
<file path=[Content_Types].xml><?xml version="1.0" encoding="utf-8"?>
<Types xmlns="http://schemas.openxmlformats.org/package/2006/content-types">
  <Override PartName="/ppt/slides/slide30.xml" ContentType="application/vnd.openxmlformats-officedocument.presentationml.slide+xml"/>
  <Override PartName="/ppt/slides/slide88.xml" ContentType="application/vnd.openxmlformats-officedocument.presentationml.slide+xml"/>
  <Override PartName="/ppt/slides/slide24.xml" ContentType="application/vnd.openxmlformats-officedocument.presentationml.slide+xml"/>
  <Override PartName="/ppt/slides/slide228.xml" ContentType="application/vnd.openxmlformats-officedocument.presentationml.slide+xml"/>
  <Override PartName="/ppt/slides/slide198.xml" ContentType="application/vnd.openxmlformats-officedocument.presentationml.slide+xml"/>
  <Override PartName="/ppt/slides/slide241.xml" ContentType="application/vnd.openxmlformats-officedocument.presentationml.slide+xml"/>
  <Override PartName="/ppt/slides/slide72.xml" ContentType="application/vnd.openxmlformats-officedocument.presentationml.slide+xml"/>
  <Override PartName="/ppt/slides/slide134.xml" ContentType="application/vnd.openxmlformats-officedocument.presentationml.slide+xml"/>
  <Override PartName="/ppt/slides/slide66.xml" ContentType="application/vnd.openxmlformats-officedocument.presentationml.slide+xml"/>
  <Override PartName="/ppt/slides/slide128.xml" ContentType="application/vnd.openxmlformats-officedocument.presentationml.slide+xml"/>
  <Override PartName="/ppt/slides/slide283.xml" ContentType="application/vnd.openxmlformats-officedocument.presentationml.slide+xml"/>
  <Override PartName="/ppt/slides/slide313.xml" ContentType="application/vnd.openxmlformats-officedocument.presentationml.slide+xml"/>
  <Override PartName="/ppt/slides/slide176.xml" ContentType="application/vnd.openxmlformats-officedocument.presentationml.slide+xml"/>
  <Override PartName="/ppt/slides/slide206.xml" ContentType="application/vnd.openxmlformats-officedocument.presentationml.slide+xml"/>
  <Override PartName="/ppt/slides/slide50.xml" ContentType="application/vnd.openxmlformats-officedocument.presentationml.slide+xml"/>
  <Override PartName="/ppt/slides/slide112.xml" ContentType="application/vnd.openxmlformats-officedocument.presentationml.slide+xml"/>
  <Override PartName="/ppt/slides/slide44.xml" ContentType="application/vnd.openxmlformats-officedocument.presentationml.slide+xml"/>
  <Override PartName="/ppt/slides/slide248.xml" ContentType="application/vnd.openxmlformats-officedocument.presentationml.slide+xml"/>
  <Override PartName="/ppt/slides/slide261.xml" ContentType="application/vnd.openxmlformats-officedocument.presentationml.slide+xml"/>
  <Override PartName="/ppt/slides/slide154.xml" ContentType="application/vnd.openxmlformats-officedocument.presentationml.slide+xml"/>
  <Override PartName="/ppt/slides/slide86.xml" ContentType="application/vnd.openxmlformats-officedocument.presentationml.slide+xml"/>
  <Override PartName="/ppt/slides/slide148.xml" ContentType="application/vnd.openxmlformats-officedocument.presentationml.slide+xml"/>
  <Override PartName="/ppt/slides/slide196.xml" ContentType="application/vnd.openxmlformats-officedocument.presentationml.slide+xml"/>
  <Override PartName="/ppt/slides/slide226.xml" ContentType="application/vnd.openxmlformats-officedocument.presentationml.slide+xml"/>
  <Override PartName="/ppt/slides/slide22.xml" ContentType="application/vnd.openxmlformats-officedocument.presentationml.slide+xml"/>
  <Override PartName="/ppt/slides/slide132.xml" ContentType="application/vnd.openxmlformats-officedocument.presentationml.slide+xml"/>
  <Override PartName="/ppt/slides/slide64.xml" ContentType="application/vnd.openxmlformats-officedocument.presentationml.slide+xml"/>
  <Override PartName="/ppt/slides/slide126.xml" ContentType="application/vnd.openxmlformats-officedocument.presentationml.slide+xml"/>
  <Override PartName="/ppt/slides/slide281.xml" ContentType="application/vnd.openxmlformats-officedocument.presentationml.slide+xml"/>
  <Override PartName="/ppt/slides/slide311.xml" ContentType="application/vnd.openxmlformats-officedocument.presentationml.slide+xml"/>
  <Override PartName="/ppt/slides/slide174.xml" ContentType="application/vnd.openxmlformats-officedocument.presentationml.slide+xml"/>
  <Override PartName="/ppt/slides/slide204.xml" ContentType="application/vnd.openxmlformats-officedocument.presentationml.slide+xml"/>
  <Default Extension="xml" ContentType="application/xml"/>
  <Override PartName="/ppt/slides/slide110.xml" ContentType="application/vnd.openxmlformats-officedocument.presentationml.slide+xml"/>
  <Override PartName="/ppt/slides/slide168.xml" ContentType="application/vnd.openxmlformats-officedocument.presentationml.slide+xml"/>
  <Override PartName="/ppt/slideLayouts/slideLayout11.xml" ContentType="application/vnd.openxmlformats-officedocument.presentationml.slideLayout+xml"/>
  <Override PartName="/ppt/slides/slide42.xml" ContentType="application/vnd.openxmlformats-officedocument.presentationml.slide+xml"/>
  <Override PartName="/ppt/slides/slide152.xml" ContentType="application/vnd.openxmlformats-officedocument.presentationml.slide+xml"/>
  <Override PartName="/ppt/slides/slide146.xml" ContentType="application/vnd.openxmlformats-officedocument.presentationml.slide+xml"/>
  <Override PartName="/ppt/slides/slide84.xml" ContentType="application/vnd.openxmlformats-officedocument.presentationml.slide+xml"/>
  <Override PartName="/ppt/slides/slide194.xml" ContentType="application/vnd.openxmlformats-officedocument.presentationml.slide+xml"/>
  <Override PartName="/ppt/slides/slide20.xml" ContentType="application/vnd.openxmlformats-officedocument.presentationml.slide+xml"/>
  <Override PartName="/ppt/slides/slide224.xml" ContentType="application/vnd.openxmlformats-officedocument.presentationml.slide+xml"/>
  <Override PartName="/ppt/slides/slide130.xml" ContentType="application/vnd.openxmlformats-officedocument.presentationml.slide+xml"/>
  <Override PartName="/ppt/slides/slide188.xml" ContentType="application/vnd.openxmlformats-officedocument.presentationml.slide+xml"/>
  <Override PartName="/ppt/slides/slide218.xml" ContentType="application/vnd.openxmlformats-officedocument.presentationml.slide+xml"/>
  <Override PartName="/ppt/slides/slide62.xml" ContentType="application/vnd.openxmlformats-officedocument.presentationml.slide+xml"/>
  <Override PartName="/ppt/slides/slide124.xml" ContentType="application/vnd.openxmlformats-officedocument.presentationml.slide+xml"/>
  <Override PartName="/ppt/slides/slide172.xml" ContentType="application/vnd.openxmlformats-officedocument.presentationml.slide+xml"/>
  <Override PartName="/ppt/slides/slide202.xml" ContentType="application/vnd.openxmlformats-officedocument.presentationml.slide+xml"/>
  <Override PartName="/ppt/slides/slide166.xml" ContentType="application/vnd.openxmlformats-officedocument.presentationml.slide+xml"/>
  <Override PartName="/ppt/slides/slide40.xml" ContentType="application/vnd.openxmlformats-officedocument.presentationml.slide+xml"/>
  <Override PartName="/ppt/slides/slide102.xml" ContentType="application/vnd.openxmlformats-officedocument.presentationml.slide+xml"/>
  <Override PartName="/ppt/slides/slide9.xml" ContentType="application/vnd.openxmlformats-officedocument.presentationml.slide+xml"/>
  <Override PartName="/ppt/slides/slide150.xml" ContentType="application/vnd.openxmlformats-officedocument.presentationml.slide+xml"/>
  <Default Extension="jpeg" ContentType="image/jpeg"/>
  <Override PartName="/ppt/slides/slide238.xml" ContentType="application/vnd.openxmlformats-officedocument.presentationml.slide+xml"/>
  <Override PartName="/ppt/slides/slide82.xml" ContentType="application/vnd.openxmlformats-officedocument.presentationml.slide+xml"/>
  <Override PartName="/ppt/slides/slide144.xml" ContentType="application/vnd.openxmlformats-officedocument.presentationml.slide+xml"/>
  <Override PartName="/ppt/slides/slide222.xml" ContentType="application/vnd.openxmlformats-officedocument.presentationml.slide+xml"/>
  <Override PartName="/ppt/slides/slide186.xml" ContentType="application/vnd.openxmlformats-officedocument.presentationml.slide+xml"/>
  <Override PartName="/ppt/slides/slide216.xml" ContentType="application/vnd.openxmlformats-officedocument.presentationml.slide+xml"/>
  <Override PartName="/docProps/app.xml" ContentType="application/vnd.openxmlformats-officedocument.extended-properties+xml"/>
  <Override PartName="/ppt/slides/slide109.xml" ContentType="application/vnd.openxmlformats-officedocument.presentationml.slide+xml"/>
  <Override PartName="/ppt/slides/slide60.xml" ContentType="application/vnd.openxmlformats-officedocument.presentationml.slide+xml"/>
  <Override PartName="/ppt/slides/slide122.xml" ContentType="application/vnd.openxmlformats-officedocument.presentationml.slide+xml"/>
  <Override PartName="/ppt/slides/slide170.xml" ContentType="application/vnd.openxmlformats-officedocument.presentationml.slide+xml"/>
  <Override PartName="/ppt/slides/slide200.xml" ContentType="application/vnd.openxmlformats-officedocument.presentationml.slide+xml"/>
  <Override PartName="/ppt/slides/slide258.xml" ContentType="application/vnd.openxmlformats-officedocument.presentationml.slide+xml"/>
  <Override PartName="/ppt/slideLayouts/slideLayout8.xml" ContentType="application/vnd.openxmlformats-officedocument.presentationml.slideLayout+xml"/>
  <Override PartName="/ppt/slides/slide164.xml" ContentType="application/vnd.openxmlformats-officedocument.presentationml.slide+xml"/>
  <Override PartName="/ppt/slides/slide10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236.xml" ContentType="application/vnd.openxmlformats-officedocument.presentationml.slide+xml"/>
  <Override PartName="/ppt/slides/slide129.xml" ContentType="application/vnd.openxmlformats-officedocument.presentationml.slide+xml"/>
  <Override PartName="/ppt/slides/slide80.xml" ContentType="application/vnd.openxmlformats-officedocument.presentationml.slide+xml"/>
  <Override PartName="/ppt/slides/slide142.xml" ContentType="application/vnd.openxmlformats-officedocument.presentationml.slide+xml"/>
  <Override PartName="/ppt/slides/slide278.xml" ContentType="application/vnd.openxmlformats-officedocument.presentationml.slide+xml"/>
  <Override PartName="/ppt/slides/slide308.xml" ContentType="application/vnd.openxmlformats-officedocument.presentationml.slide+xml"/>
  <Override PartName="/ppt/slides/slide184.xml" ContentType="application/vnd.openxmlformats-officedocument.presentationml.slide+xml"/>
  <Override PartName="/ppt/slides/slide214.xml" ContentType="application/vnd.openxmlformats-officedocument.presentationml.slide+xml"/>
  <Override PartName="/ppt/slides/slide107.xml" ContentType="application/vnd.openxmlformats-officedocument.presentationml.slide+xml"/>
  <Override PartName="/ppt/slides/slide120.xml" ContentType="application/vnd.openxmlformats-officedocument.presentationml.slide+xml"/>
  <Override PartName="/ppt/slideMasters/slideMaster1.xml" ContentType="application/vnd.openxmlformats-officedocument.presentationml.slideMaster+xml"/>
  <Override PartName="/ppt/slides/slide39.xml" ContentType="application/vnd.openxmlformats-officedocument.presentationml.slide+xml"/>
  <Override PartName="/ppt/slideLayouts/slideLayout6.xml" ContentType="application/vnd.openxmlformats-officedocument.presentationml.slideLayout+xml"/>
  <Override PartName="/ppt/slides/slide256.xml" ContentType="application/vnd.openxmlformats-officedocument.presentationml.slide+xml"/>
  <Override PartName="/ppt/slides/slide162.xml" ContentType="application/vnd.openxmlformats-officedocument.presentationml.slide+xml"/>
  <Override PartName="/ppt/slides/slide94.xml" ContentType="application/vnd.openxmlformats-officedocument.presentationml.slide+xml"/>
  <Override PartName="/ppt/slides/slide298.xml" ContentType="application/vnd.openxmlformats-officedocument.presentationml.slide+xml"/>
  <Override PartName="/ppt/slides/slide5.xml" ContentType="application/vnd.openxmlformats-officedocument.presentationml.slide+xml"/>
  <Override PartName="/ppt/slides/slide17.xml" ContentType="application/vnd.openxmlformats-officedocument.presentationml.slide+xml"/>
  <Override PartName="/ppt/slides/slide234.xml" ContentType="application/vnd.openxmlformats-officedocument.presentationml.slide+xml"/>
  <Override PartName="/ppt/slides/slide140.xml" ContentType="application/vnd.openxmlformats-officedocument.presentationml.slide+xml"/>
  <Override PartName="/ppt/slides/slide59.xml" ContentType="application/vnd.openxmlformats-officedocument.presentationml.slide+xml"/>
  <Override PartName="/ppt/slides/slide276.xml" ContentType="application/vnd.openxmlformats-officedocument.presentationml.slide+xml"/>
  <Override PartName="/ppt/slides/slide306.xml" ContentType="application/vnd.openxmlformats-officedocument.presentationml.slide+xml"/>
  <Override PartName="/ppt/slides/slide182.xml" ContentType="application/vnd.openxmlformats-officedocument.presentationml.slide+xml"/>
  <Override PartName="/ppt/slides/slide212.xml" ContentType="application/vnd.openxmlformats-officedocument.presentationml.slide+xml"/>
  <Override PartName="/ppt/slides/slide105.xml" ContentType="application/vnd.openxmlformats-officedocument.presentationml.slide+xml"/>
  <Override PartName="/ppt/slides/slide37.xml" ContentType="application/vnd.openxmlformats-officedocument.presentationml.slide+xml"/>
  <Override PartName="/ppt/slideLayouts/slideLayout4.xml" ContentType="application/vnd.openxmlformats-officedocument.presentationml.slideLayout+xml"/>
  <Override PartName="/ppt/slides/slide254.xml" ContentType="application/vnd.openxmlformats-officedocument.presentationml.slide+xml"/>
  <Override PartName="/ppt/slides/slide160.xml" ContentType="application/vnd.openxmlformats-officedocument.presentationml.slide+xml"/>
  <Override PartName="/ppt/slides/slide79.xml" ContentType="application/vnd.openxmlformats-officedocument.presentationml.slide+xml"/>
  <Override PartName="/ppt/slides/slide92.xml" ContentType="application/vnd.openxmlformats-officedocument.presentationml.slide+xml"/>
  <Override PartName="/ppt/slides/slide296.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slides/slide232.xml" ContentType="application/vnd.openxmlformats-officedocument.presentationml.slide+xml"/>
  <Override PartName="/ppt/slides/slide57.xml" ContentType="application/vnd.openxmlformats-officedocument.presentationml.slide+xml"/>
  <Override PartName="/ppt/slides/slide70.xml" ContentType="application/vnd.openxmlformats-officedocument.presentationml.slide+xml"/>
  <Override PartName="/ppt/slides/slide119.xml" ContentType="application/vnd.openxmlformats-officedocument.presentationml.slide+xml"/>
  <Override PartName="/ppt/slides/slide274.xml" ContentType="application/vnd.openxmlformats-officedocument.presentationml.slide+xml"/>
  <Override PartName="/ppt/slides/slide304.xml" ContentType="application/vnd.openxmlformats-officedocument.presentationml.slide+xml"/>
  <Override PartName="/ppt/slides/slide180.xml" ContentType="application/vnd.openxmlformats-officedocument.presentationml.slide+xml"/>
  <Override PartName="/ppt/slides/slide210.xml" ContentType="application/vnd.openxmlformats-officedocument.presentationml.slide+xml"/>
  <Override PartName="/ppt/slides/slide268.xml" ContentType="application/vnd.openxmlformats-officedocument.presentationml.slide+xml"/>
  <Override PartName="/ppt/slides/slide99.xml" ContentType="application/vnd.openxmlformats-officedocument.presentationml.slide+xml"/>
  <Override PartName="/ppt/slides/slide35.xml" ContentType="application/vnd.openxmlformats-officedocument.presentationml.slide+xml"/>
  <Override PartName="/ppt/slideLayouts/slideLayout2.xml" ContentType="application/vnd.openxmlformats-officedocument.presentationml.slideLayout+xml"/>
  <Override PartName="/ppt/slides/slide252.xml" ContentType="application/vnd.openxmlformats-officedocument.presentationml.slide+xml"/>
  <Override PartName="/ppt/slides/slide29.xml" ContentType="application/vnd.openxmlformats-officedocument.presentationml.slide+xml"/>
  <Override PartName="/ppt/slides/slide246.xml" ContentType="application/vnd.openxmlformats-officedocument.presentationml.slide+xml"/>
  <Override PartName="/ppt/slides/slide77.xml" ContentType="application/vnd.openxmlformats-officedocument.presentationml.slide+xml"/>
  <Override PartName="/ppt/slides/slide90.xml" ContentType="application/vnd.openxmlformats-officedocument.presentationml.slide+xml"/>
  <Override PartName="/ppt/slides/slide139.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294.xml" ContentType="application/vnd.openxmlformats-officedocument.presentationml.slide+xml"/>
  <Override PartName="/ppt/slides/slide230.xml" ContentType="application/vnd.openxmlformats-officedocument.presentationml.slide+xml"/>
  <Override PartName="/ppt/slides/slide288.xml" ContentType="application/vnd.openxmlformats-officedocument.presentationml.slide+xml"/>
  <Override PartName="/ppt/slides/slide318.xml" ContentType="application/vnd.openxmlformats-officedocument.presentationml.slide+xml"/>
  <Override PartName="/ppt/slides/slide324.xml" ContentType="application/vnd.openxmlformats-officedocument.presentationml.slide+xml"/>
  <Override PartName="/ppt/slides/slide117.xml" ContentType="application/vnd.openxmlformats-officedocument.presentationml.slide+xml"/>
  <Override PartName="/ppt/slides/slide55.xml" ContentType="application/vnd.openxmlformats-officedocument.presentationml.slide+xml"/>
  <Override PartName="/ppt/slides/slide272.xml" ContentType="application/vnd.openxmlformats-officedocument.presentationml.slide+xml"/>
  <Override PartName="/ppt/slides/slide302.xml" ContentType="application/vnd.openxmlformats-officedocument.presentationml.slide+xml"/>
  <Override PartName="/ppt/slides/slide49.xml" ContentType="application/vnd.openxmlformats-officedocument.presentationml.slide+xml"/>
  <Override PartName="/ppt/slides/slide266.xml" ContentType="application/vnd.openxmlformats-officedocument.presentationml.slide+xml"/>
  <Override PartName="/ppt/slides/slide97.xml" ContentType="application/vnd.openxmlformats-officedocument.presentationml.slide+xml"/>
  <Override PartName="/ppt/slides/slide159.xml" ContentType="application/vnd.openxmlformats-officedocument.presentationml.slide+xml"/>
  <Override PartName="/ppt/slides/slide33.xml" ContentType="application/vnd.openxmlformats-officedocument.presentationml.slide+xml"/>
  <Override PartName="/ppt/viewProps.xml" ContentType="application/vnd.openxmlformats-officedocument.presentationml.viewProps+xml"/>
  <Override PartName="/ppt/slides/slide250.xml" ContentType="application/vnd.openxmlformats-officedocument.presentationml.slide+xml"/>
  <Override PartName="/ppt/slides/slide27.xml" ContentType="application/vnd.openxmlformats-officedocument.presentationml.slide+xml"/>
  <Override PartName="/ppt/slides/slide244.xml" ContentType="application/vnd.openxmlformats-officedocument.presentationml.slide+xml"/>
  <Override PartName="/ppt/slides/slide75.xml" ContentType="application/vnd.openxmlformats-officedocument.presentationml.slide+xml"/>
  <Override PartName="/ppt/slides/slide137.xml" ContentType="application/vnd.openxmlformats-officedocument.presentationml.slide+xml"/>
  <Override PartName="/ppt/slides/slide292.xml" ContentType="application/vnd.openxmlformats-officedocument.presentationml.slide+xml"/>
  <Override PartName="/ppt/slides/slide322.xml" ContentType="application/vnd.openxmlformats-officedocument.presentationml.slide+xml"/>
  <Override PartName="/ppt/slides/slide11.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286.xml" ContentType="application/vnd.openxmlformats-officedocument.presentationml.slide+xml"/>
  <Override PartName="/ppt/slides/slide316.xml" ContentType="application/vnd.openxmlformats-officedocument.presentationml.slide+xml"/>
  <Override PartName="/ppt/slides/slide179.xml" ContentType="application/vnd.openxmlformats-officedocument.presentationml.slide+xml"/>
  <Override PartName="/ppt/slides/slide209.xml" ContentType="application/vnd.openxmlformats-officedocument.presentationml.slide+xml"/>
  <Override PartName="/ppt/slides/slide192.xml" ContentType="application/vnd.openxmlformats-officedocument.presentationml.slide+xml"/>
  <Override PartName="/ppt/slides/slide53.xml" ContentType="application/vnd.openxmlformats-officedocument.presentationml.slide+xml"/>
  <Override PartName="/ppt/slides/slide115.xml" ContentType="application/vnd.openxmlformats-officedocument.presentationml.slide+xml"/>
  <Override PartName="/ppt/slides/slide270.xml" ContentType="application/vnd.openxmlformats-officedocument.presentationml.slide+xml"/>
  <Override PartName="/ppt/slides/slide300.xml" ContentType="application/vnd.openxmlformats-officedocument.presentationml.slide+xml"/>
  <Override PartName="/ppt/slides/slide47.xml" ContentType="application/vnd.openxmlformats-officedocument.presentationml.slide+xml"/>
  <Override PartName="/ppt/slides/slide264.xml" ContentType="application/vnd.openxmlformats-officedocument.presentationml.slide+xml"/>
  <Override PartName="/ppt/slides/slide157.xml" ContentType="application/vnd.openxmlformats-officedocument.presentationml.slide+xml"/>
  <Override PartName="/ppt/theme/theme1.xml" ContentType="application/vnd.openxmlformats-officedocument.theme+xml"/>
  <Override PartName="/ppt/slides/slide31.xml" ContentType="application/vnd.openxmlformats-officedocument.presentationml.slide+xml"/>
  <Override PartName="/ppt/slides/slide89.xml" ContentType="application/vnd.openxmlformats-officedocument.presentationml.slide+xml"/>
  <Override PartName="/ppt/slides/slide199.xml" ContentType="application/vnd.openxmlformats-officedocument.presentationml.slide+xml"/>
  <Override PartName="/ppt/slides/slide25.xml" ContentType="application/vnd.openxmlformats-officedocument.presentationml.slide+xml"/>
  <Override PartName="/ppt/slides/slide229.xml" ContentType="application/vnd.openxmlformats-officedocument.presentationml.slide+xml"/>
  <Override PartName="/ppt/slides/slide242.xml" ContentType="application/vnd.openxmlformats-officedocument.presentationml.slide+xml"/>
  <Override PartName="/ppt/slides/slide73.xml" ContentType="application/vnd.openxmlformats-officedocument.presentationml.slide+xml"/>
  <Override PartName="/ppt/slides/slide135.xml" ContentType="application/vnd.openxmlformats-officedocument.presentationml.slide+xml"/>
  <Override PartName="/ppt/slides/slide290.xml" ContentType="application/vnd.openxmlformats-officedocument.presentationml.slide+xml"/>
  <Override PartName="/ppt/slides/slide320.xml" ContentType="application/vnd.openxmlformats-officedocument.presentationml.slide+xml"/>
  <Override PartName="/ppt/slides/slide67.xml" ContentType="application/vnd.openxmlformats-officedocument.presentationml.slide+xml"/>
  <Override PartName="/ppt/slides/slide284.xml" ContentType="application/vnd.openxmlformats-officedocument.presentationml.slide+xml"/>
  <Override PartName="/ppt/slides/slide314.xml" ContentType="application/vnd.openxmlformats-officedocument.presentationml.slide+xml"/>
  <Override PartName="/ppt/slides/slide177.xml" ContentType="application/vnd.openxmlformats-officedocument.presentationml.slide+xml"/>
  <Override PartName="/ppt/slides/slide207.xml" ContentType="application/vnd.openxmlformats-officedocument.presentationml.slide+xml"/>
  <Override PartName="/ppt/slides/slide190.xml" ContentType="application/vnd.openxmlformats-officedocument.presentationml.slide+xml"/>
  <Override PartName="/ppt/slides/slide220.xml" ContentType="application/vnd.openxmlformats-officedocument.presentationml.slide+xml"/>
  <Override PartName="/ppt/slides/slide51.xml" ContentType="application/vnd.openxmlformats-officedocument.presentationml.slide+xml"/>
  <Override PartName="/ppt/slides/slide113.xml" ContentType="application/vnd.openxmlformats-officedocument.presentationml.slide+xml"/>
  <Override PartName="/ppt/slides/slide45.xml" ContentType="application/vnd.openxmlformats-officedocument.presentationml.slide+xml"/>
  <Override PartName="/ppt/slides/slide249.xml" ContentType="application/vnd.openxmlformats-officedocument.presentationml.slide+xml"/>
  <Override PartName="/ppt/slides/slide262.xml" ContentType="application/vnd.openxmlformats-officedocument.presentationml.slide+xml"/>
  <Override PartName="/ppt/slides/slide155.xml" ContentType="application/vnd.openxmlformats-officedocument.presentationml.slide+xml"/>
  <Override PartName="/ppt/slides/slide87.xml" ContentType="application/vnd.openxmlformats-officedocument.presentationml.slide+xml"/>
  <Override PartName="/ppt/slides/slide149.xml" ContentType="application/vnd.openxmlformats-officedocument.presentationml.slide+xml"/>
  <Override PartName="/ppt/slides/slide23.xml" ContentType="application/vnd.openxmlformats-officedocument.presentationml.slide+xml"/>
  <Override PartName="/ppt/slides/slide227.xml" ContentType="application/vnd.openxmlformats-officedocument.presentationml.slide+xml"/>
  <Override PartName="/ppt/slides/slide197.xml" ContentType="application/vnd.openxmlformats-officedocument.presentationml.slide+xml"/>
  <Override PartName="/ppt/slides/slide240.xml" ContentType="application/vnd.openxmlformats-officedocument.presentationml.slide+xml"/>
  <Override PartName="/ppt/slides/slide133.xml" ContentType="application/vnd.openxmlformats-officedocument.presentationml.slide+xml"/>
  <Override PartName="/ppt/slides/slide127.xml" ContentType="application/vnd.openxmlformats-officedocument.presentationml.slide+xml"/>
  <Override PartName="/ppt/slides/slide65.xml" ContentType="application/vnd.openxmlformats-officedocument.presentationml.slide+xml"/>
  <Override PartName="/ppt/slides/slide282.xml" ContentType="application/vnd.openxmlformats-officedocument.presentationml.slide+xml"/>
  <Override PartName="/ppt/slides/slide312.xml" ContentType="application/vnd.openxmlformats-officedocument.presentationml.slide+xml"/>
  <Override PartName="/ppt/slides/slide175.xml" ContentType="application/vnd.openxmlformats-officedocument.presentationml.slide+xml"/>
  <Override PartName="/ppt/slides/slide205.xml" ContentType="application/vnd.openxmlformats-officedocument.presentationml.slide+xml"/>
  <Override PartName="/ppt/slides/slide111.xml" ContentType="application/vnd.openxmlformats-officedocument.presentationml.slide+xml"/>
  <Override PartName="/ppt/slides/slide169.xml" ContentType="application/vnd.openxmlformats-officedocument.presentationml.slide+xml"/>
  <Override PartName="/ppt/slideLayouts/slideLayout12.xml" ContentType="application/vnd.openxmlformats-officedocument.presentationml.slideLayout+xml"/>
  <Override PartName="/ppt/slides/slide43.xml" ContentType="application/vnd.openxmlformats-officedocument.presentationml.slide+xml"/>
  <Override PartName="/ppt/slides/slide247.xml" ContentType="application/vnd.openxmlformats-officedocument.presentationml.slide+xml"/>
  <Override PartName="/ppt/slides/slide260.xml" ContentType="application/vnd.openxmlformats-officedocument.presentationml.slide+xml"/>
  <Override PartName="/ppt/slides/slide153.xml" ContentType="application/vnd.openxmlformats-officedocument.presentationml.slide+xml"/>
  <Override PartName="/ppt/slides/slide85.xml" ContentType="application/vnd.openxmlformats-officedocument.presentationml.slide+xml"/>
  <Override PartName="/ppt/slides/slide147.xml" ContentType="application/vnd.openxmlformats-officedocument.presentationml.slide+xml"/>
  <Override PartName="/ppt/slides/slide195.xml" ContentType="application/vnd.openxmlformats-officedocument.presentationml.slide+xml"/>
  <Override PartName="/ppt/slides/slide21.xml" ContentType="application/vnd.openxmlformats-officedocument.presentationml.slide+xml"/>
  <Override PartName="/ppt/slides/slide225.xml" ContentType="application/vnd.openxmlformats-officedocument.presentationml.slide+xml"/>
  <Override PartName="/ppt/slides/slide131.xml" ContentType="application/vnd.openxmlformats-officedocument.presentationml.slide+xml"/>
  <Override PartName="/ppt/slides/slide189.xml" ContentType="application/vnd.openxmlformats-officedocument.presentationml.slide+xml"/>
  <Override PartName="/ppt/slides/slide219.xml" ContentType="application/vnd.openxmlformats-officedocument.presentationml.slide+xml"/>
  <Override PartName="/ppt/notesMasters/notesMaster1.xml" ContentType="application/vnd.openxmlformats-officedocument.presentationml.notesMaster+xml"/>
  <Override PartName="/ppt/slides/slide63.xml" ContentType="application/vnd.openxmlformats-officedocument.presentationml.slide+xml"/>
  <Override PartName="/ppt/slides/slide125.xml" ContentType="application/vnd.openxmlformats-officedocument.presentationml.slide+xml"/>
  <Override PartName="/ppt/slides/slide280.xml" ContentType="application/vnd.openxmlformats-officedocument.presentationml.slide+xml"/>
  <Override PartName="/ppt/slides/slide310.xml" ContentType="application/vnd.openxmlformats-officedocument.presentationml.slide+xml"/>
  <Override PartName="/ppt/slides/slide173.xml" ContentType="application/vnd.openxmlformats-officedocument.presentationml.slide+xml"/>
  <Override PartName="/ppt/slides/slide203.xml" ContentType="application/vnd.openxmlformats-officedocument.presentationml.slide+xml"/>
  <Override PartName="/ppt/slides/slide167.xml" ContentType="application/vnd.openxmlformats-officedocument.presentationml.slide+xml"/>
  <Override PartName="/ppt/slideLayouts/slideLayout10.xml" ContentType="application/vnd.openxmlformats-officedocument.presentationml.slideLayout+xml"/>
  <Override PartName="/ppt/slides/slide41.xml" ContentType="application/vnd.openxmlformats-officedocument.presentationml.slide+xml"/>
  <Override PartName="/ppt/slides/slide103.xml" ContentType="application/vnd.openxmlformats-officedocument.presentationml.slide+xml"/>
  <Override PartName="/ppt/presentation.xml" ContentType="application/vnd.openxmlformats-officedocument.presentationml.presentation.main+xml"/>
  <Override PartName="/ppt/slides/slide151.xml" ContentType="application/vnd.openxmlformats-officedocument.presentationml.slide+xml"/>
  <Override PartName="/ppt/slides/slide239.xml" ContentType="application/vnd.openxmlformats-officedocument.presentationml.slide+xml"/>
  <Override PartName="/ppt/slides/slide83.xml" ContentType="application/vnd.openxmlformats-officedocument.presentationml.slide+xml"/>
  <Override PartName="/ppt/slides/slide145.xml" ContentType="application/vnd.openxmlformats-officedocument.presentationml.slide+xml"/>
  <Override PartName="/ppt/slides/slide193.xml" ContentType="application/vnd.openxmlformats-officedocument.presentationml.slide+xml"/>
  <Override PartName="/ppt/slides/slide223.xml" ContentType="application/vnd.openxmlformats-officedocument.presentationml.slide+xml"/>
  <Override PartName="/ppt/slides/slide187.xml" ContentType="application/vnd.openxmlformats-officedocument.presentationml.slide+xml"/>
  <Override PartName="/ppt/slides/slide217.xml" ContentType="application/vnd.openxmlformats-officedocument.presentationml.slide+xml"/>
  <Override PartName="/ppt/slides/slide61.xml" ContentType="application/vnd.openxmlformats-officedocument.presentationml.slide+xml"/>
  <Override PartName="/ppt/slides/slide123.xml" ContentType="application/vnd.openxmlformats-officedocument.presentationml.slide+xml"/>
  <Override PartName="/ppt/slides/slide171.xml" ContentType="application/vnd.openxmlformats-officedocument.presentationml.slide+xml"/>
  <Override PartName="/ppt/slides/slide201.xml" ContentType="application/vnd.openxmlformats-officedocument.presentationml.slide+xml"/>
  <Override PartName="/ppt/slides/slide259.xml" ContentType="application/vnd.openxmlformats-officedocument.presentationml.slide+xml"/>
  <Override PartName="/ppt/slideLayouts/slideLayout9.xml" ContentType="application/vnd.openxmlformats-officedocument.presentationml.slideLayout+xml"/>
  <Override PartName="/ppt/slides/slide165.xml" ContentType="application/vnd.openxmlformats-officedocument.presentationml.slide+xml"/>
  <Override PartName="/ppt/slides/slide101.xml" ContentType="application/vnd.openxmlformats-officedocument.presentationml.slide+xml"/>
  <Override PartName="/ppt/slides/slide8.xml" ContentType="application/vnd.openxmlformats-officedocument.presentationml.slide+xml"/>
  <Override PartName="/ppt/slides/slide237.xml" ContentType="application/vnd.openxmlformats-officedocument.presentationml.slide+xml"/>
  <Override PartName="/ppt/slides/slide81.xml" ContentType="application/vnd.openxmlformats-officedocument.presentationml.slide+xml"/>
  <Override PartName="/ppt/slides/slide143.xml" ContentType="application/vnd.openxmlformats-officedocument.presentationml.slide+xml"/>
  <Override PartName="/ppt/slides/slide279.xml" ContentType="application/vnd.openxmlformats-officedocument.presentationml.slide+xml"/>
  <Override PartName="/ppt/slides/slide309.xml" ContentType="application/vnd.openxmlformats-officedocument.presentationml.slide+xml"/>
  <Override PartName="/ppt/slides/slide185.xml" ContentType="application/vnd.openxmlformats-officedocument.presentationml.slide+xml"/>
  <Override PartName="/ppt/slides/slide215.xml" ContentType="application/vnd.openxmlformats-officedocument.presentationml.slide+xml"/>
  <Override PartName="/ppt/slides/slide108.xml" ContentType="application/vnd.openxmlformats-officedocument.presentationml.slide+xml"/>
  <Override PartName="/ppt/slides/slide121.xml" ContentType="application/vnd.openxmlformats-officedocument.presentationml.slide+xml"/>
  <Override PartName="/ppt/slideLayouts/slideLayout7.xml" ContentType="application/vnd.openxmlformats-officedocument.presentationml.slideLayout+xml"/>
  <Override PartName="/ppt/slides/slide257.xml" ContentType="application/vnd.openxmlformats-officedocument.presentationml.slide+xml"/>
  <Override PartName="/ppt/slides/slide163.xml" ContentType="application/vnd.openxmlformats-officedocument.presentationml.slide+xml"/>
  <Override PartName="/ppt/slides/slide95.xml" ContentType="application/vnd.openxmlformats-officedocument.presentationml.slide+xml"/>
  <Override PartName="/ppt/slides/slide299.xml" ContentType="application/vnd.openxmlformats-officedocument.presentationml.slide+xml"/>
  <Override PartName="/ppt/slides/slide6.xml" ContentType="application/vnd.openxmlformats-officedocument.presentationml.slide+xml"/>
  <Override PartName="/ppt/slides/slide18.xml" ContentType="application/vnd.openxmlformats-officedocument.presentationml.slide+xml"/>
  <Override PartName="/ppt/slides/slide235.xml" ContentType="application/vnd.openxmlformats-officedocument.presentationml.slide+xml"/>
  <Override PartName="/ppt/slides/slide141.xml" ContentType="application/vnd.openxmlformats-officedocument.presentationml.slide+xml"/>
  <Override PartName="/ppt/slides/slide277.xml" ContentType="application/vnd.openxmlformats-officedocument.presentationml.slide+xml"/>
  <Override PartName="/ppt/slides/slide307.xml" ContentType="application/vnd.openxmlformats-officedocument.presentationml.slide+xml"/>
  <Override PartName="/ppt/slides/slide183.xml" ContentType="application/vnd.openxmlformats-officedocument.presentationml.slide+xml"/>
  <Override PartName="/ppt/slides/slide213.xml" ContentType="application/vnd.openxmlformats-officedocument.presentationml.slide+xml"/>
  <Override PartName="/ppt/slides/slide106.xml" ContentType="application/vnd.openxmlformats-officedocument.presentationml.slide+xml"/>
  <Override PartName="/ppt/tableStyles.xml" ContentType="application/vnd.openxmlformats-officedocument.presentationml.tableStyles+xml"/>
  <Override PartName="/ppt/slides/slide38.xml" ContentType="application/vnd.openxmlformats-officedocument.presentationml.slide+xml"/>
  <Override PartName="/ppt/slideLayouts/slideLayout5.xml" ContentType="application/vnd.openxmlformats-officedocument.presentationml.slideLayout+xml"/>
  <Override PartName="/ppt/slides/slide255.xml" ContentType="application/vnd.openxmlformats-officedocument.presentationml.slide+xml"/>
  <Override PartName="/ppt/slides/slide161.xml" ContentType="application/vnd.openxmlformats-officedocument.presentationml.slide+xml"/>
  <Default Extension="bin" ContentType="application/vnd.openxmlformats-officedocument.presentationml.printerSettings"/>
  <Override PartName="/ppt/slides/slide93.xml" ContentType="application/vnd.openxmlformats-officedocument.presentationml.slide+xml"/>
  <Override PartName="/ppt/slides/slide297.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233.xml" ContentType="application/vnd.openxmlformats-officedocument.presentationml.slide+xml"/>
  <Override PartName="/ppt/slides/slide58.xml" ContentType="application/vnd.openxmlformats-officedocument.presentationml.slide+xml"/>
  <Override PartName="/ppt/slides/slide71.xml" ContentType="application/vnd.openxmlformats-officedocument.presentationml.slide+xml"/>
  <Override PartName="/ppt/slides/slide275.xml" ContentType="application/vnd.openxmlformats-officedocument.presentationml.slide+xml"/>
  <Override PartName="/ppt/slides/slide305.xml" ContentType="application/vnd.openxmlformats-officedocument.presentationml.slide+xml"/>
  <Override PartName="/ppt/slides/slide181.xml" ContentType="application/vnd.openxmlformats-officedocument.presentationml.slide+xml"/>
  <Override PartName="/ppt/slides/slide211.xml" ContentType="application/vnd.openxmlformats-officedocument.presentationml.slide+xml"/>
  <Override PartName="/ppt/slides/slide269.xml" ContentType="application/vnd.openxmlformats-officedocument.presentationml.slide+xml"/>
  <Override PartName="/ppt/slides/slide104.xml" ContentType="application/vnd.openxmlformats-officedocument.presentationml.slide+xml"/>
  <Override PartName="/ppt/slides/slide36.xml" ContentType="application/vnd.openxmlformats-officedocument.presentationml.slide+xml"/>
  <Override PartName="/ppt/slideLayouts/slideLayout3.xml" ContentType="application/vnd.openxmlformats-officedocument.presentationml.slideLayout+xml"/>
  <Override PartName="/ppt/slides/slide253.xml" ContentType="application/vnd.openxmlformats-officedocument.presentationml.slide+xml"/>
  <Override PartName="/ppt/slides/slide78.xml" ContentType="application/vnd.openxmlformats-officedocument.presentationml.slide+xml"/>
  <Override PartName="/ppt/slides/slide91.xml" ContentType="application/vnd.openxmlformats-officedocument.presentationml.slide+xml"/>
  <Override PartName="/ppt/slides/slide295.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231.xml" ContentType="application/vnd.openxmlformats-officedocument.presentationml.slide+xml"/>
  <Override PartName="/ppt/slides/slide289.xml" ContentType="application/vnd.openxmlformats-officedocument.presentationml.slide+xml"/>
  <Override PartName="/ppt/slides/slide319.xml" ContentType="application/vnd.openxmlformats-officedocument.presentationml.slide+xml"/>
  <Override PartName="/ppt/slides/slide56.xml" ContentType="application/vnd.openxmlformats-officedocument.presentationml.slide+xml"/>
  <Override PartName="/ppt/slides/slide118.xml" ContentType="application/vnd.openxmlformats-officedocument.presentationml.slide+xml"/>
  <Override PartName="/ppt/slides/slide273.xml" ContentType="application/vnd.openxmlformats-officedocument.presentationml.slide+xml"/>
  <Override PartName="/ppt/slides/slide303.xml" ContentType="application/vnd.openxmlformats-officedocument.presentationml.slide+xml"/>
  <Override PartName="/ppt/slides/slide267.xml" ContentType="application/vnd.openxmlformats-officedocument.presentationml.slide+xml"/>
  <Override PartName="/ppt/slides/slide98.xml" ContentType="application/vnd.openxmlformats-officedocument.presentationml.slide+xml"/>
  <Override PartName="/ppt/slides/slide34.xml" ContentType="application/vnd.openxmlformats-officedocument.presentationml.slide+xml"/>
  <Override PartName="/ppt/slideLayouts/slideLayout1.xml" ContentType="application/vnd.openxmlformats-officedocument.presentationml.slideLayout+xml"/>
  <Override PartName="/ppt/slides/slide251.xml" ContentType="application/vnd.openxmlformats-officedocument.presentationml.slide+xml"/>
  <Override PartName="/ppt/slides/slide28.xml" ContentType="application/vnd.openxmlformats-officedocument.presentationml.slide+xml"/>
  <Override PartName="/ppt/slides/slide245.xml" ContentType="application/vnd.openxmlformats-officedocument.presentationml.slide+xml"/>
  <Override PartName="/ppt/slides/slide76.xml" ContentType="application/vnd.openxmlformats-officedocument.presentationml.slide+xml"/>
  <Override PartName="/ppt/slides/slide138.xml" ContentType="application/vnd.openxmlformats-officedocument.presentationml.slide+xml"/>
  <Override PartName="/ppt/slides/slide293.xml" ContentType="application/vnd.openxmlformats-officedocument.presentationml.slide+xml"/>
  <Override PartName="/ppt/slides/slide323.xml" ContentType="application/vnd.openxmlformats-officedocument.presentationml.slide+xml"/>
  <Override PartName="/ppt/slides/slide12.xml" ContentType="application/vnd.openxmlformats-officedocument.presentationml.slide+xml"/>
  <Override PartName="/ppt/slides/slide287.xml" ContentType="application/vnd.openxmlformats-officedocument.presentationml.slide+xml"/>
  <Override PartName="/ppt/slides/slide317.xml" ContentType="application/vnd.openxmlformats-officedocument.presentationml.slide+xml"/>
  <Override PartName="/ppt/slides/slide54.xml" ContentType="application/vnd.openxmlformats-officedocument.presentationml.slide+xml"/>
  <Override PartName="/ppt/slides/slide116.xml" ContentType="application/vnd.openxmlformats-officedocument.presentationml.slide+xml"/>
  <Override PartName="/ppt/slides/slide271.xml" ContentType="application/vnd.openxmlformats-officedocument.presentationml.slide+xml"/>
  <Override PartName="/ppt/slides/slide301.xml" ContentType="application/vnd.openxmlformats-officedocument.presentationml.slide+xml"/>
  <Default Extension="rels" ContentType="application/vnd.openxmlformats-package.relationships+xml"/>
  <Override PartName="/ppt/slides/slide48.xml" ContentType="application/vnd.openxmlformats-officedocument.presentationml.slide+xml"/>
  <Override PartName="/ppt/slides/slide265.xml" ContentType="application/vnd.openxmlformats-officedocument.presentationml.slide+xml"/>
  <Override PartName="/ppt/slides/slide96.xml" ContentType="application/vnd.openxmlformats-officedocument.presentationml.slide+xml"/>
  <Override PartName="/ppt/slides/slide158.xml" ContentType="application/vnd.openxmlformats-officedocument.presentationml.slide+xml"/>
  <Override PartName="/ppt/theme/theme2.xml" ContentType="application/vnd.openxmlformats-officedocument.theme+xml"/>
  <Override PartName="/ppt/slides/slide32.xml" ContentType="application/vnd.openxmlformats-officedocument.presentationml.slide+xml"/>
  <Override PartName="/ppt/slides/slide26.xml" ContentType="application/vnd.openxmlformats-officedocument.presentationml.slide+xml"/>
  <Override PartName="/ppt/slides/slide243.xml" ContentType="application/vnd.openxmlformats-officedocument.presentationml.slide+xml"/>
  <Override PartName="/ppt/slides/slide136.xml" ContentType="application/vnd.openxmlformats-officedocument.presentationml.slide+xml"/>
  <Override PartName="/ppt/slides/slide74.xml" ContentType="application/vnd.openxmlformats-officedocument.presentationml.slide+xml"/>
  <Override PartName="/ppt/slides/slide291.xml" ContentType="application/vnd.openxmlformats-officedocument.presentationml.slide+xml"/>
  <Override PartName="/ppt/slides/slide321.xml" ContentType="application/vnd.openxmlformats-officedocument.presentationml.slide+xml"/>
  <Override PartName="/ppt/slides/slide10.xml" ContentType="application/vnd.openxmlformats-officedocument.presentationml.slide+xml"/>
  <Override PartName="/ppt/slides/slide68.xml" ContentType="application/vnd.openxmlformats-officedocument.presentationml.slide+xml"/>
  <Override PartName="/ppt/slides/slide285.xml" ContentType="application/vnd.openxmlformats-officedocument.presentationml.slide+xml"/>
  <Override PartName="/ppt/slides/slide315.xml" ContentType="application/vnd.openxmlformats-officedocument.presentationml.slide+xml"/>
  <Override PartName="/ppt/slides/slide178.xml" ContentType="application/vnd.openxmlformats-officedocument.presentationml.slide+xml"/>
  <Override PartName="/ppt/slides/slide208.xml" ContentType="application/vnd.openxmlformats-officedocument.presentationml.slide+xml"/>
  <Override PartName="/ppt/slides/slide221.xml" ContentType="application/vnd.openxmlformats-officedocument.presentationml.slide+xml"/>
  <Override PartName="/ppt/slides/slide191.xml" ContentType="application/vnd.openxmlformats-officedocument.presentationml.slide+xml"/>
  <Override PartName="/ppt/slides/slide52.xml" ContentType="application/vnd.openxmlformats-officedocument.presentationml.slide+xml"/>
  <Override PartName="/ppt/slides/slide114.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s/slide263.xml" ContentType="application/vnd.openxmlformats-officedocument.presentationml.slide+xml"/>
  <Override PartName="/ppt/slides/slide156.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326"/>
  </p:notesMasterIdLst>
  <p:sldIdLst>
    <p:sldId id="256" r:id="rId2"/>
    <p:sldId id="283" r:id="rId3"/>
    <p:sldId id="280" r:id="rId4"/>
    <p:sldId id="285" r:id="rId5"/>
    <p:sldId id="263" r:id="rId6"/>
    <p:sldId id="287" r:id="rId7"/>
    <p:sldId id="737" r:id="rId8"/>
    <p:sldId id="278" r:id="rId9"/>
    <p:sldId id="740" r:id="rId10"/>
    <p:sldId id="742" r:id="rId11"/>
    <p:sldId id="745" r:id="rId12"/>
    <p:sldId id="746" r:id="rId13"/>
    <p:sldId id="750" r:id="rId14"/>
    <p:sldId id="316" r:id="rId15"/>
    <p:sldId id="274" r:id="rId16"/>
    <p:sldId id="306" r:id="rId17"/>
    <p:sldId id="307" r:id="rId18"/>
    <p:sldId id="310" r:id="rId19"/>
    <p:sldId id="312" r:id="rId20"/>
    <p:sldId id="326" r:id="rId21"/>
    <p:sldId id="314" r:id="rId22"/>
    <p:sldId id="334" r:id="rId23"/>
    <p:sldId id="324" r:id="rId24"/>
    <p:sldId id="331" r:id="rId25"/>
    <p:sldId id="336" r:id="rId26"/>
    <p:sldId id="337" r:id="rId27"/>
    <p:sldId id="340" r:id="rId28"/>
    <p:sldId id="342" r:id="rId29"/>
    <p:sldId id="348" r:id="rId30"/>
    <p:sldId id="350" r:id="rId31"/>
    <p:sldId id="352" r:id="rId32"/>
    <p:sldId id="354" r:id="rId33"/>
    <p:sldId id="355" r:id="rId34"/>
    <p:sldId id="357" r:id="rId35"/>
    <p:sldId id="361" r:id="rId36"/>
    <p:sldId id="364" r:id="rId37"/>
    <p:sldId id="389" r:id="rId38"/>
    <p:sldId id="392" r:id="rId39"/>
    <p:sldId id="396" r:id="rId40"/>
    <p:sldId id="397" r:id="rId41"/>
    <p:sldId id="399" r:id="rId42"/>
    <p:sldId id="407" r:id="rId43"/>
    <p:sldId id="410" r:id="rId44"/>
    <p:sldId id="412" r:id="rId45"/>
    <p:sldId id="414" r:id="rId46"/>
    <p:sldId id="415" r:id="rId47"/>
    <p:sldId id="416" r:id="rId48"/>
    <p:sldId id="419" r:id="rId49"/>
    <p:sldId id="420" r:id="rId50"/>
    <p:sldId id="424" r:id="rId51"/>
    <p:sldId id="427" r:id="rId52"/>
    <p:sldId id="428" r:id="rId53"/>
    <p:sldId id="430" r:id="rId54"/>
    <p:sldId id="431" r:id="rId55"/>
    <p:sldId id="433" r:id="rId56"/>
    <p:sldId id="436" r:id="rId57"/>
    <p:sldId id="438" r:id="rId58"/>
    <p:sldId id="439" r:id="rId59"/>
    <p:sldId id="441" r:id="rId60"/>
    <p:sldId id="442" r:id="rId61"/>
    <p:sldId id="443" r:id="rId62"/>
    <p:sldId id="444" r:id="rId63"/>
    <p:sldId id="446" r:id="rId64"/>
    <p:sldId id="453" r:id="rId65"/>
    <p:sldId id="455" r:id="rId66"/>
    <p:sldId id="458" r:id="rId67"/>
    <p:sldId id="460" r:id="rId68"/>
    <p:sldId id="462" r:id="rId69"/>
    <p:sldId id="463" r:id="rId70"/>
    <p:sldId id="464" r:id="rId71"/>
    <p:sldId id="473" r:id="rId72"/>
    <p:sldId id="471" r:id="rId73"/>
    <p:sldId id="470" r:id="rId74"/>
    <p:sldId id="475" r:id="rId75"/>
    <p:sldId id="479" r:id="rId76"/>
    <p:sldId id="905" r:id="rId77"/>
    <p:sldId id="482" r:id="rId78"/>
    <p:sldId id="483" r:id="rId79"/>
    <p:sldId id="484" r:id="rId80"/>
    <p:sldId id="485" r:id="rId81"/>
    <p:sldId id="494" r:id="rId82"/>
    <p:sldId id="496" r:id="rId83"/>
    <p:sldId id="498" r:id="rId84"/>
    <p:sldId id="500" r:id="rId85"/>
    <p:sldId id="502" r:id="rId86"/>
    <p:sldId id="506" r:id="rId87"/>
    <p:sldId id="509" r:id="rId88"/>
    <p:sldId id="511" r:id="rId89"/>
    <p:sldId id="513" r:id="rId90"/>
    <p:sldId id="515" r:id="rId91"/>
    <p:sldId id="518" r:id="rId92"/>
    <p:sldId id="519" r:id="rId93"/>
    <p:sldId id="520" r:id="rId94"/>
    <p:sldId id="522" r:id="rId95"/>
    <p:sldId id="523" r:id="rId96"/>
    <p:sldId id="525" r:id="rId97"/>
    <p:sldId id="527" r:id="rId98"/>
    <p:sldId id="530" r:id="rId99"/>
    <p:sldId id="531" r:id="rId100"/>
    <p:sldId id="533" r:id="rId101"/>
    <p:sldId id="536" r:id="rId102"/>
    <p:sldId id="538" r:id="rId103"/>
    <p:sldId id="541" r:id="rId104"/>
    <p:sldId id="543" r:id="rId105"/>
    <p:sldId id="548" r:id="rId106"/>
    <p:sldId id="549" r:id="rId107"/>
    <p:sldId id="557" r:id="rId108"/>
    <p:sldId id="558" r:id="rId109"/>
    <p:sldId id="560" r:id="rId110"/>
    <p:sldId id="561" r:id="rId111"/>
    <p:sldId id="562" r:id="rId112"/>
    <p:sldId id="563" r:id="rId113"/>
    <p:sldId id="568" r:id="rId114"/>
    <p:sldId id="571" r:id="rId115"/>
    <p:sldId id="574" r:id="rId116"/>
    <p:sldId id="575" r:id="rId117"/>
    <p:sldId id="577" r:id="rId118"/>
    <p:sldId id="578" r:id="rId119"/>
    <p:sldId id="580" r:id="rId120"/>
    <p:sldId id="582" r:id="rId121"/>
    <p:sldId id="584" r:id="rId122"/>
    <p:sldId id="617" r:id="rId123"/>
    <p:sldId id="619" r:id="rId124"/>
    <p:sldId id="621" r:id="rId125"/>
    <p:sldId id="623" r:id="rId126"/>
    <p:sldId id="624" r:id="rId127"/>
    <p:sldId id="625" r:id="rId128"/>
    <p:sldId id="626" r:id="rId129"/>
    <p:sldId id="631" r:id="rId130"/>
    <p:sldId id="639" r:id="rId131"/>
    <p:sldId id="641" r:id="rId132"/>
    <p:sldId id="642" r:id="rId133"/>
    <p:sldId id="643" r:id="rId134"/>
    <p:sldId id="647" r:id="rId135"/>
    <p:sldId id="648" r:id="rId136"/>
    <p:sldId id="651" r:id="rId137"/>
    <p:sldId id="656" r:id="rId138"/>
    <p:sldId id="659" r:id="rId139"/>
    <p:sldId id="663" r:id="rId140"/>
    <p:sldId id="670" r:id="rId141"/>
    <p:sldId id="673" r:id="rId142"/>
    <p:sldId id="674" r:id="rId143"/>
    <p:sldId id="675" r:id="rId144"/>
    <p:sldId id="678" r:id="rId145"/>
    <p:sldId id="679" r:id="rId146"/>
    <p:sldId id="680" r:id="rId147"/>
    <p:sldId id="681" r:id="rId148"/>
    <p:sldId id="682" r:id="rId149"/>
    <p:sldId id="684" r:id="rId150"/>
    <p:sldId id="685" r:id="rId151"/>
    <p:sldId id="686" r:id="rId152"/>
    <p:sldId id="687" r:id="rId153"/>
    <p:sldId id="688" r:id="rId154"/>
    <p:sldId id="689" r:id="rId155"/>
    <p:sldId id="693" r:id="rId156"/>
    <p:sldId id="697" r:id="rId157"/>
    <p:sldId id="698" r:id="rId158"/>
    <p:sldId id="699" r:id="rId159"/>
    <p:sldId id="700" r:id="rId160"/>
    <p:sldId id="703" r:id="rId161"/>
    <p:sldId id="706" r:id="rId162"/>
    <p:sldId id="707" r:id="rId163"/>
    <p:sldId id="714" r:id="rId164"/>
    <p:sldId id="715" r:id="rId165"/>
    <p:sldId id="717" r:id="rId166"/>
    <p:sldId id="719" r:id="rId167"/>
    <p:sldId id="720" r:id="rId168"/>
    <p:sldId id="721" r:id="rId169"/>
    <p:sldId id="722" r:id="rId170"/>
    <p:sldId id="723" r:id="rId171"/>
    <p:sldId id="725" r:id="rId172"/>
    <p:sldId id="727" r:id="rId173"/>
    <p:sldId id="729" r:id="rId174"/>
    <p:sldId id="730" r:id="rId175"/>
    <p:sldId id="732" r:id="rId176"/>
    <p:sldId id="734" r:id="rId177"/>
    <p:sldId id="736" r:id="rId178"/>
    <p:sldId id="751" r:id="rId179"/>
    <p:sldId id="752" r:id="rId180"/>
    <p:sldId id="753" r:id="rId181"/>
    <p:sldId id="754" r:id="rId182"/>
    <p:sldId id="755" r:id="rId183"/>
    <p:sldId id="756" r:id="rId184"/>
    <p:sldId id="757" r:id="rId185"/>
    <p:sldId id="758" r:id="rId186"/>
    <p:sldId id="759" r:id="rId187"/>
    <p:sldId id="760" r:id="rId188"/>
    <p:sldId id="761" r:id="rId189"/>
    <p:sldId id="762" r:id="rId190"/>
    <p:sldId id="764" r:id="rId191"/>
    <p:sldId id="765" r:id="rId192"/>
    <p:sldId id="766" r:id="rId193"/>
    <p:sldId id="767" r:id="rId194"/>
    <p:sldId id="768" r:id="rId195"/>
    <p:sldId id="769" r:id="rId196"/>
    <p:sldId id="770" r:id="rId197"/>
    <p:sldId id="771" r:id="rId198"/>
    <p:sldId id="772" r:id="rId199"/>
    <p:sldId id="773" r:id="rId200"/>
    <p:sldId id="774" r:id="rId201"/>
    <p:sldId id="775" r:id="rId202"/>
    <p:sldId id="776" r:id="rId203"/>
    <p:sldId id="777" r:id="rId204"/>
    <p:sldId id="778" r:id="rId205"/>
    <p:sldId id="779" r:id="rId206"/>
    <p:sldId id="780" r:id="rId207"/>
    <p:sldId id="781" r:id="rId208"/>
    <p:sldId id="782" r:id="rId209"/>
    <p:sldId id="783" r:id="rId210"/>
    <p:sldId id="784" r:id="rId211"/>
    <p:sldId id="785" r:id="rId212"/>
    <p:sldId id="786" r:id="rId213"/>
    <p:sldId id="787" r:id="rId214"/>
    <p:sldId id="788" r:id="rId215"/>
    <p:sldId id="789" r:id="rId216"/>
    <p:sldId id="790" r:id="rId217"/>
    <p:sldId id="791" r:id="rId218"/>
    <p:sldId id="792" r:id="rId219"/>
    <p:sldId id="793" r:id="rId220"/>
    <p:sldId id="794" r:id="rId221"/>
    <p:sldId id="795" r:id="rId222"/>
    <p:sldId id="796" r:id="rId223"/>
    <p:sldId id="797" r:id="rId224"/>
    <p:sldId id="798" r:id="rId225"/>
    <p:sldId id="799" r:id="rId226"/>
    <p:sldId id="800" r:id="rId227"/>
    <p:sldId id="801" r:id="rId228"/>
    <p:sldId id="802" r:id="rId229"/>
    <p:sldId id="803" r:id="rId230"/>
    <p:sldId id="804" r:id="rId231"/>
    <p:sldId id="805" r:id="rId232"/>
    <p:sldId id="806" r:id="rId233"/>
    <p:sldId id="807" r:id="rId234"/>
    <p:sldId id="808" r:id="rId235"/>
    <p:sldId id="809" r:id="rId236"/>
    <p:sldId id="810" r:id="rId237"/>
    <p:sldId id="811" r:id="rId238"/>
    <p:sldId id="812" r:id="rId239"/>
    <p:sldId id="813" r:id="rId240"/>
    <p:sldId id="814" r:id="rId241"/>
    <p:sldId id="815" r:id="rId242"/>
    <p:sldId id="816" r:id="rId243"/>
    <p:sldId id="817" r:id="rId244"/>
    <p:sldId id="818" r:id="rId245"/>
    <p:sldId id="819" r:id="rId246"/>
    <p:sldId id="820" r:id="rId247"/>
    <p:sldId id="821" r:id="rId248"/>
    <p:sldId id="822" r:id="rId249"/>
    <p:sldId id="823" r:id="rId250"/>
    <p:sldId id="824" r:id="rId251"/>
    <p:sldId id="825" r:id="rId252"/>
    <p:sldId id="826" r:id="rId253"/>
    <p:sldId id="827" r:id="rId254"/>
    <p:sldId id="828" r:id="rId255"/>
    <p:sldId id="829" r:id="rId256"/>
    <p:sldId id="830" r:id="rId257"/>
    <p:sldId id="831" r:id="rId258"/>
    <p:sldId id="832" r:id="rId259"/>
    <p:sldId id="833" r:id="rId260"/>
    <p:sldId id="834" r:id="rId261"/>
    <p:sldId id="835" r:id="rId262"/>
    <p:sldId id="836" r:id="rId263"/>
    <p:sldId id="837" r:id="rId264"/>
    <p:sldId id="838" r:id="rId265"/>
    <p:sldId id="839" r:id="rId266"/>
    <p:sldId id="840" r:id="rId267"/>
    <p:sldId id="841" r:id="rId268"/>
    <p:sldId id="842" r:id="rId269"/>
    <p:sldId id="843" r:id="rId270"/>
    <p:sldId id="844" r:id="rId271"/>
    <p:sldId id="845" r:id="rId272"/>
    <p:sldId id="846" r:id="rId273"/>
    <p:sldId id="847" r:id="rId274"/>
    <p:sldId id="848" r:id="rId275"/>
    <p:sldId id="849" r:id="rId276"/>
    <p:sldId id="850" r:id="rId277"/>
    <p:sldId id="851" r:id="rId278"/>
    <p:sldId id="852" r:id="rId279"/>
    <p:sldId id="853" r:id="rId280"/>
    <p:sldId id="854" r:id="rId281"/>
    <p:sldId id="855" r:id="rId282"/>
    <p:sldId id="856" r:id="rId283"/>
    <p:sldId id="857" r:id="rId284"/>
    <p:sldId id="858" r:id="rId285"/>
    <p:sldId id="859" r:id="rId286"/>
    <p:sldId id="860" r:id="rId287"/>
    <p:sldId id="861" r:id="rId288"/>
    <p:sldId id="862" r:id="rId289"/>
    <p:sldId id="863" r:id="rId290"/>
    <p:sldId id="864" r:id="rId291"/>
    <p:sldId id="865" r:id="rId292"/>
    <p:sldId id="866" r:id="rId293"/>
    <p:sldId id="867" r:id="rId294"/>
    <p:sldId id="868" r:id="rId295"/>
    <p:sldId id="869" r:id="rId296"/>
    <p:sldId id="870" r:id="rId297"/>
    <p:sldId id="871" r:id="rId298"/>
    <p:sldId id="872" r:id="rId299"/>
    <p:sldId id="873" r:id="rId300"/>
    <p:sldId id="874" r:id="rId301"/>
    <p:sldId id="875" r:id="rId302"/>
    <p:sldId id="876" r:id="rId303"/>
    <p:sldId id="877" r:id="rId304"/>
    <p:sldId id="878" r:id="rId305"/>
    <p:sldId id="879" r:id="rId306"/>
    <p:sldId id="880" r:id="rId307"/>
    <p:sldId id="881" r:id="rId308"/>
    <p:sldId id="882" r:id="rId309"/>
    <p:sldId id="883" r:id="rId310"/>
    <p:sldId id="885" r:id="rId311"/>
    <p:sldId id="886" r:id="rId312"/>
    <p:sldId id="888" r:id="rId313"/>
    <p:sldId id="887" r:id="rId314"/>
    <p:sldId id="889" r:id="rId315"/>
    <p:sldId id="890" r:id="rId316"/>
    <p:sldId id="891" r:id="rId317"/>
    <p:sldId id="892" r:id="rId318"/>
    <p:sldId id="893" r:id="rId319"/>
    <p:sldId id="894" r:id="rId320"/>
    <p:sldId id="895" r:id="rId321"/>
    <p:sldId id="899" r:id="rId322"/>
    <p:sldId id="896" r:id="rId323"/>
    <p:sldId id="897" r:id="rId324"/>
    <p:sldId id="898" r:id="rId3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FF99CC"/>
    <a:srgbClr val="DDDDDD"/>
    <a:srgbClr val="F3FEA0"/>
    <a:srgbClr val="CCECFF"/>
    <a:srgbClr val="00FF99"/>
    <a:srgbClr val="FF9933"/>
    <a:srgbClr val="FFCCFF"/>
  </p:clrMru>
  <p:extLst>
    <p:ext uri="{E76CE94A-603C-4142-B9EB-6D1370010A27}">
      <p14:discardImageEditData xmlns:p14="http://schemas.microsoft.com/office/powerpoint/2010/main" xmlns:p="http://schemas.openxmlformats.org/presentationml/2006/main" xmlns:r="http://schemas.openxmlformats.org/officeDocument/2006/relationships" xmlns:a="http://schemas.openxmlformats.org/drawingml/2006/main" xmlns="" val="0"/>
    </p:ext>
    <p:ext uri="{D31A062A-798A-4329-ABDD-BBA856620510}">
      <p14:defaultImageDpi xmlns:p14="http://schemas.microsoft.com/office/powerpoint/2010/main" xmlns:p="http://schemas.openxmlformats.org/presentationml/2006/main" xmlns:r="http://schemas.openxmlformats.org/officeDocument/2006/relationships" xmlns:a="http://schemas.openxmlformats.org/drawingml/2006/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lastView="sldSorterView">
  <p:normalViewPr>
    <p:restoredLeft sz="15620"/>
    <p:restoredTop sz="94660"/>
  </p:normalViewPr>
  <p:slideViewPr>
    <p:cSldViewPr>
      <p:cViewPr varScale="1">
        <p:scale>
          <a:sx n="68" d="100"/>
          <a:sy n="68" d="100"/>
        </p:scale>
        <p:origin x="-2016" y="-1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034"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260" Type="http://schemas.openxmlformats.org/officeDocument/2006/relationships/slide" Target="slides/slide259.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61" Type="http://schemas.openxmlformats.org/officeDocument/2006/relationships/slide" Target="slides/slide260.xml"/><Relationship Id="rId262" Type="http://schemas.openxmlformats.org/officeDocument/2006/relationships/slide" Target="slides/slide261.xml"/><Relationship Id="rId263" Type="http://schemas.openxmlformats.org/officeDocument/2006/relationships/slide" Target="slides/slide262.xml"/><Relationship Id="rId264" Type="http://schemas.openxmlformats.org/officeDocument/2006/relationships/slide" Target="slides/slide263.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65" Type="http://schemas.openxmlformats.org/officeDocument/2006/relationships/slide" Target="slides/slide264.xml"/><Relationship Id="rId266" Type="http://schemas.openxmlformats.org/officeDocument/2006/relationships/slide" Target="slides/slide265.xml"/><Relationship Id="rId267" Type="http://schemas.openxmlformats.org/officeDocument/2006/relationships/slide" Target="slides/slide266.xml"/><Relationship Id="rId268" Type="http://schemas.openxmlformats.org/officeDocument/2006/relationships/slide" Target="slides/slide267.xml"/><Relationship Id="rId269" Type="http://schemas.openxmlformats.org/officeDocument/2006/relationships/slide" Target="slides/slide26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270" Type="http://schemas.openxmlformats.org/officeDocument/2006/relationships/slide" Target="slides/slide26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271" Type="http://schemas.openxmlformats.org/officeDocument/2006/relationships/slide" Target="slides/slide270.xml"/><Relationship Id="rId272" Type="http://schemas.openxmlformats.org/officeDocument/2006/relationships/slide" Target="slides/slide271.xml"/><Relationship Id="rId273" Type="http://schemas.openxmlformats.org/officeDocument/2006/relationships/slide" Target="slides/slide272.xml"/><Relationship Id="rId274" Type="http://schemas.openxmlformats.org/officeDocument/2006/relationships/slide" Target="slides/slide273.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75" Type="http://schemas.openxmlformats.org/officeDocument/2006/relationships/slide" Target="slides/slide274.xml"/><Relationship Id="rId276" Type="http://schemas.openxmlformats.org/officeDocument/2006/relationships/slide" Target="slides/slide275.xml"/><Relationship Id="rId277" Type="http://schemas.openxmlformats.org/officeDocument/2006/relationships/slide" Target="slides/slide276.xml"/><Relationship Id="rId278" Type="http://schemas.openxmlformats.org/officeDocument/2006/relationships/slide" Target="slides/slide277.xml"/><Relationship Id="rId279" Type="http://schemas.openxmlformats.org/officeDocument/2006/relationships/slide" Target="slides/slide278.xml"/><Relationship Id="rId300" Type="http://schemas.openxmlformats.org/officeDocument/2006/relationships/slide" Target="slides/slide299.xml"/><Relationship Id="rId301" Type="http://schemas.openxmlformats.org/officeDocument/2006/relationships/slide" Target="slides/slide300.xml"/><Relationship Id="rId302" Type="http://schemas.openxmlformats.org/officeDocument/2006/relationships/slide" Target="slides/slide301.xml"/><Relationship Id="rId303" Type="http://schemas.openxmlformats.org/officeDocument/2006/relationships/slide" Target="slides/slide302.xml"/><Relationship Id="rId304" Type="http://schemas.openxmlformats.org/officeDocument/2006/relationships/slide" Target="slides/slide303.xml"/><Relationship Id="rId305" Type="http://schemas.openxmlformats.org/officeDocument/2006/relationships/slide" Target="slides/slide304.xml"/><Relationship Id="rId306" Type="http://schemas.openxmlformats.org/officeDocument/2006/relationships/slide" Target="slides/slide305.xml"/><Relationship Id="rId307" Type="http://schemas.openxmlformats.org/officeDocument/2006/relationships/slide" Target="slides/slide306.xml"/><Relationship Id="rId308" Type="http://schemas.openxmlformats.org/officeDocument/2006/relationships/slide" Target="slides/slide307.xml"/><Relationship Id="rId309" Type="http://schemas.openxmlformats.org/officeDocument/2006/relationships/slide" Target="slides/slide30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80" Type="http://schemas.openxmlformats.org/officeDocument/2006/relationships/slide" Target="slides/slide279.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81" Type="http://schemas.openxmlformats.org/officeDocument/2006/relationships/slide" Target="slides/slide280.xml"/><Relationship Id="rId282" Type="http://schemas.openxmlformats.org/officeDocument/2006/relationships/slide" Target="slides/slide281.xml"/><Relationship Id="rId283" Type="http://schemas.openxmlformats.org/officeDocument/2006/relationships/slide" Target="slides/slide282.xml"/><Relationship Id="rId284" Type="http://schemas.openxmlformats.org/officeDocument/2006/relationships/slide" Target="slides/slide283.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285" Type="http://schemas.openxmlformats.org/officeDocument/2006/relationships/slide" Target="slides/slide284.xml"/><Relationship Id="rId286" Type="http://schemas.openxmlformats.org/officeDocument/2006/relationships/slide" Target="slides/slide285.xml"/><Relationship Id="rId287" Type="http://schemas.openxmlformats.org/officeDocument/2006/relationships/slide" Target="slides/slide286.xml"/><Relationship Id="rId288" Type="http://schemas.openxmlformats.org/officeDocument/2006/relationships/slide" Target="slides/slide287.xml"/><Relationship Id="rId289" Type="http://schemas.openxmlformats.org/officeDocument/2006/relationships/slide" Target="slides/slide288.xml"/><Relationship Id="rId310" Type="http://schemas.openxmlformats.org/officeDocument/2006/relationships/slide" Target="slides/slide309.xml"/><Relationship Id="rId311" Type="http://schemas.openxmlformats.org/officeDocument/2006/relationships/slide" Target="slides/slide310.xml"/><Relationship Id="rId312" Type="http://schemas.openxmlformats.org/officeDocument/2006/relationships/slide" Target="slides/slide311.xml"/><Relationship Id="rId313" Type="http://schemas.openxmlformats.org/officeDocument/2006/relationships/slide" Target="slides/slide312.xml"/><Relationship Id="rId314" Type="http://schemas.openxmlformats.org/officeDocument/2006/relationships/slide" Target="slides/slide313.xml"/><Relationship Id="rId315" Type="http://schemas.openxmlformats.org/officeDocument/2006/relationships/slide" Target="slides/slide314.xml"/><Relationship Id="rId316" Type="http://schemas.openxmlformats.org/officeDocument/2006/relationships/slide" Target="slides/slide315.xml"/><Relationship Id="rId317" Type="http://schemas.openxmlformats.org/officeDocument/2006/relationships/slide" Target="slides/slide316.xml"/><Relationship Id="rId318" Type="http://schemas.openxmlformats.org/officeDocument/2006/relationships/slide" Target="slides/slide317.xml"/><Relationship Id="rId319" Type="http://schemas.openxmlformats.org/officeDocument/2006/relationships/slide" Target="slides/slide318.xml"/><Relationship Id="rId290" Type="http://schemas.openxmlformats.org/officeDocument/2006/relationships/slide" Target="slides/slide289.xml"/><Relationship Id="rId291" Type="http://schemas.openxmlformats.org/officeDocument/2006/relationships/slide" Target="slides/slide290.xml"/><Relationship Id="rId292" Type="http://schemas.openxmlformats.org/officeDocument/2006/relationships/slide" Target="slides/slide291.xml"/><Relationship Id="rId293" Type="http://schemas.openxmlformats.org/officeDocument/2006/relationships/slide" Target="slides/slide292.xml"/><Relationship Id="rId294" Type="http://schemas.openxmlformats.org/officeDocument/2006/relationships/slide" Target="slides/slide293.xml"/><Relationship Id="rId295" Type="http://schemas.openxmlformats.org/officeDocument/2006/relationships/slide" Target="slides/slide294.xml"/><Relationship Id="rId296" Type="http://schemas.openxmlformats.org/officeDocument/2006/relationships/slide" Target="slides/slide295.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297" Type="http://schemas.openxmlformats.org/officeDocument/2006/relationships/slide" Target="slides/slide296.xml"/><Relationship Id="rId298" Type="http://schemas.openxmlformats.org/officeDocument/2006/relationships/slide" Target="slides/slide297.xml"/><Relationship Id="rId299" Type="http://schemas.openxmlformats.org/officeDocument/2006/relationships/slide" Target="slides/slide29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320" Type="http://schemas.openxmlformats.org/officeDocument/2006/relationships/slide" Target="slides/slide319.xml"/><Relationship Id="rId321" Type="http://schemas.openxmlformats.org/officeDocument/2006/relationships/slide" Target="slides/slide320.xml"/><Relationship Id="rId322" Type="http://schemas.openxmlformats.org/officeDocument/2006/relationships/slide" Target="slides/slide321.xml"/><Relationship Id="rId323" Type="http://schemas.openxmlformats.org/officeDocument/2006/relationships/slide" Target="slides/slide322.xml"/><Relationship Id="rId324" Type="http://schemas.openxmlformats.org/officeDocument/2006/relationships/slide" Target="slides/slide323.xml"/><Relationship Id="rId325" Type="http://schemas.openxmlformats.org/officeDocument/2006/relationships/slide" Target="slides/slide324.xml"/><Relationship Id="rId326" Type="http://schemas.openxmlformats.org/officeDocument/2006/relationships/notesMaster" Target="notesMasters/notesMaster1.xml"/><Relationship Id="rId327" Type="http://schemas.openxmlformats.org/officeDocument/2006/relationships/printerSettings" Target="printerSettings/printerSettings1.bin"/><Relationship Id="rId328" Type="http://schemas.openxmlformats.org/officeDocument/2006/relationships/presProps" Target="presProps.xml"/><Relationship Id="rId32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slide" Target="slides/slide247.xml"/><Relationship Id="rId249" Type="http://schemas.openxmlformats.org/officeDocument/2006/relationships/slide" Target="slides/slide248.xml"/><Relationship Id="rId330" Type="http://schemas.openxmlformats.org/officeDocument/2006/relationships/theme" Target="theme/theme1.xml"/><Relationship Id="rId331"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250" Type="http://schemas.openxmlformats.org/officeDocument/2006/relationships/slide" Target="slides/slide249.xml"/><Relationship Id="rId251" Type="http://schemas.openxmlformats.org/officeDocument/2006/relationships/slide" Target="slides/slide250.xml"/><Relationship Id="rId252" Type="http://schemas.openxmlformats.org/officeDocument/2006/relationships/slide" Target="slides/slide251.xml"/><Relationship Id="rId253" Type="http://schemas.openxmlformats.org/officeDocument/2006/relationships/slide" Target="slides/slide252.xml"/><Relationship Id="rId254" Type="http://schemas.openxmlformats.org/officeDocument/2006/relationships/slide" Target="slides/slide253.xml"/><Relationship Id="rId255" Type="http://schemas.openxmlformats.org/officeDocument/2006/relationships/slide" Target="slides/slide254.xml"/><Relationship Id="rId256" Type="http://schemas.openxmlformats.org/officeDocument/2006/relationships/slide" Target="slides/slide255.xml"/><Relationship Id="rId257" Type="http://schemas.openxmlformats.org/officeDocument/2006/relationships/slide" Target="slides/slide256.xml"/><Relationship Id="rId258" Type="http://schemas.openxmlformats.org/officeDocument/2006/relationships/slide" Target="slides/slide257.xml"/><Relationship Id="rId259" Type="http://schemas.openxmlformats.org/officeDocument/2006/relationships/slide" Target="slides/slide25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04CAD-E567-411E-A99A-D7581D0B3856}" type="datetimeFigureOut">
              <a:rPr lang="en-US" smtClean="0"/>
              <a:pPr/>
              <a:t>3/19/14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75A466-8845-4FAF-8615-5CCA521665EC}" type="slidenum">
              <a:rPr lang="en-US" smtClean="0"/>
              <a:pPr/>
              <a:t>‹#›</a:t>
            </a:fld>
            <a:endParaRPr lang="en-US"/>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62811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75A466-8845-4FAF-8615-5CCA521665EC}"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768E01-C264-4901-A1E2-26F4292AB7E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83964D-4CB8-4815-8A4B-594EF86AFEAC}"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1ACF8A0-1795-420A-9394-7DF25F05167D}"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endParaRPr lang="en-US"/>
          </a:p>
        </p:txBody>
      </p:sp>
      <p:sp>
        <p:nvSpPr>
          <p:cNvPr id="4" name="Date Placeholder 3"/>
          <p:cNvSpPr>
            <a:spLocks noGrp="1"/>
          </p:cNvSpPr>
          <p:nvPr>
            <p:ph type="dt" sz="half" idx="10"/>
          </p:nvPr>
        </p:nvSpPr>
        <p:spPr>
          <a:xfrm>
            <a:off x="457200" y="6245225"/>
            <a:ext cx="2133600" cy="476250"/>
          </a:xfrm>
        </p:spPr>
        <p:txBody>
          <a:bodyPr/>
          <a:lstStyle>
            <a:lvl1pPr>
              <a:defRPr/>
            </a:lvl1pPr>
          </a:lstStyle>
          <a:p>
            <a:endParaRPr lang="en-US"/>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2573DC03-2DBB-4FC2-B142-F934DF16EB8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F30D11-FCBC-4E13-9D77-6D2272D5FE0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220D21-6ADB-4655-A99A-145AEE1FF3E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6B7943-0924-4BC1-B299-DE0E5CE1571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5919FD-A09C-498C-993F-9A2DD5C492D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65265BB-70C7-4C56-B6F2-B81676332F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803BDD7-B170-4CC6-8041-3539E09DB17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B1F8371-818A-487A-9120-F2ABE868075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2E16D8-45FF-4484-9ED1-29FCA0AB277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7D994B34-8C88-4F9F-9C51-4437BC52DFB9}"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mjmwired.net/kernel/Documentation/intel_txt.txt%23112" TargetMode="Externa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smtClean="0"/>
              <a:t>IA Condensed</a:t>
            </a:r>
            <a:endParaRPr lang="en-US" dirty="0"/>
          </a:p>
        </p:txBody>
      </p:sp>
      <p:sp>
        <p:nvSpPr>
          <p:cNvPr id="2051" name="Rectangle 3"/>
          <p:cNvSpPr>
            <a:spLocks noGrp="1" noChangeArrowheads="1"/>
          </p:cNvSpPr>
          <p:nvPr>
            <p:ph type="subTitle" idx="1"/>
          </p:nvPr>
        </p:nvSpPr>
        <p:spPr>
          <a:xfrm>
            <a:off x="1371600" y="4572000"/>
            <a:ext cx="6400800" cy="1066800"/>
          </a:xfrm>
        </p:spPr>
        <p:txBody>
          <a:bodyPr/>
          <a:lstStyle/>
          <a:p>
            <a:pPr algn="r"/>
            <a:r>
              <a:rPr lang="en-US" sz="2400" dirty="0" smtClean="0"/>
              <a:t>Notes from Allan </a:t>
            </a:r>
            <a:r>
              <a:rPr lang="en-US" sz="2400" dirty="0"/>
              <a:t>B. Cruse</a:t>
            </a:r>
          </a:p>
          <a:p>
            <a:pPr algn="r"/>
            <a:r>
              <a:rPr lang="en-US" sz="2400" dirty="0" smtClean="0"/>
              <a:t>John Manferdelli</a:t>
            </a:r>
            <a:endParaRPr lang="en-US" sz="2400" dirty="0"/>
          </a:p>
        </p:txBody>
      </p:sp>
      <p:sp>
        <p:nvSpPr>
          <p:cNvPr id="4" name="Slide Number Placeholder 3"/>
          <p:cNvSpPr>
            <a:spLocks noGrp="1"/>
          </p:cNvSpPr>
          <p:nvPr>
            <p:ph type="sldNum" sz="quarter" idx="12"/>
          </p:nvPr>
        </p:nvSpPr>
        <p:spPr/>
        <p:txBody>
          <a:bodyPr/>
          <a:lstStyle/>
          <a:p>
            <a:fld id="{B3768E01-C264-4901-A1E2-26F4292AB7E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792162"/>
          </a:xfrm>
        </p:spPr>
        <p:txBody>
          <a:bodyPr/>
          <a:lstStyle/>
          <a:p>
            <a:r>
              <a:rPr lang="en-US" dirty="0"/>
              <a:t>Special ‘system’ registers</a:t>
            </a:r>
          </a:p>
        </p:txBody>
      </p:sp>
      <p:sp>
        <p:nvSpPr>
          <p:cNvPr id="3075" name="Rectangle 3"/>
          <p:cNvSpPr>
            <a:spLocks noGrp="1" noChangeArrowheads="1"/>
          </p:cNvSpPr>
          <p:nvPr>
            <p:ph type="body" idx="1"/>
          </p:nvPr>
        </p:nvSpPr>
        <p:spPr>
          <a:xfrm>
            <a:off x="457200" y="1143000"/>
            <a:ext cx="8229600" cy="4525963"/>
          </a:xfrm>
        </p:spPr>
        <p:txBody>
          <a:bodyPr/>
          <a:lstStyle/>
          <a:p>
            <a:pPr>
              <a:lnSpc>
                <a:spcPct val="90000"/>
              </a:lnSpc>
            </a:pPr>
            <a:r>
              <a:rPr lang="en-US" sz="2400" dirty="0" smtClean="0"/>
              <a:t>Memory-Segment </a:t>
            </a:r>
            <a:r>
              <a:rPr lang="en-US" sz="2400" dirty="0"/>
              <a:t>Descriptors</a:t>
            </a:r>
          </a:p>
          <a:p>
            <a:pPr>
              <a:lnSpc>
                <a:spcPct val="90000"/>
              </a:lnSpc>
            </a:pPr>
            <a:r>
              <a:rPr lang="en-US" sz="2400" dirty="0"/>
              <a:t>Interrupt-Gate Descriptors</a:t>
            </a:r>
          </a:p>
          <a:p>
            <a:pPr>
              <a:lnSpc>
                <a:spcPct val="90000"/>
              </a:lnSpc>
            </a:pPr>
            <a:r>
              <a:rPr lang="en-US" sz="2400" dirty="0"/>
              <a:t>Call-Gate Descriptors</a:t>
            </a:r>
          </a:p>
          <a:p>
            <a:pPr>
              <a:lnSpc>
                <a:spcPct val="90000"/>
              </a:lnSpc>
            </a:pPr>
            <a:r>
              <a:rPr lang="en-US" sz="2400" dirty="0"/>
              <a:t>Task-State Descriptors</a:t>
            </a:r>
          </a:p>
          <a:p>
            <a:pPr>
              <a:lnSpc>
                <a:spcPct val="90000"/>
              </a:lnSpc>
            </a:pPr>
            <a:r>
              <a:rPr lang="en-US" sz="2400" dirty="0"/>
              <a:t>Page-Directory and Page-Table </a:t>
            </a:r>
            <a:r>
              <a:rPr lang="en-US" sz="2400" dirty="0" smtClean="0"/>
              <a:t>Descriptors</a:t>
            </a: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10</a:t>
            </a:fld>
            <a:endParaRPr lang="en-US"/>
          </a:p>
        </p:txBody>
      </p:sp>
      <p:sp>
        <p:nvSpPr>
          <p:cNvPr id="5" name="Rectangle 3"/>
          <p:cNvSpPr txBox="1">
            <a:spLocks noChangeArrowheads="1"/>
          </p:cNvSpPr>
          <p:nvPr/>
        </p:nvSpPr>
        <p:spPr bwMode="auto">
          <a:xfrm>
            <a:off x="228600" y="3246437"/>
            <a:ext cx="8686800" cy="4602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The two most vital system registers for protected-mode execution are: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GDTR (Global Descriptor Table Register)</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IDTR (Interrupt Descriptor Table Register)</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Each of these is 48-bits wide and contains the base-address and segment-limit for an array of descriptors (the GDT and the IDT)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Special instructions allow access to these registers:  SGDT/LGDT and SIDT/LIDT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6200"/>
            <a:ext cx="8229600" cy="1143000"/>
          </a:xfrm>
        </p:spPr>
        <p:txBody>
          <a:bodyPr/>
          <a:lstStyle/>
          <a:p>
            <a:r>
              <a:rPr lang="en-US" dirty="0"/>
              <a:t>Learning to program the 8259A</a:t>
            </a:r>
          </a:p>
        </p:txBody>
      </p:sp>
      <p:sp>
        <p:nvSpPr>
          <p:cNvPr id="6147" name="Rectangle 3"/>
          <p:cNvSpPr>
            <a:spLocks noGrp="1" noChangeArrowheads="1"/>
          </p:cNvSpPr>
          <p:nvPr>
            <p:ph type="body" idx="1"/>
          </p:nvPr>
        </p:nvSpPr>
        <p:spPr>
          <a:xfrm>
            <a:off x="152400" y="1600200"/>
            <a:ext cx="4343400" cy="4953000"/>
          </a:xfrm>
        </p:spPr>
        <p:txBody>
          <a:bodyPr/>
          <a:lstStyle/>
          <a:p>
            <a:r>
              <a:rPr lang="en-US" sz="2000" dirty="0"/>
              <a:t>Either solution will require us to study how the system’s two Programmable Interrupt Controllers are programmed</a:t>
            </a:r>
          </a:p>
          <a:p>
            <a:r>
              <a:rPr lang="en-US" sz="2000" dirty="0"/>
              <a:t>Of the two potential solutions, it is evident  that greater system efficiency will result if we avoid complicating our interrupt service routines with any “extra overhead” (i.e., to see which component wished to interrupt)</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100</a:t>
            </a:fld>
            <a:endParaRPr lang="en-US" dirty="0"/>
          </a:p>
        </p:txBody>
      </p:sp>
      <p:sp>
        <p:nvSpPr>
          <p:cNvPr id="5" name="Rectangle 4"/>
          <p:cNvSpPr>
            <a:spLocks noChangeArrowheads="1"/>
          </p:cNvSpPr>
          <p:nvPr/>
        </p:nvSpPr>
        <p:spPr bwMode="auto">
          <a:xfrm>
            <a:off x="4984750" y="1258887"/>
            <a:ext cx="3048000" cy="3276600"/>
          </a:xfrm>
          <a:prstGeom prst="rect">
            <a:avLst/>
          </a:prstGeom>
          <a:solidFill>
            <a:srgbClr val="FFFF99"/>
          </a:solidFill>
          <a:ln w="9525">
            <a:solidFill>
              <a:schemeClr val="tx1"/>
            </a:solidFill>
            <a:miter lim="800000"/>
            <a:headEnd/>
            <a:tailEnd/>
          </a:ln>
          <a:effectLst/>
        </p:spPr>
        <p:txBody>
          <a:bodyPr wrap="none" anchor="ctr"/>
          <a:lstStyle/>
          <a:p>
            <a:endParaRPr lang="en-US"/>
          </a:p>
        </p:txBody>
      </p:sp>
      <p:sp>
        <p:nvSpPr>
          <p:cNvPr id="6" name="Line 5"/>
          <p:cNvSpPr>
            <a:spLocks noChangeShapeType="1"/>
          </p:cNvSpPr>
          <p:nvPr/>
        </p:nvSpPr>
        <p:spPr bwMode="auto">
          <a:xfrm>
            <a:off x="3155950" y="1563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7" name="Line 13"/>
          <p:cNvSpPr>
            <a:spLocks noChangeShapeType="1"/>
          </p:cNvSpPr>
          <p:nvPr/>
        </p:nvSpPr>
        <p:spPr bwMode="auto">
          <a:xfrm>
            <a:off x="3155950" y="1944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8" name="Line 14"/>
          <p:cNvSpPr>
            <a:spLocks noChangeShapeType="1"/>
          </p:cNvSpPr>
          <p:nvPr/>
        </p:nvSpPr>
        <p:spPr bwMode="auto">
          <a:xfrm>
            <a:off x="3155950" y="2325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9" name="Line 15"/>
          <p:cNvSpPr>
            <a:spLocks noChangeShapeType="1"/>
          </p:cNvSpPr>
          <p:nvPr/>
        </p:nvSpPr>
        <p:spPr bwMode="auto">
          <a:xfrm>
            <a:off x="3155950" y="2706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10" name="Line 16"/>
          <p:cNvSpPr>
            <a:spLocks noChangeShapeType="1"/>
          </p:cNvSpPr>
          <p:nvPr/>
        </p:nvSpPr>
        <p:spPr bwMode="auto">
          <a:xfrm>
            <a:off x="3155950" y="3087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11" name="Line 17"/>
          <p:cNvSpPr>
            <a:spLocks noChangeShapeType="1"/>
          </p:cNvSpPr>
          <p:nvPr/>
        </p:nvSpPr>
        <p:spPr bwMode="auto">
          <a:xfrm>
            <a:off x="3155950" y="3468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12" name="Line 18"/>
          <p:cNvSpPr>
            <a:spLocks noChangeShapeType="1"/>
          </p:cNvSpPr>
          <p:nvPr/>
        </p:nvSpPr>
        <p:spPr bwMode="auto">
          <a:xfrm>
            <a:off x="3124200" y="3962400"/>
            <a:ext cx="1828800" cy="0"/>
          </a:xfrm>
          <a:prstGeom prst="line">
            <a:avLst/>
          </a:prstGeom>
          <a:noFill/>
          <a:ln w="9525">
            <a:solidFill>
              <a:schemeClr val="tx1"/>
            </a:solidFill>
            <a:round/>
            <a:headEnd/>
            <a:tailEnd type="triangle" w="med" len="med"/>
          </a:ln>
          <a:effectLst/>
        </p:spPr>
        <p:txBody>
          <a:bodyPr/>
          <a:lstStyle/>
          <a:p>
            <a:endParaRPr lang="en-US"/>
          </a:p>
        </p:txBody>
      </p:sp>
      <p:sp>
        <p:nvSpPr>
          <p:cNvPr id="13" name="Line 19"/>
          <p:cNvSpPr>
            <a:spLocks noChangeShapeType="1"/>
          </p:cNvSpPr>
          <p:nvPr/>
        </p:nvSpPr>
        <p:spPr bwMode="auto">
          <a:xfrm>
            <a:off x="3155950" y="4230687"/>
            <a:ext cx="1828800" cy="0"/>
          </a:xfrm>
          <a:prstGeom prst="line">
            <a:avLst/>
          </a:prstGeom>
          <a:noFill/>
          <a:ln w="9525">
            <a:solidFill>
              <a:schemeClr val="tx1"/>
            </a:solidFill>
            <a:round/>
            <a:headEnd/>
            <a:tailEnd type="triangle" w="med" len="med"/>
          </a:ln>
          <a:effectLst/>
        </p:spPr>
        <p:txBody>
          <a:bodyPr/>
          <a:lstStyle/>
          <a:p>
            <a:endParaRPr lang="en-US"/>
          </a:p>
        </p:txBody>
      </p:sp>
      <p:sp>
        <p:nvSpPr>
          <p:cNvPr id="14" name="Line 20"/>
          <p:cNvSpPr>
            <a:spLocks noChangeShapeType="1"/>
          </p:cNvSpPr>
          <p:nvPr/>
        </p:nvSpPr>
        <p:spPr bwMode="auto">
          <a:xfrm>
            <a:off x="8032750" y="2935287"/>
            <a:ext cx="1828800" cy="0"/>
          </a:xfrm>
          <a:prstGeom prst="line">
            <a:avLst/>
          </a:prstGeom>
          <a:noFill/>
          <a:ln w="9525">
            <a:solidFill>
              <a:schemeClr val="tx1"/>
            </a:solidFill>
            <a:round/>
            <a:headEnd/>
            <a:tailEnd type="triangle" w="med" len="med"/>
          </a:ln>
          <a:effectLst/>
        </p:spPr>
        <p:txBody>
          <a:bodyPr/>
          <a:lstStyle/>
          <a:p>
            <a:endParaRPr lang="en-US"/>
          </a:p>
        </p:txBody>
      </p:sp>
      <p:sp>
        <p:nvSpPr>
          <p:cNvPr id="15" name="Rectangle 21"/>
          <p:cNvSpPr>
            <a:spLocks noChangeArrowheads="1"/>
          </p:cNvSpPr>
          <p:nvPr/>
        </p:nvSpPr>
        <p:spPr bwMode="auto">
          <a:xfrm>
            <a:off x="5594350" y="2554287"/>
            <a:ext cx="1981200" cy="457200"/>
          </a:xfrm>
          <a:prstGeom prst="rect">
            <a:avLst/>
          </a:prstGeom>
          <a:solidFill>
            <a:srgbClr val="FFCCFF"/>
          </a:solidFill>
          <a:ln w="9525">
            <a:solidFill>
              <a:schemeClr val="tx1"/>
            </a:solidFill>
            <a:miter lim="800000"/>
            <a:headEnd/>
            <a:tailEnd/>
          </a:ln>
          <a:effectLst/>
        </p:spPr>
        <p:txBody>
          <a:bodyPr wrap="none" anchor="ctr"/>
          <a:lstStyle/>
          <a:p>
            <a:pPr algn="ctr"/>
            <a:r>
              <a:rPr lang="en-US" sz="2400" b="1"/>
              <a:t>IRR</a:t>
            </a:r>
          </a:p>
        </p:txBody>
      </p:sp>
      <p:sp>
        <p:nvSpPr>
          <p:cNvPr id="16" name="Rectangle 22"/>
          <p:cNvSpPr>
            <a:spLocks noChangeArrowheads="1"/>
          </p:cNvSpPr>
          <p:nvPr/>
        </p:nvSpPr>
        <p:spPr bwMode="auto">
          <a:xfrm>
            <a:off x="5594350" y="3163887"/>
            <a:ext cx="1981200" cy="457200"/>
          </a:xfrm>
          <a:prstGeom prst="rect">
            <a:avLst/>
          </a:prstGeom>
          <a:solidFill>
            <a:srgbClr val="FFCCFF"/>
          </a:solidFill>
          <a:ln w="9525">
            <a:solidFill>
              <a:schemeClr val="tx1"/>
            </a:solidFill>
            <a:miter lim="800000"/>
            <a:headEnd/>
            <a:tailEnd/>
          </a:ln>
          <a:effectLst/>
        </p:spPr>
        <p:txBody>
          <a:bodyPr wrap="none" anchor="ctr"/>
          <a:lstStyle/>
          <a:p>
            <a:pPr algn="ctr"/>
            <a:r>
              <a:rPr lang="en-US" sz="2400" b="1"/>
              <a:t>IMR</a:t>
            </a:r>
          </a:p>
        </p:txBody>
      </p:sp>
      <p:sp>
        <p:nvSpPr>
          <p:cNvPr id="17" name="Rectangle 23"/>
          <p:cNvSpPr>
            <a:spLocks noChangeArrowheads="1"/>
          </p:cNvSpPr>
          <p:nvPr/>
        </p:nvSpPr>
        <p:spPr bwMode="auto">
          <a:xfrm>
            <a:off x="5594350" y="3773487"/>
            <a:ext cx="1981200" cy="457200"/>
          </a:xfrm>
          <a:prstGeom prst="rect">
            <a:avLst/>
          </a:prstGeom>
          <a:solidFill>
            <a:srgbClr val="FFCCFF"/>
          </a:solidFill>
          <a:ln w="9525">
            <a:solidFill>
              <a:schemeClr val="tx1"/>
            </a:solidFill>
            <a:miter lim="800000"/>
            <a:headEnd/>
            <a:tailEnd/>
          </a:ln>
          <a:effectLst/>
        </p:spPr>
        <p:txBody>
          <a:bodyPr wrap="none" anchor="ctr"/>
          <a:lstStyle/>
          <a:p>
            <a:pPr algn="ctr"/>
            <a:r>
              <a:rPr lang="en-US" sz="2400" b="1"/>
              <a:t>ISR</a:t>
            </a:r>
          </a:p>
        </p:txBody>
      </p:sp>
      <p:sp>
        <p:nvSpPr>
          <p:cNvPr id="18" name="Text Box 27"/>
          <p:cNvSpPr txBox="1">
            <a:spLocks noChangeArrowheads="1"/>
          </p:cNvSpPr>
          <p:nvPr/>
        </p:nvSpPr>
        <p:spPr bwMode="auto">
          <a:xfrm>
            <a:off x="5975350" y="1716087"/>
            <a:ext cx="1214438" cy="519113"/>
          </a:xfrm>
          <a:prstGeom prst="rect">
            <a:avLst/>
          </a:prstGeom>
          <a:noFill/>
          <a:ln w="9525">
            <a:noFill/>
            <a:miter lim="800000"/>
            <a:headEnd/>
            <a:tailEnd/>
          </a:ln>
          <a:effectLst/>
        </p:spPr>
        <p:txBody>
          <a:bodyPr wrap="none">
            <a:spAutoFit/>
          </a:bodyPr>
          <a:lstStyle/>
          <a:p>
            <a:r>
              <a:rPr lang="en-US" sz="2800"/>
              <a:t>8259A</a:t>
            </a:r>
          </a:p>
        </p:txBody>
      </p:sp>
      <p:sp>
        <p:nvSpPr>
          <p:cNvPr id="19" name="Text Box 28"/>
          <p:cNvSpPr txBox="1">
            <a:spLocks noChangeArrowheads="1"/>
          </p:cNvSpPr>
          <p:nvPr/>
        </p:nvSpPr>
        <p:spPr bwMode="auto">
          <a:xfrm>
            <a:off x="4679950" y="4611687"/>
            <a:ext cx="3884613" cy="1006475"/>
          </a:xfrm>
          <a:prstGeom prst="rect">
            <a:avLst/>
          </a:prstGeom>
          <a:noFill/>
          <a:ln w="9525">
            <a:noFill/>
            <a:miter lim="800000"/>
            <a:headEnd/>
            <a:tailEnd/>
          </a:ln>
          <a:effectLst/>
        </p:spPr>
        <p:txBody>
          <a:bodyPr wrap="none">
            <a:spAutoFit/>
          </a:bodyPr>
          <a:lstStyle/>
          <a:p>
            <a:r>
              <a:rPr lang="en-US" sz="2000"/>
              <a:t>IRR = Interrupt Request Register</a:t>
            </a:r>
          </a:p>
          <a:p>
            <a:r>
              <a:rPr lang="en-US" sz="2000"/>
              <a:t>IMR = Interrupt Mask Register</a:t>
            </a:r>
          </a:p>
          <a:p>
            <a:r>
              <a:rPr lang="en-US" sz="2000"/>
              <a:t>ISR = In-Service Register</a:t>
            </a:r>
          </a:p>
        </p:txBody>
      </p:sp>
      <p:sp>
        <p:nvSpPr>
          <p:cNvPr id="20" name="Text Box 29"/>
          <p:cNvSpPr txBox="1">
            <a:spLocks noChangeArrowheads="1"/>
          </p:cNvSpPr>
          <p:nvPr/>
        </p:nvSpPr>
        <p:spPr bwMode="auto">
          <a:xfrm>
            <a:off x="8413750" y="2554287"/>
            <a:ext cx="1492250" cy="366713"/>
          </a:xfrm>
          <a:prstGeom prst="rect">
            <a:avLst/>
          </a:prstGeom>
          <a:noFill/>
          <a:ln w="9525">
            <a:noFill/>
            <a:miter lim="800000"/>
            <a:headEnd/>
            <a:tailEnd/>
          </a:ln>
          <a:effectLst/>
        </p:spPr>
        <p:txBody>
          <a:bodyPr wrap="none">
            <a:spAutoFit/>
          </a:bodyPr>
          <a:lstStyle/>
          <a:p>
            <a:r>
              <a:rPr lang="en-US"/>
              <a:t>output-signal</a:t>
            </a:r>
          </a:p>
        </p:txBody>
      </p:sp>
      <p:sp>
        <p:nvSpPr>
          <p:cNvPr id="21" name="Text Box 30"/>
          <p:cNvSpPr txBox="1">
            <a:spLocks noChangeArrowheads="1"/>
          </p:cNvSpPr>
          <p:nvPr/>
        </p:nvSpPr>
        <p:spPr bwMode="auto">
          <a:xfrm>
            <a:off x="3140075" y="1219200"/>
            <a:ext cx="1530350" cy="366712"/>
          </a:xfrm>
          <a:prstGeom prst="rect">
            <a:avLst/>
          </a:prstGeom>
          <a:noFill/>
          <a:ln w="9525">
            <a:noFill/>
            <a:miter lim="800000"/>
            <a:headEnd/>
            <a:tailEnd/>
          </a:ln>
          <a:effectLst/>
        </p:spPr>
        <p:txBody>
          <a:bodyPr wrap="none">
            <a:spAutoFit/>
          </a:bodyPr>
          <a:lstStyle/>
          <a:p>
            <a:r>
              <a:rPr lang="en-US"/>
              <a:t> input-signals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72" name="Rectangle 8"/>
          <p:cNvSpPr>
            <a:spLocks noGrp="1" noChangeArrowheads="1"/>
          </p:cNvSpPr>
          <p:nvPr>
            <p:ph type="title"/>
          </p:nvPr>
        </p:nvSpPr>
        <p:spPr>
          <a:xfrm>
            <a:off x="457200" y="-152400"/>
            <a:ext cx="8229600" cy="1143000"/>
          </a:xfrm>
        </p:spPr>
        <p:txBody>
          <a:bodyPr/>
          <a:lstStyle/>
          <a:p>
            <a:r>
              <a:rPr lang="en-US" dirty="0"/>
              <a:t>How to program the 8259A</a:t>
            </a:r>
          </a:p>
        </p:txBody>
      </p:sp>
      <p:sp>
        <p:nvSpPr>
          <p:cNvPr id="11273" name="Rectangle 9"/>
          <p:cNvSpPr>
            <a:spLocks noGrp="1" noChangeArrowheads="1"/>
          </p:cNvSpPr>
          <p:nvPr>
            <p:ph type="body" idx="1"/>
          </p:nvPr>
        </p:nvSpPr>
        <p:spPr>
          <a:xfrm>
            <a:off x="0" y="1066800"/>
            <a:ext cx="8229600" cy="4525963"/>
          </a:xfrm>
        </p:spPr>
        <p:txBody>
          <a:bodyPr/>
          <a:lstStyle/>
          <a:p>
            <a:r>
              <a:rPr lang="en-US" sz="2000" dirty="0"/>
              <a:t>The 8259A has two modes:</a:t>
            </a:r>
          </a:p>
          <a:p>
            <a:pPr lvl="1"/>
            <a:r>
              <a:rPr lang="en-US" sz="1800" dirty="0"/>
              <a:t>Initialization Mode</a:t>
            </a:r>
          </a:p>
          <a:p>
            <a:pPr lvl="1"/>
            <a:r>
              <a:rPr lang="en-US" sz="1800" dirty="0"/>
              <a:t>Operational </a:t>
            </a:r>
            <a:r>
              <a:rPr lang="en-US" sz="1800" dirty="0" smtClean="0"/>
              <a:t>Mode</a:t>
            </a:r>
            <a:endParaRPr lang="en-US" sz="18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101</a:t>
            </a:fld>
            <a:endParaRPr lang="en-US"/>
          </a:p>
        </p:txBody>
      </p:sp>
      <p:sp>
        <p:nvSpPr>
          <p:cNvPr id="5" name="Rectangle 4"/>
          <p:cNvSpPr>
            <a:spLocks noChangeArrowheads="1"/>
          </p:cNvSpPr>
          <p:nvPr/>
        </p:nvSpPr>
        <p:spPr bwMode="auto">
          <a:xfrm>
            <a:off x="6254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A7</a:t>
            </a:r>
          </a:p>
        </p:txBody>
      </p:sp>
      <p:sp>
        <p:nvSpPr>
          <p:cNvPr id="6" name="Rectangle 6"/>
          <p:cNvSpPr>
            <a:spLocks noChangeArrowheads="1"/>
          </p:cNvSpPr>
          <p:nvPr/>
        </p:nvSpPr>
        <p:spPr bwMode="auto">
          <a:xfrm>
            <a:off x="1158875" y="5373687"/>
            <a:ext cx="6400800" cy="914400"/>
          </a:xfrm>
          <a:prstGeom prst="rect">
            <a:avLst/>
          </a:prstGeom>
          <a:solidFill>
            <a:srgbClr val="00FFFF"/>
          </a:solidFill>
          <a:ln w="9525">
            <a:solidFill>
              <a:schemeClr val="tx1"/>
            </a:solidFill>
            <a:miter lim="800000"/>
            <a:headEnd/>
            <a:tailEnd/>
          </a:ln>
          <a:effectLst/>
        </p:spPr>
        <p:txBody>
          <a:bodyPr wrap="none" anchor="ctr"/>
          <a:lstStyle/>
          <a:p>
            <a:pPr algn="ctr"/>
            <a:r>
              <a:rPr lang="en-US"/>
              <a:t> </a:t>
            </a:r>
            <a:r>
              <a:rPr lang="en-US" sz="2400" b="1"/>
              <a:t>out	%al, $PORT_ID</a:t>
            </a:r>
          </a:p>
        </p:txBody>
      </p:sp>
      <p:sp>
        <p:nvSpPr>
          <p:cNvPr id="7" name="Rectangle 7"/>
          <p:cNvSpPr>
            <a:spLocks noChangeArrowheads="1"/>
          </p:cNvSpPr>
          <p:nvPr/>
        </p:nvSpPr>
        <p:spPr bwMode="auto">
          <a:xfrm>
            <a:off x="10826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A6</a:t>
            </a:r>
          </a:p>
        </p:txBody>
      </p:sp>
      <p:sp>
        <p:nvSpPr>
          <p:cNvPr id="8" name="Rectangle 8"/>
          <p:cNvSpPr>
            <a:spLocks noChangeArrowheads="1"/>
          </p:cNvSpPr>
          <p:nvPr/>
        </p:nvSpPr>
        <p:spPr bwMode="auto">
          <a:xfrm>
            <a:off x="15398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A5</a:t>
            </a:r>
          </a:p>
        </p:txBody>
      </p:sp>
      <p:sp>
        <p:nvSpPr>
          <p:cNvPr id="9" name="Rectangle 9"/>
          <p:cNvSpPr>
            <a:spLocks noChangeArrowheads="1"/>
          </p:cNvSpPr>
          <p:nvPr/>
        </p:nvSpPr>
        <p:spPr bwMode="auto">
          <a:xfrm>
            <a:off x="19970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A4</a:t>
            </a:r>
          </a:p>
        </p:txBody>
      </p:sp>
      <p:sp>
        <p:nvSpPr>
          <p:cNvPr id="10" name="Rectangle 10"/>
          <p:cNvSpPr>
            <a:spLocks noChangeArrowheads="1"/>
          </p:cNvSpPr>
          <p:nvPr/>
        </p:nvSpPr>
        <p:spPr bwMode="auto">
          <a:xfrm>
            <a:off x="24542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A3</a:t>
            </a:r>
          </a:p>
        </p:txBody>
      </p:sp>
      <p:sp>
        <p:nvSpPr>
          <p:cNvPr id="11" name="Rectangle 11"/>
          <p:cNvSpPr>
            <a:spLocks noChangeArrowheads="1"/>
          </p:cNvSpPr>
          <p:nvPr/>
        </p:nvSpPr>
        <p:spPr bwMode="auto">
          <a:xfrm>
            <a:off x="29114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A2</a:t>
            </a:r>
          </a:p>
        </p:txBody>
      </p:sp>
      <p:sp>
        <p:nvSpPr>
          <p:cNvPr id="12" name="Rectangle 12"/>
          <p:cNvSpPr>
            <a:spLocks noChangeArrowheads="1"/>
          </p:cNvSpPr>
          <p:nvPr/>
        </p:nvSpPr>
        <p:spPr bwMode="auto">
          <a:xfrm>
            <a:off x="3368675" y="3846512"/>
            <a:ext cx="457200" cy="914400"/>
          </a:xfrm>
          <a:prstGeom prst="rect">
            <a:avLst/>
          </a:prstGeom>
          <a:solidFill>
            <a:srgbClr val="FF9999"/>
          </a:solidFill>
          <a:ln w="9525">
            <a:solidFill>
              <a:schemeClr val="tx1"/>
            </a:solidFill>
            <a:miter lim="800000"/>
            <a:headEnd/>
            <a:tailEnd/>
          </a:ln>
          <a:effectLst/>
        </p:spPr>
        <p:txBody>
          <a:bodyPr wrap="none" anchor="ctr"/>
          <a:lstStyle/>
          <a:p>
            <a:pPr algn="ctr"/>
            <a:r>
              <a:rPr lang="en-US"/>
              <a:t>A1</a:t>
            </a:r>
          </a:p>
        </p:txBody>
      </p:sp>
      <p:sp>
        <p:nvSpPr>
          <p:cNvPr id="13" name="Rectangle 13"/>
          <p:cNvSpPr>
            <a:spLocks noChangeArrowheads="1"/>
          </p:cNvSpPr>
          <p:nvPr/>
        </p:nvSpPr>
        <p:spPr bwMode="auto">
          <a:xfrm>
            <a:off x="38258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A0</a:t>
            </a:r>
          </a:p>
        </p:txBody>
      </p:sp>
      <p:sp>
        <p:nvSpPr>
          <p:cNvPr id="14" name="Rectangle 15"/>
          <p:cNvSpPr>
            <a:spLocks noChangeArrowheads="1"/>
          </p:cNvSpPr>
          <p:nvPr/>
        </p:nvSpPr>
        <p:spPr bwMode="auto">
          <a:xfrm>
            <a:off x="47402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D7</a:t>
            </a:r>
          </a:p>
        </p:txBody>
      </p:sp>
      <p:sp>
        <p:nvSpPr>
          <p:cNvPr id="15" name="Rectangle 16"/>
          <p:cNvSpPr>
            <a:spLocks noChangeArrowheads="1"/>
          </p:cNvSpPr>
          <p:nvPr/>
        </p:nvSpPr>
        <p:spPr bwMode="auto">
          <a:xfrm>
            <a:off x="51974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D6</a:t>
            </a:r>
          </a:p>
        </p:txBody>
      </p:sp>
      <p:sp>
        <p:nvSpPr>
          <p:cNvPr id="16" name="Rectangle 17"/>
          <p:cNvSpPr>
            <a:spLocks noChangeArrowheads="1"/>
          </p:cNvSpPr>
          <p:nvPr/>
        </p:nvSpPr>
        <p:spPr bwMode="auto">
          <a:xfrm>
            <a:off x="56546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D5</a:t>
            </a:r>
          </a:p>
        </p:txBody>
      </p:sp>
      <p:sp>
        <p:nvSpPr>
          <p:cNvPr id="17" name="Rectangle 18"/>
          <p:cNvSpPr>
            <a:spLocks noChangeArrowheads="1"/>
          </p:cNvSpPr>
          <p:nvPr/>
        </p:nvSpPr>
        <p:spPr bwMode="auto">
          <a:xfrm>
            <a:off x="61118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D4</a:t>
            </a:r>
          </a:p>
        </p:txBody>
      </p:sp>
      <p:sp>
        <p:nvSpPr>
          <p:cNvPr id="18" name="Rectangle 19"/>
          <p:cNvSpPr>
            <a:spLocks noChangeArrowheads="1"/>
          </p:cNvSpPr>
          <p:nvPr/>
        </p:nvSpPr>
        <p:spPr bwMode="auto">
          <a:xfrm>
            <a:off x="65690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D3</a:t>
            </a:r>
          </a:p>
        </p:txBody>
      </p:sp>
      <p:sp>
        <p:nvSpPr>
          <p:cNvPr id="19" name="Rectangle 20"/>
          <p:cNvSpPr>
            <a:spLocks noChangeArrowheads="1"/>
          </p:cNvSpPr>
          <p:nvPr/>
        </p:nvSpPr>
        <p:spPr bwMode="auto">
          <a:xfrm>
            <a:off x="70262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D2</a:t>
            </a:r>
          </a:p>
        </p:txBody>
      </p:sp>
      <p:sp>
        <p:nvSpPr>
          <p:cNvPr id="20" name="Rectangle 21"/>
          <p:cNvSpPr>
            <a:spLocks noChangeArrowheads="1"/>
          </p:cNvSpPr>
          <p:nvPr/>
        </p:nvSpPr>
        <p:spPr bwMode="auto">
          <a:xfrm>
            <a:off x="74834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D1</a:t>
            </a:r>
          </a:p>
        </p:txBody>
      </p:sp>
      <p:sp>
        <p:nvSpPr>
          <p:cNvPr id="21" name="Rectangle 22"/>
          <p:cNvSpPr>
            <a:spLocks noChangeArrowheads="1"/>
          </p:cNvSpPr>
          <p:nvPr/>
        </p:nvSpPr>
        <p:spPr bwMode="auto">
          <a:xfrm>
            <a:off x="7940675" y="3846512"/>
            <a:ext cx="457200" cy="914400"/>
          </a:xfrm>
          <a:prstGeom prst="rect">
            <a:avLst/>
          </a:prstGeom>
          <a:solidFill>
            <a:srgbClr val="FFCCCC"/>
          </a:solidFill>
          <a:ln w="9525">
            <a:solidFill>
              <a:schemeClr val="tx1"/>
            </a:solidFill>
            <a:miter lim="800000"/>
            <a:headEnd/>
            <a:tailEnd/>
          </a:ln>
          <a:effectLst/>
        </p:spPr>
        <p:txBody>
          <a:bodyPr wrap="none" anchor="ctr"/>
          <a:lstStyle/>
          <a:p>
            <a:pPr algn="ctr"/>
            <a:r>
              <a:rPr lang="en-US"/>
              <a:t>D0</a:t>
            </a:r>
          </a:p>
        </p:txBody>
      </p:sp>
      <p:sp>
        <p:nvSpPr>
          <p:cNvPr id="22" name="Text Box 23"/>
          <p:cNvSpPr txBox="1">
            <a:spLocks noChangeArrowheads="1"/>
          </p:cNvSpPr>
          <p:nvPr/>
        </p:nvSpPr>
        <p:spPr bwMode="auto">
          <a:xfrm>
            <a:off x="6172200" y="4953000"/>
            <a:ext cx="709613" cy="457200"/>
          </a:xfrm>
          <a:prstGeom prst="rect">
            <a:avLst/>
          </a:prstGeom>
          <a:noFill/>
          <a:ln w="9525">
            <a:noFill/>
            <a:miter lim="800000"/>
            <a:headEnd/>
            <a:tailEnd/>
          </a:ln>
          <a:effectLst/>
        </p:spPr>
        <p:txBody>
          <a:bodyPr wrap="none">
            <a:spAutoFit/>
          </a:bodyPr>
          <a:lstStyle/>
          <a:p>
            <a:r>
              <a:rPr lang="en-US" sz="2400" b="1"/>
              <a:t>%al</a:t>
            </a:r>
          </a:p>
        </p:txBody>
      </p:sp>
      <p:sp>
        <p:nvSpPr>
          <p:cNvPr id="23" name="Line 24"/>
          <p:cNvSpPr>
            <a:spLocks noChangeShapeType="1"/>
          </p:cNvSpPr>
          <p:nvPr/>
        </p:nvSpPr>
        <p:spPr bwMode="auto">
          <a:xfrm>
            <a:off x="4740275" y="4913312"/>
            <a:ext cx="3657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4" name="Text Box 25"/>
          <p:cNvSpPr txBox="1">
            <a:spLocks noChangeArrowheads="1"/>
          </p:cNvSpPr>
          <p:nvPr/>
        </p:nvSpPr>
        <p:spPr bwMode="auto">
          <a:xfrm>
            <a:off x="4724400" y="3425825"/>
            <a:ext cx="3549650" cy="366712"/>
          </a:xfrm>
          <a:prstGeom prst="rect">
            <a:avLst/>
          </a:prstGeom>
          <a:noFill/>
          <a:ln w="9525">
            <a:noFill/>
            <a:miter lim="800000"/>
            <a:headEnd/>
            <a:tailEnd/>
          </a:ln>
          <a:effectLst/>
        </p:spPr>
        <p:txBody>
          <a:bodyPr wrap="none">
            <a:spAutoFit/>
          </a:bodyPr>
          <a:lstStyle/>
          <a:p>
            <a:r>
              <a:rPr lang="en-US"/>
              <a:t>  7     6     5     4     3     2     1     0</a:t>
            </a:r>
          </a:p>
        </p:txBody>
      </p:sp>
      <p:sp>
        <p:nvSpPr>
          <p:cNvPr id="25" name="Text Box 26"/>
          <p:cNvSpPr txBox="1">
            <a:spLocks noChangeArrowheads="1"/>
          </p:cNvSpPr>
          <p:nvPr/>
        </p:nvSpPr>
        <p:spPr bwMode="auto">
          <a:xfrm>
            <a:off x="1768475" y="4989512"/>
            <a:ext cx="1427163" cy="396875"/>
          </a:xfrm>
          <a:prstGeom prst="rect">
            <a:avLst/>
          </a:prstGeom>
          <a:noFill/>
          <a:ln w="9525">
            <a:noFill/>
            <a:miter lim="800000"/>
            <a:headEnd/>
            <a:tailEnd/>
          </a:ln>
          <a:effectLst/>
        </p:spPr>
        <p:txBody>
          <a:bodyPr wrap="none">
            <a:spAutoFit/>
          </a:bodyPr>
          <a:lstStyle/>
          <a:p>
            <a:r>
              <a:rPr lang="en-US" sz="2000" b="1"/>
              <a:t>$PORT_ID</a:t>
            </a:r>
          </a:p>
        </p:txBody>
      </p:sp>
      <p:sp>
        <p:nvSpPr>
          <p:cNvPr id="26" name="Line 27"/>
          <p:cNvSpPr>
            <a:spLocks noChangeShapeType="1"/>
          </p:cNvSpPr>
          <p:nvPr/>
        </p:nvSpPr>
        <p:spPr bwMode="auto">
          <a:xfrm>
            <a:off x="625475" y="4913312"/>
            <a:ext cx="3657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7" name="Text Box 28"/>
          <p:cNvSpPr txBox="1">
            <a:spLocks noChangeArrowheads="1"/>
          </p:cNvSpPr>
          <p:nvPr/>
        </p:nvSpPr>
        <p:spPr bwMode="auto">
          <a:xfrm>
            <a:off x="609600" y="2968625"/>
            <a:ext cx="2584450" cy="366712"/>
          </a:xfrm>
          <a:prstGeom prst="rect">
            <a:avLst/>
          </a:prstGeom>
          <a:noFill/>
          <a:ln w="9525">
            <a:noFill/>
            <a:miter lim="800000"/>
            <a:headEnd/>
            <a:tailEnd/>
          </a:ln>
          <a:effectLst/>
        </p:spPr>
        <p:txBody>
          <a:bodyPr wrap="none">
            <a:spAutoFit/>
          </a:bodyPr>
          <a:lstStyle/>
          <a:p>
            <a:r>
              <a:rPr lang="en-US" i="1">
                <a:solidFill>
                  <a:srgbClr val="CC0000"/>
                </a:solidFill>
              </a:rPr>
              <a:t>The ninth bit of the data</a:t>
            </a:r>
          </a:p>
        </p:txBody>
      </p:sp>
      <p:sp>
        <p:nvSpPr>
          <p:cNvPr id="28" name="Line 29"/>
          <p:cNvSpPr>
            <a:spLocks noChangeShapeType="1"/>
          </p:cNvSpPr>
          <p:nvPr/>
        </p:nvSpPr>
        <p:spPr bwMode="auto">
          <a:xfrm>
            <a:off x="4054475" y="3160712"/>
            <a:ext cx="0" cy="685800"/>
          </a:xfrm>
          <a:prstGeom prst="line">
            <a:avLst/>
          </a:prstGeom>
          <a:noFill/>
          <a:ln w="9525">
            <a:solidFill>
              <a:srgbClr val="CC0000"/>
            </a:solidFill>
            <a:round/>
            <a:headEnd/>
            <a:tailEnd type="triangle" w="med" len="med"/>
          </a:ln>
          <a:effectLst/>
        </p:spPr>
        <p:txBody>
          <a:bodyPr/>
          <a:lstStyle/>
          <a:p>
            <a:endParaRPr lang="en-US"/>
          </a:p>
        </p:txBody>
      </p:sp>
      <p:sp>
        <p:nvSpPr>
          <p:cNvPr id="29" name="Line 30"/>
          <p:cNvSpPr>
            <a:spLocks noChangeShapeType="1"/>
          </p:cNvSpPr>
          <p:nvPr/>
        </p:nvSpPr>
        <p:spPr bwMode="auto">
          <a:xfrm flipH="1">
            <a:off x="3140075" y="3160712"/>
            <a:ext cx="914400" cy="0"/>
          </a:xfrm>
          <a:prstGeom prst="line">
            <a:avLst/>
          </a:prstGeom>
          <a:noFill/>
          <a:ln w="9525">
            <a:solidFill>
              <a:srgbClr val="CC0000"/>
            </a:solidFill>
            <a:round/>
            <a:headEnd/>
            <a:tailEnd/>
          </a:ln>
          <a:effectLst/>
        </p:spPr>
        <p:txBody>
          <a:bodyPr/>
          <a:lstStyle/>
          <a:p>
            <a:endParaRPr lang="en-US"/>
          </a:p>
        </p:txBody>
      </p:sp>
      <p:sp>
        <p:nvSpPr>
          <p:cNvPr id="30" name="Rectangle 9"/>
          <p:cNvSpPr txBox="1">
            <a:spLocks noChangeArrowheads="1"/>
          </p:cNvSpPr>
          <p:nvPr/>
        </p:nvSpPr>
        <p:spPr bwMode="auto">
          <a:xfrm>
            <a:off x="4114800" y="1036637"/>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Operational Mode Programming: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Write a (9-bit) command to the PIC</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Maybe read a return-byte from the PIC</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Initialization Mode Programming: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Write a complete initialization sequence </a:t>
            </a:r>
            <a:endParaRPr kumimoji="0" lang="en-US" sz="18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76200"/>
            <a:ext cx="8229600" cy="868362"/>
          </a:xfrm>
        </p:spPr>
        <p:txBody>
          <a:bodyPr/>
          <a:lstStyle/>
          <a:p>
            <a:r>
              <a:rPr lang="en-US" dirty="0"/>
              <a:t>How to access the IMR</a:t>
            </a:r>
          </a:p>
        </p:txBody>
      </p:sp>
      <p:sp>
        <p:nvSpPr>
          <p:cNvPr id="14339" name="Rectangle 3"/>
          <p:cNvSpPr>
            <a:spLocks noGrp="1" noChangeArrowheads="1"/>
          </p:cNvSpPr>
          <p:nvPr>
            <p:ph type="body" idx="1"/>
          </p:nvPr>
        </p:nvSpPr>
        <p:spPr>
          <a:xfrm>
            <a:off x="457200" y="1219200"/>
            <a:ext cx="8229600" cy="4525963"/>
          </a:xfrm>
        </p:spPr>
        <p:txBody>
          <a:bodyPr/>
          <a:lstStyle/>
          <a:p>
            <a:r>
              <a:rPr lang="en-US" sz="2000" dirty="0"/>
              <a:t>If in operational mode, the Interrupt Mask Register (IMR) can be read or written at any time (by doing in/out with A0-line=1)</a:t>
            </a:r>
          </a:p>
          <a:p>
            <a:pPr lvl="1"/>
            <a:r>
              <a:rPr lang="en-US" sz="1800" dirty="0"/>
              <a:t>Read the master IMR:	in     $0x21, %al</a:t>
            </a:r>
          </a:p>
          <a:p>
            <a:pPr lvl="1"/>
            <a:r>
              <a:rPr lang="en-US" sz="1800" dirty="0"/>
              <a:t>Write the master IMR:	out   %al, $0x21</a:t>
            </a:r>
          </a:p>
          <a:p>
            <a:pPr lvl="1"/>
            <a:r>
              <a:rPr lang="en-US" sz="1800" dirty="0"/>
              <a:t>Read the slave IMR:  	in     $0xA1, %al</a:t>
            </a:r>
          </a:p>
          <a:p>
            <a:pPr lvl="1"/>
            <a:r>
              <a:rPr lang="en-US" sz="1800" dirty="0"/>
              <a:t>Write the slave IMR:  	out   %al, $0xA1</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102</a:t>
            </a:fld>
            <a:endParaRPr lang="en-US"/>
          </a:p>
        </p:txBody>
      </p:sp>
      <p:sp>
        <p:nvSpPr>
          <p:cNvPr id="5" name="Rectangle 3"/>
          <p:cNvSpPr txBox="1">
            <a:spLocks noChangeArrowheads="1"/>
          </p:cNvSpPr>
          <p:nvPr/>
        </p:nvSpPr>
        <p:spPr bwMode="auto">
          <a:xfrm>
            <a:off x="152400" y="3581400"/>
            <a:ext cx="4724400" cy="2057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How to read the master IRR</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b="0" i="0" u="none" strike="noStrike" kern="0" cap="none" spc="0" normalizeH="0" baseline="0" noProof="0" dirty="0" smtClean="0">
                <a:ln>
                  <a:noFill/>
                </a:ln>
                <a:solidFill>
                  <a:schemeClr val="tx1"/>
                </a:solidFill>
                <a:effectLst/>
                <a:uLnTx/>
                <a:uFillTx/>
                <a:latin typeface="+mn-lt"/>
              </a:rPr>
              <a:t>Issue the “read register” command-byte, with RR=1 and RIS=0; read return-byte:	</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b="0" i="0" u="none" strike="noStrike" kern="0" cap="none" spc="0" normalizeH="0" baseline="0" noProof="0" dirty="0" err="1" smtClean="0">
                <a:ln>
                  <a:noFill/>
                </a:ln>
                <a:solidFill>
                  <a:schemeClr val="tx1"/>
                </a:solidFill>
                <a:effectLst/>
                <a:uLnTx/>
                <a:uFillTx/>
                <a:latin typeface="+mn-lt"/>
                <a:ea typeface="+mn-ea"/>
                <a:cs typeface="+mn-cs"/>
              </a:rPr>
              <a:t>mov</a:t>
            </a:r>
            <a:r>
              <a:rPr kumimoji="0" lang="en-US" b="0" i="0" u="none" strike="noStrike" kern="0" cap="none" spc="0" normalizeH="0" baseline="0" noProof="0" dirty="0" smtClean="0">
                <a:ln>
                  <a:noFill/>
                </a:ln>
                <a:solidFill>
                  <a:schemeClr val="tx1"/>
                </a:solidFill>
                <a:effectLst/>
                <a:uLnTx/>
                <a:uFillTx/>
                <a:latin typeface="+mn-lt"/>
                <a:ea typeface="+mn-ea"/>
                <a:cs typeface="+mn-cs"/>
              </a:rPr>
              <a:t>  $0x0B, %al</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			out   %al, $0x20</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b="0" i="0" u="none" strike="noStrike" kern="0" cap="none" spc="0" normalizeH="0" baseline="0" noProof="0" dirty="0" smtClean="0">
                <a:ln>
                  <a:noFill/>
                </a:ln>
                <a:solidFill>
                  <a:schemeClr val="tx1"/>
                </a:solidFill>
                <a:effectLst/>
                <a:uLnTx/>
                <a:uFillTx/>
                <a:latin typeface="+mn-lt"/>
                <a:ea typeface="+mn-ea"/>
                <a:cs typeface="+mn-cs"/>
              </a:rPr>
              <a:t>			in     $0x20, %al</a:t>
            </a:r>
          </a:p>
          <a:p>
            <a:pPr marL="2057400" marR="0" lvl="4" indent="-228600" algn="l" defTabSz="914400" rtl="0" eaLnBrk="1" fontAlgn="base" latinLnBrk="0" hangingPunct="1">
              <a:lnSpc>
                <a:spcPct val="100000"/>
              </a:lnSpc>
              <a:spcBef>
                <a:spcPct val="20000"/>
              </a:spcBef>
              <a:spcAft>
                <a:spcPct val="0"/>
              </a:spcAft>
              <a:buClrTx/>
              <a:buSzTx/>
              <a:buFontTx/>
              <a:buChar char="»"/>
              <a:tabLst/>
              <a:defRPr/>
            </a:pPr>
            <a:endParaRPr kumimoji="0" lang="en-US" b="0" i="0" u="none" strike="noStrike" kern="0" cap="none" spc="0" normalizeH="0" baseline="0" noProof="0" dirty="0">
              <a:ln>
                <a:noFill/>
              </a:ln>
              <a:solidFill>
                <a:schemeClr val="tx1"/>
              </a:solidFill>
              <a:effectLst/>
              <a:uLnTx/>
              <a:uFillTx/>
              <a:latin typeface="+mn-lt"/>
            </a:endParaRPr>
          </a:p>
        </p:txBody>
      </p:sp>
      <p:sp>
        <p:nvSpPr>
          <p:cNvPr id="6" name="Rectangle 5"/>
          <p:cNvSpPr>
            <a:spLocks noChangeArrowheads="1"/>
          </p:cNvSpPr>
          <p:nvPr/>
        </p:nvSpPr>
        <p:spPr bwMode="auto">
          <a:xfrm>
            <a:off x="4800600" y="3581400"/>
            <a:ext cx="4343400" cy="3200400"/>
          </a:xfrm>
          <a:prstGeom prst="rect">
            <a:avLst/>
          </a:prstGeom>
          <a:noFill/>
          <a:ln w="9525">
            <a:noFill/>
            <a:miter lim="800000"/>
            <a:headEnd/>
            <a:tailEnd/>
          </a:ln>
          <a:effectLst/>
        </p:spPr>
        <p:txBody>
          <a:bodyPr/>
          <a:lstStyle/>
          <a:p>
            <a:pPr marL="342900" indent="-342900">
              <a:spcBef>
                <a:spcPct val="20000"/>
              </a:spcBef>
              <a:buFontTx/>
              <a:buChar char="•"/>
            </a:pPr>
            <a:r>
              <a:rPr lang="en-US" sz="2000" dirty="0" smtClean="0">
                <a:solidFill>
                  <a:schemeClr val="tx2"/>
                </a:solidFill>
              </a:rPr>
              <a:t>How to read the master ISR</a:t>
            </a:r>
          </a:p>
          <a:p>
            <a:pPr marL="800100" lvl="1" indent="-342900">
              <a:spcBef>
                <a:spcPct val="20000"/>
              </a:spcBef>
              <a:buFontTx/>
              <a:buChar char="•"/>
            </a:pPr>
            <a:r>
              <a:rPr lang="en-US" dirty="0" smtClean="0"/>
              <a:t>Issue </a:t>
            </a:r>
            <a:r>
              <a:rPr lang="en-US" dirty="0"/>
              <a:t>the “read register” command-byte, with RR=1 and RIS=1; read return-byte</a:t>
            </a:r>
            <a:r>
              <a:rPr lang="en-US" dirty="0" smtClean="0"/>
              <a:t>:</a:t>
            </a:r>
            <a:endParaRPr lang="en-US" dirty="0"/>
          </a:p>
          <a:p>
            <a:pPr marL="342900" indent="-342900">
              <a:spcBef>
                <a:spcPct val="20000"/>
              </a:spcBef>
            </a:pPr>
            <a:r>
              <a:rPr lang="en-US" sz="2000" dirty="0"/>
              <a:t>		</a:t>
            </a:r>
            <a:r>
              <a:rPr lang="en-US" dirty="0" err="1" smtClean="0"/>
              <a:t>mov</a:t>
            </a:r>
            <a:r>
              <a:rPr lang="en-US" dirty="0" smtClean="0"/>
              <a:t>  </a:t>
            </a:r>
            <a:r>
              <a:rPr lang="en-US" dirty="0"/>
              <a:t>$0x0A, %al</a:t>
            </a:r>
          </a:p>
          <a:p>
            <a:pPr marL="342900" indent="-342900">
              <a:spcBef>
                <a:spcPct val="20000"/>
              </a:spcBef>
            </a:pPr>
            <a:r>
              <a:rPr lang="en-US" dirty="0"/>
              <a:t>		</a:t>
            </a:r>
            <a:r>
              <a:rPr lang="en-US" dirty="0" smtClean="0"/>
              <a:t>out   </a:t>
            </a:r>
            <a:r>
              <a:rPr lang="en-US" dirty="0"/>
              <a:t>%al, $0x20</a:t>
            </a:r>
          </a:p>
          <a:p>
            <a:pPr marL="342900" indent="-342900">
              <a:spcBef>
                <a:spcPct val="20000"/>
              </a:spcBef>
            </a:pPr>
            <a:r>
              <a:rPr lang="en-US" dirty="0"/>
              <a:t>		</a:t>
            </a:r>
            <a:r>
              <a:rPr lang="en-US" dirty="0" smtClean="0"/>
              <a:t>in     </a:t>
            </a:r>
            <a:r>
              <a:rPr lang="en-US" dirty="0"/>
              <a:t>$0x20, %al</a:t>
            </a:r>
          </a:p>
          <a:p>
            <a:pPr marL="2057400" lvl="4" indent="-228600">
              <a:spcBef>
                <a:spcPct val="20000"/>
              </a:spcBef>
              <a:buFontTx/>
              <a:buChar char="»"/>
            </a:pPr>
            <a:endParaRPr lang="en-US" sz="16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838200"/>
          </a:xfrm>
        </p:spPr>
        <p:txBody>
          <a:bodyPr/>
          <a:lstStyle/>
          <a:p>
            <a:r>
              <a:rPr lang="en-US" dirty="0"/>
              <a:t>End-of-Interrupt</a:t>
            </a:r>
          </a:p>
        </p:txBody>
      </p:sp>
      <p:sp>
        <p:nvSpPr>
          <p:cNvPr id="15363" name="Rectangle 3"/>
          <p:cNvSpPr>
            <a:spLocks noGrp="1" noChangeArrowheads="1"/>
          </p:cNvSpPr>
          <p:nvPr>
            <p:ph type="body" idx="1"/>
          </p:nvPr>
        </p:nvSpPr>
        <p:spPr>
          <a:xfrm>
            <a:off x="304800" y="1265237"/>
            <a:ext cx="8229600" cy="4525963"/>
          </a:xfrm>
        </p:spPr>
        <p:txBody>
          <a:bodyPr/>
          <a:lstStyle/>
          <a:p>
            <a:r>
              <a:rPr lang="en-US" sz="2000" dirty="0"/>
              <a:t>In operational mode (unless AEOI was programmed), the interrupt service routine must issue an EOI-command to the PIC</a:t>
            </a:r>
          </a:p>
          <a:p>
            <a:r>
              <a:rPr lang="en-US" sz="2000" dirty="0"/>
              <a:t>This ‘clears’ an appropriate bit in the ISR and allows other unmasked interrupts of equal or lower priority to be issued</a:t>
            </a:r>
          </a:p>
          <a:p>
            <a:r>
              <a:rPr lang="en-US" sz="2000" dirty="0"/>
              <a:t>The non-specific EOI-command clears the In-Service Register’s highest-priority bit</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103</a:t>
            </a:fld>
            <a:endParaRPr lang="en-US"/>
          </a:p>
        </p:txBody>
      </p:sp>
      <p:sp>
        <p:nvSpPr>
          <p:cNvPr id="6" name="Rectangle 3"/>
          <p:cNvSpPr txBox="1">
            <a:spLocks noChangeArrowheads="1"/>
          </p:cNvSpPr>
          <p:nvPr/>
        </p:nvSpPr>
        <p:spPr bwMode="auto">
          <a:xfrm>
            <a:off x="1524000" y="3429000"/>
            <a:ext cx="6172200" cy="289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Send non-specific EOI to the master PIC:</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mov</a:t>
            </a:r>
            <a:r>
              <a:rPr kumimoji="0" lang="en-US" sz="2000" b="0" i="0" u="none" strike="noStrike" kern="0" cap="none" spc="0" normalizeH="0" baseline="0" noProof="0" dirty="0" smtClean="0">
                <a:ln>
                  <a:noFill/>
                </a:ln>
                <a:solidFill>
                  <a:schemeClr val="tx1"/>
                </a:solidFill>
                <a:effectLst/>
                <a:uLnTx/>
                <a:uFillTx/>
                <a:latin typeface="+mn-lt"/>
                <a:ea typeface="+mn-ea"/>
                <a:cs typeface="+mn-cs"/>
              </a:rPr>
              <a:t>   $0x20, %al</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out     %al, $0x20</a:t>
            </a:r>
            <a:endParaRPr kumimoji="0" lang="en-US" sz="1400" b="0" i="0" u="none" strike="noStrike" kern="0" cap="none" spc="0" normalizeH="0" baseline="0" noProof="0" dirty="0" smtClean="0">
              <a:ln>
                <a:noFill/>
              </a:ln>
              <a:solidFill>
                <a:schemeClr val="tx1"/>
              </a:solidFill>
              <a:effectLst/>
              <a:uLnTx/>
              <a:uFillTx/>
              <a:latin typeface="+mn-lt"/>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Send non-specific EOI to both the PICs:</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mov</a:t>
            </a:r>
            <a:r>
              <a:rPr kumimoji="0" lang="en-US" sz="2000" b="0" i="0" u="none" strike="noStrike" kern="0" cap="none" spc="0" normalizeH="0" baseline="0" noProof="0" dirty="0" smtClean="0">
                <a:ln>
                  <a:noFill/>
                </a:ln>
                <a:solidFill>
                  <a:schemeClr val="tx1"/>
                </a:solidFill>
                <a:effectLst/>
                <a:uLnTx/>
                <a:uFillTx/>
                <a:latin typeface="+mn-lt"/>
                <a:ea typeface="+mn-ea"/>
                <a:cs typeface="+mn-cs"/>
              </a:rPr>
              <a:t>	  $0x20, %al</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out	  $%al, 0xA0</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out	  %al, $0x20</a:t>
            </a:r>
            <a:endParaRPr kumimoji="0"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76200"/>
            <a:ext cx="8229600" cy="1143000"/>
          </a:xfrm>
        </p:spPr>
        <p:txBody>
          <a:bodyPr/>
          <a:lstStyle/>
          <a:p>
            <a:r>
              <a:rPr lang="en-US" dirty="0"/>
              <a:t>Initializing the 8259A</a:t>
            </a:r>
          </a:p>
        </p:txBody>
      </p:sp>
      <p:sp>
        <p:nvSpPr>
          <p:cNvPr id="34819" name="Rectangle 3"/>
          <p:cNvSpPr>
            <a:spLocks noGrp="1" noChangeArrowheads="1"/>
          </p:cNvSpPr>
          <p:nvPr>
            <p:ph type="body" idx="1"/>
          </p:nvPr>
        </p:nvSpPr>
        <p:spPr>
          <a:xfrm>
            <a:off x="457200" y="1265237"/>
            <a:ext cx="8229600" cy="4525963"/>
          </a:xfrm>
        </p:spPr>
        <p:txBody>
          <a:bodyPr/>
          <a:lstStyle/>
          <a:p>
            <a:r>
              <a:rPr lang="en-US" sz="2000" dirty="0"/>
              <a:t>A series of 9-bit values is sent to the PIC </a:t>
            </a:r>
          </a:p>
          <a:p>
            <a:r>
              <a:rPr lang="en-US" sz="2000" dirty="0"/>
              <a:t>Once it’s begun, it must be completed</a:t>
            </a:r>
          </a:p>
          <a:p>
            <a:r>
              <a:rPr lang="en-US" sz="2000" dirty="0"/>
              <a:t>Each 9-bit values is called an Initialization Command Word (abbreviated ICW)</a:t>
            </a:r>
          </a:p>
          <a:p>
            <a:r>
              <a:rPr lang="en-US" sz="2000" dirty="0"/>
              <a:t>The least significant 8 bits are sent on the PC’s data-bus, while the 9</a:t>
            </a:r>
            <a:r>
              <a:rPr lang="en-US" sz="2000" baseline="30000" dirty="0"/>
              <a:t>th</a:t>
            </a:r>
            <a:r>
              <a:rPr lang="en-US" sz="2000" dirty="0"/>
              <a:t> bit is sent as bit 0 on the PC’s address-bus</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104</a:t>
            </a:fld>
            <a:endParaRPr lang="en-US"/>
          </a:p>
        </p:txBody>
      </p:sp>
      <p:sp>
        <p:nvSpPr>
          <p:cNvPr id="5" name="Rectangle 4"/>
          <p:cNvSpPr>
            <a:spLocks noChangeArrowheads="1"/>
          </p:cNvSpPr>
          <p:nvPr/>
        </p:nvSpPr>
        <p:spPr bwMode="auto">
          <a:xfrm>
            <a:off x="381000" y="3429000"/>
            <a:ext cx="609600" cy="914400"/>
          </a:xfrm>
          <a:prstGeom prst="rect">
            <a:avLst/>
          </a:prstGeom>
          <a:solidFill>
            <a:srgbClr val="00FFFF"/>
          </a:solidFill>
          <a:ln w="9525">
            <a:solidFill>
              <a:schemeClr val="tx1"/>
            </a:solidFill>
            <a:miter lim="800000"/>
            <a:headEnd/>
            <a:tailEnd/>
          </a:ln>
          <a:effectLst/>
        </p:spPr>
        <p:txBody>
          <a:bodyPr wrap="none" anchor="ctr"/>
          <a:lstStyle/>
          <a:p>
            <a:pPr algn="ctr"/>
            <a:r>
              <a:rPr lang="en-US" sz="2800" b="1"/>
              <a:t>0</a:t>
            </a:r>
          </a:p>
        </p:txBody>
      </p:sp>
      <p:sp>
        <p:nvSpPr>
          <p:cNvPr id="6" name="Rectangle 5"/>
          <p:cNvSpPr>
            <a:spLocks noChangeArrowheads="1"/>
          </p:cNvSpPr>
          <p:nvPr/>
        </p:nvSpPr>
        <p:spPr bwMode="auto">
          <a:xfrm>
            <a:off x="9906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A7</a:t>
            </a:r>
          </a:p>
        </p:txBody>
      </p:sp>
      <p:sp>
        <p:nvSpPr>
          <p:cNvPr id="7" name="Rectangle 6"/>
          <p:cNvSpPr>
            <a:spLocks noChangeArrowheads="1"/>
          </p:cNvSpPr>
          <p:nvPr/>
        </p:nvSpPr>
        <p:spPr bwMode="auto">
          <a:xfrm>
            <a:off x="16002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A6</a:t>
            </a:r>
          </a:p>
        </p:txBody>
      </p:sp>
      <p:sp>
        <p:nvSpPr>
          <p:cNvPr id="8" name="Rectangle 7"/>
          <p:cNvSpPr>
            <a:spLocks noChangeArrowheads="1"/>
          </p:cNvSpPr>
          <p:nvPr/>
        </p:nvSpPr>
        <p:spPr bwMode="auto">
          <a:xfrm>
            <a:off x="22098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A5</a:t>
            </a:r>
          </a:p>
        </p:txBody>
      </p:sp>
      <p:sp>
        <p:nvSpPr>
          <p:cNvPr id="9" name="Rectangle 8"/>
          <p:cNvSpPr>
            <a:spLocks noChangeArrowheads="1"/>
          </p:cNvSpPr>
          <p:nvPr/>
        </p:nvSpPr>
        <p:spPr bwMode="auto">
          <a:xfrm>
            <a:off x="28194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b="1"/>
              <a:t>1</a:t>
            </a:r>
          </a:p>
        </p:txBody>
      </p:sp>
      <p:sp>
        <p:nvSpPr>
          <p:cNvPr id="10" name="Rectangle 9"/>
          <p:cNvSpPr>
            <a:spLocks noChangeArrowheads="1"/>
          </p:cNvSpPr>
          <p:nvPr/>
        </p:nvSpPr>
        <p:spPr bwMode="auto">
          <a:xfrm>
            <a:off x="34290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LTIM</a:t>
            </a:r>
          </a:p>
        </p:txBody>
      </p:sp>
      <p:sp>
        <p:nvSpPr>
          <p:cNvPr id="11" name="Rectangle 10"/>
          <p:cNvSpPr>
            <a:spLocks noChangeArrowheads="1"/>
          </p:cNvSpPr>
          <p:nvPr/>
        </p:nvSpPr>
        <p:spPr bwMode="auto">
          <a:xfrm>
            <a:off x="40386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ADI</a:t>
            </a:r>
          </a:p>
        </p:txBody>
      </p:sp>
      <p:sp>
        <p:nvSpPr>
          <p:cNvPr id="12" name="Rectangle 11"/>
          <p:cNvSpPr>
            <a:spLocks noChangeArrowheads="1"/>
          </p:cNvSpPr>
          <p:nvPr/>
        </p:nvSpPr>
        <p:spPr bwMode="auto">
          <a:xfrm>
            <a:off x="46482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SNGL</a:t>
            </a:r>
          </a:p>
        </p:txBody>
      </p:sp>
      <p:sp>
        <p:nvSpPr>
          <p:cNvPr id="13" name="Rectangle 12"/>
          <p:cNvSpPr>
            <a:spLocks noChangeArrowheads="1"/>
          </p:cNvSpPr>
          <p:nvPr/>
        </p:nvSpPr>
        <p:spPr bwMode="auto">
          <a:xfrm>
            <a:off x="5257800" y="34290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IC4</a:t>
            </a:r>
          </a:p>
        </p:txBody>
      </p:sp>
      <p:sp>
        <p:nvSpPr>
          <p:cNvPr id="14" name="Rectangle 13"/>
          <p:cNvSpPr>
            <a:spLocks noChangeArrowheads="1"/>
          </p:cNvSpPr>
          <p:nvPr/>
        </p:nvSpPr>
        <p:spPr bwMode="auto">
          <a:xfrm>
            <a:off x="381000" y="4419600"/>
            <a:ext cx="609600" cy="914400"/>
          </a:xfrm>
          <a:prstGeom prst="rect">
            <a:avLst/>
          </a:prstGeom>
          <a:solidFill>
            <a:srgbClr val="00FFFF"/>
          </a:solidFill>
          <a:ln w="9525">
            <a:solidFill>
              <a:schemeClr val="tx1"/>
            </a:solidFill>
            <a:miter lim="800000"/>
            <a:headEnd/>
            <a:tailEnd/>
          </a:ln>
          <a:effectLst/>
        </p:spPr>
        <p:txBody>
          <a:bodyPr wrap="none" anchor="ctr"/>
          <a:lstStyle/>
          <a:p>
            <a:pPr algn="ctr"/>
            <a:r>
              <a:rPr lang="en-US" sz="2800" b="1"/>
              <a:t>1</a:t>
            </a:r>
          </a:p>
        </p:txBody>
      </p:sp>
      <p:sp>
        <p:nvSpPr>
          <p:cNvPr id="15" name="Rectangle 14"/>
          <p:cNvSpPr>
            <a:spLocks noChangeArrowheads="1"/>
          </p:cNvSpPr>
          <p:nvPr/>
        </p:nvSpPr>
        <p:spPr bwMode="auto">
          <a:xfrm>
            <a:off x="9906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A15</a:t>
            </a:r>
          </a:p>
          <a:p>
            <a:pPr algn="ctr"/>
            <a:r>
              <a:rPr lang="en-US" b="1"/>
              <a:t>/ T7</a:t>
            </a:r>
          </a:p>
        </p:txBody>
      </p:sp>
      <p:sp>
        <p:nvSpPr>
          <p:cNvPr id="16" name="Rectangle 15"/>
          <p:cNvSpPr>
            <a:spLocks noChangeArrowheads="1"/>
          </p:cNvSpPr>
          <p:nvPr/>
        </p:nvSpPr>
        <p:spPr bwMode="auto">
          <a:xfrm>
            <a:off x="16002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A14</a:t>
            </a:r>
          </a:p>
          <a:p>
            <a:pPr algn="ctr"/>
            <a:r>
              <a:rPr lang="en-US" b="1"/>
              <a:t>/ T6</a:t>
            </a:r>
          </a:p>
        </p:txBody>
      </p:sp>
      <p:sp>
        <p:nvSpPr>
          <p:cNvPr id="17" name="Rectangle 16"/>
          <p:cNvSpPr>
            <a:spLocks noChangeArrowheads="1"/>
          </p:cNvSpPr>
          <p:nvPr/>
        </p:nvSpPr>
        <p:spPr bwMode="auto">
          <a:xfrm>
            <a:off x="22098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A13</a:t>
            </a:r>
          </a:p>
          <a:p>
            <a:pPr algn="ctr"/>
            <a:r>
              <a:rPr lang="en-US" b="1"/>
              <a:t>/ T5</a:t>
            </a:r>
          </a:p>
        </p:txBody>
      </p:sp>
      <p:sp>
        <p:nvSpPr>
          <p:cNvPr id="18" name="Rectangle 17"/>
          <p:cNvSpPr>
            <a:spLocks noChangeArrowheads="1"/>
          </p:cNvSpPr>
          <p:nvPr/>
        </p:nvSpPr>
        <p:spPr bwMode="auto">
          <a:xfrm>
            <a:off x="28194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A12</a:t>
            </a:r>
          </a:p>
          <a:p>
            <a:pPr algn="ctr"/>
            <a:r>
              <a:rPr lang="en-US" b="1"/>
              <a:t>/ T4</a:t>
            </a:r>
          </a:p>
        </p:txBody>
      </p:sp>
      <p:sp>
        <p:nvSpPr>
          <p:cNvPr id="19" name="Rectangle 18"/>
          <p:cNvSpPr>
            <a:spLocks noChangeArrowheads="1"/>
          </p:cNvSpPr>
          <p:nvPr/>
        </p:nvSpPr>
        <p:spPr bwMode="auto">
          <a:xfrm>
            <a:off x="34290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A11</a:t>
            </a:r>
          </a:p>
          <a:p>
            <a:pPr algn="ctr"/>
            <a:r>
              <a:rPr lang="en-US" b="1"/>
              <a:t>/ T3</a:t>
            </a:r>
          </a:p>
        </p:txBody>
      </p:sp>
      <p:sp>
        <p:nvSpPr>
          <p:cNvPr id="20" name="Rectangle 19"/>
          <p:cNvSpPr>
            <a:spLocks noChangeArrowheads="1"/>
          </p:cNvSpPr>
          <p:nvPr/>
        </p:nvSpPr>
        <p:spPr bwMode="auto">
          <a:xfrm>
            <a:off x="40386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A10</a:t>
            </a:r>
          </a:p>
        </p:txBody>
      </p:sp>
      <p:sp>
        <p:nvSpPr>
          <p:cNvPr id="21" name="Rectangle 20"/>
          <p:cNvSpPr>
            <a:spLocks noChangeArrowheads="1"/>
          </p:cNvSpPr>
          <p:nvPr/>
        </p:nvSpPr>
        <p:spPr bwMode="auto">
          <a:xfrm>
            <a:off x="46482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A9</a:t>
            </a:r>
          </a:p>
        </p:txBody>
      </p:sp>
      <p:sp>
        <p:nvSpPr>
          <p:cNvPr id="22" name="Rectangle 21"/>
          <p:cNvSpPr>
            <a:spLocks noChangeArrowheads="1"/>
          </p:cNvSpPr>
          <p:nvPr/>
        </p:nvSpPr>
        <p:spPr bwMode="auto">
          <a:xfrm>
            <a:off x="5257800" y="44196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A8</a:t>
            </a:r>
          </a:p>
        </p:txBody>
      </p:sp>
      <p:sp>
        <p:nvSpPr>
          <p:cNvPr id="23" name="Text Box 22"/>
          <p:cNvSpPr txBox="1">
            <a:spLocks noChangeArrowheads="1"/>
          </p:cNvSpPr>
          <p:nvPr/>
        </p:nvSpPr>
        <p:spPr bwMode="auto">
          <a:xfrm>
            <a:off x="6156325" y="3621088"/>
            <a:ext cx="946150" cy="457200"/>
          </a:xfrm>
          <a:prstGeom prst="rect">
            <a:avLst/>
          </a:prstGeom>
          <a:noFill/>
          <a:ln w="9525">
            <a:noFill/>
            <a:miter lim="800000"/>
            <a:headEnd/>
            <a:tailEnd/>
          </a:ln>
          <a:effectLst/>
        </p:spPr>
        <p:txBody>
          <a:bodyPr wrap="none">
            <a:spAutoFit/>
          </a:bodyPr>
          <a:lstStyle/>
          <a:p>
            <a:r>
              <a:rPr lang="en-US" sz="2400" b="1"/>
              <a:t>ICW1</a:t>
            </a:r>
          </a:p>
        </p:txBody>
      </p:sp>
      <p:sp>
        <p:nvSpPr>
          <p:cNvPr id="24" name="Text Box 23"/>
          <p:cNvSpPr txBox="1">
            <a:spLocks noChangeArrowheads="1"/>
          </p:cNvSpPr>
          <p:nvPr/>
        </p:nvSpPr>
        <p:spPr bwMode="auto">
          <a:xfrm>
            <a:off x="6172200" y="4648200"/>
            <a:ext cx="946150" cy="457200"/>
          </a:xfrm>
          <a:prstGeom prst="rect">
            <a:avLst/>
          </a:prstGeom>
          <a:noFill/>
          <a:ln w="9525">
            <a:noFill/>
            <a:miter lim="800000"/>
            <a:headEnd/>
            <a:tailEnd/>
          </a:ln>
          <a:effectLst/>
        </p:spPr>
        <p:txBody>
          <a:bodyPr wrap="none">
            <a:spAutoFit/>
          </a:bodyPr>
          <a:lstStyle/>
          <a:p>
            <a:r>
              <a:rPr lang="en-US" sz="2400" b="1"/>
              <a:t>ICW2</a:t>
            </a:r>
          </a:p>
        </p:txBody>
      </p:sp>
      <p:sp>
        <p:nvSpPr>
          <p:cNvPr id="25" name="Text Box 44"/>
          <p:cNvSpPr txBox="1">
            <a:spLocks noChangeArrowheads="1"/>
          </p:cNvSpPr>
          <p:nvPr/>
        </p:nvSpPr>
        <p:spPr bwMode="auto">
          <a:xfrm>
            <a:off x="304800" y="5486400"/>
            <a:ext cx="8045450" cy="1190625"/>
          </a:xfrm>
          <a:prstGeom prst="rect">
            <a:avLst/>
          </a:prstGeom>
          <a:noFill/>
          <a:ln w="9525">
            <a:noFill/>
            <a:miter lim="800000"/>
            <a:headEnd/>
            <a:tailEnd/>
          </a:ln>
          <a:effectLst/>
        </p:spPr>
        <p:txBody>
          <a:bodyPr wrap="none">
            <a:spAutoFit/>
          </a:bodyPr>
          <a:lstStyle/>
          <a:p>
            <a:r>
              <a:rPr lang="en-US" b="1" dirty="0"/>
              <a:t>LTIM </a:t>
            </a:r>
            <a:r>
              <a:rPr lang="en-US" dirty="0"/>
              <a:t>(1 = Level-Triggered Interrupt Mode, 0 = Edge-Triggered </a:t>
            </a:r>
            <a:r>
              <a:rPr lang="en-US" dirty="0" err="1"/>
              <a:t>Interupt</a:t>
            </a:r>
            <a:r>
              <a:rPr lang="en-US" dirty="0"/>
              <a:t> Mode)</a:t>
            </a:r>
          </a:p>
          <a:p>
            <a:r>
              <a:rPr lang="en-US" b="1" dirty="0"/>
              <a:t>ADI</a:t>
            </a:r>
            <a:r>
              <a:rPr lang="en-US" dirty="0"/>
              <a:t> is length of Address-Interval for call-instruction (1 = 4-bytes, 0 = 8-bytes) </a:t>
            </a:r>
          </a:p>
          <a:p>
            <a:r>
              <a:rPr lang="en-US" b="1" dirty="0"/>
              <a:t>SNGL</a:t>
            </a:r>
            <a:r>
              <a:rPr lang="en-US" dirty="0"/>
              <a:t> (1 = single controller system, 0 = multiple controllers in cascade mode)</a:t>
            </a:r>
          </a:p>
          <a:p>
            <a:r>
              <a:rPr lang="en-US" b="1" dirty="0"/>
              <a:t>IC4</a:t>
            </a:r>
            <a:r>
              <a:rPr lang="en-US" dirty="0"/>
              <a:t> means Initialization Command-Word 4 is needed (1 = yes, 0 = no)</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200"/>
            <a:ext cx="8229600" cy="1143000"/>
          </a:xfrm>
        </p:spPr>
        <p:txBody>
          <a:bodyPr/>
          <a:lstStyle/>
          <a:p>
            <a:r>
              <a:rPr lang="en-US" dirty="0"/>
              <a:t>Initializing the master PIC</a:t>
            </a:r>
          </a:p>
        </p:txBody>
      </p:sp>
      <p:sp>
        <p:nvSpPr>
          <p:cNvPr id="17411" name="Rectangle 3"/>
          <p:cNvSpPr>
            <a:spLocks noGrp="1" noChangeArrowheads="1"/>
          </p:cNvSpPr>
          <p:nvPr>
            <p:ph type="body" idx="1"/>
          </p:nvPr>
        </p:nvSpPr>
        <p:spPr>
          <a:xfrm>
            <a:off x="457200" y="1295400"/>
            <a:ext cx="8229600" cy="4525963"/>
          </a:xfrm>
        </p:spPr>
        <p:txBody>
          <a:bodyPr/>
          <a:lstStyle/>
          <a:p>
            <a:r>
              <a:rPr lang="en-US" sz="2400" dirty="0"/>
              <a:t>Write a sequence of four command-bytes</a:t>
            </a:r>
          </a:p>
          <a:p>
            <a:r>
              <a:rPr lang="en-US" sz="2400" dirty="0"/>
              <a:t>(Each command is comprised of 9-bits)</a:t>
            </a:r>
          </a:p>
          <a:p>
            <a:pPr>
              <a:buFontTx/>
              <a:buNone/>
            </a:pPr>
            <a:r>
              <a:rPr lang="en-US" dirty="0"/>
              <a:t>	</a:t>
            </a:r>
          </a:p>
        </p:txBody>
      </p:sp>
      <p:sp>
        <p:nvSpPr>
          <p:cNvPr id="17412" name="Rectangle 4"/>
          <p:cNvSpPr>
            <a:spLocks noChangeArrowheads="1"/>
          </p:cNvSpPr>
          <p:nvPr/>
        </p:nvSpPr>
        <p:spPr bwMode="auto">
          <a:xfrm>
            <a:off x="16002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0</a:t>
            </a:r>
          </a:p>
        </p:txBody>
      </p:sp>
      <p:sp>
        <p:nvSpPr>
          <p:cNvPr id="17413" name="Rectangle 5"/>
          <p:cNvSpPr>
            <a:spLocks noChangeArrowheads="1"/>
          </p:cNvSpPr>
          <p:nvPr/>
        </p:nvSpPr>
        <p:spPr bwMode="auto">
          <a:xfrm>
            <a:off x="21336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14" name="Rectangle 6"/>
          <p:cNvSpPr>
            <a:spLocks noChangeArrowheads="1"/>
          </p:cNvSpPr>
          <p:nvPr/>
        </p:nvSpPr>
        <p:spPr bwMode="auto">
          <a:xfrm>
            <a:off x="26670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15" name="Rectangle 7"/>
          <p:cNvSpPr>
            <a:spLocks noChangeArrowheads="1"/>
          </p:cNvSpPr>
          <p:nvPr/>
        </p:nvSpPr>
        <p:spPr bwMode="auto">
          <a:xfrm>
            <a:off x="32004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16" name="Rectangle 8"/>
          <p:cNvSpPr>
            <a:spLocks noChangeArrowheads="1"/>
          </p:cNvSpPr>
          <p:nvPr/>
        </p:nvSpPr>
        <p:spPr bwMode="auto">
          <a:xfrm>
            <a:off x="37338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7417" name="Rectangle 9"/>
          <p:cNvSpPr>
            <a:spLocks noChangeArrowheads="1"/>
          </p:cNvSpPr>
          <p:nvPr/>
        </p:nvSpPr>
        <p:spPr bwMode="auto">
          <a:xfrm>
            <a:off x="42672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18" name="Rectangle 10"/>
          <p:cNvSpPr>
            <a:spLocks noChangeArrowheads="1"/>
          </p:cNvSpPr>
          <p:nvPr/>
        </p:nvSpPr>
        <p:spPr bwMode="auto">
          <a:xfrm>
            <a:off x="48006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19" name="Rectangle 11"/>
          <p:cNvSpPr>
            <a:spLocks noChangeArrowheads="1"/>
          </p:cNvSpPr>
          <p:nvPr/>
        </p:nvSpPr>
        <p:spPr bwMode="auto">
          <a:xfrm>
            <a:off x="53340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20" name="Rectangle 12"/>
          <p:cNvSpPr>
            <a:spLocks noChangeArrowheads="1"/>
          </p:cNvSpPr>
          <p:nvPr/>
        </p:nvSpPr>
        <p:spPr bwMode="auto">
          <a:xfrm>
            <a:off x="58674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7421" name="Rectangle 13"/>
          <p:cNvSpPr>
            <a:spLocks noChangeArrowheads="1"/>
          </p:cNvSpPr>
          <p:nvPr/>
        </p:nvSpPr>
        <p:spPr bwMode="auto">
          <a:xfrm>
            <a:off x="1600200" y="41148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17422" name="Rectangle 14"/>
          <p:cNvSpPr>
            <a:spLocks noChangeArrowheads="1"/>
          </p:cNvSpPr>
          <p:nvPr/>
        </p:nvSpPr>
        <p:spPr bwMode="auto">
          <a:xfrm>
            <a:off x="21336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3" name="Rectangle 15"/>
          <p:cNvSpPr>
            <a:spLocks noChangeArrowheads="1"/>
          </p:cNvSpPr>
          <p:nvPr/>
        </p:nvSpPr>
        <p:spPr bwMode="auto">
          <a:xfrm>
            <a:off x="26670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4" name="Rectangle 16"/>
          <p:cNvSpPr>
            <a:spLocks noChangeArrowheads="1"/>
          </p:cNvSpPr>
          <p:nvPr/>
        </p:nvSpPr>
        <p:spPr bwMode="auto">
          <a:xfrm>
            <a:off x="32004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5" name="Rectangle 17"/>
          <p:cNvSpPr>
            <a:spLocks noChangeArrowheads="1"/>
          </p:cNvSpPr>
          <p:nvPr/>
        </p:nvSpPr>
        <p:spPr bwMode="auto">
          <a:xfrm>
            <a:off x="37338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6" name="Rectangle 18"/>
          <p:cNvSpPr>
            <a:spLocks noChangeArrowheads="1"/>
          </p:cNvSpPr>
          <p:nvPr/>
        </p:nvSpPr>
        <p:spPr bwMode="auto">
          <a:xfrm>
            <a:off x="42672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7" name="Rectangle 19"/>
          <p:cNvSpPr>
            <a:spLocks noChangeArrowheads="1"/>
          </p:cNvSpPr>
          <p:nvPr/>
        </p:nvSpPr>
        <p:spPr bwMode="auto">
          <a:xfrm>
            <a:off x="48006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8" name="Rectangle 20"/>
          <p:cNvSpPr>
            <a:spLocks noChangeArrowheads="1"/>
          </p:cNvSpPr>
          <p:nvPr/>
        </p:nvSpPr>
        <p:spPr bwMode="auto">
          <a:xfrm>
            <a:off x="53340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29" name="Rectangle 21"/>
          <p:cNvSpPr>
            <a:spLocks noChangeArrowheads="1"/>
          </p:cNvSpPr>
          <p:nvPr/>
        </p:nvSpPr>
        <p:spPr bwMode="auto">
          <a:xfrm>
            <a:off x="58674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7430" name="Rectangle 22"/>
          <p:cNvSpPr>
            <a:spLocks noChangeArrowheads="1"/>
          </p:cNvSpPr>
          <p:nvPr/>
        </p:nvSpPr>
        <p:spPr bwMode="auto">
          <a:xfrm>
            <a:off x="16002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17431" name="Rectangle 23"/>
          <p:cNvSpPr>
            <a:spLocks noChangeArrowheads="1"/>
          </p:cNvSpPr>
          <p:nvPr/>
        </p:nvSpPr>
        <p:spPr bwMode="auto">
          <a:xfrm>
            <a:off x="21336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2" name="Rectangle 24"/>
          <p:cNvSpPr>
            <a:spLocks noChangeArrowheads="1"/>
          </p:cNvSpPr>
          <p:nvPr/>
        </p:nvSpPr>
        <p:spPr bwMode="auto">
          <a:xfrm>
            <a:off x="26670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3" name="Rectangle 25"/>
          <p:cNvSpPr>
            <a:spLocks noChangeArrowheads="1"/>
          </p:cNvSpPr>
          <p:nvPr/>
        </p:nvSpPr>
        <p:spPr bwMode="auto">
          <a:xfrm>
            <a:off x="32004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4" name="Rectangle 26"/>
          <p:cNvSpPr>
            <a:spLocks noChangeArrowheads="1"/>
          </p:cNvSpPr>
          <p:nvPr/>
        </p:nvSpPr>
        <p:spPr bwMode="auto">
          <a:xfrm>
            <a:off x="37338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5" name="Rectangle 27"/>
          <p:cNvSpPr>
            <a:spLocks noChangeArrowheads="1"/>
          </p:cNvSpPr>
          <p:nvPr/>
        </p:nvSpPr>
        <p:spPr bwMode="auto">
          <a:xfrm>
            <a:off x="42672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6" name="Rectangle 28"/>
          <p:cNvSpPr>
            <a:spLocks noChangeArrowheads="1"/>
          </p:cNvSpPr>
          <p:nvPr/>
        </p:nvSpPr>
        <p:spPr bwMode="auto">
          <a:xfrm>
            <a:off x="48006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7437" name="Rectangle 29"/>
          <p:cNvSpPr>
            <a:spLocks noChangeArrowheads="1"/>
          </p:cNvSpPr>
          <p:nvPr/>
        </p:nvSpPr>
        <p:spPr bwMode="auto">
          <a:xfrm>
            <a:off x="53340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8" name="Rectangle 30"/>
          <p:cNvSpPr>
            <a:spLocks noChangeArrowheads="1"/>
          </p:cNvSpPr>
          <p:nvPr/>
        </p:nvSpPr>
        <p:spPr bwMode="auto">
          <a:xfrm>
            <a:off x="58674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39" name="Rectangle 31"/>
          <p:cNvSpPr>
            <a:spLocks noChangeArrowheads="1"/>
          </p:cNvSpPr>
          <p:nvPr/>
        </p:nvSpPr>
        <p:spPr bwMode="auto">
          <a:xfrm>
            <a:off x="16002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17440" name="Rectangle 32"/>
          <p:cNvSpPr>
            <a:spLocks noChangeArrowheads="1"/>
          </p:cNvSpPr>
          <p:nvPr/>
        </p:nvSpPr>
        <p:spPr bwMode="auto">
          <a:xfrm>
            <a:off x="21336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1" name="Rectangle 33"/>
          <p:cNvSpPr>
            <a:spLocks noChangeArrowheads="1"/>
          </p:cNvSpPr>
          <p:nvPr/>
        </p:nvSpPr>
        <p:spPr bwMode="auto">
          <a:xfrm>
            <a:off x="26670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2" name="Rectangle 34"/>
          <p:cNvSpPr>
            <a:spLocks noChangeArrowheads="1"/>
          </p:cNvSpPr>
          <p:nvPr/>
        </p:nvSpPr>
        <p:spPr bwMode="auto">
          <a:xfrm>
            <a:off x="32004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3" name="Rectangle 35"/>
          <p:cNvSpPr>
            <a:spLocks noChangeArrowheads="1"/>
          </p:cNvSpPr>
          <p:nvPr/>
        </p:nvSpPr>
        <p:spPr bwMode="auto">
          <a:xfrm>
            <a:off x="37338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4" name="Rectangle 36"/>
          <p:cNvSpPr>
            <a:spLocks noChangeArrowheads="1"/>
          </p:cNvSpPr>
          <p:nvPr/>
        </p:nvSpPr>
        <p:spPr bwMode="auto">
          <a:xfrm>
            <a:off x="42672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5" name="Rectangle 37"/>
          <p:cNvSpPr>
            <a:spLocks noChangeArrowheads="1"/>
          </p:cNvSpPr>
          <p:nvPr/>
        </p:nvSpPr>
        <p:spPr bwMode="auto">
          <a:xfrm>
            <a:off x="48006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6" name="Rectangle 38"/>
          <p:cNvSpPr>
            <a:spLocks noChangeArrowheads="1"/>
          </p:cNvSpPr>
          <p:nvPr/>
        </p:nvSpPr>
        <p:spPr bwMode="auto">
          <a:xfrm>
            <a:off x="53340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7447" name="Rectangle 39"/>
          <p:cNvSpPr>
            <a:spLocks noChangeArrowheads="1"/>
          </p:cNvSpPr>
          <p:nvPr/>
        </p:nvSpPr>
        <p:spPr bwMode="auto">
          <a:xfrm>
            <a:off x="58674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7448" name="Text Box 40"/>
          <p:cNvSpPr txBox="1">
            <a:spLocks noChangeArrowheads="1"/>
          </p:cNvSpPr>
          <p:nvPr/>
        </p:nvSpPr>
        <p:spPr bwMode="auto">
          <a:xfrm>
            <a:off x="1600200" y="3048000"/>
            <a:ext cx="463550" cy="366713"/>
          </a:xfrm>
          <a:prstGeom prst="rect">
            <a:avLst/>
          </a:prstGeom>
          <a:noFill/>
          <a:ln w="9525">
            <a:noFill/>
            <a:miter lim="800000"/>
            <a:headEnd/>
            <a:tailEnd/>
          </a:ln>
          <a:effectLst/>
        </p:spPr>
        <p:txBody>
          <a:bodyPr wrap="none">
            <a:spAutoFit/>
          </a:bodyPr>
          <a:lstStyle/>
          <a:p>
            <a:r>
              <a:rPr lang="en-US"/>
              <a:t>A0</a:t>
            </a:r>
          </a:p>
        </p:txBody>
      </p:sp>
      <p:sp>
        <p:nvSpPr>
          <p:cNvPr id="17449" name="Text Box 41"/>
          <p:cNvSpPr txBox="1">
            <a:spLocks noChangeArrowheads="1"/>
          </p:cNvSpPr>
          <p:nvPr/>
        </p:nvSpPr>
        <p:spPr bwMode="auto">
          <a:xfrm>
            <a:off x="2209800" y="3048000"/>
            <a:ext cx="476250" cy="366713"/>
          </a:xfrm>
          <a:prstGeom prst="rect">
            <a:avLst/>
          </a:prstGeom>
          <a:noFill/>
          <a:ln w="9525">
            <a:noFill/>
            <a:miter lim="800000"/>
            <a:headEnd/>
            <a:tailEnd/>
          </a:ln>
          <a:effectLst/>
        </p:spPr>
        <p:txBody>
          <a:bodyPr wrap="none">
            <a:spAutoFit/>
          </a:bodyPr>
          <a:lstStyle/>
          <a:p>
            <a:r>
              <a:rPr lang="en-US"/>
              <a:t>D7</a:t>
            </a:r>
          </a:p>
        </p:txBody>
      </p:sp>
      <p:sp>
        <p:nvSpPr>
          <p:cNvPr id="17453" name="Text Box 45"/>
          <p:cNvSpPr txBox="1">
            <a:spLocks noChangeArrowheads="1"/>
          </p:cNvSpPr>
          <p:nvPr/>
        </p:nvSpPr>
        <p:spPr bwMode="auto">
          <a:xfrm>
            <a:off x="2743200" y="3048000"/>
            <a:ext cx="476250" cy="366713"/>
          </a:xfrm>
          <a:prstGeom prst="rect">
            <a:avLst/>
          </a:prstGeom>
          <a:noFill/>
          <a:ln w="9525">
            <a:noFill/>
            <a:miter lim="800000"/>
            <a:headEnd/>
            <a:tailEnd/>
          </a:ln>
          <a:effectLst/>
        </p:spPr>
        <p:txBody>
          <a:bodyPr wrap="none">
            <a:spAutoFit/>
          </a:bodyPr>
          <a:lstStyle/>
          <a:p>
            <a:r>
              <a:rPr lang="en-US"/>
              <a:t>D6</a:t>
            </a:r>
          </a:p>
        </p:txBody>
      </p:sp>
      <p:sp>
        <p:nvSpPr>
          <p:cNvPr id="17454" name="Text Box 46"/>
          <p:cNvSpPr txBox="1">
            <a:spLocks noChangeArrowheads="1"/>
          </p:cNvSpPr>
          <p:nvPr/>
        </p:nvSpPr>
        <p:spPr bwMode="auto">
          <a:xfrm>
            <a:off x="3276600" y="3048000"/>
            <a:ext cx="476250" cy="366713"/>
          </a:xfrm>
          <a:prstGeom prst="rect">
            <a:avLst/>
          </a:prstGeom>
          <a:noFill/>
          <a:ln w="9525">
            <a:noFill/>
            <a:miter lim="800000"/>
            <a:headEnd/>
            <a:tailEnd/>
          </a:ln>
          <a:effectLst/>
        </p:spPr>
        <p:txBody>
          <a:bodyPr wrap="none">
            <a:spAutoFit/>
          </a:bodyPr>
          <a:lstStyle/>
          <a:p>
            <a:r>
              <a:rPr lang="en-US"/>
              <a:t>D5</a:t>
            </a:r>
          </a:p>
        </p:txBody>
      </p:sp>
      <p:sp>
        <p:nvSpPr>
          <p:cNvPr id="17455" name="Text Box 47"/>
          <p:cNvSpPr txBox="1">
            <a:spLocks noChangeArrowheads="1"/>
          </p:cNvSpPr>
          <p:nvPr/>
        </p:nvSpPr>
        <p:spPr bwMode="auto">
          <a:xfrm>
            <a:off x="3810000" y="3048000"/>
            <a:ext cx="476250" cy="366713"/>
          </a:xfrm>
          <a:prstGeom prst="rect">
            <a:avLst/>
          </a:prstGeom>
          <a:noFill/>
          <a:ln w="9525">
            <a:noFill/>
            <a:miter lim="800000"/>
            <a:headEnd/>
            <a:tailEnd/>
          </a:ln>
          <a:effectLst/>
        </p:spPr>
        <p:txBody>
          <a:bodyPr wrap="none">
            <a:spAutoFit/>
          </a:bodyPr>
          <a:lstStyle/>
          <a:p>
            <a:r>
              <a:rPr lang="en-US"/>
              <a:t>D4</a:t>
            </a:r>
          </a:p>
        </p:txBody>
      </p:sp>
      <p:sp>
        <p:nvSpPr>
          <p:cNvPr id="17456" name="Text Box 48"/>
          <p:cNvSpPr txBox="1">
            <a:spLocks noChangeArrowheads="1"/>
          </p:cNvSpPr>
          <p:nvPr/>
        </p:nvSpPr>
        <p:spPr bwMode="auto">
          <a:xfrm>
            <a:off x="4343400" y="3048000"/>
            <a:ext cx="476250" cy="366713"/>
          </a:xfrm>
          <a:prstGeom prst="rect">
            <a:avLst/>
          </a:prstGeom>
          <a:noFill/>
          <a:ln w="9525">
            <a:noFill/>
            <a:miter lim="800000"/>
            <a:headEnd/>
            <a:tailEnd/>
          </a:ln>
          <a:effectLst/>
        </p:spPr>
        <p:txBody>
          <a:bodyPr wrap="none">
            <a:spAutoFit/>
          </a:bodyPr>
          <a:lstStyle/>
          <a:p>
            <a:r>
              <a:rPr lang="en-US"/>
              <a:t>D3</a:t>
            </a:r>
          </a:p>
        </p:txBody>
      </p:sp>
      <p:sp>
        <p:nvSpPr>
          <p:cNvPr id="17457" name="Text Box 49"/>
          <p:cNvSpPr txBox="1">
            <a:spLocks noChangeArrowheads="1"/>
          </p:cNvSpPr>
          <p:nvPr/>
        </p:nvSpPr>
        <p:spPr bwMode="auto">
          <a:xfrm>
            <a:off x="4876800" y="3048000"/>
            <a:ext cx="476250" cy="366713"/>
          </a:xfrm>
          <a:prstGeom prst="rect">
            <a:avLst/>
          </a:prstGeom>
          <a:noFill/>
          <a:ln w="9525">
            <a:noFill/>
            <a:miter lim="800000"/>
            <a:headEnd/>
            <a:tailEnd/>
          </a:ln>
          <a:effectLst/>
        </p:spPr>
        <p:txBody>
          <a:bodyPr wrap="none">
            <a:spAutoFit/>
          </a:bodyPr>
          <a:lstStyle/>
          <a:p>
            <a:r>
              <a:rPr lang="en-US"/>
              <a:t>D2</a:t>
            </a:r>
          </a:p>
        </p:txBody>
      </p:sp>
      <p:sp>
        <p:nvSpPr>
          <p:cNvPr id="17458" name="Text Box 50"/>
          <p:cNvSpPr txBox="1">
            <a:spLocks noChangeArrowheads="1"/>
          </p:cNvSpPr>
          <p:nvPr/>
        </p:nvSpPr>
        <p:spPr bwMode="auto">
          <a:xfrm>
            <a:off x="5334000" y="3048000"/>
            <a:ext cx="476250" cy="366713"/>
          </a:xfrm>
          <a:prstGeom prst="rect">
            <a:avLst/>
          </a:prstGeom>
          <a:noFill/>
          <a:ln w="9525">
            <a:noFill/>
            <a:miter lim="800000"/>
            <a:headEnd/>
            <a:tailEnd/>
          </a:ln>
          <a:effectLst/>
        </p:spPr>
        <p:txBody>
          <a:bodyPr wrap="none">
            <a:spAutoFit/>
          </a:bodyPr>
          <a:lstStyle/>
          <a:p>
            <a:r>
              <a:rPr lang="en-US"/>
              <a:t>D1</a:t>
            </a:r>
          </a:p>
        </p:txBody>
      </p:sp>
      <p:sp>
        <p:nvSpPr>
          <p:cNvPr id="17459" name="Text Box 51"/>
          <p:cNvSpPr txBox="1">
            <a:spLocks noChangeArrowheads="1"/>
          </p:cNvSpPr>
          <p:nvPr/>
        </p:nvSpPr>
        <p:spPr bwMode="auto">
          <a:xfrm>
            <a:off x="5867400" y="3048000"/>
            <a:ext cx="476250" cy="366713"/>
          </a:xfrm>
          <a:prstGeom prst="rect">
            <a:avLst/>
          </a:prstGeom>
          <a:noFill/>
          <a:ln w="9525">
            <a:noFill/>
            <a:miter lim="800000"/>
            <a:headEnd/>
            <a:tailEnd/>
          </a:ln>
          <a:effectLst/>
        </p:spPr>
        <p:txBody>
          <a:bodyPr wrap="none">
            <a:spAutoFit/>
          </a:bodyPr>
          <a:lstStyle/>
          <a:p>
            <a:r>
              <a:rPr lang="en-US"/>
              <a:t>D0</a:t>
            </a:r>
          </a:p>
        </p:txBody>
      </p:sp>
      <p:sp>
        <p:nvSpPr>
          <p:cNvPr id="17464" name="Text Box 56"/>
          <p:cNvSpPr txBox="1">
            <a:spLocks noChangeArrowheads="1"/>
          </p:cNvSpPr>
          <p:nvPr/>
        </p:nvSpPr>
        <p:spPr bwMode="auto">
          <a:xfrm>
            <a:off x="6477000" y="3505200"/>
            <a:ext cx="1803400" cy="457200"/>
          </a:xfrm>
          <a:prstGeom prst="rect">
            <a:avLst/>
          </a:prstGeom>
          <a:noFill/>
          <a:ln w="9525">
            <a:noFill/>
            <a:miter lim="800000"/>
            <a:headEnd/>
            <a:tailEnd/>
          </a:ln>
          <a:effectLst/>
        </p:spPr>
        <p:txBody>
          <a:bodyPr wrap="none">
            <a:spAutoFit/>
          </a:bodyPr>
          <a:lstStyle/>
          <a:p>
            <a:r>
              <a:rPr lang="en-US" sz="2400" b="1"/>
              <a:t>ICW1=0x11</a:t>
            </a:r>
          </a:p>
        </p:txBody>
      </p:sp>
      <p:sp>
        <p:nvSpPr>
          <p:cNvPr id="17465" name="Text Box 57"/>
          <p:cNvSpPr txBox="1">
            <a:spLocks noChangeArrowheads="1"/>
          </p:cNvSpPr>
          <p:nvPr/>
        </p:nvSpPr>
        <p:spPr bwMode="auto">
          <a:xfrm>
            <a:off x="6477000" y="4191000"/>
            <a:ext cx="2124075" cy="457200"/>
          </a:xfrm>
          <a:prstGeom prst="rect">
            <a:avLst/>
          </a:prstGeom>
          <a:noFill/>
          <a:ln w="9525">
            <a:noFill/>
            <a:miter lim="800000"/>
            <a:headEnd/>
            <a:tailEnd/>
          </a:ln>
          <a:effectLst/>
        </p:spPr>
        <p:txBody>
          <a:bodyPr wrap="none">
            <a:spAutoFit/>
          </a:bodyPr>
          <a:lstStyle/>
          <a:p>
            <a:r>
              <a:rPr lang="en-US" sz="2400" b="1"/>
              <a:t>ICW2=baseID</a:t>
            </a:r>
          </a:p>
        </p:txBody>
      </p:sp>
      <p:sp>
        <p:nvSpPr>
          <p:cNvPr id="17466" name="Text Box 58"/>
          <p:cNvSpPr txBox="1">
            <a:spLocks noChangeArrowheads="1"/>
          </p:cNvSpPr>
          <p:nvPr/>
        </p:nvSpPr>
        <p:spPr bwMode="auto">
          <a:xfrm>
            <a:off x="6477000" y="4876800"/>
            <a:ext cx="1803400" cy="457200"/>
          </a:xfrm>
          <a:prstGeom prst="rect">
            <a:avLst/>
          </a:prstGeom>
          <a:noFill/>
          <a:ln w="9525">
            <a:noFill/>
            <a:miter lim="800000"/>
            <a:headEnd/>
            <a:tailEnd/>
          </a:ln>
          <a:effectLst/>
        </p:spPr>
        <p:txBody>
          <a:bodyPr wrap="none">
            <a:spAutoFit/>
          </a:bodyPr>
          <a:lstStyle/>
          <a:p>
            <a:r>
              <a:rPr lang="en-US" sz="2400" b="1"/>
              <a:t>ICW3=0x04</a:t>
            </a:r>
          </a:p>
        </p:txBody>
      </p:sp>
      <p:sp>
        <p:nvSpPr>
          <p:cNvPr id="17467" name="Text Box 59"/>
          <p:cNvSpPr txBox="1">
            <a:spLocks noChangeArrowheads="1"/>
          </p:cNvSpPr>
          <p:nvPr/>
        </p:nvSpPr>
        <p:spPr bwMode="auto">
          <a:xfrm>
            <a:off x="6477000" y="5486400"/>
            <a:ext cx="1803400" cy="457200"/>
          </a:xfrm>
          <a:prstGeom prst="rect">
            <a:avLst/>
          </a:prstGeom>
          <a:noFill/>
          <a:ln w="9525">
            <a:noFill/>
            <a:miter lim="800000"/>
            <a:headEnd/>
            <a:tailEnd/>
          </a:ln>
          <a:effectLst/>
        </p:spPr>
        <p:txBody>
          <a:bodyPr wrap="none">
            <a:spAutoFit/>
          </a:bodyPr>
          <a:lstStyle/>
          <a:p>
            <a:r>
              <a:rPr lang="en-US" sz="2400" b="1"/>
              <a:t>ICW4=0x01</a:t>
            </a:r>
          </a:p>
        </p:txBody>
      </p:sp>
      <p:sp>
        <p:nvSpPr>
          <p:cNvPr id="53" name="Slide Number Placeholder 52"/>
          <p:cNvSpPr>
            <a:spLocks noGrp="1"/>
          </p:cNvSpPr>
          <p:nvPr>
            <p:ph type="sldNum" sz="quarter" idx="12"/>
          </p:nvPr>
        </p:nvSpPr>
        <p:spPr/>
        <p:txBody>
          <a:bodyPr/>
          <a:lstStyle/>
          <a:p>
            <a:fld id="{E9F30D11-FCBC-4E13-9D77-6D2272D5FE03}" type="slidenum">
              <a:rPr lang="en-US" smtClean="0"/>
              <a:pPr/>
              <a:t>105</a:t>
            </a:fld>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457200" y="-762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Initializing the slave PIC</a:t>
            </a:r>
          </a:p>
        </p:txBody>
      </p:sp>
      <p:sp>
        <p:nvSpPr>
          <p:cNvPr id="18437" name="Rectangle 5"/>
          <p:cNvSpPr>
            <a:spLocks noChangeArrowheads="1"/>
          </p:cNvSpPr>
          <p:nvPr/>
        </p:nvSpPr>
        <p:spPr bwMode="auto">
          <a:xfrm>
            <a:off x="457200" y="1570037"/>
            <a:ext cx="8229600" cy="4525963"/>
          </a:xfrm>
          <a:prstGeom prst="rect">
            <a:avLst/>
          </a:prstGeom>
          <a:noFill/>
          <a:ln w="9525">
            <a:noFill/>
            <a:miter lim="800000"/>
            <a:headEnd/>
            <a:tailEnd/>
          </a:ln>
          <a:effectLst/>
        </p:spPr>
        <p:txBody>
          <a:bodyPr/>
          <a:lstStyle/>
          <a:p>
            <a:pPr marL="342900" indent="-342900">
              <a:spcBef>
                <a:spcPct val="20000"/>
              </a:spcBef>
              <a:buFontTx/>
              <a:buChar char="•"/>
            </a:pPr>
            <a:r>
              <a:rPr lang="en-US" sz="2400" dirty="0"/>
              <a:t>Write a sequence of four command-bytes</a:t>
            </a:r>
          </a:p>
          <a:p>
            <a:pPr marL="342900" indent="-342900">
              <a:spcBef>
                <a:spcPct val="20000"/>
              </a:spcBef>
              <a:buFontTx/>
              <a:buChar char="•"/>
            </a:pPr>
            <a:r>
              <a:rPr lang="en-US" sz="2400" dirty="0"/>
              <a:t>(Each command is comprised of 9-bits)</a:t>
            </a:r>
            <a:endParaRPr lang="en-US" sz="3200" dirty="0"/>
          </a:p>
          <a:p>
            <a:pPr marL="342900" indent="-342900">
              <a:spcBef>
                <a:spcPct val="20000"/>
              </a:spcBef>
            </a:pPr>
            <a:r>
              <a:rPr lang="en-US" sz="3200" dirty="0"/>
              <a:t>	</a:t>
            </a:r>
          </a:p>
        </p:txBody>
      </p:sp>
      <p:sp>
        <p:nvSpPr>
          <p:cNvPr id="18438" name="Rectangle 6"/>
          <p:cNvSpPr>
            <a:spLocks noChangeArrowheads="1"/>
          </p:cNvSpPr>
          <p:nvPr/>
        </p:nvSpPr>
        <p:spPr bwMode="auto">
          <a:xfrm>
            <a:off x="16002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0</a:t>
            </a:r>
          </a:p>
        </p:txBody>
      </p:sp>
      <p:sp>
        <p:nvSpPr>
          <p:cNvPr id="18439" name="Rectangle 7"/>
          <p:cNvSpPr>
            <a:spLocks noChangeArrowheads="1"/>
          </p:cNvSpPr>
          <p:nvPr/>
        </p:nvSpPr>
        <p:spPr bwMode="auto">
          <a:xfrm>
            <a:off x="21336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40" name="Rectangle 8"/>
          <p:cNvSpPr>
            <a:spLocks noChangeArrowheads="1"/>
          </p:cNvSpPr>
          <p:nvPr/>
        </p:nvSpPr>
        <p:spPr bwMode="auto">
          <a:xfrm>
            <a:off x="26670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41" name="Rectangle 9"/>
          <p:cNvSpPr>
            <a:spLocks noChangeArrowheads="1"/>
          </p:cNvSpPr>
          <p:nvPr/>
        </p:nvSpPr>
        <p:spPr bwMode="auto">
          <a:xfrm>
            <a:off x="32004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42" name="Rectangle 10"/>
          <p:cNvSpPr>
            <a:spLocks noChangeArrowheads="1"/>
          </p:cNvSpPr>
          <p:nvPr/>
        </p:nvSpPr>
        <p:spPr bwMode="auto">
          <a:xfrm>
            <a:off x="37338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8443" name="Rectangle 11"/>
          <p:cNvSpPr>
            <a:spLocks noChangeArrowheads="1"/>
          </p:cNvSpPr>
          <p:nvPr/>
        </p:nvSpPr>
        <p:spPr bwMode="auto">
          <a:xfrm>
            <a:off x="42672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44" name="Rectangle 12"/>
          <p:cNvSpPr>
            <a:spLocks noChangeArrowheads="1"/>
          </p:cNvSpPr>
          <p:nvPr/>
        </p:nvSpPr>
        <p:spPr bwMode="auto">
          <a:xfrm>
            <a:off x="48006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45" name="Rectangle 13"/>
          <p:cNvSpPr>
            <a:spLocks noChangeArrowheads="1"/>
          </p:cNvSpPr>
          <p:nvPr/>
        </p:nvSpPr>
        <p:spPr bwMode="auto">
          <a:xfrm>
            <a:off x="53340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46" name="Rectangle 14"/>
          <p:cNvSpPr>
            <a:spLocks noChangeArrowheads="1"/>
          </p:cNvSpPr>
          <p:nvPr/>
        </p:nvSpPr>
        <p:spPr bwMode="auto">
          <a:xfrm>
            <a:off x="5867400" y="34290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8447" name="Rectangle 15"/>
          <p:cNvSpPr>
            <a:spLocks noChangeArrowheads="1"/>
          </p:cNvSpPr>
          <p:nvPr/>
        </p:nvSpPr>
        <p:spPr bwMode="auto">
          <a:xfrm>
            <a:off x="1600200" y="41148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18448" name="Rectangle 16"/>
          <p:cNvSpPr>
            <a:spLocks noChangeArrowheads="1"/>
          </p:cNvSpPr>
          <p:nvPr/>
        </p:nvSpPr>
        <p:spPr bwMode="auto">
          <a:xfrm>
            <a:off x="21336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49" name="Rectangle 17"/>
          <p:cNvSpPr>
            <a:spLocks noChangeArrowheads="1"/>
          </p:cNvSpPr>
          <p:nvPr/>
        </p:nvSpPr>
        <p:spPr bwMode="auto">
          <a:xfrm>
            <a:off x="26670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0" name="Rectangle 18"/>
          <p:cNvSpPr>
            <a:spLocks noChangeArrowheads="1"/>
          </p:cNvSpPr>
          <p:nvPr/>
        </p:nvSpPr>
        <p:spPr bwMode="auto">
          <a:xfrm>
            <a:off x="32004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1" name="Rectangle 19"/>
          <p:cNvSpPr>
            <a:spLocks noChangeArrowheads="1"/>
          </p:cNvSpPr>
          <p:nvPr/>
        </p:nvSpPr>
        <p:spPr bwMode="auto">
          <a:xfrm>
            <a:off x="37338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2" name="Rectangle 20"/>
          <p:cNvSpPr>
            <a:spLocks noChangeArrowheads="1"/>
          </p:cNvSpPr>
          <p:nvPr/>
        </p:nvSpPr>
        <p:spPr bwMode="auto">
          <a:xfrm>
            <a:off x="42672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3" name="Rectangle 21"/>
          <p:cNvSpPr>
            <a:spLocks noChangeArrowheads="1"/>
          </p:cNvSpPr>
          <p:nvPr/>
        </p:nvSpPr>
        <p:spPr bwMode="auto">
          <a:xfrm>
            <a:off x="48006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4" name="Rectangle 22"/>
          <p:cNvSpPr>
            <a:spLocks noChangeArrowheads="1"/>
          </p:cNvSpPr>
          <p:nvPr/>
        </p:nvSpPr>
        <p:spPr bwMode="auto">
          <a:xfrm>
            <a:off x="53340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5" name="Rectangle 23"/>
          <p:cNvSpPr>
            <a:spLocks noChangeArrowheads="1"/>
          </p:cNvSpPr>
          <p:nvPr/>
        </p:nvSpPr>
        <p:spPr bwMode="auto">
          <a:xfrm>
            <a:off x="5867400" y="4114800"/>
            <a:ext cx="533400" cy="53340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18456" name="Rectangle 24"/>
          <p:cNvSpPr>
            <a:spLocks noChangeArrowheads="1"/>
          </p:cNvSpPr>
          <p:nvPr/>
        </p:nvSpPr>
        <p:spPr bwMode="auto">
          <a:xfrm>
            <a:off x="16002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18457" name="Rectangle 25"/>
          <p:cNvSpPr>
            <a:spLocks noChangeArrowheads="1"/>
          </p:cNvSpPr>
          <p:nvPr/>
        </p:nvSpPr>
        <p:spPr bwMode="auto">
          <a:xfrm>
            <a:off x="21336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58" name="Rectangle 26"/>
          <p:cNvSpPr>
            <a:spLocks noChangeArrowheads="1"/>
          </p:cNvSpPr>
          <p:nvPr/>
        </p:nvSpPr>
        <p:spPr bwMode="auto">
          <a:xfrm>
            <a:off x="26670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59" name="Rectangle 27"/>
          <p:cNvSpPr>
            <a:spLocks noChangeArrowheads="1"/>
          </p:cNvSpPr>
          <p:nvPr/>
        </p:nvSpPr>
        <p:spPr bwMode="auto">
          <a:xfrm>
            <a:off x="32004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0" name="Rectangle 28"/>
          <p:cNvSpPr>
            <a:spLocks noChangeArrowheads="1"/>
          </p:cNvSpPr>
          <p:nvPr/>
        </p:nvSpPr>
        <p:spPr bwMode="auto">
          <a:xfrm>
            <a:off x="37338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1" name="Rectangle 29"/>
          <p:cNvSpPr>
            <a:spLocks noChangeArrowheads="1"/>
          </p:cNvSpPr>
          <p:nvPr/>
        </p:nvSpPr>
        <p:spPr bwMode="auto">
          <a:xfrm>
            <a:off x="42672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2" name="Rectangle 30"/>
          <p:cNvSpPr>
            <a:spLocks noChangeArrowheads="1"/>
          </p:cNvSpPr>
          <p:nvPr/>
        </p:nvSpPr>
        <p:spPr bwMode="auto">
          <a:xfrm>
            <a:off x="48006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3" name="Rectangle 31"/>
          <p:cNvSpPr>
            <a:spLocks noChangeArrowheads="1"/>
          </p:cNvSpPr>
          <p:nvPr/>
        </p:nvSpPr>
        <p:spPr bwMode="auto">
          <a:xfrm>
            <a:off x="53340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8464" name="Rectangle 32"/>
          <p:cNvSpPr>
            <a:spLocks noChangeArrowheads="1"/>
          </p:cNvSpPr>
          <p:nvPr/>
        </p:nvSpPr>
        <p:spPr bwMode="auto">
          <a:xfrm>
            <a:off x="5867400" y="48006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5" name="Rectangle 33"/>
          <p:cNvSpPr>
            <a:spLocks noChangeArrowheads="1"/>
          </p:cNvSpPr>
          <p:nvPr/>
        </p:nvSpPr>
        <p:spPr bwMode="auto">
          <a:xfrm>
            <a:off x="16002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18466" name="Rectangle 34"/>
          <p:cNvSpPr>
            <a:spLocks noChangeArrowheads="1"/>
          </p:cNvSpPr>
          <p:nvPr/>
        </p:nvSpPr>
        <p:spPr bwMode="auto">
          <a:xfrm>
            <a:off x="21336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7" name="Rectangle 35"/>
          <p:cNvSpPr>
            <a:spLocks noChangeArrowheads="1"/>
          </p:cNvSpPr>
          <p:nvPr/>
        </p:nvSpPr>
        <p:spPr bwMode="auto">
          <a:xfrm>
            <a:off x="26670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8" name="Rectangle 36"/>
          <p:cNvSpPr>
            <a:spLocks noChangeArrowheads="1"/>
          </p:cNvSpPr>
          <p:nvPr/>
        </p:nvSpPr>
        <p:spPr bwMode="auto">
          <a:xfrm>
            <a:off x="32004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69" name="Rectangle 37"/>
          <p:cNvSpPr>
            <a:spLocks noChangeArrowheads="1"/>
          </p:cNvSpPr>
          <p:nvPr/>
        </p:nvSpPr>
        <p:spPr bwMode="auto">
          <a:xfrm>
            <a:off x="37338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70" name="Rectangle 38"/>
          <p:cNvSpPr>
            <a:spLocks noChangeArrowheads="1"/>
          </p:cNvSpPr>
          <p:nvPr/>
        </p:nvSpPr>
        <p:spPr bwMode="auto">
          <a:xfrm>
            <a:off x="42672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71" name="Rectangle 39"/>
          <p:cNvSpPr>
            <a:spLocks noChangeArrowheads="1"/>
          </p:cNvSpPr>
          <p:nvPr/>
        </p:nvSpPr>
        <p:spPr bwMode="auto">
          <a:xfrm>
            <a:off x="48006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72" name="Rectangle 40"/>
          <p:cNvSpPr>
            <a:spLocks noChangeArrowheads="1"/>
          </p:cNvSpPr>
          <p:nvPr/>
        </p:nvSpPr>
        <p:spPr bwMode="auto">
          <a:xfrm>
            <a:off x="53340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18473" name="Rectangle 41"/>
          <p:cNvSpPr>
            <a:spLocks noChangeArrowheads="1"/>
          </p:cNvSpPr>
          <p:nvPr/>
        </p:nvSpPr>
        <p:spPr bwMode="auto">
          <a:xfrm>
            <a:off x="5867400" y="5486400"/>
            <a:ext cx="533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1</a:t>
            </a:r>
          </a:p>
        </p:txBody>
      </p:sp>
      <p:sp>
        <p:nvSpPr>
          <p:cNvPr id="18474" name="Text Box 42"/>
          <p:cNvSpPr txBox="1">
            <a:spLocks noChangeArrowheads="1"/>
          </p:cNvSpPr>
          <p:nvPr/>
        </p:nvSpPr>
        <p:spPr bwMode="auto">
          <a:xfrm>
            <a:off x="1600200" y="3048000"/>
            <a:ext cx="463550" cy="366713"/>
          </a:xfrm>
          <a:prstGeom prst="rect">
            <a:avLst/>
          </a:prstGeom>
          <a:noFill/>
          <a:ln w="9525">
            <a:noFill/>
            <a:miter lim="800000"/>
            <a:headEnd/>
            <a:tailEnd/>
          </a:ln>
          <a:effectLst/>
        </p:spPr>
        <p:txBody>
          <a:bodyPr wrap="none">
            <a:spAutoFit/>
          </a:bodyPr>
          <a:lstStyle/>
          <a:p>
            <a:r>
              <a:rPr lang="en-US"/>
              <a:t>A0</a:t>
            </a:r>
          </a:p>
        </p:txBody>
      </p:sp>
      <p:sp>
        <p:nvSpPr>
          <p:cNvPr id="18475" name="Text Box 43"/>
          <p:cNvSpPr txBox="1">
            <a:spLocks noChangeArrowheads="1"/>
          </p:cNvSpPr>
          <p:nvPr/>
        </p:nvSpPr>
        <p:spPr bwMode="auto">
          <a:xfrm>
            <a:off x="2209800" y="3048000"/>
            <a:ext cx="476250" cy="366713"/>
          </a:xfrm>
          <a:prstGeom prst="rect">
            <a:avLst/>
          </a:prstGeom>
          <a:noFill/>
          <a:ln w="9525">
            <a:noFill/>
            <a:miter lim="800000"/>
            <a:headEnd/>
            <a:tailEnd/>
          </a:ln>
          <a:effectLst/>
        </p:spPr>
        <p:txBody>
          <a:bodyPr wrap="none">
            <a:spAutoFit/>
          </a:bodyPr>
          <a:lstStyle/>
          <a:p>
            <a:r>
              <a:rPr lang="en-US"/>
              <a:t>D7</a:t>
            </a:r>
          </a:p>
        </p:txBody>
      </p:sp>
      <p:sp>
        <p:nvSpPr>
          <p:cNvPr id="18476" name="Text Box 44"/>
          <p:cNvSpPr txBox="1">
            <a:spLocks noChangeArrowheads="1"/>
          </p:cNvSpPr>
          <p:nvPr/>
        </p:nvSpPr>
        <p:spPr bwMode="auto">
          <a:xfrm>
            <a:off x="2743200" y="3048000"/>
            <a:ext cx="476250" cy="366713"/>
          </a:xfrm>
          <a:prstGeom prst="rect">
            <a:avLst/>
          </a:prstGeom>
          <a:noFill/>
          <a:ln w="9525">
            <a:noFill/>
            <a:miter lim="800000"/>
            <a:headEnd/>
            <a:tailEnd/>
          </a:ln>
          <a:effectLst/>
        </p:spPr>
        <p:txBody>
          <a:bodyPr wrap="none">
            <a:spAutoFit/>
          </a:bodyPr>
          <a:lstStyle/>
          <a:p>
            <a:r>
              <a:rPr lang="en-US"/>
              <a:t>D6</a:t>
            </a:r>
          </a:p>
        </p:txBody>
      </p:sp>
      <p:sp>
        <p:nvSpPr>
          <p:cNvPr id="18477" name="Text Box 45"/>
          <p:cNvSpPr txBox="1">
            <a:spLocks noChangeArrowheads="1"/>
          </p:cNvSpPr>
          <p:nvPr/>
        </p:nvSpPr>
        <p:spPr bwMode="auto">
          <a:xfrm>
            <a:off x="3276600" y="3048000"/>
            <a:ext cx="476250" cy="366713"/>
          </a:xfrm>
          <a:prstGeom prst="rect">
            <a:avLst/>
          </a:prstGeom>
          <a:noFill/>
          <a:ln w="9525">
            <a:noFill/>
            <a:miter lim="800000"/>
            <a:headEnd/>
            <a:tailEnd/>
          </a:ln>
          <a:effectLst/>
        </p:spPr>
        <p:txBody>
          <a:bodyPr wrap="none">
            <a:spAutoFit/>
          </a:bodyPr>
          <a:lstStyle/>
          <a:p>
            <a:r>
              <a:rPr lang="en-US"/>
              <a:t>D5</a:t>
            </a:r>
          </a:p>
        </p:txBody>
      </p:sp>
      <p:sp>
        <p:nvSpPr>
          <p:cNvPr id="18478" name="Text Box 46"/>
          <p:cNvSpPr txBox="1">
            <a:spLocks noChangeArrowheads="1"/>
          </p:cNvSpPr>
          <p:nvPr/>
        </p:nvSpPr>
        <p:spPr bwMode="auto">
          <a:xfrm>
            <a:off x="3810000" y="3048000"/>
            <a:ext cx="476250" cy="366713"/>
          </a:xfrm>
          <a:prstGeom prst="rect">
            <a:avLst/>
          </a:prstGeom>
          <a:noFill/>
          <a:ln w="9525">
            <a:noFill/>
            <a:miter lim="800000"/>
            <a:headEnd/>
            <a:tailEnd/>
          </a:ln>
          <a:effectLst/>
        </p:spPr>
        <p:txBody>
          <a:bodyPr wrap="none">
            <a:spAutoFit/>
          </a:bodyPr>
          <a:lstStyle/>
          <a:p>
            <a:r>
              <a:rPr lang="en-US"/>
              <a:t>D4</a:t>
            </a:r>
          </a:p>
        </p:txBody>
      </p:sp>
      <p:sp>
        <p:nvSpPr>
          <p:cNvPr id="18479" name="Text Box 47"/>
          <p:cNvSpPr txBox="1">
            <a:spLocks noChangeArrowheads="1"/>
          </p:cNvSpPr>
          <p:nvPr/>
        </p:nvSpPr>
        <p:spPr bwMode="auto">
          <a:xfrm>
            <a:off x="4343400" y="3048000"/>
            <a:ext cx="476250" cy="366713"/>
          </a:xfrm>
          <a:prstGeom prst="rect">
            <a:avLst/>
          </a:prstGeom>
          <a:noFill/>
          <a:ln w="9525">
            <a:noFill/>
            <a:miter lim="800000"/>
            <a:headEnd/>
            <a:tailEnd/>
          </a:ln>
          <a:effectLst/>
        </p:spPr>
        <p:txBody>
          <a:bodyPr wrap="none">
            <a:spAutoFit/>
          </a:bodyPr>
          <a:lstStyle/>
          <a:p>
            <a:r>
              <a:rPr lang="en-US"/>
              <a:t>D3</a:t>
            </a:r>
          </a:p>
        </p:txBody>
      </p:sp>
      <p:sp>
        <p:nvSpPr>
          <p:cNvPr id="18480" name="Text Box 48"/>
          <p:cNvSpPr txBox="1">
            <a:spLocks noChangeArrowheads="1"/>
          </p:cNvSpPr>
          <p:nvPr/>
        </p:nvSpPr>
        <p:spPr bwMode="auto">
          <a:xfrm>
            <a:off x="4876800" y="3048000"/>
            <a:ext cx="476250" cy="366713"/>
          </a:xfrm>
          <a:prstGeom prst="rect">
            <a:avLst/>
          </a:prstGeom>
          <a:noFill/>
          <a:ln w="9525">
            <a:noFill/>
            <a:miter lim="800000"/>
            <a:headEnd/>
            <a:tailEnd/>
          </a:ln>
          <a:effectLst/>
        </p:spPr>
        <p:txBody>
          <a:bodyPr wrap="none">
            <a:spAutoFit/>
          </a:bodyPr>
          <a:lstStyle/>
          <a:p>
            <a:r>
              <a:rPr lang="en-US"/>
              <a:t>D2</a:t>
            </a:r>
          </a:p>
        </p:txBody>
      </p:sp>
      <p:sp>
        <p:nvSpPr>
          <p:cNvPr id="18481" name="Text Box 49"/>
          <p:cNvSpPr txBox="1">
            <a:spLocks noChangeArrowheads="1"/>
          </p:cNvSpPr>
          <p:nvPr/>
        </p:nvSpPr>
        <p:spPr bwMode="auto">
          <a:xfrm>
            <a:off x="5334000" y="3048000"/>
            <a:ext cx="476250" cy="366713"/>
          </a:xfrm>
          <a:prstGeom prst="rect">
            <a:avLst/>
          </a:prstGeom>
          <a:noFill/>
          <a:ln w="9525">
            <a:noFill/>
            <a:miter lim="800000"/>
            <a:headEnd/>
            <a:tailEnd/>
          </a:ln>
          <a:effectLst/>
        </p:spPr>
        <p:txBody>
          <a:bodyPr wrap="none">
            <a:spAutoFit/>
          </a:bodyPr>
          <a:lstStyle/>
          <a:p>
            <a:r>
              <a:rPr lang="en-US"/>
              <a:t>D1</a:t>
            </a:r>
          </a:p>
        </p:txBody>
      </p:sp>
      <p:sp>
        <p:nvSpPr>
          <p:cNvPr id="18482" name="Text Box 50"/>
          <p:cNvSpPr txBox="1">
            <a:spLocks noChangeArrowheads="1"/>
          </p:cNvSpPr>
          <p:nvPr/>
        </p:nvSpPr>
        <p:spPr bwMode="auto">
          <a:xfrm>
            <a:off x="5867400" y="3048000"/>
            <a:ext cx="476250" cy="366713"/>
          </a:xfrm>
          <a:prstGeom prst="rect">
            <a:avLst/>
          </a:prstGeom>
          <a:noFill/>
          <a:ln w="9525">
            <a:noFill/>
            <a:miter lim="800000"/>
            <a:headEnd/>
            <a:tailEnd/>
          </a:ln>
          <a:effectLst/>
        </p:spPr>
        <p:txBody>
          <a:bodyPr wrap="none">
            <a:spAutoFit/>
          </a:bodyPr>
          <a:lstStyle/>
          <a:p>
            <a:r>
              <a:rPr lang="en-US"/>
              <a:t>D0</a:t>
            </a:r>
          </a:p>
        </p:txBody>
      </p:sp>
      <p:sp>
        <p:nvSpPr>
          <p:cNvPr id="18483" name="Text Box 51"/>
          <p:cNvSpPr txBox="1">
            <a:spLocks noChangeArrowheads="1"/>
          </p:cNvSpPr>
          <p:nvPr/>
        </p:nvSpPr>
        <p:spPr bwMode="auto">
          <a:xfrm>
            <a:off x="6477000" y="3505200"/>
            <a:ext cx="1803400" cy="457200"/>
          </a:xfrm>
          <a:prstGeom prst="rect">
            <a:avLst/>
          </a:prstGeom>
          <a:noFill/>
          <a:ln w="9525">
            <a:noFill/>
            <a:miter lim="800000"/>
            <a:headEnd/>
            <a:tailEnd/>
          </a:ln>
          <a:effectLst/>
        </p:spPr>
        <p:txBody>
          <a:bodyPr wrap="none">
            <a:spAutoFit/>
          </a:bodyPr>
          <a:lstStyle/>
          <a:p>
            <a:r>
              <a:rPr lang="en-US" sz="2400" b="1"/>
              <a:t>ICW1=0x11</a:t>
            </a:r>
          </a:p>
        </p:txBody>
      </p:sp>
      <p:sp>
        <p:nvSpPr>
          <p:cNvPr id="18484" name="Text Box 52"/>
          <p:cNvSpPr txBox="1">
            <a:spLocks noChangeArrowheads="1"/>
          </p:cNvSpPr>
          <p:nvPr/>
        </p:nvSpPr>
        <p:spPr bwMode="auto">
          <a:xfrm>
            <a:off x="6477000" y="4495800"/>
            <a:ext cx="2124075" cy="457200"/>
          </a:xfrm>
          <a:prstGeom prst="rect">
            <a:avLst/>
          </a:prstGeom>
          <a:noFill/>
          <a:ln w="9525">
            <a:noFill/>
            <a:miter lim="800000"/>
            <a:headEnd/>
            <a:tailEnd/>
          </a:ln>
          <a:effectLst/>
        </p:spPr>
        <p:txBody>
          <a:bodyPr wrap="none">
            <a:spAutoFit/>
          </a:bodyPr>
          <a:lstStyle/>
          <a:p>
            <a:r>
              <a:rPr lang="en-US" sz="2400" b="1"/>
              <a:t>ICW2=baseID</a:t>
            </a:r>
          </a:p>
        </p:txBody>
      </p:sp>
      <p:sp>
        <p:nvSpPr>
          <p:cNvPr id="18485" name="Text Box 53"/>
          <p:cNvSpPr txBox="1">
            <a:spLocks noChangeArrowheads="1"/>
          </p:cNvSpPr>
          <p:nvPr/>
        </p:nvSpPr>
        <p:spPr bwMode="auto">
          <a:xfrm>
            <a:off x="6477000" y="4876800"/>
            <a:ext cx="1803400" cy="457200"/>
          </a:xfrm>
          <a:prstGeom prst="rect">
            <a:avLst/>
          </a:prstGeom>
          <a:noFill/>
          <a:ln w="9525">
            <a:noFill/>
            <a:miter lim="800000"/>
            <a:headEnd/>
            <a:tailEnd/>
          </a:ln>
          <a:effectLst/>
        </p:spPr>
        <p:txBody>
          <a:bodyPr wrap="none">
            <a:spAutoFit/>
          </a:bodyPr>
          <a:lstStyle/>
          <a:p>
            <a:r>
              <a:rPr lang="en-US" sz="2400" b="1"/>
              <a:t>ICW3=0x02</a:t>
            </a:r>
          </a:p>
        </p:txBody>
      </p:sp>
      <p:sp>
        <p:nvSpPr>
          <p:cNvPr id="18486" name="Text Box 54"/>
          <p:cNvSpPr txBox="1">
            <a:spLocks noChangeArrowheads="1"/>
          </p:cNvSpPr>
          <p:nvPr/>
        </p:nvSpPr>
        <p:spPr bwMode="auto">
          <a:xfrm>
            <a:off x="6477000" y="5486400"/>
            <a:ext cx="1803400" cy="457200"/>
          </a:xfrm>
          <a:prstGeom prst="rect">
            <a:avLst/>
          </a:prstGeom>
          <a:noFill/>
          <a:ln w="9525">
            <a:noFill/>
            <a:miter lim="800000"/>
            <a:headEnd/>
            <a:tailEnd/>
          </a:ln>
          <a:effectLst/>
        </p:spPr>
        <p:txBody>
          <a:bodyPr wrap="none">
            <a:spAutoFit/>
          </a:bodyPr>
          <a:lstStyle/>
          <a:p>
            <a:r>
              <a:rPr lang="en-US" sz="2400" b="1"/>
              <a:t>ICW4=0x01</a:t>
            </a:r>
          </a:p>
        </p:txBody>
      </p:sp>
      <p:sp>
        <p:nvSpPr>
          <p:cNvPr id="53" name="Slide Number Placeholder 52"/>
          <p:cNvSpPr>
            <a:spLocks noGrp="1"/>
          </p:cNvSpPr>
          <p:nvPr>
            <p:ph type="sldNum" sz="quarter" idx="12"/>
          </p:nvPr>
        </p:nvSpPr>
        <p:spPr/>
        <p:txBody>
          <a:bodyPr/>
          <a:lstStyle/>
          <a:p>
            <a:fld id="{8803BDD7-B170-4CC6-8041-3539E09DB177}" type="slidenum">
              <a:rPr lang="en-US" smtClean="0"/>
              <a:pPr/>
              <a:t>106</a:t>
            </a:fld>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76200"/>
            <a:ext cx="8229600" cy="1143000"/>
          </a:xfrm>
        </p:spPr>
        <p:txBody>
          <a:bodyPr/>
          <a:lstStyle/>
          <a:p>
            <a:r>
              <a:rPr lang="en-US" dirty="0"/>
              <a:t>BIOS PS/2 mouse services</a:t>
            </a:r>
          </a:p>
        </p:txBody>
      </p:sp>
      <p:sp>
        <p:nvSpPr>
          <p:cNvPr id="38915" name="Rectangle 3"/>
          <p:cNvSpPr>
            <a:spLocks noGrp="1" noChangeArrowheads="1"/>
          </p:cNvSpPr>
          <p:nvPr>
            <p:ph type="body" idx="1"/>
          </p:nvPr>
        </p:nvSpPr>
        <p:spPr/>
        <p:txBody>
          <a:bodyPr/>
          <a:lstStyle/>
          <a:p>
            <a:pPr>
              <a:buFontTx/>
              <a:buNone/>
            </a:pPr>
            <a:r>
              <a:rPr lang="en-US" sz="2800"/>
              <a:t>Interrupt 0x15, function 0xC2 (8 sub-functions)</a:t>
            </a:r>
          </a:p>
          <a:p>
            <a:pPr lvl="1"/>
            <a:r>
              <a:rPr lang="en-US" sz="2400"/>
              <a:t>0: Enable/disable the pointing-device</a:t>
            </a:r>
          </a:p>
          <a:p>
            <a:pPr lvl="1"/>
            <a:r>
              <a:rPr lang="en-US" sz="2400"/>
              <a:t>1: Reset the pointing-device</a:t>
            </a:r>
          </a:p>
          <a:p>
            <a:pPr lvl="1"/>
            <a:r>
              <a:rPr lang="en-US" sz="2400"/>
              <a:t>2: Set pointing-device’s sample-rate</a:t>
            </a:r>
          </a:p>
          <a:p>
            <a:pPr lvl="1"/>
            <a:r>
              <a:rPr lang="en-US" sz="2400"/>
              <a:t>3: Set pointing-device’s resolution</a:t>
            </a:r>
          </a:p>
          <a:p>
            <a:pPr lvl="1"/>
            <a:r>
              <a:rPr lang="en-US" sz="2400"/>
              <a:t>4: Read pointing-device’s type</a:t>
            </a:r>
          </a:p>
          <a:p>
            <a:pPr lvl="1"/>
            <a:r>
              <a:rPr lang="en-US" sz="2400"/>
              <a:t>5: Initialize pointing-device interface</a:t>
            </a:r>
          </a:p>
          <a:p>
            <a:pPr lvl="1"/>
            <a:r>
              <a:rPr lang="en-US" sz="2400"/>
              <a:t>6: Get device status/Set scaling-factor</a:t>
            </a:r>
          </a:p>
          <a:p>
            <a:pPr lvl="1"/>
            <a:r>
              <a:rPr lang="en-US" sz="2400"/>
              <a:t>7: Set pointing-device’s handler-address </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107</a:t>
            </a:fld>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1143000"/>
          </a:xfrm>
        </p:spPr>
        <p:txBody>
          <a:bodyPr/>
          <a:lstStyle/>
          <a:p>
            <a:r>
              <a:rPr lang="en-US" dirty="0"/>
              <a:t>Steps to activate PS/2 device</a:t>
            </a:r>
          </a:p>
        </p:txBody>
      </p:sp>
      <p:sp>
        <p:nvSpPr>
          <p:cNvPr id="39939" name="Rectangle 3"/>
          <p:cNvSpPr>
            <a:spLocks noChangeArrowheads="1"/>
          </p:cNvSpPr>
          <p:nvPr/>
        </p:nvSpPr>
        <p:spPr bwMode="auto">
          <a:xfrm>
            <a:off x="457200" y="1219200"/>
            <a:ext cx="8153400" cy="5029200"/>
          </a:xfrm>
          <a:prstGeom prst="rect">
            <a:avLst/>
          </a:prstGeom>
          <a:solidFill>
            <a:schemeClr val="accent1"/>
          </a:solidFill>
          <a:ln w="9525">
            <a:solidFill>
              <a:schemeClr val="tx1"/>
            </a:solidFill>
            <a:miter lim="800000"/>
            <a:headEnd/>
            <a:tailEnd/>
          </a:ln>
          <a:effectLst/>
        </p:spPr>
        <p:txBody>
          <a:bodyPr wrap="none" anchor="ctr"/>
          <a:lstStyle/>
          <a:p>
            <a:r>
              <a:rPr lang="en-US" sz="1400" b="1" dirty="0"/>
              <a:t>#---------------------------------------------------------------------------------------------------------------------------------</a:t>
            </a:r>
          </a:p>
          <a:p>
            <a:r>
              <a:rPr lang="en-US" sz="1400" b="1" dirty="0" err="1"/>
              <a:t>auxISR</a:t>
            </a:r>
            <a:r>
              <a:rPr lang="en-US" sz="1400" b="1" dirty="0"/>
              <a:t>:	</a:t>
            </a:r>
            <a:r>
              <a:rPr lang="en-US" sz="1400" b="1" dirty="0" err="1"/>
              <a:t>lret</a:t>
            </a:r>
            <a:r>
              <a:rPr lang="en-US" sz="1400" b="1" dirty="0"/>
              <a:t>				# long return to BIOS</a:t>
            </a:r>
          </a:p>
          <a:p>
            <a:r>
              <a:rPr lang="en-US" sz="1400" b="1" dirty="0"/>
              <a:t>#---------------------------------------------------------------------------------------------------------------------------------</a:t>
            </a:r>
          </a:p>
          <a:p>
            <a:r>
              <a:rPr lang="en-US" sz="1400" b="1" dirty="0" err="1"/>
              <a:t>enable_aux_device</a:t>
            </a:r>
            <a:r>
              <a:rPr lang="en-US" sz="1400" b="1" dirty="0"/>
              <a:t>:</a:t>
            </a:r>
          </a:p>
          <a:p>
            <a:endParaRPr lang="en-US" sz="1400" b="1" dirty="0"/>
          </a:p>
          <a:p>
            <a:r>
              <a:rPr lang="en-US" sz="1400" b="1" dirty="0"/>
              <a:t>	# reset the pointing device</a:t>
            </a:r>
          </a:p>
          <a:p>
            <a:r>
              <a:rPr lang="en-US" sz="1400" b="1" dirty="0"/>
              <a:t>	</a:t>
            </a:r>
            <a:r>
              <a:rPr lang="en-US" sz="1400" b="1" dirty="0" err="1"/>
              <a:t>mov</a:t>
            </a:r>
            <a:r>
              <a:rPr lang="en-US" sz="1400" b="1" dirty="0"/>
              <a:t>	$0xC201, %ax		# reset pointing device</a:t>
            </a:r>
          </a:p>
          <a:p>
            <a:r>
              <a:rPr lang="en-US" sz="1400" b="1" dirty="0"/>
              <a:t>	</a:t>
            </a:r>
            <a:r>
              <a:rPr lang="en-US" sz="1400" b="1" dirty="0" err="1"/>
              <a:t>int</a:t>
            </a:r>
            <a:r>
              <a:rPr lang="en-US" sz="1400" b="1" dirty="0"/>
              <a:t>	$0x15			# invoke BIOS service</a:t>
            </a:r>
          </a:p>
          <a:p>
            <a:endParaRPr lang="en-US" sz="1400" b="1" dirty="0"/>
          </a:p>
          <a:p>
            <a:r>
              <a:rPr lang="en-US" sz="1400" b="1" dirty="0"/>
              <a:t>	# install our mouse-event handler</a:t>
            </a:r>
          </a:p>
          <a:p>
            <a:r>
              <a:rPr lang="en-US" sz="1400" b="1" dirty="0"/>
              <a:t>	</a:t>
            </a:r>
            <a:r>
              <a:rPr lang="en-US" sz="1400" b="1" dirty="0" err="1"/>
              <a:t>mov</a:t>
            </a:r>
            <a:r>
              <a:rPr lang="en-US" sz="1400" b="1" dirty="0"/>
              <a:t>	%</a:t>
            </a:r>
            <a:r>
              <a:rPr lang="en-US" sz="1400" b="1" dirty="0" err="1"/>
              <a:t>cs</a:t>
            </a:r>
            <a:r>
              <a:rPr lang="en-US" sz="1400" b="1" dirty="0"/>
              <a:t>, %ax			# address code-segment</a:t>
            </a:r>
          </a:p>
          <a:p>
            <a:r>
              <a:rPr lang="en-US" sz="1400" b="1" dirty="0"/>
              <a:t>	</a:t>
            </a:r>
            <a:r>
              <a:rPr lang="en-US" sz="1400" b="1" dirty="0" err="1"/>
              <a:t>mov</a:t>
            </a:r>
            <a:r>
              <a:rPr lang="en-US" sz="1400" b="1" dirty="0"/>
              <a:t>	%ax, %</a:t>
            </a:r>
            <a:r>
              <a:rPr lang="en-US" sz="1400" b="1" dirty="0" err="1"/>
              <a:t>es</a:t>
            </a:r>
            <a:r>
              <a:rPr lang="en-US" sz="1400" b="1" dirty="0"/>
              <a:t>			#   with the ES register</a:t>
            </a:r>
          </a:p>
          <a:p>
            <a:r>
              <a:rPr lang="en-US" sz="1400" b="1" dirty="0"/>
              <a:t>	lea	</a:t>
            </a:r>
            <a:r>
              <a:rPr lang="en-US" sz="1400" b="1" dirty="0" err="1"/>
              <a:t>auxISR</a:t>
            </a:r>
            <a:r>
              <a:rPr lang="en-US" sz="1400" b="1" dirty="0"/>
              <a:t>, %</a:t>
            </a:r>
            <a:r>
              <a:rPr lang="en-US" sz="1400" b="1" dirty="0" err="1"/>
              <a:t>bx</a:t>
            </a:r>
            <a:r>
              <a:rPr lang="en-US" sz="1400" b="1" dirty="0"/>
              <a:t>		# point ES:BX to handler</a:t>
            </a:r>
          </a:p>
          <a:p>
            <a:r>
              <a:rPr lang="en-US" sz="1400" b="1" dirty="0"/>
              <a:t>	</a:t>
            </a:r>
            <a:r>
              <a:rPr lang="en-US" sz="1400" b="1" dirty="0" err="1"/>
              <a:t>mov</a:t>
            </a:r>
            <a:r>
              <a:rPr lang="en-US" sz="1400" b="1" dirty="0"/>
              <a:t>	$0xC207, %ax		# set handler </a:t>
            </a:r>
            <a:r>
              <a:rPr lang="en-US" sz="1400" b="1" dirty="0" err="1"/>
              <a:t>adddress</a:t>
            </a:r>
            <a:endParaRPr lang="en-US" sz="1400" b="1" dirty="0"/>
          </a:p>
          <a:p>
            <a:r>
              <a:rPr lang="en-US" sz="1400" b="1" dirty="0"/>
              <a:t>	</a:t>
            </a:r>
            <a:r>
              <a:rPr lang="en-US" sz="1400" b="1" dirty="0" err="1"/>
              <a:t>int</a:t>
            </a:r>
            <a:r>
              <a:rPr lang="en-US" sz="1400" b="1" dirty="0"/>
              <a:t>	$0x15			# invoke BIOS service</a:t>
            </a:r>
          </a:p>
          <a:p>
            <a:endParaRPr lang="en-US" sz="1400" b="1" dirty="0"/>
          </a:p>
          <a:p>
            <a:r>
              <a:rPr lang="en-US" sz="1400" b="1" dirty="0"/>
              <a:t>	# enable the pointing device</a:t>
            </a:r>
          </a:p>
          <a:p>
            <a:r>
              <a:rPr lang="en-US" sz="1400" b="1" dirty="0"/>
              <a:t>	</a:t>
            </a:r>
            <a:r>
              <a:rPr lang="en-US" sz="1400" b="1" dirty="0" err="1"/>
              <a:t>mov</a:t>
            </a:r>
            <a:r>
              <a:rPr lang="en-US" sz="1400" b="1" dirty="0"/>
              <a:t>	$0xC200, %ax		# enable/disable device</a:t>
            </a:r>
          </a:p>
          <a:p>
            <a:r>
              <a:rPr lang="en-US" sz="1400" b="1" dirty="0"/>
              <a:t>	</a:t>
            </a:r>
            <a:r>
              <a:rPr lang="en-US" sz="1400" b="1" dirty="0" err="1"/>
              <a:t>mov</a:t>
            </a:r>
            <a:r>
              <a:rPr lang="en-US" sz="1400" b="1" dirty="0"/>
              <a:t>	$1, %</a:t>
            </a:r>
            <a:r>
              <a:rPr lang="en-US" sz="1400" b="1" dirty="0" err="1"/>
              <a:t>bh</a:t>
            </a:r>
            <a:r>
              <a:rPr lang="en-US" sz="1400" b="1" dirty="0"/>
              <a:t>			# select ‘enable’</a:t>
            </a:r>
          </a:p>
          <a:p>
            <a:r>
              <a:rPr lang="en-US" sz="1400" b="1" dirty="0"/>
              <a:t>	</a:t>
            </a:r>
            <a:r>
              <a:rPr lang="en-US" sz="1400" b="1" dirty="0" err="1"/>
              <a:t>int</a:t>
            </a:r>
            <a:r>
              <a:rPr lang="en-US" sz="1400" b="1" dirty="0"/>
              <a:t>	$0x15			# invoke BIOS service</a:t>
            </a:r>
          </a:p>
          <a:p>
            <a:endParaRPr lang="en-US" sz="1400" b="1" dirty="0"/>
          </a:p>
          <a:p>
            <a:r>
              <a:rPr lang="en-US" sz="1400" b="1" dirty="0"/>
              <a:t>	ret</a:t>
            </a:r>
          </a:p>
          <a:p>
            <a:r>
              <a:rPr lang="en-US" sz="1400" b="1" dirty="0"/>
              <a:t>#-------------------------------------------------------------------------------------------------------------------------------</a:t>
            </a:r>
          </a:p>
        </p:txBody>
      </p:sp>
      <p:sp>
        <p:nvSpPr>
          <p:cNvPr id="4" name="Slide Number Placeholder 3"/>
          <p:cNvSpPr>
            <a:spLocks noGrp="1"/>
          </p:cNvSpPr>
          <p:nvPr>
            <p:ph type="sldNum" sz="quarter" idx="12"/>
          </p:nvPr>
        </p:nvSpPr>
        <p:spPr/>
        <p:txBody>
          <a:bodyPr/>
          <a:lstStyle/>
          <a:p>
            <a:fld id="{065265BB-70C7-4C56-B6F2-B81676332F65}" type="slidenum">
              <a:rPr lang="en-US" smtClean="0"/>
              <a:pPr/>
              <a:t>108</a:t>
            </a:fld>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29" name="AutoShape 57"/>
          <p:cNvSpPr>
            <a:spLocks noChangeArrowheads="1"/>
          </p:cNvSpPr>
          <p:nvPr/>
        </p:nvSpPr>
        <p:spPr bwMode="auto">
          <a:xfrm>
            <a:off x="1143000" y="4724400"/>
            <a:ext cx="1447800" cy="533400"/>
          </a:xfrm>
          <a:prstGeom prst="foldedCorner">
            <a:avLst>
              <a:gd name="adj" fmla="val 12500"/>
            </a:avLst>
          </a:prstGeom>
          <a:solidFill>
            <a:srgbClr val="FFFF99"/>
          </a:solidFill>
          <a:ln w="9525">
            <a:solidFill>
              <a:schemeClr val="tx1"/>
            </a:solidFill>
            <a:round/>
            <a:headEnd/>
            <a:tailEnd/>
          </a:ln>
          <a:effectLst/>
        </p:spPr>
        <p:txBody>
          <a:bodyPr wrap="none" anchor="ctr"/>
          <a:lstStyle/>
          <a:p>
            <a:pPr algn="ctr"/>
            <a:r>
              <a:rPr lang="en-US" sz="1600" b="1"/>
              <a:t> Library </a:t>
            </a:r>
          </a:p>
          <a:p>
            <a:pPr algn="ctr"/>
            <a:r>
              <a:rPr lang="en-US" sz="1600" b="1"/>
              <a:t>Files</a:t>
            </a:r>
          </a:p>
        </p:txBody>
      </p:sp>
      <p:sp>
        <p:nvSpPr>
          <p:cNvPr id="3076" name="Rectangle 4"/>
          <p:cNvSpPr>
            <a:spLocks noChangeArrowheads="1"/>
          </p:cNvSpPr>
          <p:nvPr/>
        </p:nvSpPr>
        <p:spPr bwMode="auto">
          <a:xfrm>
            <a:off x="2971800" y="1524000"/>
            <a:ext cx="3505200" cy="3733800"/>
          </a:xfrm>
          <a:prstGeom prst="rect">
            <a:avLst/>
          </a:prstGeom>
          <a:solidFill>
            <a:srgbClr val="EAEAEA"/>
          </a:solidFill>
          <a:ln w="9525">
            <a:solidFill>
              <a:schemeClr val="tx1"/>
            </a:solidFill>
            <a:miter lim="800000"/>
            <a:headEnd/>
            <a:tailEnd/>
          </a:ln>
          <a:effectLst/>
        </p:spPr>
        <p:txBody>
          <a:bodyPr wrap="none" anchor="ctr"/>
          <a:lstStyle/>
          <a:p>
            <a:endParaRPr lang="en-US"/>
          </a:p>
        </p:txBody>
      </p:sp>
      <p:sp>
        <p:nvSpPr>
          <p:cNvPr id="3128" name="AutoShape 56"/>
          <p:cNvSpPr>
            <a:spLocks noChangeArrowheads="1"/>
          </p:cNvSpPr>
          <p:nvPr/>
        </p:nvSpPr>
        <p:spPr bwMode="auto">
          <a:xfrm>
            <a:off x="3962400" y="3962400"/>
            <a:ext cx="1447800" cy="533400"/>
          </a:xfrm>
          <a:prstGeom prst="foldedCorner">
            <a:avLst>
              <a:gd name="adj" fmla="val 12500"/>
            </a:avLst>
          </a:prstGeom>
          <a:solidFill>
            <a:srgbClr val="FFFF99"/>
          </a:solidFill>
          <a:ln w="9525">
            <a:solidFill>
              <a:schemeClr val="tx1"/>
            </a:solidFill>
            <a:round/>
            <a:headEnd/>
            <a:tailEnd/>
          </a:ln>
          <a:effectLst/>
        </p:spPr>
        <p:txBody>
          <a:bodyPr wrap="none" anchor="ctr"/>
          <a:lstStyle/>
          <a:p>
            <a:pPr algn="ctr"/>
            <a:r>
              <a:rPr lang="en-US" sz="1600" b="1"/>
              <a:t> Object </a:t>
            </a:r>
          </a:p>
          <a:p>
            <a:pPr algn="ctr"/>
            <a:r>
              <a:rPr lang="en-US" sz="1600" b="1"/>
              <a:t>Files</a:t>
            </a:r>
          </a:p>
        </p:txBody>
      </p:sp>
      <p:sp>
        <p:nvSpPr>
          <p:cNvPr id="3127" name="AutoShape 55"/>
          <p:cNvSpPr>
            <a:spLocks noChangeArrowheads="1"/>
          </p:cNvSpPr>
          <p:nvPr/>
        </p:nvSpPr>
        <p:spPr bwMode="auto">
          <a:xfrm>
            <a:off x="4800600" y="1600200"/>
            <a:ext cx="1447800" cy="9144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sz="1600" b="1"/>
              <a:t>Assembly </a:t>
            </a:r>
          </a:p>
          <a:p>
            <a:pPr algn="ctr"/>
            <a:r>
              <a:rPr lang="en-US" sz="1600" b="1"/>
              <a:t>Source </a:t>
            </a:r>
          </a:p>
          <a:p>
            <a:pPr algn="ctr"/>
            <a:r>
              <a:rPr lang="en-US" sz="1600" b="1"/>
              <a:t> Files</a:t>
            </a:r>
          </a:p>
        </p:txBody>
      </p:sp>
      <p:sp>
        <p:nvSpPr>
          <p:cNvPr id="3125" name="AutoShape 53"/>
          <p:cNvSpPr>
            <a:spLocks noChangeArrowheads="1"/>
          </p:cNvSpPr>
          <p:nvPr/>
        </p:nvSpPr>
        <p:spPr bwMode="auto">
          <a:xfrm>
            <a:off x="3124200" y="1600200"/>
            <a:ext cx="1447800" cy="9144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sz="1600" b="1"/>
              <a:t>C/C++ Source </a:t>
            </a:r>
          </a:p>
          <a:p>
            <a:pPr algn="ctr"/>
            <a:r>
              <a:rPr lang="en-US" sz="1600" b="1"/>
              <a:t>and Header</a:t>
            </a:r>
          </a:p>
          <a:p>
            <a:pPr algn="ctr"/>
            <a:r>
              <a:rPr lang="en-US" sz="1600" b="1"/>
              <a:t>Files</a:t>
            </a:r>
          </a:p>
        </p:txBody>
      </p:sp>
      <p:sp>
        <p:nvSpPr>
          <p:cNvPr id="3103" name="Rectangle 31"/>
          <p:cNvSpPr>
            <a:spLocks noChangeArrowheads="1"/>
          </p:cNvSpPr>
          <p:nvPr/>
        </p:nvSpPr>
        <p:spPr bwMode="auto">
          <a:xfrm>
            <a:off x="914400" y="5638800"/>
            <a:ext cx="7696200" cy="990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3074" name="Rectangle 2"/>
          <p:cNvSpPr>
            <a:spLocks noGrp="1" noChangeArrowheads="1"/>
          </p:cNvSpPr>
          <p:nvPr>
            <p:ph type="title"/>
          </p:nvPr>
        </p:nvSpPr>
        <p:spPr>
          <a:xfrm>
            <a:off x="457200" y="-152400"/>
            <a:ext cx="8229600" cy="1143000"/>
          </a:xfrm>
        </p:spPr>
        <p:txBody>
          <a:bodyPr/>
          <a:lstStyle/>
          <a:p>
            <a:r>
              <a:rPr lang="en-US" dirty="0"/>
              <a:t>Overview of source translation</a:t>
            </a:r>
          </a:p>
        </p:txBody>
      </p:sp>
      <p:sp>
        <p:nvSpPr>
          <p:cNvPr id="3077" name="AutoShape 5"/>
          <p:cNvSpPr>
            <a:spLocks noChangeArrowheads="1"/>
          </p:cNvSpPr>
          <p:nvPr/>
        </p:nvSpPr>
        <p:spPr bwMode="auto">
          <a:xfrm>
            <a:off x="990600" y="1676400"/>
            <a:ext cx="1447800" cy="914400"/>
          </a:xfrm>
          <a:prstGeom prst="foldedCorner">
            <a:avLst>
              <a:gd name="adj" fmla="val 12500"/>
            </a:avLst>
          </a:prstGeom>
          <a:solidFill>
            <a:srgbClr val="CCFFFF"/>
          </a:solidFill>
          <a:ln w="9525">
            <a:solidFill>
              <a:schemeClr val="tx1"/>
            </a:solidFill>
            <a:round/>
            <a:headEnd/>
            <a:tailEnd/>
          </a:ln>
          <a:effectLst/>
        </p:spPr>
        <p:txBody>
          <a:bodyPr wrap="none" anchor="ctr"/>
          <a:lstStyle/>
          <a:p>
            <a:pPr algn="ctr"/>
            <a:r>
              <a:rPr lang="en-US" b="1"/>
              <a:t>Makefile</a:t>
            </a:r>
          </a:p>
        </p:txBody>
      </p:sp>
      <p:sp>
        <p:nvSpPr>
          <p:cNvPr id="3078" name="AutoShape 6"/>
          <p:cNvSpPr>
            <a:spLocks noChangeArrowheads="1"/>
          </p:cNvSpPr>
          <p:nvPr/>
        </p:nvSpPr>
        <p:spPr bwMode="auto">
          <a:xfrm>
            <a:off x="3200400" y="1676400"/>
            <a:ext cx="1447800" cy="914400"/>
          </a:xfrm>
          <a:prstGeom prst="foldedCorner">
            <a:avLst>
              <a:gd name="adj" fmla="val 12500"/>
            </a:avLst>
          </a:prstGeom>
          <a:solidFill>
            <a:srgbClr val="CCFFFF"/>
          </a:solidFill>
          <a:ln w="9525">
            <a:solidFill>
              <a:schemeClr val="tx1"/>
            </a:solidFill>
            <a:round/>
            <a:headEnd/>
            <a:tailEnd/>
          </a:ln>
          <a:effectLst/>
        </p:spPr>
        <p:txBody>
          <a:bodyPr wrap="none" anchor="ctr"/>
          <a:lstStyle/>
          <a:p>
            <a:pPr algn="ctr"/>
            <a:r>
              <a:rPr lang="en-US" sz="1600" b="1"/>
              <a:t>C/C++ Source </a:t>
            </a:r>
          </a:p>
          <a:p>
            <a:pPr algn="ctr"/>
            <a:r>
              <a:rPr lang="en-US" sz="1600" b="1"/>
              <a:t>and Header</a:t>
            </a:r>
          </a:p>
          <a:p>
            <a:pPr algn="ctr"/>
            <a:r>
              <a:rPr lang="en-US" sz="1600" b="1"/>
              <a:t>Files</a:t>
            </a:r>
          </a:p>
        </p:txBody>
      </p:sp>
      <p:sp>
        <p:nvSpPr>
          <p:cNvPr id="3079" name="AutoShape 7"/>
          <p:cNvSpPr>
            <a:spLocks noChangeArrowheads="1"/>
          </p:cNvSpPr>
          <p:nvPr/>
        </p:nvSpPr>
        <p:spPr bwMode="auto">
          <a:xfrm>
            <a:off x="4876800" y="1676400"/>
            <a:ext cx="1447800" cy="914400"/>
          </a:xfrm>
          <a:prstGeom prst="foldedCorner">
            <a:avLst>
              <a:gd name="adj" fmla="val 12500"/>
            </a:avLst>
          </a:prstGeom>
          <a:solidFill>
            <a:srgbClr val="CCFFFF"/>
          </a:solidFill>
          <a:ln w="9525">
            <a:solidFill>
              <a:schemeClr val="tx1"/>
            </a:solidFill>
            <a:round/>
            <a:headEnd/>
            <a:tailEnd/>
          </a:ln>
          <a:effectLst/>
        </p:spPr>
        <p:txBody>
          <a:bodyPr wrap="none" anchor="ctr"/>
          <a:lstStyle/>
          <a:p>
            <a:pPr algn="ctr"/>
            <a:r>
              <a:rPr lang="en-US" sz="1600" b="1"/>
              <a:t>Assembly </a:t>
            </a:r>
          </a:p>
          <a:p>
            <a:pPr algn="ctr"/>
            <a:r>
              <a:rPr lang="en-US" sz="1600" b="1"/>
              <a:t>Source </a:t>
            </a:r>
          </a:p>
          <a:p>
            <a:pPr algn="ctr"/>
            <a:r>
              <a:rPr lang="en-US" sz="1600" b="1"/>
              <a:t> Files</a:t>
            </a:r>
          </a:p>
        </p:txBody>
      </p:sp>
      <p:sp>
        <p:nvSpPr>
          <p:cNvPr id="3080" name="AutoShape 8"/>
          <p:cNvSpPr>
            <a:spLocks noChangeArrowheads="1"/>
          </p:cNvSpPr>
          <p:nvPr/>
        </p:nvSpPr>
        <p:spPr bwMode="auto">
          <a:xfrm>
            <a:off x="7086600" y="1676400"/>
            <a:ext cx="1447800" cy="914400"/>
          </a:xfrm>
          <a:prstGeom prst="foldedCorner">
            <a:avLst>
              <a:gd name="adj" fmla="val 12500"/>
            </a:avLst>
          </a:prstGeom>
          <a:solidFill>
            <a:srgbClr val="CCFFFF"/>
          </a:solidFill>
          <a:ln w="9525">
            <a:solidFill>
              <a:schemeClr val="tx1"/>
            </a:solidFill>
            <a:round/>
            <a:headEnd/>
            <a:tailEnd/>
          </a:ln>
          <a:effectLst/>
        </p:spPr>
        <p:txBody>
          <a:bodyPr wrap="none" anchor="ctr"/>
          <a:lstStyle/>
          <a:p>
            <a:pPr algn="ctr"/>
            <a:r>
              <a:rPr lang="en-US" b="1" dirty="0"/>
              <a:t>Linker </a:t>
            </a:r>
          </a:p>
          <a:p>
            <a:pPr algn="ctr"/>
            <a:r>
              <a:rPr lang="en-US" b="1" dirty="0"/>
              <a:t>Script </a:t>
            </a:r>
          </a:p>
          <a:p>
            <a:pPr algn="ctr"/>
            <a:r>
              <a:rPr lang="en-US" b="1" dirty="0"/>
              <a:t>File</a:t>
            </a:r>
          </a:p>
        </p:txBody>
      </p:sp>
      <p:sp>
        <p:nvSpPr>
          <p:cNvPr id="3082" name="Text Box 10"/>
          <p:cNvSpPr txBox="1">
            <a:spLocks noChangeArrowheads="1"/>
          </p:cNvSpPr>
          <p:nvPr/>
        </p:nvSpPr>
        <p:spPr bwMode="auto">
          <a:xfrm>
            <a:off x="2286000" y="1066800"/>
            <a:ext cx="1974850" cy="366713"/>
          </a:xfrm>
          <a:prstGeom prst="rect">
            <a:avLst/>
          </a:prstGeom>
          <a:noFill/>
          <a:ln w="9525">
            <a:noFill/>
            <a:miter lim="800000"/>
            <a:headEnd/>
            <a:tailEnd/>
          </a:ln>
          <a:effectLst/>
        </p:spPr>
        <p:txBody>
          <a:bodyPr wrap="none">
            <a:spAutoFit/>
          </a:bodyPr>
          <a:lstStyle/>
          <a:p>
            <a:r>
              <a:rPr lang="en-US" i="1"/>
              <a:t>User-created files</a:t>
            </a:r>
          </a:p>
        </p:txBody>
      </p:sp>
      <p:sp>
        <p:nvSpPr>
          <p:cNvPr id="3083" name="Line 11"/>
          <p:cNvSpPr>
            <a:spLocks noChangeShapeType="1"/>
          </p:cNvSpPr>
          <p:nvPr/>
        </p:nvSpPr>
        <p:spPr bwMode="auto">
          <a:xfrm flipH="1">
            <a:off x="1905000" y="1295400"/>
            <a:ext cx="381000" cy="381000"/>
          </a:xfrm>
          <a:prstGeom prst="line">
            <a:avLst/>
          </a:prstGeom>
          <a:noFill/>
          <a:ln w="9525">
            <a:solidFill>
              <a:schemeClr val="tx1"/>
            </a:solidFill>
            <a:round/>
            <a:headEnd/>
            <a:tailEnd type="triangle" w="med" len="med"/>
          </a:ln>
          <a:effectLst/>
        </p:spPr>
        <p:txBody>
          <a:bodyPr/>
          <a:lstStyle/>
          <a:p>
            <a:endParaRPr lang="en-US"/>
          </a:p>
        </p:txBody>
      </p:sp>
      <p:sp>
        <p:nvSpPr>
          <p:cNvPr id="3084" name="Line 12"/>
          <p:cNvSpPr>
            <a:spLocks noChangeShapeType="1"/>
          </p:cNvSpPr>
          <p:nvPr/>
        </p:nvSpPr>
        <p:spPr bwMode="auto">
          <a:xfrm>
            <a:off x="3962400" y="1371600"/>
            <a:ext cx="76200" cy="304800"/>
          </a:xfrm>
          <a:prstGeom prst="line">
            <a:avLst/>
          </a:prstGeom>
          <a:noFill/>
          <a:ln w="9525">
            <a:solidFill>
              <a:schemeClr val="tx1"/>
            </a:solidFill>
            <a:round/>
            <a:headEnd/>
            <a:tailEnd type="triangle" w="med" len="med"/>
          </a:ln>
          <a:effectLst/>
        </p:spPr>
        <p:txBody>
          <a:bodyPr/>
          <a:lstStyle/>
          <a:p>
            <a:endParaRPr lang="en-US"/>
          </a:p>
        </p:txBody>
      </p:sp>
      <p:sp>
        <p:nvSpPr>
          <p:cNvPr id="3085" name="Line 13"/>
          <p:cNvSpPr>
            <a:spLocks noChangeShapeType="1"/>
          </p:cNvSpPr>
          <p:nvPr/>
        </p:nvSpPr>
        <p:spPr bwMode="auto">
          <a:xfrm>
            <a:off x="4191000" y="1371600"/>
            <a:ext cx="1143000" cy="304800"/>
          </a:xfrm>
          <a:prstGeom prst="line">
            <a:avLst/>
          </a:prstGeom>
          <a:noFill/>
          <a:ln w="9525">
            <a:solidFill>
              <a:schemeClr val="tx1"/>
            </a:solidFill>
            <a:round/>
            <a:headEnd/>
            <a:tailEnd type="triangle" w="med" len="med"/>
          </a:ln>
          <a:effectLst/>
        </p:spPr>
        <p:txBody>
          <a:bodyPr/>
          <a:lstStyle/>
          <a:p>
            <a:endParaRPr lang="en-US"/>
          </a:p>
        </p:txBody>
      </p:sp>
      <p:sp>
        <p:nvSpPr>
          <p:cNvPr id="3086" name="Line 14"/>
          <p:cNvSpPr>
            <a:spLocks noChangeShapeType="1"/>
          </p:cNvSpPr>
          <p:nvPr/>
        </p:nvSpPr>
        <p:spPr bwMode="auto">
          <a:xfrm>
            <a:off x="4267200" y="1295400"/>
            <a:ext cx="2971800" cy="381000"/>
          </a:xfrm>
          <a:prstGeom prst="line">
            <a:avLst/>
          </a:prstGeom>
          <a:noFill/>
          <a:ln w="9525">
            <a:solidFill>
              <a:schemeClr val="tx1"/>
            </a:solidFill>
            <a:round/>
            <a:headEnd/>
            <a:tailEnd type="triangle" w="med" len="med"/>
          </a:ln>
          <a:effectLst/>
        </p:spPr>
        <p:txBody>
          <a:bodyPr/>
          <a:lstStyle/>
          <a:p>
            <a:endParaRPr lang="en-US"/>
          </a:p>
        </p:txBody>
      </p:sp>
      <p:sp>
        <p:nvSpPr>
          <p:cNvPr id="3092" name="Rectangle 20"/>
          <p:cNvSpPr>
            <a:spLocks noChangeArrowheads="1"/>
          </p:cNvSpPr>
          <p:nvPr/>
        </p:nvSpPr>
        <p:spPr bwMode="auto">
          <a:xfrm>
            <a:off x="3886200" y="2895600"/>
            <a:ext cx="1752600" cy="304800"/>
          </a:xfrm>
          <a:prstGeom prst="rect">
            <a:avLst/>
          </a:prstGeom>
          <a:solidFill>
            <a:srgbClr val="FFCCFF"/>
          </a:solidFill>
          <a:ln w="9525">
            <a:solidFill>
              <a:schemeClr val="tx1"/>
            </a:solidFill>
            <a:miter lim="800000"/>
            <a:headEnd/>
            <a:tailEnd/>
          </a:ln>
          <a:effectLst/>
        </p:spPr>
        <p:txBody>
          <a:bodyPr wrap="none" anchor="ctr"/>
          <a:lstStyle/>
          <a:p>
            <a:pPr algn="ctr"/>
            <a:r>
              <a:rPr lang="en-US" b="1"/>
              <a:t>preprocessor</a:t>
            </a:r>
          </a:p>
        </p:txBody>
      </p:sp>
      <p:sp>
        <p:nvSpPr>
          <p:cNvPr id="3094" name="Rectangle 22"/>
          <p:cNvSpPr>
            <a:spLocks noChangeArrowheads="1"/>
          </p:cNvSpPr>
          <p:nvPr/>
        </p:nvSpPr>
        <p:spPr bwMode="auto">
          <a:xfrm>
            <a:off x="3124200" y="3429000"/>
            <a:ext cx="1447800" cy="304800"/>
          </a:xfrm>
          <a:prstGeom prst="rect">
            <a:avLst/>
          </a:prstGeom>
          <a:solidFill>
            <a:srgbClr val="FFCCFF"/>
          </a:solidFill>
          <a:ln w="9525">
            <a:solidFill>
              <a:schemeClr val="tx1"/>
            </a:solidFill>
            <a:miter lim="800000"/>
            <a:headEnd/>
            <a:tailEnd/>
          </a:ln>
          <a:effectLst/>
        </p:spPr>
        <p:txBody>
          <a:bodyPr wrap="none" anchor="ctr"/>
          <a:lstStyle/>
          <a:p>
            <a:pPr algn="ctr"/>
            <a:r>
              <a:rPr lang="en-US" b="1"/>
              <a:t>compiler</a:t>
            </a:r>
          </a:p>
        </p:txBody>
      </p:sp>
      <p:sp>
        <p:nvSpPr>
          <p:cNvPr id="3095" name="Rectangle 23"/>
          <p:cNvSpPr>
            <a:spLocks noChangeArrowheads="1"/>
          </p:cNvSpPr>
          <p:nvPr/>
        </p:nvSpPr>
        <p:spPr bwMode="auto">
          <a:xfrm>
            <a:off x="4876800" y="3429000"/>
            <a:ext cx="1447800" cy="304800"/>
          </a:xfrm>
          <a:prstGeom prst="rect">
            <a:avLst/>
          </a:prstGeom>
          <a:solidFill>
            <a:srgbClr val="FFCCFF"/>
          </a:solidFill>
          <a:ln w="9525">
            <a:solidFill>
              <a:schemeClr val="tx1"/>
            </a:solidFill>
            <a:miter lim="800000"/>
            <a:headEnd/>
            <a:tailEnd/>
          </a:ln>
          <a:effectLst/>
        </p:spPr>
        <p:txBody>
          <a:bodyPr wrap="none" anchor="ctr"/>
          <a:lstStyle/>
          <a:p>
            <a:pPr algn="ctr"/>
            <a:r>
              <a:rPr lang="en-US" b="1"/>
              <a:t>assembler</a:t>
            </a:r>
          </a:p>
        </p:txBody>
      </p:sp>
      <p:sp>
        <p:nvSpPr>
          <p:cNvPr id="3096" name="Rectangle 24"/>
          <p:cNvSpPr>
            <a:spLocks noChangeArrowheads="1"/>
          </p:cNvSpPr>
          <p:nvPr/>
        </p:nvSpPr>
        <p:spPr bwMode="auto">
          <a:xfrm>
            <a:off x="685800" y="2971800"/>
            <a:ext cx="1981200" cy="304800"/>
          </a:xfrm>
          <a:prstGeom prst="rect">
            <a:avLst/>
          </a:prstGeom>
          <a:solidFill>
            <a:srgbClr val="FFCCFF"/>
          </a:solidFill>
          <a:ln w="9525">
            <a:solidFill>
              <a:schemeClr val="tx1"/>
            </a:solidFill>
            <a:miter lim="800000"/>
            <a:headEnd/>
            <a:tailEnd/>
          </a:ln>
          <a:effectLst/>
        </p:spPr>
        <p:txBody>
          <a:bodyPr wrap="none" anchor="ctr"/>
          <a:lstStyle/>
          <a:p>
            <a:pPr algn="ctr"/>
            <a:r>
              <a:rPr lang="en-US" b="1"/>
              <a:t>Make Utility</a:t>
            </a:r>
          </a:p>
        </p:txBody>
      </p:sp>
      <p:sp>
        <p:nvSpPr>
          <p:cNvPr id="3097" name="AutoShape 25"/>
          <p:cNvSpPr>
            <a:spLocks noChangeArrowheads="1"/>
          </p:cNvSpPr>
          <p:nvPr/>
        </p:nvSpPr>
        <p:spPr bwMode="auto">
          <a:xfrm>
            <a:off x="4038600" y="4038600"/>
            <a:ext cx="1447800" cy="533400"/>
          </a:xfrm>
          <a:prstGeom prst="foldedCorner">
            <a:avLst>
              <a:gd name="adj" fmla="val 12500"/>
            </a:avLst>
          </a:prstGeom>
          <a:solidFill>
            <a:srgbClr val="FFFF99"/>
          </a:solidFill>
          <a:ln w="9525">
            <a:solidFill>
              <a:schemeClr val="tx1"/>
            </a:solidFill>
            <a:round/>
            <a:headEnd/>
            <a:tailEnd/>
          </a:ln>
          <a:effectLst/>
        </p:spPr>
        <p:txBody>
          <a:bodyPr wrap="none" anchor="ctr"/>
          <a:lstStyle/>
          <a:p>
            <a:pPr algn="ctr"/>
            <a:r>
              <a:rPr lang="en-US" sz="1600" b="1"/>
              <a:t> Object </a:t>
            </a:r>
          </a:p>
          <a:p>
            <a:pPr algn="ctr"/>
            <a:r>
              <a:rPr lang="en-US" sz="1600" b="1"/>
              <a:t>Files</a:t>
            </a:r>
          </a:p>
        </p:txBody>
      </p:sp>
      <p:sp>
        <p:nvSpPr>
          <p:cNvPr id="3098" name="AutoShape 26"/>
          <p:cNvSpPr>
            <a:spLocks noChangeArrowheads="1"/>
          </p:cNvSpPr>
          <p:nvPr/>
        </p:nvSpPr>
        <p:spPr bwMode="auto">
          <a:xfrm>
            <a:off x="1219200" y="5562600"/>
            <a:ext cx="1447800" cy="838200"/>
          </a:xfrm>
          <a:prstGeom prst="foldedCorner">
            <a:avLst>
              <a:gd name="adj" fmla="val 12500"/>
            </a:avLst>
          </a:prstGeom>
          <a:solidFill>
            <a:srgbClr val="CCFF99"/>
          </a:solidFill>
          <a:ln w="38100">
            <a:solidFill>
              <a:schemeClr val="tx1"/>
            </a:solidFill>
            <a:round/>
            <a:headEnd/>
            <a:tailEnd/>
          </a:ln>
          <a:effectLst/>
        </p:spPr>
        <p:txBody>
          <a:bodyPr wrap="none" anchor="ctr"/>
          <a:lstStyle/>
          <a:p>
            <a:pPr algn="ctr"/>
            <a:r>
              <a:rPr lang="en-US" sz="1600" b="1"/>
              <a:t> Shared </a:t>
            </a:r>
          </a:p>
          <a:p>
            <a:pPr algn="ctr"/>
            <a:r>
              <a:rPr lang="en-US" sz="1600" b="1"/>
              <a:t>Object </a:t>
            </a:r>
          </a:p>
          <a:p>
            <a:pPr algn="ctr"/>
            <a:r>
              <a:rPr lang="en-US" sz="1600" b="1"/>
              <a:t>File</a:t>
            </a:r>
          </a:p>
        </p:txBody>
      </p:sp>
      <p:sp>
        <p:nvSpPr>
          <p:cNvPr id="3099" name="AutoShape 27"/>
          <p:cNvSpPr>
            <a:spLocks noChangeArrowheads="1"/>
          </p:cNvSpPr>
          <p:nvPr/>
        </p:nvSpPr>
        <p:spPr bwMode="auto">
          <a:xfrm>
            <a:off x="3048000" y="5562600"/>
            <a:ext cx="1447800" cy="838200"/>
          </a:xfrm>
          <a:prstGeom prst="foldedCorner">
            <a:avLst>
              <a:gd name="adj" fmla="val 12500"/>
            </a:avLst>
          </a:prstGeom>
          <a:solidFill>
            <a:srgbClr val="CCFF99"/>
          </a:solidFill>
          <a:ln w="38100">
            <a:solidFill>
              <a:schemeClr val="tx1"/>
            </a:solidFill>
            <a:round/>
            <a:headEnd/>
            <a:tailEnd/>
          </a:ln>
          <a:effectLst/>
        </p:spPr>
        <p:txBody>
          <a:bodyPr wrap="none" anchor="ctr"/>
          <a:lstStyle/>
          <a:p>
            <a:pPr algn="ctr"/>
            <a:r>
              <a:rPr lang="en-US" sz="1600" b="1"/>
              <a:t>   Linkable  </a:t>
            </a:r>
          </a:p>
          <a:p>
            <a:pPr algn="ctr"/>
            <a:r>
              <a:rPr lang="en-US" sz="1600" b="1"/>
              <a:t>Image File</a:t>
            </a:r>
          </a:p>
        </p:txBody>
      </p:sp>
      <p:sp>
        <p:nvSpPr>
          <p:cNvPr id="3100" name="AutoShape 28"/>
          <p:cNvSpPr>
            <a:spLocks noChangeArrowheads="1"/>
          </p:cNvSpPr>
          <p:nvPr/>
        </p:nvSpPr>
        <p:spPr bwMode="auto">
          <a:xfrm>
            <a:off x="4953000" y="5562600"/>
            <a:ext cx="1447800" cy="838200"/>
          </a:xfrm>
          <a:prstGeom prst="foldedCorner">
            <a:avLst>
              <a:gd name="adj" fmla="val 12500"/>
            </a:avLst>
          </a:prstGeom>
          <a:solidFill>
            <a:srgbClr val="CCFF99"/>
          </a:solidFill>
          <a:ln w="38100">
            <a:solidFill>
              <a:schemeClr val="tx1"/>
            </a:solidFill>
            <a:round/>
            <a:headEnd/>
            <a:tailEnd/>
          </a:ln>
          <a:effectLst/>
        </p:spPr>
        <p:txBody>
          <a:bodyPr wrap="none" anchor="ctr"/>
          <a:lstStyle/>
          <a:p>
            <a:pPr algn="ctr"/>
            <a:r>
              <a:rPr lang="en-US" sz="1600" b="1"/>
              <a:t> Executable </a:t>
            </a:r>
          </a:p>
          <a:p>
            <a:pPr algn="ctr"/>
            <a:r>
              <a:rPr lang="en-US" sz="1600" b="1"/>
              <a:t>Image File</a:t>
            </a:r>
          </a:p>
        </p:txBody>
      </p:sp>
      <p:sp>
        <p:nvSpPr>
          <p:cNvPr id="3101" name="AutoShape 29"/>
          <p:cNvSpPr>
            <a:spLocks noChangeArrowheads="1"/>
          </p:cNvSpPr>
          <p:nvPr/>
        </p:nvSpPr>
        <p:spPr bwMode="auto">
          <a:xfrm>
            <a:off x="6781800" y="5562600"/>
            <a:ext cx="1447800" cy="838200"/>
          </a:xfrm>
          <a:prstGeom prst="foldedCorner">
            <a:avLst>
              <a:gd name="adj" fmla="val 12500"/>
            </a:avLst>
          </a:prstGeom>
          <a:solidFill>
            <a:srgbClr val="99CC00"/>
          </a:solidFill>
          <a:ln w="9525">
            <a:solidFill>
              <a:schemeClr val="tx1"/>
            </a:solidFill>
            <a:round/>
            <a:headEnd/>
            <a:tailEnd/>
          </a:ln>
          <a:effectLst/>
        </p:spPr>
        <p:txBody>
          <a:bodyPr wrap="none" anchor="ctr"/>
          <a:lstStyle/>
          <a:p>
            <a:pPr algn="ctr"/>
            <a:r>
              <a:rPr lang="en-US" sz="1600" b="1"/>
              <a:t>  Link Map </a:t>
            </a:r>
          </a:p>
          <a:p>
            <a:pPr algn="ctr"/>
            <a:r>
              <a:rPr lang="en-US" sz="1600" b="1"/>
              <a:t>File</a:t>
            </a:r>
          </a:p>
        </p:txBody>
      </p:sp>
      <p:sp>
        <p:nvSpPr>
          <p:cNvPr id="3102" name="Rectangle 30"/>
          <p:cNvSpPr>
            <a:spLocks noChangeArrowheads="1"/>
          </p:cNvSpPr>
          <p:nvPr/>
        </p:nvSpPr>
        <p:spPr bwMode="auto">
          <a:xfrm>
            <a:off x="3581400" y="4876800"/>
            <a:ext cx="2286000" cy="304800"/>
          </a:xfrm>
          <a:prstGeom prst="rect">
            <a:avLst/>
          </a:prstGeom>
          <a:solidFill>
            <a:srgbClr val="FFCCFF"/>
          </a:solidFill>
          <a:ln w="9525">
            <a:solidFill>
              <a:schemeClr val="tx1"/>
            </a:solidFill>
            <a:miter lim="800000"/>
            <a:headEnd/>
            <a:tailEnd/>
          </a:ln>
          <a:effectLst/>
        </p:spPr>
        <p:txBody>
          <a:bodyPr wrap="none" anchor="ctr"/>
          <a:lstStyle/>
          <a:p>
            <a:pPr algn="ctr"/>
            <a:r>
              <a:rPr lang="en-US" b="1"/>
              <a:t>Linker and Locator</a:t>
            </a:r>
          </a:p>
        </p:txBody>
      </p:sp>
      <p:sp>
        <p:nvSpPr>
          <p:cNvPr id="3104" name="Line 32"/>
          <p:cNvSpPr>
            <a:spLocks noChangeShapeType="1"/>
          </p:cNvSpPr>
          <p:nvPr/>
        </p:nvSpPr>
        <p:spPr bwMode="auto">
          <a:xfrm>
            <a:off x="1676400" y="2590800"/>
            <a:ext cx="0" cy="381000"/>
          </a:xfrm>
          <a:prstGeom prst="line">
            <a:avLst/>
          </a:prstGeom>
          <a:noFill/>
          <a:ln w="57150">
            <a:solidFill>
              <a:schemeClr val="tx1"/>
            </a:solidFill>
            <a:round/>
            <a:headEnd/>
            <a:tailEnd type="triangle" w="med" len="med"/>
          </a:ln>
          <a:effectLst/>
        </p:spPr>
        <p:txBody>
          <a:bodyPr/>
          <a:lstStyle/>
          <a:p>
            <a:endParaRPr lang="en-US"/>
          </a:p>
        </p:txBody>
      </p:sp>
      <p:sp>
        <p:nvSpPr>
          <p:cNvPr id="3105" name="Line 33"/>
          <p:cNvSpPr>
            <a:spLocks noChangeShapeType="1"/>
          </p:cNvSpPr>
          <p:nvPr/>
        </p:nvSpPr>
        <p:spPr bwMode="auto">
          <a:xfrm>
            <a:off x="3581400" y="2590800"/>
            <a:ext cx="0" cy="838200"/>
          </a:xfrm>
          <a:prstGeom prst="line">
            <a:avLst/>
          </a:prstGeom>
          <a:noFill/>
          <a:ln w="57150">
            <a:solidFill>
              <a:schemeClr val="tx1"/>
            </a:solidFill>
            <a:round/>
            <a:headEnd/>
            <a:tailEnd type="triangle" w="med" len="med"/>
          </a:ln>
          <a:effectLst/>
        </p:spPr>
        <p:txBody>
          <a:bodyPr/>
          <a:lstStyle/>
          <a:p>
            <a:endParaRPr lang="en-US"/>
          </a:p>
        </p:txBody>
      </p:sp>
      <p:sp>
        <p:nvSpPr>
          <p:cNvPr id="3106" name="Line 34"/>
          <p:cNvSpPr>
            <a:spLocks noChangeShapeType="1"/>
          </p:cNvSpPr>
          <p:nvPr/>
        </p:nvSpPr>
        <p:spPr bwMode="auto">
          <a:xfrm>
            <a:off x="5943600" y="2590800"/>
            <a:ext cx="0" cy="838200"/>
          </a:xfrm>
          <a:prstGeom prst="line">
            <a:avLst/>
          </a:prstGeom>
          <a:noFill/>
          <a:ln w="57150">
            <a:solidFill>
              <a:schemeClr val="tx1"/>
            </a:solidFill>
            <a:round/>
            <a:headEnd/>
            <a:tailEnd type="triangle" w="med" len="med"/>
          </a:ln>
          <a:effectLst/>
        </p:spPr>
        <p:txBody>
          <a:bodyPr/>
          <a:lstStyle/>
          <a:p>
            <a:endParaRPr lang="en-US"/>
          </a:p>
        </p:txBody>
      </p:sp>
      <p:sp>
        <p:nvSpPr>
          <p:cNvPr id="3107" name="Line 35"/>
          <p:cNvSpPr>
            <a:spLocks noChangeShapeType="1"/>
          </p:cNvSpPr>
          <p:nvPr/>
        </p:nvSpPr>
        <p:spPr bwMode="auto">
          <a:xfrm>
            <a:off x="5257800" y="25908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08" name="Line 36"/>
          <p:cNvSpPr>
            <a:spLocks noChangeShapeType="1"/>
          </p:cNvSpPr>
          <p:nvPr/>
        </p:nvSpPr>
        <p:spPr bwMode="auto">
          <a:xfrm>
            <a:off x="4191000" y="25908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09" name="Line 37"/>
          <p:cNvSpPr>
            <a:spLocks noChangeShapeType="1"/>
          </p:cNvSpPr>
          <p:nvPr/>
        </p:nvSpPr>
        <p:spPr bwMode="auto">
          <a:xfrm>
            <a:off x="4191000" y="32004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10" name="Line 38"/>
          <p:cNvSpPr>
            <a:spLocks noChangeShapeType="1"/>
          </p:cNvSpPr>
          <p:nvPr/>
        </p:nvSpPr>
        <p:spPr bwMode="auto">
          <a:xfrm>
            <a:off x="5257800" y="32004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11" name="Line 39"/>
          <p:cNvSpPr>
            <a:spLocks noChangeShapeType="1"/>
          </p:cNvSpPr>
          <p:nvPr/>
        </p:nvSpPr>
        <p:spPr bwMode="auto">
          <a:xfrm>
            <a:off x="4572000" y="3581400"/>
            <a:ext cx="304800" cy="0"/>
          </a:xfrm>
          <a:prstGeom prst="line">
            <a:avLst/>
          </a:prstGeom>
          <a:noFill/>
          <a:ln w="57150">
            <a:solidFill>
              <a:schemeClr val="tx1"/>
            </a:solidFill>
            <a:round/>
            <a:headEnd/>
            <a:tailEnd type="triangle" w="med" len="med"/>
          </a:ln>
          <a:effectLst/>
        </p:spPr>
        <p:txBody>
          <a:bodyPr/>
          <a:lstStyle/>
          <a:p>
            <a:endParaRPr lang="en-US"/>
          </a:p>
        </p:txBody>
      </p:sp>
      <p:sp>
        <p:nvSpPr>
          <p:cNvPr id="3112" name="Line 40"/>
          <p:cNvSpPr>
            <a:spLocks noChangeShapeType="1"/>
          </p:cNvSpPr>
          <p:nvPr/>
        </p:nvSpPr>
        <p:spPr bwMode="auto">
          <a:xfrm>
            <a:off x="5257800" y="37338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13" name="Line 41"/>
          <p:cNvSpPr>
            <a:spLocks noChangeShapeType="1"/>
          </p:cNvSpPr>
          <p:nvPr/>
        </p:nvSpPr>
        <p:spPr bwMode="auto">
          <a:xfrm>
            <a:off x="4191000" y="37338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14" name="Line 42"/>
          <p:cNvSpPr>
            <a:spLocks noChangeShapeType="1"/>
          </p:cNvSpPr>
          <p:nvPr/>
        </p:nvSpPr>
        <p:spPr bwMode="auto">
          <a:xfrm>
            <a:off x="4724400" y="4572000"/>
            <a:ext cx="0" cy="304800"/>
          </a:xfrm>
          <a:prstGeom prst="line">
            <a:avLst/>
          </a:prstGeom>
          <a:noFill/>
          <a:ln w="57150">
            <a:solidFill>
              <a:schemeClr val="tx1"/>
            </a:solidFill>
            <a:round/>
            <a:headEnd/>
            <a:tailEnd type="triangle" w="med" len="med"/>
          </a:ln>
          <a:effectLst/>
        </p:spPr>
        <p:txBody>
          <a:bodyPr/>
          <a:lstStyle/>
          <a:p>
            <a:endParaRPr lang="en-US"/>
          </a:p>
        </p:txBody>
      </p:sp>
      <p:sp>
        <p:nvSpPr>
          <p:cNvPr id="3115" name="Line 43"/>
          <p:cNvSpPr>
            <a:spLocks noChangeShapeType="1"/>
          </p:cNvSpPr>
          <p:nvPr/>
        </p:nvSpPr>
        <p:spPr bwMode="auto">
          <a:xfrm flipH="1">
            <a:off x="5867400" y="5029200"/>
            <a:ext cx="1905000" cy="0"/>
          </a:xfrm>
          <a:prstGeom prst="line">
            <a:avLst/>
          </a:prstGeom>
          <a:noFill/>
          <a:ln w="38100">
            <a:solidFill>
              <a:schemeClr val="tx1"/>
            </a:solidFill>
            <a:round/>
            <a:headEnd/>
            <a:tailEnd type="triangle" w="med" len="med"/>
          </a:ln>
          <a:effectLst/>
        </p:spPr>
        <p:txBody>
          <a:bodyPr/>
          <a:lstStyle/>
          <a:p>
            <a:endParaRPr lang="en-US"/>
          </a:p>
        </p:txBody>
      </p:sp>
      <p:sp>
        <p:nvSpPr>
          <p:cNvPr id="3116" name="Line 44"/>
          <p:cNvSpPr>
            <a:spLocks noChangeShapeType="1"/>
          </p:cNvSpPr>
          <p:nvPr/>
        </p:nvSpPr>
        <p:spPr bwMode="auto">
          <a:xfrm>
            <a:off x="7772400" y="2590800"/>
            <a:ext cx="0" cy="2438400"/>
          </a:xfrm>
          <a:prstGeom prst="line">
            <a:avLst/>
          </a:prstGeom>
          <a:noFill/>
          <a:ln w="38100">
            <a:solidFill>
              <a:schemeClr val="tx1"/>
            </a:solidFill>
            <a:round/>
            <a:headEnd/>
            <a:tailEnd/>
          </a:ln>
          <a:effectLst/>
        </p:spPr>
        <p:txBody>
          <a:bodyPr/>
          <a:lstStyle/>
          <a:p>
            <a:endParaRPr lang="en-US"/>
          </a:p>
        </p:txBody>
      </p:sp>
      <p:sp>
        <p:nvSpPr>
          <p:cNvPr id="3117" name="Line 45"/>
          <p:cNvSpPr>
            <a:spLocks noChangeShapeType="1"/>
          </p:cNvSpPr>
          <p:nvPr/>
        </p:nvSpPr>
        <p:spPr bwMode="auto">
          <a:xfrm>
            <a:off x="4724400" y="5334000"/>
            <a:ext cx="0" cy="152400"/>
          </a:xfrm>
          <a:prstGeom prst="line">
            <a:avLst/>
          </a:prstGeom>
          <a:noFill/>
          <a:ln w="76200">
            <a:solidFill>
              <a:schemeClr val="tx1"/>
            </a:solidFill>
            <a:round/>
            <a:headEnd/>
            <a:tailEnd type="triangle" w="med" len="med"/>
          </a:ln>
          <a:effectLst/>
        </p:spPr>
        <p:txBody>
          <a:bodyPr/>
          <a:lstStyle/>
          <a:p>
            <a:endParaRPr lang="en-US"/>
          </a:p>
        </p:txBody>
      </p:sp>
      <p:sp>
        <p:nvSpPr>
          <p:cNvPr id="3118" name="Line 46"/>
          <p:cNvSpPr>
            <a:spLocks noChangeShapeType="1"/>
          </p:cNvSpPr>
          <p:nvPr/>
        </p:nvSpPr>
        <p:spPr bwMode="auto">
          <a:xfrm>
            <a:off x="1676400" y="3505200"/>
            <a:ext cx="1295400" cy="0"/>
          </a:xfrm>
          <a:prstGeom prst="line">
            <a:avLst/>
          </a:prstGeom>
          <a:noFill/>
          <a:ln w="57150">
            <a:solidFill>
              <a:schemeClr val="tx1"/>
            </a:solidFill>
            <a:round/>
            <a:headEnd/>
            <a:tailEnd type="triangle" w="med" len="med"/>
          </a:ln>
          <a:effectLst/>
        </p:spPr>
        <p:txBody>
          <a:bodyPr/>
          <a:lstStyle/>
          <a:p>
            <a:endParaRPr lang="en-US"/>
          </a:p>
        </p:txBody>
      </p:sp>
      <p:sp>
        <p:nvSpPr>
          <p:cNvPr id="3119" name="Line 47"/>
          <p:cNvSpPr>
            <a:spLocks noChangeShapeType="1"/>
          </p:cNvSpPr>
          <p:nvPr/>
        </p:nvSpPr>
        <p:spPr bwMode="auto">
          <a:xfrm flipV="1">
            <a:off x="1676400" y="3276600"/>
            <a:ext cx="0" cy="228600"/>
          </a:xfrm>
          <a:prstGeom prst="line">
            <a:avLst/>
          </a:prstGeom>
          <a:noFill/>
          <a:ln w="57150">
            <a:solidFill>
              <a:schemeClr val="tx1"/>
            </a:solidFill>
            <a:round/>
            <a:headEnd/>
            <a:tailEnd/>
          </a:ln>
          <a:effectLst/>
        </p:spPr>
        <p:txBody>
          <a:bodyPr/>
          <a:lstStyle/>
          <a:p>
            <a:endParaRPr lang="en-US"/>
          </a:p>
        </p:txBody>
      </p:sp>
      <p:sp>
        <p:nvSpPr>
          <p:cNvPr id="3120" name="AutoShape 48"/>
          <p:cNvSpPr>
            <a:spLocks noChangeArrowheads="1"/>
          </p:cNvSpPr>
          <p:nvPr/>
        </p:nvSpPr>
        <p:spPr bwMode="auto">
          <a:xfrm>
            <a:off x="1219200" y="4800600"/>
            <a:ext cx="1447800" cy="533400"/>
          </a:xfrm>
          <a:prstGeom prst="foldedCorner">
            <a:avLst>
              <a:gd name="adj" fmla="val 12500"/>
            </a:avLst>
          </a:prstGeom>
          <a:solidFill>
            <a:srgbClr val="FFFF99"/>
          </a:solidFill>
          <a:ln w="9525">
            <a:solidFill>
              <a:schemeClr val="tx1"/>
            </a:solidFill>
            <a:round/>
            <a:headEnd/>
            <a:tailEnd/>
          </a:ln>
          <a:effectLst/>
        </p:spPr>
        <p:txBody>
          <a:bodyPr wrap="none" anchor="ctr"/>
          <a:lstStyle/>
          <a:p>
            <a:pPr algn="ctr"/>
            <a:r>
              <a:rPr lang="en-US" sz="1600" b="1"/>
              <a:t> Library </a:t>
            </a:r>
          </a:p>
          <a:p>
            <a:pPr algn="ctr"/>
            <a:r>
              <a:rPr lang="en-US" sz="1600" b="1"/>
              <a:t>Files</a:t>
            </a:r>
          </a:p>
        </p:txBody>
      </p:sp>
      <p:sp>
        <p:nvSpPr>
          <p:cNvPr id="3121" name="Line 49"/>
          <p:cNvSpPr>
            <a:spLocks noChangeShapeType="1"/>
          </p:cNvSpPr>
          <p:nvPr/>
        </p:nvSpPr>
        <p:spPr bwMode="auto">
          <a:xfrm>
            <a:off x="2667000" y="5029200"/>
            <a:ext cx="914400" cy="0"/>
          </a:xfrm>
          <a:prstGeom prst="line">
            <a:avLst/>
          </a:prstGeom>
          <a:noFill/>
          <a:ln w="57150">
            <a:solidFill>
              <a:schemeClr val="tx1"/>
            </a:solidFill>
            <a:round/>
            <a:headEnd/>
            <a:tailEnd type="triangle" w="med" len="med"/>
          </a:ln>
          <a:effectLst/>
        </p:spPr>
        <p:txBody>
          <a:bodyPr/>
          <a:lstStyle/>
          <a:p>
            <a:endParaRPr lang="en-US"/>
          </a:p>
        </p:txBody>
      </p:sp>
      <p:sp>
        <p:nvSpPr>
          <p:cNvPr id="3122" name="Line 50"/>
          <p:cNvSpPr>
            <a:spLocks noChangeShapeType="1"/>
          </p:cNvSpPr>
          <p:nvPr/>
        </p:nvSpPr>
        <p:spPr bwMode="auto">
          <a:xfrm flipH="1">
            <a:off x="1981200" y="4267200"/>
            <a:ext cx="2057400" cy="0"/>
          </a:xfrm>
          <a:prstGeom prst="line">
            <a:avLst/>
          </a:prstGeom>
          <a:noFill/>
          <a:ln w="57150">
            <a:solidFill>
              <a:schemeClr val="tx1"/>
            </a:solidFill>
            <a:round/>
            <a:headEnd/>
            <a:tailEnd/>
          </a:ln>
          <a:effectLst/>
        </p:spPr>
        <p:txBody>
          <a:bodyPr/>
          <a:lstStyle/>
          <a:p>
            <a:endParaRPr lang="en-US"/>
          </a:p>
        </p:txBody>
      </p:sp>
      <p:sp>
        <p:nvSpPr>
          <p:cNvPr id="3124" name="Line 52"/>
          <p:cNvSpPr>
            <a:spLocks noChangeShapeType="1"/>
          </p:cNvSpPr>
          <p:nvPr/>
        </p:nvSpPr>
        <p:spPr bwMode="auto">
          <a:xfrm>
            <a:off x="1981200" y="4267200"/>
            <a:ext cx="0" cy="533400"/>
          </a:xfrm>
          <a:prstGeom prst="line">
            <a:avLst/>
          </a:prstGeom>
          <a:noFill/>
          <a:ln w="57150">
            <a:solidFill>
              <a:schemeClr val="tx1"/>
            </a:solidFill>
            <a:round/>
            <a:headEnd/>
            <a:tailEnd type="triangle" w="med" len="med"/>
          </a:ln>
          <a:effectLst/>
        </p:spPr>
        <p:txBody>
          <a:bodyPr/>
          <a:lstStyle/>
          <a:p>
            <a:endParaRPr lang="en-US"/>
          </a:p>
        </p:txBody>
      </p:sp>
      <p:sp>
        <p:nvSpPr>
          <p:cNvPr id="3130" name="Rectangle 58"/>
          <p:cNvSpPr>
            <a:spLocks noChangeArrowheads="1"/>
          </p:cNvSpPr>
          <p:nvPr/>
        </p:nvSpPr>
        <p:spPr bwMode="auto">
          <a:xfrm>
            <a:off x="685800" y="4114800"/>
            <a:ext cx="1981200" cy="304800"/>
          </a:xfrm>
          <a:prstGeom prst="rect">
            <a:avLst/>
          </a:prstGeom>
          <a:solidFill>
            <a:srgbClr val="FFCCFF"/>
          </a:solidFill>
          <a:ln w="9525">
            <a:solidFill>
              <a:schemeClr val="tx1"/>
            </a:solidFill>
            <a:miter lim="800000"/>
            <a:headEnd/>
            <a:tailEnd/>
          </a:ln>
          <a:effectLst/>
        </p:spPr>
        <p:txBody>
          <a:bodyPr wrap="none" anchor="ctr"/>
          <a:lstStyle/>
          <a:p>
            <a:pPr algn="ctr"/>
            <a:r>
              <a:rPr lang="en-US" b="1"/>
              <a:t>Archive Utility</a:t>
            </a:r>
          </a:p>
        </p:txBody>
      </p:sp>
      <p:sp>
        <p:nvSpPr>
          <p:cNvPr id="49" name="Slide Number Placeholder 48"/>
          <p:cNvSpPr>
            <a:spLocks noGrp="1"/>
          </p:cNvSpPr>
          <p:nvPr>
            <p:ph type="sldNum" sz="quarter" idx="12"/>
          </p:nvPr>
        </p:nvSpPr>
        <p:spPr/>
        <p:txBody>
          <a:bodyPr/>
          <a:lstStyle/>
          <a:p>
            <a:fld id="{065265BB-70C7-4C56-B6F2-B81676332F65}" type="slidenum">
              <a:rPr lang="en-US" smtClean="0"/>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0"/>
            <a:ext cx="8229600" cy="838200"/>
          </a:xfrm>
        </p:spPr>
        <p:txBody>
          <a:bodyPr/>
          <a:lstStyle/>
          <a:p>
            <a:r>
              <a:rPr lang="en-US" dirty="0" smtClean="0"/>
              <a:t>GDT, IDT, Format</a:t>
            </a:r>
            <a:endParaRPr lang="en-US" dirty="0"/>
          </a:p>
        </p:txBody>
      </p:sp>
      <p:sp>
        <p:nvSpPr>
          <p:cNvPr id="7172" name="Rectangle 4"/>
          <p:cNvSpPr>
            <a:spLocks noChangeArrowheads="1"/>
          </p:cNvSpPr>
          <p:nvPr/>
        </p:nvSpPr>
        <p:spPr bwMode="auto">
          <a:xfrm>
            <a:off x="4603750" y="3276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75" name="Rectangle 7"/>
          <p:cNvSpPr>
            <a:spLocks noChangeArrowheads="1"/>
          </p:cNvSpPr>
          <p:nvPr/>
        </p:nvSpPr>
        <p:spPr bwMode="auto">
          <a:xfrm>
            <a:off x="4603750" y="3581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76" name="Rectangle 8"/>
          <p:cNvSpPr>
            <a:spLocks noChangeArrowheads="1"/>
          </p:cNvSpPr>
          <p:nvPr/>
        </p:nvSpPr>
        <p:spPr bwMode="auto">
          <a:xfrm>
            <a:off x="4603750" y="38862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77" name="Rectangle 9"/>
          <p:cNvSpPr>
            <a:spLocks noChangeArrowheads="1"/>
          </p:cNvSpPr>
          <p:nvPr/>
        </p:nvSpPr>
        <p:spPr bwMode="auto">
          <a:xfrm>
            <a:off x="4603750" y="41910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78" name="Rectangle 10"/>
          <p:cNvSpPr>
            <a:spLocks noChangeArrowheads="1"/>
          </p:cNvSpPr>
          <p:nvPr/>
        </p:nvSpPr>
        <p:spPr bwMode="auto">
          <a:xfrm>
            <a:off x="4603750" y="4495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79" name="Rectangle 11"/>
          <p:cNvSpPr>
            <a:spLocks noChangeArrowheads="1"/>
          </p:cNvSpPr>
          <p:nvPr/>
        </p:nvSpPr>
        <p:spPr bwMode="auto">
          <a:xfrm>
            <a:off x="4603750" y="4800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0" name="Rectangle 12"/>
          <p:cNvSpPr>
            <a:spLocks noChangeArrowheads="1"/>
          </p:cNvSpPr>
          <p:nvPr/>
        </p:nvSpPr>
        <p:spPr bwMode="auto">
          <a:xfrm>
            <a:off x="4603750" y="5105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1" name="Rectangle 13"/>
          <p:cNvSpPr>
            <a:spLocks noChangeArrowheads="1"/>
          </p:cNvSpPr>
          <p:nvPr/>
        </p:nvSpPr>
        <p:spPr bwMode="auto">
          <a:xfrm>
            <a:off x="6851650" y="4038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2" name="Rectangle 14"/>
          <p:cNvSpPr>
            <a:spLocks noChangeArrowheads="1"/>
          </p:cNvSpPr>
          <p:nvPr/>
        </p:nvSpPr>
        <p:spPr bwMode="auto">
          <a:xfrm>
            <a:off x="6851650" y="4343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3" name="Rectangle 15"/>
          <p:cNvSpPr>
            <a:spLocks noChangeArrowheads="1"/>
          </p:cNvSpPr>
          <p:nvPr/>
        </p:nvSpPr>
        <p:spPr bwMode="auto">
          <a:xfrm>
            <a:off x="6851650" y="46482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4" name="Rectangle 16"/>
          <p:cNvSpPr>
            <a:spLocks noChangeArrowheads="1"/>
          </p:cNvSpPr>
          <p:nvPr/>
        </p:nvSpPr>
        <p:spPr bwMode="auto">
          <a:xfrm>
            <a:off x="6851650" y="49530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5" name="Rectangle 17"/>
          <p:cNvSpPr>
            <a:spLocks noChangeArrowheads="1"/>
          </p:cNvSpPr>
          <p:nvPr/>
        </p:nvSpPr>
        <p:spPr bwMode="auto">
          <a:xfrm>
            <a:off x="6851650" y="5257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6" name="Rectangle 18"/>
          <p:cNvSpPr>
            <a:spLocks noChangeArrowheads="1"/>
          </p:cNvSpPr>
          <p:nvPr/>
        </p:nvSpPr>
        <p:spPr bwMode="auto">
          <a:xfrm>
            <a:off x="6851650" y="5562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7" name="Rectangle 19"/>
          <p:cNvSpPr>
            <a:spLocks noChangeArrowheads="1"/>
          </p:cNvSpPr>
          <p:nvPr/>
        </p:nvSpPr>
        <p:spPr bwMode="auto">
          <a:xfrm>
            <a:off x="6851650" y="5867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8" name="Rectangle 20"/>
          <p:cNvSpPr>
            <a:spLocks noChangeArrowheads="1"/>
          </p:cNvSpPr>
          <p:nvPr/>
        </p:nvSpPr>
        <p:spPr bwMode="auto">
          <a:xfrm>
            <a:off x="6851650" y="3733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89" name="Rectangle 21"/>
          <p:cNvSpPr>
            <a:spLocks noChangeArrowheads="1"/>
          </p:cNvSpPr>
          <p:nvPr/>
        </p:nvSpPr>
        <p:spPr bwMode="auto">
          <a:xfrm>
            <a:off x="6851650" y="34290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90" name="Rectangle 22"/>
          <p:cNvSpPr>
            <a:spLocks noChangeArrowheads="1"/>
          </p:cNvSpPr>
          <p:nvPr/>
        </p:nvSpPr>
        <p:spPr bwMode="auto">
          <a:xfrm>
            <a:off x="6851650" y="31242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91" name="Rectangle 23"/>
          <p:cNvSpPr>
            <a:spLocks noChangeArrowheads="1"/>
          </p:cNvSpPr>
          <p:nvPr/>
        </p:nvSpPr>
        <p:spPr bwMode="auto">
          <a:xfrm>
            <a:off x="6851650" y="2819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92" name="Rectangle 24"/>
          <p:cNvSpPr>
            <a:spLocks noChangeArrowheads="1"/>
          </p:cNvSpPr>
          <p:nvPr/>
        </p:nvSpPr>
        <p:spPr bwMode="auto">
          <a:xfrm>
            <a:off x="6851650" y="2514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93" name="Rectangle 25"/>
          <p:cNvSpPr>
            <a:spLocks noChangeArrowheads="1"/>
          </p:cNvSpPr>
          <p:nvPr/>
        </p:nvSpPr>
        <p:spPr bwMode="auto">
          <a:xfrm>
            <a:off x="6851650" y="2209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194" name="Text Box 26"/>
          <p:cNvSpPr txBox="1">
            <a:spLocks noChangeArrowheads="1"/>
          </p:cNvSpPr>
          <p:nvPr/>
        </p:nvSpPr>
        <p:spPr bwMode="auto">
          <a:xfrm>
            <a:off x="6775450" y="1600200"/>
            <a:ext cx="2139950" cy="641350"/>
          </a:xfrm>
          <a:prstGeom prst="rect">
            <a:avLst/>
          </a:prstGeom>
          <a:noFill/>
          <a:ln w="9525">
            <a:noFill/>
            <a:miter lim="800000"/>
            <a:headEnd/>
            <a:tailEnd/>
          </a:ln>
          <a:effectLst/>
        </p:spPr>
        <p:txBody>
          <a:bodyPr wrap="none">
            <a:spAutoFit/>
          </a:bodyPr>
          <a:lstStyle/>
          <a:p>
            <a:r>
              <a:rPr lang="en-US"/>
              <a:t>Interrupt Descriptor</a:t>
            </a:r>
          </a:p>
          <a:p>
            <a:r>
              <a:rPr lang="en-US"/>
              <a:t>          Table</a:t>
            </a:r>
          </a:p>
        </p:txBody>
      </p:sp>
      <p:sp>
        <p:nvSpPr>
          <p:cNvPr id="7195" name="Text Box 27"/>
          <p:cNvSpPr txBox="1">
            <a:spLocks noChangeArrowheads="1"/>
          </p:cNvSpPr>
          <p:nvPr/>
        </p:nvSpPr>
        <p:spPr bwMode="auto">
          <a:xfrm>
            <a:off x="4679950" y="2711450"/>
            <a:ext cx="1949450" cy="641350"/>
          </a:xfrm>
          <a:prstGeom prst="rect">
            <a:avLst/>
          </a:prstGeom>
          <a:noFill/>
          <a:ln w="9525">
            <a:noFill/>
            <a:miter lim="800000"/>
            <a:headEnd/>
            <a:tailEnd/>
          </a:ln>
          <a:effectLst/>
        </p:spPr>
        <p:txBody>
          <a:bodyPr wrap="none">
            <a:spAutoFit/>
          </a:bodyPr>
          <a:lstStyle/>
          <a:p>
            <a:r>
              <a:rPr lang="en-US" dirty="0"/>
              <a:t>Global Descriptor</a:t>
            </a:r>
          </a:p>
          <a:p>
            <a:r>
              <a:rPr lang="en-US" dirty="0"/>
              <a:t>         Table</a:t>
            </a:r>
          </a:p>
        </p:txBody>
      </p:sp>
      <p:sp>
        <p:nvSpPr>
          <p:cNvPr id="7196" name="Rectangle 28"/>
          <p:cNvSpPr>
            <a:spLocks noChangeArrowheads="1"/>
          </p:cNvSpPr>
          <p:nvPr/>
        </p:nvSpPr>
        <p:spPr bwMode="auto">
          <a:xfrm>
            <a:off x="1371600" y="5181600"/>
            <a:ext cx="1981200" cy="381000"/>
          </a:xfrm>
          <a:prstGeom prst="rect">
            <a:avLst/>
          </a:prstGeom>
          <a:solidFill>
            <a:srgbClr val="FFFF66"/>
          </a:solidFill>
          <a:ln w="9525">
            <a:solidFill>
              <a:schemeClr val="tx1"/>
            </a:solidFill>
            <a:miter lim="800000"/>
            <a:headEnd/>
            <a:tailEnd/>
          </a:ln>
          <a:effectLst/>
        </p:spPr>
        <p:txBody>
          <a:bodyPr wrap="none" anchor="ctr"/>
          <a:lstStyle/>
          <a:p>
            <a:pPr algn="ctr"/>
            <a:r>
              <a:rPr lang="en-US" sz="2000" b="1"/>
              <a:t>GDTR</a:t>
            </a:r>
          </a:p>
        </p:txBody>
      </p:sp>
      <p:sp>
        <p:nvSpPr>
          <p:cNvPr id="7197" name="Rectangle 29"/>
          <p:cNvSpPr>
            <a:spLocks noChangeArrowheads="1"/>
          </p:cNvSpPr>
          <p:nvPr/>
        </p:nvSpPr>
        <p:spPr bwMode="auto">
          <a:xfrm>
            <a:off x="838200" y="5791200"/>
            <a:ext cx="1981200" cy="381000"/>
          </a:xfrm>
          <a:prstGeom prst="rect">
            <a:avLst/>
          </a:prstGeom>
          <a:solidFill>
            <a:srgbClr val="FFFF66"/>
          </a:solidFill>
          <a:ln w="9525">
            <a:solidFill>
              <a:schemeClr val="tx1"/>
            </a:solidFill>
            <a:miter lim="800000"/>
            <a:headEnd/>
            <a:tailEnd/>
          </a:ln>
          <a:effectLst/>
        </p:spPr>
        <p:txBody>
          <a:bodyPr wrap="none" anchor="ctr"/>
          <a:lstStyle/>
          <a:p>
            <a:pPr algn="ctr"/>
            <a:r>
              <a:rPr lang="en-US" sz="2000" b="1"/>
              <a:t>IDTR</a:t>
            </a:r>
          </a:p>
        </p:txBody>
      </p:sp>
      <p:sp>
        <p:nvSpPr>
          <p:cNvPr id="7200" name="Line 32"/>
          <p:cNvSpPr>
            <a:spLocks noChangeShapeType="1"/>
          </p:cNvSpPr>
          <p:nvPr/>
        </p:nvSpPr>
        <p:spPr bwMode="auto">
          <a:xfrm>
            <a:off x="3384550" y="54102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201" name="Line 33"/>
          <p:cNvSpPr>
            <a:spLocks noChangeShapeType="1"/>
          </p:cNvSpPr>
          <p:nvPr/>
        </p:nvSpPr>
        <p:spPr bwMode="auto">
          <a:xfrm>
            <a:off x="2889250" y="6019800"/>
            <a:ext cx="3962400" cy="0"/>
          </a:xfrm>
          <a:prstGeom prst="line">
            <a:avLst/>
          </a:prstGeom>
          <a:noFill/>
          <a:ln w="9525">
            <a:solidFill>
              <a:schemeClr val="tx1"/>
            </a:solidFill>
            <a:round/>
            <a:headEnd/>
            <a:tailEnd type="triangle" w="med" len="med"/>
          </a:ln>
          <a:effectLst/>
        </p:spPr>
        <p:txBody>
          <a:bodyPr/>
          <a:lstStyle/>
          <a:p>
            <a:endParaRPr lang="en-US"/>
          </a:p>
        </p:txBody>
      </p:sp>
      <p:sp>
        <p:nvSpPr>
          <p:cNvPr id="29" name="Slide Number Placeholder 28"/>
          <p:cNvSpPr>
            <a:spLocks noGrp="1"/>
          </p:cNvSpPr>
          <p:nvPr>
            <p:ph type="sldNum" sz="quarter" idx="12"/>
          </p:nvPr>
        </p:nvSpPr>
        <p:spPr/>
        <p:txBody>
          <a:bodyPr/>
          <a:lstStyle/>
          <a:p>
            <a:fld id="{065265BB-70C7-4C56-B6F2-B81676332F65}" type="slidenum">
              <a:rPr lang="en-US" smtClean="0"/>
              <a:pPr/>
              <a:t>11</a:t>
            </a:fld>
            <a:endParaRPr lang="en-US"/>
          </a:p>
        </p:txBody>
      </p:sp>
      <p:sp>
        <p:nvSpPr>
          <p:cNvPr id="30" name="Rectangle 4"/>
          <p:cNvSpPr>
            <a:spLocks noChangeArrowheads="1"/>
          </p:cNvSpPr>
          <p:nvPr/>
        </p:nvSpPr>
        <p:spPr bwMode="auto">
          <a:xfrm>
            <a:off x="152400" y="1182687"/>
            <a:ext cx="21336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5"/>
          <p:cNvSpPr>
            <a:spLocks noChangeArrowheads="1"/>
          </p:cNvSpPr>
          <p:nvPr/>
        </p:nvSpPr>
        <p:spPr bwMode="auto">
          <a:xfrm>
            <a:off x="152400" y="1182687"/>
            <a:ext cx="4267200" cy="685800"/>
          </a:xfrm>
          <a:prstGeom prst="rect">
            <a:avLst/>
          </a:prstGeom>
          <a:solidFill>
            <a:srgbClr val="CCFF33"/>
          </a:solidFill>
          <a:ln w="9525">
            <a:solidFill>
              <a:schemeClr val="tx1"/>
            </a:solidFill>
            <a:miter lim="800000"/>
            <a:headEnd/>
            <a:tailEnd/>
          </a:ln>
          <a:effectLst/>
        </p:spPr>
        <p:txBody>
          <a:bodyPr wrap="none" anchor="ctr"/>
          <a:lstStyle/>
          <a:p>
            <a:pPr algn="ctr"/>
            <a:r>
              <a:rPr lang="en-US"/>
              <a:t>Segment Base-Address</a:t>
            </a:r>
          </a:p>
        </p:txBody>
      </p:sp>
      <p:sp>
        <p:nvSpPr>
          <p:cNvPr id="32" name="Rectangle 6"/>
          <p:cNvSpPr>
            <a:spLocks noChangeArrowheads="1"/>
          </p:cNvSpPr>
          <p:nvPr/>
        </p:nvSpPr>
        <p:spPr bwMode="auto">
          <a:xfrm>
            <a:off x="4419600" y="1182687"/>
            <a:ext cx="2133600" cy="685800"/>
          </a:xfrm>
          <a:prstGeom prst="rect">
            <a:avLst/>
          </a:prstGeom>
          <a:solidFill>
            <a:srgbClr val="99FFCC"/>
          </a:solidFill>
          <a:ln w="9525">
            <a:solidFill>
              <a:schemeClr val="tx1"/>
            </a:solidFill>
            <a:miter lim="800000"/>
            <a:headEnd/>
            <a:tailEnd/>
          </a:ln>
          <a:effectLst/>
        </p:spPr>
        <p:txBody>
          <a:bodyPr wrap="none" anchor="ctr"/>
          <a:lstStyle/>
          <a:p>
            <a:pPr algn="ctr"/>
            <a:r>
              <a:rPr lang="en-US"/>
              <a:t>Segment</a:t>
            </a:r>
          </a:p>
          <a:p>
            <a:pPr algn="ctr"/>
            <a:r>
              <a:rPr lang="en-US"/>
              <a:t>Limit</a:t>
            </a:r>
          </a:p>
        </p:txBody>
      </p:sp>
      <p:sp>
        <p:nvSpPr>
          <p:cNvPr id="33" name="Text Box 7"/>
          <p:cNvSpPr txBox="1">
            <a:spLocks noChangeArrowheads="1"/>
          </p:cNvSpPr>
          <p:nvPr/>
        </p:nvSpPr>
        <p:spPr bwMode="auto">
          <a:xfrm>
            <a:off x="136525" y="762000"/>
            <a:ext cx="438150" cy="366712"/>
          </a:xfrm>
          <a:prstGeom prst="rect">
            <a:avLst/>
          </a:prstGeom>
          <a:noFill/>
          <a:ln w="9525">
            <a:noFill/>
            <a:miter lim="800000"/>
            <a:headEnd/>
            <a:tailEnd/>
          </a:ln>
          <a:effectLst/>
        </p:spPr>
        <p:txBody>
          <a:bodyPr wrap="none">
            <a:spAutoFit/>
          </a:bodyPr>
          <a:lstStyle/>
          <a:p>
            <a:r>
              <a:rPr lang="en-US"/>
              <a:t>47</a:t>
            </a:r>
          </a:p>
        </p:txBody>
      </p:sp>
      <p:sp>
        <p:nvSpPr>
          <p:cNvPr id="34" name="Text Box 8"/>
          <p:cNvSpPr txBox="1">
            <a:spLocks noChangeArrowheads="1"/>
          </p:cNvSpPr>
          <p:nvPr/>
        </p:nvSpPr>
        <p:spPr bwMode="auto">
          <a:xfrm>
            <a:off x="4022725" y="762000"/>
            <a:ext cx="438150" cy="366712"/>
          </a:xfrm>
          <a:prstGeom prst="rect">
            <a:avLst/>
          </a:prstGeom>
          <a:noFill/>
          <a:ln w="9525">
            <a:noFill/>
            <a:miter lim="800000"/>
            <a:headEnd/>
            <a:tailEnd/>
          </a:ln>
          <a:effectLst/>
        </p:spPr>
        <p:txBody>
          <a:bodyPr wrap="none">
            <a:spAutoFit/>
          </a:bodyPr>
          <a:lstStyle/>
          <a:p>
            <a:r>
              <a:rPr lang="en-US"/>
              <a:t>16</a:t>
            </a:r>
          </a:p>
        </p:txBody>
      </p:sp>
      <p:sp>
        <p:nvSpPr>
          <p:cNvPr id="35" name="Text Box 9"/>
          <p:cNvSpPr txBox="1">
            <a:spLocks noChangeArrowheads="1"/>
          </p:cNvSpPr>
          <p:nvPr/>
        </p:nvSpPr>
        <p:spPr bwMode="auto">
          <a:xfrm>
            <a:off x="4403725" y="762000"/>
            <a:ext cx="438150" cy="366712"/>
          </a:xfrm>
          <a:prstGeom prst="rect">
            <a:avLst/>
          </a:prstGeom>
          <a:noFill/>
          <a:ln w="9525">
            <a:noFill/>
            <a:miter lim="800000"/>
            <a:headEnd/>
            <a:tailEnd/>
          </a:ln>
          <a:effectLst/>
        </p:spPr>
        <p:txBody>
          <a:bodyPr wrap="none">
            <a:spAutoFit/>
          </a:bodyPr>
          <a:lstStyle/>
          <a:p>
            <a:r>
              <a:rPr lang="en-US"/>
              <a:t>15</a:t>
            </a:r>
          </a:p>
        </p:txBody>
      </p:sp>
      <p:sp>
        <p:nvSpPr>
          <p:cNvPr id="36" name="Text Box 10"/>
          <p:cNvSpPr txBox="1">
            <a:spLocks noChangeArrowheads="1"/>
          </p:cNvSpPr>
          <p:nvPr/>
        </p:nvSpPr>
        <p:spPr bwMode="auto">
          <a:xfrm>
            <a:off x="6232525" y="762000"/>
            <a:ext cx="311150" cy="366712"/>
          </a:xfrm>
          <a:prstGeom prst="rect">
            <a:avLst/>
          </a:prstGeom>
          <a:noFill/>
          <a:ln w="9525">
            <a:noFill/>
            <a:miter lim="800000"/>
            <a:headEnd/>
            <a:tailEnd/>
          </a:ln>
          <a:effectLst/>
        </p:spPr>
        <p:txBody>
          <a:bodyPr wrap="none">
            <a:spAutoFit/>
          </a:bodyPr>
          <a:lstStyle/>
          <a:p>
            <a:r>
              <a:rPr lang="en-US"/>
              <a:t>0</a:t>
            </a:r>
          </a:p>
        </p:txBody>
      </p:sp>
      <p:sp>
        <p:nvSpPr>
          <p:cNvPr id="37" name="Line 13"/>
          <p:cNvSpPr>
            <a:spLocks noChangeShapeType="1"/>
          </p:cNvSpPr>
          <p:nvPr/>
        </p:nvSpPr>
        <p:spPr bwMode="auto">
          <a:xfrm>
            <a:off x="152400" y="2097087"/>
            <a:ext cx="4267200" cy="0"/>
          </a:xfrm>
          <a:prstGeom prst="line">
            <a:avLst/>
          </a:prstGeom>
          <a:noFill/>
          <a:ln w="38100">
            <a:solidFill>
              <a:schemeClr val="tx1"/>
            </a:solidFill>
            <a:round/>
            <a:headEnd type="arrow" w="med" len="med"/>
            <a:tailEnd type="arrow" w="med" len="med"/>
          </a:ln>
          <a:effectLst/>
        </p:spPr>
        <p:txBody>
          <a:bodyPr/>
          <a:lstStyle/>
          <a:p>
            <a:endParaRPr lang="en-US"/>
          </a:p>
        </p:txBody>
      </p:sp>
      <p:sp>
        <p:nvSpPr>
          <p:cNvPr id="38" name="Line 14"/>
          <p:cNvSpPr>
            <a:spLocks noChangeShapeType="1"/>
          </p:cNvSpPr>
          <p:nvPr/>
        </p:nvSpPr>
        <p:spPr bwMode="auto">
          <a:xfrm>
            <a:off x="4419600" y="2097087"/>
            <a:ext cx="2133600" cy="0"/>
          </a:xfrm>
          <a:prstGeom prst="line">
            <a:avLst/>
          </a:prstGeom>
          <a:noFill/>
          <a:ln w="38100">
            <a:solidFill>
              <a:schemeClr val="tx1"/>
            </a:solidFill>
            <a:round/>
            <a:headEnd type="arrow" w="med" len="med"/>
            <a:tailEnd type="arrow" w="med" len="med"/>
          </a:ln>
          <a:effectLst/>
        </p:spPr>
        <p:txBody>
          <a:bodyPr/>
          <a:lstStyle/>
          <a:p>
            <a:endParaRPr lang="en-US"/>
          </a:p>
        </p:txBody>
      </p:sp>
      <p:sp>
        <p:nvSpPr>
          <p:cNvPr id="39" name="Text Box 15"/>
          <p:cNvSpPr txBox="1">
            <a:spLocks noChangeArrowheads="1"/>
          </p:cNvSpPr>
          <p:nvPr/>
        </p:nvSpPr>
        <p:spPr bwMode="auto">
          <a:xfrm>
            <a:off x="5162550" y="2133600"/>
            <a:ext cx="857250" cy="369332"/>
          </a:xfrm>
          <a:prstGeom prst="rect">
            <a:avLst/>
          </a:prstGeom>
          <a:noFill/>
          <a:ln w="9525">
            <a:noFill/>
            <a:miter lim="800000"/>
            <a:headEnd/>
            <a:tailEnd/>
          </a:ln>
          <a:effectLst/>
        </p:spPr>
        <p:txBody>
          <a:bodyPr wrap="square">
            <a:spAutoFit/>
          </a:bodyPr>
          <a:lstStyle/>
          <a:p>
            <a:r>
              <a:rPr lang="en-US" dirty="0"/>
              <a:t>16 bits</a:t>
            </a:r>
          </a:p>
        </p:txBody>
      </p:sp>
      <p:sp>
        <p:nvSpPr>
          <p:cNvPr id="40" name="Text Box 16"/>
          <p:cNvSpPr txBox="1">
            <a:spLocks noChangeArrowheads="1"/>
          </p:cNvSpPr>
          <p:nvPr/>
        </p:nvSpPr>
        <p:spPr bwMode="auto">
          <a:xfrm>
            <a:off x="1905000" y="2133600"/>
            <a:ext cx="857250" cy="366713"/>
          </a:xfrm>
          <a:prstGeom prst="rect">
            <a:avLst/>
          </a:prstGeom>
          <a:noFill/>
          <a:ln w="9525">
            <a:noFill/>
            <a:miter lim="800000"/>
            <a:headEnd/>
            <a:tailEnd/>
          </a:ln>
          <a:effectLst/>
        </p:spPr>
        <p:txBody>
          <a:bodyPr wrap="none">
            <a:spAutoFit/>
          </a:bodyPr>
          <a:lstStyle/>
          <a:p>
            <a:r>
              <a:rPr lang="en-US" dirty="0"/>
              <a:t>32 bits</a:t>
            </a:r>
          </a:p>
        </p:txBody>
      </p:sp>
      <p:sp>
        <p:nvSpPr>
          <p:cNvPr id="52" name="Text Box 27"/>
          <p:cNvSpPr txBox="1">
            <a:spLocks noChangeArrowheads="1"/>
          </p:cNvSpPr>
          <p:nvPr/>
        </p:nvSpPr>
        <p:spPr bwMode="auto">
          <a:xfrm>
            <a:off x="1992503" y="2667000"/>
            <a:ext cx="1588897" cy="461665"/>
          </a:xfrm>
          <a:prstGeom prst="rect">
            <a:avLst/>
          </a:prstGeom>
          <a:noFill/>
          <a:ln w="9525">
            <a:noFill/>
            <a:miter lim="800000"/>
            <a:headEnd/>
            <a:tailEnd/>
          </a:ln>
          <a:effectLst/>
        </p:spPr>
        <p:txBody>
          <a:bodyPr wrap="none">
            <a:spAutoFit/>
          </a:bodyPr>
          <a:lstStyle/>
          <a:p>
            <a:r>
              <a:rPr lang="en-US" sz="2400" dirty="0" smtClean="0"/>
              <a:t>Descriptor</a:t>
            </a:r>
            <a:endParaRPr lang="en-US" sz="24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5" name="Rectangle 5"/>
          <p:cNvSpPr>
            <a:spLocks noChangeArrowheads="1"/>
          </p:cNvSpPr>
          <p:nvPr/>
        </p:nvSpPr>
        <p:spPr bwMode="auto">
          <a:xfrm>
            <a:off x="5181600" y="1371600"/>
            <a:ext cx="2743200" cy="419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139" name="Rectangle 19"/>
          <p:cNvSpPr>
            <a:spLocks noChangeArrowheads="1"/>
          </p:cNvSpPr>
          <p:nvPr/>
        </p:nvSpPr>
        <p:spPr bwMode="auto">
          <a:xfrm>
            <a:off x="5181600" y="4724400"/>
            <a:ext cx="2743200" cy="838200"/>
          </a:xfrm>
          <a:prstGeom prst="rect">
            <a:avLst/>
          </a:prstGeom>
          <a:solidFill>
            <a:srgbClr val="FFFF99"/>
          </a:solidFill>
          <a:ln w="9525">
            <a:solidFill>
              <a:srgbClr val="FFFF99"/>
            </a:solidFill>
            <a:miter lim="800000"/>
            <a:headEnd/>
            <a:tailEnd/>
          </a:ln>
          <a:effectLst/>
        </p:spPr>
        <p:txBody>
          <a:bodyPr wrap="none" anchor="ctr"/>
          <a:lstStyle/>
          <a:p>
            <a:pPr algn="ctr"/>
            <a:r>
              <a:rPr lang="en-US" b="1"/>
              <a:t>Section-Header Table</a:t>
            </a:r>
          </a:p>
          <a:p>
            <a:pPr algn="ctr"/>
            <a:r>
              <a:rPr lang="en-US"/>
              <a:t>(optional)</a:t>
            </a:r>
          </a:p>
        </p:txBody>
      </p:sp>
      <p:sp>
        <p:nvSpPr>
          <p:cNvPr id="5122" name="Rectangle 2"/>
          <p:cNvSpPr>
            <a:spLocks noGrp="1" noChangeArrowheads="1"/>
          </p:cNvSpPr>
          <p:nvPr>
            <p:ph type="title"/>
          </p:nvPr>
        </p:nvSpPr>
        <p:spPr>
          <a:xfrm>
            <a:off x="457200" y="-152400"/>
            <a:ext cx="8229600" cy="1143000"/>
          </a:xfrm>
        </p:spPr>
        <p:txBody>
          <a:bodyPr/>
          <a:lstStyle/>
          <a:p>
            <a:r>
              <a:rPr lang="en-US" dirty="0"/>
              <a:t>Executable versus Linkable</a:t>
            </a:r>
          </a:p>
        </p:txBody>
      </p:sp>
      <p:sp>
        <p:nvSpPr>
          <p:cNvPr id="5124" name="Rectangle 4"/>
          <p:cNvSpPr>
            <a:spLocks noChangeArrowheads="1"/>
          </p:cNvSpPr>
          <p:nvPr/>
        </p:nvSpPr>
        <p:spPr bwMode="auto">
          <a:xfrm>
            <a:off x="1371600" y="1371600"/>
            <a:ext cx="2743200" cy="419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128" name="Rectangle 8"/>
          <p:cNvSpPr>
            <a:spLocks noChangeArrowheads="1"/>
          </p:cNvSpPr>
          <p:nvPr/>
        </p:nvSpPr>
        <p:spPr bwMode="auto">
          <a:xfrm>
            <a:off x="5181600" y="1371600"/>
            <a:ext cx="2743200" cy="5334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5134" name="Rectangle 14"/>
          <p:cNvSpPr>
            <a:spLocks noChangeArrowheads="1"/>
          </p:cNvSpPr>
          <p:nvPr/>
        </p:nvSpPr>
        <p:spPr bwMode="auto">
          <a:xfrm>
            <a:off x="1371600" y="29718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2 Data</a:t>
            </a:r>
          </a:p>
        </p:txBody>
      </p:sp>
      <p:sp>
        <p:nvSpPr>
          <p:cNvPr id="5135" name="Rectangle 15"/>
          <p:cNvSpPr>
            <a:spLocks noChangeArrowheads="1"/>
          </p:cNvSpPr>
          <p:nvPr/>
        </p:nvSpPr>
        <p:spPr bwMode="auto">
          <a:xfrm>
            <a:off x="1371600" y="33528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3 Data</a:t>
            </a:r>
          </a:p>
        </p:txBody>
      </p:sp>
      <p:sp>
        <p:nvSpPr>
          <p:cNvPr id="5136" name="Rectangle 16"/>
          <p:cNvSpPr>
            <a:spLocks noChangeArrowheads="1"/>
          </p:cNvSpPr>
          <p:nvPr/>
        </p:nvSpPr>
        <p:spPr bwMode="auto">
          <a:xfrm>
            <a:off x="1371600" y="3733800"/>
            <a:ext cx="27432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Section n Data</a:t>
            </a:r>
          </a:p>
        </p:txBody>
      </p:sp>
      <p:sp>
        <p:nvSpPr>
          <p:cNvPr id="5140" name="Rectangle 20"/>
          <p:cNvSpPr>
            <a:spLocks noChangeArrowheads="1"/>
          </p:cNvSpPr>
          <p:nvPr/>
        </p:nvSpPr>
        <p:spPr bwMode="auto">
          <a:xfrm>
            <a:off x="5181600" y="25908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1 Data</a:t>
            </a:r>
          </a:p>
        </p:txBody>
      </p:sp>
      <p:sp>
        <p:nvSpPr>
          <p:cNvPr id="5141" name="Rectangle 21"/>
          <p:cNvSpPr>
            <a:spLocks noChangeArrowheads="1"/>
          </p:cNvSpPr>
          <p:nvPr/>
        </p:nvSpPr>
        <p:spPr bwMode="auto">
          <a:xfrm>
            <a:off x="5181600" y="29718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2 Data</a:t>
            </a:r>
          </a:p>
        </p:txBody>
      </p:sp>
      <p:sp>
        <p:nvSpPr>
          <p:cNvPr id="5142" name="Rectangle 22"/>
          <p:cNvSpPr>
            <a:spLocks noChangeArrowheads="1"/>
          </p:cNvSpPr>
          <p:nvPr/>
        </p:nvSpPr>
        <p:spPr bwMode="auto">
          <a:xfrm>
            <a:off x="5181600" y="33528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3 Data</a:t>
            </a:r>
          </a:p>
        </p:txBody>
      </p:sp>
      <p:sp>
        <p:nvSpPr>
          <p:cNvPr id="5143" name="Rectangle 23"/>
          <p:cNvSpPr>
            <a:spLocks noChangeArrowheads="1"/>
          </p:cNvSpPr>
          <p:nvPr/>
        </p:nvSpPr>
        <p:spPr bwMode="auto">
          <a:xfrm>
            <a:off x="5181600" y="3733800"/>
            <a:ext cx="27432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Segment n Data</a:t>
            </a:r>
          </a:p>
        </p:txBody>
      </p:sp>
      <p:sp>
        <p:nvSpPr>
          <p:cNvPr id="5144" name="Text Box 24"/>
          <p:cNvSpPr txBox="1">
            <a:spLocks noChangeArrowheads="1"/>
          </p:cNvSpPr>
          <p:nvPr/>
        </p:nvSpPr>
        <p:spPr bwMode="auto">
          <a:xfrm>
            <a:off x="1676400" y="5715000"/>
            <a:ext cx="2185988" cy="519113"/>
          </a:xfrm>
          <a:prstGeom prst="rect">
            <a:avLst/>
          </a:prstGeom>
          <a:noFill/>
          <a:ln w="9525">
            <a:noFill/>
            <a:miter lim="800000"/>
            <a:headEnd/>
            <a:tailEnd/>
          </a:ln>
          <a:effectLst/>
        </p:spPr>
        <p:txBody>
          <a:bodyPr wrap="none">
            <a:spAutoFit/>
          </a:bodyPr>
          <a:lstStyle/>
          <a:p>
            <a:r>
              <a:rPr lang="en-US" sz="2800"/>
              <a:t>Linkable File</a:t>
            </a:r>
          </a:p>
        </p:txBody>
      </p:sp>
      <p:sp>
        <p:nvSpPr>
          <p:cNvPr id="5145" name="Text Box 25"/>
          <p:cNvSpPr txBox="1">
            <a:spLocks noChangeArrowheads="1"/>
          </p:cNvSpPr>
          <p:nvPr/>
        </p:nvSpPr>
        <p:spPr bwMode="auto">
          <a:xfrm>
            <a:off x="5257800" y="5715000"/>
            <a:ext cx="2619375" cy="519113"/>
          </a:xfrm>
          <a:prstGeom prst="rect">
            <a:avLst/>
          </a:prstGeom>
          <a:noFill/>
          <a:ln w="9525">
            <a:noFill/>
            <a:miter lim="800000"/>
            <a:headEnd/>
            <a:tailEnd/>
          </a:ln>
          <a:effectLst/>
        </p:spPr>
        <p:txBody>
          <a:bodyPr wrap="none">
            <a:spAutoFit/>
          </a:bodyPr>
          <a:lstStyle/>
          <a:p>
            <a:r>
              <a:rPr lang="en-US" sz="2800"/>
              <a:t>Executable File</a:t>
            </a:r>
          </a:p>
        </p:txBody>
      </p:sp>
      <p:sp>
        <p:nvSpPr>
          <p:cNvPr id="5137" name="Rectangle 17"/>
          <p:cNvSpPr>
            <a:spLocks noChangeArrowheads="1"/>
          </p:cNvSpPr>
          <p:nvPr/>
        </p:nvSpPr>
        <p:spPr bwMode="auto">
          <a:xfrm>
            <a:off x="1371600" y="4724400"/>
            <a:ext cx="2743200" cy="838200"/>
          </a:xfrm>
          <a:prstGeom prst="rect">
            <a:avLst/>
          </a:prstGeom>
          <a:solidFill>
            <a:srgbClr val="FFFF99"/>
          </a:solidFill>
          <a:ln w="9525">
            <a:solidFill>
              <a:schemeClr val="tx1"/>
            </a:solidFill>
            <a:miter lim="800000"/>
            <a:headEnd/>
            <a:tailEnd/>
          </a:ln>
          <a:effectLst/>
        </p:spPr>
        <p:txBody>
          <a:bodyPr wrap="none" anchor="ctr"/>
          <a:lstStyle/>
          <a:p>
            <a:pPr algn="ctr"/>
            <a:r>
              <a:rPr lang="en-US" b="1"/>
              <a:t>Section-Header Table</a:t>
            </a:r>
          </a:p>
          <a:p>
            <a:pPr algn="ctr"/>
            <a:endParaRPr lang="en-US"/>
          </a:p>
        </p:txBody>
      </p:sp>
      <p:sp>
        <p:nvSpPr>
          <p:cNvPr id="5129" name="Rectangle 9"/>
          <p:cNvSpPr>
            <a:spLocks noChangeArrowheads="1"/>
          </p:cNvSpPr>
          <p:nvPr/>
        </p:nvSpPr>
        <p:spPr bwMode="auto">
          <a:xfrm>
            <a:off x="1371600" y="1905000"/>
            <a:ext cx="2743200" cy="685800"/>
          </a:xfrm>
          <a:prstGeom prst="rect">
            <a:avLst/>
          </a:prstGeom>
          <a:solidFill>
            <a:srgbClr val="CCFF99"/>
          </a:solidFill>
          <a:ln w="9525">
            <a:solidFill>
              <a:srgbClr val="CCFF99"/>
            </a:solidFill>
            <a:miter lim="800000"/>
            <a:headEnd/>
            <a:tailEnd/>
          </a:ln>
          <a:effectLst/>
        </p:spPr>
        <p:txBody>
          <a:bodyPr wrap="none" anchor="ctr"/>
          <a:lstStyle/>
          <a:p>
            <a:pPr algn="ctr"/>
            <a:r>
              <a:rPr lang="en-US" b="1"/>
              <a:t>Program-Header Table</a:t>
            </a:r>
          </a:p>
          <a:p>
            <a:pPr algn="ctr"/>
            <a:r>
              <a:rPr lang="en-US"/>
              <a:t>(optional)</a:t>
            </a:r>
          </a:p>
        </p:txBody>
      </p:sp>
      <p:sp>
        <p:nvSpPr>
          <p:cNvPr id="5131" name="Rectangle 11"/>
          <p:cNvSpPr>
            <a:spLocks noChangeArrowheads="1"/>
          </p:cNvSpPr>
          <p:nvPr/>
        </p:nvSpPr>
        <p:spPr bwMode="auto">
          <a:xfrm>
            <a:off x="5181600" y="1905000"/>
            <a:ext cx="2743200" cy="685800"/>
          </a:xfrm>
          <a:prstGeom prst="rect">
            <a:avLst/>
          </a:prstGeom>
          <a:solidFill>
            <a:srgbClr val="CCFF99"/>
          </a:solidFill>
          <a:ln w="9525">
            <a:solidFill>
              <a:schemeClr val="tx1"/>
            </a:solidFill>
            <a:miter lim="800000"/>
            <a:headEnd/>
            <a:tailEnd/>
          </a:ln>
          <a:effectLst/>
        </p:spPr>
        <p:txBody>
          <a:bodyPr wrap="none" anchor="ctr"/>
          <a:lstStyle/>
          <a:p>
            <a:pPr algn="ctr"/>
            <a:r>
              <a:rPr lang="en-US" b="1"/>
              <a:t>Program-Header Table</a:t>
            </a:r>
          </a:p>
          <a:p>
            <a:pPr algn="ctr"/>
            <a:endParaRPr lang="en-US"/>
          </a:p>
        </p:txBody>
      </p:sp>
      <p:sp>
        <p:nvSpPr>
          <p:cNvPr id="5126" name="Rectangle 6"/>
          <p:cNvSpPr>
            <a:spLocks noChangeArrowheads="1"/>
          </p:cNvSpPr>
          <p:nvPr/>
        </p:nvSpPr>
        <p:spPr bwMode="auto">
          <a:xfrm>
            <a:off x="1371600" y="1371600"/>
            <a:ext cx="2743200" cy="5334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5132" name="Rectangle 12"/>
          <p:cNvSpPr>
            <a:spLocks noChangeArrowheads="1"/>
          </p:cNvSpPr>
          <p:nvPr/>
        </p:nvSpPr>
        <p:spPr bwMode="auto">
          <a:xfrm>
            <a:off x="1371600" y="25908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1 Data</a:t>
            </a:r>
          </a:p>
        </p:txBody>
      </p:sp>
      <p:sp>
        <p:nvSpPr>
          <p:cNvPr id="21" name="Slide Number Placeholder 20"/>
          <p:cNvSpPr>
            <a:spLocks noGrp="1"/>
          </p:cNvSpPr>
          <p:nvPr>
            <p:ph type="sldNum" sz="quarter" idx="12"/>
          </p:nvPr>
        </p:nvSpPr>
        <p:spPr/>
        <p:txBody>
          <a:bodyPr/>
          <a:lstStyle/>
          <a:p>
            <a:fld id="{065265BB-70C7-4C56-B6F2-B81676332F65}" type="slidenum">
              <a:rPr lang="en-US" smtClean="0"/>
              <a:pPr/>
              <a:t>110</a:t>
            </a:fld>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33400" y="-152400"/>
            <a:ext cx="8229600" cy="1143000"/>
          </a:xfrm>
        </p:spPr>
        <p:txBody>
          <a:bodyPr/>
          <a:lstStyle/>
          <a:p>
            <a:r>
              <a:rPr lang="en-US" dirty="0"/>
              <a:t>Role of the Linker</a:t>
            </a:r>
          </a:p>
        </p:txBody>
      </p:sp>
      <p:sp>
        <p:nvSpPr>
          <p:cNvPr id="7172" name="Rectangle 4"/>
          <p:cNvSpPr>
            <a:spLocks noChangeArrowheads="1"/>
          </p:cNvSpPr>
          <p:nvPr/>
        </p:nvSpPr>
        <p:spPr bwMode="auto">
          <a:xfrm>
            <a:off x="1066800" y="1371600"/>
            <a:ext cx="25908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74" name="Rectangle 6"/>
          <p:cNvSpPr>
            <a:spLocks noChangeArrowheads="1"/>
          </p:cNvSpPr>
          <p:nvPr/>
        </p:nvSpPr>
        <p:spPr bwMode="auto">
          <a:xfrm>
            <a:off x="1066800" y="1371600"/>
            <a:ext cx="2590800" cy="4572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7176" name="Rectangle 8"/>
          <p:cNvSpPr>
            <a:spLocks noChangeArrowheads="1"/>
          </p:cNvSpPr>
          <p:nvPr/>
        </p:nvSpPr>
        <p:spPr bwMode="auto">
          <a:xfrm>
            <a:off x="1066800" y="3048000"/>
            <a:ext cx="2590800" cy="381000"/>
          </a:xfrm>
          <a:prstGeom prst="rect">
            <a:avLst/>
          </a:prstGeom>
          <a:solidFill>
            <a:srgbClr val="FFFF99"/>
          </a:solidFill>
          <a:ln w="9525">
            <a:solidFill>
              <a:schemeClr val="tx1"/>
            </a:solidFill>
            <a:miter lim="800000"/>
            <a:headEnd/>
            <a:tailEnd/>
          </a:ln>
          <a:effectLst/>
        </p:spPr>
        <p:txBody>
          <a:bodyPr wrap="none" anchor="ctr"/>
          <a:lstStyle/>
          <a:p>
            <a:pPr algn="ctr"/>
            <a:r>
              <a:rPr lang="en-US" b="1"/>
              <a:t>Section-Header Table</a:t>
            </a:r>
          </a:p>
        </p:txBody>
      </p:sp>
      <p:sp>
        <p:nvSpPr>
          <p:cNvPr id="7177" name="Rectangle 9"/>
          <p:cNvSpPr>
            <a:spLocks noChangeArrowheads="1"/>
          </p:cNvSpPr>
          <p:nvPr/>
        </p:nvSpPr>
        <p:spPr bwMode="auto">
          <a:xfrm>
            <a:off x="1066800" y="18288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1 Data</a:t>
            </a:r>
          </a:p>
        </p:txBody>
      </p:sp>
      <p:sp>
        <p:nvSpPr>
          <p:cNvPr id="7179" name="Rectangle 11"/>
          <p:cNvSpPr>
            <a:spLocks noChangeArrowheads="1"/>
          </p:cNvSpPr>
          <p:nvPr/>
        </p:nvSpPr>
        <p:spPr bwMode="auto">
          <a:xfrm>
            <a:off x="1066800" y="21336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2 Data</a:t>
            </a:r>
          </a:p>
        </p:txBody>
      </p:sp>
      <p:sp>
        <p:nvSpPr>
          <p:cNvPr id="7181" name="Rectangle 13"/>
          <p:cNvSpPr>
            <a:spLocks noChangeArrowheads="1"/>
          </p:cNvSpPr>
          <p:nvPr/>
        </p:nvSpPr>
        <p:spPr bwMode="auto">
          <a:xfrm>
            <a:off x="1066800" y="24384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Section n Data</a:t>
            </a:r>
          </a:p>
        </p:txBody>
      </p:sp>
      <p:sp>
        <p:nvSpPr>
          <p:cNvPr id="7182" name="Rectangle 14"/>
          <p:cNvSpPr>
            <a:spLocks noChangeArrowheads="1"/>
          </p:cNvSpPr>
          <p:nvPr/>
        </p:nvSpPr>
        <p:spPr bwMode="auto">
          <a:xfrm>
            <a:off x="1066800" y="3886200"/>
            <a:ext cx="25908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83" name="Rectangle 15"/>
          <p:cNvSpPr>
            <a:spLocks noChangeArrowheads="1"/>
          </p:cNvSpPr>
          <p:nvPr/>
        </p:nvSpPr>
        <p:spPr bwMode="auto">
          <a:xfrm>
            <a:off x="1066800" y="3886200"/>
            <a:ext cx="2590800" cy="4572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7184" name="Rectangle 16"/>
          <p:cNvSpPr>
            <a:spLocks noChangeArrowheads="1"/>
          </p:cNvSpPr>
          <p:nvPr/>
        </p:nvSpPr>
        <p:spPr bwMode="auto">
          <a:xfrm>
            <a:off x="1066800" y="5562600"/>
            <a:ext cx="2590800" cy="381000"/>
          </a:xfrm>
          <a:prstGeom prst="rect">
            <a:avLst/>
          </a:prstGeom>
          <a:solidFill>
            <a:srgbClr val="FFFF99"/>
          </a:solidFill>
          <a:ln w="9525">
            <a:solidFill>
              <a:schemeClr val="tx1"/>
            </a:solidFill>
            <a:miter lim="800000"/>
            <a:headEnd/>
            <a:tailEnd/>
          </a:ln>
          <a:effectLst/>
        </p:spPr>
        <p:txBody>
          <a:bodyPr wrap="none" anchor="ctr"/>
          <a:lstStyle/>
          <a:p>
            <a:pPr algn="ctr"/>
            <a:r>
              <a:rPr lang="en-US" b="1"/>
              <a:t>Section-Header Table</a:t>
            </a:r>
          </a:p>
        </p:txBody>
      </p:sp>
      <p:sp>
        <p:nvSpPr>
          <p:cNvPr id="7185" name="Rectangle 17"/>
          <p:cNvSpPr>
            <a:spLocks noChangeArrowheads="1"/>
          </p:cNvSpPr>
          <p:nvPr/>
        </p:nvSpPr>
        <p:spPr bwMode="auto">
          <a:xfrm>
            <a:off x="1066800" y="43434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1 Data</a:t>
            </a:r>
          </a:p>
        </p:txBody>
      </p:sp>
      <p:sp>
        <p:nvSpPr>
          <p:cNvPr id="7186" name="Rectangle 18"/>
          <p:cNvSpPr>
            <a:spLocks noChangeArrowheads="1"/>
          </p:cNvSpPr>
          <p:nvPr/>
        </p:nvSpPr>
        <p:spPr bwMode="auto">
          <a:xfrm>
            <a:off x="1066800" y="46482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2 Data</a:t>
            </a:r>
          </a:p>
        </p:txBody>
      </p:sp>
      <p:sp>
        <p:nvSpPr>
          <p:cNvPr id="7187" name="Rectangle 19"/>
          <p:cNvSpPr>
            <a:spLocks noChangeArrowheads="1"/>
          </p:cNvSpPr>
          <p:nvPr/>
        </p:nvSpPr>
        <p:spPr bwMode="auto">
          <a:xfrm>
            <a:off x="1066800" y="49530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Section n Data</a:t>
            </a:r>
          </a:p>
        </p:txBody>
      </p:sp>
      <p:sp>
        <p:nvSpPr>
          <p:cNvPr id="7189" name="Rectangle 21"/>
          <p:cNvSpPr>
            <a:spLocks noChangeArrowheads="1"/>
          </p:cNvSpPr>
          <p:nvPr/>
        </p:nvSpPr>
        <p:spPr bwMode="auto">
          <a:xfrm>
            <a:off x="5410200" y="1600200"/>
            <a:ext cx="2590800" cy="4572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7190" name="Rectangle 22"/>
          <p:cNvSpPr>
            <a:spLocks noChangeArrowheads="1"/>
          </p:cNvSpPr>
          <p:nvPr/>
        </p:nvSpPr>
        <p:spPr bwMode="auto">
          <a:xfrm>
            <a:off x="5410200" y="2057400"/>
            <a:ext cx="2590800" cy="381000"/>
          </a:xfrm>
          <a:prstGeom prst="rect">
            <a:avLst/>
          </a:prstGeom>
          <a:solidFill>
            <a:srgbClr val="CCFF99"/>
          </a:solidFill>
          <a:ln w="9525">
            <a:solidFill>
              <a:schemeClr val="tx1"/>
            </a:solidFill>
            <a:miter lim="800000"/>
            <a:headEnd/>
            <a:tailEnd/>
          </a:ln>
          <a:effectLst/>
        </p:spPr>
        <p:txBody>
          <a:bodyPr wrap="none" anchor="ctr"/>
          <a:lstStyle/>
          <a:p>
            <a:pPr algn="ctr"/>
            <a:r>
              <a:rPr lang="en-US" b="1"/>
              <a:t>Program-Header Table</a:t>
            </a:r>
          </a:p>
        </p:txBody>
      </p:sp>
      <p:sp>
        <p:nvSpPr>
          <p:cNvPr id="7191" name="Rectangle 23"/>
          <p:cNvSpPr>
            <a:spLocks noChangeArrowheads="1"/>
          </p:cNvSpPr>
          <p:nvPr/>
        </p:nvSpPr>
        <p:spPr bwMode="auto">
          <a:xfrm>
            <a:off x="5410200" y="24384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1 Data</a:t>
            </a:r>
          </a:p>
        </p:txBody>
      </p:sp>
      <p:sp>
        <p:nvSpPr>
          <p:cNvPr id="7194" name="Line 26"/>
          <p:cNvSpPr>
            <a:spLocks noChangeShapeType="1"/>
          </p:cNvSpPr>
          <p:nvPr/>
        </p:nvSpPr>
        <p:spPr bwMode="auto">
          <a:xfrm flipV="1">
            <a:off x="3505200" y="2819400"/>
            <a:ext cx="1905000" cy="1676400"/>
          </a:xfrm>
          <a:prstGeom prst="line">
            <a:avLst/>
          </a:prstGeom>
          <a:noFill/>
          <a:ln w="9525">
            <a:solidFill>
              <a:schemeClr val="tx1"/>
            </a:solidFill>
            <a:round/>
            <a:headEnd/>
            <a:tailEnd type="triangle" w="med" len="med"/>
          </a:ln>
          <a:effectLst/>
        </p:spPr>
        <p:txBody>
          <a:bodyPr/>
          <a:lstStyle/>
          <a:p>
            <a:endParaRPr lang="en-US"/>
          </a:p>
        </p:txBody>
      </p:sp>
      <p:sp>
        <p:nvSpPr>
          <p:cNvPr id="7195" name="Line 27"/>
          <p:cNvSpPr>
            <a:spLocks noChangeShapeType="1"/>
          </p:cNvSpPr>
          <p:nvPr/>
        </p:nvSpPr>
        <p:spPr bwMode="auto">
          <a:xfrm>
            <a:off x="3429000" y="1981200"/>
            <a:ext cx="1981200" cy="762000"/>
          </a:xfrm>
          <a:prstGeom prst="line">
            <a:avLst/>
          </a:prstGeom>
          <a:noFill/>
          <a:ln w="9525">
            <a:solidFill>
              <a:schemeClr val="tx1"/>
            </a:solidFill>
            <a:round/>
            <a:headEnd/>
            <a:tailEnd type="triangle" w="med" len="med"/>
          </a:ln>
          <a:effectLst/>
        </p:spPr>
        <p:txBody>
          <a:bodyPr/>
          <a:lstStyle/>
          <a:p>
            <a:endParaRPr lang="en-US"/>
          </a:p>
        </p:txBody>
      </p:sp>
      <p:sp>
        <p:nvSpPr>
          <p:cNvPr id="7196" name="Rectangle 28"/>
          <p:cNvSpPr>
            <a:spLocks noChangeArrowheads="1"/>
          </p:cNvSpPr>
          <p:nvPr/>
        </p:nvSpPr>
        <p:spPr bwMode="auto">
          <a:xfrm>
            <a:off x="5410200" y="30480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2 Data</a:t>
            </a:r>
          </a:p>
        </p:txBody>
      </p:sp>
      <p:sp>
        <p:nvSpPr>
          <p:cNvPr id="7197" name="Line 29"/>
          <p:cNvSpPr>
            <a:spLocks noChangeShapeType="1"/>
          </p:cNvSpPr>
          <p:nvPr/>
        </p:nvSpPr>
        <p:spPr bwMode="auto">
          <a:xfrm>
            <a:off x="3429000" y="2286000"/>
            <a:ext cx="1981200" cy="990600"/>
          </a:xfrm>
          <a:prstGeom prst="line">
            <a:avLst/>
          </a:prstGeom>
          <a:noFill/>
          <a:ln w="9525">
            <a:solidFill>
              <a:schemeClr val="tx1"/>
            </a:solidFill>
            <a:round/>
            <a:headEnd/>
            <a:tailEnd type="triangle" w="med" len="med"/>
          </a:ln>
          <a:effectLst/>
        </p:spPr>
        <p:txBody>
          <a:bodyPr/>
          <a:lstStyle/>
          <a:p>
            <a:endParaRPr lang="en-US"/>
          </a:p>
        </p:txBody>
      </p:sp>
      <p:sp>
        <p:nvSpPr>
          <p:cNvPr id="7198" name="Line 30"/>
          <p:cNvSpPr>
            <a:spLocks noChangeShapeType="1"/>
          </p:cNvSpPr>
          <p:nvPr/>
        </p:nvSpPr>
        <p:spPr bwMode="auto">
          <a:xfrm flipV="1">
            <a:off x="3505200" y="3352800"/>
            <a:ext cx="1905000" cy="1447800"/>
          </a:xfrm>
          <a:prstGeom prst="line">
            <a:avLst/>
          </a:prstGeom>
          <a:noFill/>
          <a:ln w="9525">
            <a:solidFill>
              <a:schemeClr val="tx1"/>
            </a:solidFill>
            <a:round/>
            <a:headEnd/>
            <a:tailEnd type="triangle" w="med" len="med"/>
          </a:ln>
          <a:effectLst/>
        </p:spPr>
        <p:txBody>
          <a:bodyPr/>
          <a:lstStyle/>
          <a:p>
            <a:endParaRPr lang="en-US"/>
          </a:p>
        </p:txBody>
      </p:sp>
      <p:sp>
        <p:nvSpPr>
          <p:cNvPr id="7199" name="Rectangle 31"/>
          <p:cNvSpPr>
            <a:spLocks noChangeArrowheads="1"/>
          </p:cNvSpPr>
          <p:nvPr/>
        </p:nvSpPr>
        <p:spPr bwMode="auto">
          <a:xfrm>
            <a:off x="5410200" y="3657600"/>
            <a:ext cx="25908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Segment n Data</a:t>
            </a:r>
          </a:p>
        </p:txBody>
      </p:sp>
      <p:sp>
        <p:nvSpPr>
          <p:cNvPr id="7200" name="Line 32"/>
          <p:cNvSpPr>
            <a:spLocks noChangeShapeType="1"/>
          </p:cNvSpPr>
          <p:nvPr/>
        </p:nvSpPr>
        <p:spPr bwMode="auto">
          <a:xfrm>
            <a:off x="3429000" y="2743200"/>
            <a:ext cx="1981200" cy="1447800"/>
          </a:xfrm>
          <a:prstGeom prst="line">
            <a:avLst/>
          </a:prstGeom>
          <a:noFill/>
          <a:ln w="9525">
            <a:solidFill>
              <a:schemeClr val="tx1"/>
            </a:solidFill>
            <a:round/>
            <a:headEnd/>
            <a:tailEnd type="triangle" w="med" len="med"/>
          </a:ln>
          <a:effectLst/>
        </p:spPr>
        <p:txBody>
          <a:bodyPr/>
          <a:lstStyle/>
          <a:p>
            <a:endParaRPr lang="en-US"/>
          </a:p>
        </p:txBody>
      </p:sp>
      <p:sp>
        <p:nvSpPr>
          <p:cNvPr id="7201" name="Line 33"/>
          <p:cNvSpPr>
            <a:spLocks noChangeShapeType="1"/>
          </p:cNvSpPr>
          <p:nvPr/>
        </p:nvSpPr>
        <p:spPr bwMode="auto">
          <a:xfrm flipV="1">
            <a:off x="3505200" y="4267200"/>
            <a:ext cx="1905000" cy="1066800"/>
          </a:xfrm>
          <a:prstGeom prst="line">
            <a:avLst/>
          </a:prstGeom>
          <a:noFill/>
          <a:ln w="9525">
            <a:solidFill>
              <a:schemeClr val="tx1"/>
            </a:solidFill>
            <a:round/>
            <a:headEnd/>
            <a:tailEnd type="triangle" w="med" len="med"/>
          </a:ln>
          <a:effectLst/>
        </p:spPr>
        <p:txBody>
          <a:bodyPr/>
          <a:lstStyle/>
          <a:p>
            <a:endParaRPr lang="en-US"/>
          </a:p>
        </p:txBody>
      </p:sp>
      <p:sp>
        <p:nvSpPr>
          <p:cNvPr id="7202" name="Text Box 34"/>
          <p:cNvSpPr txBox="1">
            <a:spLocks noChangeArrowheads="1"/>
          </p:cNvSpPr>
          <p:nvPr/>
        </p:nvSpPr>
        <p:spPr bwMode="auto">
          <a:xfrm>
            <a:off x="1584325" y="3389313"/>
            <a:ext cx="1466850" cy="366712"/>
          </a:xfrm>
          <a:prstGeom prst="rect">
            <a:avLst/>
          </a:prstGeom>
          <a:noFill/>
          <a:ln w="9525">
            <a:noFill/>
            <a:miter lim="800000"/>
            <a:headEnd/>
            <a:tailEnd/>
          </a:ln>
          <a:effectLst/>
        </p:spPr>
        <p:txBody>
          <a:bodyPr wrap="none">
            <a:spAutoFit/>
          </a:bodyPr>
          <a:lstStyle/>
          <a:p>
            <a:r>
              <a:rPr lang="en-US">
                <a:solidFill>
                  <a:srgbClr val="CC0000"/>
                </a:solidFill>
              </a:rPr>
              <a:t>Linkable File</a:t>
            </a:r>
          </a:p>
        </p:txBody>
      </p:sp>
      <p:sp>
        <p:nvSpPr>
          <p:cNvPr id="7203" name="Text Box 35"/>
          <p:cNvSpPr txBox="1">
            <a:spLocks noChangeArrowheads="1"/>
          </p:cNvSpPr>
          <p:nvPr/>
        </p:nvSpPr>
        <p:spPr bwMode="auto">
          <a:xfrm>
            <a:off x="1600200" y="5943600"/>
            <a:ext cx="1466850" cy="366713"/>
          </a:xfrm>
          <a:prstGeom prst="rect">
            <a:avLst/>
          </a:prstGeom>
          <a:noFill/>
          <a:ln w="9525">
            <a:noFill/>
            <a:miter lim="800000"/>
            <a:headEnd/>
            <a:tailEnd/>
          </a:ln>
          <a:effectLst/>
        </p:spPr>
        <p:txBody>
          <a:bodyPr wrap="none">
            <a:spAutoFit/>
          </a:bodyPr>
          <a:lstStyle/>
          <a:p>
            <a:r>
              <a:rPr lang="en-US">
                <a:solidFill>
                  <a:srgbClr val="CC0000"/>
                </a:solidFill>
              </a:rPr>
              <a:t>Linkable File</a:t>
            </a:r>
          </a:p>
        </p:txBody>
      </p:sp>
      <p:sp>
        <p:nvSpPr>
          <p:cNvPr id="7204" name="Text Box 36"/>
          <p:cNvSpPr txBox="1">
            <a:spLocks noChangeArrowheads="1"/>
          </p:cNvSpPr>
          <p:nvPr/>
        </p:nvSpPr>
        <p:spPr bwMode="auto">
          <a:xfrm>
            <a:off x="5851525" y="4837113"/>
            <a:ext cx="1746250" cy="366712"/>
          </a:xfrm>
          <a:prstGeom prst="rect">
            <a:avLst/>
          </a:prstGeom>
          <a:noFill/>
          <a:ln w="9525">
            <a:noFill/>
            <a:miter lim="800000"/>
            <a:headEnd/>
            <a:tailEnd/>
          </a:ln>
          <a:effectLst/>
        </p:spPr>
        <p:txBody>
          <a:bodyPr wrap="none">
            <a:spAutoFit/>
          </a:bodyPr>
          <a:lstStyle/>
          <a:p>
            <a:r>
              <a:rPr lang="en-US">
                <a:solidFill>
                  <a:srgbClr val="CC0000"/>
                </a:solidFill>
              </a:rPr>
              <a:t>Executable File</a:t>
            </a:r>
          </a:p>
        </p:txBody>
      </p:sp>
      <p:sp>
        <p:nvSpPr>
          <p:cNvPr id="29" name="Slide Number Placeholder 28"/>
          <p:cNvSpPr>
            <a:spLocks noGrp="1"/>
          </p:cNvSpPr>
          <p:nvPr>
            <p:ph type="sldNum" sz="quarter" idx="12"/>
          </p:nvPr>
        </p:nvSpPr>
        <p:spPr/>
        <p:txBody>
          <a:bodyPr/>
          <a:lstStyle/>
          <a:p>
            <a:fld id="{065265BB-70C7-4C56-B6F2-B81676332F65}" type="slidenum">
              <a:rPr lang="en-US" smtClean="0"/>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76200"/>
            <a:ext cx="8229600" cy="1143000"/>
          </a:xfrm>
        </p:spPr>
        <p:txBody>
          <a:bodyPr/>
          <a:lstStyle/>
          <a:p>
            <a:r>
              <a:rPr lang="en-US" dirty="0" smtClean="0"/>
              <a:t>ELF</a:t>
            </a:r>
            <a:endParaRPr lang="en-US" dirty="0"/>
          </a:p>
        </p:txBody>
      </p:sp>
      <p:sp>
        <p:nvSpPr>
          <p:cNvPr id="30757" name="Rectangle 37"/>
          <p:cNvSpPr>
            <a:spLocks noChangeArrowheads="1"/>
          </p:cNvSpPr>
          <p:nvPr/>
        </p:nvSpPr>
        <p:spPr bwMode="auto">
          <a:xfrm>
            <a:off x="2133600" y="1143000"/>
            <a:ext cx="5334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58" name="Rectangle 38"/>
          <p:cNvSpPr>
            <a:spLocks noChangeArrowheads="1"/>
          </p:cNvSpPr>
          <p:nvPr/>
        </p:nvSpPr>
        <p:spPr bwMode="auto">
          <a:xfrm>
            <a:off x="2133600" y="11430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59" name="Rectangle 39"/>
          <p:cNvSpPr>
            <a:spLocks noChangeArrowheads="1"/>
          </p:cNvSpPr>
          <p:nvPr/>
        </p:nvSpPr>
        <p:spPr bwMode="auto">
          <a:xfrm>
            <a:off x="3124200" y="11430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0" name="Rectangle 40"/>
          <p:cNvSpPr>
            <a:spLocks noChangeArrowheads="1"/>
          </p:cNvSpPr>
          <p:nvPr/>
        </p:nvSpPr>
        <p:spPr bwMode="auto">
          <a:xfrm>
            <a:off x="4114800" y="11430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1" name="Rectangle 41"/>
          <p:cNvSpPr>
            <a:spLocks noChangeArrowheads="1"/>
          </p:cNvSpPr>
          <p:nvPr/>
        </p:nvSpPr>
        <p:spPr bwMode="auto">
          <a:xfrm>
            <a:off x="5105400" y="11430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2" name="Rectangle 42"/>
          <p:cNvSpPr>
            <a:spLocks noChangeArrowheads="1"/>
          </p:cNvSpPr>
          <p:nvPr/>
        </p:nvSpPr>
        <p:spPr bwMode="auto">
          <a:xfrm>
            <a:off x="6096000" y="11430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3" name="Rectangle 43"/>
          <p:cNvSpPr>
            <a:spLocks noChangeArrowheads="1"/>
          </p:cNvSpPr>
          <p:nvPr/>
        </p:nvSpPr>
        <p:spPr bwMode="auto">
          <a:xfrm>
            <a:off x="7086600" y="11430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4" name="Rectangle 44"/>
          <p:cNvSpPr>
            <a:spLocks noChangeArrowheads="1"/>
          </p:cNvSpPr>
          <p:nvPr/>
        </p:nvSpPr>
        <p:spPr bwMode="auto">
          <a:xfrm>
            <a:off x="152400" y="16002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e_type</a:t>
            </a:r>
          </a:p>
        </p:txBody>
      </p:sp>
      <p:sp>
        <p:nvSpPr>
          <p:cNvPr id="30765" name="Rectangle 45"/>
          <p:cNvSpPr>
            <a:spLocks noChangeArrowheads="1"/>
          </p:cNvSpPr>
          <p:nvPr/>
        </p:nvSpPr>
        <p:spPr bwMode="auto">
          <a:xfrm>
            <a:off x="1143000" y="16002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e_machine</a:t>
            </a:r>
          </a:p>
        </p:txBody>
      </p:sp>
      <p:sp>
        <p:nvSpPr>
          <p:cNvPr id="30766" name="Rectangle 46"/>
          <p:cNvSpPr>
            <a:spLocks noChangeArrowheads="1"/>
          </p:cNvSpPr>
          <p:nvPr/>
        </p:nvSpPr>
        <p:spPr bwMode="auto">
          <a:xfrm>
            <a:off x="2133600" y="16002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7" name="Rectangle 47"/>
          <p:cNvSpPr>
            <a:spLocks noChangeArrowheads="1"/>
          </p:cNvSpPr>
          <p:nvPr/>
        </p:nvSpPr>
        <p:spPr bwMode="auto">
          <a:xfrm>
            <a:off x="2133600" y="16002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e_version</a:t>
            </a:r>
          </a:p>
        </p:txBody>
      </p:sp>
      <p:sp>
        <p:nvSpPr>
          <p:cNvPr id="30768" name="Rectangle 48"/>
          <p:cNvSpPr>
            <a:spLocks noChangeArrowheads="1"/>
          </p:cNvSpPr>
          <p:nvPr/>
        </p:nvSpPr>
        <p:spPr bwMode="auto">
          <a:xfrm>
            <a:off x="4114800" y="16002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69" name="Rectangle 49"/>
          <p:cNvSpPr>
            <a:spLocks noChangeArrowheads="1"/>
          </p:cNvSpPr>
          <p:nvPr/>
        </p:nvSpPr>
        <p:spPr bwMode="auto">
          <a:xfrm>
            <a:off x="4114800" y="16002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e_entry</a:t>
            </a:r>
          </a:p>
        </p:txBody>
      </p:sp>
      <p:sp>
        <p:nvSpPr>
          <p:cNvPr id="30770" name="Rectangle 50"/>
          <p:cNvSpPr>
            <a:spLocks noChangeArrowheads="1"/>
          </p:cNvSpPr>
          <p:nvPr/>
        </p:nvSpPr>
        <p:spPr bwMode="auto">
          <a:xfrm>
            <a:off x="6096000" y="16002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71" name="Rectangle 51"/>
          <p:cNvSpPr>
            <a:spLocks noChangeArrowheads="1"/>
          </p:cNvSpPr>
          <p:nvPr/>
        </p:nvSpPr>
        <p:spPr bwMode="auto">
          <a:xfrm>
            <a:off x="6096000" y="16002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e_phoff</a:t>
            </a:r>
          </a:p>
        </p:txBody>
      </p:sp>
      <p:sp>
        <p:nvSpPr>
          <p:cNvPr id="30772" name="Rectangle 52"/>
          <p:cNvSpPr>
            <a:spLocks noChangeArrowheads="1"/>
          </p:cNvSpPr>
          <p:nvPr/>
        </p:nvSpPr>
        <p:spPr bwMode="auto">
          <a:xfrm>
            <a:off x="152400" y="20574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73" name="Rectangle 53"/>
          <p:cNvSpPr>
            <a:spLocks noChangeArrowheads="1"/>
          </p:cNvSpPr>
          <p:nvPr/>
        </p:nvSpPr>
        <p:spPr bwMode="auto">
          <a:xfrm>
            <a:off x="152400" y="20574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e_shoff</a:t>
            </a:r>
          </a:p>
        </p:txBody>
      </p:sp>
      <p:sp>
        <p:nvSpPr>
          <p:cNvPr id="30774" name="Rectangle 54"/>
          <p:cNvSpPr>
            <a:spLocks noChangeArrowheads="1"/>
          </p:cNvSpPr>
          <p:nvPr/>
        </p:nvSpPr>
        <p:spPr bwMode="auto">
          <a:xfrm>
            <a:off x="2133600" y="20574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0775" name="Rectangle 55"/>
          <p:cNvSpPr>
            <a:spLocks noChangeArrowheads="1"/>
          </p:cNvSpPr>
          <p:nvPr/>
        </p:nvSpPr>
        <p:spPr bwMode="auto">
          <a:xfrm>
            <a:off x="2133600" y="2057400"/>
            <a:ext cx="19812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e_flags</a:t>
            </a:r>
          </a:p>
        </p:txBody>
      </p:sp>
      <p:sp>
        <p:nvSpPr>
          <p:cNvPr id="30776" name="Rectangle 56"/>
          <p:cNvSpPr>
            <a:spLocks noChangeArrowheads="1"/>
          </p:cNvSpPr>
          <p:nvPr/>
        </p:nvSpPr>
        <p:spPr bwMode="auto">
          <a:xfrm>
            <a:off x="4114800" y="20574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e_ehsize</a:t>
            </a:r>
          </a:p>
        </p:txBody>
      </p:sp>
      <p:sp>
        <p:nvSpPr>
          <p:cNvPr id="30777" name="Rectangle 57"/>
          <p:cNvSpPr>
            <a:spLocks noChangeArrowheads="1"/>
          </p:cNvSpPr>
          <p:nvPr/>
        </p:nvSpPr>
        <p:spPr bwMode="auto">
          <a:xfrm>
            <a:off x="5105400" y="20574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e_phentsize</a:t>
            </a:r>
          </a:p>
        </p:txBody>
      </p:sp>
      <p:sp>
        <p:nvSpPr>
          <p:cNvPr id="30778" name="Rectangle 58"/>
          <p:cNvSpPr>
            <a:spLocks noChangeArrowheads="1"/>
          </p:cNvSpPr>
          <p:nvPr/>
        </p:nvSpPr>
        <p:spPr bwMode="auto">
          <a:xfrm>
            <a:off x="6096000" y="20574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e_phnum</a:t>
            </a:r>
          </a:p>
        </p:txBody>
      </p:sp>
      <p:sp>
        <p:nvSpPr>
          <p:cNvPr id="30779" name="Rectangle 59"/>
          <p:cNvSpPr>
            <a:spLocks noChangeArrowheads="1"/>
          </p:cNvSpPr>
          <p:nvPr/>
        </p:nvSpPr>
        <p:spPr bwMode="auto">
          <a:xfrm>
            <a:off x="7086600" y="20574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e_shentsize</a:t>
            </a:r>
          </a:p>
        </p:txBody>
      </p:sp>
      <p:sp>
        <p:nvSpPr>
          <p:cNvPr id="30781" name="Rectangle 61"/>
          <p:cNvSpPr>
            <a:spLocks noChangeArrowheads="1"/>
          </p:cNvSpPr>
          <p:nvPr/>
        </p:nvSpPr>
        <p:spPr bwMode="auto">
          <a:xfrm>
            <a:off x="152400" y="25146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e_shnum</a:t>
            </a:r>
          </a:p>
        </p:txBody>
      </p:sp>
      <p:sp>
        <p:nvSpPr>
          <p:cNvPr id="30782" name="Rectangle 62"/>
          <p:cNvSpPr>
            <a:spLocks noChangeArrowheads="1"/>
          </p:cNvSpPr>
          <p:nvPr/>
        </p:nvSpPr>
        <p:spPr bwMode="auto">
          <a:xfrm>
            <a:off x="1143000" y="2514600"/>
            <a:ext cx="990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e_shstrndx</a:t>
            </a:r>
          </a:p>
        </p:txBody>
      </p:sp>
      <p:sp>
        <p:nvSpPr>
          <p:cNvPr id="30756" name="Rectangle 36"/>
          <p:cNvSpPr>
            <a:spLocks noChangeArrowheads="1"/>
          </p:cNvSpPr>
          <p:nvPr/>
        </p:nvSpPr>
        <p:spPr bwMode="auto">
          <a:xfrm>
            <a:off x="152400" y="1143000"/>
            <a:ext cx="7924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 e_ident [ EI_NIDENT ]</a:t>
            </a:r>
          </a:p>
        </p:txBody>
      </p:sp>
      <p:sp>
        <p:nvSpPr>
          <p:cNvPr id="30786" name="Text Box 66"/>
          <p:cNvSpPr txBox="1">
            <a:spLocks noChangeArrowheads="1"/>
          </p:cNvSpPr>
          <p:nvPr/>
        </p:nvSpPr>
        <p:spPr bwMode="auto">
          <a:xfrm>
            <a:off x="2057400" y="2514600"/>
            <a:ext cx="7162799" cy="646331"/>
          </a:xfrm>
          <a:prstGeom prst="rect">
            <a:avLst/>
          </a:prstGeom>
          <a:noFill/>
          <a:ln w="9525">
            <a:noFill/>
            <a:miter lim="800000"/>
            <a:headEnd/>
            <a:tailEnd/>
          </a:ln>
          <a:effectLst/>
        </p:spPr>
        <p:txBody>
          <a:bodyPr wrap="square">
            <a:spAutoFit/>
          </a:bodyPr>
          <a:lstStyle/>
          <a:p>
            <a:r>
              <a:rPr lang="en-US" dirty="0"/>
              <a:t> Section-Header Table:  </a:t>
            </a:r>
            <a:r>
              <a:rPr lang="en-US" dirty="0" err="1"/>
              <a:t>e_shoff</a:t>
            </a:r>
            <a:r>
              <a:rPr lang="en-US" dirty="0"/>
              <a:t>, </a:t>
            </a:r>
            <a:r>
              <a:rPr lang="en-US" dirty="0" err="1"/>
              <a:t>e_shentsize</a:t>
            </a:r>
            <a:r>
              <a:rPr lang="en-US" dirty="0"/>
              <a:t>, </a:t>
            </a:r>
            <a:r>
              <a:rPr lang="en-US" dirty="0" err="1"/>
              <a:t>e_shnum</a:t>
            </a:r>
            <a:r>
              <a:rPr lang="en-US" dirty="0"/>
              <a:t>, </a:t>
            </a:r>
            <a:r>
              <a:rPr lang="en-US" dirty="0" err="1" smtClean="0"/>
              <a:t>e_shstrndx</a:t>
            </a:r>
            <a:endParaRPr lang="en-US" dirty="0"/>
          </a:p>
          <a:p>
            <a:r>
              <a:rPr lang="en-US" dirty="0"/>
              <a:t> </a:t>
            </a:r>
            <a:r>
              <a:rPr lang="en-US" dirty="0" smtClean="0"/>
              <a:t>Program-Header </a:t>
            </a:r>
            <a:r>
              <a:rPr lang="en-US" dirty="0"/>
              <a:t>Table:  </a:t>
            </a:r>
            <a:r>
              <a:rPr lang="en-US" dirty="0" err="1"/>
              <a:t>e_phoff</a:t>
            </a:r>
            <a:r>
              <a:rPr lang="en-US" dirty="0"/>
              <a:t>, </a:t>
            </a:r>
            <a:r>
              <a:rPr lang="en-US" dirty="0" err="1"/>
              <a:t>e_phentsize</a:t>
            </a:r>
            <a:r>
              <a:rPr lang="en-US" dirty="0"/>
              <a:t>, </a:t>
            </a:r>
            <a:r>
              <a:rPr lang="en-US" dirty="0" err="1"/>
              <a:t>e_phnum</a:t>
            </a:r>
            <a:r>
              <a:rPr lang="en-US" dirty="0"/>
              <a:t>, </a:t>
            </a:r>
            <a:r>
              <a:rPr lang="en-US" dirty="0" err="1"/>
              <a:t>e_entry</a:t>
            </a:r>
            <a:endParaRPr lang="en-US" dirty="0"/>
          </a:p>
        </p:txBody>
      </p:sp>
      <p:sp>
        <p:nvSpPr>
          <p:cNvPr id="31" name="Slide Number Placeholder 30"/>
          <p:cNvSpPr>
            <a:spLocks noGrp="1"/>
          </p:cNvSpPr>
          <p:nvPr>
            <p:ph type="sldNum" sz="quarter" idx="12"/>
          </p:nvPr>
        </p:nvSpPr>
        <p:spPr>
          <a:xfrm>
            <a:off x="6553200" y="5559425"/>
            <a:ext cx="2133600" cy="476250"/>
          </a:xfrm>
        </p:spPr>
        <p:txBody>
          <a:bodyPr/>
          <a:lstStyle/>
          <a:p>
            <a:fld id="{065265BB-70C7-4C56-B6F2-B81676332F65}" type="slidenum">
              <a:rPr lang="en-US" smtClean="0"/>
              <a:pPr/>
              <a:t>112</a:t>
            </a:fld>
            <a:endParaRPr lang="en-US"/>
          </a:p>
        </p:txBody>
      </p:sp>
      <p:sp>
        <p:nvSpPr>
          <p:cNvPr id="32" name="Rectangle 4"/>
          <p:cNvSpPr>
            <a:spLocks noChangeArrowheads="1"/>
          </p:cNvSpPr>
          <p:nvPr/>
        </p:nvSpPr>
        <p:spPr bwMode="auto">
          <a:xfrm>
            <a:off x="76200" y="32766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sh_name</a:t>
            </a:r>
          </a:p>
        </p:txBody>
      </p:sp>
      <p:sp>
        <p:nvSpPr>
          <p:cNvPr id="33" name="Rectangle 5"/>
          <p:cNvSpPr>
            <a:spLocks noChangeArrowheads="1"/>
          </p:cNvSpPr>
          <p:nvPr/>
        </p:nvSpPr>
        <p:spPr bwMode="auto">
          <a:xfrm>
            <a:off x="1828800" y="32766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b="1"/>
              <a:t> sh_type</a:t>
            </a:r>
          </a:p>
        </p:txBody>
      </p:sp>
      <p:sp>
        <p:nvSpPr>
          <p:cNvPr id="34" name="Rectangle 6"/>
          <p:cNvSpPr>
            <a:spLocks noChangeArrowheads="1"/>
          </p:cNvSpPr>
          <p:nvPr/>
        </p:nvSpPr>
        <p:spPr bwMode="auto">
          <a:xfrm>
            <a:off x="3581400" y="32766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b="1"/>
              <a:t> sh_flags</a:t>
            </a:r>
          </a:p>
        </p:txBody>
      </p:sp>
      <p:sp>
        <p:nvSpPr>
          <p:cNvPr id="35" name="Rectangle 7"/>
          <p:cNvSpPr>
            <a:spLocks noChangeArrowheads="1"/>
          </p:cNvSpPr>
          <p:nvPr/>
        </p:nvSpPr>
        <p:spPr bwMode="auto">
          <a:xfrm>
            <a:off x="5334000" y="32766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sh_addr</a:t>
            </a:r>
          </a:p>
        </p:txBody>
      </p:sp>
      <p:sp>
        <p:nvSpPr>
          <p:cNvPr id="36" name="Rectangle 8"/>
          <p:cNvSpPr>
            <a:spLocks noChangeArrowheads="1"/>
          </p:cNvSpPr>
          <p:nvPr/>
        </p:nvSpPr>
        <p:spPr bwMode="auto">
          <a:xfrm>
            <a:off x="7086600" y="32766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a:t>
            </a:r>
            <a:r>
              <a:rPr lang="en-US" b="1"/>
              <a:t>sh_offset</a:t>
            </a:r>
          </a:p>
        </p:txBody>
      </p:sp>
      <p:sp>
        <p:nvSpPr>
          <p:cNvPr id="37" name="Rectangle 9"/>
          <p:cNvSpPr>
            <a:spLocks noChangeArrowheads="1"/>
          </p:cNvSpPr>
          <p:nvPr/>
        </p:nvSpPr>
        <p:spPr bwMode="auto">
          <a:xfrm>
            <a:off x="76200" y="38862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b="1"/>
              <a:t> sh_size</a:t>
            </a:r>
          </a:p>
        </p:txBody>
      </p:sp>
      <p:sp>
        <p:nvSpPr>
          <p:cNvPr id="38" name="Rectangle 10"/>
          <p:cNvSpPr>
            <a:spLocks noChangeArrowheads="1"/>
          </p:cNvSpPr>
          <p:nvPr/>
        </p:nvSpPr>
        <p:spPr bwMode="auto">
          <a:xfrm>
            <a:off x="1828800" y="38862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sh_link</a:t>
            </a:r>
          </a:p>
        </p:txBody>
      </p:sp>
      <p:sp>
        <p:nvSpPr>
          <p:cNvPr id="39" name="Rectangle 11"/>
          <p:cNvSpPr>
            <a:spLocks noChangeArrowheads="1"/>
          </p:cNvSpPr>
          <p:nvPr/>
        </p:nvSpPr>
        <p:spPr bwMode="auto">
          <a:xfrm>
            <a:off x="3581400" y="38862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sh_info</a:t>
            </a:r>
          </a:p>
        </p:txBody>
      </p:sp>
      <p:sp>
        <p:nvSpPr>
          <p:cNvPr id="40" name="Rectangle 12"/>
          <p:cNvSpPr>
            <a:spLocks noChangeArrowheads="1"/>
          </p:cNvSpPr>
          <p:nvPr/>
        </p:nvSpPr>
        <p:spPr bwMode="auto">
          <a:xfrm>
            <a:off x="5334000" y="38862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sh_addralign</a:t>
            </a:r>
          </a:p>
        </p:txBody>
      </p:sp>
      <p:sp>
        <p:nvSpPr>
          <p:cNvPr id="41" name="Rectangle 13"/>
          <p:cNvSpPr>
            <a:spLocks noChangeArrowheads="1"/>
          </p:cNvSpPr>
          <p:nvPr/>
        </p:nvSpPr>
        <p:spPr bwMode="auto">
          <a:xfrm>
            <a:off x="7086600" y="3886200"/>
            <a:ext cx="17526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 sh_entsize</a:t>
            </a:r>
          </a:p>
        </p:txBody>
      </p:sp>
      <p:sp>
        <p:nvSpPr>
          <p:cNvPr id="42" name="Rectangle 4"/>
          <p:cNvSpPr>
            <a:spLocks noChangeArrowheads="1"/>
          </p:cNvSpPr>
          <p:nvPr/>
        </p:nvSpPr>
        <p:spPr bwMode="auto">
          <a:xfrm>
            <a:off x="228600" y="46482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 </a:t>
            </a:r>
            <a:r>
              <a:rPr lang="en-US" b="1"/>
              <a:t>p_type</a:t>
            </a:r>
          </a:p>
        </p:txBody>
      </p:sp>
      <p:sp>
        <p:nvSpPr>
          <p:cNvPr id="43" name="Rectangle 5"/>
          <p:cNvSpPr>
            <a:spLocks noChangeArrowheads="1"/>
          </p:cNvSpPr>
          <p:nvPr/>
        </p:nvSpPr>
        <p:spPr bwMode="auto">
          <a:xfrm>
            <a:off x="2209800" y="46482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 p_offset</a:t>
            </a:r>
          </a:p>
        </p:txBody>
      </p:sp>
      <p:sp>
        <p:nvSpPr>
          <p:cNvPr id="44" name="Rectangle 6"/>
          <p:cNvSpPr>
            <a:spLocks noChangeArrowheads="1"/>
          </p:cNvSpPr>
          <p:nvPr/>
        </p:nvSpPr>
        <p:spPr bwMode="auto">
          <a:xfrm>
            <a:off x="4191000" y="46482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 p_vaddr</a:t>
            </a:r>
          </a:p>
        </p:txBody>
      </p:sp>
      <p:sp>
        <p:nvSpPr>
          <p:cNvPr id="45" name="Rectangle 7"/>
          <p:cNvSpPr>
            <a:spLocks noChangeArrowheads="1"/>
          </p:cNvSpPr>
          <p:nvPr/>
        </p:nvSpPr>
        <p:spPr bwMode="auto">
          <a:xfrm>
            <a:off x="6172200" y="46482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 </a:t>
            </a:r>
            <a:r>
              <a:rPr lang="en-US" b="1"/>
              <a:t>p_paddr</a:t>
            </a:r>
          </a:p>
        </p:txBody>
      </p:sp>
      <p:sp>
        <p:nvSpPr>
          <p:cNvPr id="46" name="Rectangle 8"/>
          <p:cNvSpPr>
            <a:spLocks noChangeArrowheads="1"/>
          </p:cNvSpPr>
          <p:nvPr/>
        </p:nvSpPr>
        <p:spPr bwMode="auto">
          <a:xfrm>
            <a:off x="228600" y="55626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 p_filesz</a:t>
            </a:r>
          </a:p>
        </p:txBody>
      </p:sp>
      <p:sp>
        <p:nvSpPr>
          <p:cNvPr id="47" name="Rectangle 9"/>
          <p:cNvSpPr>
            <a:spLocks noChangeArrowheads="1"/>
          </p:cNvSpPr>
          <p:nvPr/>
        </p:nvSpPr>
        <p:spPr bwMode="auto">
          <a:xfrm>
            <a:off x="2209800" y="55626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 p_memsz</a:t>
            </a:r>
          </a:p>
        </p:txBody>
      </p:sp>
      <p:sp>
        <p:nvSpPr>
          <p:cNvPr id="48" name="Rectangle 10"/>
          <p:cNvSpPr>
            <a:spLocks noChangeArrowheads="1"/>
          </p:cNvSpPr>
          <p:nvPr/>
        </p:nvSpPr>
        <p:spPr bwMode="auto">
          <a:xfrm>
            <a:off x="4191000" y="55626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 </a:t>
            </a:r>
            <a:r>
              <a:rPr lang="en-US" b="1"/>
              <a:t>p_flags</a:t>
            </a:r>
          </a:p>
        </p:txBody>
      </p:sp>
      <p:sp>
        <p:nvSpPr>
          <p:cNvPr id="49" name="Rectangle 11"/>
          <p:cNvSpPr>
            <a:spLocks noChangeArrowheads="1"/>
          </p:cNvSpPr>
          <p:nvPr/>
        </p:nvSpPr>
        <p:spPr bwMode="auto">
          <a:xfrm>
            <a:off x="6172200" y="5562600"/>
            <a:ext cx="1981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 </a:t>
            </a:r>
            <a:r>
              <a:rPr lang="en-US" b="1"/>
              <a:t>p_align</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Linux ‘Executable’ ELF files</a:t>
            </a:r>
          </a:p>
        </p:txBody>
      </p:sp>
      <p:sp>
        <p:nvSpPr>
          <p:cNvPr id="9219" name="Rectangle 3"/>
          <p:cNvSpPr>
            <a:spLocks noGrp="1" noChangeArrowheads="1"/>
          </p:cNvSpPr>
          <p:nvPr>
            <p:ph type="body" idx="1"/>
          </p:nvPr>
        </p:nvSpPr>
        <p:spPr/>
        <p:txBody>
          <a:bodyPr/>
          <a:lstStyle/>
          <a:p>
            <a:r>
              <a:rPr lang="en-US" sz="2400" dirty="0"/>
              <a:t>An Executable ELF32 file produced by the Linux linker is configured to execute in a private ‘virtual’ address space, whereby every program gets loaded at the identical virtual memory-address (i.e., 0x08048000</a:t>
            </a:r>
            <a:r>
              <a:rPr lang="en-US" sz="2400" dirty="0" smtClean="0"/>
              <a:t>)</a:t>
            </a:r>
          </a:p>
          <a:p>
            <a:r>
              <a:rPr lang="en-US" sz="2400" dirty="0" smtClean="0"/>
              <a:t>It is possible that some ‘linkable’ ELF files are self-contained (i.e., they may not need to be linked with any other object-files, or with any shared libraries)</a:t>
            </a:r>
          </a:p>
          <a:p>
            <a:r>
              <a:rPr lang="en-US" sz="2400" dirty="0" smtClean="0"/>
              <a:t>For those sections containing the ‘text’ and ‘data’ for the program, we build segment-descriptors, based on where the linkable image-file will reside in physical memory </a:t>
            </a:r>
          </a:p>
          <a:p>
            <a:r>
              <a:rPr lang="en-US" sz="2400" dirty="0" smtClean="0"/>
              <a:t>Then we jump to the ‘_start’ entry-point </a:t>
            </a:r>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868362"/>
          </a:xfrm>
        </p:spPr>
        <p:txBody>
          <a:bodyPr/>
          <a:lstStyle/>
          <a:p>
            <a:r>
              <a:rPr lang="en-US" sz="4000" dirty="0"/>
              <a:t>32-bit versus 16-bit code</a:t>
            </a:r>
          </a:p>
        </p:txBody>
      </p:sp>
      <p:sp>
        <p:nvSpPr>
          <p:cNvPr id="12291" name="Rectangle 3"/>
          <p:cNvSpPr>
            <a:spLocks noGrp="1" noChangeArrowheads="1"/>
          </p:cNvSpPr>
          <p:nvPr>
            <p:ph type="body" idx="1"/>
          </p:nvPr>
        </p:nvSpPr>
        <p:spPr>
          <a:xfrm>
            <a:off x="152400" y="1447800"/>
            <a:ext cx="8229600" cy="4068763"/>
          </a:xfrm>
        </p:spPr>
        <p:txBody>
          <a:bodyPr/>
          <a:lstStyle/>
          <a:p>
            <a:r>
              <a:rPr lang="en-US" sz="2400" dirty="0" err="1"/>
              <a:t>Linux’s</a:t>
            </a:r>
            <a:r>
              <a:rPr lang="en-US" sz="2400" dirty="0"/>
              <a:t> compilers, and the ‘as’ assembler, </a:t>
            </a:r>
            <a:r>
              <a:rPr lang="en-US" sz="2400" dirty="0" smtClean="0"/>
              <a:t>produce </a:t>
            </a:r>
            <a:r>
              <a:rPr lang="en-US" sz="2400" dirty="0"/>
              <a:t>object-files that are intended to reside in ’32-bit’ memory-segments (i.e., the D-bit in a code-segment descriptor is set to </a:t>
            </a:r>
            <a:r>
              <a:rPr lang="en-US" sz="2400" dirty="0" smtClean="0"/>
              <a:t>1). This </a:t>
            </a:r>
            <a:r>
              <a:rPr lang="en-US" sz="2400" dirty="0"/>
              <a:t>affects the CPU’s interpretation of all the machine-instructions it subsequently fetches</a:t>
            </a:r>
          </a:p>
          <a:p>
            <a:r>
              <a:rPr lang="en-US" sz="2400" dirty="0"/>
              <a:t>Our ‘as’ assembler can produce both16-bit and 32-bit code (although its default is 64-bit code)</a:t>
            </a:r>
          </a:p>
          <a:p>
            <a:r>
              <a:rPr lang="en-US" sz="2400" dirty="0"/>
              <a:t>We employ ‘</a:t>
            </a:r>
            <a:r>
              <a:rPr lang="en-US" sz="2400" b="1" dirty="0"/>
              <a:t>.code32</a:t>
            </a:r>
            <a:r>
              <a:rPr lang="en-US" sz="2400" dirty="0"/>
              <a:t>’ or ‘</a:t>
            </a:r>
            <a:r>
              <a:rPr lang="en-US" sz="2400" b="1" dirty="0"/>
              <a:t>.code16</a:t>
            </a:r>
            <a:r>
              <a:rPr lang="en-US" sz="2400" dirty="0"/>
              <a:t>’ directives</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114</a:t>
            </a:fld>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1143000"/>
          </a:xfrm>
        </p:spPr>
        <p:txBody>
          <a:bodyPr/>
          <a:lstStyle/>
          <a:p>
            <a:r>
              <a:rPr lang="en-US" dirty="0"/>
              <a:t>Memory-Map</a:t>
            </a:r>
          </a:p>
        </p:txBody>
      </p:sp>
      <p:sp>
        <p:nvSpPr>
          <p:cNvPr id="16388" name="Rectangle 4"/>
          <p:cNvSpPr>
            <a:spLocks noChangeArrowheads="1"/>
          </p:cNvSpPr>
          <p:nvPr/>
        </p:nvSpPr>
        <p:spPr bwMode="auto">
          <a:xfrm>
            <a:off x="5105400" y="4114800"/>
            <a:ext cx="2133600" cy="2438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6389" name="Rectangle 5"/>
          <p:cNvSpPr>
            <a:spLocks noChangeArrowheads="1"/>
          </p:cNvSpPr>
          <p:nvPr/>
        </p:nvSpPr>
        <p:spPr bwMode="auto">
          <a:xfrm>
            <a:off x="5105400" y="1143000"/>
            <a:ext cx="2133600" cy="26670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6390" name="Rectangle 6"/>
          <p:cNvSpPr>
            <a:spLocks noChangeArrowheads="1"/>
          </p:cNvSpPr>
          <p:nvPr/>
        </p:nvSpPr>
        <p:spPr bwMode="auto">
          <a:xfrm>
            <a:off x="5105400" y="2057400"/>
            <a:ext cx="2133600" cy="1752600"/>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16391" name="Rectangle 7"/>
          <p:cNvSpPr>
            <a:spLocks noChangeArrowheads="1"/>
          </p:cNvSpPr>
          <p:nvPr/>
        </p:nvSpPr>
        <p:spPr bwMode="auto">
          <a:xfrm>
            <a:off x="5105400" y="5867400"/>
            <a:ext cx="2133600" cy="381000"/>
          </a:xfrm>
          <a:prstGeom prst="rect">
            <a:avLst/>
          </a:prstGeom>
          <a:solidFill>
            <a:srgbClr val="FFCCFF"/>
          </a:solidFill>
          <a:ln w="9525">
            <a:solidFill>
              <a:schemeClr val="tx1"/>
            </a:solidFill>
            <a:miter lim="800000"/>
            <a:headEnd/>
            <a:tailEnd/>
          </a:ln>
          <a:effectLst/>
        </p:spPr>
        <p:txBody>
          <a:bodyPr wrap="none" anchor="ctr"/>
          <a:lstStyle/>
          <a:p>
            <a:pPr algn="ctr"/>
            <a:r>
              <a:rPr lang="en-US" b="1"/>
              <a:t>IVT</a:t>
            </a:r>
          </a:p>
        </p:txBody>
      </p:sp>
      <p:sp>
        <p:nvSpPr>
          <p:cNvPr id="16394" name="Rectangle 10"/>
          <p:cNvSpPr>
            <a:spLocks noChangeArrowheads="1"/>
          </p:cNvSpPr>
          <p:nvPr/>
        </p:nvSpPr>
        <p:spPr bwMode="auto">
          <a:xfrm>
            <a:off x="5105400" y="5562600"/>
            <a:ext cx="2133600" cy="304800"/>
          </a:xfrm>
          <a:prstGeom prst="rect">
            <a:avLst/>
          </a:prstGeom>
          <a:solidFill>
            <a:srgbClr val="CCFFFF"/>
          </a:solidFill>
          <a:ln w="9525">
            <a:solidFill>
              <a:schemeClr val="tx1"/>
            </a:solidFill>
            <a:miter lim="800000"/>
            <a:headEnd/>
            <a:tailEnd/>
          </a:ln>
          <a:effectLst/>
        </p:spPr>
        <p:txBody>
          <a:bodyPr wrap="none" anchor="ctr"/>
          <a:lstStyle/>
          <a:p>
            <a:pPr algn="ctr"/>
            <a:r>
              <a:rPr lang="en-US" b="1"/>
              <a:t>ROM-BIOS DATA</a:t>
            </a:r>
          </a:p>
        </p:txBody>
      </p:sp>
      <p:sp>
        <p:nvSpPr>
          <p:cNvPr id="16396" name="Rectangle 12"/>
          <p:cNvSpPr>
            <a:spLocks noChangeArrowheads="1"/>
          </p:cNvSpPr>
          <p:nvPr/>
        </p:nvSpPr>
        <p:spPr bwMode="auto">
          <a:xfrm>
            <a:off x="5105400" y="4876800"/>
            <a:ext cx="2133600" cy="381000"/>
          </a:xfrm>
          <a:prstGeom prst="rect">
            <a:avLst/>
          </a:prstGeom>
          <a:solidFill>
            <a:srgbClr val="CCFF99"/>
          </a:solidFill>
          <a:ln w="9525">
            <a:solidFill>
              <a:schemeClr val="tx1"/>
            </a:solidFill>
            <a:miter lim="800000"/>
            <a:headEnd/>
            <a:tailEnd/>
          </a:ln>
          <a:effectLst/>
        </p:spPr>
        <p:txBody>
          <a:bodyPr wrap="none" anchor="ctr"/>
          <a:lstStyle/>
          <a:p>
            <a:pPr algn="ctr"/>
            <a:r>
              <a:rPr lang="en-US" b="1"/>
              <a:t>BOOT-LOADER</a:t>
            </a:r>
          </a:p>
        </p:txBody>
      </p:sp>
      <p:sp>
        <p:nvSpPr>
          <p:cNvPr id="16400" name="Rectangle 16"/>
          <p:cNvSpPr>
            <a:spLocks noChangeArrowheads="1"/>
          </p:cNvSpPr>
          <p:nvPr/>
        </p:nvSpPr>
        <p:spPr bwMode="auto">
          <a:xfrm>
            <a:off x="5105400" y="3048000"/>
            <a:ext cx="2133600" cy="762000"/>
          </a:xfrm>
          <a:prstGeom prst="rect">
            <a:avLst/>
          </a:prstGeom>
          <a:solidFill>
            <a:srgbClr val="CCFF99"/>
          </a:solidFill>
          <a:ln w="9525">
            <a:solidFill>
              <a:schemeClr val="tx1"/>
            </a:solidFill>
            <a:miter lim="800000"/>
            <a:headEnd/>
            <a:tailEnd/>
          </a:ln>
          <a:effectLst/>
        </p:spPr>
        <p:txBody>
          <a:bodyPr wrap="none" anchor="ctr"/>
          <a:lstStyle/>
          <a:p>
            <a:pPr algn="ctr"/>
            <a:r>
              <a:rPr lang="en-US" sz="2000"/>
              <a:t>‘tryelf32.b’</a:t>
            </a:r>
          </a:p>
          <a:p>
            <a:pPr algn="ctr"/>
            <a:r>
              <a:rPr lang="en-US" sz="2000"/>
              <a:t>image</a:t>
            </a:r>
          </a:p>
        </p:txBody>
      </p:sp>
      <p:sp>
        <p:nvSpPr>
          <p:cNvPr id="16403" name="Rectangle 19"/>
          <p:cNvSpPr>
            <a:spLocks noChangeArrowheads="1"/>
          </p:cNvSpPr>
          <p:nvPr/>
        </p:nvSpPr>
        <p:spPr bwMode="auto">
          <a:xfrm>
            <a:off x="1828800" y="4876800"/>
            <a:ext cx="228600" cy="7620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16405" name="Line 21"/>
          <p:cNvSpPr>
            <a:spLocks noChangeShapeType="1"/>
          </p:cNvSpPr>
          <p:nvPr/>
        </p:nvSpPr>
        <p:spPr bwMode="auto">
          <a:xfrm>
            <a:off x="4800600" y="2057400"/>
            <a:ext cx="0" cy="1752600"/>
          </a:xfrm>
          <a:prstGeom prst="line">
            <a:avLst/>
          </a:prstGeom>
          <a:noFill/>
          <a:ln w="9525">
            <a:solidFill>
              <a:srgbClr val="CC0000"/>
            </a:solidFill>
            <a:round/>
            <a:headEnd type="triangle" w="med" len="med"/>
            <a:tailEnd type="triangle" w="med" len="med"/>
          </a:ln>
          <a:effectLst/>
        </p:spPr>
        <p:txBody>
          <a:bodyPr/>
          <a:lstStyle/>
          <a:p>
            <a:endParaRPr lang="en-US"/>
          </a:p>
        </p:txBody>
      </p:sp>
      <p:sp>
        <p:nvSpPr>
          <p:cNvPr id="16406" name="Text Box 22"/>
          <p:cNvSpPr txBox="1">
            <a:spLocks noChangeArrowheads="1"/>
          </p:cNvSpPr>
          <p:nvPr/>
        </p:nvSpPr>
        <p:spPr bwMode="auto">
          <a:xfrm>
            <a:off x="1066800" y="1524000"/>
            <a:ext cx="2343150" cy="2014538"/>
          </a:xfrm>
          <a:prstGeom prst="rect">
            <a:avLst/>
          </a:prstGeom>
          <a:noFill/>
          <a:ln w="9525">
            <a:noFill/>
            <a:miter lim="800000"/>
            <a:headEnd/>
            <a:tailEnd/>
          </a:ln>
          <a:effectLst/>
        </p:spPr>
        <p:txBody>
          <a:bodyPr wrap="none">
            <a:spAutoFit/>
          </a:bodyPr>
          <a:lstStyle/>
          <a:p>
            <a:r>
              <a:rPr lang="en-US">
                <a:solidFill>
                  <a:srgbClr val="CC0000"/>
                </a:solidFill>
              </a:rPr>
              <a:t> Both ‘tryelf32.b’ and </a:t>
            </a:r>
          </a:p>
          <a:p>
            <a:r>
              <a:rPr lang="en-US">
                <a:solidFill>
                  <a:srgbClr val="CC0000"/>
                </a:solidFill>
              </a:rPr>
              <a:t>  ‘linuxapp.o’ will get  </a:t>
            </a:r>
          </a:p>
          <a:p>
            <a:r>
              <a:rPr lang="en-US">
                <a:solidFill>
                  <a:srgbClr val="CC0000"/>
                </a:solidFill>
              </a:rPr>
              <a:t>     loaded into ram</a:t>
            </a:r>
          </a:p>
          <a:p>
            <a:r>
              <a:rPr lang="en-US">
                <a:solidFill>
                  <a:srgbClr val="CC0000"/>
                </a:solidFill>
              </a:rPr>
              <a:t> from sectors 1..127</a:t>
            </a:r>
          </a:p>
          <a:p>
            <a:r>
              <a:rPr lang="en-US">
                <a:solidFill>
                  <a:srgbClr val="CC0000"/>
                </a:solidFill>
              </a:rPr>
              <a:t> of the disk-partition </a:t>
            </a:r>
          </a:p>
          <a:p>
            <a:r>
              <a:rPr lang="en-US">
                <a:solidFill>
                  <a:srgbClr val="CC0000"/>
                </a:solidFill>
              </a:rPr>
              <a:t>  by our ‘cs630ipl.b’</a:t>
            </a:r>
          </a:p>
          <a:p>
            <a:r>
              <a:rPr lang="en-US">
                <a:solidFill>
                  <a:srgbClr val="CC0000"/>
                </a:solidFill>
              </a:rPr>
              <a:t>    program-loader</a:t>
            </a:r>
          </a:p>
        </p:txBody>
      </p:sp>
      <p:sp>
        <p:nvSpPr>
          <p:cNvPr id="16407" name="Line 23"/>
          <p:cNvSpPr>
            <a:spLocks noChangeShapeType="1"/>
          </p:cNvSpPr>
          <p:nvPr/>
        </p:nvSpPr>
        <p:spPr bwMode="auto">
          <a:xfrm flipV="1">
            <a:off x="1524000" y="3048000"/>
            <a:ext cx="3200400" cy="1600200"/>
          </a:xfrm>
          <a:prstGeom prst="line">
            <a:avLst/>
          </a:prstGeom>
          <a:noFill/>
          <a:ln w="9525">
            <a:solidFill>
              <a:srgbClr val="CC0000"/>
            </a:solidFill>
            <a:round/>
            <a:headEnd/>
            <a:tailEnd type="triangle" w="med" len="med"/>
          </a:ln>
          <a:effectLst/>
        </p:spPr>
        <p:txBody>
          <a:bodyPr/>
          <a:lstStyle/>
          <a:p>
            <a:endParaRPr lang="en-US"/>
          </a:p>
        </p:txBody>
      </p:sp>
      <p:sp>
        <p:nvSpPr>
          <p:cNvPr id="16408" name="Line 24"/>
          <p:cNvSpPr>
            <a:spLocks noChangeShapeType="1"/>
          </p:cNvSpPr>
          <p:nvPr/>
        </p:nvSpPr>
        <p:spPr bwMode="auto">
          <a:xfrm flipH="1">
            <a:off x="7315200" y="3810000"/>
            <a:ext cx="1524000" cy="0"/>
          </a:xfrm>
          <a:prstGeom prst="line">
            <a:avLst/>
          </a:prstGeom>
          <a:noFill/>
          <a:ln w="9525">
            <a:solidFill>
              <a:schemeClr val="tx1"/>
            </a:solidFill>
            <a:round/>
            <a:headEnd/>
            <a:tailEnd type="triangle" w="med" len="med"/>
          </a:ln>
          <a:effectLst/>
        </p:spPr>
        <p:txBody>
          <a:bodyPr/>
          <a:lstStyle/>
          <a:p>
            <a:endParaRPr lang="en-US"/>
          </a:p>
        </p:txBody>
      </p:sp>
      <p:sp>
        <p:nvSpPr>
          <p:cNvPr id="16409" name="Text Box 25"/>
          <p:cNvSpPr txBox="1">
            <a:spLocks noChangeArrowheads="1"/>
          </p:cNvSpPr>
          <p:nvPr/>
        </p:nvSpPr>
        <p:spPr bwMode="auto">
          <a:xfrm>
            <a:off x="7527925" y="3465513"/>
            <a:ext cx="1441450" cy="366712"/>
          </a:xfrm>
          <a:prstGeom prst="rect">
            <a:avLst/>
          </a:prstGeom>
          <a:noFill/>
          <a:ln w="9525">
            <a:noFill/>
            <a:miter lim="800000"/>
            <a:headEnd/>
            <a:tailEnd/>
          </a:ln>
          <a:effectLst/>
        </p:spPr>
        <p:txBody>
          <a:bodyPr wrap="none">
            <a:spAutoFit/>
          </a:bodyPr>
          <a:lstStyle/>
          <a:p>
            <a:r>
              <a:rPr lang="en-US"/>
              <a:t>0x00010000</a:t>
            </a:r>
          </a:p>
        </p:txBody>
      </p:sp>
      <p:sp>
        <p:nvSpPr>
          <p:cNvPr id="16410" name="Line 26"/>
          <p:cNvSpPr>
            <a:spLocks noChangeShapeType="1"/>
          </p:cNvSpPr>
          <p:nvPr/>
        </p:nvSpPr>
        <p:spPr bwMode="auto">
          <a:xfrm flipH="1">
            <a:off x="7315200" y="2514600"/>
            <a:ext cx="1524000" cy="0"/>
          </a:xfrm>
          <a:prstGeom prst="line">
            <a:avLst/>
          </a:prstGeom>
          <a:noFill/>
          <a:ln w="9525">
            <a:solidFill>
              <a:schemeClr val="tx1"/>
            </a:solidFill>
            <a:round/>
            <a:headEnd/>
            <a:tailEnd type="triangle" w="med" len="med"/>
          </a:ln>
          <a:effectLst/>
        </p:spPr>
        <p:txBody>
          <a:bodyPr/>
          <a:lstStyle/>
          <a:p>
            <a:endParaRPr lang="en-US"/>
          </a:p>
        </p:txBody>
      </p:sp>
      <p:sp>
        <p:nvSpPr>
          <p:cNvPr id="16411" name="Text Box 27"/>
          <p:cNvSpPr txBox="1">
            <a:spLocks noChangeArrowheads="1"/>
          </p:cNvSpPr>
          <p:nvPr/>
        </p:nvSpPr>
        <p:spPr bwMode="auto">
          <a:xfrm>
            <a:off x="7527925" y="2170113"/>
            <a:ext cx="1441450" cy="366712"/>
          </a:xfrm>
          <a:prstGeom prst="rect">
            <a:avLst/>
          </a:prstGeom>
          <a:noFill/>
          <a:ln w="9525">
            <a:noFill/>
            <a:miter lim="800000"/>
            <a:headEnd/>
            <a:tailEnd/>
          </a:ln>
          <a:effectLst/>
        </p:spPr>
        <p:txBody>
          <a:bodyPr wrap="none">
            <a:spAutoFit/>
          </a:bodyPr>
          <a:lstStyle/>
          <a:p>
            <a:r>
              <a:rPr lang="en-US"/>
              <a:t>0x00018000</a:t>
            </a:r>
          </a:p>
        </p:txBody>
      </p:sp>
      <p:sp>
        <p:nvSpPr>
          <p:cNvPr id="16412" name="Line 28"/>
          <p:cNvSpPr>
            <a:spLocks noChangeShapeType="1"/>
          </p:cNvSpPr>
          <p:nvPr/>
        </p:nvSpPr>
        <p:spPr bwMode="auto">
          <a:xfrm flipH="1">
            <a:off x="7315200" y="5257800"/>
            <a:ext cx="1524000" cy="0"/>
          </a:xfrm>
          <a:prstGeom prst="line">
            <a:avLst/>
          </a:prstGeom>
          <a:noFill/>
          <a:ln w="9525">
            <a:solidFill>
              <a:schemeClr val="tx1"/>
            </a:solidFill>
            <a:round/>
            <a:headEnd/>
            <a:tailEnd type="triangle" w="med" len="med"/>
          </a:ln>
          <a:effectLst/>
        </p:spPr>
        <p:txBody>
          <a:bodyPr/>
          <a:lstStyle/>
          <a:p>
            <a:endParaRPr lang="en-US"/>
          </a:p>
        </p:txBody>
      </p:sp>
      <p:sp>
        <p:nvSpPr>
          <p:cNvPr id="16413" name="Text Box 29"/>
          <p:cNvSpPr txBox="1">
            <a:spLocks noChangeArrowheads="1"/>
          </p:cNvSpPr>
          <p:nvPr/>
        </p:nvSpPr>
        <p:spPr bwMode="auto">
          <a:xfrm>
            <a:off x="7467600" y="5562600"/>
            <a:ext cx="1441450" cy="366713"/>
          </a:xfrm>
          <a:prstGeom prst="rect">
            <a:avLst/>
          </a:prstGeom>
          <a:noFill/>
          <a:ln w="9525">
            <a:noFill/>
            <a:miter lim="800000"/>
            <a:headEnd/>
            <a:tailEnd/>
          </a:ln>
          <a:effectLst/>
        </p:spPr>
        <p:txBody>
          <a:bodyPr wrap="none">
            <a:spAutoFit/>
          </a:bodyPr>
          <a:lstStyle/>
          <a:p>
            <a:r>
              <a:rPr lang="en-US"/>
              <a:t>0x00000400</a:t>
            </a:r>
          </a:p>
        </p:txBody>
      </p:sp>
      <p:sp>
        <p:nvSpPr>
          <p:cNvPr id="16414" name="Line 30"/>
          <p:cNvSpPr>
            <a:spLocks noChangeShapeType="1"/>
          </p:cNvSpPr>
          <p:nvPr/>
        </p:nvSpPr>
        <p:spPr bwMode="auto">
          <a:xfrm flipH="1">
            <a:off x="7315200" y="5867400"/>
            <a:ext cx="1524000" cy="0"/>
          </a:xfrm>
          <a:prstGeom prst="line">
            <a:avLst/>
          </a:prstGeom>
          <a:noFill/>
          <a:ln w="9525">
            <a:solidFill>
              <a:schemeClr val="tx1"/>
            </a:solidFill>
            <a:round/>
            <a:headEnd/>
            <a:tailEnd type="triangle" w="med" len="med"/>
          </a:ln>
          <a:effectLst/>
        </p:spPr>
        <p:txBody>
          <a:bodyPr/>
          <a:lstStyle/>
          <a:p>
            <a:endParaRPr lang="en-US"/>
          </a:p>
        </p:txBody>
      </p:sp>
      <p:sp>
        <p:nvSpPr>
          <p:cNvPr id="16415" name="Text Box 31"/>
          <p:cNvSpPr txBox="1">
            <a:spLocks noChangeArrowheads="1"/>
          </p:cNvSpPr>
          <p:nvPr/>
        </p:nvSpPr>
        <p:spPr bwMode="auto">
          <a:xfrm>
            <a:off x="7391400" y="4953000"/>
            <a:ext cx="1479550" cy="366713"/>
          </a:xfrm>
          <a:prstGeom prst="rect">
            <a:avLst/>
          </a:prstGeom>
          <a:noFill/>
          <a:ln w="9525">
            <a:noFill/>
            <a:miter lim="800000"/>
            <a:headEnd/>
            <a:tailEnd/>
          </a:ln>
          <a:effectLst/>
        </p:spPr>
        <p:txBody>
          <a:bodyPr wrap="none">
            <a:spAutoFit/>
          </a:bodyPr>
          <a:lstStyle/>
          <a:p>
            <a:r>
              <a:rPr lang="en-US"/>
              <a:t>0x00007C00</a:t>
            </a:r>
          </a:p>
        </p:txBody>
      </p:sp>
      <p:sp>
        <p:nvSpPr>
          <p:cNvPr id="16416" name="Line 32"/>
          <p:cNvSpPr>
            <a:spLocks noChangeShapeType="1"/>
          </p:cNvSpPr>
          <p:nvPr/>
        </p:nvSpPr>
        <p:spPr bwMode="auto">
          <a:xfrm>
            <a:off x="4800600" y="4876800"/>
            <a:ext cx="0" cy="381000"/>
          </a:xfrm>
          <a:prstGeom prst="line">
            <a:avLst/>
          </a:prstGeom>
          <a:noFill/>
          <a:ln w="9525">
            <a:solidFill>
              <a:srgbClr val="CC0000"/>
            </a:solidFill>
            <a:round/>
            <a:headEnd type="triangle" w="med" len="med"/>
            <a:tailEnd type="triangle" w="med" len="med"/>
          </a:ln>
          <a:effectLst/>
        </p:spPr>
        <p:txBody>
          <a:bodyPr/>
          <a:lstStyle/>
          <a:p>
            <a:endParaRPr lang="en-US"/>
          </a:p>
        </p:txBody>
      </p:sp>
      <p:sp>
        <p:nvSpPr>
          <p:cNvPr id="16417" name="Line 33"/>
          <p:cNvSpPr>
            <a:spLocks noChangeShapeType="1"/>
          </p:cNvSpPr>
          <p:nvPr/>
        </p:nvSpPr>
        <p:spPr bwMode="auto">
          <a:xfrm flipV="1">
            <a:off x="1828800" y="5105400"/>
            <a:ext cx="2819400" cy="152400"/>
          </a:xfrm>
          <a:prstGeom prst="line">
            <a:avLst/>
          </a:prstGeom>
          <a:noFill/>
          <a:ln w="9525">
            <a:solidFill>
              <a:srgbClr val="CC0000"/>
            </a:solidFill>
            <a:round/>
            <a:headEnd/>
            <a:tailEnd type="triangle" w="med" len="med"/>
          </a:ln>
          <a:effectLst/>
        </p:spPr>
        <p:txBody>
          <a:bodyPr/>
          <a:lstStyle/>
          <a:p>
            <a:endParaRPr lang="en-US"/>
          </a:p>
        </p:txBody>
      </p:sp>
      <p:sp>
        <p:nvSpPr>
          <p:cNvPr id="16418" name="Text Box 34"/>
          <p:cNvSpPr txBox="1">
            <a:spLocks noChangeArrowheads="1"/>
          </p:cNvSpPr>
          <p:nvPr/>
        </p:nvSpPr>
        <p:spPr bwMode="auto">
          <a:xfrm>
            <a:off x="2057400" y="5257800"/>
            <a:ext cx="2667000" cy="915988"/>
          </a:xfrm>
          <a:prstGeom prst="rect">
            <a:avLst/>
          </a:prstGeom>
          <a:noFill/>
          <a:ln w="9525">
            <a:noFill/>
            <a:miter lim="800000"/>
            <a:headEnd/>
            <a:tailEnd/>
          </a:ln>
          <a:effectLst/>
        </p:spPr>
        <p:txBody>
          <a:bodyPr>
            <a:spAutoFit/>
          </a:bodyPr>
          <a:lstStyle/>
          <a:p>
            <a:r>
              <a:rPr lang="en-US">
                <a:solidFill>
                  <a:srgbClr val="CC0000"/>
                </a:solidFill>
              </a:rPr>
              <a:t> ‘cs630ipl.b’ is read from </a:t>
            </a:r>
          </a:p>
          <a:p>
            <a:r>
              <a:rPr lang="en-US">
                <a:solidFill>
                  <a:srgbClr val="CC0000"/>
                </a:solidFill>
              </a:rPr>
              <a:t> CS630 disk-partition via </a:t>
            </a:r>
          </a:p>
          <a:p>
            <a:r>
              <a:rPr lang="en-US">
                <a:solidFill>
                  <a:srgbClr val="CC0000"/>
                </a:solidFill>
              </a:rPr>
              <a:t>  ROM-BIOS bootstrap</a:t>
            </a:r>
          </a:p>
        </p:txBody>
      </p:sp>
      <p:sp>
        <p:nvSpPr>
          <p:cNvPr id="16398" name="Rectangle 14"/>
          <p:cNvSpPr>
            <a:spLocks noChangeArrowheads="1"/>
          </p:cNvSpPr>
          <p:nvPr/>
        </p:nvSpPr>
        <p:spPr bwMode="auto">
          <a:xfrm>
            <a:off x="5105400" y="2057400"/>
            <a:ext cx="2133600" cy="457200"/>
          </a:xfrm>
          <a:prstGeom prst="rect">
            <a:avLst/>
          </a:prstGeom>
          <a:solidFill>
            <a:srgbClr val="CCFF99"/>
          </a:solidFill>
          <a:ln w="9525">
            <a:solidFill>
              <a:schemeClr val="tx1"/>
            </a:solidFill>
            <a:miter lim="800000"/>
            <a:headEnd/>
            <a:tailEnd/>
          </a:ln>
          <a:effectLst/>
        </p:spPr>
        <p:txBody>
          <a:bodyPr wrap="none" anchor="ctr"/>
          <a:lstStyle/>
          <a:p>
            <a:pPr algn="ctr"/>
            <a:r>
              <a:rPr lang="en-US" sz="2000"/>
              <a:t>‘linuxapp.o’ image</a:t>
            </a:r>
          </a:p>
        </p:txBody>
      </p:sp>
      <p:sp>
        <p:nvSpPr>
          <p:cNvPr id="16419" name="Oval 35"/>
          <p:cNvSpPr>
            <a:spLocks noChangeArrowheads="1"/>
          </p:cNvSpPr>
          <p:nvPr/>
        </p:nvSpPr>
        <p:spPr bwMode="auto">
          <a:xfrm>
            <a:off x="762000" y="4800600"/>
            <a:ext cx="9144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420" name="Oval 36"/>
          <p:cNvSpPr>
            <a:spLocks noChangeArrowheads="1"/>
          </p:cNvSpPr>
          <p:nvPr/>
        </p:nvSpPr>
        <p:spPr bwMode="auto">
          <a:xfrm>
            <a:off x="762000" y="4953000"/>
            <a:ext cx="9144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421" name="Oval 37"/>
          <p:cNvSpPr>
            <a:spLocks noChangeArrowheads="1"/>
          </p:cNvSpPr>
          <p:nvPr/>
        </p:nvSpPr>
        <p:spPr bwMode="auto">
          <a:xfrm>
            <a:off x="762000" y="5105400"/>
            <a:ext cx="9144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422" name="Oval 38"/>
          <p:cNvSpPr>
            <a:spLocks noChangeArrowheads="1"/>
          </p:cNvSpPr>
          <p:nvPr/>
        </p:nvSpPr>
        <p:spPr bwMode="auto">
          <a:xfrm>
            <a:off x="762000" y="5257800"/>
            <a:ext cx="914400" cy="3048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6423" name="Text Box 39"/>
          <p:cNvSpPr txBox="1">
            <a:spLocks noChangeArrowheads="1"/>
          </p:cNvSpPr>
          <p:nvPr/>
        </p:nvSpPr>
        <p:spPr bwMode="auto">
          <a:xfrm>
            <a:off x="838200" y="5562600"/>
            <a:ext cx="746125" cy="244475"/>
          </a:xfrm>
          <a:prstGeom prst="rect">
            <a:avLst/>
          </a:prstGeom>
          <a:noFill/>
          <a:ln w="9525">
            <a:noFill/>
            <a:miter lim="800000"/>
            <a:headEnd/>
            <a:tailEnd/>
          </a:ln>
          <a:effectLst/>
        </p:spPr>
        <p:txBody>
          <a:bodyPr wrap="none">
            <a:spAutoFit/>
          </a:bodyPr>
          <a:lstStyle/>
          <a:p>
            <a:r>
              <a:rPr lang="en-US" sz="1000" b="1"/>
              <a:t>hard disk</a:t>
            </a:r>
          </a:p>
        </p:txBody>
      </p:sp>
      <p:sp>
        <p:nvSpPr>
          <p:cNvPr id="31" name="Slide Number Placeholder 30"/>
          <p:cNvSpPr>
            <a:spLocks noGrp="1"/>
          </p:cNvSpPr>
          <p:nvPr>
            <p:ph type="sldNum" sz="quarter" idx="12"/>
          </p:nvPr>
        </p:nvSpPr>
        <p:spPr/>
        <p:txBody>
          <a:bodyPr/>
          <a:lstStyle/>
          <a:p>
            <a:fld id="{065265BB-70C7-4C56-B6F2-B81676332F65}" type="slidenum">
              <a:rPr lang="en-US" smtClean="0"/>
              <a:pPr/>
              <a:t>115</a:t>
            </a:fld>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1143000"/>
          </a:xfrm>
        </p:spPr>
        <p:txBody>
          <a:bodyPr/>
          <a:lstStyle/>
          <a:p>
            <a:r>
              <a:rPr lang="en-US" dirty="0"/>
              <a:t>Segment Descriptors</a:t>
            </a:r>
          </a:p>
        </p:txBody>
      </p:sp>
      <p:sp>
        <p:nvSpPr>
          <p:cNvPr id="15363" name="Rectangle 3"/>
          <p:cNvSpPr>
            <a:spLocks noGrp="1" noChangeArrowheads="1"/>
          </p:cNvSpPr>
          <p:nvPr>
            <p:ph type="body" idx="1"/>
          </p:nvPr>
        </p:nvSpPr>
        <p:spPr/>
        <p:txBody>
          <a:bodyPr/>
          <a:lstStyle/>
          <a:p>
            <a:r>
              <a:rPr lang="en-US" sz="2000" dirty="0"/>
              <a:t>We created 32-bit segment-descriptors for the ‘text’ and ‘data’ sections of ‘</a:t>
            </a:r>
            <a:r>
              <a:rPr lang="en-US" sz="2000" dirty="0" err="1"/>
              <a:t>linuxapp.o</a:t>
            </a:r>
            <a:r>
              <a:rPr lang="en-US" sz="2000" dirty="0"/>
              <a:t>’ (in a Local Descriptor Table) with DPL=3</a:t>
            </a:r>
          </a:p>
          <a:p>
            <a:r>
              <a:rPr lang="en-US" sz="2000" dirty="0"/>
              <a:t>For the ‘.text’ </a:t>
            </a:r>
            <a:r>
              <a:rPr lang="en-US" sz="2000" dirty="0" smtClean="0"/>
              <a:t>section, offset </a:t>
            </a:r>
            <a:r>
              <a:rPr lang="en-US" sz="2000" dirty="0"/>
              <a:t>in ELF file = 0x34    size = </a:t>
            </a:r>
            <a:r>
              <a:rPr lang="en-US" sz="2000" dirty="0" smtClean="0"/>
              <a:t>0x24.  So </a:t>
            </a:r>
            <a:r>
              <a:rPr lang="en-US" sz="2000" dirty="0"/>
              <a:t>its segment-descriptor is:	</a:t>
            </a:r>
          </a:p>
          <a:p>
            <a:pPr>
              <a:buFontTx/>
              <a:buNone/>
            </a:pPr>
            <a:r>
              <a:rPr lang="en-US" sz="2000" dirty="0"/>
              <a:t>	  .word	0x0023, 0x8034, 0xFA01, 0x0040</a:t>
            </a:r>
          </a:p>
          <a:p>
            <a:pPr>
              <a:buFontTx/>
              <a:buNone/>
            </a:pPr>
            <a:r>
              <a:rPr lang="en-US" sz="2000" dirty="0"/>
              <a:t>  (base-address = load-address + file-offset</a:t>
            </a:r>
            <a:r>
              <a:rPr lang="en-US" sz="2000" dirty="0" smtClean="0"/>
              <a:t>)</a:t>
            </a:r>
          </a:p>
          <a:p>
            <a:pPr>
              <a:lnSpc>
                <a:spcPct val="90000"/>
              </a:lnSpc>
            </a:pPr>
            <a:r>
              <a:rPr lang="en-US" sz="2000" dirty="0" smtClean="0"/>
              <a:t>For the ‘.data’ section, offset in ELF file = 0x58    size = 0x16. So its segment-descriptor is:	</a:t>
            </a:r>
          </a:p>
          <a:p>
            <a:pPr>
              <a:lnSpc>
                <a:spcPct val="90000"/>
              </a:lnSpc>
              <a:buFontTx/>
              <a:buNone/>
            </a:pPr>
            <a:r>
              <a:rPr lang="en-US" sz="2000" dirty="0" smtClean="0"/>
              <a:t>	 .word	0x0015, 0x8058, 0xF201, 0x0040</a:t>
            </a:r>
          </a:p>
          <a:p>
            <a:pPr>
              <a:lnSpc>
                <a:spcPct val="90000"/>
              </a:lnSpc>
              <a:buFontTx/>
              <a:buNone/>
            </a:pPr>
            <a:r>
              <a:rPr lang="en-US" sz="2000" dirty="0" smtClean="0"/>
              <a:t>   (base-address = load-address + file-offset)</a:t>
            </a:r>
          </a:p>
          <a:p>
            <a:pPr>
              <a:lnSpc>
                <a:spcPct val="90000"/>
              </a:lnSpc>
            </a:pPr>
            <a:r>
              <a:rPr lang="en-US" sz="2000" dirty="0" smtClean="0"/>
              <a:t>For our ring3 stack (not part of ELF file):</a:t>
            </a:r>
          </a:p>
          <a:p>
            <a:pPr>
              <a:lnSpc>
                <a:spcPct val="90000"/>
              </a:lnSpc>
              <a:buFontTx/>
              <a:buNone/>
            </a:pPr>
            <a:r>
              <a:rPr lang="en-US" sz="2000" dirty="0" smtClean="0"/>
              <a:t>	 .word	0x0000, 0x0000, 0xF602, 0x00C0</a:t>
            </a:r>
          </a:p>
          <a:p>
            <a:pPr>
              <a:lnSpc>
                <a:spcPct val="90000"/>
              </a:lnSpc>
              <a:buFontTx/>
              <a:buNone/>
            </a:pPr>
            <a:r>
              <a:rPr lang="en-US" sz="2000" dirty="0" smtClean="0"/>
              <a:t>Note: It’s an ‘expand-down’ data-segment!</a:t>
            </a:r>
          </a:p>
          <a:p>
            <a:pPr>
              <a:buFontTx/>
              <a:buNone/>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6200"/>
            <a:ext cx="8229600" cy="1143000"/>
          </a:xfrm>
        </p:spPr>
        <p:txBody>
          <a:bodyPr/>
          <a:lstStyle/>
          <a:p>
            <a:r>
              <a:rPr lang="en-US" dirty="0"/>
              <a:t>‘Expand-Down’ segments</a:t>
            </a:r>
          </a:p>
        </p:txBody>
      </p:sp>
      <p:sp>
        <p:nvSpPr>
          <p:cNvPr id="41988" name="Rectangle 4"/>
          <p:cNvSpPr>
            <a:spLocks noChangeArrowheads="1"/>
          </p:cNvSpPr>
          <p:nvPr/>
        </p:nvSpPr>
        <p:spPr bwMode="auto">
          <a:xfrm>
            <a:off x="2514600" y="1752600"/>
            <a:ext cx="914400" cy="3429000"/>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41990" name="Line 6"/>
          <p:cNvSpPr>
            <a:spLocks noChangeShapeType="1"/>
          </p:cNvSpPr>
          <p:nvPr/>
        </p:nvSpPr>
        <p:spPr bwMode="auto">
          <a:xfrm>
            <a:off x="685800" y="4191000"/>
            <a:ext cx="1752600" cy="0"/>
          </a:xfrm>
          <a:prstGeom prst="line">
            <a:avLst/>
          </a:prstGeom>
          <a:noFill/>
          <a:ln w="9525">
            <a:solidFill>
              <a:schemeClr val="tx1"/>
            </a:solidFill>
            <a:round/>
            <a:headEnd/>
            <a:tailEnd type="triangle" w="med" len="med"/>
          </a:ln>
          <a:effectLst/>
        </p:spPr>
        <p:txBody>
          <a:bodyPr/>
          <a:lstStyle/>
          <a:p>
            <a:endParaRPr lang="en-US"/>
          </a:p>
        </p:txBody>
      </p:sp>
      <p:sp>
        <p:nvSpPr>
          <p:cNvPr id="41991" name="Rectangle 7"/>
          <p:cNvSpPr>
            <a:spLocks noChangeArrowheads="1"/>
          </p:cNvSpPr>
          <p:nvPr/>
        </p:nvSpPr>
        <p:spPr bwMode="auto">
          <a:xfrm>
            <a:off x="2514600" y="2590800"/>
            <a:ext cx="914400" cy="1600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993" name="Text Box 9"/>
          <p:cNvSpPr txBox="1">
            <a:spLocks noChangeArrowheads="1"/>
          </p:cNvSpPr>
          <p:nvPr/>
        </p:nvSpPr>
        <p:spPr bwMode="auto">
          <a:xfrm>
            <a:off x="533400" y="3886200"/>
            <a:ext cx="1631950" cy="366713"/>
          </a:xfrm>
          <a:prstGeom prst="rect">
            <a:avLst/>
          </a:prstGeom>
          <a:noFill/>
          <a:ln w="9525">
            <a:noFill/>
            <a:miter lim="800000"/>
            <a:headEnd/>
            <a:tailEnd/>
          </a:ln>
          <a:effectLst/>
        </p:spPr>
        <p:txBody>
          <a:bodyPr wrap="none">
            <a:spAutoFit/>
          </a:bodyPr>
          <a:lstStyle/>
          <a:p>
            <a:r>
              <a:rPr lang="en-US" i="1"/>
              <a:t> base-address</a:t>
            </a:r>
          </a:p>
        </p:txBody>
      </p:sp>
      <p:sp>
        <p:nvSpPr>
          <p:cNvPr id="41994" name="Line 10"/>
          <p:cNvSpPr>
            <a:spLocks noChangeShapeType="1"/>
          </p:cNvSpPr>
          <p:nvPr/>
        </p:nvSpPr>
        <p:spPr bwMode="auto">
          <a:xfrm flipV="1">
            <a:off x="2286000" y="2667000"/>
            <a:ext cx="0" cy="15240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1995" name="Text Box 11"/>
          <p:cNvSpPr txBox="1">
            <a:spLocks noChangeArrowheads="1"/>
          </p:cNvSpPr>
          <p:nvPr/>
        </p:nvSpPr>
        <p:spPr bwMode="auto">
          <a:xfrm>
            <a:off x="1143000" y="2971800"/>
            <a:ext cx="1060450" cy="641350"/>
          </a:xfrm>
          <a:prstGeom prst="rect">
            <a:avLst/>
          </a:prstGeom>
          <a:noFill/>
          <a:ln w="9525">
            <a:noFill/>
            <a:miter lim="800000"/>
            <a:headEnd/>
            <a:tailEnd/>
          </a:ln>
          <a:effectLst/>
        </p:spPr>
        <p:txBody>
          <a:bodyPr wrap="none">
            <a:spAutoFit/>
          </a:bodyPr>
          <a:lstStyle/>
          <a:p>
            <a:r>
              <a:rPr lang="en-US" i="1"/>
              <a:t>segment</a:t>
            </a:r>
          </a:p>
          <a:p>
            <a:r>
              <a:rPr lang="en-US" i="1"/>
              <a:t>   limit</a:t>
            </a:r>
          </a:p>
        </p:txBody>
      </p:sp>
      <p:sp>
        <p:nvSpPr>
          <p:cNvPr id="41996" name="Text Box 12"/>
          <p:cNvSpPr txBox="1">
            <a:spLocks noChangeArrowheads="1"/>
          </p:cNvSpPr>
          <p:nvPr/>
        </p:nvSpPr>
        <p:spPr bwMode="auto">
          <a:xfrm>
            <a:off x="1981200" y="5257800"/>
            <a:ext cx="1998663" cy="581025"/>
          </a:xfrm>
          <a:prstGeom prst="rect">
            <a:avLst/>
          </a:prstGeom>
          <a:noFill/>
          <a:ln w="9525">
            <a:noFill/>
            <a:miter lim="800000"/>
            <a:headEnd/>
            <a:tailEnd/>
          </a:ln>
          <a:effectLst/>
        </p:spPr>
        <p:txBody>
          <a:bodyPr wrap="none">
            <a:spAutoFit/>
          </a:bodyPr>
          <a:lstStyle/>
          <a:p>
            <a:r>
              <a:rPr lang="en-US" sz="1600"/>
              <a:t>Normal ‘Expand-Up’</a:t>
            </a:r>
          </a:p>
          <a:p>
            <a:r>
              <a:rPr lang="en-US" sz="1600"/>
              <a:t>   Data-Segment</a:t>
            </a:r>
          </a:p>
        </p:txBody>
      </p:sp>
      <p:sp>
        <p:nvSpPr>
          <p:cNvPr id="41997" name="Rectangle 13"/>
          <p:cNvSpPr>
            <a:spLocks noChangeArrowheads="1"/>
          </p:cNvSpPr>
          <p:nvPr/>
        </p:nvSpPr>
        <p:spPr bwMode="auto">
          <a:xfrm>
            <a:off x="6324600" y="1828800"/>
            <a:ext cx="914400" cy="3429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998" name="Line 14"/>
          <p:cNvSpPr>
            <a:spLocks noChangeShapeType="1"/>
          </p:cNvSpPr>
          <p:nvPr/>
        </p:nvSpPr>
        <p:spPr bwMode="auto">
          <a:xfrm>
            <a:off x="4495800" y="4267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41999" name="Rectangle 15"/>
          <p:cNvSpPr>
            <a:spLocks noChangeArrowheads="1"/>
          </p:cNvSpPr>
          <p:nvPr/>
        </p:nvSpPr>
        <p:spPr bwMode="auto">
          <a:xfrm>
            <a:off x="6324600" y="2667000"/>
            <a:ext cx="914400" cy="1600200"/>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42000" name="Text Box 16"/>
          <p:cNvSpPr txBox="1">
            <a:spLocks noChangeArrowheads="1"/>
          </p:cNvSpPr>
          <p:nvPr/>
        </p:nvSpPr>
        <p:spPr bwMode="auto">
          <a:xfrm>
            <a:off x="4343400" y="3962400"/>
            <a:ext cx="1631950" cy="366713"/>
          </a:xfrm>
          <a:prstGeom prst="rect">
            <a:avLst/>
          </a:prstGeom>
          <a:noFill/>
          <a:ln w="9525">
            <a:noFill/>
            <a:miter lim="800000"/>
            <a:headEnd/>
            <a:tailEnd/>
          </a:ln>
          <a:effectLst/>
        </p:spPr>
        <p:txBody>
          <a:bodyPr wrap="none">
            <a:spAutoFit/>
          </a:bodyPr>
          <a:lstStyle/>
          <a:p>
            <a:r>
              <a:rPr lang="en-US" i="1"/>
              <a:t> base-address</a:t>
            </a:r>
          </a:p>
        </p:txBody>
      </p:sp>
      <p:sp>
        <p:nvSpPr>
          <p:cNvPr id="42001" name="Line 17"/>
          <p:cNvSpPr>
            <a:spLocks noChangeShapeType="1"/>
          </p:cNvSpPr>
          <p:nvPr/>
        </p:nvSpPr>
        <p:spPr bwMode="auto">
          <a:xfrm flipV="1">
            <a:off x="6096000" y="2743200"/>
            <a:ext cx="0" cy="15240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2002" name="Text Box 18"/>
          <p:cNvSpPr txBox="1">
            <a:spLocks noChangeArrowheads="1"/>
          </p:cNvSpPr>
          <p:nvPr/>
        </p:nvSpPr>
        <p:spPr bwMode="auto">
          <a:xfrm>
            <a:off x="4953000" y="3048000"/>
            <a:ext cx="1060450" cy="641350"/>
          </a:xfrm>
          <a:prstGeom prst="rect">
            <a:avLst/>
          </a:prstGeom>
          <a:noFill/>
          <a:ln w="9525">
            <a:noFill/>
            <a:miter lim="800000"/>
            <a:headEnd/>
            <a:tailEnd/>
          </a:ln>
          <a:effectLst/>
        </p:spPr>
        <p:txBody>
          <a:bodyPr wrap="none">
            <a:spAutoFit/>
          </a:bodyPr>
          <a:lstStyle/>
          <a:p>
            <a:r>
              <a:rPr lang="en-US" i="1"/>
              <a:t>segment</a:t>
            </a:r>
          </a:p>
          <a:p>
            <a:r>
              <a:rPr lang="en-US" i="1"/>
              <a:t>   limit</a:t>
            </a:r>
          </a:p>
        </p:txBody>
      </p:sp>
      <p:sp>
        <p:nvSpPr>
          <p:cNvPr id="42003" name="Text Box 19"/>
          <p:cNvSpPr txBox="1">
            <a:spLocks noChangeArrowheads="1"/>
          </p:cNvSpPr>
          <p:nvPr/>
        </p:nvSpPr>
        <p:spPr bwMode="auto">
          <a:xfrm>
            <a:off x="5715000" y="5334000"/>
            <a:ext cx="2266950" cy="581025"/>
          </a:xfrm>
          <a:prstGeom prst="rect">
            <a:avLst/>
          </a:prstGeom>
          <a:noFill/>
          <a:ln w="9525">
            <a:noFill/>
            <a:miter lim="800000"/>
            <a:headEnd/>
            <a:tailEnd/>
          </a:ln>
          <a:effectLst/>
        </p:spPr>
        <p:txBody>
          <a:bodyPr wrap="none">
            <a:spAutoFit/>
          </a:bodyPr>
          <a:lstStyle/>
          <a:p>
            <a:r>
              <a:rPr lang="en-US" sz="1600"/>
              <a:t>Special ‘Expand-Down’</a:t>
            </a:r>
          </a:p>
          <a:p>
            <a:r>
              <a:rPr lang="en-US" sz="1600"/>
              <a:t>     Data-Segment</a:t>
            </a:r>
          </a:p>
        </p:txBody>
      </p:sp>
      <p:sp>
        <p:nvSpPr>
          <p:cNvPr id="17" name="Slide Number Placeholder 16"/>
          <p:cNvSpPr>
            <a:spLocks noGrp="1"/>
          </p:cNvSpPr>
          <p:nvPr>
            <p:ph type="sldNum" sz="quarter" idx="12"/>
          </p:nvPr>
        </p:nvSpPr>
        <p:spPr/>
        <p:txBody>
          <a:bodyPr/>
          <a:lstStyle/>
          <a:p>
            <a:fld id="{065265BB-70C7-4C56-B6F2-B81676332F65}" type="slidenum">
              <a:rPr lang="en-US" smtClean="0"/>
              <a:pPr/>
              <a:t>117</a:t>
            </a:fld>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28600"/>
            <a:ext cx="8229600" cy="1143000"/>
          </a:xfrm>
        </p:spPr>
        <p:txBody>
          <a:bodyPr/>
          <a:lstStyle/>
          <a:p>
            <a:r>
              <a:rPr lang="en-US" dirty="0"/>
              <a:t>Task-State Segment</a:t>
            </a:r>
          </a:p>
        </p:txBody>
      </p:sp>
      <p:sp>
        <p:nvSpPr>
          <p:cNvPr id="19459" name="Rectangle 3"/>
          <p:cNvSpPr>
            <a:spLocks noGrp="1" noChangeArrowheads="1"/>
          </p:cNvSpPr>
          <p:nvPr>
            <p:ph type="body" idx="1"/>
          </p:nvPr>
        </p:nvSpPr>
        <p:spPr>
          <a:xfrm>
            <a:off x="228600" y="1143000"/>
            <a:ext cx="8686800" cy="4525963"/>
          </a:xfrm>
        </p:spPr>
        <p:txBody>
          <a:bodyPr/>
          <a:lstStyle/>
          <a:p>
            <a:r>
              <a:rPr lang="en-US" sz="2400" dirty="0"/>
              <a:t>Because any system-calls (via </a:t>
            </a:r>
            <a:r>
              <a:rPr lang="en-US" sz="2400" dirty="0" err="1"/>
              <a:t>int</a:t>
            </a:r>
            <a:r>
              <a:rPr lang="en-US" sz="2400" dirty="0"/>
              <a:t> 0x80) will cause privilege-level transitions, we will need to setup a Task-State Segment (to store a ring0 stack-pointer SS0:ESP0)</a:t>
            </a:r>
          </a:p>
          <a:p>
            <a:pPr>
              <a:buFontTx/>
              <a:buNone/>
            </a:pPr>
            <a:r>
              <a:rPr lang="en-US" sz="2400" dirty="0"/>
              <a:t>  </a:t>
            </a:r>
            <a:r>
              <a:rPr lang="en-US" sz="2400" dirty="0" smtClean="0"/>
              <a:t>          </a:t>
            </a:r>
            <a:r>
              <a:rPr lang="en-US" sz="2400" dirty="0" err="1"/>
              <a:t>theTSS</a:t>
            </a:r>
            <a:r>
              <a:rPr lang="en-US" sz="2400" dirty="0"/>
              <a:t>:   .long   0, 0, 0     # 3 </a:t>
            </a:r>
            <a:r>
              <a:rPr lang="en-US" sz="2400" dirty="0" err="1" smtClean="0"/>
              <a:t>longwords</a:t>
            </a:r>
            <a:endParaRPr lang="en-US" sz="2400" dirty="0"/>
          </a:p>
          <a:p>
            <a:r>
              <a:rPr lang="en-US" sz="2400" dirty="0"/>
              <a:t>Its segment-descriptor goes into our GDT:</a:t>
            </a:r>
          </a:p>
          <a:p>
            <a:pPr>
              <a:buFontTx/>
              <a:buNone/>
            </a:pPr>
            <a:r>
              <a:rPr lang="en-US" sz="2400" dirty="0"/>
              <a:t>    .word  0x000B, </a:t>
            </a:r>
            <a:r>
              <a:rPr lang="en-US" sz="2400" dirty="0" err="1"/>
              <a:t>theTSS</a:t>
            </a:r>
            <a:r>
              <a:rPr lang="en-US" sz="2400" dirty="0"/>
              <a:t>, 0x8901, </a:t>
            </a:r>
            <a:r>
              <a:rPr lang="en-US" sz="2400" dirty="0" smtClean="0"/>
              <a:t>0x0000</a:t>
            </a:r>
          </a:p>
          <a:p>
            <a:pPr>
              <a:lnSpc>
                <a:spcPct val="90000"/>
              </a:lnSpc>
            </a:pPr>
            <a:r>
              <a:rPr lang="en-US" sz="2400" dirty="0" smtClean="0"/>
              <a:t>Recall that we use ‘</a:t>
            </a:r>
            <a:r>
              <a:rPr lang="en-US" sz="2400" b="1" dirty="0" err="1" smtClean="0"/>
              <a:t>lret</a:t>
            </a:r>
            <a:r>
              <a:rPr lang="en-US" sz="2400" dirty="0" smtClean="0"/>
              <a:t>’ to enter ring-3:</a:t>
            </a:r>
          </a:p>
          <a:p>
            <a:pPr>
              <a:lnSpc>
                <a:spcPct val="90000"/>
              </a:lnSpc>
              <a:buFontTx/>
              <a:buNone/>
            </a:pPr>
            <a:r>
              <a:rPr lang="en-US" sz="2400" dirty="0" smtClean="0"/>
              <a:t>			</a:t>
            </a:r>
            <a:r>
              <a:rPr lang="en-US" sz="2000" dirty="0" err="1" smtClean="0"/>
              <a:t>pushw</a:t>
            </a:r>
            <a:r>
              <a:rPr lang="en-US" sz="2000" dirty="0" smtClean="0"/>
              <a:t>	$</a:t>
            </a:r>
            <a:r>
              <a:rPr lang="en-US" sz="2000" dirty="0" err="1" smtClean="0"/>
              <a:t>userSS</a:t>
            </a:r>
            <a:endParaRPr lang="en-US" sz="2000" dirty="0" smtClean="0"/>
          </a:p>
          <a:p>
            <a:pPr>
              <a:lnSpc>
                <a:spcPct val="90000"/>
              </a:lnSpc>
              <a:buFontTx/>
              <a:buNone/>
            </a:pPr>
            <a:r>
              <a:rPr lang="en-US" sz="2000" dirty="0" smtClean="0"/>
              <a:t>			</a:t>
            </a:r>
            <a:r>
              <a:rPr lang="en-US" sz="2000" dirty="0" err="1" smtClean="0"/>
              <a:t>pushw</a:t>
            </a:r>
            <a:r>
              <a:rPr lang="en-US" sz="2000" dirty="0" smtClean="0"/>
              <a:t>	$0</a:t>
            </a:r>
          </a:p>
          <a:p>
            <a:pPr>
              <a:lnSpc>
                <a:spcPct val="90000"/>
              </a:lnSpc>
              <a:buFontTx/>
              <a:buNone/>
            </a:pPr>
            <a:r>
              <a:rPr lang="en-US" sz="2000" dirty="0" smtClean="0"/>
              <a:t>			</a:t>
            </a:r>
            <a:r>
              <a:rPr lang="en-US" sz="2000" dirty="0" err="1" smtClean="0"/>
              <a:t>pushw</a:t>
            </a:r>
            <a:r>
              <a:rPr lang="en-US" sz="2000" dirty="0" smtClean="0"/>
              <a:t>	$</a:t>
            </a:r>
            <a:r>
              <a:rPr lang="en-US" sz="2000" dirty="0" err="1" smtClean="0"/>
              <a:t>userCS</a:t>
            </a:r>
            <a:endParaRPr lang="en-US" sz="2000" dirty="0" smtClean="0"/>
          </a:p>
          <a:p>
            <a:pPr>
              <a:lnSpc>
                <a:spcPct val="90000"/>
              </a:lnSpc>
              <a:buFontTx/>
              <a:buNone/>
            </a:pPr>
            <a:r>
              <a:rPr lang="en-US" sz="2000" dirty="0" smtClean="0"/>
              <a:t>			</a:t>
            </a:r>
            <a:r>
              <a:rPr lang="en-US" sz="2000" dirty="0" err="1" smtClean="0"/>
              <a:t>pushw</a:t>
            </a:r>
            <a:r>
              <a:rPr lang="en-US" sz="2000" dirty="0" smtClean="0"/>
              <a:t>	$0</a:t>
            </a:r>
          </a:p>
          <a:p>
            <a:pPr>
              <a:lnSpc>
                <a:spcPct val="90000"/>
              </a:lnSpc>
              <a:buFontTx/>
              <a:buNone/>
            </a:pPr>
            <a:r>
              <a:rPr lang="en-US" sz="2000" dirty="0" smtClean="0"/>
              <a:t>			</a:t>
            </a:r>
            <a:r>
              <a:rPr lang="en-US" sz="2000" dirty="0" err="1" smtClean="0"/>
              <a:t>lret</a:t>
            </a:r>
            <a:endParaRPr lang="en-US" sz="2000" dirty="0" smtClean="0"/>
          </a:p>
          <a:p>
            <a:pPr>
              <a:lnSpc>
                <a:spcPct val="90000"/>
              </a:lnSpc>
              <a:buFontTx/>
              <a:buNone/>
            </a:pPr>
            <a:r>
              <a:rPr lang="en-US" sz="2400" dirty="0" smtClean="0"/>
              <a:t>	(NOTE: This assumes we are coming from a 16-bit code-segment in protected-mode)</a:t>
            </a:r>
          </a:p>
          <a:p>
            <a:pPr>
              <a:buFontTx/>
              <a:buNone/>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118</a:t>
            </a:fld>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143000"/>
          </a:xfrm>
        </p:spPr>
        <p:txBody>
          <a:bodyPr/>
          <a:lstStyle/>
          <a:p>
            <a:r>
              <a:rPr lang="en-US" dirty="0"/>
              <a:t>System-Call Dispatcher</a:t>
            </a:r>
          </a:p>
        </p:txBody>
      </p:sp>
      <p:sp>
        <p:nvSpPr>
          <p:cNvPr id="21507" name="Rectangle 3"/>
          <p:cNvSpPr>
            <a:spLocks noGrp="1" noChangeArrowheads="1"/>
          </p:cNvSpPr>
          <p:nvPr>
            <p:ph type="body" idx="1"/>
          </p:nvPr>
        </p:nvSpPr>
        <p:spPr>
          <a:xfrm>
            <a:off x="457200" y="1295400"/>
            <a:ext cx="8229600" cy="4525963"/>
          </a:xfrm>
        </p:spPr>
        <p:txBody>
          <a:bodyPr/>
          <a:lstStyle/>
          <a:p>
            <a:r>
              <a:rPr lang="en-US" sz="2400" dirty="0"/>
              <a:t>All system-calls get ‘vectored’ through our IDT’s interrupt-gate number 0x80 </a:t>
            </a:r>
          </a:p>
          <a:p>
            <a:r>
              <a:rPr lang="en-US" sz="2400" dirty="0"/>
              <a:t>For ‘</a:t>
            </a:r>
            <a:r>
              <a:rPr lang="en-US" sz="2400" dirty="0" err="1"/>
              <a:t>linuxapp.o</a:t>
            </a:r>
            <a:r>
              <a:rPr lang="en-US" sz="2400" dirty="0"/>
              <a:t>’ we only need to implement two system-calls: ‘</a:t>
            </a:r>
            <a:r>
              <a:rPr lang="en-US" sz="2400" b="1" dirty="0"/>
              <a:t>exit</a:t>
            </a:r>
            <a:r>
              <a:rPr lang="en-US" sz="2400" dirty="0"/>
              <a:t>’ and ‘</a:t>
            </a:r>
            <a:r>
              <a:rPr lang="en-US" sz="2400" b="1" dirty="0"/>
              <a:t>write</a:t>
            </a:r>
            <a:r>
              <a:rPr lang="en-US" sz="2400" dirty="0"/>
              <a:t>’</a:t>
            </a:r>
          </a:p>
          <a:p>
            <a:r>
              <a:rPr lang="en-US" sz="2400" dirty="0"/>
              <a:t>But to simplify future enhancements, we use a ‘jump-table</a:t>
            </a:r>
            <a:r>
              <a:rPr lang="en-US" sz="2400" dirty="0" smtClean="0"/>
              <a:t>’</a:t>
            </a:r>
          </a:p>
          <a:p>
            <a:pPr lvl="1">
              <a:lnSpc>
                <a:spcPct val="90000"/>
              </a:lnSpc>
            </a:pPr>
            <a:r>
              <a:rPr lang="en-US" sz="2000" dirty="0" smtClean="0"/>
              <a:t>System-call ID #0 (it will never be needed)</a:t>
            </a:r>
          </a:p>
          <a:p>
            <a:pPr lvl="1">
              <a:lnSpc>
                <a:spcPct val="90000"/>
              </a:lnSpc>
            </a:pPr>
            <a:r>
              <a:rPr lang="en-US" sz="2000" dirty="0" smtClean="0"/>
              <a:t>System-call ID #1 is for ‘</a:t>
            </a:r>
            <a:r>
              <a:rPr lang="en-US" sz="2000" b="1" dirty="0" smtClean="0"/>
              <a:t>exit</a:t>
            </a:r>
            <a:r>
              <a:rPr lang="en-US" sz="2000" dirty="0" smtClean="0"/>
              <a:t>’ (required)</a:t>
            </a:r>
          </a:p>
          <a:p>
            <a:pPr lvl="1">
              <a:lnSpc>
                <a:spcPct val="90000"/>
              </a:lnSpc>
            </a:pPr>
            <a:r>
              <a:rPr lang="en-US" sz="2000" dirty="0" smtClean="0"/>
              <a:t>System-call ID #2 is for ‘fork’ (deferred)</a:t>
            </a:r>
          </a:p>
          <a:p>
            <a:pPr lvl="1">
              <a:lnSpc>
                <a:spcPct val="90000"/>
              </a:lnSpc>
            </a:pPr>
            <a:r>
              <a:rPr lang="en-US" sz="2000" dirty="0" smtClean="0"/>
              <a:t>System-call ID #3 is for ‘read’ (deferred)</a:t>
            </a:r>
          </a:p>
          <a:p>
            <a:pPr lvl="1">
              <a:lnSpc>
                <a:spcPct val="90000"/>
              </a:lnSpc>
            </a:pPr>
            <a:r>
              <a:rPr lang="en-US" sz="2000" dirty="0" smtClean="0"/>
              <a:t>System-call ID #4 is for ‘</a:t>
            </a:r>
            <a:r>
              <a:rPr lang="en-US" sz="2000" b="1" dirty="0" smtClean="0"/>
              <a:t>write</a:t>
            </a:r>
            <a:r>
              <a:rPr lang="en-US" sz="2000" dirty="0" smtClean="0"/>
              <a:t>’ (required)</a:t>
            </a:r>
          </a:p>
          <a:p>
            <a:pPr lvl="1">
              <a:lnSpc>
                <a:spcPct val="90000"/>
              </a:lnSpc>
            </a:pPr>
            <a:r>
              <a:rPr lang="en-US" sz="2000" dirty="0" smtClean="0"/>
              <a:t>System-call ID #5 is for ‘open’ (deferred)</a:t>
            </a:r>
          </a:p>
          <a:p>
            <a:pPr lvl="1">
              <a:lnSpc>
                <a:spcPct val="90000"/>
              </a:lnSpc>
            </a:pPr>
            <a:r>
              <a:rPr lang="en-US" sz="2000" dirty="0" smtClean="0"/>
              <a:t>System-call ID #6 is for ‘close’ (deferred)</a:t>
            </a:r>
          </a:p>
          <a:p>
            <a:pPr lvl="1">
              <a:lnSpc>
                <a:spcPct val="90000"/>
              </a:lnSpc>
              <a:buFontTx/>
              <a:buNone/>
            </a:pPr>
            <a:r>
              <a:rPr lang="en-US" sz="2000" dirty="0" smtClean="0"/>
              <a:t>(NOTE: over 300 system-calls exist in Linux)</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792162"/>
          </a:xfrm>
        </p:spPr>
        <p:txBody>
          <a:bodyPr/>
          <a:lstStyle/>
          <a:p>
            <a:r>
              <a:rPr lang="en-US"/>
              <a:t>LDT and TSS</a:t>
            </a:r>
          </a:p>
        </p:txBody>
      </p:sp>
      <p:sp>
        <p:nvSpPr>
          <p:cNvPr id="9219" name="Rectangle 3"/>
          <p:cNvSpPr>
            <a:spLocks noGrp="1" noChangeArrowheads="1"/>
          </p:cNvSpPr>
          <p:nvPr>
            <p:ph type="body" idx="1"/>
          </p:nvPr>
        </p:nvSpPr>
        <p:spPr>
          <a:xfrm>
            <a:off x="76200" y="1295401"/>
            <a:ext cx="3810000" cy="4876799"/>
          </a:xfrm>
        </p:spPr>
        <p:txBody>
          <a:bodyPr/>
          <a:lstStyle/>
          <a:p>
            <a:r>
              <a:rPr lang="en-US" sz="2400" dirty="0" smtClean="0"/>
              <a:t>LDTR and TR also have a visible part (16-bits) and “hidden” part</a:t>
            </a:r>
          </a:p>
          <a:p>
            <a:r>
              <a:rPr lang="en-US" sz="2400" dirty="0" smtClean="0"/>
              <a:t>Visible portion holds “segment-selector.</a:t>
            </a:r>
          </a:p>
          <a:p>
            <a:r>
              <a:rPr lang="en-US" sz="2400" dirty="0" smtClean="0"/>
              <a:t>Hidden portion updated from the GDT when these register get loaded</a:t>
            </a:r>
          </a:p>
          <a:p>
            <a:r>
              <a:rPr lang="en-US" sz="2400" dirty="0" smtClean="0"/>
              <a:t>Not accessible in real mode</a:t>
            </a:r>
          </a:p>
          <a:p>
            <a:endParaRPr lang="en-US" sz="2400" dirty="0" smtClean="0"/>
          </a:p>
          <a:p>
            <a:r>
              <a:rPr lang="en-US" sz="2400" dirty="0" smtClean="0"/>
              <a:t>SLDT/LLDT  STR/LTR</a:t>
            </a:r>
          </a:p>
          <a:p>
            <a:endParaRPr lang="en-US" dirty="0" smtClean="0"/>
          </a:p>
          <a:p>
            <a:pPr>
              <a:lnSpc>
                <a:spcPct val="90000"/>
              </a:lnSpc>
            </a:pPr>
            <a:endParaRPr lang="en-US"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12</a:t>
            </a:fld>
            <a:endParaRPr lang="en-US"/>
          </a:p>
        </p:txBody>
      </p:sp>
      <p:sp>
        <p:nvSpPr>
          <p:cNvPr id="5" name="Rectangle 4"/>
          <p:cNvSpPr>
            <a:spLocks noChangeArrowheads="1"/>
          </p:cNvSpPr>
          <p:nvPr/>
        </p:nvSpPr>
        <p:spPr bwMode="auto">
          <a:xfrm>
            <a:off x="7086600" y="1524000"/>
            <a:ext cx="1828800" cy="1143000"/>
          </a:xfrm>
          <a:prstGeom prst="rect">
            <a:avLst/>
          </a:prstGeom>
          <a:solidFill>
            <a:srgbClr val="99FFCC"/>
          </a:solidFill>
          <a:ln w="9525">
            <a:solidFill>
              <a:schemeClr val="tx1"/>
            </a:solidFill>
            <a:miter lim="800000"/>
            <a:headEnd/>
            <a:tailEnd/>
          </a:ln>
          <a:effectLst/>
        </p:spPr>
        <p:txBody>
          <a:bodyPr wrap="none" anchor="ctr"/>
          <a:lstStyle/>
          <a:p>
            <a:pPr algn="ctr"/>
            <a:r>
              <a:rPr lang="en-US" sz="2000" b="1"/>
              <a:t>Task</a:t>
            </a:r>
          </a:p>
          <a:p>
            <a:pPr algn="ctr"/>
            <a:r>
              <a:rPr lang="en-US" sz="2000" b="1"/>
              <a:t>State</a:t>
            </a:r>
          </a:p>
          <a:p>
            <a:pPr algn="ctr"/>
            <a:r>
              <a:rPr lang="en-US" sz="2000" b="1"/>
              <a:t>Segment</a:t>
            </a:r>
          </a:p>
        </p:txBody>
      </p:sp>
      <p:sp>
        <p:nvSpPr>
          <p:cNvPr id="6" name="Rectangle 5"/>
          <p:cNvSpPr>
            <a:spLocks noChangeArrowheads="1"/>
          </p:cNvSpPr>
          <p:nvPr/>
        </p:nvSpPr>
        <p:spPr bwMode="auto">
          <a:xfrm>
            <a:off x="4800600" y="4038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7" name="Rectangle 6"/>
          <p:cNvSpPr>
            <a:spLocks noChangeArrowheads="1"/>
          </p:cNvSpPr>
          <p:nvPr/>
        </p:nvSpPr>
        <p:spPr bwMode="auto">
          <a:xfrm>
            <a:off x="4800600" y="4343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8" name="Rectangle 7"/>
          <p:cNvSpPr>
            <a:spLocks noChangeArrowheads="1"/>
          </p:cNvSpPr>
          <p:nvPr/>
        </p:nvSpPr>
        <p:spPr bwMode="auto">
          <a:xfrm>
            <a:off x="4800600" y="46482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9" name="Rectangle 8"/>
          <p:cNvSpPr>
            <a:spLocks noChangeArrowheads="1"/>
          </p:cNvSpPr>
          <p:nvPr/>
        </p:nvSpPr>
        <p:spPr bwMode="auto">
          <a:xfrm>
            <a:off x="4800600" y="49530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0" name="Rectangle 9"/>
          <p:cNvSpPr>
            <a:spLocks noChangeArrowheads="1"/>
          </p:cNvSpPr>
          <p:nvPr/>
        </p:nvSpPr>
        <p:spPr bwMode="auto">
          <a:xfrm>
            <a:off x="4800600" y="5257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1" name="Rectangle 10"/>
          <p:cNvSpPr>
            <a:spLocks noChangeArrowheads="1"/>
          </p:cNvSpPr>
          <p:nvPr/>
        </p:nvSpPr>
        <p:spPr bwMode="auto">
          <a:xfrm>
            <a:off x="4800600" y="5562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2" name="Rectangle 11"/>
          <p:cNvSpPr>
            <a:spLocks noChangeArrowheads="1"/>
          </p:cNvSpPr>
          <p:nvPr/>
        </p:nvSpPr>
        <p:spPr bwMode="auto">
          <a:xfrm>
            <a:off x="2667000" y="5638800"/>
            <a:ext cx="1600200" cy="381000"/>
          </a:xfrm>
          <a:prstGeom prst="rect">
            <a:avLst/>
          </a:prstGeom>
          <a:solidFill>
            <a:srgbClr val="FFFF66"/>
          </a:solidFill>
          <a:ln w="9525">
            <a:solidFill>
              <a:schemeClr val="tx1"/>
            </a:solidFill>
            <a:miter lim="800000"/>
            <a:headEnd/>
            <a:tailEnd/>
          </a:ln>
          <a:effectLst/>
        </p:spPr>
        <p:txBody>
          <a:bodyPr wrap="none" anchor="ctr"/>
          <a:lstStyle/>
          <a:p>
            <a:pPr algn="ctr"/>
            <a:r>
              <a:rPr lang="en-US" sz="2000" b="1"/>
              <a:t>GDTR</a:t>
            </a:r>
          </a:p>
        </p:txBody>
      </p:sp>
      <p:sp>
        <p:nvSpPr>
          <p:cNvPr id="13" name="Rectangle 12"/>
          <p:cNvSpPr>
            <a:spLocks noChangeArrowheads="1"/>
          </p:cNvSpPr>
          <p:nvPr/>
        </p:nvSpPr>
        <p:spPr bwMode="auto">
          <a:xfrm>
            <a:off x="7086600" y="3581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4" name="Rectangle 13"/>
          <p:cNvSpPr>
            <a:spLocks noChangeArrowheads="1"/>
          </p:cNvSpPr>
          <p:nvPr/>
        </p:nvSpPr>
        <p:spPr bwMode="auto">
          <a:xfrm>
            <a:off x="7086600" y="38862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5" name="Rectangle 14"/>
          <p:cNvSpPr>
            <a:spLocks noChangeArrowheads="1"/>
          </p:cNvSpPr>
          <p:nvPr/>
        </p:nvSpPr>
        <p:spPr bwMode="auto">
          <a:xfrm>
            <a:off x="7086600" y="41910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6" name="Rectangle 15"/>
          <p:cNvSpPr>
            <a:spLocks noChangeArrowheads="1"/>
          </p:cNvSpPr>
          <p:nvPr/>
        </p:nvSpPr>
        <p:spPr bwMode="auto">
          <a:xfrm>
            <a:off x="7086600" y="4495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7" name="Rectangle 16"/>
          <p:cNvSpPr>
            <a:spLocks noChangeArrowheads="1"/>
          </p:cNvSpPr>
          <p:nvPr/>
        </p:nvSpPr>
        <p:spPr bwMode="auto">
          <a:xfrm>
            <a:off x="7086600" y="4800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8" name="Rectangle 17"/>
          <p:cNvSpPr>
            <a:spLocks noChangeArrowheads="1"/>
          </p:cNvSpPr>
          <p:nvPr/>
        </p:nvSpPr>
        <p:spPr bwMode="auto">
          <a:xfrm>
            <a:off x="7086600" y="5105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19" name="Text Box 18"/>
          <p:cNvSpPr txBox="1">
            <a:spLocks noChangeArrowheads="1"/>
          </p:cNvSpPr>
          <p:nvPr/>
        </p:nvSpPr>
        <p:spPr bwMode="auto">
          <a:xfrm>
            <a:off x="7162800" y="2971800"/>
            <a:ext cx="1835150" cy="641350"/>
          </a:xfrm>
          <a:prstGeom prst="rect">
            <a:avLst/>
          </a:prstGeom>
          <a:noFill/>
          <a:ln w="9525">
            <a:noFill/>
            <a:miter lim="800000"/>
            <a:headEnd/>
            <a:tailEnd/>
          </a:ln>
          <a:effectLst/>
        </p:spPr>
        <p:txBody>
          <a:bodyPr wrap="none">
            <a:spAutoFit/>
          </a:bodyPr>
          <a:lstStyle/>
          <a:p>
            <a:r>
              <a:rPr lang="en-US"/>
              <a:t>Local Descriptor</a:t>
            </a:r>
          </a:p>
          <a:p>
            <a:r>
              <a:rPr lang="en-US"/>
              <a:t>         Table</a:t>
            </a:r>
          </a:p>
        </p:txBody>
      </p:sp>
      <p:sp>
        <p:nvSpPr>
          <p:cNvPr id="20" name="Rectangle 19"/>
          <p:cNvSpPr>
            <a:spLocks noChangeArrowheads="1"/>
          </p:cNvSpPr>
          <p:nvPr/>
        </p:nvSpPr>
        <p:spPr bwMode="auto">
          <a:xfrm>
            <a:off x="4800600" y="3733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21" name="Rectangle 20"/>
          <p:cNvSpPr>
            <a:spLocks noChangeArrowheads="1"/>
          </p:cNvSpPr>
          <p:nvPr/>
        </p:nvSpPr>
        <p:spPr bwMode="auto">
          <a:xfrm>
            <a:off x="4800600" y="34290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22" name="Rectangle 21"/>
          <p:cNvSpPr>
            <a:spLocks noChangeArrowheads="1"/>
          </p:cNvSpPr>
          <p:nvPr/>
        </p:nvSpPr>
        <p:spPr bwMode="auto">
          <a:xfrm>
            <a:off x="4800600" y="31242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23" name="Rectangle 22"/>
          <p:cNvSpPr>
            <a:spLocks noChangeArrowheads="1"/>
          </p:cNvSpPr>
          <p:nvPr/>
        </p:nvSpPr>
        <p:spPr bwMode="auto">
          <a:xfrm>
            <a:off x="4800600" y="28194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24" name="Rectangle 23"/>
          <p:cNvSpPr>
            <a:spLocks noChangeArrowheads="1"/>
          </p:cNvSpPr>
          <p:nvPr/>
        </p:nvSpPr>
        <p:spPr bwMode="auto">
          <a:xfrm>
            <a:off x="4800600" y="25146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25" name="Rectangle 24"/>
          <p:cNvSpPr>
            <a:spLocks noChangeArrowheads="1"/>
          </p:cNvSpPr>
          <p:nvPr/>
        </p:nvSpPr>
        <p:spPr bwMode="auto">
          <a:xfrm>
            <a:off x="4800600" y="2209800"/>
            <a:ext cx="1981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26" name="Rectangle 25"/>
          <p:cNvSpPr>
            <a:spLocks noChangeArrowheads="1"/>
          </p:cNvSpPr>
          <p:nvPr/>
        </p:nvSpPr>
        <p:spPr bwMode="auto">
          <a:xfrm>
            <a:off x="3429000" y="5257800"/>
            <a:ext cx="838200" cy="304800"/>
          </a:xfrm>
          <a:prstGeom prst="rect">
            <a:avLst/>
          </a:prstGeom>
          <a:solidFill>
            <a:srgbClr val="FFFF66"/>
          </a:solidFill>
          <a:ln w="9525">
            <a:solidFill>
              <a:schemeClr val="tx1"/>
            </a:solidFill>
            <a:miter lim="800000"/>
            <a:headEnd/>
            <a:tailEnd/>
          </a:ln>
          <a:effectLst/>
        </p:spPr>
        <p:txBody>
          <a:bodyPr wrap="none" anchor="ctr"/>
          <a:lstStyle/>
          <a:p>
            <a:pPr algn="ctr"/>
            <a:r>
              <a:rPr lang="en-US" sz="2000" b="1"/>
              <a:t>LDTR</a:t>
            </a:r>
          </a:p>
        </p:txBody>
      </p:sp>
      <p:sp>
        <p:nvSpPr>
          <p:cNvPr id="27" name="Rectangle 26"/>
          <p:cNvSpPr>
            <a:spLocks noChangeArrowheads="1"/>
          </p:cNvSpPr>
          <p:nvPr/>
        </p:nvSpPr>
        <p:spPr bwMode="auto">
          <a:xfrm>
            <a:off x="3276600" y="2514600"/>
            <a:ext cx="838200" cy="304800"/>
          </a:xfrm>
          <a:prstGeom prst="rect">
            <a:avLst/>
          </a:prstGeom>
          <a:solidFill>
            <a:srgbClr val="FFFF66"/>
          </a:solidFill>
          <a:ln w="9525">
            <a:solidFill>
              <a:schemeClr val="tx1"/>
            </a:solidFill>
            <a:miter lim="800000"/>
            <a:headEnd/>
            <a:tailEnd/>
          </a:ln>
          <a:effectLst/>
        </p:spPr>
        <p:txBody>
          <a:bodyPr wrap="none" anchor="ctr"/>
          <a:lstStyle/>
          <a:p>
            <a:pPr algn="ctr"/>
            <a:r>
              <a:rPr lang="en-US" sz="2000" b="1" dirty="0"/>
              <a:t>TR</a:t>
            </a:r>
          </a:p>
        </p:txBody>
      </p:sp>
      <p:sp>
        <p:nvSpPr>
          <p:cNvPr id="28" name="Line 27"/>
          <p:cNvSpPr>
            <a:spLocks noChangeShapeType="1"/>
          </p:cNvSpPr>
          <p:nvPr/>
        </p:nvSpPr>
        <p:spPr bwMode="auto">
          <a:xfrm>
            <a:off x="4267200" y="5867400"/>
            <a:ext cx="533400" cy="0"/>
          </a:xfrm>
          <a:prstGeom prst="line">
            <a:avLst/>
          </a:prstGeom>
          <a:noFill/>
          <a:ln w="9525">
            <a:solidFill>
              <a:schemeClr val="tx1"/>
            </a:solidFill>
            <a:round/>
            <a:headEnd/>
            <a:tailEnd type="triangle" w="med" len="med"/>
          </a:ln>
          <a:effectLst/>
        </p:spPr>
        <p:txBody>
          <a:bodyPr/>
          <a:lstStyle/>
          <a:p>
            <a:endParaRPr lang="en-US"/>
          </a:p>
        </p:txBody>
      </p:sp>
      <p:sp>
        <p:nvSpPr>
          <p:cNvPr id="29" name="Line 28"/>
          <p:cNvSpPr>
            <a:spLocks noChangeShapeType="1"/>
          </p:cNvSpPr>
          <p:nvPr/>
        </p:nvSpPr>
        <p:spPr bwMode="auto">
          <a:xfrm>
            <a:off x="6781800" y="5410200"/>
            <a:ext cx="304800" cy="0"/>
          </a:xfrm>
          <a:prstGeom prst="line">
            <a:avLst/>
          </a:prstGeom>
          <a:noFill/>
          <a:ln w="9525">
            <a:solidFill>
              <a:schemeClr val="tx1"/>
            </a:solidFill>
            <a:round/>
            <a:headEnd/>
            <a:tailEnd type="triangle" w="med" len="med"/>
          </a:ln>
          <a:effectLst/>
        </p:spPr>
        <p:txBody>
          <a:bodyPr/>
          <a:lstStyle/>
          <a:p>
            <a:endParaRPr lang="en-US"/>
          </a:p>
        </p:txBody>
      </p:sp>
      <p:sp>
        <p:nvSpPr>
          <p:cNvPr id="30" name="Line 29"/>
          <p:cNvSpPr>
            <a:spLocks noChangeShapeType="1"/>
          </p:cNvSpPr>
          <p:nvPr/>
        </p:nvSpPr>
        <p:spPr bwMode="auto">
          <a:xfrm>
            <a:off x="4267200" y="5410200"/>
            <a:ext cx="533400" cy="0"/>
          </a:xfrm>
          <a:prstGeom prst="line">
            <a:avLst/>
          </a:prstGeom>
          <a:noFill/>
          <a:ln w="9525">
            <a:solidFill>
              <a:schemeClr val="tx1"/>
            </a:solidFill>
            <a:round/>
            <a:headEnd/>
            <a:tailEnd type="triangle" w="med" len="med"/>
          </a:ln>
          <a:effectLst/>
        </p:spPr>
        <p:txBody>
          <a:bodyPr/>
          <a:lstStyle/>
          <a:p>
            <a:endParaRPr lang="en-US"/>
          </a:p>
        </p:txBody>
      </p:sp>
      <p:sp>
        <p:nvSpPr>
          <p:cNvPr id="31" name="Line 30"/>
          <p:cNvSpPr>
            <a:spLocks noChangeShapeType="1"/>
          </p:cNvSpPr>
          <p:nvPr/>
        </p:nvSpPr>
        <p:spPr bwMode="auto">
          <a:xfrm>
            <a:off x="4114800" y="2667000"/>
            <a:ext cx="685800" cy="0"/>
          </a:xfrm>
          <a:prstGeom prst="line">
            <a:avLst/>
          </a:prstGeom>
          <a:noFill/>
          <a:ln w="9525">
            <a:solidFill>
              <a:schemeClr val="tx1"/>
            </a:solidFill>
            <a:round/>
            <a:headEnd/>
            <a:tailEnd type="triangle" w="med" len="med"/>
          </a:ln>
          <a:effectLst/>
        </p:spPr>
        <p:txBody>
          <a:bodyPr/>
          <a:lstStyle/>
          <a:p>
            <a:endParaRPr lang="en-US"/>
          </a:p>
        </p:txBody>
      </p:sp>
      <p:sp>
        <p:nvSpPr>
          <p:cNvPr id="32" name="Line 31"/>
          <p:cNvSpPr>
            <a:spLocks noChangeShapeType="1"/>
          </p:cNvSpPr>
          <p:nvPr/>
        </p:nvSpPr>
        <p:spPr bwMode="auto">
          <a:xfrm flipV="1">
            <a:off x="6705600" y="2667000"/>
            <a:ext cx="381000" cy="0"/>
          </a:xfrm>
          <a:prstGeom prst="line">
            <a:avLst/>
          </a:prstGeom>
          <a:noFill/>
          <a:ln w="9525">
            <a:solidFill>
              <a:schemeClr val="tx1"/>
            </a:solidFill>
            <a:round/>
            <a:headEnd/>
            <a:tailEnd type="triangle" w="med" len="med"/>
          </a:ln>
          <a:effectLst/>
        </p:spPr>
        <p:txBody>
          <a:bodyPr/>
          <a:lstStyle/>
          <a:p>
            <a:endParaRPr lang="en-US"/>
          </a:p>
        </p:txBody>
      </p:sp>
      <p:sp>
        <p:nvSpPr>
          <p:cNvPr id="33" name="Text Box 34"/>
          <p:cNvSpPr txBox="1">
            <a:spLocks noChangeArrowheads="1"/>
          </p:cNvSpPr>
          <p:nvPr/>
        </p:nvSpPr>
        <p:spPr bwMode="auto">
          <a:xfrm>
            <a:off x="4876800" y="1600200"/>
            <a:ext cx="1949450" cy="641350"/>
          </a:xfrm>
          <a:prstGeom prst="rect">
            <a:avLst/>
          </a:prstGeom>
          <a:noFill/>
          <a:ln w="9525">
            <a:noFill/>
            <a:miter lim="800000"/>
            <a:headEnd/>
            <a:tailEnd/>
          </a:ln>
          <a:effectLst/>
        </p:spPr>
        <p:txBody>
          <a:bodyPr wrap="none">
            <a:spAutoFit/>
          </a:bodyPr>
          <a:lstStyle/>
          <a:p>
            <a:r>
              <a:rPr lang="en-US"/>
              <a:t>Global Descriptor</a:t>
            </a:r>
          </a:p>
          <a:p>
            <a:r>
              <a:rPr lang="en-US"/>
              <a:t>          Table</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143000"/>
          </a:xfrm>
        </p:spPr>
        <p:txBody>
          <a:bodyPr/>
          <a:lstStyle/>
          <a:p>
            <a:r>
              <a:rPr lang="en-US" dirty="0"/>
              <a:t>Defining our </a:t>
            </a:r>
            <a:r>
              <a:rPr lang="en-US" dirty="0" smtClean="0"/>
              <a:t>jump-table and IDT</a:t>
            </a:r>
            <a:endParaRPr lang="en-US" dirty="0"/>
          </a:p>
        </p:txBody>
      </p:sp>
      <p:sp>
        <p:nvSpPr>
          <p:cNvPr id="23555" name="Rectangle 3"/>
          <p:cNvSpPr>
            <a:spLocks noGrp="1" noChangeArrowheads="1"/>
          </p:cNvSpPr>
          <p:nvPr>
            <p:ph type="body" idx="1"/>
          </p:nvPr>
        </p:nvSpPr>
        <p:spPr>
          <a:xfrm>
            <a:off x="152400" y="1143000"/>
            <a:ext cx="8229600" cy="4525963"/>
          </a:xfrm>
        </p:spPr>
        <p:txBody>
          <a:bodyPr/>
          <a:lstStyle/>
          <a:p>
            <a:pPr>
              <a:buFontTx/>
              <a:buNone/>
            </a:pPr>
            <a:r>
              <a:rPr lang="en-US" sz="2000" dirty="0" err="1"/>
              <a:t>sys_call_table</a:t>
            </a:r>
            <a:r>
              <a:rPr lang="en-US" sz="2000" dirty="0"/>
              <a:t>:</a:t>
            </a:r>
          </a:p>
          <a:p>
            <a:pPr>
              <a:buFontTx/>
              <a:buNone/>
            </a:pPr>
            <a:r>
              <a:rPr lang="en-US" sz="2000" dirty="0"/>
              <a:t>	.long	</a:t>
            </a:r>
            <a:r>
              <a:rPr lang="en-US" sz="2000" dirty="0" err="1"/>
              <a:t>do_nothing</a:t>
            </a:r>
            <a:r>
              <a:rPr lang="en-US" sz="2000" dirty="0"/>
              <a:t>	# for service 0</a:t>
            </a:r>
          </a:p>
          <a:p>
            <a:pPr>
              <a:buFontTx/>
              <a:buNone/>
            </a:pPr>
            <a:r>
              <a:rPr lang="en-US" sz="2000" dirty="0"/>
              <a:t>	.long	</a:t>
            </a:r>
            <a:r>
              <a:rPr lang="en-US" sz="2000" dirty="0" err="1"/>
              <a:t>do_exit</a:t>
            </a:r>
            <a:r>
              <a:rPr lang="en-US" sz="2000" dirty="0"/>
              <a:t>		# for service 1</a:t>
            </a:r>
          </a:p>
          <a:p>
            <a:pPr>
              <a:buFontTx/>
              <a:buNone/>
            </a:pPr>
            <a:r>
              <a:rPr lang="en-US" sz="2000" dirty="0"/>
              <a:t>	.long	</a:t>
            </a:r>
            <a:r>
              <a:rPr lang="en-US" sz="2000" dirty="0" err="1"/>
              <a:t>do_nothing</a:t>
            </a:r>
            <a:r>
              <a:rPr lang="en-US" sz="2000" dirty="0"/>
              <a:t>	# for service 2</a:t>
            </a:r>
          </a:p>
          <a:p>
            <a:pPr>
              <a:buFontTx/>
              <a:buNone/>
            </a:pPr>
            <a:r>
              <a:rPr lang="en-US" sz="2000" dirty="0"/>
              <a:t>	.long	</a:t>
            </a:r>
            <a:r>
              <a:rPr lang="en-US" sz="2000" dirty="0" err="1"/>
              <a:t>do_nothing</a:t>
            </a:r>
            <a:r>
              <a:rPr lang="en-US" sz="2000" dirty="0"/>
              <a:t>	# for service 3</a:t>
            </a:r>
          </a:p>
          <a:p>
            <a:pPr>
              <a:buFontTx/>
              <a:buNone/>
            </a:pPr>
            <a:r>
              <a:rPr lang="en-US" sz="2000" dirty="0"/>
              <a:t>	.long	</a:t>
            </a:r>
            <a:r>
              <a:rPr lang="en-US" sz="2000" dirty="0" err="1"/>
              <a:t>do_write</a:t>
            </a:r>
            <a:r>
              <a:rPr lang="en-US" sz="2000" dirty="0"/>
              <a:t>	</a:t>
            </a:r>
            <a:r>
              <a:rPr lang="en-US" sz="2000" dirty="0" smtClean="0"/>
              <a:t># </a:t>
            </a:r>
            <a:r>
              <a:rPr lang="en-US" sz="2000" dirty="0"/>
              <a:t>for service 4</a:t>
            </a:r>
          </a:p>
          <a:p>
            <a:pPr>
              <a:buFontTx/>
              <a:buNone/>
            </a:pPr>
            <a:r>
              <a:rPr lang="en-US" sz="2000" dirty="0"/>
              <a:t>.</a:t>
            </a:r>
            <a:r>
              <a:rPr lang="en-US" sz="2000" dirty="0" err="1"/>
              <a:t>equ</a:t>
            </a:r>
            <a:r>
              <a:rPr lang="en-US" sz="2000" dirty="0"/>
              <a:t> NR_SYS_CALLS, ( . - </a:t>
            </a:r>
            <a:r>
              <a:rPr lang="en-US" sz="2000" dirty="0" err="1"/>
              <a:t>sys_call_table</a:t>
            </a:r>
            <a:r>
              <a:rPr lang="en-US" sz="2000" dirty="0"/>
              <a:t>)/4</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120</a:t>
            </a:fld>
            <a:endParaRPr lang="en-US"/>
          </a:p>
        </p:txBody>
      </p:sp>
      <p:sp>
        <p:nvSpPr>
          <p:cNvPr id="6" name="Rectangle 3"/>
          <p:cNvSpPr txBox="1">
            <a:spLocks noChangeArrowheads="1"/>
          </p:cNvSpPr>
          <p:nvPr/>
        </p:nvSpPr>
        <p:spPr bwMode="auto">
          <a:xfrm>
            <a:off x="5334000" y="1981200"/>
            <a:ext cx="3581400" cy="121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Descriptor Privilege Level must be 3</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Gate-Type should be ‘386 Trap-Gate’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entry-point will be our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isrSVC</a:t>
            </a:r>
            <a:r>
              <a:rPr kumimoji="0" lang="en-US" sz="2000" b="0" i="0" u="none" strike="noStrike" kern="0" cap="none" spc="0" normalizeH="0" baseline="0" noProof="0" dirty="0" smtClean="0">
                <a:ln>
                  <a:noFill/>
                </a:ln>
                <a:solidFill>
                  <a:schemeClr val="tx1"/>
                </a:solidFill>
                <a:effectLst/>
                <a:uLnTx/>
                <a:uFillTx/>
                <a:latin typeface="+mn-lt"/>
                <a:ea typeface="+mn-ea"/>
                <a:cs typeface="+mn-cs"/>
              </a:rPr>
              <a:t>’ label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32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3200" b="0" i="0" u="none" strike="noStrike" kern="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7" name="Rectangle 4"/>
          <p:cNvSpPr>
            <a:spLocks noChangeArrowheads="1"/>
          </p:cNvSpPr>
          <p:nvPr/>
        </p:nvSpPr>
        <p:spPr bwMode="auto">
          <a:xfrm>
            <a:off x="228600" y="4038600"/>
            <a:ext cx="7772400" cy="2514600"/>
          </a:xfrm>
          <a:prstGeom prst="rect">
            <a:avLst/>
          </a:prstGeom>
          <a:solidFill>
            <a:schemeClr val="accent1"/>
          </a:solidFill>
          <a:ln w="9525">
            <a:solidFill>
              <a:schemeClr val="tx1"/>
            </a:solidFill>
            <a:miter lim="800000"/>
            <a:headEnd/>
            <a:tailEnd/>
          </a:ln>
          <a:effectLst/>
        </p:spPr>
        <p:txBody>
          <a:bodyPr wrap="none" anchor="ctr"/>
          <a:lstStyle/>
          <a:p>
            <a:r>
              <a:rPr lang="en-US" dirty="0"/>
              <a:t>	# Interrupt Descriptor Table’s entry for </a:t>
            </a:r>
            <a:r>
              <a:rPr lang="en-US" dirty="0" err="1"/>
              <a:t>SuperVisor</a:t>
            </a:r>
            <a:r>
              <a:rPr lang="en-US" dirty="0"/>
              <a:t> Call (</a:t>
            </a:r>
            <a:r>
              <a:rPr lang="en-US" dirty="0" err="1"/>
              <a:t>int</a:t>
            </a:r>
            <a:r>
              <a:rPr lang="en-US" dirty="0"/>
              <a:t> $0x80)</a:t>
            </a:r>
          </a:p>
          <a:p>
            <a:endParaRPr lang="en-US" dirty="0"/>
          </a:p>
          <a:p>
            <a:r>
              <a:rPr lang="en-US" dirty="0"/>
              <a:t>	</a:t>
            </a:r>
            <a:r>
              <a:rPr lang="en-US" dirty="0" err="1"/>
              <a:t>mov</a:t>
            </a:r>
            <a:r>
              <a:rPr lang="en-US" dirty="0"/>
              <a:t>	$0x80, %</a:t>
            </a:r>
            <a:r>
              <a:rPr lang="en-US" dirty="0" err="1"/>
              <a:t>ebx</a:t>
            </a:r>
            <a:r>
              <a:rPr lang="en-US" dirty="0"/>
              <a:t>		# table-entry array-index</a:t>
            </a:r>
          </a:p>
          <a:p>
            <a:r>
              <a:rPr lang="en-US" dirty="0"/>
              <a:t>	lea	</a:t>
            </a:r>
            <a:r>
              <a:rPr lang="en-US" dirty="0" err="1"/>
              <a:t>theIDT</a:t>
            </a:r>
            <a:r>
              <a:rPr lang="en-US" dirty="0"/>
              <a:t>(, %</a:t>
            </a:r>
            <a:r>
              <a:rPr lang="en-US" dirty="0" err="1"/>
              <a:t>ebx</a:t>
            </a:r>
            <a:r>
              <a:rPr lang="en-US" dirty="0"/>
              <a:t>, 8), %</a:t>
            </a:r>
            <a:r>
              <a:rPr lang="en-US" dirty="0" err="1"/>
              <a:t>di</a:t>
            </a:r>
            <a:r>
              <a:rPr lang="en-US" dirty="0"/>
              <a:t>	# descriptor offset-address</a:t>
            </a:r>
          </a:p>
          <a:p>
            <a:r>
              <a:rPr lang="en-US" dirty="0"/>
              <a:t>	</a:t>
            </a:r>
            <a:r>
              <a:rPr lang="en-US" dirty="0" err="1"/>
              <a:t>movw</a:t>
            </a:r>
            <a:r>
              <a:rPr lang="en-US" dirty="0"/>
              <a:t>	$</a:t>
            </a:r>
            <a:r>
              <a:rPr lang="en-US" dirty="0" err="1"/>
              <a:t>isrSVC</a:t>
            </a:r>
            <a:r>
              <a:rPr lang="en-US" dirty="0"/>
              <a:t>,  %ss:0(%</a:t>
            </a:r>
            <a:r>
              <a:rPr lang="en-US" dirty="0" err="1"/>
              <a:t>di</a:t>
            </a:r>
            <a:r>
              <a:rPr lang="en-US" dirty="0"/>
              <a:t>)	# entry-point offset’s </a:t>
            </a:r>
            <a:r>
              <a:rPr lang="en-US" dirty="0" err="1"/>
              <a:t>loword</a:t>
            </a:r>
            <a:endParaRPr lang="en-US" dirty="0"/>
          </a:p>
          <a:p>
            <a:r>
              <a:rPr lang="en-US" dirty="0"/>
              <a:t>	</a:t>
            </a:r>
            <a:r>
              <a:rPr lang="en-US" dirty="0" err="1"/>
              <a:t>movw</a:t>
            </a:r>
            <a:r>
              <a:rPr lang="en-US" dirty="0"/>
              <a:t>	$</a:t>
            </a:r>
            <a:r>
              <a:rPr lang="en-US" dirty="0" err="1"/>
              <a:t>privCS</a:t>
            </a:r>
            <a:r>
              <a:rPr lang="en-US" dirty="0"/>
              <a:t>,  %ss:2(%</a:t>
            </a:r>
            <a:r>
              <a:rPr lang="en-US" dirty="0" err="1"/>
              <a:t>di</a:t>
            </a:r>
            <a:r>
              <a:rPr lang="en-US" dirty="0"/>
              <a:t>)	# selector for code-segment</a:t>
            </a:r>
          </a:p>
          <a:p>
            <a:r>
              <a:rPr lang="en-US" dirty="0"/>
              <a:t>	</a:t>
            </a:r>
            <a:r>
              <a:rPr lang="en-US" dirty="0" err="1"/>
              <a:t>movw</a:t>
            </a:r>
            <a:r>
              <a:rPr lang="en-US" dirty="0"/>
              <a:t>	$0xEF00, %ss:4(%</a:t>
            </a:r>
            <a:r>
              <a:rPr lang="en-US" dirty="0" err="1"/>
              <a:t>di</a:t>
            </a:r>
            <a:r>
              <a:rPr lang="en-US" dirty="0"/>
              <a:t>)	# Gate-Type: 386 Trap-Gate</a:t>
            </a:r>
          </a:p>
          <a:p>
            <a:r>
              <a:rPr lang="en-US" dirty="0"/>
              <a:t>	</a:t>
            </a:r>
            <a:r>
              <a:rPr lang="en-US" dirty="0" err="1"/>
              <a:t>movw</a:t>
            </a:r>
            <a:r>
              <a:rPr lang="en-US" dirty="0"/>
              <a:t>	$0x0000,  %ss:6(%</a:t>
            </a:r>
            <a:r>
              <a:rPr lang="en-US" dirty="0" err="1"/>
              <a:t>di</a:t>
            </a:r>
            <a:r>
              <a:rPr lang="en-US" dirty="0"/>
              <a:t>)	# entry-point offset’s </a:t>
            </a:r>
            <a:r>
              <a:rPr lang="en-US" dirty="0" err="1"/>
              <a:t>hiword</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1143000"/>
          </a:xfrm>
        </p:spPr>
        <p:txBody>
          <a:bodyPr/>
          <a:lstStyle/>
          <a:p>
            <a:r>
              <a:rPr lang="en-US" dirty="0"/>
              <a:t>Using our jump-table</a:t>
            </a:r>
          </a:p>
        </p:txBody>
      </p:sp>
      <p:sp>
        <p:nvSpPr>
          <p:cNvPr id="24579" name="Rectangle 3"/>
          <p:cNvSpPr>
            <a:spLocks noGrp="1" noChangeArrowheads="1"/>
          </p:cNvSpPr>
          <p:nvPr>
            <p:ph type="body" idx="1"/>
          </p:nvPr>
        </p:nvSpPr>
        <p:spPr>
          <a:xfrm>
            <a:off x="304800" y="1447800"/>
            <a:ext cx="8229600" cy="4525963"/>
          </a:xfrm>
        </p:spPr>
        <p:txBody>
          <a:bodyPr/>
          <a:lstStyle/>
          <a:p>
            <a:pPr>
              <a:buFontTx/>
              <a:buNone/>
            </a:pPr>
            <a:r>
              <a:rPr lang="en-US" sz="2000" dirty="0" err="1"/>
              <a:t>isrSVC</a:t>
            </a:r>
            <a:r>
              <a:rPr lang="en-US" sz="2000" dirty="0"/>
              <a:t>:	# service-number is found in EAX</a:t>
            </a:r>
          </a:p>
          <a:p>
            <a:pPr>
              <a:buFontTx/>
              <a:buNone/>
            </a:pPr>
            <a:r>
              <a:rPr lang="en-US" sz="2000" dirty="0"/>
              <a:t>			</a:t>
            </a:r>
            <a:r>
              <a:rPr lang="en-US" sz="2000" dirty="0" err="1"/>
              <a:t>cmp</a:t>
            </a:r>
            <a:r>
              <a:rPr lang="en-US" sz="2000" dirty="0"/>
              <a:t>	  $NR_SYS_CALLS, %</a:t>
            </a:r>
            <a:r>
              <a:rPr lang="en-US" sz="2000" dirty="0" err="1"/>
              <a:t>eax</a:t>
            </a:r>
            <a:endParaRPr lang="en-US" sz="2000" dirty="0"/>
          </a:p>
          <a:p>
            <a:pPr>
              <a:buFontTx/>
              <a:buNone/>
            </a:pPr>
            <a:r>
              <a:rPr lang="en-US" sz="2000" dirty="0"/>
              <a:t>			</a:t>
            </a:r>
            <a:r>
              <a:rPr lang="en-US" sz="2000" dirty="0" err="1"/>
              <a:t>jb</a:t>
            </a:r>
            <a:r>
              <a:rPr lang="en-US" sz="2000" dirty="0"/>
              <a:t>	  </a:t>
            </a:r>
            <a:r>
              <a:rPr lang="en-US" sz="2000" dirty="0" err="1"/>
              <a:t>idok</a:t>
            </a:r>
            <a:endParaRPr lang="en-US" sz="2000" dirty="0"/>
          </a:p>
          <a:p>
            <a:pPr>
              <a:buFontTx/>
              <a:buNone/>
            </a:pPr>
            <a:r>
              <a:rPr lang="en-US" sz="2000" dirty="0"/>
              <a:t>			</a:t>
            </a:r>
            <a:r>
              <a:rPr lang="en-US" sz="2000" dirty="0" err="1"/>
              <a:t>xor</a:t>
            </a:r>
            <a:r>
              <a:rPr lang="en-US" sz="2000" dirty="0"/>
              <a:t>	  %</a:t>
            </a:r>
            <a:r>
              <a:rPr lang="en-US" sz="2000" dirty="0" err="1"/>
              <a:t>eax</a:t>
            </a:r>
            <a:r>
              <a:rPr lang="en-US" sz="2000" dirty="0"/>
              <a:t>, %</a:t>
            </a:r>
            <a:r>
              <a:rPr lang="en-US" sz="2000" dirty="0" err="1"/>
              <a:t>eax</a:t>
            </a:r>
            <a:endParaRPr lang="en-US" sz="2000" dirty="0"/>
          </a:p>
          <a:p>
            <a:pPr>
              <a:buFontTx/>
              <a:buNone/>
            </a:pPr>
            <a:r>
              <a:rPr lang="en-US" sz="2000" dirty="0" err="1"/>
              <a:t>idok</a:t>
            </a:r>
            <a:r>
              <a:rPr lang="en-US" sz="2000" dirty="0"/>
              <a:t>:		</a:t>
            </a:r>
            <a:r>
              <a:rPr lang="en-US" sz="2000" dirty="0" err="1"/>
              <a:t>jmp</a:t>
            </a:r>
            <a:r>
              <a:rPr lang="en-US" sz="2000" dirty="0"/>
              <a:t>    *</a:t>
            </a:r>
            <a:r>
              <a:rPr lang="en-US" sz="2000" dirty="0" err="1"/>
              <a:t>sys_call_table</a:t>
            </a:r>
            <a:r>
              <a:rPr lang="en-US" sz="2000" dirty="0"/>
              <a:t>(, </a:t>
            </a:r>
            <a:r>
              <a:rPr lang="en-US" sz="2000" dirty="0" err="1"/>
              <a:t>eax</a:t>
            </a:r>
            <a:r>
              <a:rPr lang="en-US" sz="2000" dirty="0"/>
              <a:t>, 4)</a:t>
            </a:r>
            <a:r>
              <a:rPr lang="en-US" dirty="0"/>
              <a:t>		</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1143000"/>
          </a:xfrm>
        </p:spPr>
        <p:txBody>
          <a:bodyPr/>
          <a:lstStyle/>
          <a:p>
            <a:r>
              <a:rPr lang="en-US" dirty="0"/>
              <a:t>Displaying ‘Time-Of-Day’</a:t>
            </a:r>
          </a:p>
        </p:txBody>
      </p:sp>
      <p:sp>
        <p:nvSpPr>
          <p:cNvPr id="20483" name="Rectangle 3"/>
          <p:cNvSpPr>
            <a:spLocks noGrp="1" noChangeArrowheads="1"/>
          </p:cNvSpPr>
          <p:nvPr>
            <p:ph type="body" idx="1"/>
          </p:nvPr>
        </p:nvSpPr>
        <p:spPr>
          <a:xfrm>
            <a:off x="-76200" y="1524000"/>
            <a:ext cx="4800600" cy="4525963"/>
          </a:xfrm>
        </p:spPr>
        <p:txBody>
          <a:bodyPr/>
          <a:lstStyle/>
          <a:p>
            <a:r>
              <a:rPr lang="en-US" sz="2400" dirty="0"/>
              <a:t>Algorithm steps:</a:t>
            </a:r>
          </a:p>
          <a:p>
            <a:pPr lvl="1"/>
            <a:r>
              <a:rPr lang="en-US" sz="1800" dirty="0"/>
              <a:t>Get the count of timer-interrupts so far today</a:t>
            </a:r>
          </a:p>
          <a:p>
            <a:pPr lvl="1"/>
            <a:r>
              <a:rPr lang="en-US" sz="1800" dirty="0"/>
              <a:t>Convert these ‘timer-ticks’ into seconds</a:t>
            </a:r>
          </a:p>
          <a:p>
            <a:pPr lvl="1"/>
            <a:r>
              <a:rPr lang="en-US" sz="1800" dirty="0"/>
              <a:t>Breakdown the total number of seconds today into Hours, Minutes, Seconds, and AM/PM</a:t>
            </a:r>
          </a:p>
          <a:p>
            <a:pPr lvl="1"/>
            <a:r>
              <a:rPr lang="en-US" sz="1800" dirty="0"/>
              <a:t>Convert numerical values into digit-strings</a:t>
            </a:r>
          </a:p>
          <a:p>
            <a:pPr lvl="1"/>
            <a:r>
              <a:rPr lang="en-US" sz="1800" dirty="0"/>
              <a:t>Output these results to the video terminal</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122</a:t>
            </a:fld>
            <a:endParaRPr lang="en-US"/>
          </a:p>
        </p:txBody>
      </p:sp>
      <p:sp>
        <p:nvSpPr>
          <p:cNvPr id="5" name="Rectangle 4"/>
          <p:cNvSpPr>
            <a:spLocks noChangeArrowheads="1"/>
          </p:cNvSpPr>
          <p:nvPr/>
        </p:nvSpPr>
        <p:spPr bwMode="auto">
          <a:xfrm>
            <a:off x="6324600" y="1676400"/>
            <a:ext cx="2819400" cy="4191000"/>
          </a:xfrm>
          <a:prstGeom prst="rect">
            <a:avLst/>
          </a:prstGeom>
          <a:solidFill>
            <a:srgbClr val="C0C0C0"/>
          </a:solidFill>
          <a:ln w="9525">
            <a:solidFill>
              <a:schemeClr val="tx1"/>
            </a:solidFill>
            <a:miter lim="800000"/>
            <a:headEnd/>
            <a:tailEnd/>
          </a:ln>
          <a:effectLst/>
        </p:spPr>
        <p:txBody>
          <a:bodyPr wrap="none" anchor="ctr"/>
          <a:lstStyle/>
          <a:p>
            <a:pPr algn="ctr"/>
            <a:r>
              <a:rPr lang="en-US"/>
              <a:t>main memory</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6" name="Rectangle 5"/>
          <p:cNvSpPr>
            <a:spLocks noChangeArrowheads="1"/>
          </p:cNvSpPr>
          <p:nvPr/>
        </p:nvSpPr>
        <p:spPr bwMode="auto">
          <a:xfrm>
            <a:off x="6324600" y="4724400"/>
            <a:ext cx="2819400" cy="1143000"/>
          </a:xfrm>
          <a:prstGeom prst="rect">
            <a:avLst/>
          </a:prstGeom>
          <a:solidFill>
            <a:srgbClr val="00FFCC"/>
          </a:solidFill>
          <a:ln w="9525">
            <a:solidFill>
              <a:schemeClr val="tx1"/>
            </a:solidFill>
            <a:miter lim="800000"/>
            <a:headEnd/>
            <a:tailEnd/>
          </a:ln>
          <a:effectLst/>
        </p:spPr>
        <p:txBody>
          <a:bodyPr wrap="none" anchor="ctr"/>
          <a:lstStyle/>
          <a:p>
            <a:pPr algn="ctr"/>
            <a:r>
              <a:rPr lang="en-US"/>
              <a:t>Interrupt Vector Table</a:t>
            </a:r>
          </a:p>
          <a:p>
            <a:pPr algn="ctr"/>
            <a:r>
              <a:rPr lang="en-US"/>
              <a:t>(for real-mode)</a:t>
            </a:r>
          </a:p>
        </p:txBody>
      </p:sp>
      <p:sp>
        <p:nvSpPr>
          <p:cNvPr id="7" name="Rectangle 7"/>
          <p:cNvSpPr>
            <a:spLocks noChangeArrowheads="1"/>
          </p:cNvSpPr>
          <p:nvPr/>
        </p:nvSpPr>
        <p:spPr bwMode="auto">
          <a:xfrm>
            <a:off x="6324600" y="3886200"/>
            <a:ext cx="2819400" cy="838200"/>
          </a:xfrm>
          <a:prstGeom prst="rect">
            <a:avLst/>
          </a:prstGeom>
          <a:solidFill>
            <a:srgbClr val="FF99CC"/>
          </a:solidFill>
          <a:ln w="9525">
            <a:solidFill>
              <a:schemeClr val="tx1"/>
            </a:solidFill>
            <a:miter lim="800000"/>
            <a:headEnd/>
            <a:tailEnd/>
          </a:ln>
          <a:effectLst/>
        </p:spPr>
        <p:txBody>
          <a:bodyPr wrap="none" anchor="ctr"/>
          <a:lstStyle/>
          <a:p>
            <a:pPr algn="ctr"/>
            <a:endParaRPr lang="en-US"/>
          </a:p>
          <a:p>
            <a:pPr algn="ctr"/>
            <a:endParaRPr lang="en-US"/>
          </a:p>
          <a:p>
            <a:pPr algn="ctr"/>
            <a:r>
              <a:rPr lang="en-US"/>
              <a:t>ROM-BIOS DATA AREA</a:t>
            </a:r>
          </a:p>
        </p:txBody>
      </p:sp>
      <p:sp>
        <p:nvSpPr>
          <p:cNvPr id="8" name="Rectangle 8"/>
          <p:cNvSpPr>
            <a:spLocks noChangeArrowheads="1"/>
          </p:cNvSpPr>
          <p:nvPr/>
        </p:nvSpPr>
        <p:spPr bwMode="auto">
          <a:xfrm>
            <a:off x="7848600" y="4038600"/>
            <a:ext cx="1219200" cy="228600"/>
          </a:xfrm>
          <a:prstGeom prst="rect">
            <a:avLst/>
          </a:prstGeom>
          <a:solidFill>
            <a:srgbClr val="FFFF66"/>
          </a:solidFill>
          <a:ln w="9525">
            <a:solidFill>
              <a:schemeClr val="tx1"/>
            </a:solidFill>
            <a:miter lim="800000"/>
            <a:headEnd/>
            <a:tailEnd/>
          </a:ln>
          <a:effectLst/>
        </p:spPr>
        <p:txBody>
          <a:bodyPr wrap="none" anchor="ctr"/>
          <a:lstStyle/>
          <a:p>
            <a:pPr algn="ctr"/>
            <a:r>
              <a:rPr lang="en-US" sz="1400" b="1"/>
              <a:t>tick_count</a:t>
            </a:r>
          </a:p>
        </p:txBody>
      </p:sp>
      <p:sp>
        <p:nvSpPr>
          <p:cNvPr id="9" name="Text Box 9"/>
          <p:cNvSpPr txBox="1">
            <a:spLocks noChangeArrowheads="1"/>
          </p:cNvSpPr>
          <p:nvPr/>
        </p:nvSpPr>
        <p:spPr bwMode="auto">
          <a:xfrm>
            <a:off x="7086600" y="4038600"/>
            <a:ext cx="808038" cy="244475"/>
          </a:xfrm>
          <a:prstGeom prst="rect">
            <a:avLst/>
          </a:prstGeom>
          <a:noFill/>
          <a:ln w="9525">
            <a:noFill/>
            <a:miter lim="800000"/>
            <a:headEnd/>
            <a:tailEnd/>
          </a:ln>
          <a:effectLst/>
        </p:spPr>
        <p:txBody>
          <a:bodyPr wrap="none">
            <a:spAutoFit/>
          </a:bodyPr>
          <a:lstStyle/>
          <a:p>
            <a:r>
              <a:rPr lang="en-US" sz="1000" b="1"/>
              <a:t>0040:006C</a:t>
            </a:r>
          </a:p>
        </p:txBody>
      </p:sp>
      <p:sp>
        <p:nvSpPr>
          <p:cNvPr id="10" name="Line 11"/>
          <p:cNvSpPr>
            <a:spLocks noChangeShapeType="1"/>
          </p:cNvSpPr>
          <p:nvPr/>
        </p:nvSpPr>
        <p:spPr bwMode="auto">
          <a:xfrm>
            <a:off x="5334000" y="5867400"/>
            <a:ext cx="914400" cy="0"/>
          </a:xfrm>
          <a:prstGeom prst="line">
            <a:avLst/>
          </a:prstGeom>
          <a:noFill/>
          <a:ln w="9525">
            <a:solidFill>
              <a:schemeClr val="tx1"/>
            </a:solidFill>
            <a:round/>
            <a:headEnd/>
            <a:tailEnd type="triangle" w="med" len="med"/>
          </a:ln>
          <a:effectLst/>
        </p:spPr>
        <p:txBody>
          <a:bodyPr/>
          <a:lstStyle/>
          <a:p>
            <a:endParaRPr lang="en-US"/>
          </a:p>
        </p:txBody>
      </p:sp>
      <p:sp>
        <p:nvSpPr>
          <p:cNvPr id="11" name="Text Box 12"/>
          <p:cNvSpPr txBox="1">
            <a:spLocks noChangeArrowheads="1"/>
          </p:cNvSpPr>
          <p:nvPr/>
        </p:nvSpPr>
        <p:spPr bwMode="auto">
          <a:xfrm>
            <a:off x="4343400" y="5638800"/>
            <a:ext cx="1060450" cy="366713"/>
          </a:xfrm>
          <a:prstGeom prst="rect">
            <a:avLst/>
          </a:prstGeom>
          <a:noFill/>
          <a:ln w="9525">
            <a:noFill/>
            <a:miter lim="800000"/>
            <a:headEnd/>
            <a:tailEnd/>
          </a:ln>
          <a:effectLst/>
        </p:spPr>
        <p:txBody>
          <a:bodyPr wrap="none">
            <a:spAutoFit/>
          </a:bodyPr>
          <a:lstStyle/>
          <a:p>
            <a:r>
              <a:rPr lang="en-US"/>
              <a:t>0x00000</a:t>
            </a:r>
          </a:p>
        </p:txBody>
      </p:sp>
      <p:sp>
        <p:nvSpPr>
          <p:cNvPr id="12" name="Line 14"/>
          <p:cNvSpPr>
            <a:spLocks noChangeShapeType="1"/>
          </p:cNvSpPr>
          <p:nvPr/>
        </p:nvSpPr>
        <p:spPr bwMode="auto">
          <a:xfrm>
            <a:off x="5334000" y="4724400"/>
            <a:ext cx="914400" cy="0"/>
          </a:xfrm>
          <a:prstGeom prst="line">
            <a:avLst/>
          </a:prstGeom>
          <a:noFill/>
          <a:ln w="9525">
            <a:solidFill>
              <a:schemeClr val="tx1"/>
            </a:solidFill>
            <a:round/>
            <a:headEnd/>
            <a:tailEnd type="triangle" w="med" len="med"/>
          </a:ln>
          <a:effectLst/>
        </p:spPr>
        <p:txBody>
          <a:bodyPr/>
          <a:lstStyle/>
          <a:p>
            <a:endParaRPr lang="en-US"/>
          </a:p>
        </p:txBody>
      </p:sp>
      <p:sp>
        <p:nvSpPr>
          <p:cNvPr id="13" name="Text Box 15"/>
          <p:cNvSpPr txBox="1">
            <a:spLocks noChangeArrowheads="1"/>
          </p:cNvSpPr>
          <p:nvPr/>
        </p:nvSpPr>
        <p:spPr bwMode="auto">
          <a:xfrm>
            <a:off x="4343400" y="4495800"/>
            <a:ext cx="1060450" cy="366713"/>
          </a:xfrm>
          <a:prstGeom prst="rect">
            <a:avLst/>
          </a:prstGeom>
          <a:noFill/>
          <a:ln w="9525">
            <a:noFill/>
            <a:miter lim="800000"/>
            <a:headEnd/>
            <a:tailEnd/>
          </a:ln>
          <a:effectLst/>
        </p:spPr>
        <p:txBody>
          <a:bodyPr wrap="none">
            <a:spAutoFit/>
          </a:bodyPr>
          <a:lstStyle/>
          <a:p>
            <a:r>
              <a:rPr lang="en-US"/>
              <a:t>0x00400</a:t>
            </a:r>
          </a:p>
        </p:txBody>
      </p:sp>
      <p:sp>
        <p:nvSpPr>
          <p:cNvPr id="14" name="Line 17"/>
          <p:cNvSpPr>
            <a:spLocks noChangeShapeType="1"/>
          </p:cNvSpPr>
          <p:nvPr/>
        </p:nvSpPr>
        <p:spPr bwMode="auto">
          <a:xfrm>
            <a:off x="5334000" y="3886200"/>
            <a:ext cx="914400" cy="0"/>
          </a:xfrm>
          <a:prstGeom prst="line">
            <a:avLst/>
          </a:prstGeom>
          <a:noFill/>
          <a:ln w="9525">
            <a:solidFill>
              <a:schemeClr val="tx1"/>
            </a:solidFill>
            <a:round/>
            <a:headEnd/>
            <a:tailEnd type="triangle" w="med" len="med"/>
          </a:ln>
          <a:effectLst/>
        </p:spPr>
        <p:txBody>
          <a:bodyPr/>
          <a:lstStyle/>
          <a:p>
            <a:endParaRPr lang="en-US"/>
          </a:p>
        </p:txBody>
      </p:sp>
      <p:sp>
        <p:nvSpPr>
          <p:cNvPr id="15" name="Text Box 18"/>
          <p:cNvSpPr txBox="1">
            <a:spLocks noChangeArrowheads="1"/>
          </p:cNvSpPr>
          <p:nvPr/>
        </p:nvSpPr>
        <p:spPr bwMode="auto">
          <a:xfrm>
            <a:off x="4343400" y="3657600"/>
            <a:ext cx="1060450" cy="366713"/>
          </a:xfrm>
          <a:prstGeom prst="rect">
            <a:avLst/>
          </a:prstGeom>
          <a:noFill/>
          <a:ln w="9525">
            <a:noFill/>
            <a:miter lim="800000"/>
            <a:headEnd/>
            <a:tailEnd/>
          </a:ln>
          <a:effectLst/>
        </p:spPr>
        <p:txBody>
          <a:bodyPr wrap="none">
            <a:spAutoFit/>
          </a:bodyPr>
          <a:lstStyle/>
          <a:p>
            <a:r>
              <a:rPr lang="en-US"/>
              <a:t>0x00500</a:t>
            </a:r>
          </a:p>
        </p:txBody>
      </p:sp>
      <p:sp>
        <p:nvSpPr>
          <p:cNvPr id="16" name="Line 19"/>
          <p:cNvSpPr>
            <a:spLocks noChangeShapeType="1"/>
          </p:cNvSpPr>
          <p:nvPr/>
        </p:nvSpPr>
        <p:spPr bwMode="auto">
          <a:xfrm>
            <a:off x="6096000" y="3200400"/>
            <a:ext cx="1905000" cy="914400"/>
          </a:xfrm>
          <a:prstGeom prst="line">
            <a:avLst/>
          </a:prstGeom>
          <a:noFill/>
          <a:ln w="9525">
            <a:solidFill>
              <a:schemeClr val="tx1"/>
            </a:solidFill>
            <a:round/>
            <a:headEnd/>
            <a:tailEnd type="triangle" w="med" len="med"/>
          </a:ln>
          <a:effectLst/>
        </p:spPr>
        <p:txBody>
          <a:bodyPr/>
          <a:lstStyle/>
          <a:p>
            <a:endParaRPr lang="en-US"/>
          </a:p>
        </p:txBody>
      </p:sp>
      <p:sp>
        <p:nvSpPr>
          <p:cNvPr id="17" name="Text Box 20"/>
          <p:cNvSpPr txBox="1">
            <a:spLocks noChangeArrowheads="1"/>
          </p:cNvSpPr>
          <p:nvPr/>
        </p:nvSpPr>
        <p:spPr bwMode="auto">
          <a:xfrm>
            <a:off x="3886200" y="2362200"/>
            <a:ext cx="2559050" cy="915988"/>
          </a:xfrm>
          <a:prstGeom prst="rect">
            <a:avLst/>
          </a:prstGeom>
          <a:noFill/>
          <a:ln w="9525">
            <a:noFill/>
            <a:miter lim="800000"/>
            <a:headEnd/>
            <a:tailEnd/>
          </a:ln>
          <a:effectLst/>
        </p:spPr>
        <p:txBody>
          <a:bodyPr wrap="none">
            <a:spAutoFit/>
          </a:bodyPr>
          <a:lstStyle/>
          <a:p>
            <a:r>
              <a:rPr lang="en-US"/>
              <a:t>   </a:t>
            </a:r>
            <a:r>
              <a:rPr lang="en-US">
                <a:solidFill>
                  <a:srgbClr val="993366"/>
                </a:solidFill>
              </a:rPr>
              <a:t>Number of timer-tick</a:t>
            </a:r>
          </a:p>
          <a:p>
            <a:r>
              <a:rPr lang="en-US">
                <a:solidFill>
                  <a:srgbClr val="993366"/>
                </a:solidFill>
              </a:rPr>
              <a:t>  interrupts so far today</a:t>
            </a:r>
          </a:p>
          <a:p>
            <a:r>
              <a:rPr lang="en-US">
                <a:solidFill>
                  <a:srgbClr val="993366"/>
                </a:solidFill>
              </a:rPr>
              <a:t> (longword at 0x0046C)</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r>
              <a:rPr lang="en-US" dirty="0"/>
              <a:t>Getting the ‘tick’ count</a:t>
            </a:r>
          </a:p>
        </p:txBody>
      </p:sp>
      <p:sp>
        <p:nvSpPr>
          <p:cNvPr id="21507" name="Rectangle 3"/>
          <p:cNvSpPr>
            <a:spLocks noGrp="1" noChangeArrowheads="1"/>
          </p:cNvSpPr>
          <p:nvPr>
            <p:ph type="body" idx="1"/>
          </p:nvPr>
        </p:nvSpPr>
        <p:spPr/>
        <p:txBody>
          <a:bodyPr/>
          <a:lstStyle/>
          <a:p>
            <a:r>
              <a:rPr lang="en-US" sz="2400" dirty="0"/>
              <a:t>The ROM-BIOS interrupt-handler for the timer interrupt stores the tick-count as a 32-bit integer located at  address 0x046C (it’s in the ROM-BIOS DATA AREA)</a:t>
            </a:r>
          </a:p>
          <a:p>
            <a:r>
              <a:rPr lang="en-US" sz="2400" dirty="0"/>
              <a:t>In real-mode, we can get it like this:</a:t>
            </a:r>
          </a:p>
        </p:txBody>
      </p:sp>
      <p:sp>
        <p:nvSpPr>
          <p:cNvPr id="21508" name="Rectangle 4"/>
          <p:cNvSpPr>
            <a:spLocks noChangeArrowheads="1"/>
          </p:cNvSpPr>
          <p:nvPr/>
        </p:nvSpPr>
        <p:spPr bwMode="auto">
          <a:xfrm>
            <a:off x="228600" y="3352800"/>
            <a:ext cx="7467600" cy="1447800"/>
          </a:xfrm>
          <a:prstGeom prst="rect">
            <a:avLst/>
          </a:prstGeom>
          <a:solidFill>
            <a:schemeClr val="accent1"/>
          </a:solidFill>
          <a:ln w="9525">
            <a:solidFill>
              <a:schemeClr val="tx1"/>
            </a:solidFill>
            <a:miter lim="800000"/>
            <a:headEnd/>
            <a:tailEnd/>
          </a:ln>
          <a:effectLst/>
        </p:spPr>
        <p:txBody>
          <a:bodyPr wrap="none" anchor="ctr"/>
          <a:lstStyle/>
          <a:p>
            <a:r>
              <a:rPr lang="en-US"/>
              <a:t>	xor	%ax, %ax		# address segment zero</a:t>
            </a:r>
          </a:p>
          <a:p>
            <a:r>
              <a:rPr lang="en-US"/>
              <a:t>	mov	%ax, %fs		#    using FS register</a:t>
            </a:r>
          </a:p>
          <a:p>
            <a:r>
              <a:rPr lang="en-US"/>
              <a:t>	mov	%</a:t>
            </a:r>
            <a:r>
              <a:rPr lang="en-US" b="1"/>
              <a:t>fs:</a:t>
            </a:r>
            <a:r>
              <a:rPr lang="en-US"/>
              <a:t>0x046C, %eax	# copy tick-count to EAX</a:t>
            </a:r>
          </a:p>
          <a:p>
            <a:r>
              <a:rPr lang="en-US"/>
              <a:t>	mov	%eax, total_ticks		# save in a local variable</a:t>
            </a:r>
          </a:p>
        </p:txBody>
      </p:sp>
      <p:sp>
        <p:nvSpPr>
          <p:cNvPr id="21509" name="Text Box 5"/>
          <p:cNvSpPr txBox="1">
            <a:spLocks noChangeArrowheads="1"/>
          </p:cNvSpPr>
          <p:nvPr/>
        </p:nvSpPr>
        <p:spPr bwMode="auto">
          <a:xfrm>
            <a:off x="228600" y="4876800"/>
            <a:ext cx="5784850" cy="366712"/>
          </a:xfrm>
          <a:prstGeom prst="rect">
            <a:avLst/>
          </a:prstGeom>
          <a:noFill/>
          <a:ln w="9525">
            <a:noFill/>
            <a:miter lim="800000"/>
            <a:headEnd/>
            <a:tailEnd/>
          </a:ln>
          <a:effectLst/>
        </p:spPr>
        <p:txBody>
          <a:bodyPr wrap="none">
            <a:spAutoFit/>
          </a:bodyPr>
          <a:lstStyle/>
          <a:p>
            <a:r>
              <a:rPr lang="en-US" dirty="0">
                <a:solidFill>
                  <a:srgbClr val="993366"/>
                </a:solidFill>
              </a:rPr>
              <a:t> segment-override prefix (segment used would be %</a:t>
            </a:r>
            <a:r>
              <a:rPr lang="en-US" dirty="0" err="1">
                <a:solidFill>
                  <a:srgbClr val="993366"/>
                </a:solidFill>
              </a:rPr>
              <a:t>ds</a:t>
            </a:r>
            <a:r>
              <a:rPr lang="en-US" dirty="0">
                <a:solidFill>
                  <a:srgbClr val="993366"/>
                </a:solidFill>
              </a:rPr>
              <a:t>)</a:t>
            </a:r>
          </a:p>
        </p:txBody>
      </p:sp>
      <p:sp>
        <p:nvSpPr>
          <p:cNvPr id="21510" name="Line 6"/>
          <p:cNvSpPr>
            <a:spLocks noChangeShapeType="1"/>
          </p:cNvSpPr>
          <p:nvPr/>
        </p:nvSpPr>
        <p:spPr bwMode="auto">
          <a:xfrm flipV="1">
            <a:off x="1676400" y="4191000"/>
            <a:ext cx="457200" cy="685800"/>
          </a:xfrm>
          <a:prstGeom prst="line">
            <a:avLst/>
          </a:prstGeom>
          <a:noFill/>
          <a:ln w="9525">
            <a:solidFill>
              <a:srgbClr val="993366"/>
            </a:solidFill>
            <a:round/>
            <a:headEnd/>
            <a:tailEnd type="triangle" w="med" len="med"/>
          </a:ln>
          <a:effectLst/>
        </p:spPr>
        <p:txBody>
          <a:bodyPr/>
          <a:lstStyle/>
          <a:p>
            <a:endParaRPr lang="en-US"/>
          </a:p>
        </p:txBody>
      </p:sp>
      <p:sp>
        <p:nvSpPr>
          <p:cNvPr id="7" name="Slide Number Placeholder 6"/>
          <p:cNvSpPr>
            <a:spLocks noGrp="1"/>
          </p:cNvSpPr>
          <p:nvPr>
            <p:ph type="sldNum" sz="quarter" idx="12"/>
          </p:nvPr>
        </p:nvSpPr>
        <p:spPr/>
        <p:txBody>
          <a:bodyPr/>
          <a:lstStyle/>
          <a:p>
            <a:fld id="{E9F30D11-FCBC-4E13-9D77-6D2272D5FE03}" type="slidenum">
              <a:rPr lang="en-US" smtClean="0"/>
              <a:pPr/>
              <a:t>123</a:t>
            </a:fld>
            <a:endParaRPr lang="en-US"/>
          </a:p>
        </p:txBody>
      </p:sp>
      <p:sp>
        <p:nvSpPr>
          <p:cNvPr id="8" name="Text Box 9"/>
          <p:cNvSpPr txBox="1">
            <a:spLocks noChangeArrowheads="1"/>
          </p:cNvSpPr>
          <p:nvPr/>
        </p:nvSpPr>
        <p:spPr bwMode="auto">
          <a:xfrm>
            <a:off x="1219200" y="5729287"/>
            <a:ext cx="2667000" cy="366713"/>
          </a:xfrm>
          <a:prstGeom prst="rect">
            <a:avLst/>
          </a:prstGeom>
          <a:noFill/>
          <a:ln w="9525">
            <a:noFill/>
            <a:miter lim="800000"/>
            <a:headEnd/>
            <a:tailEnd/>
          </a:ln>
          <a:effectLst/>
        </p:spPr>
        <p:txBody>
          <a:bodyPr wrap="none">
            <a:spAutoFit/>
          </a:bodyPr>
          <a:lstStyle/>
          <a:p>
            <a:r>
              <a:rPr lang="en-US"/>
              <a:t>total_seconds_today  =  </a:t>
            </a:r>
          </a:p>
        </p:txBody>
      </p:sp>
      <p:sp>
        <p:nvSpPr>
          <p:cNvPr id="9" name="Text Box 10"/>
          <p:cNvSpPr txBox="1">
            <a:spLocks noChangeArrowheads="1"/>
          </p:cNvSpPr>
          <p:nvPr/>
        </p:nvSpPr>
        <p:spPr bwMode="auto">
          <a:xfrm>
            <a:off x="4495800" y="5500687"/>
            <a:ext cx="2012950" cy="366713"/>
          </a:xfrm>
          <a:prstGeom prst="rect">
            <a:avLst/>
          </a:prstGeom>
          <a:noFill/>
          <a:ln w="9525">
            <a:noFill/>
            <a:miter lim="800000"/>
            <a:headEnd/>
            <a:tailEnd/>
          </a:ln>
          <a:effectLst/>
        </p:spPr>
        <p:txBody>
          <a:bodyPr wrap="none">
            <a:spAutoFit/>
          </a:bodyPr>
          <a:lstStyle/>
          <a:p>
            <a:r>
              <a:rPr lang="en-US"/>
              <a:t> total_ticks_today </a:t>
            </a:r>
          </a:p>
        </p:txBody>
      </p:sp>
      <p:sp>
        <p:nvSpPr>
          <p:cNvPr id="10" name="Line 11"/>
          <p:cNvSpPr>
            <a:spLocks noChangeShapeType="1"/>
          </p:cNvSpPr>
          <p:nvPr/>
        </p:nvSpPr>
        <p:spPr bwMode="auto">
          <a:xfrm flipV="1">
            <a:off x="3810000" y="5957887"/>
            <a:ext cx="3886200" cy="0"/>
          </a:xfrm>
          <a:prstGeom prst="line">
            <a:avLst/>
          </a:prstGeom>
          <a:noFill/>
          <a:ln w="9525">
            <a:solidFill>
              <a:schemeClr val="tx1"/>
            </a:solidFill>
            <a:round/>
            <a:headEnd/>
            <a:tailEnd/>
          </a:ln>
          <a:effectLst/>
        </p:spPr>
        <p:txBody>
          <a:bodyPr/>
          <a:lstStyle/>
          <a:p>
            <a:endParaRPr lang="en-US"/>
          </a:p>
        </p:txBody>
      </p:sp>
      <p:sp>
        <p:nvSpPr>
          <p:cNvPr id="11" name="Text Box 12"/>
          <p:cNvSpPr txBox="1">
            <a:spLocks noChangeArrowheads="1"/>
          </p:cNvSpPr>
          <p:nvPr/>
        </p:nvSpPr>
        <p:spPr bwMode="auto">
          <a:xfrm>
            <a:off x="4114800" y="6034087"/>
            <a:ext cx="3016250" cy="366713"/>
          </a:xfrm>
          <a:prstGeom prst="rect">
            <a:avLst/>
          </a:prstGeom>
          <a:noFill/>
          <a:ln w="9525">
            <a:noFill/>
            <a:miter lim="800000"/>
            <a:headEnd/>
            <a:tailEnd/>
          </a:ln>
          <a:effectLst/>
        </p:spPr>
        <p:txBody>
          <a:bodyPr wrap="none">
            <a:spAutoFit/>
          </a:bodyPr>
          <a:lstStyle/>
          <a:p>
            <a:r>
              <a:rPr lang="en-US" dirty="0"/>
              <a:t> number of ticks-per-second</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28600"/>
            <a:ext cx="8229600" cy="1143000"/>
          </a:xfrm>
        </p:spPr>
        <p:txBody>
          <a:bodyPr/>
          <a:lstStyle/>
          <a:p>
            <a:r>
              <a:rPr lang="en-US" dirty="0"/>
              <a:t>The 8254 PIT</a:t>
            </a:r>
          </a:p>
        </p:txBody>
      </p:sp>
      <p:sp>
        <p:nvSpPr>
          <p:cNvPr id="4099" name="Rectangle 3"/>
          <p:cNvSpPr>
            <a:spLocks noGrp="1" noChangeArrowheads="1"/>
          </p:cNvSpPr>
          <p:nvPr>
            <p:ph type="body" idx="1"/>
          </p:nvPr>
        </p:nvSpPr>
        <p:spPr>
          <a:xfrm>
            <a:off x="152400" y="1143000"/>
            <a:ext cx="8763000" cy="4525963"/>
          </a:xfrm>
        </p:spPr>
        <p:txBody>
          <a:bodyPr/>
          <a:lstStyle/>
          <a:p>
            <a:r>
              <a:rPr lang="en-US" sz="2400" dirty="0"/>
              <a:t>The 8254 Programmable Interval-timer is used by the PC system for (1) generating timer-tick interrupts (rate is 18.2 per sec), (2) performing dynamic memory-refresh (reads ram once every 15 microseconds), and (3) generates ‘beeps’ of PC speaker</a:t>
            </a:r>
          </a:p>
          <a:p>
            <a:r>
              <a:rPr lang="en-US" sz="2400" dirty="0"/>
              <a:t>When the speaker-function isn’t needed, the 8254 is available for other </a:t>
            </a:r>
            <a:r>
              <a:rPr lang="en-US" sz="2400" dirty="0" smtClean="0"/>
              <a:t>purposes</a:t>
            </a:r>
          </a:p>
          <a:p>
            <a:r>
              <a:rPr lang="en-US" sz="2400" dirty="0" smtClean="0"/>
              <a:t>The input-pulses to each Timer-channel is a long established PC standard, based on the design of the </a:t>
            </a:r>
            <a:r>
              <a:rPr lang="en-US" sz="2400" dirty="0" err="1" smtClean="0"/>
              <a:t>chrystal</a:t>
            </a:r>
            <a:r>
              <a:rPr lang="en-US" sz="2400" dirty="0" smtClean="0"/>
              <a:t> oscillator chip:	1,193,182  pulses-per-second (Hertz)</a:t>
            </a:r>
          </a:p>
          <a:p>
            <a:r>
              <a:rPr lang="en-US" sz="2400" dirty="0" smtClean="0"/>
              <a:t>The frequency of the output-pulses from  any Timer-channel is determined by how that channel’s Latch was programmed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06" name="Oval 38"/>
          <p:cNvSpPr>
            <a:spLocks noChangeArrowheads="1"/>
          </p:cNvSpPr>
          <p:nvPr/>
        </p:nvSpPr>
        <p:spPr bwMode="auto">
          <a:xfrm>
            <a:off x="6096000" y="4495800"/>
            <a:ext cx="1524000" cy="914400"/>
          </a:xfrm>
          <a:prstGeom prst="ellipse">
            <a:avLst/>
          </a:prstGeom>
          <a:solidFill>
            <a:schemeClr val="accent1"/>
          </a:solidFill>
          <a:ln w="9525">
            <a:solidFill>
              <a:schemeClr val="tx1"/>
            </a:solidFill>
            <a:round/>
            <a:headEnd/>
            <a:tailEnd/>
          </a:ln>
          <a:effectLst/>
        </p:spPr>
        <p:txBody>
          <a:bodyPr wrap="none" anchor="ctr"/>
          <a:lstStyle/>
          <a:p>
            <a:pPr algn="ctr"/>
            <a:endParaRPr lang="en-US"/>
          </a:p>
        </p:txBody>
      </p:sp>
      <p:sp>
        <p:nvSpPr>
          <p:cNvPr id="7207" name="Rectangle 39"/>
          <p:cNvSpPr>
            <a:spLocks noChangeArrowheads="1"/>
          </p:cNvSpPr>
          <p:nvPr/>
        </p:nvSpPr>
        <p:spPr bwMode="auto">
          <a:xfrm>
            <a:off x="5943600" y="4495800"/>
            <a:ext cx="914400" cy="91440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7170" name="Rectangle 2"/>
          <p:cNvSpPr>
            <a:spLocks noGrp="1" noChangeArrowheads="1"/>
          </p:cNvSpPr>
          <p:nvPr>
            <p:ph type="title"/>
          </p:nvPr>
        </p:nvSpPr>
        <p:spPr>
          <a:xfrm>
            <a:off x="457200" y="-76200"/>
            <a:ext cx="8229600" cy="1143000"/>
          </a:xfrm>
        </p:spPr>
        <p:txBody>
          <a:bodyPr/>
          <a:lstStyle/>
          <a:p>
            <a:r>
              <a:rPr lang="en-US" dirty="0"/>
              <a:t>Three timer/counter ‘channels’</a:t>
            </a:r>
          </a:p>
        </p:txBody>
      </p:sp>
      <p:sp>
        <p:nvSpPr>
          <p:cNvPr id="7172" name="Rectangle 4"/>
          <p:cNvSpPr>
            <a:spLocks noChangeArrowheads="1"/>
          </p:cNvSpPr>
          <p:nvPr/>
        </p:nvSpPr>
        <p:spPr bwMode="auto">
          <a:xfrm>
            <a:off x="3581400" y="1752600"/>
            <a:ext cx="20574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b="1"/>
              <a:t>Channel 0</a:t>
            </a:r>
          </a:p>
        </p:txBody>
      </p:sp>
      <p:sp>
        <p:nvSpPr>
          <p:cNvPr id="7173" name="Rectangle 5"/>
          <p:cNvSpPr>
            <a:spLocks noChangeArrowheads="1"/>
          </p:cNvSpPr>
          <p:nvPr/>
        </p:nvSpPr>
        <p:spPr bwMode="auto">
          <a:xfrm>
            <a:off x="3581400" y="2971800"/>
            <a:ext cx="20574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b="1"/>
              <a:t>Channel 1</a:t>
            </a:r>
          </a:p>
        </p:txBody>
      </p:sp>
      <p:sp>
        <p:nvSpPr>
          <p:cNvPr id="7174" name="Rectangle 6"/>
          <p:cNvSpPr>
            <a:spLocks noChangeArrowheads="1"/>
          </p:cNvSpPr>
          <p:nvPr/>
        </p:nvSpPr>
        <p:spPr bwMode="auto">
          <a:xfrm>
            <a:off x="3581400" y="4191000"/>
            <a:ext cx="20574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b="1"/>
              <a:t>Channel 2</a:t>
            </a:r>
          </a:p>
        </p:txBody>
      </p:sp>
      <p:sp>
        <p:nvSpPr>
          <p:cNvPr id="7175" name="Text Box 7"/>
          <p:cNvSpPr txBox="1">
            <a:spLocks noChangeArrowheads="1"/>
          </p:cNvSpPr>
          <p:nvPr/>
        </p:nvSpPr>
        <p:spPr bwMode="auto">
          <a:xfrm>
            <a:off x="3962400" y="5486400"/>
            <a:ext cx="1420813" cy="457200"/>
          </a:xfrm>
          <a:prstGeom prst="rect">
            <a:avLst/>
          </a:prstGeom>
          <a:noFill/>
          <a:ln w="9525">
            <a:noFill/>
            <a:miter lim="800000"/>
            <a:headEnd/>
            <a:tailEnd/>
          </a:ln>
          <a:effectLst/>
        </p:spPr>
        <p:txBody>
          <a:bodyPr wrap="none">
            <a:spAutoFit/>
          </a:bodyPr>
          <a:lstStyle/>
          <a:p>
            <a:r>
              <a:rPr lang="en-US" sz="2400" b="1"/>
              <a:t>8254 PIT</a:t>
            </a:r>
          </a:p>
        </p:txBody>
      </p:sp>
      <p:sp>
        <p:nvSpPr>
          <p:cNvPr id="7177" name="Rectangle 9"/>
          <p:cNvSpPr>
            <a:spLocks noChangeArrowheads="1"/>
          </p:cNvSpPr>
          <p:nvPr/>
        </p:nvSpPr>
        <p:spPr bwMode="auto">
          <a:xfrm>
            <a:off x="685800" y="1371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8284</a:t>
            </a:r>
          </a:p>
          <a:p>
            <a:pPr algn="ctr"/>
            <a:r>
              <a:rPr lang="en-US"/>
              <a:t>PCLK</a:t>
            </a:r>
          </a:p>
        </p:txBody>
      </p:sp>
      <p:sp>
        <p:nvSpPr>
          <p:cNvPr id="7178" name="Line 10"/>
          <p:cNvSpPr>
            <a:spLocks noChangeShapeType="1"/>
          </p:cNvSpPr>
          <p:nvPr/>
        </p:nvSpPr>
        <p:spPr bwMode="auto">
          <a:xfrm>
            <a:off x="2362200" y="21336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179" name="Line 11"/>
          <p:cNvSpPr>
            <a:spLocks noChangeShapeType="1"/>
          </p:cNvSpPr>
          <p:nvPr/>
        </p:nvSpPr>
        <p:spPr bwMode="auto">
          <a:xfrm>
            <a:off x="2362200" y="32766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180" name="Line 12"/>
          <p:cNvSpPr>
            <a:spLocks noChangeShapeType="1"/>
          </p:cNvSpPr>
          <p:nvPr/>
        </p:nvSpPr>
        <p:spPr bwMode="auto">
          <a:xfrm>
            <a:off x="2362200" y="44196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181" name="Line 13"/>
          <p:cNvSpPr>
            <a:spLocks noChangeShapeType="1"/>
          </p:cNvSpPr>
          <p:nvPr/>
        </p:nvSpPr>
        <p:spPr bwMode="auto">
          <a:xfrm>
            <a:off x="990600" y="2667000"/>
            <a:ext cx="2590800" cy="0"/>
          </a:xfrm>
          <a:prstGeom prst="line">
            <a:avLst/>
          </a:prstGeom>
          <a:noFill/>
          <a:ln w="9525">
            <a:solidFill>
              <a:schemeClr val="tx1"/>
            </a:solidFill>
            <a:round/>
            <a:headEnd/>
            <a:tailEnd type="triangle" w="med" len="med"/>
          </a:ln>
          <a:effectLst/>
        </p:spPr>
        <p:txBody>
          <a:bodyPr/>
          <a:lstStyle/>
          <a:p>
            <a:endParaRPr lang="en-US"/>
          </a:p>
        </p:txBody>
      </p:sp>
      <p:sp>
        <p:nvSpPr>
          <p:cNvPr id="7182" name="Line 14"/>
          <p:cNvSpPr>
            <a:spLocks noChangeShapeType="1"/>
          </p:cNvSpPr>
          <p:nvPr/>
        </p:nvSpPr>
        <p:spPr bwMode="auto">
          <a:xfrm>
            <a:off x="990600" y="3810000"/>
            <a:ext cx="2590800" cy="0"/>
          </a:xfrm>
          <a:prstGeom prst="line">
            <a:avLst/>
          </a:prstGeom>
          <a:noFill/>
          <a:ln w="9525">
            <a:solidFill>
              <a:schemeClr val="tx1"/>
            </a:solidFill>
            <a:round/>
            <a:headEnd/>
            <a:tailEnd type="triangle" w="med" len="med"/>
          </a:ln>
          <a:effectLst/>
        </p:spPr>
        <p:txBody>
          <a:bodyPr/>
          <a:lstStyle/>
          <a:p>
            <a:endParaRPr lang="en-US"/>
          </a:p>
        </p:txBody>
      </p:sp>
      <p:sp>
        <p:nvSpPr>
          <p:cNvPr id="7183" name="Line 15"/>
          <p:cNvSpPr>
            <a:spLocks noChangeShapeType="1"/>
          </p:cNvSpPr>
          <p:nvPr/>
        </p:nvSpPr>
        <p:spPr bwMode="auto">
          <a:xfrm>
            <a:off x="990600" y="4953000"/>
            <a:ext cx="2590800" cy="0"/>
          </a:xfrm>
          <a:prstGeom prst="line">
            <a:avLst/>
          </a:prstGeom>
          <a:noFill/>
          <a:ln w="9525">
            <a:solidFill>
              <a:schemeClr val="tx1"/>
            </a:solidFill>
            <a:round/>
            <a:headEnd/>
            <a:tailEnd type="triangle" w="med" len="med"/>
          </a:ln>
          <a:effectLst/>
        </p:spPr>
        <p:txBody>
          <a:bodyPr/>
          <a:lstStyle/>
          <a:p>
            <a:endParaRPr lang="en-US"/>
          </a:p>
        </p:txBody>
      </p:sp>
      <p:sp>
        <p:nvSpPr>
          <p:cNvPr id="7184" name="Line 16"/>
          <p:cNvSpPr>
            <a:spLocks noChangeShapeType="1"/>
          </p:cNvSpPr>
          <p:nvPr/>
        </p:nvSpPr>
        <p:spPr bwMode="auto">
          <a:xfrm>
            <a:off x="2362200" y="1828800"/>
            <a:ext cx="0" cy="2590800"/>
          </a:xfrm>
          <a:prstGeom prst="line">
            <a:avLst/>
          </a:prstGeom>
          <a:noFill/>
          <a:ln w="9525">
            <a:solidFill>
              <a:schemeClr val="tx1"/>
            </a:solidFill>
            <a:round/>
            <a:headEnd/>
            <a:tailEnd/>
          </a:ln>
          <a:effectLst/>
        </p:spPr>
        <p:txBody>
          <a:bodyPr/>
          <a:lstStyle/>
          <a:p>
            <a:endParaRPr lang="en-US"/>
          </a:p>
        </p:txBody>
      </p:sp>
      <p:sp>
        <p:nvSpPr>
          <p:cNvPr id="7185" name="Line 17"/>
          <p:cNvSpPr>
            <a:spLocks noChangeShapeType="1"/>
          </p:cNvSpPr>
          <p:nvPr/>
        </p:nvSpPr>
        <p:spPr bwMode="auto">
          <a:xfrm flipH="1">
            <a:off x="1600200" y="1828800"/>
            <a:ext cx="762000" cy="0"/>
          </a:xfrm>
          <a:prstGeom prst="line">
            <a:avLst/>
          </a:prstGeom>
          <a:noFill/>
          <a:ln w="9525">
            <a:solidFill>
              <a:schemeClr val="tx1"/>
            </a:solidFill>
            <a:round/>
            <a:headEnd/>
            <a:tailEnd/>
          </a:ln>
          <a:effectLst/>
        </p:spPr>
        <p:txBody>
          <a:bodyPr/>
          <a:lstStyle/>
          <a:p>
            <a:endParaRPr lang="en-US"/>
          </a:p>
        </p:txBody>
      </p:sp>
      <p:sp>
        <p:nvSpPr>
          <p:cNvPr id="7186" name="Text Box 18"/>
          <p:cNvSpPr txBox="1">
            <a:spLocks noChangeArrowheads="1"/>
          </p:cNvSpPr>
          <p:nvPr/>
        </p:nvSpPr>
        <p:spPr bwMode="auto">
          <a:xfrm>
            <a:off x="609600" y="5943600"/>
            <a:ext cx="660400" cy="366713"/>
          </a:xfrm>
          <a:prstGeom prst="rect">
            <a:avLst/>
          </a:prstGeom>
          <a:noFill/>
          <a:ln w="9525">
            <a:noFill/>
            <a:miter lim="800000"/>
            <a:headEnd/>
            <a:tailEnd/>
          </a:ln>
          <a:effectLst/>
        </p:spPr>
        <p:txBody>
          <a:bodyPr wrap="none">
            <a:spAutoFit/>
          </a:bodyPr>
          <a:lstStyle/>
          <a:p>
            <a:r>
              <a:rPr lang="en-US"/>
              <a:t>+5 V</a:t>
            </a:r>
          </a:p>
        </p:txBody>
      </p:sp>
      <p:sp>
        <p:nvSpPr>
          <p:cNvPr id="7187" name="Line 19"/>
          <p:cNvSpPr>
            <a:spLocks noChangeShapeType="1"/>
          </p:cNvSpPr>
          <p:nvPr/>
        </p:nvSpPr>
        <p:spPr bwMode="auto">
          <a:xfrm>
            <a:off x="990600" y="2667000"/>
            <a:ext cx="0" cy="3276600"/>
          </a:xfrm>
          <a:prstGeom prst="line">
            <a:avLst/>
          </a:prstGeom>
          <a:noFill/>
          <a:ln w="9525">
            <a:solidFill>
              <a:schemeClr val="tx1"/>
            </a:solidFill>
            <a:round/>
            <a:headEnd/>
            <a:tailEnd/>
          </a:ln>
          <a:effectLst/>
        </p:spPr>
        <p:txBody>
          <a:bodyPr/>
          <a:lstStyle/>
          <a:p>
            <a:endParaRPr lang="en-US"/>
          </a:p>
        </p:txBody>
      </p:sp>
      <p:sp>
        <p:nvSpPr>
          <p:cNvPr id="7188" name="Rectangle 20"/>
          <p:cNvSpPr>
            <a:spLocks noChangeArrowheads="1"/>
          </p:cNvSpPr>
          <p:nvPr/>
        </p:nvSpPr>
        <p:spPr bwMode="auto">
          <a:xfrm>
            <a:off x="1524000" y="4724400"/>
            <a:ext cx="457200" cy="45720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7189" name="Line 21"/>
          <p:cNvSpPr>
            <a:spLocks noChangeShapeType="1"/>
          </p:cNvSpPr>
          <p:nvPr/>
        </p:nvSpPr>
        <p:spPr bwMode="auto">
          <a:xfrm>
            <a:off x="1524000" y="4953000"/>
            <a:ext cx="304800" cy="304800"/>
          </a:xfrm>
          <a:prstGeom prst="line">
            <a:avLst/>
          </a:prstGeom>
          <a:noFill/>
          <a:ln w="9525">
            <a:solidFill>
              <a:schemeClr val="tx1"/>
            </a:solidFill>
            <a:round/>
            <a:headEnd/>
            <a:tailEnd/>
          </a:ln>
          <a:effectLst/>
        </p:spPr>
        <p:txBody>
          <a:bodyPr/>
          <a:lstStyle/>
          <a:p>
            <a:endParaRPr lang="en-US"/>
          </a:p>
        </p:txBody>
      </p:sp>
      <p:sp>
        <p:nvSpPr>
          <p:cNvPr id="7190" name="Text Box 22"/>
          <p:cNvSpPr txBox="1">
            <a:spLocks noChangeArrowheads="1"/>
          </p:cNvSpPr>
          <p:nvPr/>
        </p:nvSpPr>
        <p:spPr bwMode="auto">
          <a:xfrm>
            <a:off x="2651125" y="1789113"/>
            <a:ext cx="755650" cy="366712"/>
          </a:xfrm>
          <a:prstGeom prst="rect">
            <a:avLst/>
          </a:prstGeom>
          <a:noFill/>
          <a:ln w="9525">
            <a:noFill/>
            <a:miter lim="800000"/>
            <a:headEnd/>
            <a:tailEnd/>
          </a:ln>
          <a:effectLst/>
        </p:spPr>
        <p:txBody>
          <a:bodyPr wrap="none">
            <a:spAutoFit/>
          </a:bodyPr>
          <a:lstStyle/>
          <a:p>
            <a:r>
              <a:rPr lang="en-US"/>
              <a:t>CLK0</a:t>
            </a:r>
          </a:p>
        </p:txBody>
      </p:sp>
      <p:sp>
        <p:nvSpPr>
          <p:cNvPr id="7191" name="Text Box 23"/>
          <p:cNvSpPr txBox="1">
            <a:spLocks noChangeArrowheads="1"/>
          </p:cNvSpPr>
          <p:nvPr/>
        </p:nvSpPr>
        <p:spPr bwMode="auto">
          <a:xfrm>
            <a:off x="2667000" y="2971800"/>
            <a:ext cx="755650" cy="366713"/>
          </a:xfrm>
          <a:prstGeom prst="rect">
            <a:avLst/>
          </a:prstGeom>
          <a:noFill/>
          <a:ln w="9525">
            <a:noFill/>
            <a:miter lim="800000"/>
            <a:headEnd/>
            <a:tailEnd/>
          </a:ln>
          <a:effectLst/>
        </p:spPr>
        <p:txBody>
          <a:bodyPr wrap="none">
            <a:spAutoFit/>
          </a:bodyPr>
          <a:lstStyle/>
          <a:p>
            <a:r>
              <a:rPr lang="en-US"/>
              <a:t>CLK1</a:t>
            </a:r>
          </a:p>
        </p:txBody>
      </p:sp>
      <p:sp>
        <p:nvSpPr>
          <p:cNvPr id="7192" name="Text Box 24"/>
          <p:cNvSpPr txBox="1">
            <a:spLocks noChangeArrowheads="1"/>
          </p:cNvSpPr>
          <p:nvPr/>
        </p:nvSpPr>
        <p:spPr bwMode="auto">
          <a:xfrm>
            <a:off x="2667000" y="4114800"/>
            <a:ext cx="755650" cy="366713"/>
          </a:xfrm>
          <a:prstGeom prst="rect">
            <a:avLst/>
          </a:prstGeom>
          <a:noFill/>
          <a:ln w="9525">
            <a:noFill/>
            <a:miter lim="800000"/>
            <a:headEnd/>
            <a:tailEnd/>
          </a:ln>
          <a:effectLst/>
        </p:spPr>
        <p:txBody>
          <a:bodyPr wrap="none">
            <a:spAutoFit/>
          </a:bodyPr>
          <a:lstStyle/>
          <a:p>
            <a:r>
              <a:rPr lang="en-US"/>
              <a:t>CLK2</a:t>
            </a:r>
          </a:p>
        </p:txBody>
      </p:sp>
      <p:sp>
        <p:nvSpPr>
          <p:cNvPr id="7193" name="Text Box 25"/>
          <p:cNvSpPr txBox="1">
            <a:spLocks noChangeArrowheads="1"/>
          </p:cNvSpPr>
          <p:nvPr/>
        </p:nvSpPr>
        <p:spPr bwMode="auto">
          <a:xfrm>
            <a:off x="2514600" y="2362200"/>
            <a:ext cx="933450" cy="366713"/>
          </a:xfrm>
          <a:prstGeom prst="rect">
            <a:avLst/>
          </a:prstGeom>
          <a:noFill/>
          <a:ln w="9525">
            <a:noFill/>
            <a:miter lim="800000"/>
            <a:headEnd/>
            <a:tailEnd/>
          </a:ln>
          <a:effectLst/>
        </p:spPr>
        <p:txBody>
          <a:bodyPr wrap="none">
            <a:spAutoFit/>
          </a:bodyPr>
          <a:lstStyle/>
          <a:p>
            <a:r>
              <a:rPr lang="en-US"/>
              <a:t>GATE0</a:t>
            </a:r>
          </a:p>
        </p:txBody>
      </p:sp>
      <p:sp>
        <p:nvSpPr>
          <p:cNvPr id="7194" name="Text Box 26"/>
          <p:cNvSpPr txBox="1">
            <a:spLocks noChangeArrowheads="1"/>
          </p:cNvSpPr>
          <p:nvPr/>
        </p:nvSpPr>
        <p:spPr bwMode="auto">
          <a:xfrm>
            <a:off x="2514600" y="3505200"/>
            <a:ext cx="933450" cy="366713"/>
          </a:xfrm>
          <a:prstGeom prst="rect">
            <a:avLst/>
          </a:prstGeom>
          <a:noFill/>
          <a:ln w="9525">
            <a:noFill/>
            <a:miter lim="800000"/>
            <a:headEnd/>
            <a:tailEnd/>
          </a:ln>
          <a:effectLst/>
        </p:spPr>
        <p:txBody>
          <a:bodyPr wrap="none">
            <a:spAutoFit/>
          </a:bodyPr>
          <a:lstStyle/>
          <a:p>
            <a:r>
              <a:rPr lang="en-US"/>
              <a:t>GATE1</a:t>
            </a:r>
          </a:p>
        </p:txBody>
      </p:sp>
      <p:sp>
        <p:nvSpPr>
          <p:cNvPr id="7195" name="Text Box 27"/>
          <p:cNvSpPr txBox="1">
            <a:spLocks noChangeArrowheads="1"/>
          </p:cNvSpPr>
          <p:nvPr/>
        </p:nvSpPr>
        <p:spPr bwMode="auto">
          <a:xfrm>
            <a:off x="2498725" y="4608513"/>
            <a:ext cx="933450" cy="366712"/>
          </a:xfrm>
          <a:prstGeom prst="rect">
            <a:avLst/>
          </a:prstGeom>
          <a:noFill/>
          <a:ln w="9525">
            <a:noFill/>
            <a:miter lim="800000"/>
            <a:headEnd/>
            <a:tailEnd/>
          </a:ln>
          <a:effectLst/>
        </p:spPr>
        <p:txBody>
          <a:bodyPr wrap="none">
            <a:spAutoFit/>
          </a:bodyPr>
          <a:lstStyle/>
          <a:p>
            <a:r>
              <a:rPr lang="en-US"/>
              <a:t>GATE2</a:t>
            </a:r>
          </a:p>
        </p:txBody>
      </p:sp>
      <p:sp>
        <p:nvSpPr>
          <p:cNvPr id="7196" name="Line 28"/>
          <p:cNvSpPr>
            <a:spLocks noChangeShapeType="1"/>
          </p:cNvSpPr>
          <p:nvPr/>
        </p:nvSpPr>
        <p:spPr bwMode="auto">
          <a:xfrm>
            <a:off x="5638800" y="2362200"/>
            <a:ext cx="1524000" cy="0"/>
          </a:xfrm>
          <a:prstGeom prst="line">
            <a:avLst/>
          </a:prstGeom>
          <a:noFill/>
          <a:ln w="9525">
            <a:solidFill>
              <a:schemeClr val="tx1"/>
            </a:solidFill>
            <a:round/>
            <a:headEnd/>
            <a:tailEnd type="triangle" w="med" len="med"/>
          </a:ln>
          <a:effectLst/>
        </p:spPr>
        <p:txBody>
          <a:bodyPr/>
          <a:lstStyle/>
          <a:p>
            <a:endParaRPr lang="en-US"/>
          </a:p>
        </p:txBody>
      </p:sp>
      <p:sp>
        <p:nvSpPr>
          <p:cNvPr id="7197" name="Line 29"/>
          <p:cNvSpPr>
            <a:spLocks noChangeShapeType="1"/>
          </p:cNvSpPr>
          <p:nvPr/>
        </p:nvSpPr>
        <p:spPr bwMode="auto">
          <a:xfrm>
            <a:off x="5638800" y="3581400"/>
            <a:ext cx="1524000" cy="0"/>
          </a:xfrm>
          <a:prstGeom prst="line">
            <a:avLst/>
          </a:prstGeom>
          <a:noFill/>
          <a:ln w="9525">
            <a:solidFill>
              <a:schemeClr val="tx1"/>
            </a:solidFill>
            <a:round/>
            <a:headEnd/>
            <a:tailEnd type="triangle" w="med" len="med"/>
          </a:ln>
          <a:effectLst/>
        </p:spPr>
        <p:txBody>
          <a:bodyPr/>
          <a:lstStyle/>
          <a:p>
            <a:endParaRPr lang="en-US"/>
          </a:p>
        </p:txBody>
      </p:sp>
      <p:sp>
        <p:nvSpPr>
          <p:cNvPr id="7198" name="Line 30"/>
          <p:cNvSpPr>
            <a:spLocks noChangeShapeType="1"/>
          </p:cNvSpPr>
          <p:nvPr/>
        </p:nvSpPr>
        <p:spPr bwMode="auto">
          <a:xfrm>
            <a:off x="5638800" y="48006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199" name="Text Box 31"/>
          <p:cNvSpPr txBox="1">
            <a:spLocks noChangeArrowheads="1"/>
          </p:cNvSpPr>
          <p:nvPr/>
        </p:nvSpPr>
        <p:spPr bwMode="auto">
          <a:xfrm>
            <a:off x="5791200" y="2057400"/>
            <a:ext cx="793750" cy="366713"/>
          </a:xfrm>
          <a:prstGeom prst="rect">
            <a:avLst/>
          </a:prstGeom>
          <a:noFill/>
          <a:ln w="9525">
            <a:noFill/>
            <a:miter lim="800000"/>
            <a:headEnd/>
            <a:tailEnd/>
          </a:ln>
          <a:effectLst/>
        </p:spPr>
        <p:txBody>
          <a:bodyPr wrap="none">
            <a:spAutoFit/>
          </a:bodyPr>
          <a:lstStyle/>
          <a:p>
            <a:r>
              <a:rPr lang="en-US"/>
              <a:t>OUT0</a:t>
            </a:r>
          </a:p>
        </p:txBody>
      </p:sp>
      <p:sp>
        <p:nvSpPr>
          <p:cNvPr id="7200" name="Text Box 32"/>
          <p:cNvSpPr txBox="1">
            <a:spLocks noChangeArrowheads="1"/>
          </p:cNvSpPr>
          <p:nvPr/>
        </p:nvSpPr>
        <p:spPr bwMode="auto">
          <a:xfrm>
            <a:off x="5867400" y="3276600"/>
            <a:ext cx="793750" cy="366713"/>
          </a:xfrm>
          <a:prstGeom prst="rect">
            <a:avLst/>
          </a:prstGeom>
          <a:noFill/>
          <a:ln w="9525">
            <a:noFill/>
            <a:miter lim="800000"/>
            <a:headEnd/>
            <a:tailEnd/>
          </a:ln>
          <a:effectLst/>
        </p:spPr>
        <p:txBody>
          <a:bodyPr wrap="none">
            <a:spAutoFit/>
          </a:bodyPr>
          <a:lstStyle/>
          <a:p>
            <a:r>
              <a:rPr lang="en-US"/>
              <a:t>OUT1</a:t>
            </a:r>
          </a:p>
        </p:txBody>
      </p:sp>
      <p:sp>
        <p:nvSpPr>
          <p:cNvPr id="7201" name="Text Box 33"/>
          <p:cNvSpPr txBox="1">
            <a:spLocks noChangeArrowheads="1"/>
          </p:cNvSpPr>
          <p:nvPr/>
        </p:nvSpPr>
        <p:spPr bwMode="auto">
          <a:xfrm>
            <a:off x="5867400" y="4495800"/>
            <a:ext cx="793750" cy="366713"/>
          </a:xfrm>
          <a:prstGeom prst="rect">
            <a:avLst/>
          </a:prstGeom>
          <a:noFill/>
          <a:ln w="9525">
            <a:noFill/>
            <a:miter lim="800000"/>
            <a:headEnd/>
            <a:tailEnd/>
          </a:ln>
          <a:effectLst/>
        </p:spPr>
        <p:txBody>
          <a:bodyPr wrap="none">
            <a:spAutoFit/>
          </a:bodyPr>
          <a:lstStyle/>
          <a:p>
            <a:r>
              <a:rPr lang="en-US"/>
              <a:t>OUT2</a:t>
            </a:r>
          </a:p>
        </p:txBody>
      </p:sp>
      <p:sp>
        <p:nvSpPr>
          <p:cNvPr id="7202" name="Text Box 34"/>
          <p:cNvSpPr txBox="1">
            <a:spLocks noChangeArrowheads="1"/>
          </p:cNvSpPr>
          <p:nvPr/>
        </p:nvSpPr>
        <p:spPr bwMode="auto">
          <a:xfrm>
            <a:off x="7146925" y="2170113"/>
            <a:ext cx="1631950" cy="366712"/>
          </a:xfrm>
          <a:prstGeom prst="rect">
            <a:avLst/>
          </a:prstGeom>
          <a:noFill/>
          <a:ln w="9525">
            <a:noFill/>
            <a:miter lim="800000"/>
            <a:headEnd/>
            <a:tailEnd/>
          </a:ln>
          <a:effectLst/>
        </p:spPr>
        <p:txBody>
          <a:bodyPr wrap="none">
            <a:spAutoFit/>
          </a:bodyPr>
          <a:lstStyle/>
          <a:p>
            <a:r>
              <a:rPr lang="en-US"/>
              <a:t>Interrupt IRQ0</a:t>
            </a:r>
          </a:p>
        </p:txBody>
      </p:sp>
      <p:sp>
        <p:nvSpPr>
          <p:cNvPr id="7203" name="Text Box 35"/>
          <p:cNvSpPr txBox="1">
            <a:spLocks noChangeArrowheads="1"/>
          </p:cNvSpPr>
          <p:nvPr/>
        </p:nvSpPr>
        <p:spPr bwMode="auto">
          <a:xfrm>
            <a:off x="7146925" y="3389313"/>
            <a:ext cx="1631950" cy="366712"/>
          </a:xfrm>
          <a:prstGeom prst="rect">
            <a:avLst/>
          </a:prstGeom>
          <a:noFill/>
          <a:ln w="9525">
            <a:noFill/>
            <a:miter lim="800000"/>
            <a:headEnd/>
            <a:tailEnd/>
          </a:ln>
          <a:effectLst/>
        </p:spPr>
        <p:txBody>
          <a:bodyPr wrap="none">
            <a:spAutoFit/>
          </a:bodyPr>
          <a:lstStyle/>
          <a:p>
            <a:r>
              <a:rPr lang="en-US"/>
              <a:t>DRAM refresh</a:t>
            </a:r>
          </a:p>
        </p:txBody>
      </p:sp>
      <p:sp>
        <p:nvSpPr>
          <p:cNvPr id="7204" name="Text Box 36"/>
          <p:cNvSpPr txBox="1">
            <a:spLocks noChangeArrowheads="1"/>
          </p:cNvSpPr>
          <p:nvPr/>
        </p:nvSpPr>
        <p:spPr bwMode="auto">
          <a:xfrm>
            <a:off x="7924800" y="4724400"/>
            <a:ext cx="996950" cy="366713"/>
          </a:xfrm>
          <a:prstGeom prst="rect">
            <a:avLst/>
          </a:prstGeom>
          <a:noFill/>
          <a:ln w="9525">
            <a:noFill/>
            <a:miter lim="800000"/>
            <a:headEnd/>
            <a:tailEnd/>
          </a:ln>
          <a:effectLst/>
        </p:spPr>
        <p:txBody>
          <a:bodyPr>
            <a:spAutoFit/>
          </a:bodyPr>
          <a:lstStyle/>
          <a:p>
            <a:r>
              <a:rPr lang="en-US"/>
              <a:t>speaker</a:t>
            </a:r>
          </a:p>
        </p:txBody>
      </p:sp>
      <p:sp>
        <p:nvSpPr>
          <p:cNvPr id="7205" name="Text Box 37"/>
          <p:cNvSpPr txBox="1">
            <a:spLocks noChangeArrowheads="1"/>
          </p:cNvSpPr>
          <p:nvPr/>
        </p:nvSpPr>
        <p:spPr bwMode="auto">
          <a:xfrm>
            <a:off x="1371600" y="5334000"/>
            <a:ext cx="1847850" cy="366713"/>
          </a:xfrm>
          <a:prstGeom prst="rect">
            <a:avLst/>
          </a:prstGeom>
          <a:noFill/>
          <a:ln w="9525">
            <a:noFill/>
            <a:miter lim="800000"/>
            <a:headEnd/>
            <a:tailEnd/>
          </a:ln>
          <a:effectLst/>
        </p:spPr>
        <p:txBody>
          <a:bodyPr wrap="none">
            <a:spAutoFit/>
          </a:bodyPr>
          <a:lstStyle/>
          <a:p>
            <a:r>
              <a:rPr lang="en-US"/>
              <a:t>Port 0x61, bit #0</a:t>
            </a:r>
          </a:p>
        </p:txBody>
      </p:sp>
      <p:sp>
        <p:nvSpPr>
          <p:cNvPr id="7208" name="Line 40"/>
          <p:cNvSpPr>
            <a:spLocks noChangeShapeType="1"/>
          </p:cNvSpPr>
          <p:nvPr/>
        </p:nvSpPr>
        <p:spPr bwMode="auto">
          <a:xfrm>
            <a:off x="6324600" y="5105400"/>
            <a:ext cx="533400" cy="0"/>
          </a:xfrm>
          <a:prstGeom prst="line">
            <a:avLst/>
          </a:prstGeom>
          <a:noFill/>
          <a:ln w="9525">
            <a:solidFill>
              <a:schemeClr val="tx1"/>
            </a:solidFill>
            <a:round/>
            <a:headEnd/>
            <a:tailEnd type="triangle" w="med" len="med"/>
          </a:ln>
          <a:effectLst/>
        </p:spPr>
        <p:txBody>
          <a:bodyPr/>
          <a:lstStyle/>
          <a:p>
            <a:endParaRPr lang="en-US"/>
          </a:p>
        </p:txBody>
      </p:sp>
      <p:sp>
        <p:nvSpPr>
          <p:cNvPr id="7209" name="Line 41"/>
          <p:cNvSpPr>
            <a:spLocks noChangeShapeType="1"/>
          </p:cNvSpPr>
          <p:nvPr/>
        </p:nvSpPr>
        <p:spPr bwMode="auto">
          <a:xfrm>
            <a:off x="7620000" y="4953000"/>
            <a:ext cx="381000" cy="0"/>
          </a:xfrm>
          <a:prstGeom prst="line">
            <a:avLst/>
          </a:prstGeom>
          <a:noFill/>
          <a:ln w="9525">
            <a:solidFill>
              <a:schemeClr val="tx1"/>
            </a:solidFill>
            <a:round/>
            <a:headEnd/>
            <a:tailEnd type="triangle" w="med" len="med"/>
          </a:ln>
          <a:effectLst/>
        </p:spPr>
        <p:txBody>
          <a:bodyPr/>
          <a:lstStyle/>
          <a:p>
            <a:endParaRPr lang="en-US"/>
          </a:p>
        </p:txBody>
      </p:sp>
      <p:sp>
        <p:nvSpPr>
          <p:cNvPr id="7210" name="Line 42"/>
          <p:cNvSpPr>
            <a:spLocks noChangeShapeType="1"/>
          </p:cNvSpPr>
          <p:nvPr/>
        </p:nvSpPr>
        <p:spPr bwMode="auto">
          <a:xfrm>
            <a:off x="6858000" y="4495800"/>
            <a:ext cx="0" cy="914400"/>
          </a:xfrm>
          <a:prstGeom prst="line">
            <a:avLst/>
          </a:prstGeom>
          <a:noFill/>
          <a:ln w="9525">
            <a:solidFill>
              <a:schemeClr val="tx1"/>
            </a:solidFill>
            <a:round/>
            <a:headEnd/>
            <a:tailEnd/>
          </a:ln>
          <a:effectLst/>
        </p:spPr>
        <p:txBody>
          <a:bodyPr/>
          <a:lstStyle/>
          <a:p>
            <a:endParaRPr lang="en-US"/>
          </a:p>
        </p:txBody>
      </p:sp>
      <p:sp>
        <p:nvSpPr>
          <p:cNvPr id="7211" name="Line 43"/>
          <p:cNvSpPr>
            <a:spLocks noChangeShapeType="1"/>
          </p:cNvSpPr>
          <p:nvPr/>
        </p:nvSpPr>
        <p:spPr bwMode="auto">
          <a:xfrm>
            <a:off x="6324600" y="5105400"/>
            <a:ext cx="0" cy="1066800"/>
          </a:xfrm>
          <a:prstGeom prst="line">
            <a:avLst/>
          </a:prstGeom>
          <a:noFill/>
          <a:ln w="9525">
            <a:solidFill>
              <a:schemeClr val="tx1"/>
            </a:solidFill>
            <a:round/>
            <a:headEnd/>
            <a:tailEnd/>
          </a:ln>
          <a:effectLst/>
        </p:spPr>
        <p:txBody>
          <a:bodyPr/>
          <a:lstStyle/>
          <a:p>
            <a:endParaRPr lang="en-US"/>
          </a:p>
        </p:txBody>
      </p:sp>
      <p:sp>
        <p:nvSpPr>
          <p:cNvPr id="7212" name="Line 44"/>
          <p:cNvSpPr>
            <a:spLocks noChangeShapeType="1"/>
          </p:cNvSpPr>
          <p:nvPr/>
        </p:nvSpPr>
        <p:spPr bwMode="auto">
          <a:xfrm>
            <a:off x="1371600" y="6172200"/>
            <a:ext cx="4953000" cy="0"/>
          </a:xfrm>
          <a:prstGeom prst="line">
            <a:avLst/>
          </a:prstGeom>
          <a:noFill/>
          <a:ln w="9525">
            <a:solidFill>
              <a:schemeClr val="tx1"/>
            </a:solidFill>
            <a:round/>
            <a:headEnd/>
            <a:tailEnd/>
          </a:ln>
          <a:effectLst/>
        </p:spPr>
        <p:txBody>
          <a:bodyPr/>
          <a:lstStyle/>
          <a:p>
            <a:endParaRPr lang="en-US"/>
          </a:p>
        </p:txBody>
      </p:sp>
      <p:sp>
        <p:nvSpPr>
          <p:cNvPr id="7215" name="Text Box 47"/>
          <p:cNvSpPr txBox="1">
            <a:spLocks noChangeArrowheads="1"/>
          </p:cNvSpPr>
          <p:nvPr/>
        </p:nvSpPr>
        <p:spPr bwMode="auto">
          <a:xfrm>
            <a:off x="2362200" y="6172200"/>
            <a:ext cx="1847850" cy="366713"/>
          </a:xfrm>
          <a:prstGeom prst="rect">
            <a:avLst/>
          </a:prstGeom>
          <a:noFill/>
          <a:ln w="9525">
            <a:noFill/>
            <a:miter lim="800000"/>
            <a:headEnd/>
            <a:tailEnd/>
          </a:ln>
          <a:effectLst/>
        </p:spPr>
        <p:txBody>
          <a:bodyPr wrap="none">
            <a:spAutoFit/>
          </a:bodyPr>
          <a:lstStyle/>
          <a:p>
            <a:r>
              <a:rPr lang="en-US"/>
              <a:t>Port 0x61, bit #1</a:t>
            </a:r>
          </a:p>
        </p:txBody>
      </p:sp>
      <p:sp>
        <p:nvSpPr>
          <p:cNvPr id="7216" name="Rectangle 48"/>
          <p:cNvSpPr>
            <a:spLocks noChangeArrowheads="1"/>
          </p:cNvSpPr>
          <p:nvPr/>
        </p:nvSpPr>
        <p:spPr bwMode="auto">
          <a:xfrm>
            <a:off x="1828800" y="5867400"/>
            <a:ext cx="533400" cy="533400"/>
          </a:xfrm>
          <a:prstGeom prst="rect">
            <a:avLst/>
          </a:prstGeom>
          <a:solidFill>
            <a:schemeClr val="bg1"/>
          </a:solidFill>
          <a:ln w="9525">
            <a:solidFill>
              <a:schemeClr val="bg1"/>
            </a:solidFill>
            <a:miter lim="800000"/>
            <a:headEnd/>
            <a:tailEnd/>
          </a:ln>
          <a:effectLst/>
        </p:spPr>
        <p:txBody>
          <a:bodyPr wrap="none" anchor="ctr"/>
          <a:lstStyle/>
          <a:p>
            <a:endParaRPr lang="en-US"/>
          </a:p>
        </p:txBody>
      </p:sp>
      <p:sp>
        <p:nvSpPr>
          <p:cNvPr id="7217" name="Line 49"/>
          <p:cNvSpPr>
            <a:spLocks noChangeShapeType="1"/>
          </p:cNvSpPr>
          <p:nvPr/>
        </p:nvSpPr>
        <p:spPr bwMode="auto">
          <a:xfrm>
            <a:off x="1828800" y="6172200"/>
            <a:ext cx="381000" cy="381000"/>
          </a:xfrm>
          <a:prstGeom prst="line">
            <a:avLst/>
          </a:prstGeom>
          <a:noFill/>
          <a:ln w="9525">
            <a:solidFill>
              <a:schemeClr val="tx1"/>
            </a:solidFill>
            <a:round/>
            <a:headEnd/>
            <a:tailEnd/>
          </a:ln>
          <a:effectLst/>
        </p:spPr>
        <p:txBody>
          <a:bodyPr/>
          <a:lstStyle/>
          <a:p>
            <a:endParaRPr lang="en-US"/>
          </a:p>
        </p:txBody>
      </p:sp>
      <p:sp>
        <p:nvSpPr>
          <p:cNvPr id="7219" name="Text Box 51"/>
          <p:cNvSpPr txBox="1">
            <a:spLocks noChangeArrowheads="1"/>
          </p:cNvSpPr>
          <p:nvPr/>
        </p:nvSpPr>
        <p:spPr bwMode="auto">
          <a:xfrm>
            <a:off x="6934200" y="4776788"/>
            <a:ext cx="679450" cy="366712"/>
          </a:xfrm>
          <a:prstGeom prst="rect">
            <a:avLst/>
          </a:prstGeom>
          <a:noFill/>
          <a:ln w="9525">
            <a:noFill/>
            <a:miter lim="800000"/>
            <a:headEnd/>
            <a:tailEnd/>
          </a:ln>
          <a:effectLst/>
        </p:spPr>
        <p:txBody>
          <a:bodyPr wrap="none">
            <a:spAutoFit/>
          </a:bodyPr>
          <a:lstStyle/>
          <a:p>
            <a:r>
              <a:rPr lang="en-US" b="1"/>
              <a:t>AND</a:t>
            </a:r>
          </a:p>
        </p:txBody>
      </p:sp>
      <p:sp>
        <p:nvSpPr>
          <p:cNvPr id="7220" name="Text Box 52"/>
          <p:cNvSpPr txBox="1">
            <a:spLocks noChangeArrowheads="1"/>
          </p:cNvSpPr>
          <p:nvPr/>
        </p:nvSpPr>
        <p:spPr bwMode="auto">
          <a:xfrm>
            <a:off x="5715000" y="4038600"/>
            <a:ext cx="1847850" cy="366713"/>
          </a:xfrm>
          <a:prstGeom prst="rect">
            <a:avLst/>
          </a:prstGeom>
          <a:noFill/>
          <a:ln w="9525">
            <a:noFill/>
            <a:miter lim="800000"/>
            <a:headEnd/>
            <a:tailEnd/>
          </a:ln>
          <a:effectLst/>
        </p:spPr>
        <p:txBody>
          <a:bodyPr wrap="none">
            <a:spAutoFit/>
          </a:bodyPr>
          <a:lstStyle/>
          <a:p>
            <a:r>
              <a:rPr lang="en-US"/>
              <a:t>Port 0x61, bit #5</a:t>
            </a:r>
          </a:p>
        </p:txBody>
      </p:sp>
      <p:sp>
        <p:nvSpPr>
          <p:cNvPr id="7221" name="Text Box 53"/>
          <p:cNvSpPr txBox="1">
            <a:spLocks noChangeArrowheads="1"/>
          </p:cNvSpPr>
          <p:nvPr/>
        </p:nvSpPr>
        <p:spPr bwMode="auto">
          <a:xfrm>
            <a:off x="5715000" y="2895600"/>
            <a:ext cx="1847850" cy="366713"/>
          </a:xfrm>
          <a:prstGeom prst="rect">
            <a:avLst/>
          </a:prstGeom>
          <a:noFill/>
          <a:ln w="9525">
            <a:noFill/>
            <a:miter lim="800000"/>
            <a:headEnd/>
            <a:tailEnd/>
          </a:ln>
          <a:effectLst/>
        </p:spPr>
        <p:txBody>
          <a:bodyPr wrap="none">
            <a:spAutoFit/>
          </a:bodyPr>
          <a:lstStyle/>
          <a:p>
            <a:r>
              <a:rPr lang="en-US"/>
              <a:t>Port 0x61, bit #4</a:t>
            </a:r>
          </a:p>
        </p:txBody>
      </p:sp>
      <p:sp>
        <p:nvSpPr>
          <p:cNvPr id="7222" name="Text Box 54"/>
          <p:cNvSpPr txBox="1">
            <a:spLocks noChangeArrowheads="1"/>
          </p:cNvSpPr>
          <p:nvPr/>
        </p:nvSpPr>
        <p:spPr bwMode="auto">
          <a:xfrm>
            <a:off x="1600200" y="1447800"/>
            <a:ext cx="1416050" cy="366713"/>
          </a:xfrm>
          <a:prstGeom prst="rect">
            <a:avLst/>
          </a:prstGeom>
          <a:noFill/>
          <a:ln w="9525">
            <a:noFill/>
            <a:miter lim="800000"/>
            <a:headEnd/>
            <a:tailEnd/>
          </a:ln>
          <a:effectLst/>
        </p:spPr>
        <p:txBody>
          <a:bodyPr wrap="none">
            <a:spAutoFit/>
          </a:bodyPr>
          <a:lstStyle/>
          <a:p>
            <a:r>
              <a:rPr lang="en-US"/>
              <a:t>1193182 Hz</a:t>
            </a:r>
          </a:p>
        </p:txBody>
      </p:sp>
      <p:sp>
        <p:nvSpPr>
          <p:cNvPr id="50" name="Slide Number Placeholder 49"/>
          <p:cNvSpPr>
            <a:spLocks noGrp="1"/>
          </p:cNvSpPr>
          <p:nvPr>
            <p:ph type="sldNum" sz="quarter" idx="12"/>
          </p:nvPr>
        </p:nvSpPr>
        <p:spPr/>
        <p:txBody>
          <a:bodyPr/>
          <a:lstStyle/>
          <a:p>
            <a:fld id="{065265BB-70C7-4C56-B6F2-B81676332F65}" type="slidenum">
              <a:rPr lang="en-US" smtClean="0"/>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1143000"/>
          </a:xfrm>
        </p:spPr>
        <p:txBody>
          <a:bodyPr/>
          <a:lstStyle/>
          <a:p>
            <a:r>
              <a:rPr lang="en-US" sz="4000" dirty="0"/>
              <a:t>Counter decrements when pulsed</a:t>
            </a:r>
          </a:p>
        </p:txBody>
      </p:sp>
      <p:sp>
        <p:nvSpPr>
          <p:cNvPr id="5124" name="Rectangle 4"/>
          <p:cNvSpPr>
            <a:spLocks noChangeArrowheads="1"/>
          </p:cNvSpPr>
          <p:nvPr/>
        </p:nvSpPr>
        <p:spPr bwMode="auto">
          <a:xfrm>
            <a:off x="2819400" y="1828800"/>
            <a:ext cx="3581400" cy="38862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5125" name="Line 5"/>
          <p:cNvSpPr>
            <a:spLocks noChangeShapeType="1"/>
          </p:cNvSpPr>
          <p:nvPr/>
        </p:nvSpPr>
        <p:spPr bwMode="auto">
          <a:xfrm>
            <a:off x="1219200" y="2667000"/>
            <a:ext cx="1600200" cy="0"/>
          </a:xfrm>
          <a:prstGeom prst="line">
            <a:avLst/>
          </a:prstGeom>
          <a:noFill/>
          <a:ln w="9525">
            <a:solidFill>
              <a:schemeClr val="tx1"/>
            </a:solidFill>
            <a:round/>
            <a:headEnd/>
            <a:tailEnd type="triangle" w="med" len="med"/>
          </a:ln>
          <a:effectLst/>
        </p:spPr>
        <p:txBody>
          <a:bodyPr/>
          <a:lstStyle/>
          <a:p>
            <a:endParaRPr lang="en-US"/>
          </a:p>
        </p:txBody>
      </p:sp>
      <p:sp>
        <p:nvSpPr>
          <p:cNvPr id="5126" name="Line 6"/>
          <p:cNvSpPr>
            <a:spLocks noChangeShapeType="1"/>
          </p:cNvSpPr>
          <p:nvPr/>
        </p:nvSpPr>
        <p:spPr bwMode="auto">
          <a:xfrm>
            <a:off x="1219200" y="4724400"/>
            <a:ext cx="1600200" cy="0"/>
          </a:xfrm>
          <a:prstGeom prst="line">
            <a:avLst/>
          </a:prstGeom>
          <a:noFill/>
          <a:ln w="9525">
            <a:solidFill>
              <a:schemeClr val="tx1"/>
            </a:solidFill>
            <a:round/>
            <a:headEnd/>
            <a:tailEnd type="triangle" w="med" len="med"/>
          </a:ln>
          <a:effectLst/>
        </p:spPr>
        <p:txBody>
          <a:bodyPr/>
          <a:lstStyle/>
          <a:p>
            <a:endParaRPr lang="en-US"/>
          </a:p>
        </p:txBody>
      </p:sp>
      <p:sp>
        <p:nvSpPr>
          <p:cNvPr id="5127" name="Line 7"/>
          <p:cNvSpPr>
            <a:spLocks noChangeShapeType="1"/>
          </p:cNvSpPr>
          <p:nvPr/>
        </p:nvSpPr>
        <p:spPr bwMode="auto">
          <a:xfrm>
            <a:off x="6400800" y="3810000"/>
            <a:ext cx="1600200" cy="0"/>
          </a:xfrm>
          <a:prstGeom prst="line">
            <a:avLst/>
          </a:prstGeom>
          <a:noFill/>
          <a:ln w="9525">
            <a:solidFill>
              <a:schemeClr val="tx1"/>
            </a:solidFill>
            <a:round/>
            <a:headEnd/>
            <a:tailEnd type="triangle" w="med" len="med"/>
          </a:ln>
          <a:effectLst/>
        </p:spPr>
        <p:txBody>
          <a:bodyPr/>
          <a:lstStyle/>
          <a:p>
            <a:endParaRPr lang="en-US"/>
          </a:p>
        </p:txBody>
      </p:sp>
      <p:sp>
        <p:nvSpPr>
          <p:cNvPr id="5128" name="Text Box 8"/>
          <p:cNvSpPr txBox="1">
            <a:spLocks noChangeArrowheads="1"/>
          </p:cNvSpPr>
          <p:nvPr/>
        </p:nvSpPr>
        <p:spPr bwMode="auto">
          <a:xfrm>
            <a:off x="6765925" y="3465513"/>
            <a:ext cx="666750" cy="366712"/>
          </a:xfrm>
          <a:prstGeom prst="rect">
            <a:avLst/>
          </a:prstGeom>
          <a:noFill/>
          <a:ln w="9525">
            <a:noFill/>
            <a:miter lim="800000"/>
            <a:headEnd/>
            <a:tailEnd/>
          </a:ln>
          <a:effectLst/>
        </p:spPr>
        <p:txBody>
          <a:bodyPr wrap="none">
            <a:spAutoFit/>
          </a:bodyPr>
          <a:lstStyle/>
          <a:p>
            <a:r>
              <a:rPr lang="en-US"/>
              <a:t>OUT</a:t>
            </a:r>
          </a:p>
        </p:txBody>
      </p:sp>
      <p:sp>
        <p:nvSpPr>
          <p:cNvPr id="5129" name="Text Box 9"/>
          <p:cNvSpPr txBox="1">
            <a:spLocks noChangeArrowheads="1"/>
          </p:cNvSpPr>
          <p:nvPr/>
        </p:nvSpPr>
        <p:spPr bwMode="auto">
          <a:xfrm>
            <a:off x="1431925" y="2322513"/>
            <a:ext cx="628650" cy="366712"/>
          </a:xfrm>
          <a:prstGeom prst="rect">
            <a:avLst/>
          </a:prstGeom>
          <a:noFill/>
          <a:ln w="9525">
            <a:noFill/>
            <a:miter lim="800000"/>
            <a:headEnd/>
            <a:tailEnd/>
          </a:ln>
          <a:effectLst/>
        </p:spPr>
        <p:txBody>
          <a:bodyPr wrap="none">
            <a:spAutoFit/>
          </a:bodyPr>
          <a:lstStyle/>
          <a:p>
            <a:r>
              <a:rPr lang="en-US"/>
              <a:t>CLK</a:t>
            </a:r>
          </a:p>
        </p:txBody>
      </p:sp>
      <p:sp>
        <p:nvSpPr>
          <p:cNvPr id="5130" name="Text Box 10"/>
          <p:cNvSpPr txBox="1">
            <a:spLocks noChangeArrowheads="1"/>
          </p:cNvSpPr>
          <p:nvPr/>
        </p:nvSpPr>
        <p:spPr bwMode="auto">
          <a:xfrm>
            <a:off x="1431925" y="4379913"/>
            <a:ext cx="806450" cy="366712"/>
          </a:xfrm>
          <a:prstGeom prst="rect">
            <a:avLst/>
          </a:prstGeom>
          <a:noFill/>
          <a:ln w="9525">
            <a:noFill/>
            <a:miter lim="800000"/>
            <a:headEnd/>
            <a:tailEnd/>
          </a:ln>
          <a:effectLst/>
        </p:spPr>
        <p:txBody>
          <a:bodyPr wrap="none">
            <a:spAutoFit/>
          </a:bodyPr>
          <a:lstStyle/>
          <a:p>
            <a:r>
              <a:rPr lang="en-US"/>
              <a:t>GATE</a:t>
            </a:r>
          </a:p>
        </p:txBody>
      </p:sp>
      <p:sp>
        <p:nvSpPr>
          <p:cNvPr id="5131" name="Rectangle 11"/>
          <p:cNvSpPr>
            <a:spLocks noChangeArrowheads="1"/>
          </p:cNvSpPr>
          <p:nvPr/>
        </p:nvSpPr>
        <p:spPr bwMode="auto">
          <a:xfrm>
            <a:off x="4572000" y="2362200"/>
            <a:ext cx="1295400" cy="533400"/>
          </a:xfrm>
          <a:prstGeom prst="rect">
            <a:avLst/>
          </a:prstGeom>
          <a:solidFill>
            <a:srgbClr val="FF99FF"/>
          </a:solidFill>
          <a:ln w="9525">
            <a:solidFill>
              <a:schemeClr val="tx1"/>
            </a:solidFill>
            <a:miter lim="800000"/>
            <a:headEnd/>
            <a:tailEnd/>
          </a:ln>
          <a:effectLst/>
        </p:spPr>
        <p:txBody>
          <a:bodyPr wrap="none" anchor="ctr"/>
          <a:lstStyle/>
          <a:p>
            <a:pPr algn="ctr"/>
            <a:r>
              <a:rPr lang="en-US"/>
              <a:t>LSB</a:t>
            </a:r>
          </a:p>
        </p:txBody>
      </p:sp>
      <p:sp>
        <p:nvSpPr>
          <p:cNvPr id="5132" name="Rectangle 12"/>
          <p:cNvSpPr>
            <a:spLocks noChangeArrowheads="1"/>
          </p:cNvSpPr>
          <p:nvPr/>
        </p:nvSpPr>
        <p:spPr bwMode="auto">
          <a:xfrm>
            <a:off x="3886200" y="4800600"/>
            <a:ext cx="1371600" cy="533400"/>
          </a:xfrm>
          <a:prstGeom prst="rect">
            <a:avLst/>
          </a:prstGeom>
          <a:solidFill>
            <a:srgbClr val="FF99FF"/>
          </a:solidFill>
          <a:ln w="9525">
            <a:solidFill>
              <a:schemeClr val="tx1"/>
            </a:solidFill>
            <a:miter lim="800000"/>
            <a:headEnd/>
            <a:tailEnd/>
          </a:ln>
          <a:effectLst/>
        </p:spPr>
        <p:txBody>
          <a:bodyPr wrap="none" anchor="ctr"/>
          <a:lstStyle/>
          <a:p>
            <a:pPr algn="ctr"/>
            <a:r>
              <a:rPr lang="en-US" b="1"/>
              <a:t>STATUS</a:t>
            </a:r>
          </a:p>
        </p:txBody>
      </p:sp>
      <p:sp>
        <p:nvSpPr>
          <p:cNvPr id="5133" name="Rectangle 13"/>
          <p:cNvSpPr>
            <a:spLocks noChangeArrowheads="1"/>
          </p:cNvSpPr>
          <p:nvPr/>
        </p:nvSpPr>
        <p:spPr bwMode="auto">
          <a:xfrm>
            <a:off x="3276600" y="2362200"/>
            <a:ext cx="1295400" cy="533400"/>
          </a:xfrm>
          <a:prstGeom prst="rect">
            <a:avLst/>
          </a:prstGeom>
          <a:solidFill>
            <a:srgbClr val="FF99FF"/>
          </a:solidFill>
          <a:ln w="9525">
            <a:solidFill>
              <a:schemeClr val="tx1"/>
            </a:solidFill>
            <a:miter lim="800000"/>
            <a:headEnd/>
            <a:tailEnd/>
          </a:ln>
          <a:effectLst/>
        </p:spPr>
        <p:txBody>
          <a:bodyPr wrap="none" anchor="ctr"/>
          <a:lstStyle/>
          <a:p>
            <a:pPr algn="ctr"/>
            <a:r>
              <a:rPr lang="en-US"/>
              <a:t>MSB</a:t>
            </a:r>
          </a:p>
        </p:txBody>
      </p:sp>
      <p:sp>
        <p:nvSpPr>
          <p:cNvPr id="5134" name="Rectangle 14"/>
          <p:cNvSpPr>
            <a:spLocks noChangeArrowheads="1"/>
          </p:cNvSpPr>
          <p:nvPr/>
        </p:nvSpPr>
        <p:spPr bwMode="auto">
          <a:xfrm>
            <a:off x="4572000" y="3581400"/>
            <a:ext cx="1295400" cy="533400"/>
          </a:xfrm>
          <a:prstGeom prst="rect">
            <a:avLst/>
          </a:prstGeom>
          <a:solidFill>
            <a:srgbClr val="00FF99"/>
          </a:solidFill>
          <a:ln w="9525">
            <a:solidFill>
              <a:schemeClr val="tx1"/>
            </a:solidFill>
            <a:miter lim="800000"/>
            <a:headEnd/>
            <a:tailEnd/>
          </a:ln>
          <a:effectLst/>
        </p:spPr>
        <p:txBody>
          <a:bodyPr wrap="none" anchor="ctr"/>
          <a:lstStyle/>
          <a:p>
            <a:pPr algn="ctr"/>
            <a:r>
              <a:rPr lang="en-US"/>
              <a:t>LSB</a:t>
            </a:r>
          </a:p>
        </p:txBody>
      </p:sp>
      <p:sp>
        <p:nvSpPr>
          <p:cNvPr id="5135" name="Rectangle 15"/>
          <p:cNvSpPr>
            <a:spLocks noChangeArrowheads="1"/>
          </p:cNvSpPr>
          <p:nvPr/>
        </p:nvSpPr>
        <p:spPr bwMode="auto">
          <a:xfrm>
            <a:off x="3276600" y="3581400"/>
            <a:ext cx="1295400" cy="533400"/>
          </a:xfrm>
          <a:prstGeom prst="rect">
            <a:avLst/>
          </a:prstGeom>
          <a:solidFill>
            <a:srgbClr val="00FF99"/>
          </a:solidFill>
          <a:ln w="9525">
            <a:solidFill>
              <a:schemeClr val="tx1"/>
            </a:solidFill>
            <a:miter lim="800000"/>
            <a:headEnd/>
            <a:tailEnd/>
          </a:ln>
          <a:effectLst/>
        </p:spPr>
        <p:txBody>
          <a:bodyPr wrap="none" anchor="ctr"/>
          <a:lstStyle/>
          <a:p>
            <a:pPr algn="ctr"/>
            <a:r>
              <a:rPr lang="en-US"/>
              <a:t>MSB</a:t>
            </a:r>
          </a:p>
        </p:txBody>
      </p:sp>
      <p:sp>
        <p:nvSpPr>
          <p:cNvPr id="5137" name="Text Box 17"/>
          <p:cNvSpPr txBox="1">
            <a:spLocks noChangeArrowheads="1"/>
          </p:cNvSpPr>
          <p:nvPr/>
        </p:nvSpPr>
        <p:spPr bwMode="auto">
          <a:xfrm>
            <a:off x="3505200" y="4114800"/>
            <a:ext cx="2190750" cy="366713"/>
          </a:xfrm>
          <a:prstGeom prst="rect">
            <a:avLst/>
          </a:prstGeom>
          <a:noFill/>
          <a:ln w="9525">
            <a:noFill/>
            <a:miter lim="800000"/>
            <a:headEnd/>
            <a:tailEnd/>
          </a:ln>
          <a:effectLst/>
        </p:spPr>
        <p:txBody>
          <a:bodyPr wrap="none">
            <a:spAutoFit/>
          </a:bodyPr>
          <a:lstStyle/>
          <a:p>
            <a:r>
              <a:rPr lang="en-US" b="1"/>
              <a:t>LATCH REGISTER</a:t>
            </a:r>
          </a:p>
        </p:txBody>
      </p:sp>
      <p:sp>
        <p:nvSpPr>
          <p:cNvPr id="5138" name="Text Box 18"/>
          <p:cNvSpPr txBox="1">
            <a:spLocks noChangeArrowheads="1"/>
          </p:cNvSpPr>
          <p:nvPr/>
        </p:nvSpPr>
        <p:spPr bwMode="auto">
          <a:xfrm>
            <a:off x="3505200" y="2057400"/>
            <a:ext cx="2228850" cy="366713"/>
          </a:xfrm>
          <a:prstGeom prst="rect">
            <a:avLst/>
          </a:prstGeom>
          <a:noFill/>
          <a:ln w="9525">
            <a:noFill/>
            <a:miter lim="800000"/>
            <a:headEnd/>
            <a:tailEnd/>
          </a:ln>
          <a:effectLst/>
        </p:spPr>
        <p:txBody>
          <a:bodyPr wrap="none">
            <a:spAutoFit/>
          </a:bodyPr>
          <a:lstStyle/>
          <a:p>
            <a:r>
              <a:rPr lang="en-US" b="1"/>
              <a:t>COUNT REGISTER</a:t>
            </a:r>
          </a:p>
        </p:txBody>
      </p:sp>
      <p:sp>
        <p:nvSpPr>
          <p:cNvPr id="5139" name="Line 19"/>
          <p:cNvSpPr>
            <a:spLocks noChangeShapeType="1"/>
          </p:cNvSpPr>
          <p:nvPr/>
        </p:nvSpPr>
        <p:spPr bwMode="auto">
          <a:xfrm flipV="1">
            <a:off x="3962400" y="2895600"/>
            <a:ext cx="0" cy="685800"/>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5140" name="Line 20"/>
          <p:cNvSpPr>
            <a:spLocks noChangeShapeType="1"/>
          </p:cNvSpPr>
          <p:nvPr/>
        </p:nvSpPr>
        <p:spPr bwMode="auto">
          <a:xfrm flipV="1">
            <a:off x="5181600" y="2895600"/>
            <a:ext cx="0" cy="685800"/>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5142" name="Text Box 22"/>
          <p:cNvSpPr txBox="1">
            <a:spLocks noChangeArrowheads="1"/>
          </p:cNvSpPr>
          <p:nvPr/>
        </p:nvSpPr>
        <p:spPr bwMode="auto">
          <a:xfrm>
            <a:off x="3048000" y="5791200"/>
            <a:ext cx="3244850" cy="366713"/>
          </a:xfrm>
          <a:prstGeom prst="rect">
            <a:avLst/>
          </a:prstGeom>
          <a:noFill/>
          <a:ln w="9525">
            <a:noFill/>
            <a:miter lim="800000"/>
            <a:headEnd/>
            <a:tailEnd/>
          </a:ln>
          <a:effectLst/>
        </p:spPr>
        <p:txBody>
          <a:bodyPr wrap="none">
            <a:spAutoFit/>
          </a:bodyPr>
          <a:lstStyle/>
          <a:p>
            <a:r>
              <a:rPr lang="en-US"/>
              <a:t>TIMER/COUNTER CHANNEL</a:t>
            </a:r>
          </a:p>
        </p:txBody>
      </p:sp>
      <p:sp>
        <p:nvSpPr>
          <p:cNvPr id="20" name="Slide Number Placeholder 19"/>
          <p:cNvSpPr>
            <a:spLocks noGrp="1"/>
          </p:cNvSpPr>
          <p:nvPr>
            <p:ph type="sldNum" sz="quarter" idx="12"/>
          </p:nvPr>
        </p:nvSpPr>
        <p:spPr/>
        <p:txBody>
          <a:bodyPr/>
          <a:lstStyle/>
          <a:p>
            <a:fld id="{065265BB-70C7-4C56-B6F2-B81676332F65}" type="slidenum">
              <a:rPr lang="en-US" smtClean="0"/>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
            <a:ext cx="8229600" cy="1143000"/>
          </a:xfrm>
        </p:spPr>
        <p:txBody>
          <a:bodyPr/>
          <a:lstStyle/>
          <a:p>
            <a:r>
              <a:rPr lang="en-US"/>
              <a:t>8254 Command-Port</a:t>
            </a:r>
          </a:p>
        </p:txBody>
      </p:sp>
      <p:sp>
        <p:nvSpPr>
          <p:cNvPr id="9220" name="Rectangle 4"/>
          <p:cNvSpPr>
            <a:spLocks noChangeArrowheads="1"/>
          </p:cNvSpPr>
          <p:nvPr/>
        </p:nvSpPr>
        <p:spPr bwMode="auto">
          <a:xfrm>
            <a:off x="6858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1" name="Rectangle 5"/>
          <p:cNvSpPr>
            <a:spLocks noChangeArrowheads="1"/>
          </p:cNvSpPr>
          <p:nvPr/>
        </p:nvSpPr>
        <p:spPr bwMode="auto">
          <a:xfrm>
            <a:off x="16002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2" name="Rectangle 6"/>
          <p:cNvSpPr>
            <a:spLocks noChangeArrowheads="1"/>
          </p:cNvSpPr>
          <p:nvPr/>
        </p:nvSpPr>
        <p:spPr bwMode="auto">
          <a:xfrm>
            <a:off x="25146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3" name="Rectangle 7"/>
          <p:cNvSpPr>
            <a:spLocks noChangeArrowheads="1"/>
          </p:cNvSpPr>
          <p:nvPr/>
        </p:nvSpPr>
        <p:spPr bwMode="auto">
          <a:xfrm>
            <a:off x="34290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4" name="Rectangle 8"/>
          <p:cNvSpPr>
            <a:spLocks noChangeArrowheads="1"/>
          </p:cNvSpPr>
          <p:nvPr/>
        </p:nvSpPr>
        <p:spPr bwMode="auto">
          <a:xfrm>
            <a:off x="43434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5" name="Rectangle 9"/>
          <p:cNvSpPr>
            <a:spLocks noChangeArrowheads="1"/>
          </p:cNvSpPr>
          <p:nvPr/>
        </p:nvSpPr>
        <p:spPr bwMode="auto">
          <a:xfrm>
            <a:off x="52578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6" name="Rectangle 10"/>
          <p:cNvSpPr>
            <a:spLocks noChangeArrowheads="1"/>
          </p:cNvSpPr>
          <p:nvPr/>
        </p:nvSpPr>
        <p:spPr bwMode="auto">
          <a:xfrm>
            <a:off x="61722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7" name="Rectangle 11"/>
          <p:cNvSpPr>
            <a:spLocks noChangeArrowheads="1"/>
          </p:cNvSpPr>
          <p:nvPr/>
        </p:nvSpPr>
        <p:spPr bwMode="auto">
          <a:xfrm>
            <a:off x="7086600" y="2020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8" name="Line 12"/>
          <p:cNvSpPr>
            <a:spLocks noChangeShapeType="1"/>
          </p:cNvSpPr>
          <p:nvPr/>
        </p:nvSpPr>
        <p:spPr bwMode="auto">
          <a:xfrm>
            <a:off x="685800" y="3163887"/>
            <a:ext cx="1828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229" name="Text Box 13"/>
          <p:cNvSpPr txBox="1">
            <a:spLocks noChangeArrowheads="1"/>
          </p:cNvSpPr>
          <p:nvPr/>
        </p:nvSpPr>
        <p:spPr bwMode="auto">
          <a:xfrm>
            <a:off x="898525" y="3200400"/>
            <a:ext cx="1339850" cy="1190625"/>
          </a:xfrm>
          <a:prstGeom prst="rect">
            <a:avLst/>
          </a:prstGeom>
          <a:noFill/>
          <a:ln w="9525">
            <a:noFill/>
            <a:miter lim="800000"/>
            <a:headEnd/>
            <a:tailEnd/>
          </a:ln>
          <a:effectLst/>
        </p:spPr>
        <p:txBody>
          <a:bodyPr wrap="none">
            <a:spAutoFit/>
          </a:bodyPr>
          <a:lstStyle/>
          <a:p>
            <a:r>
              <a:rPr lang="en-US"/>
              <a:t>Channel-ID</a:t>
            </a:r>
          </a:p>
          <a:p>
            <a:r>
              <a:rPr lang="en-US"/>
              <a:t> 00 = chn 0</a:t>
            </a:r>
          </a:p>
          <a:p>
            <a:r>
              <a:rPr lang="en-US"/>
              <a:t> 01 = chn 1</a:t>
            </a:r>
          </a:p>
          <a:p>
            <a:r>
              <a:rPr lang="en-US"/>
              <a:t> 10 = chn 2</a:t>
            </a:r>
          </a:p>
        </p:txBody>
      </p:sp>
      <p:sp>
        <p:nvSpPr>
          <p:cNvPr id="9230" name="Line 14"/>
          <p:cNvSpPr>
            <a:spLocks noChangeShapeType="1"/>
          </p:cNvSpPr>
          <p:nvPr/>
        </p:nvSpPr>
        <p:spPr bwMode="auto">
          <a:xfrm>
            <a:off x="2514600" y="3163887"/>
            <a:ext cx="1828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231" name="Text Box 15"/>
          <p:cNvSpPr txBox="1">
            <a:spLocks noChangeArrowheads="1"/>
          </p:cNvSpPr>
          <p:nvPr/>
        </p:nvSpPr>
        <p:spPr bwMode="auto">
          <a:xfrm>
            <a:off x="2651125" y="3200400"/>
            <a:ext cx="2133600" cy="1465262"/>
          </a:xfrm>
          <a:prstGeom prst="rect">
            <a:avLst/>
          </a:prstGeom>
          <a:noFill/>
          <a:ln w="9525">
            <a:noFill/>
            <a:miter lim="800000"/>
            <a:headEnd/>
            <a:tailEnd/>
          </a:ln>
          <a:effectLst/>
        </p:spPr>
        <p:txBody>
          <a:bodyPr wrap="none">
            <a:spAutoFit/>
          </a:bodyPr>
          <a:lstStyle/>
          <a:p>
            <a:r>
              <a:rPr lang="en-US"/>
              <a:t>Command-ID</a:t>
            </a:r>
          </a:p>
          <a:p>
            <a:r>
              <a:rPr lang="en-US"/>
              <a:t> 00 = Latch</a:t>
            </a:r>
          </a:p>
          <a:p>
            <a:r>
              <a:rPr lang="en-US"/>
              <a:t> 01 = LSB r/w</a:t>
            </a:r>
          </a:p>
          <a:p>
            <a:r>
              <a:rPr lang="en-US"/>
              <a:t> 10 = MSB r/w</a:t>
            </a:r>
          </a:p>
          <a:p>
            <a:r>
              <a:rPr lang="en-US"/>
              <a:t> 11 = LSB-MSB r/w</a:t>
            </a:r>
          </a:p>
        </p:txBody>
      </p:sp>
      <p:sp>
        <p:nvSpPr>
          <p:cNvPr id="9232" name="Line 16"/>
          <p:cNvSpPr>
            <a:spLocks noChangeShapeType="1"/>
          </p:cNvSpPr>
          <p:nvPr/>
        </p:nvSpPr>
        <p:spPr bwMode="auto">
          <a:xfrm>
            <a:off x="4419600" y="3163887"/>
            <a:ext cx="2667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233" name="Text Box 17"/>
          <p:cNvSpPr txBox="1">
            <a:spLocks noChangeArrowheads="1"/>
          </p:cNvSpPr>
          <p:nvPr/>
        </p:nvSpPr>
        <p:spPr bwMode="auto">
          <a:xfrm>
            <a:off x="4648200" y="3163887"/>
            <a:ext cx="2540000" cy="2014538"/>
          </a:xfrm>
          <a:prstGeom prst="rect">
            <a:avLst/>
          </a:prstGeom>
          <a:noFill/>
          <a:ln w="9525">
            <a:noFill/>
            <a:miter lim="800000"/>
            <a:headEnd/>
            <a:tailEnd/>
          </a:ln>
          <a:effectLst/>
        </p:spPr>
        <p:txBody>
          <a:bodyPr wrap="none">
            <a:spAutoFit/>
          </a:bodyPr>
          <a:lstStyle/>
          <a:p>
            <a:r>
              <a:rPr lang="en-US"/>
              <a:t>Output Mode</a:t>
            </a:r>
          </a:p>
          <a:p>
            <a:r>
              <a:rPr lang="en-US"/>
              <a:t> 000 = one-shot level</a:t>
            </a:r>
          </a:p>
          <a:p>
            <a:r>
              <a:rPr lang="en-US"/>
              <a:t> 001 = retriggerable</a:t>
            </a:r>
          </a:p>
          <a:p>
            <a:r>
              <a:rPr lang="en-US"/>
              <a:t> 010 = rate-generator</a:t>
            </a:r>
          </a:p>
          <a:p>
            <a:r>
              <a:rPr lang="en-US"/>
              <a:t> 011 = square-wave</a:t>
            </a:r>
          </a:p>
          <a:p>
            <a:r>
              <a:rPr lang="en-US"/>
              <a:t> 100 = software strobe</a:t>
            </a:r>
          </a:p>
          <a:p>
            <a:r>
              <a:rPr lang="en-US"/>
              <a:t> 101 = hardware strobe</a:t>
            </a:r>
          </a:p>
        </p:txBody>
      </p:sp>
      <p:sp>
        <p:nvSpPr>
          <p:cNvPr id="9234" name="Line 18"/>
          <p:cNvSpPr>
            <a:spLocks noChangeShapeType="1"/>
          </p:cNvSpPr>
          <p:nvPr/>
        </p:nvSpPr>
        <p:spPr bwMode="auto">
          <a:xfrm>
            <a:off x="7162800" y="3163887"/>
            <a:ext cx="838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9235" name="Text Box 19"/>
          <p:cNvSpPr txBox="1">
            <a:spLocks noChangeArrowheads="1"/>
          </p:cNvSpPr>
          <p:nvPr/>
        </p:nvSpPr>
        <p:spPr bwMode="auto">
          <a:xfrm>
            <a:off x="7010400" y="3163887"/>
            <a:ext cx="1733550" cy="915988"/>
          </a:xfrm>
          <a:prstGeom prst="rect">
            <a:avLst/>
          </a:prstGeom>
          <a:noFill/>
          <a:ln w="9525">
            <a:noFill/>
            <a:miter lim="800000"/>
            <a:headEnd/>
            <a:tailEnd/>
          </a:ln>
          <a:effectLst/>
        </p:spPr>
        <p:txBody>
          <a:bodyPr wrap="none">
            <a:spAutoFit/>
          </a:bodyPr>
          <a:lstStyle/>
          <a:p>
            <a:r>
              <a:rPr lang="en-US" dirty="0"/>
              <a:t>Counting Mode</a:t>
            </a:r>
          </a:p>
          <a:p>
            <a:r>
              <a:rPr lang="en-US" dirty="0"/>
              <a:t> 0 = binary</a:t>
            </a:r>
          </a:p>
          <a:p>
            <a:r>
              <a:rPr lang="en-US" dirty="0"/>
              <a:t> 1 = BCD</a:t>
            </a:r>
          </a:p>
        </p:txBody>
      </p:sp>
      <p:sp>
        <p:nvSpPr>
          <p:cNvPr id="9236" name="Text Box 20"/>
          <p:cNvSpPr txBox="1">
            <a:spLocks noChangeArrowheads="1"/>
          </p:cNvSpPr>
          <p:nvPr/>
        </p:nvSpPr>
        <p:spPr bwMode="auto">
          <a:xfrm>
            <a:off x="1050925" y="1600200"/>
            <a:ext cx="6661150" cy="366712"/>
          </a:xfrm>
          <a:prstGeom prst="rect">
            <a:avLst/>
          </a:prstGeom>
          <a:noFill/>
          <a:ln w="9525">
            <a:noFill/>
            <a:miter lim="800000"/>
            <a:headEnd/>
            <a:tailEnd/>
          </a:ln>
          <a:effectLst/>
        </p:spPr>
        <p:txBody>
          <a:bodyPr wrap="none">
            <a:spAutoFit/>
          </a:bodyPr>
          <a:lstStyle/>
          <a:p>
            <a:r>
              <a:rPr lang="en-US"/>
              <a:t>7           6             5             4            3            2            1             0</a:t>
            </a:r>
          </a:p>
        </p:txBody>
      </p:sp>
      <p:sp>
        <p:nvSpPr>
          <p:cNvPr id="9237" name="Rectangle 21"/>
          <p:cNvSpPr>
            <a:spLocks noChangeArrowheads="1"/>
          </p:cNvSpPr>
          <p:nvPr/>
        </p:nvSpPr>
        <p:spPr bwMode="auto">
          <a:xfrm>
            <a:off x="838200" y="2173287"/>
            <a:ext cx="1524000" cy="609600"/>
          </a:xfrm>
          <a:prstGeom prst="rect">
            <a:avLst/>
          </a:prstGeom>
          <a:solidFill>
            <a:schemeClr val="bg1"/>
          </a:solidFill>
          <a:ln w="9525">
            <a:solidFill>
              <a:schemeClr val="tx1"/>
            </a:solidFill>
            <a:miter lim="800000"/>
            <a:headEnd/>
            <a:tailEnd/>
          </a:ln>
          <a:effectLst/>
        </p:spPr>
        <p:txBody>
          <a:bodyPr wrap="none" anchor="ctr"/>
          <a:lstStyle/>
          <a:p>
            <a:pPr algn="ctr"/>
            <a:r>
              <a:rPr lang="en-US" b="1"/>
              <a:t>CHANNEL</a:t>
            </a:r>
          </a:p>
        </p:txBody>
      </p:sp>
      <p:sp>
        <p:nvSpPr>
          <p:cNvPr id="9239" name="Rectangle 23"/>
          <p:cNvSpPr>
            <a:spLocks noChangeArrowheads="1"/>
          </p:cNvSpPr>
          <p:nvPr/>
        </p:nvSpPr>
        <p:spPr bwMode="auto">
          <a:xfrm>
            <a:off x="4495800" y="2173287"/>
            <a:ext cx="2362200" cy="609600"/>
          </a:xfrm>
          <a:prstGeom prst="rect">
            <a:avLst/>
          </a:prstGeom>
          <a:solidFill>
            <a:schemeClr val="bg1"/>
          </a:solidFill>
          <a:ln w="9525">
            <a:solidFill>
              <a:schemeClr val="tx1"/>
            </a:solidFill>
            <a:miter lim="800000"/>
            <a:headEnd/>
            <a:tailEnd/>
          </a:ln>
          <a:effectLst/>
        </p:spPr>
        <p:txBody>
          <a:bodyPr wrap="none" anchor="ctr"/>
          <a:lstStyle/>
          <a:p>
            <a:pPr algn="ctr"/>
            <a:r>
              <a:rPr lang="en-US" b="1"/>
              <a:t>OUTPUT MODE</a:t>
            </a:r>
          </a:p>
        </p:txBody>
      </p:sp>
      <p:sp>
        <p:nvSpPr>
          <p:cNvPr id="9238" name="Rectangle 22"/>
          <p:cNvSpPr>
            <a:spLocks noChangeArrowheads="1"/>
          </p:cNvSpPr>
          <p:nvPr/>
        </p:nvSpPr>
        <p:spPr bwMode="auto">
          <a:xfrm>
            <a:off x="2667000" y="2173287"/>
            <a:ext cx="1524000" cy="609600"/>
          </a:xfrm>
          <a:prstGeom prst="rect">
            <a:avLst/>
          </a:prstGeom>
          <a:solidFill>
            <a:schemeClr val="bg1"/>
          </a:solidFill>
          <a:ln w="9525">
            <a:solidFill>
              <a:schemeClr val="tx1"/>
            </a:solidFill>
            <a:miter lim="800000"/>
            <a:headEnd/>
            <a:tailEnd/>
          </a:ln>
          <a:effectLst/>
        </p:spPr>
        <p:txBody>
          <a:bodyPr wrap="none" anchor="ctr"/>
          <a:lstStyle/>
          <a:p>
            <a:pPr algn="ctr"/>
            <a:r>
              <a:rPr lang="en-US" b="1"/>
              <a:t>COMMAND</a:t>
            </a:r>
          </a:p>
        </p:txBody>
      </p:sp>
      <p:sp>
        <p:nvSpPr>
          <p:cNvPr id="9243" name="Rectangle 27"/>
          <p:cNvSpPr>
            <a:spLocks noChangeArrowheads="1"/>
          </p:cNvSpPr>
          <p:nvPr/>
        </p:nvSpPr>
        <p:spPr bwMode="auto">
          <a:xfrm>
            <a:off x="7162800" y="2173287"/>
            <a:ext cx="762000" cy="609600"/>
          </a:xfrm>
          <a:prstGeom prst="rect">
            <a:avLst/>
          </a:prstGeom>
          <a:solidFill>
            <a:schemeClr val="bg1"/>
          </a:solidFill>
          <a:ln w="9525">
            <a:solidFill>
              <a:schemeClr val="tx1"/>
            </a:solidFill>
            <a:miter lim="800000"/>
            <a:headEnd/>
            <a:tailEnd/>
          </a:ln>
          <a:effectLst/>
        </p:spPr>
        <p:txBody>
          <a:bodyPr wrap="none" anchor="ctr"/>
          <a:lstStyle/>
          <a:p>
            <a:pPr algn="ctr"/>
            <a:r>
              <a:rPr lang="en-US"/>
              <a:t>binary</a:t>
            </a:r>
          </a:p>
          <a:p>
            <a:pPr algn="ctr"/>
            <a:r>
              <a:rPr lang="en-US"/>
              <a:t>/ BCD</a:t>
            </a:r>
          </a:p>
        </p:txBody>
      </p:sp>
      <p:sp>
        <p:nvSpPr>
          <p:cNvPr id="9245" name="Text Box 29"/>
          <p:cNvSpPr txBox="1">
            <a:spLocks noChangeArrowheads="1"/>
          </p:cNvSpPr>
          <p:nvPr/>
        </p:nvSpPr>
        <p:spPr bwMode="auto">
          <a:xfrm>
            <a:off x="1295400" y="5526087"/>
            <a:ext cx="6692900" cy="457200"/>
          </a:xfrm>
          <a:prstGeom prst="rect">
            <a:avLst/>
          </a:prstGeom>
          <a:noFill/>
          <a:ln w="9525">
            <a:noFill/>
            <a:miter lim="800000"/>
            <a:headEnd/>
            <a:tailEnd/>
          </a:ln>
          <a:effectLst/>
        </p:spPr>
        <p:txBody>
          <a:bodyPr wrap="none">
            <a:spAutoFit/>
          </a:bodyPr>
          <a:lstStyle/>
          <a:p>
            <a:r>
              <a:rPr lang="en-US" sz="2400">
                <a:solidFill>
                  <a:srgbClr val="993366"/>
                </a:solidFill>
              </a:rPr>
              <a:t>Commands are sent to the 8254 via io/port 0x43</a:t>
            </a:r>
          </a:p>
        </p:txBody>
      </p:sp>
      <p:sp>
        <p:nvSpPr>
          <p:cNvPr id="25" name="Slide Number Placeholder 24"/>
          <p:cNvSpPr>
            <a:spLocks noGrp="1"/>
          </p:cNvSpPr>
          <p:nvPr>
            <p:ph type="sldNum" sz="quarter" idx="12"/>
          </p:nvPr>
        </p:nvSpPr>
        <p:spPr/>
        <p:txBody>
          <a:bodyPr/>
          <a:lstStyle/>
          <a:p>
            <a:fld id="{065265BB-70C7-4C56-B6F2-B81676332F65}" type="slidenum">
              <a:rPr lang="en-US" smtClean="0"/>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1143000"/>
          </a:xfrm>
        </p:spPr>
        <p:txBody>
          <a:bodyPr/>
          <a:lstStyle/>
          <a:p>
            <a:r>
              <a:rPr lang="en-US" dirty="0"/>
              <a:t>Programming a PIT channel</a:t>
            </a:r>
          </a:p>
        </p:txBody>
      </p:sp>
      <p:sp>
        <p:nvSpPr>
          <p:cNvPr id="11267" name="Rectangle 3"/>
          <p:cNvSpPr>
            <a:spLocks noGrp="1" noChangeArrowheads="1"/>
          </p:cNvSpPr>
          <p:nvPr>
            <p:ph type="body" idx="1"/>
          </p:nvPr>
        </p:nvSpPr>
        <p:spPr>
          <a:xfrm>
            <a:off x="228600" y="1066800"/>
            <a:ext cx="8229600" cy="4525963"/>
          </a:xfrm>
        </p:spPr>
        <p:txBody>
          <a:bodyPr/>
          <a:lstStyle/>
          <a:p>
            <a:r>
              <a:rPr lang="en-US" sz="2400" dirty="0"/>
              <a:t>Step 1: send command to PIT (port 0x43)</a:t>
            </a:r>
          </a:p>
          <a:p>
            <a:r>
              <a:rPr lang="en-US" sz="2400" dirty="0"/>
              <a:t>Step 2: read or write the channel’s Latch </a:t>
            </a:r>
          </a:p>
          <a:p>
            <a:pPr lvl="1"/>
            <a:r>
              <a:rPr lang="en-US" sz="2000" dirty="0"/>
              <a:t> via port 0x40 for channel 0</a:t>
            </a:r>
          </a:p>
          <a:p>
            <a:pPr lvl="1"/>
            <a:r>
              <a:rPr lang="en-US" sz="2000" dirty="0"/>
              <a:t> via port 0x41 for channel 1</a:t>
            </a:r>
          </a:p>
          <a:p>
            <a:pPr lvl="1"/>
            <a:r>
              <a:rPr lang="en-US" sz="2000" dirty="0"/>
              <a:t> via port 0x42 for channel </a:t>
            </a:r>
            <a:r>
              <a:rPr lang="en-US" sz="2000" dirty="0" smtClean="0"/>
              <a:t>2</a:t>
            </a:r>
          </a:p>
          <a:p>
            <a:r>
              <a:rPr lang="en-US" sz="2400" dirty="0" smtClean="0"/>
              <a:t>For Channel 0 (the ‘timer-tick’ interrupt) the Latch is programmed during system startup with a value of zero </a:t>
            </a:r>
          </a:p>
          <a:p>
            <a:r>
              <a:rPr lang="en-US" sz="2400" dirty="0" smtClean="0"/>
              <a:t>But the Timer interprets zero as 65,536</a:t>
            </a:r>
          </a:p>
          <a:p>
            <a:r>
              <a:rPr lang="en-US" sz="2400" dirty="0" smtClean="0"/>
              <a:t>So the frequency of the output-pulses from Timer-channel 0 is equal to this quotient:</a:t>
            </a:r>
          </a:p>
          <a:p>
            <a:pPr>
              <a:buFontTx/>
              <a:buNone/>
            </a:pPr>
            <a:r>
              <a:rPr lang="en-US" sz="2400" dirty="0" smtClean="0"/>
              <a:t>	   </a:t>
            </a:r>
            <a:r>
              <a:rPr lang="en-US" sz="1600" b="1" dirty="0" smtClean="0"/>
              <a:t>output-frequency  = input-frequency / frequency-divisor</a:t>
            </a:r>
          </a:p>
          <a:p>
            <a:pPr>
              <a:buFontTx/>
              <a:buNone/>
            </a:pPr>
            <a:r>
              <a:rPr lang="en-US" sz="1600" b="1" dirty="0" smtClean="0"/>
              <a:t>				  =  1193182 / 65536  (approximately 18.2)</a:t>
            </a: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76200"/>
            <a:ext cx="8229600" cy="1143000"/>
          </a:xfrm>
        </p:spPr>
        <p:txBody>
          <a:bodyPr/>
          <a:lstStyle/>
          <a:p>
            <a:r>
              <a:rPr lang="en-US" dirty="0"/>
              <a:t>Implementing the conversion</a:t>
            </a:r>
          </a:p>
        </p:txBody>
      </p:sp>
      <p:sp>
        <p:nvSpPr>
          <p:cNvPr id="39939" name="Rectangle 3"/>
          <p:cNvSpPr>
            <a:spLocks noGrp="1" noChangeArrowheads="1"/>
          </p:cNvSpPr>
          <p:nvPr>
            <p:ph type="body" idx="1"/>
          </p:nvPr>
        </p:nvSpPr>
        <p:spPr/>
        <p:txBody>
          <a:bodyPr/>
          <a:lstStyle/>
          <a:p>
            <a:r>
              <a:rPr lang="en-US" sz="2400" dirty="0"/>
              <a:t>So use MUL and DIV to convert ‘ticks’ into ‘seconds’, like this:</a:t>
            </a:r>
          </a:p>
        </p:txBody>
      </p:sp>
      <p:sp>
        <p:nvSpPr>
          <p:cNvPr id="39941" name="Rectangle 5"/>
          <p:cNvSpPr>
            <a:spLocks noChangeArrowheads="1"/>
          </p:cNvSpPr>
          <p:nvPr/>
        </p:nvSpPr>
        <p:spPr bwMode="auto">
          <a:xfrm>
            <a:off x="685800" y="3048000"/>
            <a:ext cx="7772400" cy="25146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total_seconds</a:t>
            </a:r>
            <a:r>
              <a:rPr lang="en-US" dirty="0"/>
              <a:t> = ( </a:t>
            </a:r>
            <a:r>
              <a:rPr lang="en-US" dirty="0" err="1"/>
              <a:t>total_ticks</a:t>
            </a:r>
            <a:r>
              <a:rPr lang="en-US" dirty="0"/>
              <a:t> * FREQ_DIVISOR ) / </a:t>
            </a:r>
            <a:r>
              <a:rPr lang="en-US" dirty="0" smtClean="0"/>
              <a:t>PULSES_PER_SEC</a:t>
            </a:r>
            <a:endParaRPr lang="en-US" dirty="0"/>
          </a:p>
          <a:p>
            <a:r>
              <a:rPr lang="en-US" dirty="0"/>
              <a:t>	</a:t>
            </a:r>
            <a:r>
              <a:rPr lang="en-US" dirty="0" err="1"/>
              <a:t>mov</a:t>
            </a:r>
            <a:r>
              <a:rPr lang="en-US" dirty="0"/>
              <a:t>	</a:t>
            </a:r>
            <a:r>
              <a:rPr lang="en-US" dirty="0" err="1"/>
              <a:t>total_ticks</a:t>
            </a:r>
            <a:r>
              <a:rPr lang="en-US" dirty="0"/>
              <a:t>, %</a:t>
            </a:r>
            <a:r>
              <a:rPr lang="en-US" dirty="0" err="1"/>
              <a:t>eax</a:t>
            </a:r>
            <a:endParaRPr lang="en-US" dirty="0"/>
          </a:p>
          <a:p>
            <a:r>
              <a:rPr lang="en-US" dirty="0"/>
              <a:t>	</a:t>
            </a:r>
            <a:r>
              <a:rPr lang="en-US" dirty="0" err="1"/>
              <a:t>mov</a:t>
            </a:r>
            <a:r>
              <a:rPr lang="en-US" dirty="0"/>
              <a:t>	$FREQ_DIVISOR, %</a:t>
            </a:r>
            <a:r>
              <a:rPr lang="en-US" dirty="0" err="1"/>
              <a:t>ecx</a:t>
            </a:r>
            <a:endParaRPr lang="en-US" dirty="0"/>
          </a:p>
          <a:p>
            <a:r>
              <a:rPr lang="en-US" dirty="0"/>
              <a:t>	</a:t>
            </a:r>
            <a:r>
              <a:rPr lang="en-US" dirty="0" err="1"/>
              <a:t>mul</a:t>
            </a:r>
            <a:r>
              <a:rPr lang="en-US" dirty="0"/>
              <a:t>	%</a:t>
            </a:r>
            <a:r>
              <a:rPr lang="en-US" dirty="0" err="1"/>
              <a:t>ecx</a:t>
            </a:r>
            <a:endParaRPr lang="en-US" dirty="0"/>
          </a:p>
          <a:p>
            <a:r>
              <a:rPr lang="en-US" dirty="0"/>
              <a:t>	</a:t>
            </a:r>
            <a:r>
              <a:rPr lang="en-US" dirty="0" err="1"/>
              <a:t>mov</a:t>
            </a:r>
            <a:r>
              <a:rPr lang="en-US" dirty="0"/>
              <a:t>	$PULSES_PER_SEC, %</a:t>
            </a:r>
            <a:r>
              <a:rPr lang="en-US" dirty="0" err="1"/>
              <a:t>ecx</a:t>
            </a:r>
            <a:endParaRPr lang="en-US" dirty="0"/>
          </a:p>
          <a:p>
            <a:r>
              <a:rPr lang="en-US" dirty="0"/>
              <a:t>	div	%</a:t>
            </a:r>
            <a:r>
              <a:rPr lang="en-US" dirty="0" err="1"/>
              <a:t>ecx</a:t>
            </a:r>
            <a:endParaRPr lang="en-US" dirty="0"/>
          </a:p>
          <a:p>
            <a:r>
              <a:rPr lang="en-US" dirty="0"/>
              <a:t>	</a:t>
            </a:r>
            <a:r>
              <a:rPr lang="en-US" dirty="0" err="1"/>
              <a:t>mov</a:t>
            </a:r>
            <a:r>
              <a:rPr lang="en-US" dirty="0"/>
              <a:t>	%</a:t>
            </a:r>
            <a:r>
              <a:rPr lang="en-US" dirty="0" err="1"/>
              <a:t>eax</a:t>
            </a:r>
            <a:r>
              <a:rPr lang="en-US" dirty="0"/>
              <a:t>, </a:t>
            </a:r>
            <a:r>
              <a:rPr lang="en-US" dirty="0" err="1" smtClean="0"/>
              <a:t>total_seconds</a:t>
            </a:r>
            <a:endParaRPr lang="en-US" dirty="0"/>
          </a:p>
          <a:p>
            <a:r>
              <a:rPr lang="en-US" dirty="0"/>
              <a:t># Now integer-quotient is in EAX, and integer-remainder is in EDX	</a:t>
            </a:r>
          </a:p>
        </p:txBody>
      </p:sp>
      <p:sp>
        <p:nvSpPr>
          <p:cNvPr id="5" name="Slide Number Placeholder 4"/>
          <p:cNvSpPr>
            <a:spLocks noGrp="1"/>
          </p:cNvSpPr>
          <p:nvPr>
            <p:ph type="sldNum" sz="quarter" idx="12"/>
          </p:nvPr>
        </p:nvSpPr>
        <p:spPr/>
        <p:txBody>
          <a:bodyPr/>
          <a:lstStyle/>
          <a:p>
            <a:fld id="{E9F30D11-FCBC-4E13-9D77-6D2272D5FE03}" type="slidenum">
              <a:rPr lang="en-US" smtClean="0"/>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944562"/>
          </a:xfrm>
        </p:spPr>
        <p:txBody>
          <a:bodyPr/>
          <a:lstStyle/>
          <a:p>
            <a:r>
              <a:rPr lang="en-US" dirty="0"/>
              <a:t>Control Register 0</a:t>
            </a:r>
          </a:p>
        </p:txBody>
      </p:sp>
      <p:sp>
        <p:nvSpPr>
          <p:cNvPr id="15363" name="Rectangle 3"/>
          <p:cNvSpPr>
            <a:spLocks noGrp="1" noChangeArrowheads="1"/>
          </p:cNvSpPr>
          <p:nvPr>
            <p:ph type="body" idx="1"/>
          </p:nvPr>
        </p:nvSpPr>
        <p:spPr>
          <a:xfrm>
            <a:off x="228600" y="731837"/>
            <a:ext cx="8686800" cy="2849563"/>
          </a:xfrm>
        </p:spPr>
        <p:txBody>
          <a:bodyPr/>
          <a:lstStyle/>
          <a:p>
            <a:r>
              <a:rPr lang="en-US" sz="2400" dirty="0"/>
              <a:t>Register CR0 is the 32-bit version of the </a:t>
            </a:r>
            <a:r>
              <a:rPr lang="en-US" sz="2400" dirty="0" smtClean="0"/>
              <a:t>MSW</a:t>
            </a:r>
            <a:endParaRPr lang="en-US" sz="2400" dirty="0"/>
          </a:p>
          <a:p>
            <a:pPr lvl="1"/>
            <a:r>
              <a:rPr lang="en-US" sz="2000" dirty="0" smtClean="0"/>
              <a:t>PE=0 </a:t>
            </a:r>
            <a:r>
              <a:rPr lang="en-US" sz="2000" dirty="0"/>
              <a:t>the CPU is in real-mode </a:t>
            </a:r>
          </a:p>
          <a:p>
            <a:pPr lvl="1"/>
            <a:r>
              <a:rPr lang="en-US" sz="2000" dirty="0" smtClean="0"/>
              <a:t>PE=1 </a:t>
            </a:r>
            <a:r>
              <a:rPr lang="en-US" sz="2000" dirty="0"/>
              <a:t>the CPU is in protected-mode</a:t>
            </a:r>
          </a:p>
          <a:p>
            <a:r>
              <a:rPr lang="en-US" sz="2000" dirty="0" smtClean="0"/>
              <a:t>LMSW instruction turns on the PE-bit but can’t turn off PE.</a:t>
            </a:r>
          </a:p>
          <a:p>
            <a:r>
              <a:rPr lang="en-US" sz="2000" dirty="0" smtClean="0"/>
              <a:t>Special version of the ‘MOV’ instruction can either enable or disable the PE-bit</a:t>
            </a:r>
          </a:p>
          <a:p>
            <a:pPr>
              <a:buFontTx/>
              <a:buNone/>
            </a:pPr>
            <a:endParaRPr lang="en-US" dirty="0"/>
          </a:p>
        </p:txBody>
      </p:sp>
      <p:sp>
        <p:nvSpPr>
          <p:cNvPr id="15365" name="Rectangle 5"/>
          <p:cNvSpPr>
            <a:spLocks noChangeArrowheads="1"/>
          </p:cNvSpPr>
          <p:nvPr/>
        </p:nvSpPr>
        <p:spPr bwMode="auto">
          <a:xfrm>
            <a:off x="7620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a:p>
            <a:pPr algn="ctr"/>
            <a:r>
              <a:rPr lang="en-US"/>
              <a:t>G</a:t>
            </a:r>
          </a:p>
        </p:txBody>
      </p:sp>
      <p:sp>
        <p:nvSpPr>
          <p:cNvPr id="15366" name="Rectangle 6"/>
          <p:cNvSpPr>
            <a:spLocks noChangeArrowheads="1"/>
          </p:cNvSpPr>
          <p:nvPr/>
        </p:nvSpPr>
        <p:spPr bwMode="auto">
          <a:xfrm>
            <a:off x="9906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C</a:t>
            </a:r>
          </a:p>
          <a:p>
            <a:pPr algn="ctr"/>
            <a:r>
              <a:rPr lang="en-US"/>
              <a:t>D</a:t>
            </a:r>
          </a:p>
        </p:txBody>
      </p:sp>
      <p:sp>
        <p:nvSpPr>
          <p:cNvPr id="15367" name="Rectangle 7"/>
          <p:cNvSpPr>
            <a:spLocks noChangeArrowheads="1"/>
          </p:cNvSpPr>
          <p:nvPr/>
        </p:nvSpPr>
        <p:spPr bwMode="auto">
          <a:xfrm>
            <a:off x="12192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N</a:t>
            </a:r>
          </a:p>
          <a:p>
            <a:pPr algn="ctr"/>
            <a:r>
              <a:rPr lang="en-US"/>
              <a:t>W</a:t>
            </a:r>
          </a:p>
        </p:txBody>
      </p:sp>
      <p:sp>
        <p:nvSpPr>
          <p:cNvPr id="15368" name="Rectangle 8"/>
          <p:cNvSpPr>
            <a:spLocks noChangeArrowheads="1"/>
          </p:cNvSpPr>
          <p:nvPr/>
        </p:nvSpPr>
        <p:spPr bwMode="auto">
          <a:xfrm>
            <a:off x="14478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69" name="Rectangle 9"/>
          <p:cNvSpPr>
            <a:spLocks noChangeArrowheads="1"/>
          </p:cNvSpPr>
          <p:nvPr/>
        </p:nvSpPr>
        <p:spPr bwMode="auto">
          <a:xfrm>
            <a:off x="16764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0" name="Rectangle 10"/>
          <p:cNvSpPr>
            <a:spLocks noChangeArrowheads="1"/>
          </p:cNvSpPr>
          <p:nvPr/>
        </p:nvSpPr>
        <p:spPr bwMode="auto">
          <a:xfrm>
            <a:off x="19050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1" name="Rectangle 11"/>
          <p:cNvSpPr>
            <a:spLocks noChangeArrowheads="1"/>
          </p:cNvSpPr>
          <p:nvPr/>
        </p:nvSpPr>
        <p:spPr bwMode="auto">
          <a:xfrm>
            <a:off x="21336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2" name="Rectangle 12"/>
          <p:cNvSpPr>
            <a:spLocks noChangeArrowheads="1"/>
          </p:cNvSpPr>
          <p:nvPr/>
        </p:nvSpPr>
        <p:spPr bwMode="auto">
          <a:xfrm>
            <a:off x="23622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3" name="Rectangle 13"/>
          <p:cNvSpPr>
            <a:spLocks noChangeArrowheads="1"/>
          </p:cNvSpPr>
          <p:nvPr/>
        </p:nvSpPr>
        <p:spPr bwMode="auto">
          <a:xfrm>
            <a:off x="25908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4" name="Rectangle 14"/>
          <p:cNvSpPr>
            <a:spLocks noChangeArrowheads="1"/>
          </p:cNvSpPr>
          <p:nvPr/>
        </p:nvSpPr>
        <p:spPr bwMode="auto">
          <a:xfrm>
            <a:off x="28194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5" name="Rectangle 15"/>
          <p:cNvSpPr>
            <a:spLocks noChangeArrowheads="1"/>
          </p:cNvSpPr>
          <p:nvPr/>
        </p:nvSpPr>
        <p:spPr bwMode="auto">
          <a:xfrm>
            <a:off x="30480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6" name="Rectangle 16"/>
          <p:cNvSpPr>
            <a:spLocks noChangeArrowheads="1"/>
          </p:cNvSpPr>
          <p:nvPr/>
        </p:nvSpPr>
        <p:spPr bwMode="auto">
          <a:xfrm>
            <a:off x="32766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7" name="Rectangle 17"/>
          <p:cNvSpPr>
            <a:spLocks noChangeArrowheads="1"/>
          </p:cNvSpPr>
          <p:nvPr/>
        </p:nvSpPr>
        <p:spPr bwMode="auto">
          <a:xfrm>
            <a:off x="35052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78" name="Rectangle 18"/>
          <p:cNvSpPr>
            <a:spLocks noChangeArrowheads="1"/>
          </p:cNvSpPr>
          <p:nvPr/>
        </p:nvSpPr>
        <p:spPr bwMode="auto">
          <a:xfrm>
            <a:off x="37338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A</a:t>
            </a:r>
          </a:p>
          <a:p>
            <a:pPr algn="ctr"/>
            <a:r>
              <a:rPr lang="en-US"/>
              <a:t>M</a:t>
            </a:r>
          </a:p>
        </p:txBody>
      </p:sp>
      <p:sp>
        <p:nvSpPr>
          <p:cNvPr id="15379" name="Rectangle 19"/>
          <p:cNvSpPr>
            <a:spLocks noChangeArrowheads="1"/>
          </p:cNvSpPr>
          <p:nvPr/>
        </p:nvSpPr>
        <p:spPr bwMode="auto">
          <a:xfrm>
            <a:off x="3962400" y="5105400"/>
            <a:ext cx="228600" cy="9144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5380" name="Rectangle 20"/>
          <p:cNvSpPr>
            <a:spLocks noChangeArrowheads="1"/>
          </p:cNvSpPr>
          <p:nvPr/>
        </p:nvSpPr>
        <p:spPr bwMode="auto">
          <a:xfrm>
            <a:off x="41910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W</a:t>
            </a:r>
          </a:p>
          <a:p>
            <a:pPr algn="ctr"/>
            <a:r>
              <a:rPr lang="en-US"/>
              <a:t>P</a:t>
            </a:r>
          </a:p>
        </p:txBody>
      </p:sp>
      <p:sp>
        <p:nvSpPr>
          <p:cNvPr id="15381" name="Rectangle 21"/>
          <p:cNvSpPr>
            <a:spLocks noChangeArrowheads="1"/>
          </p:cNvSpPr>
          <p:nvPr/>
        </p:nvSpPr>
        <p:spPr bwMode="auto">
          <a:xfrm>
            <a:off x="44196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2" name="Rectangle 22"/>
          <p:cNvSpPr>
            <a:spLocks noChangeArrowheads="1"/>
          </p:cNvSpPr>
          <p:nvPr/>
        </p:nvSpPr>
        <p:spPr bwMode="auto">
          <a:xfrm>
            <a:off x="46482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3" name="Rectangle 23"/>
          <p:cNvSpPr>
            <a:spLocks noChangeArrowheads="1"/>
          </p:cNvSpPr>
          <p:nvPr/>
        </p:nvSpPr>
        <p:spPr bwMode="auto">
          <a:xfrm>
            <a:off x="48768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4" name="Rectangle 24"/>
          <p:cNvSpPr>
            <a:spLocks noChangeArrowheads="1"/>
          </p:cNvSpPr>
          <p:nvPr/>
        </p:nvSpPr>
        <p:spPr bwMode="auto">
          <a:xfrm>
            <a:off x="51054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5" name="Rectangle 25"/>
          <p:cNvSpPr>
            <a:spLocks noChangeArrowheads="1"/>
          </p:cNvSpPr>
          <p:nvPr/>
        </p:nvSpPr>
        <p:spPr bwMode="auto">
          <a:xfrm>
            <a:off x="53340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6" name="Rectangle 26"/>
          <p:cNvSpPr>
            <a:spLocks noChangeArrowheads="1"/>
          </p:cNvSpPr>
          <p:nvPr/>
        </p:nvSpPr>
        <p:spPr bwMode="auto">
          <a:xfrm>
            <a:off x="55626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7" name="Rectangle 27"/>
          <p:cNvSpPr>
            <a:spLocks noChangeArrowheads="1"/>
          </p:cNvSpPr>
          <p:nvPr/>
        </p:nvSpPr>
        <p:spPr bwMode="auto">
          <a:xfrm>
            <a:off x="57912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8" name="Rectangle 28"/>
          <p:cNvSpPr>
            <a:spLocks noChangeArrowheads="1"/>
          </p:cNvSpPr>
          <p:nvPr/>
        </p:nvSpPr>
        <p:spPr bwMode="auto">
          <a:xfrm>
            <a:off x="60198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89" name="Rectangle 29"/>
          <p:cNvSpPr>
            <a:spLocks noChangeArrowheads="1"/>
          </p:cNvSpPr>
          <p:nvPr/>
        </p:nvSpPr>
        <p:spPr bwMode="auto">
          <a:xfrm>
            <a:off x="62484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90" name="Rectangle 30"/>
          <p:cNvSpPr>
            <a:spLocks noChangeArrowheads="1"/>
          </p:cNvSpPr>
          <p:nvPr/>
        </p:nvSpPr>
        <p:spPr bwMode="auto">
          <a:xfrm>
            <a:off x="6477000" y="51054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391" name="Rectangle 31"/>
          <p:cNvSpPr>
            <a:spLocks noChangeArrowheads="1"/>
          </p:cNvSpPr>
          <p:nvPr/>
        </p:nvSpPr>
        <p:spPr bwMode="auto">
          <a:xfrm>
            <a:off x="67056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N</a:t>
            </a:r>
          </a:p>
          <a:p>
            <a:pPr algn="ctr"/>
            <a:r>
              <a:rPr lang="en-US"/>
              <a:t>E</a:t>
            </a:r>
          </a:p>
        </p:txBody>
      </p:sp>
      <p:sp>
        <p:nvSpPr>
          <p:cNvPr id="15392" name="Rectangle 32"/>
          <p:cNvSpPr>
            <a:spLocks noChangeArrowheads="1"/>
          </p:cNvSpPr>
          <p:nvPr/>
        </p:nvSpPr>
        <p:spPr bwMode="auto">
          <a:xfrm>
            <a:off x="69342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E</a:t>
            </a:r>
          </a:p>
          <a:p>
            <a:pPr algn="ctr"/>
            <a:r>
              <a:rPr lang="en-US"/>
              <a:t>T</a:t>
            </a:r>
          </a:p>
        </p:txBody>
      </p:sp>
      <p:sp>
        <p:nvSpPr>
          <p:cNvPr id="15393" name="Rectangle 33"/>
          <p:cNvSpPr>
            <a:spLocks noChangeArrowheads="1"/>
          </p:cNvSpPr>
          <p:nvPr/>
        </p:nvSpPr>
        <p:spPr bwMode="auto">
          <a:xfrm>
            <a:off x="71628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T</a:t>
            </a:r>
          </a:p>
          <a:p>
            <a:pPr algn="ctr"/>
            <a:r>
              <a:rPr lang="en-US"/>
              <a:t>S</a:t>
            </a:r>
          </a:p>
        </p:txBody>
      </p:sp>
      <p:sp>
        <p:nvSpPr>
          <p:cNvPr id="15394" name="Rectangle 34"/>
          <p:cNvSpPr>
            <a:spLocks noChangeArrowheads="1"/>
          </p:cNvSpPr>
          <p:nvPr/>
        </p:nvSpPr>
        <p:spPr bwMode="auto">
          <a:xfrm>
            <a:off x="73914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E</a:t>
            </a:r>
          </a:p>
          <a:p>
            <a:pPr algn="ctr"/>
            <a:r>
              <a:rPr lang="en-US"/>
              <a:t>M</a:t>
            </a:r>
          </a:p>
        </p:txBody>
      </p:sp>
      <p:sp>
        <p:nvSpPr>
          <p:cNvPr id="15395" name="Rectangle 35"/>
          <p:cNvSpPr>
            <a:spLocks noChangeArrowheads="1"/>
          </p:cNvSpPr>
          <p:nvPr/>
        </p:nvSpPr>
        <p:spPr bwMode="auto">
          <a:xfrm>
            <a:off x="7620000" y="51054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M</a:t>
            </a:r>
          </a:p>
          <a:p>
            <a:pPr algn="ctr"/>
            <a:r>
              <a:rPr lang="en-US"/>
              <a:t>P</a:t>
            </a:r>
          </a:p>
        </p:txBody>
      </p:sp>
      <p:sp>
        <p:nvSpPr>
          <p:cNvPr id="15396" name="Rectangle 36"/>
          <p:cNvSpPr>
            <a:spLocks noChangeArrowheads="1"/>
          </p:cNvSpPr>
          <p:nvPr/>
        </p:nvSpPr>
        <p:spPr bwMode="auto">
          <a:xfrm>
            <a:off x="7848600" y="5105400"/>
            <a:ext cx="228600" cy="914400"/>
          </a:xfrm>
          <a:prstGeom prst="rect">
            <a:avLst/>
          </a:prstGeom>
          <a:solidFill>
            <a:srgbClr val="CCFF33"/>
          </a:solidFill>
          <a:ln w="9525">
            <a:solidFill>
              <a:schemeClr val="tx1"/>
            </a:solidFill>
            <a:miter lim="800000"/>
            <a:headEnd/>
            <a:tailEnd/>
          </a:ln>
          <a:effectLst/>
        </p:spPr>
        <p:txBody>
          <a:bodyPr wrap="none" anchor="ctr"/>
          <a:lstStyle/>
          <a:p>
            <a:pPr algn="ctr"/>
            <a:r>
              <a:rPr lang="en-US"/>
              <a:t>P</a:t>
            </a:r>
          </a:p>
          <a:p>
            <a:pPr algn="ctr"/>
            <a:r>
              <a:rPr lang="en-US"/>
              <a:t>E</a:t>
            </a:r>
          </a:p>
        </p:txBody>
      </p:sp>
      <p:sp>
        <p:nvSpPr>
          <p:cNvPr id="15411" name="Line 51"/>
          <p:cNvSpPr>
            <a:spLocks noChangeShapeType="1"/>
          </p:cNvSpPr>
          <p:nvPr/>
        </p:nvSpPr>
        <p:spPr bwMode="auto">
          <a:xfrm>
            <a:off x="4495800" y="6248400"/>
            <a:ext cx="3581400" cy="0"/>
          </a:xfrm>
          <a:prstGeom prst="line">
            <a:avLst/>
          </a:prstGeom>
          <a:noFill/>
          <a:ln w="38100">
            <a:solidFill>
              <a:schemeClr val="tx1"/>
            </a:solidFill>
            <a:round/>
            <a:headEnd type="arrow" w="med" len="med"/>
            <a:tailEnd type="arrow" w="med" len="med"/>
          </a:ln>
          <a:effectLst/>
        </p:spPr>
        <p:txBody>
          <a:bodyPr/>
          <a:lstStyle/>
          <a:p>
            <a:endParaRPr lang="en-US"/>
          </a:p>
        </p:txBody>
      </p:sp>
      <p:sp>
        <p:nvSpPr>
          <p:cNvPr id="15412" name="Text Box 52"/>
          <p:cNvSpPr txBox="1">
            <a:spLocks noChangeArrowheads="1"/>
          </p:cNvSpPr>
          <p:nvPr/>
        </p:nvSpPr>
        <p:spPr bwMode="auto">
          <a:xfrm>
            <a:off x="4648200" y="6172200"/>
            <a:ext cx="3281363" cy="457200"/>
          </a:xfrm>
          <a:prstGeom prst="rect">
            <a:avLst/>
          </a:prstGeom>
          <a:noFill/>
          <a:ln w="9525">
            <a:noFill/>
            <a:miter lim="800000"/>
            <a:headEnd/>
            <a:tailEnd/>
          </a:ln>
          <a:effectLst/>
        </p:spPr>
        <p:txBody>
          <a:bodyPr wrap="none">
            <a:spAutoFit/>
          </a:bodyPr>
          <a:lstStyle/>
          <a:p>
            <a:r>
              <a:rPr lang="en-US" sz="2400" b="1"/>
              <a:t>Machine Status Word</a:t>
            </a:r>
          </a:p>
        </p:txBody>
      </p:sp>
      <p:sp>
        <p:nvSpPr>
          <p:cNvPr id="38" name="Slide Number Placeholder 37"/>
          <p:cNvSpPr>
            <a:spLocks noGrp="1"/>
          </p:cNvSpPr>
          <p:nvPr>
            <p:ph type="sldNum" sz="quarter" idx="12"/>
          </p:nvPr>
        </p:nvSpPr>
        <p:spPr/>
        <p:txBody>
          <a:bodyPr/>
          <a:lstStyle/>
          <a:p>
            <a:fld id="{E9F30D11-FCBC-4E13-9D77-6D2272D5FE03}" type="slidenum">
              <a:rPr lang="en-US" smtClean="0"/>
              <a:pPr/>
              <a:t>13</a:t>
            </a:fld>
            <a:endParaRPr lang="en-US"/>
          </a:p>
        </p:txBody>
      </p:sp>
      <p:sp>
        <p:nvSpPr>
          <p:cNvPr id="39" name="Text Box 40"/>
          <p:cNvSpPr txBox="1">
            <a:spLocks noChangeArrowheads="1"/>
          </p:cNvSpPr>
          <p:nvPr/>
        </p:nvSpPr>
        <p:spPr bwMode="auto">
          <a:xfrm>
            <a:off x="-76200" y="2895600"/>
            <a:ext cx="4636910" cy="1754326"/>
          </a:xfrm>
          <a:prstGeom prst="rect">
            <a:avLst/>
          </a:prstGeom>
          <a:noFill/>
          <a:ln w="9525">
            <a:noFill/>
            <a:miter lim="800000"/>
            <a:headEnd/>
            <a:tailEnd/>
          </a:ln>
          <a:effectLst/>
        </p:spPr>
        <p:txBody>
          <a:bodyPr wrap="none">
            <a:spAutoFit/>
          </a:bodyPr>
          <a:lstStyle/>
          <a:p>
            <a:r>
              <a:rPr lang="en-US" b="1" dirty="0"/>
              <a:t>Legend:</a:t>
            </a:r>
          </a:p>
          <a:p>
            <a:r>
              <a:rPr lang="en-US" dirty="0"/>
              <a:t>  PE = Protection Enabled (1=yes, 0=no)</a:t>
            </a:r>
          </a:p>
          <a:p>
            <a:r>
              <a:rPr lang="en-US" dirty="0"/>
              <a:t>  MP = Math NPX Present (1=yes, 0=no)</a:t>
            </a:r>
          </a:p>
          <a:p>
            <a:r>
              <a:rPr lang="en-US" dirty="0"/>
              <a:t>  EM = Emulate Math NPX (1=yes, 0=no)</a:t>
            </a:r>
          </a:p>
          <a:p>
            <a:r>
              <a:rPr lang="en-US" dirty="0"/>
              <a:t>  TS = Task was Switched (1=yes, 0=no)</a:t>
            </a:r>
          </a:p>
          <a:p>
            <a:r>
              <a:rPr lang="en-US" dirty="0"/>
              <a:t>  ET = NPX Extension-Type (1=387, 0=287</a:t>
            </a:r>
            <a:r>
              <a:rPr lang="en-US" dirty="0" smtClean="0"/>
              <a:t>)</a:t>
            </a:r>
            <a:endParaRPr lang="en-US" dirty="0"/>
          </a:p>
        </p:txBody>
      </p:sp>
      <p:sp>
        <p:nvSpPr>
          <p:cNvPr id="40" name="Text Box 40"/>
          <p:cNvSpPr txBox="1">
            <a:spLocks noChangeArrowheads="1"/>
          </p:cNvSpPr>
          <p:nvPr/>
        </p:nvSpPr>
        <p:spPr bwMode="auto">
          <a:xfrm>
            <a:off x="4267200" y="2819400"/>
            <a:ext cx="4991751" cy="2031325"/>
          </a:xfrm>
          <a:prstGeom prst="rect">
            <a:avLst/>
          </a:prstGeom>
          <a:noFill/>
          <a:ln w="9525">
            <a:noFill/>
            <a:miter lim="800000"/>
            <a:headEnd/>
            <a:tailEnd/>
          </a:ln>
          <a:effectLst/>
        </p:spPr>
        <p:txBody>
          <a:bodyPr wrap="none">
            <a:spAutoFit/>
          </a:bodyPr>
          <a:lstStyle/>
          <a:p>
            <a:r>
              <a:rPr lang="en-US" b="1" dirty="0"/>
              <a:t>Legend</a:t>
            </a:r>
            <a:r>
              <a:rPr lang="en-US" b="1" dirty="0" smtClean="0"/>
              <a:t>:</a:t>
            </a:r>
            <a:endParaRPr lang="en-US" dirty="0"/>
          </a:p>
          <a:p>
            <a:r>
              <a:rPr lang="en-US" dirty="0"/>
              <a:t>  NE = NPX Errors trapped (1=yes, 0=no)</a:t>
            </a:r>
          </a:p>
          <a:p>
            <a:r>
              <a:rPr lang="en-US" dirty="0"/>
              <a:t>  WP = Write-Protect user-pages (1=yes, 0=no)</a:t>
            </a:r>
          </a:p>
          <a:p>
            <a:r>
              <a:rPr lang="en-US" dirty="0"/>
              <a:t>  AM = Alignment-checking Mask (1=on, 0=off)</a:t>
            </a:r>
          </a:p>
          <a:p>
            <a:r>
              <a:rPr lang="en-US" dirty="0"/>
              <a:t>  NW = Non-Write-through (1=yes, 0=no)</a:t>
            </a:r>
          </a:p>
          <a:p>
            <a:r>
              <a:rPr lang="en-US" dirty="0"/>
              <a:t>  CD = Cache is Disabled (1=yes, 0=no)</a:t>
            </a:r>
          </a:p>
          <a:p>
            <a:r>
              <a:rPr lang="en-US" dirty="0"/>
              <a:t>  PG = Paging is Enabled (1=yes, 0=no)</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143000"/>
          </a:xfrm>
        </p:spPr>
        <p:txBody>
          <a:bodyPr/>
          <a:lstStyle/>
          <a:p>
            <a:r>
              <a:rPr lang="en-US" dirty="0" smtClean="0"/>
              <a:t>Bugs</a:t>
            </a:r>
            <a:endParaRPr lang="en-US" dirty="0"/>
          </a:p>
        </p:txBody>
      </p:sp>
      <p:sp>
        <p:nvSpPr>
          <p:cNvPr id="23555" name="Rectangle 3"/>
          <p:cNvSpPr>
            <a:spLocks noGrp="1" noChangeArrowheads="1"/>
          </p:cNvSpPr>
          <p:nvPr>
            <p:ph type="body" idx="1"/>
          </p:nvPr>
        </p:nvSpPr>
        <p:spPr>
          <a:xfrm>
            <a:off x="304800" y="1371600"/>
            <a:ext cx="8610600" cy="4525963"/>
          </a:xfrm>
        </p:spPr>
        <p:txBody>
          <a:bodyPr/>
          <a:lstStyle/>
          <a:p>
            <a:r>
              <a:rPr lang="en-US" sz="2400" dirty="0"/>
              <a:t>As you work on designing your solution for the programming assignment in Project #1 it is possible (likely?) that you may run into some program failures</a:t>
            </a:r>
          </a:p>
          <a:p>
            <a:r>
              <a:rPr lang="en-US" sz="2400" dirty="0"/>
              <a:t>What can you do if your program doesn’t behave as you had expected it world?</a:t>
            </a:r>
          </a:p>
          <a:p>
            <a:r>
              <a:rPr lang="en-US" sz="2400" dirty="0" smtClean="0"/>
              <a:t>An ability to trace through your program’s code, one instruction at a time, often can be extremely helpful in identifying where a program flaw is occurring – and also why</a:t>
            </a:r>
          </a:p>
          <a:p>
            <a:r>
              <a:rPr lang="en-US" sz="2400" dirty="0" smtClean="0"/>
              <a:t>The Pentium processor provides hardware assistance in implementing a ‘debugging’ capability such as ‘single-</a:t>
            </a:r>
            <a:r>
              <a:rPr lang="en-US" sz="2400" dirty="0" err="1" smtClean="0"/>
              <a:t>steping</a:t>
            </a:r>
            <a:r>
              <a:rPr lang="en-US" sz="2400" dirty="0" smtClean="0"/>
              <a:t>’.</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838200" y="1752600"/>
            <a:ext cx="74676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9" name="Rectangle 9"/>
          <p:cNvSpPr>
            <a:spLocks noChangeArrowheads="1"/>
          </p:cNvSpPr>
          <p:nvPr/>
        </p:nvSpPr>
        <p:spPr bwMode="auto">
          <a:xfrm>
            <a:off x="4343400" y="1752600"/>
            <a:ext cx="228600" cy="685800"/>
          </a:xfrm>
          <a:prstGeom prst="rect">
            <a:avLst/>
          </a:prstGeom>
          <a:solidFill>
            <a:srgbClr val="00FFFF"/>
          </a:solidFill>
          <a:ln w="9525">
            <a:solidFill>
              <a:schemeClr val="tx1"/>
            </a:solidFill>
            <a:miter lim="800000"/>
            <a:headEnd/>
            <a:tailEnd/>
          </a:ln>
          <a:effectLst/>
        </p:spPr>
        <p:txBody>
          <a:bodyPr wrap="none" anchor="ctr"/>
          <a:lstStyle/>
          <a:p>
            <a:pPr algn="ctr"/>
            <a:r>
              <a:rPr lang="en-US" sz="2000" b="1"/>
              <a:t>R</a:t>
            </a:r>
          </a:p>
          <a:p>
            <a:pPr algn="ctr"/>
            <a:r>
              <a:rPr lang="en-US" sz="2000" b="1"/>
              <a:t>F</a:t>
            </a:r>
          </a:p>
        </p:txBody>
      </p:sp>
      <p:sp>
        <p:nvSpPr>
          <p:cNvPr id="25602" name="Rectangle 2"/>
          <p:cNvSpPr>
            <a:spLocks noGrp="1" noChangeArrowheads="1"/>
          </p:cNvSpPr>
          <p:nvPr>
            <p:ph type="title"/>
          </p:nvPr>
        </p:nvSpPr>
        <p:spPr>
          <a:xfrm>
            <a:off x="457200" y="-76200"/>
            <a:ext cx="8229600" cy="1143000"/>
          </a:xfrm>
        </p:spPr>
        <p:txBody>
          <a:bodyPr/>
          <a:lstStyle/>
          <a:p>
            <a:r>
              <a:rPr lang="en-US" dirty="0"/>
              <a:t>The EFLAGS register</a:t>
            </a:r>
          </a:p>
        </p:txBody>
      </p:sp>
      <p:sp>
        <p:nvSpPr>
          <p:cNvPr id="25606" name="Rectangle 6"/>
          <p:cNvSpPr>
            <a:spLocks noChangeArrowheads="1"/>
          </p:cNvSpPr>
          <p:nvPr/>
        </p:nvSpPr>
        <p:spPr bwMode="auto">
          <a:xfrm>
            <a:off x="6096000" y="1752600"/>
            <a:ext cx="228600" cy="685800"/>
          </a:xfrm>
          <a:prstGeom prst="rect">
            <a:avLst/>
          </a:prstGeom>
          <a:solidFill>
            <a:srgbClr val="00FFFF"/>
          </a:solidFill>
          <a:ln w="9525">
            <a:solidFill>
              <a:schemeClr val="tx1"/>
            </a:solidFill>
            <a:miter lim="800000"/>
            <a:headEnd/>
            <a:tailEnd/>
          </a:ln>
          <a:effectLst/>
        </p:spPr>
        <p:txBody>
          <a:bodyPr wrap="none" anchor="ctr"/>
          <a:lstStyle/>
          <a:p>
            <a:pPr algn="ctr"/>
            <a:r>
              <a:rPr lang="en-US" sz="2000" b="1"/>
              <a:t>T</a:t>
            </a:r>
          </a:p>
          <a:p>
            <a:pPr algn="ctr"/>
            <a:r>
              <a:rPr lang="en-US" sz="2000" b="1"/>
              <a:t>F</a:t>
            </a:r>
          </a:p>
        </p:txBody>
      </p:sp>
      <p:sp>
        <p:nvSpPr>
          <p:cNvPr id="25611" name="Text Box 11"/>
          <p:cNvSpPr txBox="1">
            <a:spLocks noChangeArrowheads="1"/>
          </p:cNvSpPr>
          <p:nvPr/>
        </p:nvSpPr>
        <p:spPr bwMode="auto">
          <a:xfrm>
            <a:off x="6019800" y="1447800"/>
            <a:ext cx="311150" cy="366713"/>
          </a:xfrm>
          <a:prstGeom prst="rect">
            <a:avLst/>
          </a:prstGeom>
          <a:noFill/>
          <a:ln w="9525">
            <a:noFill/>
            <a:miter lim="800000"/>
            <a:headEnd/>
            <a:tailEnd/>
          </a:ln>
          <a:effectLst/>
        </p:spPr>
        <p:txBody>
          <a:bodyPr wrap="none">
            <a:spAutoFit/>
          </a:bodyPr>
          <a:lstStyle/>
          <a:p>
            <a:r>
              <a:rPr lang="en-US"/>
              <a:t>8</a:t>
            </a:r>
          </a:p>
        </p:txBody>
      </p:sp>
      <p:sp>
        <p:nvSpPr>
          <p:cNvPr id="25612" name="Text Box 12"/>
          <p:cNvSpPr txBox="1">
            <a:spLocks noChangeArrowheads="1"/>
          </p:cNvSpPr>
          <p:nvPr/>
        </p:nvSpPr>
        <p:spPr bwMode="auto">
          <a:xfrm>
            <a:off x="4191000" y="1447800"/>
            <a:ext cx="438150" cy="366713"/>
          </a:xfrm>
          <a:prstGeom prst="rect">
            <a:avLst/>
          </a:prstGeom>
          <a:noFill/>
          <a:ln w="9525">
            <a:noFill/>
            <a:miter lim="800000"/>
            <a:headEnd/>
            <a:tailEnd/>
          </a:ln>
          <a:effectLst/>
        </p:spPr>
        <p:txBody>
          <a:bodyPr wrap="none">
            <a:spAutoFit/>
          </a:bodyPr>
          <a:lstStyle/>
          <a:p>
            <a:r>
              <a:rPr lang="en-US"/>
              <a:t>16</a:t>
            </a:r>
          </a:p>
        </p:txBody>
      </p:sp>
      <p:sp>
        <p:nvSpPr>
          <p:cNvPr id="25613" name="Text Box 13"/>
          <p:cNvSpPr txBox="1">
            <a:spLocks noChangeArrowheads="1"/>
          </p:cNvSpPr>
          <p:nvPr/>
        </p:nvSpPr>
        <p:spPr bwMode="auto">
          <a:xfrm>
            <a:off x="914400" y="3733800"/>
            <a:ext cx="3232150" cy="2014538"/>
          </a:xfrm>
          <a:prstGeom prst="rect">
            <a:avLst/>
          </a:prstGeom>
          <a:noFill/>
          <a:ln w="9525">
            <a:noFill/>
            <a:miter lim="800000"/>
            <a:headEnd/>
            <a:tailEnd/>
          </a:ln>
          <a:effectLst/>
        </p:spPr>
        <p:txBody>
          <a:bodyPr wrap="none">
            <a:spAutoFit/>
          </a:bodyPr>
          <a:lstStyle/>
          <a:p>
            <a:r>
              <a:rPr lang="en-US" b="1"/>
              <a:t>RF</a:t>
            </a:r>
            <a:r>
              <a:rPr lang="en-US"/>
              <a:t> = RESUME flag (bit 16)</a:t>
            </a:r>
          </a:p>
          <a:p>
            <a:r>
              <a:rPr lang="en-US"/>
              <a:t>   By setting this flag-bit in the</a:t>
            </a:r>
          </a:p>
          <a:p>
            <a:r>
              <a:rPr lang="en-US"/>
              <a:t>     EFLAGS register-image </a:t>
            </a:r>
          </a:p>
          <a:p>
            <a:r>
              <a:rPr lang="en-US"/>
              <a:t>   that got saved on the stack, </a:t>
            </a:r>
          </a:p>
          <a:p>
            <a:r>
              <a:rPr lang="en-US"/>
              <a:t>    the ‘iret’ instruction will be  </a:t>
            </a:r>
          </a:p>
          <a:p>
            <a:r>
              <a:rPr lang="en-US"/>
              <a:t> inhibited from generating yet</a:t>
            </a:r>
          </a:p>
          <a:p>
            <a:r>
              <a:rPr lang="en-US"/>
              <a:t>     another CPU exception </a:t>
            </a:r>
          </a:p>
        </p:txBody>
      </p:sp>
      <p:sp>
        <p:nvSpPr>
          <p:cNvPr id="25614" name="Line 14"/>
          <p:cNvSpPr>
            <a:spLocks noChangeShapeType="1"/>
          </p:cNvSpPr>
          <p:nvPr/>
        </p:nvSpPr>
        <p:spPr bwMode="auto">
          <a:xfrm flipV="1">
            <a:off x="4419600" y="2514600"/>
            <a:ext cx="0" cy="1371600"/>
          </a:xfrm>
          <a:prstGeom prst="line">
            <a:avLst/>
          </a:prstGeom>
          <a:noFill/>
          <a:ln w="9525">
            <a:solidFill>
              <a:schemeClr val="tx1"/>
            </a:solidFill>
            <a:round/>
            <a:headEnd/>
            <a:tailEnd type="triangle" w="med" len="med"/>
          </a:ln>
          <a:effectLst/>
        </p:spPr>
        <p:txBody>
          <a:bodyPr/>
          <a:lstStyle/>
          <a:p>
            <a:endParaRPr lang="en-US"/>
          </a:p>
        </p:txBody>
      </p:sp>
      <p:sp>
        <p:nvSpPr>
          <p:cNvPr id="25615" name="Line 15"/>
          <p:cNvSpPr>
            <a:spLocks noChangeShapeType="1"/>
          </p:cNvSpPr>
          <p:nvPr/>
        </p:nvSpPr>
        <p:spPr bwMode="auto">
          <a:xfrm>
            <a:off x="3810000" y="3886200"/>
            <a:ext cx="609600" cy="0"/>
          </a:xfrm>
          <a:prstGeom prst="line">
            <a:avLst/>
          </a:prstGeom>
          <a:noFill/>
          <a:ln w="9525">
            <a:solidFill>
              <a:schemeClr val="tx1"/>
            </a:solidFill>
            <a:round/>
            <a:headEnd/>
            <a:tailEnd/>
          </a:ln>
          <a:effectLst/>
        </p:spPr>
        <p:txBody>
          <a:bodyPr/>
          <a:lstStyle/>
          <a:p>
            <a:endParaRPr lang="en-US"/>
          </a:p>
        </p:txBody>
      </p:sp>
      <p:sp>
        <p:nvSpPr>
          <p:cNvPr id="25616" name="Text Box 16"/>
          <p:cNvSpPr txBox="1">
            <a:spLocks noChangeArrowheads="1"/>
          </p:cNvSpPr>
          <p:nvPr/>
        </p:nvSpPr>
        <p:spPr bwMode="auto">
          <a:xfrm>
            <a:off x="5791200" y="3276600"/>
            <a:ext cx="3282950" cy="2563813"/>
          </a:xfrm>
          <a:prstGeom prst="rect">
            <a:avLst/>
          </a:prstGeom>
          <a:noFill/>
          <a:ln w="9525">
            <a:noFill/>
            <a:miter lim="800000"/>
            <a:headEnd/>
            <a:tailEnd/>
          </a:ln>
          <a:effectLst/>
        </p:spPr>
        <p:txBody>
          <a:bodyPr wrap="none">
            <a:spAutoFit/>
          </a:bodyPr>
          <a:lstStyle/>
          <a:p>
            <a:r>
              <a:rPr lang="en-US"/>
              <a:t>            </a:t>
            </a:r>
            <a:r>
              <a:rPr lang="en-US" b="1"/>
              <a:t>TF</a:t>
            </a:r>
            <a:r>
              <a:rPr lang="en-US"/>
              <a:t> = TRAP flag (bit 8)</a:t>
            </a:r>
          </a:p>
          <a:p>
            <a:r>
              <a:rPr lang="en-US"/>
              <a:t>  By setting this flag-bit  in the </a:t>
            </a:r>
          </a:p>
          <a:p>
            <a:r>
              <a:rPr lang="en-US"/>
              <a:t>  EFLAGS register-image that </a:t>
            </a:r>
          </a:p>
          <a:p>
            <a:r>
              <a:rPr lang="en-US"/>
              <a:t> gets saved on the stack when</a:t>
            </a:r>
          </a:p>
          <a:p>
            <a:r>
              <a:rPr lang="en-US"/>
              <a:t>   ‘pushfl’ was executed, and </a:t>
            </a:r>
          </a:p>
          <a:p>
            <a:r>
              <a:rPr lang="en-US"/>
              <a:t>     then executing ‘popfl’, the</a:t>
            </a:r>
          </a:p>
          <a:p>
            <a:r>
              <a:rPr lang="en-US"/>
              <a:t>    CPU will begin executing a</a:t>
            </a:r>
          </a:p>
          <a:p>
            <a:r>
              <a:rPr lang="en-US"/>
              <a:t>    ‘single-step’ exception after</a:t>
            </a:r>
          </a:p>
          <a:p>
            <a:r>
              <a:rPr lang="en-US"/>
              <a:t>       each instruction-executes </a:t>
            </a:r>
          </a:p>
        </p:txBody>
      </p:sp>
      <p:sp>
        <p:nvSpPr>
          <p:cNvPr id="25617" name="Line 17"/>
          <p:cNvSpPr>
            <a:spLocks noChangeShapeType="1"/>
          </p:cNvSpPr>
          <p:nvPr/>
        </p:nvSpPr>
        <p:spPr bwMode="auto">
          <a:xfrm flipV="1">
            <a:off x="6248400" y="2514600"/>
            <a:ext cx="0" cy="914400"/>
          </a:xfrm>
          <a:prstGeom prst="line">
            <a:avLst/>
          </a:prstGeom>
          <a:noFill/>
          <a:ln w="9525">
            <a:solidFill>
              <a:schemeClr val="tx1"/>
            </a:solidFill>
            <a:round/>
            <a:headEnd/>
            <a:tailEnd type="triangle" w="med" len="med"/>
          </a:ln>
          <a:effectLst/>
        </p:spPr>
        <p:txBody>
          <a:bodyPr/>
          <a:lstStyle/>
          <a:p>
            <a:endParaRPr lang="en-US"/>
          </a:p>
        </p:txBody>
      </p:sp>
      <p:sp>
        <p:nvSpPr>
          <p:cNvPr id="25618" name="Line 18"/>
          <p:cNvSpPr>
            <a:spLocks noChangeShapeType="1"/>
          </p:cNvSpPr>
          <p:nvPr/>
        </p:nvSpPr>
        <p:spPr bwMode="auto">
          <a:xfrm>
            <a:off x="6248400" y="3429000"/>
            <a:ext cx="304800" cy="0"/>
          </a:xfrm>
          <a:prstGeom prst="line">
            <a:avLst/>
          </a:prstGeom>
          <a:noFill/>
          <a:ln w="9525">
            <a:solidFill>
              <a:schemeClr val="tx1"/>
            </a:solidFill>
            <a:round/>
            <a:headEnd/>
            <a:tailEnd/>
          </a:ln>
          <a:effectLst/>
        </p:spPr>
        <p:txBody>
          <a:bodyPr/>
          <a:lstStyle/>
          <a:p>
            <a:endParaRPr lang="en-US"/>
          </a:p>
        </p:txBody>
      </p:sp>
      <p:sp>
        <p:nvSpPr>
          <p:cNvPr id="14" name="Slide Number Placeholder 13"/>
          <p:cNvSpPr>
            <a:spLocks noGrp="1"/>
          </p:cNvSpPr>
          <p:nvPr>
            <p:ph type="sldNum" sz="quarter" idx="12"/>
          </p:nvPr>
        </p:nvSpPr>
        <p:spPr/>
        <p:txBody>
          <a:bodyPr/>
          <a:lstStyle/>
          <a:p>
            <a:fld id="{065265BB-70C7-4C56-B6F2-B81676332F65}" type="slidenum">
              <a:rPr lang="en-US" smtClean="0"/>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28600"/>
            <a:ext cx="8229600" cy="1143000"/>
          </a:xfrm>
        </p:spPr>
        <p:txBody>
          <a:bodyPr/>
          <a:lstStyle/>
          <a:p>
            <a:r>
              <a:rPr lang="en-US" dirty="0"/>
              <a:t>TF-bit in EFLAGS</a:t>
            </a:r>
          </a:p>
        </p:txBody>
      </p:sp>
      <p:sp>
        <p:nvSpPr>
          <p:cNvPr id="3075" name="Rectangle 3"/>
          <p:cNvSpPr>
            <a:spLocks noGrp="1" noChangeArrowheads="1"/>
          </p:cNvSpPr>
          <p:nvPr>
            <p:ph type="body" idx="1"/>
          </p:nvPr>
        </p:nvSpPr>
        <p:spPr>
          <a:xfrm>
            <a:off x="228600" y="808037"/>
            <a:ext cx="8763000" cy="4602163"/>
          </a:xfrm>
        </p:spPr>
        <p:txBody>
          <a:bodyPr/>
          <a:lstStyle/>
          <a:p>
            <a:r>
              <a:rPr lang="en-US" sz="2000" dirty="0"/>
              <a:t>Our ‘</a:t>
            </a:r>
            <a:r>
              <a:rPr lang="en-US" sz="2000" dirty="0" err="1"/>
              <a:t>trydebug.s</a:t>
            </a:r>
            <a:r>
              <a:rPr lang="en-US" sz="2000" dirty="0"/>
              <a:t>’ demo shows how to use the TF-bit to perform ‘single-stepping’ of a Linux </a:t>
            </a:r>
            <a:r>
              <a:rPr lang="en-US" sz="2000" dirty="0" smtClean="0"/>
              <a:t>application</a:t>
            </a:r>
            <a:endParaRPr lang="en-US" sz="2000" dirty="0"/>
          </a:p>
          <a:p>
            <a:r>
              <a:rPr lang="en-US" sz="2000" dirty="0"/>
              <a:t>The ‘</a:t>
            </a:r>
            <a:r>
              <a:rPr lang="en-US" sz="2000" dirty="0" err="1"/>
              <a:t>popfl</a:t>
            </a:r>
            <a:r>
              <a:rPr lang="en-US" sz="2000" dirty="0"/>
              <a:t>’ instruction is used to set TF</a:t>
            </a:r>
          </a:p>
          <a:p>
            <a:r>
              <a:rPr lang="en-US" sz="2000" dirty="0"/>
              <a:t>The exception-handler for INT-1 displays information about the state of the task </a:t>
            </a:r>
          </a:p>
          <a:p>
            <a:r>
              <a:rPr lang="en-US" sz="2000" dirty="0"/>
              <a:t>But single-stepping starts only AFTER the immediately following instruction </a:t>
            </a:r>
            <a:r>
              <a:rPr lang="en-US" sz="2000" dirty="0" smtClean="0"/>
              <a:t>executes</a:t>
            </a:r>
          </a:p>
          <a:p>
            <a:r>
              <a:rPr lang="en-US" sz="2000" dirty="0" smtClean="0"/>
              <a:t>Here’s a code-fragment that we could use to initiate single-stepping from the start of our ‘ring3’ application-</a:t>
            </a:r>
            <a:r>
              <a:rPr lang="en-US" sz="2000" dirty="0" err="1" smtClean="0"/>
              <a:t>progam</a:t>
            </a:r>
            <a:r>
              <a:rPr lang="en-US" sz="2000" dirty="0" smtClean="0"/>
              <a:t>:</a:t>
            </a:r>
          </a:p>
          <a:p>
            <a:endParaRPr lang="en-US" sz="2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132</a:t>
            </a:fld>
            <a:endParaRPr lang="en-US"/>
          </a:p>
        </p:txBody>
      </p:sp>
      <p:sp>
        <p:nvSpPr>
          <p:cNvPr id="5" name="Rectangle 4"/>
          <p:cNvSpPr>
            <a:spLocks noChangeArrowheads="1"/>
          </p:cNvSpPr>
          <p:nvPr/>
        </p:nvSpPr>
        <p:spPr bwMode="auto">
          <a:xfrm>
            <a:off x="685800" y="4038600"/>
            <a:ext cx="7467600" cy="25908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pushw</a:t>
            </a:r>
            <a:r>
              <a:rPr lang="en-US" dirty="0"/>
              <a:t>	$</a:t>
            </a:r>
            <a:r>
              <a:rPr lang="en-US" dirty="0" err="1"/>
              <a:t>userSS</a:t>
            </a:r>
            <a:r>
              <a:rPr lang="en-US" dirty="0"/>
              <a:t>		# selector for ring3 stack-segment</a:t>
            </a:r>
          </a:p>
          <a:p>
            <a:r>
              <a:rPr lang="en-US" dirty="0"/>
              <a:t>	</a:t>
            </a:r>
            <a:r>
              <a:rPr lang="en-US" dirty="0" err="1"/>
              <a:t>pushw</a:t>
            </a:r>
            <a:r>
              <a:rPr lang="en-US" dirty="0"/>
              <a:t>	$</a:t>
            </a:r>
            <a:r>
              <a:rPr lang="en-US" dirty="0" err="1"/>
              <a:t>userTOS</a:t>
            </a:r>
            <a:r>
              <a:rPr lang="en-US" dirty="0"/>
              <a:t>	# offset for ring3 ‘top-of-stack’ </a:t>
            </a:r>
          </a:p>
          <a:p>
            <a:r>
              <a:rPr lang="en-US" dirty="0"/>
              <a:t>	</a:t>
            </a:r>
            <a:r>
              <a:rPr lang="en-US" dirty="0" err="1"/>
              <a:t>pushw</a:t>
            </a:r>
            <a:r>
              <a:rPr lang="en-US" dirty="0"/>
              <a:t>	$</a:t>
            </a:r>
            <a:r>
              <a:rPr lang="en-US" dirty="0" err="1"/>
              <a:t>userCS</a:t>
            </a:r>
            <a:r>
              <a:rPr lang="en-US" dirty="0"/>
              <a:t>		# selector for ring3 code-segment</a:t>
            </a:r>
          </a:p>
          <a:p>
            <a:r>
              <a:rPr lang="en-US" dirty="0"/>
              <a:t>	</a:t>
            </a:r>
            <a:r>
              <a:rPr lang="en-US" dirty="0" err="1"/>
              <a:t>pushw</a:t>
            </a:r>
            <a:r>
              <a:rPr lang="en-US" dirty="0"/>
              <a:t>	$0		# offset for the ring3 </a:t>
            </a:r>
            <a:r>
              <a:rPr lang="en-US" dirty="0" smtClean="0"/>
              <a:t>entry-point</a:t>
            </a:r>
            <a:endParaRPr lang="en-US" dirty="0"/>
          </a:p>
          <a:p>
            <a:r>
              <a:rPr lang="en-US" dirty="0"/>
              <a:t>	</a:t>
            </a:r>
            <a:r>
              <a:rPr lang="en-US" dirty="0" err="1"/>
              <a:t>pushfl</a:t>
            </a:r>
            <a:r>
              <a:rPr lang="en-US" dirty="0"/>
              <a:t>			# push current EFLAGS</a:t>
            </a:r>
          </a:p>
          <a:p>
            <a:r>
              <a:rPr lang="en-US" dirty="0"/>
              <a:t>	</a:t>
            </a:r>
            <a:r>
              <a:rPr lang="en-US" dirty="0" err="1"/>
              <a:t>btsl</a:t>
            </a:r>
            <a:r>
              <a:rPr lang="en-US" dirty="0"/>
              <a:t>	$8, (%</a:t>
            </a:r>
            <a:r>
              <a:rPr lang="en-US" dirty="0" err="1"/>
              <a:t>esp</a:t>
            </a:r>
            <a:r>
              <a:rPr lang="en-US" dirty="0"/>
              <a:t>)	# set image of the TF-bit</a:t>
            </a:r>
          </a:p>
          <a:p>
            <a:r>
              <a:rPr lang="en-US" dirty="0"/>
              <a:t>	</a:t>
            </a:r>
            <a:r>
              <a:rPr lang="en-US" dirty="0" err="1"/>
              <a:t>popfl</a:t>
            </a:r>
            <a:r>
              <a:rPr lang="en-US" dirty="0"/>
              <a:t>			# modify EFLAGS to set TF</a:t>
            </a:r>
          </a:p>
          <a:p>
            <a:r>
              <a:rPr lang="en-US" dirty="0"/>
              <a:t>	</a:t>
            </a:r>
            <a:r>
              <a:rPr lang="en-US" dirty="0" err="1"/>
              <a:t>lret</a:t>
            </a:r>
            <a:r>
              <a:rPr lang="en-US" dirty="0"/>
              <a:t>			# transfer to ring3 application	</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lstStyle/>
          <a:p>
            <a:r>
              <a:rPr lang="en-US" dirty="0"/>
              <a:t>How to do it</a:t>
            </a:r>
          </a:p>
        </p:txBody>
      </p:sp>
      <p:sp>
        <p:nvSpPr>
          <p:cNvPr id="27651" name="Rectangle 3"/>
          <p:cNvSpPr>
            <a:spLocks noGrp="1" noChangeArrowheads="1"/>
          </p:cNvSpPr>
          <p:nvPr>
            <p:ph type="body" idx="1"/>
          </p:nvPr>
        </p:nvSpPr>
        <p:spPr>
          <a:xfrm>
            <a:off x="457200" y="1874837"/>
            <a:ext cx="8229600" cy="4525963"/>
          </a:xfrm>
        </p:spPr>
        <p:txBody>
          <a:bodyPr/>
          <a:lstStyle/>
          <a:p>
            <a:r>
              <a:rPr lang="en-US" sz="2400" dirty="0"/>
              <a:t>Here’s a code-fragment that we could use to initiate single-stepping from the start of our ‘ring3’ application-</a:t>
            </a:r>
            <a:r>
              <a:rPr lang="en-US" sz="2400" dirty="0" err="1"/>
              <a:t>progam</a:t>
            </a:r>
            <a:r>
              <a:rPr lang="en-US" sz="2400" dirty="0"/>
              <a:t>:</a:t>
            </a:r>
          </a:p>
          <a:p>
            <a:endParaRPr lang="en-US" dirty="0"/>
          </a:p>
        </p:txBody>
      </p:sp>
      <p:sp>
        <p:nvSpPr>
          <p:cNvPr id="27652" name="Rectangle 4"/>
          <p:cNvSpPr>
            <a:spLocks noChangeArrowheads="1"/>
          </p:cNvSpPr>
          <p:nvPr/>
        </p:nvSpPr>
        <p:spPr bwMode="auto">
          <a:xfrm>
            <a:off x="914400" y="3429000"/>
            <a:ext cx="7467600" cy="25908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pushw</a:t>
            </a:r>
            <a:r>
              <a:rPr lang="en-US" dirty="0"/>
              <a:t>	$</a:t>
            </a:r>
            <a:r>
              <a:rPr lang="en-US" dirty="0" err="1"/>
              <a:t>userSS</a:t>
            </a:r>
            <a:r>
              <a:rPr lang="en-US" dirty="0"/>
              <a:t>		# selector for ring3 stack-segment</a:t>
            </a:r>
          </a:p>
          <a:p>
            <a:r>
              <a:rPr lang="en-US" dirty="0"/>
              <a:t>	</a:t>
            </a:r>
            <a:r>
              <a:rPr lang="en-US" dirty="0" err="1"/>
              <a:t>pushw</a:t>
            </a:r>
            <a:r>
              <a:rPr lang="en-US" dirty="0"/>
              <a:t>	$</a:t>
            </a:r>
            <a:r>
              <a:rPr lang="en-US" dirty="0" err="1"/>
              <a:t>userTOS</a:t>
            </a:r>
            <a:r>
              <a:rPr lang="en-US" dirty="0"/>
              <a:t>	# offset for ring3 ‘top-of-stack’ </a:t>
            </a:r>
          </a:p>
          <a:p>
            <a:r>
              <a:rPr lang="en-US" dirty="0"/>
              <a:t>	</a:t>
            </a:r>
            <a:r>
              <a:rPr lang="en-US" dirty="0" err="1"/>
              <a:t>pushw</a:t>
            </a:r>
            <a:r>
              <a:rPr lang="en-US" dirty="0"/>
              <a:t>	$</a:t>
            </a:r>
            <a:r>
              <a:rPr lang="en-US" dirty="0" err="1"/>
              <a:t>userCS</a:t>
            </a:r>
            <a:r>
              <a:rPr lang="en-US" dirty="0"/>
              <a:t>		# selector for ring3 code-segment</a:t>
            </a:r>
          </a:p>
          <a:p>
            <a:r>
              <a:rPr lang="en-US" dirty="0"/>
              <a:t>	</a:t>
            </a:r>
            <a:r>
              <a:rPr lang="en-US" dirty="0" err="1"/>
              <a:t>pushw</a:t>
            </a:r>
            <a:r>
              <a:rPr lang="en-US" dirty="0"/>
              <a:t>	$0		# offset for the ring3 </a:t>
            </a:r>
            <a:r>
              <a:rPr lang="en-US" dirty="0" smtClean="0"/>
              <a:t>entry-point</a:t>
            </a:r>
            <a:endParaRPr lang="en-US" dirty="0"/>
          </a:p>
          <a:p>
            <a:r>
              <a:rPr lang="en-US" dirty="0"/>
              <a:t>	</a:t>
            </a:r>
            <a:r>
              <a:rPr lang="en-US" dirty="0" err="1"/>
              <a:t>pushfl</a:t>
            </a:r>
            <a:r>
              <a:rPr lang="en-US" dirty="0"/>
              <a:t>			# push current EFLAGS</a:t>
            </a:r>
          </a:p>
          <a:p>
            <a:r>
              <a:rPr lang="en-US" dirty="0"/>
              <a:t>	</a:t>
            </a:r>
            <a:r>
              <a:rPr lang="en-US" dirty="0" err="1"/>
              <a:t>btsl</a:t>
            </a:r>
            <a:r>
              <a:rPr lang="en-US" dirty="0"/>
              <a:t>	$8, (%</a:t>
            </a:r>
            <a:r>
              <a:rPr lang="en-US" dirty="0" err="1"/>
              <a:t>esp</a:t>
            </a:r>
            <a:r>
              <a:rPr lang="en-US" dirty="0"/>
              <a:t>)	# set image of the TF-bit</a:t>
            </a:r>
          </a:p>
          <a:p>
            <a:r>
              <a:rPr lang="en-US" dirty="0"/>
              <a:t>	</a:t>
            </a:r>
            <a:r>
              <a:rPr lang="en-US" dirty="0" err="1"/>
              <a:t>popfl</a:t>
            </a:r>
            <a:r>
              <a:rPr lang="en-US" dirty="0"/>
              <a:t>			# modify EFLAGS to set TF</a:t>
            </a:r>
          </a:p>
          <a:p>
            <a:r>
              <a:rPr lang="en-US" dirty="0"/>
              <a:t>	</a:t>
            </a:r>
            <a:r>
              <a:rPr lang="en-US" dirty="0" err="1"/>
              <a:t>lret</a:t>
            </a:r>
            <a:r>
              <a:rPr lang="en-US" dirty="0"/>
              <a:t>			# transfer to ring3 application	</a:t>
            </a:r>
          </a:p>
        </p:txBody>
      </p:sp>
      <p:sp>
        <p:nvSpPr>
          <p:cNvPr id="5" name="Slide Number Placeholder 4"/>
          <p:cNvSpPr>
            <a:spLocks noGrp="1"/>
          </p:cNvSpPr>
          <p:nvPr>
            <p:ph type="sldNum" sz="quarter" idx="12"/>
          </p:nvPr>
        </p:nvSpPr>
        <p:spPr/>
        <p:txBody>
          <a:bodyPr/>
          <a:lstStyle/>
          <a:p>
            <a:fld id="{E9F30D11-FCBC-4E13-9D77-6D2272D5FE03}" type="slidenum">
              <a:rPr lang="en-US" smtClean="0"/>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US" dirty="0"/>
              <a:t>Breakpoint Address Registers</a:t>
            </a:r>
          </a:p>
        </p:txBody>
      </p:sp>
      <p:sp>
        <p:nvSpPr>
          <p:cNvPr id="9220" name="Rectangle 4"/>
          <p:cNvSpPr>
            <a:spLocks noChangeArrowheads="1"/>
          </p:cNvSpPr>
          <p:nvPr/>
        </p:nvSpPr>
        <p:spPr bwMode="auto">
          <a:xfrm>
            <a:off x="1524000" y="1600200"/>
            <a:ext cx="6019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DR0</a:t>
            </a:r>
          </a:p>
        </p:txBody>
      </p:sp>
      <p:sp>
        <p:nvSpPr>
          <p:cNvPr id="9221" name="Rectangle 5"/>
          <p:cNvSpPr>
            <a:spLocks noChangeArrowheads="1"/>
          </p:cNvSpPr>
          <p:nvPr/>
        </p:nvSpPr>
        <p:spPr bwMode="auto">
          <a:xfrm>
            <a:off x="1524000" y="2819400"/>
            <a:ext cx="6019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DR1</a:t>
            </a:r>
          </a:p>
        </p:txBody>
      </p:sp>
      <p:sp>
        <p:nvSpPr>
          <p:cNvPr id="9222" name="Rectangle 6"/>
          <p:cNvSpPr>
            <a:spLocks noChangeArrowheads="1"/>
          </p:cNvSpPr>
          <p:nvPr/>
        </p:nvSpPr>
        <p:spPr bwMode="auto">
          <a:xfrm>
            <a:off x="1524000" y="4038600"/>
            <a:ext cx="6019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DR2</a:t>
            </a:r>
          </a:p>
        </p:txBody>
      </p:sp>
      <p:sp>
        <p:nvSpPr>
          <p:cNvPr id="9223" name="Rectangle 7"/>
          <p:cNvSpPr>
            <a:spLocks noChangeArrowheads="1"/>
          </p:cNvSpPr>
          <p:nvPr/>
        </p:nvSpPr>
        <p:spPr bwMode="auto">
          <a:xfrm>
            <a:off x="1524000" y="5257800"/>
            <a:ext cx="6019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DR3</a:t>
            </a:r>
          </a:p>
        </p:txBody>
      </p:sp>
      <p:sp>
        <p:nvSpPr>
          <p:cNvPr id="7" name="Slide Number Placeholder 6"/>
          <p:cNvSpPr>
            <a:spLocks noGrp="1"/>
          </p:cNvSpPr>
          <p:nvPr>
            <p:ph type="sldNum" sz="quarter" idx="12"/>
          </p:nvPr>
        </p:nvSpPr>
        <p:spPr/>
        <p:txBody>
          <a:bodyPr/>
          <a:lstStyle/>
          <a:p>
            <a:fld id="{065265BB-70C7-4C56-B6F2-B81676332F65}" type="slidenum">
              <a:rPr lang="en-US" smtClean="0"/>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r>
              <a:rPr lang="en-US" dirty="0"/>
              <a:t>Special ‘MOV’ instructions</a:t>
            </a:r>
          </a:p>
        </p:txBody>
      </p:sp>
      <p:sp>
        <p:nvSpPr>
          <p:cNvPr id="11267" name="Rectangle 3"/>
          <p:cNvSpPr>
            <a:spLocks noGrp="1" noChangeArrowheads="1"/>
          </p:cNvSpPr>
          <p:nvPr>
            <p:ph type="body" idx="1"/>
          </p:nvPr>
        </p:nvSpPr>
        <p:spPr>
          <a:xfrm>
            <a:off x="304800" y="1036637"/>
            <a:ext cx="8229600" cy="4525963"/>
          </a:xfrm>
        </p:spPr>
        <p:txBody>
          <a:bodyPr/>
          <a:lstStyle/>
          <a:p>
            <a:r>
              <a:rPr lang="en-US" sz="2000" dirty="0"/>
              <a:t>Use ‘</a:t>
            </a:r>
            <a:r>
              <a:rPr lang="en-US" sz="2000" dirty="0" err="1"/>
              <a:t>mov</a:t>
            </a:r>
            <a:r>
              <a:rPr lang="en-US" sz="2000" dirty="0"/>
              <a:t>  %</a:t>
            </a:r>
            <a:r>
              <a:rPr lang="en-US" sz="2000" dirty="0" err="1"/>
              <a:t>reg</a:t>
            </a:r>
            <a:r>
              <a:rPr lang="en-US" sz="2000" dirty="0"/>
              <a:t>, %</a:t>
            </a:r>
            <a:r>
              <a:rPr lang="en-US" sz="2000" dirty="0" err="1"/>
              <a:t>DRn</a:t>
            </a:r>
            <a:r>
              <a:rPr lang="en-US" sz="2000" dirty="0"/>
              <a:t>’  to write into </a:t>
            </a:r>
            <a:r>
              <a:rPr lang="en-US" sz="2000" dirty="0" err="1"/>
              <a:t>DRn</a:t>
            </a:r>
            <a:endParaRPr lang="en-US" sz="2000" dirty="0"/>
          </a:p>
          <a:p>
            <a:r>
              <a:rPr lang="en-US" sz="2000" dirty="0"/>
              <a:t>Use ‘</a:t>
            </a:r>
            <a:r>
              <a:rPr lang="en-US" sz="2000" dirty="0" err="1"/>
              <a:t>mov</a:t>
            </a:r>
            <a:r>
              <a:rPr lang="en-US" sz="2000" dirty="0"/>
              <a:t>  %</a:t>
            </a:r>
            <a:r>
              <a:rPr lang="en-US" sz="2000" dirty="0" err="1"/>
              <a:t>DRn</a:t>
            </a:r>
            <a:r>
              <a:rPr lang="en-US" sz="2000" dirty="0"/>
              <a:t>, %</a:t>
            </a:r>
            <a:r>
              <a:rPr lang="en-US" sz="2000" dirty="0" err="1"/>
              <a:t>reg</a:t>
            </a:r>
            <a:r>
              <a:rPr lang="en-US" sz="2000" dirty="0"/>
              <a:t>’  to read from </a:t>
            </a:r>
            <a:r>
              <a:rPr lang="en-US" sz="2000" dirty="0" err="1"/>
              <a:t>DRn</a:t>
            </a:r>
            <a:endParaRPr lang="en-US" sz="2000" dirty="0"/>
          </a:p>
          <a:p>
            <a:r>
              <a:rPr lang="en-US" sz="2000" dirty="0"/>
              <a:t>Here ‘</a:t>
            </a:r>
            <a:r>
              <a:rPr lang="en-US" sz="2000" dirty="0" err="1"/>
              <a:t>reg</a:t>
            </a:r>
            <a:r>
              <a:rPr lang="en-US" sz="2000" dirty="0"/>
              <a:t>’ stands for any one of the CPU’s general-purpose registers (e.g., EAX, etc.)</a:t>
            </a:r>
          </a:p>
          <a:p>
            <a:r>
              <a:rPr lang="en-US" sz="2000" dirty="0"/>
              <a:t>These instructions are ‘privileged’ (i.e., can only be executed by code running in ring0</a:t>
            </a:r>
            <a:r>
              <a:rPr lang="en-US" sz="2000" dirty="0" smtClean="0"/>
              <a:t>)</a:t>
            </a:r>
          </a:p>
          <a:p>
            <a:r>
              <a:rPr lang="en-US" sz="2400" dirty="0" smtClean="0"/>
              <a:t>DR7:</a:t>
            </a: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135</a:t>
            </a:fld>
            <a:endParaRPr lang="en-US"/>
          </a:p>
        </p:txBody>
      </p:sp>
      <p:sp>
        <p:nvSpPr>
          <p:cNvPr id="5" name="Rectangle 20"/>
          <p:cNvSpPr>
            <a:spLocks noChangeArrowheads="1"/>
          </p:cNvSpPr>
          <p:nvPr/>
        </p:nvSpPr>
        <p:spPr bwMode="auto">
          <a:xfrm>
            <a:off x="12192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 name="Rectangle 21"/>
          <p:cNvSpPr>
            <a:spLocks noChangeArrowheads="1"/>
          </p:cNvSpPr>
          <p:nvPr/>
        </p:nvSpPr>
        <p:spPr bwMode="auto">
          <a:xfrm>
            <a:off x="21336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 name="Rectangle 22"/>
          <p:cNvSpPr>
            <a:spLocks noChangeArrowheads="1"/>
          </p:cNvSpPr>
          <p:nvPr/>
        </p:nvSpPr>
        <p:spPr bwMode="auto">
          <a:xfrm>
            <a:off x="30480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23"/>
          <p:cNvSpPr>
            <a:spLocks noChangeArrowheads="1"/>
          </p:cNvSpPr>
          <p:nvPr/>
        </p:nvSpPr>
        <p:spPr bwMode="auto">
          <a:xfrm>
            <a:off x="39624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Rectangle 24"/>
          <p:cNvSpPr>
            <a:spLocks noChangeArrowheads="1"/>
          </p:cNvSpPr>
          <p:nvPr/>
        </p:nvSpPr>
        <p:spPr bwMode="auto">
          <a:xfrm>
            <a:off x="48768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Rectangle 25"/>
          <p:cNvSpPr>
            <a:spLocks noChangeArrowheads="1"/>
          </p:cNvSpPr>
          <p:nvPr/>
        </p:nvSpPr>
        <p:spPr bwMode="auto">
          <a:xfrm>
            <a:off x="57912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Rectangle 26"/>
          <p:cNvSpPr>
            <a:spLocks noChangeArrowheads="1"/>
          </p:cNvSpPr>
          <p:nvPr/>
        </p:nvSpPr>
        <p:spPr bwMode="auto">
          <a:xfrm>
            <a:off x="67056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27"/>
          <p:cNvSpPr>
            <a:spLocks noChangeArrowheads="1"/>
          </p:cNvSpPr>
          <p:nvPr/>
        </p:nvSpPr>
        <p:spPr bwMode="auto">
          <a:xfrm>
            <a:off x="7620000" y="4027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28"/>
          <p:cNvSpPr>
            <a:spLocks noChangeArrowheads="1"/>
          </p:cNvSpPr>
          <p:nvPr/>
        </p:nvSpPr>
        <p:spPr bwMode="auto">
          <a:xfrm>
            <a:off x="1219200" y="4027487"/>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0</a:t>
            </a:r>
          </a:p>
        </p:txBody>
      </p:sp>
      <p:sp>
        <p:nvSpPr>
          <p:cNvPr id="14" name="Rectangle 29"/>
          <p:cNvSpPr>
            <a:spLocks noChangeArrowheads="1"/>
          </p:cNvSpPr>
          <p:nvPr/>
        </p:nvSpPr>
        <p:spPr bwMode="auto">
          <a:xfrm>
            <a:off x="1676400" y="4027487"/>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0</a:t>
            </a:r>
          </a:p>
        </p:txBody>
      </p:sp>
      <p:sp>
        <p:nvSpPr>
          <p:cNvPr id="15" name="Rectangle 30"/>
          <p:cNvSpPr>
            <a:spLocks noChangeArrowheads="1"/>
          </p:cNvSpPr>
          <p:nvPr/>
        </p:nvSpPr>
        <p:spPr bwMode="auto">
          <a:xfrm>
            <a:off x="21336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G</a:t>
            </a:r>
          </a:p>
          <a:p>
            <a:pPr algn="ctr"/>
            <a:r>
              <a:rPr lang="en-US" sz="2000" b="1"/>
              <a:t>D</a:t>
            </a:r>
          </a:p>
        </p:txBody>
      </p:sp>
      <p:sp>
        <p:nvSpPr>
          <p:cNvPr id="16" name="Rectangle 31"/>
          <p:cNvSpPr>
            <a:spLocks noChangeArrowheads="1"/>
          </p:cNvSpPr>
          <p:nvPr/>
        </p:nvSpPr>
        <p:spPr bwMode="auto">
          <a:xfrm>
            <a:off x="2590800" y="4027487"/>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0</a:t>
            </a:r>
          </a:p>
        </p:txBody>
      </p:sp>
      <p:sp>
        <p:nvSpPr>
          <p:cNvPr id="17" name="Rectangle 32"/>
          <p:cNvSpPr>
            <a:spLocks noChangeArrowheads="1"/>
          </p:cNvSpPr>
          <p:nvPr/>
        </p:nvSpPr>
        <p:spPr bwMode="auto">
          <a:xfrm>
            <a:off x="3048000" y="4027487"/>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0</a:t>
            </a:r>
          </a:p>
        </p:txBody>
      </p:sp>
      <p:sp>
        <p:nvSpPr>
          <p:cNvPr id="18" name="Rectangle 33"/>
          <p:cNvSpPr>
            <a:spLocks noChangeArrowheads="1"/>
          </p:cNvSpPr>
          <p:nvPr/>
        </p:nvSpPr>
        <p:spPr bwMode="auto">
          <a:xfrm>
            <a:off x="3505200" y="4027487"/>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a:t>
            </a:r>
          </a:p>
        </p:txBody>
      </p:sp>
      <p:sp>
        <p:nvSpPr>
          <p:cNvPr id="19" name="Rectangle 34"/>
          <p:cNvSpPr>
            <a:spLocks noChangeArrowheads="1"/>
          </p:cNvSpPr>
          <p:nvPr/>
        </p:nvSpPr>
        <p:spPr bwMode="auto">
          <a:xfrm>
            <a:off x="39624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G</a:t>
            </a:r>
          </a:p>
          <a:p>
            <a:pPr algn="ctr"/>
            <a:r>
              <a:rPr lang="en-US" sz="2000" b="1"/>
              <a:t>E</a:t>
            </a:r>
          </a:p>
        </p:txBody>
      </p:sp>
      <p:sp>
        <p:nvSpPr>
          <p:cNvPr id="20" name="Rectangle 35"/>
          <p:cNvSpPr>
            <a:spLocks noChangeArrowheads="1"/>
          </p:cNvSpPr>
          <p:nvPr/>
        </p:nvSpPr>
        <p:spPr bwMode="auto">
          <a:xfrm>
            <a:off x="44196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a:t>
            </a:r>
          </a:p>
          <a:p>
            <a:pPr algn="ctr"/>
            <a:r>
              <a:rPr lang="en-US" sz="2000" b="1"/>
              <a:t>E</a:t>
            </a:r>
          </a:p>
        </p:txBody>
      </p:sp>
      <p:sp>
        <p:nvSpPr>
          <p:cNvPr id="21" name="Rectangle 36"/>
          <p:cNvSpPr>
            <a:spLocks noChangeArrowheads="1"/>
          </p:cNvSpPr>
          <p:nvPr/>
        </p:nvSpPr>
        <p:spPr bwMode="auto">
          <a:xfrm>
            <a:off x="48768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G</a:t>
            </a:r>
          </a:p>
          <a:p>
            <a:pPr algn="ctr"/>
            <a:r>
              <a:rPr lang="en-US" sz="2000" b="1"/>
              <a:t>3</a:t>
            </a:r>
          </a:p>
        </p:txBody>
      </p:sp>
      <p:sp>
        <p:nvSpPr>
          <p:cNvPr id="22" name="Rectangle 37"/>
          <p:cNvSpPr>
            <a:spLocks noChangeArrowheads="1"/>
          </p:cNvSpPr>
          <p:nvPr/>
        </p:nvSpPr>
        <p:spPr bwMode="auto">
          <a:xfrm>
            <a:off x="53340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a:t>
            </a:r>
          </a:p>
          <a:p>
            <a:pPr algn="ctr"/>
            <a:r>
              <a:rPr lang="en-US" sz="2000" b="1"/>
              <a:t>3</a:t>
            </a:r>
          </a:p>
        </p:txBody>
      </p:sp>
      <p:sp>
        <p:nvSpPr>
          <p:cNvPr id="23" name="Rectangle 38"/>
          <p:cNvSpPr>
            <a:spLocks noChangeArrowheads="1"/>
          </p:cNvSpPr>
          <p:nvPr/>
        </p:nvSpPr>
        <p:spPr bwMode="auto">
          <a:xfrm>
            <a:off x="57912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G</a:t>
            </a:r>
          </a:p>
          <a:p>
            <a:pPr algn="ctr"/>
            <a:r>
              <a:rPr lang="en-US" sz="2000" b="1"/>
              <a:t>2</a:t>
            </a:r>
          </a:p>
        </p:txBody>
      </p:sp>
      <p:sp>
        <p:nvSpPr>
          <p:cNvPr id="24" name="Rectangle 39"/>
          <p:cNvSpPr>
            <a:spLocks noChangeArrowheads="1"/>
          </p:cNvSpPr>
          <p:nvPr/>
        </p:nvSpPr>
        <p:spPr bwMode="auto">
          <a:xfrm>
            <a:off x="62484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a:t>
            </a:r>
          </a:p>
          <a:p>
            <a:pPr algn="ctr"/>
            <a:r>
              <a:rPr lang="en-US" sz="2000" b="1"/>
              <a:t>2</a:t>
            </a:r>
          </a:p>
        </p:txBody>
      </p:sp>
      <p:sp>
        <p:nvSpPr>
          <p:cNvPr id="25" name="Rectangle 40"/>
          <p:cNvSpPr>
            <a:spLocks noChangeArrowheads="1"/>
          </p:cNvSpPr>
          <p:nvPr/>
        </p:nvSpPr>
        <p:spPr bwMode="auto">
          <a:xfrm>
            <a:off x="67056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G</a:t>
            </a:r>
          </a:p>
          <a:p>
            <a:pPr algn="ctr"/>
            <a:r>
              <a:rPr lang="en-US" sz="2000" b="1"/>
              <a:t>1</a:t>
            </a:r>
          </a:p>
        </p:txBody>
      </p:sp>
      <p:sp>
        <p:nvSpPr>
          <p:cNvPr id="26" name="Rectangle 41"/>
          <p:cNvSpPr>
            <a:spLocks noChangeArrowheads="1"/>
          </p:cNvSpPr>
          <p:nvPr/>
        </p:nvSpPr>
        <p:spPr bwMode="auto">
          <a:xfrm>
            <a:off x="71628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a:t>
            </a:r>
          </a:p>
          <a:p>
            <a:pPr algn="ctr"/>
            <a:r>
              <a:rPr lang="en-US" sz="2000" b="1"/>
              <a:t>1</a:t>
            </a:r>
          </a:p>
        </p:txBody>
      </p:sp>
      <p:sp>
        <p:nvSpPr>
          <p:cNvPr id="27" name="Rectangle 42"/>
          <p:cNvSpPr>
            <a:spLocks noChangeArrowheads="1"/>
          </p:cNvSpPr>
          <p:nvPr/>
        </p:nvSpPr>
        <p:spPr bwMode="auto">
          <a:xfrm>
            <a:off x="76200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G</a:t>
            </a:r>
          </a:p>
          <a:p>
            <a:pPr algn="ctr"/>
            <a:r>
              <a:rPr lang="en-US" sz="2000" b="1"/>
              <a:t>0</a:t>
            </a:r>
          </a:p>
        </p:txBody>
      </p:sp>
      <p:sp>
        <p:nvSpPr>
          <p:cNvPr id="28" name="Rectangle 43"/>
          <p:cNvSpPr>
            <a:spLocks noChangeArrowheads="1"/>
          </p:cNvSpPr>
          <p:nvPr/>
        </p:nvSpPr>
        <p:spPr bwMode="auto">
          <a:xfrm>
            <a:off x="8077200" y="40274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a:t>
            </a:r>
          </a:p>
          <a:p>
            <a:pPr algn="ctr"/>
            <a:r>
              <a:rPr lang="en-US" sz="2000" b="1"/>
              <a:t>0</a:t>
            </a:r>
          </a:p>
        </p:txBody>
      </p:sp>
      <p:sp>
        <p:nvSpPr>
          <p:cNvPr id="29" name="Rectangle 44"/>
          <p:cNvSpPr>
            <a:spLocks noChangeArrowheads="1"/>
          </p:cNvSpPr>
          <p:nvPr/>
        </p:nvSpPr>
        <p:spPr bwMode="auto">
          <a:xfrm>
            <a:off x="7620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LEN</a:t>
            </a:r>
          </a:p>
          <a:p>
            <a:pPr algn="ctr"/>
            <a:r>
              <a:rPr lang="en-US" sz="2000" b="1"/>
              <a:t>3</a:t>
            </a:r>
          </a:p>
        </p:txBody>
      </p:sp>
      <p:sp>
        <p:nvSpPr>
          <p:cNvPr id="30" name="Rectangle 45"/>
          <p:cNvSpPr>
            <a:spLocks noChangeArrowheads="1"/>
          </p:cNvSpPr>
          <p:nvPr/>
        </p:nvSpPr>
        <p:spPr bwMode="auto">
          <a:xfrm>
            <a:off x="16764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R/W</a:t>
            </a:r>
          </a:p>
          <a:p>
            <a:pPr algn="ctr"/>
            <a:r>
              <a:rPr lang="en-US" sz="2000" b="1"/>
              <a:t>3</a:t>
            </a:r>
          </a:p>
        </p:txBody>
      </p:sp>
      <p:sp>
        <p:nvSpPr>
          <p:cNvPr id="31" name="Rectangle 46"/>
          <p:cNvSpPr>
            <a:spLocks noChangeArrowheads="1"/>
          </p:cNvSpPr>
          <p:nvPr/>
        </p:nvSpPr>
        <p:spPr bwMode="auto">
          <a:xfrm>
            <a:off x="25908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LEN</a:t>
            </a:r>
          </a:p>
          <a:p>
            <a:pPr algn="ctr"/>
            <a:r>
              <a:rPr lang="en-US" sz="2000" b="1"/>
              <a:t>2</a:t>
            </a:r>
          </a:p>
        </p:txBody>
      </p:sp>
      <p:sp>
        <p:nvSpPr>
          <p:cNvPr id="32" name="Rectangle 47"/>
          <p:cNvSpPr>
            <a:spLocks noChangeArrowheads="1"/>
          </p:cNvSpPr>
          <p:nvPr/>
        </p:nvSpPr>
        <p:spPr bwMode="auto">
          <a:xfrm>
            <a:off x="35052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R/W</a:t>
            </a:r>
          </a:p>
          <a:p>
            <a:pPr algn="ctr"/>
            <a:r>
              <a:rPr lang="en-US" sz="2000" b="1"/>
              <a:t>2</a:t>
            </a:r>
          </a:p>
        </p:txBody>
      </p:sp>
      <p:sp>
        <p:nvSpPr>
          <p:cNvPr id="33" name="Rectangle 48"/>
          <p:cNvSpPr>
            <a:spLocks noChangeArrowheads="1"/>
          </p:cNvSpPr>
          <p:nvPr/>
        </p:nvSpPr>
        <p:spPr bwMode="auto">
          <a:xfrm>
            <a:off x="44196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LEN</a:t>
            </a:r>
          </a:p>
          <a:p>
            <a:pPr algn="ctr"/>
            <a:r>
              <a:rPr lang="en-US" sz="2000" b="1"/>
              <a:t>1</a:t>
            </a:r>
          </a:p>
        </p:txBody>
      </p:sp>
      <p:sp>
        <p:nvSpPr>
          <p:cNvPr id="34" name="Rectangle 49"/>
          <p:cNvSpPr>
            <a:spLocks noChangeArrowheads="1"/>
          </p:cNvSpPr>
          <p:nvPr/>
        </p:nvSpPr>
        <p:spPr bwMode="auto">
          <a:xfrm>
            <a:off x="53340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R/W</a:t>
            </a:r>
          </a:p>
          <a:p>
            <a:pPr algn="ctr"/>
            <a:r>
              <a:rPr lang="en-US" sz="2000" b="1"/>
              <a:t>1</a:t>
            </a:r>
          </a:p>
        </p:txBody>
      </p:sp>
      <p:sp>
        <p:nvSpPr>
          <p:cNvPr id="35" name="Rectangle 50"/>
          <p:cNvSpPr>
            <a:spLocks noChangeArrowheads="1"/>
          </p:cNvSpPr>
          <p:nvPr/>
        </p:nvSpPr>
        <p:spPr bwMode="auto">
          <a:xfrm>
            <a:off x="62484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LEN</a:t>
            </a:r>
          </a:p>
          <a:p>
            <a:pPr algn="ctr"/>
            <a:r>
              <a:rPr lang="en-US" sz="2000" b="1"/>
              <a:t>0</a:t>
            </a:r>
          </a:p>
        </p:txBody>
      </p:sp>
      <p:sp>
        <p:nvSpPr>
          <p:cNvPr id="36" name="Rectangle 51"/>
          <p:cNvSpPr>
            <a:spLocks noChangeArrowheads="1"/>
          </p:cNvSpPr>
          <p:nvPr/>
        </p:nvSpPr>
        <p:spPr bwMode="auto">
          <a:xfrm>
            <a:off x="7162800" y="5475287"/>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R/W</a:t>
            </a:r>
          </a:p>
          <a:p>
            <a:pPr algn="ctr"/>
            <a:r>
              <a:rPr lang="en-US" sz="2000" b="1"/>
              <a:t>0</a:t>
            </a:r>
          </a:p>
        </p:txBody>
      </p:sp>
      <p:sp>
        <p:nvSpPr>
          <p:cNvPr id="37" name="Text Box 70"/>
          <p:cNvSpPr txBox="1">
            <a:spLocks noChangeArrowheads="1"/>
          </p:cNvSpPr>
          <p:nvPr/>
        </p:nvSpPr>
        <p:spPr bwMode="auto">
          <a:xfrm>
            <a:off x="1203325" y="3581400"/>
            <a:ext cx="466725" cy="396875"/>
          </a:xfrm>
          <a:prstGeom prst="rect">
            <a:avLst/>
          </a:prstGeom>
          <a:noFill/>
          <a:ln w="9525">
            <a:noFill/>
            <a:miter lim="800000"/>
            <a:headEnd/>
            <a:tailEnd/>
          </a:ln>
          <a:effectLst/>
        </p:spPr>
        <p:txBody>
          <a:bodyPr wrap="none">
            <a:spAutoFit/>
          </a:bodyPr>
          <a:lstStyle/>
          <a:p>
            <a:r>
              <a:rPr lang="en-US" sz="2000" b="1"/>
              <a:t>15</a:t>
            </a:r>
          </a:p>
        </p:txBody>
      </p:sp>
      <p:sp>
        <p:nvSpPr>
          <p:cNvPr id="38" name="Text Box 71"/>
          <p:cNvSpPr txBox="1">
            <a:spLocks noChangeArrowheads="1"/>
          </p:cNvSpPr>
          <p:nvPr/>
        </p:nvSpPr>
        <p:spPr bwMode="auto">
          <a:xfrm>
            <a:off x="8137525" y="3657600"/>
            <a:ext cx="325438" cy="396875"/>
          </a:xfrm>
          <a:prstGeom prst="rect">
            <a:avLst/>
          </a:prstGeom>
          <a:noFill/>
          <a:ln w="9525">
            <a:noFill/>
            <a:miter lim="800000"/>
            <a:headEnd/>
            <a:tailEnd/>
          </a:ln>
          <a:effectLst/>
        </p:spPr>
        <p:txBody>
          <a:bodyPr wrap="none">
            <a:spAutoFit/>
          </a:bodyPr>
          <a:lstStyle/>
          <a:p>
            <a:r>
              <a:rPr lang="en-US" sz="2000" b="1"/>
              <a:t>0</a:t>
            </a:r>
          </a:p>
        </p:txBody>
      </p:sp>
      <p:sp>
        <p:nvSpPr>
          <p:cNvPr id="39" name="Text Box 72"/>
          <p:cNvSpPr txBox="1">
            <a:spLocks noChangeArrowheads="1"/>
          </p:cNvSpPr>
          <p:nvPr/>
        </p:nvSpPr>
        <p:spPr bwMode="auto">
          <a:xfrm>
            <a:off x="762000" y="5018087"/>
            <a:ext cx="466725" cy="396875"/>
          </a:xfrm>
          <a:prstGeom prst="rect">
            <a:avLst/>
          </a:prstGeom>
          <a:noFill/>
          <a:ln w="9525">
            <a:noFill/>
            <a:miter lim="800000"/>
            <a:headEnd/>
            <a:tailEnd/>
          </a:ln>
          <a:effectLst/>
        </p:spPr>
        <p:txBody>
          <a:bodyPr wrap="none">
            <a:spAutoFit/>
          </a:bodyPr>
          <a:lstStyle/>
          <a:p>
            <a:r>
              <a:rPr lang="en-US" sz="2000" b="1"/>
              <a:t>31</a:t>
            </a:r>
          </a:p>
        </p:txBody>
      </p:sp>
      <p:sp>
        <p:nvSpPr>
          <p:cNvPr id="40" name="Text Box 73"/>
          <p:cNvSpPr txBox="1">
            <a:spLocks noChangeArrowheads="1"/>
          </p:cNvSpPr>
          <p:nvPr/>
        </p:nvSpPr>
        <p:spPr bwMode="auto">
          <a:xfrm>
            <a:off x="7543800" y="5094287"/>
            <a:ext cx="466725" cy="396875"/>
          </a:xfrm>
          <a:prstGeom prst="rect">
            <a:avLst/>
          </a:prstGeom>
          <a:noFill/>
          <a:ln w="9525">
            <a:noFill/>
            <a:miter lim="800000"/>
            <a:headEnd/>
            <a:tailEnd/>
          </a:ln>
          <a:effectLst/>
        </p:spPr>
        <p:txBody>
          <a:bodyPr wrap="none">
            <a:spAutoFit/>
          </a:bodyPr>
          <a:lstStyle/>
          <a:p>
            <a:r>
              <a:rPr lang="en-US" sz="2000" b="1"/>
              <a:t>16</a:t>
            </a:r>
          </a:p>
        </p:txBody>
      </p:sp>
      <p:sp>
        <p:nvSpPr>
          <p:cNvPr id="41" name="Text Box 74"/>
          <p:cNvSpPr txBox="1">
            <a:spLocks noChangeArrowheads="1"/>
          </p:cNvSpPr>
          <p:nvPr/>
        </p:nvSpPr>
        <p:spPr bwMode="auto">
          <a:xfrm>
            <a:off x="3565525" y="5029200"/>
            <a:ext cx="2862263" cy="396875"/>
          </a:xfrm>
          <a:prstGeom prst="rect">
            <a:avLst/>
          </a:prstGeom>
          <a:noFill/>
          <a:ln w="9525">
            <a:noFill/>
            <a:miter lim="800000"/>
            <a:headEnd/>
            <a:tailEnd/>
          </a:ln>
          <a:effectLst/>
        </p:spPr>
        <p:txBody>
          <a:bodyPr wrap="none">
            <a:spAutoFit/>
          </a:bodyPr>
          <a:lstStyle/>
          <a:p>
            <a:r>
              <a:rPr lang="en-US" sz="2000" b="1"/>
              <a:t>Least significant word</a:t>
            </a:r>
          </a:p>
        </p:txBody>
      </p:sp>
      <p:sp>
        <p:nvSpPr>
          <p:cNvPr id="42" name="Text Box 75"/>
          <p:cNvSpPr txBox="1">
            <a:spLocks noChangeArrowheads="1"/>
          </p:cNvSpPr>
          <p:nvPr/>
        </p:nvSpPr>
        <p:spPr bwMode="auto">
          <a:xfrm>
            <a:off x="2971800" y="6465887"/>
            <a:ext cx="2790825" cy="396875"/>
          </a:xfrm>
          <a:prstGeom prst="rect">
            <a:avLst/>
          </a:prstGeom>
          <a:noFill/>
          <a:ln w="9525">
            <a:noFill/>
            <a:miter lim="800000"/>
            <a:headEnd/>
            <a:tailEnd/>
          </a:ln>
          <a:effectLst/>
        </p:spPr>
        <p:txBody>
          <a:bodyPr wrap="none">
            <a:spAutoFit/>
          </a:bodyPr>
          <a:lstStyle/>
          <a:p>
            <a:r>
              <a:rPr lang="en-US" sz="2000" b="1"/>
              <a:t>Most significant word</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143000"/>
          </a:xfrm>
        </p:spPr>
        <p:txBody>
          <a:bodyPr/>
          <a:lstStyle/>
          <a:p>
            <a:r>
              <a:rPr lang="en-US" dirty="0"/>
              <a:t>Control Register 4</a:t>
            </a:r>
          </a:p>
        </p:txBody>
      </p:sp>
      <p:sp>
        <p:nvSpPr>
          <p:cNvPr id="21507" name="Rectangle 3"/>
          <p:cNvSpPr>
            <a:spLocks noGrp="1" noChangeArrowheads="1"/>
          </p:cNvSpPr>
          <p:nvPr>
            <p:ph type="body" idx="1"/>
          </p:nvPr>
        </p:nvSpPr>
        <p:spPr>
          <a:xfrm>
            <a:off x="228600" y="1187450"/>
            <a:ext cx="8610600" cy="1752600"/>
          </a:xfrm>
        </p:spPr>
        <p:txBody>
          <a:bodyPr/>
          <a:lstStyle/>
          <a:p>
            <a:r>
              <a:rPr lang="en-US" sz="2000" dirty="0"/>
              <a:t>The Pentium uses Control Register 4 to activate certain extended features of the processor, while still allowing for backward compatibility of software written for earlier Intel x86 processors</a:t>
            </a:r>
          </a:p>
          <a:p>
            <a:r>
              <a:rPr lang="en-US" sz="2000" dirty="0"/>
              <a:t>An example: Debug Extensions (DE-bit)</a:t>
            </a:r>
          </a:p>
        </p:txBody>
      </p:sp>
      <p:sp>
        <p:nvSpPr>
          <p:cNvPr id="21508" name="Rectangle 4"/>
          <p:cNvSpPr>
            <a:spLocks noChangeArrowheads="1"/>
          </p:cNvSpPr>
          <p:nvPr/>
        </p:nvSpPr>
        <p:spPr bwMode="auto">
          <a:xfrm>
            <a:off x="1524000" y="2794000"/>
            <a:ext cx="70866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other feature bits</a:t>
            </a:r>
          </a:p>
        </p:txBody>
      </p:sp>
      <p:sp>
        <p:nvSpPr>
          <p:cNvPr id="21509" name="Text Box 5"/>
          <p:cNvSpPr txBox="1">
            <a:spLocks noChangeArrowheads="1"/>
          </p:cNvSpPr>
          <p:nvPr/>
        </p:nvSpPr>
        <p:spPr bwMode="auto">
          <a:xfrm>
            <a:off x="746125" y="3033713"/>
            <a:ext cx="693738" cy="396875"/>
          </a:xfrm>
          <a:prstGeom prst="rect">
            <a:avLst/>
          </a:prstGeom>
          <a:noFill/>
          <a:ln w="9525">
            <a:noFill/>
            <a:miter lim="800000"/>
            <a:headEnd/>
            <a:tailEnd/>
          </a:ln>
          <a:effectLst/>
        </p:spPr>
        <p:txBody>
          <a:bodyPr wrap="none">
            <a:spAutoFit/>
          </a:bodyPr>
          <a:lstStyle/>
          <a:p>
            <a:r>
              <a:rPr lang="en-US" sz="2000" b="1"/>
              <a:t>CR4</a:t>
            </a:r>
          </a:p>
        </p:txBody>
      </p:sp>
      <p:sp>
        <p:nvSpPr>
          <p:cNvPr id="21510" name="Rectangle 6"/>
          <p:cNvSpPr>
            <a:spLocks noChangeArrowheads="1"/>
          </p:cNvSpPr>
          <p:nvPr/>
        </p:nvSpPr>
        <p:spPr bwMode="auto">
          <a:xfrm>
            <a:off x="7620000" y="2794000"/>
            <a:ext cx="304800" cy="914400"/>
          </a:xfrm>
          <a:prstGeom prst="rect">
            <a:avLst/>
          </a:prstGeom>
          <a:solidFill>
            <a:srgbClr val="00FFFF"/>
          </a:solidFill>
          <a:ln w="9525">
            <a:solidFill>
              <a:schemeClr val="tx1"/>
            </a:solidFill>
            <a:miter lim="800000"/>
            <a:headEnd/>
            <a:tailEnd/>
          </a:ln>
          <a:effectLst/>
        </p:spPr>
        <p:txBody>
          <a:bodyPr wrap="none" anchor="ctr"/>
          <a:lstStyle/>
          <a:p>
            <a:pPr algn="ctr"/>
            <a:r>
              <a:rPr lang="en-US" sz="2000" b="1"/>
              <a:t>D</a:t>
            </a:r>
          </a:p>
          <a:p>
            <a:pPr algn="ctr"/>
            <a:r>
              <a:rPr lang="en-US" sz="2000" b="1"/>
              <a:t>E</a:t>
            </a:r>
          </a:p>
        </p:txBody>
      </p:sp>
      <p:sp>
        <p:nvSpPr>
          <p:cNvPr id="21512" name="Text Box 8"/>
          <p:cNvSpPr txBox="1">
            <a:spLocks noChangeArrowheads="1"/>
          </p:cNvSpPr>
          <p:nvPr/>
        </p:nvSpPr>
        <p:spPr bwMode="auto">
          <a:xfrm>
            <a:off x="7620000" y="2489200"/>
            <a:ext cx="311150" cy="366713"/>
          </a:xfrm>
          <a:prstGeom prst="rect">
            <a:avLst/>
          </a:prstGeom>
          <a:noFill/>
          <a:ln w="9525">
            <a:noFill/>
            <a:miter lim="800000"/>
            <a:headEnd/>
            <a:tailEnd/>
          </a:ln>
          <a:effectLst/>
        </p:spPr>
        <p:txBody>
          <a:bodyPr wrap="none">
            <a:spAutoFit/>
          </a:bodyPr>
          <a:lstStyle/>
          <a:p>
            <a:r>
              <a:rPr lang="en-US"/>
              <a:t>3</a:t>
            </a:r>
          </a:p>
        </p:txBody>
      </p:sp>
      <p:sp>
        <p:nvSpPr>
          <p:cNvPr id="21513" name="Text Box 9"/>
          <p:cNvSpPr txBox="1">
            <a:spLocks noChangeArrowheads="1"/>
          </p:cNvSpPr>
          <p:nvPr/>
        </p:nvSpPr>
        <p:spPr bwMode="auto">
          <a:xfrm>
            <a:off x="1508125" y="2449513"/>
            <a:ext cx="438150" cy="366712"/>
          </a:xfrm>
          <a:prstGeom prst="rect">
            <a:avLst/>
          </a:prstGeom>
          <a:noFill/>
          <a:ln w="9525">
            <a:noFill/>
            <a:miter lim="800000"/>
            <a:headEnd/>
            <a:tailEnd/>
          </a:ln>
          <a:effectLst/>
        </p:spPr>
        <p:txBody>
          <a:bodyPr wrap="none">
            <a:spAutoFit/>
          </a:bodyPr>
          <a:lstStyle/>
          <a:p>
            <a:r>
              <a:rPr lang="en-US"/>
              <a:t>31</a:t>
            </a:r>
          </a:p>
        </p:txBody>
      </p:sp>
      <p:sp>
        <p:nvSpPr>
          <p:cNvPr id="21514" name="Text Box 10"/>
          <p:cNvSpPr txBox="1">
            <a:spLocks noChangeArrowheads="1"/>
          </p:cNvSpPr>
          <p:nvPr/>
        </p:nvSpPr>
        <p:spPr bwMode="auto">
          <a:xfrm>
            <a:off x="8305800" y="2489200"/>
            <a:ext cx="311150" cy="366713"/>
          </a:xfrm>
          <a:prstGeom prst="rect">
            <a:avLst/>
          </a:prstGeom>
          <a:noFill/>
          <a:ln w="9525">
            <a:noFill/>
            <a:miter lim="800000"/>
            <a:headEnd/>
            <a:tailEnd/>
          </a:ln>
          <a:effectLst/>
        </p:spPr>
        <p:txBody>
          <a:bodyPr wrap="none">
            <a:spAutoFit/>
          </a:bodyPr>
          <a:lstStyle/>
          <a:p>
            <a:r>
              <a:rPr lang="en-US"/>
              <a:t>0</a:t>
            </a:r>
          </a:p>
        </p:txBody>
      </p:sp>
      <p:sp>
        <p:nvSpPr>
          <p:cNvPr id="10" name="Slide Number Placeholder 9"/>
          <p:cNvSpPr>
            <a:spLocks noGrp="1"/>
          </p:cNvSpPr>
          <p:nvPr>
            <p:ph type="sldNum" sz="quarter" idx="12"/>
          </p:nvPr>
        </p:nvSpPr>
        <p:spPr/>
        <p:txBody>
          <a:bodyPr/>
          <a:lstStyle/>
          <a:p>
            <a:fld id="{E9F30D11-FCBC-4E13-9D77-6D2272D5FE03}" type="slidenum">
              <a:rPr lang="en-US" smtClean="0"/>
              <a:pPr/>
              <a:t>136</a:t>
            </a:fld>
            <a:endParaRPr lang="en-US"/>
          </a:p>
        </p:txBody>
      </p:sp>
      <p:sp>
        <p:nvSpPr>
          <p:cNvPr id="11" name="Rectangle 4"/>
          <p:cNvSpPr>
            <a:spLocks noChangeArrowheads="1"/>
          </p:cNvSpPr>
          <p:nvPr/>
        </p:nvSpPr>
        <p:spPr bwMode="auto">
          <a:xfrm>
            <a:off x="9302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5"/>
          <p:cNvSpPr>
            <a:spLocks noChangeArrowheads="1"/>
          </p:cNvSpPr>
          <p:nvPr/>
        </p:nvSpPr>
        <p:spPr bwMode="auto">
          <a:xfrm>
            <a:off x="18446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6"/>
          <p:cNvSpPr>
            <a:spLocks noChangeArrowheads="1"/>
          </p:cNvSpPr>
          <p:nvPr/>
        </p:nvSpPr>
        <p:spPr bwMode="auto">
          <a:xfrm>
            <a:off x="27590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7"/>
          <p:cNvSpPr>
            <a:spLocks noChangeArrowheads="1"/>
          </p:cNvSpPr>
          <p:nvPr/>
        </p:nvSpPr>
        <p:spPr bwMode="auto">
          <a:xfrm>
            <a:off x="36734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8"/>
          <p:cNvSpPr>
            <a:spLocks noChangeArrowheads="1"/>
          </p:cNvSpPr>
          <p:nvPr/>
        </p:nvSpPr>
        <p:spPr bwMode="auto">
          <a:xfrm>
            <a:off x="45878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Rectangle 9"/>
          <p:cNvSpPr>
            <a:spLocks noChangeArrowheads="1"/>
          </p:cNvSpPr>
          <p:nvPr/>
        </p:nvSpPr>
        <p:spPr bwMode="auto">
          <a:xfrm>
            <a:off x="55022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Rectangle 10"/>
          <p:cNvSpPr>
            <a:spLocks noChangeArrowheads="1"/>
          </p:cNvSpPr>
          <p:nvPr/>
        </p:nvSpPr>
        <p:spPr bwMode="auto">
          <a:xfrm>
            <a:off x="64166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Rectangle 11"/>
          <p:cNvSpPr>
            <a:spLocks noChangeArrowheads="1"/>
          </p:cNvSpPr>
          <p:nvPr/>
        </p:nvSpPr>
        <p:spPr bwMode="auto">
          <a:xfrm>
            <a:off x="7331075" y="385445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Rectangle 14"/>
          <p:cNvSpPr>
            <a:spLocks noChangeArrowheads="1"/>
          </p:cNvSpPr>
          <p:nvPr/>
        </p:nvSpPr>
        <p:spPr bwMode="auto">
          <a:xfrm>
            <a:off x="18446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B</a:t>
            </a:r>
          </a:p>
          <a:p>
            <a:pPr algn="ctr"/>
            <a:r>
              <a:rPr lang="en-US" sz="2000" b="1"/>
              <a:t>D</a:t>
            </a:r>
          </a:p>
        </p:txBody>
      </p:sp>
      <p:sp>
        <p:nvSpPr>
          <p:cNvPr id="20" name="Rectangle 15"/>
          <p:cNvSpPr>
            <a:spLocks noChangeArrowheads="1"/>
          </p:cNvSpPr>
          <p:nvPr/>
        </p:nvSpPr>
        <p:spPr bwMode="auto">
          <a:xfrm>
            <a:off x="23018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0</a:t>
            </a:r>
          </a:p>
        </p:txBody>
      </p:sp>
      <p:sp>
        <p:nvSpPr>
          <p:cNvPr id="21" name="Rectangle 17"/>
          <p:cNvSpPr>
            <a:spLocks noChangeArrowheads="1"/>
          </p:cNvSpPr>
          <p:nvPr/>
        </p:nvSpPr>
        <p:spPr bwMode="auto">
          <a:xfrm>
            <a:off x="32162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a:t>
            </a:r>
          </a:p>
        </p:txBody>
      </p:sp>
      <p:sp>
        <p:nvSpPr>
          <p:cNvPr id="22" name="Rectangle 18"/>
          <p:cNvSpPr>
            <a:spLocks noChangeArrowheads="1"/>
          </p:cNvSpPr>
          <p:nvPr/>
        </p:nvSpPr>
        <p:spPr bwMode="auto">
          <a:xfrm>
            <a:off x="36734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1</a:t>
            </a:r>
          </a:p>
        </p:txBody>
      </p:sp>
      <p:sp>
        <p:nvSpPr>
          <p:cNvPr id="23" name="Rectangle 19"/>
          <p:cNvSpPr>
            <a:spLocks noChangeArrowheads="1"/>
          </p:cNvSpPr>
          <p:nvPr/>
        </p:nvSpPr>
        <p:spPr bwMode="auto">
          <a:xfrm>
            <a:off x="41306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 </a:t>
            </a:r>
          </a:p>
        </p:txBody>
      </p:sp>
      <p:sp>
        <p:nvSpPr>
          <p:cNvPr id="24" name="Rectangle 20"/>
          <p:cNvSpPr>
            <a:spLocks noChangeArrowheads="1"/>
          </p:cNvSpPr>
          <p:nvPr/>
        </p:nvSpPr>
        <p:spPr bwMode="auto">
          <a:xfrm>
            <a:off x="45878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 </a:t>
            </a:r>
          </a:p>
        </p:txBody>
      </p:sp>
      <p:sp>
        <p:nvSpPr>
          <p:cNvPr id="25" name="Rectangle 21"/>
          <p:cNvSpPr>
            <a:spLocks noChangeArrowheads="1"/>
          </p:cNvSpPr>
          <p:nvPr/>
        </p:nvSpPr>
        <p:spPr bwMode="auto">
          <a:xfrm>
            <a:off x="50450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 </a:t>
            </a:r>
          </a:p>
        </p:txBody>
      </p:sp>
      <p:sp>
        <p:nvSpPr>
          <p:cNvPr id="26" name="Rectangle 22"/>
          <p:cNvSpPr>
            <a:spLocks noChangeArrowheads="1"/>
          </p:cNvSpPr>
          <p:nvPr/>
        </p:nvSpPr>
        <p:spPr bwMode="auto">
          <a:xfrm>
            <a:off x="55022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 </a:t>
            </a:r>
          </a:p>
        </p:txBody>
      </p:sp>
      <p:sp>
        <p:nvSpPr>
          <p:cNvPr id="27" name="Rectangle 23"/>
          <p:cNvSpPr>
            <a:spLocks noChangeArrowheads="1"/>
          </p:cNvSpPr>
          <p:nvPr/>
        </p:nvSpPr>
        <p:spPr bwMode="auto">
          <a:xfrm>
            <a:off x="59594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1</a:t>
            </a:r>
          </a:p>
        </p:txBody>
      </p:sp>
      <p:sp>
        <p:nvSpPr>
          <p:cNvPr id="28" name="Rectangle 24"/>
          <p:cNvSpPr>
            <a:spLocks noChangeArrowheads="1"/>
          </p:cNvSpPr>
          <p:nvPr/>
        </p:nvSpPr>
        <p:spPr bwMode="auto">
          <a:xfrm>
            <a:off x="64166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B</a:t>
            </a:r>
          </a:p>
          <a:p>
            <a:pPr algn="ctr"/>
            <a:r>
              <a:rPr lang="en-US" sz="2000" b="1"/>
              <a:t>3</a:t>
            </a:r>
          </a:p>
        </p:txBody>
      </p:sp>
      <p:sp>
        <p:nvSpPr>
          <p:cNvPr id="29" name="Rectangle 25"/>
          <p:cNvSpPr>
            <a:spLocks noChangeArrowheads="1"/>
          </p:cNvSpPr>
          <p:nvPr/>
        </p:nvSpPr>
        <p:spPr bwMode="auto">
          <a:xfrm>
            <a:off x="68738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B</a:t>
            </a:r>
          </a:p>
          <a:p>
            <a:pPr algn="ctr"/>
            <a:r>
              <a:rPr lang="en-US" sz="2000" b="1"/>
              <a:t>2</a:t>
            </a:r>
          </a:p>
        </p:txBody>
      </p:sp>
      <p:sp>
        <p:nvSpPr>
          <p:cNvPr id="30" name="Rectangle 26"/>
          <p:cNvSpPr>
            <a:spLocks noChangeArrowheads="1"/>
          </p:cNvSpPr>
          <p:nvPr/>
        </p:nvSpPr>
        <p:spPr bwMode="auto">
          <a:xfrm>
            <a:off x="73310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B</a:t>
            </a:r>
          </a:p>
          <a:p>
            <a:pPr algn="ctr"/>
            <a:r>
              <a:rPr lang="en-US" sz="2000" b="1"/>
              <a:t>1</a:t>
            </a:r>
          </a:p>
        </p:txBody>
      </p:sp>
      <p:sp>
        <p:nvSpPr>
          <p:cNvPr id="31" name="Rectangle 28"/>
          <p:cNvSpPr>
            <a:spLocks noChangeArrowheads="1"/>
          </p:cNvSpPr>
          <p:nvPr/>
        </p:nvSpPr>
        <p:spPr bwMode="auto">
          <a:xfrm>
            <a:off x="5334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2" name="Rectangle 29"/>
          <p:cNvSpPr>
            <a:spLocks noChangeArrowheads="1"/>
          </p:cNvSpPr>
          <p:nvPr/>
        </p:nvSpPr>
        <p:spPr bwMode="auto">
          <a:xfrm>
            <a:off x="14478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3" name="Rectangle 30"/>
          <p:cNvSpPr>
            <a:spLocks noChangeArrowheads="1"/>
          </p:cNvSpPr>
          <p:nvPr/>
        </p:nvSpPr>
        <p:spPr bwMode="auto">
          <a:xfrm>
            <a:off x="23622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4" name="Rectangle 31"/>
          <p:cNvSpPr>
            <a:spLocks noChangeArrowheads="1"/>
          </p:cNvSpPr>
          <p:nvPr/>
        </p:nvSpPr>
        <p:spPr bwMode="auto">
          <a:xfrm>
            <a:off x="32766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5" name="Rectangle 32"/>
          <p:cNvSpPr>
            <a:spLocks noChangeArrowheads="1"/>
          </p:cNvSpPr>
          <p:nvPr/>
        </p:nvSpPr>
        <p:spPr bwMode="auto">
          <a:xfrm>
            <a:off x="41910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6" name="Rectangle 33"/>
          <p:cNvSpPr>
            <a:spLocks noChangeArrowheads="1"/>
          </p:cNvSpPr>
          <p:nvPr/>
        </p:nvSpPr>
        <p:spPr bwMode="auto">
          <a:xfrm>
            <a:off x="51054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7" name="Rectangle 34"/>
          <p:cNvSpPr>
            <a:spLocks noChangeArrowheads="1"/>
          </p:cNvSpPr>
          <p:nvPr/>
        </p:nvSpPr>
        <p:spPr bwMode="auto">
          <a:xfrm>
            <a:off x="6019800" y="5241925"/>
            <a:ext cx="9144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a:t>
            </a:r>
          </a:p>
        </p:txBody>
      </p:sp>
      <p:sp>
        <p:nvSpPr>
          <p:cNvPr id="38" name="Rectangle 35"/>
          <p:cNvSpPr>
            <a:spLocks noChangeArrowheads="1"/>
          </p:cNvSpPr>
          <p:nvPr/>
        </p:nvSpPr>
        <p:spPr bwMode="auto">
          <a:xfrm>
            <a:off x="533400" y="5241925"/>
            <a:ext cx="7315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 unused ( all bits here are set to 1 )</a:t>
            </a:r>
          </a:p>
        </p:txBody>
      </p:sp>
      <p:sp>
        <p:nvSpPr>
          <p:cNvPr id="39" name="Text Box 36"/>
          <p:cNvSpPr txBox="1">
            <a:spLocks noChangeArrowheads="1"/>
          </p:cNvSpPr>
          <p:nvPr/>
        </p:nvSpPr>
        <p:spPr bwMode="auto">
          <a:xfrm>
            <a:off x="914400" y="3408363"/>
            <a:ext cx="466725" cy="396875"/>
          </a:xfrm>
          <a:prstGeom prst="rect">
            <a:avLst/>
          </a:prstGeom>
          <a:noFill/>
          <a:ln w="9525">
            <a:noFill/>
            <a:miter lim="800000"/>
            <a:headEnd/>
            <a:tailEnd/>
          </a:ln>
          <a:effectLst/>
        </p:spPr>
        <p:txBody>
          <a:bodyPr wrap="none">
            <a:spAutoFit/>
          </a:bodyPr>
          <a:lstStyle/>
          <a:p>
            <a:r>
              <a:rPr lang="en-US" sz="2000" b="1"/>
              <a:t>15</a:t>
            </a:r>
          </a:p>
        </p:txBody>
      </p:sp>
      <p:sp>
        <p:nvSpPr>
          <p:cNvPr id="40" name="Text Box 37"/>
          <p:cNvSpPr txBox="1">
            <a:spLocks noChangeArrowheads="1"/>
          </p:cNvSpPr>
          <p:nvPr/>
        </p:nvSpPr>
        <p:spPr bwMode="auto">
          <a:xfrm>
            <a:off x="7848600" y="3484563"/>
            <a:ext cx="325438" cy="396875"/>
          </a:xfrm>
          <a:prstGeom prst="rect">
            <a:avLst/>
          </a:prstGeom>
          <a:noFill/>
          <a:ln w="9525">
            <a:noFill/>
            <a:miter lim="800000"/>
            <a:headEnd/>
            <a:tailEnd/>
          </a:ln>
          <a:effectLst/>
        </p:spPr>
        <p:txBody>
          <a:bodyPr wrap="none">
            <a:spAutoFit/>
          </a:bodyPr>
          <a:lstStyle/>
          <a:p>
            <a:r>
              <a:rPr lang="en-US" sz="2000" b="1"/>
              <a:t>0</a:t>
            </a:r>
          </a:p>
        </p:txBody>
      </p:sp>
      <p:sp>
        <p:nvSpPr>
          <p:cNvPr id="41" name="Text Box 38"/>
          <p:cNvSpPr txBox="1">
            <a:spLocks noChangeArrowheads="1"/>
          </p:cNvSpPr>
          <p:nvPr/>
        </p:nvSpPr>
        <p:spPr bwMode="auto">
          <a:xfrm>
            <a:off x="533400" y="4784725"/>
            <a:ext cx="466725" cy="396875"/>
          </a:xfrm>
          <a:prstGeom prst="rect">
            <a:avLst/>
          </a:prstGeom>
          <a:noFill/>
          <a:ln w="9525">
            <a:noFill/>
            <a:miter lim="800000"/>
            <a:headEnd/>
            <a:tailEnd/>
          </a:ln>
          <a:effectLst/>
        </p:spPr>
        <p:txBody>
          <a:bodyPr wrap="none">
            <a:spAutoFit/>
          </a:bodyPr>
          <a:lstStyle/>
          <a:p>
            <a:r>
              <a:rPr lang="en-US" sz="2000" b="1"/>
              <a:t>31</a:t>
            </a:r>
          </a:p>
        </p:txBody>
      </p:sp>
      <p:sp>
        <p:nvSpPr>
          <p:cNvPr id="42" name="Text Box 39"/>
          <p:cNvSpPr txBox="1">
            <a:spLocks noChangeArrowheads="1"/>
          </p:cNvSpPr>
          <p:nvPr/>
        </p:nvSpPr>
        <p:spPr bwMode="auto">
          <a:xfrm>
            <a:off x="7315200" y="4860925"/>
            <a:ext cx="466725" cy="396875"/>
          </a:xfrm>
          <a:prstGeom prst="rect">
            <a:avLst/>
          </a:prstGeom>
          <a:noFill/>
          <a:ln w="9525">
            <a:noFill/>
            <a:miter lim="800000"/>
            <a:headEnd/>
            <a:tailEnd/>
          </a:ln>
          <a:effectLst/>
        </p:spPr>
        <p:txBody>
          <a:bodyPr wrap="none">
            <a:spAutoFit/>
          </a:bodyPr>
          <a:lstStyle/>
          <a:p>
            <a:r>
              <a:rPr lang="en-US" sz="2000" b="1"/>
              <a:t>16</a:t>
            </a:r>
          </a:p>
        </p:txBody>
      </p:sp>
      <p:sp>
        <p:nvSpPr>
          <p:cNvPr id="43" name="Text Box 40"/>
          <p:cNvSpPr txBox="1">
            <a:spLocks noChangeArrowheads="1"/>
          </p:cNvSpPr>
          <p:nvPr/>
        </p:nvSpPr>
        <p:spPr bwMode="auto">
          <a:xfrm>
            <a:off x="3276600" y="4768850"/>
            <a:ext cx="2862263" cy="396875"/>
          </a:xfrm>
          <a:prstGeom prst="rect">
            <a:avLst/>
          </a:prstGeom>
          <a:noFill/>
          <a:ln w="9525">
            <a:noFill/>
            <a:miter lim="800000"/>
            <a:headEnd/>
            <a:tailEnd/>
          </a:ln>
          <a:effectLst/>
        </p:spPr>
        <p:txBody>
          <a:bodyPr wrap="none">
            <a:spAutoFit/>
          </a:bodyPr>
          <a:lstStyle/>
          <a:p>
            <a:r>
              <a:rPr lang="en-US" sz="2000" b="1"/>
              <a:t>Least significant word</a:t>
            </a:r>
          </a:p>
        </p:txBody>
      </p:sp>
      <p:sp>
        <p:nvSpPr>
          <p:cNvPr id="44" name="Text Box 41"/>
          <p:cNvSpPr txBox="1">
            <a:spLocks noChangeArrowheads="1"/>
          </p:cNvSpPr>
          <p:nvPr/>
        </p:nvSpPr>
        <p:spPr bwMode="auto">
          <a:xfrm>
            <a:off x="2743200" y="6232525"/>
            <a:ext cx="2790825" cy="396875"/>
          </a:xfrm>
          <a:prstGeom prst="rect">
            <a:avLst/>
          </a:prstGeom>
          <a:noFill/>
          <a:ln w="9525">
            <a:noFill/>
            <a:miter lim="800000"/>
            <a:headEnd/>
            <a:tailEnd/>
          </a:ln>
          <a:effectLst/>
        </p:spPr>
        <p:txBody>
          <a:bodyPr wrap="none">
            <a:spAutoFit/>
          </a:bodyPr>
          <a:lstStyle/>
          <a:p>
            <a:r>
              <a:rPr lang="en-US" sz="2000" b="1"/>
              <a:t>Most significant word</a:t>
            </a:r>
          </a:p>
        </p:txBody>
      </p:sp>
      <p:sp>
        <p:nvSpPr>
          <p:cNvPr id="45" name="Rectangle 13"/>
          <p:cNvSpPr>
            <a:spLocks noChangeArrowheads="1"/>
          </p:cNvSpPr>
          <p:nvPr/>
        </p:nvSpPr>
        <p:spPr bwMode="auto">
          <a:xfrm>
            <a:off x="13874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B</a:t>
            </a:r>
          </a:p>
          <a:p>
            <a:pPr algn="ctr"/>
            <a:r>
              <a:rPr lang="en-US" sz="2000" b="1"/>
              <a:t>S</a:t>
            </a:r>
          </a:p>
        </p:txBody>
      </p:sp>
      <p:sp>
        <p:nvSpPr>
          <p:cNvPr id="46" name="Rectangle 12"/>
          <p:cNvSpPr>
            <a:spLocks noChangeArrowheads="1"/>
          </p:cNvSpPr>
          <p:nvPr/>
        </p:nvSpPr>
        <p:spPr bwMode="auto">
          <a:xfrm>
            <a:off x="9302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 B</a:t>
            </a:r>
          </a:p>
          <a:p>
            <a:pPr algn="ctr"/>
            <a:r>
              <a:rPr lang="en-US" sz="2000" b="1"/>
              <a:t>T</a:t>
            </a:r>
          </a:p>
        </p:txBody>
      </p:sp>
      <p:sp>
        <p:nvSpPr>
          <p:cNvPr id="47" name="Rectangle 16"/>
          <p:cNvSpPr>
            <a:spLocks noChangeArrowheads="1"/>
          </p:cNvSpPr>
          <p:nvPr/>
        </p:nvSpPr>
        <p:spPr bwMode="auto">
          <a:xfrm>
            <a:off x="2759075" y="3854450"/>
            <a:ext cx="457200" cy="914400"/>
          </a:xfrm>
          <a:prstGeom prst="rect">
            <a:avLst/>
          </a:prstGeom>
          <a:solidFill>
            <a:srgbClr val="33CCCC"/>
          </a:solidFill>
          <a:ln w="9525">
            <a:solidFill>
              <a:schemeClr val="tx1"/>
            </a:solidFill>
            <a:miter lim="800000"/>
            <a:headEnd/>
            <a:tailEnd/>
          </a:ln>
          <a:effectLst/>
        </p:spPr>
        <p:txBody>
          <a:bodyPr wrap="none" anchor="ctr"/>
          <a:lstStyle/>
          <a:p>
            <a:pPr algn="ctr"/>
            <a:r>
              <a:rPr lang="en-US" sz="2000" b="1"/>
              <a:t>1</a:t>
            </a:r>
          </a:p>
        </p:txBody>
      </p:sp>
      <p:sp>
        <p:nvSpPr>
          <p:cNvPr id="48" name="Rectangle 27"/>
          <p:cNvSpPr>
            <a:spLocks noChangeArrowheads="1"/>
          </p:cNvSpPr>
          <p:nvPr/>
        </p:nvSpPr>
        <p:spPr bwMode="auto">
          <a:xfrm>
            <a:off x="7788275" y="385445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B</a:t>
            </a:r>
          </a:p>
          <a:p>
            <a:pPr algn="ctr"/>
            <a:r>
              <a:rPr lang="en-US" sz="2000" b="1"/>
              <a:t>0</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r>
              <a:rPr lang="en-US" dirty="0"/>
              <a:t>Detecting a ‘breakpoint’</a:t>
            </a:r>
          </a:p>
        </p:txBody>
      </p:sp>
      <p:sp>
        <p:nvSpPr>
          <p:cNvPr id="17411" name="Rectangle 3"/>
          <p:cNvSpPr>
            <a:spLocks noGrp="1" noChangeArrowheads="1"/>
          </p:cNvSpPr>
          <p:nvPr>
            <p:ph type="body" idx="1"/>
          </p:nvPr>
        </p:nvSpPr>
        <p:spPr>
          <a:xfrm>
            <a:off x="76200" y="1646237"/>
            <a:ext cx="6553200" cy="4525963"/>
          </a:xfrm>
        </p:spPr>
        <p:txBody>
          <a:bodyPr/>
          <a:lstStyle/>
          <a:p>
            <a:r>
              <a:rPr lang="en-US" sz="2000" dirty="0"/>
              <a:t>Your debug exception-handler can read DR6 to check for any occurrences of breakpoints</a:t>
            </a:r>
          </a:p>
          <a:p>
            <a:pPr>
              <a:buFontTx/>
              <a:buNone/>
            </a:pPr>
            <a:r>
              <a:rPr lang="en-US" sz="2000" dirty="0"/>
              <a:t>		</a:t>
            </a:r>
            <a:r>
              <a:rPr lang="en-US" sz="2000" dirty="0" err="1"/>
              <a:t>mov</a:t>
            </a:r>
            <a:r>
              <a:rPr lang="en-US" sz="2000" dirty="0"/>
              <a:t>     %dr6, %</a:t>
            </a:r>
            <a:r>
              <a:rPr lang="en-US" sz="2000" dirty="0" err="1"/>
              <a:t>eax</a:t>
            </a:r>
            <a:r>
              <a:rPr lang="en-US" sz="2000" dirty="0"/>
              <a:t>	; get debug status</a:t>
            </a:r>
          </a:p>
          <a:p>
            <a:pPr>
              <a:buFontTx/>
              <a:buNone/>
            </a:pPr>
            <a:r>
              <a:rPr lang="en-US" sz="2000" dirty="0"/>
              <a:t>		</a:t>
            </a:r>
            <a:r>
              <a:rPr lang="en-US" sz="2000" dirty="0" err="1"/>
              <a:t>bt</a:t>
            </a:r>
            <a:r>
              <a:rPr lang="en-US" sz="2000" dirty="0"/>
              <a:t>	    $0, %</a:t>
            </a:r>
            <a:r>
              <a:rPr lang="en-US" sz="2000" dirty="0" err="1"/>
              <a:t>eax</a:t>
            </a:r>
            <a:r>
              <a:rPr lang="en-US" sz="2000" dirty="0"/>
              <a:t>	; breakpoint #0?</a:t>
            </a:r>
          </a:p>
          <a:p>
            <a:pPr>
              <a:buFontTx/>
              <a:buNone/>
            </a:pPr>
            <a:r>
              <a:rPr lang="en-US" sz="2000" dirty="0"/>
              <a:t>		</a:t>
            </a:r>
            <a:r>
              <a:rPr lang="en-US" sz="2000" dirty="0" err="1"/>
              <a:t>jnc</a:t>
            </a:r>
            <a:r>
              <a:rPr lang="en-US" sz="2000" dirty="0"/>
              <a:t>	    notBP0	</a:t>
            </a:r>
            <a:r>
              <a:rPr lang="en-US" sz="2000" dirty="0" smtClean="0"/>
              <a:t>; </a:t>
            </a:r>
            <a:r>
              <a:rPr lang="en-US" sz="2000" dirty="0"/>
              <a:t>no, another cause</a:t>
            </a:r>
          </a:p>
          <a:p>
            <a:pPr>
              <a:buFontTx/>
              <a:buNone/>
            </a:pPr>
            <a:r>
              <a:rPr lang="en-US" sz="2000" dirty="0"/>
              <a:t>		</a:t>
            </a:r>
            <a:r>
              <a:rPr lang="en-US" sz="2000" dirty="0" err="1"/>
              <a:t>bts</a:t>
            </a:r>
            <a:r>
              <a:rPr lang="en-US" sz="2000" dirty="0"/>
              <a:t>	    $16, 12(%</a:t>
            </a:r>
            <a:r>
              <a:rPr lang="en-US" sz="2000" dirty="0" err="1"/>
              <a:t>ebp</a:t>
            </a:r>
            <a:r>
              <a:rPr lang="en-US" sz="2000" dirty="0"/>
              <a:t>)      ; set the RF-bit</a:t>
            </a:r>
          </a:p>
          <a:p>
            <a:pPr>
              <a:buFontTx/>
              <a:buNone/>
            </a:pPr>
            <a:r>
              <a:rPr lang="en-US" sz="2000" dirty="0"/>
              <a:t>		# or disable breakpoint0 in register DR7</a:t>
            </a:r>
          </a:p>
          <a:p>
            <a:pPr>
              <a:buFontTx/>
              <a:buNone/>
            </a:pPr>
            <a:r>
              <a:rPr lang="en-US" sz="2000" dirty="0"/>
              <a:t>    notBP0:</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137</a:t>
            </a:fld>
            <a:endParaRPr lang="en-US"/>
          </a:p>
        </p:txBody>
      </p:sp>
      <p:sp>
        <p:nvSpPr>
          <p:cNvPr id="5" name="Rectangle 4"/>
          <p:cNvSpPr>
            <a:spLocks noChangeArrowheads="1"/>
          </p:cNvSpPr>
          <p:nvPr/>
        </p:nvSpPr>
        <p:spPr bwMode="auto">
          <a:xfrm>
            <a:off x="7620000" y="19050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ES</a:t>
            </a:r>
          </a:p>
        </p:txBody>
      </p:sp>
      <p:sp>
        <p:nvSpPr>
          <p:cNvPr id="6" name="Rectangle 5"/>
          <p:cNvSpPr>
            <a:spLocks noChangeArrowheads="1"/>
          </p:cNvSpPr>
          <p:nvPr/>
        </p:nvSpPr>
        <p:spPr bwMode="auto">
          <a:xfrm>
            <a:off x="7620000" y="22098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DS</a:t>
            </a:r>
          </a:p>
        </p:txBody>
      </p:sp>
      <p:sp>
        <p:nvSpPr>
          <p:cNvPr id="7" name="Rectangle 6"/>
          <p:cNvSpPr>
            <a:spLocks noChangeArrowheads="1"/>
          </p:cNvSpPr>
          <p:nvPr/>
        </p:nvSpPr>
        <p:spPr bwMode="auto">
          <a:xfrm>
            <a:off x="7620000" y="25146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EDI</a:t>
            </a:r>
          </a:p>
        </p:txBody>
      </p:sp>
      <p:sp>
        <p:nvSpPr>
          <p:cNvPr id="8" name="Rectangle 7"/>
          <p:cNvSpPr>
            <a:spLocks noChangeArrowheads="1"/>
          </p:cNvSpPr>
          <p:nvPr/>
        </p:nvSpPr>
        <p:spPr bwMode="auto">
          <a:xfrm>
            <a:off x="7620000" y="28194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ESI</a:t>
            </a:r>
          </a:p>
        </p:txBody>
      </p:sp>
      <p:sp>
        <p:nvSpPr>
          <p:cNvPr id="9" name="Rectangle 8"/>
          <p:cNvSpPr>
            <a:spLocks noChangeArrowheads="1"/>
          </p:cNvSpPr>
          <p:nvPr/>
        </p:nvSpPr>
        <p:spPr bwMode="auto">
          <a:xfrm>
            <a:off x="7620000" y="31242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EBP</a:t>
            </a:r>
          </a:p>
        </p:txBody>
      </p:sp>
      <p:sp>
        <p:nvSpPr>
          <p:cNvPr id="10" name="Rectangle 9"/>
          <p:cNvSpPr>
            <a:spLocks noChangeArrowheads="1"/>
          </p:cNvSpPr>
          <p:nvPr/>
        </p:nvSpPr>
        <p:spPr bwMode="auto">
          <a:xfrm>
            <a:off x="7620000" y="34290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ESP</a:t>
            </a:r>
          </a:p>
        </p:txBody>
      </p:sp>
      <p:sp>
        <p:nvSpPr>
          <p:cNvPr id="11" name="Rectangle 10"/>
          <p:cNvSpPr>
            <a:spLocks noChangeArrowheads="1"/>
          </p:cNvSpPr>
          <p:nvPr/>
        </p:nvSpPr>
        <p:spPr bwMode="auto">
          <a:xfrm>
            <a:off x="7620000" y="37338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EBX</a:t>
            </a:r>
          </a:p>
        </p:txBody>
      </p:sp>
      <p:sp>
        <p:nvSpPr>
          <p:cNvPr id="12" name="Rectangle 11"/>
          <p:cNvSpPr>
            <a:spLocks noChangeArrowheads="1"/>
          </p:cNvSpPr>
          <p:nvPr/>
        </p:nvSpPr>
        <p:spPr bwMode="auto">
          <a:xfrm>
            <a:off x="7620000" y="40386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EDX</a:t>
            </a:r>
          </a:p>
        </p:txBody>
      </p:sp>
      <p:sp>
        <p:nvSpPr>
          <p:cNvPr id="13" name="Rectangle 12"/>
          <p:cNvSpPr>
            <a:spLocks noChangeArrowheads="1"/>
          </p:cNvSpPr>
          <p:nvPr/>
        </p:nvSpPr>
        <p:spPr bwMode="auto">
          <a:xfrm>
            <a:off x="7620000" y="43434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ECX</a:t>
            </a:r>
          </a:p>
        </p:txBody>
      </p:sp>
      <p:sp>
        <p:nvSpPr>
          <p:cNvPr id="14" name="Rectangle 13"/>
          <p:cNvSpPr>
            <a:spLocks noChangeArrowheads="1"/>
          </p:cNvSpPr>
          <p:nvPr/>
        </p:nvSpPr>
        <p:spPr bwMode="auto">
          <a:xfrm>
            <a:off x="7620000" y="46482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EAX</a:t>
            </a:r>
          </a:p>
        </p:txBody>
      </p:sp>
      <p:sp>
        <p:nvSpPr>
          <p:cNvPr id="15" name="Rectangle 14"/>
          <p:cNvSpPr>
            <a:spLocks noChangeArrowheads="1"/>
          </p:cNvSpPr>
          <p:nvPr/>
        </p:nvSpPr>
        <p:spPr bwMode="auto">
          <a:xfrm>
            <a:off x="7620000" y="49530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error-code</a:t>
            </a:r>
          </a:p>
        </p:txBody>
      </p:sp>
      <p:sp>
        <p:nvSpPr>
          <p:cNvPr id="16" name="Rectangle 15"/>
          <p:cNvSpPr>
            <a:spLocks noChangeArrowheads="1"/>
          </p:cNvSpPr>
          <p:nvPr/>
        </p:nvSpPr>
        <p:spPr bwMode="auto">
          <a:xfrm>
            <a:off x="7620000" y="52578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EIP</a:t>
            </a:r>
          </a:p>
        </p:txBody>
      </p:sp>
      <p:sp>
        <p:nvSpPr>
          <p:cNvPr id="17" name="Rectangle 16"/>
          <p:cNvSpPr>
            <a:spLocks noChangeArrowheads="1"/>
          </p:cNvSpPr>
          <p:nvPr/>
        </p:nvSpPr>
        <p:spPr bwMode="auto">
          <a:xfrm>
            <a:off x="7620000" y="55626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   CS</a:t>
            </a:r>
          </a:p>
        </p:txBody>
      </p:sp>
      <p:sp>
        <p:nvSpPr>
          <p:cNvPr id="18" name="Rectangle 17"/>
          <p:cNvSpPr>
            <a:spLocks noChangeArrowheads="1"/>
          </p:cNvSpPr>
          <p:nvPr/>
        </p:nvSpPr>
        <p:spPr bwMode="auto">
          <a:xfrm>
            <a:off x="7620000" y="5867400"/>
            <a:ext cx="1219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EFLAGS</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1143000"/>
          </a:xfrm>
        </p:spPr>
        <p:txBody>
          <a:bodyPr/>
          <a:lstStyle/>
          <a:p>
            <a:r>
              <a:rPr lang="en-US" dirty="0"/>
              <a:t>Intel x86 instruction-format</a:t>
            </a:r>
          </a:p>
        </p:txBody>
      </p:sp>
      <p:sp>
        <p:nvSpPr>
          <p:cNvPr id="30723" name="Rectangle 3"/>
          <p:cNvSpPr>
            <a:spLocks noGrp="1" noChangeArrowheads="1"/>
          </p:cNvSpPr>
          <p:nvPr>
            <p:ph type="body" idx="1"/>
          </p:nvPr>
        </p:nvSpPr>
        <p:spPr>
          <a:xfrm>
            <a:off x="152400" y="1265237"/>
            <a:ext cx="8534400" cy="4525963"/>
          </a:xfrm>
        </p:spPr>
        <p:txBody>
          <a:bodyPr/>
          <a:lstStyle/>
          <a:p>
            <a:r>
              <a:rPr lang="en-US" sz="2400" dirty="0"/>
              <a:t>Intel’s instructions vary in length from 1 to 15 bytes, and are comprised of five fields:</a:t>
            </a:r>
          </a:p>
        </p:txBody>
      </p:sp>
      <p:sp>
        <p:nvSpPr>
          <p:cNvPr id="30724" name="Rectangle 4"/>
          <p:cNvSpPr>
            <a:spLocks noChangeArrowheads="1"/>
          </p:cNvSpPr>
          <p:nvPr/>
        </p:nvSpPr>
        <p:spPr bwMode="auto">
          <a:xfrm>
            <a:off x="228600" y="2133600"/>
            <a:ext cx="1981200" cy="1295400"/>
          </a:xfrm>
          <a:prstGeom prst="rect">
            <a:avLst/>
          </a:prstGeom>
          <a:solidFill>
            <a:schemeClr val="accent1"/>
          </a:solidFill>
          <a:ln w="9525">
            <a:solidFill>
              <a:schemeClr val="tx1"/>
            </a:solidFill>
            <a:miter lim="800000"/>
            <a:headEnd/>
            <a:tailEnd/>
          </a:ln>
          <a:effectLst/>
        </p:spPr>
        <p:txBody>
          <a:bodyPr wrap="none" anchor="ctr"/>
          <a:lstStyle/>
          <a:p>
            <a:pPr algn="ctr"/>
            <a:r>
              <a:rPr lang="en-US"/>
              <a:t>instruction</a:t>
            </a:r>
          </a:p>
          <a:p>
            <a:pPr algn="ctr"/>
            <a:r>
              <a:rPr lang="en-US"/>
              <a:t>prefixes</a:t>
            </a:r>
          </a:p>
          <a:p>
            <a:pPr algn="ctr"/>
            <a:r>
              <a:rPr lang="en-US"/>
              <a:t>0,1,2 or 3 bytes</a:t>
            </a:r>
          </a:p>
        </p:txBody>
      </p:sp>
      <p:sp>
        <p:nvSpPr>
          <p:cNvPr id="30725" name="Rectangle 5"/>
          <p:cNvSpPr>
            <a:spLocks noChangeArrowheads="1"/>
          </p:cNvSpPr>
          <p:nvPr/>
        </p:nvSpPr>
        <p:spPr bwMode="auto">
          <a:xfrm>
            <a:off x="2209800" y="2133600"/>
            <a:ext cx="1447800" cy="1295400"/>
          </a:xfrm>
          <a:prstGeom prst="rect">
            <a:avLst/>
          </a:prstGeom>
          <a:solidFill>
            <a:srgbClr val="00FFFF"/>
          </a:solidFill>
          <a:ln w="38100">
            <a:solidFill>
              <a:schemeClr val="tx1"/>
            </a:solidFill>
            <a:miter lim="800000"/>
            <a:headEnd/>
            <a:tailEnd/>
          </a:ln>
          <a:effectLst/>
        </p:spPr>
        <p:txBody>
          <a:bodyPr wrap="none" anchor="ctr"/>
          <a:lstStyle/>
          <a:p>
            <a:pPr algn="ctr"/>
            <a:r>
              <a:rPr lang="en-US"/>
              <a:t>opcode</a:t>
            </a:r>
          </a:p>
          <a:p>
            <a:pPr algn="ctr"/>
            <a:r>
              <a:rPr lang="en-US"/>
              <a:t>field</a:t>
            </a:r>
          </a:p>
          <a:p>
            <a:pPr algn="ctr"/>
            <a:r>
              <a:rPr lang="en-US"/>
              <a:t>1 or 2 bytes</a:t>
            </a:r>
          </a:p>
        </p:txBody>
      </p:sp>
      <p:sp>
        <p:nvSpPr>
          <p:cNvPr id="30726" name="Rectangle 6"/>
          <p:cNvSpPr>
            <a:spLocks noChangeArrowheads="1"/>
          </p:cNvSpPr>
          <p:nvPr/>
        </p:nvSpPr>
        <p:spPr bwMode="auto">
          <a:xfrm>
            <a:off x="3657600" y="2133600"/>
            <a:ext cx="1524000" cy="1295400"/>
          </a:xfrm>
          <a:prstGeom prst="rect">
            <a:avLst/>
          </a:prstGeom>
          <a:solidFill>
            <a:srgbClr val="00FFFF"/>
          </a:solidFill>
          <a:ln w="38100">
            <a:solidFill>
              <a:schemeClr val="tx1"/>
            </a:solidFill>
            <a:miter lim="800000"/>
            <a:headEnd/>
            <a:tailEnd/>
          </a:ln>
          <a:effectLst/>
        </p:spPr>
        <p:txBody>
          <a:bodyPr wrap="none" anchor="ctr"/>
          <a:lstStyle/>
          <a:p>
            <a:pPr algn="ctr"/>
            <a:r>
              <a:rPr lang="en-US"/>
              <a:t>addressing</a:t>
            </a:r>
          </a:p>
          <a:p>
            <a:pPr algn="ctr"/>
            <a:r>
              <a:rPr lang="en-US"/>
              <a:t>mode field</a:t>
            </a:r>
          </a:p>
          <a:p>
            <a:pPr algn="ctr"/>
            <a:r>
              <a:rPr lang="en-US"/>
              <a:t>0, 1 or 2 bytes</a:t>
            </a:r>
          </a:p>
        </p:txBody>
      </p:sp>
      <p:sp>
        <p:nvSpPr>
          <p:cNvPr id="30727" name="Rectangle 7"/>
          <p:cNvSpPr>
            <a:spLocks noChangeArrowheads="1"/>
          </p:cNvSpPr>
          <p:nvPr/>
        </p:nvSpPr>
        <p:spPr bwMode="auto">
          <a:xfrm>
            <a:off x="5181600" y="2133600"/>
            <a:ext cx="1828800" cy="1295400"/>
          </a:xfrm>
          <a:prstGeom prst="rect">
            <a:avLst/>
          </a:prstGeom>
          <a:solidFill>
            <a:srgbClr val="00FFFF"/>
          </a:solidFill>
          <a:ln w="38100">
            <a:solidFill>
              <a:schemeClr val="tx1"/>
            </a:solidFill>
            <a:miter lim="800000"/>
            <a:headEnd/>
            <a:tailEnd/>
          </a:ln>
          <a:effectLst/>
        </p:spPr>
        <p:txBody>
          <a:bodyPr wrap="none" anchor="ctr"/>
          <a:lstStyle/>
          <a:p>
            <a:pPr algn="ctr"/>
            <a:r>
              <a:rPr lang="en-US"/>
              <a:t>address</a:t>
            </a:r>
          </a:p>
          <a:p>
            <a:pPr algn="ctr"/>
            <a:r>
              <a:rPr lang="en-US"/>
              <a:t>displacement</a:t>
            </a:r>
          </a:p>
          <a:p>
            <a:pPr algn="ctr"/>
            <a:r>
              <a:rPr lang="en-US"/>
              <a:t>0, 1, 2 or 4 bytes</a:t>
            </a:r>
          </a:p>
        </p:txBody>
      </p:sp>
      <p:sp>
        <p:nvSpPr>
          <p:cNvPr id="30728" name="Rectangle 8"/>
          <p:cNvSpPr>
            <a:spLocks noChangeArrowheads="1"/>
          </p:cNvSpPr>
          <p:nvPr/>
        </p:nvSpPr>
        <p:spPr bwMode="auto">
          <a:xfrm>
            <a:off x="7010400" y="2133600"/>
            <a:ext cx="1828800" cy="1295400"/>
          </a:xfrm>
          <a:prstGeom prst="rect">
            <a:avLst/>
          </a:prstGeom>
          <a:solidFill>
            <a:srgbClr val="00FFFF"/>
          </a:solidFill>
          <a:ln w="38100">
            <a:solidFill>
              <a:schemeClr val="tx1"/>
            </a:solidFill>
            <a:miter lim="800000"/>
            <a:headEnd/>
            <a:tailEnd/>
          </a:ln>
          <a:effectLst/>
        </p:spPr>
        <p:txBody>
          <a:bodyPr wrap="none" anchor="ctr"/>
          <a:lstStyle/>
          <a:p>
            <a:pPr algn="ctr"/>
            <a:r>
              <a:rPr lang="en-US"/>
              <a:t>immediate</a:t>
            </a:r>
          </a:p>
          <a:p>
            <a:pPr algn="ctr"/>
            <a:r>
              <a:rPr lang="en-US"/>
              <a:t>data</a:t>
            </a:r>
          </a:p>
          <a:p>
            <a:pPr algn="ctr"/>
            <a:r>
              <a:rPr lang="en-US"/>
              <a:t>0, 1, 2 or 4 bytes</a:t>
            </a:r>
          </a:p>
        </p:txBody>
      </p:sp>
      <p:sp>
        <p:nvSpPr>
          <p:cNvPr id="30729" name="Line 9"/>
          <p:cNvSpPr>
            <a:spLocks noChangeShapeType="1"/>
          </p:cNvSpPr>
          <p:nvPr/>
        </p:nvSpPr>
        <p:spPr bwMode="auto">
          <a:xfrm>
            <a:off x="228600" y="3505200"/>
            <a:ext cx="8610600" cy="0"/>
          </a:xfrm>
          <a:prstGeom prst="line">
            <a:avLst/>
          </a:prstGeom>
          <a:noFill/>
          <a:ln w="38100" cmpd="dbl">
            <a:solidFill>
              <a:schemeClr val="tx1"/>
            </a:solidFill>
            <a:round/>
            <a:headEnd type="triangle" w="med" len="med"/>
            <a:tailEnd type="triangle" w="med" len="med"/>
          </a:ln>
          <a:effectLst/>
        </p:spPr>
        <p:txBody>
          <a:bodyPr/>
          <a:lstStyle/>
          <a:p>
            <a:endParaRPr lang="en-US"/>
          </a:p>
        </p:txBody>
      </p:sp>
      <p:sp>
        <p:nvSpPr>
          <p:cNvPr id="30730" name="Text Box 10"/>
          <p:cNvSpPr txBox="1">
            <a:spLocks noChangeArrowheads="1"/>
          </p:cNvSpPr>
          <p:nvPr/>
        </p:nvSpPr>
        <p:spPr bwMode="auto">
          <a:xfrm>
            <a:off x="3276600" y="3505200"/>
            <a:ext cx="3390900" cy="366713"/>
          </a:xfrm>
          <a:prstGeom prst="rect">
            <a:avLst/>
          </a:prstGeom>
          <a:noFill/>
          <a:ln w="9525">
            <a:noFill/>
            <a:miter lim="800000"/>
            <a:headEnd/>
            <a:tailEnd/>
          </a:ln>
          <a:effectLst/>
        </p:spPr>
        <p:txBody>
          <a:bodyPr wrap="none">
            <a:spAutoFit/>
          </a:bodyPr>
          <a:lstStyle/>
          <a:p>
            <a:r>
              <a:rPr lang="en-US" dirty="0"/>
              <a:t>Maximum number of bytes = 15</a:t>
            </a:r>
          </a:p>
        </p:txBody>
      </p:sp>
      <p:sp>
        <p:nvSpPr>
          <p:cNvPr id="11" name="Slide Number Placeholder 10"/>
          <p:cNvSpPr>
            <a:spLocks noGrp="1"/>
          </p:cNvSpPr>
          <p:nvPr>
            <p:ph type="sldNum" sz="quarter" idx="12"/>
          </p:nvPr>
        </p:nvSpPr>
        <p:spPr/>
        <p:txBody>
          <a:bodyPr/>
          <a:lstStyle/>
          <a:p>
            <a:fld id="{E9F30D11-FCBC-4E13-9D77-6D2272D5FE03}" type="slidenum">
              <a:rPr lang="en-US" smtClean="0"/>
              <a:pPr/>
              <a:t>138</a:t>
            </a:fld>
            <a:endParaRPr lang="en-US"/>
          </a:p>
        </p:txBody>
      </p:sp>
      <p:sp>
        <p:nvSpPr>
          <p:cNvPr id="12" name="Rectangle 3"/>
          <p:cNvSpPr txBox="1">
            <a:spLocks noChangeArrowheads="1"/>
          </p:cNvSpPr>
          <p:nvPr/>
        </p:nvSpPr>
        <p:spPr bwMode="auto">
          <a:xfrm>
            <a:off x="76200" y="3886200"/>
            <a:ext cx="8229600" cy="2743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1-byte instruction:   		in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dx</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%al</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2-byte instruction: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int</a:t>
            </a:r>
            <a:r>
              <a:rPr kumimoji="0" lang="en-US" sz="2000" b="0" i="0" u="none" strike="noStrike" kern="0" cap="none" spc="0" normalizeH="0" baseline="0" noProof="0" dirty="0" smtClean="0">
                <a:ln>
                  <a:noFill/>
                </a:ln>
                <a:solidFill>
                  <a:schemeClr val="tx1"/>
                </a:solidFill>
                <a:effectLst/>
                <a:uLnTx/>
                <a:uFillTx/>
                <a:latin typeface="+mn-lt"/>
                <a:ea typeface="+mn-ea"/>
                <a:cs typeface="+mn-cs"/>
              </a:rPr>
              <a:t>   $0x16</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 prefixed instruction:	rep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movsb</a:t>
            </a:r>
            <a:endParaRPr kumimoji="0" lang="en-US"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Here’s a 12-byte instruction: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cmpl</a:t>
            </a:r>
            <a:r>
              <a:rPr kumimoji="0" lang="en-US" sz="2000" b="0" i="0" u="none" strike="noStrike" kern="0" cap="none" spc="0" normalizeH="0" baseline="0" noProof="0" dirty="0" smtClean="0">
                <a:ln>
                  <a:noFill/>
                </a:ln>
                <a:solidFill>
                  <a:schemeClr val="tx1"/>
                </a:solidFill>
                <a:effectLst/>
                <a:uLnTx/>
                <a:uFillTx/>
                <a:latin typeface="+mn-lt"/>
                <a:ea typeface="+mn-ea"/>
                <a:cs typeface="+mn-cs"/>
              </a:rPr>
              <a:t>   $0, %fs:0x400(%</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ebx</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edi</a:t>
            </a:r>
            <a:r>
              <a:rPr kumimoji="0" lang="en-US" sz="2000" b="0" i="0" u="none" strike="noStrike" kern="0" cap="none" spc="0" normalizeH="0" baseline="0" noProof="0" dirty="0" smtClean="0">
                <a:ln>
                  <a:noFill/>
                </a:ln>
                <a:solidFill>
                  <a:schemeClr val="tx1"/>
                </a:solidFill>
                <a:effectLst/>
                <a:uLnTx/>
                <a:uFillTx/>
                <a:latin typeface="+mn-lt"/>
                <a:ea typeface="+mn-ea"/>
                <a:cs typeface="+mn-cs"/>
              </a:rPr>
              <a:t>, 2)</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1 prefix byte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1 </a:t>
            </a:r>
            <a:r>
              <a:rPr kumimoji="0" lang="en-US" sz="1800" b="0" i="0" u="none" strike="noStrike" kern="0" cap="none" spc="0" normalizeH="0" baseline="0" noProof="0" dirty="0" err="1" smtClean="0">
                <a:ln>
                  <a:noFill/>
                </a:ln>
                <a:solidFill>
                  <a:schemeClr val="tx1"/>
                </a:solidFill>
                <a:effectLst/>
                <a:uLnTx/>
                <a:uFillTx/>
                <a:latin typeface="+mn-lt"/>
              </a:rPr>
              <a:t>opcode</a:t>
            </a:r>
            <a:r>
              <a:rPr kumimoji="0" lang="en-US" sz="1800" b="0" i="0" u="none" strike="noStrike" kern="0" cap="none" spc="0" normalizeH="0" baseline="0" noProof="0" dirty="0" smtClean="0">
                <a:ln>
                  <a:noFill/>
                </a:ln>
                <a:solidFill>
                  <a:schemeClr val="tx1"/>
                </a:solidFill>
                <a:effectLst/>
                <a:uLnTx/>
                <a:uFillTx/>
                <a:latin typeface="+mn-lt"/>
              </a:rPr>
              <a:t> byte</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2 address-mode bytes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4 address-displacement bytes</a:t>
            </a:r>
          </a:p>
          <a:p>
            <a:pPr marL="742950" marR="0" lvl="1" indent="-285750" algn="l" defTabSz="914400" rtl="0" eaLnBrk="1" fontAlgn="base" latinLnBrk="0" hangingPunct="1">
              <a:lnSpc>
                <a:spcPct val="9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4 immediate-data bytes</a:t>
            </a:r>
          </a:p>
          <a:p>
            <a:pPr marL="1143000" marR="0" lvl="2" indent="-228600" algn="l" defTabSz="914400" rtl="0" eaLnBrk="1" fontAlgn="base" latinLnBrk="0" hangingPunct="1">
              <a:lnSpc>
                <a:spcPct val="90000"/>
              </a:lnSpc>
              <a:spcBef>
                <a:spcPct val="20000"/>
              </a:spcBef>
              <a:spcAft>
                <a:spcPct val="0"/>
              </a:spcAft>
              <a:buClrTx/>
              <a:buSzTx/>
              <a:buFontTx/>
              <a:buChar char="•"/>
              <a:tabLst/>
              <a:defRPr/>
            </a:pPr>
            <a:endParaRPr kumimoji="0" lang="en-US" sz="16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76200"/>
            <a:ext cx="8229600" cy="1143000"/>
          </a:xfrm>
        </p:spPr>
        <p:txBody>
          <a:bodyPr/>
          <a:lstStyle/>
          <a:p>
            <a:r>
              <a:rPr lang="en-US" sz="4000" dirty="0" smtClean="0"/>
              <a:t>IDE/ATA: </a:t>
            </a:r>
            <a:r>
              <a:rPr lang="en-US" sz="4000" dirty="0"/>
              <a:t>EDD </a:t>
            </a:r>
            <a:r>
              <a:rPr lang="en-US" sz="4000" dirty="0" smtClean="0"/>
              <a:t>services in protected mode</a:t>
            </a:r>
            <a:endParaRPr lang="en-US" sz="4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139</a:t>
            </a:fld>
            <a:endParaRPr lang="en-US"/>
          </a:p>
        </p:txBody>
      </p:sp>
      <p:sp>
        <p:nvSpPr>
          <p:cNvPr id="5" name="Content Placeholder 4"/>
          <p:cNvSpPr>
            <a:spLocks noGrp="1"/>
          </p:cNvSpPr>
          <p:nvPr>
            <p:ph idx="1"/>
          </p:nvPr>
        </p:nvSpPr>
        <p:spPr/>
        <p:txBody>
          <a:bodyPr/>
          <a:lstStyle/>
          <a:p>
            <a:pPr>
              <a:lnSpc>
                <a:spcPct val="90000"/>
              </a:lnSpc>
            </a:pPr>
            <a:r>
              <a:rPr lang="en-US" sz="2000" dirty="0" smtClean="0"/>
              <a:t>Modern computer platforms are expected to provide a specially designed peripheral processor, the hard disk controller, which can be programmed by system software to carry out data-transfers between a disk and the computer’s primary memory</a:t>
            </a:r>
          </a:p>
          <a:p>
            <a:pPr>
              <a:lnSpc>
                <a:spcPct val="90000"/>
              </a:lnSpc>
            </a:pPr>
            <a:r>
              <a:rPr lang="en-US" sz="2000" dirty="0" smtClean="0"/>
              <a:t>The programming interface for hard disk controllers continues to evolve, but a stable set of standard capabilities exists </a:t>
            </a:r>
          </a:p>
          <a:p>
            <a:r>
              <a:rPr lang="en-US" sz="2000" dirty="0" smtClean="0"/>
              <a:t>All data-transfers to and from the hard disk are comprised of fixed-size blocks called ‘sectors’ (whose size equals 512 bytes)</a:t>
            </a:r>
          </a:p>
          <a:p>
            <a:r>
              <a:rPr lang="en-US" sz="2000" dirty="0" smtClean="0"/>
              <a:t>On modern hard disks, these sectors are identified by sector-numbers starting at 0</a:t>
            </a:r>
          </a:p>
          <a:p>
            <a:r>
              <a:rPr lang="en-US" sz="2000" dirty="0" smtClean="0"/>
              <a:t>This scheme for addressing disk sectors is known as Logical Block Addressing (LBA).  So the hard disk is just an array of sectors</a:t>
            </a:r>
          </a:p>
          <a:p>
            <a:pPr>
              <a:lnSpc>
                <a:spcPct val="90000"/>
              </a:lnSpc>
            </a:pPr>
            <a:r>
              <a:rPr lang="en-US" sz="2000" dirty="0" smtClean="0"/>
              <a:t>newer PCs like ours allow these port-addresses to be assigned dynamically during the system’s startup</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‘Real-Mode’ Memory Map</a:t>
            </a:r>
          </a:p>
        </p:txBody>
      </p:sp>
      <p:sp>
        <p:nvSpPr>
          <p:cNvPr id="25605" name="Rectangle 5"/>
          <p:cNvSpPr>
            <a:spLocks noChangeArrowheads="1"/>
          </p:cNvSpPr>
          <p:nvPr/>
        </p:nvSpPr>
        <p:spPr bwMode="auto">
          <a:xfrm>
            <a:off x="4800600" y="1447800"/>
            <a:ext cx="1600200" cy="47244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5606" name="Rectangle 6"/>
          <p:cNvSpPr>
            <a:spLocks noChangeArrowheads="1"/>
          </p:cNvSpPr>
          <p:nvPr/>
        </p:nvSpPr>
        <p:spPr bwMode="auto">
          <a:xfrm>
            <a:off x="4800600" y="5257800"/>
            <a:ext cx="1600200" cy="304800"/>
          </a:xfrm>
          <a:prstGeom prst="rect">
            <a:avLst/>
          </a:prstGeom>
          <a:solidFill>
            <a:srgbClr val="FFCCFF"/>
          </a:solidFill>
          <a:ln w="9525">
            <a:solidFill>
              <a:schemeClr val="tx1"/>
            </a:solidFill>
            <a:miter lim="800000"/>
            <a:headEnd/>
            <a:tailEnd/>
          </a:ln>
          <a:effectLst/>
        </p:spPr>
        <p:txBody>
          <a:bodyPr wrap="none" anchor="ctr"/>
          <a:lstStyle/>
          <a:p>
            <a:pPr algn="ctr"/>
            <a:r>
              <a:rPr lang="en-US"/>
              <a:t>BOOT_LOCN</a:t>
            </a:r>
          </a:p>
        </p:txBody>
      </p:sp>
      <p:sp>
        <p:nvSpPr>
          <p:cNvPr id="25607" name="Text Box 7"/>
          <p:cNvSpPr txBox="1">
            <a:spLocks noChangeArrowheads="1"/>
          </p:cNvSpPr>
          <p:nvPr/>
        </p:nvSpPr>
        <p:spPr bwMode="auto">
          <a:xfrm>
            <a:off x="304800" y="5410200"/>
            <a:ext cx="1479550" cy="366713"/>
          </a:xfrm>
          <a:prstGeom prst="rect">
            <a:avLst/>
          </a:prstGeom>
          <a:noFill/>
          <a:ln w="9525">
            <a:noFill/>
            <a:miter lim="800000"/>
            <a:headEnd/>
            <a:tailEnd/>
          </a:ln>
          <a:effectLst/>
        </p:spPr>
        <p:txBody>
          <a:bodyPr wrap="none">
            <a:spAutoFit/>
          </a:bodyPr>
          <a:lstStyle/>
          <a:p>
            <a:r>
              <a:rPr lang="en-US"/>
              <a:t>0x00007C00</a:t>
            </a:r>
          </a:p>
        </p:txBody>
      </p:sp>
      <p:sp>
        <p:nvSpPr>
          <p:cNvPr id="25608" name="Line 8"/>
          <p:cNvSpPr>
            <a:spLocks noChangeShapeType="1"/>
          </p:cNvSpPr>
          <p:nvPr/>
        </p:nvSpPr>
        <p:spPr bwMode="auto">
          <a:xfrm flipH="1" flipV="1">
            <a:off x="1752600" y="5562600"/>
            <a:ext cx="3048000" cy="0"/>
          </a:xfrm>
          <a:prstGeom prst="line">
            <a:avLst/>
          </a:prstGeom>
          <a:noFill/>
          <a:ln w="9525">
            <a:solidFill>
              <a:schemeClr val="tx1"/>
            </a:solidFill>
            <a:round/>
            <a:headEnd type="triangle" w="med" len="med"/>
            <a:tailEnd/>
          </a:ln>
          <a:effectLst/>
        </p:spPr>
        <p:txBody>
          <a:bodyPr/>
          <a:lstStyle/>
          <a:p>
            <a:endParaRPr lang="en-US"/>
          </a:p>
        </p:txBody>
      </p:sp>
      <p:sp>
        <p:nvSpPr>
          <p:cNvPr id="25609" name="Line 9"/>
          <p:cNvSpPr>
            <a:spLocks noChangeShapeType="1"/>
          </p:cNvSpPr>
          <p:nvPr/>
        </p:nvSpPr>
        <p:spPr bwMode="auto">
          <a:xfrm flipH="1" flipV="1">
            <a:off x="1752600" y="5181600"/>
            <a:ext cx="3048000" cy="76200"/>
          </a:xfrm>
          <a:prstGeom prst="line">
            <a:avLst/>
          </a:prstGeom>
          <a:noFill/>
          <a:ln w="9525">
            <a:solidFill>
              <a:schemeClr val="tx1"/>
            </a:solidFill>
            <a:round/>
            <a:headEnd type="triangle" w="med" len="med"/>
            <a:tailEnd/>
          </a:ln>
          <a:effectLst/>
        </p:spPr>
        <p:txBody>
          <a:bodyPr/>
          <a:lstStyle/>
          <a:p>
            <a:endParaRPr lang="en-US"/>
          </a:p>
        </p:txBody>
      </p:sp>
      <p:sp>
        <p:nvSpPr>
          <p:cNvPr id="25610" name="Text Box 10"/>
          <p:cNvSpPr txBox="1">
            <a:spLocks noChangeArrowheads="1"/>
          </p:cNvSpPr>
          <p:nvPr/>
        </p:nvSpPr>
        <p:spPr bwMode="auto">
          <a:xfrm>
            <a:off x="304800" y="5029200"/>
            <a:ext cx="1466850" cy="366713"/>
          </a:xfrm>
          <a:prstGeom prst="rect">
            <a:avLst/>
          </a:prstGeom>
          <a:noFill/>
          <a:ln w="9525">
            <a:noFill/>
            <a:miter lim="800000"/>
            <a:headEnd/>
            <a:tailEnd/>
          </a:ln>
          <a:effectLst/>
        </p:spPr>
        <p:txBody>
          <a:bodyPr wrap="none">
            <a:spAutoFit/>
          </a:bodyPr>
          <a:lstStyle/>
          <a:p>
            <a:r>
              <a:rPr lang="en-US"/>
              <a:t>0x00007E00</a:t>
            </a:r>
          </a:p>
        </p:txBody>
      </p:sp>
      <p:sp>
        <p:nvSpPr>
          <p:cNvPr id="25611" name="Text Box 11"/>
          <p:cNvSpPr txBox="1">
            <a:spLocks noChangeArrowheads="1"/>
          </p:cNvSpPr>
          <p:nvPr/>
        </p:nvSpPr>
        <p:spPr bwMode="auto">
          <a:xfrm>
            <a:off x="6400800" y="5257800"/>
            <a:ext cx="1174750" cy="366713"/>
          </a:xfrm>
          <a:prstGeom prst="rect">
            <a:avLst/>
          </a:prstGeom>
          <a:noFill/>
          <a:ln w="9525">
            <a:noFill/>
            <a:miter lim="800000"/>
            <a:headEnd/>
            <a:tailEnd/>
          </a:ln>
          <a:effectLst/>
        </p:spPr>
        <p:txBody>
          <a:bodyPr wrap="none">
            <a:spAutoFit/>
          </a:bodyPr>
          <a:lstStyle/>
          <a:p>
            <a:r>
              <a:rPr lang="en-US"/>
              <a:t>512 bytes</a:t>
            </a:r>
          </a:p>
        </p:txBody>
      </p:sp>
      <p:sp>
        <p:nvSpPr>
          <p:cNvPr id="25612" name="Text Box 12"/>
          <p:cNvSpPr txBox="1">
            <a:spLocks noChangeArrowheads="1"/>
          </p:cNvSpPr>
          <p:nvPr/>
        </p:nvSpPr>
        <p:spPr bwMode="auto">
          <a:xfrm>
            <a:off x="4800600" y="1447800"/>
            <a:ext cx="1524000" cy="366713"/>
          </a:xfrm>
          <a:prstGeom prst="rect">
            <a:avLst/>
          </a:prstGeom>
          <a:noFill/>
          <a:ln w="9525">
            <a:noFill/>
            <a:miter lim="800000"/>
            <a:headEnd/>
            <a:tailEnd/>
          </a:ln>
          <a:effectLst/>
        </p:spPr>
        <p:txBody>
          <a:bodyPr>
            <a:spAutoFit/>
          </a:bodyPr>
          <a:lstStyle/>
          <a:p>
            <a:pPr>
              <a:spcBef>
                <a:spcPct val="50000"/>
              </a:spcBef>
            </a:pPr>
            <a:endParaRPr lang="en-US"/>
          </a:p>
        </p:txBody>
      </p:sp>
      <p:sp>
        <p:nvSpPr>
          <p:cNvPr id="25613" name="Rectangle 13"/>
          <p:cNvSpPr>
            <a:spLocks noChangeArrowheads="1"/>
          </p:cNvSpPr>
          <p:nvPr/>
        </p:nvSpPr>
        <p:spPr bwMode="auto">
          <a:xfrm>
            <a:off x="4800600" y="1447800"/>
            <a:ext cx="1600200" cy="533400"/>
          </a:xfrm>
          <a:prstGeom prst="rect">
            <a:avLst/>
          </a:prstGeom>
          <a:solidFill>
            <a:srgbClr val="FF9933"/>
          </a:solidFill>
          <a:ln w="9525">
            <a:solidFill>
              <a:schemeClr val="tx1"/>
            </a:solidFill>
            <a:miter lim="800000"/>
            <a:headEnd/>
            <a:tailEnd/>
          </a:ln>
          <a:effectLst/>
        </p:spPr>
        <p:txBody>
          <a:bodyPr wrap="none" anchor="ctr"/>
          <a:lstStyle/>
          <a:p>
            <a:pPr algn="ctr"/>
            <a:r>
              <a:rPr lang="en-US"/>
              <a:t>ROM-BIOS</a:t>
            </a:r>
          </a:p>
        </p:txBody>
      </p:sp>
      <p:sp>
        <p:nvSpPr>
          <p:cNvPr id="25614" name="Rectangle 14"/>
          <p:cNvSpPr>
            <a:spLocks noChangeArrowheads="1"/>
          </p:cNvSpPr>
          <p:nvPr/>
        </p:nvSpPr>
        <p:spPr bwMode="auto">
          <a:xfrm>
            <a:off x="4800600" y="2438400"/>
            <a:ext cx="1600200" cy="381000"/>
          </a:xfrm>
          <a:prstGeom prst="rect">
            <a:avLst/>
          </a:prstGeom>
          <a:solidFill>
            <a:srgbClr val="00FF99"/>
          </a:solidFill>
          <a:ln w="9525">
            <a:solidFill>
              <a:schemeClr val="tx1"/>
            </a:solidFill>
            <a:miter lim="800000"/>
            <a:headEnd/>
            <a:tailEnd/>
          </a:ln>
          <a:effectLst/>
        </p:spPr>
        <p:txBody>
          <a:bodyPr wrap="none" anchor="ctr"/>
          <a:lstStyle/>
          <a:p>
            <a:pPr algn="ctr"/>
            <a:r>
              <a:rPr lang="en-US"/>
              <a:t>VRAM</a:t>
            </a:r>
          </a:p>
        </p:txBody>
      </p:sp>
      <p:sp>
        <p:nvSpPr>
          <p:cNvPr id="25615" name="Rectangle 15"/>
          <p:cNvSpPr>
            <a:spLocks noChangeArrowheads="1"/>
          </p:cNvSpPr>
          <p:nvPr/>
        </p:nvSpPr>
        <p:spPr bwMode="auto">
          <a:xfrm>
            <a:off x="4800600" y="6096000"/>
            <a:ext cx="1600200" cy="381000"/>
          </a:xfrm>
          <a:prstGeom prst="rect">
            <a:avLst/>
          </a:prstGeom>
          <a:solidFill>
            <a:srgbClr val="CCCC00"/>
          </a:solidFill>
          <a:ln w="9525">
            <a:solidFill>
              <a:schemeClr val="tx1"/>
            </a:solidFill>
            <a:miter lim="800000"/>
            <a:headEnd/>
            <a:tailEnd/>
          </a:ln>
          <a:effectLst/>
        </p:spPr>
        <p:txBody>
          <a:bodyPr wrap="none" anchor="ctr"/>
          <a:lstStyle/>
          <a:p>
            <a:pPr algn="ctr"/>
            <a:r>
              <a:rPr lang="en-US"/>
              <a:t>IVT</a:t>
            </a:r>
          </a:p>
        </p:txBody>
      </p:sp>
      <p:sp>
        <p:nvSpPr>
          <p:cNvPr id="25617" name="Rectangle 17"/>
          <p:cNvSpPr>
            <a:spLocks noChangeArrowheads="1"/>
          </p:cNvSpPr>
          <p:nvPr/>
        </p:nvSpPr>
        <p:spPr bwMode="auto">
          <a:xfrm>
            <a:off x="4800600" y="1981200"/>
            <a:ext cx="1600200" cy="4572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5618" name="Text Box 18"/>
          <p:cNvSpPr txBox="1">
            <a:spLocks noChangeArrowheads="1"/>
          </p:cNvSpPr>
          <p:nvPr/>
        </p:nvSpPr>
        <p:spPr bwMode="auto">
          <a:xfrm>
            <a:off x="5318125" y="3922713"/>
            <a:ext cx="692150" cy="366712"/>
          </a:xfrm>
          <a:prstGeom prst="rect">
            <a:avLst/>
          </a:prstGeom>
          <a:noFill/>
          <a:ln w="9525">
            <a:noFill/>
            <a:miter lim="800000"/>
            <a:headEnd/>
            <a:tailEnd/>
          </a:ln>
          <a:effectLst/>
        </p:spPr>
        <p:txBody>
          <a:bodyPr wrap="none">
            <a:spAutoFit/>
          </a:bodyPr>
          <a:lstStyle/>
          <a:p>
            <a:r>
              <a:rPr lang="en-US"/>
              <a:t>RAM</a:t>
            </a:r>
          </a:p>
        </p:txBody>
      </p:sp>
      <p:sp>
        <p:nvSpPr>
          <p:cNvPr id="25619" name="Text Box 19"/>
          <p:cNvSpPr txBox="1">
            <a:spLocks noChangeArrowheads="1"/>
          </p:cNvSpPr>
          <p:nvPr/>
        </p:nvSpPr>
        <p:spPr bwMode="auto">
          <a:xfrm>
            <a:off x="1219200" y="1524000"/>
            <a:ext cx="2828925" cy="457200"/>
          </a:xfrm>
          <a:prstGeom prst="rect">
            <a:avLst/>
          </a:prstGeom>
          <a:noFill/>
          <a:ln w="9525">
            <a:noFill/>
            <a:miter lim="800000"/>
            <a:headEnd/>
            <a:tailEnd/>
          </a:ln>
          <a:effectLst/>
        </p:spPr>
        <p:txBody>
          <a:bodyPr wrap="none">
            <a:spAutoFit/>
          </a:bodyPr>
          <a:lstStyle/>
          <a:p>
            <a:r>
              <a:rPr lang="en-US" sz="2400" i="1"/>
              <a:t>Vendor’s Firmware </a:t>
            </a:r>
          </a:p>
        </p:txBody>
      </p:sp>
      <p:sp>
        <p:nvSpPr>
          <p:cNvPr id="25620" name="Text Box 20"/>
          <p:cNvSpPr txBox="1">
            <a:spLocks noChangeArrowheads="1"/>
          </p:cNvSpPr>
          <p:nvPr/>
        </p:nvSpPr>
        <p:spPr bwMode="auto">
          <a:xfrm>
            <a:off x="838200" y="2362200"/>
            <a:ext cx="3236913" cy="457200"/>
          </a:xfrm>
          <a:prstGeom prst="rect">
            <a:avLst/>
          </a:prstGeom>
          <a:noFill/>
          <a:ln w="9525">
            <a:noFill/>
            <a:miter lim="800000"/>
            <a:headEnd/>
            <a:tailEnd/>
          </a:ln>
          <a:effectLst/>
        </p:spPr>
        <p:txBody>
          <a:bodyPr wrap="none">
            <a:spAutoFit/>
          </a:bodyPr>
          <a:lstStyle/>
          <a:p>
            <a:r>
              <a:rPr lang="en-US" sz="2400" i="1"/>
              <a:t>Video Display Memory</a:t>
            </a:r>
          </a:p>
        </p:txBody>
      </p:sp>
      <p:sp>
        <p:nvSpPr>
          <p:cNvPr id="25621" name="Line 21"/>
          <p:cNvSpPr>
            <a:spLocks noChangeShapeType="1"/>
          </p:cNvSpPr>
          <p:nvPr/>
        </p:nvSpPr>
        <p:spPr bwMode="auto">
          <a:xfrm>
            <a:off x="3886200" y="1752600"/>
            <a:ext cx="838200" cy="0"/>
          </a:xfrm>
          <a:prstGeom prst="line">
            <a:avLst/>
          </a:prstGeom>
          <a:noFill/>
          <a:ln w="9525">
            <a:solidFill>
              <a:schemeClr val="tx1"/>
            </a:solidFill>
            <a:round/>
            <a:headEnd/>
            <a:tailEnd type="triangle" w="med" len="med"/>
          </a:ln>
          <a:effectLst/>
        </p:spPr>
        <p:txBody>
          <a:bodyPr/>
          <a:lstStyle/>
          <a:p>
            <a:endParaRPr lang="en-US"/>
          </a:p>
        </p:txBody>
      </p:sp>
      <p:sp>
        <p:nvSpPr>
          <p:cNvPr id="25622" name="Line 22"/>
          <p:cNvSpPr>
            <a:spLocks noChangeShapeType="1"/>
          </p:cNvSpPr>
          <p:nvPr/>
        </p:nvSpPr>
        <p:spPr bwMode="auto">
          <a:xfrm>
            <a:off x="3962400" y="2667000"/>
            <a:ext cx="762000" cy="0"/>
          </a:xfrm>
          <a:prstGeom prst="line">
            <a:avLst/>
          </a:prstGeom>
          <a:noFill/>
          <a:ln w="9525">
            <a:solidFill>
              <a:schemeClr val="tx1"/>
            </a:solidFill>
            <a:round/>
            <a:headEnd/>
            <a:tailEnd type="triangle" w="med" len="med"/>
          </a:ln>
          <a:effectLst/>
        </p:spPr>
        <p:txBody>
          <a:bodyPr/>
          <a:lstStyle/>
          <a:p>
            <a:endParaRPr lang="en-US"/>
          </a:p>
        </p:txBody>
      </p:sp>
      <p:sp>
        <p:nvSpPr>
          <p:cNvPr id="25623" name="Text Box 23"/>
          <p:cNvSpPr txBox="1">
            <a:spLocks noChangeArrowheads="1"/>
          </p:cNvSpPr>
          <p:nvPr/>
        </p:nvSpPr>
        <p:spPr bwMode="auto">
          <a:xfrm>
            <a:off x="1524000" y="1905000"/>
            <a:ext cx="2266950" cy="366713"/>
          </a:xfrm>
          <a:prstGeom prst="rect">
            <a:avLst/>
          </a:prstGeom>
          <a:noFill/>
          <a:ln w="9525">
            <a:noFill/>
            <a:miter lim="800000"/>
            <a:headEnd/>
            <a:tailEnd/>
          </a:ln>
          <a:effectLst/>
        </p:spPr>
        <p:txBody>
          <a:bodyPr wrap="none">
            <a:spAutoFit/>
          </a:bodyPr>
          <a:lstStyle/>
          <a:p>
            <a:r>
              <a:rPr lang="en-US" i="1"/>
              <a:t>No installed memory</a:t>
            </a:r>
          </a:p>
        </p:txBody>
      </p:sp>
      <p:sp>
        <p:nvSpPr>
          <p:cNvPr id="25624" name="Line 24"/>
          <p:cNvSpPr>
            <a:spLocks noChangeShapeType="1"/>
          </p:cNvSpPr>
          <p:nvPr/>
        </p:nvSpPr>
        <p:spPr bwMode="auto">
          <a:xfrm>
            <a:off x="3733800" y="2057400"/>
            <a:ext cx="990600" cy="0"/>
          </a:xfrm>
          <a:prstGeom prst="line">
            <a:avLst/>
          </a:prstGeom>
          <a:noFill/>
          <a:ln w="9525">
            <a:solidFill>
              <a:schemeClr val="tx1"/>
            </a:solidFill>
            <a:round/>
            <a:headEnd/>
            <a:tailEnd type="triangle" w="med" len="med"/>
          </a:ln>
          <a:effectLst/>
        </p:spPr>
        <p:txBody>
          <a:bodyPr/>
          <a:lstStyle/>
          <a:p>
            <a:endParaRPr lang="en-US"/>
          </a:p>
        </p:txBody>
      </p:sp>
      <p:sp>
        <p:nvSpPr>
          <p:cNvPr id="25625" name="Text Box 25"/>
          <p:cNvSpPr txBox="1">
            <a:spLocks noChangeArrowheads="1"/>
          </p:cNvSpPr>
          <p:nvPr/>
        </p:nvSpPr>
        <p:spPr bwMode="auto">
          <a:xfrm>
            <a:off x="533400" y="3810000"/>
            <a:ext cx="3625850" cy="457200"/>
          </a:xfrm>
          <a:prstGeom prst="rect">
            <a:avLst/>
          </a:prstGeom>
          <a:noFill/>
          <a:ln w="9525">
            <a:noFill/>
            <a:miter lim="800000"/>
            <a:headEnd/>
            <a:tailEnd/>
          </a:ln>
          <a:effectLst/>
        </p:spPr>
        <p:txBody>
          <a:bodyPr wrap="none">
            <a:spAutoFit/>
          </a:bodyPr>
          <a:lstStyle/>
          <a:p>
            <a:r>
              <a:rPr lang="en-US" sz="2400" i="1"/>
              <a:t>Volatile Program Memory</a:t>
            </a:r>
          </a:p>
        </p:txBody>
      </p:sp>
      <p:sp>
        <p:nvSpPr>
          <p:cNvPr id="25626" name="Line 26"/>
          <p:cNvSpPr>
            <a:spLocks noChangeShapeType="1"/>
          </p:cNvSpPr>
          <p:nvPr/>
        </p:nvSpPr>
        <p:spPr bwMode="auto">
          <a:xfrm>
            <a:off x="4114800" y="4114800"/>
            <a:ext cx="609600" cy="0"/>
          </a:xfrm>
          <a:prstGeom prst="line">
            <a:avLst/>
          </a:prstGeom>
          <a:noFill/>
          <a:ln w="9525">
            <a:solidFill>
              <a:schemeClr val="tx1"/>
            </a:solidFill>
            <a:round/>
            <a:headEnd/>
            <a:tailEnd type="triangle" w="med" len="med"/>
          </a:ln>
          <a:effectLst/>
        </p:spPr>
        <p:txBody>
          <a:bodyPr/>
          <a:lstStyle/>
          <a:p>
            <a:endParaRPr lang="en-US"/>
          </a:p>
        </p:txBody>
      </p:sp>
      <p:sp>
        <p:nvSpPr>
          <p:cNvPr id="25627" name="Line 27"/>
          <p:cNvSpPr>
            <a:spLocks noChangeShapeType="1"/>
          </p:cNvSpPr>
          <p:nvPr/>
        </p:nvSpPr>
        <p:spPr bwMode="auto">
          <a:xfrm>
            <a:off x="7772400" y="1447800"/>
            <a:ext cx="0" cy="49530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5628" name="Text Box 28"/>
          <p:cNvSpPr txBox="1">
            <a:spLocks noChangeArrowheads="1"/>
          </p:cNvSpPr>
          <p:nvPr/>
        </p:nvSpPr>
        <p:spPr bwMode="auto">
          <a:xfrm>
            <a:off x="7772400" y="3657600"/>
            <a:ext cx="930275" cy="457200"/>
          </a:xfrm>
          <a:prstGeom prst="rect">
            <a:avLst/>
          </a:prstGeom>
          <a:noFill/>
          <a:ln w="9525">
            <a:noFill/>
            <a:miter lim="800000"/>
            <a:headEnd/>
            <a:tailEnd/>
          </a:ln>
          <a:effectLst/>
        </p:spPr>
        <p:txBody>
          <a:bodyPr wrap="none">
            <a:spAutoFit/>
          </a:bodyPr>
          <a:lstStyle/>
          <a:p>
            <a:r>
              <a:rPr lang="en-US" sz="2400" b="1"/>
              <a:t>1-MB</a:t>
            </a:r>
          </a:p>
        </p:txBody>
      </p:sp>
      <p:sp>
        <p:nvSpPr>
          <p:cNvPr id="25629" name="Rectangle 29"/>
          <p:cNvSpPr>
            <a:spLocks noChangeArrowheads="1"/>
          </p:cNvSpPr>
          <p:nvPr/>
        </p:nvSpPr>
        <p:spPr bwMode="auto">
          <a:xfrm>
            <a:off x="4800600" y="5867400"/>
            <a:ext cx="1600200" cy="228600"/>
          </a:xfrm>
          <a:prstGeom prst="rect">
            <a:avLst/>
          </a:prstGeom>
          <a:solidFill>
            <a:srgbClr val="FFFF99"/>
          </a:solidFill>
          <a:ln w="9525">
            <a:solidFill>
              <a:schemeClr val="tx1"/>
            </a:solidFill>
            <a:miter lim="800000"/>
            <a:headEnd/>
            <a:tailEnd/>
          </a:ln>
          <a:effectLst/>
        </p:spPr>
        <p:txBody>
          <a:bodyPr wrap="none" anchor="ctr"/>
          <a:lstStyle/>
          <a:p>
            <a:pPr algn="ctr"/>
            <a:r>
              <a:rPr lang="en-US"/>
              <a:t>RBDA</a:t>
            </a:r>
          </a:p>
        </p:txBody>
      </p:sp>
      <p:sp>
        <p:nvSpPr>
          <p:cNvPr id="25630" name="Text Box 30"/>
          <p:cNvSpPr txBox="1">
            <a:spLocks noChangeArrowheads="1"/>
          </p:cNvSpPr>
          <p:nvPr/>
        </p:nvSpPr>
        <p:spPr bwMode="auto">
          <a:xfrm>
            <a:off x="1295400" y="6248400"/>
            <a:ext cx="1441450" cy="366713"/>
          </a:xfrm>
          <a:prstGeom prst="rect">
            <a:avLst/>
          </a:prstGeom>
          <a:noFill/>
          <a:ln w="9525">
            <a:noFill/>
            <a:miter lim="800000"/>
            <a:headEnd/>
            <a:tailEnd/>
          </a:ln>
          <a:effectLst/>
        </p:spPr>
        <p:txBody>
          <a:bodyPr wrap="none">
            <a:spAutoFit/>
          </a:bodyPr>
          <a:lstStyle/>
          <a:p>
            <a:r>
              <a:rPr lang="en-US"/>
              <a:t>0x00000000</a:t>
            </a:r>
          </a:p>
        </p:txBody>
      </p:sp>
      <p:sp>
        <p:nvSpPr>
          <p:cNvPr id="25631" name="Line 31"/>
          <p:cNvSpPr>
            <a:spLocks noChangeShapeType="1"/>
          </p:cNvSpPr>
          <p:nvPr/>
        </p:nvSpPr>
        <p:spPr bwMode="auto">
          <a:xfrm flipH="1" flipV="1">
            <a:off x="2743200" y="6477000"/>
            <a:ext cx="2057400" cy="0"/>
          </a:xfrm>
          <a:prstGeom prst="line">
            <a:avLst/>
          </a:prstGeom>
          <a:noFill/>
          <a:ln w="9525">
            <a:solidFill>
              <a:schemeClr val="tx1"/>
            </a:solidFill>
            <a:round/>
            <a:headEnd type="triangle" w="med" len="med"/>
            <a:tailEnd/>
          </a:ln>
          <a:effectLst/>
        </p:spPr>
        <p:txBody>
          <a:bodyPr/>
          <a:lstStyle/>
          <a:p>
            <a:endParaRPr lang="en-US"/>
          </a:p>
        </p:txBody>
      </p:sp>
      <p:sp>
        <p:nvSpPr>
          <p:cNvPr id="25632" name="Text Box 32"/>
          <p:cNvSpPr txBox="1">
            <a:spLocks noChangeArrowheads="1"/>
          </p:cNvSpPr>
          <p:nvPr/>
        </p:nvSpPr>
        <p:spPr bwMode="auto">
          <a:xfrm>
            <a:off x="1295400" y="5943600"/>
            <a:ext cx="1441450" cy="366713"/>
          </a:xfrm>
          <a:prstGeom prst="rect">
            <a:avLst/>
          </a:prstGeom>
          <a:noFill/>
          <a:ln w="9525">
            <a:noFill/>
            <a:miter lim="800000"/>
            <a:headEnd/>
            <a:tailEnd/>
          </a:ln>
          <a:effectLst/>
        </p:spPr>
        <p:txBody>
          <a:bodyPr wrap="none">
            <a:spAutoFit/>
          </a:bodyPr>
          <a:lstStyle/>
          <a:p>
            <a:r>
              <a:rPr lang="en-US"/>
              <a:t>0x00000400</a:t>
            </a:r>
          </a:p>
        </p:txBody>
      </p:sp>
      <p:sp>
        <p:nvSpPr>
          <p:cNvPr id="25633" name="Line 33"/>
          <p:cNvSpPr>
            <a:spLocks noChangeShapeType="1"/>
          </p:cNvSpPr>
          <p:nvPr/>
        </p:nvSpPr>
        <p:spPr bwMode="auto">
          <a:xfrm flipH="1" flipV="1">
            <a:off x="2743200" y="6096000"/>
            <a:ext cx="2057400" cy="0"/>
          </a:xfrm>
          <a:prstGeom prst="line">
            <a:avLst/>
          </a:prstGeom>
          <a:noFill/>
          <a:ln w="9525">
            <a:solidFill>
              <a:schemeClr val="tx1"/>
            </a:solidFill>
            <a:round/>
            <a:headEnd type="triangle" w="med" len="med"/>
            <a:tailEnd/>
          </a:ln>
          <a:effectLst/>
        </p:spPr>
        <p:txBody>
          <a:bodyPr/>
          <a:lstStyle/>
          <a:p>
            <a:endParaRPr lang="en-US"/>
          </a:p>
        </p:txBody>
      </p:sp>
      <p:sp>
        <p:nvSpPr>
          <p:cNvPr id="25634" name="Text Box 34"/>
          <p:cNvSpPr txBox="1">
            <a:spLocks noChangeArrowheads="1"/>
          </p:cNvSpPr>
          <p:nvPr/>
        </p:nvSpPr>
        <p:spPr bwMode="auto">
          <a:xfrm>
            <a:off x="1295400" y="5715000"/>
            <a:ext cx="1441450" cy="366713"/>
          </a:xfrm>
          <a:prstGeom prst="rect">
            <a:avLst/>
          </a:prstGeom>
          <a:noFill/>
          <a:ln w="9525">
            <a:noFill/>
            <a:miter lim="800000"/>
            <a:headEnd/>
            <a:tailEnd/>
          </a:ln>
          <a:effectLst/>
        </p:spPr>
        <p:txBody>
          <a:bodyPr wrap="none">
            <a:spAutoFit/>
          </a:bodyPr>
          <a:lstStyle/>
          <a:p>
            <a:r>
              <a:rPr lang="en-US"/>
              <a:t>0x00000500</a:t>
            </a:r>
          </a:p>
        </p:txBody>
      </p:sp>
      <p:sp>
        <p:nvSpPr>
          <p:cNvPr id="25635" name="Line 35"/>
          <p:cNvSpPr>
            <a:spLocks noChangeShapeType="1"/>
          </p:cNvSpPr>
          <p:nvPr/>
        </p:nvSpPr>
        <p:spPr bwMode="auto">
          <a:xfrm flipH="1" flipV="1">
            <a:off x="2743200" y="5867400"/>
            <a:ext cx="2057400" cy="0"/>
          </a:xfrm>
          <a:prstGeom prst="line">
            <a:avLst/>
          </a:prstGeom>
          <a:noFill/>
          <a:ln w="9525">
            <a:solidFill>
              <a:schemeClr val="tx1"/>
            </a:solidFill>
            <a:round/>
            <a:headEnd type="triangle" w="med" len="med"/>
            <a:tailEnd/>
          </a:ln>
          <a:effectLst/>
        </p:spPr>
        <p:txBody>
          <a:bodyPr/>
          <a:lstStyle/>
          <a:p>
            <a:endParaRPr lang="en-US"/>
          </a:p>
        </p:txBody>
      </p:sp>
      <p:sp>
        <p:nvSpPr>
          <p:cNvPr id="25637" name="Text Box 37"/>
          <p:cNvSpPr txBox="1">
            <a:spLocks noChangeArrowheads="1"/>
          </p:cNvSpPr>
          <p:nvPr/>
        </p:nvSpPr>
        <p:spPr bwMode="auto">
          <a:xfrm>
            <a:off x="6324600" y="6096000"/>
            <a:ext cx="1301750" cy="366713"/>
          </a:xfrm>
          <a:prstGeom prst="rect">
            <a:avLst/>
          </a:prstGeom>
          <a:noFill/>
          <a:ln w="9525">
            <a:noFill/>
            <a:miter lim="800000"/>
            <a:headEnd/>
            <a:tailEnd/>
          </a:ln>
          <a:effectLst/>
        </p:spPr>
        <p:txBody>
          <a:bodyPr wrap="none">
            <a:spAutoFit/>
          </a:bodyPr>
          <a:lstStyle/>
          <a:p>
            <a:r>
              <a:rPr lang="en-US"/>
              <a:t>1024 bytes</a:t>
            </a:r>
          </a:p>
        </p:txBody>
      </p:sp>
      <p:sp>
        <p:nvSpPr>
          <p:cNvPr id="25638" name="Text Box 38"/>
          <p:cNvSpPr txBox="1">
            <a:spLocks noChangeArrowheads="1"/>
          </p:cNvSpPr>
          <p:nvPr/>
        </p:nvSpPr>
        <p:spPr bwMode="auto">
          <a:xfrm>
            <a:off x="6400800" y="5791200"/>
            <a:ext cx="1174750" cy="366713"/>
          </a:xfrm>
          <a:prstGeom prst="rect">
            <a:avLst/>
          </a:prstGeom>
          <a:noFill/>
          <a:ln w="9525">
            <a:noFill/>
            <a:miter lim="800000"/>
            <a:headEnd/>
            <a:tailEnd/>
          </a:ln>
          <a:effectLst/>
        </p:spPr>
        <p:txBody>
          <a:bodyPr wrap="none">
            <a:spAutoFit/>
          </a:bodyPr>
          <a:lstStyle/>
          <a:p>
            <a:r>
              <a:rPr lang="en-US"/>
              <a:t>256 bytes</a:t>
            </a:r>
          </a:p>
        </p:txBody>
      </p:sp>
      <p:sp>
        <p:nvSpPr>
          <p:cNvPr id="25639" name="Rectangle 39"/>
          <p:cNvSpPr>
            <a:spLocks noChangeArrowheads="1"/>
          </p:cNvSpPr>
          <p:nvPr/>
        </p:nvSpPr>
        <p:spPr bwMode="auto">
          <a:xfrm>
            <a:off x="4800600" y="2819400"/>
            <a:ext cx="1600200" cy="381000"/>
          </a:xfrm>
          <a:prstGeom prst="rect">
            <a:avLst/>
          </a:prstGeom>
          <a:solidFill>
            <a:srgbClr val="FFFF99"/>
          </a:solidFill>
          <a:ln w="9525">
            <a:solidFill>
              <a:schemeClr val="tx1"/>
            </a:solidFill>
            <a:miter lim="800000"/>
            <a:headEnd/>
            <a:tailEnd/>
          </a:ln>
          <a:effectLst/>
        </p:spPr>
        <p:txBody>
          <a:bodyPr wrap="none" anchor="ctr"/>
          <a:lstStyle/>
          <a:p>
            <a:pPr algn="ctr"/>
            <a:r>
              <a:rPr lang="en-US" sz="1200"/>
              <a:t>Extended BIOS Data</a:t>
            </a:r>
          </a:p>
        </p:txBody>
      </p:sp>
      <p:sp>
        <p:nvSpPr>
          <p:cNvPr id="25640" name="Line 40"/>
          <p:cNvSpPr>
            <a:spLocks noChangeShapeType="1"/>
          </p:cNvSpPr>
          <p:nvPr/>
        </p:nvSpPr>
        <p:spPr bwMode="auto">
          <a:xfrm flipH="1">
            <a:off x="2362200" y="2819400"/>
            <a:ext cx="2362200" cy="0"/>
          </a:xfrm>
          <a:prstGeom prst="line">
            <a:avLst/>
          </a:prstGeom>
          <a:noFill/>
          <a:ln w="9525">
            <a:solidFill>
              <a:srgbClr val="CC6600"/>
            </a:solidFill>
            <a:round/>
            <a:headEnd type="triangle" w="med" len="med"/>
            <a:tailEnd/>
          </a:ln>
          <a:effectLst/>
        </p:spPr>
        <p:txBody>
          <a:bodyPr/>
          <a:lstStyle/>
          <a:p>
            <a:endParaRPr lang="en-US"/>
          </a:p>
        </p:txBody>
      </p:sp>
      <p:sp>
        <p:nvSpPr>
          <p:cNvPr id="25641" name="Text Box 41"/>
          <p:cNvSpPr txBox="1">
            <a:spLocks noChangeArrowheads="1"/>
          </p:cNvSpPr>
          <p:nvPr/>
        </p:nvSpPr>
        <p:spPr bwMode="auto">
          <a:xfrm>
            <a:off x="2286000" y="2743200"/>
            <a:ext cx="2124075" cy="274638"/>
          </a:xfrm>
          <a:prstGeom prst="rect">
            <a:avLst/>
          </a:prstGeom>
          <a:noFill/>
          <a:ln w="9525">
            <a:noFill/>
            <a:miter lim="800000"/>
            <a:headEnd/>
            <a:tailEnd/>
          </a:ln>
          <a:effectLst/>
        </p:spPr>
        <p:txBody>
          <a:bodyPr wrap="none">
            <a:spAutoFit/>
          </a:bodyPr>
          <a:lstStyle/>
          <a:p>
            <a:r>
              <a:rPr lang="en-US" sz="1200" i="1">
                <a:solidFill>
                  <a:srgbClr val="CC6600"/>
                </a:solidFill>
              </a:rPr>
              <a:t>Top of RAM (= 0x000A0000)</a:t>
            </a:r>
          </a:p>
        </p:txBody>
      </p:sp>
      <p:sp>
        <p:nvSpPr>
          <p:cNvPr id="25642" name="Rectangle 42"/>
          <p:cNvSpPr>
            <a:spLocks noChangeArrowheads="1"/>
          </p:cNvSpPr>
          <p:nvPr/>
        </p:nvSpPr>
        <p:spPr bwMode="auto">
          <a:xfrm>
            <a:off x="4800600" y="2286000"/>
            <a:ext cx="1600200" cy="152400"/>
          </a:xfrm>
          <a:prstGeom prst="rect">
            <a:avLst/>
          </a:prstGeom>
          <a:solidFill>
            <a:srgbClr val="FF9933"/>
          </a:solidFill>
          <a:ln w="9525">
            <a:solidFill>
              <a:schemeClr val="tx1"/>
            </a:solidFill>
            <a:miter lim="800000"/>
            <a:headEnd/>
            <a:tailEnd/>
          </a:ln>
          <a:effectLst/>
        </p:spPr>
        <p:txBody>
          <a:bodyPr wrap="none" anchor="ctr"/>
          <a:lstStyle/>
          <a:p>
            <a:pPr algn="ctr"/>
            <a:r>
              <a:rPr lang="en-US" sz="1200"/>
              <a:t>Video-ROM</a:t>
            </a:r>
          </a:p>
        </p:txBody>
      </p:sp>
      <p:sp>
        <p:nvSpPr>
          <p:cNvPr id="25643" name="Line 43"/>
          <p:cNvSpPr>
            <a:spLocks noChangeShapeType="1"/>
          </p:cNvSpPr>
          <p:nvPr/>
        </p:nvSpPr>
        <p:spPr bwMode="auto">
          <a:xfrm>
            <a:off x="4800600" y="2819400"/>
            <a:ext cx="1600200" cy="0"/>
          </a:xfrm>
          <a:prstGeom prst="line">
            <a:avLst/>
          </a:prstGeom>
          <a:noFill/>
          <a:ln w="38100">
            <a:solidFill>
              <a:schemeClr val="tx1"/>
            </a:solidFill>
            <a:round/>
            <a:headEnd/>
            <a:tailEnd/>
          </a:ln>
          <a:effectLst/>
        </p:spPr>
        <p:txBody>
          <a:bodyPr/>
          <a:lstStyle/>
          <a:p>
            <a:endParaRPr lang="en-US"/>
          </a:p>
        </p:txBody>
      </p:sp>
      <p:sp>
        <p:nvSpPr>
          <p:cNvPr id="25644" name="Text Box 44"/>
          <p:cNvSpPr txBox="1">
            <a:spLocks noChangeArrowheads="1"/>
          </p:cNvSpPr>
          <p:nvPr/>
        </p:nvSpPr>
        <p:spPr bwMode="auto">
          <a:xfrm>
            <a:off x="6324600" y="2438400"/>
            <a:ext cx="1289050" cy="366713"/>
          </a:xfrm>
          <a:prstGeom prst="rect">
            <a:avLst/>
          </a:prstGeom>
          <a:noFill/>
          <a:ln w="9525">
            <a:noFill/>
            <a:miter lim="800000"/>
            <a:headEnd/>
            <a:tailEnd/>
          </a:ln>
          <a:effectLst/>
        </p:spPr>
        <p:txBody>
          <a:bodyPr wrap="none">
            <a:spAutoFit/>
          </a:bodyPr>
          <a:lstStyle/>
          <a:p>
            <a:r>
              <a:rPr lang="en-US"/>
              <a:t>128 kbytes</a:t>
            </a:r>
          </a:p>
        </p:txBody>
      </p:sp>
      <p:sp>
        <p:nvSpPr>
          <p:cNvPr id="25645" name="Text Box 45"/>
          <p:cNvSpPr txBox="1">
            <a:spLocks noChangeArrowheads="1"/>
          </p:cNvSpPr>
          <p:nvPr/>
        </p:nvSpPr>
        <p:spPr bwMode="auto">
          <a:xfrm>
            <a:off x="6400800" y="1524000"/>
            <a:ext cx="1295400" cy="366713"/>
          </a:xfrm>
          <a:prstGeom prst="rect">
            <a:avLst/>
          </a:prstGeom>
          <a:noFill/>
          <a:ln w="9525">
            <a:noFill/>
            <a:miter lim="800000"/>
            <a:headEnd/>
            <a:tailEnd/>
          </a:ln>
          <a:effectLst/>
        </p:spPr>
        <p:txBody>
          <a:bodyPr wrap="none">
            <a:spAutoFit/>
          </a:bodyPr>
          <a:lstStyle/>
          <a:p>
            <a:r>
              <a:rPr lang="en-US"/>
              <a:t>64+ kbytes</a:t>
            </a:r>
          </a:p>
        </p:txBody>
      </p:sp>
      <p:sp>
        <p:nvSpPr>
          <p:cNvPr id="42" name="Slide Number Placeholder 41"/>
          <p:cNvSpPr>
            <a:spLocks noGrp="1"/>
          </p:cNvSpPr>
          <p:nvPr>
            <p:ph type="sldNum" sz="quarter" idx="12"/>
          </p:nvPr>
        </p:nvSpPr>
        <p:spPr/>
        <p:txBody>
          <a:bodyPr/>
          <a:lstStyle/>
          <a:p>
            <a:fld id="{8803BDD7-B170-4CC6-8041-3539E09DB177}" type="slidenum">
              <a:rPr lang="en-US" smtClean="0"/>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1143000"/>
          </a:xfrm>
        </p:spPr>
        <p:txBody>
          <a:bodyPr/>
          <a:lstStyle/>
          <a:p>
            <a:r>
              <a:rPr lang="en-US" dirty="0"/>
              <a:t>The ATA/IDE Interface</a:t>
            </a:r>
          </a:p>
        </p:txBody>
      </p:sp>
      <p:sp>
        <p:nvSpPr>
          <p:cNvPr id="19459" name="Rectangle 3"/>
          <p:cNvSpPr>
            <a:spLocks noGrp="1" noChangeArrowheads="1"/>
          </p:cNvSpPr>
          <p:nvPr>
            <p:ph type="body" idx="1"/>
          </p:nvPr>
        </p:nvSpPr>
        <p:spPr>
          <a:xfrm>
            <a:off x="228600" y="990600"/>
            <a:ext cx="8458200" cy="5135563"/>
          </a:xfrm>
        </p:spPr>
        <p:txBody>
          <a:bodyPr/>
          <a:lstStyle/>
          <a:p>
            <a:r>
              <a:rPr lang="en-US" sz="2400" dirty="0"/>
              <a:t>All communication between our driver and the Hard Disk Controller is performed with ‘in’ and ‘out’ instructions that refer to </a:t>
            </a:r>
            <a:r>
              <a:rPr lang="en-US" sz="2400" dirty="0" smtClean="0"/>
              <a:t>ports</a:t>
            </a: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140</a:t>
            </a:fld>
            <a:endParaRPr lang="en-US"/>
          </a:p>
        </p:txBody>
      </p:sp>
      <p:sp>
        <p:nvSpPr>
          <p:cNvPr id="5" name="Rectangle 3"/>
          <p:cNvSpPr txBox="1">
            <a:spLocks noChangeArrowheads="1"/>
          </p:cNvSpPr>
          <p:nvPr/>
        </p:nvSpPr>
        <p:spPr bwMode="auto">
          <a:xfrm>
            <a:off x="457200" y="2408237"/>
            <a:ext cx="4038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When reading…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Data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Error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Sector Count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LBA Low</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LBA Mid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LBA High</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Device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Status</a:t>
            </a:r>
            <a:endParaRPr kumimoji="0" lang="en-US" sz="2000" b="0" i="0" u="none" strike="noStrike" kern="0" cap="none" spc="0" normalizeH="0" baseline="0" noProof="0" dirty="0">
              <a:ln>
                <a:noFill/>
              </a:ln>
              <a:solidFill>
                <a:schemeClr val="tx1"/>
              </a:solidFill>
              <a:effectLst/>
              <a:uLnTx/>
              <a:uFillTx/>
              <a:latin typeface="+mn-lt"/>
            </a:endParaRPr>
          </a:p>
        </p:txBody>
      </p:sp>
      <p:sp>
        <p:nvSpPr>
          <p:cNvPr id="6" name="Rectangle 4"/>
          <p:cNvSpPr txBox="1">
            <a:spLocks noChangeArrowheads="1"/>
          </p:cNvSpPr>
          <p:nvPr/>
        </p:nvSpPr>
        <p:spPr>
          <a:xfrm>
            <a:off x="4953000" y="2438400"/>
            <a:ext cx="40386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When writing…</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Data</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Features</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Sector Count</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LBA Low</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LBA Mid</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LBA High</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Device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rPr>
              <a:t>Command</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6200"/>
            <a:ext cx="8229600" cy="1143000"/>
          </a:xfrm>
        </p:spPr>
        <p:txBody>
          <a:bodyPr/>
          <a:lstStyle/>
          <a:p>
            <a:r>
              <a:rPr lang="en-US" dirty="0"/>
              <a:t>Bus Master DMA</a:t>
            </a:r>
          </a:p>
        </p:txBody>
      </p:sp>
      <p:sp>
        <p:nvSpPr>
          <p:cNvPr id="46084" name="Rectangle 4"/>
          <p:cNvSpPr>
            <a:spLocks noGrp="1" noChangeArrowheads="1"/>
          </p:cNvSpPr>
          <p:nvPr>
            <p:ph type="body" sz="half" idx="1"/>
          </p:nvPr>
        </p:nvSpPr>
        <p:spPr/>
        <p:txBody>
          <a:bodyPr/>
          <a:lstStyle/>
          <a:p>
            <a:r>
              <a:rPr lang="en-US"/>
              <a:t>When reading…</a:t>
            </a:r>
          </a:p>
          <a:p>
            <a:pPr lvl="1"/>
            <a:r>
              <a:rPr lang="en-US"/>
              <a:t>Primary DMA Control</a:t>
            </a:r>
          </a:p>
          <a:p>
            <a:pPr lvl="1"/>
            <a:r>
              <a:rPr lang="en-US"/>
              <a:t>Primary DMA Status</a:t>
            </a:r>
          </a:p>
          <a:p>
            <a:pPr lvl="1"/>
            <a:r>
              <a:rPr lang="en-US"/>
              <a:t>Primary PRD Pointer</a:t>
            </a:r>
          </a:p>
        </p:txBody>
      </p:sp>
      <p:sp>
        <p:nvSpPr>
          <p:cNvPr id="46085" name="Rectangle 5"/>
          <p:cNvSpPr>
            <a:spLocks noGrp="1" noChangeArrowheads="1"/>
          </p:cNvSpPr>
          <p:nvPr>
            <p:ph type="body" sz="half" idx="2"/>
          </p:nvPr>
        </p:nvSpPr>
        <p:spPr/>
        <p:txBody>
          <a:bodyPr/>
          <a:lstStyle/>
          <a:p>
            <a:r>
              <a:rPr lang="en-US"/>
              <a:t>When writing…</a:t>
            </a:r>
          </a:p>
          <a:p>
            <a:pPr lvl="1"/>
            <a:r>
              <a:rPr lang="en-US"/>
              <a:t>Primary DMA Control</a:t>
            </a:r>
          </a:p>
          <a:p>
            <a:pPr lvl="1"/>
            <a:r>
              <a:rPr lang="en-US"/>
              <a:t>Primary DMA Status</a:t>
            </a:r>
          </a:p>
          <a:p>
            <a:pPr lvl="1"/>
            <a:r>
              <a:rPr lang="en-US"/>
              <a:t>Primary PRD Pointer</a:t>
            </a:r>
          </a:p>
        </p:txBody>
      </p:sp>
      <p:sp>
        <p:nvSpPr>
          <p:cNvPr id="46086" name="Rectangle 6"/>
          <p:cNvSpPr>
            <a:spLocks noChangeArrowheads="1"/>
          </p:cNvSpPr>
          <p:nvPr/>
        </p:nvSpPr>
        <p:spPr bwMode="auto">
          <a:xfrm>
            <a:off x="457200" y="3657600"/>
            <a:ext cx="8229600" cy="2286000"/>
          </a:xfrm>
          <a:prstGeom prst="rect">
            <a:avLst/>
          </a:prstGeom>
          <a:solidFill>
            <a:schemeClr val="accent1"/>
          </a:solidFill>
          <a:ln w="9525">
            <a:solidFill>
              <a:schemeClr val="tx1"/>
            </a:solidFill>
            <a:miter lim="800000"/>
            <a:headEnd/>
            <a:tailEnd/>
          </a:ln>
          <a:effectLst/>
        </p:spPr>
        <p:txBody>
          <a:bodyPr wrap="none" anchor="ctr"/>
          <a:lstStyle/>
          <a:p>
            <a:pPr algn="ctr"/>
            <a:r>
              <a:rPr lang="en-US"/>
              <a:t>INTEL</a:t>
            </a:r>
          </a:p>
          <a:p>
            <a:pPr algn="ctr"/>
            <a:r>
              <a:rPr lang="en-US"/>
              <a:t>ICH6 I/O Controller Hub Datasheet</a:t>
            </a:r>
          </a:p>
          <a:p>
            <a:pPr algn="ctr"/>
            <a:r>
              <a:rPr lang="en-US"/>
              <a:t>SATA Controller Registers</a:t>
            </a:r>
          </a:p>
        </p:txBody>
      </p:sp>
      <p:sp>
        <p:nvSpPr>
          <p:cNvPr id="6" name="Slide Number Placeholder 5"/>
          <p:cNvSpPr>
            <a:spLocks noGrp="1"/>
          </p:cNvSpPr>
          <p:nvPr>
            <p:ph type="sldNum" sz="quarter" idx="12"/>
          </p:nvPr>
        </p:nvSpPr>
        <p:spPr/>
        <p:txBody>
          <a:bodyPr/>
          <a:lstStyle/>
          <a:p>
            <a:fld id="{A46B7943-0924-4BC1-B299-DE0E5CE1571F}" type="slidenum">
              <a:rPr lang="en-US" smtClean="0"/>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6200"/>
            <a:ext cx="8229600" cy="1143000"/>
          </a:xfrm>
        </p:spPr>
        <p:txBody>
          <a:bodyPr/>
          <a:lstStyle/>
          <a:p>
            <a:r>
              <a:rPr lang="en-US" dirty="0"/>
              <a:t>Two I/O design-paradigms</a:t>
            </a:r>
          </a:p>
        </p:txBody>
      </p:sp>
      <p:sp>
        <p:nvSpPr>
          <p:cNvPr id="48131" name="Rectangle 3"/>
          <p:cNvSpPr>
            <a:spLocks noGrp="1" noChangeArrowheads="1"/>
          </p:cNvSpPr>
          <p:nvPr>
            <p:ph type="body" idx="1"/>
          </p:nvPr>
        </p:nvSpPr>
        <p:spPr>
          <a:xfrm>
            <a:off x="304800" y="1570037"/>
            <a:ext cx="8229600" cy="4525963"/>
          </a:xfrm>
        </p:spPr>
        <p:txBody>
          <a:bodyPr/>
          <a:lstStyle/>
          <a:p>
            <a:pPr>
              <a:lnSpc>
                <a:spcPct val="90000"/>
              </a:lnSpc>
            </a:pPr>
            <a:r>
              <a:rPr lang="en-US" sz="2800" dirty="0"/>
              <a:t>PIO: Programmed I/O for ‘reading’</a:t>
            </a:r>
          </a:p>
          <a:p>
            <a:pPr lvl="1">
              <a:lnSpc>
                <a:spcPct val="90000"/>
              </a:lnSpc>
            </a:pPr>
            <a:r>
              <a:rPr lang="en-US" sz="2400" dirty="0"/>
              <a:t>The </a:t>
            </a:r>
            <a:r>
              <a:rPr lang="en-US" sz="2400" dirty="0" err="1"/>
              <a:t>cpu</a:t>
            </a:r>
            <a:r>
              <a:rPr lang="en-US" sz="2400" dirty="0"/>
              <a:t> outputs parameters to the controller</a:t>
            </a:r>
          </a:p>
          <a:p>
            <a:pPr lvl="1">
              <a:lnSpc>
                <a:spcPct val="90000"/>
              </a:lnSpc>
            </a:pPr>
            <a:r>
              <a:rPr lang="en-US" sz="2400" dirty="0"/>
              <a:t>The </a:t>
            </a:r>
            <a:r>
              <a:rPr lang="en-US" sz="2400" dirty="0" err="1"/>
              <a:t>cpu</a:t>
            </a:r>
            <a:r>
              <a:rPr lang="en-US" sz="2400" dirty="0"/>
              <a:t> waits till the data becomes available</a:t>
            </a:r>
          </a:p>
          <a:p>
            <a:pPr lvl="1">
              <a:lnSpc>
                <a:spcPct val="90000"/>
              </a:lnSpc>
            </a:pPr>
            <a:r>
              <a:rPr lang="en-US" sz="2400" dirty="0"/>
              <a:t>The </a:t>
            </a:r>
            <a:r>
              <a:rPr lang="en-US" sz="2400" dirty="0" err="1"/>
              <a:t>cpu</a:t>
            </a:r>
            <a:r>
              <a:rPr lang="en-US" sz="2400" dirty="0"/>
              <a:t> transfers the data into main memory </a:t>
            </a:r>
          </a:p>
          <a:p>
            <a:pPr>
              <a:lnSpc>
                <a:spcPct val="90000"/>
              </a:lnSpc>
            </a:pPr>
            <a:r>
              <a:rPr lang="en-US" sz="2800" dirty="0"/>
              <a:t>DMA: Direct Memory Access for ‘reading’</a:t>
            </a:r>
          </a:p>
          <a:p>
            <a:pPr lvl="1">
              <a:lnSpc>
                <a:spcPct val="90000"/>
              </a:lnSpc>
            </a:pPr>
            <a:r>
              <a:rPr lang="en-US" sz="2400" dirty="0"/>
              <a:t>The </a:t>
            </a:r>
            <a:r>
              <a:rPr lang="en-US" sz="2400" dirty="0" err="1"/>
              <a:t>cpu</a:t>
            </a:r>
            <a:r>
              <a:rPr lang="en-US" sz="2400" dirty="0"/>
              <a:t> outputs parameters to the controller</a:t>
            </a:r>
          </a:p>
          <a:p>
            <a:pPr lvl="1">
              <a:lnSpc>
                <a:spcPct val="90000"/>
              </a:lnSpc>
            </a:pPr>
            <a:r>
              <a:rPr lang="en-US" sz="2400" dirty="0"/>
              <a:t>The </a:t>
            </a:r>
            <a:r>
              <a:rPr lang="en-US" sz="2400" dirty="0" err="1"/>
              <a:t>cpu</a:t>
            </a:r>
            <a:r>
              <a:rPr lang="en-US" sz="2400" dirty="0"/>
              <a:t> activates the DMA engine to begin</a:t>
            </a:r>
          </a:p>
          <a:p>
            <a:pPr lvl="1">
              <a:lnSpc>
                <a:spcPct val="90000"/>
              </a:lnSpc>
            </a:pPr>
            <a:r>
              <a:rPr lang="en-US" sz="2400" dirty="0"/>
              <a:t>The </a:t>
            </a:r>
            <a:r>
              <a:rPr lang="en-US" sz="2400" dirty="0" err="1"/>
              <a:t>cpu</a:t>
            </a:r>
            <a:r>
              <a:rPr lang="en-US" sz="2400" dirty="0"/>
              <a:t> deactivates the DMA engine to end</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43000"/>
          </a:xfrm>
        </p:spPr>
        <p:txBody>
          <a:bodyPr/>
          <a:lstStyle/>
          <a:p>
            <a:r>
              <a:rPr lang="en-US" dirty="0"/>
              <a:t>PIO algorithm overview</a:t>
            </a:r>
          </a:p>
        </p:txBody>
      </p:sp>
      <p:sp>
        <p:nvSpPr>
          <p:cNvPr id="24579" name="Rectangle 3"/>
          <p:cNvSpPr>
            <a:spLocks noGrp="1" noChangeArrowheads="1"/>
          </p:cNvSpPr>
          <p:nvPr>
            <p:ph type="body" idx="1"/>
          </p:nvPr>
        </p:nvSpPr>
        <p:spPr>
          <a:xfrm>
            <a:off x="152400" y="838200"/>
            <a:ext cx="8229600" cy="4525963"/>
          </a:xfrm>
        </p:spPr>
        <p:txBody>
          <a:bodyPr/>
          <a:lstStyle/>
          <a:p>
            <a:r>
              <a:rPr lang="en-US" sz="2000" dirty="0"/>
              <a:t>First select the device to read from:</a:t>
            </a:r>
          </a:p>
          <a:p>
            <a:pPr lvl="1"/>
            <a:r>
              <a:rPr lang="en-US" sz="1800" dirty="0"/>
              <a:t>Wait until the controller is not busy and does not have any data that it wants to transfer</a:t>
            </a:r>
          </a:p>
          <a:p>
            <a:pPr lvl="1"/>
            <a:r>
              <a:rPr lang="en-US" sz="1800" dirty="0"/>
              <a:t>Write to Command Block’s Device register to select the disk to send the command to</a:t>
            </a:r>
          </a:p>
          <a:p>
            <a:pPr lvl="1"/>
            <a:r>
              <a:rPr lang="en-US" sz="1800" dirty="0"/>
              <a:t>Wait until the controller indicates that it is ready to receive your new command </a:t>
            </a:r>
            <a:endParaRPr lang="en-US" sz="1800" dirty="0" smtClean="0"/>
          </a:p>
          <a:p>
            <a:r>
              <a:rPr lang="en-US" sz="2000" dirty="0" smtClean="0"/>
              <a:t>Place the command’s parameters into the appropriate Command Block registers</a:t>
            </a:r>
          </a:p>
          <a:p>
            <a:r>
              <a:rPr lang="en-US" sz="2000" dirty="0" smtClean="0"/>
              <a:t>Put command-code in Command register</a:t>
            </a:r>
          </a:p>
          <a:p>
            <a:r>
              <a:rPr lang="en-US" sz="2000" dirty="0" smtClean="0"/>
              <a:t>Then wait until the controller indicates that it has read the requested sector’s data and is ready for you to transfer it into memory  </a:t>
            </a:r>
          </a:p>
          <a:p>
            <a:r>
              <a:rPr lang="en-US" sz="2000" dirty="0" smtClean="0"/>
              <a:t>Use a loop to input 256 words (one sector) from the Command Block’s Data register</a:t>
            </a:r>
          </a:p>
          <a:p>
            <a:r>
              <a:rPr lang="en-US" sz="2000" dirty="0" smtClean="0"/>
              <a:t>After you have transferred a sector, check the Controller Status to see if there were any errors (if so read the Error register)</a:t>
            </a:r>
          </a:p>
          <a:p>
            <a:r>
              <a:rPr lang="en-US" sz="2000" dirty="0" smtClean="0"/>
              <a:t>To implement this algorithm, we need to look at the meaning of some individual bits in the Status register (and Error register)</a:t>
            </a:r>
          </a:p>
          <a:p>
            <a:endParaRPr lang="en-US" sz="2000" dirty="0" smtClean="0"/>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1143000"/>
          </a:xfrm>
        </p:spPr>
        <p:txBody>
          <a:bodyPr/>
          <a:lstStyle/>
          <a:p>
            <a:r>
              <a:rPr lang="en-US" dirty="0"/>
              <a:t>Status register (cmd+7)</a:t>
            </a:r>
          </a:p>
        </p:txBody>
      </p:sp>
      <p:sp>
        <p:nvSpPr>
          <p:cNvPr id="27652" name="Rectangle 4"/>
          <p:cNvSpPr>
            <a:spLocks noChangeArrowheads="1"/>
          </p:cNvSpPr>
          <p:nvPr/>
        </p:nvSpPr>
        <p:spPr bwMode="auto">
          <a:xfrm>
            <a:off x="9144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BSY</a:t>
            </a:r>
          </a:p>
        </p:txBody>
      </p:sp>
      <p:sp>
        <p:nvSpPr>
          <p:cNvPr id="27653" name="Rectangle 5"/>
          <p:cNvSpPr>
            <a:spLocks noChangeArrowheads="1"/>
          </p:cNvSpPr>
          <p:nvPr/>
        </p:nvSpPr>
        <p:spPr bwMode="auto">
          <a:xfrm>
            <a:off x="1828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DRDY</a:t>
            </a:r>
          </a:p>
        </p:txBody>
      </p:sp>
      <p:sp>
        <p:nvSpPr>
          <p:cNvPr id="27654" name="Rectangle 6"/>
          <p:cNvSpPr>
            <a:spLocks noChangeArrowheads="1"/>
          </p:cNvSpPr>
          <p:nvPr/>
        </p:nvSpPr>
        <p:spPr bwMode="auto">
          <a:xfrm>
            <a:off x="27432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DF</a:t>
            </a:r>
          </a:p>
        </p:txBody>
      </p:sp>
      <p:sp>
        <p:nvSpPr>
          <p:cNvPr id="27655" name="Rectangle 7"/>
          <p:cNvSpPr>
            <a:spLocks noChangeArrowheads="1"/>
          </p:cNvSpPr>
          <p:nvPr/>
        </p:nvSpPr>
        <p:spPr bwMode="auto">
          <a:xfrm>
            <a:off x="3657600" y="2133600"/>
            <a:ext cx="914400" cy="914400"/>
          </a:xfrm>
          <a:prstGeom prst="rect">
            <a:avLst/>
          </a:prstGeom>
          <a:solidFill>
            <a:srgbClr val="969696"/>
          </a:solidFill>
          <a:ln w="9525">
            <a:solidFill>
              <a:schemeClr val="tx1"/>
            </a:solidFill>
            <a:miter lim="800000"/>
            <a:headEnd/>
            <a:tailEnd/>
          </a:ln>
          <a:effectLst/>
        </p:spPr>
        <p:txBody>
          <a:bodyPr wrap="none" anchor="ctr"/>
          <a:lstStyle/>
          <a:p>
            <a:endParaRPr lang="en-US"/>
          </a:p>
        </p:txBody>
      </p:sp>
      <p:sp>
        <p:nvSpPr>
          <p:cNvPr id="27656" name="Rectangle 8"/>
          <p:cNvSpPr>
            <a:spLocks noChangeArrowheads="1"/>
          </p:cNvSpPr>
          <p:nvPr/>
        </p:nvSpPr>
        <p:spPr bwMode="auto">
          <a:xfrm>
            <a:off x="45720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DRQ</a:t>
            </a:r>
          </a:p>
        </p:txBody>
      </p:sp>
      <p:sp>
        <p:nvSpPr>
          <p:cNvPr id="27657" name="Rectangle 9"/>
          <p:cNvSpPr>
            <a:spLocks noChangeArrowheads="1"/>
          </p:cNvSpPr>
          <p:nvPr/>
        </p:nvSpPr>
        <p:spPr bwMode="auto">
          <a:xfrm>
            <a:off x="5486400" y="2133600"/>
            <a:ext cx="914400" cy="914400"/>
          </a:xfrm>
          <a:prstGeom prst="rect">
            <a:avLst/>
          </a:prstGeom>
          <a:solidFill>
            <a:srgbClr val="969696"/>
          </a:solidFill>
          <a:ln w="9525">
            <a:solidFill>
              <a:schemeClr val="tx1"/>
            </a:solidFill>
            <a:miter lim="800000"/>
            <a:headEnd/>
            <a:tailEnd/>
          </a:ln>
          <a:effectLst/>
        </p:spPr>
        <p:txBody>
          <a:bodyPr wrap="none" anchor="ctr"/>
          <a:lstStyle/>
          <a:p>
            <a:endParaRPr lang="en-US"/>
          </a:p>
        </p:txBody>
      </p:sp>
      <p:sp>
        <p:nvSpPr>
          <p:cNvPr id="27658" name="Rectangle 10"/>
          <p:cNvSpPr>
            <a:spLocks noChangeArrowheads="1"/>
          </p:cNvSpPr>
          <p:nvPr/>
        </p:nvSpPr>
        <p:spPr bwMode="auto">
          <a:xfrm>
            <a:off x="6400800" y="2133600"/>
            <a:ext cx="914400" cy="914400"/>
          </a:xfrm>
          <a:prstGeom prst="rect">
            <a:avLst/>
          </a:prstGeom>
          <a:solidFill>
            <a:srgbClr val="969696"/>
          </a:solidFill>
          <a:ln w="9525">
            <a:solidFill>
              <a:schemeClr val="tx1"/>
            </a:solidFill>
            <a:miter lim="800000"/>
            <a:headEnd/>
            <a:tailEnd/>
          </a:ln>
          <a:effectLst/>
        </p:spPr>
        <p:txBody>
          <a:bodyPr wrap="none" anchor="ctr"/>
          <a:lstStyle/>
          <a:p>
            <a:endParaRPr lang="en-US"/>
          </a:p>
        </p:txBody>
      </p:sp>
      <p:sp>
        <p:nvSpPr>
          <p:cNvPr id="27659" name="Rectangle 11"/>
          <p:cNvSpPr>
            <a:spLocks noChangeArrowheads="1"/>
          </p:cNvSpPr>
          <p:nvPr/>
        </p:nvSpPr>
        <p:spPr bwMode="auto">
          <a:xfrm>
            <a:off x="73152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ERR</a:t>
            </a:r>
          </a:p>
        </p:txBody>
      </p:sp>
      <p:sp>
        <p:nvSpPr>
          <p:cNvPr id="27661" name="Text Box 13"/>
          <p:cNvSpPr txBox="1">
            <a:spLocks noChangeArrowheads="1"/>
          </p:cNvSpPr>
          <p:nvPr/>
        </p:nvSpPr>
        <p:spPr bwMode="auto">
          <a:xfrm>
            <a:off x="974725" y="3592513"/>
            <a:ext cx="7285038" cy="2225675"/>
          </a:xfrm>
          <a:prstGeom prst="rect">
            <a:avLst/>
          </a:prstGeom>
          <a:noFill/>
          <a:ln w="9525">
            <a:noFill/>
            <a:miter lim="800000"/>
            <a:headEnd/>
            <a:tailEnd/>
          </a:ln>
          <a:effectLst/>
        </p:spPr>
        <p:txBody>
          <a:bodyPr wrap="none">
            <a:spAutoFit/>
          </a:bodyPr>
          <a:lstStyle/>
          <a:p>
            <a:r>
              <a:rPr lang="en-US" dirty="0"/>
              <a:t>Legend:</a:t>
            </a:r>
          </a:p>
          <a:p>
            <a:endParaRPr lang="en-US" dirty="0"/>
          </a:p>
          <a:p>
            <a:r>
              <a:rPr lang="en-US" dirty="0"/>
              <a:t>  BSY (Device still Busy with prior command): 1=yes, 0=no</a:t>
            </a:r>
          </a:p>
          <a:p>
            <a:r>
              <a:rPr lang="en-US" dirty="0"/>
              <a:t>  DRDY (Device is Ready for a new command): 1=yes, 0=no</a:t>
            </a:r>
          </a:p>
          <a:p>
            <a:r>
              <a:rPr lang="en-US" dirty="0"/>
              <a:t>  DF (Device Fault – command cannot finish): 1=yes, 0=no</a:t>
            </a:r>
          </a:p>
          <a:p>
            <a:r>
              <a:rPr lang="en-US" dirty="0"/>
              <a:t>  DRQ (Data-transfer is currently Requested): 1=yes, 0=no</a:t>
            </a:r>
          </a:p>
          <a:p>
            <a:r>
              <a:rPr lang="en-US" dirty="0"/>
              <a:t>  ERR (Error information is in Error Register): 1 = yes, 0=no</a:t>
            </a:r>
          </a:p>
        </p:txBody>
      </p:sp>
      <p:sp>
        <p:nvSpPr>
          <p:cNvPr id="27662" name="Text Box 14"/>
          <p:cNvSpPr txBox="1">
            <a:spLocks noChangeArrowheads="1"/>
          </p:cNvSpPr>
          <p:nvPr/>
        </p:nvSpPr>
        <p:spPr bwMode="auto">
          <a:xfrm>
            <a:off x="1203325" y="1687513"/>
            <a:ext cx="6692900" cy="396875"/>
          </a:xfrm>
          <a:prstGeom prst="rect">
            <a:avLst/>
          </a:prstGeom>
          <a:noFill/>
          <a:ln w="9525">
            <a:noFill/>
            <a:miter lim="800000"/>
            <a:headEnd/>
            <a:tailEnd/>
          </a:ln>
          <a:effectLst/>
        </p:spPr>
        <p:txBody>
          <a:bodyPr wrap="none">
            <a:spAutoFit/>
          </a:bodyPr>
          <a:lstStyle/>
          <a:p>
            <a:r>
              <a:rPr lang="en-US" b="0"/>
              <a:t>7           6           5           4           3           2           1           0</a:t>
            </a:r>
          </a:p>
        </p:txBody>
      </p:sp>
      <p:sp>
        <p:nvSpPr>
          <p:cNvPr id="13" name="Slide Number Placeholder 12"/>
          <p:cNvSpPr>
            <a:spLocks noGrp="1"/>
          </p:cNvSpPr>
          <p:nvPr>
            <p:ph type="sldNum" sz="quarter" idx="12"/>
          </p:nvPr>
        </p:nvSpPr>
        <p:spPr/>
        <p:txBody>
          <a:bodyPr/>
          <a:lstStyle/>
          <a:p>
            <a:fld id="{065265BB-70C7-4C56-B6F2-B81676332F65}" type="slidenum">
              <a:rPr lang="en-US" smtClean="0"/>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6200"/>
            <a:ext cx="8229600" cy="1143000"/>
          </a:xfrm>
        </p:spPr>
        <p:txBody>
          <a:bodyPr/>
          <a:lstStyle/>
          <a:p>
            <a:r>
              <a:rPr lang="en-US" dirty="0"/>
              <a:t>Device register (cmd+6)</a:t>
            </a:r>
          </a:p>
        </p:txBody>
      </p:sp>
      <p:sp>
        <p:nvSpPr>
          <p:cNvPr id="29700" name="Rectangle 4"/>
          <p:cNvSpPr>
            <a:spLocks noChangeArrowheads="1"/>
          </p:cNvSpPr>
          <p:nvPr/>
        </p:nvSpPr>
        <p:spPr bwMode="auto">
          <a:xfrm>
            <a:off x="914400" y="2133600"/>
            <a:ext cx="914400" cy="914400"/>
          </a:xfrm>
          <a:prstGeom prst="rect">
            <a:avLst/>
          </a:prstGeom>
          <a:solidFill>
            <a:srgbClr val="969696"/>
          </a:solidFill>
          <a:ln w="9525">
            <a:solidFill>
              <a:schemeClr val="tx1"/>
            </a:solidFill>
            <a:miter lim="800000"/>
            <a:headEnd/>
            <a:tailEnd/>
          </a:ln>
          <a:effectLst/>
        </p:spPr>
        <p:txBody>
          <a:bodyPr wrap="none" anchor="ctr"/>
          <a:lstStyle/>
          <a:p>
            <a:pPr algn="ctr"/>
            <a:r>
              <a:rPr lang="en-US"/>
              <a:t>1</a:t>
            </a:r>
          </a:p>
        </p:txBody>
      </p:sp>
      <p:sp>
        <p:nvSpPr>
          <p:cNvPr id="29701" name="Rectangle 5"/>
          <p:cNvSpPr>
            <a:spLocks noChangeArrowheads="1"/>
          </p:cNvSpPr>
          <p:nvPr/>
        </p:nvSpPr>
        <p:spPr bwMode="auto">
          <a:xfrm>
            <a:off x="1828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LBA</a:t>
            </a:r>
          </a:p>
          <a:p>
            <a:pPr algn="ctr"/>
            <a:r>
              <a:rPr lang="en-US"/>
              <a:t>(=1)</a:t>
            </a:r>
          </a:p>
        </p:txBody>
      </p:sp>
      <p:sp>
        <p:nvSpPr>
          <p:cNvPr id="29702" name="Rectangle 6"/>
          <p:cNvSpPr>
            <a:spLocks noChangeArrowheads="1"/>
          </p:cNvSpPr>
          <p:nvPr/>
        </p:nvSpPr>
        <p:spPr bwMode="auto">
          <a:xfrm>
            <a:off x="2743200" y="2133600"/>
            <a:ext cx="914400" cy="914400"/>
          </a:xfrm>
          <a:prstGeom prst="rect">
            <a:avLst/>
          </a:prstGeom>
          <a:solidFill>
            <a:srgbClr val="969696"/>
          </a:solidFill>
          <a:ln w="9525">
            <a:solidFill>
              <a:schemeClr val="tx1"/>
            </a:solidFill>
            <a:miter lim="800000"/>
            <a:headEnd/>
            <a:tailEnd/>
          </a:ln>
          <a:effectLst/>
        </p:spPr>
        <p:txBody>
          <a:bodyPr wrap="none" anchor="ctr"/>
          <a:lstStyle/>
          <a:p>
            <a:pPr algn="ctr"/>
            <a:r>
              <a:rPr lang="en-US"/>
              <a:t>1</a:t>
            </a:r>
          </a:p>
        </p:txBody>
      </p:sp>
      <p:sp>
        <p:nvSpPr>
          <p:cNvPr id="29703" name="Rectangle 7"/>
          <p:cNvSpPr>
            <a:spLocks noChangeArrowheads="1"/>
          </p:cNvSpPr>
          <p:nvPr/>
        </p:nvSpPr>
        <p:spPr bwMode="auto">
          <a:xfrm>
            <a:off x="36576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DEV</a:t>
            </a:r>
          </a:p>
          <a:p>
            <a:pPr algn="ctr"/>
            <a:r>
              <a:rPr lang="en-US"/>
              <a:t>(0/1)</a:t>
            </a:r>
          </a:p>
        </p:txBody>
      </p:sp>
      <p:sp>
        <p:nvSpPr>
          <p:cNvPr id="29704" name="Rectangle 8"/>
          <p:cNvSpPr>
            <a:spLocks noChangeArrowheads="1"/>
          </p:cNvSpPr>
          <p:nvPr/>
        </p:nvSpPr>
        <p:spPr bwMode="auto">
          <a:xfrm>
            <a:off x="45720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29705" name="Rectangle 9"/>
          <p:cNvSpPr>
            <a:spLocks noChangeArrowheads="1"/>
          </p:cNvSpPr>
          <p:nvPr/>
        </p:nvSpPr>
        <p:spPr bwMode="auto">
          <a:xfrm>
            <a:off x="5486400" y="213360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6" name="Rectangle 10"/>
          <p:cNvSpPr>
            <a:spLocks noChangeArrowheads="1"/>
          </p:cNvSpPr>
          <p:nvPr/>
        </p:nvSpPr>
        <p:spPr bwMode="auto">
          <a:xfrm>
            <a:off x="6400800" y="2133600"/>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707" name="Rectangle 11"/>
          <p:cNvSpPr>
            <a:spLocks noChangeArrowheads="1"/>
          </p:cNvSpPr>
          <p:nvPr/>
        </p:nvSpPr>
        <p:spPr bwMode="auto">
          <a:xfrm>
            <a:off x="4572000" y="2133600"/>
            <a:ext cx="3657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Sector-ID[ 27..24 ]</a:t>
            </a:r>
          </a:p>
        </p:txBody>
      </p:sp>
      <p:sp>
        <p:nvSpPr>
          <p:cNvPr id="29708" name="Text Box 12"/>
          <p:cNvSpPr txBox="1">
            <a:spLocks noChangeArrowheads="1"/>
          </p:cNvSpPr>
          <p:nvPr/>
        </p:nvSpPr>
        <p:spPr bwMode="auto">
          <a:xfrm>
            <a:off x="974725" y="3592513"/>
            <a:ext cx="7300913" cy="1616075"/>
          </a:xfrm>
          <a:prstGeom prst="rect">
            <a:avLst/>
          </a:prstGeom>
          <a:noFill/>
          <a:ln w="9525">
            <a:noFill/>
            <a:miter lim="800000"/>
            <a:headEnd/>
            <a:tailEnd/>
          </a:ln>
          <a:effectLst/>
        </p:spPr>
        <p:txBody>
          <a:bodyPr wrap="none">
            <a:spAutoFit/>
          </a:bodyPr>
          <a:lstStyle/>
          <a:p>
            <a:r>
              <a:rPr lang="en-US"/>
              <a:t>Legend:</a:t>
            </a:r>
          </a:p>
          <a:p>
            <a:endParaRPr lang="en-US"/>
          </a:p>
          <a:p>
            <a:r>
              <a:rPr lang="en-US"/>
              <a:t>  LBA (Logical Block Addressing): 1=yes, 0=no</a:t>
            </a:r>
          </a:p>
          <a:p>
            <a:r>
              <a:rPr lang="en-US"/>
              <a:t>  DEV (Device selection): 1=slave, 0=master</a:t>
            </a:r>
          </a:p>
          <a:p>
            <a:r>
              <a:rPr lang="en-US"/>
              <a:t>  Sector-ID: Most significant 4-bits of 28-bit Sector-Address</a:t>
            </a:r>
          </a:p>
        </p:txBody>
      </p:sp>
      <p:sp>
        <p:nvSpPr>
          <p:cNvPr id="29709" name="Text Box 13"/>
          <p:cNvSpPr txBox="1">
            <a:spLocks noChangeArrowheads="1"/>
          </p:cNvSpPr>
          <p:nvPr/>
        </p:nvSpPr>
        <p:spPr bwMode="auto">
          <a:xfrm>
            <a:off x="1203325" y="1687513"/>
            <a:ext cx="6692900" cy="396875"/>
          </a:xfrm>
          <a:prstGeom prst="rect">
            <a:avLst/>
          </a:prstGeom>
          <a:noFill/>
          <a:ln w="9525">
            <a:noFill/>
            <a:miter lim="800000"/>
            <a:headEnd/>
            <a:tailEnd/>
          </a:ln>
          <a:effectLst/>
        </p:spPr>
        <p:txBody>
          <a:bodyPr wrap="none">
            <a:spAutoFit/>
          </a:bodyPr>
          <a:lstStyle/>
          <a:p>
            <a:r>
              <a:rPr lang="en-US" b="0"/>
              <a:t>7           6           5           4           3           2           1           0</a:t>
            </a:r>
          </a:p>
        </p:txBody>
      </p:sp>
      <p:sp>
        <p:nvSpPr>
          <p:cNvPr id="13" name="Slide Number Placeholder 12"/>
          <p:cNvSpPr>
            <a:spLocks noGrp="1"/>
          </p:cNvSpPr>
          <p:nvPr>
            <p:ph type="sldNum" sz="quarter" idx="12"/>
          </p:nvPr>
        </p:nvSpPr>
        <p:spPr/>
        <p:txBody>
          <a:bodyPr/>
          <a:lstStyle/>
          <a:p>
            <a:fld id="{065265BB-70C7-4C56-B6F2-B81676332F65}" type="slidenum">
              <a:rPr lang="en-US" smtClean="0"/>
              <a:pPr/>
              <a:t>145</a:t>
            </a:fld>
            <a:endParaRPr lang="en-US"/>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143000"/>
          </a:xfrm>
        </p:spPr>
        <p:txBody>
          <a:bodyPr/>
          <a:lstStyle/>
          <a:p>
            <a:r>
              <a:rPr lang="en-US" dirty="0"/>
              <a:t>Error register (cmd+1)</a:t>
            </a:r>
          </a:p>
        </p:txBody>
      </p:sp>
      <p:sp>
        <p:nvSpPr>
          <p:cNvPr id="31748" name="Rectangle 4"/>
          <p:cNvSpPr>
            <a:spLocks noChangeArrowheads="1"/>
          </p:cNvSpPr>
          <p:nvPr/>
        </p:nvSpPr>
        <p:spPr bwMode="auto">
          <a:xfrm>
            <a:off x="914400" y="2133600"/>
            <a:ext cx="914400" cy="914400"/>
          </a:xfrm>
          <a:prstGeom prst="rect">
            <a:avLst/>
          </a:prstGeom>
          <a:solidFill>
            <a:srgbClr val="969696"/>
          </a:solidFill>
          <a:ln w="9525">
            <a:solidFill>
              <a:schemeClr val="tx1"/>
            </a:solidFill>
            <a:miter lim="800000"/>
            <a:headEnd/>
            <a:tailEnd/>
          </a:ln>
          <a:effectLst/>
        </p:spPr>
        <p:txBody>
          <a:bodyPr wrap="none" anchor="ctr"/>
          <a:lstStyle/>
          <a:p>
            <a:pPr algn="ctr"/>
            <a:endParaRPr lang="en-US"/>
          </a:p>
        </p:txBody>
      </p:sp>
      <p:sp>
        <p:nvSpPr>
          <p:cNvPr id="31749" name="Rectangle 5"/>
          <p:cNvSpPr>
            <a:spLocks noChangeArrowheads="1"/>
          </p:cNvSpPr>
          <p:nvPr/>
        </p:nvSpPr>
        <p:spPr bwMode="auto">
          <a:xfrm>
            <a:off x="1828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UNC</a:t>
            </a:r>
          </a:p>
        </p:txBody>
      </p:sp>
      <p:sp>
        <p:nvSpPr>
          <p:cNvPr id="31750" name="Rectangle 6"/>
          <p:cNvSpPr>
            <a:spLocks noChangeArrowheads="1"/>
          </p:cNvSpPr>
          <p:nvPr/>
        </p:nvSpPr>
        <p:spPr bwMode="auto">
          <a:xfrm>
            <a:off x="27432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MC</a:t>
            </a:r>
          </a:p>
        </p:txBody>
      </p:sp>
      <p:sp>
        <p:nvSpPr>
          <p:cNvPr id="31751" name="Rectangle 7"/>
          <p:cNvSpPr>
            <a:spLocks noChangeArrowheads="1"/>
          </p:cNvSpPr>
          <p:nvPr/>
        </p:nvSpPr>
        <p:spPr bwMode="auto">
          <a:xfrm>
            <a:off x="36576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IDNF</a:t>
            </a:r>
          </a:p>
        </p:txBody>
      </p:sp>
      <p:sp>
        <p:nvSpPr>
          <p:cNvPr id="31752" name="Rectangle 8"/>
          <p:cNvSpPr>
            <a:spLocks noChangeArrowheads="1"/>
          </p:cNvSpPr>
          <p:nvPr/>
        </p:nvSpPr>
        <p:spPr bwMode="auto">
          <a:xfrm>
            <a:off x="45720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MCR</a:t>
            </a:r>
          </a:p>
        </p:txBody>
      </p:sp>
      <p:sp>
        <p:nvSpPr>
          <p:cNvPr id="31753" name="Rectangle 9"/>
          <p:cNvSpPr>
            <a:spLocks noChangeArrowheads="1"/>
          </p:cNvSpPr>
          <p:nvPr/>
        </p:nvSpPr>
        <p:spPr bwMode="auto">
          <a:xfrm>
            <a:off x="54864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ABRT</a:t>
            </a:r>
          </a:p>
        </p:txBody>
      </p:sp>
      <p:sp>
        <p:nvSpPr>
          <p:cNvPr id="31754" name="Rectangle 10"/>
          <p:cNvSpPr>
            <a:spLocks noChangeArrowheads="1"/>
          </p:cNvSpPr>
          <p:nvPr/>
        </p:nvSpPr>
        <p:spPr bwMode="auto">
          <a:xfrm>
            <a:off x="6400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NM</a:t>
            </a:r>
          </a:p>
        </p:txBody>
      </p:sp>
      <p:sp>
        <p:nvSpPr>
          <p:cNvPr id="31755" name="Rectangle 11"/>
          <p:cNvSpPr>
            <a:spLocks noChangeArrowheads="1"/>
          </p:cNvSpPr>
          <p:nvPr/>
        </p:nvSpPr>
        <p:spPr bwMode="auto">
          <a:xfrm>
            <a:off x="7315200" y="2133600"/>
            <a:ext cx="914400" cy="914400"/>
          </a:xfrm>
          <a:prstGeom prst="rect">
            <a:avLst/>
          </a:prstGeom>
          <a:solidFill>
            <a:srgbClr val="969696"/>
          </a:solidFill>
          <a:ln w="9525">
            <a:solidFill>
              <a:schemeClr val="tx1"/>
            </a:solidFill>
            <a:miter lim="800000"/>
            <a:headEnd/>
            <a:tailEnd/>
          </a:ln>
          <a:effectLst/>
        </p:spPr>
        <p:txBody>
          <a:bodyPr wrap="none" anchor="ctr"/>
          <a:lstStyle/>
          <a:p>
            <a:pPr algn="ctr"/>
            <a:endParaRPr lang="en-US"/>
          </a:p>
        </p:txBody>
      </p:sp>
      <p:sp>
        <p:nvSpPr>
          <p:cNvPr id="31756" name="Text Box 12"/>
          <p:cNvSpPr txBox="1">
            <a:spLocks noChangeArrowheads="1"/>
          </p:cNvSpPr>
          <p:nvPr/>
        </p:nvSpPr>
        <p:spPr bwMode="auto">
          <a:xfrm>
            <a:off x="974725" y="3592513"/>
            <a:ext cx="6389688" cy="2530475"/>
          </a:xfrm>
          <a:prstGeom prst="rect">
            <a:avLst/>
          </a:prstGeom>
          <a:noFill/>
          <a:ln w="9525">
            <a:noFill/>
            <a:miter lim="800000"/>
            <a:headEnd/>
            <a:tailEnd/>
          </a:ln>
          <a:effectLst/>
        </p:spPr>
        <p:txBody>
          <a:bodyPr wrap="none">
            <a:spAutoFit/>
          </a:bodyPr>
          <a:lstStyle/>
          <a:p>
            <a:r>
              <a:rPr lang="en-US"/>
              <a:t>Legend:</a:t>
            </a:r>
          </a:p>
          <a:p>
            <a:endParaRPr lang="en-US"/>
          </a:p>
          <a:p>
            <a:r>
              <a:rPr lang="en-US"/>
              <a:t>  UNC (Data error was UnCorrectable): 1=yes, 0=no</a:t>
            </a:r>
          </a:p>
          <a:p>
            <a:r>
              <a:rPr lang="en-US"/>
              <a:t>  MC (Media was Changed): 1=yes, 0=no</a:t>
            </a:r>
          </a:p>
          <a:p>
            <a:r>
              <a:rPr lang="en-US"/>
              <a:t>  IDNF (ID Not Found): 1=yes, 0=no</a:t>
            </a:r>
          </a:p>
          <a:p>
            <a:r>
              <a:rPr lang="en-US"/>
              <a:t>  MCR (Media Change was Requested): 1=yes, 0=no</a:t>
            </a:r>
          </a:p>
          <a:p>
            <a:r>
              <a:rPr lang="en-US"/>
              <a:t>  ABRT (Command was Aborted): 1 = yes, 0=no</a:t>
            </a:r>
          </a:p>
          <a:p>
            <a:r>
              <a:rPr lang="en-US"/>
              <a:t>  NM (No Media was present): 1=yes, 0=no</a:t>
            </a:r>
          </a:p>
        </p:txBody>
      </p:sp>
      <p:sp>
        <p:nvSpPr>
          <p:cNvPr id="31757" name="Text Box 13"/>
          <p:cNvSpPr txBox="1">
            <a:spLocks noChangeArrowheads="1"/>
          </p:cNvSpPr>
          <p:nvPr/>
        </p:nvSpPr>
        <p:spPr bwMode="auto">
          <a:xfrm>
            <a:off x="1203325" y="1687513"/>
            <a:ext cx="6692900" cy="396875"/>
          </a:xfrm>
          <a:prstGeom prst="rect">
            <a:avLst/>
          </a:prstGeom>
          <a:noFill/>
          <a:ln w="9525">
            <a:noFill/>
            <a:miter lim="800000"/>
            <a:headEnd/>
            <a:tailEnd/>
          </a:ln>
          <a:effectLst/>
        </p:spPr>
        <p:txBody>
          <a:bodyPr wrap="none">
            <a:spAutoFit/>
          </a:bodyPr>
          <a:lstStyle/>
          <a:p>
            <a:r>
              <a:rPr lang="en-US" b="0"/>
              <a:t>7           6           5           4           3           2           1           0</a:t>
            </a:r>
          </a:p>
        </p:txBody>
      </p:sp>
      <p:sp>
        <p:nvSpPr>
          <p:cNvPr id="13" name="Slide Number Placeholder 12"/>
          <p:cNvSpPr>
            <a:spLocks noGrp="1"/>
          </p:cNvSpPr>
          <p:nvPr>
            <p:ph type="sldNum" sz="quarter" idx="12"/>
          </p:nvPr>
        </p:nvSpPr>
        <p:spPr/>
        <p:txBody>
          <a:bodyPr/>
          <a:lstStyle/>
          <a:p>
            <a:fld id="{065265BB-70C7-4C56-B6F2-B81676332F65}" type="slidenum">
              <a:rPr lang="en-US" smtClean="0"/>
              <a:pPr/>
              <a:t>146</a:t>
            </a:fld>
            <a:endParaRPr lang="en-US"/>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76200"/>
            <a:ext cx="8229600" cy="1143000"/>
          </a:xfrm>
        </p:spPr>
        <p:txBody>
          <a:bodyPr/>
          <a:lstStyle/>
          <a:p>
            <a:r>
              <a:rPr lang="en-US" dirty="0"/>
              <a:t>Device Control register (ctl+2)</a:t>
            </a:r>
          </a:p>
        </p:txBody>
      </p:sp>
      <p:sp>
        <p:nvSpPr>
          <p:cNvPr id="33796" name="Rectangle 4"/>
          <p:cNvSpPr>
            <a:spLocks noChangeArrowheads="1"/>
          </p:cNvSpPr>
          <p:nvPr/>
        </p:nvSpPr>
        <p:spPr bwMode="auto">
          <a:xfrm>
            <a:off x="9144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HOB</a:t>
            </a:r>
          </a:p>
        </p:txBody>
      </p:sp>
      <p:sp>
        <p:nvSpPr>
          <p:cNvPr id="33797" name="Rectangle 5"/>
          <p:cNvSpPr>
            <a:spLocks noChangeArrowheads="1"/>
          </p:cNvSpPr>
          <p:nvPr/>
        </p:nvSpPr>
        <p:spPr bwMode="auto">
          <a:xfrm>
            <a:off x="18288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33798" name="Rectangle 6"/>
          <p:cNvSpPr>
            <a:spLocks noChangeArrowheads="1"/>
          </p:cNvSpPr>
          <p:nvPr/>
        </p:nvSpPr>
        <p:spPr bwMode="auto">
          <a:xfrm>
            <a:off x="27432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33799" name="Rectangle 7"/>
          <p:cNvSpPr>
            <a:spLocks noChangeArrowheads="1"/>
          </p:cNvSpPr>
          <p:nvPr/>
        </p:nvSpPr>
        <p:spPr bwMode="auto">
          <a:xfrm>
            <a:off x="36576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33800" name="Rectangle 8"/>
          <p:cNvSpPr>
            <a:spLocks noChangeArrowheads="1"/>
          </p:cNvSpPr>
          <p:nvPr/>
        </p:nvSpPr>
        <p:spPr bwMode="auto">
          <a:xfrm>
            <a:off x="45720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33801" name="Rectangle 9"/>
          <p:cNvSpPr>
            <a:spLocks noChangeArrowheads="1"/>
          </p:cNvSpPr>
          <p:nvPr/>
        </p:nvSpPr>
        <p:spPr bwMode="auto">
          <a:xfrm>
            <a:off x="54864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SRST</a:t>
            </a:r>
          </a:p>
        </p:txBody>
      </p:sp>
      <p:sp>
        <p:nvSpPr>
          <p:cNvPr id="33802" name="Rectangle 10"/>
          <p:cNvSpPr>
            <a:spLocks noChangeArrowheads="1"/>
          </p:cNvSpPr>
          <p:nvPr/>
        </p:nvSpPr>
        <p:spPr bwMode="auto">
          <a:xfrm>
            <a:off x="6400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nIEN</a:t>
            </a:r>
          </a:p>
        </p:txBody>
      </p:sp>
      <p:sp>
        <p:nvSpPr>
          <p:cNvPr id="33803" name="Rectangle 11"/>
          <p:cNvSpPr>
            <a:spLocks noChangeArrowheads="1"/>
          </p:cNvSpPr>
          <p:nvPr/>
        </p:nvSpPr>
        <p:spPr bwMode="auto">
          <a:xfrm>
            <a:off x="73152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33804" name="Text Box 12"/>
          <p:cNvSpPr txBox="1">
            <a:spLocks noChangeArrowheads="1"/>
          </p:cNvSpPr>
          <p:nvPr/>
        </p:nvSpPr>
        <p:spPr bwMode="auto">
          <a:xfrm>
            <a:off x="974725" y="3592513"/>
            <a:ext cx="7443788" cy="2835275"/>
          </a:xfrm>
          <a:prstGeom prst="rect">
            <a:avLst/>
          </a:prstGeom>
          <a:noFill/>
          <a:ln w="9525">
            <a:noFill/>
            <a:miter lim="800000"/>
            <a:headEnd/>
            <a:tailEnd/>
          </a:ln>
          <a:effectLst/>
        </p:spPr>
        <p:txBody>
          <a:bodyPr wrap="none">
            <a:spAutoFit/>
          </a:bodyPr>
          <a:lstStyle/>
          <a:p>
            <a:r>
              <a:rPr lang="en-US"/>
              <a:t>Legend:</a:t>
            </a:r>
          </a:p>
          <a:p>
            <a:endParaRPr lang="en-US"/>
          </a:p>
          <a:p>
            <a:r>
              <a:rPr lang="en-US"/>
              <a:t>  HOB (High-Order Byte): 1=yes, 0=no</a:t>
            </a:r>
          </a:p>
          <a:p>
            <a:r>
              <a:rPr lang="en-US"/>
              <a:t>  SRST (Software Reset requested): 1=yes, 0=no</a:t>
            </a:r>
          </a:p>
          <a:p>
            <a:r>
              <a:rPr lang="en-US"/>
              <a:t>  nIEN (negate Interrupt Enabled): 1=yes, 0=no</a:t>
            </a:r>
          </a:p>
          <a:p>
            <a:endParaRPr lang="en-US"/>
          </a:p>
          <a:p>
            <a:r>
              <a:rPr lang="en-US"/>
              <a:t>NOTE: The HOB-bit is unimplemented on our machines; it is</a:t>
            </a:r>
          </a:p>
          <a:p>
            <a:r>
              <a:rPr lang="en-US"/>
              <a:t>for large-capacity disks that require 44-bit sector-addresses</a:t>
            </a:r>
          </a:p>
          <a:p>
            <a:r>
              <a:rPr lang="en-US"/>
              <a:t>  </a:t>
            </a:r>
          </a:p>
        </p:txBody>
      </p:sp>
      <p:sp>
        <p:nvSpPr>
          <p:cNvPr id="33805" name="Text Box 13"/>
          <p:cNvSpPr txBox="1">
            <a:spLocks noChangeArrowheads="1"/>
          </p:cNvSpPr>
          <p:nvPr/>
        </p:nvSpPr>
        <p:spPr bwMode="auto">
          <a:xfrm>
            <a:off x="1203325" y="1687513"/>
            <a:ext cx="6692900" cy="396875"/>
          </a:xfrm>
          <a:prstGeom prst="rect">
            <a:avLst/>
          </a:prstGeom>
          <a:noFill/>
          <a:ln w="9525">
            <a:noFill/>
            <a:miter lim="800000"/>
            <a:headEnd/>
            <a:tailEnd/>
          </a:ln>
          <a:effectLst/>
        </p:spPr>
        <p:txBody>
          <a:bodyPr wrap="none">
            <a:spAutoFit/>
          </a:bodyPr>
          <a:lstStyle/>
          <a:p>
            <a:r>
              <a:rPr lang="en-US" b="0"/>
              <a:t>7           6           5           4           3           2           1           0</a:t>
            </a:r>
          </a:p>
        </p:txBody>
      </p:sp>
      <p:sp>
        <p:nvSpPr>
          <p:cNvPr id="13" name="Slide Number Placeholder 12"/>
          <p:cNvSpPr>
            <a:spLocks noGrp="1"/>
          </p:cNvSpPr>
          <p:nvPr>
            <p:ph type="sldNum" sz="quarter" idx="12"/>
          </p:nvPr>
        </p:nvSpPr>
        <p:spPr/>
        <p:txBody>
          <a:bodyPr/>
          <a:lstStyle/>
          <a:p>
            <a:fld id="{065265BB-70C7-4C56-B6F2-B81676332F65}" type="slidenum">
              <a:rPr lang="en-US" smtClean="0"/>
              <a:pPr/>
              <a:t>147</a:t>
            </a:fld>
            <a:endParaRPr lang="en-US"/>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6200"/>
            <a:ext cx="8229600" cy="1143000"/>
          </a:xfrm>
        </p:spPr>
        <p:txBody>
          <a:bodyPr/>
          <a:lstStyle/>
          <a:p>
            <a:r>
              <a:rPr lang="en-US" dirty="0"/>
              <a:t>PIO demo: ‘ideload1.s’</a:t>
            </a:r>
          </a:p>
        </p:txBody>
      </p:sp>
      <p:sp>
        <p:nvSpPr>
          <p:cNvPr id="35843" name="Rectangle 3"/>
          <p:cNvSpPr>
            <a:spLocks noGrp="1" noChangeArrowheads="1"/>
          </p:cNvSpPr>
          <p:nvPr>
            <p:ph type="body" idx="1"/>
          </p:nvPr>
        </p:nvSpPr>
        <p:spPr/>
        <p:txBody>
          <a:bodyPr/>
          <a:lstStyle/>
          <a:p>
            <a:r>
              <a:rPr lang="en-US"/>
              <a:t>We have created a substitute boot-loader which implements the same functionality as our previous ‘quickload.s’ program </a:t>
            </a:r>
          </a:p>
          <a:p>
            <a:r>
              <a:rPr lang="en-US"/>
              <a:t>Its purpose is two-fold: </a:t>
            </a:r>
          </a:p>
          <a:p>
            <a:pPr lvl="1"/>
            <a:r>
              <a:rPr lang="en-US"/>
              <a:t>It shows how to read 16 disk sectors with PIO</a:t>
            </a:r>
          </a:p>
          <a:p>
            <a:pPr lvl="1"/>
            <a:r>
              <a:rPr lang="en-US"/>
              <a:t>It could easily be rewritten to be executed in protected-mode by an operating system</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148</a:t>
            </a:fld>
            <a:endParaRPr lang="en-US"/>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lstStyle/>
          <a:p>
            <a:r>
              <a:rPr lang="en-US" dirty="0"/>
              <a:t>DMA Command register</a:t>
            </a:r>
          </a:p>
        </p:txBody>
      </p:sp>
      <p:sp>
        <p:nvSpPr>
          <p:cNvPr id="51204" name="Rectangle 4"/>
          <p:cNvSpPr>
            <a:spLocks noChangeArrowheads="1"/>
          </p:cNvSpPr>
          <p:nvPr/>
        </p:nvSpPr>
        <p:spPr bwMode="auto">
          <a:xfrm>
            <a:off x="9144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1205" name="Rectangle 5"/>
          <p:cNvSpPr>
            <a:spLocks noChangeArrowheads="1"/>
          </p:cNvSpPr>
          <p:nvPr/>
        </p:nvSpPr>
        <p:spPr bwMode="auto">
          <a:xfrm>
            <a:off x="18288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1206" name="Rectangle 6"/>
          <p:cNvSpPr>
            <a:spLocks noChangeArrowheads="1"/>
          </p:cNvSpPr>
          <p:nvPr/>
        </p:nvSpPr>
        <p:spPr bwMode="auto">
          <a:xfrm>
            <a:off x="27432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1207" name="Rectangle 7"/>
          <p:cNvSpPr>
            <a:spLocks noChangeArrowheads="1"/>
          </p:cNvSpPr>
          <p:nvPr/>
        </p:nvSpPr>
        <p:spPr bwMode="auto">
          <a:xfrm>
            <a:off x="36576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1208" name="Rectangle 8"/>
          <p:cNvSpPr>
            <a:spLocks noChangeArrowheads="1"/>
          </p:cNvSpPr>
          <p:nvPr/>
        </p:nvSpPr>
        <p:spPr bwMode="auto">
          <a:xfrm>
            <a:off x="45720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Read/</a:t>
            </a:r>
          </a:p>
          <a:p>
            <a:pPr algn="ctr"/>
            <a:r>
              <a:rPr lang="en-US"/>
              <a:t>Write</a:t>
            </a:r>
          </a:p>
        </p:txBody>
      </p:sp>
      <p:sp>
        <p:nvSpPr>
          <p:cNvPr id="51209" name="Rectangle 9"/>
          <p:cNvSpPr>
            <a:spLocks noChangeArrowheads="1"/>
          </p:cNvSpPr>
          <p:nvPr/>
        </p:nvSpPr>
        <p:spPr bwMode="auto">
          <a:xfrm>
            <a:off x="54864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1210" name="Rectangle 10"/>
          <p:cNvSpPr>
            <a:spLocks noChangeArrowheads="1"/>
          </p:cNvSpPr>
          <p:nvPr/>
        </p:nvSpPr>
        <p:spPr bwMode="auto">
          <a:xfrm>
            <a:off x="64008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1211" name="Rectangle 11"/>
          <p:cNvSpPr>
            <a:spLocks noChangeArrowheads="1"/>
          </p:cNvSpPr>
          <p:nvPr/>
        </p:nvSpPr>
        <p:spPr bwMode="auto">
          <a:xfrm>
            <a:off x="73152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Start</a:t>
            </a:r>
          </a:p>
          <a:p>
            <a:pPr algn="ctr"/>
            <a:r>
              <a:rPr lang="en-US"/>
              <a:t>/Stop</a:t>
            </a:r>
          </a:p>
        </p:txBody>
      </p:sp>
      <p:sp>
        <p:nvSpPr>
          <p:cNvPr id="51212" name="Text Box 12"/>
          <p:cNvSpPr txBox="1">
            <a:spLocks noChangeArrowheads="1"/>
          </p:cNvSpPr>
          <p:nvPr/>
        </p:nvSpPr>
        <p:spPr bwMode="auto">
          <a:xfrm>
            <a:off x="1203325" y="1687513"/>
            <a:ext cx="6692900" cy="396875"/>
          </a:xfrm>
          <a:prstGeom prst="rect">
            <a:avLst/>
          </a:prstGeom>
          <a:noFill/>
          <a:ln w="9525">
            <a:noFill/>
            <a:miter lim="800000"/>
            <a:headEnd/>
            <a:tailEnd/>
          </a:ln>
          <a:effectLst/>
        </p:spPr>
        <p:txBody>
          <a:bodyPr wrap="none">
            <a:spAutoFit/>
          </a:bodyPr>
          <a:lstStyle/>
          <a:p>
            <a:r>
              <a:rPr lang="en-US" b="0"/>
              <a:t>7           6           5           4           3           2           1           0</a:t>
            </a:r>
          </a:p>
        </p:txBody>
      </p:sp>
      <p:sp>
        <p:nvSpPr>
          <p:cNvPr id="51213" name="Text Box 13"/>
          <p:cNvSpPr txBox="1">
            <a:spLocks noChangeArrowheads="1"/>
          </p:cNvSpPr>
          <p:nvPr/>
        </p:nvSpPr>
        <p:spPr bwMode="auto">
          <a:xfrm>
            <a:off x="974725" y="3592513"/>
            <a:ext cx="6885603" cy="1323439"/>
          </a:xfrm>
          <a:prstGeom prst="rect">
            <a:avLst/>
          </a:prstGeom>
          <a:noFill/>
          <a:ln w="9525">
            <a:noFill/>
            <a:miter lim="800000"/>
            <a:headEnd/>
            <a:tailEnd/>
          </a:ln>
          <a:effectLst/>
        </p:spPr>
        <p:txBody>
          <a:bodyPr wrap="none">
            <a:spAutoFit/>
          </a:bodyPr>
          <a:lstStyle/>
          <a:p>
            <a:r>
              <a:rPr lang="en-US" sz="2000" dirty="0"/>
              <a:t>Legend:</a:t>
            </a:r>
          </a:p>
          <a:p>
            <a:endParaRPr lang="en-US" sz="2000" dirty="0"/>
          </a:p>
          <a:p>
            <a:r>
              <a:rPr lang="en-US" sz="2000" dirty="0"/>
              <a:t>  Start/Stop: 1 = Start DMA transfer; 0 = Stop DMA transfer</a:t>
            </a:r>
          </a:p>
          <a:p>
            <a:r>
              <a:rPr lang="en-US" sz="2000" dirty="0"/>
              <a:t>  Read/Write: 1 = Read to memory; 0 = Write from memory </a:t>
            </a:r>
          </a:p>
        </p:txBody>
      </p:sp>
      <p:sp>
        <p:nvSpPr>
          <p:cNvPr id="13" name="Slide Number Placeholder 12"/>
          <p:cNvSpPr>
            <a:spLocks noGrp="1"/>
          </p:cNvSpPr>
          <p:nvPr>
            <p:ph type="sldNum" sz="quarter" idx="12"/>
          </p:nvPr>
        </p:nvSpPr>
        <p:spPr/>
        <p:txBody>
          <a:bodyPr/>
          <a:lstStyle/>
          <a:p>
            <a:fld id="{065265BB-70C7-4C56-B6F2-B81676332F65}" type="slidenum">
              <a:rPr lang="en-US" smtClean="0"/>
              <a:pPr/>
              <a:t>149</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715962"/>
          </a:xfrm>
        </p:spPr>
        <p:txBody>
          <a:bodyPr/>
          <a:lstStyle/>
          <a:p>
            <a:r>
              <a:rPr lang="en-US" dirty="0" smtClean="0"/>
              <a:t>Startup and BIOS</a:t>
            </a:r>
            <a:endParaRPr lang="en-US" dirty="0"/>
          </a:p>
        </p:txBody>
      </p:sp>
      <p:sp>
        <p:nvSpPr>
          <p:cNvPr id="21507" name="Rectangle 3"/>
          <p:cNvSpPr>
            <a:spLocks noGrp="1" noChangeArrowheads="1"/>
          </p:cNvSpPr>
          <p:nvPr>
            <p:ph type="body" idx="1"/>
          </p:nvPr>
        </p:nvSpPr>
        <p:spPr>
          <a:xfrm>
            <a:off x="76200" y="838200"/>
            <a:ext cx="8660524" cy="2819400"/>
          </a:xfrm>
        </p:spPr>
        <p:txBody>
          <a:bodyPr/>
          <a:lstStyle/>
          <a:p>
            <a:r>
              <a:rPr lang="en-US" sz="2000" dirty="0" smtClean="0"/>
              <a:t>Boot Loader </a:t>
            </a:r>
          </a:p>
          <a:p>
            <a:pPr lvl="1"/>
            <a:r>
              <a:rPr lang="en-US" sz="2000" dirty="0" smtClean="0"/>
              <a:t>Not </a:t>
            </a:r>
            <a:r>
              <a:rPr lang="en-US" sz="2000" dirty="0"/>
              <a:t>practical to use a high-level </a:t>
            </a:r>
            <a:r>
              <a:rPr lang="en-US" sz="2000" dirty="0" smtClean="0"/>
              <a:t>language, we use ATT assembler’s syntax</a:t>
            </a:r>
          </a:p>
          <a:p>
            <a:r>
              <a:rPr lang="en-US" sz="2000" dirty="0" smtClean="0"/>
              <a:t>BIOS provides service-functions for real mode programs:</a:t>
            </a:r>
          </a:p>
          <a:p>
            <a:pPr lvl="1"/>
            <a:r>
              <a:rPr lang="en-US" sz="2000" dirty="0" smtClean="0"/>
              <a:t>Video display functions, Keyboard input functions</a:t>
            </a:r>
          </a:p>
          <a:p>
            <a:pPr lvl="1"/>
            <a:r>
              <a:rPr lang="en-US" sz="2000" dirty="0" smtClean="0"/>
              <a:t>Disk access functions , query functions, machine ‘re-boot’ function</a:t>
            </a:r>
            <a:endParaRPr lang="en-US" sz="1800" b="1"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15</a:t>
            </a:fld>
            <a:endParaRPr lang="en-US"/>
          </a:p>
        </p:txBody>
      </p:sp>
      <p:sp>
        <p:nvSpPr>
          <p:cNvPr id="5" name="Rectangle 3"/>
          <p:cNvSpPr txBox="1">
            <a:spLocks noChangeArrowheads="1"/>
          </p:cNvSpPr>
          <p:nvPr/>
        </p:nvSpPr>
        <p:spPr bwMode="auto">
          <a:xfrm>
            <a:off x="76200" y="3048000"/>
            <a:ext cx="9144000" cy="182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1"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err="1" smtClean="0">
                <a:ln>
                  <a:noFill/>
                </a:ln>
                <a:solidFill>
                  <a:schemeClr val="tx1"/>
                </a:solidFill>
                <a:effectLst/>
                <a:uLnTx/>
                <a:uFillTx/>
                <a:latin typeface="+mn-lt"/>
              </a:rPr>
              <a:t>write_string</a:t>
            </a:r>
            <a:r>
              <a:rPr kumimoji="0" lang="en-US" sz="2000" b="0" i="0" u="none" strike="noStrike" kern="0" cap="none" spc="0" normalizeH="0" baseline="0" noProof="0" dirty="0" smtClean="0">
                <a:ln>
                  <a:noFill/>
                </a:ln>
                <a:solidFill>
                  <a:schemeClr val="tx1"/>
                </a:solidFill>
                <a:effectLst/>
                <a:uLnTx/>
                <a:uFillTx/>
                <a:latin typeface="+mn-lt"/>
              </a:rPr>
              <a:t> software interrupt (int-0x10). </a:t>
            </a:r>
            <a:endParaRPr kumimoji="0" lang="en-US" sz="2400" b="0" i="0" u="none" strike="noStrike" kern="0" cap="none" spc="0" normalizeH="0" baseline="0" noProof="0" dirty="0" smtClean="0">
              <a:ln>
                <a:noFill/>
              </a:ln>
              <a:solidFill>
                <a:schemeClr val="tx1"/>
              </a:solidFill>
              <a:effectLst/>
              <a:uLnTx/>
              <a:uFillTx/>
              <a:latin typeface="+mn-lt"/>
            </a:endParaRPr>
          </a:p>
          <a:p>
            <a:pPr marL="685800" lvl="1" indent="-228600">
              <a:lnSpc>
                <a:spcPct val="90000"/>
              </a:lnSpc>
              <a:spcBef>
                <a:spcPct val="20000"/>
              </a:spcBef>
              <a:buFontTx/>
              <a:buChar char="•"/>
            </a:pPr>
            <a:r>
              <a:rPr kumimoji="0" lang="en-US" sz="2000" b="0" i="0" u="none" strike="noStrike" kern="0" cap="none" spc="0" normalizeH="0" baseline="0" noProof="0" dirty="0" smtClean="0">
                <a:ln>
                  <a:noFill/>
                </a:ln>
                <a:solidFill>
                  <a:schemeClr val="tx1"/>
                </a:solidFill>
                <a:effectLst/>
                <a:uLnTx/>
                <a:uFillTx/>
                <a:latin typeface="+mn-lt"/>
              </a:rPr>
              <a:t>AH:AL = function ID-number (0x13):</a:t>
            </a:r>
            <a:r>
              <a:rPr kumimoji="0" lang="en-US" sz="2000" b="0" i="0" u="none" strike="noStrike" kern="0" cap="none" spc="0" normalizeH="0" noProof="0" dirty="0" smtClean="0">
                <a:ln>
                  <a:noFill/>
                </a:ln>
                <a:solidFill>
                  <a:schemeClr val="tx1"/>
                </a:solidFill>
                <a:effectLst/>
                <a:uLnTx/>
                <a:uFillTx/>
                <a:latin typeface="+mn-lt"/>
              </a:rPr>
              <a:t> </a:t>
            </a:r>
            <a:r>
              <a:rPr kumimoji="0" lang="en-US" sz="2000" b="0" i="0" u="none" strike="noStrike" kern="0" cap="none" spc="0" normalizeH="0" baseline="0" noProof="0" dirty="0" smtClean="0">
                <a:ln>
                  <a:noFill/>
                </a:ln>
                <a:solidFill>
                  <a:schemeClr val="tx1"/>
                </a:solidFill>
                <a:effectLst/>
                <a:uLnTx/>
                <a:uFillTx/>
                <a:latin typeface="+mn-lt"/>
              </a:rPr>
              <a:t>cursor handling method (0x01)</a:t>
            </a:r>
          </a:p>
          <a:p>
            <a:pPr marL="685800" lvl="1" indent="-228600">
              <a:lnSpc>
                <a:spcPct val="90000"/>
              </a:lnSpc>
              <a:spcBef>
                <a:spcPct val="20000"/>
              </a:spcBef>
              <a:buFontTx/>
              <a:buChar char="•"/>
            </a:pPr>
            <a:r>
              <a:rPr kumimoji="0" lang="en-US" sz="2000" b="0" i="0" u="none" strike="noStrike" kern="0" cap="none" spc="0" normalizeH="0" baseline="0" noProof="0" dirty="0" smtClean="0">
                <a:ln>
                  <a:noFill/>
                </a:ln>
                <a:solidFill>
                  <a:schemeClr val="tx1"/>
                </a:solidFill>
                <a:effectLst/>
                <a:uLnTx/>
                <a:uFillTx/>
                <a:latin typeface="+mn-lt"/>
              </a:rPr>
              <a:t>BH :BL= display page-number (0x00</a:t>
            </a:r>
            <a:r>
              <a:rPr lang="en-US" sz="2000" kern="0" dirty="0" smtClean="0">
                <a:latin typeface="+mn-lt"/>
              </a:rPr>
              <a:t>): </a:t>
            </a:r>
            <a:r>
              <a:rPr kumimoji="0" lang="en-US" sz="2000" b="0" i="0" u="none" strike="noStrike" kern="0" cap="none" spc="0" normalizeH="0" baseline="0" noProof="0" dirty="0" smtClean="0">
                <a:ln>
                  <a:noFill/>
                </a:ln>
                <a:solidFill>
                  <a:schemeClr val="tx1"/>
                </a:solidFill>
                <a:effectLst/>
                <a:uLnTx/>
                <a:uFillTx/>
                <a:latin typeface="+mn-lt"/>
              </a:rPr>
              <a:t>color attributes (e.g., 0x0A) </a:t>
            </a:r>
          </a:p>
          <a:p>
            <a:pPr marL="685800" lvl="1" indent="-228600">
              <a:lnSpc>
                <a:spcPct val="90000"/>
              </a:lnSpc>
              <a:spcBef>
                <a:spcPct val="20000"/>
              </a:spcBef>
              <a:buFontTx/>
              <a:buChar char="•"/>
            </a:pPr>
            <a:r>
              <a:rPr kumimoji="0" lang="en-US" sz="2000" b="0" i="0" u="none" strike="noStrike" kern="0" cap="none" spc="0" normalizeH="0" baseline="0" noProof="0" dirty="0" smtClean="0">
                <a:ln>
                  <a:noFill/>
                </a:ln>
                <a:solidFill>
                  <a:schemeClr val="tx1"/>
                </a:solidFill>
                <a:effectLst/>
                <a:uLnTx/>
                <a:uFillTx/>
                <a:latin typeface="+mn-lt"/>
              </a:rPr>
              <a:t>CX = length of the character-string;</a:t>
            </a:r>
            <a:r>
              <a:rPr lang="en-US" sz="2000" kern="0" dirty="0" smtClean="0">
                <a:latin typeface="+mn-lt"/>
              </a:rPr>
              <a:t>  </a:t>
            </a:r>
            <a:r>
              <a:rPr kumimoji="0" lang="en-US" sz="2000" b="0" i="0" u="none" strike="noStrike" kern="0" cap="none" spc="0" normalizeH="0" baseline="0" noProof="0" dirty="0" smtClean="0">
                <a:ln>
                  <a:noFill/>
                </a:ln>
                <a:solidFill>
                  <a:schemeClr val="tx1"/>
                </a:solidFill>
                <a:effectLst/>
                <a:uLnTx/>
                <a:uFillTx/>
                <a:latin typeface="+mn-lt"/>
              </a:rPr>
              <a:t>DH, DL = row, column-number</a:t>
            </a:r>
          </a:p>
          <a:p>
            <a:pPr marL="685800" lvl="1" indent="-228600">
              <a:lnSpc>
                <a:spcPct val="90000"/>
              </a:lnSpc>
              <a:spcBef>
                <a:spcPct val="20000"/>
              </a:spcBef>
              <a:buFontTx/>
              <a:buChar char="•"/>
            </a:pPr>
            <a:r>
              <a:rPr kumimoji="0" lang="en-US" sz="2000" b="0" i="0" u="none" strike="noStrike" kern="0" cap="none" spc="0" normalizeH="0" baseline="0" noProof="0" dirty="0" smtClean="0">
                <a:ln>
                  <a:noFill/>
                </a:ln>
                <a:solidFill>
                  <a:schemeClr val="tx1"/>
                </a:solidFill>
                <a:effectLst/>
                <a:uLnTx/>
                <a:uFillTx/>
                <a:latin typeface="+mn-lt"/>
              </a:rPr>
              <a:t>ES:BP = string’s starting-address (</a:t>
            </a:r>
            <a:r>
              <a:rPr kumimoji="0" lang="en-US" sz="2000" b="0" i="0" u="none" strike="noStrike" kern="0" cap="none" spc="0" normalizeH="0" baseline="0" noProof="0" dirty="0" err="1" smtClean="0">
                <a:ln>
                  <a:noFill/>
                </a:ln>
                <a:solidFill>
                  <a:schemeClr val="tx1"/>
                </a:solidFill>
                <a:effectLst/>
                <a:uLnTx/>
                <a:uFillTx/>
                <a:latin typeface="+mn-lt"/>
              </a:rPr>
              <a:t>seg:off</a:t>
            </a:r>
            <a:r>
              <a:rPr kumimoji="0" lang="en-US" sz="2000" b="0" i="0" u="none" strike="noStrike" kern="0" cap="none" spc="0" normalizeH="0" baseline="0" noProof="0" dirty="0" smtClean="0">
                <a:ln>
                  <a:noFill/>
                </a:ln>
                <a:solidFill>
                  <a:schemeClr val="tx1"/>
                </a:solidFill>
                <a:effectLst/>
                <a:uLnTx/>
                <a:uFillTx/>
                <a:latin typeface="+mn-lt"/>
              </a:rPr>
              <a:t>)</a:t>
            </a:r>
            <a:endParaRPr kumimoji="0" lang="en-US" sz="2000" b="0" i="0" u="none" strike="noStrike" kern="0" cap="none" spc="0" normalizeH="0" baseline="0" noProof="0" dirty="0">
              <a:ln>
                <a:noFill/>
              </a:ln>
              <a:solidFill>
                <a:schemeClr val="tx1"/>
              </a:solidFill>
              <a:effectLst/>
              <a:uLnTx/>
              <a:uFillTx/>
              <a:latin typeface="+mn-lt"/>
            </a:endParaRPr>
          </a:p>
        </p:txBody>
      </p:sp>
      <p:sp>
        <p:nvSpPr>
          <p:cNvPr id="6" name="Rectangle 3"/>
          <p:cNvSpPr txBox="1">
            <a:spLocks noChangeArrowheads="1"/>
          </p:cNvSpPr>
          <p:nvPr/>
        </p:nvSpPr>
        <p:spPr bwMode="auto">
          <a:xfrm>
            <a:off x="76200" y="4724400"/>
            <a:ext cx="8229600" cy="2209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‘await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keypress</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err="1" smtClean="0">
                <a:ln>
                  <a:noFill/>
                </a:ln>
                <a:solidFill>
                  <a:schemeClr val="tx1"/>
                </a:solidFill>
                <a:effectLst/>
                <a:uLnTx/>
                <a:uFillTx/>
                <a:latin typeface="+mn-lt"/>
              </a:rPr>
              <a:t>mov</a:t>
            </a:r>
            <a:r>
              <a:rPr kumimoji="0" lang="en-US" sz="2000" b="0" i="0" u="none" strike="noStrike" kern="0" cap="none" spc="0" normalizeH="0" baseline="0" noProof="0" dirty="0" smtClean="0">
                <a:ln>
                  <a:noFill/>
                </a:ln>
                <a:solidFill>
                  <a:schemeClr val="tx1"/>
                </a:solidFill>
                <a:effectLst/>
                <a:uLnTx/>
                <a:uFillTx/>
                <a:latin typeface="+mn-lt"/>
              </a:rPr>
              <a:t>  $0, %ah	; function-ID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kern="0" dirty="0" err="1" smtClean="0">
                <a:latin typeface="+mn-lt"/>
              </a:rPr>
              <a:t>i</a:t>
            </a:r>
            <a:r>
              <a:rPr kumimoji="0" lang="en-US" sz="2000" b="0" i="0" u="none" strike="noStrike" kern="0" cap="none" spc="0" normalizeH="0" baseline="0" noProof="0" dirty="0" err="1" smtClean="0">
                <a:ln>
                  <a:noFill/>
                </a:ln>
                <a:solidFill>
                  <a:schemeClr val="tx1"/>
                </a:solidFill>
                <a:effectLst/>
                <a:uLnTx/>
                <a:uFillTx/>
                <a:latin typeface="+mn-lt"/>
              </a:rPr>
              <a:t>nt</a:t>
            </a:r>
            <a:r>
              <a:rPr lang="en-US" sz="2000" kern="0" dirty="0" smtClean="0">
                <a:latin typeface="+mn-lt"/>
              </a:rPr>
              <a:t>     </a:t>
            </a:r>
            <a:r>
              <a:rPr kumimoji="0" lang="en-US" sz="2000" b="0" i="0" u="none" strike="noStrike" kern="0" cap="none" spc="0" normalizeH="0" baseline="0" noProof="0" dirty="0" smtClean="0">
                <a:ln>
                  <a:noFill/>
                </a:ln>
                <a:solidFill>
                  <a:schemeClr val="tx1"/>
                </a:solidFill>
                <a:effectLst/>
                <a:uLnTx/>
                <a:uFillTx/>
                <a:latin typeface="+mn-lt"/>
              </a:rPr>
              <a:t>$0x16	; BIOS keyboard service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‘reboot system’:		</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lang="en-US" sz="2000" kern="0" dirty="0" err="1" smtClean="0">
                <a:latin typeface="+mn-lt"/>
              </a:rPr>
              <a:t>i</a:t>
            </a:r>
            <a:r>
              <a:rPr kumimoji="0" lang="en-US" sz="2000" b="0" i="0" u="none" strike="noStrike" kern="0" cap="none" spc="0" normalizeH="0" baseline="0" noProof="0" dirty="0" err="1" smtClean="0">
                <a:ln>
                  <a:noFill/>
                </a:ln>
                <a:solidFill>
                  <a:schemeClr val="tx1"/>
                </a:solidFill>
                <a:effectLst/>
                <a:uLnTx/>
                <a:uFillTx/>
                <a:latin typeface="+mn-lt"/>
              </a:rPr>
              <a:t>nt</a:t>
            </a:r>
            <a:r>
              <a:rPr lang="en-US" sz="2000" kern="0" dirty="0" smtClean="0">
                <a:latin typeface="+mn-lt"/>
              </a:rPr>
              <a:t>     </a:t>
            </a:r>
            <a:r>
              <a:rPr kumimoji="0" lang="en-US" sz="2000" b="0" i="0" u="none" strike="noStrike" kern="0" cap="none" spc="0" normalizeH="0" baseline="0" noProof="0" dirty="0" smtClean="0">
                <a:ln>
                  <a:noFill/>
                </a:ln>
                <a:solidFill>
                  <a:schemeClr val="tx1"/>
                </a:solidFill>
                <a:effectLst/>
                <a:uLnTx/>
                <a:uFillTx/>
                <a:latin typeface="+mn-lt"/>
              </a:rPr>
              <a:t>$0x19	; BIOS reboot service</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a:xfrm>
            <a:off x="457200" y="0"/>
            <a:ext cx="8229600" cy="1143000"/>
          </a:xfrm>
        </p:spPr>
        <p:txBody>
          <a:bodyPr/>
          <a:lstStyle/>
          <a:p>
            <a:r>
              <a:rPr lang="en-US" dirty="0"/>
              <a:t>DMA Status register</a:t>
            </a:r>
          </a:p>
        </p:txBody>
      </p:sp>
      <p:sp>
        <p:nvSpPr>
          <p:cNvPr id="53253" name="Rectangle 5"/>
          <p:cNvSpPr>
            <a:spLocks noChangeArrowheads="1"/>
          </p:cNvSpPr>
          <p:nvPr/>
        </p:nvSpPr>
        <p:spPr bwMode="auto">
          <a:xfrm>
            <a:off x="9144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PRDIS</a:t>
            </a:r>
          </a:p>
        </p:txBody>
      </p:sp>
      <p:sp>
        <p:nvSpPr>
          <p:cNvPr id="53254" name="Rectangle 6"/>
          <p:cNvSpPr>
            <a:spLocks noChangeArrowheads="1"/>
          </p:cNvSpPr>
          <p:nvPr/>
        </p:nvSpPr>
        <p:spPr bwMode="auto">
          <a:xfrm>
            <a:off x="1828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53255" name="Rectangle 7"/>
          <p:cNvSpPr>
            <a:spLocks noChangeArrowheads="1"/>
          </p:cNvSpPr>
          <p:nvPr/>
        </p:nvSpPr>
        <p:spPr bwMode="auto">
          <a:xfrm>
            <a:off x="27432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p:txBody>
      </p:sp>
      <p:sp>
        <p:nvSpPr>
          <p:cNvPr id="53256" name="Rectangle 8"/>
          <p:cNvSpPr>
            <a:spLocks noChangeArrowheads="1"/>
          </p:cNvSpPr>
          <p:nvPr/>
        </p:nvSpPr>
        <p:spPr bwMode="auto">
          <a:xfrm>
            <a:off x="36576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3257" name="Rectangle 9"/>
          <p:cNvSpPr>
            <a:spLocks noChangeArrowheads="1"/>
          </p:cNvSpPr>
          <p:nvPr/>
        </p:nvSpPr>
        <p:spPr bwMode="auto">
          <a:xfrm>
            <a:off x="4572000" y="2133600"/>
            <a:ext cx="914400" cy="914400"/>
          </a:xfrm>
          <a:prstGeom prst="rect">
            <a:avLst/>
          </a:prstGeom>
          <a:solidFill>
            <a:srgbClr val="DDDDDD"/>
          </a:solidFill>
          <a:ln w="9525">
            <a:solidFill>
              <a:schemeClr val="tx1"/>
            </a:solidFill>
            <a:miter lim="800000"/>
            <a:headEnd/>
            <a:tailEnd/>
          </a:ln>
          <a:effectLst/>
        </p:spPr>
        <p:txBody>
          <a:bodyPr wrap="none" anchor="ctr"/>
          <a:lstStyle/>
          <a:p>
            <a:pPr algn="ctr"/>
            <a:r>
              <a:rPr lang="en-US"/>
              <a:t>0</a:t>
            </a:r>
          </a:p>
        </p:txBody>
      </p:sp>
      <p:sp>
        <p:nvSpPr>
          <p:cNvPr id="53258" name="Rectangle 10"/>
          <p:cNvSpPr>
            <a:spLocks noChangeArrowheads="1"/>
          </p:cNvSpPr>
          <p:nvPr/>
        </p:nvSpPr>
        <p:spPr bwMode="auto">
          <a:xfrm>
            <a:off x="54864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INT</a:t>
            </a:r>
          </a:p>
        </p:txBody>
      </p:sp>
      <p:sp>
        <p:nvSpPr>
          <p:cNvPr id="53259" name="Rectangle 11"/>
          <p:cNvSpPr>
            <a:spLocks noChangeArrowheads="1"/>
          </p:cNvSpPr>
          <p:nvPr/>
        </p:nvSpPr>
        <p:spPr bwMode="auto">
          <a:xfrm>
            <a:off x="64008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ERR</a:t>
            </a:r>
          </a:p>
        </p:txBody>
      </p:sp>
      <p:sp>
        <p:nvSpPr>
          <p:cNvPr id="53260" name="Rectangle 12"/>
          <p:cNvSpPr>
            <a:spLocks noChangeArrowheads="1"/>
          </p:cNvSpPr>
          <p:nvPr/>
        </p:nvSpPr>
        <p:spPr bwMode="auto">
          <a:xfrm>
            <a:off x="7315200" y="21336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ACT</a:t>
            </a:r>
          </a:p>
        </p:txBody>
      </p:sp>
      <p:sp>
        <p:nvSpPr>
          <p:cNvPr id="53261" name="Text Box 13"/>
          <p:cNvSpPr txBox="1">
            <a:spLocks noChangeArrowheads="1"/>
          </p:cNvSpPr>
          <p:nvPr/>
        </p:nvSpPr>
        <p:spPr bwMode="auto">
          <a:xfrm>
            <a:off x="1203325" y="1687513"/>
            <a:ext cx="6692900" cy="396875"/>
          </a:xfrm>
          <a:prstGeom prst="rect">
            <a:avLst/>
          </a:prstGeom>
          <a:noFill/>
          <a:ln w="9525">
            <a:noFill/>
            <a:miter lim="800000"/>
            <a:headEnd/>
            <a:tailEnd/>
          </a:ln>
          <a:effectLst/>
        </p:spPr>
        <p:txBody>
          <a:bodyPr wrap="none">
            <a:spAutoFit/>
          </a:bodyPr>
          <a:lstStyle/>
          <a:p>
            <a:r>
              <a:rPr lang="en-US" b="0"/>
              <a:t>7           6           5           4           3           2           1           0</a:t>
            </a:r>
          </a:p>
        </p:txBody>
      </p:sp>
      <p:sp>
        <p:nvSpPr>
          <p:cNvPr id="53262" name="Text Box 14"/>
          <p:cNvSpPr txBox="1">
            <a:spLocks noChangeArrowheads="1"/>
          </p:cNvSpPr>
          <p:nvPr/>
        </p:nvSpPr>
        <p:spPr bwMode="auto">
          <a:xfrm>
            <a:off x="974725" y="3592513"/>
            <a:ext cx="6718506" cy="2554545"/>
          </a:xfrm>
          <a:prstGeom prst="rect">
            <a:avLst/>
          </a:prstGeom>
          <a:solidFill>
            <a:schemeClr val="bg1"/>
          </a:solidFill>
          <a:ln w="9525">
            <a:noFill/>
            <a:miter lim="800000"/>
            <a:headEnd/>
            <a:tailEnd/>
          </a:ln>
          <a:effectLst/>
        </p:spPr>
        <p:txBody>
          <a:bodyPr wrap="none">
            <a:spAutoFit/>
          </a:bodyPr>
          <a:lstStyle/>
          <a:p>
            <a:r>
              <a:rPr lang="en-US" sz="2000" dirty="0"/>
              <a:t>Legend:</a:t>
            </a:r>
          </a:p>
          <a:p>
            <a:endParaRPr lang="en-US" sz="2000" dirty="0"/>
          </a:p>
          <a:p>
            <a:r>
              <a:rPr lang="en-US" sz="2000" dirty="0"/>
              <a:t>  ACT (DMA engine is </a:t>
            </a:r>
            <a:r>
              <a:rPr lang="en-US" sz="2000" dirty="0" err="1"/>
              <a:t>currectly</a:t>
            </a:r>
            <a:r>
              <a:rPr lang="en-US" sz="2000" dirty="0"/>
              <a:t> Active): 1 = yes; 0 = no</a:t>
            </a:r>
          </a:p>
          <a:p>
            <a:r>
              <a:rPr lang="en-US" sz="2000" dirty="0"/>
              <a:t>  ERR (The controller encountered an Error): 1=yes; 0=no</a:t>
            </a:r>
          </a:p>
          <a:p>
            <a:r>
              <a:rPr lang="en-US" sz="2000" dirty="0"/>
              <a:t>  INT (The controller generated an Interrupt: 1=yes; 0=no</a:t>
            </a:r>
          </a:p>
          <a:p>
            <a:r>
              <a:rPr lang="en-US" sz="2000" dirty="0"/>
              <a:t>  PRDIS: (PRD Interrupt Status): 1=active, 0=inactive</a:t>
            </a:r>
          </a:p>
          <a:p>
            <a:r>
              <a:rPr lang="en-US" sz="2000" dirty="0"/>
              <a:t>   </a:t>
            </a:r>
          </a:p>
          <a:p>
            <a:r>
              <a:rPr lang="en-US" sz="2000" dirty="0"/>
              <a:t>   Software clears these labeled bits by writing 1’s to them</a:t>
            </a:r>
          </a:p>
        </p:txBody>
      </p:sp>
      <p:sp>
        <p:nvSpPr>
          <p:cNvPr id="13" name="Slide Number Placeholder 12"/>
          <p:cNvSpPr>
            <a:spLocks noGrp="1"/>
          </p:cNvSpPr>
          <p:nvPr>
            <p:ph type="sldNum" sz="quarter" idx="12"/>
          </p:nvPr>
        </p:nvSpPr>
        <p:spPr/>
        <p:txBody>
          <a:bodyPr/>
          <a:lstStyle/>
          <a:p>
            <a:fld id="{065265BB-70C7-4C56-B6F2-B81676332F65}" type="slidenum">
              <a:rPr lang="en-US" smtClean="0"/>
              <a:pPr/>
              <a:t>150</a:t>
            </a:fld>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1143000"/>
          </a:xfrm>
        </p:spPr>
        <p:txBody>
          <a:bodyPr/>
          <a:lstStyle/>
          <a:p>
            <a:r>
              <a:rPr lang="en-US" dirty="0"/>
              <a:t>PRD Pointer register</a:t>
            </a:r>
          </a:p>
        </p:txBody>
      </p:sp>
      <p:sp>
        <p:nvSpPr>
          <p:cNvPr id="55300" name="Rectangle 4"/>
          <p:cNvSpPr>
            <a:spLocks noChangeArrowheads="1"/>
          </p:cNvSpPr>
          <p:nvPr/>
        </p:nvSpPr>
        <p:spPr bwMode="auto">
          <a:xfrm>
            <a:off x="1066800" y="1600200"/>
            <a:ext cx="7010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Physical memory-address of the PRD Table</a:t>
            </a:r>
          </a:p>
          <a:p>
            <a:pPr algn="ctr"/>
            <a:r>
              <a:rPr lang="en-US"/>
              <a:t>(must be quadword aligned) </a:t>
            </a:r>
          </a:p>
        </p:txBody>
      </p:sp>
      <p:sp>
        <p:nvSpPr>
          <p:cNvPr id="55301" name="Text Box 5"/>
          <p:cNvSpPr txBox="1">
            <a:spLocks noChangeArrowheads="1"/>
          </p:cNvSpPr>
          <p:nvPr/>
        </p:nvSpPr>
        <p:spPr bwMode="auto">
          <a:xfrm>
            <a:off x="1066800" y="1295400"/>
            <a:ext cx="466725" cy="396875"/>
          </a:xfrm>
          <a:prstGeom prst="rect">
            <a:avLst/>
          </a:prstGeom>
          <a:noFill/>
          <a:ln w="9525">
            <a:noFill/>
            <a:miter lim="800000"/>
            <a:headEnd/>
            <a:tailEnd/>
          </a:ln>
          <a:effectLst/>
        </p:spPr>
        <p:txBody>
          <a:bodyPr wrap="none">
            <a:spAutoFit/>
          </a:bodyPr>
          <a:lstStyle/>
          <a:p>
            <a:r>
              <a:rPr lang="en-US"/>
              <a:t>31</a:t>
            </a:r>
          </a:p>
        </p:txBody>
      </p:sp>
      <p:sp>
        <p:nvSpPr>
          <p:cNvPr id="55302" name="Text Box 6"/>
          <p:cNvSpPr txBox="1">
            <a:spLocks noChangeArrowheads="1"/>
          </p:cNvSpPr>
          <p:nvPr/>
        </p:nvSpPr>
        <p:spPr bwMode="auto">
          <a:xfrm>
            <a:off x="7772400" y="1295400"/>
            <a:ext cx="325438" cy="396875"/>
          </a:xfrm>
          <a:prstGeom prst="rect">
            <a:avLst/>
          </a:prstGeom>
          <a:noFill/>
          <a:ln w="9525">
            <a:noFill/>
            <a:miter lim="800000"/>
            <a:headEnd/>
            <a:tailEnd/>
          </a:ln>
          <a:effectLst/>
        </p:spPr>
        <p:txBody>
          <a:bodyPr wrap="none">
            <a:spAutoFit/>
          </a:bodyPr>
          <a:lstStyle/>
          <a:p>
            <a:r>
              <a:rPr lang="en-US"/>
              <a:t>0</a:t>
            </a:r>
          </a:p>
        </p:txBody>
      </p:sp>
      <p:sp>
        <p:nvSpPr>
          <p:cNvPr id="55303" name="Rectangle 7"/>
          <p:cNvSpPr>
            <a:spLocks noChangeArrowheads="1"/>
          </p:cNvSpPr>
          <p:nvPr/>
        </p:nvSpPr>
        <p:spPr bwMode="auto">
          <a:xfrm>
            <a:off x="1235075" y="3875088"/>
            <a:ext cx="5867400" cy="762000"/>
          </a:xfrm>
          <a:prstGeom prst="rect">
            <a:avLst/>
          </a:prstGeom>
          <a:solidFill>
            <a:srgbClr val="FFCCFF"/>
          </a:solidFill>
          <a:ln w="9525">
            <a:solidFill>
              <a:schemeClr val="tx1"/>
            </a:solidFill>
            <a:miter lim="800000"/>
            <a:headEnd/>
            <a:tailEnd/>
          </a:ln>
          <a:effectLst/>
        </p:spPr>
        <p:txBody>
          <a:bodyPr wrap="none" anchor="ctr"/>
          <a:lstStyle/>
          <a:p>
            <a:pPr algn="ctr"/>
            <a:r>
              <a:rPr lang="en-US"/>
              <a:t>Base-address of the physical region</a:t>
            </a:r>
          </a:p>
        </p:txBody>
      </p:sp>
      <p:sp>
        <p:nvSpPr>
          <p:cNvPr id="55304" name="Text Box 8"/>
          <p:cNvSpPr txBox="1">
            <a:spLocks noChangeArrowheads="1"/>
          </p:cNvSpPr>
          <p:nvPr/>
        </p:nvSpPr>
        <p:spPr bwMode="auto">
          <a:xfrm>
            <a:off x="1066800" y="3048000"/>
            <a:ext cx="7083425" cy="701675"/>
          </a:xfrm>
          <a:prstGeom prst="rect">
            <a:avLst/>
          </a:prstGeom>
          <a:noFill/>
          <a:ln w="9525">
            <a:noFill/>
            <a:miter lim="800000"/>
            <a:headEnd/>
            <a:tailEnd/>
          </a:ln>
          <a:effectLst/>
        </p:spPr>
        <p:txBody>
          <a:bodyPr wrap="none">
            <a:spAutoFit/>
          </a:bodyPr>
          <a:lstStyle/>
          <a:p>
            <a:r>
              <a:rPr lang="en-US"/>
              <a:t>Each PRD (Physical Region Descriptor) consists of these</a:t>
            </a:r>
          </a:p>
          <a:p>
            <a:r>
              <a:rPr lang="en-US"/>
              <a:t> three fields:</a:t>
            </a:r>
          </a:p>
        </p:txBody>
      </p:sp>
      <p:sp>
        <p:nvSpPr>
          <p:cNvPr id="55305" name="Rectangle 9"/>
          <p:cNvSpPr>
            <a:spLocks noChangeArrowheads="1"/>
          </p:cNvSpPr>
          <p:nvPr/>
        </p:nvSpPr>
        <p:spPr bwMode="auto">
          <a:xfrm>
            <a:off x="4206875" y="4637088"/>
            <a:ext cx="2895600" cy="762000"/>
          </a:xfrm>
          <a:prstGeom prst="rect">
            <a:avLst/>
          </a:prstGeom>
          <a:solidFill>
            <a:srgbClr val="FFCCFF"/>
          </a:solidFill>
          <a:ln w="9525">
            <a:solidFill>
              <a:schemeClr val="tx1"/>
            </a:solidFill>
            <a:miter lim="800000"/>
            <a:headEnd/>
            <a:tailEnd/>
          </a:ln>
          <a:effectLst/>
        </p:spPr>
        <p:txBody>
          <a:bodyPr wrap="none" anchor="ctr"/>
          <a:lstStyle/>
          <a:p>
            <a:pPr algn="ctr"/>
            <a:r>
              <a:rPr lang="en-US"/>
              <a:t>Size of the region</a:t>
            </a:r>
          </a:p>
        </p:txBody>
      </p:sp>
      <p:sp>
        <p:nvSpPr>
          <p:cNvPr id="55306" name="Rectangle 10"/>
          <p:cNvSpPr>
            <a:spLocks noChangeArrowheads="1"/>
          </p:cNvSpPr>
          <p:nvPr/>
        </p:nvSpPr>
        <p:spPr bwMode="auto">
          <a:xfrm>
            <a:off x="1235075" y="4637088"/>
            <a:ext cx="2971800" cy="762000"/>
          </a:xfrm>
          <a:prstGeom prst="rect">
            <a:avLst/>
          </a:prstGeom>
          <a:solidFill>
            <a:srgbClr val="DDDDDD"/>
          </a:solidFill>
          <a:ln w="9525">
            <a:solidFill>
              <a:schemeClr val="tx1"/>
            </a:solidFill>
            <a:miter lim="800000"/>
            <a:headEnd/>
            <a:tailEnd/>
          </a:ln>
          <a:effectLst/>
        </p:spPr>
        <p:txBody>
          <a:bodyPr wrap="none" anchor="ctr"/>
          <a:lstStyle/>
          <a:p>
            <a:pPr algn="ctr"/>
            <a:r>
              <a:rPr lang="en-US"/>
              <a:t>   Reserved (0)</a:t>
            </a:r>
          </a:p>
        </p:txBody>
      </p:sp>
      <p:sp>
        <p:nvSpPr>
          <p:cNvPr id="55307" name="Text Box 11"/>
          <p:cNvSpPr txBox="1">
            <a:spLocks noChangeArrowheads="1"/>
          </p:cNvSpPr>
          <p:nvPr/>
        </p:nvSpPr>
        <p:spPr bwMode="auto">
          <a:xfrm>
            <a:off x="7162800" y="3962400"/>
            <a:ext cx="1339850" cy="396875"/>
          </a:xfrm>
          <a:prstGeom prst="rect">
            <a:avLst/>
          </a:prstGeom>
          <a:noFill/>
          <a:ln w="9525">
            <a:noFill/>
            <a:miter lim="800000"/>
            <a:headEnd/>
            <a:tailEnd/>
          </a:ln>
          <a:effectLst/>
        </p:spPr>
        <p:txBody>
          <a:bodyPr wrap="none">
            <a:spAutoFit/>
          </a:bodyPr>
          <a:lstStyle/>
          <a:p>
            <a:r>
              <a:rPr lang="en-US"/>
              <a:t>bytes 3..0</a:t>
            </a:r>
          </a:p>
        </p:txBody>
      </p:sp>
      <p:sp>
        <p:nvSpPr>
          <p:cNvPr id="55308" name="Text Box 12"/>
          <p:cNvSpPr txBox="1">
            <a:spLocks noChangeArrowheads="1"/>
          </p:cNvSpPr>
          <p:nvPr/>
        </p:nvSpPr>
        <p:spPr bwMode="auto">
          <a:xfrm>
            <a:off x="7254875" y="4713288"/>
            <a:ext cx="1339850" cy="396875"/>
          </a:xfrm>
          <a:prstGeom prst="rect">
            <a:avLst/>
          </a:prstGeom>
          <a:noFill/>
          <a:ln w="9525">
            <a:noFill/>
            <a:miter lim="800000"/>
            <a:headEnd/>
            <a:tailEnd/>
          </a:ln>
          <a:effectLst/>
        </p:spPr>
        <p:txBody>
          <a:bodyPr wrap="none">
            <a:spAutoFit/>
          </a:bodyPr>
          <a:lstStyle/>
          <a:p>
            <a:r>
              <a:rPr lang="en-US"/>
              <a:t>bytes 7..4</a:t>
            </a:r>
          </a:p>
        </p:txBody>
      </p:sp>
      <p:sp>
        <p:nvSpPr>
          <p:cNvPr id="55309" name="Rectangle 13"/>
          <p:cNvSpPr>
            <a:spLocks noChangeArrowheads="1"/>
          </p:cNvSpPr>
          <p:nvPr/>
        </p:nvSpPr>
        <p:spPr bwMode="auto">
          <a:xfrm>
            <a:off x="1235075" y="4637088"/>
            <a:ext cx="304800" cy="762000"/>
          </a:xfrm>
          <a:prstGeom prst="rect">
            <a:avLst/>
          </a:prstGeom>
          <a:solidFill>
            <a:srgbClr val="FFCCFF"/>
          </a:solidFill>
          <a:ln w="9525">
            <a:solidFill>
              <a:schemeClr val="tx1"/>
            </a:solidFill>
            <a:miter lim="800000"/>
            <a:headEnd/>
            <a:tailEnd/>
          </a:ln>
          <a:effectLst/>
        </p:spPr>
        <p:txBody>
          <a:bodyPr wrap="none" anchor="ctr"/>
          <a:lstStyle/>
          <a:p>
            <a:pPr algn="ctr"/>
            <a:r>
              <a:rPr lang="en-US" sz="1600"/>
              <a:t>E</a:t>
            </a:r>
          </a:p>
          <a:p>
            <a:pPr algn="ctr"/>
            <a:r>
              <a:rPr lang="en-US" sz="1600"/>
              <a:t>O</a:t>
            </a:r>
          </a:p>
          <a:p>
            <a:pPr algn="ctr"/>
            <a:r>
              <a:rPr lang="en-US" sz="1600"/>
              <a:t>T</a:t>
            </a:r>
          </a:p>
        </p:txBody>
      </p:sp>
      <p:sp>
        <p:nvSpPr>
          <p:cNvPr id="55310" name="Text Box 14"/>
          <p:cNvSpPr txBox="1">
            <a:spLocks noChangeArrowheads="1"/>
          </p:cNvSpPr>
          <p:nvPr/>
        </p:nvSpPr>
        <p:spPr bwMode="auto">
          <a:xfrm>
            <a:off x="1066800" y="5638800"/>
            <a:ext cx="7308850" cy="396875"/>
          </a:xfrm>
          <a:prstGeom prst="rect">
            <a:avLst/>
          </a:prstGeom>
          <a:noFill/>
          <a:ln w="9525">
            <a:noFill/>
            <a:miter lim="800000"/>
            <a:headEnd/>
            <a:tailEnd/>
          </a:ln>
          <a:effectLst/>
        </p:spPr>
        <p:txBody>
          <a:bodyPr wrap="none">
            <a:spAutoFit/>
          </a:bodyPr>
          <a:lstStyle/>
          <a:p>
            <a:r>
              <a:rPr lang="en-US"/>
              <a:t>NOTE: The total size of the PRD Table cannot exceed 64KB</a:t>
            </a:r>
          </a:p>
        </p:txBody>
      </p:sp>
      <p:sp>
        <p:nvSpPr>
          <p:cNvPr id="14" name="Slide Number Placeholder 13"/>
          <p:cNvSpPr>
            <a:spLocks noGrp="1"/>
          </p:cNvSpPr>
          <p:nvPr>
            <p:ph type="sldNum" sz="quarter" idx="12"/>
          </p:nvPr>
        </p:nvSpPr>
        <p:spPr/>
        <p:txBody>
          <a:bodyPr/>
          <a:lstStyle/>
          <a:p>
            <a:fld id="{065265BB-70C7-4C56-B6F2-B81676332F65}" type="slidenum">
              <a:rPr lang="en-US" smtClean="0"/>
              <a:pPr/>
              <a:t>151</a:t>
            </a:fld>
            <a:endParaRPr 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43000"/>
          </a:xfrm>
        </p:spPr>
        <p:txBody>
          <a:bodyPr/>
          <a:lstStyle/>
          <a:p>
            <a:r>
              <a:rPr lang="en-US"/>
              <a:t>DMA algorithm overview</a:t>
            </a:r>
          </a:p>
        </p:txBody>
      </p:sp>
      <p:sp>
        <p:nvSpPr>
          <p:cNvPr id="49155" name="Rectangle 3"/>
          <p:cNvSpPr>
            <a:spLocks noGrp="1" noChangeArrowheads="1"/>
          </p:cNvSpPr>
          <p:nvPr>
            <p:ph type="body" idx="1"/>
          </p:nvPr>
        </p:nvSpPr>
        <p:spPr>
          <a:xfrm>
            <a:off x="457200" y="1447800"/>
            <a:ext cx="8229600" cy="4525963"/>
          </a:xfrm>
        </p:spPr>
        <p:txBody>
          <a:bodyPr/>
          <a:lstStyle/>
          <a:p>
            <a:r>
              <a:rPr lang="en-US" sz="2400" dirty="0"/>
              <a:t>First select the device to read from:</a:t>
            </a:r>
          </a:p>
          <a:p>
            <a:pPr lvl="1"/>
            <a:r>
              <a:rPr lang="en-US" sz="2000" dirty="0"/>
              <a:t>Wait until the controller is not busy and does not have any data that it wants to transfer</a:t>
            </a:r>
          </a:p>
          <a:p>
            <a:pPr lvl="1"/>
            <a:r>
              <a:rPr lang="en-US" sz="2000" dirty="0"/>
              <a:t>Write to Command Block’s Device register to select the disk to send the command to</a:t>
            </a:r>
          </a:p>
          <a:p>
            <a:pPr lvl="1"/>
            <a:r>
              <a:rPr lang="en-US" sz="2000" dirty="0"/>
              <a:t>Wait until the controller indicates that it is ready to receive your new command </a:t>
            </a:r>
            <a:endParaRPr lang="en-US" sz="2000" dirty="0" smtClean="0"/>
          </a:p>
          <a:p>
            <a:r>
              <a:rPr lang="en-US" sz="2000" dirty="0" smtClean="0"/>
              <a:t>Turn off the DMA engine by writing 0x08 to the DMA Command register (to clear ACT)</a:t>
            </a:r>
          </a:p>
          <a:p>
            <a:r>
              <a:rPr lang="en-US" sz="2000" dirty="0" smtClean="0"/>
              <a:t>Clear the labeled bits in the DMA Status register (by writing ‘1’s to those bits) </a:t>
            </a:r>
          </a:p>
          <a:p>
            <a:r>
              <a:rPr lang="en-US" sz="2000" dirty="0" smtClean="0"/>
              <a:t>Read the IDE Status register (to clear any interrupt from the IDE Controller), and if bit 0 is set (indicating some error-information is available), then read</a:t>
            </a:r>
            <a:endParaRPr lang="en-US"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152</a:t>
            </a:fld>
            <a:endParaRPr lang="en-US"/>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0"/>
            <a:ext cx="8229600" cy="1143000"/>
          </a:xfrm>
        </p:spPr>
        <p:txBody>
          <a:bodyPr/>
          <a:lstStyle/>
          <a:p>
            <a:r>
              <a:rPr lang="en-US" dirty="0"/>
              <a:t>DMA overview (continued)</a:t>
            </a:r>
          </a:p>
        </p:txBody>
      </p:sp>
      <p:sp>
        <p:nvSpPr>
          <p:cNvPr id="57348" name="Rectangle 4"/>
          <p:cNvSpPr>
            <a:spLocks noGrp="1" noChangeArrowheads="1"/>
          </p:cNvSpPr>
          <p:nvPr>
            <p:ph type="body" idx="1"/>
          </p:nvPr>
        </p:nvSpPr>
        <p:spPr>
          <a:noFill/>
          <a:ln/>
        </p:spPr>
        <p:txBody>
          <a:bodyPr/>
          <a:lstStyle/>
          <a:p>
            <a:pPr>
              <a:lnSpc>
                <a:spcPct val="90000"/>
              </a:lnSpc>
            </a:pPr>
            <a:r>
              <a:rPr lang="en-US" sz="2800"/>
              <a:t>Engage the DMA engine for writing to memory by outputting 0x08 to the DMA Command Port</a:t>
            </a:r>
          </a:p>
          <a:p>
            <a:pPr>
              <a:lnSpc>
                <a:spcPct val="90000"/>
              </a:lnSpc>
            </a:pPr>
            <a:r>
              <a:rPr lang="en-US" sz="2800"/>
              <a:t>Clear the labeled bits in the DMA Status register</a:t>
            </a:r>
          </a:p>
          <a:p>
            <a:pPr>
              <a:lnSpc>
                <a:spcPct val="90000"/>
              </a:lnSpc>
            </a:pPr>
            <a:r>
              <a:rPr lang="en-US" sz="2800"/>
              <a:t>Place the command’s parameters into the appropriate IDE Command Block registers</a:t>
            </a:r>
          </a:p>
          <a:p>
            <a:pPr>
              <a:lnSpc>
                <a:spcPct val="90000"/>
              </a:lnSpc>
            </a:pPr>
            <a:r>
              <a:rPr lang="en-US" sz="2800"/>
              <a:t>Put command-code in IDE Command register</a:t>
            </a:r>
          </a:p>
          <a:p>
            <a:pPr>
              <a:lnSpc>
                <a:spcPct val="90000"/>
              </a:lnSpc>
            </a:pPr>
            <a:r>
              <a:rPr lang="en-US" sz="2800"/>
              <a:t>Activate the DMA data-transfer by outputting 0x09 to the DMA Command register</a:t>
            </a:r>
          </a:p>
          <a:p>
            <a:pPr>
              <a:lnSpc>
                <a:spcPct val="90000"/>
              </a:lnSpc>
            </a:pPr>
            <a:r>
              <a:rPr lang="en-US" sz="2800"/>
              <a:t>Then wait until the DMA Status register indicates that the DMA data-transfer has been completed  </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153</a:t>
            </a:fld>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152400"/>
            <a:ext cx="8229600" cy="1143000"/>
          </a:xfrm>
        </p:spPr>
        <p:txBody>
          <a:bodyPr/>
          <a:lstStyle/>
          <a:p>
            <a:r>
              <a:rPr lang="en-US" dirty="0"/>
              <a:t>DMA algorithm (concluded)</a:t>
            </a:r>
          </a:p>
        </p:txBody>
      </p:sp>
      <p:sp>
        <p:nvSpPr>
          <p:cNvPr id="58371" name="Rectangle 3"/>
          <p:cNvSpPr>
            <a:spLocks noGrp="1" noChangeArrowheads="1"/>
          </p:cNvSpPr>
          <p:nvPr>
            <p:ph type="body" idx="1"/>
          </p:nvPr>
        </p:nvSpPr>
        <p:spPr>
          <a:xfrm>
            <a:off x="457200" y="990600"/>
            <a:ext cx="8229600" cy="4525963"/>
          </a:xfrm>
        </p:spPr>
        <p:txBody>
          <a:bodyPr/>
          <a:lstStyle/>
          <a:p>
            <a:r>
              <a:rPr lang="en-US" sz="2400" dirty="0"/>
              <a:t>Turn off the DMA engine by writing 0x08 to the DMA Command register (to clear ACT)</a:t>
            </a:r>
          </a:p>
          <a:p>
            <a:r>
              <a:rPr lang="en-US" sz="2400" dirty="0"/>
              <a:t>Clear the labeled bits in the DMA Status register (by writing ‘1’s to those bits) </a:t>
            </a:r>
          </a:p>
          <a:p>
            <a:r>
              <a:rPr lang="en-US" sz="2400" dirty="0"/>
              <a:t>Read the IDE Status register (to clear any interrupt from the IDE Controller), and if bit 0 is set (indicating some error-information is available), then read IDE Error register </a:t>
            </a:r>
            <a:endParaRPr lang="en-US" sz="2400" dirty="0" smtClean="0"/>
          </a:p>
          <a:p>
            <a:r>
              <a:rPr lang="en-US" sz="2400" dirty="0" smtClean="0"/>
              <a:t>Ideload2.s is DMA example.</a:t>
            </a:r>
          </a:p>
          <a:p>
            <a:r>
              <a:rPr lang="en-US" sz="2400" dirty="0" smtClean="0"/>
              <a:t>Also created a substitute boot-loader which implements the same functionality as our previous ‘</a:t>
            </a:r>
            <a:r>
              <a:rPr lang="en-US" sz="2400" dirty="0" err="1" smtClean="0"/>
              <a:t>quickload.s</a:t>
            </a:r>
            <a:r>
              <a:rPr lang="en-US" sz="2400" dirty="0" smtClean="0"/>
              <a:t>’ program, but uses DMA instead of PIO </a:t>
            </a:r>
          </a:p>
          <a:p>
            <a:pPr lvl="1"/>
            <a:r>
              <a:rPr lang="en-US" sz="2000" dirty="0" smtClean="0"/>
              <a:t>It shows how to read 16 disk sectors via DMA</a:t>
            </a:r>
          </a:p>
          <a:p>
            <a:pPr lvl="1"/>
            <a:r>
              <a:rPr lang="en-US" sz="2000" dirty="0" smtClean="0"/>
              <a:t>It could easily be rewritten to be executed in protected-mode by an operating system</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154</a:t>
            </a:fld>
            <a:endParaRPr lang="en-US"/>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a:t>What is ‘Extended Memory’?</a:t>
            </a:r>
          </a:p>
        </p:txBody>
      </p:sp>
      <p:sp>
        <p:nvSpPr>
          <p:cNvPr id="16388" name="Rectangle 4"/>
          <p:cNvSpPr>
            <a:spLocks noChangeArrowheads="1"/>
          </p:cNvSpPr>
          <p:nvPr/>
        </p:nvSpPr>
        <p:spPr bwMode="auto">
          <a:xfrm>
            <a:off x="838200" y="4800600"/>
            <a:ext cx="1828800" cy="914400"/>
          </a:xfrm>
          <a:prstGeom prst="rect">
            <a:avLst/>
          </a:prstGeom>
          <a:solidFill>
            <a:srgbClr val="00FF00"/>
          </a:solidFill>
          <a:ln w="9525">
            <a:solidFill>
              <a:schemeClr val="tx1"/>
            </a:solidFill>
            <a:miter lim="800000"/>
            <a:headEnd/>
            <a:tailEnd/>
          </a:ln>
          <a:effectLst/>
        </p:spPr>
        <p:txBody>
          <a:bodyPr wrap="none" anchor="ctr"/>
          <a:lstStyle/>
          <a:p>
            <a:pPr algn="ctr"/>
            <a:r>
              <a:rPr lang="en-US" b="1"/>
              <a:t>conventional</a:t>
            </a:r>
          </a:p>
          <a:p>
            <a:pPr algn="ctr"/>
            <a:r>
              <a:rPr lang="en-US" b="1"/>
              <a:t>memory</a:t>
            </a:r>
          </a:p>
        </p:txBody>
      </p:sp>
      <p:sp>
        <p:nvSpPr>
          <p:cNvPr id="16389" name="Rectangle 5"/>
          <p:cNvSpPr>
            <a:spLocks noChangeArrowheads="1"/>
          </p:cNvSpPr>
          <p:nvPr/>
        </p:nvSpPr>
        <p:spPr bwMode="auto">
          <a:xfrm>
            <a:off x="3581400" y="4800600"/>
            <a:ext cx="1828800" cy="914400"/>
          </a:xfrm>
          <a:prstGeom prst="rect">
            <a:avLst/>
          </a:prstGeom>
          <a:solidFill>
            <a:srgbClr val="00FF00"/>
          </a:solidFill>
          <a:ln w="9525">
            <a:solidFill>
              <a:schemeClr val="tx1"/>
            </a:solidFill>
            <a:miter lim="800000"/>
            <a:headEnd/>
            <a:tailEnd/>
          </a:ln>
          <a:effectLst/>
        </p:spPr>
        <p:txBody>
          <a:bodyPr wrap="none" anchor="ctr"/>
          <a:lstStyle/>
          <a:p>
            <a:pPr algn="ctr"/>
            <a:r>
              <a:rPr lang="en-US" b="1"/>
              <a:t>conventional</a:t>
            </a:r>
          </a:p>
          <a:p>
            <a:pPr algn="ctr"/>
            <a:r>
              <a:rPr lang="en-US" b="1"/>
              <a:t>memory</a:t>
            </a:r>
          </a:p>
        </p:txBody>
      </p:sp>
      <p:sp>
        <p:nvSpPr>
          <p:cNvPr id="16390" name="Rectangle 6"/>
          <p:cNvSpPr>
            <a:spLocks noChangeArrowheads="1"/>
          </p:cNvSpPr>
          <p:nvPr/>
        </p:nvSpPr>
        <p:spPr bwMode="auto">
          <a:xfrm>
            <a:off x="6400800" y="4800600"/>
            <a:ext cx="1828800" cy="914400"/>
          </a:xfrm>
          <a:prstGeom prst="rect">
            <a:avLst/>
          </a:prstGeom>
          <a:solidFill>
            <a:srgbClr val="00FF00"/>
          </a:solidFill>
          <a:ln w="9525">
            <a:solidFill>
              <a:schemeClr val="tx1"/>
            </a:solidFill>
            <a:miter lim="800000"/>
            <a:headEnd/>
            <a:tailEnd/>
          </a:ln>
          <a:effectLst/>
        </p:spPr>
        <p:txBody>
          <a:bodyPr wrap="none" anchor="ctr"/>
          <a:lstStyle/>
          <a:p>
            <a:pPr algn="ctr"/>
            <a:r>
              <a:rPr lang="en-US"/>
              <a:t> </a:t>
            </a:r>
            <a:r>
              <a:rPr lang="en-US" b="1"/>
              <a:t>conventional</a:t>
            </a:r>
          </a:p>
          <a:p>
            <a:pPr algn="ctr"/>
            <a:r>
              <a:rPr lang="en-US" b="1"/>
              <a:t>memory</a:t>
            </a:r>
          </a:p>
        </p:txBody>
      </p:sp>
      <p:sp>
        <p:nvSpPr>
          <p:cNvPr id="16391" name="Text Box 7"/>
          <p:cNvSpPr txBox="1">
            <a:spLocks noChangeArrowheads="1"/>
          </p:cNvSpPr>
          <p:nvPr/>
        </p:nvSpPr>
        <p:spPr bwMode="auto">
          <a:xfrm>
            <a:off x="685800" y="5715000"/>
            <a:ext cx="2139950" cy="641350"/>
          </a:xfrm>
          <a:prstGeom prst="rect">
            <a:avLst/>
          </a:prstGeom>
          <a:noFill/>
          <a:ln w="9525">
            <a:noFill/>
            <a:miter lim="800000"/>
            <a:headEnd/>
            <a:tailEnd/>
          </a:ln>
          <a:effectLst/>
        </p:spPr>
        <p:txBody>
          <a:bodyPr wrap="none">
            <a:spAutoFit/>
          </a:bodyPr>
          <a:lstStyle/>
          <a:p>
            <a:r>
              <a:rPr lang="en-US" b="1"/>
              <a:t>       8086/8088</a:t>
            </a:r>
          </a:p>
          <a:p>
            <a:r>
              <a:rPr lang="en-US" b="1"/>
              <a:t>(20-bit addresses)</a:t>
            </a:r>
          </a:p>
        </p:txBody>
      </p:sp>
      <p:sp>
        <p:nvSpPr>
          <p:cNvPr id="16392" name="Rectangle 8"/>
          <p:cNvSpPr>
            <a:spLocks noChangeArrowheads="1"/>
          </p:cNvSpPr>
          <p:nvPr/>
        </p:nvSpPr>
        <p:spPr bwMode="auto">
          <a:xfrm>
            <a:off x="3581400" y="3886200"/>
            <a:ext cx="1828800" cy="914400"/>
          </a:xfrm>
          <a:prstGeom prst="rect">
            <a:avLst/>
          </a:prstGeom>
          <a:solidFill>
            <a:srgbClr val="00FFFF"/>
          </a:solidFill>
          <a:ln w="9525">
            <a:solidFill>
              <a:schemeClr val="tx1"/>
            </a:solidFill>
            <a:miter lim="800000"/>
            <a:headEnd/>
            <a:tailEnd/>
          </a:ln>
          <a:effectLst/>
        </p:spPr>
        <p:txBody>
          <a:bodyPr wrap="none" anchor="ctr"/>
          <a:lstStyle/>
          <a:p>
            <a:pPr algn="ctr"/>
            <a:r>
              <a:rPr lang="en-US" b="1"/>
              <a:t>extended</a:t>
            </a:r>
          </a:p>
          <a:p>
            <a:pPr algn="ctr"/>
            <a:r>
              <a:rPr lang="en-US" b="1"/>
              <a:t>memory</a:t>
            </a:r>
          </a:p>
        </p:txBody>
      </p:sp>
      <p:sp>
        <p:nvSpPr>
          <p:cNvPr id="16393" name="Rectangle 9"/>
          <p:cNvSpPr>
            <a:spLocks noChangeArrowheads="1"/>
          </p:cNvSpPr>
          <p:nvPr/>
        </p:nvSpPr>
        <p:spPr bwMode="auto">
          <a:xfrm>
            <a:off x="6400800" y="1676400"/>
            <a:ext cx="1828800" cy="3124200"/>
          </a:xfrm>
          <a:prstGeom prst="rect">
            <a:avLst/>
          </a:prstGeom>
          <a:solidFill>
            <a:srgbClr val="00FFFF"/>
          </a:solidFill>
          <a:ln w="9525">
            <a:solidFill>
              <a:schemeClr val="tx1"/>
            </a:solidFill>
            <a:miter lim="800000"/>
            <a:headEnd/>
            <a:tailEnd/>
          </a:ln>
          <a:effectLst/>
        </p:spPr>
        <p:txBody>
          <a:bodyPr wrap="none" anchor="ctr"/>
          <a:lstStyle/>
          <a:p>
            <a:pPr algn="ctr"/>
            <a:r>
              <a:rPr lang="en-US" b="1"/>
              <a:t>extended</a:t>
            </a:r>
          </a:p>
          <a:p>
            <a:pPr algn="ctr"/>
            <a:r>
              <a:rPr lang="en-US" b="1"/>
              <a:t>memory</a:t>
            </a:r>
          </a:p>
        </p:txBody>
      </p:sp>
      <p:sp>
        <p:nvSpPr>
          <p:cNvPr id="16394" name="Line 10"/>
          <p:cNvSpPr>
            <a:spLocks noChangeShapeType="1"/>
          </p:cNvSpPr>
          <p:nvPr/>
        </p:nvSpPr>
        <p:spPr bwMode="auto">
          <a:xfrm>
            <a:off x="8382000" y="1676400"/>
            <a:ext cx="0" cy="4038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395" name="Text Box 11"/>
          <p:cNvSpPr txBox="1">
            <a:spLocks noChangeArrowheads="1"/>
          </p:cNvSpPr>
          <p:nvPr/>
        </p:nvSpPr>
        <p:spPr bwMode="auto">
          <a:xfrm>
            <a:off x="8305800" y="3429000"/>
            <a:ext cx="641350" cy="366713"/>
          </a:xfrm>
          <a:prstGeom prst="rect">
            <a:avLst/>
          </a:prstGeom>
          <a:noFill/>
          <a:ln w="9525">
            <a:noFill/>
            <a:miter lim="800000"/>
            <a:headEnd/>
            <a:tailEnd/>
          </a:ln>
          <a:effectLst/>
        </p:spPr>
        <p:txBody>
          <a:bodyPr wrap="none">
            <a:spAutoFit/>
          </a:bodyPr>
          <a:lstStyle/>
          <a:p>
            <a:r>
              <a:rPr lang="en-US"/>
              <a:t>4GB</a:t>
            </a:r>
          </a:p>
        </p:txBody>
      </p:sp>
      <p:sp>
        <p:nvSpPr>
          <p:cNvPr id="16396" name="Text Box 12"/>
          <p:cNvSpPr txBox="1">
            <a:spLocks noChangeArrowheads="1"/>
          </p:cNvSpPr>
          <p:nvPr/>
        </p:nvSpPr>
        <p:spPr bwMode="auto">
          <a:xfrm>
            <a:off x="6248400" y="5791200"/>
            <a:ext cx="2139950" cy="641350"/>
          </a:xfrm>
          <a:prstGeom prst="rect">
            <a:avLst/>
          </a:prstGeom>
          <a:noFill/>
          <a:ln w="9525">
            <a:noFill/>
            <a:miter lim="800000"/>
            <a:headEnd/>
            <a:tailEnd/>
          </a:ln>
          <a:effectLst/>
        </p:spPr>
        <p:txBody>
          <a:bodyPr wrap="none">
            <a:spAutoFit/>
          </a:bodyPr>
          <a:lstStyle/>
          <a:p>
            <a:r>
              <a:rPr lang="en-US" b="1"/>
              <a:t>          80386+</a:t>
            </a:r>
          </a:p>
          <a:p>
            <a:r>
              <a:rPr lang="en-US" b="1"/>
              <a:t>(32-bit addresses)</a:t>
            </a:r>
          </a:p>
        </p:txBody>
      </p:sp>
      <p:sp>
        <p:nvSpPr>
          <p:cNvPr id="16397" name="Line 13"/>
          <p:cNvSpPr>
            <a:spLocks noChangeShapeType="1"/>
          </p:cNvSpPr>
          <p:nvPr/>
        </p:nvSpPr>
        <p:spPr bwMode="auto">
          <a:xfrm>
            <a:off x="5562600" y="3886200"/>
            <a:ext cx="0" cy="1828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398" name="Text Box 14"/>
          <p:cNvSpPr txBox="1">
            <a:spLocks noChangeArrowheads="1"/>
          </p:cNvSpPr>
          <p:nvPr/>
        </p:nvSpPr>
        <p:spPr bwMode="auto">
          <a:xfrm>
            <a:off x="5486400" y="4419600"/>
            <a:ext cx="781050" cy="366713"/>
          </a:xfrm>
          <a:prstGeom prst="rect">
            <a:avLst/>
          </a:prstGeom>
          <a:noFill/>
          <a:ln w="9525">
            <a:noFill/>
            <a:miter lim="800000"/>
            <a:headEnd/>
            <a:tailEnd/>
          </a:ln>
          <a:effectLst/>
        </p:spPr>
        <p:txBody>
          <a:bodyPr wrap="none">
            <a:spAutoFit/>
          </a:bodyPr>
          <a:lstStyle/>
          <a:p>
            <a:r>
              <a:rPr lang="en-US"/>
              <a:t>16MB</a:t>
            </a:r>
          </a:p>
        </p:txBody>
      </p:sp>
      <p:sp>
        <p:nvSpPr>
          <p:cNvPr id="16399" name="Text Box 15"/>
          <p:cNvSpPr txBox="1">
            <a:spLocks noChangeArrowheads="1"/>
          </p:cNvSpPr>
          <p:nvPr/>
        </p:nvSpPr>
        <p:spPr bwMode="auto">
          <a:xfrm>
            <a:off x="3429000" y="5791200"/>
            <a:ext cx="2139950" cy="641350"/>
          </a:xfrm>
          <a:prstGeom prst="rect">
            <a:avLst/>
          </a:prstGeom>
          <a:noFill/>
          <a:ln w="9525">
            <a:noFill/>
            <a:miter lim="800000"/>
            <a:headEnd/>
            <a:tailEnd/>
          </a:ln>
          <a:effectLst/>
        </p:spPr>
        <p:txBody>
          <a:bodyPr wrap="none">
            <a:spAutoFit/>
          </a:bodyPr>
          <a:lstStyle/>
          <a:p>
            <a:r>
              <a:rPr lang="en-US" b="1"/>
              <a:t>           80286</a:t>
            </a:r>
          </a:p>
          <a:p>
            <a:r>
              <a:rPr lang="en-US" b="1"/>
              <a:t>(24-bit addresses)</a:t>
            </a:r>
          </a:p>
        </p:txBody>
      </p:sp>
      <p:sp>
        <p:nvSpPr>
          <p:cNvPr id="16400" name="Line 16"/>
          <p:cNvSpPr>
            <a:spLocks noChangeShapeType="1"/>
          </p:cNvSpPr>
          <p:nvPr/>
        </p:nvSpPr>
        <p:spPr bwMode="auto">
          <a:xfrm>
            <a:off x="2819400" y="4800600"/>
            <a:ext cx="0" cy="9144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401" name="Text Box 17"/>
          <p:cNvSpPr txBox="1">
            <a:spLocks noChangeArrowheads="1"/>
          </p:cNvSpPr>
          <p:nvPr/>
        </p:nvSpPr>
        <p:spPr bwMode="auto">
          <a:xfrm>
            <a:off x="2743200" y="5105400"/>
            <a:ext cx="654050" cy="366713"/>
          </a:xfrm>
          <a:prstGeom prst="rect">
            <a:avLst/>
          </a:prstGeom>
          <a:noFill/>
          <a:ln w="9525">
            <a:noFill/>
            <a:miter lim="800000"/>
            <a:headEnd/>
            <a:tailEnd/>
          </a:ln>
          <a:effectLst/>
        </p:spPr>
        <p:txBody>
          <a:bodyPr wrap="none">
            <a:spAutoFit/>
          </a:bodyPr>
          <a:lstStyle/>
          <a:p>
            <a:r>
              <a:rPr lang="en-US"/>
              <a:t>1MB</a:t>
            </a:r>
          </a:p>
        </p:txBody>
      </p:sp>
      <p:sp>
        <p:nvSpPr>
          <p:cNvPr id="17" name="Slide Number Placeholder 16"/>
          <p:cNvSpPr>
            <a:spLocks noGrp="1"/>
          </p:cNvSpPr>
          <p:nvPr>
            <p:ph type="sldNum" sz="quarter" idx="12"/>
          </p:nvPr>
        </p:nvSpPr>
        <p:spPr/>
        <p:txBody>
          <a:bodyPr/>
          <a:lstStyle/>
          <a:p>
            <a:fld id="{065265BB-70C7-4C56-B6F2-B81676332F65}" type="slidenum">
              <a:rPr lang="en-US" smtClean="0"/>
              <a:pPr/>
              <a:t>155</a:t>
            </a:fld>
            <a:endParaRPr lang="en-US"/>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1143000"/>
          </a:xfrm>
        </p:spPr>
        <p:txBody>
          <a:bodyPr/>
          <a:lstStyle/>
          <a:p>
            <a:r>
              <a:rPr lang="en-US" dirty="0"/>
              <a:t>P</a:t>
            </a:r>
            <a:r>
              <a:rPr lang="en-US" dirty="0" smtClean="0"/>
              <a:t>ort </a:t>
            </a:r>
            <a:r>
              <a:rPr lang="en-US" dirty="0"/>
              <a:t>0x92 </a:t>
            </a:r>
          </a:p>
        </p:txBody>
      </p:sp>
      <p:sp>
        <p:nvSpPr>
          <p:cNvPr id="25604" name="Rectangle 4"/>
          <p:cNvSpPr>
            <a:spLocks noChangeArrowheads="1"/>
          </p:cNvSpPr>
          <p:nvPr/>
        </p:nvSpPr>
        <p:spPr bwMode="auto">
          <a:xfrm>
            <a:off x="838200" y="2133600"/>
            <a:ext cx="9144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5" name="Rectangle 5"/>
          <p:cNvSpPr>
            <a:spLocks noChangeArrowheads="1"/>
          </p:cNvSpPr>
          <p:nvPr/>
        </p:nvSpPr>
        <p:spPr bwMode="auto">
          <a:xfrm>
            <a:off x="1752600" y="2133600"/>
            <a:ext cx="9144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6" name="Rectangle 6"/>
          <p:cNvSpPr>
            <a:spLocks noChangeArrowheads="1"/>
          </p:cNvSpPr>
          <p:nvPr/>
        </p:nvSpPr>
        <p:spPr bwMode="auto">
          <a:xfrm>
            <a:off x="2667000" y="2133600"/>
            <a:ext cx="9144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7" name="Rectangle 7"/>
          <p:cNvSpPr>
            <a:spLocks noChangeArrowheads="1"/>
          </p:cNvSpPr>
          <p:nvPr/>
        </p:nvSpPr>
        <p:spPr bwMode="auto">
          <a:xfrm>
            <a:off x="3581400" y="2133600"/>
            <a:ext cx="9144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8" name="Rectangle 8"/>
          <p:cNvSpPr>
            <a:spLocks noChangeArrowheads="1"/>
          </p:cNvSpPr>
          <p:nvPr/>
        </p:nvSpPr>
        <p:spPr bwMode="auto">
          <a:xfrm>
            <a:off x="4495800" y="2133600"/>
            <a:ext cx="9144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09" name="Rectangle 9"/>
          <p:cNvSpPr>
            <a:spLocks noChangeArrowheads="1"/>
          </p:cNvSpPr>
          <p:nvPr/>
        </p:nvSpPr>
        <p:spPr bwMode="auto">
          <a:xfrm>
            <a:off x="5410200" y="2133600"/>
            <a:ext cx="914400" cy="685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610" name="Rectangle 10"/>
          <p:cNvSpPr>
            <a:spLocks noChangeArrowheads="1"/>
          </p:cNvSpPr>
          <p:nvPr/>
        </p:nvSpPr>
        <p:spPr bwMode="auto">
          <a:xfrm>
            <a:off x="6324600" y="2133600"/>
            <a:ext cx="914400" cy="685800"/>
          </a:xfrm>
          <a:prstGeom prst="rect">
            <a:avLst/>
          </a:prstGeom>
          <a:solidFill>
            <a:srgbClr val="00FFFF"/>
          </a:solidFill>
          <a:ln w="9525">
            <a:solidFill>
              <a:schemeClr val="tx1"/>
            </a:solidFill>
            <a:miter lim="800000"/>
            <a:headEnd/>
            <a:tailEnd/>
          </a:ln>
          <a:effectLst/>
        </p:spPr>
        <p:txBody>
          <a:bodyPr wrap="none" anchor="ctr"/>
          <a:lstStyle/>
          <a:p>
            <a:pPr algn="ctr"/>
            <a:r>
              <a:rPr lang="en-US"/>
              <a:t>FAST</a:t>
            </a:r>
          </a:p>
          <a:p>
            <a:pPr algn="ctr"/>
            <a:r>
              <a:rPr lang="en-US"/>
              <a:t>A20</a:t>
            </a:r>
          </a:p>
        </p:txBody>
      </p:sp>
      <p:sp>
        <p:nvSpPr>
          <p:cNvPr id="25611" name="Rectangle 11"/>
          <p:cNvSpPr>
            <a:spLocks noChangeArrowheads="1"/>
          </p:cNvSpPr>
          <p:nvPr/>
        </p:nvSpPr>
        <p:spPr bwMode="auto">
          <a:xfrm>
            <a:off x="7239000" y="2133600"/>
            <a:ext cx="914400" cy="685800"/>
          </a:xfrm>
          <a:prstGeom prst="rect">
            <a:avLst/>
          </a:prstGeom>
          <a:solidFill>
            <a:srgbClr val="00FFFF"/>
          </a:solidFill>
          <a:ln w="9525">
            <a:solidFill>
              <a:schemeClr val="tx1"/>
            </a:solidFill>
            <a:miter lim="800000"/>
            <a:headEnd/>
            <a:tailEnd/>
          </a:ln>
          <a:effectLst/>
        </p:spPr>
        <p:txBody>
          <a:bodyPr wrap="none" anchor="ctr"/>
          <a:lstStyle/>
          <a:p>
            <a:pPr algn="ctr"/>
            <a:r>
              <a:rPr lang="en-US"/>
              <a:t>FAST</a:t>
            </a:r>
          </a:p>
          <a:p>
            <a:pPr algn="ctr"/>
            <a:r>
              <a:rPr lang="en-US"/>
              <a:t>RESET</a:t>
            </a:r>
          </a:p>
        </p:txBody>
      </p:sp>
      <p:sp>
        <p:nvSpPr>
          <p:cNvPr id="25613" name="Text Box 13"/>
          <p:cNvSpPr txBox="1">
            <a:spLocks noChangeArrowheads="1"/>
          </p:cNvSpPr>
          <p:nvPr/>
        </p:nvSpPr>
        <p:spPr bwMode="auto">
          <a:xfrm>
            <a:off x="898525" y="1712913"/>
            <a:ext cx="7296150" cy="366712"/>
          </a:xfrm>
          <a:prstGeom prst="rect">
            <a:avLst/>
          </a:prstGeom>
          <a:noFill/>
          <a:ln w="9525">
            <a:noFill/>
            <a:miter lim="800000"/>
            <a:headEnd/>
            <a:tailEnd/>
          </a:ln>
          <a:effectLst/>
        </p:spPr>
        <p:txBody>
          <a:bodyPr wrap="none">
            <a:spAutoFit/>
          </a:bodyPr>
          <a:lstStyle/>
          <a:p>
            <a:r>
              <a:rPr lang="en-US"/>
              <a:t>          7            6            5            4             3             2            1            0</a:t>
            </a:r>
          </a:p>
        </p:txBody>
      </p:sp>
      <p:sp>
        <p:nvSpPr>
          <p:cNvPr id="25614" name="Text Box 14"/>
          <p:cNvSpPr txBox="1">
            <a:spLocks noChangeArrowheads="1"/>
          </p:cNvSpPr>
          <p:nvPr/>
        </p:nvSpPr>
        <p:spPr bwMode="auto">
          <a:xfrm>
            <a:off x="7162800" y="4114800"/>
            <a:ext cx="1619250" cy="641350"/>
          </a:xfrm>
          <a:prstGeom prst="rect">
            <a:avLst/>
          </a:prstGeom>
          <a:noFill/>
          <a:ln w="9525">
            <a:noFill/>
            <a:miter lim="800000"/>
            <a:headEnd/>
            <a:tailEnd/>
          </a:ln>
          <a:effectLst/>
        </p:spPr>
        <p:txBody>
          <a:bodyPr wrap="none">
            <a:spAutoFit/>
          </a:bodyPr>
          <a:lstStyle/>
          <a:p>
            <a:r>
              <a:rPr lang="en-US"/>
              <a:t>reset the CPU</a:t>
            </a:r>
          </a:p>
          <a:p>
            <a:r>
              <a:rPr lang="en-US"/>
              <a:t>(1=yes, 0=no)</a:t>
            </a:r>
          </a:p>
        </p:txBody>
      </p:sp>
      <p:sp>
        <p:nvSpPr>
          <p:cNvPr id="25615" name="Line 15"/>
          <p:cNvSpPr>
            <a:spLocks noChangeShapeType="1"/>
          </p:cNvSpPr>
          <p:nvPr/>
        </p:nvSpPr>
        <p:spPr bwMode="auto">
          <a:xfrm flipV="1">
            <a:off x="7772400" y="2895600"/>
            <a:ext cx="0" cy="1143000"/>
          </a:xfrm>
          <a:prstGeom prst="line">
            <a:avLst/>
          </a:prstGeom>
          <a:noFill/>
          <a:ln w="28575">
            <a:solidFill>
              <a:schemeClr val="tx1"/>
            </a:solidFill>
            <a:round/>
            <a:headEnd/>
            <a:tailEnd type="triangle" w="med" len="med"/>
          </a:ln>
          <a:effectLst/>
        </p:spPr>
        <p:txBody>
          <a:bodyPr/>
          <a:lstStyle/>
          <a:p>
            <a:endParaRPr lang="en-US"/>
          </a:p>
        </p:txBody>
      </p:sp>
      <p:sp>
        <p:nvSpPr>
          <p:cNvPr id="25616" name="Text Box 16"/>
          <p:cNvSpPr txBox="1">
            <a:spLocks noChangeArrowheads="1"/>
          </p:cNvSpPr>
          <p:nvPr/>
        </p:nvSpPr>
        <p:spPr bwMode="auto">
          <a:xfrm>
            <a:off x="6248400" y="5105400"/>
            <a:ext cx="1771650" cy="641350"/>
          </a:xfrm>
          <a:prstGeom prst="rect">
            <a:avLst/>
          </a:prstGeom>
          <a:noFill/>
          <a:ln w="9525">
            <a:noFill/>
            <a:miter lim="800000"/>
            <a:headEnd/>
            <a:tailEnd/>
          </a:ln>
          <a:effectLst/>
        </p:spPr>
        <p:txBody>
          <a:bodyPr wrap="none">
            <a:spAutoFit/>
          </a:bodyPr>
          <a:lstStyle/>
          <a:p>
            <a:r>
              <a:rPr lang="en-US"/>
              <a:t>enable A20-line</a:t>
            </a:r>
          </a:p>
          <a:p>
            <a:r>
              <a:rPr lang="en-US"/>
              <a:t> (1=yes, 0=no)</a:t>
            </a:r>
          </a:p>
        </p:txBody>
      </p:sp>
      <p:sp>
        <p:nvSpPr>
          <p:cNvPr id="25617" name="Line 17"/>
          <p:cNvSpPr>
            <a:spLocks noChangeShapeType="1"/>
          </p:cNvSpPr>
          <p:nvPr/>
        </p:nvSpPr>
        <p:spPr bwMode="auto">
          <a:xfrm flipV="1">
            <a:off x="6858000" y="2895600"/>
            <a:ext cx="0" cy="2209800"/>
          </a:xfrm>
          <a:prstGeom prst="line">
            <a:avLst/>
          </a:prstGeom>
          <a:noFill/>
          <a:ln w="28575">
            <a:solidFill>
              <a:schemeClr val="tx1"/>
            </a:solidFill>
            <a:round/>
            <a:headEnd/>
            <a:tailEnd type="triangle" w="med" len="med"/>
          </a:ln>
          <a:effectLst/>
        </p:spPr>
        <p:txBody>
          <a:bodyPr/>
          <a:lstStyle/>
          <a:p>
            <a:endParaRPr lang="en-US"/>
          </a:p>
        </p:txBody>
      </p:sp>
      <p:sp>
        <p:nvSpPr>
          <p:cNvPr id="25618" name="Rectangle 18"/>
          <p:cNvSpPr>
            <a:spLocks noChangeArrowheads="1"/>
          </p:cNvSpPr>
          <p:nvPr/>
        </p:nvSpPr>
        <p:spPr bwMode="auto">
          <a:xfrm>
            <a:off x="914400" y="4495800"/>
            <a:ext cx="4648200" cy="1752600"/>
          </a:xfrm>
          <a:prstGeom prst="rect">
            <a:avLst/>
          </a:prstGeom>
          <a:solidFill>
            <a:srgbClr val="FFFF99"/>
          </a:solidFill>
          <a:ln w="9525">
            <a:solidFill>
              <a:schemeClr val="tx1"/>
            </a:solidFill>
            <a:miter lim="800000"/>
            <a:headEnd/>
            <a:tailEnd/>
          </a:ln>
          <a:effectLst/>
        </p:spPr>
        <p:txBody>
          <a:bodyPr wrap="none" anchor="ctr"/>
          <a:lstStyle/>
          <a:p>
            <a:r>
              <a:rPr lang="en-US"/>
              <a:t># how you can turn on the A20 address-line</a:t>
            </a:r>
          </a:p>
          <a:p>
            <a:endParaRPr lang="en-US"/>
          </a:p>
          <a:p>
            <a:r>
              <a:rPr lang="en-US"/>
              <a:t>	in	$0x92, %al</a:t>
            </a:r>
          </a:p>
          <a:p>
            <a:r>
              <a:rPr lang="en-US"/>
              <a:t>	or	$0x02, %al</a:t>
            </a:r>
          </a:p>
          <a:p>
            <a:r>
              <a:rPr lang="en-US"/>
              <a:t>	out	%al, $0x92</a:t>
            </a:r>
          </a:p>
          <a:p>
            <a:endParaRPr lang="en-US"/>
          </a:p>
        </p:txBody>
      </p:sp>
      <p:sp>
        <p:nvSpPr>
          <p:cNvPr id="25619" name="Text Box 19"/>
          <p:cNvSpPr txBox="1">
            <a:spLocks noChangeArrowheads="1"/>
          </p:cNvSpPr>
          <p:nvPr/>
        </p:nvSpPr>
        <p:spPr bwMode="auto">
          <a:xfrm>
            <a:off x="1143000" y="2895600"/>
            <a:ext cx="5018088" cy="730250"/>
          </a:xfrm>
          <a:prstGeom prst="rect">
            <a:avLst/>
          </a:prstGeom>
          <a:noFill/>
          <a:ln w="9525">
            <a:noFill/>
            <a:miter lim="800000"/>
            <a:headEnd/>
            <a:tailEnd/>
          </a:ln>
          <a:effectLst/>
        </p:spPr>
        <p:txBody>
          <a:bodyPr wrap="none">
            <a:spAutoFit/>
          </a:bodyPr>
          <a:lstStyle/>
          <a:p>
            <a:r>
              <a:rPr lang="en-US" sz="1400" b="1">
                <a:solidFill>
                  <a:srgbClr val="FF0000"/>
                </a:solidFill>
              </a:rPr>
              <a:t>(These bits may implement some other system functions,</a:t>
            </a:r>
          </a:p>
          <a:p>
            <a:r>
              <a:rPr lang="en-US" sz="1400" b="1">
                <a:solidFill>
                  <a:srgbClr val="FF0000"/>
                </a:solidFill>
              </a:rPr>
              <a:t> depending on the vendor’s design (not standardized), so</a:t>
            </a:r>
          </a:p>
          <a:p>
            <a:r>
              <a:rPr lang="en-US" sz="1400" b="1">
                <a:solidFill>
                  <a:srgbClr val="FF0000"/>
                </a:solidFill>
              </a:rPr>
              <a:t> beware of modifying them in ‘portable’ system software</a:t>
            </a:r>
          </a:p>
        </p:txBody>
      </p:sp>
      <p:sp>
        <p:nvSpPr>
          <p:cNvPr id="25620" name="Line 20"/>
          <p:cNvSpPr>
            <a:spLocks noChangeShapeType="1"/>
          </p:cNvSpPr>
          <p:nvPr/>
        </p:nvSpPr>
        <p:spPr bwMode="auto">
          <a:xfrm>
            <a:off x="838200" y="2895600"/>
            <a:ext cx="5486400" cy="0"/>
          </a:xfrm>
          <a:prstGeom prst="line">
            <a:avLst/>
          </a:prstGeom>
          <a:noFill/>
          <a:ln w="28575">
            <a:solidFill>
              <a:srgbClr val="FF0000"/>
            </a:solidFill>
            <a:round/>
            <a:headEnd type="triangle" w="med" len="med"/>
            <a:tailEnd type="triangle" w="med" len="med"/>
          </a:ln>
          <a:effectLst/>
        </p:spPr>
        <p:txBody>
          <a:bodyPr/>
          <a:lstStyle/>
          <a:p>
            <a:endParaRPr lang="en-US"/>
          </a:p>
        </p:txBody>
      </p:sp>
      <p:sp>
        <p:nvSpPr>
          <p:cNvPr id="19" name="Slide Number Placeholder 18"/>
          <p:cNvSpPr>
            <a:spLocks noGrp="1"/>
          </p:cNvSpPr>
          <p:nvPr>
            <p:ph type="sldNum" sz="quarter" idx="12"/>
          </p:nvPr>
        </p:nvSpPr>
        <p:spPr/>
        <p:txBody>
          <a:bodyPr/>
          <a:lstStyle/>
          <a:p>
            <a:fld id="{065265BB-70C7-4C56-B6F2-B81676332F65}" type="slidenum">
              <a:rPr lang="en-US" smtClean="0"/>
              <a:pPr/>
              <a:t>156</a:t>
            </a:fld>
            <a:endParaRPr 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1143000"/>
          </a:xfrm>
        </p:spPr>
        <p:txBody>
          <a:bodyPr/>
          <a:lstStyle/>
          <a:p>
            <a:r>
              <a:rPr lang="en-US" dirty="0"/>
              <a:t>Effect of A20 address-line</a:t>
            </a:r>
          </a:p>
        </p:txBody>
      </p:sp>
      <p:sp>
        <p:nvSpPr>
          <p:cNvPr id="27652" name="Rectangle 4"/>
          <p:cNvSpPr>
            <a:spLocks noChangeArrowheads="1"/>
          </p:cNvSpPr>
          <p:nvPr/>
        </p:nvSpPr>
        <p:spPr bwMode="auto">
          <a:xfrm>
            <a:off x="1371600" y="1676400"/>
            <a:ext cx="914400" cy="419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3" name="Rectangle 5"/>
          <p:cNvSpPr>
            <a:spLocks noChangeArrowheads="1"/>
          </p:cNvSpPr>
          <p:nvPr/>
        </p:nvSpPr>
        <p:spPr bwMode="auto">
          <a:xfrm>
            <a:off x="1371600" y="2057400"/>
            <a:ext cx="914400" cy="3810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4" name="Rectangle 6" descr="Sphere"/>
          <p:cNvSpPr>
            <a:spLocks noChangeArrowheads="1"/>
          </p:cNvSpPr>
          <p:nvPr/>
        </p:nvSpPr>
        <p:spPr bwMode="auto">
          <a:xfrm>
            <a:off x="1371600" y="1676400"/>
            <a:ext cx="914400" cy="381000"/>
          </a:xfrm>
          <a:prstGeom prst="rect">
            <a:avLst/>
          </a:prstGeom>
          <a:pattFill prst="sphere">
            <a:fgClr>
              <a:srgbClr val="00FFFF"/>
            </a:fgClr>
            <a:bgClr>
              <a:schemeClr val="bg1"/>
            </a:bgClr>
          </a:pattFill>
          <a:ln w="9525">
            <a:solidFill>
              <a:schemeClr val="tx1"/>
            </a:solidFill>
            <a:miter lim="800000"/>
            <a:headEnd/>
            <a:tailEnd/>
          </a:ln>
          <a:effectLst/>
        </p:spPr>
        <p:txBody>
          <a:bodyPr wrap="none" anchor="ctr"/>
          <a:lstStyle/>
          <a:p>
            <a:pPr algn="ctr"/>
            <a:r>
              <a:rPr lang="en-US" sz="1600"/>
              <a:t>Extra 64K</a:t>
            </a:r>
          </a:p>
        </p:txBody>
      </p:sp>
      <p:sp>
        <p:nvSpPr>
          <p:cNvPr id="27655" name="Rectangle 7" descr="Small grid"/>
          <p:cNvSpPr>
            <a:spLocks noChangeArrowheads="1"/>
          </p:cNvSpPr>
          <p:nvPr/>
        </p:nvSpPr>
        <p:spPr bwMode="auto">
          <a:xfrm>
            <a:off x="1371600" y="5486400"/>
            <a:ext cx="914400" cy="381000"/>
          </a:xfrm>
          <a:prstGeom prst="rect">
            <a:avLst/>
          </a:prstGeom>
          <a:pattFill prst="smGrid">
            <a:fgClr>
              <a:schemeClr val="accent1"/>
            </a:fgClr>
            <a:bgClr>
              <a:schemeClr val="bg1"/>
            </a:bgClr>
          </a:pattFill>
          <a:ln w="9525">
            <a:solidFill>
              <a:schemeClr val="tx1"/>
            </a:solidFill>
            <a:miter lim="800000"/>
            <a:headEnd/>
            <a:tailEnd/>
          </a:ln>
          <a:effectLst/>
        </p:spPr>
        <p:txBody>
          <a:bodyPr wrap="none" anchor="ctr"/>
          <a:lstStyle/>
          <a:p>
            <a:endParaRPr lang="en-US"/>
          </a:p>
        </p:txBody>
      </p:sp>
      <p:sp>
        <p:nvSpPr>
          <p:cNvPr id="27656" name="Rectangle 8"/>
          <p:cNvSpPr>
            <a:spLocks noChangeArrowheads="1"/>
          </p:cNvSpPr>
          <p:nvPr/>
        </p:nvSpPr>
        <p:spPr bwMode="auto">
          <a:xfrm>
            <a:off x="6477000" y="1676400"/>
            <a:ext cx="914400" cy="419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7" name="Rectangle 9"/>
          <p:cNvSpPr>
            <a:spLocks noChangeArrowheads="1"/>
          </p:cNvSpPr>
          <p:nvPr/>
        </p:nvSpPr>
        <p:spPr bwMode="auto">
          <a:xfrm>
            <a:off x="6477000" y="2057400"/>
            <a:ext cx="914400" cy="3810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8" name="Rectangle 10" descr="Small grid"/>
          <p:cNvSpPr>
            <a:spLocks noChangeArrowheads="1"/>
          </p:cNvSpPr>
          <p:nvPr/>
        </p:nvSpPr>
        <p:spPr bwMode="auto">
          <a:xfrm>
            <a:off x="6477000" y="1676400"/>
            <a:ext cx="914400" cy="381000"/>
          </a:xfrm>
          <a:prstGeom prst="rect">
            <a:avLst/>
          </a:prstGeom>
          <a:pattFill prst="smGrid">
            <a:fgClr>
              <a:schemeClr val="accent1"/>
            </a:fgClr>
            <a:bgClr>
              <a:schemeClr val="bg1"/>
            </a:bgClr>
          </a:pattFill>
          <a:ln w="9525">
            <a:solidFill>
              <a:schemeClr val="tx1"/>
            </a:solidFill>
            <a:miter lim="800000"/>
            <a:headEnd/>
            <a:tailEnd/>
          </a:ln>
          <a:effectLst/>
        </p:spPr>
        <p:txBody>
          <a:bodyPr wrap="none" anchor="ctr"/>
          <a:lstStyle/>
          <a:p>
            <a:pPr algn="ctr"/>
            <a:r>
              <a:rPr lang="en-US" sz="1600"/>
              <a:t>Same 64K</a:t>
            </a:r>
          </a:p>
        </p:txBody>
      </p:sp>
      <p:sp>
        <p:nvSpPr>
          <p:cNvPr id="27659" name="Rectangle 11" descr="Small grid"/>
          <p:cNvSpPr>
            <a:spLocks noChangeArrowheads="1"/>
          </p:cNvSpPr>
          <p:nvPr/>
        </p:nvSpPr>
        <p:spPr bwMode="auto">
          <a:xfrm>
            <a:off x="6477000" y="5486400"/>
            <a:ext cx="914400" cy="381000"/>
          </a:xfrm>
          <a:prstGeom prst="rect">
            <a:avLst/>
          </a:prstGeom>
          <a:pattFill prst="smGrid">
            <a:fgClr>
              <a:schemeClr val="accent1"/>
            </a:fgClr>
            <a:bgClr>
              <a:schemeClr val="bg1"/>
            </a:bgClr>
          </a:pattFill>
          <a:ln w="9525">
            <a:solidFill>
              <a:schemeClr val="tx1"/>
            </a:solidFill>
            <a:miter lim="800000"/>
            <a:headEnd/>
            <a:tailEnd/>
          </a:ln>
          <a:effectLst/>
        </p:spPr>
        <p:txBody>
          <a:bodyPr wrap="none" anchor="ctr"/>
          <a:lstStyle/>
          <a:p>
            <a:endParaRPr lang="en-US"/>
          </a:p>
        </p:txBody>
      </p:sp>
      <p:sp>
        <p:nvSpPr>
          <p:cNvPr id="27660" name="Text Box 12"/>
          <p:cNvSpPr txBox="1">
            <a:spLocks noChangeArrowheads="1"/>
          </p:cNvSpPr>
          <p:nvPr/>
        </p:nvSpPr>
        <p:spPr bwMode="auto">
          <a:xfrm>
            <a:off x="1127125" y="5827713"/>
            <a:ext cx="1466850" cy="366712"/>
          </a:xfrm>
          <a:prstGeom prst="rect">
            <a:avLst/>
          </a:prstGeom>
          <a:noFill/>
          <a:ln w="9525">
            <a:noFill/>
            <a:miter lim="800000"/>
            <a:headEnd/>
            <a:tailEnd/>
          </a:ln>
          <a:effectLst/>
        </p:spPr>
        <p:txBody>
          <a:bodyPr wrap="none">
            <a:spAutoFit/>
          </a:bodyPr>
          <a:lstStyle/>
          <a:p>
            <a:r>
              <a:rPr lang="en-US"/>
              <a:t>A20 enabled</a:t>
            </a:r>
          </a:p>
        </p:txBody>
      </p:sp>
      <p:sp>
        <p:nvSpPr>
          <p:cNvPr id="27661" name="Text Box 13"/>
          <p:cNvSpPr txBox="1">
            <a:spLocks noChangeArrowheads="1"/>
          </p:cNvSpPr>
          <p:nvPr/>
        </p:nvSpPr>
        <p:spPr bwMode="auto">
          <a:xfrm>
            <a:off x="6172200" y="5867400"/>
            <a:ext cx="1504950" cy="366713"/>
          </a:xfrm>
          <a:prstGeom prst="rect">
            <a:avLst/>
          </a:prstGeom>
          <a:noFill/>
          <a:ln w="9525">
            <a:noFill/>
            <a:miter lim="800000"/>
            <a:headEnd/>
            <a:tailEnd/>
          </a:ln>
          <a:effectLst/>
        </p:spPr>
        <p:txBody>
          <a:bodyPr wrap="none">
            <a:spAutoFit/>
          </a:bodyPr>
          <a:lstStyle/>
          <a:p>
            <a:r>
              <a:rPr lang="en-US"/>
              <a:t>A20 disabled</a:t>
            </a:r>
          </a:p>
        </p:txBody>
      </p:sp>
      <p:sp>
        <p:nvSpPr>
          <p:cNvPr id="27662" name="Line 14"/>
          <p:cNvSpPr>
            <a:spLocks noChangeShapeType="1"/>
          </p:cNvSpPr>
          <p:nvPr/>
        </p:nvSpPr>
        <p:spPr bwMode="auto">
          <a:xfrm flipV="1">
            <a:off x="2362200" y="1676400"/>
            <a:ext cx="4038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7663" name="Line 15"/>
          <p:cNvSpPr>
            <a:spLocks noChangeShapeType="1"/>
          </p:cNvSpPr>
          <p:nvPr/>
        </p:nvSpPr>
        <p:spPr bwMode="auto">
          <a:xfrm flipV="1">
            <a:off x="2362200" y="2057400"/>
            <a:ext cx="4038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7664" name="Text Box 16"/>
          <p:cNvSpPr txBox="1">
            <a:spLocks noChangeArrowheads="1"/>
          </p:cNvSpPr>
          <p:nvPr/>
        </p:nvSpPr>
        <p:spPr bwMode="auto">
          <a:xfrm>
            <a:off x="2895600" y="2057400"/>
            <a:ext cx="3236913" cy="304800"/>
          </a:xfrm>
          <a:prstGeom prst="rect">
            <a:avLst/>
          </a:prstGeom>
          <a:noFill/>
          <a:ln w="9525">
            <a:noFill/>
            <a:miter lim="800000"/>
            <a:headEnd/>
            <a:tailEnd/>
          </a:ln>
          <a:effectLst/>
        </p:spPr>
        <p:txBody>
          <a:bodyPr wrap="none">
            <a:spAutoFit/>
          </a:bodyPr>
          <a:lstStyle/>
          <a:p>
            <a:r>
              <a:rPr lang="en-US" sz="1400" b="1"/>
              <a:t>Highest 20-bit address (= 0x0FFFFF)</a:t>
            </a:r>
          </a:p>
        </p:txBody>
      </p:sp>
      <p:sp>
        <p:nvSpPr>
          <p:cNvPr id="27665" name="Text Box 17"/>
          <p:cNvSpPr txBox="1">
            <a:spLocks noChangeArrowheads="1"/>
          </p:cNvSpPr>
          <p:nvPr/>
        </p:nvSpPr>
        <p:spPr bwMode="auto">
          <a:xfrm>
            <a:off x="2667000" y="1371600"/>
            <a:ext cx="3614738" cy="304800"/>
          </a:xfrm>
          <a:prstGeom prst="rect">
            <a:avLst/>
          </a:prstGeom>
          <a:noFill/>
          <a:ln w="9525">
            <a:noFill/>
            <a:miter lim="800000"/>
            <a:headEnd/>
            <a:tailEnd/>
          </a:ln>
          <a:effectLst/>
        </p:spPr>
        <p:txBody>
          <a:bodyPr wrap="none">
            <a:spAutoFit/>
          </a:bodyPr>
          <a:lstStyle/>
          <a:p>
            <a:r>
              <a:rPr lang="en-US" sz="1400" b="1"/>
              <a:t>Highest real-mode address (= 0x10FFEF)</a:t>
            </a:r>
          </a:p>
        </p:txBody>
      </p:sp>
      <p:sp>
        <p:nvSpPr>
          <p:cNvPr id="27667" name="Text Box 19"/>
          <p:cNvSpPr txBox="1">
            <a:spLocks noChangeArrowheads="1"/>
          </p:cNvSpPr>
          <p:nvPr/>
        </p:nvSpPr>
        <p:spPr bwMode="auto">
          <a:xfrm>
            <a:off x="3200400" y="3429000"/>
            <a:ext cx="2571750" cy="1739900"/>
          </a:xfrm>
          <a:prstGeom prst="rect">
            <a:avLst/>
          </a:prstGeom>
          <a:noFill/>
          <a:ln w="9525">
            <a:noFill/>
            <a:miter lim="800000"/>
            <a:headEnd/>
            <a:tailEnd/>
          </a:ln>
          <a:effectLst/>
        </p:spPr>
        <p:txBody>
          <a:bodyPr wrap="none">
            <a:spAutoFit/>
          </a:bodyPr>
          <a:lstStyle/>
          <a:p>
            <a:r>
              <a:rPr lang="en-US"/>
              <a:t>   “extended” memory </a:t>
            </a:r>
          </a:p>
          <a:p>
            <a:r>
              <a:rPr lang="en-US"/>
              <a:t>       is above 1MB</a:t>
            </a:r>
          </a:p>
          <a:p>
            <a:r>
              <a:rPr lang="en-US"/>
              <a:t> </a:t>
            </a:r>
          </a:p>
          <a:p>
            <a:endParaRPr lang="en-US"/>
          </a:p>
          <a:p>
            <a:r>
              <a:rPr lang="en-US"/>
              <a:t> “conventional” memory</a:t>
            </a:r>
          </a:p>
          <a:p>
            <a:r>
              <a:rPr lang="en-US"/>
              <a:t>        is below 1 MB</a:t>
            </a:r>
          </a:p>
        </p:txBody>
      </p:sp>
      <p:sp>
        <p:nvSpPr>
          <p:cNvPr id="27668" name="Line 20"/>
          <p:cNvSpPr>
            <a:spLocks noChangeShapeType="1"/>
          </p:cNvSpPr>
          <p:nvPr/>
        </p:nvSpPr>
        <p:spPr bwMode="auto">
          <a:xfrm flipH="1">
            <a:off x="7467600" y="1828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7669" name="Line 21"/>
          <p:cNvSpPr>
            <a:spLocks noChangeShapeType="1"/>
          </p:cNvSpPr>
          <p:nvPr/>
        </p:nvSpPr>
        <p:spPr bwMode="auto">
          <a:xfrm flipH="1">
            <a:off x="7467600" y="5638800"/>
            <a:ext cx="457200" cy="0"/>
          </a:xfrm>
          <a:prstGeom prst="line">
            <a:avLst/>
          </a:prstGeom>
          <a:noFill/>
          <a:ln w="9525">
            <a:solidFill>
              <a:schemeClr val="tx1"/>
            </a:solidFill>
            <a:round/>
            <a:headEnd/>
            <a:tailEnd type="triangle" w="med" len="med"/>
          </a:ln>
          <a:effectLst/>
        </p:spPr>
        <p:txBody>
          <a:bodyPr/>
          <a:lstStyle/>
          <a:p>
            <a:endParaRPr lang="en-US"/>
          </a:p>
        </p:txBody>
      </p:sp>
      <p:sp>
        <p:nvSpPr>
          <p:cNvPr id="27670" name="Line 22"/>
          <p:cNvSpPr>
            <a:spLocks noChangeShapeType="1"/>
          </p:cNvSpPr>
          <p:nvPr/>
        </p:nvSpPr>
        <p:spPr bwMode="auto">
          <a:xfrm>
            <a:off x="7924800" y="1828800"/>
            <a:ext cx="0" cy="3810000"/>
          </a:xfrm>
          <a:prstGeom prst="line">
            <a:avLst/>
          </a:prstGeom>
          <a:noFill/>
          <a:ln w="9525">
            <a:solidFill>
              <a:schemeClr val="tx1"/>
            </a:solidFill>
            <a:round/>
            <a:headEnd/>
            <a:tailEnd/>
          </a:ln>
          <a:effectLst/>
        </p:spPr>
        <p:txBody>
          <a:bodyPr/>
          <a:lstStyle/>
          <a:p>
            <a:endParaRPr lang="en-US"/>
          </a:p>
        </p:txBody>
      </p:sp>
      <p:sp>
        <p:nvSpPr>
          <p:cNvPr id="27671" name="Text Box 23"/>
          <p:cNvSpPr txBox="1">
            <a:spLocks noChangeArrowheads="1"/>
          </p:cNvSpPr>
          <p:nvPr/>
        </p:nvSpPr>
        <p:spPr bwMode="auto">
          <a:xfrm>
            <a:off x="7924800" y="2971800"/>
            <a:ext cx="1009650" cy="1465263"/>
          </a:xfrm>
          <a:prstGeom prst="rect">
            <a:avLst/>
          </a:prstGeom>
          <a:noFill/>
          <a:ln w="9525">
            <a:noFill/>
            <a:miter lim="800000"/>
            <a:headEnd/>
            <a:tailEnd/>
          </a:ln>
          <a:effectLst/>
        </p:spPr>
        <p:txBody>
          <a:bodyPr wrap="none">
            <a:spAutoFit/>
          </a:bodyPr>
          <a:lstStyle/>
          <a:p>
            <a:r>
              <a:rPr lang="en-US"/>
              <a:t>  same</a:t>
            </a:r>
          </a:p>
          <a:p>
            <a:r>
              <a:rPr lang="en-US"/>
              <a:t>memory</a:t>
            </a:r>
          </a:p>
          <a:p>
            <a:r>
              <a:rPr lang="en-US"/>
              <a:t>appears</a:t>
            </a:r>
          </a:p>
          <a:p>
            <a:r>
              <a:rPr lang="en-US"/>
              <a:t> at two</a:t>
            </a:r>
          </a:p>
          <a:p>
            <a:r>
              <a:rPr lang="en-US"/>
              <a:t> places</a:t>
            </a:r>
          </a:p>
        </p:txBody>
      </p:sp>
      <p:sp>
        <p:nvSpPr>
          <p:cNvPr id="27672" name="Line 24"/>
          <p:cNvSpPr>
            <a:spLocks noChangeShapeType="1"/>
          </p:cNvSpPr>
          <p:nvPr/>
        </p:nvSpPr>
        <p:spPr bwMode="auto">
          <a:xfrm flipV="1">
            <a:off x="1143000" y="5638800"/>
            <a:ext cx="228600" cy="0"/>
          </a:xfrm>
          <a:prstGeom prst="line">
            <a:avLst/>
          </a:prstGeom>
          <a:noFill/>
          <a:ln w="9525">
            <a:solidFill>
              <a:schemeClr val="tx1"/>
            </a:solidFill>
            <a:round/>
            <a:headEnd/>
            <a:tailEnd type="triangle" w="med" len="med"/>
          </a:ln>
          <a:effectLst/>
        </p:spPr>
        <p:txBody>
          <a:bodyPr/>
          <a:lstStyle/>
          <a:p>
            <a:endParaRPr lang="en-US"/>
          </a:p>
        </p:txBody>
      </p:sp>
      <p:sp>
        <p:nvSpPr>
          <p:cNvPr id="27673" name="Line 25"/>
          <p:cNvSpPr>
            <a:spLocks noChangeShapeType="1"/>
          </p:cNvSpPr>
          <p:nvPr/>
        </p:nvSpPr>
        <p:spPr bwMode="auto">
          <a:xfrm flipV="1">
            <a:off x="1143000" y="1828800"/>
            <a:ext cx="228600" cy="0"/>
          </a:xfrm>
          <a:prstGeom prst="line">
            <a:avLst/>
          </a:prstGeom>
          <a:noFill/>
          <a:ln w="9525">
            <a:solidFill>
              <a:schemeClr val="tx1"/>
            </a:solidFill>
            <a:round/>
            <a:headEnd/>
            <a:tailEnd type="triangle" w="med" len="med"/>
          </a:ln>
          <a:effectLst/>
        </p:spPr>
        <p:txBody>
          <a:bodyPr/>
          <a:lstStyle/>
          <a:p>
            <a:endParaRPr lang="en-US"/>
          </a:p>
        </p:txBody>
      </p:sp>
      <p:sp>
        <p:nvSpPr>
          <p:cNvPr id="27674" name="Line 26"/>
          <p:cNvSpPr>
            <a:spLocks noChangeShapeType="1"/>
          </p:cNvSpPr>
          <p:nvPr/>
        </p:nvSpPr>
        <p:spPr bwMode="auto">
          <a:xfrm flipH="1">
            <a:off x="1143000" y="1828800"/>
            <a:ext cx="0" cy="3810000"/>
          </a:xfrm>
          <a:prstGeom prst="line">
            <a:avLst/>
          </a:prstGeom>
          <a:noFill/>
          <a:ln w="9525">
            <a:solidFill>
              <a:schemeClr val="tx1"/>
            </a:solidFill>
            <a:round/>
            <a:headEnd/>
            <a:tailEnd/>
          </a:ln>
          <a:effectLst/>
        </p:spPr>
        <p:txBody>
          <a:bodyPr/>
          <a:lstStyle/>
          <a:p>
            <a:endParaRPr lang="en-US"/>
          </a:p>
        </p:txBody>
      </p:sp>
      <p:sp>
        <p:nvSpPr>
          <p:cNvPr id="27675" name="Text Box 27"/>
          <p:cNvSpPr txBox="1">
            <a:spLocks noChangeArrowheads="1"/>
          </p:cNvSpPr>
          <p:nvPr/>
        </p:nvSpPr>
        <p:spPr bwMode="auto">
          <a:xfrm>
            <a:off x="152400" y="3124200"/>
            <a:ext cx="1073150" cy="1190625"/>
          </a:xfrm>
          <a:prstGeom prst="rect">
            <a:avLst/>
          </a:prstGeom>
          <a:noFill/>
          <a:ln w="9525">
            <a:noFill/>
            <a:miter lim="800000"/>
            <a:headEnd/>
            <a:tailEnd/>
          </a:ln>
          <a:effectLst/>
        </p:spPr>
        <p:txBody>
          <a:bodyPr wrap="none">
            <a:spAutoFit/>
          </a:bodyPr>
          <a:lstStyle/>
          <a:p>
            <a:r>
              <a:rPr lang="en-US"/>
              <a:t> memory</a:t>
            </a:r>
          </a:p>
          <a:p>
            <a:r>
              <a:rPr lang="en-US"/>
              <a:t>  differs </a:t>
            </a:r>
          </a:p>
          <a:p>
            <a:r>
              <a:rPr lang="en-US"/>
              <a:t> at these</a:t>
            </a:r>
          </a:p>
          <a:p>
            <a:r>
              <a:rPr lang="en-US"/>
              <a:t>  places</a:t>
            </a:r>
          </a:p>
        </p:txBody>
      </p:sp>
      <p:sp>
        <p:nvSpPr>
          <p:cNvPr id="26" name="Slide Number Placeholder 25"/>
          <p:cNvSpPr>
            <a:spLocks noGrp="1"/>
          </p:cNvSpPr>
          <p:nvPr>
            <p:ph type="sldNum" sz="quarter" idx="12"/>
          </p:nvPr>
        </p:nvSpPr>
        <p:spPr/>
        <p:txBody>
          <a:bodyPr/>
          <a:lstStyle/>
          <a:p>
            <a:fld id="{065265BB-70C7-4C56-B6F2-B81676332F65}" type="slidenum">
              <a:rPr lang="en-US" smtClean="0"/>
              <a:pPr/>
              <a:t>157</a:t>
            </a:fld>
            <a:endParaRPr lang="en-US"/>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4" name="Rectangle 4"/>
          <p:cNvSpPr>
            <a:spLocks noChangeArrowheads="1"/>
          </p:cNvSpPr>
          <p:nvPr/>
        </p:nvSpPr>
        <p:spPr bwMode="auto">
          <a:xfrm>
            <a:off x="5181600" y="1447800"/>
            <a:ext cx="2743200" cy="419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125" name="Rectangle 5"/>
          <p:cNvSpPr>
            <a:spLocks noChangeArrowheads="1"/>
          </p:cNvSpPr>
          <p:nvPr/>
        </p:nvSpPr>
        <p:spPr bwMode="auto">
          <a:xfrm>
            <a:off x="5181600" y="4800600"/>
            <a:ext cx="2743200" cy="838200"/>
          </a:xfrm>
          <a:prstGeom prst="rect">
            <a:avLst/>
          </a:prstGeom>
          <a:solidFill>
            <a:srgbClr val="FFFF99"/>
          </a:solidFill>
          <a:ln w="9525">
            <a:solidFill>
              <a:srgbClr val="FFFF99"/>
            </a:solidFill>
            <a:miter lim="800000"/>
            <a:headEnd/>
            <a:tailEnd/>
          </a:ln>
          <a:effectLst/>
        </p:spPr>
        <p:txBody>
          <a:bodyPr wrap="none" anchor="ctr"/>
          <a:lstStyle/>
          <a:p>
            <a:pPr algn="ctr"/>
            <a:r>
              <a:rPr lang="en-US" b="1"/>
              <a:t>Section-Header Table</a:t>
            </a:r>
          </a:p>
          <a:p>
            <a:pPr algn="ctr"/>
            <a:r>
              <a:rPr lang="en-US"/>
              <a:t>(optional)</a:t>
            </a:r>
          </a:p>
        </p:txBody>
      </p:sp>
      <p:sp>
        <p:nvSpPr>
          <p:cNvPr id="5126" name="Rectangle 6"/>
          <p:cNvSpPr>
            <a:spLocks noChangeArrowheads="1"/>
          </p:cNvSpPr>
          <p:nvPr/>
        </p:nvSpPr>
        <p:spPr bwMode="auto">
          <a:xfrm>
            <a:off x="457200" y="-762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Executable versus Linkable</a:t>
            </a:r>
          </a:p>
        </p:txBody>
      </p:sp>
      <p:sp>
        <p:nvSpPr>
          <p:cNvPr id="5127" name="Rectangle 7"/>
          <p:cNvSpPr>
            <a:spLocks noChangeArrowheads="1"/>
          </p:cNvSpPr>
          <p:nvPr/>
        </p:nvSpPr>
        <p:spPr bwMode="auto">
          <a:xfrm>
            <a:off x="1371600" y="1447800"/>
            <a:ext cx="2743200" cy="41910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128" name="Rectangle 8"/>
          <p:cNvSpPr>
            <a:spLocks noChangeArrowheads="1"/>
          </p:cNvSpPr>
          <p:nvPr/>
        </p:nvSpPr>
        <p:spPr bwMode="auto">
          <a:xfrm>
            <a:off x="5181600" y="1447800"/>
            <a:ext cx="2743200" cy="5334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5129" name="Rectangle 9"/>
          <p:cNvSpPr>
            <a:spLocks noChangeArrowheads="1"/>
          </p:cNvSpPr>
          <p:nvPr/>
        </p:nvSpPr>
        <p:spPr bwMode="auto">
          <a:xfrm>
            <a:off x="1371600" y="30480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2 Data</a:t>
            </a:r>
          </a:p>
        </p:txBody>
      </p:sp>
      <p:sp>
        <p:nvSpPr>
          <p:cNvPr id="5130" name="Rectangle 10"/>
          <p:cNvSpPr>
            <a:spLocks noChangeArrowheads="1"/>
          </p:cNvSpPr>
          <p:nvPr/>
        </p:nvSpPr>
        <p:spPr bwMode="auto">
          <a:xfrm>
            <a:off x="1371600" y="34290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3 Data</a:t>
            </a:r>
          </a:p>
        </p:txBody>
      </p:sp>
      <p:sp>
        <p:nvSpPr>
          <p:cNvPr id="5131" name="Rectangle 11"/>
          <p:cNvSpPr>
            <a:spLocks noChangeArrowheads="1"/>
          </p:cNvSpPr>
          <p:nvPr/>
        </p:nvSpPr>
        <p:spPr bwMode="auto">
          <a:xfrm>
            <a:off x="1371600" y="3810000"/>
            <a:ext cx="27432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Section n Data</a:t>
            </a:r>
          </a:p>
        </p:txBody>
      </p:sp>
      <p:sp>
        <p:nvSpPr>
          <p:cNvPr id="5132" name="Rectangle 12"/>
          <p:cNvSpPr>
            <a:spLocks noChangeArrowheads="1"/>
          </p:cNvSpPr>
          <p:nvPr/>
        </p:nvSpPr>
        <p:spPr bwMode="auto">
          <a:xfrm>
            <a:off x="5181600" y="26670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1 Data</a:t>
            </a:r>
          </a:p>
        </p:txBody>
      </p:sp>
      <p:sp>
        <p:nvSpPr>
          <p:cNvPr id="5133" name="Rectangle 13"/>
          <p:cNvSpPr>
            <a:spLocks noChangeArrowheads="1"/>
          </p:cNvSpPr>
          <p:nvPr/>
        </p:nvSpPr>
        <p:spPr bwMode="auto">
          <a:xfrm>
            <a:off x="5181600" y="30480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2 Data</a:t>
            </a:r>
          </a:p>
        </p:txBody>
      </p:sp>
      <p:sp>
        <p:nvSpPr>
          <p:cNvPr id="5134" name="Rectangle 14"/>
          <p:cNvSpPr>
            <a:spLocks noChangeArrowheads="1"/>
          </p:cNvSpPr>
          <p:nvPr/>
        </p:nvSpPr>
        <p:spPr bwMode="auto">
          <a:xfrm>
            <a:off x="5181600" y="34290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3 Data</a:t>
            </a:r>
          </a:p>
        </p:txBody>
      </p:sp>
      <p:sp>
        <p:nvSpPr>
          <p:cNvPr id="5135" name="Rectangle 15"/>
          <p:cNvSpPr>
            <a:spLocks noChangeArrowheads="1"/>
          </p:cNvSpPr>
          <p:nvPr/>
        </p:nvSpPr>
        <p:spPr bwMode="auto">
          <a:xfrm>
            <a:off x="5181600" y="3810000"/>
            <a:ext cx="27432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Segment n Data</a:t>
            </a:r>
          </a:p>
        </p:txBody>
      </p:sp>
      <p:sp>
        <p:nvSpPr>
          <p:cNvPr id="5136" name="Text Box 16"/>
          <p:cNvSpPr txBox="1">
            <a:spLocks noChangeArrowheads="1"/>
          </p:cNvSpPr>
          <p:nvPr/>
        </p:nvSpPr>
        <p:spPr bwMode="auto">
          <a:xfrm>
            <a:off x="1676400" y="5791200"/>
            <a:ext cx="2185988" cy="519113"/>
          </a:xfrm>
          <a:prstGeom prst="rect">
            <a:avLst/>
          </a:prstGeom>
          <a:noFill/>
          <a:ln w="9525">
            <a:noFill/>
            <a:miter lim="800000"/>
            <a:headEnd/>
            <a:tailEnd/>
          </a:ln>
          <a:effectLst/>
        </p:spPr>
        <p:txBody>
          <a:bodyPr wrap="none">
            <a:spAutoFit/>
          </a:bodyPr>
          <a:lstStyle/>
          <a:p>
            <a:r>
              <a:rPr lang="en-US" sz="2800"/>
              <a:t>Linkable File</a:t>
            </a:r>
          </a:p>
        </p:txBody>
      </p:sp>
      <p:sp>
        <p:nvSpPr>
          <p:cNvPr id="5137" name="Text Box 17"/>
          <p:cNvSpPr txBox="1">
            <a:spLocks noChangeArrowheads="1"/>
          </p:cNvSpPr>
          <p:nvPr/>
        </p:nvSpPr>
        <p:spPr bwMode="auto">
          <a:xfrm>
            <a:off x="5257800" y="5791200"/>
            <a:ext cx="2619375" cy="519113"/>
          </a:xfrm>
          <a:prstGeom prst="rect">
            <a:avLst/>
          </a:prstGeom>
          <a:noFill/>
          <a:ln w="9525">
            <a:noFill/>
            <a:miter lim="800000"/>
            <a:headEnd/>
            <a:tailEnd/>
          </a:ln>
          <a:effectLst/>
        </p:spPr>
        <p:txBody>
          <a:bodyPr wrap="none">
            <a:spAutoFit/>
          </a:bodyPr>
          <a:lstStyle/>
          <a:p>
            <a:r>
              <a:rPr lang="en-US" sz="2800"/>
              <a:t>Executable File</a:t>
            </a:r>
          </a:p>
        </p:txBody>
      </p:sp>
      <p:sp>
        <p:nvSpPr>
          <p:cNvPr id="5138" name="Rectangle 18"/>
          <p:cNvSpPr>
            <a:spLocks noChangeArrowheads="1"/>
          </p:cNvSpPr>
          <p:nvPr/>
        </p:nvSpPr>
        <p:spPr bwMode="auto">
          <a:xfrm>
            <a:off x="1371600" y="4800600"/>
            <a:ext cx="2743200" cy="838200"/>
          </a:xfrm>
          <a:prstGeom prst="rect">
            <a:avLst/>
          </a:prstGeom>
          <a:solidFill>
            <a:srgbClr val="FFFF99"/>
          </a:solidFill>
          <a:ln w="9525">
            <a:solidFill>
              <a:schemeClr val="tx1"/>
            </a:solidFill>
            <a:miter lim="800000"/>
            <a:headEnd/>
            <a:tailEnd/>
          </a:ln>
          <a:effectLst/>
        </p:spPr>
        <p:txBody>
          <a:bodyPr wrap="none" anchor="ctr"/>
          <a:lstStyle/>
          <a:p>
            <a:pPr algn="ctr"/>
            <a:r>
              <a:rPr lang="en-US" b="1"/>
              <a:t>Section-Header Table</a:t>
            </a:r>
          </a:p>
          <a:p>
            <a:pPr algn="ctr"/>
            <a:endParaRPr lang="en-US"/>
          </a:p>
        </p:txBody>
      </p:sp>
      <p:sp>
        <p:nvSpPr>
          <p:cNvPr id="5139" name="Rectangle 19"/>
          <p:cNvSpPr>
            <a:spLocks noChangeArrowheads="1"/>
          </p:cNvSpPr>
          <p:nvPr/>
        </p:nvSpPr>
        <p:spPr bwMode="auto">
          <a:xfrm>
            <a:off x="1371600" y="1981200"/>
            <a:ext cx="2743200" cy="685800"/>
          </a:xfrm>
          <a:prstGeom prst="rect">
            <a:avLst/>
          </a:prstGeom>
          <a:solidFill>
            <a:srgbClr val="CCFF99"/>
          </a:solidFill>
          <a:ln w="9525">
            <a:solidFill>
              <a:srgbClr val="CCFF99"/>
            </a:solidFill>
            <a:miter lim="800000"/>
            <a:headEnd/>
            <a:tailEnd/>
          </a:ln>
          <a:effectLst/>
        </p:spPr>
        <p:txBody>
          <a:bodyPr wrap="none" anchor="ctr"/>
          <a:lstStyle/>
          <a:p>
            <a:pPr algn="ctr"/>
            <a:r>
              <a:rPr lang="en-US" b="1"/>
              <a:t>Program-Header Table</a:t>
            </a:r>
          </a:p>
          <a:p>
            <a:pPr algn="ctr"/>
            <a:r>
              <a:rPr lang="en-US"/>
              <a:t>(optional)</a:t>
            </a:r>
          </a:p>
        </p:txBody>
      </p:sp>
      <p:sp>
        <p:nvSpPr>
          <p:cNvPr id="5140" name="Rectangle 20"/>
          <p:cNvSpPr>
            <a:spLocks noChangeArrowheads="1"/>
          </p:cNvSpPr>
          <p:nvPr/>
        </p:nvSpPr>
        <p:spPr bwMode="auto">
          <a:xfrm>
            <a:off x="5181600" y="1981200"/>
            <a:ext cx="2743200" cy="685800"/>
          </a:xfrm>
          <a:prstGeom prst="rect">
            <a:avLst/>
          </a:prstGeom>
          <a:solidFill>
            <a:srgbClr val="CCFF99"/>
          </a:solidFill>
          <a:ln w="9525">
            <a:solidFill>
              <a:schemeClr val="tx1"/>
            </a:solidFill>
            <a:miter lim="800000"/>
            <a:headEnd/>
            <a:tailEnd/>
          </a:ln>
          <a:effectLst/>
        </p:spPr>
        <p:txBody>
          <a:bodyPr wrap="none" anchor="ctr"/>
          <a:lstStyle/>
          <a:p>
            <a:pPr algn="ctr"/>
            <a:r>
              <a:rPr lang="en-US" b="1"/>
              <a:t>Program-Header Table</a:t>
            </a:r>
          </a:p>
          <a:p>
            <a:pPr algn="ctr"/>
            <a:endParaRPr lang="en-US"/>
          </a:p>
        </p:txBody>
      </p:sp>
      <p:sp>
        <p:nvSpPr>
          <p:cNvPr id="5141" name="Rectangle 21"/>
          <p:cNvSpPr>
            <a:spLocks noChangeArrowheads="1"/>
          </p:cNvSpPr>
          <p:nvPr/>
        </p:nvSpPr>
        <p:spPr bwMode="auto">
          <a:xfrm>
            <a:off x="1371600" y="1447800"/>
            <a:ext cx="2743200" cy="5334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5142" name="Rectangle 22"/>
          <p:cNvSpPr>
            <a:spLocks noChangeArrowheads="1"/>
          </p:cNvSpPr>
          <p:nvPr/>
        </p:nvSpPr>
        <p:spPr bwMode="auto">
          <a:xfrm>
            <a:off x="1371600" y="2667000"/>
            <a:ext cx="27432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1 Data</a:t>
            </a:r>
          </a:p>
        </p:txBody>
      </p:sp>
      <p:sp>
        <p:nvSpPr>
          <p:cNvPr id="21" name="Slide Number Placeholder 20"/>
          <p:cNvSpPr>
            <a:spLocks noGrp="1"/>
          </p:cNvSpPr>
          <p:nvPr>
            <p:ph type="sldNum" sz="quarter" idx="12"/>
          </p:nvPr>
        </p:nvSpPr>
        <p:spPr/>
        <p:txBody>
          <a:bodyPr/>
          <a:lstStyle/>
          <a:p>
            <a:fld id="{8803BDD7-B170-4CC6-8041-3539E09DB177}" type="slidenum">
              <a:rPr lang="en-US" smtClean="0"/>
              <a:pPr/>
              <a:t>158</a:t>
            </a:fld>
            <a:endParaRPr lang="en-US"/>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6" name="Rectangle 4"/>
          <p:cNvSpPr>
            <a:spLocks noChangeArrowheads="1"/>
          </p:cNvSpPr>
          <p:nvPr/>
        </p:nvSpPr>
        <p:spPr bwMode="auto">
          <a:xfrm>
            <a:off x="533400" y="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Linker ‘relocates’ addresses</a:t>
            </a:r>
          </a:p>
        </p:txBody>
      </p:sp>
      <p:sp>
        <p:nvSpPr>
          <p:cNvPr id="23557" name="Rectangle 5"/>
          <p:cNvSpPr>
            <a:spLocks noChangeArrowheads="1"/>
          </p:cNvSpPr>
          <p:nvPr/>
        </p:nvSpPr>
        <p:spPr bwMode="auto">
          <a:xfrm>
            <a:off x="1066800" y="1676400"/>
            <a:ext cx="25908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58" name="Rectangle 6"/>
          <p:cNvSpPr>
            <a:spLocks noChangeArrowheads="1"/>
          </p:cNvSpPr>
          <p:nvPr/>
        </p:nvSpPr>
        <p:spPr bwMode="auto">
          <a:xfrm>
            <a:off x="1066800" y="1676400"/>
            <a:ext cx="2590800" cy="4572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23559" name="Rectangle 7"/>
          <p:cNvSpPr>
            <a:spLocks noChangeArrowheads="1"/>
          </p:cNvSpPr>
          <p:nvPr/>
        </p:nvSpPr>
        <p:spPr bwMode="auto">
          <a:xfrm>
            <a:off x="1066800" y="3352800"/>
            <a:ext cx="2590800" cy="381000"/>
          </a:xfrm>
          <a:prstGeom prst="rect">
            <a:avLst/>
          </a:prstGeom>
          <a:solidFill>
            <a:srgbClr val="FFFF99"/>
          </a:solidFill>
          <a:ln w="9525">
            <a:solidFill>
              <a:schemeClr val="tx1"/>
            </a:solidFill>
            <a:miter lim="800000"/>
            <a:headEnd/>
            <a:tailEnd/>
          </a:ln>
          <a:effectLst/>
        </p:spPr>
        <p:txBody>
          <a:bodyPr wrap="none" anchor="ctr"/>
          <a:lstStyle/>
          <a:p>
            <a:pPr algn="ctr"/>
            <a:r>
              <a:rPr lang="en-US" b="1"/>
              <a:t>Section-Header Table</a:t>
            </a:r>
          </a:p>
        </p:txBody>
      </p:sp>
      <p:sp>
        <p:nvSpPr>
          <p:cNvPr id="23560" name="Rectangle 8"/>
          <p:cNvSpPr>
            <a:spLocks noChangeArrowheads="1"/>
          </p:cNvSpPr>
          <p:nvPr/>
        </p:nvSpPr>
        <p:spPr bwMode="auto">
          <a:xfrm>
            <a:off x="1066800" y="21336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1 Data</a:t>
            </a:r>
          </a:p>
        </p:txBody>
      </p:sp>
      <p:sp>
        <p:nvSpPr>
          <p:cNvPr id="23561" name="Rectangle 9"/>
          <p:cNvSpPr>
            <a:spLocks noChangeArrowheads="1"/>
          </p:cNvSpPr>
          <p:nvPr/>
        </p:nvSpPr>
        <p:spPr bwMode="auto">
          <a:xfrm>
            <a:off x="1066800" y="24384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2 Data</a:t>
            </a:r>
          </a:p>
        </p:txBody>
      </p:sp>
      <p:sp>
        <p:nvSpPr>
          <p:cNvPr id="23562" name="Rectangle 10"/>
          <p:cNvSpPr>
            <a:spLocks noChangeArrowheads="1"/>
          </p:cNvSpPr>
          <p:nvPr/>
        </p:nvSpPr>
        <p:spPr bwMode="auto">
          <a:xfrm>
            <a:off x="1066800" y="27432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Section n Data</a:t>
            </a:r>
          </a:p>
        </p:txBody>
      </p:sp>
      <p:sp>
        <p:nvSpPr>
          <p:cNvPr id="23563" name="Rectangle 11"/>
          <p:cNvSpPr>
            <a:spLocks noChangeArrowheads="1"/>
          </p:cNvSpPr>
          <p:nvPr/>
        </p:nvSpPr>
        <p:spPr bwMode="auto">
          <a:xfrm>
            <a:off x="1066800" y="4191000"/>
            <a:ext cx="25908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564" name="Rectangle 12"/>
          <p:cNvSpPr>
            <a:spLocks noChangeArrowheads="1"/>
          </p:cNvSpPr>
          <p:nvPr/>
        </p:nvSpPr>
        <p:spPr bwMode="auto">
          <a:xfrm>
            <a:off x="1066800" y="4191000"/>
            <a:ext cx="2590800" cy="4572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23565" name="Rectangle 13"/>
          <p:cNvSpPr>
            <a:spLocks noChangeArrowheads="1"/>
          </p:cNvSpPr>
          <p:nvPr/>
        </p:nvSpPr>
        <p:spPr bwMode="auto">
          <a:xfrm>
            <a:off x="1066800" y="5867400"/>
            <a:ext cx="2590800" cy="381000"/>
          </a:xfrm>
          <a:prstGeom prst="rect">
            <a:avLst/>
          </a:prstGeom>
          <a:solidFill>
            <a:srgbClr val="FFFF99"/>
          </a:solidFill>
          <a:ln w="9525">
            <a:solidFill>
              <a:schemeClr val="tx1"/>
            </a:solidFill>
            <a:miter lim="800000"/>
            <a:headEnd/>
            <a:tailEnd/>
          </a:ln>
          <a:effectLst/>
        </p:spPr>
        <p:txBody>
          <a:bodyPr wrap="none" anchor="ctr"/>
          <a:lstStyle/>
          <a:p>
            <a:pPr algn="ctr"/>
            <a:r>
              <a:rPr lang="en-US" b="1"/>
              <a:t>Section-Header Table</a:t>
            </a:r>
          </a:p>
        </p:txBody>
      </p:sp>
      <p:sp>
        <p:nvSpPr>
          <p:cNvPr id="23566" name="Rectangle 14"/>
          <p:cNvSpPr>
            <a:spLocks noChangeArrowheads="1"/>
          </p:cNvSpPr>
          <p:nvPr/>
        </p:nvSpPr>
        <p:spPr bwMode="auto">
          <a:xfrm>
            <a:off x="1066800" y="46482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1 Data</a:t>
            </a:r>
          </a:p>
        </p:txBody>
      </p:sp>
      <p:sp>
        <p:nvSpPr>
          <p:cNvPr id="23567" name="Rectangle 15"/>
          <p:cNvSpPr>
            <a:spLocks noChangeArrowheads="1"/>
          </p:cNvSpPr>
          <p:nvPr/>
        </p:nvSpPr>
        <p:spPr bwMode="auto">
          <a:xfrm>
            <a:off x="1066800" y="4953000"/>
            <a:ext cx="25908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Section 2 Data</a:t>
            </a:r>
          </a:p>
        </p:txBody>
      </p:sp>
      <p:sp>
        <p:nvSpPr>
          <p:cNvPr id="23568" name="Rectangle 16"/>
          <p:cNvSpPr>
            <a:spLocks noChangeArrowheads="1"/>
          </p:cNvSpPr>
          <p:nvPr/>
        </p:nvSpPr>
        <p:spPr bwMode="auto">
          <a:xfrm>
            <a:off x="1066800" y="52578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Section n Data</a:t>
            </a:r>
          </a:p>
        </p:txBody>
      </p:sp>
      <p:sp>
        <p:nvSpPr>
          <p:cNvPr id="23569" name="Rectangle 17"/>
          <p:cNvSpPr>
            <a:spLocks noChangeArrowheads="1"/>
          </p:cNvSpPr>
          <p:nvPr/>
        </p:nvSpPr>
        <p:spPr bwMode="auto">
          <a:xfrm>
            <a:off x="5410200" y="1905000"/>
            <a:ext cx="2590800" cy="457200"/>
          </a:xfrm>
          <a:prstGeom prst="rect">
            <a:avLst/>
          </a:prstGeom>
          <a:solidFill>
            <a:srgbClr val="FFCCFF"/>
          </a:solidFill>
          <a:ln w="9525">
            <a:solidFill>
              <a:schemeClr val="tx1"/>
            </a:solidFill>
            <a:miter lim="800000"/>
            <a:headEnd/>
            <a:tailEnd/>
          </a:ln>
          <a:effectLst/>
        </p:spPr>
        <p:txBody>
          <a:bodyPr wrap="none" anchor="ctr"/>
          <a:lstStyle/>
          <a:p>
            <a:pPr algn="ctr"/>
            <a:r>
              <a:rPr lang="en-US" b="1"/>
              <a:t>ELF Header</a:t>
            </a:r>
          </a:p>
        </p:txBody>
      </p:sp>
      <p:sp>
        <p:nvSpPr>
          <p:cNvPr id="23570" name="Rectangle 18"/>
          <p:cNvSpPr>
            <a:spLocks noChangeArrowheads="1"/>
          </p:cNvSpPr>
          <p:nvPr/>
        </p:nvSpPr>
        <p:spPr bwMode="auto">
          <a:xfrm>
            <a:off x="5410200" y="2362200"/>
            <a:ext cx="2590800" cy="381000"/>
          </a:xfrm>
          <a:prstGeom prst="rect">
            <a:avLst/>
          </a:prstGeom>
          <a:solidFill>
            <a:srgbClr val="CCFF99"/>
          </a:solidFill>
          <a:ln w="9525">
            <a:solidFill>
              <a:schemeClr val="tx1"/>
            </a:solidFill>
            <a:miter lim="800000"/>
            <a:headEnd/>
            <a:tailEnd/>
          </a:ln>
          <a:effectLst/>
        </p:spPr>
        <p:txBody>
          <a:bodyPr wrap="none" anchor="ctr"/>
          <a:lstStyle/>
          <a:p>
            <a:pPr algn="ctr"/>
            <a:r>
              <a:rPr lang="en-US" b="1"/>
              <a:t>Program-Header Table</a:t>
            </a:r>
          </a:p>
        </p:txBody>
      </p:sp>
      <p:sp>
        <p:nvSpPr>
          <p:cNvPr id="23571" name="Rectangle 19"/>
          <p:cNvSpPr>
            <a:spLocks noChangeArrowheads="1"/>
          </p:cNvSpPr>
          <p:nvPr/>
        </p:nvSpPr>
        <p:spPr bwMode="auto">
          <a:xfrm>
            <a:off x="5410200" y="27432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1 Data</a:t>
            </a:r>
          </a:p>
        </p:txBody>
      </p:sp>
      <p:sp>
        <p:nvSpPr>
          <p:cNvPr id="23572" name="Line 20"/>
          <p:cNvSpPr>
            <a:spLocks noChangeShapeType="1"/>
          </p:cNvSpPr>
          <p:nvPr/>
        </p:nvSpPr>
        <p:spPr bwMode="auto">
          <a:xfrm flipV="1">
            <a:off x="3505200" y="3124200"/>
            <a:ext cx="1905000" cy="1676400"/>
          </a:xfrm>
          <a:prstGeom prst="line">
            <a:avLst/>
          </a:prstGeom>
          <a:noFill/>
          <a:ln w="9525">
            <a:solidFill>
              <a:schemeClr val="tx1"/>
            </a:solidFill>
            <a:round/>
            <a:headEnd/>
            <a:tailEnd type="triangle" w="med" len="med"/>
          </a:ln>
          <a:effectLst/>
        </p:spPr>
        <p:txBody>
          <a:bodyPr/>
          <a:lstStyle/>
          <a:p>
            <a:endParaRPr lang="en-US"/>
          </a:p>
        </p:txBody>
      </p:sp>
      <p:sp>
        <p:nvSpPr>
          <p:cNvPr id="23573" name="Line 21"/>
          <p:cNvSpPr>
            <a:spLocks noChangeShapeType="1"/>
          </p:cNvSpPr>
          <p:nvPr/>
        </p:nvSpPr>
        <p:spPr bwMode="auto">
          <a:xfrm>
            <a:off x="3429000" y="2286000"/>
            <a:ext cx="1981200" cy="762000"/>
          </a:xfrm>
          <a:prstGeom prst="line">
            <a:avLst/>
          </a:prstGeom>
          <a:noFill/>
          <a:ln w="9525">
            <a:solidFill>
              <a:schemeClr val="tx1"/>
            </a:solidFill>
            <a:round/>
            <a:headEnd/>
            <a:tailEnd type="triangle" w="med" len="med"/>
          </a:ln>
          <a:effectLst/>
        </p:spPr>
        <p:txBody>
          <a:bodyPr/>
          <a:lstStyle/>
          <a:p>
            <a:endParaRPr lang="en-US"/>
          </a:p>
        </p:txBody>
      </p:sp>
      <p:sp>
        <p:nvSpPr>
          <p:cNvPr id="23574" name="Rectangle 22"/>
          <p:cNvSpPr>
            <a:spLocks noChangeArrowheads="1"/>
          </p:cNvSpPr>
          <p:nvPr/>
        </p:nvSpPr>
        <p:spPr bwMode="auto">
          <a:xfrm>
            <a:off x="5410200" y="3352800"/>
            <a:ext cx="25908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 2 Data</a:t>
            </a:r>
          </a:p>
        </p:txBody>
      </p:sp>
      <p:sp>
        <p:nvSpPr>
          <p:cNvPr id="23575" name="Line 23"/>
          <p:cNvSpPr>
            <a:spLocks noChangeShapeType="1"/>
          </p:cNvSpPr>
          <p:nvPr/>
        </p:nvSpPr>
        <p:spPr bwMode="auto">
          <a:xfrm>
            <a:off x="3429000" y="2590800"/>
            <a:ext cx="1981200" cy="990600"/>
          </a:xfrm>
          <a:prstGeom prst="line">
            <a:avLst/>
          </a:prstGeom>
          <a:noFill/>
          <a:ln w="9525">
            <a:solidFill>
              <a:schemeClr val="tx1"/>
            </a:solidFill>
            <a:round/>
            <a:headEnd/>
            <a:tailEnd type="triangle" w="med" len="med"/>
          </a:ln>
          <a:effectLst/>
        </p:spPr>
        <p:txBody>
          <a:bodyPr/>
          <a:lstStyle/>
          <a:p>
            <a:endParaRPr lang="en-US"/>
          </a:p>
        </p:txBody>
      </p:sp>
      <p:sp>
        <p:nvSpPr>
          <p:cNvPr id="23576" name="Line 24"/>
          <p:cNvSpPr>
            <a:spLocks noChangeShapeType="1"/>
          </p:cNvSpPr>
          <p:nvPr/>
        </p:nvSpPr>
        <p:spPr bwMode="auto">
          <a:xfrm flipV="1">
            <a:off x="3505200" y="3657600"/>
            <a:ext cx="1905000" cy="1447800"/>
          </a:xfrm>
          <a:prstGeom prst="line">
            <a:avLst/>
          </a:prstGeom>
          <a:noFill/>
          <a:ln w="9525">
            <a:solidFill>
              <a:schemeClr val="tx1"/>
            </a:solidFill>
            <a:round/>
            <a:headEnd/>
            <a:tailEnd type="triangle" w="med" len="med"/>
          </a:ln>
          <a:effectLst/>
        </p:spPr>
        <p:txBody>
          <a:bodyPr/>
          <a:lstStyle/>
          <a:p>
            <a:endParaRPr lang="en-US"/>
          </a:p>
        </p:txBody>
      </p:sp>
      <p:sp>
        <p:nvSpPr>
          <p:cNvPr id="23577" name="Rectangle 25"/>
          <p:cNvSpPr>
            <a:spLocks noChangeArrowheads="1"/>
          </p:cNvSpPr>
          <p:nvPr/>
        </p:nvSpPr>
        <p:spPr bwMode="auto">
          <a:xfrm>
            <a:off x="5410200" y="3962400"/>
            <a:ext cx="2590800" cy="1219200"/>
          </a:xfrm>
          <a:prstGeom prst="rect">
            <a:avLst/>
          </a:prstGeom>
          <a:solidFill>
            <a:schemeClr val="accent1"/>
          </a:solidFill>
          <a:ln w="9525">
            <a:solidFill>
              <a:schemeClr val="tx1"/>
            </a:solidFill>
            <a:miter lim="800000"/>
            <a:headEnd/>
            <a:tailEnd/>
          </a:ln>
          <a:effectLst/>
        </p:spPr>
        <p:txBody>
          <a:bodyPr wrap="none" anchor="ctr"/>
          <a:lstStyle/>
          <a:p>
            <a:pPr algn="ctr"/>
            <a:r>
              <a:rPr lang="en-US"/>
              <a:t>…</a:t>
            </a:r>
          </a:p>
          <a:p>
            <a:pPr algn="ctr"/>
            <a:r>
              <a:rPr lang="en-US"/>
              <a:t>Segment n Data</a:t>
            </a:r>
          </a:p>
        </p:txBody>
      </p:sp>
      <p:sp>
        <p:nvSpPr>
          <p:cNvPr id="23578" name="Line 26"/>
          <p:cNvSpPr>
            <a:spLocks noChangeShapeType="1"/>
          </p:cNvSpPr>
          <p:nvPr/>
        </p:nvSpPr>
        <p:spPr bwMode="auto">
          <a:xfrm>
            <a:off x="3429000" y="3048000"/>
            <a:ext cx="1981200" cy="1447800"/>
          </a:xfrm>
          <a:prstGeom prst="line">
            <a:avLst/>
          </a:prstGeom>
          <a:noFill/>
          <a:ln w="9525">
            <a:solidFill>
              <a:schemeClr val="tx1"/>
            </a:solidFill>
            <a:round/>
            <a:headEnd/>
            <a:tailEnd type="triangle" w="med" len="med"/>
          </a:ln>
          <a:effectLst/>
        </p:spPr>
        <p:txBody>
          <a:bodyPr/>
          <a:lstStyle/>
          <a:p>
            <a:endParaRPr lang="en-US"/>
          </a:p>
        </p:txBody>
      </p:sp>
      <p:sp>
        <p:nvSpPr>
          <p:cNvPr id="23579" name="Line 27"/>
          <p:cNvSpPr>
            <a:spLocks noChangeShapeType="1"/>
          </p:cNvSpPr>
          <p:nvPr/>
        </p:nvSpPr>
        <p:spPr bwMode="auto">
          <a:xfrm flipV="1">
            <a:off x="3505200" y="4572000"/>
            <a:ext cx="1905000" cy="1066800"/>
          </a:xfrm>
          <a:prstGeom prst="line">
            <a:avLst/>
          </a:prstGeom>
          <a:noFill/>
          <a:ln w="9525">
            <a:solidFill>
              <a:schemeClr val="tx1"/>
            </a:solidFill>
            <a:round/>
            <a:headEnd/>
            <a:tailEnd type="triangle" w="med" len="med"/>
          </a:ln>
          <a:effectLst/>
        </p:spPr>
        <p:txBody>
          <a:bodyPr/>
          <a:lstStyle/>
          <a:p>
            <a:endParaRPr lang="en-US"/>
          </a:p>
        </p:txBody>
      </p:sp>
      <p:sp>
        <p:nvSpPr>
          <p:cNvPr id="23580" name="Text Box 28"/>
          <p:cNvSpPr txBox="1">
            <a:spLocks noChangeArrowheads="1"/>
          </p:cNvSpPr>
          <p:nvPr/>
        </p:nvSpPr>
        <p:spPr bwMode="auto">
          <a:xfrm>
            <a:off x="1584325" y="3694113"/>
            <a:ext cx="1466850" cy="366712"/>
          </a:xfrm>
          <a:prstGeom prst="rect">
            <a:avLst/>
          </a:prstGeom>
          <a:noFill/>
          <a:ln w="9525">
            <a:noFill/>
            <a:miter lim="800000"/>
            <a:headEnd/>
            <a:tailEnd/>
          </a:ln>
          <a:effectLst/>
        </p:spPr>
        <p:txBody>
          <a:bodyPr wrap="none">
            <a:spAutoFit/>
          </a:bodyPr>
          <a:lstStyle/>
          <a:p>
            <a:r>
              <a:rPr lang="en-US"/>
              <a:t>Linkable File</a:t>
            </a:r>
          </a:p>
        </p:txBody>
      </p:sp>
      <p:sp>
        <p:nvSpPr>
          <p:cNvPr id="23581" name="Text Box 29"/>
          <p:cNvSpPr txBox="1">
            <a:spLocks noChangeArrowheads="1"/>
          </p:cNvSpPr>
          <p:nvPr/>
        </p:nvSpPr>
        <p:spPr bwMode="auto">
          <a:xfrm>
            <a:off x="1600200" y="6248400"/>
            <a:ext cx="1466850" cy="366713"/>
          </a:xfrm>
          <a:prstGeom prst="rect">
            <a:avLst/>
          </a:prstGeom>
          <a:noFill/>
          <a:ln w="9525">
            <a:noFill/>
            <a:miter lim="800000"/>
            <a:headEnd/>
            <a:tailEnd/>
          </a:ln>
          <a:effectLst/>
        </p:spPr>
        <p:txBody>
          <a:bodyPr wrap="none">
            <a:spAutoFit/>
          </a:bodyPr>
          <a:lstStyle/>
          <a:p>
            <a:r>
              <a:rPr lang="en-US"/>
              <a:t>Linkable File</a:t>
            </a:r>
          </a:p>
        </p:txBody>
      </p:sp>
      <p:sp>
        <p:nvSpPr>
          <p:cNvPr id="23582" name="Text Box 30"/>
          <p:cNvSpPr txBox="1">
            <a:spLocks noChangeArrowheads="1"/>
          </p:cNvSpPr>
          <p:nvPr/>
        </p:nvSpPr>
        <p:spPr bwMode="auto">
          <a:xfrm>
            <a:off x="5851525" y="5141913"/>
            <a:ext cx="1746250" cy="366712"/>
          </a:xfrm>
          <a:prstGeom prst="rect">
            <a:avLst/>
          </a:prstGeom>
          <a:noFill/>
          <a:ln w="9525">
            <a:noFill/>
            <a:miter lim="800000"/>
            <a:headEnd/>
            <a:tailEnd/>
          </a:ln>
          <a:effectLst/>
        </p:spPr>
        <p:txBody>
          <a:bodyPr wrap="none">
            <a:spAutoFit/>
          </a:bodyPr>
          <a:lstStyle/>
          <a:p>
            <a:r>
              <a:rPr lang="en-US"/>
              <a:t>Executable File</a:t>
            </a:r>
          </a:p>
        </p:txBody>
      </p:sp>
      <p:sp>
        <p:nvSpPr>
          <p:cNvPr id="29" name="Slide Number Placeholder 28"/>
          <p:cNvSpPr>
            <a:spLocks noGrp="1"/>
          </p:cNvSpPr>
          <p:nvPr>
            <p:ph type="sldNum" sz="quarter" idx="12"/>
          </p:nvPr>
        </p:nvSpPr>
        <p:spPr/>
        <p:txBody>
          <a:bodyPr/>
          <a:lstStyle/>
          <a:p>
            <a:fld id="{8803BDD7-B170-4CC6-8041-3539E09DB177}" type="slidenum">
              <a:rPr lang="en-US" smtClean="0"/>
              <a:pPr/>
              <a:t>159</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76200"/>
            <a:ext cx="8229600" cy="944562"/>
          </a:xfrm>
        </p:spPr>
        <p:txBody>
          <a:bodyPr/>
          <a:lstStyle/>
          <a:p>
            <a:r>
              <a:rPr lang="en-US" dirty="0" smtClean="0"/>
              <a:t>View BIOS areas</a:t>
            </a:r>
            <a:endParaRPr lang="en-US" dirty="0"/>
          </a:p>
        </p:txBody>
      </p:sp>
      <p:sp>
        <p:nvSpPr>
          <p:cNvPr id="5123" name="Rectangle 3"/>
          <p:cNvSpPr>
            <a:spLocks noGrp="1" noChangeArrowheads="1"/>
          </p:cNvSpPr>
          <p:nvPr>
            <p:ph type="body" idx="1"/>
          </p:nvPr>
        </p:nvSpPr>
        <p:spPr>
          <a:xfrm>
            <a:off x="457200" y="1447800"/>
            <a:ext cx="8229600" cy="4525963"/>
          </a:xfrm>
        </p:spPr>
        <p:txBody>
          <a:bodyPr/>
          <a:lstStyle/>
          <a:p>
            <a:pPr>
              <a:lnSpc>
                <a:spcPct val="80000"/>
              </a:lnSpc>
              <a:buFontTx/>
              <a:buNone/>
            </a:pPr>
            <a:r>
              <a:rPr lang="en-US" sz="1800" dirty="0"/>
              <a:t> ax2hex:  # converts the word-value in AX to a hex-string at DS:DI</a:t>
            </a:r>
          </a:p>
          <a:p>
            <a:pPr>
              <a:lnSpc>
                <a:spcPct val="80000"/>
              </a:lnSpc>
              <a:buFontTx/>
              <a:buNone/>
            </a:pPr>
            <a:endParaRPr lang="en-US" sz="1800" dirty="0"/>
          </a:p>
          <a:p>
            <a:pPr>
              <a:lnSpc>
                <a:spcPct val="80000"/>
              </a:lnSpc>
              <a:buFontTx/>
              <a:buNone/>
            </a:pPr>
            <a:r>
              <a:rPr lang="en-US" sz="1800" dirty="0"/>
              <a:t>		</a:t>
            </a:r>
            <a:r>
              <a:rPr lang="en-US" sz="1800" dirty="0" err="1"/>
              <a:t>pusha</a:t>
            </a:r>
            <a:r>
              <a:rPr lang="en-US" sz="1800" dirty="0"/>
              <a:t>				# save general registers</a:t>
            </a:r>
          </a:p>
          <a:p>
            <a:pPr>
              <a:lnSpc>
                <a:spcPct val="80000"/>
              </a:lnSpc>
              <a:buFontTx/>
              <a:buNone/>
            </a:pPr>
            <a:r>
              <a:rPr lang="en-US" sz="1800" dirty="0"/>
              <a:t>		</a:t>
            </a:r>
            <a:r>
              <a:rPr lang="en-US" sz="1800" dirty="0" err="1"/>
              <a:t>mov</a:t>
            </a:r>
            <a:r>
              <a:rPr lang="en-US" sz="1800" dirty="0"/>
              <a:t>	  $4, %</a:t>
            </a:r>
            <a:r>
              <a:rPr lang="en-US" sz="1800" dirty="0" err="1"/>
              <a:t>cx</a:t>
            </a:r>
            <a:r>
              <a:rPr lang="en-US" sz="1800" dirty="0"/>
              <a:t>		# setup digit-count</a:t>
            </a:r>
          </a:p>
          <a:p>
            <a:pPr>
              <a:lnSpc>
                <a:spcPct val="80000"/>
              </a:lnSpc>
              <a:buFontTx/>
              <a:buNone/>
            </a:pPr>
            <a:r>
              <a:rPr lang="en-US" sz="1800" dirty="0"/>
              <a:t> </a:t>
            </a:r>
            <a:r>
              <a:rPr lang="en-US" sz="1800" dirty="0" err="1"/>
              <a:t>nxnyb</a:t>
            </a:r>
            <a:r>
              <a:rPr lang="en-US" sz="1800" dirty="0"/>
              <a:t>:	</a:t>
            </a:r>
          </a:p>
          <a:p>
            <a:pPr>
              <a:lnSpc>
                <a:spcPct val="80000"/>
              </a:lnSpc>
              <a:buFontTx/>
              <a:buNone/>
            </a:pPr>
            <a:r>
              <a:rPr lang="en-US" sz="1800" dirty="0"/>
              <a:t>		</a:t>
            </a:r>
            <a:r>
              <a:rPr lang="en-US" sz="1800" dirty="0" err="1"/>
              <a:t>rol</a:t>
            </a:r>
            <a:r>
              <a:rPr lang="en-US" sz="1800" dirty="0"/>
              <a:t>	$4, %ax			# rotate hi-</a:t>
            </a:r>
            <a:r>
              <a:rPr lang="en-US" sz="1800" dirty="0" err="1"/>
              <a:t>nybble</a:t>
            </a:r>
            <a:r>
              <a:rPr lang="en-US" sz="1800" dirty="0"/>
              <a:t> into AL</a:t>
            </a:r>
          </a:p>
          <a:p>
            <a:pPr>
              <a:lnSpc>
                <a:spcPct val="80000"/>
              </a:lnSpc>
              <a:buFontTx/>
              <a:buNone/>
            </a:pPr>
            <a:r>
              <a:rPr lang="en-US" sz="1800" dirty="0"/>
              <a:t>		</a:t>
            </a:r>
            <a:r>
              <a:rPr lang="en-US" sz="1800" dirty="0" err="1"/>
              <a:t>mov</a:t>
            </a:r>
            <a:r>
              <a:rPr lang="en-US" sz="1800" dirty="0"/>
              <a:t>	%al, %</a:t>
            </a:r>
            <a:r>
              <a:rPr lang="en-US" sz="1800" dirty="0" err="1"/>
              <a:t>bl</a:t>
            </a:r>
            <a:r>
              <a:rPr lang="en-US" sz="1800" dirty="0"/>
              <a:t>			# copy the </a:t>
            </a:r>
            <a:r>
              <a:rPr lang="en-US" sz="1800" dirty="0" err="1"/>
              <a:t>nybble</a:t>
            </a:r>
            <a:r>
              <a:rPr lang="en-US" sz="1800" dirty="0"/>
              <a:t> into BL</a:t>
            </a:r>
          </a:p>
          <a:p>
            <a:pPr>
              <a:lnSpc>
                <a:spcPct val="80000"/>
              </a:lnSpc>
              <a:buFontTx/>
              <a:buNone/>
            </a:pPr>
            <a:r>
              <a:rPr lang="en-US" sz="1800" dirty="0"/>
              <a:t>		and	$0xF, %</a:t>
            </a:r>
            <a:r>
              <a:rPr lang="en-US" sz="1800" dirty="0" err="1"/>
              <a:t>bx</a:t>
            </a:r>
            <a:r>
              <a:rPr lang="en-US" sz="1800" dirty="0"/>
              <a:t> 		# isolate the </a:t>
            </a:r>
            <a:r>
              <a:rPr lang="en-US" sz="1800" dirty="0" err="1"/>
              <a:t>nybble’s</a:t>
            </a:r>
            <a:r>
              <a:rPr lang="en-US" sz="1800" dirty="0"/>
              <a:t> bits</a:t>
            </a:r>
          </a:p>
          <a:p>
            <a:pPr>
              <a:lnSpc>
                <a:spcPct val="80000"/>
              </a:lnSpc>
              <a:buFontTx/>
              <a:buNone/>
            </a:pPr>
            <a:r>
              <a:rPr lang="en-US" sz="1800" dirty="0"/>
              <a:t>		</a:t>
            </a:r>
            <a:r>
              <a:rPr lang="en-US" sz="1800" dirty="0" err="1"/>
              <a:t>mov</a:t>
            </a:r>
            <a:r>
              <a:rPr lang="en-US" sz="1800" dirty="0"/>
              <a:t>  	hex(%</a:t>
            </a:r>
            <a:r>
              <a:rPr lang="en-US" sz="1800" dirty="0" err="1"/>
              <a:t>bx</a:t>
            </a:r>
            <a:r>
              <a:rPr lang="en-US" sz="1800" dirty="0"/>
              <a:t>), %dl		# lookup </a:t>
            </a:r>
            <a:r>
              <a:rPr lang="en-US" sz="1800" dirty="0" err="1"/>
              <a:t>nybble’s</a:t>
            </a:r>
            <a:r>
              <a:rPr lang="en-US" sz="1800" dirty="0"/>
              <a:t> </a:t>
            </a:r>
            <a:r>
              <a:rPr lang="en-US" sz="1800" dirty="0" err="1"/>
              <a:t>ascii</a:t>
            </a:r>
            <a:r>
              <a:rPr lang="en-US" sz="1800" dirty="0"/>
              <a:t>-code</a:t>
            </a:r>
          </a:p>
          <a:p>
            <a:pPr>
              <a:lnSpc>
                <a:spcPct val="80000"/>
              </a:lnSpc>
              <a:buFontTx/>
              <a:buNone/>
            </a:pPr>
            <a:r>
              <a:rPr lang="en-US" sz="1800" dirty="0"/>
              <a:t>		</a:t>
            </a:r>
            <a:r>
              <a:rPr lang="en-US" sz="1800" dirty="0" err="1"/>
              <a:t>mov</a:t>
            </a:r>
            <a:r>
              <a:rPr lang="en-US" sz="1800" dirty="0"/>
              <a:t>  	%dl, (%</a:t>
            </a:r>
            <a:r>
              <a:rPr lang="en-US" sz="1800" dirty="0" err="1"/>
              <a:t>di</a:t>
            </a:r>
            <a:r>
              <a:rPr lang="en-US" sz="1800" dirty="0"/>
              <a:t>)		# store numeral into buffer</a:t>
            </a:r>
          </a:p>
          <a:p>
            <a:pPr>
              <a:lnSpc>
                <a:spcPct val="80000"/>
              </a:lnSpc>
              <a:buFontTx/>
              <a:buNone/>
            </a:pPr>
            <a:r>
              <a:rPr lang="en-US" sz="1800" dirty="0"/>
              <a:t>		inc	%</a:t>
            </a:r>
            <a:r>
              <a:rPr lang="en-US" sz="1800" dirty="0" err="1"/>
              <a:t>di</a:t>
            </a:r>
            <a:r>
              <a:rPr lang="en-US" sz="1800" dirty="0"/>
              <a:t>			# advance the buffer index</a:t>
            </a:r>
          </a:p>
          <a:p>
            <a:pPr>
              <a:lnSpc>
                <a:spcPct val="80000"/>
              </a:lnSpc>
              <a:buFontTx/>
              <a:buNone/>
            </a:pPr>
            <a:r>
              <a:rPr lang="en-US" sz="1800" dirty="0"/>
              <a:t>		loop	</a:t>
            </a:r>
            <a:r>
              <a:rPr lang="en-US" sz="1800" dirty="0" err="1"/>
              <a:t>nxnyb</a:t>
            </a:r>
            <a:r>
              <a:rPr lang="en-US" sz="1800" dirty="0"/>
              <a:t>			# generate remaining digits</a:t>
            </a:r>
          </a:p>
          <a:p>
            <a:pPr>
              <a:lnSpc>
                <a:spcPct val="80000"/>
              </a:lnSpc>
              <a:buFontTx/>
              <a:buNone/>
            </a:pPr>
            <a:r>
              <a:rPr lang="en-US" sz="1800" dirty="0"/>
              <a:t>		</a:t>
            </a:r>
            <a:r>
              <a:rPr lang="en-US" sz="1800" dirty="0" err="1"/>
              <a:t>popa</a:t>
            </a:r>
            <a:r>
              <a:rPr lang="en-US" sz="1800" dirty="0"/>
              <a:t>				# restore saved registers</a:t>
            </a:r>
          </a:p>
          <a:p>
            <a:pPr>
              <a:lnSpc>
                <a:spcPct val="80000"/>
              </a:lnSpc>
              <a:buFontTx/>
              <a:buNone/>
            </a:pPr>
            <a:r>
              <a:rPr lang="en-US" sz="1800" dirty="0"/>
              <a:t>		ret				# return control to the caller</a:t>
            </a:r>
          </a:p>
          <a:p>
            <a:pPr>
              <a:lnSpc>
                <a:spcPct val="80000"/>
              </a:lnSpc>
              <a:buFontTx/>
              <a:buNone/>
            </a:pPr>
            <a:endParaRPr lang="en-US" sz="1800" dirty="0"/>
          </a:p>
          <a:p>
            <a:pPr>
              <a:lnSpc>
                <a:spcPct val="80000"/>
              </a:lnSpc>
              <a:buFontTx/>
              <a:buNone/>
            </a:pPr>
            <a:r>
              <a:rPr lang="en-US" sz="1800" dirty="0"/>
              <a:t> hex:	.</a:t>
            </a:r>
            <a:r>
              <a:rPr lang="en-US" sz="1800" dirty="0" err="1"/>
              <a:t>ascii</a:t>
            </a:r>
            <a:r>
              <a:rPr lang="en-US" sz="1800" dirty="0"/>
              <a:t>	“0123456789ABCDEF”	# array of hex numerals	</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16</a:t>
            </a:fld>
            <a:endParaRPr lang="en-US"/>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28600"/>
            <a:ext cx="8229600" cy="1143000"/>
          </a:xfrm>
        </p:spPr>
        <p:txBody>
          <a:bodyPr/>
          <a:lstStyle/>
          <a:p>
            <a:r>
              <a:rPr lang="en-US" dirty="0"/>
              <a:t>The two program-segments</a:t>
            </a:r>
          </a:p>
        </p:txBody>
      </p:sp>
      <p:sp>
        <p:nvSpPr>
          <p:cNvPr id="22531" name="Rectangle 3"/>
          <p:cNvSpPr>
            <a:spLocks noGrp="1" noChangeArrowheads="1"/>
          </p:cNvSpPr>
          <p:nvPr>
            <p:ph type="body" idx="1"/>
          </p:nvPr>
        </p:nvSpPr>
        <p:spPr>
          <a:xfrm>
            <a:off x="457200" y="838200"/>
            <a:ext cx="8229600" cy="4525963"/>
          </a:xfrm>
        </p:spPr>
        <p:txBody>
          <a:bodyPr/>
          <a:lstStyle/>
          <a:p>
            <a:pPr>
              <a:lnSpc>
                <a:spcPct val="90000"/>
              </a:lnSpc>
            </a:pPr>
            <a:r>
              <a:rPr lang="en-US" sz="2400" dirty="0"/>
              <a:t>When used without any linker script, our linker-utility (‘ld’) </a:t>
            </a:r>
            <a:r>
              <a:rPr lang="en-US" sz="2400" b="1" i="1" dirty="0"/>
              <a:t>relocates</a:t>
            </a:r>
            <a:r>
              <a:rPr lang="en-US" sz="2400" dirty="0"/>
              <a:t> the ‘.text’ and ‘.data’ program-segments for loading at the memory-addresses 0x08048000 and 0x08049000, respectively </a:t>
            </a:r>
          </a:p>
          <a:p>
            <a:pPr>
              <a:lnSpc>
                <a:spcPct val="90000"/>
              </a:lnSpc>
            </a:pPr>
            <a:r>
              <a:rPr lang="en-US" sz="2400" dirty="0"/>
              <a:t>So we will need to copy the contents of these two portions of our ELF executable image-file to those addresses in extended physical </a:t>
            </a:r>
            <a:r>
              <a:rPr lang="en-US" sz="2400" dirty="0" smtClean="0"/>
              <a:t>memory</a:t>
            </a:r>
          </a:p>
          <a:p>
            <a:r>
              <a:rPr lang="en-US" sz="2400" dirty="0" smtClean="0"/>
              <a:t>We can setup segment-limits of size 4GB using Descriptor Privilege Level (DPL) =3</a:t>
            </a:r>
          </a:p>
          <a:p>
            <a:r>
              <a:rPr lang="en-US" sz="2400" dirty="0" smtClean="0"/>
              <a:t>For our (32-bit) code-segment:</a:t>
            </a:r>
          </a:p>
          <a:p>
            <a:pPr lvl="2">
              <a:buFontTx/>
              <a:buNone/>
            </a:pPr>
            <a:r>
              <a:rPr lang="en-US" sz="1800" dirty="0" smtClean="0"/>
              <a:t> .word   0xFFFF, 0x0000, 0xFA00, 0x00CF</a:t>
            </a:r>
          </a:p>
          <a:p>
            <a:r>
              <a:rPr lang="en-US" sz="2400" dirty="0" smtClean="0"/>
              <a:t>For our (32-bit) data-segment:</a:t>
            </a:r>
          </a:p>
          <a:p>
            <a:pPr lvl="2">
              <a:buFontTx/>
              <a:buNone/>
            </a:pPr>
            <a:r>
              <a:rPr lang="en-US" sz="1800" dirty="0" smtClean="0"/>
              <a:t>.word   0xFFFF, 0x0000, 0xF200, 0x00CF</a:t>
            </a:r>
          </a:p>
          <a:p>
            <a:r>
              <a:rPr lang="en-US" sz="2400" dirty="0" smtClean="0"/>
              <a:t>For our (32-bit) stack-segment:</a:t>
            </a:r>
          </a:p>
          <a:p>
            <a:pPr lvl="2">
              <a:buFontTx/>
              <a:buNone/>
            </a:pPr>
            <a:r>
              <a:rPr lang="en-US" sz="1800" dirty="0" smtClean="0"/>
              <a:t>.word   0xFFFF, 0x0000, 0xF200, 0x00CF</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160</a:t>
            </a:fld>
            <a:endParaRPr lang="en-US"/>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76200"/>
            <a:ext cx="8229600" cy="1143000"/>
          </a:xfrm>
        </p:spPr>
        <p:txBody>
          <a:bodyPr/>
          <a:lstStyle/>
          <a:p>
            <a:r>
              <a:rPr lang="en-US" dirty="0"/>
              <a:t>Copying ‘hello’ </a:t>
            </a:r>
          </a:p>
        </p:txBody>
      </p:sp>
      <p:sp>
        <p:nvSpPr>
          <p:cNvPr id="29700" name="Rectangle 4"/>
          <p:cNvSpPr>
            <a:spLocks noChangeArrowheads="1"/>
          </p:cNvSpPr>
          <p:nvPr/>
        </p:nvSpPr>
        <p:spPr bwMode="auto">
          <a:xfrm>
            <a:off x="457200" y="1524000"/>
            <a:ext cx="4191000" cy="3505200"/>
          </a:xfrm>
          <a:prstGeom prst="rect">
            <a:avLst/>
          </a:prstGeom>
          <a:solidFill>
            <a:schemeClr val="accent1"/>
          </a:solidFill>
          <a:ln w="9525">
            <a:solidFill>
              <a:schemeClr val="tx1"/>
            </a:solidFill>
            <a:miter lim="800000"/>
            <a:headEnd/>
            <a:tailEnd/>
          </a:ln>
          <a:effectLst/>
        </p:spPr>
        <p:txBody>
          <a:bodyPr wrap="none" anchor="ctr"/>
          <a:lstStyle/>
          <a:p>
            <a:r>
              <a:rPr lang="en-US"/>
              <a:t>	# copying .text section</a:t>
            </a:r>
          </a:p>
          <a:p>
            <a:r>
              <a:rPr lang="en-US"/>
              <a:t>	.code32</a:t>
            </a:r>
          </a:p>
          <a:p>
            <a:r>
              <a:rPr lang="en-US"/>
              <a:t>	mov	$sel_FS, %ax</a:t>
            </a:r>
          </a:p>
          <a:p>
            <a:r>
              <a:rPr lang="en-US"/>
              <a:t>	mov	%ax, %ds</a:t>
            </a:r>
          </a:p>
          <a:p>
            <a:r>
              <a:rPr lang="en-US"/>
              <a:t>	mov	%ax, %es</a:t>
            </a:r>
          </a:p>
          <a:p>
            <a:r>
              <a:rPr lang="en-US"/>
              <a:t>	mov	$0x00011800, %esi </a:t>
            </a:r>
          </a:p>
          <a:p>
            <a:r>
              <a:rPr lang="en-US"/>
              <a:t>	mov	$0x08048000, %edi</a:t>
            </a:r>
          </a:p>
          <a:p>
            <a:r>
              <a:rPr lang="en-US"/>
              <a:t>	cld</a:t>
            </a:r>
          </a:p>
          <a:p>
            <a:r>
              <a:rPr lang="en-US"/>
              <a:t>	mov	$0x800, %ecx</a:t>
            </a:r>
          </a:p>
          <a:p>
            <a:r>
              <a:rPr lang="en-US"/>
              <a:t>	rep	movsb </a:t>
            </a:r>
          </a:p>
          <a:p>
            <a:endParaRPr lang="en-US"/>
          </a:p>
          <a:p>
            <a:r>
              <a:rPr lang="en-US"/>
              <a:t> </a:t>
            </a:r>
          </a:p>
        </p:txBody>
      </p:sp>
      <p:sp>
        <p:nvSpPr>
          <p:cNvPr id="29701" name="Rectangle 5"/>
          <p:cNvSpPr>
            <a:spLocks noChangeArrowheads="1"/>
          </p:cNvSpPr>
          <p:nvPr/>
        </p:nvSpPr>
        <p:spPr bwMode="auto">
          <a:xfrm>
            <a:off x="4724400" y="1524000"/>
            <a:ext cx="4191000" cy="3505200"/>
          </a:xfrm>
          <a:prstGeom prst="rect">
            <a:avLst/>
          </a:prstGeom>
          <a:solidFill>
            <a:schemeClr val="accent1"/>
          </a:solidFill>
          <a:ln w="9525">
            <a:solidFill>
              <a:schemeClr val="tx1"/>
            </a:solidFill>
            <a:miter lim="800000"/>
            <a:headEnd/>
            <a:tailEnd/>
          </a:ln>
          <a:effectLst/>
        </p:spPr>
        <p:txBody>
          <a:bodyPr wrap="none" anchor="ctr"/>
          <a:lstStyle/>
          <a:p>
            <a:r>
              <a:rPr lang="en-US"/>
              <a:t>	# copying .data section</a:t>
            </a:r>
          </a:p>
          <a:p>
            <a:r>
              <a:rPr lang="en-US"/>
              <a:t>	.code32</a:t>
            </a:r>
          </a:p>
          <a:p>
            <a:r>
              <a:rPr lang="en-US"/>
              <a:t>	mov	$sel_FS, %ax</a:t>
            </a:r>
          </a:p>
          <a:p>
            <a:r>
              <a:rPr lang="en-US"/>
              <a:t>	mov	%ax, %ds</a:t>
            </a:r>
          </a:p>
          <a:p>
            <a:r>
              <a:rPr lang="en-US"/>
              <a:t>	mov	%ax, %es</a:t>
            </a:r>
          </a:p>
          <a:p>
            <a:r>
              <a:rPr lang="en-US"/>
              <a:t>	mov	$0x00011800, %esi </a:t>
            </a:r>
          </a:p>
          <a:p>
            <a:r>
              <a:rPr lang="en-US"/>
              <a:t>	mov	$0x08049000, %edi</a:t>
            </a:r>
          </a:p>
          <a:p>
            <a:r>
              <a:rPr lang="en-US"/>
              <a:t>	cld</a:t>
            </a:r>
          </a:p>
          <a:p>
            <a:r>
              <a:rPr lang="en-US"/>
              <a:t>	mov	$0x800, %ecx</a:t>
            </a:r>
          </a:p>
          <a:p>
            <a:r>
              <a:rPr lang="en-US"/>
              <a:t>	rep	movsb </a:t>
            </a:r>
          </a:p>
          <a:p>
            <a:endParaRPr lang="en-US"/>
          </a:p>
          <a:p>
            <a:r>
              <a:rPr lang="en-US"/>
              <a:t> </a:t>
            </a:r>
          </a:p>
        </p:txBody>
      </p:sp>
      <p:sp>
        <p:nvSpPr>
          <p:cNvPr id="29702" name="Text Box 6"/>
          <p:cNvSpPr txBox="1">
            <a:spLocks noChangeArrowheads="1"/>
          </p:cNvSpPr>
          <p:nvPr/>
        </p:nvSpPr>
        <p:spPr bwMode="auto">
          <a:xfrm>
            <a:off x="381000" y="5334000"/>
            <a:ext cx="8521700" cy="366713"/>
          </a:xfrm>
          <a:prstGeom prst="rect">
            <a:avLst/>
          </a:prstGeom>
          <a:noFill/>
          <a:ln w="9525">
            <a:noFill/>
            <a:miter lim="800000"/>
            <a:headEnd/>
            <a:tailEnd/>
          </a:ln>
          <a:effectLst/>
        </p:spPr>
        <p:txBody>
          <a:bodyPr wrap="none">
            <a:spAutoFit/>
          </a:bodyPr>
          <a:lstStyle/>
          <a:p>
            <a:r>
              <a:rPr lang="en-US"/>
              <a:t>The ‘hello’ executable ELF file easily fits within 4 hard-disk sectors (= 0x800 bytes)</a:t>
            </a:r>
          </a:p>
        </p:txBody>
      </p:sp>
      <p:sp>
        <p:nvSpPr>
          <p:cNvPr id="6" name="Slide Number Placeholder 5"/>
          <p:cNvSpPr>
            <a:spLocks noGrp="1"/>
          </p:cNvSpPr>
          <p:nvPr>
            <p:ph type="sldNum" sz="quarter" idx="12"/>
          </p:nvPr>
        </p:nvSpPr>
        <p:spPr/>
        <p:txBody>
          <a:bodyPr/>
          <a:lstStyle/>
          <a:p>
            <a:fld id="{065265BB-70C7-4C56-B6F2-B81676332F65}" type="slidenum">
              <a:rPr lang="en-US" smtClean="0"/>
              <a:pPr/>
              <a:t>161</a:t>
            </a:fld>
            <a:endParaRPr lang="en-US"/>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143000"/>
          </a:xfrm>
        </p:spPr>
        <p:txBody>
          <a:bodyPr/>
          <a:lstStyle/>
          <a:p>
            <a:r>
              <a:rPr lang="en-US" dirty="0"/>
              <a:t>Initial values for ESP and EIP</a:t>
            </a:r>
          </a:p>
        </p:txBody>
      </p:sp>
      <p:sp>
        <p:nvSpPr>
          <p:cNvPr id="10243" name="Rectangle 3"/>
          <p:cNvSpPr>
            <a:spLocks noGrp="1" noChangeArrowheads="1"/>
          </p:cNvSpPr>
          <p:nvPr>
            <p:ph type="body" idx="1"/>
          </p:nvPr>
        </p:nvSpPr>
        <p:spPr>
          <a:xfrm>
            <a:off x="304800" y="1066800"/>
            <a:ext cx="3962400" cy="4525963"/>
          </a:xfrm>
        </p:spPr>
        <p:txBody>
          <a:bodyPr/>
          <a:lstStyle/>
          <a:p>
            <a:r>
              <a:rPr lang="en-US" sz="2400" dirty="0"/>
              <a:t>The program’s entry-point is 0x08048074 (as obtained from the file’s ELF Header)</a:t>
            </a:r>
          </a:p>
          <a:p>
            <a:r>
              <a:rPr lang="en-US" sz="2400" dirty="0"/>
              <a:t>The decision about an initial value for ESP is largely up to us, taking into account the amount of physical memory installed and the regions of memory already being used for other system purposes</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162</a:t>
            </a:fld>
            <a:endParaRPr lang="en-US"/>
          </a:p>
        </p:txBody>
      </p:sp>
      <p:sp>
        <p:nvSpPr>
          <p:cNvPr id="5" name="Rectangle 4"/>
          <p:cNvSpPr>
            <a:spLocks noChangeArrowheads="1"/>
          </p:cNvSpPr>
          <p:nvPr/>
        </p:nvSpPr>
        <p:spPr bwMode="auto">
          <a:xfrm>
            <a:off x="4959350" y="1066800"/>
            <a:ext cx="1752600" cy="50292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4959350" y="1676400"/>
            <a:ext cx="1752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.data</a:t>
            </a:r>
          </a:p>
        </p:txBody>
      </p:sp>
      <p:sp>
        <p:nvSpPr>
          <p:cNvPr id="7" name="Rectangle 7"/>
          <p:cNvSpPr>
            <a:spLocks noChangeArrowheads="1"/>
          </p:cNvSpPr>
          <p:nvPr/>
        </p:nvSpPr>
        <p:spPr bwMode="auto">
          <a:xfrm>
            <a:off x="4959350" y="2209800"/>
            <a:ext cx="1752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.text</a:t>
            </a:r>
          </a:p>
        </p:txBody>
      </p:sp>
      <p:sp>
        <p:nvSpPr>
          <p:cNvPr id="8" name="Text Box 8"/>
          <p:cNvSpPr txBox="1">
            <a:spLocks noChangeArrowheads="1"/>
          </p:cNvSpPr>
          <p:nvPr/>
        </p:nvSpPr>
        <p:spPr bwMode="auto">
          <a:xfrm>
            <a:off x="7534275" y="2398713"/>
            <a:ext cx="1441450" cy="366712"/>
          </a:xfrm>
          <a:prstGeom prst="rect">
            <a:avLst/>
          </a:prstGeom>
          <a:noFill/>
          <a:ln w="9525">
            <a:noFill/>
            <a:miter lim="800000"/>
            <a:headEnd/>
            <a:tailEnd/>
          </a:ln>
          <a:effectLst/>
        </p:spPr>
        <p:txBody>
          <a:bodyPr wrap="none">
            <a:spAutoFit/>
          </a:bodyPr>
          <a:lstStyle/>
          <a:p>
            <a:r>
              <a:rPr lang="en-US"/>
              <a:t>0x08048000</a:t>
            </a:r>
          </a:p>
        </p:txBody>
      </p:sp>
      <p:sp>
        <p:nvSpPr>
          <p:cNvPr id="9" name="Text Box 9"/>
          <p:cNvSpPr txBox="1">
            <a:spLocks noChangeArrowheads="1"/>
          </p:cNvSpPr>
          <p:nvPr/>
        </p:nvSpPr>
        <p:spPr bwMode="auto">
          <a:xfrm>
            <a:off x="7550150" y="1828800"/>
            <a:ext cx="1441450" cy="366713"/>
          </a:xfrm>
          <a:prstGeom prst="rect">
            <a:avLst/>
          </a:prstGeom>
          <a:noFill/>
          <a:ln w="9525">
            <a:noFill/>
            <a:miter lim="800000"/>
            <a:headEnd/>
            <a:tailEnd/>
          </a:ln>
          <a:effectLst/>
        </p:spPr>
        <p:txBody>
          <a:bodyPr wrap="none">
            <a:spAutoFit/>
          </a:bodyPr>
          <a:lstStyle/>
          <a:p>
            <a:r>
              <a:rPr lang="en-US"/>
              <a:t>0x08049000</a:t>
            </a:r>
          </a:p>
        </p:txBody>
      </p:sp>
      <p:sp>
        <p:nvSpPr>
          <p:cNvPr id="10" name="Line 10"/>
          <p:cNvSpPr>
            <a:spLocks noChangeShapeType="1"/>
          </p:cNvSpPr>
          <p:nvPr/>
        </p:nvSpPr>
        <p:spPr bwMode="auto">
          <a:xfrm flipH="1">
            <a:off x="6711950" y="2057400"/>
            <a:ext cx="762000" cy="0"/>
          </a:xfrm>
          <a:prstGeom prst="line">
            <a:avLst/>
          </a:prstGeom>
          <a:noFill/>
          <a:ln w="9525">
            <a:solidFill>
              <a:schemeClr val="tx1"/>
            </a:solidFill>
            <a:round/>
            <a:headEnd/>
            <a:tailEnd type="triangle" w="med" len="med"/>
          </a:ln>
          <a:effectLst/>
        </p:spPr>
        <p:txBody>
          <a:bodyPr/>
          <a:lstStyle/>
          <a:p>
            <a:endParaRPr lang="en-US"/>
          </a:p>
        </p:txBody>
      </p:sp>
      <p:sp>
        <p:nvSpPr>
          <p:cNvPr id="11" name="Line 11"/>
          <p:cNvSpPr>
            <a:spLocks noChangeShapeType="1"/>
          </p:cNvSpPr>
          <p:nvPr/>
        </p:nvSpPr>
        <p:spPr bwMode="auto">
          <a:xfrm flipH="1">
            <a:off x="6711950" y="2590800"/>
            <a:ext cx="762000" cy="0"/>
          </a:xfrm>
          <a:prstGeom prst="line">
            <a:avLst/>
          </a:prstGeom>
          <a:noFill/>
          <a:ln w="9525">
            <a:solidFill>
              <a:schemeClr val="tx1"/>
            </a:solidFill>
            <a:round/>
            <a:headEnd/>
            <a:tailEnd type="triangle" w="med" len="med"/>
          </a:ln>
          <a:effectLst/>
        </p:spPr>
        <p:txBody>
          <a:bodyPr/>
          <a:lstStyle/>
          <a:p>
            <a:endParaRPr lang="en-US"/>
          </a:p>
        </p:txBody>
      </p:sp>
      <p:sp>
        <p:nvSpPr>
          <p:cNvPr id="12" name="Rectangle 12"/>
          <p:cNvSpPr>
            <a:spLocks noChangeArrowheads="1"/>
          </p:cNvSpPr>
          <p:nvPr/>
        </p:nvSpPr>
        <p:spPr bwMode="auto">
          <a:xfrm>
            <a:off x="4959350" y="5181600"/>
            <a:ext cx="1752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OS630</a:t>
            </a:r>
          </a:p>
        </p:txBody>
      </p:sp>
      <p:sp>
        <p:nvSpPr>
          <p:cNvPr id="13" name="Line 13"/>
          <p:cNvSpPr>
            <a:spLocks noChangeShapeType="1"/>
          </p:cNvSpPr>
          <p:nvPr/>
        </p:nvSpPr>
        <p:spPr bwMode="auto">
          <a:xfrm flipH="1">
            <a:off x="6711950" y="5562600"/>
            <a:ext cx="762000" cy="0"/>
          </a:xfrm>
          <a:prstGeom prst="line">
            <a:avLst/>
          </a:prstGeom>
          <a:noFill/>
          <a:ln w="9525">
            <a:solidFill>
              <a:schemeClr val="tx1"/>
            </a:solidFill>
            <a:round/>
            <a:headEnd/>
            <a:tailEnd type="triangle" w="med" len="med"/>
          </a:ln>
          <a:effectLst/>
        </p:spPr>
        <p:txBody>
          <a:bodyPr/>
          <a:lstStyle/>
          <a:p>
            <a:endParaRPr lang="en-US"/>
          </a:p>
        </p:txBody>
      </p:sp>
      <p:sp>
        <p:nvSpPr>
          <p:cNvPr id="14" name="Text Box 14"/>
          <p:cNvSpPr txBox="1">
            <a:spLocks noChangeArrowheads="1"/>
          </p:cNvSpPr>
          <p:nvPr/>
        </p:nvSpPr>
        <p:spPr bwMode="auto">
          <a:xfrm>
            <a:off x="7550150" y="5334000"/>
            <a:ext cx="1441450" cy="366713"/>
          </a:xfrm>
          <a:prstGeom prst="rect">
            <a:avLst/>
          </a:prstGeom>
          <a:noFill/>
          <a:ln w="9525">
            <a:noFill/>
            <a:miter lim="800000"/>
            <a:headEnd/>
            <a:tailEnd/>
          </a:ln>
          <a:effectLst/>
        </p:spPr>
        <p:txBody>
          <a:bodyPr wrap="none">
            <a:spAutoFit/>
          </a:bodyPr>
          <a:lstStyle/>
          <a:p>
            <a:r>
              <a:rPr lang="en-US"/>
              <a:t>0x00010000</a:t>
            </a:r>
          </a:p>
        </p:txBody>
      </p:sp>
      <p:sp>
        <p:nvSpPr>
          <p:cNvPr id="15" name="Rectangle 15"/>
          <p:cNvSpPr>
            <a:spLocks noChangeArrowheads="1"/>
          </p:cNvSpPr>
          <p:nvPr/>
        </p:nvSpPr>
        <p:spPr bwMode="auto">
          <a:xfrm>
            <a:off x="4959350" y="5715000"/>
            <a:ext cx="17526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IVT and BDA</a:t>
            </a:r>
          </a:p>
        </p:txBody>
      </p:sp>
      <p:sp>
        <p:nvSpPr>
          <p:cNvPr id="16" name="Line 16"/>
          <p:cNvSpPr>
            <a:spLocks noChangeShapeType="1"/>
          </p:cNvSpPr>
          <p:nvPr/>
        </p:nvSpPr>
        <p:spPr bwMode="auto">
          <a:xfrm flipH="1">
            <a:off x="6711950" y="6096000"/>
            <a:ext cx="762000" cy="0"/>
          </a:xfrm>
          <a:prstGeom prst="line">
            <a:avLst/>
          </a:prstGeom>
          <a:noFill/>
          <a:ln w="9525">
            <a:solidFill>
              <a:schemeClr val="tx1"/>
            </a:solidFill>
            <a:round/>
            <a:headEnd/>
            <a:tailEnd type="triangle" w="med" len="med"/>
          </a:ln>
          <a:effectLst/>
        </p:spPr>
        <p:txBody>
          <a:bodyPr/>
          <a:lstStyle/>
          <a:p>
            <a:endParaRPr lang="en-US"/>
          </a:p>
        </p:txBody>
      </p:sp>
      <p:sp>
        <p:nvSpPr>
          <p:cNvPr id="17" name="Text Box 17"/>
          <p:cNvSpPr txBox="1">
            <a:spLocks noChangeArrowheads="1"/>
          </p:cNvSpPr>
          <p:nvPr/>
        </p:nvSpPr>
        <p:spPr bwMode="auto">
          <a:xfrm>
            <a:off x="7550150" y="5867400"/>
            <a:ext cx="1441450" cy="366713"/>
          </a:xfrm>
          <a:prstGeom prst="rect">
            <a:avLst/>
          </a:prstGeom>
          <a:noFill/>
          <a:ln w="9525">
            <a:noFill/>
            <a:miter lim="800000"/>
            <a:headEnd/>
            <a:tailEnd/>
          </a:ln>
          <a:effectLst/>
        </p:spPr>
        <p:txBody>
          <a:bodyPr wrap="none">
            <a:spAutoFit/>
          </a:bodyPr>
          <a:lstStyle/>
          <a:p>
            <a:r>
              <a:rPr lang="en-US"/>
              <a:t>0x00000000</a:t>
            </a:r>
          </a:p>
        </p:txBody>
      </p:sp>
      <p:sp>
        <p:nvSpPr>
          <p:cNvPr id="18" name="Line 19"/>
          <p:cNvSpPr>
            <a:spLocks noChangeShapeType="1"/>
          </p:cNvSpPr>
          <p:nvPr/>
        </p:nvSpPr>
        <p:spPr bwMode="auto">
          <a:xfrm>
            <a:off x="4038600" y="2590800"/>
            <a:ext cx="844550" cy="0"/>
          </a:xfrm>
          <a:prstGeom prst="line">
            <a:avLst/>
          </a:prstGeom>
          <a:noFill/>
          <a:ln w="57150">
            <a:solidFill>
              <a:srgbClr val="FF0000"/>
            </a:solidFill>
            <a:round/>
            <a:headEnd/>
            <a:tailEnd type="triangle" w="med" len="med"/>
          </a:ln>
          <a:effectLst/>
        </p:spPr>
        <p:txBody>
          <a:bodyPr/>
          <a:lstStyle/>
          <a:p>
            <a:endParaRPr lang="en-US"/>
          </a:p>
        </p:txBody>
      </p:sp>
      <p:sp>
        <p:nvSpPr>
          <p:cNvPr id="19" name="Text Box 20"/>
          <p:cNvSpPr txBox="1">
            <a:spLocks noChangeArrowheads="1"/>
          </p:cNvSpPr>
          <p:nvPr/>
        </p:nvSpPr>
        <p:spPr bwMode="auto">
          <a:xfrm>
            <a:off x="3168650" y="2362200"/>
            <a:ext cx="793750" cy="457200"/>
          </a:xfrm>
          <a:prstGeom prst="rect">
            <a:avLst/>
          </a:prstGeom>
          <a:noFill/>
          <a:ln w="9525">
            <a:noFill/>
            <a:miter lim="800000"/>
            <a:headEnd/>
            <a:tailEnd/>
          </a:ln>
          <a:effectLst/>
        </p:spPr>
        <p:txBody>
          <a:bodyPr wrap="none">
            <a:spAutoFit/>
          </a:bodyPr>
          <a:lstStyle/>
          <a:p>
            <a:r>
              <a:rPr lang="en-US" sz="2400" b="1" dirty="0">
                <a:solidFill>
                  <a:srgbClr val="FF0000"/>
                </a:solidFill>
              </a:rPr>
              <a:t>ESP</a:t>
            </a:r>
          </a:p>
        </p:txBody>
      </p:sp>
      <p:sp>
        <p:nvSpPr>
          <p:cNvPr id="20" name="Line 21"/>
          <p:cNvSpPr>
            <a:spLocks noChangeShapeType="1"/>
          </p:cNvSpPr>
          <p:nvPr/>
        </p:nvSpPr>
        <p:spPr bwMode="auto">
          <a:xfrm>
            <a:off x="5264150" y="2590800"/>
            <a:ext cx="0" cy="457200"/>
          </a:xfrm>
          <a:prstGeom prst="line">
            <a:avLst/>
          </a:prstGeom>
          <a:noFill/>
          <a:ln w="9525">
            <a:solidFill>
              <a:schemeClr val="bg1"/>
            </a:solidFill>
            <a:round/>
            <a:headEnd/>
            <a:tailEnd type="triangle" w="med" len="med"/>
          </a:ln>
          <a:effectLst/>
        </p:spPr>
        <p:txBody>
          <a:bodyPr/>
          <a:lstStyle/>
          <a:p>
            <a:endParaRPr lang="en-US"/>
          </a:p>
        </p:txBody>
      </p:sp>
      <p:sp>
        <p:nvSpPr>
          <p:cNvPr id="21" name="Line 22"/>
          <p:cNvSpPr>
            <a:spLocks noChangeShapeType="1"/>
          </p:cNvSpPr>
          <p:nvPr/>
        </p:nvSpPr>
        <p:spPr bwMode="auto">
          <a:xfrm>
            <a:off x="5492750" y="2590800"/>
            <a:ext cx="0" cy="457200"/>
          </a:xfrm>
          <a:prstGeom prst="line">
            <a:avLst/>
          </a:prstGeom>
          <a:noFill/>
          <a:ln w="9525">
            <a:solidFill>
              <a:schemeClr val="bg1"/>
            </a:solidFill>
            <a:round/>
            <a:headEnd/>
            <a:tailEnd type="triangle" w="med" len="med"/>
          </a:ln>
          <a:effectLst/>
        </p:spPr>
        <p:txBody>
          <a:bodyPr/>
          <a:lstStyle/>
          <a:p>
            <a:endParaRPr lang="en-US"/>
          </a:p>
        </p:txBody>
      </p:sp>
      <p:sp>
        <p:nvSpPr>
          <p:cNvPr id="22" name="Line 23"/>
          <p:cNvSpPr>
            <a:spLocks noChangeShapeType="1"/>
          </p:cNvSpPr>
          <p:nvPr/>
        </p:nvSpPr>
        <p:spPr bwMode="auto">
          <a:xfrm>
            <a:off x="5721350" y="2590800"/>
            <a:ext cx="0" cy="457200"/>
          </a:xfrm>
          <a:prstGeom prst="line">
            <a:avLst/>
          </a:prstGeom>
          <a:noFill/>
          <a:ln w="9525">
            <a:solidFill>
              <a:schemeClr val="bg1"/>
            </a:solidFill>
            <a:round/>
            <a:headEnd/>
            <a:tailEnd type="triangle" w="med" len="med"/>
          </a:ln>
          <a:effectLst/>
        </p:spPr>
        <p:txBody>
          <a:bodyPr/>
          <a:lstStyle/>
          <a:p>
            <a:endParaRPr lang="en-US"/>
          </a:p>
        </p:txBody>
      </p:sp>
      <p:sp>
        <p:nvSpPr>
          <p:cNvPr id="23" name="Line 24"/>
          <p:cNvSpPr>
            <a:spLocks noChangeShapeType="1"/>
          </p:cNvSpPr>
          <p:nvPr/>
        </p:nvSpPr>
        <p:spPr bwMode="auto">
          <a:xfrm>
            <a:off x="5949950" y="2590800"/>
            <a:ext cx="0" cy="457200"/>
          </a:xfrm>
          <a:prstGeom prst="line">
            <a:avLst/>
          </a:prstGeom>
          <a:noFill/>
          <a:ln w="9525">
            <a:solidFill>
              <a:schemeClr val="bg1"/>
            </a:solidFill>
            <a:round/>
            <a:headEnd/>
            <a:tailEnd type="triangle" w="med" len="med"/>
          </a:ln>
          <a:effectLst/>
        </p:spPr>
        <p:txBody>
          <a:bodyPr/>
          <a:lstStyle/>
          <a:p>
            <a:endParaRPr lang="en-US"/>
          </a:p>
        </p:txBody>
      </p:sp>
      <p:sp>
        <p:nvSpPr>
          <p:cNvPr id="24" name="Line 25"/>
          <p:cNvSpPr>
            <a:spLocks noChangeShapeType="1"/>
          </p:cNvSpPr>
          <p:nvPr/>
        </p:nvSpPr>
        <p:spPr bwMode="auto">
          <a:xfrm>
            <a:off x="6178550" y="2590800"/>
            <a:ext cx="0" cy="457200"/>
          </a:xfrm>
          <a:prstGeom prst="line">
            <a:avLst/>
          </a:prstGeom>
          <a:noFill/>
          <a:ln w="9525">
            <a:solidFill>
              <a:schemeClr val="bg1"/>
            </a:solidFill>
            <a:round/>
            <a:headEnd/>
            <a:tailEnd type="triangle" w="med" len="med"/>
          </a:ln>
          <a:effectLst/>
        </p:spPr>
        <p:txBody>
          <a:bodyPr/>
          <a:lstStyle/>
          <a:p>
            <a:endParaRPr lang="en-US"/>
          </a:p>
        </p:txBody>
      </p:sp>
      <p:sp>
        <p:nvSpPr>
          <p:cNvPr id="25" name="Line 26"/>
          <p:cNvSpPr>
            <a:spLocks noChangeShapeType="1"/>
          </p:cNvSpPr>
          <p:nvPr/>
        </p:nvSpPr>
        <p:spPr bwMode="auto">
          <a:xfrm>
            <a:off x="6407150" y="2590800"/>
            <a:ext cx="0" cy="457200"/>
          </a:xfrm>
          <a:prstGeom prst="line">
            <a:avLst/>
          </a:prstGeom>
          <a:noFill/>
          <a:ln w="9525">
            <a:solidFill>
              <a:schemeClr val="bg1"/>
            </a:solidFill>
            <a:round/>
            <a:headEnd/>
            <a:tailEnd type="triangle" w="med" len="med"/>
          </a:ln>
          <a:effectLst/>
        </p:spPr>
        <p:txBody>
          <a:bodyPr/>
          <a:lstStyle/>
          <a:p>
            <a:endParaRPr lang="en-US"/>
          </a:p>
        </p:txBody>
      </p:sp>
      <p:sp>
        <p:nvSpPr>
          <p:cNvPr id="26" name="Text Box 27"/>
          <p:cNvSpPr txBox="1">
            <a:spLocks noChangeArrowheads="1"/>
          </p:cNvSpPr>
          <p:nvPr/>
        </p:nvSpPr>
        <p:spPr bwMode="auto">
          <a:xfrm>
            <a:off x="5187950" y="3124200"/>
            <a:ext cx="1289050" cy="366713"/>
          </a:xfrm>
          <a:prstGeom prst="rect">
            <a:avLst/>
          </a:prstGeom>
          <a:noFill/>
          <a:ln w="9525">
            <a:noFill/>
            <a:miter lim="800000"/>
            <a:headEnd/>
            <a:tailEnd/>
          </a:ln>
          <a:effectLst/>
        </p:spPr>
        <p:txBody>
          <a:bodyPr wrap="none">
            <a:spAutoFit/>
          </a:bodyPr>
          <a:lstStyle/>
          <a:p>
            <a:r>
              <a:rPr lang="en-US">
                <a:solidFill>
                  <a:schemeClr val="bg1"/>
                </a:solidFill>
              </a:rPr>
              <a:t>ring3 stack</a:t>
            </a:r>
          </a:p>
        </p:txBody>
      </p:sp>
      <p:sp>
        <p:nvSpPr>
          <p:cNvPr id="27" name="Line 28"/>
          <p:cNvSpPr>
            <a:spLocks noChangeShapeType="1"/>
          </p:cNvSpPr>
          <p:nvPr/>
        </p:nvSpPr>
        <p:spPr bwMode="auto">
          <a:xfrm>
            <a:off x="4038600" y="2362200"/>
            <a:ext cx="914400" cy="0"/>
          </a:xfrm>
          <a:prstGeom prst="line">
            <a:avLst/>
          </a:prstGeom>
          <a:noFill/>
          <a:ln w="57150">
            <a:solidFill>
              <a:srgbClr val="00CC00"/>
            </a:solidFill>
            <a:round/>
            <a:headEnd/>
            <a:tailEnd type="triangle" w="med" len="med"/>
          </a:ln>
          <a:effectLst/>
        </p:spPr>
        <p:txBody>
          <a:bodyPr/>
          <a:lstStyle/>
          <a:p>
            <a:endParaRPr lang="en-US"/>
          </a:p>
        </p:txBody>
      </p:sp>
      <p:sp>
        <p:nvSpPr>
          <p:cNvPr id="28" name="Text Box 29"/>
          <p:cNvSpPr txBox="1">
            <a:spLocks noChangeArrowheads="1"/>
          </p:cNvSpPr>
          <p:nvPr/>
        </p:nvSpPr>
        <p:spPr bwMode="auto">
          <a:xfrm>
            <a:off x="3276600" y="2133600"/>
            <a:ext cx="674688" cy="457200"/>
          </a:xfrm>
          <a:prstGeom prst="rect">
            <a:avLst/>
          </a:prstGeom>
          <a:noFill/>
          <a:ln w="9525">
            <a:noFill/>
            <a:miter lim="800000"/>
            <a:headEnd/>
            <a:tailEnd/>
          </a:ln>
          <a:effectLst/>
        </p:spPr>
        <p:txBody>
          <a:bodyPr wrap="none">
            <a:spAutoFit/>
          </a:bodyPr>
          <a:lstStyle/>
          <a:p>
            <a:r>
              <a:rPr lang="en-US" sz="2400" b="1" dirty="0">
                <a:solidFill>
                  <a:srgbClr val="00CC00"/>
                </a:solidFill>
              </a:rPr>
              <a:t>EIP</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43000"/>
          </a:xfrm>
        </p:spPr>
        <p:txBody>
          <a:bodyPr/>
          <a:lstStyle/>
          <a:p>
            <a:r>
              <a:rPr lang="en-US" dirty="0"/>
              <a:t>How to enable paging</a:t>
            </a:r>
          </a:p>
        </p:txBody>
      </p:sp>
      <p:sp>
        <p:nvSpPr>
          <p:cNvPr id="14340" name="Rectangle 4"/>
          <p:cNvSpPr>
            <a:spLocks noChangeArrowheads="1"/>
          </p:cNvSpPr>
          <p:nvPr/>
        </p:nvSpPr>
        <p:spPr bwMode="auto">
          <a:xfrm>
            <a:off x="685800" y="1828800"/>
            <a:ext cx="228600" cy="914400"/>
          </a:xfrm>
          <a:prstGeom prst="rect">
            <a:avLst/>
          </a:prstGeom>
          <a:solidFill>
            <a:srgbClr val="66FFFF"/>
          </a:solidFill>
          <a:ln w="9525">
            <a:solidFill>
              <a:schemeClr val="tx1"/>
            </a:solidFill>
            <a:miter lim="800000"/>
            <a:headEnd/>
            <a:tailEnd/>
          </a:ln>
          <a:effectLst/>
        </p:spPr>
        <p:txBody>
          <a:bodyPr wrap="none" anchor="ctr"/>
          <a:lstStyle/>
          <a:p>
            <a:pPr algn="ctr"/>
            <a:r>
              <a:rPr lang="en-US"/>
              <a:t>P</a:t>
            </a:r>
          </a:p>
          <a:p>
            <a:pPr algn="ctr"/>
            <a:r>
              <a:rPr lang="en-US"/>
              <a:t>G</a:t>
            </a:r>
          </a:p>
        </p:txBody>
      </p:sp>
      <p:sp>
        <p:nvSpPr>
          <p:cNvPr id="14341" name="Rectangle 5"/>
          <p:cNvSpPr>
            <a:spLocks noChangeArrowheads="1"/>
          </p:cNvSpPr>
          <p:nvPr/>
        </p:nvSpPr>
        <p:spPr bwMode="auto">
          <a:xfrm>
            <a:off x="9144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C</a:t>
            </a:r>
          </a:p>
          <a:p>
            <a:pPr algn="ctr"/>
            <a:r>
              <a:rPr lang="en-US"/>
              <a:t>D</a:t>
            </a:r>
          </a:p>
        </p:txBody>
      </p:sp>
      <p:sp>
        <p:nvSpPr>
          <p:cNvPr id="14342" name="Rectangle 6"/>
          <p:cNvSpPr>
            <a:spLocks noChangeArrowheads="1"/>
          </p:cNvSpPr>
          <p:nvPr/>
        </p:nvSpPr>
        <p:spPr bwMode="auto">
          <a:xfrm>
            <a:off x="11430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N</a:t>
            </a:r>
          </a:p>
          <a:p>
            <a:pPr algn="ctr"/>
            <a:r>
              <a:rPr lang="en-US"/>
              <a:t>W</a:t>
            </a:r>
          </a:p>
        </p:txBody>
      </p:sp>
      <p:sp>
        <p:nvSpPr>
          <p:cNvPr id="14343" name="Rectangle 7"/>
          <p:cNvSpPr>
            <a:spLocks noChangeArrowheads="1"/>
          </p:cNvSpPr>
          <p:nvPr/>
        </p:nvSpPr>
        <p:spPr bwMode="auto">
          <a:xfrm>
            <a:off x="13716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4" name="Rectangle 8"/>
          <p:cNvSpPr>
            <a:spLocks noChangeArrowheads="1"/>
          </p:cNvSpPr>
          <p:nvPr/>
        </p:nvSpPr>
        <p:spPr bwMode="auto">
          <a:xfrm>
            <a:off x="16002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5" name="Rectangle 9"/>
          <p:cNvSpPr>
            <a:spLocks noChangeArrowheads="1"/>
          </p:cNvSpPr>
          <p:nvPr/>
        </p:nvSpPr>
        <p:spPr bwMode="auto">
          <a:xfrm>
            <a:off x="18288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6" name="Rectangle 10"/>
          <p:cNvSpPr>
            <a:spLocks noChangeArrowheads="1"/>
          </p:cNvSpPr>
          <p:nvPr/>
        </p:nvSpPr>
        <p:spPr bwMode="auto">
          <a:xfrm>
            <a:off x="20574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7" name="Rectangle 11"/>
          <p:cNvSpPr>
            <a:spLocks noChangeArrowheads="1"/>
          </p:cNvSpPr>
          <p:nvPr/>
        </p:nvSpPr>
        <p:spPr bwMode="auto">
          <a:xfrm>
            <a:off x="22860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8" name="Rectangle 12"/>
          <p:cNvSpPr>
            <a:spLocks noChangeArrowheads="1"/>
          </p:cNvSpPr>
          <p:nvPr/>
        </p:nvSpPr>
        <p:spPr bwMode="auto">
          <a:xfrm>
            <a:off x="25146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9" name="Rectangle 13"/>
          <p:cNvSpPr>
            <a:spLocks noChangeArrowheads="1"/>
          </p:cNvSpPr>
          <p:nvPr/>
        </p:nvSpPr>
        <p:spPr bwMode="auto">
          <a:xfrm>
            <a:off x="27432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0" name="Rectangle 14"/>
          <p:cNvSpPr>
            <a:spLocks noChangeArrowheads="1"/>
          </p:cNvSpPr>
          <p:nvPr/>
        </p:nvSpPr>
        <p:spPr bwMode="auto">
          <a:xfrm>
            <a:off x="29718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1" name="Rectangle 15"/>
          <p:cNvSpPr>
            <a:spLocks noChangeArrowheads="1"/>
          </p:cNvSpPr>
          <p:nvPr/>
        </p:nvSpPr>
        <p:spPr bwMode="auto">
          <a:xfrm>
            <a:off x="32004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2" name="Rectangle 16"/>
          <p:cNvSpPr>
            <a:spLocks noChangeArrowheads="1"/>
          </p:cNvSpPr>
          <p:nvPr/>
        </p:nvSpPr>
        <p:spPr bwMode="auto">
          <a:xfrm>
            <a:off x="34290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3" name="Rectangle 17"/>
          <p:cNvSpPr>
            <a:spLocks noChangeArrowheads="1"/>
          </p:cNvSpPr>
          <p:nvPr/>
        </p:nvSpPr>
        <p:spPr bwMode="auto">
          <a:xfrm>
            <a:off x="36576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A</a:t>
            </a:r>
          </a:p>
          <a:p>
            <a:pPr algn="ctr"/>
            <a:r>
              <a:rPr lang="en-US"/>
              <a:t>M</a:t>
            </a:r>
          </a:p>
        </p:txBody>
      </p:sp>
      <p:sp>
        <p:nvSpPr>
          <p:cNvPr id="14354" name="Rectangle 18"/>
          <p:cNvSpPr>
            <a:spLocks noChangeArrowheads="1"/>
          </p:cNvSpPr>
          <p:nvPr/>
        </p:nvSpPr>
        <p:spPr bwMode="auto">
          <a:xfrm>
            <a:off x="3886200" y="1828800"/>
            <a:ext cx="228600" cy="9144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4355" name="Rectangle 19"/>
          <p:cNvSpPr>
            <a:spLocks noChangeArrowheads="1"/>
          </p:cNvSpPr>
          <p:nvPr/>
        </p:nvSpPr>
        <p:spPr bwMode="auto">
          <a:xfrm>
            <a:off x="41148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W</a:t>
            </a:r>
          </a:p>
          <a:p>
            <a:pPr algn="ctr"/>
            <a:r>
              <a:rPr lang="en-US"/>
              <a:t>P</a:t>
            </a:r>
          </a:p>
        </p:txBody>
      </p:sp>
      <p:sp>
        <p:nvSpPr>
          <p:cNvPr id="14356" name="Rectangle 20"/>
          <p:cNvSpPr>
            <a:spLocks noChangeArrowheads="1"/>
          </p:cNvSpPr>
          <p:nvPr/>
        </p:nvSpPr>
        <p:spPr bwMode="auto">
          <a:xfrm>
            <a:off x="43434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7" name="Rectangle 21"/>
          <p:cNvSpPr>
            <a:spLocks noChangeArrowheads="1"/>
          </p:cNvSpPr>
          <p:nvPr/>
        </p:nvSpPr>
        <p:spPr bwMode="auto">
          <a:xfrm>
            <a:off x="45720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8" name="Rectangle 22"/>
          <p:cNvSpPr>
            <a:spLocks noChangeArrowheads="1"/>
          </p:cNvSpPr>
          <p:nvPr/>
        </p:nvSpPr>
        <p:spPr bwMode="auto">
          <a:xfrm>
            <a:off x="48006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9" name="Rectangle 23"/>
          <p:cNvSpPr>
            <a:spLocks noChangeArrowheads="1"/>
          </p:cNvSpPr>
          <p:nvPr/>
        </p:nvSpPr>
        <p:spPr bwMode="auto">
          <a:xfrm>
            <a:off x="50292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0" name="Rectangle 24"/>
          <p:cNvSpPr>
            <a:spLocks noChangeArrowheads="1"/>
          </p:cNvSpPr>
          <p:nvPr/>
        </p:nvSpPr>
        <p:spPr bwMode="auto">
          <a:xfrm>
            <a:off x="52578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1" name="Rectangle 25"/>
          <p:cNvSpPr>
            <a:spLocks noChangeArrowheads="1"/>
          </p:cNvSpPr>
          <p:nvPr/>
        </p:nvSpPr>
        <p:spPr bwMode="auto">
          <a:xfrm>
            <a:off x="54864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2" name="Rectangle 26"/>
          <p:cNvSpPr>
            <a:spLocks noChangeArrowheads="1"/>
          </p:cNvSpPr>
          <p:nvPr/>
        </p:nvSpPr>
        <p:spPr bwMode="auto">
          <a:xfrm>
            <a:off x="57150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3" name="Rectangle 27"/>
          <p:cNvSpPr>
            <a:spLocks noChangeArrowheads="1"/>
          </p:cNvSpPr>
          <p:nvPr/>
        </p:nvSpPr>
        <p:spPr bwMode="auto">
          <a:xfrm>
            <a:off x="59436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4" name="Rectangle 28"/>
          <p:cNvSpPr>
            <a:spLocks noChangeArrowheads="1"/>
          </p:cNvSpPr>
          <p:nvPr/>
        </p:nvSpPr>
        <p:spPr bwMode="auto">
          <a:xfrm>
            <a:off x="61722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5" name="Rectangle 29"/>
          <p:cNvSpPr>
            <a:spLocks noChangeArrowheads="1"/>
          </p:cNvSpPr>
          <p:nvPr/>
        </p:nvSpPr>
        <p:spPr bwMode="auto">
          <a:xfrm>
            <a:off x="6400800" y="18288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66" name="Rectangle 30"/>
          <p:cNvSpPr>
            <a:spLocks noChangeArrowheads="1"/>
          </p:cNvSpPr>
          <p:nvPr/>
        </p:nvSpPr>
        <p:spPr bwMode="auto">
          <a:xfrm>
            <a:off x="66294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N</a:t>
            </a:r>
          </a:p>
          <a:p>
            <a:pPr algn="ctr"/>
            <a:r>
              <a:rPr lang="en-US"/>
              <a:t>E</a:t>
            </a:r>
          </a:p>
        </p:txBody>
      </p:sp>
      <p:sp>
        <p:nvSpPr>
          <p:cNvPr id="14367" name="Rectangle 31"/>
          <p:cNvSpPr>
            <a:spLocks noChangeArrowheads="1"/>
          </p:cNvSpPr>
          <p:nvPr/>
        </p:nvSpPr>
        <p:spPr bwMode="auto">
          <a:xfrm>
            <a:off x="68580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E</a:t>
            </a:r>
          </a:p>
          <a:p>
            <a:pPr algn="ctr"/>
            <a:r>
              <a:rPr lang="en-US"/>
              <a:t>T</a:t>
            </a:r>
          </a:p>
        </p:txBody>
      </p:sp>
      <p:sp>
        <p:nvSpPr>
          <p:cNvPr id="14368" name="Rectangle 32"/>
          <p:cNvSpPr>
            <a:spLocks noChangeArrowheads="1"/>
          </p:cNvSpPr>
          <p:nvPr/>
        </p:nvSpPr>
        <p:spPr bwMode="auto">
          <a:xfrm>
            <a:off x="70866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T</a:t>
            </a:r>
          </a:p>
          <a:p>
            <a:pPr algn="ctr"/>
            <a:r>
              <a:rPr lang="en-US"/>
              <a:t>S</a:t>
            </a:r>
          </a:p>
        </p:txBody>
      </p:sp>
      <p:sp>
        <p:nvSpPr>
          <p:cNvPr id="14369" name="Rectangle 33"/>
          <p:cNvSpPr>
            <a:spLocks noChangeArrowheads="1"/>
          </p:cNvSpPr>
          <p:nvPr/>
        </p:nvSpPr>
        <p:spPr bwMode="auto">
          <a:xfrm>
            <a:off x="73152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E</a:t>
            </a:r>
          </a:p>
          <a:p>
            <a:pPr algn="ctr"/>
            <a:r>
              <a:rPr lang="en-US"/>
              <a:t>M</a:t>
            </a:r>
          </a:p>
        </p:txBody>
      </p:sp>
      <p:sp>
        <p:nvSpPr>
          <p:cNvPr id="14370" name="Rectangle 34"/>
          <p:cNvSpPr>
            <a:spLocks noChangeArrowheads="1"/>
          </p:cNvSpPr>
          <p:nvPr/>
        </p:nvSpPr>
        <p:spPr bwMode="auto">
          <a:xfrm>
            <a:off x="7543800" y="18288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M</a:t>
            </a:r>
          </a:p>
          <a:p>
            <a:pPr algn="ctr"/>
            <a:r>
              <a:rPr lang="en-US"/>
              <a:t>P</a:t>
            </a:r>
          </a:p>
        </p:txBody>
      </p:sp>
      <p:sp>
        <p:nvSpPr>
          <p:cNvPr id="14371" name="Rectangle 35"/>
          <p:cNvSpPr>
            <a:spLocks noChangeArrowheads="1"/>
          </p:cNvSpPr>
          <p:nvPr/>
        </p:nvSpPr>
        <p:spPr bwMode="auto">
          <a:xfrm>
            <a:off x="7772400" y="1828800"/>
            <a:ext cx="228600" cy="914400"/>
          </a:xfrm>
          <a:prstGeom prst="rect">
            <a:avLst/>
          </a:prstGeom>
          <a:solidFill>
            <a:srgbClr val="66FFFF"/>
          </a:solidFill>
          <a:ln w="9525">
            <a:solidFill>
              <a:schemeClr val="tx1"/>
            </a:solidFill>
            <a:miter lim="800000"/>
            <a:headEnd/>
            <a:tailEnd/>
          </a:ln>
          <a:effectLst/>
        </p:spPr>
        <p:txBody>
          <a:bodyPr wrap="none" anchor="ctr"/>
          <a:lstStyle/>
          <a:p>
            <a:pPr algn="ctr"/>
            <a:r>
              <a:rPr lang="en-US"/>
              <a:t>P</a:t>
            </a:r>
          </a:p>
          <a:p>
            <a:pPr algn="ctr"/>
            <a:r>
              <a:rPr lang="en-US"/>
              <a:t>E</a:t>
            </a:r>
          </a:p>
        </p:txBody>
      </p:sp>
      <p:sp>
        <p:nvSpPr>
          <p:cNvPr id="14373" name="Text Box 37"/>
          <p:cNvSpPr txBox="1">
            <a:spLocks noChangeArrowheads="1"/>
          </p:cNvSpPr>
          <p:nvPr/>
        </p:nvSpPr>
        <p:spPr bwMode="auto">
          <a:xfrm>
            <a:off x="2286000" y="1143000"/>
            <a:ext cx="3784600" cy="519113"/>
          </a:xfrm>
          <a:prstGeom prst="rect">
            <a:avLst/>
          </a:prstGeom>
          <a:noFill/>
          <a:ln w="9525">
            <a:noFill/>
            <a:miter lim="800000"/>
            <a:headEnd/>
            <a:tailEnd/>
          </a:ln>
          <a:effectLst/>
        </p:spPr>
        <p:txBody>
          <a:bodyPr wrap="none">
            <a:spAutoFit/>
          </a:bodyPr>
          <a:lstStyle/>
          <a:p>
            <a:r>
              <a:rPr lang="en-US" sz="2800" b="1"/>
              <a:t>Control Register CR0</a:t>
            </a:r>
          </a:p>
        </p:txBody>
      </p:sp>
      <p:sp>
        <p:nvSpPr>
          <p:cNvPr id="14374" name="Text Box 38"/>
          <p:cNvSpPr txBox="1">
            <a:spLocks noChangeArrowheads="1"/>
          </p:cNvSpPr>
          <p:nvPr/>
        </p:nvSpPr>
        <p:spPr bwMode="auto">
          <a:xfrm>
            <a:off x="3657600" y="3200400"/>
            <a:ext cx="4559300" cy="366713"/>
          </a:xfrm>
          <a:prstGeom prst="rect">
            <a:avLst/>
          </a:prstGeom>
          <a:noFill/>
          <a:ln w="9525">
            <a:noFill/>
            <a:miter lim="800000"/>
            <a:headEnd/>
            <a:tailEnd/>
          </a:ln>
          <a:effectLst/>
        </p:spPr>
        <p:txBody>
          <a:bodyPr wrap="none">
            <a:spAutoFit/>
          </a:bodyPr>
          <a:lstStyle/>
          <a:p>
            <a:r>
              <a:rPr lang="en-US" b="1"/>
              <a:t>Protected-Mode must be enabled (PE=1)</a:t>
            </a:r>
          </a:p>
        </p:txBody>
      </p:sp>
      <p:sp>
        <p:nvSpPr>
          <p:cNvPr id="14375" name="Line 39"/>
          <p:cNvSpPr>
            <a:spLocks noChangeShapeType="1"/>
          </p:cNvSpPr>
          <p:nvPr/>
        </p:nvSpPr>
        <p:spPr bwMode="auto">
          <a:xfrm flipV="1">
            <a:off x="7848600" y="2743200"/>
            <a:ext cx="0" cy="533400"/>
          </a:xfrm>
          <a:prstGeom prst="line">
            <a:avLst/>
          </a:prstGeom>
          <a:noFill/>
          <a:ln w="38100">
            <a:solidFill>
              <a:schemeClr val="tx1"/>
            </a:solidFill>
            <a:round/>
            <a:headEnd/>
            <a:tailEnd type="triangle" w="med" len="med"/>
          </a:ln>
          <a:effectLst/>
        </p:spPr>
        <p:txBody>
          <a:bodyPr/>
          <a:lstStyle/>
          <a:p>
            <a:endParaRPr lang="en-US"/>
          </a:p>
        </p:txBody>
      </p:sp>
      <p:sp>
        <p:nvSpPr>
          <p:cNvPr id="14376" name="Text Box 40"/>
          <p:cNvSpPr txBox="1">
            <a:spLocks noChangeArrowheads="1"/>
          </p:cNvSpPr>
          <p:nvPr/>
        </p:nvSpPr>
        <p:spPr bwMode="auto">
          <a:xfrm>
            <a:off x="533400" y="3581400"/>
            <a:ext cx="4597400" cy="366713"/>
          </a:xfrm>
          <a:prstGeom prst="rect">
            <a:avLst/>
          </a:prstGeom>
          <a:noFill/>
          <a:ln w="9525">
            <a:noFill/>
            <a:miter lim="800000"/>
            <a:headEnd/>
            <a:tailEnd/>
          </a:ln>
          <a:effectLst/>
        </p:spPr>
        <p:txBody>
          <a:bodyPr wrap="none">
            <a:spAutoFit/>
          </a:bodyPr>
          <a:lstStyle/>
          <a:p>
            <a:r>
              <a:rPr lang="en-US" b="1"/>
              <a:t>Then ‘Paging’ can be enabled (set PG=1)</a:t>
            </a:r>
          </a:p>
        </p:txBody>
      </p:sp>
      <p:sp>
        <p:nvSpPr>
          <p:cNvPr id="14377" name="Line 41"/>
          <p:cNvSpPr>
            <a:spLocks noChangeShapeType="1"/>
          </p:cNvSpPr>
          <p:nvPr/>
        </p:nvSpPr>
        <p:spPr bwMode="auto">
          <a:xfrm flipV="1">
            <a:off x="762000" y="2743200"/>
            <a:ext cx="0" cy="838200"/>
          </a:xfrm>
          <a:prstGeom prst="line">
            <a:avLst/>
          </a:prstGeom>
          <a:noFill/>
          <a:ln w="38100">
            <a:solidFill>
              <a:schemeClr val="tx1"/>
            </a:solidFill>
            <a:round/>
            <a:headEnd/>
            <a:tailEnd type="triangle" w="med" len="med"/>
          </a:ln>
          <a:effectLst/>
        </p:spPr>
        <p:txBody>
          <a:bodyPr/>
          <a:lstStyle/>
          <a:p>
            <a:endParaRPr lang="en-US"/>
          </a:p>
        </p:txBody>
      </p:sp>
      <p:sp>
        <p:nvSpPr>
          <p:cNvPr id="14378" name="Rectangle 42"/>
          <p:cNvSpPr>
            <a:spLocks noChangeArrowheads="1"/>
          </p:cNvSpPr>
          <p:nvPr/>
        </p:nvSpPr>
        <p:spPr bwMode="auto">
          <a:xfrm>
            <a:off x="762000" y="4114800"/>
            <a:ext cx="7467600" cy="1981200"/>
          </a:xfrm>
          <a:prstGeom prst="rect">
            <a:avLst/>
          </a:prstGeom>
          <a:solidFill>
            <a:srgbClr val="FFCCCC"/>
          </a:solidFill>
          <a:ln w="9525">
            <a:solidFill>
              <a:schemeClr val="tx1"/>
            </a:solidFill>
            <a:miter lim="800000"/>
            <a:headEnd/>
            <a:tailEnd/>
          </a:ln>
          <a:effectLst/>
        </p:spPr>
        <p:txBody>
          <a:bodyPr wrap="none" anchor="ctr"/>
          <a:lstStyle/>
          <a:p>
            <a:r>
              <a:rPr lang="en-US"/>
              <a:t># Here is how you can enable paging (must be in protected-mode)</a:t>
            </a:r>
          </a:p>
          <a:p>
            <a:r>
              <a:rPr lang="en-US"/>
              <a:t>	mov	%cr0, %eax	# get current machine status </a:t>
            </a:r>
          </a:p>
          <a:p>
            <a:r>
              <a:rPr lang="en-US"/>
              <a:t>	bts	$31, %eax	# turn on the PE-bit’s image</a:t>
            </a:r>
          </a:p>
          <a:p>
            <a:r>
              <a:rPr lang="en-US"/>
              <a:t>	mov	%eax, %cr0	# put modified status in CR0</a:t>
            </a:r>
          </a:p>
          <a:p>
            <a:r>
              <a:rPr lang="en-US"/>
              <a:t>	jmp	pg		# now flush the prefetch queue</a:t>
            </a:r>
          </a:p>
          <a:p>
            <a:r>
              <a:rPr lang="en-US"/>
              <a:t>pg:</a:t>
            </a:r>
          </a:p>
          <a:p>
            <a:r>
              <a:rPr lang="en-US"/>
              <a:t># but you had better prepare the ‘mapping’ beforehand! </a:t>
            </a:r>
          </a:p>
        </p:txBody>
      </p:sp>
      <p:sp>
        <p:nvSpPr>
          <p:cNvPr id="41" name="Slide Number Placeholder 40"/>
          <p:cNvSpPr>
            <a:spLocks noGrp="1"/>
          </p:cNvSpPr>
          <p:nvPr>
            <p:ph type="sldNum" sz="quarter" idx="12"/>
          </p:nvPr>
        </p:nvSpPr>
        <p:spPr/>
        <p:txBody>
          <a:bodyPr/>
          <a:lstStyle/>
          <a:p>
            <a:fld id="{065265BB-70C7-4C56-B6F2-B81676332F65}" type="slidenum">
              <a:rPr lang="en-US" smtClean="0"/>
              <a:pPr/>
              <a:t>163</a:t>
            </a:fld>
            <a:endParaRPr lang="en-US"/>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1143000"/>
          </a:xfrm>
        </p:spPr>
        <p:txBody>
          <a:bodyPr/>
          <a:lstStyle/>
          <a:p>
            <a:r>
              <a:rPr lang="en-US" dirty="0"/>
              <a:t>Several ‘paging’ schemes</a:t>
            </a:r>
          </a:p>
        </p:txBody>
      </p:sp>
      <p:sp>
        <p:nvSpPr>
          <p:cNvPr id="18435" name="Rectangle 3"/>
          <p:cNvSpPr>
            <a:spLocks noGrp="1" noChangeArrowheads="1"/>
          </p:cNvSpPr>
          <p:nvPr>
            <p:ph type="body" idx="1"/>
          </p:nvPr>
        </p:nvSpPr>
        <p:spPr>
          <a:xfrm>
            <a:off x="457200" y="838200"/>
            <a:ext cx="8229600" cy="4525963"/>
          </a:xfrm>
        </p:spPr>
        <p:txBody>
          <a:bodyPr/>
          <a:lstStyle/>
          <a:p>
            <a:r>
              <a:rPr lang="en-US" sz="2400" dirty="0" smtClean="0"/>
              <a:t>Pentiums </a:t>
            </a:r>
            <a:r>
              <a:rPr lang="en-US" sz="2400" dirty="0"/>
              <a:t>support the initial design, as well as several optional extensions</a:t>
            </a:r>
          </a:p>
          <a:p>
            <a:r>
              <a:rPr lang="en-US" sz="2400" dirty="0"/>
              <a:t>We shall describe the initial design which is simplest and remains as the ‘default’ </a:t>
            </a:r>
          </a:p>
          <a:p>
            <a:r>
              <a:rPr lang="en-US" sz="2400" dirty="0"/>
              <a:t>It is based on subdividing the entire 4GB virtual address-space into 4KB </a:t>
            </a:r>
            <a:r>
              <a:rPr lang="en-US" sz="2400" dirty="0" smtClean="0"/>
              <a:t>blocks</a:t>
            </a:r>
          </a:p>
          <a:p>
            <a:r>
              <a:rPr lang="en-US" sz="2400" dirty="0" smtClean="0"/>
              <a:t>The 4KB memory-blocks are called ‘page frames’ -- and they are non-overlapping</a:t>
            </a:r>
          </a:p>
          <a:p>
            <a:r>
              <a:rPr lang="en-US" sz="2400" dirty="0" smtClean="0"/>
              <a:t>Therefore each page-frame begins at a memory-address which is a multiple of 4K</a:t>
            </a:r>
          </a:p>
          <a:p>
            <a:r>
              <a:rPr lang="en-US" sz="2400" dirty="0" smtClean="0"/>
              <a:t>Remember: 4K = 4 x 1024 = 4096 = 2</a:t>
            </a:r>
            <a:r>
              <a:rPr lang="en-US" sz="2400" baseline="30000" dirty="0" smtClean="0"/>
              <a:t>12</a:t>
            </a:r>
          </a:p>
          <a:p>
            <a:r>
              <a:rPr lang="en-US" sz="2400" dirty="0" smtClean="0"/>
              <a:t>So the address of any page-frame will have its lowest 12-bits equal to zeros</a:t>
            </a:r>
          </a:p>
          <a:p>
            <a:r>
              <a:rPr lang="en-US" sz="2400" dirty="0" smtClean="0"/>
              <a:t>Example: page six begins at 0x00006000</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164</a:t>
            </a:fld>
            <a:endParaRPr lang="en-US"/>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3400" y="-152400"/>
            <a:ext cx="8229600" cy="1143000"/>
          </a:xfrm>
        </p:spPr>
        <p:txBody>
          <a:bodyPr/>
          <a:lstStyle/>
          <a:p>
            <a:r>
              <a:rPr lang="en-US" dirty="0"/>
              <a:t>Control </a:t>
            </a:r>
            <a:r>
              <a:rPr lang="en-US" dirty="0" smtClean="0"/>
              <a:t>Registers</a:t>
            </a:r>
            <a:endParaRPr lang="en-US" dirty="0"/>
          </a:p>
        </p:txBody>
      </p:sp>
      <p:sp>
        <p:nvSpPr>
          <p:cNvPr id="16387" name="Rectangle 3"/>
          <p:cNvSpPr>
            <a:spLocks noGrp="1" noChangeArrowheads="1"/>
          </p:cNvSpPr>
          <p:nvPr>
            <p:ph type="body" idx="1"/>
          </p:nvPr>
        </p:nvSpPr>
        <p:spPr>
          <a:xfrm>
            <a:off x="152400" y="990600"/>
            <a:ext cx="8229600" cy="4525963"/>
          </a:xfrm>
        </p:spPr>
        <p:txBody>
          <a:bodyPr/>
          <a:lstStyle/>
          <a:p>
            <a:pPr>
              <a:lnSpc>
                <a:spcPct val="90000"/>
              </a:lnSpc>
            </a:pPr>
            <a:r>
              <a:rPr lang="en-US" sz="2400" dirty="0"/>
              <a:t>Register CR3 is used by the CPU to find the tables in memory which </a:t>
            </a:r>
            <a:r>
              <a:rPr lang="en-US" sz="2400" dirty="0" smtClean="0"/>
              <a:t>define </a:t>
            </a:r>
            <a:r>
              <a:rPr lang="en-US" sz="2400" dirty="0"/>
              <a:t>the </a:t>
            </a:r>
            <a:r>
              <a:rPr lang="en-US" sz="2400" dirty="0" smtClean="0"/>
              <a:t>address-translation</a:t>
            </a:r>
            <a:endParaRPr lang="en-US" dirty="0"/>
          </a:p>
          <a:p>
            <a:pPr>
              <a:lnSpc>
                <a:spcPct val="90000"/>
              </a:lnSpc>
              <a:buFontTx/>
              <a:buNone/>
            </a:pPr>
            <a:endParaRPr lang="en-US" dirty="0"/>
          </a:p>
          <a:p>
            <a:pPr>
              <a:lnSpc>
                <a:spcPct val="90000"/>
              </a:lnSpc>
              <a:buFontTx/>
              <a:buNone/>
            </a:pPr>
            <a:r>
              <a:rPr lang="en-US" dirty="0"/>
              <a:t> </a:t>
            </a:r>
            <a:endParaRPr lang="en-US" sz="2400" dirty="0"/>
          </a:p>
          <a:p>
            <a:pPr>
              <a:lnSpc>
                <a:spcPct val="90000"/>
              </a:lnSpc>
            </a:pPr>
            <a:r>
              <a:rPr lang="en-US" sz="2400" dirty="0" smtClean="0"/>
              <a:t>This </a:t>
            </a:r>
            <a:r>
              <a:rPr lang="en-US" sz="2400" dirty="0"/>
              <a:t>table is called the ‘Page Directory’ and its address must be ‘page-aligned</a:t>
            </a:r>
            <a:r>
              <a:rPr lang="en-US" sz="2400" dirty="0" smtClean="0"/>
              <a:t>’</a:t>
            </a:r>
          </a:p>
          <a:p>
            <a:r>
              <a:rPr lang="en-US" sz="2400" dirty="0" smtClean="0"/>
              <a:t>Whenever a ‘Page-Fault’ is encountered, the CPU will save the virtual-address that caused that fault into the CR2 register</a:t>
            </a:r>
          </a:p>
          <a:p>
            <a:pPr lvl="1"/>
            <a:r>
              <a:rPr lang="en-US" sz="1800" dirty="0" smtClean="0"/>
              <a:t>If the CPU was trying to modify the value of an operand in a ‘read-only’ page, then that operand’s virtual address is written into CR2</a:t>
            </a:r>
          </a:p>
          <a:p>
            <a:pPr lvl="1"/>
            <a:r>
              <a:rPr lang="en-US" sz="1800" dirty="0" smtClean="0"/>
              <a:t>If the CPU was trying to read the value of an operand in a supervisor-only page (or was trying to fetch-and-execute an instruction) while CPL=3, the relevant virtual address will be written into CR2   </a:t>
            </a:r>
          </a:p>
          <a:p>
            <a:pPr>
              <a:lnSpc>
                <a:spcPct val="90000"/>
              </a:lnSpc>
            </a:pPr>
            <a:endParaRPr lang="en-US" sz="2000" dirty="0"/>
          </a:p>
        </p:txBody>
      </p:sp>
      <p:sp>
        <p:nvSpPr>
          <p:cNvPr id="16388" name="Rectangle 4"/>
          <p:cNvSpPr>
            <a:spLocks noChangeArrowheads="1"/>
          </p:cNvSpPr>
          <p:nvPr/>
        </p:nvSpPr>
        <p:spPr bwMode="auto">
          <a:xfrm>
            <a:off x="1295400" y="1868487"/>
            <a:ext cx="784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Physical Address of the Page-Directory</a:t>
            </a:r>
          </a:p>
        </p:txBody>
      </p:sp>
      <p:sp>
        <p:nvSpPr>
          <p:cNvPr id="16389" name="Text Box 5"/>
          <p:cNvSpPr txBox="1">
            <a:spLocks noChangeArrowheads="1"/>
          </p:cNvSpPr>
          <p:nvPr/>
        </p:nvSpPr>
        <p:spPr bwMode="auto">
          <a:xfrm>
            <a:off x="1279525" y="1524000"/>
            <a:ext cx="438150" cy="366712"/>
          </a:xfrm>
          <a:prstGeom prst="rect">
            <a:avLst/>
          </a:prstGeom>
          <a:noFill/>
          <a:ln w="9525">
            <a:noFill/>
            <a:miter lim="800000"/>
            <a:headEnd/>
            <a:tailEnd/>
          </a:ln>
          <a:effectLst/>
        </p:spPr>
        <p:txBody>
          <a:bodyPr wrap="none">
            <a:spAutoFit/>
          </a:bodyPr>
          <a:lstStyle/>
          <a:p>
            <a:r>
              <a:rPr lang="en-US" b="1"/>
              <a:t>31</a:t>
            </a:r>
          </a:p>
        </p:txBody>
      </p:sp>
      <p:sp>
        <p:nvSpPr>
          <p:cNvPr id="16390" name="Text Box 6"/>
          <p:cNvSpPr txBox="1">
            <a:spLocks noChangeArrowheads="1"/>
          </p:cNvSpPr>
          <p:nvPr/>
        </p:nvSpPr>
        <p:spPr bwMode="auto">
          <a:xfrm>
            <a:off x="8823325" y="1524000"/>
            <a:ext cx="311150" cy="366712"/>
          </a:xfrm>
          <a:prstGeom prst="rect">
            <a:avLst/>
          </a:prstGeom>
          <a:noFill/>
          <a:ln w="9525">
            <a:noFill/>
            <a:miter lim="800000"/>
            <a:headEnd/>
            <a:tailEnd/>
          </a:ln>
          <a:effectLst/>
        </p:spPr>
        <p:txBody>
          <a:bodyPr wrap="none">
            <a:spAutoFit/>
          </a:bodyPr>
          <a:lstStyle/>
          <a:p>
            <a:r>
              <a:rPr lang="en-US" b="1"/>
              <a:t>0</a:t>
            </a:r>
          </a:p>
        </p:txBody>
      </p:sp>
      <p:sp>
        <p:nvSpPr>
          <p:cNvPr id="7" name="Slide Number Placeholder 6"/>
          <p:cNvSpPr>
            <a:spLocks noGrp="1"/>
          </p:cNvSpPr>
          <p:nvPr>
            <p:ph type="sldNum" sz="quarter" idx="12"/>
          </p:nvPr>
        </p:nvSpPr>
        <p:spPr/>
        <p:txBody>
          <a:bodyPr/>
          <a:lstStyle/>
          <a:p>
            <a:fld id="{E9F30D11-FCBC-4E13-9D77-6D2272D5FE03}" type="slidenum">
              <a:rPr lang="en-US" smtClean="0"/>
              <a:pPr/>
              <a:t>165</a:t>
            </a:fld>
            <a:endParaRPr lang="en-US"/>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25" name="Rectangle 9"/>
          <p:cNvSpPr>
            <a:spLocks noChangeArrowheads="1"/>
          </p:cNvSpPr>
          <p:nvPr/>
        </p:nvSpPr>
        <p:spPr bwMode="auto">
          <a:xfrm>
            <a:off x="6781800" y="39624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0" name="Rectangle 4"/>
          <p:cNvSpPr>
            <a:spLocks noGrp="1" noChangeArrowheads="1"/>
          </p:cNvSpPr>
          <p:nvPr>
            <p:ph type="title"/>
          </p:nvPr>
        </p:nvSpPr>
        <p:spPr>
          <a:xfrm>
            <a:off x="457200" y="-76200"/>
            <a:ext cx="8229600" cy="868362"/>
          </a:xfrm>
        </p:spPr>
        <p:txBody>
          <a:bodyPr/>
          <a:lstStyle/>
          <a:p>
            <a:r>
              <a:rPr lang="en-US" dirty="0"/>
              <a:t>Two-Level Translation Scheme</a:t>
            </a:r>
          </a:p>
        </p:txBody>
      </p:sp>
      <p:sp>
        <p:nvSpPr>
          <p:cNvPr id="9221" name="Rectangle 5"/>
          <p:cNvSpPr>
            <a:spLocks noChangeArrowheads="1"/>
          </p:cNvSpPr>
          <p:nvPr/>
        </p:nvSpPr>
        <p:spPr bwMode="auto">
          <a:xfrm>
            <a:off x="2286000" y="38862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2" name="Rectangle 6"/>
          <p:cNvSpPr>
            <a:spLocks noChangeArrowheads="1"/>
          </p:cNvSpPr>
          <p:nvPr/>
        </p:nvSpPr>
        <p:spPr bwMode="auto">
          <a:xfrm>
            <a:off x="4419600" y="38862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3" name="Rectangle 7"/>
          <p:cNvSpPr>
            <a:spLocks noChangeArrowheads="1"/>
          </p:cNvSpPr>
          <p:nvPr/>
        </p:nvSpPr>
        <p:spPr bwMode="auto">
          <a:xfrm>
            <a:off x="4572000" y="40386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4" name="Rectangle 8"/>
          <p:cNvSpPr>
            <a:spLocks noChangeArrowheads="1"/>
          </p:cNvSpPr>
          <p:nvPr/>
        </p:nvSpPr>
        <p:spPr bwMode="auto">
          <a:xfrm>
            <a:off x="4724400" y="41910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8" name="Rectangle 12"/>
          <p:cNvSpPr>
            <a:spLocks noChangeArrowheads="1"/>
          </p:cNvSpPr>
          <p:nvPr/>
        </p:nvSpPr>
        <p:spPr bwMode="auto">
          <a:xfrm>
            <a:off x="6934200" y="41148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9" name="Rectangle 13"/>
          <p:cNvSpPr>
            <a:spLocks noChangeArrowheads="1"/>
          </p:cNvSpPr>
          <p:nvPr/>
        </p:nvSpPr>
        <p:spPr bwMode="auto">
          <a:xfrm>
            <a:off x="7086600" y="4267200"/>
            <a:ext cx="914400" cy="2514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0" name="Text Box 14"/>
          <p:cNvSpPr txBox="1">
            <a:spLocks noChangeArrowheads="1"/>
          </p:cNvSpPr>
          <p:nvPr/>
        </p:nvSpPr>
        <p:spPr bwMode="auto">
          <a:xfrm>
            <a:off x="1981200" y="3200400"/>
            <a:ext cx="1530350" cy="641350"/>
          </a:xfrm>
          <a:prstGeom prst="rect">
            <a:avLst/>
          </a:prstGeom>
          <a:noFill/>
          <a:ln w="9525">
            <a:noFill/>
            <a:miter lim="800000"/>
            <a:headEnd/>
            <a:tailEnd/>
          </a:ln>
          <a:effectLst/>
        </p:spPr>
        <p:txBody>
          <a:bodyPr wrap="none">
            <a:spAutoFit/>
          </a:bodyPr>
          <a:lstStyle/>
          <a:p>
            <a:r>
              <a:rPr lang="en-US" b="1"/>
              <a:t>     PAGE</a:t>
            </a:r>
          </a:p>
          <a:p>
            <a:r>
              <a:rPr lang="en-US" b="1"/>
              <a:t>DIRECTORY</a:t>
            </a:r>
          </a:p>
        </p:txBody>
      </p:sp>
      <p:sp>
        <p:nvSpPr>
          <p:cNvPr id="9233" name="Line 17"/>
          <p:cNvSpPr>
            <a:spLocks noChangeShapeType="1"/>
          </p:cNvSpPr>
          <p:nvPr/>
        </p:nvSpPr>
        <p:spPr bwMode="auto">
          <a:xfrm>
            <a:off x="1524000" y="6400800"/>
            <a:ext cx="762000" cy="0"/>
          </a:xfrm>
          <a:prstGeom prst="line">
            <a:avLst/>
          </a:prstGeom>
          <a:noFill/>
          <a:ln w="9525">
            <a:solidFill>
              <a:schemeClr val="tx1"/>
            </a:solidFill>
            <a:round/>
            <a:headEnd/>
            <a:tailEnd type="triangle" w="med" len="med"/>
          </a:ln>
          <a:effectLst/>
        </p:spPr>
        <p:txBody>
          <a:bodyPr/>
          <a:lstStyle/>
          <a:p>
            <a:endParaRPr lang="en-US"/>
          </a:p>
        </p:txBody>
      </p:sp>
      <p:sp>
        <p:nvSpPr>
          <p:cNvPr id="9231" name="Rectangle 15"/>
          <p:cNvSpPr>
            <a:spLocks noChangeArrowheads="1"/>
          </p:cNvSpPr>
          <p:nvPr/>
        </p:nvSpPr>
        <p:spPr bwMode="auto">
          <a:xfrm>
            <a:off x="762000" y="6172200"/>
            <a:ext cx="914400" cy="381000"/>
          </a:xfrm>
          <a:prstGeom prst="rect">
            <a:avLst/>
          </a:prstGeom>
          <a:solidFill>
            <a:srgbClr val="FFFF99"/>
          </a:solidFill>
          <a:ln w="9525">
            <a:solidFill>
              <a:schemeClr val="tx1"/>
            </a:solidFill>
            <a:miter lim="800000"/>
            <a:headEnd/>
            <a:tailEnd/>
          </a:ln>
          <a:effectLst/>
        </p:spPr>
        <p:txBody>
          <a:bodyPr wrap="none" anchor="ctr"/>
          <a:lstStyle/>
          <a:p>
            <a:pPr algn="ctr"/>
            <a:r>
              <a:rPr lang="en-US" b="1"/>
              <a:t>CR3</a:t>
            </a:r>
          </a:p>
        </p:txBody>
      </p:sp>
      <p:sp>
        <p:nvSpPr>
          <p:cNvPr id="9234" name="Text Box 18"/>
          <p:cNvSpPr txBox="1">
            <a:spLocks noChangeArrowheads="1"/>
          </p:cNvSpPr>
          <p:nvPr/>
        </p:nvSpPr>
        <p:spPr bwMode="auto">
          <a:xfrm>
            <a:off x="4495800" y="3124200"/>
            <a:ext cx="1098550" cy="641350"/>
          </a:xfrm>
          <a:prstGeom prst="rect">
            <a:avLst/>
          </a:prstGeom>
          <a:noFill/>
          <a:ln w="9525">
            <a:noFill/>
            <a:miter lim="800000"/>
            <a:headEnd/>
            <a:tailEnd/>
          </a:ln>
          <a:effectLst/>
        </p:spPr>
        <p:txBody>
          <a:bodyPr wrap="none">
            <a:spAutoFit/>
          </a:bodyPr>
          <a:lstStyle/>
          <a:p>
            <a:r>
              <a:rPr lang="en-US" b="1"/>
              <a:t>   PAGE</a:t>
            </a:r>
          </a:p>
          <a:p>
            <a:r>
              <a:rPr lang="en-US" b="1"/>
              <a:t>TABLES</a:t>
            </a:r>
          </a:p>
        </p:txBody>
      </p:sp>
      <p:sp>
        <p:nvSpPr>
          <p:cNvPr id="9235" name="Text Box 19"/>
          <p:cNvSpPr txBox="1">
            <a:spLocks noChangeArrowheads="1"/>
          </p:cNvSpPr>
          <p:nvPr/>
        </p:nvSpPr>
        <p:spPr bwMode="auto">
          <a:xfrm>
            <a:off x="6781800" y="3200400"/>
            <a:ext cx="1149350" cy="641350"/>
          </a:xfrm>
          <a:prstGeom prst="rect">
            <a:avLst/>
          </a:prstGeom>
          <a:noFill/>
          <a:ln w="9525">
            <a:noFill/>
            <a:miter lim="800000"/>
            <a:headEnd/>
            <a:tailEnd/>
          </a:ln>
          <a:effectLst/>
        </p:spPr>
        <p:txBody>
          <a:bodyPr wrap="none">
            <a:spAutoFit/>
          </a:bodyPr>
          <a:lstStyle/>
          <a:p>
            <a:r>
              <a:rPr lang="en-US" b="1"/>
              <a:t>  PAGE</a:t>
            </a:r>
          </a:p>
          <a:p>
            <a:r>
              <a:rPr lang="en-US" b="1"/>
              <a:t>FRAMES</a:t>
            </a:r>
          </a:p>
        </p:txBody>
      </p:sp>
      <p:sp>
        <p:nvSpPr>
          <p:cNvPr id="9236" name="Line 20"/>
          <p:cNvSpPr>
            <a:spLocks noChangeShapeType="1"/>
          </p:cNvSpPr>
          <p:nvPr/>
        </p:nvSpPr>
        <p:spPr bwMode="auto">
          <a:xfrm>
            <a:off x="2971800" y="4876800"/>
            <a:ext cx="1447800" cy="0"/>
          </a:xfrm>
          <a:prstGeom prst="line">
            <a:avLst/>
          </a:prstGeom>
          <a:noFill/>
          <a:ln w="9525">
            <a:solidFill>
              <a:schemeClr val="tx1"/>
            </a:solidFill>
            <a:round/>
            <a:headEnd/>
            <a:tailEnd type="triangle" w="med" len="med"/>
          </a:ln>
          <a:effectLst/>
        </p:spPr>
        <p:txBody>
          <a:bodyPr/>
          <a:lstStyle/>
          <a:p>
            <a:endParaRPr lang="en-US"/>
          </a:p>
        </p:txBody>
      </p:sp>
      <p:sp>
        <p:nvSpPr>
          <p:cNvPr id="9237" name="Line 21"/>
          <p:cNvSpPr>
            <a:spLocks noChangeShapeType="1"/>
          </p:cNvSpPr>
          <p:nvPr/>
        </p:nvSpPr>
        <p:spPr bwMode="auto">
          <a:xfrm>
            <a:off x="2971800" y="5334000"/>
            <a:ext cx="1600200" cy="0"/>
          </a:xfrm>
          <a:prstGeom prst="line">
            <a:avLst/>
          </a:prstGeom>
          <a:noFill/>
          <a:ln w="9525">
            <a:solidFill>
              <a:schemeClr val="tx1"/>
            </a:solidFill>
            <a:round/>
            <a:headEnd/>
            <a:tailEnd type="triangle" w="med" len="med"/>
          </a:ln>
          <a:effectLst/>
        </p:spPr>
        <p:txBody>
          <a:bodyPr/>
          <a:lstStyle/>
          <a:p>
            <a:endParaRPr lang="en-US"/>
          </a:p>
        </p:txBody>
      </p:sp>
      <p:sp>
        <p:nvSpPr>
          <p:cNvPr id="9238" name="Line 22"/>
          <p:cNvSpPr>
            <a:spLocks noChangeShapeType="1"/>
          </p:cNvSpPr>
          <p:nvPr/>
        </p:nvSpPr>
        <p:spPr bwMode="auto">
          <a:xfrm>
            <a:off x="2971800" y="5791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9239" name="Line 23"/>
          <p:cNvSpPr>
            <a:spLocks noChangeShapeType="1"/>
          </p:cNvSpPr>
          <p:nvPr/>
        </p:nvSpPr>
        <p:spPr bwMode="auto">
          <a:xfrm>
            <a:off x="5486400" y="6324600"/>
            <a:ext cx="1600200" cy="0"/>
          </a:xfrm>
          <a:prstGeom prst="line">
            <a:avLst/>
          </a:prstGeom>
          <a:noFill/>
          <a:ln w="9525">
            <a:solidFill>
              <a:schemeClr val="tx1"/>
            </a:solidFill>
            <a:round/>
            <a:headEnd/>
            <a:tailEnd type="triangle" w="med" len="med"/>
          </a:ln>
          <a:effectLst/>
        </p:spPr>
        <p:txBody>
          <a:bodyPr/>
          <a:lstStyle/>
          <a:p>
            <a:endParaRPr lang="en-US"/>
          </a:p>
        </p:txBody>
      </p:sp>
      <p:sp>
        <p:nvSpPr>
          <p:cNvPr id="9240" name="Line 24"/>
          <p:cNvSpPr>
            <a:spLocks noChangeShapeType="1"/>
          </p:cNvSpPr>
          <p:nvPr/>
        </p:nvSpPr>
        <p:spPr bwMode="auto">
          <a:xfrm>
            <a:off x="5486400" y="5410200"/>
            <a:ext cx="1295400" cy="0"/>
          </a:xfrm>
          <a:prstGeom prst="line">
            <a:avLst/>
          </a:prstGeom>
          <a:noFill/>
          <a:ln w="9525">
            <a:solidFill>
              <a:schemeClr val="tx1"/>
            </a:solidFill>
            <a:round/>
            <a:headEnd/>
            <a:tailEnd type="triangle" w="med" len="med"/>
          </a:ln>
          <a:effectLst/>
        </p:spPr>
        <p:txBody>
          <a:bodyPr/>
          <a:lstStyle/>
          <a:p>
            <a:endParaRPr lang="en-US"/>
          </a:p>
        </p:txBody>
      </p:sp>
      <p:sp>
        <p:nvSpPr>
          <p:cNvPr id="9241" name="Line 25"/>
          <p:cNvSpPr>
            <a:spLocks noChangeShapeType="1"/>
          </p:cNvSpPr>
          <p:nvPr/>
        </p:nvSpPr>
        <p:spPr bwMode="auto">
          <a:xfrm>
            <a:off x="5486400" y="4495800"/>
            <a:ext cx="1447800" cy="0"/>
          </a:xfrm>
          <a:prstGeom prst="line">
            <a:avLst/>
          </a:prstGeom>
          <a:noFill/>
          <a:ln w="9525">
            <a:solidFill>
              <a:schemeClr val="tx1"/>
            </a:solidFill>
            <a:round/>
            <a:headEnd/>
            <a:tailEnd type="triangle" w="med" len="med"/>
          </a:ln>
          <a:effectLst/>
        </p:spPr>
        <p:txBody>
          <a:bodyPr/>
          <a:lstStyle/>
          <a:p>
            <a:endParaRPr lang="en-US"/>
          </a:p>
        </p:txBody>
      </p:sp>
      <p:sp>
        <p:nvSpPr>
          <p:cNvPr id="21" name="Slide Number Placeholder 20"/>
          <p:cNvSpPr>
            <a:spLocks noGrp="1"/>
          </p:cNvSpPr>
          <p:nvPr>
            <p:ph type="sldNum" sz="quarter" idx="12"/>
          </p:nvPr>
        </p:nvSpPr>
        <p:spPr/>
        <p:txBody>
          <a:bodyPr/>
          <a:lstStyle/>
          <a:p>
            <a:fld id="{065265BB-70C7-4C56-B6F2-B81676332F65}" type="slidenum">
              <a:rPr lang="en-US" smtClean="0"/>
              <a:pPr/>
              <a:t>166</a:t>
            </a:fld>
            <a:endParaRPr lang="en-US"/>
          </a:p>
        </p:txBody>
      </p:sp>
      <p:sp>
        <p:nvSpPr>
          <p:cNvPr id="22" name="Rectangle 3"/>
          <p:cNvSpPr txBox="1">
            <a:spLocks noChangeArrowheads="1"/>
          </p:cNvSpPr>
          <p:nvPr/>
        </p:nvSpPr>
        <p:spPr>
          <a:xfrm>
            <a:off x="228600" y="838200"/>
            <a:ext cx="8229600" cy="32766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Page-Directory occupies one frame, so it has room for 1024 4-byte entries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Each page-directory entry may contain a pointer to a further data-structure, called a Page-Table (also page-aligned 4KB size)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Each Page-Table occupies one frame and has enough room for 1024 4-byte entries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Page-Table entries may contain pointers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143000"/>
          </a:xfrm>
        </p:spPr>
        <p:txBody>
          <a:bodyPr/>
          <a:lstStyle/>
          <a:p>
            <a:r>
              <a:rPr lang="en-US" dirty="0"/>
              <a:t>Address-translation</a:t>
            </a:r>
          </a:p>
        </p:txBody>
      </p:sp>
      <p:sp>
        <p:nvSpPr>
          <p:cNvPr id="21507" name="Rectangle 3"/>
          <p:cNvSpPr>
            <a:spLocks noGrp="1" noChangeArrowheads="1"/>
          </p:cNvSpPr>
          <p:nvPr>
            <p:ph type="body" idx="1"/>
          </p:nvPr>
        </p:nvSpPr>
        <p:spPr/>
        <p:txBody>
          <a:bodyPr/>
          <a:lstStyle/>
          <a:p>
            <a:r>
              <a:rPr lang="en-US"/>
              <a:t>The CPU examines any virtual address it encounters, subdividing it into three fields </a:t>
            </a:r>
          </a:p>
        </p:txBody>
      </p:sp>
      <p:sp>
        <p:nvSpPr>
          <p:cNvPr id="21508" name="Rectangle 4"/>
          <p:cNvSpPr>
            <a:spLocks noChangeArrowheads="1"/>
          </p:cNvSpPr>
          <p:nvPr/>
        </p:nvSpPr>
        <p:spPr bwMode="auto">
          <a:xfrm>
            <a:off x="685800" y="3352800"/>
            <a:ext cx="7543800" cy="99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1509" name="Rectangle 5"/>
          <p:cNvSpPr>
            <a:spLocks noChangeArrowheads="1"/>
          </p:cNvSpPr>
          <p:nvPr/>
        </p:nvSpPr>
        <p:spPr bwMode="auto">
          <a:xfrm>
            <a:off x="5105400" y="3352800"/>
            <a:ext cx="31242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b="1"/>
              <a:t> offset into </a:t>
            </a:r>
          </a:p>
          <a:p>
            <a:pPr algn="ctr"/>
            <a:r>
              <a:rPr lang="en-US" b="1"/>
              <a:t>page-frame</a:t>
            </a:r>
          </a:p>
        </p:txBody>
      </p:sp>
      <p:sp>
        <p:nvSpPr>
          <p:cNvPr id="21510" name="Rectangle 6"/>
          <p:cNvSpPr>
            <a:spLocks noChangeArrowheads="1"/>
          </p:cNvSpPr>
          <p:nvPr/>
        </p:nvSpPr>
        <p:spPr bwMode="auto">
          <a:xfrm>
            <a:off x="685800" y="3352800"/>
            <a:ext cx="22098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b="1"/>
              <a:t> index into</a:t>
            </a:r>
          </a:p>
          <a:p>
            <a:pPr algn="ctr"/>
            <a:r>
              <a:rPr lang="en-US" b="1"/>
              <a:t>page-directory</a:t>
            </a:r>
          </a:p>
        </p:txBody>
      </p:sp>
      <p:sp>
        <p:nvSpPr>
          <p:cNvPr id="21511" name="Rectangle 7"/>
          <p:cNvSpPr>
            <a:spLocks noChangeArrowheads="1"/>
          </p:cNvSpPr>
          <p:nvPr/>
        </p:nvSpPr>
        <p:spPr bwMode="auto">
          <a:xfrm>
            <a:off x="2895600" y="3352800"/>
            <a:ext cx="22098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b="1"/>
              <a:t> index into </a:t>
            </a:r>
          </a:p>
          <a:p>
            <a:pPr algn="ctr"/>
            <a:r>
              <a:rPr lang="en-US" b="1"/>
              <a:t>page-table</a:t>
            </a:r>
          </a:p>
        </p:txBody>
      </p:sp>
      <p:sp>
        <p:nvSpPr>
          <p:cNvPr id="21512" name="Text Box 8"/>
          <p:cNvSpPr txBox="1">
            <a:spLocks noChangeArrowheads="1"/>
          </p:cNvSpPr>
          <p:nvPr/>
        </p:nvSpPr>
        <p:spPr bwMode="auto">
          <a:xfrm>
            <a:off x="593725" y="3008313"/>
            <a:ext cx="8375650" cy="366712"/>
          </a:xfrm>
          <a:prstGeom prst="rect">
            <a:avLst/>
          </a:prstGeom>
          <a:noFill/>
          <a:ln w="9525">
            <a:noFill/>
            <a:miter lim="800000"/>
            <a:headEnd/>
            <a:tailEnd/>
          </a:ln>
          <a:effectLst/>
        </p:spPr>
        <p:txBody>
          <a:bodyPr wrap="none">
            <a:spAutoFit/>
          </a:bodyPr>
          <a:lstStyle/>
          <a:p>
            <a:r>
              <a:rPr lang="en-US" b="1"/>
              <a:t>31                          22  21                        12  11                                         0            </a:t>
            </a:r>
          </a:p>
        </p:txBody>
      </p:sp>
      <p:sp>
        <p:nvSpPr>
          <p:cNvPr id="21513" name="Line 9"/>
          <p:cNvSpPr>
            <a:spLocks noChangeShapeType="1"/>
          </p:cNvSpPr>
          <p:nvPr/>
        </p:nvSpPr>
        <p:spPr bwMode="auto">
          <a:xfrm>
            <a:off x="685800" y="4495800"/>
            <a:ext cx="2209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514" name="Line 10"/>
          <p:cNvSpPr>
            <a:spLocks noChangeShapeType="1"/>
          </p:cNvSpPr>
          <p:nvPr/>
        </p:nvSpPr>
        <p:spPr bwMode="auto">
          <a:xfrm>
            <a:off x="2895600" y="4495800"/>
            <a:ext cx="2209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515" name="Line 11"/>
          <p:cNvSpPr>
            <a:spLocks noChangeShapeType="1"/>
          </p:cNvSpPr>
          <p:nvPr/>
        </p:nvSpPr>
        <p:spPr bwMode="auto">
          <a:xfrm>
            <a:off x="5105400" y="4495800"/>
            <a:ext cx="31242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516" name="Text Box 12"/>
          <p:cNvSpPr txBox="1">
            <a:spLocks noChangeArrowheads="1"/>
          </p:cNvSpPr>
          <p:nvPr/>
        </p:nvSpPr>
        <p:spPr bwMode="auto">
          <a:xfrm>
            <a:off x="1295400" y="4495800"/>
            <a:ext cx="869950" cy="366713"/>
          </a:xfrm>
          <a:prstGeom prst="rect">
            <a:avLst/>
          </a:prstGeom>
          <a:noFill/>
          <a:ln w="9525">
            <a:noFill/>
            <a:miter lim="800000"/>
            <a:headEnd/>
            <a:tailEnd/>
          </a:ln>
          <a:effectLst/>
        </p:spPr>
        <p:txBody>
          <a:bodyPr wrap="none">
            <a:spAutoFit/>
          </a:bodyPr>
          <a:lstStyle/>
          <a:p>
            <a:r>
              <a:rPr lang="en-US"/>
              <a:t>10-bits</a:t>
            </a:r>
          </a:p>
        </p:txBody>
      </p:sp>
      <p:sp>
        <p:nvSpPr>
          <p:cNvPr id="21517" name="Text Box 13"/>
          <p:cNvSpPr txBox="1">
            <a:spLocks noChangeArrowheads="1"/>
          </p:cNvSpPr>
          <p:nvPr/>
        </p:nvSpPr>
        <p:spPr bwMode="auto">
          <a:xfrm>
            <a:off x="3505200" y="4495800"/>
            <a:ext cx="869950" cy="366713"/>
          </a:xfrm>
          <a:prstGeom prst="rect">
            <a:avLst/>
          </a:prstGeom>
          <a:noFill/>
          <a:ln w="9525">
            <a:noFill/>
            <a:miter lim="800000"/>
            <a:headEnd/>
            <a:tailEnd/>
          </a:ln>
          <a:effectLst/>
        </p:spPr>
        <p:txBody>
          <a:bodyPr wrap="none">
            <a:spAutoFit/>
          </a:bodyPr>
          <a:lstStyle/>
          <a:p>
            <a:r>
              <a:rPr lang="en-US"/>
              <a:t>10-bits</a:t>
            </a:r>
          </a:p>
        </p:txBody>
      </p:sp>
      <p:sp>
        <p:nvSpPr>
          <p:cNvPr id="21518" name="Text Box 14"/>
          <p:cNvSpPr txBox="1">
            <a:spLocks noChangeArrowheads="1"/>
          </p:cNvSpPr>
          <p:nvPr/>
        </p:nvSpPr>
        <p:spPr bwMode="auto">
          <a:xfrm>
            <a:off x="6096000" y="4495800"/>
            <a:ext cx="869950" cy="366713"/>
          </a:xfrm>
          <a:prstGeom prst="rect">
            <a:avLst/>
          </a:prstGeom>
          <a:noFill/>
          <a:ln w="9525">
            <a:noFill/>
            <a:miter lim="800000"/>
            <a:headEnd/>
            <a:tailEnd/>
          </a:ln>
          <a:effectLst/>
        </p:spPr>
        <p:txBody>
          <a:bodyPr wrap="none">
            <a:spAutoFit/>
          </a:bodyPr>
          <a:lstStyle/>
          <a:p>
            <a:r>
              <a:rPr lang="en-US"/>
              <a:t>12-bits</a:t>
            </a:r>
          </a:p>
        </p:txBody>
      </p:sp>
      <p:sp>
        <p:nvSpPr>
          <p:cNvPr id="21519" name="Text Box 15"/>
          <p:cNvSpPr txBox="1">
            <a:spLocks noChangeArrowheads="1"/>
          </p:cNvSpPr>
          <p:nvPr/>
        </p:nvSpPr>
        <p:spPr bwMode="auto">
          <a:xfrm>
            <a:off x="685800" y="4876800"/>
            <a:ext cx="2152650" cy="1190625"/>
          </a:xfrm>
          <a:prstGeom prst="rect">
            <a:avLst/>
          </a:prstGeom>
          <a:noFill/>
          <a:ln w="9525">
            <a:noFill/>
            <a:miter lim="800000"/>
            <a:headEnd/>
            <a:tailEnd/>
          </a:ln>
          <a:effectLst/>
        </p:spPr>
        <p:txBody>
          <a:bodyPr wrap="none">
            <a:spAutoFit/>
          </a:bodyPr>
          <a:lstStyle/>
          <a:p>
            <a:r>
              <a:rPr lang="en-US"/>
              <a:t> </a:t>
            </a:r>
            <a:r>
              <a:rPr lang="en-US">
                <a:solidFill>
                  <a:srgbClr val="FF0066"/>
                </a:solidFill>
              </a:rPr>
              <a:t>This field selects</a:t>
            </a:r>
          </a:p>
          <a:p>
            <a:r>
              <a:rPr lang="en-US">
                <a:solidFill>
                  <a:srgbClr val="FF0066"/>
                </a:solidFill>
              </a:rPr>
              <a:t>  one of the 1024</a:t>
            </a:r>
          </a:p>
          <a:p>
            <a:r>
              <a:rPr lang="en-US">
                <a:solidFill>
                  <a:srgbClr val="FF0066"/>
                </a:solidFill>
              </a:rPr>
              <a:t>   array-entries in</a:t>
            </a:r>
          </a:p>
          <a:p>
            <a:r>
              <a:rPr lang="en-US">
                <a:solidFill>
                  <a:srgbClr val="FF0066"/>
                </a:solidFill>
              </a:rPr>
              <a:t>the Page-Directory </a:t>
            </a:r>
          </a:p>
        </p:txBody>
      </p:sp>
      <p:sp>
        <p:nvSpPr>
          <p:cNvPr id="21520" name="Text Box 16"/>
          <p:cNvSpPr txBox="1">
            <a:spLocks noChangeArrowheads="1"/>
          </p:cNvSpPr>
          <p:nvPr/>
        </p:nvSpPr>
        <p:spPr bwMode="auto">
          <a:xfrm>
            <a:off x="2971800" y="4953000"/>
            <a:ext cx="2000250" cy="1190625"/>
          </a:xfrm>
          <a:prstGeom prst="rect">
            <a:avLst/>
          </a:prstGeom>
          <a:noFill/>
          <a:ln w="9525">
            <a:noFill/>
            <a:miter lim="800000"/>
            <a:headEnd/>
            <a:tailEnd/>
          </a:ln>
          <a:effectLst/>
        </p:spPr>
        <p:txBody>
          <a:bodyPr wrap="none">
            <a:spAutoFit/>
          </a:bodyPr>
          <a:lstStyle/>
          <a:p>
            <a:r>
              <a:rPr lang="en-US"/>
              <a:t> </a:t>
            </a:r>
            <a:r>
              <a:rPr lang="en-US">
                <a:solidFill>
                  <a:srgbClr val="FF0066"/>
                </a:solidFill>
              </a:rPr>
              <a:t>This field selects</a:t>
            </a:r>
          </a:p>
          <a:p>
            <a:r>
              <a:rPr lang="en-US">
                <a:solidFill>
                  <a:srgbClr val="FF0066"/>
                </a:solidFill>
              </a:rPr>
              <a:t>  one of the 1024</a:t>
            </a:r>
          </a:p>
          <a:p>
            <a:r>
              <a:rPr lang="en-US">
                <a:solidFill>
                  <a:srgbClr val="FF0066"/>
                </a:solidFill>
              </a:rPr>
              <a:t>   array-entries in</a:t>
            </a:r>
          </a:p>
          <a:p>
            <a:r>
              <a:rPr lang="en-US">
                <a:solidFill>
                  <a:srgbClr val="FF0066"/>
                </a:solidFill>
              </a:rPr>
              <a:t>  that Page-Table</a:t>
            </a:r>
            <a:r>
              <a:rPr lang="en-US"/>
              <a:t> </a:t>
            </a:r>
          </a:p>
        </p:txBody>
      </p:sp>
      <p:sp>
        <p:nvSpPr>
          <p:cNvPr id="21521" name="Text Box 17"/>
          <p:cNvSpPr txBox="1">
            <a:spLocks noChangeArrowheads="1"/>
          </p:cNvSpPr>
          <p:nvPr/>
        </p:nvSpPr>
        <p:spPr bwMode="auto">
          <a:xfrm>
            <a:off x="5562600" y="5029200"/>
            <a:ext cx="2266950" cy="1190625"/>
          </a:xfrm>
          <a:prstGeom prst="rect">
            <a:avLst/>
          </a:prstGeom>
          <a:noFill/>
          <a:ln w="9525">
            <a:noFill/>
            <a:miter lim="800000"/>
            <a:headEnd/>
            <a:tailEnd/>
          </a:ln>
          <a:effectLst/>
        </p:spPr>
        <p:txBody>
          <a:bodyPr wrap="none">
            <a:spAutoFit/>
          </a:bodyPr>
          <a:lstStyle/>
          <a:p>
            <a:r>
              <a:rPr lang="en-US"/>
              <a:t> </a:t>
            </a:r>
            <a:r>
              <a:rPr lang="en-US">
                <a:solidFill>
                  <a:srgbClr val="FF0066"/>
                </a:solidFill>
              </a:rPr>
              <a:t>This field provides</a:t>
            </a:r>
          </a:p>
          <a:p>
            <a:r>
              <a:rPr lang="en-US">
                <a:solidFill>
                  <a:srgbClr val="FF0066"/>
                </a:solidFill>
              </a:rPr>
              <a:t>  the offset to one</a:t>
            </a:r>
          </a:p>
          <a:p>
            <a:r>
              <a:rPr lang="en-US">
                <a:solidFill>
                  <a:srgbClr val="FF0066"/>
                </a:solidFill>
              </a:rPr>
              <a:t>   of the 4096 bytes</a:t>
            </a:r>
          </a:p>
          <a:p>
            <a:r>
              <a:rPr lang="en-US">
                <a:solidFill>
                  <a:srgbClr val="FF0066"/>
                </a:solidFill>
              </a:rPr>
              <a:t> in that Page-Frame</a:t>
            </a:r>
            <a:r>
              <a:rPr lang="en-US"/>
              <a:t> </a:t>
            </a:r>
          </a:p>
        </p:txBody>
      </p:sp>
      <p:sp>
        <p:nvSpPr>
          <p:cNvPr id="18" name="Slide Number Placeholder 17"/>
          <p:cNvSpPr>
            <a:spLocks noGrp="1"/>
          </p:cNvSpPr>
          <p:nvPr>
            <p:ph type="sldNum" sz="quarter" idx="12"/>
          </p:nvPr>
        </p:nvSpPr>
        <p:spPr/>
        <p:txBody>
          <a:bodyPr/>
          <a:lstStyle/>
          <a:p>
            <a:fld id="{E9F30D11-FCBC-4E13-9D77-6D2272D5FE03}" type="slidenum">
              <a:rPr lang="en-US" smtClean="0"/>
              <a:pPr/>
              <a:t>167</a:t>
            </a:fld>
            <a:endParaRPr lang="en-US"/>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Page-Level ‘protection’</a:t>
            </a:r>
          </a:p>
        </p:txBody>
      </p:sp>
      <p:sp>
        <p:nvSpPr>
          <p:cNvPr id="22531" name="Rectangle 3"/>
          <p:cNvSpPr>
            <a:spLocks noGrp="1" noChangeArrowheads="1"/>
          </p:cNvSpPr>
          <p:nvPr>
            <p:ph type="body" idx="1"/>
          </p:nvPr>
        </p:nvSpPr>
        <p:spPr>
          <a:xfrm>
            <a:off x="457200" y="1447800"/>
            <a:ext cx="8229600" cy="4525963"/>
          </a:xfrm>
        </p:spPr>
        <p:txBody>
          <a:bodyPr/>
          <a:lstStyle/>
          <a:p>
            <a:pPr>
              <a:lnSpc>
                <a:spcPct val="90000"/>
              </a:lnSpc>
            </a:pPr>
            <a:r>
              <a:rPr lang="en-US" sz="2400" dirty="0"/>
              <a:t>Each entry in a Page-Table can assign a collection of ‘attributes’ to the Page-Frame that it points to; for example:</a:t>
            </a:r>
          </a:p>
          <a:p>
            <a:pPr lvl="1">
              <a:lnSpc>
                <a:spcPct val="90000"/>
              </a:lnSpc>
            </a:pPr>
            <a:r>
              <a:rPr lang="en-US" sz="2000" dirty="0"/>
              <a:t>The P-bit (page is ‘present’) can be used by the operating system to support its implementation of “demand paging”</a:t>
            </a:r>
          </a:p>
          <a:p>
            <a:pPr lvl="1">
              <a:lnSpc>
                <a:spcPct val="90000"/>
              </a:lnSpc>
            </a:pPr>
            <a:r>
              <a:rPr lang="en-US" sz="2000" dirty="0"/>
              <a:t>The W/R-bit can be used to mark a page as ‘Writable’ or as ‘Read-Only’  </a:t>
            </a:r>
          </a:p>
          <a:p>
            <a:pPr lvl="1">
              <a:lnSpc>
                <a:spcPct val="90000"/>
              </a:lnSpc>
            </a:pPr>
            <a:r>
              <a:rPr lang="en-US" sz="2000" dirty="0"/>
              <a:t>The U/S-bit can be used to mark a page as ‘User accessible’ or as ‘Supervisor-Only</a:t>
            </a:r>
            <a:r>
              <a:rPr lang="en-US" dirty="0" smtClean="0"/>
              <a:t>’</a:t>
            </a:r>
          </a:p>
          <a:p>
            <a:r>
              <a:rPr lang="en-US" sz="2000" dirty="0" smtClean="0"/>
              <a:t>When a task violates the page-attributes of any Page-Frame, the CPU will generate a ‘Page-Fault’ Exception (interrupt 0x0E)</a:t>
            </a:r>
          </a:p>
          <a:p>
            <a:r>
              <a:rPr lang="en-US" sz="2000" dirty="0" smtClean="0"/>
              <a:t>Then the operating system’s page-fault exception-handler gets control and can take whatever action it deems is suitable</a:t>
            </a:r>
          </a:p>
          <a:p>
            <a:r>
              <a:rPr lang="en-US" sz="2000" dirty="0" smtClean="0"/>
              <a:t>The CPU will provide help to the OS in determining why a Page-Fault occurred </a:t>
            </a:r>
            <a:endParaRPr lang="en-US" sz="2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168</a:t>
            </a:fld>
            <a:endParaRPr lang="en-US"/>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1143000"/>
          </a:xfrm>
        </p:spPr>
        <p:txBody>
          <a:bodyPr/>
          <a:lstStyle/>
          <a:p>
            <a:r>
              <a:rPr lang="en-US" dirty="0"/>
              <a:t>Format of a Page-Table entry</a:t>
            </a:r>
          </a:p>
        </p:txBody>
      </p:sp>
      <p:sp>
        <p:nvSpPr>
          <p:cNvPr id="3076" name="Rectangle 4"/>
          <p:cNvSpPr>
            <a:spLocks noChangeArrowheads="1"/>
          </p:cNvSpPr>
          <p:nvPr/>
        </p:nvSpPr>
        <p:spPr bwMode="auto">
          <a:xfrm>
            <a:off x="457200" y="1828800"/>
            <a:ext cx="472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PAGE-FRAME BASE ADDRESS</a:t>
            </a:r>
          </a:p>
        </p:txBody>
      </p:sp>
      <p:sp>
        <p:nvSpPr>
          <p:cNvPr id="3077" name="Rectangle 5"/>
          <p:cNvSpPr>
            <a:spLocks noChangeArrowheads="1"/>
          </p:cNvSpPr>
          <p:nvPr/>
        </p:nvSpPr>
        <p:spPr bwMode="auto">
          <a:xfrm>
            <a:off x="85344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p:txBody>
      </p:sp>
      <p:sp>
        <p:nvSpPr>
          <p:cNvPr id="3078" name="Rectangle 6"/>
          <p:cNvSpPr>
            <a:spLocks noChangeArrowheads="1"/>
          </p:cNvSpPr>
          <p:nvPr/>
        </p:nvSpPr>
        <p:spPr bwMode="auto">
          <a:xfrm>
            <a:off x="82296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W</a:t>
            </a:r>
          </a:p>
        </p:txBody>
      </p:sp>
      <p:sp>
        <p:nvSpPr>
          <p:cNvPr id="3079" name="Rectangle 7"/>
          <p:cNvSpPr>
            <a:spLocks noChangeArrowheads="1"/>
          </p:cNvSpPr>
          <p:nvPr/>
        </p:nvSpPr>
        <p:spPr bwMode="auto">
          <a:xfrm>
            <a:off x="79248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U</a:t>
            </a:r>
          </a:p>
        </p:txBody>
      </p:sp>
      <p:sp>
        <p:nvSpPr>
          <p:cNvPr id="3080" name="Rectangle 8"/>
          <p:cNvSpPr>
            <a:spLocks noChangeArrowheads="1"/>
          </p:cNvSpPr>
          <p:nvPr/>
        </p:nvSpPr>
        <p:spPr bwMode="auto">
          <a:xfrm>
            <a:off x="76200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a:p>
            <a:pPr algn="ctr"/>
            <a:r>
              <a:rPr lang="en-US" b="1"/>
              <a:t>W</a:t>
            </a:r>
          </a:p>
          <a:p>
            <a:pPr algn="ctr"/>
            <a:r>
              <a:rPr lang="en-US" b="1"/>
              <a:t>T</a:t>
            </a:r>
          </a:p>
        </p:txBody>
      </p:sp>
      <p:sp>
        <p:nvSpPr>
          <p:cNvPr id="3081" name="Rectangle 9"/>
          <p:cNvSpPr>
            <a:spLocks noChangeArrowheads="1"/>
          </p:cNvSpPr>
          <p:nvPr/>
        </p:nvSpPr>
        <p:spPr bwMode="auto">
          <a:xfrm>
            <a:off x="73152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a:p>
            <a:pPr algn="ctr"/>
            <a:r>
              <a:rPr lang="en-US" b="1"/>
              <a:t>C</a:t>
            </a:r>
          </a:p>
          <a:p>
            <a:pPr algn="ctr"/>
            <a:r>
              <a:rPr lang="en-US" b="1"/>
              <a:t>D</a:t>
            </a:r>
          </a:p>
        </p:txBody>
      </p:sp>
      <p:sp>
        <p:nvSpPr>
          <p:cNvPr id="3082" name="Rectangle 10"/>
          <p:cNvSpPr>
            <a:spLocks noChangeArrowheads="1"/>
          </p:cNvSpPr>
          <p:nvPr/>
        </p:nvSpPr>
        <p:spPr bwMode="auto">
          <a:xfrm>
            <a:off x="70104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a:t>
            </a:r>
          </a:p>
        </p:txBody>
      </p:sp>
      <p:sp>
        <p:nvSpPr>
          <p:cNvPr id="3083" name="Rectangle 11"/>
          <p:cNvSpPr>
            <a:spLocks noChangeArrowheads="1"/>
          </p:cNvSpPr>
          <p:nvPr/>
        </p:nvSpPr>
        <p:spPr bwMode="auto">
          <a:xfrm>
            <a:off x="67056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D</a:t>
            </a:r>
          </a:p>
        </p:txBody>
      </p:sp>
      <p:sp>
        <p:nvSpPr>
          <p:cNvPr id="3084" name="Rectangle 12"/>
          <p:cNvSpPr>
            <a:spLocks noChangeArrowheads="1"/>
          </p:cNvSpPr>
          <p:nvPr/>
        </p:nvSpPr>
        <p:spPr bwMode="auto">
          <a:xfrm>
            <a:off x="64008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3085" name="Rectangle 13"/>
          <p:cNvSpPr>
            <a:spLocks noChangeArrowheads="1"/>
          </p:cNvSpPr>
          <p:nvPr/>
        </p:nvSpPr>
        <p:spPr bwMode="auto">
          <a:xfrm>
            <a:off x="6096000" y="1828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3087" name="Rectangle 15"/>
          <p:cNvSpPr>
            <a:spLocks noChangeArrowheads="1"/>
          </p:cNvSpPr>
          <p:nvPr/>
        </p:nvSpPr>
        <p:spPr bwMode="auto">
          <a:xfrm>
            <a:off x="5486400" y="18288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8" name="Rectangle 16"/>
          <p:cNvSpPr>
            <a:spLocks noChangeArrowheads="1"/>
          </p:cNvSpPr>
          <p:nvPr/>
        </p:nvSpPr>
        <p:spPr bwMode="auto">
          <a:xfrm>
            <a:off x="5181600" y="18288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9" name="Text Box 17"/>
          <p:cNvSpPr txBox="1">
            <a:spLocks noChangeArrowheads="1"/>
          </p:cNvSpPr>
          <p:nvPr/>
        </p:nvSpPr>
        <p:spPr bwMode="auto">
          <a:xfrm>
            <a:off x="457200" y="1524000"/>
            <a:ext cx="438150" cy="366713"/>
          </a:xfrm>
          <a:prstGeom prst="rect">
            <a:avLst/>
          </a:prstGeom>
          <a:noFill/>
          <a:ln w="9525">
            <a:noFill/>
            <a:miter lim="800000"/>
            <a:headEnd/>
            <a:tailEnd/>
          </a:ln>
          <a:effectLst/>
        </p:spPr>
        <p:txBody>
          <a:bodyPr wrap="none">
            <a:spAutoFit/>
          </a:bodyPr>
          <a:lstStyle/>
          <a:p>
            <a:r>
              <a:rPr lang="en-US"/>
              <a:t>31</a:t>
            </a:r>
          </a:p>
        </p:txBody>
      </p:sp>
      <p:sp>
        <p:nvSpPr>
          <p:cNvPr id="3090" name="Text Box 18"/>
          <p:cNvSpPr txBox="1">
            <a:spLocks noChangeArrowheads="1"/>
          </p:cNvSpPr>
          <p:nvPr/>
        </p:nvSpPr>
        <p:spPr bwMode="auto">
          <a:xfrm>
            <a:off x="4800600" y="1524000"/>
            <a:ext cx="4057650" cy="366713"/>
          </a:xfrm>
          <a:prstGeom prst="rect">
            <a:avLst/>
          </a:prstGeom>
          <a:noFill/>
          <a:ln w="9525">
            <a:noFill/>
            <a:miter lim="800000"/>
            <a:headEnd/>
            <a:tailEnd/>
          </a:ln>
          <a:effectLst/>
        </p:spPr>
        <p:txBody>
          <a:bodyPr wrap="none">
            <a:spAutoFit/>
          </a:bodyPr>
          <a:lstStyle/>
          <a:p>
            <a:r>
              <a:rPr lang="en-US"/>
              <a:t>12  11 10  9   8  7   6   5   4  3   2   1  0</a:t>
            </a:r>
          </a:p>
        </p:txBody>
      </p:sp>
      <p:sp>
        <p:nvSpPr>
          <p:cNvPr id="3086" name="Rectangle 14"/>
          <p:cNvSpPr>
            <a:spLocks noChangeArrowheads="1"/>
          </p:cNvSpPr>
          <p:nvPr/>
        </p:nvSpPr>
        <p:spPr bwMode="auto">
          <a:xfrm>
            <a:off x="5181600" y="1828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AVAIL</a:t>
            </a:r>
          </a:p>
        </p:txBody>
      </p:sp>
      <p:sp>
        <p:nvSpPr>
          <p:cNvPr id="3092" name="Text Box 20"/>
          <p:cNvSpPr txBox="1">
            <a:spLocks noChangeArrowheads="1"/>
          </p:cNvSpPr>
          <p:nvPr/>
        </p:nvSpPr>
        <p:spPr bwMode="auto">
          <a:xfrm>
            <a:off x="3048000" y="3352800"/>
            <a:ext cx="3581400" cy="1739900"/>
          </a:xfrm>
          <a:prstGeom prst="rect">
            <a:avLst/>
          </a:prstGeom>
          <a:noFill/>
          <a:ln w="9525">
            <a:noFill/>
            <a:miter lim="800000"/>
            <a:headEnd/>
            <a:tailEnd/>
          </a:ln>
          <a:effectLst/>
        </p:spPr>
        <p:txBody>
          <a:bodyPr wrap="none">
            <a:spAutoFit/>
          </a:bodyPr>
          <a:lstStyle/>
          <a:p>
            <a:r>
              <a:rPr lang="en-US" b="1"/>
              <a:t>LEGEND</a:t>
            </a:r>
          </a:p>
          <a:p>
            <a:r>
              <a:rPr lang="en-US" b="1"/>
              <a:t>  P = Present (1=yes, 0=no)</a:t>
            </a:r>
          </a:p>
          <a:p>
            <a:r>
              <a:rPr lang="en-US" b="1"/>
              <a:t>  W = Writable (1 = yes, 0 = no)</a:t>
            </a:r>
          </a:p>
          <a:p>
            <a:r>
              <a:rPr lang="en-US" b="1"/>
              <a:t>  U = User (1 = yes, 0 = no)</a:t>
            </a:r>
          </a:p>
          <a:p>
            <a:r>
              <a:rPr lang="en-US" b="1"/>
              <a:t>  A = Accessed (1 = yes, 0 = no)</a:t>
            </a:r>
          </a:p>
          <a:p>
            <a:r>
              <a:rPr lang="en-US" b="1"/>
              <a:t>  D = Dirty (1 = yes, 0 = no)</a:t>
            </a:r>
          </a:p>
        </p:txBody>
      </p:sp>
      <p:sp>
        <p:nvSpPr>
          <p:cNvPr id="3093" name="Text Box 21"/>
          <p:cNvSpPr txBox="1">
            <a:spLocks noChangeArrowheads="1"/>
          </p:cNvSpPr>
          <p:nvPr/>
        </p:nvSpPr>
        <p:spPr bwMode="auto">
          <a:xfrm>
            <a:off x="2438400" y="5257800"/>
            <a:ext cx="4889500" cy="641350"/>
          </a:xfrm>
          <a:prstGeom prst="rect">
            <a:avLst/>
          </a:prstGeom>
          <a:noFill/>
          <a:ln w="9525">
            <a:noFill/>
            <a:miter lim="800000"/>
            <a:headEnd/>
            <a:tailEnd/>
          </a:ln>
          <a:effectLst/>
        </p:spPr>
        <p:txBody>
          <a:bodyPr wrap="none">
            <a:spAutoFit/>
          </a:bodyPr>
          <a:lstStyle/>
          <a:p>
            <a:r>
              <a:rPr lang="en-US" b="1"/>
              <a:t>PWT = Page Write-Through (1=yes, 0 = no)</a:t>
            </a:r>
          </a:p>
          <a:p>
            <a:r>
              <a:rPr lang="en-US" b="1"/>
              <a:t>PCD = Page Cache-Disable (1 = yes, 0 = no)</a:t>
            </a:r>
          </a:p>
        </p:txBody>
      </p:sp>
      <p:sp>
        <p:nvSpPr>
          <p:cNvPr id="20" name="Slide Number Placeholder 19"/>
          <p:cNvSpPr>
            <a:spLocks noGrp="1"/>
          </p:cNvSpPr>
          <p:nvPr>
            <p:ph type="sldNum" sz="quarter" idx="12"/>
          </p:nvPr>
        </p:nvSpPr>
        <p:spPr/>
        <p:txBody>
          <a:bodyPr/>
          <a:lstStyle/>
          <a:p>
            <a:fld id="{065265BB-70C7-4C56-B6F2-B81676332F65}" type="slidenum">
              <a:rPr lang="en-US" smtClean="0"/>
              <a:pPr/>
              <a:t>169</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762000"/>
          </a:xfrm>
        </p:spPr>
        <p:txBody>
          <a:bodyPr/>
          <a:lstStyle/>
          <a:p>
            <a:r>
              <a:rPr lang="en-US" dirty="0"/>
              <a:t>Algorithm applications</a:t>
            </a:r>
          </a:p>
        </p:txBody>
      </p:sp>
      <p:sp>
        <p:nvSpPr>
          <p:cNvPr id="11267" name="Rectangle 3"/>
          <p:cNvSpPr>
            <a:spLocks noGrp="1" noChangeArrowheads="1"/>
          </p:cNvSpPr>
          <p:nvPr>
            <p:ph type="body" idx="1"/>
          </p:nvPr>
        </p:nvSpPr>
        <p:spPr>
          <a:xfrm>
            <a:off x="228600" y="990601"/>
            <a:ext cx="8610600" cy="3962399"/>
          </a:xfrm>
        </p:spPr>
        <p:txBody>
          <a:bodyPr/>
          <a:lstStyle/>
          <a:p>
            <a:pPr>
              <a:lnSpc>
                <a:spcPct val="80000"/>
              </a:lnSpc>
            </a:pPr>
            <a:r>
              <a:rPr lang="en-US" sz="2400" dirty="0"/>
              <a:t>We can use this binary-to-hex algorithm to view the contents of two memory-regions which ROM-BIOS startup-code initializes:</a:t>
            </a:r>
          </a:p>
          <a:p>
            <a:pPr lvl="1">
              <a:lnSpc>
                <a:spcPct val="80000"/>
              </a:lnSpc>
            </a:pPr>
            <a:r>
              <a:rPr lang="en-US" sz="2000" dirty="0"/>
              <a:t>The table of ‘real-mode’ interrupt vectors</a:t>
            </a:r>
          </a:p>
          <a:p>
            <a:pPr lvl="1">
              <a:lnSpc>
                <a:spcPct val="80000"/>
              </a:lnSpc>
            </a:pPr>
            <a:r>
              <a:rPr lang="en-US" sz="2000" dirty="0"/>
              <a:t>The values in the ROM-BIOS </a:t>
            </a:r>
            <a:r>
              <a:rPr lang="en-US" sz="2000" dirty="0" smtClean="0"/>
              <a:t>DATA-AREA</a:t>
            </a:r>
            <a:endParaRPr lang="en-US" sz="2400" dirty="0"/>
          </a:p>
          <a:p>
            <a:r>
              <a:rPr lang="en-US" sz="2400" dirty="0"/>
              <a:t>Two ‘boot-sector’ demo-programs are named ‘</a:t>
            </a:r>
            <a:r>
              <a:rPr lang="en-US" sz="2400" dirty="0" err="1"/>
              <a:t>viewivt.s</a:t>
            </a:r>
            <a:r>
              <a:rPr lang="en-US" sz="2400" dirty="0"/>
              <a:t>’ and ‘</a:t>
            </a:r>
            <a:r>
              <a:rPr lang="en-US" sz="2400" dirty="0" err="1"/>
              <a:t>viewrbda.s</a:t>
            </a:r>
            <a:r>
              <a:rPr lang="en-US" sz="2400" dirty="0" err="1" smtClean="0"/>
              <a:t>’.Both</a:t>
            </a:r>
            <a:r>
              <a:rPr lang="en-US" sz="2400" dirty="0" smtClean="0"/>
              <a:t> demo-programs write character-codes directly into the text-mode video-display memory-region (it starts at memory-address 0x000B8000)</a:t>
            </a:r>
          </a:p>
          <a:p>
            <a:r>
              <a:rPr lang="en-US" sz="2400" dirty="0" smtClean="0"/>
              <a:t>Each onscreen character is controlled by a pair of adjacent bytes in the video memory</a:t>
            </a:r>
          </a:p>
          <a:p>
            <a:pPr>
              <a:lnSpc>
                <a:spcPct val="80000"/>
              </a:lnSpc>
            </a:pPr>
            <a:endParaRPr lang="en-US" sz="2400" dirty="0" smtClean="0"/>
          </a:p>
          <a:p>
            <a:pPr>
              <a:lnSpc>
                <a:spcPct val="80000"/>
              </a:lnSpc>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17</a:t>
            </a:fld>
            <a:endParaRPr lang="en-US"/>
          </a:p>
        </p:txBody>
      </p:sp>
      <p:sp>
        <p:nvSpPr>
          <p:cNvPr id="5" name="Rectangle 13"/>
          <p:cNvSpPr>
            <a:spLocks noChangeArrowheads="1"/>
          </p:cNvSpPr>
          <p:nvPr/>
        </p:nvSpPr>
        <p:spPr bwMode="auto">
          <a:xfrm>
            <a:off x="1219200" y="5426075"/>
            <a:ext cx="2971800" cy="914400"/>
          </a:xfrm>
          <a:prstGeom prst="rect">
            <a:avLst/>
          </a:prstGeom>
          <a:solidFill>
            <a:schemeClr val="accent1"/>
          </a:solidFill>
          <a:ln w="38100">
            <a:solidFill>
              <a:schemeClr val="tx1"/>
            </a:solidFill>
            <a:miter lim="800000"/>
            <a:headEnd/>
            <a:tailEnd/>
          </a:ln>
          <a:effectLst/>
        </p:spPr>
        <p:txBody>
          <a:bodyPr wrap="none" anchor="ctr"/>
          <a:lstStyle/>
          <a:p>
            <a:endParaRPr lang="en-US"/>
          </a:p>
        </p:txBody>
      </p:sp>
      <p:sp>
        <p:nvSpPr>
          <p:cNvPr id="6" name="Rectangle 9"/>
          <p:cNvSpPr>
            <a:spLocks noChangeArrowheads="1"/>
          </p:cNvSpPr>
          <p:nvPr/>
        </p:nvSpPr>
        <p:spPr bwMode="auto">
          <a:xfrm>
            <a:off x="1219200" y="5426075"/>
            <a:ext cx="1524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Background</a:t>
            </a:r>
          </a:p>
          <a:p>
            <a:pPr algn="ctr"/>
            <a:r>
              <a:rPr lang="en-US"/>
              <a:t> color</a:t>
            </a:r>
          </a:p>
        </p:txBody>
      </p:sp>
      <p:sp>
        <p:nvSpPr>
          <p:cNvPr id="7" name="Rectangle 11"/>
          <p:cNvSpPr>
            <a:spLocks noChangeArrowheads="1"/>
          </p:cNvSpPr>
          <p:nvPr/>
        </p:nvSpPr>
        <p:spPr bwMode="auto">
          <a:xfrm>
            <a:off x="2667000" y="5426075"/>
            <a:ext cx="1524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Foreground</a:t>
            </a:r>
          </a:p>
          <a:p>
            <a:pPr algn="ctr"/>
            <a:r>
              <a:rPr lang="en-US"/>
              <a:t> color</a:t>
            </a:r>
          </a:p>
        </p:txBody>
      </p:sp>
      <p:sp>
        <p:nvSpPr>
          <p:cNvPr id="8" name="Rectangle 12"/>
          <p:cNvSpPr>
            <a:spLocks noChangeArrowheads="1"/>
          </p:cNvSpPr>
          <p:nvPr/>
        </p:nvSpPr>
        <p:spPr bwMode="auto">
          <a:xfrm>
            <a:off x="4191000" y="5426075"/>
            <a:ext cx="2971800" cy="914400"/>
          </a:xfrm>
          <a:prstGeom prst="rect">
            <a:avLst/>
          </a:prstGeom>
          <a:solidFill>
            <a:schemeClr val="accent1"/>
          </a:solidFill>
          <a:ln w="28575">
            <a:solidFill>
              <a:schemeClr val="tx1"/>
            </a:solidFill>
            <a:miter lim="800000"/>
            <a:headEnd/>
            <a:tailEnd/>
          </a:ln>
          <a:effectLst/>
        </p:spPr>
        <p:txBody>
          <a:bodyPr wrap="none" anchor="ctr"/>
          <a:lstStyle/>
          <a:p>
            <a:pPr algn="ctr"/>
            <a:r>
              <a:rPr lang="en-US"/>
              <a:t>ASCII</a:t>
            </a:r>
          </a:p>
          <a:p>
            <a:pPr algn="ctr"/>
            <a:r>
              <a:rPr lang="en-US"/>
              <a:t> character-code</a:t>
            </a:r>
          </a:p>
        </p:txBody>
      </p:sp>
      <p:sp>
        <p:nvSpPr>
          <p:cNvPr id="9" name="Line 14"/>
          <p:cNvSpPr>
            <a:spLocks noChangeShapeType="1"/>
          </p:cNvSpPr>
          <p:nvPr/>
        </p:nvSpPr>
        <p:spPr bwMode="auto">
          <a:xfrm flipH="1">
            <a:off x="4267200" y="5273675"/>
            <a:ext cx="2819400" cy="0"/>
          </a:xfrm>
          <a:prstGeom prst="line">
            <a:avLst/>
          </a:prstGeom>
          <a:noFill/>
          <a:ln w="9525">
            <a:solidFill>
              <a:schemeClr val="tx1"/>
            </a:solidFill>
            <a:round/>
            <a:headEnd/>
            <a:tailEnd/>
          </a:ln>
          <a:effectLst/>
        </p:spPr>
        <p:txBody>
          <a:bodyPr/>
          <a:lstStyle/>
          <a:p>
            <a:endParaRPr lang="en-US"/>
          </a:p>
        </p:txBody>
      </p:sp>
      <p:sp>
        <p:nvSpPr>
          <p:cNvPr id="10" name="Line 15"/>
          <p:cNvSpPr>
            <a:spLocks noChangeShapeType="1"/>
          </p:cNvSpPr>
          <p:nvPr/>
        </p:nvSpPr>
        <p:spPr bwMode="auto">
          <a:xfrm flipH="1">
            <a:off x="1295400" y="5273675"/>
            <a:ext cx="2819400" cy="0"/>
          </a:xfrm>
          <a:prstGeom prst="line">
            <a:avLst/>
          </a:prstGeom>
          <a:noFill/>
          <a:ln w="9525">
            <a:solidFill>
              <a:schemeClr val="tx1"/>
            </a:solidFill>
            <a:round/>
            <a:headEnd/>
            <a:tailEnd/>
          </a:ln>
          <a:effectLst/>
        </p:spPr>
        <p:txBody>
          <a:bodyPr/>
          <a:lstStyle/>
          <a:p>
            <a:endParaRPr lang="en-US"/>
          </a:p>
        </p:txBody>
      </p:sp>
      <p:sp>
        <p:nvSpPr>
          <p:cNvPr id="11" name="Text Box 16"/>
          <p:cNvSpPr txBox="1">
            <a:spLocks noChangeArrowheads="1"/>
          </p:cNvSpPr>
          <p:nvPr/>
        </p:nvSpPr>
        <p:spPr bwMode="auto">
          <a:xfrm>
            <a:off x="1355725" y="4953000"/>
            <a:ext cx="2751138" cy="336550"/>
          </a:xfrm>
          <a:prstGeom prst="rect">
            <a:avLst/>
          </a:prstGeom>
          <a:noFill/>
          <a:ln w="9525">
            <a:noFill/>
            <a:miter lim="800000"/>
            <a:headEnd/>
            <a:tailEnd/>
          </a:ln>
          <a:effectLst/>
        </p:spPr>
        <p:txBody>
          <a:bodyPr wrap="none">
            <a:spAutoFit/>
          </a:bodyPr>
          <a:lstStyle/>
          <a:p>
            <a:r>
              <a:rPr lang="en-US" sz="1600"/>
              <a:t>Byte at odd-numbered offset</a:t>
            </a:r>
          </a:p>
        </p:txBody>
      </p:sp>
      <p:sp>
        <p:nvSpPr>
          <p:cNvPr id="12" name="Text Box 17"/>
          <p:cNvSpPr txBox="1">
            <a:spLocks noChangeArrowheads="1"/>
          </p:cNvSpPr>
          <p:nvPr/>
        </p:nvSpPr>
        <p:spPr bwMode="auto">
          <a:xfrm>
            <a:off x="4267200" y="4968875"/>
            <a:ext cx="2852738" cy="336550"/>
          </a:xfrm>
          <a:prstGeom prst="rect">
            <a:avLst/>
          </a:prstGeom>
          <a:noFill/>
          <a:ln w="9525">
            <a:noFill/>
            <a:miter lim="800000"/>
            <a:headEnd/>
            <a:tailEnd/>
          </a:ln>
          <a:effectLst/>
        </p:spPr>
        <p:txBody>
          <a:bodyPr wrap="none">
            <a:spAutoFit/>
          </a:bodyPr>
          <a:lstStyle/>
          <a:p>
            <a:r>
              <a:rPr lang="en-US" sz="1600"/>
              <a:t>Byte at even-numbered offset</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r>
              <a:rPr lang="en-US" sz="4000" dirty="0"/>
              <a:t>Format of a Page-Directory entry</a:t>
            </a:r>
          </a:p>
        </p:txBody>
      </p:sp>
      <p:sp>
        <p:nvSpPr>
          <p:cNvPr id="7171" name="Rectangle 3"/>
          <p:cNvSpPr>
            <a:spLocks noChangeArrowheads="1"/>
          </p:cNvSpPr>
          <p:nvPr/>
        </p:nvSpPr>
        <p:spPr bwMode="auto">
          <a:xfrm>
            <a:off x="457200" y="1905000"/>
            <a:ext cx="472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PAGE-TABLE BASE ADDRESS</a:t>
            </a:r>
          </a:p>
        </p:txBody>
      </p:sp>
      <p:sp>
        <p:nvSpPr>
          <p:cNvPr id="7172" name="Rectangle 4"/>
          <p:cNvSpPr>
            <a:spLocks noChangeArrowheads="1"/>
          </p:cNvSpPr>
          <p:nvPr/>
        </p:nvSpPr>
        <p:spPr bwMode="auto">
          <a:xfrm>
            <a:off x="85344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p:txBody>
      </p:sp>
      <p:sp>
        <p:nvSpPr>
          <p:cNvPr id="7173" name="Rectangle 5"/>
          <p:cNvSpPr>
            <a:spLocks noChangeArrowheads="1"/>
          </p:cNvSpPr>
          <p:nvPr/>
        </p:nvSpPr>
        <p:spPr bwMode="auto">
          <a:xfrm>
            <a:off x="82296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W</a:t>
            </a:r>
          </a:p>
        </p:txBody>
      </p:sp>
      <p:sp>
        <p:nvSpPr>
          <p:cNvPr id="7174" name="Rectangle 6"/>
          <p:cNvSpPr>
            <a:spLocks noChangeArrowheads="1"/>
          </p:cNvSpPr>
          <p:nvPr/>
        </p:nvSpPr>
        <p:spPr bwMode="auto">
          <a:xfrm>
            <a:off x="79248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U</a:t>
            </a:r>
          </a:p>
        </p:txBody>
      </p:sp>
      <p:sp>
        <p:nvSpPr>
          <p:cNvPr id="7175" name="Rectangle 7"/>
          <p:cNvSpPr>
            <a:spLocks noChangeArrowheads="1"/>
          </p:cNvSpPr>
          <p:nvPr/>
        </p:nvSpPr>
        <p:spPr bwMode="auto">
          <a:xfrm>
            <a:off x="76200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a:p>
            <a:pPr algn="ctr"/>
            <a:r>
              <a:rPr lang="en-US" b="1"/>
              <a:t>W</a:t>
            </a:r>
          </a:p>
          <a:p>
            <a:pPr algn="ctr"/>
            <a:r>
              <a:rPr lang="en-US" b="1"/>
              <a:t>T</a:t>
            </a:r>
          </a:p>
        </p:txBody>
      </p:sp>
      <p:sp>
        <p:nvSpPr>
          <p:cNvPr id="7176" name="Rectangle 8"/>
          <p:cNvSpPr>
            <a:spLocks noChangeArrowheads="1"/>
          </p:cNvSpPr>
          <p:nvPr/>
        </p:nvSpPr>
        <p:spPr bwMode="auto">
          <a:xfrm>
            <a:off x="73152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a:p>
            <a:pPr algn="ctr"/>
            <a:r>
              <a:rPr lang="en-US" b="1"/>
              <a:t>C</a:t>
            </a:r>
          </a:p>
          <a:p>
            <a:pPr algn="ctr"/>
            <a:r>
              <a:rPr lang="en-US" b="1"/>
              <a:t>D</a:t>
            </a:r>
          </a:p>
        </p:txBody>
      </p:sp>
      <p:sp>
        <p:nvSpPr>
          <p:cNvPr id="7177" name="Rectangle 9"/>
          <p:cNvSpPr>
            <a:spLocks noChangeArrowheads="1"/>
          </p:cNvSpPr>
          <p:nvPr/>
        </p:nvSpPr>
        <p:spPr bwMode="auto">
          <a:xfrm>
            <a:off x="70104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a:t>
            </a:r>
          </a:p>
        </p:txBody>
      </p:sp>
      <p:sp>
        <p:nvSpPr>
          <p:cNvPr id="7178" name="Rectangle 10"/>
          <p:cNvSpPr>
            <a:spLocks noChangeArrowheads="1"/>
          </p:cNvSpPr>
          <p:nvPr/>
        </p:nvSpPr>
        <p:spPr bwMode="auto">
          <a:xfrm>
            <a:off x="67056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7179" name="Rectangle 11"/>
          <p:cNvSpPr>
            <a:spLocks noChangeArrowheads="1"/>
          </p:cNvSpPr>
          <p:nvPr/>
        </p:nvSpPr>
        <p:spPr bwMode="auto">
          <a:xfrm>
            <a:off x="64008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a:p>
            <a:pPr algn="ctr"/>
            <a:r>
              <a:rPr lang="en-US" b="1"/>
              <a:t>S</a:t>
            </a:r>
          </a:p>
        </p:txBody>
      </p:sp>
      <p:sp>
        <p:nvSpPr>
          <p:cNvPr id="7180" name="Rectangle 12"/>
          <p:cNvSpPr>
            <a:spLocks noChangeArrowheads="1"/>
          </p:cNvSpPr>
          <p:nvPr/>
        </p:nvSpPr>
        <p:spPr bwMode="auto">
          <a:xfrm>
            <a:off x="6096000" y="19050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0</a:t>
            </a:r>
          </a:p>
        </p:txBody>
      </p:sp>
      <p:sp>
        <p:nvSpPr>
          <p:cNvPr id="7181" name="Rectangle 13"/>
          <p:cNvSpPr>
            <a:spLocks noChangeArrowheads="1"/>
          </p:cNvSpPr>
          <p:nvPr/>
        </p:nvSpPr>
        <p:spPr bwMode="auto">
          <a:xfrm>
            <a:off x="5486400" y="19050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82" name="Rectangle 14"/>
          <p:cNvSpPr>
            <a:spLocks noChangeArrowheads="1"/>
          </p:cNvSpPr>
          <p:nvPr/>
        </p:nvSpPr>
        <p:spPr bwMode="auto">
          <a:xfrm>
            <a:off x="5181600" y="19050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83" name="Text Box 15"/>
          <p:cNvSpPr txBox="1">
            <a:spLocks noChangeArrowheads="1"/>
          </p:cNvSpPr>
          <p:nvPr/>
        </p:nvSpPr>
        <p:spPr bwMode="auto">
          <a:xfrm>
            <a:off x="457200" y="1600200"/>
            <a:ext cx="438150" cy="366713"/>
          </a:xfrm>
          <a:prstGeom prst="rect">
            <a:avLst/>
          </a:prstGeom>
          <a:noFill/>
          <a:ln w="9525">
            <a:noFill/>
            <a:miter lim="800000"/>
            <a:headEnd/>
            <a:tailEnd/>
          </a:ln>
          <a:effectLst/>
        </p:spPr>
        <p:txBody>
          <a:bodyPr wrap="none">
            <a:spAutoFit/>
          </a:bodyPr>
          <a:lstStyle/>
          <a:p>
            <a:r>
              <a:rPr lang="en-US"/>
              <a:t>31</a:t>
            </a:r>
          </a:p>
        </p:txBody>
      </p:sp>
      <p:sp>
        <p:nvSpPr>
          <p:cNvPr id="7184" name="Text Box 16"/>
          <p:cNvSpPr txBox="1">
            <a:spLocks noChangeArrowheads="1"/>
          </p:cNvSpPr>
          <p:nvPr/>
        </p:nvSpPr>
        <p:spPr bwMode="auto">
          <a:xfrm>
            <a:off x="4800600" y="1600200"/>
            <a:ext cx="4057650" cy="366713"/>
          </a:xfrm>
          <a:prstGeom prst="rect">
            <a:avLst/>
          </a:prstGeom>
          <a:noFill/>
          <a:ln w="9525">
            <a:noFill/>
            <a:miter lim="800000"/>
            <a:headEnd/>
            <a:tailEnd/>
          </a:ln>
          <a:effectLst/>
        </p:spPr>
        <p:txBody>
          <a:bodyPr wrap="none">
            <a:spAutoFit/>
          </a:bodyPr>
          <a:lstStyle/>
          <a:p>
            <a:r>
              <a:rPr lang="en-US"/>
              <a:t>12  11 10  9   8  7   6   5   4  3   2   1  0</a:t>
            </a:r>
          </a:p>
        </p:txBody>
      </p:sp>
      <p:sp>
        <p:nvSpPr>
          <p:cNvPr id="7185" name="Rectangle 17"/>
          <p:cNvSpPr>
            <a:spLocks noChangeArrowheads="1"/>
          </p:cNvSpPr>
          <p:nvPr/>
        </p:nvSpPr>
        <p:spPr bwMode="auto">
          <a:xfrm>
            <a:off x="5181600" y="19050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AVAIL</a:t>
            </a:r>
          </a:p>
        </p:txBody>
      </p:sp>
      <p:sp>
        <p:nvSpPr>
          <p:cNvPr id="7186" name="Text Box 18"/>
          <p:cNvSpPr txBox="1">
            <a:spLocks noChangeArrowheads="1"/>
          </p:cNvSpPr>
          <p:nvPr/>
        </p:nvSpPr>
        <p:spPr bwMode="auto">
          <a:xfrm>
            <a:off x="2971800" y="3200400"/>
            <a:ext cx="3733800" cy="1739900"/>
          </a:xfrm>
          <a:prstGeom prst="rect">
            <a:avLst/>
          </a:prstGeom>
          <a:noFill/>
          <a:ln w="9525">
            <a:noFill/>
            <a:miter lim="800000"/>
            <a:headEnd/>
            <a:tailEnd/>
          </a:ln>
          <a:effectLst/>
        </p:spPr>
        <p:txBody>
          <a:bodyPr>
            <a:spAutoFit/>
          </a:bodyPr>
          <a:lstStyle/>
          <a:p>
            <a:r>
              <a:rPr lang="en-US" b="1"/>
              <a:t>LEGEND</a:t>
            </a:r>
          </a:p>
          <a:p>
            <a:r>
              <a:rPr lang="en-US" b="1"/>
              <a:t>  P = Present (1=yes, 0=no)</a:t>
            </a:r>
          </a:p>
          <a:p>
            <a:r>
              <a:rPr lang="en-US" b="1"/>
              <a:t>  W = Writable (1 = yes, 0 = no)</a:t>
            </a:r>
          </a:p>
          <a:p>
            <a:r>
              <a:rPr lang="en-US" b="1"/>
              <a:t>  U = User (1 = yes, 0 = no)</a:t>
            </a:r>
          </a:p>
          <a:p>
            <a:r>
              <a:rPr lang="en-US" b="1"/>
              <a:t>  A = Accessed (1 = yes, 0 = no)</a:t>
            </a:r>
          </a:p>
          <a:p>
            <a:endParaRPr lang="en-US" b="1"/>
          </a:p>
        </p:txBody>
      </p:sp>
      <p:sp>
        <p:nvSpPr>
          <p:cNvPr id="7187" name="Text Box 19"/>
          <p:cNvSpPr txBox="1">
            <a:spLocks noChangeArrowheads="1"/>
          </p:cNvSpPr>
          <p:nvPr/>
        </p:nvSpPr>
        <p:spPr bwMode="auto">
          <a:xfrm>
            <a:off x="2438400" y="5334000"/>
            <a:ext cx="4889500" cy="641350"/>
          </a:xfrm>
          <a:prstGeom prst="rect">
            <a:avLst/>
          </a:prstGeom>
          <a:noFill/>
          <a:ln w="9525">
            <a:noFill/>
            <a:miter lim="800000"/>
            <a:headEnd/>
            <a:tailEnd/>
          </a:ln>
          <a:effectLst/>
        </p:spPr>
        <p:txBody>
          <a:bodyPr wrap="none">
            <a:spAutoFit/>
          </a:bodyPr>
          <a:lstStyle/>
          <a:p>
            <a:r>
              <a:rPr lang="en-US" b="1"/>
              <a:t>PWT = Page Write-Through (1=yes, 0 = no)</a:t>
            </a:r>
          </a:p>
          <a:p>
            <a:r>
              <a:rPr lang="en-US" b="1"/>
              <a:t>PCD = Page Cache-Disable (1 = yes, 0 = no)</a:t>
            </a:r>
          </a:p>
        </p:txBody>
      </p:sp>
      <p:sp>
        <p:nvSpPr>
          <p:cNvPr id="7188" name="Text Box 20"/>
          <p:cNvSpPr txBox="1">
            <a:spLocks noChangeArrowheads="1"/>
          </p:cNvSpPr>
          <p:nvPr/>
        </p:nvSpPr>
        <p:spPr bwMode="auto">
          <a:xfrm>
            <a:off x="2895600" y="4724400"/>
            <a:ext cx="3759200" cy="366713"/>
          </a:xfrm>
          <a:prstGeom prst="rect">
            <a:avLst/>
          </a:prstGeom>
          <a:noFill/>
          <a:ln w="9525">
            <a:noFill/>
            <a:miter lim="800000"/>
            <a:headEnd/>
            <a:tailEnd/>
          </a:ln>
          <a:effectLst/>
        </p:spPr>
        <p:txBody>
          <a:bodyPr wrap="none">
            <a:spAutoFit/>
          </a:bodyPr>
          <a:lstStyle/>
          <a:p>
            <a:r>
              <a:rPr lang="en-US" b="1"/>
              <a:t>PS = Page-Size (0=4KB, 1 = 4MB)</a:t>
            </a:r>
          </a:p>
        </p:txBody>
      </p:sp>
      <p:sp>
        <p:nvSpPr>
          <p:cNvPr id="21" name="Slide Number Placeholder 20"/>
          <p:cNvSpPr>
            <a:spLocks noGrp="1"/>
          </p:cNvSpPr>
          <p:nvPr>
            <p:ph type="sldNum" sz="quarter" idx="12"/>
          </p:nvPr>
        </p:nvSpPr>
        <p:spPr/>
        <p:txBody>
          <a:bodyPr/>
          <a:lstStyle/>
          <a:p>
            <a:fld id="{065265BB-70C7-4C56-B6F2-B81676332F65}" type="slidenum">
              <a:rPr lang="en-US" smtClean="0"/>
              <a:pPr/>
              <a:t>170</a:t>
            </a:fld>
            <a:endParaRPr lang="en-US"/>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1143000"/>
          </a:xfrm>
        </p:spPr>
        <p:txBody>
          <a:bodyPr/>
          <a:lstStyle/>
          <a:p>
            <a:r>
              <a:rPr lang="en-US" dirty="0"/>
              <a:t>The Error-Code format</a:t>
            </a:r>
          </a:p>
        </p:txBody>
      </p:sp>
      <p:sp>
        <p:nvSpPr>
          <p:cNvPr id="24579" name="Rectangle 3"/>
          <p:cNvSpPr>
            <a:spLocks noGrp="1" noChangeArrowheads="1"/>
          </p:cNvSpPr>
          <p:nvPr>
            <p:ph type="body" idx="1"/>
          </p:nvPr>
        </p:nvSpPr>
        <p:spPr>
          <a:xfrm>
            <a:off x="457200" y="1341437"/>
            <a:ext cx="8229600" cy="4525963"/>
          </a:xfrm>
        </p:spPr>
        <p:txBody>
          <a:bodyPr/>
          <a:lstStyle/>
          <a:p>
            <a:r>
              <a:rPr lang="en-US" sz="2400" dirty="0"/>
              <a:t>The CPU will push an Error-Code onto the operating system’s stack</a:t>
            </a:r>
          </a:p>
        </p:txBody>
      </p:sp>
      <p:sp>
        <p:nvSpPr>
          <p:cNvPr id="24580" name="Rectangle 4"/>
          <p:cNvSpPr>
            <a:spLocks noChangeArrowheads="1"/>
          </p:cNvSpPr>
          <p:nvPr/>
        </p:nvSpPr>
        <p:spPr bwMode="auto">
          <a:xfrm>
            <a:off x="7543800" y="2514600"/>
            <a:ext cx="609600" cy="1143000"/>
          </a:xfrm>
          <a:prstGeom prst="rect">
            <a:avLst/>
          </a:prstGeom>
          <a:solidFill>
            <a:schemeClr val="accent1"/>
          </a:solidFill>
          <a:ln w="9525">
            <a:solidFill>
              <a:schemeClr val="tx1"/>
            </a:solidFill>
            <a:miter lim="800000"/>
            <a:headEnd/>
            <a:tailEnd/>
          </a:ln>
          <a:effectLst/>
        </p:spPr>
        <p:txBody>
          <a:bodyPr wrap="none" anchor="ctr"/>
          <a:lstStyle/>
          <a:p>
            <a:pPr algn="ctr"/>
            <a:r>
              <a:rPr lang="en-US"/>
              <a:t>P</a:t>
            </a:r>
          </a:p>
        </p:txBody>
      </p:sp>
      <p:sp>
        <p:nvSpPr>
          <p:cNvPr id="24581" name="Rectangle 5"/>
          <p:cNvSpPr>
            <a:spLocks noChangeArrowheads="1"/>
          </p:cNvSpPr>
          <p:nvPr/>
        </p:nvSpPr>
        <p:spPr bwMode="auto">
          <a:xfrm>
            <a:off x="6934200" y="2514600"/>
            <a:ext cx="609600" cy="1143000"/>
          </a:xfrm>
          <a:prstGeom prst="rect">
            <a:avLst/>
          </a:prstGeom>
          <a:solidFill>
            <a:schemeClr val="accent1"/>
          </a:solidFill>
          <a:ln w="9525">
            <a:solidFill>
              <a:schemeClr val="tx1"/>
            </a:solidFill>
            <a:miter lim="800000"/>
            <a:headEnd/>
            <a:tailEnd/>
          </a:ln>
          <a:effectLst/>
        </p:spPr>
        <p:txBody>
          <a:bodyPr wrap="none" anchor="ctr"/>
          <a:lstStyle/>
          <a:p>
            <a:pPr algn="ctr"/>
            <a:r>
              <a:rPr lang="en-US"/>
              <a:t>W</a:t>
            </a:r>
          </a:p>
          <a:p>
            <a:pPr algn="ctr"/>
            <a:r>
              <a:rPr lang="en-US"/>
              <a:t>/</a:t>
            </a:r>
          </a:p>
          <a:p>
            <a:pPr algn="ctr"/>
            <a:r>
              <a:rPr lang="en-US"/>
              <a:t>R</a:t>
            </a:r>
          </a:p>
        </p:txBody>
      </p:sp>
      <p:sp>
        <p:nvSpPr>
          <p:cNvPr id="24582" name="Rectangle 6"/>
          <p:cNvSpPr>
            <a:spLocks noChangeArrowheads="1"/>
          </p:cNvSpPr>
          <p:nvPr/>
        </p:nvSpPr>
        <p:spPr bwMode="auto">
          <a:xfrm>
            <a:off x="6324600" y="2514600"/>
            <a:ext cx="609600" cy="1143000"/>
          </a:xfrm>
          <a:prstGeom prst="rect">
            <a:avLst/>
          </a:prstGeom>
          <a:solidFill>
            <a:schemeClr val="accent1"/>
          </a:solidFill>
          <a:ln w="9525">
            <a:solidFill>
              <a:schemeClr val="tx1"/>
            </a:solidFill>
            <a:miter lim="800000"/>
            <a:headEnd/>
            <a:tailEnd/>
          </a:ln>
          <a:effectLst/>
        </p:spPr>
        <p:txBody>
          <a:bodyPr wrap="none" anchor="ctr"/>
          <a:lstStyle/>
          <a:p>
            <a:pPr algn="ctr"/>
            <a:r>
              <a:rPr lang="en-US"/>
              <a:t>U</a:t>
            </a:r>
          </a:p>
          <a:p>
            <a:pPr algn="ctr"/>
            <a:r>
              <a:rPr lang="en-US"/>
              <a:t>/ </a:t>
            </a:r>
          </a:p>
          <a:p>
            <a:pPr algn="ctr"/>
            <a:r>
              <a:rPr lang="en-US"/>
              <a:t>S</a:t>
            </a:r>
          </a:p>
        </p:txBody>
      </p:sp>
      <p:sp>
        <p:nvSpPr>
          <p:cNvPr id="24585" name="Rectangle 9"/>
          <p:cNvSpPr>
            <a:spLocks noChangeArrowheads="1"/>
          </p:cNvSpPr>
          <p:nvPr/>
        </p:nvSpPr>
        <p:spPr bwMode="auto">
          <a:xfrm>
            <a:off x="914400" y="2514600"/>
            <a:ext cx="5410200" cy="1143000"/>
          </a:xfrm>
          <a:prstGeom prst="rect">
            <a:avLst/>
          </a:prstGeom>
          <a:solidFill>
            <a:srgbClr val="C0C0C0"/>
          </a:solidFill>
          <a:ln w="9525">
            <a:solidFill>
              <a:schemeClr val="tx1"/>
            </a:solidFill>
            <a:miter lim="800000"/>
            <a:headEnd/>
            <a:tailEnd/>
          </a:ln>
          <a:effectLst/>
        </p:spPr>
        <p:txBody>
          <a:bodyPr wrap="none" anchor="ctr"/>
          <a:lstStyle/>
          <a:p>
            <a:pPr algn="ctr"/>
            <a:r>
              <a:rPr lang="en-US"/>
              <a:t>reserved (=0)</a:t>
            </a:r>
          </a:p>
        </p:txBody>
      </p:sp>
      <p:sp>
        <p:nvSpPr>
          <p:cNvPr id="24586" name="Text Box 10"/>
          <p:cNvSpPr txBox="1">
            <a:spLocks noChangeArrowheads="1"/>
          </p:cNvSpPr>
          <p:nvPr/>
        </p:nvSpPr>
        <p:spPr bwMode="auto">
          <a:xfrm>
            <a:off x="4876800" y="2514600"/>
            <a:ext cx="3429000" cy="366713"/>
          </a:xfrm>
          <a:prstGeom prst="rect">
            <a:avLst/>
          </a:prstGeom>
          <a:noFill/>
          <a:ln w="9525">
            <a:noFill/>
            <a:miter lim="800000"/>
            <a:headEnd/>
            <a:tailEnd/>
          </a:ln>
          <a:effectLst/>
        </p:spPr>
        <p:txBody>
          <a:bodyPr>
            <a:spAutoFit/>
          </a:bodyPr>
          <a:lstStyle/>
          <a:p>
            <a:r>
              <a:rPr lang="en-US" dirty="0"/>
              <a:t>               3        2       1        0</a:t>
            </a:r>
          </a:p>
        </p:txBody>
      </p:sp>
      <p:sp>
        <p:nvSpPr>
          <p:cNvPr id="24588" name="Text Box 12"/>
          <p:cNvSpPr txBox="1">
            <a:spLocks noChangeArrowheads="1"/>
          </p:cNvSpPr>
          <p:nvPr/>
        </p:nvSpPr>
        <p:spPr bwMode="auto">
          <a:xfrm>
            <a:off x="533400" y="4114800"/>
            <a:ext cx="8348760" cy="1938992"/>
          </a:xfrm>
          <a:prstGeom prst="rect">
            <a:avLst/>
          </a:prstGeom>
          <a:noFill/>
          <a:ln w="9525">
            <a:noFill/>
            <a:miter lim="800000"/>
            <a:headEnd/>
            <a:tailEnd/>
          </a:ln>
          <a:effectLst/>
        </p:spPr>
        <p:txBody>
          <a:bodyPr wrap="none">
            <a:spAutoFit/>
          </a:bodyPr>
          <a:lstStyle/>
          <a:p>
            <a:r>
              <a:rPr lang="en-US" sz="2000" b="1" dirty="0"/>
              <a:t>Legend:</a:t>
            </a:r>
          </a:p>
          <a:p>
            <a:r>
              <a:rPr lang="en-US" sz="2000" dirty="0"/>
              <a:t>  P (Present): 0=attempted to access a ‘not-present’ page</a:t>
            </a:r>
          </a:p>
          <a:p>
            <a:r>
              <a:rPr lang="en-US" sz="2000" dirty="0"/>
              <a:t>  W/R (Write/Read): 1=attempted to write to a ‘read-only’ page</a:t>
            </a:r>
          </a:p>
          <a:p>
            <a:r>
              <a:rPr lang="en-US" sz="2000" dirty="0"/>
              <a:t>  U/S (User/Supervisor): 1=user attempted to access a ‘supervisor’ page</a:t>
            </a:r>
          </a:p>
          <a:p>
            <a:endParaRPr lang="en-US" sz="2000" dirty="0"/>
          </a:p>
          <a:p>
            <a:r>
              <a:rPr lang="en-US" sz="2000" dirty="0"/>
              <a:t>    User means that CPL = 3; Supervisor means that CPL = 0, 1, or 2 </a:t>
            </a:r>
          </a:p>
        </p:txBody>
      </p:sp>
      <p:sp>
        <p:nvSpPr>
          <p:cNvPr id="10" name="Slide Number Placeholder 9"/>
          <p:cNvSpPr>
            <a:spLocks noGrp="1"/>
          </p:cNvSpPr>
          <p:nvPr>
            <p:ph type="sldNum" sz="quarter" idx="12"/>
          </p:nvPr>
        </p:nvSpPr>
        <p:spPr/>
        <p:txBody>
          <a:bodyPr/>
          <a:lstStyle/>
          <a:p>
            <a:fld id="{E9F30D11-FCBC-4E13-9D77-6D2272D5FE03}" type="slidenum">
              <a:rPr lang="en-US" smtClean="0"/>
              <a:pPr/>
              <a:t>171</a:t>
            </a:fld>
            <a:endParaRPr lang="en-US"/>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lstStyle/>
          <a:p>
            <a:r>
              <a:rPr lang="en-US" dirty="0"/>
              <a:t>Identity-mapping</a:t>
            </a:r>
          </a:p>
        </p:txBody>
      </p:sp>
      <p:sp>
        <p:nvSpPr>
          <p:cNvPr id="26627" name="Rectangle 3"/>
          <p:cNvSpPr>
            <a:spLocks noGrp="1" noChangeArrowheads="1"/>
          </p:cNvSpPr>
          <p:nvPr>
            <p:ph type="body" idx="1"/>
          </p:nvPr>
        </p:nvSpPr>
        <p:spPr>
          <a:xfrm>
            <a:off x="228600" y="1066800"/>
            <a:ext cx="8915400" cy="4525963"/>
          </a:xfrm>
        </p:spPr>
        <p:txBody>
          <a:bodyPr/>
          <a:lstStyle/>
          <a:p>
            <a:r>
              <a:rPr lang="en-US" sz="2000" dirty="0"/>
              <a:t>When the CPU first turns on the ‘paging’ capability, it must be executing code from an ‘identity-mapped’ page (or it crashes!)</a:t>
            </a:r>
          </a:p>
          <a:p>
            <a:r>
              <a:rPr lang="en-US" sz="2000" dirty="0"/>
              <a:t>We have created a demo-program that shows how to create the Page-Directory and Page-Tables for an identity-mapping of the entire bottom megabyte of </a:t>
            </a:r>
            <a:r>
              <a:rPr lang="en-US" sz="2000" dirty="0" smtClean="0"/>
              <a:t>RAM</a:t>
            </a:r>
          </a:p>
          <a:p>
            <a:r>
              <a:rPr lang="en-US" sz="2000" dirty="0" smtClean="0"/>
              <a:t>Only the first 256 page-frames need to be mapped (so one Page-Table will suffice):</a:t>
            </a:r>
          </a:p>
          <a:p>
            <a:pPr>
              <a:buNone/>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172</a:t>
            </a:fld>
            <a:endParaRPr lang="en-US"/>
          </a:p>
        </p:txBody>
      </p:sp>
      <p:sp>
        <p:nvSpPr>
          <p:cNvPr id="5" name="Rectangle 4"/>
          <p:cNvSpPr>
            <a:spLocks noChangeArrowheads="1"/>
          </p:cNvSpPr>
          <p:nvPr/>
        </p:nvSpPr>
        <p:spPr bwMode="auto">
          <a:xfrm>
            <a:off x="457200" y="3581400"/>
            <a:ext cx="7772400" cy="3048000"/>
          </a:xfrm>
          <a:prstGeom prst="rect">
            <a:avLst/>
          </a:prstGeom>
          <a:solidFill>
            <a:schemeClr val="accent1"/>
          </a:solidFill>
          <a:ln w="9525">
            <a:solidFill>
              <a:schemeClr val="tx1"/>
            </a:solidFill>
            <a:miter lim="800000"/>
            <a:headEnd/>
            <a:tailEnd/>
          </a:ln>
          <a:effectLst/>
        </p:spPr>
        <p:txBody>
          <a:bodyPr wrap="none" anchor="ctr"/>
          <a:lstStyle/>
          <a:p>
            <a:r>
              <a:rPr lang="en-US" sz="1600" dirty="0"/>
              <a:t># This code-fragment shows how to construct a loop in assembly language</a:t>
            </a:r>
          </a:p>
          <a:p>
            <a:r>
              <a:rPr lang="en-US" sz="1600" dirty="0"/>
              <a:t># that will initialize the first 256 Page-Table entries for an identity-mapping</a:t>
            </a:r>
          </a:p>
          <a:p>
            <a:r>
              <a:rPr lang="en-US" sz="1600" dirty="0"/>
              <a:t># of the conventional memory area (i.e., the bottom megabyte of memory) </a:t>
            </a:r>
          </a:p>
          <a:p>
            <a:r>
              <a:rPr lang="en-US" sz="1600" dirty="0"/>
              <a:t>	.code32</a:t>
            </a:r>
          </a:p>
          <a:p>
            <a:r>
              <a:rPr lang="en-US" sz="1600" dirty="0"/>
              <a:t>	</a:t>
            </a:r>
            <a:r>
              <a:rPr lang="en-US" sz="1600" dirty="0" err="1"/>
              <a:t>xor</a:t>
            </a:r>
            <a:r>
              <a:rPr lang="en-US" sz="1600" dirty="0"/>
              <a:t>	%</a:t>
            </a:r>
            <a:r>
              <a:rPr lang="en-US" sz="1600" dirty="0" err="1"/>
              <a:t>ebx</a:t>
            </a:r>
            <a:r>
              <a:rPr lang="en-US" sz="1600" dirty="0"/>
              <a:t>, %</a:t>
            </a:r>
            <a:r>
              <a:rPr lang="en-US" sz="1600" dirty="0" err="1"/>
              <a:t>ebx</a:t>
            </a:r>
            <a:r>
              <a:rPr lang="en-US" sz="1600" dirty="0"/>
              <a:t>	# Page-Table’s initial array-index</a:t>
            </a:r>
          </a:p>
          <a:p>
            <a:r>
              <a:rPr lang="en-US" sz="1600" dirty="0"/>
              <a:t>	</a:t>
            </a:r>
            <a:r>
              <a:rPr lang="en-US" sz="1600" dirty="0" err="1"/>
              <a:t>mov</a:t>
            </a:r>
            <a:r>
              <a:rPr lang="en-US" sz="1600" dirty="0"/>
              <a:t>	$256, %</a:t>
            </a:r>
            <a:r>
              <a:rPr lang="en-US" sz="1600" dirty="0" err="1"/>
              <a:t>ecx</a:t>
            </a:r>
            <a:r>
              <a:rPr lang="en-US" sz="1600" dirty="0"/>
              <a:t>	# number of entries to be defined	</a:t>
            </a:r>
          </a:p>
          <a:p>
            <a:r>
              <a:rPr lang="en-US" sz="1600" dirty="0"/>
              <a:t>	</a:t>
            </a:r>
            <a:r>
              <a:rPr lang="en-US" sz="1600" dirty="0" err="1"/>
              <a:t>mov</a:t>
            </a:r>
            <a:r>
              <a:rPr lang="en-US" sz="1600" dirty="0"/>
              <a:t>	$0x00000007, %</a:t>
            </a:r>
            <a:r>
              <a:rPr lang="en-US" sz="1600" dirty="0" err="1"/>
              <a:t>eax</a:t>
            </a:r>
            <a:r>
              <a:rPr lang="en-US" sz="1600" dirty="0"/>
              <a:t>	# entry 0: P=W=U=1</a:t>
            </a:r>
          </a:p>
          <a:p>
            <a:r>
              <a:rPr lang="en-US" sz="1600" dirty="0" err="1"/>
              <a:t>nxpte</a:t>
            </a:r>
            <a:r>
              <a:rPr lang="en-US" sz="1600" dirty="0"/>
              <a:t>:	</a:t>
            </a:r>
          </a:p>
          <a:p>
            <a:r>
              <a:rPr lang="en-US" sz="1600" dirty="0"/>
              <a:t>	</a:t>
            </a:r>
            <a:r>
              <a:rPr lang="en-US" sz="1600" dirty="0" err="1"/>
              <a:t>mov</a:t>
            </a:r>
            <a:r>
              <a:rPr lang="en-US" sz="1600" dirty="0"/>
              <a:t>	%</a:t>
            </a:r>
            <a:r>
              <a:rPr lang="en-US" sz="1600" dirty="0" err="1"/>
              <a:t>eax</a:t>
            </a:r>
            <a:r>
              <a:rPr lang="en-US" sz="1600" dirty="0"/>
              <a:t>, </a:t>
            </a:r>
            <a:r>
              <a:rPr lang="en-US" sz="1600" dirty="0" err="1"/>
              <a:t>pgtbl</a:t>
            </a:r>
            <a:r>
              <a:rPr lang="en-US" sz="1600" dirty="0"/>
              <a:t>(, %</a:t>
            </a:r>
            <a:r>
              <a:rPr lang="en-US" sz="1600" dirty="0" err="1"/>
              <a:t>ebx</a:t>
            </a:r>
            <a:r>
              <a:rPr lang="en-US" sz="1600" dirty="0"/>
              <a:t>, 4)	# write this table-entry</a:t>
            </a:r>
          </a:p>
          <a:p>
            <a:r>
              <a:rPr lang="en-US" sz="1600" dirty="0"/>
              <a:t>	add	$0x1000, %</a:t>
            </a:r>
            <a:r>
              <a:rPr lang="en-US" sz="1600" dirty="0" err="1"/>
              <a:t>eax</a:t>
            </a:r>
            <a:r>
              <a:rPr lang="en-US" sz="1600" dirty="0"/>
              <a:t>		# compute next entry</a:t>
            </a:r>
          </a:p>
          <a:p>
            <a:r>
              <a:rPr lang="en-US" sz="1600" dirty="0"/>
              <a:t>	inc	%</a:t>
            </a:r>
            <a:r>
              <a:rPr lang="en-US" sz="1600" dirty="0" err="1"/>
              <a:t>ebx</a:t>
            </a:r>
            <a:r>
              <a:rPr lang="en-US" sz="1600" dirty="0"/>
              <a:t>			# increment array-index</a:t>
            </a:r>
          </a:p>
          <a:p>
            <a:r>
              <a:rPr lang="en-US" sz="1600" dirty="0"/>
              <a:t>	loop	</a:t>
            </a:r>
            <a:r>
              <a:rPr lang="en-US" sz="1600" dirty="0" err="1"/>
              <a:t>nxpte</a:t>
            </a:r>
            <a:r>
              <a:rPr lang="en-US" sz="1600" dirty="0"/>
              <a:t>			# setup all the entries</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6"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CR3 and Task-Switching</a:t>
            </a:r>
          </a:p>
        </p:txBody>
      </p:sp>
      <p:sp>
        <p:nvSpPr>
          <p:cNvPr id="28677" name="Rectangle 5"/>
          <p:cNvSpPr>
            <a:spLocks noChangeArrowheads="1"/>
          </p:cNvSpPr>
          <p:nvPr/>
        </p:nvSpPr>
        <p:spPr bwMode="auto">
          <a:xfrm>
            <a:off x="3200400" y="14478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678" name="Rectangle 6"/>
          <p:cNvSpPr>
            <a:spLocks noChangeArrowheads="1"/>
          </p:cNvSpPr>
          <p:nvPr/>
        </p:nvSpPr>
        <p:spPr bwMode="auto">
          <a:xfrm>
            <a:off x="4343400" y="14478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link</a:t>
            </a:r>
          </a:p>
        </p:txBody>
      </p:sp>
      <p:sp>
        <p:nvSpPr>
          <p:cNvPr id="28679" name="Rectangle 7"/>
          <p:cNvSpPr>
            <a:spLocks noChangeArrowheads="1"/>
          </p:cNvSpPr>
          <p:nvPr/>
        </p:nvSpPr>
        <p:spPr bwMode="auto">
          <a:xfrm>
            <a:off x="3200400" y="16002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esp0</a:t>
            </a:r>
          </a:p>
        </p:txBody>
      </p:sp>
      <p:sp>
        <p:nvSpPr>
          <p:cNvPr id="28680" name="Rectangle 8"/>
          <p:cNvSpPr>
            <a:spLocks noChangeArrowheads="1"/>
          </p:cNvSpPr>
          <p:nvPr/>
        </p:nvSpPr>
        <p:spPr bwMode="auto">
          <a:xfrm>
            <a:off x="3200400" y="17526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681" name="Rectangle 9"/>
          <p:cNvSpPr>
            <a:spLocks noChangeArrowheads="1"/>
          </p:cNvSpPr>
          <p:nvPr/>
        </p:nvSpPr>
        <p:spPr bwMode="auto">
          <a:xfrm>
            <a:off x="4343400" y="1752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ss0</a:t>
            </a:r>
          </a:p>
        </p:txBody>
      </p:sp>
      <p:sp>
        <p:nvSpPr>
          <p:cNvPr id="28682" name="Rectangle 10"/>
          <p:cNvSpPr>
            <a:spLocks noChangeArrowheads="1"/>
          </p:cNvSpPr>
          <p:nvPr/>
        </p:nvSpPr>
        <p:spPr bwMode="auto">
          <a:xfrm>
            <a:off x="3200400" y="19050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esp1</a:t>
            </a:r>
          </a:p>
        </p:txBody>
      </p:sp>
      <p:sp>
        <p:nvSpPr>
          <p:cNvPr id="28683" name="Rectangle 11"/>
          <p:cNvSpPr>
            <a:spLocks noChangeArrowheads="1"/>
          </p:cNvSpPr>
          <p:nvPr/>
        </p:nvSpPr>
        <p:spPr bwMode="auto">
          <a:xfrm>
            <a:off x="3200400" y="20574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684" name="Rectangle 12"/>
          <p:cNvSpPr>
            <a:spLocks noChangeArrowheads="1"/>
          </p:cNvSpPr>
          <p:nvPr/>
        </p:nvSpPr>
        <p:spPr bwMode="auto">
          <a:xfrm>
            <a:off x="4343400" y="2057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ss1</a:t>
            </a:r>
          </a:p>
        </p:txBody>
      </p:sp>
      <p:sp>
        <p:nvSpPr>
          <p:cNvPr id="28685" name="Rectangle 13"/>
          <p:cNvSpPr>
            <a:spLocks noChangeArrowheads="1"/>
          </p:cNvSpPr>
          <p:nvPr/>
        </p:nvSpPr>
        <p:spPr bwMode="auto">
          <a:xfrm>
            <a:off x="3200400" y="22098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esp2</a:t>
            </a:r>
          </a:p>
        </p:txBody>
      </p:sp>
      <p:sp>
        <p:nvSpPr>
          <p:cNvPr id="28686" name="Rectangle 14"/>
          <p:cNvSpPr>
            <a:spLocks noChangeArrowheads="1"/>
          </p:cNvSpPr>
          <p:nvPr/>
        </p:nvSpPr>
        <p:spPr bwMode="auto">
          <a:xfrm>
            <a:off x="3200400" y="23622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687" name="Rectangle 15"/>
          <p:cNvSpPr>
            <a:spLocks noChangeArrowheads="1"/>
          </p:cNvSpPr>
          <p:nvPr/>
        </p:nvSpPr>
        <p:spPr bwMode="auto">
          <a:xfrm>
            <a:off x="4343400" y="2362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ss2</a:t>
            </a:r>
          </a:p>
        </p:txBody>
      </p:sp>
      <p:sp>
        <p:nvSpPr>
          <p:cNvPr id="28688" name="Rectangle 16"/>
          <p:cNvSpPr>
            <a:spLocks noChangeArrowheads="1"/>
          </p:cNvSpPr>
          <p:nvPr/>
        </p:nvSpPr>
        <p:spPr bwMode="auto">
          <a:xfrm>
            <a:off x="3200400" y="2514600"/>
            <a:ext cx="2286000" cy="152400"/>
          </a:xfrm>
          <a:prstGeom prst="rect">
            <a:avLst/>
          </a:prstGeom>
          <a:solidFill>
            <a:srgbClr val="66FFFF"/>
          </a:solidFill>
          <a:ln w="12700">
            <a:solidFill>
              <a:schemeClr val="tx1"/>
            </a:solidFill>
            <a:miter lim="800000"/>
            <a:headEnd/>
            <a:tailEnd/>
          </a:ln>
          <a:effectLst/>
        </p:spPr>
        <p:txBody>
          <a:bodyPr wrap="none" anchor="ctr"/>
          <a:lstStyle/>
          <a:p>
            <a:pPr algn="ctr"/>
            <a:r>
              <a:rPr lang="en-US" sz="1000"/>
              <a:t>PTDB</a:t>
            </a:r>
          </a:p>
        </p:txBody>
      </p:sp>
      <p:sp>
        <p:nvSpPr>
          <p:cNvPr id="28689" name="Rectangle 17"/>
          <p:cNvSpPr>
            <a:spLocks noChangeArrowheads="1"/>
          </p:cNvSpPr>
          <p:nvPr/>
        </p:nvSpPr>
        <p:spPr bwMode="auto">
          <a:xfrm>
            <a:off x="3200400" y="26670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EIP</a:t>
            </a:r>
          </a:p>
        </p:txBody>
      </p:sp>
      <p:sp>
        <p:nvSpPr>
          <p:cNvPr id="28690" name="Rectangle 18"/>
          <p:cNvSpPr>
            <a:spLocks noChangeArrowheads="1"/>
          </p:cNvSpPr>
          <p:nvPr/>
        </p:nvSpPr>
        <p:spPr bwMode="auto">
          <a:xfrm>
            <a:off x="3200400" y="2819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1" name="Rectangle 19"/>
          <p:cNvSpPr>
            <a:spLocks noChangeArrowheads="1"/>
          </p:cNvSpPr>
          <p:nvPr/>
        </p:nvSpPr>
        <p:spPr bwMode="auto">
          <a:xfrm>
            <a:off x="4343400" y="2819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2" name="Rectangle 20"/>
          <p:cNvSpPr>
            <a:spLocks noChangeArrowheads="1"/>
          </p:cNvSpPr>
          <p:nvPr/>
        </p:nvSpPr>
        <p:spPr bwMode="auto">
          <a:xfrm>
            <a:off x="3200400" y="2971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3" name="Rectangle 21"/>
          <p:cNvSpPr>
            <a:spLocks noChangeArrowheads="1"/>
          </p:cNvSpPr>
          <p:nvPr/>
        </p:nvSpPr>
        <p:spPr bwMode="auto">
          <a:xfrm>
            <a:off x="4343400" y="2971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4" name="Rectangle 22"/>
          <p:cNvSpPr>
            <a:spLocks noChangeArrowheads="1"/>
          </p:cNvSpPr>
          <p:nvPr/>
        </p:nvSpPr>
        <p:spPr bwMode="auto">
          <a:xfrm>
            <a:off x="3200400" y="3124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5" name="Rectangle 23"/>
          <p:cNvSpPr>
            <a:spLocks noChangeArrowheads="1"/>
          </p:cNvSpPr>
          <p:nvPr/>
        </p:nvSpPr>
        <p:spPr bwMode="auto">
          <a:xfrm>
            <a:off x="4343400" y="3124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6" name="Rectangle 24"/>
          <p:cNvSpPr>
            <a:spLocks noChangeArrowheads="1"/>
          </p:cNvSpPr>
          <p:nvPr/>
        </p:nvSpPr>
        <p:spPr bwMode="auto">
          <a:xfrm>
            <a:off x="3200400" y="3276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7" name="Rectangle 25"/>
          <p:cNvSpPr>
            <a:spLocks noChangeArrowheads="1"/>
          </p:cNvSpPr>
          <p:nvPr/>
        </p:nvSpPr>
        <p:spPr bwMode="auto">
          <a:xfrm>
            <a:off x="4343400" y="3276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8" name="Rectangle 26"/>
          <p:cNvSpPr>
            <a:spLocks noChangeArrowheads="1"/>
          </p:cNvSpPr>
          <p:nvPr/>
        </p:nvSpPr>
        <p:spPr bwMode="auto">
          <a:xfrm>
            <a:off x="3200400" y="3429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699" name="Rectangle 27"/>
          <p:cNvSpPr>
            <a:spLocks noChangeArrowheads="1"/>
          </p:cNvSpPr>
          <p:nvPr/>
        </p:nvSpPr>
        <p:spPr bwMode="auto">
          <a:xfrm>
            <a:off x="4343400" y="3429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0" name="Rectangle 28"/>
          <p:cNvSpPr>
            <a:spLocks noChangeArrowheads="1"/>
          </p:cNvSpPr>
          <p:nvPr/>
        </p:nvSpPr>
        <p:spPr bwMode="auto">
          <a:xfrm>
            <a:off x="3200400" y="3581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1" name="Rectangle 29"/>
          <p:cNvSpPr>
            <a:spLocks noChangeArrowheads="1"/>
          </p:cNvSpPr>
          <p:nvPr/>
        </p:nvSpPr>
        <p:spPr bwMode="auto">
          <a:xfrm>
            <a:off x="4343400" y="3581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2" name="Rectangle 30"/>
          <p:cNvSpPr>
            <a:spLocks noChangeArrowheads="1"/>
          </p:cNvSpPr>
          <p:nvPr/>
        </p:nvSpPr>
        <p:spPr bwMode="auto">
          <a:xfrm>
            <a:off x="3200400" y="3733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3" name="Rectangle 31"/>
          <p:cNvSpPr>
            <a:spLocks noChangeArrowheads="1"/>
          </p:cNvSpPr>
          <p:nvPr/>
        </p:nvSpPr>
        <p:spPr bwMode="auto">
          <a:xfrm>
            <a:off x="4343400" y="3733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4" name="Rectangle 32"/>
          <p:cNvSpPr>
            <a:spLocks noChangeArrowheads="1"/>
          </p:cNvSpPr>
          <p:nvPr/>
        </p:nvSpPr>
        <p:spPr bwMode="auto">
          <a:xfrm>
            <a:off x="3200400" y="3886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5" name="Rectangle 33"/>
          <p:cNvSpPr>
            <a:spLocks noChangeArrowheads="1"/>
          </p:cNvSpPr>
          <p:nvPr/>
        </p:nvSpPr>
        <p:spPr bwMode="auto">
          <a:xfrm>
            <a:off x="4343400" y="3886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6" name="Rectangle 34"/>
          <p:cNvSpPr>
            <a:spLocks noChangeArrowheads="1"/>
          </p:cNvSpPr>
          <p:nvPr/>
        </p:nvSpPr>
        <p:spPr bwMode="auto">
          <a:xfrm>
            <a:off x="3200400" y="4038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7" name="Rectangle 35"/>
          <p:cNvSpPr>
            <a:spLocks noChangeArrowheads="1"/>
          </p:cNvSpPr>
          <p:nvPr/>
        </p:nvSpPr>
        <p:spPr bwMode="auto">
          <a:xfrm>
            <a:off x="4343400" y="4038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28708" name="Rectangle 36"/>
          <p:cNvSpPr>
            <a:spLocks noChangeArrowheads="1"/>
          </p:cNvSpPr>
          <p:nvPr/>
        </p:nvSpPr>
        <p:spPr bwMode="auto">
          <a:xfrm>
            <a:off x="3200400" y="41910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09" name="Rectangle 37"/>
          <p:cNvSpPr>
            <a:spLocks noChangeArrowheads="1"/>
          </p:cNvSpPr>
          <p:nvPr/>
        </p:nvSpPr>
        <p:spPr bwMode="auto">
          <a:xfrm>
            <a:off x="4343400" y="41910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ES</a:t>
            </a:r>
          </a:p>
        </p:txBody>
      </p:sp>
      <p:sp>
        <p:nvSpPr>
          <p:cNvPr id="28710" name="Rectangle 38"/>
          <p:cNvSpPr>
            <a:spLocks noChangeArrowheads="1"/>
          </p:cNvSpPr>
          <p:nvPr/>
        </p:nvSpPr>
        <p:spPr bwMode="auto">
          <a:xfrm>
            <a:off x="3200400" y="43434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11" name="Rectangle 39"/>
          <p:cNvSpPr>
            <a:spLocks noChangeArrowheads="1"/>
          </p:cNvSpPr>
          <p:nvPr/>
        </p:nvSpPr>
        <p:spPr bwMode="auto">
          <a:xfrm>
            <a:off x="4343400" y="43434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CS</a:t>
            </a:r>
          </a:p>
        </p:txBody>
      </p:sp>
      <p:sp>
        <p:nvSpPr>
          <p:cNvPr id="28712" name="Rectangle 40"/>
          <p:cNvSpPr>
            <a:spLocks noChangeArrowheads="1"/>
          </p:cNvSpPr>
          <p:nvPr/>
        </p:nvSpPr>
        <p:spPr bwMode="auto">
          <a:xfrm>
            <a:off x="3200400" y="44958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13" name="Rectangle 41"/>
          <p:cNvSpPr>
            <a:spLocks noChangeArrowheads="1"/>
          </p:cNvSpPr>
          <p:nvPr/>
        </p:nvSpPr>
        <p:spPr bwMode="auto">
          <a:xfrm>
            <a:off x="4343400" y="44958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SS</a:t>
            </a:r>
          </a:p>
        </p:txBody>
      </p:sp>
      <p:sp>
        <p:nvSpPr>
          <p:cNvPr id="28714" name="Rectangle 42"/>
          <p:cNvSpPr>
            <a:spLocks noChangeArrowheads="1"/>
          </p:cNvSpPr>
          <p:nvPr/>
        </p:nvSpPr>
        <p:spPr bwMode="auto">
          <a:xfrm>
            <a:off x="3200400" y="46482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15" name="Rectangle 43"/>
          <p:cNvSpPr>
            <a:spLocks noChangeArrowheads="1"/>
          </p:cNvSpPr>
          <p:nvPr/>
        </p:nvSpPr>
        <p:spPr bwMode="auto">
          <a:xfrm>
            <a:off x="4343400" y="46482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DS</a:t>
            </a:r>
          </a:p>
        </p:txBody>
      </p:sp>
      <p:sp>
        <p:nvSpPr>
          <p:cNvPr id="28716" name="Rectangle 44"/>
          <p:cNvSpPr>
            <a:spLocks noChangeArrowheads="1"/>
          </p:cNvSpPr>
          <p:nvPr/>
        </p:nvSpPr>
        <p:spPr bwMode="auto">
          <a:xfrm>
            <a:off x="3200400" y="48006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17" name="Rectangle 45"/>
          <p:cNvSpPr>
            <a:spLocks noChangeArrowheads="1"/>
          </p:cNvSpPr>
          <p:nvPr/>
        </p:nvSpPr>
        <p:spPr bwMode="auto">
          <a:xfrm>
            <a:off x="4343400" y="48006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FS</a:t>
            </a:r>
          </a:p>
        </p:txBody>
      </p:sp>
      <p:sp>
        <p:nvSpPr>
          <p:cNvPr id="28718" name="Rectangle 46"/>
          <p:cNvSpPr>
            <a:spLocks noChangeArrowheads="1"/>
          </p:cNvSpPr>
          <p:nvPr/>
        </p:nvSpPr>
        <p:spPr bwMode="auto">
          <a:xfrm>
            <a:off x="3200400" y="49530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19" name="Rectangle 47"/>
          <p:cNvSpPr>
            <a:spLocks noChangeArrowheads="1"/>
          </p:cNvSpPr>
          <p:nvPr/>
        </p:nvSpPr>
        <p:spPr bwMode="auto">
          <a:xfrm>
            <a:off x="4343400" y="49530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GS</a:t>
            </a:r>
          </a:p>
        </p:txBody>
      </p:sp>
      <p:sp>
        <p:nvSpPr>
          <p:cNvPr id="28720" name="Rectangle 48"/>
          <p:cNvSpPr>
            <a:spLocks noChangeArrowheads="1"/>
          </p:cNvSpPr>
          <p:nvPr/>
        </p:nvSpPr>
        <p:spPr bwMode="auto">
          <a:xfrm>
            <a:off x="3200400" y="51054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28721" name="Rectangle 49"/>
          <p:cNvSpPr>
            <a:spLocks noChangeArrowheads="1"/>
          </p:cNvSpPr>
          <p:nvPr/>
        </p:nvSpPr>
        <p:spPr bwMode="auto">
          <a:xfrm>
            <a:off x="4343400" y="5105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LDTR</a:t>
            </a:r>
          </a:p>
        </p:txBody>
      </p:sp>
      <p:sp>
        <p:nvSpPr>
          <p:cNvPr id="28722" name="Rectangle 50"/>
          <p:cNvSpPr>
            <a:spLocks noChangeArrowheads="1"/>
          </p:cNvSpPr>
          <p:nvPr/>
        </p:nvSpPr>
        <p:spPr bwMode="auto">
          <a:xfrm>
            <a:off x="3200400" y="5257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IOMAP</a:t>
            </a:r>
          </a:p>
        </p:txBody>
      </p:sp>
      <p:sp>
        <p:nvSpPr>
          <p:cNvPr id="28723" name="Rectangle 51"/>
          <p:cNvSpPr>
            <a:spLocks noChangeArrowheads="1"/>
          </p:cNvSpPr>
          <p:nvPr/>
        </p:nvSpPr>
        <p:spPr bwMode="auto">
          <a:xfrm>
            <a:off x="4343400" y="5257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TRAP</a:t>
            </a:r>
          </a:p>
        </p:txBody>
      </p:sp>
      <p:sp>
        <p:nvSpPr>
          <p:cNvPr id="28724" name="Rectangle 52"/>
          <p:cNvSpPr>
            <a:spLocks noChangeArrowheads="1"/>
          </p:cNvSpPr>
          <p:nvPr/>
        </p:nvSpPr>
        <p:spPr bwMode="auto">
          <a:xfrm>
            <a:off x="3200400" y="28194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EFLAGS</a:t>
            </a:r>
          </a:p>
        </p:txBody>
      </p:sp>
      <p:sp>
        <p:nvSpPr>
          <p:cNvPr id="28725" name="Rectangle 53"/>
          <p:cNvSpPr>
            <a:spLocks noChangeArrowheads="1"/>
          </p:cNvSpPr>
          <p:nvPr/>
        </p:nvSpPr>
        <p:spPr bwMode="auto">
          <a:xfrm>
            <a:off x="3200400" y="29718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EAX</a:t>
            </a:r>
          </a:p>
        </p:txBody>
      </p:sp>
      <p:sp>
        <p:nvSpPr>
          <p:cNvPr id="28726" name="Rectangle 54"/>
          <p:cNvSpPr>
            <a:spLocks noChangeArrowheads="1"/>
          </p:cNvSpPr>
          <p:nvPr/>
        </p:nvSpPr>
        <p:spPr bwMode="auto">
          <a:xfrm>
            <a:off x="3200400" y="31242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ECX</a:t>
            </a:r>
          </a:p>
        </p:txBody>
      </p:sp>
      <p:sp>
        <p:nvSpPr>
          <p:cNvPr id="28727" name="Rectangle 55"/>
          <p:cNvSpPr>
            <a:spLocks noChangeArrowheads="1"/>
          </p:cNvSpPr>
          <p:nvPr/>
        </p:nvSpPr>
        <p:spPr bwMode="auto">
          <a:xfrm>
            <a:off x="3200400" y="32766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EDX</a:t>
            </a:r>
          </a:p>
        </p:txBody>
      </p:sp>
      <p:sp>
        <p:nvSpPr>
          <p:cNvPr id="28728" name="Rectangle 56"/>
          <p:cNvSpPr>
            <a:spLocks noChangeArrowheads="1"/>
          </p:cNvSpPr>
          <p:nvPr/>
        </p:nvSpPr>
        <p:spPr bwMode="auto">
          <a:xfrm>
            <a:off x="3200400" y="34290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EBX</a:t>
            </a:r>
          </a:p>
        </p:txBody>
      </p:sp>
      <p:sp>
        <p:nvSpPr>
          <p:cNvPr id="28729" name="Rectangle 57"/>
          <p:cNvSpPr>
            <a:spLocks noChangeArrowheads="1"/>
          </p:cNvSpPr>
          <p:nvPr/>
        </p:nvSpPr>
        <p:spPr bwMode="auto">
          <a:xfrm>
            <a:off x="3200400" y="35814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ESP</a:t>
            </a:r>
          </a:p>
        </p:txBody>
      </p:sp>
      <p:sp>
        <p:nvSpPr>
          <p:cNvPr id="28730" name="Rectangle 58"/>
          <p:cNvSpPr>
            <a:spLocks noChangeArrowheads="1"/>
          </p:cNvSpPr>
          <p:nvPr/>
        </p:nvSpPr>
        <p:spPr bwMode="auto">
          <a:xfrm>
            <a:off x="3200400" y="37338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EBP</a:t>
            </a:r>
          </a:p>
        </p:txBody>
      </p:sp>
      <p:sp>
        <p:nvSpPr>
          <p:cNvPr id="28731" name="Rectangle 59"/>
          <p:cNvSpPr>
            <a:spLocks noChangeArrowheads="1"/>
          </p:cNvSpPr>
          <p:nvPr/>
        </p:nvSpPr>
        <p:spPr bwMode="auto">
          <a:xfrm>
            <a:off x="3200400" y="38862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ESI</a:t>
            </a:r>
          </a:p>
        </p:txBody>
      </p:sp>
      <p:sp>
        <p:nvSpPr>
          <p:cNvPr id="28732" name="Rectangle 60"/>
          <p:cNvSpPr>
            <a:spLocks noChangeArrowheads="1"/>
          </p:cNvSpPr>
          <p:nvPr/>
        </p:nvSpPr>
        <p:spPr bwMode="auto">
          <a:xfrm>
            <a:off x="3200400" y="40386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EDI</a:t>
            </a:r>
          </a:p>
        </p:txBody>
      </p:sp>
      <p:sp>
        <p:nvSpPr>
          <p:cNvPr id="28733" name="Rectangle 61"/>
          <p:cNvSpPr>
            <a:spLocks noChangeArrowheads="1"/>
          </p:cNvSpPr>
          <p:nvPr/>
        </p:nvSpPr>
        <p:spPr bwMode="auto">
          <a:xfrm>
            <a:off x="3200400" y="5791200"/>
            <a:ext cx="2286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1000"/>
              <a:t>I/O permission bitmap</a:t>
            </a:r>
          </a:p>
        </p:txBody>
      </p:sp>
      <p:sp>
        <p:nvSpPr>
          <p:cNvPr id="28734" name="Line 62"/>
          <p:cNvSpPr>
            <a:spLocks noChangeShapeType="1"/>
          </p:cNvSpPr>
          <p:nvPr/>
        </p:nvSpPr>
        <p:spPr bwMode="auto">
          <a:xfrm>
            <a:off x="3352800" y="5334000"/>
            <a:ext cx="0" cy="457200"/>
          </a:xfrm>
          <a:prstGeom prst="line">
            <a:avLst/>
          </a:prstGeom>
          <a:noFill/>
          <a:ln w="9525">
            <a:solidFill>
              <a:schemeClr val="tx1"/>
            </a:solidFill>
            <a:prstDash val="sysDot"/>
            <a:round/>
            <a:headEnd/>
            <a:tailEnd type="triangle" w="med" len="med"/>
          </a:ln>
          <a:effectLst/>
        </p:spPr>
        <p:txBody>
          <a:bodyPr/>
          <a:lstStyle/>
          <a:p>
            <a:endParaRPr lang="en-US"/>
          </a:p>
        </p:txBody>
      </p:sp>
      <p:sp>
        <p:nvSpPr>
          <p:cNvPr id="28735" name="Rectangle 63"/>
          <p:cNvSpPr>
            <a:spLocks noChangeArrowheads="1"/>
          </p:cNvSpPr>
          <p:nvPr/>
        </p:nvSpPr>
        <p:spPr bwMode="auto">
          <a:xfrm>
            <a:off x="625475" y="4664075"/>
            <a:ext cx="304800" cy="2286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28736" name="Rectangle 64"/>
          <p:cNvSpPr>
            <a:spLocks noChangeArrowheads="1"/>
          </p:cNvSpPr>
          <p:nvPr/>
        </p:nvSpPr>
        <p:spPr bwMode="auto">
          <a:xfrm>
            <a:off x="625475" y="5045075"/>
            <a:ext cx="304800" cy="22860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28737" name="Text Box 65"/>
          <p:cNvSpPr txBox="1">
            <a:spLocks noChangeArrowheads="1"/>
          </p:cNvSpPr>
          <p:nvPr/>
        </p:nvSpPr>
        <p:spPr bwMode="auto">
          <a:xfrm>
            <a:off x="914400" y="4648200"/>
            <a:ext cx="1555750" cy="336550"/>
          </a:xfrm>
          <a:prstGeom prst="rect">
            <a:avLst/>
          </a:prstGeom>
          <a:noFill/>
          <a:ln w="9525">
            <a:noFill/>
            <a:miter lim="800000"/>
            <a:headEnd/>
            <a:tailEnd/>
          </a:ln>
          <a:effectLst/>
        </p:spPr>
        <p:txBody>
          <a:bodyPr wrap="none">
            <a:spAutoFit/>
          </a:bodyPr>
          <a:lstStyle/>
          <a:p>
            <a:r>
              <a:rPr lang="en-US" sz="1600"/>
              <a:t>= field is ‘static’</a:t>
            </a:r>
          </a:p>
        </p:txBody>
      </p:sp>
      <p:sp>
        <p:nvSpPr>
          <p:cNvPr id="28738" name="Text Box 66"/>
          <p:cNvSpPr txBox="1">
            <a:spLocks noChangeArrowheads="1"/>
          </p:cNvSpPr>
          <p:nvPr/>
        </p:nvSpPr>
        <p:spPr bwMode="auto">
          <a:xfrm>
            <a:off x="930275" y="5018088"/>
            <a:ext cx="1711325" cy="336550"/>
          </a:xfrm>
          <a:prstGeom prst="rect">
            <a:avLst/>
          </a:prstGeom>
          <a:noFill/>
          <a:ln w="9525">
            <a:noFill/>
            <a:miter lim="800000"/>
            <a:headEnd/>
            <a:tailEnd/>
          </a:ln>
          <a:effectLst/>
        </p:spPr>
        <p:txBody>
          <a:bodyPr wrap="none">
            <a:spAutoFit/>
          </a:bodyPr>
          <a:lstStyle/>
          <a:p>
            <a:r>
              <a:rPr lang="en-US" sz="1600"/>
              <a:t>= field is ‘volatile’</a:t>
            </a:r>
          </a:p>
        </p:txBody>
      </p:sp>
      <p:sp>
        <p:nvSpPr>
          <p:cNvPr id="28739" name="Rectangle 67"/>
          <p:cNvSpPr>
            <a:spLocks noChangeArrowheads="1"/>
          </p:cNvSpPr>
          <p:nvPr/>
        </p:nvSpPr>
        <p:spPr bwMode="auto">
          <a:xfrm>
            <a:off x="609600" y="5437188"/>
            <a:ext cx="304800"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8740" name="Text Box 68"/>
          <p:cNvSpPr txBox="1">
            <a:spLocks noChangeArrowheads="1"/>
          </p:cNvSpPr>
          <p:nvPr/>
        </p:nvSpPr>
        <p:spPr bwMode="auto">
          <a:xfrm>
            <a:off x="914400" y="5410200"/>
            <a:ext cx="1871663" cy="336550"/>
          </a:xfrm>
          <a:prstGeom prst="rect">
            <a:avLst/>
          </a:prstGeom>
          <a:noFill/>
          <a:ln w="9525">
            <a:noFill/>
            <a:miter lim="800000"/>
            <a:headEnd/>
            <a:tailEnd/>
          </a:ln>
          <a:effectLst/>
        </p:spPr>
        <p:txBody>
          <a:bodyPr wrap="none">
            <a:spAutoFit/>
          </a:bodyPr>
          <a:lstStyle/>
          <a:p>
            <a:r>
              <a:rPr lang="en-US" sz="1600"/>
              <a:t>= field is ‘reserved’</a:t>
            </a:r>
          </a:p>
        </p:txBody>
      </p:sp>
      <p:sp>
        <p:nvSpPr>
          <p:cNvPr id="28741" name="Text Box 69"/>
          <p:cNvSpPr txBox="1">
            <a:spLocks noChangeArrowheads="1"/>
          </p:cNvSpPr>
          <p:nvPr/>
        </p:nvSpPr>
        <p:spPr bwMode="auto">
          <a:xfrm>
            <a:off x="5470525" y="1430338"/>
            <a:ext cx="393700" cy="4054475"/>
          </a:xfrm>
          <a:prstGeom prst="rect">
            <a:avLst/>
          </a:prstGeom>
          <a:noFill/>
          <a:ln w="9525">
            <a:noFill/>
            <a:miter lim="800000"/>
            <a:headEnd/>
            <a:tailEnd/>
          </a:ln>
          <a:effectLst/>
        </p:spPr>
        <p:txBody>
          <a:bodyPr wrap="none">
            <a:spAutoFit/>
          </a:bodyPr>
          <a:lstStyle/>
          <a:p>
            <a:r>
              <a:rPr lang="en-US" sz="1000"/>
              <a:t>0</a:t>
            </a:r>
          </a:p>
          <a:p>
            <a:r>
              <a:rPr lang="en-US" sz="1000"/>
              <a:t>4</a:t>
            </a:r>
          </a:p>
          <a:p>
            <a:r>
              <a:rPr lang="en-US" sz="1000"/>
              <a:t>8</a:t>
            </a:r>
          </a:p>
          <a:p>
            <a:r>
              <a:rPr lang="en-US" sz="1000"/>
              <a:t>12</a:t>
            </a:r>
          </a:p>
          <a:p>
            <a:r>
              <a:rPr lang="en-US" sz="1000"/>
              <a:t>16</a:t>
            </a:r>
          </a:p>
          <a:p>
            <a:r>
              <a:rPr lang="en-US" sz="1000"/>
              <a:t>20</a:t>
            </a:r>
          </a:p>
          <a:p>
            <a:r>
              <a:rPr lang="en-US" sz="1000"/>
              <a:t>24</a:t>
            </a:r>
          </a:p>
          <a:p>
            <a:r>
              <a:rPr lang="en-US" sz="1000"/>
              <a:t>28</a:t>
            </a:r>
          </a:p>
          <a:p>
            <a:r>
              <a:rPr lang="en-US" sz="1000"/>
              <a:t>32</a:t>
            </a:r>
          </a:p>
          <a:p>
            <a:r>
              <a:rPr lang="en-US" sz="1000"/>
              <a:t>36</a:t>
            </a:r>
          </a:p>
          <a:p>
            <a:r>
              <a:rPr lang="en-US" sz="1000"/>
              <a:t>40</a:t>
            </a:r>
          </a:p>
          <a:p>
            <a:r>
              <a:rPr lang="en-US" sz="1000"/>
              <a:t>44</a:t>
            </a:r>
          </a:p>
          <a:p>
            <a:r>
              <a:rPr lang="en-US" sz="1000"/>
              <a:t>48</a:t>
            </a:r>
          </a:p>
          <a:p>
            <a:r>
              <a:rPr lang="en-US" sz="1000"/>
              <a:t>52</a:t>
            </a:r>
          </a:p>
          <a:p>
            <a:r>
              <a:rPr lang="en-US" sz="1000"/>
              <a:t>56</a:t>
            </a:r>
          </a:p>
          <a:p>
            <a:r>
              <a:rPr lang="en-US" sz="1000"/>
              <a:t>60</a:t>
            </a:r>
          </a:p>
          <a:p>
            <a:r>
              <a:rPr lang="en-US" sz="1000"/>
              <a:t>64</a:t>
            </a:r>
          </a:p>
          <a:p>
            <a:r>
              <a:rPr lang="en-US" sz="1000"/>
              <a:t>68</a:t>
            </a:r>
          </a:p>
          <a:p>
            <a:r>
              <a:rPr lang="en-US" sz="1000"/>
              <a:t>72</a:t>
            </a:r>
          </a:p>
          <a:p>
            <a:r>
              <a:rPr lang="en-US" sz="1000"/>
              <a:t>76</a:t>
            </a:r>
          </a:p>
          <a:p>
            <a:r>
              <a:rPr lang="en-US" sz="1000"/>
              <a:t>80</a:t>
            </a:r>
          </a:p>
          <a:p>
            <a:r>
              <a:rPr lang="en-US" sz="1000"/>
              <a:t>84</a:t>
            </a:r>
          </a:p>
          <a:p>
            <a:r>
              <a:rPr lang="en-US" sz="1000"/>
              <a:t>88</a:t>
            </a:r>
          </a:p>
          <a:p>
            <a:r>
              <a:rPr lang="en-US" sz="1000"/>
              <a:t>92</a:t>
            </a:r>
          </a:p>
          <a:p>
            <a:r>
              <a:rPr lang="en-US" sz="1000"/>
              <a:t>96</a:t>
            </a:r>
          </a:p>
          <a:p>
            <a:r>
              <a:rPr lang="en-US" sz="1000"/>
              <a:t>100</a:t>
            </a:r>
          </a:p>
        </p:txBody>
      </p:sp>
      <p:sp>
        <p:nvSpPr>
          <p:cNvPr id="28742" name="Line 70"/>
          <p:cNvSpPr>
            <a:spLocks noChangeShapeType="1"/>
          </p:cNvSpPr>
          <p:nvPr/>
        </p:nvSpPr>
        <p:spPr bwMode="auto">
          <a:xfrm flipV="1">
            <a:off x="3048000" y="1447800"/>
            <a:ext cx="0" cy="39624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8743" name="Text Box 71"/>
          <p:cNvSpPr txBox="1">
            <a:spLocks noChangeArrowheads="1"/>
          </p:cNvSpPr>
          <p:nvPr/>
        </p:nvSpPr>
        <p:spPr bwMode="auto">
          <a:xfrm>
            <a:off x="1752600" y="2743200"/>
            <a:ext cx="1238250" cy="304800"/>
          </a:xfrm>
          <a:prstGeom prst="rect">
            <a:avLst/>
          </a:prstGeom>
          <a:noFill/>
          <a:ln w="9525">
            <a:noFill/>
            <a:miter lim="800000"/>
            <a:headEnd/>
            <a:tailEnd/>
          </a:ln>
          <a:effectLst/>
        </p:spPr>
        <p:txBody>
          <a:bodyPr wrap="none">
            <a:spAutoFit/>
          </a:bodyPr>
          <a:lstStyle/>
          <a:p>
            <a:r>
              <a:rPr lang="en-US" sz="1400"/>
              <a:t>26 longwords</a:t>
            </a:r>
          </a:p>
        </p:txBody>
      </p:sp>
      <p:sp>
        <p:nvSpPr>
          <p:cNvPr id="28744" name="Line 72"/>
          <p:cNvSpPr>
            <a:spLocks noChangeShapeType="1"/>
          </p:cNvSpPr>
          <p:nvPr/>
        </p:nvSpPr>
        <p:spPr bwMode="auto">
          <a:xfrm>
            <a:off x="3200400" y="1371600"/>
            <a:ext cx="2286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8745" name="Text Box 73"/>
          <p:cNvSpPr txBox="1">
            <a:spLocks noChangeArrowheads="1"/>
          </p:cNvSpPr>
          <p:nvPr/>
        </p:nvSpPr>
        <p:spPr bwMode="auto">
          <a:xfrm>
            <a:off x="4038600" y="1066800"/>
            <a:ext cx="715963" cy="304800"/>
          </a:xfrm>
          <a:prstGeom prst="rect">
            <a:avLst/>
          </a:prstGeom>
          <a:noFill/>
          <a:ln w="9525">
            <a:noFill/>
            <a:miter lim="800000"/>
            <a:headEnd/>
            <a:tailEnd/>
          </a:ln>
          <a:effectLst/>
        </p:spPr>
        <p:txBody>
          <a:bodyPr wrap="none">
            <a:spAutoFit/>
          </a:bodyPr>
          <a:lstStyle/>
          <a:p>
            <a:r>
              <a:rPr lang="en-US" sz="1400"/>
              <a:t>32-bits</a:t>
            </a:r>
          </a:p>
        </p:txBody>
      </p:sp>
      <p:sp>
        <p:nvSpPr>
          <p:cNvPr id="28748" name="Line 76"/>
          <p:cNvSpPr>
            <a:spLocks noChangeShapeType="1"/>
          </p:cNvSpPr>
          <p:nvPr/>
        </p:nvSpPr>
        <p:spPr bwMode="auto">
          <a:xfrm flipH="1">
            <a:off x="5791200" y="2590800"/>
            <a:ext cx="2971800" cy="0"/>
          </a:xfrm>
          <a:prstGeom prst="line">
            <a:avLst/>
          </a:prstGeom>
          <a:noFill/>
          <a:ln w="57150">
            <a:solidFill>
              <a:schemeClr val="tx1"/>
            </a:solidFill>
            <a:round/>
            <a:headEnd/>
            <a:tailEnd type="triangle" w="med" len="med"/>
          </a:ln>
          <a:effectLst/>
        </p:spPr>
        <p:txBody>
          <a:bodyPr/>
          <a:lstStyle/>
          <a:p>
            <a:endParaRPr lang="en-US"/>
          </a:p>
        </p:txBody>
      </p:sp>
      <p:sp>
        <p:nvSpPr>
          <p:cNvPr id="28749" name="Text Box 77"/>
          <p:cNvSpPr txBox="1">
            <a:spLocks noChangeArrowheads="1"/>
          </p:cNvSpPr>
          <p:nvPr/>
        </p:nvSpPr>
        <p:spPr bwMode="auto">
          <a:xfrm>
            <a:off x="5867400" y="2209800"/>
            <a:ext cx="2927350" cy="366713"/>
          </a:xfrm>
          <a:prstGeom prst="rect">
            <a:avLst/>
          </a:prstGeom>
          <a:noFill/>
          <a:ln w="9525">
            <a:noFill/>
            <a:miter lim="800000"/>
            <a:headEnd/>
            <a:tailEnd/>
          </a:ln>
          <a:effectLst/>
        </p:spPr>
        <p:txBody>
          <a:bodyPr wrap="none">
            <a:spAutoFit/>
          </a:bodyPr>
          <a:lstStyle/>
          <a:p>
            <a:r>
              <a:rPr lang="en-US">
                <a:solidFill>
                  <a:srgbClr val="FF0066"/>
                </a:solidFill>
              </a:rPr>
              <a:t>Page-Table Directory Base</a:t>
            </a:r>
          </a:p>
        </p:txBody>
      </p:sp>
      <p:sp>
        <p:nvSpPr>
          <p:cNvPr id="28750" name="Text Box 78"/>
          <p:cNvSpPr txBox="1">
            <a:spLocks noChangeArrowheads="1"/>
          </p:cNvSpPr>
          <p:nvPr/>
        </p:nvSpPr>
        <p:spPr bwMode="auto">
          <a:xfrm>
            <a:off x="6096000" y="2667000"/>
            <a:ext cx="2927350" cy="3387725"/>
          </a:xfrm>
          <a:prstGeom prst="rect">
            <a:avLst/>
          </a:prstGeom>
          <a:noFill/>
          <a:ln w="9525">
            <a:noFill/>
            <a:miter lim="800000"/>
            <a:headEnd/>
            <a:tailEnd/>
          </a:ln>
          <a:effectLst/>
        </p:spPr>
        <p:txBody>
          <a:bodyPr wrap="none">
            <a:spAutoFit/>
          </a:bodyPr>
          <a:lstStyle/>
          <a:p>
            <a:r>
              <a:rPr lang="en-US"/>
              <a:t> </a:t>
            </a:r>
            <a:r>
              <a:rPr lang="en-US">
                <a:solidFill>
                  <a:srgbClr val="CC3300"/>
                </a:solidFill>
              </a:rPr>
              <a:t>This value will get loaded</a:t>
            </a:r>
          </a:p>
          <a:p>
            <a:r>
              <a:rPr lang="en-US">
                <a:solidFill>
                  <a:srgbClr val="CC3300"/>
                </a:solidFill>
              </a:rPr>
              <a:t>  into register CR3 as part</a:t>
            </a:r>
          </a:p>
          <a:p>
            <a:r>
              <a:rPr lang="en-US">
                <a:solidFill>
                  <a:srgbClr val="CC3300"/>
                </a:solidFill>
              </a:rPr>
              <a:t>   of the context-switching</a:t>
            </a:r>
          </a:p>
          <a:p>
            <a:r>
              <a:rPr lang="en-US">
                <a:solidFill>
                  <a:srgbClr val="CC3300"/>
                </a:solidFill>
              </a:rPr>
              <a:t>  mechanism when paging</a:t>
            </a:r>
          </a:p>
          <a:p>
            <a:r>
              <a:rPr lang="en-US">
                <a:solidFill>
                  <a:srgbClr val="CC3300"/>
                </a:solidFill>
              </a:rPr>
              <a:t> has been enabled (PG=1)</a:t>
            </a:r>
          </a:p>
          <a:p>
            <a:endParaRPr lang="en-US">
              <a:solidFill>
                <a:srgbClr val="CC3300"/>
              </a:solidFill>
            </a:endParaRPr>
          </a:p>
          <a:p>
            <a:r>
              <a:rPr lang="en-US">
                <a:solidFill>
                  <a:srgbClr val="CC3300"/>
                </a:solidFill>
              </a:rPr>
              <a:t> So the ‘incoming task’ will </a:t>
            </a:r>
          </a:p>
          <a:p>
            <a:r>
              <a:rPr lang="en-US">
                <a:solidFill>
                  <a:srgbClr val="CC3300"/>
                </a:solidFill>
              </a:rPr>
              <a:t> automatically have its own</a:t>
            </a:r>
          </a:p>
          <a:p>
            <a:r>
              <a:rPr lang="en-US">
                <a:solidFill>
                  <a:srgbClr val="CC3300"/>
                </a:solidFill>
              </a:rPr>
              <a:t>  individual mapping of its</a:t>
            </a:r>
          </a:p>
          <a:p>
            <a:r>
              <a:rPr lang="en-US">
                <a:solidFill>
                  <a:srgbClr val="CC3300"/>
                </a:solidFill>
              </a:rPr>
              <a:t> ‘virtual’ address-space to </a:t>
            </a:r>
          </a:p>
          <a:p>
            <a:r>
              <a:rPr lang="en-US">
                <a:solidFill>
                  <a:srgbClr val="CC3300"/>
                </a:solidFill>
              </a:rPr>
              <a:t> page-frames in the CPU’s</a:t>
            </a:r>
          </a:p>
          <a:p>
            <a:r>
              <a:rPr lang="en-US">
                <a:solidFill>
                  <a:srgbClr val="CC3300"/>
                </a:solidFill>
              </a:rPr>
              <a:t>  ‘physical’ address-space</a:t>
            </a:r>
            <a:r>
              <a:rPr lang="en-US">
                <a:solidFill>
                  <a:srgbClr val="FF0066"/>
                </a:solidFill>
              </a:rPr>
              <a:t>  </a:t>
            </a:r>
          </a:p>
        </p:txBody>
      </p:sp>
      <p:sp>
        <p:nvSpPr>
          <p:cNvPr id="75" name="Slide Number Placeholder 74"/>
          <p:cNvSpPr>
            <a:spLocks noGrp="1"/>
          </p:cNvSpPr>
          <p:nvPr>
            <p:ph type="sldNum" sz="quarter" idx="12"/>
          </p:nvPr>
        </p:nvSpPr>
        <p:spPr/>
        <p:txBody>
          <a:bodyPr/>
          <a:lstStyle/>
          <a:p>
            <a:fld id="{8803BDD7-B170-4CC6-8041-3539E09DB177}" type="slidenum">
              <a:rPr lang="en-US" smtClean="0"/>
              <a:pPr/>
              <a:t>173</a:t>
            </a:fld>
            <a:endParaRPr lang="en-US"/>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228600"/>
            <a:ext cx="8229600" cy="1143000"/>
          </a:xfrm>
        </p:spPr>
        <p:txBody>
          <a:bodyPr/>
          <a:lstStyle/>
          <a:p>
            <a:r>
              <a:rPr lang="en-US" dirty="0"/>
              <a:t>Extensions to ‘paging’ scheme</a:t>
            </a:r>
          </a:p>
        </p:txBody>
      </p:sp>
      <p:sp>
        <p:nvSpPr>
          <p:cNvPr id="29699" name="Rectangle 3"/>
          <p:cNvSpPr>
            <a:spLocks noGrp="1" noChangeArrowheads="1"/>
          </p:cNvSpPr>
          <p:nvPr>
            <p:ph type="body" idx="1"/>
          </p:nvPr>
        </p:nvSpPr>
        <p:spPr>
          <a:xfrm>
            <a:off x="457200" y="731837"/>
            <a:ext cx="8229600" cy="4525963"/>
          </a:xfrm>
        </p:spPr>
        <p:txBody>
          <a:bodyPr/>
          <a:lstStyle/>
          <a:p>
            <a:r>
              <a:rPr lang="en-US" sz="2400" dirty="0"/>
              <a:t>In the Pentium </a:t>
            </a:r>
            <a:r>
              <a:rPr lang="en-US" sz="2400" dirty="0" smtClean="0"/>
              <a:t>has </a:t>
            </a:r>
            <a:r>
              <a:rPr lang="en-US" sz="2400" dirty="0"/>
              <a:t>provided several enhancements to the original 386 </a:t>
            </a:r>
            <a:r>
              <a:rPr lang="en-US" sz="2400" dirty="0" smtClean="0"/>
              <a:t>paging. These </a:t>
            </a:r>
            <a:r>
              <a:rPr lang="en-US" sz="2400" dirty="0"/>
              <a:t>enhancements are ‘optional’ and must be selectively enabled by software</a:t>
            </a:r>
          </a:p>
          <a:p>
            <a:r>
              <a:rPr lang="en-US" sz="2400" dirty="0"/>
              <a:t>Control Register CR4 implements bits to “turn on” the desired ‘paging-extension’ and some other enhancements that are unrelated to the ‘paging’ architectures    </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174</a:t>
            </a:fld>
            <a:endParaRPr lang="en-US"/>
          </a:p>
        </p:txBody>
      </p:sp>
      <p:sp>
        <p:nvSpPr>
          <p:cNvPr id="5" name="Rectangle 4"/>
          <p:cNvSpPr>
            <a:spLocks noChangeArrowheads="1"/>
          </p:cNvSpPr>
          <p:nvPr/>
        </p:nvSpPr>
        <p:spPr bwMode="auto">
          <a:xfrm>
            <a:off x="685800" y="3640137"/>
            <a:ext cx="228600" cy="914400"/>
          </a:xfrm>
          <a:prstGeom prst="rect">
            <a:avLst/>
          </a:prstGeom>
          <a:solidFill>
            <a:srgbClr val="C0C0C0"/>
          </a:solidFill>
          <a:ln w="9525">
            <a:solidFill>
              <a:schemeClr val="tx1"/>
            </a:solidFill>
            <a:miter lim="800000"/>
            <a:headEnd/>
            <a:tailEnd/>
          </a:ln>
          <a:effectLst/>
        </p:spPr>
        <p:txBody>
          <a:bodyPr wrap="none" anchor="ctr"/>
          <a:lstStyle/>
          <a:p>
            <a:pPr algn="ctr"/>
            <a:endParaRPr lang="en-US"/>
          </a:p>
        </p:txBody>
      </p:sp>
      <p:sp>
        <p:nvSpPr>
          <p:cNvPr id="6" name="Rectangle 5"/>
          <p:cNvSpPr>
            <a:spLocks noChangeArrowheads="1"/>
          </p:cNvSpPr>
          <p:nvPr/>
        </p:nvSpPr>
        <p:spPr bwMode="auto">
          <a:xfrm>
            <a:off x="914400" y="3640137"/>
            <a:ext cx="228600" cy="914400"/>
          </a:xfrm>
          <a:prstGeom prst="rect">
            <a:avLst/>
          </a:prstGeom>
          <a:solidFill>
            <a:srgbClr val="C0C0C0"/>
          </a:solidFill>
          <a:ln w="9525">
            <a:solidFill>
              <a:schemeClr val="tx1"/>
            </a:solidFill>
            <a:miter lim="800000"/>
            <a:headEnd/>
            <a:tailEnd/>
          </a:ln>
          <a:effectLst/>
        </p:spPr>
        <p:txBody>
          <a:bodyPr wrap="none" anchor="ctr"/>
          <a:lstStyle/>
          <a:p>
            <a:pPr algn="ctr"/>
            <a:endParaRPr lang="en-US"/>
          </a:p>
        </p:txBody>
      </p:sp>
      <p:sp>
        <p:nvSpPr>
          <p:cNvPr id="7" name="Rectangle 6"/>
          <p:cNvSpPr>
            <a:spLocks noChangeArrowheads="1"/>
          </p:cNvSpPr>
          <p:nvPr/>
        </p:nvSpPr>
        <p:spPr bwMode="auto">
          <a:xfrm>
            <a:off x="1143000" y="3640137"/>
            <a:ext cx="228600" cy="914400"/>
          </a:xfrm>
          <a:prstGeom prst="rect">
            <a:avLst/>
          </a:prstGeom>
          <a:solidFill>
            <a:srgbClr val="C0C0C0"/>
          </a:solidFill>
          <a:ln w="9525">
            <a:solidFill>
              <a:schemeClr val="tx1"/>
            </a:solidFill>
            <a:miter lim="800000"/>
            <a:headEnd/>
            <a:tailEnd/>
          </a:ln>
          <a:effectLst/>
        </p:spPr>
        <p:txBody>
          <a:bodyPr wrap="none" anchor="ctr"/>
          <a:lstStyle/>
          <a:p>
            <a:pPr algn="ctr"/>
            <a:endParaRPr lang="en-US"/>
          </a:p>
        </p:txBody>
      </p:sp>
      <p:sp>
        <p:nvSpPr>
          <p:cNvPr id="8" name="Rectangle 7"/>
          <p:cNvSpPr>
            <a:spLocks noChangeArrowheads="1"/>
          </p:cNvSpPr>
          <p:nvPr/>
        </p:nvSpPr>
        <p:spPr bwMode="auto">
          <a:xfrm>
            <a:off x="13716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9" name="Rectangle 8"/>
          <p:cNvSpPr>
            <a:spLocks noChangeArrowheads="1"/>
          </p:cNvSpPr>
          <p:nvPr/>
        </p:nvSpPr>
        <p:spPr bwMode="auto">
          <a:xfrm>
            <a:off x="16002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18288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1" name="Rectangle 10"/>
          <p:cNvSpPr>
            <a:spLocks noChangeArrowheads="1"/>
          </p:cNvSpPr>
          <p:nvPr/>
        </p:nvSpPr>
        <p:spPr bwMode="auto">
          <a:xfrm>
            <a:off x="20574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22860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3" name="Rectangle 12"/>
          <p:cNvSpPr>
            <a:spLocks noChangeArrowheads="1"/>
          </p:cNvSpPr>
          <p:nvPr/>
        </p:nvSpPr>
        <p:spPr bwMode="auto">
          <a:xfrm>
            <a:off x="25146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4" name="Rectangle 13"/>
          <p:cNvSpPr>
            <a:spLocks noChangeArrowheads="1"/>
          </p:cNvSpPr>
          <p:nvPr/>
        </p:nvSpPr>
        <p:spPr bwMode="auto">
          <a:xfrm>
            <a:off x="27432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5" name="Rectangle 14"/>
          <p:cNvSpPr>
            <a:spLocks noChangeArrowheads="1"/>
          </p:cNvSpPr>
          <p:nvPr/>
        </p:nvSpPr>
        <p:spPr bwMode="auto">
          <a:xfrm>
            <a:off x="29718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6" name="Rectangle 15"/>
          <p:cNvSpPr>
            <a:spLocks noChangeArrowheads="1"/>
          </p:cNvSpPr>
          <p:nvPr/>
        </p:nvSpPr>
        <p:spPr bwMode="auto">
          <a:xfrm>
            <a:off x="32004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7" name="Rectangle 16"/>
          <p:cNvSpPr>
            <a:spLocks noChangeArrowheads="1"/>
          </p:cNvSpPr>
          <p:nvPr/>
        </p:nvSpPr>
        <p:spPr bwMode="auto">
          <a:xfrm>
            <a:off x="34290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18" name="Rectangle 17"/>
          <p:cNvSpPr>
            <a:spLocks noChangeArrowheads="1"/>
          </p:cNvSpPr>
          <p:nvPr/>
        </p:nvSpPr>
        <p:spPr bwMode="auto">
          <a:xfrm>
            <a:off x="3657600" y="3640137"/>
            <a:ext cx="228600" cy="914400"/>
          </a:xfrm>
          <a:prstGeom prst="rect">
            <a:avLst/>
          </a:prstGeom>
          <a:solidFill>
            <a:srgbClr val="C0C0C0"/>
          </a:solidFill>
          <a:ln w="9525">
            <a:solidFill>
              <a:schemeClr val="tx1"/>
            </a:solidFill>
            <a:miter lim="800000"/>
            <a:headEnd/>
            <a:tailEnd/>
          </a:ln>
          <a:effectLst/>
        </p:spPr>
        <p:txBody>
          <a:bodyPr wrap="none" anchor="ctr"/>
          <a:lstStyle/>
          <a:p>
            <a:pPr algn="ctr"/>
            <a:endParaRPr lang="en-US"/>
          </a:p>
        </p:txBody>
      </p:sp>
      <p:sp>
        <p:nvSpPr>
          <p:cNvPr id="19" name="Rectangle 18"/>
          <p:cNvSpPr>
            <a:spLocks noChangeArrowheads="1"/>
          </p:cNvSpPr>
          <p:nvPr/>
        </p:nvSpPr>
        <p:spPr bwMode="auto">
          <a:xfrm>
            <a:off x="3886200" y="3640137"/>
            <a:ext cx="228600" cy="914400"/>
          </a:xfrm>
          <a:prstGeom prst="rect">
            <a:avLst/>
          </a:prstGeom>
          <a:solidFill>
            <a:srgbClr val="C0C0C0"/>
          </a:solidFill>
          <a:ln w="9525">
            <a:solidFill>
              <a:schemeClr val="tx1"/>
            </a:solidFill>
            <a:miter lim="800000"/>
            <a:headEnd/>
            <a:tailEnd/>
          </a:ln>
          <a:effectLst/>
        </p:spPr>
        <p:txBody>
          <a:bodyPr wrap="none" anchor="ctr"/>
          <a:lstStyle/>
          <a:p>
            <a:pPr algn="ctr"/>
            <a:endParaRPr lang="en-US"/>
          </a:p>
        </p:txBody>
      </p:sp>
      <p:sp>
        <p:nvSpPr>
          <p:cNvPr id="20" name="Rectangle 19"/>
          <p:cNvSpPr>
            <a:spLocks noChangeArrowheads="1"/>
          </p:cNvSpPr>
          <p:nvPr/>
        </p:nvSpPr>
        <p:spPr bwMode="auto">
          <a:xfrm>
            <a:off x="4114800" y="3640137"/>
            <a:ext cx="228600" cy="914400"/>
          </a:xfrm>
          <a:prstGeom prst="rect">
            <a:avLst/>
          </a:prstGeom>
          <a:solidFill>
            <a:srgbClr val="C0C0C0"/>
          </a:solidFill>
          <a:ln w="9525">
            <a:solidFill>
              <a:schemeClr val="tx1"/>
            </a:solidFill>
            <a:miter lim="800000"/>
            <a:headEnd/>
            <a:tailEnd/>
          </a:ln>
          <a:effectLst/>
        </p:spPr>
        <p:txBody>
          <a:bodyPr wrap="none" anchor="ctr"/>
          <a:lstStyle/>
          <a:p>
            <a:pPr algn="ctr"/>
            <a:endParaRPr lang="en-US"/>
          </a:p>
        </p:txBody>
      </p:sp>
      <p:sp>
        <p:nvSpPr>
          <p:cNvPr id="21" name="Rectangle 20"/>
          <p:cNvSpPr>
            <a:spLocks noChangeArrowheads="1"/>
          </p:cNvSpPr>
          <p:nvPr/>
        </p:nvSpPr>
        <p:spPr bwMode="auto">
          <a:xfrm>
            <a:off x="43434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22" name="Rectangle 21"/>
          <p:cNvSpPr>
            <a:spLocks noChangeArrowheads="1"/>
          </p:cNvSpPr>
          <p:nvPr/>
        </p:nvSpPr>
        <p:spPr bwMode="auto">
          <a:xfrm>
            <a:off x="45720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23" name="Rectangle 22"/>
          <p:cNvSpPr>
            <a:spLocks noChangeArrowheads="1"/>
          </p:cNvSpPr>
          <p:nvPr/>
        </p:nvSpPr>
        <p:spPr bwMode="auto">
          <a:xfrm>
            <a:off x="48006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b="1"/>
              <a:t>V</a:t>
            </a:r>
          </a:p>
          <a:p>
            <a:pPr algn="ctr"/>
            <a:r>
              <a:rPr lang="en-US" sz="1200" b="1"/>
              <a:t>M</a:t>
            </a:r>
          </a:p>
          <a:p>
            <a:pPr algn="ctr"/>
            <a:r>
              <a:rPr lang="en-US" sz="1200" b="1"/>
              <a:t>X</a:t>
            </a:r>
          </a:p>
          <a:p>
            <a:pPr algn="ctr"/>
            <a:r>
              <a:rPr lang="en-US" sz="1200" b="1"/>
              <a:t>E</a:t>
            </a:r>
          </a:p>
        </p:txBody>
      </p:sp>
      <p:sp>
        <p:nvSpPr>
          <p:cNvPr id="24" name="Rectangle 23"/>
          <p:cNvSpPr>
            <a:spLocks noChangeArrowheads="1"/>
          </p:cNvSpPr>
          <p:nvPr/>
        </p:nvSpPr>
        <p:spPr bwMode="auto">
          <a:xfrm>
            <a:off x="50292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25" name="Rectangle 24"/>
          <p:cNvSpPr>
            <a:spLocks noChangeArrowheads="1"/>
          </p:cNvSpPr>
          <p:nvPr/>
        </p:nvSpPr>
        <p:spPr bwMode="auto">
          <a:xfrm>
            <a:off x="5257800" y="3640137"/>
            <a:ext cx="228600" cy="9144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26" name="Rectangle 25"/>
          <p:cNvSpPr>
            <a:spLocks noChangeArrowheads="1"/>
          </p:cNvSpPr>
          <p:nvPr/>
        </p:nvSpPr>
        <p:spPr bwMode="auto">
          <a:xfrm>
            <a:off x="5486400" y="3640137"/>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 name="Rectangle 26"/>
          <p:cNvSpPr>
            <a:spLocks noChangeArrowheads="1"/>
          </p:cNvSpPr>
          <p:nvPr/>
        </p:nvSpPr>
        <p:spPr bwMode="auto">
          <a:xfrm>
            <a:off x="5715000" y="3640137"/>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8" name="Rectangle 27"/>
          <p:cNvSpPr>
            <a:spLocks noChangeArrowheads="1"/>
          </p:cNvSpPr>
          <p:nvPr/>
        </p:nvSpPr>
        <p:spPr bwMode="auto">
          <a:xfrm>
            <a:off x="59436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P</a:t>
            </a:r>
          </a:p>
          <a:p>
            <a:pPr algn="ctr"/>
            <a:r>
              <a:rPr lang="en-US"/>
              <a:t>C</a:t>
            </a:r>
          </a:p>
          <a:p>
            <a:pPr algn="ctr"/>
            <a:r>
              <a:rPr lang="en-US"/>
              <a:t>E</a:t>
            </a:r>
          </a:p>
        </p:txBody>
      </p:sp>
      <p:sp>
        <p:nvSpPr>
          <p:cNvPr id="29" name="Rectangle 28"/>
          <p:cNvSpPr>
            <a:spLocks noChangeArrowheads="1"/>
          </p:cNvSpPr>
          <p:nvPr/>
        </p:nvSpPr>
        <p:spPr bwMode="auto">
          <a:xfrm>
            <a:off x="6172200" y="3640137"/>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a:p>
            <a:pPr algn="ctr"/>
            <a:r>
              <a:rPr lang="en-US"/>
              <a:t>G</a:t>
            </a:r>
          </a:p>
          <a:p>
            <a:pPr algn="ctr"/>
            <a:r>
              <a:rPr lang="en-US"/>
              <a:t>E</a:t>
            </a:r>
          </a:p>
        </p:txBody>
      </p:sp>
      <p:sp>
        <p:nvSpPr>
          <p:cNvPr id="30" name="Rectangle 29"/>
          <p:cNvSpPr>
            <a:spLocks noChangeArrowheads="1"/>
          </p:cNvSpPr>
          <p:nvPr/>
        </p:nvSpPr>
        <p:spPr bwMode="auto">
          <a:xfrm>
            <a:off x="64008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M</a:t>
            </a:r>
          </a:p>
          <a:p>
            <a:pPr algn="ctr"/>
            <a:r>
              <a:rPr lang="en-US"/>
              <a:t>C</a:t>
            </a:r>
          </a:p>
          <a:p>
            <a:pPr algn="ctr"/>
            <a:r>
              <a:rPr lang="en-US"/>
              <a:t>E</a:t>
            </a:r>
          </a:p>
        </p:txBody>
      </p:sp>
      <p:sp>
        <p:nvSpPr>
          <p:cNvPr id="31" name="Rectangle 30"/>
          <p:cNvSpPr>
            <a:spLocks noChangeArrowheads="1"/>
          </p:cNvSpPr>
          <p:nvPr/>
        </p:nvSpPr>
        <p:spPr bwMode="auto">
          <a:xfrm>
            <a:off x="6629400" y="3640137"/>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a:p>
            <a:pPr algn="ctr"/>
            <a:r>
              <a:rPr lang="en-US"/>
              <a:t>A</a:t>
            </a:r>
          </a:p>
          <a:p>
            <a:pPr algn="ctr"/>
            <a:r>
              <a:rPr lang="en-US"/>
              <a:t>E</a:t>
            </a:r>
          </a:p>
        </p:txBody>
      </p:sp>
      <p:sp>
        <p:nvSpPr>
          <p:cNvPr id="32" name="Rectangle 31"/>
          <p:cNvSpPr>
            <a:spLocks noChangeArrowheads="1"/>
          </p:cNvSpPr>
          <p:nvPr/>
        </p:nvSpPr>
        <p:spPr bwMode="auto">
          <a:xfrm>
            <a:off x="6858000" y="3640137"/>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a:p>
            <a:pPr algn="ctr"/>
            <a:r>
              <a:rPr lang="en-US"/>
              <a:t>S</a:t>
            </a:r>
          </a:p>
          <a:p>
            <a:pPr algn="ctr"/>
            <a:r>
              <a:rPr lang="en-US"/>
              <a:t>E</a:t>
            </a:r>
          </a:p>
        </p:txBody>
      </p:sp>
      <p:sp>
        <p:nvSpPr>
          <p:cNvPr id="33" name="Rectangle 32"/>
          <p:cNvSpPr>
            <a:spLocks noChangeArrowheads="1"/>
          </p:cNvSpPr>
          <p:nvPr/>
        </p:nvSpPr>
        <p:spPr bwMode="auto">
          <a:xfrm>
            <a:off x="70866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D</a:t>
            </a:r>
          </a:p>
          <a:p>
            <a:pPr algn="ctr"/>
            <a:r>
              <a:rPr lang="en-US"/>
              <a:t>E</a:t>
            </a:r>
          </a:p>
        </p:txBody>
      </p:sp>
      <p:sp>
        <p:nvSpPr>
          <p:cNvPr id="34" name="Rectangle 33"/>
          <p:cNvSpPr>
            <a:spLocks noChangeArrowheads="1"/>
          </p:cNvSpPr>
          <p:nvPr/>
        </p:nvSpPr>
        <p:spPr bwMode="auto">
          <a:xfrm>
            <a:off x="73152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T</a:t>
            </a:r>
          </a:p>
          <a:p>
            <a:pPr algn="ctr"/>
            <a:r>
              <a:rPr lang="en-US"/>
              <a:t>S</a:t>
            </a:r>
          </a:p>
          <a:p>
            <a:pPr algn="ctr"/>
            <a:r>
              <a:rPr lang="en-US"/>
              <a:t>D</a:t>
            </a:r>
          </a:p>
        </p:txBody>
      </p:sp>
      <p:sp>
        <p:nvSpPr>
          <p:cNvPr id="35" name="Rectangle 34"/>
          <p:cNvSpPr>
            <a:spLocks noChangeArrowheads="1"/>
          </p:cNvSpPr>
          <p:nvPr/>
        </p:nvSpPr>
        <p:spPr bwMode="auto">
          <a:xfrm>
            <a:off x="75438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P</a:t>
            </a:r>
          </a:p>
          <a:p>
            <a:pPr algn="ctr"/>
            <a:r>
              <a:rPr lang="en-US"/>
              <a:t>V</a:t>
            </a:r>
          </a:p>
          <a:p>
            <a:pPr algn="ctr"/>
            <a:r>
              <a:rPr lang="en-US"/>
              <a:t>I</a:t>
            </a:r>
          </a:p>
        </p:txBody>
      </p:sp>
      <p:sp>
        <p:nvSpPr>
          <p:cNvPr id="36" name="Rectangle 35"/>
          <p:cNvSpPr>
            <a:spLocks noChangeArrowheads="1"/>
          </p:cNvSpPr>
          <p:nvPr/>
        </p:nvSpPr>
        <p:spPr bwMode="auto">
          <a:xfrm>
            <a:off x="7772400" y="3640137"/>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V</a:t>
            </a:r>
          </a:p>
          <a:p>
            <a:pPr algn="ctr"/>
            <a:r>
              <a:rPr lang="en-US"/>
              <a:t>M</a:t>
            </a:r>
          </a:p>
          <a:p>
            <a:pPr algn="ctr"/>
            <a:r>
              <a:rPr lang="en-US"/>
              <a:t>E</a:t>
            </a:r>
          </a:p>
        </p:txBody>
      </p:sp>
      <p:sp>
        <p:nvSpPr>
          <p:cNvPr id="37" name="Text Box 37"/>
          <p:cNvSpPr txBox="1">
            <a:spLocks noChangeArrowheads="1"/>
          </p:cNvSpPr>
          <p:nvPr/>
        </p:nvSpPr>
        <p:spPr bwMode="auto">
          <a:xfrm>
            <a:off x="593725" y="3319462"/>
            <a:ext cx="7416800" cy="336550"/>
          </a:xfrm>
          <a:prstGeom prst="rect">
            <a:avLst/>
          </a:prstGeom>
          <a:noFill/>
          <a:ln w="9525">
            <a:noFill/>
            <a:miter lim="800000"/>
            <a:headEnd/>
            <a:tailEnd/>
          </a:ln>
          <a:effectLst/>
        </p:spPr>
        <p:txBody>
          <a:bodyPr wrap="none">
            <a:spAutoFit/>
          </a:bodyPr>
          <a:lstStyle/>
          <a:p>
            <a:r>
              <a:rPr lang="en-US" sz="1600"/>
              <a:t>31                                                                    13        10 9  8  7  6  5  4  3  2  1  0</a:t>
            </a:r>
          </a:p>
        </p:txBody>
      </p:sp>
      <p:sp>
        <p:nvSpPr>
          <p:cNvPr id="38" name="Text Box 38"/>
          <p:cNvSpPr txBox="1">
            <a:spLocks noChangeArrowheads="1"/>
          </p:cNvSpPr>
          <p:nvPr/>
        </p:nvSpPr>
        <p:spPr bwMode="auto">
          <a:xfrm>
            <a:off x="1219200" y="4953000"/>
            <a:ext cx="6438900" cy="1465263"/>
          </a:xfrm>
          <a:prstGeom prst="rect">
            <a:avLst/>
          </a:prstGeom>
          <a:noFill/>
          <a:ln w="9525">
            <a:noFill/>
            <a:miter lim="800000"/>
            <a:headEnd/>
            <a:tailEnd/>
          </a:ln>
          <a:effectLst/>
        </p:spPr>
        <p:txBody>
          <a:bodyPr wrap="none">
            <a:spAutoFit/>
          </a:bodyPr>
          <a:lstStyle/>
          <a:p>
            <a:r>
              <a:rPr lang="en-US" b="1" dirty="0"/>
              <a:t>Legend (for paging-related extensions):</a:t>
            </a:r>
          </a:p>
          <a:p>
            <a:endParaRPr lang="en-US" b="1" dirty="0"/>
          </a:p>
          <a:p>
            <a:r>
              <a:rPr lang="en-US" dirty="0"/>
              <a:t>   PSE = Page-Size Extension is enabled (1 = yes, 0 = no)</a:t>
            </a:r>
          </a:p>
          <a:p>
            <a:r>
              <a:rPr lang="en-US" dirty="0"/>
              <a:t>   PAE = Page-Address Extension is enabled (1 = yes, 0 = no)</a:t>
            </a:r>
            <a:br>
              <a:rPr lang="en-US" dirty="0"/>
            </a:br>
            <a:r>
              <a:rPr lang="en-US" dirty="0"/>
              <a:t>   PGE = Page-Global Extension is enabled (1 = yes, 0 = no)</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229600" cy="1143000"/>
          </a:xfrm>
        </p:spPr>
        <p:txBody>
          <a:bodyPr/>
          <a:lstStyle/>
          <a:p>
            <a:r>
              <a:rPr lang="en-US" dirty="0"/>
              <a:t>Efficiency?</a:t>
            </a:r>
          </a:p>
        </p:txBody>
      </p:sp>
      <p:sp>
        <p:nvSpPr>
          <p:cNvPr id="31747" name="Rectangle 3"/>
          <p:cNvSpPr>
            <a:spLocks noGrp="1" noChangeArrowheads="1"/>
          </p:cNvSpPr>
          <p:nvPr>
            <p:ph type="body" idx="1"/>
          </p:nvPr>
        </p:nvSpPr>
        <p:spPr>
          <a:xfrm>
            <a:off x="457200" y="838200"/>
            <a:ext cx="8229600" cy="4525963"/>
          </a:xfrm>
        </p:spPr>
        <p:txBody>
          <a:bodyPr/>
          <a:lstStyle/>
          <a:p>
            <a:r>
              <a:rPr lang="en-US" sz="2400" dirty="0"/>
              <a:t>When paging is enabled, every reference to memory requires the CPU to ‘translate’ the virtual address into a </a:t>
            </a:r>
            <a:r>
              <a:rPr lang="en-US" sz="2400" dirty="0" smtClean="0"/>
              <a:t>physical-address. That </a:t>
            </a:r>
            <a:r>
              <a:rPr lang="en-US" sz="2400" dirty="0"/>
              <a:t>‘translation’ is based on </a:t>
            </a:r>
            <a:r>
              <a:rPr lang="en-US" sz="2400" dirty="0" smtClean="0"/>
              <a:t>table-lookups. These </a:t>
            </a:r>
            <a:r>
              <a:rPr lang="en-US" sz="2400" dirty="0"/>
              <a:t>lookups must be done ‘sequentially’</a:t>
            </a:r>
          </a:p>
          <a:p>
            <a:r>
              <a:rPr lang="en-US" sz="2400" dirty="0"/>
              <a:t>So ‘address-translation’ could be </a:t>
            </a:r>
            <a:r>
              <a:rPr lang="en-US" sz="2400" dirty="0" smtClean="0"/>
              <a:t>costly</a:t>
            </a:r>
          </a:p>
          <a:p>
            <a:pPr>
              <a:lnSpc>
                <a:spcPct val="90000"/>
              </a:lnSpc>
            </a:pPr>
            <a:r>
              <a:rPr lang="en-US" sz="2400" dirty="0" smtClean="0"/>
              <a:t>When the CPU has performed the table lookups that map a virtual-address to a physical-address, it “remembers” that relationship by saving the pair of page-addresses (virtual-page </a:t>
            </a:r>
            <a:r>
              <a:rPr lang="en-US" sz="2400" dirty="0" smtClean="0">
                <a:sym typeface="Wingdings" pitchFamily="2" charset="2"/>
              </a:rPr>
              <a:t> physical page) in a special CPU cache known as the TLB (“Translation Look-aside Buffer”)</a:t>
            </a:r>
          </a:p>
          <a:p>
            <a:pPr>
              <a:lnSpc>
                <a:spcPct val="90000"/>
              </a:lnSpc>
            </a:pPr>
            <a:r>
              <a:rPr lang="en-US" sz="2400" dirty="0" smtClean="0">
                <a:sym typeface="Wingdings" pitchFamily="2" charset="2"/>
              </a:rPr>
              <a:t>So future references to that virtual page can be quickly resolved via that cache</a:t>
            </a:r>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175</a:t>
            </a:fld>
            <a:endParaRPr 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1143000"/>
          </a:xfrm>
        </p:spPr>
        <p:txBody>
          <a:bodyPr/>
          <a:lstStyle/>
          <a:p>
            <a:r>
              <a:rPr lang="en-US" dirty="0"/>
              <a:t>4-way set-associative</a:t>
            </a:r>
          </a:p>
        </p:txBody>
      </p:sp>
      <p:sp>
        <p:nvSpPr>
          <p:cNvPr id="34819" name="Rectangle 3"/>
          <p:cNvSpPr>
            <a:spLocks noGrp="1" noChangeArrowheads="1"/>
          </p:cNvSpPr>
          <p:nvPr>
            <p:ph type="body" idx="1"/>
          </p:nvPr>
        </p:nvSpPr>
        <p:spPr>
          <a:xfrm>
            <a:off x="457200" y="1951037"/>
            <a:ext cx="8229600" cy="4525963"/>
          </a:xfrm>
        </p:spPr>
        <p:txBody>
          <a:bodyPr/>
          <a:lstStyle/>
          <a:p>
            <a:pPr>
              <a:lnSpc>
                <a:spcPct val="90000"/>
              </a:lnSpc>
            </a:pPr>
            <a:r>
              <a:rPr lang="en-US" sz="2400" dirty="0"/>
              <a:t>The TLB is implemented as a ‘4-way set-associative’ cache -- it’s like a parallelized version of a Hash Table (with ‘evictions’) </a:t>
            </a:r>
          </a:p>
          <a:p>
            <a:pPr>
              <a:lnSpc>
                <a:spcPct val="90000"/>
              </a:lnSpc>
            </a:pPr>
            <a:r>
              <a:rPr lang="en-US" sz="2400" dirty="0"/>
              <a:t>Due to the ‘locality of reference’ principle, the TLB concept generally works well in most common programming contexts as an efficient ‘speedup’ of the page-address table-lookup translation mechanism</a:t>
            </a:r>
          </a:p>
          <a:p>
            <a:pPr>
              <a:lnSpc>
                <a:spcPct val="90000"/>
              </a:lnSpc>
            </a:pPr>
            <a:r>
              <a:rPr lang="en-US" sz="2400" dirty="0"/>
              <a:t>Modifying CR3 will invalidate the TLB</a:t>
            </a:r>
          </a:p>
        </p:txBody>
      </p:sp>
      <p:sp>
        <p:nvSpPr>
          <p:cNvPr id="4" name="Slide Number Placeholder 3"/>
          <p:cNvSpPr>
            <a:spLocks noGrp="1"/>
          </p:cNvSpPr>
          <p:nvPr>
            <p:ph type="sldNum" sz="quarter" idx="12"/>
          </p:nvPr>
        </p:nvSpPr>
        <p:spPr/>
        <p:txBody>
          <a:bodyPr/>
          <a:lstStyle/>
          <a:p>
            <a:fld id="{E9F30D11-FCBC-4E13-9D77-6D2272D5FE03}" type="slidenum">
              <a:rPr lang="en-US" smtClean="0"/>
              <a:pPr/>
              <a:t>176</a:t>
            </a:fld>
            <a:endParaRPr lang="en-US"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304800"/>
            <a:ext cx="8229600" cy="1143000"/>
          </a:xfrm>
        </p:spPr>
        <p:txBody>
          <a:bodyPr/>
          <a:lstStyle/>
          <a:p>
            <a:r>
              <a:rPr lang="en-US"/>
              <a:t>The exercise illustrated</a:t>
            </a:r>
          </a:p>
        </p:txBody>
      </p:sp>
      <p:sp>
        <p:nvSpPr>
          <p:cNvPr id="36868" name="Rectangle 4"/>
          <p:cNvSpPr>
            <a:spLocks noChangeArrowheads="1"/>
          </p:cNvSpPr>
          <p:nvPr/>
        </p:nvSpPr>
        <p:spPr bwMode="auto">
          <a:xfrm>
            <a:off x="1371600" y="1752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1371600" y="1981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0" name="Rectangle 6"/>
          <p:cNvSpPr>
            <a:spLocks noChangeArrowheads="1"/>
          </p:cNvSpPr>
          <p:nvPr/>
        </p:nvSpPr>
        <p:spPr bwMode="auto">
          <a:xfrm>
            <a:off x="1371600" y="2209800"/>
            <a:ext cx="1981200" cy="228600"/>
          </a:xfrm>
          <a:prstGeom prst="rect">
            <a:avLst/>
          </a:prstGeom>
          <a:solidFill>
            <a:srgbClr val="FFFF99"/>
          </a:solidFill>
          <a:ln w="9525">
            <a:solidFill>
              <a:schemeClr val="tx1"/>
            </a:solidFill>
            <a:miter lim="800000"/>
            <a:headEnd/>
            <a:tailEnd/>
          </a:ln>
          <a:effectLst/>
        </p:spPr>
        <p:txBody>
          <a:bodyPr wrap="none" anchor="ctr"/>
          <a:lstStyle/>
          <a:p>
            <a:pPr algn="ctr"/>
            <a:r>
              <a:rPr lang="en-US" sz="1600"/>
              <a:t>video memory</a:t>
            </a:r>
          </a:p>
        </p:txBody>
      </p:sp>
      <p:sp>
        <p:nvSpPr>
          <p:cNvPr id="36871" name="Rectangle 7"/>
          <p:cNvSpPr>
            <a:spLocks noChangeArrowheads="1"/>
          </p:cNvSpPr>
          <p:nvPr/>
        </p:nvSpPr>
        <p:spPr bwMode="auto">
          <a:xfrm>
            <a:off x="1371600" y="2438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2" name="Rectangle 8"/>
          <p:cNvSpPr>
            <a:spLocks noChangeArrowheads="1"/>
          </p:cNvSpPr>
          <p:nvPr/>
        </p:nvSpPr>
        <p:spPr bwMode="auto">
          <a:xfrm>
            <a:off x="1371600" y="26670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3" name="Rectangle 9"/>
          <p:cNvSpPr>
            <a:spLocks noChangeArrowheads="1"/>
          </p:cNvSpPr>
          <p:nvPr/>
        </p:nvSpPr>
        <p:spPr bwMode="auto">
          <a:xfrm>
            <a:off x="1371600" y="2895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1371600" y="3124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1371600" y="33528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6" name="Rectangle 12"/>
          <p:cNvSpPr>
            <a:spLocks noChangeArrowheads="1"/>
          </p:cNvSpPr>
          <p:nvPr/>
        </p:nvSpPr>
        <p:spPr bwMode="auto">
          <a:xfrm>
            <a:off x="1371600" y="3581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1371600" y="38100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8" name="Rectangle 14"/>
          <p:cNvSpPr>
            <a:spLocks noChangeArrowheads="1"/>
          </p:cNvSpPr>
          <p:nvPr/>
        </p:nvSpPr>
        <p:spPr bwMode="auto">
          <a:xfrm>
            <a:off x="1371600" y="4038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79" name="Rectangle 15"/>
          <p:cNvSpPr>
            <a:spLocks noChangeArrowheads="1"/>
          </p:cNvSpPr>
          <p:nvPr/>
        </p:nvSpPr>
        <p:spPr bwMode="auto">
          <a:xfrm>
            <a:off x="1371600" y="4267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1371600" y="44958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1" name="Rectangle 17"/>
          <p:cNvSpPr>
            <a:spLocks noChangeArrowheads="1"/>
          </p:cNvSpPr>
          <p:nvPr/>
        </p:nvSpPr>
        <p:spPr bwMode="auto">
          <a:xfrm>
            <a:off x="1371600" y="4724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2" name="Rectangle 18"/>
          <p:cNvSpPr>
            <a:spLocks noChangeArrowheads="1"/>
          </p:cNvSpPr>
          <p:nvPr/>
        </p:nvSpPr>
        <p:spPr bwMode="auto">
          <a:xfrm>
            <a:off x="1371600" y="49530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1371600" y="5181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4" name="Rectangle 20"/>
          <p:cNvSpPr>
            <a:spLocks noChangeArrowheads="1"/>
          </p:cNvSpPr>
          <p:nvPr/>
        </p:nvSpPr>
        <p:spPr bwMode="auto">
          <a:xfrm>
            <a:off x="1371600" y="5410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5" name="Rectangle 21"/>
          <p:cNvSpPr>
            <a:spLocks noChangeArrowheads="1"/>
          </p:cNvSpPr>
          <p:nvPr/>
        </p:nvSpPr>
        <p:spPr bwMode="auto">
          <a:xfrm>
            <a:off x="1371600" y="56388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6" name="Rectangle 22"/>
          <p:cNvSpPr>
            <a:spLocks noChangeArrowheads="1"/>
          </p:cNvSpPr>
          <p:nvPr/>
        </p:nvSpPr>
        <p:spPr bwMode="auto">
          <a:xfrm>
            <a:off x="1371600" y="5867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7" name="Rectangle 23"/>
          <p:cNvSpPr>
            <a:spLocks noChangeArrowheads="1"/>
          </p:cNvSpPr>
          <p:nvPr/>
        </p:nvSpPr>
        <p:spPr bwMode="auto">
          <a:xfrm>
            <a:off x="5257800" y="1752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8" name="Rectangle 24"/>
          <p:cNvSpPr>
            <a:spLocks noChangeArrowheads="1"/>
          </p:cNvSpPr>
          <p:nvPr/>
        </p:nvSpPr>
        <p:spPr bwMode="auto">
          <a:xfrm>
            <a:off x="5257800" y="1981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89" name="Rectangle 25"/>
          <p:cNvSpPr>
            <a:spLocks noChangeArrowheads="1"/>
          </p:cNvSpPr>
          <p:nvPr/>
        </p:nvSpPr>
        <p:spPr bwMode="auto">
          <a:xfrm>
            <a:off x="5257800" y="2209800"/>
            <a:ext cx="1981200" cy="228600"/>
          </a:xfrm>
          <a:prstGeom prst="rect">
            <a:avLst/>
          </a:prstGeom>
          <a:solidFill>
            <a:srgbClr val="FFFF99"/>
          </a:solidFill>
          <a:ln w="9525">
            <a:solidFill>
              <a:schemeClr val="tx1"/>
            </a:solidFill>
            <a:miter lim="800000"/>
            <a:headEnd/>
            <a:tailEnd/>
          </a:ln>
          <a:effectLst/>
        </p:spPr>
        <p:txBody>
          <a:bodyPr wrap="none" anchor="ctr"/>
          <a:lstStyle/>
          <a:p>
            <a:pPr algn="ctr"/>
            <a:r>
              <a:rPr lang="en-US" sz="1600"/>
              <a:t>video memory</a:t>
            </a:r>
          </a:p>
        </p:txBody>
      </p:sp>
      <p:sp>
        <p:nvSpPr>
          <p:cNvPr id="36890" name="Rectangle 26"/>
          <p:cNvSpPr>
            <a:spLocks noChangeArrowheads="1"/>
          </p:cNvSpPr>
          <p:nvPr/>
        </p:nvSpPr>
        <p:spPr bwMode="auto">
          <a:xfrm>
            <a:off x="5257800" y="2438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1" name="Rectangle 27"/>
          <p:cNvSpPr>
            <a:spLocks noChangeArrowheads="1"/>
          </p:cNvSpPr>
          <p:nvPr/>
        </p:nvSpPr>
        <p:spPr bwMode="auto">
          <a:xfrm>
            <a:off x="5257800" y="26670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2" name="Rectangle 28"/>
          <p:cNvSpPr>
            <a:spLocks noChangeArrowheads="1"/>
          </p:cNvSpPr>
          <p:nvPr/>
        </p:nvSpPr>
        <p:spPr bwMode="auto">
          <a:xfrm>
            <a:off x="5257800" y="2895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3" name="Rectangle 29"/>
          <p:cNvSpPr>
            <a:spLocks noChangeArrowheads="1"/>
          </p:cNvSpPr>
          <p:nvPr/>
        </p:nvSpPr>
        <p:spPr bwMode="auto">
          <a:xfrm>
            <a:off x="5257800" y="3124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4" name="Rectangle 30"/>
          <p:cNvSpPr>
            <a:spLocks noChangeArrowheads="1"/>
          </p:cNvSpPr>
          <p:nvPr/>
        </p:nvSpPr>
        <p:spPr bwMode="auto">
          <a:xfrm>
            <a:off x="5257800" y="33528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5" name="Rectangle 31"/>
          <p:cNvSpPr>
            <a:spLocks noChangeArrowheads="1"/>
          </p:cNvSpPr>
          <p:nvPr/>
        </p:nvSpPr>
        <p:spPr bwMode="auto">
          <a:xfrm>
            <a:off x="5257800" y="3581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6" name="Rectangle 32"/>
          <p:cNvSpPr>
            <a:spLocks noChangeArrowheads="1"/>
          </p:cNvSpPr>
          <p:nvPr/>
        </p:nvSpPr>
        <p:spPr bwMode="auto">
          <a:xfrm>
            <a:off x="5257800" y="38100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7" name="Rectangle 33"/>
          <p:cNvSpPr>
            <a:spLocks noChangeArrowheads="1"/>
          </p:cNvSpPr>
          <p:nvPr/>
        </p:nvSpPr>
        <p:spPr bwMode="auto">
          <a:xfrm>
            <a:off x="5257800" y="4038600"/>
            <a:ext cx="1981200" cy="228600"/>
          </a:xfrm>
          <a:prstGeom prst="rect">
            <a:avLst/>
          </a:prstGeom>
          <a:solidFill>
            <a:srgbClr val="FFFF99"/>
          </a:solidFill>
          <a:ln w="9525">
            <a:solidFill>
              <a:schemeClr val="tx1"/>
            </a:solidFill>
            <a:miter lim="800000"/>
            <a:headEnd/>
            <a:tailEnd/>
          </a:ln>
          <a:effectLst/>
        </p:spPr>
        <p:txBody>
          <a:bodyPr wrap="none" anchor="ctr"/>
          <a:lstStyle/>
          <a:p>
            <a:pPr algn="ctr"/>
            <a:r>
              <a:rPr lang="en-US" sz="1600"/>
              <a:t>video memory</a:t>
            </a:r>
          </a:p>
        </p:txBody>
      </p:sp>
      <p:sp>
        <p:nvSpPr>
          <p:cNvPr id="36898" name="Rectangle 34"/>
          <p:cNvSpPr>
            <a:spLocks noChangeArrowheads="1"/>
          </p:cNvSpPr>
          <p:nvPr/>
        </p:nvSpPr>
        <p:spPr bwMode="auto">
          <a:xfrm>
            <a:off x="5257800" y="4267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899" name="Rectangle 35"/>
          <p:cNvSpPr>
            <a:spLocks noChangeArrowheads="1"/>
          </p:cNvSpPr>
          <p:nvPr/>
        </p:nvSpPr>
        <p:spPr bwMode="auto">
          <a:xfrm>
            <a:off x="5257800" y="44958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0" name="Rectangle 36"/>
          <p:cNvSpPr>
            <a:spLocks noChangeArrowheads="1"/>
          </p:cNvSpPr>
          <p:nvPr/>
        </p:nvSpPr>
        <p:spPr bwMode="auto">
          <a:xfrm>
            <a:off x="5257800" y="4724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1" name="Rectangle 37"/>
          <p:cNvSpPr>
            <a:spLocks noChangeArrowheads="1"/>
          </p:cNvSpPr>
          <p:nvPr/>
        </p:nvSpPr>
        <p:spPr bwMode="auto">
          <a:xfrm>
            <a:off x="5257800" y="49530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2" name="Rectangle 38"/>
          <p:cNvSpPr>
            <a:spLocks noChangeArrowheads="1"/>
          </p:cNvSpPr>
          <p:nvPr/>
        </p:nvSpPr>
        <p:spPr bwMode="auto">
          <a:xfrm>
            <a:off x="5257800" y="51816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3" name="Rectangle 39"/>
          <p:cNvSpPr>
            <a:spLocks noChangeArrowheads="1"/>
          </p:cNvSpPr>
          <p:nvPr/>
        </p:nvSpPr>
        <p:spPr bwMode="auto">
          <a:xfrm>
            <a:off x="5257800" y="54102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4" name="Rectangle 40"/>
          <p:cNvSpPr>
            <a:spLocks noChangeArrowheads="1"/>
          </p:cNvSpPr>
          <p:nvPr/>
        </p:nvSpPr>
        <p:spPr bwMode="auto">
          <a:xfrm>
            <a:off x="5257800" y="56388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5" name="Rectangle 41"/>
          <p:cNvSpPr>
            <a:spLocks noChangeArrowheads="1"/>
          </p:cNvSpPr>
          <p:nvPr/>
        </p:nvSpPr>
        <p:spPr bwMode="auto">
          <a:xfrm>
            <a:off x="5257800" y="5867400"/>
            <a:ext cx="19812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6907" name="Text Box 43"/>
          <p:cNvSpPr txBox="1">
            <a:spLocks noChangeArrowheads="1"/>
          </p:cNvSpPr>
          <p:nvPr/>
        </p:nvSpPr>
        <p:spPr bwMode="auto">
          <a:xfrm>
            <a:off x="1143000" y="6019800"/>
            <a:ext cx="2355850" cy="366713"/>
          </a:xfrm>
          <a:prstGeom prst="rect">
            <a:avLst/>
          </a:prstGeom>
          <a:noFill/>
          <a:ln w="9525">
            <a:noFill/>
            <a:miter lim="800000"/>
            <a:headEnd/>
            <a:tailEnd/>
          </a:ln>
          <a:effectLst/>
        </p:spPr>
        <p:txBody>
          <a:bodyPr wrap="none">
            <a:spAutoFit/>
          </a:bodyPr>
          <a:lstStyle/>
          <a:p>
            <a:r>
              <a:rPr lang="en-US"/>
              <a:t>physical page-frames</a:t>
            </a:r>
          </a:p>
        </p:txBody>
      </p:sp>
      <p:sp>
        <p:nvSpPr>
          <p:cNvPr id="36908" name="Text Box 44"/>
          <p:cNvSpPr txBox="1">
            <a:spLocks noChangeArrowheads="1"/>
          </p:cNvSpPr>
          <p:nvPr/>
        </p:nvSpPr>
        <p:spPr bwMode="auto">
          <a:xfrm>
            <a:off x="5181600" y="6019800"/>
            <a:ext cx="2139950" cy="366713"/>
          </a:xfrm>
          <a:prstGeom prst="rect">
            <a:avLst/>
          </a:prstGeom>
          <a:noFill/>
          <a:ln w="9525">
            <a:noFill/>
            <a:miter lim="800000"/>
            <a:headEnd/>
            <a:tailEnd/>
          </a:ln>
          <a:effectLst/>
        </p:spPr>
        <p:txBody>
          <a:bodyPr wrap="none">
            <a:spAutoFit/>
          </a:bodyPr>
          <a:lstStyle/>
          <a:p>
            <a:r>
              <a:rPr lang="en-US"/>
              <a:t>virtual page-frames</a:t>
            </a:r>
          </a:p>
        </p:txBody>
      </p:sp>
      <p:sp>
        <p:nvSpPr>
          <p:cNvPr id="36909" name="Text Box 45"/>
          <p:cNvSpPr txBox="1">
            <a:spLocks noChangeArrowheads="1"/>
          </p:cNvSpPr>
          <p:nvPr/>
        </p:nvSpPr>
        <p:spPr bwMode="auto">
          <a:xfrm>
            <a:off x="7223125" y="2170113"/>
            <a:ext cx="1466850" cy="366712"/>
          </a:xfrm>
          <a:prstGeom prst="rect">
            <a:avLst/>
          </a:prstGeom>
          <a:noFill/>
          <a:ln w="9525">
            <a:noFill/>
            <a:miter lim="800000"/>
            <a:headEnd/>
            <a:tailEnd/>
          </a:ln>
          <a:effectLst/>
        </p:spPr>
        <p:txBody>
          <a:bodyPr wrap="none">
            <a:spAutoFit/>
          </a:bodyPr>
          <a:lstStyle/>
          <a:p>
            <a:r>
              <a:rPr lang="en-US"/>
              <a:t>0x000B8000</a:t>
            </a:r>
          </a:p>
        </p:txBody>
      </p:sp>
      <p:sp>
        <p:nvSpPr>
          <p:cNvPr id="36910" name="Text Box 46"/>
          <p:cNvSpPr txBox="1">
            <a:spLocks noChangeArrowheads="1"/>
          </p:cNvSpPr>
          <p:nvPr/>
        </p:nvSpPr>
        <p:spPr bwMode="auto">
          <a:xfrm>
            <a:off x="7239000" y="4038600"/>
            <a:ext cx="1441450" cy="366713"/>
          </a:xfrm>
          <a:prstGeom prst="rect">
            <a:avLst/>
          </a:prstGeom>
          <a:noFill/>
          <a:ln w="9525">
            <a:noFill/>
            <a:miter lim="800000"/>
            <a:headEnd/>
            <a:tailEnd/>
          </a:ln>
          <a:effectLst/>
        </p:spPr>
        <p:txBody>
          <a:bodyPr wrap="none">
            <a:spAutoFit/>
          </a:bodyPr>
          <a:lstStyle/>
          <a:p>
            <a:r>
              <a:rPr lang="en-US"/>
              <a:t>0x00008000</a:t>
            </a:r>
          </a:p>
        </p:txBody>
      </p:sp>
      <p:sp>
        <p:nvSpPr>
          <p:cNvPr id="36911" name="Line 47"/>
          <p:cNvSpPr>
            <a:spLocks noChangeShapeType="1"/>
          </p:cNvSpPr>
          <p:nvPr/>
        </p:nvSpPr>
        <p:spPr bwMode="auto">
          <a:xfrm flipH="1">
            <a:off x="3429000" y="19050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2" name="Line 48"/>
          <p:cNvSpPr>
            <a:spLocks noChangeShapeType="1"/>
          </p:cNvSpPr>
          <p:nvPr/>
        </p:nvSpPr>
        <p:spPr bwMode="auto">
          <a:xfrm flipH="1">
            <a:off x="3429000" y="21336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3" name="Line 49"/>
          <p:cNvSpPr>
            <a:spLocks noChangeShapeType="1"/>
          </p:cNvSpPr>
          <p:nvPr/>
        </p:nvSpPr>
        <p:spPr bwMode="auto">
          <a:xfrm flipH="1">
            <a:off x="3429000" y="2362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4" name="Line 50"/>
          <p:cNvSpPr>
            <a:spLocks noChangeShapeType="1"/>
          </p:cNvSpPr>
          <p:nvPr/>
        </p:nvSpPr>
        <p:spPr bwMode="auto">
          <a:xfrm flipH="1">
            <a:off x="3429000" y="25908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5" name="Line 51"/>
          <p:cNvSpPr>
            <a:spLocks noChangeShapeType="1"/>
          </p:cNvSpPr>
          <p:nvPr/>
        </p:nvSpPr>
        <p:spPr bwMode="auto">
          <a:xfrm flipH="1">
            <a:off x="3429000" y="28194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6" name="Line 52"/>
          <p:cNvSpPr>
            <a:spLocks noChangeShapeType="1"/>
          </p:cNvSpPr>
          <p:nvPr/>
        </p:nvSpPr>
        <p:spPr bwMode="auto">
          <a:xfrm flipH="1">
            <a:off x="3429000" y="30480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7" name="Line 53"/>
          <p:cNvSpPr>
            <a:spLocks noChangeShapeType="1"/>
          </p:cNvSpPr>
          <p:nvPr/>
        </p:nvSpPr>
        <p:spPr bwMode="auto">
          <a:xfrm flipH="1">
            <a:off x="3429000" y="32766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8" name="Line 54"/>
          <p:cNvSpPr>
            <a:spLocks noChangeShapeType="1"/>
          </p:cNvSpPr>
          <p:nvPr/>
        </p:nvSpPr>
        <p:spPr bwMode="auto">
          <a:xfrm flipH="1">
            <a:off x="3429000" y="3505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19" name="Line 55"/>
          <p:cNvSpPr>
            <a:spLocks noChangeShapeType="1"/>
          </p:cNvSpPr>
          <p:nvPr/>
        </p:nvSpPr>
        <p:spPr bwMode="auto">
          <a:xfrm flipH="1">
            <a:off x="3429000" y="37338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0" name="Line 56"/>
          <p:cNvSpPr>
            <a:spLocks noChangeShapeType="1"/>
          </p:cNvSpPr>
          <p:nvPr/>
        </p:nvSpPr>
        <p:spPr bwMode="auto">
          <a:xfrm flipH="1">
            <a:off x="3429000" y="39624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1" name="Line 57"/>
          <p:cNvSpPr>
            <a:spLocks noChangeShapeType="1"/>
          </p:cNvSpPr>
          <p:nvPr/>
        </p:nvSpPr>
        <p:spPr bwMode="auto">
          <a:xfrm flipH="1" flipV="1">
            <a:off x="3429000" y="2438400"/>
            <a:ext cx="1752600" cy="1752600"/>
          </a:xfrm>
          <a:prstGeom prst="line">
            <a:avLst/>
          </a:prstGeom>
          <a:noFill/>
          <a:ln w="9525">
            <a:solidFill>
              <a:schemeClr val="tx1"/>
            </a:solidFill>
            <a:round/>
            <a:headEnd/>
            <a:tailEnd type="triangle" w="med" len="med"/>
          </a:ln>
          <a:effectLst/>
        </p:spPr>
        <p:txBody>
          <a:bodyPr/>
          <a:lstStyle/>
          <a:p>
            <a:endParaRPr lang="en-US"/>
          </a:p>
        </p:txBody>
      </p:sp>
      <p:sp>
        <p:nvSpPr>
          <p:cNvPr id="36922" name="Line 58"/>
          <p:cNvSpPr>
            <a:spLocks noChangeShapeType="1"/>
          </p:cNvSpPr>
          <p:nvPr/>
        </p:nvSpPr>
        <p:spPr bwMode="auto">
          <a:xfrm flipH="1">
            <a:off x="3429000" y="44196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3" name="Line 59"/>
          <p:cNvSpPr>
            <a:spLocks noChangeShapeType="1"/>
          </p:cNvSpPr>
          <p:nvPr/>
        </p:nvSpPr>
        <p:spPr bwMode="auto">
          <a:xfrm flipH="1">
            <a:off x="3429000" y="4648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4" name="Line 60"/>
          <p:cNvSpPr>
            <a:spLocks noChangeShapeType="1"/>
          </p:cNvSpPr>
          <p:nvPr/>
        </p:nvSpPr>
        <p:spPr bwMode="auto">
          <a:xfrm flipH="1">
            <a:off x="3429000" y="48768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5" name="Line 61"/>
          <p:cNvSpPr>
            <a:spLocks noChangeShapeType="1"/>
          </p:cNvSpPr>
          <p:nvPr/>
        </p:nvSpPr>
        <p:spPr bwMode="auto">
          <a:xfrm flipH="1">
            <a:off x="3429000" y="51054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6" name="Line 62"/>
          <p:cNvSpPr>
            <a:spLocks noChangeShapeType="1"/>
          </p:cNvSpPr>
          <p:nvPr/>
        </p:nvSpPr>
        <p:spPr bwMode="auto">
          <a:xfrm flipH="1">
            <a:off x="3429000" y="53340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7" name="Line 63"/>
          <p:cNvSpPr>
            <a:spLocks noChangeShapeType="1"/>
          </p:cNvSpPr>
          <p:nvPr/>
        </p:nvSpPr>
        <p:spPr bwMode="auto">
          <a:xfrm flipH="1">
            <a:off x="3429000" y="55626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8" name="Line 64"/>
          <p:cNvSpPr>
            <a:spLocks noChangeShapeType="1"/>
          </p:cNvSpPr>
          <p:nvPr/>
        </p:nvSpPr>
        <p:spPr bwMode="auto">
          <a:xfrm flipH="1">
            <a:off x="3429000" y="57912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29" name="Line 65"/>
          <p:cNvSpPr>
            <a:spLocks noChangeShapeType="1"/>
          </p:cNvSpPr>
          <p:nvPr/>
        </p:nvSpPr>
        <p:spPr bwMode="auto">
          <a:xfrm flipH="1">
            <a:off x="3429000" y="6019800"/>
            <a:ext cx="1752600" cy="0"/>
          </a:xfrm>
          <a:prstGeom prst="line">
            <a:avLst/>
          </a:prstGeom>
          <a:noFill/>
          <a:ln w="9525">
            <a:solidFill>
              <a:schemeClr val="tx1"/>
            </a:solidFill>
            <a:round/>
            <a:headEnd/>
            <a:tailEnd type="triangle" w="med" len="med"/>
          </a:ln>
          <a:effectLst/>
        </p:spPr>
        <p:txBody>
          <a:bodyPr/>
          <a:lstStyle/>
          <a:p>
            <a:endParaRPr lang="en-US"/>
          </a:p>
        </p:txBody>
      </p:sp>
      <p:sp>
        <p:nvSpPr>
          <p:cNvPr id="36930" name="Text Box 66"/>
          <p:cNvSpPr txBox="1">
            <a:spLocks noChangeArrowheads="1"/>
          </p:cNvSpPr>
          <p:nvPr/>
        </p:nvSpPr>
        <p:spPr bwMode="auto">
          <a:xfrm>
            <a:off x="1981200" y="1198563"/>
            <a:ext cx="747713" cy="579437"/>
          </a:xfrm>
          <a:prstGeom prst="rect">
            <a:avLst/>
          </a:prstGeom>
          <a:noFill/>
          <a:ln w="9525">
            <a:noFill/>
            <a:miter lim="800000"/>
            <a:headEnd/>
            <a:tailEnd/>
          </a:ln>
          <a:effectLst/>
        </p:spPr>
        <p:txBody>
          <a:bodyPr wrap="none">
            <a:spAutoFit/>
          </a:bodyPr>
          <a:lstStyle/>
          <a:p>
            <a:r>
              <a:rPr lang="en-US" sz="3200" b="1"/>
              <a:t>. . .</a:t>
            </a:r>
          </a:p>
        </p:txBody>
      </p:sp>
      <p:sp>
        <p:nvSpPr>
          <p:cNvPr id="36931" name="Text Box 67"/>
          <p:cNvSpPr txBox="1">
            <a:spLocks noChangeArrowheads="1"/>
          </p:cNvSpPr>
          <p:nvPr/>
        </p:nvSpPr>
        <p:spPr bwMode="auto">
          <a:xfrm>
            <a:off x="5791200" y="1219200"/>
            <a:ext cx="747713" cy="579438"/>
          </a:xfrm>
          <a:prstGeom prst="rect">
            <a:avLst/>
          </a:prstGeom>
          <a:noFill/>
          <a:ln w="9525">
            <a:noFill/>
            <a:miter lim="800000"/>
            <a:headEnd/>
            <a:tailEnd/>
          </a:ln>
          <a:effectLst/>
        </p:spPr>
        <p:txBody>
          <a:bodyPr wrap="none">
            <a:spAutoFit/>
          </a:bodyPr>
          <a:lstStyle/>
          <a:p>
            <a:r>
              <a:rPr lang="en-US" sz="3200" b="1"/>
              <a:t>. . .</a:t>
            </a:r>
          </a:p>
        </p:txBody>
      </p:sp>
      <p:sp>
        <p:nvSpPr>
          <p:cNvPr id="36932" name="Line 68"/>
          <p:cNvSpPr>
            <a:spLocks noChangeShapeType="1"/>
          </p:cNvSpPr>
          <p:nvPr/>
        </p:nvSpPr>
        <p:spPr bwMode="auto">
          <a:xfrm flipV="1">
            <a:off x="1371600" y="1447800"/>
            <a:ext cx="0" cy="304800"/>
          </a:xfrm>
          <a:prstGeom prst="line">
            <a:avLst/>
          </a:prstGeom>
          <a:noFill/>
          <a:ln w="9525">
            <a:solidFill>
              <a:schemeClr val="tx1"/>
            </a:solidFill>
            <a:round/>
            <a:headEnd/>
            <a:tailEnd/>
          </a:ln>
          <a:effectLst/>
        </p:spPr>
        <p:txBody>
          <a:bodyPr/>
          <a:lstStyle/>
          <a:p>
            <a:endParaRPr lang="en-US"/>
          </a:p>
        </p:txBody>
      </p:sp>
      <p:sp>
        <p:nvSpPr>
          <p:cNvPr id="36933" name="Line 69"/>
          <p:cNvSpPr>
            <a:spLocks noChangeShapeType="1"/>
          </p:cNvSpPr>
          <p:nvPr/>
        </p:nvSpPr>
        <p:spPr bwMode="auto">
          <a:xfrm flipV="1">
            <a:off x="3352800" y="1371600"/>
            <a:ext cx="0" cy="381000"/>
          </a:xfrm>
          <a:prstGeom prst="line">
            <a:avLst/>
          </a:prstGeom>
          <a:noFill/>
          <a:ln w="9525">
            <a:solidFill>
              <a:schemeClr val="tx1"/>
            </a:solidFill>
            <a:round/>
            <a:headEnd/>
            <a:tailEnd/>
          </a:ln>
          <a:effectLst/>
        </p:spPr>
        <p:txBody>
          <a:bodyPr/>
          <a:lstStyle/>
          <a:p>
            <a:endParaRPr lang="en-US"/>
          </a:p>
        </p:txBody>
      </p:sp>
      <p:sp>
        <p:nvSpPr>
          <p:cNvPr id="36934" name="Line 70"/>
          <p:cNvSpPr>
            <a:spLocks noChangeShapeType="1"/>
          </p:cNvSpPr>
          <p:nvPr/>
        </p:nvSpPr>
        <p:spPr bwMode="auto">
          <a:xfrm flipV="1">
            <a:off x="5257800" y="1447800"/>
            <a:ext cx="0" cy="304800"/>
          </a:xfrm>
          <a:prstGeom prst="line">
            <a:avLst/>
          </a:prstGeom>
          <a:noFill/>
          <a:ln w="9525">
            <a:solidFill>
              <a:schemeClr val="tx1"/>
            </a:solidFill>
            <a:round/>
            <a:headEnd/>
            <a:tailEnd/>
          </a:ln>
          <a:effectLst/>
        </p:spPr>
        <p:txBody>
          <a:bodyPr/>
          <a:lstStyle/>
          <a:p>
            <a:endParaRPr lang="en-US"/>
          </a:p>
        </p:txBody>
      </p:sp>
      <p:sp>
        <p:nvSpPr>
          <p:cNvPr id="36935" name="Line 71"/>
          <p:cNvSpPr>
            <a:spLocks noChangeShapeType="1"/>
          </p:cNvSpPr>
          <p:nvPr/>
        </p:nvSpPr>
        <p:spPr bwMode="auto">
          <a:xfrm flipV="1">
            <a:off x="7239000" y="1447800"/>
            <a:ext cx="0" cy="304800"/>
          </a:xfrm>
          <a:prstGeom prst="line">
            <a:avLst/>
          </a:prstGeom>
          <a:noFill/>
          <a:ln w="9525">
            <a:solidFill>
              <a:schemeClr val="tx1"/>
            </a:solidFill>
            <a:round/>
            <a:headEnd/>
            <a:tailEnd/>
          </a:ln>
          <a:effectLst/>
        </p:spPr>
        <p:txBody>
          <a:bodyPr/>
          <a:lstStyle/>
          <a:p>
            <a:endParaRPr lang="en-US"/>
          </a:p>
        </p:txBody>
      </p:sp>
      <p:sp>
        <p:nvSpPr>
          <p:cNvPr id="70" name="Slide Number Placeholder 69"/>
          <p:cNvSpPr>
            <a:spLocks noGrp="1"/>
          </p:cNvSpPr>
          <p:nvPr>
            <p:ph type="sldNum" sz="quarter" idx="12"/>
          </p:nvPr>
        </p:nvSpPr>
        <p:spPr/>
        <p:txBody>
          <a:bodyPr/>
          <a:lstStyle/>
          <a:p>
            <a:fld id="{065265BB-70C7-4C56-B6F2-B81676332F65}" type="slidenum">
              <a:rPr lang="en-US" smtClean="0"/>
              <a:pPr/>
              <a:t>177</a:t>
            </a:fld>
            <a:endParaRPr lang="en-US"/>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914400"/>
          </a:xfrm>
        </p:spPr>
        <p:txBody>
          <a:bodyPr/>
          <a:lstStyle/>
          <a:p>
            <a:pPr eaLnBrk="1" hangingPunct="1"/>
            <a:r>
              <a:rPr lang="en-US" smtClean="0"/>
              <a:t>Early PCs </a:t>
            </a:r>
          </a:p>
        </p:txBody>
      </p:sp>
      <p:sp>
        <p:nvSpPr>
          <p:cNvPr id="25603" name="Rectangle 3"/>
          <p:cNvSpPr>
            <a:spLocks noGrp="1" noChangeArrowheads="1"/>
          </p:cNvSpPr>
          <p:nvPr>
            <p:ph type="body" idx="1"/>
          </p:nvPr>
        </p:nvSpPr>
        <p:spPr>
          <a:xfrm>
            <a:off x="228600" y="1143000"/>
            <a:ext cx="8610600" cy="4525963"/>
          </a:xfrm>
        </p:spPr>
        <p:txBody>
          <a:bodyPr/>
          <a:lstStyle/>
          <a:p>
            <a:pPr eaLnBrk="1" hangingPunct="1"/>
            <a:r>
              <a:rPr lang="en-US" sz="2400" dirty="0" smtClean="0"/>
              <a:t>Peripheral devices in the early PCs used fixed i/o-ports and fixed memory-addresses, e.g.:</a:t>
            </a:r>
          </a:p>
          <a:p>
            <a:pPr lvl="1" eaLnBrk="1" hangingPunct="1"/>
            <a:r>
              <a:rPr lang="en-US" sz="2000" dirty="0" smtClean="0"/>
              <a:t>Video memory address-range: 0xA0000-0xBFFFF </a:t>
            </a:r>
          </a:p>
          <a:p>
            <a:pPr lvl="1" eaLnBrk="1" hangingPunct="1"/>
            <a:r>
              <a:rPr lang="en-US" sz="2000" dirty="0" smtClean="0"/>
              <a:t>Programmable timer i/o-ports:  0x40-0x43</a:t>
            </a:r>
          </a:p>
          <a:p>
            <a:pPr lvl="1" eaLnBrk="1" hangingPunct="1"/>
            <a:r>
              <a:rPr lang="en-US" sz="2000" dirty="0" smtClean="0"/>
              <a:t>Keyboard and mouse i/o-ports:  0x60-0x64</a:t>
            </a:r>
          </a:p>
          <a:p>
            <a:pPr lvl="1" eaLnBrk="1" hangingPunct="1"/>
            <a:r>
              <a:rPr lang="en-US" sz="2000" dirty="0" smtClean="0"/>
              <a:t>Real-Time Clock’s i/o-ports:	0x70-0x71</a:t>
            </a:r>
          </a:p>
          <a:p>
            <a:pPr lvl="1" eaLnBrk="1" hangingPunct="1"/>
            <a:r>
              <a:rPr lang="en-US" sz="2000" dirty="0" smtClean="0"/>
              <a:t>Hard Disk controller’s i/o-ports:  0x01F0-01F7</a:t>
            </a:r>
          </a:p>
          <a:p>
            <a:pPr lvl="1" eaLnBrk="1" hangingPunct="1"/>
            <a:r>
              <a:rPr lang="en-US" sz="2000" dirty="0" smtClean="0"/>
              <a:t>Graphics controller’s i/o-ports:  0x03C0-0x3CF</a:t>
            </a:r>
          </a:p>
          <a:p>
            <a:pPr lvl="1" eaLnBrk="1" hangingPunct="1"/>
            <a:r>
              <a:rPr lang="en-US" sz="2000" dirty="0" smtClean="0"/>
              <a:t>Serial-port controller’s i/o-ports: 0x03F8-0x03FF</a:t>
            </a:r>
          </a:p>
          <a:p>
            <a:pPr lvl="1" eaLnBrk="1" hangingPunct="1"/>
            <a:r>
              <a:rPr lang="en-US" sz="2000" dirty="0" smtClean="0"/>
              <a:t>Parallel-port controller’s i/o-ports: 0x0378-0x037A </a:t>
            </a:r>
          </a:p>
          <a:p>
            <a:pPr eaLnBrk="1" hangingPunct="1"/>
            <a:r>
              <a:rPr lang="en-US" sz="2000" dirty="0" smtClean="0"/>
              <a:t>It became clear in the 1990s that there would be contention among equipment vendors for ‘fixed’ resource-addresses</a:t>
            </a:r>
          </a:p>
          <a:p>
            <a:pPr eaLnBrk="1" hangingPunct="1"/>
            <a:r>
              <a:rPr lang="en-US" sz="2000" dirty="0" smtClean="0"/>
              <a:t>Among the goals that motivated the PCI Specification was the creation of a more flexible scheme for allocating addresses that future peripheral devices could use</a:t>
            </a:r>
          </a:p>
          <a:p>
            <a:pPr eaLnBrk="1" hangingPunct="1"/>
            <a:endParaRPr lang="en-US" sz="20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178</a:t>
            </a:fld>
            <a:endParaRPr lang="en-US" dirty="0"/>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457200" y="-76200"/>
            <a:ext cx="8229600" cy="1143000"/>
          </a:xfrm>
          <a:prstGeom prst="rect">
            <a:avLst/>
          </a:prstGeom>
          <a:noFill/>
          <a:ln w="9525">
            <a:noFill/>
            <a:miter lim="800000"/>
            <a:headEnd/>
            <a:tailEnd/>
          </a:ln>
        </p:spPr>
        <p:txBody>
          <a:bodyPr anchor="ctr"/>
          <a:lstStyle/>
          <a:p>
            <a:pPr algn="ctr"/>
            <a:r>
              <a:rPr lang="en-US" sz="4400" dirty="0">
                <a:solidFill>
                  <a:schemeClr val="tx2"/>
                </a:solidFill>
              </a:rPr>
              <a:t>PCI Configuration Space</a:t>
            </a:r>
          </a:p>
        </p:txBody>
      </p:sp>
      <p:sp>
        <p:nvSpPr>
          <p:cNvPr id="27651" name="Rectangle 5"/>
          <p:cNvSpPr>
            <a:spLocks noChangeArrowheads="1"/>
          </p:cNvSpPr>
          <p:nvPr/>
        </p:nvSpPr>
        <p:spPr bwMode="auto">
          <a:xfrm>
            <a:off x="1828800" y="2971800"/>
            <a:ext cx="6477000" cy="3276600"/>
          </a:xfrm>
          <a:prstGeom prst="rect">
            <a:avLst/>
          </a:prstGeom>
          <a:solidFill>
            <a:srgbClr val="99CC00"/>
          </a:solidFill>
          <a:ln w="9525">
            <a:solidFill>
              <a:schemeClr val="tx1"/>
            </a:solidFill>
            <a:miter lim="800000"/>
            <a:headEnd/>
            <a:tailEnd/>
          </a:ln>
        </p:spPr>
        <p:txBody>
          <a:bodyPr wrap="none" anchor="ctr"/>
          <a:lstStyle/>
          <a:p>
            <a:pPr algn="ctr"/>
            <a:r>
              <a:rPr lang="en-US"/>
              <a:t>PCI Configuration Space Body</a:t>
            </a:r>
          </a:p>
          <a:p>
            <a:pPr algn="ctr"/>
            <a:r>
              <a:rPr lang="en-US"/>
              <a:t>(48 doublewords – variable format)</a:t>
            </a:r>
          </a:p>
        </p:txBody>
      </p:sp>
      <p:sp>
        <p:nvSpPr>
          <p:cNvPr id="27652" name="Text Box 6"/>
          <p:cNvSpPr txBox="1">
            <a:spLocks noChangeArrowheads="1"/>
          </p:cNvSpPr>
          <p:nvPr/>
        </p:nvSpPr>
        <p:spPr bwMode="auto">
          <a:xfrm>
            <a:off x="228600" y="3733800"/>
            <a:ext cx="1479550" cy="641350"/>
          </a:xfrm>
          <a:prstGeom prst="rect">
            <a:avLst/>
          </a:prstGeom>
          <a:noFill/>
          <a:ln w="9525">
            <a:noFill/>
            <a:miter lim="800000"/>
            <a:headEnd/>
            <a:tailEnd/>
          </a:ln>
        </p:spPr>
        <p:txBody>
          <a:bodyPr wrap="none">
            <a:spAutoFit/>
          </a:bodyPr>
          <a:lstStyle/>
          <a:p>
            <a:r>
              <a:rPr lang="en-US"/>
              <a:t>        64</a:t>
            </a:r>
          </a:p>
          <a:p>
            <a:r>
              <a:rPr lang="en-US"/>
              <a:t>doublewords</a:t>
            </a:r>
          </a:p>
        </p:txBody>
      </p:sp>
      <p:sp>
        <p:nvSpPr>
          <p:cNvPr id="27653" name="Line 7"/>
          <p:cNvSpPr>
            <a:spLocks noChangeShapeType="1"/>
          </p:cNvSpPr>
          <p:nvPr/>
        </p:nvSpPr>
        <p:spPr bwMode="auto">
          <a:xfrm>
            <a:off x="1676400" y="1828800"/>
            <a:ext cx="0" cy="4419600"/>
          </a:xfrm>
          <a:prstGeom prst="line">
            <a:avLst/>
          </a:prstGeom>
          <a:noFill/>
          <a:ln w="28575">
            <a:solidFill>
              <a:schemeClr val="tx1"/>
            </a:solidFill>
            <a:round/>
            <a:headEnd type="arrow" w="med" len="med"/>
            <a:tailEnd type="arrow" w="med" len="med"/>
          </a:ln>
        </p:spPr>
        <p:txBody>
          <a:bodyPr/>
          <a:lstStyle/>
          <a:p>
            <a:endParaRPr lang="en-US"/>
          </a:p>
        </p:txBody>
      </p:sp>
      <p:sp>
        <p:nvSpPr>
          <p:cNvPr id="27654" name="Rectangle 8"/>
          <p:cNvSpPr>
            <a:spLocks noChangeArrowheads="1"/>
          </p:cNvSpPr>
          <p:nvPr/>
        </p:nvSpPr>
        <p:spPr bwMode="auto">
          <a:xfrm>
            <a:off x="1828800" y="1828800"/>
            <a:ext cx="6477000" cy="1143000"/>
          </a:xfrm>
          <a:prstGeom prst="rect">
            <a:avLst/>
          </a:prstGeom>
          <a:solidFill>
            <a:srgbClr val="FFCC00"/>
          </a:solidFill>
          <a:ln w="9525">
            <a:solidFill>
              <a:schemeClr val="tx1"/>
            </a:solidFill>
            <a:miter lim="800000"/>
            <a:headEnd/>
            <a:tailEnd/>
          </a:ln>
        </p:spPr>
        <p:txBody>
          <a:bodyPr wrap="none" anchor="ctr"/>
          <a:lstStyle/>
          <a:p>
            <a:pPr algn="ctr"/>
            <a:r>
              <a:rPr lang="en-US"/>
              <a:t>PCI Configuration Space Header</a:t>
            </a:r>
          </a:p>
          <a:p>
            <a:pPr algn="ctr"/>
            <a:r>
              <a:rPr lang="en-US"/>
              <a:t>(16 doublewords – fixed format)</a:t>
            </a:r>
          </a:p>
        </p:txBody>
      </p:sp>
      <p:sp>
        <p:nvSpPr>
          <p:cNvPr id="27655" name="Text Box 9"/>
          <p:cNvSpPr txBox="1">
            <a:spLocks noChangeArrowheads="1"/>
          </p:cNvSpPr>
          <p:nvPr/>
        </p:nvSpPr>
        <p:spPr bwMode="auto">
          <a:xfrm>
            <a:off x="1295400" y="1371600"/>
            <a:ext cx="6965950" cy="366713"/>
          </a:xfrm>
          <a:prstGeom prst="rect">
            <a:avLst/>
          </a:prstGeom>
          <a:noFill/>
          <a:ln w="9525">
            <a:noFill/>
            <a:miter lim="800000"/>
            <a:headEnd/>
            <a:tailEnd/>
          </a:ln>
        </p:spPr>
        <p:txBody>
          <a:bodyPr wrap="none">
            <a:spAutoFit/>
          </a:bodyPr>
          <a:lstStyle/>
          <a:p>
            <a:r>
              <a:rPr lang="en-US">
                <a:solidFill>
                  <a:srgbClr val="CC0000"/>
                </a:solidFill>
              </a:rPr>
              <a:t>A non-volatile parameter-storage area for each PCI device-function</a:t>
            </a:r>
          </a:p>
        </p:txBody>
      </p:sp>
      <p:sp>
        <p:nvSpPr>
          <p:cNvPr id="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179</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868362"/>
          </a:xfrm>
        </p:spPr>
        <p:txBody>
          <a:bodyPr/>
          <a:lstStyle/>
          <a:p>
            <a:r>
              <a:rPr lang="en-US" sz="4000" dirty="0"/>
              <a:t>Organization of VRAM</a:t>
            </a:r>
          </a:p>
        </p:txBody>
      </p:sp>
      <p:sp>
        <p:nvSpPr>
          <p:cNvPr id="15363" name="Rectangle 3"/>
          <p:cNvSpPr>
            <a:spLocks noGrp="1" noChangeArrowheads="1"/>
          </p:cNvSpPr>
          <p:nvPr>
            <p:ph type="body" idx="1"/>
          </p:nvPr>
        </p:nvSpPr>
        <p:spPr>
          <a:xfrm>
            <a:off x="152400" y="1447800"/>
            <a:ext cx="8763000" cy="3505200"/>
          </a:xfrm>
        </p:spPr>
        <p:txBody>
          <a:bodyPr/>
          <a:lstStyle/>
          <a:p>
            <a:r>
              <a:rPr lang="en-US" sz="2000" dirty="0"/>
              <a:t>The first 80 byte-pairs in video memory (at offsets 0, 2, 4, …, 158) control the top row (row 0) on the screen (left-to-right order)</a:t>
            </a:r>
          </a:p>
          <a:p>
            <a:r>
              <a:rPr lang="en-US" sz="2000" dirty="0" smtClean="0"/>
              <a:t>Next </a:t>
            </a:r>
            <a:r>
              <a:rPr lang="en-US" sz="2000" dirty="0"/>
              <a:t>80 byte-pairs (offsets 160, 162, 164, …, 318) control the next row of text on the screen (i.e., row number 1)</a:t>
            </a:r>
          </a:p>
          <a:p>
            <a:r>
              <a:rPr lang="en-US" sz="2000" dirty="0" smtClean="0"/>
              <a:t>Altogether: 25 </a:t>
            </a:r>
            <a:r>
              <a:rPr lang="en-US" sz="2000" dirty="0"/>
              <a:t>rows of text, </a:t>
            </a:r>
            <a:r>
              <a:rPr lang="en-US" sz="2000" dirty="0" smtClean="0"/>
              <a:t>80 </a:t>
            </a:r>
            <a:r>
              <a:rPr lang="en-US" sz="2000" dirty="0"/>
              <a:t>characters per row, when the display is programmed at startup for ‘standard’ </a:t>
            </a:r>
            <a:r>
              <a:rPr lang="en-US" sz="2000" dirty="0" smtClean="0"/>
              <a:t>text-mode.</a:t>
            </a:r>
          </a:p>
          <a:p>
            <a:r>
              <a:rPr lang="en-US" sz="2000" dirty="0" smtClean="0"/>
              <a:t>Draw ‘A’ in top left:</a:t>
            </a:r>
            <a:endParaRPr lang="en-US" sz="2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18</a:t>
            </a:fld>
            <a:endParaRPr lang="en-US"/>
          </a:p>
        </p:txBody>
      </p:sp>
      <p:sp>
        <p:nvSpPr>
          <p:cNvPr id="5" name="Rectangle 4"/>
          <p:cNvSpPr>
            <a:spLocks noChangeArrowheads="1"/>
          </p:cNvSpPr>
          <p:nvPr/>
        </p:nvSpPr>
        <p:spPr bwMode="auto">
          <a:xfrm>
            <a:off x="1066800" y="4114800"/>
            <a:ext cx="7162800" cy="1752600"/>
          </a:xfrm>
          <a:prstGeom prst="rect">
            <a:avLst/>
          </a:prstGeom>
          <a:solidFill>
            <a:schemeClr val="accent1"/>
          </a:solidFill>
          <a:ln w="9525">
            <a:solidFill>
              <a:schemeClr val="tx1"/>
            </a:solidFill>
            <a:miter lim="800000"/>
            <a:headEnd/>
            <a:tailEnd/>
          </a:ln>
          <a:effectLst/>
        </p:spPr>
        <p:txBody>
          <a:bodyPr wrap="none" anchor="ctr"/>
          <a:lstStyle/>
          <a:p>
            <a:r>
              <a:rPr lang="en-US" dirty="0" err="1"/>
              <a:t>mov</a:t>
            </a:r>
            <a:r>
              <a:rPr lang="en-US" dirty="0"/>
              <a:t>  	$0xB800, %ax		# address VRAM segment</a:t>
            </a:r>
          </a:p>
          <a:p>
            <a:r>
              <a:rPr lang="en-US" dirty="0" err="1"/>
              <a:t>mov</a:t>
            </a:r>
            <a:r>
              <a:rPr lang="en-US" dirty="0"/>
              <a:t>  	%ax, %</a:t>
            </a:r>
            <a:r>
              <a:rPr lang="en-US" dirty="0" err="1"/>
              <a:t>es</a:t>
            </a:r>
            <a:r>
              <a:rPr lang="en-US" dirty="0"/>
              <a:t>		#   using the ES register</a:t>
            </a:r>
          </a:p>
          <a:p>
            <a:r>
              <a:rPr lang="en-US" dirty="0" err="1"/>
              <a:t>xor</a:t>
            </a:r>
            <a:r>
              <a:rPr lang="en-US" dirty="0"/>
              <a:t>  	%</a:t>
            </a:r>
            <a:r>
              <a:rPr lang="en-US" dirty="0" err="1"/>
              <a:t>di</a:t>
            </a:r>
            <a:r>
              <a:rPr lang="en-US" dirty="0"/>
              <a:t>, %</a:t>
            </a:r>
            <a:r>
              <a:rPr lang="en-US" dirty="0" err="1"/>
              <a:t>di</a:t>
            </a:r>
            <a:r>
              <a:rPr lang="en-US" dirty="0"/>
              <a:t>			# point ES:DI at top-left cell</a:t>
            </a:r>
          </a:p>
          <a:p>
            <a:r>
              <a:rPr lang="en-US" dirty="0" err="1"/>
              <a:t>movb</a:t>
            </a:r>
            <a:r>
              <a:rPr lang="en-US" dirty="0"/>
              <a:t>  	$’A’, %es:0(%</a:t>
            </a:r>
            <a:r>
              <a:rPr lang="en-US" dirty="0" err="1"/>
              <a:t>di</a:t>
            </a:r>
            <a:r>
              <a:rPr lang="en-US" dirty="0"/>
              <a:t>)		# draw character-code to VRAM</a:t>
            </a:r>
          </a:p>
          <a:p>
            <a:r>
              <a:rPr lang="en-US" dirty="0" err="1"/>
              <a:t>movb</a:t>
            </a:r>
            <a:r>
              <a:rPr lang="en-US" dirty="0"/>
              <a:t> 	$0x07, %es:1(%</a:t>
            </a:r>
            <a:r>
              <a:rPr lang="en-US" dirty="0" err="1"/>
              <a:t>di</a:t>
            </a:r>
            <a:r>
              <a:rPr lang="en-US" dirty="0"/>
              <a:t>)	# draw attribute-codes to VRAM</a:t>
            </a:r>
          </a:p>
          <a:p>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457200" y="-76200"/>
            <a:ext cx="8229600" cy="1143000"/>
          </a:xfrm>
          <a:prstGeom prst="rect">
            <a:avLst/>
          </a:prstGeom>
          <a:noFill/>
          <a:ln w="9525">
            <a:noFill/>
            <a:miter lim="800000"/>
            <a:headEnd/>
            <a:tailEnd/>
          </a:ln>
        </p:spPr>
        <p:txBody>
          <a:bodyPr anchor="ctr"/>
          <a:lstStyle/>
          <a:p>
            <a:pPr algn="ctr"/>
            <a:r>
              <a:rPr lang="en-US" sz="4400" dirty="0">
                <a:solidFill>
                  <a:schemeClr val="tx2"/>
                </a:solidFill>
              </a:rPr>
              <a:t>PCI Configuration Header</a:t>
            </a:r>
          </a:p>
        </p:txBody>
      </p:sp>
      <p:sp>
        <p:nvSpPr>
          <p:cNvPr id="28675" name="Rectangle 5"/>
          <p:cNvSpPr>
            <a:spLocks noChangeArrowheads="1"/>
          </p:cNvSpPr>
          <p:nvPr/>
        </p:nvSpPr>
        <p:spPr bwMode="auto">
          <a:xfrm>
            <a:off x="457200" y="19050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Status</a:t>
            </a:r>
          </a:p>
          <a:p>
            <a:pPr algn="ctr"/>
            <a:r>
              <a:rPr lang="en-US" sz="1400"/>
              <a:t>Register</a:t>
            </a:r>
          </a:p>
        </p:txBody>
      </p:sp>
      <p:sp>
        <p:nvSpPr>
          <p:cNvPr id="28676" name="Rectangle 6"/>
          <p:cNvSpPr>
            <a:spLocks noChangeArrowheads="1"/>
          </p:cNvSpPr>
          <p:nvPr/>
        </p:nvSpPr>
        <p:spPr bwMode="auto">
          <a:xfrm>
            <a:off x="2286000" y="19050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Command</a:t>
            </a:r>
          </a:p>
          <a:p>
            <a:pPr algn="ctr"/>
            <a:r>
              <a:rPr lang="en-US" sz="1400"/>
              <a:t>Register</a:t>
            </a:r>
          </a:p>
        </p:txBody>
      </p:sp>
      <p:sp>
        <p:nvSpPr>
          <p:cNvPr id="28677" name="Rectangle 7"/>
          <p:cNvSpPr>
            <a:spLocks noChangeArrowheads="1"/>
          </p:cNvSpPr>
          <p:nvPr/>
        </p:nvSpPr>
        <p:spPr bwMode="auto">
          <a:xfrm>
            <a:off x="4114800" y="1905000"/>
            <a:ext cx="1828800" cy="533400"/>
          </a:xfrm>
          <a:prstGeom prst="rect">
            <a:avLst/>
          </a:prstGeom>
          <a:solidFill>
            <a:srgbClr val="A6F0F8"/>
          </a:solidFill>
          <a:ln w="9525">
            <a:solidFill>
              <a:schemeClr val="tx1"/>
            </a:solidFill>
            <a:miter lim="800000"/>
            <a:headEnd/>
            <a:tailEnd/>
          </a:ln>
        </p:spPr>
        <p:txBody>
          <a:bodyPr wrap="none" anchor="ctr"/>
          <a:lstStyle/>
          <a:p>
            <a:pPr algn="ctr"/>
            <a:r>
              <a:rPr lang="en-US" sz="1400"/>
              <a:t>Device</a:t>
            </a:r>
          </a:p>
          <a:p>
            <a:pPr algn="ctr"/>
            <a:r>
              <a:rPr lang="en-US" sz="1400"/>
              <a:t>ID</a:t>
            </a:r>
          </a:p>
        </p:txBody>
      </p:sp>
      <p:sp>
        <p:nvSpPr>
          <p:cNvPr id="28678" name="Rectangle 8"/>
          <p:cNvSpPr>
            <a:spLocks noChangeArrowheads="1"/>
          </p:cNvSpPr>
          <p:nvPr/>
        </p:nvSpPr>
        <p:spPr bwMode="auto">
          <a:xfrm>
            <a:off x="5943600" y="1905000"/>
            <a:ext cx="1828800" cy="533400"/>
          </a:xfrm>
          <a:prstGeom prst="rect">
            <a:avLst/>
          </a:prstGeom>
          <a:solidFill>
            <a:srgbClr val="A6F0F8"/>
          </a:solidFill>
          <a:ln w="9525">
            <a:solidFill>
              <a:schemeClr val="tx1"/>
            </a:solidFill>
            <a:miter lim="800000"/>
            <a:headEnd/>
            <a:tailEnd/>
          </a:ln>
        </p:spPr>
        <p:txBody>
          <a:bodyPr wrap="none" anchor="ctr"/>
          <a:lstStyle/>
          <a:p>
            <a:pPr algn="ctr"/>
            <a:r>
              <a:rPr lang="en-US" sz="1400"/>
              <a:t>Vendor</a:t>
            </a:r>
          </a:p>
          <a:p>
            <a:pPr algn="ctr"/>
            <a:r>
              <a:rPr lang="en-US" sz="1400"/>
              <a:t>ID</a:t>
            </a:r>
          </a:p>
        </p:txBody>
      </p:sp>
      <p:sp>
        <p:nvSpPr>
          <p:cNvPr id="28679" name="Rectangle 9"/>
          <p:cNvSpPr>
            <a:spLocks noChangeArrowheads="1"/>
          </p:cNvSpPr>
          <p:nvPr/>
        </p:nvSpPr>
        <p:spPr bwMode="auto">
          <a:xfrm>
            <a:off x="457200" y="24384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BIST</a:t>
            </a:r>
          </a:p>
        </p:txBody>
      </p:sp>
      <p:sp>
        <p:nvSpPr>
          <p:cNvPr id="28680" name="Rectangle 10"/>
          <p:cNvSpPr>
            <a:spLocks noChangeArrowheads="1"/>
          </p:cNvSpPr>
          <p:nvPr/>
        </p:nvSpPr>
        <p:spPr bwMode="auto">
          <a:xfrm>
            <a:off x="3200400" y="24384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000"/>
              <a:t>Cache</a:t>
            </a:r>
          </a:p>
          <a:p>
            <a:pPr algn="ctr"/>
            <a:r>
              <a:rPr lang="en-US" sz="1000"/>
              <a:t>Line</a:t>
            </a:r>
          </a:p>
          <a:p>
            <a:pPr algn="ctr"/>
            <a:r>
              <a:rPr lang="en-US" sz="1000"/>
              <a:t>Size</a:t>
            </a:r>
          </a:p>
        </p:txBody>
      </p:sp>
      <p:sp>
        <p:nvSpPr>
          <p:cNvPr id="28681" name="Rectangle 11"/>
          <p:cNvSpPr>
            <a:spLocks noChangeArrowheads="1"/>
          </p:cNvSpPr>
          <p:nvPr/>
        </p:nvSpPr>
        <p:spPr bwMode="auto">
          <a:xfrm>
            <a:off x="4114800" y="2438400"/>
            <a:ext cx="27432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Class Code</a:t>
            </a:r>
          </a:p>
          <a:p>
            <a:pPr algn="ctr"/>
            <a:r>
              <a:rPr lang="en-US" sz="1400"/>
              <a:t>Class/SubClass/ProgIF</a:t>
            </a:r>
          </a:p>
        </p:txBody>
      </p:sp>
      <p:sp>
        <p:nvSpPr>
          <p:cNvPr id="28682" name="Rectangle 12"/>
          <p:cNvSpPr>
            <a:spLocks noChangeArrowheads="1"/>
          </p:cNvSpPr>
          <p:nvPr/>
        </p:nvSpPr>
        <p:spPr bwMode="auto">
          <a:xfrm>
            <a:off x="6858000" y="24384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Revision</a:t>
            </a:r>
          </a:p>
          <a:p>
            <a:pPr algn="ctr"/>
            <a:r>
              <a:rPr lang="en-US" sz="1400"/>
              <a:t>ID</a:t>
            </a:r>
          </a:p>
        </p:txBody>
      </p:sp>
      <p:sp>
        <p:nvSpPr>
          <p:cNvPr id="28683" name="Rectangle 13"/>
          <p:cNvSpPr>
            <a:spLocks noChangeArrowheads="1"/>
          </p:cNvSpPr>
          <p:nvPr/>
        </p:nvSpPr>
        <p:spPr bwMode="auto">
          <a:xfrm>
            <a:off x="457200" y="29718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84" name="Rectangle 14"/>
          <p:cNvSpPr>
            <a:spLocks noChangeArrowheads="1"/>
          </p:cNvSpPr>
          <p:nvPr/>
        </p:nvSpPr>
        <p:spPr bwMode="auto">
          <a:xfrm>
            <a:off x="2286000" y="29718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85" name="Rectangle 15"/>
          <p:cNvSpPr>
            <a:spLocks noChangeArrowheads="1"/>
          </p:cNvSpPr>
          <p:nvPr/>
        </p:nvSpPr>
        <p:spPr bwMode="auto">
          <a:xfrm>
            <a:off x="4114800" y="29718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86" name="Rectangle 16"/>
          <p:cNvSpPr>
            <a:spLocks noChangeArrowheads="1"/>
          </p:cNvSpPr>
          <p:nvPr/>
        </p:nvSpPr>
        <p:spPr bwMode="auto">
          <a:xfrm>
            <a:off x="4114800" y="29718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0</a:t>
            </a:r>
          </a:p>
        </p:txBody>
      </p:sp>
      <p:sp>
        <p:nvSpPr>
          <p:cNvPr id="28687" name="Rectangle 17"/>
          <p:cNvSpPr>
            <a:spLocks noChangeArrowheads="1"/>
          </p:cNvSpPr>
          <p:nvPr/>
        </p:nvSpPr>
        <p:spPr bwMode="auto">
          <a:xfrm>
            <a:off x="4572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88" name="Rectangle 18"/>
          <p:cNvSpPr>
            <a:spLocks noChangeArrowheads="1"/>
          </p:cNvSpPr>
          <p:nvPr/>
        </p:nvSpPr>
        <p:spPr bwMode="auto">
          <a:xfrm>
            <a:off x="22860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89" name="Rectangle 19"/>
          <p:cNvSpPr>
            <a:spLocks noChangeArrowheads="1"/>
          </p:cNvSpPr>
          <p:nvPr/>
        </p:nvSpPr>
        <p:spPr bwMode="auto">
          <a:xfrm>
            <a:off x="41148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0" name="Rectangle 20"/>
          <p:cNvSpPr>
            <a:spLocks noChangeArrowheads="1"/>
          </p:cNvSpPr>
          <p:nvPr/>
        </p:nvSpPr>
        <p:spPr bwMode="auto">
          <a:xfrm>
            <a:off x="59436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1" name="Rectangle 21"/>
          <p:cNvSpPr>
            <a:spLocks noChangeArrowheads="1"/>
          </p:cNvSpPr>
          <p:nvPr/>
        </p:nvSpPr>
        <p:spPr bwMode="auto">
          <a:xfrm>
            <a:off x="4572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2" name="Rectangle 22"/>
          <p:cNvSpPr>
            <a:spLocks noChangeArrowheads="1"/>
          </p:cNvSpPr>
          <p:nvPr/>
        </p:nvSpPr>
        <p:spPr bwMode="auto">
          <a:xfrm>
            <a:off x="22860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3" name="Rectangle 23"/>
          <p:cNvSpPr>
            <a:spLocks noChangeArrowheads="1"/>
          </p:cNvSpPr>
          <p:nvPr/>
        </p:nvSpPr>
        <p:spPr bwMode="auto">
          <a:xfrm>
            <a:off x="41148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4" name="Rectangle 24"/>
          <p:cNvSpPr>
            <a:spLocks noChangeArrowheads="1"/>
          </p:cNvSpPr>
          <p:nvPr/>
        </p:nvSpPr>
        <p:spPr bwMode="auto">
          <a:xfrm>
            <a:off x="59436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5" name="Rectangle 25"/>
          <p:cNvSpPr>
            <a:spLocks noChangeArrowheads="1"/>
          </p:cNvSpPr>
          <p:nvPr/>
        </p:nvSpPr>
        <p:spPr bwMode="auto">
          <a:xfrm>
            <a:off x="457200" y="45720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Subsystem</a:t>
            </a:r>
          </a:p>
          <a:p>
            <a:pPr algn="ctr"/>
            <a:r>
              <a:rPr lang="en-US" sz="1400"/>
              <a:t>Device ID</a:t>
            </a:r>
          </a:p>
        </p:txBody>
      </p:sp>
      <p:sp>
        <p:nvSpPr>
          <p:cNvPr id="28696" name="Rectangle 26"/>
          <p:cNvSpPr>
            <a:spLocks noChangeArrowheads="1"/>
          </p:cNvSpPr>
          <p:nvPr/>
        </p:nvSpPr>
        <p:spPr bwMode="auto">
          <a:xfrm>
            <a:off x="2286000" y="45720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Subsystem</a:t>
            </a:r>
          </a:p>
          <a:p>
            <a:pPr algn="ctr"/>
            <a:r>
              <a:rPr lang="en-US" sz="1400"/>
              <a:t>Vendor ID</a:t>
            </a:r>
          </a:p>
        </p:txBody>
      </p:sp>
      <p:sp>
        <p:nvSpPr>
          <p:cNvPr id="28697" name="Rectangle 27"/>
          <p:cNvSpPr>
            <a:spLocks noChangeArrowheads="1"/>
          </p:cNvSpPr>
          <p:nvPr/>
        </p:nvSpPr>
        <p:spPr bwMode="auto">
          <a:xfrm>
            <a:off x="4114800" y="4572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698" name="Rectangle 28"/>
          <p:cNvSpPr>
            <a:spLocks noChangeArrowheads="1"/>
          </p:cNvSpPr>
          <p:nvPr/>
        </p:nvSpPr>
        <p:spPr bwMode="auto">
          <a:xfrm>
            <a:off x="4114800" y="45720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CardBus CIS Pointer</a:t>
            </a:r>
          </a:p>
        </p:txBody>
      </p:sp>
      <p:sp>
        <p:nvSpPr>
          <p:cNvPr id="28699" name="Rectangle 29"/>
          <p:cNvSpPr>
            <a:spLocks noChangeArrowheads="1"/>
          </p:cNvSpPr>
          <p:nvPr/>
        </p:nvSpPr>
        <p:spPr bwMode="auto">
          <a:xfrm>
            <a:off x="457200" y="5105400"/>
            <a:ext cx="2743200" cy="533400"/>
          </a:xfrm>
          <a:prstGeom prst="rect">
            <a:avLst/>
          </a:prstGeom>
          <a:solidFill>
            <a:schemeClr val="bg2"/>
          </a:solidFill>
          <a:ln w="9525">
            <a:solidFill>
              <a:schemeClr val="tx1"/>
            </a:solidFill>
            <a:miter lim="800000"/>
            <a:headEnd/>
            <a:tailEnd/>
          </a:ln>
        </p:spPr>
        <p:txBody>
          <a:bodyPr wrap="none" anchor="ctr"/>
          <a:lstStyle/>
          <a:p>
            <a:pPr algn="ctr"/>
            <a:r>
              <a:rPr lang="en-US" sz="1400"/>
              <a:t>reserved</a:t>
            </a:r>
          </a:p>
        </p:txBody>
      </p:sp>
      <p:sp>
        <p:nvSpPr>
          <p:cNvPr id="28700" name="Rectangle 30"/>
          <p:cNvSpPr>
            <a:spLocks noChangeArrowheads="1"/>
          </p:cNvSpPr>
          <p:nvPr/>
        </p:nvSpPr>
        <p:spPr bwMode="auto">
          <a:xfrm>
            <a:off x="3200400" y="51054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200"/>
              <a:t>capabilities</a:t>
            </a:r>
          </a:p>
          <a:p>
            <a:pPr algn="ctr"/>
            <a:r>
              <a:rPr lang="en-US" sz="1200"/>
              <a:t>pointer</a:t>
            </a:r>
          </a:p>
        </p:txBody>
      </p:sp>
      <p:sp>
        <p:nvSpPr>
          <p:cNvPr id="28701" name="Rectangle 31"/>
          <p:cNvSpPr>
            <a:spLocks noChangeArrowheads="1"/>
          </p:cNvSpPr>
          <p:nvPr/>
        </p:nvSpPr>
        <p:spPr bwMode="auto">
          <a:xfrm>
            <a:off x="4114800" y="51054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Expansion ROM Base Address</a:t>
            </a:r>
          </a:p>
        </p:txBody>
      </p:sp>
      <p:sp>
        <p:nvSpPr>
          <p:cNvPr id="28702" name="Rectangle 32"/>
          <p:cNvSpPr>
            <a:spLocks noChangeArrowheads="1"/>
          </p:cNvSpPr>
          <p:nvPr/>
        </p:nvSpPr>
        <p:spPr bwMode="auto">
          <a:xfrm>
            <a:off x="1371600" y="5638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Minimum</a:t>
            </a:r>
          </a:p>
          <a:p>
            <a:pPr algn="ctr"/>
            <a:r>
              <a:rPr lang="en-US" sz="1400"/>
              <a:t>Grant</a:t>
            </a:r>
          </a:p>
        </p:txBody>
      </p:sp>
      <p:sp>
        <p:nvSpPr>
          <p:cNvPr id="28703" name="Rectangle 33"/>
          <p:cNvSpPr>
            <a:spLocks noChangeArrowheads="1"/>
          </p:cNvSpPr>
          <p:nvPr/>
        </p:nvSpPr>
        <p:spPr bwMode="auto">
          <a:xfrm>
            <a:off x="2286000" y="5638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Interrupt</a:t>
            </a:r>
          </a:p>
          <a:p>
            <a:pPr algn="ctr"/>
            <a:r>
              <a:rPr lang="en-US" sz="1400"/>
              <a:t>Pin</a:t>
            </a:r>
          </a:p>
        </p:txBody>
      </p:sp>
      <p:sp>
        <p:nvSpPr>
          <p:cNvPr id="28704" name="Rectangle 34"/>
          <p:cNvSpPr>
            <a:spLocks noChangeArrowheads="1"/>
          </p:cNvSpPr>
          <p:nvPr/>
        </p:nvSpPr>
        <p:spPr bwMode="auto">
          <a:xfrm>
            <a:off x="4114800" y="5638800"/>
            <a:ext cx="3657600" cy="533400"/>
          </a:xfrm>
          <a:prstGeom prst="rect">
            <a:avLst/>
          </a:prstGeom>
          <a:solidFill>
            <a:schemeClr val="bg2"/>
          </a:solidFill>
          <a:ln w="9525">
            <a:solidFill>
              <a:schemeClr val="tx1"/>
            </a:solidFill>
            <a:miter lim="800000"/>
            <a:headEnd/>
            <a:tailEnd/>
          </a:ln>
        </p:spPr>
        <p:txBody>
          <a:bodyPr wrap="none" anchor="ctr"/>
          <a:lstStyle/>
          <a:p>
            <a:pPr algn="ctr"/>
            <a:r>
              <a:rPr lang="en-US" sz="1400"/>
              <a:t>reserved</a:t>
            </a:r>
          </a:p>
        </p:txBody>
      </p:sp>
      <p:sp>
        <p:nvSpPr>
          <p:cNvPr id="28705" name="Rectangle 35"/>
          <p:cNvSpPr>
            <a:spLocks noChangeArrowheads="1"/>
          </p:cNvSpPr>
          <p:nvPr/>
        </p:nvSpPr>
        <p:spPr bwMode="auto">
          <a:xfrm>
            <a:off x="2286000" y="24384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Latency</a:t>
            </a:r>
          </a:p>
          <a:p>
            <a:pPr algn="ctr"/>
            <a:r>
              <a:rPr lang="en-US" sz="1400"/>
              <a:t>Timer</a:t>
            </a:r>
          </a:p>
        </p:txBody>
      </p:sp>
      <p:sp>
        <p:nvSpPr>
          <p:cNvPr id="28706" name="Rectangle 36"/>
          <p:cNvSpPr>
            <a:spLocks noChangeArrowheads="1"/>
          </p:cNvSpPr>
          <p:nvPr/>
        </p:nvSpPr>
        <p:spPr bwMode="auto">
          <a:xfrm>
            <a:off x="1371600" y="2438400"/>
            <a:ext cx="914400" cy="533400"/>
          </a:xfrm>
          <a:prstGeom prst="rect">
            <a:avLst/>
          </a:prstGeom>
          <a:solidFill>
            <a:srgbClr val="A6F0F8"/>
          </a:solidFill>
          <a:ln w="9525">
            <a:solidFill>
              <a:schemeClr val="tx1"/>
            </a:solidFill>
            <a:miter lim="800000"/>
            <a:headEnd/>
            <a:tailEnd/>
          </a:ln>
        </p:spPr>
        <p:txBody>
          <a:bodyPr wrap="none" anchor="ctr"/>
          <a:lstStyle/>
          <a:p>
            <a:pPr algn="ctr"/>
            <a:r>
              <a:rPr lang="en-US" sz="1400"/>
              <a:t>Header</a:t>
            </a:r>
          </a:p>
          <a:p>
            <a:pPr algn="ctr"/>
            <a:r>
              <a:rPr lang="en-US" sz="1400"/>
              <a:t>Type</a:t>
            </a:r>
          </a:p>
        </p:txBody>
      </p:sp>
      <p:sp>
        <p:nvSpPr>
          <p:cNvPr id="28707" name="Rectangle 37"/>
          <p:cNvSpPr>
            <a:spLocks noChangeArrowheads="1"/>
          </p:cNvSpPr>
          <p:nvPr/>
        </p:nvSpPr>
        <p:spPr bwMode="auto">
          <a:xfrm>
            <a:off x="457200" y="29718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1</a:t>
            </a:r>
          </a:p>
        </p:txBody>
      </p:sp>
      <p:sp>
        <p:nvSpPr>
          <p:cNvPr id="28708" name="Rectangle 38"/>
          <p:cNvSpPr>
            <a:spLocks noChangeArrowheads="1"/>
          </p:cNvSpPr>
          <p:nvPr/>
        </p:nvSpPr>
        <p:spPr bwMode="auto">
          <a:xfrm>
            <a:off x="4572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709" name="Rectangle 39"/>
          <p:cNvSpPr>
            <a:spLocks noChangeArrowheads="1"/>
          </p:cNvSpPr>
          <p:nvPr/>
        </p:nvSpPr>
        <p:spPr bwMode="auto">
          <a:xfrm>
            <a:off x="22860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710" name="Rectangle 40"/>
          <p:cNvSpPr>
            <a:spLocks noChangeArrowheads="1"/>
          </p:cNvSpPr>
          <p:nvPr/>
        </p:nvSpPr>
        <p:spPr bwMode="auto">
          <a:xfrm>
            <a:off x="4114800" y="3505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711" name="Rectangle 41"/>
          <p:cNvSpPr>
            <a:spLocks noChangeArrowheads="1"/>
          </p:cNvSpPr>
          <p:nvPr/>
        </p:nvSpPr>
        <p:spPr bwMode="auto">
          <a:xfrm>
            <a:off x="4114800" y="35052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2</a:t>
            </a:r>
          </a:p>
        </p:txBody>
      </p:sp>
      <p:sp>
        <p:nvSpPr>
          <p:cNvPr id="28712" name="Rectangle 42"/>
          <p:cNvSpPr>
            <a:spLocks noChangeArrowheads="1"/>
          </p:cNvSpPr>
          <p:nvPr/>
        </p:nvSpPr>
        <p:spPr bwMode="auto">
          <a:xfrm>
            <a:off x="457200" y="35052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3</a:t>
            </a:r>
          </a:p>
        </p:txBody>
      </p:sp>
      <p:sp>
        <p:nvSpPr>
          <p:cNvPr id="28713" name="Rectangle 43"/>
          <p:cNvSpPr>
            <a:spLocks noChangeArrowheads="1"/>
          </p:cNvSpPr>
          <p:nvPr/>
        </p:nvSpPr>
        <p:spPr bwMode="auto">
          <a:xfrm>
            <a:off x="4572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714" name="Rectangle 44"/>
          <p:cNvSpPr>
            <a:spLocks noChangeArrowheads="1"/>
          </p:cNvSpPr>
          <p:nvPr/>
        </p:nvSpPr>
        <p:spPr bwMode="auto">
          <a:xfrm>
            <a:off x="22860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715" name="Rectangle 45"/>
          <p:cNvSpPr>
            <a:spLocks noChangeArrowheads="1"/>
          </p:cNvSpPr>
          <p:nvPr/>
        </p:nvSpPr>
        <p:spPr bwMode="auto">
          <a:xfrm>
            <a:off x="4114800" y="4038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716" name="Rectangle 46"/>
          <p:cNvSpPr>
            <a:spLocks noChangeArrowheads="1"/>
          </p:cNvSpPr>
          <p:nvPr/>
        </p:nvSpPr>
        <p:spPr bwMode="auto">
          <a:xfrm>
            <a:off x="4114800" y="40386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4</a:t>
            </a:r>
          </a:p>
        </p:txBody>
      </p:sp>
      <p:sp>
        <p:nvSpPr>
          <p:cNvPr id="28717" name="Rectangle 47"/>
          <p:cNvSpPr>
            <a:spLocks noChangeArrowheads="1"/>
          </p:cNvSpPr>
          <p:nvPr/>
        </p:nvSpPr>
        <p:spPr bwMode="auto">
          <a:xfrm>
            <a:off x="457200" y="40386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5</a:t>
            </a:r>
          </a:p>
        </p:txBody>
      </p:sp>
      <p:sp>
        <p:nvSpPr>
          <p:cNvPr id="28718" name="Rectangle 48"/>
          <p:cNvSpPr>
            <a:spLocks noChangeArrowheads="1"/>
          </p:cNvSpPr>
          <p:nvPr/>
        </p:nvSpPr>
        <p:spPr bwMode="auto">
          <a:xfrm>
            <a:off x="3200400" y="5638800"/>
            <a:ext cx="914400" cy="533400"/>
          </a:xfrm>
          <a:prstGeom prst="rect">
            <a:avLst/>
          </a:prstGeom>
          <a:solidFill>
            <a:srgbClr val="A6F0F8"/>
          </a:solidFill>
          <a:ln w="9525">
            <a:solidFill>
              <a:schemeClr val="tx1"/>
            </a:solidFill>
            <a:miter lim="800000"/>
            <a:headEnd/>
            <a:tailEnd/>
          </a:ln>
        </p:spPr>
        <p:txBody>
          <a:bodyPr wrap="none" anchor="ctr"/>
          <a:lstStyle/>
          <a:p>
            <a:pPr algn="ctr"/>
            <a:r>
              <a:rPr lang="en-US" sz="1400"/>
              <a:t>Interrupt</a:t>
            </a:r>
          </a:p>
          <a:p>
            <a:pPr algn="ctr"/>
            <a:r>
              <a:rPr lang="en-US" sz="1400"/>
              <a:t>Line</a:t>
            </a:r>
          </a:p>
        </p:txBody>
      </p:sp>
      <p:sp>
        <p:nvSpPr>
          <p:cNvPr id="28719" name="Rectangle 49"/>
          <p:cNvSpPr>
            <a:spLocks noChangeArrowheads="1"/>
          </p:cNvSpPr>
          <p:nvPr/>
        </p:nvSpPr>
        <p:spPr bwMode="auto">
          <a:xfrm>
            <a:off x="457200" y="5638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Maximum</a:t>
            </a:r>
          </a:p>
          <a:p>
            <a:pPr algn="ctr"/>
            <a:r>
              <a:rPr lang="en-US" sz="1400"/>
              <a:t>Latency</a:t>
            </a:r>
          </a:p>
        </p:txBody>
      </p:sp>
      <p:sp>
        <p:nvSpPr>
          <p:cNvPr id="28720" name="Text Box 50"/>
          <p:cNvSpPr txBox="1">
            <a:spLocks noChangeArrowheads="1"/>
          </p:cNvSpPr>
          <p:nvPr/>
        </p:nvSpPr>
        <p:spPr bwMode="auto">
          <a:xfrm>
            <a:off x="4038600" y="1600200"/>
            <a:ext cx="3776663" cy="304800"/>
          </a:xfrm>
          <a:prstGeom prst="rect">
            <a:avLst/>
          </a:prstGeom>
          <a:noFill/>
          <a:ln w="9525">
            <a:noFill/>
            <a:miter lim="800000"/>
            <a:headEnd/>
            <a:tailEnd/>
          </a:ln>
        </p:spPr>
        <p:txBody>
          <a:bodyPr wrap="none">
            <a:spAutoFit/>
          </a:bodyPr>
          <a:lstStyle/>
          <a:p>
            <a:r>
              <a:rPr lang="en-US" sz="1400"/>
              <a:t> 31                                                                  0</a:t>
            </a:r>
          </a:p>
        </p:txBody>
      </p:sp>
      <p:sp>
        <p:nvSpPr>
          <p:cNvPr id="28721" name="Text Box 51"/>
          <p:cNvSpPr txBox="1">
            <a:spLocks noChangeArrowheads="1"/>
          </p:cNvSpPr>
          <p:nvPr/>
        </p:nvSpPr>
        <p:spPr bwMode="auto">
          <a:xfrm>
            <a:off x="304800" y="1600200"/>
            <a:ext cx="3776663" cy="304800"/>
          </a:xfrm>
          <a:prstGeom prst="rect">
            <a:avLst/>
          </a:prstGeom>
          <a:noFill/>
          <a:ln w="9525">
            <a:noFill/>
            <a:miter lim="800000"/>
            <a:headEnd/>
            <a:tailEnd/>
          </a:ln>
        </p:spPr>
        <p:txBody>
          <a:bodyPr wrap="none">
            <a:spAutoFit/>
          </a:bodyPr>
          <a:lstStyle/>
          <a:p>
            <a:r>
              <a:rPr lang="en-US" sz="1400"/>
              <a:t> 31                                                                  0</a:t>
            </a:r>
          </a:p>
        </p:txBody>
      </p:sp>
      <p:sp>
        <p:nvSpPr>
          <p:cNvPr id="28722" name="Text Box 52"/>
          <p:cNvSpPr txBox="1">
            <a:spLocks noChangeArrowheads="1"/>
          </p:cNvSpPr>
          <p:nvPr/>
        </p:nvSpPr>
        <p:spPr bwMode="auto">
          <a:xfrm>
            <a:off x="3505200" y="1143000"/>
            <a:ext cx="1531938" cy="304800"/>
          </a:xfrm>
          <a:prstGeom prst="rect">
            <a:avLst/>
          </a:prstGeom>
          <a:noFill/>
          <a:ln w="9525">
            <a:noFill/>
            <a:miter lim="800000"/>
            <a:headEnd/>
            <a:tailEnd/>
          </a:ln>
        </p:spPr>
        <p:txBody>
          <a:bodyPr wrap="none">
            <a:spAutoFit/>
          </a:bodyPr>
          <a:lstStyle/>
          <a:p>
            <a:r>
              <a:rPr lang="en-US" sz="1400">
                <a:solidFill>
                  <a:srgbClr val="CC0000"/>
                </a:solidFill>
              </a:rPr>
              <a:t>16 doublewords</a:t>
            </a:r>
          </a:p>
        </p:txBody>
      </p:sp>
      <p:sp>
        <p:nvSpPr>
          <p:cNvPr id="28723" name="Text Box 53"/>
          <p:cNvSpPr txBox="1">
            <a:spLocks noChangeArrowheads="1"/>
          </p:cNvSpPr>
          <p:nvPr/>
        </p:nvSpPr>
        <p:spPr bwMode="auto">
          <a:xfrm>
            <a:off x="8001000" y="1600200"/>
            <a:ext cx="884238" cy="304800"/>
          </a:xfrm>
          <a:prstGeom prst="rect">
            <a:avLst/>
          </a:prstGeom>
          <a:noFill/>
          <a:ln w="9525">
            <a:noFill/>
            <a:miter lim="800000"/>
            <a:headEnd/>
            <a:tailEnd/>
          </a:ln>
        </p:spPr>
        <p:txBody>
          <a:bodyPr wrap="none">
            <a:spAutoFit/>
          </a:bodyPr>
          <a:lstStyle/>
          <a:p>
            <a:r>
              <a:rPr lang="en-US" sz="1400"/>
              <a:t>Dwords </a:t>
            </a:r>
          </a:p>
        </p:txBody>
      </p:sp>
      <p:sp>
        <p:nvSpPr>
          <p:cNvPr id="28724" name="Text Box 54"/>
          <p:cNvSpPr txBox="1">
            <a:spLocks noChangeArrowheads="1"/>
          </p:cNvSpPr>
          <p:nvPr/>
        </p:nvSpPr>
        <p:spPr bwMode="auto">
          <a:xfrm>
            <a:off x="8001000" y="2057400"/>
            <a:ext cx="636588" cy="304800"/>
          </a:xfrm>
          <a:prstGeom prst="rect">
            <a:avLst/>
          </a:prstGeom>
          <a:noFill/>
          <a:ln w="9525">
            <a:noFill/>
            <a:miter lim="800000"/>
            <a:headEnd/>
            <a:tailEnd/>
          </a:ln>
        </p:spPr>
        <p:txBody>
          <a:bodyPr wrap="none">
            <a:spAutoFit/>
          </a:bodyPr>
          <a:lstStyle/>
          <a:p>
            <a:r>
              <a:rPr lang="en-US" sz="1400"/>
              <a:t> 1 -  0</a:t>
            </a:r>
          </a:p>
        </p:txBody>
      </p:sp>
      <p:sp>
        <p:nvSpPr>
          <p:cNvPr id="28725" name="Text Box 55"/>
          <p:cNvSpPr txBox="1">
            <a:spLocks noChangeArrowheads="1"/>
          </p:cNvSpPr>
          <p:nvPr/>
        </p:nvSpPr>
        <p:spPr bwMode="auto">
          <a:xfrm>
            <a:off x="8016875" y="2579688"/>
            <a:ext cx="636588" cy="304800"/>
          </a:xfrm>
          <a:prstGeom prst="rect">
            <a:avLst/>
          </a:prstGeom>
          <a:noFill/>
          <a:ln w="9525">
            <a:noFill/>
            <a:miter lim="800000"/>
            <a:headEnd/>
            <a:tailEnd/>
          </a:ln>
        </p:spPr>
        <p:txBody>
          <a:bodyPr wrap="none">
            <a:spAutoFit/>
          </a:bodyPr>
          <a:lstStyle/>
          <a:p>
            <a:r>
              <a:rPr lang="en-US" sz="1400"/>
              <a:t> 3 -  2</a:t>
            </a:r>
          </a:p>
        </p:txBody>
      </p:sp>
      <p:sp>
        <p:nvSpPr>
          <p:cNvPr id="28726" name="Text Box 56"/>
          <p:cNvSpPr txBox="1">
            <a:spLocks noChangeArrowheads="1"/>
          </p:cNvSpPr>
          <p:nvPr/>
        </p:nvSpPr>
        <p:spPr bwMode="auto">
          <a:xfrm>
            <a:off x="8032750" y="3101975"/>
            <a:ext cx="636588" cy="304800"/>
          </a:xfrm>
          <a:prstGeom prst="rect">
            <a:avLst/>
          </a:prstGeom>
          <a:noFill/>
          <a:ln w="9525">
            <a:noFill/>
            <a:miter lim="800000"/>
            <a:headEnd/>
            <a:tailEnd/>
          </a:ln>
        </p:spPr>
        <p:txBody>
          <a:bodyPr wrap="none">
            <a:spAutoFit/>
          </a:bodyPr>
          <a:lstStyle/>
          <a:p>
            <a:r>
              <a:rPr lang="en-US" sz="1400"/>
              <a:t> 5 -  4</a:t>
            </a:r>
          </a:p>
        </p:txBody>
      </p:sp>
      <p:sp>
        <p:nvSpPr>
          <p:cNvPr id="28727" name="Text Box 57"/>
          <p:cNvSpPr txBox="1">
            <a:spLocks noChangeArrowheads="1"/>
          </p:cNvSpPr>
          <p:nvPr/>
        </p:nvSpPr>
        <p:spPr bwMode="auto">
          <a:xfrm>
            <a:off x="8048625" y="3624263"/>
            <a:ext cx="636588" cy="304800"/>
          </a:xfrm>
          <a:prstGeom prst="rect">
            <a:avLst/>
          </a:prstGeom>
          <a:noFill/>
          <a:ln w="9525">
            <a:noFill/>
            <a:miter lim="800000"/>
            <a:headEnd/>
            <a:tailEnd/>
          </a:ln>
        </p:spPr>
        <p:txBody>
          <a:bodyPr wrap="none">
            <a:spAutoFit/>
          </a:bodyPr>
          <a:lstStyle/>
          <a:p>
            <a:r>
              <a:rPr lang="en-US" sz="1400"/>
              <a:t> 7 -  6</a:t>
            </a:r>
          </a:p>
        </p:txBody>
      </p:sp>
      <p:sp>
        <p:nvSpPr>
          <p:cNvPr id="28728" name="Text Box 58"/>
          <p:cNvSpPr txBox="1">
            <a:spLocks noChangeArrowheads="1"/>
          </p:cNvSpPr>
          <p:nvPr/>
        </p:nvSpPr>
        <p:spPr bwMode="auto">
          <a:xfrm>
            <a:off x="8064500" y="4146550"/>
            <a:ext cx="636588" cy="304800"/>
          </a:xfrm>
          <a:prstGeom prst="rect">
            <a:avLst/>
          </a:prstGeom>
          <a:noFill/>
          <a:ln w="9525">
            <a:noFill/>
            <a:miter lim="800000"/>
            <a:headEnd/>
            <a:tailEnd/>
          </a:ln>
        </p:spPr>
        <p:txBody>
          <a:bodyPr wrap="none">
            <a:spAutoFit/>
          </a:bodyPr>
          <a:lstStyle/>
          <a:p>
            <a:r>
              <a:rPr lang="en-US" sz="1400"/>
              <a:t> 9 -  8</a:t>
            </a:r>
          </a:p>
        </p:txBody>
      </p:sp>
      <p:sp>
        <p:nvSpPr>
          <p:cNvPr id="28729" name="Text Box 59"/>
          <p:cNvSpPr txBox="1">
            <a:spLocks noChangeArrowheads="1"/>
          </p:cNvSpPr>
          <p:nvPr/>
        </p:nvSpPr>
        <p:spPr bwMode="auto">
          <a:xfrm>
            <a:off x="8080375" y="4668838"/>
            <a:ext cx="735013" cy="304800"/>
          </a:xfrm>
          <a:prstGeom prst="rect">
            <a:avLst/>
          </a:prstGeom>
          <a:noFill/>
          <a:ln w="9525">
            <a:noFill/>
            <a:miter lim="800000"/>
            <a:headEnd/>
            <a:tailEnd/>
          </a:ln>
        </p:spPr>
        <p:txBody>
          <a:bodyPr wrap="none">
            <a:spAutoFit/>
          </a:bodyPr>
          <a:lstStyle/>
          <a:p>
            <a:r>
              <a:rPr lang="en-US" sz="1400"/>
              <a:t>11 - 10</a:t>
            </a:r>
          </a:p>
        </p:txBody>
      </p:sp>
      <p:sp>
        <p:nvSpPr>
          <p:cNvPr id="28730" name="Text Box 60"/>
          <p:cNvSpPr txBox="1">
            <a:spLocks noChangeArrowheads="1"/>
          </p:cNvSpPr>
          <p:nvPr/>
        </p:nvSpPr>
        <p:spPr bwMode="auto">
          <a:xfrm>
            <a:off x="8096250" y="5191125"/>
            <a:ext cx="735013" cy="304800"/>
          </a:xfrm>
          <a:prstGeom prst="rect">
            <a:avLst/>
          </a:prstGeom>
          <a:noFill/>
          <a:ln w="9525">
            <a:noFill/>
            <a:miter lim="800000"/>
            <a:headEnd/>
            <a:tailEnd/>
          </a:ln>
        </p:spPr>
        <p:txBody>
          <a:bodyPr wrap="none">
            <a:spAutoFit/>
          </a:bodyPr>
          <a:lstStyle/>
          <a:p>
            <a:r>
              <a:rPr lang="en-US" sz="1400"/>
              <a:t>13 - 12</a:t>
            </a:r>
          </a:p>
        </p:txBody>
      </p:sp>
      <p:sp>
        <p:nvSpPr>
          <p:cNvPr id="28731" name="Text Box 61"/>
          <p:cNvSpPr txBox="1">
            <a:spLocks noChangeArrowheads="1"/>
          </p:cNvSpPr>
          <p:nvPr/>
        </p:nvSpPr>
        <p:spPr bwMode="auto">
          <a:xfrm>
            <a:off x="8112125" y="5713413"/>
            <a:ext cx="735013" cy="304800"/>
          </a:xfrm>
          <a:prstGeom prst="rect">
            <a:avLst/>
          </a:prstGeom>
          <a:noFill/>
          <a:ln w="9525">
            <a:noFill/>
            <a:miter lim="800000"/>
            <a:headEnd/>
            <a:tailEnd/>
          </a:ln>
        </p:spPr>
        <p:txBody>
          <a:bodyPr wrap="none">
            <a:spAutoFit/>
          </a:bodyPr>
          <a:lstStyle/>
          <a:p>
            <a:r>
              <a:rPr lang="en-US" sz="1400"/>
              <a:t>15 - 14</a:t>
            </a:r>
          </a:p>
        </p:txBody>
      </p:sp>
      <p:sp>
        <p:nvSpPr>
          <p:cNvPr id="6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180</a:t>
            </a:fld>
            <a:endParaRPr lang="en-US"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pPr eaLnBrk="1" hangingPunct="1"/>
            <a:r>
              <a:rPr lang="en-US" dirty="0" smtClean="0"/>
              <a:t>Three IA-32 address-spaces</a:t>
            </a:r>
          </a:p>
        </p:txBody>
      </p:sp>
      <p:sp>
        <p:nvSpPr>
          <p:cNvPr id="29699" name="Rectangle 4"/>
          <p:cNvSpPr>
            <a:spLocks noChangeArrowheads="1"/>
          </p:cNvSpPr>
          <p:nvPr/>
        </p:nvSpPr>
        <p:spPr bwMode="auto">
          <a:xfrm>
            <a:off x="1447800" y="1905000"/>
            <a:ext cx="1447800" cy="4191000"/>
          </a:xfrm>
          <a:prstGeom prst="rect">
            <a:avLst/>
          </a:prstGeom>
          <a:solidFill>
            <a:schemeClr val="accent1"/>
          </a:solidFill>
          <a:ln w="9525">
            <a:solidFill>
              <a:schemeClr val="tx1"/>
            </a:solidFill>
            <a:miter lim="800000"/>
            <a:headEnd/>
            <a:tailEnd/>
          </a:ln>
        </p:spPr>
        <p:txBody>
          <a:bodyPr wrap="none" anchor="ctr"/>
          <a:lstStyle/>
          <a:p>
            <a:pPr algn="ctr"/>
            <a:endParaRPr lang="en-US"/>
          </a:p>
          <a:p>
            <a:pPr algn="ctr"/>
            <a:r>
              <a:rPr lang="en-US"/>
              <a:t>memory</a:t>
            </a:r>
          </a:p>
          <a:p>
            <a:pPr algn="ctr"/>
            <a:r>
              <a:rPr lang="en-US"/>
              <a:t>space</a:t>
            </a:r>
          </a:p>
          <a:p>
            <a:pPr algn="ctr"/>
            <a:r>
              <a:rPr lang="en-US"/>
              <a:t>(4GB)</a:t>
            </a:r>
          </a:p>
          <a:p>
            <a:pPr algn="ctr"/>
            <a:endParaRPr lang="en-US"/>
          </a:p>
        </p:txBody>
      </p:sp>
      <p:sp>
        <p:nvSpPr>
          <p:cNvPr id="29700" name="Rectangle 5"/>
          <p:cNvSpPr>
            <a:spLocks noChangeArrowheads="1"/>
          </p:cNvSpPr>
          <p:nvPr/>
        </p:nvSpPr>
        <p:spPr bwMode="auto">
          <a:xfrm>
            <a:off x="3886200" y="5410200"/>
            <a:ext cx="1447800" cy="685800"/>
          </a:xfrm>
          <a:prstGeom prst="rect">
            <a:avLst/>
          </a:prstGeom>
          <a:solidFill>
            <a:schemeClr val="accent1"/>
          </a:solidFill>
          <a:ln w="9525">
            <a:solidFill>
              <a:schemeClr val="tx1"/>
            </a:solidFill>
            <a:miter lim="800000"/>
            <a:headEnd/>
            <a:tailEnd/>
          </a:ln>
        </p:spPr>
        <p:txBody>
          <a:bodyPr wrap="none" anchor="ctr"/>
          <a:lstStyle/>
          <a:p>
            <a:pPr algn="ctr"/>
            <a:r>
              <a:rPr lang="en-US"/>
              <a:t>i/o space</a:t>
            </a:r>
          </a:p>
          <a:p>
            <a:pPr algn="ctr"/>
            <a:r>
              <a:rPr lang="en-US"/>
              <a:t>(64KB)</a:t>
            </a:r>
          </a:p>
        </p:txBody>
      </p:sp>
      <p:sp>
        <p:nvSpPr>
          <p:cNvPr id="29701" name="Rectangle 6"/>
          <p:cNvSpPr>
            <a:spLocks noChangeArrowheads="1"/>
          </p:cNvSpPr>
          <p:nvPr/>
        </p:nvSpPr>
        <p:spPr bwMode="auto">
          <a:xfrm>
            <a:off x="6324600" y="4572000"/>
            <a:ext cx="1447800" cy="1524000"/>
          </a:xfrm>
          <a:prstGeom prst="rect">
            <a:avLst/>
          </a:prstGeom>
          <a:solidFill>
            <a:schemeClr val="accent1"/>
          </a:solidFill>
          <a:ln w="9525">
            <a:solidFill>
              <a:schemeClr val="tx1"/>
            </a:solidFill>
            <a:miter lim="800000"/>
            <a:headEnd/>
            <a:tailEnd/>
          </a:ln>
        </p:spPr>
        <p:txBody>
          <a:bodyPr wrap="none" anchor="ctr"/>
          <a:lstStyle/>
          <a:p>
            <a:pPr algn="ctr"/>
            <a:r>
              <a:rPr lang="en-US"/>
              <a:t>PCI</a:t>
            </a:r>
          </a:p>
          <a:p>
            <a:pPr algn="ctr"/>
            <a:r>
              <a:rPr lang="en-US"/>
              <a:t>configuration</a:t>
            </a:r>
          </a:p>
          <a:p>
            <a:pPr algn="ctr"/>
            <a:r>
              <a:rPr lang="en-US"/>
              <a:t>space</a:t>
            </a:r>
          </a:p>
          <a:p>
            <a:pPr algn="ctr"/>
            <a:r>
              <a:rPr lang="en-US"/>
              <a:t>(16MB)</a:t>
            </a:r>
          </a:p>
        </p:txBody>
      </p:sp>
      <p:sp>
        <p:nvSpPr>
          <p:cNvPr id="29702" name="Line 9"/>
          <p:cNvSpPr>
            <a:spLocks noChangeShapeType="1"/>
          </p:cNvSpPr>
          <p:nvPr/>
        </p:nvSpPr>
        <p:spPr bwMode="auto">
          <a:xfrm flipH="1">
            <a:off x="2209800" y="1371600"/>
            <a:ext cx="0" cy="533400"/>
          </a:xfrm>
          <a:prstGeom prst="line">
            <a:avLst/>
          </a:prstGeom>
          <a:noFill/>
          <a:ln w="9525">
            <a:solidFill>
              <a:schemeClr val="tx1"/>
            </a:solidFill>
            <a:round/>
            <a:headEnd/>
            <a:tailEnd type="triangle" w="med" len="med"/>
          </a:ln>
        </p:spPr>
        <p:txBody>
          <a:bodyPr/>
          <a:lstStyle/>
          <a:p>
            <a:endParaRPr lang="en-US"/>
          </a:p>
        </p:txBody>
      </p:sp>
      <p:sp>
        <p:nvSpPr>
          <p:cNvPr id="29703" name="Line 10"/>
          <p:cNvSpPr>
            <a:spLocks noChangeShapeType="1"/>
          </p:cNvSpPr>
          <p:nvPr/>
        </p:nvSpPr>
        <p:spPr bwMode="auto">
          <a:xfrm>
            <a:off x="2209800" y="1371600"/>
            <a:ext cx="1828800" cy="0"/>
          </a:xfrm>
          <a:prstGeom prst="line">
            <a:avLst/>
          </a:prstGeom>
          <a:noFill/>
          <a:ln w="9525">
            <a:solidFill>
              <a:schemeClr val="tx1"/>
            </a:solidFill>
            <a:round/>
            <a:headEnd/>
            <a:tailEnd/>
          </a:ln>
        </p:spPr>
        <p:txBody>
          <a:bodyPr/>
          <a:lstStyle/>
          <a:p>
            <a:endParaRPr lang="en-US"/>
          </a:p>
        </p:txBody>
      </p:sp>
      <p:sp>
        <p:nvSpPr>
          <p:cNvPr id="29704" name="Text Box 11"/>
          <p:cNvSpPr txBox="1">
            <a:spLocks noChangeArrowheads="1"/>
          </p:cNvSpPr>
          <p:nvPr/>
        </p:nvSpPr>
        <p:spPr bwMode="auto">
          <a:xfrm>
            <a:off x="4022725" y="1179513"/>
            <a:ext cx="4578350" cy="915987"/>
          </a:xfrm>
          <a:prstGeom prst="rect">
            <a:avLst/>
          </a:prstGeom>
          <a:noFill/>
          <a:ln w="9525">
            <a:noFill/>
            <a:miter lim="800000"/>
            <a:headEnd/>
            <a:tailEnd/>
          </a:ln>
        </p:spPr>
        <p:txBody>
          <a:bodyPr wrap="none">
            <a:spAutoFit/>
          </a:bodyPr>
          <a:lstStyle/>
          <a:p>
            <a:r>
              <a:rPr lang="en-US" i="1">
                <a:solidFill>
                  <a:srgbClr val="CC0000"/>
                </a:solidFill>
              </a:rPr>
              <a:t>accessed using a large variety of processor</a:t>
            </a:r>
          </a:p>
          <a:p>
            <a:r>
              <a:rPr lang="en-US" i="1">
                <a:solidFill>
                  <a:srgbClr val="CC0000"/>
                </a:solidFill>
              </a:rPr>
              <a:t>  instructions (mov, add, or, shr, push, etc.)</a:t>
            </a:r>
          </a:p>
          <a:p>
            <a:r>
              <a:rPr lang="en-US" i="1">
                <a:solidFill>
                  <a:srgbClr val="CC0000"/>
                </a:solidFill>
              </a:rPr>
              <a:t> and virtual-to-physical address-translation</a:t>
            </a:r>
          </a:p>
        </p:txBody>
      </p:sp>
      <p:sp>
        <p:nvSpPr>
          <p:cNvPr id="29705" name="Line 12"/>
          <p:cNvSpPr>
            <a:spLocks noChangeShapeType="1"/>
          </p:cNvSpPr>
          <p:nvPr/>
        </p:nvSpPr>
        <p:spPr bwMode="auto">
          <a:xfrm>
            <a:off x="4572000" y="3886200"/>
            <a:ext cx="0" cy="1524000"/>
          </a:xfrm>
          <a:prstGeom prst="line">
            <a:avLst/>
          </a:prstGeom>
          <a:noFill/>
          <a:ln w="9525">
            <a:solidFill>
              <a:schemeClr val="tx1"/>
            </a:solidFill>
            <a:round/>
            <a:headEnd/>
            <a:tailEnd type="triangle" w="med" len="med"/>
          </a:ln>
        </p:spPr>
        <p:txBody>
          <a:bodyPr/>
          <a:lstStyle/>
          <a:p>
            <a:endParaRPr lang="en-US"/>
          </a:p>
        </p:txBody>
      </p:sp>
      <p:sp>
        <p:nvSpPr>
          <p:cNvPr id="29706" name="Text Box 13"/>
          <p:cNvSpPr txBox="1">
            <a:spLocks noChangeArrowheads="1"/>
          </p:cNvSpPr>
          <p:nvPr/>
        </p:nvSpPr>
        <p:spPr bwMode="auto">
          <a:xfrm>
            <a:off x="3505200" y="2895600"/>
            <a:ext cx="4514850" cy="915988"/>
          </a:xfrm>
          <a:prstGeom prst="rect">
            <a:avLst/>
          </a:prstGeom>
          <a:noFill/>
          <a:ln w="9525">
            <a:noFill/>
            <a:miter lim="800000"/>
            <a:headEnd/>
            <a:tailEnd/>
          </a:ln>
        </p:spPr>
        <p:txBody>
          <a:bodyPr wrap="none">
            <a:spAutoFit/>
          </a:bodyPr>
          <a:lstStyle/>
          <a:p>
            <a:r>
              <a:rPr lang="en-US"/>
              <a:t>   </a:t>
            </a:r>
            <a:r>
              <a:rPr lang="en-US" i="1">
                <a:solidFill>
                  <a:srgbClr val="CC0000"/>
                </a:solidFill>
              </a:rPr>
              <a:t>accessed only by using the processor’s</a:t>
            </a:r>
          </a:p>
          <a:p>
            <a:r>
              <a:rPr lang="en-US" i="1">
                <a:solidFill>
                  <a:srgbClr val="CC0000"/>
                </a:solidFill>
              </a:rPr>
              <a:t>         special ‘in’ and ‘out’ instructions </a:t>
            </a:r>
          </a:p>
          <a:p>
            <a:r>
              <a:rPr lang="en-US" i="1">
                <a:solidFill>
                  <a:srgbClr val="CC0000"/>
                </a:solidFill>
              </a:rPr>
              <a:t> (without any translation of port-addresses)</a:t>
            </a:r>
          </a:p>
        </p:txBody>
      </p:sp>
      <p:sp>
        <p:nvSpPr>
          <p:cNvPr id="29707" name="Line 14"/>
          <p:cNvSpPr>
            <a:spLocks noChangeShapeType="1"/>
          </p:cNvSpPr>
          <p:nvPr/>
        </p:nvSpPr>
        <p:spPr bwMode="auto">
          <a:xfrm flipH="1">
            <a:off x="7010400" y="3886200"/>
            <a:ext cx="0" cy="685800"/>
          </a:xfrm>
          <a:prstGeom prst="line">
            <a:avLst/>
          </a:prstGeom>
          <a:noFill/>
          <a:ln w="9525">
            <a:solidFill>
              <a:schemeClr val="tx1"/>
            </a:solidFill>
            <a:round/>
            <a:headEnd/>
            <a:tailEnd type="triangle" w="med" len="med"/>
          </a:ln>
        </p:spPr>
        <p:txBody>
          <a:bodyPr/>
          <a:lstStyle/>
          <a:p>
            <a:endParaRPr lang="en-US"/>
          </a:p>
        </p:txBody>
      </p:sp>
      <p:sp>
        <p:nvSpPr>
          <p:cNvPr id="29708" name="Line 16"/>
          <p:cNvSpPr>
            <a:spLocks noChangeShapeType="1"/>
          </p:cNvSpPr>
          <p:nvPr/>
        </p:nvSpPr>
        <p:spPr bwMode="auto">
          <a:xfrm flipV="1">
            <a:off x="5181600" y="4648200"/>
            <a:ext cx="1066800" cy="1143000"/>
          </a:xfrm>
          <a:prstGeom prst="line">
            <a:avLst/>
          </a:prstGeom>
          <a:noFill/>
          <a:ln w="9525">
            <a:solidFill>
              <a:schemeClr val="tx1"/>
            </a:solidFill>
            <a:prstDash val="sysDot"/>
            <a:round/>
            <a:headEnd/>
            <a:tailEnd/>
          </a:ln>
        </p:spPr>
        <p:txBody>
          <a:bodyPr/>
          <a:lstStyle/>
          <a:p>
            <a:endParaRPr lang="en-US"/>
          </a:p>
        </p:txBody>
      </p:sp>
      <p:sp>
        <p:nvSpPr>
          <p:cNvPr id="29709" name="Line 17"/>
          <p:cNvSpPr>
            <a:spLocks noChangeShapeType="1"/>
          </p:cNvSpPr>
          <p:nvPr/>
        </p:nvSpPr>
        <p:spPr bwMode="auto">
          <a:xfrm>
            <a:off x="5181600" y="5867400"/>
            <a:ext cx="1066800" cy="228600"/>
          </a:xfrm>
          <a:prstGeom prst="line">
            <a:avLst/>
          </a:prstGeom>
          <a:noFill/>
          <a:ln w="9525">
            <a:solidFill>
              <a:schemeClr val="tx1"/>
            </a:solidFill>
            <a:prstDash val="sysDot"/>
            <a:round/>
            <a:headEnd/>
            <a:tailEnd/>
          </a:ln>
        </p:spPr>
        <p:txBody>
          <a:bodyPr/>
          <a:lstStyle/>
          <a:p>
            <a:endParaRPr lang="en-US"/>
          </a:p>
        </p:txBody>
      </p:sp>
      <p:sp>
        <p:nvSpPr>
          <p:cNvPr id="29710" name="Rectangle 18"/>
          <p:cNvSpPr>
            <a:spLocks noChangeArrowheads="1"/>
          </p:cNvSpPr>
          <p:nvPr/>
        </p:nvSpPr>
        <p:spPr bwMode="auto">
          <a:xfrm>
            <a:off x="5105400" y="5791200"/>
            <a:ext cx="152400" cy="76200"/>
          </a:xfrm>
          <a:prstGeom prst="rect">
            <a:avLst/>
          </a:prstGeom>
          <a:solidFill>
            <a:schemeClr val="hlink"/>
          </a:solidFill>
          <a:ln w="9525">
            <a:solidFill>
              <a:schemeClr val="tx1"/>
            </a:solidFill>
            <a:miter lim="800000"/>
            <a:headEnd/>
            <a:tailEnd/>
          </a:ln>
        </p:spPr>
        <p:txBody>
          <a:bodyPr wrap="none" anchor="ctr"/>
          <a:lstStyle/>
          <a:p>
            <a:endParaRPr lang="en-US"/>
          </a:p>
        </p:txBody>
      </p:sp>
      <p:sp>
        <p:nvSpPr>
          <p:cNvPr id="29711" name="Text Box 19"/>
          <p:cNvSpPr txBox="1">
            <a:spLocks noChangeArrowheads="1"/>
          </p:cNvSpPr>
          <p:nvPr/>
        </p:nvSpPr>
        <p:spPr bwMode="auto">
          <a:xfrm>
            <a:off x="457200" y="6248400"/>
            <a:ext cx="7918450" cy="366713"/>
          </a:xfrm>
          <a:prstGeom prst="rect">
            <a:avLst/>
          </a:prstGeom>
          <a:noFill/>
          <a:ln w="9525">
            <a:noFill/>
            <a:miter lim="800000"/>
            <a:headEnd/>
            <a:tailEnd/>
          </a:ln>
        </p:spPr>
        <p:txBody>
          <a:bodyPr wrap="none">
            <a:spAutoFit/>
          </a:bodyPr>
          <a:lstStyle/>
          <a:p>
            <a:r>
              <a:rPr lang="en-US" i="1">
                <a:solidFill>
                  <a:schemeClr val="hlink"/>
                </a:solidFill>
              </a:rPr>
              <a:t> i/o-ports 0x0CF8-0x0CFF dedicated to accessing PCI Configuration Space</a:t>
            </a:r>
            <a:r>
              <a:rPr lang="en-US"/>
              <a:t>  </a:t>
            </a:r>
          </a:p>
        </p:txBody>
      </p:sp>
      <p:sp>
        <p:nvSpPr>
          <p:cNvPr id="29712" name="Line 20"/>
          <p:cNvSpPr>
            <a:spLocks noChangeShapeType="1"/>
          </p:cNvSpPr>
          <p:nvPr/>
        </p:nvSpPr>
        <p:spPr bwMode="auto">
          <a:xfrm flipV="1">
            <a:off x="5181600" y="5943600"/>
            <a:ext cx="0" cy="381000"/>
          </a:xfrm>
          <a:prstGeom prst="line">
            <a:avLst/>
          </a:prstGeom>
          <a:noFill/>
          <a:ln w="19050">
            <a:solidFill>
              <a:schemeClr val="hlink"/>
            </a:solidFill>
            <a:round/>
            <a:headEnd/>
            <a:tailEnd type="triangle" w="med" len="med"/>
          </a:ln>
        </p:spPr>
        <p:txBody>
          <a:bodyPr/>
          <a:lstStyle/>
          <a:p>
            <a:endParaRPr lang="en-US"/>
          </a:p>
        </p:txBody>
      </p:sp>
      <p:sp>
        <p:nvSpPr>
          <p:cNvPr id="17"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181</a:t>
            </a:fld>
            <a:endParaRPr lang="en-US"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1981200" y="2667000"/>
            <a:ext cx="1524000" cy="685800"/>
          </a:xfrm>
          <a:prstGeom prst="rect">
            <a:avLst/>
          </a:prstGeom>
          <a:solidFill>
            <a:schemeClr val="bg2"/>
          </a:solidFill>
          <a:ln w="9525">
            <a:solidFill>
              <a:schemeClr val="tx1"/>
            </a:solidFill>
            <a:miter lim="800000"/>
            <a:headEnd/>
            <a:tailEnd/>
          </a:ln>
        </p:spPr>
        <p:txBody>
          <a:bodyPr wrap="none" anchor="ctr"/>
          <a:lstStyle/>
          <a:p>
            <a:pPr algn="ctr"/>
            <a:r>
              <a:rPr lang="en-US" sz="1400"/>
              <a:t>reserved</a:t>
            </a:r>
          </a:p>
        </p:txBody>
      </p:sp>
      <p:sp>
        <p:nvSpPr>
          <p:cNvPr id="30723" name="Rectangle 3"/>
          <p:cNvSpPr>
            <a:spLocks noGrp="1" noChangeArrowheads="1"/>
          </p:cNvSpPr>
          <p:nvPr>
            <p:ph type="title"/>
          </p:nvPr>
        </p:nvSpPr>
        <p:spPr/>
        <p:txBody>
          <a:bodyPr/>
          <a:lstStyle/>
          <a:p>
            <a:pPr eaLnBrk="1" hangingPunct="1"/>
            <a:r>
              <a:rPr lang="en-US" dirty="0" smtClean="0"/>
              <a:t>Interface to PCI Configuration Space</a:t>
            </a:r>
          </a:p>
        </p:txBody>
      </p:sp>
      <p:sp>
        <p:nvSpPr>
          <p:cNvPr id="30724" name="Text Box 4"/>
          <p:cNvSpPr txBox="1">
            <a:spLocks noChangeArrowheads="1"/>
          </p:cNvSpPr>
          <p:nvPr/>
        </p:nvSpPr>
        <p:spPr bwMode="auto">
          <a:xfrm>
            <a:off x="365125" y="2703513"/>
            <a:ext cx="1314450" cy="641350"/>
          </a:xfrm>
          <a:prstGeom prst="rect">
            <a:avLst/>
          </a:prstGeom>
          <a:noFill/>
          <a:ln w="9525">
            <a:noFill/>
            <a:miter lim="800000"/>
            <a:headEnd/>
            <a:tailEnd/>
          </a:ln>
        </p:spPr>
        <p:txBody>
          <a:bodyPr wrap="none">
            <a:spAutoFit/>
          </a:bodyPr>
          <a:lstStyle/>
          <a:p>
            <a:r>
              <a:rPr lang="en-US"/>
              <a:t>CONFADD</a:t>
            </a:r>
          </a:p>
          <a:p>
            <a:r>
              <a:rPr lang="en-US"/>
              <a:t>( 0x0CF8)</a:t>
            </a:r>
          </a:p>
        </p:txBody>
      </p:sp>
      <p:sp>
        <p:nvSpPr>
          <p:cNvPr id="30725" name="Rectangle 5"/>
          <p:cNvSpPr>
            <a:spLocks noChangeArrowheads="1"/>
          </p:cNvSpPr>
          <p:nvPr/>
        </p:nvSpPr>
        <p:spPr bwMode="auto">
          <a:xfrm>
            <a:off x="1676400" y="5105400"/>
            <a:ext cx="6781800" cy="685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0726" name="Text Box 6"/>
          <p:cNvSpPr txBox="1">
            <a:spLocks noChangeArrowheads="1"/>
          </p:cNvSpPr>
          <p:nvPr/>
        </p:nvSpPr>
        <p:spPr bwMode="auto">
          <a:xfrm>
            <a:off x="288925" y="5141913"/>
            <a:ext cx="1289050" cy="641350"/>
          </a:xfrm>
          <a:prstGeom prst="rect">
            <a:avLst/>
          </a:prstGeom>
          <a:noFill/>
          <a:ln w="9525">
            <a:noFill/>
            <a:miter lim="800000"/>
            <a:headEnd/>
            <a:tailEnd/>
          </a:ln>
        </p:spPr>
        <p:txBody>
          <a:bodyPr wrap="none">
            <a:spAutoFit/>
          </a:bodyPr>
          <a:lstStyle/>
          <a:p>
            <a:r>
              <a:rPr lang="en-US"/>
              <a:t>CONFDAT</a:t>
            </a:r>
          </a:p>
          <a:p>
            <a:r>
              <a:rPr lang="en-US"/>
              <a:t>( 0x0CFC)</a:t>
            </a:r>
          </a:p>
        </p:txBody>
      </p:sp>
      <p:sp>
        <p:nvSpPr>
          <p:cNvPr id="30727" name="Text Box 7"/>
          <p:cNvSpPr txBox="1">
            <a:spLocks noChangeArrowheads="1"/>
          </p:cNvSpPr>
          <p:nvPr/>
        </p:nvSpPr>
        <p:spPr bwMode="auto">
          <a:xfrm>
            <a:off x="1676400" y="2413000"/>
            <a:ext cx="6877050" cy="304800"/>
          </a:xfrm>
          <a:prstGeom prst="rect">
            <a:avLst/>
          </a:prstGeom>
          <a:noFill/>
          <a:ln w="9525">
            <a:noFill/>
            <a:miter lim="800000"/>
            <a:headEnd/>
            <a:tailEnd/>
          </a:ln>
        </p:spPr>
        <p:txBody>
          <a:bodyPr wrap="none">
            <a:spAutoFit/>
          </a:bodyPr>
          <a:lstStyle/>
          <a:p>
            <a:r>
              <a:rPr lang="en-US" sz="1400"/>
              <a:t>31                                23                        16  15            11  10    8   7                     2    0</a:t>
            </a:r>
          </a:p>
        </p:txBody>
      </p:sp>
      <p:sp>
        <p:nvSpPr>
          <p:cNvPr id="30728" name="Rectangle 8"/>
          <p:cNvSpPr>
            <a:spLocks noChangeArrowheads="1"/>
          </p:cNvSpPr>
          <p:nvPr/>
        </p:nvSpPr>
        <p:spPr bwMode="auto">
          <a:xfrm>
            <a:off x="1752600" y="2667000"/>
            <a:ext cx="228600" cy="685800"/>
          </a:xfrm>
          <a:prstGeom prst="rect">
            <a:avLst/>
          </a:prstGeom>
          <a:solidFill>
            <a:schemeClr val="accent1"/>
          </a:solidFill>
          <a:ln w="9525">
            <a:solidFill>
              <a:schemeClr val="tx1"/>
            </a:solidFill>
            <a:miter lim="800000"/>
            <a:headEnd/>
            <a:tailEnd/>
          </a:ln>
        </p:spPr>
        <p:txBody>
          <a:bodyPr wrap="none" anchor="ctr"/>
          <a:lstStyle/>
          <a:p>
            <a:pPr algn="ctr"/>
            <a:r>
              <a:rPr lang="en-US" sz="1000"/>
              <a:t>E</a:t>
            </a:r>
          </a:p>
          <a:p>
            <a:pPr algn="ctr"/>
            <a:r>
              <a:rPr lang="en-US" sz="1000"/>
              <a:t>N</a:t>
            </a:r>
          </a:p>
        </p:txBody>
      </p:sp>
      <p:sp>
        <p:nvSpPr>
          <p:cNvPr id="30729" name="Rectangle 9"/>
          <p:cNvSpPr>
            <a:spLocks noChangeArrowheads="1"/>
          </p:cNvSpPr>
          <p:nvPr/>
        </p:nvSpPr>
        <p:spPr bwMode="auto">
          <a:xfrm>
            <a:off x="3505200" y="2667000"/>
            <a:ext cx="16764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bus</a:t>
            </a:r>
          </a:p>
          <a:p>
            <a:pPr algn="ctr"/>
            <a:r>
              <a:rPr lang="en-US" sz="1400"/>
              <a:t>(8-bits)</a:t>
            </a:r>
          </a:p>
        </p:txBody>
      </p:sp>
      <p:sp>
        <p:nvSpPr>
          <p:cNvPr id="30730" name="Rectangle 10"/>
          <p:cNvSpPr>
            <a:spLocks noChangeArrowheads="1"/>
          </p:cNvSpPr>
          <p:nvPr/>
        </p:nvSpPr>
        <p:spPr bwMode="auto">
          <a:xfrm>
            <a:off x="5181600" y="2667000"/>
            <a:ext cx="10668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device</a:t>
            </a:r>
          </a:p>
          <a:p>
            <a:pPr algn="ctr"/>
            <a:r>
              <a:rPr lang="en-US" sz="1400"/>
              <a:t>(5-bits)</a:t>
            </a:r>
          </a:p>
        </p:txBody>
      </p:sp>
      <p:sp>
        <p:nvSpPr>
          <p:cNvPr id="30731" name="Rectangle 11"/>
          <p:cNvSpPr>
            <a:spLocks noChangeArrowheads="1"/>
          </p:cNvSpPr>
          <p:nvPr/>
        </p:nvSpPr>
        <p:spPr bwMode="auto">
          <a:xfrm>
            <a:off x="6858000" y="2667000"/>
            <a:ext cx="1371600" cy="685800"/>
          </a:xfrm>
          <a:prstGeom prst="rect">
            <a:avLst/>
          </a:prstGeom>
          <a:solidFill>
            <a:schemeClr val="accent1"/>
          </a:solidFill>
          <a:ln w="9525">
            <a:solidFill>
              <a:schemeClr val="tx1"/>
            </a:solidFill>
            <a:miter lim="800000"/>
            <a:headEnd/>
            <a:tailEnd/>
          </a:ln>
        </p:spPr>
        <p:txBody>
          <a:bodyPr wrap="none" anchor="ctr"/>
          <a:lstStyle/>
          <a:p>
            <a:pPr algn="ctr"/>
            <a:r>
              <a:rPr lang="en-US" sz="1400"/>
              <a:t>doubleword</a:t>
            </a:r>
          </a:p>
          <a:p>
            <a:pPr algn="ctr"/>
            <a:r>
              <a:rPr lang="en-US" sz="1400"/>
              <a:t>      (6-bits)     </a:t>
            </a:r>
          </a:p>
        </p:txBody>
      </p:sp>
      <p:sp>
        <p:nvSpPr>
          <p:cNvPr id="30732" name="Rectangle 12"/>
          <p:cNvSpPr>
            <a:spLocks noChangeArrowheads="1"/>
          </p:cNvSpPr>
          <p:nvPr/>
        </p:nvSpPr>
        <p:spPr bwMode="auto">
          <a:xfrm>
            <a:off x="6248400" y="2667000"/>
            <a:ext cx="609600" cy="685800"/>
          </a:xfrm>
          <a:prstGeom prst="rect">
            <a:avLst/>
          </a:prstGeom>
          <a:solidFill>
            <a:schemeClr val="accent1"/>
          </a:solidFill>
          <a:ln w="9525">
            <a:solidFill>
              <a:schemeClr val="tx1"/>
            </a:solidFill>
            <a:miter lim="800000"/>
            <a:headEnd/>
            <a:tailEnd/>
          </a:ln>
        </p:spPr>
        <p:txBody>
          <a:bodyPr wrap="none" anchor="ctr"/>
          <a:lstStyle/>
          <a:p>
            <a:pPr algn="ctr"/>
            <a:r>
              <a:rPr lang="en-US" sz="1200"/>
              <a:t>function</a:t>
            </a:r>
          </a:p>
          <a:p>
            <a:pPr algn="ctr"/>
            <a:r>
              <a:rPr lang="en-US" sz="1200"/>
              <a:t>(3-bits)</a:t>
            </a:r>
          </a:p>
        </p:txBody>
      </p:sp>
      <p:sp>
        <p:nvSpPr>
          <p:cNvPr id="30733" name="Rectangle 13"/>
          <p:cNvSpPr>
            <a:spLocks noChangeArrowheads="1"/>
          </p:cNvSpPr>
          <p:nvPr/>
        </p:nvSpPr>
        <p:spPr bwMode="auto">
          <a:xfrm>
            <a:off x="8229600" y="2667000"/>
            <a:ext cx="304800" cy="685800"/>
          </a:xfrm>
          <a:prstGeom prst="rect">
            <a:avLst/>
          </a:prstGeom>
          <a:solidFill>
            <a:schemeClr val="accent1"/>
          </a:solidFill>
          <a:ln w="9525">
            <a:solidFill>
              <a:schemeClr val="tx1"/>
            </a:solidFill>
            <a:miter lim="800000"/>
            <a:headEnd/>
            <a:tailEnd/>
          </a:ln>
        </p:spPr>
        <p:txBody>
          <a:bodyPr wrap="none" anchor="ctr"/>
          <a:lstStyle/>
          <a:p>
            <a:pPr algn="ctr"/>
            <a:r>
              <a:rPr lang="en-US"/>
              <a:t>00</a:t>
            </a:r>
          </a:p>
        </p:txBody>
      </p:sp>
      <p:sp>
        <p:nvSpPr>
          <p:cNvPr id="30734" name="Text Box 14"/>
          <p:cNvSpPr txBox="1">
            <a:spLocks noChangeArrowheads="1"/>
          </p:cNvSpPr>
          <p:nvPr/>
        </p:nvSpPr>
        <p:spPr bwMode="auto">
          <a:xfrm>
            <a:off x="2514600" y="1905000"/>
            <a:ext cx="5314950" cy="366713"/>
          </a:xfrm>
          <a:prstGeom prst="rect">
            <a:avLst/>
          </a:prstGeom>
          <a:noFill/>
          <a:ln w="9525">
            <a:noFill/>
            <a:miter lim="800000"/>
            <a:headEnd/>
            <a:tailEnd/>
          </a:ln>
        </p:spPr>
        <p:txBody>
          <a:bodyPr wrap="none">
            <a:spAutoFit/>
          </a:bodyPr>
          <a:lstStyle/>
          <a:p>
            <a:r>
              <a:rPr lang="en-US"/>
              <a:t>PCI Configuration Space Address Port (32-bits)</a:t>
            </a:r>
          </a:p>
        </p:txBody>
      </p:sp>
      <p:sp>
        <p:nvSpPr>
          <p:cNvPr id="30735" name="Text Box 15"/>
          <p:cNvSpPr txBox="1">
            <a:spLocks noChangeArrowheads="1"/>
          </p:cNvSpPr>
          <p:nvPr/>
        </p:nvSpPr>
        <p:spPr bwMode="auto">
          <a:xfrm>
            <a:off x="2590800" y="4419600"/>
            <a:ext cx="4895850" cy="366713"/>
          </a:xfrm>
          <a:prstGeom prst="rect">
            <a:avLst/>
          </a:prstGeom>
          <a:noFill/>
          <a:ln w="9525">
            <a:noFill/>
            <a:miter lim="800000"/>
            <a:headEnd/>
            <a:tailEnd/>
          </a:ln>
        </p:spPr>
        <p:txBody>
          <a:bodyPr wrap="none">
            <a:spAutoFit/>
          </a:bodyPr>
          <a:lstStyle/>
          <a:p>
            <a:r>
              <a:rPr lang="en-US"/>
              <a:t>PCI Configuration Space Data Port (32-bits)</a:t>
            </a:r>
          </a:p>
        </p:txBody>
      </p:sp>
      <p:sp>
        <p:nvSpPr>
          <p:cNvPr id="30736" name="Text Box 16"/>
          <p:cNvSpPr txBox="1">
            <a:spLocks noChangeArrowheads="1"/>
          </p:cNvSpPr>
          <p:nvPr/>
        </p:nvSpPr>
        <p:spPr bwMode="auto">
          <a:xfrm>
            <a:off x="1600200" y="4800600"/>
            <a:ext cx="6877050" cy="304800"/>
          </a:xfrm>
          <a:prstGeom prst="rect">
            <a:avLst/>
          </a:prstGeom>
          <a:noFill/>
          <a:ln w="9525">
            <a:noFill/>
            <a:miter lim="800000"/>
            <a:headEnd/>
            <a:tailEnd/>
          </a:ln>
        </p:spPr>
        <p:txBody>
          <a:bodyPr wrap="none">
            <a:spAutoFit/>
          </a:bodyPr>
          <a:lstStyle/>
          <a:p>
            <a:r>
              <a:rPr lang="en-US" sz="1400"/>
              <a:t>31                                                                                                                                  0</a:t>
            </a:r>
          </a:p>
        </p:txBody>
      </p:sp>
      <p:sp>
        <p:nvSpPr>
          <p:cNvPr id="30737" name="Line 17"/>
          <p:cNvSpPr>
            <a:spLocks noChangeShapeType="1"/>
          </p:cNvSpPr>
          <p:nvPr/>
        </p:nvSpPr>
        <p:spPr bwMode="auto">
          <a:xfrm flipV="1">
            <a:off x="1828800" y="3352800"/>
            <a:ext cx="0" cy="381000"/>
          </a:xfrm>
          <a:prstGeom prst="line">
            <a:avLst/>
          </a:prstGeom>
          <a:noFill/>
          <a:ln w="9525">
            <a:solidFill>
              <a:schemeClr val="tx1"/>
            </a:solidFill>
            <a:round/>
            <a:headEnd/>
            <a:tailEnd type="triangle" w="med" len="med"/>
          </a:ln>
        </p:spPr>
        <p:txBody>
          <a:bodyPr/>
          <a:lstStyle/>
          <a:p>
            <a:endParaRPr lang="en-US"/>
          </a:p>
        </p:txBody>
      </p:sp>
      <p:sp>
        <p:nvSpPr>
          <p:cNvPr id="30738" name="Line 18"/>
          <p:cNvSpPr>
            <a:spLocks noChangeShapeType="1"/>
          </p:cNvSpPr>
          <p:nvPr/>
        </p:nvSpPr>
        <p:spPr bwMode="auto">
          <a:xfrm>
            <a:off x="1828800" y="3733800"/>
            <a:ext cx="838200" cy="0"/>
          </a:xfrm>
          <a:prstGeom prst="line">
            <a:avLst/>
          </a:prstGeom>
          <a:noFill/>
          <a:ln w="9525">
            <a:solidFill>
              <a:schemeClr val="tx1"/>
            </a:solidFill>
            <a:round/>
            <a:headEnd/>
            <a:tailEnd/>
          </a:ln>
        </p:spPr>
        <p:txBody>
          <a:bodyPr/>
          <a:lstStyle/>
          <a:p>
            <a:endParaRPr lang="en-US"/>
          </a:p>
        </p:txBody>
      </p:sp>
      <p:sp>
        <p:nvSpPr>
          <p:cNvPr id="30739" name="Text Box 19"/>
          <p:cNvSpPr txBox="1">
            <a:spLocks noChangeArrowheads="1"/>
          </p:cNvSpPr>
          <p:nvPr/>
        </p:nvSpPr>
        <p:spPr bwMode="auto">
          <a:xfrm>
            <a:off x="2574925" y="3541713"/>
            <a:ext cx="4565650" cy="366712"/>
          </a:xfrm>
          <a:prstGeom prst="rect">
            <a:avLst/>
          </a:prstGeom>
          <a:noFill/>
          <a:ln w="9525">
            <a:noFill/>
            <a:miter lim="800000"/>
            <a:headEnd/>
            <a:tailEnd/>
          </a:ln>
        </p:spPr>
        <p:txBody>
          <a:bodyPr wrap="none">
            <a:spAutoFit/>
          </a:bodyPr>
          <a:lstStyle/>
          <a:p>
            <a:r>
              <a:rPr lang="en-US"/>
              <a:t> </a:t>
            </a:r>
            <a:r>
              <a:rPr lang="en-US" sz="1400"/>
              <a:t>Enable Configuration Space Mapping (1=yes, 0=no)</a:t>
            </a:r>
          </a:p>
        </p:txBody>
      </p:sp>
      <p:sp>
        <p:nvSpPr>
          <p:cNvPr id="2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182</a:t>
            </a:fld>
            <a:endParaRPr lang="en-US" dirty="0"/>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143000"/>
          </a:xfrm>
        </p:spPr>
        <p:txBody>
          <a:bodyPr/>
          <a:lstStyle/>
          <a:p>
            <a:pPr eaLnBrk="1" hangingPunct="1"/>
            <a:r>
              <a:rPr lang="en-US" dirty="0" smtClean="0"/>
              <a:t>Reading PCI Configuration Data </a:t>
            </a:r>
          </a:p>
        </p:txBody>
      </p:sp>
      <p:sp>
        <p:nvSpPr>
          <p:cNvPr id="31747" name="Rectangle 3"/>
          <p:cNvSpPr>
            <a:spLocks noGrp="1" noChangeArrowheads="1"/>
          </p:cNvSpPr>
          <p:nvPr>
            <p:ph type="body" idx="1"/>
          </p:nvPr>
        </p:nvSpPr>
        <p:spPr>
          <a:xfrm>
            <a:off x="457200" y="1341437"/>
            <a:ext cx="8229600" cy="4525963"/>
          </a:xfrm>
        </p:spPr>
        <p:txBody>
          <a:bodyPr/>
          <a:lstStyle/>
          <a:p>
            <a:pPr eaLnBrk="1" hangingPunct="1"/>
            <a:r>
              <a:rPr lang="en-US" sz="2400" b="1" dirty="0" smtClean="0"/>
              <a:t>Step one:</a:t>
            </a:r>
            <a:r>
              <a:rPr lang="en-US" sz="2400" dirty="0" smtClean="0"/>
              <a:t> Output the desired </a:t>
            </a:r>
            <a:r>
              <a:rPr lang="en-US" sz="2400" dirty="0" err="1" smtClean="0"/>
              <a:t>longword’s</a:t>
            </a:r>
            <a:r>
              <a:rPr lang="en-US" sz="2400" dirty="0" smtClean="0"/>
              <a:t> address (bus, device, function, and </a:t>
            </a:r>
            <a:r>
              <a:rPr lang="en-US" sz="2400" dirty="0" err="1" smtClean="0"/>
              <a:t>dword</a:t>
            </a:r>
            <a:r>
              <a:rPr lang="en-US" sz="2400" dirty="0" smtClean="0"/>
              <a:t>) with bit 31 set to 1 (to enable access) to  the Configuration-Space Address-Port</a:t>
            </a:r>
          </a:p>
          <a:p>
            <a:pPr eaLnBrk="1" hangingPunct="1"/>
            <a:r>
              <a:rPr lang="en-US" sz="2400" b="1" dirty="0" smtClean="0"/>
              <a:t>Step two:</a:t>
            </a:r>
            <a:r>
              <a:rPr lang="en-US" sz="2400" dirty="0" smtClean="0"/>
              <a:t> Read the designated data from the Configuration-Space Data-Port:</a:t>
            </a:r>
          </a:p>
        </p:txBody>
      </p:sp>
      <p:sp>
        <p:nvSpPr>
          <p:cNvPr id="31748" name="Rectangle 4"/>
          <p:cNvSpPr>
            <a:spLocks noChangeArrowheads="1"/>
          </p:cNvSpPr>
          <p:nvPr/>
        </p:nvSpPr>
        <p:spPr bwMode="auto">
          <a:xfrm>
            <a:off x="762000" y="4038600"/>
            <a:ext cx="7620000" cy="1981200"/>
          </a:xfrm>
          <a:prstGeom prst="rect">
            <a:avLst/>
          </a:prstGeom>
          <a:solidFill>
            <a:schemeClr val="accent1"/>
          </a:solidFill>
          <a:ln w="9525">
            <a:solidFill>
              <a:schemeClr val="tx1"/>
            </a:solidFill>
            <a:miter lim="800000"/>
            <a:headEnd/>
            <a:tailEnd/>
          </a:ln>
        </p:spPr>
        <p:txBody>
          <a:bodyPr wrap="none" anchor="ctr"/>
          <a:lstStyle/>
          <a:p>
            <a:r>
              <a:rPr lang="en-US" sz="1400" dirty="0"/>
              <a:t># read the PCI Header-Type field (byte 2 of </a:t>
            </a:r>
            <a:r>
              <a:rPr lang="en-US" sz="1400" dirty="0" err="1"/>
              <a:t>dword</a:t>
            </a:r>
            <a:r>
              <a:rPr lang="en-US" sz="1400" dirty="0"/>
              <a:t> 3) for bus=0, device=0, function=0</a:t>
            </a:r>
          </a:p>
          <a:p>
            <a:r>
              <a:rPr lang="en-US" sz="1400" dirty="0"/>
              <a:t>	</a:t>
            </a:r>
            <a:r>
              <a:rPr lang="en-US" sz="1400" dirty="0" err="1"/>
              <a:t>movl</a:t>
            </a:r>
            <a:r>
              <a:rPr lang="en-US" sz="1400" dirty="0"/>
              <a:t>	$0x8000000C, %</a:t>
            </a:r>
            <a:r>
              <a:rPr lang="en-US" sz="1400" dirty="0" err="1"/>
              <a:t>eax</a:t>
            </a:r>
            <a:r>
              <a:rPr lang="en-US" sz="1400" dirty="0"/>
              <a:t>		# setup address in EAX</a:t>
            </a:r>
          </a:p>
          <a:p>
            <a:r>
              <a:rPr lang="en-US" sz="1400" dirty="0"/>
              <a:t>	</a:t>
            </a:r>
            <a:r>
              <a:rPr lang="en-US" sz="1400" dirty="0" err="1"/>
              <a:t>movw</a:t>
            </a:r>
            <a:r>
              <a:rPr lang="en-US" sz="1400" dirty="0"/>
              <a:t>	$0x0CF8, %</a:t>
            </a:r>
            <a:r>
              <a:rPr lang="en-US" sz="1400" dirty="0" err="1"/>
              <a:t>dx</a:t>
            </a:r>
            <a:r>
              <a:rPr lang="en-US" sz="1400" dirty="0"/>
              <a:t>		# setup port-number in DX </a:t>
            </a:r>
          </a:p>
          <a:p>
            <a:r>
              <a:rPr lang="en-US" sz="1400" dirty="0"/>
              <a:t>	</a:t>
            </a:r>
            <a:r>
              <a:rPr lang="en-US" sz="1400" dirty="0" err="1"/>
              <a:t>outl</a:t>
            </a:r>
            <a:r>
              <a:rPr lang="en-US" sz="1400" dirty="0"/>
              <a:t>	%</a:t>
            </a:r>
            <a:r>
              <a:rPr lang="en-US" sz="1400" dirty="0" err="1"/>
              <a:t>eax</a:t>
            </a:r>
            <a:r>
              <a:rPr lang="en-US" sz="1400" dirty="0"/>
              <a:t>, %</a:t>
            </a:r>
            <a:r>
              <a:rPr lang="en-US" sz="1400" dirty="0" err="1"/>
              <a:t>dx</a:t>
            </a:r>
            <a:r>
              <a:rPr lang="en-US" sz="1400" dirty="0"/>
              <a:t>		# output address to port</a:t>
            </a:r>
          </a:p>
          <a:p>
            <a:r>
              <a:rPr lang="en-US" sz="1400" dirty="0"/>
              <a:t>	</a:t>
            </a:r>
          </a:p>
          <a:p>
            <a:r>
              <a:rPr lang="en-US" sz="1400" dirty="0"/>
              <a:t>	</a:t>
            </a:r>
            <a:r>
              <a:rPr lang="en-US" sz="1400" dirty="0" err="1"/>
              <a:t>mov</a:t>
            </a:r>
            <a:r>
              <a:rPr lang="en-US" sz="1400" dirty="0"/>
              <a:t>	$0x0CFC, %</a:t>
            </a:r>
            <a:r>
              <a:rPr lang="en-US" sz="1400" dirty="0" err="1"/>
              <a:t>dx</a:t>
            </a:r>
            <a:r>
              <a:rPr lang="en-US" sz="1400" dirty="0"/>
              <a:t>		# setup port-number in DX</a:t>
            </a:r>
          </a:p>
          <a:p>
            <a:r>
              <a:rPr lang="en-US" sz="1400" dirty="0"/>
              <a:t>	</a:t>
            </a:r>
            <a:r>
              <a:rPr lang="en-US" sz="1400" dirty="0" err="1"/>
              <a:t>inl</a:t>
            </a:r>
            <a:r>
              <a:rPr lang="en-US" sz="1400" dirty="0"/>
              <a:t>	%</a:t>
            </a:r>
            <a:r>
              <a:rPr lang="en-US" sz="1400" dirty="0" err="1"/>
              <a:t>dx</a:t>
            </a:r>
            <a:r>
              <a:rPr lang="en-US" sz="1400" dirty="0"/>
              <a:t>, %</a:t>
            </a:r>
            <a:r>
              <a:rPr lang="en-US" sz="1400" dirty="0" err="1"/>
              <a:t>eax</a:t>
            </a:r>
            <a:r>
              <a:rPr lang="en-US" sz="1400" dirty="0"/>
              <a:t>		# input configuration </a:t>
            </a:r>
            <a:r>
              <a:rPr lang="en-US" sz="1400" dirty="0" err="1"/>
              <a:t>longword</a:t>
            </a:r>
            <a:endParaRPr lang="en-US" sz="1400" dirty="0"/>
          </a:p>
          <a:p>
            <a:r>
              <a:rPr lang="en-US" sz="1400" dirty="0"/>
              <a:t>	</a:t>
            </a:r>
            <a:r>
              <a:rPr lang="en-US" sz="1400" dirty="0" err="1"/>
              <a:t>shr</a:t>
            </a:r>
            <a:r>
              <a:rPr lang="en-US" sz="1400" dirty="0"/>
              <a:t>	$16, %</a:t>
            </a:r>
            <a:r>
              <a:rPr lang="en-US" sz="1400" dirty="0" err="1"/>
              <a:t>eax</a:t>
            </a:r>
            <a:r>
              <a:rPr lang="en-US" sz="1400" dirty="0"/>
              <a:t>			# shift word 2 into AL register</a:t>
            </a:r>
          </a:p>
          <a:p>
            <a:r>
              <a:rPr lang="en-US" sz="1400" dirty="0"/>
              <a:t>	</a:t>
            </a:r>
            <a:r>
              <a:rPr lang="en-US" sz="1400" dirty="0" err="1"/>
              <a:t>movb</a:t>
            </a:r>
            <a:r>
              <a:rPr lang="en-US" sz="1400" dirty="0"/>
              <a:t>	%al, </a:t>
            </a:r>
            <a:r>
              <a:rPr lang="en-US" sz="1400" dirty="0" err="1"/>
              <a:t>header_type</a:t>
            </a:r>
            <a:r>
              <a:rPr lang="en-US" sz="1400" dirty="0"/>
              <a:t>		# store Header Type in variable</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183</a:t>
            </a:fld>
            <a:endParaRPr lang="en-US" dirty="0"/>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229600" cy="1143000"/>
          </a:xfrm>
        </p:spPr>
        <p:txBody>
          <a:bodyPr/>
          <a:lstStyle/>
          <a:p>
            <a:pPr eaLnBrk="1" hangingPunct="1"/>
            <a:r>
              <a:rPr lang="en-US" dirty="0" smtClean="0"/>
              <a:t>Example: network interface</a:t>
            </a:r>
          </a:p>
        </p:txBody>
      </p:sp>
      <p:sp>
        <p:nvSpPr>
          <p:cNvPr id="33795" name="Rectangle 3"/>
          <p:cNvSpPr>
            <a:spLocks noGrp="1" noChangeArrowheads="1"/>
          </p:cNvSpPr>
          <p:nvPr>
            <p:ph type="body" idx="1"/>
          </p:nvPr>
        </p:nvSpPr>
        <p:spPr>
          <a:xfrm>
            <a:off x="304800" y="1112837"/>
            <a:ext cx="8382000" cy="4906963"/>
          </a:xfrm>
        </p:spPr>
        <p:txBody>
          <a:bodyPr/>
          <a:lstStyle/>
          <a:p>
            <a:pPr eaLnBrk="1" hangingPunct="1"/>
            <a:r>
              <a:rPr lang="en-US" sz="2000" dirty="0" smtClean="0"/>
              <a:t>We identify the network interface controller in our classroom PC’s by class-code 0x02</a:t>
            </a:r>
          </a:p>
          <a:p>
            <a:pPr eaLnBrk="1" hangingPunct="1"/>
            <a:r>
              <a:rPr lang="en-US" sz="2000" dirty="0" smtClean="0"/>
              <a:t>The subclass-code 0x00 is for ‘</a:t>
            </a:r>
            <a:r>
              <a:rPr lang="en-US" sz="2000" dirty="0" err="1" smtClean="0"/>
              <a:t>ethernet</a:t>
            </a:r>
            <a:r>
              <a:rPr lang="en-US" sz="2000" dirty="0" smtClean="0"/>
              <a:t>’</a:t>
            </a:r>
          </a:p>
          <a:p>
            <a:pPr eaLnBrk="1" hangingPunct="1"/>
            <a:r>
              <a:rPr lang="en-US" sz="2000" dirty="0" smtClean="0"/>
              <a:t>We can identify the NIC from its VENDOR and DEVICE identification-numbers:</a:t>
            </a:r>
          </a:p>
          <a:p>
            <a:pPr lvl="2" eaLnBrk="1" hangingPunct="1"/>
            <a:r>
              <a:rPr lang="en-US" sz="1600" dirty="0" smtClean="0"/>
              <a:t>VENDOR_ID = 0x14E4</a:t>
            </a:r>
          </a:p>
          <a:p>
            <a:pPr lvl="2" eaLnBrk="1" hangingPunct="1"/>
            <a:r>
              <a:rPr lang="en-US" sz="1600" dirty="0" smtClean="0"/>
              <a:t>DEVICE_ID = 0x1677</a:t>
            </a:r>
          </a:p>
          <a:p>
            <a:pPr eaLnBrk="1" hangingPunct="1"/>
            <a:r>
              <a:rPr lang="en-US" sz="2000" dirty="0" smtClean="0"/>
              <a:t>You can use the ‘</a:t>
            </a:r>
            <a:r>
              <a:rPr lang="en-US" sz="2000" dirty="0" err="1" smtClean="0"/>
              <a:t>grep</a:t>
            </a:r>
            <a:r>
              <a:rPr lang="en-US" sz="2000" dirty="0" smtClean="0"/>
              <a:t>’ command to search for these numbers in this header-file: </a:t>
            </a:r>
            <a:r>
              <a:rPr lang="en-US" sz="1800" dirty="0" smtClean="0"/>
              <a:t>&lt;/</a:t>
            </a:r>
            <a:r>
              <a:rPr lang="en-US" sz="1800" dirty="0" err="1" smtClean="0"/>
              <a:t>usr</a:t>
            </a:r>
            <a:r>
              <a:rPr lang="en-US" sz="1800" dirty="0" smtClean="0"/>
              <a:t>/</a:t>
            </a:r>
            <a:r>
              <a:rPr lang="en-US" sz="1800" dirty="0" err="1" smtClean="0"/>
              <a:t>src</a:t>
            </a:r>
            <a:r>
              <a:rPr lang="en-US" sz="1800" dirty="0" smtClean="0"/>
              <a:t>/</a:t>
            </a:r>
            <a:r>
              <a:rPr lang="en-US" sz="1800" dirty="0" err="1" smtClean="0"/>
              <a:t>linux</a:t>
            </a:r>
            <a:r>
              <a:rPr lang="en-US" sz="1800" dirty="0" smtClean="0"/>
              <a:t>/include/</a:t>
            </a:r>
            <a:r>
              <a:rPr lang="en-US" sz="1800" dirty="0" err="1" smtClean="0"/>
              <a:t>linux</a:t>
            </a:r>
            <a:r>
              <a:rPr lang="en-US" sz="1800" dirty="0" smtClean="0"/>
              <a:t>/</a:t>
            </a:r>
            <a:r>
              <a:rPr lang="en-US" sz="1800" dirty="0" err="1" smtClean="0"/>
              <a:t>pci_ids.h</a:t>
            </a:r>
            <a:r>
              <a:rPr lang="en-US" sz="1800" dirty="0" smtClean="0"/>
              <a:t>&gt;</a:t>
            </a:r>
          </a:p>
          <a:p>
            <a:pPr eaLnBrk="1" hangingPunct="1"/>
            <a:r>
              <a:rPr lang="en-US" sz="2000" dirty="0" smtClean="0"/>
              <a:t>The VENDOR-ID 0x14E4 belongs to the Broadcom Corporation (headquarters in Irvine, California)</a:t>
            </a:r>
          </a:p>
          <a:p>
            <a:pPr eaLnBrk="1" hangingPunct="1"/>
            <a:r>
              <a:rPr lang="en-US" sz="2000" dirty="0" smtClean="0"/>
              <a:t>Information about this firm may be learned from the corporation’s website: </a:t>
            </a:r>
            <a:r>
              <a:rPr lang="en-US" sz="1600" dirty="0" smtClean="0"/>
              <a:t>&lt;http://www.broadcom.com&gt;</a:t>
            </a:r>
          </a:p>
          <a:p>
            <a:pPr eaLnBrk="1" hangingPunct="1"/>
            <a:r>
              <a:rPr lang="en-US" sz="2000" dirty="0" smtClean="0"/>
              <a:t>The DEVICE-ID 0x1677 is used to signify Broadcom’s BCM5751 </a:t>
            </a:r>
            <a:r>
              <a:rPr lang="en-US" sz="2000" dirty="0" err="1" smtClean="0"/>
              <a:t>ethernet</a:t>
            </a:r>
            <a:r>
              <a:rPr lang="en-US" sz="2000" dirty="0" smtClean="0"/>
              <a:t> product</a:t>
            </a:r>
          </a:p>
          <a:p>
            <a:pPr eaLnBrk="1" hangingPunct="1"/>
            <a:endParaRPr lang="en-US" sz="20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184</a:t>
            </a:fld>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4"/>
          <p:cNvSpPr>
            <a:spLocks noChangeArrowheads="1"/>
          </p:cNvSpPr>
          <p:nvPr/>
        </p:nvSpPr>
        <p:spPr bwMode="auto">
          <a:xfrm>
            <a:off x="2895600" y="2286000"/>
            <a:ext cx="4953000" cy="2667000"/>
          </a:xfrm>
          <a:prstGeom prst="rect">
            <a:avLst/>
          </a:prstGeom>
          <a:solidFill>
            <a:srgbClr val="CC9900"/>
          </a:solidFill>
          <a:ln w="9525">
            <a:solidFill>
              <a:schemeClr val="tx1"/>
            </a:solidFill>
            <a:miter lim="800000"/>
            <a:headEnd/>
            <a:tailEnd/>
          </a:ln>
        </p:spPr>
        <p:txBody>
          <a:bodyPr wrap="none" anchor="ctr"/>
          <a:lstStyle/>
          <a:p>
            <a:pPr algn="ctr"/>
            <a:r>
              <a:rPr lang="en-US" sz="2000"/>
              <a:t>nic</a:t>
            </a:r>
          </a:p>
        </p:txBody>
      </p:sp>
      <p:sp>
        <p:nvSpPr>
          <p:cNvPr id="35843" name="Rectangle 5"/>
          <p:cNvSpPr>
            <a:spLocks noChangeArrowheads="1"/>
          </p:cNvSpPr>
          <p:nvPr/>
        </p:nvSpPr>
        <p:spPr bwMode="auto">
          <a:xfrm>
            <a:off x="457200" y="0"/>
            <a:ext cx="8229600" cy="1143000"/>
          </a:xfrm>
          <a:prstGeom prst="rect">
            <a:avLst/>
          </a:prstGeom>
          <a:noFill/>
          <a:ln w="9525">
            <a:noFill/>
            <a:miter lim="800000"/>
            <a:headEnd/>
            <a:tailEnd/>
          </a:ln>
        </p:spPr>
        <p:txBody>
          <a:bodyPr anchor="ctr"/>
          <a:lstStyle/>
          <a:p>
            <a:pPr algn="ctr"/>
            <a:r>
              <a:rPr lang="en-US" sz="4400" dirty="0">
                <a:solidFill>
                  <a:schemeClr val="tx2"/>
                </a:solidFill>
              </a:rPr>
              <a:t>Typical NIC </a:t>
            </a:r>
          </a:p>
        </p:txBody>
      </p:sp>
      <p:sp>
        <p:nvSpPr>
          <p:cNvPr id="35844" name="Rectangle 6"/>
          <p:cNvSpPr>
            <a:spLocks noChangeArrowheads="1"/>
          </p:cNvSpPr>
          <p:nvPr/>
        </p:nvSpPr>
        <p:spPr bwMode="auto">
          <a:xfrm>
            <a:off x="3276600" y="2514600"/>
            <a:ext cx="2209800" cy="914400"/>
          </a:xfrm>
          <a:prstGeom prst="rect">
            <a:avLst/>
          </a:prstGeom>
          <a:solidFill>
            <a:srgbClr val="FFFF99"/>
          </a:solidFill>
          <a:ln w="9525">
            <a:solidFill>
              <a:schemeClr val="tx1"/>
            </a:solidFill>
            <a:miter lim="800000"/>
            <a:headEnd/>
            <a:tailEnd/>
          </a:ln>
        </p:spPr>
        <p:txBody>
          <a:bodyPr wrap="none" anchor="ctr"/>
          <a:lstStyle/>
          <a:p>
            <a:pPr algn="ctr"/>
            <a:r>
              <a:rPr lang="en-US" sz="2000"/>
              <a:t>TX FIFO</a:t>
            </a:r>
          </a:p>
        </p:txBody>
      </p:sp>
      <p:sp>
        <p:nvSpPr>
          <p:cNvPr id="35845" name="Rectangle 7"/>
          <p:cNvSpPr>
            <a:spLocks noChangeArrowheads="1"/>
          </p:cNvSpPr>
          <p:nvPr/>
        </p:nvSpPr>
        <p:spPr bwMode="auto">
          <a:xfrm>
            <a:off x="3276600" y="3810000"/>
            <a:ext cx="2209800" cy="914400"/>
          </a:xfrm>
          <a:prstGeom prst="rect">
            <a:avLst/>
          </a:prstGeom>
          <a:solidFill>
            <a:srgbClr val="FFFF99"/>
          </a:solidFill>
          <a:ln w="9525">
            <a:solidFill>
              <a:schemeClr val="tx1"/>
            </a:solidFill>
            <a:miter lim="800000"/>
            <a:headEnd/>
            <a:tailEnd/>
          </a:ln>
        </p:spPr>
        <p:txBody>
          <a:bodyPr wrap="none" anchor="ctr"/>
          <a:lstStyle/>
          <a:p>
            <a:pPr algn="ctr"/>
            <a:r>
              <a:rPr lang="en-US" sz="2000"/>
              <a:t>RX FIFO</a:t>
            </a:r>
          </a:p>
        </p:txBody>
      </p:sp>
      <p:sp>
        <p:nvSpPr>
          <p:cNvPr id="35846" name="Rectangle 8"/>
          <p:cNvSpPr>
            <a:spLocks noChangeArrowheads="1"/>
          </p:cNvSpPr>
          <p:nvPr/>
        </p:nvSpPr>
        <p:spPr bwMode="auto">
          <a:xfrm>
            <a:off x="6096000" y="2667000"/>
            <a:ext cx="1447800" cy="1905000"/>
          </a:xfrm>
          <a:prstGeom prst="rect">
            <a:avLst/>
          </a:prstGeom>
          <a:solidFill>
            <a:schemeClr val="folHlink"/>
          </a:solidFill>
          <a:ln w="9525">
            <a:solidFill>
              <a:schemeClr val="tx1"/>
            </a:solidFill>
            <a:miter lim="800000"/>
            <a:headEnd/>
            <a:tailEnd/>
          </a:ln>
        </p:spPr>
        <p:txBody>
          <a:bodyPr wrap="none" anchor="ctr"/>
          <a:lstStyle/>
          <a:p>
            <a:pPr algn="ctr"/>
            <a:r>
              <a:rPr lang="en-US"/>
              <a:t>transceiver</a:t>
            </a:r>
          </a:p>
        </p:txBody>
      </p:sp>
      <p:sp>
        <p:nvSpPr>
          <p:cNvPr id="35847" name="Line 9"/>
          <p:cNvSpPr>
            <a:spLocks noChangeShapeType="1"/>
          </p:cNvSpPr>
          <p:nvPr/>
        </p:nvSpPr>
        <p:spPr bwMode="auto">
          <a:xfrm>
            <a:off x="5486400" y="2971800"/>
            <a:ext cx="609600" cy="0"/>
          </a:xfrm>
          <a:prstGeom prst="line">
            <a:avLst/>
          </a:prstGeom>
          <a:noFill/>
          <a:ln w="76200">
            <a:solidFill>
              <a:schemeClr val="tx1"/>
            </a:solidFill>
            <a:round/>
            <a:headEnd/>
            <a:tailEnd type="triangle" w="med" len="med"/>
          </a:ln>
        </p:spPr>
        <p:txBody>
          <a:bodyPr/>
          <a:lstStyle/>
          <a:p>
            <a:endParaRPr lang="en-US"/>
          </a:p>
        </p:txBody>
      </p:sp>
      <p:sp>
        <p:nvSpPr>
          <p:cNvPr id="35848" name="Line 10"/>
          <p:cNvSpPr>
            <a:spLocks noChangeShapeType="1"/>
          </p:cNvSpPr>
          <p:nvPr/>
        </p:nvSpPr>
        <p:spPr bwMode="auto">
          <a:xfrm flipH="1">
            <a:off x="5486400" y="4191000"/>
            <a:ext cx="609600" cy="0"/>
          </a:xfrm>
          <a:prstGeom prst="line">
            <a:avLst/>
          </a:prstGeom>
          <a:noFill/>
          <a:ln w="76200">
            <a:solidFill>
              <a:schemeClr val="tx1"/>
            </a:solidFill>
            <a:round/>
            <a:headEnd/>
            <a:tailEnd type="triangle" w="med" len="med"/>
          </a:ln>
        </p:spPr>
        <p:txBody>
          <a:bodyPr/>
          <a:lstStyle/>
          <a:p>
            <a:endParaRPr lang="en-US"/>
          </a:p>
        </p:txBody>
      </p:sp>
      <p:sp>
        <p:nvSpPr>
          <p:cNvPr id="35849" name="Line 11"/>
          <p:cNvSpPr>
            <a:spLocks noChangeShapeType="1"/>
          </p:cNvSpPr>
          <p:nvPr/>
        </p:nvSpPr>
        <p:spPr bwMode="auto">
          <a:xfrm>
            <a:off x="7543800" y="3657600"/>
            <a:ext cx="1447800" cy="0"/>
          </a:xfrm>
          <a:prstGeom prst="line">
            <a:avLst/>
          </a:prstGeom>
          <a:noFill/>
          <a:ln w="57150">
            <a:solidFill>
              <a:schemeClr val="tx1"/>
            </a:solidFill>
            <a:round/>
            <a:headEnd type="triangle" w="med" len="med"/>
            <a:tailEnd type="triangle" w="med" len="med"/>
          </a:ln>
        </p:spPr>
        <p:txBody>
          <a:bodyPr/>
          <a:lstStyle/>
          <a:p>
            <a:endParaRPr lang="en-US"/>
          </a:p>
        </p:txBody>
      </p:sp>
      <p:sp>
        <p:nvSpPr>
          <p:cNvPr id="35850" name="Text Box 12"/>
          <p:cNvSpPr txBox="1">
            <a:spLocks noChangeArrowheads="1"/>
          </p:cNvSpPr>
          <p:nvPr/>
        </p:nvSpPr>
        <p:spPr bwMode="auto">
          <a:xfrm>
            <a:off x="8001000" y="3352800"/>
            <a:ext cx="768350" cy="641350"/>
          </a:xfrm>
          <a:prstGeom prst="rect">
            <a:avLst/>
          </a:prstGeom>
          <a:noFill/>
          <a:ln w="9525">
            <a:noFill/>
            <a:miter lim="800000"/>
            <a:headEnd/>
            <a:tailEnd/>
          </a:ln>
        </p:spPr>
        <p:txBody>
          <a:bodyPr wrap="none">
            <a:spAutoFit/>
          </a:bodyPr>
          <a:lstStyle/>
          <a:p>
            <a:r>
              <a:rPr lang="en-US"/>
              <a:t> LAN</a:t>
            </a:r>
          </a:p>
          <a:p>
            <a:r>
              <a:rPr lang="en-US"/>
              <a:t>cable</a:t>
            </a:r>
          </a:p>
        </p:txBody>
      </p:sp>
      <p:sp>
        <p:nvSpPr>
          <p:cNvPr id="35851" name="AutoShape 13"/>
          <p:cNvSpPr>
            <a:spLocks noChangeArrowheads="1"/>
          </p:cNvSpPr>
          <p:nvPr/>
        </p:nvSpPr>
        <p:spPr bwMode="auto">
          <a:xfrm>
            <a:off x="2133600" y="1447800"/>
            <a:ext cx="638175" cy="5029200"/>
          </a:xfrm>
          <a:prstGeom prst="upDownArrow">
            <a:avLst>
              <a:gd name="adj1" fmla="val 50000"/>
              <a:gd name="adj2" fmla="val 157612"/>
            </a:avLst>
          </a:prstGeom>
          <a:solidFill>
            <a:srgbClr val="DDDDDD"/>
          </a:solidFill>
          <a:ln w="9525">
            <a:solidFill>
              <a:schemeClr val="tx1"/>
            </a:solidFill>
            <a:miter lim="800000"/>
            <a:headEnd/>
            <a:tailEnd/>
          </a:ln>
        </p:spPr>
        <p:txBody>
          <a:bodyPr vert="eaVert" wrap="none" anchor="ctr"/>
          <a:lstStyle/>
          <a:p>
            <a:pPr algn="ctr"/>
            <a:endParaRPr lang="en-US"/>
          </a:p>
          <a:p>
            <a:pPr algn="ctr"/>
            <a:endParaRPr lang="en-US"/>
          </a:p>
        </p:txBody>
      </p:sp>
      <p:sp>
        <p:nvSpPr>
          <p:cNvPr id="35852" name="Text Box 14"/>
          <p:cNvSpPr txBox="1">
            <a:spLocks noChangeArrowheads="1"/>
          </p:cNvSpPr>
          <p:nvPr/>
        </p:nvSpPr>
        <p:spPr bwMode="auto">
          <a:xfrm>
            <a:off x="2286000" y="3541713"/>
            <a:ext cx="409575" cy="915987"/>
          </a:xfrm>
          <a:prstGeom prst="rect">
            <a:avLst/>
          </a:prstGeom>
          <a:noFill/>
          <a:ln w="9525">
            <a:noFill/>
            <a:miter lim="800000"/>
            <a:headEnd/>
            <a:tailEnd/>
          </a:ln>
        </p:spPr>
        <p:txBody>
          <a:bodyPr>
            <a:spAutoFit/>
          </a:bodyPr>
          <a:lstStyle/>
          <a:p>
            <a:r>
              <a:rPr lang="en-US"/>
              <a:t>B</a:t>
            </a:r>
          </a:p>
          <a:p>
            <a:r>
              <a:rPr lang="en-US"/>
              <a:t>U</a:t>
            </a:r>
          </a:p>
          <a:p>
            <a:r>
              <a:rPr lang="en-US"/>
              <a:t>S</a:t>
            </a:r>
          </a:p>
        </p:txBody>
      </p:sp>
      <p:sp>
        <p:nvSpPr>
          <p:cNvPr id="35853" name="Line 15"/>
          <p:cNvSpPr>
            <a:spLocks noChangeShapeType="1"/>
          </p:cNvSpPr>
          <p:nvPr/>
        </p:nvSpPr>
        <p:spPr bwMode="auto">
          <a:xfrm>
            <a:off x="2590800" y="2971800"/>
            <a:ext cx="685800" cy="0"/>
          </a:xfrm>
          <a:prstGeom prst="line">
            <a:avLst/>
          </a:prstGeom>
          <a:noFill/>
          <a:ln w="76200">
            <a:solidFill>
              <a:schemeClr val="tx1"/>
            </a:solidFill>
            <a:round/>
            <a:headEnd/>
            <a:tailEnd type="triangle" w="med" len="med"/>
          </a:ln>
        </p:spPr>
        <p:txBody>
          <a:bodyPr/>
          <a:lstStyle/>
          <a:p>
            <a:endParaRPr lang="en-US"/>
          </a:p>
        </p:txBody>
      </p:sp>
      <p:sp>
        <p:nvSpPr>
          <p:cNvPr id="35854" name="Line 16"/>
          <p:cNvSpPr>
            <a:spLocks noChangeShapeType="1"/>
          </p:cNvSpPr>
          <p:nvPr/>
        </p:nvSpPr>
        <p:spPr bwMode="auto">
          <a:xfrm flipH="1">
            <a:off x="2590800" y="4267200"/>
            <a:ext cx="685800" cy="0"/>
          </a:xfrm>
          <a:prstGeom prst="line">
            <a:avLst/>
          </a:prstGeom>
          <a:noFill/>
          <a:ln w="76200">
            <a:solidFill>
              <a:schemeClr val="tx1"/>
            </a:solidFill>
            <a:round/>
            <a:headEnd/>
            <a:tailEnd type="triangle" w="med" len="med"/>
          </a:ln>
        </p:spPr>
        <p:txBody>
          <a:bodyPr/>
          <a:lstStyle/>
          <a:p>
            <a:endParaRPr lang="en-US"/>
          </a:p>
        </p:txBody>
      </p:sp>
      <p:sp>
        <p:nvSpPr>
          <p:cNvPr id="35855" name="Rectangle 17"/>
          <p:cNvSpPr>
            <a:spLocks noChangeArrowheads="1"/>
          </p:cNvSpPr>
          <p:nvPr/>
        </p:nvSpPr>
        <p:spPr bwMode="auto">
          <a:xfrm>
            <a:off x="381000" y="1828800"/>
            <a:ext cx="1295400" cy="1981200"/>
          </a:xfrm>
          <a:prstGeom prst="rect">
            <a:avLst/>
          </a:prstGeom>
          <a:solidFill>
            <a:schemeClr val="accent1"/>
          </a:solidFill>
          <a:ln w="9525">
            <a:solidFill>
              <a:schemeClr val="tx1"/>
            </a:solidFill>
            <a:miter lim="800000"/>
            <a:headEnd/>
            <a:tailEnd/>
          </a:ln>
        </p:spPr>
        <p:txBody>
          <a:bodyPr wrap="none" anchor="ctr"/>
          <a:lstStyle/>
          <a:p>
            <a:pPr algn="ctr"/>
            <a:r>
              <a:rPr lang="en-US"/>
              <a:t>main </a:t>
            </a:r>
          </a:p>
          <a:p>
            <a:pPr algn="ctr"/>
            <a:r>
              <a:rPr lang="en-US"/>
              <a:t>memory</a:t>
            </a:r>
          </a:p>
        </p:txBody>
      </p:sp>
      <p:sp>
        <p:nvSpPr>
          <p:cNvPr id="35856" name="Rectangle 18"/>
          <p:cNvSpPr>
            <a:spLocks noChangeArrowheads="1"/>
          </p:cNvSpPr>
          <p:nvPr/>
        </p:nvSpPr>
        <p:spPr bwMode="auto">
          <a:xfrm>
            <a:off x="533400" y="1981200"/>
            <a:ext cx="990600" cy="457200"/>
          </a:xfrm>
          <a:prstGeom prst="rect">
            <a:avLst/>
          </a:prstGeom>
          <a:solidFill>
            <a:srgbClr val="A1FDCB"/>
          </a:solidFill>
          <a:ln w="9525">
            <a:solidFill>
              <a:schemeClr val="tx1"/>
            </a:solidFill>
            <a:miter lim="800000"/>
            <a:headEnd/>
            <a:tailEnd/>
          </a:ln>
        </p:spPr>
        <p:txBody>
          <a:bodyPr wrap="none" anchor="ctr"/>
          <a:lstStyle/>
          <a:p>
            <a:pPr algn="ctr"/>
            <a:r>
              <a:rPr lang="en-US"/>
              <a:t>packet</a:t>
            </a:r>
          </a:p>
        </p:txBody>
      </p:sp>
      <p:sp>
        <p:nvSpPr>
          <p:cNvPr id="35857" name="Rectangle 19"/>
          <p:cNvSpPr>
            <a:spLocks noChangeArrowheads="1"/>
          </p:cNvSpPr>
          <p:nvPr/>
        </p:nvSpPr>
        <p:spPr bwMode="auto">
          <a:xfrm>
            <a:off x="533400" y="3200400"/>
            <a:ext cx="990600" cy="457200"/>
          </a:xfrm>
          <a:prstGeom prst="rect">
            <a:avLst/>
          </a:prstGeom>
          <a:solidFill>
            <a:srgbClr val="A1FDCB"/>
          </a:solidFill>
          <a:ln w="9525">
            <a:solidFill>
              <a:schemeClr val="tx1"/>
            </a:solidFill>
            <a:miter lim="800000"/>
            <a:headEnd/>
            <a:tailEnd/>
          </a:ln>
        </p:spPr>
        <p:txBody>
          <a:bodyPr wrap="none" anchor="ctr"/>
          <a:lstStyle/>
          <a:p>
            <a:pPr algn="ctr"/>
            <a:r>
              <a:rPr lang="en-US"/>
              <a:t>buffer</a:t>
            </a:r>
          </a:p>
        </p:txBody>
      </p:sp>
      <p:sp>
        <p:nvSpPr>
          <p:cNvPr id="35858" name="Line 20"/>
          <p:cNvSpPr>
            <a:spLocks noChangeShapeType="1"/>
          </p:cNvSpPr>
          <p:nvPr/>
        </p:nvSpPr>
        <p:spPr bwMode="auto">
          <a:xfrm>
            <a:off x="1676400" y="3352800"/>
            <a:ext cx="609600" cy="0"/>
          </a:xfrm>
          <a:prstGeom prst="line">
            <a:avLst/>
          </a:prstGeom>
          <a:noFill/>
          <a:ln w="38100">
            <a:solidFill>
              <a:schemeClr val="tx1"/>
            </a:solidFill>
            <a:round/>
            <a:headEnd type="triangle" w="med" len="med"/>
            <a:tailEnd type="triangle" w="med" len="med"/>
          </a:ln>
        </p:spPr>
        <p:txBody>
          <a:bodyPr/>
          <a:lstStyle/>
          <a:p>
            <a:endParaRPr lang="en-US"/>
          </a:p>
        </p:txBody>
      </p:sp>
      <p:sp>
        <p:nvSpPr>
          <p:cNvPr id="35859" name="Rectangle 21"/>
          <p:cNvSpPr>
            <a:spLocks noChangeArrowheads="1"/>
          </p:cNvSpPr>
          <p:nvPr/>
        </p:nvSpPr>
        <p:spPr bwMode="auto">
          <a:xfrm>
            <a:off x="609600" y="4191000"/>
            <a:ext cx="914400" cy="914400"/>
          </a:xfrm>
          <a:prstGeom prst="rect">
            <a:avLst/>
          </a:prstGeom>
          <a:solidFill>
            <a:srgbClr val="FFCCFF"/>
          </a:solidFill>
          <a:ln w="9525">
            <a:solidFill>
              <a:schemeClr val="tx1"/>
            </a:solidFill>
            <a:miter lim="800000"/>
            <a:headEnd/>
            <a:tailEnd/>
          </a:ln>
        </p:spPr>
        <p:txBody>
          <a:bodyPr wrap="none" anchor="ctr"/>
          <a:lstStyle/>
          <a:p>
            <a:pPr algn="ctr"/>
            <a:r>
              <a:rPr lang="en-US" sz="2000"/>
              <a:t>CPU</a:t>
            </a:r>
          </a:p>
        </p:txBody>
      </p:sp>
      <p:sp>
        <p:nvSpPr>
          <p:cNvPr id="35860" name="Line 22"/>
          <p:cNvSpPr>
            <a:spLocks noChangeShapeType="1"/>
          </p:cNvSpPr>
          <p:nvPr/>
        </p:nvSpPr>
        <p:spPr bwMode="auto">
          <a:xfrm>
            <a:off x="1524000" y="4648200"/>
            <a:ext cx="762000" cy="0"/>
          </a:xfrm>
          <a:prstGeom prst="line">
            <a:avLst/>
          </a:prstGeom>
          <a:noFill/>
          <a:ln w="38100">
            <a:solidFill>
              <a:schemeClr val="tx1"/>
            </a:solidFill>
            <a:round/>
            <a:headEnd type="triangle" w="med" len="med"/>
            <a:tailEnd type="triangle" w="med" len="med"/>
          </a:ln>
        </p:spPr>
        <p:txBody>
          <a:bodyPr/>
          <a:lstStyle/>
          <a:p>
            <a:endParaRPr lang="en-US"/>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185</a:t>
            </a:fld>
            <a:endParaRPr lang="en-US" dirty="0"/>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76200"/>
            <a:ext cx="8229600" cy="1143000"/>
          </a:xfrm>
        </p:spPr>
        <p:txBody>
          <a:bodyPr/>
          <a:lstStyle/>
          <a:p>
            <a:pPr eaLnBrk="1" hangingPunct="1"/>
            <a:r>
              <a:rPr lang="en-US" dirty="0" smtClean="0"/>
              <a:t>Packet filtering capability </a:t>
            </a:r>
          </a:p>
        </p:txBody>
      </p:sp>
      <p:sp>
        <p:nvSpPr>
          <p:cNvPr id="36867" name="Rectangle 3"/>
          <p:cNvSpPr>
            <a:spLocks noGrp="1" noChangeArrowheads="1"/>
          </p:cNvSpPr>
          <p:nvPr>
            <p:ph type="body" idx="1"/>
          </p:nvPr>
        </p:nvSpPr>
        <p:spPr>
          <a:xfrm>
            <a:off x="152400" y="1189037"/>
            <a:ext cx="8229600" cy="4525963"/>
          </a:xfrm>
        </p:spPr>
        <p:txBody>
          <a:bodyPr/>
          <a:lstStyle/>
          <a:p>
            <a:pPr eaLnBrk="1" hangingPunct="1"/>
            <a:r>
              <a:rPr lang="en-US" sz="2400" dirty="0" smtClean="0"/>
              <a:t>Network Interface’s hardware needs to implement ‘filtering’ of network packets</a:t>
            </a:r>
          </a:p>
          <a:p>
            <a:pPr eaLnBrk="1" hangingPunct="1"/>
            <a:r>
              <a:rPr lang="en-US" sz="2400" dirty="0" smtClean="0"/>
              <a:t>Otherwise the PC’s memory-usage and processor-time will be wasted handling packets not meant for this PC to receive</a:t>
            </a:r>
          </a:p>
          <a:p>
            <a:pPr eaLnBrk="1" hangingPunct="1"/>
            <a:endParaRPr lang="en-US" sz="2400" dirty="0" smtClean="0"/>
          </a:p>
          <a:p>
            <a:pPr eaLnBrk="1" hangingPunct="1"/>
            <a:endParaRPr lang="en-US" sz="2400" dirty="0" smtClean="0"/>
          </a:p>
          <a:p>
            <a:pPr eaLnBrk="1" hangingPunct="1"/>
            <a:endParaRPr lang="en-US" sz="2400" dirty="0" smtClean="0"/>
          </a:p>
          <a:p>
            <a:pPr eaLnBrk="1" hangingPunct="1"/>
            <a:endParaRPr lang="en-US" sz="2400" dirty="0" smtClean="0"/>
          </a:p>
          <a:p>
            <a:pPr eaLnBrk="1" hangingPunct="1"/>
            <a:r>
              <a:rPr lang="en-US" sz="2400" dirty="0" smtClean="0"/>
              <a:t>You can see the Hardware Address of the </a:t>
            </a:r>
            <a:r>
              <a:rPr lang="en-US" sz="2400" dirty="0" err="1" smtClean="0"/>
              <a:t>ethernet</a:t>
            </a:r>
            <a:r>
              <a:rPr lang="en-US" sz="2400" dirty="0" smtClean="0"/>
              <a:t> controller on your PC by typing:</a:t>
            </a:r>
            <a:r>
              <a:rPr lang="en-US" dirty="0" smtClean="0"/>
              <a:t> </a:t>
            </a:r>
            <a:r>
              <a:rPr lang="en-US" sz="2000" dirty="0" smtClean="0"/>
              <a:t>$  /</a:t>
            </a:r>
            <a:r>
              <a:rPr lang="en-US" sz="2000" dirty="0" err="1" smtClean="0"/>
              <a:t>sbin</a:t>
            </a:r>
            <a:r>
              <a:rPr lang="en-US" sz="2000" dirty="0" smtClean="0"/>
              <a:t>/</a:t>
            </a:r>
            <a:r>
              <a:rPr lang="en-US" sz="2000" dirty="0" err="1" smtClean="0"/>
              <a:t>ifconfig</a:t>
            </a:r>
            <a:endParaRPr lang="en-US" sz="1800" dirty="0" smtClean="0"/>
          </a:p>
          <a:p>
            <a:pPr eaLnBrk="1" hangingPunct="1">
              <a:buFontTx/>
              <a:buNone/>
            </a:pPr>
            <a:endParaRPr lang="en-US" dirty="0" smtClean="0"/>
          </a:p>
        </p:txBody>
      </p:sp>
      <p:sp>
        <p:nvSpPr>
          <p:cNvPr id="36868" name="Rectangle 4"/>
          <p:cNvSpPr>
            <a:spLocks noChangeArrowheads="1"/>
          </p:cNvSpPr>
          <p:nvPr/>
        </p:nvSpPr>
        <p:spPr bwMode="auto">
          <a:xfrm>
            <a:off x="685800" y="3362324"/>
            <a:ext cx="8305800" cy="6096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6869" name="Text Box 5"/>
          <p:cNvSpPr txBox="1">
            <a:spLocks noChangeArrowheads="1"/>
          </p:cNvSpPr>
          <p:nvPr/>
        </p:nvSpPr>
        <p:spPr bwMode="auto">
          <a:xfrm>
            <a:off x="669925" y="3017837"/>
            <a:ext cx="2622550" cy="366712"/>
          </a:xfrm>
          <a:prstGeom prst="rect">
            <a:avLst/>
          </a:prstGeom>
          <a:noFill/>
          <a:ln w="9525">
            <a:noFill/>
            <a:miter lim="800000"/>
            <a:headEnd/>
            <a:tailEnd/>
          </a:ln>
        </p:spPr>
        <p:txBody>
          <a:bodyPr wrap="none">
            <a:spAutoFit/>
          </a:bodyPr>
          <a:lstStyle/>
          <a:p>
            <a:r>
              <a:rPr lang="en-US" i="1"/>
              <a:t> network packet’s layout</a:t>
            </a:r>
          </a:p>
        </p:txBody>
      </p:sp>
      <p:sp>
        <p:nvSpPr>
          <p:cNvPr id="36870" name="Rectangle 6"/>
          <p:cNvSpPr>
            <a:spLocks noChangeArrowheads="1"/>
          </p:cNvSpPr>
          <p:nvPr/>
        </p:nvSpPr>
        <p:spPr bwMode="auto">
          <a:xfrm>
            <a:off x="762000" y="3438524"/>
            <a:ext cx="3429000" cy="457200"/>
          </a:xfrm>
          <a:prstGeom prst="rect">
            <a:avLst/>
          </a:prstGeom>
          <a:solidFill>
            <a:srgbClr val="EAFEA0"/>
          </a:solidFill>
          <a:ln w="9525">
            <a:solidFill>
              <a:schemeClr val="tx1"/>
            </a:solidFill>
            <a:miter lim="800000"/>
            <a:headEnd/>
            <a:tailEnd/>
          </a:ln>
        </p:spPr>
        <p:txBody>
          <a:bodyPr wrap="none" anchor="ctr"/>
          <a:lstStyle/>
          <a:p>
            <a:pPr algn="ctr"/>
            <a:r>
              <a:rPr lang="en-US"/>
              <a:t>Destination-address (6-bytes)</a:t>
            </a:r>
          </a:p>
        </p:txBody>
      </p:sp>
      <p:sp>
        <p:nvSpPr>
          <p:cNvPr id="36871" name="Rectangle 7"/>
          <p:cNvSpPr>
            <a:spLocks noChangeArrowheads="1"/>
          </p:cNvSpPr>
          <p:nvPr/>
        </p:nvSpPr>
        <p:spPr bwMode="auto">
          <a:xfrm>
            <a:off x="4267200" y="3438524"/>
            <a:ext cx="3429000" cy="457200"/>
          </a:xfrm>
          <a:prstGeom prst="rect">
            <a:avLst/>
          </a:prstGeom>
          <a:solidFill>
            <a:srgbClr val="B7E802"/>
          </a:solidFill>
          <a:ln w="9525">
            <a:solidFill>
              <a:schemeClr val="tx1"/>
            </a:solidFill>
            <a:miter lim="800000"/>
            <a:headEnd/>
            <a:tailEnd/>
          </a:ln>
        </p:spPr>
        <p:txBody>
          <a:bodyPr wrap="none" anchor="ctr"/>
          <a:lstStyle/>
          <a:p>
            <a:pPr algn="ctr"/>
            <a:r>
              <a:rPr lang="en-US"/>
              <a:t>Source-address (6-bytes)</a:t>
            </a:r>
          </a:p>
        </p:txBody>
      </p:sp>
      <p:sp>
        <p:nvSpPr>
          <p:cNvPr id="36872" name="Rectangle 8"/>
          <p:cNvSpPr>
            <a:spLocks noChangeArrowheads="1"/>
          </p:cNvSpPr>
          <p:nvPr/>
        </p:nvSpPr>
        <p:spPr bwMode="auto">
          <a:xfrm>
            <a:off x="7772400" y="3438524"/>
            <a:ext cx="1219200" cy="457200"/>
          </a:xfrm>
          <a:prstGeom prst="rect">
            <a:avLst/>
          </a:prstGeom>
          <a:solidFill>
            <a:srgbClr val="B7E802"/>
          </a:solidFill>
          <a:ln w="9525">
            <a:solidFill>
              <a:schemeClr val="tx1"/>
            </a:solidFill>
            <a:miter lim="800000"/>
            <a:headEnd/>
            <a:tailEnd/>
          </a:ln>
        </p:spPr>
        <p:txBody>
          <a:bodyPr wrap="none" anchor="ctr"/>
          <a:lstStyle/>
          <a:p>
            <a:pPr algn="ctr"/>
            <a:endParaRPr lang="en-US"/>
          </a:p>
        </p:txBody>
      </p:sp>
      <p:sp>
        <p:nvSpPr>
          <p:cNvPr id="36873" name="Line 9"/>
          <p:cNvSpPr>
            <a:spLocks noChangeShapeType="1"/>
          </p:cNvSpPr>
          <p:nvPr/>
        </p:nvSpPr>
        <p:spPr bwMode="auto">
          <a:xfrm flipV="1">
            <a:off x="2133600" y="3743324"/>
            <a:ext cx="0" cy="762000"/>
          </a:xfrm>
          <a:prstGeom prst="line">
            <a:avLst/>
          </a:prstGeom>
          <a:noFill/>
          <a:ln w="38100">
            <a:solidFill>
              <a:srgbClr val="CC0000"/>
            </a:solidFill>
            <a:round/>
            <a:headEnd/>
            <a:tailEnd type="triangle" w="med" len="med"/>
          </a:ln>
        </p:spPr>
        <p:txBody>
          <a:bodyPr/>
          <a:lstStyle/>
          <a:p>
            <a:endParaRPr lang="en-US"/>
          </a:p>
        </p:txBody>
      </p:sp>
      <p:sp>
        <p:nvSpPr>
          <p:cNvPr id="36874" name="Line 10"/>
          <p:cNvSpPr>
            <a:spLocks noChangeShapeType="1"/>
          </p:cNvSpPr>
          <p:nvPr/>
        </p:nvSpPr>
        <p:spPr bwMode="auto">
          <a:xfrm>
            <a:off x="2133600" y="4505324"/>
            <a:ext cx="228600" cy="0"/>
          </a:xfrm>
          <a:prstGeom prst="line">
            <a:avLst/>
          </a:prstGeom>
          <a:noFill/>
          <a:ln w="38100">
            <a:solidFill>
              <a:srgbClr val="CC0000"/>
            </a:solidFill>
            <a:round/>
            <a:headEnd/>
            <a:tailEnd/>
          </a:ln>
        </p:spPr>
        <p:txBody>
          <a:bodyPr/>
          <a:lstStyle/>
          <a:p>
            <a:endParaRPr lang="en-US"/>
          </a:p>
        </p:txBody>
      </p:sp>
      <p:sp>
        <p:nvSpPr>
          <p:cNvPr id="36875" name="Text Box 11"/>
          <p:cNvSpPr txBox="1">
            <a:spLocks noChangeArrowheads="1"/>
          </p:cNvSpPr>
          <p:nvPr/>
        </p:nvSpPr>
        <p:spPr bwMode="auto">
          <a:xfrm>
            <a:off x="2362200" y="4276724"/>
            <a:ext cx="5861050" cy="641350"/>
          </a:xfrm>
          <a:prstGeom prst="rect">
            <a:avLst/>
          </a:prstGeom>
          <a:noFill/>
          <a:ln w="9525">
            <a:noFill/>
            <a:miter lim="800000"/>
            <a:headEnd/>
            <a:tailEnd/>
          </a:ln>
        </p:spPr>
        <p:txBody>
          <a:bodyPr wrap="none">
            <a:spAutoFit/>
          </a:bodyPr>
          <a:lstStyle/>
          <a:p>
            <a:r>
              <a:rPr lang="en-US" i="1"/>
              <a:t>Each data-packet begins with the 6-byte device-address</a:t>
            </a:r>
          </a:p>
          <a:p>
            <a:r>
              <a:rPr lang="en-US" i="1"/>
              <a:t> of the network interface which is intended to receive it</a:t>
            </a:r>
            <a:r>
              <a:rPr lang="en-US"/>
              <a:t> </a:t>
            </a:r>
          </a:p>
        </p:txBody>
      </p:sp>
      <p:sp>
        <p:nvSpPr>
          <p:cNvPr id="1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186</a:t>
            </a:fld>
            <a:endParaRPr lang="en-US" dirty="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457200" y="0"/>
            <a:ext cx="8229600" cy="1143000"/>
          </a:xfrm>
          <a:prstGeom prst="rect">
            <a:avLst/>
          </a:prstGeom>
          <a:noFill/>
          <a:ln w="9525">
            <a:noFill/>
            <a:miter lim="800000"/>
            <a:headEnd/>
            <a:tailEnd/>
          </a:ln>
        </p:spPr>
        <p:txBody>
          <a:bodyPr anchor="ctr"/>
          <a:lstStyle/>
          <a:p>
            <a:pPr algn="ctr"/>
            <a:r>
              <a:rPr lang="en-US" sz="4400" dirty="0">
                <a:solidFill>
                  <a:schemeClr val="tx2"/>
                </a:solidFill>
              </a:rPr>
              <a:t>How we got tigon3 registers</a:t>
            </a:r>
          </a:p>
        </p:txBody>
      </p:sp>
      <p:sp>
        <p:nvSpPr>
          <p:cNvPr id="41987" name="Rectangle 5"/>
          <p:cNvSpPr>
            <a:spLocks noChangeArrowheads="1"/>
          </p:cNvSpPr>
          <p:nvPr/>
        </p:nvSpPr>
        <p:spPr bwMode="auto">
          <a:xfrm>
            <a:off x="457200" y="20574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Status</a:t>
            </a:r>
          </a:p>
          <a:p>
            <a:pPr algn="ctr"/>
            <a:r>
              <a:rPr lang="en-US" sz="1400"/>
              <a:t>Register</a:t>
            </a:r>
          </a:p>
        </p:txBody>
      </p:sp>
      <p:sp>
        <p:nvSpPr>
          <p:cNvPr id="41988" name="Rectangle 6"/>
          <p:cNvSpPr>
            <a:spLocks noChangeArrowheads="1"/>
          </p:cNvSpPr>
          <p:nvPr/>
        </p:nvSpPr>
        <p:spPr bwMode="auto">
          <a:xfrm>
            <a:off x="2286000" y="20574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Command</a:t>
            </a:r>
          </a:p>
          <a:p>
            <a:pPr algn="ctr"/>
            <a:r>
              <a:rPr lang="en-US" sz="1400"/>
              <a:t>Register</a:t>
            </a:r>
          </a:p>
        </p:txBody>
      </p:sp>
      <p:sp>
        <p:nvSpPr>
          <p:cNvPr id="41989" name="Rectangle 7"/>
          <p:cNvSpPr>
            <a:spLocks noChangeArrowheads="1"/>
          </p:cNvSpPr>
          <p:nvPr/>
        </p:nvSpPr>
        <p:spPr bwMode="auto">
          <a:xfrm>
            <a:off x="4114800" y="2057400"/>
            <a:ext cx="1828800" cy="533400"/>
          </a:xfrm>
          <a:prstGeom prst="rect">
            <a:avLst/>
          </a:prstGeom>
          <a:solidFill>
            <a:srgbClr val="A6F0F8"/>
          </a:solidFill>
          <a:ln w="9525">
            <a:solidFill>
              <a:schemeClr val="tx1"/>
            </a:solidFill>
            <a:miter lim="800000"/>
            <a:headEnd/>
            <a:tailEnd/>
          </a:ln>
        </p:spPr>
        <p:txBody>
          <a:bodyPr wrap="none" anchor="ctr"/>
          <a:lstStyle/>
          <a:p>
            <a:pPr algn="ctr"/>
            <a:r>
              <a:rPr lang="en-US" sz="1400"/>
              <a:t>DeviceID</a:t>
            </a:r>
          </a:p>
          <a:p>
            <a:pPr algn="ctr"/>
            <a:r>
              <a:rPr lang="en-US" sz="1400"/>
              <a:t>0x1677</a:t>
            </a:r>
          </a:p>
        </p:txBody>
      </p:sp>
      <p:sp>
        <p:nvSpPr>
          <p:cNvPr id="41990" name="Rectangle 8"/>
          <p:cNvSpPr>
            <a:spLocks noChangeArrowheads="1"/>
          </p:cNvSpPr>
          <p:nvPr/>
        </p:nvSpPr>
        <p:spPr bwMode="auto">
          <a:xfrm>
            <a:off x="5943600" y="2057400"/>
            <a:ext cx="1828800" cy="533400"/>
          </a:xfrm>
          <a:prstGeom prst="rect">
            <a:avLst/>
          </a:prstGeom>
          <a:solidFill>
            <a:srgbClr val="A6F0F8"/>
          </a:solidFill>
          <a:ln w="9525">
            <a:solidFill>
              <a:schemeClr val="tx1"/>
            </a:solidFill>
            <a:miter lim="800000"/>
            <a:headEnd/>
            <a:tailEnd/>
          </a:ln>
        </p:spPr>
        <p:txBody>
          <a:bodyPr wrap="none" anchor="ctr"/>
          <a:lstStyle/>
          <a:p>
            <a:pPr algn="ctr"/>
            <a:r>
              <a:rPr lang="en-US" sz="1400"/>
              <a:t>VendorID</a:t>
            </a:r>
          </a:p>
          <a:p>
            <a:pPr algn="ctr"/>
            <a:r>
              <a:rPr lang="en-US" sz="1400"/>
              <a:t>0x14E4</a:t>
            </a:r>
          </a:p>
        </p:txBody>
      </p:sp>
      <p:sp>
        <p:nvSpPr>
          <p:cNvPr id="41991" name="Rectangle 9"/>
          <p:cNvSpPr>
            <a:spLocks noChangeArrowheads="1"/>
          </p:cNvSpPr>
          <p:nvPr/>
        </p:nvSpPr>
        <p:spPr bwMode="auto">
          <a:xfrm>
            <a:off x="457200" y="2590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BIST</a:t>
            </a:r>
          </a:p>
        </p:txBody>
      </p:sp>
      <p:sp>
        <p:nvSpPr>
          <p:cNvPr id="41992" name="Rectangle 10"/>
          <p:cNvSpPr>
            <a:spLocks noChangeArrowheads="1"/>
          </p:cNvSpPr>
          <p:nvPr/>
        </p:nvSpPr>
        <p:spPr bwMode="auto">
          <a:xfrm>
            <a:off x="3200400" y="2590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000"/>
              <a:t>Cache</a:t>
            </a:r>
          </a:p>
          <a:p>
            <a:pPr algn="ctr"/>
            <a:r>
              <a:rPr lang="en-US" sz="1000"/>
              <a:t>Line</a:t>
            </a:r>
          </a:p>
          <a:p>
            <a:pPr algn="ctr"/>
            <a:r>
              <a:rPr lang="en-US" sz="1000"/>
              <a:t>Size</a:t>
            </a:r>
          </a:p>
        </p:txBody>
      </p:sp>
      <p:sp>
        <p:nvSpPr>
          <p:cNvPr id="41993" name="Rectangle 11"/>
          <p:cNvSpPr>
            <a:spLocks noChangeArrowheads="1"/>
          </p:cNvSpPr>
          <p:nvPr/>
        </p:nvSpPr>
        <p:spPr bwMode="auto">
          <a:xfrm>
            <a:off x="4114800" y="2590800"/>
            <a:ext cx="27432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Class Code</a:t>
            </a:r>
          </a:p>
          <a:p>
            <a:pPr algn="ctr"/>
            <a:r>
              <a:rPr lang="en-US" sz="1400"/>
              <a:t>Class/SubClass/ProgIF</a:t>
            </a:r>
          </a:p>
        </p:txBody>
      </p:sp>
      <p:sp>
        <p:nvSpPr>
          <p:cNvPr id="41994" name="Rectangle 12"/>
          <p:cNvSpPr>
            <a:spLocks noChangeArrowheads="1"/>
          </p:cNvSpPr>
          <p:nvPr/>
        </p:nvSpPr>
        <p:spPr bwMode="auto">
          <a:xfrm>
            <a:off x="6858000" y="2590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Revision</a:t>
            </a:r>
          </a:p>
          <a:p>
            <a:pPr algn="ctr"/>
            <a:r>
              <a:rPr lang="en-US" sz="1400"/>
              <a:t>ID</a:t>
            </a:r>
          </a:p>
        </p:txBody>
      </p:sp>
      <p:sp>
        <p:nvSpPr>
          <p:cNvPr id="41995" name="Rectangle 13"/>
          <p:cNvSpPr>
            <a:spLocks noChangeArrowheads="1"/>
          </p:cNvSpPr>
          <p:nvPr/>
        </p:nvSpPr>
        <p:spPr bwMode="auto">
          <a:xfrm>
            <a:off x="457200" y="3124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996" name="Rectangle 14"/>
          <p:cNvSpPr>
            <a:spLocks noChangeArrowheads="1"/>
          </p:cNvSpPr>
          <p:nvPr/>
        </p:nvSpPr>
        <p:spPr bwMode="auto">
          <a:xfrm>
            <a:off x="2286000" y="3124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997" name="Rectangle 15"/>
          <p:cNvSpPr>
            <a:spLocks noChangeArrowheads="1"/>
          </p:cNvSpPr>
          <p:nvPr/>
        </p:nvSpPr>
        <p:spPr bwMode="auto">
          <a:xfrm>
            <a:off x="4114800" y="31242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998" name="Rectangle 16"/>
          <p:cNvSpPr>
            <a:spLocks noChangeArrowheads="1"/>
          </p:cNvSpPr>
          <p:nvPr/>
        </p:nvSpPr>
        <p:spPr bwMode="auto">
          <a:xfrm>
            <a:off x="4114800" y="3124200"/>
            <a:ext cx="3657600" cy="533400"/>
          </a:xfrm>
          <a:prstGeom prst="rect">
            <a:avLst/>
          </a:prstGeom>
          <a:solidFill>
            <a:srgbClr val="EAFEA0"/>
          </a:solidFill>
          <a:ln w="9525">
            <a:solidFill>
              <a:schemeClr val="tx1"/>
            </a:solidFill>
            <a:miter lim="800000"/>
            <a:headEnd/>
            <a:tailEnd/>
          </a:ln>
        </p:spPr>
        <p:txBody>
          <a:bodyPr wrap="none" anchor="ctr"/>
          <a:lstStyle/>
          <a:p>
            <a:pPr algn="ctr"/>
            <a:r>
              <a:rPr lang="en-US" sz="1400"/>
              <a:t>Base Address 0</a:t>
            </a:r>
          </a:p>
        </p:txBody>
      </p:sp>
      <p:sp>
        <p:nvSpPr>
          <p:cNvPr id="41999" name="Rectangle 17"/>
          <p:cNvSpPr>
            <a:spLocks noChangeArrowheads="1"/>
          </p:cNvSpPr>
          <p:nvPr/>
        </p:nvSpPr>
        <p:spPr bwMode="auto">
          <a:xfrm>
            <a:off x="4572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0" name="Rectangle 18"/>
          <p:cNvSpPr>
            <a:spLocks noChangeArrowheads="1"/>
          </p:cNvSpPr>
          <p:nvPr/>
        </p:nvSpPr>
        <p:spPr bwMode="auto">
          <a:xfrm>
            <a:off x="22860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1" name="Rectangle 19"/>
          <p:cNvSpPr>
            <a:spLocks noChangeArrowheads="1"/>
          </p:cNvSpPr>
          <p:nvPr/>
        </p:nvSpPr>
        <p:spPr bwMode="auto">
          <a:xfrm>
            <a:off x="41148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2" name="Rectangle 20"/>
          <p:cNvSpPr>
            <a:spLocks noChangeArrowheads="1"/>
          </p:cNvSpPr>
          <p:nvPr/>
        </p:nvSpPr>
        <p:spPr bwMode="auto">
          <a:xfrm>
            <a:off x="59436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3" name="Rectangle 21"/>
          <p:cNvSpPr>
            <a:spLocks noChangeArrowheads="1"/>
          </p:cNvSpPr>
          <p:nvPr/>
        </p:nvSpPr>
        <p:spPr bwMode="auto">
          <a:xfrm>
            <a:off x="4572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4" name="Rectangle 22"/>
          <p:cNvSpPr>
            <a:spLocks noChangeArrowheads="1"/>
          </p:cNvSpPr>
          <p:nvPr/>
        </p:nvSpPr>
        <p:spPr bwMode="auto">
          <a:xfrm>
            <a:off x="22860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5" name="Rectangle 23"/>
          <p:cNvSpPr>
            <a:spLocks noChangeArrowheads="1"/>
          </p:cNvSpPr>
          <p:nvPr/>
        </p:nvSpPr>
        <p:spPr bwMode="auto">
          <a:xfrm>
            <a:off x="41148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6" name="Rectangle 24"/>
          <p:cNvSpPr>
            <a:spLocks noChangeArrowheads="1"/>
          </p:cNvSpPr>
          <p:nvPr/>
        </p:nvSpPr>
        <p:spPr bwMode="auto">
          <a:xfrm>
            <a:off x="59436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07" name="Rectangle 25"/>
          <p:cNvSpPr>
            <a:spLocks noChangeArrowheads="1"/>
          </p:cNvSpPr>
          <p:nvPr/>
        </p:nvSpPr>
        <p:spPr bwMode="auto">
          <a:xfrm>
            <a:off x="457200" y="47244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Subsystem</a:t>
            </a:r>
          </a:p>
          <a:p>
            <a:pPr algn="ctr"/>
            <a:r>
              <a:rPr lang="en-US" sz="1400"/>
              <a:t>Device ID</a:t>
            </a:r>
          </a:p>
        </p:txBody>
      </p:sp>
      <p:sp>
        <p:nvSpPr>
          <p:cNvPr id="42008" name="Rectangle 26"/>
          <p:cNvSpPr>
            <a:spLocks noChangeArrowheads="1"/>
          </p:cNvSpPr>
          <p:nvPr/>
        </p:nvSpPr>
        <p:spPr bwMode="auto">
          <a:xfrm>
            <a:off x="2286000" y="4724400"/>
            <a:ext cx="18288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Subsystem</a:t>
            </a:r>
          </a:p>
          <a:p>
            <a:pPr algn="ctr"/>
            <a:r>
              <a:rPr lang="en-US" sz="1400"/>
              <a:t>Vendor ID</a:t>
            </a:r>
          </a:p>
        </p:txBody>
      </p:sp>
      <p:sp>
        <p:nvSpPr>
          <p:cNvPr id="42009" name="Rectangle 27"/>
          <p:cNvSpPr>
            <a:spLocks noChangeArrowheads="1"/>
          </p:cNvSpPr>
          <p:nvPr/>
        </p:nvSpPr>
        <p:spPr bwMode="auto">
          <a:xfrm>
            <a:off x="4114800" y="47244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10" name="Rectangle 28"/>
          <p:cNvSpPr>
            <a:spLocks noChangeArrowheads="1"/>
          </p:cNvSpPr>
          <p:nvPr/>
        </p:nvSpPr>
        <p:spPr bwMode="auto">
          <a:xfrm>
            <a:off x="4114800" y="47244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CardBus CIS Pointer</a:t>
            </a:r>
          </a:p>
        </p:txBody>
      </p:sp>
      <p:sp>
        <p:nvSpPr>
          <p:cNvPr id="42011" name="Rectangle 29"/>
          <p:cNvSpPr>
            <a:spLocks noChangeArrowheads="1"/>
          </p:cNvSpPr>
          <p:nvPr/>
        </p:nvSpPr>
        <p:spPr bwMode="auto">
          <a:xfrm>
            <a:off x="457200" y="5257800"/>
            <a:ext cx="2743200" cy="533400"/>
          </a:xfrm>
          <a:prstGeom prst="rect">
            <a:avLst/>
          </a:prstGeom>
          <a:solidFill>
            <a:schemeClr val="bg2"/>
          </a:solidFill>
          <a:ln w="9525">
            <a:solidFill>
              <a:schemeClr val="tx1"/>
            </a:solidFill>
            <a:miter lim="800000"/>
            <a:headEnd/>
            <a:tailEnd/>
          </a:ln>
        </p:spPr>
        <p:txBody>
          <a:bodyPr wrap="none" anchor="ctr"/>
          <a:lstStyle/>
          <a:p>
            <a:pPr algn="ctr"/>
            <a:r>
              <a:rPr lang="en-US" sz="1400"/>
              <a:t>reserved</a:t>
            </a:r>
          </a:p>
        </p:txBody>
      </p:sp>
      <p:sp>
        <p:nvSpPr>
          <p:cNvPr id="42012" name="Rectangle 30"/>
          <p:cNvSpPr>
            <a:spLocks noChangeArrowheads="1"/>
          </p:cNvSpPr>
          <p:nvPr/>
        </p:nvSpPr>
        <p:spPr bwMode="auto">
          <a:xfrm>
            <a:off x="3200400" y="5257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200"/>
              <a:t>capabilities</a:t>
            </a:r>
          </a:p>
          <a:p>
            <a:pPr algn="ctr"/>
            <a:r>
              <a:rPr lang="en-US" sz="1200"/>
              <a:t>pointer</a:t>
            </a:r>
          </a:p>
        </p:txBody>
      </p:sp>
      <p:sp>
        <p:nvSpPr>
          <p:cNvPr id="42013" name="Rectangle 31"/>
          <p:cNvSpPr>
            <a:spLocks noChangeArrowheads="1"/>
          </p:cNvSpPr>
          <p:nvPr/>
        </p:nvSpPr>
        <p:spPr bwMode="auto">
          <a:xfrm>
            <a:off x="4114800" y="52578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Expansion ROM Base Address</a:t>
            </a:r>
          </a:p>
        </p:txBody>
      </p:sp>
      <p:sp>
        <p:nvSpPr>
          <p:cNvPr id="42014" name="Rectangle 32"/>
          <p:cNvSpPr>
            <a:spLocks noChangeArrowheads="1"/>
          </p:cNvSpPr>
          <p:nvPr/>
        </p:nvSpPr>
        <p:spPr bwMode="auto">
          <a:xfrm>
            <a:off x="1371600" y="57912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Minimum</a:t>
            </a:r>
          </a:p>
          <a:p>
            <a:pPr algn="ctr"/>
            <a:r>
              <a:rPr lang="en-US" sz="1400"/>
              <a:t>Grant</a:t>
            </a:r>
          </a:p>
        </p:txBody>
      </p:sp>
      <p:sp>
        <p:nvSpPr>
          <p:cNvPr id="42015" name="Rectangle 33"/>
          <p:cNvSpPr>
            <a:spLocks noChangeArrowheads="1"/>
          </p:cNvSpPr>
          <p:nvPr/>
        </p:nvSpPr>
        <p:spPr bwMode="auto">
          <a:xfrm>
            <a:off x="2286000" y="57912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Interrupt</a:t>
            </a:r>
          </a:p>
          <a:p>
            <a:pPr algn="ctr"/>
            <a:r>
              <a:rPr lang="en-US" sz="1400"/>
              <a:t>Pin</a:t>
            </a:r>
          </a:p>
        </p:txBody>
      </p:sp>
      <p:sp>
        <p:nvSpPr>
          <p:cNvPr id="42016" name="Rectangle 34"/>
          <p:cNvSpPr>
            <a:spLocks noChangeArrowheads="1"/>
          </p:cNvSpPr>
          <p:nvPr/>
        </p:nvSpPr>
        <p:spPr bwMode="auto">
          <a:xfrm>
            <a:off x="4114800" y="5791200"/>
            <a:ext cx="3657600" cy="533400"/>
          </a:xfrm>
          <a:prstGeom prst="rect">
            <a:avLst/>
          </a:prstGeom>
          <a:solidFill>
            <a:schemeClr val="bg2"/>
          </a:solidFill>
          <a:ln w="9525">
            <a:solidFill>
              <a:schemeClr val="tx1"/>
            </a:solidFill>
            <a:miter lim="800000"/>
            <a:headEnd/>
            <a:tailEnd/>
          </a:ln>
        </p:spPr>
        <p:txBody>
          <a:bodyPr wrap="none" anchor="ctr"/>
          <a:lstStyle/>
          <a:p>
            <a:pPr algn="ctr"/>
            <a:r>
              <a:rPr lang="en-US" sz="1400"/>
              <a:t>reserved</a:t>
            </a:r>
          </a:p>
        </p:txBody>
      </p:sp>
      <p:sp>
        <p:nvSpPr>
          <p:cNvPr id="42017" name="Rectangle 35"/>
          <p:cNvSpPr>
            <a:spLocks noChangeArrowheads="1"/>
          </p:cNvSpPr>
          <p:nvPr/>
        </p:nvSpPr>
        <p:spPr bwMode="auto">
          <a:xfrm>
            <a:off x="2286000" y="25908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Latency</a:t>
            </a:r>
          </a:p>
          <a:p>
            <a:pPr algn="ctr"/>
            <a:r>
              <a:rPr lang="en-US" sz="1400"/>
              <a:t>Timer</a:t>
            </a:r>
          </a:p>
        </p:txBody>
      </p:sp>
      <p:sp>
        <p:nvSpPr>
          <p:cNvPr id="42018" name="Rectangle 36"/>
          <p:cNvSpPr>
            <a:spLocks noChangeArrowheads="1"/>
          </p:cNvSpPr>
          <p:nvPr/>
        </p:nvSpPr>
        <p:spPr bwMode="auto">
          <a:xfrm>
            <a:off x="1371600" y="2590800"/>
            <a:ext cx="914400" cy="533400"/>
          </a:xfrm>
          <a:prstGeom prst="rect">
            <a:avLst/>
          </a:prstGeom>
          <a:solidFill>
            <a:srgbClr val="A6F0F8"/>
          </a:solidFill>
          <a:ln w="9525">
            <a:solidFill>
              <a:schemeClr val="tx1"/>
            </a:solidFill>
            <a:miter lim="800000"/>
            <a:headEnd/>
            <a:tailEnd/>
          </a:ln>
        </p:spPr>
        <p:txBody>
          <a:bodyPr wrap="none" anchor="ctr"/>
          <a:lstStyle/>
          <a:p>
            <a:pPr algn="ctr"/>
            <a:r>
              <a:rPr lang="en-US" sz="1400"/>
              <a:t>Header</a:t>
            </a:r>
          </a:p>
          <a:p>
            <a:pPr algn="ctr"/>
            <a:r>
              <a:rPr lang="en-US" sz="1400"/>
              <a:t>Type</a:t>
            </a:r>
          </a:p>
        </p:txBody>
      </p:sp>
      <p:sp>
        <p:nvSpPr>
          <p:cNvPr id="42019" name="Rectangle 37"/>
          <p:cNvSpPr>
            <a:spLocks noChangeArrowheads="1"/>
          </p:cNvSpPr>
          <p:nvPr/>
        </p:nvSpPr>
        <p:spPr bwMode="auto">
          <a:xfrm>
            <a:off x="457200" y="31242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1</a:t>
            </a:r>
          </a:p>
        </p:txBody>
      </p:sp>
      <p:sp>
        <p:nvSpPr>
          <p:cNvPr id="42020" name="Rectangle 38"/>
          <p:cNvSpPr>
            <a:spLocks noChangeArrowheads="1"/>
          </p:cNvSpPr>
          <p:nvPr/>
        </p:nvSpPr>
        <p:spPr bwMode="auto">
          <a:xfrm>
            <a:off x="4572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1" name="Rectangle 39"/>
          <p:cNvSpPr>
            <a:spLocks noChangeArrowheads="1"/>
          </p:cNvSpPr>
          <p:nvPr/>
        </p:nvSpPr>
        <p:spPr bwMode="auto">
          <a:xfrm>
            <a:off x="22860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2" name="Rectangle 40"/>
          <p:cNvSpPr>
            <a:spLocks noChangeArrowheads="1"/>
          </p:cNvSpPr>
          <p:nvPr/>
        </p:nvSpPr>
        <p:spPr bwMode="auto">
          <a:xfrm>
            <a:off x="4114800" y="36576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3" name="Rectangle 41"/>
          <p:cNvSpPr>
            <a:spLocks noChangeArrowheads="1"/>
          </p:cNvSpPr>
          <p:nvPr/>
        </p:nvSpPr>
        <p:spPr bwMode="auto">
          <a:xfrm>
            <a:off x="4114800" y="36576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2</a:t>
            </a:r>
          </a:p>
        </p:txBody>
      </p:sp>
      <p:sp>
        <p:nvSpPr>
          <p:cNvPr id="42024" name="Rectangle 42"/>
          <p:cNvSpPr>
            <a:spLocks noChangeArrowheads="1"/>
          </p:cNvSpPr>
          <p:nvPr/>
        </p:nvSpPr>
        <p:spPr bwMode="auto">
          <a:xfrm>
            <a:off x="457200" y="36576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3</a:t>
            </a:r>
          </a:p>
        </p:txBody>
      </p:sp>
      <p:sp>
        <p:nvSpPr>
          <p:cNvPr id="42025" name="Rectangle 43"/>
          <p:cNvSpPr>
            <a:spLocks noChangeArrowheads="1"/>
          </p:cNvSpPr>
          <p:nvPr/>
        </p:nvSpPr>
        <p:spPr bwMode="auto">
          <a:xfrm>
            <a:off x="4572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6" name="Rectangle 44"/>
          <p:cNvSpPr>
            <a:spLocks noChangeArrowheads="1"/>
          </p:cNvSpPr>
          <p:nvPr/>
        </p:nvSpPr>
        <p:spPr bwMode="auto">
          <a:xfrm>
            <a:off x="22860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7" name="Rectangle 45"/>
          <p:cNvSpPr>
            <a:spLocks noChangeArrowheads="1"/>
          </p:cNvSpPr>
          <p:nvPr/>
        </p:nvSpPr>
        <p:spPr bwMode="auto">
          <a:xfrm>
            <a:off x="4114800" y="4191000"/>
            <a:ext cx="1828800" cy="533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2028" name="Rectangle 46"/>
          <p:cNvSpPr>
            <a:spLocks noChangeArrowheads="1"/>
          </p:cNvSpPr>
          <p:nvPr/>
        </p:nvSpPr>
        <p:spPr bwMode="auto">
          <a:xfrm>
            <a:off x="4114800" y="41910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4</a:t>
            </a:r>
          </a:p>
        </p:txBody>
      </p:sp>
      <p:sp>
        <p:nvSpPr>
          <p:cNvPr id="42029" name="Rectangle 47"/>
          <p:cNvSpPr>
            <a:spLocks noChangeArrowheads="1"/>
          </p:cNvSpPr>
          <p:nvPr/>
        </p:nvSpPr>
        <p:spPr bwMode="auto">
          <a:xfrm>
            <a:off x="457200" y="4191000"/>
            <a:ext cx="3657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Base Address 5</a:t>
            </a:r>
          </a:p>
        </p:txBody>
      </p:sp>
      <p:sp>
        <p:nvSpPr>
          <p:cNvPr id="42030" name="Rectangle 48"/>
          <p:cNvSpPr>
            <a:spLocks noChangeArrowheads="1"/>
          </p:cNvSpPr>
          <p:nvPr/>
        </p:nvSpPr>
        <p:spPr bwMode="auto">
          <a:xfrm>
            <a:off x="3200400" y="5791200"/>
            <a:ext cx="914400" cy="533400"/>
          </a:xfrm>
          <a:prstGeom prst="rect">
            <a:avLst/>
          </a:prstGeom>
          <a:solidFill>
            <a:srgbClr val="A6F0F8"/>
          </a:solidFill>
          <a:ln w="9525">
            <a:solidFill>
              <a:schemeClr val="tx1"/>
            </a:solidFill>
            <a:miter lim="800000"/>
            <a:headEnd/>
            <a:tailEnd/>
          </a:ln>
        </p:spPr>
        <p:txBody>
          <a:bodyPr wrap="none" anchor="ctr"/>
          <a:lstStyle/>
          <a:p>
            <a:pPr algn="ctr"/>
            <a:r>
              <a:rPr lang="en-US" sz="1400"/>
              <a:t>Interrupt</a:t>
            </a:r>
          </a:p>
          <a:p>
            <a:pPr algn="ctr"/>
            <a:r>
              <a:rPr lang="en-US" sz="1400"/>
              <a:t>Line</a:t>
            </a:r>
          </a:p>
        </p:txBody>
      </p:sp>
      <p:sp>
        <p:nvSpPr>
          <p:cNvPr id="42031" name="Rectangle 49"/>
          <p:cNvSpPr>
            <a:spLocks noChangeArrowheads="1"/>
          </p:cNvSpPr>
          <p:nvPr/>
        </p:nvSpPr>
        <p:spPr bwMode="auto">
          <a:xfrm>
            <a:off x="457200" y="5791200"/>
            <a:ext cx="9144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Maximum</a:t>
            </a:r>
          </a:p>
          <a:p>
            <a:pPr algn="ctr"/>
            <a:r>
              <a:rPr lang="en-US" sz="1400"/>
              <a:t>Latency</a:t>
            </a:r>
          </a:p>
        </p:txBody>
      </p:sp>
      <p:sp>
        <p:nvSpPr>
          <p:cNvPr id="42032" name="Text Box 50"/>
          <p:cNvSpPr txBox="1">
            <a:spLocks noChangeArrowheads="1"/>
          </p:cNvSpPr>
          <p:nvPr/>
        </p:nvSpPr>
        <p:spPr bwMode="auto">
          <a:xfrm>
            <a:off x="4038600" y="1752600"/>
            <a:ext cx="3776663" cy="304800"/>
          </a:xfrm>
          <a:prstGeom prst="rect">
            <a:avLst/>
          </a:prstGeom>
          <a:noFill/>
          <a:ln w="9525">
            <a:noFill/>
            <a:miter lim="800000"/>
            <a:headEnd/>
            <a:tailEnd/>
          </a:ln>
        </p:spPr>
        <p:txBody>
          <a:bodyPr wrap="none">
            <a:spAutoFit/>
          </a:bodyPr>
          <a:lstStyle/>
          <a:p>
            <a:r>
              <a:rPr lang="en-US" sz="1400"/>
              <a:t> 31                                                                  0</a:t>
            </a:r>
          </a:p>
        </p:txBody>
      </p:sp>
      <p:sp>
        <p:nvSpPr>
          <p:cNvPr id="42033" name="Text Box 51"/>
          <p:cNvSpPr txBox="1">
            <a:spLocks noChangeArrowheads="1"/>
          </p:cNvSpPr>
          <p:nvPr/>
        </p:nvSpPr>
        <p:spPr bwMode="auto">
          <a:xfrm>
            <a:off x="304800" y="1752600"/>
            <a:ext cx="3776663" cy="304800"/>
          </a:xfrm>
          <a:prstGeom prst="rect">
            <a:avLst/>
          </a:prstGeom>
          <a:noFill/>
          <a:ln w="9525">
            <a:noFill/>
            <a:miter lim="800000"/>
            <a:headEnd/>
            <a:tailEnd/>
          </a:ln>
        </p:spPr>
        <p:txBody>
          <a:bodyPr wrap="none">
            <a:spAutoFit/>
          </a:bodyPr>
          <a:lstStyle/>
          <a:p>
            <a:r>
              <a:rPr lang="en-US" sz="1400"/>
              <a:t> 31                                                                  0</a:t>
            </a:r>
          </a:p>
        </p:txBody>
      </p:sp>
      <p:sp>
        <p:nvSpPr>
          <p:cNvPr id="42034" name="Text Box 52"/>
          <p:cNvSpPr txBox="1">
            <a:spLocks noChangeArrowheads="1"/>
          </p:cNvSpPr>
          <p:nvPr/>
        </p:nvSpPr>
        <p:spPr bwMode="auto">
          <a:xfrm>
            <a:off x="3505200" y="1295400"/>
            <a:ext cx="1531938" cy="304800"/>
          </a:xfrm>
          <a:prstGeom prst="rect">
            <a:avLst/>
          </a:prstGeom>
          <a:noFill/>
          <a:ln w="9525">
            <a:noFill/>
            <a:miter lim="800000"/>
            <a:headEnd/>
            <a:tailEnd/>
          </a:ln>
        </p:spPr>
        <p:txBody>
          <a:bodyPr wrap="none">
            <a:spAutoFit/>
          </a:bodyPr>
          <a:lstStyle/>
          <a:p>
            <a:r>
              <a:rPr lang="en-US" sz="1400">
                <a:solidFill>
                  <a:srgbClr val="CC0000"/>
                </a:solidFill>
              </a:rPr>
              <a:t>16 doublewords</a:t>
            </a:r>
          </a:p>
        </p:txBody>
      </p:sp>
      <p:sp>
        <p:nvSpPr>
          <p:cNvPr id="42035" name="Text Box 53"/>
          <p:cNvSpPr txBox="1">
            <a:spLocks noChangeArrowheads="1"/>
          </p:cNvSpPr>
          <p:nvPr/>
        </p:nvSpPr>
        <p:spPr bwMode="auto">
          <a:xfrm>
            <a:off x="8001000" y="1752600"/>
            <a:ext cx="884238" cy="304800"/>
          </a:xfrm>
          <a:prstGeom prst="rect">
            <a:avLst/>
          </a:prstGeom>
          <a:noFill/>
          <a:ln w="9525">
            <a:noFill/>
            <a:miter lim="800000"/>
            <a:headEnd/>
            <a:tailEnd/>
          </a:ln>
        </p:spPr>
        <p:txBody>
          <a:bodyPr wrap="none">
            <a:spAutoFit/>
          </a:bodyPr>
          <a:lstStyle/>
          <a:p>
            <a:r>
              <a:rPr lang="en-US" sz="1400"/>
              <a:t>Dwords </a:t>
            </a:r>
          </a:p>
        </p:txBody>
      </p:sp>
      <p:sp>
        <p:nvSpPr>
          <p:cNvPr id="42036" name="Text Box 54"/>
          <p:cNvSpPr txBox="1">
            <a:spLocks noChangeArrowheads="1"/>
          </p:cNvSpPr>
          <p:nvPr/>
        </p:nvSpPr>
        <p:spPr bwMode="auto">
          <a:xfrm>
            <a:off x="8001000" y="2209800"/>
            <a:ext cx="636588" cy="304800"/>
          </a:xfrm>
          <a:prstGeom prst="rect">
            <a:avLst/>
          </a:prstGeom>
          <a:noFill/>
          <a:ln w="9525">
            <a:noFill/>
            <a:miter lim="800000"/>
            <a:headEnd/>
            <a:tailEnd/>
          </a:ln>
        </p:spPr>
        <p:txBody>
          <a:bodyPr wrap="none">
            <a:spAutoFit/>
          </a:bodyPr>
          <a:lstStyle/>
          <a:p>
            <a:r>
              <a:rPr lang="en-US" sz="1400"/>
              <a:t> 1 -  0</a:t>
            </a:r>
          </a:p>
        </p:txBody>
      </p:sp>
      <p:sp>
        <p:nvSpPr>
          <p:cNvPr id="42037" name="Text Box 55"/>
          <p:cNvSpPr txBox="1">
            <a:spLocks noChangeArrowheads="1"/>
          </p:cNvSpPr>
          <p:nvPr/>
        </p:nvSpPr>
        <p:spPr bwMode="auto">
          <a:xfrm>
            <a:off x="8016875" y="2732088"/>
            <a:ext cx="636588" cy="304800"/>
          </a:xfrm>
          <a:prstGeom prst="rect">
            <a:avLst/>
          </a:prstGeom>
          <a:noFill/>
          <a:ln w="9525">
            <a:noFill/>
            <a:miter lim="800000"/>
            <a:headEnd/>
            <a:tailEnd/>
          </a:ln>
        </p:spPr>
        <p:txBody>
          <a:bodyPr wrap="none">
            <a:spAutoFit/>
          </a:bodyPr>
          <a:lstStyle/>
          <a:p>
            <a:r>
              <a:rPr lang="en-US" sz="1400"/>
              <a:t> 3 -  2</a:t>
            </a:r>
          </a:p>
        </p:txBody>
      </p:sp>
      <p:sp>
        <p:nvSpPr>
          <p:cNvPr id="42038" name="Text Box 56"/>
          <p:cNvSpPr txBox="1">
            <a:spLocks noChangeArrowheads="1"/>
          </p:cNvSpPr>
          <p:nvPr/>
        </p:nvSpPr>
        <p:spPr bwMode="auto">
          <a:xfrm>
            <a:off x="8032750" y="3254375"/>
            <a:ext cx="636588" cy="304800"/>
          </a:xfrm>
          <a:prstGeom prst="rect">
            <a:avLst/>
          </a:prstGeom>
          <a:noFill/>
          <a:ln w="9525">
            <a:noFill/>
            <a:miter lim="800000"/>
            <a:headEnd/>
            <a:tailEnd/>
          </a:ln>
        </p:spPr>
        <p:txBody>
          <a:bodyPr wrap="none">
            <a:spAutoFit/>
          </a:bodyPr>
          <a:lstStyle/>
          <a:p>
            <a:r>
              <a:rPr lang="en-US" sz="1400"/>
              <a:t> 5 -  4</a:t>
            </a:r>
          </a:p>
        </p:txBody>
      </p:sp>
      <p:sp>
        <p:nvSpPr>
          <p:cNvPr id="42039" name="Text Box 57"/>
          <p:cNvSpPr txBox="1">
            <a:spLocks noChangeArrowheads="1"/>
          </p:cNvSpPr>
          <p:nvPr/>
        </p:nvSpPr>
        <p:spPr bwMode="auto">
          <a:xfrm>
            <a:off x="8048625" y="3776663"/>
            <a:ext cx="636588" cy="304800"/>
          </a:xfrm>
          <a:prstGeom prst="rect">
            <a:avLst/>
          </a:prstGeom>
          <a:noFill/>
          <a:ln w="9525">
            <a:noFill/>
            <a:miter lim="800000"/>
            <a:headEnd/>
            <a:tailEnd/>
          </a:ln>
        </p:spPr>
        <p:txBody>
          <a:bodyPr wrap="none">
            <a:spAutoFit/>
          </a:bodyPr>
          <a:lstStyle/>
          <a:p>
            <a:r>
              <a:rPr lang="en-US" sz="1400"/>
              <a:t> 7 -  6</a:t>
            </a:r>
          </a:p>
        </p:txBody>
      </p:sp>
      <p:sp>
        <p:nvSpPr>
          <p:cNvPr id="42040" name="Text Box 58"/>
          <p:cNvSpPr txBox="1">
            <a:spLocks noChangeArrowheads="1"/>
          </p:cNvSpPr>
          <p:nvPr/>
        </p:nvSpPr>
        <p:spPr bwMode="auto">
          <a:xfrm>
            <a:off x="8064500" y="4298950"/>
            <a:ext cx="636588" cy="304800"/>
          </a:xfrm>
          <a:prstGeom prst="rect">
            <a:avLst/>
          </a:prstGeom>
          <a:noFill/>
          <a:ln w="9525">
            <a:noFill/>
            <a:miter lim="800000"/>
            <a:headEnd/>
            <a:tailEnd/>
          </a:ln>
        </p:spPr>
        <p:txBody>
          <a:bodyPr wrap="none">
            <a:spAutoFit/>
          </a:bodyPr>
          <a:lstStyle/>
          <a:p>
            <a:r>
              <a:rPr lang="en-US" sz="1400"/>
              <a:t> 9 -  8</a:t>
            </a:r>
          </a:p>
        </p:txBody>
      </p:sp>
      <p:sp>
        <p:nvSpPr>
          <p:cNvPr id="42041" name="Text Box 59"/>
          <p:cNvSpPr txBox="1">
            <a:spLocks noChangeArrowheads="1"/>
          </p:cNvSpPr>
          <p:nvPr/>
        </p:nvSpPr>
        <p:spPr bwMode="auto">
          <a:xfrm>
            <a:off x="8080375" y="4821238"/>
            <a:ext cx="735013" cy="304800"/>
          </a:xfrm>
          <a:prstGeom prst="rect">
            <a:avLst/>
          </a:prstGeom>
          <a:noFill/>
          <a:ln w="9525">
            <a:noFill/>
            <a:miter lim="800000"/>
            <a:headEnd/>
            <a:tailEnd/>
          </a:ln>
        </p:spPr>
        <p:txBody>
          <a:bodyPr wrap="none">
            <a:spAutoFit/>
          </a:bodyPr>
          <a:lstStyle/>
          <a:p>
            <a:r>
              <a:rPr lang="en-US" sz="1400"/>
              <a:t>11 - 10</a:t>
            </a:r>
          </a:p>
        </p:txBody>
      </p:sp>
      <p:sp>
        <p:nvSpPr>
          <p:cNvPr id="42042" name="Text Box 60"/>
          <p:cNvSpPr txBox="1">
            <a:spLocks noChangeArrowheads="1"/>
          </p:cNvSpPr>
          <p:nvPr/>
        </p:nvSpPr>
        <p:spPr bwMode="auto">
          <a:xfrm>
            <a:off x="8096250" y="5343525"/>
            <a:ext cx="735013" cy="304800"/>
          </a:xfrm>
          <a:prstGeom prst="rect">
            <a:avLst/>
          </a:prstGeom>
          <a:noFill/>
          <a:ln w="9525">
            <a:noFill/>
            <a:miter lim="800000"/>
            <a:headEnd/>
            <a:tailEnd/>
          </a:ln>
        </p:spPr>
        <p:txBody>
          <a:bodyPr wrap="none">
            <a:spAutoFit/>
          </a:bodyPr>
          <a:lstStyle/>
          <a:p>
            <a:r>
              <a:rPr lang="en-US" sz="1400"/>
              <a:t>13 - 12</a:t>
            </a:r>
          </a:p>
        </p:txBody>
      </p:sp>
      <p:sp>
        <p:nvSpPr>
          <p:cNvPr id="42043" name="Text Box 61"/>
          <p:cNvSpPr txBox="1">
            <a:spLocks noChangeArrowheads="1"/>
          </p:cNvSpPr>
          <p:nvPr/>
        </p:nvSpPr>
        <p:spPr bwMode="auto">
          <a:xfrm>
            <a:off x="8112125" y="5865813"/>
            <a:ext cx="735013" cy="304800"/>
          </a:xfrm>
          <a:prstGeom prst="rect">
            <a:avLst/>
          </a:prstGeom>
          <a:noFill/>
          <a:ln w="9525">
            <a:noFill/>
            <a:miter lim="800000"/>
            <a:headEnd/>
            <a:tailEnd/>
          </a:ln>
        </p:spPr>
        <p:txBody>
          <a:bodyPr wrap="none">
            <a:spAutoFit/>
          </a:bodyPr>
          <a:lstStyle/>
          <a:p>
            <a:r>
              <a:rPr lang="en-US" sz="1400"/>
              <a:t>15 - 14</a:t>
            </a:r>
          </a:p>
        </p:txBody>
      </p:sp>
      <p:sp>
        <p:nvSpPr>
          <p:cNvPr id="6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187</a:t>
            </a:fld>
            <a:endParaRPr lang="en-US"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pPr eaLnBrk="1" hangingPunct="1"/>
            <a:r>
              <a:rPr lang="en-US" dirty="0" smtClean="0"/>
              <a:t>Linux helper-functions</a:t>
            </a:r>
          </a:p>
        </p:txBody>
      </p:sp>
      <p:sp>
        <p:nvSpPr>
          <p:cNvPr id="43011" name="Rectangle 4"/>
          <p:cNvSpPr>
            <a:spLocks noChangeArrowheads="1"/>
          </p:cNvSpPr>
          <p:nvPr/>
        </p:nvSpPr>
        <p:spPr bwMode="auto">
          <a:xfrm>
            <a:off x="609600" y="1295400"/>
            <a:ext cx="8001000" cy="4800600"/>
          </a:xfrm>
          <a:prstGeom prst="rect">
            <a:avLst/>
          </a:prstGeom>
          <a:solidFill>
            <a:schemeClr val="accent1"/>
          </a:solidFill>
          <a:ln w="9525">
            <a:solidFill>
              <a:schemeClr val="tx1"/>
            </a:solidFill>
            <a:miter lim="800000"/>
            <a:headEnd/>
            <a:tailEnd/>
          </a:ln>
        </p:spPr>
        <p:txBody>
          <a:bodyPr wrap="none" anchor="ctr"/>
          <a:lstStyle/>
          <a:p>
            <a:r>
              <a:rPr lang="en-US"/>
              <a:t>#include &lt;linux/pci.h&gt;</a:t>
            </a:r>
          </a:p>
          <a:p>
            <a:endParaRPr lang="en-US"/>
          </a:p>
          <a:p>
            <a:r>
              <a:rPr lang="en-US"/>
              <a:t>struct pci_dev	*devp;</a:t>
            </a:r>
          </a:p>
          <a:p>
            <a:r>
              <a:rPr lang="en-US"/>
              <a:t>unsigned int	iomem_base, iomem_size;</a:t>
            </a:r>
          </a:p>
          <a:p>
            <a:r>
              <a:rPr lang="en-US"/>
              <a:t>void		*io;</a:t>
            </a:r>
          </a:p>
          <a:p>
            <a:endParaRPr lang="en-US"/>
          </a:p>
          <a:p>
            <a:endParaRPr lang="en-US"/>
          </a:p>
          <a:p>
            <a:r>
              <a:rPr lang="en-US"/>
              <a:t>	devp = pci_get_device( 0x14E4, 0x1677, NULL );</a:t>
            </a:r>
          </a:p>
          <a:p>
            <a:r>
              <a:rPr lang="en-US"/>
              <a:t>	if ( !devp ) return  –ENODEV;</a:t>
            </a:r>
          </a:p>
          <a:p>
            <a:endParaRPr lang="en-US"/>
          </a:p>
          <a:p>
            <a:r>
              <a:rPr lang="en-US"/>
              <a:t>	iomem_base = pci_resource_start( devp, 0 );</a:t>
            </a:r>
          </a:p>
          <a:p>
            <a:r>
              <a:rPr lang="en-US"/>
              <a:t>	iomem_size = pci_resource_len( devp, 0 );</a:t>
            </a:r>
          </a:p>
          <a:p>
            <a:r>
              <a:rPr lang="en-US"/>
              <a:t>	</a:t>
            </a:r>
          </a:p>
          <a:p>
            <a:r>
              <a:rPr lang="en-US"/>
              <a:t>	io = ioremap( iomem_base, iomem_size );</a:t>
            </a:r>
          </a:p>
          <a:p>
            <a:r>
              <a:rPr lang="en-US"/>
              <a:t>	if ( !io ) return  -EBUSY;</a:t>
            </a:r>
          </a:p>
          <a:p>
            <a:endParaRPr lang="en-US"/>
          </a:p>
          <a:p>
            <a:r>
              <a:rPr lang="en-US"/>
              <a:t>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188</a:t>
            </a:fld>
            <a:endParaRPr lang="en-US"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14"/>
          <p:cNvSpPr>
            <a:spLocks noChangeArrowheads="1"/>
          </p:cNvSpPr>
          <p:nvPr/>
        </p:nvSpPr>
        <p:spPr bwMode="auto">
          <a:xfrm>
            <a:off x="4511675" y="2173288"/>
            <a:ext cx="3810000" cy="10668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44035" name="Rectangle 13"/>
          <p:cNvSpPr>
            <a:spLocks noChangeArrowheads="1"/>
          </p:cNvSpPr>
          <p:nvPr/>
        </p:nvSpPr>
        <p:spPr bwMode="auto">
          <a:xfrm>
            <a:off x="701675" y="2173288"/>
            <a:ext cx="3810000" cy="1066800"/>
          </a:xfrm>
          <a:prstGeom prst="rect">
            <a:avLst/>
          </a:prstGeom>
          <a:solidFill>
            <a:schemeClr val="accent1"/>
          </a:solidFill>
          <a:ln w="28575">
            <a:solidFill>
              <a:schemeClr val="tx1"/>
            </a:solidFill>
            <a:miter lim="800000"/>
            <a:headEnd/>
            <a:tailEnd/>
          </a:ln>
        </p:spPr>
        <p:txBody>
          <a:bodyPr wrap="none" anchor="ctr"/>
          <a:lstStyle/>
          <a:p>
            <a:endParaRPr lang="en-US"/>
          </a:p>
        </p:txBody>
      </p:sp>
      <p:sp>
        <p:nvSpPr>
          <p:cNvPr id="44036" name="Rectangle 4"/>
          <p:cNvSpPr>
            <a:spLocks noGrp="1" noChangeArrowheads="1"/>
          </p:cNvSpPr>
          <p:nvPr>
            <p:ph type="title"/>
          </p:nvPr>
        </p:nvSpPr>
        <p:spPr>
          <a:xfrm>
            <a:off x="457200" y="0"/>
            <a:ext cx="8229600" cy="1143000"/>
          </a:xfrm>
        </p:spPr>
        <p:txBody>
          <a:bodyPr/>
          <a:lstStyle/>
          <a:p>
            <a:pPr eaLnBrk="1" hangingPunct="1"/>
            <a:r>
              <a:rPr lang="en-US" dirty="0" smtClean="0"/>
              <a:t>Big-</a:t>
            </a:r>
            <a:r>
              <a:rPr lang="en-US" dirty="0" err="1" smtClean="0"/>
              <a:t>Endian</a:t>
            </a:r>
            <a:r>
              <a:rPr lang="en-US" dirty="0" smtClean="0"/>
              <a:t> to Little-</a:t>
            </a:r>
            <a:r>
              <a:rPr lang="en-US" dirty="0" err="1" smtClean="0"/>
              <a:t>Endian</a:t>
            </a:r>
            <a:endParaRPr lang="en-US" dirty="0" smtClean="0"/>
          </a:p>
        </p:txBody>
      </p:sp>
      <p:sp>
        <p:nvSpPr>
          <p:cNvPr id="44037" name="Rectangle 5"/>
          <p:cNvSpPr>
            <a:spLocks noChangeArrowheads="1"/>
          </p:cNvSpPr>
          <p:nvPr/>
        </p:nvSpPr>
        <p:spPr bwMode="auto">
          <a:xfrm>
            <a:off x="777875" y="2249488"/>
            <a:ext cx="914400" cy="914400"/>
          </a:xfrm>
          <a:prstGeom prst="rect">
            <a:avLst/>
          </a:prstGeom>
          <a:solidFill>
            <a:srgbClr val="FFCCCC"/>
          </a:solidFill>
          <a:ln w="9525">
            <a:solidFill>
              <a:schemeClr val="tx1"/>
            </a:solidFill>
            <a:miter lim="800000"/>
            <a:headEnd/>
            <a:tailEnd/>
          </a:ln>
        </p:spPr>
        <p:txBody>
          <a:bodyPr wrap="none" anchor="ctr"/>
          <a:lstStyle/>
          <a:p>
            <a:pPr algn="ctr"/>
            <a:r>
              <a:rPr lang="en-US"/>
              <a:t>mac</a:t>
            </a:r>
          </a:p>
          <a:p>
            <a:pPr algn="ctr"/>
            <a:r>
              <a:rPr lang="en-US"/>
              <a:t>1</a:t>
            </a:r>
          </a:p>
        </p:txBody>
      </p:sp>
      <p:sp>
        <p:nvSpPr>
          <p:cNvPr id="44038" name="Rectangle 6"/>
          <p:cNvSpPr>
            <a:spLocks noChangeArrowheads="1"/>
          </p:cNvSpPr>
          <p:nvPr/>
        </p:nvSpPr>
        <p:spPr bwMode="auto">
          <a:xfrm>
            <a:off x="1692275" y="2249488"/>
            <a:ext cx="914400" cy="914400"/>
          </a:xfrm>
          <a:prstGeom prst="rect">
            <a:avLst/>
          </a:prstGeom>
          <a:solidFill>
            <a:srgbClr val="FFCCCC"/>
          </a:solidFill>
          <a:ln w="9525">
            <a:solidFill>
              <a:schemeClr val="tx1"/>
            </a:solidFill>
            <a:miter lim="800000"/>
            <a:headEnd/>
            <a:tailEnd/>
          </a:ln>
        </p:spPr>
        <p:txBody>
          <a:bodyPr wrap="none" anchor="ctr"/>
          <a:lstStyle/>
          <a:p>
            <a:pPr algn="ctr"/>
            <a:r>
              <a:rPr lang="en-US"/>
              <a:t>mac</a:t>
            </a:r>
          </a:p>
          <a:p>
            <a:pPr algn="ctr"/>
            <a:r>
              <a:rPr lang="en-US"/>
              <a:t>0</a:t>
            </a:r>
          </a:p>
        </p:txBody>
      </p:sp>
      <p:sp>
        <p:nvSpPr>
          <p:cNvPr id="44039" name="Rectangle 7"/>
          <p:cNvSpPr>
            <a:spLocks noChangeArrowheads="1"/>
          </p:cNvSpPr>
          <p:nvPr/>
        </p:nvSpPr>
        <p:spPr bwMode="auto">
          <a:xfrm>
            <a:off x="2606675" y="2249488"/>
            <a:ext cx="914400" cy="914400"/>
          </a:xfrm>
          <a:prstGeom prst="rect">
            <a:avLst/>
          </a:prstGeom>
          <a:solidFill>
            <a:srgbClr val="FFCCCC"/>
          </a:solidFill>
          <a:ln w="9525">
            <a:solidFill>
              <a:schemeClr val="tx1"/>
            </a:solidFill>
            <a:miter lim="800000"/>
            <a:headEnd/>
            <a:tailEnd/>
          </a:ln>
        </p:spPr>
        <p:txBody>
          <a:bodyPr wrap="none" anchor="ctr"/>
          <a:lstStyle/>
          <a:p>
            <a:endParaRPr lang="en-US"/>
          </a:p>
        </p:txBody>
      </p:sp>
      <p:sp>
        <p:nvSpPr>
          <p:cNvPr id="44040" name="Rectangle 8"/>
          <p:cNvSpPr>
            <a:spLocks noChangeArrowheads="1"/>
          </p:cNvSpPr>
          <p:nvPr/>
        </p:nvSpPr>
        <p:spPr bwMode="auto">
          <a:xfrm>
            <a:off x="3521075" y="2249488"/>
            <a:ext cx="914400" cy="914400"/>
          </a:xfrm>
          <a:prstGeom prst="rect">
            <a:avLst/>
          </a:prstGeom>
          <a:solidFill>
            <a:srgbClr val="FFCCCC"/>
          </a:solidFill>
          <a:ln w="9525">
            <a:solidFill>
              <a:schemeClr val="tx1"/>
            </a:solidFill>
            <a:miter lim="800000"/>
            <a:headEnd/>
            <a:tailEnd/>
          </a:ln>
        </p:spPr>
        <p:txBody>
          <a:bodyPr wrap="none" anchor="ctr"/>
          <a:lstStyle/>
          <a:p>
            <a:endParaRPr lang="en-US"/>
          </a:p>
        </p:txBody>
      </p:sp>
      <p:sp>
        <p:nvSpPr>
          <p:cNvPr id="44041" name="Rectangle 9"/>
          <p:cNvSpPr>
            <a:spLocks noChangeArrowheads="1"/>
          </p:cNvSpPr>
          <p:nvPr/>
        </p:nvSpPr>
        <p:spPr bwMode="auto">
          <a:xfrm>
            <a:off x="4587875" y="2249488"/>
            <a:ext cx="914400" cy="914400"/>
          </a:xfrm>
          <a:prstGeom prst="rect">
            <a:avLst/>
          </a:prstGeom>
          <a:solidFill>
            <a:srgbClr val="FFCCCC"/>
          </a:solidFill>
          <a:ln w="9525">
            <a:solidFill>
              <a:schemeClr val="tx1"/>
            </a:solidFill>
            <a:miter lim="800000"/>
            <a:headEnd/>
            <a:tailEnd/>
          </a:ln>
        </p:spPr>
        <p:txBody>
          <a:bodyPr wrap="none" anchor="ctr"/>
          <a:lstStyle/>
          <a:p>
            <a:pPr algn="ctr"/>
            <a:r>
              <a:rPr lang="en-US"/>
              <a:t>mac</a:t>
            </a:r>
          </a:p>
          <a:p>
            <a:pPr algn="ctr"/>
            <a:r>
              <a:rPr lang="en-US"/>
              <a:t>5</a:t>
            </a:r>
          </a:p>
        </p:txBody>
      </p:sp>
      <p:sp>
        <p:nvSpPr>
          <p:cNvPr id="44042" name="Rectangle 10"/>
          <p:cNvSpPr>
            <a:spLocks noChangeArrowheads="1"/>
          </p:cNvSpPr>
          <p:nvPr/>
        </p:nvSpPr>
        <p:spPr bwMode="auto">
          <a:xfrm>
            <a:off x="5502275" y="2249488"/>
            <a:ext cx="914400" cy="914400"/>
          </a:xfrm>
          <a:prstGeom prst="rect">
            <a:avLst/>
          </a:prstGeom>
          <a:solidFill>
            <a:srgbClr val="FFCCCC"/>
          </a:solidFill>
          <a:ln w="9525">
            <a:solidFill>
              <a:schemeClr val="tx1"/>
            </a:solidFill>
            <a:miter lim="800000"/>
            <a:headEnd/>
            <a:tailEnd/>
          </a:ln>
        </p:spPr>
        <p:txBody>
          <a:bodyPr wrap="none" anchor="ctr"/>
          <a:lstStyle/>
          <a:p>
            <a:pPr algn="ctr"/>
            <a:r>
              <a:rPr lang="en-US"/>
              <a:t>mac</a:t>
            </a:r>
          </a:p>
          <a:p>
            <a:pPr algn="ctr"/>
            <a:r>
              <a:rPr lang="en-US"/>
              <a:t>4</a:t>
            </a:r>
          </a:p>
        </p:txBody>
      </p:sp>
      <p:sp>
        <p:nvSpPr>
          <p:cNvPr id="44043" name="Rectangle 11"/>
          <p:cNvSpPr>
            <a:spLocks noChangeArrowheads="1"/>
          </p:cNvSpPr>
          <p:nvPr/>
        </p:nvSpPr>
        <p:spPr bwMode="auto">
          <a:xfrm>
            <a:off x="6416675" y="2249488"/>
            <a:ext cx="914400" cy="914400"/>
          </a:xfrm>
          <a:prstGeom prst="rect">
            <a:avLst/>
          </a:prstGeom>
          <a:solidFill>
            <a:srgbClr val="FFCCCC"/>
          </a:solidFill>
          <a:ln w="9525">
            <a:solidFill>
              <a:schemeClr val="tx1"/>
            </a:solidFill>
            <a:miter lim="800000"/>
            <a:headEnd/>
            <a:tailEnd/>
          </a:ln>
        </p:spPr>
        <p:txBody>
          <a:bodyPr wrap="none" anchor="ctr"/>
          <a:lstStyle/>
          <a:p>
            <a:pPr algn="ctr"/>
            <a:r>
              <a:rPr lang="en-US"/>
              <a:t>mac</a:t>
            </a:r>
          </a:p>
          <a:p>
            <a:pPr algn="ctr"/>
            <a:r>
              <a:rPr lang="en-US"/>
              <a:t>3</a:t>
            </a:r>
          </a:p>
        </p:txBody>
      </p:sp>
      <p:sp>
        <p:nvSpPr>
          <p:cNvPr id="44044" name="Rectangle 12"/>
          <p:cNvSpPr>
            <a:spLocks noChangeArrowheads="1"/>
          </p:cNvSpPr>
          <p:nvPr/>
        </p:nvSpPr>
        <p:spPr bwMode="auto">
          <a:xfrm>
            <a:off x="7331075" y="2249488"/>
            <a:ext cx="914400" cy="914400"/>
          </a:xfrm>
          <a:prstGeom prst="rect">
            <a:avLst/>
          </a:prstGeom>
          <a:solidFill>
            <a:srgbClr val="FFCCCC"/>
          </a:solidFill>
          <a:ln w="9525">
            <a:solidFill>
              <a:schemeClr val="tx1"/>
            </a:solidFill>
            <a:miter lim="800000"/>
            <a:headEnd/>
            <a:tailEnd/>
          </a:ln>
        </p:spPr>
        <p:txBody>
          <a:bodyPr wrap="none" anchor="ctr"/>
          <a:lstStyle/>
          <a:p>
            <a:pPr algn="ctr"/>
            <a:r>
              <a:rPr lang="en-US"/>
              <a:t>mac</a:t>
            </a:r>
          </a:p>
          <a:p>
            <a:pPr algn="ctr"/>
            <a:r>
              <a:rPr lang="en-US"/>
              <a:t>2</a:t>
            </a:r>
          </a:p>
        </p:txBody>
      </p:sp>
      <p:sp>
        <p:nvSpPr>
          <p:cNvPr id="44045" name="Text Box 17"/>
          <p:cNvSpPr txBox="1">
            <a:spLocks noChangeArrowheads="1"/>
          </p:cNvSpPr>
          <p:nvPr/>
        </p:nvSpPr>
        <p:spPr bwMode="auto">
          <a:xfrm>
            <a:off x="609600" y="1752600"/>
            <a:ext cx="7639050" cy="366713"/>
          </a:xfrm>
          <a:prstGeom prst="rect">
            <a:avLst/>
          </a:prstGeom>
          <a:noFill/>
          <a:ln w="9525">
            <a:noFill/>
            <a:miter lim="800000"/>
            <a:headEnd/>
            <a:tailEnd/>
          </a:ln>
        </p:spPr>
        <p:txBody>
          <a:bodyPr wrap="none">
            <a:spAutoFit/>
          </a:bodyPr>
          <a:lstStyle/>
          <a:p>
            <a:r>
              <a:rPr lang="en-US"/>
              <a:t>0x0410    0x0411   0x0412   0x0413     0x0414   0x0415  0x0416   0x0417</a:t>
            </a:r>
          </a:p>
        </p:txBody>
      </p:sp>
      <p:sp>
        <p:nvSpPr>
          <p:cNvPr id="44046" name="Rectangle 18"/>
          <p:cNvSpPr>
            <a:spLocks noChangeArrowheads="1"/>
          </p:cNvSpPr>
          <p:nvPr/>
        </p:nvSpPr>
        <p:spPr bwMode="auto">
          <a:xfrm>
            <a:off x="1600200" y="4648200"/>
            <a:ext cx="5638800" cy="9144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4047" name="Text Box 19"/>
          <p:cNvSpPr txBox="1">
            <a:spLocks noChangeArrowheads="1"/>
          </p:cNvSpPr>
          <p:nvPr/>
        </p:nvSpPr>
        <p:spPr bwMode="auto">
          <a:xfrm>
            <a:off x="1905000" y="1371600"/>
            <a:ext cx="4984750" cy="366713"/>
          </a:xfrm>
          <a:prstGeom prst="rect">
            <a:avLst/>
          </a:prstGeom>
          <a:noFill/>
          <a:ln w="9525">
            <a:noFill/>
            <a:miter lim="800000"/>
            <a:headEnd/>
            <a:tailEnd/>
          </a:ln>
        </p:spPr>
        <p:txBody>
          <a:bodyPr wrap="none">
            <a:spAutoFit/>
          </a:bodyPr>
          <a:lstStyle/>
          <a:p>
            <a:r>
              <a:rPr lang="en-US"/>
              <a:t>Broadcom network interface storage-addresses</a:t>
            </a:r>
          </a:p>
        </p:txBody>
      </p:sp>
      <p:sp>
        <p:nvSpPr>
          <p:cNvPr id="44048" name="Text Box 20"/>
          <p:cNvSpPr txBox="1">
            <a:spLocks noChangeArrowheads="1"/>
          </p:cNvSpPr>
          <p:nvPr/>
        </p:nvSpPr>
        <p:spPr bwMode="auto">
          <a:xfrm>
            <a:off x="2574925" y="5599113"/>
            <a:ext cx="3790950" cy="366712"/>
          </a:xfrm>
          <a:prstGeom prst="rect">
            <a:avLst/>
          </a:prstGeom>
          <a:noFill/>
          <a:ln w="9525">
            <a:noFill/>
            <a:miter lim="800000"/>
            <a:headEnd/>
            <a:tailEnd/>
          </a:ln>
        </p:spPr>
        <p:txBody>
          <a:bodyPr wrap="none">
            <a:spAutoFit/>
          </a:bodyPr>
          <a:lstStyle/>
          <a:p>
            <a:r>
              <a:rPr lang="en-US"/>
              <a:t>Intel IA-32 character-array storage  </a:t>
            </a:r>
          </a:p>
        </p:txBody>
      </p:sp>
      <p:sp>
        <p:nvSpPr>
          <p:cNvPr id="44049" name="Rectangle 21"/>
          <p:cNvSpPr>
            <a:spLocks noChangeArrowheads="1"/>
          </p:cNvSpPr>
          <p:nvPr/>
        </p:nvSpPr>
        <p:spPr bwMode="auto">
          <a:xfrm>
            <a:off x="1676400" y="4724400"/>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mac</a:t>
            </a:r>
          </a:p>
          <a:p>
            <a:pPr algn="ctr"/>
            <a:r>
              <a:rPr lang="en-US"/>
              <a:t>0</a:t>
            </a:r>
          </a:p>
        </p:txBody>
      </p:sp>
      <p:sp>
        <p:nvSpPr>
          <p:cNvPr id="44050" name="Rectangle 22"/>
          <p:cNvSpPr>
            <a:spLocks noChangeArrowheads="1"/>
          </p:cNvSpPr>
          <p:nvPr/>
        </p:nvSpPr>
        <p:spPr bwMode="auto">
          <a:xfrm>
            <a:off x="2590800" y="4724400"/>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mac</a:t>
            </a:r>
          </a:p>
          <a:p>
            <a:pPr algn="ctr"/>
            <a:r>
              <a:rPr lang="en-US"/>
              <a:t>1</a:t>
            </a:r>
          </a:p>
        </p:txBody>
      </p:sp>
      <p:sp>
        <p:nvSpPr>
          <p:cNvPr id="44051" name="Rectangle 23"/>
          <p:cNvSpPr>
            <a:spLocks noChangeArrowheads="1"/>
          </p:cNvSpPr>
          <p:nvPr/>
        </p:nvSpPr>
        <p:spPr bwMode="auto">
          <a:xfrm>
            <a:off x="3505200" y="4724400"/>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mac</a:t>
            </a:r>
          </a:p>
          <a:p>
            <a:pPr algn="ctr"/>
            <a:r>
              <a:rPr lang="en-US"/>
              <a:t>2</a:t>
            </a:r>
          </a:p>
        </p:txBody>
      </p:sp>
      <p:sp>
        <p:nvSpPr>
          <p:cNvPr id="44052" name="Rectangle 24"/>
          <p:cNvSpPr>
            <a:spLocks noChangeArrowheads="1"/>
          </p:cNvSpPr>
          <p:nvPr/>
        </p:nvSpPr>
        <p:spPr bwMode="auto">
          <a:xfrm>
            <a:off x="4419600" y="4724400"/>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mac</a:t>
            </a:r>
          </a:p>
          <a:p>
            <a:pPr algn="ctr"/>
            <a:r>
              <a:rPr lang="en-US"/>
              <a:t>3</a:t>
            </a:r>
          </a:p>
        </p:txBody>
      </p:sp>
      <p:sp>
        <p:nvSpPr>
          <p:cNvPr id="44053" name="Rectangle 25"/>
          <p:cNvSpPr>
            <a:spLocks noChangeArrowheads="1"/>
          </p:cNvSpPr>
          <p:nvPr/>
        </p:nvSpPr>
        <p:spPr bwMode="auto">
          <a:xfrm>
            <a:off x="5334000" y="4724400"/>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mac</a:t>
            </a:r>
          </a:p>
          <a:p>
            <a:pPr algn="ctr"/>
            <a:r>
              <a:rPr lang="en-US"/>
              <a:t>4</a:t>
            </a:r>
          </a:p>
        </p:txBody>
      </p:sp>
      <p:sp>
        <p:nvSpPr>
          <p:cNvPr id="44054" name="Rectangle 26"/>
          <p:cNvSpPr>
            <a:spLocks noChangeArrowheads="1"/>
          </p:cNvSpPr>
          <p:nvPr/>
        </p:nvSpPr>
        <p:spPr bwMode="auto">
          <a:xfrm>
            <a:off x="6248400" y="4724400"/>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mac</a:t>
            </a:r>
          </a:p>
          <a:p>
            <a:pPr algn="ctr"/>
            <a:r>
              <a:rPr lang="en-US"/>
              <a:t>5</a:t>
            </a:r>
          </a:p>
        </p:txBody>
      </p:sp>
      <p:sp>
        <p:nvSpPr>
          <p:cNvPr id="44055" name="Line 27"/>
          <p:cNvSpPr>
            <a:spLocks noChangeShapeType="1"/>
          </p:cNvSpPr>
          <p:nvPr/>
        </p:nvSpPr>
        <p:spPr bwMode="auto">
          <a:xfrm>
            <a:off x="2209800" y="3352800"/>
            <a:ext cx="0" cy="1219200"/>
          </a:xfrm>
          <a:prstGeom prst="line">
            <a:avLst/>
          </a:prstGeom>
          <a:noFill/>
          <a:ln w="9525">
            <a:solidFill>
              <a:schemeClr val="tx1"/>
            </a:solidFill>
            <a:round/>
            <a:headEnd/>
            <a:tailEnd type="triangle" w="med" len="med"/>
          </a:ln>
        </p:spPr>
        <p:txBody>
          <a:bodyPr/>
          <a:lstStyle/>
          <a:p>
            <a:endParaRPr lang="en-US"/>
          </a:p>
        </p:txBody>
      </p:sp>
      <p:sp>
        <p:nvSpPr>
          <p:cNvPr id="44056" name="Line 28"/>
          <p:cNvSpPr>
            <a:spLocks noChangeShapeType="1"/>
          </p:cNvSpPr>
          <p:nvPr/>
        </p:nvSpPr>
        <p:spPr bwMode="auto">
          <a:xfrm>
            <a:off x="1219200" y="3352800"/>
            <a:ext cx="1752600" cy="1219200"/>
          </a:xfrm>
          <a:prstGeom prst="line">
            <a:avLst/>
          </a:prstGeom>
          <a:noFill/>
          <a:ln w="9525">
            <a:solidFill>
              <a:schemeClr val="tx1"/>
            </a:solidFill>
            <a:round/>
            <a:headEnd/>
            <a:tailEnd type="triangle" w="med" len="med"/>
          </a:ln>
        </p:spPr>
        <p:txBody>
          <a:bodyPr/>
          <a:lstStyle/>
          <a:p>
            <a:endParaRPr lang="en-US"/>
          </a:p>
        </p:txBody>
      </p:sp>
      <p:sp>
        <p:nvSpPr>
          <p:cNvPr id="44057" name="Line 29"/>
          <p:cNvSpPr>
            <a:spLocks noChangeShapeType="1"/>
          </p:cNvSpPr>
          <p:nvPr/>
        </p:nvSpPr>
        <p:spPr bwMode="auto">
          <a:xfrm flipH="1">
            <a:off x="4038600" y="3352800"/>
            <a:ext cx="3733800" cy="1219200"/>
          </a:xfrm>
          <a:prstGeom prst="line">
            <a:avLst/>
          </a:prstGeom>
          <a:noFill/>
          <a:ln w="9525">
            <a:solidFill>
              <a:schemeClr val="tx1"/>
            </a:solidFill>
            <a:round/>
            <a:headEnd/>
            <a:tailEnd type="triangle" w="med" len="med"/>
          </a:ln>
        </p:spPr>
        <p:txBody>
          <a:bodyPr/>
          <a:lstStyle/>
          <a:p>
            <a:endParaRPr lang="en-US"/>
          </a:p>
        </p:txBody>
      </p:sp>
      <p:sp>
        <p:nvSpPr>
          <p:cNvPr id="44058" name="Line 30"/>
          <p:cNvSpPr>
            <a:spLocks noChangeShapeType="1"/>
          </p:cNvSpPr>
          <p:nvPr/>
        </p:nvSpPr>
        <p:spPr bwMode="auto">
          <a:xfrm flipH="1">
            <a:off x="4876800" y="3352800"/>
            <a:ext cx="1981200" cy="1219200"/>
          </a:xfrm>
          <a:prstGeom prst="line">
            <a:avLst/>
          </a:prstGeom>
          <a:noFill/>
          <a:ln w="9525">
            <a:solidFill>
              <a:schemeClr val="tx1"/>
            </a:solidFill>
            <a:round/>
            <a:headEnd/>
            <a:tailEnd type="triangle" w="med" len="med"/>
          </a:ln>
        </p:spPr>
        <p:txBody>
          <a:bodyPr/>
          <a:lstStyle/>
          <a:p>
            <a:endParaRPr lang="en-US"/>
          </a:p>
        </p:txBody>
      </p:sp>
      <p:sp>
        <p:nvSpPr>
          <p:cNvPr id="44059" name="Line 31"/>
          <p:cNvSpPr>
            <a:spLocks noChangeShapeType="1"/>
          </p:cNvSpPr>
          <p:nvPr/>
        </p:nvSpPr>
        <p:spPr bwMode="auto">
          <a:xfrm flipH="1">
            <a:off x="5791200" y="3276600"/>
            <a:ext cx="152400" cy="1295400"/>
          </a:xfrm>
          <a:prstGeom prst="line">
            <a:avLst/>
          </a:prstGeom>
          <a:noFill/>
          <a:ln w="9525">
            <a:solidFill>
              <a:schemeClr val="tx1"/>
            </a:solidFill>
            <a:round/>
            <a:headEnd/>
            <a:tailEnd type="triangle" w="med" len="med"/>
          </a:ln>
        </p:spPr>
        <p:txBody>
          <a:bodyPr/>
          <a:lstStyle/>
          <a:p>
            <a:endParaRPr lang="en-US"/>
          </a:p>
        </p:txBody>
      </p:sp>
      <p:sp>
        <p:nvSpPr>
          <p:cNvPr id="44060" name="Line 32"/>
          <p:cNvSpPr>
            <a:spLocks noChangeShapeType="1"/>
          </p:cNvSpPr>
          <p:nvPr/>
        </p:nvSpPr>
        <p:spPr bwMode="auto">
          <a:xfrm>
            <a:off x="5029200" y="3276600"/>
            <a:ext cx="1524000" cy="1295400"/>
          </a:xfrm>
          <a:prstGeom prst="line">
            <a:avLst/>
          </a:prstGeom>
          <a:noFill/>
          <a:ln w="9525">
            <a:solidFill>
              <a:schemeClr val="tx1"/>
            </a:solidFill>
            <a:round/>
            <a:headEnd/>
            <a:tailEnd type="triangle" w="med" len="med"/>
          </a:ln>
        </p:spPr>
        <p:txBody>
          <a:bodyPr/>
          <a:lstStyle/>
          <a:p>
            <a:endParaRPr lang="en-US"/>
          </a:p>
        </p:txBody>
      </p:sp>
      <p:sp>
        <p:nvSpPr>
          <p:cNvPr id="29"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189</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200"/>
            <a:ext cx="8229600" cy="944562"/>
          </a:xfrm>
        </p:spPr>
        <p:txBody>
          <a:bodyPr/>
          <a:lstStyle/>
          <a:p>
            <a:r>
              <a:rPr lang="en-US" dirty="0" smtClean="0"/>
              <a:t>IVT</a:t>
            </a:r>
            <a:endParaRPr lang="en-US" dirty="0"/>
          </a:p>
        </p:txBody>
      </p:sp>
      <p:sp>
        <p:nvSpPr>
          <p:cNvPr id="17411" name="Rectangle 3"/>
          <p:cNvSpPr>
            <a:spLocks noGrp="1" noChangeArrowheads="1"/>
          </p:cNvSpPr>
          <p:nvPr>
            <p:ph type="body" idx="1"/>
          </p:nvPr>
        </p:nvSpPr>
        <p:spPr>
          <a:xfrm>
            <a:off x="457200" y="1143000"/>
            <a:ext cx="8229600" cy="990599"/>
          </a:xfrm>
        </p:spPr>
        <p:txBody>
          <a:bodyPr/>
          <a:lstStyle/>
          <a:p>
            <a:pPr>
              <a:defRPr/>
            </a:pPr>
            <a:r>
              <a:rPr lang="en-US" sz="2000" dirty="0" smtClean="0"/>
              <a:t>The real-mode Interrupt Vector Table has room for 256 ‘pointers’ (each pointer being a </a:t>
            </a:r>
            <a:r>
              <a:rPr lang="en-US" sz="2000" dirty="0" err="1" smtClean="0"/>
              <a:t>doubleword</a:t>
            </a:r>
            <a:r>
              <a:rPr lang="en-US" sz="2000" dirty="0" smtClean="0"/>
              <a:t> segment-and-offset value)</a:t>
            </a:r>
          </a:p>
          <a:p>
            <a:pPr lvl="0">
              <a:defRPr/>
            </a:pPr>
            <a:r>
              <a:rPr lang="en-US" sz="2000" dirty="0" smtClean="0"/>
              <a:t>Not enough cells in the 80x25 text mode to view all 256 of the ‘vectors’ simultaneously.</a:t>
            </a:r>
          </a:p>
          <a:p>
            <a:pPr lvl="0">
              <a:defRPr/>
            </a:pPr>
            <a:r>
              <a:rPr lang="en-US" sz="2000" dirty="0" smtClean="0"/>
              <a:t>We need 9 characters for each vector (i.e., 8 hex-digits, plus a space for separation), but 256 x 9 is greater than 80 x 25 =2000</a:t>
            </a:r>
          </a:p>
          <a:p>
            <a:r>
              <a:rPr lang="en-US" sz="2000" dirty="0" smtClean="0"/>
              <a:t>We </a:t>
            </a:r>
            <a:r>
              <a:rPr lang="en-US" sz="2000" dirty="0"/>
              <a:t>can invoke a ROM-BIOS function that reprograms the display-hardware to show twice as many rows (in smaller-size text</a:t>
            </a:r>
            <a:r>
              <a:rPr lang="en-US" sz="2000" dirty="0" smtClean="0"/>
              <a:t>)</a:t>
            </a:r>
            <a:endParaRPr lang="en-US" sz="2800" dirty="0"/>
          </a:p>
        </p:txBody>
      </p:sp>
      <p:sp>
        <p:nvSpPr>
          <p:cNvPr id="17412" name="Rectangle 4"/>
          <p:cNvSpPr>
            <a:spLocks noChangeArrowheads="1"/>
          </p:cNvSpPr>
          <p:nvPr/>
        </p:nvSpPr>
        <p:spPr bwMode="auto">
          <a:xfrm>
            <a:off x="838200" y="4114800"/>
            <a:ext cx="7162800" cy="19812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mov</a:t>
            </a:r>
            <a:r>
              <a:rPr lang="en-US" dirty="0"/>
              <a:t>	$0x0003, %ax	# set standard 80x25 </a:t>
            </a:r>
            <a:r>
              <a:rPr lang="en-US" dirty="0" err="1"/>
              <a:t>textmode</a:t>
            </a:r>
            <a:endParaRPr lang="en-US" dirty="0"/>
          </a:p>
          <a:p>
            <a:r>
              <a:rPr lang="en-US" dirty="0"/>
              <a:t>	</a:t>
            </a:r>
            <a:r>
              <a:rPr lang="en-US" dirty="0" err="1"/>
              <a:t>int</a:t>
            </a:r>
            <a:r>
              <a:rPr lang="en-US" dirty="0"/>
              <a:t>	$0x10		# invoke BIOS video service</a:t>
            </a:r>
          </a:p>
          <a:p>
            <a:endParaRPr lang="en-US" dirty="0"/>
          </a:p>
          <a:p>
            <a:r>
              <a:rPr lang="en-US" dirty="0"/>
              <a:t>	</a:t>
            </a:r>
            <a:r>
              <a:rPr lang="en-US" dirty="0" err="1"/>
              <a:t>mov</a:t>
            </a:r>
            <a:r>
              <a:rPr lang="en-US" dirty="0"/>
              <a:t>	$0x1112, %ax	# load 80x50 character-glyphs</a:t>
            </a:r>
          </a:p>
          <a:p>
            <a:r>
              <a:rPr lang="en-US" dirty="0"/>
              <a:t>	</a:t>
            </a:r>
            <a:r>
              <a:rPr lang="en-US" dirty="0" err="1"/>
              <a:t>int</a:t>
            </a:r>
            <a:r>
              <a:rPr lang="en-US" dirty="0"/>
              <a:t>	$0x10		# invoke BIOS video service</a:t>
            </a:r>
          </a:p>
          <a:p>
            <a:endParaRPr lang="en-US" dirty="0"/>
          </a:p>
        </p:txBody>
      </p:sp>
      <p:sp>
        <p:nvSpPr>
          <p:cNvPr id="5" name="Slide Number Placeholder 4"/>
          <p:cNvSpPr>
            <a:spLocks noGrp="1"/>
          </p:cNvSpPr>
          <p:nvPr>
            <p:ph type="sldNum" sz="quarter" idx="12"/>
          </p:nvPr>
        </p:nvSpPr>
        <p:spPr/>
        <p:txBody>
          <a:bodyPr/>
          <a:lstStyle/>
          <a:p>
            <a:fld id="{E9F30D11-FCBC-4E13-9D77-6D2272D5FE03}" type="slidenum">
              <a:rPr lang="en-US" smtClean="0"/>
              <a:pPr/>
              <a:t>19</a:t>
            </a:fld>
            <a:endParaRPr lang="en-US"/>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43000"/>
          </a:xfrm>
        </p:spPr>
        <p:txBody>
          <a:bodyPr/>
          <a:lstStyle/>
          <a:p>
            <a:pPr eaLnBrk="1" hangingPunct="1"/>
            <a:r>
              <a:rPr lang="en-US" dirty="0" smtClean="0"/>
              <a:t>Non-Volatile Memory</a:t>
            </a:r>
          </a:p>
        </p:txBody>
      </p:sp>
      <p:sp>
        <p:nvSpPr>
          <p:cNvPr id="4813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The original IBM-PC had no internal clock</a:t>
            </a:r>
          </a:p>
          <a:p>
            <a:pPr eaLnBrk="1" hangingPunct="1"/>
            <a:r>
              <a:rPr lang="en-US" sz="2400" dirty="0" smtClean="0"/>
              <a:t>A special battery-powered peripheral was added to keep track of the time and date</a:t>
            </a:r>
          </a:p>
          <a:p>
            <a:pPr eaLnBrk="1" hangingPunct="1"/>
            <a:r>
              <a:rPr lang="en-US" sz="2400" dirty="0" smtClean="0"/>
              <a:t>It also provided a small amount of memory which could retain configuration settings</a:t>
            </a:r>
          </a:p>
          <a:p>
            <a:pPr eaLnBrk="1" hangingPunct="1"/>
            <a:r>
              <a:rPr lang="en-US" sz="2400" dirty="0" smtClean="0"/>
              <a:t>DS12887operate over ten years without power</a:t>
            </a:r>
          </a:p>
          <a:p>
            <a:pPr eaLnBrk="1" hangingPunct="1"/>
            <a:r>
              <a:rPr lang="en-US" sz="2400" dirty="0" smtClean="0"/>
              <a:t>Counts seconds, minutes, hours, days, day-of-the-week, date, month, and year (with leap-year compensation), valid up until the year 2100 AD, with options for 12/24-hour clock and Daylight Savings </a:t>
            </a:r>
          </a:p>
          <a:p>
            <a:pPr eaLnBrk="1" hangingPunct="1"/>
            <a:r>
              <a:rPr lang="en-US" sz="2400" dirty="0" smtClean="0"/>
              <a:t>Can use binary or BCD representation</a:t>
            </a:r>
          </a:p>
          <a:p>
            <a:pPr eaLnBrk="1" hangingPunct="1"/>
            <a:r>
              <a:rPr lang="en-US" sz="2400" dirty="0" smtClean="0"/>
              <a:t>Provides 114 bytes of </a:t>
            </a:r>
            <a:r>
              <a:rPr lang="en-US" sz="2400" dirty="0" err="1" smtClean="0"/>
              <a:t>nonvolative</a:t>
            </a:r>
            <a:r>
              <a:rPr lang="en-US" sz="2400" dirty="0" smtClean="0"/>
              <a:t> storage</a:t>
            </a:r>
          </a:p>
          <a:p>
            <a:pPr eaLnBrk="1" hangingPunct="1"/>
            <a:endParaRPr lang="en-US" sz="24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190</a:t>
            </a:fld>
            <a:endParaRPr lang="en-US" dirty="0"/>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228600"/>
            <a:ext cx="8229600" cy="1143000"/>
          </a:xfrm>
        </p:spPr>
        <p:txBody>
          <a:bodyPr/>
          <a:lstStyle/>
          <a:p>
            <a:pPr eaLnBrk="1" hangingPunct="1"/>
            <a:r>
              <a:rPr lang="en-US" dirty="0" smtClean="0"/>
              <a:t>Programming Interface</a:t>
            </a:r>
          </a:p>
        </p:txBody>
      </p:sp>
      <p:sp>
        <p:nvSpPr>
          <p:cNvPr id="51203" name="Rectangle 3"/>
          <p:cNvSpPr>
            <a:spLocks noGrp="1" noChangeArrowheads="1"/>
          </p:cNvSpPr>
          <p:nvPr>
            <p:ph type="body" idx="1"/>
          </p:nvPr>
        </p:nvSpPr>
        <p:spPr>
          <a:xfrm>
            <a:off x="457200" y="914400"/>
            <a:ext cx="8229600" cy="4525963"/>
          </a:xfrm>
        </p:spPr>
        <p:txBody>
          <a:bodyPr/>
          <a:lstStyle/>
          <a:p>
            <a:pPr eaLnBrk="1" hangingPunct="1">
              <a:lnSpc>
                <a:spcPct val="90000"/>
              </a:lnSpc>
            </a:pPr>
            <a:r>
              <a:rPr lang="en-US" sz="2400" dirty="0" smtClean="0"/>
              <a:t>The RTC interfaces with system software as an array of 128 bytes, accessed via i/o ports 0x70 and 0x71 using a multiplexing scheme:							port 0x70:  address-port</a:t>
            </a:r>
          </a:p>
          <a:p>
            <a:pPr eaLnBrk="1" hangingPunct="1">
              <a:lnSpc>
                <a:spcPct val="90000"/>
              </a:lnSpc>
              <a:buNone/>
            </a:pPr>
            <a:r>
              <a:rPr lang="en-US" sz="2400" dirty="0" smtClean="0"/>
              <a:t>			port 0x71:  data-port</a:t>
            </a:r>
          </a:p>
          <a:p>
            <a:pPr eaLnBrk="1" hangingPunct="1">
              <a:lnSpc>
                <a:spcPct val="90000"/>
              </a:lnSpc>
            </a:pPr>
            <a:r>
              <a:rPr lang="en-US" sz="2400" dirty="0" smtClean="0"/>
              <a:t>A system quirk: The most significant bit at port 0x70 is used to control a gate that can ‘mask’ the Non-</a:t>
            </a:r>
            <a:r>
              <a:rPr lang="en-US" sz="2400" dirty="0" err="1" smtClean="0"/>
              <a:t>Maskable</a:t>
            </a:r>
            <a:r>
              <a:rPr lang="en-US" sz="2400" dirty="0" smtClean="0"/>
              <a:t> Interrupt circuitry</a:t>
            </a:r>
          </a:p>
          <a:p>
            <a:pPr eaLnBrk="1" hangingPunct="1"/>
            <a:r>
              <a:rPr lang="en-US" sz="2400" dirty="0" smtClean="0"/>
              <a:t>The RTC can be programmed to generate an interrupt under any combination of the following three conditions:</a:t>
            </a:r>
          </a:p>
          <a:p>
            <a:pPr eaLnBrk="1" hangingPunct="1">
              <a:buFontTx/>
              <a:buNone/>
            </a:pPr>
            <a:r>
              <a:rPr lang="en-US" sz="2400" dirty="0" smtClean="0"/>
              <a:t>		1)  time/date counters were updated</a:t>
            </a:r>
          </a:p>
          <a:p>
            <a:pPr eaLnBrk="1" hangingPunct="1">
              <a:buFontTx/>
              <a:buNone/>
            </a:pPr>
            <a:r>
              <a:rPr lang="en-US" sz="2400" dirty="0" smtClean="0"/>
              <a:t>		2)  current time equals the alarm time </a:t>
            </a:r>
          </a:p>
          <a:p>
            <a:pPr eaLnBrk="1" hangingPunct="1">
              <a:buFontTx/>
              <a:buNone/>
            </a:pPr>
            <a:r>
              <a:rPr lang="en-US" sz="2400" dirty="0" smtClean="0"/>
              <a:t>		3)  periodic frequency interval restarts</a:t>
            </a:r>
          </a:p>
          <a:p>
            <a:pPr eaLnBrk="1" hangingPunct="1"/>
            <a:r>
              <a:rPr lang="en-US" sz="2400" dirty="0" smtClean="0"/>
              <a:t>The frequency of the periodic interrupt is a selectable rate (e.g., from 122 to 500ms)  </a:t>
            </a:r>
          </a:p>
          <a:p>
            <a:pPr eaLnBrk="1" hangingPunct="1">
              <a:lnSpc>
                <a:spcPct val="90000"/>
              </a:lnSpc>
            </a:pPr>
            <a:endParaRPr lang="en-US" sz="24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191</a:t>
            </a:fld>
            <a:endParaRPr lang="en-US"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76200"/>
            <a:ext cx="8229600" cy="1143000"/>
          </a:xfrm>
        </p:spPr>
        <p:txBody>
          <a:bodyPr/>
          <a:lstStyle/>
          <a:p>
            <a:pPr eaLnBrk="1" hangingPunct="1"/>
            <a:r>
              <a:rPr lang="en-US" dirty="0" smtClean="0"/>
              <a:t>Ten clock/calendar bytes</a:t>
            </a:r>
          </a:p>
        </p:txBody>
      </p:sp>
      <p:sp>
        <p:nvSpPr>
          <p:cNvPr id="52227" name="Rectangle 4"/>
          <p:cNvSpPr>
            <a:spLocks noChangeArrowheads="1"/>
          </p:cNvSpPr>
          <p:nvPr/>
        </p:nvSpPr>
        <p:spPr bwMode="auto">
          <a:xfrm>
            <a:off x="1295400" y="12192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Current seconds</a:t>
            </a:r>
          </a:p>
        </p:txBody>
      </p:sp>
      <p:sp>
        <p:nvSpPr>
          <p:cNvPr id="52228" name="Rectangle 5"/>
          <p:cNvSpPr>
            <a:spLocks noChangeArrowheads="1"/>
          </p:cNvSpPr>
          <p:nvPr/>
        </p:nvSpPr>
        <p:spPr bwMode="auto">
          <a:xfrm>
            <a:off x="1295400" y="17526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Alarm seconds</a:t>
            </a:r>
          </a:p>
        </p:txBody>
      </p:sp>
      <p:sp>
        <p:nvSpPr>
          <p:cNvPr id="52229" name="Rectangle 6"/>
          <p:cNvSpPr>
            <a:spLocks noChangeArrowheads="1"/>
          </p:cNvSpPr>
          <p:nvPr/>
        </p:nvSpPr>
        <p:spPr bwMode="auto">
          <a:xfrm>
            <a:off x="1295400" y="22860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Current minutes</a:t>
            </a:r>
          </a:p>
        </p:txBody>
      </p:sp>
      <p:sp>
        <p:nvSpPr>
          <p:cNvPr id="52230" name="Rectangle 7"/>
          <p:cNvSpPr>
            <a:spLocks noChangeArrowheads="1"/>
          </p:cNvSpPr>
          <p:nvPr/>
        </p:nvSpPr>
        <p:spPr bwMode="auto">
          <a:xfrm>
            <a:off x="1295400" y="28194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Alarm minutes</a:t>
            </a:r>
          </a:p>
        </p:txBody>
      </p:sp>
      <p:sp>
        <p:nvSpPr>
          <p:cNvPr id="52231" name="Rectangle 8"/>
          <p:cNvSpPr>
            <a:spLocks noChangeArrowheads="1"/>
          </p:cNvSpPr>
          <p:nvPr/>
        </p:nvSpPr>
        <p:spPr bwMode="auto">
          <a:xfrm>
            <a:off x="1295400" y="33528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Current hours</a:t>
            </a:r>
          </a:p>
        </p:txBody>
      </p:sp>
      <p:sp>
        <p:nvSpPr>
          <p:cNvPr id="52232" name="Rectangle 9"/>
          <p:cNvSpPr>
            <a:spLocks noChangeArrowheads="1"/>
          </p:cNvSpPr>
          <p:nvPr/>
        </p:nvSpPr>
        <p:spPr bwMode="auto">
          <a:xfrm>
            <a:off x="1295400" y="38862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Alarm hours</a:t>
            </a:r>
          </a:p>
        </p:txBody>
      </p:sp>
      <p:sp>
        <p:nvSpPr>
          <p:cNvPr id="52233" name="Rectangle 10"/>
          <p:cNvSpPr>
            <a:spLocks noChangeArrowheads="1"/>
          </p:cNvSpPr>
          <p:nvPr/>
        </p:nvSpPr>
        <p:spPr bwMode="auto">
          <a:xfrm>
            <a:off x="1295400" y="44196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Day-of-the-Week</a:t>
            </a:r>
          </a:p>
        </p:txBody>
      </p:sp>
      <p:sp>
        <p:nvSpPr>
          <p:cNvPr id="52234" name="Rectangle 11"/>
          <p:cNvSpPr>
            <a:spLocks noChangeArrowheads="1"/>
          </p:cNvSpPr>
          <p:nvPr/>
        </p:nvSpPr>
        <p:spPr bwMode="auto">
          <a:xfrm>
            <a:off x="1295400" y="49530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Date of the Month</a:t>
            </a:r>
          </a:p>
        </p:txBody>
      </p:sp>
      <p:sp>
        <p:nvSpPr>
          <p:cNvPr id="52235" name="Rectangle 12"/>
          <p:cNvSpPr>
            <a:spLocks noChangeArrowheads="1"/>
          </p:cNvSpPr>
          <p:nvPr/>
        </p:nvSpPr>
        <p:spPr bwMode="auto">
          <a:xfrm>
            <a:off x="1295400" y="54864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Current Month</a:t>
            </a:r>
          </a:p>
        </p:txBody>
      </p:sp>
      <p:sp>
        <p:nvSpPr>
          <p:cNvPr id="52236" name="Rectangle 13"/>
          <p:cNvSpPr>
            <a:spLocks noChangeArrowheads="1"/>
          </p:cNvSpPr>
          <p:nvPr/>
        </p:nvSpPr>
        <p:spPr bwMode="auto">
          <a:xfrm>
            <a:off x="1295400" y="6019800"/>
            <a:ext cx="2133600" cy="533400"/>
          </a:xfrm>
          <a:prstGeom prst="rect">
            <a:avLst/>
          </a:prstGeom>
          <a:solidFill>
            <a:schemeClr val="accent1"/>
          </a:solidFill>
          <a:ln w="9525">
            <a:solidFill>
              <a:schemeClr val="tx1"/>
            </a:solidFill>
            <a:miter lim="800000"/>
            <a:headEnd/>
            <a:tailEnd/>
          </a:ln>
        </p:spPr>
        <p:txBody>
          <a:bodyPr wrap="none" anchor="ctr"/>
          <a:lstStyle/>
          <a:p>
            <a:pPr algn="ctr"/>
            <a:r>
              <a:rPr lang="en-US"/>
              <a:t>Current Year</a:t>
            </a:r>
          </a:p>
        </p:txBody>
      </p:sp>
      <p:sp>
        <p:nvSpPr>
          <p:cNvPr id="52237" name="Text Box 14"/>
          <p:cNvSpPr txBox="1">
            <a:spLocks noChangeArrowheads="1"/>
          </p:cNvSpPr>
          <p:nvPr/>
        </p:nvSpPr>
        <p:spPr bwMode="auto">
          <a:xfrm>
            <a:off x="746125" y="1331913"/>
            <a:ext cx="552450" cy="5310187"/>
          </a:xfrm>
          <a:prstGeom prst="rect">
            <a:avLst/>
          </a:prstGeom>
          <a:noFill/>
          <a:ln w="9525">
            <a:noFill/>
            <a:miter lim="800000"/>
            <a:headEnd/>
            <a:tailEnd/>
          </a:ln>
        </p:spPr>
        <p:txBody>
          <a:bodyPr wrap="none">
            <a:spAutoFit/>
          </a:bodyPr>
          <a:lstStyle/>
          <a:p>
            <a:r>
              <a:rPr lang="en-US"/>
              <a:t>0x0</a:t>
            </a:r>
          </a:p>
          <a:p>
            <a:endParaRPr lang="en-US"/>
          </a:p>
          <a:p>
            <a:r>
              <a:rPr lang="en-US"/>
              <a:t>0x1</a:t>
            </a:r>
          </a:p>
          <a:p>
            <a:endParaRPr lang="en-US"/>
          </a:p>
          <a:p>
            <a:r>
              <a:rPr lang="en-US"/>
              <a:t>0x2</a:t>
            </a:r>
          </a:p>
          <a:p>
            <a:endParaRPr lang="en-US"/>
          </a:p>
          <a:p>
            <a:r>
              <a:rPr lang="en-US"/>
              <a:t>0x3</a:t>
            </a:r>
          </a:p>
          <a:p>
            <a:endParaRPr lang="en-US"/>
          </a:p>
          <a:p>
            <a:r>
              <a:rPr lang="en-US"/>
              <a:t>0x4</a:t>
            </a:r>
          </a:p>
          <a:p>
            <a:endParaRPr lang="en-US"/>
          </a:p>
          <a:p>
            <a:r>
              <a:rPr lang="en-US"/>
              <a:t>0x5</a:t>
            </a:r>
          </a:p>
          <a:p>
            <a:endParaRPr lang="en-US"/>
          </a:p>
          <a:p>
            <a:r>
              <a:rPr lang="en-US"/>
              <a:t>0x6</a:t>
            </a:r>
          </a:p>
          <a:p>
            <a:endParaRPr lang="en-US"/>
          </a:p>
          <a:p>
            <a:r>
              <a:rPr lang="en-US"/>
              <a:t>0x7</a:t>
            </a:r>
          </a:p>
          <a:p>
            <a:endParaRPr lang="en-US"/>
          </a:p>
          <a:p>
            <a:r>
              <a:rPr lang="en-US"/>
              <a:t>0x8</a:t>
            </a:r>
          </a:p>
          <a:p>
            <a:endParaRPr lang="en-US"/>
          </a:p>
          <a:p>
            <a:r>
              <a:rPr lang="en-US"/>
              <a:t>0x9</a:t>
            </a:r>
          </a:p>
        </p:txBody>
      </p:sp>
      <p:sp>
        <p:nvSpPr>
          <p:cNvPr id="52238" name="Text Box 23"/>
          <p:cNvSpPr txBox="1">
            <a:spLocks noChangeArrowheads="1"/>
          </p:cNvSpPr>
          <p:nvPr/>
        </p:nvSpPr>
        <p:spPr bwMode="auto">
          <a:xfrm>
            <a:off x="3870325" y="1331913"/>
            <a:ext cx="2946400" cy="5310187"/>
          </a:xfrm>
          <a:prstGeom prst="rect">
            <a:avLst/>
          </a:prstGeom>
          <a:noFill/>
          <a:ln w="9525">
            <a:noFill/>
            <a:miter lim="800000"/>
            <a:headEnd/>
            <a:tailEnd/>
          </a:ln>
        </p:spPr>
        <p:txBody>
          <a:bodyPr wrap="none">
            <a:spAutoFit/>
          </a:bodyPr>
          <a:lstStyle/>
          <a:p>
            <a:r>
              <a:rPr lang="en-US"/>
              <a:t>Range is 0..59</a:t>
            </a:r>
          </a:p>
          <a:p>
            <a:endParaRPr lang="en-US"/>
          </a:p>
          <a:p>
            <a:r>
              <a:rPr lang="en-US"/>
              <a:t>Range is 0..59</a:t>
            </a:r>
          </a:p>
          <a:p>
            <a:endParaRPr lang="en-US"/>
          </a:p>
          <a:p>
            <a:r>
              <a:rPr lang="en-US"/>
              <a:t>Range is 0..59</a:t>
            </a:r>
          </a:p>
          <a:p>
            <a:endParaRPr lang="en-US"/>
          </a:p>
          <a:p>
            <a:r>
              <a:rPr lang="en-US"/>
              <a:t>Range is 0..59</a:t>
            </a:r>
          </a:p>
          <a:p>
            <a:endParaRPr lang="en-US"/>
          </a:p>
          <a:p>
            <a:r>
              <a:rPr lang="en-US"/>
              <a:t>Range is 0..23 or 1..12</a:t>
            </a:r>
          </a:p>
          <a:p>
            <a:endParaRPr lang="en-US"/>
          </a:p>
          <a:p>
            <a:r>
              <a:rPr lang="en-US"/>
              <a:t>Range is 0..23 or 1..12</a:t>
            </a:r>
          </a:p>
          <a:p>
            <a:endParaRPr lang="en-US"/>
          </a:p>
          <a:p>
            <a:r>
              <a:rPr lang="en-US"/>
              <a:t>Range is 1..7 (Sunday=1)</a:t>
            </a:r>
          </a:p>
          <a:p>
            <a:endParaRPr lang="en-US"/>
          </a:p>
          <a:p>
            <a:r>
              <a:rPr lang="en-US"/>
              <a:t>Range is 1..31 </a:t>
            </a:r>
          </a:p>
          <a:p>
            <a:endParaRPr lang="en-US"/>
          </a:p>
          <a:p>
            <a:r>
              <a:rPr lang="en-US"/>
              <a:t>Range is 1..12 (January=1)</a:t>
            </a:r>
          </a:p>
          <a:p>
            <a:endParaRPr lang="en-US"/>
          </a:p>
          <a:p>
            <a:r>
              <a:rPr lang="en-US"/>
              <a:t>Range is 0..99</a:t>
            </a:r>
          </a:p>
        </p:txBody>
      </p:sp>
      <p:sp>
        <p:nvSpPr>
          <p:cNvPr id="1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192</a:t>
            </a:fld>
            <a:endParaRPr lang="en-US"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43000"/>
          </a:xfrm>
        </p:spPr>
        <p:txBody>
          <a:bodyPr/>
          <a:lstStyle/>
          <a:p>
            <a:pPr eaLnBrk="1" hangingPunct="1"/>
            <a:r>
              <a:rPr lang="en-US" dirty="0" smtClean="0"/>
              <a:t>Four Status/Control bytes</a:t>
            </a:r>
          </a:p>
        </p:txBody>
      </p:sp>
      <p:sp>
        <p:nvSpPr>
          <p:cNvPr id="54275" name="Rectangle 4"/>
          <p:cNvSpPr>
            <a:spLocks noChangeArrowheads="1"/>
          </p:cNvSpPr>
          <p:nvPr/>
        </p:nvSpPr>
        <p:spPr bwMode="auto">
          <a:xfrm>
            <a:off x="1066800" y="13716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UIP</a:t>
            </a:r>
          </a:p>
        </p:txBody>
      </p:sp>
      <p:sp>
        <p:nvSpPr>
          <p:cNvPr id="54276" name="Rectangle 5"/>
          <p:cNvSpPr>
            <a:spLocks noChangeArrowheads="1"/>
          </p:cNvSpPr>
          <p:nvPr/>
        </p:nvSpPr>
        <p:spPr bwMode="auto">
          <a:xfrm>
            <a:off x="1981200" y="13716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77" name="Rectangle 6"/>
          <p:cNvSpPr>
            <a:spLocks noChangeArrowheads="1"/>
          </p:cNvSpPr>
          <p:nvPr/>
        </p:nvSpPr>
        <p:spPr bwMode="auto">
          <a:xfrm>
            <a:off x="2895600" y="13716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78" name="Rectangle 7"/>
          <p:cNvSpPr>
            <a:spLocks noChangeArrowheads="1"/>
          </p:cNvSpPr>
          <p:nvPr/>
        </p:nvSpPr>
        <p:spPr bwMode="auto">
          <a:xfrm>
            <a:off x="1981200" y="1371600"/>
            <a:ext cx="2743200" cy="914400"/>
          </a:xfrm>
          <a:prstGeom prst="rect">
            <a:avLst/>
          </a:prstGeom>
          <a:solidFill>
            <a:srgbClr val="00FFFF"/>
          </a:solidFill>
          <a:ln w="9525">
            <a:solidFill>
              <a:schemeClr val="tx1"/>
            </a:solidFill>
            <a:miter lim="800000"/>
            <a:headEnd/>
            <a:tailEnd/>
          </a:ln>
        </p:spPr>
        <p:txBody>
          <a:bodyPr wrap="none" anchor="ctr"/>
          <a:lstStyle/>
          <a:p>
            <a:pPr algn="ctr"/>
            <a:r>
              <a:rPr lang="en-US" sz="2400"/>
              <a:t>Divider bits</a:t>
            </a:r>
          </a:p>
        </p:txBody>
      </p:sp>
      <p:sp>
        <p:nvSpPr>
          <p:cNvPr id="54279" name="Rectangle 9"/>
          <p:cNvSpPr>
            <a:spLocks noChangeArrowheads="1"/>
          </p:cNvSpPr>
          <p:nvPr/>
        </p:nvSpPr>
        <p:spPr bwMode="auto">
          <a:xfrm>
            <a:off x="5638800" y="13716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80" name="Rectangle 10"/>
          <p:cNvSpPr>
            <a:spLocks noChangeArrowheads="1"/>
          </p:cNvSpPr>
          <p:nvPr/>
        </p:nvSpPr>
        <p:spPr bwMode="auto">
          <a:xfrm>
            <a:off x="6553200" y="13716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81" name="Rectangle 11"/>
          <p:cNvSpPr>
            <a:spLocks noChangeArrowheads="1"/>
          </p:cNvSpPr>
          <p:nvPr/>
        </p:nvSpPr>
        <p:spPr bwMode="auto">
          <a:xfrm>
            <a:off x="7467600" y="13716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282" name="Rectangle 12"/>
          <p:cNvSpPr>
            <a:spLocks noChangeArrowheads="1"/>
          </p:cNvSpPr>
          <p:nvPr/>
        </p:nvSpPr>
        <p:spPr bwMode="auto">
          <a:xfrm>
            <a:off x="10668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SET</a:t>
            </a:r>
          </a:p>
        </p:txBody>
      </p:sp>
      <p:sp>
        <p:nvSpPr>
          <p:cNvPr id="54283" name="Rectangle 13"/>
          <p:cNvSpPr>
            <a:spLocks noChangeArrowheads="1"/>
          </p:cNvSpPr>
          <p:nvPr/>
        </p:nvSpPr>
        <p:spPr bwMode="auto">
          <a:xfrm>
            <a:off x="19812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PIE</a:t>
            </a:r>
          </a:p>
        </p:txBody>
      </p:sp>
      <p:sp>
        <p:nvSpPr>
          <p:cNvPr id="54284" name="Rectangle 14"/>
          <p:cNvSpPr>
            <a:spLocks noChangeArrowheads="1"/>
          </p:cNvSpPr>
          <p:nvPr/>
        </p:nvSpPr>
        <p:spPr bwMode="auto">
          <a:xfrm>
            <a:off x="28956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AIE</a:t>
            </a:r>
          </a:p>
        </p:txBody>
      </p:sp>
      <p:sp>
        <p:nvSpPr>
          <p:cNvPr id="54285" name="Rectangle 15"/>
          <p:cNvSpPr>
            <a:spLocks noChangeArrowheads="1"/>
          </p:cNvSpPr>
          <p:nvPr/>
        </p:nvSpPr>
        <p:spPr bwMode="auto">
          <a:xfrm>
            <a:off x="38100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UIE</a:t>
            </a:r>
          </a:p>
        </p:txBody>
      </p:sp>
      <p:sp>
        <p:nvSpPr>
          <p:cNvPr id="54286" name="Rectangle 16"/>
          <p:cNvSpPr>
            <a:spLocks noChangeArrowheads="1"/>
          </p:cNvSpPr>
          <p:nvPr/>
        </p:nvSpPr>
        <p:spPr bwMode="auto">
          <a:xfrm>
            <a:off x="47244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SQWE</a:t>
            </a:r>
          </a:p>
        </p:txBody>
      </p:sp>
      <p:sp>
        <p:nvSpPr>
          <p:cNvPr id="54287" name="Rectangle 17"/>
          <p:cNvSpPr>
            <a:spLocks noChangeArrowheads="1"/>
          </p:cNvSpPr>
          <p:nvPr/>
        </p:nvSpPr>
        <p:spPr bwMode="auto">
          <a:xfrm>
            <a:off x="56388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DM</a:t>
            </a:r>
          </a:p>
        </p:txBody>
      </p:sp>
      <p:sp>
        <p:nvSpPr>
          <p:cNvPr id="54288" name="Rectangle 18"/>
          <p:cNvSpPr>
            <a:spLocks noChangeArrowheads="1"/>
          </p:cNvSpPr>
          <p:nvPr/>
        </p:nvSpPr>
        <p:spPr bwMode="auto">
          <a:xfrm>
            <a:off x="65532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24/12</a:t>
            </a:r>
          </a:p>
        </p:txBody>
      </p:sp>
      <p:sp>
        <p:nvSpPr>
          <p:cNvPr id="54289" name="Rectangle 19"/>
          <p:cNvSpPr>
            <a:spLocks noChangeArrowheads="1"/>
          </p:cNvSpPr>
          <p:nvPr/>
        </p:nvSpPr>
        <p:spPr bwMode="auto">
          <a:xfrm>
            <a:off x="7467600" y="26670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2400"/>
              <a:t>DSE</a:t>
            </a:r>
          </a:p>
        </p:txBody>
      </p:sp>
      <p:sp>
        <p:nvSpPr>
          <p:cNvPr id="54290" name="Rectangle 20"/>
          <p:cNvSpPr>
            <a:spLocks noChangeArrowheads="1"/>
          </p:cNvSpPr>
          <p:nvPr/>
        </p:nvSpPr>
        <p:spPr bwMode="auto">
          <a:xfrm>
            <a:off x="10668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IRQF</a:t>
            </a:r>
          </a:p>
        </p:txBody>
      </p:sp>
      <p:sp>
        <p:nvSpPr>
          <p:cNvPr id="54291" name="Rectangle 21"/>
          <p:cNvSpPr>
            <a:spLocks noChangeArrowheads="1"/>
          </p:cNvSpPr>
          <p:nvPr/>
        </p:nvSpPr>
        <p:spPr bwMode="auto">
          <a:xfrm>
            <a:off x="19812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PF</a:t>
            </a:r>
          </a:p>
        </p:txBody>
      </p:sp>
      <p:sp>
        <p:nvSpPr>
          <p:cNvPr id="54292" name="Rectangle 22"/>
          <p:cNvSpPr>
            <a:spLocks noChangeArrowheads="1"/>
          </p:cNvSpPr>
          <p:nvPr/>
        </p:nvSpPr>
        <p:spPr bwMode="auto">
          <a:xfrm>
            <a:off x="28956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AF</a:t>
            </a:r>
          </a:p>
        </p:txBody>
      </p:sp>
      <p:sp>
        <p:nvSpPr>
          <p:cNvPr id="54293" name="Rectangle 23"/>
          <p:cNvSpPr>
            <a:spLocks noChangeArrowheads="1"/>
          </p:cNvSpPr>
          <p:nvPr/>
        </p:nvSpPr>
        <p:spPr bwMode="auto">
          <a:xfrm>
            <a:off x="38100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UF</a:t>
            </a:r>
          </a:p>
        </p:txBody>
      </p:sp>
      <p:sp>
        <p:nvSpPr>
          <p:cNvPr id="54294" name="Rectangle 24"/>
          <p:cNvSpPr>
            <a:spLocks noChangeArrowheads="1"/>
          </p:cNvSpPr>
          <p:nvPr/>
        </p:nvSpPr>
        <p:spPr bwMode="auto">
          <a:xfrm>
            <a:off x="47244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295" name="Rectangle 25"/>
          <p:cNvSpPr>
            <a:spLocks noChangeArrowheads="1"/>
          </p:cNvSpPr>
          <p:nvPr/>
        </p:nvSpPr>
        <p:spPr bwMode="auto">
          <a:xfrm>
            <a:off x="56388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296" name="Rectangle 26"/>
          <p:cNvSpPr>
            <a:spLocks noChangeArrowheads="1"/>
          </p:cNvSpPr>
          <p:nvPr/>
        </p:nvSpPr>
        <p:spPr bwMode="auto">
          <a:xfrm>
            <a:off x="65532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297" name="Rectangle 27"/>
          <p:cNvSpPr>
            <a:spLocks noChangeArrowheads="1"/>
          </p:cNvSpPr>
          <p:nvPr/>
        </p:nvSpPr>
        <p:spPr bwMode="auto">
          <a:xfrm>
            <a:off x="7467600" y="3886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298" name="Rectangle 28"/>
          <p:cNvSpPr>
            <a:spLocks noChangeArrowheads="1"/>
          </p:cNvSpPr>
          <p:nvPr/>
        </p:nvSpPr>
        <p:spPr bwMode="auto">
          <a:xfrm>
            <a:off x="10668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VRT</a:t>
            </a:r>
          </a:p>
        </p:txBody>
      </p:sp>
      <p:sp>
        <p:nvSpPr>
          <p:cNvPr id="54299" name="Rectangle 29"/>
          <p:cNvSpPr>
            <a:spLocks noChangeArrowheads="1"/>
          </p:cNvSpPr>
          <p:nvPr/>
        </p:nvSpPr>
        <p:spPr bwMode="auto">
          <a:xfrm>
            <a:off x="19812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0" name="Rectangle 30"/>
          <p:cNvSpPr>
            <a:spLocks noChangeArrowheads="1"/>
          </p:cNvSpPr>
          <p:nvPr/>
        </p:nvSpPr>
        <p:spPr bwMode="auto">
          <a:xfrm>
            <a:off x="28956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1" name="Rectangle 31"/>
          <p:cNvSpPr>
            <a:spLocks noChangeArrowheads="1"/>
          </p:cNvSpPr>
          <p:nvPr/>
        </p:nvSpPr>
        <p:spPr bwMode="auto">
          <a:xfrm>
            <a:off x="38100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2" name="Rectangle 32"/>
          <p:cNvSpPr>
            <a:spLocks noChangeArrowheads="1"/>
          </p:cNvSpPr>
          <p:nvPr/>
        </p:nvSpPr>
        <p:spPr bwMode="auto">
          <a:xfrm>
            <a:off x="47244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3" name="Rectangle 33"/>
          <p:cNvSpPr>
            <a:spLocks noChangeArrowheads="1"/>
          </p:cNvSpPr>
          <p:nvPr/>
        </p:nvSpPr>
        <p:spPr bwMode="auto">
          <a:xfrm>
            <a:off x="56388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4" name="Rectangle 34"/>
          <p:cNvSpPr>
            <a:spLocks noChangeArrowheads="1"/>
          </p:cNvSpPr>
          <p:nvPr/>
        </p:nvSpPr>
        <p:spPr bwMode="auto">
          <a:xfrm>
            <a:off x="65532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5" name="Rectangle 35"/>
          <p:cNvSpPr>
            <a:spLocks noChangeArrowheads="1"/>
          </p:cNvSpPr>
          <p:nvPr/>
        </p:nvSpPr>
        <p:spPr bwMode="auto">
          <a:xfrm>
            <a:off x="7467600" y="5105400"/>
            <a:ext cx="9144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4306" name="Text Box 36"/>
          <p:cNvSpPr txBox="1">
            <a:spLocks noChangeArrowheads="1"/>
          </p:cNvSpPr>
          <p:nvPr/>
        </p:nvSpPr>
        <p:spPr bwMode="auto">
          <a:xfrm>
            <a:off x="381000" y="1524000"/>
            <a:ext cx="595035" cy="4247317"/>
          </a:xfrm>
          <a:prstGeom prst="rect">
            <a:avLst/>
          </a:prstGeom>
          <a:noFill/>
          <a:ln w="9525">
            <a:noFill/>
            <a:miter lim="800000"/>
            <a:headEnd/>
            <a:tailEnd/>
          </a:ln>
        </p:spPr>
        <p:txBody>
          <a:bodyPr wrap="none">
            <a:spAutoFit/>
          </a:bodyPr>
          <a:lstStyle/>
          <a:p>
            <a:r>
              <a:rPr lang="en-US" dirty="0"/>
              <a:t>0xA</a:t>
            </a:r>
          </a:p>
          <a:p>
            <a:endParaRPr lang="en-US" dirty="0"/>
          </a:p>
          <a:p>
            <a:endParaRPr lang="en-US" dirty="0"/>
          </a:p>
          <a:p>
            <a:endParaRPr lang="en-US" dirty="0"/>
          </a:p>
          <a:p>
            <a:endParaRPr lang="en-US" dirty="0"/>
          </a:p>
          <a:p>
            <a:r>
              <a:rPr lang="en-US" dirty="0"/>
              <a:t>0xB</a:t>
            </a:r>
          </a:p>
          <a:p>
            <a:endParaRPr lang="en-US" dirty="0"/>
          </a:p>
          <a:p>
            <a:endParaRPr lang="en-US" dirty="0"/>
          </a:p>
          <a:p>
            <a:endParaRPr lang="en-US" dirty="0"/>
          </a:p>
          <a:p>
            <a:r>
              <a:rPr lang="en-US" dirty="0"/>
              <a:t>0xC</a:t>
            </a:r>
          </a:p>
          <a:p>
            <a:endParaRPr lang="en-US" dirty="0"/>
          </a:p>
          <a:p>
            <a:endParaRPr lang="en-US" dirty="0"/>
          </a:p>
          <a:p>
            <a:endParaRPr lang="en-US" dirty="0"/>
          </a:p>
          <a:p>
            <a:endParaRPr lang="en-US" dirty="0"/>
          </a:p>
          <a:p>
            <a:r>
              <a:rPr lang="en-US" dirty="0"/>
              <a:t>0xD</a:t>
            </a:r>
          </a:p>
        </p:txBody>
      </p:sp>
      <p:sp>
        <p:nvSpPr>
          <p:cNvPr id="54307" name="Rectangle 8"/>
          <p:cNvSpPr>
            <a:spLocks noChangeArrowheads="1"/>
          </p:cNvSpPr>
          <p:nvPr/>
        </p:nvSpPr>
        <p:spPr bwMode="auto">
          <a:xfrm>
            <a:off x="4724400" y="1371600"/>
            <a:ext cx="3657600" cy="914400"/>
          </a:xfrm>
          <a:prstGeom prst="rect">
            <a:avLst/>
          </a:prstGeom>
          <a:solidFill>
            <a:srgbClr val="00FFFF"/>
          </a:solidFill>
          <a:ln w="9525">
            <a:solidFill>
              <a:schemeClr val="tx1"/>
            </a:solidFill>
            <a:miter lim="800000"/>
            <a:headEnd/>
            <a:tailEnd/>
          </a:ln>
        </p:spPr>
        <p:txBody>
          <a:bodyPr wrap="none" anchor="ctr"/>
          <a:lstStyle/>
          <a:p>
            <a:pPr algn="ctr"/>
            <a:r>
              <a:rPr lang="en-US" sz="2400"/>
              <a:t>Rate-Select</a:t>
            </a:r>
          </a:p>
        </p:txBody>
      </p:sp>
      <p:sp>
        <p:nvSpPr>
          <p:cNvPr id="54308" name="Rectangle 46"/>
          <p:cNvSpPr>
            <a:spLocks noChangeArrowheads="1"/>
          </p:cNvSpPr>
          <p:nvPr/>
        </p:nvSpPr>
        <p:spPr bwMode="auto">
          <a:xfrm>
            <a:off x="19812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309" name="Rectangle 47"/>
          <p:cNvSpPr>
            <a:spLocks noChangeArrowheads="1"/>
          </p:cNvSpPr>
          <p:nvPr/>
        </p:nvSpPr>
        <p:spPr bwMode="auto">
          <a:xfrm>
            <a:off x="28956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310" name="Rectangle 48"/>
          <p:cNvSpPr>
            <a:spLocks noChangeArrowheads="1"/>
          </p:cNvSpPr>
          <p:nvPr/>
        </p:nvSpPr>
        <p:spPr bwMode="auto">
          <a:xfrm>
            <a:off x="38100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311" name="Rectangle 49"/>
          <p:cNvSpPr>
            <a:spLocks noChangeArrowheads="1"/>
          </p:cNvSpPr>
          <p:nvPr/>
        </p:nvSpPr>
        <p:spPr bwMode="auto">
          <a:xfrm>
            <a:off x="47244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312" name="Rectangle 50"/>
          <p:cNvSpPr>
            <a:spLocks noChangeArrowheads="1"/>
          </p:cNvSpPr>
          <p:nvPr/>
        </p:nvSpPr>
        <p:spPr bwMode="auto">
          <a:xfrm>
            <a:off x="56388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313" name="Rectangle 51"/>
          <p:cNvSpPr>
            <a:spLocks noChangeArrowheads="1"/>
          </p:cNvSpPr>
          <p:nvPr/>
        </p:nvSpPr>
        <p:spPr bwMode="auto">
          <a:xfrm>
            <a:off x="65532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54314" name="Rectangle 52"/>
          <p:cNvSpPr>
            <a:spLocks noChangeArrowheads="1"/>
          </p:cNvSpPr>
          <p:nvPr/>
        </p:nvSpPr>
        <p:spPr bwMode="auto">
          <a:xfrm>
            <a:off x="7467600" y="51054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sz="2800"/>
              <a:t>0</a:t>
            </a:r>
          </a:p>
        </p:txBody>
      </p:sp>
      <p:sp>
        <p:nvSpPr>
          <p:cNvPr id="43"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193</a:t>
            </a:fld>
            <a:endParaRPr lang="en-US"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76200"/>
            <a:ext cx="8229600" cy="1143000"/>
          </a:xfrm>
        </p:spPr>
        <p:txBody>
          <a:bodyPr/>
          <a:lstStyle/>
          <a:p>
            <a:pPr eaLnBrk="1" hangingPunct="1"/>
            <a:r>
              <a:rPr lang="en-US" dirty="0" smtClean="0"/>
              <a:t>Example: Diagnostic Status</a:t>
            </a:r>
          </a:p>
        </p:txBody>
      </p:sp>
      <p:sp>
        <p:nvSpPr>
          <p:cNvPr id="56323" name="Rectangle 4"/>
          <p:cNvSpPr>
            <a:spLocks noChangeArrowheads="1"/>
          </p:cNvSpPr>
          <p:nvPr/>
        </p:nvSpPr>
        <p:spPr bwMode="auto">
          <a:xfrm>
            <a:off x="11430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Power</a:t>
            </a:r>
          </a:p>
          <a:p>
            <a:pPr algn="ctr"/>
            <a:r>
              <a:rPr lang="en-US"/>
              <a:t>Status</a:t>
            </a:r>
          </a:p>
          <a:p>
            <a:pPr algn="ctr"/>
            <a:r>
              <a:rPr lang="en-US"/>
              <a:t>failure</a:t>
            </a:r>
          </a:p>
        </p:txBody>
      </p:sp>
      <p:sp>
        <p:nvSpPr>
          <p:cNvPr id="56324" name="Rectangle 5"/>
          <p:cNvSpPr>
            <a:spLocks noChangeArrowheads="1"/>
          </p:cNvSpPr>
          <p:nvPr/>
        </p:nvSpPr>
        <p:spPr bwMode="auto">
          <a:xfrm>
            <a:off x="20574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Check</a:t>
            </a:r>
          </a:p>
          <a:p>
            <a:pPr algn="ctr"/>
            <a:r>
              <a:rPr lang="en-US"/>
              <a:t>Sum</a:t>
            </a:r>
          </a:p>
          <a:p>
            <a:pPr algn="ctr"/>
            <a:r>
              <a:rPr lang="en-US"/>
              <a:t>bad</a:t>
            </a:r>
          </a:p>
        </p:txBody>
      </p:sp>
      <p:sp>
        <p:nvSpPr>
          <p:cNvPr id="56325" name="Rectangle 6"/>
          <p:cNvSpPr>
            <a:spLocks noChangeArrowheads="1"/>
          </p:cNvSpPr>
          <p:nvPr/>
        </p:nvSpPr>
        <p:spPr bwMode="auto">
          <a:xfrm>
            <a:off x="29718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POST</a:t>
            </a:r>
          </a:p>
          <a:p>
            <a:pPr algn="ctr"/>
            <a:r>
              <a:rPr lang="en-US"/>
              <a:t>Config</a:t>
            </a:r>
          </a:p>
          <a:p>
            <a:pPr algn="ctr"/>
            <a:r>
              <a:rPr lang="en-US"/>
              <a:t>invalid</a:t>
            </a:r>
          </a:p>
        </p:txBody>
      </p:sp>
      <p:sp>
        <p:nvSpPr>
          <p:cNvPr id="56326" name="Rectangle 7"/>
          <p:cNvSpPr>
            <a:spLocks noChangeArrowheads="1"/>
          </p:cNvSpPr>
          <p:nvPr/>
        </p:nvSpPr>
        <p:spPr bwMode="auto">
          <a:xfrm>
            <a:off x="38862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RAM</a:t>
            </a:r>
          </a:p>
          <a:p>
            <a:pPr algn="ctr"/>
            <a:r>
              <a:rPr lang="en-US"/>
              <a:t>Size</a:t>
            </a:r>
          </a:p>
          <a:p>
            <a:pPr algn="ctr"/>
            <a:r>
              <a:rPr lang="en-US"/>
              <a:t>wrong</a:t>
            </a:r>
          </a:p>
        </p:txBody>
      </p:sp>
      <p:sp>
        <p:nvSpPr>
          <p:cNvPr id="56327" name="Rectangle 8"/>
          <p:cNvSpPr>
            <a:spLocks noChangeArrowheads="1"/>
          </p:cNvSpPr>
          <p:nvPr/>
        </p:nvSpPr>
        <p:spPr bwMode="auto">
          <a:xfrm>
            <a:off x="48006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Fixed</a:t>
            </a:r>
          </a:p>
          <a:p>
            <a:pPr algn="ctr"/>
            <a:r>
              <a:rPr lang="en-US"/>
              <a:t>Disk</a:t>
            </a:r>
          </a:p>
          <a:p>
            <a:pPr algn="ctr"/>
            <a:r>
              <a:rPr lang="en-US"/>
              <a:t>bad</a:t>
            </a:r>
          </a:p>
        </p:txBody>
      </p:sp>
      <p:sp>
        <p:nvSpPr>
          <p:cNvPr id="56328" name="Rectangle 9"/>
          <p:cNvSpPr>
            <a:spLocks noChangeArrowheads="1"/>
          </p:cNvSpPr>
          <p:nvPr/>
        </p:nvSpPr>
        <p:spPr bwMode="auto">
          <a:xfrm>
            <a:off x="57150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CMOS</a:t>
            </a:r>
          </a:p>
          <a:p>
            <a:pPr algn="ctr"/>
            <a:r>
              <a:rPr lang="en-US"/>
              <a:t>Time</a:t>
            </a:r>
          </a:p>
          <a:p>
            <a:pPr algn="ctr"/>
            <a:r>
              <a:rPr lang="en-US"/>
              <a:t>invalid</a:t>
            </a:r>
          </a:p>
        </p:txBody>
      </p:sp>
      <p:sp>
        <p:nvSpPr>
          <p:cNvPr id="56329" name="Rectangle 10"/>
          <p:cNvSpPr>
            <a:spLocks noChangeArrowheads="1"/>
          </p:cNvSpPr>
          <p:nvPr/>
        </p:nvSpPr>
        <p:spPr bwMode="auto">
          <a:xfrm>
            <a:off x="66294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1600"/>
              <a:t>reserved</a:t>
            </a:r>
          </a:p>
        </p:txBody>
      </p:sp>
      <p:sp>
        <p:nvSpPr>
          <p:cNvPr id="56330" name="Rectangle 11"/>
          <p:cNvSpPr>
            <a:spLocks noChangeArrowheads="1"/>
          </p:cNvSpPr>
          <p:nvPr/>
        </p:nvSpPr>
        <p:spPr bwMode="auto">
          <a:xfrm>
            <a:off x="7543800" y="16764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sz="1600"/>
              <a:t>reserved</a:t>
            </a:r>
          </a:p>
        </p:txBody>
      </p:sp>
      <p:sp>
        <p:nvSpPr>
          <p:cNvPr id="56331" name="Text Box 12"/>
          <p:cNvSpPr txBox="1">
            <a:spLocks noChangeArrowheads="1"/>
          </p:cNvSpPr>
          <p:nvPr/>
        </p:nvSpPr>
        <p:spPr bwMode="auto">
          <a:xfrm>
            <a:off x="441325" y="2017713"/>
            <a:ext cx="590550" cy="366712"/>
          </a:xfrm>
          <a:prstGeom prst="rect">
            <a:avLst/>
          </a:prstGeom>
          <a:noFill/>
          <a:ln w="9525">
            <a:noFill/>
            <a:miter lim="800000"/>
            <a:headEnd/>
            <a:tailEnd/>
          </a:ln>
        </p:spPr>
        <p:txBody>
          <a:bodyPr wrap="none">
            <a:spAutoFit/>
          </a:bodyPr>
          <a:lstStyle/>
          <a:p>
            <a:r>
              <a:rPr lang="en-US"/>
              <a:t>0xE</a:t>
            </a:r>
          </a:p>
        </p:txBody>
      </p:sp>
      <p:sp>
        <p:nvSpPr>
          <p:cNvPr id="56332" name="Text Box 13"/>
          <p:cNvSpPr txBox="1">
            <a:spLocks noChangeArrowheads="1"/>
          </p:cNvSpPr>
          <p:nvPr/>
        </p:nvSpPr>
        <p:spPr bwMode="auto">
          <a:xfrm>
            <a:off x="762000" y="3505200"/>
            <a:ext cx="7912100" cy="1187450"/>
          </a:xfrm>
          <a:prstGeom prst="rect">
            <a:avLst/>
          </a:prstGeom>
          <a:noFill/>
          <a:ln w="9525">
            <a:noFill/>
            <a:miter lim="800000"/>
            <a:headEnd/>
            <a:tailEnd/>
          </a:ln>
        </p:spPr>
        <p:txBody>
          <a:bodyPr wrap="none">
            <a:spAutoFit/>
          </a:bodyPr>
          <a:lstStyle/>
          <a:p>
            <a:r>
              <a:rPr lang="en-US" sz="2400"/>
              <a:t>During the Power-On Self-Test, the ROM-BIOS routines </a:t>
            </a:r>
          </a:p>
          <a:p>
            <a:r>
              <a:rPr lang="en-US" sz="2400"/>
              <a:t>perform tests of the memory and peripheral devices, and </a:t>
            </a:r>
          </a:p>
          <a:p>
            <a:r>
              <a:rPr lang="en-US" sz="2400"/>
              <a:t>record any failures/errors in this Diagnostic Status byte</a:t>
            </a:r>
          </a:p>
        </p:txBody>
      </p:sp>
      <p:sp>
        <p:nvSpPr>
          <p:cNvPr id="13"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194</a:t>
            </a:fld>
            <a:endParaRPr lang="en-US"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57200" y="0"/>
            <a:ext cx="8229600" cy="1143000"/>
          </a:xfrm>
        </p:spPr>
        <p:txBody>
          <a:bodyPr/>
          <a:lstStyle/>
          <a:p>
            <a:pPr eaLnBrk="1" hangingPunct="1"/>
            <a:r>
              <a:rPr lang="en-US" dirty="0" smtClean="0"/>
              <a:t>Non-</a:t>
            </a:r>
            <a:r>
              <a:rPr lang="en-US" dirty="0" err="1" smtClean="0"/>
              <a:t>Maskable</a:t>
            </a:r>
            <a:r>
              <a:rPr lang="en-US" dirty="0" smtClean="0"/>
              <a:t> Interrupt gate</a:t>
            </a:r>
          </a:p>
        </p:txBody>
      </p:sp>
      <p:sp>
        <p:nvSpPr>
          <p:cNvPr id="58371" name="Rectangle 4"/>
          <p:cNvSpPr>
            <a:spLocks noChangeArrowheads="1"/>
          </p:cNvSpPr>
          <p:nvPr/>
        </p:nvSpPr>
        <p:spPr bwMode="auto">
          <a:xfrm>
            <a:off x="6858000" y="2438400"/>
            <a:ext cx="1752600" cy="3429000"/>
          </a:xfrm>
          <a:prstGeom prst="rect">
            <a:avLst/>
          </a:prstGeom>
          <a:solidFill>
            <a:schemeClr val="accent1"/>
          </a:solidFill>
          <a:ln w="9525">
            <a:solidFill>
              <a:schemeClr val="tx1"/>
            </a:solidFill>
            <a:miter lim="800000"/>
            <a:headEnd/>
            <a:tailEnd/>
          </a:ln>
        </p:spPr>
        <p:txBody>
          <a:bodyPr wrap="none" anchor="ctr"/>
          <a:lstStyle/>
          <a:p>
            <a:pPr algn="ctr"/>
            <a:r>
              <a:rPr lang="en-US" sz="2800"/>
              <a:t>CPU</a:t>
            </a:r>
          </a:p>
        </p:txBody>
      </p:sp>
      <p:sp>
        <p:nvSpPr>
          <p:cNvPr id="58372" name="Oval 6"/>
          <p:cNvSpPr>
            <a:spLocks noChangeArrowheads="1"/>
          </p:cNvSpPr>
          <p:nvPr/>
        </p:nvSpPr>
        <p:spPr bwMode="auto">
          <a:xfrm>
            <a:off x="5029200" y="2971800"/>
            <a:ext cx="914400" cy="914400"/>
          </a:xfrm>
          <a:prstGeom prst="ellipse">
            <a:avLst/>
          </a:prstGeom>
          <a:solidFill>
            <a:srgbClr val="FFFF99"/>
          </a:solidFill>
          <a:ln w="9525">
            <a:solidFill>
              <a:schemeClr val="tx1"/>
            </a:solidFill>
            <a:round/>
            <a:headEnd/>
            <a:tailEnd/>
          </a:ln>
        </p:spPr>
        <p:txBody>
          <a:bodyPr wrap="none" anchor="ctr"/>
          <a:lstStyle/>
          <a:p>
            <a:endParaRPr lang="en-US"/>
          </a:p>
        </p:txBody>
      </p:sp>
      <p:sp>
        <p:nvSpPr>
          <p:cNvPr id="58373" name="Rectangle 7"/>
          <p:cNvSpPr>
            <a:spLocks noChangeArrowheads="1"/>
          </p:cNvSpPr>
          <p:nvPr/>
        </p:nvSpPr>
        <p:spPr bwMode="auto">
          <a:xfrm>
            <a:off x="5029200" y="2971800"/>
            <a:ext cx="457200" cy="914400"/>
          </a:xfrm>
          <a:prstGeom prst="rect">
            <a:avLst/>
          </a:prstGeom>
          <a:solidFill>
            <a:srgbClr val="FFFF99"/>
          </a:solidFill>
          <a:ln w="9525">
            <a:solidFill>
              <a:schemeClr val="tx1"/>
            </a:solidFill>
            <a:miter lim="800000"/>
            <a:headEnd/>
            <a:tailEnd/>
          </a:ln>
        </p:spPr>
        <p:txBody>
          <a:bodyPr wrap="none" anchor="ctr"/>
          <a:lstStyle/>
          <a:p>
            <a:pPr algn="ctr"/>
            <a:endParaRPr lang="en-US"/>
          </a:p>
        </p:txBody>
      </p:sp>
      <p:sp>
        <p:nvSpPr>
          <p:cNvPr id="58374" name="Line 8"/>
          <p:cNvSpPr>
            <a:spLocks noChangeShapeType="1"/>
          </p:cNvSpPr>
          <p:nvPr/>
        </p:nvSpPr>
        <p:spPr bwMode="auto">
          <a:xfrm>
            <a:off x="5486400" y="2971800"/>
            <a:ext cx="0" cy="914400"/>
          </a:xfrm>
          <a:prstGeom prst="line">
            <a:avLst/>
          </a:prstGeom>
          <a:noFill/>
          <a:ln w="9525">
            <a:solidFill>
              <a:schemeClr val="bg1"/>
            </a:solidFill>
            <a:round/>
            <a:headEnd/>
            <a:tailEnd/>
          </a:ln>
        </p:spPr>
        <p:txBody>
          <a:bodyPr/>
          <a:lstStyle/>
          <a:p>
            <a:endParaRPr lang="en-US"/>
          </a:p>
        </p:txBody>
      </p:sp>
      <p:sp>
        <p:nvSpPr>
          <p:cNvPr id="58375" name="Text Box 10"/>
          <p:cNvSpPr txBox="1">
            <a:spLocks noChangeArrowheads="1"/>
          </p:cNvSpPr>
          <p:nvPr/>
        </p:nvSpPr>
        <p:spPr bwMode="auto">
          <a:xfrm>
            <a:off x="5105400" y="3276600"/>
            <a:ext cx="679450" cy="366713"/>
          </a:xfrm>
          <a:prstGeom prst="rect">
            <a:avLst/>
          </a:prstGeom>
          <a:noFill/>
          <a:ln w="9525">
            <a:noFill/>
            <a:miter lim="800000"/>
            <a:headEnd/>
            <a:tailEnd/>
          </a:ln>
        </p:spPr>
        <p:txBody>
          <a:bodyPr wrap="none">
            <a:spAutoFit/>
          </a:bodyPr>
          <a:lstStyle/>
          <a:p>
            <a:r>
              <a:rPr lang="en-US"/>
              <a:t>AND</a:t>
            </a:r>
          </a:p>
        </p:txBody>
      </p:sp>
      <p:sp>
        <p:nvSpPr>
          <p:cNvPr id="58376" name="Line 11"/>
          <p:cNvSpPr>
            <a:spLocks noChangeShapeType="1"/>
          </p:cNvSpPr>
          <p:nvPr/>
        </p:nvSpPr>
        <p:spPr bwMode="auto">
          <a:xfrm>
            <a:off x="5943600" y="3429000"/>
            <a:ext cx="914400" cy="0"/>
          </a:xfrm>
          <a:prstGeom prst="line">
            <a:avLst/>
          </a:prstGeom>
          <a:noFill/>
          <a:ln w="9525">
            <a:solidFill>
              <a:schemeClr val="tx1"/>
            </a:solidFill>
            <a:round/>
            <a:headEnd/>
            <a:tailEnd type="triangle" w="med" len="med"/>
          </a:ln>
        </p:spPr>
        <p:txBody>
          <a:bodyPr/>
          <a:lstStyle/>
          <a:p>
            <a:endParaRPr lang="en-US"/>
          </a:p>
        </p:txBody>
      </p:sp>
      <p:sp>
        <p:nvSpPr>
          <p:cNvPr id="58377" name="Text Box 12"/>
          <p:cNvSpPr txBox="1">
            <a:spLocks noChangeArrowheads="1"/>
          </p:cNvSpPr>
          <p:nvPr/>
        </p:nvSpPr>
        <p:spPr bwMode="auto">
          <a:xfrm>
            <a:off x="6858000" y="3276600"/>
            <a:ext cx="603250" cy="366713"/>
          </a:xfrm>
          <a:prstGeom prst="rect">
            <a:avLst/>
          </a:prstGeom>
          <a:noFill/>
          <a:ln w="9525">
            <a:noFill/>
            <a:miter lim="800000"/>
            <a:headEnd/>
            <a:tailEnd/>
          </a:ln>
        </p:spPr>
        <p:txBody>
          <a:bodyPr wrap="none">
            <a:spAutoFit/>
          </a:bodyPr>
          <a:lstStyle/>
          <a:p>
            <a:r>
              <a:rPr lang="en-US"/>
              <a:t>NMI</a:t>
            </a:r>
          </a:p>
        </p:txBody>
      </p:sp>
      <p:sp>
        <p:nvSpPr>
          <p:cNvPr id="58378" name="Line 13"/>
          <p:cNvSpPr>
            <a:spLocks noChangeShapeType="1"/>
          </p:cNvSpPr>
          <p:nvPr/>
        </p:nvSpPr>
        <p:spPr bwMode="auto">
          <a:xfrm>
            <a:off x="1295400" y="3124200"/>
            <a:ext cx="3733800" cy="0"/>
          </a:xfrm>
          <a:prstGeom prst="line">
            <a:avLst/>
          </a:prstGeom>
          <a:noFill/>
          <a:ln w="9525">
            <a:solidFill>
              <a:schemeClr val="tx1"/>
            </a:solidFill>
            <a:round/>
            <a:headEnd/>
            <a:tailEnd type="triangle" w="med" len="med"/>
          </a:ln>
        </p:spPr>
        <p:txBody>
          <a:bodyPr/>
          <a:lstStyle/>
          <a:p>
            <a:endParaRPr lang="en-US"/>
          </a:p>
        </p:txBody>
      </p:sp>
      <p:sp>
        <p:nvSpPr>
          <p:cNvPr id="58379" name="Text Box 14"/>
          <p:cNvSpPr txBox="1">
            <a:spLocks noChangeArrowheads="1"/>
          </p:cNvSpPr>
          <p:nvPr/>
        </p:nvSpPr>
        <p:spPr bwMode="auto">
          <a:xfrm>
            <a:off x="2514600" y="2819400"/>
            <a:ext cx="1479550" cy="366713"/>
          </a:xfrm>
          <a:prstGeom prst="rect">
            <a:avLst/>
          </a:prstGeom>
          <a:noFill/>
          <a:ln w="9525">
            <a:noFill/>
            <a:miter lim="800000"/>
            <a:headEnd/>
            <a:tailEnd/>
          </a:ln>
        </p:spPr>
        <p:txBody>
          <a:bodyPr wrap="none">
            <a:spAutoFit/>
          </a:bodyPr>
          <a:lstStyle/>
          <a:p>
            <a:r>
              <a:rPr lang="en-US"/>
              <a:t>Error-signals</a:t>
            </a:r>
          </a:p>
        </p:txBody>
      </p:sp>
      <p:sp>
        <p:nvSpPr>
          <p:cNvPr id="58380" name="Line 15"/>
          <p:cNvSpPr>
            <a:spLocks noChangeShapeType="1"/>
          </p:cNvSpPr>
          <p:nvPr/>
        </p:nvSpPr>
        <p:spPr bwMode="auto">
          <a:xfrm>
            <a:off x="1447800" y="1905000"/>
            <a:ext cx="0" cy="1219200"/>
          </a:xfrm>
          <a:prstGeom prst="line">
            <a:avLst/>
          </a:prstGeom>
          <a:noFill/>
          <a:ln w="9525">
            <a:solidFill>
              <a:schemeClr val="tx1"/>
            </a:solidFill>
            <a:round/>
            <a:headEnd/>
            <a:tailEnd type="triangle" w="med" len="med"/>
          </a:ln>
        </p:spPr>
        <p:txBody>
          <a:bodyPr/>
          <a:lstStyle/>
          <a:p>
            <a:endParaRPr lang="en-US"/>
          </a:p>
        </p:txBody>
      </p:sp>
      <p:sp>
        <p:nvSpPr>
          <p:cNvPr id="58381" name="Line 16"/>
          <p:cNvSpPr>
            <a:spLocks noChangeShapeType="1"/>
          </p:cNvSpPr>
          <p:nvPr/>
        </p:nvSpPr>
        <p:spPr bwMode="auto">
          <a:xfrm>
            <a:off x="1676400" y="1905000"/>
            <a:ext cx="0" cy="1219200"/>
          </a:xfrm>
          <a:prstGeom prst="line">
            <a:avLst/>
          </a:prstGeom>
          <a:noFill/>
          <a:ln w="9525">
            <a:solidFill>
              <a:schemeClr val="tx1"/>
            </a:solidFill>
            <a:round/>
            <a:headEnd/>
            <a:tailEnd type="triangle" w="med" len="med"/>
          </a:ln>
        </p:spPr>
        <p:txBody>
          <a:bodyPr/>
          <a:lstStyle/>
          <a:p>
            <a:endParaRPr lang="en-US"/>
          </a:p>
        </p:txBody>
      </p:sp>
      <p:sp>
        <p:nvSpPr>
          <p:cNvPr id="58382" name="Line 17"/>
          <p:cNvSpPr>
            <a:spLocks noChangeShapeType="1"/>
          </p:cNvSpPr>
          <p:nvPr/>
        </p:nvSpPr>
        <p:spPr bwMode="auto">
          <a:xfrm>
            <a:off x="1905000" y="1905000"/>
            <a:ext cx="0" cy="1219200"/>
          </a:xfrm>
          <a:prstGeom prst="line">
            <a:avLst/>
          </a:prstGeom>
          <a:noFill/>
          <a:ln w="9525">
            <a:solidFill>
              <a:schemeClr val="tx1"/>
            </a:solidFill>
            <a:round/>
            <a:headEnd/>
            <a:tailEnd type="triangle" w="med" len="med"/>
          </a:ln>
        </p:spPr>
        <p:txBody>
          <a:bodyPr/>
          <a:lstStyle/>
          <a:p>
            <a:endParaRPr lang="en-US"/>
          </a:p>
        </p:txBody>
      </p:sp>
      <p:sp>
        <p:nvSpPr>
          <p:cNvPr id="58383" name="Line 18"/>
          <p:cNvSpPr>
            <a:spLocks noChangeShapeType="1"/>
          </p:cNvSpPr>
          <p:nvPr/>
        </p:nvSpPr>
        <p:spPr bwMode="auto">
          <a:xfrm>
            <a:off x="2133600" y="1905000"/>
            <a:ext cx="0" cy="1219200"/>
          </a:xfrm>
          <a:prstGeom prst="line">
            <a:avLst/>
          </a:prstGeom>
          <a:noFill/>
          <a:ln w="9525">
            <a:solidFill>
              <a:schemeClr val="tx1"/>
            </a:solidFill>
            <a:round/>
            <a:headEnd/>
            <a:tailEnd type="triangle" w="med" len="med"/>
          </a:ln>
        </p:spPr>
        <p:txBody>
          <a:bodyPr/>
          <a:lstStyle/>
          <a:p>
            <a:endParaRPr lang="en-US"/>
          </a:p>
        </p:txBody>
      </p:sp>
      <p:sp>
        <p:nvSpPr>
          <p:cNvPr id="58384" name="Line 19"/>
          <p:cNvSpPr>
            <a:spLocks noChangeShapeType="1"/>
          </p:cNvSpPr>
          <p:nvPr/>
        </p:nvSpPr>
        <p:spPr bwMode="auto">
          <a:xfrm>
            <a:off x="3581400" y="3657600"/>
            <a:ext cx="1447800" cy="0"/>
          </a:xfrm>
          <a:prstGeom prst="line">
            <a:avLst/>
          </a:prstGeom>
          <a:noFill/>
          <a:ln w="9525">
            <a:solidFill>
              <a:schemeClr val="tx1"/>
            </a:solidFill>
            <a:round/>
            <a:headEnd/>
            <a:tailEnd type="triangle" w="med" len="med"/>
          </a:ln>
        </p:spPr>
        <p:txBody>
          <a:bodyPr/>
          <a:lstStyle/>
          <a:p>
            <a:endParaRPr lang="en-US"/>
          </a:p>
        </p:txBody>
      </p:sp>
      <p:sp>
        <p:nvSpPr>
          <p:cNvPr id="58385" name="Line 20"/>
          <p:cNvSpPr>
            <a:spLocks noChangeShapeType="1"/>
          </p:cNvSpPr>
          <p:nvPr/>
        </p:nvSpPr>
        <p:spPr bwMode="auto">
          <a:xfrm flipH="1">
            <a:off x="1371600" y="3657600"/>
            <a:ext cx="1524000" cy="0"/>
          </a:xfrm>
          <a:prstGeom prst="line">
            <a:avLst/>
          </a:prstGeom>
          <a:noFill/>
          <a:ln w="9525">
            <a:solidFill>
              <a:schemeClr val="tx1"/>
            </a:solidFill>
            <a:round/>
            <a:headEnd/>
            <a:tailEnd/>
          </a:ln>
        </p:spPr>
        <p:txBody>
          <a:bodyPr/>
          <a:lstStyle/>
          <a:p>
            <a:endParaRPr lang="en-US"/>
          </a:p>
        </p:txBody>
      </p:sp>
      <p:sp>
        <p:nvSpPr>
          <p:cNvPr id="58386" name="Line 21"/>
          <p:cNvSpPr>
            <a:spLocks noChangeShapeType="1"/>
          </p:cNvSpPr>
          <p:nvPr/>
        </p:nvSpPr>
        <p:spPr bwMode="auto">
          <a:xfrm>
            <a:off x="2895600" y="3657600"/>
            <a:ext cx="609600" cy="304800"/>
          </a:xfrm>
          <a:prstGeom prst="line">
            <a:avLst/>
          </a:prstGeom>
          <a:noFill/>
          <a:ln w="9525">
            <a:solidFill>
              <a:schemeClr val="tx1"/>
            </a:solidFill>
            <a:round/>
            <a:headEnd/>
            <a:tailEnd/>
          </a:ln>
        </p:spPr>
        <p:txBody>
          <a:bodyPr/>
          <a:lstStyle/>
          <a:p>
            <a:endParaRPr lang="en-US"/>
          </a:p>
        </p:txBody>
      </p:sp>
      <p:sp>
        <p:nvSpPr>
          <p:cNvPr id="58387" name="Text Box 22"/>
          <p:cNvSpPr txBox="1">
            <a:spLocks noChangeArrowheads="1"/>
          </p:cNvSpPr>
          <p:nvPr/>
        </p:nvSpPr>
        <p:spPr bwMode="auto">
          <a:xfrm>
            <a:off x="2667000" y="4038600"/>
            <a:ext cx="1847850" cy="641350"/>
          </a:xfrm>
          <a:prstGeom prst="rect">
            <a:avLst/>
          </a:prstGeom>
          <a:noFill/>
          <a:ln w="9525">
            <a:noFill/>
            <a:miter lim="800000"/>
            <a:headEnd/>
            <a:tailEnd/>
          </a:ln>
        </p:spPr>
        <p:txBody>
          <a:bodyPr wrap="none">
            <a:spAutoFit/>
          </a:bodyPr>
          <a:lstStyle/>
          <a:p>
            <a:r>
              <a:rPr lang="en-US"/>
              <a:t>    Logic GATE</a:t>
            </a:r>
          </a:p>
          <a:p>
            <a:r>
              <a:rPr lang="en-US"/>
              <a:t>(port 0x70, bit 7)</a:t>
            </a:r>
          </a:p>
        </p:txBody>
      </p:sp>
      <p:sp>
        <p:nvSpPr>
          <p:cNvPr id="58388" name="Rectangle 23"/>
          <p:cNvSpPr>
            <a:spLocks noChangeArrowheads="1"/>
          </p:cNvSpPr>
          <p:nvPr/>
        </p:nvSpPr>
        <p:spPr bwMode="auto">
          <a:xfrm>
            <a:off x="4495800" y="4953000"/>
            <a:ext cx="914400" cy="990600"/>
          </a:xfrm>
          <a:prstGeom prst="rect">
            <a:avLst/>
          </a:prstGeom>
          <a:solidFill>
            <a:schemeClr val="accent1"/>
          </a:solidFill>
          <a:ln w="9525">
            <a:solidFill>
              <a:schemeClr val="tx1"/>
            </a:solidFill>
            <a:miter lim="800000"/>
            <a:headEnd/>
            <a:tailEnd/>
          </a:ln>
        </p:spPr>
        <p:txBody>
          <a:bodyPr wrap="none" anchor="ctr"/>
          <a:lstStyle/>
          <a:p>
            <a:pPr algn="ctr"/>
            <a:r>
              <a:rPr lang="en-US"/>
              <a:t>PIC</a:t>
            </a:r>
          </a:p>
        </p:txBody>
      </p:sp>
      <p:sp>
        <p:nvSpPr>
          <p:cNvPr id="58389" name="Line 24"/>
          <p:cNvSpPr>
            <a:spLocks noChangeShapeType="1"/>
          </p:cNvSpPr>
          <p:nvPr/>
        </p:nvSpPr>
        <p:spPr bwMode="auto">
          <a:xfrm>
            <a:off x="5410200" y="5486400"/>
            <a:ext cx="1447800" cy="0"/>
          </a:xfrm>
          <a:prstGeom prst="line">
            <a:avLst/>
          </a:prstGeom>
          <a:noFill/>
          <a:ln w="9525">
            <a:solidFill>
              <a:schemeClr val="tx1"/>
            </a:solidFill>
            <a:round/>
            <a:headEnd/>
            <a:tailEnd type="triangle" w="med" len="med"/>
          </a:ln>
        </p:spPr>
        <p:txBody>
          <a:bodyPr/>
          <a:lstStyle/>
          <a:p>
            <a:endParaRPr lang="en-US"/>
          </a:p>
        </p:txBody>
      </p:sp>
      <p:sp>
        <p:nvSpPr>
          <p:cNvPr id="58390" name="Line 26"/>
          <p:cNvSpPr>
            <a:spLocks noChangeShapeType="1"/>
          </p:cNvSpPr>
          <p:nvPr/>
        </p:nvSpPr>
        <p:spPr bwMode="auto">
          <a:xfrm>
            <a:off x="3276600" y="5181600"/>
            <a:ext cx="1219200" cy="0"/>
          </a:xfrm>
          <a:prstGeom prst="line">
            <a:avLst/>
          </a:prstGeom>
          <a:noFill/>
          <a:ln w="9525">
            <a:solidFill>
              <a:schemeClr val="tx1"/>
            </a:solidFill>
            <a:round/>
            <a:headEnd/>
            <a:tailEnd type="triangle" w="med" len="med"/>
          </a:ln>
        </p:spPr>
        <p:txBody>
          <a:bodyPr/>
          <a:lstStyle/>
          <a:p>
            <a:endParaRPr lang="en-US"/>
          </a:p>
        </p:txBody>
      </p:sp>
      <p:sp>
        <p:nvSpPr>
          <p:cNvPr id="58391" name="Line 27"/>
          <p:cNvSpPr>
            <a:spLocks noChangeShapeType="1"/>
          </p:cNvSpPr>
          <p:nvPr/>
        </p:nvSpPr>
        <p:spPr bwMode="auto">
          <a:xfrm>
            <a:off x="3276600" y="5257800"/>
            <a:ext cx="1219200" cy="0"/>
          </a:xfrm>
          <a:prstGeom prst="line">
            <a:avLst/>
          </a:prstGeom>
          <a:noFill/>
          <a:ln w="9525">
            <a:solidFill>
              <a:schemeClr val="tx1"/>
            </a:solidFill>
            <a:round/>
            <a:headEnd/>
            <a:tailEnd type="triangle" w="med" len="med"/>
          </a:ln>
        </p:spPr>
        <p:txBody>
          <a:bodyPr/>
          <a:lstStyle/>
          <a:p>
            <a:endParaRPr lang="en-US"/>
          </a:p>
        </p:txBody>
      </p:sp>
      <p:sp>
        <p:nvSpPr>
          <p:cNvPr id="58392" name="Line 28"/>
          <p:cNvSpPr>
            <a:spLocks noChangeShapeType="1"/>
          </p:cNvSpPr>
          <p:nvPr/>
        </p:nvSpPr>
        <p:spPr bwMode="auto">
          <a:xfrm>
            <a:off x="3276600" y="5334000"/>
            <a:ext cx="1219200" cy="0"/>
          </a:xfrm>
          <a:prstGeom prst="line">
            <a:avLst/>
          </a:prstGeom>
          <a:noFill/>
          <a:ln w="9525">
            <a:solidFill>
              <a:schemeClr val="tx1"/>
            </a:solidFill>
            <a:round/>
            <a:headEnd/>
            <a:tailEnd type="triangle" w="med" len="med"/>
          </a:ln>
        </p:spPr>
        <p:txBody>
          <a:bodyPr/>
          <a:lstStyle/>
          <a:p>
            <a:endParaRPr lang="en-US"/>
          </a:p>
        </p:txBody>
      </p:sp>
      <p:sp>
        <p:nvSpPr>
          <p:cNvPr id="58393" name="Line 29"/>
          <p:cNvSpPr>
            <a:spLocks noChangeShapeType="1"/>
          </p:cNvSpPr>
          <p:nvPr/>
        </p:nvSpPr>
        <p:spPr bwMode="auto">
          <a:xfrm>
            <a:off x="3276600" y="5410200"/>
            <a:ext cx="1219200" cy="0"/>
          </a:xfrm>
          <a:prstGeom prst="line">
            <a:avLst/>
          </a:prstGeom>
          <a:noFill/>
          <a:ln w="9525">
            <a:solidFill>
              <a:schemeClr val="tx1"/>
            </a:solidFill>
            <a:round/>
            <a:headEnd/>
            <a:tailEnd type="triangle" w="med" len="med"/>
          </a:ln>
        </p:spPr>
        <p:txBody>
          <a:bodyPr/>
          <a:lstStyle/>
          <a:p>
            <a:endParaRPr lang="en-US"/>
          </a:p>
        </p:txBody>
      </p:sp>
      <p:sp>
        <p:nvSpPr>
          <p:cNvPr id="58394" name="Line 30"/>
          <p:cNvSpPr>
            <a:spLocks noChangeShapeType="1"/>
          </p:cNvSpPr>
          <p:nvPr/>
        </p:nvSpPr>
        <p:spPr bwMode="auto">
          <a:xfrm>
            <a:off x="3276600" y="5486400"/>
            <a:ext cx="1219200" cy="0"/>
          </a:xfrm>
          <a:prstGeom prst="line">
            <a:avLst/>
          </a:prstGeom>
          <a:noFill/>
          <a:ln w="9525">
            <a:solidFill>
              <a:schemeClr val="tx1"/>
            </a:solidFill>
            <a:round/>
            <a:headEnd/>
            <a:tailEnd type="triangle" w="med" len="med"/>
          </a:ln>
        </p:spPr>
        <p:txBody>
          <a:bodyPr/>
          <a:lstStyle/>
          <a:p>
            <a:endParaRPr lang="en-US"/>
          </a:p>
        </p:txBody>
      </p:sp>
      <p:sp>
        <p:nvSpPr>
          <p:cNvPr id="58395" name="Line 31"/>
          <p:cNvSpPr>
            <a:spLocks noChangeShapeType="1"/>
          </p:cNvSpPr>
          <p:nvPr/>
        </p:nvSpPr>
        <p:spPr bwMode="auto">
          <a:xfrm>
            <a:off x="2819400" y="5562600"/>
            <a:ext cx="1676400" cy="0"/>
          </a:xfrm>
          <a:prstGeom prst="line">
            <a:avLst/>
          </a:prstGeom>
          <a:noFill/>
          <a:ln w="9525">
            <a:solidFill>
              <a:schemeClr val="tx1"/>
            </a:solidFill>
            <a:round/>
            <a:headEnd/>
            <a:tailEnd type="triangle" w="med" len="med"/>
          </a:ln>
        </p:spPr>
        <p:txBody>
          <a:bodyPr/>
          <a:lstStyle/>
          <a:p>
            <a:endParaRPr lang="en-US"/>
          </a:p>
        </p:txBody>
      </p:sp>
      <p:sp>
        <p:nvSpPr>
          <p:cNvPr id="58396" name="Line 32"/>
          <p:cNvSpPr>
            <a:spLocks noChangeShapeType="1"/>
          </p:cNvSpPr>
          <p:nvPr/>
        </p:nvSpPr>
        <p:spPr bwMode="auto">
          <a:xfrm>
            <a:off x="3276600" y="5638800"/>
            <a:ext cx="1219200" cy="0"/>
          </a:xfrm>
          <a:prstGeom prst="line">
            <a:avLst/>
          </a:prstGeom>
          <a:noFill/>
          <a:ln w="9525">
            <a:solidFill>
              <a:schemeClr val="tx1"/>
            </a:solidFill>
            <a:round/>
            <a:headEnd/>
            <a:tailEnd type="triangle" w="med" len="med"/>
          </a:ln>
        </p:spPr>
        <p:txBody>
          <a:bodyPr/>
          <a:lstStyle/>
          <a:p>
            <a:endParaRPr lang="en-US"/>
          </a:p>
        </p:txBody>
      </p:sp>
      <p:sp>
        <p:nvSpPr>
          <p:cNvPr id="58397" name="Line 33"/>
          <p:cNvSpPr>
            <a:spLocks noChangeShapeType="1"/>
          </p:cNvSpPr>
          <p:nvPr/>
        </p:nvSpPr>
        <p:spPr bwMode="auto">
          <a:xfrm>
            <a:off x="3276600" y="5715000"/>
            <a:ext cx="1219200" cy="0"/>
          </a:xfrm>
          <a:prstGeom prst="line">
            <a:avLst/>
          </a:prstGeom>
          <a:noFill/>
          <a:ln w="9525">
            <a:solidFill>
              <a:schemeClr val="tx1"/>
            </a:solidFill>
            <a:round/>
            <a:headEnd/>
            <a:tailEnd type="triangle" w="med" len="med"/>
          </a:ln>
        </p:spPr>
        <p:txBody>
          <a:bodyPr/>
          <a:lstStyle/>
          <a:p>
            <a:endParaRPr lang="en-US"/>
          </a:p>
        </p:txBody>
      </p:sp>
      <p:sp>
        <p:nvSpPr>
          <p:cNvPr id="58398" name="Text Box 34"/>
          <p:cNvSpPr txBox="1">
            <a:spLocks noChangeArrowheads="1"/>
          </p:cNvSpPr>
          <p:nvPr/>
        </p:nvSpPr>
        <p:spPr bwMode="auto">
          <a:xfrm>
            <a:off x="3352800" y="5715000"/>
            <a:ext cx="984250" cy="366713"/>
          </a:xfrm>
          <a:prstGeom prst="rect">
            <a:avLst/>
          </a:prstGeom>
          <a:noFill/>
          <a:ln w="9525">
            <a:noFill/>
            <a:miter lim="800000"/>
            <a:headEnd/>
            <a:tailEnd/>
          </a:ln>
        </p:spPr>
        <p:txBody>
          <a:bodyPr wrap="none">
            <a:spAutoFit/>
          </a:bodyPr>
          <a:lstStyle/>
          <a:p>
            <a:r>
              <a:rPr lang="en-US"/>
              <a:t>IRQ 0-7</a:t>
            </a:r>
          </a:p>
        </p:txBody>
      </p:sp>
      <p:sp>
        <p:nvSpPr>
          <p:cNvPr id="58399" name="Text Box 35"/>
          <p:cNvSpPr txBox="1">
            <a:spLocks noChangeArrowheads="1"/>
          </p:cNvSpPr>
          <p:nvPr/>
        </p:nvSpPr>
        <p:spPr bwMode="auto">
          <a:xfrm>
            <a:off x="6842125" y="5294313"/>
            <a:ext cx="717550" cy="366712"/>
          </a:xfrm>
          <a:prstGeom prst="rect">
            <a:avLst/>
          </a:prstGeom>
          <a:noFill/>
          <a:ln w="9525">
            <a:noFill/>
            <a:miter lim="800000"/>
            <a:headEnd/>
            <a:tailEnd/>
          </a:ln>
        </p:spPr>
        <p:txBody>
          <a:bodyPr wrap="none">
            <a:spAutoFit/>
          </a:bodyPr>
          <a:lstStyle/>
          <a:p>
            <a:r>
              <a:rPr lang="en-US"/>
              <a:t>INTR</a:t>
            </a:r>
          </a:p>
        </p:txBody>
      </p:sp>
      <p:sp>
        <p:nvSpPr>
          <p:cNvPr id="58400" name="Rectangle 36"/>
          <p:cNvSpPr>
            <a:spLocks noChangeArrowheads="1"/>
          </p:cNvSpPr>
          <p:nvPr/>
        </p:nvSpPr>
        <p:spPr bwMode="auto">
          <a:xfrm>
            <a:off x="1905000" y="5029200"/>
            <a:ext cx="914400" cy="990600"/>
          </a:xfrm>
          <a:prstGeom prst="rect">
            <a:avLst/>
          </a:prstGeom>
          <a:solidFill>
            <a:schemeClr val="accent1"/>
          </a:solidFill>
          <a:ln w="9525">
            <a:solidFill>
              <a:schemeClr val="tx1"/>
            </a:solidFill>
            <a:miter lim="800000"/>
            <a:headEnd/>
            <a:tailEnd/>
          </a:ln>
        </p:spPr>
        <p:txBody>
          <a:bodyPr wrap="none" anchor="ctr"/>
          <a:lstStyle/>
          <a:p>
            <a:pPr algn="ctr"/>
            <a:r>
              <a:rPr lang="en-US"/>
              <a:t>PIC</a:t>
            </a:r>
          </a:p>
        </p:txBody>
      </p:sp>
      <p:sp>
        <p:nvSpPr>
          <p:cNvPr id="58401" name="Line 37"/>
          <p:cNvSpPr>
            <a:spLocks noChangeShapeType="1"/>
          </p:cNvSpPr>
          <p:nvPr/>
        </p:nvSpPr>
        <p:spPr bwMode="auto">
          <a:xfrm>
            <a:off x="685800" y="5257800"/>
            <a:ext cx="1219200" cy="0"/>
          </a:xfrm>
          <a:prstGeom prst="line">
            <a:avLst/>
          </a:prstGeom>
          <a:noFill/>
          <a:ln w="9525">
            <a:solidFill>
              <a:schemeClr val="tx1"/>
            </a:solidFill>
            <a:round/>
            <a:headEnd/>
            <a:tailEnd type="triangle" w="med" len="med"/>
          </a:ln>
        </p:spPr>
        <p:txBody>
          <a:bodyPr/>
          <a:lstStyle/>
          <a:p>
            <a:endParaRPr lang="en-US"/>
          </a:p>
        </p:txBody>
      </p:sp>
      <p:sp>
        <p:nvSpPr>
          <p:cNvPr id="58402" name="Line 38"/>
          <p:cNvSpPr>
            <a:spLocks noChangeShapeType="1"/>
          </p:cNvSpPr>
          <p:nvPr/>
        </p:nvSpPr>
        <p:spPr bwMode="auto">
          <a:xfrm>
            <a:off x="685800" y="5334000"/>
            <a:ext cx="1219200" cy="0"/>
          </a:xfrm>
          <a:prstGeom prst="line">
            <a:avLst/>
          </a:prstGeom>
          <a:noFill/>
          <a:ln w="9525">
            <a:solidFill>
              <a:schemeClr val="tx1"/>
            </a:solidFill>
            <a:round/>
            <a:headEnd/>
            <a:tailEnd type="triangle" w="med" len="med"/>
          </a:ln>
        </p:spPr>
        <p:txBody>
          <a:bodyPr/>
          <a:lstStyle/>
          <a:p>
            <a:endParaRPr lang="en-US"/>
          </a:p>
        </p:txBody>
      </p:sp>
      <p:sp>
        <p:nvSpPr>
          <p:cNvPr id="58403" name="Line 39"/>
          <p:cNvSpPr>
            <a:spLocks noChangeShapeType="1"/>
          </p:cNvSpPr>
          <p:nvPr/>
        </p:nvSpPr>
        <p:spPr bwMode="auto">
          <a:xfrm>
            <a:off x="685800" y="5410200"/>
            <a:ext cx="1219200" cy="0"/>
          </a:xfrm>
          <a:prstGeom prst="line">
            <a:avLst/>
          </a:prstGeom>
          <a:noFill/>
          <a:ln w="9525">
            <a:solidFill>
              <a:schemeClr val="tx1"/>
            </a:solidFill>
            <a:round/>
            <a:headEnd/>
            <a:tailEnd type="triangle" w="med" len="med"/>
          </a:ln>
        </p:spPr>
        <p:txBody>
          <a:bodyPr/>
          <a:lstStyle/>
          <a:p>
            <a:endParaRPr lang="en-US"/>
          </a:p>
        </p:txBody>
      </p:sp>
      <p:sp>
        <p:nvSpPr>
          <p:cNvPr id="58404" name="Line 40"/>
          <p:cNvSpPr>
            <a:spLocks noChangeShapeType="1"/>
          </p:cNvSpPr>
          <p:nvPr/>
        </p:nvSpPr>
        <p:spPr bwMode="auto">
          <a:xfrm>
            <a:off x="685800" y="5486400"/>
            <a:ext cx="1219200" cy="0"/>
          </a:xfrm>
          <a:prstGeom prst="line">
            <a:avLst/>
          </a:prstGeom>
          <a:noFill/>
          <a:ln w="9525">
            <a:solidFill>
              <a:schemeClr val="tx1"/>
            </a:solidFill>
            <a:round/>
            <a:headEnd/>
            <a:tailEnd type="triangle" w="med" len="med"/>
          </a:ln>
        </p:spPr>
        <p:txBody>
          <a:bodyPr/>
          <a:lstStyle/>
          <a:p>
            <a:endParaRPr lang="en-US"/>
          </a:p>
        </p:txBody>
      </p:sp>
      <p:sp>
        <p:nvSpPr>
          <p:cNvPr id="58405" name="Line 41"/>
          <p:cNvSpPr>
            <a:spLocks noChangeShapeType="1"/>
          </p:cNvSpPr>
          <p:nvPr/>
        </p:nvSpPr>
        <p:spPr bwMode="auto">
          <a:xfrm>
            <a:off x="685800" y="5562600"/>
            <a:ext cx="1219200" cy="0"/>
          </a:xfrm>
          <a:prstGeom prst="line">
            <a:avLst/>
          </a:prstGeom>
          <a:noFill/>
          <a:ln w="9525">
            <a:solidFill>
              <a:schemeClr val="tx1"/>
            </a:solidFill>
            <a:round/>
            <a:headEnd/>
            <a:tailEnd type="triangle" w="med" len="med"/>
          </a:ln>
        </p:spPr>
        <p:txBody>
          <a:bodyPr/>
          <a:lstStyle/>
          <a:p>
            <a:endParaRPr lang="en-US"/>
          </a:p>
        </p:txBody>
      </p:sp>
      <p:sp>
        <p:nvSpPr>
          <p:cNvPr id="58406" name="Line 42"/>
          <p:cNvSpPr>
            <a:spLocks noChangeShapeType="1"/>
          </p:cNvSpPr>
          <p:nvPr/>
        </p:nvSpPr>
        <p:spPr bwMode="auto">
          <a:xfrm>
            <a:off x="685800" y="5638800"/>
            <a:ext cx="1219200" cy="0"/>
          </a:xfrm>
          <a:prstGeom prst="line">
            <a:avLst/>
          </a:prstGeom>
          <a:noFill/>
          <a:ln w="9525">
            <a:solidFill>
              <a:schemeClr val="tx1"/>
            </a:solidFill>
            <a:round/>
            <a:headEnd/>
            <a:tailEnd type="triangle" w="med" len="med"/>
          </a:ln>
        </p:spPr>
        <p:txBody>
          <a:bodyPr/>
          <a:lstStyle/>
          <a:p>
            <a:endParaRPr lang="en-US"/>
          </a:p>
        </p:txBody>
      </p:sp>
      <p:sp>
        <p:nvSpPr>
          <p:cNvPr id="58407" name="Line 43"/>
          <p:cNvSpPr>
            <a:spLocks noChangeShapeType="1"/>
          </p:cNvSpPr>
          <p:nvPr/>
        </p:nvSpPr>
        <p:spPr bwMode="auto">
          <a:xfrm>
            <a:off x="685800" y="5715000"/>
            <a:ext cx="1219200" cy="0"/>
          </a:xfrm>
          <a:prstGeom prst="line">
            <a:avLst/>
          </a:prstGeom>
          <a:noFill/>
          <a:ln w="9525">
            <a:solidFill>
              <a:schemeClr val="tx1"/>
            </a:solidFill>
            <a:round/>
            <a:headEnd/>
            <a:tailEnd type="triangle" w="med" len="med"/>
          </a:ln>
        </p:spPr>
        <p:txBody>
          <a:bodyPr/>
          <a:lstStyle/>
          <a:p>
            <a:endParaRPr lang="en-US"/>
          </a:p>
        </p:txBody>
      </p:sp>
      <p:sp>
        <p:nvSpPr>
          <p:cNvPr id="58408" name="Line 44"/>
          <p:cNvSpPr>
            <a:spLocks noChangeShapeType="1"/>
          </p:cNvSpPr>
          <p:nvPr/>
        </p:nvSpPr>
        <p:spPr bwMode="auto">
          <a:xfrm>
            <a:off x="685800" y="5791200"/>
            <a:ext cx="1219200" cy="0"/>
          </a:xfrm>
          <a:prstGeom prst="line">
            <a:avLst/>
          </a:prstGeom>
          <a:noFill/>
          <a:ln w="9525">
            <a:solidFill>
              <a:schemeClr val="tx1"/>
            </a:solidFill>
            <a:round/>
            <a:headEnd/>
            <a:tailEnd type="triangle" w="med" len="med"/>
          </a:ln>
        </p:spPr>
        <p:txBody>
          <a:bodyPr/>
          <a:lstStyle/>
          <a:p>
            <a:endParaRPr lang="en-US"/>
          </a:p>
        </p:txBody>
      </p:sp>
      <p:sp>
        <p:nvSpPr>
          <p:cNvPr id="58409" name="Text Box 45"/>
          <p:cNvSpPr txBox="1">
            <a:spLocks noChangeArrowheads="1"/>
          </p:cNvSpPr>
          <p:nvPr/>
        </p:nvSpPr>
        <p:spPr bwMode="auto">
          <a:xfrm>
            <a:off x="762000" y="5791200"/>
            <a:ext cx="1111250" cy="366713"/>
          </a:xfrm>
          <a:prstGeom prst="rect">
            <a:avLst/>
          </a:prstGeom>
          <a:noFill/>
          <a:ln w="9525">
            <a:noFill/>
            <a:miter lim="800000"/>
            <a:headEnd/>
            <a:tailEnd/>
          </a:ln>
        </p:spPr>
        <p:txBody>
          <a:bodyPr wrap="none">
            <a:spAutoFit/>
          </a:bodyPr>
          <a:lstStyle/>
          <a:p>
            <a:r>
              <a:rPr lang="en-US"/>
              <a:t>IRQ 8-15</a:t>
            </a:r>
          </a:p>
        </p:txBody>
      </p:sp>
      <p:sp>
        <p:nvSpPr>
          <p:cNvPr id="58410" name="Rectangle 46"/>
          <p:cNvSpPr>
            <a:spLocks noChangeArrowheads="1"/>
          </p:cNvSpPr>
          <p:nvPr/>
        </p:nvSpPr>
        <p:spPr bwMode="auto">
          <a:xfrm>
            <a:off x="7543800" y="5257800"/>
            <a:ext cx="609600" cy="381000"/>
          </a:xfrm>
          <a:prstGeom prst="rect">
            <a:avLst/>
          </a:prstGeom>
          <a:solidFill>
            <a:srgbClr val="00FFCC"/>
          </a:solidFill>
          <a:ln w="9525">
            <a:solidFill>
              <a:schemeClr val="tx1"/>
            </a:solidFill>
            <a:miter lim="800000"/>
            <a:headEnd/>
            <a:tailEnd/>
          </a:ln>
        </p:spPr>
        <p:txBody>
          <a:bodyPr wrap="none" anchor="ctr"/>
          <a:lstStyle/>
          <a:p>
            <a:pPr algn="ctr"/>
            <a:r>
              <a:rPr lang="en-US" sz="2000"/>
              <a:t>IF</a:t>
            </a:r>
          </a:p>
        </p:txBody>
      </p:sp>
      <p:sp>
        <p:nvSpPr>
          <p:cNvPr id="43"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195</a:t>
            </a:fld>
            <a:endParaRPr lang="en-US"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76200"/>
            <a:ext cx="8229600" cy="1143000"/>
          </a:xfrm>
        </p:spPr>
        <p:txBody>
          <a:bodyPr/>
          <a:lstStyle/>
          <a:p>
            <a:pPr eaLnBrk="1" hangingPunct="1"/>
            <a:r>
              <a:rPr lang="en-US" sz="4000" dirty="0" smtClean="0"/>
              <a:t>Example: setting alarm time</a:t>
            </a:r>
          </a:p>
        </p:txBody>
      </p:sp>
      <p:sp>
        <p:nvSpPr>
          <p:cNvPr id="59395" name="Rectangle 3"/>
          <p:cNvSpPr>
            <a:spLocks noGrp="1" noChangeArrowheads="1"/>
          </p:cNvSpPr>
          <p:nvPr>
            <p:ph type="body" idx="1"/>
          </p:nvPr>
        </p:nvSpPr>
        <p:spPr/>
        <p:txBody>
          <a:bodyPr/>
          <a:lstStyle/>
          <a:p>
            <a:pPr eaLnBrk="1" hangingPunct="1">
              <a:buFontTx/>
              <a:buNone/>
            </a:pPr>
            <a:r>
              <a:rPr lang="en-US" sz="2400" dirty="0" smtClean="0"/>
              <a:t>; inhibit clock updates while reprogramming</a:t>
            </a:r>
          </a:p>
          <a:p>
            <a:pPr eaLnBrk="1" hangingPunct="1">
              <a:buFontTx/>
              <a:buNone/>
            </a:pPr>
            <a:r>
              <a:rPr lang="en-US" sz="2400" dirty="0" smtClean="0"/>
              <a:t>		</a:t>
            </a:r>
            <a:r>
              <a:rPr lang="en-US" sz="2400" dirty="0" err="1" smtClean="0"/>
              <a:t>mov</a:t>
            </a:r>
            <a:r>
              <a:rPr lang="en-US" sz="2400" dirty="0" smtClean="0"/>
              <a:t>     $0x8B, %al	# access register B</a:t>
            </a:r>
          </a:p>
          <a:p>
            <a:pPr eaLnBrk="1" hangingPunct="1">
              <a:buFontTx/>
              <a:buNone/>
            </a:pPr>
            <a:r>
              <a:rPr lang="en-US" sz="2400" dirty="0" smtClean="0"/>
              <a:t>		out       %al, $0x70	# and disable NMI</a:t>
            </a:r>
          </a:p>
          <a:p>
            <a:pPr eaLnBrk="1" hangingPunct="1">
              <a:buFontTx/>
              <a:buNone/>
            </a:pPr>
            <a:r>
              <a:rPr lang="en-US" sz="2400" dirty="0" smtClean="0"/>
              <a:t>		in         $0x71, %al	# read register B</a:t>
            </a:r>
          </a:p>
          <a:p>
            <a:pPr eaLnBrk="1" hangingPunct="1">
              <a:buFontTx/>
              <a:buNone/>
            </a:pPr>
            <a:r>
              <a:rPr lang="en-US" sz="2400" dirty="0" smtClean="0"/>
              <a:t>		or         $0x80, %al	# set the SET bit</a:t>
            </a:r>
          </a:p>
          <a:p>
            <a:pPr eaLnBrk="1" hangingPunct="1">
              <a:buFontTx/>
              <a:buNone/>
            </a:pPr>
            <a:r>
              <a:rPr lang="en-US" sz="2400" dirty="0" smtClean="0"/>
              <a:t>		out	    %al, $0x71	# write register B</a:t>
            </a:r>
          </a:p>
          <a:p>
            <a:pPr eaLnBrk="1" hangingPunct="1">
              <a:buFontTx/>
              <a:buNone/>
            </a:pPr>
            <a:r>
              <a:rPr lang="en-US" dirty="0" smtClean="0"/>
              <a:t>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196</a:t>
            </a:fld>
            <a:endParaRPr lang="en-US"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43000"/>
          </a:xfrm>
        </p:spPr>
        <p:txBody>
          <a:bodyPr/>
          <a:lstStyle/>
          <a:p>
            <a:pPr eaLnBrk="1" hangingPunct="1"/>
            <a:r>
              <a:rPr lang="en-US" dirty="0" smtClean="0"/>
              <a:t>Finish SET (and </a:t>
            </a:r>
            <a:r>
              <a:rPr lang="en-US" dirty="0" err="1" smtClean="0"/>
              <a:t>reenable</a:t>
            </a:r>
            <a:r>
              <a:rPr lang="en-US" dirty="0" smtClean="0"/>
              <a:t> NMI)</a:t>
            </a:r>
          </a:p>
        </p:txBody>
      </p:sp>
      <p:sp>
        <p:nvSpPr>
          <p:cNvPr id="61443" name="Rectangle 3"/>
          <p:cNvSpPr>
            <a:spLocks noGrp="1" noChangeArrowheads="1"/>
          </p:cNvSpPr>
          <p:nvPr>
            <p:ph type="body" idx="1"/>
          </p:nvPr>
        </p:nvSpPr>
        <p:spPr/>
        <p:txBody>
          <a:bodyPr/>
          <a:lstStyle/>
          <a:p>
            <a:pPr eaLnBrk="1" hangingPunct="1">
              <a:lnSpc>
                <a:spcPct val="90000"/>
              </a:lnSpc>
              <a:buFontTx/>
              <a:buNone/>
            </a:pPr>
            <a:r>
              <a:rPr lang="en-US" sz="2400" dirty="0" smtClean="0"/>
              <a:t># clear the ‘SET’ bit in register B</a:t>
            </a:r>
          </a:p>
          <a:p>
            <a:pPr eaLnBrk="1" hangingPunct="1">
              <a:lnSpc>
                <a:spcPct val="90000"/>
              </a:lnSpc>
              <a:buFontTx/>
              <a:buNone/>
            </a:pPr>
            <a:r>
              <a:rPr lang="en-US" sz="2400" dirty="0" smtClean="0"/>
              <a:t>		</a:t>
            </a:r>
            <a:r>
              <a:rPr lang="en-US" sz="2400" dirty="0" err="1" smtClean="0"/>
              <a:t>mov</a:t>
            </a:r>
            <a:r>
              <a:rPr lang="en-US" sz="2400" dirty="0" smtClean="0"/>
              <a:t>     $0x8B, %al	# select register B</a:t>
            </a:r>
          </a:p>
          <a:p>
            <a:pPr eaLnBrk="1" hangingPunct="1">
              <a:lnSpc>
                <a:spcPct val="90000"/>
              </a:lnSpc>
              <a:buFontTx/>
              <a:buNone/>
            </a:pPr>
            <a:r>
              <a:rPr lang="en-US" sz="2400" dirty="0" smtClean="0"/>
              <a:t>		out	   %al, $0x70	# for access w/o NMI</a:t>
            </a:r>
          </a:p>
          <a:p>
            <a:pPr eaLnBrk="1" hangingPunct="1">
              <a:lnSpc>
                <a:spcPct val="90000"/>
              </a:lnSpc>
              <a:buFontTx/>
              <a:buNone/>
            </a:pPr>
            <a:r>
              <a:rPr lang="en-US" sz="2400" dirty="0" smtClean="0"/>
              <a:t>		in         $0x71, %al	# read register B</a:t>
            </a:r>
          </a:p>
          <a:p>
            <a:pPr eaLnBrk="1" hangingPunct="1">
              <a:lnSpc>
                <a:spcPct val="90000"/>
              </a:lnSpc>
              <a:buFontTx/>
              <a:buNone/>
            </a:pPr>
            <a:r>
              <a:rPr lang="en-US" sz="2400" dirty="0" smtClean="0"/>
              <a:t>		and      $0x7F, %al	# clear its SET bit</a:t>
            </a:r>
          </a:p>
          <a:p>
            <a:pPr eaLnBrk="1" hangingPunct="1">
              <a:lnSpc>
                <a:spcPct val="90000"/>
              </a:lnSpc>
              <a:buFontTx/>
              <a:buNone/>
            </a:pPr>
            <a:r>
              <a:rPr lang="en-US" sz="2400" dirty="0" smtClean="0"/>
              <a:t>		out	    %al, $0x71	# write register B</a:t>
            </a:r>
          </a:p>
          <a:p>
            <a:pPr eaLnBrk="1" hangingPunct="1">
              <a:lnSpc>
                <a:spcPct val="90000"/>
              </a:lnSpc>
              <a:buFontTx/>
              <a:buNone/>
            </a:pPr>
            <a:r>
              <a:rPr lang="en-US" sz="2400" dirty="0" smtClean="0"/>
              <a:t># </a:t>
            </a:r>
            <a:r>
              <a:rPr lang="en-US" sz="2400" dirty="0" err="1" smtClean="0"/>
              <a:t>reenable</a:t>
            </a:r>
            <a:r>
              <a:rPr lang="en-US" sz="2400" dirty="0" smtClean="0"/>
              <a:t> the Non-</a:t>
            </a:r>
            <a:r>
              <a:rPr lang="en-US" sz="2400" dirty="0" err="1" smtClean="0"/>
              <a:t>Maskable</a:t>
            </a:r>
            <a:r>
              <a:rPr lang="en-US" sz="2400" dirty="0" smtClean="0"/>
              <a:t> Interrupts</a:t>
            </a:r>
          </a:p>
          <a:p>
            <a:pPr eaLnBrk="1" hangingPunct="1">
              <a:lnSpc>
                <a:spcPct val="90000"/>
              </a:lnSpc>
              <a:buFontTx/>
              <a:buNone/>
            </a:pPr>
            <a:r>
              <a:rPr lang="en-US" sz="2400" dirty="0" smtClean="0"/>
              <a:t>		</a:t>
            </a:r>
            <a:r>
              <a:rPr lang="en-US" sz="2400" dirty="0" err="1" smtClean="0"/>
              <a:t>mov</a:t>
            </a:r>
            <a:r>
              <a:rPr lang="en-US" sz="2400" dirty="0" smtClean="0"/>
              <a:t>	    $0x0D, %al	# select register D</a:t>
            </a:r>
          </a:p>
          <a:p>
            <a:pPr eaLnBrk="1" hangingPunct="1">
              <a:lnSpc>
                <a:spcPct val="90000"/>
              </a:lnSpc>
              <a:buFontTx/>
              <a:buNone/>
            </a:pPr>
            <a:r>
              <a:rPr lang="en-US" sz="2400" dirty="0" smtClean="0"/>
              <a:t>		out       %ax, $0x70	# and </a:t>
            </a:r>
            <a:r>
              <a:rPr lang="en-US" sz="2400" dirty="0" err="1" smtClean="0"/>
              <a:t>reenable</a:t>
            </a:r>
            <a:r>
              <a:rPr lang="en-US" sz="2400" dirty="0" smtClean="0"/>
              <a:t> NMI</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197</a:t>
            </a:fld>
            <a:endParaRPr lang="en-US"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228600"/>
            <a:ext cx="8229600" cy="1143000"/>
          </a:xfrm>
        </p:spPr>
        <p:txBody>
          <a:bodyPr/>
          <a:lstStyle/>
          <a:p>
            <a:pPr eaLnBrk="1" hangingPunct="1"/>
            <a:r>
              <a:rPr lang="en-US" dirty="0" smtClean="0"/>
              <a:t>Event-Queue paradigm</a:t>
            </a:r>
          </a:p>
        </p:txBody>
      </p:sp>
      <p:sp>
        <p:nvSpPr>
          <p:cNvPr id="63491" name="Rectangle 4"/>
          <p:cNvSpPr>
            <a:spLocks noChangeArrowheads="1"/>
          </p:cNvSpPr>
          <p:nvPr/>
        </p:nvSpPr>
        <p:spPr bwMode="auto">
          <a:xfrm>
            <a:off x="1219200" y="4114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free</a:t>
            </a:r>
          </a:p>
        </p:txBody>
      </p:sp>
      <p:sp>
        <p:nvSpPr>
          <p:cNvPr id="63492" name="Rectangle 5"/>
          <p:cNvSpPr>
            <a:spLocks noChangeArrowheads="1"/>
          </p:cNvSpPr>
          <p:nvPr/>
        </p:nvSpPr>
        <p:spPr bwMode="auto">
          <a:xfrm>
            <a:off x="2133600" y="4114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free</a:t>
            </a:r>
          </a:p>
        </p:txBody>
      </p:sp>
      <p:sp>
        <p:nvSpPr>
          <p:cNvPr id="63493" name="Rectangle 6"/>
          <p:cNvSpPr>
            <a:spLocks noChangeArrowheads="1"/>
          </p:cNvSpPr>
          <p:nvPr/>
        </p:nvSpPr>
        <p:spPr bwMode="auto">
          <a:xfrm>
            <a:off x="3048000" y="41148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Event</a:t>
            </a:r>
          </a:p>
          <a:p>
            <a:pPr algn="ctr"/>
            <a:r>
              <a:rPr lang="en-US"/>
              <a:t>record</a:t>
            </a:r>
          </a:p>
        </p:txBody>
      </p:sp>
      <p:sp>
        <p:nvSpPr>
          <p:cNvPr id="63494" name="Rectangle 7"/>
          <p:cNvSpPr>
            <a:spLocks noChangeArrowheads="1"/>
          </p:cNvSpPr>
          <p:nvPr/>
        </p:nvSpPr>
        <p:spPr bwMode="auto">
          <a:xfrm>
            <a:off x="3962400" y="41148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Event</a:t>
            </a:r>
          </a:p>
          <a:p>
            <a:pPr algn="ctr"/>
            <a:r>
              <a:rPr lang="en-US"/>
              <a:t>record</a:t>
            </a:r>
          </a:p>
        </p:txBody>
      </p:sp>
      <p:sp>
        <p:nvSpPr>
          <p:cNvPr id="63495" name="Rectangle 8"/>
          <p:cNvSpPr>
            <a:spLocks noChangeArrowheads="1"/>
          </p:cNvSpPr>
          <p:nvPr/>
        </p:nvSpPr>
        <p:spPr bwMode="auto">
          <a:xfrm>
            <a:off x="4876800" y="4114800"/>
            <a:ext cx="914400" cy="914400"/>
          </a:xfrm>
          <a:prstGeom prst="rect">
            <a:avLst/>
          </a:prstGeom>
          <a:solidFill>
            <a:srgbClr val="00FFFF"/>
          </a:solidFill>
          <a:ln w="9525">
            <a:solidFill>
              <a:schemeClr val="tx1"/>
            </a:solidFill>
            <a:miter lim="800000"/>
            <a:headEnd/>
            <a:tailEnd/>
          </a:ln>
        </p:spPr>
        <p:txBody>
          <a:bodyPr wrap="none" anchor="ctr"/>
          <a:lstStyle/>
          <a:p>
            <a:pPr algn="ctr"/>
            <a:r>
              <a:rPr lang="en-US"/>
              <a:t>Event</a:t>
            </a:r>
          </a:p>
          <a:p>
            <a:pPr algn="ctr"/>
            <a:r>
              <a:rPr lang="en-US"/>
              <a:t>record</a:t>
            </a:r>
          </a:p>
        </p:txBody>
      </p:sp>
      <p:sp>
        <p:nvSpPr>
          <p:cNvPr id="63496" name="Rectangle 9"/>
          <p:cNvSpPr>
            <a:spLocks noChangeArrowheads="1"/>
          </p:cNvSpPr>
          <p:nvPr/>
        </p:nvSpPr>
        <p:spPr bwMode="auto">
          <a:xfrm>
            <a:off x="5791200" y="4114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free</a:t>
            </a:r>
          </a:p>
        </p:txBody>
      </p:sp>
      <p:sp>
        <p:nvSpPr>
          <p:cNvPr id="63497" name="Rectangle 10"/>
          <p:cNvSpPr>
            <a:spLocks noChangeArrowheads="1"/>
          </p:cNvSpPr>
          <p:nvPr/>
        </p:nvSpPr>
        <p:spPr bwMode="auto">
          <a:xfrm>
            <a:off x="6705600" y="4114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free</a:t>
            </a:r>
          </a:p>
        </p:txBody>
      </p:sp>
      <p:sp>
        <p:nvSpPr>
          <p:cNvPr id="63498" name="Rectangle 11"/>
          <p:cNvSpPr>
            <a:spLocks noChangeArrowheads="1"/>
          </p:cNvSpPr>
          <p:nvPr/>
        </p:nvSpPr>
        <p:spPr bwMode="auto">
          <a:xfrm>
            <a:off x="7620000" y="4114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free</a:t>
            </a:r>
          </a:p>
        </p:txBody>
      </p:sp>
      <p:sp>
        <p:nvSpPr>
          <p:cNvPr id="63499" name="Rectangle 12"/>
          <p:cNvSpPr>
            <a:spLocks noChangeArrowheads="1"/>
          </p:cNvSpPr>
          <p:nvPr/>
        </p:nvSpPr>
        <p:spPr bwMode="auto">
          <a:xfrm>
            <a:off x="152400" y="3124200"/>
            <a:ext cx="914400" cy="457200"/>
          </a:xfrm>
          <a:prstGeom prst="rect">
            <a:avLst/>
          </a:prstGeom>
          <a:solidFill>
            <a:srgbClr val="FFFF99"/>
          </a:solidFill>
          <a:ln w="9525">
            <a:solidFill>
              <a:schemeClr val="tx1"/>
            </a:solidFill>
            <a:miter lim="800000"/>
            <a:headEnd/>
            <a:tailEnd/>
          </a:ln>
        </p:spPr>
        <p:txBody>
          <a:bodyPr wrap="none" anchor="ctr"/>
          <a:lstStyle/>
          <a:p>
            <a:pPr algn="ctr"/>
            <a:r>
              <a:rPr lang="en-US"/>
              <a:t>HEAD</a:t>
            </a:r>
          </a:p>
        </p:txBody>
      </p:sp>
      <p:sp>
        <p:nvSpPr>
          <p:cNvPr id="63500" name="Rectangle 13"/>
          <p:cNvSpPr>
            <a:spLocks noChangeArrowheads="1"/>
          </p:cNvSpPr>
          <p:nvPr/>
        </p:nvSpPr>
        <p:spPr bwMode="auto">
          <a:xfrm>
            <a:off x="152400" y="5638800"/>
            <a:ext cx="914400" cy="457200"/>
          </a:xfrm>
          <a:prstGeom prst="rect">
            <a:avLst/>
          </a:prstGeom>
          <a:solidFill>
            <a:srgbClr val="FFFF99"/>
          </a:solidFill>
          <a:ln w="9525">
            <a:solidFill>
              <a:schemeClr val="tx1"/>
            </a:solidFill>
            <a:miter lim="800000"/>
            <a:headEnd/>
            <a:tailEnd/>
          </a:ln>
        </p:spPr>
        <p:txBody>
          <a:bodyPr wrap="none" anchor="ctr"/>
          <a:lstStyle/>
          <a:p>
            <a:pPr algn="ctr"/>
            <a:r>
              <a:rPr lang="en-US"/>
              <a:t>TAIL</a:t>
            </a:r>
          </a:p>
        </p:txBody>
      </p:sp>
      <p:sp>
        <p:nvSpPr>
          <p:cNvPr id="63501" name="Line 15"/>
          <p:cNvSpPr>
            <a:spLocks noChangeShapeType="1"/>
          </p:cNvSpPr>
          <p:nvPr/>
        </p:nvSpPr>
        <p:spPr bwMode="auto">
          <a:xfrm>
            <a:off x="1066800" y="3352800"/>
            <a:ext cx="2133600" cy="0"/>
          </a:xfrm>
          <a:prstGeom prst="line">
            <a:avLst/>
          </a:prstGeom>
          <a:noFill/>
          <a:ln w="9525">
            <a:solidFill>
              <a:schemeClr val="tx1"/>
            </a:solidFill>
            <a:round/>
            <a:headEnd/>
            <a:tailEnd/>
          </a:ln>
        </p:spPr>
        <p:txBody>
          <a:bodyPr/>
          <a:lstStyle/>
          <a:p>
            <a:endParaRPr lang="en-US"/>
          </a:p>
        </p:txBody>
      </p:sp>
      <p:sp>
        <p:nvSpPr>
          <p:cNvPr id="63502" name="Line 16"/>
          <p:cNvSpPr>
            <a:spLocks noChangeShapeType="1"/>
          </p:cNvSpPr>
          <p:nvPr/>
        </p:nvSpPr>
        <p:spPr bwMode="auto">
          <a:xfrm>
            <a:off x="3200400" y="3352800"/>
            <a:ext cx="0" cy="762000"/>
          </a:xfrm>
          <a:prstGeom prst="line">
            <a:avLst/>
          </a:prstGeom>
          <a:noFill/>
          <a:ln w="9525">
            <a:solidFill>
              <a:schemeClr val="tx1"/>
            </a:solidFill>
            <a:round/>
            <a:headEnd/>
            <a:tailEnd type="triangle" w="med" len="med"/>
          </a:ln>
        </p:spPr>
        <p:txBody>
          <a:bodyPr/>
          <a:lstStyle/>
          <a:p>
            <a:endParaRPr lang="en-US"/>
          </a:p>
        </p:txBody>
      </p:sp>
      <p:sp>
        <p:nvSpPr>
          <p:cNvPr id="63503" name="Line 17"/>
          <p:cNvSpPr>
            <a:spLocks noChangeShapeType="1"/>
          </p:cNvSpPr>
          <p:nvPr/>
        </p:nvSpPr>
        <p:spPr bwMode="auto">
          <a:xfrm>
            <a:off x="1066800" y="5867400"/>
            <a:ext cx="5181600" cy="0"/>
          </a:xfrm>
          <a:prstGeom prst="line">
            <a:avLst/>
          </a:prstGeom>
          <a:noFill/>
          <a:ln w="9525">
            <a:solidFill>
              <a:schemeClr val="tx1"/>
            </a:solidFill>
            <a:round/>
            <a:headEnd/>
            <a:tailEnd/>
          </a:ln>
        </p:spPr>
        <p:txBody>
          <a:bodyPr/>
          <a:lstStyle/>
          <a:p>
            <a:endParaRPr lang="en-US"/>
          </a:p>
        </p:txBody>
      </p:sp>
      <p:sp>
        <p:nvSpPr>
          <p:cNvPr id="63504" name="Line 18"/>
          <p:cNvSpPr>
            <a:spLocks noChangeShapeType="1"/>
          </p:cNvSpPr>
          <p:nvPr/>
        </p:nvSpPr>
        <p:spPr bwMode="auto">
          <a:xfrm flipV="1">
            <a:off x="6248400" y="5029200"/>
            <a:ext cx="0" cy="838200"/>
          </a:xfrm>
          <a:prstGeom prst="line">
            <a:avLst/>
          </a:prstGeom>
          <a:noFill/>
          <a:ln w="9525">
            <a:solidFill>
              <a:schemeClr val="tx1"/>
            </a:solidFill>
            <a:round/>
            <a:headEnd/>
            <a:tailEnd type="triangle" w="med" len="med"/>
          </a:ln>
        </p:spPr>
        <p:txBody>
          <a:bodyPr/>
          <a:lstStyle/>
          <a:p>
            <a:endParaRPr lang="en-US"/>
          </a:p>
        </p:txBody>
      </p:sp>
      <p:sp>
        <p:nvSpPr>
          <p:cNvPr id="63505" name="Text Box 24"/>
          <p:cNvSpPr txBox="1">
            <a:spLocks noChangeArrowheads="1"/>
          </p:cNvSpPr>
          <p:nvPr/>
        </p:nvSpPr>
        <p:spPr bwMode="auto">
          <a:xfrm>
            <a:off x="762000" y="4953000"/>
            <a:ext cx="679450" cy="366713"/>
          </a:xfrm>
          <a:prstGeom prst="rect">
            <a:avLst/>
          </a:prstGeom>
          <a:noFill/>
          <a:ln w="9525">
            <a:noFill/>
            <a:miter lim="800000"/>
            <a:headEnd/>
            <a:tailEnd/>
          </a:ln>
        </p:spPr>
        <p:txBody>
          <a:bodyPr wrap="none">
            <a:spAutoFit/>
          </a:bodyPr>
          <a:lstStyle/>
          <a:p>
            <a:r>
              <a:rPr lang="en-US"/>
              <a:t>base</a:t>
            </a:r>
          </a:p>
        </p:txBody>
      </p:sp>
      <p:sp>
        <p:nvSpPr>
          <p:cNvPr id="63506" name="Text Box 25"/>
          <p:cNvSpPr txBox="1">
            <a:spLocks noChangeArrowheads="1"/>
          </p:cNvSpPr>
          <p:nvPr/>
        </p:nvSpPr>
        <p:spPr bwMode="auto">
          <a:xfrm>
            <a:off x="8147050" y="4953000"/>
            <a:ext cx="692150" cy="366713"/>
          </a:xfrm>
          <a:prstGeom prst="rect">
            <a:avLst/>
          </a:prstGeom>
          <a:noFill/>
          <a:ln w="9525">
            <a:noFill/>
            <a:miter lim="800000"/>
            <a:headEnd/>
            <a:tailEnd/>
          </a:ln>
        </p:spPr>
        <p:txBody>
          <a:bodyPr wrap="none">
            <a:spAutoFit/>
          </a:bodyPr>
          <a:lstStyle/>
          <a:p>
            <a:r>
              <a:rPr lang="en-US"/>
              <a:t>edge</a:t>
            </a:r>
          </a:p>
        </p:txBody>
      </p:sp>
      <p:sp>
        <p:nvSpPr>
          <p:cNvPr id="63507" name="Text Box 26"/>
          <p:cNvSpPr txBox="1">
            <a:spLocks noChangeArrowheads="1"/>
          </p:cNvSpPr>
          <p:nvPr/>
        </p:nvSpPr>
        <p:spPr bwMode="auto">
          <a:xfrm>
            <a:off x="1371600" y="5906869"/>
            <a:ext cx="7543800" cy="646331"/>
          </a:xfrm>
          <a:prstGeom prst="rect">
            <a:avLst/>
          </a:prstGeom>
          <a:noFill/>
          <a:ln w="9525">
            <a:noFill/>
            <a:miter lim="800000"/>
            <a:headEnd/>
            <a:tailEnd/>
          </a:ln>
        </p:spPr>
        <p:txBody>
          <a:bodyPr wrap="square">
            <a:spAutoFit/>
          </a:bodyPr>
          <a:lstStyle/>
          <a:p>
            <a:r>
              <a:rPr lang="en-US" b="0" dirty="0"/>
              <a:t>The Interrupt Service Routine(s) insert new event-records in the queue,</a:t>
            </a:r>
          </a:p>
          <a:p>
            <a:r>
              <a:rPr lang="en-US" b="0" dirty="0"/>
              <a:t>while the main application-loop removes event-records from the queue.</a:t>
            </a:r>
          </a:p>
        </p:txBody>
      </p:sp>
      <p:sp>
        <p:nvSpPr>
          <p:cNvPr id="20" name="Rectangle 3"/>
          <p:cNvSpPr txBox="1">
            <a:spLocks noChangeArrowheads="1"/>
          </p:cNvSpPr>
          <p:nvPr/>
        </p:nvSpPr>
        <p:spPr>
          <a:xfrm>
            <a:off x="381000" y="884237"/>
            <a:ext cx="8458200" cy="4983163"/>
          </a:xfrm>
          <a:prstGeom prst="rect">
            <a:avLst/>
          </a:prstGeom>
        </p:spPr>
        <p:txBody>
          <a:bodyPr/>
          <a:lstStyle/>
          <a:p>
            <a:pPr marL="342900" marR="0" lvl="0" indent="-342900" algn="l" defTabSz="914400" rtl="0" eaLnBrk="1" fontAlgn="base" latinLnBrk="0" hangingPunct="1">
              <a:lnSpc>
                <a:spcPct val="8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Many modern user-centered applications use the ‘event-queue’ paradigm:</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initialize_the_system</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while ( !done )</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dequeue_next_event</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&amp;</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event_record</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process_that_event</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&amp;</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event_record</a:t>
            </a: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cleanup_the_system</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80000"/>
              </a:lnSpc>
              <a:spcBef>
                <a:spcPct val="20000"/>
              </a:spcBef>
              <a:spcAft>
                <a:spcPct val="0"/>
              </a:spcAft>
              <a:buClrTx/>
              <a:buSzTx/>
              <a:buFontTx/>
              <a:buNone/>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		exit(0);</a:t>
            </a:r>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198</a:t>
            </a:fld>
            <a:endParaRPr lang="en-US" dirty="0"/>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76200"/>
            <a:ext cx="8229600" cy="1143000"/>
          </a:xfrm>
        </p:spPr>
        <p:txBody>
          <a:bodyPr/>
          <a:lstStyle/>
          <a:p>
            <a:pPr eaLnBrk="1" hangingPunct="1"/>
            <a:r>
              <a:rPr lang="en-US" smtClean="0"/>
              <a:t>How does CPUID work?</a:t>
            </a:r>
          </a:p>
        </p:txBody>
      </p:sp>
      <p:sp>
        <p:nvSpPr>
          <p:cNvPr id="3075" name="Rectangle 3"/>
          <p:cNvSpPr>
            <a:spLocks noGrp="1" noChangeArrowheads="1"/>
          </p:cNvSpPr>
          <p:nvPr>
            <p:ph type="body" idx="1"/>
          </p:nvPr>
        </p:nvSpPr>
        <p:spPr>
          <a:xfrm>
            <a:off x="152400" y="1066800"/>
            <a:ext cx="9220200" cy="4038600"/>
          </a:xfrm>
        </p:spPr>
        <p:txBody>
          <a:bodyPr/>
          <a:lstStyle/>
          <a:p>
            <a:pPr eaLnBrk="1" hangingPunct="1"/>
            <a:r>
              <a:rPr lang="en-US" sz="2400" smtClean="0"/>
              <a:t>Step 1: load value 0 into register EAX</a:t>
            </a:r>
          </a:p>
          <a:p>
            <a:pPr eaLnBrk="1" hangingPunct="1"/>
            <a:r>
              <a:rPr lang="en-US" sz="2400" smtClean="0"/>
              <a:t>Step 2: execute ‘cpuid’ instruction</a:t>
            </a:r>
          </a:p>
          <a:p>
            <a:pPr eaLnBrk="1" hangingPunct="1"/>
            <a:r>
              <a:rPr lang="en-US" sz="2400" smtClean="0"/>
              <a:t>Step 3: Verify ‘GenuineIntel’ character-string in registers (EBX,EDX,ECX)</a:t>
            </a:r>
          </a:p>
          <a:p>
            <a:pPr eaLnBrk="1" hangingPunct="1"/>
            <a:r>
              <a:rPr lang="en-US" sz="2400" smtClean="0"/>
              <a:t>Step 4: Find maximum CPUID input-value in the EAX register</a:t>
            </a:r>
          </a:p>
        </p:txBody>
      </p:sp>
      <p:sp>
        <p:nvSpPr>
          <p:cNvPr id="4" name="Rectangle 4"/>
          <p:cNvSpPr txBox="1">
            <a:spLocks noChangeArrowheads="1"/>
          </p:cNvSpPr>
          <p:nvPr/>
        </p:nvSpPr>
        <p:spPr bwMode="auto">
          <a:xfrm>
            <a:off x="457200" y="3322638"/>
            <a:ext cx="8229600" cy="4525962"/>
          </a:xfrm>
          <a:prstGeom prst="rect">
            <a:avLst/>
          </a:prstGeom>
          <a:noFill/>
          <a:ln w="9525">
            <a:noFill/>
            <a:miter lim="800000"/>
            <a:headEnd/>
            <a:tailEnd/>
          </a:ln>
        </p:spPr>
        <p:txBody>
          <a:bodyPr/>
          <a:lstStyle/>
          <a:p>
            <a:pPr marL="342900" indent="-342900">
              <a:spcBef>
                <a:spcPct val="20000"/>
              </a:spcBef>
              <a:buFontTx/>
              <a:buChar char="•"/>
              <a:defRPr/>
            </a:pPr>
            <a:r>
              <a:rPr lang="en-US" sz="2400" b="0" kern="0">
                <a:latin typeface="+mn-lt"/>
              </a:rPr>
              <a:t>load 1 into EAX and execute CPUID</a:t>
            </a:r>
          </a:p>
          <a:p>
            <a:pPr marL="342900" indent="-342900">
              <a:spcBef>
                <a:spcPct val="20000"/>
              </a:spcBef>
              <a:buFontTx/>
              <a:buChar char="•"/>
              <a:defRPr/>
            </a:pPr>
            <a:r>
              <a:rPr lang="en-US" sz="2400" b="0" kern="0">
                <a:latin typeface="+mn-lt"/>
              </a:rPr>
              <a:t>Processor model and stepping information is returned in register EAX</a:t>
            </a:r>
            <a:endParaRPr lang="en-US" sz="2400" b="0" kern="0" dirty="0">
              <a:latin typeface="+mn-lt"/>
            </a:endParaRPr>
          </a:p>
        </p:txBody>
      </p:sp>
      <p:sp>
        <p:nvSpPr>
          <p:cNvPr id="3077" name="Rectangle 5"/>
          <p:cNvSpPr>
            <a:spLocks noChangeArrowheads="1"/>
          </p:cNvSpPr>
          <p:nvPr/>
        </p:nvSpPr>
        <p:spPr bwMode="auto">
          <a:xfrm>
            <a:off x="685800" y="5029200"/>
            <a:ext cx="9144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078" name="Rectangle 6"/>
          <p:cNvSpPr>
            <a:spLocks noChangeArrowheads="1"/>
          </p:cNvSpPr>
          <p:nvPr/>
        </p:nvSpPr>
        <p:spPr bwMode="auto">
          <a:xfrm>
            <a:off x="1600200" y="5029200"/>
            <a:ext cx="1295400" cy="914400"/>
          </a:xfrm>
          <a:prstGeom prst="rect">
            <a:avLst/>
          </a:prstGeom>
          <a:solidFill>
            <a:schemeClr val="accent1"/>
          </a:solidFill>
          <a:ln w="9525">
            <a:solidFill>
              <a:schemeClr val="tx1"/>
            </a:solidFill>
            <a:miter lim="800000"/>
            <a:headEnd/>
            <a:tailEnd/>
          </a:ln>
        </p:spPr>
        <p:txBody>
          <a:bodyPr wrap="none" anchor="ctr"/>
          <a:lstStyle/>
          <a:p>
            <a:pPr algn="ctr"/>
            <a:r>
              <a:rPr lang="en-US"/>
              <a:t>Extended</a:t>
            </a:r>
          </a:p>
          <a:p>
            <a:pPr algn="ctr"/>
            <a:r>
              <a:rPr lang="en-US"/>
              <a:t>Family ID</a:t>
            </a:r>
          </a:p>
        </p:txBody>
      </p:sp>
      <p:sp>
        <p:nvSpPr>
          <p:cNvPr id="3079" name="Rectangle 7"/>
          <p:cNvSpPr>
            <a:spLocks noChangeArrowheads="1"/>
          </p:cNvSpPr>
          <p:nvPr/>
        </p:nvSpPr>
        <p:spPr bwMode="auto">
          <a:xfrm>
            <a:off x="2895600" y="5029200"/>
            <a:ext cx="1143000" cy="914400"/>
          </a:xfrm>
          <a:prstGeom prst="rect">
            <a:avLst/>
          </a:prstGeom>
          <a:solidFill>
            <a:schemeClr val="accent1"/>
          </a:solidFill>
          <a:ln w="9525">
            <a:solidFill>
              <a:schemeClr val="tx1"/>
            </a:solidFill>
            <a:miter lim="800000"/>
            <a:headEnd/>
            <a:tailEnd/>
          </a:ln>
        </p:spPr>
        <p:txBody>
          <a:bodyPr wrap="none" anchor="ctr"/>
          <a:lstStyle/>
          <a:p>
            <a:pPr algn="ctr"/>
            <a:r>
              <a:rPr lang="en-US"/>
              <a:t>Extended</a:t>
            </a:r>
          </a:p>
          <a:p>
            <a:pPr algn="ctr"/>
            <a:r>
              <a:rPr lang="en-US"/>
              <a:t>Model ID</a:t>
            </a:r>
          </a:p>
        </p:txBody>
      </p:sp>
      <p:sp>
        <p:nvSpPr>
          <p:cNvPr id="3080" name="Rectangle 8"/>
          <p:cNvSpPr>
            <a:spLocks noChangeArrowheads="1"/>
          </p:cNvSpPr>
          <p:nvPr/>
        </p:nvSpPr>
        <p:spPr bwMode="auto">
          <a:xfrm>
            <a:off x="4038600" y="5029200"/>
            <a:ext cx="5334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3081" name="Rectangle 9"/>
          <p:cNvSpPr>
            <a:spLocks noChangeArrowheads="1"/>
          </p:cNvSpPr>
          <p:nvPr/>
        </p:nvSpPr>
        <p:spPr bwMode="auto">
          <a:xfrm>
            <a:off x="4572000" y="5029200"/>
            <a:ext cx="685800" cy="914400"/>
          </a:xfrm>
          <a:prstGeom prst="rect">
            <a:avLst/>
          </a:prstGeom>
          <a:solidFill>
            <a:schemeClr val="accent1"/>
          </a:solidFill>
          <a:ln w="9525">
            <a:solidFill>
              <a:schemeClr val="tx1"/>
            </a:solidFill>
            <a:miter lim="800000"/>
            <a:headEnd/>
            <a:tailEnd/>
          </a:ln>
        </p:spPr>
        <p:txBody>
          <a:bodyPr wrap="none" anchor="ctr"/>
          <a:lstStyle/>
          <a:p>
            <a:pPr algn="ctr"/>
            <a:r>
              <a:rPr lang="en-US"/>
              <a:t>Type</a:t>
            </a:r>
          </a:p>
        </p:txBody>
      </p:sp>
      <p:sp>
        <p:nvSpPr>
          <p:cNvPr id="3082" name="Rectangle 10"/>
          <p:cNvSpPr>
            <a:spLocks noChangeArrowheads="1"/>
          </p:cNvSpPr>
          <p:nvPr/>
        </p:nvSpPr>
        <p:spPr bwMode="auto">
          <a:xfrm>
            <a:off x="5257800" y="50292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Family</a:t>
            </a:r>
          </a:p>
          <a:p>
            <a:pPr algn="ctr"/>
            <a:r>
              <a:rPr lang="en-US"/>
              <a:t>ID</a:t>
            </a:r>
          </a:p>
        </p:txBody>
      </p:sp>
      <p:sp>
        <p:nvSpPr>
          <p:cNvPr id="3083" name="Rectangle 11"/>
          <p:cNvSpPr>
            <a:spLocks noChangeArrowheads="1"/>
          </p:cNvSpPr>
          <p:nvPr/>
        </p:nvSpPr>
        <p:spPr bwMode="auto">
          <a:xfrm>
            <a:off x="6172200" y="5029200"/>
            <a:ext cx="1066800" cy="914400"/>
          </a:xfrm>
          <a:prstGeom prst="rect">
            <a:avLst/>
          </a:prstGeom>
          <a:solidFill>
            <a:schemeClr val="accent1"/>
          </a:solidFill>
          <a:ln w="9525">
            <a:solidFill>
              <a:schemeClr val="tx1"/>
            </a:solidFill>
            <a:miter lim="800000"/>
            <a:headEnd/>
            <a:tailEnd/>
          </a:ln>
        </p:spPr>
        <p:txBody>
          <a:bodyPr wrap="none" anchor="ctr"/>
          <a:lstStyle/>
          <a:p>
            <a:pPr algn="ctr"/>
            <a:r>
              <a:rPr lang="en-US"/>
              <a:t>Model</a:t>
            </a:r>
          </a:p>
        </p:txBody>
      </p:sp>
      <p:sp>
        <p:nvSpPr>
          <p:cNvPr id="3084" name="Rectangle 12"/>
          <p:cNvSpPr>
            <a:spLocks noChangeArrowheads="1"/>
          </p:cNvSpPr>
          <p:nvPr/>
        </p:nvSpPr>
        <p:spPr bwMode="auto">
          <a:xfrm>
            <a:off x="7239000" y="5029200"/>
            <a:ext cx="1219200" cy="914400"/>
          </a:xfrm>
          <a:prstGeom prst="rect">
            <a:avLst/>
          </a:prstGeom>
          <a:solidFill>
            <a:schemeClr val="accent1"/>
          </a:solidFill>
          <a:ln w="9525">
            <a:solidFill>
              <a:schemeClr val="tx1"/>
            </a:solidFill>
            <a:miter lim="800000"/>
            <a:headEnd/>
            <a:tailEnd/>
          </a:ln>
        </p:spPr>
        <p:txBody>
          <a:bodyPr wrap="none" anchor="ctr"/>
          <a:lstStyle/>
          <a:p>
            <a:pPr algn="ctr"/>
            <a:r>
              <a:rPr lang="en-US"/>
              <a:t>Stepping</a:t>
            </a:r>
          </a:p>
          <a:p>
            <a:pPr algn="ctr"/>
            <a:r>
              <a:rPr lang="en-US"/>
              <a:t>ID</a:t>
            </a:r>
          </a:p>
        </p:txBody>
      </p:sp>
      <p:sp>
        <p:nvSpPr>
          <p:cNvPr id="3085" name="Text Box 19"/>
          <p:cNvSpPr txBox="1">
            <a:spLocks noChangeArrowheads="1"/>
          </p:cNvSpPr>
          <p:nvPr/>
        </p:nvSpPr>
        <p:spPr bwMode="auto">
          <a:xfrm>
            <a:off x="1524000" y="4724400"/>
            <a:ext cx="6940550" cy="366713"/>
          </a:xfrm>
          <a:prstGeom prst="rect">
            <a:avLst/>
          </a:prstGeom>
          <a:noFill/>
          <a:ln w="9525">
            <a:noFill/>
            <a:miter lim="800000"/>
            <a:headEnd/>
            <a:tailEnd/>
          </a:ln>
        </p:spPr>
        <p:txBody>
          <a:bodyPr wrap="none">
            <a:spAutoFit/>
          </a:bodyPr>
          <a:lstStyle/>
          <a:p>
            <a:pPr marL="342900" indent="-342900">
              <a:buFontTx/>
              <a:buAutoNum type="arabicPlain" startAt="27"/>
            </a:pPr>
            <a:r>
              <a:rPr lang="en-US"/>
              <a:t>          20  19        16         13  12 11       8   7          4  3             0</a:t>
            </a:r>
          </a:p>
        </p:txBody>
      </p:sp>
      <p:sp>
        <p:nvSpPr>
          <p:cNvPr id="1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199</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smtClean="0"/>
              <a:t>System </a:t>
            </a:r>
            <a:r>
              <a:rPr lang="en-US" dirty="0"/>
              <a:t>Components</a:t>
            </a:r>
          </a:p>
        </p:txBody>
      </p:sp>
      <p:sp>
        <p:nvSpPr>
          <p:cNvPr id="33795" name="Rectangle 3"/>
          <p:cNvSpPr>
            <a:spLocks noChangeArrowheads="1"/>
          </p:cNvSpPr>
          <p:nvPr/>
        </p:nvSpPr>
        <p:spPr bwMode="auto">
          <a:xfrm>
            <a:off x="2438400" y="1981200"/>
            <a:ext cx="1828800" cy="1219200"/>
          </a:xfrm>
          <a:prstGeom prst="rect">
            <a:avLst/>
          </a:prstGeom>
          <a:solidFill>
            <a:srgbClr val="FFFF99"/>
          </a:solidFill>
          <a:ln w="9525">
            <a:solidFill>
              <a:schemeClr val="tx1"/>
            </a:solidFill>
            <a:miter lim="800000"/>
            <a:headEnd/>
            <a:tailEnd/>
          </a:ln>
          <a:effectLst/>
        </p:spPr>
        <p:txBody>
          <a:bodyPr wrap="none" anchor="ctr"/>
          <a:lstStyle/>
          <a:p>
            <a:pPr algn="ctr"/>
            <a:r>
              <a:rPr lang="en-US" sz="2400"/>
              <a:t>Central</a:t>
            </a:r>
          </a:p>
          <a:p>
            <a:pPr algn="ctr"/>
            <a:r>
              <a:rPr lang="en-US" sz="2400"/>
              <a:t>Processing</a:t>
            </a:r>
          </a:p>
          <a:p>
            <a:pPr algn="ctr"/>
            <a:r>
              <a:rPr lang="en-US" sz="2400"/>
              <a:t>Unit</a:t>
            </a:r>
          </a:p>
        </p:txBody>
      </p:sp>
      <p:sp>
        <p:nvSpPr>
          <p:cNvPr id="33796" name="Rectangle 4"/>
          <p:cNvSpPr>
            <a:spLocks noChangeArrowheads="1"/>
          </p:cNvSpPr>
          <p:nvPr/>
        </p:nvSpPr>
        <p:spPr bwMode="auto">
          <a:xfrm>
            <a:off x="4876800" y="1981200"/>
            <a:ext cx="1828800" cy="1219200"/>
          </a:xfrm>
          <a:prstGeom prst="rect">
            <a:avLst/>
          </a:prstGeom>
          <a:solidFill>
            <a:srgbClr val="00FF99"/>
          </a:solidFill>
          <a:ln w="9525">
            <a:solidFill>
              <a:schemeClr val="tx1"/>
            </a:solidFill>
            <a:miter lim="800000"/>
            <a:headEnd/>
            <a:tailEnd/>
          </a:ln>
          <a:effectLst/>
        </p:spPr>
        <p:txBody>
          <a:bodyPr wrap="none" anchor="ctr"/>
          <a:lstStyle/>
          <a:p>
            <a:pPr algn="ctr"/>
            <a:r>
              <a:rPr lang="en-US" sz="2400"/>
              <a:t>Main</a:t>
            </a:r>
          </a:p>
          <a:p>
            <a:pPr algn="ctr"/>
            <a:r>
              <a:rPr lang="en-US" sz="2400"/>
              <a:t>Memory</a:t>
            </a:r>
          </a:p>
        </p:txBody>
      </p:sp>
      <p:sp>
        <p:nvSpPr>
          <p:cNvPr id="33797" name="Rectangle 5"/>
          <p:cNvSpPr>
            <a:spLocks noChangeArrowheads="1"/>
          </p:cNvSpPr>
          <p:nvPr/>
        </p:nvSpPr>
        <p:spPr bwMode="auto">
          <a:xfrm>
            <a:off x="1752600" y="525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I/O</a:t>
            </a:r>
          </a:p>
          <a:p>
            <a:pPr algn="ctr"/>
            <a:r>
              <a:rPr lang="en-US"/>
              <a:t>device</a:t>
            </a:r>
          </a:p>
        </p:txBody>
      </p:sp>
      <p:sp>
        <p:nvSpPr>
          <p:cNvPr id="33798" name="Rectangle 6"/>
          <p:cNvSpPr>
            <a:spLocks noChangeArrowheads="1"/>
          </p:cNvSpPr>
          <p:nvPr/>
        </p:nvSpPr>
        <p:spPr bwMode="auto">
          <a:xfrm>
            <a:off x="3048000" y="525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I/O</a:t>
            </a:r>
          </a:p>
          <a:p>
            <a:pPr algn="ctr"/>
            <a:r>
              <a:rPr lang="en-US"/>
              <a:t>device</a:t>
            </a:r>
          </a:p>
        </p:txBody>
      </p:sp>
      <p:sp>
        <p:nvSpPr>
          <p:cNvPr id="33799" name="Rectangle 7"/>
          <p:cNvSpPr>
            <a:spLocks noChangeArrowheads="1"/>
          </p:cNvSpPr>
          <p:nvPr/>
        </p:nvSpPr>
        <p:spPr bwMode="auto">
          <a:xfrm>
            <a:off x="4343400" y="525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I/O</a:t>
            </a:r>
          </a:p>
          <a:p>
            <a:pPr algn="ctr"/>
            <a:r>
              <a:rPr lang="en-US"/>
              <a:t>device</a:t>
            </a:r>
          </a:p>
        </p:txBody>
      </p:sp>
      <p:sp>
        <p:nvSpPr>
          <p:cNvPr id="33800" name="Rectangle 8"/>
          <p:cNvSpPr>
            <a:spLocks noChangeArrowheads="1"/>
          </p:cNvSpPr>
          <p:nvPr/>
        </p:nvSpPr>
        <p:spPr bwMode="auto">
          <a:xfrm>
            <a:off x="6477000" y="52578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I/O</a:t>
            </a:r>
          </a:p>
          <a:p>
            <a:pPr algn="ctr"/>
            <a:r>
              <a:rPr lang="en-US"/>
              <a:t>device</a:t>
            </a:r>
          </a:p>
        </p:txBody>
      </p:sp>
      <p:sp>
        <p:nvSpPr>
          <p:cNvPr id="33801" name="Line 9"/>
          <p:cNvSpPr>
            <a:spLocks noChangeShapeType="1"/>
          </p:cNvSpPr>
          <p:nvPr/>
        </p:nvSpPr>
        <p:spPr bwMode="auto">
          <a:xfrm>
            <a:off x="609600" y="4267200"/>
            <a:ext cx="7772400" cy="0"/>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33802" name="Text Box 10"/>
          <p:cNvSpPr txBox="1">
            <a:spLocks noChangeArrowheads="1"/>
          </p:cNvSpPr>
          <p:nvPr/>
        </p:nvSpPr>
        <p:spPr bwMode="auto">
          <a:xfrm>
            <a:off x="898525" y="3922713"/>
            <a:ext cx="1339850" cy="366712"/>
          </a:xfrm>
          <a:prstGeom prst="rect">
            <a:avLst/>
          </a:prstGeom>
          <a:noFill/>
          <a:ln w="9525">
            <a:noFill/>
            <a:miter lim="800000"/>
            <a:headEnd/>
            <a:tailEnd/>
          </a:ln>
          <a:effectLst/>
        </p:spPr>
        <p:txBody>
          <a:bodyPr wrap="none">
            <a:spAutoFit/>
          </a:bodyPr>
          <a:lstStyle/>
          <a:p>
            <a:r>
              <a:rPr lang="en-US"/>
              <a:t>system bus</a:t>
            </a:r>
          </a:p>
        </p:txBody>
      </p:sp>
      <p:sp>
        <p:nvSpPr>
          <p:cNvPr id="33803" name="Line 11"/>
          <p:cNvSpPr>
            <a:spLocks noChangeShapeType="1"/>
          </p:cNvSpPr>
          <p:nvPr/>
        </p:nvSpPr>
        <p:spPr bwMode="auto">
          <a:xfrm>
            <a:off x="3276600" y="3200400"/>
            <a:ext cx="0" cy="1066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3804" name="Line 12"/>
          <p:cNvSpPr>
            <a:spLocks noChangeShapeType="1"/>
          </p:cNvSpPr>
          <p:nvPr/>
        </p:nvSpPr>
        <p:spPr bwMode="auto">
          <a:xfrm>
            <a:off x="5715000" y="3200400"/>
            <a:ext cx="0" cy="1066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3805" name="Line 13"/>
          <p:cNvSpPr>
            <a:spLocks noChangeShapeType="1"/>
          </p:cNvSpPr>
          <p:nvPr/>
        </p:nvSpPr>
        <p:spPr bwMode="auto">
          <a:xfrm>
            <a:off x="2133600" y="4267200"/>
            <a:ext cx="0" cy="990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3806" name="Line 14"/>
          <p:cNvSpPr>
            <a:spLocks noChangeShapeType="1"/>
          </p:cNvSpPr>
          <p:nvPr/>
        </p:nvSpPr>
        <p:spPr bwMode="auto">
          <a:xfrm>
            <a:off x="3505200" y="4267200"/>
            <a:ext cx="0" cy="990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3807" name="Line 15"/>
          <p:cNvSpPr>
            <a:spLocks noChangeShapeType="1"/>
          </p:cNvSpPr>
          <p:nvPr/>
        </p:nvSpPr>
        <p:spPr bwMode="auto">
          <a:xfrm>
            <a:off x="4876800" y="4267200"/>
            <a:ext cx="0" cy="990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3808" name="Line 16"/>
          <p:cNvSpPr>
            <a:spLocks noChangeShapeType="1"/>
          </p:cNvSpPr>
          <p:nvPr/>
        </p:nvSpPr>
        <p:spPr bwMode="auto">
          <a:xfrm>
            <a:off x="6934200" y="4267200"/>
            <a:ext cx="0" cy="990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7" name="Slide Number Placeholder 16"/>
          <p:cNvSpPr>
            <a:spLocks noGrp="1"/>
          </p:cNvSpPr>
          <p:nvPr>
            <p:ph type="sldNum" sz="quarter" idx="12"/>
          </p:nvPr>
        </p:nvSpPr>
        <p:spPr/>
        <p:txBody>
          <a:bodyPr/>
          <a:lstStyle/>
          <a:p>
            <a:fld id="{065265BB-70C7-4C56-B6F2-B81676332F65}"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457200" y="-762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The FLAGS register</a:t>
            </a:r>
          </a:p>
        </p:txBody>
      </p:sp>
      <p:sp>
        <p:nvSpPr>
          <p:cNvPr id="4101" name="Rectangle 5"/>
          <p:cNvSpPr>
            <a:spLocks noChangeArrowheads="1"/>
          </p:cNvSpPr>
          <p:nvPr/>
        </p:nvSpPr>
        <p:spPr bwMode="auto">
          <a:xfrm>
            <a:off x="304800" y="2133600"/>
            <a:ext cx="533400" cy="1371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4102" name="Rectangle 6"/>
          <p:cNvSpPr>
            <a:spLocks noChangeArrowheads="1"/>
          </p:cNvSpPr>
          <p:nvPr/>
        </p:nvSpPr>
        <p:spPr bwMode="auto">
          <a:xfrm>
            <a:off x="838200" y="2133600"/>
            <a:ext cx="533400" cy="1371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4103" name="Rectangle 7"/>
          <p:cNvSpPr>
            <a:spLocks noChangeArrowheads="1"/>
          </p:cNvSpPr>
          <p:nvPr/>
        </p:nvSpPr>
        <p:spPr bwMode="auto">
          <a:xfrm>
            <a:off x="1371600" y="2133600"/>
            <a:ext cx="533400" cy="1371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4104" name="Rectangle 8"/>
          <p:cNvSpPr>
            <a:spLocks noChangeArrowheads="1"/>
          </p:cNvSpPr>
          <p:nvPr/>
        </p:nvSpPr>
        <p:spPr bwMode="auto">
          <a:xfrm>
            <a:off x="1905000" y="2133600"/>
            <a:ext cx="533400" cy="1371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4105" name="Rectangle 9"/>
          <p:cNvSpPr>
            <a:spLocks noChangeArrowheads="1"/>
          </p:cNvSpPr>
          <p:nvPr/>
        </p:nvSpPr>
        <p:spPr bwMode="auto">
          <a:xfrm>
            <a:off x="2438400" y="2133600"/>
            <a:ext cx="533400" cy="1371600"/>
          </a:xfrm>
          <a:prstGeom prst="rect">
            <a:avLst/>
          </a:prstGeom>
          <a:solidFill>
            <a:srgbClr val="EEFDA1"/>
          </a:solidFill>
          <a:ln w="9525">
            <a:solidFill>
              <a:schemeClr val="tx1"/>
            </a:solidFill>
            <a:miter lim="800000"/>
            <a:headEnd/>
            <a:tailEnd/>
          </a:ln>
          <a:effectLst/>
        </p:spPr>
        <p:txBody>
          <a:bodyPr wrap="none" anchor="ctr"/>
          <a:lstStyle/>
          <a:p>
            <a:pPr algn="ctr"/>
            <a:r>
              <a:rPr lang="en-US" sz="2400" b="1"/>
              <a:t>O</a:t>
            </a:r>
          </a:p>
          <a:p>
            <a:pPr algn="ctr"/>
            <a:r>
              <a:rPr lang="en-US" sz="2400" b="1"/>
              <a:t>F</a:t>
            </a:r>
          </a:p>
        </p:txBody>
      </p:sp>
      <p:sp>
        <p:nvSpPr>
          <p:cNvPr id="4106" name="Rectangle 10"/>
          <p:cNvSpPr>
            <a:spLocks noChangeArrowheads="1"/>
          </p:cNvSpPr>
          <p:nvPr/>
        </p:nvSpPr>
        <p:spPr bwMode="auto">
          <a:xfrm>
            <a:off x="2971800" y="2133600"/>
            <a:ext cx="533400" cy="1371600"/>
          </a:xfrm>
          <a:prstGeom prst="rect">
            <a:avLst/>
          </a:prstGeom>
          <a:solidFill>
            <a:srgbClr val="A0FECD"/>
          </a:solidFill>
          <a:ln w="9525">
            <a:solidFill>
              <a:schemeClr val="tx1"/>
            </a:solidFill>
            <a:miter lim="800000"/>
            <a:headEnd/>
            <a:tailEnd/>
          </a:ln>
          <a:effectLst/>
        </p:spPr>
        <p:txBody>
          <a:bodyPr wrap="none" anchor="ctr"/>
          <a:lstStyle/>
          <a:p>
            <a:pPr algn="ctr"/>
            <a:r>
              <a:rPr lang="en-US" sz="2400" b="1"/>
              <a:t>D</a:t>
            </a:r>
          </a:p>
          <a:p>
            <a:pPr algn="ctr"/>
            <a:r>
              <a:rPr lang="en-US" sz="2400" b="1"/>
              <a:t>F</a:t>
            </a:r>
          </a:p>
        </p:txBody>
      </p:sp>
      <p:sp>
        <p:nvSpPr>
          <p:cNvPr id="4107" name="Rectangle 11"/>
          <p:cNvSpPr>
            <a:spLocks noChangeArrowheads="1"/>
          </p:cNvSpPr>
          <p:nvPr/>
        </p:nvSpPr>
        <p:spPr bwMode="auto">
          <a:xfrm>
            <a:off x="3505200" y="2133600"/>
            <a:ext cx="533400" cy="1371600"/>
          </a:xfrm>
          <a:prstGeom prst="rect">
            <a:avLst/>
          </a:prstGeom>
          <a:solidFill>
            <a:srgbClr val="A0FECD"/>
          </a:solidFill>
          <a:ln w="9525">
            <a:solidFill>
              <a:schemeClr val="tx1"/>
            </a:solidFill>
            <a:miter lim="800000"/>
            <a:headEnd/>
            <a:tailEnd/>
          </a:ln>
          <a:effectLst/>
        </p:spPr>
        <p:txBody>
          <a:bodyPr wrap="none" anchor="ctr"/>
          <a:lstStyle/>
          <a:p>
            <a:pPr algn="ctr"/>
            <a:r>
              <a:rPr lang="en-US" sz="2400" b="1"/>
              <a:t>I</a:t>
            </a:r>
          </a:p>
          <a:p>
            <a:pPr algn="ctr"/>
            <a:r>
              <a:rPr lang="en-US" sz="2400" b="1"/>
              <a:t>F</a:t>
            </a:r>
          </a:p>
        </p:txBody>
      </p:sp>
      <p:sp>
        <p:nvSpPr>
          <p:cNvPr id="4108" name="Rectangle 12"/>
          <p:cNvSpPr>
            <a:spLocks noChangeArrowheads="1"/>
          </p:cNvSpPr>
          <p:nvPr/>
        </p:nvSpPr>
        <p:spPr bwMode="auto">
          <a:xfrm>
            <a:off x="4038600" y="2133600"/>
            <a:ext cx="533400" cy="1371600"/>
          </a:xfrm>
          <a:prstGeom prst="rect">
            <a:avLst/>
          </a:prstGeom>
          <a:solidFill>
            <a:srgbClr val="A0FECD"/>
          </a:solidFill>
          <a:ln w="9525">
            <a:solidFill>
              <a:schemeClr val="tx1"/>
            </a:solidFill>
            <a:miter lim="800000"/>
            <a:headEnd/>
            <a:tailEnd/>
          </a:ln>
          <a:effectLst/>
        </p:spPr>
        <p:txBody>
          <a:bodyPr wrap="none" anchor="ctr"/>
          <a:lstStyle/>
          <a:p>
            <a:pPr algn="ctr"/>
            <a:r>
              <a:rPr lang="en-US" sz="2400" b="1"/>
              <a:t>T</a:t>
            </a:r>
          </a:p>
          <a:p>
            <a:pPr algn="ctr"/>
            <a:r>
              <a:rPr lang="en-US" sz="2400" b="1"/>
              <a:t>F</a:t>
            </a:r>
          </a:p>
        </p:txBody>
      </p:sp>
      <p:sp>
        <p:nvSpPr>
          <p:cNvPr id="4109" name="Rectangle 13"/>
          <p:cNvSpPr>
            <a:spLocks noChangeArrowheads="1"/>
          </p:cNvSpPr>
          <p:nvPr/>
        </p:nvSpPr>
        <p:spPr bwMode="auto">
          <a:xfrm>
            <a:off x="4572000" y="2133600"/>
            <a:ext cx="533400" cy="1371600"/>
          </a:xfrm>
          <a:prstGeom prst="rect">
            <a:avLst/>
          </a:prstGeom>
          <a:solidFill>
            <a:srgbClr val="EEFDA1"/>
          </a:solidFill>
          <a:ln w="9525">
            <a:solidFill>
              <a:schemeClr val="tx1"/>
            </a:solidFill>
            <a:miter lim="800000"/>
            <a:headEnd/>
            <a:tailEnd/>
          </a:ln>
          <a:effectLst/>
        </p:spPr>
        <p:txBody>
          <a:bodyPr wrap="none" anchor="ctr"/>
          <a:lstStyle/>
          <a:p>
            <a:pPr algn="ctr"/>
            <a:r>
              <a:rPr lang="en-US" sz="2400" b="1"/>
              <a:t>S</a:t>
            </a:r>
          </a:p>
          <a:p>
            <a:pPr algn="ctr"/>
            <a:r>
              <a:rPr lang="en-US" sz="2400" b="1"/>
              <a:t>F</a:t>
            </a:r>
          </a:p>
        </p:txBody>
      </p:sp>
      <p:sp>
        <p:nvSpPr>
          <p:cNvPr id="4110" name="Rectangle 14"/>
          <p:cNvSpPr>
            <a:spLocks noChangeArrowheads="1"/>
          </p:cNvSpPr>
          <p:nvPr/>
        </p:nvSpPr>
        <p:spPr bwMode="auto">
          <a:xfrm>
            <a:off x="5105400" y="2133600"/>
            <a:ext cx="533400" cy="1371600"/>
          </a:xfrm>
          <a:prstGeom prst="rect">
            <a:avLst/>
          </a:prstGeom>
          <a:solidFill>
            <a:srgbClr val="EEFDA1"/>
          </a:solidFill>
          <a:ln w="9525">
            <a:solidFill>
              <a:schemeClr val="tx1"/>
            </a:solidFill>
            <a:miter lim="800000"/>
            <a:headEnd/>
            <a:tailEnd/>
          </a:ln>
          <a:effectLst/>
        </p:spPr>
        <p:txBody>
          <a:bodyPr wrap="none" anchor="ctr"/>
          <a:lstStyle/>
          <a:p>
            <a:pPr algn="ctr"/>
            <a:r>
              <a:rPr lang="en-US" sz="2400" b="1"/>
              <a:t>Z</a:t>
            </a:r>
          </a:p>
          <a:p>
            <a:pPr algn="ctr"/>
            <a:r>
              <a:rPr lang="en-US" sz="2400" b="1"/>
              <a:t>F</a:t>
            </a:r>
          </a:p>
        </p:txBody>
      </p:sp>
      <p:sp>
        <p:nvSpPr>
          <p:cNvPr id="4111" name="Rectangle 15"/>
          <p:cNvSpPr>
            <a:spLocks noChangeArrowheads="1"/>
          </p:cNvSpPr>
          <p:nvPr/>
        </p:nvSpPr>
        <p:spPr bwMode="auto">
          <a:xfrm>
            <a:off x="5638800" y="2133600"/>
            <a:ext cx="5334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0</a:t>
            </a:r>
          </a:p>
        </p:txBody>
      </p:sp>
      <p:sp>
        <p:nvSpPr>
          <p:cNvPr id="4112" name="Rectangle 16"/>
          <p:cNvSpPr>
            <a:spLocks noChangeArrowheads="1"/>
          </p:cNvSpPr>
          <p:nvPr/>
        </p:nvSpPr>
        <p:spPr bwMode="auto">
          <a:xfrm>
            <a:off x="6172200" y="2133600"/>
            <a:ext cx="533400" cy="1371600"/>
          </a:xfrm>
          <a:prstGeom prst="rect">
            <a:avLst/>
          </a:prstGeom>
          <a:solidFill>
            <a:srgbClr val="EEFDA1"/>
          </a:solidFill>
          <a:ln w="9525">
            <a:solidFill>
              <a:schemeClr val="tx1"/>
            </a:solidFill>
            <a:miter lim="800000"/>
            <a:headEnd/>
            <a:tailEnd/>
          </a:ln>
          <a:effectLst/>
        </p:spPr>
        <p:txBody>
          <a:bodyPr wrap="none" anchor="ctr"/>
          <a:lstStyle/>
          <a:p>
            <a:pPr algn="ctr"/>
            <a:r>
              <a:rPr lang="en-US" sz="2400" b="1"/>
              <a:t>A</a:t>
            </a:r>
          </a:p>
          <a:p>
            <a:pPr algn="ctr"/>
            <a:r>
              <a:rPr lang="en-US" sz="2400" b="1"/>
              <a:t>F</a:t>
            </a:r>
          </a:p>
        </p:txBody>
      </p:sp>
      <p:sp>
        <p:nvSpPr>
          <p:cNvPr id="4113" name="Rectangle 17"/>
          <p:cNvSpPr>
            <a:spLocks noChangeArrowheads="1"/>
          </p:cNvSpPr>
          <p:nvPr/>
        </p:nvSpPr>
        <p:spPr bwMode="auto">
          <a:xfrm>
            <a:off x="6705600" y="2133600"/>
            <a:ext cx="5334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0</a:t>
            </a:r>
          </a:p>
        </p:txBody>
      </p:sp>
      <p:sp>
        <p:nvSpPr>
          <p:cNvPr id="4114" name="Rectangle 18"/>
          <p:cNvSpPr>
            <a:spLocks noChangeArrowheads="1"/>
          </p:cNvSpPr>
          <p:nvPr/>
        </p:nvSpPr>
        <p:spPr bwMode="auto">
          <a:xfrm>
            <a:off x="7239000" y="2133600"/>
            <a:ext cx="533400" cy="1371600"/>
          </a:xfrm>
          <a:prstGeom prst="rect">
            <a:avLst/>
          </a:prstGeom>
          <a:solidFill>
            <a:srgbClr val="EEFDA1"/>
          </a:solidFill>
          <a:ln w="9525">
            <a:solidFill>
              <a:schemeClr val="tx1"/>
            </a:solidFill>
            <a:miter lim="800000"/>
            <a:headEnd/>
            <a:tailEnd/>
          </a:ln>
          <a:effectLst/>
        </p:spPr>
        <p:txBody>
          <a:bodyPr wrap="none" anchor="ctr"/>
          <a:lstStyle/>
          <a:p>
            <a:pPr algn="ctr"/>
            <a:r>
              <a:rPr lang="en-US" sz="2400" b="1"/>
              <a:t>P</a:t>
            </a:r>
          </a:p>
          <a:p>
            <a:pPr algn="ctr"/>
            <a:r>
              <a:rPr lang="en-US" sz="2400" b="1"/>
              <a:t>F</a:t>
            </a:r>
          </a:p>
        </p:txBody>
      </p:sp>
      <p:sp>
        <p:nvSpPr>
          <p:cNvPr id="4115" name="Rectangle 19"/>
          <p:cNvSpPr>
            <a:spLocks noChangeArrowheads="1"/>
          </p:cNvSpPr>
          <p:nvPr/>
        </p:nvSpPr>
        <p:spPr bwMode="auto">
          <a:xfrm>
            <a:off x="7772400" y="2133600"/>
            <a:ext cx="533400" cy="13716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1</a:t>
            </a:r>
          </a:p>
        </p:txBody>
      </p:sp>
      <p:sp>
        <p:nvSpPr>
          <p:cNvPr id="4116" name="Rectangle 20"/>
          <p:cNvSpPr>
            <a:spLocks noChangeArrowheads="1"/>
          </p:cNvSpPr>
          <p:nvPr/>
        </p:nvSpPr>
        <p:spPr bwMode="auto">
          <a:xfrm>
            <a:off x="8305800" y="2133600"/>
            <a:ext cx="533400" cy="1371600"/>
          </a:xfrm>
          <a:prstGeom prst="rect">
            <a:avLst/>
          </a:prstGeom>
          <a:solidFill>
            <a:srgbClr val="EEFDA1"/>
          </a:solidFill>
          <a:ln w="9525">
            <a:solidFill>
              <a:schemeClr val="tx1"/>
            </a:solidFill>
            <a:miter lim="800000"/>
            <a:headEnd/>
            <a:tailEnd/>
          </a:ln>
          <a:effectLst/>
        </p:spPr>
        <p:txBody>
          <a:bodyPr wrap="none" anchor="ctr"/>
          <a:lstStyle/>
          <a:p>
            <a:pPr algn="ctr"/>
            <a:r>
              <a:rPr lang="en-US" sz="2400" b="1"/>
              <a:t>C</a:t>
            </a:r>
          </a:p>
          <a:p>
            <a:pPr algn="ctr"/>
            <a:r>
              <a:rPr lang="en-US" sz="2400" b="1"/>
              <a:t>F</a:t>
            </a:r>
          </a:p>
        </p:txBody>
      </p:sp>
      <p:sp>
        <p:nvSpPr>
          <p:cNvPr id="4117" name="Text Box 21"/>
          <p:cNvSpPr txBox="1">
            <a:spLocks noChangeArrowheads="1"/>
          </p:cNvSpPr>
          <p:nvPr/>
        </p:nvSpPr>
        <p:spPr bwMode="auto">
          <a:xfrm>
            <a:off x="304800" y="4267200"/>
            <a:ext cx="7999177" cy="2308324"/>
          </a:xfrm>
          <a:prstGeom prst="rect">
            <a:avLst/>
          </a:prstGeom>
          <a:noFill/>
          <a:ln w="9525">
            <a:noFill/>
            <a:miter lim="800000"/>
            <a:headEnd/>
            <a:tailEnd/>
          </a:ln>
          <a:effectLst/>
        </p:spPr>
        <p:txBody>
          <a:bodyPr wrap="none">
            <a:spAutoFit/>
          </a:bodyPr>
          <a:lstStyle/>
          <a:p>
            <a:r>
              <a:rPr lang="en-US" sz="2400" b="1" dirty="0"/>
              <a:t>Legend:	</a:t>
            </a:r>
            <a:r>
              <a:rPr lang="en-US" sz="2400" dirty="0"/>
              <a:t>ZF = Zero Flag</a:t>
            </a:r>
          </a:p>
          <a:p>
            <a:r>
              <a:rPr lang="en-US" sz="2400" dirty="0"/>
              <a:t>		SF = Sign Flag</a:t>
            </a:r>
          </a:p>
          <a:p>
            <a:r>
              <a:rPr lang="en-US" sz="2400" dirty="0"/>
              <a:t>		CF = Carry Flag</a:t>
            </a:r>
          </a:p>
          <a:p>
            <a:r>
              <a:rPr lang="en-US" sz="2400" dirty="0"/>
              <a:t>		PF = Parity </a:t>
            </a:r>
            <a:r>
              <a:rPr lang="en-US" sz="2400" dirty="0" smtClean="0"/>
              <a:t>Flag             TF </a:t>
            </a:r>
            <a:r>
              <a:rPr lang="en-US" sz="2400" dirty="0"/>
              <a:t>= Trap Flag</a:t>
            </a:r>
          </a:p>
          <a:p>
            <a:r>
              <a:rPr lang="en-US" sz="2400" dirty="0"/>
              <a:t>		OF = Overflow Flag	  </a:t>
            </a:r>
            <a:r>
              <a:rPr lang="en-US" sz="2400" dirty="0" smtClean="0"/>
              <a:t>     </a:t>
            </a:r>
            <a:r>
              <a:rPr lang="en-US" sz="2400" dirty="0"/>
              <a:t>IF = Interrupt Flag</a:t>
            </a:r>
          </a:p>
          <a:p>
            <a:r>
              <a:rPr lang="en-US" sz="2400" dirty="0"/>
              <a:t>		AF = Auxiliary Flag	</a:t>
            </a:r>
            <a:r>
              <a:rPr lang="en-US" sz="2400" dirty="0" smtClean="0"/>
              <a:t>       DF </a:t>
            </a:r>
            <a:r>
              <a:rPr lang="en-US" sz="2400" dirty="0"/>
              <a:t>= Direction Flag</a:t>
            </a:r>
          </a:p>
        </p:txBody>
      </p:sp>
      <p:sp>
        <p:nvSpPr>
          <p:cNvPr id="4118" name="Text Box 22"/>
          <p:cNvSpPr txBox="1">
            <a:spLocks noChangeArrowheads="1"/>
          </p:cNvSpPr>
          <p:nvPr/>
        </p:nvSpPr>
        <p:spPr bwMode="auto">
          <a:xfrm>
            <a:off x="533400" y="1447800"/>
            <a:ext cx="1390650" cy="366713"/>
          </a:xfrm>
          <a:prstGeom prst="rect">
            <a:avLst/>
          </a:prstGeom>
          <a:noFill/>
          <a:ln w="9525">
            <a:noFill/>
            <a:miter lim="800000"/>
            <a:headEnd/>
            <a:tailEnd/>
          </a:ln>
          <a:effectLst/>
        </p:spPr>
        <p:txBody>
          <a:bodyPr wrap="none">
            <a:spAutoFit/>
          </a:bodyPr>
          <a:lstStyle/>
          <a:p>
            <a:r>
              <a:rPr lang="en-US"/>
              <a:t>Status-flags</a:t>
            </a:r>
          </a:p>
        </p:txBody>
      </p:sp>
      <p:sp>
        <p:nvSpPr>
          <p:cNvPr id="4119" name="Line 23"/>
          <p:cNvSpPr>
            <a:spLocks noChangeShapeType="1"/>
          </p:cNvSpPr>
          <p:nvPr/>
        </p:nvSpPr>
        <p:spPr bwMode="auto">
          <a:xfrm flipV="1">
            <a:off x="1981200" y="1676400"/>
            <a:ext cx="6705600" cy="0"/>
          </a:xfrm>
          <a:prstGeom prst="line">
            <a:avLst/>
          </a:prstGeom>
          <a:noFill/>
          <a:ln w="9525">
            <a:solidFill>
              <a:schemeClr val="tx1"/>
            </a:solidFill>
            <a:round/>
            <a:headEnd/>
            <a:tailEnd/>
          </a:ln>
          <a:effectLst/>
        </p:spPr>
        <p:txBody>
          <a:bodyPr/>
          <a:lstStyle/>
          <a:p>
            <a:endParaRPr lang="en-US"/>
          </a:p>
        </p:txBody>
      </p:sp>
      <p:sp>
        <p:nvSpPr>
          <p:cNvPr id="4120" name="Line 24"/>
          <p:cNvSpPr>
            <a:spLocks noChangeShapeType="1"/>
          </p:cNvSpPr>
          <p:nvPr/>
        </p:nvSpPr>
        <p:spPr bwMode="auto">
          <a:xfrm>
            <a:off x="2819400" y="16764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1" name="Line 25"/>
          <p:cNvSpPr>
            <a:spLocks noChangeShapeType="1"/>
          </p:cNvSpPr>
          <p:nvPr/>
        </p:nvSpPr>
        <p:spPr bwMode="auto">
          <a:xfrm>
            <a:off x="6477000" y="16764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2" name="Line 26"/>
          <p:cNvSpPr>
            <a:spLocks noChangeShapeType="1"/>
          </p:cNvSpPr>
          <p:nvPr/>
        </p:nvSpPr>
        <p:spPr bwMode="auto">
          <a:xfrm>
            <a:off x="7543800" y="16764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3" name="Line 27"/>
          <p:cNvSpPr>
            <a:spLocks noChangeShapeType="1"/>
          </p:cNvSpPr>
          <p:nvPr/>
        </p:nvSpPr>
        <p:spPr bwMode="auto">
          <a:xfrm>
            <a:off x="4876800" y="16764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4" name="Line 28"/>
          <p:cNvSpPr>
            <a:spLocks noChangeShapeType="1"/>
          </p:cNvSpPr>
          <p:nvPr/>
        </p:nvSpPr>
        <p:spPr bwMode="auto">
          <a:xfrm>
            <a:off x="5410200" y="16764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5" name="Line 29"/>
          <p:cNvSpPr>
            <a:spLocks noChangeShapeType="1"/>
          </p:cNvSpPr>
          <p:nvPr/>
        </p:nvSpPr>
        <p:spPr bwMode="auto">
          <a:xfrm>
            <a:off x="8686800" y="16764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6" name="Text Box 30"/>
          <p:cNvSpPr txBox="1">
            <a:spLocks noChangeArrowheads="1"/>
          </p:cNvSpPr>
          <p:nvPr/>
        </p:nvSpPr>
        <p:spPr bwMode="auto">
          <a:xfrm>
            <a:off x="7315200" y="3657600"/>
            <a:ext cx="1479550" cy="366713"/>
          </a:xfrm>
          <a:prstGeom prst="rect">
            <a:avLst/>
          </a:prstGeom>
          <a:noFill/>
          <a:ln w="9525">
            <a:noFill/>
            <a:miter lim="800000"/>
            <a:headEnd/>
            <a:tailEnd/>
          </a:ln>
          <a:effectLst/>
        </p:spPr>
        <p:txBody>
          <a:bodyPr wrap="none">
            <a:spAutoFit/>
          </a:bodyPr>
          <a:lstStyle/>
          <a:p>
            <a:r>
              <a:rPr lang="en-US"/>
              <a:t>Control-flags</a:t>
            </a:r>
          </a:p>
        </p:txBody>
      </p:sp>
      <p:sp>
        <p:nvSpPr>
          <p:cNvPr id="4127" name="Line 31"/>
          <p:cNvSpPr>
            <a:spLocks noChangeShapeType="1"/>
          </p:cNvSpPr>
          <p:nvPr/>
        </p:nvSpPr>
        <p:spPr bwMode="auto">
          <a:xfrm>
            <a:off x="3200400" y="3886200"/>
            <a:ext cx="4114800" cy="0"/>
          </a:xfrm>
          <a:prstGeom prst="line">
            <a:avLst/>
          </a:prstGeom>
          <a:noFill/>
          <a:ln w="9525">
            <a:solidFill>
              <a:schemeClr val="tx1"/>
            </a:solidFill>
            <a:round/>
            <a:headEnd/>
            <a:tailEnd/>
          </a:ln>
          <a:effectLst/>
        </p:spPr>
        <p:txBody>
          <a:bodyPr/>
          <a:lstStyle/>
          <a:p>
            <a:endParaRPr lang="en-US"/>
          </a:p>
        </p:txBody>
      </p:sp>
      <p:sp>
        <p:nvSpPr>
          <p:cNvPr id="4128" name="Line 32"/>
          <p:cNvSpPr>
            <a:spLocks noChangeShapeType="1"/>
          </p:cNvSpPr>
          <p:nvPr/>
        </p:nvSpPr>
        <p:spPr bwMode="auto">
          <a:xfrm flipV="1">
            <a:off x="32004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29" name="Line 33"/>
          <p:cNvSpPr>
            <a:spLocks noChangeShapeType="1"/>
          </p:cNvSpPr>
          <p:nvPr/>
        </p:nvSpPr>
        <p:spPr bwMode="auto">
          <a:xfrm flipV="1">
            <a:off x="37338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4130" name="Line 34"/>
          <p:cNvSpPr>
            <a:spLocks noChangeShapeType="1"/>
          </p:cNvSpPr>
          <p:nvPr/>
        </p:nvSpPr>
        <p:spPr bwMode="auto">
          <a:xfrm flipV="1">
            <a:off x="4267200" y="3429000"/>
            <a:ext cx="0" cy="457200"/>
          </a:xfrm>
          <a:prstGeom prst="line">
            <a:avLst/>
          </a:prstGeom>
          <a:noFill/>
          <a:ln w="9525">
            <a:solidFill>
              <a:schemeClr val="tx1"/>
            </a:solidFill>
            <a:round/>
            <a:headEnd/>
            <a:tailEnd type="triangle" w="med" len="med"/>
          </a:ln>
          <a:effectLst/>
        </p:spPr>
        <p:txBody>
          <a:bodyPr/>
          <a:lstStyle/>
          <a:p>
            <a:endParaRPr lang="en-US"/>
          </a:p>
        </p:txBody>
      </p:sp>
      <p:sp>
        <p:nvSpPr>
          <p:cNvPr id="33" name="Slide Number Placeholder 32"/>
          <p:cNvSpPr>
            <a:spLocks noGrp="1"/>
          </p:cNvSpPr>
          <p:nvPr>
            <p:ph type="sldNum" sz="quarter" idx="12"/>
          </p:nvPr>
        </p:nvSpPr>
        <p:spPr/>
        <p:txBody>
          <a:bodyPr/>
          <a:lstStyle/>
          <a:p>
            <a:fld id="{8803BDD7-B170-4CC6-8041-3539E09DB177}" type="slidenum">
              <a:rPr lang="en-US" smtClean="0"/>
              <a:pPr/>
              <a:t>20</a:t>
            </a:fld>
            <a:endParaRPr lang="en-US"/>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1143000"/>
          </a:xfrm>
        </p:spPr>
        <p:txBody>
          <a:bodyPr/>
          <a:lstStyle/>
          <a:p>
            <a:pPr eaLnBrk="1" hangingPunct="1"/>
            <a:r>
              <a:rPr lang="en-US" dirty="0" smtClean="0"/>
              <a:t>Some Feature Flags in EDX</a:t>
            </a:r>
          </a:p>
        </p:txBody>
      </p:sp>
      <p:sp>
        <p:nvSpPr>
          <p:cNvPr id="4099" name="Rectangle 4"/>
          <p:cNvSpPr>
            <a:spLocks noChangeArrowheads="1"/>
          </p:cNvSpPr>
          <p:nvPr/>
        </p:nvSpPr>
        <p:spPr bwMode="auto">
          <a:xfrm>
            <a:off x="7620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0" name="Rectangle 5"/>
          <p:cNvSpPr>
            <a:spLocks noChangeArrowheads="1"/>
          </p:cNvSpPr>
          <p:nvPr/>
        </p:nvSpPr>
        <p:spPr bwMode="auto">
          <a:xfrm>
            <a:off x="12192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101" name="Rectangle 6"/>
          <p:cNvSpPr>
            <a:spLocks noChangeArrowheads="1"/>
          </p:cNvSpPr>
          <p:nvPr/>
        </p:nvSpPr>
        <p:spPr bwMode="auto">
          <a:xfrm>
            <a:off x="16764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2" name="Rectangle 7"/>
          <p:cNvSpPr>
            <a:spLocks noChangeArrowheads="1"/>
          </p:cNvSpPr>
          <p:nvPr/>
        </p:nvSpPr>
        <p:spPr bwMode="auto">
          <a:xfrm>
            <a:off x="2133600" y="18288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sz="1600"/>
              <a:t>H</a:t>
            </a:r>
          </a:p>
          <a:p>
            <a:pPr algn="ctr"/>
            <a:r>
              <a:rPr lang="en-US" sz="1600"/>
              <a:t>T</a:t>
            </a:r>
          </a:p>
          <a:p>
            <a:pPr algn="ctr"/>
            <a:r>
              <a:rPr lang="en-US" sz="1600"/>
              <a:t>T</a:t>
            </a:r>
          </a:p>
        </p:txBody>
      </p:sp>
      <p:sp>
        <p:nvSpPr>
          <p:cNvPr id="4103" name="Rectangle 8"/>
          <p:cNvSpPr>
            <a:spLocks noChangeArrowheads="1"/>
          </p:cNvSpPr>
          <p:nvPr/>
        </p:nvSpPr>
        <p:spPr bwMode="auto">
          <a:xfrm>
            <a:off x="25908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4" name="Rectangle 9"/>
          <p:cNvSpPr>
            <a:spLocks noChangeArrowheads="1"/>
          </p:cNvSpPr>
          <p:nvPr/>
        </p:nvSpPr>
        <p:spPr bwMode="auto">
          <a:xfrm>
            <a:off x="30480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5" name="Rectangle 10"/>
          <p:cNvSpPr>
            <a:spLocks noChangeArrowheads="1"/>
          </p:cNvSpPr>
          <p:nvPr/>
        </p:nvSpPr>
        <p:spPr bwMode="auto">
          <a:xfrm>
            <a:off x="35052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6" name="Rectangle 11"/>
          <p:cNvSpPr>
            <a:spLocks noChangeArrowheads="1"/>
          </p:cNvSpPr>
          <p:nvPr/>
        </p:nvSpPr>
        <p:spPr bwMode="auto">
          <a:xfrm>
            <a:off x="39624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7" name="Rectangle 12"/>
          <p:cNvSpPr>
            <a:spLocks noChangeArrowheads="1"/>
          </p:cNvSpPr>
          <p:nvPr/>
        </p:nvSpPr>
        <p:spPr bwMode="auto">
          <a:xfrm>
            <a:off x="44196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8" name="Rectangle 13"/>
          <p:cNvSpPr>
            <a:spLocks noChangeArrowheads="1"/>
          </p:cNvSpPr>
          <p:nvPr/>
        </p:nvSpPr>
        <p:spPr bwMode="auto">
          <a:xfrm>
            <a:off x="48768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09" name="Rectangle 14"/>
          <p:cNvSpPr>
            <a:spLocks noChangeArrowheads="1"/>
          </p:cNvSpPr>
          <p:nvPr/>
        </p:nvSpPr>
        <p:spPr bwMode="auto">
          <a:xfrm>
            <a:off x="53340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0" name="Rectangle 15"/>
          <p:cNvSpPr>
            <a:spLocks noChangeArrowheads="1"/>
          </p:cNvSpPr>
          <p:nvPr/>
        </p:nvSpPr>
        <p:spPr bwMode="auto">
          <a:xfrm>
            <a:off x="57912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111" name="Rectangle 16"/>
          <p:cNvSpPr>
            <a:spLocks noChangeArrowheads="1"/>
          </p:cNvSpPr>
          <p:nvPr/>
        </p:nvSpPr>
        <p:spPr bwMode="auto">
          <a:xfrm>
            <a:off x="62484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2" name="Rectangle 17"/>
          <p:cNvSpPr>
            <a:spLocks noChangeArrowheads="1"/>
          </p:cNvSpPr>
          <p:nvPr/>
        </p:nvSpPr>
        <p:spPr bwMode="auto">
          <a:xfrm>
            <a:off x="67056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3" name="Rectangle 18"/>
          <p:cNvSpPr>
            <a:spLocks noChangeArrowheads="1"/>
          </p:cNvSpPr>
          <p:nvPr/>
        </p:nvSpPr>
        <p:spPr bwMode="auto">
          <a:xfrm>
            <a:off x="71628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4" name="Rectangle 19"/>
          <p:cNvSpPr>
            <a:spLocks noChangeArrowheads="1"/>
          </p:cNvSpPr>
          <p:nvPr/>
        </p:nvSpPr>
        <p:spPr bwMode="auto">
          <a:xfrm>
            <a:off x="7620000" y="18288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5" name="Rectangle 20"/>
          <p:cNvSpPr>
            <a:spLocks noChangeArrowheads="1"/>
          </p:cNvSpPr>
          <p:nvPr/>
        </p:nvSpPr>
        <p:spPr bwMode="auto">
          <a:xfrm>
            <a:off x="12192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6" name="Rectangle 21"/>
          <p:cNvSpPr>
            <a:spLocks noChangeArrowheads="1"/>
          </p:cNvSpPr>
          <p:nvPr/>
        </p:nvSpPr>
        <p:spPr bwMode="auto">
          <a:xfrm>
            <a:off x="16764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7" name="Rectangle 22"/>
          <p:cNvSpPr>
            <a:spLocks noChangeArrowheads="1"/>
          </p:cNvSpPr>
          <p:nvPr/>
        </p:nvSpPr>
        <p:spPr bwMode="auto">
          <a:xfrm>
            <a:off x="21336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8" name="Rectangle 23"/>
          <p:cNvSpPr>
            <a:spLocks noChangeArrowheads="1"/>
          </p:cNvSpPr>
          <p:nvPr/>
        </p:nvSpPr>
        <p:spPr bwMode="auto">
          <a:xfrm>
            <a:off x="25908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19" name="Rectangle 24"/>
          <p:cNvSpPr>
            <a:spLocks noChangeArrowheads="1"/>
          </p:cNvSpPr>
          <p:nvPr/>
        </p:nvSpPr>
        <p:spPr bwMode="auto">
          <a:xfrm>
            <a:off x="30480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0" name="Rectangle 25"/>
          <p:cNvSpPr>
            <a:spLocks noChangeArrowheads="1"/>
          </p:cNvSpPr>
          <p:nvPr/>
        </p:nvSpPr>
        <p:spPr bwMode="auto">
          <a:xfrm>
            <a:off x="3505200" y="35052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4121" name="Rectangle 26"/>
          <p:cNvSpPr>
            <a:spLocks noChangeArrowheads="1"/>
          </p:cNvSpPr>
          <p:nvPr/>
        </p:nvSpPr>
        <p:spPr bwMode="auto">
          <a:xfrm>
            <a:off x="3962400" y="35052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A</a:t>
            </a:r>
          </a:p>
          <a:p>
            <a:pPr algn="ctr"/>
            <a:r>
              <a:rPr lang="en-US" sz="1400"/>
              <a:t>P</a:t>
            </a:r>
          </a:p>
          <a:p>
            <a:pPr algn="ctr"/>
            <a:r>
              <a:rPr lang="en-US" sz="1400"/>
              <a:t>I</a:t>
            </a:r>
          </a:p>
          <a:p>
            <a:pPr algn="ctr"/>
            <a:r>
              <a:rPr lang="en-US" sz="1400"/>
              <a:t>C</a:t>
            </a:r>
          </a:p>
        </p:txBody>
      </p:sp>
      <p:sp>
        <p:nvSpPr>
          <p:cNvPr id="4122" name="Rectangle 27"/>
          <p:cNvSpPr>
            <a:spLocks noChangeArrowheads="1"/>
          </p:cNvSpPr>
          <p:nvPr/>
        </p:nvSpPr>
        <p:spPr bwMode="auto">
          <a:xfrm>
            <a:off x="44196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3" name="Rectangle 28"/>
          <p:cNvSpPr>
            <a:spLocks noChangeArrowheads="1"/>
          </p:cNvSpPr>
          <p:nvPr/>
        </p:nvSpPr>
        <p:spPr bwMode="auto">
          <a:xfrm>
            <a:off x="48768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4" name="Rectangle 29"/>
          <p:cNvSpPr>
            <a:spLocks noChangeArrowheads="1"/>
          </p:cNvSpPr>
          <p:nvPr/>
        </p:nvSpPr>
        <p:spPr bwMode="auto">
          <a:xfrm>
            <a:off x="53340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5" name="Rectangle 30"/>
          <p:cNvSpPr>
            <a:spLocks noChangeArrowheads="1"/>
          </p:cNvSpPr>
          <p:nvPr/>
        </p:nvSpPr>
        <p:spPr bwMode="auto">
          <a:xfrm>
            <a:off x="57912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6" name="Rectangle 31"/>
          <p:cNvSpPr>
            <a:spLocks noChangeArrowheads="1"/>
          </p:cNvSpPr>
          <p:nvPr/>
        </p:nvSpPr>
        <p:spPr bwMode="auto">
          <a:xfrm>
            <a:off x="62484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127" name="Rectangle 32"/>
          <p:cNvSpPr>
            <a:spLocks noChangeArrowheads="1"/>
          </p:cNvSpPr>
          <p:nvPr/>
        </p:nvSpPr>
        <p:spPr bwMode="auto">
          <a:xfrm>
            <a:off x="6705600" y="35052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sz="1600"/>
              <a:t>P</a:t>
            </a:r>
          </a:p>
          <a:p>
            <a:pPr algn="ctr"/>
            <a:r>
              <a:rPr lang="en-US" sz="1600"/>
              <a:t>S</a:t>
            </a:r>
          </a:p>
          <a:p>
            <a:pPr algn="ctr"/>
            <a:r>
              <a:rPr lang="en-US" sz="1600"/>
              <a:t>E</a:t>
            </a:r>
          </a:p>
        </p:txBody>
      </p:sp>
      <p:sp>
        <p:nvSpPr>
          <p:cNvPr id="4128" name="Rectangle 33"/>
          <p:cNvSpPr>
            <a:spLocks noChangeArrowheads="1"/>
          </p:cNvSpPr>
          <p:nvPr/>
        </p:nvSpPr>
        <p:spPr bwMode="auto">
          <a:xfrm>
            <a:off x="7162800" y="35052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a:t>D</a:t>
            </a:r>
          </a:p>
          <a:p>
            <a:pPr algn="ctr"/>
            <a:r>
              <a:rPr lang="en-US"/>
              <a:t>E</a:t>
            </a:r>
          </a:p>
        </p:txBody>
      </p:sp>
      <p:sp>
        <p:nvSpPr>
          <p:cNvPr id="4129" name="Rectangle 34"/>
          <p:cNvSpPr>
            <a:spLocks noChangeArrowheads="1"/>
          </p:cNvSpPr>
          <p:nvPr/>
        </p:nvSpPr>
        <p:spPr bwMode="auto">
          <a:xfrm>
            <a:off x="7620000" y="35052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sz="1600"/>
              <a:t>V</a:t>
            </a:r>
          </a:p>
          <a:p>
            <a:pPr algn="ctr"/>
            <a:r>
              <a:rPr lang="en-US" sz="1600"/>
              <a:t>M</a:t>
            </a:r>
          </a:p>
          <a:p>
            <a:pPr algn="ctr"/>
            <a:r>
              <a:rPr lang="en-US" sz="1600"/>
              <a:t>E</a:t>
            </a:r>
          </a:p>
        </p:txBody>
      </p:sp>
      <p:sp>
        <p:nvSpPr>
          <p:cNvPr id="4130" name="Rectangle 35"/>
          <p:cNvSpPr>
            <a:spLocks noChangeArrowheads="1"/>
          </p:cNvSpPr>
          <p:nvPr/>
        </p:nvSpPr>
        <p:spPr bwMode="auto">
          <a:xfrm>
            <a:off x="8077200" y="35052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a:t>F</a:t>
            </a:r>
          </a:p>
          <a:p>
            <a:pPr algn="ctr"/>
            <a:r>
              <a:rPr lang="en-US"/>
              <a:t>P</a:t>
            </a:r>
          </a:p>
          <a:p>
            <a:pPr algn="ctr"/>
            <a:r>
              <a:rPr lang="en-US"/>
              <a:t>U</a:t>
            </a:r>
          </a:p>
        </p:txBody>
      </p:sp>
      <p:sp>
        <p:nvSpPr>
          <p:cNvPr id="4131" name="Text Box 36"/>
          <p:cNvSpPr txBox="1">
            <a:spLocks noChangeArrowheads="1"/>
          </p:cNvSpPr>
          <p:nvPr/>
        </p:nvSpPr>
        <p:spPr bwMode="auto">
          <a:xfrm>
            <a:off x="4038600" y="3200400"/>
            <a:ext cx="311150" cy="366713"/>
          </a:xfrm>
          <a:prstGeom prst="rect">
            <a:avLst/>
          </a:prstGeom>
          <a:noFill/>
          <a:ln w="9525">
            <a:noFill/>
            <a:miter lim="800000"/>
            <a:headEnd/>
            <a:tailEnd/>
          </a:ln>
        </p:spPr>
        <p:txBody>
          <a:bodyPr wrap="none">
            <a:spAutoFit/>
          </a:bodyPr>
          <a:lstStyle/>
          <a:p>
            <a:r>
              <a:rPr lang="en-US"/>
              <a:t>9</a:t>
            </a:r>
          </a:p>
        </p:txBody>
      </p:sp>
      <p:sp>
        <p:nvSpPr>
          <p:cNvPr id="4132" name="Text Box 38"/>
          <p:cNvSpPr txBox="1">
            <a:spLocks noChangeArrowheads="1"/>
          </p:cNvSpPr>
          <p:nvPr/>
        </p:nvSpPr>
        <p:spPr bwMode="auto">
          <a:xfrm>
            <a:off x="6781800" y="3200400"/>
            <a:ext cx="311150" cy="366713"/>
          </a:xfrm>
          <a:prstGeom prst="rect">
            <a:avLst/>
          </a:prstGeom>
          <a:noFill/>
          <a:ln w="9525">
            <a:noFill/>
            <a:miter lim="800000"/>
            <a:headEnd/>
            <a:tailEnd/>
          </a:ln>
        </p:spPr>
        <p:txBody>
          <a:bodyPr wrap="none">
            <a:spAutoFit/>
          </a:bodyPr>
          <a:lstStyle/>
          <a:p>
            <a:r>
              <a:rPr lang="en-US"/>
              <a:t>3</a:t>
            </a:r>
          </a:p>
        </p:txBody>
      </p:sp>
      <p:sp>
        <p:nvSpPr>
          <p:cNvPr id="4133" name="Text Box 40"/>
          <p:cNvSpPr txBox="1">
            <a:spLocks noChangeArrowheads="1"/>
          </p:cNvSpPr>
          <p:nvPr/>
        </p:nvSpPr>
        <p:spPr bwMode="auto">
          <a:xfrm>
            <a:off x="2133600" y="1524000"/>
            <a:ext cx="438150" cy="366713"/>
          </a:xfrm>
          <a:prstGeom prst="rect">
            <a:avLst/>
          </a:prstGeom>
          <a:noFill/>
          <a:ln w="9525">
            <a:noFill/>
            <a:miter lim="800000"/>
            <a:headEnd/>
            <a:tailEnd/>
          </a:ln>
        </p:spPr>
        <p:txBody>
          <a:bodyPr wrap="none">
            <a:spAutoFit/>
          </a:bodyPr>
          <a:lstStyle/>
          <a:p>
            <a:r>
              <a:rPr lang="en-US"/>
              <a:t>28</a:t>
            </a:r>
          </a:p>
        </p:txBody>
      </p:sp>
      <p:sp>
        <p:nvSpPr>
          <p:cNvPr id="4134" name="Text Box 41"/>
          <p:cNvSpPr txBox="1">
            <a:spLocks noChangeArrowheads="1"/>
          </p:cNvSpPr>
          <p:nvPr/>
        </p:nvSpPr>
        <p:spPr bwMode="auto">
          <a:xfrm>
            <a:off x="685800" y="4724400"/>
            <a:ext cx="8001000" cy="1739900"/>
          </a:xfrm>
          <a:prstGeom prst="rect">
            <a:avLst/>
          </a:prstGeom>
          <a:noFill/>
          <a:ln w="9525">
            <a:noFill/>
            <a:miter lim="800000"/>
            <a:headEnd/>
            <a:tailEnd/>
          </a:ln>
        </p:spPr>
        <p:txBody>
          <a:bodyPr wrap="none">
            <a:spAutoFit/>
          </a:bodyPr>
          <a:lstStyle/>
          <a:p>
            <a:r>
              <a:rPr lang="en-US"/>
              <a:t>HTT = HyperThreading Technology (1 = yes, 0 = no)</a:t>
            </a:r>
          </a:p>
          <a:p>
            <a:r>
              <a:rPr lang="en-US"/>
              <a:t>APIC = Advanced Programmable Interrupt Controller on-chip (1 = yes,0 = no)</a:t>
            </a:r>
          </a:p>
          <a:p>
            <a:r>
              <a:rPr lang="en-US"/>
              <a:t>PSE = Page-Size Extensions (1 = yes, 0 = no)</a:t>
            </a:r>
          </a:p>
          <a:p>
            <a:r>
              <a:rPr lang="en-US"/>
              <a:t>DE = Debugging Extensions (1=yes, 0=no)</a:t>
            </a:r>
          </a:p>
          <a:p>
            <a:r>
              <a:rPr lang="en-US"/>
              <a:t>VME = Virtual-8086 Mode Enhancements (1 = yes, 0 = no)</a:t>
            </a:r>
          </a:p>
          <a:p>
            <a:r>
              <a:rPr lang="en-US"/>
              <a:t>FPU = Floating-Point Unit on-chil (1=yes, 0=no)</a:t>
            </a:r>
          </a:p>
        </p:txBody>
      </p:sp>
      <p:sp>
        <p:nvSpPr>
          <p:cNvPr id="4135" name="Text Box 42"/>
          <p:cNvSpPr txBox="1">
            <a:spLocks noChangeArrowheads="1"/>
          </p:cNvSpPr>
          <p:nvPr/>
        </p:nvSpPr>
        <p:spPr bwMode="auto">
          <a:xfrm>
            <a:off x="7696200" y="3200400"/>
            <a:ext cx="311150" cy="366713"/>
          </a:xfrm>
          <a:prstGeom prst="rect">
            <a:avLst/>
          </a:prstGeom>
          <a:noFill/>
          <a:ln w="9525">
            <a:noFill/>
            <a:miter lim="800000"/>
            <a:headEnd/>
            <a:tailEnd/>
          </a:ln>
        </p:spPr>
        <p:txBody>
          <a:bodyPr wrap="none">
            <a:spAutoFit/>
          </a:bodyPr>
          <a:lstStyle/>
          <a:p>
            <a:r>
              <a:rPr lang="en-US"/>
              <a:t>1</a:t>
            </a:r>
          </a:p>
        </p:txBody>
      </p:sp>
      <p:sp>
        <p:nvSpPr>
          <p:cNvPr id="4136" name="Text Box 43"/>
          <p:cNvSpPr txBox="1">
            <a:spLocks noChangeArrowheads="1"/>
          </p:cNvSpPr>
          <p:nvPr/>
        </p:nvSpPr>
        <p:spPr bwMode="auto">
          <a:xfrm>
            <a:off x="7239000" y="3200400"/>
            <a:ext cx="311150" cy="366713"/>
          </a:xfrm>
          <a:prstGeom prst="rect">
            <a:avLst/>
          </a:prstGeom>
          <a:noFill/>
          <a:ln w="9525">
            <a:noFill/>
            <a:miter lim="800000"/>
            <a:headEnd/>
            <a:tailEnd/>
          </a:ln>
        </p:spPr>
        <p:txBody>
          <a:bodyPr wrap="none">
            <a:spAutoFit/>
          </a:bodyPr>
          <a:lstStyle/>
          <a:p>
            <a:r>
              <a:rPr lang="en-US"/>
              <a:t>2</a:t>
            </a:r>
          </a:p>
        </p:txBody>
      </p:sp>
      <p:sp>
        <p:nvSpPr>
          <p:cNvPr id="4137" name="Text Box 44"/>
          <p:cNvSpPr txBox="1">
            <a:spLocks noChangeArrowheads="1"/>
          </p:cNvSpPr>
          <p:nvPr/>
        </p:nvSpPr>
        <p:spPr bwMode="auto">
          <a:xfrm>
            <a:off x="8153400" y="3200400"/>
            <a:ext cx="311150" cy="366713"/>
          </a:xfrm>
          <a:prstGeom prst="rect">
            <a:avLst/>
          </a:prstGeom>
          <a:noFill/>
          <a:ln w="9525">
            <a:noFill/>
            <a:miter lim="800000"/>
            <a:headEnd/>
            <a:tailEnd/>
          </a:ln>
        </p:spPr>
        <p:txBody>
          <a:bodyPr wrap="none">
            <a:spAutoFit/>
          </a:bodyPr>
          <a:lstStyle/>
          <a:p>
            <a:r>
              <a:rPr lang="en-US"/>
              <a:t>0</a:t>
            </a:r>
          </a:p>
        </p:txBody>
      </p:sp>
      <p:sp>
        <p:nvSpPr>
          <p:cNvPr id="4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200</a:t>
            </a:fld>
            <a:endParaRPr lang="en-US"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1143000"/>
          </a:xfrm>
        </p:spPr>
        <p:txBody>
          <a:bodyPr/>
          <a:lstStyle/>
          <a:p>
            <a:pPr eaLnBrk="1" hangingPunct="1"/>
            <a:r>
              <a:rPr lang="en-US" dirty="0" smtClean="0"/>
              <a:t>Some Feature Flags in ECX</a:t>
            </a:r>
          </a:p>
        </p:txBody>
      </p:sp>
      <p:sp>
        <p:nvSpPr>
          <p:cNvPr id="5123" name="Rectangle 3"/>
          <p:cNvSpPr>
            <a:spLocks noChangeArrowheads="1"/>
          </p:cNvSpPr>
          <p:nvPr/>
        </p:nvSpPr>
        <p:spPr bwMode="auto">
          <a:xfrm>
            <a:off x="7620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24" name="Rectangle 4"/>
          <p:cNvSpPr>
            <a:spLocks noChangeArrowheads="1"/>
          </p:cNvSpPr>
          <p:nvPr/>
        </p:nvSpPr>
        <p:spPr bwMode="auto">
          <a:xfrm>
            <a:off x="12192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25" name="Rectangle 5"/>
          <p:cNvSpPr>
            <a:spLocks noChangeArrowheads="1"/>
          </p:cNvSpPr>
          <p:nvPr/>
        </p:nvSpPr>
        <p:spPr bwMode="auto">
          <a:xfrm>
            <a:off x="16764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26" name="Rectangle 6"/>
          <p:cNvSpPr>
            <a:spLocks noChangeArrowheads="1"/>
          </p:cNvSpPr>
          <p:nvPr/>
        </p:nvSpPr>
        <p:spPr bwMode="auto">
          <a:xfrm>
            <a:off x="2133600" y="1828800"/>
            <a:ext cx="457200" cy="914400"/>
          </a:xfrm>
          <a:prstGeom prst="rect">
            <a:avLst/>
          </a:prstGeom>
          <a:solidFill>
            <a:srgbClr val="C0C0C0"/>
          </a:solidFill>
          <a:ln w="9525">
            <a:solidFill>
              <a:schemeClr val="tx1"/>
            </a:solidFill>
            <a:miter lim="800000"/>
            <a:headEnd/>
            <a:tailEnd/>
          </a:ln>
        </p:spPr>
        <p:txBody>
          <a:bodyPr wrap="none" anchor="ctr"/>
          <a:lstStyle/>
          <a:p>
            <a:pPr algn="ctr"/>
            <a:endParaRPr lang="en-US" sz="1600"/>
          </a:p>
        </p:txBody>
      </p:sp>
      <p:sp>
        <p:nvSpPr>
          <p:cNvPr id="5127" name="Rectangle 7"/>
          <p:cNvSpPr>
            <a:spLocks noChangeArrowheads="1"/>
          </p:cNvSpPr>
          <p:nvPr/>
        </p:nvSpPr>
        <p:spPr bwMode="auto">
          <a:xfrm>
            <a:off x="25908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28" name="Rectangle 8"/>
          <p:cNvSpPr>
            <a:spLocks noChangeArrowheads="1"/>
          </p:cNvSpPr>
          <p:nvPr/>
        </p:nvSpPr>
        <p:spPr bwMode="auto">
          <a:xfrm>
            <a:off x="30480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29" name="Rectangle 9"/>
          <p:cNvSpPr>
            <a:spLocks noChangeArrowheads="1"/>
          </p:cNvSpPr>
          <p:nvPr/>
        </p:nvSpPr>
        <p:spPr bwMode="auto">
          <a:xfrm>
            <a:off x="35052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0" name="Rectangle 10"/>
          <p:cNvSpPr>
            <a:spLocks noChangeArrowheads="1"/>
          </p:cNvSpPr>
          <p:nvPr/>
        </p:nvSpPr>
        <p:spPr bwMode="auto">
          <a:xfrm>
            <a:off x="39624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1" name="Rectangle 11"/>
          <p:cNvSpPr>
            <a:spLocks noChangeArrowheads="1"/>
          </p:cNvSpPr>
          <p:nvPr/>
        </p:nvSpPr>
        <p:spPr bwMode="auto">
          <a:xfrm>
            <a:off x="44196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2" name="Rectangle 12"/>
          <p:cNvSpPr>
            <a:spLocks noChangeArrowheads="1"/>
          </p:cNvSpPr>
          <p:nvPr/>
        </p:nvSpPr>
        <p:spPr bwMode="auto">
          <a:xfrm>
            <a:off x="48768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3" name="Rectangle 13"/>
          <p:cNvSpPr>
            <a:spLocks noChangeArrowheads="1"/>
          </p:cNvSpPr>
          <p:nvPr/>
        </p:nvSpPr>
        <p:spPr bwMode="auto">
          <a:xfrm>
            <a:off x="53340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4" name="Rectangle 14"/>
          <p:cNvSpPr>
            <a:spLocks noChangeArrowheads="1"/>
          </p:cNvSpPr>
          <p:nvPr/>
        </p:nvSpPr>
        <p:spPr bwMode="auto">
          <a:xfrm>
            <a:off x="57912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5" name="Rectangle 15"/>
          <p:cNvSpPr>
            <a:spLocks noChangeArrowheads="1"/>
          </p:cNvSpPr>
          <p:nvPr/>
        </p:nvSpPr>
        <p:spPr bwMode="auto">
          <a:xfrm>
            <a:off x="62484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6" name="Rectangle 16"/>
          <p:cNvSpPr>
            <a:spLocks noChangeArrowheads="1"/>
          </p:cNvSpPr>
          <p:nvPr/>
        </p:nvSpPr>
        <p:spPr bwMode="auto">
          <a:xfrm>
            <a:off x="67056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7" name="Rectangle 17"/>
          <p:cNvSpPr>
            <a:spLocks noChangeArrowheads="1"/>
          </p:cNvSpPr>
          <p:nvPr/>
        </p:nvSpPr>
        <p:spPr bwMode="auto">
          <a:xfrm>
            <a:off x="71628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8" name="Rectangle 18"/>
          <p:cNvSpPr>
            <a:spLocks noChangeArrowheads="1"/>
          </p:cNvSpPr>
          <p:nvPr/>
        </p:nvSpPr>
        <p:spPr bwMode="auto">
          <a:xfrm>
            <a:off x="7620000" y="18288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39" name="Rectangle 19"/>
          <p:cNvSpPr>
            <a:spLocks noChangeArrowheads="1"/>
          </p:cNvSpPr>
          <p:nvPr/>
        </p:nvSpPr>
        <p:spPr bwMode="auto">
          <a:xfrm>
            <a:off x="1219200" y="35052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40" name="Rectangle 20"/>
          <p:cNvSpPr>
            <a:spLocks noChangeArrowheads="1"/>
          </p:cNvSpPr>
          <p:nvPr/>
        </p:nvSpPr>
        <p:spPr bwMode="auto">
          <a:xfrm>
            <a:off x="1676400" y="35052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41" name="Rectangle 21"/>
          <p:cNvSpPr>
            <a:spLocks noChangeArrowheads="1"/>
          </p:cNvSpPr>
          <p:nvPr/>
        </p:nvSpPr>
        <p:spPr bwMode="auto">
          <a:xfrm>
            <a:off x="21336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42" name="Rectangle 22"/>
          <p:cNvSpPr>
            <a:spLocks noChangeArrowheads="1"/>
          </p:cNvSpPr>
          <p:nvPr/>
        </p:nvSpPr>
        <p:spPr bwMode="auto">
          <a:xfrm>
            <a:off x="2590800" y="35052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43" name="Rectangle 23"/>
          <p:cNvSpPr>
            <a:spLocks noChangeArrowheads="1"/>
          </p:cNvSpPr>
          <p:nvPr/>
        </p:nvSpPr>
        <p:spPr bwMode="auto">
          <a:xfrm>
            <a:off x="3048000" y="35052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44" name="Rectangle 24"/>
          <p:cNvSpPr>
            <a:spLocks noChangeArrowheads="1"/>
          </p:cNvSpPr>
          <p:nvPr/>
        </p:nvSpPr>
        <p:spPr bwMode="auto">
          <a:xfrm>
            <a:off x="35052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45" name="Rectangle 25"/>
          <p:cNvSpPr>
            <a:spLocks noChangeArrowheads="1"/>
          </p:cNvSpPr>
          <p:nvPr/>
        </p:nvSpPr>
        <p:spPr bwMode="auto">
          <a:xfrm>
            <a:off x="3962400" y="3505200"/>
            <a:ext cx="457200" cy="914400"/>
          </a:xfrm>
          <a:prstGeom prst="rect">
            <a:avLst/>
          </a:prstGeom>
          <a:solidFill>
            <a:srgbClr val="C0C0C0"/>
          </a:solidFill>
          <a:ln w="9525">
            <a:solidFill>
              <a:schemeClr val="tx1"/>
            </a:solidFill>
            <a:miter lim="800000"/>
            <a:headEnd/>
            <a:tailEnd/>
          </a:ln>
        </p:spPr>
        <p:txBody>
          <a:bodyPr wrap="none" anchor="ctr"/>
          <a:lstStyle/>
          <a:p>
            <a:pPr algn="ctr"/>
            <a:endParaRPr lang="en-US" sz="1400"/>
          </a:p>
        </p:txBody>
      </p:sp>
      <p:sp>
        <p:nvSpPr>
          <p:cNvPr id="5146" name="Rectangle 26"/>
          <p:cNvSpPr>
            <a:spLocks noChangeArrowheads="1"/>
          </p:cNvSpPr>
          <p:nvPr/>
        </p:nvSpPr>
        <p:spPr bwMode="auto">
          <a:xfrm>
            <a:off x="44196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47" name="Rectangle 27"/>
          <p:cNvSpPr>
            <a:spLocks noChangeArrowheads="1"/>
          </p:cNvSpPr>
          <p:nvPr/>
        </p:nvSpPr>
        <p:spPr bwMode="auto">
          <a:xfrm>
            <a:off x="48768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48" name="Rectangle 28"/>
          <p:cNvSpPr>
            <a:spLocks noChangeArrowheads="1"/>
          </p:cNvSpPr>
          <p:nvPr/>
        </p:nvSpPr>
        <p:spPr bwMode="auto">
          <a:xfrm>
            <a:off x="5334000" y="3505200"/>
            <a:ext cx="457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5149" name="Rectangle 29"/>
          <p:cNvSpPr>
            <a:spLocks noChangeArrowheads="1"/>
          </p:cNvSpPr>
          <p:nvPr/>
        </p:nvSpPr>
        <p:spPr bwMode="auto">
          <a:xfrm>
            <a:off x="5791200" y="3505200"/>
            <a:ext cx="457200" cy="914400"/>
          </a:xfrm>
          <a:prstGeom prst="rect">
            <a:avLst/>
          </a:prstGeom>
          <a:solidFill>
            <a:schemeClr val="accent1"/>
          </a:solidFill>
          <a:ln w="9525">
            <a:solidFill>
              <a:schemeClr val="tx1"/>
            </a:solidFill>
            <a:miter lim="800000"/>
            <a:headEnd/>
            <a:tailEnd/>
          </a:ln>
        </p:spPr>
        <p:txBody>
          <a:bodyPr wrap="none" anchor="ctr"/>
          <a:lstStyle/>
          <a:p>
            <a:pPr algn="ctr"/>
            <a:r>
              <a:rPr lang="en-US"/>
              <a:t>V</a:t>
            </a:r>
          </a:p>
          <a:p>
            <a:pPr algn="ctr"/>
            <a:r>
              <a:rPr lang="en-US"/>
              <a:t>M</a:t>
            </a:r>
          </a:p>
          <a:p>
            <a:pPr algn="ctr"/>
            <a:r>
              <a:rPr lang="en-US"/>
              <a:t>X</a:t>
            </a:r>
          </a:p>
        </p:txBody>
      </p:sp>
      <p:sp>
        <p:nvSpPr>
          <p:cNvPr id="5150" name="Rectangle 30"/>
          <p:cNvSpPr>
            <a:spLocks noChangeArrowheads="1"/>
          </p:cNvSpPr>
          <p:nvPr/>
        </p:nvSpPr>
        <p:spPr bwMode="auto">
          <a:xfrm>
            <a:off x="6248400" y="35052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151" name="Rectangle 31"/>
          <p:cNvSpPr>
            <a:spLocks noChangeArrowheads="1"/>
          </p:cNvSpPr>
          <p:nvPr/>
        </p:nvSpPr>
        <p:spPr bwMode="auto">
          <a:xfrm>
            <a:off x="6705600" y="3505200"/>
            <a:ext cx="457200" cy="914400"/>
          </a:xfrm>
          <a:prstGeom prst="rect">
            <a:avLst/>
          </a:prstGeom>
          <a:solidFill>
            <a:schemeClr val="accent1"/>
          </a:solidFill>
          <a:ln w="9525">
            <a:solidFill>
              <a:schemeClr val="tx1"/>
            </a:solidFill>
            <a:miter lim="800000"/>
            <a:headEnd/>
            <a:tailEnd/>
          </a:ln>
        </p:spPr>
        <p:txBody>
          <a:bodyPr wrap="none" anchor="ctr"/>
          <a:lstStyle/>
          <a:p>
            <a:pPr algn="ctr"/>
            <a:endParaRPr lang="en-US" sz="1600"/>
          </a:p>
        </p:txBody>
      </p:sp>
      <p:sp>
        <p:nvSpPr>
          <p:cNvPr id="5152" name="Rectangle 32"/>
          <p:cNvSpPr>
            <a:spLocks noChangeArrowheads="1"/>
          </p:cNvSpPr>
          <p:nvPr/>
        </p:nvSpPr>
        <p:spPr bwMode="auto">
          <a:xfrm>
            <a:off x="7162800" y="3505200"/>
            <a:ext cx="457200" cy="914400"/>
          </a:xfrm>
          <a:prstGeom prst="rect">
            <a:avLst/>
          </a:prstGeom>
          <a:solidFill>
            <a:srgbClr val="C0C0C0"/>
          </a:solidFill>
          <a:ln w="9525">
            <a:solidFill>
              <a:schemeClr val="tx1"/>
            </a:solidFill>
            <a:miter lim="800000"/>
            <a:headEnd/>
            <a:tailEnd/>
          </a:ln>
        </p:spPr>
        <p:txBody>
          <a:bodyPr wrap="none" anchor="ctr"/>
          <a:lstStyle/>
          <a:p>
            <a:pPr algn="ctr"/>
            <a:endParaRPr lang="en-US"/>
          </a:p>
        </p:txBody>
      </p:sp>
      <p:sp>
        <p:nvSpPr>
          <p:cNvPr id="5153" name="Rectangle 33"/>
          <p:cNvSpPr>
            <a:spLocks noChangeArrowheads="1"/>
          </p:cNvSpPr>
          <p:nvPr/>
        </p:nvSpPr>
        <p:spPr bwMode="auto">
          <a:xfrm>
            <a:off x="7620000" y="3505200"/>
            <a:ext cx="457200" cy="914400"/>
          </a:xfrm>
          <a:prstGeom prst="rect">
            <a:avLst/>
          </a:prstGeom>
          <a:solidFill>
            <a:srgbClr val="C0C0C0"/>
          </a:solidFill>
          <a:ln w="9525">
            <a:solidFill>
              <a:schemeClr val="tx1"/>
            </a:solidFill>
            <a:miter lim="800000"/>
            <a:headEnd/>
            <a:tailEnd/>
          </a:ln>
        </p:spPr>
        <p:txBody>
          <a:bodyPr wrap="none" anchor="ctr"/>
          <a:lstStyle/>
          <a:p>
            <a:pPr algn="ctr"/>
            <a:endParaRPr lang="en-US" sz="1600"/>
          </a:p>
        </p:txBody>
      </p:sp>
      <p:sp>
        <p:nvSpPr>
          <p:cNvPr id="5154" name="Rectangle 34"/>
          <p:cNvSpPr>
            <a:spLocks noChangeArrowheads="1"/>
          </p:cNvSpPr>
          <p:nvPr/>
        </p:nvSpPr>
        <p:spPr bwMode="auto">
          <a:xfrm>
            <a:off x="8077200" y="3505200"/>
            <a:ext cx="457200" cy="9144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5155" name="Text Box 36"/>
          <p:cNvSpPr txBox="1">
            <a:spLocks noChangeArrowheads="1"/>
          </p:cNvSpPr>
          <p:nvPr/>
        </p:nvSpPr>
        <p:spPr bwMode="auto">
          <a:xfrm>
            <a:off x="5867400" y="3200400"/>
            <a:ext cx="311150" cy="366713"/>
          </a:xfrm>
          <a:prstGeom prst="rect">
            <a:avLst/>
          </a:prstGeom>
          <a:noFill/>
          <a:ln w="9525">
            <a:noFill/>
            <a:miter lim="800000"/>
            <a:headEnd/>
            <a:tailEnd/>
          </a:ln>
        </p:spPr>
        <p:txBody>
          <a:bodyPr wrap="none">
            <a:spAutoFit/>
          </a:bodyPr>
          <a:lstStyle/>
          <a:p>
            <a:r>
              <a:rPr lang="en-US"/>
              <a:t>5</a:t>
            </a:r>
          </a:p>
        </p:txBody>
      </p:sp>
      <p:sp>
        <p:nvSpPr>
          <p:cNvPr id="5156" name="Text Box 38"/>
          <p:cNvSpPr txBox="1">
            <a:spLocks noChangeArrowheads="1"/>
          </p:cNvSpPr>
          <p:nvPr/>
        </p:nvSpPr>
        <p:spPr bwMode="auto">
          <a:xfrm>
            <a:off x="685800" y="4724400"/>
            <a:ext cx="5422900" cy="366713"/>
          </a:xfrm>
          <a:prstGeom prst="rect">
            <a:avLst/>
          </a:prstGeom>
          <a:noFill/>
          <a:ln w="9525">
            <a:noFill/>
            <a:miter lim="800000"/>
            <a:headEnd/>
            <a:tailEnd/>
          </a:ln>
        </p:spPr>
        <p:txBody>
          <a:bodyPr wrap="none">
            <a:spAutoFit/>
          </a:bodyPr>
          <a:lstStyle/>
          <a:p>
            <a:r>
              <a:rPr lang="en-US"/>
              <a:t>VMX = Virtual Machine Extensions (1 = yes, 0 = no)</a:t>
            </a:r>
          </a:p>
        </p:txBody>
      </p:sp>
      <p:sp>
        <p:nvSpPr>
          <p:cNvPr id="37"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201</a:t>
            </a:fld>
            <a:endParaRPr lang="en-US" dirty="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76200"/>
            <a:ext cx="8229600" cy="1143000"/>
          </a:xfrm>
        </p:spPr>
        <p:txBody>
          <a:bodyPr/>
          <a:lstStyle/>
          <a:p>
            <a:pPr eaLnBrk="1" hangingPunct="1"/>
            <a:r>
              <a:rPr lang="en-US" dirty="0" smtClean="0"/>
              <a:t>Multiprocessor Specification</a:t>
            </a:r>
          </a:p>
        </p:txBody>
      </p:sp>
      <p:sp>
        <p:nvSpPr>
          <p:cNvPr id="6147" name="Rectangle 3"/>
          <p:cNvSpPr>
            <a:spLocks noGrp="1" noChangeArrowheads="1"/>
          </p:cNvSpPr>
          <p:nvPr>
            <p:ph type="body" idx="1"/>
          </p:nvPr>
        </p:nvSpPr>
        <p:spPr>
          <a:xfrm>
            <a:off x="457200" y="1341437"/>
            <a:ext cx="8229600" cy="4525963"/>
          </a:xfrm>
        </p:spPr>
        <p:txBody>
          <a:bodyPr/>
          <a:lstStyle/>
          <a:p>
            <a:pPr eaLnBrk="1" hangingPunct="1"/>
            <a:r>
              <a:rPr lang="en-US" sz="2400" dirty="0" smtClean="0"/>
              <a:t>It’s an industry standard, allowing OS software to use multiple processors in a uniform way</a:t>
            </a:r>
          </a:p>
          <a:p>
            <a:pPr eaLnBrk="1" hangingPunct="1"/>
            <a:r>
              <a:rPr lang="en-US" sz="2400" dirty="0" smtClean="0"/>
              <a:t>Software searches in three regions of the physical address-space below 1-megabyte for a “paragraph-aligned” data-structure of length 16-bytes called the MP Floating Pointer Structure: </a:t>
            </a:r>
          </a:p>
          <a:p>
            <a:pPr lvl="1" eaLnBrk="1" hangingPunct="1"/>
            <a:r>
              <a:rPr lang="en-US" sz="2000" dirty="0" smtClean="0"/>
              <a:t>Search in lowest KB of Extended Bios Data Area</a:t>
            </a:r>
          </a:p>
          <a:p>
            <a:pPr lvl="1" eaLnBrk="1" hangingPunct="1"/>
            <a:r>
              <a:rPr lang="en-US" sz="2000" dirty="0" smtClean="0"/>
              <a:t>Search in topmost KB of conventional 640K RAM</a:t>
            </a:r>
          </a:p>
          <a:p>
            <a:pPr lvl="1" eaLnBrk="1" hangingPunct="1"/>
            <a:r>
              <a:rPr lang="en-US" sz="2000" dirty="0" smtClean="0"/>
              <a:t>Search in the 64KB ROM-BIOS (0xF0000-0xFFFFF)</a:t>
            </a:r>
          </a:p>
          <a:p>
            <a:pPr eaLnBrk="1" hangingPunct="1"/>
            <a:r>
              <a:rPr lang="en-US" sz="2000" dirty="0" smtClean="0"/>
              <a:t>This structure may contain an ID-number for one a small number of standard SMP system architectures, or may contain the memory address for a more extensive MP Configuration Table whose entries specify a “more customized” system architecture </a:t>
            </a:r>
          </a:p>
          <a:p>
            <a:pPr eaLnBrk="1" hangingPunct="1"/>
            <a:endParaRPr lang="en-US" sz="24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202</a:t>
            </a:fld>
            <a:endParaRPr lang="en-US"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28600"/>
            <a:ext cx="8229600" cy="1143000"/>
          </a:xfrm>
        </p:spPr>
        <p:txBody>
          <a:bodyPr/>
          <a:lstStyle/>
          <a:p>
            <a:pPr eaLnBrk="1" hangingPunct="1"/>
            <a:r>
              <a:rPr lang="en-US" dirty="0" smtClean="0"/>
              <a:t>The processor’s Local-APIC</a:t>
            </a:r>
          </a:p>
        </p:txBody>
      </p:sp>
      <p:sp>
        <p:nvSpPr>
          <p:cNvPr id="7171" name="Rectangle 3"/>
          <p:cNvSpPr>
            <a:spLocks noGrp="1" noChangeArrowheads="1"/>
          </p:cNvSpPr>
          <p:nvPr>
            <p:ph type="body" idx="1"/>
          </p:nvPr>
        </p:nvSpPr>
        <p:spPr>
          <a:xfrm>
            <a:off x="76200" y="990600"/>
            <a:ext cx="3429000" cy="4525963"/>
          </a:xfrm>
        </p:spPr>
        <p:txBody>
          <a:bodyPr/>
          <a:lstStyle/>
          <a:p>
            <a:pPr eaLnBrk="1" hangingPunct="1"/>
            <a:r>
              <a:rPr lang="en-US" sz="2000" dirty="0" smtClean="0"/>
              <a:t>The purpose of each processor’s APIC is to allow CPUs in a multiprocessor system to transmit messages among one another and to manage the delivery of interrupts from the various peripheral devices to one or more CPUs in a dynamically determined way</a:t>
            </a:r>
          </a:p>
          <a:p>
            <a:pPr eaLnBrk="1" hangingPunct="1"/>
            <a:r>
              <a:rPr lang="en-US" sz="2000" dirty="0" smtClean="0"/>
              <a:t>The Local-APIC has a variety of registers which are ‘memory mapped’ to paragraph-aligned addresses in the 4KB page at 0xFEE00000</a:t>
            </a:r>
          </a:p>
          <a:p>
            <a:pPr eaLnBrk="1" hangingPunct="1"/>
            <a:endParaRPr lang="en-US" sz="2800" dirty="0" smtClean="0"/>
          </a:p>
        </p:txBody>
      </p:sp>
      <p:sp>
        <p:nvSpPr>
          <p:cNvPr id="7172" name="Rectangle 4"/>
          <p:cNvSpPr>
            <a:spLocks noChangeArrowheads="1"/>
          </p:cNvSpPr>
          <p:nvPr/>
        </p:nvSpPr>
        <p:spPr bwMode="auto">
          <a:xfrm>
            <a:off x="5048250" y="1143000"/>
            <a:ext cx="1066800" cy="4953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173" name="Rectangle 5"/>
          <p:cNvSpPr>
            <a:spLocks noChangeArrowheads="1"/>
          </p:cNvSpPr>
          <p:nvPr/>
        </p:nvSpPr>
        <p:spPr bwMode="auto">
          <a:xfrm>
            <a:off x="5048250" y="1524000"/>
            <a:ext cx="1066800" cy="228600"/>
          </a:xfrm>
          <a:prstGeom prst="rect">
            <a:avLst/>
          </a:prstGeom>
          <a:solidFill>
            <a:srgbClr val="FFFF99"/>
          </a:solidFill>
          <a:ln w="9525">
            <a:solidFill>
              <a:schemeClr val="tx1"/>
            </a:solidFill>
            <a:miter lim="800000"/>
            <a:headEnd/>
            <a:tailEnd/>
          </a:ln>
        </p:spPr>
        <p:txBody>
          <a:bodyPr wrap="none" anchor="ctr"/>
          <a:lstStyle/>
          <a:p>
            <a:pPr algn="ctr"/>
            <a:r>
              <a:rPr lang="en-US" sz="1400"/>
              <a:t>APIC</a:t>
            </a:r>
          </a:p>
        </p:txBody>
      </p:sp>
      <p:sp>
        <p:nvSpPr>
          <p:cNvPr id="7174" name="Line 6"/>
          <p:cNvSpPr>
            <a:spLocks noChangeShapeType="1"/>
          </p:cNvSpPr>
          <p:nvPr/>
        </p:nvSpPr>
        <p:spPr bwMode="auto">
          <a:xfrm flipH="1">
            <a:off x="6115050" y="1752600"/>
            <a:ext cx="1447800" cy="0"/>
          </a:xfrm>
          <a:prstGeom prst="line">
            <a:avLst/>
          </a:prstGeom>
          <a:noFill/>
          <a:ln w="9525">
            <a:solidFill>
              <a:schemeClr val="tx1"/>
            </a:solidFill>
            <a:round/>
            <a:headEnd/>
            <a:tailEnd type="triangle" w="med" len="med"/>
          </a:ln>
        </p:spPr>
        <p:txBody>
          <a:bodyPr/>
          <a:lstStyle/>
          <a:p>
            <a:endParaRPr lang="en-US"/>
          </a:p>
        </p:txBody>
      </p:sp>
      <p:sp>
        <p:nvSpPr>
          <p:cNvPr id="7175" name="Text Box 7"/>
          <p:cNvSpPr txBox="1">
            <a:spLocks noChangeArrowheads="1"/>
          </p:cNvSpPr>
          <p:nvPr/>
        </p:nvSpPr>
        <p:spPr bwMode="auto">
          <a:xfrm>
            <a:off x="7562850" y="1524000"/>
            <a:ext cx="1504950" cy="366713"/>
          </a:xfrm>
          <a:prstGeom prst="rect">
            <a:avLst/>
          </a:prstGeom>
          <a:noFill/>
          <a:ln w="9525">
            <a:noFill/>
            <a:miter lim="800000"/>
            <a:headEnd/>
            <a:tailEnd/>
          </a:ln>
        </p:spPr>
        <p:txBody>
          <a:bodyPr wrap="none">
            <a:spAutoFit/>
          </a:bodyPr>
          <a:lstStyle/>
          <a:p>
            <a:r>
              <a:rPr lang="en-US"/>
              <a:t>0xFEE00000</a:t>
            </a:r>
          </a:p>
        </p:txBody>
      </p:sp>
      <p:sp>
        <p:nvSpPr>
          <p:cNvPr id="7176" name="Line 8"/>
          <p:cNvSpPr>
            <a:spLocks noChangeShapeType="1"/>
          </p:cNvSpPr>
          <p:nvPr/>
        </p:nvSpPr>
        <p:spPr bwMode="auto">
          <a:xfrm>
            <a:off x="4819650" y="1143000"/>
            <a:ext cx="0" cy="4953000"/>
          </a:xfrm>
          <a:prstGeom prst="line">
            <a:avLst/>
          </a:prstGeom>
          <a:noFill/>
          <a:ln w="9525">
            <a:solidFill>
              <a:schemeClr val="tx1"/>
            </a:solidFill>
            <a:round/>
            <a:headEnd type="triangle" w="med" len="med"/>
            <a:tailEnd type="triangle" w="med" len="med"/>
          </a:ln>
        </p:spPr>
        <p:txBody>
          <a:bodyPr/>
          <a:lstStyle/>
          <a:p>
            <a:endParaRPr lang="en-US"/>
          </a:p>
        </p:txBody>
      </p:sp>
      <p:sp>
        <p:nvSpPr>
          <p:cNvPr id="7177" name="Text Box 9"/>
          <p:cNvSpPr txBox="1">
            <a:spLocks noChangeArrowheads="1"/>
          </p:cNvSpPr>
          <p:nvPr/>
        </p:nvSpPr>
        <p:spPr bwMode="auto">
          <a:xfrm>
            <a:off x="3143250" y="3429000"/>
            <a:ext cx="1682750" cy="641350"/>
          </a:xfrm>
          <a:prstGeom prst="rect">
            <a:avLst/>
          </a:prstGeom>
          <a:noFill/>
          <a:ln w="9525">
            <a:noFill/>
            <a:miter lim="800000"/>
            <a:headEnd/>
            <a:tailEnd/>
          </a:ln>
        </p:spPr>
        <p:txBody>
          <a:bodyPr wrap="none">
            <a:spAutoFit/>
          </a:bodyPr>
          <a:lstStyle/>
          <a:p>
            <a:r>
              <a:rPr lang="en-US"/>
              <a:t> 4GB physical</a:t>
            </a:r>
          </a:p>
          <a:p>
            <a:r>
              <a:rPr lang="en-US"/>
              <a:t>address-space</a:t>
            </a:r>
          </a:p>
        </p:txBody>
      </p:sp>
      <p:sp>
        <p:nvSpPr>
          <p:cNvPr id="7178" name="Line 10"/>
          <p:cNvSpPr>
            <a:spLocks noChangeShapeType="1"/>
          </p:cNvSpPr>
          <p:nvPr/>
        </p:nvSpPr>
        <p:spPr bwMode="auto">
          <a:xfrm flipH="1">
            <a:off x="6115050" y="6096000"/>
            <a:ext cx="1447800" cy="0"/>
          </a:xfrm>
          <a:prstGeom prst="line">
            <a:avLst/>
          </a:prstGeom>
          <a:noFill/>
          <a:ln w="9525">
            <a:solidFill>
              <a:schemeClr val="tx1"/>
            </a:solidFill>
            <a:round/>
            <a:headEnd/>
            <a:tailEnd type="triangle" w="med" len="med"/>
          </a:ln>
        </p:spPr>
        <p:txBody>
          <a:bodyPr/>
          <a:lstStyle/>
          <a:p>
            <a:endParaRPr lang="en-US"/>
          </a:p>
        </p:txBody>
      </p:sp>
      <p:sp>
        <p:nvSpPr>
          <p:cNvPr id="7179" name="Text Box 11"/>
          <p:cNvSpPr txBox="1">
            <a:spLocks noChangeArrowheads="1"/>
          </p:cNvSpPr>
          <p:nvPr/>
        </p:nvSpPr>
        <p:spPr bwMode="auto">
          <a:xfrm>
            <a:off x="7562850" y="5867400"/>
            <a:ext cx="1441450" cy="366713"/>
          </a:xfrm>
          <a:prstGeom prst="rect">
            <a:avLst/>
          </a:prstGeom>
          <a:noFill/>
          <a:ln w="9525">
            <a:noFill/>
            <a:miter lim="800000"/>
            <a:headEnd/>
            <a:tailEnd/>
          </a:ln>
        </p:spPr>
        <p:txBody>
          <a:bodyPr wrap="none">
            <a:spAutoFit/>
          </a:bodyPr>
          <a:lstStyle/>
          <a:p>
            <a:r>
              <a:rPr lang="en-US"/>
              <a:t>0x00000000</a:t>
            </a:r>
          </a:p>
        </p:txBody>
      </p:sp>
      <p:sp>
        <p:nvSpPr>
          <p:cNvPr id="7180" name="Rectangle 12"/>
          <p:cNvSpPr>
            <a:spLocks noChangeArrowheads="1"/>
          </p:cNvSpPr>
          <p:nvPr/>
        </p:nvSpPr>
        <p:spPr bwMode="auto">
          <a:xfrm>
            <a:off x="5048250" y="3581400"/>
            <a:ext cx="1066800" cy="2514600"/>
          </a:xfrm>
          <a:prstGeom prst="rect">
            <a:avLst/>
          </a:prstGeom>
          <a:solidFill>
            <a:srgbClr val="99CCFF"/>
          </a:solidFill>
          <a:ln w="9525">
            <a:solidFill>
              <a:schemeClr val="tx1"/>
            </a:solidFill>
            <a:miter lim="800000"/>
            <a:headEnd/>
            <a:tailEnd/>
          </a:ln>
        </p:spPr>
        <p:txBody>
          <a:bodyPr wrap="none" anchor="ctr"/>
          <a:lstStyle/>
          <a:p>
            <a:pPr algn="ctr"/>
            <a:r>
              <a:rPr lang="en-US"/>
              <a:t>RAM</a:t>
            </a:r>
          </a:p>
        </p:txBody>
      </p:sp>
      <p:sp>
        <p:nvSpPr>
          <p:cNvPr id="13"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203</a:t>
            </a:fld>
            <a:endParaRPr lang="en-US"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228600"/>
            <a:ext cx="8229600" cy="1143000"/>
          </a:xfrm>
        </p:spPr>
        <p:txBody>
          <a:bodyPr/>
          <a:lstStyle/>
          <a:p>
            <a:pPr eaLnBrk="1" hangingPunct="1"/>
            <a:r>
              <a:rPr lang="en-US" smtClean="0"/>
              <a:t>Each CPU has its own timer!</a:t>
            </a:r>
          </a:p>
        </p:txBody>
      </p:sp>
      <p:sp>
        <p:nvSpPr>
          <p:cNvPr id="8195" name="Rectangle 3"/>
          <p:cNvSpPr>
            <a:spLocks noGrp="1" noChangeArrowheads="1"/>
          </p:cNvSpPr>
          <p:nvPr>
            <p:ph type="body" idx="1"/>
          </p:nvPr>
        </p:nvSpPr>
        <p:spPr>
          <a:xfrm>
            <a:off x="0" y="731837"/>
            <a:ext cx="8915400" cy="4525963"/>
          </a:xfrm>
        </p:spPr>
        <p:txBody>
          <a:bodyPr/>
          <a:lstStyle/>
          <a:p>
            <a:pPr eaLnBrk="1" hangingPunct="1"/>
            <a:r>
              <a:rPr lang="en-US" sz="2400" dirty="0" smtClean="0"/>
              <a:t>Four of the Local-APIC registers are used to implement a programmable timer. It can privately deliver a periodic interrupt just to its own CPU</a:t>
            </a:r>
          </a:p>
          <a:p>
            <a:pPr lvl="1" eaLnBrk="1" hangingPunct="1"/>
            <a:r>
              <a:rPr lang="en-US" sz="2000" dirty="0" smtClean="0"/>
              <a:t>0xFEE00320: Timer Vector register</a:t>
            </a:r>
          </a:p>
          <a:p>
            <a:pPr lvl="1" eaLnBrk="1" hangingPunct="1"/>
            <a:r>
              <a:rPr lang="en-US" sz="2000" dirty="0" smtClean="0"/>
              <a:t>0xFEE00380: Initial Count register</a:t>
            </a:r>
          </a:p>
          <a:p>
            <a:pPr lvl="1" eaLnBrk="1" hangingPunct="1"/>
            <a:r>
              <a:rPr lang="en-US" sz="2000" dirty="0" smtClean="0"/>
              <a:t>0xFEE00390: Current Count register</a:t>
            </a:r>
          </a:p>
          <a:p>
            <a:pPr lvl="1" eaLnBrk="1" hangingPunct="1"/>
            <a:r>
              <a:rPr lang="en-US" sz="2000" dirty="0" smtClean="0"/>
              <a:t>0xFEE003E0: Divider Configuration register</a:t>
            </a:r>
          </a:p>
        </p:txBody>
      </p:sp>
      <p:sp>
        <p:nvSpPr>
          <p:cNvPr id="8196" name="Rectangle 4"/>
          <p:cNvSpPr>
            <a:spLocks noChangeArrowheads="1"/>
          </p:cNvSpPr>
          <p:nvPr/>
        </p:nvSpPr>
        <p:spPr bwMode="auto">
          <a:xfrm>
            <a:off x="990600" y="3579813"/>
            <a:ext cx="7315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8197" name="Rectangle 5"/>
          <p:cNvSpPr>
            <a:spLocks noChangeArrowheads="1"/>
          </p:cNvSpPr>
          <p:nvPr/>
        </p:nvSpPr>
        <p:spPr bwMode="auto">
          <a:xfrm>
            <a:off x="990600" y="3579813"/>
            <a:ext cx="36576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8198" name="Rectangle 6"/>
          <p:cNvSpPr>
            <a:spLocks noChangeArrowheads="1"/>
          </p:cNvSpPr>
          <p:nvPr/>
        </p:nvSpPr>
        <p:spPr bwMode="auto">
          <a:xfrm>
            <a:off x="6553200" y="3579813"/>
            <a:ext cx="1752600" cy="914400"/>
          </a:xfrm>
          <a:prstGeom prst="rect">
            <a:avLst/>
          </a:prstGeom>
          <a:solidFill>
            <a:schemeClr val="accent1"/>
          </a:solidFill>
          <a:ln w="9525">
            <a:solidFill>
              <a:schemeClr val="tx1"/>
            </a:solidFill>
            <a:miter lim="800000"/>
            <a:headEnd/>
            <a:tailEnd/>
          </a:ln>
        </p:spPr>
        <p:txBody>
          <a:bodyPr wrap="none" anchor="ctr"/>
          <a:lstStyle/>
          <a:p>
            <a:pPr algn="ctr"/>
            <a:r>
              <a:rPr lang="en-US"/>
              <a:t>Interrupt</a:t>
            </a:r>
          </a:p>
          <a:p>
            <a:pPr algn="ctr"/>
            <a:r>
              <a:rPr lang="en-US"/>
              <a:t>ID-number</a:t>
            </a:r>
          </a:p>
        </p:txBody>
      </p:sp>
      <p:sp>
        <p:nvSpPr>
          <p:cNvPr id="8199" name="Rectangle 7"/>
          <p:cNvSpPr>
            <a:spLocks noChangeArrowheads="1"/>
          </p:cNvSpPr>
          <p:nvPr/>
        </p:nvSpPr>
        <p:spPr bwMode="auto">
          <a:xfrm>
            <a:off x="4343400" y="3579813"/>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8200" name="Rectangle 8"/>
          <p:cNvSpPr>
            <a:spLocks noChangeArrowheads="1"/>
          </p:cNvSpPr>
          <p:nvPr/>
        </p:nvSpPr>
        <p:spPr bwMode="auto">
          <a:xfrm>
            <a:off x="4038600" y="3579813"/>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M</a:t>
            </a:r>
          </a:p>
          <a:p>
            <a:pPr algn="ctr"/>
            <a:r>
              <a:rPr lang="en-US" sz="1400"/>
              <a:t>O</a:t>
            </a:r>
          </a:p>
          <a:p>
            <a:pPr algn="ctr"/>
            <a:r>
              <a:rPr lang="en-US" sz="1400"/>
              <a:t>D</a:t>
            </a:r>
          </a:p>
          <a:p>
            <a:pPr algn="ctr"/>
            <a:r>
              <a:rPr lang="en-US" sz="1400"/>
              <a:t>E</a:t>
            </a:r>
          </a:p>
        </p:txBody>
      </p:sp>
      <p:sp>
        <p:nvSpPr>
          <p:cNvPr id="8201" name="Rectangle 9"/>
          <p:cNvSpPr>
            <a:spLocks noChangeArrowheads="1"/>
          </p:cNvSpPr>
          <p:nvPr/>
        </p:nvSpPr>
        <p:spPr bwMode="auto">
          <a:xfrm>
            <a:off x="4343400" y="3579813"/>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M</a:t>
            </a:r>
          </a:p>
          <a:p>
            <a:pPr algn="ctr"/>
            <a:r>
              <a:rPr lang="en-US" sz="1400"/>
              <a:t>A</a:t>
            </a:r>
          </a:p>
          <a:p>
            <a:pPr algn="ctr"/>
            <a:r>
              <a:rPr lang="en-US" sz="1400"/>
              <a:t>S</a:t>
            </a:r>
          </a:p>
          <a:p>
            <a:pPr algn="ctr"/>
            <a:r>
              <a:rPr lang="en-US" sz="1400"/>
              <a:t>K</a:t>
            </a:r>
          </a:p>
        </p:txBody>
      </p:sp>
      <p:sp>
        <p:nvSpPr>
          <p:cNvPr id="8202" name="Rectangle 11"/>
          <p:cNvSpPr>
            <a:spLocks noChangeArrowheads="1"/>
          </p:cNvSpPr>
          <p:nvPr/>
        </p:nvSpPr>
        <p:spPr bwMode="auto">
          <a:xfrm>
            <a:off x="5334000" y="3579813"/>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B</a:t>
            </a:r>
          </a:p>
          <a:p>
            <a:pPr algn="ctr"/>
            <a:r>
              <a:rPr lang="en-US" sz="1400"/>
              <a:t>U</a:t>
            </a:r>
          </a:p>
          <a:p>
            <a:pPr algn="ctr"/>
            <a:r>
              <a:rPr lang="en-US" sz="1400"/>
              <a:t>S</a:t>
            </a:r>
          </a:p>
          <a:p>
            <a:pPr algn="ctr"/>
            <a:r>
              <a:rPr lang="en-US" sz="1400"/>
              <a:t>Y</a:t>
            </a:r>
          </a:p>
        </p:txBody>
      </p:sp>
      <p:sp>
        <p:nvSpPr>
          <p:cNvPr id="8203" name="Text Box 14"/>
          <p:cNvSpPr txBox="1">
            <a:spLocks noChangeArrowheads="1"/>
          </p:cNvSpPr>
          <p:nvPr/>
        </p:nvSpPr>
        <p:spPr bwMode="auto">
          <a:xfrm>
            <a:off x="6613525" y="3159125"/>
            <a:ext cx="1708150" cy="366713"/>
          </a:xfrm>
          <a:prstGeom prst="rect">
            <a:avLst/>
          </a:prstGeom>
          <a:noFill/>
          <a:ln w="9525">
            <a:noFill/>
            <a:miter lim="800000"/>
            <a:headEnd/>
            <a:tailEnd/>
          </a:ln>
        </p:spPr>
        <p:txBody>
          <a:bodyPr wrap="none">
            <a:spAutoFit/>
          </a:bodyPr>
          <a:lstStyle/>
          <a:p>
            <a:r>
              <a:rPr lang="en-US"/>
              <a:t>7                    0</a:t>
            </a:r>
          </a:p>
        </p:txBody>
      </p:sp>
      <p:sp>
        <p:nvSpPr>
          <p:cNvPr id="8204" name="Text Box 15"/>
          <p:cNvSpPr txBox="1">
            <a:spLocks noChangeArrowheads="1"/>
          </p:cNvSpPr>
          <p:nvPr/>
        </p:nvSpPr>
        <p:spPr bwMode="auto">
          <a:xfrm>
            <a:off x="5241925" y="3235325"/>
            <a:ext cx="438150" cy="366713"/>
          </a:xfrm>
          <a:prstGeom prst="rect">
            <a:avLst/>
          </a:prstGeom>
          <a:noFill/>
          <a:ln w="9525">
            <a:noFill/>
            <a:miter lim="800000"/>
            <a:headEnd/>
            <a:tailEnd/>
          </a:ln>
        </p:spPr>
        <p:txBody>
          <a:bodyPr wrap="none">
            <a:spAutoFit/>
          </a:bodyPr>
          <a:lstStyle/>
          <a:p>
            <a:r>
              <a:rPr lang="en-US"/>
              <a:t>12</a:t>
            </a:r>
          </a:p>
        </p:txBody>
      </p:sp>
      <p:sp>
        <p:nvSpPr>
          <p:cNvPr id="8205" name="Text Box 16"/>
          <p:cNvSpPr txBox="1">
            <a:spLocks noChangeArrowheads="1"/>
          </p:cNvSpPr>
          <p:nvPr/>
        </p:nvSpPr>
        <p:spPr bwMode="auto">
          <a:xfrm>
            <a:off x="4267200" y="3275013"/>
            <a:ext cx="438150" cy="366712"/>
          </a:xfrm>
          <a:prstGeom prst="rect">
            <a:avLst/>
          </a:prstGeom>
          <a:noFill/>
          <a:ln w="9525">
            <a:noFill/>
            <a:miter lim="800000"/>
            <a:headEnd/>
            <a:tailEnd/>
          </a:ln>
        </p:spPr>
        <p:txBody>
          <a:bodyPr wrap="none">
            <a:spAutoFit/>
          </a:bodyPr>
          <a:lstStyle/>
          <a:p>
            <a:r>
              <a:rPr lang="en-US"/>
              <a:t>16</a:t>
            </a:r>
          </a:p>
        </p:txBody>
      </p:sp>
      <p:sp>
        <p:nvSpPr>
          <p:cNvPr id="8206" name="Text Box 17"/>
          <p:cNvSpPr txBox="1">
            <a:spLocks noChangeArrowheads="1"/>
          </p:cNvSpPr>
          <p:nvPr/>
        </p:nvSpPr>
        <p:spPr bwMode="auto">
          <a:xfrm>
            <a:off x="3962400" y="3275013"/>
            <a:ext cx="438150" cy="366712"/>
          </a:xfrm>
          <a:prstGeom prst="rect">
            <a:avLst/>
          </a:prstGeom>
          <a:noFill/>
          <a:ln w="9525">
            <a:noFill/>
            <a:miter lim="800000"/>
            <a:headEnd/>
            <a:tailEnd/>
          </a:ln>
        </p:spPr>
        <p:txBody>
          <a:bodyPr wrap="none">
            <a:spAutoFit/>
          </a:bodyPr>
          <a:lstStyle/>
          <a:p>
            <a:r>
              <a:rPr lang="en-US"/>
              <a:t>17</a:t>
            </a:r>
          </a:p>
        </p:txBody>
      </p:sp>
      <p:sp>
        <p:nvSpPr>
          <p:cNvPr id="8207" name="Text Box 18"/>
          <p:cNvSpPr txBox="1">
            <a:spLocks noChangeArrowheads="1"/>
          </p:cNvSpPr>
          <p:nvPr/>
        </p:nvSpPr>
        <p:spPr bwMode="auto">
          <a:xfrm>
            <a:off x="1066800" y="4572000"/>
            <a:ext cx="1965325" cy="457200"/>
          </a:xfrm>
          <a:prstGeom prst="rect">
            <a:avLst/>
          </a:prstGeom>
          <a:noFill/>
          <a:ln w="9525">
            <a:noFill/>
            <a:miter lim="800000"/>
            <a:headEnd/>
            <a:tailEnd/>
          </a:ln>
        </p:spPr>
        <p:txBody>
          <a:bodyPr wrap="none">
            <a:spAutoFit/>
          </a:bodyPr>
          <a:lstStyle/>
          <a:p>
            <a:r>
              <a:rPr lang="en-US" sz="2400"/>
              <a:t>0xFEE00320</a:t>
            </a:r>
          </a:p>
        </p:txBody>
      </p:sp>
      <p:sp>
        <p:nvSpPr>
          <p:cNvPr id="8208" name="Text Box 19"/>
          <p:cNvSpPr txBox="1">
            <a:spLocks noChangeArrowheads="1"/>
          </p:cNvSpPr>
          <p:nvPr/>
        </p:nvSpPr>
        <p:spPr bwMode="auto">
          <a:xfrm>
            <a:off x="1143000" y="5789613"/>
            <a:ext cx="1524000" cy="915987"/>
          </a:xfrm>
          <a:prstGeom prst="rect">
            <a:avLst/>
          </a:prstGeom>
          <a:noFill/>
          <a:ln w="9525">
            <a:noFill/>
            <a:miter lim="800000"/>
            <a:headEnd/>
            <a:tailEnd/>
          </a:ln>
        </p:spPr>
        <p:txBody>
          <a:bodyPr wrap="none">
            <a:spAutoFit/>
          </a:bodyPr>
          <a:lstStyle/>
          <a:p>
            <a:r>
              <a:rPr lang="en-US"/>
              <a:t>MODE: </a:t>
            </a:r>
          </a:p>
          <a:p>
            <a:r>
              <a:rPr lang="en-US"/>
              <a:t>   0=one-shot</a:t>
            </a:r>
          </a:p>
          <a:p>
            <a:r>
              <a:rPr lang="en-US"/>
              <a:t>   1=periodic</a:t>
            </a:r>
          </a:p>
        </p:txBody>
      </p:sp>
      <p:sp>
        <p:nvSpPr>
          <p:cNvPr id="8209" name="Text Box 20"/>
          <p:cNvSpPr txBox="1">
            <a:spLocks noChangeArrowheads="1"/>
          </p:cNvSpPr>
          <p:nvPr/>
        </p:nvSpPr>
        <p:spPr bwMode="auto">
          <a:xfrm>
            <a:off x="3505200" y="5789613"/>
            <a:ext cx="1689100" cy="915987"/>
          </a:xfrm>
          <a:prstGeom prst="rect">
            <a:avLst/>
          </a:prstGeom>
          <a:noFill/>
          <a:ln w="9525">
            <a:noFill/>
            <a:miter lim="800000"/>
            <a:headEnd/>
            <a:tailEnd/>
          </a:ln>
        </p:spPr>
        <p:txBody>
          <a:bodyPr wrap="none">
            <a:spAutoFit/>
          </a:bodyPr>
          <a:lstStyle/>
          <a:p>
            <a:r>
              <a:rPr lang="en-US"/>
              <a:t>MASK: </a:t>
            </a:r>
          </a:p>
          <a:p>
            <a:r>
              <a:rPr lang="en-US"/>
              <a:t>   0=unmasked</a:t>
            </a:r>
          </a:p>
          <a:p>
            <a:r>
              <a:rPr lang="en-US"/>
              <a:t>   1=masked</a:t>
            </a:r>
          </a:p>
        </p:txBody>
      </p:sp>
      <p:sp>
        <p:nvSpPr>
          <p:cNvPr id="8210" name="Text Box 21"/>
          <p:cNvSpPr txBox="1">
            <a:spLocks noChangeArrowheads="1"/>
          </p:cNvSpPr>
          <p:nvPr/>
        </p:nvSpPr>
        <p:spPr bwMode="auto">
          <a:xfrm>
            <a:off x="6096000" y="5789613"/>
            <a:ext cx="1498600" cy="915987"/>
          </a:xfrm>
          <a:prstGeom prst="rect">
            <a:avLst/>
          </a:prstGeom>
          <a:noFill/>
          <a:ln w="9525">
            <a:noFill/>
            <a:miter lim="800000"/>
            <a:headEnd/>
            <a:tailEnd/>
          </a:ln>
        </p:spPr>
        <p:txBody>
          <a:bodyPr wrap="none">
            <a:spAutoFit/>
          </a:bodyPr>
          <a:lstStyle/>
          <a:p>
            <a:r>
              <a:rPr lang="en-US"/>
              <a:t>BUSY: </a:t>
            </a:r>
          </a:p>
          <a:p>
            <a:r>
              <a:rPr lang="en-US"/>
              <a:t>   0=not busy</a:t>
            </a:r>
          </a:p>
          <a:p>
            <a:r>
              <a:rPr lang="en-US"/>
              <a:t>   1=busy</a:t>
            </a:r>
          </a:p>
        </p:txBody>
      </p:sp>
      <p:sp>
        <p:nvSpPr>
          <p:cNvPr id="8211" name="Line 23"/>
          <p:cNvSpPr>
            <a:spLocks noChangeShapeType="1"/>
          </p:cNvSpPr>
          <p:nvPr/>
        </p:nvSpPr>
        <p:spPr bwMode="auto">
          <a:xfrm flipV="1">
            <a:off x="1905000" y="4570413"/>
            <a:ext cx="2209800" cy="1219200"/>
          </a:xfrm>
          <a:prstGeom prst="line">
            <a:avLst/>
          </a:prstGeom>
          <a:noFill/>
          <a:ln w="9525">
            <a:solidFill>
              <a:schemeClr val="tx1"/>
            </a:solidFill>
            <a:round/>
            <a:headEnd/>
            <a:tailEnd type="triangle" w="med" len="med"/>
          </a:ln>
        </p:spPr>
        <p:txBody>
          <a:bodyPr/>
          <a:lstStyle/>
          <a:p>
            <a:endParaRPr lang="en-US"/>
          </a:p>
        </p:txBody>
      </p:sp>
      <p:sp>
        <p:nvSpPr>
          <p:cNvPr id="8212" name="Line 24"/>
          <p:cNvSpPr>
            <a:spLocks noChangeShapeType="1"/>
          </p:cNvSpPr>
          <p:nvPr/>
        </p:nvSpPr>
        <p:spPr bwMode="auto">
          <a:xfrm flipV="1">
            <a:off x="4038600" y="4570413"/>
            <a:ext cx="381000" cy="1143000"/>
          </a:xfrm>
          <a:prstGeom prst="line">
            <a:avLst/>
          </a:prstGeom>
          <a:noFill/>
          <a:ln w="9525">
            <a:solidFill>
              <a:schemeClr val="tx1"/>
            </a:solidFill>
            <a:round/>
            <a:headEnd/>
            <a:tailEnd type="triangle" w="med" len="med"/>
          </a:ln>
        </p:spPr>
        <p:txBody>
          <a:bodyPr/>
          <a:lstStyle/>
          <a:p>
            <a:endParaRPr lang="en-US"/>
          </a:p>
        </p:txBody>
      </p:sp>
      <p:sp>
        <p:nvSpPr>
          <p:cNvPr id="8213" name="Line 25"/>
          <p:cNvSpPr>
            <a:spLocks noChangeShapeType="1"/>
          </p:cNvSpPr>
          <p:nvPr/>
        </p:nvSpPr>
        <p:spPr bwMode="auto">
          <a:xfrm flipH="1" flipV="1">
            <a:off x="5486400" y="4570413"/>
            <a:ext cx="990600" cy="1219200"/>
          </a:xfrm>
          <a:prstGeom prst="line">
            <a:avLst/>
          </a:prstGeom>
          <a:noFill/>
          <a:ln w="9525">
            <a:solidFill>
              <a:schemeClr val="tx1"/>
            </a:solidFill>
            <a:round/>
            <a:headEnd/>
            <a:tailEnd type="triangle" w="med" len="med"/>
          </a:ln>
        </p:spPr>
        <p:txBody>
          <a:bodyPr/>
          <a:lstStyle/>
          <a:p>
            <a:endParaRPr lang="en-US"/>
          </a:p>
        </p:txBody>
      </p:sp>
      <p:sp>
        <p:nvSpPr>
          <p:cNvPr id="2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204</a:t>
            </a:fld>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1143000"/>
          </a:xfrm>
        </p:spPr>
        <p:txBody>
          <a:bodyPr/>
          <a:lstStyle/>
          <a:p>
            <a:pPr eaLnBrk="1" hangingPunct="1"/>
            <a:r>
              <a:rPr lang="en-US" dirty="0" smtClean="0"/>
              <a:t>Multiprocessor topology</a:t>
            </a:r>
          </a:p>
        </p:txBody>
      </p:sp>
      <p:sp>
        <p:nvSpPr>
          <p:cNvPr id="9219" name="Rectangle 4"/>
          <p:cNvSpPr>
            <a:spLocks noChangeArrowheads="1"/>
          </p:cNvSpPr>
          <p:nvPr/>
        </p:nvSpPr>
        <p:spPr bwMode="auto">
          <a:xfrm>
            <a:off x="2057400" y="2819400"/>
            <a:ext cx="1295400" cy="762000"/>
          </a:xfrm>
          <a:prstGeom prst="rect">
            <a:avLst/>
          </a:prstGeom>
          <a:solidFill>
            <a:srgbClr val="FFFF99"/>
          </a:solidFill>
          <a:ln w="9525">
            <a:solidFill>
              <a:schemeClr val="tx1"/>
            </a:solidFill>
            <a:miter lim="800000"/>
            <a:headEnd/>
            <a:tailEnd/>
          </a:ln>
        </p:spPr>
        <p:txBody>
          <a:bodyPr wrap="none" anchor="ctr"/>
          <a:lstStyle/>
          <a:p>
            <a:pPr algn="ctr"/>
            <a:r>
              <a:rPr lang="en-US"/>
              <a:t>CPU</a:t>
            </a:r>
          </a:p>
          <a:p>
            <a:pPr algn="ctr"/>
            <a:r>
              <a:rPr lang="en-US"/>
              <a:t>#0</a:t>
            </a:r>
          </a:p>
        </p:txBody>
      </p:sp>
      <p:sp>
        <p:nvSpPr>
          <p:cNvPr id="9220" name="Rectangle 6"/>
          <p:cNvSpPr>
            <a:spLocks noChangeArrowheads="1"/>
          </p:cNvSpPr>
          <p:nvPr/>
        </p:nvSpPr>
        <p:spPr bwMode="auto">
          <a:xfrm>
            <a:off x="2057400" y="1981200"/>
            <a:ext cx="1295400" cy="838200"/>
          </a:xfrm>
          <a:prstGeom prst="rect">
            <a:avLst/>
          </a:prstGeom>
          <a:solidFill>
            <a:srgbClr val="00FFFF"/>
          </a:solidFill>
          <a:ln w="9525">
            <a:solidFill>
              <a:schemeClr val="tx1"/>
            </a:solidFill>
            <a:miter lim="800000"/>
            <a:headEnd/>
            <a:tailEnd/>
          </a:ln>
        </p:spPr>
        <p:txBody>
          <a:bodyPr wrap="none" anchor="ctr"/>
          <a:lstStyle/>
          <a:p>
            <a:pPr algn="ctr"/>
            <a:r>
              <a:rPr lang="en-US"/>
              <a:t>Local</a:t>
            </a:r>
          </a:p>
          <a:p>
            <a:pPr algn="ctr"/>
            <a:r>
              <a:rPr lang="en-US"/>
              <a:t>APIC</a:t>
            </a:r>
          </a:p>
        </p:txBody>
      </p:sp>
      <p:sp>
        <p:nvSpPr>
          <p:cNvPr id="9221" name="Rectangle 9"/>
          <p:cNvSpPr>
            <a:spLocks noChangeArrowheads="1"/>
          </p:cNvSpPr>
          <p:nvPr/>
        </p:nvSpPr>
        <p:spPr bwMode="auto">
          <a:xfrm>
            <a:off x="4114800" y="2895600"/>
            <a:ext cx="1295400" cy="762000"/>
          </a:xfrm>
          <a:prstGeom prst="rect">
            <a:avLst/>
          </a:prstGeom>
          <a:solidFill>
            <a:srgbClr val="FFFF99"/>
          </a:solidFill>
          <a:ln w="9525">
            <a:solidFill>
              <a:schemeClr val="tx1"/>
            </a:solidFill>
            <a:miter lim="800000"/>
            <a:headEnd/>
            <a:tailEnd/>
          </a:ln>
        </p:spPr>
        <p:txBody>
          <a:bodyPr wrap="none" anchor="ctr"/>
          <a:lstStyle/>
          <a:p>
            <a:pPr algn="ctr"/>
            <a:r>
              <a:rPr lang="en-US"/>
              <a:t>CPU</a:t>
            </a:r>
          </a:p>
          <a:p>
            <a:pPr algn="ctr"/>
            <a:r>
              <a:rPr lang="en-US"/>
              <a:t>#1</a:t>
            </a:r>
          </a:p>
        </p:txBody>
      </p:sp>
      <p:sp>
        <p:nvSpPr>
          <p:cNvPr id="9222" name="Rectangle 10"/>
          <p:cNvSpPr>
            <a:spLocks noChangeArrowheads="1"/>
          </p:cNvSpPr>
          <p:nvPr/>
        </p:nvSpPr>
        <p:spPr bwMode="auto">
          <a:xfrm>
            <a:off x="4114800" y="2057400"/>
            <a:ext cx="1295400" cy="838200"/>
          </a:xfrm>
          <a:prstGeom prst="rect">
            <a:avLst/>
          </a:prstGeom>
          <a:solidFill>
            <a:srgbClr val="00FFFF"/>
          </a:solidFill>
          <a:ln w="9525">
            <a:solidFill>
              <a:schemeClr val="tx1"/>
            </a:solidFill>
            <a:miter lim="800000"/>
            <a:headEnd/>
            <a:tailEnd/>
          </a:ln>
        </p:spPr>
        <p:txBody>
          <a:bodyPr wrap="none" anchor="ctr"/>
          <a:lstStyle/>
          <a:p>
            <a:pPr algn="ctr"/>
            <a:r>
              <a:rPr lang="en-US"/>
              <a:t>Local</a:t>
            </a:r>
          </a:p>
          <a:p>
            <a:pPr algn="ctr"/>
            <a:r>
              <a:rPr lang="en-US"/>
              <a:t>APIC</a:t>
            </a:r>
          </a:p>
        </p:txBody>
      </p:sp>
      <p:sp>
        <p:nvSpPr>
          <p:cNvPr id="9223" name="Line 11"/>
          <p:cNvSpPr>
            <a:spLocks noChangeShapeType="1"/>
          </p:cNvSpPr>
          <p:nvPr/>
        </p:nvSpPr>
        <p:spPr bwMode="auto">
          <a:xfrm>
            <a:off x="2743200" y="1600200"/>
            <a:ext cx="4648200" cy="0"/>
          </a:xfrm>
          <a:prstGeom prst="line">
            <a:avLst/>
          </a:prstGeom>
          <a:noFill/>
          <a:ln w="76200">
            <a:solidFill>
              <a:schemeClr val="tx1"/>
            </a:solidFill>
            <a:round/>
            <a:headEnd/>
            <a:tailEnd/>
          </a:ln>
        </p:spPr>
        <p:txBody>
          <a:bodyPr/>
          <a:lstStyle/>
          <a:p>
            <a:endParaRPr lang="en-US"/>
          </a:p>
        </p:txBody>
      </p:sp>
      <p:sp>
        <p:nvSpPr>
          <p:cNvPr id="9224" name="Line 12"/>
          <p:cNvSpPr>
            <a:spLocks noChangeShapeType="1"/>
          </p:cNvSpPr>
          <p:nvPr/>
        </p:nvSpPr>
        <p:spPr bwMode="auto">
          <a:xfrm>
            <a:off x="2743200" y="1600200"/>
            <a:ext cx="0" cy="381000"/>
          </a:xfrm>
          <a:prstGeom prst="line">
            <a:avLst/>
          </a:prstGeom>
          <a:noFill/>
          <a:ln w="76200">
            <a:solidFill>
              <a:schemeClr val="tx1"/>
            </a:solidFill>
            <a:round/>
            <a:headEnd/>
            <a:tailEnd/>
          </a:ln>
        </p:spPr>
        <p:txBody>
          <a:bodyPr/>
          <a:lstStyle/>
          <a:p>
            <a:endParaRPr lang="en-US"/>
          </a:p>
        </p:txBody>
      </p:sp>
      <p:sp>
        <p:nvSpPr>
          <p:cNvPr id="9225" name="Line 13"/>
          <p:cNvSpPr>
            <a:spLocks noChangeShapeType="1"/>
          </p:cNvSpPr>
          <p:nvPr/>
        </p:nvSpPr>
        <p:spPr bwMode="auto">
          <a:xfrm>
            <a:off x="4800600" y="1600200"/>
            <a:ext cx="0" cy="457200"/>
          </a:xfrm>
          <a:prstGeom prst="line">
            <a:avLst/>
          </a:prstGeom>
          <a:noFill/>
          <a:ln w="76200">
            <a:solidFill>
              <a:schemeClr val="tx1"/>
            </a:solidFill>
            <a:round/>
            <a:headEnd/>
            <a:tailEnd/>
          </a:ln>
        </p:spPr>
        <p:txBody>
          <a:bodyPr/>
          <a:lstStyle/>
          <a:p>
            <a:endParaRPr lang="en-US"/>
          </a:p>
        </p:txBody>
      </p:sp>
      <p:sp>
        <p:nvSpPr>
          <p:cNvPr id="9226" name="Rectangle 14"/>
          <p:cNvSpPr>
            <a:spLocks noChangeArrowheads="1"/>
          </p:cNvSpPr>
          <p:nvPr/>
        </p:nvSpPr>
        <p:spPr bwMode="auto">
          <a:xfrm>
            <a:off x="6934200" y="2133600"/>
            <a:ext cx="914400" cy="1524000"/>
          </a:xfrm>
          <a:prstGeom prst="rect">
            <a:avLst/>
          </a:prstGeom>
          <a:solidFill>
            <a:srgbClr val="00FFFF"/>
          </a:solidFill>
          <a:ln w="9525">
            <a:solidFill>
              <a:schemeClr val="tx1"/>
            </a:solidFill>
            <a:miter lim="800000"/>
            <a:headEnd/>
            <a:tailEnd/>
          </a:ln>
        </p:spPr>
        <p:txBody>
          <a:bodyPr wrap="none" anchor="ctr"/>
          <a:lstStyle/>
          <a:p>
            <a:pPr algn="ctr"/>
            <a:r>
              <a:rPr lang="en-US"/>
              <a:t>IO</a:t>
            </a:r>
          </a:p>
          <a:p>
            <a:pPr algn="ctr"/>
            <a:r>
              <a:rPr lang="en-US"/>
              <a:t>APIC</a:t>
            </a:r>
          </a:p>
        </p:txBody>
      </p:sp>
      <p:sp>
        <p:nvSpPr>
          <p:cNvPr id="9227" name="Line 16"/>
          <p:cNvSpPr>
            <a:spLocks noChangeShapeType="1"/>
          </p:cNvSpPr>
          <p:nvPr/>
        </p:nvSpPr>
        <p:spPr bwMode="auto">
          <a:xfrm>
            <a:off x="7391400" y="1600200"/>
            <a:ext cx="0" cy="533400"/>
          </a:xfrm>
          <a:prstGeom prst="line">
            <a:avLst/>
          </a:prstGeom>
          <a:noFill/>
          <a:ln w="76200">
            <a:solidFill>
              <a:schemeClr val="tx1"/>
            </a:solidFill>
            <a:round/>
            <a:headEnd/>
            <a:tailEnd/>
          </a:ln>
        </p:spPr>
        <p:txBody>
          <a:bodyPr/>
          <a:lstStyle/>
          <a:p>
            <a:endParaRPr lang="en-US"/>
          </a:p>
        </p:txBody>
      </p:sp>
      <p:sp>
        <p:nvSpPr>
          <p:cNvPr id="9228" name="AutoShape 17"/>
          <p:cNvSpPr>
            <a:spLocks noChangeArrowheads="1"/>
          </p:cNvSpPr>
          <p:nvPr/>
        </p:nvSpPr>
        <p:spPr bwMode="auto">
          <a:xfrm>
            <a:off x="838200" y="4267200"/>
            <a:ext cx="5791200" cy="762000"/>
          </a:xfrm>
          <a:prstGeom prst="leftRightArrow">
            <a:avLst>
              <a:gd name="adj1" fmla="val 50000"/>
              <a:gd name="adj2" fmla="val 152000"/>
            </a:avLst>
          </a:prstGeom>
          <a:solidFill>
            <a:schemeClr val="accent1"/>
          </a:solidFill>
          <a:ln w="9525">
            <a:solidFill>
              <a:schemeClr val="tx1"/>
            </a:solidFill>
            <a:miter lim="800000"/>
            <a:headEnd/>
            <a:tailEnd/>
          </a:ln>
        </p:spPr>
        <p:txBody>
          <a:bodyPr wrap="none" anchor="ctr"/>
          <a:lstStyle/>
          <a:p>
            <a:pPr algn="ctr"/>
            <a:r>
              <a:rPr lang="en-US"/>
              <a:t>Front Side Bus</a:t>
            </a:r>
          </a:p>
        </p:txBody>
      </p:sp>
      <p:sp>
        <p:nvSpPr>
          <p:cNvPr id="9229" name="Line 19"/>
          <p:cNvSpPr>
            <a:spLocks noChangeShapeType="1"/>
          </p:cNvSpPr>
          <p:nvPr/>
        </p:nvSpPr>
        <p:spPr bwMode="auto">
          <a:xfrm>
            <a:off x="2667000" y="3581400"/>
            <a:ext cx="0" cy="914400"/>
          </a:xfrm>
          <a:prstGeom prst="line">
            <a:avLst/>
          </a:prstGeom>
          <a:noFill/>
          <a:ln w="57150">
            <a:solidFill>
              <a:schemeClr val="tx1"/>
            </a:solidFill>
            <a:round/>
            <a:headEnd type="triangle" w="med" len="med"/>
            <a:tailEnd type="triangle" w="med" len="med"/>
          </a:ln>
        </p:spPr>
        <p:txBody>
          <a:bodyPr/>
          <a:lstStyle/>
          <a:p>
            <a:endParaRPr lang="en-US"/>
          </a:p>
        </p:txBody>
      </p:sp>
      <p:sp>
        <p:nvSpPr>
          <p:cNvPr id="9230" name="Line 20"/>
          <p:cNvSpPr>
            <a:spLocks noChangeShapeType="1"/>
          </p:cNvSpPr>
          <p:nvPr/>
        </p:nvSpPr>
        <p:spPr bwMode="auto">
          <a:xfrm>
            <a:off x="4724400" y="3657600"/>
            <a:ext cx="0" cy="838200"/>
          </a:xfrm>
          <a:prstGeom prst="line">
            <a:avLst/>
          </a:prstGeom>
          <a:noFill/>
          <a:ln w="57150">
            <a:solidFill>
              <a:schemeClr val="tx1"/>
            </a:solidFill>
            <a:round/>
            <a:headEnd type="triangle" w="med" len="med"/>
            <a:tailEnd type="triangle" w="med" len="med"/>
          </a:ln>
        </p:spPr>
        <p:txBody>
          <a:bodyPr/>
          <a:lstStyle/>
          <a:p>
            <a:endParaRPr lang="en-US"/>
          </a:p>
        </p:txBody>
      </p:sp>
      <p:sp>
        <p:nvSpPr>
          <p:cNvPr id="9231" name="Line 22"/>
          <p:cNvSpPr>
            <a:spLocks noChangeShapeType="1"/>
          </p:cNvSpPr>
          <p:nvPr/>
        </p:nvSpPr>
        <p:spPr bwMode="auto">
          <a:xfrm flipV="1">
            <a:off x="7162800" y="3657600"/>
            <a:ext cx="0" cy="1295400"/>
          </a:xfrm>
          <a:prstGeom prst="line">
            <a:avLst/>
          </a:prstGeom>
          <a:noFill/>
          <a:ln w="9525">
            <a:solidFill>
              <a:schemeClr val="tx1"/>
            </a:solidFill>
            <a:round/>
            <a:headEnd/>
            <a:tailEnd type="triangle" w="med" len="med"/>
          </a:ln>
        </p:spPr>
        <p:txBody>
          <a:bodyPr/>
          <a:lstStyle/>
          <a:p>
            <a:endParaRPr lang="en-US"/>
          </a:p>
        </p:txBody>
      </p:sp>
      <p:sp>
        <p:nvSpPr>
          <p:cNvPr id="9232" name="Line 23"/>
          <p:cNvSpPr>
            <a:spLocks noChangeShapeType="1"/>
          </p:cNvSpPr>
          <p:nvPr/>
        </p:nvSpPr>
        <p:spPr bwMode="auto">
          <a:xfrm flipV="1">
            <a:off x="7315200" y="3657600"/>
            <a:ext cx="0" cy="1295400"/>
          </a:xfrm>
          <a:prstGeom prst="line">
            <a:avLst/>
          </a:prstGeom>
          <a:noFill/>
          <a:ln w="9525">
            <a:solidFill>
              <a:schemeClr val="tx1"/>
            </a:solidFill>
            <a:round/>
            <a:headEnd/>
            <a:tailEnd type="triangle" w="med" len="med"/>
          </a:ln>
        </p:spPr>
        <p:txBody>
          <a:bodyPr/>
          <a:lstStyle/>
          <a:p>
            <a:endParaRPr lang="en-US"/>
          </a:p>
        </p:txBody>
      </p:sp>
      <p:sp>
        <p:nvSpPr>
          <p:cNvPr id="9233" name="Line 24"/>
          <p:cNvSpPr>
            <a:spLocks noChangeShapeType="1"/>
          </p:cNvSpPr>
          <p:nvPr/>
        </p:nvSpPr>
        <p:spPr bwMode="auto">
          <a:xfrm flipV="1">
            <a:off x="7467600" y="3657600"/>
            <a:ext cx="0" cy="1295400"/>
          </a:xfrm>
          <a:prstGeom prst="line">
            <a:avLst/>
          </a:prstGeom>
          <a:noFill/>
          <a:ln w="9525">
            <a:solidFill>
              <a:schemeClr val="tx1"/>
            </a:solidFill>
            <a:round/>
            <a:headEnd/>
            <a:tailEnd type="triangle" w="med" len="med"/>
          </a:ln>
        </p:spPr>
        <p:txBody>
          <a:bodyPr/>
          <a:lstStyle/>
          <a:p>
            <a:endParaRPr lang="en-US"/>
          </a:p>
        </p:txBody>
      </p:sp>
      <p:sp>
        <p:nvSpPr>
          <p:cNvPr id="9234" name="Line 25"/>
          <p:cNvSpPr>
            <a:spLocks noChangeShapeType="1"/>
          </p:cNvSpPr>
          <p:nvPr/>
        </p:nvSpPr>
        <p:spPr bwMode="auto">
          <a:xfrm flipV="1">
            <a:off x="7620000" y="3657600"/>
            <a:ext cx="0" cy="1295400"/>
          </a:xfrm>
          <a:prstGeom prst="line">
            <a:avLst/>
          </a:prstGeom>
          <a:noFill/>
          <a:ln w="9525">
            <a:solidFill>
              <a:schemeClr val="tx1"/>
            </a:solidFill>
            <a:round/>
            <a:headEnd/>
            <a:tailEnd type="triangle" w="med" len="med"/>
          </a:ln>
        </p:spPr>
        <p:txBody>
          <a:bodyPr/>
          <a:lstStyle/>
          <a:p>
            <a:endParaRPr lang="en-US"/>
          </a:p>
        </p:txBody>
      </p:sp>
      <p:sp>
        <p:nvSpPr>
          <p:cNvPr id="9235" name="Text Box 27"/>
          <p:cNvSpPr txBox="1">
            <a:spLocks noChangeArrowheads="1"/>
          </p:cNvSpPr>
          <p:nvPr/>
        </p:nvSpPr>
        <p:spPr bwMode="auto">
          <a:xfrm>
            <a:off x="6781800" y="4876800"/>
            <a:ext cx="1263650" cy="641350"/>
          </a:xfrm>
          <a:prstGeom prst="rect">
            <a:avLst/>
          </a:prstGeom>
          <a:noFill/>
          <a:ln w="9525">
            <a:noFill/>
            <a:miter lim="800000"/>
            <a:headEnd/>
            <a:tailEnd/>
          </a:ln>
        </p:spPr>
        <p:txBody>
          <a:bodyPr wrap="none">
            <a:spAutoFit/>
          </a:bodyPr>
          <a:lstStyle/>
          <a:p>
            <a:r>
              <a:rPr lang="en-US"/>
              <a:t>peripheral </a:t>
            </a:r>
          </a:p>
          <a:p>
            <a:r>
              <a:rPr lang="en-US"/>
              <a:t>  devices</a:t>
            </a:r>
          </a:p>
        </p:txBody>
      </p:sp>
      <p:sp>
        <p:nvSpPr>
          <p:cNvPr id="9236" name="Text Box 28"/>
          <p:cNvSpPr txBox="1">
            <a:spLocks noChangeArrowheads="1"/>
          </p:cNvSpPr>
          <p:nvPr/>
        </p:nvSpPr>
        <p:spPr bwMode="auto">
          <a:xfrm>
            <a:off x="3048000" y="1243013"/>
            <a:ext cx="1503363" cy="336550"/>
          </a:xfrm>
          <a:prstGeom prst="rect">
            <a:avLst/>
          </a:prstGeom>
          <a:noFill/>
          <a:ln w="9525">
            <a:noFill/>
            <a:miter lim="800000"/>
            <a:headEnd/>
            <a:tailEnd/>
          </a:ln>
        </p:spPr>
        <p:txBody>
          <a:bodyPr wrap="none">
            <a:spAutoFit/>
          </a:bodyPr>
          <a:lstStyle/>
          <a:p>
            <a:r>
              <a:rPr lang="en-US" sz="1600" i="1"/>
              <a:t>Back Side Bus</a:t>
            </a:r>
          </a:p>
        </p:txBody>
      </p:sp>
      <p:sp>
        <p:nvSpPr>
          <p:cNvPr id="9237" name="Rectangle 29"/>
          <p:cNvSpPr>
            <a:spLocks noChangeArrowheads="1"/>
          </p:cNvSpPr>
          <p:nvPr/>
        </p:nvSpPr>
        <p:spPr bwMode="auto">
          <a:xfrm>
            <a:off x="914400" y="5334000"/>
            <a:ext cx="2667000" cy="914400"/>
          </a:xfrm>
          <a:prstGeom prst="rect">
            <a:avLst/>
          </a:prstGeom>
          <a:solidFill>
            <a:schemeClr val="accent1"/>
          </a:solidFill>
          <a:ln w="9525">
            <a:solidFill>
              <a:schemeClr val="tx1"/>
            </a:solidFill>
            <a:miter lim="800000"/>
            <a:headEnd/>
            <a:tailEnd/>
          </a:ln>
        </p:spPr>
        <p:txBody>
          <a:bodyPr wrap="none" anchor="ctr"/>
          <a:lstStyle/>
          <a:p>
            <a:pPr algn="ctr"/>
            <a:r>
              <a:rPr lang="en-US"/>
              <a:t> system memory</a:t>
            </a:r>
          </a:p>
        </p:txBody>
      </p:sp>
      <p:sp>
        <p:nvSpPr>
          <p:cNvPr id="9238" name="Rectangle 30"/>
          <p:cNvSpPr>
            <a:spLocks noChangeArrowheads="1"/>
          </p:cNvSpPr>
          <p:nvPr/>
        </p:nvSpPr>
        <p:spPr bwMode="auto">
          <a:xfrm>
            <a:off x="3810000" y="5334000"/>
            <a:ext cx="2667000" cy="914400"/>
          </a:xfrm>
          <a:prstGeom prst="rect">
            <a:avLst/>
          </a:prstGeom>
          <a:solidFill>
            <a:schemeClr val="accent1"/>
          </a:solidFill>
          <a:ln w="9525">
            <a:solidFill>
              <a:schemeClr val="tx1"/>
            </a:solidFill>
            <a:miter lim="800000"/>
            <a:headEnd/>
            <a:tailEnd/>
          </a:ln>
        </p:spPr>
        <p:txBody>
          <a:bodyPr wrap="none" anchor="ctr"/>
          <a:lstStyle/>
          <a:p>
            <a:pPr algn="ctr"/>
            <a:r>
              <a:rPr lang="en-US"/>
              <a:t> bridge</a:t>
            </a:r>
          </a:p>
        </p:txBody>
      </p:sp>
      <p:sp>
        <p:nvSpPr>
          <p:cNvPr id="9239" name="Line 32"/>
          <p:cNvSpPr>
            <a:spLocks noChangeShapeType="1"/>
          </p:cNvSpPr>
          <p:nvPr/>
        </p:nvSpPr>
        <p:spPr bwMode="auto">
          <a:xfrm>
            <a:off x="3276600" y="4876800"/>
            <a:ext cx="0" cy="457200"/>
          </a:xfrm>
          <a:prstGeom prst="line">
            <a:avLst/>
          </a:prstGeom>
          <a:noFill/>
          <a:ln w="57150">
            <a:solidFill>
              <a:schemeClr val="tx1"/>
            </a:solidFill>
            <a:round/>
            <a:headEnd type="triangle" w="med" len="med"/>
            <a:tailEnd type="triangle" w="med" len="med"/>
          </a:ln>
        </p:spPr>
        <p:txBody>
          <a:bodyPr/>
          <a:lstStyle/>
          <a:p>
            <a:endParaRPr lang="en-US"/>
          </a:p>
        </p:txBody>
      </p:sp>
      <p:sp>
        <p:nvSpPr>
          <p:cNvPr id="9240" name="Line 33"/>
          <p:cNvSpPr>
            <a:spLocks noChangeShapeType="1"/>
          </p:cNvSpPr>
          <p:nvPr/>
        </p:nvSpPr>
        <p:spPr bwMode="auto">
          <a:xfrm>
            <a:off x="4114800" y="4876800"/>
            <a:ext cx="0" cy="457200"/>
          </a:xfrm>
          <a:prstGeom prst="line">
            <a:avLst/>
          </a:prstGeom>
          <a:noFill/>
          <a:ln w="57150">
            <a:solidFill>
              <a:schemeClr val="tx1"/>
            </a:solidFill>
            <a:round/>
            <a:headEnd type="triangle" w="med" len="med"/>
            <a:tailEnd type="triangle" w="med" len="med"/>
          </a:ln>
        </p:spPr>
        <p:txBody>
          <a:bodyPr/>
          <a:lstStyle/>
          <a:p>
            <a:endParaRPr lang="en-US"/>
          </a:p>
        </p:txBody>
      </p:sp>
      <p:sp>
        <p:nvSpPr>
          <p:cNvPr id="2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205</a:t>
            </a:fld>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76200"/>
            <a:ext cx="8229600" cy="1143000"/>
          </a:xfrm>
        </p:spPr>
        <p:txBody>
          <a:bodyPr/>
          <a:lstStyle/>
          <a:p>
            <a:pPr eaLnBrk="1" hangingPunct="1"/>
            <a:r>
              <a:rPr lang="en-US" dirty="0" smtClean="0"/>
              <a:t>The Local-APIC ID register</a:t>
            </a:r>
          </a:p>
        </p:txBody>
      </p:sp>
      <p:sp>
        <p:nvSpPr>
          <p:cNvPr id="10243" name="Rectangle 4"/>
          <p:cNvSpPr>
            <a:spLocks noChangeArrowheads="1"/>
          </p:cNvSpPr>
          <p:nvPr/>
        </p:nvSpPr>
        <p:spPr bwMode="auto">
          <a:xfrm>
            <a:off x="914400" y="2057400"/>
            <a:ext cx="7467600" cy="914400"/>
          </a:xfrm>
          <a:prstGeom prst="rect">
            <a:avLst/>
          </a:prstGeom>
          <a:solidFill>
            <a:srgbClr val="B2B2B2"/>
          </a:solidFill>
          <a:ln w="9525">
            <a:solidFill>
              <a:schemeClr val="tx1"/>
            </a:solidFill>
            <a:miter lim="800000"/>
            <a:headEnd/>
            <a:tailEnd/>
          </a:ln>
        </p:spPr>
        <p:txBody>
          <a:bodyPr wrap="none" anchor="ctr"/>
          <a:lstStyle/>
          <a:p>
            <a:pPr algn="ctr"/>
            <a:r>
              <a:rPr lang="en-US"/>
              <a:t>reserved</a:t>
            </a:r>
          </a:p>
        </p:txBody>
      </p:sp>
      <p:sp>
        <p:nvSpPr>
          <p:cNvPr id="10244" name="Rectangle 5"/>
          <p:cNvSpPr>
            <a:spLocks noChangeArrowheads="1"/>
          </p:cNvSpPr>
          <p:nvPr/>
        </p:nvSpPr>
        <p:spPr bwMode="auto">
          <a:xfrm>
            <a:off x="914400" y="2057400"/>
            <a:ext cx="1905000" cy="914400"/>
          </a:xfrm>
          <a:prstGeom prst="rect">
            <a:avLst/>
          </a:prstGeom>
          <a:solidFill>
            <a:srgbClr val="FFCCFF"/>
          </a:solidFill>
          <a:ln w="9525">
            <a:solidFill>
              <a:schemeClr val="tx1"/>
            </a:solidFill>
            <a:miter lim="800000"/>
            <a:headEnd/>
            <a:tailEnd/>
          </a:ln>
        </p:spPr>
        <p:txBody>
          <a:bodyPr wrap="none" anchor="ctr"/>
          <a:lstStyle/>
          <a:p>
            <a:pPr algn="ctr"/>
            <a:r>
              <a:rPr lang="en-US"/>
              <a:t>APIC</a:t>
            </a:r>
          </a:p>
          <a:p>
            <a:pPr algn="ctr"/>
            <a:r>
              <a:rPr lang="en-US"/>
              <a:t>ID</a:t>
            </a:r>
          </a:p>
        </p:txBody>
      </p:sp>
      <p:sp>
        <p:nvSpPr>
          <p:cNvPr id="10245" name="Text Box 6"/>
          <p:cNvSpPr txBox="1">
            <a:spLocks noChangeArrowheads="1"/>
          </p:cNvSpPr>
          <p:nvPr/>
        </p:nvSpPr>
        <p:spPr bwMode="auto">
          <a:xfrm>
            <a:off x="914400" y="1752600"/>
            <a:ext cx="438150" cy="366713"/>
          </a:xfrm>
          <a:prstGeom prst="rect">
            <a:avLst/>
          </a:prstGeom>
          <a:noFill/>
          <a:ln w="9525">
            <a:noFill/>
            <a:miter lim="800000"/>
            <a:headEnd/>
            <a:tailEnd/>
          </a:ln>
        </p:spPr>
        <p:txBody>
          <a:bodyPr wrap="none">
            <a:spAutoFit/>
          </a:bodyPr>
          <a:lstStyle/>
          <a:p>
            <a:r>
              <a:rPr lang="en-US"/>
              <a:t>31</a:t>
            </a:r>
          </a:p>
        </p:txBody>
      </p:sp>
      <p:sp>
        <p:nvSpPr>
          <p:cNvPr id="10246" name="Text Box 7"/>
          <p:cNvSpPr txBox="1">
            <a:spLocks noChangeArrowheads="1"/>
          </p:cNvSpPr>
          <p:nvPr/>
        </p:nvSpPr>
        <p:spPr bwMode="auto">
          <a:xfrm>
            <a:off x="2438400" y="1752600"/>
            <a:ext cx="438150" cy="366713"/>
          </a:xfrm>
          <a:prstGeom prst="rect">
            <a:avLst/>
          </a:prstGeom>
          <a:noFill/>
          <a:ln w="9525">
            <a:noFill/>
            <a:miter lim="800000"/>
            <a:headEnd/>
            <a:tailEnd/>
          </a:ln>
        </p:spPr>
        <p:txBody>
          <a:bodyPr wrap="none">
            <a:spAutoFit/>
          </a:bodyPr>
          <a:lstStyle/>
          <a:p>
            <a:r>
              <a:rPr lang="en-US"/>
              <a:t>24</a:t>
            </a:r>
          </a:p>
        </p:txBody>
      </p:sp>
      <p:sp>
        <p:nvSpPr>
          <p:cNvPr id="10247" name="Text Box 8"/>
          <p:cNvSpPr txBox="1">
            <a:spLocks noChangeArrowheads="1"/>
          </p:cNvSpPr>
          <p:nvPr/>
        </p:nvSpPr>
        <p:spPr bwMode="auto">
          <a:xfrm>
            <a:off x="8077200" y="1752600"/>
            <a:ext cx="311150" cy="366713"/>
          </a:xfrm>
          <a:prstGeom prst="rect">
            <a:avLst/>
          </a:prstGeom>
          <a:noFill/>
          <a:ln w="9525">
            <a:noFill/>
            <a:miter lim="800000"/>
            <a:headEnd/>
            <a:tailEnd/>
          </a:ln>
        </p:spPr>
        <p:txBody>
          <a:bodyPr wrap="none">
            <a:spAutoFit/>
          </a:bodyPr>
          <a:lstStyle/>
          <a:p>
            <a:r>
              <a:rPr lang="en-US"/>
              <a:t>0</a:t>
            </a:r>
          </a:p>
        </p:txBody>
      </p:sp>
      <p:sp>
        <p:nvSpPr>
          <p:cNvPr id="10248" name="Text Box 9"/>
          <p:cNvSpPr txBox="1">
            <a:spLocks noChangeArrowheads="1"/>
          </p:cNvSpPr>
          <p:nvPr/>
        </p:nvSpPr>
        <p:spPr bwMode="auto">
          <a:xfrm>
            <a:off x="1066800" y="5486400"/>
            <a:ext cx="7200900" cy="457200"/>
          </a:xfrm>
          <a:prstGeom prst="rect">
            <a:avLst/>
          </a:prstGeom>
          <a:noFill/>
          <a:ln w="9525">
            <a:noFill/>
            <a:miter lim="800000"/>
            <a:headEnd/>
            <a:tailEnd/>
          </a:ln>
        </p:spPr>
        <p:txBody>
          <a:bodyPr wrap="none">
            <a:spAutoFit/>
          </a:bodyPr>
          <a:lstStyle/>
          <a:p>
            <a:r>
              <a:rPr lang="en-US" sz="2400"/>
              <a:t>Memory-Mapped Register-Address: 0xFEE00020</a:t>
            </a:r>
          </a:p>
        </p:txBody>
      </p:sp>
      <p:sp>
        <p:nvSpPr>
          <p:cNvPr id="10249" name="Text Box 10"/>
          <p:cNvSpPr txBox="1">
            <a:spLocks noChangeArrowheads="1"/>
          </p:cNvSpPr>
          <p:nvPr/>
        </p:nvSpPr>
        <p:spPr bwMode="auto">
          <a:xfrm>
            <a:off x="762000" y="3581400"/>
            <a:ext cx="8443337" cy="1323439"/>
          </a:xfrm>
          <a:prstGeom prst="rect">
            <a:avLst/>
          </a:prstGeom>
          <a:noFill/>
          <a:ln w="9525">
            <a:noFill/>
            <a:miter lim="800000"/>
            <a:headEnd/>
            <a:tailEnd/>
          </a:ln>
        </p:spPr>
        <p:txBody>
          <a:bodyPr wrap="none">
            <a:spAutoFit/>
          </a:bodyPr>
          <a:lstStyle/>
          <a:p>
            <a:r>
              <a:rPr lang="en-US" sz="2000" dirty="0"/>
              <a:t>This register is initially zero, but its APIC ID Field (8-bits) is programmed </a:t>
            </a:r>
          </a:p>
          <a:p>
            <a:r>
              <a:rPr lang="en-US" sz="2000" dirty="0"/>
              <a:t>by the BIOS during system startup with a unique processor identification-</a:t>
            </a:r>
          </a:p>
          <a:p>
            <a:r>
              <a:rPr lang="en-US" sz="2000" dirty="0"/>
              <a:t>number which subsequently is used when specifying the processor as a</a:t>
            </a:r>
          </a:p>
          <a:p>
            <a:r>
              <a:rPr lang="en-US" sz="2000" dirty="0"/>
              <a:t>recipient of inter-processor interrupts.  </a:t>
            </a:r>
          </a:p>
        </p:txBody>
      </p:sp>
      <p:sp>
        <p:nvSpPr>
          <p:cNvPr id="1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206</a:t>
            </a:fld>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457200" y="0"/>
            <a:ext cx="8229600" cy="1143000"/>
          </a:xfrm>
        </p:spPr>
        <p:txBody>
          <a:bodyPr/>
          <a:lstStyle/>
          <a:p>
            <a:pPr eaLnBrk="1" hangingPunct="1"/>
            <a:r>
              <a:rPr lang="en-US" dirty="0" smtClean="0"/>
              <a:t>The Local-APIC EOI register</a:t>
            </a:r>
          </a:p>
        </p:txBody>
      </p:sp>
      <p:sp>
        <p:nvSpPr>
          <p:cNvPr id="11267" name="Rectangle 5"/>
          <p:cNvSpPr>
            <a:spLocks noChangeArrowheads="1"/>
          </p:cNvSpPr>
          <p:nvPr/>
        </p:nvSpPr>
        <p:spPr bwMode="auto">
          <a:xfrm>
            <a:off x="914400" y="2057400"/>
            <a:ext cx="7467600" cy="914400"/>
          </a:xfrm>
          <a:prstGeom prst="rect">
            <a:avLst/>
          </a:prstGeom>
          <a:solidFill>
            <a:srgbClr val="B2B2B2"/>
          </a:solidFill>
          <a:ln w="9525">
            <a:solidFill>
              <a:schemeClr val="tx1"/>
            </a:solidFill>
            <a:miter lim="800000"/>
            <a:headEnd/>
            <a:tailEnd/>
          </a:ln>
        </p:spPr>
        <p:txBody>
          <a:bodyPr wrap="none" anchor="ctr"/>
          <a:lstStyle/>
          <a:p>
            <a:pPr algn="ctr"/>
            <a:r>
              <a:rPr lang="en-US"/>
              <a:t>write-only register</a:t>
            </a:r>
          </a:p>
        </p:txBody>
      </p:sp>
      <p:sp>
        <p:nvSpPr>
          <p:cNvPr id="11268" name="Text Box 7"/>
          <p:cNvSpPr txBox="1">
            <a:spLocks noChangeArrowheads="1"/>
          </p:cNvSpPr>
          <p:nvPr/>
        </p:nvSpPr>
        <p:spPr bwMode="auto">
          <a:xfrm>
            <a:off x="914400" y="1752600"/>
            <a:ext cx="438150" cy="366713"/>
          </a:xfrm>
          <a:prstGeom prst="rect">
            <a:avLst/>
          </a:prstGeom>
          <a:noFill/>
          <a:ln w="9525">
            <a:noFill/>
            <a:miter lim="800000"/>
            <a:headEnd/>
            <a:tailEnd/>
          </a:ln>
        </p:spPr>
        <p:txBody>
          <a:bodyPr wrap="none">
            <a:spAutoFit/>
          </a:bodyPr>
          <a:lstStyle/>
          <a:p>
            <a:r>
              <a:rPr lang="en-US"/>
              <a:t>31</a:t>
            </a:r>
          </a:p>
        </p:txBody>
      </p:sp>
      <p:sp>
        <p:nvSpPr>
          <p:cNvPr id="11269" name="Text Box 9"/>
          <p:cNvSpPr txBox="1">
            <a:spLocks noChangeArrowheads="1"/>
          </p:cNvSpPr>
          <p:nvPr/>
        </p:nvSpPr>
        <p:spPr bwMode="auto">
          <a:xfrm>
            <a:off x="8077200" y="1752600"/>
            <a:ext cx="311150" cy="366713"/>
          </a:xfrm>
          <a:prstGeom prst="rect">
            <a:avLst/>
          </a:prstGeom>
          <a:noFill/>
          <a:ln w="9525">
            <a:noFill/>
            <a:miter lim="800000"/>
            <a:headEnd/>
            <a:tailEnd/>
          </a:ln>
        </p:spPr>
        <p:txBody>
          <a:bodyPr wrap="none">
            <a:spAutoFit/>
          </a:bodyPr>
          <a:lstStyle/>
          <a:p>
            <a:r>
              <a:rPr lang="en-US"/>
              <a:t>0</a:t>
            </a:r>
          </a:p>
        </p:txBody>
      </p:sp>
      <p:sp>
        <p:nvSpPr>
          <p:cNvPr id="11270" name="Text Box 10"/>
          <p:cNvSpPr txBox="1">
            <a:spLocks noChangeArrowheads="1"/>
          </p:cNvSpPr>
          <p:nvPr/>
        </p:nvSpPr>
        <p:spPr bwMode="auto">
          <a:xfrm>
            <a:off x="1066800" y="5486400"/>
            <a:ext cx="7251700" cy="457200"/>
          </a:xfrm>
          <a:prstGeom prst="rect">
            <a:avLst/>
          </a:prstGeom>
          <a:noFill/>
          <a:ln w="9525">
            <a:noFill/>
            <a:miter lim="800000"/>
            <a:headEnd/>
            <a:tailEnd/>
          </a:ln>
        </p:spPr>
        <p:txBody>
          <a:bodyPr wrap="none">
            <a:spAutoFit/>
          </a:bodyPr>
          <a:lstStyle/>
          <a:p>
            <a:r>
              <a:rPr lang="en-US" sz="2400"/>
              <a:t>Memory-Mapped Register-Address: 0xFEE000B0</a:t>
            </a:r>
          </a:p>
        </p:txBody>
      </p:sp>
      <p:sp>
        <p:nvSpPr>
          <p:cNvPr id="11271" name="Text Box 11"/>
          <p:cNvSpPr txBox="1">
            <a:spLocks noChangeArrowheads="1"/>
          </p:cNvSpPr>
          <p:nvPr/>
        </p:nvSpPr>
        <p:spPr bwMode="auto">
          <a:xfrm>
            <a:off x="533400" y="3581400"/>
            <a:ext cx="8477001" cy="1323439"/>
          </a:xfrm>
          <a:prstGeom prst="rect">
            <a:avLst/>
          </a:prstGeom>
          <a:noFill/>
          <a:ln w="9525">
            <a:noFill/>
            <a:miter lim="800000"/>
            <a:headEnd/>
            <a:tailEnd/>
          </a:ln>
        </p:spPr>
        <p:txBody>
          <a:bodyPr wrap="none">
            <a:spAutoFit/>
          </a:bodyPr>
          <a:lstStyle/>
          <a:p>
            <a:r>
              <a:rPr lang="en-US" sz="2000" dirty="0" smtClean="0"/>
              <a:t>This write-only register is used by Interrupt Service Routines to issue an</a:t>
            </a:r>
          </a:p>
          <a:p>
            <a:r>
              <a:rPr lang="en-US" sz="2000" dirty="0" smtClean="0"/>
              <a:t>‘End-Of-Interrupt’ command to the Local-APIC.  Any value written to this</a:t>
            </a:r>
          </a:p>
          <a:p>
            <a:r>
              <a:rPr lang="en-US" sz="2000" dirty="0" smtClean="0"/>
              <a:t>register will be interpreted by the Local-APIC as an EOI command.   The</a:t>
            </a:r>
          </a:p>
          <a:p>
            <a:r>
              <a:rPr lang="en-US" sz="2000" dirty="0" smtClean="0"/>
              <a:t>value stored in this register is initially zero (and it will remain unchanged).</a:t>
            </a:r>
            <a:endParaRPr lang="en-US" sz="2000" dirty="0"/>
          </a:p>
        </p:txBody>
      </p:sp>
      <p:sp>
        <p:nvSpPr>
          <p:cNvPr id="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207</a:t>
            </a:fld>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143000"/>
          </a:xfrm>
        </p:spPr>
        <p:txBody>
          <a:bodyPr/>
          <a:lstStyle/>
          <a:p>
            <a:pPr eaLnBrk="1" hangingPunct="1"/>
            <a:r>
              <a:rPr lang="en-US" dirty="0" smtClean="0"/>
              <a:t>The spurious interrupt register</a:t>
            </a:r>
          </a:p>
        </p:txBody>
      </p:sp>
      <p:sp>
        <p:nvSpPr>
          <p:cNvPr id="12291" name="Rectangle 4"/>
          <p:cNvSpPr>
            <a:spLocks noChangeArrowheads="1"/>
          </p:cNvSpPr>
          <p:nvPr/>
        </p:nvSpPr>
        <p:spPr bwMode="auto">
          <a:xfrm>
            <a:off x="914400" y="2057400"/>
            <a:ext cx="7467600" cy="914400"/>
          </a:xfrm>
          <a:prstGeom prst="rect">
            <a:avLst/>
          </a:prstGeom>
          <a:solidFill>
            <a:srgbClr val="B2B2B2"/>
          </a:solidFill>
          <a:ln w="9525">
            <a:solidFill>
              <a:schemeClr val="tx1"/>
            </a:solidFill>
            <a:miter lim="800000"/>
            <a:headEnd/>
            <a:tailEnd/>
          </a:ln>
        </p:spPr>
        <p:txBody>
          <a:bodyPr wrap="none" anchor="ctr"/>
          <a:lstStyle/>
          <a:p>
            <a:pPr algn="ctr"/>
            <a:r>
              <a:rPr lang="en-US"/>
              <a:t>reserved                                         </a:t>
            </a:r>
          </a:p>
        </p:txBody>
      </p:sp>
      <p:sp>
        <p:nvSpPr>
          <p:cNvPr id="12292" name="Rectangle 5"/>
          <p:cNvSpPr>
            <a:spLocks noChangeArrowheads="1"/>
          </p:cNvSpPr>
          <p:nvPr/>
        </p:nvSpPr>
        <p:spPr bwMode="auto">
          <a:xfrm>
            <a:off x="6477000" y="2057400"/>
            <a:ext cx="1905000" cy="914400"/>
          </a:xfrm>
          <a:prstGeom prst="rect">
            <a:avLst/>
          </a:prstGeom>
          <a:solidFill>
            <a:schemeClr val="accent1"/>
          </a:solidFill>
          <a:ln w="9525">
            <a:solidFill>
              <a:schemeClr val="tx1"/>
            </a:solidFill>
            <a:miter lim="800000"/>
            <a:headEnd/>
            <a:tailEnd/>
          </a:ln>
        </p:spPr>
        <p:txBody>
          <a:bodyPr wrap="none" anchor="ctr"/>
          <a:lstStyle/>
          <a:p>
            <a:pPr algn="ctr"/>
            <a:r>
              <a:rPr lang="en-US"/>
              <a:t>spurious</a:t>
            </a:r>
          </a:p>
          <a:p>
            <a:pPr algn="ctr"/>
            <a:r>
              <a:rPr lang="en-US"/>
              <a:t>vector</a:t>
            </a:r>
          </a:p>
        </p:txBody>
      </p:sp>
      <p:sp>
        <p:nvSpPr>
          <p:cNvPr id="12293" name="Text Box 6"/>
          <p:cNvSpPr txBox="1">
            <a:spLocks noChangeArrowheads="1"/>
          </p:cNvSpPr>
          <p:nvPr/>
        </p:nvSpPr>
        <p:spPr bwMode="auto">
          <a:xfrm>
            <a:off x="914400" y="1752600"/>
            <a:ext cx="438150" cy="366713"/>
          </a:xfrm>
          <a:prstGeom prst="rect">
            <a:avLst/>
          </a:prstGeom>
          <a:noFill/>
          <a:ln w="9525">
            <a:noFill/>
            <a:miter lim="800000"/>
            <a:headEnd/>
            <a:tailEnd/>
          </a:ln>
        </p:spPr>
        <p:txBody>
          <a:bodyPr wrap="none">
            <a:spAutoFit/>
          </a:bodyPr>
          <a:lstStyle/>
          <a:p>
            <a:r>
              <a:rPr lang="en-US"/>
              <a:t>31</a:t>
            </a:r>
          </a:p>
        </p:txBody>
      </p:sp>
      <p:sp>
        <p:nvSpPr>
          <p:cNvPr id="12294" name="Text Box 7"/>
          <p:cNvSpPr txBox="1">
            <a:spLocks noChangeArrowheads="1"/>
          </p:cNvSpPr>
          <p:nvPr/>
        </p:nvSpPr>
        <p:spPr bwMode="auto">
          <a:xfrm>
            <a:off x="6477000" y="1752600"/>
            <a:ext cx="311150" cy="366713"/>
          </a:xfrm>
          <a:prstGeom prst="rect">
            <a:avLst/>
          </a:prstGeom>
          <a:noFill/>
          <a:ln w="9525">
            <a:noFill/>
            <a:miter lim="800000"/>
            <a:headEnd/>
            <a:tailEnd/>
          </a:ln>
        </p:spPr>
        <p:txBody>
          <a:bodyPr wrap="none">
            <a:spAutoFit/>
          </a:bodyPr>
          <a:lstStyle/>
          <a:p>
            <a:r>
              <a:rPr lang="en-US"/>
              <a:t>7</a:t>
            </a:r>
          </a:p>
        </p:txBody>
      </p:sp>
      <p:sp>
        <p:nvSpPr>
          <p:cNvPr id="12295" name="Text Box 8"/>
          <p:cNvSpPr txBox="1">
            <a:spLocks noChangeArrowheads="1"/>
          </p:cNvSpPr>
          <p:nvPr/>
        </p:nvSpPr>
        <p:spPr bwMode="auto">
          <a:xfrm>
            <a:off x="8077200" y="1752600"/>
            <a:ext cx="311150" cy="366713"/>
          </a:xfrm>
          <a:prstGeom prst="rect">
            <a:avLst/>
          </a:prstGeom>
          <a:noFill/>
          <a:ln w="9525">
            <a:noFill/>
            <a:miter lim="800000"/>
            <a:headEnd/>
            <a:tailEnd/>
          </a:ln>
        </p:spPr>
        <p:txBody>
          <a:bodyPr wrap="none">
            <a:spAutoFit/>
          </a:bodyPr>
          <a:lstStyle/>
          <a:p>
            <a:r>
              <a:rPr lang="en-US"/>
              <a:t>0</a:t>
            </a:r>
          </a:p>
        </p:txBody>
      </p:sp>
      <p:sp>
        <p:nvSpPr>
          <p:cNvPr id="12296" name="Text Box 9"/>
          <p:cNvSpPr txBox="1">
            <a:spLocks noChangeArrowheads="1"/>
          </p:cNvSpPr>
          <p:nvPr/>
        </p:nvSpPr>
        <p:spPr bwMode="auto">
          <a:xfrm>
            <a:off x="1066800" y="5486400"/>
            <a:ext cx="7216775" cy="457200"/>
          </a:xfrm>
          <a:prstGeom prst="rect">
            <a:avLst/>
          </a:prstGeom>
          <a:noFill/>
          <a:ln w="9525">
            <a:noFill/>
            <a:miter lim="800000"/>
            <a:headEnd/>
            <a:tailEnd/>
          </a:ln>
        </p:spPr>
        <p:txBody>
          <a:bodyPr wrap="none">
            <a:spAutoFit/>
          </a:bodyPr>
          <a:lstStyle/>
          <a:p>
            <a:r>
              <a:rPr lang="en-US" sz="2400"/>
              <a:t>Memory-Mapped Register-Address: 0xFEE000F0</a:t>
            </a:r>
          </a:p>
        </p:txBody>
      </p:sp>
      <p:sp>
        <p:nvSpPr>
          <p:cNvPr id="12297" name="Text Box 10"/>
          <p:cNvSpPr txBox="1">
            <a:spLocks noChangeArrowheads="1"/>
          </p:cNvSpPr>
          <p:nvPr/>
        </p:nvSpPr>
        <p:spPr bwMode="auto">
          <a:xfrm>
            <a:off x="762000" y="4114800"/>
            <a:ext cx="7613650" cy="1190625"/>
          </a:xfrm>
          <a:prstGeom prst="rect">
            <a:avLst/>
          </a:prstGeom>
          <a:noFill/>
          <a:ln w="9525">
            <a:noFill/>
            <a:miter lim="800000"/>
            <a:headEnd/>
            <a:tailEnd/>
          </a:ln>
        </p:spPr>
        <p:txBody>
          <a:bodyPr wrap="none">
            <a:spAutoFit/>
          </a:bodyPr>
          <a:lstStyle/>
          <a:p>
            <a:r>
              <a:rPr lang="en-US"/>
              <a:t>This register is used to Enable/Disable the functioning of the Local-APIC,</a:t>
            </a:r>
          </a:p>
          <a:p>
            <a:r>
              <a:rPr lang="en-US"/>
              <a:t>and when enabled, to specify the interrupt-vector number to be delivered</a:t>
            </a:r>
          </a:p>
          <a:p>
            <a:r>
              <a:rPr lang="en-US"/>
              <a:t>to the processor in case the Local-APIC generates a ‘spurious’ interrupt.</a:t>
            </a:r>
          </a:p>
          <a:p>
            <a:r>
              <a:rPr lang="en-US"/>
              <a:t>(In some processor-models, the vector’s lowest 4-bits are hardwired 1s.)  </a:t>
            </a:r>
          </a:p>
        </p:txBody>
      </p:sp>
      <p:sp>
        <p:nvSpPr>
          <p:cNvPr id="12298" name="Rectangle 11"/>
          <p:cNvSpPr>
            <a:spLocks noChangeArrowheads="1"/>
          </p:cNvSpPr>
          <p:nvPr/>
        </p:nvSpPr>
        <p:spPr bwMode="auto">
          <a:xfrm>
            <a:off x="6172200" y="2057400"/>
            <a:ext cx="304800" cy="914400"/>
          </a:xfrm>
          <a:prstGeom prst="rect">
            <a:avLst/>
          </a:prstGeom>
          <a:solidFill>
            <a:srgbClr val="FFFF99"/>
          </a:solidFill>
          <a:ln w="9525">
            <a:solidFill>
              <a:schemeClr val="tx1"/>
            </a:solidFill>
            <a:miter lim="800000"/>
            <a:headEnd/>
            <a:tailEnd/>
          </a:ln>
        </p:spPr>
        <p:txBody>
          <a:bodyPr wrap="none" anchor="ctr"/>
          <a:lstStyle/>
          <a:p>
            <a:pPr algn="ctr"/>
            <a:r>
              <a:rPr lang="en-US"/>
              <a:t>E</a:t>
            </a:r>
          </a:p>
          <a:p>
            <a:pPr algn="ctr"/>
            <a:r>
              <a:rPr lang="en-US"/>
              <a:t>N</a:t>
            </a:r>
          </a:p>
        </p:txBody>
      </p:sp>
      <p:sp>
        <p:nvSpPr>
          <p:cNvPr id="12299" name="Text Box 12"/>
          <p:cNvSpPr txBox="1">
            <a:spLocks noChangeArrowheads="1"/>
          </p:cNvSpPr>
          <p:nvPr/>
        </p:nvSpPr>
        <p:spPr bwMode="auto">
          <a:xfrm>
            <a:off x="6172200" y="1752600"/>
            <a:ext cx="311150" cy="366713"/>
          </a:xfrm>
          <a:prstGeom prst="rect">
            <a:avLst/>
          </a:prstGeom>
          <a:noFill/>
          <a:ln w="9525">
            <a:noFill/>
            <a:miter lim="800000"/>
            <a:headEnd/>
            <a:tailEnd/>
          </a:ln>
        </p:spPr>
        <p:txBody>
          <a:bodyPr wrap="none">
            <a:spAutoFit/>
          </a:bodyPr>
          <a:lstStyle/>
          <a:p>
            <a:r>
              <a:rPr lang="en-US"/>
              <a:t>8</a:t>
            </a:r>
          </a:p>
        </p:txBody>
      </p:sp>
      <p:sp>
        <p:nvSpPr>
          <p:cNvPr id="12300" name="Text Box 13"/>
          <p:cNvSpPr txBox="1">
            <a:spLocks noChangeArrowheads="1"/>
          </p:cNvSpPr>
          <p:nvPr/>
        </p:nvSpPr>
        <p:spPr bwMode="auto">
          <a:xfrm>
            <a:off x="1676400" y="3429000"/>
            <a:ext cx="3943350" cy="366713"/>
          </a:xfrm>
          <a:prstGeom prst="rect">
            <a:avLst/>
          </a:prstGeom>
          <a:noFill/>
          <a:ln w="9525">
            <a:noFill/>
            <a:miter lim="800000"/>
            <a:headEnd/>
            <a:tailEnd/>
          </a:ln>
        </p:spPr>
        <p:txBody>
          <a:bodyPr wrap="none">
            <a:spAutoFit/>
          </a:bodyPr>
          <a:lstStyle/>
          <a:p>
            <a:r>
              <a:rPr lang="en-US"/>
              <a:t>Local-APIC is Enabled (1=yes, 0=no)</a:t>
            </a:r>
          </a:p>
        </p:txBody>
      </p:sp>
      <p:sp>
        <p:nvSpPr>
          <p:cNvPr id="12301" name="Line 14"/>
          <p:cNvSpPr>
            <a:spLocks noChangeShapeType="1"/>
          </p:cNvSpPr>
          <p:nvPr/>
        </p:nvSpPr>
        <p:spPr bwMode="auto">
          <a:xfrm flipV="1">
            <a:off x="6324600" y="2971800"/>
            <a:ext cx="0" cy="685800"/>
          </a:xfrm>
          <a:prstGeom prst="line">
            <a:avLst/>
          </a:prstGeom>
          <a:noFill/>
          <a:ln w="9525">
            <a:solidFill>
              <a:schemeClr val="tx1"/>
            </a:solidFill>
            <a:round/>
            <a:headEnd/>
            <a:tailEnd type="triangle" w="med" len="med"/>
          </a:ln>
        </p:spPr>
        <p:txBody>
          <a:bodyPr/>
          <a:lstStyle/>
          <a:p>
            <a:endParaRPr lang="en-US"/>
          </a:p>
        </p:txBody>
      </p:sp>
      <p:sp>
        <p:nvSpPr>
          <p:cNvPr id="12302" name="Line 15"/>
          <p:cNvSpPr>
            <a:spLocks noChangeShapeType="1"/>
          </p:cNvSpPr>
          <p:nvPr/>
        </p:nvSpPr>
        <p:spPr bwMode="auto">
          <a:xfrm>
            <a:off x="5638800" y="3657600"/>
            <a:ext cx="685800" cy="0"/>
          </a:xfrm>
          <a:prstGeom prst="line">
            <a:avLst/>
          </a:prstGeom>
          <a:noFill/>
          <a:ln w="9525">
            <a:solidFill>
              <a:schemeClr val="tx1"/>
            </a:solidFill>
            <a:round/>
            <a:headEnd/>
            <a:tailEnd/>
          </a:ln>
        </p:spPr>
        <p:txBody>
          <a:bodyPr/>
          <a:lstStyle/>
          <a:p>
            <a:endParaRPr lang="en-US"/>
          </a:p>
        </p:txBody>
      </p:sp>
      <p:sp>
        <p:nvSpPr>
          <p:cNvPr id="1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208</a:t>
            </a:fld>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76200"/>
            <a:ext cx="8229600" cy="1143000"/>
          </a:xfrm>
        </p:spPr>
        <p:txBody>
          <a:bodyPr/>
          <a:lstStyle/>
          <a:p>
            <a:pPr eaLnBrk="1" hangingPunct="1"/>
            <a:r>
              <a:rPr lang="en-US" dirty="0" smtClean="0"/>
              <a:t>Interrupt Command Register</a:t>
            </a:r>
          </a:p>
        </p:txBody>
      </p:sp>
      <p:sp>
        <p:nvSpPr>
          <p:cNvPr id="13315" name="Rectangle 3"/>
          <p:cNvSpPr>
            <a:spLocks noGrp="1" noChangeArrowheads="1"/>
          </p:cNvSpPr>
          <p:nvPr>
            <p:ph type="body" idx="1"/>
          </p:nvPr>
        </p:nvSpPr>
        <p:spPr/>
        <p:txBody>
          <a:bodyPr/>
          <a:lstStyle/>
          <a:p>
            <a:pPr eaLnBrk="1" hangingPunct="1"/>
            <a:r>
              <a:rPr lang="en-US" sz="2400" smtClean="0"/>
              <a:t>Each Pentium’s Local-APIC has a 64-bit Interrupt Command Register </a:t>
            </a:r>
          </a:p>
          <a:p>
            <a:pPr eaLnBrk="1" hangingPunct="1"/>
            <a:r>
              <a:rPr lang="en-US" sz="2400" smtClean="0"/>
              <a:t>It can be programmed by system software to transmit messages (via the Back Side Bus) to one or several other processors</a:t>
            </a:r>
          </a:p>
          <a:p>
            <a:pPr eaLnBrk="1" hangingPunct="1"/>
            <a:r>
              <a:rPr lang="en-US" sz="2400" smtClean="0"/>
              <a:t>Each processor has a unique identification number in its APIC Local-ID Register that can be used for directing messages to it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209</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76200"/>
            <a:ext cx="8229600" cy="1143000"/>
          </a:xfrm>
        </p:spPr>
        <p:txBody>
          <a:bodyPr/>
          <a:lstStyle/>
          <a:p>
            <a:r>
              <a:rPr lang="en-US" sz="4000" dirty="0"/>
              <a:t>‘Little </a:t>
            </a:r>
            <a:r>
              <a:rPr lang="en-US" sz="4000" dirty="0" err="1"/>
              <a:t>endian</a:t>
            </a:r>
            <a:r>
              <a:rPr lang="en-US" sz="4000" dirty="0"/>
              <a:t>’ versus </a:t>
            </a:r>
            <a:r>
              <a:rPr lang="en-US" sz="4000" dirty="0" smtClean="0"/>
              <a:t>‘big </a:t>
            </a:r>
            <a:r>
              <a:rPr lang="en-US" sz="4000" dirty="0" err="1"/>
              <a:t>endian</a:t>
            </a:r>
            <a:r>
              <a:rPr lang="en-US" sz="4000" dirty="0"/>
              <a:t>’</a:t>
            </a:r>
          </a:p>
        </p:txBody>
      </p:sp>
      <p:sp>
        <p:nvSpPr>
          <p:cNvPr id="21508" name="Rectangle 4"/>
          <p:cNvSpPr>
            <a:spLocks noChangeArrowheads="1"/>
          </p:cNvSpPr>
          <p:nvPr/>
        </p:nvSpPr>
        <p:spPr bwMode="auto">
          <a:xfrm>
            <a:off x="3581400" y="1752600"/>
            <a:ext cx="2286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0x0369CF25</a:t>
            </a:r>
          </a:p>
        </p:txBody>
      </p:sp>
      <p:sp>
        <p:nvSpPr>
          <p:cNvPr id="21510" name="Text Box 6"/>
          <p:cNvSpPr txBox="1">
            <a:spLocks noChangeArrowheads="1"/>
          </p:cNvSpPr>
          <p:nvPr/>
        </p:nvSpPr>
        <p:spPr bwMode="auto">
          <a:xfrm>
            <a:off x="2590800" y="1828800"/>
            <a:ext cx="838200" cy="366713"/>
          </a:xfrm>
          <a:prstGeom prst="rect">
            <a:avLst/>
          </a:prstGeom>
          <a:noFill/>
          <a:ln w="9525">
            <a:noFill/>
            <a:miter lim="800000"/>
            <a:headEnd/>
            <a:tailEnd/>
          </a:ln>
          <a:effectLst/>
        </p:spPr>
        <p:txBody>
          <a:bodyPr wrap="none">
            <a:spAutoFit/>
          </a:bodyPr>
          <a:lstStyle/>
          <a:p>
            <a:r>
              <a:rPr lang="en-US"/>
              <a:t>EAX =</a:t>
            </a:r>
          </a:p>
        </p:txBody>
      </p:sp>
      <p:sp>
        <p:nvSpPr>
          <p:cNvPr id="21511" name="Rectangle 7"/>
          <p:cNvSpPr>
            <a:spLocks noChangeArrowheads="1"/>
          </p:cNvSpPr>
          <p:nvPr/>
        </p:nvSpPr>
        <p:spPr bwMode="auto">
          <a:xfrm>
            <a:off x="17526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25</a:t>
            </a:r>
          </a:p>
        </p:txBody>
      </p:sp>
      <p:sp>
        <p:nvSpPr>
          <p:cNvPr id="21512" name="Rectangle 8"/>
          <p:cNvSpPr>
            <a:spLocks noChangeArrowheads="1"/>
          </p:cNvSpPr>
          <p:nvPr/>
        </p:nvSpPr>
        <p:spPr bwMode="auto">
          <a:xfrm>
            <a:off x="1752600" y="3581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CF</a:t>
            </a:r>
          </a:p>
        </p:txBody>
      </p:sp>
      <p:sp>
        <p:nvSpPr>
          <p:cNvPr id="21513" name="Rectangle 9"/>
          <p:cNvSpPr>
            <a:spLocks noChangeArrowheads="1"/>
          </p:cNvSpPr>
          <p:nvPr/>
        </p:nvSpPr>
        <p:spPr bwMode="auto">
          <a:xfrm>
            <a:off x="1752600" y="38862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69</a:t>
            </a:r>
          </a:p>
        </p:txBody>
      </p:sp>
      <p:sp>
        <p:nvSpPr>
          <p:cNvPr id="21514" name="Rectangle 10"/>
          <p:cNvSpPr>
            <a:spLocks noChangeArrowheads="1"/>
          </p:cNvSpPr>
          <p:nvPr/>
        </p:nvSpPr>
        <p:spPr bwMode="auto">
          <a:xfrm>
            <a:off x="1752600" y="41910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03</a:t>
            </a:r>
          </a:p>
        </p:txBody>
      </p:sp>
      <p:sp>
        <p:nvSpPr>
          <p:cNvPr id="21519" name="Text Box 15"/>
          <p:cNvSpPr txBox="1">
            <a:spLocks noChangeArrowheads="1"/>
          </p:cNvSpPr>
          <p:nvPr/>
        </p:nvSpPr>
        <p:spPr bwMode="auto">
          <a:xfrm>
            <a:off x="1371600" y="3200400"/>
            <a:ext cx="311150" cy="366713"/>
          </a:xfrm>
          <a:prstGeom prst="rect">
            <a:avLst/>
          </a:prstGeom>
          <a:noFill/>
          <a:ln w="9525">
            <a:noFill/>
            <a:miter lim="800000"/>
            <a:headEnd/>
            <a:tailEnd/>
          </a:ln>
          <a:effectLst/>
        </p:spPr>
        <p:txBody>
          <a:bodyPr wrap="none">
            <a:spAutoFit/>
          </a:bodyPr>
          <a:lstStyle/>
          <a:p>
            <a:r>
              <a:rPr lang="en-US"/>
              <a:t>0</a:t>
            </a:r>
          </a:p>
        </p:txBody>
      </p:sp>
      <p:sp>
        <p:nvSpPr>
          <p:cNvPr id="21520" name="Text Box 16"/>
          <p:cNvSpPr txBox="1">
            <a:spLocks noChangeArrowheads="1"/>
          </p:cNvSpPr>
          <p:nvPr/>
        </p:nvSpPr>
        <p:spPr bwMode="auto">
          <a:xfrm>
            <a:off x="1371600" y="3505200"/>
            <a:ext cx="311150" cy="366713"/>
          </a:xfrm>
          <a:prstGeom prst="rect">
            <a:avLst/>
          </a:prstGeom>
          <a:noFill/>
          <a:ln w="9525">
            <a:noFill/>
            <a:miter lim="800000"/>
            <a:headEnd/>
            <a:tailEnd/>
          </a:ln>
          <a:effectLst/>
        </p:spPr>
        <p:txBody>
          <a:bodyPr wrap="none">
            <a:spAutoFit/>
          </a:bodyPr>
          <a:lstStyle/>
          <a:p>
            <a:r>
              <a:rPr lang="en-US"/>
              <a:t>1</a:t>
            </a:r>
          </a:p>
        </p:txBody>
      </p:sp>
      <p:sp>
        <p:nvSpPr>
          <p:cNvPr id="21521" name="Text Box 17"/>
          <p:cNvSpPr txBox="1">
            <a:spLocks noChangeArrowheads="1"/>
          </p:cNvSpPr>
          <p:nvPr/>
        </p:nvSpPr>
        <p:spPr bwMode="auto">
          <a:xfrm>
            <a:off x="1371600" y="3810000"/>
            <a:ext cx="311150" cy="366713"/>
          </a:xfrm>
          <a:prstGeom prst="rect">
            <a:avLst/>
          </a:prstGeom>
          <a:noFill/>
          <a:ln w="9525">
            <a:noFill/>
            <a:miter lim="800000"/>
            <a:headEnd/>
            <a:tailEnd/>
          </a:ln>
          <a:effectLst/>
        </p:spPr>
        <p:txBody>
          <a:bodyPr wrap="none">
            <a:spAutoFit/>
          </a:bodyPr>
          <a:lstStyle/>
          <a:p>
            <a:r>
              <a:rPr lang="en-US"/>
              <a:t>2</a:t>
            </a:r>
          </a:p>
        </p:txBody>
      </p:sp>
      <p:sp>
        <p:nvSpPr>
          <p:cNvPr id="21522" name="Text Box 18"/>
          <p:cNvSpPr txBox="1">
            <a:spLocks noChangeArrowheads="1"/>
          </p:cNvSpPr>
          <p:nvPr/>
        </p:nvSpPr>
        <p:spPr bwMode="auto">
          <a:xfrm>
            <a:off x="1371600" y="4114800"/>
            <a:ext cx="311150" cy="366713"/>
          </a:xfrm>
          <a:prstGeom prst="rect">
            <a:avLst/>
          </a:prstGeom>
          <a:noFill/>
          <a:ln w="9525">
            <a:noFill/>
            <a:miter lim="800000"/>
            <a:headEnd/>
            <a:tailEnd/>
          </a:ln>
          <a:effectLst/>
        </p:spPr>
        <p:txBody>
          <a:bodyPr wrap="none">
            <a:spAutoFit/>
          </a:bodyPr>
          <a:lstStyle/>
          <a:p>
            <a:r>
              <a:rPr lang="en-US"/>
              <a:t>3</a:t>
            </a:r>
          </a:p>
        </p:txBody>
      </p:sp>
      <p:sp>
        <p:nvSpPr>
          <p:cNvPr id="21528" name="Rectangle 24"/>
          <p:cNvSpPr>
            <a:spLocks noChangeArrowheads="1"/>
          </p:cNvSpPr>
          <p:nvPr/>
        </p:nvSpPr>
        <p:spPr bwMode="auto">
          <a:xfrm>
            <a:off x="6324600" y="32766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03</a:t>
            </a:r>
          </a:p>
        </p:txBody>
      </p:sp>
      <p:sp>
        <p:nvSpPr>
          <p:cNvPr id="21529" name="Rectangle 25"/>
          <p:cNvSpPr>
            <a:spLocks noChangeArrowheads="1"/>
          </p:cNvSpPr>
          <p:nvPr/>
        </p:nvSpPr>
        <p:spPr bwMode="auto">
          <a:xfrm>
            <a:off x="6324600" y="35814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69</a:t>
            </a:r>
          </a:p>
        </p:txBody>
      </p:sp>
      <p:sp>
        <p:nvSpPr>
          <p:cNvPr id="21530" name="Rectangle 26"/>
          <p:cNvSpPr>
            <a:spLocks noChangeArrowheads="1"/>
          </p:cNvSpPr>
          <p:nvPr/>
        </p:nvSpPr>
        <p:spPr bwMode="auto">
          <a:xfrm>
            <a:off x="6324600" y="38862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CF</a:t>
            </a:r>
          </a:p>
        </p:txBody>
      </p:sp>
      <p:sp>
        <p:nvSpPr>
          <p:cNvPr id="21531" name="Rectangle 27"/>
          <p:cNvSpPr>
            <a:spLocks noChangeArrowheads="1"/>
          </p:cNvSpPr>
          <p:nvPr/>
        </p:nvSpPr>
        <p:spPr bwMode="auto">
          <a:xfrm>
            <a:off x="6324600" y="4191000"/>
            <a:ext cx="609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25</a:t>
            </a:r>
          </a:p>
        </p:txBody>
      </p:sp>
      <p:sp>
        <p:nvSpPr>
          <p:cNvPr id="21532" name="Text Box 28"/>
          <p:cNvSpPr txBox="1">
            <a:spLocks noChangeArrowheads="1"/>
          </p:cNvSpPr>
          <p:nvPr/>
        </p:nvSpPr>
        <p:spPr bwMode="auto">
          <a:xfrm>
            <a:off x="5943600" y="3200400"/>
            <a:ext cx="311150" cy="366713"/>
          </a:xfrm>
          <a:prstGeom prst="rect">
            <a:avLst/>
          </a:prstGeom>
          <a:noFill/>
          <a:ln w="9525">
            <a:noFill/>
            <a:miter lim="800000"/>
            <a:headEnd/>
            <a:tailEnd/>
          </a:ln>
          <a:effectLst/>
        </p:spPr>
        <p:txBody>
          <a:bodyPr wrap="none">
            <a:spAutoFit/>
          </a:bodyPr>
          <a:lstStyle/>
          <a:p>
            <a:r>
              <a:rPr lang="en-US"/>
              <a:t>0</a:t>
            </a:r>
          </a:p>
        </p:txBody>
      </p:sp>
      <p:sp>
        <p:nvSpPr>
          <p:cNvPr id="21533" name="Text Box 29"/>
          <p:cNvSpPr txBox="1">
            <a:spLocks noChangeArrowheads="1"/>
          </p:cNvSpPr>
          <p:nvPr/>
        </p:nvSpPr>
        <p:spPr bwMode="auto">
          <a:xfrm>
            <a:off x="5943600" y="3505200"/>
            <a:ext cx="311150" cy="366713"/>
          </a:xfrm>
          <a:prstGeom prst="rect">
            <a:avLst/>
          </a:prstGeom>
          <a:noFill/>
          <a:ln w="9525">
            <a:noFill/>
            <a:miter lim="800000"/>
            <a:headEnd/>
            <a:tailEnd/>
          </a:ln>
          <a:effectLst/>
        </p:spPr>
        <p:txBody>
          <a:bodyPr wrap="none">
            <a:spAutoFit/>
          </a:bodyPr>
          <a:lstStyle/>
          <a:p>
            <a:r>
              <a:rPr lang="en-US"/>
              <a:t>1</a:t>
            </a:r>
          </a:p>
        </p:txBody>
      </p:sp>
      <p:sp>
        <p:nvSpPr>
          <p:cNvPr id="21534" name="Text Box 30"/>
          <p:cNvSpPr txBox="1">
            <a:spLocks noChangeArrowheads="1"/>
          </p:cNvSpPr>
          <p:nvPr/>
        </p:nvSpPr>
        <p:spPr bwMode="auto">
          <a:xfrm>
            <a:off x="5943600" y="3810000"/>
            <a:ext cx="311150" cy="366713"/>
          </a:xfrm>
          <a:prstGeom prst="rect">
            <a:avLst/>
          </a:prstGeom>
          <a:noFill/>
          <a:ln w="9525">
            <a:noFill/>
            <a:miter lim="800000"/>
            <a:headEnd/>
            <a:tailEnd/>
          </a:ln>
          <a:effectLst/>
        </p:spPr>
        <p:txBody>
          <a:bodyPr wrap="none">
            <a:spAutoFit/>
          </a:bodyPr>
          <a:lstStyle/>
          <a:p>
            <a:r>
              <a:rPr lang="en-US"/>
              <a:t>2</a:t>
            </a:r>
          </a:p>
        </p:txBody>
      </p:sp>
      <p:sp>
        <p:nvSpPr>
          <p:cNvPr id="21535" name="Text Box 31"/>
          <p:cNvSpPr txBox="1">
            <a:spLocks noChangeArrowheads="1"/>
          </p:cNvSpPr>
          <p:nvPr/>
        </p:nvSpPr>
        <p:spPr bwMode="auto">
          <a:xfrm>
            <a:off x="5943600" y="4114800"/>
            <a:ext cx="311150" cy="366713"/>
          </a:xfrm>
          <a:prstGeom prst="rect">
            <a:avLst/>
          </a:prstGeom>
          <a:noFill/>
          <a:ln w="9525">
            <a:noFill/>
            <a:miter lim="800000"/>
            <a:headEnd/>
            <a:tailEnd/>
          </a:ln>
          <a:effectLst/>
        </p:spPr>
        <p:txBody>
          <a:bodyPr wrap="none">
            <a:spAutoFit/>
          </a:bodyPr>
          <a:lstStyle/>
          <a:p>
            <a:r>
              <a:rPr lang="en-US"/>
              <a:t>3</a:t>
            </a:r>
          </a:p>
        </p:txBody>
      </p:sp>
      <p:sp>
        <p:nvSpPr>
          <p:cNvPr id="21536" name="Text Box 32"/>
          <p:cNvSpPr txBox="1">
            <a:spLocks noChangeArrowheads="1"/>
          </p:cNvSpPr>
          <p:nvPr/>
        </p:nvSpPr>
        <p:spPr bwMode="auto">
          <a:xfrm>
            <a:off x="1295400" y="4800600"/>
            <a:ext cx="1974850" cy="1465263"/>
          </a:xfrm>
          <a:prstGeom prst="rect">
            <a:avLst/>
          </a:prstGeom>
          <a:noFill/>
          <a:ln w="9525">
            <a:noFill/>
            <a:miter lim="800000"/>
            <a:headEnd/>
            <a:tailEnd/>
          </a:ln>
          <a:effectLst/>
        </p:spPr>
        <p:txBody>
          <a:bodyPr wrap="none">
            <a:spAutoFit/>
          </a:bodyPr>
          <a:lstStyle/>
          <a:p>
            <a:r>
              <a:rPr lang="en-US"/>
              <a:t>   ‘Little endian’ </a:t>
            </a:r>
          </a:p>
          <a:p>
            <a:r>
              <a:rPr lang="en-US"/>
              <a:t>     convention</a:t>
            </a:r>
          </a:p>
          <a:p>
            <a:r>
              <a:rPr lang="en-US"/>
              <a:t> (least-significant</a:t>
            </a:r>
          </a:p>
          <a:p>
            <a:r>
              <a:rPr lang="en-US"/>
              <a:t> byte is at lowest </a:t>
            </a:r>
          </a:p>
          <a:p>
            <a:r>
              <a:rPr lang="en-US"/>
              <a:t>memory-address)</a:t>
            </a:r>
          </a:p>
        </p:txBody>
      </p:sp>
      <p:sp>
        <p:nvSpPr>
          <p:cNvPr id="21537" name="Text Box 33"/>
          <p:cNvSpPr txBox="1">
            <a:spLocks noChangeArrowheads="1"/>
          </p:cNvSpPr>
          <p:nvPr/>
        </p:nvSpPr>
        <p:spPr bwMode="auto">
          <a:xfrm>
            <a:off x="5867400" y="4800600"/>
            <a:ext cx="2038350" cy="1465263"/>
          </a:xfrm>
          <a:prstGeom prst="rect">
            <a:avLst/>
          </a:prstGeom>
          <a:noFill/>
          <a:ln w="9525">
            <a:noFill/>
            <a:miter lim="800000"/>
            <a:headEnd/>
            <a:tailEnd/>
          </a:ln>
          <a:effectLst/>
        </p:spPr>
        <p:txBody>
          <a:bodyPr wrap="none">
            <a:spAutoFit/>
          </a:bodyPr>
          <a:lstStyle/>
          <a:p>
            <a:r>
              <a:rPr lang="en-US"/>
              <a:t>     ‘Big endian’ </a:t>
            </a:r>
          </a:p>
          <a:p>
            <a:r>
              <a:rPr lang="en-US"/>
              <a:t>      convention</a:t>
            </a:r>
          </a:p>
          <a:p>
            <a:r>
              <a:rPr lang="en-US"/>
              <a:t>  (most-significant</a:t>
            </a:r>
          </a:p>
          <a:p>
            <a:r>
              <a:rPr lang="en-US"/>
              <a:t>  byte is at lowest</a:t>
            </a:r>
          </a:p>
          <a:p>
            <a:r>
              <a:rPr lang="en-US"/>
              <a:t> memory-address)</a:t>
            </a:r>
          </a:p>
        </p:txBody>
      </p:sp>
      <p:sp>
        <p:nvSpPr>
          <p:cNvPr id="21539" name="Line 35"/>
          <p:cNvSpPr>
            <a:spLocks noChangeShapeType="1"/>
          </p:cNvSpPr>
          <p:nvPr/>
        </p:nvSpPr>
        <p:spPr bwMode="auto">
          <a:xfrm flipH="1">
            <a:off x="2514600" y="2438400"/>
            <a:ext cx="2362200" cy="1143000"/>
          </a:xfrm>
          <a:prstGeom prst="line">
            <a:avLst/>
          </a:prstGeom>
          <a:noFill/>
          <a:ln w="76200">
            <a:solidFill>
              <a:schemeClr val="tx1"/>
            </a:solidFill>
            <a:round/>
            <a:headEnd/>
            <a:tailEnd type="triangle" w="med" len="med"/>
          </a:ln>
          <a:effectLst/>
        </p:spPr>
        <p:txBody>
          <a:bodyPr/>
          <a:lstStyle/>
          <a:p>
            <a:endParaRPr lang="en-US"/>
          </a:p>
        </p:txBody>
      </p:sp>
      <p:sp>
        <p:nvSpPr>
          <p:cNvPr id="21540" name="Text Box 36"/>
          <p:cNvSpPr txBox="1">
            <a:spLocks noChangeArrowheads="1"/>
          </p:cNvSpPr>
          <p:nvPr/>
        </p:nvSpPr>
        <p:spPr bwMode="auto">
          <a:xfrm>
            <a:off x="3124200" y="3200400"/>
            <a:ext cx="2127250" cy="915988"/>
          </a:xfrm>
          <a:prstGeom prst="rect">
            <a:avLst/>
          </a:prstGeom>
          <a:noFill/>
          <a:ln w="9525">
            <a:noFill/>
            <a:miter lim="800000"/>
            <a:headEnd/>
            <a:tailEnd/>
          </a:ln>
          <a:effectLst/>
        </p:spPr>
        <p:txBody>
          <a:bodyPr wrap="none">
            <a:spAutoFit/>
          </a:bodyPr>
          <a:lstStyle/>
          <a:p>
            <a:r>
              <a:rPr lang="en-US"/>
              <a:t>   Intel x86 CPU’s</a:t>
            </a:r>
          </a:p>
          <a:p>
            <a:r>
              <a:rPr lang="en-US"/>
              <a:t>   use ‘little endian’ </a:t>
            </a:r>
          </a:p>
          <a:p>
            <a:r>
              <a:rPr lang="en-US"/>
              <a:t> storage contention</a:t>
            </a:r>
          </a:p>
        </p:txBody>
      </p:sp>
      <p:sp>
        <p:nvSpPr>
          <p:cNvPr id="21541" name="Line 37"/>
          <p:cNvSpPr>
            <a:spLocks noChangeShapeType="1"/>
          </p:cNvSpPr>
          <p:nvPr/>
        </p:nvSpPr>
        <p:spPr bwMode="auto">
          <a:xfrm>
            <a:off x="5410200" y="2438400"/>
            <a:ext cx="685800" cy="609600"/>
          </a:xfrm>
          <a:prstGeom prst="line">
            <a:avLst/>
          </a:prstGeom>
          <a:noFill/>
          <a:ln w="38100">
            <a:solidFill>
              <a:schemeClr val="tx1"/>
            </a:solidFill>
            <a:round/>
            <a:headEnd/>
            <a:tailEnd type="triangle" w="med" len="med"/>
          </a:ln>
          <a:effectLst/>
        </p:spPr>
        <p:txBody>
          <a:bodyPr/>
          <a:lstStyle/>
          <a:p>
            <a:endParaRPr lang="en-US"/>
          </a:p>
        </p:txBody>
      </p:sp>
      <p:sp>
        <p:nvSpPr>
          <p:cNvPr id="21542" name="Text Box 38"/>
          <p:cNvSpPr txBox="1">
            <a:spLocks noChangeArrowheads="1"/>
          </p:cNvSpPr>
          <p:nvPr/>
        </p:nvSpPr>
        <p:spPr bwMode="auto">
          <a:xfrm>
            <a:off x="5851525" y="2398713"/>
            <a:ext cx="2838450" cy="641350"/>
          </a:xfrm>
          <a:prstGeom prst="rect">
            <a:avLst/>
          </a:prstGeom>
          <a:noFill/>
          <a:ln w="9525">
            <a:noFill/>
            <a:miter lim="800000"/>
            <a:headEnd/>
            <a:tailEnd/>
          </a:ln>
          <a:effectLst/>
        </p:spPr>
        <p:txBody>
          <a:bodyPr wrap="none">
            <a:spAutoFit/>
          </a:bodyPr>
          <a:lstStyle/>
          <a:p>
            <a:r>
              <a:rPr lang="en-US"/>
              <a:t>Power-PC processor uses</a:t>
            </a:r>
          </a:p>
          <a:p>
            <a:r>
              <a:rPr lang="en-US"/>
              <a:t>   ‘big-endian’ convention</a:t>
            </a:r>
          </a:p>
        </p:txBody>
      </p:sp>
      <p:sp>
        <p:nvSpPr>
          <p:cNvPr id="27" name="Slide Number Placeholder 26"/>
          <p:cNvSpPr>
            <a:spLocks noGrp="1"/>
          </p:cNvSpPr>
          <p:nvPr>
            <p:ph type="sldNum" sz="quarter" idx="12"/>
          </p:nvPr>
        </p:nvSpPr>
        <p:spPr/>
        <p:txBody>
          <a:bodyPr/>
          <a:lstStyle/>
          <a:p>
            <a:fld id="{065265BB-70C7-4C56-B6F2-B81676332F65}" type="slidenum">
              <a:rPr lang="en-US" smtClean="0"/>
              <a:pPr/>
              <a:t>21</a:t>
            </a:fld>
            <a:endParaRPr lang="en-US"/>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pPr eaLnBrk="1" hangingPunct="1"/>
            <a:r>
              <a:rPr lang="en-US" dirty="0" smtClean="0"/>
              <a:t>ICR (upper 32-bits)</a:t>
            </a:r>
          </a:p>
        </p:txBody>
      </p:sp>
      <p:sp>
        <p:nvSpPr>
          <p:cNvPr id="14339" name="Rectangle 4"/>
          <p:cNvSpPr>
            <a:spLocks noChangeArrowheads="1"/>
          </p:cNvSpPr>
          <p:nvPr/>
        </p:nvSpPr>
        <p:spPr bwMode="auto">
          <a:xfrm>
            <a:off x="914400" y="2819400"/>
            <a:ext cx="7467600" cy="914400"/>
          </a:xfrm>
          <a:prstGeom prst="rect">
            <a:avLst/>
          </a:prstGeom>
          <a:solidFill>
            <a:srgbClr val="B2B2B2"/>
          </a:solidFill>
          <a:ln w="9525">
            <a:solidFill>
              <a:schemeClr val="tx1"/>
            </a:solidFill>
            <a:miter lim="800000"/>
            <a:headEnd/>
            <a:tailEnd/>
          </a:ln>
        </p:spPr>
        <p:txBody>
          <a:bodyPr wrap="none" anchor="ctr"/>
          <a:lstStyle/>
          <a:p>
            <a:pPr algn="ctr"/>
            <a:r>
              <a:rPr lang="en-US"/>
              <a:t>reserved</a:t>
            </a:r>
          </a:p>
        </p:txBody>
      </p:sp>
      <p:sp>
        <p:nvSpPr>
          <p:cNvPr id="14340" name="Rectangle 5"/>
          <p:cNvSpPr>
            <a:spLocks noChangeArrowheads="1"/>
          </p:cNvSpPr>
          <p:nvPr/>
        </p:nvSpPr>
        <p:spPr bwMode="auto">
          <a:xfrm>
            <a:off x="914400" y="2819400"/>
            <a:ext cx="1905000" cy="914400"/>
          </a:xfrm>
          <a:prstGeom prst="rect">
            <a:avLst/>
          </a:prstGeom>
          <a:solidFill>
            <a:srgbClr val="FFCCFF"/>
          </a:solidFill>
          <a:ln w="9525">
            <a:solidFill>
              <a:schemeClr val="tx1"/>
            </a:solidFill>
            <a:miter lim="800000"/>
            <a:headEnd/>
            <a:tailEnd/>
          </a:ln>
        </p:spPr>
        <p:txBody>
          <a:bodyPr wrap="none" anchor="ctr"/>
          <a:lstStyle/>
          <a:p>
            <a:pPr algn="ctr"/>
            <a:r>
              <a:rPr lang="en-US"/>
              <a:t>Destination</a:t>
            </a:r>
          </a:p>
          <a:p>
            <a:pPr algn="ctr"/>
            <a:r>
              <a:rPr lang="en-US"/>
              <a:t>field</a:t>
            </a:r>
          </a:p>
        </p:txBody>
      </p:sp>
      <p:sp>
        <p:nvSpPr>
          <p:cNvPr id="14341" name="Text Box 7"/>
          <p:cNvSpPr txBox="1">
            <a:spLocks noChangeArrowheads="1"/>
          </p:cNvSpPr>
          <p:nvPr/>
        </p:nvSpPr>
        <p:spPr bwMode="auto">
          <a:xfrm>
            <a:off x="914400" y="2514600"/>
            <a:ext cx="438150" cy="366713"/>
          </a:xfrm>
          <a:prstGeom prst="rect">
            <a:avLst/>
          </a:prstGeom>
          <a:noFill/>
          <a:ln w="9525">
            <a:noFill/>
            <a:miter lim="800000"/>
            <a:headEnd/>
            <a:tailEnd/>
          </a:ln>
        </p:spPr>
        <p:txBody>
          <a:bodyPr wrap="none">
            <a:spAutoFit/>
          </a:bodyPr>
          <a:lstStyle/>
          <a:p>
            <a:r>
              <a:rPr lang="en-US"/>
              <a:t>31</a:t>
            </a:r>
          </a:p>
        </p:txBody>
      </p:sp>
      <p:sp>
        <p:nvSpPr>
          <p:cNvPr id="14342" name="Text Box 8"/>
          <p:cNvSpPr txBox="1">
            <a:spLocks noChangeArrowheads="1"/>
          </p:cNvSpPr>
          <p:nvPr/>
        </p:nvSpPr>
        <p:spPr bwMode="auto">
          <a:xfrm>
            <a:off x="2438400" y="2514600"/>
            <a:ext cx="438150" cy="366713"/>
          </a:xfrm>
          <a:prstGeom prst="rect">
            <a:avLst/>
          </a:prstGeom>
          <a:noFill/>
          <a:ln w="9525">
            <a:noFill/>
            <a:miter lim="800000"/>
            <a:headEnd/>
            <a:tailEnd/>
          </a:ln>
        </p:spPr>
        <p:txBody>
          <a:bodyPr wrap="none">
            <a:spAutoFit/>
          </a:bodyPr>
          <a:lstStyle/>
          <a:p>
            <a:r>
              <a:rPr lang="en-US"/>
              <a:t>24</a:t>
            </a:r>
          </a:p>
        </p:txBody>
      </p:sp>
      <p:sp>
        <p:nvSpPr>
          <p:cNvPr id="14343" name="Text Box 10"/>
          <p:cNvSpPr txBox="1">
            <a:spLocks noChangeArrowheads="1"/>
          </p:cNvSpPr>
          <p:nvPr/>
        </p:nvSpPr>
        <p:spPr bwMode="auto">
          <a:xfrm>
            <a:off x="8077200" y="2514600"/>
            <a:ext cx="311150" cy="366713"/>
          </a:xfrm>
          <a:prstGeom prst="rect">
            <a:avLst/>
          </a:prstGeom>
          <a:noFill/>
          <a:ln w="9525">
            <a:noFill/>
            <a:miter lim="800000"/>
            <a:headEnd/>
            <a:tailEnd/>
          </a:ln>
        </p:spPr>
        <p:txBody>
          <a:bodyPr wrap="none">
            <a:spAutoFit/>
          </a:bodyPr>
          <a:lstStyle/>
          <a:p>
            <a:r>
              <a:rPr lang="en-US"/>
              <a:t>0</a:t>
            </a:r>
          </a:p>
        </p:txBody>
      </p:sp>
      <p:sp>
        <p:nvSpPr>
          <p:cNvPr id="14344" name="Text Box 11"/>
          <p:cNvSpPr txBox="1">
            <a:spLocks noChangeArrowheads="1"/>
          </p:cNvSpPr>
          <p:nvPr/>
        </p:nvSpPr>
        <p:spPr bwMode="auto">
          <a:xfrm>
            <a:off x="1066800" y="5486400"/>
            <a:ext cx="7200900" cy="457200"/>
          </a:xfrm>
          <a:prstGeom prst="rect">
            <a:avLst/>
          </a:prstGeom>
          <a:noFill/>
          <a:ln w="9525">
            <a:noFill/>
            <a:miter lim="800000"/>
            <a:headEnd/>
            <a:tailEnd/>
          </a:ln>
        </p:spPr>
        <p:txBody>
          <a:bodyPr wrap="none">
            <a:spAutoFit/>
          </a:bodyPr>
          <a:lstStyle/>
          <a:p>
            <a:r>
              <a:rPr lang="en-US" sz="2400"/>
              <a:t>Memory-Mapped Register-Address: 0xFEE00310</a:t>
            </a:r>
          </a:p>
        </p:txBody>
      </p:sp>
      <p:sp>
        <p:nvSpPr>
          <p:cNvPr id="14345" name="Text Box 12"/>
          <p:cNvSpPr txBox="1">
            <a:spLocks noChangeArrowheads="1"/>
          </p:cNvSpPr>
          <p:nvPr/>
        </p:nvSpPr>
        <p:spPr bwMode="auto">
          <a:xfrm>
            <a:off x="1508125" y="4075113"/>
            <a:ext cx="6242050" cy="641350"/>
          </a:xfrm>
          <a:prstGeom prst="rect">
            <a:avLst/>
          </a:prstGeom>
          <a:noFill/>
          <a:ln w="9525">
            <a:noFill/>
            <a:miter lim="800000"/>
            <a:headEnd/>
            <a:tailEnd/>
          </a:ln>
        </p:spPr>
        <p:txBody>
          <a:bodyPr wrap="none">
            <a:spAutoFit/>
          </a:bodyPr>
          <a:lstStyle/>
          <a:p>
            <a:r>
              <a:rPr lang="en-US"/>
              <a:t>The Destination Field (8-bits) can be used to specify which</a:t>
            </a:r>
          </a:p>
          <a:p>
            <a:r>
              <a:rPr lang="en-US"/>
              <a:t>processor (or group of processors) will receive the message</a:t>
            </a:r>
          </a:p>
        </p:txBody>
      </p:sp>
      <p:sp>
        <p:nvSpPr>
          <p:cNvPr id="1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210</a:t>
            </a:fld>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1143000"/>
          </a:xfrm>
        </p:spPr>
        <p:txBody>
          <a:bodyPr/>
          <a:lstStyle/>
          <a:p>
            <a:pPr eaLnBrk="1" hangingPunct="1"/>
            <a:r>
              <a:rPr lang="en-US" dirty="0" smtClean="0"/>
              <a:t>ICR (lower 32-bits)</a:t>
            </a:r>
          </a:p>
        </p:txBody>
      </p:sp>
      <p:sp>
        <p:nvSpPr>
          <p:cNvPr id="15363" name="Rectangle 4"/>
          <p:cNvSpPr>
            <a:spLocks noChangeArrowheads="1"/>
          </p:cNvSpPr>
          <p:nvPr/>
        </p:nvSpPr>
        <p:spPr bwMode="auto">
          <a:xfrm>
            <a:off x="838200" y="1676400"/>
            <a:ext cx="7467600" cy="914400"/>
          </a:xfrm>
          <a:prstGeom prst="rect">
            <a:avLst/>
          </a:prstGeom>
          <a:solidFill>
            <a:srgbClr val="B2B2B2"/>
          </a:solidFill>
          <a:ln w="9525">
            <a:solidFill>
              <a:schemeClr val="tx1"/>
            </a:solidFill>
            <a:miter lim="800000"/>
            <a:headEnd/>
            <a:tailEnd/>
          </a:ln>
        </p:spPr>
        <p:txBody>
          <a:bodyPr wrap="none" anchor="ctr"/>
          <a:lstStyle/>
          <a:p>
            <a:pPr algn="ctr"/>
            <a:endParaRPr lang="en-US"/>
          </a:p>
        </p:txBody>
      </p:sp>
      <p:sp>
        <p:nvSpPr>
          <p:cNvPr id="15364" name="Rectangle 5"/>
          <p:cNvSpPr>
            <a:spLocks noChangeArrowheads="1"/>
          </p:cNvSpPr>
          <p:nvPr/>
        </p:nvSpPr>
        <p:spPr bwMode="auto">
          <a:xfrm>
            <a:off x="6400800" y="1676400"/>
            <a:ext cx="1905000" cy="914400"/>
          </a:xfrm>
          <a:prstGeom prst="rect">
            <a:avLst/>
          </a:prstGeom>
          <a:solidFill>
            <a:srgbClr val="FFCCFF"/>
          </a:solidFill>
          <a:ln w="9525">
            <a:solidFill>
              <a:schemeClr val="tx1"/>
            </a:solidFill>
            <a:miter lim="800000"/>
            <a:headEnd/>
            <a:tailEnd/>
          </a:ln>
        </p:spPr>
        <p:txBody>
          <a:bodyPr wrap="none" anchor="ctr"/>
          <a:lstStyle/>
          <a:p>
            <a:pPr algn="ctr"/>
            <a:r>
              <a:rPr lang="en-US"/>
              <a:t>Vector</a:t>
            </a:r>
          </a:p>
          <a:p>
            <a:pPr algn="ctr"/>
            <a:r>
              <a:rPr lang="en-US"/>
              <a:t>field</a:t>
            </a:r>
          </a:p>
        </p:txBody>
      </p:sp>
      <p:sp>
        <p:nvSpPr>
          <p:cNvPr id="15365" name="Text Box 6"/>
          <p:cNvSpPr txBox="1">
            <a:spLocks noChangeArrowheads="1"/>
          </p:cNvSpPr>
          <p:nvPr/>
        </p:nvSpPr>
        <p:spPr bwMode="auto">
          <a:xfrm>
            <a:off x="838200" y="1371600"/>
            <a:ext cx="438150" cy="366713"/>
          </a:xfrm>
          <a:prstGeom prst="rect">
            <a:avLst/>
          </a:prstGeom>
          <a:noFill/>
          <a:ln w="9525">
            <a:noFill/>
            <a:miter lim="800000"/>
            <a:headEnd/>
            <a:tailEnd/>
          </a:ln>
        </p:spPr>
        <p:txBody>
          <a:bodyPr wrap="none">
            <a:spAutoFit/>
          </a:bodyPr>
          <a:lstStyle/>
          <a:p>
            <a:r>
              <a:rPr lang="en-US"/>
              <a:t>31</a:t>
            </a:r>
          </a:p>
        </p:txBody>
      </p:sp>
      <p:sp>
        <p:nvSpPr>
          <p:cNvPr id="15366" name="Text Box 7"/>
          <p:cNvSpPr txBox="1">
            <a:spLocks noChangeArrowheads="1"/>
          </p:cNvSpPr>
          <p:nvPr/>
        </p:nvSpPr>
        <p:spPr bwMode="auto">
          <a:xfrm>
            <a:off x="3505200" y="1371600"/>
            <a:ext cx="755650" cy="366713"/>
          </a:xfrm>
          <a:prstGeom prst="rect">
            <a:avLst/>
          </a:prstGeom>
          <a:noFill/>
          <a:ln w="9525">
            <a:noFill/>
            <a:miter lim="800000"/>
            <a:headEnd/>
            <a:tailEnd/>
          </a:ln>
        </p:spPr>
        <p:txBody>
          <a:bodyPr wrap="none">
            <a:spAutoFit/>
          </a:bodyPr>
          <a:lstStyle/>
          <a:p>
            <a:r>
              <a:rPr lang="en-US"/>
              <a:t>19 18</a:t>
            </a:r>
          </a:p>
        </p:txBody>
      </p:sp>
      <p:sp>
        <p:nvSpPr>
          <p:cNvPr id="15367" name="Text Box 8"/>
          <p:cNvSpPr txBox="1">
            <a:spLocks noChangeArrowheads="1"/>
          </p:cNvSpPr>
          <p:nvPr/>
        </p:nvSpPr>
        <p:spPr bwMode="auto">
          <a:xfrm>
            <a:off x="8001000" y="1371600"/>
            <a:ext cx="311150" cy="366713"/>
          </a:xfrm>
          <a:prstGeom prst="rect">
            <a:avLst/>
          </a:prstGeom>
          <a:noFill/>
          <a:ln w="9525">
            <a:noFill/>
            <a:miter lim="800000"/>
            <a:headEnd/>
            <a:tailEnd/>
          </a:ln>
        </p:spPr>
        <p:txBody>
          <a:bodyPr wrap="none">
            <a:spAutoFit/>
          </a:bodyPr>
          <a:lstStyle/>
          <a:p>
            <a:r>
              <a:rPr lang="en-US"/>
              <a:t>0</a:t>
            </a:r>
          </a:p>
        </p:txBody>
      </p:sp>
      <p:sp>
        <p:nvSpPr>
          <p:cNvPr id="15368" name="Text Box 9"/>
          <p:cNvSpPr txBox="1">
            <a:spLocks noChangeArrowheads="1"/>
          </p:cNvSpPr>
          <p:nvPr/>
        </p:nvSpPr>
        <p:spPr bwMode="auto">
          <a:xfrm>
            <a:off x="6477000" y="1371600"/>
            <a:ext cx="311150" cy="366713"/>
          </a:xfrm>
          <a:prstGeom prst="rect">
            <a:avLst/>
          </a:prstGeom>
          <a:noFill/>
          <a:ln w="9525">
            <a:noFill/>
            <a:miter lim="800000"/>
            <a:headEnd/>
            <a:tailEnd/>
          </a:ln>
        </p:spPr>
        <p:txBody>
          <a:bodyPr wrap="none">
            <a:spAutoFit/>
          </a:bodyPr>
          <a:lstStyle/>
          <a:p>
            <a:r>
              <a:rPr lang="en-US"/>
              <a:t>7</a:t>
            </a:r>
          </a:p>
        </p:txBody>
      </p:sp>
      <p:sp>
        <p:nvSpPr>
          <p:cNvPr id="15369" name="Rectangle 11"/>
          <p:cNvSpPr>
            <a:spLocks noChangeArrowheads="1"/>
          </p:cNvSpPr>
          <p:nvPr/>
        </p:nvSpPr>
        <p:spPr bwMode="auto">
          <a:xfrm>
            <a:off x="4572000" y="1676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0" name="Rectangle 12"/>
          <p:cNvSpPr>
            <a:spLocks noChangeArrowheads="1"/>
          </p:cNvSpPr>
          <p:nvPr/>
        </p:nvSpPr>
        <p:spPr bwMode="auto">
          <a:xfrm>
            <a:off x="3657600" y="1676400"/>
            <a:ext cx="4572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1" name="Text Box 13"/>
          <p:cNvSpPr txBox="1">
            <a:spLocks noChangeArrowheads="1"/>
          </p:cNvSpPr>
          <p:nvPr/>
        </p:nvSpPr>
        <p:spPr bwMode="auto">
          <a:xfrm>
            <a:off x="381000" y="2971800"/>
            <a:ext cx="2635250" cy="1465263"/>
          </a:xfrm>
          <a:prstGeom prst="rect">
            <a:avLst/>
          </a:prstGeom>
          <a:noFill/>
          <a:ln w="9525">
            <a:noFill/>
            <a:miter lim="800000"/>
            <a:headEnd/>
            <a:tailEnd/>
          </a:ln>
        </p:spPr>
        <p:txBody>
          <a:bodyPr wrap="none">
            <a:spAutoFit/>
          </a:bodyPr>
          <a:lstStyle/>
          <a:p>
            <a:r>
              <a:rPr lang="en-US"/>
              <a:t>Destination Shorthand</a:t>
            </a:r>
          </a:p>
          <a:p>
            <a:r>
              <a:rPr lang="en-US"/>
              <a:t>  00 = no shorthand</a:t>
            </a:r>
          </a:p>
          <a:p>
            <a:r>
              <a:rPr lang="en-US"/>
              <a:t>  01 = only to self</a:t>
            </a:r>
          </a:p>
          <a:p>
            <a:r>
              <a:rPr lang="en-US"/>
              <a:t>  10 = all including self</a:t>
            </a:r>
          </a:p>
          <a:p>
            <a:r>
              <a:rPr lang="en-US"/>
              <a:t>  11 = all excluding self</a:t>
            </a:r>
          </a:p>
        </p:txBody>
      </p:sp>
      <p:sp>
        <p:nvSpPr>
          <p:cNvPr id="15372" name="Line 14"/>
          <p:cNvSpPr>
            <a:spLocks noChangeShapeType="1"/>
          </p:cNvSpPr>
          <p:nvPr/>
        </p:nvSpPr>
        <p:spPr bwMode="auto">
          <a:xfrm flipV="1">
            <a:off x="3886200" y="2590800"/>
            <a:ext cx="0" cy="533400"/>
          </a:xfrm>
          <a:prstGeom prst="line">
            <a:avLst/>
          </a:prstGeom>
          <a:noFill/>
          <a:ln w="9525">
            <a:solidFill>
              <a:schemeClr val="tx1"/>
            </a:solidFill>
            <a:round/>
            <a:headEnd/>
            <a:tailEnd type="triangle" w="med" len="med"/>
          </a:ln>
        </p:spPr>
        <p:txBody>
          <a:bodyPr/>
          <a:lstStyle/>
          <a:p>
            <a:endParaRPr lang="en-US"/>
          </a:p>
        </p:txBody>
      </p:sp>
      <p:sp>
        <p:nvSpPr>
          <p:cNvPr id="15373" name="Line 15"/>
          <p:cNvSpPr>
            <a:spLocks noChangeShapeType="1"/>
          </p:cNvSpPr>
          <p:nvPr/>
        </p:nvSpPr>
        <p:spPr bwMode="auto">
          <a:xfrm>
            <a:off x="2971800" y="3124200"/>
            <a:ext cx="914400" cy="0"/>
          </a:xfrm>
          <a:prstGeom prst="line">
            <a:avLst/>
          </a:prstGeom>
          <a:noFill/>
          <a:ln w="9525">
            <a:solidFill>
              <a:schemeClr val="tx1"/>
            </a:solidFill>
            <a:round/>
            <a:headEnd/>
            <a:tailEnd/>
          </a:ln>
        </p:spPr>
        <p:txBody>
          <a:bodyPr/>
          <a:lstStyle/>
          <a:p>
            <a:endParaRPr lang="en-US"/>
          </a:p>
        </p:txBody>
      </p:sp>
      <p:sp>
        <p:nvSpPr>
          <p:cNvPr id="15374" name="Rectangle 16"/>
          <p:cNvSpPr>
            <a:spLocks noChangeArrowheads="1"/>
          </p:cNvSpPr>
          <p:nvPr/>
        </p:nvSpPr>
        <p:spPr bwMode="auto">
          <a:xfrm>
            <a:off x="5715000" y="1676400"/>
            <a:ext cx="685800" cy="914400"/>
          </a:xfrm>
          <a:prstGeom prst="rect">
            <a:avLst/>
          </a:prstGeom>
          <a:solidFill>
            <a:schemeClr val="accent1"/>
          </a:solidFill>
          <a:ln w="9525">
            <a:solidFill>
              <a:schemeClr val="tx1"/>
            </a:solidFill>
            <a:miter lim="800000"/>
            <a:headEnd/>
            <a:tailEnd/>
          </a:ln>
        </p:spPr>
        <p:txBody>
          <a:bodyPr wrap="none" anchor="ctr"/>
          <a:lstStyle/>
          <a:p>
            <a:pPr algn="ctr"/>
            <a:endParaRPr lang="en-US"/>
          </a:p>
        </p:txBody>
      </p:sp>
      <p:sp>
        <p:nvSpPr>
          <p:cNvPr id="15375" name="Rectangle 17"/>
          <p:cNvSpPr>
            <a:spLocks noChangeArrowheads="1"/>
          </p:cNvSpPr>
          <p:nvPr/>
        </p:nvSpPr>
        <p:spPr bwMode="auto">
          <a:xfrm>
            <a:off x="4800600" y="1676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76" name="Rectangle 18"/>
          <p:cNvSpPr>
            <a:spLocks noChangeArrowheads="1"/>
          </p:cNvSpPr>
          <p:nvPr/>
        </p:nvSpPr>
        <p:spPr bwMode="auto">
          <a:xfrm>
            <a:off x="5257800" y="1676400"/>
            <a:ext cx="228600" cy="914400"/>
          </a:xfrm>
          <a:prstGeom prst="rect">
            <a:avLst/>
          </a:prstGeom>
          <a:solidFill>
            <a:srgbClr val="00CC99"/>
          </a:solidFill>
          <a:ln w="9525">
            <a:solidFill>
              <a:schemeClr val="tx1"/>
            </a:solidFill>
            <a:miter lim="800000"/>
            <a:headEnd/>
            <a:tailEnd/>
          </a:ln>
        </p:spPr>
        <p:txBody>
          <a:bodyPr wrap="none" anchor="ctr"/>
          <a:lstStyle/>
          <a:p>
            <a:pPr algn="ctr"/>
            <a:r>
              <a:rPr lang="en-US" sz="1200"/>
              <a:t>R</a:t>
            </a:r>
          </a:p>
          <a:p>
            <a:pPr algn="ctr"/>
            <a:r>
              <a:rPr lang="en-US" sz="1200"/>
              <a:t>/</a:t>
            </a:r>
          </a:p>
          <a:p>
            <a:pPr algn="ctr"/>
            <a:r>
              <a:rPr lang="en-US" sz="1200"/>
              <a:t>O</a:t>
            </a:r>
          </a:p>
        </p:txBody>
      </p:sp>
      <p:sp>
        <p:nvSpPr>
          <p:cNvPr id="15377" name="Text Box 21"/>
          <p:cNvSpPr txBox="1">
            <a:spLocks noChangeArrowheads="1"/>
          </p:cNvSpPr>
          <p:nvPr/>
        </p:nvSpPr>
        <p:spPr bwMode="auto">
          <a:xfrm>
            <a:off x="5638800" y="1371600"/>
            <a:ext cx="819150" cy="366713"/>
          </a:xfrm>
          <a:prstGeom prst="rect">
            <a:avLst/>
          </a:prstGeom>
          <a:noFill/>
          <a:ln w="9525">
            <a:noFill/>
            <a:miter lim="800000"/>
            <a:headEnd/>
            <a:tailEnd/>
          </a:ln>
        </p:spPr>
        <p:txBody>
          <a:bodyPr wrap="none">
            <a:spAutoFit/>
          </a:bodyPr>
          <a:lstStyle/>
          <a:p>
            <a:r>
              <a:rPr lang="en-US"/>
              <a:t>10    8</a:t>
            </a:r>
          </a:p>
        </p:txBody>
      </p:sp>
      <p:sp>
        <p:nvSpPr>
          <p:cNvPr id="15378" name="Text Box 23"/>
          <p:cNvSpPr txBox="1">
            <a:spLocks noChangeArrowheads="1"/>
          </p:cNvSpPr>
          <p:nvPr/>
        </p:nvSpPr>
        <p:spPr bwMode="auto">
          <a:xfrm>
            <a:off x="6692900" y="2895600"/>
            <a:ext cx="2451100" cy="2563813"/>
          </a:xfrm>
          <a:prstGeom prst="rect">
            <a:avLst/>
          </a:prstGeom>
          <a:noFill/>
          <a:ln w="9525">
            <a:noFill/>
            <a:miter lim="800000"/>
            <a:headEnd/>
            <a:tailEnd/>
          </a:ln>
        </p:spPr>
        <p:txBody>
          <a:bodyPr wrap="none">
            <a:spAutoFit/>
          </a:bodyPr>
          <a:lstStyle/>
          <a:p>
            <a:r>
              <a:rPr lang="en-US"/>
              <a:t>Delivery Mode</a:t>
            </a:r>
          </a:p>
          <a:p>
            <a:r>
              <a:rPr lang="en-US"/>
              <a:t>  000 = Fixed</a:t>
            </a:r>
          </a:p>
          <a:p>
            <a:r>
              <a:rPr lang="en-US"/>
              <a:t>  001 = Lowest Priority</a:t>
            </a:r>
          </a:p>
          <a:p>
            <a:r>
              <a:rPr lang="en-US"/>
              <a:t>  010 = SMI</a:t>
            </a:r>
          </a:p>
          <a:p>
            <a:r>
              <a:rPr lang="en-US"/>
              <a:t>  011 = (reserved)</a:t>
            </a:r>
          </a:p>
          <a:p>
            <a:r>
              <a:rPr lang="en-US"/>
              <a:t>  100 = NMI</a:t>
            </a:r>
          </a:p>
          <a:p>
            <a:r>
              <a:rPr lang="en-US"/>
              <a:t>  101 = INIT</a:t>
            </a:r>
          </a:p>
          <a:p>
            <a:r>
              <a:rPr lang="en-US"/>
              <a:t>  110 = Start Up</a:t>
            </a:r>
          </a:p>
          <a:p>
            <a:r>
              <a:rPr lang="en-US"/>
              <a:t>  111 = (reserved)</a:t>
            </a:r>
          </a:p>
        </p:txBody>
      </p:sp>
      <p:sp>
        <p:nvSpPr>
          <p:cNvPr id="15379" name="Line 24"/>
          <p:cNvSpPr>
            <a:spLocks noChangeShapeType="1"/>
          </p:cNvSpPr>
          <p:nvPr/>
        </p:nvSpPr>
        <p:spPr bwMode="auto">
          <a:xfrm flipV="1">
            <a:off x="6019800" y="2590800"/>
            <a:ext cx="0" cy="533400"/>
          </a:xfrm>
          <a:prstGeom prst="line">
            <a:avLst/>
          </a:prstGeom>
          <a:noFill/>
          <a:ln w="9525">
            <a:solidFill>
              <a:schemeClr val="tx1"/>
            </a:solidFill>
            <a:round/>
            <a:headEnd/>
            <a:tailEnd type="triangle" w="med" len="med"/>
          </a:ln>
        </p:spPr>
        <p:txBody>
          <a:bodyPr/>
          <a:lstStyle/>
          <a:p>
            <a:endParaRPr lang="en-US"/>
          </a:p>
        </p:txBody>
      </p:sp>
      <p:sp>
        <p:nvSpPr>
          <p:cNvPr id="15380" name="Line 25"/>
          <p:cNvSpPr>
            <a:spLocks noChangeShapeType="1"/>
          </p:cNvSpPr>
          <p:nvPr/>
        </p:nvSpPr>
        <p:spPr bwMode="auto">
          <a:xfrm>
            <a:off x="6019800" y="3124200"/>
            <a:ext cx="685800" cy="0"/>
          </a:xfrm>
          <a:prstGeom prst="line">
            <a:avLst/>
          </a:prstGeom>
          <a:noFill/>
          <a:ln w="9525">
            <a:solidFill>
              <a:schemeClr val="tx1"/>
            </a:solidFill>
            <a:round/>
            <a:headEnd/>
            <a:tailEnd/>
          </a:ln>
        </p:spPr>
        <p:txBody>
          <a:bodyPr/>
          <a:lstStyle/>
          <a:p>
            <a:endParaRPr lang="en-US"/>
          </a:p>
        </p:txBody>
      </p:sp>
      <p:sp>
        <p:nvSpPr>
          <p:cNvPr id="15381" name="Text Box 27"/>
          <p:cNvSpPr txBox="1">
            <a:spLocks noChangeArrowheads="1"/>
          </p:cNvSpPr>
          <p:nvPr/>
        </p:nvSpPr>
        <p:spPr bwMode="auto">
          <a:xfrm>
            <a:off x="381000" y="4495800"/>
            <a:ext cx="1631950" cy="915988"/>
          </a:xfrm>
          <a:prstGeom prst="rect">
            <a:avLst/>
          </a:prstGeom>
          <a:noFill/>
          <a:ln w="9525">
            <a:noFill/>
            <a:miter lim="800000"/>
            <a:headEnd/>
            <a:tailEnd/>
          </a:ln>
        </p:spPr>
        <p:txBody>
          <a:bodyPr wrap="none">
            <a:spAutoFit/>
          </a:bodyPr>
          <a:lstStyle/>
          <a:p>
            <a:r>
              <a:rPr lang="en-US"/>
              <a:t>Trigger Mode</a:t>
            </a:r>
          </a:p>
          <a:p>
            <a:r>
              <a:rPr lang="en-US"/>
              <a:t>   0 = Edge</a:t>
            </a:r>
          </a:p>
          <a:p>
            <a:r>
              <a:rPr lang="en-US"/>
              <a:t>   1 = Level</a:t>
            </a:r>
          </a:p>
        </p:txBody>
      </p:sp>
      <p:sp>
        <p:nvSpPr>
          <p:cNvPr id="15382" name="Text Box 28"/>
          <p:cNvSpPr txBox="1">
            <a:spLocks noChangeArrowheads="1"/>
          </p:cNvSpPr>
          <p:nvPr/>
        </p:nvSpPr>
        <p:spPr bwMode="auto">
          <a:xfrm>
            <a:off x="4479925" y="1331913"/>
            <a:ext cx="438150" cy="366712"/>
          </a:xfrm>
          <a:prstGeom prst="rect">
            <a:avLst/>
          </a:prstGeom>
          <a:noFill/>
          <a:ln w="9525">
            <a:noFill/>
            <a:miter lim="800000"/>
            <a:headEnd/>
            <a:tailEnd/>
          </a:ln>
        </p:spPr>
        <p:txBody>
          <a:bodyPr wrap="none">
            <a:spAutoFit/>
          </a:bodyPr>
          <a:lstStyle/>
          <a:p>
            <a:r>
              <a:rPr lang="en-US"/>
              <a:t>15</a:t>
            </a:r>
          </a:p>
        </p:txBody>
      </p:sp>
      <p:sp>
        <p:nvSpPr>
          <p:cNvPr id="15383" name="Line 29"/>
          <p:cNvSpPr>
            <a:spLocks noChangeShapeType="1"/>
          </p:cNvSpPr>
          <p:nvPr/>
        </p:nvSpPr>
        <p:spPr bwMode="auto">
          <a:xfrm flipV="1">
            <a:off x="4648200" y="2590800"/>
            <a:ext cx="0" cy="2133600"/>
          </a:xfrm>
          <a:prstGeom prst="line">
            <a:avLst/>
          </a:prstGeom>
          <a:noFill/>
          <a:ln w="9525">
            <a:solidFill>
              <a:schemeClr val="tx1"/>
            </a:solidFill>
            <a:round/>
            <a:headEnd/>
            <a:tailEnd type="triangle" w="med" len="med"/>
          </a:ln>
        </p:spPr>
        <p:txBody>
          <a:bodyPr/>
          <a:lstStyle/>
          <a:p>
            <a:endParaRPr lang="en-US"/>
          </a:p>
        </p:txBody>
      </p:sp>
      <p:sp>
        <p:nvSpPr>
          <p:cNvPr id="15384" name="Line 30"/>
          <p:cNvSpPr>
            <a:spLocks noChangeShapeType="1"/>
          </p:cNvSpPr>
          <p:nvPr/>
        </p:nvSpPr>
        <p:spPr bwMode="auto">
          <a:xfrm>
            <a:off x="1981200" y="4724400"/>
            <a:ext cx="2667000" cy="0"/>
          </a:xfrm>
          <a:prstGeom prst="line">
            <a:avLst/>
          </a:prstGeom>
          <a:noFill/>
          <a:ln w="9525">
            <a:solidFill>
              <a:schemeClr val="tx1"/>
            </a:solidFill>
            <a:round/>
            <a:headEnd/>
            <a:tailEnd/>
          </a:ln>
        </p:spPr>
        <p:txBody>
          <a:bodyPr/>
          <a:lstStyle/>
          <a:p>
            <a:endParaRPr lang="en-US"/>
          </a:p>
        </p:txBody>
      </p:sp>
      <p:sp>
        <p:nvSpPr>
          <p:cNvPr id="15385" name="Text Box 31"/>
          <p:cNvSpPr txBox="1">
            <a:spLocks noChangeArrowheads="1"/>
          </p:cNvSpPr>
          <p:nvPr/>
        </p:nvSpPr>
        <p:spPr bwMode="auto">
          <a:xfrm>
            <a:off x="1981200" y="4876800"/>
            <a:ext cx="1689100" cy="915988"/>
          </a:xfrm>
          <a:prstGeom prst="rect">
            <a:avLst/>
          </a:prstGeom>
          <a:noFill/>
          <a:ln w="9525">
            <a:noFill/>
            <a:miter lim="800000"/>
            <a:headEnd/>
            <a:tailEnd/>
          </a:ln>
        </p:spPr>
        <p:txBody>
          <a:bodyPr wrap="none">
            <a:spAutoFit/>
          </a:bodyPr>
          <a:lstStyle/>
          <a:p>
            <a:r>
              <a:rPr lang="en-US"/>
              <a:t>Level</a:t>
            </a:r>
          </a:p>
          <a:p>
            <a:r>
              <a:rPr lang="en-US"/>
              <a:t>  0 = De-assert</a:t>
            </a:r>
          </a:p>
          <a:p>
            <a:r>
              <a:rPr lang="en-US"/>
              <a:t>  1 = Assert</a:t>
            </a:r>
          </a:p>
        </p:txBody>
      </p:sp>
      <p:sp>
        <p:nvSpPr>
          <p:cNvPr id="15386" name="Line 32"/>
          <p:cNvSpPr>
            <a:spLocks noChangeShapeType="1"/>
          </p:cNvSpPr>
          <p:nvPr/>
        </p:nvSpPr>
        <p:spPr bwMode="auto">
          <a:xfrm flipV="1">
            <a:off x="4953000" y="2590800"/>
            <a:ext cx="0" cy="2514600"/>
          </a:xfrm>
          <a:prstGeom prst="line">
            <a:avLst/>
          </a:prstGeom>
          <a:noFill/>
          <a:ln w="9525">
            <a:solidFill>
              <a:schemeClr val="tx1"/>
            </a:solidFill>
            <a:round/>
            <a:headEnd/>
            <a:tailEnd type="triangle" w="med" len="med"/>
          </a:ln>
        </p:spPr>
        <p:txBody>
          <a:bodyPr/>
          <a:lstStyle/>
          <a:p>
            <a:endParaRPr lang="en-US"/>
          </a:p>
        </p:txBody>
      </p:sp>
      <p:sp>
        <p:nvSpPr>
          <p:cNvPr id="15387" name="Line 33"/>
          <p:cNvSpPr>
            <a:spLocks noChangeShapeType="1"/>
          </p:cNvSpPr>
          <p:nvPr/>
        </p:nvSpPr>
        <p:spPr bwMode="auto">
          <a:xfrm>
            <a:off x="2743200" y="5105400"/>
            <a:ext cx="2209800" cy="0"/>
          </a:xfrm>
          <a:prstGeom prst="line">
            <a:avLst/>
          </a:prstGeom>
          <a:noFill/>
          <a:ln w="9525">
            <a:solidFill>
              <a:schemeClr val="tx1"/>
            </a:solidFill>
            <a:round/>
            <a:headEnd/>
            <a:tailEnd/>
          </a:ln>
        </p:spPr>
        <p:txBody>
          <a:bodyPr/>
          <a:lstStyle/>
          <a:p>
            <a:endParaRPr lang="en-US"/>
          </a:p>
        </p:txBody>
      </p:sp>
      <p:sp>
        <p:nvSpPr>
          <p:cNvPr id="15388" name="Rectangle 19"/>
          <p:cNvSpPr>
            <a:spLocks noChangeArrowheads="1"/>
          </p:cNvSpPr>
          <p:nvPr/>
        </p:nvSpPr>
        <p:spPr bwMode="auto">
          <a:xfrm>
            <a:off x="5486400" y="1676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5389" name="Text Box 34"/>
          <p:cNvSpPr txBox="1">
            <a:spLocks noChangeArrowheads="1"/>
          </p:cNvSpPr>
          <p:nvPr/>
        </p:nvSpPr>
        <p:spPr bwMode="auto">
          <a:xfrm>
            <a:off x="6400800" y="5562600"/>
            <a:ext cx="2089150" cy="915988"/>
          </a:xfrm>
          <a:prstGeom prst="rect">
            <a:avLst/>
          </a:prstGeom>
          <a:noFill/>
          <a:ln w="9525">
            <a:noFill/>
            <a:miter lim="800000"/>
            <a:headEnd/>
            <a:tailEnd/>
          </a:ln>
        </p:spPr>
        <p:txBody>
          <a:bodyPr wrap="none">
            <a:spAutoFit/>
          </a:bodyPr>
          <a:lstStyle/>
          <a:p>
            <a:r>
              <a:rPr lang="en-US"/>
              <a:t>Destination Mode</a:t>
            </a:r>
          </a:p>
          <a:p>
            <a:r>
              <a:rPr lang="en-US"/>
              <a:t>   0 = Physical </a:t>
            </a:r>
          </a:p>
          <a:p>
            <a:r>
              <a:rPr lang="en-US"/>
              <a:t>   1 = Logical</a:t>
            </a:r>
          </a:p>
        </p:txBody>
      </p:sp>
      <p:sp>
        <p:nvSpPr>
          <p:cNvPr id="15390" name="Line 35"/>
          <p:cNvSpPr>
            <a:spLocks noChangeShapeType="1"/>
          </p:cNvSpPr>
          <p:nvPr/>
        </p:nvSpPr>
        <p:spPr bwMode="auto">
          <a:xfrm flipV="1">
            <a:off x="5638800" y="2590800"/>
            <a:ext cx="0" cy="3200400"/>
          </a:xfrm>
          <a:prstGeom prst="line">
            <a:avLst/>
          </a:prstGeom>
          <a:noFill/>
          <a:ln w="9525">
            <a:solidFill>
              <a:schemeClr val="tx1"/>
            </a:solidFill>
            <a:round/>
            <a:headEnd/>
            <a:tailEnd type="triangle" w="med" len="med"/>
          </a:ln>
        </p:spPr>
        <p:txBody>
          <a:bodyPr/>
          <a:lstStyle/>
          <a:p>
            <a:endParaRPr lang="en-US"/>
          </a:p>
        </p:txBody>
      </p:sp>
      <p:sp>
        <p:nvSpPr>
          <p:cNvPr id="15391" name="Line 36"/>
          <p:cNvSpPr>
            <a:spLocks noChangeShapeType="1"/>
          </p:cNvSpPr>
          <p:nvPr/>
        </p:nvSpPr>
        <p:spPr bwMode="auto">
          <a:xfrm flipH="1">
            <a:off x="5638800" y="5791200"/>
            <a:ext cx="838200" cy="0"/>
          </a:xfrm>
          <a:prstGeom prst="line">
            <a:avLst/>
          </a:prstGeom>
          <a:noFill/>
          <a:ln w="9525">
            <a:solidFill>
              <a:schemeClr val="tx1"/>
            </a:solidFill>
            <a:round/>
            <a:headEnd/>
            <a:tailEnd/>
          </a:ln>
        </p:spPr>
        <p:txBody>
          <a:bodyPr/>
          <a:lstStyle/>
          <a:p>
            <a:endParaRPr lang="en-US"/>
          </a:p>
        </p:txBody>
      </p:sp>
      <p:sp>
        <p:nvSpPr>
          <p:cNvPr id="15392" name="Text Box 37"/>
          <p:cNvSpPr txBox="1">
            <a:spLocks noChangeArrowheads="1"/>
          </p:cNvSpPr>
          <p:nvPr/>
        </p:nvSpPr>
        <p:spPr bwMode="auto">
          <a:xfrm>
            <a:off x="5181600" y="1371600"/>
            <a:ext cx="438150" cy="366713"/>
          </a:xfrm>
          <a:prstGeom prst="rect">
            <a:avLst/>
          </a:prstGeom>
          <a:noFill/>
          <a:ln w="9525">
            <a:noFill/>
            <a:miter lim="800000"/>
            <a:headEnd/>
            <a:tailEnd/>
          </a:ln>
        </p:spPr>
        <p:txBody>
          <a:bodyPr wrap="none">
            <a:spAutoFit/>
          </a:bodyPr>
          <a:lstStyle/>
          <a:p>
            <a:r>
              <a:rPr lang="en-US"/>
              <a:t>12</a:t>
            </a:r>
          </a:p>
        </p:txBody>
      </p:sp>
      <p:sp>
        <p:nvSpPr>
          <p:cNvPr id="15393" name="Text Box 38"/>
          <p:cNvSpPr txBox="1">
            <a:spLocks noChangeArrowheads="1"/>
          </p:cNvSpPr>
          <p:nvPr/>
        </p:nvSpPr>
        <p:spPr bwMode="auto">
          <a:xfrm>
            <a:off x="1295400" y="5791200"/>
            <a:ext cx="1962150" cy="915988"/>
          </a:xfrm>
          <a:prstGeom prst="rect">
            <a:avLst/>
          </a:prstGeom>
          <a:noFill/>
          <a:ln w="9525">
            <a:noFill/>
            <a:miter lim="800000"/>
            <a:headEnd/>
            <a:tailEnd/>
          </a:ln>
        </p:spPr>
        <p:txBody>
          <a:bodyPr wrap="none">
            <a:spAutoFit/>
          </a:bodyPr>
          <a:lstStyle/>
          <a:p>
            <a:r>
              <a:rPr lang="en-US"/>
              <a:t>Delivery Status  </a:t>
            </a:r>
          </a:p>
          <a:p>
            <a:r>
              <a:rPr lang="en-US"/>
              <a:t>  0 = Idle</a:t>
            </a:r>
          </a:p>
          <a:p>
            <a:r>
              <a:rPr lang="en-US"/>
              <a:t>  1 = Pending</a:t>
            </a:r>
          </a:p>
        </p:txBody>
      </p:sp>
      <p:sp>
        <p:nvSpPr>
          <p:cNvPr id="15394" name="Line 39"/>
          <p:cNvSpPr>
            <a:spLocks noChangeShapeType="1"/>
          </p:cNvSpPr>
          <p:nvPr/>
        </p:nvSpPr>
        <p:spPr bwMode="auto">
          <a:xfrm>
            <a:off x="3124200" y="6019800"/>
            <a:ext cx="2286000" cy="0"/>
          </a:xfrm>
          <a:prstGeom prst="line">
            <a:avLst/>
          </a:prstGeom>
          <a:noFill/>
          <a:ln w="9525">
            <a:solidFill>
              <a:schemeClr val="tx1"/>
            </a:solidFill>
            <a:round/>
            <a:headEnd/>
            <a:tailEnd/>
          </a:ln>
        </p:spPr>
        <p:txBody>
          <a:bodyPr/>
          <a:lstStyle/>
          <a:p>
            <a:endParaRPr lang="en-US"/>
          </a:p>
        </p:txBody>
      </p:sp>
      <p:sp>
        <p:nvSpPr>
          <p:cNvPr id="15395" name="Line 41"/>
          <p:cNvSpPr>
            <a:spLocks noChangeShapeType="1"/>
          </p:cNvSpPr>
          <p:nvPr/>
        </p:nvSpPr>
        <p:spPr bwMode="auto">
          <a:xfrm flipV="1">
            <a:off x="5410200" y="2590800"/>
            <a:ext cx="0" cy="3429000"/>
          </a:xfrm>
          <a:prstGeom prst="line">
            <a:avLst/>
          </a:prstGeom>
          <a:noFill/>
          <a:ln w="9525">
            <a:solidFill>
              <a:schemeClr val="tx1"/>
            </a:solidFill>
            <a:round/>
            <a:headEnd/>
            <a:tailEnd type="triangle" w="med" len="med"/>
          </a:ln>
        </p:spPr>
        <p:txBody>
          <a:bodyPr/>
          <a:lstStyle/>
          <a:p>
            <a:endParaRPr lang="en-US"/>
          </a:p>
        </p:txBody>
      </p:sp>
      <p:sp>
        <p:nvSpPr>
          <p:cNvPr id="15396" name="Text Box 43"/>
          <p:cNvSpPr txBox="1">
            <a:spLocks noChangeArrowheads="1"/>
          </p:cNvSpPr>
          <p:nvPr/>
        </p:nvSpPr>
        <p:spPr bwMode="auto">
          <a:xfrm>
            <a:off x="3505200" y="6400800"/>
            <a:ext cx="5441950" cy="366713"/>
          </a:xfrm>
          <a:prstGeom prst="rect">
            <a:avLst/>
          </a:prstGeom>
          <a:noFill/>
          <a:ln w="9525">
            <a:noFill/>
            <a:miter lim="800000"/>
            <a:headEnd/>
            <a:tailEnd/>
          </a:ln>
        </p:spPr>
        <p:txBody>
          <a:bodyPr wrap="none">
            <a:spAutoFit/>
          </a:bodyPr>
          <a:lstStyle/>
          <a:p>
            <a:r>
              <a:rPr lang="en-US"/>
              <a:t>Memory-Mapped Register-Address: 0xFEE00300</a:t>
            </a:r>
          </a:p>
        </p:txBody>
      </p:sp>
      <p:sp>
        <p:nvSpPr>
          <p:cNvPr id="37"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211</a:t>
            </a:fld>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1143000"/>
          </a:xfrm>
        </p:spPr>
        <p:txBody>
          <a:bodyPr/>
          <a:lstStyle/>
          <a:p>
            <a:pPr eaLnBrk="1" hangingPunct="1"/>
            <a:r>
              <a:rPr lang="en-US" smtClean="0"/>
              <a:t>MP initialization protocol</a:t>
            </a:r>
          </a:p>
        </p:txBody>
      </p:sp>
      <p:sp>
        <p:nvSpPr>
          <p:cNvPr id="16387" name="Rectangle 3"/>
          <p:cNvSpPr>
            <a:spLocks noGrp="1" noChangeArrowheads="1"/>
          </p:cNvSpPr>
          <p:nvPr>
            <p:ph type="body" idx="1"/>
          </p:nvPr>
        </p:nvSpPr>
        <p:spPr>
          <a:xfrm>
            <a:off x="457200" y="960438"/>
            <a:ext cx="8229600" cy="4525962"/>
          </a:xfrm>
        </p:spPr>
        <p:txBody>
          <a:bodyPr/>
          <a:lstStyle/>
          <a:p>
            <a:pPr eaLnBrk="1" hangingPunct="1">
              <a:lnSpc>
                <a:spcPct val="90000"/>
              </a:lnSpc>
            </a:pPr>
            <a:r>
              <a:rPr lang="en-US" sz="2400" smtClean="0"/>
              <a:t>Set shared processor-counter equal to 1</a:t>
            </a:r>
          </a:p>
          <a:p>
            <a:pPr eaLnBrk="1" hangingPunct="1">
              <a:lnSpc>
                <a:spcPct val="90000"/>
              </a:lnSpc>
            </a:pPr>
            <a:r>
              <a:rPr lang="en-US" sz="2400" smtClean="0"/>
              <a:t>Step 1: issue an ‘INIT’ IPI to all-except-self</a:t>
            </a:r>
          </a:p>
          <a:p>
            <a:pPr eaLnBrk="1" hangingPunct="1">
              <a:lnSpc>
                <a:spcPct val="90000"/>
              </a:lnSpc>
            </a:pPr>
            <a:r>
              <a:rPr lang="en-US" sz="2400" smtClean="0"/>
              <a:t>Delay for 10 milliseconds</a:t>
            </a:r>
          </a:p>
          <a:p>
            <a:pPr eaLnBrk="1" hangingPunct="1">
              <a:lnSpc>
                <a:spcPct val="90000"/>
              </a:lnSpc>
            </a:pPr>
            <a:r>
              <a:rPr lang="en-US" sz="2400" smtClean="0"/>
              <a:t>Step 2: issue ‘Startup’ IPI to all-except-self</a:t>
            </a:r>
          </a:p>
          <a:p>
            <a:pPr eaLnBrk="1" hangingPunct="1">
              <a:lnSpc>
                <a:spcPct val="90000"/>
              </a:lnSpc>
            </a:pPr>
            <a:r>
              <a:rPr lang="en-US" sz="2400" smtClean="0"/>
              <a:t>Delay for 200 microseconds</a:t>
            </a:r>
          </a:p>
          <a:p>
            <a:pPr eaLnBrk="1" hangingPunct="1">
              <a:lnSpc>
                <a:spcPct val="90000"/>
              </a:lnSpc>
            </a:pPr>
            <a:r>
              <a:rPr lang="en-US" sz="2400" smtClean="0"/>
              <a:t>Step 3: issue ‘Startup’ IPI to all-except-self</a:t>
            </a:r>
          </a:p>
          <a:p>
            <a:pPr eaLnBrk="1" hangingPunct="1">
              <a:lnSpc>
                <a:spcPct val="90000"/>
              </a:lnSpc>
            </a:pPr>
            <a:r>
              <a:rPr lang="en-US" sz="2400" smtClean="0"/>
              <a:t>Delay for 200 microseconds</a:t>
            </a:r>
          </a:p>
          <a:p>
            <a:pPr eaLnBrk="1" hangingPunct="1">
              <a:lnSpc>
                <a:spcPct val="90000"/>
              </a:lnSpc>
            </a:pPr>
            <a:r>
              <a:rPr lang="en-US" sz="2400" smtClean="0"/>
              <a:t>Check the value of the processor-counter</a:t>
            </a:r>
          </a:p>
          <a:p>
            <a:pPr eaLnBrk="1" hangingPunct="1"/>
            <a:r>
              <a:rPr lang="en-US" sz="2400" smtClean="0"/>
              <a:t>Intel’s MP Initialization Protocol specifies the use of some timing-delays:</a:t>
            </a:r>
          </a:p>
          <a:p>
            <a:pPr lvl="1" eaLnBrk="1" hangingPunct="1"/>
            <a:r>
              <a:rPr lang="en-US" sz="2000" smtClean="0"/>
              <a:t>10 milliseconds ( = 10,000 microseconds)</a:t>
            </a:r>
          </a:p>
          <a:p>
            <a:pPr lvl="1" eaLnBrk="1" hangingPunct="1"/>
            <a:r>
              <a:rPr lang="en-US" sz="2000" smtClean="0"/>
              <a:t>200 microseconds</a:t>
            </a:r>
          </a:p>
          <a:p>
            <a:pPr eaLnBrk="1" hangingPunct="1"/>
            <a:r>
              <a:rPr lang="en-US" sz="2000" smtClean="0"/>
              <a:t>We can use the 8254 Timer’s Channel 2 for implementing these timed delays, by programming it for ‘one-shot’ countdown mode, then polling bit #5 at i/o port 0x61 </a:t>
            </a:r>
          </a:p>
          <a:p>
            <a:pPr eaLnBrk="1" hangingPunct="1">
              <a:lnSpc>
                <a:spcPct val="90000"/>
              </a:lnSpc>
            </a:pPr>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212</a:t>
            </a:fld>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pPr eaLnBrk="1" hangingPunct="1"/>
            <a:r>
              <a:rPr lang="en-US" dirty="0" smtClean="0"/>
              <a:t>Issue ‘INIT’ IPI</a:t>
            </a:r>
          </a:p>
        </p:txBody>
      </p:sp>
      <p:sp>
        <p:nvSpPr>
          <p:cNvPr id="17411" name="Rectangle 3"/>
          <p:cNvSpPr>
            <a:spLocks noGrp="1" noChangeArrowheads="1"/>
          </p:cNvSpPr>
          <p:nvPr>
            <p:ph type="body" idx="1"/>
          </p:nvPr>
        </p:nvSpPr>
        <p:spPr>
          <a:xfrm>
            <a:off x="0" y="1447800"/>
            <a:ext cx="5181600" cy="4525963"/>
          </a:xfrm>
        </p:spPr>
        <p:txBody>
          <a:bodyPr/>
          <a:lstStyle/>
          <a:p>
            <a:pPr eaLnBrk="1" hangingPunct="1">
              <a:lnSpc>
                <a:spcPct val="90000"/>
              </a:lnSpc>
              <a:buFontTx/>
              <a:buNone/>
            </a:pPr>
            <a:r>
              <a:rPr lang="en-US" smtClean="0"/>
              <a:t> </a:t>
            </a:r>
            <a:r>
              <a:rPr lang="en-US" sz="1800" smtClean="0"/>
              <a:t>Issue ‘INIT’ IPI</a:t>
            </a:r>
          </a:p>
          <a:p>
            <a:pPr eaLnBrk="1" hangingPunct="1">
              <a:lnSpc>
                <a:spcPct val="90000"/>
              </a:lnSpc>
              <a:buFontTx/>
              <a:buNone/>
            </a:pPr>
            <a:endParaRPr lang="en-US" sz="1800" smtClean="0"/>
          </a:p>
          <a:p>
            <a:pPr eaLnBrk="1" hangingPunct="1">
              <a:lnSpc>
                <a:spcPct val="90000"/>
              </a:lnSpc>
              <a:buFontTx/>
              <a:buNone/>
            </a:pPr>
            <a:endParaRPr lang="en-US" sz="1800" smtClean="0"/>
          </a:p>
          <a:p>
            <a:pPr eaLnBrk="1" hangingPunct="1">
              <a:lnSpc>
                <a:spcPct val="90000"/>
              </a:lnSpc>
              <a:buFontTx/>
              <a:buNone/>
            </a:pPr>
            <a:r>
              <a:rPr lang="en-US" sz="1800" smtClean="0"/>
              <a:t># address Local-APIC via register FS</a:t>
            </a:r>
          </a:p>
          <a:p>
            <a:pPr eaLnBrk="1" hangingPunct="1">
              <a:lnSpc>
                <a:spcPct val="90000"/>
              </a:lnSpc>
              <a:buFontTx/>
              <a:buNone/>
            </a:pPr>
            <a:r>
              <a:rPr lang="en-US" sz="1800" smtClean="0"/>
              <a:t>	mov	    $sel_fs, %ax</a:t>
            </a:r>
          </a:p>
          <a:p>
            <a:pPr eaLnBrk="1" hangingPunct="1">
              <a:lnSpc>
                <a:spcPct val="90000"/>
              </a:lnSpc>
              <a:buFontTx/>
              <a:buNone/>
            </a:pPr>
            <a:r>
              <a:rPr lang="en-US" sz="1800" smtClean="0"/>
              <a:t>	mov	    %ax, %fs</a:t>
            </a:r>
          </a:p>
          <a:p>
            <a:pPr eaLnBrk="1" hangingPunct="1">
              <a:lnSpc>
                <a:spcPct val="90000"/>
              </a:lnSpc>
              <a:buFontTx/>
              <a:buNone/>
            </a:pPr>
            <a:r>
              <a:rPr lang="en-US" sz="1800" smtClean="0"/>
              <a:t>	# broadcast ‘INIT’ IPI to ‘all-except-self’</a:t>
            </a:r>
          </a:p>
          <a:p>
            <a:pPr eaLnBrk="1" hangingPunct="1">
              <a:lnSpc>
                <a:spcPct val="90000"/>
              </a:lnSpc>
              <a:buFontTx/>
              <a:buNone/>
            </a:pPr>
            <a:r>
              <a:rPr lang="en-US" sz="1800" smtClean="0"/>
              <a:t>	mov     $0x000C4500, %eax</a:t>
            </a:r>
          </a:p>
          <a:p>
            <a:pPr eaLnBrk="1" hangingPunct="1">
              <a:lnSpc>
                <a:spcPct val="90000"/>
              </a:lnSpc>
              <a:buFontTx/>
              <a:buNone/>
            </a:pPr>
            <a:r>
              <a:rPr lang="en-US" sz="1800" smtClean="0"/>
              <a:t>	mov     %eax, %fs:0xFEE00300)</a:t>
            </a:r>
          </a:p>
          <a:p>
            <a:pPr eaLnBrk="1" hangingPunct="1">
              <a:lnSpc>
                <a:spcPct val="90000"/>
              </a:lnSpc>
              <a:buFontTx/>
              <a:buNone/>
            </a:pPr>
            <a:r>
              <a:rPr lang="en-US" sz="1800" smtClean="0"/>
              <a:t>.B0: btl	    $12, %fs:(0xFEE00300)</a:t>
            </a:r>
          </a:p>
          <a:p>
            <a:pPr eaLnBrk="1" hangingPunct="1">
              <a:lnSpc>
                <a:spcPct val="90000"/>
              </a:lnSpc>
              <a:buFontTx/>
              <a:buNone/>
            </a:pPr>
            <a:r>
              <a:rPr lang="en-US" sz="1800" smtClean="0"/>
              <a:t>	jc	   .B0</a:t>
            </a:r>
          </a:p>
        </p:txBody>
      </p:sp>
      <p:sp>
        <p:nvSpPr>
          <p:cNvPr id="4" name="Rectangle 3"/>
          <p:cNvSpPr txBox="1">
            <a:spLocks noChangeArrowheads="1"/>
          </p:cNvSpPr>
          <p:nvPr/>
        </p:nvSpPr>
        <p:spPr bwMode="auto">
          <a:xfrm>
            <a:off x="4191000" y="1600200"/>
            <a:ext cx="8229600" cy="4525963"/>
          </a:xfrm>
          <a:prstGeom prst="rect">
            <a:avLst/>
          </a:prstGeom>
          <a:noFill/>
          <a:ln w="9525">
            <a:noFill/>
            <a:miter lim="800000"/>
            <a:headEnd/>
            <a:tailEnd/>
          </a:ln>
        </p:spPr>
        <p:txBody>
          <a:bodyPr/>
          <a:lstStyle/>
          <a:p>
            <a:pPr marL="342900" indent="-342900">
              <a:spcBef>
                <a:spcPct val="20000"/>
              </a:spcBef>
              <a:defRPr/>
            </a:pPr>
            <a:r>
              <a:rPr lang="en-US" b="0" kern="0" dirty="0">
                <a:latin typeface="+mn-lt"/>
              </a:rPr>
              <a:t>Issue ‘Startup’ IPI</a:t>
            </a:r>
          </a:p>
          <a:p>
            <a:pPr marL="342900" indent="-342900">
              <a:spcBef>
                <a:spcPct val="20000"/>
              </a:spcBef>
              <a:defRPr/>
            </a:pPr>
            <a:endParaRPr lang="en-US" b="0" kern="0" dirty="0">
              <a:latin typeface="+mn-lt"/>
            </a:endParaRPr>
          </a:p>
          <a:p>
            <a:pPr marL="342900" indent="-342900">
              <a:spcBef>
                <a:spcPct val="20000"/>
              </a:spcBef>
              <a:defRPr/>
            </a:pPr>
            <a:r>
              <a:rPr lang="en-US" b="0" kern="0" dirty="0">
                <a:latin typeface="+mn-lt"/>
              </a:rPr>
              <a:t># broadcast ‘Startup’ IPI to all-except-self</a:t>
            </a:r>
          </a:p>
          <a:p>
            <a:pPr marL="342900" indent="-342900">
              <a:spcBef>
                <a:spcPct val="20000"/>
              </a:spcBef>
              <a:defRPr/>
            </a:pPr>
            <a:r>
              <a:rPr lang="en-US" b="0" kern="0" dirty="0">
                <a:latin typeface="+mn-lt"/>
              </a:rPr>
              <a:t># using vector 0x11 to specify entry-point</a:t>
            </a:r>
          </a:p>
          <a:p>
            <a:pPr marL="342900" indent="-342900">
              <a:spcBef>
                <a:spcPct val="20000"/>
              </a:spcBef>
              <a:defRPr/>
            </a:pPr>
            <a:r>
              <a:rPr lang="en-US" b="0" kern="0" dirty="0">
                <a:latin typeface="+mn-lt"/>
              </a:rPr>
              <a:t># at real memory-address 0x00011000</a:t>
            </a:r>
          </a:p>
          <a:p>
            <a:pPr marL="342900" indent="-342900">
              <a:spcBef>
                <a:spcPct val="20000"/>
              </a:spcBef>
              <a:defRPr/>
            </a:pPr>
            <a:r>
              <a:rPr lang="en-US" b="0" kern="0" dirty="0">
                <a:latin typeface="+mn-lt"/>
              </a:rPr>
              <a:t>	</a:t>
            </a:r>
          </a:p>
          <a:p>
            <a:pPr marL="342900" indent="-342900">
              <a:spcBef>
                <a:spcPct val="20000"/>
              </a:spcBef>
              <a:defRPr/>
            </a:pPr>
            <a:endParaRPr lang="en-US" b="0" kern="0" dirty="0">
              <a:latin typeface="+mn-lt"/>
            </a:endParaRPr>
          </a:p>
          <a:p>
            <a:pPr marL="342900" indent="-342900">
              <a:spcBef>
                <a:spcPct val="20000"/>
              </a:spcBef>
              <a:defRPr/>
            </a:pPr>
            <a:r>
              <a:rPr lang="en-US" b="0" kern="0" dirty="0">
                <a:latin typeface="+mn-lt"/>
              </a:rPr>
              <a:t>    </a:t>
            </a:r>
            <a:r>
              <a:rPr lang="en-US" b="0" kern="0" dirty="0" err="1">
                <a:latin typeface="+mn-lt"/>
              </a:rPr>
              <a:t>mov</a:t>
            </a:r>
            <a:r>
              <a:rPr lang="en-US" b="0" kern="0" dirty="0">
                <a:latin typeface="+mn-lt"/>
              </a:rPr>
              <a:t>	  $0x000C4611, %</a:t>
            </a:r>
            <a:r>
              <a:rPr lang="en-US" b="0" kern="0" dirty="0" err="1">
                <a:latin typeface="+mn-lt"/>
              </a:rPr>
              <a:t>eax</a:t>
            </a:r>
            <a:endParaRPr lang="en-US" b="0" kern="0" dirty="0">
              <a:latin typeface="+mn-lt"/>
            </a:endParaRPr>
          </a:p>
          <a:p>
            <a:pPr marL="342900" indent="-342900">
              <a:spcBef>
                <a:spcPct val="20000"/>
              </a:spcBef>
              <a:defRPr/>
            </a:pPr>
            <a:r>
              <a:rPr lang="en-US" b="0" kern="0" dirty="0">
                <a:latin typeface="+mn-lt"/>
              </a:rPr>
              <a:t>    </a:t>
            </a:r>
            <a:r>
              <a:rPr lang="en-US" b="0" kern="0" dirty="0" err="1">
                <a:latin typeface="+mn-lt"/>
              </a:rPr>
              <a:t>mov</a:t>
            </a:r>
            <a:r>
              <a:rPr lang="en-US" b="0" kern="0" dirty="0">
                <a:latin typeface="+mn-lt"/>
              </a:rPr>
              <a:t>    %</a:t>
            </a:r>
            <a:r>
              <a:rPr lang="en-US" b="0" kern="0" dirty="0" err="1">
                <a:latin typeface="+mn-lt"/>
              </a:rPr>
              <a:t>eax</a:t>
            </a:r>
            <a:r>
              <a:rPr lang="en-US" b="0" kern="0" dirty="0">
                <a:latin typeface="+mn-lt"/>
              </a:rPr>
              <a:t>,  %</a:t>
            </a:r>
            <a:r>
              <a:rPr lang="en-US" b="0" kern="0" dirty="0" err="1">
                <a:latin typeface="+mn-lt"/>
              </a:rPr>
              <a:t>fs</a:t>
            </a:r>
            <a:r>
              <a:rPr lang="en-US" b="0" kern="0" dirty="0">
                <a:latin typeface="+mn-lt"/>
                <a:sym typeface="Wingdings" pitchFamily="2" charset="2"/>
              </a:rPr>
              <a:t>:(</a:t>
            </a:r>
            <a:r>
              <a:rPr lang="en-US" b="0" kern="0" dirty="0">
                <a:latin typeface="+mn-lt"/>
              </a:rPr>
              <a:t>0xFEE00300)</a:t>
            </a:r>
          </a:p>
          <a:p>
            <a:pPr marL="342900" indent="-342900">
              <a:spcBef>
                <a:spcPct val="20000"/>
              </a:spcBef>
              <a:defRPr/>
            </a:pPr>
            <a:r>
              <a:rPr lang="en-US" b="0" kern="0" dirty="0">
                <a:latin typeface="+mn-lt"/>
              </a:rPr>
              <a:t>.B1:	</a:t>
            </a:r>
            <a:r>
              <a:rPr lang="en-US" b="0" kern="0" dirty="0" err="1">
                <a:latin typeface="+mn-lt"/>
              </a:rPr>
              <a:t>btl</a:t>
            </a:r>
            <a:r>
              <a:rPr lang="en-US" b="0" kern="0" dirty="0">
                <a:latin typeface="+mn-lt"/>
              </a:rPr>
              <a:t>	 $12,  %</a:t>
            </a:r>
            <a:r>
              <a:rPr lang="en-US" b="0" kern="0" dirty="0" err="1">
                <a:latin typeface="+mn-lt"/>
              </a:rPr>
              <a:t>fs</a:t>
            </a:r>
            <a:r>
              <a:rPr lang="en-US" b="0" kern="0" dirty="0">
                <a:latin typeface="+mn-lt"/>
              </a:rPr>
              <a:t>:(0xFEE00300)</a:t>
            </a:r>
          </a:p>
          <a:p>
            <a:pPr marL="342900" indent="-342900">
              <a:spcBef>
                <a:spcPct val="20000"/>
              </a:spcBef>
              <a:defRPr/>
            </a:pPr>
            <a:r>
              <a:rPr lang="en-US" b="0" kern="0" dirty="0">
                <a:latin typeface="+mn-lt"/>
              </a:rPr>
              <a:t>		</a:t>
            </a:r>
            <a:r>
              <a:rPr lang="en-US" b="0" kern="0" dirty="0" err="1">
                <a:latin typeface="+mn-lt"/>
              </a:rPr>
              <a:t>jc</a:t>
            </a:r>
            <a:r>
              <a:rPr lang="en-US" b="0" kern="0" dirty="0">
                <a:latin typeface="+mn-lt"/>
              </a:rPr>
              <a:t>	 .B1    </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213</a:t>
            </a:fld>
            <a:endParaRPr 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229600" cy="1143000"/>
          </a:xfrm>
        </p:spPr>
        <p:txBody>
          <a:bodyPr/>
          <a:lstStyle/>
          <a:p>
            <a:pPr eaLnBrk="1" hangingPunct="1"/>
            <a:r>
              <a:rPr lang="en-US" dirty="0" smtClean="0"/>
              <a:t>Delaying for EAX microseconds</a:t>
            </a:r>
          </a:p>
        </p:txBody>
      </p:sp>
      <p:sp>
        <p:nvSpPr>
          <p:cNvPr id="18435" name="Rectangle 3"/>
          <p:cNvSpPr>
            <a:spLocks noGrp="1" noChangeArrowheads="1"/>
          </p:cNvSpPr>
          <p:nvPr>
            <p:ph type="body" idx="1"/>
          </p:nvPr>
        </p:nvSpPr>
        <p:spPr/>
        <p:txBody>
          <a:bodyPr/>
          <a:lstStyle/>
          <a:p>
            <a:pPr eaLnBrk="1" hangingPunct="1">
              <a:lnSpc>
                <a:spcPct val="90000"/>
              </a:lnSpc>
              <a:buFontTx/>
              <a:buNone/>
            </a:pPr>
            <a:r>
              <a:rPr lang="en-US" sz="2400" smtClean="0"/>
              <a:t># </a:t>
            </a:r>
            <a:r>
              <a:rPr lang="en-US" sz="2000" smtClean="0"/>
              <a:t>We use the 8254 Timer/Counter Channel 2 to generate a</a:t>
            </a:r>
          </a:p>
          <a:p>
            <a:pPr eaLnBrk="1" hangingPunct="1">
              <a:lnSpc>
                <a:spcPct val="90000"/>
              </a:lnSpc>
              <a:buFontTx/>
              <a:buNone/>
            </a:pPr>
            <a:r>
              <a:rPr lang="en-US" sz="2000" smtClean="0"/>
              <a:t># timed delay (expressed in microseconds by value in EAX)</a:t>
            </a:r>
          </a:p>
          <a:p>
            <a:pPr eaLnBrk="1" hangingPunct="1">
              <a:lnSpc>
                <a:spcPct val="90000"/>
              </a:lnSpc>
              <a:buFontTx/>
              <a:buNone/>
            </a:pPr>
            <a:r>
              <a:rPr lang="en-US" sz="2000" smtClean="0"/>
              <a:t>		mov     %eax, %ecx		# copy delay-time to ECX</a:t>
            </a:r>
          </a:p>
          <a:p>
            <a:pPr eaLnBrk="1" hangingPunct="1">
              <a:lnSpc>
                <a:spcPct val="90000"/>
              </a:lnSpc>
              <a:buFontTx/>
              <a:buNone/>
            </a:pPr>
            <a:r>
              <a:rPr lang="en-US" sz="2000" smtClean="0"/>
              <a:t>		mov     %1000000, %eax	#  microseconds-per-sec</a:t>
            </a:r>
          </a:p>
          <a:p>
            <a:pPr eaLnBrk="1" hangingPunct="1">
              <a:lnSpc>
                <a:spcPct val="90000"/>
              </a:lnSpc>
              <a:buFontTx/>
              <a:buNone/>
            </a:pPr>
            <a:r>
              <a:rPr lang="en-US" sz="2000" smtClean="0"/>
              <a:t>		xor       %edx, %edx		#  extended to quadword</a:t>
            </a:r>
          </a:p>
          <a:p>
            <a:pPr eaLnBrk="1" hangingPunct="1">
              <a:lnSpc>
                <a:spcPct val="90000"/>
              </a:lnSpc>
              <a:buFontTx/>
              <a:buNone/>
            </a:pPr>
            <a:r>
              <a:rPr lang="en-US" sz="2000" smtClean="0"/>
              <a:t>		div       %ecx			# perform dword division</a:t>
            </a:r>
          </a:p>
          <a:p>
            <a:pPr eaLnBrk="1" hangingPunct="1">
              <a:lnSpc>
                <a:spcPct val="90000"/>
              </a:lnSpc>
              <a:buFontTx/>
              <a:buNone/>
            </a:pPr>
            <a:r>
              <a:rPr lang="en-US" sz="2000" smtClean="0"/>
              <a:t>		mov     %eax, %ecx		# copy quotient into ECX</a:t>
            </a:r>
          </a:p>
          <a:p>
            <a:pPr eaLnBrk="1" hangingPunct="1">
              <a:lnSpc>
                <a:spcPct val="90000"/>
              </a:lnSpc>
              <a:buFontTx/>
              <a:buNone/>
            </a:pPr>
            <a:r>
              <a:rPr lang="en-US" sz="2000" smtClean="0"/>
              <a:t>		mov     $1193182, %ecx	#  input-pulses-per-sec</a:t>
            </a:r>
          </a:p>
          <a:p>
            <a:pPr eaLnBrk="1" hangingPunct="1">
              <a:lnSpc>
                <a:spcPct val="90000"/>
              </a:lnSpc>
              <a:buFontTx/>
              <a:buNone/>
            </a:pPr>
            <a:r>
              <a:rPr lang="en-US" sz="2000" smtClean="0"/>
              <a:t>		xor       %edx, %edx		#  extended to quadword</a:t>
            </a:r>
          </a:p>
          <a:p>
            <a:pPr eaLnBrk="1" hangingPunct="1">
              <a:lnSpc>
                <a:spcPct val="90000"/>
              </a:lnSpc>
              <a:buFontTx/>
              <a:buNone/>
            </a:pPr>
            <a:r>
              <a:rPr lang="en-US" sz="2000" smtClean="0"/>
              <a:t>		div	 %ecx			# perform dword division</a:t>
            </a:r>
          </a:p>
          <a:p>
            <a:pPr eaLnBrk="1" hangingPunct="1">
              <a:lnSpc>
                <a:spcPct val="90000"/>
              </a:lnSpc>
              <a:buFontTx/>
              <a:buNone/>
            </a:pPr>
            <a:r>
              <a:rPr lang="en-US" sz="2000" smtClean="0"/>
              <a:t># now transfer the quotient from AX to the Channel 2 Latch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214</a:t>
            </a:fld>
            <a:endParaRPr 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lstStyle/>
          <a:p>
            <a:pPr eaLnBrk="1" hangingPunct="1"/>
            <a:r>
              <a:rPr lang="en-US" smtClean="0"/>
              <a:t>Mutual Exclusion</a:t>
            </a:r>
          </a:p>
        </p:txBody>
      </p:sp>
      <p:sp>
        <p:nvSpPr>
          <p:cNvPr id="19459" name="Rectangle 3"/>
          <p:cNvSpPr>
            <a:spLocks noGrp="1" noChangeArrowheads="1"/>
          </p:cNvSpPr>
          <p:nvPr>
            <p:ph type="body" idx="1"/>
          </p:nvPr>
        </p:nvSpPr>
        <p:spPr>
          <a:xfrm>
            <a:off x="457200" y="1219200"/>
            <a:ext cx="8229600" cy="4525963"/>
          </a:xfrm>
        </p:spPr>
        <p:txBody>
          <a:bodyPr/>
          <a:lstStyle/>
          <a:p>
            <a:pPr eaLnBrk="1" hangingPunct="1">
              <a:lnSpc>
                <a:spcPct val="90000"/>
              </a:lnSpc>
            </a:pPr>
            <a:r>
              <a:rPr lang="en-US" sz="2000" smtClean="0"/>
              <a:t>Shared variables must not be modified by more than one processor at a time (‘mutual exclusion’)</a:t>
            </a:r>
          </a:p>
          <a:p>
            <a:pPr eaLnBrk="1" hangingPunct="1">
              <a:lnSpc>
                <a:spcPct val="90000"/>
              </a:lnSpc>
            </a:pPr>
            <a:r>
              <a:rPr lang="en-US" sz="2000" smtClean="0"/>
              <a:t>The Pentium’s ‘lock’ prefix helps enforce this</a:t>
            </a:r>
          </a:p>
          <a:p>
            <a:pPr eaLnBrk="1" hangingPunct="1">
              <a:lnSpc>
                <a:spcPct val="90000"/>
              </a:lnSpc>
            </a:pPr>
            <a:r>
              <a:rPr lang="en-US" sz="2000" smtClean="0"/>
              <a:t>Example: every processor adds 1 to count</a:t>
            </a:r>
          </a:p>
          <a:p>
            <a:pPr lvl="2" eaLnBrk="1" hangingPunct="1">
              <a:lnSpc>
                <a:spcPct val="90000"/>
              </a:lnSpc>
              <a:buFontTx/>
              <a:buNone/>
            </a:pPr>
            <a:r>
              <a:rPr lang="en-US" sz="2000" smtClean="0"/>
              <a:t>		lock</a:t>
            </a:r>
          </a:p>
          <a:p>
            <a:pPr lvl="2" eaLnBrk="1" hangingPunct="1">
              <a:lnSpc>
                <a:spcPct val="90000"/>
              </a:lnSpc>
              <a:buFontTx/>
              <a:buNone/>
            </a:pPr>
            <a:r>
              <a:rPr lang="en-US" sz="2000" smtClean="0"/>
              <a:t>		incl     (count)</a:t>
            </a:r>
          </a:p>
          <a:p>
            <a:pPr eaLnBrk="1" hangingPunct="1">
              <a:lnSpc>
                <a:spcPct val="90000"/>
              </a:lnSpc>
            </a:pPr>
            <a:r>
              <a:rPr lang="en-US" sz="2000" smtClean="0"/>
              <a:t>Example: all processors needs private stacks</a:t>
            </a:r>
          </a:p>
          <a:p>
            <a:pPr lvl="2" eaLnBrk="1" hangingPunct="1">
              <a:lnSpc>
                <a:spcPct val="90000"/>
              </a:lnSpc>
              <a:buFontTx/>
              <a:buNone/>
            </a:pPr>
            <a:r>
              <a:rPr lang="en-US" sz="2000" smtClean="0"/>
              <a:t>		mov	0x1000, %ax</a:t>
            </a:r>
          </a:p>
          <a:p>
            <a:pPr lvl="2" eaLnBrk="1" hangingPunct="1">
              <a:lnSpc>
                <a:spcPct val="90000"/>
              </a:lnSpc>
              <a:buFontTx/>
              <a:buNone/>
            </a:pPr>
            <a:r>
              <a:rPr lang="en-US" sz="2000" smtClean="0"/>
              <a:t>		lock</a:t>
            </a:r>
          </a:p>
          <a:p>
            <a:pPr lvl="2" eaLnBrk="1" hangingPunct="1">
              <a:lnSpc>
                <a:spcPct val="90000"/>
              </a:lnSpc>
              <a:buFontTx/>
              <a:buNone/>
            </a:pPr>
            <a:r>
              <a:rPr lang="en-US" sz="2000" smtClean="0"/>
              <a:t>		xadd     [new_SS], %ax</a:t>
            </a:r>
          </a:p>
          <a:p>
            <a:pPr lvl="2" eaLnBrk="1" hangingPunct="1">
              <a:lnSpc>
                <a:spcPct val="90000"/>
              </a:lnSpc>
              <a:buFontTx/>
              <a:buNone/>
            </a:pPr>
            <a:r>
              <a:rPr lang="en-US" sz="2000" smtClean="0"/>
              <a:t>		mov	%ax, %ss</a:t>
            </a:r>
          </a:p>
          <a:p>
            <a:pPr eaLnBrk="1" hangingPunct="1"/>
            <a:r>
              <a:rPr lang="en-US" sz="2000" smtClean="0"/>
              <a:t>The video service-functions in ROM-BIOS that we use to display a message-string at the current cursor-location (and afterward  advance the cursor) modify </a:t>
            </a:r>
            <a:r>
              <a:rPr lang="en-US" sz="2000" b="1" smtClean="0"/>
              <a:t>global</a:t>
            </a:r>
            <a:r>
              <a:rPr lang="en-US" sz="2000" smtClean="0"/>
              <a:t> storage locations (as well as i/o ports), and hence must be called by one processor at a time</a:t>
            </a:r>
          </a:p>
          <a:p>
            <a:pPr eaLnBrk="1" hangingPunct="1"/>
            <a:r>
              <a:rPr lang="en-US" sz="2000" smtClean="0"/>
              <a:t>A shared memory-variable (called ‘mutex’) is used to enforce this mutual exclusion</a:t>
            </a:r>
          </a:p>
          <a:p>
            <a:pPr eaLnBrk="1" hangingPunct="1">
              <a:lnSpc>
                <a:spcPct val="90000"/>
              </a:lnSpc>
            </a:pPr>
            <a:endParaRPr lang="en-US" sz="20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215</a:t>
            </a:fld>
            <a:endParaRPr 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143000"/>
          </a:xfrm>
        </p:spPr>
        <p:txBody>
          <a:bodyPr/>
          <a:lstStyle/>
          <a:p>
            <a:pPr eaLnBrk="1" hangingPunct="1"/>
            <a:r>
              <a:rPr lang="en-US" dirty="0" smtClean="0"/>
              <a:t> Implementing a ‘spinlock’</a:t>
            </a:r>
          </a:p>
        </p:txBody>
      </p:sp>
      <p:sp>
        <p:nvSpPr>
          <p:cNvPr id="20483" name="Rectangle 3"/>
          <p:cNvSpPr>
            <a:spLocks noGrp="1" noChangeArrowheads="1"/>
          </p:cNvSpPr>
          <p:nvPr>
            <p:ph type="body" idx="1"/>
          </p:nvPr>
        </p:nvSpPr>
        <p:spPr/>
        <p:txBody>
          <a:bodyPr/>
          <a:lstStyle/>
          <a:p>
            <a:pPr eaLnBrk="1" hangingPunct="1">
              <a:lnSpc>
                <a:spcPct val="90000"/>
              </a:lnSpc>
              <a:buFontTx/>
              <a:buNone/>
            </a:pPr>
            <a:r>
              <a:rPr lang="en-US" sz="2000" smtClean="0"/>
              <a:t>mutex:	.word		1</a:t>
            </a:r>
          </a:p>
          <a:p>
            <a:pPr eaLnBrk="1" hangingPunct="1">
              <a:lnSpc>
                <a:spcPct val="90000"/>
              </a:lnSpc>
              <a:buFontTx/>
              <a:buNone/>
            </a:pPr>
            <a:r>
              <a:rPr lang="en-US" sz="2000" smtClean="0"/>
              <a:t>spin:		btw	  $0, mutex</a:t>
            </a:r>
          </a:p>
          <a:p>
            <a:pPr eaLnBrk="1" hangingPunct="1">
              <a:lnSpc>
                <a:spcPct val="90000"/>
              </a:lnSpc>
              <a:buFontTx/>
              <a:buNone/>
            </a:pPr>
            <a:r>
              <a:rPr lang="en-US" sz="2000" smtClean="0"/>
              <a:t>			jnc       spin	</a:t>
            </a:r>
          </a:p>
          <a:p>
            <a:pPr eaLnBrk="1" hangingPunct="1">
              <a:lnSpc>
                <a:spcPct val="90000"/>
              </a:lnSpc>
              <a:buFontTx/>
              <a:buNone/>
            </a:pPr>
            <a:r>
              <a:rPr lang="en-US" sz="2000" smtClean="0"/>
              <a:t>			lock	</a:t>
            </a:r>
          </a:p>
          <a:p>
            <a:pPr eaLnBrk="1" hangingPunct="1">
              <a:lnSpc>
                <a:spcPct val="90000"/>
              </a:lnSpc>
              <a:buFontTx/>
              <a:buNone/>
            </a:pPr>
            <a:r>
              <a:rPr lang="en-US" sz="2000" smtClean="0"/>
              <a:t>			btrw	  $0, mutex</a:t>
            </a:r>
          </a:p>
          <a:p>
            <a:pPr eaLnBrk="1" hangingPunct="1">
              <a:lnSpc>
                <a:spcPct val="90000"/>
              </a:lnSpc>
              <a:buFontTx/>
              <a:buNone/>
            </a:pPr>
            <a:r>
              <a:rPr lang="en-US" sz="2000" smtClean="0"/>
              <a:t>			jnc	  spin    </a:t>
            </a:r>
          </a:p>
          <a:p>
            <a:pPr eaLnBrk="1" hangingPunct="1">
              <a:lnSpc>
                <a:spcPct val="90000"/>
              </a:lnSpc>
              <a:buFontTx/>
              <a:buNone/>
            </a:pPr>
            <a:r>
              <a:rPr lang="en-US" sz="2000" smtClean="0"/>
              <a:t># &lt;CRITICAL SECTION OF CODE GOES HERE&gt;</a:t>
            </a:r>
          </a:p>
          <a:p>
            <a:pPr eaLnBrk="1" hangingPunct="1">
              <a:lnSpc>
                <a:spcPct val="90000"/>
              </a:lnSpc>
              <a:buFontTx/>
              <a:buNone/>
            </a:pPr>
            <a:r>
              <a:rPr lang="en-US" sz="2000" smtClean="0"/>
              <a:t>			lock</a:t>
            </a:r>
          </a:p>
          <a:p>
            <a:pPr eaLnBrk="1" hangingPunct="1">
              <a:lnSpc>
                <a:spcPct val="90000"/>
              </a:lnSpc>
              <a:buFontTx/>
              <a:buNone/>
            </a:pPr>
            <a:r>
              <a:rPr lang="en-US" sz="2000" smtClean="0"/>
              <a:t>			btsw	  $0, mutex</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216</a:t>
            </a:fld>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pPr eaLnBrk="1" hangingPunct="1"/>
            <a:r>
              <a:rPr lang="en-US" dirty="0" smtClean="0"/>
              <a:t>Demo: ‘</a:t>
            </a:r>
            <a:r>
              <a:rPr lang="en-US" dirty="0" err="1" smtClean="0"/>
              <a:t>smphello.s</a:t>
            </a:r>
            <a:r>
              <a:rPr lang="en-US" dirty="0" smtClean="0"/>
              <a:t>’</a:t>
            </a:r>
          </a:p>
        </p:txBody>
      </p:sp>
      <p:sp>
        <p:nvSpPr>
          <p:cNvPr id="21507" name="Rectangle 3"/>
          <p:cNvSpPr>
            <a:spLocks noGrp="1" noChangeArrowheads="1"/>
          </p:cNvSpPr>
          <p:nvPr>
            <p:ph type="body" idx="1"/>
          </p:nvPr>
        </p:nvSpPr>
        <p:spPr/>
        <p:txBody>
          <a:bodyPr/>
          <a:lstStyle/>
          <a:p>
            <a:pPr eaLnBrk="1" hangingPunct="1"/>
            <a:r>
              <a:rPr lang="en-US" smtClean="0"/>
              <a:t>Each CPU needs to access its Local-APIC</a:t>
            </a:r>
          </a:p>
          <a:p>
            <a:pPr eaLnBrk="1" hangingPunct="1"/>
            <a:r>
              <a:rPr lang="en-US" smtClean="0"/>
              <a:t>The BSP (“Boot-Strap Processor”) wakes up other processors by broadcasting the ‘INIT-SIPI-SIPI’ message-sequence</a:t>
            </a:r>
          </a:p>
          <a:p>
            <a:pPr eaLnBrk="1" hangingPunct="1"/>
            <a:r>
              <a:rPr lang="en-US" smtClean="0"/>
              <a:t>Each AP (“Application Processor”) starts executing at a 4K page-boundary, and needs its own private stack-area</a:t>
            </a:r>
          </a:p>
          <a:p>
            <a:pPr eaLnBrk="1" hangingPunct="1"/>
            <a:r>
              <a:rPr lang="en-US" smtClean="0"/>
              <a:t>Shared variables need ‘exclusive’ access</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217</a:t>
            </a:fld>
            <a:endParaRPr lang="en-US"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
            <a:ext cx="8229600" cy="1143000"/>
          </a:xfrm>
        </p:spPr>
        <p:txBody>
          <a:bodyPr/>
          <a:lstStyle/>
          <a:p>
            <a:pPr eaLnBrk="1" hangingPunct="1"/>
            <a:r>
              <a:rPr lang="en-US" dirty="0" smtClean="0"/>
              <a:t>We may need a ‘barrier’</a:t>
            </a:r>
          </a:p>
        </p:txBody>
      </p:sp>
      <p:sp>
        <p:nvSpPr>
          <p:cNvPr id="22531" name="Rectangle 3"/>
          <p:cNvSpPr>
            <a:spLocks noGrp="1" noChangeArrowheads="1"/>
          </p:cNvSpPr>
          <p:nvPr>
            <p:ph type="body" idx="1"/>
          </p:nvPr>
        </p:nvSpPr>
        <p:spPr/>
        <p:txBody>
          <a:bodyPr/>
          <a:lstStyle/>
          <a:p>
            <a:pPr eaLnBrk="1" hangingPunct="1">
              <a:lnSpc>
                <a:spcPct val="90000"/>
              </a:lnSpc>
            </a:pPr>
            <a:r>
              <a:rPr lang="en-US" sz="2400" smtClean="0"/>
              <a:t>We can use a software construct (known as a ‘barrier’) to stop CPUs from entering a block of code until a prescribed number of them are all ready to enter it together</a:t>
            </a:r>
          </a:p>
          <a:p>
            <a:pPr eaLnBrk="1" hangingPunct="1">
              <a:lnSpc>
                <a:spcPct val="90000"/>
              </a:lnSpc>
            </a:pPr>
            <a:endParaRPr lang="en-US" sz="2400" smtClean="0"/>
          </a:p>
          <a:p>
            <a:pPr eaLnBrk="1" hangingPunct="1">
              <a:lnSpc>
                <a:spcPct val="90000"/>
              </a:lnSpc>
              <a:buFontTx/>
              <a:buNone/>
            </a:pPr>
            <a:r>
              <a:rPr lang="en-US" sz="2000" smtClean="0"/>
              <a:t>arrived:	.word		0	   # shared variable</a:t>
            </a:r>
          </a:p>
          <a:p>
            <a:pPr eaLnBrk="1" hangingPunct="1">
              <a:lnSpc>
                <a:spcPct val="90000"/>
              </a:lnSpc>
              <a:buFontTx/>
              <a:buNone/>
            </a:pPr>
            <a:r>
              <a:rPr lang="en-US" sz="2000" smtClean="0"/>
              <a:t>barrier:	lock</a:t>
            </a:r>
          </a:p>
          <a:p>
            <a:pPr eaLnBrk="1" hangingPunct="1">
              <a:lnSpc>
                <a:spcPct val="90000"/>
              </a:lnSpc>
              <a:buFontTx/>
              <a:buNone/>
            </a:pPr>
            <a:r>
              <a:rPr lang="en-US" sz="2000" smtClean="0"/>
              <a:t>			incw		(arrived)</a:t>
            </a:r>
          </a:p>
          <a:p>
            <a:pPr eaLnBrk="1" hangingPunct="1">
              <a:lnSpc>
                <a:spcPct val="90000"/>
              </a:lnSpc>
              <a:buFontTx/>
              <a:buNone/>
            </a:pPr>
            <a:r>
              <a:rPr lang="en-US" sz="2000" smtClean="0"/>
              <a:t>await:	cmpw	$2, (arrived)</a:t>
            </a:r>
          </a:p>
          <a:p>
            <a:pPr eaLnBrk="1" hangingPunct="1">
              <a:lnSpc>
                <a:spcPct val="90000"/>
              </a:lnSpc>
              <a:buFontTx/>
              <a:buNone/>
            </a:pPr>
            <a:r>
              <a:rPr lang="en-US" sz="2000" smtClean="0"/>
              <a:t>			jb		await</a:t>
            </a:r>
          </a:p>
          <a:p>
            <a:pPr eaLnBrk="1" hangingPunct="1">
              <a:lnSpc>
                <a:spcPct val="90000"/>
              </a:lnSpc>
              <a:buFontTx/>
              <a:buNone/>
            </a:pPr>
            <a:r>
              <a:rPr lang="en-US" sz="2000" smtClean="0"/>
              <a:t>			call		add_one_thousand</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218</a:t>
            </a:fld>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smtClean="0"/>
              <a:t>Multiple threads in ‘activity.s’</a:t>
            </a:r>
          </a:p>
        </p:txBody>
      </p:sp>
      <p:sp>
        <p:nvSpPr>
          <p:cNvPr id="23555" name="Rectangle 5"/>
          <p:cNvSpPr>
            <a:spLocks noChangeArrowheads="1"/>
          </p:cNvSpPr>
          <p:nvPr/>
        </p:nvSpPr>
        <p:spPr bwMode="auto">
          <a:xfrm>
            <a:off x="914400" y="2133600"/>
            <a:ext cx="1676400" cy="3886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23556" name="Text Box 6"/>
          <p:cNvSpPr txBox="1">
            <a:spLocks noChangeArrowheads="1"/>
          </p:cNvSpPr>
          <p:nvPr/>
        </p:nvSpPr>
        <p:spPr bwMode="auto">
          <a:xfrm>
            <a:off x="762000" y="1828800"/>
            <a:ext cx="806450" cy="366713"/>
          </a:xfrm>
          <a:prstGeom prst="rect">
            <a:avLst/>
          </a:prstGeom>
          <a:noFill/>
          <a:ln w="9525">
            <a:noFill/>
            <a:miter lim="800000"/>
            <a:headEnd/>
            <a:tailEnd/>
          </a:ln>
        </p:spPr>
        <p:txBody>
          <a:bodyPr wrap="none">
            <a:spAutoFit/>
          </a:bodyPr>
          <a:lstStyle/>
          <a:p>
            <a:r>
              <a:rPr lang="en-US"/>
              <a:t> main:</a:t>
            </a:r>
          </a:p>
        </p:txBody>
      </p:sp>
      <p:sp>
        <p:nvSpPr>
          <p:cNvPr id="23557" name="Rectangle 11"/>
          <p:cNvSpPr>
            <a:spLocks noChangeArrowheads="1"/>
          </p:cNvSpPr>
          <p:nvPr/>
        </p:nvSpPr>
        <p:spPr bwMode="auto">
          <a:xfrm rot="-2673609">
            <a:off x="1524000" y="4495800"/>
            <a:ext cx="492125" cy="477838"/>
          </a:xfrm>
          <a:prstGeom prst="rect">
            <a:avLst/>
          </a:prstGeom>
          <a:solidFill>
            <a:srgbClr val="A1FDCD"/>
          </a:solidFill>
          <a:ln w="9525">
            <a:solidFill>
              <a:schemeClr val="tx1"/>
            </a:solidFill>
            <a:miter lim="800000"/>
            <a:headEnd/>
            <a:tailEnd/>
          </a:ln>
        </p:spPr>
        <p:txBody>
          <a:bodyPr wrap="none" anchor="ctr"/>
          <a:lstStyle/>
          <a:p>
            <a:endParaRPr lang="en-US"/>
          </a:p>
        </p:txBody>
      </p:sp>
      <p:sp>
        <p:nvSpPr>
          <p:cNvPr id="23558" name="Rectangle 7"/>
          <p:cNvSpPr>
            <a:spLocks noChangeArrowheads="1"/>
          </p:cNvSpPr>
          <p:nvPr/>
        </p:nvSpPr>
        <p:spPr bwMode="auto">
          <a:xfrm>
            <a:off x="1066800" y="2209800"/>
            <a:ext cx="1447800" cy="381000"/>
          </a:xfrm>
          <a:prstGeom prst="rect">
            <a:avLst/>
          </a:prstGeom>
          <a:solidFill>
            <a:srgbClr val="A1FDCD"/>
          </a:solidFill>
          <a:ln w="9525">
            <a:solidFill>
              <a:schemeClr val="tx1"/>
            </a:solidFill>
            <a:miter lim="800000"/>
            <a:headEnd/>
            <a:tailEnd/>
          </a:ln>
        </p:spPr>
        <p:txBody>
          <a:bodyPr wrap="none" anchor="ctr"/>
          <a:lstStyle/>
          <a:p>
            <a:pPr algn="ctr"/>
            <a:r>
              <a:rPr lang="en-US"/>
              <a:t> initialization</a:t>
            </a:r>
          </a:p>
        </p:txBody>
      </p:sp>
      <p:sp>
        <p:nvSpPr>
          <p:cNvPr id="23559" name="Rectangle 8"/>
          <p:cNvSpPr>
            <a:spLocks noChangeArrowheads="1"/>
          </p:cNvSpPr>
          <p:nvPr/>
        </p:nvSpPr>
        <p:spPr bwMode="auto">
          <a:xfrm>
            <a:off x="1066800" y="5334000"/>
            <a:ext cx="1447800" cy="304800"/>
          </a:xfrm>
          <a:prstGeom prst="rect">
            <a:avLst/>
          </a:prstGeom>
          <a:solidFill>
            <a:srgbClr val="A1FDCD"/>
          </a:solidFill>
          <a:ln w="9525">
            <a:solidFill>
              <a:schemeClr val="tx1"/>
            </a:solidFill>
            <a:miter lim="800000"/>
            <a:headEnd/>
            <a:tailEnd/>
          </a:ln>
        </p:spPr>
        <p:txBody>
          <a:bodyPr wrap="none" anchor="ctr"/>
          <a:lstStyle/>
          <a:p>
            <a:pPr algn="ctr"/>
            <a:r>
              <a:rPr lang="en-US"/>
              <a:t> cleanup</a:t>
            </a:r>
          </a:p>
        </p:txBody>
      </p:sp>
      <p:sp>
        <p:nvSpPr>
          <p:cNvPr id="23560" name="Rectangle 9"/>
          <p:cNvSpPr>
            <a:spLocks noChangeArrowheads="1"/>
          </p:cNvSpPr>
          <p:nvPr/>
        </p:nvSpPr>
        <p:spPr bwMode="auto">
          <a:xfrm>
            <a:off x="1447800" y="5715000"/>
            <a:ext cx="685800" cy="228600"/>
          </a:xfrm>
          <a:prstGeom prst="rect">
            <a:avLst/>
          </a:prstGeom>
          <a:solidFill>
            <a:srgbClr val="A1FDCD"/>
          </a:solidFill>
          <a:ln w="9525">
            <a:solidFill>
              <a:schemeClr val="tx1"/>
            </a:solidFill>
            <a:miter lim="800000"/>
            <a:headEnd/>
            <a:tailEnd/>
          </a:ln>
        </p:spPr>
        <p:txBody>
          <a:bodyPr wrap="none" anchor="ctr"/>
          <a:lstStyle/>
          <a:p>
            <a:pPr algn="ctr"/>
            <a:r>
              <a:rPr lang="en-US"/>
              <a:t>  exit </a:t>
            </a:r>
          </a:p>
        </p:txBody>
      </p:sp>
      <p:sp>
        <p:nvSpPr>
          <p:cNvPr id="23561" name="Rectangle 10"/>
          <p:cNvSpPr>
            <a:spLocks noChangeArrowheads="1"/>
          </p:cNvSpPr>
          <p:nvPr/>
        </p:nvSpPr>
        <p:spPr bwMode="auto">
          <a:xfrm>
            <a:off x="1295400" y="2895600"/>
            <a:ext cx="1219200" cy="1219200"/>
          </a:xfrm>
          <a:prstGeom prst="rect">
            <a:avLst/>
          </a:prstGeom>
          <a:solidFill>
            <a:srgbClr val="FFFF99"/>
          </a:solidFill>
          <a:ln w="38100">
            <a:solidFill>
              <a:schemeClr val="tx1"/>
            </a:solidFill>
            <a:miter lim="800000"/>
            <a:headEnd/>
            <a:tailEnd/>
          </a:ln>
        </p:spPr>
        <p:txBody>
          <a:bodyPr wrap="none" anchor="ctr"/>
          <a:lstStyle/>
          <a:p>
            <a:endParaRPr lang="en-US"/>
          </a:p>
        </p:txBody>
      </p:sp>
      <p:sp>
        <p:nvSpPr>
          <p:cNvPr id="23562" name="Line 13"/>
          <p:cNvSpPr>
            <a:spLocks noChangeShapeType="1"/>
          </p:cNvSpPr>
          <p:nvPr/>
        </p:nvSpPr>
        <p:spPr bwMode="auto">
          <a:xfrm flipV="1">
            <a:off x="1143000" y="2743200"/>
            <a:ext cx="0" cy="1981200"/>
          </a:xfrm>
          <a:prstGeom prst="line">
            <a:avLst/>
          </a:prstGeom>
          <a:noFill/>
          <a:ln w="9525">
            <a:solidFill>
              <a:schemeClr val="tx1"/>
            </a:solidFill>
            <a:round/>
            <a:headEnd/>
            <a:tailEnd/>
          </a:ln>
        </p:spPr>
        <p:txBody>
          <a:bodyPr/>
          <a:lstStyle/>
          <a:p>
            <a:endParaRPr lang="en-US"/>
          </a:p>
        </p:txBody>
      </p:sp>
      <p:sp>
        <p:nvSpPr>
          <p:cNvPr id="23563" name="Line 14"/>
          <p:cNvSpPr>
            <a:spLocks noChangeShapeType="1"/>
          </p:cNvSpPr>
          <p:nvPr/>
        </p:nvSpPr>
        <p:spPr bwMode="auto">
          <a:xfrm>
            <a:off x="1752600" y="2590800"/>
            <a:ext cx="0" cy="304800"/>
          </a:xfrm>
          <a:prstGeom prst="line">
            <a:avLst/>
          </a:prstGeom>
          <a:noFill/>
          <a:ln w="9525">
            <a:solidFill>
              <a:schemeClr val="tx1"/>
            </a:solidFill>
            <a:round/>
            <a:headEnd/>
            <a:tailEnd type="triangle" w="med" len="med"/>
          </a:ln>
        </p:spPr>
        <p:txBody>
          <a:bodyPr/>
          <a:lstStyle/>
          <a:p>
            <a:endParaRPr lang="en-US"/>
          </a:p>
        </p:txBody>
      </p:sp>
      <p:sp>
        <p:nvSpPr>
          <p:cNvPr id="23564" name="Line 15"/>
          <p:cNvSpPr>
            <a:spLocks noChangeShapeType="1"/>
          </p:cNvSpPr>
          <p:nvPr/>
        </p:nvSpPr>
        <p:spPr bwMode="auto">
          <a:xfrm flipH="1">
            <a:off x="1143000" y="4724400"/>
            <a:ext cx="304800" cy="0"/>
          </a:xfrm>
          <a:prstGeom prst="line">
            <a:avLst/>
          </a:prstGeom>
          <a:noFill/>
          <a:ln w="9525">
            <a:solidFill>
              <a:schemeClr val="tx1"/>
            </a:solidFill>
            <a:round/>
            <a:headEnd/>
            <a:tailEnd/>
          </a:ln>
        </p:spPr>
        <p:txBody>
          <a:bodyPr/>
          <a:lstStyle/>
          <a:p>
            <a:endParaRPr lang="en-US"/>
          </a:p>
        </p:txBody>
      </p:sp>
      <p:sp>
        <p:nvSpPr>
          <p:cNvPr id="23565" name="Line 16"/>
          <p:cNvSpPr>
            <a:spLocks noChangeShapeType="1"/>
          </p:cNvSpPr>
          <p:nvPr/>
        </p:nvSpPr>
        <p:spPr bwMode="auto">
          <a:xfrm>
            <a:off x="1143000" y="2743200"/>
            <a:ext cx="609600" cy="0"/>
          </a:xfrm>
          <a:prstGeom prst="line">
            <a:avLst/>
          </a:prstGeom>
          <a:noFill/>
          <a:ln w="9525">
            <a:solidFill>
              <a:schemeClr val="tx1"/>
            </a:solidFill>
            <a:round/>
            <a:headEnd/>
            <a:tailEnd type="triangle" w="med" len="med"/>
          </a:ln>
        </p:spPr>
        <p:txBody>
          <a:bodyPr/>
          <a:lstStyle/>
          <a:p>
            <a:endParaRPr lang="en-US"/>
          </a:p>
        </p:txBody>
      </p:sp>
      <p:sp>
        <p:nvSpPr>
          <p:cNvPr id="23566" name="Line 17"/>
          <p:cNvSpPr>
            <a:spLocks noChangeShapeType="1"/>
          </p:cNvSpPr>
          <p:nvPr/>
        </p:nvSpPr>
        <p:spPr bwMode="auto">
          <a:xfrm>
            <a:off x="1752600" y="4114800"/>
            <a:ext cx="0" cy="304800"/>
          </a:xfrm>
          <a:prstGeom prst="line">
            <a:avLst/>
          </a:prstGeom>
          <a:noFill/>
          <a:ln w="9525">
            <a:solidFill>
              <a:schemeClr val="tx1"/>
            </a:solidFill>
            <a:round/>
            <a:headEnd/>
            <a:tailEnd type="triangle" w="med" len="med"/>
          </a:ln>
        </p:spPr>
        <p:txBody>
          <a:bodyPr/>
          <a:lstStyle/>
          <a:p>
            <a:endParaRPr lang="en-US"/>
          </a:p>
        </p:txBody>
      </p:sp>
      <p:sp>
        <p:nvSpPr>
          <p:cNvPr id="23567" name="Line 18"/>
          <p:cNvSpPr>
            <a:spLocks noChangeShapeType="1"/>
          </p:cNvSpPr>
          <p:nvPr/>
        </p:nvSpPr>
        <p:spPr bwMode="auto">
          <a:xfrm>
            <a:off x="1752600" y="5029200"/>
            <a:ext cx="0" cy="304800"/>
          </a:xfrm>
          <a:prstGeom prst="line">
            <a:avLst/>
          </a:prstGeom>
          <a:noFill/>
          <a:ln w="9525">
            <a:solidFill>
              <a:schemeClr val="tx1"/>
            </a:solidFill>
            <a:round/>
            <a:headEnd/>
            <a:tailEnd type="triangle" w="med" len="med"/>
          </a:ln>
        </p:spPr>
        <p:txBody>
          <a:bodyPr/>
          <a:lstStyle/>
          <a:p>
            <a:endParaRPr lang="en-US"/>
          </a:p>
        </p:txBody>
      </p:sp>
      <p:sp>
        <p:nvSpPr>
          <p:cNvPr id="23568" name="Rectangle 19"/>
          <p:cNvSpPr>
            <a:spLocks noChangeArrowheads="1"/>
          </p:cNvSpPr>
          <p:nvPr/>
        </p:nvSpPr>
        <p:spPr bwMode="auto">
          <a:xfrm>
            <a:off x="1447800" y="2971800"/>
            <a:ext cx="914400" cy="457200"/>
          </a:xfrm>
          <a:prstGeom prst="rect">
            <a:avLst/>
          </a:prstGeom>
          <a:solidFill>
            <a:srgbClr val="A1FDCD"/>
          </a:solidFill>
          <a:ln w="9525">
            <a:solidFill>
              <a:schemeClr val="tx1"/>
            </a:solidFill>
            <a:miter lim="800000"/>
            <a:headEnd/>
            <a:tailEnd/>
          </a:ln>
        </p:spPr>
        <p:txBody>
          <a:bodyPr wrap="none" anchor="ctr"/>
          <a:lstStyle/>
          <a:p>
            <a:pPr algn="ctr"/>
            <a:r>
              <a:rPr lang="en-US"/>
              <a:t>format</a:t>
            </a:r>
          </a:p>
        </p:txBody>
      </p:sp>
      <p:sp>
        <p:nvSpPr>
          <p:cNvPr id="23569" name="Rectangle 20"/>
          <p:cNvSpPr>
            <a:spLocks noChangeArrowheads="1"/>
          </p:cNvSpPr>
          <p:nvPr/>
        </p:nvSpPr>
        <p:spPr bwMode="auto">
          <a:xfrm>
            <a:off x="1447800" y="3581400"/>
            <a:ext cx="914400" cy="457200"/>
          </a:xfrm>
          <a:prstGeom prst="rect">
            <a:avLst/>
          </a:prstGeom>
          <a:solidFill>
            <a:srgbClr val="A1FDCD"/>
          </a:solidFill>
          <a:ln w="9525">
            <a:solidFill>
              <a:schemeClr val="tx1"/>
            </a:solidFill>
            <a:miter lim="800000"/>
            <a:headEnd/>
            <a:tailEnd/>
          </a:ln>
        </p:spPr>
        <p:txBody>
          <a:bodyPr wrap="none" anchor="ctr"/>
          <a:lstStyle/>
          <a:p>
            <a:pPr algn="ctr"/>
            <a:r>
              <a:rPr lang="en-US"/>
              <a:t>exhibit</a:t>
            </a:r>
          </a:p>
        </p:txBody>
      </p:sp>
      <p:sp>
        <p:nvSpPr>
          <p:cNvPr id="3084" name="Text Box 12"/>
          <p:cNvSpPr txBox="1">
            <a:spLocks noChangeArrowheads="1"/>
          </p:cNvSpPr>
          <p:nvPr/>
        </p:nvSpPr>
        <p:spPr bwMode="auto">
          <a:xfrm>
            <a:off x="1447800" y="4572000"/>
            <a:ext cx="676275" cy="304800"/>
          </a:xfrm>
          <a:prstGeom prst="rect">
            <a:avLst/>
          </a:prstGeom>
          <a:gradFill rotWithShape="1">
            <a:gsLst>
              <a:gs pos="0">
                <a:schemeClr val="accent1"/>
              </a:gs>
              <a:gs pos="100000">
                <a:schemeClr val="accent1">
                  <a:gamma/>
                  <a:shade val="46275"/>
                  <a:invGamma/>
                  <a:alpha val="0"/>
                </a:schemeClr>
              </a:gs>
            </a:gsLst>
            <a:lin ang="5400000" scaled="1"/>
          </a:gradFill>
          <a:ln w="9525">
            <a:noFill/>
            <a:miter lim="800000"/>
            <a:headEnd/>
            <a:tailEnd/>
          </a:ln>
          <a:effectLst/>
        </p:spPr>
        <p:txBody>
          <a:bodyPr wrap="none">
            <a:spAutoFit/>
          </a:bodyPr>
          <a:lstStyle/>
          <a:p>
            <a:pPr>
              <a:defRPr/>
            </a:pPr>
            <a:r>
              <a:rPr lang="en-US" sz="1400"/>
              <a:t>done?</a:t>
            </a:r>
          </a:p>
        </p:txBody>
      </p:sp>
      <p:sp>
        <p:nvSpPr>
          <p:cNvPr id="23571" name="Rectangle 21"/>
          <p:cNvSpPr>
            <a:spLocks noChangeArrowheads="1"/>
          </p:cNvSpPr>
          <p:nvPr/>
        </p:nvSpPr>
        <p:spPr bwMode="auto">
          <a:xfrm>
            <a:off x="32766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0</a:t>
            </a:r>
          </a:p>
        </p:txBody>
      </p:sp>
      <p:sp>
        <p:nvSpPr>
          <p:cNvPr id="23572" name="Rectangle 22"/>
          <p:cNvSpPr>
            <a:spLocks noChangeArrowheads="1"/>
          </p:cNvSpPr>
          <p:nvPr/>
        </p:nvSpPr>
        <p:spPr bwMode="auto">
          <a:xfrm>
            <a:off x="39624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1</a:t>
            </a:r>
          </a:p>
        </p:txBody>
      </p:sp>
      <p:sp>
        <p:nvSpPr>
          <p:cNvPr id="23573" name="Rectangle 23"/>
          <p:cNvSpPr>
            <a:spLocks noChangeArrowheads="1"/>
          </p:cNvSpPr>
          <p:nvPr/>
        </p:nvSpPr>
        <p:spPr bwMode="auto">
          <a:xfrm>
            <a:off x="46482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2</a:t>
            </a:r>
          </a:p>
        </p:txBody>
      </p:sp>
      <p:sp>
        <p:nvSpPr>
          <p:cNvPr id="23574" name="Rectangle 24"/>
          <p:cNvSpPr>
            <a:spLocks noChangeArrowheads="1"/>
          </p:cNvSpPr>
          <p:nvPr/>
        </p:nvSpPr>
        <p:spPr bwMode="auto">
          <a:xfrm>
            <a:off x="53340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3</a:t>
            </a:r>
          </a:p>
        </p:txBody>
      </p:sp>
      <p:sp>
        <p:nvSpPr>
          <p:cNvPr id="23575" name="Rectangle 25"/>
          <p:cNvSpPr>
            <a:spLocks noChangeArrowheads="1"/>
          </p:cNvSpPr>
          <p:nvPr/>
        </p:nvSpPr>
        <p:spPr bwMode="auto">
          <a:xfrm>
            <a:off x="60198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4</a:t>
            </a:r>
          </a:p>
        </p:txBody>
      </p:sp>
      <p:sp>
        <p:nvSpPr>
          <p:cNvPr id="23576" name="Rectangle 26"/>
          <p:cNvSpPr>
            <a:spLocks noChangeArrowheads="1"/>
          </p:cNvSpPr>
          <p:nvPr/>
        </p:nvSpPr>
        <p:spPr bwMode="auto">
          <a:xfrm>
            <a:off x="67056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5</a:t>
            </a:r>
          </a:p>
        </p:txBody>
      </p:sp>
      <p:sp>
        <p:nvSpPr>
          <p:cNvPr id="23577" name="Rectangle 28"/>
          <p:cNvSpPr>
            <a:spLocks noChangeArrowheads="1"/>
          </p:cNvSpPr>
          <p:nvPr/>
        </p:nvSpPr>
        <p:spPr bwMode="auto">
          <a:xfrm>
            <a:off x="8077200" y="3962400"/>
            <a:ext cx="609600" cy="533400"/>
          </a:xfrm>
          <a:prstGeom prst="rect">
            <a:avLst/>
          </a:prstGeom>
          <a:solidFill>
            <a:schemeClr val="accent1"/>
          </a:solidFill>
          <a:ln w="9525">
            <a:solidFill>
              <a:schemeClr val="tx1"/>
            </a:solidFill>
            <a:miter lim="800000"/>
            <a:headEnd/>
            <a:tailEnd/>
          </a:ln>
        </p:spPr>
        <p:txBody>
          <a:bodyPr wrap="none" anchor="ctr"/>
          <a:lstStyle/>
          <a:p>
            <a:pPr algn="ctr"/>
            <a:r>
              <a:rPr lang="en-US" sz="1400"/>
              <a:t>isr </a:t>
            </a:r>
          </a:p>
          <a:p>
            <a:pPr algn="ctr"/>
            <a:r>
              <a:rPr lang="en-US" sz="1400"/>
              <a:t>255</a:t>
            </a:r>
          </a:p>
        </p:txBody>
      </p:sp>
      <p:sp>
        <p:nvSpPr>
          <p:cNvPr id="23578" name="Text Box 29"/>
          <p:cNvSpPr txBox="1">
            <a:spLocks noChangeArrowheads="1"/>
          </p:cNvSpPr>
          <p:nvPr/>
        </p:nvSpPr>
        <p:spPr bwMode="auto">
          <a:xfrm>
            <a:off x="7315200" y="3962400"/>
            <a:ext cx="747713" cy="579438"/>
          </a:xfrm>
          <a:prstGeom prst="rect">
            <a:avLst/>
          </a:prstGeom>
          <a:noFill/>
          <a:ln w="9525">
            <a:noFill/>
            <a:miter lim="800000"/>
            <a:headEnd/>
            <a:tailEnd/>
          </a:ln>
        </p:spPr>
        <p:txBody>
          <a:bodyPr wrap="none">
            <a:spAutoFit/>
          </a:bodyPr>
          <a:lstStyle/>
          <a:p>
            <a:r>
              <a:rPr lang="en-US" sz="3200"/>
              <a:t>. . .</a:t>
            </a:r>
          </a:p>
        </p:txBody>
      </p:sp>
      <p:sp>
        <p:nvSpPr>
          <p:cNvPr id="23579" name="Rectangle 30"/>
          <p:cNvSpPr>
            <a:spLocks noChangeArrowheads="1"/>
          </p:cNvSpPr>
          <p:nvPr/>
        </p:nvSpPr>
        <p:spPr bwMode="auto">
          <a:xfrm>
            <a:off x="3352800" y="5181600"/>
            <a:ext cx="5181600" cy="685800"/>
          </a:xfrm>
          <a:prstGeom prst="rect">
            <a:avLst/>
          </a:prstGeom>
          <a:solidFill>
            <a:schemeClr val="accent1"/>
          </a:solidFill>
          <a:ln w="9525">
            <a:solidFill>
              <a:schemeClr val="tx1"/>
            </a:solidFill>
            <a:miter lim="800000"/>
            <a:headEnd/>
            <a:tailEnd/>
          </a:ln>
        </p:spPr>
        <p:txBody>
          <a:bodyPr wrap="none" anchor="ctr"/>
          <a:lstStyle/>
          <a:p>
            <a:pPr algn="ctr"/>
            <a:r>
              <a:rPr lang="en-US"/>
              <a:t> common code </a:t>
            </a:r>
          </a:p>
        </p:txBody>
      </p:sp>
      <p:sp>
        <p:nvSpPr>
          <p:cNvPr id="23580" name="Line 31"/>
          <p:cNvSpPr>
            <a:spLocks noChangeShapeType="1"/>
          </p:cNvSpPr>
          <p:nvPr/>
        </p:nvSpPr>
        <p:spPr bwMode="auto">
          <a:xfrm>
            <a:off x="35814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1" name="Line 32"/>
          <p:cNvSpPr>
            <a:spLocks noChangeShapeType="1"/>
          </p:cNvSpPr>
          <p:nvPr/>
        </p:nvSpPr>
        <p:spPr bwMode="auto">
          <a:xfrm>
            <a:off x="42672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2" name="Line 33"/>
          <p:cNvSpPr>
            <a:spLocks noChangeShapeType="1"/>
          </p:cNvSpPr>
          <p:nvPr/>
        </p:nvSpPr>
        <p:spPr bwMode="auto">
          <a:xfrm>
            <a:off x="49530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3" name="Line 34"/>
          <p:cNvSpPr>
            <a:spLocks noChangeShapeType="1"/>
          </p:cNvSpPr>
          <p:nvPr/>
        </p:nvSpPr>
        <p:spPr bwMode="auto">
          <a:xfrm>
            <a:off x="56388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4" name="Line 35"/>
          <p:cNvSpPr>
            <a:spLocks noChangeShapeType="1"/>
          </p:cNvSpPr>
          <p:nvPr/>
        </p:nvSpPr>
        <p:spPr bwMode="auto">
          <a:xfrm>
            <a:off x="63246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5" name="Line 36"/>
          <p:cNvSpPr>
            <a:spLocks noChangeShapeType="1"/>
          </p:cNvSpPr>
          <p:nvPr/>
        </p:nvSpPr>
        <p:spPr bwMode="auto">
          <a:xfrm>
            <a:off x="70104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6" name="Line 38"/>
          <p:cNvSpPr>
            <a:spLocks noChangeShapeType="1"/>
          </p:cNvSpPr>
          <p:nvPr/>
        </p:nvSpPr>
        <p:spPr bwMode="auto">
          <a:xfrm>
            <a:off x="8382000" y="4495800"/>
            <a:ext cx="0" cy="685800"/>
          </a:xfrm>
          <a:prstGeom prst="line">
            <a:avLst/>
          </a:prstGeom>
          <a:noFill/>
          <a:ln w="9525">
            <a:solidFill>
              <a:schemeClr val="tx1"/>
            </a:solidFill>
            <a:round/>
            <a:headEnd/>
            <a:tailEnd type="triangle" w="med" len="med"/>
          </a:ln>
        </p:spPr>
        <p:txBody>
          <a:bodyPr/>
          <a:lstStyle/>
          <a:p>
            <a:endParaRPr lang="en-US"/>
          </a:p>
        </p:txBody>
      </p:sp>
      <p:sp>
        <p:nvSpPr>
          <p:cNvPr id="23587" name="Text Box 39"/>
          <p:cNvSpPr txBox="1">
            <a:spLocks noChangeArrowheads="1"/>
          </p:cNvSpPr>
          <p:nvPr/>
        </p:nvSpPr>
        <p:spPr bwMode="auto">
          <a:xfrm>
            <a:off x="974725" y="5980113"/>
            <a:ext cx="1352550" cy="641350"/>
          </a:xfrm>
          <a:prstGeom prst="rect">
            <a:avLst/>
          </a:prstGeom>
          <a:noFill/>
          <a:ln w="9525">
            <a:noFill/>
            <a:miter lim="800000"/>
            <a:headEnd/>
            <a:tailEnd/>
          </a:ln>
        </p:spPr>
        <p:txBody>
          <a:bodyPr wrap="none">
            <a:spAutoFit/>
          </a:bodyPr>
          <a:lstStyle/>
          <a:p>
            <a:r>
              <a:rPr lang="en-US"/>
              <a:t> foreground</a:t>
            </a:r>
          </a:p>
          <a:p>
            <a:r>
              <a:rPr lang="en-US"/>
              <a:t>    thread</a:t>
            </a:r>
          </a:p>
        </p:txBody>
      </p:sp>
      <p:sp>
        <p:nvSpPr>
          <p:cNvPr id="23588" name="Text Box 40"/>
          <p:cNvSpPr txBox="1">
            <a:spLocks noChangeArrowheads="1"/>
          </p:cNvSpPr>
          <p:nvPr/>
        </p:nvSpPr>
        <p:spPr bwMode="auto">
          <a:xfrm>
            <a:off x="4648200" y="5943600"/>
            <a:ext cx="2330450" cy="366713"/>
          </a:xfrm>
          <a:prstGeom prst="rect">
            <a:avLst/>
          </a:prstGeom>
          <a:noFill/>
          <a:ln w="9525">
            <a:noFill/>
            <a:miter lim="800000"/>
            <a:headEnd/>
            <a:tailEnd/>
          </a:ln>
        </p:spPr>
        <p:txBody>
          <a:bodyPr wrap="none">
            <a:spAutoFit/>
          </a:bodyPr>
          <a:lstStyle/>
          <a:p>
            <a:r>
              <a:rPr lang="en-US"/>
              <a:t> background threads </a:t>
            </a:r>
          </a:p>
        </p:txBody>
      </p:sp>
      <p:sp>
        <p:nvSpPr>
          <p:cNvPr id="23589" name="Rectangle 41"/>
          <p:cNvSpPr>
            <a:spLocks noChangeArrowheads="1"/>
          </p:cNvSpPr>
          <p:nvPr/>
        </p:nvSpPr>
        <p:spPr bwMode="auto">
          <a:xfrm>
            <a:off x="3962400" y="2362200"/>
            <a:ext cx="4267200" cy="762000"/>
          </a:xfrm>
          <a:prstGeom prst="rect">
            <a:avLst/>
          </a:prstGeom>
          <a:solidFill>
            <a:srgbClr val="FFCCFF"/>
          </a:solidFill>
          <a:ln w="9525">
            <a:solidFill>
              <a:schemeClr val="tx1"/>
            </a:solidFill>
            <a:miter lim="800000"/>
            <a:headEnd/>
            <a:tailEnd/>
          </a:ln>
        </p:spPr>
        <p:txBody>
          <a:bodyPr wrap="none" anchor="ctr"/>
          <a:lstStyle/>
          <a:p>
            <a:pPr algn="ctr"/>
            <a:r>
              <a:rPr lang="en-US"/>
              <a:t> shared array of counters</a:t>
            </a:r>
          </a:p>
        </p:txBody>
      </p:sp>
      <p:sp>
        <p:nvSpPr>
          <p:cNvPr id="23590" name="AutoShape 42"/>
          <p:cNvSpPr>
            <a:spLocks noChangeArrowheads="1"/>
          </p:cNvSpPr>
          <p:nvPr/>
        </p:nvSpPr>
        <p:spPr bwMode="auto">
          <a:xfrm>
            <a:off x="4495800" y="3352800"/>
            <a:ext cx="3124200" cy="381000"/>
          </a:xfrm>
          <a:prstGeom prst="upArrow">
            <a:avLst>
              <a:gd name="adj1" fmla="val 50000"/>
              <a:gd name="adj2" fmla="val 25000"/>
            </a:avLst>
          </a:prstGeom>
          <a:solidFill>
            <a:srgbClr val="FFFF99"/>
          </a:solidFill>
          <a:ln w="9525">
            <a:solidFill>
              <a:schemeClr val="tx1"/>
            </a:solidFill>
            <a:miter lim="800000"/>
            <a:headEnd/>
            <a:tailEnd/>
          </a:ln>
        </p:spPr>
        <p:txBody>
          <a:bodyPr wrap="none" anchor="ctr"/>
          <a:lstStyle/>
          <a:p>
            <a:pPr algn="ctr"/>
            <a:r>
              <a:rPr lang="en-US"/>
              <a:t>write</a:t>
            </a:r>
          </a:p>
        </p:txBody>
      </p:sp>
      <p:sp>
        <p:nvSpPr>
          <p:cNvPr id="23591" name="AutoShape 43"/>
          <p:cNvSpPr>
            <a:spLocks noChangeArrowheads="1"/>
          </p:cNvSpPr>
          <p:nvPr/>
        </p:nvSpPr>
        <p:spPr bwMode="auto">
          <a:xfrm>
            <a:off x="2743200" y="2286000"/>
            <a:ext cx="976313" cy="914400"/>
          </a:xfrm>
          <a:prstGeom prst="leftArrow">
            <a:avLst>
              <a:gd name="adj1" fmla="val 50000"/>
              <a:gd name="adj2" fmla="val 26693"/>
            </a:avLst>
          </a:prstGeom>
          <a:solidFill>
            <a:srgbClr val="FFFF99"/>
          </a:solidFill>
          <a:ln w="9525">
            <a:solidFill>
              <a:schemeClr val="tx1"/>
            </a:solidFill>
            <a:miter lim="800000"/>
            <a:headEnd/>
            <a:tailEnd/>
          </a:ln>
        </p:spPr>
        <p:txBody>
          <a:bodyPr wrap="none" anchor="ctr"/>
          <a:lstStyle/>
          <a:p>
            <a:pPr algn="ctr"/>
            <a:r>
              <a:rPr lang="en-US"/>
              <a:t>read</a:t>
            </a:r>
          </a:p>
        </p:txBody>
      </p:sp>
      <p:sp>
        <p:nvSpPr>
          <p:cNvPr id="4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219</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200"/>
            <a:ext cx="8229600" cy="1143000"/>
          </a:xfrm>
        </p:spPr>
        <p:txBody>
          <a:bodyPr/>
          <a:lstStyle/>
          <a:p>
            <a:r>
              <a:rPr lang="en-US" dirty="0"/>
              <a:t>The ‘</a:t>
            </a:r>
            <a:r>
              <a:rPr lang="en-US" dirty="0" smtClean="0"/>
              <a:t>interrupt’ scenario</a:t>
            </a:r>
            <a:endParaRPr lang="en-US" dirty="0"/>
          </a:p>
        </p:txBody>
      </p:sp>
      <p:sp>
        <p:nvSpPr>
          <p:cNvPr id="17412" name="Rectangle 4"/>
          <p:cNvSpPr>
            <a:spLocks noChangeArrowheads="1"/>
          </p:cNvSpPr>
          <p:nvPr/>
        </p:nvSpPr>
        <p:spPr bwMode="auto">
          <a:xfrm>
            <a:off x="6553200" y="1752600"/>
            <a:ext cx="1676400" cy="4419600"/>
          </a:xfrm>
          <a:prstGeom prst="rect">
            <a:avLst/>
          </a:prstGeom>
          <a:solidFill>
            <a:srgbClr val="DDDDDD"/>
          </a:solidFill>
          <a:ln w="9525">
            <a:solidFill>
              <a:schemeClr val="tx1"/>
            </a:solidFill>
            <a:miter lim="800000"/>
            <a:headEnd/>
            <a:tailEnd/>
          </a:ln>
          <a:effectLst/>
        </p:spPr>
        <p:txBody>
          <a:bodyPr wrap="none" anchor="ctr"/>
          <a:lstStyle/>
          <a:p>
            <a:pPr algn="ctr"/>
            <a:r>
              <a:rPr lang="en-US"/>
              <a:t>Dynamic</a:t>
            </a:r>
          </a:p>
          <a:p>
            <a:pPr algn="ctr"/>
            <a:r>
              <a:rPr lang="en-US"/>
              <a:t>Random</a:t>
            </a:r>
          </a:p>
          <a:p>
            <a:pPr algn="ctr"/>
            <a:r>
              <a:rPr lang="en-US"/>
              <a:t>Assess</a:t>
            </a:r>
          </a:p>
          <a:p>
            <a:pPr algn="ctr"/>
            <a:r>
              <a:rPr lang="en-US"/>
              <a:t>Memory</a:t>
            </a:r>
          </a:p>
          <a:p>
            <a:pPr algn="ctr"/>
            <a:r>
              <a:rPr lang="en-US"/>
              <a:t>(DRAM)</a:t>
            </a:r>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a:p>
            <a:pPr algn="ctr"/>
            <a:endParaRPr lang="en-US"/>
          </a:p>
        </p:txBody>
      </p:sp>
      <p:sp>
        <p:nvSpPr>
          <p:cNvPr id="17413" name="Rectangle 5"/>
          <p:cNvSpPr>
            <a:spLocks noChangeArrowheads="1"/>
          </p:cNvSpPr>
          <p:nvPr/>
        </p:nvSpPr>
        <p:spPr bwMode="auto">
          <a:xfrm>
            <a:off x="3962400" y="1676400"/>
            <a:ext cx="1676400" cy="2514600"/>
          </a:xfrm>
          <a:prstGeom prst="rect">
            <a:avLst/>
          </a:prstGeom>
          <a:solidFill>
            <a:srgbClr val="DDDDDD"/>
          </a:solidFill>
          <a:ln w="9525">
            <a:solidFill>
              <a:schemeClr val="tx1"/>
            </a:solidFill>
            <a:miter lim="800000"/>
            <a:headEnd/>
            <a:tailEnd/>
          </a:ln>
          <a:effectLst/>
        </p:spPr>
        <p:txBody>
          <a:bodyPr wrap="none" anchor="ctr"/>
          <a:lstStyle/>
          <a:p>
            <a:pPr algn="ctr"/>
            <a:r>
              <a:rPr lang="en-US"/>
              <a:t>Central</a:t>
            </a:r>
          </a:p>
          <a:p>
            <a:pPr algn="ctr"/>
            <a:r>
              <a:rPr lang="en-US"/>
              <a:t>Processing</a:t>
            </a:r>
          </a:p>
          <a:p>
            <a:pPr algn="ctr"/>
            <a:r>
              <a:rPr lang="en-US"/>
              <a:t>Unit</a:t>
            </a:r>
          </a:p>
          <a:p>
            <a:pPr algn="ctr"/>
            <a:r>
              <a:rPr lang="en-US"/>
              <a:t>(CPU)</a:t>
            </a:r>
          </a:p>
          <a:p>
            <a:pPr algn="ctr"/>
            <a:endParaRPr lang="en-US"/>
          </a:p>
          <a:p>
            <a:pPr algn="ctr"/>
            <a:endParaRPr lang="en-US"/>
          </a:p>
          <a:p>
            <a:pPr algn="ctr"/>
            <a:endParaRPr lang="en-US"/>
          </a:p>
          <a:p>
            <a:pPr algn="ctr"/>
            <a:endParaRPr lang="en-US"/>
          </a:p>
          <a:p>
            <a:pPr algn="ctr"/>
            <a:endParaRPr lang="en-US"/>
          </a:p>
        </p:txBody>
      </p:sp>
      <p:sp>
        <p:nvSpPr>
          <p:cNvPr id="17414" name="Rectangle 6"/>
          <p:cNvSpPr>
            <a:spLocks noChangeArrowheads="1"/>
          </p:cNvSpPr>
          <p:nvPr/>
        </p:nvSpPr>
        <p:spPr bwMode="auto">
          <a:xfrm>
            <a:off x="1371600" y="1752600"/>
            <a:ext cx="1676400" cy="2514600"/>
          </a:xfrm>
          <a:prstGeom prst="rect">
            <a:avLst/>
          </a:prstGeom>
          <a:solidFill>
            <a:srgbClr val="DDDDDD"/>
          </a:solidFill>
          <a:ln w="9525">
            <a:solidFill>
              <a:schemeClr val="tx1"/>
            </a:solidFill>
            <a:miter lim="800000"/>
            <a:headEnd/>
            <a:tailEnd/>
          </a:ln>
          <a:effectLst/>
        </p:spPr>
        <p:txBody>
          <a:bodyPr wrap="none" anchor="ctr"/>
          <a:lstStyle/>
          <a:p>
            <a:pPr algn="ctr"/>
            <a:r>
              <a:rPr lang="en-US"/>
              <a:t>Programmable</a:t>
            </a:r>
          </a:p>
          <a:p>
            <a:pPr algn="ctr"/>
            <a:r>
              <a:rPr lang="en-US"/>
              <a:t>Interrupt</a:t>
            </a:r>
          </a:p>
          <a:p>
            <a:pPr algn="ctr"/>
            <a:r>
              <a:rPr lang="en-US"/>
              <a:t>Controller</a:t>
            </a:r>
          </a:p>
          <a:p>
            <a:pPr algn="ctr"/>
            <a:r>
              <a:rPr lang="en-US"/>
              <a:t>(PIC)</a:t>
            </a:r>
          </a:p>
          <a:p>
            <a:pPr algn="ctr"/>
            <a:endParaRPr lang="en-US"/>
          </a:p>
        </p:txBody>
      </p:sp>
      <p:sp>
        <p:nvSpPr>
          <p:cNvPr id="17416" name="Rectangle 8"/>
          <p:cNvSpPr>
            <a:spLocks noChangeArrowheads="1"/>
          </p:cNvSpPr>
          <p:nvPr/>
        </p:nvSpPr>
        <p:spPr bwMode="auto">
          <a:xfrm>
            <a:off x="533400" y="5029200"/>
            <a:ext cx="3276600" cy="914400"/>
          </a:xfrm>
          <a:prstGeom prst="rect">
            <a:avLst/>
          </a:prstGeom>
          <a:solidFill>
            <a:srgbClr val="FF9966"/>
          </a:solidFill>
          <a:ln w="9525">
            <a:solidFill>
              <a:schemeClr val="tx1"/>
            </a:solidFill>
            <a:miter lim="800000"/>
            <a:headEnd/>
            <a:tailEnd/>
          </a:ln>
          <a:effectLst/>
        </p:spPr>
        <p:txBody>
          <a:bodyPr wrap="none" anchor="ctr"/>
          <a:lstStyle/>
          <a:p>
            <a:pPr algn="ctr"/>
            <a:r>
              <a:rPr lang="en-US"/>
              <a:t>peripheral device</a:t>
            </a:r>
          </a:p>
          <a:p>
            <a:pPr algn="ctr"/>
            <a:r>
              <a:rPr lang="en-US"/>
              <a:t>(keyboard, mouse, timer, etc)</a:t>
            </a:r>
          </a:p>
        </p:txBody>
      </p:sp>
      <p:sp>
        <p:nvSpPr>
          <p:cNvPr id="17418" name="Rectangle 10"/>
          <p:cNvSpPr>
            <a:spLocks noChangeArrowheads="1"/>
          </p:cNvSpPr>
          <p:nvPr/>
        </p:nvSpPr>
        <p:spPr bwMode="auto">
          <a:xfrm>
            <a:off x="6629400" y="5181600"/>
            <a:ext cx="1524000" cy="914400"/>
          </a:xfrm>
          <a:prstGeom prst="rect">
            <a:avLst/>
          </a:prstGeom>
          <a:solidFill>
            <a:srgbClr val="A0FECD"/>
          </a:solidFill>
          <a:ln w="9525">
            <a:solidFill>
              <a:schemeClr val="tx1"/>
            </a:solidFill>
            <a:miter lim="800000"/>
            <a:headEnd/>
            <a:tailEnd/>
          </a:ln>
          <a:effectLst/>
        </p:spPr>
        <p:txBody>
          <a:bodyPr wrap="none" anchor="ctr"/>
          <a:lstStyle/>
          <a:p>
            <a:pPr algn="ctr"/>
            <a:r>
              <a:rPr lang="en-US"/>
              <a:t>Interrupt</a:t>
            </a:r>
          </a:p>
          <a:p>
            <a:pPr algn="ctr"/>
            <a:r>
              <a:rPr lang="en-US"/>
              <a:t>Vector</a:t>
            </a:r>
          </a:p>
          <a:p>
            <a:pPr algn="ctr"/>
            <a:r>
              <a:rPr lang="en-US"/>
              <a:t>Table</a:t>
            </a:r>
          </a:p>
        </p:txBody>
      </p:sp>
      <p:sp>
        <p:nvSpPr>
          <p:cNvPr id="17419" name="Rectangle 11"/>
          <p:cNvSpPr>
            <a:spLocks noChangeArrowheads="1"/>
          </p:cNvSpPr>
          <p:nvPr/>
        </p:nvSpPr>
        <p:spPr bwMode="auto">
          <a:xfrm>
            <a:off x="6629400" y="3962400"/>
            <a:ext cx="1524000" cy="381000"/>
          </a:xfrm>
          <a:prstGeom prst="rect">
            <a:avLst/>
          </a:prstGeom>
          <a:solidFill>
            <a:srgbClr val="FFCCFF"/>
          </a:solidFill>
          <a:ln w="9525">
            <a:solidFill>
              <a:schemeClr val="tx1"/>
            </a:solidFill>
            <a:miter lim="800000"/>
            <a:headEnd/>
            <a:tailEnd/>
          </a:ln>
          <a:effectLst/>
        </p:spPr>
        <p:txBody>
          <a:bodyPr wrap="none" anchor="ctr"/>
          <a:lstStyle/>
          <a:p>
            <a:pPr algn="ctr"/>
            <a:r>
              <a:rPr lang="en-US"/>
              <a:t>stack-area</a:t>
            </a:r>
          </a:p>
        </p:txBody>
      </p:sp>
      <p:sp>
        <p:nvSpPr>
          <p:cNvPr id="17420" name="Rectangle 12"/>
          <p:cNvSpPr>
            <a:spLocks noChangeArrowheads="1"/>
          </p:cNvSpPr>
          <p:nvPr/>
        </p:nvSpPr>
        <p:spPr bwMode="auto">
          <a:xfrm>
            <a:off x="6629400" y="4495800"/>
            <a:ext cx="1524000" cy="457200"/>
          </a:xfrm>
          <a:prstGeom prst="rect">
            <a:avLst/>
          </a:prstGeom>
          <a:solidFill>
            <a:srgbClr val="FFFF99"/>
          </a:solidFill>
          <a:ln w="9525">
            <a:solidFill>
              <a:schemeClr val="tx1"/>
            </a:solidFill>
            <a:miter lim="800000"/>
            <a:headEnd/>
            <a:tailEnd/>
          </a:ln>
          <a:effectLst/>
        </p:spPr>
        <p:txBody>
          <a:bodyPr wrap="none" anchor="ctr"/>
          <a:lstStyle/>
          <a:p>
            <a:pPr algn="ctr"/>
            <a:r>
              <a:rPr lang="en-US"/>
              <a:t>main program</a:t>
            </a:r>
          </a:p>
        </p:txBody>
      </p:sp>
      <p:sp>
        <p:nvSpPr>
          <p:cNvPr id="17421" name="Rectangle 13"/>
          <p:cNvSpPr>
            <a:spLocks noChangeArrowheads="1"/>
          </p:cNvSpPr>
          <p:nvPr/>
        </p:nvSpPr>
        <p:spPr bwMode="auto">
          <a:xfrm>
            <a:off x="6629400" y="3200400"/>
            <a:ext cx="1524000" cy="609600"/>
          </a:xfrm>
          <a:prstGeom prst="rect">
            <a:avLst/>
          </a:prstGeom>
          <a:solidFill>
            <a:srgbClr val="FFFF99"/>
          </a:solidFill>
          <a:ln w="9525">
            <a:solidFill>
              <a:schemeClr val="tx1"/>
            </a:solidFill>
            <a:miter lim="800000"/>
            <a:headEnd/>
            <a:tailEnd/>
          </a:ln>
          <a:effectLst/>
        </p:spPr>
        <p:txBody>
          <a:bodyPr wrap="none" anchor="ctr"/>
          <a:lstStyle/>
          <a:p>
            <a:pPr algn="ctr"/>
            <a:r>
              <a:rPr lang="en-US"/>
              <a:t>interrupt</a:t>
            </a:r>
          </a:p>
          <a:p>
            <a:pPr algn="ctr"/>
            <a:r>
              <a:rPr lang="en-US"/>
              <a:t>handler</a:t>
            </a:r>
          </a:p>
        </p:txBody>
      </p:sp>
      <p:sp>
        <p:nvSpPr>
          <p:cNvPr id="17422" name="Rectangle 14"/>
          <p:cNvSpPr>
            <a:spLocks noChangeArrowheads="1"/>
          </p:cNvSpPr>
          <p:nvPr/>
        </p:nvSpPr>
        <p:spPr bwMode="auto">
          <a:xfrm>
            <a:off x="4267200" y="3733800"/>
            <a:ext cx="457200" cy="304800"/>
          </a:xfrm>
          <a:prstGeom prst="rect">
            <a:avLst/>
          </a:prstGeom>
          <a:solidFill>
            <a:srgbClr val="9999FF"/>
          </a:solidFill>
          <a:ln w="9525">
            <a:solidFill>
              <a:schemeClr val="tx1"/>
            </a:solidFill>
            <a:miter lim="800000"/>
            <a:headEnd/>
            <a:tailEnd/>
          </a:ln>
          <a:effectLst/>
        </p:spPr>
        <p:txBody>
          <a:bodyPr wrap="none" anchor="ctr"/>
          <a:lstStyle/>
          <a:p>
            <a:pPr algn="ctr"/>
            <a:r>
              <a:rPr lang="en-US"/>
              <a:t>CS</a:t>
            </a:r>
          </a:p>
        </p:txBody>
      </p:sp>
      <p:sp>
        <p:nvSpPr>
          <p:cNvPr id="17423" name="Rectangle 15"/>
          <p:cNvSpPr>
            <a:spLocks noChangeArrowheads="1"/>
          </p:cNvSpPr>
          <p:nvPr/>
        </p:nvSpPr>
        <p:spPr bwMode="auto">
          <a:xfrm>
            <a:off x="4800600" y="3733800"/>
            <a:ext cx="457200" cy="304800"/>
          </a:xfrm>
          <a:prstGeom prst="rect">
            <a:avLst/>
          </a:prstGeom>
          <a:solidFill>
            <a:srgbClr val="9999FF"/>
          </a:solidFill>
          <a:ln w="9525">
            <a:solidFill>
              <a:schemeClr val="tx1"/>
            </a:solidFill>
            <a:miter lim="800000"/>
            <a:headEnd/>
            <a:tailEnd/>
          </a:ln>
          <a:effectLst/>
        </p:spPr>
        <p:txBody>
          <a:bodyPr wrap="none" anchor="ctr"/>
          <a:lstStyle/>
          <a:p>
            <a:pPr algn="ctr"/>
            <a:r>
              <a:rPr lang="en-US"/>
              <a:t>IP</a:t>
            </a:r>
          </a:p>
        </p:txBody>
      </p:sp>
      <p:sp>
        <p:nvSpPr>
          <p:cNvPr id="17424" name="Rectangle 16"/>
          <p:cNvSpPr>
            <a:spLocks noChangeArrowheads="1"/>
          </p:cNvSpPr>
          <p:nvPr/>
        </p:nvSpPr>
        <p:spPr bwMode="auto">
          <a:xfrm>
            <a:off x="4267200" y="2971800"/>
            <a:ext cx="457200" cy="304800"/>
          </a:xfrm>
          <a:prstGeom prst="rect">
            <a:avLst/>
          </a:prstGeom>
          <a:solidFill>
            <a:srgbClr val="9999FF"/>
          </a:solidFill>
          <a:ln w="9525">
            <a:solidFill>
              <a:schemeClr val="tx1"/>
            </a:solidFill>
            <a:miter lim="800000"/>
            <a:headEnd/>
            <a:tailEnd/>
          </a:ln>
          <a:effectLst/>
        </p:spPr>
        <p:txBody>
          <a:bodyPr wrap="none" anchor="ctr"/>
          <a:lstStyle/>
          <a:p>
            <a:pPr algn="ctr"/>
            <a:r>
              <a:rPr lang="en-US"/>
              <a:t>SS</a:t>
            </a:r>
          </a:p>
        </p:txBody>
      </p:sp>
      <p:sp>
        <p:nvSpPr>
          <p:cNvPr id="17425" name="Rectangle 17"/>
          <p:cNvSpPr>
            <a:spLocks noChangeArrowheads="1"/>
          </p:cNvSpPr>
          <p:nvPr/>
        </p:nvSpPr>
        <p:spPr bwMode="auto">
          <a:xfrm>
            <a:off x="4800600" y="2971800"/>
            <a:ext cx="457200" cy="304800"/>
          </a:xfrm>
          <a:prstGeom prst="rect">
            <a:avLst/>
          </a:prstGeom>
          <a:solidFill>
            <a:srgbClr val="9999FF"/>
          </a:solidFill>
          <a:ln w="9525">
            <a:solidFill>
              <a:schemeClr val="tx1"/>
            </a:solidFill>
            <a:miter lim="800000"/>
            <a:headEnd/>
            <a:tailEnd/>
          </a:ln>
          <a:effectLst/>
        </p:spPr>
        <p:txBody>
          <a:bodyPr wrap="none" anchor="ctr"/>
          <a:lstStyle/>
          <a:p>
            <a:pPr algn="ctr"/>
            <a:r>
              <a:rPr lang="en-US"/>
              <a:t>SP</a:t>
            </a:r>
          </a:p>
        </p:txBody>
      </p:sp>
      <p:sp>
        <p:nvSpPr>
          <p:cNvPr id="17426" name="Rectangle 18"/>
          <p:cNvSpPr>
            <a:spLocks noChangeArrowheads="1"/>
          </p:cNvSpPr>
          <p:nvPr/>
        </p:nvSpPr>
        <p:spPr bwMode="auto">
          <a:xfrm>
            <a:off x="4343400" y="3352800"/>
            <a:ext cx="838200" cy="304800"/>
          </a:xfrm>
          <a:prstGeom prst="rect">
            <a:avLst/>
          </a:prstGeom>
          <a:solidFill>
            <a:srgbClr val="9999FF"/>
          </a:solidFill>
          <a:ln w="9525">
            <a:solidFill>
              <a:schemeClr val="tx1"/>
            </a:solidFill>
            <a:miter lim="800000"/>
            <a:headEnd/>
            <a:tailEnd/>
          </a:ln>
          <a:effectLst/>
        </p:spPr>
        <p:txBody>
          <a:bodyPr wrap="none" anchor="ctr"/>
          <a:lstStyle/>
          <a:p>
            <a:pPr algn="ctr"/>
            <a:r>
              <a:rPr lang="en-US"/>
              <a:t>FLAGS</a:t>
            </a:r>
          </a:p>
        </p:txBody>
      </p:sp>
      <p:sp>
        <p:nvSpPr>
          <p:cNvPr id="17427" name="Line 19"/>
          <p:cNvSpPr>
            <a:spLocks noChangeShapeType="1"/>
          </p:cNvSpPr>
          <p:nvPr/>
        </p:nvSpPr>
        <p:spPr bwMode="auto">
          <a:xfrm>
            <a:off x="3048000" y="2895600"/>
            <a:ext cx="914400" cy="0"/>
          </a:xfrm>
          <a:prstGeom prst="line">
            <a:avLst/>
          </a:prstGeom>
          <a:noFill/>
          <a:ln w="38100">
            <a:solidFill>
              <a:schemeClr val="tx1"/>
            </a:solidFill>
            <a:round/>
            <a:headEnd/>
            <a:tailEnd type="triangle" w="med" len="med"/>
          </a:ln>
          <a:effectLst/>
        </p:spPr>
        <p:txBody>
          <a:bodyPr/>
          <a:lstStyle/>
          <a:p>
            <a:endParaRPr lang="en-US"/>
          </a:p>
        </p:txBody>
      </p:sp>
      <p:sp>
        <p:nvSpPr>
          <p:cNvPr id="17428" name="Line 20"/>
          <p:cNvSpPr>
            <a:spLocks noChangeShapeType="1"/>
          </p:cNvSpPr>
          <p:nvPr/>
        </p:nvSpPr>
        <p:spPr bwMode="auto">
          <a:xfrm>
            <a:off x="1066800" y="3657600"/>
            <a:ext cx="304800" cy="0"/>
          </a:xfrm>
          <a:prstGeom prst="line">
            <a:avLst/>
          </a:prstGeom>
          <a:noFill/>
          <a:ln w="38100">
            <a:solidFill>
              <a:schemeClr val="tx1"/>
            </a:solidFill>
            <a:round/>
            <a:headEnd/>
            <a:tailEnd type="triangle" w="med" len="med"/>
          </a:ln>
          <a:effectLst/>
        </p:spPr>
        <p:txBody>
          <a:bodyPr/>
          <a:lstStyle/>
          <a:p>
            <a:endParaRPr lang="en-US"/>
          </a:p>
        </p:txBody>
      </p:sp>
      <p:sp>
        <p:nvSpPr>
          <p:cNvPr id="17429" name="Line 21"/>
          <p:cNvSpPr>
            <a:spLocks noChangeShapeType="1"/>
          </p:cNvSpPr>
          <p:nvPr/>
        </p:nvSpPr>
        <p:spPr bwMode="auto">
          <a:xfrm>
            <a:off x="1066800" y="3657600"/>
            <a:ext cx="0" cy="1371600"/>
          </a:xfrm>
          <a:prstGeom prst="line">
            <a:avLst/>
          </a:prstGeom>
          <a:noFill/>
          <a:ln w="38100">
            <a:solidFill>
              <a:schemeClr val="tx1"/>
            </a:solidFill>
            <a:round/>
            <a:headEnd/>
            <a:tailEnd/>
          </a:ln>
          <a:effectLst/>
        </p:spPr>
        <p:txBody>
          <a:bodyPr/>
          <a:lstStyle/>
          <a:p>
            <a:endParaRPr lang="en-US"/>
          </a:p>
        </p:txBody>
      </p:sp>
      <p:sp>
        <p:nvSpPr>
          <p:cNvPr id="17430" name="Line 22"/>
          <p:cNvSpPr>
            <a:spLocks noChangeShapeType="1"/>
          </p:cNvSpPr>
          <p:nvPr/>
        </p:nvSpPr>
        <p:spPr bwMode="auto">
          <a:xfrm flipH="1">
            <a:off x="3048000" y="3352800"/>
            <a:ext cx="914400" cy="0"/>
          </a:xfrm>
          <a:prstGeom prst="line">
            <a:avLst/>
          </a:prstGeom>
          <a:noFill/>
          <a:ln w="9525">
            <a:solidFill>
              <a:schemeClr val="tx1"/>
            </a:solidFill>
            <a:round/>
            <a:headEnd/>
            <a:tailEnd type="triangle" w="med" len="med"/>
          </a:ln>
          <a:effectLst/>
        </p:spPr>
        <p:txBody>
          <a:bodyPr/>
          <a:lstStyle/>
          <a:p>
            <a:endParaRPr lang="en-US"/>
          </a:p>
        </p:txBody>
      </p:sp>
      <p:sp>
        <p:nvSpPr>
          <p:cNvPr id="17431" name="Text Box 23"/>
          <p:cNvSpPr txBox="1">
            <a:spLocks noChangeArrowheads="1"/>
          </p:cNvSpPr>
          <p:nvPr/>
        </p:nvSpPr>
        <p:spPr bwMode="auto">
          <a:xfrm>
            <a:off x="3505200" y="2590800"/>
            <a:ext cx="539750" cy="274638"/>
          </a:xfrm>
          <a:prstGeom prst="rect">
            <a:avLst/>
          </a:prstGeom>
          <a:noFill/>
          <a:ln w="9525">
            <a:noFill/>
            <a:miter lim="800000"/>
            <a:headEnd/>
            <a:tailEnd/>
          </a:ln>
          <a:effectLst/>
        </p:spPr>
        <p:txBody>
          <a:bodyPr wrap="none">
            <a:spAutoFit/>
          </a:bodyPr>
          <a:lstStyle/>
          <a:p>
            <a:r>
              <a:rPr lang="en-US" sz="1200"/>
              <a:t>INTR</a:t>
            </a:r>
          </a:p>
        </p:txBody>
      </p:sp>
      <p:sp>
        <p:nvSpPr>
          <p:cNvPr id="17432" name="Text Box 24"/>
          <p:cNvSpPr txBox="1">
            <a:spLocks noChangeArrowheads="1"/>
          </p:cNvSpPr>
          <p:nvPr/>
        </p:nvSpPr>
        <p:spPr bwMode="auto">
          <a:xfrm>
            <a:off x="3505200" y="3124200"/>
            <a:ext cx="531813" cy="274638"/>
          </a:xfrm>
          <a:prstGeom prst="rect">
            <a:avLst/>
          </a:prstGeom>
          <a:noFill/>
          <a:ln w="9525">
            <a:noFill/>
            <a:miter lim="800000"/>
            <a:headEnd/>
            <a:tailEnd/>
          </a:ln>
          <a:effectLst/>
        </p:spPr>
        <p:txBody>
          <a:bodyPr wrap="none">
            <a:spAutoFit/>
          </a:bodyPr>
          <a:lstStyle/>
          <a:p>
            <a:r>
              <a:rPr lang="en-US" sz="1200"/>
              <a:t>INTA</a:t>
            </a:r>
          </a:p>
        </p:txBody>
      </p:sp>
      <p:sp>
        <p:nvSpPr>
          <p:cNvPr id="17433" name="Line 25"/>
          <p:cNvSpPr>
            <a:spLocks noChangeShapeType="1"/>
          </p:cNvSpPr>
          <p:nvPr/>
        </p:nvSpPr>
        <p:spPr bwMode="auto">
          <a:xfrm>
            <a:off x="5334000" y="3124200"/>
            <a:ext cx="1371600" cy="914400"/>
          </a:xfrm>
          <a:prstGeom prst="line">
            <a:avLst/>
          </a:prstGeom>
          <a:noFill/>
          <a:ln w="9525">
            <a:solidFill>
              <a:schemeClr val="tx1"/>
            </a:solidFill>
            <a:round/>
            <a:headEnd/>
            <a:tailEnd type="triangle" w="med" len="med"/>
          </a:ln>
          <a:effectLst/>
        </p:spPr>
        <p:txBody>
          <a:bodyPr/>
          <a:lstStyle/>
          <a:p>
            <a:endParaRPr lang="en-US"/>
          </a:p>
        </p:txBody>
      </p:sp>
      <p:sp>
        <p:nvSpPr>
          <p:cNvPr id="17434" name="Line 26"/>
          <p:cNvSpPr>
            <a:spLocks noChangeShapeType="1"/>
          </p:cNvSpPr>
          <p:nvPr/>
        </p:nvSpPr>
        <p:spPr bwMode="auto">
          <a:xfrm>
            <a:off x="5334000" y="3886200"/>
            <a:ext cx="1447800" cy="685800"/>
          </a:xfrm>
          <a:prstGeom prst="line">
            <a:avLst/>
          </a:prstGeom>
          <a:noFill/>
          <a:ln w="9525">
            <a:solidFill>
              <a:schemeClr val="tx1"/>
            </a:solidFill>
            <a:round/>
            <a:headEnd/>
            <a:tailEnd type="triangle" w="med" len="med"/>
          </a:ln>
          <a:effectLst/>
        </p:spPr>
        <p:txBody>
          <a:bodyPr/>
          <a:lstStyle/>
          <a:p>
            <a:endParaRPr lang="en-US"/>
          </a:p>
        </p:txBody>
      </p:sp>
      <p:sp>
        <p:nvSpPr>
          <p:cNvPr id="17435" name="Line 27"/>
          <p:cNvSpPr>
            <a:spLocks noChangeShapeType="1"/>
          </p:cNvSpPr>
          <p:nvPr/>
        </p:nvSpPr>
        <p:spPr bwMode="auto">
          <a:xfrm flipV="1">
            <a:off x="5334000" y="3581400"/>
            <a:ext cx="1371600" cy="228600"/>
          </a:xfrm>
          <a:prstGeom prst="line">
            <a:avLst/>
          </a:prstGeom>
          <a:noFill/>
          <a:ln w="9525">
            <a:solidFill>
              <a:schemeClr val="tx1"/>
            </a:solidFill>
            <a:prstDash val="dash"/>
            <a:round/>
            <a:headEnd/>
            <a:tailEnd type="triangle" w="med" len="med"/>
          </a:ln>
          <a:effectLst/>
        </p:spPr>
        <p:txBody>
          <a:bodyPr/>
          <a:lstStyle/>
          <a:p>
            <a:endParaRPr lang="en-US"/>
          </a:p>
        </p:txBody>
      </p:sp>
      <p:sp>
        <p:nvSpPr>
          <p:cNvPr id="25" name="Slide Number Placeholder 24"/>
          <p:cNvSpPr>
            <a:spLocks noGrp="1"/>
          </p:cNvSpPr>
          <p:nvPr>
            <p:ph type="sldNum" sz="quarter" idx="12"/>
          </p:nvPr>
        </p:nvSpPr>
        <p:spPr/>
        <p:txBody>
          <a:bodyPr/>
          <a:lstStyle/>
          <a:p>
            <a:fld id="{065265BB-70C7-4C56-B6F2-B81676332F65}" type="slidenum">
              <a:rPr lang="en-US" smtClean="0"/>
              <a:pPr/>
              <a:t>22</a:t>
            </a:fld>
            <a:endParaRPr lang="en-US"/>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76200"/>
            <a:ext cx="8229600" cy="1143000"/>
          </a:xfrm>
        </p:spPr>
        <p:txBody>
          <a:bodyPr/>
          <a:lstStyle/>
          <a:p>
            <a:pPr eaLnBrk="1" hangingPunct="1"/>
            <a:r>
              <a:rPr lang="en-US" dirty="0" smtClean="0"/>
              <a:t>Test Registers</a:t>
            </a:r>
          </a:p>
        </p:txBody>
      </p:sp>
      <p:sp>
        <p:nvSpPr>
          <p:cNvPr id="24579" name="Rectangle 3"/>
          <p:cNvSpPr>
            <a:spLocks noGrp="1" noChangeArrowheads="1"/>
          </p:cNvSpPr>
          <p:nvPr>
            <p:ph type="body" idx="1"/>
          </p:nvPr>
        </p:nvSpPr>
        <p:spPr/>
        <p:txBody>
          <a:bodyPr/>
          <a:lstStyle/>
          <a:p>
            <a:pPr eaLnBrk="1" hangingPunct="1"/>
            <a:r>
              <a:rPr lang="en-US" sz="2000" dirty="0" smtClean="0"/>
              <a:t>The 80386 implemented two registers for testing its Translation Look-aside Buffer (i.e., the special cache used for speeding up virtual-to-physical address-conversions</a:t>
            </a:r>
          </a:p>
          <a:p>
            <a:pPr eaLnBrk="1" hangingPunct="1"/>
            <a:r>
              <a:rPr lang="en-US" sz="2000" dirty="0" smtClean="0"/>
              <a:t>The registers were named TR6 and TR7</a:t>
            </a:r>
          </a:p>
          <a:p>
            <a:pPr eaLnBrk="1" hangingPunct="1"/>
            <a:r>
              <a:rPr lang="en-US" sz="2000" dirty="0" smtClean="0"/>
              <a:t>Intel warned that these system registers were unique to the 80386 CPU’s design and might not be present in future chips</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220</a:t>
            </a:fld>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1143000"/>
          </a:xfrm>
        </p:spPr>
        <p:txBody>
          <a:bodyPr/>
          <a:lstStyle/>
          <a:p>
            <a:pPr eaLnBrk="1" hangingPunct="1"/>
            <a:r>
              <a:rPr lang="en-US" dirty="0" smtClean="0"/>
              <a:t>The ‘Model-Specific’ concept</a:t>
            </a:r>
          </a:p>
        </p:txBody>
      </p:sp>
      <p:sp>
        <p:nvSpPr>
          <p:cNvPr id="25603" name="Rectangle 3"/>
          <p:cNvSpPr>
            <a:spLocks noGrp="1" noChangeArrowheads="1"/>
          </p:cNvSpPr>
          <p:nvPr>
            <p:ph type="body" idx="1"/>
          </p:nvPr>
        </p:nvSpPr>
        <p:spPr>
          <a:xfrm>
            <a:off x="457200" y="1219200"/>
            <a:ext cx="8229600" cy="4525963"/>
          </a:xfrm>
        </p:spPr>
        <p:txBody>
          <a:bodyPr/>
          <a:lstStyle/>
          <a:p>
            <a:pPr eaLnBrk="1" hangingPunct="1">
              <a:lnSpc>
                <a:spcPct val="90000"/>
              </a:lnSpc>
            </a:pPr>
            <a:r>
              <a:rPr lang="en-US" sz="2400" dirty="0" smtClean="0"/>
              <a:t>Beginning with the Pentium processor, Intel has been including ‘experimental’ features in its processors, warning that they may disappear from future designs, but providing a standard and permanent way for all such features to be accessed</a:t>
            </a:r>
          </a:p>
          <a:p>
            <a:pPr eaLnBrk="1" hangingPunct="1">
              <a:lnSpc>
                <a:spcPct val="90000"/>
              </a:lnSpc>
            </a:pPr>
            <a:r>
              <a:rPr lang="en-US" sz="2400" dirty="0" smtClean="0"/>
              <a:t>This access is via a pair of ‘privileged’ instructions (</a:t>
            </a:r>
            <a:r>
              <a:rPr lang="en-US" sz="2400" b="1" dirty="0" err="1" smtClean="0"/>
              <a:t>rdmsr</a:t>
            </a:r>
            <a:r>
              <a:rPr lang="en-US" sz="2400" dirty="0" smtClean="0"/>
              <a:t> and </a:t>
            </a:r>
            <a:r>
              <a:rPr lang="en-US" sz="2400" b="1" dirty="0" err="1" smtClean="0"/>
              <a:t>wrmsr</a:t>
            </a:r>
            <a:r>
              <a:rPr lang="en-US" sz="2400" dirty="0" smtClean="0"/>
              <a:t>) that can only be executed by ‘ring0’ code</a:t>
            </a:r>
          </a:p>
          <a:p>
            <a:pPr eaLnBrk="1" hangingPunct="1"/>
            <a:r>
              <a:rPr lang="en-US" sz="2400" dirty="0" smtClean="0"/>
              <a:t>The TSC64-bit Model-Specific Register was introduced in the Pentium processor</a:t>
            </a:r>
          </a:p>
          <a:p>
            <a:pPr lvl="1" eaLnBrk="1" hangingPunct="1"/>
            <a:r>
              <a:rPr lang="en-US" sz="2000" dirty="0" smtClean="0"/>
              <a:t>It increments once every CPU clock-cycle, starting from 0 when power is turned on</a:t>
            </a:r>
          </a:p>
          <a:p>
            <a:pPr lvl="1" eaLnBrk="1" hangingPunct="1"/>
            <a:r>
              <a:rPr lang="en-US" sz="2000" dirty="0" smtClean="0"/>
              <a:t>It won’t overflow for at least ten years </a:t>
            </a:r>
          </a:p>
          <a:p>
            <a:pPr lvl="1" eaLnBrk="1" hangingPunct="1"/>
            <a:r>
              <a:rPr lang="en-US" sz="2000" dirty="0" smtClean="0"/>
              <a:t>Unprivileged programs (ring3) normally can access, it via the </a:t>
            </a:r>
            <a:r>
              <a:rPr lang="en-US" sz="2000" b="1" dirty="0" err="1" smtClean="0"/>
              <a:t>rdtsc</a:t>
            </a:r>
            <a:r>
              <a:rPr lang="en-US" sz="2000" dirty="0" smtClean="0"/>
              <a:t> instruction </a:t>
            </a:r>
          </a:p>
          <a:p>
            <a:pPr eaLnBrk="1" hangingPunct="1">
              <a:lnSpc>
                <a:spcPct val="90000"/>
              </a:lnSpc>
            </a:pPr>
            <a:endParaRPr lang="en-US" sz="24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221</a:t>
            </a:fld>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76200"/>
            <a:ext cx="8229600" cy="1143000"/>
          </a:xfrm>
        </p:spPr>
        <p:txBody>
          <a:bodyPr/>
          <a:lstStyle/>
          <a:p>
            <a:pPr eaLnBrk="1" hangingPunct="1"/>
            <a:r>
              <a:rPr lang="en-US" smtClean="0"/>
              <a:t>Using the TSC </a:t>
            </a:r>
          </a:p>
        </p:txBody>
      </p:sp>
      <p:sp>
        <p:nvSpPr>
          <p:cNvPr id="26627" name="Rectangle 4"/>
          <p:cNvSpPr>
            <a:spLocks noChangeArrowheads="1"/>
          </p:cNvSpPr>
          <p:nvPr/>
        </p:nvSpPr>
        <p:spPr bwMode="auto">
          <a:xfrm>
            <a:off x="533400" y="2286000"/>
            <a:ext cx="3886200" cy="914400"/>
          </a:xfrm>
          <a:prstGeom prst="rect">
            <a:avLst/>
          </a:prstGeom>
          <a:solidFill>
            <a:srgbClr val="99FF33"/>
          </a:solidFill>
          <a:ln w="9525">
            <a:solidFill>
              <a:schemeClr val="tx1"/>
            </a:solidFill>
            <a:miter lim="800000"/>
            <a:headEnd/>
            <a:tailEnd/>
          </a:ln>
        </p:spPr>
        <p:txBody>
          <a:bodyPr wrap="none" anchor="ctr"/>
          <a:lstStyle/>
          <a:p>
            <a:pPr algn="ctr"/>
            <a:r>
              <a:rPr lang="en-US"/>
              <a:t>EDX</a:t>
            </a:r>
          </a:p>
        </p:txBody>
      </p:sp>
      <p:sp>
        <p:nvSpPr>
          <p:cNvPr id="26628" name="Rectangle 6"/>
          <p:cNvSpPr>
            <a:spLocks noChangeArrowheads="1"/>
          </p:cNvSpPr>
          <p:nvPr/>
        </p:nvSpPr>
        <p:spPr bwMode="auto">
          <a:xfrm>
            <a:off x="4495800" y="2286000"/>
            <a:ext cx="3886200" cy="914400"/>
          </a:xfrm>
          <a:prstGeom prst="rect">
            <a:avLst/>
          </a:prstGeom>
          <a:solidFill>
            <a:srgbClr val="99FF33"/>
          </a:solidFill>
          <a:ln w="9525">
            <a:solidFill>
              <a:schemeClr val="tx1"/>
            </a:solidFill>
            <a:miter lim="800000"/>
            <a:headEnd/>
            <a:tailEnd/>
          </a:ln>
        </p:spPr>
        <p:txBody>
          <a:bodyPr wrap="none" anchor="ctr"/>
          <a:lstStyle/>
          <a:p>
            <a:pPr algn="ctr"/>
            <a:r>
              <a:rPr lang="en-US"/>
              <a:t>EAX</a:t>
            </a:r>
          </a:p>
        </p:txBody>
      </p:sp>
      <p:sp>
        <p:nvSpPr>
          <p:cNvPr id="26629" name="Text Box 7"/>
          <p:cNvSpPr txBox="1">
            <a:spLocks noChangeArrowheads="1"/>
          </p:cNvSpPr>
          <p:nvPr/>
        </p:nvSpPr>
        <p:spPr bwMode="auto">
          <a:xfrm>
            <a:off x="441325" y="1941513"/>
            <a:ext cx="7931150" cy="366712"/>
          </a:xfrm>
          <a:prstGeom prst="rect">
            <a:avLst/>
          </a:prstGeom>
          <a:noFill/>
          <a:ln w="9525">
            <a:noFill/>
            <a:miter lim="800000"/>
            <a:headEnd/>
            <a:tailEnd/>
          </a:ln>
        </p:spPr>
        <p:txBody>
          <a:bodyPr wrap="none">
            <a:spAutoFit/>
          </a:bodyPr>
          <a:lstStyle/>
          <a:p>
            <a:r>
              <a:rPr lang="en-US"/>
              <a:t> 63                                                   32   31                                                     0</a:t>
            </a:r>
          </a:p>
        </p:txBody>
      </p:sp>
      <p:sp>
        <p:nvSpPr>
          <p:cNvPr id="26630" name="Line 10"/>
          <p:cNvSpPr>
            <a:spLocks noChangeShapeType="1"/>
          </p:cNvSpPr>
          <p:nvPr/>
        </p:nvSpPr>
        <p:spPr bwMode="auto">
          <a:xfrm>
            <a:off x="533400" y="1752600"/>
            <a:ext cx="7848600" cy="0"/>
          </a:xfrm>
          <a:prstGeom prst="line">
            <a:avLst/>
          </a:prstGeom>
          <a:noFill/>
          <a:ln w="9525">
            <a:solidFill>
              <a:srgbClr val="FF0000"/>
            </a:solidFill>
            <a:round/>
            <a:headEnd type="triangle" w="med" len="med"/>
            <a:tailEnd type="triangle" w="med" len="med"/>
          </a:ln>
        </p:spPr>
        <p:txBody>
          <a:bodyPr/>
          <a:lstStyle/>
          <a:p>
            <a:endParaRPr lang="en-US"/>
          </a:p>
        </p:txBody>
      </p:sp>
      <p:sp>
        <p:nvSpPr>
          <p:cNvPr id="26631" name="Text Box 11"/>
          <p:cNvSpPr txBox="1">
            <a:spLocks noChangeArrowheads="1"/>
          </p:cNvSpPr>
          <p:nvPr/>
        </p:nvSpPr>
        <p:spPr bwMode="auto">
          <a:xfrm>
            <a:off x="4038600" y="1371600"/>
            <a:ext cx="869950" cy="366713"/>
          </a:xfrm>
          <a:prstGeom prst="rect">
            <a:avLst/>
          </a:prstGeom>
          <a:noFill/>
          <a:ln w="9525">
            <a:noFill/>
            <a:miter lim="800000"/>
            <a:headEnd/>
            <a:tailEnd/>
          </a:ln>
        </p:spPr>
        <p:txBody>
          <a:bodyPr wrap="none">
            <a:spAutoFit/>
          </a:bodyPr>
          <a:lstStyle/>
          <a:p>
            <a:r>
              <a:rPr lang="en-US">
                <a:solidFill>
                  <a:srgbClr val="FF0000"/>
                </a:solidFill>
              </a:rPr>
              <a:t>64-bits</a:t>
            </a:r>
          </a:p>
        </p:txBody>
      </p:sp>
      <p:sp>
        <p:nvSpPr>
          <p:cNvPr id="26632" name="Rectangle 12"/>
          <p:cNvSpPr>
            <a:spLocks noChangeArrowheads="1"/>
          </p:cNvSpPr>
          <p:nvPr/>
        </p:nvSpPr>
        <p:spPr bwMode="auto">
          <a:xfrm>
            <a:off x="609600" y="3429000"/>
            <a:ext cx="7620000" cy="3048000"/>
          </a:xfrm>
          <a:prstGeom prst="rect">
            <a:avLst/>
          </a:prstGeom>
          <a:solidFill>
            <a:srgbClr val="FFFF99"/>
          </a:solidFill>
          <a:ln w="9525">
            <a:solidFill>
              <a:schemeClr val="tx1"/>
            </a:solidFill>
            <a:miter lim="800000"/>
            <a:headEnd/>
            <a:tailEnd/>
          </a:ln>
        </p:spPr>
        <p:txBody>
          <a:bodyPr wrap="none" anchor="ctr"/>
          <a:lstStyle/>
          <a:p>
            <a:r>
              <a:rPr lang="en-US" sz="1600"/>
              <a:t>time0:	.quad	0		# saves starting value from the TSC </a:t>
            </a:r>
          </a:p>
          <a:p>
            <a:r>
              <a:rPr lang="en-US" sz="1600"/>
              <a:t>time1:	.quad	0		# saves concluding value from TSC</a:t>
            </a:r>
          </a:p>
          <a:p>
            <a:endParaRPr lang="en-US" sz="1600"/>
          </a:p>
          <a:p>
            <a:r>
              <a:rPr lang="en-US" sz="1600"/>
              <a:t>	# how you can measure CPU clock-cycles in a code-fragment </a:t>
            </a:r>
          </a:p>
          <a:p>
            <a:r>
              <a:rPr lang="en-US" sz="1600"/>
              <a:t>	rdtsc			# read the Time-Stamp Counter</a:t>
            </a:r>
          </a:p>
          <a:p>
            <a:r>
              <a:rPr lang="en-US" sz="1600"/>
              <a:t>	movl	%eax, time0+0	# save least-significant longword</a:t>
            </a:r>
          </a:p>
          <a:p>
            <a:r>
              <a:rPr lang="en-US" sz="1600"/>
              <a:t>	movl	%edx, time0+4	# save most-significant longword</a:t>
            </a:r>
          </a:p>
          <a:p>
            <a:r>
              <a:rPr lang="en-US" sz="1600"/>
              <a:t>	# &lt;Your code-fragment to be measured goes here&gt;</a:t>
            </a:r>
          </a:p>
          <a:p>
            <a:r>
              <a:rPr lang="en-US" sz="1600"/>
              <a:t>	rdtsc			# read the Time-Stamp Counter</a:t>
            </a:r>
          </a:p>
          <a:p>
            <a:r>
              <a:rPr lang="en-US" sz="1600"/>
              <a:t>	movl	%eax, time1+0	# save least-significant longword</a:t>
            </a:r>
          </a:p>
          <a:p>
            <a:r>
              <a:rPr lang="en-US" sz="1600"/>
              <a:t>	movl	%edx, time1+4	# save most-significant longword</a:t>
            </a:r>
          </a:p>
          <a:p>
            <a:r>
              <a:rPr lang="en-US" sz="1600"/>
              <a:t>	# now subtract starting-value ‘time0’ from ending value ‘time1’</a:t>
            </a:r>
          </a:p>
        </p:txBody>
      </p:sp>
      <p:sp>
        <p:nvSpPr>
          <p:cNvPr id="9"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222</a:t>
            </a:fld>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143000"/>
          </a:xfrm>
        </p:spPr>
        <p:txBody>
          <a:bodyPr/>
          <a:lstStyle/>
          <a:p>
            <a:pPr eaLnBrk="1" hangingPunct="1"/>
            <a:r>
              <a:rPr lang="en-US" dirty="0" smtClean="0"/>
              <a:t>The TSC as an MSR</a:t>
            </a:r>
          </a:p>
        </p:txBody>
      </p:sp>
      <p:sp>
        <p:nvSpPr>
          <p:cNvPr id="27651" name="Rectangle 3"/>
          <p:cNvSpPr>
            <a:spLocks noGrp="1" noChangeArrowheads="1"/>
          </p:cNvSpPr>
          <p:nvPr>
            <p:ph type="body" idx="1"/>
          </p:nvPr>
        </p:nvSpPr>
        <p:spPr/>
        <p:txBody>
          <a:bodyPr/>
          <a:lstStyle/>
          <a:p>
            <a:pPr eaLnBrk="1" hangingPunct="1"/>
            <a:r>
              <a:rPr lang="en-US" sz="2800" smtClean="0"/>
              <a:t>Each Model-Specific Register has its own identifying register-number, and can be accessed (from ring0) using the special pair of instructions: </a:t>
            </a:r>
            <a:r>
              <a:rPr lang="en-US" sz="2800" b="1" smtClean="0"/>
              <a:t>rdmsr</a:t>
            </a:r>
            <a:r>
              <a:rPr lang="en-US" sz="2800" smtClean="0"/>
              <a:t> and </a:t>
            </a:r>
            <a:r>
              <a:rPr lang="en-US" sz="2800" b="1" smtClean="0"/>
              <a:t>wrmsr</a:t>
            </a:r>
            <a:r>
              <a:rPr lang="en-US" sz="2800" smtClean="0"/>
              <a:t> </a:t>
            </a:r>
          </a:p>
          <a:p>
            <a:pPr eaLnBrk="1" hangingPunct="1"/>
            <a:r>
              <a:rPr lang="en-US" sz="2800" smtClean="0"/>
              <a:t>The Time-Stamp Counter is MSR number 0x10</a:t>
            </a:r>
          </a:p>
          <a:p>
            <a:pPr eaLnBrk="1" hangingPunct="1"/>
            <a:r>
              <a:rPr lang="en-US" sz="2800" smtClean="0"/>
              <a:t>To write a new 64-bit value into the TSC, you load the desired 64-bit value into the EDX:EAX register-pair, you put the MSR ID-number 0x10 into register ECX, then you execute </a:t>
            </a:r>
            <a:r>
              <a:rPr lang="en-US" sz="2800" b="1" smtClean="0"/>
              <a:t>wrmsr</a:t>
            </a:r>
            <a:r>
              <a:rPr lang="en-US" sz="2800" smtClean="0"/>
              <a:t>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223</a:t>
            </a:fld>
            <a:endParaRPr lang="en-US" dirty="0"/>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52400"/>
            <a:ext cx="8229600" cy="1143000"/>
          </a:xfrm>
        </p:spPr>
        <p:txBody>
          <a:bodyPr/>
          <a:lstStyle/>
          <a:p>
            <a:pPr eaLnBrk="1" hangingPunct="1"/>
            <a:r>
              <a:rPr lang="en-US" smtClean="0"/>
              <a:t>IA32_APIC_BASE</a:t>
            </a:r>
          </a:p>
        </p:txBody>
      </p:sp>
      <p:sp>
        <p:nvSpPr>
          <p:cNvPr id="28675" name="Rectangle 3"/>
          <p:cNvSpPr>
            <a:spLocks noGrp="1" noChangeArrowheads="1"/>
          </p:cNvSpPr>
          <p:nvPr>
            <p:ph type="body" idx="1"/>
          </p:nvPr>
        </p:nvSpPr>
        <p:spPr/>
        <p:txBody>
          <a:bodyPr/>
          <a:lstStyle/>
          <a:p>
            <a:pPr eaLnBrk="1" hangingPunct="1">
              <a:lnSpc>
                <a:spcPct val="90000"/>
              </a:lnSpc>
            </a:pPr>
            <a:r>
              <a:rPr lang="en-US" sz="2400" smtClean="0"/>
              <a:t>This register has MSR number 0x1B and it’s private to each CPU in an SMP system </a:t>
            </a:r>
          </a:p>
          <a:p>
            <a:pPr eaLnBrk="1" hangingPunct="1">
              <a:lnSpc>
                <a:spcPct val="90000"/>
              </a:lnSpc>
            </a:pPr>
            <a:r>
              <a:rPr lang="en-US" sz="2400" smtClean="0"/>
              <a:t>It establishes the base-address for the Local-APIC’s memory-mapped registers (the default base-address is 0xFEE00000, but that can be changed using this MSR)</a:t>
            </a:r>
          </a:p>
          <a:p>
            <a:pPr eaLnBrk="1" hangingPunct="1">
              <a:lnSpc>
                <a:spcPct val="90000"/>
              </a:lnSpc>
            </a:pPr>
            <a:r>
              <a:rPr lang="en-US" sz="2400" smtClean="0"/>
              <a:t>The CPU’s Local-APIC functions can be either enabled or disabled (via bit #11)</a:t>
            </a:r>
          </a:p>
          <a:p>
            <a:pPr eaLnBrk="1" hangingPunct="1">
              <a:lnSpc>
                <a:spcPct val="90000"/>
              </a:lnSpc>
            </a:pPr>
            <a:r>
              <a:rPr lang="en-US" sz="2400" smtClean="0"/>
              <a:t>The BSP can be recognized (via bit #8)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224</a:t>
            </a:fld>
            <a:endParaRPr lang="en-US" dirty="0"/>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0"/>
            <a:ext cx="8229600" cy="1143000"/>
          </a:xfrm>
        </p:spPr>
        <p:txBody>
          <a:bodyPr/>
          <a:lstStyle/>
          <a:p>
            <a:pPr eaLnBrk="1" hangingPunct="1"/>
            <a:r>
              <a:rPr lang="en-US" smtClean="0"/>
              <a:t>Relocating the APIC registers</a:t>
            </a:r>
          </a:p>
        </p:txBody>
      </p:sp>
      <p:sp>
        <p:nvSpPr>
          <p:cNvPr id="29699" name="Rectangle 4"/>
          <p:cNvSpPr>
            <a:spLocks noChangeArrowheads="1"/>
          </p:cNvSpPr>
          <p:nvPr/>
        </p:nvSpPr>
        <p:spPr bwMode="auto">
          <a:xfrm>
            <a:off x="533400" y="2286000"/>
            <a:ext cx="3886200" cy="914400"/>
          </a:xfrm>
          <a:prstGeom prst="rect">
            <a:avLst/>
          </a:prstGeom>
          <a:solidFill>
            <a:schemeClr val="bg2"/>
          </a:solidFill>
          <a:ln w="9525">
            <a:solidFill>
              <a:schemeClr val="tx1"/>
            </a:solidFill>
            <a:miter lim="800000"/>
            <a:headEnd/>
            <a:tailEnd/>
          </a:ln>
        </p:spPr>
        <p:txBody>
          <a:bodyPr wrap="none" anchor="ctr"/>
          <a:lstStyle/>
          <a:p>
            <a:pPr algn="ctr"/>
            <a:r>
              <a:rPr lang="en-US"/>
              <a:t>reserved</a:t>
            </a:r>
          </a:p>
        </p:txBody>
      </p:sp>
      <p:sp>
        <p:nvSpPr>
          <p:cNvPr id="29700" name="Rectangle 5"/>
          <p:cNvSpPr>
            <a:spLocks noChangeArrowheads="1"/>
          </p:cNvSpPr>
          <p:nvPr/>
        </p:nvSpPr>
        <p:spPr bwMode="auto">
          <a:xfrm>
            <a:off x="4495800" y="2286000"/>
            <a:ext cx="3886200" cy="914400"/>
          </a:xfrm>
          <a:prstGeom prst="rect">
            <a:avLst/>
          </a:prstGeom>
          <a:solidFill>
            <a:schemeClr val="bg2"/>
          </a:solidFill>
          <a:ln w="9525">
            <a:solidFill>
              <a:schemeClr val="tx1"/>
            </a:solidFill>
            <a:miter lim="800000"/>
            <a:headEnd/>
            <a:tailEnd/>
          </a:ln>
        </p:spPr>
        <p:txBody>
          <a:bodyPr wrap="none" anchor="ctr"/>
          <a:lstStyle/>
          <a:p>
            <a:pPr algn="ctr"/>
            <a:endParaRPr lang="en-US"/>
          </a:p>
        </p:txBody>
      </p:sp>
      <p:sp>
        <p:nvSpPr>
          <p:cNvPr id="29701" name="Text Box 6"/>
          <p:cNvSpPr txBox="1">
            <a:spLocks noChangeArrowheads="1"/>
          </p:cNvSpPr>
          <p:nvPr/>
        </p:nvSpPr>
        <p:spPr bwMode="auto">
          <a:xfrm>
            <a:off x="441325" y="1941513"/>
            <a:ext cx="7994650" cy="366712"/>
          </a:xfrm>
          <a:prstGeom prst="rect">
            <a:avLst/>
          </a:prstGeom>
          <a:noFill/>
          <a:ln w="9525">
            <a:noFill/>
            <a:miter lim="800000"/>
            <a:headEnd/>
            <a:tailEnd/>
          </a:ln>
        </p:spPr>
        <p:txBody>
          <a:bodyPr wrap="none">
            <a:spAutoFit/>
          </a:bodyPr>
          <a:lstStyle/>
          <a:p>
            <a:r>
              <a:rPr lang="en-US"/>
              <a:t> 63                                                   32   31                             12  11       8      0</a:t>
            </a:r>
          </a:p>
        </p:txBody>
      </p:sp>
      <p:sp>
        <p:nvSpPr>
          <p:cNvPr id="29702" name="Line 7"/>
          <p:cNvSpPr>
            <a:spLocks noChangeShapeType="1"/>
          </p:cNvSpPr>
          <p:nvPr/>
        </p:nvSpPr>
        <p:spPr bwMode="auto">
          <a:xfrm>
            <a:off x="533400" y="1752600"/>
            <a:ext cx="7848600" cy="0"/>
          </a:xfrm>
          <a:prstGeom prst="line">
            <a:avLst/>
          </a:prstGeom>
          <a:noFill/>
          <a:ln w="9525">
            <a:solidFill>
              <a:srgbClr val="FF0000"/>
            </a:solidFill>
            <a:round/>
            <a:headEnd type="triangle" w="med" len="med"/>
            <a:tailEnd type="triangle" w="med" len="med"/>
          </a:ln>
        </p:spPr>
        <p:txBody>
          <a:bodyPr/>
          <a:lstStyle/>
          <a:p>
            <a:endParaRPr lang="en-US"/>
          </a:p>
        </p:txBody>
      </p:sp>
      <p:sp>
        <p:nvSpPr>
          <p:cNvPr id="29703" name="Text Box 8"/>
          <p:cNvSpPr txBox="1">
            <a:spLocks noChangeArrowheads="1"/>
          </p:cNvSpPr>
          <p:nvPr/>
        </p:nvSpPr>
        <p:spPr bwMode="auto">
          <a:xfrm>
            <a:off x="3048000" y="1371600"/>
            <a:ext cx="2952750" cy="366713"/>
          </a:xfrm>
          <a:prstGeom prst="rect">
            <a:avLst/>
          </a:prstGeom>
          <a:noFill/>
          <a:ln w="9525">
            <a:noFill/>
            <a:miter lim="800000"/>
            <a:headEnd/>
            <a:tailEnd/>
          </a:ln>
        </p:spPr>
        <p:txBody>
          <a:bodyPr wrap="none">
            <a:spAutoFit/>
          </a:bodyPr>
          <a:lstStyle/>
          <a:p>
            <a:r>
              <a:rPr lang="en-US">
                <a:solidFill>
                  <a:srgbClr val="FF0000"/>
                </a:solidFill>
              </a:rPr>
              <a:t>IA32_APIC_BASE (64-bits)</a:t>
            </a:r>
          </a:p>
        </p:txBody>
      </p:sp>
      <p:sp>
        <p:nvSpPr>
          <p:cNvPr id="29704" name="Rectangle 9"/>
          <p:cNvSpPr>
            <a:spLocks noChangeArrowheads="1"/>
          </p:cNvSpPr>
          <p:nvPr/>
        </p:nvSpPr>
        <p:spPr bwMode="auto">
          <a:xfrm>
            <a:off x="4495800" y="2286000"/>
            <a:ext cx="2514600" cy="914400"/>
          </a:xfrm>
          <a:prstGeom prst="rect">
            <a:avLst/>
          </a:prstGeom>
          <a:solidFill>
            <a:srgbClr val="99FF33"/>
          </a:solidFill>
          <a:ln w="9525">
            <a:solidFill>
              <a:schemeClr val="tx1"/>
            </a:solidFill>
            <a:miter lim="800000"/>
            <a:headEnd/>
            <a:tailEnd/>
          </a:ln>
        </p:spPr>
        <p:txBody>
          <a:bodyPr wrap="none" anchor="ctr"/>
          <a:lstStyle/>
          <a:p>
            <a:pPr algn="ctr"/>
            <a:r>
              <a:rPr lang="en-US"/>
              <a:t>APIC base-address</a:t>
            </a:r>
          </a:p>
          <a:p>
            <a:pPr algn="ctr"/>
            <a:r>
              <a:rPr lang="en-US"/>
              <a:t>(4K page-number)</a:t>
            </a:r>
          </a:p>
        </p:txBody>
      </p:sp>
      <p:sp>
        <p:nvSpPr>
          <p:cNvPr id="29705" name="Rectangle 10"/>
          <p:cNvSpPr>
            <a:spLocks noChangeArrowheads="1"/>
          </p:cNvSpPr>
          <p:nvPr/>
        </p:nvSpPr>
        <p:spPr bwMode="auto">
          <a:xfrm>
            <a:off x="7010400" y="2286000"/>
            <a:ext cx="304800" cy="914400"/>
          </a:xfrm>
          <a:prstGeom prst="rect">
            <a:avLst/>
          </a:prstGeom>
          <a:solidFill>
            <a:srgbClr val="FFFF99"/>
          </a:solidFill>
          <a:ln w="9525">
            <a:solidFill>
              <a:schemeClr val="tx1"/>
            </a:solidFill>
            <a:miter lim="800000"/>
            <a:headEnd/>
            <a:tailEnd/>
          </a:ln>
        </p:spPr>
        <p:txBody>
          <a:bodyPr wrap="none" anchor="ctr"/>
          <a:lstStyle/>
          <a:p>
            <a:pPr algn="ctr"/>
            <a:r>
              <a:rPr lang="en-US" sz="1400"/>
              <a:t>E</a:t>
            </a:r>
          </a:p>
          <a:p>
            <a:pPr algn="ctr"/>
            <a:r>
              <a:rPr lang="en-US" sz="1400"/>
              <a:t>N</a:t>
            </a:r>
          </a:p>
        </p:txBody>
      </p:sp>
      <p:sp>
        <p:nvSpPr>
          <p:cNvPr id="29706" name="Rectangle 11"/>
          <p:cNvSpPr>
            <a:spLocks noChangeArrowheads="1"/>
          </p:cNvSpPr>
          <p:nvPr/>
        </p:nvSpPr>
        <p:spPr bwMode="auto">
          <a:xfrm>
            <a:off x="7620000" y="2286000"/>
            <a:ext cx="304800" cy="914400"/>
          </a:xfrm>
          <a:prstGeom prst="rect">
            <a:avLst/>
          </a:prstGeom>
          <a:solidFill>
            <a:srgbClr val="FF99FF"/>
          </a:solidFill>
          <a:ln w="9525">
            <a:solidFill>
              <a:schemeClr val="tx1"/>
            </a:solidFill>
            <a:miter lim="800000"/>
            <a:headEnd/>
            <a:tailEnd/>
          </a:ln>
        </p:spPr>
        <p:txBody>
          <a:bodyPr wrap="none" anchor="ctr"/>
          <a:lstStyle/>
          <a:p>
            <a:pPr algn="ctr"/>
            <a:r>
              <a:rPr lang="en-US" sz="1400"/>
              <a:t>B</a:t>
            </a:r>
          </a:p>
          <a:p>
            <a:pPr algn="ctr"/>
            <a:r>
              <a:rPr lang="en-US" sz="1400"/>
              <a:t>S</a:t>
            </a:r>
          </a:p>
          <a:p>
            <a:pPr algn="ctr"/>
            <a:r>
              <a:rPr lang="en-US" sz="1400"/>
              <a:t>P</a:t>
            </a:r>
          </a:p>
        </p:txBody>
      </p:sp>
      <p:sp>
        <p:nvSpPr>
          <p:cNvPr id="29707" name="Text Box 12"/>
          <p:cNvSpPr txBox="1">
            <a:spLocks noChangeArrowheads="1"/>
          </p:cNvSpPr>
          <p:nvPr/>
        </p:nvSpPr>
        <p:spPr bwMode="auto">
          <a:xfrm>
            <a:off x="533400" y="3352800"/>
            <a:ext cx="5676900" cy="366713"/>
          </a:xfrm>
          <a:prstGeom prst="rect">
            <a:avLst/>
          </a:prstGeom>
          <a:noFill/>
          <a:ln w="9525">
            <a:noFill/>
            <a:miter lim="800000"/>
            <a:headEnd/>
            <a:tailEnd/>
          </a:ln>
        </p:spPr>
        <p:txBody>
          <a:bodyPr wrap="none">
            <a:spAutoFit/>
          </a:bodyPr>
          <a:lstStyle/>
          <a:p>
            <a:r>
              <a:rPr lang="en-US"/>
              <a:t>Default-value for APIC base-address page = 0xFEE00</a:t>
            </a:r>
          </a:p>
        </p:txBody>
      </p:sp>
      <p:sp>
        <p:nvSpPr>
          <p:cNvPr id="29708" name="Line 13"/>
          <p:cNvSpPr>
            <a:spLocks noChangeShapeType="1"/>
          </p:cNvSpPr>
          <p:nvPr/>
        </p:nvSpPr>
        <p:spPr bwMode="auto">
          <a:xfrm flipV="1">
            <a:off x="6553200" y="3200400"/>
            <a:ext cx="0" cy="381000"/>
          </a:xfrm>
          <a:prstGeom prst="line">
            <a:avLst/>
          </a:prstGeom>
          <a:noFill/>
          <a:ln w="9525">
            <a:solidFill>
              <a:schemeClr val="tx1"/>
            </a:solidFill>
            <a:round/>
            <a:headEnd/>
            <a:tailEnd type="triangle" w="med" len="med"/>
          </a:ln>
        </p:spPr>
        <p:txBody>
          <a:bodyPr/>
          <a:lstStyle/>
          <a:p>
            <a:endParaRPr lang="en-US"/>
          </a:p>
        </p:txBody>
      </p:sp>
      <p:sp>
        <p:nvSpPr>
          <p:cNvPr id="29709" name="Line 14"/>
          <p:cNvSpPr>
            <a:spLocks noChangeShapeType="1"/>
          </p:cNvSpPr>
          <p:nvPr/>
        </p:nvSpPr>
        <p:spPr bwMode="auto">
          <a:xfrm flipH="1">
            <a:off x="6172200" y="3581400"/>
            <a:ext cx="381000" cy="0"/>
          </a:xfrm>
          <a:prstGeom prst="line">
            <a:avLst/>
          </a:prstGeom>
          <a:noFill/>
          <a:ln w="9525">
            <a:solidFill>
              <a:schemeClr val="tx1"/>
            </a:solidFill>
            <a:round/>
            <a:headEnd/>
            <a:tailEnd/>
          </a:ln>
        </p:spPr>
        <p:txBody>
          <a:bodyPr/>
          <a:lstStyle/>
          <a:p>
            <a:endParaRPr lang="en-US"/>
          </a:p>
        </p:txBody>
      </p:sp>
      <p:sp>
        <p:nvSpPr>
          <p:cNvPr id="29710" name="Text Box 15"/>
          <p:cNvSpPr txBox="1">
            <a:spLocks noChangeArrowheads="1"/>
          </p:cNvSpPr>
          <p:nvPr/>
        </p:nvSpPr>
        <p:spPr bwMode="auto">
          <a:xfrm>
            <a:off x="669925" y="3922713"/>
            <a:ext cx="4946650" cy="366712"/>
          </a:xfrm>
          <a:prstGeom prst="rect">
            <a:avLst/>
          </a:prstGeom>
          <a:noFill/>
          <a:ln w="9525">
            <a:noFill/>
            <a:miter lim="800000"/>
            <a:headEnd/>
            <a:tailEnd/>
          </a:ln>
        </p:spPr>
        <p:txBody>
          <a:bodyPr wrap="none">
            <a:spAutoFit/>
          </a:bodyPr>
          <a:lstStyle/>
          <a:p>
            <a:r>
              <a:rPr lang="en-US"/>
              <a:t>Local-APIC Enable bit (1=enabled, 0=disabled)</a:t>
            </a:r>
          </a:p>
        </p:txBody>
      </p:sp>
      <p:sp>
        <p:nvSpPr>
          <p:cNvPr id="29711" name="Line 16"/>
          <p:cNvSpPr>
            <a:spLocks noChangeShapeType="1"/>
          </p:cNvSpPr>
          <p:nvPr/>
        </p:nvSpPr>
        <p:spPr bwMode="auto">
          <a:xfrm>
            <a:off x="5638800" y="4114800"/>
            <a:ext cx="1524000" cy="0"/>
          </a:xfrm>
          <a:prstGeom prst="line">
            <a:avLst/>
          </a:prstGeom>
          <a:noFill/>
          <a:ln w="9525">
            <a:solidFill>
              <a:schemeClr val="tx1"/>
            </a:solidFill>
            <a:round/>
            <a:headEnd/>
            <a:tailEnd/>
          </a:ln>
        </p:spPr>
        <p:txBody>
          <a:bodyPr/>
          <a:lstStyle/>
          <a:p>
            <a:endParaRPr lang="en-US"/>
          </a:p>
        </p:txBody>
      </p:sp>
      <p:sp>
        <p:nvSpPr>
          <p:cNvPr id="29712" name="Line 17"/>
          <p:cNvSpPr>
            <a:spLocks noChangeShapeType="1"/>
          </p:cNvSpPr>
          <p:nvPr/>
        </p:nvSpPr>
        <p:spPr bwMode="auto">
          <a:xfrm flipV="1">
            <a:off x="7162800" y="3200400"/>
            <a:ext cx="0" cy="914400"/>
          </a:xfrm>
          <a:prstGeom prst="line">
            <a:avLst/>
          </a:prstGeom>
          <a:noFill/>
          <a:ln w="9525">
            <a:solidFill>
              <a:schemeClr val="tx1"/>
            </a:solidFill>
            <a:round/>
            <a:headEnd/>
            <a:tailEnd type="triangle" w="med" len="med"/>
          </a:ln>
        </p:spPr>
        <p:txBody>
          <a:bodyPr/>
          <a:lstStyle/>
          <a:p>
            <a:endParaRPr lang="en-US"/>
          </a:p>
        </p:txBody>
      </p:sp>
      <p:sp>
        <p:nvSpPr>
          <p:cNvPr id="29713" name="Text Box 18"/>
          <p:cNvSpPr txBox="1">
            <a:spLocks noChangeArrowheads="1"/>
          </p:cNvSpPr>
          <p:nvPr/>
        </p:nvSpPr>
        <p:spPr bwMode="auto">
          <a:xfrm>
            <a:off x="974725" y="4456113"/>
            <a:ext cx="4921250" cy="366712"/>
          </a:xfrm>
          <a:prstGeom prst="rect">
            <a:avLst/>
          </a:prstGeom>
          <a:noFill/>
          <a:ln w="9525">
            <a:noFill/>
            <a:miter lim="800000"/>
            <a:headEnd/>
            <a:tailEnd/>
          </a:ln>
        </p:spPr>
        <p:txBody>
          <a:bodyPr wrap="none">
            <a:spAutoFit/>
          </a:bodyPr>
          <a:lstStyle/>
          <a:p>
            <a:r>
              <a:rPr lang="en-US"/>
              <a:t>Boot-Strap Processor (read-only): 1=yes, 0=no</a:t>
            </a:r>
          </a:p>
        </p:txBody>
      </p:sp>
      <p:sp>
        <p:nvSpPr>
          <p:cNvPr id="29714" name="Line 19"/>
          <p:cNvSpPr>
            <a:spLocks noChangeShapeType="1"/>
          </p:cNvSpPr>
          <p:nvPr/>
        </p:nvSpPr>
        <p:spPr bwMode="auto">
          <a:xfrm>
            <a:off x="5943600" y="4648200"/>
            <a:ext cx="1828800" cy="0"/>
          </a:xfrm>
          <a:prstGeom prst="line">
            <a:avLst/>
          </a:prstGeom>
          <a:noFill/>
          <a:ln w="9525">
            <a:solidFill>
              <a:schemeClr val="tx1"/>
            </a:solidFill>
            <a:round/>
            <a:headEnd/>
            <a:tailEnd/>
          </a:ln>
        </p:spPr>
        <p:txBody>
          <a:bodyPr/>
          <a:lstStyle/>
          <a:p>
            <a:endParaRPr lang="en-US"/>
          </a:p>
        </p:txBody>
      </p:sp>
      <p:sp>
        <p:nvSpPr>
          <p:cNvPr id="29715" name="Line 20"/>
          <p:cNvSpPr>
            <a:spLocks noChangeShapeType="1"/>
          </p:cNvSpPr>
          <p:nvPr/>
        </p:nvSpPr>
        <p:spPr bwMode="auto">
          <a:xfrm flipV="1">
            <a:off x="7772400" y="3200400"/>
            <a:ext cx="0" cy="1447800"/>
          </a:xfrm>
          <a:prstGeom prst="line">
            <a:avLst/>
          </a:prstGeom>
          <a:noFill/>
          <a:ln w="9525">
            <a:solidFill>
              <a:schemeClr val="tx1"/>
            </a:solidFill>
            <a:round/>
            <a:headEnd/>
            <a:tailEnd type="triangle" w="med" len="med"/>
          </a:ln>
        </p:spPr>
        <p:txBody>
          <a:bodyPr/>
          <a:lstStyle/>
          <a:p>
            <a:endParaRPr lang="en-US"/>
          </a:p>
        </p:txBody>
      </p:sp>
      <p:sp>
        <p:nvSpPr>
          <p:cNvPr id="29716" name="Rectangle 21"/>
          <p:cNvSpPr>
            <a:spLocks noChangeArrowheads="1"/>
          </p:cNvSpPr>
          <p:nvPr/>
        </p:nvSpPr>
        <p:spPr bwMode="auto">
          <a:xfrm>
            <a:off x="838200" y="5029200"/>
            <a:ext cx="7391400" cy="1447800"/>
          </a:xfrm>
          <a:prstGeom prst="rect">
            <a:avLst/>
          </a:prstGeom>
          <a:solidFill>
            <a:schemeClr val="accent1"/>
          </a:solidFill>
          <a:ln w="9525">
            <a:solidFill>
              <a:schemeClr val="tx1"/>
            </a:solidFill>
            <a:miter lim="800000"/>
            <a:headEnd/>
            <a:tailEnd/>
          </a:ln>
        </p:spPr>
        <p:txBody>
          <a:bodyPr wrap="none" anchor="ctr"/>
          <a:lstStyle/>
          <a:p>
            <a:r>
              <a:rPr lang="en-US"/>
              <a:t># make the processor’s Local-APIC registers accessible in real-mode</a:t>
            </a:r>
          </a:p>
          <a:p>
            <a:r>
              <a:rPr lang="en-US"/>
              <a:t>	mov	$0x000D8000, %eax	# least-significant 32-bits</a:t>
            </a:r>
          </a:p>
          <a:p>
            <a:r>
              <a:rPr lang="en-US"/>
              <a:t>	mov	$0x00000000, %edx	# most-significant 32-bits</a:t>
            </a:r>
          </a:p>
          <a:p>
            <a:r>
              <a:rPr lang="en-US"/>
              <a:t>	mov	$0x1B, %ecx		# MSR register-number</a:t>
            </a:r>
          </a:p>
          <a:p>
            <a:r>
              <a:rPr lang="en-US"/>
              <a:t>	wrmsr				# write to specified MSR</a:t>
            </a:r>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225</a:t>
            </a:fld>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152400"/>
            <a:ext cx="8229600" cy="1143000"/>
          </a:xfrm>
        </p:spPr>
        <p:txBody>
          <a:bodyPr/>
          <a:lstStyle/>
          <a:p>
            <a:pPr eaLnBrk="1" hangingPunct="1"/>
            <a:r>
              <a:rPr lang="en-US" sz="4000" smtClean="0"/>
              <a:t>Extended Feature Enable Register</a:t>
            </a:r>
          </a:p>
        </p:txBody>
      </p:sp>
      <p:sp>
        <p:nvSpPr>
          <p:cNvPr id="30723" name="Rectangle 3"/>
          <p:cNvSpPr>
            <a:spLocks noGrp="1" noChangeArrowheads="1"/>
          </p:cNvSpPr>
          <p:nvPr>
            <p:ph type="body" idx="1"/>
          </p:nvPr>
        </p:nvSpPr>
        <p:spPr>
          <a:xfrm>
            <a:off x="457200" y="1219200"/>
            <a:ext cx="8229600" cy="4525963"/>
          </a:xfrm>
        </p:spPr>
        <p:txBody>
          <a:bodyPr/>
          <a:lstStyle/>
          <a:p>
            <a:pPr eaLnBrk="1" hangingPunct="1"/>
            <a:r>
              <a:rPr lang="en-US" sz="2400" smtClean="0"/>
              <a:t>The EFER was introduced in conformity with Advanced Microprocessor Designs way of implementing 64-bit architecture</a:t>
            </a:r>
          </a:p>
          <a:p>
            <a:pPr eaLnBrk="1" hangingPunct="1"/>
            <a:r>
              <a:rPr lang="en-US" sz="2400" smtClean="0"/>
              <a:t>Its MSR register-number is 0xC0000080 </a:t>
            </a:r>
          </a:p>
        </p:txBody>
      </p:sp>
      <p:sp>
        <p:nvSpPr>
          <p:cNvPr id="30724" name="Rectangle 4"/>
          <p:cNvSpPr>
            <a:spLocks noChangeArrowheads="1"/>
          </p:cNvSpPr>
          <p:nvPr/>
        </p:nvSpPr>
        <p:spPr bwMode="auto">
          <a:xfrm>
            <a:off x="533400" y="4114800"/>
            <a:ext cx="3886200" cy="914400"/>
          </a:xfrm>
          <a:prstGeom prst="rect">
            <a:avLst/>
          </a:prstGeom>
          <a:solidFill>
            <a:schemeClr val="bg2"/>
          </a:solidFill>
          <a:ln w="9525">
            <a:solidFill>
              <a:schemeClr val="tx1"/>
            </a:solidFill>
            <a:miter lim="800000"/>
            <a:headEnd/>
            <a:tailEnd/>
          </a:ln>
        </p:spPr>
        <p:txBody>
          <a:bodyPr wrap="none" anchor="ctr"/>
          <a:lstStyle/>
          <a:p>
            <a:pPr algn="ctr"/>
            <a:r>
              <a:rPr lang="en-US"/>
              <a:t>reserved</a:t>
            </a:r>
          </a:p>
        </p:txBody>
      </p:sp>
      <p:sp>
        <p:nvSpPr>
          <p:cNvPr id="30725" name="Rectangle 5"/>
          <p:cNvSpPr>
            <a:spLocks noChangeArrowheads="1"/>
          </p:cNvSpPr>
          <p:nvPr/>
        </p:nvSpPr>
        <p:spPr bwMode="auto">
          <a:xfrm>
            <a:off x="4495800" y="4114800"/>
            <a:ext cx="3886200" cy="914400"/>
          </a:xfrm>
          <a:prstGeom prst="rect">
            <a:avLst/>
          </a:prstGeom>
          <a:solidFill>
            <a:schemeClr val="bg2"/>
          </a:solidFill>
          <a:ln w="9525">
            <a:solidFill>
              <a:schemeClr val="tx1"/>
            </a:solidFill>
            <a:miter lim="800000"/>
            <a:headEnd/>
            <a:tailEnd/>
          </a:ln>
        </p:spPr>
        <p:txBody>
          <a:bodyPr wrap="none" anchor="ctr"/>
          <a:lstStyle/>
          <a:p>
            <a:pPr algn="ctr"/>
            <a:endParaRPr lang="en-US"/>
          </a:p>
        </p:txBody>
      </p:sp>
      <p:sp>
        <p:nvSpPr>
          <p:cNvPr id="30726" name="Text Box 6"/>
          <p:cNvSpPr txBox="1">
            <a:spLocks noChangeArrowheads="1"/>
          </p:cNvSpPr>
          <p:nvPr/>
        </p:nvSpPr>
        <p:spPr bwMode="auto">
          <a:xfrm>
            <a:off x="441325" y="3770313"/>
            <a:ext cx="7974013" cy="366712"/>
          </a:xfrm>
          <a:prstGeom prst="rect">
            <a:avLst/>
          </a:prstGeom>
          <a:noFill/>
          <a:ln w="9525">
            <a:noFill/>
            <a:miter lim="800000"/>
            <a:headEnd/>
            <a:tailEnd/>
          </a:ln>
        </p:spPr>
        <p:txBody>
          <a:bodyPr wrap="none">
            <a:spAutoFit/>
          </a:bodyPr>
          <a:lstStyle/>
          <a:p>
            <a:r>
              <a:rPr lang="en-US"/>
              <a:t> </a:t>
            </a:r>
            <a:r>
              <a:rPr lang="en-US" sz="1400"/>
              <a:t>63                                                                     32   31                                         12 11 10  9   8       0</a:t>
            </a:r>
          </a:p>
        </p:txBody>
      </p:sp>
      <p:sp>
        <p:nvSpPr>
          <p:cNvPr id="30727" name="Line 7"/>
          <p:cNvSpPr>
            <a:spLocks noChangeShapeType="1"/>
          </p:cNvSpPr>
          <p:nvPr/>
        </p:nvSpPr>
        <p:spPr bwMode="auto">
          <a:xfrm>
            <a:off x="533400" y="3581400"/>
            <a:ext cx="7848600" cy="0"/>
          </a:xfrm>
          <a:prstGeom prst="line">
            <a:avLst/>
          </a:prstGeom>
          <a:noFill/>
          <a:ln w="9525">
            <a:solidFill>
              <a:srgbClr val="FF0000"/>
            </a:solidFill>
            <a:round/>
            <a:headEnd type="triangle" w="med" len="med"/>
            <a:tailEnd type="triangle" w="med" len="med"/>
          </a:ln>
        </p:spPr>
        <p:txBody>
          <a:bodyPr/>
          <a:lstStyle/>
          <a:p>
            <a:endParaRPr lang="en-US"/>
          </a:p>
        </p:txBody>
      </p:sp>
      <p:sp>
        <p:nvSpPr>
          <p:cNvPr id="30728" name="Text Box 8"/>
          <p:cNvSpPr txBox="1">
            <a:spLocks noChangeArrowheads="1"/>
          </p:cNvSpPr>
          <p:nvPr/>
        </p:nvSpPr>
        <p:spPr bwMode="auto">
          <a:xfrm>
            <a:off x="3048000" y="3200400"/>
            <a:ext cx="2292350" cy="366713"/>
          </a:xfrm>
          <a:prstGeom prst="rect">
            <a:avLst/>
          </a:prstGeom>
          <a:noFill/>
          <a:ln w="9525">
            <a:noFill/>
            <a:miter lim="800000"/>
            <a:headEnd/>
            <a:tailEnd/>
          </a:ln>
        </p:spPr>
        <p:txBody>
          <a:bodyPr wrap="none">
            <a:spAutoFit/>
          </a:bodyPr>
          <a:lstStyle/>
          <a:p>
            <a:r>
              <a:rPr lang="en-US">
                <a:solidFill>
                  <a:srgbClr val="FF0000"/>
                </a:solidFill>
              </a:rPr>
              <a:t>IA32_EFER (64-bits)</a:t>
            </a:r>
          </a:p>
        </p:txBody>
      </p:sp>
      <p:sp>
        <p:nvSpPr>
          <p:cNvPr id="30729" name="Rectangle 9"/>
          <p:cNvSpPr>
            <a:spLocks noChangeArrowheads="1"/>
          </p:cNvSpPr>
          <p:nvPr/>
        </p:nvSpPr>
        <p:spPr bwMode="auto">
          <a:xfrm>
            <a:off x="4495800" y="4114800"/>
            <a:ext cx="2514600" cy="914400"/>
          </a:xfrm>
          <a:prstGeom prst="rect">
            <a:avLst/>
          </a:prstGeom>
          <a:solidFill>
            <a:schemeClr val="bg2"/>
          </a:solidFill>
          <a:ln w="9525">
            <a:solidFill>
              <a:schemeClr val="tx1"/>
            </a:solidFill>
            <a:miter lim="800000"/>
            <a:headEnd/>
            <a:tailEnd/>
          </a:ln>
        </p:spPr>
        <p:txBody>
          <a:bodyPr wrap="none" anchor="ctr"/>
          <a:lstStyle/>
          <a:p>
            <a:pPr algn="ctr"/>
            <a:r>
              <a:rPr lang="en-US"/>
              <a:t>reserved</a:t>
            </a:r>
          </a:p>
        </p:txBody>
      </p:sp>
      <p:sp>
        <p:nvSpPr>
          <p:cNvPr id="30730" name="Rectangle 10"/>
          <p:cNvSpPr>
            <a:spLocks noChangeArrowheads="1"/>
          </p:cNvSpPr>
          <p:nvPr/>
        </p:nvSpPr>
        <p:spPr bwMode="auto">
          <a:xfrm>
            <a:off x="7010400" y="41148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sz="1400"/>
              <a:t>X</a:t>
            </a:r>
          </a:p>
          <a:p>
            <a:pPr algn="ctr"/>
            <a:r>
              <a:rPr lang="en-US" sz="1400"/>
              <a:t>D</a:t>
            </a:r>
          </a:p>
        </p:txBody>
      </p:sp>
      <p:sp>
        <p:nvSpPr>
          <p:cNvPr id="30731" name="Rectangle 11"/>
          <p:cNvSpPr>
            <a:spLocks noChangeArrowheads="1"/>
          </p:cNvSpPr>
          <p:nvPr/>
        </p:nvSpPr>
        <p:spPr bwMode="auto">
          <a:xfrm>
            <a:off x="7696200" y="41148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sz="1400"/>
              <a:t>3</a:t>
            </a:r>
          </a:p>
          <a:p>
            <a:pPr algn="ctr"/>
            <a:r>
              <a:rPr lang="en-US" sz="1400"/>
              <a:t>2</a:t>
            </a:r>
          </a:p>
          <a:p>
            <a:pPr algn="ctr"/>
            <a:r>
              <a:rPr lang="en-US" sz="1400"/>
              <a:t>e</a:t>
            </a:r>
          </a:p>
          <a:p>
            <a:pPr algn="ctr"/>
            <a:r>
              <a:rPr lang="en-US" sz="1400"/>
              <a:t>E</a:t>
            </a:r>
          </a:p>
        </p:txBody>
      </p:sp>
      <p:sp>
        <p:nvSpPr>
          <p:cNvPr id="30732" name="Rectangle 14"/>
          <p:cNvSpPr>
            <a:spLocks noChangeArrowheads="1"/>
          </p:cNvSpPr>
          <p:nvPr/>
        </p:nvSpPr>
        <p:spPr bwMode="auto">
          <a:xfrm>
            <a:off x="8153400" y="41148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sz="800"/>
              <a:t>S</a:t>
            </a:r>
          </a:p>
          <a:p>
            <a:pPr algn="ctr"/>
            <a:r>
              <a:rPr lang="en-US" sz="800"/>
              <a:t>Y</a:t>
            </a:r>
          </a:p>
          <a:p>
            <a:pPr algn="ctr"/>
            <a:r>
              <a:rPr lang="en-US" sz="800"/>
              <a:t>S</a:t>
            </a:r>
          </a:p>
          <a:p>
            <a:pPr algn="ctr"/>
            <a:r>
              <a:rPr lang="en-US" sz="800"/>
              <a:t>C</a:t>
            </a:r>
          </a:p>
          <a:p>
            <a:pPr algn="ctr"/>
            <a:r>
              <a:rPr lang="en-US" sz="800"/>
              <a:t>A</a:t>
            </a:r>
          </a:p>
          <a:p>
            <a:pPr algn="ctr"/>
            <a:r>
              <a:rPr lang="en-US" sz="800"/>
              <a:t>L</a:t>
            </a:r>
          </a:p>
          <a:p>
            <a:pPr algn="ctr"/>
            <a:r>
              <a:rPr lang="en-US" sz="800"/>
              <a:t>L</a:t>
            </a:r>
          </a:p>
        </p:txBody>
      </p:sp>
      <p:sp>
        <p:nvSpPr>
          <p:cNvPr id="30733" name="Rectangle 15"/>
          <p:cNvSpPr>
            <a:spLocks noChangeArrowheads="1"/>
          </p:cNvSpPr>
          <p:nvPr/>
        </p:nvSpPr>
        <p:spPr bwMode="auto">
          <a:xfrm>
            <a:off x="7239000" y="4114800"/>
            <a:ext cx="228600" cy="914400"/>
          </a:xfrm>
          <a:prstGeom prst="rect">
            <a:avLst/>
          </a:prstGeom>
          <a:solidFill>
            <a:srgbClr val="FFCC66"/>
          </a:solidFill>
          <a:ln w="9525">
            <a:solidFill>
              <a:schemeClr val="tx1"/>
            </a:solidFill>
            <a:miter lim="800000"/>
            <a:headEnd/>
            <a:tailEnd/>
          </a:ln>
        </p:spPr>
        <p:txBody>
          <a:bodyPr wrap="none" anchor="ctr"/>
          <a:lstStyle/>
          <a:p>
            <a:pPr algn="ctr"/>
            <a:r>
              <a:rPr lang="en-US" sz="1400"/>
              <a:t>3</a:t>
            </a:r>
          </a:p>
          <a:p>
            <a:pPr algn="ctr"/>
            <a:r>
              <a:rPr lang="en-US" sz="1400"/>
              <a:t>2</a:t>
            </a:r>
          </a:p>
          <a:p>
            <a:pPr algn="ctr"/>
            <a:r>
              <a:rPr lang="en-US" sz="1400"/>
              <a:t>e</a:t>
            </a:r>
          </a:p>
          <a:p>
            <a:pPr algn="ctr"/>
            <a:r>
              <a:rPr lang="en-US" sz="1400"/>
              <a:t>A</a:t>
            </a:r>
          </a:p>
        </p:txBody>
      </p:sp>
      <p:sp>
        <p:nvSpPr>
          <p:cNvPr id="30734" name="Rectangle 16"/>
          <p:cNvSpPr>
            <a:spLocks noChangeArrowheads="1"/>
          </p:cNvSpPr>
          <p:nvPr/>
        </p:nvSpPr>
        <p:spPr bwMode="auto">
          <a:xfrm>
            <a:off x="7467600" y="4114800"/>
            <a:ext cx="228600" cy="914400"/>
          </a:xfrm>
          <a:prstGeom prst="rect">
            <a:avLst/>
          </a:prstGeom>
          <a:solidFill>
            <a:schemeClr val="bg2"/>
          </a:solidFill>
          <a:ln w="9525">
            <a:solidFill>
              <a:schemeClr val="tx1"/>
            </a:solidFill>
            <a:miter lim="800000"/>
            <a:headEnd/>
            <a:tailEnd/>
          </a:ln>
        </p:spPr>
        <p:txBody>
          <a:bodyPr wrap="none" anchor="ctr"/>
          <a:lstStyle/>
          <a:p>
            <a:pPr algn="ctr"/>
            <a:endParaRPr lang="en-US" sz="1400"/>
          </a:p>
        </p:txBody>
      </p:sp>
      <p:sp>
        <p:nvSpPr>
          <p:cNvPr id="30735" name="Text Box 17"/>
          <p:cNvSpPr txBox="1">
            <a:spLocks noChangeArrowheads="1"/>
          </p:cNvSpPr>
          <p:nvPr/>
        </p:nvSpPr>
        <p:spPr bwMode="auto">
          <a:xfrm>
            <a:off x="517525" y="5040313"/>
            <a:ext cx="5897563" cy="942975"/>
          </a:xfrm>
          <a:prstGeom prst="rect">
            <a:avLst/>
          </a:prstGeom>
          <a:noFill/>
          <a:ln w="9525">
            <a:noFill/>
            <a:miter lim="800000"/>
            <a:headEnd/>
            <a:tailEnd/>
          </a:ln>
        </p:spPr>
        <p:txBody>
          <a:bodyPr wrap="none">
            <a:spAutoFit/>
          </a:bodyPr>
          <a:lstStyle/>
          <a:p>
            <a:r>
              <a:rPr lang="en-US" sz="1400"/>
              <a:t>eXecute-Disable bit in paging structures (1=enabled, 0=disabled)</a:t>
            </a:r>
          </a:p>
          <a:p>
            <a:r>
              <a:rPr lang="en-US" sz="1400"/>
              <a:t>IA32e-mode is active (1=yes, 0=no)</a:t>
            </a:r>
          </a:p>
          <a:p>
            <a:r>
              <a:rPr lang="en-US" sz="1400"/>
              <a:t>Enable IA32e-mode (1=yes, 0=no)</a:t>
            </a:r>
          </a:p>
          <a:p>
            <a:r>
              <a:rPr lang="en-US" sz="1400"/>
              <a:t>Enable SYSCALL/SYSRET instructions in 64-bit mode (1=yes, 0=no)</a:t>
            </a:r>
          </a:p>
        </p:txBody>
      </p:sp>
      <p:sp>
        <p:nvSpPr>
          <p:cNvPr id="30736" name="Line 18"/>
          <p:cNvSpPr>
            <a:spLocks noChangeShapeType="1"/>
          </p:cNvSpPr>
          <p:nvPr/>
        </p:nvSpPr>
        <p:spPr bwMode="auto">
          <a:xfrm>
            <a:off x="6096000" y="5181600"/>
            <a:ext cx="990600" cy="0"/>
          </a:xfrm>
          <a:prstGeom prst="line">
            <a:avLst/>
          </a:prstGeom>
          <a:noFill/>
          <a:ln w="9525">
            <a:solidFill>
              <a:schemeClr val="tx1"/>
            </a:solidFill>
            <a:round/>
            <a:headEnd/>
            <a:tailEnd/>
          </a:ln>
        </p:spPr>
        <p:txBody>
          <a:bodyPr/>
          <a:lstStyle/>
          <a:p>
            <a:endParaRPr lang="en-US"/>
          </a:p>
        </p:txBody>
      </p:sp>
      <p:sp>
        <p:nvSpPr>
          <p:cNvPr id="30737" name="Line 19"/>
          <p:cNvSpPr>
            <a:spLocks noChangeShapeType="1"/>
          </p:cNvSpPr>
          <p:nvPr/>
        </p:nvSpPr>
        <p:spPr bwMode="auto">
          <a:xfrm flipV="1">
            <a:off x="7086600" y="5029200"/>
            <a:ext cx="0" cy="152400"/>
          </a:xfrm>
          <a:prstGeom prst="line">
            <a:avLst/>
          </a:prstGeom>
          <a:noFill/>
          <a:ln w="9525">
            <a:solidFill>
              <a:schemeClr val="tx1"/>
            </a:solidFill>
            <a:round/>
            <a:headEnd/>
            <a:tailEnd type="triangle" w="med" len="med"/>
          </a:ln>
        </p:spPr>
        <p:txBody>
          <a:bodyPr/>
          <a:lstStyle/>
          <a:p>
            <a:endParaRPr lang="en-US"/>
          </a:p>
        </p:txBody>
      </p:sp>
      <p:sp>
        <p:nvSpPr>
          <p:cNvPr id="30738" name="Line 20"/>
          <p:cNvSpPr>
            <a:spLocks noChangeShapeType="1"/>
          </p:cNvSpPr>
          <p:nvPr/>
        </p:nvSpPr>
        <p:spPr bwMode="auto">
          <a:xfrm>
            <a:off x="3657600" y="5410200"/>
            <a:ext cx="3657600" cy="0"/>
          </a:xfrm>
          <a:prstGeom prst="line">
            <a:avLst/>
          </a:prstGeom>
          <a:noFill/>
          <a:ln w="9525">
            <a:solidFill>
              <a:schemeClr val="tx1"/>
            </a:solidFill>
            <a:round/>
            <a:headEnd/>
            <a:tailEnd/>
          </a:ln>
        </p:spPr>
        <p:txBody>
          <a:bodyPr/>
          <a:lstStyle/>
          <a:p>
            <a:endParaRPr lang="en-US"/>
          </a:p>
        </p:txBody>
      </p:sp>
      <p:sp>
        <p:nvSpPr>
          <p:cNvPr id="30739" name="Line 21"/>
          <p:cNvSpPr>
            <a:spLocks noChangeShapeType="1"/>
          </p:cNvSpPr>
          <p:nvPr/>
        </p:nvSpPr>
        <p:spPr bwMode="auto">
          <a:xfrm flipV="1">
            <a:off x="7315200" y="5029200"/>
            <a:ext cx="0" cy="381000"/>
          </a:xfrm>
          <a:prstGeom prst="line">
            <a:avLst/>
          </a:prstGeom>
          <a:noFill/>
          <a:ln w="9525">
            <a:solidFill>
              <a:schemeClr val="tx1"/>
            </a:solidFill>
            <a:round/>
            <a:headEnd/>
            <a:tailEnd type="triangle" w="med" len="med"/>
          </a:ln>
        </p:spPr>
        <p:txBody>
          <a:bodyPr/>
          <a:lstStyle/>
          <a:p>
            <a:endParaRPr lang="en-US"/>
          </a:p>
        </p:txBody>
      </p:sp>
      <p:sp>
        <p:nvSpPr>
          <p:cNvPr id="30740" name="Line 22"/>
          <p:cNvSpPr>
            <a:spLocks noChangeShapeType="1"/>
          </p:cNvSpPr>
          <p:nvPr/>
        </p:nvSpPr>
        <p:spPr bwMode="auto">
          <a:xfrm>
            <a:off x="3505200" y="5638800"/>
            <a:ext cx="4267200" cy="0"/>
          </a:xfrm>
          <a:prstGeom prst="line">
            <a:avLst/>
          </a:prstGeom>
          <a:noFill/>
          <a:ln w="9525">
            <a:solidFill>
              <a:schemeClr val="tx1"/>
            </a:solidFill>
            <a:round/>
            <a:headEnd/>
            <a:tailEnd/>
          </a:ln>
        </p:spPr>
        <p:txBody>
          <a:bodyPr/>
          <a:lstStyle/>
          <a:p>
            <a:endParaRPr lang="en-US"/>
          </a:p>
        </p:txBody>
      </p:sp>
      <p:sp>
        <p:nvSpPr>
          <p:cNvPr id="30741" name="Line 23"/>
          <p:cNvSpPr>
            <a:spLocks noChangeShapeType="1"/>
          </p:cNvSpPr>
          <p:nvPr/>
        </p:nvSpPr>
        <p:spPr bwMode="auto">
          <a:xfrm>
            <a:off x="7696200" y="5638800"/>
            <a:ext cx="0" cy="0"/>
          </a:xfrm>
          <a:prstGeom prst="line">
            <a:avLst/>
          </a:prstGeom>
          <a:noFill/>
          <a:ln w="9525">
            <a:solidFill>
              <a:schemeClr val="tx1"/>
            </a:solidFill>
            <a:round/>
            <a:headEnd/>
            <a:tailEnd type="triangle" w="med" len="med"/>
          </a:ln>
        </p:spPr>
        <p:txBody>
          <a:bodyPr/>
          <a:lstStyle/>
          <a:p>
            <a:endParaRPr lang="en-US"/>
          </a:p>
        </p:txBody>
      </p:sp>
      <p:sp>
        <p:nvSpPr>
          <p:cNvPr id="30742" name="Line 24"/>
          <p:cNvSpPr>
            <a:spLocks noChangeShapeType="1"/>
          </p:cNvSpPr>
          <p:nvPr/>
        </p:nvSpPr>
        <p:spPr bwMode="auto">
          <a:xfrm flipV="1">
            <a:off x="7772400" y="5029200"/>
            <a:ext cx="0" cy="609600"/>
          </a:xfrm>
          <a:prstGeom prst="line">
            <a:avLst/>
          </a:prstGeom>
          <a:noFill/>
          <a:ln w="9525">
            <a:solidFill>
              <a:schemeClr val="tx1"/>
            </a:solidFill>
            <a:round/>
            <a:headEnd/>
            <a:tailEnd type="triangle" w="med" len="med"/>
          </a:ln>
        </p:spPr>
        <p:txBody>
          <a:bodyPr/>
          <a:lstStyle/>
          <a:p>
            <a:endParaRPr lang="en-US"/>
          </a:p>
        </p:txBody>
      </p:sp>
      <p:sp>
        <p:nvSpPr>
          <p:cNvPr id="30743" name="Line 25"/>
          <p:cNvSpPr>
            <a:spLocks noChangeShapeType="1"/>
          </p:cNvSpPr>
          <p:nvPr/>
        </p:nvSpPr>
        <p:spPr bwMode="auto">
          <a:xfrm>
            <a:off x="6400800" y="5867400"/>
            <a:ext cx="1905000" cy="0"/>
          </a:xfrm>
          <a:prstGeom prst="line">
            <a:avLst/>
          </a:prstGeom>
          <a:noFill/>
          <a:ln w="9525">
            <a:solidFill>
              <a:schemeClr val="tx1"/>
            </a:solidFill>
            <a:round/>
            <a:headEnd/>
            <a:tailEnd/>
          </a:ln>
        </p:spPr>
        <p:txBody>
          <a:bodyPr/>
          <a:lstStyle/>
          <a:p>
            <a:endParaRPr lang="en-US"/>
          </a:p>
        </p:txBody>
      </p:sp>
      <p:sp>
        <p:nvSpPr>
          <p:cNvPr id="30744" name="Line 26"/>
          <p:cNvSpPr>
            <a:spLocks noChangeShapeType="1"/>
          </p:cNvSpPr>
          <p:nvPr/>
        </p:nvSpPr>
        <p:spPr bwMode="auto">
          <a:xfrm flipV="1">
            <a:off x="8305800" y="5029200"/>
            <a:ext cx="0" cy="838200"/>
          </a:xfrm>
          <a:prstGeom prst="line">
            <a:avLst/>
          </a:prstGeom>
          <a:noFill/>
          <a:ln w="9525">
            <a:solidFill>
              <a:schemeClr val="tx1"/>
            </a:solidFill>
            <a:round/>
            <a:headEnd/>
            <a:tailEnd type="triangle" w="med" len="med"/>
          </a:ln>
        </p:spPr>
        <p:txBody>
          <a:bodyPr/>
          <a:lstStyle/>
          <a:p>
            <a:endParaRPr lang="en-US"/>
          </a:p>
        </p:txBody>
      </p:sp>
      <p:sp>
        <p:nvSpPr>
          <p:cNvPr id="2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226</a:t>
            </a:fld>
            <a:endParaRPr 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143000"/>
          </a:xfrm>
        </p:spPr>
        <p:txBody>
          <a:bodyPr/>
          <a:lstStyle/>
          <a:p>
            <a:pPr eaLnBrk="1" hangingPunct="1"/>
            <a:r>
              <a:rPr lang="en-US" sz="4000" dirty="0" smtClean="0"/>
              <a:t>New 4-Level page-tables needed</a:t>
            </a:r>
          </a:p>
        </p:txBody>
      </p:sp>
      <p:sp>
        <p:nvSpPr>
          <p:cNvPr id="31747" name="Rectangle 3"/>
          <p:cNvSpPr>
            <a:spLocks noGrp="1" noChangeArrowheads="1"/>
          </p:cNvSpPr>
          <p:nvPr>
            <p:ph type="body" idx="1"/>
          </p:nvPr>
        </p:nvSpPr>
        <p:spPr/>
        <p:txBody>
          <a:bodyPr/>
          <a:lstStyle/>
          <a:p>
            <a:pPr eaLnBrk="1" hangingPunct="1">
              <a:lnSpc>
                <a:spcPct val="90000"/>
              </a:lnSpc>
            </a:pPr>
            <a:r>
              <a:rPr lang="en-US" sz="2400" smtClean="0"/>
              <a:t>For executing in 64-bit mode, the PAE-bit (Page-Addressing Extensions) must be enabled (bit #6 in Control Register CR4) and 4-levels of page-table structures must be prepared which implement an “identity mapping” for the transition-code itself</a:t>
            </a:r>
          </a:p>
          <a:p>
            <a:pPr eaLnBrk="1" hangingPunct="1">
              <a:lnSpc>
                <a:spcPct val="90000"/>
              </a:lnSpc>
            </a:pPr>
            <a:r>
              <a:rPr lang="en-US" sz="2400" smtClean="0"/>
              <a:t>Then 64-bit mode is entered by turning on the PG-bit in Control Register 0 (assuming bit #8 in the EFER register was set to 1)   </a:t>
            </a:r>
          </a:p>
          <a:p>
            <a:pPr eaLnBrk="1" hangingPunct="1">
              <a:lnSpc>
                <a:spcPct val="90000"/>
              </a:lnSpc>
            </a:pPr>
            <a:r>
              <a:rPr lang="en-US" sz="2400" smtClean="0"/>
              <a:t>try64bit.s shows what steps are needed to enable the new 64-bit capabilities of recent Pentium-D or Core 2 Duo processors (using EFER)</a:t>
            </a:r>
          </a:p>
          <a:p>
            <a:pPr eaLnBrk="1" hangingPunct="1">
              <a:lnSpc>
                <a:spcPct val="90000"/>
              </a:lnSpc>
            </a:pPr>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227</a:t>
            </a:fld>
            <a:endParaRPr lang="en-US" dirty="0"/>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76200"/>
            <a:ext cx="8229600" cy="1143000"/>
          </a:xfrm>
        </p:spPr>
        <p:txBody>
          <a:bodyPr/>
          <a:lstStyle/>
          <a:p>
            <a:pPr eaLnBrk="1" hangingPunct="1"/>
            <a:r>
              <a:rPr lang="en-US" dirty="0" smtClean="0"/>
              <a:t>4-Levels of mapping</a:t>
            </a:r>
          </a:p>
        </p:txBody>
      </p:sp>
      <p:sp>
        <p:nvSpPr>
          <p:cNvPr id="32771" name="Rectangle 4"/>
          <p:cNvSpPr>
            <a:spLocks noChangeArrowheads="1"/>
          </p:cNvSpPr>
          <p:nvPr/>
        </p:nvSpPr>
        <p:spPr bwMode="auto">
          <a:xfrm>
            <a:off x="1447800" y="4038600"/>
            <a:ext cx="914400" cy="2057400"/>
          </a:xfrm>
          <a:prstGeom prst="rect">
            <a:avLst/>
          </a:prstGeom>
          <a:solidFill>
            <a:schemeClr val="accent1"/>
          </a:solidFill>
          <a:ln w="9525">
            <a:solidFill>
              <a:schemeClr val="tx1"/>
            </a:solidFill>
            <a:miter lim="800000"/>
            <a:headEnd/>
            <a:tailEnd/>
          </a:ln>
        </p:spPr>
        <p:txBody>
          <a:bodyPr wrap="none" anchor="ctr"/>
          <a:lstStyle/>
          <a:p>
            <a:pPr algn="ctr"/>
            <a:r>
              <a:rPr lang="en-US"/>
              <a:t>Page</a:t>
            </a:r>
          </a:p>
          <a:p>
            <a:pPr algn="ctr"/>
            <a:r>
              <a:rPr lang="en-US"/>
              <a:t>Map</a:t>
            </a:r>
          </a:p>
          <a:p>
            <a:pPr algn="ctr"/>
            <a:r>
              <a:rPr lang="en-US"/>
              <a:t>Level-4</a:t>
            </a:r>
          </a:p>
          <a:p>
            <a:pPr algn="ctr"/>
            <a:r>
              <a:rPr lang="en-US"/>
              <a:t>Table</a:t>
            </a:r>
          </a:p>
          <a:p>
            <a:pPr algn="ctr"/>
            <a:endParaRPr lang="en-US"/>
          </a:p>
          <a:p>
            <a:pPr algn="ctr"/>
            <a:endParaRPr lang="en-US"/>
          </a:p>
        </p:txBody>
      </p:sp>
      <p:sp>
        <p:nvSpPr>
          <p:cNvPr id="32772" name="Rectangle 5"/>
          <p:cNvSpPr>
            <a:spLocks noChangeArrowheads="1"/>
          </p:cNvSpPr>
          <p:nvPr/>
        </p:nvSpPr>
        <p:spPr bwMode="auto">
          <a:xfrm>
            <a:off x="381000" y="5943600"/>
            <a:ext cx="685800" cy="304800"/>
          </a:xfrm>
          <a:prstGeom prst="rect">
            <a:avLst/>
          </a:prstGeom>
          <a:solidFill>
            <a:srgbClr val="FFCC66"/>
          </a:solidFill>
          <a:ln w="9525">
            <a:solidFill>
              <a:schemeClr val="tx1"/>
            </a:solidFill>
            <a:miter lim="800000"/>
            <a:headEnd/>
            <a:tailEnd/>
          </a:ln>
        </p:spPr>
        <p:txBody>
          <a:bodyPr wrap="none" anchor="ctr"/>
          <a:lstStyle/>
          <a:p>
            <a:pPr algn="ctr"/>
            <a:r>
              <a:rPr lang="en-US"/>
              <a:t>CR3</a:t>
            </a:r>
          </a:p>
        </p:txBody>
      </p:sp>
      <p:sp>
        <p:nvSpPr>
          <p:cNvPr id="32773" name="Line 7"/>
          <p:cNvSpPr>
            <a:spLocks noChangeShapeType="1"/>
          </p:cNvSpPr>
          <p:nvPr/>
        </p:nvSpPr>
        <p:spPr bwMode="auto">
          <a:xfrm flipV="1">
            <a:off x="990600" y="6096000"/>
            <a:ext cx="457200" cy="0"/>
          </a:xfrm>
          <a:prstGeom prst="line">
            <a:avLst/>
          </a:prstGeom>
          <a:noFill/>
          <a:ln w="9525">
            <a:solidFill>
              <a:schemeClr val="tx1"/>
            </a:solidFill>
            <a:round/>
            <a:headEnd/>
            <a:tailEnd type="triangle" w="med" len="med"/>
          </a:ln>
        </p:spPr>
        <p:txBody>
          <a:bodyPr/>
          <a:lstStyle/>
          <a:p>
            <a:endParaRPr lang="en-US"/>
          </a:p>
        </p:txBody>
      </p:sp>
      <p:sp>
        <p:nvSpPr>
          <p:cNvPr id="32774" name="Rectangle 8"/>
          <p:cNvSpPr>
            <a:spLocks noChangeArrowheads="1"/>
          </p:cNvSpPr>
          <p:nvPr/>
        </p:nvSpPr>
        <p:spPr bwMode="auto">
          <a:xfrm>
            <a:off x="2971800" y="3581400"/>
            <a:ext cx="914400" cy="2057400"/>
          </a:xfrm>
          <a:prstGeom prst="rect">
            <a:avLst/>
          </a:prstGeom>
          <a:solidFill>
            <a:schemeClr val="accent1"/>
          </a:solidFill>
          <a:ln w="9525">
            <a:solidFill>
              <a:schemeClr val="tx1"/>
            </a:solidFill>
            <a:miter lim="800000"/>
            <a:headEnd/>
            <a:tailEnd/>
          </a:ln>
        </p:spPr>
        <p:txBody>
          <a:bodyPr wrap="none" anchor="ctr"/>
          <a:lstStyle/>
          <a:p>
            <a:pPr algn="ctr"/>
            <a:r>
              <a:rPr lang="en-US"/>
              <a:t>Page</a:t>
            </a:r>
          </a:p>
          <a:p>
            <a:pPr algn="ctr"/>
            <a:r>
              <a:rPr lang="en-US"/>
              <a:t>Directory</a:t>
            </a:r>
          </a:p>
          <a:p>
            <a:pPr algn="ctr"/>
            <a:r>
              <a:rPr lang="en-US"/>
              <a:t>Pointer</a:t>
            </a:r>
          </a:p>
          <a:p>
            <a:pPr algn="ctr"/>
            <a:r>
              <a:rPr lang="en-US"/>
              <a:t>Table</a:t>
            </a:r>
          </a:p>
          <a:p>
            <a:pPr algn="ctr"/>
            <a:endParaRPr lang="en-US"/>
          </a:p>
          <a:p>
            <a:pPr algn="ctr"/>
            <a:endParaRPr lang="en-US"/>
          </a:p>
          <a:p>
            <a:pPr algn="ctr"/>
            <a:endParaRPr lang="en-US"/>
          </a:p>
        </p:txBody>
      </p:sp>
      <p:sp>
        <p:nvSpPr>
          <p:cNvPr id="32775" name="Rectangle 9"/>
          <p:cNvSpPr>
            <a:spLocks noChangeArrowheads="1"/>
          </p:cNvSpPr>
          <p:nvPr/>
        </p:nvSpPr>
        <p:spPr bwMode="auto">
          <a:xfrm>
            <a:off x="1447800" y="5562600"/>
            <a:ext cx="914400" cy="1524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2776" name="Line 10"/>
          <p:cNvSpPr>
            <a:spLocks noChangeShapeType="1"/>
          </p:cNvSpPr>
          <p:nvPr/>
        </p:nvSpPr>
        <p:spPr bwMode="auto">
          <a:xfrm>
            <a:off x="2209800" y="5638800"/>
            <a:ext cx="762000" cy="0"/>
          </a:xfrm>
          <a:prstGeom prst="line">
            <a:avLst/>
          </a:prstGeom>
          <a:noFill/>
          <a:ln w="9525">
            <a:solidFill>
              <a:schemeClr val="tx1"/>
            </a:solidFill>
            <a:round/>
            <a:headEnd/>
            <a:tailEnd type="triangle" w="med" len="med"/>
          </a:ln>
        </p:spPr>
        <p:txBody>
          <a:bodyPr/>
          <a:lstStyle/>
          <a:p>
            <a:endParaRPr lang="en-US"/>
          </a:p>
        </p:txBody>
      </p:sp>
      <p:sp>
        <p:nvSpPr>
          <p:cNvPr id="32777" name="Rectangle 11"/>
          <p:cNvSpPr>
            <a:spLocks noChangeArrowheads="1"/>
          </p:cNvSpPr>
          <p:nvPr/>
        </p:nvSpPr>
        <p:spPr bwMode="auto">
          <a:xfrm>
            <a:off x="2971800" y="4953000"/>
            <a:ext cx="914400" cy="1524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2778" name="Line 12"/>
          <p:cNvSpPr>
            <a:spLocks noChangeShapeType="1"/>
          </p:cNvSpPr>
          <p:nvPr/>
        </p:nvSpPr>
        <p:spPr bwMode="auto">
          <a:xfrm>
            <a:off x="3733800" y="5029200"/>
            <a:ext cx="762000" cy="0"/>
          </a:xfrm>
          <a:prstGeom prst="line">
            <a:avLst/>
          </a:prstGeom>
          <a:noFill/>
          <a:ln w="9525">
            <a:solidFill>
              <a:schemeClr val="tx1"/>
            </a:solidFill>
            <a:round/>
            <a:headEnd/>
            <a:tailEnd type="triangle" w="med" len="med"/>
          </a:ln>
        </p:spPr>
        <p:txBody>
          <a:bodyPr/>
          <a:lstStyle/>
          <a:p>
            <a:endParaRPr lang="en-US"/>
          </a:p>
        </p:txBody>
      </p:sp>
      <p:sp>
        <p:nvSpPr>
          <p:cNvPr id="32779" name="Rectangle 13"/>
          <p:cNvSpPr>
            <a:spLocks noChangeArrowheads="1"/>
          </p:cNvSpPr>
          <p:nvPr/>
        </p:nvSpPr>
        <p:spPr bwMode="auto">
          <a:xfrm>
            <a:off x="4495800" y="2971800"/>
            <a:ext cx="914400" cy="2057400"/>
          </a:xfrm>
          <a:prstGeom prst="rect">
            <a:avLst/>
          </a:prstGeom>
          <a:solidFill>
            <a:schemeClr val="accent1"/>
          </a:solidFill>
          <a:ln w="9525">
            <a:solidFill>
              <a:schemeClr val="tx1"/>
            </a:solidFill>
            <a:miter lim="800000"/>
            <a:headEnd/>
            <a:tailEnd/>
          </a:ln>
        </p:spPr>
        <p:txBody>
          <a:bodyPr wrap="none" anchor="ctr"/>
          <a:lstStyle/>
          <a:p>
            <a:pPr algn="ctr"/>
            <a:r>
              <a:rPr lang="en-US"/>
              <a:t>Page</a:t>
            </a:r>
          </a:p>
          <a:p>
            <a:pPr algn="ctr"/>
            <a:r>
              <a:rPr lang="en-US"/>
              <a:t>Directory</a:t>
            </a:r>
          </a:p>
          <a:p>
            <a:pPr algn="ctr"/>
            <a:endParaRPr lang="en-US"/>
          </a:p>
          <a:p>
            <a:pPr algn="ctr"/>
            <a:endParaRPr lang="en-US"/>
          </a:p>
          <a:p>
            <a:pPr algn="ctr"/>
            <a:endParaRPr lang="en-US"/>
          </a:p>
        </p:txBody>
      </p:sp>
      <p:sp>
        <p:nvSpPr>
          <p:cNvPr id="32780" name="Rectangle 14"/>
          <p:cNvSpPr>
            <a:spLocks noChangeArrowheads="1"/>
          </p:cNvSpPr>
          <p:nvPr/>
        </p:nvSpPr>
        <p:spPr bwMode="auto">
          <a:xfrm>
            <a:off x="4495800" y="4419600"/>
            <a:ext cx="914400" cy="1524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2781" name="Line 15"/>
          <p:cNvSpPr>
            <a:spLocks noChangeShapeType="1"/>
          </p:cNvSpPr>
          <p:nvPr/>
        </p:nvSpPr>
        <p:spPr bwMode="auto">
          <a:xfrm>
            <a:off x="5257800" y="4495800"/>
            <a:ext cx="762000" cy="0"/>
          </a:xfrm>
          <a:prstGeom prst="line">
            <a:avLst/>
          </a:prstGeom>
          <a:noFill/>
          <a:ln w="9525">
            <a:solidFill>
              <a:schemeClr val="tx1"/>
            </a:solidFill>
            <a:round/>
            <a:headEnd/>
            <a:tailEnd type="triangle" w="med" len="med"/>
          </a:ln>
        </p:spPr>
        <p:txBody>
          <a:bodyPr/>
          <a:lstStyle/>
          <a:p>
            <a:endParaRPr lang="en-US"/>
          </a:p>
        </p:txBody>
      </p:sp>
      <p:sp>
        <p:nvSpPr>
          <p:cNvPr id="32782" name="Rectangle 16"/>
          <p:cNvSpPr>
            <a:spLocks noChangeArrowheads="1"/>
          </p:cNvSpPr>
          <p:nvPr/>
        </p:nvSpPr>
        <p:spPr bwMode="auto">
          <a:xfrm>
            <a:off x="6019800" y="2438400"/>
            <a:ext cx="914400" cy="2057400"/>
          </a:xfrm>
          <a:prstGeom prst="rect">
            <a:avLst/>
          </a:prstGeom>
          <a:solidFill>
            <a:schemeClr val="accent1"/>
          </a:solidFill>
          <a:ln w="9525">
            <a:solidFill>
              <a:schemeClr val="tx1"/>
            </a:solidFill>
            <a:miter lim="800000"/>
            <a:headEnd/>
            <a:tailEnd/>
          </a:ln>
        </p:spPr>
        <p:txBody>
          <a:bodyPr wrap="none" anchor="ctr"/>
          <a:lstStyle/>
          <a:p>
            <a:pPr algn="ctr"/>
            <a:r>
              <a:rPr lang="en-US"/>
              <a:t>Page</a:t>
            </a:r>
          </a:p>
          <a:p>
            <a:pPr algn="ctr"/>
            <a:r>
              <a:rPr lang="en-US"/>
              <a:t>Table</a:t>
            </a:r>
          </a:p>
          <a:p>
            <a:pPr algn="ctr"/>
            <a:endParaRPr lang="en-US"/>
          </a:p>
          <a:p>
            <a:pPr algn="ctr"/>
            <a:endParaRPr lang="en-US"/>
          </a:p>
          <a:p>
            <a:pPr algn="ctr"/>
            <a:endParaRPr lang="en-US"/>
          </a:p>
        </p:txBody>
      </p:sp>
      <p:sp>
        <p:nvSpPr>
          <p:cNvPr id="32783" name="Rectangle 17"/>
          <p:cNvSpPr>
            <a:spLocks noChangeArrowheads="1"/>
          </p:cNvSpPr>
          <p:nvPr/>
        </p:nvSpPr>
        <p:spPr bwMode="auto">
          <a:xfrm>
            <a:off x="6019800" y="3886200"/>
            <a:ext cx="914400" cy="152400"/>
          </a:xfrm>
          <a:prstGeom prst="rect">
            <a:avLst/>
          </a:prstGeom>
          <a:solidFill>
            <a:srgbClr val="FFFF99"/>
          </a:solidFill>
          <a:ln w="9525">
            <a:solidFill>
              <a:schemeClr val="tx1"/>
            </a:solidFill>
            <a:miter lim="800000"/>
            <a:headEnd/>
            <a:tailEnd/>
          </a:ln>
        </p:spPr>
        <p:txBody>
          <a:bodyPr wrap="none" anchor="ctr"/>
          <a:lstStyle/>
          <a:p>
            <a:endParaRPr lang="en-US"/>
          </a:p>
        </p:txBody>
      </p:sp>
      <p:sp>
        <p:nvSpPr>
          <p:cNvPr id="32784" name="Line 18"/>
          <p:cNvSpPr>
            <a:spLocks noChangeShapeType="1"/>
          </p:cNvSpPr>
          <p:nvPr/>
        </p:nvSpPr>
        <p:spPr bwMode="auto">
          <a:xfrm>
            <a:off x="6781800" y="3962400"/>
            <a:ext cx="762000" cy="0"/>
          </a:xfrm>
          <a:prstGeom prst="line">
            <a:avLst/>
          </a:prstGeom>
          <a:noFill/>
          <a:ln w="9525">
            <a:solidFill>
              <a:schemeClr val="tx1"/>
            </a:solidFill>
            <a:round/>
            <a:headEnd/>
            <a:tailEnd type="triangle" w="med" len="med"/>
          </a:ln>
        </p:spPr>
        <p:txBody>
          <a:bodyPr/>
          <a:lstStyle/>
          <a:p>
            <a:endParaRPr lang="en-US"/>
          </a:p>
        </p:txBody>
      </p:sp>
      <p:sp>
        <p:nvSpPr>
          <p:cNvPr id="32785" name="Rectangle 19"/>
          <p:cNvSpPr>
            <a:spLocks noChangeArrowheads="1"/>
          </p:cNvSpPr>
          <p:nvPr/>
        </p:nvSpPr>
        <p:spPr bwMode="auto">
          <a:xfrm>
            <a:off x="7543800" y="1905000"/>
            <a:ext cx="914400" cy="2057400"/>
          </a:xfrm>
          <a:prstGeom prst="rect">
            <a:avLst/>
          </a:prstGeom>
          <a:solidFill>
            <a:srgbClr val="99FF33"/>
          </a:solidFill>
          <a:ln w="9525">
            <a:solidFill>
              <a:schemeClr val="tx1"/>
            </a:solidFill>
            <a:miter lim="800000"/>
            <a:headEnd/>
            <a:tailEnd/>
          </a:ln>
        </p:spPr>
        <p:txBody>
          <a:bodyPr wrap="none" anchor="ctr"/>
          <a:lstStyle/>
          <a:p>
            <a:pPr algn="ctr"/>
            <a:r>
              <a:rPr lang="en-US"/>
              <a:t>Page</a:t>
            </a:r>
          </a:p>
          <a:p>
            <a:pPr algn="ctr"/>
            <a:r>
              <a:rPr lang="en-US"/>
              <a:t>Frame</a:t>
            </a:r>
          </a:p>
          <a:p>
            <a:pPr algn="ctr"/>
            <a:r>
              <a:rPr lang="en-US"/>
              <a:t>(4KB)</a:t>
            </a:r>
          </a:p>
          <a:p>
            <a:pPr algn="ctr"/>
            <a:endParaRPr lang="en-US"/>
          </a:p>
          <a:p>
            <a:pPr algn="ctr"/>
            <a:endParaRPr lang="en-US"/>
          </a:p>
        </p:txBody>
      </p:sp>
      <p:sp>
        <p:nvSpPr>
          <p:cNvPr id="32786" name="Rectangle 22"/>
          <p:cNvSpPr>
            <a:spLocks noChangeArrowheads="1"/>
          </p:cNvSpPr>
          <p:nvPr/>
        </p:nvSpPr>
        <p:spPr bwMode="auto">
          <a:xfrm>
            <a:off x="5410200" y="1752600"/>
            <a:ext cx="1447800" cy="381000"/>
          </a:xfrm>
          <a:prstGeom prst="rect">
            <a:avLst/>
          </a:prstGeom>
          <a:solidFill>
            <a:schemeClr val="accent1"/>
          </a:solidFill>
          <a:ln w="9525">
            <a:solidFill>
              <a:schemeClr val="tx1"/>
            </a:solidFill>
            <a:miter lim="800000"/>
            <a:headEnd/>
            <a:tailEnd/>
          </a:ln>
        </p:spPr>
        <p:txBody>
          <a:bodyPr wrap="none" anchor="ctr"/>
          <a:lstStyle/>
          <a:p>
            <a:pPr algn="ctr"/>
            <a:r>
              <a:rPr lang="en-US"/>
              <a:t>offset</a:t>
            </a:r>
          </a:p>
        </p:txBody>
      </p:sp>
      <p:sp>
        <p:nvSpPr>
          <p:cNvPr id="32787" name="Text Box 23"/>
          <p:cNvSpPr txBox="1">
            <a:spLocks noChangeArrowheads="1"/>
          </p:cNvSpPr>
          <p:nvPr/>
        </p:nvSpPr>
        <p:spPr bwMode="auto">
          <a:xfrm>
            <a:off x="2133600" y="2209800"/>
            <a:ext cx="3435350" cy="366713"/>
          </a:xfrm>
          <a:prstGeom prst="rect">
            <a:avLst/>
          </a:prstGeom>
          <a:noFill/>
          <a:ln w="9525">
            <a:noFill/>
            <a:miter lim="800000"/>
            <a:headEnd/>
            <a:tailEnd/>
          </a:ln>
        </p:spPr>
        <p:txBody>
          <a:bodyPr wrap="none">
            <a:spAutoFit/>
          </a:bodyPr>
          <a:lstStyle/>
          <a:p>
            <a:r>
              <a:rPr lang="en-US"/>
              <a:t>64-bit ‘canonical’ virtual address</a:t>
            </a:r>
          </a:p>
        </p:txBody>
      </p:sp>
      <p:sp>
        <p:nvSpPr>
          <p:cNvPr id="32788" name="Rectangle 24"/>
          <p:cNvSpPr>
            <a:spLocks noChangeArrowheads="1"/>
          </p:cNvSpPr>
          <p:nvPr/>
        </p:nvSpPr>
        <p:spPr bwMode="auto">
          <a:xfrm>
            <a:off x="533400" y="1752600"/>
            <a:ext cx="1219200" cy="381000"/>
          </a:xfrm>
          <a:prstGeom prst="rect">
            <a:avLst/>
          </a:prstGeom>
          <a:solidFill>
            <a:srgbClr val="DDDDDD"/>
          </a:solidFill>
          <a:ln w="9525">
            <a:solidFill>
              <a:schemeClr val="tx1"/>
            </a:solidFill>
            <a:miter lim="800000"/>
            <a:headEnd/>
            <a:tailEnd/>
          </a:ln>
        </p:spPr>
        <p:txBody>
          <a:bodyPr wrap="none" anchor="ctr"/>
          <a:lstStyle/>
          <a:p>
            <a:pPr algn="ctr"/>
            <a:r>
              <a:rPr lang="en-US" sz="1000"/>
              <a:t>sign-extension</a:t>
            </a:r>
          </a:p>
        </p:txBody>
      </p:sp>
      <p:sp>
        <p:nvSpPr>
          <p:cNvPr id="32789" name="Rectangle 25"/>
          <p:cNvSpPr>
            <a:spLocks noChangeArrowheads="1"/>
          </p:cNvSpPr>
          <p:nvPr/>
        </p:nvSpPr>
        <p:spPr bwMode="auto">
          <a:xfrm>
            <a:off x="1752600" y="1752600"/>
            <a:ext cx="914400" cy="381000"/>
          </a:xfrm>
          <a:prstGeom prst="rect">
            <a:avLst/>
          </a:prstGeom>
          <a:solidFill>
            <a:schemeClr val="accent1"/>
          </a:solidFill>
          <a:ln w="9525">
            <a:solidFill>
              <a:schemeClr val="tx1"/>
            </a:solidFill>
            <a:miter lim="800000"/>
            <a:headEnd/>
            <a:tailEnd/>
          </a:ln>
        </p:spPr>
        <p:txBody>
          <a:bodyPr wrap="none" anchor="ctr"/>
          <a:lstStyle/>
          <a:p>
            <a:pPr algn="ctr"/>
            <a:r>
              <a:rPr lang="en-US"/>
              <a:t>PML4</a:t>
            </a:r>
          </a:p>
        </p:txBody>
      </p:sp>
      <p:sp>
        <p:nvSpPr>
          <p:cNvPr id="32790" name="Rectangle 26"/>
          <p:cNvSpPr>
            <a:spLocks noChangeArrowheads="1"/>
          </p:cNvSpPr>
          <p:nvPr/>
        </p:nvSpPr>
        <p:spPr bwMode="auto">
          <a:xfrm>
            <a:off x="2667000" y="1752600"/>
            <a:ext cx="914400" cy="381000"/>
          </a:xfrm>
          <a:prstGeom prst="rect">
            <a:avLst/>
          </a:prstGeom>
          <a:solidFill>
            <a:schemeClr val="accent1"/>
          </a:solidFill>
          <a:ln w="9525">
            <a:solidFill>
              <a:schemeClr val="tx1"/>
            </a:solidFill>
            <a:miter lim="800000"/>
            <a:headEnd/>
            <a:tailEnd/>
          </a:ln>
        </p:spPr>
        <p:txBody>
          <a:bodyPr wrap="none" anchor="ctr"/>
          <a:lstStyle/>
          <a:p>
            <a:pPr algn="ctr"/>
            <a:r>
              <a:rPr lang="en-US"/>
              <a:t>PDPT</a:t>
            </a:r>
          </a:p>
        </p:txBody>
      </p:sp>
      <p:sp>
        <p:nvSpPr>
          <p:cNvPr id="32791" name="Rectangle 27"/>
          <p:cNvSpPr>
            <a:spLocks noChangeArrowheads="1"/>
          </p:cNvSpPr>
          <p:nvPr/>
        </p:nvSpPr>
        <p:spPr bwMode="auto">
          <a:xfrm>
            <a:off x="3581400" y="1752600"/>
            <a:ext cx="914400" cy="381000"/>
          </a:xfrm>
          <a:prstGeom prst="rect">
            <a:avLst/>
          </a:prstGeom>
          <a:solidFill>
            <a:schemeClr val="accent1"/>
          </a:solidFill>
          <a:ln w="9525">
            <a:solidFill>
              <a:schemeClr val="tx1"/>
            </a:solidFill>
            <a:miter lim="800000"/>
            <a:headEnd/>
            <a:tailEnd/>
          </a:ln>
        </p:spPr>
        <p:txBody>
          <a:bodyPr wrap="none" anchor="ctr"/>
          <a:lstStyle/>
          <a:p>
            <a:pPr algn="ctr"/>
            <a:r>
              <a:rPr lang="en-US"/>
              <a:t>PDIR</a:t>
            </a:r>
          </a:p>
        </p:txBody>
      </p:sp>
      <p:sp>
        <p:nvSpPr>
          <p:cNvPr id="32792" name="Rectangle 28"/>
          <p:cNvSpPr>
            <a:spLocks noChangeArrowheads="1"/>
          </p:cNvSpPr>
          <p:nvPr/>
        </p:nvSpPr>
        <p:spPr bwMode="auto">
          <a:xfrm>
            <a:off x="4495800" y="1752600"/>
            <a:ext cx="914400" cy="381000"/>
          </a:xfrm>
          <a:prstGeom prst="rect">
            <a:avLst/>
          </a:prstGeom>
          <a:solidFill>
            <a:schemeClr val="accent1"/>
          </a:solidFill>
          <a:ln w="9525">
            <a:solidFill>
              <a:schemeClr val="tx1"/>
            </a:solidFill>
            <a:miter lim="800000"/>
            <a:headEnd/>
            <a:tailEnd/>
          </a:ln>
        </p:spPr>
        <p:txBody>
          <a:bodyPr wrap="none" anchor="ctr"/>
          <a:lstStyle/>
          <a:p>
            <a:pPr algn="ctr"/>
            <a:r>
              <a:rPr lang="en-US"/>
              <a:t>PTBL</a:t>
            </a:r>
          </a:p>
        </p:txBody>
      </p:sp>
      <p:sp>
        <p:nvSpPr>
          <p:cNvPr id="32793" name="Text Box 29"/>
          <p:cNvSpPr txBox="1">
            <a:spLocks noChangeArrowheads="1"/>
          </p:cNvSpPr>
          <p:nvPr/>
        </p:nvSpPr>
        <p:spPr bwMode="auto">
          <a:xfrm>
            <a:off x="457200" y="1447800"/>
            <a:ext cx="6464300" cy="366713"/>
          </a:xfrm>
          <a:prstGeom prst="rect">
            <a:avLst/>
          </a:prstGeom>
          <a:noFill/>
          <a:ln w="9525">
            <a:noFill/>
            <a:miter lim="800000"/>
            <a:headEnd/>
            <a:tailEnd/>
          </a:ln>
        </p:spPr>
        <p:txBody>
          <a:bodyPr wrap="none">
            <a:spAutoFit/>
          </a:bodyPr>
          <a:lstStyle/>
          <a:p>
            <a:r>
              <a:rPr lang="en-US"/>
              <a:t> </a:t>
            </a:r>
            <a:r>
              <a:rPr lang="en-US" sz="1000"/>
              <a:t>63                       48   47                39  38                30  29                21  20                12  11                                  0</a:t>
            </a:r>
          </a:p>
        </p:txBody>
      </p:sp>
      <p:sp>
        <p:nvSpPr>
          <p:cNvPr id="32794" name="Text Box 30"/>
          <p:cNvSpPr txBox="1">
            <a:spLocks noChangeArrowheads="1"/>
          </p:cNvSpPr>
          <p:nvPr/>
        </p:nvSpPr>
        <p:spPr bwMode="auto">
          <a:xfrm>
            <a:off x="3048000" y="5943600"/>
            <a:ext cx="5791200" cy="336550"/>
          </a:xfrm>
          <a:prstGeom prst="rect">
            <a:avLst/>
          </a:prstGeom>
          <a:noFill/>
          <a:ln w="9525">
            <a:noFill/>
            <a:miter lim="800000"/>
            <a:headEnd/>
            <a:tailEnd/>
          </a:ln>
        </p:spPr>
        <p:txBody>
          <a:bodyPr>
            <a:spAutoFit/>
          </a:bodyPr>
          <a:lstStyle/>
          <a:p>
            <a:r>
              <a:rPr lang="en-US" sz="1600"/>
              <a:t>Each mapping-table contains up to 512 quadword-size entries</a:t>
            </a:r>
          </a:p>
        </p:txBody>
      </p:sp>
      <p:sp>
        <p:nvSpPr>
          <p:cNvPr id="27"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228</a:t>
            </a:fld>
            <a:endParaRPr lang="en-US" dirty="0"/>
          </a:p>
        </p:txBody>
      </p:sp>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0"/>
            <a:ext cx="8229600" cy="1143000"/>
          </a:xfrm>
        </p:spPr>
        <p:txBody>
          <a:bodyPr/>
          <a:lstStyle/>
          <a:p>
            <a:pPr eaLnBrk="1" hangingPunct="1"/>
            <a:r>
              <a:rPr lang="en-US" dirty="0" smtClean="0"/>
              <a:t>Page-Table entry format</a:t>
            </a:r>
          </a:p>
        </p:txBody>
      </p:sp>
      <p:sp>
        <p:nvSpPr>
          <p:cNvPr id="33795" name="Rectangle 4"/>
          <p:cNvSpPr>
            <a:spLocks noChangeArrowheads="1"/>
          </p:cNvSpPr>
          <p:nvPr/>
        </p:nvSpPr>
        <p:spPr bwMode="auto">
          <a:xfrm>
            <a:off x="1066800" y="3581400"/>
            <a:ext cx="7543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3796" name="Rectangle 5"/>
          <p:cNvSpPr>
            <a:spLocks noChangeArrowheads="1"/>
          </p:cNvSpPr>
          <p:nvPr/>
        </p:nvSpPr>
        <p:spPr bwMode="auto">
          <a:xfrm>
            <a:off x="6858000" y="1981200"/>
            <a:ext cx="1752600" cy="914400"/>
          </a:xfrm>
          <a:prstGeom prst="rect">
            <a:avLst/>
          </a:prstGeom>
          <a:solidFill>
            <a:schemeClr val="accent1"/>
          </a:solidFill>
          <a:ln w="9525">
            <a:solidFill>
              <a:schemeClr val="tx1"/>
            </a:solidFill>
            <a:miter lim="800000"/>
            <a:headEnd/>
            <a:tailEnd/>
          </a:ln>
        </p:spPr>
        <p:txBody>
          <a:bodyPr wrap="none" anchor="ctr"/>
          <a:lstStyle/>
          <a:p>
            <a:pPr algn="ctr"/>
            <a:r>
              <a:rPr lang="en-US"/>
              <a:t>    Base</a:t>
            </a:r>
          </a:p>
          <a:p>
            <a:pPr algn="ctr"/>
            <a:r>
              <a:rPr lang="en-US"/>
              <a:t>    Address</a:t>
            </a:r>
          </a:p>
          <a:p>
            <a:pPr algn="ctr"/>
            <a:r>
              <a:rPr lang="en-US"/>
              <a:t>   [39..32]</a:t>
            </a:r>
          </a:p>
        </p:txBody>
      </p:sp>
      <p:sp>
        <p:nvSpPr>
          <p:cNvPr id="33797" name="Rectangle 6"/>
          <p:cNvSpPr>
            <a:spLocks noChangeArrowheads="1"/>
          </p:cNvSpPr>
          <p:nvPr/>
        </p:nvSpPr>
        <p:spPr bwMode="auto">
          <a:xfrm>
            <a:off x="1066800" y="19812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E</a:t>
            </a:r>
          </a:p>
          <a:p>
            <a:pPr algn="ctr"/>
            <a:r>
              <a:rPr lang="en-US"/>
              <a:t>X</a:t>
            </a:r>
          </a:p>
          <a:p>
            <a:pPr algn="ctr"/>
            <a:r>
              <a:rPr lang="en-US"/>
              <a:t>B</a:t>
            </a:r>
          </a:p>
        </p:txBody>
      </p:sp>
      <p:sp>
        <p:nvSpPr>
          <p:cNvPr id="33798" name="Text Box 7"/>
          <p:cNvSpPr txBox="1">
            <a:spLocks noChangeArrowheads="1"/>
          </p:cNvSpPr>
          <p:nvPr/>
        </p:nvSpPr>
        <p:spPr bwMode="auto">
          <a:xfrm>
            <a:off x="1050925" y="1709738"/>
            <a:ext cx="7577138" cy="274637"/>
          </a:xfrm>
          <a:prstGeom prst="rect">
            <a:avLst/>
          </a:prstGeom>
          <a:noFill/>
          <a:ln w="9525">
            <a:noFill/>
            <a:miter lim="800000"/>
            <a:headEnd/>
            <a:tailEnd/>
          </a:ln>
        </p:spPr>
        <p:txBody>
          <a:bodyPr wrap="none">
            <a:spAutoFit/>
          </a:bodyPr>
          <a:lstStyle/>
          <a:p>
            <a:r>
              <a:rPr lang="en-US" sz="1200"/>
              <a:t>63   62                                                52  51                                                           40  39                               32</a:t>
            </a:r>
          </a:p>
        </p:txBody>
      </p:sp>
      <p:sp>
        <p:nvSpPr>
          <p:cNvPr id="33799" name="Rectangle 8"/>
          <p:cNvSpPr>
            <a:spLocks noChangeArrowheads="1"/>
          </p:cNvSpPr>
          <p:nvPr/>
        </p:nvSpPr>
        <p:spPr bwMode="auto">
          <a:xfrm>
            <a:off x="1371600" y="1981200"/>
            <a:ext cx="2514600" cy="914400"/>
          </a:xfrm>
          <a:prstGeom prst="rect">
            <a:avLst/>
          </a:prstGeom>
          <a:solidFill>
            <a:schemeClr val="bg1"/>
          </a:solidFill>
          <a:ln w="9525">
            <a:solidFill>
              <a:schemeClr val="tx1"/>
            </a:solidFill>
            <a:miter lim="800000"/>
            <a:headEnd/>
            <a:tailEnd/>
          </a:ln>
        </p:spPr>
        <p:txBody>
          <a:bodyPr wrap="none" anchor="ctr"/>
          <a:lstStyle/>
          <a:p>
            <a:pPr algn="ctr"/>
            <a:r>
              <a:rPr lang="en-US"/>
              <a:t>available</a:t>
            </a:r>
          </a:p>
        </p:txBody>
      </p:sp>
      <p:sp>
        <p:nvSpPr>
          <p:cNvPr id="33800" name="Rectangle 9"/>
          <p:cNvSpPr>
            <a:spLocks noChangeArrowheads="1"/>
          </p:cNvSpPr>
          <p:nvPr/>
        </p:nvSpPr>
        <p:spPr bwMode="auto">
          <a:xfrm>
            <a:off x="3886200" y="1981200"/>
            <a:ext cx="2971800" cy="914400"/>
          </a:xfrm>
          <a:prstGeom prst="rect">
            <a:avLst/>
          </a:prstGeom>
          <a:solidFill>
            <a:srgbClr val="DDDDDD"/>
          </a:solidFill>
          <a:ln w="9525">
            <a:solidFill>
              <a:schemeClr val="tx1"/>
            </a:solidFill>
            <a:miter lim="800000"/>
            <a:headEnd/>
            <a:tailEnd/>
          </a:ln>
        </p:spPr>
        <p:txBody>
          <a:bodyPr wrap="none" anchor="ctr"/>
          <a:lstStyle/>
          <a:p>
            <a:pPr algn="ctr"/>
            <a:r>
              <a:rPr lang="en-US"/>
              <a:t>reserved</a:t>
            </a:r>
          </a:p>
          <a:p>
            <a:pPr algn="ctr"/>
            <a:r>
              <a:rPr lang="en-US"/>
              <a:t>(must be 0)</a:t>
            </a:r>
          </a:p>
        </p:txBody>
      </p:sp>
      <p:sp>
        <p:nvSpPr>
          <p:cNvPr id="33801" name="Text Box 10"/>
          <p:cNvSpPr txBox="1">
            <a:spLocks noChangeArrowheads="1"/>
          </p:cNvSpPr>
          <p:nvPr/>
        </p:nvSpPr>
        <p:spPr bwMode="auto">
          <a:xfrm>
            <a:off x="990600" y="3352800"/>
            <a:ext cx="7627938" cy="274638"/>
          </a:xfrm>
          <a:prstGeom prst="rect">
            <a:avLst/>
          </a:prstGeom>
          <a:noFill/>
          <a:ln w="9525">
            <a:noFill/>
            <a:miter lim="800000"/>
            <a:headEnd/>
            <a:tailEnd/>
          </a:ln>
        </p:spPr>
        <p:txBody>
          <a:bodyPr wrap="none">
            <a:spAutoFit/>
          </a:bodyPr>
          <a:lstStyle/>
          <a:p>
            <a:r>
              <a:rPr lang="en-US" sz="1200"/>
              <a:t> 31                                                                                                     12  11        9   8                                         0</a:t>
            </a:r>
          </a:p>
        </p:txBody>
      </p:sp>
      <p:sp>
        <p:nvSpPr>
          <p:cNvPr id="33802" name="Rectangle 11"/>
          <p:cNvSpPr>
            <a:spLocks noChangeArrowheads="1"/>
          </p:cNvSpPr>
          <p:nvPr/>
        </p:nvSpPr>
        <p:spPr bwMode="auto">
          <a:xfrm>
            <a:off x="83820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p:txBody>
      </p:sp>
      <p:sp>
        <p:nvSpPr>
          <p:cNvPr id="33803" name="Rectangle 12"/>
          <p:cNvSpPr>
            <a:spLocks noChangeArrowheads="1"/>
          </p:cNvSpPr>
          <p:nvPr/>
        </p:nvSpPr>
        <p:spPr bwMode="auto">
          <a:xfrm>
            <a:off x="81534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R</a:t>
            </a:r>
          </a:p>
          <a:p>
            <a:pPr algn="ctr"/>
            <a:r>
              <a:rPr lang="en-US"/>
              <a:t>/</a:t>
            </a:r>
          </a:p>
          <a:p>
            <a:pPr algn="ctr"/>
            <a:r>
              <a:rPr lang="en-US"/>
              <a:t>W</a:t>
            </a:r>
          </a:p>
        </p:txBody>
      </p:sp>
      <p:sp>
        <p:nvSpPr>
          <p:cNvPr id="33804" name="Rectangle 13"/>
          <p:cNvSpPr>
            <a:spLocks noChangeArrowheads="1"/>
          </p:cNvSpPr>
          <p:nvPr/>
        </p:nvSpPr>
        <p:spPr bwMode="auto">
          <a:xfrm>
            <a:off x="79248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S</a:t>
            </a:r>
          </a:p>
          <a:p>
            <a:pPr algn="ctr"/>
            <a:r>
              <a:rPr lang="en-US"/>
              <a:t>/</a:t>
            </a:r>
          </a:p>
          <a:p>
            <a:pPr algn="ctr"/>
            <a:r>
              <a:rPr lang="en-US"/>
              <a:t>U</a:t>
            </a:r>
          </a:p>
        </p:txBody>
      </p:sp>
      <p:sp>
        <p:nvSpPr>
          <p:cNvPr id="33805" name="Rectangle 14"/>
          <p:cNvSpPr>
            <a:spLocks noChangeArrowheads="1"/>
          </p:cNvSpPr>
          <p:nvPr/>
        </p:nvSpPr>
        <p:spPr bwMode="auto">
          <a:xfrm>
            <a:off x="76962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W</a:t>
            </a:r>
          </a:p>
          <a:p>
            <a:pPr algn="ctr"/>
            <a:r>
              <a:rPr lang="en-US"/>
              <a:t>T</a:t>
            </a:r>
          </a:p>
        </p:txBody>
      </p:sp>
      <p:sp>
        <p:nvSpPr>
          <p:cNvPr id="33806" name="Rectangle 15"/>
          <p:cNvSpPr>
            <a:spLocks noChangeArrowheads="1"/>
          </p:cNvSpPr>
          <p:nvPr/>
        </p:nvSpPr>
        <p:spPr bwMode="auto">
          <a:xfrm>
            <a:off x="74676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C</a:t>
            </a:r>
          </a:p>
          <a:p>
            <a:pPr algn="ctr"/>
            <a:r>
              <a:rPr lang="en-US"/>
              <a:t>D</a:t>
            </a:r>
          </a:p>
        </p:txBody>
      </p:sp>
      <p:sp>
        <p:nvSpPr>
          <p:cNvPr id="33807" name="Rectangle 16"/>
          <p:cNvSpPr>
            <a:spLocks noChangeArrowheads="1"/>
          </p:cNvSpPr>
          <p:nvPr/>
        </p:nvSpPr>
        <p:spPr bwMode="auto">
          <a:xfrm>
            <a:off x="72390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p:txBody>
      </p:sp>
      <p:sp>
        <p:nvSpPr>
          <p:cNvPr id="33808" name="Rectangle 17"/>
          <p:cNvSpPr>
            <a:spLocks noChangeArrowheads="1"/>
          </p:cNvSpPr>
          <p:nvPr/>
        </p:nvSpPr>
        <p:spPr bwMode="auto">
          <a:xfrm>
            <a:off x="70104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D</a:t>
            </a:r>
          </a:p>
        </p:txBody>
      </p:sp>
      <p:sp>
        <p:nvSpPr>
          <p:cNvPr id="33809" name="Rectangle 18"/>
          <p:cNvSpPr>
            <a:spLocks noChangeArrowheads="1"/>
          </p:cNvSpPr>
          <p:nvPr/>
        </p:nvSpPr>
        <p:spPr bwMode="auto">
          <a:xfrm>
            <a:off x="67818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A</a:t>
            </a:r>
          </a:p>
          <a:p>
            <a:pPr algn="ctr"/>
            <a:r>
              <a:rPr lang="en-US"/>
              <a:t>T</a:t>
            </a:r>
          </a:p>
        </p:txBody>
      </p:sp>
      <p:sp>
        <p:nvSpPr>
          <p:cNvPr id="33810" name="Rectangle 19"/>
          <p:cNvSpPr>
            <a:spLocks noChangeArrowheads="1"/>
          </p:cNvSpPr>
          <p:nvPr/>
        </p:nvSpPr>
        <p:spPr bwMode="auto">
          <a:xfrm>
            <a:off x="6553200" y="3581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G</a:t>
            </a:r>
          </a:p>
        </p:txBody>
      </p:sp>
      <p:sp>
        <p:nvSpPr>
          <p:cNvPr id="33811" name="Rectangle 21"/>
          <p:cNvSpPr>
            <a:spLocks noChangeArrowheads="1"/>
          </p:cNvSpPr>
          <p:nvPr/>
        </p:nvSpPr>
        <p:spPr bwMode="auto">
          <a:xfrm>
            <a:off x="60960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3812" name="Rectangle 22"/>
          <p:cNvSpPr>
            <a:spLocks noChangeArrowheads="1"/>
          </p:cNvSpPr>
          <p:nvPr/>
        </p:nvSpPr>
        <p:spPr bwMode="auto">
          <a:xfrm>
            <a:off x="58674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3813" name="Rectangle 23"/>
          <p:cNvSpPr>
            <a:spLocks noChangeArrowheads="1"/>
          </p:cNvSpPr>
          <p:nvPr/>
        </p:nvSpPr>
        <p:spPr bwMode="auto">
          <a:xfrm>
            <a:off x="1066800" y="3581400"/>
            <a:ext cx="4800600" cy="914400"/>
          </a:xfrm>
          <a:prstGeom prst="rect">
            <a:avLst/>
          </a:prstGeom>
          <a:solidFill>
            <a:schemeClr val="accent1"/>
          </a:solidFill>
          <a:ln w="9525">
            <a:solidFill>
              <a:schemeClr val="tx1"/>
            </a:solidFill>
            <a:miter lim="800000"/>
            <a:headEnd/>
            <a:tailEnd/>
          </a:ln>
        </p:spPr>
        <p:txBody>
          <a:bodyPr wrap="none" anchor="ctr"/>
          <a:lstStyle/>
          <a:p>
            <a:pPr algn="ctr"/>
            <a:r>
              <a:rPr lang="en-US"/>
              <a:t>Base Address [31..12]</a:t>
            </a:r>
          </a:p>
        </p:txBody>
      </p:sp>
      <p:sp>
        <p:nvSpPr>
          <p:cNvPr id="33814" name="Rectangle 20"/>
          <p:cNvSpPr>
            <a:spLocks noChangeArrowheads="1"/>
          </p:cNvSpPr>
          <p:nvPr/>
        </p:nvSpPr>
        <p:spPr bwMode="auto">
          <a:xfrm>
            <a:off x="5867400" y="3581400"/>
            <a:ext cx="685800" cy="914400"/>
          </a:xfrm>
          <a:prstGeom prst="rect">
            <a:avLst/>
          </a:prstGeom>
          <a:solidFill>
            <a:schemeClr val="bg1"/>
          </a:solidFill>
          <a:ln w="9525">
            <a:solidFill>
              <a:schemeClr val="tx1"/>
            </a:solidFill>
            <a:miter lim="800000"/>
            <a:headEnd/>
            <a:tailEnd/>
          </a:ln>
        </p:spPr>
        <p:txBody>
          <a:bodyPr wrap="none" anchor="ctr"/>
          <a:lstStyle/>
          <a:p>
            <a:pPr algn="ctr"/>
            <a:r>
              <a:rPr lang="en-US"/>
              <a:t>avail</a:t>
            </a:r>
          </a:p>
        </p:txBody>
      </p:sp>
      <p:sp>
        <p:nvSpPr>
          <p:cNvPr id="33815" name="Text Box 24"/>
          <p:cNvSpPr txBox="1">
            <a:spLocks noChangeArrowheads="1"/>
          </p:cNvSpPr>
          <p:nvPr/>
        </p:nvSpPr>
        <p:spPr bwMode="auto">
          <a:xfrm>
            <a:off x="381000" y="4724400"/>
            <a:ext cx="8318500" cy="1739900"/>
          </a:xfrm>
          <a:prstGeom prst="rect">
            <a:avLst/>
          </a:prstGeom>
          <a:noFill/>
          <a:ln w="9525">
            <a:noFill/>
            <a:miter lim="800000"/>
            <a:headEnd/>
            <a:tailEnd/>
          </a:ln>
        </p:spPr>
        <p:txBody>
          <a:bodyPr wrap="none">
            <a:spAutoFit/>
          </a:bodyPr>
          <a:lstStyle/>
          <a:p>
            <a:r>
              <a:rPr lang="en-US"/>
              <a:t>Legend:</a:t>
            </a:r>
          </a:p>
          <a:p>
            <a:r>
              <a:rPr lang="en-US"/>
              <a:t>  P = present (0=no, 1=yes)	PWT = Page Write-Through (0=no, 1=yes)</a:t>
            </a:r>
          </a:p>
          <a:p>
            <a:r>
              <a:rPr lang="en-US"/>
              <a:t>  R/W (0=read-only, 1=writable)	PCD = Page Caching Disable (0=no, 1=yes)</a:t>
            </a:r>
          </a:p>
          <a:p>
            <a:r>
              <a:rPr lang="en-US"/>
              <a:t>  S/U (0=supervisor-only, 1=user)	PAT = Page-Attribute Table-Index</a:t>
            </a:r>
          </a:p>
          <a:p>
            <a:r>
              <a:rPr lang="en-US"/>
              <a:t>  A = accessed (0=no, 1=yes)	G = Global page (1=yes, 0=no)</a:t>
            </a:r>
          </a:p>
          <a:p>
            <a:r>
              <a:rPr lang="en-US"/>
              <a:t>  D = dirty (0=no, 1=yes)</a:t>
            </a:r>
          </a:p>
        </p:txBody>
      </p:sp>
      <p:sp>
        <p:nvSpPr>
          <p:cNvPr id="2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229</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914400"/>
          </a:xfrm>
        </p:spPr>
        <p:txBody>
          <a:bodyPr/>
          <a:lstStyle/>
          <a:p>
            <a:r>
              <a:rPr lang="en-US" dirty="0" smtClean="0"/>
              <a:t>Background</a:t>
            </a:r>
            <a:endParaRPr lang="en-US" dirty="0"/>
          </a:p>
        </p:txBody>
      </p:sp>
      <p:sp>
        <p:nvSpPr>
          <p:cNvPr id="5123" name="Rectangle 3"/>
          <p:cNvSpPr>
            <a:spLocks noGrp="1" noChangeArrowheads="1"/>
          </p:cNvSpPr>
          <p:nvPr>
            <p:ph type="body" idx="1"/>
          </p:nvPr>
        </p:nvSpPr>
        <p:spPr>
          <a:xfrm>
            <a:off x="152400" y="1371601"/>
            <a:ext cx="8686800" cy="3276599"/>
          </a:xfrm>
        </p:spPr>
        <p:txBody>
          <a:bodyPr/>
          <a:lstStyle/>
          <a:p>
            <a:pPr>
              <a:lnSpc>
                <a:spcPct val="80000"/>
              </a:lnSpc>
            </a:pPr>
            <a:r>
              <a:rPr lang="en-US" sz="2400" dirty="0"/>
              <a:t>We make frequent use of program-loops, such as this one:</a:t>
            </a:r>
          </a:p>
          <a:p>
            <a:pPr lvl="1">
              <a:lnSpc>
                <a:spcPct val="80000"/>
              </a:lnSpc>
              <a:buFontTx/>
              <a:buNone/>
            </a:pPr>
            <a:r>
              <a:rPr lang="en-US" sz="2000" dirty="0"/>
              <a:t>			</a:t>
            </a:r>
            <a:r>
              <a:rPr lang="en-US" sz="2000" dirty="0" err="1"/>
              <a:t>xor</a:t>
            </a:r>
            <a:r>
              <a:rPr lang="en-US" sz="2000" dirty="0"/>
              <a:t>	%</a:t>
            </a:r>
            <a:r>
              <a:rPr lang="en-US" sz="2000" dirty="0" err="1"/>
              <a:t>bx</a:t>
            </a:r>
            <a:r>
              <a:rPr lang="en-US" sz="2000" dirty="0"/>
              <a:t>, %</a:t>
            </a:r>
            <a:r>
              <a:rPr lang="en-US" sz="2000" dirty="0" err="1"/>
              <a:t>bx</a:t>
            </a:r>
            <a:r>
              <a:rPr lang="en-US" sz="2000" dirty="0"/>
              <a:t>	# initialize array-index</a:t>
            </a:r>
          </a:p>
          <a:p>
            <a:pPr lvl="1">
              <a:lnSpc>
                <a:spcPct val="80000"/>
              </a:lnSpc>
              <a:buFontTx/>
              <a:buNone/>
            </a:pPr>
            <a:r>
              <a:rPr lang="en-US" sz="2000" dirty="0"/>
              <a:t>	again:</a:t>
            </a:r>
          </a:p>
          <a:p>
            <a:pPr lvl="1">
              <a:lnSpc>
                <a:spcPct val="80000"/>
              </a:lnSpc>
              <a:buFontTx/>
              <a:buNone/>
            </a:pPr>
            <a:r>
              <a:rPr lang="en-US" sz="2000" dirty="0"/>
              <a:t>			…</a:t>
            </a:r>
          </a:p>
          <a:p>
            <a:pPr lvl="1">
              <a:lnSpc>
                <a:spcPct val="80000"/>
              </a:lnSpc>
              <a:buFontTx/>
              <a:buNone/>
            </a:pPr>
            <a:r>
              <a:rPr lang="en-US" sz="2000" dirty="0"/>
              <a:t>			# &lt;body of the loop goes here&gt;</a:t>
            </a:r>
          </a:p>
          <a:p>
            <a:pPr lvl="1">
              <a:lnSpc>
                <a:spcPct val="80000"/>
              </a:lnSpc>
              <a:buFontTx/>
              <a:buNone/>
            </a:pPr>
            <a:r>
              <a:rPr lang="en-US" sz="2000" dirty="0"/>
              <a:t>			…</a:t>
            </a:r>
          </a:p>
          <a:p>
            <a:pPr lvl="1">
              <a:lnSpc>
                <a:spcPct val="80000"/>
              </a:lnSpc>
              <a:buFontTx/>
              <a:buNone/>
            </a:pPr>
            <a:r>
              <a:rPr lang="en-US" sz="2000" dirty="0"/>
              <a:t>			inc	%</a:t>
            </a:r>
            <a:r>
              <a:rPr lang="en-US" sz="2000" dirty="0" err="1"/>
              <a:t>bx</a:t>
            </a:r>
            <a:r>
              <a:rPr lang="en-US" sz="2000" dirty="0"/>
              <a:t>		# increment array-index</a:t>
            </a:r>
          </a:p>
          <a:p>
            <a:pPr lvl="1">
              <a:lnSpc>
                <a:spcPct val="80000"/>
              </a:lnSpc>
              <a:buFontTx/>
              <a:buNone/>
            </a:pPr>
            <a:r>
              <a:rPr lang="en-US" sz="2000" dirty="0"/>
              <a:t>			</a:t>
            </a:r>
            <a:r>
              <a:rPr lang="en-US" sz="2000" dirty="0" err="1"/>
              <a:t>cmp</a:t>
            </a:r>
            <a:r>
              <a:rPr lang="en-US" sz="2000" dirty="0"/>
              <a:t>	$16, %</a:t>
            </a:r>
            <a:r>
              <a:rPr lang="en-US" sz="2000" dirty="0" err="1"/>
              <a:t>bx</a:t>
            </a:r>
            <a:r>
              <a:rPr lang="en-US" sz="2000" dirty="0"/>
              <a:t>	# index still below 16?</a:t>
            </a:r>
          </a:p>
          <a:p>
            <a:pPr lvl="1">
              <a:lnSpc>
                <a:spcPct val="80000"/>
              </a:lnSpc>
              <a:buFontTx/>
              <a:buNone/>
            </a:pPr>
            <a:r>
              <a:rPr lang="en-US" sz="2000" dirty="0"/>
              <a:t>			</a:t>
            </a:r>
            <a:r>
              <a:rPr lang="en-US" sz="2000" dirty="0" err="1"/>
              <a:t>jb</a:t>
            </a:r>
            <a:r>
              <a:rPr lang="en-US" sz="2000" dirty="0"/>
              <a:t>	again		# yes, go through </a:t>
            </a:r>
            <a:r>
              <a:rPr lang="en-US" sz="2000" dirty="0" smtClean="0"/>
              <a:t>again</a:t>
            </a:r>
            <a:endParaRPr lang="en-US" sz="2000" dirty="0"/>
          </a:p>
          <a:p>
            <a:pPr lvl="1">
              <a:lnSpc>
                <a:spcPct val="80000"/>
              </a:lnSpc>
              <a:buFontTx/>
              <a:buNone/>
            </a:pPr>
            <a:r>
              <a:rPr lang="en-US" sz="2000" dirty="0"/>
              <a:t>			…			# otherwise ‘fall through</a:t>
            </a:r>
            <a:r>
              <a:rPr lang="en-US" sz="2400" dirty="0"/>
              <a:t>’</a:t>
            </a:r>
          </a:p>
        </p:txBody>
      </p:sp>
      <p:sp>
        <p:nvSpPr>
          <p:cNvPr id="4" name="Slide Number Placeholder 3"/>
          <p:cNvSpPr>
            <a:spLocks noGrp="1"/>
          </p:cNvSpPr>
          <p:nvPr>
            <p:ph type="sldNum" sz="quarter" idx="12"/>
          </p:nvPr>
        </p:nvSpPr>
        <p:spPr/>
        <p:txBody>
          <a:bodyPr/>
          <a:lstStyle/>
          <a:p>
            <a:fld id="{E9F30D11-FCBC-4E13-9D77-6D2272D5FE03}" type="slidenum">
              <a:rPr lang="en-US" smtClean="0"/>
              <a:pPr/>
              <a:t>23</a:t>
            </a:fld>
            <a:endParaRPr lang="en-US"/>
          </a:p>
        </p:txBody>
      </p:sp>
      <p:sp>
        <p:nvSpPr>
          <p:cNvPr id="5" name="Rectangle 3"/>
          <p:cNvSpPr txBox="1">
            <a:spLocks noChangeArrowheads="1"/>
          </p:cNvSpPr>
          <p:nvPr/>
        </p:nvSpPr>
        <p:spPr bwMode="auto">
          <a:xfrm>
            <a:off x="228600" y="4724401"/>
            <a:ext cx="8686800" cy="16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Cmp</a:t>
            </a:r>
            <a:r>
              <a:rPr kumimoji="0" lang="en-US" sz="2000" b="0" i="0" u="none" strike="noStrike" kern="0" cap="none" spc="0" normalizeH="0" baseline="0" noProof="0" dirty="0" smtClean="0">
                <a:ln>
                  <a:noFill/>
                </a:ln>
                <a:solidFill>
                  <a:schemeClr val="tx1"/>
                </a:solidFill>
                <a:effectLst/>
                <a:uLnTx/>
                <a:uFillTx/>
                <a:latin typeface="+mn-lt"/>
                <a:ea typeface="+mn-ea"/>
                <a:cs typeface="+mn-cs"/>
              </a:rPr>
              <a:t> instruction causes the CPU to perform a subtraction-operation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2000" kern="0" dirty="0" smtClean="0">
                <a:latin typeface="+mn-lt"/>
              </a:rPr>
              <a:t>For example, in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cmp</a:t>
            </a:r>
            <a:r>
              <a:rPr kumimoji="0" lang="en-US" sz="2000" b="0" i="0" u="none" strike="noStrike" kern="0" cap="none" spc="0" normalizeH="0" baseline="0" noProof="0" dirty="0" smtClean="0">
                <a:ln>
                  <a:noFill/>
                </a:ln>
                <a:solidFill>
                  <a:schemeClr val="tx1"/>
                </a:solidFill>
                <a:effectLst/>
                <a:uLnTx/>
                <a:uFillTx/>
                <a:latin typeface="+mn-lt"/>
                <a:ea typeface="+mn-ea"/>
                <a:cs typeface="+mn-cs"/>
              </a:rPr>
              <a:t>	 $16,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bx</a:t>
            </a:r>
            <a:r>
              <a:rPr kumimoji="0" lang="en-US" sz="2000" b="0" i="0" u="none" strike="noStrike" kern="0" cap="none" spc="0" normalizeH="0" baseline="0" noProof="0" dirty="0" smtClean="0">
                <a:ln>
                  <a:noFill/>
                </a:ln>
                <a:solidFill>
                  <a:schemeClr val="tx1"/>
                </a:solidFill>
                <a:effectLst/>
                <a:uLnTx/>
                <a:uFillTx/>
                <a:latin typeface="+mn-lt"/>
                <a:ea typeface="+mn-ea"/>
                <a:cs typeface="+mn-cs"/>
              </a:rPr>
              <a:t>”,</a:t>
            </a:r>
            <a:r>
              <a:rPr lang="en-US" sz="2000" kern="0" dirty="0" smtClean="0">
                <a:latin typeface="+mn-lt"/>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16 is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subtacted</a:t>
            </a:r>
            <a:r>
              <a:rPr kumimoji="0" lang="en-US" sz="2000" b="0" i="0" u="none" strike="noStrike" kern="0" cap="none" spc="0" normalizeH="0" baseline="0" noProof="0" dirty="0" smtClean="0">
                <a:ln>
                  <a:noFill/>
                </a:ln>
                <a:solidFill>
                  <a:schemeClr val="tx1"/>
                </a:solidFill>
                <a:effectLst/>
                <a:uLnTx/>
                <a:uFillTx/>
                <a:latin typeface="+mn-lt"/>
                <a:ea typeface="+mn-ea"/>
                <a:cs typeface="+mn-cs"/>
              </a:rPr>
              <a:t> from BX (without changing BX).</a:t>
            </a:r>
            <a:r>
              <a:rPr kumimoji="0" lang="en-US" sz="2000" b="0" i="0" u="none" strike="noStrike" kern="0" cap="none" spc="0" normalizeH="0" noProof="0" dirty="0" smtClean="0">
                <a:ln>
                  <a:noFill/>
                </a:ln>
                <a:solidFill>
                  <a:schemeClr val="tx1"/>
                </a:solidFill>
                <a:effectLst/>
                <a:uLnTx/>
                <a:uFillTx/>
                <a:latin typeface="+mn-lt"/>
                <a:ea typeface="+mn-ea"/>
                <a:cs typeface="+mn-cs"/>
              </a:rPr>
              <a:t>  The </a:t>
            </a:r>
            <a:r>
              <a:rPr kumimoji="0" lang="en-US" sz="2000" b="0" i="0" u="none" strike="noStrike" kern="0" cap="none" spc="0" normalizeH="0" baseline="0" noProof="0" dirty="0" smtClean="0">
                <a:ln>
                  <a:noFill/>
                </a:ln>
                <a:solidFill>
                  <a:schemeClr val="tx1"/>
                </a:solidFill>
                <a:effectLst/>
                <a:uLnTx/>
                <a:uFillTx/>
                <a:latin typeface="+mn-lt"/>
                <a:ea typeface="+mn-ea"/>
                <a:cs typeface="+mn-cs"/>
              </a:rPr>
              <a:t>FLAGS register does get changed,  </a:t>
            </a:r>
            <a:r>
              <a:rPr kumimoji="0" lang="en-US" sz="2000" b="0" i="0" u="none" strike="noStrike" kern="0" cap="none" spc="0" normalizeH="0" baseline="0" noProof="0" dirty="0" err="1" smtClean="0">
                <a:ln>
                  <a:noFill/>
                </a:ln>
                <a:solidFill>
                  <a:schemeClr val="tx1"/>
                </a:solidFill>
                <a:effectLst/>
                <a:uLnTx/>
                <a:uFillTx/>
                <a:latin typeface="+mn-lt"/>
                <a:ea typeface="+mn-ea"/>
                <a:cs typeface="+mn-cs"/>
              </a:rPr>
              <a:t>jb</a:t>
            </a:r>
            <a:r>
              <a:rPr kumimoji="0" lang="en-US" sz="2000" b="0" i="0" u="none" strike="noStrike" kern="0" cap="none" spc="0" normalizeH="0" baseline="0" noProof="0" dirty="0" smtClean="0">
                <a:ln>
                  <a:noFill/>
                </a:ln>
                <a:solidFill>
                  <a:schemeClr val="tx1"/>
                </a:solidFill>
                <a:effectLst/>
                <a:uLnTx/>
                <a:uFillTx/>
                <a:latin typeface="+mn-lt"/>
                <a:ea typeface="+mn-ea"/>
                <a:cs typeface="+mn-cs"/>
              </a:rPr>
              <a:t> uses this. </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76200"/>
            <a:ext cx="8229600" cy="1143000"/>
          </a:xfrm>
        </p:spPr>
        <p:txBody>
          <a:bodyPr/>
          <a:lstStyle/>
          <a:p>
            <a:pPr eaLnBrk="1" hangingPunct="1"/>
            <a:r>
              <a:rPr lang="en-US" dirty="0" smtClean="0"/>
              <a:t>Segment descriptors</a:t>
            </a:r>
          </a:p>
        </p:txBody>
      </p:sp>
      <p:sp>
        <p:nvSpPr>
          <p:cNvPr id="34819" name="Rectangle 3"/>
          <p:cNvSpPr>
            <a:spLocks noGrp="1" noChangeArrowheads="1"/>
          </p:cNvSpPr>
          <p:nvPr>
            <p:ph type="body" idx="1"/>
          </p:nvPr>
        </p:nvSpPr>
        <p:spPr>
          <a:xfrm>
            <a:off x="457200" y="1295400"/>
            <a:ext cx="8229600" cy="4525963"/>
          </a:xfrm>
        </p:spPr>
        <p:txBody>
          <a:bodyPr/>
          <a:lstStyle/>
          <a:p>
            <a:pPr eaLnBrk="1" hangingPunct="1"/>
            <a:r>
              <a:rPr lang="en-US" sz="2400" smtClean="0"/>
              <a:t>Segment-descriptors and gate-descriptors have an enlarged format in 64-bit mode to accommodate the larger-sized addresses</a:t>
            </a:r>
          </a:p>
          <a:p>
            <a:pPr eaLnBrk="1" hangingPunct="1"/>
            <a:r>
              <a:rPr lang="en-US" sz="2400" smtClean="0"/>
              <a:t>Segment-Limit and Base are disregarded for selectors in registers CS, DS, ES, SS </a:t>
            </a:r>
          </a:p>
        </p:txBody>
      </p:sp>
      <p:sp>
        <p:nvSpPr>
          <p:cNvPr id="34820" name="Rectangle 4"/>
          <p:cNvSpPr>
            <a:spLocks noChangeArrowheads="1"/>
          </p:cNvSpPr>
          <p:nvPr/>
        </p:nvSpPr>
        <p:spPr bwMode="auto">
          <a:xfrm>
            <a:off x="762000" y="4005262"/>
            <a:ext cx="5715000" cy="457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4821" name="Rectangle 6"/>
          <p:cNvSpPr>
            <a:spLocks noChangeArrowheads="1"/>
          </p:cNvSpPr>
          <p:nvPr/>
        </p:nvSpPr>
        <p:spPr bwMode="auto">
          <a:xfrm>
            <a:off x="4572000" y="4005262"/>
            <a:ext cx="533400" cy="457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4822" name="Rectangle 7"/>
          <p:cNvSpPr>
            <a:spLocks noChangeArrowheads="1"/>
          </p:cNvSpPr>
          <p:nvPr/>
        </p:nvSpPr>
        <p:spPr bwMode="auto">
          <a:xfrm>
            <a:off x="6019800" y="4005262"/>
            <a:ext cx="1447800" cy="45720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34823" name="Rectangle 8"/>
          <p:cNvSpPr>
            <a:spLocks noChangeArrowheads="1"/>
          </p:cNvSpPr>
          <p:nvPr/>
        </p:nvSpPr>
        <p:spPr bwMode="auto">
          <a:xfrm>
            <a:off x="7467600" y="4005262"/>
            <a:ext cx="990600" cy="4572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4824" name="Rectangle 9"/>
          <p:cNvSpPr>
            <a:spLocks noChangeArrowheads="1"/>
          </p:cNvSpPr>
          <p:nvPr/>
        </p:nvSpPr>
        <p:spPr bwMode="auto">
          <a:xfrm>
            <a:off x="5562600" y="4005262"/>
            <a:ext cx="4572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25" name="Rectangle 10"/>
          <p:cNvSpPr>
            <a:spLocks noChangeArrowheads="1"/>
          </p:cNvSpPr>
          <p:nvPr/>
        </p:nvSpPr>
        <p:spPr bwMode="auto">
          <a:xfrm>
            <a:off x="5105400" y="4005262"/>
            <a:ext cx="228600" cy="4572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26" name="Rectangle 11"/>
          <p:cNvSpPr>
            <a:spLocks noChangeArrowheads="1"/>
          </p:cNvSpPr>
          <p:nvPr/>
        </p:nvSpPr>
        <p:spPr bwMode="auto">
          <a:xfrm>
            <a:off x="5334000" y="4005262"/>
            <a:ext cx="228600" cy="4572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4827" name="Text Box 12"/>
          <p:cNvSpPr txBox="1">
            <a:spLocks noChangeArrowheads="1"/>
          </p:cNvSpPr>
          <p:nvPr/>
        </p:nvSpPr>
        <p:spPr bwMode="auto">
          <a:xfrm>
            <a:off x="746125" y="3733800"/>
            <a:ext cx="7715250" cy="274637"/>
          </a:xfrm>
          <a:prstGeom prst="rect">
            <a:avLst/>
          </a:prstGeom>
          <a:noFill/>
          <a:ln w="9525">
            <a:noFill/>
            <a:miter lim="800000"/>
            <a:headEnd/>
            <a:tailEnd/>
          </a:ln>
        </p:spPr>
        <p:txBody>
          <a:bodyPr wrap="none">
            <a:spAutoFit/>
          </a:bodyPr>
          <a:lstStyle/>
          <a:p>
            <a:r>
              <a:rPr lang="en-US" sz="1200"/>
              <a:t>127                                                                            64  63                                                                                  0</a:t>
            </a:r>
          </a:p>
        </p:txBody>
      </p:sp>
      <p:sp>
        <p:nvSpPr>
          <p:cNvPr id="34828" name="Rectangle 13"/>
          <p:cNvSpPr>
            <a:spLocks noChangeArrowheads="1"/>
          </p:cNvSpPr>
          <p:nvPr/>
        </p:nvSpPr>
        <p:spPr bwMode="auto">
          <a:xfrm>
            <a:off x="4114800" y="5072062"/>
            <a:ext cx="914400" cy="7620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34829" name="Rectangle 15"/>
          <p:cNvSpPr>
            <a:spLocks noChangeArrowheads="1"/>
          </p:cNvSpPr>
          <p:nvPr/>
        </p:nvSpPr>
        <p:spPr bwMode="auto">
          <a:xfrm>
            <a:off x="3276600" y="5072062"/>
            <a:ext cx="8382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30" name="Rectangle 16"/>
          <p:cNvSpPr>
            <a:spLocks noChangeArrowheads="1"/>
          </p:cNvSpPr>
          <p:nvPr/>
        </p:nvSpPr>
        <p:spPr bwMode="auto">
          <a:xfrm>
            <a:off x="3276600" y="5072062"/>
            <a:ext cx="228600" cy="762000"/>
          </a:xfrm>
          <a:prstGeom prst="rect">
            <a:avLst/>
          </a:prstGeom>
          <a:solidFill>
            <a:schemeClr val="accent1"/>
          </a:solidFill>
          <a:ln w="9525">
            <a:solidFill>
              <a:schemeClr val="tx1"/>
            </a:solidFill>
            <a:miter lim="800000"/>
            <a:headEnd/>
            <a:tailEnd/>
          </a:ln>
        </p:spPr>
        <p:txBody>
          <a:bodyPr wrap="none" anchor="ctr"/>
          <a:lstStyle/>
          <a:p>
            <a:pPr algn="ctr"/>
            <a:r>
              <a:rPr lang="en-US"/>
              <a:t>G</a:t>
            </a:r>
          </a:p>
        </p:txBody>
      </p:sp>
      <p:sp>
        <p:nvSpPr>
          <p:cNvPr id="34831" name="Rectangle 17"/>
          <p:cNvSpPr>
            <a:spLocks noChangeArrowheads="1"/>
          </p:cNvSpPr>
          <p:nvPr/>
        </p:nvSpPr>
        <p:spPr bwMode="auto">
          <a:xfrm>
            <a:off x="3505200" y="5072062"/>
            <a:ext cx="228600" cy="762000"/>
          </a:xfrm>
          <a:prstGeom prst="rect">
            <a:avLst/>
          </a:prstGeom>
          <a:solidFill>
            <a:schemeClr val="accent1"/>
          </a:solidFill>
          <a:ln w="9525">
            <a:solidFill>
              <a:schemeClr val="tx1"/>
            </a:solidFill>
            <a:miter lim="800000"/>
            <a:headEnd/>
            <a:tailEnd/>
          </a:ln>
        </p:spPr>
        <p:txBody>
          <a:bodyPr wrap="none" anchor="ctr"/>
          <a:lstStyle/>
          <a:p>
            <a:pPr algn="ctr"/>
            <a:r>
              <a:rPr lang="en-US"/>
              <a:t>D</a:t>
            </a:r>
          </a:p>
        </p:txBody>
      </p:sp>
      <p:sp>
        <p:nvSpPr>
          <p:cNvPr id="34832" name="Rectangle 18"/>
          <p:cNvSpPr>
            <a:spLocks noChangeArrowheads="1"/>
          </p:cNvSpPr>
          <p:nvPr/>
        </p:nvSpPr>
        <p:spPr bwMode="auto">
          <a:xfrm>
            <a:off x="3733800" y="5072062"/>
            <a:ext cx="228600" cy="762000"/>
          </a:xfrm>
          <a:prstGeom prst="rect">
            <a:avLst/>
          </a:prstGeom>
          <a:solidFill>
            <a:srgbClr val="66FFFF"/>
          </a:solidFill>
          <a:ln w="9525">
            <a:solidFill>
              <a:schemeClr val="tx1"/>
            </a:solidFill>
            <a:miter lim="800000"/>
            <a:headEnd/>
            <a:tailEnd/>
          </a:ln>
        </p:spPr>
        <p:txBody>
          <a:bodyPr wrap="none" anchor="ctr"/>
          <a:lstStyle/>
          <a:p>
            <a:pPr algn="ctr"/>
            <a:r>
              <a:rPr lang="en-US"/>
              <a:t>L</a:t>
            </a:r>
          </a:p>
        </p:txBody>
      </p:sp>
      <p:sp>
        <p:nvSpPr>
          <p:cNvPr id="34833" name="Rectangle 19"/>
          <p:cNvSpPr>
            <a:spLocks noChangeArrowheads="1"/>
          </p:cNvSpPr>
          <p:nvPr/>
        </p:nvSpPr>
        <p:spPr bwMode="auto">
          <a:xfrm>
            <a:off x="3962400" y="5072062"/>
            <a:ext cx="228600" cy="762000"/>
          </a:xfrm>
          <a:prstGeom prst="rect">
            <a:avLst/>
          </a:prstGeom>
          <a:solidFill>
            <a:schemeClr val="accent1"/>
          </a:solidFill>
          <a:ln w="9525">
            <a:solidFill>
              <a:schemeClr val="tx1"/>
            </a:solidFill>
            <a:miter lim="800000"/>
            <a:headEnd/>
            <a:tailEnd/>
          </a:ln>
        </p:spPr>
        <p:txBody>
          <a:bodyPr wrap="none" anchor="ctr"/>
          <a:lstStyle/>
          <a:p>
            <a:pPr algn="ctr"/>
            <a:r>
              <a:rPr lang="en-US"/>
              <a:t>A</a:t>
            </a:r>
          </a:p>
        </p:txBody>
      </p:sp>
      <p:sp>
        <p:nvSpPr>
          <p:cNvPr id="34834" name="Rectangle 20"/>
          <p:cNvSpPr>
            <a:spLocks noChangeArrowheads="1"/>
          </p:cNvSpPr>
          <p:nvPr/>
        </p:nvSpPr>
        <p:spPr bwMode="auto">
          <a:xfrm>
            <a:off x="4876800" y="5072062"/>
            <a:ext cx="8382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35" name="Rectangle 21"/>
          <p:cNvSpPr>
            <a:spLocks noChangeArrowheads="1"/>
          </p:cNvSpPr>
          <p:nvPr/>
        </p:nvSpPr>
        <p:spPr bwMode="auto">
          <a:xfrm>
            <a:off x="4876800" y="5072062"/>
            <a:ext cx="228600" cy="762000"/>
          </a:xfrm>
          <a:prstGeom prst="rect">
            <a:avLst/>
          </a:prstGeom>
          <a:solidFill>
            <a:schemeClr val="accent1"/>
          </a:solidFill>
          <a:ln w="9525">
            <a:solidFill>
              <a:schemeClr val="tx1"/>
            </a:solidFill>
            <a:miter lim="800000"/>
            <a:headEnd/>
            <a:tailEnd/>
          </a:ln>
        </p:spPr>
        <p:txBody>
          <a:bodyPr wrap="none" anchor="ctr"/>
          <a:lstStyle/>
          <a:p>
            <a:pPr algn="ctr"/>
            <a:r>
              <a:rPr lang="en-US"/>
              <a:t>P</a:t>
            </a:r>
          </a:p>
        </p:txBody>
      </p:sp>
      <p:sp>
        <p:nvSpPr>
          <p:cNvPr id="34836" name="Rectangle 22"/>
          <p:cNvSpPr>
            <a:spLocks noChangeArrowheads="1"/>
          </p:cNvSpPr>
          <p:nvPr/>
        </p:nvSpPr>
        <p:spPr bwMode="auto">
          <a:xfrm>
            <a:off x="5105400" y="5072062"/>
            <a:ext cx="2286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37" name="Rectangle 23"/>
          <p:cNvSpPr>
            <a:spLocks noChangeArrowheads="1"/>
          </p:cNvSpPr>
          <p:nvPr/>
        </p:nvSpPr>
        <p:spPr bwMode="auto">
          <a:xfrm>
            <a:off x="5105400" y="5072062"/>
            <a:ext cx="457200" cy="762000"/>
          </a:xfrm>
          <a:prstGeom prst="rect">
            <a:avLst/>
          </a:prstGeom>
          <a:solidFill>
            <a:schemeClr val="accent1"/>
          </a:solidFill>
          <a:ln w="9525">
            <a:solidFill>
              <a:schemeClr val="tx1"/>
            </a:solidFill>
            <a:miter lim="800000"/>
            <a:headEnd/>
            <a:tailEnd/>
          </a:ln>
        </p:spPr>
        <p:txBody>
          <a:bodyPr wrap="none" anchor="ctr"/>
          <a:lstStyle/>
          <a:p>
            <a:pPr algn="ctr"/>
            <a:r>
              <a:rPr lang="en-US" sz="1400"/>
              <a:t>D</a:t>
            </a:r>
          </a:p>
          <a:p>
            <a:pPr algn="ctr"/>
            <a:r>
              <a:rPr lang="en-US" sz="1400"/>
              <a:t>P</a:t>
            </a:r>
          </a:p>
          <a:p>
            <a:pPr algn="ctr"/>
            <a:r>
              <a:rPr lang="en-US" sz="1400"/>
              <a:t>L</a:t>
            </a:r>
          </a:p>
        </p:txBody>
      </p:sp>
      <p:sp>
        <p:nvSpPr>
          <p:cNvPr id="34838" name="Rectangle 24"/>
          <p:cNvSpPr>
            <a:spLocks noChangeArrowheads="1"/>
          </p:cNvSpPr>
          <p:nvPr/>
        </p:nvSpPr>
        <p:spPr bwMode="auto">
          <a:xfrm>
            <a:off x="5562600" y="5072062"/>
            <a:ext cx="2286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39" name="Rectangle 25"/>
          <p:cNvSpPr>
            <a:spLocks noChangeArrowheads="1"/>
          </p:cNvSpPr>
          <p:nvPr/>
        </p:nvSpPr>
        <p:spPr bwMode="auto">
          <a:xfrm>
            <a:off x="5562600" y="5072062"/>
            <a:ext cx="8382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40" name="Rectangle 26"/>
          <p:cNvSpPr>
            <a:spLocks noChangeArrowheads="1"/>
          </p:cNvSpPr>
          <p:nvPr/>
        </p:nvSpPr>
        <p:spPr bwMode="auto">
          <a:xfrm>
            <a:off x="5562600" y="5072062"/>
            <a:ext cx="228600" cy="762000"/>
          </a:xfrm>
          <a:prstGeom prst="rect">
            <a:avLst/>
          </a:prstGeom>
          <a:solidFill>
            <a:schemeClr val="accent1"/>
          </a:solidFill>
          <a:ln w="9525">
            <a:solidFill>
              <a:schemeClr val="tx1"/>
            </a:solidFill>
            <a:miter lim="800000"/>
            <a:headEnd/>
            <a:tailEnd/>
          </a:ln>
        </p:spPr>
        <p:txBody>
          <a:bodyPr wrap="none" anchor="ctr"/>
          <a:lstStyle/>
          <a:p>
            <a:pPr algn="ctr"/>
            <a:r>
              <a:rPr lang="en-US"/>
              <a:t>S</a:t>
            </a:r>
          </a:p>
        </p:txBody>
      </p:sp>
      <p:sp>
        <p:nvSpPr>
          <p:cNvPr id="34841" name="Rectangle 27"/>
          <p:cNvSpPr>
            <a:spLocks noChangeArrowheads="1"/>
          </p:cNvSpPr>
          <p:nvPr/>
        </p:nvSpPr>
        <p:spPr bwMode="auto">
          <a:xfrm>
            <a:off x="5791200" y="5072062"/>
            <a:ext cx="2286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42" name="Rectangle 28"/>
          <p:cNvSpPr>
            <a:spLocks noChangeArrowheads="1"/>
          </p:cNvSpPr>
          <p:nvPr/>
        </p:nvSpPr>
        <p:spPr bwMode="auto">
          <a:xfrm>
            <a:off x="6019800" y="5072062"/>
            <a:ext cx="2286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43" name="Rectangle 29"/>
          <p:cNvSpPr>
            <a:spLocks noChangeArrowheads="1"/>
          </p:cNvSpPr>
          <p:nvPr/>
        </p:nvSpPr>
        <p:spPr bwMode="auto">
          <a:xfrm>
            <a:off x="6248400" y="5072062"/>
            <a:ext cx="228600" cy="7620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4844" name="Rectangle 14"/>
          <p:cNvSpPr>
            <a:spLocks noChangeArrowheads="1"/>
          </p:cNvSpPr>
          <p:nvPr/>
        </p:nvSpPr>
        <p:spPr bwMode="auto">
          <a:xfrm>
            <a:off x="5791200" y="5072062"/>
            <a:ext cx="914400" cy="762000"/>
          </a:xfrm>
          <a:prstGeom prst="rect">
            <a:avLst/>
          </a:prstGeom>
          <a:solidFill>
            <a:schemeClr val="accent1"/>
          </a:solidFill>
          <a:ln w="9525">
            <a:solidFill>
              <a:schemeClr val="tx1"/>
            </a:solidFill>
            <a:miter lim="800000"/>
            <a:headEnd/>
            <a:tailEnd/>
          </a:ln>
        </p:spPr>
        <p:txBody>
          <a:bodyPr wrap="none" anchor="ctr"/>
          <a:lstStyle/>
          <a:p>
            <a:pPr algn="ctr"/>
            <a:r>
              <a:rPr lang="en-US"/>
              <a:t>TYPE</a:t>
            </a:r>
          </a:p>
        </p:txBody>
      </p:sp>
      <p:sp>
        <p:nvSpPr>
          <p:cNvPr id="34845" name="Line 31"/>
          <p:cNvSpPr>
            <a:spLocks noChangeShapeType="1"/>
          </p:cNvSpPr>
          <p:nvPr/>
        </p:nvSpPr>
        <p:spPr bwMode="auto">
          <a:xfrm flipH="1">
            <a:off x="3276600" y="4462462"/>
            <a:ext cx="1828800" cy="609600"/>
          </a:xfrm>
          <a:prstGeom prst="line">
            <a:avLst/>
          </a:prstGeom>
          <a:noFill/>
          <a:ln w="9525">
            <a:solidFill>
              <a:schemeClr val="tx1"/>
            </a:solidFill>
            <a:round/>
            <a:headEnd/>
            <a:tailEnd type="triangle" w="med" len="med"/>
          </a:ln>
        </p:spPr>
        <p:txBody>
          <a:bodyPr/>
          <a:lstStyle/>
          <a:p>
            <a:endParaRPr lang="en-US"/>
          </a:p>
        </p:txBody>
      </p:sp>
      <p:sp>
        <p:nvSpPr>
          <p:cNvPr id="34846" name="Line 32"/>
          <p:cNvSpPr>
            <a:spLocks noChangeShapeType="1"/>
          </p:cNvSpPr>
          <p:nvPr/>
        </p:nvSpPr>
        <p:spPr bwMode="auto">
          <a:xfrm>
            <a:off x="6019800" y="4462462"/>
            <a:ext cx="685800" cy="609600"/>
          </a:xfrm>
          <a:prstGeom prst="line">
            <a:avLst/>
          </a:prstGeom>
          <a:noFill/>
          <a:ln w="9525">
            <a:solidFill>
              <a:schemeClr val="tx1"/>
            </a:solidFill>
            <a:round/>
            <a:headEnd/>
            <a:tailEnd type="triangle" w="med" len="med"/>
          </a:ln>
        </p:spPr>
        <p:txBody>
          <a:bodyPr/>
          <a:lstStyle/>
          <a:p>
            <a:endParaRPr lang="en-US"/>
          </a:p>
        </p:txBody>
      </p:sp>
      <p:sp>
        <p:nvSpPr>
          <p:cNvPr id="34847" name="Text Box 33"/>
          <p:cNvSpPr txBox="1">
            <a:spLocks noChangeArrowheads="1"/>
          </p:cNvSpPr>
          <p:nvPr/>
        </p:nvSpPr>
        <p:spPr bwMode="auto">
          <a:xfrm>
            <a:off x="669925" y="4651375"/>
            <a:ext cx="2444750" cy="1190625"/>
          </a:xfrm>
          <a:prstGeom prst="rect">
            <a:avLst/>
          </a:prstGeom>
          <a:noFill/>
          <a:ln w="9525">
            <a:noFill/>
            <a:miter lim="800000"/>
            <a:headEnd/>
            <a:tailEnd/>
          </a:ln>
        </p:spPr>
        <p:txBody>
          <a:bodyPr wrap="none">
            <a:spAutoFit/>
          </a:bodyPr>
          <a:lstStyle/>
          <a:p>
            <a:r>
              <a:rPr lang="en-US">
                <a:solidFill>
                  <a:srgbClr val="FF0000"/>
                </a:solidFill>
              </a:rPr>
              <a:t>Formerly ‘reserved’ bit</a:t>
            </a:r>
          </a:p>
          <a:p>
            <a:r>
              <a:rPr lang="en-US">
                <a:solidFill>
                  <a:srgbClr val="FF0000"/>
                </a:solidFill>
              </a:rPr>
              <a:t>    is now the ‘L’ bit </a:t>
            </a:r>
          </a:p>
          <a:p>
            <a:r>
              <a:rPr lang="en-US">
                <a:solidFill>
                  <a:srgbClr val="FF0000"/>
                </a:solidFill>
              </a:rPr>
              <a:t> (it indicates a ‘long’ </a:t>
            </a:r>
          </a:p>
          <a:p>
            <a:r>
              <a:rPr lang="en-US">
                <a:solidFill>
                  <a:srgbClr val="FF0000"/>
                </a:solidFill>
              </a:rPr>
              <a:t> segment-descriptor</a:t>
            </a:r>
          </a:p>
        </p:txBody>
      </p:sp>
      <p:sp>
        <p:nvSpPr>
          <p:cNvPr id="3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230</a:t>
            </a:fld>
            <a:endParaRPr 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6200"/>
            <a:ext cx="8229600" cy="1143000"/>
          </a:xfrm>
        </p:spPr>
        <p:txBody>
          <a:bodyPr/>
          <a:lstStyle/>
          <a:p>
            <a:pPr eaLnBrk="1" hangingPunct="1"/>
            <a:r>
              <a:rPr lang="en-US" dirty="0" smtClean="0"/>
              <a:t>A few GDT descriptors…</a:t>
            </a:r>
          </a:p>
        </p:txBody>
      </p:sp>
      <p:sp>
        <p:nvSpPr>
          <p:cNvPr id="35843" name="Rectangle 4"/>
          <p:cNvSpPr>
            <a:spLocks noChangeArrowheads="1"/>
          </p:cNvSpPr>
          <p:nvPr/>
        </p:nvSpPr>
        <p:spPr bwMode="auto">
          <a:xfrm>
            <a:off x="762000" y="1752600"/>
            <a:ext cx="7620000" cy="4191000"/>
          </a:xfrm>
          <a:prstGeom prst="rect">
            <a:avLst/>
          </a:prstGeom>
          <a:solidFill>
            <a:schemeClr val="accent1"/>
          </a:solidFill>
          <a:ln w="9525">
            <a:solidFill>
              <a:schemeClr val="tx1"/>
            </a:solidFill>
            <a:miter lim="800000"/>
            <a:headEnd/>
            <a:tailEnd/>
          </a:ln>
        </p:spPr>
        <p:txBody>
          <a:bodyPr wrap="none" anchor="ctr"/>
          <a:lstStyle/>
          <a:p>
            <a:r>
              <a:rPr lang="en-US"/>
              <a:t>	.align	16	# octaword-alignment (for optimal access)</a:t>
            </a:r>
          </a:p>
          <a:p>
            <a:r>
              <a:rPr lang="en-US"/>
              <a:t>theGDT:	.octa	0x00000000000000000000000000000000	# null</a:t>
            </a:r>
          </a:p>
          <a:p>
            <a:r>
              <a:rPr lang="en-US"/>
              <a:t>	.equ	sel_cs64, (. – theGDT)+0	# code64 selector (ring0)</a:t>
            </a:r>
          </a:p>
          <a:p>
            <a:r>
              <a:rPr lang="en-US"/>
              <a:t>	.octa	0x000000000000000000209A0000000000	# code</a:t>
            </a:r>
          </a:p>
          <a:p>
            <a:r>
              <a:rPr lang="en-US"/>
              <a:t>	.equ	sel_cs32, (. – theGDT)+0	# code32 selector (ring0)</a:t>
            </a:r>
          </a:p>
          <a:p>
            <a:r>
              <a:rPr lang="en-US"/>
              <a:t>	.octa	0x000000000000000000409A010000FFFF	# code</a:t>
            </a:r>
          </a:p>
          <a:p>
            <a:r>
              <a:rPr lang="en-US"/>
              <a:t>	.equ	sel_vram, (. – theGDT)+0	# data16 selector (ring3)</a:t>
            </a:r>
          </a:p>
          <a:p>
            <a:r>
              <a:rPr lang="en-US"/>
              <a:t>	.octa	0x00000000000000000080F20B80000007	# data</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231</a:t>
            </a:fld>
            <a:endParaRPr lang="en-US" dirty="0"/>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28600"/>
            <a:ext cx="8229600" cy="1143000"/>
          </a:xfrm>
        </p:spPr>
        <p:txBody>
          <a:bodyPr/>
          <a:lstStyle/>
          <a:p>
            <a:pPr eaLnBrk="1" hangingPunct="1"/>
            <a:r>
              <a:rPr lang="en-US" smtClean="0"/>
              <a:t>Nodes, Zones, and Pages</a:t>
            </a:r>
          </a:p>
        </p:txBody>
      </p:sp>
      <p:sp>
        <p:nvSpPr>
          <p:cNvPr id="36867" name="Rectangle 3"/>
          <p:cNvSpPr>
            <a:spLocks noGrp="1" noChangeArrowheads="1"/>
          </p:cNvSpPr>
          <p:nvPr>
            <p:ph type="body" idx="1"/>
          </p:nvPr>
        </p:nvSpPr>
        <p:spPr>
          <a:xfrm>
            <a:off x="304800" y="1219200"/>
            <a:ext cx="8229600" cy="4525963"/>
          </a:xfrm>
        </p:spPr>
        <p:txBody>
          <a:bodyPr/>
          <a:lstStyle/>
          <a:p>
            <a:pPr eaLnBrk="1" hangingPunct="1"/>
            <a:r>
              <a:rPr lang="en-US" sz="2400" smtClean="0"/>
              <a:t>Nodes: to accommodate NUMA systems</a:t>
            </a:r>
          </a:p>
          <a:p>
            <a:pPr eaLnBrk="1" hangingPunct="1"/>
            <a:r>
              <a:rPr lang="en-US" sz="2400" smtClean="0"/>
              <a:t>However 80x86 doesn’t support NUMA</a:t>
            </a:r>
          </a:p>
          <a:p>
            <a:pPr eaLnBrk="1" hangingPunct="1"/>
            <a:r>
              <a:rPr lang="en-US" sz="2400" smtClean="0"/>
              <a:t>So on 80x86 Linux uses just one ‘node’</a:t>
            </a:r>
          </a:p>
          <a:p>
            <a:pPr eaLnBrk="1" hangingPunct="1"/>
            <a:r>
              <a:rPr lang="en-US" sz="2400" smtClean="0"/>
              <a:t>Zones: to accommodate distinct regions</a:t>
            </a:r>
          </a:p>
          <a:p>
            <a:pPr eaLnBrk="1" hangingPunct="1"/>
            <a:r>
              <a:rPr lang="en-US" sz="2400" smtClean="0"/>
              <a:t>Three ‘zones’ on 80x86:</a:t>
            </a:r>
          </a:p>
          <a:p>
            <a:pPr lvl="1" eaLnBrk="1" hangingPunct="1"/>
            <a:r>
              <a:rPr lang="en-US" sz="2000" smtClean="0"/>
              <a:t>ZONE_DMA		      (memory below 16-MB)</a:t>
            </a:r>
          </a:p>
          <a:p>
            <a:pPr lvl="1" eaLnBrk="1" hangingPunct="1"/>
            <a:r>
              <a:rPr lang="en-US" sz="2000" smtClean="0"/>
              <a:t>ZONE_NORMAL	     (from 16-MB to 896-MB)</a:t>
            </a:r>
          </a:p>
          <a:p>
            <a:pPr lvl="1" eaLnBrk="1" hangingPunct="1"/>
            <a:r>
              <a:rPr lang="en-US" sz="2000" smtClean="0"/>
              <a:t>ZONE_HIGHMEM	    (memory above 896-MB)</a:t>
            </a:r>
          </a:p>
          <a:p>
            <a:pPr eaLnBrk="1" hangingPunct="1"/>
            <a:r>
              <a:rPr lang="en-US" sz="2400" smtClean="0"/>
              <a:t>80x86 supports 4-KB page-frames</a:t>
            </a:r>
          </a:p>
          <a:p>
            <a:pPr eaLnBrk="1" hangingPunct="1"/>
            <a:r>
              <a:rPr lang="en-US" sz="2400" smtClean="0"/>
              <a:t>Linux uses an array of ‘page descriptors’</a:t>
            </a:r>
          </a:p>
          <a:p>
            <a:pPr eaLnBrk="1" hangingPunct="1"/>
            <a:r>
              <a:rPr lang="en-US" sz="2400" smtClean="0"/>
              <a:t>Array of page descriptors:  ‘mem_map[]’</a:t>
            </a:r>
          </a:p>
          <a:p>
            <a:pPr eaLnBrk="1" hangingPunct="1"/>
            <a:r>
              <a:rPr lang="en-US" sz="2400" smtClean="0"/>
              <a:t>physical memory is ‘mapped’ by CPU </a:t>
            </a:r>
          </a:p>
          <a:p>
            <a:pPr eaLnBrk="1" hangingPunct="1">
              <a:buFontTx/>
              <a:buNone/>
            </a:pPr>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232</a:t>
            </a:fld>
            <a:endParaRPr lang="en-US" dirty="0"/>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457200" y="-76200"/>
            <a:ext cx="8229600" cy="1143000"/>
          </a:xfrm>
          <a:prstGeom prst="rect">
            <a:avLst/>
          </a:prstGeom>
          <a:noFill/>
          <a:ln w="9525">
            <a:noFill/>
            <a:miter lim="800000"/>
            <a:headEnd/>
            <a:tailEnd/>
          </a:ln>
        </p:spPr>
        <p:txBody>
          <a:bodyPr anchor="ctr"/>
          <a:lstStyle/>
          <a:p>
            <a:pPr algn="ctr"/>
            <a:r>
              <a:rPr lang="en-US" sz="4400" dirty="0">
                <a:solidFill>
                  <a:schemeClr val="tx2"/>
                </a:solidFill>
              </a:rPr>
              <a:t>EM64T TSS/LDTR descriptors </a:t>
            </a:r>
          </a:p>
        </p:txBody>
      </p:sp>
      <p:sp>
        <p:nvSpPr>
          <p:cNvPr id="37891" name="Rectangle 5"/>
          <p:cNvSpPr>
            <a:spLocks noChangeArrowheads="1"/>
          </p:cNvSpPr>
          <p:nvPr/>
        </p:nvSpPr>
        <p:spPr bwMode="auto">
          <a:xfrm>
            <a:off x="9144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2" name="Rectangle 6"/>
          <p:cNvSpPr>
            <a:spLocks noChangeArrowheads="1"/>
          </p:cNvSpPr>
          <p:nvPr/>
        </p:nvSpPr>
        <p:spPr bwMode="auto">
          <a:xfrm>
            <a:off x="11430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3" name="Rectangle 7"/>
          <p:cNvSpPr>
            <a:spLocks noChangeArrowheads="1"/>
          </p:cNvSpPr>
          <p:nvPr/>
        </p:nvSpPr>
        <p:spPr bwMode="auto">
          <a:xfrm>
            <a:off x="13716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4" name="Rectangle 8"/>
          <p:cNvSpPr>
            <a:spLocks noChangeArrowheads="1"/>
          </p:cNvSpPr>
          <p:nvPr/>
        </p:nvSpPr>
        <p:spPr bwMode="auto">
          <a:xfrm>
            <a:off x="16002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5" name="Rectangle 9"/>
          <p:cNvSpPr>
            <a:spLocks noChangeArrowheads="1"/>
          </p:cNvSpPr>
          <p:nvPr/>
        </p:nvSpPr>
        <p:spPr bwMode="auto">
          <a:xfrm>
            <a:off x="18288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6" name="Rectangle 10"/>
          <p:cNvSpPr>
            <a:spLocks noChangeArrowheads="1"/>
          </p:cNvSpPr>
          <p:nvPr/>
        </p:nvSpPr>
        <p:spPr bwMode="auto">
          <a:xfrm>
            <a:off x="20574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7" name="Rectangle 11"/>
          <p:cNvSpPr>
            <a:spLocks noChangeArrowheads="1"/>
          </p:cNvSpPr>
          <p:nvPr/>
        </p:nvSpPr>
        <p:spPr bwMode="auto">
          <a:xfrm>
            <a:off x="22860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898" name="Rectangle 12"/>
          <p:cNvSpPr>
            <a:spLocks noChangeArrowheads="1"/>
          </p:cNvSpPr>
          <p:nvPr/>
        </p:nvSpPr>
        <p:spPr bwMode="auto">
          <a:xfrm>
            <a:off x="838200" y="3581400"/>
            <a:ext cx="1905000" cy="914400"/>
          </a:xfrm>
          <a:prstGeom prst="rect">
            <a:avLst/>
          </a:prstGeom>
          <a:solidFill>
            <a:srgbClr val="FFCCFF"/>
          </a:solidFill>
          <a:ln w="9525">
            <a:solidFill>
              <a:schemeClr val="tx1"/>
            </a:solidFill>
            <a:miter lim="800000"/>
            <a:headEnd/>
            <a:tailEnd/>
          </a:ln>
        </p:spPr>
        <p:txBody>
          <a:bodyPr wrap="none" anchor="ctr"/>
          <a:lstStyle/>
          <a:p>
            <a:pPr algn="ctr"/>
            <a:r>
              <a:rPr lang="en-US"/>
              <a:t>Base[31..24]</a:t>
            </a:r>
          </a:p>
          <a:p>
            <a:pPr algn="ctr"/>
            <a:r>
              <a:rPr lang="en-US"/>
              <a:t> (if S=0)</a:t>
            </a:r>
          </a:p>
        </p:txBody>
      </p:sp>
      <p:sp>
        <p:nvSpPr>
          <p:cNvPr id="37899" name="Rectangle 13"/>
          <p:cNvSpPr>
            <a:spLocks noChangeArrowheads="1"/>
          </p:cNvSpPr>
          <p:nvPr/>
        </p:nvSpPr>
        <p:spPr bwMode="auto">
          <a:xfrm>
            <a:off x="2743200" y="3581400"/>
            <a:ext cx="228600" cy="914400"/>
          </a:xfrm>
          <a:prstGeom prst="rect">
            <a:avLst/>
          </a:prstGeom>
          <a:solidFill>
            <a:srgbClr val="CCFF99"/>
          </a:solidFill>
          <a:ln w="9525">
            <a:solidFill>
              <a:schemeClr val="tx1"/>
            </a:solidFill>
            <a:miter lim="800000"/>
            <a:headEnd/>
            <a:tailEnd/>
          </a:ln>
        </p:spPr>
        <p:txBody>
          <a:bodyPr wrap="none" anchor="ctr"/>
          <a:lstStyle/>
          <a:p>
            <a:pPr algn="ctr"/>
            <a:r>
              <a:rPr lang="en-US"/>
              <a:t>G</a:t>
            </a:r>
          </a:p>
        </p:txBody>
      </p:sp>
      <p:sp>
        <p:nvSpPr>
          <p:cNvPr id="37900" name="Rectangle 14"/>
          <p:cNvSpPr>
            <a:spLocks noChangeArrowheads="1"/>
          </p:cNvSpPr>
          <p:nvPr/>
        </p:nvSpPr>
        <p:spPr bwMode="auto">
          <a:xfrm>
            <a:off x="2971800" y="3581400"/>
            <a:ext cx="228600" cy="914400"/>
          </a:xfrm>
          <a:prstGeom prst="rect">
            <a:avLst/>
          </a:prstGeom>
          <a:solidFill>
            <a:srgbClr val="CCFF99"/>
          </a:solidFill>
          <a:ln w="9525">
            <a:solidFill>
              <a:schemeClr val="tx1"/>
            </a:solidFill>
            <a:miter lim="800000"/>
            <a:headEnd/>
            <a:tailEnd/>
          </a:ln>
        </p:spPr>
        <p:txBody>
          <a:bodyPr wrap="none" anchor="ctr"/>
          <a:lstStyle/>
          <a:p>
            <a:pPr algn="ctr"/>
            <a:r>
              <a:rPr lang="en-US"/>
              <a:t>D</a:t>
            </a:r>
          </a:p>
        </p:txBody>
      </p:sp>
      <p:sp>
        <p:nvSpPr>
          <p:cNvPr id="37901" name="Rectangle 15"/>
          <p:cNvSpPr>
            <a:spLocks noChangeArrowheads="1"/>
          </p:cNvSpPr>
          <p:nvPr/>
        </p:nvSpPr>
        <p:spPr bwMode="auto">
          <a:xfrm>
            <a:off x="32004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sz="2000"/>
              <a:t>L</a:t>
            </a:r>
          </a:p>
        </p:txBody>
      </p:sp>
      <p:sp>
        <p:nvSpPr>
          <p:cNvPr id="37902" name="Rectangle 16"/>
          <p:cNvSpPr>
            <a:spLocks noChangeArrowheads="1"/>
          </p:cNvSpPr>
          <p:nvPr/>
        </p:nvSpPr>
        <p:spPr bwMode="auto">
          <a:xfrm>
            <a:off x="34290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A</a:t>
            </a:r>
          </a:p>
          <a:p>
            <a:pPr algn="ctr"/>
            <a:r>
              <a:rPr lang="en-US"/>
              <a:t>V</a:t>
            </a:r>
          </a:p>
          <a:p>
            <a:pPr algn="ctr"/>
            <a:r>
              <a:rPr lang="en-US"/>
              <a:t>L</a:t>
            </a:r>
          </a:p>
        </p:txBody>
      </p:sp>
      <p:sp>
        <p:nvSpPr>
          <p:cNvPr id="37903" name="Rectangle 17"/>
          <p:cNvSpPr>
            <a:spLocks noChangeArrowheads="1"/>
          </p:cNvSpPr>
          <p:nvPr/>
        </p:nvSpPr>
        <p:spPr bwMode="auto">
          <a:xfrm>
            <a:off x="36576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04" name="Rectangle 18"/>
          <p:cNvSpPr>
            <a:spLocks noChangeArrowheads="1"/>
          </p:cNvSpPr>
          <p:nvPr/>
        </p:nvSpPr>
        <p:spPr bwMode="auto">
          <a:xfrm>
            <a:off x="38862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05" name="Rectangle 19"/>
          <p:cNvSpPr>
            <a:spLocks noChangeArrowheads="1"/>
          </p:cNvSpPr>
          <p:nvPr/>
        </p:nvSpPr>
        <p:spPr bwMode="auto">
          <a:xfrm>
            <a:off x="41148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06" name="Rectangle 20"/>
          <p:cNvSpPr>
            <a:spLocks noChangeArrowheads="1"/>
          </p:cNvSpPr>
          <p:nvPr/>
        </p:nvSpPr>
        <p:spPr bwMode="auto">
          <a:xfrm>
            <a:off x="3657600" y="3581400"/>
            <a:ext cx="914400" cy="914400"/>
          </a:xfrm>
          <a:prstGeom prst="rect">
            <a:avLst/>
          </a:prstGeom>
          <a:solidFill>
            <a:srgbClr val="66FFCC"/>
          </a:solidFill>
          <a:ln w="9525">
            <a:solidFill>
              <a:schemeClr val="tx1"/>
            </a:solidFill>
            <a:miter lim="800000"/>
            <a:headEnd/>
            <a:tailEnd/>
          </a:ln>
        </p:spPr>
        <p:txBody>
          <a:bodyPr wrap="none" anchor="ctr"/>
          <a:lstStyle/>
          <a:p>
            <a:pPr algn="ctr"/>
            <a:r>
              <a:rPr lang="en-US"/>
              <a:t>limit</a:t>
            </a:r>
          </a:p>
          <a:p>
            <a:pPr algn="ctr"/>
            <a:r>
              <a:rPr lang="en-US"/>
              <a:t>[19..16]</a:t>
            </a:r>
          </a:p>
        </p:txBody>
      </p:sp>
      <p:sp>
        <p:nvSpPr>
          <p:cNvPr id="37907" name="Rectangle 21"/>
          <p:cNvSpPr>
            <a:spLocks noChangeArrowheads="1"/>
          </p:cNvSpPr>
          <p:nvPr/>
        </p:nvSpPr>
        <p:spPr bwMode="auto">
          <a:xfrm>
            <a:off x="45720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P</a:t>
            </a:r>
          </a:p>
        </p:txBody>
      </p:sp>
      <p:sp>
        <p:nvSpPr>
          <p:cNvPr id="37908" name="Rectangle 22"/>
          <p:cNvSpPr>
            <a:spLocks noChangeArrowheads="1"/>
          </p:cNvSpPr>
          <p:nvPr/>
        </p:nvSpPr>
        <p:spPr bwMode="auto">
          <a:xfrm>
            <a:off x="48006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09" name="Rectangle 23"/>
          <p:cNvSpPr>
            <a:spLocks noChangeArrowheads="1"/>
          </p:cNvSpPr>
          <p:nvPr/>
        </p:nvSpPr>
        <p:spPr bwMode="auto">
          <a:xfrm>
            <a:off x="4800600" y="3581400"/>
            <a:ext cx="457200" cy="914400"/>
          </a:xfrm>
          <a:prstGeom prst="rect">
            <a:avLst/>
          </a:prstGeom>
          <a:solidFill>
            <a:srgbClr val="FFFF99"/>
          </a:solidFill>
          <a:ln w="9525">
            <a:solidFill>
              <a:schemeClr val="tx1"/>
            </a:solidFill>
            <a:miter lim="800000"/>
            <a:headEnd/>
            <a:tailEnd/>
          </a:ln>
        </p:spPr>
        <p:txBody>
          <a:bodyPr wrap="none" anchor="ctr"/>
          <a:lstStyle/>
          <a:p>
            <a:pPr algn="ctr"/>
            <a:r>
              <a:rPr lang="en-US"/>
              <a:t>D</a:t>
            </a:r>
          </a:p>
          <a:p>
            <a:pPr algn="ctr"/>
            <a:r>
              <a:rPr lang="en-US"/>
              <a:t>P</a:t>
            </a:r>
          </a:p>
          <a:p>
            <a:pPr algn="ctr"/>
            <a:r>
              <a:rPr lang="en-US"/>
              <a:t>L</a:t>
            </a:r>
          </a:p>
        </p:txBody>
      </p:sp>
      <p:sp>
        <p:nvSpPr>
          <p:cNvPr id="37910" name="Rectangle 24"/>
          <p:cNvSpPr>
            <a:spLocks noChangeArrowheads="1"/>
          </p:cNvSpPr>
          <p:nvPr/>
        </p:nvSpPr>
        <p:spPr bwMode="auto">
          <a:xfrm>
            <a:off x="52578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sz="2000"/>
              <a:t>0</a:t>
            </a:r>
          </a:p>
        </p:txBody>
      </p:sp>
      <p:sp>
        <p:nvSpPr>
          <p:cNvPr id="37911" name="Rectangle 25"/>
          <p:cNvSpPr>
            <a:spLocks noChangeArrowheads="1"/>
          </p:cNvSpPr>
          <p:nvPr/>
        </p:nvSpPr>
        <p:spPr bwMode="auto">
          <a:xfrm>
            <a:off x="54864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X</a:t>
            </a:r>
          </a:p>
        </p:txBody>
      </p:sp>
      <p:sp>
        <p:nvSpPr>
          <p:cNvPr id="37912" name="Rectangle 26"/>
          <p:cNvSpPr>
            <a:spLocks noChangeArrowheads="1"/>
          </p:cNvSpPr>
          <p:nvPr/>
        </p:nvSpPr>
        <p:spPr bwMode="auto">
          <a:xfrm>
            <a:off x="57150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C</a:t>
            </a:r>
          </a:p>
          <a:p>
            <a:pPr algn="ctr"/>
            <a:r>
              <a:rPr lang="en-US"/>
              <a:t>/</a:t>
            </a:r>
          </a:p>
          <a:p>
            <a:pPr algn="ctr"/>
            <a:r>
              <a:rPr lang="en-US"/>
              <a:t>D</a:t>
            </a:r>
          </a:p>
        </p:txBody>
      </p:sp>
      <p:sp>
        <p:nvSpPr>
          <p:cNvPr id="37913" name="Rectangle 27"/>
          <p:cNvSpPr>
            <a:spLocks noChangeArrowheads="1"/>
          </p:cNvSpPr>
          <p:nvPr/>
        </p:nvSpPr>
        <p:spPr bwMode="auto">
          <a:xfrm>
            <a:off x="5943600" y="35814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R</a:t>
            </a:r>
          </a:p>
          <a:p>
            <a:pPr algn="ctr"/>
            <a:r>
              <a:rPr lang="en-US"/>
              <a:t>/</a:t>
            </a:r>
          </a:p>
          <a:p>
            <a:pPr algn="ctr"/>
            <a:r>
              <a:rPr lang="en-US"/>
              <a:t>W</a:t>
            </a:r>
          </a:p>
        </p:txBody>
      </p:sp>
      <p:sp>
        <p:nvSpPr>
          <p:cNvPr id="37914" name="Rectangle 28"/>
          <p:cNvSpPr>
            <a:spLocks noChangeArrowheads="1"/>
          </p:cNvSpPr>
          <p:nvPr/>
        </p:nvSpPr>
        <p:spPr bwMode="auto">
          <a:xfrm>
            <a:off x="5486400" y="3581400"/>
            <a:ext cx="914400" cy="914400"/>
          </a:xfrm>
          <a:prstGeom prst="rect">
            <a:avLst/>
          </a:prstGeom>
          <a:solidFill>
            <a:srgbClr val="FFFF99"/>
          </a:solidFill>
          <a:ln w="9525">
            <a:solidFill>
              <a:schemeClr val="tx1"/>
            </a:solidFill>
            <a:miter lim="800000"/>
            <a:headEnd/>
            <a:tailEnd/>
          </a:ln>
        </p:spPr>
        <p:txBody>
          <a:bodyPr wrap="none" anchor="ctr"/>
          <a:lstStyle/>
          <a:p>
            <a:pPr algn="ctr"/>
            <a:r>
              <a:rPr lang="en-US"/>
              <a:t>Type</a:t>
            </a:r>
          </a:p>
        </p:txBody>
      </p:sp>
      <p:sp>
        <p:nvSpPr>
          <p:cNvPr id="37915" name="Rectangle 29"/>
          <p:cNvSpPr>
            <a:spLocks noChangeArrowheads="1"/>
          </p:cNvSpPr>
          <p:nvPr/>
        </p:nvSpPr>
        <p:spPr bwMode="auto">
          <a:xfrm>
            <a:off x="64008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16" name="Rectangle 30"/>
          <p:cNvSpPr>
            <a:spLocks noChangeArrowheads="1"/>
          </p:cNvSpPr>
          <p:nvPr/>
        </p:nvSpPr>
        <p:spPr bwMode="auto">
          <a:xfrm>
            <a:off x="66294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17" name="Rectangle 31"/>
          <p:cNvSpPr>
            <a:spLocks noChangeArrowheads="1"/>
          </p:cNvSpPr>
          <p:nvPr/>
        </p:nvSpPr>
        <p:spPr bwMode="auto">
          <a:xfrm>
            <a:off x="68580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18" name="Rectangle 32"/>
          <p:cNvSpPr>
            <a:spLocks noChangeArrowheads="1"/>
          </p:cNvSpPr>
          <p:nvPr/>
        </p:nvSpPr>
        <p:spPr bwMode="auto">
          <a:xfrm>
            <a:off x="70866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19" name="Rectangle 33"/>
          <p:cNvSpPr>
            <a:spLocks noChangeArrowheads="1"/>
          </p:cNvSpPr>
          <p:nvPr/>
        </p:nvSpPr>
        <p:spPr bwMode="auto">
          <a:xfrm>
            <a:off x="73152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20" name="Rectangle 34"/>
          <p:cNvSpPr>
            <a:spLocks noChangeArrowheads="1"/>
          </p:cNvSpPr>
          <p:nvPr/>
        </p:nvSpPr>
        <p:spPr bwMode="auto">
          <a:xfrm>
            <a:off x="75438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21" name="Rectangle 35"/>
          <p:cNvSpPr>
            <a:spLocks noChangeArrowheads="1"/>
          </p:cNvSpPr>
          <p:nvPr/>
        </p:nvSpPr>
        <p:spPr bwMode="auto">
          <a:xfrm>
            <a:off x="7772400" y="35814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7922" name="Rectangle 36"/>
          <p:cNvSpPr>
            <a:spLocks noChangeArrowheads="1"/>
          </p:cNvSpPr>
          <p:nvPr/>
        </p:nvSpPr>
        <p:spPr bwMode="auto">
          <a:xfrm>
            <a:off x="6400800" y="3581400"/>
            <a:ext cx="1828800" cy="914400"/>
          </a:xfrm>
          <a:prstGeom prst="rect">
            <a:avLst/>
          </a:prstGeom>
          <a:solidFill>
            <a:srgbClr val="FF99FF"/>
          </a:solidFill>
          <a:ln w="9525">
            <a:solidFill>
              <a:schemeClr val="tx1"/>
            </a:solidFill>
            <a:miter lim="800000"/>
            <a:headEnd/>
            <a:tailEnd/>
          </a:ln>
        </p:spPr>
        <p:txBody>
          <a:bodyPr wrap="none" anchor="ctr"/>
          <a:lstStyle/>
          <a:p>
            <a:pPr algn="ctr"/>
            <a:r>
              <a:rPr lang="en-US"/>
              <a:t>base[ 23.. 16 ]</a:t>
            </a:r>
          </a:p>
        </p:txBody>
      </p:sp>
      <p:sp>
        <p:nvSpPr>
          <p:cNvPr id="37923" name="Rectangle 37"/>
          <p:cNvSpPr>
            <a:spLocks noChangeArrowheads="1"/>
          </p:cNvSpPr>
          <p:nvPr/>
        </p:nvSpPr>
        <p:spPr bwMode="auto">
          <a:xfrm>
            <a:off x="838200" y="4495800"/>
            <a:ext cx="3733800" cy="914400"/>
          </a:xfrm>
          <a:prstGeom prst="rect">
            <a:avLst/>
          </a:prstGeom>
          <a:solidFill>
            <a:srgbClr val="FF99FF"/>
          </a:solidFill>
          <a:ln w="9525">
            <a:solidFill>
              <a:schemeClr val="tx1"/>
            </a:solidFill>
            <a:miter lim="800000"/>
            <a:headEnd/>
            <a:tailEnd/>
          </a:ln>
        </p:spPr>
        <p:txBody>
          <a:bodyPr wrap="none" anchor="ctr"/>
          <a:lstStyle/>
          <a:p>
            <a:pPr algn="ctr"/>
            <a:r>
              <a:rPr lang="en-US"/>
              <a:t>base[ 15..0 ]</a:t>
            </a:r>
          </a:p>
        </p:txBody>
      </p:sp>
      <p:sp>
        <p:nvSpPr>
          <p:cNvPr id="37924" name="Rectangle 38"/>
          <p:cNvSpPr>
            <a:spLocks noChangeArrowheads="1"/>
          </p:cNvSpPr>
          <p:nvPr/>
        </p:nvSpPr>
        <p:spPr bwMode="auto">
          <a:xfrm>
            <a:off x="4572000" y="4495800"/>
            <a:ext cx="3657600" cy="914400"/>
          </a:xfrm>
          <a:prstGeom prst="rect">
            <a:avLst/>
          </a:prstGeom>
          <a:solidFill>
            <a:srgbClr val="66FFCC"/>
          </a:solidFill>
          <a:ln w="9525">
            <a:solidFill>
              <a:schemeClr val="tx1"/>
            </a:solidFill>
            <a:miter lim="800000"/>
            <a:headEnd/>
            <a:tailEnd/>
          </a:ln>
        </p:spPr>
        <p:txBody>
          <a:bodyPr wrap="none" anchor="ctr"/>
          <a:lstStyle/>
          <a:p>
            <a:pPr algn="ctr"/>
            <a:r>
              <a:rPr lang="en-US"/>
              <a:t>limit[15..0] </a:t>
            </a:r>
          </a:p>
        </p:txBody>
      </p:sp>
      <p:sp>
        <p:nvSpPr>
          <p:cNvPr id="37925" name="Text Box 39"/>
          <p:cNvSpPr txBox="1">
            <a:spLocks noChangeArrowheads="1"/>
          </p:cNvSpPr>
          <p:nvPr/>
        </p:nvSpPr>
        <p:spPr bwMode="auto">
          <a:xfrm>
            <a:off x="762000" y="1447800"/>
            <a:ext cx="565150" cy="366713"/>
          </a:xfrm>
          <a:prstGeom prst="rect">
            <a:avLst/>
          </a:prstGeom>
          <a:noFill/>
          <a:ln w="9525">
            <a:noFill/>
            <a:miter lim="800000"/>
            <a:headEnd/>
            <a:tailEnd/>
          </a:ln>
        </p:spPr>
        <p:txBody>
          <a:bodyPr wrap="none">
            <a:spAutoFit/>
          </a:bodyPr>
          <a:lstStyle/>
          <a:p>
            <a:r>
              <a:rPr lang="en-US"/>
              <a:t>127</a:t>
            </a:r>
          </a:p>
        </p:txBody>
      </p:sp>
      <p:sp>
        <p:nvSpPr>
          <p:cNvPr id="37926" name="Text Box 40"/>
          <p:cNvSpPr txBox="1">
            <a:spLocks noChangeArrowheads="1"/>
          </p:cNvSpPr>
          <p:nvPr/>
        </p:nvSpPr>
        <p:spPr bwMode="auto">
          <a:xfrm>
            <a:off x="7848600" y="1447800"/>
            <a:ext cx="438150" cy="366713"/>
          </a:xfrm>
          <a:prstGeom prst="rect">
            <a:avLst/>
          </a:prstGeom>
          <a:noFill/>
          <a:ln w="9525">
            <a:noFill/>
            <a:miter lim="800000"/>
            <a:headEnd/>
            <a:tailEnd/>
          </a:ln>
        </p:spPr>
        <p:txBody>
          <a:bodyPr wrap="none">
            <a:spAutoFit/>
          </a:bodyPr>
          <a:lstStyle/>
          <a:p>
            <a:r>
              <a:rPr lang="en-US"/>
              <a:t>96</a:t>
            </a:r>
          </a:p>
        </p:txBody>
      </p:sp>
      <p:sp>
        <p:nvSpPr>
          <p:cNvPr id="37927" name="Text Box 41"/>
          <p:cNvSpPr txBox="1">
            <a:spLocks noChangeArrowheads="1"/>
          </p:cNvSpPr>
          <p:nvPr/>
        </p:nvSpPr>
        <p:spPr bwMode="auto">
          <a:xfrm>
            <a:off x="762000" y="5334000"/>
            <a:ext cx="438150" cy="366713"/>
          </a:xfrm>
          <a:prstGeom prst="rect">
            <a:avLst/>
          </a:prstGeom>
          <a:noFill/>
          <a:ln w="9525">
            <a:noFill/>
            <a:miter lim="800000"/>
            <a:headEnd/>
            <a:tailEnd/>
          </a:ln>
        </p:spPr>
        <p:txBody>
          <a:bodyPr wrap="none">
            <a:spAutoFit/>
          </a:bodyPr>
          <a:lstStyle/>
          <a:p>
            <a:r>
              <a:rPr lang="en-US"/>
              <a:t>31</a:t>
            </a:r>
          </a:p>
        </p:txBody>
      </p:sp>
      <p:sp>
        <p:nvSpPr>
          <p:cNvPr id="37928" name="Text Box 42"/>
          <p:cNvSpPr txBox="1">
            <a:spLocks noChangeArrowheads="1"/>
          </p:cNvSpPr>
          <p:nvPr/>
        </p:nvSpPr>
        <p:spPr bwMode="auto">
          <a:xfrm>
            <a:off x="7908925" y="5370513"/>
            <a:ext cx="311150" cy="366712"/>
          </a:xfrm>
          <a:prstGeom prst="rect">
            <a:avLst/>
          </a:prstGeom>
          <a:noFill/>
          <a:ln w="9525">
            <a:noFill/>
            <a:miter lim="800000"/>
            <a:headEnd/>
            <a:tailEnd/>
          </a:ln>
        </p:spPr>
        <p:txBody>
          <a:bodyPr wrap="none">
            <a:spAutoFit/>
          </a:bodyPr>
          <a:lstStyle/>
          <a:p>
            <a:r>
              <a:rPr lang="en-US"/>
              <a:t>0</a:t>
            </a:r>
          </a:p>
        </p:txBody>
      </p:sp>
      <p:sp>
        <p:nvSpPr>
          <p:cNvPr id="37929" name="Rectangle 43"/>
          <p:cNvSpPr>
            <a:spLocks noChangeArrowheads="1"/>
          </p:cNvSpPr>
          <p:nvPr/>
        </p:nvSpPr>
        <p:spPr bwMode="auto">
          <a:xfrm>
            <a:off x="838200" y="2667000"/>
            <a:ext cx="7391400" cy="914400"/>
          </a:xfrm>
          <a:prstGeom prst="rect">
            <a:avLst/>
          </a:prstGeom>
          <a:solidFill>
            <a:srgbClr val="FFCCFF"/>
          </a:solidFill>
          <a:ln w="9525">
            <a:solidFill>
              <a:schemeClr val="tx1"/>
            </a:solidFill>
            <a:miter lim="800000"/>
            <a:headEnd/>
            <a:tailEnd/>
          </a:ln>
        </p:spPr>
        <p:txBody>
          <a:bodyPr wrap="none" anchor="ctr"/>
          <a:lstStyle/>
          <a:p>
            <a:pPr algn="ctr"/>
            <a:r>
              <a:rPr lang="en-US"/>
              <a:t>offset[63..32]</a:t>
            </a:r>
          </a:p>
        </p:txBody>
      </p:sp>
      <p:sp>
        <p:nvSpPr>
          <p:cNvPr id="37930" name="Rectangle 44"/>
          <p:cNvSpPr>
            <a:spLocks noChangeArrowheads="1"/>
          </p:cNvSpPr>
          <p:nvPr/>
        </p:nvSpPr>
        <p:spPr bwMode="auto">
          <a:xfrm>
            <a:off x="838200" y="1752600"/>
            <a:ext cx="7391400" cy="914400"/>
          </a:xfrm>
          <a:prstGeom prst="rect">
            <a:avLst/>
          </a:prstGeom>
          <a:solidFill>
            <a:srgbClr val="C8D5D6"/>
          </a:solidFill>
          <a:ln w="9525">
            <a:solidFill>
              <a:schemeClr val="tx1"/>
            </a:solidFill>
            <a:miter lim="800000"/>
            <a:headEnd/>
            <a:tailEnd/>
          </a:ln>
        </p:spPr>
        <p:txBody>
          <a:bodyPr wrap="none" anchor="ctr"/>
          <a:lstStyle/>
          <a:p>
            <a:pPr algn="ctr"/>
            <a:r>
              <a:rPr lang="en-US"/>
              <a:t>Reserved (must be 0)</a:t>
            </a:r>
          </a:p>
        </p:txBody>
      </p:sp>
      <p:sp>
        <p:nvSpPr>
          <p:cNvPr id="37931" name="Rectangle 45"/>
          <p:cNvSpPr>
            <a:spLocks noChangeArrowheads="1"/>
          </p:cNvSpPr>
          <p:nvPr/>
        </p:nvSpPr>
        <p:spPr bwMode="auto">
          <a:xfrm>
            <a:off x="838200" y="2667000"/>
            <a:ext cx="7391400" cy="914400"/>
          </a:xfrm>
          <a:prstGeom prst="rect">
            <a:avLst/>
          </a:prstGeom>
          <a:solidFill>
            <a:srgbClr val="FF99FF"/>
          </a:solidFill>
          <a:ln w="9525">
            <a:solidFill>
              <a:schemeClr val="tx1"/>
            </a:solidFill>
            <a:miter lim="800000"/>
            <a:headEnd/>
            <a:tailEnd/>
          </a:ln>
        </p:spPr>
        <p:txBody>
          <a:bodyPr wrap="none" anchor="ctr"/>
          <a:lstStyle/>
          <a:p>
            <a:pPr algn="ctr"/>
            <a:r>
              <a:rPr lang="en-US"/>
              <a:t>base[ 63..32 ] </a:t>
            </a:r>
          </a:p>
        </p:txBody>
      </p:sp>
      <p:sp>
        <p:nvSpPr>
          <p:cNvPr id="37932" name="Rectangle 47"/>
          <p:cNvSpPr>
            <a:spLocks noChangeArrowheads="1"/>
          </p:cNvSpPr>
          <p:nvPr/>
        </p:nvSpPr>
        <p:spPr bwMode="auto">
          <a:xfrm>
            <a:off x="838200" y="3581400"/>
            <a:ext cx="1905000" cy="914400"/>
          </a:xfrm>
          <a:prstGeom prst="rect">
            <a:avLst/>
          </a:prstGeom>
          <a:solidFill>
            <a:srgbClr val="FF99FF"/>
          </a:solidFill>
          <a:ln w="9525">
            <a:solidFill>
              <a:schemeClr val="tx1"/>
            </a:solidFill>
            <a:miter lim="800000"/>
            <a:headEnd/>
            <a:tailEnd/>
          </a:ln>
        </p:spPr>
        <p:txBody>
          <a:bodyPr wrap="none" anchor="ctr"/>
          <a:lstStyle/>
          <a:p>
            <a:pPr algn="ctr"/>
            <a:r>
              <a:rPr lang="en-US"/>
              <a:t>base[ 31.. 24 ]</a:t>
            </a:r>
          </a:p>
        </p:txBody>
      </p:sp>
      <p:sp>
        <p:nvSpPr>
          <p:cNvPr id="37933" name="Text Box 48"/>
          <p:cNvSpPr txBox="1">
            <a:spLocks noChangeArrowheads="1"/>
          </p:cNvSpPr>
          <p:nvPr/>
        </p:nvSpPr>
        <p:spPr bwMode="auto">
          <a:xfrm>
            <a:off x="822325" y="5827713"/>
            <a:ext cx="7340600" cy="366712"/>
          </a:xfrm>
          <a:prstGeom prst="rect">
            <a:avLst/>
          </a:prstGeom>
          <a:noFill/>
          <a:ln w="9525">
            <a:noFill/>
            <a:miter lim="800000"/>
            <a:headEnd/>
            <a:tailEnd/>
          </a:ln>
        </p:spPr>
        <p:txBody>
          <a:bodyPr wrap="none">
            <a:spAutoFit/>
          </a:bodyPr>
          <a:lstStyle/>
          <a:p>
            <a:r>
              <a:rPr lang="en-US"/>
              <a:t>Type:  1010 = LDT descriptor, 1001 = available TSS, 1011 = busy TSS</a:t>
            </a:r>
          </a:p>
        </p:txBody>
      </p:sp>
      <p:sp>
        <p:nvSpPr>
          <p:cNvPr id="37934" name="Rectangle 49"/>
          <p:cNvSpPr>
            <a:spLocks noChangeArrowheads="1"/>
          </p:cNvSpPr>
          <p:nvPr/>
        </p:nvSpPr>
        <p:spPr bwMode="auto">
          <a:xfrm>
            <a:off x="2743200" y="3581400"/>
            <a:ext cx="1828800" cy="914400"/>
          </a:xfrm>
          <a:prstGeom prst="rect">
            <a:avLst/>
          </a:prstGeom>
          <a:solidFill>
            <a:srgbClr val="C8D5D6"/>
          </a:solidFill>
          <a:ln w="9525">
            <a:solidFill>
              <a:schemeClr val="tx1"/>
            </a:solidFill>
            <a:miter lim="800000"/>
            <a:headEnd/>
            <a:tailEnd/>
          </a:ln>
        </p:spPr>
        <p:txBody>
          <a:bodyPr wrap="none" anchor="ctr"/>
          <a:lstStyle/>
          <a:p>
            <a:pPr algn="ctr"/>
            <a:r>
              <a:rPr lang="en-US"/>
              <a:t>Reserved </a:t>
            </a:r>
          </a:p>
          <a:p>
            <a:pPr algn="ctr"/>
            <a:r>
              <a:rPr lang="en-US"/>
              <a:t>(must be 0)</a:t>
            </a:r>
          </a:p>
        </p:txBody>
      </p:sp>
      <p:sp>
        <p:nvSpPr>
          <p:cNvPr id="47"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233</a:t>
            </a:fld>
            <a:endParaRPr lang="en-US" dirty="0"/>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457200" y="990600"/>
            <a:ext cx="8229600" cy="808038"/>
          </a:xfrm>
          <a:prstGeom prst="rect">
            <a:avLst/>
          </a:prstGeom>
          <a:noFill/>
          <a:ln w="9525">
            <a:noFill/>
            <a:miter lim="800000"/>
            <a:headEnd/>
            <a:tailEnd/>
          </a:ln>
        </p:spPr>
        <p:txBody>
          <a:bodyPr anchor="ctr"/>
          <a:lstStyle/>
          <a:p>
            <a:r>
              <a:rPr lang="en-US" sz="3200">
                <a:solidFill>
                  <a:schemeClr val="tx2"/>
                </a:solidFill>
              </a:rPr>
              <a:t>48-bit Register-Format</a:t>
            </a:r>
          </a:p>
        </p:txBody>
      </p:sp>
      <p:sp>
        <p:nvSpPr>
          <p:cNvPr id="38915" name="Rectangle 5"/>
          <p:cNvSpPr>
            <a:spLocks noChangeArrowheads="1"/>
          </p:cNvSpPr>
          <p:nvPr/>
        </p:nvSpPr>
        <p:spPr bwMode="auto">
          <a:xfrm>
            <a:off x="1524000" y="2332038"/>
            <a:ext cx="2133600" cy="685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16" name="Rectangle 6"/>
          <p:cNvSpPr>
            <a:spLocks noChangeArrowheads="1"/>
          </p:cNvSpPr>
          <p:nvPr/>
        </p:nvSpPr>
        <p:spPr bwMode="auto">
          <a:xfrm>
            <a:off x="1524000" y="2332038"/>
            <a:ext cx="4267200" cy="685800"/>
          </a:xfrm>
          <a:prstGeom prst="rect">
            <a:avLst/>
          </a:prstGeom>
          <a:solidFill>
            <a:srgbClr val="CCFF33"/>
          </a:solidFill>
          <a:ln w="9525">
            <a:solidFill>
              <a:schemeClr val="tx1"/>
            </a:solidFill>
            <a:miter lim="800000"/>
            <a:headEnd/>
            <a:tailEnd/>
          </a:ln>
        </p:spPr>
        <p:txBody>
          <a:bodyPr wrap="none" anchor="ctr"/>
          <a:lstStyle/>
          <a:p>
            <a:pPr algn="ctr"/>
            <a:r>
              <a:rPr lang="en-US"/>
              <a:t>Segment Base-Address</a:t>
            </a:r>
          </a:p>
        </p:txBody>
      </p:sp>
      <p:sp>
        <p:nvSpPr>
          <p:cNvPr id="38917" name="Rectangle 7"/>
          <p:cNvSpPr>
            <a:spLocks noChangeArrowheads="1"/>
          </p:cNvSpPr>
          <p:nvPr/>
        </p:nvSpPr>
        <p:spPr bwMode="auto">
          <a:xfrm>
            <a:off x="5791200" y="2332038"/>
            <a:ext cx="2133600" cy="685800"/>
          </a:xfrm>
          <a:prstGeom prst="rect">
            <a:avLst/>
          </a:prstGeom>
          <a:solidFill>
            <a:srgbClr val="99FFCC"/>
          </a:solidFill>
          <a:ln w="9525">
            <a:solidFill>
              <a:schemeClr val="tx1"/>
            </a:solidFill>
            <a:miter lim="800000"/>
            <a:headEnd/>
            <a:tailEnd/>
          </a:ln>
        </p:spPr>
        <p:txBody>
          <a:bodyPr wrap="none" anchor="ctr"/>
          <a:lstStyle/>
          <a:p>
            <a:pPr algn="ctr"/>
            <a:r>
              <a:rPr lang="en-US"/>
              <a:t>Segment</a:t>
            </a:r>
          </a:p>
          <a:p>
            <a:pPr algn="ctr"/>
            <a:r>
              <a:rPr lang="en-US"/>
              <a:t>Limit</a:t>
            </a:r>
          </a:p>
        </p:txBody>
      </p:sp>
      <p:sp>
        <p:nvSpPr>
          <p:cNvPr id="38918" name="Text Box 8"/>
          <p:cNvSpPr txBox="1">
            <a:spLocks noChangeArrowheads="1"/>
          </p:cNvSpPr>
          <p:nvPr/>
        </p:nvSpPr>
        <p:spPr bwMode="auto">
          <a:xfrm>
            <a:off x="1508125" y="1911350"/>
            <a:ext cx="438150" cy="366713"/>
          </a:xfrm>
          <a:prstGeom prst="rect">
            <a:avLst/>
          </a:prstGeom>
          <a:noFill/>
          <a:ln w="9525">
            <a:noFill/>
            <a:miter lim="800000"/>
            <a:headEnd/>
            <a:tailEnd/>
          </a:ln>
        </p:spPr>
        <p:txBody>
          <a:bodyPr wrap="none">
            <a:spAutoFit/>
          </a:bodyPr>
          <a:lstStyle/>
          <a:p>
            <a:r>
              <a:rPr lang="en-US"/>
              <a:t>47</a:t>
            </a:r>
          </a:p>
        </p:txBody>
      </p:sp>
      <p:sp>
        <p:nvSpPr>
          <p:cNvPr id="38919" name="Text Box 9"/>
          <p:cNvSpPr txBox="1">
            <a:spLocks noChangeArrowheads="1"/>
          </p:cNvSpPr>
          <p:nvPr/>
        </p:nvSpPr>
        <p:spPr bwMode="auto">
          <a:xfrm>
            <a:off x="5394325" y="1911350"/>
            <a:ext cx="438150" cy="366713"/>
          </a:xfrm>
          <a:prstGeom prst="rect">
            <a:avLst/>
          </a:prstGeom>
          <a:noFill/>
          <a:ln w="9525">
            <a:noFill/>
            <a:miter lim="800000"/>
            <a:headEnd/>
            <a:tailEnd/>
          </a:ln>
        </p:spPr>
        <p:txBody>
          <a:bodyPr wrap="none">
            <a:spAutoFit/>
          </a:bodyPr>
          <a:lstStyle/>
          <a:p>
            <a:r>
              <a:rPr lang="en-US"/>
              <a:t>16</a:t>
            </a:r>
          </a:p>
        </p:txBody>
      </p:sp>
      <p:sp>
        <p:nvSpPr>
          <p:cNvPr id="38920" name="Text Box 10"/>
          <p:cNvSpPr txBox="1">
            <a:spLocks noChangeArrowheads="1"/>
          </p:cNvSpPr>
          <p:nvPr/>
        </p:nvSpPr>
        <p:spPr bwMode="auto">
          <a:xfrm>
            <a:off x="5775325" y="1911350"/>
            <a:ext cx="438150" cy="366713"/>
          </a:xfrm>
          <a:prstGeom prst="rect">
            <a:avLst/>
          </a:prstGeom>
          <a:noFill/>
          <a:ln w="9525">
            <a:noFill/>
            <a:miter lim="800000"/>
            <a:headEnd/>
            <a:tailEnd/>
          </a:ln>
        </p:spPr>
        <p:txBody>
          <a:bodyPr wrap="none">
            <a:spAutoFit/>
          </a:bodyPr>
          <a:lstStyle/>
          <a:p>
            <a:r>
              <a:rPr lang="en-US"/>
              <a:t>15</a:t>
            </a:r>
          </a:p>
        </p:txBody>
      </p:sp>
      <p:sp>
        <p:nvSpPr>
          <p:cNvPr id="38921" name="Text Box 11"/>
          <p:cNvSpPr txBox="1">
            <a:spLocks noChangeArrowheads="1"/>
          </p:cNvSpPr>
          <p:nvPr/>
        </p:nvSpPr>
        <p:spPr bwMode="auto">
          <a:xfrm>
            <a:off x="7604125" y="1911350"/>
            <a:ext cx="311150" cy="366713"/>
          </a:xfrm>
          <a:prstGeom prst="rect">
            <a:avLst/>
          </a:prstGeom>
          <a:noFill/>
          <a:ln w="9525">
            <a:noFill/>
            <a:miter lim="800000"/>
            <a:headEnd/>
            <a:tailEnd/>
          </a:ln>
        </p:spPr>
        <p:txBody>
          <a:bodyPr wrap="none">
            <a:spAutoFit/>
          </a:bodyPr>
          <a:lstStyle/>
          <a:p>
            <a:r>
              <a:rPr lang="en-US"/>
              <a:t>0</a:t>
            </a:r>
          </a:p>
        </p:txBody>
      </p:sp>
      <p:sp>
        <p:nvSpPr>
          <p:cNvPr id="38922" name="Line 12"/>
          <p:cNvSpPr>
            <a:spLocks noChangeShapeType="1"/>
          </p:cNvSpPr>
          <p:nvPr/>
        </p:nvSpPr>
        <p:spPr bwMode="auto">
          <a:xfrm>
            <a:off x="1524000" y="3246438"/>
            <a:ext cx="4267200" cy="0"/>
          </a:xfrm>
          <a:prstGeom prst="line">
            <a:avLst/>
          </a:prstGeom>
          <a:noFill/>
          <a:ln w="38100">
            <a:solidFill>
              <a:schemeClr val="tx1"/>
            </a:solidFill>
            <a:round/>
            <a:headEnd type="arrow" w="med" len="med"/>
            <a:tailEnd type="arrow" w="med" len="med"/>
          </a:ln>
        </p:spPr>
        <p:txBody>
          <a:bodyPr/>
          <a:lstStyle/>
          <a:p>
            <a:endParaRPr lang="en-US"/>
          </a:p>
        </p:txBody>
      </p:sp>
      <p:sp>
        <p:nvSpPr>
          <p:cNvPr id="38923" name="Line 13"/>
          <p:cNvSpPr>
            <a:spLocks noChangeShapeType="1"/>
          </p:cNvSpPr>
          <p:nvPr/>
        </p:nvSpPr>
        <p:spPr bwMode="auto">
          <a:xfrm>
            <a:off x="5791200" y="3246438"/>
            <a:ext cx="2133600" cy="0"/>
          </a:xfrm>
          <a:prstGeom prst="line">
            <a:avLst/>
          </a:prstGeom>
          <a:noFill/>
          <a:ln w="38100">
            <a:solidFill>
              <a:schemeClr val="tx1"/>
            </a:solidFill>
            <a:round/>
            <a:headEnd type="arrow" w="med" len="med"/>
            <a:tailEnd type="arrow" w="med" len="med"/>
          </a:ln>
        </p:spPr>
        <p:txBody>
          <a:bodyPr/>
          <a:lstStyle/>
          <a:p>
            <a:endParaRPr lang="en-US"/>
          </a:p>
        </p:txBody>
      </p:sp>
      <p:sp>
        <p:nvSpPr>
          <p:cNvPr id="38924" name="Text Box 14"/>
          <p:cNvSpPr txBox="1">
            <a:spLocks noChangeArrowheads="1"/>
          </p:cNvSpPr>
          <p:nvPr/>
        </p:nvSpPr>
        <p:spPr bwMode="auto">
          <a:xfrm>
            <a:off x="6477000" y="3398838"/>
            <a:ext cx="857250" cy="366712"/>
          </a:xfrm>
          <a:prstGeom prst="rect">
            <a:avLst/>
          </a:prstGeom>
          <a:noFill/>
          <a:ln w="9525">
            <a:noFill/>
            <a:miter lim="800000"/>
            <a:headEnd/>
            <a:tailEnd/>
          </a:ln>
        </p:spPr>
        <p:txBody>
          <a:bodyPr wrap="none">
            <a:spAutoFit/>
          </a:bodyPr>
          <a:lstStyle/>
          <a:p>
            <a:r>
              <a:rPr lang="en-US"/>
              <a:t>16 bits</a:t>
            </a:r>
          </a:p>
        </p:txBody>
      </p:sp>
      <p:sp>
        <p:nvSpPr>
          <p:cNvPr id="38925" name="Text Box 15"/>
          <p:cNvSpPr txBox="1">
            <a:spLocks noChangeArrowheads="1"/>
          </p:cNvSpPr>
          <p:nvPr/>
        </p:nvSpPr>
        <p:spPr bwMode="auto">
          <a:xfrm>
            <a:off x="3276600" y="3398838"/>
            <a:ext cx="857250" cy="366712"/>
          </a:xfrm>
          <a:prstGeom prst="rect">
            <a:avLst/>
          </a:prstGeom>
          <a:noFill/>
          <a:ln w="9525">
            <a:noFill/>
            <a:miter lim="800000"/>
            <a:headEnd/>
            <a:tailEnd/>
          </a:ln>
        </p:spPr>
        <p:txBody>
          <a:bodyPr wrap="none">
            <a:spAutoFit/>
          </a:bodyPr>
          <a:lstStyle/>
          <a:p>
            <a:r>
              <a:rPr lang="en-US"/>
              <a:t>32 bits</a:t>
            </a:r>
          </a:p>
        </p:txBody>
      </p:sp>
      <p:sp>
        <p:nvSpPr>
          <p:cNvPr id="38926" name="Rectangle 5"/>
          <p:cNvSpPr>
            <a:spLocks noChangeArrowheads="1"/>
          </p:cNvSpPr>
          <p:nvPr/>
        </p:nvSpPr>
        <p:spPr bwMode="auto">
          <a:xfrm>
            <a:off x="1333500" y="4951413"/>
            <a:ext cx="3009900" cy="685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38927" name="Rectangle 6"/>
          <p:cNvSpPr>
            <a:spLocks noChangeArrowheads="1"/>
          </p:cNvSpPr>
          <p:nvPr/>
        </p:nvSpPr>
        <p:spPr bwMode="auto">
          <a:xfrm>
            <a:off x="457200" y="4951413"/>
            <a:ext cx="6019800" cy="685800"/>
          </a:xfrm>
          <a:prstGeom prst="rect">
            <a:avLst/>
          </a:prstGeom>
          <a:solidFill>
            <a:srgbClr val="CCFF33"/>
          </a:solidFill>
          <a:ln w="9525">
            <a:solidFill>
              <a:schemeClr val="tx1"/>
            </a:solidFill>
            <a:miter lim="800000"/>
            <a:headEnd/>
            <a:tailEnd/>
          </a:ln>
        </p:spPr>
        <p:txBody>
          <a:bodyPr wrap="none" anchor="ctr"/>
          <a:lstStyle/>
          <a:p>
            <a:pPr algn="ctr"/>
            <a:r>
              <a:rPr lang="en-US"/>
              <a:t>Segment Base-Address</a:t>
            </a:r>
          </a:p>
        </p:txBody>
      </p:sp>
      <p:sp>
        <p:nvSpPr>
          <p:cNvPr id="38928" name="Rectangle 7"/>
          <p:cNvSpPr>
            <a:spLocks noChangeArrowheads="1"/>
          </p:cNvSpPr>
          <p:nvPr/>
        </p:nvSpPr>
        <p:spPr bwMode="auto">
          <a:xfrm>
            <a:off x="6400800" y="4951413"/>
            <a:ext cx="2209800" cy="685800"/>
          </a:xfrm>
          <a:prstGeom prst="rect">
            <a:avLst/>
          </a:prstGeom>
          <a:solidFill>
            <a:srgbClr val="99FFCC"/>
          </a:solidFill>
          <a:ln w="9525">
            <a:solidFill>
              <a:schemeClr val="tx1"/>
            </a:solidFill>
            <a:miter lim="800000"/>
            <a:headEnd/>
            <a:tailEnd/>
          </a:ln>
        </p:spPr>
        <p:txBody>
          <a:bodyPr wrap="none" anchor="ctr"/>
          <a:lstStyle/>
          <a:p>
            <a:pPr algn="ctr"/>
            <a:r>
              <a:rPr lang="en-US"/>
              <a:t>Segment</a:t>
            </a:r>
          </a:p>
          <a:p>
            <a:pPr algn="ctr"/>
            <a:r>
              <a:rPr lang="en-US"/>
              <a:t>Limit</a:t>
            </a:r>
          </a:p>
        </p:txBody>
      </p:sp>
      <p:sp>
        <p:nvSpPr>
          <p:cNvPr id="38929" name="Text Box 8"/>
          <p:cNvSpPr txBox="1">
            <a:spLocks noChangeArrowheads="1"/>
          </p:cNvSpPr>
          <p:nvPr/>
        </p:nvSpPr>
        <p:spPr bwMode="auto">
          <a:xfrm>
            <a:off x="381000" y="4570413"/>
            <a:ext cx="8248650" cy="366712"/>
          </a:xfrm>
          <a:prstGeom prst="rect">
            <a:avLst/>
          </a:prstGeom>
          <a:noFill/>
          <a:ln w="9525">
            <a:noFill/>
            <a:miter lim="800000"/>
            <a:headEnd/>
            <a:tailEnd/>
          </a:ln>
        </p:spPr>
        <p:txBody>
          <a:bodyPr wrap="none">
            <a:spAutoFit/>
          </a:bodyPr>
          <a:lstStyle/>
          <a:p>
            <a:r>
              <a:rPr lang="en-US"/>
              <a:t>79                                                                                    16  15                           0</a:t>
            </a:r>
          </a:p>
        </p:txBody>
      </p:sp>
      <p:sp>
        <p:nvSpPr>
          <p:cNvPr id="38930" name="Line 12"/>
          <p:cNvSpPr>
            <a:spLocks noChangeShapeType="1"/>
          </p:cNvSpPr>
          <p:nvPr/>
        </p:nvSpPr>
        <p:spPr bwMode="auto">
          <a:xfrm>
            <a:off x="457200" y="5865813"/>
            <a:ext cx="6019800" cy="1587"/>
          </a:xfrm>
          <a:prstGeom prst="line">
            <a:avLst/>
          </a:prstGeom>
          <a:noFill/>
          <a:ln w="38100">
            <a:solidFill>
              <a:schemeClr val="tx1"/>
            </a:solidFill>
            <a:round/>
            <a:headEnd type="arrow" w="med" len="med"/>
            <a:tailEnd type="arrow" w="med" len="med"/>
          </a:ln>
        </p:spPr>
        <p:txBody>
          <a:bodyPr/>
          <a:lstStyle/>
          <a:p>
            <a:endParaRPr lang="en-US"/>
          </a:p>
        </p:txBody>
      </p:sp>
      <p:sp>
        <p:nvSpPr>
          <p:cNvPr id="38931" name="Line 13"/>
          <p:cNvSpPr>
            <a:spLocks noChangeShapeType="1"/>
          </p:cNvSpPr>
          <p:nvPr/>
        </p:nvSpPr>
        <p:spPr bwMode="auto">
          <a:xfrm>
            <a:off x="6400800" y="5865813"/>
            <a:ext cx="2209800" cy="1587"/>
          </a:xfrm>
          <a:prstGeom prst="line">
            <a:avLst/>
          </a:prstGeom>
          <a:noFill/>
          <a:ln w="38100">
            <a:solidFill>
              <a:schemeClr val="tx1"/>
            </a:solidFill>
            <a:round/>
            <a:headEnd type="arrow" w="med" len="med"/>
            <a:tailEnd type="arrow" w="med" len="med"/>
          </a:ln>
        </p:spPr>
        <p:txBody>
          <a:bodyPr/>
          <a:lstStyle/>
          <a:p>
            <a:endParaRPr lang="en-US"/>
          </a:p>
        </p:txBody>
      </p:sp>
      <p:sp>
        <p:nvSpPr>
          <p:cNvPr id="38932" name="Rectangle 4"/>
          <p:cNvSpPr>
            <a:spLocks noChangeArrowheads="1"/>
          </p:cNvSpPr>
          <p:nvPr/>
        </p:nvSpPr>
        <p:spPr bwMode="auto">
          <a:xfrm>
            <a:off x="228600" y="3886200"/>
            <a:ext cx="8229600" cy="808038"/>
          </a:xfrm>
          <a:prstGeom prst="rect">
            <a:avLst/>
          </a:prstGeom>
          <a:noFill/>
          <a:ln w="9525">
            <a:noFill/>
            <a:miter lim="800000"/>
            <a:headEnd/>
            <a:tailEnd/>
          </a:ln>
        </p:spPr>
        <p:txBody>
          <a:bodyPr anchor="ctr"/>
          <a:lstStyle/>
          <a:p>
            <a:r>
              <a:rPr lang="en-US" sz="3200">
                <a:solidFill>
                  <a:schemeClr val="tx2"/>
                </a:solidFill>
              </a:rPr>
              <a:t>80-bit Register-Format</a:t>
            </a:r>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234</a:t>
            </a:fld>
            <a:endParaRPr lang="en-US" dirty="0"/>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0"/>
            <a:ext cx="8229600" cy="1143000"/>
          </a:xfrm>
        </p:spPr>
        <p:txBody>
          <a:bodyPr/>
          <a:lstStyle/>
          <a:p>
            <a:pPr eaLnBrk="1" hangingPunct="1"/>
            <a:r>
              <a:rPr lang="en-US" dirty="0" smtClean="0"/>
              <a:t>Intel instruction-format</a:t>
            </a:r>
          </a:p>
        </p:txBody>
      </p:sp>
      <p:sp>
        <p:nvSpPr>
          <p:cNvPr id="39939" name="Rectangle 4"/>
          <p:cNvSpPr>
            <a:spLocks noChangeArrowheads="1"/>
          </p:cNvSpPr>
          <p:nvPr/>
        </p:nvSpPr>
        <p:spPr bwMode="auto">
          <a:xfrm>
            <a:off x="2133600" y="2209800"/>
            <a:ext cx="1219200" cy="685800"/>
          </a:xfrm>
          <a:prstGeom prst="rect">
            <a:avLst/>
          </a:prstGeom>
          <a:solidFill>
            <a:srgbClr val="66FFFF"/>
          </a:solidFill>
          <a:ln w="9525">
            <a:solidFill>
              <a:schemeClr val="tx1"/>
            </a:solidFill>
            <a:miter lim="800000"/>
            <a:headEnd/>
            <a:tailEnd/>
          </a:ln>
        </p:spPr>
        <p:txBody>
          <a:bodyPr wrap="none" anchor="ctr"/>
          <a:lstStyle/>
          <a:p>
            <a:pPr algn="ctr"/>
            <a:r>
              <a:rPr lang="en-US"/>
              <a:t>opcode</a:t>
            </a:r>
          </a:p>
        </p:txBody>
      </p:sp>
      <p:sp>
        <p:nvSpPr>
          <p:cNvPr id="39940" name="Rectangle 5"/>
          <p:cNvSpPr>
            <a:spLocks noChangeArrowheads="1"/>
          </p:cNvSpPr>
          <p:nvPr/>
        </p:nvSpPr>
        <p:spPr bwMode="auto">
          <a:xfrm>
            <a:off x="3429000" y="2209800"/>
            <a:ext cx="1219200" cy="685800"/>
          </a:xfrm>
          <a:prstGeom prst="rect">
            <a:avLst/>
          </a:prstGeom>
          <a:solidFill>
            <a:srgbClr val="66FFFF"/>
          </a:solidFill>
          <a:ln w="9525">
            <a:solidFill>
              <a:schemeClr val="tx1"/>
            </a:solidFill>
            <a:miter lim="800000"/>
            <a:headEnd/>
            <a:tailEnd/>
          </a:ln>
        </p:spPr>
        <p:txBody>
          <a:bodyPr wrap="none" anchor="ctr"/>
          <a:lstStyle/>
          <a:p>
            <a:pPr algn="ctr"/>
            <a:r>
              <a:rPr lang="en-US"/>
              <a:t>address</a:t>
            </a:r>
          </a:p>
          <a:p>
            <a:pPr algn="ctr"/>
            <a:r>
              <a:rPr lang="en-US"/>
              <a:t>mode</a:t>
            </a:r>
          </a:p>
        </p:txBody>
      </p:sp>
      <p:sp>
        <p:nvSpPr>
          <p:cNvPr id="39941" name="Rectangle 6"/>
          <p:cNvSpPr>
            <a:spLocks noChangeArrowheads="1"/>
          </p:cNvSpPr>
          <p:nvPr/>
        </p:nvSpPr>
        <p:spPr bwMode="auto">
          <a:xfrm>
            <a:off x="4724400" y="2209800"/>
            <a:ext cx="1752600" cy="685800"/>
          </a:xfrm>
          <a:prstGeom prst="rect">
            <a:avLst/>
          </a:prstGeom>
          <a:solidFill>
            <a:srgbClr val="66FFFF"/>
          </a:solidFill>
          <a:ln w="9525">
            <a:solidFill>
              <a:schemeClr val="tx1"/>
            </a:solidFill>
            <a:miter lim="800000"/>
            <a:headEnd/>
            <a:tailEnd/>
          </a:ln>
        </p:spPr>
        <p:txBody>
          <a:bodyPr wrap="none" anchor="ctr"/>
          <a:lstStyle/>
          <a:p>
            <a:pPr algn="ctr"/>
            <a:r>
              <a:rPr lang="en-US"/>
              <a:t>address</a:t>
            </a:r>
          </a:p>
          <a:p>
            <a:pPr algn="ctr"/>
            <a:r>
              <a:rPr lang="en-US"/>
              <a:t>displacement</a:t>
            </a:r>
          </a:p>
        </p:txBody>
      </p:sp>
      <p:sp>
        <p:nvSpPr>
          <p:cNvPr id="39942" name="Rectangle 7"/>
          <p:cNvSpPr>
            <a:spLocks noChangeArrowheads="1"/>
          </p:cNvSpPr>
          <p:nvPr/>
        </p:nvSpPr>
        <p:spPr bwMode="auto">
          <a:xfrm>
            <a:off x="6553200" y="2209800"/>
            <a:ext cx="1752600" cy="685800"/>
          </a:xfrm>
          <a:prstGeom prst="rect">
            <a:avLst/>
          </a:prstGeom>
          <a:solidFill>
            <a:srgbClr val="66FFFF"/>
          </a:solidFill>
          <a:ln w="9525">
            <a:solidFill>
              <a:schemeClr val="tx1"/>
            </a:solidFill>
            <a:miter lim="800000"/>
            <a:headEnd/>
            <a:tailEnd/>
          </a:ln>
        </p:spPr>
        <p:txBody>
          <a:bodyPr wrap="none" anchor="ctr"/>
          <a:lstStyle/>
          <a:p>
            <a:pPr algn="ctr"/>
            <a:r>
              <a:rPr lang="en-US"/>
              <a:t>address</a:t>
            </a:r>
          </a:p>
          <a:p>
            <a:pPr algn="ctr"/>
            <a:r>
              <a:rPr lang="en-US"/>
              <a:t>displacement</a:t>
            </a:r>
          </a:p>
        </p:txBody>
      </p:sp>
      <p:sp>
        <p:nvSpPr>
          <p:cNvPr id="39943" name="Rectangle 8"/>
          <p:cNvSpPr>
            <a:spLocks noChangeArrowheads="1"/>
          </p:cNvSpPr>
          <p:nvPr/>
        </p:nvSpPr>
        <p:spPr bwMode="auto">
          <a:xfrm>
            <a:off x="762000" y="2209800"/>
            <a:ext cx="1219200" cy="685800"/>
          </a:xfrm>
          <a:prstGeom prst="rect">
            <a:avLst/>
          </a:prstGeom>
          <a:solidFill>
            <a:srgbClr val="C0C0C0"/>
          </a:solidFill>
          <a:ln w="9525">
            <a:solidFill>
              <a:schemeClr val="tx1"/>
            </a:solidFill>
            <a:miter lim="800000"/>
            <a:headEnd/>
            <a:tailEnd/>
          </a:ln>
        </p:spPr>
        <p:txBody>
          <a:bodyPr wrap="none" anchor="ctr"/>
          <a:lstStyle/>
          <a:p>
            <a:pPr algn="ctr"/>
            <a:r>
              <a:rPr lang="en-US"/>
              <a:t>prefixes</a:t>
            </a:r>
          </a:p>
        </p:txBody>
      </p:sp>
      <p:sp>
        <p:nvSpPr>
          <p:cNvPr id="39944" name="Text Box 9"/>
          <p:cNvSpPr txBox="1">
            <a:spLocks noChangeArrowheads="1"/>
          </p:cNvSpPr>
          <p:nvPr/>
        </p:nvSpPr>
        <p:spPr bwMode="auto">
          <a:xfrm>
            <a:off x="2209800" y="2895600"/>
            <a:ext cx="1085850" cy="641350"/>
          </a:xfrm>
          <a:prstGeom prst="rect">
            <a:avLst/>
          </a:prstGeom>
          <a:noFill/>
          <a:ln w="9525">
            <a:noFill/>
            <a:miter lim="800000"/>
            <a:headEnd/>
            <a:tailEnd/>
          </a:ln>
        </p:spPr>
        <p:txBody>
          <a:bodyPr wrap="none">
            <a:spAutoFit/>
          </a:bodyPr>
          <a:lstStyle/>
          <a:p>
            <a:r>
              <a:rPr lang="en-US"/>
              <a:t>1, 2, or 3</a:t>
            </a:r>
          </a:p>
          <a:p>
            <a:r>
              <a:rPr lang="en-US"/>
              <a:t>   bytes</a:t>
            </a:r>
          </a:p>
        </p:txBody>
      </p:sp>
      <p:sp>
        <p:nvSpPr>
          <p:cNvPr id="39945" name="Text Box 10"/>
          <p:cNvSpPr txBox="1">
            <a:spLocks noChangeArrowheads="1"/>
          </p:cNvSpPr>
          <p:nvPr/>
        </p:nvSpPr>
        <p:spPr bwMode="auto">
          <a:xfrm>
            <a:off x="3429000" y="2895600"/>
            <a:ext cx="1085850" cy="641350"/>
          </a:xfrm>
          <a:prstGeom prst="rect">
            <a:avLst/>
          </a:prstGeom>
          <a:noFill/>
          <a:ln w="9525">
            <a:noFill/>
            <a:miter lim="800000"/>
            <a:headEnd/>
            <a:tailEnd/>
          </a:ln>
        </p:spPr>
        <p:txBody>
          <a:bodyPr wrap="none">
            <a:spAutoFit/>
          </a:bodyPr>
          <a:lstStyle/>
          <a:p>
            <a:r>
              <a:rPr lang="en-US"/>
              <a:t>0, 1, or 2</a:t>
            </a:r>
          </a:p>
          <a:p>
            <a:r>
              <a:rPr lang="en-US"/>
              <a:t>   bytes</a:t>
            </a:r>
          </a:p>
        </p:txBody>
      </p:sp>
      <p:sp>
        <p:nvSpPr>
          <p:cNvPr id="39946" name="Text Box 11"/>
          <p:cNvSpPr txBox="1">
            <a:spLocks noChangeArrowheads="1"/>
          </p:cNvSpPr>
          <p:nvPr/>
        </p:nvSpPr>
        <p:spPr bwMode="auto">
          <a:xfrm>
            <a:off x="4953000" y="2895600"/>
            <a:ext cx="1339850" cy="641350"/>
          </a:xfrm>
          <a:prstGeom prst="rect">
            <a:avLst/>
          </a:prstGeom>
          <a:noFill/>
          <a:ln w="9525">
            <a:noFill/>
            <a:miter lim="800000"/>
            <a:headEnd/>
            <a:tailEnd/>
          </a:ln>
        </p:spPr>
        <p:txBody>
          <a:bodyPr wrap="none">
            <a:spAutoFit/>
          </a:bodyPr>
          <a:lstStyle/>
          <a:p>
            <a:r>
              <a:rPr lang="en-US"/>
              <a:t>0, 1, 2, or 4</a:t>
            </a:r>
          </a:p>
          <a:p>
            <a:r>
              <a:rPr lang="en-US"/>
              <a:t>     bytes</a:t>
            </a:r>
          </a:p>
        </p:txBody>
      </p:sp>
      <p:sp>
        <p:nvSpPr>
          <p:cNvPr id="39947" name="Text Box 12"/>
          <p:cNvSpPr txBox="1">
            <a:spLocks noChangeArrowheads="1"/>
          </p:cNvSpPr>
          <p:nvPr/>
        </p:nvSpPr>
        <p:spPr bwMode="auto">
          <a:xfrm>
            <a:off x="6705600" y="2895600"/>
            <a:ext cx="1593850" cy="641350"/>
          </a:xfrm>
          <a:prstGeom prst="rect">
            <a:avLst/>
          </a:prstGeom>
          <a:noFill/>
          <a:ln w="9525">
            <a:noFill/>
            <a:miter lim="800000"/>
            <a:headEnd/>
            <a:tailEnd/>
          </a:ln>
        </p:spPr>
        <p:txBody>
          <a:bodyPr wrap="none">
            <a:spAutoFit/>
          </a:bodyPr>
          <a:lstStyle/>
          <a:p>
            <a:r>
              <a:rPr lang="en-US"/>
              <a:t>0, 1, 2, 4, or 8</a:t>
            </a:r>
          </a:p>
          <a:p>
            <a:r>
              <a:rPr lang="en-US"/>
              <a:t>      bytes</a:t>
            </a:r>
          </a:p>
        </p:txBody>
      </p:sp>
      <p:sp>
        <p:nvSpPr>
          <p:cNvPr id="39948" name="Line 13"/>
          <p:cNvSpPr>
            <a:spLocks noChangeShapeType="1"/>
          </p:cNvSpPr>
          <p:nvPr/>
        </p:nvSpPr>
        <p:spPr bwMode="auto">
          <a:xfrm>
            <a:off x="762000" y="1905000"/>
            <a:ext cx="7543800" cy="0"/>
          </a:xfrm>
          <a:prstGeom prst="line">
            <a:avLst/>
          </a:prstGeom>
          <a:noFill/>
          <a:ln w="9525">
            <a:solidFill>
              <a:schemeClr val="tx1"/>
            </a:solidFill>
            <a:round/>
            <a:headEnd type="triangle" w="med" len="med"/>
            <a:tailEnd type="triangle" w="med" len="med"/>
          </a:ln>
        </p:spPr>
        <p:txBody>
          <a:bodyPr/>
          <a:lstStyle/>
          <a:p>
            <a:endParaRPr lang="en-US"/>
          </a:p>
        </p:txBody>
      </p:sp>
      <p:sp>
        <p:nvSpPr>
          <p:cNvPr id="39949" name="Text Box 14"/>
          <p:cNvSpPr txBox="1">
            <a:spLocks noChangeArrowheads="1"/>
          </p:cNvSpPr>
          <p:nvPr/>
        </p:nvSpPr>
        <p:spPr bwMode="auto">
          <a:xfrm>
            <a:off x="2117725" y="1560513"/>
            <a:ext cx="4641850" cy="366712"/>
          </a:xfrm>
          <a:prstGeom prst="rect">
            <a:avLst/>
          </a:prstGeom>
          <a:noFill/>
          <a:ln w="9525">
            <a:noFill/>
            <a:miter lim="800000"/>
            <a:headEnd/>
            <a:tailEnd/>
          </a:ln>
        </p:spPr>
        <p:txBody>
          <a:bodyPr wrap="none">
            <a:spAutoFit/>
          </a:bodyPr>
          <a:lstStyle/>
          <a:p>
            <a:r>
              <a:rPr lang="en-US" i="1"/>
              <a:t>maximum instruction-length equals 15 bytes</a:t>
            </a:r>
          </a:p>
        </p:txBody>
      </p:sp>
      <p:sp>
        <p:nvSpPr>
          <p:cNvPr id="39950" name="Text Box 15"/>
          <p:cNvSpPr txBox="1">
            <a:spLocks noChangeArrowheads="1"/>
          </p:cNvSpPr>
          <p:nvPr/>
        </p:nvSpPr>
        <p:spPr bwMode="auto">
          <a:xfrm>
            <a:off x="746125" y="3998913"/>
            <a:ext cx="7626350" cy="2289175"/>
          </a:xfrm>
          <a:prstGeom prst="rect">
            <a:avLst/>
          </a:prstGeom>
          <a:noFill/>
          <a:ln w="9525">
            <a:noFill/>
            <a:miter lim="800000"/>
            <a:headEnd/>
            <a:tailEnd/>
          </a:ln>
        </p:spPr>
        <p:txBody>
          <a:bodyPr wrap="none">
            <a:spAutoFit/>
          </a:bodyPr>
          <a:lstStyle/>
          <a:p>
            <a:r>
              <a:rPr lang="en-US"/>
              <a:t>Prefix bytes are used to ‘override’ the processor’s current default settings:</a:t>
            </a:r>
          </a:p>
          <a:p>
            <a:r>
              <a:rPr lang="en-US"/>
              <a:t>	(1) selection of memory-operand segment-register</a:t>
            </a:r>
          </a:p>
          <a:p>
            <a:r>
              <a:rPr lang="en-US"/>
              <a:t>	(2) current default setting of operand’s width</a:t>
            </a:r>
          </a:p>
          <a:p>
            <a:r>
              <a:rPr lang="en-US"/>
              <a:t>	(3) current default setting of address’s width</a:t>
            </a:r>
          </a:p>
          <a:p>
            <a:r>
              <a:rPr lang="en-US"/>
              <a:t>Or to modify the way in which the subsequent instruction will execute:</a:t>
            </a:r>
          </a:p>
          <a:p>
            <a:r>
              <a:rPr lang="en-US"/>
              <a:t>	(4) lock the bus for duration of instruction’s execution</a:t>
            </a:r>
          </a:p>
          <a:p>
            <a:r>
              <a:rPr lang="en-US"/>
              <a:t>	(5) conditionally reexecute a string-instruction</a:t>
            </a:r>
          </a:p>
          <a:p>
            <a:r>
              <a:rPr lang="en-US"/>
              <a:t>	(6) provide extra operand-selection bits (IA-32e mode)</a:t>
            </a:r>
          </a:p>
        </p:txBody>
      </p:sp>
      <p:sp>
        <p:nvSpPr>
          <p:cNvPr id="1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235</a:t>
            </a:fld>
            <a:endParaRPr lang="en-US"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a:xfrm>
            <a:off x="457200" y="-76200"/>
            <a:ext cx="8229600" cy="1143000"/>
          </a:xfrm>
        </p:spPr>
        <p:txBody>
          <a:bodyPr/>
          <a:lstStyle/>
          <a:p>
            <a:pPr eaLnBrk="1" hangingPunct="1"/>
            <a:r>
              <a:rPr lang="en-US" dirty="0" smtClean="0"/>
              <a:t>64-bit virtual address-space</a:t>
            </a:r>
          </a:p>
        </p:txBody>
      </p:sp>
      <p:sp>
        <p:nvSpPr>
          <p:cNvPr id="40963" name="Rectangle 5"/>
          <p:cNvSpPr>
            <a:spLocks noChangeArrowheads="1"/>
          </p:cNvSpPr>
          <p:nvPr/>
        </p:nvSpPr>
        <p:spPr bwMode="auto">
          <a:xfrm>
            <a:off x="4495800" y="1447800"/>
            <a:ext cx="1447800" cy="4724400"/>
          </a:xfrm>
          <a:prstGeom prst="rect">
            <a:avLst/>
          </a:prstGeom>
          <a:solidFill>
            <a:schemeClr val="bg2"/>
          </a:solidFill>
          <a:ln w="9525">
            <a:solidFill>
              <a:schemeClr val="tx1"/>
            </a:solidFill>
            <a:miter lim="800000"/>
            <a:headEnd/>
            <a:tailEnd/>
          </a:ln>
        </p:spPr>
        <p:txBody>
          <a:bodyPr wrap="none" anchor="ctr"/>
          <a:lstStyle/>
          <a:p>
            <a:pPr algn="ctr"/>
            <a:r>
              <a:rPr lang="en-US"/>
              <a:t>Invalid</a:t>
            </a:r>
          </a:p>
          <a:p>
            <a:pPr algn="ctr"/>
            <a:r>
              <a:rPr lang="en-US"/>
              <a:t>address</a:t>
            </a:r>
          </a:p>
          <a:p>
            <a:pPr algn="ctr"/>
            <a:r>
              <a:rPr lang="en-US"/>
              <a:t>range</a:t>
            </a:r>
          </a:p>
        </p:txBody>
      </p:sp>
      <p:sp>
        <p:nvSpPr>
          <p:cNvPr id="40964" name="Rectangle 6"/>
          <p:cNvSpPr>
            <a:spLocks noChangeArrowheads="1"/>
          </p:cNvSpPr>
          <p:nvPr/>
        </p:nvSpPr>
        <p:spPr bwMode="auto">
          <a:xfrm>
            <a:off x="4495800" y="1447800"/>
            <a:ext cx="914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65" name="Rectangle 7"/>
          <p:cNvSpPr>
            <a:spLocks noChangeArrowheads="1"/>
          </p:cNvSpPr>
          <p:nvPr/>
        </p:nvSpPr>
        <p:spPr bwMode="auto">
          <a:xfrm>
            <a:off x="4495800" y="1447800"/>
            <a:ext cx="914400" cy="609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0966" name="Rectangle 8"/>
          <p:cNvSpPr>
            <a:spLocks noChangeArrowheads="1"/>
          </p:cNvSpPr>
          <p:nvPr/>
        </p:nvSpPr>
        <p:spPr bwMode="auto">
          <a:xfrm>
            <a:off x="4495800" y="1447800"/>
            <a:ext cx="1447800" cy="609600"/>
          </a:xfrm>
          <a:prstGeom prst="rect">
            <a:avLst/>
          </a:prstGeom>
          <a:solidFill>
            <a:srgbClr val="99FF33"/>
          </a:solidFill>
          <a:ln w="9525">
            <a:solidFill>
              <a:schemeClr val="tx1"/>
            </a:solidFill>
            <a:miter lim="800000"/>
            <a:headEnd/>
            <a:tailEnd/>
          </a:ln>
        </p:spPr>
        <p:txBody>
          <a:bodyPr wrap="none" anchor="ctr"/>
          <a:lstStyle/>
          <a:p>
            <a:pPr algn="ctr"/>
            <a:r>
              <a:rPr lang="en-US"/>
              <a:t>valid</a:t>
            </a:r>
          </a:p>
          <a:p>
            <a:pPr algn="ctr"/>
            <a:r>
              <a:rPr lang="en-US"/>
              <a:t>addresses</a:t>
            </a:r>
          </a:p>
        </p:txBody>
      </p:sp>
      <p:sp>
        <p:nvSpPr>
          <p:cNvPr id="40967" name="Rectangle 9"/>
          <p:cNvSpPr>
            <a:spLocks noChangeArrowheads="1"/>
          </p:cNvSpPr>
          <p:nvPr/>
        </p:nvSpPr>
        <p:spPr bwMode="auto">
          <a:xfrm>
            <a:off x="4495800" y="5562600"/>
            <a:ext cx="1447800" cy="609600"/>
          </a:xfrm>
          <a:prstGeom prst="rect">
            <a:avLst/>
          </a:prstGeom>
          <a:solidFill>
            <a:srgbClr val="99FF33"/>
          </a:solidFill>
          <a:ln w="9525">
            <a:solidFill>
              <a:schemeClr val="tx1"/>
            </a:solidFill>
            <a:miter lim="800000"/>
            <a:headEnd/>
            <a:tailEnd/>
          </a:ln>
        </p:spPr>
        <p:txBody>
          <a:bodyPr wrap="none" anchor="ctr"/>
          <a:lstStyle/>
          <a:p>
            <a:pPr algn="ctr"/>
            <a:r>
              <a:rPr lang="en-US"/>
              <a:t>valid</a:t>
            </a:r>
          </a:p>
          <a:p>
            <a:pPr algn="ctr"/>
            <a:r>
              <a:rPr lang="en-US"/>
              <a:t>addresses</a:t>
            </a:r>
          </a:p>
        </p:txBody>
      </p:sp>
      <p:sp>
        <p:nvSpPr>
          <p:cNvPr id="40968" name="Text Box 11"/>
          <p:cNvSpPr txBox="1">
            <a:spLocks noChangeArrowheads="1"/>
          </p:cNvSpPr>
          <p:nvPr/>
        </p:nvSpPr>
        <p:spPr bwMode="auto">
          <a:xfrm>
            <a:off x="5867400" y="6019800"/>
            <a:ext cx="1327150" cy="228600"/>
          </a:xfrm>
          <a:prstGeom prst="rect">
            <a:avLst/>
          </a:prstGeom>
          <a:noFill/>
          <a:ln w="9525">
            <a:noFill/>
            <a:miter lim="800000"/>
            <a:headEnd/>
            <a:tailEnd/>
          </a:ln>
        </p:spPr>
        <p:txBody>
          <a:bodyPr wrap="none">
            <a:spAutoFit/>
          </a:bodyPr>
          <a:lstStyle/>
          <a:p>
            <a:r>
              <a:rPr lang="en-US" sz="900"/>
              <a:t>0x0000000000000000</a:t>
            </a:r>
          </a:p>
        </p:txBody>
      </p:sp>
      <p:sp>
        <p:nvSpPr>
          <p:cNvPr id="40969" name="Text Box 12"/>
          <p:cNvSpPr txBox="1">
            <a:spLocks noChangeArrowheads="1"/>
          </p:cNvSpPr>
          <p:nvPr/>
        </p:nvSpPr>
        <p:spPr bwMode="auto">
          <a:xfrm>
            <a:off x="5867400" y="5486400"/>
            <a:ext cx="1397000" cy="228600"/>
          </a:xfrm>
          <a:prstGeom prst="rect">
            <a:avLst/>
          </a:prstGeom>
          <a:noFill/>
          <a:ln w="9525">
            <a:noFill/>
            <a:miter lim="800000"/>
            <a:headEnd/>
            <a:tailEnd/>
          </a:ln>
        </p:spPr>
        <p:txBody>
          <a:bodyPr wrap="none">
            <a:spAutoFit/>
          </a:bodyPr>
          <a:lstStyle/>
          <a:p>
            <a:r>
              <a:rPr lang="en-US" sz="900"/>
              <a:t>0x00007FFFFFFFFFFF</a:t>
            </a:r>
          </a:p>
        </p:txBody>
      </p:sp>
      <p:sp>
        <p:nvSpPr>
          <p:cNvPr id="40970" name="Text Box 13"/>
          <p:cNvSpPr txBox="1">
            <a:spLocks noChangeArrowheads="1"/>
          </p:cNvSpPr>
          <p:nvPr/>
        </p:nvSpPr>
        <p:spPr bwMode="auto">
          <a:xfrm>
            <a:off x="5867400" y="1371600"/>
            <a:ext cx="1428750" cy="228600"/>
          </a:xfrm>
          <a:prstGeom prst="rect">
            <a:avLst/>
          </a:prstGeom>
          <a:noFill/>
          <a:ln w="9525">
            <a:noFill/>
            <a:miter lim="800000"/>
            <a:headEnd/>
            <a:tailEnd/>
          </a:ln>
        </p:spPr>
        <p:txBody>
          <a:bodyPr wrap="none">
            <a:spAutoFit/>
          </a:bodyPr>
          <a:lstStyle/>
          <a:p>
            <a:r>
              <a:rPr lang="en-US" sz="900"/>
              <a:t>0xFFFFFFFFFFFFFFFF</a:t>
            </a:r>
          </a:p>
        </p:txBody>
      </p:sp>
      <p:sp>
        <p:nvSpPr>
          <p:cNvPr id="40971" name="Text Box 14"/>
          <p:cNvSpPr txBox="1">
            <a:spLocks noChangeArrowheads="1"/>
          </p:cNvSpPr>
          <p:nvPr/>
        </p:nvSpPr>
        <p:spPr bwMode="auto">
          <a:xfrm>
            <a:off x="5867400" y="1981200"/>
            <a:ext cx="1352550" cy="228600"/>
          </a:xfrm>
          <a:prstGeom prst="rect">
            <a:avLst/>
          </a:prstGeom>
          <a:noFill/>
          <a:ln w="9525">
            <a:noFill/>
            <a:miter lim="800000"/>
            <a:headEnd/>
            <a:tailEnd/>
          </a:ln>
        </p:spPr>
        <p:txBody>
          <a:bodyPr wrap="none">
            <a:spAutoFit/>
          </a:bodyPr>
          <a:lstStyle/>
          <a:p>
            <a:r>
              <a:rPr lang="en-US" sz="900"/>
              <a:t>0xFFFF800000000000</a:t>
            </a:r>
          </a:p>
        </p:txBody>
      </p:sp>
      <p:sp>
        <p:nvSpPr>
          <p:cNvPr id="40972" name="Line 15"/>
          <p:cNvSpPr>
            <a:spLocks noChangeShapeType="1"/>
          </p:cNvSpPr>
          <p:nvPr/>
        </p:nvSpPr>
        <p:spPr bwMode="auto">
          <a:xfrm>
            <a:off x="6324600" y="2209800"/>
            <a:ext cx="0" cy="3276600"/>
          </a:xfrm>
          <a:prstGeom prst="line">
            <a:avLst/>
          </a:prstGeom>
          <a:noFill/>
          <a:ln w="9525">
            <a:solidFill>
              <a:schemeClr val="tx1"/>
            </a:solidFill>
            <a:round/>
            <a:headEnd type="triangle" w="med" len="med"/>
            <a:tailEnd type="triangle" w="med" len="med"/>
          </a:ln>
        </p:spPr>
        <p:txBody>
          <a:bodyPr/>
          <a:lstStyle/>
          <a:p>
            <a:endParaRPr lang="en-US"/>
          </a:p>
        </p:txBody>
      </p:sp>
      <p:sp>
        <p:nvSpPr>
          <p:cNvPr id="40973" name="Text Box 16"/>
          <p:cNvSpPr txBox="1">
            <a:spLocks noChangeArrowheads="1"/>
          </p:cNvSpPr>
          <p:nvPr/>
        </p:nvSpPr>
        <p:spPr bwMode="auto">
          <a:xfrm>
            <a:off x="6248400" y="3505200"/>
            <a:ext cx="1936750" cy="641350"/>
          </a:xfrm>
          <a:prstGeom prst="rect">
            <a:avLst/>
          </a:prstGeom>
          <a:noFill/>
          <a:ln w="9525">
            <a:noFill/>
            <a:miter lim="800000"/>
            <a:headEnd/>
            <a:tailEnd/>
          </a:ln>
        </p:spPr>
        <p:txBody>
          <a:bodyPr wrap="none">
            <a:spAutoFit/>
          </a:bodyPr>
          <a:lstStyle/>
          <a:p>
            <a:r>
              <a:rPr lang="en-US"/>
              <a:t>  ‘non-canonical’</a:t>
            </a:r>
          </a:p>
          <a:p>
            <a:r>
              <a:rPr lang="en-US"/>
              <a:t> 64-bit addresses</a:t>
            </a:r>
          </a:p>
        </p:txBody>
      </p:sp>
      <p:sp>
        <p:nvSpPr>
          <p:cNvPr id="40974" name="Text Box 17"/>
          <p:cNvSpPr txBox="1">
            <a:spLocks noChangeArrowheads="1"/>
          </p:cNvSpPr>
          <p:nvPr/>
        </p:nvSpPr>
        <p:spPr bwMode="auto">
          <a:xfrm>
            <a:off x="593725" y="5675313"/>
            <a:ext cx="3105150" cy="366712"/>
          </a:xfrm>
          <a:prstGeom prst="rect">
            <a:avLst/>
          </a:prstGeom>
          <a:noFill/>
          <a:ln w="9525">
            <a:noFill/>
            <a:miter lim="800000"/>
            <a:headEnd/>
            <a:tailEnd/>
          </a:ln>
        </p:spPr>
        <p:txBody>
          <a:bodyPr wrap="none">
            <a:spAutoFit/>
          </a:bodyPr>
          <a:lstStyle/>
          <a:p>
            <a:r>
              <a:rPr lang="en-US"/>
              <a:t>positive canonical addresses</a:t>
            </a:r>
          </a:p>
        </p:txBody>
      </p:sp>
      <p:sp>
        <p:nvSpPr>
          <p:cNvPr id="40975" name="Text Box 18"/>
          <p:cNvSpPr txBox="1">
            <a:spLocks noChangeArrowheads="1"/>
          </p:cNvSpPr>
          <p:nvPr/>
        </p:nvSpPr>
        <p:spPr bwMode="auto">
          <a:xfrm>
            <a:off x="609600" y="1524000"/>
            <a:ext cx="3194050" cy="366713"/>
          </a:xfrm>
          <a:prstGeom prst="rect">
            <a:avLst/>
          </a:prstGeom>
          <a:noFill/>
          <a:ln w="9525">
            <a:noFill/>
            <a:miter lim="800000"/>
            <a:headEnd/>
            <a:tailEnd/>
          </a:ln>
        </p:spPr>
        <p:txBody>
          <a:bodyPr wrap="none">
            <a:spAutoFit/>
          </a:bodyPr>
          <a:lstStyle/>
          <a:p>
            <a:r>
              <a:rPr lang="en-US"/>
              <a:t>negative canonical addresses</a:t>
            </a:r>
          </a:p>
        </p:txBody>
      </p:sp>
      <p:sp>
        <p:nvSpPr>
          <p:cNvPr id="40976" name="Line 19"/>
          <p:cNvSpPr>
            <a:spLocks noChangeShapeType="1"/>
          </p:cNvSpPr>
          <p:nvPr/>
        </p:nvSpPr>
        <p:spPr bwMode="auto">
          <a:xfrm>
            <a:off x="3810000" y="1752600"/>
            <a:ext cx="609600" cy="0"/>
          </a:xfrm>
          <a:prstGeom prst="line">
            <a:avLst/>
          </a:prstGeom>
          <a:noFill/>
          <a:ln w="28575">
            <a:solidFill>
              <a:schemeClr val="tx1"/>
            </a:solidFill>
            <a:round/>
            <a:headEnd/>
            <a:tailEnd type="triangle" w="med" len="med"/>
          </a:ln>
        </p:spPr>
        <p:txBody>
          <a:bodyPr/>
          <a:lstStyle/>
          <a:p>
            <a:endParaRPr lang="en-US"/>
          </a:p>
        </p:txBody>
      </p:sp>
      <p:sp>
        <p:nvSpPr>
          <p:cNvPr id="40977" name="Line 20"/>
          <p:cNvSpPr>
            <a:spLocks noChangeShapeType="1"/>
          </p:cNvSpPr>
          <p:nvPr/>
        </p:nvSpPr>
        <p:spPr bwMode="auto">
          <a:xfrm>
            <a:off x="3733800" y="5867400"/>
            <a:ext cx="609600" cy="0"/>
          </a:xfrm>
          <a:prstGeom prst="line">
            <a:avLst/>
          </a:prstGeom>
          <a:noFill/>
          <a:ln w="28575">
            <a:solidFill>
              <a:schemeClr val="tx1"/>
            </a:solidFill>
            <a:round/>
            <a:headEnd/>
            <a:tailEnd type="triangle" w="med" len="med"/>
          </a:ln>
        </p:spPr>
        <p:txBody>
          <a:bodyPr/>
          <a:lstStyle/>
          <a:p>
            <a:endParaRPr lang="en-US"/>
          </a:p>
        </p:txBody>
      </p:sp>
      <p:sp>
        <p:nvSpPr>
          <p:cNvPr id="40978" name="Text Box 21"/>
          <p:cNvSpPr txBox="1">
            <a:spLocks noChangeArrowheads="1"/>
          </p:cNvSpPr>
          <p:nvPr/>
        </p:nvSpPr>
        <p:spPr bwMode="auto">
          <a:xfrm>
            <a:off x="6096000" y="5715000"/>
            <a:ext cx="1822450" cy="366713"/>
          </a:xfrm>
          <a:prstGeom prst="rect">
            <a:avLst/>
          </a:prstGeom>
          <a:noFill/>
          <a:ln w="9525">
            <a:noFill/>
            <a:miter lim="800000"/>
            <a:headEnd/>
            <a:tailEnd/>
          </a:ln>
        </p:spPr>
        <p:txBody>
          <a:bodyPr wrap="none">
            <a:spAutoFit/>
          </a:bodyPr>
          <a:lstStyle/>
          <a:p>
            <a:r>
              <a:rPr lang="en-US"/>
              <a:t>(128 TeraBytes)</a:t>
            </a:r>
          </a:p>
        </p:txBody>
      </p:sp>
      <p:sp>
        <p:nvSpPr>
          <p:cNvPr id="40979" name="Text Box 22"/>
          <p:cNvSpPr txBox="1">
            <a:spLocks noChangeArrowheads="1"/>
          </p:cNvSpPr>
          <p:nvPr/>
        </p:nvSpPr>
        <p:spPr bwMode="auto">
          <a:xfrm>
            <a:off x="6096000" y="1600200"/>
            <a:ext cx="1822450" cy="366713"/>
          </a:xfrm>
          <a:prstGeom prst="rect">
            <a:avLst/>
          </a:prstGeom>
          <a:noFill/>
          <a:ln w="9525">
            <a:noFill/>
            <a:miter lim="800000"/>
            <a:headEnd/>
            <a:tailEnd/>
          </a:ln>
        </p:spPr>
        <p:txBody>
          <a:bodyPr wrap="none">
            <a:spAutoFit/>
          </a:bodyPr>
          <a:lstStyle/>
          <a:p>
            <a:r>
              <a:rPr lang="en-US"/>
              <a:t>(128 TeraBytes)</a:t>
            </a:r>
          </a:p>
        </p:txBody>
      </p:sp>
      <p:sp>
        <p:nvSpPr>
          <p:cNvPr id="40980" name="Text Box 23"/>
          <p:cNvSpPr txBox="1">
            <a:spLocks noChangeArrowheads="1"/>
          </p:cNvSpPr>
          <p:nvPr/>
        </p:nvSpPr>
        <p:spPr bwMode="auto">
          <a:xfrm>
            <a:off x="533400" y="3200400"/>
            <a:ext cx="3486150" cy="915988"/>
          </a:xfrm>
          <a:prstGeom prst="rect">
            <a:avLst/>
          </a:prstGeom>
          <a:noFill/>
          <a:ln w="9525">
            <a:noFill/>
            <a:miter lim="800000"/>
            <a:headEnd/>
            <a:tailEnd/>
          </a:ln>
        </p:spPr>
        <p:txBody>
          <a:bodyPr wrap="none">
            <a:spAutoFit/>
          </a:bodyPr>
          <a:lstStyle/>
          <a:p>
            <a:r>
              <a:rPr lang="en-US">
                <a:solidFill>
                  <a:srgbClr val="CC3300"/>
                </a:solidFill>
              </a:rPr>
              <a:t>Total number of locations having</a:t>
            </a:r>
          </a:p>
          <a:p>
            <a:r>
              <a:rPr lang="en-US">
                <a:solidFill>
                  <a:srgbClr val="CC3300"/>
                </a:solidFill>
              </a:rPr>
              <a:t>    ‘canonical’ 64-bit addresses</a:t>
            </a:r>
          </a:p>
          <a:p>
            <a:r>
              <a:rPr lang="en-US">
                <a:solidFill>
                  <a:srgbClr val="CC3300"/>
                </a:solidFill>
              </a:rPr>
              <a:t>  is 2</a:t>
            </a:r>
            <a:r>
              <a:rPr lang="en-US" baseline="30000">
                <a:solidFill>
                  <a:srgbClr val="CC3300"/>
                </a:solidFill>
              </a:rPr>
              <a:t>48  </a:t>
            </a:r>
            <a:r>
              <a:rPr lang="en-US">
                <a:solidFill>
                  <a:srgbClr val="CC3300"/>
                </a:solidFill>
              </a:rPr>
              <a:t>Bytes (= 256 TeraBytes)</a:t>
            </a:r>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236</a:t>
            </a:fld>
            <a:endParaRPr 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6200"/>
            <a:ext cx="8229600" cy="1143000"/>
          </a:xfrm>
        </p:spPr>
        <p:txBody>
          <a:bodyPr/>
          <a:lstStyle/>
          <a:p>
            <a:pPr eaLnBrk="1" hangingPunct="1"/>
            <a:r>
              <a:rPr lang="en-US" dirty="0" smtClean="0"/>
              <a:t>Subfields of 64-bit address</a:t>
            </a:r>
          </a:p>
        </p:txBody>
      </p:sp>
      <p:sp>
        <p:nvSpPr>
          <p:cNvPr id="41987" name="Rectangle 4"/>
          <p:cNvSpPr>
            <a:spLocks noChangeArrowheads="1"/>
          </p:cNvSpPr>
          <p:nvPr/>
        </p:nvSpPr>
        <p:spPr bwMode="auto">
          <a:xfrm>
            <a:off x="609600" y="1981200"/>
            <a:ext cx="8001000" cy="609600"/>
          </a:xfrm>
          <a:prstGeom prst="rect">
            <a:avLst/>
          </a:prstGeom>
          <a:solidFill>
            <a:schemeClr val="accent1"/>
          </a:solidFill>
          <a:ln w="9525">
            <a:solidFill>
              <a:schemeClr val="tx1"/>
            </a:solidFill>
            <a:miter lim="800000"/>
            <a:headEnd/>
            <a:tailEnd/>
          </a:ln>
        </p:spPr>
        <p:txBody>
          <a:bodyPr wrap="none" anchor="ctr"/>
          <a:lstStyle/>
          <a:p>
            <a:pPr algn="ctr"/>
            <a:r>
              <a:rPr lang="en-US" sz="1600"/>
              <a:t>1111111111111111  111111111 111111111 000000000 000000000 000000000000</a:t>
            </a:r>
          </a:p>
        </p:txBody>
      </p:sp>
      <p:sp>
        <p:nvSpPr>
          <p:cNvPr id="41988" name="Text Box 5"/>
          <p:cNvSpPr txBox="1">
            <a:spLocks noChangeArrowheads="1"/>
          </p:cNvSpPr>
          <p:nvPr/>
        </p:nvSpPr>
        <p:spPr bwMode="auto">
          <a:xfrm>
            <a:off x="762000" y="3657600"/>
            <a:ext cx="1657350" cy="641350"/>
          </a:xfrm>
          <a:prstGeom prst="rect">
            <a:avLst/>
          </a:prstGeom>
          <a:noFill/>
          <a:ln w="9525">
            <a:noFill/>
            <a:miter lim="800000"/>
            <a:headEnd/>
            <a:tailEnd/>
          </a:ln>
        </p:spPr>
        <p:txBody>
          <a:bodyPr wrap="none">
            <a:spAutoFit/>
          </a:bodyPr>
          <a:lstStyle/>
          <a:p>
            <a:r>
              <a:rPr lang="en-US"/>
              <a:t>sign-extension</a:t>
            </a:r>
          </a:p>
          <a:p>
            <a:r>
              <a:rPr lang="en-US"/>
              <a:t>     (16-bits)</a:t>
            </a:r>
          </a:p>
        </p:txBody>
      </p:sp>
      <p:sp>
        <p:nvSpPr>
          <p:cNvPr id="41989" name="Line 6"/>
          <p:cNvSpPr>
            <a:spLocks noChangeShapeType="1"/>
          </p:cNvSpPr>
          <p:nvPr/>
        </p:nvSpPr>
        <p:spPr bwMode="auto">
          <a:xfrm flipV="1">
            <a:off x="1676400" y="2438400"/>
            <a:ext cx="0" cy="1219200"/>
          </a:xfrm>
          <a:prstGeom prst="line">
            <a:avLst/>
          </a:prstGeom>
          <a:noFill/>
          <a:ln w="9525">
            <a:solidFill>
              <a:schemeClr val="tx1"/>
            </a:solidFill>
            <a:round/>
            <a:headEnd/>
            <a:tailEnd type="triangle" w="med" len="med"/>
          </a:ln>
        </p:spPr>
        <p:txBody>
          <a:bodyPr/>
          <a:lstStyle/>
          <a:p>
            <a:endParaRPr lang="en-US"/>
          </a:p>
        </p:txBody>
      </p:sp>
      <p:sp>
        <p:nvSpPr>
          <p:cNvPr id="41990" name="Line 7"/>
          <p:cNvSpPr>
            <a:spLocks noChangeShapeType="1"/>
          </p:cNvSpPr>
          <p:nvPr/>
        </p:nvSpPr>
        <p:spPr bwMode="auto">
          <a:xfrm flipV="1">
            <a:off x="3276600" y="2438400"/>
            <a:ext cx="0" cy="2286000"/>
          </a:xfrm>
          <a:prstGeom prst="line">
            <a:avLst/>
          </a:prstGeom>
          <a:noFill/>
          <a:ln w="9525">
            <a:solidFill>
              <a:schemeClr val="tx1"/>
            </a:solidFill>
            <a:round/>
            <a:headEnd/>
            <a:tailEnd type="triangle" w="med" len="med"/>
          </a:ln>
        </p:spPr>
        <p:txBody>
          <a:bodyPr/>
          <a:lstStyle/>
          <a:p>
            <a:endParaRPr lang="en-US"/>
          </a:p>
        </p:txBody>
      </p:sp>
      <p:sp>
        <p:nvSpPr>
          <p:cNvPr id="41991" name="Text Box 8"/>
          <p:cNvSpPr txBox="1">
            <a:spLocks noChangeArrowheads="1"/>
          </p:cNvSpPr>
          <p:nvPr/>
        </p:nvSpPr>
        <p:spPr bwMode="auto">
          <a:xfrm>
            <a:off x="2651125" y="4684713"/>
            <a:ext cx="1543050" cy="1190625"/>
          </a:xfrm>
          <a:prstGeom prst="rect">
            <a:avLst/>
          </a:prstGeom>
          <a:noFill/>
          <a:ln w="9525">
            <a:noFill/>
            <a:miter lim="800000"/>
            <a:headEnd/>
            <a:tailEnd/>
          </a:ln>
        </p:spPr>
        <p:txBody>
          <a:bodyPr wrap="none">
            <a:spAutoFit/>
          </a:bodyPr>
          <a:lstStyle/>
          <a:p>
            <a:r>
              <a:rPr lang="en-US"/>
              <a:t>index into the</a:t>
            </a:r>
          </a:p>
          <a:p>
            <a:r>
              <a:rPr lang="en-US"/>
              <a:t>   page-map </a:t>
            </a:r>
          </a:p>
          <a:p>
            <a:r>
              <a:rPr lang="en-US"/>
              <a:t>  level4 table</a:t>
            </a:r>
          </a:p>
          <a:p>
            <a:r>
              <a:rPr lang="en-US"/>
              <a:t>     (9-bits) </a:t>
            </a:r>
          </a:p>
        </p:txBody>
      </p:sp>
      <p:sp>
        <p:nvSpPr>
          <p:cNvPr id="41992" name="Line 9"/>
          <p:cNvSpPr>
            <a:spLocks noChangeShapeType="1"/>
          </p:cNvSpPr>
          <p:nvPr/>
        </p:nvSpPr>
        <p:spPr bwMode="auto">
          <a:xfrm flipV="1">
            <a:off x="4267200" y="2438400"/>
            <a:ext cx="0" cy="914400"/>
          </a:xfrm>
          <a:prstGeom prst="line">
            <a:avLst/>
          </a:prstGeom>
          <a:noFill/>
          <a:ln w="9525">
            <a:solidFill>
              <a:schemeClr val="tx1"/>
            </a:solidFill>
            <a:round/>
            <a:headEnd/>
            <a:tailEnd type="triangle" w="med" len="med"/>
          </a:ln>
        </p:spPr>
        <p:txBody>
          <a:bodyPr/>
          <a:lstStyle/>
          <a:p>
            <a:endParaRPr lang="en-US"/>
          </a:p>
        </p:txBody>
      </p:sp>
      <p:sp>
        <p:nvSpPr>
          <p:cNvPr id="41993" name="Text Box 10"/>
          <p:cNvSpPr txBox="1">
            <a:spLocks noChangeArrowheads="1"/>
          </p:cNvSpPr>
          <p:nvPr/>
        </p:nvSpPr>
        <p:spPr bwMode="auto">
          <a:xfrm>
            <a:off x="3505200" y="3352800"/>
            <a:ext cx="1644650" cy="1190625"/>
          </a:xfrm>
          <a:prstGeom prst="rect">
            <a:avLst/>
          </a:prstGeom>
          <a:noFill/>
          <a:ln w="9525">
            <a:noFill/>
            <a:miter lim="800000"/>
            <a:headEnd/>
            <a:tailEnd/>
          </a:ln>
        </p:spPr>
        <p:txBody>
          <a:bodyPr wrap="none">
            <a:spAutoFit/>
          </a:bodyPr>
          <a:lstStyle/>
          <a:p>
            <a:r>
              <a:rPr lang="en-US"/>
              <a:t>    index into</a:t>
            </a:r>
          </a:p>
          <a:p>
            <a:r>
              <a:rPr lang="en-US"/>
              <a:t>page-directory</a:t>
            </a:r>
          </a:p>
          <a:p>
            <a:r>
              <a:rPr lang="en-US"/>
              <a:t>  pointer table</a:t>
            </a:r>
          </a:p>
          <a:p>
            <a:r>
              <a:rPr lang="en-US"/>
              <a:t>      (9-bits)</a:t>
            </a:r>
          </a:p>
        </p:txBody>
      </p:sp>
      <p:sp>
        <p:nvSpPr>
          <p:cNvPr id="41994" name="Text Box 11"/>
          <p:cNvSpPr txBox="1">
            <a:spLocks noChangeArrowheads="1"/>
          </p:cNvSpPr>
          <p:nvPr/>
        </p:nvSpPr>
        <p:spPr bwMode="auto">
          <a:xfrm>
            <a:off x="4572000" y="5181600"/>
            <a:ext cx="1708150" cy="915988"/>
          </a:xfrm>
          <a:prstGeom prst="rect">
            <a:avLst/>
          </a:prstGeom>
          <a:noFill/>
          <a:ln w="9525">
            <a:noFill/>
            <a:miter lim="800000"/>
            <a:headEnd/>
            <a:tailEnd/>
          </a:ln>
        </p:spPr>
        <p:txBody>
          <a:bodyPr wrap="none">
            <a:spAutoFit/>
          </a:bodyPr>
          <a:lstStyle/>
          <a:p>
            <a:r>
              <a:rPr lang="en-US"/>
              <a:t>     index into</a:t>
            </a:r>
          </a:p>
          <a:p>
            <a:r>
              <a:rPr lang="en-US"/>
              <a:t> page-directory</a:t>
            </a:r>
          </a:p>
          <a:p>
            <a:r>
              <a:rPr lang="en-US"/>
              <a:t>       (9-bits)</a:t>
            </a:r>
          </a:p>
        </p:txBody>
      </p:sp>
      <p:sp>
        <p:nvSpPr>
          <p:cNvPr id="41995" name="Line 12"/>
          <p:cNvSpPr>
            <a:spLocks noChangeShapeType="1"/>
          </p:cNvSpPr>
          <p:nvPr/>
        </p:nvSpPr>
        <p:spPr bwMode="auto">
          <a:xfrm flipV="1">
            <a:off x="5410200" y="2438400"/>
            <a:ext cx="0" cy="2743200"/>
          </a:xfrm>
          <a:prstGeom prst="line">
            <a:avLst/>
          </a:prstGeom>
          <a:noFill/>
          <a:ln w="9525">
            <a:solidFill>
              <a:schemeClr val="tx1"/>
            </a:solidFill>
            <a:round/>
            <a:headEnd/>
            <a:tailEnd type="triangle" w="med" len="med"/>
          </a:ln>
        </p:spPr>
        <p:txBody>
          <a:bodyPr/>
          <a:lstStyle/>
          <a:p>
            <a:endParaRPr lang="en-US"/>
          </a:p>
        </p:txBody>
      </p:sp>
      <p:sp>
        <p:nvSpPr>
          <p:cNvPr id="41996" name="Text Box 13"/>
          <p:cNvSpPr txBox="1">
            <a:spLocks noChangeArrowheads="1"/>
          </p:cNvSpPr>
          <p:nvPr/>
        </p:nvSpPr>
        <p:spPr bwMode="auto">
          <a:xfrm>
            <a:off x="5562600" y="3657600"/>
            <a:ext cx="1517650" cy="915988"/>
          </a:xfrm>
          <a:prstGeom prst="rect">
            <a:avLst/>
          </a:prstGeom>
          <a:noFill/>
          <a:ln w="9525">
            <a:noFill/>
            <a:miter lim="800000"/>
            <a:headEnd/>
            <a:tailEnd/>
          </a:ln>
        </p:spPr>
        <p:txBody>
          <a:bodyPr wrap="none">
            <a:spAutoFit/>
          </a:bodyPr>
          <a:lstStyle/>
          <a:p>
            <a:r>
              <a:rPr lang="en-US"/>
              <a:t>     index into</a:t>
            </a:r>
          </a:p>
          <a:p>
            <a:r>
              <a:rPr lang="en-US"/>
              <a:t>    page-table</a:t>
            </a:r>
          </a:p>
          <a:p>
            <a:r>
              <a:rPr lang="en-US"/>
              <a:t>       (9-bits)</a:t>
            </a:r>
          </a:p>
        </p:txBody>
      </p:sp>
      <p:sp>
        <p:nvSpPr>
          <p:cNvPr id="41997" name="Line 14"/>
          <p:cNvSpPr>
            <a:spLocks noChangeShapeType="1"/>
          </p:cNvSpPr>
          <p:nvPr/>
        </p:nvSpPr>
        <p:spPr bwMode="auto">
          <a:xfrm flipV="1">
            <a:off x="6400800" y="2438400"/>
            <a:ext cx="0" cy="1219200"/>
          </a:xfrm>
          <a:prstGeom prst="line">
            <a:avLst/>
          </a:prstGeom>
          <a:noFill/>
          <a:ln w="9525">
            <a:solidFill>
              <a:schemeClr val="tx1"/>
            </a:solidFill>
            <a:round/>
            <a:headEnd/>
            <a:tailEnd type="triangle" w="med" len="med"/>
          </a:ln>
        </p:spPr>
        <p:txBody>
          <a:bodyPr/>
          <a:lstStyle/>
          <a:p>
            <a:endParaRPr lang="en-US"/>
          </a:p>
        </p:txBody>
      </p:sp>
      <p:sp>
        <p:nvSpPr>
          <p:cNvPr id="41998" name="Text Box 15"/>
          <p:cNvSpPr txBox="1">
            <a:spLocks noChangeArrowheads="1"/>
          </p:cNvSpPr>
          <p:nvPr/>
        </p:nvSpPr>
        <p:spPr bwMode="auto">
          <a:xfrm>
            <a:off x="7070725" y="4989513"/>
            <a:ext cx="1339850" cy="915987"/>
          </a:xfrm>
          <a:prstGeom prst="rect">
            <a:avLst/>
          </a:prstGeom>
          <a:noFill/>
          <a:ln w="9525">
            <a:noFill/>
            <a:miter lim="800000"/>
            <a:headEnd/>
            <a:tailEnd/>
          </a:ln>
        </p:spPr>
        <p:txBody>
          <a:bodyPr wrap="none">
            <a:spAutoFit/>
          </a:bodyPr>
          <a:lstStyle/>
          <a:p>
            <a:r>
              <a:rPr lang="en-US"/>
              <a:t> offset into</a:t>
            </a:r>
          </a:p>
          <a:p>
            <a:r>
              <a:rPr lang="en-US"/>
              <a:t>page frame</a:t>
            </a:r>
          </a:p>
          <a:p>
            <a:r>
              <a:rPr lang="en-US"/>
              <a:t>  (12-bits)</a:t>
            </a:r>
          </a:p>
        </p:txBody>
      </p:sp>
      <p:sp>
        <p:nvSpPr>
          <p:cNvPr id="41999" name="Line 16"/>
          <p:cNvSpPr>
            <a:spLocks noChangeShapeType="1"/>
          </p:cNvSpPr>
          <p:nvPr/>
        </p:nvSpPr>
        <p:spPr bwMode="auto">
          <a:xfrm flipV="1">
            <a:off x="7620000" y="2438400"/>
            <a:ext cx="0" cy="2514600"/>
          </a:xfrm>
          <a:prstGeom prst="line">
            <a:avLst/>
          </a:prstGeom>
          <a:noFill/>
          <a:ln w="9525">
            <a:solidFill>
              <a:schemeClr val="tx1"/>
            </a:solidFill>
            <a:round/>
            <a:headEnd/>
            <a:tailEnd type="triangle" w="med" len="med"/>
          </a:ln>
        </p:spPr>
        <p:txBody>
          <a:bodyPr/>
          <a:lstStyle/>
          <a:p>
            <a:endParaRPr lang="en-US"/>
          </a:p>
        </p:txBody>
      </p:sp>
      <p:sp>
        <p:nvSpPr>
          <p:cNvPr id="16"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237</a:t>
            </a:fld>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76200"/>
            <a:ext cx="8229600" cy="1143000"/>
          </a:xfrm>
        </p:spPr>
        <p:txBody>
          <a:bodyPr/>
          <a:lstStyle/>
          <a:p>
            <a:pPr eaLnBrk="1" hangingPunct="1"/>
            <a:r>
              <a:rPr lang="en-US" smtClean="0"/>
              <a:t>VM-entry interruption</a:t>
            </a:r>
          </a:p>
        </p:txBody>
      </p:sp>
      <p:sp>
        <p:nvSpPr>
          <p:cNvPr id="43011" name="Rectangle 4"/>
          <p:cNvSpPr>
            <a:spLocks noChangeArrowheads="1"/>
          </p:cNvSpPr>
          <p:nvPr/>
        </p:nvSpPr>
        <p:spPr bwMode="auto">
          <a:xfrm>
            <a:off x="1143000" y="23622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000"/>
              <a:t>V</a:t>
            </a:r>
          </a:p>
          <a:p>
            <a:pPr algn="ctr"/>
            <a:r>
              <a:rPr lang="en-US" sz="1000"/>
              <a:t>A</a:t>
            </a:r>
          </a:p>
          <a:p>
            <a:pPr algn="ctr"/>
            <a:r>
              <a:rPr lang="en-US" sz="1000"/>
              <a:t>L</a:t>
            </a:r>
          </a:p>
          <a:p>
            <a:pPr algn="ctr"/>
            <a:r>
              <a:rPr lang="en-US" sz="1000"/>
              <a:t>I</a:t>
            </a:r>
          </a:p>
          <a:p>
            <a:pPr algn="ctr"/>
            <a:r>
              <a:rPr lang="en-US" sz="1000"/>
              <a:t>D</a:t>
            </a:r>
          </a:p>
        </p:txBody>
      </p:sp>
      <p:sp>
        <p:nvSpPr>
          <p:cNvPr id="43012" name="Rectangle 5"/>
          <p:cNvSpPr>
            <a:spLocks noChangeArrowheads="1"/>
          </p:cNvSpPr>
          <p:nvPr/>
        </p:nvSpPr>
        <p:spPr bwMode="auto">
          <a:xfrm>
            <a:off x="1447800" y="2362200"/>
            <a:ext cx="3886200" cy="914400"/>
          </a:xfrm>
          <a:prstGeom prst="rect">
            <a:avLst/>
          </a:prstGeom>
          <a:solidFill>
            <a:schemeClr val="bg2"/>
          </a:solidFill>
          <a:ln w="9525">
            <a:solidFill>
              <a:schemeClr val="tx1"/>
            </a:solidFill>
            <a:miter lim="800000"/>
            <a:headEnd/>
            <a:tailEnd/>
          </a:ln>
        </p:spPr>
        <p:txBody>
          <a:bodyPr wrap="none" anchor="ctr"/>
          <a:lstStyle/>
          <a:p>
            <a:pPr algn="ctr"/>
            <a:r>
              <a:rPr lang="en-US"/>
              <a:t> reserved </a:t>
            </a:r>
          </a:p>
        </p:txBody>
      </p:sp>
      <p:sp>
        <p:nvSpPr>
          <p:cNvPr id="43013" name="Rectangle 6"/>
          <p:cNvSpPr>
            <a:spLocks noChangeArrowheads="1"/>
          </p:cNvSpPr>
          <p:nvPr/>
        </p:nvSpPr>
        <p:spPr bwMode="auto">
          <a:xfrm>
            <a:off x="6400800" y="23622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vector</a:t>
            </a:r>
          </a:p>
        </p:txBody>
      </p:sp>
      <p:sp>
        <p:nvSpPr>
          <p:cNvPr id="43014" name="Rectangle 7"/>
          <p:cNvSpPr>
            <a:spLocks noChangeArrowheads="1"/>
          </p:cNvSpPr>
          <p:nvPr/>
        </p:nvSpPr>
        <p:spPr bwMode="auto">
          <a:xfrm>
            <a:off x="5638800" y="2362200"/>
            <a:ext cx="762000" cy="914400"/>
          </a:xfrm>
          <a:prstGeom prst="rect">
            <a:avLst/>
          </a:prstGeom>
          <a:solidFill>
            <a:schemeClr val="accent1"/>
          </a:solidFill>
          <a:ln w="9525">
            <a:solidFill>
              <a:schemeClr val="tx1"/>
            </a:solidFill>
            <a:miter lim="800000"/>
            <a:headEnd/>
            <a:tailEnd/>
          </a:ln>
        </p:spPr>
        <p:txBody>
          <a:bodyPr wrap="none" anchor="ctr"/>
          <a:lstStyle/>
          <a:p>
            <a:pPr algn="ctr"/>
            <a:r>
              <a:rPr lang="en-US"/>
              <a:t>type</a:t>
            </a:r>
          </a:p>
        </p:txBody>
      </p:sp>
      <p:sp>
        <p:nvSpPr>
          <p:cNvPr id="43015" name="Text Box 10"/>
          <p:cNvSpPr txBox="1">
            <a:spLocks noChangeArrowheads="1"/>
          </p:cNvSpPr>
          <p:nvPr/>
        </p:nvSpPr>
        <p:spPr bwMode="auto">
          <a:xfrm>
            <a:off x="1295400" y="1371600"/>
            <a:ext cx="6396038" cy="457200"/>
          </a:xfrm>
          <a:prstGeom prst="rect">
            <a:avLst/>
          </a:prstGeom>
          <a:noFill/>
          <a:ln w="9525">
            <a:noFill/>
            <a:miter lim="800000"/>
            <a:headEnd/>
            <a:tailEnd/>
          </a:ln>
        </p:spPr>
        <p:txBody>
          <a:bodyPr wrap="none">
            <a:spAutoFit/>
          </a:bodyPr>
          <a:lstStyle/>
          <a:p>
            <a:r>
              <a:rPr lang="en-US" sz="2400"/>
              <a:t> control_VMentry_interruption_information</a:t>
            </a:r>
          </a:p>
        </p:txBody>
      </p:sp>
      <p:sp>
        <p:nvSpPr>
          <p:cNvPr id="43016" name="Text Box 11"/>
          <p:cNvSpPr txBox="1">
            <a:spLocks noChangeArrowheads="1"/>
          </p:cNvSpPr>
          <p:nvPr/>
        </p:nvSpPr>
        <p:spPr bwMode="auto">
          <a:xfrm>
            <a:off x="1127125" y="2090738"/>
            <a:ext cx="6899275" cy="274637"/>
          </a:xfrm>
          <a:prstGeom prst="rect">
            <a:avLst/>
          </a:prstGeom>
          <a:noFill/>
          <a:ln w="9525">
            <a:noFill/>
            <a:miter lim="800000"/>
            <a:headEnd/>
            <a:tailEnd/>
          </a:ln>
        </p:spPr>
        <p:txBody>
          <a:bodyPr wrap="none">
            <a:spAutoFit/>
          </a:bodyPr>
          <a:lstStyle/>
          <a:p>
            <a:r>
              <a:rPr lang="en-US" sz="1200"/>
              <a:t>31                                                                                             11   10         8    7                              0</a:t>
            </a:r>
          </a:p>
        </p:txBody>
      </p:sp>
      <p:sp>
        <p:nvSpPr>
          <p:cNvPr id="43017" name="Rectangle 12"/>
          <p:cNvSpPr>
            <a:spLocks noChangeArrowheads="1"/>
          </p:cNvSpPr>
          <p:nvPr/>
        </p:nvSpPr>
        <p:spPr bwMode="auto">
          <a:xfrm>
            <a:off x="5334000" y="23622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000"/>
              <a:t>E</a:t>
            </a:r>
          </a:p>
          <a:p>
            <a:pPr algn="ctr"/>
            <a:r>
              <a:rPr lang="en-US" sz="1000"/>
              <a:t>R</a:t>
            </a:r>
          </a:p>
          <a:p>
            <a:pPr algn="ctr"/>
            <a:r>
              <a:rPr lang="en-US" sz="1000"/>
              <a:t>R</a:t>
            </a:r>
          </a:p>
          <a:p>
            <a:pPr algn="ctr"/>
            <a:r>
              <a:rPr lang="en-US" sz="1000"/>
              <a:t>O</a:t>
            </a:r>
          </a:p>
          <a:p>
            <a:pPr algn="ctr"/>
            <a:r>
              <a:rPr lang="en-US" sz="1000"/>
              <a:t>R</a:t>
            </a:r>
          </a:p>
        </p:txBody>
      </p:sp>
      <p:sp>
        <p:nvSpPr>
          <p:cNvPr id="43018" name="Text Box 13"/>
          <p:cNvSpPr txBox="1">
            <a:spLocks noChangeArrowheads="1"/>
          </p:cNvSpPr>
          <p:nvPr/>
        </p:nvSpPr>
        <p:spPr bwMode="auto">
          <a:xfrm>
            <a:off x="6934200" y="3581400"/>
            <a:ext cx="1581150" cy="915988"/>
          </a:xfrm>
          <a:prstGeom prst="rect">
            <a:avLst/>
          </a:prstGeom>
          <a:noFill/>
          <a:ln w="9525">
            <a:noFill/>
            <a:miter lim="800000"/>
            <a:headEnd/>
            <a:tailEnd/>
          </a:ln>
        </p:spPr>
        <p:txBody>
          <a:bodyPr wrap="none">
            <a:spAutoFit/>
          </a:bodyPr>
          <a:lstStyle/>
          <a:p>
            <a:r>
              <a:rPr lang="en-US"/>
              <a:t>Selects which</a:t>
            </a:r>
          </a:p>
          <a:p>
            <a:r>
              <a:rPr lang="en-US"/>
              <a:t> IDT entry will</a:t>
            </a:r>
          </a:p>
          <a:p>
            <a:r>
              <a:rPr lang="en-US"/>
              <a:t>    be used</a:t>
            </a:r>
          </a:p>
        </p:txBody>
      </p:sp>
      <p:sp>
        <p:nvSpPr>
          <p:cNvPr id="43019" name="Line 14"/>
          <p:cNvSpPr>
            <a:spLocks noChangeShapeType="1"/>
          </p:cNvSpPr>
          <p:nvPr/>
        </p:nvSpPr>
        <p:spPr bwMode="auto">
          <a:xfrm flipV="1">
            <a:off x="7086600" y="3276600"/>
            <a:ext cx="0" cy="381000"/>
          </a:xfrm>
          <a:prstGeom prst="line">
            <a:avLst/>
          </a:prstGeom>
          <a:noFill/>
          <a:ln w="9525">
            <a:solidFill>
              <a:schemeClr val="tx1"/>
            </a:solidFill>
            <a:round/>
            <a:headEnd/>
            <a:tailEnd type="triangle" w="med" len="med"/>
          </a:ln>
        </p:spPr>
        <p:txBody>
          <a:bodyPr/>
          <a:lstStyle/>
          <a:p>
            <a:endParaRPr lang="en-US"/>
          </a:p>
        </p:txBody>
      </p:sp>
      <p:sp>
        <p:nvSpPr>
          <p:cNvPr id="43020" name="Text Box 15"/>
          <p:cNvSpPr txBox="1">
            <a:spLocks noChangeArrowheads="1"/>
          </p:cNvSpPr>
          <p:nvPr/>
        </p:nvSpPr>
        <p:spPr bwMode="auto">
          <a:xfrm>
            <a:off x="1447800" y="4538663"/>
            <a:ext cx="7200900" cy="1465262"/>
          </a:xfrm>
          <a:prstGeom prst="rect">
            <a:avLst/>
          </a:prstGeom>
          <a:noFill/>
          <a:ln w="9525">
            <a:noFill/>
            <a:miter lim="800000"/>
            <a:headEnd/>
            <a:tailEnd/>
          </a:ln>
        </p:spPr>
        <p:txBody>
          <a:bodyPr>
            <a:spAutoFit/>
          </a:bodyPr>
          <a:lstStyle/>
          <a:p>
            <a:r>
              <a:rPr lang="en-US"/>
              <a:t> Interruption-type:</a:t>
            </a:r>
          </a:p>
          <a:p>
            <a:r>
              <a:rPr lang="en-US"/>
              <a:t>   0 = External Interrupt		4 = Software Interrupt</a:t>
            </a:r>
          </a:p>
          <a:p>
            <a:r>
              <a:rPr lang="en-US"/>
              <a:t>   1 = (reserved)			5 = Privileged software exception</a:t>
            </a:r>
          </a:p>
          <a:p>
            <a:r>
              <a:rPr lang="en-US"/>
              <a:t>   2 = Non-Maskable Interrupt	6 = Software exception</a:t>
            </a:r>
          </a:p>
          <a:p>
            <a:r>
              <a:rPr lang="en-US"/>
              <a:t>   3 = Hardware Exception		7 = (reserved)</a:t>
            </a:r>
          </a:p>
        </p:txBody>
      </p:sp>
      <p:sp>
        <p:nvSpPr>
          <p:cNvPr id="43021" name="Line 16"/>
          <p:cNvSpPr>
            <a:spLocks noChangeShapeType="1"/>
          </p:cNvSpPr>
          <p:nvPr/>
        </p:nvSpPr>
        <p:spPr bwMode="auto">
          <a:xfrm flipV="1">
            <a:off x="6019800" y="3276600"/>
            <a:ext cx="0" cy="1447800"/>
          </a:xfrm>
          <a:prstGeom prst="line">
            <a:avLst/>
          </a:prstGeom>
          <a:noFill/>
          <a:ln w="9525">
            <a:solidFill>
              <a:schemeClr val="tx1"/>
            </a:solidFill>
            <a:round/>
            <a:headEnd/>
            <a:tailEnd type="triangle" w="med" len="med"/>
          </a:ln>
        </p:spPr>
        <p:txBody>
          <a:bodyPr/>
          <a:lstStyle/>
          <a:p>
            <a:endParaRPr lang="en-US"/>
          </a:p>
        </p:txBody>
      </p:sp>
      <p:sp>
        <p:nvSpPr>
          <p:cNvPr id="43022" name="Line 17"/>
          <p:cNvSpPr>
            <a:spLocks noChangeShapeType="1"/>
          </p:cNvSpPr>
          <p:nvPr/>
        </p:nvSpPr>
        <p:spPr bwMode="auto">
          <a:xfrm flipH="1">
            <a:off x="3581400" y="4724400"/>
            <a:ext cx="2438400" cy="0"/>
          </a:xfrm>
          <a:prstGeom prst="line">
            <a:avLst/>
          </a:prstGeom>
          <a:noFill/>
          <a:ln w="9525">
            <a:solidFill>
              <a:schemeClr val="tx1"/>
            </a:solidFill>
            <a:round/>
            <a:headEnd/>
            <a:tailEnd/>
          </a:ln>
        </p:spPr>
        <p:txBody>
          <a:bodyPr/>
          <a:lstStyle/>
          <a:p>
            <a:endParaRPr lang="en-US"/>
          </a:p>
        </p:txBody>
      </p:sp>
      <p:sp>
        <p:nvSpPr>
          <p:cNvPr id="43023" name="Text Box 18"/>
          <p:cNvSpPr txBox="1">
            <a:spLocks noChangeArrowheads="1"/>
          </p:cNvSpPr>
          <p:nvPr/>
        </p:nvSpPr>
        <p:spPr bwMode="auto">
          <a:xfrm>
            <a:off x="1676400" y="3505200"/>
            <a:ext cx="3486150" cy="366713"/>
          </a:xfrm>
          <a:prstGeom prst="rect">
            <a:avLst/>
          </a:prstGeom>
          <a:noFill/>
          <a:ln w="9525">
            <a:noFill/>
            <a:miter lim="800000"/>
            <a:headEnd/>
            <a:tailEnd/>
          </a:ln>
        </p:spPr>
        <p:txBody>
          <a:bodyPr wrap="none">
            <a:spAutoFit/>
          </a:bodyPr>
          <a:lstStyle/>
          <a:p>
            <a:r>
              <a:rPr lang="en-US"/>
              <a:t>Deliver error-code (1=yes, 0=no)</a:t>
            </a:r>
          </a:p>
        </p:txBody>
      </p:sp>
      <p:sp>
        <p:nvSpPr>
          <p:cNvPr id="43024" name="Line 19"/>
          <p:cNvSpPr>
            <a:spLocks noChangeShapeType="1"/>
          </p:cNvSpPr>
          <p:nvPr/>
        </p:nvSpPr>
        <p:spPr bwMode="auto">
          <a:xfrm flipV="1">
            <a:off x="5486400" y="3276600"/>
            <a:ext cx="0" cy="457200"/>
          </a:xfrm>
          <a:prstGeom prst="line">
            <a:avLst/>
          </a:prstGeom>
          <a:noFill/>
          <a:ln w="9525">
            <a:solidFill>
              <a:schemeClr val="tx1"/>
            </a:solidFill>
            <a:round/>
            <a:headEnd/>
            <a:tailEnd type="triangle" w="med" len="med"/>
          </a:ln>
        </p:spPr>
        <p:txBody>
          <a:bodyPr/>
          <a:lstStyle/>
          <a:p>
            <a:endParaRPr lang="en-US"/>
          </a:p>
        </p:txBody>
      </p:sp>
      <p:sp>
        <p:nvSpPr>
          <p:cNvPr id="43025" name="Line 20"/>
          <p:cNvSpPr>
            <a:spLocks noChangeShapeType="1"/>
          </p:cNvSpPr>
          <p:nvPr/>
        </p:nvSpPr>
        <p:spPr bwMode="auto">
          <a:xfrm>
            <a:off x="5105400" y="3733800"/>
            <a:ext cx="381000" cy="0"/>
          </a:xfrm>
          <a:prstGeom prst="line">
            <a:avLst/>
          </a:prstGeom>
          <a:noFill/>
          <a:ln w="9525">
            <a:solidFill>
              <a:schemeClr val="tx1"/>
            </a:solidFill>
            <a:round/>
            <a:headEnd/>
            <a:tailEnd/>
          </a:ln>
        </p:spPr>
        <p:txBody>
          <a:bodyPr/>
          <a:lstStyle/>
          <a:p>
            <a:endParaRPr lang="en-US"/>
          </a:p>
        </p:txBody>
      </p:sp>
      <p:sp>
        <p:nvSpPr>
          <p:cNvPr id="43026" name="Text Box 21"/>
          <p:cNvSpPr txBox="1">
            <a:spLocks noChangeArrowheads="1"/>
          </p:cNvSpPr>
          <p:nvPr/>
        </p:nvSpPr>
        <p:spPr bwMode="auto">
          <a:xfrm>
            <a:off x="1524000" y="4038600"/>
            <a:ext cx="3917950" cy="366713"/>
          </a:xfrm>
          <a:prstGeom prst="rect">
            <a:avLst/>
          </a:prstGeom>
          <a:noFill/>
          <a:ln w="9525">
            <a:noFill/>
            <a:miter lim="800000"/>
            <a:headEnd/>
            <a:tailEnd/>
          </a:ln>
        </p:spPr>
        <p:txBody>
          <a:bodyPr wrap="none">
            <a:spAutoFit/>
          </a:bodyPr>
          <a:lstStyle/>
          <a:p>
            <a:r>
              <a:rPr lang="en-US"/>
              <a:t>Event-injection is valid (1=yes, 0=no)</a:t>
            </a:r>
          </a:p>
        </p:txBody>
      </p:sp>
      <p:sp>
        <p:nvSpPr>
          <p:cNvPr id="43027" name="Line 22"/>
          <p:cNvSpPr>
            <a:spLocks noChangeShapeType="1"/>
          </p:cNvSpPr>
          <p:nvPr/>
        </p:nvSpPr>
        <p:spPr bwMode="auto">
          <a:xfrm flipV="1">
            <a:off x="1295400" y="3276600"/>
            <a:ext cx="0" cy="990600"/>
          </a:xfrm>
          <a:prstGeom prst="line">
            <a:avLst/>
          </a:prstGeom>
          <a:noFill/>
          <a:ln w="9525">
            <a:solidFill>
              <a:schemeClr val="tx1"/>
            </a:solidFill>
            <a:round/>
            <a:headEnd/>
            <a:tailEnd type="triangle" w="med" len="med"/>
          </a:ln>
        </p:spPr>
        <p:txBody>
          <a:bodyPr/>
          <a:lstStyle/>
          <a:p>
            <a:endParaRPr lang="en-US"/>
          </a:p>
        </p:txBody>
      </p:sp>
      <p:sp>
        <p:nvSpPr>
          <p:cNvPr id="43028" name="Line 23"/>
          <p:cNvSpPr>
            <a:spLocks noChangeShapeType="1"/>
          </p:cNvSpPr>
          <p:nvPr/>
        </p:nvSpPr>
        <p:spPr bwMode="auto">
          <a:xfrm flipH="1">
            <a:off x="1295400" y="4267200"/>
            <a:ext cx="228600" cy="0"/>
          </a:xfrm>
          <a:prstGeom prst="line">
            <a:avLst/>
          </a:prstGeom>
          <a:noFill/>
          <a:ln w="9525">
            <a:solidFill>
              <a:schemeClr val="tx1"/>
            </a:solidFill>
            <a:round/>
            <a:headEnd/>
            <a:tailEnd/>
          </a:ln>
        </p:spPr>
        <p:txBody>
          <a:bodyPr/>
          <a:lstStyle/>
          <a:p>
            <a:endParaRPr lang="en-US"/>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238</a:t>
            </a:fld>
            <a:endParaRPr lang="en-US"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a:xfrm>
            <a:off x="457200" y="0"/>
            <a:ext cx="8229600" cy="1143000"/>
          </a:xfrm>
        </p:spPr>
        <p:txBody>
          <a:bodyPr/>
          <a:lstStyle/>
          <a:p>
            <a:pPr eaLnBrk="1" hangingPunct="1"/>
            <a:r>
              <a:rPr lang="en-US" dirty="0" smtClean="0"/>
              <a:t>Error-code delivery</a:t>
            </a:r>
          </a:p>
        </p:txBody>
      </p:sp>
      <p:sp>
        <p:nvSpPr>
          <p:cNvPr id="44035" name="Text Box 5"/>
          <p:cNvSpPr txBox="1">
            <a:spLocks noChangeArrowheads="1"/>
          </p:cNvSpPr>
          <p:nvPr/>
        </p:nvSpPr>
        <p:spPr bwMode="auto">
          <a:xfrm>
            <a:off x="1295400" y="1676400"/>
            <a:ext cx="6315075" cy="457200"/>
          </a:xfrm>
          <a:prstGeom prst="rect">
            <a:avLst/>
          </a:prstGeom>
          <a:noFill/>
          <a:ln w="9525">
            <a:noFill/>
            <a:miter lim="800000"/>
            <a:headEnd/>
            <a:tailEnd/>
          </a:ln>
        </p:spPr>
        <p:txBody>
          <a:bodyPr wrap="none">
            <a:spAutoFit/>
          </a:bodyPr>
          <a:lstStyle/>
          <a:p>
            <a:r>
              <a:rPr lang="en-US" sz="2400"/>
              <a:t> control_VMentry_interruption_error_code</a:t>
            </a:r>
          </a:p>
        </p:txBody>
      </p:sp>
      <p:sp>
        <p:nvSpPr>
          <p:cNvPr id="44036" name="Rectangle 6"/>
          <p:cNvSpPr>
            <a:spLocks noChangeArrowheads="1"/>
          </p:cNvSpPr>
          <p:nvPr/>
        </p:nvSpPr>
        <p:spPr bwMode="auto">
          <a:xfrm>
            <a:off x="990600" y="2667000"/>
            <a:ext cx="3505200" cy="914400"/>
          </a:xfrm>
          <a:prstGeom prst="rect">
            <a:avLst/>
          </a:prstGeom>
          <a:solidFill>
            <a:schemeClr val="bg2"/>
          </a:solidFill>
          <a:ln w="9525">
            <a:solidFill>
              <a:schemeClr val="tx1"/>
            </a:solidFill>
            <a:miter lim="800000"/>
            <a:headEnd/>
            <a:tailEnd/>
          </a:ln>
        </p:spPr>
        <p:txBody>
          <a:bodyPr wrap="none" anchor="ctr"/>
          <a:lstStyle/>
          <a:p>
            <a:pPr algn="ctr"/>
            <a:r>
              <a:rPr lang="en-US"/>
              <a:t>reserved</a:t>
            </a:r>
          </a:p>
        </p:txBody>
      </p:sp>
      <p:sp>
        <p:nvSpPr>
          <p:cNvPr id="44037" name="Rectangle 7"/>
          <p:cNvSpPr>
            <a:spLocks noChangeArrowheads="1"/>
          </p:cNvSpPr>
          <p:nvPr/>
        </p:nvSpPr>
        <p:spPr bwMode="auto">
          <a:xfrm>
            <a:off x="4495800" y="2667000"/>
            <a:ext cx="3505200" cy="914400"/>
          </a:xfrm>
          <a:prstGeom prst="rect">
            <a:avLst/>
          </a:prstGeom>
          <a:solidFill>
            <a:schemeClr val="accent1"/>
          </a:solidFill>
          <a:ln w="9525">
            <a:solidFill>
              <a:schemeClr val="tx1"/>
            </a:solidFill>
            <a:miter lim="800000"/>
            <a:headEnd/>
            <a:tailEnd/>
          </a:ln>
        </p:spPr>
        <p:txBody>
          <a:bodyPr wrap="none" anchor="ctr"/>
          <a:lstStyle/>
          <a:p>
            <a:pPr algn="ctr"/>
            <a:r>
              <a:rPr lang="en-US"/>
              <a:t> error_code </a:t>
            </a:r>
          </a:p>
        </p:txBody>
      </p:sp>
      <p:sp>
        <p:nvSpPr>
          <p:cNvPr id="44038" name="Text Box 8"/>
          <p:cNvSpPr txBox="1">
            <a:spLocks noChangeArrowheads="1"/>
          </p:cNvSpPr>
          <p:nvPr/>
        </p:nvSpPr>
        <p:spPr bwMode="auto">
          <a:xfrm>
            <a:off x="990600" y="2362200"/>
            <a:ext cx="7031038" cy="274638"/>
          </a:xfrm>
          <a:prstGeom prst="rect">
            <a:avLst/>
          </a:prstGeom>
          <a:noFill/>
          <a:ln w="9525">
            <a:noFill/>
            <a:miter lim="800000"/>
            <a:headEnd/>
            <a:tailEnd/>
          </a:ln>
        </p:spPr>
        <p:txBody>
          <a:bodyPr wrap="none">
            <a:spAutoFit/>
          </a:bodyPr>
          <a:lstStyle/>
          <a:p>
            <a:r>
              <a:rPr lang="en-US" sz="1200"/>
              <a:t>31                                                                      16   15                                                                         0</a:t>
            </a:r>
          </a:p>
        </p:txBody>
      </p:sp>
      <p:sp>
        <p:nvSpPr>
          <p:cNvPr id="44039" name="Text Box 9"/>
          <p:cNvSpPr txBox="1">
            <a:spLocks noChangeArrowheads="1"/>
          </p:cNvSpPr>
          <p:nvPr/>
        </p:nvSpPr>
        <p:spPr bwMode="auto">
          <a:xfrm>
            <a:off x="1143000" y="4038600"/>
            <a:ext cx="7029450" cy="1190625"/>
          </a:xfrm>
          <a:prstGeom prst="rect">
            <a:avLst/>
          </a:prstGeom>
          <a:noFill/>
          <a:ln w="9525">
            <a:noFill/>
            <a:miter lim="800000"/>
            <a:headEnd/>
            <a:tailEnd/>
          </a:ln>
        </p:spPr>
        <p:txBody>
          <a:bodyPr wrap="none">
            <a:spAutoFit/>
          </a:bodyPr>
          <a:lstStyle/>
          <a:p>
            <a:r>
              <a:rPr lang="en-US" dirty="0"/>
              <a:t>Upon VM entry this error-code will be pushed onto the guest’s stack</a:t>
            </a:r>
          </a:p>
          <a:p>
            <a:r>
              <a:rPr lang="en-US" dirty="0"/>
              <a:t> if and only if, in the </a:t>
            </a:r>
            <a:r>
              <a:rPr lang="en-US" dirty="0" err="1"/>
              <a:t>control_VMentry_interruption_information</a:t>
            </a:r>
            <a:r>
              <a:rPr lang="en-US" dirty="0"/>
              <a:t> field, </a:t>
            </a:r>
          </a:p>
          <a:p>
            <a:r>
              <a:rPr lang="en-US" dirty="0"/>
              <a:t> the VALID bit (bit 31) and the DELIVER ERROR-CODE bit (bit 12) </a:t>
            </a:r>
          </a:p>
          <a:p>
            <a:r>
              <a:rPr lang="en-US" dirty="0"/>
              <a:t> both are set to 1</a:t>
            </a:r>
          </a:p>
        </p:txBody>
      </p:sp>
      <p:sp>
        <p:nvSpPr>
          <p:cNvPr id="44040" name="Text Box 10"/>
          <p:cNvSpPr txBox="1">
            <a:spLocks noChangeArrowheads="1"/>
          </p:cNvSpPr>
          <p:nvPr/>
        </p:nvSpPr>
        <p:spPr bwMode="auto">
          <a:xfrm>
            <a:off x="990600" y="5486400"/>
            <a:ext cx="7042150" cy="641350"/>
          </a:xfrm>
          <a:prstGeom prst="rect">
            <a:avLst/>
          </a:prstGeom>
          <a:noFill/>
          <a:ln w="9525">
            <a:noFill/>
            <a:miter lim="800000"/>
            <a:headEnd/>
            <a:tailEnd/>
          </a:ln>
        </p:spPr>
        <p:txBody>
          <a:bodyPr wrap="none">
            <a:spAutoFit/>
          </a:bodyPr>
          <a:lstStyle/>
          <a:p>
            <a:r>
              <a:rPr lang="en-US"/>
              <a:t>QUESTION: Are any checks performed on the error_code’s format?</a:t>
            </a:r>
          </a:p>
          <a:p>
            <a:r>
              <a:rPr lang="en-US"/>
              <a:t>     Is it indeed required to be just 16-bits (as is suggested here)?</a:t>
            </a:r>
          </a:p>
        </p:txBody>
      </p:sp>
      <p:sp>
        <p:nvSpPr>
          <p:cNvPr id="9"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239</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46038"/>
            <a:ext cx="8229600" cy="715962"/>
          </a:xfrm>
        </p:spPr>
        <p:txBody>
          <a:bodyPr/>
          <a:lstStyle/>
          <a:p>
            <a:r>
              <a:rPr lang="en-US" sz="4000" dirty="0"/>
              <a:t>Asynchronous </a:t>
            </a:r>
            <a:r>
              <a:rPr lang="en-US" sz="4000" dirty="0" smtClean="0"/>
              <a:t>interruptions</a:t>
            </a:r>
            <a:endParaRPr lang="en-US" sz="4000" dirty="0"/>
          </a:p>
        </p:txBody>
      </p:sp>
      <p:sp>
        <p:nvSpPr>
          <p:cNvPr id="13315" name="Rectangle 3"/>
          <p:cNvSpPr>
            <a:spLocks noGrp="1" noChangeArrowheads="1"/>
          </p:cNvSpPr>
          <p:nvPr>
            <p:ph type="body" idx="1"/>
          </p:nvPr>
        </p:nvSpPr>
        <p:spPr>
          <a:xfrm>
            <a:off x="457200" y="1447800"/>
            <a:ext cx="8229600" cy="4525963"/>
          </a:xfrm>
        </p:spPr>
        <p:txBody>
          <a:bodyPr/>
          <a:lstStyle/>
          <a:p>
            <a:r>
              <a:rPr lang="en-US" sz="2400" dirty="0" smtClean="0"/>
              <a:t>Programs </a:t>
            </a:r>
            <a:r>
              <a:rPr lang="en-US" sz="2400" dirty="0"/>
              <a:t>can be ‘interrupted’ anytime (i.e., at the end of any fetch-execute cycle)</a:t>
            </a:r>
          </a:p>
          <a:p>
            <a:r>
              <a:rPr lang="en-US" sz="2400" dirty="0"/>
              <a:t>Maybe even, for example, right here</a:t>
            </a:r>
            <a:r>
              <a:rPr lang="en-US" sz="2400" dirty="0" smtClean="0"/>
              <a:t>:</a:t>
            </a:r>
            <a:endParaRPr lang="en-US" dirty="0" smtClean="0"/>
          </a:p>
          <a:p>
            <a:pPr lvl="1">
              <a:buFontTx/>
              <a:buNone/>
            </a:pPr>
            <a:r>
              <a:rPr lang="en-US" dirty="0"/>
              <a:t>	</a:t>
            </a:r>
            <a:r>
              <a:rPr lang="en-US" dirty="0">
                <a:solidFill>
                  <a:srgbClr val="FF0000"/>
                </a:solidFill>
              </a:rPr>
              <a:t>	</a:t>
            </a:r>
            <a:r>
              <a:rPr lang="en-US" sz="2400" dirty="0" err="1">
                <a:solidFill>
                  <a:srgbClr val="FF0000"/>
                </a:solidFill>
              </a:rPr>
              <a:t>cmp</a:t>
            </a:r>
            <a:r>
              <a:rPr lang="en-US" sz="2400" dirty="0">
                <a:solidFill>
                  <a:srgbClr val="FF0000"/>
                </a:solidFill>
              </a:rPr>
              <a:t>	 $16, %</a:t>
            </a:r>
            <a:r>
              <a:rPr lang="en-US" sz="2400" dirty="0" err="1">
                <a:solidFill>
                  <a:srgbClr val="FF0000"/>
                </a:solidFill>
              </a:rPr>
              <a:t>bx</a:t>
            </a:r>
            <a:endParaRPr lang="en-US" sz="2400" dirty="0">
              <a:solidFill>
                <a:srgbClr val="FF0000"/>
              </a:solidFill>
            </a:endParaRPr>
          </a:p>
          <a:p>
            <a:pPr lvl="1">
              <a:buFontTx/>
              <a:buNone/>
            </a:pPr>
            <a:endParaRPr lang="en-US" sz="2400" dirty="0"/>
          </a:p>
          <a:p>
            <a:pPr lvl="1">
              <a:buFontTx/>
              <a:buNone/>
            </a:pPr>
            <a:r>
              <a:rPr lang="en-US" sz="2400" dirty="0"/>
              <a:t>		</a:t>
            </a:r>
            <a:r>
              <a:rPr lang="en-US" sz="2400" dirty="0" err="1">
                <a:solidFill>
                  <a:srgbClr val="FF0000"/>
                </a:solidFill>
              </a:rPr>
              <a:t>jb</a:t>
            </a:r>
            <a:r>
              <a:rPr lang="en-US" sz="2400" dirty="0">
                <a:solidFill>
                  <a:srgbClr val="FF0000"/>
                </a:solidFill>
              </a:rPr>
              <a:t>	 </a:t>
            </a:r>
            <a:r>
              <a:rPr lang="en-US" sz="2400" dirty="0" smtClean="0">
                <a:solidFill>
                  <a:srgbClr val="FF0000"/>
                </a:solidFill>
              </a:rPr>
              <a:t>again</a:t>
            </a:r>
          </a:p>
          <a:p>
            <a:r>
              <a:rPr lang="en-US" sz="2400" dirty="0" smtClean="0"/>
              <a:t>When interrupt-request is recognized by CPU, it ‘saves’ the crucial elements of its program-context and ‘resume’ its main program (after it services the interrupt, </a:t>
            </a:r>
            <a:r>
              <a:rPr lang="en-US" sz="2400" dirty="0" err="1" smtClean="0"/>
              <a:t>eg</a:t>
            </a:r>
            <a:r>
              <a:rPr lang="en-US" sz="2400" dirty="0" smtClean="0"/>
              <a:t>: </a:t>
            </a:r>
          </a:p>
          <a:p>
            <a:pPr lvl="1"/>
            <a:r>
              <a:rPr lang="en-US" sz="2400" dirty="0" smtClean="0"/>
              <a:t>The address of the next instruction (CS:IP)</a:t>
            </a:r>
          </a:p>
          <a:p>
            <a:pPr lvl="1"/>
            <a:r>
              <a:rPr lang="en-US" sz="2400" dirty="0" smtClean="0"/>
              <a:t>The previous settings of the FLAGS bits</a:t>
            </a:r>
          </a:p>
          <a:p>
            <a:pPr lvl="1">
              <a:buFontTx/>
              <a:buNone/>
            </a:pPr>
            <a:endParaRPr lang="en-US" sz="2400" dirty="0">
              <a:solidFill>
                <a:srgbClr val="FF0000"/>
              </a:solidFill>
            </a:endParaRPr>
          </a:p>
          <a:p>
            <a:pPr>
              <a:buFontTx/>
              <a:buNone/>
            </a:pPr>
            <a:endParaRPr lang="en-US" dirty="0"/>
          </a:p>
        </p:txBody>
      </p:sp>
      <p:sp>
        <p:nvSpPr>
          <p:cNvPr id="13316" name="Line 4"/>
          <p:cNvSpPr>
            <a:spLocks noChangeShapeType="1"/>
          </p:cNvSpPr>
          <p:nvPr/>
        </p:nvSpPr>
        <p:spPr bwMode="auto">
          <a:xfrm>
            <a:off x="3352800" y="3962400"/>
            <a:ext cx="1295400" cy="0"/>
          </a:xfrm>
          <a:prstGeom prst="line">
            <a:avLst/>
          </a:prstGeom>
          <a:noFill/>
          <a:ln w="57150">
            <a:solidFill>
              <a:schemeClr val="tx1"/>
            </a:solidFill>
            <a:round/>
            <a:headEnd type="triangle" w="med" len="med"/>
            <a:tailEnd/>
          </a:ln>
          <a:effectLst/>
        </p:spPr>
        <p:txBody>
          <a:bodyPr/>
          <a:lstStyle/>
          <a:p>
            <a:endParaRPr lang="en-US"/>
          </a:p>
        </p:txBody>
      </p:sp>
      <p:sp>
        <p:nvSpPr>
          <p:cNvPr id="13317" name="Text Box 5"/>
          <p:cNvSpPr txBox="1">
            <a:spLocks noChangeArrowheads="1"/>
          </p:cNvSpPr>
          <p:nvPr/>
        </p:nvSpPr>
        <p:spPr bwMode="auto">
          <a:xfrm>
            <a:off x="4648200" y="2895600"/>
            <a:ext cx="3790950" cy="1190625"/>
          </a:xfrm>
          <a:prstGeom prst="rect">
            <a:avLst/>
          </a:prstGeom>
          <a:solidFill>
            <a:srgbClr val="FF0000"/>
          </a:solidFill>
          <a:ln w="9525">
            <a:noFill/>
            <a:miter lim="800000"/>
            <a:headEnd/>
            <a:tailEnd/>
          </a:ln>
          <a:effectLst/>
        </p:spPr>
        <p:txBody>
          <a:bodyPr wrap="none">
            <a:spAutoFit/>
          </a:bodyPr>
          <a:lstStyle/>
          <a:p>
            <a:r>
              <a:rPr lang="en-US" dirty="0"/>
              <a:t>An interrupt could occur AFTER the</a:t>
            </a:r>
          </a:p>
          <a:p>
            <a:r>
              <a:rPr lang="en-US" dirty="0" err="1"/>
              <a:t>cmp</a:t>
            </a:r>
            <a:r>
              <a:rPr lang="en-US" dirty="0"/>
              <a:t>-operation has set the FLAGS,</a:t>
            </a:r>
          </a:p>
          <a:p>
            <a:r>
              <a:rPr lang="en-US" dirty="0"/>
              <a:t>but BEFORE the </a:t>
            </a:r>
            <a:r>
              <a:rPr lang="en-US" dirty="0" err="1"/>
              <a:t>jb</a:t>
            </a:r>
            <a:r>
              <a:rPr lang="en-US" dirty="0"/>
              <a:t>-instruction has</a:t>
            </a:r>
          </a:p>
          <a:p>
            <a:r>
              <a:rPr lang="en-US" dirty="0"/>
              <a:t>tested any of those FLAG-bits</a:t>
            </a:r>
          </a:p>
        </p:txBody>
      </p:sp>
      <p:sp>
        <p:nvSpPr>
          <p:cNvPr id="6" name="Slide Number Placeholder 5"/>
          <p:cNvSpPr>
            <a:spLocks noGrp="1"/>
          </p:cNvSpPr>
          <p:nvPr>
            <p:ph type="sldNum" sz="quarter" idx="12"/>
          </p:nvPr>
        </p:nvSpPr>
        <p:spPr/>
        <p:txBody>
          <a:bodyPr/>
          <a:lstStyle/>
          <a:p>
            <a:fld id="{E9F30D11-FCBC-4E13-9D77-6D2272D5FE03}" type="slidenum">
              <a:rPr lang="en-US" smtClean="0"/>
              <a:pPr/>
              <a:t>24</a:t>
            </a:fld>
            <a:endParaRPr lang="en-US"/>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a:xfrm>
            <a:off x="457200" y="0"/>
            <a:ext cx="8229600" cy="1143000"/>
          </a:xfrm>
        </p:spPr>
        <p:txBody>
          <a:bodyPr/>
          <a:lstStyle/>
          <a:p>
            <a:pPr eaLnBrk="1" hangingPunct="1"/>
            <a:r>
              <a:rPr lang="en-US" dirty="0" smtClean="0"/>
              <a:t>Software events</a:t>
            </a:r>
          </a:p>
        </p:txBody>
      </p:sp>
      <p:sp>
        <p:nvSpPr>
          <p:cNvPr id="45059" name="Text Box 5"/>
          <p:cNvSpPr txBox="1">
            <a:spLocks noChangeArrowheads="1"/>
          </p:cNvSpPr>
          <p:nvPr/>
        </p:nvSpPr>
        <p:spPr bwMode="auto">
          <a:xfrm>
            <a:off x="1676400" y="1676400"/>
            <a:ext cx="5499100" cy="457200"/>
          </a:xfrm>
          <a:prstGeom prst="rect">
            <a:avLst/>
          </a:prstGeom>
          <a:noFill/>
          <a:ln w="9525">
            <a:noFill/>
            <a:miter lim="800000"/>
            <a:headEnd/>
            <a:tailEnd/>
          </a:ln>
        </p:spPr>
        <p:txBody>
          <a:bodyPr wrap="none">
            <a:spAutoFit/>
          </a:bodyPr>
          <a:lstStyle/>
          <a:p>
            <a:r>
              <a:rPr lang="en-US" sz="2400"/>
              <a:t> control_VMentry_instruction_length</a:t>
            </a:r>
          </a:p>
        </p:txBody>
      </p:sp>
      <p:sp>
        <p:nvSpPr>
          <p:cNvPr id="45060" name="Rectangle 6"/>
          <p:cNvSpPr>
            <a:spLocks noChangeArrowheads="1"/>
          </p:cNvSpPr>
          <p:nvPr/>
        </p:nvSpPr>
        <p:spPr bwMode="auto">
          <a:xfrm>
            <a:off x="1219200" y="2667000"/>
            <a:ext cx="6781800" cy="914400"/>
          </a:xfrm>
          <a:prstGeom prst="rect">
            <a:avLst/>
          </a:prstGeom>
          <a:solidFill>
            <a:schemeClr val="accent1"/>
          </a:solidFill>
          <a:ln w="9525">
            <a:solidFill>
              <a:schemeClr val="tx1"/>
            </a:solidFill>
            <a:miter lim="800000"/>
            <a:headEnd/>
            <a:tailEnd/>
          </a:ln>
        </p:spPr>
        <p:txBody>
          <a:bodyPr wrap="none" anchor="ctr"/>
          <a:lstStyle/>
          <a:p>
            <a:pPr algn="ctr"/>
            <a:r>
              <a:rPr lang="en-US"/>
              <a:t> instruction-length (from 1 to 15) </a:t>
            </a:r>
          </a:p>
        </p:txBody>
      </p:sp>
      <p:sp>
        <p:nvSpPr>
          <p:cNvPr id="45061" name="Text Box 7"/>
          <p:cNvSpPr txBox="1">
            <a:spLocks noChangeArrowheads="1"/>
          </p:cNvSpPr>
          <p:nvPr/>
        </p:nvSpPr>
        <p:spPr bwMode="auto">
          <a:xfrm>
            <a:off x="1143000" y="2362200"/>
            <a:ext cx="6865938" cy="274638"/>
          </a:xfrm>
          <a:prstGeom prst="rect">
            <a:avLst/>
          </a:prstGeom>
          <a:noFill/>
          <a:ln w="9525">
            <a:noFill/>
            <a:miter lim="800000"/>
            <a:headEnd/>
            <a:tailEnd/>
          </a:ln>
        </p:spPr>
        <p:txBody>
          <a:bodyPr wrap="none">
            <a:spAutoFit/>
          </a:bodyPr>
          <a:lstStyle/>
          <a:p>
            <a:r>
              <a:rPr lang="en-US" sz="1200"/>
              <a:t>31                                                                                                                                                      0</a:t>
            </a:r>
          </a:p>
        </p:txBody>
      </p:sp>
      <p:sp>
        <p:nvSpPr>
          <p:cNvPr id="45062" name="Text Box 8"/>
          <p:cNvSpPr txBox="1">
            <a:spLocks noChangeArrowheads="1"/>
          </p:cNvSpPr>
          <p:nvPr/>
        </p:nvSpPr>
        <p:spPr bwMode="auto">
          <a:xfrm>
            <a:off x="685800" y="3886200"/>
            <a:ext cx="7804150" cy="641350"/>
          </a:xfrm>
          <a:prstGeom prst="rect">
            <a:avLst/>
          </a:prstGeom>
          <a:noFill/>
          <a:ln w="9525">
            <a:noFill/>
            <a:miter lim="800000"/>
            <a:headEnd/>
            <a:tailEnd/>
          </a:ln>
        </p:spPr>
        <p:txBody>
          <a:bodyPr wrap="none">
            <a:spAutoFit/>
          </a:bodyPr>
          <a:lstStyle/>
          <a:p>
            <a:r>
              <a:rPr lang="en-US"/>
              <a:t>For injection of events whose type is 4, 5, or 6, this field is used by the cpu</a:t>
            </a:r>
          </a:p>
          <a:p>
            <a:r>
              <a:rPr lang="en-US"/>
              <a:t>to determine what value for register RIP will be pushed on the guest’s stack</a:t>
            </a:r>
          </a:p>
        </p:txBody>
      </p:sp>
      <p:sp>
        <p:nvSpPr>
          <p:cNvPr id="45063" name="Text Box 9"/>
          <p:cNvSpPr txBox="1">
            <a:spLocks noChangeArrowheads="1"/>
          </p:cNvSpPr>
          <p:nvPr/>
        </p:nvSpPr>
        <p:spPr bwMode="auto">
          <a:xfrm>
            <a:off x="2286000" y="4800600"/>
            <a:ext cx="3981450" cy="915988"/>
          </a:xfrm>
          <a:prstGeom prst="rect">
            <a:avLst/>
          </a:prstGeom>
          <a:noFill/>
          <a:ln w="9525">
            <a:noFill/>
            <a:miter lim="800000"/>
            <a:headEnd/>
            <a:tailEnd/>
          </a:ln>
        </p:spPr>
        <p:txBody>
          <a:bodyPr wrap="none">
            <a:spAutoFit/>
          </a:bodyPr>
          <a:lstStyle/>
          <a:p>
            <a:r>
              <a:rPr lang="en-US"/>
              <a:t>Type 4: Software interrupt</a:t>
            </a:r>
          </a:p>
          <a:p>
            <a:r>
              <a:rPr lang="en-US"/>
              <a:t>Type 5: Privileged software exception</a:t>
            </a:r>
          </a:p>
          <a:p>
            <a:r>
              <a:rPr lang="en-US"/>
              <a:t>Type 6: Software exception</a:t>
            </a:r>
          </a:p>
        </p:txBody>
      </p:sp>
      <p:sp>
        <p:nvSpPr>
          <p:cNvPr id="45064" name="Text Box 10"/>
          <p:cNvSpPr txBox="1">
            <a:spLocks noChangeArrowheads="1"/>
          </p:cNvSpPr>
          <p:nvPr/>
        </p:nvSpPr>
        <p:spPr bwMode="auto">
          <a:xfrm>
            <a:off x="990600" y="6019800"/>
            <a:ext cx="7308850" cy="366713"/>
          </a:xfrm>
          <a:prstGeom prst="rect">
            <a:avLst/>
          </a:prstGeom>
          <a:noFill/>
          <a:ln w="9525">
            <a:noFill/>
            <a:miter lim="800000"/>
            <a:headEnd/>
            <a:tailEnd/>
          </a:ln>
        </p:spPr>
        <p:txBody>
          <a:bodyPr wrap="none">
            <a:spAutoFit/>
          </a:bodyPr>
          <a:lstStyle/>
          <a:p>
            <a:r>
              <a:rPr lang="en-US"/>
              <a:t>QUESTION: What would be an example of each of these event types?</a:t>
            </a:r>
          </a:p>
        </p:txBody>
      </p:sp>
      <p:sp>
        <p:nvSpPr>
          <p:cNvPr id="9"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240</a:t>
            </a:fld>
            <a:endParaRPr 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0"/>
            <a:ext cx="8229600" cy="1143000"/>
          </a:xfrm>
        </p:spPr>
        <p:txBody>
          <a:bodyPr/>
          <a:lstStyle/>
          <a:p>
            <a:pPr eaLnBrk="1" hangingPunct="1"/>
            <a:r>
              <a:rPr lang="en-US" dirty="0" smtClean="0"/>
              <a:t>Opportunity for optimization</a:t>
            </a:r>
          </a:p>
        </p:txBody>
      </p:sp>
      <p:sp>
        <p:nvSpPr>
          <p:cNvPr id="46083" name="Rectangle 3"/>
          <p:cNvSpPr>
            <a:spLocks noGrp="1" noChangeArrowheads="1"/>
          </p:cNvSpPr>
          <p:nvPr>
            <p:ph type="body" idx="1"/>
          </p:nvPr>
        </p:nvSpPr>
        <p:spPr/>
        <p:txBody>
          <a:bodyPr/>
          <a:lstStyle/>
          <a:p>
            <a:pPr eaLnBrk="1" hangingPunct="1"/>
            <a:r>
              <a:rPr lang="en-US" sz="2400" smtClean="0"/>
              <a:t>Just as the suppression of ‘segmentation’ in 64-bit memory-addressing has offered extra execution-speed and programming simplicity, there is opportunity for faster privilege-level transitions by eliminating references to system-tables in memory  </a:t>
            </a:r>
          </a:p>
        </p:txBody>
      </p:sp>
      <p:sp>
        <p:nvSpPr>
          <p:cNvPr id="46084" name="Rectangle 4"/>
          <p:cNvSpPr>
            <a:spLocks noChangeArrowheads="1"/>
          </p:cNvSpPr>
          <p:nvPr/>
        </p:nvSpPr>
        <p:spPr bwMode="auto">
          <a:xfrm>
            <a:off x="1295400" y="5105400"/>
            <a:ext cx="2057400" cy="914400"/>
          </a:xfrm>
          <a:prstGeom prst="rect">
            <a:avLst/>
          </a:prstGeom>
          <a:solidFill>
            <a:srgbClr val="FF3399"/>
          </a:solidFill>
          <a:ln w="38100">
            <a:solidFill>
              <a:schemeClr val="tx1"/>
            </a:solidFill>
            <a:miter lim="800000"/>
            <a:headEnd/>
            <a:tailEnd/>
          </a:ln>
        </p:spPr>
        <p:txBody>
          <a:bodyPr wrap="none" anchor="ctr"/>
          <a:lstStyle/>
          <a:p>
            <a:pPr algn="ctr"/>
            <a:r>
              <a:rPr lang="en-US"/>
              <a:t>application</a:t>
            </a:r>
          </a:p>
          <a:p>
            <a:pPr algn="ctr"/>
            <a:r>
              <a:rPr lang="en-US"/>
              <a:t>program</a:t>
            </a:r>
          </a:p>
        </p:txBody>
      </p:sp>
      <p:sp>
        <p:nvSpPr>
          <p:cNvPr id="46085" name="Rectangle 5"/>
          <p:cNvSpPr>
            <a:spLocks noChangeArrowheads="1"/>
          </p:cNvSpPr>
          <p:nvPr/>
        </p:nvSpPr>
        <p:spPr bwMode="auto">
          <a:xfrm>
            <a:off x="5257800" y="5105400"/>
            <a:ext cx="2057400" cy="914400"/>
          </a:xfrm>
          <a:prstGeom prst="rect">
            <a:avLst/>
          </a:prstGeom>
          <a:solidFill>
            <a:srgbClr val="99FF99"/>
          </a:solidFill>
          <a:ln w="38100">
            <a:solidFill>
              <a:schemeClr val="tx1"/>
            </a:solidFill>
            <a:miter lim="800000"/>
            <a:headEnd/>
            <a:tailEnd/>
          </a:ln>
        </p:spPr>
        <p:txBody>
          <a:bodyPr wrap="none" anchor="ctr"/>
          <a:lstStyle/>
          <a:p>
            <a:pPr algn="ctr"/>
            <a:r>
              <a:rPr lang="en-US"/>
              <a:t>kernel</a:t>
            </a:r>
          </a:p>
          <a:p>
            <a:pPr algn="ctr"/>
            <a:r>
              <a:rPr lang="en-US"/>
              <a:t>services</a:t>
            </a:r>
          </a:p>
        </p:txBody>
      </p:sp>
      <p:sp>
        <p:nvSpPr>
          <p:cNvPr id="46086" name="Line 6"/>
          <p:cNvSpPr>
            <a:spLocks noChangeShapeType="1"/>
          </p:cNvSpPr>
          <p:nvPr/>
        </p:nvSpPr>
        <p:spPr bwMode="auto">
          <a:xfrm>
            <a:off x="3200400" y="5334000"/>
            <a:ext cx="2286000" cy="0"/>
          </a:xfrm>
          <a:prstGeom prst="line">
            <a:avLst/>
          </a:prstGeom>
          <a:noFill/>
          <a:ln w="38100" cmpd="dbl">
            <a:solidFill>
              <a:schemeClr val="tx1"/>
            </a:solidFill>
            <a:round/>
            <a:headEnd/>
            <a:tailEnd type="triangle" w="med" len="med"/>
          </a:ln>
        </p:spPr>
        <p:txBody>
          <a:bodyPr/>
          <a:lstStyle/>
          <a:p>
            <a:endParaRPr lang="en-US"/>
          </a:p>
        </p:txBody>
      </p:sp>
      <p:sp>
        <p:nvSpPr>
          <p:cNvPr id="46087" name="Text Box 7"/>
          <p:cNvSpPr txBox="1">
            <a:spLocks noChangeArrowheads="1"/>
          </p:cNvSpPr>
          <p:nvPr/>
        </p:nvSpPr>
        <p:spPr bwMode="auto">
          <a:xfrm>
            <a:off x="3641725" y="4989513"/>
            <a:ext cx="1327150" cy="366712"/>
          </a:xfrm>
          <a:prstGeom prst="rect">
            <a:avLst/>
          </a:prstGeom>
          <a:noFill/>
          <a:ln w="9525">
            <a:noFill/>
            <a:miter lim="800000"/>
            <a:headEnd/>
            <a:tailEnd/>
          </a:ln>
        </p:spPr>
        <p:txBody>
          <a:bodyPr wrap="none">
            <a:spAutoFit/>
          </a:bodyPr>
          <a:lstStyle/>
          <a:p>
            <a:r>
              <a:rPr lang="en-US"/>
              <a:t>system-call</a:t>
            </a:r>
          </a:p>
        </p:txBody>
      </p:sp>
      <p:sp>
        <p:nvSpPr>
          <p:cNvPr id="46088" name="Text Box 8"/>
          <p:cNvSpPr txBox="1">
            <a:spLocks noChangeArrowheads="1"/>
          </p:cNvSpPr>
          <p:nvPr/>
        </p:nvSpPr>
        <p:spPr bwMode="auto">
          <a:xfrm>
            <a:off x="1981200" y="4800600"/>
            <a:ext cx="692150" cy="366713"/>
          </a:xfrm>
          <a:prstGeom prst="rect">
            <a:avLst/>
          </a:prstGeom>
          <a:noFill/>
          <a:ln w="9525">
            <a:noFill/>
            <a:miter lim="800000"/>
            <a:headEnd/>
            <a:tailEnd/>
          </a:ln>
        </p:spPr>
        <p:txBody>
          <a:bodyPr wrap="none">
            <a:spAutoFit/>
          </a:bodyPr>
          <a:lstStyle/>
          <a:p>
            <a:r>
              <a:rPr lang="en-US"/>
              <a:t>ring3</a:t>
            </a:r>
          </a:p>
        </p:txBody>
      </p:sp>
      <p:sp>
        <p:nvSpPr>
          <p:cNvPr id="46089" name="Text Box 9"/>
          <p:cNvSpPr txBox="1">
            <a:spLocks noChangeArrowheads="1"/>
          </p:cNvSpPr>
          <p:nvPr/>
        </p:nvSpPr>
        <p:spPr bwMode="auto">
          <a:xfrm>
            <a:off x="5943600" y="4800600"/>
            <a:ext cx="692150" cy="366713"/>
          </a:xfrm>
          <a:prstGeom prst="rect">
            <a:avLst/>
          </a:prstGeom>
          <a:noFill/>
          <a:ln w="9525">
            <a:noFill/>
            <a:miter lim="800000"/>
            <a:headEnd/>
            <a:tailEnd/>
          </a:ln>
        </p:spPr>
        <p:txBody>
          <a:bodyPr wrap="none">
            <a:spAutoFit/>
          </a:bodyPr>
          <a:lstStyle/>
          <a:p>
            <a:r>
              <a:rPr lang="en-US"/>
              <a:t>ring0</a:t>
            </a:r>
          </a:p>
        </p:txBody>
      </p:sp>
      <p:sp>
        <p:nvSpPr>
          <p:cNvPr id="46090" name="Line 10"/>
          <p:cNvSpPr>
            <a:spLocks noChangeShapeType="1"/>
          </p:cNvSpPr>
          <p:nvPr/>
        </p:nvSpPr>
        <p:spPr bwMode="auto">
          <a:xfrm flipH="1">
            <a:off x="3200400" y="5791200"/>
            <a:ext cx="2209800" cy="0"/>
          </a:xfrm>
          <a:prstGeom prst="line">
            <a:avLst/>
          </a:prstGeom>
          <a:noFill/>
          <a:ln w="38100" cmpd="dbl">
            <a:solidFill>
              <a:schemeClr val="tx1"/>
            </a:solidFill>
            <a:round/>
            <a:headEnd/>
            <a:tailEnd type="triangle" w="med" len="med"/>
          </a:ln>
        </p:spPr>
        <p:txBody>
          <a:bodyPr/>
          <a:lstStyle/>
          <a:p>
            <a:endParaRPr lang="en-US"/>
          </a:p>
        </p:txBody>
      </p:sp>
      <p:sp>
        <p:nvSpPr>
          <p:cNvPr id="46091" name="Text Box 11"/>
          <p:cNvSpPr txBox="1">
            <a:spLocks noChangeArrowheads="1"/>
          </p:cNvSpPr>
          <p:nvPr/>
        </p:nvSpPr>
        <p:spPr bwMode="auto">
          <a:xfrm>
            <a:off x="3886200" y="5486400"/>
            <a:ext cx="781050" cy="366713"/>
          </a:xfrm>
          <a:prstGeom prst="rect">
            <a:avLst/>
          </a:prstGeom>
          <a:noFill/>
          <a:ln w="9525">
            <a:noFill/>
            <a:miter lim="800000"/>
            <a:headEnd/>
            <a:tailEnd/>
          </a:ln>
        </p:spPr>
        <p:txBody>
          <a:bodyPr wrap="none">
            <a:spAutoFit/>
          </a:bodyPr>
          <a:lstStyle/>
          <a:p>
            <a:r>
              <a:rPr lang="en-US"/>
              <a:t>return</a:t>
            </a:r>
          </a:p>
        </p:txBody>
      </p:sp>
      <p:sp>
        <p:nvSpPr>
          <p:cNvPr id="1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241</a:t>
            </a:fld>
            <a:endParaRPr lang="en-US"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76200"/>
            <a:ext cx="8229600" cy="1143000"/>
          </a:xfrm>
        </p:spPr>
        <p:txBody>
          <a:bodyPr/>
          <a:lstStyle/>
          <a:p>
            <a:pPr eaLnBrk="1" hangingPunct="1"/>
            <a:r>
              <a:rPr lang="en-US" smtClean="0"/>
              <a:t>Sacrifice ‘flexibility’ for ‘speed’</a:t>
            </a:r>
          </a:p>
        </p:txBody>
      </p:sp>
      <p:sp>
        <p:nvSpPr>
          <p:cNvPr id="47107" name="Rectangle 3"/>
          <p:cNvSpPr>
            <a:spLocks noGrp="1" noChangeArrowheads="1"/>
          </p:cNvSpPr>
          <p:nvPr>
            <p:ph type="body" idx="1"/>
          </p:nvPr>
        </p:nvSpPr>
        <p:spPr>
          <a:xfrm>
            <a:off x="457200" y="1447800"/>
            <a:ext cx="8229600" cy="4525963"/>
          </a:xfrm>
        </p:spPr>
        <p:txBody>
          <a:bodyPr/>
          <a:lstStyle/>
          <a:p>
            <a:pPr eaLnBrk="1" hangingPunct="1"/>
            <a:r>
              <a:rPr lang="en-US" sz="2400" smtClean="0"/>
              <a:t>The ‘syscall’ and ‘sysret’ instructions allow much faster ring-transitions during normal system-calls – by keeping all the required information in special CPU registers – but accepting some limitations:</a:t>
            </a:r>
          </a:p>
          <a:p>
            <a:pPr lvl="1" eaLnBrk="1" hangingPunct="1"/>
            <a:r>
              <a:rPr lang="en-US" sz="2400" smtClean="0"/>
              <a:t>Transitions are only between ring3 and ring0</a:t>
            </a:r>
          </a:p>
          <a:p>
            <a:pPr lvl="1" eaLnBrk="1" hangingPunct="1"/>
            <a:r>
              <a:rPr lang="en-US" sz="2400" smtClean="0"/>
              <a:t>Only one ‘entry-point’ to all kernel-services</a:t>
            </a:r>
          </a:p>
          <a:p>
            <a:pPr lvl="1" eaLnBrk="1" hangingPunct="1"/>
            <a:r>
              <a:rPr lang="en-US" sz="2400" smtClean="0"/>
              <a:t>Some formerly ‘general-purpose’ registers would have to acquire a dedicated function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242</a:t>
            </a:fld>
            <a:endParaRPr lang="en-US"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76200"/>
            <a:ext cx="8229600" cy="1143000"/>
          </a:xfrm>
        </p:spPr>
        <p:txBody>
          <a:bodyPr/>
          <a:lstStyle/>
          <a:p>
            <a:pPr eaLnBrk="1" hangingPunct="1"/>
            <a:r>
              <a:rPr lang="en-US" smtClean="0"/>
              <a:t>Layout of GDT descriptors</a:t>
            </a:r>
          </a:p>
        </p:txBody>
      </p:sp>
      <p:sp>
        <p:nvSpPr>
          <p:cNvPr id="48131" name="Rectangle 3"/>
          <p:cNvSpPr>
            <a:spLocks noGrp="1" noChangeArrowheads="1"/>
          </p:cNvSpPr>
          <p:nvPr>
            <p:ph type="body" idx="1"/>
          </p:nvPr>
        </p:nvSpPr>
        <p:spPr/>
        <p:txBody>
          <a:bodyPr/>
          <a:lstStyle/>
          <a:p>
            <a:pPr eaLnBrk="1" hangingPunct="1"/>
            <a:r>
              <a:rPr lang="en-US" sz="2400" smtClean="0"/>
              <a:t>Use of ‘syscall’ requires a pair of global descriptors to be adjacently placed:</a:t>
            </a:r>
          </a:p>
          <a:p>
            <a:pPr eaLnBrk="1" hangingPunct="1"/>
            <a:endParaRPr lang="en-US" smtClean="0"/>
          </a:p>
          <a:p>
            <a:pPr eaLnBrk="1" hangingPunct="1"/>
            <a:endParaRPr lang="en-US" smtClean="0"/>
          </a:p>
          <a:p>
            <a:pPr eaLnBrk="1" hangingPunct="1"/>
            <a:r>
              <a:rPr lang="en-US" sz="2400" smtClean="0"/>
              <a:t>Use of ‘sysret’ requires a triple of global descriptors to be adjacently placed: </a:t>
            </a:r>
          </a:p>
        </p:txBody>
      </p:sp>
      <p:sp>
        <p:nvSpPr>
          <p:cNvPr id="48132" name="Rectangle 4"/>
          <p:cNvSpPr>
            <a:spLocks noChangeArrowheads="1"/>
          </p:cNvSpPr>
          <p:nvPr/>
        </p:nvSpPr>
        <p:spPr bwMode="auto">
          <a:xfrm>
            <a:off x="2057400" y="2438400"/>
            <a:ext cx="5867400" cy="838200"/>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48133" name="Rectangle 5"/>
          <p:cNvSpPr>
            <a:spLocks noChangeArrowheads="1"/>
          </p:cNvSpPr>
          <p:nvPr/>
        </p:nvSpPr>
        <p:spPr bwMode="auto">
          <a:xfrm>
            <a:off x="533400" y="3048000"/>
            <a:ext cx="990600" cy="381000"/>
          </a:xfrm>
          <a:prstGeom prst="rect">
            <a:avLst/>
          </a:prstGeom>
          <a:solidFill>
            <a:srgbClr val="33CC33"/>
          </a:solidFill>
          <a:ln w="9525">
            <a:solidFill>
              <a:schemeClr val="tx1"/>
            </a:solidFill>
            <a:miter lim="800000"/>
            <a:headEnd/>
            <a:tailEnd/>
          </a:ln>
        </p:spPr>
        <p:txBody>
          <a:bodyPr wrap="none" anchor="ctr"/>
          <a:lstStyle/>
          <a:p>
            <a:pPr algn="ctr"/>
            <a:r>
              <a:rPr lang="en-US"/>
              <a:t>GDTR</a:t>
            </a:r>
          </a:p>
        </p:txBody>
      </p:sp>
      <p:sp>
        <p:nvSpPr>
          <p:cNvPr id="48134" name="Line 6"/>
          <p:cNvSpPr>
            <a:spLocks noChangeShapeType="1"/>
          </p:cNvSpPr>
          <p:nvPr/>
        </p:nvSpPr>
        <p:spPr bwMode="auto">
          <a:xfrm flipV="1">
            <a:off x="1447800" y="3276600"/>
            <a:ext cx="609600" cy="0"/>
          </a:xfrm>
          <a:prstGeom prst="line">
            <a:avLst/>
          </a:prstGeom>
          <a:noFill/>
          <a:ln w="9525">
            <a:solidFill>
              <a:schemeClr val="tx1"/>
            </a:solidFill>
            <a:round/>
            <a:headEnd/>
            <a:tailEnd type="triangle" w="med" len="med"/>
          </a:ln>
        </p:spPr>
        <p:txBody>
          <a:bodyPr/>
          <a:lstStyle/>
          <a:p>
            <a:endParaRPr lang="en-US"/>
          </a:p>
        </p:txBody>
      </p:sp>
      <p:sp>
        <p:nvSpPr>
          <p:cNvPr id="48135" name="Rectangle 7"/>
          <p:cNvSpPr>
            <a:spLocks noChangeArrowheads="1"/>
          </p:cNvSpPr>
          <p:nvPr/>
        </p:nvSpPr>
        <p:spPr bwMode="auto">
          <a:xfrm>
            <a:off x="3352800" y="2438400"/>
            <a:ext cx="914400" cy="838200"/>
          </a:xfrm>
          <a:prstGeom prst="rect">
            <a:avLst/>
          </a:prstGeom>
          <a:solidFill>
            <a:srgbClr val="99FF99"/>
          </a:solidFill>
          <a:ln w="9525">
            <a:solidFill>
              <a:schemeClr val="tx1"/>
            </a:solidFill>
            <a:miter lim="800000"/>
            <a:headEnd/>
            <a:tailEnd/>
          </a:ln>
        </p:spPr>
        <p:txBody>
          <a:bodyPr wrap="none" anchor="ctr"/>
          <a:lstStyle/>
          <a:p>
            <a:pPr algn="ctr"/>
            <a:r>
              <a:rPr lang="en-US"/>
              <a:t>64-bit</a:t>
            </a:r>
          </a:p>
          <a:p>
            <a:pPr algn="ctr"/>
            <a:r>
              <a:rPr lang="en-US"/>
              <a:t>code</a:t>
            </a:r>
          </a:p>
          <a:p>
            <a:pPr algn="ctr"/>
            <a:r>
              <a:rPr lang="en-US"/>
              <a:t>DPL=0</a:t>
            </a:r>
          </a:p>
        </p:txBody>
      </p:sp>
      <p:sp>
        <p:nvSpPr>
          <p:cNvPr id="48136" name="Rectangle 8"/>
          <p:cNvSpPr>
            <a:spLocks noChangeArrowheads="1"/>
          </p:cNvSpPr>
          <p:nvPr/>
        </p:nvSpPr>
        <p:spPr bwMode="auto">
          <a:xfrm>
            <a:off x="4267200" y="2438400"/>
            <a:ext cx="914400" cy="838200"/>
          </a:xfrm>
          <a:prstGeom prst="rect">
            <a:avLst/>
          </a:prstGeom>
          <a:solidFill>
            <a:srgbClr val="99FF99"/>
          </a:solidFill>
          <a:ln w="9525">
            <a:solidFill>
              <a:schemeClr val="tx1"/>
            </a:solidFill>
            <a:miter lim="800000"/>
            <a:headEnd/>
            <a:tailEnd/>
          </a:ln>
        </p:spPr>
        <p:txBody>
          <a:bodyPr wrap="none" anchor="ctr"/>
          <a:lstStyle/>
          <a:p>
            <a:pPr algn="ctr"/>
            <a:r>
              <a:rPr lang="en-US"/>
              <a:t>ring0</a:t>
            </a:r>
          </a:p>
          <a:p>
            <a:pPr algn="ctr"/>
            <a:r>
              <a:rPr lang="en-US"/>
              <a:t>data</a:t>
            </a:r>
          </a:p>
          <a:p>
            <a:pPr algn="ctr"/>
            <a:r>
              <a:rPr lang="en-US"/>
              <a:t>DPL=0</a:t>
            </a:r>
          </a:p>
        </p:txBody>
      </p:sp>
      <p:sp>
        <p:nvSpPr>
          <p:cNvPr id="48137" name="Rectangle 9"/>
          <p:cNvSpPr>
            <a:spLocks noChangeArrowheads="1"/>
          </p:cNvSpPr>
          <p:nvPr/>
        </p:nvSpPr>
        <p:spPr bwMode="auto">
          <a:xfrm>
            <a:off x="2057400" y="4876800"/>
            <a:ext cx="5867400" cy="838200"/>
          </a:xfrm>
          <a:prstGeom prst="rect">
            <a:avLst/>
          </a:prstGeom>
          <a:solidFill>
            <a:srgbClr val="B2B2B2"/>
          </a:solidFill>
          <a:ln w="9525">
            <a:solidFill>
              <a:schemeClr val="tx1"/>
            </a:solidFill>
            <a:miter lim="800000"/>
            <a:headEnd/>
            <a:tailEnd/>
          </a:ln>
        </p:spPr>
        <p:txBody>
          <a:bodyPr wrap="none" anchor="ctr"/>
          <a:lstStyle/>
          <a:p>
            <a:endParaRPr lang="en-US"/>
          </a:p>
        </p:txBody>
      </p:sp>
      <p:sp>
        <p:nvSpPr>
          <p:cNvPr id="48138" name="Rectangle 10"/>
          <p:cNvSpPr>
            <a:spLocks noChangeArrowheads="1"/>
          </p:cNvSpPr>
          <p:nvPr/>
        </p:nvSpPr>
        <p:spPr bwMode="auto">
          <a:xfrm>
            <a:off x="533400" y="5486400"/>
            <a:ext cx="990600" cy="381000"/>
          </a:xfrm>
          <a:prstGeom prst="rect">
            <a:avLst/>
          </a:prstGeom>
          <a:solidFill>
            <a:srgbClr val="33CC33"/>
          </a:solidFill>
          <a:ln w="9525">
            <a:solidFill>
              <a:schemeClr val="tx1"/>
            </a:solidFill>
            <a:miter lim="800000"/>
            <a:headEnd/>
            <a:tailEnd/>
          </a:ln>
        </p:spPr>
        <p:txBody>
          <a:bodyPr wrap="none" anchor="ctr"/>
          <a:lstStyle/>
          <a:p>
            <a:pPr algn="ctr"/>
            <a:r>
              <a:rPr lang="en-US"/>
              <a:t>GDTR</a:t>
            </a:r>
          </a:p>
        </p:txBody>
      </p:sp>
      <p:sp>
        <p:nvSpPr>
          <p:cNvPr id="48139" name="Line 11"/>
          <p:cNvSpPr>
            <a:spLocks noChangeShapeType="1"/>
          </p:cNvSpPr>
          <p:nvPr/>
        </p:nvSpPr>
        <p:spPr bwMode="auto">
          <a:xfrm flipV="1">
            <a:off x="1447800" y="5715000"/>
            <a:ext cx="609600" cy="0"/>
          </a:xfrm>
          <a:prstGeom prst="line">
            <a:avLst/>
          </a:prstGeom>
          <a:noFill/>
          <a:ln w="9525">
            <a:solidFill>
              <a:schemeClr val="tx1"/>
            </a:solidFill>
            <a:round/>
            <a:headEnd/>
            <a:tailEnd type="triangle" w="med" len="med"/>
          </a:ln>
        </p:spPr>
        <p:txBody>
          <a:bodyPr/>
          <a:lstStyle/>
          <a:p>
            <a:endParaRPr lang="en-US"/>
          </a:p>
        </p:txBody>
      </p:sp>
      <p:sp>
        <p:nvSpPr>
          <p:cNvPr id="48140" name="Rectangle 12"/>
          <p:cNvSpPr>
            <a:spLocks noChangeArrowheads="1"/>
          </p:cNvSpPr>
          <p:nvPr/>
        </p:nvSpPr>
        <p:spPr bwMode="auto">
          <a:xfrm>
            <a:off x="4648200" y="4876800"/>
            <a:ext cx="914400" cy="838200"/>
          </a:xfrm>
          <a:prstGeom prst="rect">
            <a:avLst/>
          </a:prstGeom>
          <a:solidFill>
            <a:srgbClr val="99FF99"/>
          </a:solidFill>
          <a:ln w="9525">
            <a:solidFill>
              <a:schemeClr val="tx1"/>
            </a:solidFill>
            <a:miter lim="800000"/>
            <a:headEnd/>
            <a:tailEnd/>
          </a:ln>
        </p:spPr>
        <p:txBody>
          <a:bodyPr wrap="none" anchor="ctr"/>
          <a:lstStyle/>
          <a:p>
            <a:pPr algn="ctr"/>
            <a:r>
              <a:rPr lang="en-US"/>
              <a:t>16/32-bit</a:t>
            </a:r>
          </a:p>
          <a:p>
            <a:pPr algn="ctr"/>
            <a:r>
              <a:rPr lang="en-US"/>
              <a:t>code</a:t>
            </a:r>
          </a:p>
          <a:p>
            <a:pPr algn="ctr"/>
            <a:r>
              <a:rPr lang="en-US"/>
              <a:t>DPL=3</a:t>
            </a:r>
          </a:p>
        </p:txBody>
      </p:sp>
      <p:sp>
        <p:nvSpPr>
          <p:cNvPr id="48141" name="Rectangle 13"/>
          <p:cNvSpPr>
            <a:spLocks noChangeArrowheads="1"/>
          </p:cNvSpPr>
          <p:nvPr/>
        </p:nvSpPr>
        <p:spPr bwMode="auto">
          <a:xfrm>
            <a:off x="5562600" y="4876800"/>
            <a:ext cx="914400" cy="838200"/>
          </a:xfrm>
          <a:prstGeom prst="rect">
            <a:avLst/>
          </a:prstGeom>
          <a:solidFill>
            <a:srgbClr val="99FF99"/>
          </a:solidFill>
          <a:ln w="9525">
            <a:solidFill>
              <a:schemeClr val="tx1"/>
            </a:solidFill>
            <a:miter lim="800000"/>
            <a:headEnd/>
            <a:tailEnd/>
          </a:ln>
        </p:spPr>
        <p:txBody>
          <a:bodyPr wrap="none" anchor="ctr"/>
          <a:lstStyle/>
          <a:p>
            <a:pPr algn="ctr"/>
            <a:r>
              <a:rPr lang="en-US"/>
              <a:t>ring3</a:t>
            </a:r>
          </a:p>
          <a:p>
            <a:pPr algn="ctr"/>
            <a:r>
              <a:rPr lang="en-US"/>
              <a:t>data</a:t>
            </a:r>
          </a:p>
          <a:p>
            <a:pPr algn="ctr"/>
            <a:r>
              <a:rPr lang="en-US"/>
              <a:t>DPL=3</a:t>
            </a:r>
          </a:p>
        </p:txBody>
      </p:sp>
      <p:sp>
        <p:nvSpPr>
          <p:cNvPr id="48142" name="Rectangle 14"/>
          <p:cNvSpPr>
            <a:spLocks noChangeArrowheads="1"/>
          </p:cNvSpPr>
          <p:nvPr/>
        </p:nvSpPr>
        <p:spPr bwMode="auto">
          <a:xfrm>
            <a:off x="6477000" y="4876800"/>
            <a:ext cx="914400" cy="838200"/>
          </a:xfrm>
          <a:prstGeom prst="rect">
            <a:avLst/>
          </a:prstGeom>
          <a:solidFill>
            <a:srgbClr val="99FF99"/>
          </a:solidFill>
          <a:ln w="9525">
            <a:solidFill>
              <a:schemeClr val="tx1"/>
            </a:solidFill>
            <a:miter lim="800000"/>
            <a:headEnd/>
            <a:tailEnd/>
          </a:ln>
        </p:spPr>
        <p:txBody>
          <a:bodyPr wrap="none" anchor="ctr"/>
          <a:lstStyle/>
          <a:p>
            <a:pPr algn="ctr"/>
            <a:r>
              <a:rPr lang="en-US"/>
              <a:t>64-bit</a:t>
            </a:r>
          </a:p>
          <a:p>
            <a:pPr algn="ctr"/>
            <a:r>
              <a:rPr lang="en-US"/>
              <a:t>code</a:t>
            </a:r>
          </a:p>
          <a:p>
            <a:pPr algn="ctr"/>
            <a:r>
              <a:rPr lang="en-US"/>
              <a:t>DPL=3</a:t>
            </a:r>
          </a:p>
        </p:txBody>
      </p:sp>
      <p:sp>
        <p:nvSpPr>
          <p:cNvPr id="1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243</a:t>
            </a:fld>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52400"/>
            <a:ext cx="8229600" cy="1143000"/>
          </a:xfrm>
        </p:spPr>
        <p:txBody>
          <a:bodyPr/>
          <a:lstStyle/>
          <a:p>
            <a:pPr eaLnBrk="1" hangingPunct="1"/>
            <a:r>
              <a:rPr lang="en-US" dirty="0" smtClean="0"/>
              <a:t>Model-Specific Registers</a:t>
            </a:r>
          </a:p>
        </p:txBody>
      </p:sp>
      <p:sp>
        <p:nvSpPr>
          <p:cNvPr id="49155" name="Rectangle 3"/>
          <p:cNvSpPr>
            <a:spLocks noGrp="1" noChangeArrowheads="1"/>
          </p:cNvSpPr>
          <p:nvPr>
            <p:ph type="body" idx="1"/>
          </p:nvPr>
        </p:nvSpPr>
        <p:spPr/>
        <p:txBody>
          <a:bodyPr/>
          <a:lstStyle/>
          <a:p>
            <a:pPr eaLnBrk="1" hangingPunct="1">
              <a:lnSpc>
                <a:spcPct val="90000"/>
              </a:lnSpc>
            </a:pPr>
            <a:r>
              <a:rPr lang="en-US" smtClean="0"/>
              <a:t>Some MSRs must be suitably initialized:</a:t>
            </a:r>
          </a:p>
          <a:p>
            <a:pPr eaLnBrk="1" hangingPunct="1">
              <a:lnSpc>
                <a:spcPct val="90000"/>
              </a:lnSpc>
            </a:pPr>
            <a:endParaRPr lang="en-US" smtClean="0"/>
          </a:p>
          <a:p>
            <a:pPr lvl="2" eaLnBrk="1" hangingPunct="1">
              <a:lnSpc>
                <a:spcPct val="90000"/>
              </a:lnSpc>
              <a:buFontTx/>
              <a:buNone/>
            </a:pPr>
            <a:r>
              <a:rPr lang="en-US" smtClean="0"/>
              <a:t>	0xC0000080:   IA32_MSR_EFER</a:t>
            </a:r>
          </a:p>
          <a:p>
            <a:pPr lvl="2" eaLnBrk="1" hangingPunct="1">
              <a:lnSpc>
                <a:spcPct val="90000"/>
              </a:lnSpc>
              <a:buFontTx/>
              <a:buNone/>
            </a:pPr>
            <a:r>
              <a:rPr lang="en-US" smtClean="0"/>
              <a:t>	0xC0000081:   IA32_MSR_STAR</a:t>
            </a:r>
          </a:p>
          <a:p>
            <a:pPr lvl="2" eaLnBrk="1" hangingPunct="1">
              <a:lnSpc>
                <a:spcPct val="90000"/>
              </a:lnSpc>
              <a:buFontTx/>
              <a:buNone/>
            </a:pPr>
            <a:r>
              <a:rPr lang="en-US" smtClean="0"/>
              <a:t>	0xC0000082:   IA32_MSR_LSTAR</a:t>
            </a:r>
          </a:p>
          <a:p>
            <a:pPr lvl="2" eaLnBrk="1" hangingPunct="1">
              <a:lnSpc>
                <a:spcPct val="90000"/>
              </a:lnSpc>
              <a:buFontTx/>
              <a:buNone/>
            </a:pPr>
            <a:r>
              <a:rPr lang="en-US" smtClean="0"/>
              <a:t>	</a:t>
            </a:r>
            <a:r>
              <a:rPr lang="en-US" smtClean="0">
                <a:solidFill>
                  <a:srgbClr val="969696"/>
                </a:solidFill>
              </a:rPr>
              <a:t>0xC0000083:   IA32_MSR_CSTAR</a:t>
            </a:r>
          </a:p>
          <a:p>
            <a:pPr lvl="2" eaLnBrk="1" hangingPunct="1">
              <a:lnSpc>
                <a:spcPct val="90000"/>
              </a:lnSpc>
              <a:buFontTx/>
              <a:buNone/>
            </a:pPr>
            <a:r>
              <a:rPr lang="en-US" smtClean="0"/>
              <a:t>	0xC0000084:   IA32_MSR_FMASK</a:t>
            </a:r>
          </a:p>
          <a:p>
            <a:pPr lvl="2" eaLnBrk="1" hangingPunct="1">
              <a:lnSpc>
                <a:spcPct val="90000"/>
              </a:lnSpc>
              <a:buFontTx/>
              <a:buNone/>
            </a:pPr>
            <a:endParaRPr lang="en-US" smtClean="0"/>
          </a:p>
          <a:p>
            <a:pPr eaLnBrk="1" hangingPunct="1">
              <a:lnSpc>
                <a:spcPct val="90000"/>
              </a:lnSpc>
            </a:pPr>
            <a:r>
              <a:rPr lang="en-US" smtClean="0"/>
              <a:t>The Intel processor must be executing in 64-bit mode to use ‘syscall’ and ‘sysret’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244</a:t>
            </a:fld>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457200" y="274638"/>
            <a:ext cx="8229600" cy="1143000"/>
          </a:xfrm>
          <a:prstGeom prst="rect">
            <a:avLst/>
          </a:prstGeom>
          <a:noFill/>
          <a:ln w="9525">
            <a:noFill/>
            <a:miter lim="800000"/>
            <a:headEnd/>
            <a:tailEnd/>
          </a:ln>
        </p:spPr>
        <p:txBody>
          <a:bodyPr anchor="ctr"/>
          <a:lstStyle/>
          <a:p>
            <a:pPr algn="ctr"/>
            <a:r>
              <a:rPr lang="en-US" sz="4400" dirty="0">
                <a:solidFill>
                  <a:schemeClr val="tx2"/>
                </a:solidFill>
              </a:rPr>
              <a:t>Extended Feature Enable Register</a:t>
            </a:r>
          </a:p>
        </p:txBody>
      </p:sp>
      <p:sp>
        <p:nvSpPr>
          <p:cNvPr id="50179" name="Rectangle 5"/>
          <p:cNvSpPr>
            <a:spLocks noChangeArrowheads="1"/>
          </p:cNvSpPr>
          <p:nvPr/>
        </p:nvSpPr>
        <p:spPr bwMode="auto">
          <a:xfrm>
            <a:off x="457200" y="1600200"/>
            <a:ext cx="8229600" cy="4525963"/>
          </a:xfrm>
          <a:prstGeom prst="rect">
            <a:avLst/>
          </a:prstGeom>
          <a:noFill/>
          <a:ln w="9525">
            <a:noFill/>
            <a:miter lim="800000"/>
            <a:headEnd/>
            <a:tailEnd/>
          </a:ln>
        </p:spPr>
        <p:txBody>
          <a:bodyPr/>
          <a:lstStyle/>
          <a:p>
            <a:pPr marL="342900" indent="-342900">
              <a:spcBef>
                <a:spcPct val="20000"/>
              </a:spcBef>
              <a:buFontTx/>
              <a:buChar char="•"/>
            </a:pPr>
            <a:r>
              <a:rPr lang="en-US" sz="2400" b="0"/>
              <a:t>This Model-Specific Register (MSR) was introduced in the AMD64 architecture and perpetuated by EM64T (for compatibility)</a:t>
            </a:r>
          </a:p>
        </p:txBody>
      </p:sp>
      <p:sp>
        <p:nvSpPr>
          <p:cNvPr id="50180" name="Rectangle 6"/>
          <p:cNvSpPr>
            <a:spLocks noChangeArrowheads="1"/>
          </p:cNvSpPr>
          <p:nvPr/>
        </p:nvSpPr>
        <p:spPr bwMode="auto">
          <a:xfrm>
            <a:off x="914400" y="3581400"/>
            <a:ext cx="73914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50181" name="Rectangle 7"/>
          <p:cNvSpPr>
            <a:spLocks noChangeArrowheads="1"/>
          </p:cNvSpPr>
          <p:nvPr/>
        </p:nvSpPr>
        <p:spPr bwMode="auto">
          <a:xfrm>
            <a:off x="8001000" y="35814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S</a:t>
            </a:r>
          </a:p>
          <a:p>
            <a:pPr algn="ctr"/>
            <a:r>
              <a:rPr lang="en-US" sz="1400"/>
              <a:t>C</a:t>
            </a:r>
          </a:p>
          <a:p>
            <a:pPr algn="ctr"/>
            <a:r>
              <a:rPr lang="en-US" sz="1400"/>
              <a:t>E</a:t>
            </a:r>
          </a:p>
        </p:txBody>
      </p:sp>
      <p:sp>
        <p:nvSpPr>
          <p:cNvPr id="50182" name="Rectangle 8"/>
          <p:cNvSpPr>
            <a:spLocks noChangeArrowheads="1"/>
          </p:cNvSpPr>
          <p:nvPr/>
        </p:nvSpPr>
        <p:spPr bwMode="auto">
          <a:xfrm>
            <a:off x="6248400" y="35814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L</a:t>
            </a:r>
          </a:p>
          <a:p>
            <a:pPr algn="ctr"/>
            <a:r>
              <a:rPr lang="en-US" sz="1400"/>
              <a:t>M</a:t>
            </a:r>
          </a:p>
          <a:p>
            <a:pPr algn="ctr"/>
            <a:r>
              <a:rPr lang="en-US" sz="1400"/>
              <a:t>E</a:t>
            </a:r>
          </a:p>
        </p:txBody>
      </p:sp>
      <p:sp>
        <p:nvSpPr>
          <p:cNvPr id="50183" name="Rectangle 9"/>
          <p:cNvSpPr>
            <a:spLocks noChangeArrowheads="1"/>
          </p:cNvSpPr>
          <p:nvPr/>
        </p:nvSpPr>
        <p:spPr bwMode="auto">
          <a:xfrm>
            <a:off x="5638800" y="35814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L</a:t>
            </a:r>
          </a:p>
          <a:p>
            <a:pPr algn="ctr"/>
            <a:r>
              <a:rPr lang="en-US" sz="1400"/>
              <a:t>M</a:t>
            </a:r>
          </a:p>
          <a:p>
            <a:pPr algn="ctr"/>
            <a:r>
              <a:rPr lang="en-US" sz="1400"/>
              <a:t>A</a:t>
            </a:r>
          </a:p>
        </p:txBody>
      </p:sp>
      <p:sp>
        <p:nvSpPr>
          <p:cNvPr id="50184" name="Rectangle 10"/>
          <p:cNvSpPr>
            <a:spLocks noChangeArrowheads="1"/>
          </p:cNvSpPr>
          <p:nvPr/>
        </p:nvSpPr>
        <p:spPr bwMode="auto">
          <a:xfrm>
            <a:off x="5334000" y="35814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N</a:t>
            </a:r>
          </a:p>
          <a:p>
            <a:pPr algn="ctr"/>
            <a:r>
              <a:rPr lang="en-US" sz="1400"/>
              <a:t>X</a:t>
            </a:r>
          </a:p>
          <a:p>
            <a:pPr algn="ctr"/>
            <a:r>
              <a:rPr lang="en-US" sz="1400"/>
              <a:t>E</a:t>
            </a:r>
          </a:p>
        </p:txBody>
      </p:sp>
      <p:sp>
        <p:nvSpPr>
          <p:cNvPr id="50185" name="Text Box 11"/>
          <p:cNvSpPr txBox="1">
            <a:spLocks noChangeArrowheads="1"/>
          </p:cNvSpPr>
          <p:nvPr/>
        </p:nvSpPr>
        <p:spPr bwMode="auto">
          <a:xfrm>
            <a:off x="838200" y="3375025"/>
            <a:ext cx="7458075" cy="274638"/>
          </a:xfrm>
          <a:prstGeom prst="rect">
            <a:avLst/>
          </a:prstGeom>
          <a:noFill/>
          <a:ln w="9525">
            <a:noFill/>
            <a:miter lim="800000"/>
            <a:headEnd/>
            <a:tailEnd/>
          </a:ln>
        </p:spPr>
        <p:txBody>
          <a:bodyPr wrap="none">
            <a:spAutoFit/>
          </a:bodyPr>
          <a:lstStyle/>
          <a:p>
            <a:r>
              <a:rPr lang="en-US" sz="1200"/>
              <a:t>63                                                                                                    11   10            8                                       0</a:t>
            </a:r>
          </a:p>
        </p:txBody>
      </p:sp>
      <p:sp>
        <p:nvSpPr>
          <p:cNvPr id="50186" name="Text Box 12"/>
          <p:cNvSpPr txBox="1">
            <a:spLocks noChangeArrowheads="1"/>
          </p:cNvSpPr>
          <p:nvPr/>
        </p:nvSpPr>
        <p:spPr bwMode="auto">
          <a:xfrm>
            <a:off x="838200" y="4648200"/>
            <a:ext cx="5483225" cy="1187450"/>
          </a:xfrm>
          <a:prstGeom prst="rect">
            <a:avLst/>
          </a:prstGeom>
          <a:noFill/>
          <a:ln w="9525">
            <a:noFill/>
            <a:miter lim="800000"/>
            <a:headEnd/>
            <a:tailEnd/>
          </a:ln>
        </p:spPr>
        <p:txBody>
          <a:bodyPr wrap="none">
            <a:spAutoFit/>
          </a:bodyPr>
          <a:lstStyle/>
          <a:p>
            <a:r>
              <a:rPr lang="en-US" sz="1600"/>
              <a:t>Legend:</a:t>
            </a:r>
          </a:p>
          <a:p>
            <a:r>
              <a:rPr lang="en-US" sz="1400"/>
              <a:t>	SCE = SysCall/sysret is Enabled (1=yes, 0=no)</a:t>
            </a:r>
          </a:p>
          <a:p>
            <a:r>
              <a:rPr lang="en-US" sz="1400"/>
              <a:t>	LME = Long-Mode is Enabled (1=yes, 0=no)</a:t>
            </a:r>
          </a:p>
          <a:p>
            <a:r>
              <a:rPr lang="en-US" sz="1400"/>
              <a:t>	LMA = Long-Mode is Active (1=yes, 0=no)</a:t>
            </a:r>
          </a:p>
          <a:p>
            <a:r>
              <a:rPr lang="en-US" sz="1400"/>
              <a:t>	NXE = Non-eXecutable pages Enabled (1=yes, 0=no)</a:t>
            </a:r>
          </a:p>
        </p:txBody>
      </p:sp>
      <p:sp>
        <p:nvSpPr>
          <p:cNvPr id="50187" name="Text Box 13"/>
          <p:cNvSpPr txBox="1">
            <a:spLocks noChangeArrowheads="1"/>
          </p:cNvSpPr>
          <p:nvPr/>
        </p:nvSpPr>
        <p:spPr bwMode="auto">
          <a:xfrm>
            <a:off x="1752600" y="6096000"/>
            <a:ext cx="5543550" cy="517525"/>
          </a:xfrm>
          <a:prstGeom prst="rect">
            <a:avLst/>
          </a:prstGeom>
          <a:noFill/>
          <a:ln w="9525">
            <a:noFill/>
            <a:miter lim="800000"/>
            <a:headEnd/>
            <a:tailEnd/>
          </a:ln>
        </p:spPr>
        <p:txBody>
          <a:bodyPr wrap="none">
            <a:spAutoFit/>
          </a:bodyPr>
          <a:lstStyle/>
          <a:p>
            <a:r>
              <a:rPr lang="en-US" sz="1400"/>
              <a:t>   NOTE: The MSR address-index for EFER = 0xC0000080, and </a:t>
            </a:r>
          </a:p>
          <a:p>
            <a:r>
              <a:rPr lang="en-US" sz="1400"/>
              <a:t> this register is accessed using RDMSR or WRMSR instructions</a:t>
            </a:r>
          </a:p>
        </p:txBody>
      </p:sp>
      <p:sp>
        <p:nvSpPr>
          <p:cNvPr id="50188" name="Line 14"/>
          <p:cNvSpPr>
            <a:spLocks noChangeShapeType="1"/>
          </p:cNvSpPr>
          <p:nvPr/>
        </p:nvSpPr>
        <p:spPr bwMode="auto">
          <a:xfrm flipV="1">
            <a:off x="8153400" y="4572000"/>
            <a:ext cx="0" cy="457200"/>
          </a:xfrm>
          <a:prstGeom prst="line">
            <a:avLst/>
          </a:prstGeom>
          <a:noFill/>
          <a:ln w="28575">
            <a:solidFill>
              <a:srgbClr val="FF3399"/>
            </a:solidFill>
            <a:round/>
            <a:headEnd/>
            <a:tailEnd type="triangle" w="med" len="med"/>
          </a:ln>
        </p:spPr>
        <p:txBody>
          <a:bodyPr/>
          <a:lstStyle/>
          <a:p>
            <a:endParaRPr lang="en-US"/>
          </a:p>
        </p:txBody>
      </p:sp>
      <p:sp>
        <p:nvSpPr>
          <p:cNvPr id="50189" name="Line 15"/>
          <p:cNvSpPr>
            <a:spLocks noChangeShapeType="1"/>
          </p:cNvSpPr>
          <p:nvPr/>
        </p:nvSpPr>
        <p:spPr bwMode="auto">
          <a:xfrm>
            <a:off x="5867400" y="5029200"/>
            <a:ext cx="2286000" cy="0"/>
          </a:xfrm>
          <a:prstGeom prst="line">
            <a:avLst/>
          </a:prstGeom>
          <a:noFill/>
          <a:ln w="28575">
            <a:solidFill>
              <a:srgbClr val="FF3399"/>
            </a:solidFill>
            <a:round/>
            <a:headEnd/>
            <a:tailEnd/>
          </a:ln>
        </p:spPr>
        <p:txBody>
          <a:bodyPr/>
          <a:lstStyle/>
          <a:p>
            <a:endParaRPr lang="en-US"/>
          </a:p>
        </p:txBody>
      </p:sp>
      <p:sp>
        <p:nvSpPr>
          <p:cNvPr id="1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245</a:t>
            </a:fld>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1143000"/>
          </a:xfrm>
        </p:spPr>
        <p:txBody>
          <a:bodyPr/>
          <a:lstStyle/>
          <a:p>
            <a:pPr eaLnBrk="1" hangingPunct="1"/>
            <a:r>
              <a:rPr lang="en-US" smtClean="0"/>
              <a:t>The MSR_STAR register</a:t>
            </a:r>
          </a:p>
        </p:txBody>
      </p:sp>
      <p:sp>
        <p:nvSpPr>
          <p:cNvPr id="51203" name="Rectangle 4"/>
          <p:cNvSpPr>
            <a:spLocks noChangeArrowheads="1"/>
          </p:cNvSpPr>
          <p:nvPr/>
        </p:nvSpPr>
        <p:spPr bwMode="auto">
          <a:xfrm>
            <a:off x="4800600" y="1905000"/>
            <a:ext cx="3657600" cy="914400"/>
          </a:xfrm>
          <a:prstGeom prst="rect">
            <a:avLst/>
          </a:prstGeom>
          <a:solidFill>
            <a:schemeClr val="bg2"/>
          </a:solidFill>
          <a:ln w="9525">
            <a:solidFill>
              <a:schemeClr val="tx1"/>
            </a:solidFill>
            <a:miter lim="800000"/>
            <a:headEnd/>
            <a:tailEnd/>
          </a:ln>
        </p:spPr>
        <p:txBody>
          <a:bodyPr wrap="none" anchor="ctr"/>
          <a:lstStyle/>
          <a:p>
            <a:pPr algn="ctr"/>
            <a:r>
              <a:rPr lang="en-US"/>
              <a:t>unused</a:t>
            </a:r>
          </a:p>
        </p:txBody>
      </p:sp>
      <p:sp>
        <p:nvSpPr>
          <p:cNvPr id="51204" name="Rectangle 5"/>
          <p:cNvSpPr>
            <a:spLocks noChangeArrowheads="1"/>
          </p:cNvSpPr>
          <p:nvPr/>
        </p:nvSpPr>
        <p:spPr bwMode="auto">
          <a:xfrm>
            <a:off x="2971800" y="1905000"/>
            <a:ext cx="18288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selector for </a:t>
            </a:r>
          </a:p>
          <a:p>
            <a:pPr algn="ctr"/>
            <a:r>
              <a:rPr lang="en-US" sz="1400"/>
              <a:t>64-bit ring0 </a:t>
            </a:r>
          </a:p>
          <a:p>
            <a:pPr algn="ctr"/>
            <a:r>
              <a:rPr lang="en-US" sz="1400"/>
              <a:t>code-descriptor</a:t>
            </a:r>
          </a:p>
        </p:txBody>
      </p:sp>
      <p:sp>
        <p:nvSpPr>
          <p:cNvPr id="51205" name="Text Box 9"/>
          <p:cNvSpPr txBox="1">
            <a:spLocks noChangeArrowheads="1"/>
          </p:cNvSpPr>
          <p:nvPr/>
        </p:nvSpPr>
        <p:spPr bwMode="auto">
          <a:xfrm>
            <a:off x="990600" y="1698625"/>
            <a:ext cx="7496175" cy="274638"/>
          </a:xfrm>
          <a:prstGeom prst="rect">
            <a:avLst/>
          </a:prstGeom>
          <a:noFill/>
          <a:ln w="9525">
            <a:noFill/>
            <a:miter lim="800000"/>
            <a:headEnd/>
            <a:tailEnd/>
          </a:ln>
        </p:spPr>
        <p:txBody>
          <a:bodyPr wrap="none">
            <a:spAutoFit/>
          </a:bodyPr>
          <a:lstStyle/>
          <a:p>
            <a:r>
              <a:rPr lang="en-US" sz="1200"/>
              <a:t>63                                   48  47                                 32   31                                                                            0</a:t>
            </a:r>
          </a:p>
        </p:txBody>
      </p:sp>
      <p:sp>
        <p:nvSpPr>
          <p:cNvPr id="51206" name="Rectangle 10"/>
          <p:cNvSpPr>
            <a:spLocks noChangeArrowheads="1"/>
          </p:cNvSpPr>
          <p:nvPr/>
        </p:nvSpPr>
        <p:spPr bwMode="auto">
          <a:xfrm>
            <a:off x="1066800" y="1905000"/>
            <a:ext cx="19050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selector for </a:t>
            </a:r>
          </a:p>
          <a:p>
            <a:pPr algn="ctr"/>
            <a:r>
              <a:rPr lang="en-US" sz="1400"/>
              <a:t>‘compatibility’ ring3</a:t>
            </a:r>
          </a:p>
          <a:p>
            <a:pPr algn="ctr"/>
            <a:r>
              <a:rPr lang="en-US" sz="1400"/>
              <a:t>code-descriptor</a:t>
            </a:r>
          </a:p>
        </p:txBody>
      </p:sp>
      <p:sp>
        <p:nvSpPr>
          <p:cNvPr id="51207" name="Text Box 12"/>
          <p:cNvSpPr txBox="1">
            <a:spLocks noChangeArrowheads="1"/>
          </p:cNvSpPr>
          <p:nvPr/>
        </p:nvSpPr>
        <p:spPr bwMode="auto">
          <a:xfrm>
            <a:off x="4251325" y="3541713"/>
            <a:ext cx="4108450" cy="1190625"/>
          </a:xfrm>
          <a:prstGeom prst="rect">
            <a:avLst/>
          </a:prstGeom>
          <a:noFill/>
          <a:ln w="9525">
            <a:noFill/>
            <a:miter lim="800000"/>
            <a:headEnd/>
            <a:tailEnd/>
          </a:ln>
        </p:spPr>
        <p:txBody>
          <a:bodyPr wrap="none">
            <a:spAutoFit/>
          </a:bodyPr>
          <a:lstStyle/>
          <a:p>
            <a:r>
              <a:rPr lang="en-US"/>
              <a:t> This selector is for the first in a pair of</a:t>
            </a:r>
          </a:p>
          <a:p>
            <a:r>
              <a:rPr lang="en-US"/>
              <a:t> adjacently-placed GDT descriptors for</a:t>
            </a:r>
          </a:p>
          <a:p>
            <a:r>
              <a:rPr lang="en-US"/>
              <a:t> the CS and SS registers, respectively,</a:t>
            </a:r>
          </a:p>
          <a:p>
            <a:r>
              <a:rPr lang="en-US"/>
              <a:t> upon the transition from ring3 to ring0 </a:t>
            </a:r>
          </a:p>
        </p:txBody>
      </p:sp>
      <p:sp>
        <p:nvSpPr>
          <p:cNvPr id="51208" name="Line 13"/>
          <p:cNvSpPr>
            <a:spLocks noChangeShapeType="1"/>
          </p:cNvSpPr>
          <p:nvPr/>
        </p:nvSpPr>
        <p:spPr bwMode="auto">
          <a:xfrm flipV="1">
            <a:off x="3733800" y="2667000"/>
            <a:ext cx="0" cy="1066800"/>
          </a:xfrm>
          <a:prstGeom prst="line">
            <a:avLst/>
          </a:prstGeom>
          <a:noFill/>
          <a:ln w="9525">
            <a:solidFill>
              <a:schemeClr val="tx1"/>
            </a:solidFill>
            <a:round/>
            <a:headEnd/>
            <a:tailEnd type="triangle" w="med" len="med"/>
          </a:ln>
        </p:spPr>
        <p:txBody>
          <a:bodyPr/>
          <a:lstStyle/>
          <a:p>
            <a:endParaRPr lang="en-US"/>
          </a:p>
        </p:txBody>
      </p:sp>
      <p:sp>
        <p:nvSpPr>
          <p:cNvPr id="51209" name="Line 14"/>
          <p:cNvSpPr>
            <a:spLocks noChangeShapeType="1"/>
          </p:cNvSpPr>
          <p:nvPr/>
        </p:nvSpPr>
        <p:spPr bwMode="auto">
          <a:xfrm>
            <a:off x="3733800" y="3733800"/>
            <a:ext cx="609600" cy="0"/>
          </a:xfrm>
          <a:prstGeom prst="line">
            <a:avLst/>
          </a:prstGeom>
          <a:noFill/>
          <a:ln w="9525">
            <a:solidFill>
              <a:schemeClr val="tx1"/>
            </a:solidFill>
            <a:round/>
            <a:headEnd/>
            <a:tailEnd/>
          </a:ln>
        </p:spPr>
        <p:txBody>
          <a:bodyPr/>
          <a:lstStyle/>
          <a:p>
            <a:endParaRPr lang="en-US"/>
          </a:p>
        </p:txBody>
      </p:sp>
      <p:sp>
        <p:nvSpPr>
          <p:cNvPr id="51210" name="Text Box 15"/>
          <p:cNvSpPr txBox="1">
            <a:spLocks noChangeArrowheads="1"/>
          </p:cNvSpPr>
          <p:nvPr/>
        </p:nvSpPr>
        <p:spPr bwMode="auto">
          <a:xfrm>
            <a:off x="1981200" y="4876800"/>
            <a:ext cx="5454650" cy="1465263"/>
          </a:xfrm>
          <a:prstGeom prst="rect">
            <a:avLst/>
          </a:prstGeom>
          <a:noFill/>
          <a:ln w="9525">
            <a:noFill/>
            <a:miter lim="800000"/>
            <a:headEnd/>
            <a:tailEnd/>
          </a:ln>
        </p:spPr>
        <p:txBody>
          <a:bodyPr wrap="none">
            <a:spAutoFit/>
          </a:bodyPr>
          <a:lstStyle/>
          <a:p>
            <a:r>
              <a:rPr lang="en-US"/>
              <a:t>           This selector is for the first in a triple of</a:t>
            </a:r>
          </a:p>
          <a:p>
            <a:r>
              <a:rPr lang="en-US"/>
              <a:t>        adjacently-placed GDT descriptors for the</a:t>
            </a:r>
          </a:p>
          <a:p>
            <a:r>
              <a:rPr lang="en-US"/>
              <a:t>   CS and SS (or SS and CS) registers, respectively,</a:t>
            </a:r>
          </a:p>
          <a:p>
            <a:r>
              <a:rPr lang="en-US"/>
              <a:t>           upon the transition from ring0 to ring3</a:t>
            </a:r>
          </a:p>
          <a:p>
            <a:r>
              <a:rPr lang="en-US"/>
              <a:t>(depending on whether ‘sysret’ or ‘sysretq’ is used)  </a:t>
            </a:r>
          </a:p>
        </p:txBody>
      </p:sp>
      <p:sp>
        <p:nvSpPr>
          <p:cNvPr id="51211" name="Line 16"/>
          <p:cNvSpPr>
            <a:spLocks noChangeShapeType="1"/>
          </p:cNvSpPr>
          <p:nvPr/>
        </p:nvSpPr>
        <p:spPr bwMode="auto">
          <a:xfrm flipV="1">
            <a:off x="1905000" y="2667000"/>
            <a:ext cx="0" cy="2362200"/>
          </a:xfrm>
          <a:prstGeom prst="line">
            <a:avLst/>
          </a:prstGeom>
          <a:noFill/>
          <a:ln w="9525">
            <a:solidFill>
              <a:schemeClr val="tx1"/>
            </a:solidFill>
            <a:round/>
            <a:headEnd/>
            <a:tailEnd type="triangle" w="med" len="med"/>
          </a:ln>
        </p:spPr>
        <p:txBody>
          <a:bodyPr/>
          <a:lstStyle/>
          <a:p>
            <a:endParaRPr lang="en-US"/>
          </a:p>
        </p:txBody>
      </p:sp>
      <p:sp>
        <p:nvSpPr>
          <p:cNvPr id="51212" name="Line 17"/>
          <p:cNvSpPr>
            <a:spLocks noChangeShapeType="1"/>
          </p:cNvSpPr>
          <p:nvPr/>
        </p:nvSpPr>
        <p:spPr bwMode="auto">
          <a:xfrm>
            <a:off x="1905000" y="5029200"/>
            <a:ext cx="762000" cy="0"/>
          </a:xfrm>
          <a:prstGeom prst="line">
            <a:avLst/>
          </a:prstGeom>
          <a:noFill/>
          <a:ln w="9525">
            <a:solidFill>
              <a:schemeClr val="tx1"/>
            </a:solidFill>
            <a:round/>
            <a:headEnd/>
            <a:tailEnd/>
          </a:ln>
        </p:spPr>
        <p:txBody>
          <a:bodyPr/>
          <a:lstStyle/>
          <a:p>
            <a:endParaRPr lang="en-US"/>
          </a:p>
        </p:txBody>
      </p:sp>
      <p:sp>
        <p:nvSpPr>
          <p:cNvPr id="51213" name="Text Box 18"/>
          <p:cNvSpPr txBox="1">
            <a:spLocks noChangeArrowheads="1"/>
          </p:cNvSpPr>
          <p:nvPr/>
        </p:nvSpPr>
        <p:spPr bwMode="auto">
          <a:xfrm>
            <a:off x="3276600" y="1600200"/>
            <a:ext cx="1158875" cy="304800"/>
          </a:xfrm>
          <a:prstGeom prst="rect">
            <a:avLst/>
          </a:prstGeom>
          <a:noFill/>
          <a:ln w="9525">
            <a:noFill/>
            <a:miter lim="800000"/>
            <a:headEnd/>
            <a:tailEnd/>
          </a:ln>
        </p:spPr>
        <p:txBody>
          <a:bodyPr wrap="none">
            <a:spAutoFit/>
          </a:bodyPr>
          <a:lstStyle/>
          <a:p>
            <a:r>
              <a:rPr lang="en-US" sz="1400" i="1">
                <a:solidFill>
                  <a:srgbClr val="FF3399"/>
                </a:solidFill>
              </a:rPr>
              <a:t>for ‘syscall’</a:t>
            </a:r>
          </a:p>
        </p:txBody>
      </p:sp>
      <p:sp>
        <p:nvSpPr>
          <p:cNvPr id="51214" name="Text Box 19"/>
          <p:cNvSpPr txBox="1">
            <a:spLocks noChangeArrowheads="1"/>
          </p:cNvSpPr>
          <p:nvPr/>
        </p:nvSpPr>
        <p:spPr bwMode="auto">
          <a:xfrm>
            <a:off x="1371600" y="1600200"/>
            <a:ext cx="1090613" cy="304800"/>
          </a:xfrm>
          <a:prstGeom prst="rect">
            <a:avLst/>
          </a:prstGeom>
          <a:noFill/>
          <a:ln w="9525">
            <a:noFill/>
            <a:miter lim="800000"/>
            <a:headEnd/>
            <a:tailEnd/>
          </a:ln>
        </p:spPr>
        <p:txBody>
          <a:bodyPr wrap="none">
            <a:spAutoFit/>
          </a:bodyPr>
          <a:lstStyle/>
          <a:p>
            <a:r>
              <a:rPr lang="en-US" sz="1400" i="1">
                <a:solidFill>
                  <a:srgbClr val="FF3399"/>
                </a:solidFill>
              </a:rPr>
              <a:t>for ‘sysret’</a:t>
            </a:r>
          </a:p>
        </p:txBody>
      </p:sp>
      <p:sp>
        <p:nvSpPr>
          <p:cNvPr id="1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246</a:t>
            </a:fld>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0"/>
            <a:ext cx="8229600" cy="1143000"/>
          </a:xfrm>
        </p:spPr>
        <p:txBody>
          <a:bodyPr/>
          <a:lstStyle/>
          <a:p>
            <a:pPr eaLnBrk="1" hangingPunct="1"/>
            <a:r>
              <a:rPr lang="en-US" dirty="0" smtClean="0"/>
              <a:t>The MSR_LSTAR register</a:t>
            </a:r>
          </a:p>
        </p:txBody>
      </p:sp>
      <p:sp>
        <p:nvSpPr>
          <p:cNvPr id="52227" name="Rectangle 4"/>
          <p:cNvSpPr>
            <a:spLocks noChangeArrowheads="1"/>
          </p:cNvSpPr>
          <p:nvPr/>
        </p:nvSpPr>
        <p:spPr bwMode="auto">
          <a:xfrm>
            <a:off x="1066800" y="2209800"/>
            <a:ext cx="7391400" cy="914400"/>
          </a:xfrm>
          <a:prstGeom prst="rect">
            <a:avLst/>
          </a:prstGeom>
          <a:solidFill>
            <a:srgbClr val="FFCCCC"/>
          </a:solidFill>
          <a:ln w="9525">
            <a:solidFill>
              <a:schemeClr val="tx1"/>
            </a:solidFill>
            <a:miter lim="800000"/>
            <a:headEnd/>
            <a:tailEnd/>
          </a:ln>
        </p:spPr>
        <p:txBody>
          <a:bodyPr wrap="none" anchor="ctr"/>
          <a:lstStyle/>
          <a:p>
            <a:pPr algn="ctr"/>
            <a:r>
              <a:rPr lang="en-US"/>
              <a:t>Linear-address of the system-call entry-point</a:t>
            </a:r>
          </a:p>
        </p:txBody>
      </p:sp>
      <p:sp>
        <p:nvSpPr>
          <p:cNvPr id="52228" name="Text Box 6"/>
          <p:cNvSpPr txBox="1">
            <a:spLocks noChangeArrowheads="1"/>
          </p:cNvSpPr>
          <p:nvPr/>
        </p:nvSpPr>
        <p:spPr bwMode="auto">
          <a:xfrm>
            <a:off x="990600" y="2003425"/>
            <a:ext cx="7508875" cy="274638"/>
          </a:xfrm>
          <a:prstGeom prst="rect">
            <a:avLst/>
          </a:prstGeom>
          <a:noFill/>
          <a:ln w="9525">
            <a:noFill/>
            <a:miter lim="800000"/>
            <a:headEnd/>
            <a:tailEnd/>
          </a:ln>
        </p:spPr>
        <p:txBody>
          <a:bodyPr wrap="none">
            <a:spAutoFit/>
          </a:bodyPr>
          <a:lstStyle/>
          <a:p>
            <a:r>
              <a:rPr lang="en-US" sz="1200"/>
              <a:t>63                                                                                                                                                                     0</a:t>
            </a:r>
          </a:p>
        </p:txBody>
      </p:sp>
      <p:sp>
        <p:nvSpPr>
          <p:cNvPr id="52229" name="Text Box 10"/>
          <p:cNvSpPr txBox="1">
            <a:spLocks noChangeArrowheads="1"/>
          </p:cNvSpPr>
          <p:nvPr/>
        </p:nvSpPr>
        <p:spPr bwMode="auto">
          <a:xfrm>
            <a:off x="1431925" y="3694113"/>
            <a:ext cx="6165850" cy="641350"/>
          </a:xfrm>
          <a:prstGeom prst="rect">
            <a:avLst/>
          </a:prstGeom>
          <a:noFill/>
          <a:ln w="9525">
            <a:noFill/>
            <a:miter lim="800000"/>
            <a:headEnd/>
            <a:tailEnd/>
          </a:ln>
        </p:spPr>
        <p:txBody>
          <a:bodyPr wrap="none">
            <a:spAutoFit/>
          </a:bodyPr>
          <a:lstStyle/>
          <a:p>
            <a:r>
              <a:rPr lang="en-US"/>
              <a:t>This is the 64-bit address which will go into the RIP register</a:t>
            </a:r>
          </a:p>
          <a:p>
            <a:r>
              <a:rPr lang="en-US"/>
              <a:t>   when the ‘syscall’ instruction is ececuted by ring3 code</a:t>
            </a:r>
          </a:p>
        </p:txBody>
      </p:sp>
      <p:sp>
        <p:nvSpPr>
          <p:cNvPr id="52230" name="Line 11"/>
          <p:cNvSpPr>
            <a:spLocks noChangeShapeType="1"/>
          </p:cNvSpPr>
          <p:nvPr/>
        </p:nvSpPr>
        <p:spPr bwMode="auto">
          <a:xfrm flipV="1">
            <a:off x="1676400" y="2971800"/>
            <a:ext cx="0" cy="762000"/>
          </a:xfrm>
          <a:prstGeom prst="line">
            <a:avLst/>
          </a:prstGeom>
          <a:noFill/>
          <a:ln w="9525">
            <a:solidFill>
              <a:schemeClr val="tx1"/>
            </a:solidFill>
            <a:round/>
            <a:headEnd/>
            <a:tailEnd type="triangle" w="med" len="med"/>
          </a:ln>
        </p:spPr>
        <p:txBody>
          <a:bodyPr/>
          <a:lstStyle/>
          <a:p>
            <a:endParaRPr lang="en-US"/>
          </a:p>
        </p:txBody>
      </p:sp>
      <p:sp>
        <p:nvSpPr>
          <p:cNvPr id="52231" name="Text Box 12"/>
          <p:cNvSpPr txBox="1">
            <a:spLocks noChangeArrowheads="1"/>
          </p:cNvSpPr>
          <p:nvPr/>
        </p:nvSpPr>
        <p:spPr bwMode="auto">
          <a:xfrm>
            <a:off x="1066800" y="5181600"/>
            <a:ext cx="7080250" cy="915988"/>
          </a:xfrm>
          <a:prstGeom prst="rect">
            <a:avLst/>
          </a:prstGeom>
          <a:noFill/>
          <a:ln w="9525">
            <a:noFill/>
            <a:miter lim="800000"/>
            <a:headEnd/>
            <a:tailEnd/>
          </a:ln>
        </p:spPr>
        <p:txBody>
          <a:bodyPr wrap="none">
            <a:spAutoFit/>
          </a:bodyPr>
          <a:lstStyle/>
          <a:p>
            <a:r>
              <a:rPr lang="en-US"/>
              <a:t>The former value from the RIP register (i.e., the ‘return-address’) will</a:t>
            </a:r>
          </a:p>
          <a:p>
            <a:r>
              <a:rPr lang="en-US"/>
              <a:t> be saved in the RCX general-purpose register, to be used later by</a:t>
            </a:r>
          </a:p>
          <a:p>
            <a:r>
              <a:rPr lang="en-US"/>
              <a:t>       the ‘sysret’ instruction (so therefore it must be preserved)</a:t>
            </a:r>
          </a:p>
        </p:txBody>
      </p:sp>
      <p:sp>
        <p:nvSpPr>
          <p:cNvPr id="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247</a:t>
            </a:fld>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457200" y="0"/>
            <a:ext cx="8229600" cy="1143000"/>
          </a:xfrm>
          <a:prstGeom prst="rect">
            <a:avLst/>
          </a:prstGeom>
          <a:noFill/>
          <a:ln w="9525">
            <a:noFill/>
            <a:miter lim="800000"/>
            <a:headEnd/>
            <a:tailEnd/>
          </a:ln>
        </p:spPr>
        <p:txBody>
          <a:bodyPr anchor="ctr"/>
          <a:lstStyle/>
          <a:p>
            <a:pPr algn="ctr"/>
            <a:r>
              <a:rPr lang="en-US" sz="4400" b="0" dirty="0">
                <a:solidFill>
                  <a:schemeClr val="tx2"/>
                </a:solidFill>
              </a:rPr>
              <a:t>The MSR_CSTAR register</a:t>
            </a:r>
          </a:p>
        </p:txBody>
      </p:sp>
      <p:sp>
        <p:nvSpPr>
          <p:cNvPr id="53251" name="Rectangle 5"/>
          <p:cNvSpPr>
            <a:spLocks noChangeArrowheads="1"/>
          </p:cNvSpPr>
          <p:nvPr/>
        </p:nvSpPr>
        <p:spPr bwMode="auto">
          <a:xfrm>
            <a:off x="990600" y="2590800"/>
            <a:ext cx="7391400" cy="914400"/>
          </a:xfrm>
          <a:prstGeom prst="rect">
            <a:avLst/>
          </a:prstGeom>
          <a:solidFill>
            <a:srgbClr val="FFCCCC"/>
          </a:solidFill>
          <a:ln w="9525">
            <a:solidFill>
              <a:schemeClr val="tx1"/>
            </a:solidFill>
            <a:miter lim="800000"/>
            <a:headEnd/>
            <a:tailEnd/>
          </a:ln>
        </p:spPr>
        <p:txBody>
          <a:bodyPr wrap="none" anchor="ctr"/>
          <a:lstStyle/>
          <a:p>
            <a:pPr algn="ctr"/>
            <a:r>
              <a:rPr lang="en-US"/>
              <a:t>The function of this register is unknown</a:t>
            </a:r>
          </a:p>
        </p:txBody>
      </p:sp>
      <p:sp>
        <p:nvSpPr>
          <p:cNvPr id="53252" name="Text Box 6"/>
          <p:cNvSpPr txBox="1">
            <a:spLocks noChangeArrowheads="1"/>
          </p:cNvSpPr>
          <p:nvPr/>
        </p:nvSpPr>
        <p:spPr bwMode="auto">
          <a:xfrm>
            <a:off x="914400" y="2384425"/>
            <a:ext cx="7508875" cy="274638"/>
          </a:xfrm>
          <a:prstGeom prst="rect">
            <a:avLst/>
          </a:prstGeom>
          <a:noFill/>
          <a:ln w="9525">
            <a:noFill/>
            <a:miter lim="800000"/>
            <a:headEnd/>
            <a:tailEnd/>
          </a:ln>
        </p:spPr>
        <p:txBody>
          <a:bodyPr wrap="none">
            <a:spAutoFit/>
          </a:bodyPr>
          <a:lstStyle/>
          <a:p>
            <a:r>
              <a:rPr lang="en-US" sz="1200"/>
              <a:t>63                                                                                                                                                                     0</a:t>
            </a:r>
          </a:p>
        </p:txBody>
      </p:sp>
      <p:sp>
        <p:nvSpPr>
          <p:cNvPr id="53253" name="Text Box 7"/>
          <p:cNvSpPr txBox="1">
            <a:spLocks noChangeArrowheads="1"/>
          </p:cNvSpPr>
          <p:nvPr/>
        </p:nvSpPr>
        <p:spPr bwMode="auto">
          <a:xfrm>
            <a:off x="1355725" y="4075113"/>
            <a:ext cx="6711950" cy="1739900"/>
          </a:xfrm>
          <a:prstGeom prst="rect">
            <a:avLst/>
          </a:prstGeom>
          <a:noFill/>
          <a:ln w="9525">
            <a:noFill/>
            <a:miter lim="800000"/>
            <a:headEnd/>
            <a:tailEnd/>
          </a:ln>
        </p:spPr>
        <p:txBody>
          <a:bodyPr wrap="none">
            <a:spAutoFit/>
          </a:bodyPr>
          <a:lstStyle/>
          <a:p>
            <a:r>
              <a:rPr lang="en-US"/>
              <a:t>This register is observed to exist – Linux x86_64 writes a value</a:t>
            </a:r>
          </a:p>
          <a:p>
            <a:r>
              <a:rPr lang="en-US"/>
              <a:t> into this register in fact  – although current Intel documentation </a:t>
            </a:r>
          </a:p>
          <a:p>
            <a:r>
              <a:rPr lang="en-US"/>
              <a:t>  omits mention or explanation of this Model-Specific Register</a:t>
            </a:r>
          </a:p>
          <a:p>
            <a:endParaRPr lang="en-US"/>
          </a:p>
          <a:p>
            <a:r>
              <a:rPr lang="en-US"/>
              <a:t>(We did find an obsolete Intel document online which referred to </a:t>
            </a:r>
          </a:p>
          <a:p>
            <a:r>
              <a:rPr lang="en-US"/>
              <a:t>this register, but did not make clear its past purpose or function)</a:t>
            </a:r>
          </a:p>
        </p:txBody>
      </p:sp>
      <p:sp>
        <p:nvSpPr>
          <p:cNvPr id="53254" name="Line 8"/>
          <p:cNvSpPr>
            <a:spLocks noChangeShapeType="1"/>
          </p:cNvSpPr>
          <p:nvPr/>
        </p:nvSpPr>
        <p:spPr bwMode="auto">
          <a:xfrm flipV="1">
            <a:off x="1600200" y="3352800"/>
            <a:ext cx="0" cy="762000"/>
          </a:xfrm>
          <a:prstGeom prst="line">
            <a:avLst/>
          </a:prstGeom>
          <a:noFill/>
          <a:ln w="9525">
            <a:solidFill>
              <a:schemeClr val="tx1"/>
            </a:solidFill>
            <a:round/>
            <a:headEnd/>
            <a:tailEnd type="triangle" w="med" len="med"/>
          </a:ln>
        </p:spPr>
        <p:txBody>
          <a:bodyPr/>
          <a:lstStyle/>
          <a:p>
            <a:endParaRPr lang="en-US"/>
          </a:p>
        </p:txBody>
      </p:sp>
      <p:sp>
        <p:nvSpPr>
          <p:cNvPr id="53255" name="Text Box 10"/>
          <p:cNvSpPr txBox="1">
            <a:spLocks noChangeArrowheads="1"/>
          </p:cNvSpPr>
          <p:nvPr/>
        </p:nvSpPr>
        <p:spPr bwMode="auto">
          <a:xfrm>
            <a:off x="3429000" y="1676400"/>
            <a:ext cx="1822450" cy="366713"/>
          </a:xfrm>
          <a:prstGeom prst="rect">
            <a:avLst/>
          </a:prstGeom>
          <a:noFill/>
          <a:ln w="9525">
            <a:noFill/>
            <a:miter lim="800000"/>
            <a:headEnd/>
            <a:tailEnd/>
          </a:ln>
        </p:spPr>
        <p:txBody>
          <a:bodyPr wrap="none">
            <a:spAutoFit/>
          </a:bodyPr>
          <a:lstStyle/>
          <a:p>
            <a:r>
              <a:rPr lang="en-US" i="1"/>
              <a:t>It’s a mystery …</a:t>
            </a:r>
          </a:p>
        </p:txBody>
      </p:sp>
      <p:sp>
        <p:nvSpPr>
          <p:cNvPr id="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248</a:t>
            </a:fld>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smtClean="0"/>
              <a:t>The MSR_FMASK register</a:t>
            </a:r>
          </a:p>
        </p:txBody>
      </p:sp>
      <p:sp>
        <p:nvSpPr>
          <p:cNvPr id="54275" name="Rectangle 5"/>
          <p:cNvSpPr>
            <a:spLocks noChangeArrowheads="1"/>
          </p:cNvSpPr>
          <p:nvPr/>
        </p:nvSpPr>
        <p:spPr bwMode="auto">
          <a:xfrm>
            <a:off x="990600" y="2590800"/>
            <a:ext cx="3733800" cy="914400"/>
          </a:xfrm>
          <a:prstGeom prst="rect">
            <a:avLst/>
          </a:prstGeom>
          <a:solidFill>
            <a:srgbClr val="969696"/>
          </a:solidFill>
          <a:ln w="9525">
            <a:solidFill>
              <a:schemeClr val="tx1"/>
            </a:solidFill>
            <a:miter lim="800000"/>
            <a:headEnd/>
            <a:tailEnd/>
          </a:ln>
        </p:spPr>
        <p:txBody>
          <a:bodyPr wrap="none" anchor="ctr"/>
          <a:lstStyle/>
          <a:p>
            <a:pPr algn="ctr"/>
            <a:r>
              <a:rPr lang="en-US"/>
              <a:t>Reserved (unused)</a:t>
            </a:r>
          </a:p>
        </p:txBody>
      </p:sp>
      <p:sp>
        <p:nvSpPr>
          <p:cNvPr id="54276" name="Text Box 6"/>
          <p:cNvSpPr txBox="1">
            <a:spLocks noChangeArrowheads="1"/>
          </p:cNvSpPr>
          <p:nvPr/>
        </p:nvSpPr>
        <p:spPr bwMode="auto">
          <a:xfrm>
            <a:off x="914400" y="2384425"/>
            <a:ext cx="7505700" cy="274638"/>
          </a:xfrm>
          <a:prstGeom prst="rect">
            <a:avLst/>
          </a:prstGeom>
          <a:noFill/>
          <a:ln w="9525">
            <a:noFill/>
            <a:miter lim="800000"/>
            <a:headEnd/>
            <a:tailEnd/>
          </a:ln>
        </p:spPr>
        <p:txBody>
          <a:bodyPr wrap="none">
            <a:spAutoFit/>
          </a:bodyPr>
          <a:lstStyle/>
          <a:p>
            <a:r>
              <a:rPr lang="en-US" sz="1200"/>
              <a:t>63                                                                                    31                                                                             0</a:t>
            </a:r>
          </a:p>
        </p:txBody>
      </p:sp>
      <p:sp>
        <p:nvSpPr>
          <p:cNvPr id="54277" name="Text Box 7"/>
          <p:cNvSpPr txBox="1">
            <a:spLocks noChangeArrowheads="1"/>
          </p:cNvSpPr>
          <p:nvPr/>
        </p:nvSpPr>
        <p:spPr bwMode="auto">
          <a:xfrm>
            <a:off x="685800" y="4038600"/>
            <a:ext cx="7969250" cy="1190625"/>
          </a:xfrm>
          <a:prstGeom prst="rect">
            <a:avLst/>
          </a:prstGeom>
          <a:noFill/>
          <a:ln w="9525">
            <a:noFill/>
            <a:miter lim="800000"/>
            <a:headEnd/>
            <a:tailEnd/>
          </a:ln>
        </p:spPr>
        <p:txBody>
          <a:bodyPr wrap="none">
            <a:spAutoFit/>
          </a:bodyPr>
          <a:lstStyle/>
          <a:p>
            <a:r>
              <a:rPr lang="en-US"/>
              <a:t>   This register can be programmed by an Operating System with a bitmask</a:t>
            </a:r>
          </a:p>
          <a:p>
            <a:r>
              <a:rPr lang="en-US"/>
              <a:t>       that will be used by the processor to automatically ‘clear’ a specified </a:t>
            </a:r>
          </a:p>
          <a:p>
            <a:r>
              <a:rPr lang="en-US"/>
              <a:t>        selection of bits in the RFLAGS register when ‘syscall’ is executed</a:t>
            </a:r>
          </a:p>
          <a:p>
            <a:r>
              <a:rPr lang="en-US"/>
              <a:t>  (the former value of RFLAGS is saved in the general-purpose R11 register) </a:t>
            </a:r>
          </a:p>
        </p:txBody>
      </p:sp>
      <p:sp>
        <p:nvSpPr>
          <p:cNvPr id="54278" name="Rectangle 8"/>
          <p:cNvSpPr>
            <a:spLocks noChangeArrowheads="1"/>
          </p:cNvSpPr>
          <p:nvPr/>
        </p:nvSpPr>
        <p:spPr bwMode="auto">
          <a:xfrm>
            <a:off x="4724400" y="2590800"/>
            <a:ext cx="3657600" cy="914400"/>
          </a:xfrm>
          <a:prstGeom prst="rect">
            <a:avLst/>
          </a:prstGeom>
          <a:solidFill>
            <a:srgbClr val="99FF99"/>
          </a:solidFill>
          <a:ln w="9525">
            <a:solidFill>
              <a:schemeClr val="tx1"/>
            </a:solidFill>
            <a:miter lim="800000"/>
            <a:headEnd/>
            <a:tailEnd/>
          </a:ln>
        </p:spPr>
        <p:txBody>
          <a:bodyPr wrap="none" anchor="ctr"/>
          <a:lstStyle/>
          <a:p>
            <a:pPr algn="ctr"/>
            <a:r>
              <a:rPr lang="en-US"/>
              <a:t>Flags Mask</a:t>
            </a:r>
          </a:p>
        </p:txBody>
      </p:sp>
      <p:sp>
        <p:nvSpPr>
          <p:cNvPr id="7"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249</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0"/>
            <a:ext cx="8229600" cy="762000"/>
          </a:xfrm>
        </p:spPr>
        <p:txBody>
          <a:bodyPr/>
          <a:lstStyle/>
          <a:p>
            <a:r>
              <a:rPr lang="en-US" sz="4000" dirty="0" smtClean="0"/>
              <a:t>ISR</a:t>
            </a:r>
            <a:endParaRPr lang="en-US" sz="4000" dirty="0"/>
          </a:p>
        </p:txBody>
      </p:sp>
      <p:sp>
        <p:nvSpPr>
          <p:cNvPr id="20483" name="Rectangle 3"/>
          <p:cNvSpPr>
            <a:spLocks noGrp="1" noChangeArrowheads="1"/>
          </p:cNvSpPr>
          <p:nvPr>
            <p:ph type="body" idx="1"/>
          </p:nvPr>
        </p:nvSpPr>
        <p:spPr>
          <a:xfrm>
            <a:off x="457200" y="3411537"/>
            <a:ext cx="8686800" cy="550863"/>
          </a:xfrm>
        </p:spPr>
        <p:txBody>
          <a:bodyPr/>
          <a:lstStyle/>
          <a:p>
            <a:pPr algn="ctr">
              <a:buNone/>
            </a:pPr>
            <a:r>
              <a:rPr lang="en-US" sz="2000" dirty="0"/>
              <a:t>The Interrupt Service Routine begins with </a:t>
            </a:r>
            <a:r>
              <a:rPr lang="en-US" sz="2000" dirty="0" smtClean="0"/>
              <a:t>this stack setup: </a:t>
            </a:r>
            <a:endParaRPr lang="en-US" sz="2000" dirty="0"/>
          </a:p>
        </p:txBody>
      </p:sp>
      <p:sp>
        <p:nvSpPr>
          <p:cNvPr id="20484" name="Rectangle 4"/>
          <p:cNvSpPr>
            <a:spLocks noChangeArrowheads="1"/>
          </p:cNvSpPr>
          <p:nvPr/>
        </p:nvSpPr>
        <p:spPr bwMode="auto">
          <a:xfrm>
            <a:off x="1508125" y="3962400"/>
            <a:ext cx="2667000" cy="381000"/>
          </a:xfrm>
          <a:prstGeom prst="rect">
            <a:avLst/>
          </a:prstGeom>
          <a:solidFill>
            <a:srgbClr val="FFCCFF"/>
          </a:solidFill>
          <a:ln w="9525">
            <a:solidFill>
              <a:schemeClr val="tx1"/>
            </a:solidFill>
            <a:miter lim="800000"/>
            <a:headEnd/>
            <a:tailEnd/>
          </a:ln>
          <a:effectLst/>
        </p:spPr>
        <p:txBody>
          <a:bodyPr wrap="none" anchor="ctr"/>
          <a:lstStyle/>
          <a:p>
            <a:pPr algn="ctr"/>
            <a:r>
              <a:rPr lang="en-US" dirty="0"/>
              <a:t>Saved FLAGS value</a:t>
            </a:r>
          </a:p>
        </p:txBody>
      </p:sp>
      <p:sp>
        <p:nvSpPr>
          <p:cNvPr id="20485" name="Rectangle 5"/>
          <p:cNvSpPr>
            <a:spLocks noChangeArrowheads="1"/>
          </p:cNvSpPr>
          <p:nvPr/>
        </p:nvSpPr>
        <p:spPr bwMode="auto">
          <a:xfrm>
            <a:off x="1508125" y="4343400"/>
            <a:ext cx="2667000" cy="381000"/>
          </a:xfrm>
          <a:prstGeom prst="rect">
            <a:avLst/>
          </a:prstGeom>
          <a:solidFill>
            <a:srgbClr val="FFCCFF"/>
          </a:solidFill>
          <a:ln w="9525">
            <a:solidFill>
              <a:schemeClr val="tx1"/>
            </a:solidFill>
            <a:miter lim="800000"/>
            <a:headEnd/>
            <a:tailEnd/>
          </a:ln>
          <a:effectLst/>
        </p:spPr>
        <p:txBody>
          <a:bodyPr wrap="none" anchor="ctr"/>
          <a:lstStyle/>
          <a:p>
            <a:pPr algn="ctr"/>
            <a:r>
              <a:rPr lang="en-US"/>
              <a:t>Saved CS-value</a:t>
            </a:r>
          </a:p>
        </p:txBody>
      </p:sp>
      <p:sp>
        <p:nvSpPr>
          <p:cNvPr id="20486" name="Rectangle 6"/>
          <p:cNvSpPr>
            <a:spLocks noChangeArrowheads="1"/>
          </p:cNvSpPr>
          <p:nvPr/>
        </p:nvSpPr>
        <p:spPr bwMode="auto">
          <a:xfrm>
            <a:off x="1508125" y="4724400"/>
            <a:ext cx="2667000" cy="381000"/>
          </a:xfrm>
          <a:prstGeom prst="rect">
            <a:avLst/>
          </a:prstGeom>
          <a:solidFill>
            <a:srgbClr val="FFCCFF"/>
          </a:solidFill>
          <a:ln w="9525">
            <a:solidFill>
              <a:schemeClr val="tx1"/>
            </a:solidFill>
            <a:miter lim="800000"/>
            <a:headEnd/>
            <a:tailEnd/>
          </a:ln>
          <a:effectLst/>
        </p:spPr>
        <p:txBody>
          <a:bodyPr wrap="none" anchor="ctr"/>
          <a:lstStyle/>
          <a:p>
            <a:pPr algn="ctr"/>
            <a:r>
              <a:rPr lang="en-US"/>
              <a:t>Saved IP-value</a:t>
            </a:r>
          </a:p>
        </p:txBody>
      </p:sp>
      <p:sp>
        <p:nvSpPr>
          <p:cNvPr id="20487" name="Rectangle 7"/>
          <p:cNvSpPr>
            <a:spLocks noChangeArrowheads="1"/>
          </p:cNvSpPr>
          <p:nvPr/>
        </p:nvSpPr>
        <p:spPr bwMode="auto">
          <a:xfrm>
            <a:off x="1508125" y="5105400"/>
            <a:ext cx="2667000" cy="1752600"/>
          </a:xfrm>
          <a:prstGeom prst="rect">
            <a:avLst/>
          </a:prstGeom>
          <a:solidFill>
            <a:schemeClr val="bg1"/>
          </a:solidFill>
          <a:ln w="9525">
            <a:solidFill>
              <a:schemeClr val="tx1"/>
            </a:solidFill>
            <a:miter lim="800000"/>
            <a:headEnd/>
            <a:tailEnd/>
          </a:ln>
          <a:effectLst/>
        </p:spPr>
        <p:txBody>
          <a:bodyPr wrap="none" anchor="ctr"/>
          <a:lstStyle/>
          <a:p>
            <a:pPr algn="ctr"/>
            <a:endParaRPr lang="en-US"/>
          </a:p>
          <a:p>
            <a:pPr algn="ctr"/>
            <a:r>
              <a:rPr lang="en-US"/>
              <a:t>room here for the stack </a:t>
            </a:r>
          </a:p>
          <a:p>
            <a:pPr algn="ctr"/>
            <a:r>
              <a:rPr lang="en-US"/>
              <a:t>to grow downward</a:t>
            </a:r>
          </a:p>
          <a:p>
            <a:pPr algn="ctr"/>
            <a:r>
              <a:rPr lang="en-US"/>
              <a:t>as needed</a:t>
            </a:r>
          </a:p>
        </p:txBody>
      </p:sp>
      <p:sp>
        <p:nvSpPr>
          <p:cNvPr id="20488" name="Line 8"/>
          <p:cNvSpPr>
            <a:spLocks noChangeShapeType="1"/>
          </p:cNvSpPr>
          <p:nvPr/>
        </p:nvSpPr>
        <p:spPr bwMode="auto">
          <a:xfrm>
            <a:off x="4251325" y="5105400"/>
            <a:ext cx="1752600" cy="0"/>
          </a:xfrm>
          <a:prstGeom prst="line">
            <a:avLst/>
          </a:prstGeom>
          <a:noFill/>
          <a:ln w="38100">
            <a:solidFill>
              <a:schemeClr val="tx1"/>
            </a:solidFill>
            <a:round/>
            <a:headEnd type="triangle" w="med" len="med"/>
            <a:tailEnd/>
          </a:ln>
          <a:effectLst/>
        </p:spPr>
        <p:txBody>
          <a:bodyPr/>
          <a:lstStyle/>
          <a:p>
            <a:endParaRPr lang="en-US"/>
          </a:p>
        </p:txBody>
      </p:sp>
      <p:sp>
        <p:nvSpPr>
          <p:cNvPr id="20489" name="Text Box 9"/>
          <p:cNvSpPr txBox="1">
            <a:spLocks noChangeArrowheads="1"/>
          </p:cNvSpPr>
          <p:nvPr/>
        </p:nvSpPr>
        <p:spPr bwMode="auto">
          <a:xfrm>
            <a:off x="6064250" y="4967288"/>
            <a:ext cx="2774950" cy="366712"/>
          </a:xfrm>
          <a:prstGeom prst="rect">
            <a:avLst/>
          </a:prstGeom>
          <a:noFill/>
          <a:ln w="9525">
            <a:noFill/>
            <a:miter lim="800000"/>
            <a:headEnd/>
            <a:tailEnd/>
          </a:ln>
          <a:effectLst/>
        </p:spPr>
        <p:txBody>
          <a:bodyPr wrap="none">
            <a:spAutoFit/>
          </a:bodyPr>
          <a:lstStyle/>
          <a:p>
            <a:r>
              <a:rPr lang="en-US"/>
              <a:t>SS:SP (“top” of the stack)</a:t>
            </a:r>
          </a:p>
        </p:txBody>
      </p:sp>
      <p:sp>
        <p:nvSpPr>
          <p:cNvPr id="20491" name="Line 11"/>
          <p:cNvSpPr>
            <a:spLocks noChangeShapeType="1"/>
          </p:cNvSpPr>
          <p:nvPr/>
        </p:nvSpPr>
        <p:spPr bwMode="auto">
          <a:xfrm>
            <a:off x="18891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2" name="Line 12"/>
          <p:cNvSpPr>
            <a:spLocks noChangeShapeType="1"/>
          </p:cNvSpPr>
          <p:nvPr/>
        </p:nvSpPr>
        <p:spPr bwMode="auto">
          <a:xfrm>
            <a:off x="20415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3" name="Line 13"/>
          <p:cNvSpPr>
            <a:spLocks noChangeShapeType="1"/>
          </p:cNvSpPr>
          <p:nvPr/>
        </p:nvSpPr>
        <p:spPr bwMode="auto">
          <a:xfrm>
            <a:off x="21939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4" name="Line 14"/>
          <p:cNvSpPr>
            <a:spLocks noChangeShapeType="1"/>
          </p:cNvSpPr>
          <p:nvPr/>
        </p:nvSpPr>
        <p:spPr bwMode="auto">
          <a:xfrm>
            <a:off x="23463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5" name="Line 15"/>
          <p:cNvSpPr>
            <a:spLocks noChangeShapeType="1"/>
          </p:cNvSpPr>
          <p:nvPr/>
        </p:nvSpPr>
        <p:spPr bwMode="auto">
          <a:xfrm>
            <a:off x="24987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6" name="Line 16"/>
          <p:cNvSpPr>
            <a:spLocks noChangeShapeType="1"/>
          </p:cNvSpPr>
          <p:nvPr/>
        </p:nvSpPr>
        <p:spPr bwMode="auto">
          <a:xfrm>
            <a:off x="26511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7" name="Line 17"/>
          <p:cNvSpPr>
            <a:spLocks noChangeShapeType="1"/>
          </p:cNvSpPr>
          <p:nvPr/>
        </p:nvSpPr>
        <p:spPr bwMode="auto">
          <a:xfrm>
            <a:off x="28035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8" name="Line 18"/>
          <p:cNvSpPr>
            <a:spLocks noChangeShapeType="1"/>
          </p:cNvSpPr>
          <p:nvPr/>
        </p:nvSpPr>
        <p:spPr bwMode="auto">
          <a:xfrm>
            <a:off x="29559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499" name="Line 19"/>
          <p:cNvSpPr>
            <a:spLocks noChangeShapeType="1"/>
          </p:cNvSpPr>
          <p:nvPr/>
        </p:nvSpPr>
        <p:spPr bwMode="auto">
          <a:xfrm>
            <a:off x="31083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500" name="Line 20"/>
          <p:cNvSpPr>
            <a:spLocks noChangeShapeType="1"/>
          </p:cNvSpPr>
          <p:nvPr/>
        </p:nvSpPr>
        <p:spPr bwMode="auto">
          <a:xfrm>
            <a:off x="32607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501" name="Line 21"/>
          <p:cNvSpPr>
            <a:spLocks noChangeShapeType="1"/>
          </p:cNvSpPr>
          <p:nvPr/>
        </p:nvSpPr>
        <p:spPr bwMode="auto">
          <a:xfrm>
            <a:off x="34131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502" name="Line 22"/>
          <p:cNvSpPr>
            <a:spLocks noChangeShapeType="1"/>
          </p:cNvSpPr>
          <p:nvPr/>
        </p:nvSpPr>
        <p:spPr bwMode="auto">
          <a:xfrm>
            <a:off x="35655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503" name="Line 23"/>
          <p:cNvSpPr>
            <a:spLocks noChangeShapeType="1"/>
          </p:cNvSpPr>
          <p:nvPr/>
        </p:nvSpPr>
        <p:spPr bwMode="auto">
          <a:xfrm>
            <a:off x="37179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504" name="Line 24"/>
          <p:cNvSpPr>
            <a:spLocks noChangeShapeType="1"/>
          </p:cNvSpPr>
          <p:nvPr/>
        </p:nvSpPr>
        <p:spPr bwMode="auto">
          <a:xfrm>
            <a:off x="3870325" y="5181600"/>
            <a:ext cx="0" cy="152400"/>
          </a:xfrm>
          <a:prstGeom prst="line">
            <a:avLst/>
          </a:prstGeom>
          <a:noFill/>
          <a:ln w="9525">
            <a:solidFill>
              <a:schemeClr val="tx1"/>
            </a:solidFill>
            <a:round/>
            <a:headEnd/>
            <a:tailEnd type="triangle" w="med" len="med"/>
          </a:ln>
          <a:effectLst/>
        </p:spPr>
        <p:txBody>
          <a:bodyPr/>
          <a:lstStyle/>
          <a:p>
            <a:endParaRPr lang="en-US"/>
          </a:p>
        </p:txBody>
      </p:sp>
      <p:sp>
        <p:nvSpPr>
          <p:cNvPr id="20506" name="Text Box 26"/>
          <p:cNvSpPr txBox="1">
            <a:spLocks noChangeArrowheads="1"/>
          </p:cNvSpPr>
          <p:nvPr/>
        </p:nvSpPr>
        <p:spPr bwMode="auto">
          <a:xfrm>
            <a:off x="4632325" y="5316537"/>
            <a:ext cx="3803650" cy="1465263"/>
          </a:xfrm>
          <a:prstGeom prst="rect">
            <a:avLst/>
          </a:prstGeom>
          <a:noFill/>
          <a:ln w="9525">
            <a:noFill/>
            <a:miter lim="800000"/>
            <a:headEnd/>
            <a:tailEnd/>
          </a:ln>
          <a:effectLst/>
        </p:spPr>
        <p:txBody>
          <a:bodyPr wrap="none">
            <a:spAutoFit/>
          </a:bodyPr>
          <a:lstStyle/>
          <a:p>
            <a:r>
              <a:rPr lang="en-US"/>
              <a:t> </a:t>
            </a:r>
            <a:r>
              <a:rPr lang="en-US">
                <a:solidFill>
                  <a:srgbClr val="FF0000"/>
                </a:solidFill>
              </a:rPr>
              <a:t>If the ISR needs to use any of the</a:t>
            </a:r>
          </a:p>
          <a:p>
            <a:r>
              <a:rPr lang="en-US">
                <a:solidFill>
                  <a:srgbClr val="FF0000"/>
                </a:solidFill>
              </a:rPr>
              <a:t>other CPU registers, it should push</a:t>
            </a:r>
          </a:p>
          <a:p>
            <a:r>
              <a:rPr lang="en-US">
                <a:solidFill>
                  <a:srgbClr val="FF0000"/>
                </a:solidFill>
              </a:rPr>
              <a:t> their values onto the stack before</a:t>
            </a:r>
          </a:p>
          <a:p>
            <a:r>
              <a:rPr lang="en-US">
                <a:solidFill>
                  <a:srgbClr val="FF0000"/>
                </a:solidFill>
              </a:rPr>
              <a:t>  it modifies them, then pop those</a:t>
            </a:r>
          </a:p>
          <a:p>
            <a:r>
              <a:rPr lang="en-US">
                <a:solidFill>
                  <a:srgbClr val="FF0000"/>
                </a:solidFill>
              </a:rPr>
              <a:t> saved values back before returning</a:t>
            </a:r>
          </a:p>
        </p:txBody>
      </p:sp>
      <p:sp>
        <p:nvSpPr>
          <p:cNvPr id="20507" name="Text Box 27"/>
          <p:cNvSpPr txBox="1">
            <a:spLocks noChangeArrowheads="1"/>
          </p:cNvSpPr>
          <p:nvPr/>
        </p:nvSpPr>
        <p:spPr bwMode="auto">
          <a:xfrm>
            <a:off x="1050925" y="4800600"/>
            <a:ext cx="444500" cy="366713"/>
          </a:xfrm>
          <a:prstGeom prst="rect">
            <a:avLst/>
          </a:prstGeom>
          <a:noFill/>
          <a:ln w="9525">
            <a:noFill/>
            <a:miter lim="800000"/>
            <a:headEnd/>
            <a:tailEnd/>
          </a:ln>
          <a:effectLst/>
        </p:spPr>
        <p:txBody>
          <a:bodyPr wrap="none">
            <a:spAutoFit/>
          </a:bodyPr>
          <a:lstStyle/>
          <a:p>
            <a:r>
              <a:rPr lang="en-US"/>
              <a:t>+0</a:t>
            </a:r>
          </a:p>
        </p:txBody>
      </p:sp>
      <p:sp>
        <p:nvSpPr>
          <p:cNvPr id="20508" name="Text Box 28"/>
          <p:cNvSpPr txBox="1">
            <a:spLocks noChangeArrowheads="1"/>
          </p:cNvSpPr>
          <p:nvPr/>
        </p:nvSpPr>
        <p:spPr bwMode="auto">
          <a:xfrm>
            <a:off x="1050925" y="4419600"/>
            <a:ext cx="444500" cy="366713"/>
          </a:xfrm>
          <a:prstGeom prst="rect">
            <a:avLst/>
          </a:prstGeom>
          <a:noFill/>
          <a:ln w="9525">
            <a:noFill/>
            <a:miter lim="800000"/>
            <a:headEnd/>
            <a:tailEnd/>
          </a:ln>
          <a:effectLst/>
        </p:spPr>
        <p:txBody>
          <a:bodyPr wrap="none">
            <a:spAutoFit/>
          </a:bodyPr>
          <a:lstStyle/>
          <a:p>
            <a:r>
              <a:rPr lang="en-US"/>
              <a:t>+2</a:t>
            </a:r>
          </a:p>
        </p:txBody>
      </p:sp>
      <p:sp>
        <p:nvSpPr>
          <p:cNvPr id="20509" name="Text Box 29"/>
          <p:cNvSpPr txBox="1">
            <a:spLocks noChangeArrowheads="1"/>
          </p:cNvSpPr>
          <p:nvPr/>
        </p:nvSpPr>
        <p:spPr bwMode="auto">
          <a:xfrm>
            <a:off x="1050925" y="4038600"/>
            <a:ext cx="444500" cy="366713"/>
          </a:xfrm>
          <a:prstGeom prst="rect">
            <a:avLst/>
          </a:prstGeom>
          <a:noFill/>
          <a:ln w="9525">
            <a:noFill/>
            <a:miter lim="800000"/>
            <a:headEnd/>
            <a:tailEnd/>
          </a:ln>
          <a:effectLst/>
        </p:spPr>
        <p:txBody>
          <a:bodyPr wrap="none">
            <a:spAutoFit/>
          </a:bodyPr>
          <a:lstStyle/>
          <a:p>
            <a:r>
              <a:rPr lang="en-US"/>
              <a:t>+4</a:t>
            </a:r>
          </a:p>
        </p:txBody>
      </p:sp>
      <p:sp>
        <p:nvSpPr>
          <p:cNvPr id="28" name="Slide Number Placeholder 27"/>
          <p:cNvSpPr>
            <a:spLocks noGrp="1"/>
          </p:cNvSpPr>
          <p:nvPr>
            <p:ph type="sldNum" sz="quarter" idx="12"/>
          </p:nvPr>
        </p:nvSpPr>
        <p:spPr/>
        <p:txBody>
          <a:bodyPr/>
          <a:lstStyle/>
          <a:p>
            <a:fld id="{E9F30D11-FCBC-4E13-9D77-6D2272D5FE03}" type="slidenum">
              <a:rPr lang="en-US" smtClean="0"/>
              <a:pPr/>
              <a:t>25</a:t>
            </a:fld>
            <a:endParaRPr lang="en-US"/>
          </a:p>
        </p:txBody>
      </p:sp>
      <p:sp>
        <p:nvSpPr>
          <p:cNvPr id="29" name="Rectangle 3"/>
          <p:cNvSpPr txBox="1">
            <a:spLocks noChangeArrowheads="1"/>
          </p:cNvSpPr>
          <p:nvPr/>
        </p:nvSpPr>
        <p:spPr bwMode="auto">
          <a:xfrm>
            <a:off x="457200" y="838200"/>
            <a:ext cx="8839200" cy="2362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Some device issues an interrupt-request</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Interrupt Controller forwards it to CPU</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CPU saves FLAGS, CS, and IP on stack</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CPU issues acknowledgement to PIC</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PIC sends Interrupt ID-number to CPU</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CPU uses ID-number as index into IVT and loads CS and IP with vector-values</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0"/>
            <a:ext cx="8229600" cy="1143000"/>
          </a:xfrm>
        </p:spPr>
        <p:txBody>
          <a:bodyPr/>
          <a:lstStyle/>
          <a:p>
            <a:pPr eaLnBrk="1" hangingPunct="1"/>
            <a:r>
              <a:rPr lang="en-US" dirty="0" smtClean="0"/>
              <a:t>‘</a:t>
            </a:r>
            <a:r>
              <a:rPr lang="en-US" dirty="0" err="1" smtClean="0"/>
              <a:t>fastcall.s</a:t>
            </a:r>
            <a:r>
              <a:rPr lang="en-US" dirty="0" smtClean="0"/>
              <a:t>’</a:t>
            </a:r>
          </a:p>
        </p:txBody>
      </p:sp>
      <p:sp>
        <p:nvSpPr>
          <p:cNvPr id="55299" name="Rectangle 3"/>
          <p:cNvSpPr>
            <a:spLocks noGrp="1" noChangeArrowheads="1"/>
          </p:cNvSpPr>
          <p:nvPr>
            <p:ph type="body" idx="1"/>
          </p:nvPr>
        </p:nvSpPr>
        <p:spPr/>
        <p:txBody>
          <a:bodyPr/>
          <a:lstStyle/>
          <a:p>
            <a:pPr eaLnBrk="1" hangingPunct="1">
              <a:lnSpc>
                <a:spcPct val="90000"/>
              </a:lnSpc>
            </a:pPr>
            <a:r>
              <a:rPr lang="en-US" smtClean="0"/>
              <a:t>We created a demo-program that shows the use of ‘syscall’ and ‘sysret’, indicating what setup-steps are needed:</a:t>
            </a:r>
          </a:p>
          <a:p>
            <a:pPr lvl="2" eaLnBrk="1" hangingPunct="1">
              <a:lnSpc>
                <a:spcPct val="90000"/>
              </a:lnSpc>
            </a:pPr>
            <a:r>
              <a:rPr lang="en-US" smtClean="0"/>
              <a:t>Page-mapping tables (user-accessible frames)</a:t>
            </a:r>
          </a:p>
          <a:p>
            <a:pPr lvl="2" eaLnBrk="1" hangingPunct="1">
              <a:lnSpc>
                <a:spcPct val="90000"/>
              </a:lnSpc>
            </a:pPr>
            <a:r>
              <a:rPr lang="en-US" smtClean="0"/>
              <a:t>Global Descriptor Table layout</a:t>
            </a:r>
          </a:p>
          <a:p>
            <a:pPr lvl="2" eaLnBrk="1" hangingPunct="1">
              <a:lnSpc>
                <a:spcPct val="90000"/>
              </a:lnSpc>
            </a:pPr>
            <a:r>
              <a:rPr lang="en-US" smtClean="0"/>
              <a:t>Task-State Segment (needs ESP0 value)</a:t>
            </a:r>
          </a:p>
          <a:p>
            <a:pPr lvl="2" eaLnBrk="1" hangingPunct="1">
              <a:lnSpc>
                <a:spcPct val="90000"/>
              </a:lnSpc>
            </a:pPr>
            <a:r>
              <a:rPr lang="en-US" smtClean="0"/>
              <a:t>EFER (needs LME=1 and SCE=1)</a:t>
            </a:r>
          </a:p>
          <a:p>
            <a:pPr lvl="2" eaLnBrk="1" hangingPunct="1">
              <a:lnSpc>
                <a:spcPct val="90000"/>
              </a:lnSpc>
            </a:pPr>
            <a:r>
              <a:rPr lang="en-US" smtClean="0"/>
              <a:t>CR4 needs PAE=1, </a:t>
            </a:r>
          </a:p>
          <a:p>
            <a:pPr lvl="2" eaLnBrk="1" hangingPunct="1">
              <a:lnSpc>
                <a:spcPct val="90000"/>
              </a:lnSpc>
            </a:pPr>
            <a:r>
              <a:rPr lang="en-US" smtClean="0"/>
              <a:t>CR3 needs physical address of page-map level4</a:t>
            </a:r>
          </a:p>
          <a:p>
            <a:pPr lvl="2" eaLnBrk="1" hangingPunct="1">
              <a:lnSpc>
                <a:spcPct val="90000"/>
              </a:lnSpc>
            </a:pPr>
            <a:r>
              <a:rPr lang="en-US" smtClean="0"/>
              <a:t>CR0 needs PE=1 and PG=1</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250</a:t>
            </a:fld>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533400" y="-76200"/>
            <a:ext cx="8229600" cy="1143000"/>
          </a:xfrm>
        </p:spPr>
        <p:txBody>
          <a:bodyPr/>
          <a:lstStyle/>
          <a:p>
            <a:pPr eaLnBrk="1" hangingPunct="1"/>
            <a:r>
              <a:rPr lang="en-US" dirty="0" smtClean="0"/>
              <a:t>Transitions in ‘</a:t>
            </a:r>
            <a:r>
              <a:rPr lang="en-US" dirty="0" err="1" smtClean="0"/>
              <a:t>fastcall.s</a:t>
            </a:r>
            <a:r>
              <a:rPr lang="en-US" dirty="0" smtClean="0"/>
              <a:t>’</a:t>
            </a:r>
          </a:p>
        </p:txBody>
      </p:sp>
      <p:sp>
        <p:nvSpPr>
          <p:cNvPr id="56323" name="Rectangle 5"/>
          <p:cNvSpPr>
            <a:spLocks noChangeArrowheads="1"/>
          </p:cNvSpPr>
          <p:nvPr/>
        </p:nvSpPr>
        <p:spPr bwMode="auto">
          <a:xfrm>
            <a:off x="2667000" y="17526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real</a:t>
            </a:r>
          </a:p>
          <a:p>
            <a:pPr algn="ctr"/>
            <a:r>
              <a:rPr lang="en-US"/>
              <a:t>mode</a:t>
            </a:r>
          </a:p>
        </p:txBody>
      </p:sp>
      <p:sp>
        <p:nvSpPr>
          <p:cNvPr id="56324" name="Rectangle 6"/>
          <p:cNvSpPr>
            <a:spLocks noChangeArrowheads="1"/>
          </p:cNvSpPr>
          <p:nvPr/>
        </p:nvSpPr>
        <p:spPr bwMode="auto">
          <a:xfrm>
            <a:off x="4114800" y="17526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Ia-32e</a:t>
            </a:r>
          </a:p>
          <a:p>
            <a:pPr algn="ctr"/>
            <a:r>
              <a:rPr lang="en-US"/>
              <a:t>compatibility</a:t>
            </a:r>
          </a:p>
          <a:p>
            <a:pPr algn="ctr"/>
            <a:r>
              <a:rPr lang="en-US"/>
              <a:t>mode</a:t>
            </a:r>
          </a:p>
        </p:txBody>
      </p:sp>
      <p:sp>
        <p:nvSpPr>
          <p:cNvPr id="56325" name="Rectangle 7"/>
          <p:cNvSpPr>
            <a:spLocks noChangeArrowheads="1"/>
          </p:cNvSpPr>
          <p:nvPr/>
        </p:nvSpPr>
        <p:spPr bwMode="auto">
          <a:xfrm>
            <a:off x="6248400" y="1752600"/>
            <a:ext cx="1600200" cy="914400"/>
          </a:xfrm>
          <a:prstGeom prst="rect">
            <a:avLst/>
          </a:prstGeom>
          <a:solidFill>
            <a:srgbClr val="00FFFF"/>
          </a:solidFill>
          <a:ln w="9525">
            <a:solidFill>
              <a:schemeClr val="tx1"/>
            </a:solidFill>
            <a:miter lim="800000"/>
            <a:headEnd/>
            <a:tailEnd/>
          </a:ln>
        </p:spPr>
        <p:txBody>
          <a:bodyPr wrap="none" anchor="ctr"/>
          <a:lstStyle/>
          <a:p>
            <a:pPr algn="ctr"/>
            <a:r>
              <a:rPr lang="en-US"/>
              <a:t>64-bit</a:t>
            </a:r>
          </a:p>
          <a:p>
            <a:pPr algn="ctr"/>
            <a:r>
              <a:rPr lang="en-US"/>
              <a:t>mode</a:t>
            </a:r>
          </a:p>
          <a:p>
            <a:pPr algn="ctr"/>
            <a:r>
              <a:rPr lang="en-US"/>
              <a:t>(Ring3)</a:t>
            </a:r>
          </a:p>
        </p:txBody>
      </p:sp>
      <p:sp>
        <p:nvSpPr>
          <p:cNvPr id="56326" name="Rectangle 8"/>
          <p:cNvSpPr>
            <a:spLocks noChangeArrowheads="1"/>
          </p:cNvSpPr>
          <p:nvPr/>
        </p:nvSpPr>
        <p:spPr bwMode="auto">
          <a:xfrm>
            <a:off x="6248400" y="3352800"/>
            <a:ext cx="1600200" cy="914400"/>
          </a:xfrm>
          <a:prstGeom prst="rect">
            <a:avLst/>
          </a:prstGeom>
          <a:solidFill>
            <a:srgbClr val="00FFFF"/>
          </a:solidFill>
          <a:ln w="9525">
            <a:solidFill>
              <a:schemeClr val="tx1"/>
            </a:solidFill>
            <a:miter lim="800000"/>
            <a:headEnd/>
            <a:tailEnd/>
          </a:ln>
        </p:spPr>
        <p:txBody>
          <a:bodyPr wrap="none" anchor="ctr"/>
          <a:lstStyle/>
          <a:p>
            <a:pPr algn="ctr"/>
            <a:r>
              <a:rPr lang="en-US"/>
              <a:t>64-bit</a:t>
            </a:r>
          </a:p>
          <a:p>
            <a:pPr algn="ctr"/>
            <a:r>
              <a:rPr lang="en-US"/>
              <a:t>mode</a:t>
            </a:r>
          </a:p>
          <a:p>
            <a:pPr algn="ctr"/>
            <a:r>
              <a:rPr lang="en-US"/>
              <a:t>(Ring0)</a:t>
            </a:r>
          </a:p>
        </p:txBody>
      </p:sp>
      <p:sp>
        <p:nvSpPr>
          <p:cNvPr id="56327" name="Rectangle 9"/>
          <p:cNvSpPr>
            <a:spLocks noChangeArrowheads="1"/>
          </p:cNvSpPr>
          <p:nvPr/>
        </p:nvSpPr>
        <p:spPr bwMode="auto">
          <a:xfrm>
            <a:off x="6248400" y="4953000"/>
            <a:ext cx="1600200" cy="914400"/>
          </a:xfrm>
          <a:prstGeom prst="rect">
            <a:avLst/>
          </a:prstGeom>
          <a:solidFill>
            <a:srgbClr val="00FFFF"/>
          </a:solidFill>
          <a:ln w="9525">
            <a:solidFill>
              <a:schemeClr val="tx1"/>
            </a:solidFill>
            <a:miter lim="800000"/>
            <a:headEnd/>
            <a:tailEnd/>
          </a:ln>
        </p:spPr>
        <p:txBody>
          <a:bodyPr wrap="none" anchor="ctr"/>
          <a:lstStyle/>
          <a:p>
            <a:pPr algn="ctr"/>
            <a:r>
              <a:rPr lang="en-US"/>
              <a:t>64-bit</a:t>
            </a:r>
          </a:p>
          <a:p>
            <a:pPr algn="ctr"/>
            <a:r>
              <a:rPr lang="en-US"/>
              <a:t>mode</a:t>
            </a:r>
          </a:p>
          <a:p>
            <a:pPr algn="ctr"/>
            <a:r>
              <a:rPr lang="en-US"/>
              <a:t>(Ring3)</a:t>
            </a:r>
          </a:p>
        </p:txBody>
      </p:sp>
      <p:sp>
        <p:nvSpPr>
          <p:cNvPr id="56328" name="Rectangle 10"/>
          <p:cNvSpPr>
            <a:spLocks noChangeArrowheads="1"/>
          </p:cNvSpPr>
          <p:nvPr/>
        </p:nvSpPr>
        <p:spPr bwMode="auto">
          <a:xfrm>
            <a:off x="990600" y="4953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real</a:t>
            </a:r>
          </a:p>
          <a:p>
            <a:pPr algn="ctr"/>
            <a:r>
              <a:rPr lang="en-US"/>
              <a:t>mode</a:t>
            </a:r>
          </a:p>
        </p:txBody>
      </p:sp>
      <p:sp>
        <p:nvSpPr>
          <p:cNvPr id="56329" name="Rectangle 11"/>
          <p:cNvSpPr>
            <a:spLocks noChangeArrowheads="1"/>
          </p:cNvSpPr>
          <p:nvPr/>
        </p:nvSpPr>
        <p:spPr bwMode="auto">
          <a:xfrm>
            <a:off x="2362200" y="49530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Ia-32e</a:t>
            </a:r>
          </a:p>
          <a:p>
            <a:pPr algn="ctr"/>
            <a:r>
              <a:rPr lang="en-US"/>
              <a:t>compatibility</a:t>
            </a:r>
          </a:p>
          <a:p>
            <a:pPr algn="ctr"/>
            <a:r>
              <a:rPr lang="en-US"/>
              <a:t>mode</a:t>
            </a:r>
          </a:p>
        </p:txBody>
      </p:sp>
      <p:sp>
        <p:nvSpPr>
          <p:cNvPr id="56330" name="Rectangle 12"/>
          <p:cNvSpPr>
            <a:spLocks noChangeArrowheads="1"/>
          </p:cNvSpPr>
          <p:nvPr/>
        </p:nvSpPr>
        <p:spPr bwMode="auto">
          <a:xfrm>
            <a:off x="4572000" y="4953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64-bit</a:t>
            </a:r>
          </a:p>
          <a:p>
            <a:pPr algn="ctr"/>
            <a:r>
              <a:rPr lang="en-US"/>
              <a:t>mode</a:t>
            </a:r>
          </a:p>
          <a:p>
            <a:pPr algn="ctr"/>
            <a:r>
              <a:rPr lang="en-US"/>
              <a:t>(Ring0)</a:t>
            </a:r>
          </a:p>
        </p:txBody>
      </p:sp>
      <p:sp>
        <p:nvSpPr>
          <p:cNvPr id="56331" name="Line 13"/>
          <p:cNvSpPr>
            <a:spLocks noChangeShapeType="1"/>
          </p:cNvSpPr>
          <p:nvPr/>
        </p:nvSpPr>
        <p:spPr bwMode="auto">
          <a:xfrm>
            <a:off x="3505200" y="2209800"/>
            <a:ext cx="609600" cy="0"/>
          </a:xfrm>
          <a:prstGeom prst="line">
            <a:avLst/>
          </a:prstGeom>
          <a:noFill/>
          <a:ln w="9525">
            <a:solidFill>
              <a:schemeClr val="tx1"/>
            </a:solidFill>
            <a:round/>
            <a:headEnd/>
            <a:tailEnd type="triangle" w="med" len="med"/>
          </a:ln>
        </p:spPr>
        <p:txBody>
          <a:bodyPr/>
          <a:lstStyle/>
          <a:p>
            <a:endParaRPr lang="en-US"/>
          </a:p>
        </p:txBody>
      </p:sp>
      <p:sp>
        <p:nvSpPr>
          <p:cNvPr id="56332" name="Line 14"/>
          <p:cNvSpPr>
            <a:spLocks noChangeShapeType="1"/>
          </p:cNvSpPr>
          <p:nvPr/>
        </p:nvSpPr>
        <p:spPr bwMode="auto">
          <a:xfrm>
            <a:off x="5638800" y="2209800"/>
            <a:ext cx="609600" cy="0"/>
          </a:xfrm>
          <a:prstGeom prst="line">
            <a:avLst/>
          </a:prstGeom>
          <a:noFill/>
          <a:ln w="9525">
            <a:solidFill>
              <a:schemeClr val="tx1"/>
            </a:solidFill>
            <a:round/>
            <a:headEnd/>
            <a:tailEnd type="triangle" w="med" len="med"/>
          </a:ln>
        </p:spPr>
        <p:txBody>
          <a:bodyPr/>
          <a:lstStyle/>
          <a:p>
            <a:endParaRPr lang="en-US"/>
          </a:p>
        </p:txBody>
      </p:sp>
      <p:sp>
        <p:nvSpPr>
          <p:cNvPr id="56333" name="Line 15"/>
          <p:cNvSpPr>
            <a:spLocks noChangeShapeType="1"/>
          </p:cNvSpPr>
          <p:nvPr/>
        </p:nvSpPr>
        <p:spPr bwMode="auto">
          <a:xfrm>
            <a:off x="7010400" y="2667000"/>
            <a:ext cx="0" cy="685800"/>
          </a:xfrm>
          <a:prstGeom prst="line">
            <a:avLst/>
          </a:prstGeom>
          <a:noFill/>
          <a:ln w="76200">
            <a:solidFill>
              <a:schemeClr val="tx1"/>
            </a:solidFill>
            <a:round/>
            <a:headEnd/>
            <a:tailEnd type="triangle" w="med" len="med"/>
          </a:ln>
        </p:spPr>
        <p:txBody>
          <a:bodyPr/>
          <a:lstStyle/>
          <a:p>
            <a:endParaRPr lang="en-US"/>
          </a:p>
        </p:txBody>
      </p:sp>
      <p:sp>
        <p:nvSpPr>
          <p:cNvPr id="56334" name="Line 16"/>
          <p:cNvSpPr>
            <a:spLocks noChangeShapeType="1"/>
          </p:cNvSpPr>
          <p:nvPr/>
        </p:nvSpPr>
        <p:spPr bwMode="auto">
          <a:xfrm>
            <a:off x="7010400" y="4267200"/>
            <a:ext cx="0" cy="685800"/>
          </a:xfrm>
          <a:prstGeom prst="line">
            <a:avLst/>
          </a:prstGeom>
          <a:noFill/>
          <a:ln w="76200">
            <a:solidFill>
              <a:schemeClr val="tx1"/>
            </a:solidFill>
            <a:round/>
            <a:headEnd/>
            <a:tailEnd type="triangle" w="med" len="med"/>
          </a:ln>
        </p:spPr>
        <p:txBody>
          <a:bodyPr/>
          <a:lstStyle/>
          <a:p>
            <a:endParaRPr lang="en-US"/>
          </a:p>
        </p:txBody>
      </p:sp>
      <p:sp>
        <p:nvSpPr>
          <p:cNvPr id="56335" name="Text Box 17"/>
          <p:cNvSpPr txBox="1">
            <a:spLocks noChangeArrowheads="1"/>
          </p:cNvSpPr>
          <p:nvPr/>
        </p:nvSpPr>
        <p:spPr bwMode="auto">
          <a:xfrm>
            <a:off x="7086600" y="2743200"/>
            <a:ext cx="1285875" cy="457200"/>
          </a:xfrm>
          <a:prstGeom prst="rect">
            <a:avLst/>
          </a:prstGeom>
          <a:noFill/>
          <a:ln w="9525">
            <a:noFill/>
            <a:miter lim="800000"/>
            <a:headEnd/>
            <a:tailEnd/>
          </a:ln>
        </p:spPr>
        <p:txBody>
          <a:bodyPr wrap="none">
            <a:spAutoFit/>
          </a:bodyPr>
          <a:lstStyle/>
          <a:p>
            <a:r>
              <a:rPr lang="en-US" sz="2400" i="1"/>
              <a:t>syscall </a:t>
            </a:r>
          </a:p>
        </p:txBody>
      </p:sp>
      <p:sp>
        <p:nvSpPr>
          <p:cNvPr id="56336" name="Text Box 18"/>
          <p:cNvSpPr txBox="1">
            <a:spLocks noChangeArrowheads="1"/>
          </p:cNvSpPr>
          <p:nvPr/>
        </p:nvSpPr>
        <p:spPr bwMode="auto">
          <a:xfrm>
            <a:off x="7086600" y="4343400"/>
            <a:ext cx="1168400" cy="457200"/>
          </a:xfrm>
          <a:prstGeom prst="rect">
            <a:avLst/>
          </a:prstGeom>
          <a:noFill/>
          <a:ln w="9525">
            <a:noFill/>
            <a:miter lim="800000"/>
            <a:headEnd/>
            <a:tailEnd/>
          </a:ln>
        </p:spPr>
        <p:txBody>
          <a:bodyPr wrap="none">
            <a:spAutoFit/>
          </a:bodyPr>
          <a:lstStyle/>
          <a:p>
            <a:r>
              <a:rPr lang="en-US" sz="2400" i="1"/>
              <a:t>sysret </a:t>
            </a:r>
          </a:p>
        </p:txBody>
      </p:sp>
      <p:sp>
        <p:nvSpPr>
          <p:cNvPr id="56337" name="Line 19"/>
          <p:cNvSpPr>
            <a:spLocks noChangeShapeType="1"/>
          </p:cNvSpPr>
          <p:nvPr/>
        </p:nvSpPr>
        <p:spPr bwMode="auto">
          <a:xfrm flipH="1">
            <a:off x="5486400" y="5410200"/>
            <a:ext cx="914400" cy="0"/>
          </a:xfrm>
          <a:prstGeom prst="line">
            <a:avLst/>
          </a:prstGeom>
          <a:noFill/>
          <a:ln w="9525">
            <a:solidFill>
              <a:schemeClr val="tx1"/>
            </a:solidFill>
            <a:round/>
            <a:headEnd/>
            <a:tailEnd type="triangle" w="med" len="med"/>
          </a:ln>
        </p:spPr>
        <p:txBody>
          <a:bodyPr/>
          <a:lstStyle/>
          <a:p>
            <a:endParaRPr lang="en-US"/>
          </a:p>
        </p:txBody>
      </p:sp>
      <p:sp>
        <p:nvSpPr>
          <p:cNvPr id="56338" name="Line 20"/>
          <p:cNvSpPr>
            <a:spLocks noChangeShapeType="1"/>
          </p:cNvSpPr>
          <p:nvPr/>
        </p:nvSpPr>
        <p:spPr bwMode="auto">
          <a:xfrm flipH="1">
            <a:off x="3962400" y="5410200"/>
            <a:ext cx="685800" cy="0"/>
          </a:xfrm>
          <a:prstGeom prst="line">
            <a:avLst/>
          </a:prstGeom>
          <a:noFill/>
          <a:ln w="9525">
            <a:solidFill>
              <a:schemeClr val="tx1"/>
            </a:solidFill>
            <a:round/>
            <a:headEnd/>
            <a:tailEnd type="triangle" w="med" len="med"/>
          </a:ln>
        </p:spPr>
        <p:txBody>
          <a:bodyPr/>
          <a:lstStyle/>
          <a:p>
            <a:endParaRPr lang="en-US"/>
          </a:p>
        </p:txBody>
      </p:sp>
      <p:sp>
        <p:nvSpPr>
          <p:cNvPr id="56339" name="Line 21"/>
          <p:cNvSpPr>
            <a:spLocks noChangeShapeType="1"/>
          </p:cNvSpPr>
          <p:nvPr/>
        </p:nvSpPr>
        <p:spPr bwMode="auto">
          <a:xfrm flipH="1">
            <a:off x="1905000" y="5410200"/>
            <a:ext cx="533400" cy="0"/>
          </a:xfrm>
          <a:prstGeom prst="line">
            <a:avLst/>
          </a:prstGeom>
          <a:noFill/>
          <a:ln w="9525">
            <a:solidFill>
              <a:schemeClr val="tx1"/>
            </a:solidFill>
            <a:round/>
            <a:headEnd/>
            <a:tailEnd type="triangle" w="med" len="med"/>
          </a:ln>
        </p:spPr>
        <p:txBody>
          <a:bodyPr/>
          <a:lstStyle/>
          <a:p>
            <a:endParaRPr lang="en-US"/>
          </a:p>
        </p:txBody>
      </p:sp>
      <p:sp>
        <p:nvSpPr>
          <p:cNvPr id="56340" name="Text Box 22"/>
          <p:cNvSpPr txBox="1">
            <a:spLocks noChangeArrowheads="1"/>
          </p:cNvSpPr>
          <p:nvPr/>
        </p:nvSpPr>
        <p:spPr bwMode="auto">
          <a:xfrm>
            <a:off x="5622925" y="5370513"/>
            <a:ext cx="577850" cy="366712"/>
          </a:xfrm>
          <a:prstGeom prst="rect">
            <a:avLst/>
          </a:prstGeom>
          <a:noFill/>
          <a:ln w="9525">
            <a:noFill/>
            <a:miter lim="800000"/>
            <a:headEnd/>
            <a:tailEnd/>
          </a:ln>
        </p:spPr>
        <p:txBody>
          <a:bodyPr wrap="none">
            <a:spAutoFit/>
          </a:bodyPr>
          <a:lstStyle/>
          <a:p>
            <a:r>
              <a:rPr lang="en-US"/>
              <a:t>lcall</a:t>
            </a:r>
          </a:p>
        </p:txBody>
      </p:sp>
      <p:sp>
        <p:nvSpPr>
          <p:cNvPr id="56341" name="Text Box 23"/>
          <p:cNvSpPr txBox="1">
            <a:spLocks noChangeArrowheads="1"/>
          </p:cNvSpPr>
          <p:nvPr/>
        </p:nvSpPr>
        <p:spPr bwMode="auto">
          <a:xfrm>
            <a:off x="4038600" y="5334000"/>
            <a:ext cx="603250" cy="366713"/>
          </a:xfrm>
          <a:prstGeom prst="rect">
            <a:avLst/>
          </a:prstGeom>
          <a:noFill/>
          <a:ln w="9525">
            <a:noFill/>
            <a:miter lim="800000"/>
            <a:headEnd/>
            <a:tailEnd/>
          </a:ln>
        </p:spPr>
        <p:txBody>
          <a:bodyPr wrap="none">
            <a:spAutoFit/>
          </a:bodyPr>
          <a:lstStyle/>
          <a:p>
            <a:r>
              <a:rPr lang="en-US"/>
              <a:t>ljmp</a:t>
            </a:r>
          </a:p>
        </p:txBody>
      </p:sp>
      <p:sp>
        <p:nvSpPr>
          <p:cNvPr id="56342" name="Text Box 24"/>
          <p:cNvSpPr txBox="1">
            <a:spLocks noChangeArrowheads="1"/>
          </p:cNvSpPr>
          <p:nvPr/>
        </p:nvSpPr>
        <p:spPr bwMode="auto">
          <a:xfrm>
            <a:off x="5715000" y="2133600"/>
            <a:ext cx="501650" cy="366713"/>
          </a:xfrm>
          <a:prstGeom prst="rect">
            <a:avLst/>
          </a:prstGeom>
          <a:noFill/>
          <a:ln w="9525">
            <a:noFill/>
            <a:miter lim="800000"/>
            <a:headEnd/>
            <a:tailEnd/>
          </a:ln>
        </p:spPr>
        <p:txBody>
          <a:bodyPr wrap="none">
            <a:spAutoFit/>
          </a:bodyPr>
          <a:lstStyle/>
          <a:p>
            <a:r>
              <a:rPr lang="en-US"/>
              <a:t>lret</a:t>
            </a:r>
          </a:p>
        </p:txBody>
      </p:sp>
      <p:sp>
        <p:nvSpPr>
          <p:cNvPr id="56343" name="Text Box 25"/>
          <p:cNvSpPr txBox="1">
            <a:spLocks noChangeArrowheads="1"/>
          </p:cNvSpPr>
          <p:nvPr/>
        </p:nvSpPr>
        <p:spPr bwMode="auto">
          <a:xfrm>
            <a:off x="3505200" y="2133600"/>
            <a:ext cx="615950" cy="366713"/>
          </a:xfrm>
          <a:prstGeom prst="rect">
            <a:avLst/>
          </a:prstGeom>
          <a:noFill/>
          <a:ln w="9525">
            <a:noFill/>
            <a:miter lim="800000"/>
            <a:headEnd/>
            <a:tailEnd/>
          </a:ln>
        </p:spPr>
        <p:txBody>
          <a:bodyPr wrap="none">
            <a:spAutoFit/>
          </a:bodyPr>
          <a:lstStyle/>
          <a:p>
            <a:r>
              <a:rPr lang="en-US"/>
              <a:t>mov</a:t>
            </a:r>
          </a:p>
        </p:txBody>
      </p:sp>
      <p:sp>
        <p:nvSpPr>
          <p:cNvPr id="56344" name="Text Box 26"/>
          <p:cNvSpPr txBox="1">
            <a:spLocks noChangeArrowheads="1"/>
          </p:cNvSpPr>
          <p:nvPr/>
        </p:nvSpPr>
        <p:spPr bwMode="auto">
          <a:xfrm>
            <a:off x="1812925" y="5370513"/>
            <a:ext cx="615950" cy="366712"/>
          </a:xfrm>
          <a:prstGeom prst="rect">
            <a:avLst/>
          </a:prstGeom>
          <a:noFill/>
          <a:ln w="9525">
            <a:noFill/>
            <a:miter lim="800000"/>
            <a:headEnd/>
            <a:tailEnd/>
          </a:ln>
        </p:spPr>
        <p:txBody>
          <a:bodyPr wrap="none">
            <a:spAutoFit/>
          </a:bodyPr>
          <a:lstStyle/>
          <a:p>
            <a:r>
              <a:rPr lang="en-US"/>
              <a:t>mov</a:t>
            </a:r>
          </a:p>
        </p:txBody>
      </p:sp>
      <p:sp>
        <p:nvSpPr>
          <p:cNvPr id="56345" name="Text Box 27"/>
          <p:cNvSpPr txBox="1">
            <a:spLocks noChangeArrowheads="1"/>
          </p:cNvSpPr>
          <p:nvPr/>
        </p:nvSpPr>
        <p:spPr bwMode="auto">
          <a:xfrm>
            <a:off x="762000" y="3276600"/>
            <a:ext cx="4489450" cy="915988"/>
          </a:xfrm>
          <a:prstGeom prst="rect">
            <a:avLst/>
          </a:prstGeom>
          <a:noFill/>
          <a:ln w="9525">
            <a:noFill/>
            <a:miter lim="800000"/>
            <a:headEnd/>
            <a:tailEnd/>
          </a:ln>
        </p:spPr>
        <p:txBody>
          <a:bodyPr wrap="none">
            <a:spAutoFit/>
          </a:bodyPr>
          <a:lstStyle/>
          <a:p>
            <a:r>
              <a:rPr lang="en-US"/>
              <a:t>The main purpose of this demo-program is</a:t>
            </a:r>
          </a:p>
          <a:p>
            <a:r>
              <a:rPr lang="en-US"/>
              <a:t> to illustrate the use of ‘syscall’ and ‘sysret’</a:t>
            </a:r>
          </a:p>
          <a:p>
            <a:r>
              <a:rPr lang="en-US"/>
              <a:t>(but we have to get to 64-bit mode to do it)</a:t>
            </a:r>
          </a:p>
        </p:txBody>
      </p:sp>
      <p:sp>
        <p:nvSpPr>
          <p:cNvPr id="26"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251</a:t>
            </a:fld>
            <a:endParaRPr lang="en-US"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smtClean="0"/>
              <a:t>What is a Virtual Machine?</a:t>
            </a:r>
          </a:p>
        </p:txBody>
      </p:sp>
      <p:sp>
        <p:nvSpPr>
          <p:cNvPr id="57347" name="Rectangle 3"/>
          <p:cNvSpPr>
            <a:spLocks noChangeArrowheads="1"/>
          </p:cNvSpPr>
          <p:nvPr/>
        </p:nvSpPr>
        <p:spPr bwMode="auto">
          <a:xfrm>
            <a:off x="2209800" y="50292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CPU</a:t>
            </a:r>
          </a:p>
        </p:txBody>
      </p:sp>
      <p:sp>
        <p:nvSpPr>
          <p:cNvPr id="57348" name="Rectangle 4"/>
          <p:cNvSpPr>
            <a:spLocks noChangeArrowheads="1"/>
          </p:cNvSpPr>
          <p:nvPr/>
        </p:nvSpPr>
        <p:spPr bwMode="auto">
          <a:xfrm>
            <a:off x="4114800" y="50292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 main</a:t>
            </a:r>
          </a:p>
          <a:p>
            <a:pPr algn="ctr"/>
            <a:r>
              <a:rPr lang="en-US"/>
              <a:t> memory</a:t>
            </a:r>
          </a:p>
        </p:txBody>
      </p:sp>
      <p:sp>
        <p:nvSpPr>
          <p:cNvPr id="57349" name="Rectangle 5"/>
          <p:cNvSpPr>
            <a:spLocks noChangeArrowheads="1"/>
          </p:cNvSpPr>
          <p:nvPr/>
        </p:nvSpPr>
        <p:spPr bwMode="auto">
          <a:xfrm>
            <a:off x="6019800" y="50292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I/O</a:t>
            </a:r>
          </a:p>
          <a:p>
            <a:pPr algn="ctr"/>
            <a:r>
              <a:rPr lang="en-US"/>
              <a:t>devices</a:t>
            </a:r>
          </a:p>
        </p:txBody>
      </p:sp>
      <p:sp>
        <p:nvSpPr>
          <p:cNvPr id="57350" name="Text Box 6"/>
          <p:cNvSpPr txBox="1">
            <a:spLocks noChangeArrowheads="1"/>
          </p:cNvSpPr>
          <p:nvPr/>
        </p:nvSpPr>
        <p:spPr bwMode="auto">
          <a:xfrm>
            <a:off x="533400" y="5181600"/>
            <a:ext cx="1289050" cy="641350"/>
          </a:xfrm>
          <a:prstGeom prst="rect">
            <a:avLst/>
          </a:prstGeom>
          <a:noFill/>
          <a:ln w="9525">
            <a:noFill/>
            <a:miter lim="800000"/>
            <a:headEnd/>
            <a:tailEnd/>
          </a:ln>
        </p:spPr>
        <p:txBody>
          <a:bodyPr wrap="none">
            <a:spAutoFit/>
          </a:bodyPr>
          <a:lstStyle/>
          <a:p>
            <a:r>
              <a:rPr lang="en-US"/>
              <a:t> hardware</a:t>
            </a:r>
          </a:p>
          <a:p>
            <a:r>
              <a:rPr lang="en-US"/>
              <a:t>‘resources’</a:t>
            </a:r>
          </a:p>
        </p:txBody>
      </p:sp>
      <p:sp>
        <p:nvSpPr>
          <p:cNvPr id="57351" name="Rectangle 7"/>
          <p:cNvSpPr>
            <a:spLocks noChangeArrowheads="1"/>
          </p:cNvSpPr>
          <p:nvPr/>
        </p:nvSpPr>
        <p:spPr bwMode="auto">
          <a:xfrm>
            <a:off x="2057400" y="4191000"/>
            <a:ext cx="5715000" cy="381000"/>
          </a:xfrm>
          <a:prstGeom prst="rect">
            <a:avLst/>
          </a:prstGeom>
          <a:solidFill>
            <a:schemeClr val="accent1"/>
          </a:solidFill>
          <a:ln w="9525">
            <a:solidFill>
              <a:schemeClr val="tx1"/>
            </a:solidFill>
            <a:miter lim="800000"/>
            <a:headEnd/>
            <a:tailEnd/>
          </a:ln>
        </p:spPr>
        <p:txBody>
          <a:bodyPr wrap="none" anchor="ctr"/>
          <a:lstStyle/>
          <a:p>
            <a:pPr algn="ctr"/>
            <a:r>
              <a:rPr lang="en-US"/>
              <a:t>operating system software</a:t>
            </a:r>
          </a:p>
        </p:txBody>
      </p:sp>
      <p:sp>
        <p:nvSpPr>
          <p:cNvPr id="57352" name="Rectangle 8"/>
          <p:cNvSpPr>
            <a:spLocks noChangeArrowheads="1"/>
          </p:cNvSpPr>
          <p:nvPr/>
        </p:nvSpPr>
        <p:spPr bwMode="auto">
          <a:xfrm>
            <a:off x="2133600" y="2286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7353" name="Rectangle 9"/>
          <p:cNvSpPr>
            <a:spLocks noChangeArrowheads="1"/>
          </p:cNvSpPr>
          <p:nvPr/>
        </p:nvSpPr>
        <p:spPr bwMode="auto">
          <a:xfrm>
            <a:off x="3505200" y="2286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7354" name="Rectangle 10"/>
          <p:cNvSpPr>
            <a:spLocks noChangeArrowheads="1"/>
          </p:cNvSpPr>
          <p:nvPr/>
        </p:nvSpPr>
        <p:spPr bwMode="auto">
          <a:xfrm>
            <a:off x="4876800" y="2286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7355" name="Rectangle 11"/>
          <p:cNvSpPr>
            <a:spLocks noChangeArrowheads="1"/>
          </p:cNvSpPr>
          <p:nvPr/>
        </p:nvSpPr>
        <p:spPr bwMode="auto">
          <a:xfrm>
            <a:off x="6248400" y="22860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7356" name="Line 12"/>
          <p:cNvSpPr>
            <a:spLocks noChangeShapeType="1"/>
          </p:cNvSpPr>
          <p:nvPr/>
        </p:nvSpPr>
        <p:spPr bwMode="auto">
          <a:xfrm>
            <a:off x="2590800" y="3200400"/>
            <a:ext cx="0" cy="990600"/>
          </a:xfrm>
          <a:prstGeom prst="line">
            <a:avLst/>
          </a:prstGeom>
          <a:noFill/>
          <a:ln w="28575">
            <a:solidFill>
              <a:schemeClr val="tx1"/>
            </a:solidFill>
            <a:round/>
            <a:headEnd type="arrow" w="med" len="med"/>
            <a:tailEnd type="arrow" w="med" len="med"/>
          </a:ln>
        </p:spPr>
        <p:txBody>
          <a:bodyPr/>
          <a:lstStyle/>
          <a:p>
            <a:endParaRPr lang="en-US"/>
          </a:p>
        </p:txBody>
      </p:sp>
      <p:sp>
        <p:nvSpPr>
          <p:cNvPr id="57357" name="Line 13"/>
          <p:cNvSpPr>
            <a:spLocks noChangeShapeType="1"/>
          </p:cNvSpPr>
          <p:nvPr/>
        </p:nvSpPr>
        <p:spPr bwMode="auto">
          <a:xfrm>
            <a:off x="3962400" y="3200400"/>
            <a:ext cx="0" cy="990600"/>
          </a:xfrm>
          <a:prstGeom prst="line">
            <a:avLst/>
          </a:prstGeom>
          <a:noFill/>
          <a:ln w="28575">
            <a:solidFill>
              <a:schemeClr val="tx1"/>
            </a:solidFill>
            <a:round/>
            <a:headEnd type="arrow" w="med" len="med"/>
            <a:tailEnd type="arrow" w="med" len="med"/>
          </a:ln>
        </p:spPr>
        <p:txBody>
          <a:bodyPr/>
          <a:lstStyle/>
          <a:p>
            <a:endParaRPr lang="en-US"/>
          </a:p>
        </p:txBody>
      </p:sp>
      <p:sp>
        <p:nvSpPr>
          <p:cNvPr id="57358" name="Line 14"/>
          <p:cNvSpPr>
            <a:spLocks noChangeShapeType="1"/>
          </p:cNvSpPr>
          <p:nvPr/>
        </p:nvSpPr>
        <p:spPr bwMode="auto">
          <a:xfrm>
            <a:off x="5334000" y="3200400"/>
            <a:ext cx="0" cy="990600"/>
          </a:xfrm>
          <a:prstGeom prst="line">
            <a:avLst/>
          </a:prstGeom>
          <a:noFill/>
          <a:ln w="28575">
            <a:solidFill>
              <a:schemeClr val="tx1"/>
            </a:solidFill>
            <a:round/>
            <a:headEnd type="arrow" w="med" len="med"/>
            <a:tailEnd type="arrow" w="med" len="med"/>
          </a:ln>
        </p:spPr>
        <p:txBody>
          <a:bodyPr/>
          <a:lstStyle/>
          <a:p>
            <a:endParaRPr lang="en-US"/>
          </a:p>
        </p:txBody>
      </p:sp>
      <p:sp>
        <p:nvSpPr>
          <p:cNvPr id="57359" name="Line 15"/>
          <p:cNvSpPr>
            <a:spLocks noChangeShapeType="1"/>
          </p:cNvSpPr>
          <p:nvPr/>
        </p:nvSpPr>
        <p:spPr bwMode="auto">
          <a:xfrm>
            <a:off x="6705600" y="3200400"/>
            <a:ext cx="0" cy="990600"/>
          </a:xfrm>
          <a:prstGeom prst="line">
            <a:avLst/>
          </a:prstGeom>
          <a:noFill/>
          <a:ln w="28575">
            <a:solidFill>
              <a:schemeClr val="tx1"/>
            </a:solidFill>
            <a:round/>
            <a:headEnd type="arrow" w="med" len="med"/>
            <a:tailEnd type="arrow" w="med" len="med"/>
          </a:ln>
        </p:spPr>
        <p:txBody>
          <a:bodyPr/>
          <a:lstStyle/>
          <a:p>
            <a:endParaRPr lang="en-US"/>
          </a:p>
        </p:txBody>
      </p:sp>
      <p:sp>
        <p:nvSpPr>
          <p:cNvPr id="57360" name="Line 16"/>
          <p:cNvSpPr>
            <a:spLocks noChangeShapeType="1"/>
          </p:cNvSpPr>
          <p:nvPr/>
        </p:nvSpPr>
        <p:spPr bwMode="auto">
          <a:xfrm>
            <a:off x="2971800" y="4572000"/>
            <a:ext cx="0" cy="457200"/>
          </a:xfrm>
          <a:prstGeom prst="line">
            <a:avLst/>
          </a:prstGeom>
          <a:noFill/>
          <a:ln w="38100">
            <a:solidFill>
              <a:schemeClr val="tx1"/>
            </a:solidFill>
            <a:round/>
            <a:headEnd type="triangle" w="med" len="med"/>
            <a:tailEnd type="triangle" w="med" len="med"/>
          </a:ln>
        </p:spPr>
        <p:txBody>
          <a:bodyPr/>
          <a:lstStyle/>
          <a:p>
            <a:endParaRPr lang="en-US"/>
          </a:p>
        </p:txBody>
      </p:sp>
      <p:sp>
        <p:nvSpPr>
          <p:cNvPr id="57361" name="Line 17"/>
          <p:cNvSpPr>
            <a:spLocks noChangeShapeType="1"/>
          </p:cNvSpPr>
          <p:nvPr/>
        </p:nvSpPr>
        <p:spPr bwMode="auto">
          <a:xfrm>
            <a:off x="4876800" y="4572000"/>
            <a:ext cx="0" cy="457200"/>
          </a:xfrm>
          <a:prstGeom prst="line">
            <a:avLst/>
          </a:prstGeom>
          <a:noFill/>
          <a:ln w="38100">
            <a:solidFill>
              <a:schemeClr val="tx1"/>
            </a:solidFill>
            <a:round/>
            <a:headEnd type="triangle" w="med" len="med"/>
            <a:tailEnd type="triangle" w="med" len="med"/>
          </a:ln>
        </p:spPr>
        <p:txBody>
          <a:bodyPr/>
          <a:lstStyle/>
          <a:p>
            <a:endParaRPr lang="en-US"/>
          </a:p>
        </p:txBody>
      </p:sp>
      <p:sp>
        <p:nvSpPr>
          <p:cNvPr id="57362" name="Line 18"/>
          <p:cNvSpPr>
            <a:spLocks noChangeShapeType="1"/>
          </p:cNvSpPr>
          <p:nvPr/>
        </p:nvSpPr>
        <p:spPr bwMode="auto">
          <a:xfrm>
            <a:off x="6781800" y="4572000"/>
            <a:ext cx="0" cy="457200"/>
          </a:xfrm>
          <a:prstGeom prst="line">
            <a:avLst/>
          </a:prstGeom>
          <a:noFill/>
          <a:ln w="38100">
            <a:solidFill>
              <a:schemeClr val="tx1"/>
            </a:solidFill>
            <a:round/>
            <a:headEnd type="triangle" w="med" len="med"/>
            <a:tailEnd type="triangle" w="med" len="med"/>
          </a:ln>
        </p:spPr>
        <p:txBody>
          <a:bodyPr/>
          <a:lstStyle/>
          <a:p>
            <a:endParaRPr lang="en-US"/>
          </a:p>
        </p:txBody>
      </p:sp>
      <p:sp>
        <p:nvSpPr>
          <p:cNvPr id="57363" name="Text Box 19"/>
          <p:cNvSpPr txBox="1">
            <a:spLocks noChangeArrowheads="1"/>
          </p:cNvSpPr>
          <p:nvPr/>
        </p:nvSpPr>
        <p:spPr bwMode="auto">
          <a:xfrm>
            <a:off x="609600" y="4038600"/>
            <a:ext cx="1111250" cy="641350"/>
          </a:xfrm>
          <a:prstGeom prst="rect">
            <a:avLst/>
          </a:prstGeom>
          <a:noFill/>
          <a:ln w="9525">
            <a:noFill/>
            <a:miter lim="800000"/>
            <a:headEnd/>
            <a:tailEnd/>
          </a:ln>
        </p:spPr>
        <p:txBody>
          <a:bodyPr wrap="none">
            <a:spAutoFit/>
          </a:bodyPr>
          <a:lstStyle/>
          <a:p>
            <a:r>
              <a:rPr lang="en-US"/>
              <a:t> ‘system’</a:t>
            </a:r>
          </a:p>
          <a:p>
            <a:r>
              <a:rPr lang="en-US"/>
              <a:t> software</a:t>
            </a:r>
          </a:p>
        </p:txBody>
      </p:sp>
      <p:sp>
        <p:nvSpPr>
          <p:cNvPr id="57364" name="Text Box 20"/>
          <p:cNvSpPr txBox="1">
            <a:spLocks noChangeArrowheads="1"/>
          </p:cNvSpPr>
          <p:nvPr/>
        </p:nvSpPr>
        <p:spPr bwMode="auto">
          <a:xfrm>
            <a:off x="457200" y="2438400"/>
            <a:ext cx="1441450" cy="641350"/>
          </a:xfrm>
          <a:prstGeom prst="rect">
            <a:avLst/>
          </a:prstGeom>
          <a:noFill/>
          <a:ln w="9525">
            <a:noFill/>
            <a:miter lim="800000"/>
            <a:headEnd/>
            <a:tailEnd/>
          </a:ln>
        </p:spPr>
        <p:txBody>
          <a:bodyPr wrap="none">
            <a:spAutoFit/>
          </a:bodyPr>
          <a:lstStyle/>
          <a:p>
            <a:r>
              <a:rPr lang="en-US"/>
              <a:t> ‘application’</a:t>
            </a:r>
          </a:p>
          <a:p>
            <a:r>
              <a:rPr lang="en-US"/>
              <a:t>   software</a:t>
            </a:r>
          </a:p>
        </p:txBody>
      </p:sp>
      <p:sp>
        <p:nvSpPr>
          <p:cNvPr id="2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252</a:t>
            </a:fld>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1905000" y="1447800"/>
            <a:ext cx="2743200" cy="2743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8371" name="Rectangle 3"/>
          <p:cNvSpPr>
            <a:spLocks noChangeArrowheads="1"/>
          </p:cNvSpPr>
          <p:nvPr/>
        </p:nvSpPr>
        <p:spPr bwMode="auto">
          <a:xfrm>
            <a:off x="4724400" y="1447800"/>
            <a:ext cx="2743200" cy="27432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8372" name="Rectangle 4"/>
          <p:cNvSpPr>
            <a:spLocks noGrp="1" noChangeArrowheads="1"/>
          </p:cNvSpPr>
          <p:nvPr>
            <p:ph type="title"/>
          </p:nvPr>
        </p:nvSpPr>
        <p:spPr>
          <a:xfrm>
            <a:off x="457200" y="0"/>
            <a:ext cx="8229600" cy="1143000"/>
          </a:xfrm>
        </p:spPr>
        <p:txBody>
          <a:bodyPr/>
          <a:lstStyle/>
          <a:p>
            <a:pPr eaLnBrk="1" hangingPunct="1"/>
            <a:r>
              <a:rPr lang="en-US" dirty="0" smtClean="0"/>
              <a:t>What is a Virtual Machine?</a:t>
            </a:r>
          </a:p>
        </p:txBody>
      </p:sp>
      <p:sp>
        <p:nvSpPr>
          <p:cNvPr id="58373" name="Rectangle 5"/>
          <p:cNvSpPr>
            <a:spLocks noChangeArrowheads="1"/>
          </p:cNvSpPr>
          <p:nvPr/>
        </p:nvSpPr>
        <p:spPr bwMode="auto">
          <a:xfrm>
            <a:off x="2209800" y="54864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sz="2400"/>
              <a:t>CPU</a:t>
            </a:r>
          </a:p>
        </p:txBody>
      </p:sp>
      <p:sp>
        <p:nvSpPr>
          <p:cNvPr id="58374" name="Rectangle 6"/>
          <p:cNvSpPr>
            <a:spLocks noChangeArrowheads="1"/>
          </p:cNvSpPr>
          <p:nvPr/>
        </p:nvSpPr>
        <p:spPr bwMode="auto">
          <a:xfrm>
            <a:off x="4114800" y="54864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 main</a:t>
            </a:r>
          </a:p>
          <a:p>
            <a:pPr algn="ctr"/>
            <a:r>
              <a:rPr lang="en-US"/>
              <a:t> memory</a:t>
            </a:r>
          </a:p>
        </p:txBody>
      </p:sp>
      <p:sp>
        <p:nvSpPr>
          <p:cNvPr id="58375" name="Rectangle 7"/>
          <p:cNvSpPr>
            <a:spLocks noChangeArrowheads="1"/>
          </p:cNvSpPr>
          <p:nvPr/>
        </p:nvSpPr>
        <p:spPr bwMode="auto">
          <a:xfrm>
            <a:off x="6019800" y="5486400"/>
            <a:ext cx="1600200" cy="914400"/>
          </a:xfrm>
          <a:prstGeom prst="rect">
            <a:avLst/>
          </a:prstGeom>
          <a:solidFill>
            <a:schemeClr val="accent1"/>
          </a:solidFill>
          <a:ln w="9525">
            <a:solidFill>
              <a:schemeClr val="tx1"/>
            </a:solidFill>
            <a:miter lim="800000"/>
            <a:headEnd/>
            <a:tailEnd/>
          </a:ln>
        </p:spPr>
        <p:txBody>
          <a:bodyPr wrap="none" anchor="ctr"/>
          <a:lstStyle/>
          <a:p>
            <a:pPr algn="ctr"/>
            <a:r>
              <a:rPr lang="en-US"/>
              <a:t>I/O</a:t>
            </a:r>
          </a:p>
          <a:p>
            <a:pPr algn="ctr"/>
            <a:r>
              <a:rPr lang="en-US"/>
              <a:t>devices</a:t>
            </a:r>
          </a:p>
        </p:txBody>
      </p:sp>
      <p:sp>
        <p:nvSpPr>
          <p:cNvPr id="58376" name="Text Box 8"/>
          <p:cNvSpPr txBox="1">
            <a:spLocks noChangeArrowheads="1"/>
          </p:cNvSpPr>
          <p:nvPr/>
        </p:nvSpPr>
        <p:spPr bwMode="auto">
          <a:xfrm>
            <a:off x="533400" y="5638800"/>
            <a:ext cx="1289050" cy="641350"/>
          </a:xfrm>
          <a:prstGeom prst="rect">
            <a:avLst/>
          </a:prstGeom>
          <a:noFill/>
          <a:ln w="9525">
            <a:noFill/>
            <a:miter lim="800000"/>
            <a:headEnd/>
            <a:tailEnd/>
          </a:ln>
        </p:spPr>
        <p:txBody>
          <a:bodyPr wrap="none">
            <a:spAutoFit/>
          </a:bodyPr>
          <a:lstStyle/>
          <a:p>
            <a:r>
              <a:rPr lang="en-US"/>
              <a:t> hardware</a:t>
            </a:r>
          </a:p>
          <a:p>
            <a:r>
              <a:rPr lang="en-US"/>
              <a:t>‘resources’</a:t>
            </a:r>
          </a:p>
        </p:txBody>
      </p:sp>
      <p:sp>
        <p:nvSpPr>
          <p:cNvPr id="58377" name="Rectangle 9"/>
          <p:cNvSpPr>
            <a:spLocks noChangeArrowheads="1"/>
          </p:cNvSpPr>
          <p:nvPr/>
        </p:nvSpPr>
        <p:spPr bwMode="auto">
          <a:xfrm>
            <a:off x="1981200" y="3048000"/>
            <a:ext cx="2590800" cy="381000"/>
          </a:xfrm>
          <a:prstGeom prst="rect">
            <a:avLst/>
          </a:prstGeom>
          <a:solidFill>
            <a:schemeClr val="accent1"/>
          </a:solidFill>
          <a:ln w="9525">
            <a:solidFill>
              <a:schemeClr val="tx1"/>
            </a:solidFill>
            <a:miter lim="800000"/>
            <a:headEnd/>
            <a:tailEnd/>
          </a:ln>
        </p:spPr>
        <p:txBody>
          <a:bodyPr wrap="none" anchor="ctr"/>
          <a:lstStyle/>
          <a:p>
            <a:pPr algn="ctr"/>
            <a:r>
              <a:rPr lang="en-US"/>
              <a:t>operating system #1</a:t>
            </a:r>
          </a:p>
        </p:txBody>
      </p:sp>
      <p:sp>
        <p:nvSpPr>
          <p:cNvPr id="58378" name="Rectangle 10"/>
          <p:cNvSpPr>
            <a:spLocks noChangeArrowheads="1"/>
          </p:cNvSpPr>
          <p:nvPr/>
        </p:nvSpPr>
        <p:spPr bwMode="auto">
          <a:xfrm>
            <a:off x="2133600" y="17526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8379" name="Rectangle 11"/>
          <p:cNvSpPr>
            <a:spLocks noChangeArrowheads="1"/>
          </p:cNvSpPr>
          <p:nvPr/>
        </p:nvSpPr>
        <p:spPr bwMode="auto">
          <a:xfrm>
            <a:off x="3505200" y="17526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8380" name="Rectangle 12"/>
          <p:cNvSpPr>
            <a:spLocks noChangeArrowheads="1"/>
          </p:cNvSpPr>
          <p:nvPr/>
        </p:nvSpPr>
        <p:spPr bwMode="auto">
          <a:xfrm>
            <a:off x="4876800" y="17526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8381" name="Rectangle 13"/>
          <p:cNvSpPr>
            <a:spLocks noChangeArrowheads="1"/>
          </p:cNvSpPr>
          <p:nvPr/>
        </p:nvSpPr>
        <p:spPr bwMode="auto">
          <a:xfrm>
            <a:off x="6248400" y="17526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user</a:t>
            </a:r>
          </a:p>
          <a:p>
            <a:pPr algn="ctr"/>
            <a:r>
              <a:rPr lang="en-US"/>
              <a:t>task</a:t>
            </a:r>
          </a:p>
        </p:txBody>
      </p:sp>
      <p:sp>
        <p:nvSpPr>
          <p:cNvPr id="58382" name="Line 14"/>
          <p:cNvSpPr>
            <a:spLocks noChangeShapeType="1"/>
          </p:cNvSpPr>
          <p:nvPr/>
        </p:nvSpPr>
        <p:spPr bwMode="auto">
          <a:xfrm>
            <a:off x="2514600" y="2667000"/>
            <a:ext cx="0" cy="381000"/>
          </a:xfrm>
          <a:prstGeom prst="line">
            <a:avLst/>
          </a:prstGeom>
          <a:noFill/>
          <a:ln w="28575">
            <a:solidFill>
              <a:schemeClr val="tx1"/>
            </a:solidFill>
            <a:round/>
            <a:headEnd type="arrow" w="med" len="med"/>
            <a:tailEnd type="arrow" w="med" len="med"/>
          </a:ln>
        </p:spPr>
        <p:txBody>
          <a:bodyPr/>
          <a:lstStyle/>
          <a:p>
            <a:endParaRPr lang="en-US"/>
          </a:p>
        </p:txBody>
      </p:sp>
      <p:sp>
        <p:nvSpPr>
          <p:cNvPr id="58383" name="Line 15"/>
          <p:cNvSpPr>
            <a:spLocks noChangeShapeType="1"/>
          </p:cNvSpPr>
          <p:nvPr/>
        </p:nvSpPr>
        <p:spPr bwMode="auto">
          <a:xfrm>
            <a:off x="3886200" y="2667000"/>
            <a:ext cx="0" cy="381000"/>
          </a:xfrm>
          <a:prstGeom prst="line">
            <a:avLst/>
          </a:prstGeom>
          <a:noFill/>
          <a:ln w="28575">
            <a:solidFill>
              <a:schemeClr val="tx1"/>
            </a:solidFill>
            <a:round/>
            <a:headEnd type="arrow" w="med" len="med"/>
            <a:tailEnd type="arrow" w="med" len="med"/>
          </a:ln>
        </p:spPr>
        <p:txBody>
          <a:bodyPr/>
          <a:lstStyle/>
          <a:p>
            <a:endParaRPr lang="en-US"/>
          </a:p>
        </p:txBody>
      </p:sp>
      <p:sp>
        <p:nvSpPr>
          <p:cNvPr id="58384" name="Line 16"/>
          <p:cNvSpPr>
            <a:spLocks noChangeShapeType="1"/>
          </p:cNvSpPr>
          <p:nvPr/>
        </p:nvSpPr>
        <p:spPr bwMode="auto">
          <a:xfrm>
            <a:off x="5257800" y="2667000"/>
            <a:ext cx="0" cy="381000"/>
          </a:xfrm>
          <a:prstGeom prst="line">
            <a:avLst/>
          </a:prstGeom>
          <a:noFill/>
          <a:ln w="28575">
            <a:solidFill>
              <a:schemeClr val="tx1"/>
            </a:solidFill>
            <a:round/>
            <a:headEnd type="arrow" w="med" len="med"/>
            <a:tailEnd type="arrow" w="med" len="med"/>
          </a:ln>
        </p:spPr>
        <p:txBody>
          <a:bodyPr/>
          <a:lstStyle/>
          <a:p>
            <a:endParaRPr lang="en-US"/>
          </a:p>
        </p:txBody>
      </p:sp>
      <p:sp>
        <p:nvSpPr>
          <p:cNvPr id="58385" name="Line 17"/>
          <p:cNvSpPr>
            <a:spLocks noChangeShapeType="1"/>
          </p:cNvSpPr>
          <p:nvPr/>
        </p:nvSpPr>
        <p:spPr bwMode="auto">
          <a:xfrm>
            <a:off x="6629400" y="2667000"/>
            <a:ext cx="0" cy="381000"/>
          </a:xfrm>
          <a:prstGeom prst="line">
            <a:avLst/>
          </a:prstGeom>
          <a:noFill/>
          <a:ln w="28575">
            <a:solidFill>
              <a:schemeClr val="tx1"/>
            </a:solidFill>
            <a:round/>
            <a:headEnd type="arrow" w="med" len="med"/>
            <a:tailEnd type="arrow" w="med" len="med"/>
          </a:ln>
        </p:spPr>
        <p:txBody>
          <a:bodyPr/>
          <a:lstStyle/>
          <a:p>
            <a:endParaRPr lang="en-US"/>
          </a:p>
        </p:txBody>
      </p:sp>
      <p:sp>
        <p:nvSpPr>
          <p:cNvPr id="58386" name="Line 18"/>
          <p:cNvSpPr>
            <a:spLocks noChangeShapeType="1"/>
          </p:cNvSpPr>
          <p:nvPr/>
        </p:nvSpPr>
        <p:spPr bwMode="auto">
          <a:xfrm>
            <a:off x="2971800" y="5029200"/>
            <a:ext cx="0" cy="457200"/>
          </a:xfrm>
          <a:prstGeom prst="line">
            <a:avLst/>
          </a:prstGeom>
          <a:noFill/>
          <a:ln w="38100">
            <a:solidFill>
              <a:schemeClr val="tx1"/>
            </a:solidFill>
            <a:round/>
            <a:headEnd type="triangle" w="med" len="med"/>
            <a:tailEnd type="triangle" w="med" len="med"/>
          </a:ln>
        </p:spPr>
        <p:txBody>
          <a:bodyPr/>
          <a:lstStyle/>
          <a:p>
            <a:endParaRPr lang="en-US"/>
          </a:p>
        </p:txBody>
      </p:sp>
      <p:sp>
        <p:nvSpPr>
          <p:cNvPr id="58387" name="Line 19"/>
          <p:cNvSpPr>
            <a:spLocks noChangeShapeType="1"/>
          </p:cNvSpPr>
          <p:nvPr/>
        </p:nvSpPr>
        <p:spPr bwMode="auto">
          <a:xfrm>
            <a:off x="4876800" y="5029200"/>
            <a:ext cx="0" cy="457200"/>
          </a:xfrm>
          <a:prstGeom prst="line">
            <a:avLst/>
          </a:prstGeom>
          <a:noFill/>
          <a:ln w="38100">
            <a:solidFill>
              <a:schemeClr val="tx1"/>
            </a:solidFill>
            <a:round/>
            <a:headEnd type="triangle" w="med" len="med"/>
            <a:tailEnd type="triangle" w="med" len="med"/>
          </a:ln>
        </p:spPr>
        <p:txBody>
          <a:bodyPr/>
          <a:lstStyle/>
          <a:p>
            <a:endParaRPr lang="en-US"/>
          </a:p>
        </p:txBody>
      </p:sp>
      <p:sp>
        <p:nvSpPr>
          <p:cNvPr id="58388" name="Line 20"/>
          <p:cNvSpPr>
            <a:spLocks noChangeShapeType="1"/>
          </p:cNvSpPr>
          <p:nvPr/>
        </p:nvSpPr>
        <p:spPr bwMode="auto">
          <a:xfrm>
            <a:off x="6781800" y="5029200"/>
            <a:ext cx="0" cy="457200"/>
          </a:xfrm>
          <a:prstGeom prst="line">
            <a:avLst/>
          </a:prstGeom>
          <a:noFill/>
          <a:ln w="38100">
            <a:solidFill>
              <a:schemeClr val="tx1"/>
            </a:solidFill>
            <a:round/>
            <a:headEnd type="triangle" w="med" len="med"/>
            <a:tailEnd type="triangle" w="med" len="med"/>
          </a:ln>
        </p:spPr>
        <p:txBody>
          <a:bodyPr/>
          <a:lstStyle/>
          <a:p>
            <a:endParaRPr lang="en-US"/>
          </a:p>
        </p:txBody>
      </p:sp>
      <p:sp>
        <p:nvSpPr>
          <p:cNvPr id="58389" name="Text Box 21"/>
          <p:cNvSpPr txBox="1">
            <a:spLocks noChangeArrowheads="1"/>
          </p:cNvSpPr>
          <p:nvPr/>
        </p:nvSpPr>
        <p:spPr bwMode="auto">
          <a:xfrm>
            <a:off x="609600" y="3733800"/>
            <a:ext cx="1111250" cy="641350"/>
          </a:xfrm>
          <a:prstGeom prst="rect">
            <a:avLst/>
          </a:prstGeom>
          <a:noFill/>
          <a:ln w="9525">
            <a:noFill/>
            <a:miter lim="800000"/>
            <a:headEnd/>
            <a:tailEnd/>
          </a:ln>
        </p:spPr>
        <p:txBody>
          <a:bodyPr wrap="none">
            <a:spAutoFit/>
          </a:bodyPr>
          <a:lstStyle/>
          <a:p>
            <a:r>
              <a:rPr lang="en-US"/>
              <a:t> ‘system’</a:t>
            </a:r>
          </a:p>
          <a:p>
            <a:r>
              <a:rPr lang="en-US"/>
              <a:t> software</a:t>
            </a:r>
          </a:p>
        </p:txBody>
      </p:sp>
      <p:sp>
        <p:nvSpPr>
          <p:cNvPr id="58390" name="Text Box 22"/>
          <p:cNvSpPr txBox="1">
            <a:spLocks noChangeArrowheads="1"/>
          </p:cNvSpPr>
          <p:nvPr/>
        </p:nvSpPr>
        <p:spPr bwMode="auto">
          <a:xfrm>
            <a:off x="457200" y="1905000"/>
            <a:ext cx="1441450" cy="641350"/>
          </a:xfrm>
          <a:prstGeom prst="rect">
            <a:avLst/>
          </a:prstGeom>
          <a:noFill/>
          <a:ln w="9525">
            <a:noFill/>
            <a:miter lim="800000"/>
            <a:headEnd/>
            <a:tailEnd/>
          </a:ln>
        </p:spPr>
        <p:txBody>
          <a:bodyPr wrap="none">
            <a:spAutoFit/>
          </a:bodyPr>
          <a:lstStyle/>
          <a:p>
            <a:r>
              <a:rPr lang="en-US"/>
              <a:t> ‘application’</a:t>
            </a:r>
          </a:p>
          <a:p>
            <a:r>
              <a:rPr lang="en-US"/>
              <a:t>   software</a:t>
            </a:r>
          </a:p>
        </p:txBody>
      </p:sp>
      <p:sp>
        <p:nvSpPr>
          <p:cNvPr id="58391" name="Rectangle 23"/>
          <p:cNvSpPr>
            <a:spLocks noChangeArrowheads="1"/>
          </p:cNvSpPr>
          <p:nvPr/>
        </p:nvSpPr>
        <p:spPr bwMode="auto">
          <a:xfrm>
            <a:off x="4876800" y="3048000"/>
            <a:ext cx="2438400" cy="381000"/>
          </a:xfrm>
          <a:prstGeom prst="rect">
            <a:avLst/>
          </a:prstGeom>
          <a:solidFill>
            <a:schemeClr val="accent1"/>
          </a:solidFill>
          <a:ln w="9525">
            <a:solidFill>
              <a:schemeClr val="tx1"/>
            </a:solidFill>
            <a:miter lim="800000"/>
            <a:headEnd/>
            <a:tailEnd/>
          </a:ln>
        </p:spPr>
        <p:txBody>
          <a:bodyPr wrap="none" anchor="ctr"/>
          <a:lstStyle/>
          <a:p>
            <a:pPr algn="ctr"/>
            <a:r>
              <a:rPr lang="en-US"/>
              <a:t>operating system #2</a:t>
            </a:r>
          </a:p>
        </p:txBody>
      </p:sp>
      <p:sp>
        <p:nvSpPr>
          <p:cNvPr id="58392" name="Rectangle 24"/>
          <p:cNvSpPr>
            <a:spLocks noChangeArrowheads="1"/>
          </p:cNvSpPr>
          <p:nvPr/>
        </p:nvSpPr>
        <p:spPr bwMode="auto">
          <a:xfrm>
            <a:off x="2057400" y="4724400"/>
            <a:ext cx="5562600" cy="304800"/>
          </a:xfrm>
          <a:prstGeom prst="rect">
            <a:avLst/>
          </a:prstGeom>
          <a:solidFill>
            <a:srgbClr val="A4F8FA"/>
          </a:solidFill>
          <a:ln w="9525">
            <a:solidFill>
              <a:schemeClr val="tx1"/>
            </a:solidFill>
            <a:miter lim="800000"/>
            <a:headEnd/>
            <a:tailEnd/>
          </a:ln>
        </p:spPr>
        <p:txBody>
          <a:bodyPr wrap="none" anchor="ctr"/>
          <a:lstStyle/>
          <a:p>
            <a:pPr algn="ctr"/>
            <a:r>
              <a:rPr lang="en-US"/>
              <a:t>Virtual Machine Manager</a:t>
            </a:r>
          </a:p>
        </p:txBody>
      </p:sp>
      <p:sp>
        <p:nvSpPr>
          <p:cNvPr id="58393" name="Line 25"/>
          <p:cNvSpPr>
            <a:spLocks noChangeShapeType="1"/>
          </p:cNvSpPr>
          <p:nvPr/>
        </p:nvSpPr>
        <p:spPr bwMode="auto">
          <a:xfrm>
            <a:off x="3276600" y="4191000"/>
            <a:ext cx="0" cy="533400"/>
          </a:xfrm>
          <a:prstGeom prst="line">
            <a:avLst/>
          </a:prstGeom>
          <a:noFill/>
          <a:ln w="38100" cmpd="dbl">
            <a:solidFill>
              <a:schemeClr val="tx1"/>
            </a:solidFill>
            <a:round/>
            <a:headEnd type="arrow" w="med" len="med"/>
            <a:tailEnd type="arrow" w="med" len="med"/>
          </a:ln>
        </p:spPr>
        <p:txBody>
          <a:bodyPr/>
          <a:lstStyle/>
          <a:p>
            <a:endParaRPr lang="en-US"/>
          </a:p>
        </p:txBody>
      </p:sp>
      <p:sp>
        <p:nvSpPr>
          <p:cNvPr id="58394" name="Line 26"/>
          <p:cNvSpPr>
            <a:spLocks noChangeShapeType="1"/>
          </p:cNvSpPr>
          <p:nvPr/>
        </p:nvSpPr>
        <p:spPr bwMode="auto">
          <a:xfrm>
            <a:off x="5867400" y="4191000"/>
            <a:ext cx="0" cy="533400"/>
          </a:xfrm>
          <a:prstGeom prst="line">
            <a:avLst/>
          </a:prstGeom>
          <a:noFill/>
          <a:ln w="38100" cmpd="dbl">
            <a:solidFill>
              <a:schemeClr val="tx1"/>
            </a:solidFill>
            <a:round/>
            <a:headEnd type="arrow" w="med" len="med"/>
            <a:tailEnd type="arrow" w="med" len="med"/>
          </a:ln>
        </p:spPr>
        <p:txBody>
          <a:bodyPr/>
          <a:lstStyle/>
          <a:p>
            <a:endParaRPr lang="en-US"/>
          </a:p>
        </p:txBody>
      </p:sp>
      <p:sp>
        <p:nvSpPr>
          <p:cNvPr id="58395" name="Rectangle 27"/>
          <p:cNvSpPr>
            <a:spLocks noChangeArrowheads="1"/>
          </p:cNvSpPr>
          <p:nvPr/>
        </p:nvSpPr>
        <p:spPr bwMode="auto">
          <a:xfrm>
            <a:off x="2209800" y="3657600"/>
            <a:ext cx="609600" cy="457200"/>
          </a:xfrm>
          <a:prstGeom prst="rect">
            <a:avLst/>
          </a:prstGeom>
          <a:solidFill>
            <a:srgbClr val="A4F8FA"/>
          </a:solidFill>
          <a:ln w="9525">
            <a:solidFill>
              <a:schemeClr val="tx1"/>
            </a:solidFill>
            <a:miter lim="800000"/>
            <a:headEnd/>
            <a:tailEnd/>
          </a:ln>
        </p:spPr>
        <p:txBody>
          <a:bodyPr wrap="none" anchor="ctr"/>
          <a:lstStyle/>
          <a:p>
            <a:pPr algn="ctr"/>
            <a:r>
              <a:rPr lang="en-US" sz="1400"/>
              <a:t>CPU</a:t>
            </a:r>
          </a:p>
        </p:txBody>
      </p:sp>
      <p:sp>
        <p:nvSpPr>
          <p:cNvPr id="58396" name="Rectangle 28"/>
          <p:cNvSpPr>
            <a:spLocks noChangeArrowheads="1"/>
          </p:cNvSpPr>
          <p:nvPr/>
        </p:nvSpPr>
        <p:spPr bwMode="auto">
          <a:xfrm>
            <a:off x="2971800" y="3657600"/>
            <a:ext cx="609600" cy="457200"/>
          </a:xfrm>
          <a:prstGeom prst="rect">
            <a:avLst/>
          </a:prstGeom>
          <a:solidFill>
            <a:srgbClr val="A4F8FA"/>
          </a:solidFill>
          <a:ln w="9525">
            <a:solidFill>
              <a:schemeClr val="tx1"/>
            </a:solidFill>
            <a:miter lim="800000"/>
            <a:headEnd/>
            <a:tailEnd/>
          </a:ln>
        </p:spPr>
        <p:txBody>
          <a:bodyPr wrap="none" anchor="ctr"/>
          <a:lstStyle/>
          <a:p>
            <a:pPr algn="ctr"/>
            <a:r>
              <a:rPr lang="en-US" sz="1200"/>
              <a:t>main</a:t>
            </a:r>
          </a:p>
          <a:p>
            <a:pPr algn="ctr"/>
            <a:r>
              <a:rPr lang="en-US" sz="1200"/>
              <a:t>memory</a:t>
            </a:r>
          </a:p>
        </p:txBody>
      </p:sp>
      <p:sp>
        <p:nvSpPr>
          <p:cNvPr id="58397" name="Rectangle 29"/>
          <p:cNvSpPr>
            <a:spLocks noChangeArrowheads="1"/>
          </p:cNvSpPr>
          <p:nvPr/>
        </p:nvSpPr>
        <p:spPr bwMode="auto">
          <a:xfrm>
            <a:off x="3733800" y="3657600"/>
            <a:ext cx="609600" cy="457200"/>
          </a:xfrm>
          <a:prstGeom prst="rect">
            <a:avLst/>
          </a:prstGeom>
          <a:solidFill>
            <a:srgbClr val="A4F8FA"/>
          </a:solidFill>
          <a:ln w="9525">
            <a:solidFill>
              <a:schemeClr val="tx1"/>
            </a:solidFill>
            <a:miter lim="800000"/>
            <a:headEnd/>
            <a:tailEnd/>
          </a:ln>
        </p:spPr>
        <p:txBody>
          <a:bodyPr wrap="none" anchor="ctr"/>
          <a:lstStyle/>
          <a:p>
            <a:pPr algn="ctr"/>
            <a:r>
              <a:rPr lang="en-US" sz="1000"/>
              <a:t>I/O</a:t>
            </a:r>
          </a:p>
          <a:p>
            <a:pPr algn="ctr"/>
            <a:r>
              <a:rPr lang="en-US" sz="1000"/>
              <a:t>devices</a:t>
            </a:r>
          </a:p>
        </p:txBody>
      </p:sp>
      <p:sp>
        <p:nvSpPr>
          <p:cNvPr id="58398" name="Rectangle 30"/>
          <p:cNvSpPr>
            <a:spLocks noChangeArrowheads="1"/>
          </p:cNvSpPr>
          <p:nvPr/>
        </p:nvSpPr>
        <p:spPr bwMode="auto">
          <a:xfrm>
            <a:off x="5029200" y="3657600"/>
            <a:ext cx="609600" cy="457200"/>
          </a:xfrm>
          <a:prstGeom prst="rect">
            <a:avLst/>
          </a:prstGeom>
          <a:solidFill>
            <a:srgbClr val="A4F8FA"/>
          </a:solidFill>
          <a:ln w="9525">
            <a:solidFill>
              <a:schemeClr val="tx1"/>
            </a:solidFill>
            <a:miter lim="800000"/>
            <a:headEnd/>
            <a:tailEnd/>
          </a:ln>
        </p:spPr>
        <p:txBody>
          <a:bodyPr wrap="none" anchor="ctr"/>
          <a:lstStyle/>
          <a:p>
            <a:pPr algn="ctr"/>
            <a:r>
              <a:rPr lang="en-US" sz="1400"/>
              <a:t>CPU</a:t>
            </a:r>
          </a:p>
        </p:txBody>
      </p:sp>
      <p:sp>
        <p:nvSpPr>
          <p:cNvPr id="58399" name="Rectangle 31"/>
          <p:cNvSpPr>
            <a:spLocks noChangeArrowheads="1"/>
          </p:cNvSpPr>
          <p:nvPr/>
        </p:nvSpPr>
        <p:spPr bwMode="auto">
          <a:xfrm>
            <a:off x="5791200" y="3657600"/>
            <a:ext cx="609600" cy="457200"/>
          </a:xfrm>
          <a:prstGeom prst="rect">
            <a:avLst/>
          </a:prstGeom>
          <a:solidFill>
            <a:srgbClr val="A4F8FA"/>
          </a:solidFill>
          <a:ln w="9525">
            <a:solidFill>
              <a:schemeClr val="tx1"/>
            </a:solidFill>
            <a:miter lim="800000"/>
            <a:headEnd/>
            <a:tailEnd/>
          </a:ln>
        </p:spPr>
        <p:txBody>
          <a:bodyPr wrap="none" anchor="ctr"/>
          <a:lstStyle/>
          <a:p>
            <a:pPr algn="ctr"/>
            <a:r>
              <a:rPr lang="en-US" sz="1200"/>
              <a:t>main</a:t>
            </a:r>
          </a:p>
          <a:p>
            <a:pPr algn="ctr"/>
            <a:r>
              <a:rPr lang="en-US" sz="1200"/>
              <a:t>memory</a:t>
            </a:r>
          </a:p>
        </p:txBody>
      </p:sp>
      <p:sp>
        <p:nvSpPr>
          <p:cNvPr id="58400" name="Rectangle 32"/>
          <p:cNvSpPr>
            <a:spLocks noChangeArrowheads="1"/>
          </p:cNvSpPr>
          <p:nvPr/>
        </p:nvSpPr>
        <p:spPr bwMode="auto">
          <a:xfrm>
            <a:off x="6553200" y="3657600"/>
            <a:ext cx="609600" cy="457200"/>
          </a:xfrm>
          <a:prstGeom prst="rect">
            <a:avLst/>
          </a:prstGeom>
          <a:solidFill>
            <a:srgbClr val="A4F8FA"/>
          </a:solidFill>
          <a:ln w="9525">
            <a:solidFill>
              <a:schemeClr val="tx1"/>
            </a:solidFill>
            <a:miter lim="800000"/>
            <a:headEnd/>
            <a:tailEnd/>
          </a:ln>
        </p:spPr>
        <p:txBody>
          <a:bodyPr wrap="none" anchor="ctr"/>
          <a:lstStyle/>
          <a:p>
            <a:pPr algn="ctr"/>
            <a:r>
              <a:rPr lang="en-US" sz="1000"/>
              <a:t>I/O</a:t>
            </a:r>
          </a:p>
          <a:p>
            <a:pPr algn="ctr"/>
            <a:r>
              <a:rPr lang="en-US" sz="1000"/>
              <a:t>devices</a:t>
            </a:r>
          </a:p>
        </p:txBody>
      </p:sp>
      <p:sp>
        <p:nvSpPr>
          <p:cNvPr id="58401" name="Line 33"/>
          <p:cNvSpPr>
            <a:spLocks noChangeShapeType="1"/>
          </p:cNvSpPr>
          <p:nvPr/>
        </p:nvSpPr>
        <p:spPr bwMode="auto">
          <a:xfrm flipV="1">
            <a:off x="2514600" y="3429000"/>
            <a:ext cx="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58402" name="Line 34"/>
          <p:cNvSpPr>
            <a:spLocks noChangeShapeType="1"/>
          </p:cNvSpPr>
          <p:nvPr/>
        </p:nvSpPr>
        <p:spPr bwMode="auto">
          <a:xfrm flipV="1">
            <a:off x="3276600" y="3429000"/>
            <a:ext cx="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58403" name="Line 35"/>
          <p:cNvSpPr>
            <a:spLocks noChangeShapeType="1"/>
          </p:cNvSpPr>
          <p:nvPr/>
        </p:nvSpPr>
        <p:spPr bwMode="auto">
          <a:xfrm flipV="1">
            <a:off x="4038600" y="3429000"/>
            <a:ext cx="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58404" name="Line 36"/>
          <p:cNvSpPr>
            <a:spLocks noChangeShapeType="1"/>
          </p:cNvSpPr>
          <p:nvPr/>
        </p:nvSpPr>
        <p:spPr bwMode="auto">
          <a:xfrm flipV="1">
            <a:off x="5334000" y="3429000"/>
            <a:ext cx="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58405" name="Line 37"/>
          <p:cNvSpPr>
            <a:spLocks noChangeShapeType="1"/>
          </p:cNvSpPr>
          <p:nvPr/>
        </p:nvSpPr>
        <p:spPr bwMode="auto">
          <a:xfrm flipV="1">
            <a:off x="6096000" y="3429000"/>
            <a:ext cx="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58406" name="Line 38"/>
          <p:cNvSpPr>
            <a:spLocks noChangeShapeType="1"/>
          </p:cNvSpPr>
          <p:nvPr/>
        </p:nvSpPr>
        <p:spPr bwMode="auto">
          <a:xfrm flipV="1">
            <a:off x="6858000" y="3429000"/>
            <a:ext cx="0" cy="228600"/>
          </a:xfrm>
          <a:prstGeom prst="line">
            <a:avLst/>
          </a:prstGeom>
          <a:noFill/>
          <a:ln w="9525">
            <a:solidFill>
              <a:schemeClr val="tx1"/>
            </a:solidFill>
            <a:round/>
            <a:headEnd type="triangle" w="med" len="med"/>
            <a:tailEnd type="triangle" w="med" len="med"/>
          </a:ln>
        </p:spPr>
        <p:txBody>
          <a:bodyPr/>
          <a:lstStyle/>
          <a:p>
            <a:endParaRPr lang="en-US"/>
          </a:p>
        </p:txBody>
      </p:sp>
      <p:sp>
        <p:nvSpPr>
          <p:cNvPr id="58407" name="Text Box 39"/>
          <p:cNvSpPr txBox="1">
            <a:spLocks noChangeArrowheads="1"/>
          </p:cNvSpPr>
          <p:nvPr/>
        </p:nvSpPr>
        <p:spPr bwMode="auto">
          <a:xfrm>
            <a:off x="2514600" y="1447800"/>
            <a:ext cx="1652588" cy="304800"/>
          </a:xfrm>
          <a:prstGeom prst="rect">
            <a:avLst/>
          </a:prstGeom>
          <a:noFill/>
          <a:ln w="9525">
            <a:noFill/>
            <a:miter lim="800000"/>
            <a:headEnd/>
            <a:tailEnd/>
          </a:ln>
        </p:spPr>
        <p:txBody>
          <a:bodyPr wrap="none">
            <a:spAutoFit/>
          </a:bodyPr>
          <a:lstStyle/>
          <a:p>
            <a:r>
              <a:rPr lang="en-US" sz="1400"/>
              <a:t>Virtual machine #1</a:t>
            </a:r>
          </a:p>
        </p:txBody>
      </p:sp>
      <p:sp>
        <p:nvSpPr>
          <p:cNvPr id="58408" name="Text Box 40"/>
          <p:cNvSpPr txBox="1">
            <a:spLocks noChangeArrowheads="1"/>
          </p:cNvSpPr>
          <p:nvPr/>
        </p:nvSpPr>
        <p:spPr bwMode="auto">
          <a:xfrm>
            <a:off x="5181600" y="1447800"/>
            <a:ext cx="1652588" cy="304800"/>
          </a:xfrm>
          <a:prstGeom prst="rect">
            <a:avLst/>
          </a:prstGeom>
          <a:noFill/>
          <a:ln w="9525">
            <a:noFill/>
            <a:miter lim="800000"/>
            <a:headEnd/>
            <a:tailEnd/>
          </a:ln>
        </p:spPr>
        <p:txBody>
          <a:bodyPr wrap="none">
            <a:spAutoFit/>
          </a:bodyPr>
          <a:lstStyle/>
          <a:p>
            <a:r>
              <a:rPr lang="en-US" sz="1400"/>
              <a:t>Virtual machine #1</a:t>
            </a:r>
          </a:p>
        </p:txBody>
      </p:sp>
      <p:sp>
        <p:nvSpPr>
          <p:cNvPr id="58409" name="Line 41"/>
          <p:cNvSpPr>
            <a:spLocks noChangeShapeType="1"/>
          </p:cNvSpPr>
          <p:nvPr/>
        </p:nvSpPr>
        <p:spPr bwMode="auto">
          <a:xfrm flipV="1">
            <a:off x="1371600" y="3429000"/>
            <a:ext cx="457200" cy="304800"/>
          </a:xfrm>
          <a:prstGeom prst="line">
            <a:avLst/>
          </a:prstGeom>
          <a:noFill/>
          <a:ln w="9525">
            <a:solidFill>
              <a:schemeClr val="tx1"/>
            </a:solidFill>
            <a:round/>
            <a:headEnd/>
            <a:tailEnd type="triangle" w="med" len="med"/>
          </a:ln>
        </p:spPr>
        <p:txBody>
          <a:bodyPr/>
          <a:lstStyle/>
          <a:p>
            <a:endParaRPr lang="en-US"/>
          </a:p>
        </p:txBody>
      </p:sp>
      <p:sp>
        <p:nvSpPr>
          <p:cNvPr id="58410" name="Line 42"/>
          <p:cNvSpPr>
            <a:spLocks noChangeShapeType="1"/>
          </p:cNvSpPr>
          <p:nvPr/>
        </p:nvSpPr>
        <p:spPr bwMode="auto">
          <a:xfrm>
            <a:off x="1371600" y="4419600"/>
            <a:ext cx="609600" cy="381000"/>
          </a:xfrm>
          <a:prstGeom prst="line">
            <a:avLst/>
          </a:prstGeom>
          <a:noFill/>
          <a:ln w="9525">
            <a:solidFill>
              <a:schemeClr val="tx1"/>
            </a:solidFill>
            <a:round/>
            <a:headEnd/>
            <a:tailEnd type="triangle" w="med" len="med"/>
          </a:ln>
        </p:spPr>
        <p:txBody>
          <a:bodyPr/>
          <a:lstStyle/>
          <a:p>
            <a:endParaRPr lang="en-US"/>
          </a:p>
        </p:txBody>
      </p:sp>
      <p:sp>
        <p:nvSpPr>
          <p:cNvPr id="58411" name="Line 43"/>
          <p:cNvSpPr>
            <a:spLocks noChangeShapeType="1"/>
          </p:cNvSpPr>
          <p:nvPr/>
        </p:nvSpPr>
        <p:spPr bwMode="auto">
          <a:xfrm>
            <a:off x="1600200" y="3962400"/>
            <a:ext cx="457200" cy="0"/>
          </a:xfrm>
          <a:prstGeom prst="line">
            <a:avLst/>
          </a:prstGeom>
          <a:noFill/>
          <a:ln w="9525">
            <a:solidFill>
              <a:schemeClr val="tx1"/>
            </a:solidFill>
            <a:round/>
            <a:headEnd/>
            <a:tailEnd type="triangle" w="med" len="med"/>
          </a:ln>
        </p:spPr>
        <p:txBody>
          <a:bodyPr/>
          <a:lstStyle/>
          <a:p>
            <a:endParaRPr lang="en-US"/>
          </a:p>
        </p:txBody>
      </p:sp>
      <p:sp>
        <p:nvSpPr>
          <p:cNvPr id="4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253</a:t>
            </a:fld>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76200"/>
            <a:ext cx="8229600" cy="1143000"/>
          </a:xfrm>
        </p:spPr>
        <p:txBody>
          <a:bodyPr/>
          <a:lstStyle/>
          <a:p>
            <a:pPr eaLnBrk="1" hangingPunct="1"/>
            <a:r>
              <a:rPr lang="en-US" smtClean="0"/>
              <a:t>VT-x</a:t>
            </a:r>
          </a:p>
        </p:txBody>
      </p:sp>
      <p:sp>
        <p:nvSpPr>
          <p:cNvPr id="59395" name="Rectangle 3"/>
          <p:cNvSpPr>
            <a:spLocks noGrp="1" noChangeArrowheads="1"/>
          </p:cNvSpPr>
          <p:nvPr>
            <p:ph type="body" idx="1"/>
          </p:nvPr>
        </p:nvSpPr>
        <p:spPr>
          <a:xfrm>
            <a:off x="457200" y="1066800"/>
            <a:ext cx="8229600" cy="4525963"/>
          </a:xfrm>
        </p:spPr>
        <p:txBody>
          <a:bodyPr/>
          <a:lstStyle/>
          <a:p>
            <a:pPr eaLnBrk="1" hangingPunct="1"/>
            <a:r>
              <a:rPr lang="en-US" sz="2400" smtClean="0"/>
              <a:t>Certain x86 instructions were impossible to truly ‘virtualize’ in that classical sense</a:t>
            </a:r>
          </a:p>
          <a:p>
            <a:pPr eaLnBrk="1" hangingPunct="1"/>
            <a:r>
              <a:rPr lang="en-US" sz="2400" smtClean="0"/>
              <a:t>For example, the ‘smsw’ instruction can be executed at any privilege-level, and in any processor mode, revealing to software the current hardware status (e.g., PE, PG, ET)</a:t>
            </a:r>
          </a:p>
          <a:p>
            <a:pPr eaLnBrk="1" hangingPunct="1"/>
            <a:r>
              <a:rPr lang="en-US" sz="2400" smtClean="0"/>
              <a:t>Intel’s Vanderpool Project (VT-x)</a:t>
            </a:r>
          </a:p>
          <a:p>
            <a:pPr eaLnBrk="1" hangingPunct="1"/>
            <a:r>
              <a:rPr lang="en-US" sz="2400" smtClean="0"/>
              <a:t>Two new processor execution-modes</a:t>
            </a:r>
          </a:p>
          <a:p>
            <a:pPr lvl="1" eaLnBrk="1" hangingPunct="1"/>
            <a:r>
              <a:rPr lang="en-US" sz="2000" smtClean="0"/>
              <a:t>VMX ‘root’ mode (for VM Managers)</a:t>
            </a:r>
          </a:p>
          <a:p>
            <a:pPr lvl="1" eaLnBrk="1" hangingPunct="1"/>
            <a:r>
              <a:rPr lang="en-US" sz="2000" smtClean="0"/>
              <a:t>VMX ‘non-root’ mode (for VM Guests)</a:t>
            </a:r>
          </a:p>
          <a:p>
            <a:pPr eaLnBrk="1" hangingPunct="1"/>
            <a:r>
              <a:rPr lang="en-US" sz="2400" smtClean="0"/>
              <a:t>Ten new hardware instructions</a:t>
            </a:r>
          </a:p>
          <a:p>
            <a:pPr eaLnBrk="1" hangingPunct="1"/>
            <a:r>
              <a:rPr lang="en-US" sz="2400" smtClean="0"/>
              <a:t>A six-part VMCS data-structure</a:t>
            </a:r>
          </a:p>
          <a:p>
            <a:pPr eaLnBrk="1" hangingPunct="1"/>
            <a:r>
              <a:rPr lang="en-US" sz="2400" smtClean="0"/>
              <a:t>A variety of control-options for VMs</a:t>
            </a:r>
          </a:p>
          <a:p>
            <a:pPr eaLnBrk="1" hangingPunct="1"/>
            <a:endParaRPr lang="en-US" sz="18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254</a:t>
            </a:fld>
            <a:endParaRPr lang="en-US"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609600" y="0"/>
            <a:ext cx="8229600" cy="1143000"/>
          </a:xfrm>
        </p:spPr>
        <p:txBody>
          <a:bodyPr/>
          <a:lstStyle/>
          <a:p>
            <a:pPr eaLnBrk="1" hangingPunct="1"/>
            <a:r>
              <a:rPr lang="en-US" dirty="0" smtClean="0"/>
              <a:t>Interaction of VMs and VMM</a:t>
            </a:r>
          </a:p>
        </p:txBody>
      </p:sp>
      <p:sp>
        <p:nvSpPr>
          <p:cNvPr id="60419" name="Rectangle 4"/>
          <p:cNvSpPr>
            <a:spLocks noChangeArrowheads="1"/>
          </p:cNvSpPr>
          <p:nvPr/>
        </p:nvSpPr>
        <p:spPr bwMode="auto">
          <a:xfrm>
            <a:off x="3352800" y="4876800"/>
            <a:ext cx="2057400" cy="685800"/>
          </a:xfrm>
          <a:prstGeom prst="rect">
            <a:avLst/>
          </a:prstGeom>
          <a:solidFill>
            <a:schemeClr val="accent1"/>
          </a:solidFill>
          <a:ln w="9525">
            <a:solidFill>
              <a:schemeClr val="tx1"/>
            </a:solidFill>
            <a:miter lim="800000"/>
            <a:headEnd/>
            <a:tailEnd/>
          </a:ln>
        </p:spPr>
        <p:txBody>
          <a:bodyPr wrap="none" anchor="ctr"/>
          <a:lstStyle/>
          <a:p>
            <a:pPr algn="ctr"/>
            <a:r>
              <a:rPr lang="en-US"/>
              <a:t>VM Monitor</a:t>
            </a:r>
          </a:p>
          <a:p>
            <a:pPr algn="ctr"/>
            <a:r>
              <a:rPr lang="en-US"/>
              <a:t>(Host)</a:t>
            </a:r>
          </a:p>
        </p:txBody>
      </p:sp>
      <p:sp>
        <p:nvSpPr>
          <p:cNvPr id="60420" name="Rectangle 5"/>
          <p:cNvSpPr>
            <a:spLocks noChangeArrowheads="1"/>
          </p:cNvSpPr>
          <p:nvPr/>
        </p:nvSpPr>
        <p:spPr bwMode="auto">
          <a:xfrm>
            <a:off x="2057400" y="2057400"/>
            <a:ext cx="2057400" cy="685800"/>
          </a:xfrm>
          <a:prstGeom prst="rect">
            <a:avLst/>
          </a:prstGeom>
          <a:solidFill>
            <a:schemeClr val="accent1"/>
          </a:solidFill>
          <a:ln w="9525">
            <a:solidFill>
              <a:schemeClr val="tx1"/>
            </a:solidFill>
            <a:miter lim="800000"/>
            <a:headEnd/>
            <a:tailEnd/>
          </a:ln>
        </p:spPr>
        <p:txBody>
          <a:bodyPr wrap="none" anchor="ctr"/>
          <a:lstStyle/>
          <a:p>
            <a:pPr algn="ctr"/>
            <a:r>
              <a:rPr lang="en-US"/>
              <a:t>VM #1</a:t>
            </a:r>
          </a:p>
          <a:p>
            <a:pPr algn="ctr"/>
            <a:r>
              <a:rPr lang="en-US"/>
              <a:t>(Guest)</a:t>
            </a:r>
          </a:p>
        </p:txBody>
      </p:sp>
      <p:sp>
        <p:nvSpPr>
          <p:cNvPr id="60421" name="Rectangle 6"/>
          <p:cNvSpPr>
            <a:spLocks noChangeArrowheads="1"/>
          </p:cNvSpPr>
          <p:nvPr/>
        </p:nvSpPr>
        <p:spPr bwMode="auto">
          <a:xfrm>
            <a:off x="5029200" y="2057400"/>
            <a:ext cx="2057400" cy="685800"/>
          </a:xfrm>
          <a:prstGeom prst="rect">
            <a:avLst/>
          </a:prstGeom>
          <a:solidFill>
            <a:schemeClr val="accent1"/>
          </a:solidFill>
          <a:ln w="9525">
            <a:solidFill>
              <a:schemeClr val="tx1"/>
            </a:solidFill>
            <a:miter lim="800000"/>
            <a:headEnd/>
            <a:tailEnd/>
          </a:ln>
        </p:spPr>
        <p:txBody>
          <a:bodyPr wrap="none" anchor="ctr"/>
          <a:lstStyle/>
          <a:p>
            <a:pPr algn="ctr"/>
            <a:r>
              <a:rPr lang="en-US"/>
              <a:t>VM #2</a:t>
            </a:r>
          </a:p>
          <a:p>
            <a:pPr algn="ctr"/>
            <a:r>
              <a:rPr lang="en-US"/>
              <a:t>(Guest)</a:t>
            </a:r>
          </a:p>
        </p:txBody>
      </p:sp>
      <p:sp>
        <p:nvSpPr>
          <p:cNvPr id="60422" name="Text Box 7"/>
          <p:cNvSpPr txBox="1">
            <a:spLocks noChangeArrowheads="1"/>
          </p:cNvSpPr>
          <p:nvPr/>
        </p:nvSpPr>
        <p:spPr bwMode="auto">
          <a:xfrm>
            <a:off x="990600" y="5029200"/>
            <a:ext cx="1022350" cy="366713"/>
          </a:xfrm>
          <a:prstGeom prst="rect">
            <a:avLst/>
          </a:prstGeom>
          <a:noFill/>
          <a:ln w="9525">
            <a:noFill/>
            <a:miter lim="800000"/>
            <a:headEnd/>
            <a:tailEnd/>
          </a:ln>
        </p:spPr>
        <p:txBody>
          <a:bodyPr wrap="none">
            <a:spAutoFit/>
          </a:bodyPr>
          <a:lstStyle/>
          <a:p>
            <a:r>
              <a:rPr lang="en-US"/>
              <a:t>VMXON</a:t>
            </a:r>
          </a:p>
        </p:txBody>
      </p:sp>
      <p:sp>
        <p:nvSpPr>
          <p:cNvPr id="60423" name="Line 8"/>
          <p:cNvSpPr>
            <a:spLocks noChangeShapeType="1"/>
          </p:cNvSpPr>
          <p:nvPr/>
        </p:nvSpPr>
        <p:spPr bwMode="auto">
          <a:xfrm>
            <a:off x="2057400" y="5257800"/>
            <a:ext cx="1295400" cy="0"/>
          </a:xfrm>
          <a:prstGeom prst="line">
            <a:avLst/>
          </a:prstGeom>
          <a:noFill/>
          <a:ln w="38100">
            <a:solidFill>
              <a:schemeClr val="tx1"/>
            </a:solidFill>
            <a:round/>
            <a:headEnd/>
            <a:tailEnd type="triangle" w="med" len="med"/>
          </a:ln>
        </p:spPr>
        <p:txBody>
          <a:bodyPr/>
          <a:lstStyle/>
          <a:p>
            <a:endParaRPr lang="en-US"/>
          </a:p>
        </p:txBody>
      </p:sp>
      <p:sp>
        <p:nvSpPr>
          <p:cNvPr id="60424" name="Line 9"/>
          <p:cNvSpPr>
            <a:spLocks noChangeShapeType="1"/>
          </p:cNvSpPr>
          <p:nvPr/>
        </p:nvSpPr>
        <p:spPr bwMode="auto">
          <a:xfrm>
            <a:off x="5410200" y="5257800"/>
            <a:ext cx="1295400" cy="0"/>
          </a:xfrm>
          <a:prstGeom prst="line">
            <a:avLst/>
          </a:prstGeom>
          <a:noFill/>
          <a:ln w="38100">
            <a:solidFill>
              <a:schemeClr val="tx1"/>
            </a:solidFill>
            <a:round/>
            <a:headEnd/>
            <a:tailEnd type="triangle" w="med" len="med"/>
          </a:ln>
        </p:spPr>
        <p:txBody>
          <a:bodyPr/>
          <a:lstStyle/>
          <a:p>
            <a:endParaRPr lang="en-US"/>
          </a:p>
        </p:txBody>
      </p:sp>
      <p:sp>
        <p:nvSpPr>
          <p:cNvPr id="60425" name="Text Box 10"/>
          <p:cNvSpPr txBox="1">
            <a:spLocks noChangeArrowheads="1"/>
          </p:cNvSpPr>
          <p:nvPr/>
        </p:nvSpPr>
        <p:spPr bwMode="auto">
          <a:xfrm>
            <a:off x="6705600" y="5105400"/>
            <a:ext cx="1136650" cy="366713"/>
          </a:xfrm>
          <a:prstGeom prst="rect">
            <a:avLst/>
          </a:prstGeom>
          <a:noFill/>
          <a:ln w="9525">
            <a:noFill/>
            <a:miter lim="800000"/>
            <a:headEnd/>
            <a:tailEnd/>
          </a:ln>
        </p:spPr>
        <p:txBody>
          <a:bodyPr wrap="none">
            <a:spAutoFit/>
          </a:bodyPr>
          <a:lstStyle/>
          <a:p>
            <a:r>
              <a:rPr lang="en-US"/>
              <a:t>VMXOFF</a:t>
            </a:r>
          </a:p>
        </p:txBody>
      </p:sp>
      <p:sp>
        <p:nvSpPr>
          <p:cNvPr id="60426" name="Line 11"/>
          <p:cNvSpPr>
            <a:spLocks noChangeShapeType="1"/>
          </p:cNvSpPr>
          <p:nvPr/>
        </p:nvSpPr>
        <p:spPr bwMode="auto">
          <a:xfrm flipH="1" flipV="1">
            <a:off x="2590800" y="2743200"/>
            <a:ext cx="1295400" cy="2133600"/>
          </a:xfrm>
          <a:prstGeom prst="line">
            <a:avLst/>
          </a:prstGeom>
          <a:noFill/>
          <a:ln w="38100">
            <a:solidFill>
              <a:schemeClr val="tx1"/>
            </a:solidFill>
            <a:round/>
            <a:headEnd/>
            <a:tailEnd type="triangle" w="med" len="med"/>
          </a:ln>
        </p:spPr>
        <p:txBody>
          <a:bodyPr/>
          <a:lstStyle/>
          <a:p>
            <a:endParaRPr lang="en-US"/>
          </a:p>
        </p:txBody>
      </p:sp>
      <p:sp>
        <p:nvSpPr>
          <p:cNvPr id="60427" name="Text Box 12"/>
          <p:cNvSpPr txBox="1">
            <a:spLocks noChangeArrowheads="1"/>
          </p:cNvSpPr>
          <p:nvPr/>
        </p:nvSpPr>
        <p:spPr bwMode="auto">
          <a:xfrm>
            <a:off x="2362200" y="4038600"/>
            <a:ext cx="1123950" cy="366713"/>
          </a:xfrm>
          <a:prstGeom prst="rect">
            <a:avLst/>
          </a:prstGeom>
          <a:noFill/>
          <a:ln w="9525">
            <a:noFill/>
            <a:miter lim="800000"/>
            <a:headEnd/>
            <a:tailEnd/>
          </a:ln>
        </p:spPr>
        <p:txBody>
          <a:bodyPr wrap="none">
            <a:spAutoFit/>
          </a:bodyPr>
          <a:lstStyle/>
          <a:p>
            <a:r>
              <a:rPr lang="en-US"/>
              <a:t>VM Entry</a:t>
            </a:r>
          </a:p>
        </p:txBody>
      </p:sp>
      <p:sp>
        <p:nvSpPr>
          <p:cNvPr id="60428" name="Line 13"/>
          <p:cNvSpPr>
            <a:spLocks noChangeShapeType="1"/>
          </p:cNvSpPr>
          <p:nvPr/>
        </p:nvSpPr>
        <p:spPr bwMode="auto">
          <a:xfrm>
            <a:off x="3581400" y="2743200"/>
            <a:ext cx="533400" cy="2133600"/>
          </a:xfrm>
          <a:prstGeom prst="line">
            <a:avLst/>
          </a:prstGeom>
          <a:noFill/>
          <a:ln w="38100">
            <a:solidFill>
              <a:schemeClr val="tx1"/>
            </a:solidFill>
            <a:round/>
            <a:headEnd/>
            <a:tailEnd type="triangle" w="med" len="med"/>
          </a:ln>
        </p:spPr>
        <p:txBody>
          <a:bodyPr/>
          <a:lstStyle/>
          <a:p>
            <a:endParaRPr lang="en-US"/>
          </a:p>
        </p:txBody>
      </p:sp>
      <p:sp>
        <p:nvSpPr>
          <p:cNvPr id="60429" name="Text Box 14"/>
          <p:cNvSpPr txBox="1">
            <a:spLocks noChangeArrowheads="1"/>
          </p:cNvSpPr>
          <p:nvPr/>
        </p:nvSpPr>
        <p:spPr bwMode="auto">
          <a:xfrm>
            <a:off x="3657600" y="2895600"/>
            <a:ext cx="971550" cy="366713"/>
          </a:xfrm>
          <a:prstGeom prst="rect">
            <a:avLst/>
          </a:prstGeom>
          <a:noFill/>
          <a:ln w="9525">
            <a:noFill/>
            <a:miter lim="800000"/>
            <a:headEnd/>
            <a:tailEnd/>
          </a:ln>
        </p:spPr>
        <p:txBody>
          <a:bodyPr wrap="none">
            <a:spAutoFit/>
          </a:bodyPr>
          <a:lstStyle/>
          <a:p>
            <a:r>
              <a:rPr lang="en-US"/>
              <a:t>VM Exit</a:t>
            </a:r>
          </a:p>
        </p:txBody>
      </p:sp>
      <p:sp>
        <p:nvSpPr>
          <p:cNvPr id="60430" name="Line 15"/>
          <p:cNvSpPr>
            <a:spLocks noChangeShapeType="1"/>
          </p:cNvSpPr>
          <p:nvPr/>
        </p:nvSpPr>
        <p:spPr bwMode="auto">
          <a:xfrm flipV="1">
            <a:off x="4572000" y="2743200"/>
            <a:ext cx="838200" cy="2133600"/>
          </a:xfrm>
          <a:prstGeom prst="line">
            <a:avLst/>
          </a:prstGeom>
          <a:noFill/>
          <a:ln w="38100">
            <a:solidFill>
              <a:schemeClr val="tx1"/>
            </a:solidFill>
            <a:round/>
            <a:headEnd/>
            <a:tailEnd type="triangle" w="med" len="med"/>
          </a:ln>
        </p:spPr>
        <p:txBody>
          <a:bodyPr/>
          <a:lstStyle/>
          <a:p>
            <a:endParaRPr lang="en-US"/>
          </a:p>
        </p:txBody>
      </p:sp>
      <p:sp>
        <p:nvSpPr>
          <p:cNvPr id="60431" name="Line 16"/>
          <p:cNvSpPr>
            <a:spLocks noChangeShapeType="1"/>
          </p:cNvSpPr>
          <p:nvPr/>
        </p:nvSpPr>
        <p:spPr bwMode="auto">
          <a:xfrm flipH="1">
            <a:off x="4800600" y="2743200"/>
            <a:ext cx="1828800" cy="2133600"/>
          </a:xfrm>
          <a:prstGeom prst="line">
            <a:avLst/>
          </a:prstGeom>
          <a:noFill/>
          <a:ln w="38100">
            <a:solidFill>
              <a:schemeClr val="tx1"/>
            </a:solidFill>
            <a:round/>
            <a:headEnd/>
            <a:tailEnd type="triangle" w="med" len="med"/>
          </a:ln>
        </p:spPr>
        <p:txBody>
          <a:bodyPr/>
          <a:lstStyle/>
          <a:p>
            <a:endParaRPr lang="en-US"/>
          </a:p>
        </p:txBody>
      </p:sp>
      <p:sp>
        <p:nvSpPr>
          <p:cNvPr id="60432" name="Text Box 17"/>
          <p:cNvSpPr txBox="1">
            <a:spLocks noChangeArrowheads="1"/>
          </p:cNvSpPr>
          <p:nvPr/>
        </p:nvSpPr>
        <p:spPr bwMode="auto">
          <a:xfrm>
            <a:off x="3962400" y="3429000"/>
            <a:ext cx="1123950" cy="366713"/>
          </a:xfrm>
          <a:prstGeom prst="rect">
            <a:avLst/>
          </a:prstGeom>
          <a:noFill/>
          <a:ln w="9525">
            <a:noFill/>
            <a:miter lim="800000"/>
            <a:headEnd/>
            <a:tailEnd/>
          </a:ln>
        </p:spPr>
        <p:txBody>
          <a:bodyPr wrap="none">
            <a:spAutoFit/>
          </a:bodyPr>
          <a:lstStyle/>
          <a:p>
            <a:r>
              <a:rPr lang="en-US"/>
              <a:t>VM Entry</a:t>
            </a:r>
          </a:p>
        </p:txBody>
      </p:sp>
      <p:sp>
        <p:nvSpPr>
          <p:cNvPr id="60433" name="Text Box 18"/>
          <p:cNvSpPr txBox="1">
            <a:spLocks noChangeArrowheads="1"/>
          </p:cNvSpPr>
          <p:nvPr/>
        </p:nvSpPr>
        <p:spPr bwMode="auto">
          <a:xfrm>
            <a:off x="6324600" y="2971800"/>
            <a:ext cx="971550" cy="366713"/>
          </a:xfrm>
          <a:prstGeom prst="rect">
            <a:avLst/>
          </a:prstGeom>
          <a:noFill/>
          <a:ln w="9525">
            <a:noFill/>
            <a:miter lim="800000"/>
            <a:headEnd/>
            <a:tailEnd/>
          </a:ln>
        </p:spPr>
        <p:txBody>
          <a:bodyPr wrap="none">
            <a:spAutoFit/>
          </a:bodyPr>
          <a:lstStyle/>
          <a:p>
            <a:r>
              <a:rPr lang="en-US"/>
              <a:t>VM Exit</a:t>
            </a:r>
          </a:p>
        </p:txBody>
      </p:sp>
      <p:sp>
        <p:nvSpPr>
          <p:cNvPr id="1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255</a:t>
            </a:fld>
            <a:endParaRPr lang="en-US" dirty="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76200"/>
            <a:ext cx="8229600" cy="1143000"/>
          </a:xfrm>
        </p:spPr>
        <p:txBody>
          <a:bodyPr/>
          <a:lstStyle/>
          <a:p>
            <a:pPr eaLnBrk="1" hangingPunct="1"/>
            <a:r>
              <a:rPr lang="en-US" smtClean="0"/>
              <a:t>VMX</a:t>
            </a:r>
          </a:p>
        </p:txBody>
      </p:sp>
      <p:sp>
        <p:nvSpPr>
          <p:cNvPr id="61443" name="Rectangle 3"/>
          <p:cNvSpPr>
            <a:spLocks noGrp="1" noChangeArrowheads="1"/>
          </p:cNvSpPr>
          <p:nvPr>
            <p:ph type="body" idx="1"/>
          </p:nvPr>
        </p:nvSpPr>
        <p:spPr>
          <a:xfrm>
            <a:off x="457200" y="1143000"/>
            <a:ext cx="8229600" cy="4983163"/>
          </a:xfrm>
        </p:spPr>
        <p:txBody>
          <a:bodyPr/>
          <a:lstStyle/>
          <a:p>
            <a:pPr eaLnBrk="1" hangingPunct="1"/>
            <a:r>
              <a:rPr lang="en-US" sz="2400" smtClean="0"/>
              <a:t>New Instructions</a:t>
            </a:r>
          </a:p>
          <a:p>
            <a:pPr lvl="1" eaLnBrk="1" hangingPunct="1"/>
            <a:r>
              <a:rPr lang="en-US" sz="2000" smtClean="0"/>
              <a:t>VMXON and VMXOFF</a:t>
            </a:r>
          </a:p>
          <a:p>
            <a:pPr lvl="1" eaLnBrk="1" hangingPunct="1"/>
            <a:r>
              <a:rPr lang="en-US" sz="2000" smtClean="0"/>
              <a:t>VMPTRLD and VMPTRST</a:t>
            </a:r>
          </a:p>
          <a:p>
            <a:pPr lvl="1" eaLnBrk="1" hangingPunct="1"/>
            <a:r>
              <a:rPr lang="en-US" sz="2000" smtClean="0"/>
              <a:t>VMCLEAR</a:t>
            </a:r>
          </a:p>
          <a:p>
            <a:pPr lvl="1" eaLnBrk="1" hangingPunct="1"/>
            <a:r>
              <a:rPr lang="en-US" sz="2000" smtClean="0"/>
              <a:t>VMWRITE and VMREAD</a:t>
            </a:r>
          </a:p>
          <a:p>
            <a:pPr lvl="1" eaLnBrk="1" hangingPunct="1"/>
            <a:r>
              <a:rPr lang="en-US" sz="2000" smtClean="0"/>
              <a:t>VMLAUNCH and VMRESUME</a:t>
            </a:r>
          </a:p>
          <a:p>
            <a:pPr lvl="1" eaLnBrk="1" hangingPunct="1"/>
            <a:r>
              <a:rPr lang="en-US" sz="2000" smtClean="0"/>
              <a:t>VMCALL</a:t>
            </a:r>
          </a:p>
          <a:p>
            <a:pPr eaLnBrk="1" hangingPunct="1"/>
            <a:r>
              <a:rPr lang="en-US" sz="2000" smtClean="0"/>
              <a:t>Intel’s Virtualization Technology is under continuing development (experimentation)</a:t>
            </a:r>
          </a:p>
          <a:p>
            <a:pPr eaLnBrk="1" hangingPunct="1"/>
            <a:r>
              <a:rPr lang="en-US" sz="2000" smtClean="0"/>
              <a:t>Each iteration is identified by a version-ID</a:t>
            </a:r>
          </a:p>
          <a:p>
            <a:pPr lvl="1" eaLnBrk="1" hangingPunct="1"/>
            <a:r>
              <a:rPr lang="en-US" sz="1800" smtClean="0"/>
              <a:t>Example: Pentium-D 900-series (ver 0x3)</a:t>
            </a:r>
          </a:p>
          <a:p>
            <a:pPr lvl="1" eaLnBrk="1" hangingPunct="1"/>
            <a:r>
              <a:rPr lang="en-US" sz="1800" smtClean="0"/>
              <a:t>Example: Core-2 Duo (ver 0x07)</a:t>
            </a:r>
          </a:p>
          <a:p>
            <a:pPr eaLnBrk="1" hangingPunct="1"/>
            <a:r>
              <a:rPr lang="en-US" sz="2000" smtClean="0"/>
              <a:t>Software can discover the processor’s VMX capabilities by reading from MSRs </a:t>
            </a:r>
          </a:p>
          <a:p>
            <a:pPr eaLnBrk="1" hangingPunct="1"/>
            <a:r>
              <a:rPr lang="en-US" sz="2000" smtClean="0"/>
              <a:t>But the </a:t>
            </a:r>
            <a:r>
              <a:rPr lang="en-US" sz="2000" b="1" smtClean="0"/>
              <a:t>rdmsr</a:t>
            </a:r>
            <a:r>
              <a:rPr lang="en-US" sz="2000" smtClean="0"/>
              <a:t> instruction is ‘privileged’</a:t>
            </a:r>
          </a:p>
          <a:p>
            <a:pPr eaLnBrk="1" hangingPunct="1"/>
            <a:endParaRPr lang="en-US" sz="2000" smtClean="0"/>
          </a:p>
          <a:p>
            <a:pPr lvl="1" eaLnBrk="1" hangingPunct="1">
              <a:buFontTx/>
              <a:buNone/>
            </a:pPr>
            <a:endParaRPr lang="en-US" sz="18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256</a:t>
            </a:fld>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152400"/>
            <a:ext cx="8229600" cy="1143000"/>
          </a:xfrm>
        </p:spPr>
        <p:txBody>
          <a:bodyPr/>
          <a:lstStyle/>
          <a:p>
            <a:pPr eaLnBrk="1" hangingPunct="1"/>
            <a:r>
              <a:rPr lang="en-US" smtClean="0"/>
              <a:t>VMCS</a:t>
            </a:r>
          </a:p>
        </p:txBody>
      </p:sp>
      <p:sp>
        <p:nvSpPr>
          <p:cNvPr id="62467" name="Rectangle 3"/>
          <p:cNvSpPr>
            <a:spLocks noGrp="1" noChangeArrowheads="1"/>
          </p:cNvSpPr>
          <p:nvPr>
            <p:ph type="body" idx="1"/>
          </p:nvPr>
        </p:nvSpPr>
        <p:spPr>
          <a:xfrm>
            <a:off x="304800" y="914400"/>
            <a:ext cx="8382000" cy="5211763"/>
          </a:xfrm>
        </p:spPr>
        <p:txBody>
          <a:bodyPr/>
          <a:lstStyle/>
          <a:p>
            <a:pPr eaLnBrk="1" hangingPunct="1"/>
            <a:r>
              <a:rPr lang="en-US" sz="2400" smtClean="0"/>
              <a:t>Virtual Machine Control Structure </a:t>
            </a:r>
          </a:p>
          <a:p>
            <a:pPr lvl="1" eaLnBrk="1" hangingPunct="1"/>
            <a:r>
              <a:rPr lang="en-US" sz="2000" smtClean="0"/>
              <a:t>A six-part data-structure (fits in a page-frame)</a:t>
            </a:r>
          </a:p>
          <a:p>
            <a:pPr lvl="1" eaLnBrk="1" hangingPunct="1"/>
            <a:r>
              <a:rPr lang="en-US" sz="2000" smtClean="0"/>
              <a:t>One VMCS for each VM, one for the Monitor</a:t>
            </a:r>
          </a:p>
          <a:p>
            <a:pPr lvl="1" eaLnBrk="1" hangingPunct="1"/>
            <a:r>
              <a:rPr lang="en-US" sz="2000" smtClean="0"/>
              <a:t>CPU is told physical address of each VMCS</a:t>
            </a:r>
          </a:p>
          <a:p>
            <a:pPr lvl="1" eaLnBrk="1" hangingPunct="1"/>
            <a:r>
              <a:rPr lang="en-US" sz="2000" smtClean="0"/>
              <a:t>Software must first “initialize” each VMCS </a:t>
            </a:r>
          </a:p>
          <a:p>
            <a:pPr lvl="1" eaLnBrk="1" hangingPunct="1"/>
            <a:r>
              <a:rPr lang="en-US" sz="2000" smtClean="0"/>
              <a:t>Then no further direct access to a VMCS</a:t>
            </a:r>
          </a:p>
          <a:p>
            <a:pPr lvl="1" eaLnBrk="1" hangingPunct="1"/>
            <a:r>
              <a:rPr lang="en-US" sz="2000" smtClean="0"/>
              <a:t>Access is indirect (via VMX instructions)</a:t>
            </a:r>
          </a:p>
          <a:p>
            <a:pPr lvl="1" eaLnBrk="1" hangingPunct="1"/>
            <a:r>
              <a:rPr lang="en-US" sz="2000" smtClean="0"/>
              <a:t>One VMCS is “active”, others are “inactive” </a:t>
            </a:r>
          </a:p>
          <a:p>
            <a:pPr eaLnBrk="1" hangingPunct="1"/>
            <a:r>
              <a:rPr lang="en-US" sz="2800" smtClean="0"/>
              <a:t>Organization of contents in the VMCS:</a:t>
            </a:r>
          </a:p>
          <a:p>
            <a:pPr lvl="1" eaLnBrk="1" hangingPunct="1"/>
            <a:r>
              <a:rPr lang="en-US" sz="2000" smtClean="0"/>
              <a:t>The ‘Guest-State’ area</a:t>
            </a:r>
          </a:p>
          <a:p>
            <a:pPr lvl="1" eaLnBrk="1" hangingPunct="1"/>
            <a:r>
              <a:rPr lang="en-US" sz="2000" smtClean="0"/>
              <a:t>The ‘Host-State’ area</a:t>
            </a:r>
          </a:p>
          <a:p>
            <a:pPr lvl="1" eaLnBrk="1" hangingPunct="1"/>
            <a:r>
              <a:rPr lang="en-US" sz="2000" smtClean="0"/>
              <a:t>The VM-execution Control fields</a:t>
            </a:r>
          </a:p>
          <a:p>
            <a:pPr lvl="1" eaLnBrk="1" hangingPunct="1"/>
            <a:r>
              <a:rPr lang="en-US" sz="2000" smtClean="0"/>
              <a:t>The VM-exit Control fields</a:t>
            </a:r>
          </a:p>
          <a:p>
            <a:pPr lvl="1" eaLnBrk="1" hangingPunct="1"/>
            <a:r>
              <a:rPr lang="en-US" sz="2000" smtClean="0"/>
              <a:t>The VM-entry Control fields</a:t>
            </a:r>
          </a:p>
          <a:p>
            <a:pPr lvl="1" eaLnBrk="1" hangingPunct="1"/>
            <a:r>
              <a:rPr lang="en-US" sz="2000" smtClean="0"/>
              <a:t>The VM-exit Information fields</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257</a:t>
            </a:fld>
            <a:endParaRPr lang="en-US"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76200"/>
            <a:ext cx="8229600" cy="1143000"/>
          </a:xfrm>
        </p:spPr>
        <p:txBody>
          <a:bodyPr/>
          <a:lstStyle/>
          <a:p>
            <a:pPr eaLnBrk="1" hangingPunct="1"/>
            <a:r>
              <a:rPr lang="en-US" dirty="0" smtClean="0"/>
              <a:t>Template</a:t>
            </a:r>
          </a:p>
        </p:txBody>
      </p:sp>
      <p:sp>
        <p:nvSpPr>
          <p:cNvPr id="63491" name="Rectangle 3"/>
          <p:cNvSpPr>
            <a:spLocks noGrp="1" noChangeArrowheads="1"/>
          </p:cNvSpPr>
          <p:nvPr>
            <p:ph type="body" idx="1"/>
          </p:nvPr>
        </p:nvSpPr>
        <p:spPr/>
        <p:txBody>
          <a:bodyPr/>
          <a:lstStyle/>
          <a:p>
            <a:pPr eaLnBrk="1" hangingPunct="1"/>
            <a:r>
              <a:rPr lang="en-US" smtClean="0"/>
              <a:t>The general construct-format is as follows:</a:t>
            </a:r>
          </a:p>
          <a:p>
            <a:pPr eaLnBrk="1" hangingPunct="1">
              <a:buFontTx/>
              <a:buNone/>
            </a:pPr>
            <a:endParaRPr lang="en-US" smtClean="0"/>
          </a:p>
          <a:p>
            <a:pPr eaLnBrk="1" hangingPunct="1">
              <a:buFontTx/>
              <a:buNone/>
            </a:pPr>
            <a:r>
              <a:rPr lang="en-US" smtClean="0"/>
              <a:t>			asm(  instruction-template</a:t>
            </a:r>
          </a:p>
          <a:p>
            <a:pPr eaLnBrk="1" hangingPunct="1">
              <a:buFontTx/>
              <a:buNone/>
            </a:pPr>
            <a:r>
              <a:rPr lang="en-US" smtClean="0"/>
              <a:t>				: output-operand</a:t>
            </a:r>
          </a:p>
          <a:p>
            <a:pPr eaLnBrk="1" hangingPunct="1">
              <a:buFontTx/>
              <a:buNone/>
            </a:pPr>
            <a:r>
              <a:rPr lang="en-US" smtClean="0"/>
              <a:t>				: input-operand</a:t>
            </a:r>
          </a:p>
          <a:p>
            <a:pPr eaLnBrk="1" hangingPunct="1">
              <a:buFontTx/>
              <a:buNone/>
            </a:pPr>
            <a:r>
              <a:rPr lang="en-US" smtClean="0"/>
              <a:t>				: clobber-list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258</a:t>
            </a:fld>
            <a:endParaRPr lang="en-US" dirty="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52400"/>
            <a:ext cx="8229600" cy="1143000"/>
          </a:xfrm>
        </p:spPr>
        <p:txBody>
          <a:bodyPr/>
          <a:lstStyle/>
          <a:p>
            <a:pPr eaLnBrk="1" hangingPunct="1"/>
            <a:r>
              <a:rPr lang="en-US" smtClean="0"/>
              <a:t>Loop to read VMX MSRs</a:t>
            </a:r>
          </a:p>
        </p:txBody>
      </p:sp>
      <p:sp>
        <p:nvSpPr>
          <p:cNvPr id="64515" name="Rectangle 4"/>
          <p:cNvSpPr>
            <a:spLocks noChangeArrowheads="1"/>
          </p:cNvSpPr>
          <p:nvPr/>
        </p:nvSpPr>
        <p:spPr bwMode="auto">
          <a:xfrm>
            <a:off x="685800" y="1295400"/>
            <a:ext cx="7620000" cy="5105400"/>
          </a:xfrm>
          <a:prstGeom prst="rect">
            <a:avLst/>
          </a:prstGeom>
          <a:solidFill>
            <a:schemeClr val="accent1"/>
          </a:solidFill>
          <a:ln w="9525">
            <a:solidFill>
              <a:schemeClr val="tx1"/>
            </a:solidFill>
            <a:miter lim="800000"/>
            <a:headEnd/>
            <a:tailEnd/>
          </a:ln>
        </p:spPr>
        <p:txBody>
          <a:bodyPr wrap="none" anchor="ctr"/>
          <a:lstStyle/>
          <a:p>
            <a:r>
              <a:rPr lang="en-US"/>
              <a:t># This assembly language loop, executing at ring0, reads the eleven </a:t>
            </a:r>
          </a:p>
          <a:p>
            <a:r>
              <a:rPr lang="en-US"/>
              <a:t># VMX-Capability MSRs (Model-Specific Registers) and stores their</a:t>
            </a:r>
          </a:p>
          <a:p>
            <a:r>
              <a:rPr lang="en-US"/>
              <a:t># values in a memory-array consisting of eleven 64-bit array-entries  </a:t>
            </a:r>
          </a:p>
          <a:p>
            <a:endParaRPr lang="en-US"/>
          </a:p>
          <a:p>
            <a:r>
              <a:rPr lang="en-US"/>
              <a:t>	.text</a:t>
            </a:r>
          </a:p>
          <a:p>
            <a:r>
              <a:rPr lang="en-US"/>
              <a:t>	xor	%rbx, %rbx	# initialize the array-index</a:t>
            </a:r>
          </a:p>
          <a:p>
            <a:r>
              <a:rPr lang="en-US"/>
              <a:t>	mov	$0x480, %ecx	# initial MSR register-index</a:t>
            </a:r>
          </a:p>
          <a:p>
            <a:r>
              <a:rPr lang="en-US"/>
              <a:t>nxmsr:</a:t>
            </a:r>
          </a:p>
          <a:p>
            <a:r>
              <a:rPr lang="en-US"/>
              <a:t>	rdmsr			# read Model-Specific Register</a:t>
            </a:r>
          </a:p>
          <a:p>
            <a:r>
              <a:rPr lang="en-US"/>
              <a:t>	mov	%eax, msr0x480+0(, %rbx, 8)	# bits 31..0</a:t>
            </a:r>
          </a:p>
          <a:p>
            <a:r>
              <a:rPr lang="en-US"/>
              <a:t>	mov	%edx, msr0x480+4(, %rbx, 8)	# bits 63..32</a:t>
            </a:r>
          </a:p>
          <a:p>
            <a:r>
              <a:rPr lang="en-US"/>
              <a:t>	inc	%ecx		# next MSR register-index</a:t>
            </a:r>
          </a:p>
          <a:p>
            <a:r>
              <a:rPr lang="en-US"/>
              <a:t>	inc	%rbx		# increment the array-index</a:t>
            </a:r>
          </a:p>
          <a:p>
            <a:r>
              <a:rPr lang="en-US"/>
              <a:t>	cmp	$11, %rbx	# index exceeds array-size?</a:t>
            </a:r>
          </a:p>
          <a:p>
            <a:r>
              <a:rPr lang="en-US"/>
              <a:t>	jb	nxmsr		# no, then read another MSR</a:t>
            </a:r>
          </a:p>
          <a:p>
            <a:endParaRPr lang="en-US"/>
          </a:p>
          <a:p>
            <a:r>
              <a:rPr lang="en-US"/>
              <a:t>	.data</a:t>
            </a:r>
          </a:p>
          <a:p>
            <a:r>
              <a:rPr lang="en-US"/>
              <a:t>msr0x480:  .space    88		# enough for 11 quadwords</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259</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868362"/>
          </a:xfrm>
        </p:spPr>
        <p:txBody>
          <a:bodyPr/>
          <a:lstStyle/>
          <a:p>
            <a:r>
              <a:rPr lang="en-US" dirty="0" smtClean="0"/>
              <a:t>ISR -2</a:t>
            </a:r>
            <a:endParaRPr lang="en-US"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26</a:t>
            </a:fld>
            <a:endParaRPr lang="en-US"/>
          </a:p>
        </p:txBody>
      </p:sp>
      <p:sp>
        <p:nvSpPr>
          <p:cNvPr id="5" name="Rectangle 3"/>
          <p:cNvSpPr txBox="1">
            <a:spLocks noChangeArrowheads="1"/>
          </p:cNvSpPr>
          <p:nvPr/>
        </p:nvSpPr>
        <p:spPr bwMode="auto">
          <a:xfrm>
            <a:off x="228600" y="1371600"/>
            <a:ext cx="8686800" cy="3763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spcBef>
                <a:spcPct val="20000"/>
              </a:spcBef>
              <a:buFontTx/>
              <a:buChar char="•"/>
              <a:defRPr/>
            </a:pPr>
            <a:r>
              <a:rPr lang="en-US" sz="2400" dirty="0" smtClean="0"/>
              <a:t>Interrupt Service Routine ends with ‘</a:t>
            </a:r>
            <a:r>
              <a:rPr lang="en-US" sz="2400" dirty="0" err="1" smtClean="0"/>
              <a:t>iret</a:t>
            </a:r>
            <a:r>
              <a:rPr lang="en-US" sz="2400" dirty="0" smtClean="0"/>
              <a:t>’ instruction -- to resume whatever program had gotten</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rPr>
              <a:t>Before resuming an interrupted program, interrupt-handler needs to let the PIC know it finished interrupt-request so it is safe to send another request.</a:t>
            </a:r>
            <a:r>
              <a:rPr kumimoji="0" lang="en-US" sz="2400" b="0" i="0" u="none" strike="noStrike" kern="0" cap="none" spc="0" normalizeH="0" noProof="0" dirty="0" smtClean="0">
                <a:ln>
                  <a:noFill/>
                </a:ln>
                <a:solidFill>
                  <a:schemeClr val="tx1"/>
                </a:solidFill>
                <a:effectLst/>
                <a:uLnTx/>
                <a:uFillTx/>
                <a:latin typeface="+mn-lt"/>
              </a:rPr>
              <a:t> </a:t>
            </a:r>
            <a:r>
              <a:rPr kumimoji="0" lang="en-US" sz="2400" b="0" i="0" u="none" strike="noStrike" kern="0" cap="none" spc="0" normalizeH="0" baseline="0" noProof="0" dirty="0" smtClean="0">
                <a:ln>
                  <a:noFill/>
                </a:ln>
                <a:solidFill>
                  <a:schemeClr val="tx1"/>
                </a:solidFill>
                <a:effectLst/>
                <a:uLnTx/>
                <a:uFillTx/>
                <a:latin typeface="+mn-lt"/>
              </a:rPr>
              <a:t>Otherwise the stack-area might grow too large.</a:t>
            </a:r>
          </a:p>
          <a:p>
            <a:pPr marL="342900" indent="-342900">
              <a:spcBef>
                <a:spcPct val="20000"/>
              </a:spcBef>
              <a:buFontTx/>
              <a:buChar char="•"/>
            </a:pPr>
            <a:r>
              <a:rPr lang="en-US" sz="2400" dirty="0" smtClean="0"/>
              <a:t>Here’s how an interrupt-handler sends an ‘End-Of-Interrupt’ notification to the PIC:</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chemeClr val="tx1"/>
              </a:solidFill>
              <a:effectLst/>
              <a:uLnTx/>
              <a:uFillTx/>
              <a:latin typeface="+mn-lt"/>
            </a:endParaRPr>
          </a:p>
        </p:txBody>
      </p:sp>
      <p:sp>
        <p:nvSpPr>
          <p:cNvPr id="6" name="Rectangle 4"/>
          <p:cNvSpPr>
            <a:spLocks noChangeArrowheads="1"/>
          </p:cNvSpPr>
          <p:nvPr/>
        </p:nvSpPr>
        <p:spPr bwMode="auto">
          <a:xfrm>
            <a:off x="685800" y="4953000"/>
            <a:ext cx="7162800" cy="1143000"/>
          </a:xfrm>
          <a:prstGeom prst="rect">
            <a:avLst/>
          </a:prstGeom>
          <a:solidFill>
            <a:schemeClr val="accent1"/>
          </a:solidFill>
          <a:ln w="9525">
            <a:solidFill>
              <a:schemeClr val="tx1"/>
            </a:solidFill>
            <a:miter lim="800000"/>
            <a:headEnd/>
            <a:tailEnd/>
          </a:ln>
          <a:effectLst/>
        </p:spPr>
        <p:txBody>
          <a:bodyPr wrap="none" anchor="ctr"/>
          <a:lstStyle/>
          <a:p>
            <a:r>
              <a:rPr lang="en-US"/>
              <a:t>	mov   $0x20, %al		# put EOI command-code in AL</a:t>
            </a:r>
          </a:p>
          <a:p>
            <a:pPr lvl="2"/>
            <a:r>
              <a:rPr lang="en-US"/>
              <a:t>out     %al, $0x20		# output AL to port number 0x20</a:t>
            </a:r>
          </a:p>
          <a:p>
            <a:r>
              <a:rPr lang="en-US"/>
              <a:t>		</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76200"/>
            <a:ext cx="8229600" cy="1143000"/>
          </a:xfrm>
        </p:spPr>
        <p:txBody>
          <a:bodyPr/>
          <a:lstStyle/>
          <a:p>
            <a:pPr eaLnBrk="1" hangingPunct="1"/>
            <a:r>
              <a:rPr lang="en-US" dirty="0" smtClean="0"/>
              <a:t>Using the ‘</a:t>
            </a:r>
            <a:r>
              <a:rPr lang="en-US" dirty="0" err="1" smtClean="0"/>
              <a:t>asm</a:t>
            </a:r>
            <a:r>
              <a:rPr lang="en-US" dirty="0" smtClean="0"/>
              <a:t>’ construct</a:t>
            </a:r>
          </a:p>
        </p:txBody>
      </p:sp>
      <p:sp>
        <p:nvSpPr>
          <p:cNvPr id="65539" name="Rectangle 4"/>
          <p:cNvSpPr>
            <a:spLocks noChangeArrowheads="1"/>
          </p:cNvSpPr>
          <p:nvPr/>
        </p:nvSpPr>
        <p:spPr bwMode="auto">
          <a:xfrm>
            <a:off x="762000" y="1371600"/>
            <a:ext cx="7620000" cy="5105400"/>
          </a:xfrm>
          <a:prstGeom prst="rect">
            <a:avLst/>
          </a:prstGeom>
          <a:solidFill>
            <a:schemeClr val="accent1"/>
          </a:solidFill>
          <a:ln w="9525">
            <a:solidFill>
              <a:schemeClr val="tx1"/>
            </a:solidFill>
            <a:miter lim="800000"/>
            <a:headEnd/>
            <a:tailEnd/>
          </a:ln>
        </p:spPr>
        <p:txBody>
          <a:bodyPr wrap="none" anchor="ctr"/>
          <a:lstStyle/>
          <a:p>
            <a:r>
              <a:rPr lang="en-US"/>
              <a:t>// Here we use inline assembly language (and the ‘asm’ construct) to</a:t>
            </a:r>
          </a:p>
          <a:p>
            <a:r>
              <a:rPr lang="en-US"/>
              <a:t>// include a loop to read those MSRs within a “C” language module</a:t>
            </a:r>
          </a:p>
          <a:p>
            <a:endParaRPr lang="en-US"/>
          </a:p>
          <a:p>
            <a:r>
              <a:rPr lang="en-US"/>
              <a:t>#define  MSR_EFER	0x480	// initial MSR register-index</a:t>
            </a:r>
          </a:p>
          <a:p>
            <a:endParaRPr lang="en-US"/>
          </a:p>
          <a:p>
            <a:r>
              <a:rPr lang="en-US"/>
              <a:t>unsigned long	msr0x480[ 11 ];	// declared as a global array </a:t>
            </a:r>
          </a:p>
          <a:p>
            <a:endParaRPr lang="en-US"/>
          </a:p>
          <a:p>
            <a:r>
              <a:rPr lang="en-US"/>
              <a:t>asm(	“  xor	%%rbx, %%rbx			\n”\</a:t>
            </a:r>
          </a:p>
          <a:p>
            <a:r>
              <a:rPr lang="en-US"/>
              <a:t>	“  mov	%0, %%ecx			\n”\</a:t>
            </a:r>
          </a:p>
          <a:p>
            <a:r>
              <a:rPr lang="en-US"/>
              <a:t>	“nxmsr:	rdmsr				\n”\</a:t>
            </a:r>
          </a:p>
          <a:p>
            <a:r>
              <a:rPr lang="en-US"/>
              <a:t>	“  mov	%%eax, msr0x480+0( , %%rbx, 8)	\n”\</a:t>
            </a:r>
          </a:p>
          <a:p>
            <a:r>
              <a:rPr lang="en-US"/>
              <a:t>	“  mov	%%edx, msr0x480+4( , %%rbx, 8)	\n”\</a:t>
            </a:r>
          </a:p>
          <a:p>
            <a:r>
              <a:rPr lang="en-US"/>
              <a:t>	“  inc	%%ecx				\n”\</a:t>
            </a:r>
          </a:p>
          <a:p>
            <a:r>
              <a:rPr lang="en-US"/>
              <a:t>	“  inc	%%rbx				\n”\</a:t>
            </a:r>
          </a:p>
          <a:p>
            <a:r>
              <a:rPr lang="en-US"/>
              <a:t>	“  cmp	$11, %%rbx			\n”\</a:t>
            </a:r>
          </a:p>
          <a:p>
            <a:r>
              <a:rPr lang="en-US"/>
              <a:t>	“  jb	nxmsr				\n”\</a:t>
            </a:r>
          </a:p>
          <a:p>
            <a:r>
              <a:rPr lang="en-US"/>
              <a:t>	:: “i” (MSR_EFER) : “ax”, “bx”, “cx”, “dx” );</a:t>
            </a:r>
          </a:p>
          <a:p>
            <a:endParaRPr lang="en-US"/>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260</a:t>
            </a:fld>
            <a:endParaRPr lang="en-US" dirty="0"/>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228600"/>
            <a:ext cx="8229600" cy="1143000"/>
          </a:xfrm>
        </p:spPr>
        <p:txBody>
          <a:bodyPr/>
          <a:lstStyle/>
          <a:p>
            <a:pPr eaLnBrk="1" hangingPunct="1"/>
            <a:r>
              <a:rPr lang="en-US" smtClean="0"/>
              <a:t>Our ‘vmxmsrs.c’ LKM</a:t>
            </a:r>
          </a:p>
        </p:txBody>
      </p:sp>
      <p:sp>
        <p:nvSpPr>
          <p:cNvPr id="66563" name="Rectangle 3"/>
          <p:cNvSpPr>
            <a:spLocks noGrp="1" noChangeArrowheads="1"/>
          </p:cNvSpPr>
          <p:nvPr>
            <p:ph type="body" idx="1"/>
          </p:nvPr>
        </p:nvSpPr>
        <p:spPr/>
        <p:txBody>
          <a:bodyPr/>
          <a:lstStyle/>
          <a:p>
            <a:pPr eaLnBrk="1" hangingPunct="1"/>
            <a:r>
              <a:rPr lang="en-US" sz="2400" smtClean="0"/>
              <a:t>We created a Linux Kernel Module that lets users see the values in the eleven VMX-Capability Model Specific Registers</a:t>
            </a:r>
          </a:p>
          <a:p>
            <a:pPr eaLnBrk="1" hangingPunct="1"/>
            <a:r>
              <a:rPr lang="en-US" sz="2400" smtClean="0"/>
              <a:t>Our module implements a ‘pseudo’ file in the ‘/proc’ directory</a:t>
            </a:r>
          </a:p>
          <a:p>
            <a:pPr eaLnBrk="1" hangingPunct="1"/>
            <a:r>
              <a:rPr lang="en-US" sz="2400" smtClean="0"/>
              <a:t>You can view that file’s contents by using the ‘cat’ command, like this:  $ cat /proc/vmxmsrs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261</a:t>
            </a:fld>
            <a:endParaRPr lang="en-US" dirty="0"/>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457200" y="-76200"/>
            <a:ext cx="8229600" cy="1143000"/>
          </a:xfrm>
        </p:spPr>
        <p:txBody>
          <a:bodyPr/>
          <a:lstStyle/>
          <a:p>
            <a:pPr eaLnBrk="1" hangingPunct="1"/>
            <a:r>
              <a:rPr lang="en-US" dirty="0" smtClean="0"/>
              <a:t>VMX Basic MSR</a:t>
            </a:r>
          </a:p>
        </p:txBody>
      </p:sp>
      <p:sp>
        <p:nvSpPr>
          <p:cNvPr id="67587" name="Rectangle 4"/>
          <p:cNvSpPr>
            <a:spLocks noChangeArrowheads="1"/>
          </p:cNvSpPr>
          <p:nvPr/>
        </p:nvSpPr>
        <p:spPr bwMode="auto">
          <a:xfrm>
            <a:off x="838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88" name="Rectangle 5"/>
          <p:cNvSpPr>
            <a:spLocks noChangeArrowheads="1"/>
          </p:cNvSpPr>
          <p:nvPr/>
        </p:nvSpPr>
        <p:spPr bwMode="auto">
          <a:xfrm>
            <a:off x="1066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89" name="Rectangle 6"/>
          <p:cNvSpPr>
            <a:spLocks noChangeArrowheads="1"/>
          </p:cNvSpPr>
          <p:nvPr/>
        </p:nvSpPr>
        <p:spPr bwMode="auto">
          <a:xfrm>
            <a:off x="1295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0" name="Rectangle 7"/>
          <p:cNvSpPr>
            <a:spLocks noChangeArrowheads="1"/>
          </p:cNvSpPr>
          <p:nvPr/>
        </p:nvSpPr>
        <p:spPr bwMode="auto">
          <a:xfrm>
            <a:off x="1524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1" name="Rectangle 8"/>
          <p:cNvSpPr>
            <a:spLocks noChangeArrowheads="1"/>
          </p:cNvSpPr>
          <p:nvPr/>
        </p:nvSpPr>
        <p:spPr bwMode="auto">
          <a:xfrm>
            <a:off x="1752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2" name="Rectangle 9"/>
          <p:cNvSpPr>
            <a:spLocks noChangeArrowheads="1"/>
          </p:cNvSpPr>
          <p:nvPr/>
        </p:nvSpPr>
        <p:spPr bwMode="auto">
          <a:xfrm>
            <a:off x="1981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3" name="Rectangle 10"/>
          <p:cNvSpPr>
            <a:spLocks noChangeArrowheads="1"/>
          </p:cNvSpPr>
          <p:nvPr/>
        </p:nvSpPr>
        <p:spPr bwMode="auto">
          <a:xfrm>
            <a:off x="2209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4" name="Rectangle 11"/>
          <p:cNvSpPr>
            <a:spLocks noChangeArrowheads="1"/>
          </p:cNvSpPr>
          <p:nvPr/>
        </p:nvSpPr>
        <p:spPr bwMode="auto">
          <a:xfrm>
            <a:off x="2438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5" name="Rectangle 12"/>
          <p:cNvSpPr>
            <a:spLocks noChangeArrowheads="1"/>
          </p:cNvSpPr>
          <p:nvPr/>
        </p:nvSpPr>
        <p:spPr bwMode="auto">
          <a:xfrm>
            <a:off x="2667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6" name="Rectangle 13"/>
          <p:cNvSpPr>
            <a:spLocks noChangeArrowheads="1"/>
          </p:cNvSpPr>
          <p:nvPr/>
        </p:nvSpPr>
        <p:spPr bwMode="auto">
          <a:xfrm>
            <a:off x="2895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7" name="Rectangle 14"/>
          <p:cNvSpPr>
            <a:spLocks noChangeArrowheads="1"/>
          </p:cNvSpPr>
          <p:nvPr/>
        </p:nvSpPr>
        <p:spPr bwMode="auto">
          <a:xfrm>
            <a:off x="3124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8" name="Rectangle 15"/>
          <p:cNvSpPr>
            <a:spLocks noChangeArrowheads="1"/>
          </p:cNvSpPr>
          <p:nvPr/>
        </p:nvSpPr>
        <p:spPr bwMode="auto">
          <a:xfrm>
            <a:off x="3352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599" name="Rectangle 16"/>
          <p:cNvSpPr>
            <a:spLocks noChangeArrowheads="1"/>
          </p:cNvSpPr>
          <p:nvPr/>
        </p:nvSpPr>
        <p:spPr bwMode="auto">
          <a:xfrm>
            <a:off x="3581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0" name="Rectangle 17"/>
          <p:cNvSpPr>
            <a:spLocks noChangeArrowheads="1"/>
          </p:cNvSpPr>
          <p:nvPr/>
        </p:nvSpPr>
        <p:spPr bwMode="auto">
          <a:xfrm>
            <a:off x="3124200" y="1752600"/>
            <a:ext cx="914400" cy="914400"/>
          </a:xfrm>
          <a:prstGeom prst="rect">
            <a:avLst/>
          </a:prstGeom>
          <a:solidFill>
            <a:srgbClr val="FFFFCC"/>
          </a:solidFill>
          <a:ln w="9525">
            <a:solidFill>
              <a:schemeClr val="tx1"/>
            </a:solidFill>
            <a:miter lim="800000"/>
            <a:headEnd/>
            <a:tailEnd/>
          </a:ln>
        </p:spPr>
        <p:txBody>
          <a:bodyPr wrap="none" anchor="ctr"/>
          <a:lstStyle/>
          <a:p>
            <a:pPr algn="ctr"/>
            <a:r>
              <a:rPr lang="en-US" sz="1600"/>
              <a:t>VMCS</a:t>
            </a:r>
          </a:p>
          <a:p>
            <a:pPr algn="ctr"/>
            <a:r>
              <a:rPr lang="en-US" sz="1600"/>
              <a:t>memory</a:t>
            </a:r>
          </a:p>
          <a:p>
            <a:pPr algn="ctr"/>
            <a:r>
              <a:rPr lang="en-US" sz="1600"/>
              <a:t>type</a:t>
            </a:r>
          </a:p>
        </p:txBody>
      </p:sp>
      <p:sp>
        <p:nvSpPr>
          <p:cNvPr id="67601" name="Rectangle 18"/>
          <p:cNvSpPr>
            <a:spLocks noChangeArrowheads="1"/>
          </p:cNvSpPr>
          <p:nvPr/>
        </p:nvSpPr>
        <p:spPr bwMode="auto">
          <a:xfrm>
            <a:off x="4038600" y="1752600"/>
            <a:ext cx="228600" cy="914400"/>
          </a:xfrm>
          <a:prstGeom prst="rect">
            <a:avLst/>
          </a:prstGeom>
          <a:solidFill>
            <a:srgbClr val="FFFFCC"/>
          </a:solidFill>
          <a:ln w="9525">
            <a:solidFill>
              <a:schemeClr val="tx1"/>
            </a:solidFill>
            <a:miter lim="800000"/>
            <a:headEnd/>
            <a:tailEnd/>
          </a:ln>
        </p:spPr>
        <p:txBody>
          <a:bodyPr wrap="none" anchor="ctr"/>
          <a:lstStyle/>
          <a:p>
            <a:pPr algn="ctr"/>
            <a:r>
              <a:rPr lang="en-US" sz="1600"/>
              <a:t>D</a:t>
            </a:r>
          </a:p>
          <a:p>
            <a:pPr algn="ctr"/>
            <a:r>
              <a:rPr lang="en-US" sz="1600"/>
              <a:t>M</a:t>
            </a:r>
          </a:p>
        </p:txBody>
      </p:sp>
      <p:sp>
        <p:nvSpPr>
          <p:cNvPr id="67602" name="Rectangle 19"/>
          <p:cNvSpPr>
            <a:spLocks noChangeArrowheads="1"/>
          </p:cNvSpPr>
          <p:nvPr/>
        </p:nvSpPr>
        <p:spPr bwMode="auto">
          <a:xfrm>
            <a:off x="4267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3" name="Rectangle 20"/>
          <p:cNvSpPr>
            <a:spLocks noChangeArrowheads="1"/>
          </p:cNvSpPr>
          <p:nvPr/>
        </p:nvSpPr>
        <p:spPr bwMode="auto">
          <a:xfrm>
            <a:off x="4495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4" name="Rectangle 21"/>
          <p:cNvSpPr>
            <a:spLocks noChangeArrowheads="1"/>
          </p:cNvSpPr>
          <p:nvPr/>
        </p:nvSpPr>
        <p:spPr bwMode="auto">
          <a:xfrm>
            <a:off x="4724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5" name="Rectangle 22"/>
          <p:cNvSpPr>
            <a:spLocks noChangeArrowheads="1"/>
          </p:cNvSpPr>
          <p:nvPr/>
        </p:nvSpPr>
        <p:spPr bwMode="auto">
          <a:xfrm>
            <a:off x="4953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6" name="Rectangle 23"/>
          <p:cNvSpPr>
            <a:spLocks noChangeArrowheads="1"/>
          </p:cNvSpPr>
          <p:nvPr/>
        </p:nvSpPr>
        <p:spPr bwMode="auto">
          <a:xfrm>
            <a:off x="5181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7" name="Rectangle 24"/>
          <p:cNvSpPr>
            <a:spLocks noChangeArrowheads="1"/>
          </p:cNvSpPr>
          <p:nvPr/>
        </p:nvSpPr>
        <p:spPr bwMode="auto">
          <a:xfrm>
            <a:off x="5410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8" name="Rectangle 25"/>
          <p:cNvSpPr>
            <a:spLocks noChangeArrowheads="1"/>
          </p:cNvSpPr>
          <p:nvPr/>
        </p:nvSpPr>
        <p:spPr bwMode="auto">
          <a:xfrm>
            <a:off x="5638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09" name="Rectangle 26"/>
          <p:cNvSpPr>
            <a:spLocks noChangeArrowheads="1"/>
          </p:cNvSpPr>
          <p:nvPr/>
        </p:nvSpPr>
        <p:spPr bwMode="auto">
          <a:xfrm>
            <a:off x="5867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0" name="Rectangle 27"/>
          <p:cNvSpPr>
            <a:spLocks noChangeArrowheads="1"/>
          </p:cNvSpPr>
          <p:nvPr/>
        </p:nvSpPr>
        <p:spPr bwMode="auto">
          <a:xfrm>
            <a:off x="6096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1" name="Rectangle 28"/>
          <p:cNvSpPr>
            <a:spLocks noChangeArrowheads="1"/>
          </p:cNvSpPr>
          <p:nvPr/>
        </p:nvSpPr>
        <p:spPr bwMode="auto">
          <a:xfrm>
            <a:off x="6324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2" name="Rectangle 29"/>
          <p:cNvSpPr>
            <a:spLocks noChangeArrowheads="1"/>
          </p:cNvSpPr>
          <p:nvPr/>
        </p:nvSpPr>
        <p:spPr bwMode="auto">
          <a:xfrm>
            <a:off x="6553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3" name="Rectangle 30"/>
          <p:cNvSpPr>
            <a:spLocks noChangeArrowheads="1"/>
          </p:cNvSpPr>
          <p:nvPr/>
        </p:nvSpPr>
        <p:spPr bwMode="auto">
          <a:xfrm>
            <a:off x="6781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4" name="Rectangle 31"/>
          <p:cNvSpPr>
            <a:spLocks noChangeArrowheads="1"/>
          </p:cNvSpPr>
          <p:nvPr/>
        </p:nvSpPr>
        <p:spPr bwMode="auto">
          <a:xfrm>
            <a:off x="7010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5" name="Rectangle 32"/>
          <p:cNvSpPr>
            <a:spLocks noChangeArrowheads="1"/>
          </p:cNvSpPr>
          <p:nvPr/>
        </p:nvSpPr>
        <p:spPr bwMode="auto">
          <a:xfrm>
            <a:off x="7239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16" name="Rectangle 33"/>
          <p:cNvSpPr>
            <a:spLocks noChangeArrowheads="1"/>
          </p:cNvSpPr>
          <p:nvPr/>
        </p:nvSpPr>
        <p:spPr bwMode="auto">
          <a:xfrm>
            <a:off x="7467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7617" name="Rectangle 34"/>
          <p:cNvSpPr>
            <a:spLocks noChangeArrowheads="1"/>
          </p:cNvSpPr>
          <p:nvPr/>
        </p:nvSpPr>
        <p:spPr bwMode="auto">
          <a:xfrm>
            <a:off x="7696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7618" name="Rectangle 35"/>
          <p:cNvSpPr>
            <a:spLocks noChangeArrowheads="1"/>
          </p:cNvSpPr>
          <p:nvPr/>
        </p:nvSpPr>
        <p:spPr bwMode="auto">
          <a:xfrm>
            <a:off x="5181600" y="1752600"/>
            <a:ext cx="2971800" cy="914400"/>
          </a:xfrm>
          <a:prstGeom prst="rect">
            <a:avLst/>
          </a:prstGeom>
          <a:solidFill>
            <a:srgbClr val="FFFFCC"/>
          </a:solidFill>
          <a:ln w="9525">
            <a:solidFill>
              <a:schemeClr val="tx1"/>
            </a:solidFill>
            <a:miter lim="800000"/>
            <a:headEnd/>
            <a:tailEnd/>
          </a:ln>
        </p:spPr>
        <p:txBody>
          <a:bodyPr wrap="none" anchor="ctr"/>
          <a:lstStyle/>
          <a:p>
            <a:pPr algn="ctr"/>
            <a:r>
              <a:rPr lang="en-US"/>
              <a:t>VMCS Region Size</a:t>
            </a:r>
          </a:p>
        </p:txBody>
      </p:sp>
      <p:sp>
        <p:nvSpPr>
          <p:cNvPr id="67619" name="Text Box 36"/>
          <p:cNvSpPr txBox="1">
            <a:spLocks noChangeArrowheads="1"/>
          </p:cNvSpPr>
          <p:nvPr/>
        </p:nvSpPr>
        <p:spPr bwMode="auto">
          <a:xfrm>
            <a:off x="762000" y="1524000"/>
            <a:ext cx="7451725" cy="274638"/>
          </a:xfrm>
          <a:prstGeom prst="rect">
            <a:avLst/>
          </a:prstGeom>
          <a:noFill/>
          <a:ln w="9525">
            <a:noFill/>
            <a:miter lim="800000"/>
            <a:headEnd/>
            <a:tailEnd/>
          </a:ln>
        </p:spPr>
        <p:txBody>
          <a:bodyPr wrap="none">
            <a:spAutoFit/>
          </a:bodyPr>
          <a:lstStyle/>
          <a:p>
            <a:r>
              <a:rPr lang="en-US" sz="1200"/>
              <a:t>63                                                  53            50 49                       44                                                            32</a:t>
            </a:r>
          </a:p>
        </p:txBody>
      </p:sp>
      <p:sp>
        <p:nvSpPr>
          <p:cNvPr id="67620" name="Rectangle 37"/>
          <p:cNvSpPr>
            <a:spLocks noChangeArrowheads="1"/>
          </p:cNvSpPr>
          <p:nvPr/>
        </p:nvSpPr>
        <p:spPr bwMode="auto">
          <a:xfrm>
            <a:off x="1143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1" name="Rectangle 38"/>
          <p:cNvSpPr>
            <a:spLocks noChangeArrowheads="1"/>
          </p:cNvSpPr>
          <p:nvPr/>
        </p:nvSpPr>
        <p:spPr bwMode="auto">
          <a:xfrm>
            <a:off x="13716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2" name="Rectangle 39"/>
          <p:cNvSpPr>
            <a:spLocks noChangeArrowheads="1"/>
          </p:cNvSpPr>
          <p:nvPr/>
        </p:nvSpPr>
        <p:spPr bwMode="auto">
          <a:xfrm>
            <a:off x="16002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3" name="Rectangle 40"/>
          <p:cNvSpPr>
            <a:spLocks noChangeArrowheads="1"/>
          </p:cNvSpPr>
          <p:nvPr/>
        </p:nvSpPr>
        <p:spPr bwMode="auto">
          <a:xfrm>
            <a:off x="18288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4" name="Rectangle 41"/>
          <p:cNvSpPr>
            <a:spLocks noChangeArrowheads="1"/>
          </p:cNvSpPr>
          <p:nvPr/>
        </p:nvSpPr>
        <p:spPr bwMode="auto">
          <a:xfrm>
            <a:off x="20574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5" name="Rectangle 42"/>
          <p:cNvSpPr>
            <a:spLocks noChangeArrowheads="1"/>
          </p:cNvSpPr>
          <p:nvPr/>
        </p:nvSpPr>
        <p:spPr bwMode="auto">
          <a:xfrm>
            <a:off x="2286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6" name="Rectangle 43"/>
          <p:cNvSpPr>
            <a:spLocks noChangeArrowheads="1"/>
          </p:cNvSpPr>
          <p:nvPr/>
        </p:nvSpPr>
        <p:spPr bwMode="auto">
          <a:xfrm>
            <a:off x="25146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7" name="Rectangle 44"/>
          <p:cNvSpPr>
            <a:spLocks noChangeArrowheads="1"/>
          </p:cNvSpPr>
          <p:nvPr/>
        </p:nvSpPr>
        <p:spPr bwMode="auto">
          <a:xfrm>
            <a:off x="27432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8" name="Rectangle 45"/>
          <p:cNvSpPr>
            <a:spLocks noChangeArrowheads="1"/>
          </p:cNvSpPr>
          <p:nvPr/>
        </p:nvSpPr>
        <p:spPr bwMode="auto">
          <a:xfrm>
            <a:off x="29718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29" name="Rectangle 46"/>
          <p:cNvSpPr>
            <a:spLocks noChangeArrowheads="1"/>
          </p:cNvSpPr>
          <p:nvPr/>
        </p:nvSpPr>
        <p:spPr bwMode="auto">
          <a:xfrm>
            <a:off x="32004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0" name="Rectangle 47"/>
          <p:cNvSpPr>
            <a:spLocks noChangeArrowheads="1"/>
          </p:cNvSpPr>
          <p:nvPr/>
        </p:nvSpPr>
        <p:spPr bwMode="auto">
          <a:xfrm>
            <a:off x="3429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1" name="Rectangle 48"/>
          <p:cNvSpPr>
            <a:spLocks noChangeArrowheads="1"/>
          </p:cNvSpPr>
          <p:nvPr/>
        </p:nvSpPr>
        <p:spPr bwMode="auto">
          <a:xfrm>
            <a:off x="36576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2" name="Rectangle 49"/>
          <p:cNvSpPr>
            <a:spLocks noChangeArrowheads="1"/>
          </p:cNvSpPr>
          <p:nvPr/>
        </p:nvSpPr>
        <p:spPr bwMode="auto">
          <a:xfrm>
            <a:off x="38862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3" name="Rectangle 50"/>
          <p:cNvSpPr>
            <a:spLocks noChangeArrowheads="1"/>
          </p:cNvSpPr>
          <p:nvPr/>
        </p:nvSpPr>
        <p:spPr bwMode="auto">
          <a:xfrm>
            <a:off x="41148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4" name="Rectangle 51"/>
          <p:cNvSpPr>
            <a:spLocks noChangeArrowheads="1"/>
          </p:cNvSpPr>
          <p:nvPr/>
        </p:nvSpPr>
        <p:spPr bwMode="auto">
          <a:xfrm>
            <a:off x="43434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5" name="Rectangle 52"/>
          <p:cNvSpPr>
            <a:spLocks noChangeArrowheads="1"/>
          </p:cNvSpPr>
          <p:nvPr/>
        </p:nvSpPr>
        <p:spPr bwMode="auto">
          <a:xfrm>
            <a:off x="4572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6" name="Rectangle 53"/>
          <p:cNvSpPr>
            <a:spLocks noChangeArrowheads="1"/>
          </p:cNvSpPr>
          <p:nvPr/>
        </p:nvSpPr>
        <p:spPr bwMode="auto">
          <a:xfrm>
            <a:off x="48006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7" name="Rectangle 54"/>
          <p:cNvSpPr>
            <a:spLocks noChangeArrowheads="1"/>
          </p:cNvSpPr>
          <p:nvPr/>
        </p:nvSpPr>
        <p:spPr bwMode="auto">
          <a:xfrm>
            <a:off x="50292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8" name="Rectangle 55"/>
          <p:cNvSpPr>
            <a:spLocks noChangeArrowheads="1"/>
          </p:cNvSpPr>
          <p:nvPr/>
        </p:nvSpPr>
        <p:spPr bwMode="auto">
          <a:xfrm>
            <a:off x="52578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39" name="Rectangle 56"/>
          <p:cNvSpPr>
            <a:spLocks noChangeArrowheads="1"/>
          </p:cNvSpPr>
          <p:nvPr/>
        </p:nvSpPr>
        <p:spPr bwMode="auto">
          <a:xfrm>
            <a:off x="54864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0" name="Rectangle 57"/>
          <p:cNvSpPr>
            <a:spLocks noChangeArrowheads="1"/>
          </p:cNvSpPr>
          <p:nvPr/>
        </p:nvSpPr>
        <p:spPr bwMode="auto">
          <a:xfrm>
            <a:off x="5715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1" name="Rectangle 58"/>
          <p:cNvSpPr>
            <a:spLocks noChangeArrowheads="1"/>
          </p:cNvSpPr>
          <p:nvPr/>
        </p:nvSpPr>
        <p:spPr bwMode="auto">
          <a:xfrm>
            <a:off x="59436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2" name="Rectangle 59"/>
          <p:cNvSpPr>
            <a:spLocks noChangeArrowheads="1"/>
          </p:cNvSpPr>
          <p:nvPr/>
        </p:nvSpPr>
        <p:spPr bwMode="auto">
          <a:xfrm>
            <a:off x="61722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3" name="Rectangle 60"/>
          <p:cNvSpPr>
            <a:spLocks noChangeArrowheads="1"/>
          </p:cNvSpPr>
          <p:nvPr/>
        </p:nvSpPr>
        <p:spPr bwMode="auto">
          <a:xfrm>
            <a:off x="64008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4" name="Rectangle 61"/>
          <p:cNvSpPr>
            <a:spLocks noChangeArrowheads="1"/>
          </p:cNvSpPr>
          <p:nvPr/>
        </p:nvSpPr>
        <p:spPr bwMode="auto">
          <a:xfrm>
            <a:off x="66294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5" name="Rectangle 62"/>
          <p:cNvSpPr>
            <a:spLocks noChangeArrowheads="1"/>
          </p:cNvSpPr>
          <p:nvPr/>
        </p:nvSpPr>
        <p:spPr bwMode="auto">
          <a:xfrm>
            <a:off x="6858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6" name="Rectangle 63"/>
          <p:cNvSpPr>
            <a:spLocks noChangeArrowheads="1"/>
          </p:cNvSpPr>
          <p:nvPr/>
        </p:nvSpPr>
        <p:spPr bwMode="auto">
          <a:xfrm>
            <a:off x="70866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7" name="Rectangle 64"/>
          <p:cNvSpPr>
            <a:spLocks noChangeArrowheads="1"/>
          </p:cNvSpPr>
          <p:nvPr/>
        </p:nvSpPr>
        <p:spPr bwMode="auto">
          <a:xfrm>
            <a:off x="73152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8" name="Rectangle 65"/>
          <p:cNvSpPr>
            <a:spLocks noChangeArrowheads="1"/>
          </p:cNvSpPr>
          <p:nvPr/>
        </p:nvSpPr>
        <p:spPr bwMode="auto">
          <a:xfrm>
            <a:off x="75438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7649" name="Rectangle 66"/>
          <p:cNvSpPr>
            <a:spLocks noChangeArrowheads="1"/>
          </p:cNvSpPr>
          <p:nvPr/>
        </p:nvSpPr>
        <p:spPr bwMode="auto">
          <a:xfrm>
            <a:off x="77724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7650" name="Rectangle 67"/>
          <p:cNvSpPr>
            <a:spLocks noChangeArrowheads="1"/>
          </p:cNvSpPr>
          <p:nvPr/>
        </p:nvSpPr>
        <p:spPr bwMode="auto">
          <a:xfrm>
            <a:off x="8001000" y="32004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7651" name="Rectangle 68"/>
          <p:cNvSpPr>
            <a:spLocks noChangeArrowheads="1"/>
          </p:cNvSpPr>
          <p:nvPr/>
        </p:nvSpPr>
        <p:spPr bwMode="auto">
          <a:xfrm>
            <a:off x="1143000" y="3200400"/>
            <a:ext cx="7315200" cy="914400"/>
          </a:xfrm>
          <a:prstGeom prst="rect">
            <a:avLst/>
          </a:prstGeom>
          <a:solidFill>
            <a:srgbClr val="FFFFCC"/>
          </a:solidFill>
          <a:ln w="9525">
            <a:solidFill>
              <a:schemeClr val="tx1"/>
            </a:solidFill>
            <a:miter lim="800000"/>
            <a:headEnd/>
            <a:tailEnd/>
          </a:ln>
        </p:spPr>
        <p:txBody>
          <a:bodyPr wrap="none" anchor="ctr"/>
          <a:lstStyle/>
          <a:p>
            <a:pPr algn="ctr"/>
            <a:r>
              <a:rPr lang="en-US"/>
              <a:t>VMCS Revision Identifier</a:t>
            </a:r>
          </a:p>
        </p:txBody>
      </p:sp>
      <p:sp>
        <p:nvSpPr>
          <p:cNvPr id="67652" name="Text Box 69"/>
          <p:cNvSpPr txBox="1">
            <a:spLocks noChangeArrowheads="1"/>
          </p:cNvSpPr>
          <p:nvPr/>
        </p:nvSpPr>
        <p:spPr bwMode="auto">
          <a:xfrm>
            <a:off x="1066800" y="2971800"/>
            <a:ext cx="7423150" cy="274638"/>
          </a:xfrm>
          <a:prstGeom prst="rect">
            <a:avLst/>
          </a:prstGeom>
          <a:noFill/>
          <a:ln w="9525">
            <a:noFill/>
            <a:miter lim="800000"/>
            <a:headEnd/>
            <a:tailEnd/>
          </a:ln>
        </p:spPr>
        <p:txBody>
          <a:bodyPr wrap="none">
            <a:spAutoFit/>
          </a:bodyPr>
          <a:lstStyle/>
          <a:p>
            <a:r>
              <a:rPr lang="en-US" sz="1200"/>
              <a:t>31                                                                                                                                                                   0</a:t>
            </a:r>
          </a:p>
        </p:txBody>
      </p:sp>
      <p:sp>
        <p:nvSpPr>
          <p:cNvPr id="67653" name="Text Box 70"/>
          <p:cNvSpPr txBox="1">
            <a:spLocks noChangeArrowheads="1"/>
          </p:cNvSpPr>
          <p:nvPr/>
        </p:nvSpPr>
        <p:spPr bwMode="auto">
          <a:xfrm>
            <a:off x="1828800" y="4953000"/>
            <a:ext cx="5327650" cy="1190625"/>
          </a:xfrm>
          <a:prstGeom prst="rect">
            <a:avLst/>
          </a:prstGeom>
          <a:noFill/>
          <a:ln w="9525">
            <a:noFill/>
            <a:miter lim="800000"/>
            <a:headEnd/>
            <a:tailEnd/>
          </a:ln>
        </p:spPr>
        <p:txBody>
          <a:bodyPr wrap="none">
            <a:spAutoFit/>
          </a:bodyPr>
          <a:lstStyle/>
          <a:p>
            <a:r>
              <a:rPr lang="en-US"/>
              <a:t> Codes for memory-type used for VMCS access:</a:t>
            </a:r>
          </a:p>
          <a:p>
            <a:r>
              <a:rPr lang="en-US"/>
              <a:t>	0000 = Strong UnCacheable (UC)</a:t>
            </a:r>
          </a:p>
          <a:p>
            <a:r>
              <a:rPr lang="en-US"/>
              <a:t>	0110 = Write Back (WB)</a:t>
            </a:r>
          </a:p>
          <a:p>
            <a:r>
              <a:rPr lang="en-US"/>
              <a:t>(no other values are currently defined for use here)</a:t>
            </a:r>
          </a:p>
        </p:txBody>
      </p:sp>
      <p:sp>
        <p:nvSpPr>
          <p:cNvPr id="67654" name="Text Box 71"/>
          <p:cNvSpPr txBox="1">
            <a:spLocks noChangeArrowheads="1"/>
          </p:cNvSpPr>
          <p:nvPr/>
        </p:nvSpPr>
        <p:spPr bwMode="auto">
          <a:xfrm>
            <a:off x="1447800" y="4419600"/>
            <a:ext cx="6540500" cy="366713"/>
          </a:xfrm>
          <a:prstGeom prst="rect">
            <a:avLst/>
          </a:prstGeom>
          <a:noFill/>
          <a:ln w="9525">
            <a:noFill/>
            <a:miter lim="800000"/>
            <a:headEnd/>
            <a:tailEnd/>
          </a:ln>
        </p:spPr>
        <p:txBody>
          <a:bodyPr wrap="none">
            <a:spAutoFit/>
          </a:bodyPr>
          <a:lstStyle/>
          <a:p>
            <a:r>
              <a:rPr lang="en-US"/>
              <a:t>DM = Dual-Monitor treatment of SMM supported (1=yes, 0=no)</a:t>
            </a:r>
          </a:p>
        </p:txBody>
      </p:sp>
      <p:sp>
        <p:nvSpPr>
          <p:cNvPr id="7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262</a:t>
            </a:fld>
            <a:endParaRPr lang="en-US" dirty="0"/>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76200"/>
            <a:ext cx="8229600" cy="1143000"/>
          </a:xfrm>
        </p:spPr>
        <p:txBody>
          <a:bodyPr/>
          <a:lstStyle/>
          <a:p>
            <a:pPr eaLnBrk="1" hangingPunct="1"/>
            <a:r>
              <a:rPr lang="en-US" dirty="0" smtClean="0"/>
              <a:t>Pin-based execution controls</a:t>
            </a:r>
          </a:p>
        </p:txBody>
      </p:sp>
      <p:sp>
        <p:nvSpPr>
          <p:cNvPr id="68611" name="Rectangle 4"/>
          <p:cNvSpPr>
            <a:spLocks noChangeArrowheads="1"/>
          </p:cNvSpPr>
          <p:nvPr/>
        </p:nvSpPr>
        <p:spPr bwMode="auto">
          <a:xfrm>
            <a:off x="838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2" name="Rectangle 20"/>
          <p:cNvSpPr>
            <a:spLocks noChangeArrowheads="1"/>
          </p:cNvSpPr>
          <p:nvPr/>
        </p:nvSpPr>
        <p:spPr bwMode="auto">
          <a:xfrm>
            <a:off x="1066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3" name="Rectangle 21"/>
          <p:cNvSpPr>
            <a:spLocks noChangeArrowheads="1"/>
          </p:cNvSpPr>
          <p:nvPr/>
        </p:nvSpPr>
        <p:spPr bwMode="auto">
          <a:xfrm>
            <a:off x="1295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4" name="Rectangle 22"/>
          <p:cNvSpPr>
            <a:spLocks noChangeArrowheads="1"/>
          </p:cNvSpPr>
          <p:nvPr/>
        </p:nvSpPr>
        <p:spPr bwMode="auto">
          <a:xfrm>
            <a:off x="1524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5" name="Rectangle 23"/>
          <p:cNvSpPr>
            <a:spLocks noChangeArrowheads="1"/>
          </p:cNvSpPr>
          <p:nvPr/>
        </p:nvSpPr>
        <p:spPr bwMode="auto">
          <a:xfrm>
            <a:off x="1752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6" name="Rectangle 24"/>
          <p:cNvSpPr>
            <a:spLocks noChangeArrowheads="1"/>
          </p:cNvSpPr>
          <p:nvPr/>
        </p:nvSpPr>
        <p:spPr bwMode="auto">
          <a:xfrm>
            <a:off x="1981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7" name="Rectangle 25"/>
          <p:cNvSpPr>
            <a:spLocks noChangeArrowheads="1"/>
          </p:cNvSpPr>
          <p:nvPr/>
        </p:nvSpPr>
        <p:spPr bwMode="auto">
          <a:xfrm>
            <a:off x="2209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8" name="Rectangle 26"/>
          <p:cNvSpPr>
            <a:spLocks noChangeArrowheads="1"/>
          </p:cNvSpPr>
          <p:nvPr/>
        </p:nvSpPr>
        <p:spPr bwMode="auto">
          <a:xfrm>
            <a:off x="2438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19" name="Rectangle 27"/>
          <p:cNvSpPr>
            <a:spLocks noChangeArrowheads="1"/>
          </p:cNvSpPr>
          <p:nvPr/>
        </p:nvSpPr>
        <p:spPr bwMode="auto">
          <a:xfrm>
            <a:off x="2667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0" name="Rectangle 28"/>
          <p:cNvSpPr>
            <a:spLocks noChangeArrowheads="1"/>
          </p:cNvSpPr>
          <p:nvPr/>
        </p:nvSpPr>
        <p:spPr bwMode="auto">
          <a:xfrm>
            <a:off x="2895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1" name="Rectangle 29"/>
          <p:cNvSpPr>
            <a:spLocks noChangeArrowheads="1"/>
          </p:cNvSpPr>
          <p:nvPr/>
        </p:nvSpPr>
        <p:spPr bwMode="auto">
          <a:xfrm>
            <a:off x="3124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2" name="Rectangle 30"/>
          <p:cNvSpPr>
            <a:spLocks noChangeArrowheads="1"/>
          </p:cNvSpPr>
          <p:nvPr/>
        </p:nvSpPr>
        <p:spPr bwMode="auto">
          <a:xfrm>
            <a:off x="3352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3" name="Rectangle 31"/>
          <p:cNvSpPr>
            <a:spLocks noChangeArrowheads="1"/>
          </p:cNvSpPr>
          <p:nvPr/>
        </p:nvSpPr>
        <p:spPr bwMode="auto">
          <a:xfrm>
            <a:off x="3581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4" name="Rectangle 32"/>
          <p:cNvSpPr>
            <a:spLocks noChangeArrowheads="1"/>
          </p:cNvSpPr>
          <p:nvPr/>
        </p:nvSpPr>
        <p:spPr bwMode="auto">
          <a:xfrm>
            <a:off x="3810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5" name="Rectangle 33"/>
          <p:cNvSpPr>
            <a:spLocks noChangeArrowheads="1"/>
          </p:cNvSpPr>
          <p:nvPr/>
        </p:nvSpPr>
        <p:spPr bwMode="auto">
          <a:xfrm>
            <a:off x="4038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6" name="Rectangle 34"/>
          <p:cNvSpPr>
            <a:spLocks noChangeArrowheads="1"/>
          </p:cNvSpPr>
          <p:nvPr/>
        </p:nvSpPr>
        <p:spPr bwMode="auto">
          <a:xfrm>
            <a:off x="4267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7" name="Rectangle 35"/>
          <p:cNvSpPr>
            <a:spLocks noChangeArrowheads="1"/>
          </p:cNvSpPr>
          <p:nvPr/>
        </p:nvSpPr>
        <p:spPr bwMode="auto">
          <a:xfrm>
            <a:off x="4495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8" name="Rectangle 36"/>
          <p:cNvSpPr>
            <a:spLocks noChangeArrowheads="1"/>
          </p:cNvSpPr>
          <p:nvPr/>
        </p:nvSpPr>
        <p:spPr bwMode="auto">
          <a:xfrm>
            <a:off x="4724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29" name="Rectangle 37"/>
          <p:cNvSpPr>
            <a:spLocks noChangeArrowheads="1"/>
          </p:cNvSpPr>
          <p:nvPr/>
        </p:nvSpPr>
        <p:spPr bwMode="auto">
          <a:xfrm>
            <a:off x="4953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0" name="Rectangle 38"/>
          <p:cNvSpPr>
            <a:spLocks noChangeArrowheads="1"/>
          </p:cNvSpPr>
          <p:nvPr/>
        </p:nvSpPr>
        <p:spPr bwMode="auto">
          <a:xfrm>
            <a:off x="5181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1" name="Rectangle 39"/>
          <p:cNvSpPr>
            <a:spLocks noChangeArrowheads="1"/>
          </p:cNvSpPr>
          <p:nvPr/>
        </p:nvSpPr>
        <p:spPr bwMode="auto">
          <a:xfrm>
            <a:off x="5410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2" name="Rectangle 40"/>
          <p:cNvSpPr>
            <a:spLocks noChangeArrowheads="1"/>
          </p:cNvSpPr>
          <p:nvPr/>
        </p:nvSpPr>
        <p:spPr bwMode="auto">
          <a:xfrm>
            <a:off x="56388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3" name="Rectangle 41"/>
          <p:cNvSpPr>
            <a:spLocks noChangeArrowheads="1"/>
          </p:cNvSpPr>
          <p:nvPr/>
        </p:nvSpPr>
        <p:spPr bwMode="auto">
          <a:xfrm>
            <a:off x="5867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4" name="Rectangle 42"/>
          <p:cNvSpPr>
            <a:spLocks noChangeArrowheads="1"/>
          </p:cNvSpPr>
          <p:nvPr/>
        </p:nvSpPr>
        <p:spPr bwMode="auto">
          <a:xfrm>
            <a:off x="60960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5" name="Rectangle 43"/>
          <p:cNvSpPr>
            <a:spLocks noChangeArrowheads="1"/>
          </p:cNvSpPr>
          <p:nvPr/>
        </p:nvSpPr>
        <p:spPr bwMode="auto">
          <a:xfrm>
            <a:off x="6324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6" name="Rectangle 44"/>
          <p:cNvSpPr>
            <a:spLocks noChangeArrowheads="1"/>
          </p:cNvSpPr>
          <p:nvPr/>
        </p:nvSpPr>
        <p:spPr bwMode="auto">
          <a:xfrm>
            <a:off x="6553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8637" name="Rectangle 45"/>
          <p:cNvSpPr>
            <a:spLocks noChangeArrowheads="1"/>
          </p:cNvSpPr>
          <p:nvPr/>
        </p:nvSpPr>
        <p:spPr bwMode="auto">
          <a:xfrm>
            <a:off x="6781800" y="1752600"/>
            <a:ext cx="228600" cy="914400"/>
          </a:xfrm>
          <a:prstGeom prst="rect">
            <a:avLst/>
          </a:prstGeom>
          <a:solidFill>
            <a:srgbClr val="FF6565"/>
          </a:solidFill>
          <a:ln w="9525">
            <a:solidFill>
              <a:schemeClr val="tx1"/>
            </a:solidFill>
            <a:miter lim="800000"/>
            <a:headEnd/>
            <a:tailEnd/>
          </a:ln>
        </p:spPr>
        <p:txBody>
          <a:bodyPr wrap="none" anchor="ctr"/>
          <a:lstStyle/>
          <a:p>
            <a:endParaRPr lang="en-US"/>
          </a:p>
        </p:txBody>
      </p:sp>
      <p:sp>
        <p:nvSpPr>
          <p:cNvPr id="68638" name="Rectangle 46"/>
          <p:cNvSpPr>
            <a:spLocks noChangeArrowheads="1"/>
          </p:cNvSpPr>
          <p:nvPr/>
        </p:nvSpPr>
        <p:spPr bwMode="auto">
          <a:xfrm>
            <a:off x="70104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8639" name="Rectangle 47"/>
          <p:cNvSpPr>
            <a:spLocks noChangeArrowheads="1"/>
          </p:cNvSpPr>
          <p:nvPr/>
        </p:nvSpPr>
        <p:spPr bwMode="auto">
          <a:xfrm>
            <a:off x="7239000" y="1752600"/>
            <a:ext cx="228600" cy="9144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8640" name="Rectangle 48"/>
          <p:cNvSpPr>
            <a:spLocks noChangeArrowheads="1"/>
          </p:cNvSpPr>
          <p:nvPr/>
        </p:nvSpPr>
        <p:spPr bwMode="auto">
          <a:xfrm>
            <a:off x="74676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8641" name="Rectangle 49"/>
          <p:cNvSpPr>
            <a:spLocks noChangeArrowheads="1"/>
          </p:cNvSpPr>
          <p:nvPr/>
        </p:nvSpPr>
        <p:spPr bwMode="auto">
          <a:xfrm>
            <a:off x="7696200" y="17526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8642" name="Rectangle 50"/>
          <p:cNvSpPr>
            <a:spLocks noChangeArrowheads="1"/>
          </p:cNvSpPr>
          <p:nvPr/>
        </p:nvSpPr>
        <p:spPr bwMode="auto">
          <a:xfrm>
            <a:off x="7924800" y="1752600"/>
            <a:ext cx="228600" cy="9144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8643" name="Text Box 51"/>
          <p:cNvSpPr txBox="1">
            <a:spLocks noChangeArrowheads="1"/>
          </p:cNvSpPr>
          <p:nvPr/>
        </p:nvSpPr>
        <p:spPr bwMode="auto">
          <a:xfrm>
            <a:off x="762000" y="1524000"/>
            <a:ext cx="7419975" cy="274638"/>
          </a:xfrm>
          <a:prstGeom prst="rect">
            <a:avLst/>
          </a:prstGeom>
          <a:noFill/>
          <a:ln w="9525">
            <a:noFill/>
            <a:miter lim="800000"/>
            <a:headEnd/>
            <a:tailEnd/>
          </a:ln>
        </p:spPr>
        <p:txBody>
          <a:bodyPr wrap="none">
            <a:spAutoFit/>
          </a:bodyPr>
          <a:lstStyle/>
          <a:p>
            <a:r>
              <a:rPr lang="en-US" sz="1200"/>
              <a:t>31                                                                                                                                        5         3              0</a:t>
            </a:r>
          </a:p>
        </p:txBody>
      </p:sp>
      <p:sp>
        <p:nvSpPr>
          <p:cNvPr id="68644" name="Text Box 52"/>
          <p:cNvSpPr txBox="1">
            <a:spLocks noChangeArrowheads="1"/>
          </p:cNvSpPr>
          <p:nvPr/>
        </p:nvSpPr>
        <p:spPr bwMode="auto">
          <a:xfrm>
            <a:off x="1905000" y="3429000"/>
            <a:ext cx="4819650" cy="915988"/>
          </a:xfrm>
          <a:prstGeom prst="rect">
            <a:avLst/>
          </a:prstGeom>
          <a:noFill/>
          <a:ln w="9525">
            <a:noFill/>
            <a:miter lim="800000"/>
            <a:headEnd/>
            <a:tailEnd/>
          </a:ln>
        </p:spPr>
        <p:txBody>
          <a:bodyPr wrap="none">
            <a:spAutoFit/>
          </a:bodyPr>
          <a:lstStyle/>
          <a:p>
            <a:r>
              <a:rPr lang="en-US"/>
              <a:t>Bit 0:  External-Interrupt Exiting (1=yes, 0=no)</a:t>
            </a:r>
          </a:p>
          <a:p>
            <a:r>
              <a:rPr lang="en-US"/>
              <a:t>Bit 3:  NMI Exiting (1=yes, 0=no)</a:t>
            </a:r>
          </a:p>
          <a:p>
            <a:r>
              <a:rPr lang="en-US"/>
              <a:t>Bit 5:  Virtual NMIs (1=yes, 0=no)</a:t>
            </a:r>
          </a:p>
        </p:txBody>
      </p:sp>
      <p:sp>
        <p:nvSpPr>
          <p:cNvPr id="68645" name="Rectangle 53"/>
          <p:cNvSpPr>
            <a:spLocks noChangeArrowheads="1"/>
          </p:cNvSpPr>
          <p:nvPr/>
        </p:nvSpPr>
        <p:spPr bwMode="auto">
          <a:xfrm>
            <a:off x="1447800" y="4876800"/>
            <a:ext cx="304800" cy="3048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68646" name="Rectangle 54"/>
          <p:cNvSpPr>
            <a:spLocks noChangeArrowheads="1"/>
          </p:cNvSpPr>
          <p:nvPr/>
        </p:nvSpPr>
        <p:spPr bwMode="auto">
          <a:xfrm>
            <a:off x="1447800" y="5334000"/>
            <a:ext cx="304800" cy="3048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8647" name="Rectangle 55"/>
          <p:cNvSpPr>
            <a:spLocks noChangeArrowheads="1"/>
          </p:cNvSpPr>
          <p:nvPr/>
        </p:nvSpPr>
        <p:spPr bwMode="auto">
          <a:xfrm>
            <a:off x="1447800" y="5791200"/>
            <a:ext cx="304800" cy="304800"/>
          </a:xfrm>
          <a:prstGeom prst="rect">
            <a:avLst/>
          </a:prstGeom>
          <a:solidFill>
            <a:srgbClr val="FF6565"/>
          </a:solidFill>
          <a:ln w="9525">
            <a:solidFill>
              <a:schemeClr val="tx1"/>
            </a:solidFill>
            <a:miter lim="800000"/>
            <a:headEnd/>
            <a:tailEnd/>
          </a:ln>
        </p:spPr>
        <p:txBody>
          <a:bodyPr wrap="none" anchor="ctr"/>
          <a:lstStyle/>
          <a:p>
            <a:endParaRPr lang="en-US"/>
          </a:p>
        </p:txBody>
      </p:sp>
      <p:sp>
        <p:nvSpPr>
          <p:cNvPr id="68648" name="Text Box 56"/>
          <p:cNvSpPr txBox="1">
            <a:spLocks noChangeArrowheads="1"/>
          </p:cNvSpPr>
          <p:nvPr/>
        </p:nvSpPr>
        <p:spPr bwMode="auto">
          <a:xfrm>
            <a:off x="1828800" y="4876800"/>
            <a:ext cx="5727700" cy="366713"/>
          </a:xfrm>
          <a:prstGeom prst="rect">
            <a:avLst/>
          </a:prstGeom>
          <a:noFill/>
          <a:ln w="9525">
            <a:noFill/>
            <a:miter lim="800000"/>
            <a:headEnd/>
            <a:tailEnd/>
          </a:ln>
        </p:spPr>
        <p:txBody>
          <a:bodyPr wrap="none">
            <a:spAutoFit/>
          </a:bodyPr>
          <a:lstStyle/>
          <a:p>
            <a:r>
              <a:rPr lang="en-US"/>
              <a:t>= this bit has no function (but must have a fixed-value) </a:t>
            </a:r>
          </a:p>
        </p:txBody>
      </p:sp>
      <p:sp>
        <p:nvSpPr>
          <p:cNvPr id="68649" name="Text Box 57"/>
          <p:cNvSpPr txBox="1">
            <a:spLocks noChangeArrowheads="1"/>
          </p:cNvSpPr>
          <p:nvPr/>
        </p:nvSpPr>
        <p:spPr bwMode="auto">
          <a:xfrm>
            <a:off x="1828800" y="5334000"/>
            <a:ext cx="6337300" cy="366713"/>
          </a:xfrm>
          <a:prstGeom prst="rect">
            <a:avLst/>
          </a:prstGeom>
          <a:noFill/>
          <a:ln w="9525">
            <a:noFill/>
            <a:miter lim="800000"/>
            <a:headEnd/>
            <a:tailEnd/>
          </a:ln>
        </p:spPr>
        <p:txBody>
          <a:bodyPr wrap="none">
            <a:spAutoFit/>
          </a:bodyPr>
          <a:lstStyle/>
          <a:p>
            <a:r>
              <a:rPr lang="en-US"/>
              <a:t>= this bit’s function is programmable on our Core-2 Duo cpus</a:t>
            </a:r>
          </a:p>
        </p:txBody>
      </p:sp>
      <p:sp>
        <p:nvSpPr>
          <p:cNvPr id="68650" name="Text Box 58"/>
          <p:cNvSpPr txBox="1">
            <a:spLocks noChangeArrowheads="1"/>
          </p:cNvSpPr>
          <p:nvPr/>
        </p:nvSpPr>
        <p:spPr bwMode="auto">
          <a:xfrm>
            <a:off x="1828800" y="5791200"/>
            <a:ext cx="6019800" cy="366713"/>
          </a:xfrm>
          <a:prstGeom prst="rect">
            <a:avLst/>
          </a:prstGeom>
          <a:noFill/>
          <a:ln w="9525">
            <a:noFill/>
            <a:miter lim="800000"/>
            <a:headEnd/>
            <a:tailEnd/>
          </a:ln>
        </p:spPr>
        <p:txBody>
          <a:bodyPr wrap="none">
            <a:spAutoFit/>
          </a:bodyPr>
          <a:lstStyle/>
          <a:p>
            <a:r>
              <a:rPr lang="en-US"/>
              <a:t>= this bit’s function is unavailable on our Core-2 Duo cpus</a:t>
            </a:r>
          </a:p>
        </p:txBody>
      </p:sp>
      <p:sp>
        <p:nvSpPr>
          <p:cNvPr id="43"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263</a:t>
            </a:fld>
            <a:endParaRPr lang="en-US" dirty="0"/>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9634" name="Rectangle 4"/>
          <p:cNvSpPr>
            <a:spLocks noGrp="1" noChangeArrowheads="1"/>
          </p:cNvSpPr>
          <p:nvPr>
            <p:ph type="title"/>
          </p:nvPr>
        </p:nvSpPr>
        <p:spPr>
          <a:xfrm>
            <a:off x="457200" y="0"/>
            <a:ext cx="8229600" cy="1143000"/>
          </a:xfrm>
        </p:spPr>
        <p:txBody>
          <a:bodyPr/>
          <a:lstStyle/>
          <a:p>
            <a:pPr eaLnBrk="1" hangingPunct="1"/>
            <a:r>
              <a:rPr lang="en-US" dirty="0" smtClean="0"/>
              <a:t>CPU-based execution controls</a:t>
            </a:r>
          </a:p>
        </p:txBody>
      </p:sp>
      <p:sp>
        <p:nvSpPr>
          <p:cNvPr id="69635" name="Rectangle 5"/>
          <p:cNvSpPr>
            <a:spLocks noChangeArrowheads="1"/>
          </p:cNvSpPr>
          <p:nvPr/>
        </p:nvSpPr>
        <p:spPr bwMode="auto">
          <a:xfrm>
            <a:off x="8382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9636" name="Rectangle 6"/>
          <p:cNvSpPr>
            <a:spLocks noChangeArrowheads="1"/>
          </p:cNvSpPr>
          <p:nvPr/>
        </p:nvSpPr>
        <p:spPr bwMode="auto">
          <a:xfrm>
            <a:off x="10668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37" name="Rectangle 7"/>
          <p:cNvSpPr>
            <a:spLocks noChangeArrowheads="1"/>
          </p:cNvSpPr>
          <p:nvPr/>
        </p:nvSpPr>
        <p:spPr bwMode="auto">
          <a:xfrm>
            <a:off x="12954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38" name="Rectangle 8"/>
          <p:cNvSpPr>
            <a:spLocks noChangeArrowheads="1"/>
          </p:cNvSpPr>
          <p:nvPr/>
        </p:nvSpPr>
        <p:spPr bwMode="auto">
          <a:xfrm>
            <a:off x="15240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39" name="Rectangle 9"/>
          <p:cNvSpPr>
            <a:spLocks noChangeArrowheads="1"/>
          </p:cNvSpPr>
          <p:nvPr/>
        </p:nvSpPr>
        <p:spPr bwMode="auto">
          <a:xfrm>
            <a:off x="17526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9640" name="Rectangle 10"/>
          <p:cNvSpPr>
            <a:spLocks noChangeArrowheads="1"/>
          </p:cNvSpPr>
          <p:nvPr/>
        </p:nvSpPr>
        <p:spPr bwMode="auto">
          <a:xfrm>
            <a:off x="19812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41" name="Rectangle 11"/>
          <p:cNvSpPr>
            <a:spLocks noChangeArrowheads="1"/>
          </p:cNvSpPr>
          <p:nvPr/>
        </p:nvSpPr>
        <p:spPr bwMode="auto">
          <a:xfrm>
            <a:off x="22098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42" name="Rectangle 12"/>
          <p:cNvSpPr>
            <a:spLocks noChangeArrowheads="1"/>
          </p:cNvSpPr>
          <p:nvPr/>
        </p:nvSpPr>
        <p:spPr bwMode="auto">
          <a:xfrm>
            <a:off x="24384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43" name="Rectangle 13"/>
          <p:cNvSpPr>
            <a:spLocks noChangeArrowheads="1"/>
          </p:cNvSpPr>
          <p:nvPr/>
        </p:nvSpPr>
        <p:spPr bwMode="auto">
          <a:xfrm>
            <a:off x="26670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44" name="Rectangle 14"/>
          <p:cNvSpPr>
            <a:spLocks noChangeArrowheads="1"/>
          </p:cNvSpPr>
          <p:nvPr/>
        </p:nvSpPr>
        <p:spPr bwMode="auto">
          <a:xfrm>
            <a:off x="28956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9645" name="Rectangle 15"/>
          <p:cNvSpPr>
            <a:spLocks noChangeArrowheads="1"/>
          </p:cNvSpPr>
          <p:nvPr/>
        </p:nvSpPr>
        <p:spPr bwMode="auto">
          <a:xfrm>
            <a:off x="31242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46" name="Rectangle 16"/>
          <p:cNvSpPr>
            <a:spLocks noChangeArrowheads="1"/>
          </p:cNvSpPr>
          <p:nvPr/>
        </p:nvSpPr>
        <p:spPr bwMode="auto">
          <a:xfrm>
            <a:off x="33528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47" name="Rectangle 17"/>
          <p:cNvSpPr>
            <a:spLocks noChangeArrowheads="1"/>
          </p:cNvSpPr>
          <p:nvPr/>
        </p:nvSpPr>
        <p:spPr bwMode="auto">
          <a:xfrm>
            <a:off x="35814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48" name="Rectangle 18"/>
          <p:cNvSpPr>
            <a:spLocks noChangeArrowheads="1"/>
          </p:cNvSpPr>
          <p:nvPr/>
        </p:nvSpPr>
        <p:spPr bwMode="auto">
          <a:xfrm>
            <a:off x="38100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9649" name="Rectangle 19"/>
          <p:cNvSpPr>
            <a:spLocks noChangeArrowheads="1"/>
          </p:cNvSpPr>
          <p:nvPr/>
        </p:nvSpPr>
        <p:spPr bwMode="auto">
          <a:xfrm>
            <a:off x="40386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9650" name="Rectangle 20"/>
          <p:cNvSpPr>
            <a:spLocks noChangeArrowheads="1"/>
          </p:cNvSpPr>
          <p:nvPr/>
        </p:nvSpPr>
        <p:spPr bwMode="auto">
          <a:xfrm>
            <a:off x="42672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51" name="Rectangle 21"/>
          <p:cNvSpPr>
            <a:spLocks noChangeArrowheads="1"/>
          </p:cNvSpPr>
          <p:nvPr/>
        </p:nvSpPr>
        <p:spPr bwMode="auto">
          <a:xfrm>
            <a:off x="44958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52" name="Rectangle 22"/>
          <p:cNvSpPr>
            <a:spLocks noChangeArrowheads="1"/>
          </p:cNvSpPr>
          <p:nvPr/>
        </p:nvSpPr>
        <p:spPr bwMode="auto">
          <a:xfrm>
            <a:off x="47244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53" name="Rectangle 23"/>
          <p:cNvSpPr>
            <a:spLocks noChangeArrowheads="1"/>
          </p:cNvSpPr>
          <p:nvPr/>
        </p:nvSpPr>
        <p:spPr bwMode="auto">
          <a:xfrm>
            <a:off x="49530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54" name="Rectangle 24"/>
          <p:cNvSpPr>
            <a:spLocks noChangeArrowheads="1"/>
          </p:cNvSpPr>
          <p:nvPr/>
        </p:nvSpPr>
        <p:spPr bwMode="auto">
          <a:xfrm>
            <a:off x="51816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55" name="Rectangle 25"/>
          <p:cNvSpPr>
            <a:spLocks noChangeArrowheads="1"/>
          </p:cNvSpPr>
          <p:nvPr/>
        </p:nvSpPr>
        <p:spPr bwMode="auto">
          <a:xfrm>
            <a:off x="54102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56" name="Rectangle 26"/>
          <p:cNvSpPr>
            <a:spLocks noChangeArrowheads="1"/>
          </p:cNvSpPr>
          <p:nvPr/>
        </p:nvSpPr>
        <p:spPr bwMode="auto">
          <a:xfrm>
            <a:off x="56388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57" name="Rectangle 27"/>
          <p:cNvSpPr>
            <a:spLocks noChangeArrowheads="1"/>
          </p:cNvSpPr>
          <p:nvPr/>
        </p:nvSpPr>
        <p:spPr bwMode="auto">
          <a:xfrm>
            <a:off x="58674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58" name="Rectangle 28"/>
          <p:cNvSpPr>
            <a:spLocks noChangeArrowheads="1"/>
          </p:cNvSpPr>
          <p:nvPr/>
        </p:nvSpPr>
        <p:spPr bwMode="auto">
          <a:xfrm>
            <a:off x="60960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59" name="Rectangle 29"/>
          <p:cNvSpPr>
            <a:spLocks noChangeArrowheads="1"/>
          </p:cNvSpPr>
          <p:nvPr/>
        </p:nvSpPr>
        <p:spPr bwMode="auto">
          <a:xfrm>
            <a:off x="63246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60" name="Rectangle 30"/>
          <p:cNvSpPr>
            <a:spLocks noChangeArrowheads="1"/>
          </p:cNvSpPr>
          <p:nvPr/>
        </p:nvSpPr>
        <p:spPr bwMode="auto">
          <a:xfrm>
            <a:off x="65532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61" name="Rectangle 31"/>
          <p:cNvSpPr>
            <a:spLocks noChangeArrowheads="1"/>
          </p:cNvSpPr>
          <p:nvPr/>
        </p:nvSpPr>
        <p:spPr bwMode="auto">
          <a:xfrm>
            <a:off x="67818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62" name="Rectangle 32"/>
          <p:cNvSpPr>
            <a:spLocks noChangeArrowheads="1"/>
          </p:cNvSpPr>
          <p:nvPr/>
        </p:nvSpPr>
        <p:spPr bwMode="auto">
          <a:xfrm>
            <a:off x="70104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63" name="Rectangle 33"/>
          <p:cNvSpPr>
            <a:spLocks noChangeArrowheads="1"/>
          </p:cNvSpPr>
          <p:nvPr/>
        </p:nvSpPr>
        <p:spPr bwMode="auto">
          <a:xfrm>
            <a:off x="7239000" y="1828800"/>
            <a:ext cx="228600" cy="9144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69664" name="Rectangle 34"/>
          <p:cNvSpPr>
            <a:spLocks noChangeArrowheads="1"/>
          </p:cNvSpPr>
          <p:nvPr/>
        </p:nvSpPr>
        <p:spPr bwMode="auto">
          <a:xfrm>
            <a:off x="7467600" y="1828800"/>
            <a:ext cx="228600" cy="914400"/>
          </a:xfrm>
          <a:prstGeom prst="rect">
            <a:avLst/>
          </a:prstGeom>
          <a:solidFill>
            <a:srgbClr val="FFFFCC"/>
          </a:solidFill>
          <a:ln w="9525">
            <a:solidFill>
              <a:schemeClr val="tx1"/>
            </a:solidFill>
            <a:miter lim="800000"/>
            <a:headEnd/>
            <a:tailEnd/>
          </a:ln>
        </p:spPr>
        <p:txBody>
          <a:bodyPr wrap="none" anchor="ctr"/>
          <a:lstStyle/>
          <a:p>
            <a:pPr algn="ctr"/>
            <a:endParaRPr lang="en-US"/>
          </a:p>
        </p:txBody>
      </p:sp>
      <p:sp>
        <p:nvSpPr>
          <p:cNvPr id="69665" name="Rectangle 35"/>
          <p:cNvSpPr>
            <a:spLocks noChangeArrowheads="1"/>
          </p:cNvSpPr>
          <p:nvPr/>
        </p:nvSpPr>
        <p:spPr bwMode="auto">
          <a:xfrm>
            <a:off x="76962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69666" name="Rectangle 36"/>
          <p:cNvSpPr>
            <a:spLocks noChangeArrowheads="1"/>
          </p:cNvSpPr>
          <p:nvPr/>
        </p:nvSpPr>
        <p:spPr bwMode="auto">
          <a:xfrm>
            <a:off x="7924800" y="1828800"/>
            <a:ext cx="2286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69667" name="Text Box 37"/>
          <p:cNvSpPr txBox="1">
            <a:spLocks noChangeArrowheads="1"/>
          </p:cNvSpPr>
          <p:nvPr/>
        </p:nvSpPr>
        <p:spPr bwMode="auto">
          <a:xfrm>
            <a:off x="762000" y="1600200"/>
            <a:ext cx="7378700" cy="274638"/>
          </a:xfrm>
          <a:prstGeom prst="rect">
            <a:avLst/>
          </a:prstGeom>
          <a:noFill/>
          <a:ln w="9525">
            <a:noFill/>
            <a:miter lim="800000"/>
            <a:headEnd/>
            <a:tailEnd/>
          </a:ln>
        </p:spPr>
        <p:txBody>
          <a:bodyPr wrap="none">
            <a:spAutoFit/>
          </a:bodyPr>
          <a:lstStyle/>
          <a:p>
            <a:r>
              <a:rPr lang="en-US" sz="1200"/>
              <a:t>31  30 29 28             25 24 23       21 20 19                                  12  11 10   9        7                    3   2        0</a:t>
            </a:r>
          </a:p>
        </p:txBody>
      </p:sp>
      <p:sp>
        <p:nvSpPr>
          <p:cNvPr id="69668" name="Text Box 38"/>
          <p:cNvSpPr txBox="1">
            <a:spLocks noChangeArrowheads="1"/>
          </p:cNvSpPr>
          <p:nvPr/>
        </p:nvSpPr>
        <p:spPr bwMode="auto">
          <a:xfrm>
            <a:off x="990600" y="3200400"/>
            <a:ext cx="3244850" cy="2838450"/>
          </a:xfrm>
          <a:prstGeom prst="rect">
            <a:avLst/>
          </a:prstGeom>
          <a:noFill/>
          <a:ln w="9525">
            <a:noFill/>
            <a:miter lim="800000"/>
            <a:headEnd/>
            <a:tailEnd/>
          </a:ln>
        </p:spPr>
        <p:txBody>
          <a:bodyPr wrap="none">
            <a:spAutoFit/>
          </a:bodyPr>
          <a:lstStyle/>
          <a:p>
            <a:r>
              <a:rPr lang="en-US"/>
              <a:t>                Core-2 Duo  </a:t>
            </a:r>
          </a:p>
          <a:p>
            <a:r>
              <a:rPr lang="en-US"/>
              <a:t>	(1=yes, 0=no)</a:t>
            </a:r>
          </a:p>
          <a:p>
            <a:endParaRPr lang="en-US"/>
          </a:p>
          <a:p>
            <a:r>
              <a:rPr lang="en-US"/>
              <a:t>Bit 2:  Interrupt-window exiting</a:t>
            </a:r>
          </a:p>
          <a:p>
            <a:r>
              <a:rPr lang="en-US"/>
              <a:t>Bit 3:  Use TSC offsetting </a:t>
            </a:r>
          </a:p>
          <a:p>
            <a:r>
              <a:rPr lang="en-US"/>
              <a:t>Bit 7:  HLT exiting </a:t>
            </a:r>
          </a:p>
          <a:p>
            <a:r>
              <a:rPr lang="en-US"/>
              <a:t>Bit 9:  INVLPG exiting </a:t>
            </a:r>
          </a:p>
          <a:p>
            <a:r>
              <a:rPr lang="en-US"/>
              <a:t>Bit 10: MWAIT exiting </a:t>
            </a:r>
          </a:p>
          <a:p>
            <a:r>
              <a:rPr lang="en-US"/>
              <a:t>Bit 11: RDPMC exiting </a:t>
            </a:r>
          </a:p>
          <a:p>
            <a:r>
              <a:rPr lang="en-US"/>
              <a:t>Bit 12: RDTSC exiting </a:t>
            </a:r>
          </a:p>
        </p:txBody>
      </p:sp>
      <p:sp>
        <p:nvSpPr>
          <p:cNvPr id="69669" name="Text Box 39"/>
          <p:cNvSpPr txBox="1">
            <a:spLocks noChangeArrowheads="1"/>
          </p:cNvSpPr>
          <p:nvPr/>
        </p:nvSpPr>
        <p:spPr bwMode="auto">
          <a:xfrm>
            <a:off x="4572000" y="3429000"/>
            <a:ext cx="3435350" cy="2563813"/>
          </a:xfrm>
          <a:prstGeom prst="rect">
            <a:avLst/>
          </a:prstGeom>
          <a:noFill/>
          <a:ln w="9525">
            <a:noFill/>
            <a:miter lim="800000"/>
            <a:headEnd/>
            <a:tailEnd/>
          </a:ln>
        </p:spPr>
        <p:txBody>
          <a:bodyPr wrap="none">
            <a:spAutoFit/>
          </a:bodyPr>
          <a:lstStyle/>
          <a:p>
            <a:r>
              <a:rPr lang="en-US"/>
              <a:t>Bit 19: CR8-load exiting</a:t>
            </a:r>
          </a:p>
          <a:p>
            <a:r>
              <a:rPr lang="en-US"/>
              <a:t>Bit 20: CR8-store exiting</a:t>
            </a:r>
          </a:p>
          <a:p>
            <a:r>
              <a:rPr lang="en-US"/>
              <a:t>Bit 21: Use TPR shadow</a:t>
            </a:r>
          </a:p>
          <a:p>
            <a:r>
              <a:rPr lang="en-US"/>
              <a:t>Bit 23: Mov-DR exiting</a:t>
            </a:r>
          </a:p>
          <a:p>
            <a:r>
              <a:rPr lang="en-US"/>
              <a:t>Bit 24: Unconditional I/O exiting </a:t>
            </a:r>
          </a:p>
          <a:p>
            <a:r>
              <a:rPr lang="en-US"/>
              <a:t>Bit 25: Activate I/O bitmaps</a:t>
            </a:r>
          </a:p>
          <a:p>
            <a:r>
              <a:rPr lang="en-US"/>
              <a:t>Bit 28: Use MSR bitmaps</a:t>
            </a:r>
          </a:p>
          <a:p>
            <a:r>
              <a:rPr lang="en-US"/>
              <a:t>Bit 29: MONITOR exiting </a:t>
            </a:r>
          </a:p>
          <a:p>
            <a:r>
              <a:rPr lang="en-US"/>
              <a:t>Bit 30: PAUSE exiting </a:t>
            </a:r>
          </a:p>
        </p:txBody>
      </p:sp>
      <p:sp>
        <p:nvSpPr>
          <p:cNvPr id="3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264</a:t>
            </a:fld>
            <a:endParaRPr lang="en-US" dirty="0"/>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26"/>
          <p:cNvSpPr>
            <a:spLocks noChangeArrowheads="1"/>
          </p:cNvSpPr>
          <p:nvPr/>
        </p:nvSpPr>
        <p:spPr bwMode="auto">
          <a:xfrm>
            <a:off x="3657600" y="1524000"/>
            <a:ext cx="1905000" cy="2590800"/>
          </a:xfrm>
          <a:prstGeom prst="rect">
            <a:avLst/>
          </a:prstGeom>
          <a:solidFill>
            <a:schemeClr val="accent1"/>
          </a:solidFill>
          <a:ln w="9525">
            <a:solidFill>
              <a:schemeClr val="tx1"/>
            </a:solidFill>
            <a:miter lim="800000"/>
            <a:headEnd/>
            <a:tailEnd/>
          </a:ln>
        </p:spPr>
        <p:txBody>
          <a:bodyPr wrap="none" anchor="ctr"/>
          <a:lstStyle/>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r>
              <a:rPr lang="en-US" sz="1200"/>
              <a:t>Virtual Machine</a:t>
            </a:r>
          </a:p>
        </p:txBody>
      </p:sp>
      <p:sp>
        <p:nvSpPr>
          <p:cNvPr id="70659" name="Rectangle 27"/>
          <p:cNvSpPr>
            <a:spLocks noChangeArrowheads="1"/>
          </p:cNvSpPr>
          <p:nvPr/>
        </p:nvSpPr>
        <p:spPr bwMode="auto">
          <a:xfrm>
            <a:off x="5943600" y="1524000"/>
            <a:ext cx="1905000" cy="2590800"/>
          </a:xfrm>
          <a:prstGeom prst="rect">
            <a:avLst/>
          </a:prstGeom>
          <a:solidFill>
            <a:schemeClr val="accent1"/>
          </a:solidFill>
          <a:ln w="9525">
            <a:solidFill>
              <a:schemeClr val="tx1"/>
            </a:solidFill>
            <a:miter lim="800000"/>
            <a:headEnd/>
            <a:tailEnd/>
          </a:ln>
        </p:spPr>
        <p:txBody>
          <a:bodyPr wrap="none" anchor="ctr"/>
          <a:lstStyle/>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r>
              <a:rPr lang="en-US" sz="1200"/>
              <a:t>Virtual Machine</a:t>
            </a:r>
          </a:p>
        </p:txBody>
      </p:sp>
      <p:sp>
        <p:nvSpPr>
          <p:cNvPr id="70660" name="Rectangle 25"/>
          <p:cNvSpPr>
            <a:spLocks noChangeArrowheads="1"/>
          </p:cNvSpPr>
          <p:nvPr/>
        </p:nvSpPr>
        <p:spPr bwMode="auto">
          <a:xfrm>
            <a:off x="1371600" y="1524000"/>
            <a:ext cx="1905000" cy="2590800"/>
          </a:xfrm>
          <a:prstGeom prst="rect">
            <a:avLst/>
          </a:prstGeom>
          <a:solidFill>
            <a:schemeClr val="accent1"/>
          </a:solidFill>
          <a:ln w="9525">
            <a:solidFill>
              <a:schemeClr val="tx1"/>
            </a:solidFill>
            <a:miter lim="800000"/>
            <a:headEnd/>
            <a:tailEnd/>
          </a:ln>
        </p:spPr>
        <p:txBody>
          <a:bodyPr wrap="none" anchor="ctr"/>
          <a:lstStyle/>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endParaRPr lang="en-US" sz="1200"/>
          </a:p>
          <a:p>
            <a:pPr algn="ctr"/>
            <a:r>
              <a:rPr lang="en-US" sz="1200"/>
              <a:t>Virtual Machine</a:t>
            </a:r>
          </a:p>
        </p:txBody>
      </p:sp>
      <p:sp>
        <p:nvSpPr>
          <p:cNvPr id="70661" name="Rectangle 2"/>
          <p:cNvSpPr>
            <a:spLocks noGrp="1" noChangeArrowheads="1"/>
          </p:cNvSpPr>
          <p:nvPr>
            <p:ph type="title"/>
          </p:nvPr>
        </p:nvSpPr>
        <p:spPr>
          <a:xfrm>
            <a:off x="457200" y="-76200"/>
            <a:ext cx="8229600" cy="1143000"/>
          </a:xfrm>
        </p:spPr>
        <p:txBody>
          <a:bodyPr/>
          <a:lstStyle/>
          <a:p>
            <a:pPr eaLnBrk="1" hangingPunct="1"/>
            <a:r>
              <a:rPr lang="en-US" dirty="0" smtClean="0"/>
              <a:t>What’s VT for?</a:t>
            </a:r>
          </a:p>
        </p:txBody>
      </p:sp>
      <p:sp>
        <p:nvSpPr>
          <p:cNvPr id="70662" name="Rectangle 4"/>
          <p:cNvSpPr>
            <a:spLocks noChangeArrowheads="1"/>
          </p:cNvSpPr>
          <p:nvPr/>
        </p:nvSpPr>
        <p:spPr bwMode="auto">
          <a:xfrm>
            <a:off x="1447800" y="2743200"/>
            <a:ext cx="17526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Operating System</a:t>
            </a:r>
          </a:p>
          <a:p>
            <a:pPr algn="ctr"/>
            <a:r>
              <a:rPr lang="en-US" sz="1400"/>
              <a:t>#1</a:t>
            </a:r>
          </a:p>
          <a:p>
            <a:pPr algn="ctr"/>
            <a:r>
              <a:rPr lang="en-US" sz="1400"/>
              <a:t>(Win-XP)</a:t>
            </a:r>
          </a:p>
        </p:txBody>
      </p:sp>
      <p:sp>
        <p:nvSpPr>
          <p:cNvPr id="70663" name="Rectangle 5"/>
          <p:cNvSpPr>
            <a:spLocks noChangeArrowheads="1"/>
          </p:cNvSpPr>
          <p:nvPr/>
        </p:nvSpPr>
        <p:spPr bwMode="auto">
          <a:xfrm>
            <a:off x="3733800" y="2743200"/>
            <a:ext cx="17526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Operating System</a:t>
            </a:r>
          </a:p>
          <a:p>
            <a:pPr algn="ctr"/>
            <a:r>
              <a:rPr lang="en-US" sz="1400"/>
              <a:t>#2</a:t>
            </a:r>
          </a:p>
          <a:p>
            <a:pPr algn="ctr"/>
            <a:r>
              <a:rPr lang="en-US" sz="1400"/>
              <a:t>(Mac-OS)</a:t>
            </a:r>
          </a:p>
        </p:txBody>
      </p:sp>
      <p:sp>
        <p:nvSpPr>
          <p:cNvPr id="70664" name="Rectangle 6"/>
          <p:cNvSpPr>
            <a:spLocks noChangeArrowheads="1"/>
          </p:cNvSpPr>
          <p:nvPr/>
        </p:nvSpPr>
        <p:spPr bwMode="auto">
          <a:xfrm>
            <a:off x="6019800" y="2743200"/>
            <a:ext cx="17526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Operating System</a:t>
            </a:r>
          </a:p>
          <a:p>
            <a:pPr algn="ctr"/>
            <a:r>
              <a:rPr lang="en-US" sz="1400"/>
              <a:t>#3</a:t>
            </a:r>
          </a:p>
          <a:p>
            <a:pPr algn="ctr"/>
            <a:r>
              <a:rPr lang="en-US" sz="1400"/>
              <a:t>(Linux)</a:t>
            </a:r>
          </a:p>
        </p:txBody>
      </p:sp>
      <p:sp>
        <p:nvSpPr>
          <p:cNvPr id="70665" name="Rectangle 7"/>
          <p:cNvSpPr>
            <a:spLocks noChangeArrowheads="1"/>
          </p:cNvSpPr>
          <p:nvPr/>
        </p:nvSpPr>
        <p:spPr bwMode="auto">
          <a:xfrm>
            <a:off x="1676400" y="1828800"/>
            <a:ext cx="533400" cy="457200"/>
          </a:xfrm>
          <a:prstGeom prst="rect">
            <a:avLst/>
          </a:prstGeom>
          <a:solidFill>
            <a:schemeClr val="accent1"/>
          </a:solidFill>
          <a:ln w="9525">
            <a:solidFill>
              <a:schemeClr val="tx1"/>
            </a:solidFill>
            <a:miter lim="800000"/>
            <a:headEnd/>
            <a:tailEnd/>
          </a:ln>
        </p:spPr>
        <p:txBody>
          <a:bodyPr wrap="none" anchor="ctr"/>
          <a:lstStyle/>
          <a:p>
            <a:pPr algn="ctr"/>
            <a:r>
              <a:rPr lang="en-US"/>
              <a:t>app</a:t>
            </a:r>
          </a:p>
        </p:txBody>
      </p:sp>
      <p:sp>
        <p:nvSpPr>
          <p:cNvPr id="70666" name="Rectangle 8"/>
          <p:cNvSpPr>
            <a:spLocks noChangeArrowheads="1"/>
          </p:cNvSpPr>
          <p:nvPr/>
        </p:nvSpPr>
        <p:spPr bwMode="auto">
          <a:xfrm>
            <a:off x="2438400" y="1828800"/>
            <a:ext cx="533400" cy="457200"/>
          </a:xfrm>
          <a:prstGeom prst="rect">
            <a:avLst/>
          </a:prstGeom>
          <a:solidFill>
            <a:schemeClr val="accent1"/>
          </a:solidFill>
          <a:ln w="9525">
            <a:solidFill>
              <a:schemeClr val="tx1"/>
            </a:solidFill>
            <a:miter lim="800000"/>
            <a:headEnd/>
            <a:tailEnd/>
          </a:ln>
        </p:spPr>
        <p:txBody>
          <a:bodyPr wrap="none" anchor="ctr"/>
          <a:lstStyle/>
          <a:p>
            <a:pPr algn="ctr"/>
            <a:r>
              <a:rPr lang="en-US"/>
              <a:t>app</a:t>
            </a:r>
          </a:p>
        </p:txBody>
      </p:sp>
      <p:sp>
        <p:nvSpPr>
          <p:cNvPr id="70667" name="Rectangle 9"/>
          <p:cNvSpPr>
            <a:spLocks noChangeArrowheads="1"/>
          </p:cNvSpPr>
          <p:nvPr/>
        </p:nvSpPr>
        <p:spPr bwMode="auto">
          <a:xfrm>
            <a:off x="3886200" y="1828800"/>
            <a:ext cx="533400" cy="457200"/>
          </a:xfrm>
          <a:prstGeom prst="rect">
            <a:avLst/>
          </a:prstGeom>
          <a:solidFill>
            <a:schemeClr val="accent1"/>
          </a:solidFill>
          <a:ln w="9525">
            <a:solidFill>
              <a:schemeClr val="tx1"/>
            </a:solidFill>
            <a:miter lim="800000"/>
            <a:headEnd/>
            <a:tailEnd/>
          </a:ln>
        </p:spPr>
        <p:txBody>
          <a:bodyPr wrap="none" anchor="ctr"/>
          <a:lstStyle/>
          <a:p>
            <a:pPr algn="ctr"/>
            <a:r>
              <a:rPr lang="en-US"/>
              <a:t>app</a:t>
            </a:r>
          </a:p>
        </p:txBody>
      </p:sp>
      <p:sp>
        <p:nvSpPr>
          <p:cNvPr id="70668" name="Rectangle 10"/>
          <p:cNvSpPr>
            <a:spLocks noChangeArrowheads="1"/>
          </p:cNvSpPr>
          <p:nvPr/>
        </p:nvSpPr>
        <p:spPr bwMode="auto">
          <a:xfrm>
            <a:off x="4648200" y="1828800"/>
            <a:ext cx="533400" cy="457200"/>
          </a:xfrm>
          <a:prstGeom prst="rect">
            <a:avLst/>
          </a:prstGeom>
          <a:solidFill>
            <a:schemeClr val="accent1"/>
          </a:solidFill>
          <a:ln w="9525">
            <a:solidFill>
              <a:schemeClr val="tx1"/>
            </a:solidFill>
            <a:miter lim="800000"/>
            <a:headEnd/>
            <a:tailEnd/>
          </a:ln>
        </p:spPr>
        <p:txBody>
          <a:bodyPr wrap="none" anchor="ctr"/>
          <a:lstStyle/>
          <a:p>
            <a:pPr algn="ctr"/>
            <a:r>
              <a:rPr lang="en-US"/>
              <a:t>app</a:t>
            </a:r>
          </a:p>
        </p:txBody>
      </p:sp>
      <p:sp>
        <p:nvSpPr>
          <p:cNvPr id="70669" name="Rectangle 11"/>
          <p:cNvSpPr>
            <a:spLocks noChangeArrowheads="1"/>
          </p:cNvSpPr>
          <p:nvPr/>
        </p:nvSpPr>
        <p:spPr bwMode="auto">
          <a:xfrm>
            <a:off x="6172200" y="1828800"/>
            <a:ext cx="533400" cy="457200"/>
          </a:xfrm>
          <a:prstGeom prst="rect">
            <a:avLst/>
          </a:prstGeom>
          <a:solidFill>
            <a:schemeClr val="accent1"/>
          </a:solidFill>
          <a:ln w="9525">
            <a:solidFill>
              <a:schemeClr val="tx1"/>
            </a:solidFill>
            <a:miter lim="800000"/>
            <a:headEnd/>
            <a:tailEnd/>
          </a:ln>
        </p:spPr>
        <p:txBody>
          <a:bodyPr wrap="none" anchor="ctr"/>
          <a:lstStyle/>
          <a:p>
            <a:pPr algn="ctr"/>
            <a:r>
              <a:rPr lang="en-US"/>
              <a:t>app</a:t>
            </a:r>
          </a:p>
        </p:txBody>
      </p:sp>
      <p:sp>
        <p:nvSpPr>
          <p:cNvPr id="70670" name="Rectangle 12"/>
          <p:cNvSpPr>
            <a:spLocks noChangeArrowheads="1"/>
          </p:cNvSpPr>
          <p:nvPr/>
        </p:nvSpPr>
        <p:spPr bwMode="auto">
          <a:xfrm>
            <a:off x="6934200" y="1828800"/>
            <a:ext cx="533400" cy="457200"/>
          </a:xfrm>
          <a:prstGeom prst="rect">
            <a:avLst/>
          </a:prstGeom>
          <a:solidFill>
            <a:schemeClr val="accent1"/>
          </a:solidFill>
          <a:ln w="9525">
            <a:solidFill>
              <a:schemeClr val="tx1"/>
            </a:solidFill>
            <a:miter lim="800000"/>
            <a:headEnd/>
            <a:tailEnd/>
          </a:ln>
        </p:spPr>
        <p:txBody>
          <a:bodyPr wrap="none" anchor="ctr"/>
          <a:lstStyle/>
          <a:p>
            <a:pPr algn="ctr"/>
            <a:r>
              <a:rPr lang="en-US"/>
              <a:t>app</a:t>
            </a:r>
          </a:p>
        </p:txBody>
      </p:sp>
      <p:sp>
        <p:nvSpPr>
          <p:cNvPr id="70671" name="Line 13"/>
          <p:cNvSpPr>
            <a:spLocks noChangeShapeType="1"/>
          </p:cNvSpPr>
          <p:nvPr/>
        </p:nvSpPr>
        <p:spPr bwMode="auto">
          <a:xfrm>
            <a:off x="1905000" y="2286000"/>
            <a:ext cx="0" cy="457200"/>
          </a:xfrm>
          <a:prstGeom prst="line">
            <a:avLst/>
          </a:prstGeom>
          <a:noFill/>
          <a:ln w="9525">
            <a:solidFill>
              <a:schemeClr val="tx1"/>
            </a:solidFill>
            <a:round/>
            <a:headEnd/>
            <a:tailEnd type="triangle" w="med" len="med"/>
          </a:ln>
        </p:spPr>
        <p:txBody>
          <a:bodyPr/>
          <a:lstStyle/>
          <a:p>
            <a:endParaRPr lang="en-US"/>
          </a:p>
        </p:txBody>
      </p:sp>
      <p:sp>
        <p:nvSpPr>
          <p:cNvPr id="70672" name="Line 14"/>
          <p:cNvSpPr>
            <a:spLocks noChangeShapeType="1"/>
          </p:cNvSpPr>
          <p:nvPr/>
        </p:nvSpPr>
        <p:spPr bwMode="auto">
          <a:xfrm>
            <a:off x="2057400" y="2286000"/>
            <a:ext cx="0" cy="457200"/>
          </a:xfrm>
          <a:prstGeom prst="line">
            <a:avLst/>
          </a:prstGeom>
          <a:noFill/>
          <a:ln w="9525">
            <a:solidFill>
              <a:schemeClr val="tx1"/>
            </a:solidFill>
            <a:round/>
            <a:headEnd type="triangle" w="med" len="med"/>
            <a:tailEnd/>
          </a:ln>
        </p:spPr>
        <p:txBody>
          <a:bodyPr/>
          <a:lstStyle/>
          <a:p>
            <a:endParaRPr lang="en-US"/>
          </a:p>
        </p:txBody>
      </p:sp>
      <p:sp>
        <p:nvSpPr>
          <p:cNvPr id="70673" name="Line 15"/>
          <p:cNvSpPr>
            <a:spLocks noChangeShapeType="1"/>
          </p:cNvSpPr>
          <p:nvPr/>
        </p:nvSpPr>
        <p:spPr bwMode="auto">
          <a:xfrm>
            <a:off x="2590800" y="2286000"/>
            <a:ext cx="0" cy="457200"/>
          </a:xfrm>
          <a:prstGeom prst="line">
            <a:avLst/>
          </a:prstGeom>
          <a:noFill/>
          <a:ln w="9525">
            <a:solidFill>
              <a:schemeClr val="tx1"/>
            </a:solidFill>
            <a:round/>
            <a:headEnd/>
            <a:tailEnd type="triangle" w="med" len="med"/>
          </a:ln>
        </p:spPr>
        <p:txBody>
          <a:bodyPr/>
          <a:lstStyle/>
          <a:p>
            <a:endParaRPr lang="en-US"/>
          </a:p>
        </p:txBody>
      </p:sp>
      <p:sp>
        <p:nvSpPr>
          <p:cNvPr id="70674" name="Line 16"/>
          <p:cNvSpPr>
            <a:spLocks noChangeShapeType="1"/>
          </p:cNvSpPr>
          <p:nvPr/>
        </p:nvSpPr>
        <p:spPr bwMode="auto">
          <a:xfrm>
            <a:off x="2743200" y="2286000"/>
            <a:ext cx="0" cy="457200"/>
          </a:xfrm>
          <a:prstGeom prst="line">
            <a:avLst/>
          </a:prstGeom>
          <a:noFill/>
          <a:ln w="9525">
            <a:solidFill>
              <a:schemeClr val="tx1"/>
            </a:solidFill>
            <a:round/>
            <a:headEnd type="triangle" w="med" len="med"/>
            <a:tailEnd/>
          </a:ln>
        </p:spPr>
        <p:txBody>
          <a:bodyPr/>
          <a:lstStyle/>
          <a:p>
            <a:endParaRPr lang="en-US"/>
          </a:p>
        </p:txBody>
      </p:sp>
      <p:sp>
        <p:nvSpPr>
          <p:cNvPr id="70675" name="Line 17"/>
          <p:cNvSpPr>
            <a:spLocks noChangeShapeType="1"/>
          </p:cNvSpPr>
          <p:nvPr/>
        </p:nvSpPr>
        <p:spPr bwMode="auto">
          <a:xfrm>
            <a:off x="4114800" y="2286000"/>
            <a:ext cx="0" cy="457200"/>
          </a:xfrm>
          <a:prstGeom prst="line">
            <a:avLst/>
          </a:prstGeom>
          <a:noFill/>
          <a:ln w="9525">
            <a:solidFill>
              <a:schemeClr val="tx1"/>
            </a:solidFill>
            <a:round/>
            <a:headEnd/>
            <a:tailEnd type="triangle" w="med" len="med"/>
          </a:ln>
        </p:spPr>
        <p:txBody>
          <a:bodyPr/>
          <a:lstStyle/>
          <a:p>
            <a:endParaRPr lang="en-US"/>
          </a:p>
        </p:txBody>
      </p:sp>
      <p:sp>
        <p:nvSpPr>
          <p:cNvPr id="70676" name="Line 18"/>
          <p:cNvSpPr>
            <a:spLocks noChangeShapeType="1"/>
          </p:cNvSpPr>
          <p:nvPr/>
        </p:nvSpPr>
        <p:spPr bwMode="auto">
          <a:xfrm>
            <a:off x="4267200" y="2286000"/>
            <a:ext cx="0" cy="457200"/>
          </a:xfrm>
          <a:prstGeom prst="line">
            <a:avLst/>
          </a:prstGeom>
          <a:noFill/>
          <a:ln w="9525">
            <a:solidFill>
              <a:schemeClr val="tx1"/>
            </a:solidFill>
            <a:round/>
            <a:headEnd type="triangle" w="med" len="med"/>
            <a:tailEnd/>
          </a:ln>
        </p:spPr>
        <p:txBody>
          <a:bodyPr/>
          <a:lstStyle/>
          <a:p>
            <a:endParaRPr lang="en-US"/>
          </a:p>
        </p:txBody>
      </p:sp>
      <p:sp>
        <p:nvSpPr>
          <p:cNvPr id="70677" name="Line 19"/>
          <p:cNvSpPr>
            <a:spLocks noChangeShapeType="1"/>
          </p:cNvSpPr>
          <p:nvPr/>
        </p:nvSpPr>
        <p:spPr bwMode="auto">
          <a:xfrm>
            <a:off x="4800600" y="2286000"/>
            <a:ext cx="0" cy="457200"/>
          </a:xfrm>
          <a:prstGeom prst="line">
            <a:avLst/>
          </a:prstGeom>
          <a:noFill/>
          <a:ln w="9525">
            <a:solidFill>
              <a:schemeClr val="tx1"/>
            </a:solidFill>
            <a:round/>
            <a:headEnd/>
            <a:tailEnd type="triangle" w="med" len="med"/>
          </a:ln>
        </p:spPr>
        <p:txBody>
          <a:bodyPr/>
          <a:lstStyle/>
          <a:p>
            <a:endParaRPr lang="en-US"/>
          </a:p>
        </p:txBody>
      </p:sp>
      <p:sp>
        <p:nvSpPr>
          <p:cNvPr id="70678" name="Line 20"/>
          <p:cNvSpPr>
            <a:spLocks noChangeShapeType="1"/>
          </p:cNvSpPr>
          <p:nvPr/>
        </p:nvSpPr>
        <p:spPr bwMode="auto">
          <a:xfrm>
            <a:off x="4953000" y="2286000"/>
            <a:ext cx="0" cy="457200"/>
          </a:xfrm>
          <a:prstGeom prst="line">
            <a:avLst/>
          </a:prstGeom>
          <a:noFill/>
          <a:ln w="9525">
            <a:solidFill>
              <a:schemeClr val="tx1"/>
            </a:solidFill>
            <a:round/>
            <a:headEnd type="triangle" w="med" len="med"/>
            <a:tailEnd/>
          </a:ln>
        </p:spPr>
        <p:txBody>
          <a:bodyPr/>
          <a:lstStyle/>
          <a:p>
            <a:endParaRPr lang="en-US"/>
          </a:p>
        </p:txBody>
      </p:sp>
      <p:sp>
        <p:nvSpPr>
          <p:cNvPr id="70679" name="Line 21"/>
          <p:cNvSpPr>
            <a:spLocks noChangeShapeType="1"/>
          </p:cNvSpPr>
          <p:nvPr/>
        </p:nvSpPr>
        <p:spPr bwMode="auto">
          <a:xfrm>
            <a:off x="6400800" y="2286000"/>
            <a:ext cx="0" cy="457200"/>
          </a:xfrm>
          <a:prstGeom prst="line">
            <a:avLst/>
          </a:prstGeom>
          <a:noFill/>
          <a:ln w="9525">
            <a:solidFill>
              <a:schemeClr val="tx1"/>
            </a:solidFill>
            <a:round/>
            <a:headEnd/>
            <a:tailEnd type="triangle" w="med" len="med"/>
          </a:ln>
        </p:spPr>
        <p:txBody>
          <a:bodyPr/>
          <a:lstStyle/>
          <a:p>
            <a:endParaRPr lang="en-US"/>
          </a:p>
        </p:txBody>
      </p:sp>
      <p:sp>
        <p:nvSpPr>
          <p:cNvPr id="70680" name="Line 22"/>
          <p:cNvSpPr>
            <a:spLocks noChangeShapeType="1"/>
          </p:cNvSpPr>
          <p:nvPr/>
        </p:nvSpPr>
        <p:spPr bwMode="auto">
          <a:xfrm>
            <a:off x="6553200" y="2286000"/>
            <a:ext cx="0" cy="457200"/>
          </a:xfrm>
          <a:prstGeom prst="line">
            <a:avLst/>
          </a:prstGeom>
          <a:noFill/>
          <a:ln w="9525">
            <a:solidFill>
              <a:schemeClr val="tx1"/>
            </a:solidFill>
            <a:round/>
            <a:headEnd type="triangle" w="med" len="med"/>
            <a:tailEnd/>
          </a:ln>
        </p:spPr>
        <p:txBody>
          <a:bodyPr/>
          <a:lstStyle/>
          <a:p>
            <a:endParaRPr lang="en-US"/>
          </a:p>
        </p:txBody>
      </p:sp>
      <p:sp>
        <p:nvSpPr>
          <p:cNvPr id="70681" name="Line 23"/>
          <p:cNvSpPr>
            <a:spLocks noChangeShapeType="1"/>
          </p:cNvSpPr>
          <p:nvPr/>
        </p:nvSpPr>
        <p:spPr bwMode="auto">
          <a:xfrm>
            <a:off x="7086600" y="2286000"/>
            <a:ext cx="0" cy="457200"/>
          </a:xfrm>
          <a:prstGeom prst="line">
            <a:avLst/>
          </a:prstGeom>
          <a:noFill/>
          <a:ln w="9525">
            <a:solidFill>
              <a:schemeClr val="tx1"/>
            </a:solidFill>
            <a:round/>
            <a:headEnd/>
            <a:tailEnd type="triangle" w="med" len="med"/>
          </a:ln>
        </p:spPr>
        <p:txBody>
          <a:bodyPr/>
          <a:lstStyle/>
          <a:p>
            <a:endParaRPr lang="en-US"/>
          </a:p>
        </p:txBody>
      </p:sp>
      <p:sp>
        <p:nvSpPr>
          <p:cNvPr id="70682" name="Line 24"/>
          <p:cNvSpPr>
            <a:spLocks noChangeShapeType="1"/>
          </p:cNvSpPr>
          <p:nvPr/>
        </p:nvSpPr>
        <p:spPr bwMode="auto">
          <a:xfrm>
            <a:off x="7239000" y="2286000"/>
            <a:ext cx="0" cy="457200"/>
          </a:xfrm>
          <a:prstGeom prst="line">
            <a:avLst/>
          </a:prstGeom>
          <a:noFill/>
          <a:ln w="9525">
            <a:solidFill>
              <a:schemeClr val="tx1"/>
            </a:solidFill>
            <a:round/>
            <a:headEnd type="triangle" w="med" len="med"/>
            <a:tailEnd/>
          </a:ln>
        </p:spPr>
        <p:txBody>
          <a:bodyPr/>
          <a:lstStyle/>
          <a:p>
            <a:endParaRPr lang="en-US"/>
          </a:p>
        </p:txBody>
      </p:sp>
      <p:sp>
        <p:nvSpPr>
          <p:cNvPr id="70683" name="Rectangle 28"/>
          <p:cNvSpPr>
            <a:spLocks noChangeArrowheads="1"/>
          </p:cNvSpPr>
          <p:nvPr/>
        </p:nvSpPr>
        <p:spPr bwMode="auto">
          <a:xfrm>
            <a:off x="1066800" y="4495800"/>
            <a:ext cx="7086600" cy="533400"/>
          </a:xfrm>
          <a:prstGeom prst="rect">
            <a:avLst/>
          </a:prstGeom>
          <a:solidFill>
            <a:schemeClr val="accent1"/>
          </a:solidFill>
          <a:ln w="9525">
            <a:solidFill>
              <a:schemeClr val="tx1"/>
            </a:solidFill>
            <a:miter lim="800000"/>
            <a:headEnd/>
            <a:tailEnd/>
          </a:ln>
        </p:spPr>
        <p:txBody>
          <a:bodyPr wrap="none" anchor="ctr"/>
          <a:lstStyle/>
          <a:p>
            <a:pPr algn="ctr"/>
            <a:r>
              <a:rPr lang="en-US"/>
              <a:t>Virtual Machine Manager</a:t>
            </a:r>
          </a:p>
        </p:txBody>
      </p:sp>
      <p:sp>
        <p:nvSpPr>
          <p:cNvPr id="70684" name="Line 29"/>
          <p:cNvSpPr>
            <a:spLocks noChangeShapeType="1"/>
          </p:cNvSpPr>
          <p:nvPr/>
        </p:nvSpPr>
        <p:spPr bwMode="auto">
          <a:xfrm>
            <a:off x="1981200" y="4114800"/>
            <a:ext cx="0" cy="381000"/>
          </a:xfrm>
          <a:prstGeom prst="line">
            <a:avLst/>
          </a:prstGeom>
          <a:noFill/>
          <a:ln w="9525">
            <a:solidFill>
              <a:schemeClr val="tx1"/>
            </a:solidFill>
            <a:round/>
            <a:headEnd/>
            <a:tailEnd type="triangle" w="med" len="med"/>
          </a:ln>
        </p:spPr>
        <p:txBody>
          <a:bodyPr/>
          <a:lstStyle/>
          <a:p>
            <a:endParaRPr lang="en-US"/>
          </a:p>
        </p:txBody>
      </p:sp>
      <p:sp>
        <p:nvSpPr>
          <p:cNvPr id="70685" name="Line 30"/>
          <p:cNvSpPr>
            <a:spLocks noChangeShapeType="1"/>
          </p:cNvSpPr>
          <p:nvPr/>
        </p:nvSpPr>
        <p:spPr bwMode="auto">
          <a:xfrm>
            <a:off x="2667000" y="4114800"/>
            <a:ext cx="0" cy="381000"/>
          </a:xfrm>
          <a:prstGeom prst="line">
            <a:avLst/>
          </a:prstGeom>
          <a:noFill/>
          <a:ln w="9525">
            <a:solidFill>
              <a:schemeClr val="tx1"/>
            </a:solidFill>
            <a:round/>
            <a:headEnd type="triangle" w="med" len="med"/>
            <a:tailEnd/>
          </a:ln>
        </p:spPr>
        <p:txBody>
          <a:bodyPr/>
          <a:lstStyle/>
          <a:p>
            <a:endParaRPr lang="en-US"/>
          </a:p>
        </p:txBody>
      </p:sp>
      <p:sp>
        <p:nvSpPr>
          <p:cNvPr id="70686" name="Line 31"/>
          <p:cNvSpPr>
            <a:spLocks noChangeShapeType="1"/>
          </p:cNvSpPr>
          <p:nvPr/>
        </p:nvSpPr>
        <p:spPr bwMode="auto">
          <a:xfrm>
            <a:off x="4267200" y="4114800"/>
            <a:ext cx="0" cy="381000"/>
          </a:xfrm>
          <a:prstGeom prst="line">
            <a:avLst/>
          </a:prstGeom>
          <a:noFill/>
          <a:ln w="9525">
            <a:solidFill>
              <a:schemeClr val="tx1"/>
            </a:solidFill>
            <a:round/>
            <a:headEnd/>
            <a:tailEnd type="triangle" w="med" len="med"/>
          </a:ln>
        </p:spPr>
        <p:txBody>
          <a:bodyPr/>
          <a:lstStyle/>
          <a:p>
            <a:endParaRPr lang="en-US"/>
          </a:p>
        </p:txBody>
      </p:sp>
      <p:sp>
        <p:nvSpPr>
          <p:cNvPr id="70687" name="Line 32"/>
          <p:cNvSpPr>
            <a:spLocks noChangeShapeType="1"/>
          </p:cNvSpPr>
          <p:nvPr/>
        </p:nvSpPr>
        <p:spPr bwMode="auto">
          <a:xfrm>
            <a:off x="4953000" y="4114800"/>
            <a:ext cx="0" cy="381000"/>
          </a:xfrm>
          <a:prstGeom prst="line">
            <a:avLst/>
          </a:prstGeom>
          <a:noFill/>
          <a:ln w="9525">
            <a:solidFill>
              <a:schemeClr val="tx1"/>
            </a:solidFill>
            <a:round/>
            <a:headEnd type="triangle" w="med" len="med"/>
            <a:tailEnd/>
          </a:ln>
        </p:spPr>
        <p:txBody>
          <a:bodyPr/>
          <a:lstStyle/>
          <a:p>
            <a:endParaRPr lang="en-US"/>
          </a:p>
        </p:txBody>
      </p:sp>
      <p:sp>
        <p:nvSpPr>
          <p:cNvPr id="70688" name="Line 33"/>
          <p:cNvSpPr>
            <a:spLocks noChangeShapeType="1"/>
          </p:cNvSpPr>
          <p:nvPr/>
        </p:nvSpPr>
        <p:spPr bwMode="auto">
          <a:xfrm>
            <a:off x="6553200" y="4114800"/>
            <a:ext cx="0" cy="381000"/>
          </a:xfrm>
          <a:prstGeom prst="line">
            <a:avLst/>
          </a:prstGeom>
          <a:noFill/>
          <a:ln w="9525">
            <a:solidFill>
              <a:schemeClr val="tx1"/>
            </a:solidFill>
            <a:round/>
            <a:headEnd/>
            <a:tailEnd type="triangle" w="med" len="med"/>
          </a:ln>
        </p:spPr>
        <p:txBody>
          <a:bodyPr/>
          <a:lstStyle/>
          <a:p>
            <a:endParaRPr lang="en-US"/>
          </a:p>
        </p:txBody>
      </p:sp>
      <p:sp>
        <p:nvSpPr>
          <p:cNvPr id="70689" name="Line 34"/>
          <p:cNvSpPr>
            <a:spLocks noChangeShapeType="1"/>
          </p:cNvSpPr>
          <p:nvPr/>
        </p:nvSpPr>
        <p:spPr bwMode="auto">
          <a:xfrm>
            <a:off x="7239000" y="4114800"/>
            <a:ext cx="0" cy="381000"/>
          </a:xfrm>
          <a:prstGeom prst="line">
            <a:avLst/>
          </a:prstGeom>
          <a:noFill/>
          <a:ln w="9525">
            <a:solidFill>
              <a:schemeClr val="tx1"/>
            </a:solidFill>
            <a:round/>
            <a:headEnd type="triangle" w="med" len="med"/>
            <a:tailEnd/>
          </a:ln>
        </p:spPr>
        <p:txBody>
          <a:bodyPr/>
          <a:lstStyle/>
          <a:p>
            <a:endParaRPr lang="en-US"/>
          </a:p>
        </p:txBody>
      </p:sp>
      <p:sp>
        <p:nvSpPr>
          <p:cNvPr id="70690" name="Text Box 35"/>
          <p:cNvSpPr txBox="1">
            <a:spLocks noChangeArrowheads="1"/>
          </p:cNvSpPr>
          <p:nvPr/>
        </p:nvSpPr>
        <p:spPr bwMode="auto">
          <a:xfrm>
            <a:off x="838200" y="5257800"/>
            <a:ext cx="7512050" cy="1190625"/>
          </a:xfrm>
          <a:prstGeom prst="rect">
            <a:avLst/>
          </a:prstGeom>
          <a:noFill/>
          <a:ln w="9525">
            <a:noFill/>
            <a:miter lim="800000"/>
            <a:headEnd/>
            <a:tailEnd/>
          </a:ln>
        </p:spPr>
        <p:txBody>
          <a:bodyPr wrap="none">
            <a:spAutoFit/>
          </a:bodyPr>
          <a:lstStyle/>
          <a:p>
            <a:r>
              <a:rPr lang="en-US" b="0"/>
              <a:t>Each operating system was designed to be in total control of the system,</a:t>
            </a:r>
          </a:p>
          <a:p>
            <a:r>
              <a:rPr lang="en-US" b="0"/>
              <a:t>    which makes it impossible for two or more operating systems to be </a:t>
            </a:r>
          </a:p>
          <a:p>
            <a:r>
              <a:rPr lang="en-US" b="0"/>
              <a:t>  executing concurrently on the same platform – unless ‘total control’ is</a:t>
            </a:r>
          </a:p>
          <a:p>
            <a:r>
              <a:rPr lang="en-US" b="0"/>
              <a:t>    taken away from them by a new layer of control-software: the VMM </a:t>
            </a:r>
          </a:p>
        </p:txBody>
      </p:sp>
      <p:sp>
        <p:nvSpPr>
          <p:cNvPr id="3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265</a:t>
            </a:fld>
            <a:endParaRPr lang="en-US" dirty="0"/>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76200"/>
            <a:ext cx="8229600" cy="1143000"/>
          </a:xfrm>
        </p:spPr>
        <p:txBody>
          <a:bodyPr/>
          <a:lstStyle/>
          <a:p>
            <a:pPr eaLnBrk="1" hangingPunct="1"/>
            <a:r>
              <a:rPr lang="en-US" smtClean="0"/>
              <a:t>How to seize control?</a:t>
            </a:r>
          </a:p>
        </p:txBody>
      </p:sp>
      <p:sp>
        <p:nvSpPr>
          <p:cNvPr id="71683" name="Rectangle 3"/>
          <p:cNvSpPr>
            <a:spLocks noGrp="1" noChangeArrowheads="1"/>
          </p:cNvSpPr>
          <p:nvPr>
            <p:ph type="body" idx="1"/>
          </p:nvPr>
        </p:nvSpPr>
        <p:spPr>
          <a:xfrm>
            <a:off x="457200" y="1371600"/>
            <a:ext cx="8229600" cy="4525963"/>
          </a:xfrm>
        </p:spPr>
        <p:txBody>
          <a:bodyPr/>
          <a:lstStyle/>
          <a:p>
            <a:pPr eaLnBrk="1" hangingPunct="1">
              <a:lnSpc>
                <a:spcPct val="90000"/>
              </a:lnSpc>
            </a:pPr>
            <a:r>
              <a:rPr lang="en-US" sz="2400" smtClean="0"/>
              <a:t>The Virtual Machine Manager will have to be able to intervene whenever one OS is attempting to do something that conflicts with what another OS wants to do</a:t>
            </a:r>
          </a:p>
          <a:p>
            <a:pPr eaLnBrk="1" hangingPunct="1"/>
            <a:r>
              <a:rPr lang="en-US" sz="2400" smtClean="0"/>
              <a:t>With the new VTX instructions, the CPU is able to ‘trap’ such attempts, and allow the VMM to ‘emulate’ the effect that is desired by one OS, but in a manner that does not interfere with any other OSExample:</a:t>
            </a:r>
          </a:p>
          <a:p>
            <a:pPr lvl="1" eaLnBrk="1" hangingPunct="1"/>
            <a:r>
              <a:rPr lang="en-US" sz="2000" smtClean="0"/>
              <a:t>Suppose a Win-XP application is drawing some text in a window on the screen, and a Mac-OS application also is drawing into a window on the same computer screen  </a:t>
            </a:r>
          </a:p>
          <a:p>
            <a:pPr lvl="1" eaLnBrk="1" hangingPunct="1"/>
            <a:r>
              <a:rPr lang="en-US" sz="2000" smtClean="0"/>
              <a:t>Neither application does its drawing itself, but only by asking its Operating System to draw to the screen on its behalf</a:t>
            </a:r>
          </a:p>
          <a:p>
            <a:pPr lvl="1" eaLnBrk="1" hangingPunct="1"/>
            <a:r>
              <a:rPr lang="en-US" sz="2000" smtClean="0"/>
              <a:t>But the OS’s are unaware of each other</a:t>
            </a:r>
          </a:p>
          <a:p>
            <a:pPr eaLnBrk="1" hangingPunct="1">
              <a:lnSpc>
                <a:spcPct val="90000"/>
              </a:lnSpc>
            </a:pPr>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266</a:t>
            </a:fld>
            <a:endParaRPr lang="en-US" dirty="0"/>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28600"/>
            <a:ext cx="8229600" cy="1143000"/>
          </a:xfrm>
        </p:spPr>
        <p:txBody>
          <a:bodyPr/>
          <a:lstStyle/>
          <a:p>
            <a:pPr eaLnBrk="1" hangingPunct="1"/>
            <a:r>
              <a:rPr lang="en-US" smtClean="0"/>
              <a:t>Example</a:t>
            </a:r>
          </a:p>
        </p:txBody>
      </p:sp>
      <p:sp>
        <p:nvSpPr>
          <p:cNvPr id="72707" name="Rectangle 3"/>
          <p:cNvSpPr>
            <a:spLocks noGrp="1" noChangeArrowheads="1"/>
          </p:cNvSpPr>
          <p:nvPr>
            <p:ph type="body" idx="1"/>
          </p:nvPr>
        </p:nvSpPr>
        <p:spPr/>
        <p:txBody>
          <a:bodyPr/>
          <a:lstStyle/>
          <a:p>
            <a:pPr eaLnBrk="1" hangingPunct="1"/>
            <a:r>
              <a:rPr lang="en-US" sz="2400" smtClean="0"/>
              <a:t>As we shall soon see, Intel’s Virtualization Technology instructions lets a ‘Host’ VMM specify numerous conditions under which the actions attempted by a ‘Guest’ VM will get ‘trapped’, allowing the ‘Host’ to seize control</a:t>
            </a:r>
          </a:p>
          <a:p>
            <a:pPr eaLnBrk="1" hangingPunct="1"/>
            <a:r>
              <a:rPr lang="en-US" sz="2400" smtClean="0"/>
              <a:t>Program-demo shows the full details for a fairly simple ‘trap-and-emulate’ example (‘vm86trap.s’)</a:t>
            </a:r>
          </a:p>
          <a:p>
            <a:pPr eaLnBrk="1" hangingPunct="1"/>
            <a:r>
              <a:rPr lang="en-US" sz="2400" smtClean="0"/>
              <a:t>It doesn’t require the new VTX instructions (yet it does foreshadow their eventual role)</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267</a:t>
            </a:fld>
            <a:endParaRPr lang="en-US" dirty="0"/>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52400"/>
            <a:ext cx="8229600" cy="1143000"/>
          </a:xfrm>
        </p:spPr>
        <p:txBody>
          <a:bodyPr/>
          <a:lstStyle/>
          <a:p>
            <a:pPr eaLnBrk="1" hangingPunct="1"/>
            <a:r>
              <a:rPr lang="en-US" smtClean="0"/>
              <a:t>Control Register CR0</a:t>
            </a:r>
          </a:p>
        </p:txBody>
      </p:sp>
      <p:sp>
        <p:nvSpPr>
          <p:cNvPr id="73731" name="Rectangle 3"/>
          <p:cNvSpPr>
            <a:spLocks noGrp="1" noChangeArrowheads="1"/>
          </p:cNvSpPr>
          <p:nvPr>
            <p:ph type="body" idx="1"/>
          </p:nvPr>
        </p:nvSpPr>
        <p:spPr/>
        <p:txBody>
          <a:bodyPr/>
          <a:lstStyle/>
          <a:p>
            <a:pPr eaLnBrk="1" hangingPunct="1"/>
            <a:r>
              <a:rPr lang="en-US" sz="2400" smtClean="0"/>
              <a:t>The CPU can readily access register CR0 when it is executing in ‘real-mode’ (ring0), but it lacks the necessary privileges for executing ‘mov %cr0, %eax’ when it is running in Virtual-8086 Mode (ring3)</a:t>
            </a:r>
          </a:p>
          <a:p>
            <a:pPr eaLnBrk="1" hangingPunct="1"/>
            <a:r>
              <a:rPr lang="en-US" sz="2400" smtClean="0"/>
              <a:t>The attempt by ring3 code to access any of the Control Registers will be ‘trapped’ by the CPU (a ‘General Protection’ Fault)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268</a:t>
            </a:fld>
            <a:endParaRPr lang="en-US"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smtClean="0"/>
              <a:t>Our ‘fault-handler’</a:t>
            </a:r>
          </a:p>
        </p:txBody>
      </p:sp>
      <p:sp>
        <p:nvSpPr>
          <p:cNvPr id="74755" name="Rectangle 3"/>
          <p:cNvSpPr>
            <a:spLocks noGrp="1" noChangeArrowheads="1"/>
          </p:cNvSpPr>
          <p:nvPr>
            <p:ph type="body" idx="1"/>
          </p:nvPr>
        </p:nvSpPr>
        <p:spPr/>
        <p:txBody>
          <a:bodyPr/>
          <a:lstStyle/>
          <a:p>
            <a:pPr eaLnBrk="1" hangingPunct="1"/>
            <a:r>
              <a:rPr lang="en-US" sz="2400" smtClean="0"/>
              <a:t>We can design a ‘fault-handling’ procedure that will ‘emulate’ the ‘</a:t>
            </a:r>
            <a:r>
              <a:rPr lang="en-US" sz="2400" b="1" smtClean="0"/>
              <a:t>mov %cr0, %eax</a:t>
            </a:r>
            <a:r>
              <a:rPr lang="en-US" sz="2400" smtClean="0"/>
              <a:t>’ instruction when it’s encountered in ring3</a:t>
            </a:r>
          </a:p>
          <a:p>
            <a:pPr eaLnBrk="1" hangingPunct="1"/>
            <a:r>
              <a:rPr lang="en-US" sz="2400" smtClean="0"/>
              <a:t>We just need to remember how the CPU responds to any General Profection fault</a:t>
            </a:r>
          </a:p>
          <a:p>
            <a:pPr eaLnBrk="1" hangingPunct="1"/>
            <a:r>
              <a:rPr lang="en-US" sz="2400" smtClean="0"/>
              <a:t>Certain information gets automatically pushed onto the ring0 stack, where our fault-handler can find it -- and can use it!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269</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0"/>
            <a:ext cx="8229600" cy="838200"/>
          </a:xfrm>
        </p:spPr>
        <p:txBody>
          <a:bodyPr/>
          <a:lstStyle/>
          <a:p>
            <a:r>
              <a:rPr lang="en-US" dirty="0" smtClean="0"/>
              <a:t>Demo-program for ISR</a:t>
            </a:r>
            <a:endParaRPr lang="en-US" dirty="0"/>
          </a:p>
        </p:txBody>
      </p:sp>
      <p:sp>
        <p:nvSpPr>
          <p:cNvPr id="24579" name="Rectangle 3"/>
          <p:cNvSpPr>
            <a:spLocks noGrp="1" noChangeArrowheads="1"/>
          </p:cNvSpPr>
          <p:nvPr>
            <p:ph type="body" idx="1"/>
          </p:nvPr>
        </p:nvSpPr>
        <p:spPr>
          <a:xfrm>
            <a:off x="228600" y="914400"/>
            <a:ext cx="8763000" cy="2057400"/>
          </a:xfrm>
        </p:spPr>
        <p:txBody>
          <a:bodyPr/>
          <a:lstStyle/>
          <a:p>
            <a:r>
              <a:rPr lang="en-US" dirty="0" smtClean="0"/>
              <a:t>‘</a:t>
            </a:r>
            <a:r>
              <a:rPr lang="en-US" sz="2400" dirty="0" err="1"/>
              <a:t>tickdemo.s</a:t>
            </a:r>
            <a:r>
              <a:rPr lang="en-US" sz="2400" dirty="0" smtClean="0"/>
              <a:t>’ has </a:t>
            </a:r>
            <a:r>
              <a:rPr lang="en-US" sz="2400" dirty="0"/>
              <a:t>two ‘threads-of-execution</a:t>
            </a:r>
            <a:r>
              <a:rPr lang="en-US" sz="2400" dirty="0" smtClean="0"/>
              <a:t>’ and a </a:t>
            </a:r>
            <a:r>
              <a:rPr lang="en-US" sz="2400" dirty="0"/>
              <a:t>‘shared’ variable </a:t>
            </a:r>
            <a:r>
              <a:rPr lang="en-US" sz="2400" dirty="0" smtClean="0"/>
              <a:t>both </a:t>
            </a:r>
            <a:r>
              <a:rPr lang="en-US" sz="2400" dirty="0"/>
              <a:t>threads use </a:t>
            </a:r>
            <a:r>
              <a:rPr lang="en-US" sz="2400" dirty="0" smtClean="0"/>
              <a:t>(reader/writer).  Main </a:t>
            </a:r>
            <a:r>
              <a:rPr lang="en-US" sz="2400" dirty="0"/>
              <a:t>thread stores a new value into the IVT that points to the second </a:t>
            </a:r>
            <a:r>
              <a:rPr lang="en-US" sz="2400" dirty="0" smtClean="0"/>
              <a:t>thread.</a:t>
            </a:r>
            <a:endParaRPr lang="en-US"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27</a:t>
            </a:fld>
            <a:endParaRPr lang="en-US"/>
          </a:p>
        </p:txBody>
      </p:sp>
      <p:sp>
        <p:nvSpPr>
          <p:cNvPr id="5" name="Rectangle 4"/>
          <p:cNvSpPr>
            <a:spLocks noChangeArrowheads="1"/>
          </p:cNvSpPr>
          <p:nvPr/>
        </p:nvSpPr>
        <p:spPr bwMode="auto">
          <a:xfrm>
            <a:off x="914400" y="2514600"/>
            <a:ext cx="2438400" cy="42672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6" name="Rectangle 5"/>
          <p:cNvSpPr>
            <a:spLocks noChangeArrowheads="1"/>
          </p:cNvSpPr>
          <p:nvPr/>
        </p:nvSpPr>
        <p:spPr bwMode="auto">
          <a:xfrm>
            <a:off x="1066800" y="3352800"/>
            <a:ext cx="2133600" cy="990600"/>
          </a:xfrm>
          <a:prstGeom prst="rect">
            <a:avLst/>
          </a:prstGeom>
          <a:solidFill>
            <a:srgbClr val="A0FECD"/>
          </a:solidFill>
          <a:ln w="9525">
            <a:solidFill>
              <a:schemeClr val="tx1"/>
            </a:solidFill>
            <a:miter lim="800000"/>
            <a:headEnd/>
            <a:tailEnd/>
          </a:ln>
          <a:effectLst/>
        </p:spPr>
        <p:txBody>
          <a:bodyPr wrap="none" anchor="ctr"/>
          <a:lstStyle/>
          <a:p>
            <a:r>
              <a:rPr lang="en-US"/>
              <a:t>Our ‘isr’ thread</a:t>
            </a:r>
          </a:p>
          <a:p>
            <a:endParaRPr lang="en-US"/>
          </a:p>
          <a:p>
            <a:endParaRPr lang="en-US"/>
          </a:p>
        </p:txBody>
      </p:sp>
      <p:sp>
        <p:nvSpPr>
          <p:cNvPr id="7" name="Rectangle 6"/>
          <p:cNvSpPr>
            <a:spLocks noChangeArrowheads="1"/>
          </p:cNvSpPr>
          <p:nvPr/>
        </p:nvSpPr>
        <p:spPr bwMode="auto">
          <a:xfrm>
            <a:off x="1066800" y="4800600"/>
            <a:ext cx="2133600" cy="1524000"/>
          </a:xfrm>
          <a:prstGeom prst="rect">
            <a:avLst/>
          </a:prstGeom>
          <a:solidFill>
            <a:srgbClr val="A0FECD"/>
          </a:solidFill>
          <a:ln w="9525">
            <a:solidFill>
              <a:schemeClr val="tx1"/>
            </a:solidFill>
            <a:miter lim="800000"/>
            <a:headEnd/>
            <a:tailEnd/>
          </a:ln>
          <a:effectLst/>
        </p:spPr>
        <p:txBody>
          <a:bodyPr wrap="none" anchor="ctr"/>
          <a:lstStyle/>
          <a:p>
            <a:r>
              <a:rPr lang="en-US"/>
              <a:t>Our ‘main’ thread</a:t>
            </a:r>
          </a:p>
          <a:p>
            <a:endParaRPr lang="en-US"/>
          </a:p>
          <a:p>
            <a:endParaRPr lang="en-US"/>
          </a:p>
          <a:p>
            <a:endParaRPr lang="en-US"/>
          </a:p>
          <a:p>
            <a:endParaRPr lang="en-US"/>
          </a:p>
        </p:txBody>
      </p:sp>
      <p:sp>
        <p:nvSpPr>
          <p:cNvPr id="8" name="Rectangle 7"/>
          <p:cNvSpPr>
            <a:spLocks noChangeArrowheads="1"/>
          </p:cNvSpPr>
          <p:nvPr/>
        </p:nvSpPr>
        <p:spPr bwMode="auto">
          <a:xfrm>
            <a:off x="1981200" y="2667000"/>
            <a:ext cx="914400" cy="304800"/>
          </a:xfrm>
          <a:prstGeom prst="rect">
            <a:avLst/>
          </a:prstGeom>
          <a:solidFill>
            <a:srgbClr val="FFCCFF"/>
          </a:solidFill>
          <a:ln w="9525">
            <a:solidFill>
              <a:schemeClr val="tx1"/>
            </a:solidFill>
            <a:miter lim="800000"/>
            <a:headEnd/>
            <a:tailEnd/>
          </a:ln>
          <a:effectLst/>
        </p:spPr>
        <p:txBody>
          <a:bodyPr wrap="none" anchor="ctr"/>
          <a:lstStyle/>
          <a:p>
            <a:pPr algn="r"/>
            <a:r>
              <a:rPr lang="en-US"/>
              <a:t>0</a:t>
            </a:r>
          </a:p>
        </p:txBody>
      </p:sp>
      <p:sp>
        <p:nvSpPr>
          <p:cNvPr id="9" name="Text Box 8"/>
          <p:cNvSpPr txBox="1">
            <a:spLocks noChangeArrowheads="1"/>
          </p:cNvSpPr>
          <p:nvPr/>
        </p:nvSpPr>
        <p:spPr bwMode="auto">
          <a:xfrm>
            <a:off x="974725" y="2170113"/>
            <a:ext cx="2432050" cy="366712"/>
          </a:xfrm>
          <a:prstGeom prst="rect">
            <a:avLst/>
          </a:prstGeom>
          <a:noFill/>
          <a:ln w="9525">
            <a:noFill/>
            <a:miter lim="800000"/>
            <a:headEnd/>
            <a:tailEnd/>
          </a:ln>
          <a:effectLst/>
        </p:spPr>
        <p:txBody>
          <a:bodyPr wrap="none">
            <a:spAutoFit/>
          </a:bodyPr>
          <a:lstStyle/>
          <a:p>
            <a:r>
              <a:rPr lang="en-US"/>
              <a:t>Our program structure</a:t>
            </a:r>
          </a:p>
        </p:txBody>
      </p:sp>
      <p:sp>
        <p:nvSpPr>
          <p:cNvPr id="10" name="Text Box 10"/>
          <p:cNvSpPr txBox="1">
            <a:spLocks noChangeArrowheads="1"/>
          </p:cNvSpPr>
          <p:nvPr/>
        </p:nvSpPr>
        <p:spPr bwMode="auto">
          <a:xfrm>
            <a:off x="1295400" y="2590800"/>
            <a:ext cx="704850" cy="366713"/>
          </a:xfrm>
          <a:prstGeom prst="rect">
            <a:avLst/>
          </a:prstGeom>
          <a:noFill/>
          <a:ln w="9525">
            <a:noFill/>
            <a:miter lim="800000"/>
            <a:headEnd/>
            <a:tailEnd/>
          </a:ln>
          <a:effectLst/>
        </p:spPr>
        <p:txBody>
          <a:bodyPr wrap="none">
            <a:spAutoFit/>
          </a:bodyPr>
          <a:lstStyle/>
          <a:p>
            <a:r>
              <a:rPr lang="en-US"/>
              <a:t>ticks:</a:t>
            </a:r>
          </a:p>
        </p:txBody>
      </p:sp>
      <p:sp>
        <p:nvSpPr>
          <p:cNvPr id="11" name="Rectangle 11"/>
          <p:cNvSpPr>
            <a:spLocks noChangeArrowheads="1"/>
          </p:cNvSpPr>
          <p:nvPr/>
        </p:nvSpPr>
        <p:spPr bwMode="auto">
          <a:xfrm>
            <a:off x="4572000" y="3505200"/>
            <a:ext cx="3886200" cy="2362200"/>
          </a:xfrm>
          <a:prstGeom prst="rect">
            <a:avLst/>
          </a:prstGeom>
          <a:solidFill>
            <a:srgbClr val="DDDDDD"/>
          </a:solidFill>
          <a:ln w="9525">
            <a:solidFill>
              <a:schemeClr val="tx1"/>
            </a:solidFill>
            <a:miter lim="800000"/>
            <a:headEnd/>
            <a:tailEnd/>
          </a:ln>
          <a:effectLst/>
        </p:spPr>
        <p:txBody>
          <a:bodyPr wrap="none" anchor="ctr"/>
          <a:lstStyle/>
          <a:p>
            <a:r>
              <a:rPr lang="en-US"/>
              <a:t>Interrupt vector table</a:t>
            </a:r>
          </a:p>
          <a:p>
            <a:endParaRPr lang="en-US"/>
          </a:p>
          <a:p>
            <a:endParaRPr lang="en-US"/>
          </a:p>
          <a:p>
            <a:endParaRPr lang="en-US"/>
          </a:p>
          <a:p>
            <a:endParaRPr lang="en-US"/>
          </a:p>
          <a:p>
            <a:endParaRPr lang="en-US"/>
          </a:p>
          <a:p>
            <a:endParaRPr lang="en-US"/>
          </a:p>
          <a:p>
            <a:endParaRPr lang="en-US"/>
          </a:p>
        </p:txBody>
      </p:sp>
      <p:sp>
        <p:nvSpPr>
          <p:cNvPr id="12" name="Rectangle 12"/>
          <p:cNvSpPr>
            <a:spLocks noChangeArrowheads="1"/>
          </p:cNvSpPr>
          <p:nvPr/>
        </p:nvSpPr>
        <p:spPr bwMode="auto">
          <a:xfrm>
            <a:off x="5105400" y="4419600"/>
            <a:ext cx="762000" cy="3810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 name="Text Box 13"/>
          <p:cNvSpPr txBox="1">
            <a:spLocks noChangeArrowheads="1"/>
          </p:cNvSpPr>
          <p:nvPr/>
        </p:nvSpPr>
        <p:spPr bwMode="auto">
          <a:xfrm>
            <a:off x="5867400" y="4419600"/>
            <a:ext cx="1485900" cy="366713"/>
          </a:xfrm>
          <a:prstGeom prst="rect">
            <a:avLst/>
          </a:prstGeom>
          <a:noFill/>
          <a:ln w="9525">
            <a:noFill/>
            <a:miter lim="800000"/>
            <a:headEnd/>
            <a:tailEnd/>
          </a:ln>
          <a:effectLst/>
        </p:spPr>
        <p:txBody>
          <a:bodyPr wrap="none">
            <a:spAutoFit/>
          </a:bodyPr>
          <a:lstStyle/>
          <a:p>
            <a:r>
              <a:rPr lang="en-US"/>
              <a:t>= IVT[ 0x08 ]</a:t>
            </a:r>
          </a:p>
        </p:txBody>
      </p:sp>
      <p:sp>
        <p:nvSpPr>
          <p:cNvPr id="14" name="Line 14"/>
          <p:cNvSpPr>
            <a:spLocks noChangeShapeType="1"/>
          </p:cNvSpPr>
          <p:nvPr/>
        </p:nvSpPr>
        <p:spPr bwMode="auto">
          <a:xfrm flipH="1" flipV="1">
            <a:off x="2971800" y="3429000"/>
            <a:ext cx="2362200" cy="1143000"/>
          </a:xfrm>
          <a:prstGeom prst="line">
            <a:avLst/>
          </a:prstGeom>
          <a:noFill/>
          <a:ln w="38100">
            <a:solidFill>
              <a:srgbClr val="FF0000"/>
            </a:solidFill>
            <a:round/>
            <a:headEnd/>
            <a:tailEnd type="triangle" w="med" len="med"/>
          </a:ln>
          <a:effectLst/>
        </p:spPr>
        <p:txBody>
          <a:bodyPr/>
          <a:lstStyle/>
          <a:p>
            <a:endParaRPr lang="en-US"/>
          </a:p>
        </p:txBody>
      </p:sp>
      <p:sp>
        <p:nvSpPr>
          <p:cNvPr id="15" name="Text Box 15"/>
          <p:cNvSpPr txBox="1">
            <a:spLocks noChangeArrowheads="1"/>
          </p:cNvSpPr>
          <p:nvPr/>
        </p:nvSpPr>
        <p:spPr bwMode="auto">
          <a:xfrm>
            <a:off x="4419600" y="6019800"/>
            <a:ext cx="4167188" cy="517525"/>
          </a:xfrm>
          <a:prstGeom prst="rect">
            <a:avLst/>
          </a:prstGeom>
          <a:noFill/>
          <a:ln w="9525">
            <a:noFill/>
            <a:miter lim="800000"/>
            <a:headEnd/>
            <a:tailEnd/>
          </a:ln>
          <a:effectLst/>
        </p:spPr>
        <p:txBody>
          <a:bodyPr wrap="none">
            <a:spAutoFit/>
          </a:bodyPr>
          <a:lstStyle/>
          <a:p>
            <a:r>
              <a:rPr lang="en-US" sz="1400"/>
              <a:t> Vector number 8 will point to our ISR’s entry-point</a:t>
            </a:r>
          </a:p>
          <a:p>
            <a:r>
              <a:rPr lang="en-US" sz="1400"/>
              <a:t>(instead of to a ‘default’ ISR within the ROM-BIOS)</a:t>
            </a:r>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5778" name="Rectangle 4"/>
          <p:cNvSpPr>
            <a:spLocks noGrp="1" noChangeArrowheads="1"/>
          </p:cNvSpPr>
          <p:nvPr>
            <p:ph type="title"/>
          </p:nvPr>
        </p:nvSpPr>
        <p:spPr>
          <a:xfrm>
            <a:off x="457200" y="-152400"/>
            <a:ext cx="8229600" cy="1143000"/>
          </a:xfrm>
        </p:spPr>
        <p:txBody>
          <a:bodyPr/>
          <a:lstStyle/>
          <a:p>
            <a:pPr eaLnBrk="1" hangingPunct="1"/>
            <a:r>
              <a:rPr lang="en-US" dirty="0" smtClean="0"/>
              <a:t>Stack-frame layout</a:t>
            </a:r>
          </a:p>
        </p:txBody>
      </p:sp>
      <p:sp>
        <p:nvSpPr>
          <p:cNvPr id="75779" name="Rectangle 5"/>
          <p:cNvSpPr>
            <a:spLocks noChangeArrowheads="1"/>
          </p:cNvSpPr>
          <p:nvPr/>
        </p:nvSpPr>
        <p:spPr bwMode="auto">
          <a:xfrm>
            <a:off x="1219200" y="1524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0" name="Rectangle 6"/>
          <p:cNvSpPr>
            <a:spLocks noChangeArrowheads="1"/>
          </p:cNvSpPr>
          <p:nvPr/>
        </p:nvSpPr>
        <p:spPr bwMode="auto">
          <a:xfrm>
            <a:off x="1219200" y="1905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1" name="Rectangle 7"/>
          <p:cNvSpPr>
            <a:spLocks noChangeArrowheads="1"/>
          </p:cNvSpPr>
          <p:nvPr/>
        </p:nvSpPr>
        <p:spPr bwMode="auto">
          <a:xfrm>
            <a:off x="1219200" y="2286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2" name="Rectangle 8"/>
          <p:cNvSpPr>
            <a:spLocks noChangeArrowheads="1"/>
          </p:cNvSpPr>
          <p:nvPr/>
        </p:nvSpPr>
        <p:spPr bwMode="auto">
          <a:xfrm>
            <a:off x="1219200" y="2667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3" name="Rectangle 9"/>
          <p:cNvSpPr>
            <a:spLocks noChangeArrowheads="1"/>
          </p:cNvSpPr>
          <p:nvPr/>
        </p:nvSpPr>
        <p:spPr bwMode="auto">
          <a:xfrm>
            <a:off x="1219200" y="3048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4" name="Rectangle 10"/>
          <p:cNvSpPr>
            <a:spLocks noChangeArrowheads="1"/>
          </p:cNvSpPr>
          <p:nvPr/>
        </p:nvSpPr>
        <p:spPr bwMode="auto">
          <a:xfrm>
            <a:off x="1219200" y="3429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5" name="Rectangle 11"/>
          <p:cNvSpPr>
            <a:spLocks noChangeArrowheads="1"/>
          </p:cNvSpPr>
          <p:nvPr/>
        </p:nvSpPr>
        <p:spPr bwMode="auto">
          <a:xfrm>
            <a:off x="1219200" y="3810000"/>
            <a:ext cx="2057400" cy="381000"/>
          </a:xfrm>
          <a:prstGeom prst="rect">
            <a:avLst/>
          </a:prstGeom>
          <a:solidFill>
            <a:schemeClr val="accent1"/>
          </a:solidFill>
          <a:ln w="9525">
            <a:solidFill>
              <a:schemeClr val="tx1"/>
            </a:solidFill>
            <a:miter lim="800000"/>
            <a:headEnd/>
            <a:tailEnd/>
          </a:ln>
        </p:spPr>
        <p:txBody>
          <a:bodyPr wrap="none" anchor="ctr"/>
          <a:lstStyle/>
          <a:p>
            <a:pPr algn="ctr"/>
            <a:r>
              <a:rPr lang="en-US"/>
              <a:t>EFLAGS</a:t>
            </a:r>
          </a:p>
        </p:txBody>
      </p:sp>
      <p:sp>
        <p:nvSpPr>
          <p:cNvPr id="75786" name="Rectangle 12"/>
          <p:cNvSpPr>
            <a:spLocks noChangeArrowheads="1"/>
          </p:cNvSpPr>
          <p:nvPr/>
        </p:nvSpPr>
        <p:spPr bwMode="auto">
          <a:xfrm>
            <a:off x="1219200" y="4191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7" name="Rectangle 13"/>
          <p:cNvSpPr>
            <a:spLocks noChangeArrowheads="1"/>
          </p:cNvSpPr>
          <p:nvPr/>
        </p:nvSpPr>
        <p:spPr bwMode="auto">
          <a:xfrm>
            <a:off x="1219200" y="4572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8" name="Rectangle 14"/>
          <p:cNvSpPr>
            <a:spLocks noChangeArrowheads="1"/>
          </p:cNvSpPr>
          <p:nvPr/>
        </p:nvSpPr>
        <p:spPr bwMode="auto">
          <a:xfrm>
            <a:off x="1219200" y="4953000"/>
            <a:ext cx="2057400" cy="3810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5789" name="Rectangle 15"/>
          <p:cNvSpPr>
            <a:spLocks noChangeArrowheads="1"/>
          </p:cNvSpPr>
          <p:nvPr/>
        </p:nvSpPr>
        <p:spPr bwMode="auto">
          <a:xfrm>
            <a:off x="2209800" y="1524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GS</a:t>
            </a:r>
          </a:p>
        </p:txBody>
      </p:sp>
      <p:sp>
        <p:nvSpPr>
          <p:cNvPr id="75790" name="Rectangle 16"/>
          <p:cNvSpPr>
            <a:spLocks noChangeArrowheads="1"/>
          </p:cNvSpPr>
          <p:nvPr/>
        </p:nvSpPr>
        <p:spPr bwMode="auto">
          <a:xfrm>
            <a:off x="2209800" y="1905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FS</a:t>
            </a:r>
          </a:p>
        </p:txBody>
      </p:sp>
      <p:sp>
        <p:nvSpPr>
          <p:cNvPr id="75791" name="Rectangle 17"/>
          <p:cNvSpPr>
            <a:spLocks noChangeArrowheads="1"/>
          </p:cNvSpPr>
          <p:nvPr/>
        </p:nvSpPr>
        <p:spPr bwMode="auto">
          <a:xfrm>
            <a:off x="2209800" y="2286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DS</a:t>
            </a:r>
          </a:p>
        </p:txBody>
      </p:sp>
      <p:sp>
        <p:nvSpPr>
          <p:cNvPr id="75792" name="Rectangle 18"/>
          <p:cNvSpPr>
            <a:spLocks noChangeArrowheads="1"/>
          </p:cNvSpPr>
          <p:nvPr/>
        </p:nvSpPr>
        <p:spPr bwMode="auto">
          <a:xfrm>
            <a:off x="2209800" y="2667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ES</a:t>
            </a:r>
          </a:p>
        </p:txBody>
      </p:sp>
      <p:sp>
        <p:nvSpPr>
          <p:cNvPr id="75793" name="Rectangle 19"/>
          <p:cNvSpPr>
            <a:spLocks noChangeArrowheads="1"/>
          </p:cNvSpPr>
          <p:nvPr/>
        </p:nvSpPr>
        <p:spPr bwMode="auto">
          <a:xfrm>
            <a:off x="2209800" y="3048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SS</a:t>
            </a:r>
          </a:p>
        </p:txBody>
      </p:sp>
      <p:sp>
        <p:nvSpPr>
          <p:cNvPr id="75794" name="Rectangle 20"/>
          <p:cNvSpPr>
            <a:spLocks noChangeArrowheads="1"/>
          </p:cNvSpPr>
          <p:nvPr/>
        </p:nvSpPr>
        <p:spPr bwMode="auto">
          <a:xfrm>
            <a:off x="2209800" y="3429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SP</a:t>
            </a:r>
          </a:p>
        </p:txBody>
      </p:sp>
      <p:sp>
        <p:nvSpPr>
          <p:cNvPr id="75795" name="Rectangle 22"/>
          <p:cNvSpPr>
            <a:spLocks noChangeArrowheads="1"/>
          </p:cNvSpPr>
          <p:nvPr/>
        </p:nvSpPr>
        <p:spPr bwMode="auto">
          <a:xfrm>
            <a:off x="2209800" y="4191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CS</a:t>
            </a:r>
          </a:p>
        </p:txBody>
      </p:sp>
      <p:sp>
        <p:nvSpPr>
          <p:cNvPr id="75796" name="Rectangle 23"/>
          <p:cNvSpPr>
            <a:spLocks noChangeArrowheads="1"/>
          </p:cNvSpPr>
          <p:nvPr/>
        </p:nvSpPr>
        <p:spPr bwMode="auto">
          <a:xfrm>
            <a:off x="2209800" y="4572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a:t>IP</a:t>
            </a:r>
          </a:p>
        </p:txBody>
      </p:sp>
      <p:sp>
        <p:nvSpPr>
          <p:cNvPr id="75797" name="Rectangle 24"/>
          <p:cNvSpPr>
            <a:spLocks noChangeArrowheads="1"/>
          </p:cNvSpPr>
          <p:nvPr/>
        </p:nvSpPr>
        <p:spPr bwMode="auto">
          <a:xfrm>
            <a:off x="2209800" y="4953000"/>
            <a:ext cx="1066800" cy="381000"/>
          </a:xfrm>
          <a:prstGeom prst="rect">
            <a:avLst/>
          </a:prstGeom>
          <a:solidFill>
            <a:schemeClr val="accent1"/>
          </a:solidFill>
          <a:ln w="9525">
            <a:solidFill>
              <a:schemeClr val="tx1"/>
            </a:solidFill>
            <a:miter lim="800000"/>
            <a:headEnd/>
            <a:tailEnd/>
          </a:ln>
        </p:spPr>
        <p:txBody>
          <a:bodyPr wrap="none" anchor="ctr"/>
          <a:lstStyle/>
          <a:p>
            <a:pPr algn="ctr"/>
            <a:r>
              <a:rPr lang="en-US" sz="1400"/>
              <a:t>error-code</a:t>
            </a:r>
          </a:p>
        </p:txBody>
      </p:sp>
      <p:sp>
        <p:nvSpPr>
          <p:cNvPr id="75798" name="Line 25"/>
          <p:cNvSpPr>
            <a:spLocks noChangeShapeType="1"/>
          </p:cNvSpPr>
          <p:nvPr/>
        </p:nvSpPr>
        <p:spPr bwMode="auto">
          <a:xfrm>
            <a:off x="3352800" y="5334000"/>
            <a:ext cx="1219200" cy="0"/>
          </a:xfrm>
          <a:prstGeom prst="line">
            <a:avLst/>
          </a:prstGeom>
          <a:noFill/>
          <a:ln w="28575">
            <a:solidFill>
              <a:schemeClr val="tx1"/>
            </a:solidFill>
            <a:round/>
            <a:headEnd type="triangle" w="med" len="med"/>
            <a:tailEnd/>
          </a:ln>
        </p:spPr>
        <p:txBody>
          <a:bodyPr/>
          <a:lstStyle/>
          <a:p>
            <a:endParaRPr lang="en-US"/>
          </a:p>
        </p:txBody>
      </p:sp>
      <p:sp>
        <p:nvSpPr>
          <p:cNvPr id="75799" name="Text Box 26"/>
          <p:cNvSpPr txBox="1">
            <a:spLocks noChangeArrowheads="1"/>
          </p:cNvSpPr>
          <p:nvPr/>
        </p:nvSpPr>
        <p:spPr bwMode="auto">
          <a:xfrm>
            <a:off x="4632325" y="5141913"/>
            <a:ext cx="1009650" cy="366712"/>
          </a:xfrm>
          <a:prstGeom prst="rect">
            <a:avLst/>
          </a:prstGeom>
          <a:noFill/>
          <a:ln w="9525">
            <a:noFill/>
            <a:miter lim="800000"/>
            <a:headEnd/>
            <a:tailEnd/>
          </a:ln>
        </p:spPr>
        <p:txBody>
          <a:bodyPr wrap="none">
            <a:spAutoFit/>
          </a:bodyPr>
          <a:lstStyle/>
          <a:p>
            <a:r>
              <a:rPr lang="en-US"/>
              <a:t>SS:ESP</a:t>
            </a:r>
          </a:p>
        </p:txBody>
      </p:sp>
      <p:sp>
        <p:nvSpPr>
          <p:cNvPr id="75800" name="Text Box 27"/>
          <p:cNvSpPr txBox="1">
            <a:spLocks noChangeArrowheads="1"/>
          </p:cNvSpPr>
          <p:nvPr/>
        </p:nvSpPr>
        <p:spPr bwMode="auto">
          <a:xfrm>
            <a:off x="1508125" y="5370513"/>
            <a:ext cx="1289050" cy="366712"/>
          </a:xfrm>
          <a:prstGeom prst="rect">
            <a:avLst/>
          </a:prstGeom>
          <a:noFill/>
          <a:ln w="9525">
            <a:noFill/>
            <a:miter lim="800000"/>
            <a:headEnd/>
            <a:tailEnd/>
          </a:ln>
        </p:spPr>
        <p:txBody>
          <a:bodyPr wrap="none">
            <a:spAutoFit/>
          </a:bodyPr>
          <a:lstStyle/>
          <a:p>
            <a:r>
              <a:rPr lang="en-US"/>
              <a:t>ring0 stack</a:t>
            </a:r>
          </a:p>
        </p:txBody>
      </p:sp>
      <p:sp>
        <p:nvSpPr>
          <p:cNvPr id="75801" name="Text Box 28"/>
          <p:cNvSpPr txBox="1">
            <a:spLocks noChangeArrowheads="1"/>
          </p:cNvSpPr>
          <p:nvPr/>
        </p:nvSpPr>
        <p:spPr bwMode="auto">
          <a:xfrm>
            <a:off x="4267200" y="2286000"/>
            <a:ext cx="3790950" cy="1465263"/>
          </a:xfrm>
          <a:prstGeom prst="rect">
            <a:avLst/>
          </a:prstGeom>
          <a:noFill/>
          <a:ln w="9525">
            <a:noFill/>
            <a:miter lim="800000"/>
            <a:headEnd/>
            <a:tailEnd/>
          </a:ln>
        </p:spPr>
        <p:txBody>
          <a:bodyPr wrap="none">
            <a:spAutoFit/>
          </a:bodyPr>
          <a:lstStyle/>
          <a:p>
            <a:r>
              <a:rPr lang="en-US"/>
              <a:t>  </a:t>
            </a:r>
            <a:r>
              <a:rPr lang="en-US">
                <a:solidFill>
                  <a:srgbClr val="CC3300"/>
                </a:solidFill>
              </a:rPr>
              <a:t>When a General Protection fault </a:t>
            </a:r>
          </a:p>
          <a:p>
            <a:r>
              <a:rPr lang="en-US">
                <a:solidFill>
                  <a:srgbClr val="CC3300"/>
                </a:solidFill>
              </a:rPr>
              <a:t>occurs while the CPU is executing</a:t>
            </a:r>
          </a:p>
          <a:p>
            <a:r>
              <a:rPr lang="en-US">
                <a:solidFill>
                  <a:srgbClr val="CC3300"/>
                </a:solidFill>
              </a:rPr>
              <a:t>in Virtual-8086 mode, the CPU will</a:t>
            </a:r>
          </a:p>
          <a:p>
            <a:r>
              <a:rPr lang="en-US">
                <a:solidFill>
                  <a:srgbClr val="CC3300"/>
                </a:solidFill>
              </a:rPr>
              <a:t>switch to ring0 and will save all this </a:t>
            </a:r>
          </a:p>
          <a:p>
            <a:r>
              <a:rPr lang="en-US">
                <a:solidFill>
                  <a:srgbClr val="CC3300"/>
                </a:solidFill>
              </a:rPr>
              <a:t>CPU information on the ring0 stack</a:t>
            </a:r>
          </a:p>
        </p:txBody>
      </p:sp>
      <p:sp>
        <p:nvSpPr>
          <p:cNvPr id="26"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270</a:t>
            </a:fld>
            <a:endParaRPr lang="en-US" dirty="0"/>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0"/>
            <a:ext cx="8229600" cy="1143000"/>
          </a:xfrm>
        </p:spPr>
        <p:txBody>
          <a:bodyPr/>
          <a:lstStyle/>
          <a:p>
            <a:pPr eaLnBrk="1" hangingPunct="1"/>
            <a:r>
              <a:rPr lang="en-US" dirty="0" smtClean="0"/>
              <a:t>Steps in the ‘fault-handler’</a:t>
            </a:r>
          </a:p>
        </p:txBody>
      </p:sp>
      <p:sp>
        <p:nvSpPr>
          <p:cNvPr id="76803" name="Rectangle 3"/>
          <p:cNvSpPr>
            <a:spLocks noGrp="1" noChangeArrowheads="1"/>
          </p:cNvSpPr>
          <p:nvPr>
            <p:ph type="body" idx="1"/>
          </p:nvPr>
        </p:nvSpPr>
        <p:spPr/>
        <p:txBody>
          <a:bodyPr/>
          <a:lstStyle/>
          <a:p>
            <a:pPr eaLnBrk="1" hangingPunct="1"/>
            <a:r>
              <a:rPr lang="en-US" sz="2400" smtClean="0"/>
              <a:t>Step 1: Make sure the fault occurred while the CPU was in Virtual-8086 mode – since this affects what the stack’s values mean</a:t>
            </a:r>
          </a:p>
          <a:p>
            <a:pPr eaLnBrk="1" hangingPunct="1"/>
            <a:r>
              <a:rPr lang="en-US" sz="2400" smtClean="0"/>
              <a:t>You confirm VM86-mode by testing the VM-bit (bit #17) in the EFLAGS image:</a:t>
            </a:r>
          </a:p>
          <a:p>
            <a:pPr eaLnBrk="1" hangingPunct="1"/>
            <a:endParaRPr lang="en-US" smtClean="0"/>
          </a:p>
        </p:txBody>
      </p:sp>
      <p:sp>
        <p:nvSpPr>
          <p:cNvPr id="76804" name="Rectangle 4"/>
          <p:cNvSpPr>
            <a:spLocks noChangeArrowheads="1"/>
          </p:cNvSpPr>
          <p:nvPr/>
        </p:nvSpPr>
        <p:spPr bwMode="auto">
          <a:xfrm>
            <a:off x="533400" y="4572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6805" name="Rectangle 5"/>
          <p:cNvSpPr>
            <a:spLocks noChangeArrowheads="1"/>
          </p:cNvSpPr>
          <p:nvPr/>
        </p:nvSpPr>
        <p:spPr bwMode="auto">
          <a:xfrm>
            <a:off x="838200" y="4572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6806" name="Rectangle 6"/>
          <p:cNvSpPr>
            <a:spLocks noChangeArrowheads="1"/>
          </p:cNvSpPr>
          <p:nvPr/>
        </p:nvSpPr>
        <p:spPr bwMode="auto">
          <a:xfrm>
            <a:off x="1143000" y="4572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6807" name="Rectangle 7"/>
          <p:cNvSpPr>
            <a:spLocks noChangeArrowheads="1"/>
          </p:cNvSpPr>
          <p:nvPr/>
        </p:nvSpPr>
        <p:spPr bwMode="auto">
          <a:xfrm>
            <a:off x="533400" y="4572000"/>
            <a:ext cx="1219200" cy="914400"/>
          </a:xfrm>
          <a:prstGeom prst="rect">
            <a:avLst/>
          </a:prstGeom>
          <a:solidFill>
            <a:srgbClr val="C0C0C0"/>
          </a:solidFill>
          <a:ln w="9525">
            <a:solidFill>
              <a:schemeClr val="tx1"/>
            </a:solidFill>
            <a:miter lim="800000"/>
            <a:headEnd/>
            <a:tailEnd/>
          </a:ln>
        </p:spPr>
        <p:txBody>
          <a:bodyPr wrap="none" anchor="ctr"/>
          <a:lstStyle/>
          <a:p>
            <a:endParaRPr lang="en-US"/>
          </a:p>
        </p:txBody>
      </p:sp>
      <p:sp>
        <p:nvSpPr>
          <p:cNvPr id="76808" name="Rectangle 8"/>
          <p:cNvSpPr>
            <a:spLocks noChangeArrowheads="1"/>
          </p:cNvSpPr>
          <p:nvPr/>
        </p:nvSpPr>
        <p:spPr bwMode="auto">
          <a:xfrm>
            <a:off x="17526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I</a:t>
            </a:r>
          </a:p>
          <a:p>
            <a:pPr algn="ctr"/>
            <a:r>
              <a:rPr lang="en-US"/>
              <a:t>D</a:t>
            </a:r>
          </a:p>
        </p:txBody>
      </p:sp>
      <p:sp>
        <p:nvSpPr>
          <p:cNvPr id="76809" name="Rectangle 9"/>
          <p:cNvSpPr>
            <a:spLocks noChangeArrowheads="1"/>
          </p:cNvSpPr>
          <p:nvPr/>
        </p:nvSpPr>
        <p:spPr bwMode="auto">
          <a:xfrm>
            <a:off x="20574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V</a:t>
            </a:r>
          </a:p>
          <a:p>
            <a:pPr algn="ctr"/>
            <a:r>
              <a:rPr lang="en-US"/>
              <a:t>I</a:t>
            </a:r>
          </a:p>
          <a:p>
            <a:pPr algn="ctr"/>
            <a:r>
              <a:rPr lang="en-US"/>
              <a:t>P</a:t>
            </a:r>
          </a:p>
        </p:txBody>
      </p:sp>
      <p:sp>
        <p:nvSpPr>
          <p:cNvPr id="76810" name="Rectangle 10"/>
          <p:cNvSpPr>
            <a:spLocks noChangeArrowheads="1"/>
          </p:cNvSpPr>
          <p:nvPr/>
        </p:nvSpPr>
        <p:spPr bwMode="auto">
          <a:xfrm>
            <a:off x="23622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V</a:t>
            </a:r>
          </a:p>
          <a:p>
            <a:pPr algn="ctr"/>
            <a:r>
              <a:rPr lang="en-US"/>
              <a:t>I</a:t>
            </a:r>
          </a:p>
          <a:p>
            <a:pPr algn="ctr"/>
            <a:r>
              <a:rPr lang="en-US"/>
              <a:t>F</a:t>
            </a:r>
          </a:p>
        </p:txBody>
      </p:sp>
      <p:sp>
        <p:nvSpPr>
          <p:cNvPr id="76811" name="Rectangle 11"/>
          <p:cNvSpPr>
            <a:spLocks noChangeArrowheads="1"/>
          </p:cNvSpPr>
          <p:nvPr/>
        </p:nvSpPr>
        <p:spPr bwMode="auto">
          <a:xfrm>
            <a:off x="26670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a:p>
            <a:pPr algn="ctr"/>
            <a:r>
              <a:rPr lang="en-US"/>
              <a:t>C</a:t>
            </a:r>
          </a:p>
        </p:txBody>
      </p:sp>
      <p:sp>
        <p:nvSpPr>
          <p:cNvPr id="76812" name="Rectangle 12"/>
          <p:cNvSpPr>
            <a:spLocks noChangeArrowheads="1"/>
          </p:cNvSpPr>
          <p:nvPr/>
        </p:nvSpPr>
        <p:spPr bwMode="auto">
          <a:xfrm>
            <a:off x="2971800" y="4572000"/>
            <a:ext cx="304800" cy="914400"/>
          </a:xfrm>
          <a:prstGeom prst="rect">
            <a:avLst/>
          </a:prstGeom>
          <a:solidFill>
            <a:srgbClr val="A1EEFD"/>
          </a:solidFill>
          <a:ln w="9525">
            <a:solidFill>
              <a:schemeClr val="tx1"/>
            </a:solidFill>
            <a:miter lim="800000"/>
            <a:headEnd/>
            <a:tailEnd/>
          </a:ln>
        </p:spPr>
        <p:txBody>
          <a:bodyPr wrap="none" anchor="ctr"/>
          <a:lstStyle/>
          <a:p>
            <a:pPr algn="ctr"/>
            <a:r>
              <a:rPr lang="en-US"/>
              <a:t>V</a:t>
            </a:r>
          </a:p>
          <a:p>
            <a:pPr algn="ctr"/>
            <a:r>
              <a:rPr lang="en-US"/>
              <a:t>M</a:t>
            </a:r>
          </a:p>
        </p:txBody>
      </p:sp>
      <p:sp>
        <p:nvSpPr>
          <p:cNvPr id="76813" name="Rectangle 13"/>
          <p:cNvSpPr>
            <a:spLocks noChangeArrowheads="1"/>
          </p:cNvSpPr>
          <p:nvPr/>
        </p:nvSpPr>
        <p:spPr bwMode="auto">
          <a:xfrm>
            <a:off x="32766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R</a:t>
            </a:r>
          </a:p>
          <a:p>
            <a:pPr algn="ctr"/>
            <a:r>
              <a:rPr lang="en-US"/>
              <a:t>F</a:t>
            </a:r>
          </a:p>
        </p:txBody>
      </p:sp>
      <p:sp>
        <p:nvSpPr>
          <p:cNvPr id="76814" name="Rectangle 14"/>
          <p:cNvSpPr>
            <a:spLocks noChangeArrowheads="1"/>
          </p:cNvSpPr>
          <p:nvPr/>
        </p:nvSpPr>
        <p:spPr bwMode="auto">
          <a:xfrm>
            <a:off x="35814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76815" name="Rectangle 15"/>
          <p:cNvSpPr>
            <a:spLocks noChangeArrowheads="1"/>
          </p:cNvSpPr>
          <p:nvPr/>
        </p:nvSpPr>
        <p:spPr bwMode="auto">
          <a:xfrm>
            <a:off x="38862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N</a:t>
            </a:r>
          </a:p>
          <a:p>
            <a:pPr algn="ctr"/>
            <a:r>
              <a:rPr lang="en-US"/>
              <a:t>T</a:t>
            </a:r>
          </a:p>
        </p:txBody>
      </p:sp>
      <p:sp>
        <p:nvSpPr>
          <p:cNvPr id="76816" name="Rectangle 16"/>
          <p:cNvSpPr>
            <a:spLocks noChangeArrowheads="1"/>
          </p:cNvSpPr>
          <p:nvPr/>
        </p:nvSpPr>
        <p:spPr bwMode="auto">
          <a:xfrm>
            <a:off x="4191000" y="4572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76817" name="Rectangle 17"/>
          <p:cNvSpPr>
            <a:spLocks noChangeArrowheads="1"/>
          </p:cNvSpPr>
          <p:nvPr/>
        </p:nvSpPr>
        <p:spPr bwMode="auto">
          <a:xfrm>
            <a:off x="4191000" y="4572000"/>
            <a:ext cx="609600" cy="914400"/>
          </a:xfrm>
          <a:prstGeom prst="rect">
            <a:avLst/>
          </a:prstGeom>
          <a:solidFill>
            <a:schemeClr val="accent1"/>
          </a:solidFill>
          <a:ln w="9525">
            <a:solidFill>
              <a:schemeClr val="tx1"/>
            </a:solidFill>
            <a:miter lim="800000"/>
            <a:headEnd/>
            <a:tailEnd/>
          </a:ln>
        </p:spPr>
        <p:txBody>
          <a:bodyPr wrap="none" anchor="ctr"/>
          <a:lstStyle/>
          <a:p>
            <a:pPr algn="ctr"/>
            <a:r>
              <a:rPr lang="en-US"/>
              <a:t>I/O</a:t>
            </a:r>
          </a:p>
          <a:p>
            <a:pPr algn="ctr"/>
            <a:r>
              <a:rPr lang="en-US"/>
              <a:t>PL</a:t>
            </a:r>
          </a:p>
        </p:txBody>
      </p:sp>
      <p:sp>
        <p:nvSpPr>
          <p:cNvPr id="76818" name="Rectangle 18"/>
          <p:cNvSpPr>
            <a:spLocks noChangeArrowheads="1"/>
          </p:cNvSpPr>
          <p:nvPr/>
        </p:nvSpPr>
        <p:spPr bwMode="auto">
          <a:xfrm>
            <a:off x="48006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O</a:t>
            </a:r>
          </a:p>
          <a:p>
            <a:pPr algn="ctr"/>
            <a:r>
              <a:rPr lang="en-US"/>
              <a:t>F</a:t>
            </a:r>
          </a:p>
        </p:txBody>
      </p:sp>
      <p:sp>
        <p:nvSpPr>
          <p:cNvPr id="76819" name="Rectangle 19"/>
          <p:cNvSpPr>
            <a:spLocks noChangeArrowheads="1"/>
          </p:cNvSpPr>
          <p:nvPr/>
        </p:nvSpPr>
        <p:spPr bwMode="auto">
          <a:xfrm>
            <a:off x="51054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D</a:t>
            </a:r>
          </a:p>
          <a:p>
            <a:pPr algn="ctr"/>
            <a:r>
              <a:rPr lang="en-US"/>
              <a:t>F</a:t>
            </a:r>
          </a:p>
        </p:txBody>
      </p:sp>
      <p:sp>
        <p:nvSpPr>
          <p:cNvPr id="76820" name="Rectangle 20"/>
          <p:cNvSpPr>
            <a:spLocks noChangeArrowheads="1"/>
          </p:cNvSpPr>
          <p:nvPr/>
        </p:nvSpPr>
        <p:spPr bwMode="auto">
          <a:xfrm>
            <a:off x="54102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I</a:t>
            </a:r>
          </a:p>
          <a:p>
            <a:pPr algn="ctr"/>
            <a:r>
              <a:rPr lang="en-US"/>
              <a:t>F</a:t>
            </a:r>
          </a:p>
        </p:txBody>
      </p:sp>
      <p:sp>
        <p:nvSpPr>
          <p:cNvPr id="76821" name="Rectangle 21"/>
          <p:cNvSpPr>
            <a:spLocks noChangeArrowheads="1"/>
          </p:cNvSpPr>
          <p:nvPr/>
        </p:nvSpPr>
        <p:spPr bwMode="auto">
          <a:xfrm>
            <a:off x="57150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T</a:t>
            </a:r>
          </a:p>
          <a:p>
            <a:pPr algn="ctr"/>
            <a:r>
              <a:rPr lang="en-US"/>
              <a:t>F</a:t>
            </a:r>
          </a:p>
        </p:txBody>
      </p:sp>
      <p:sp>
        <p:nvSpPr>
          <p:cNvPr id="76822" name="Rectangle 22"/>
          <p:cNvSpPr>
            <a:spLocks noChangeArrowheads="1"/>
          </p:cNvSpPr>
          <p:nvPr/>
        </p:nvSpPr>
        <p:spPr bwMode="auto">
          <a:xfrm>
            <a:off x="60198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S</a:t>
            </a:r>
          </a:p>
          <a:p>
            <a:pPr algn="ctr"/>
            <a:r>
              <a:rPr lang="en-US"/>
              <a:t>F</a:t>
            </a:r>
          </a:p>
        </p:txBody>
      </p:sp>
      <p:sp>
        <p:nvSpPr>
          <p:cNvPr id="76823" name="Rectangle 23"/>
          <p:cNvSpPr>
            <a:spLocks noChangeArrowheads="1"/>
          </p:cNvSpPr>
          <p:nvPr/>
        </p:nvSpPr>
        <p:spPr bwMode="auto">
          <a:xfrm>
            <a:off x="63246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Z</a:t>
            </a:r>
          </a:p>
          <a:p>
            <a:pPr algn="ctr"/>
            <a:r>
              <a:rPr lang="en-US"/>
              <a:t>F</a:t>
            </a:r>
          </a:p>
        </p:txBody>
      </p:sp>
      <p:sp>
        <p:nvSpPr>
          <p:cNvPr id="76824" name="Rectangle 24"/>
          <p:cNvSpPr>
            <a:spLocks noChangeArrowheads="1"/>
          </p:cNvSpPr>
          <p:nvPr/>
        </p:nvSpPr>
        <p:spPr bwMode="auto">
          <a:xfrm>
            <a:off x="66294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76825" name="Rectangle 25"/>
          <p:cNvSpPr>
            <a:spLocks noChangeArrowheads="1"/>
          </p:cNvSpPr>
          <p:nvPr/>
        </p:nvSpPr>
        <p:spPr bwMode="auto">
          <a:xfrm>
            <a:off x="69342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a:p>
            <a:pPr algn="ctr"/>
            <a:r>
              <a:rPr lang="en-US"/>
              <a:t>F</a:t>
            </a:r>
          </a:p>
        </p:txBody>
      </p:sp>
      <p:sp>
        <p:nvSpPr>
          <p:cNvPr id="76826" name="Rectangle 26"/>
          <p:cNvSpPr>
            <a:spLocks noChangeArrowheads="1"/>
          </p:cNvSpPr>
          <p:nvPr/>
        </p:nvSpPr>
        <p:spPr bwMode="auto">
          <a:xfrm>
            <a:off x="72390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76827" name="Rectangle 27"/>
          <p:cNvSpPr>
            <a:spLocks noChangeArrowheads="1"/>
          </p:cNvSpPr>
          <p:nvPr/>
        </p:nvSpPr>
        <p:spPr bwMode="auto">
          <a:xfrm>
            <a:off x="75438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F</a:t>
            </a:r>
          </a:p>
        </p:txBody>
      </p:sp>
      <p:sp>
        <p:nvSpPr>
          <p:cNvPr id="76828" name="Rectangle 28"/>
          <p:cNvSpPr>
            <a:spLocks noChangeArrowheads="1"/>
          </p:cNvSpPr>
          <p:nvPr/>
        </p:nvSpPr>
        <p:spPr bwMode="auto">
          <a:xfrm>
            <a:off x="78486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76829" name="Rectangle 29"/>
          <p:cNvSpPr>
            <a:spLocks noChangeArrowheads="1"/>
          </p:cNvSpPr>
          <p:nvPr/>
        </p:nvSpPr>
        <p:spPr bwMode="auto">
          <a:xfrm>
            <a:off x="8153400" y="4572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C</a:t>
            </a:r>
          </a:p>
          <a:p>
            <a:pPr algn="ctr"/>
            <a:r>
              <a:rPr lang="en-US"/>
              <a:t>F</a:t>
            </a:r>
          </a:p>
        </p:txBody>
      </p:sp>
      <p:sp>
        <p:nvSpPr>
          <p:cNvPr id="76830" name="Text Box 31"/>
          <p:cNvSpPr txBox="1">
            <a:spLocks noChangeArrowheads="1"/>
          </p:cNvSpPr>
          <p:nvPr/>
        </p:nvSpPr>
        <p:spPr bwMode="auto">
          <a:xfrm>
            <a:off x="533400" y="4340225"/>
            <a:ext cx="7893050" cy="274638"/>
          </a:xfrm>
          <a:prstGeom prst="rect">
            <a:avLst/>
          </a:prstGeom>
          <a:noFill/>
          <a:ln w="9525">
            <a:noFill/>
            <a:miter lim="800000"/>
            <a:headEnd/>
            <a:tailEnd/>
          </a:ln>
        </p:spPr>
        <p:txBody>
          <a:bodyPr wrap="none">
            <a:spAutoFit/>
          </a:bodyPr>
          <a:lstStyle/>
          <a:p>
            <a:r>
              <a:rPr lang="en-US" sz="1200"/>
              <a:t>31                        21   20   19   18    17   16          14   13   12   11   10    9     8      7     6            4             2            0</a:t>
            </a:r>
            <a:endParaRPr lang="en-US"/>
          </a:p>
        </p:txBody>
      </p:sp>
      <p:sp>
        <p:nvSpPr>
          <p:cNvPr id="76831" name="Text Box 32"/>
          <p:cNvSpPr txBox="1">
            <a:spLocks noChangeArrowheads="1"/>
          </p:cNvSpPr>
          <p:nvPr/>
        </p:nvSpPr>
        <p:spPr bwMode="auto">
          <a:xfrm>
            <a:off x="2057400" y="5791200"/>
            <a:ext cx="4959350" cy="641350"/>
          </a:xfrm>
          <a:prstGeom prst="rect">
            <a:avLst/>
          </a:prstGeom>
          <a:noFill/>
          <a:ln w="9525">
            <a:noFill/>
            <a:miter lim="800000"/>
            <a:headEnd/>
            <a:tailEnd/>
          </a:ln>
        </p:spPr>
        <p:txBody>
          <a:bodyPr wrap="none">
            <a:spAutoFit/>
          </a:bodyPr>
          <a:lstStyle/>
          <a:p>
            <a:r>
              <a:rPr lang="en-US"/>
              <a:t> btl	$17, 12(%esp)	# Is VM-bit set to 1?</a:t>
            </a:r>
          </a:p>
          <a:p>
            <a:r>
              <a:rPr lang="en-US"/>
              <a:t> jc	inVM86	</a:t>
            </a:r>
          </a:p>
        </p:txBody>
      </p:sp>
      <p:sp>
        <p:nvSpPr>
          <p:cNvPr id="3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271</a:t>
            </a:fld>
            <a:endParaRPr lang="en-US" dirty="0"/>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52400"/>
            <a:ext cx="8229600" cy="1143000"/>
          </a:xfrm>
        </p:spPr>
        <p:txBody>
          <a:bodyPr/>
          <a:lstStyle/>
          <a:p>
            <a:pPr eaLnBrk="1" hangingPunct="1"/>
            <a:r>
              <a:rPr lang="en-US" smtClean="0"/>
              <a:t>Preserve CPU registers</a:t>
            </a:r>
          </a:p>
        </p:txBody>
      </p:sp>
      <p:sp>
        <p:nvSpPr>
          <p:cNvPr id="77827" name="Rectangle 3"/>
          <p:cNvSpPr>
            <a:spLocks noGrp="1" noChangeArrowheads="1"/>
          </p:cNvSpPr>
          <p:nvPr>
            <p:ph type="body" idx="1"/>
          </p:nvPr>
        </p:nvSpPr>
        <p:spPr>
          <a:xfrm>
            <a:off x="304800" y="1066800"/>
            <a:ext cx="8382000" cy="4525963"/>
          </a:xfrm>
        </p:spPr>
        <p:txBody>
          <a:bodyPr/>
          <a:lstStyle/>
          <a:p>
            <a:pPr eaLnBrk="1" hangingPunct="1"/>
            <a:r>
              <a:rPr lang="en-US" sz="2400" smtClean="0"/>
              <a:t>Step 2: You must take care to preserve the values in all the CPU registers that your fault-handler might need to use, in case you do want to return to continue executing the interrupted VM86 task</a:t>
            </a:r>
          </a:p>
          <a:p>
            <a:pPr eaLnBrk="1" hangingPunct="1"/>
            <a:r>
              <a:rPr lang="en-US" sz="2400" smtClean="0"/>
              <a:t>Simplest way to do it here is with ‘pushal’:</a:t>
            </a:r>
          </a:p>
          <a:p>
            <a:pPr eaLnBrk="1" hangingPunct="1"/>
            <a:r>
              <a:rPr lang="en-US" sz="2400" smtClean="0"/>
              <a:t>(All segment-registers already got saved</a:t>
            </a:r>
            <a:r>
              <a:rPr lang="en-US" smtClean="0"/>
              <a:t>) </a:t>
            </a:r>
          </a:p>
          <a:p>
            <a:pPr eaLnBrk="1" hangingPunct="1"/>
            <a:r>
              <a:rPr lang="en-US" sz="2400" smtClean="0"/>
              <a:t>Step 3: You need to access the values on the stack, to locate the faulting instruction, to advance the IP-register’s image past the faulting instruction, and to modify the value from a general register if you are going to emulate a ‘</a:t>
            </a:r>
            <a:r>
              <a:rPr lang="en-US" sz="2400" b="1" smtClean="0"/>
              <a:t>mov %cr0, greg</a:t>
            </a:r>
            <a:r>
              <a:rPr lang="en-US" sz="2400" smtClean="0"/>
              <a:t>’ </a:t>
            </a:r>
          </a:p>
          <a:p>
            <a:pPr eaLnBrk="1" hangingPunct="1"/>
            <a:r>
              <a:rPr lang="en-US" sz="2400" smtClean="0"/>
              <a:t>Best way to do this is with register %ebp: </a:t>
            </a:r>
          </a:p>
          <a:p>
            <a:pPr eaLnBrk="1" hangingPunct="1"/>
            <a:endParaRPr lang="en-US" sz="2400" smtClean="0"/>
          </a:p>
        </p:txBody>
      </p:sp>
      <p:sp>
        <p:nvSpPr>
          <p:cNvPr id="77828" name="Text Box 4"/>
          <p:cNvSpPr txBox="1">
            <a:spLocks noChangeArrowheads="1"/>
          </p:cNvSpPr>
          <p:nvPr/>
        </p:nvSpPr>
        <p:spPr bwMode="auto">
          <a:xfrm>
            <a:off x="1371600" y="2895600"/>
            <a:ext cx="5683250" cy="366713"/>
          </a:xfrm>
          <a:prstGeom prst="rect">
            <a:avLst/>
          </a:prstGeom>
          <a:noFill/>
          <a:ln w="9525">
            <a:noFill/>
            <a:miter lim="800000"/>
            <a:headEnd/>
            <a:tailEnd/>
          </a:ln>
        </p:spPr>
        <p:txBody>
          <a:bodyPr wrap="none">
            <a:spAutoFit/>
          </a:bodyPr>
          <a:lstStyle/>
          <a:p>
            <a:r>
              <a:rPr lang="en-US"/>
              <a:t> pushal		# preserves CPU’s general registers</a:t>
            </a:r>
          </a:p>
        </p:txBody>
      </p:sp>
      <p:sp>
        <p:nvSpPr>
          <p:cNvPr id="77829" name="Text Box 4"/>
          <p:cNvSpPr txBox="1">
            <a:spLocks noChangeArrowheads="1"/>
          </p:cNvSpPr>
          <p:nvPr/>
        </p:nvSpPr>
        <p:spPr bwMode="auto">
          <a:xfrm>
            <a:off x="1447800" y="5957888"/>
            <a:ext cx="6038850" cy="366712"/>
          </a:xfrm>
          <a:prstGeom prst="rect">
            <a:avLst/>
          </a:prstGeom>
          <a:noFill/>
          <a:ln w="9525">
            <a:noFill/>
            <a:miter lim="800000"/>
            <a:headEnd/>
            <a:tailEnd/>
          </a:ln>
        </p:spPr>
        <p:txBody>
          <a:bodyPr wrap="none">
            <a:spAutoFit/>
          </a:bodyPr>
          <a:lstStyle/>
          <a:p>
            <a:r>
              <a:rPr lang="en-US"/>
              <a:t> mov	%esp, %ebp	# address the stack using EBP</a:t>
            </a:r>
          </a:p>
        </p:txBody>
      </p:sp>
      <p:sp>
        <p:nvSpPr>
          <p:cNvPr id="6"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272</a:t>
            </a:fld>
            <a:endParaRPr lang="en-US" dirty="0"/>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228600"/>
            <a:ext cx="8229600" cy="1143000"/>
          </a:xfrm>
        </p:spPr>
        <p:txBody>
          <a:bodyPr/>
          <a:lstStyle/>
          <a:p>
            <a:pPr eaLnBrk="1" hangingPunct="1"/>
            <a:r>
              <a:rPr lang="en-US" smtClean="0"/>
              <a:t>The instruction-address</a:t>
            </a:r>
          </a:p>
        </p:txBody>
      </p:sp>
      <p:sp>
        <p:nvSpPr>
          <p:cNvPr id="78851" name="Rectangle 3"/>
          <p:cNvSpPr>
            <a:spLocks noGrp="1" noChangeArrowheads="1"/>
          </p:cNvSpPr>
          <p:nvPr>
            <p:ph type="body" idx="1"/>
          </p:nvPr>
        </p:nvSpPr>
        <p:spPr>
          <a:xfrm>
            <a:off x="457200" y="990600"/>
            <a:ext cx="8229600" cy="4525963"/>
          </a:xfrm>
        </p:spPr>
        <p:txBody>
          <a:bodyPr/>
          <a:lstStyle/>
          <a:p>
            <a:pPr eaLnBrk="1" hangingPunct="1"/>
            <a:r>
              <a:rPr lang="en-US" sz="2400" smtClean="0"/>
              <a:t>For accessing the instruction that triggered the general protection fault, you’ll need to compute its memory-address from images of CS and IP saved on the stack</a:t>
            </a:r>
          </a:p>
          <a:p>
            <a:pPr eaLnBrk="1" hangingPunct="1"/>
            <a:r>
              <a:rPr lang="en-US" sz="2400" smtClean="0"/>
              <a:t>Algorithm:  address = (CS * 16) + IP</a:t>
            </a:r>
          </a:p>
          <a:p>
            <a:pPr lvl="1" eaLnBrk="1" hangingPunct="1"/>
            <a:r>
              <a:rPr lang="en-US" sz="2000" smtClean="0"/>
              <a:t>Location of CS-image:	40(%ebp)</a:t>
            </a:r>
          </a:p>
          <a:p>
            <a:pPr lvl="1" eaLnBrk="1" hangingPunct="1"/>
            <a:r>
              <a:rPr lang="en-US" sz="2000" smtClean="0"/>
              <a:t>Location of IP-image:	36(%ebp) </a:t>
            </a:r>
          </a:p>
        </p:txBody>
      </p:sp>
      <p:sp>
        <p:nvSpPr>
          <p:cNvPr id="78852" name="Rectangle 4"/>
          <p:cNvSpPr>
            <a:spLocks noChangeArrowheads="1"/>
          </p:cNvSpPr>
          <p:nvPr/>
        </p:nvSpPr>
        <p:spPr bwMode="auto">
          <a:xfrm>
            <a:off x="914400" y="3429000"/>
            <a:ext cx="7315200" cy="3200400"/>
          </a:xfrm>
          <a:prstGeom prst="rect">
            <a:avLst/>
          </a:prstGeom>
          <a:solidFill>
            <a:schemeClr val="accent1"/>
          </a:solidFill>
          <a:ln w="9525">
            <a:solidFill>
              <a:schemeClr val="tx1"/>
            </a:solidFill>
            <a:miter lim="800000"/>
            <a:headEnd/>
            <a:tailEnd/>
          </a:ln>
        </p:spPr>
        <p:txBody>
          <a:bodyPr wrap="none" anchor="ctr"/>
          <a:lstStyle/>
          <a:p>
            <a:r>
              <a:rPr lang="en-US"/>
              <a:t># Here we compute in register EDI the memory-address of </a:t>
            </a:r>
          </a:p>
          <a:p>
            <a:r>
              <a:rPr lang="en-US"/>
              <a:t># the instruction that caused the General Protection fault</a:t>
            </a:r>
          </a:p>
          <a:p>
            <a:r>
              <a:rPr lang="en-US"/>
              <a:t> </a:t>
            </a:r>
          </a:p>
          <a:p>
            <a:r>
              <a:rPr lang="en-US"/>
              <a:t>	mov	40(%ebp), %di	# get image of CS</a:t>
            </a:r>
          </a:p>
          <a:p>
            <a:r>
              <a:rPr lang="en-US"/>
              <a:t>	movzx	%di, %edi	# extend to 32-bits</a:t>
            </a:r>
          </a:p>
          <a:p>
            <a:r>
              <a:rPr lang="en-US"/>
              <a:t>	shl	$4, %edi		# multiply by sixteen</a:t>
            </a:r>
          </a:p>
          <a:p>
            <a:endParaRPr lang="en-US"/>
          </a:p>
          <a:p>
            <a:r>
              <a:rPr lang="en-US"/>
              <a:t>	mov	36(%ebp), %ax	# get image of IP</a:t>
            </a:r>
          </a:p>
          <a:p>
            <a:r>
              <a:rPr lang="en-US"/>
              <a:t>	movzx	%ax, %eax	# extend to 32-bits</a:t>
            </a:r>
          </a:p>
          <a:p>
            <a:r>
              <a:rPr lang="en-US"/>
              <a:t>	add	%eax, %edi	# and add to EDI</a:t>
            </a:r>
          </a:p>
          <a:p>
            <a:endParaRPr lang="en-US"/>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273</a:t>
            </a:fld>
            <a:endParaRPr lang="en-US" dirty="0"/>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457200" y="0"/>
            <a:ext cx="8229600" cy="1143000"/>
          </a:xfrm>
        </p:spPr>
        <p:txBody>
          <a:bodyPr/>
          <a:lstStyle/>
          <a:p>
            <a:pPr eaLnBrk="1" hangingPunct="1"/>
            <a:r>
              <a:rPr lang="en-US" dirty="0" smtClean="0"/>
              <a:t>The ‘flat’ address-space</a:t>
            </a:r>
          </a:p>
        </p:txBody>
      </p:sp>
      <p:sp>
        <p:nvSpPr>
          <p:cNvPr id="79875" name="Rectangle 3"/>
          <p:cNvSpPr>
            <a:spLocks noGrp="1" noChangeArrowheads="1"/>
          </p:cNvSpPr>
          <p:nvPr>
            <p:ph type="body" idx="1"/>
          </p:nvPr>
        </p:nvSpPr>
        <p:spPr>
          <a:xfrm>
            <a:off x="457200" y="1295400"/>
            <a:ext cx="8229600" cy="4525963"/>
          </a:xfrm>
        </p:spPr>
        <p:txBody>
          <a:bodyPr/>
          <a:lstStyle/>
          <a:p>
            <a:pPr eaLnBrk="1" hangingPunct="1"/>
            <a:r>
              <a:rPr lang="en-US" sz="2400" smtClean="0"/>
              <a:t>To examine the faulting-instruction, you’ll need the ability to address it, no matter where it may be in memory, which is why we constructed a segment-descriptor with base-address 0 that spans the full 4GB:</a:t>
            </a:r>
          </a:p>
          <a:p>
            <a:pPr lvl="2" eaLnBrk="1" hangingPunct="1">
              <a:buFontTx/>
              <a:buNone/>
            </a:pPr>
            <a:r>
              <a:rPr lang="en-US" sz="1800" smtClean="0"/>
              <a:t>	.quad	0x008F92000000FFFF</a:t>
            </a:r>
          </a:p>
          <a:p>
            <a:pPr eaLnBrk="1" hangingPunct="1"/>
            <a:r>
              <a:rPr lang="en-US" sz="2400" smtClean="0"/>
              <a:t>Put a selector for this ‘flat’ segment in DS: </a:t>
            </a:r>
          </a:p>
          <a:p>
            <a:pPr eaLnBrk="1" hangingPunct="1"/>
            <a:endParaRPr lang="en-US" sz="2400" smtClean="0"/>
          </a:p>
          <a:p>
            <a:pPr eaLnBrk="1" hangingPunct="1"/>
            <a:r>
              <a:rPr lang="en-US" sz="2400" smtClean="0"/>
              <a:t>Step 4: See if the faulting instruction was indeed ‘</a:t>
            </a:r>
            <a:r>
              <a:rPr lang="en-US" sz="2400" b="1" smtClean="0"/>
              <a:t>mov %CR0, greg</a:t>
            </a:r>
            <a:r>
              <a:rPr lang="en-US" sz="2400" smtClean="0"/>
              <a:t>’</a:t>
            </a:r>
          </a:p>
          <a:p>
            <a:pPr eaLnBrk="1" hangingPunct="1"/>
            <a:r>
              <a:rPr lang="en-US" sz="2400" smtClean="0"/>
              <a:t>The machine-code has this 3-byte format:</a:t>
            </a:r>
          </a:p>
          <a:p>
            <a:pPr eaLnBrk="1" hangingPunct="1"/>
            <a:endParaRPr lang="en-US" sz="2400" smtClean="0"/>
          </a:p>
        </p:txBody>
      </p:sp>
      <p:sp>
        <p:nvSpPr>
          <p:cNvPr id="79876" name="Text Box 4"/>
          <p:cNvSpPr txBox="1">
            <a:spLocks noChangeArrowheads="1"/>
          </p:cNvSpPr>
          <p:nvPr/>
        </p:nvSpPr>
        <p:spPr bwMode="auto">
          <a:xfrm>
            <a:off x="2590800" y="3429000"/>
            <a:ext cx="2393950" cy="641350"/>
          </a:xfrm>
          <a:prstGeom prst="rect">
            <a:avLst/>
          </a:prstGeom>
          <a:noFill/>
          <a:ln w="9525">
            <a:noFill/>
            <a:miter lim="800000"/>
            <a:headEnd/>
            <a:tailEnd/>
          </a:ln>
        </p:spPr>
        <p:txBody>
          <a:bodyPr wrap="none">
            <a:spAutoFit/>
          </a:bodyPr>
          <a:lstStyle/>
          <a:p>
            <a:r>
              <a:rPr lang="en-US"/>
              <a:t> mov 	$sel_fs, %ax</a:t>
            </a:r>
          </a:p>
          <a:p>
            <a:r>
              <a:rPr lang="en-US"/>
              <a:t> mov	%ax, %ds</a:t>
            </a:r>
          </a:p>
        </p:txBody>
      </p:sp>
      <p:sp>
        <p:nvSpPr>
          <p:cNvPr id="79877" name="Rectangle 4"/>
          <p:cNvSpPr>
            <a:spLocks noChangeArrowheads="1"/>
          </p:cNvSpPr>
          <p:nvPr/>
        </p:nvSpPr>
        <p:spPr bwMode="auto">
          <a:xfrm>
            <a:off x="1447800" y="5572125"/>
            <a:ext cx="12954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0x0F</a:t>
            </a:r>
          </a:p>
        </p:txBody>
      </p:sp>
      <p:sp>
        <p:nvSpPr>
          <p:cNvPr id="79878" name="Rectangle 5"/>
          <p:cNvSpPr>
            <a:spLocks noChangeArrowheads="1"/>
          </p:cNvSpPr>
          <p:nvPr/>
        </p:nvSpPr>
        <p:spPr bwMode="auto">
          <a:xfrm>
            <a:off x="2895600" y="5572125"/>
            <a:ext cx="12954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0x20</a:t>
            </a:r>
          </a:p>
        </p:txBody>
      </p:sp>
      <p:sp>
        <p:nvSpPr>
          <p:cNvPr id="79879" name="Rectangle 6"/>
          <p:cNvSpPr>
            <a:spLocks noChangeArrowheads="1"/>
          </p:cNvSpPr>
          <p:nvPr/>
        </p:nvSpPr>
        <p:spPr bwMode="auto">
          <a:xfrm>
            <a:off x="4419600" y="5572125"/>
            <a:ext cx="1905000" cy="609600"/>
          </a:xfrm>
          <a:prstGeom prst="rect">
            <a:avLst/>
          </a:prstGeom>
          <a:solidFill>
            <a:schemeClr val="accent1"/>
          </a:solidFill>
          <a:ln w="9525">
            <a:solidFill>
              <a:schemeClr val="tx1"/>
            </a:solidFill>
            <a:miter lim="800000"/>
            <a:headEnd/>
            <a:tailEnd/>
          </a:ln>
        </p:spPr>
        <p:txBody>
          <a:bodyPr wrap="none" anchor="ctr"/>
          <a:lstStyle/>
          <a:p>
            <a:pPr algn="ctr"/>
            <a:r>
              <a:rPr lang="en-US" sz="2400"/>
              <a:t>11 000 rrr </a:t>
            </a:r>
          </a:p>
        </p:txBody>
      </p:sp>
      <p:sp>
        <p:nvSpPr>
          <p:cNvPr id="79880" name="Line 7"/>
          <p:cNvSpPr>
            <a:spLocks noChangeShapeType="1"/>
          </p:cNvSpPr>
          <p:nvPr/>
        </p:nvSpPr>
        <p:spPr bwMode="auto">
          <a:xfrm flipV="1">
            <a:off x="6324600" y="5791200"/>
            <a:ext cx="914400" cy="76200"/>
          </a:xfrm>
          <a:prstGeom prst="line">
            <a:avLst/>
          </a:prstGeom>
          <a:noFill/>
          <a:ln w="19050">
            <a:solidFill>
              <a:schemeClr val="tx1"/>
            </a:solidFill>
            <a:round/>
            <a:headEnd type="triangle" w="med" len="med"/>
            <a:tailEnd/>
          </a:ln>
        </p:spPr>
        <p:txBody>
          <a:bodyPr/>
          <a:lstStyle/>
          <a:p>
            <a:endParaRPr lang="en-US"/>
          </a:p>
        </p:txBody>
      </p:sp>
      <p:sp>
        <p:nvSpPr>
          <p:cNvPr id="79881" name="Text Box 8"/>
          <p:cNvSpPr txBox="1">
            <a:spLocks noChangeArrowheads="1"/>
          </p:cNvSpPr>
          <p:nvPr/>
        </p:nvSpPr>
        <p:spPr bwMode="auto">
          <a:xfrm>
            <a:off x="7162800" y="4810125"/>
            <a:ext cx="1171575" cy="2047875"/>
          </a:xfrm>
          <a:prstGeom prst="rect">
            <a:avLst/>
          </a:prstGeom>
          <a:noFill/>
          <a:ln w="9525">
            <a:noFill/>
            <a:miter lim="800000"/>
            <a:headEnd/>
            <a:tailEnd/>
          </a:ln>
        </p:spPr>
        <p:txBody>
          <a:bodyPr wrap="none">
            <a:spAutoFit/>
          </a:bodyPr>
          <a:lstStyle/>
          <a:p>
            <a:r>
              <a:rPr lang="en-US" sz="1600"/>
              <a:t>000 = EAX</a:t>
            </a:r>
          </a:p>
          <a:p>
            <a:r>
              <a:rPr lang="en-US" sz="1600"/>
              <a:t>001 = ECX</a:t>
            </a:r>
          </a:p>
          <a:p>
            <a:r>
              <a:rPr lang="en-US" sz="1600"/>
              <a:t>010 = EDX</a:t>
            </a:r>
          </a:p>
          <a:p>
            <a:r>
              <a:rPr lang="en-US" sz="1600"/>
              <a:t>011 = EBX</a:t>
            </a:r>
          </a:p>
          <a:p>
            <a:r>
              <a:rPr lang="en-US" sz="1600"/>
              <a:t>100 = ESP</a:t>
            </a:r>
          </a:p>
          <a:p>
            <a:r>
              <a:rPr lang="en-US" sz="1600"/>
              <a:t>101 = EBP</a:t>
            </a:r>
          </a:p>
          <a:p>
            <a:r>
              <a:rPr lang="en-US" sz="1600"/>
              <a:t>110 = ESI</a:t>
            </a:r>
          </a:p>
          <a:p>
            <a:r>
              <a:rPr lang="en-US" sz="1600"/>
              <a:t>111 = EDI</a:t>
            </a:r>
          </a:p>
        </p:txBody>
      </p:sp>
      <p:sp>
        <p:nvSpPr>
          <p:cNvPr id="1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274</a:t>
            </a:fld>
            <a:endParaRPr lang="en-US" dirty="0"/>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304800"/>
            <a:ext cx="8229600" cy="1143000"/>
          </a:xfrm>
        </p:spPr>
        <p:txBody>
          <a:bodyPr/>
          <a:lstStyle/>
          <a:p>
            <a:pPr eaLnBrk="1" hangingPunct="1"/>
            <a:r>
              <a:rPr lang="en-US" smtClean="0"/>
              <a:t>Destination-register</a:t>
            </a:r>
          </a:p>
        </p:txBody>
      </p:sp>
      <p:sp>
        <p:nvSpPr>
          <p:cNvPr id="80899" name="Rectangle 3"/>
          <p:cNvSpPr>
            <a:spLocks noGrp="1" noChangeArrowheads="1"/>
          </p:cNvSpPr>
          <p:nvPr>
            <p:ph type="body" idx="1"/>
          </p:nvPr>
        </p:nvSpPr>
        <p:spPr>
          <a:xfrm>
            <a:off x="457200" y="3017838"/>
            <a:ext cx="8229600" cy="4525962"/>
          </a:xfrm>
        </p:spPr>
        <p:txBody>
          <a:bodyPr/>
          <a:lstStyle/>
          <a:p>
            <a:pPr eaLnBrk="1" hangingPunct="1"/>
            <a:r>
              <a:rPr lang="en-US" sz="2400" smtClean="0"/>
              <a:t>Step 5: Determine which general register is the destination-operand (determined by lowest 3-bits of the third instruction-byte), and locate that register’s stack-image as the one to be overwritten by CR0’s value</a:t>
            </a:r>
          </a:p>
        </p:txBody>
      </p:sp>
      <p:sp>
        <p:nvSpPr>
          <p:cNvPr id="80900" name="Text Box 4"/>
          <p:cNvSpPr txBox="1">
            <a:spLocks noChangeArrowheads="1"/>
          </p:cNvSpPr>
          <p:nvPr/>
        </p:nvSpPr>
        <p:spPr bwMode="auto">
          <a:xfrm>
            <a:off x="1219200" y="4673600"/>
            <a:ext cx="7050088" cy="2032000"/>
          </a:xfrm>
          <a:prstGeom prst="rect">
            <a:avLst/>
          </a:prstGeom>
          <a:noFill/>
          <a:ln w="9525">
            <a:noFill/>
            <a:miter lim="800000"/>
            <a:headEnd/>
            <a:tailEnd/>
          </a:ln>
        </p:spPr>
        <p:txBody>
          <a:bodyPr>
            <a:spAutoFit/>
          </a:bodyPr>
          <a:lstStyle/>
          <a:p>
            <a:r>
              <a:rPr lang="en-US"/>
              <a:t> mov	%ds</a:t>
            </a:r>
            <a:r>
              <a:rPr lang="en-US">
                <a:sym typeface="Wingdings" pitchFamily="2" charset="2"/>
              </a:rPr>
              <a:t>:2(%edi), %dl	# get instruction’s 3</a:t>
            </a:r>
            <a:r>
              <a:rPr lang="en-US" baseline="30000">
                <a:sym typeface="Wingdings" pitchFamily="2" charset="2"/>
              </a:rPr>
              <a:t>rd</a:t>
            </a:r>
            <a:r>
              <a:rPr lang="en-US">
                <a:sym typeface="Wingdings" pitchFamily="2" charset="2"/>
              </a:rPr>
              <a:t> byte</a:t>
            </a:r>
          </a:p>
          <a:p>
            <a:r>
              <a:rPr lang="en-US">
                <a:sym typeface="Wingdings" pitchFamily="2" charset="2"/>
              </a:rPr>
              <a:t> and	$0x00000007, %edx	# convert number to 32-bits</a:t>
            </a:r>
          </a:p>
          <a:p>
            <a:r>
              <a:rPr lang="en-US">
                <a:sym typeface="Wingdings" pitchFamily="2" charset="2"/>
              </a:rPr>
              <a:t> neg	%edx			# get number’s negative</a:t>
            </a:r>
          </a:p>
          <a:p>
            <a:r>
              <a:rPr lang="en-US">
                <a:sym typeface="Wingdings" pitchFamily="2" charset="2"/>
              </a:rPr>
              <a:t> add	$7, %edx		# add 7 to get image-number</a:t>
            </a:r>
          </a:p>
          <a:p>
            <a:r>
              <a:rPr lang="en-US">
                <a:sym typeface="Wingdings" pitchFamily="2" charset="2"/>
              </a:rPr>
              <a:t> mov	%cr0, %eax		# read register CR0’s value</a:t>
            </a:r>
          </a:p>
          <a:p>
            <a:r>
              <a:rPr lang="en-US">
                <a:sym typeface="Wingdings" pitchFamily="2" charset="2"/>
              </a:rPr>
              <a:t> mov	%eax, (%ebp, %edx, 4)	# overwrite operand’s image </a:t>
            </a:r>
          </a:p>
          <a:p>
            <a:endParaRPr lang="en-US"/>
          </a:p>
        </p:txBody>
      </p:sp>
      <p:sp>
        <p:nvSpPr>
          <p:cNvPr id="80901" name="Rectangle 4"/>
          <p:cNvSpPr>
            <a:spLocks noChangeArrowheads="1"/>
          </p:cNvSpPr>
          <p:nvPr/>
        </p:nvSpPr>
        <p:spPr bwMode="auto">
          <a:xfrm>
            <a:off x="914400" y="711200"/>
            <a:ext cx="7162800" cy="2209800"/>
          </a:xfrm>
          <a:prstGeom prst="rect">
            <a:avLst/>
          </a:prstGeom>
          <a:solidFill>
            <a:schemeClr val="accent1"/>
          </a:solidFill>
          <a:ln w="9525">
            <a:solidFill>
              <a:schemeClr val="tx1"/>
            </a:solidFill>
            <a:miter lim="800000"/>
            <a:headEnd/>
            <a:tailEnd/>
          </a:ln>
        </p:spPr>
        <p:txBody>
          <a:bodyPr wrap="none" anchor="ctr"/>
          <a:lstStyle/>
          <a:p>
            <a:r>
              <a:rPr lang="en-US"/>
              <a:t># The instruction begins at address DS:EDI and is 3-bytes long</a:t>
            </a:r>
          </a:p>
          <a:p>
            <a:r>
              <a:rPr lang="en-US"/>
              <a:t># (remember that Intel Architecture uses ‘little-endian’ storage)</a:t>
            </a:r>
          </a:p>
          <a:p>
            <a:r>
              <a:rPr lang="en-US"/>
              <a:t>	mov	%ds:(%edi), %eax	# get 4-bytes</a:t>
            </a:r>
          </a:p>
          <a:p>
            <a:r>
              <a:rPr lang="en-US"/>
              <a:t>	and	$0x00F8FFFF, %eax	# keep 21-bits</a:t>
            </a:r>
          </a:p>
          <a:p>
            <a:r>
              <a:rPr lang="en-US"/>
              <a:t>	cmp	$0x00C0200F, %eax	# is it ‘mov %cr0,reg’?</a:t>
            </a:r>
          </a:p>
          <a:p>
            <a:r>
              <a:rPr lang="en-US"/>
              <a:t>	jne				# no, wrong opcode</a:t>
            </a:r>
          </a:p>
          <a:p>
            <a:r>
              <a:rPr lang="en-US"/>
              <a:t>	jmp	emuldepartate		# else we emulate it</a:t>
            </a:r>
          </a:p>
          <a:p>
            <a:endParaRPr lang="en-US"/>
          </a:p>
        </p:txBody>
      </p:sp>
      <p:sp>
        <p:nvSpPr>
          <p:cNvPr id="6"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275</a:t>
            </a:fld>
            <a:endParaRPr lang="en-US" dirty="0"/>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304800"/>
            <a:ext cx="8229600" cy="1143000"/>
          </a:xfrm>
        </p:spPr>
        <p:txBody>
          <a:bodyPr/>
          <a:lstStyle/>
          <a:p>
            <a:pPr eaLnBrk="1" hangingPunct="1"/>
            <a:r>
              <a:rPr lang="en-US" smtClean="0"/>
              <a:t>Skip past the fault</a:t>
            </a:r>
          </a:p>
        </p:txBody>
      </p:sp>
      <p:sp>
        <p:nvSpPr>
          <p:cNvPr id="81923" name="Rectangle 3"/>
          <p:cNvSpPr>
            <a:spLocks noGrp="1" noChangeArrowheads="1"/>
          </p:cNvSpPr>
          <p:nvPr>
            <p:ph type="body" idx="1"/>
          </p:nvPr>
        </p:nvSpPr>
        <p:spPr>
          <a:xfrm>
            <a:off x="381000" y="1295400"/>
            <a:ext cx="8229600" cy="4525963"/>
          </a:xfrm>
        </p:spPr>
        <p:txBody>
          <a:bodyPr/>
          <a:lstStyle/>
          <a:p>
            <a:pPr eaLnBrk="1" hangingPunct="1"/>
            <a:r>
              <a:rPr lang="en-US" sz="2400" smtClean="0"/>
              <a:t>Step 6: Now that we have performed the operation at ring0 which could not be done at ring3, we are ready to ‘return’ to resume the interrupted ring3-task – but NOT to the same instruction that caused the fault!</a:t>
            </a:r>
          </a:p>
          <a:p>
            <a:pPr eaLnBrk="1" hangingPunct="1"/>
            <a:r>
              <a:rPr lang="en-US" sz="2400" smtClean="0"/>
              <a:t>We need to ‘skip’ that 3-byte instruction: </a:t>
            </a:r>
          </a:p>
          <a:p>
            <a:pPr eaLnBrk="1" hangingPunct="1">
              <a:buFontTx/>
              <a:buNone/>
            </a:pPr>
            <a:endParaRPr lang="en-US" smtClean="0"/>
          </a:p>
        </p:txBody>
      </p:sp>
      <p:sp>
        <p:nvSpPr>
          <p:cNvPr id="81924" name="Text Box 4"/>
          <p:cNvSpPr txBox="1">
            <a:spLocks noChangeArrowheads="1"/>
          </p:cNvSpPr>
          <p:nvPr/>
        </p:nvSpPr>
        <p:spPr bwMode="auto">
          <a:xfrm>
            <a:off x="1295400" y="3276600"/>
            <a:ext cx="6762750" cy="1465263"/>
          </a:xfrm>
          <a:prstGeom prst="rect">
            <a:avLst/>
          </a:prstGeom>
          <a:noFill/>
          <a:ln w="9525">
            <a:noFill/>
            <a:miter lim="800000"/>
            <a:headEnd/>
            <a:tailEnd/>
          </a:ln>
        </p:spPr>
        <p:txBody>
          <a:bodyPr wrap="none">
            <a:spAutoFit/>
          </a:bodyPr>
          <a:lstStyle/>
          <a:p>
            <a:r>
              <a:rPr lang="en-US"/>
              <a:t> addw	$3, 36(%ebp)	# advance IP-image by 3-bytes</a:t>
            </a:r>
          </a:p>
          <a:p>
            <a:endParaRPr lang="en-US"/>
          </a:p>
          <a:p>
            <a:r>
              <a:rPr lang="en-US"/>
              <a:t> popal			# restore images to general registers</a:t>
            </a:r>
          </a:p>
          <a:p>
            <a:r>
              <a:rPr lang="en-US"/>
              <a:t> add	$4, %esp	# discard error-code from the stack</a:t>
            </a:r>
          </a:p>
          <a:p>
            <a:r>
              <a:rPr lang="en-US"/>
              <a:t> iretl			# return to the Virtual-8086 mode task</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276</a:t>
            </a:fld>
            <a:endParaRPr lang="en-US" dirty="0"/>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28600"/>
            <a:ext cx="8229600" cy="1143000"/>
          </a:xfrm>
        </p:spPr>
        <p:txBody>
          <a:bodyPr/>
          <a:lstStyle/>
          <a:p>
            <a:pPr eaLnBrk="1" hangingPunct="1"/>
            <a:r>
              <a:rPr lang="en-US" smtClean="0"/>
              <a:t>The ‘smsw’ instruction</a:t>
            </a:r>
          </a:p>
        </p:txBody>
      </p:sp>
      <p:sp>
        <p:nvSpPr>
          <p:cNvPr id="82947" name="Rectangle 3"/>
          <p:cNvSpPr>
            <a:spLocks noGrp="1" noChangeArrowheads="1"/>
          </p:cNvSpPr>
          <p:nvPr>
            <p:ph type="body" idx="1"/>
          </p:nvPr>
        </p:nvSpPr>
        <p:spPr>
          <a:xfrm>
            <a:off x="457200" y="990600"/>
            <a:ext cx="8229600" cy="4525963"/>
          </a:xfrm>
        </p:spPr>
        <p:txBody>
          <a:bodyPr/>
          <a:lstStyle/>
          <a:p>
            <a:pPr eaLnBrk="1" hangingPunct="1"/>
            <a:r>
              <a:rPr lang="en-US" sz="2400" smtClean="0"/>
              <a:t>There is another CPU instruction that also returns the value in Control Register CR0</a:t>
            </a:r>
          </a:p>
          <a:p>
            <a:pPr eaLnBrk="1" hangingPunct="1"/>
            <a:r>
              <a:rPr lang="en-US" sz="2400" smtClean="0"/>
              <a:t>It is NOT a privileged instruction – it can be directly executed in Virtual-8086 mode</a:t>
            </a:r>
          </a:p>
          <a:p>
            <a:pPr eaLnBrk="1" hangingPunct="1"/>
            <a:r>
              <a:rPr lang="en-US" sz="2400" smtClean="0"/>
              <a:t>So you can use it to check on the validity of your ‘emulation’ for ‘</a:t>
            </a:r>
            <a:r>
              <a:rPr lang="en-US" sz="2400" b="1" smtClean="0"/>
              <a:t>mov %cr0, reg</a:t>
            </a:r>
            <a:r>
              <a:rPr lang="en-US" sz="2400" smtClean="0"/>
              <a:t>’</a:t>
            </a:r>
          </a:p>
        </p:txBody>
      </p:sp>
      <p:sp>
        <p:nvSpPr>
          <p:cNvPr id="82948" name="Text Box 4"/>
          <p:cNvSpPr txBox="1">
            <a:spLocks noChangeArrowheads="1"/>
          </p:cNvSpPr>
          <p:nvPr/>
        </p:nvSpPr>
        <p:spPr bwMode="auto">
          <a:xfrm>
            <a:off x="1905000" y="3657600"/>
            <a:ext cx="5340350" cy="1190625"/>
          </a:xfrm>
          <a:prstGeom prst="rect">
            <a:avLst/>
          </a:prstGeom>
          <a:noFill/>
          <a:ln w="9525">
            <a:noFill/>
            <a:miter lim="800000"/>
            <a:headEnd/>
            <a:tailEnd/>
          </a:ln>
        </p:spPr>
        <p:txBody>
          <a:bodyPr wrap="none">
            <a:spAutoFit/>
          </a:bodyPr>
          <a:lstStyle/>
          <a:p>
            <a:r>
              <a:rPr lang="en-US"/>
              <a:t> smsw	%eax		# reads CR0 into EAX</a:t>
            </a:r>
          </a:p>
          <a:p>
            <a:r>
              <a:rPr lang="en-US"/>
              <a:t> mov 	%cr0, %edx	# reads CR0 into EDX</a:t>
            </a:r>
          </a:p>
          <a:p>
            <a:r>
              <a:rPr lang="en-US"/>
              <a:t> sub	%eax, %edx	# what’s the difference?</a:t>
            </a:r>
          </a:p>
          <a:p>
            <a:r>
              <a:rPr lang="en-US"/>
              <a:t> jnz	emulation_flaw	# it ought to be zero!!</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277</a:t>
            </a:fld>
            <a:endParaRPr lang="en-US" dirty="0"/>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457200" y="-152400"/>
            <a:ext cx="8229600" cy="1143000"/>
          </a:xfrm>
        </p:spPr>
        <p:txBody>
          <a:bodyPr/>
          <a:lstStyle/>
          <a:p>
            <a:pPr eaLnBrk="1" hangingPunct="1"/>
            <a:r>
              <a:rPr lang="en-US" smtClean="0"/>
              <a:t>Guest ‘resources’</a:t>
            </a:r>
          </a:p>
        </p:txBody>
      </p:sp>
      <p:sp>
        <p:nvSpPr>
          <p:cNvPr id="83971" name="Rectangle 3"/>
          <p:cNvSpPr>
            <a:spLocks noGrp="1" noChangeArrowheads="1"/>
          </p:cNvSpPr>
          <p:nvPr>
            <p:ph type="body" idx="1"/>
          </p:nvPr>
        </p:nvSpPr>
        <p:spPr/>
        <p:txBody>
          <a:bodyPr/>
          <a:lstStyle/>
          <a:p>
            <a:pPr eaLnBrk="1" hangingPunct="1"/>
            <a:r>
              <a:rPr lang="en-US" sz="2800" smtClean="0"/>
              <a:t>We identified the needed data-structures and procedures to support our ‘Guest’ VM:</a:t>
            </a:r>
          </a:p>
          <a:p>
            <a:pPr lvl="1" eaLnBrk="1" hangingPunct="1"/>
            <a:r>
              <a:rPr lang="en-US" sz="2400" smtClean="0"/>
              <a:t>Task State Segment (with permission-bitmap)</a:t>
            </a:r>
          </a:p>
          <a:p>
            <a:pPr lvl="1" eaLnBrk="1" hangingPunct="1"/>
            <a:r>
              <a:rPr lang="en-US" sz="2400" smtClean="0"/>
              <a:t>Global Descriptor Table (for TSS and LDT)</a:t>
            </a:r>
          </a:p>
          <a:p>
            <a:pPr lvl="1" eaLnBrk="1" hangingPunct="1"/>
            <a:r>
              <a:rPr lang="en-US" sz="2400" smtClean="0"/>
              <a:t>Local Descriptor Table (code, data, vram, flat)</a:t>
            </a:r>
          </a:p>
          <a:p>
            <a:pPr lvl="1" eaLnBrk="1" hangingPunct="1"/>
            <a:r>
              <a:rPr lang="en-US" sz="2400" smtClean="0"/>
              <a:t>Page-Directory Table (for one ‘4-MB’ frame)</a:t>
            </a:r>
          </a:p>
          <a:p>
            <a:pPr lvl="1" eaLnBrk="1" hangingPunct="1"/>
            <a:r>
              <a:rPr lang="en-US" sz="2400" smtClean="0"/>
              <a:t>Two stacks (for use in ring3 and in ring0)</a:t>
            </a:r>
          </a:p>
          <a:p>
            <a:pPr lvl="1" eaLnBrk="1" hangingPunct="1"/>
            <a:r>
              <a:rPr lang="en-US" sz="2400" smtClean="0"/>
              <a:t>Code for ‘guest_task’ (also ‘guest_isrGPF’)</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278</a:t>
            </a:fld>
            <a:endParaRPr lang="en-US" dirty="0"/>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0"/>
            <a:ext cx="8229600" cy="1143000"/>
          </a:xfrm>
        </p:spPr>
        <p:txBody>
          <a:bodyPr/>
          <a:lstStyle/>
          <a:p>
            <a:pPr eaLnBrk="1" hangingPunct="1"/>
            <a:r>
              <a:rPr lang="en-US" smtClean="0"/>
              <a:t>Testing our ‘Guest’</a:t>
            </a:r>
          </a:p>
        </p:txBody>
      </p:sp>
      <p:sp>
        <p:nvSpPr>
          <p:cNvPr id="84995" name="Rectangle 3"/>
          <p:cNvSpPr>
            <a:spLocks noGrp="1" noChangeArrowheads="1"/>
          </p:cNvSpPr>
          <p:nvPr>
            <p:ph type="body" idx="1"/>
          </p:nvPr>
        </p:nvSpPr>
        <p:spPr>
          <a:xfrm>
            <a:off x="457200" y="1341437"/>
            <a:ext cx="8229600" cy="4525963"/>
          </a:xfrm>
        </p:spPr>
        <p:txBody>
          <a:bodyPr/>
          <a:lstStyle/>
          <a:p>
            <a:pPr eaLnBrk="1" hangingPunct="1"/>
            <a:r>
              <a:rPr lang="en-US" sz="2400" dirty="0" smtClean="0"/>
              <a:t>We created ‘vmxstep1.s’ to implement our guest’s data-structures and its procedures</a:t>
            </a:r>
          </a:p>
          <a:p>
            <a:pPr eaLnBrk="1" hangingPunct="1"/>
            <a:r>
              <a:rPr lang="en-US" sz="2400" dirty="0" smtClean="0"/>
              <a:t>We also wrote ‘trystep1.s’ as a </a:t>
            </a:r>
            <a:r>
              <a:rPr lang="en-US" sz="2400" dirty="0" err="1" smtClean="0"/>
              <a:t>testbed</a:t>
            </a:r>
            <a:r>
              <a:rPr lang="en-US" sz="2400" dirty="0" smtClean="0"/>
              <a:t> for resources in our ‘vmxstep1.s’ component</a:t>
            </a:r>
          </a:p>
          <a:p>
            <a:pPr eaLnBrk="1" hangingPunct="1"/>
            <a:r>
              <a:rPr lang="en-US" sz="2400" dirty="0" smtClean="0"/>
              <a:t>Two files should be separately assembled, then linked to create the test ‘executable</a:t>
            </a:r>
            <a:r>
              <a:rPr lang="en-US" dirty="0" smtClean="0"/>
              <a:t>’    </a:t>
            </a:r>
          </a:p>
        </p:txBody>
      </p:sp>
      <p:sp>
        <p:nvSpPr>
          <p:cNvPr id="84996" name="Rectangle 4"/>
          <p:cNvSpPr>
            <a:spLocks noChangeArrowheads="1"/>
          </p:cNvSpPr>
          <p:nvPr/>
        </p:nvSpPr>
        <p:spPr bwMode="auto">
          <a:xfrm>
            <a:off x="838200" y="4572000"/>
            <a:ext cx="7620000" cy="1524000"/>
          </a:xfrm>
          <a:prstGeom prst="rect">
            <a:avLst/>
          </a:prstGeom>
          <a:solidFill>
            <a:schemeClr val="accent1"/>
          </a:solidFill>
          <a:ln w="9525">
            <a:solidFill>
              <a:schemeClr val="tx1"/>
            </a:solidFill>
            <a:miter lim="800000"/>
            <a:headEnd/>
            <a:tailEnd/>
          </a:ln>
        </p:spPr>
        <p:txBody>
          <a:bodyPr wrap="none" anchor="ctr"/>
          <a:lstStyle/>
          <a:p>
            <a:r>
              <a:rPr lang="en-US"/>
              <a:t>	$  as  vmxstep1.s  -o vmxstep1.o</a:t>
            </a:r>
          </a:p>
          <a:p>
            <a:r>
              <a:rPr lang="en-US"/>
              <a:t>	$  as  trystep1.s  -o trystep1.o	</a:t>
            </a:r>
          </a:p>
          <a:p>
            <a:r>
              <a:rPr lang="en-US"/>
              <a:t>	$  ld  trystep1.o  vmxstep1.o  -T ldscript  -o trystep1.b</a:t>
            </a:r>
          </a:p>
          <a:p>
            <a:r>
              <a:rPr lang="en-US"/>
              <a:t>	$  dd  if=trystep1.b  of=/dev/sda4  seek=1</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279</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1143000"/>
          </a:xfrm>
        </p:spPr>
        <p:txBody>
          <a:bodyPr/>
          <a:lstStyle/>
          <a:p>
            <a:r>
              <a:rPr lang="en-US" dirty="0" smtClean="0"/>
              <a:t>Critical section</a:t>
            </a:r>
            <a:endParaRPr lang="en-US" dirty="0"/>
          </a:p>
        </p:txBody>
      </p:sp>
      <p:sp>
        <p:nvSpPr>
          <p:cNvPr id="27651" name="Rectangle 3"/>
          <p:cNvSpPr>
            <a:spLocks noGrp="1" noChangeArrowheads="1"/>
          </p:cNvSpPr>
          <p:nvPr>
            <p:ph type="body" idx="1"/>
          </p:nvPr>
        </p:nvSpPr>
        <p:spPr>
          <a:xfrm>
            <a:off x="228600" y="1752600"/>
            <a:ext cx="8610600" cy="3200400"/>
          </a:xfrm>
        </p:spPr>
        <p:txBody>
          <a:bodyPr/>
          <a:lstStyle/>
          <a:p>
            <a:r>
              <a:rPr lang="en-US" sz="2400" dirty="0"/>
              <a:t>Modifying the timer-tick interrupt-vector is uses a two-step instruction-sequence:</a:t>
            </a:r>
          </a:p>
          <a:p>
            <a:pPr lvl="1"/>
            <a:r>
              <a:rPr lang="en-US" sz="2400" i="1" dirty="0"/>
              <a:t>First change the vector’s lo-word (offset)</a:t>
            </a:r>
          </a:p>
          <a:p>
            <a:pPr lvl="1"/>
            <a:r>
              <a:rPr lang="en-US" sz="2400" i="1" dirty="0"/>
              <a:t>Then change the vector’s hi-word (segment)</a:t>
            </a:r>
          </a:p>
          <a:p>
            <a:r>
              <a:rPr lang="en-US" sz="2400" dirty="0"/>
              <a:t>What if an interrupt should occur between those two steps?  </a:t>
            </a:r>
            <a:r>
              <a:rPr lang="en-US" sz="2400" dirty="0" smtClean="0"/>
              <a:t>We </a:t>
            </a:r>
            <a:r>
              <a:rPr lang="en-US" sz="2400" dirty="0"/>
              <a:t>MUST prevent that!!  </a:t>
            </a:r>
          </a:p>
          <a:p>
            <a:r>
              <a:rPr lang="en-US" sz="2400" dirty="0"/>
              <a:t>So we’ll use the ‘</a:t>
            </a:r>
            <a:r>
              <a:rPr lang="en-US" sz="2400" dirty="0" err="1"/>
              <a:t>cli</a:t>
            </a:r>
            <a:r>
              <a:rPr lang="en-US" sz="2400" dirty="0"/>
              <a:t>’ and ‘</a:t>
            </a:r>
            <a:r>
              <a:rPr lang="en-US" sz="2400" dirty="0" err="1"/>
              <a:t>sti</a:t>
            </a:r>
            <a:r>
              <a:rPr lang="en-US" sz="2400" dirty="0"/>
              <a:t>’ instructions</a:t>
            </a:r>
          </a:p>
        </p:txBody>
      </p:sp>
      <p:sp>
        <p:nvSpPr>
          <p:cNvPr id="4" name="Slide Number Placeholder 3"/>
          <p:cNvSpPr>
            <a:spLocks noGrp="1"/>
          </p:cNvSpPr>
          <p:nvPr>
            <p:ph type="sldNum" sz="quarter" idx="12"/>
          </p:nvPr>
        </p:nvSpPr>
        <p:spPr/>
        <p:txBody>
          <a:bodyPr/>
          <a:lstStyle/>
          <a:p>
            <a:fld id="{E9F30D11-FCBC-4E13-9D77-6D2272D5FE03}" type="slidenum">
              <a:rPr lang="en-US" smtClean="0"/>
              <a:pPr/>
              <a:t>28</a:t>
            </a:fld>
            <a:endParaRPr lang="en-US"/>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0"/>
            <a:ext cx="8229600" cy="1143000"/>
          </a:xfrm>
        </p:spPr>
        <p:txBody>
          <a:bodyPr/>
          <a:lstStyle/>
          <a:p>
            <a:pPr eaLnBrk="1" hangingPunct="1"/>
            <a:r>
              <a:rPr lang="en-US" dirty="0" smtClean="0"/>
              <a:t>What will our ‘Host’ do?</a:t>
            </a:r>
          </a:p>
        </p:txBody>
      </p:sp>
      <p:sp>
        <p:nvSpPr>
          <p:cNvPr id="86019" name="Rectangle 3"/>
          <p:cNvSpPr>
            <a:spLocks noGrp="1" noChangeArrowheads="1"/>
          </p:cNvSpPr>
          <p:nvPr>
            <p:ph type="body" idx="1"/>
          </p:nvPr>
        </p:nvSpPr>
        <p:spPr/>
        <p:txBody>
          <a:bodyPr/>
          <a:lstStyle/>
          <a:p>
            <a:pPr eaLnBrk="1" hangingPunct="1">
              <a:lnSpc>
                <a:spcPct val="90000"/>
              </a:lnSpc>
            </a:pPr>
            <a:r>
              <a:rPr lang="en-US" smtClean="0"/>
              <a:t>Our VMM will need to take these actions:</a:t>
            </a:r>
          </a:p>
          <a:p>
            <a:pPr lvl="1" eaLnBrk="1" hangingPunct="1">
              <a:lnSpc>
                <a:spcPct val="90000"/>
              </a:lnSpc>
            </a:pPr>
            <a:r>
              <a:rPr lang="en-US" smtClean="0"/>
              <a:t>Initially enter VMX mode (using ‘</a:t>
            </a:r>
            <a:r>
              <a:rPr lang="en-US" b="1" smtClean="0"/>
              <a:t>vmxon</a:t>
            </a:r>
            <a:r>
              <a:rPr lang="en-US" smtClean="0"/>
              <a:t>’)</a:t>
            </a:r>
          </a:p>
          <a:p>
            <a:pPr lvl="1" eaLnBrk="1" hangingPunct="1">
              <a:lnSpc>
                <a:spcPct val="90000"/>
              </a:lnSpc>
            </a:pPr>
            <a:r>
              <a:rPr lang="en-US" smtClean="0"/>
              <a:t>Clear our guest’s VMCS (using ‘</a:t>
            </a:r>
            <a:r>
              <a:rPr lang="en-US" b="1" smtClean="0"/>
              <a:t>vmclear</a:t>
            </a:r>
            <a:r>
              <a:rPr lang="en-US" smtClean="0"/>
              <a:t>’)</a:t>
            </a:r>
          </a:p>
          <a:p>
            <a:pPr lvl="1" eaLnBrk="1" hangingPunct="1">
              <a:lnSpc>
                <a:spcPct val="90000"/>
              </a:lnSpc>
            </a:pPr>
            <a:r>
              <a:rPr lang="en-US" smtClean="0"/>
              <a:t>Load the guest-pointer (using ‘</a:t>
            </a:r>
            <a:r>
              <a:rPr lang="en-US" b="1" smtClean="0"/>
              <a:t>vmptrld</a:t>
            </a:r>
            <a:r>
              <a:rPr lang="en-US" smtClean="0"/>
              <a:t>’)</a:t>
            </a:r>
          </a:p>
          <a:p>
            <a:pPr lvl="1" eaLnBrk="1" hangingPunct="1">
              <a:lnSpc>
                <a:spcPct val="90000"/>
              </a:lnSpc>
            </a:pPr>
            <a:r>
              <a:rPr lang="en-US" smtClean="0"/>
              <a:t>Write VMCS parameters (using ‘</a:t>
            </a:r>
            <a:r>
              <a:rPr lang="en-US" b="1" smtClean="0"/>
              <a:t>vmwrite</a:t>
            </a:r>
            <a:r>
              <a:rPr lang="en-US" smtClean="0"/>
              <a:t>’)</a:t>
            </a:r>
          </a:p>
          <a:p>
            <a:pPr lvl="1" eaLnBrk="1" hangingPunct="1">
              <a:lnSpc>
                <a:spcPct val="90000"/>
              </a:lnSpc>
            </a:pPr>
            <a:r>
              <a:rPr lang="en-US" smtClean="0"/>
              <a:t>Launch the guest-task (using ‘</a:t>
            </a:r>
            <a:r>
              <a:rPr lang="en-US" b="1" smtClean="0"/>
              <a:t>vmlaunch</a:t>
            </a:r>
            <a:r>
              <a:rPr lang="en-US" smtClean="0"/>
              <a:t>’)</a:t>
            </a:r>
          </a:p>
          <a:p>
            <a:pPr lvl="1" eaLnBrk="1" hangingPunct="1">
              <a:lnSpc>
                <a:spcPct val="90000"/>
              </a:lnSpc>
            </a:pPr>
            <a:r>
              <a:rPr lang="en-US" smtClean="0"/>
              <a:t>Read guest-exit information (using ‘</a:t>
            </a:r>
            <a:r>
              <a:rPr lang="en-US" b="1" smtClean="0"/>
              <a:t>vmread</a:t>
            </a:r>
            <a:r>
              <a:rPr lang="en-US" smtClean="0"/>
              <a:t>’)</a:t>
            </a:r>
          </a:p>
          <a:p>
            <a:pPr lvl="1" eaLnBrk="1" hangingPunct="1">
              <a:lnSpc>
                <a:spcPct val="90000"/>
              </a:lnSpc>
            </a:pPr>
            <a:r>
              <a:rPr lang="en-US" smtClean="0"/>
              <a:t>Maybe reenter the guest (using ‘</a:t>
            </a:r>
            <a:r>
              <a:rPr lang="en-US" b="1" smtClean="0"/>
              <a:t>vmresume</a:t>
            </a:r>
            <a:r>
              <a:rPr lang="en-US" smtClean="0"/>
              <a:t>’)</a:t>
            </a:r>
          </a:p>
          <a:p>
            <a:pPr lvl="1" eaLnBrk="1" hangingPunct="1">
              <a:lnSpc>
                <a:spcPct val="90000"/>
              </a:lnSpc>
            </a:pPr>
            <a:r>
              <a:rPr lang="en-US" smtClean="0"/>
              <a:t>Eventually leave VMX mode (using ‘</a:t>
            </a:r>
            <a:r>
              <a:rPr lang="en-US" b="1" smtClean="0"/>
              <a:t>vmxoff</a:t>
            </a:r>
            <a:r>
              <a:rPr lang="en-US" smtClean="0"/>
              <a: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280</a:t>
            </a:fld>
            <a:endParaRPr lang="en-US" dirty="0"/>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smtClean="0"/>
              <a:t>Host’s data-resources</a:t>
            </a:r>
          </a:p>
        </p:txBody>
      </p:sp>
      <p:sp>
        <p:nvSpPr>
          <p:cNvPr id="87043" name="Rectangle 3"/>
          <p:cNvSpPr>
            <a:spLocks noGrp="1" noChangeArrowheads="1"/>
          </p:cNvSpPr>
          <p:nvPr>
            <p:ph type="body" idx="1"/>
          </p:nvPr>
        </p:nvSpPr>
        <p:spPr/>
        <p:txBody>
          <a:bodyPr/>
          <a:lstStyle/>
          <a:p>
            <a:pPr eaLnBrk="1" hangingPunct="1"/>
            <a:r>
              <a:rPr lang="en-US" smtClean="0"/>
              <a:t>We need supporting VMM data-structures:</a:t>
            </a:r>
          </a:p>
          <a:p>
            <a:pPr lvl="1" eaLnBrk="1" hangingPunct="1"/>
            <a:r>
              <a:rPr lang="en-US" smtClean="0"/>
              <a:t>4-level page-tables (required for 64-bit code)</a:t>
            </a:r>
          </a:p>
          <a:p>
            <a:pPr lvl="1" eaLnBrk="1" hangingPunct="1"/>
            <a:r>
              <a:rPr lang="en-US" smtClean="0"/>
              <a:t>Task-State Segment (no permission-bitmap)</a:t>
            </a:r>
          </a:p>
          <a:p>
            <a:pPr lvl="1" eaLnBrk="1" hangingPunct="1"/>
            <a:r>
              <a:rPr lang="en-US" smtClean="0"/>
              <a:t>Global Descriptor Table (code, data, TSS)</a:t>
            </a:r>
          </a:p>
          <a:p>
            <a:pPr lvl="1" eaLnBrk="1" hangingPunct="1"/>
            <a:r>
              <a:rPr lang="en-US" smtClean="0"/>
              <a:t>Interrupt Descriptor Table (for GP faults)</a:t>
            </a:r>
          </a:p>
          <a:p>
            <a:pPr lvl="1" eaLnBrk="1" hangingPunct="1"/>
            <a:r>
              <a:rPr lang="en-US" smtClean="0"/>
              <a:t>One stack-region (for VMM’s ‘ring0’ code)</a:t>
            </a:r>
          </a:p>
          <a:p>
            <a:pPr lvl="1" eaLnBrk="1" hangingPunct="1"/>
            <a:r>
              <a:rPr lang="en-US" smtClean="0"/>
              <a:t>Virtual Machine Control Structures (two)</a:t>
            </a:r>
          </a:p>
          <a:p>
            <a:pPr lvl="1" eaLnBrk="1" hangingPunct="1"/>
            <a:r>
              <a:rPr lang="en-US" smtClean="0"/>
              <a:t>Collection of variables (VMCS parameters)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281</a:t>
            </a:fld>
            <a:endParaRPr lang="en-US" dirty="0"/>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‘vmxstep2.s’ </a:t>
            </a:r>
          </a:p>
        </p:txBody>
      </p:sp>
      <p:sp>
        <p:nvSpPr>
          <p:cNvPr id="88067" name="Rectangle 3"/>
          <p:cNvSpPr>
            <a:spLocks noGrp="1" noChangeArrowheads="1"/>
          </p:cNvSpPr>
          <p:nvPr>
            <p:ph type="body" idx="1"/>
          </p:nvPr>
        </p:nvSpPr>
        <p:spPr/>
        <p:txBody>
          <a:bodyPr/>
          <a:lstStyle/>
          <a:p>
            <a:pPr eaLnBrk="1" hangingPunct="1"/>
            <a:r>
              <a:rPr lang="en-US" smtClean="0"/>
              <a:t>We created a preliminary implementation for our ‘Host’ data-structures, and part of its executable code </a:t>
            </a:r>
          </a:p>
          <a:p>
            <a:pPr eaLnBrk="1" hangingPunct="1"/>
            <a:r>
              <a:rPr lang="en-US" smtClean="0"/>
              <a:t>Some ‘external’ data-items are referenced</a:t>
            </a:r>
          </a:p>
          <a:p>
            <a:pPr eaLnBrk="1" hangingPunct="1"/>
            <a:r>
              <a:rPr lang="en-US" smtClean="0"/>
              <a:t>Our demo-program’s ‘Control’ component remains to be designed and implemented</a:t>
            </a:r>
          </a:p>
          <a:p>
            <a:pPr eaLnBrk="1" hangingPunct="1"/>
            <a:r>
              <a:rPr lang="en-US" smtClean="0"/>
              <a:t>The required CPU initializations still have to be considered (and then implemented)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282</a:t>
            </a:fld>
            <a:endParaRPr lang="en-US" dirty="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457200" y="-152400"/>
            <a:ext cx="8229600" cy="1143000"/>
          </a:xfrm>
        </p:spPr>
        <p:txBody>
          <a:bodyPr/>
          <a:lstStyle/>
          <a:p>
            <a:pPr eaLnBrk="1" hangingPunct="1"/>
            <a:r>
              <a:rPr lang="en-US" dirty="0" smtClean="0"/>
              <a:t>The ‘machine’ array</a:t>
            </a:r>
          </a:p>
        </p:txBody>
      </p:sp>
      <p:sp>
        <p:nvSpPr>
          <p:cNvPr id="89091" name="Rectangle 3"/>
          <p:cNvSpPr>
            <a:spLocks noGrp="1" noChangeArrowheads="1"/>
          </p:cNvSpPr>
          <p:nvPr>
            <p:ph type="body" idx="1"/>
          </p:nvPr>
        </p:nvSpPr>
        <p:spPr/>
        <p:txBody>
          <a:bodyPr/>
          <a:lstStyle/>
          <a:p>
            <a:pPr eaLnBrk="1" hangingPunct="1">
              <a:lnSpc>
                <a:spcPct val="90000"/>
              </a:lnSpc>
            </a:pPr>
            <a:r>
              <a:rPr lang="en-US" sz="2400" smtClean="0"/>
              <a:t>We contemplate doing initialization of our guest’s Virtual Machine Control Structure within a single program-loop by our host</a:t>
            </a:r>
          </a:p>
          <a:p>
            <a:pPr eaLnBrk="1" hangingPunct="1">
              <a:lnSpc>
                <a:spcPct val="90000"/>
              </a:lnSpc>
            </a:pPr>
            <a:r>
              <a:rPr lang="en-US" sz="2400" smtClean="0"/>
              <a:t>That loop refers to an array of parameters that we’ve named ‘machine[]’ – its entries will need to be initialized </a:t>
            </a:r>
          </a:p>
          <a:p>
            <a:pPr eaLnBrk="1" hangingPunct="1">
              <a:lnSpc>
                <a:spcPct val="90000"/>
              </a:lnSpc>
            </a:pPr>
            <a:r>
              <a:rPr lang="en-US" sz="2400" smtClean="0"/>
              <a:t>We foresee that our VMM will do reading of many diagnostic parameters in a loop, using an array that we’ve names ‘results</a:t>
            </a:r>
            <a:r>
              <a:rPr lang="en-US" smtClean="0"/>
              <a: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283</a:t>
            </a:fld>
            <a:endParaRPr lang="en-US"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457200" y="0"/>
            <a:ext cx="8229600" cy="1143000"/>
          </a:xfrm>
        </p:spPr>
        <p:txBody>
          <a:bodyPr/>
          <a:lstStyle/>
          <a:p>
            <a:pPr eaLnBrk="1" hangingPunct="1"/>
            <a:r>
              <a:rPr lang="en-US" dirty="0" smtClean="0"/>
              <a:t>The array-formats</a:t>
            </a:r>
          </a:p>
        </p:txBody>
      </p:sp>
      <p:sp>
        <p:nvSpPr>
          <p:cNvPr id="90115" name="Rectangle 4"/>
          <p:cNvSpPr>
            <a:spLocks noChangeArrowheads="1"/>
          </p:cNvSpPr>
          <p:nvPr/>
        </p:nvSpPr>
        <p:spPr bwMode="auto">
          <a:xfrm>
            <a:off x="838200" y="1524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16" name="Rectangle 5"/>
          <p:cNvSpPr>
            <a:spLocks noChangeArrowheads="1"/>
          </p:cNvSpPr>
          <p:nvPr/>
        </p:nvSpPr>
        <p:spPr bwMode="auto">
          <a:xfrm>
            <a:off x="2438400" y="1524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17" name="Rectangle 6"/>
          <p:cNvSpPr>
            <a:spLocks noChangeArrowheads="1"/>
          </p:cNvSpPr>
          <p:nvPr/>
        </p:nvSpPr>
        <p:spPr bwMode="auto">
          <a:xfrm>
            <a:off x="838200" y="1828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18" name="Rectangle 7"/>
          <p:cNvSpPr>
            <a:spLocks noChangeArrowheads="1"/>
          </p:cNvSpPr>
          <p:nvPr/>
        </p:nvSpPr>
        <p:spPr bwMode="auto">
          <a:xfrm>
            <a:off x="2438400" y="1828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19" name="Rectangle 8"/>
          <p:cNvSpPr>
            <a:spLocks noChangeArrowheads="1"/>
          </p:cNvSpPr>
          <p:nvPr/>
        </p:nvSpPr>
        <p:spPr bwMode="auto">
          <a:xfrm>
            <a:off x="838200" y="2133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20" name="Rectangle 9"/>
          <p:cNvSpPr>
            <a:spLocks noChangeArrowheads="1"/>
          </p:cNvSpPr>
          <p:nvPr/>
        </p:nvSpPr>
        <p:spPr bwMode="auto">
          <a:xfrm>
            <a:off x="2438400" y="2133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21" name="Rectangle 10"/>
          <p:cNvSpPr>
            <a:spLocks noChangeArrowheads="1"/>
          </p:cNvSpPr>
          <p:nvPr/>
        </p:nvSpPr>
        <p:spPr bwMode="auto">
          <a:xfrm>
            <a:off x="838200" y="2438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22" name="Rectangle 11"/>
          <p:cNvSpPr>
            <a:spLocks noChangeArrowheads="1"/>
          </p:cNvSpPr>
          <p:nvPr/>
        </p:nvSpPr>
        <p:spPr bwMode="auto">
          <a:xfrm>
            <a:off x="2438400" y="2438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23" name="Rectangle 12"/>
          <p:cNvSpPr>
            <a:spLocks noChangeArrowheads="1"/>
          </p:cNvSpPr>
          <p:nvPr/>
        </p:nvSpPr>
        <p:spPr bwMode="auto">
          <a:xfrm>
            <a:off x="838200" y="2743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24" name="Rectangle 13"/>
          <p:cNvSpPr>
            <a:spLocks noChangeArrowheads="1"/>
          </p:cNvSpPr>
          <p:nvPr/>
        </p:nvSpPr>
        <p:spPr bwMode="auto">
          <a:xfrm>
            <a:off x="2438400" y="2743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25" name="Rectangle 14"/>
          <p:cNvSpPr>
            <a:spLocks noChangeArrowheads="1"/>
          </p:cNvSpPr>
          <p:nvPr/>
        </p:nvSpPr>
        <p:spPr bwMode="auto">
          <a:xfrm>
            <a:off x="838200" y="3048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26" name="Rectangle 15"/>
          <p:cNvSpPr>
            <a:spLocks noChangeArrowheads="1"/>
          </p:cNvSpPr>
          <p:nvPr/>
        </p:nvSpPr>
        <p:spPr bwMode="auto">
          <a:xfrm>
            <a:off x="2438400" y="3048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27" name="Rectangle 16"/>
          <p:cNvSpPr>
            <a:spLocks noChangeArrowheads="1"/>
          </p:cNvSpPr>
          <p:nvPr/>
        </p:nvSpPr>
        <p:spPr bwMode="auto">
          <a:xfrm>
            <a:off x="838200" y="3352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28" name="Rectangle 17"/>
          <p:cNvSpPr>
            <a:spLocks noChangeArrowheads="1"/>
          </p:cNvSpPr>
          <p:nvPr/>
        </p:nvSpPr>
        <p:spPr bwMode="auto">
          <a:xfrm>
            <a:off x="2438400" y="3352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29" name="Rectangle 18"/>
          <p:cNvSpPr>
            <a:spLocks noChangeArrowheads="1"/>
          </p:cNvSpPr>
          <p:nvPr/>
        </p:nvSpPr>
        <p:spPr bwMode="auto">
          <a:xfrm>
            <a:off x="838200" y="3657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30" name="Rectangle 19"/>
          <p:cNvSpPr>
            <a:spLocks noChangeArrowheads="1"/>
          </p:cNvSpPr>
          <p:nvPr/>
        </p:nvSpPr>
        <p:spPr bwMode="auto">
          <a:xfrm>
            <a:off x="2438400" y="3657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31" name="Rectangle 20"/>
          <p:cNvSpPr>
            <a:spLocks noChangeArrowheads="1"/>
          </p:cNvSpPr>
          <p:nvPr/>
        </p:nvSpPr>
        <p:spPr bwMode="auto">
          <a:xfrm>
            <a:off x="838200" y="3962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32" name="Rectangle 21"/>
          <p:cNvSpPr>
            <a:spLocks noChangeArrowheads="1"/>
          </p:cNvSpPr>
          <p:nvPr/>
        </p:nvSpPr>
        <p:spPr bwMode="auto">
          <a:xfrm>
            <a:off x="2438400" y="3962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33" name="Rectangle 22"/>
          <p:cNvSpPr>
            <a:spLocks noChangeArrowheads="1"/>
          </p:cNvSpPr>
          <p:nvPr/>
        </p:nvSpPr>
        <p:spPr bwMode="auto">
          <a:xfrm>
            <a:off x="838200" y="4267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34" name="Rectangle 23"/>
          <p:cNvSpPr>
            <a:spLocks noChangeArrowheads="1"/>
          </p:cNvSpPr>
          <p:nvPr/>
        </p:nvSpPr>
        <p:spPr bwMode="auto">
          <a:xfrm>
            <a:off x="2438400" y="4267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35" name="Rectangle 24"/>
          <p:cNvSpPr>
            <a:spLocks noChangeArrowheads="1"/>
          </p:cNvSpPr>
          <p:nvPr/>
        </p:nvSpPr>
        <p:spPr bwMode="auto">
          <a:xfrm>
            <a:off x="838200" y="4572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36" name="Rectangle 25"/>
          <p:cNvSpPr>
            <a:spLocks noChangeArrowheads="1"/>
          </p:cNvSpPr>
          <p:nvPr/>
        </p:nvSpPr>
        <p:spPr bwMode="auto">
          <a:xfrm>
            <a:off x="2438400" y="4572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37" name="Rectangle 26"/>
          <p:cNvSpPr>
            <a:spLocks noChangeArrowheads="1"/>
          </p:cNvSpPr>
          <p:nvPr/>
        </p:nvSpPr>
        <p:spPr bwMode="auto">
          <a:xfrm>
            <a:off x="838200" y="4876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38" name="Rectangle 27"/>
          <p:cNvSpPr>
            <a:spLocks noChangeArrowheads="1"/>
          </p:cNvSpPr>
          <p:nvPr/>
        </p:nvSpPr>
        <p:spPr bwMode="auto">
          <a:xfrm>
            <a:off x="2438400" y="4876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39" name="Rectangle 28"/>
          <p:cNvSpPr>
            <a:spLocks noChangeArrowheads="1"/>
          </p:cNvSpPr>
          <p:nvPr/>
        </p:nvSpPr>
        <p:spPr bwMode="auto">
          <a:xfrm>
            <a:off x="838200" y="5181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40" name="Rectangle 29"/>
          <p:cNvSpPr>
            <a:spLocks noChangeArrowheads="1"/>
          </p:cNvSpPr>
          <p:nvPr/>
        </p:nvSpPr>
        <p:spPr bwMode="auto">
          <a:xfrm>
            <a:off x="2438400" y="5181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41" name="Rectangle 30"/>
          <p:cNvSpPr>
            <a:spLocks noChangeArrowheads="1"/>
          </p:cNvSpPr>
          <p:nvPr/>
        </p:nvSpPr>
        <p:spPr bwMode="auto">
          <a:xfrm>
            <a:off x="838200" y="5486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42" name="Rectangle 31"/>
          <p:cNvSpPr>
            <a:spLocks noChangeArrowheads="1"/>
          </p:cNvSpPr>
          <p:nvPr/>
        </p:nvSpPr>
        <p:spPr bwMode="auto">
          <a:xfrm>
            <a:off x="2438400" y="5486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43" name="Rectangle 32"/>
          <p:cNvSpPr>
            <a:spLocks noChangeArrowheads="1"/>
          </p:cNvSpPr>
          <p:nvPr/>
        </p:nvSpPr>
        <p:spPr bwMode="auto">
          <a:xfrm>
            <a:off x="838200" y="5791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44" name="Rectangle 33"/>
          <p:cNvSpPr>
            <a:spLocks noChangeArrowheads="1"/>
          </p:cNvSpPr>
          <p:nvPr/>
        </p:nvSpPr>
        <p:spPr bwMode="auto">
          <a:xfrm>
            <a:off x="2438400" y="5791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45" name="Text Box 34"/>
          <p:cNvSpPr txBox="1">
            <a:spLocks noChangeArrowheads="1"/>
          </p:cNvSpPr>
          <p:nvPr/>
        </p:nvSpPr>
        <p:spPr bwMode="auto">
          <a:xfrm>
            <a:off x="381000" y="1143000"/>
            <a:ext cx="1301750" cy="366713"/>
          </a:xfrm>
          <a:prstGeom prst="rect">
            <a:avLst/>
          </a:prstGeom>
          <a:noFill/>
          <a:ln w="9525">
            <a:noFill/>
            <a:miter lim="800000"/>
            <a:headEnd/>
            <a:tailEnd/>
          </a:ln>
        </p:spPr>
        <p:txBody>
          <a:bodyPr wrap="none">
            <a:spAutoFit/>
          </a:bodyPr>
          <a:lstStyle/>
          <a:p>
            <a:r>
              <a:rPr lang="en-US"/>
              <a:t> machine[]:</a:t>
            </a:r>
          </a:p>
        </p:txBody>
      </p:sp>
      <p:sp>
        <p:nvSpPr>
          <p:cNvPr id="90146" name="Text Box 35"/>
          <p:cNvSpPr txBox="1">
            <a:spLocks noChangeArrowheads="1"/>
          </p:cNvSpPr>
          <p:nvPr/>
        </p:nvSpPr>
        <p:spPr bwMode="auto">
          <a:xfrm>
            <a:off x="336550" y="1508125"/>
            <a:ext cx="466725" cy="4968875"/>
          </a:xfrm>
          <a:prstGeom prst="rect">
            <a:avLst/>
          </a:prstGeom>
          <a:noFill/>
          <a:ln w="9525">
            <a:noFill/>
            <a:miter lim="800000"/>
            <a:headEnd/>
            <a:tailEnd/>
          </a:ln>
        </p:spPr>
        <p:txBody>
          <a:bodyPr wrap="none">
            <a:spAutoFit/>
          </a:bodyPr>
          <a:lstStyle/>
          <a:p>
            <a:pPr algn="r"/>
            <a:r>
              <a:rPr lang="en-US" sz="2000" dirty="0"/>
              <a:t>0</a:t>
            </a:r>
          </a:p>
          <a:p>
            <a:pPr algn="r"/>
            <a:r>
              <a:rPr lang="en-US" sz="2000" dirty="0"/>
              <a:t>1</a:t>
            </a:r>
          </a:p>
          <a:p>
            <a:pPr algn="r"/>
            <a:r>
              <a:rPr lang="en-US" sz="2000" dirty="0"/>
              <a:t>2</a:t>
            </a:r>
          </a:p>
          <a:p>
            <a:pPr algn="r"/>
            <a:r>
              <a:rPr lang="en-US" sz="2000" dirty="0"/>
              <a:t>3</a:t>
            </a:r>
          </a:p>
          <a:p>
            <a:pPr algn="r"/>
            <a:r>
              <a:rPr lang="en-US" sz="2000" dirty="0"/>
              <a:t>4</a:t>
            </a:r>
          </a:p>
          <a:p>
            <a:pPr algn="r"/>
            <a:r>
              <a:rPr lang="en-US" sz="2000" dirty="0"/>
              <a:t>5</a:t>
            </a:r>
          </a:p>
          <a:p>
            <a:pPr algn="r"/>
            <a:r>
              <a:rPr lang="en-US" sz="2000" dirty="0"/>
              <a:t>6</a:t>
            </a:r>
          </a:p>
          <a:p>
            <a:pPr algn="r"/>
            <a:r>
              <a:rPr lang="en-US" sz="2000" dirty="0"/>
              <a:t>7</a:t>
            </a:r>
          </a:p>
          <a:p>
            <a:pPr algn="r"/>
            <a:r>
              <a:rPr lang="en-US" sz="2000" dirty="0"/>
              <a:t>8</a:t>
            </a:r>
          </a:p>
          <a:p>
            <a:pPr algn="r"/>
            <a:r>
              <a:rPr lang="en-US" sz="2000" dirty="0"/>
              <a:t>9</a:t>
            </a:r>
          </a:p>
          <a:p>
            <a:pPr algn="r"/>
            <a:r>
              <a:rPr lang="en-US" sz="2000" dirty="0"/>
              <a:t>10</a:t>
            </a:r>
          </a:p>
          <a:p>
            <a:pPr algn="r"/>
            <a:r>
              <a:rPr lang="en-US" sz="2000" dirty="0"/>
              <a:t>11</a:t>
            </a:r>
          </a:p>
          <a:p>
            <a:pPr algn="r"/>
            <a:r>
              <a:rPr lang="en-US" sz="2000" dirty="0"/>
              <a:t>12</a:t>
            </a:r>
          </a:p>
          <a:p>
            <a:pPr algn="r"/>
            <a:r>
              <a:rPr lang="en-US" sz="2000" dirty="0"/>
              <a:t>13</a:t>
            </a:r>
          </a:p>
          <a:p>
            <a:pPr algn="r"/>
            <a:r>
              <a:rPr lang="en-US" sz="2000" dirty="0"/>
              <a:t>14</a:t>
            </a:r>
          </a:p>
          <a:p>
            <a:pPr algn="r"/>
            <a:r>
              <a:rPr lang="en-US" sz="2000" dirty="0"/>
              <a:t>…</a:t>
            </a:r>
          </a:p>
        </p:txBody>
      </p:sp>
      <p:sp>
        <p:nvSpPr>
          <p:cNvPr id="90147" name="Line 37"/>
          <p:cNvSpPr>
            <a:spLocks noChangeShapeType="1"/>
          </p:cNvSpPr>
          <p:nvPr/>
        </p:nvSpPr>
        <p:spPr bwMode="auto">
          <a:xfrm>
            <a:off x="1524000" y="6400800"/>
            <a:ext cx="0" cy="228600"/>
          </a:xfrm>
          <a:prstGeom prst="line">
            <a:avLst/>
          </a:prstGeom>
          <a:noFill/>
          <a:ln w="9525">
            <a:solidFill>
              <a:schemeClr val="tx1"/>
            </a:solidFill>
            <a:round/>
            <a:headEnd/>
            <a:tailEnd type="triangle" w="med" len="med"/>
          </a:ln>
        </p:spPr>
        <p:txBody>
          <a:bodyPr/>
          <a:lstStyle/>
          <a:p>
            <a:endParaRPr lang="en-US"/>
          </a:p>
        </p:txBody>
      </p:sp>
      <p:sp>
        <p:nvSpPr>
          <p:cNvPr id="90148" name="Line 38"/>
          <p:cNvSpPr>
            <a:spLocks noChangeShapeType="1"/>
          </p:cNvSpPr>
          <p:nvPr/>
        </p:nvSpPr>
        <p:spPr bwMode="auto">
          <a:xfrm>
            <a:off x="3048000" y="6400800"/>
            <a:ext cx="0" cy="228600"/>
          </a:xfrm>
          <a:prstGeom prst="line">
            <a:avLst/>
          </a:prstGeom>
          <a:noFill/>
          <a:ln w="9525">
            <a:solidFill>
              <a:schemeClr val="tx1"/>
            </a:solidFill>
            <a:round/>
            <a:headEnd/>
            <a:tailEnd type="triangle" w="med" len="med"/>
          </a:ln>
        </p:spPr>
        <p:txBody>
          <a:bodyPr/>
          <a:lstStyle/>
          <a:p>
            <a:endParaRPr lang="en-US"/>
          </a:p>
        </p:txBody>
      </p:sp>
      <p:sp>
        <p:nvSpPr>
          <p:cNvPr id="90149" name="Rectangle 39"/>
          <p:cNvSpPr>
            <a:spLocks noChangeArrowheads="1"/>
          </p:cNvSpPr>
          <p:nvPr/>
        </p:nvSpPr>
        <p:spPr bwMode="auto">
          <a:xfrm>
            <a:off x="5105400" y="4038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50" name="Rectangle 40"/>
          <p:cNvSpPr>
            <a:spLocks noChangeArrowheads="1"/>
          </p:cNvSpPr>
          <p:nvPr/>
        </p:nvSpPr>
        <p:spPr bwMode="auto">
          <a:xfrm>
            <a:off x="6705600" y="4038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51" name="Rectangle 41"/>
          <p:cNvSpPr>
            <a:spLocks noChangeArrowheads="1"/>
          </p:cNvSpPr>
          <p:nvPr/>
        </p:nvSpPr>
        <p:spPr bwMode="auto">
          <a:xfrm>
            <a:off x="5105400" y="4343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52" name="Rectangle 42"/>
          <p:cNvSpPr>
            <a:spLocks noChangeArrowheads="1"/>
          </p:cNvSpPr>
          <p:nvPr/>
        </p:nvSpPr>
        <p:spPr bwMode="auto">
          <a:xfrm>
            <a:off x="6705600" y="43434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53" name="Rectangle 43"/>
          <p:cNvSpPr>
            <a:spLocks noChangeArrowheads="1"/>
          </p:cNvSpPr>
          <p:nvPr/>
        </p:nvSpPr>
        <p:spPr bwMode="auto">
          <a:xfrm>
            <a:off x="5105400" y="4648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54" name="Rectangle 44"/>
          <p:cNvSpPr>
            <a:spLocks noChangeArrowheads="1"/>
          </p:cNvSpPr>
          <p:nvPr/>
        </p:nvSpPr>
        <p:spPr bwMode="auto">
          <a:xfrm>
            <a:off x="6705600" y="46482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55" name="Rectangle 45"/>
          <p:cNvSpPr>
            <a:spLocks noChangeArrowheads="1"/>
          </p:cNvSpPr>
          <p:nvPr/>
        </p:nvSpPr>
        <p:spPr bwMode="auto">
          <a:xfrm>
            <a:off x="5105400" y="4953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56" name="Rectangle 46"/>
          <p:cNvSpPr>
            <a:spLocks noChangeArrowheads="1"/>
          </p:cNvSpPr>
          <p:nvPr/>
        </p:nvSpPr>
        <p:spPr bwMode="auto">
          <a:xfrm>
            <a:off x="6705600" y="4953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57" name="Rectangle 47"/>
          <p:cNvSpPr>
            <a:spLocks noChangeArrowheads="1"/>
          </p:cNvSpPr>
          <p:nvPr/>
        </p:nvSpPr>
        <p:spPr bwMode="auto">
          <a:xfrm>
            <a:off x="5105400" y="5257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58" name="Rectangle 48"/>
          <p:cNvSpPr>
            <a:spLocks noChangeArrowheads="1"/>
          </p:cNvSpPr>
          <p:nvPr/>
        </p:nvSpPr>
        <p:spPr bwMode="auto">
          <a:xfrm>
            <a:off x="6705600" y="52578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59" name="Rectangle 49"/>
          <p:cNvSpPr>
            <a:spLocks noChangeArrowheads="1"/>
          </p:cNvSpPr>
          <p:nvPr/>
        </p:nvSpPr>
        <p:spPr bwMode="auto">
          <a:xfrm>
            <a:off x="5105400" y="5562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60" name="Rectangle 50"/>
          <p:cNvSpPr>
            <a:spLocks noChangeArrowheads="1"/>
          </p:cNvSpPr>
          <p:nvPr/>
        </p:nvSpPr>
        <p:spPr bwMode="auto">
          <a:xfrm>
            <a:off x="6705600" y="55626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61" name="Rectangle 63"/>
          <p:cNvSpPr>
            <a:spLocks noChangeArrowheads="1"/>
          </p:cNvSpPr>
          <p:nvPr/>
        </p:nvSpPr>
        <p:spPr bwMode="auto">
          <a:xfrm>
            <a:off x="5105400" y="8001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what</a:t>
            </a:r>
          </a:p>
        </p:txBody>
      </p:sp>
      <p:sp>
        <p:nvSpPr>
          <p:cNvPr id="90162" name="Rectangle 64"/>
          <p:cNvSpPr>
            <a:spLocks noChangeArrowheads="1"/>
          </p:cNvSpPr>
          <p:nvPr/>
        </p:nvSpPr>
        <p:spPr bwMode="auto">
          <a:xfrm>
            <a:off x="6705600" y="8001000"/>
            <a:ext cx="1600200" cy="304800"/>
          </a:xfrm>
          <a:prstGeom prst="rect">
            <a:avLst/>
          </a:prstGeom>
          <a:solidFill>
            <a:schemeClr val="accent1"/>
          </a:solidFill>
          <a:ln w="9525">
            <a:solidFill>
              <a:schemeClr val="tx1"/>
            </a:solidFill>
            <a:miter lim="800000"/>
            <a:headEnd/>
            <a:tailEnd/>
          </a:ln>
        </p:spPr>
        <p:txBody>
          <a:bodyPr wrap="none" anchor="ctr"/>
          <a:lstStyle/>
          <a:p>
            <a:pPr algn="ctr"/>
            <a:r>
              <a:rPr lang="en-US"/>
              <a:t>where</a:t>
            </a:r>
          </a:p>
        </p:txBody>
      </p:sp>
      <p:sp>
        <p:nvSpPr>
          <p:cNvPr id="90163" name="Text Box 65"/>
          <p:cNvSpPr txBox="1">
            <a:spLocks noChangeArrowheads="1"/>
          </p:cNvSpPr>
          <p:nvPr/>
        </p:nvSpPr>
        <p:spPr bwMode="auto">
          <a:xfrm>
            <a:off x="4648200" y="3657600"/>
            <a:ext cx="1111250" cy="366713"/>
          </a:xfrm>
          <a:prstGeom prst="rect">
            <a:avLst/>
          </a:prstGeom>
          <a:noFill/>
          <a:ln w="9525">
            <a:noFill/>
            <a:miter lim="800000"/>
            <a:headEnd/>
            <a:tailEnd/>
          </a:ln>
        </p:spPr>
        <p:txBody>
          <a:bodyPr wrap="none">
            <a:spAutoFit/>
          </a:bodyPr>
          <a:lstStyle/>
          <a:p>
            <a:r>
              <a:rPr lang="en-US"/>
              <a:t> results[]:</a:t>
            </a:r>
          </a:p>
        </p:txBody>
      </p:sp>
      <p:sp>
        <p:nvSpPr>
          <p:cNvPr id="90164" name="Text Box 66"/>
          <p:cNvSpPr txBox="1">
            <a:spLocks noChangeArrowheads="1"/>
          </p:cNvSpPr>
          <p:nvPr/>
        </p:nvSpPr>
        <p:spPr bwMode="auto">
          <a:xfrm>
            <a:off x="4648200" y="4022725"/>
            <a:ext cx="438150" cy="2225675"/>
          </a:xfrm>
          <a:prstGeom prst="rect">
            <a:avLst/>
          </a:prstGeom>
          <a:noFill/>
          <a:ln w="9525">
            <a:noFill/>
            <a:miter lim="800000"/>
            <a:headEnd/>
            <a:tailEnd/>
          </a:ln>
        </p:spPr>
        <p:txBody>
          <a:bodyPr wrap="none">
            <a:spAutoFit/>
          </a:bodyPr>
          <a:lstStyle/>
          <a:p>
            <a:pPr algn="r"/>
            <a:r>
              <a:rPr lang="en-US" sz="2000"/>
              <a:t>0</a:t>
            </a:r>
          </a:p>
          <a:p>
            <a:pPr algn="r"/>
            <a:r>
              <a:rPr lang="en-US" sz="2000"/>
              <a:t>1</a:t>
            </a:r>
          </a:p>
          <a:p>
            <a:pPr algn="r"/>
            <a:r>
              <a:rPr lang="en-US" sz="2000"/>
              <a:t>2</a:t>
            </a:r>
          </a:p>
          <a:p>
            <a:pPr algn="r"/>
            <a:r>
              <a:rPr lang="en-US" sz="2000"/>
              <a:t>3</a:t>
            </a:r>
          </a:p>
          <a:p>
            <a:pPr algn="r"/>
            <a:r>
              <a:rPr lang="en-US" sz="2000"/>
              <a:t>4</a:t>
            </a:r>
          </a:p>
          <a:p>
            <a:pPr algn="r"/>
            <a:r>
              <a:rPr lang="en-US" sz="2000"/>
              <a:t>5</a:t>
            </a:r>
          </a:p>
          <a:p>
            <a:pPr algn="r"/>
            <a:r>
              <a:rPr lang="en-US" sz="2000"/>
              <a:t>…</a:t>
            </a:r>
          </a:p>
        </p:txBody>
      </p:sp>
      <p:sp>
        <p:nvSpPr>
          <p:cNvPr id="90165" name="Line 67"/>
          <p:cNvSpPr>
            <a:spLocks noChangeShapeType="1"/>
          </p:cNvSpPr>
          <p:nvPr/>
        </p:nvSpPr>
        <p:spPr bwMode="auto">
          <a:xfrm>
            <a:off x="5791200" y="5867400"/>
            <a:ext cx="0" cy="228600"/>
          </a:xfrm>
          <a:prstGeom prst="line">
            <a:avLst/>
          </a:prstGeom>
          <a:noFill/>
          <a:ln w="9525">
            <a:solidFill>
              <a:schemeClr val="tx1"/>
            </a:solidFill>
            <a:round/>
            <a:headEnd/>
            <a:tailEnd type="triangle" w="med" len="med"/>
          </a:ln>
        </p:spPr>
        <p:txBody>
          <a:bodyPr/>
          <a:lstStyle/>
          <a:p>
            <a:endParaRPr lang="en-US"/>
          </a:p>
        </p:txBody>
      </p:sp>
      <p:sp>
        <p:nvSpPr>
          <p:cNvPr id="90166" name="Line 68"/>
          <p:cNvSpPr>
            <a:spLocks noChangeShapeType="1"/>
          </p:cNvSpPr>
          <p:nvPr/>
        </p:nvSpPr>
        <p:spPr bwMode="auto">
          <a:xfrm>
            <a:off x="7315200" y="5867400"/>
            <a:ext cx="0" cy="228600"/>
          </a:xfrm>
          <a:prstGeom prst="line">
            <a:avLst/>
          </a:prstGeom>
          <a:noFill/>
          <a:ln w="9525">
            <a:solidFill>
              <a:schemeClr val="tx1"/>
            </a:solidFill>
            <a:round/>
            <a:headEnd/>
            <a:tailEnd type="triangle" w="med" len="med"/>
          </a:ln>
        </p:spPr>
        <p:txBody>
          <a:bodyPr/>
          <a:lstStyle/>
          <a:p>
            <a:endParaRPr lang="en-US"/>
          </a:p>
        </p:txBody>
      </p:sp>
      <p:sp>
        <p:nvSpPr>
          <p:cNvPr id="90167" name="Text Box 69"/>
          <p:cNvSpPr txBox="1">
            <a:spLocks noChangeArrowheads="1"/>
          </p:cNvSpPr>
          <p:nvPr/>
        </p:nvSpPr>
        <p:spPr bwMode="auto">
          <a:xfrm>
            <a:off x="4648200" y="1676400"/>
            <a:ext cx="4057650" cy="1465263"/>
          </a:xfrm>
          <a:prstGeom prst="rect">
            <a:avLst/>
          </a:prstGeom>
          <a:noFill/>
          <a:ln w="9525">
            <a:noFill/>
            <a:miter lim="800000"/>
            <a:headEnd/>
            <a:tailEnd/>
          </a:ln>
        </p:spPr>
        <p:txBody>
          <a:bodyPr wrap="none">
            <a:spAutoFit/>
          </a:bodyPr>
          <a:lstStyle/>
          <a:p>
            <a:r>
              <a:rPr lang="en-US">
                <a:solidFill>
                  <a:srgbClr val="CC0000"/>
                </a:solidFill>
              </a:rPr>
              <a:t>The ‘what’ fields contain encodings</a:t>
            </a:r>
          </a:p>
          <a:p>
            <a:r>
              <a:rPr lang="en-US">
                <a:solidFill>
                  <a:srgbClr val="CC0000"/>
                </a:solidFill>
              </a:rPr>
              <a:t> for parameter-elements in a VMCS</a:t>
            </a:r>
          </a:p>
          <a:p>
            <a:r>
              <a:rPr lang="en-US">
                <a:solidFill>
                  <a:srgbClr val="CC0000"/>
                </a:solidFill>
              </a:rPr>
              <a:t> and the ‘where’ fields hold pointers</a:t>
            </a:r>
          </a:p>
          <a:p>
            <a:r>
              <a:rPr lang="en-US">
                <a:solidFill>
                  <a:srgbClr val="CC0000"/>
                </a:solidFill>
              </a:rPr>
              <a:t> to variables in our program where</a:t>
            </a:r>
          </a:p>
          <a:p>
            <a:r>
              <a:rPr lang="en-US">
                <a:solidFill>
                  <a:srgbClr val="CC0000"/>
                </a:solidFill>
              </a:rPr>
              <a:t> the parameter-values will be stored</a:t>
            </a:r>
            <a:r>
              <a:rPr lang="en-US"/>
              <a:t>    </a:t>
            </a:r>
          </a:p>
        </p:txBody>
      </p:sp>
      <p:sp>
        <p:nvSpPr>
          <p:cNvPr id="56"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284</a:t>
            </a:fld>
            <a:endParaRPr lang="en-US"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457200" y="-152400"/>
            <a:ext cx="8229600" cy="1143000"/>
          </a:xfrm>
        </p:spPr>
        <p:txBody>
          <a:bodyPr/>
          <a:lstStyle/>
          <a:p>
            <a:pPr eaLnBrk="1" hangingPunct="1"/>
            <a:r>
              <a:rPr lang="en-US" smtClean="0"/>
              <a:t>CPU initializations</a:t>
            </a:r>
          </a:p>
        </p:txBody>
      </p:sp>
      <p:sp>
        <p:nvSpPr>
          <p:cNvPr id="91139" name="Rectangle 3"/>
          <p:cNvSpPr>
            <a:spLocks noGrp="1" noChangeArrowheads="1"/>
          </p:cNvSpPr>
          <p:nvPr>
            <p:ph type="body" idx="1"/>
          </p:nvPr>
        </p:nvSpPr>
        <p:spPr/>
        <p:txBody>
          <a:bodyPr/>
          <a:lstStyle/>
          <a:p>
            <a:pPr eaLnBrk="1" hangingPunct="1"/>
            <a:r>
              <a:rPr lang="en-US" sz="2400" smtClean="0"/>
              <a:t>As with Intel’s EM64T features, which are not automatically enabled at startup-time, the VTX features also need to be ‘enabled’</a:t>
            </a:r>
          </a:p>
          <a:p>
            <a:pPr eaLnBrk="1" hangingPunct="1"/>
            <a:r>
              <a:rPr lang="en-US" sz="2400" smtClean="0"/>
              <a:t>In a few cases, these will requires some additional background to be understood</a:t>
            </a:r>
          </a:p>
          <a:p>
            <a:pPr eaLnBrk="1" hangingPunct="1"/>
            <a:r>
              <a:rPr lang="en-US" sz="2400" smtClean="0"/>
              <a:t>In other cases, they will merely require setting some extra bits in familiar registers</a:t>
            </a:r>
          </a:p>
          <a:p>
            <a:pPr eaLnBrk="1" hangingPunct="1"/>
            <a:r>
              <a:rPr lang="en-US" sz="2400" smtClean="0"/>
              <a:t>Your software can confirm that your CPU implements the VMX instruction-set: use the CPUID instruction with EAX=1, and verify that bit #5 in register ECX is ‘1’</a:t>
            </a:r>
          </a:p>
          <a:p>
            <a:pPr eaLnBrk="1" hangingPunct="1"/>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285</a:t>
            </a:fld>
            <a:endParaRPr lang="en-US"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62" name="Rectangle 4"/>
          <p:cNvSpPr>
            <a:spLocks noChangeArrowheads="1"/>
          </p:cNvSpPr>
          <p:nvPr/>
        </p:nvSpPr>
        <p:spPr bwMode="auto">
          <a:xfrm>
            <a:off x="609600" y="2057400"/>
            <a:ext cx="6629400" cy="914400"/>
          </a:xfrm>
          <a:prstGeom prst="rect">
            <a:avLst/>
          </a:prstGeom>
          <a:solidFill>
            <a:schemeClr val="bg2"/>
          </a:solidFill>
          <a:ln w="9525">
            <a:solidFill>
              <a:schemeClr val="tx1"/>
            </a:solidFill>
            <a:miter lim="800000"/>
            <a:headEnd/>
            <a:tailEnd/>
          </a:ln>
        </p:spPr>
        <p:txBody>
          <a:bodyPr wrap="none" anchor="ctr"/>
          <a:lstStyle/>
          <a:p>
            <a:pPr algn="ctr"/>
            <a:r>
              <a:rPr lang="en-US"/>
              <a:t> reserved</a:t>
            </a:r>
          </a:p>
        </p:txBody>
      </p:sp>
      <p:sp>
        <p:nvSpPr>
          <p:cNvPr id="92163" name="Text Box 5"/>
          <p:cNvSpPr txBox="1">
            <a:spLocks noChangeArrowheads="1"/>
          </p:cNvSpPr>
          <p:nvPr/>
        </p:nvSpPr>
        <p:spPr bwMode="auto">
          <a:xfrm>
            <a:off x="990600" y="1295400"/>
            <a:ext cx="7042150" cy="366713"/>
          </a:xfrm>
          <a:prstGeom prst="rect">
            <a:avLst/>
          </a:prstGeom>
          <a:noFill/>
          <a:ln w="9525">
            <a:noFill/>
            <a:miter lim="800000"/>
            <a:headEnd/>
            <a:tailEnd/>
          </a:ln>
        </p:spPr>
        <p:txBody>
          <a:bodyPr wrap="none">
            <a:spAutoFit/>
          </a:bodyPr>
          <a:lstStyle/>
          <a:p>
            <a:r>
              <a:rPr lang="en-US"/>
              <a:t>This is a Model-Specific Register having register-index 0x0000003A</a:t>
            </a:r>
          </a:p>
        </p:txBody>
      </p:sp>
      <p:sp>
        <p:nvSpPr>
          <p:cNvPr id="92164" name="Rectangle 6"/>
          <p:cNvSpPr>
            <a:spLocks noChangeArrowheads="1"/>
          </p:cNvSpPr>
          <p:nvPr/>
        </p:nvSpPr>
        <p:spPr bwMode="auto">
          <a:xfrm>
            <a:off x="7848600" y="20574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1200"/>
              <a:t>L</a:t>
            </a:r>
          </a:p>
          <a:p>
            <a:pPr algn="ctr"/>
            <a:r>
              <a:rPr lang="en-US" sz="1200"/>
              <a:t>O</a:t>
            </a:r>
          </a:p>
          <a:p>
            <a:pPr algn="ctr"/>
            <a:r>
              <a:rPr lang="en-US" sz="1200"/>
              <a:t>C</a:t>
            </a:r>
          </a:p>
          <a:p>
            <a:pPr algn="ctr"/>
            <a:r>
              <a:rPr lang="en-US" sz="1200"/>
              <a:t>K</a:t>
            </a:r>
          </a:p>
        </p:txBody>
      </p:sp>
      <p:sp>
        <p:nvSpPr>
          <p:cNvPr id="92165" name="Rectangle 7"/>
          <p:cNvSpPr>
            <a:spLocks noChangeArrowheads="1"/>
          </p:cNvSpPr>
          <p:nvPr/>
        </p:nvSpPr>
        <p:spPr bwMode="auto">
          <a:xfrm>
            <a:off x="7543800" y="20574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2166" name="Rectangle 8"/>
          <p:cNvSpPr>
            <a:spLocks noChangeArrowheads="1"/>
          </p:cNvSpPr>
          <p:nvPr/>
        </p:nvSpPr>
        <p:spPr bwMode="auto">
          <a:xfrm>
            <a:off x="7239000" y="20574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sz="900"/>
              <a:t>E</a:t>
            </a:r>
          </a:p>
          <a:p>
            <a:pPr algn="ctr"/>
            <a:r>
              <a:rPr lang="en-US" sz="900"/>
              <a:t>N</a:t>
            </a:r>
          </a:p>
          <a:p>
            <a:pPr algn="ctr"/>
            <a:r>
              <a:rPr lang="en-US" sz="900"/>
              <a:t>A</a:t>
            </a:r>
          </a:p>
          <a:p>
            <a:pPr algn="ctr"/>
            <a:r>
              <a:rPr lang="en-US" sz="900"/>
              <a:t>B</a:t>
            </a:r>
          </a:p>
          <a:p>
            <a:pPr algn="ctr"/>
            <a:r>
              <a:rPr lang="en-US" sz="900"/>
              <a:t>L</a:t>
            </a:r>
          </a:p>
          <a:p>
            <a:pPr algn="ctr"/>
            <a:r>
              <a:rPr lang="en-US" sz="900"/>
              <a:t>E</a:t>
            </a:r>
          </a:p>
        </p:txBody>
      </p:sp>
      <p:sp>
        <p:nvSpPr>
          <p:cNvPr id="92167" name="Text Box 23"/>
          <p:cNvSpPr txBox="1">
            <a:spLocks noChangeArrowheads="1"/>
          </p:cNvSpPr>
          <p:nvPr/>
        </p:nvSpPr>
        <p:spPr bwMode="auto">
          <a:xfrm>
            <a:off x="593725" y="1712913"/>
            <a:ext cx="7550150" cy="366712"/>
          </a:xfrm>
          <a:prstGeom prst="rect">
            <a:avLst/>
          </a:prstGeom>
          <a:noFill/>
          <a:ln w="9525">
            <a:noFill/>
            <a:miter lim="800000"/>
            <a:headEnd/>
            <a:tailEnd/>
          </a:ln>
        </p:spPr>
        <p:txBody>
          <a:bodyPr wrap="none">
            <a:spAutoFit/>
          </a:bodyPr>
          <a:lstStyle/>
          <a:p>
            <a:r>
              <a:rPr lang="en-US"/>
              <a:t>63                                                                                                    2        0</a:t>
            </a:r>
          </a:p>
        </p:txBody>
      </p:sp>
      <p:sp>
        <p:nvSpPr>
          <p:cNvPr id="92168" name="Rectangle 25"/>
          <p:cNvSpPr>
            <a:spLocks noGrp="1" noChangeArrowheads="1"/>
          </p:cNvSpPr>
          <p:nvPr>
            <p:ph type="title"/>
          </p:nvPr>
        </p:nvSpPr>
        <p:spPr>
          <a:xfrm>
            <a:off x="457200" y="-76200"/>
            <a:ext cx="8229600" cy="1143000"/>
          </a:xfrm>
        </p:spPr>
        <p:txBody>
          <a:bodyPr/>
          <a:lstStyle/>
          <a:p>
            <a:pPr eaLnBrk="1" hangingPunct="1"/>
            <a:r>
              <a:rPr lang="en-US" smtClean="0"/>
              <a:t>Feature Control Register</a:t>
            </a:r>
          </a:p>
        </p:txBody>
      </p:sp>
      <p:sp>
        <p:nvSpPr>
          <p:cNvPr id="92169" name="Text Box 26"/>
          <p:cNvSpPr txBox="1">
            <a:spLocks noChangeArrowheads="1"/>
          </p:cNvSpPr>
          <p:nvPr/>
        </p:nvSpPr>
        <p:spPr bwMode="auto">
          <a:xfrm>
            <a:off x="762000" y="3124200"/>
            <a:ext cx="7473950" cy="2289175"/>
          </a:xfrm>
          <a:prstGeom prst="rect">
            <a:avLst/>
          </a:prstGeom>
          <a:noFill/>
          <a:ln w="9525">
            <a:noFill/>
            <a:miter lim="800000"/>
            <a:headEnd/>
            <a:tailEnd/>
          </a:ln>
        </p:spPr>
        <p:txBody>
          <a:bodyPr wrap="none">
            <a:spAutoFit/>
          </a:bodyPr>
          <a:lstStyle/>
          <a:p>
            <a:r>
              <a:rPr lang="en-US"/>
              <a:t>Bit 2: ENABLE</a:t>
            </a:r>
          </a:p>
          <a:p>
            <a:r>
              <a:rPr lang="en-US"/>
              <a:t>       When this bit is 0, any attempt to execute the VMXON instruction </a:t>
            </a:r>
          </a:p>
          <a:p>
            <a:r>
              <a:rPr lang="en-US"/>
              <a:t> causes a General Protection Exception (i.e., VMX will be unavailable)</a:t>
            </a:r>
          </a:p>
          <a:p>
            <a:endParaRPr lang="en-US"/>
          </a:p>
          <a:p>
            <a:r>
              <a:rPr lang="en-US"/>
              <a:t>Bit 0: LOCK</a:t>
            </a:r>
          </a:p>
          <a:p>
            <a:r>
              <a:rPr lang="en-US"/>
              <a:t>       When this bit is 1, then the Feature Control Register’s value will be</a:t>
            </a:r>
          </a:p>
          <a:p>
            <a:r>
              <a:rPr lang="en-US"/>
              <a:t> ‘locked’ (i.e., any attempt to execute WRMSR to modify the contents of</a:t>
            </a:r>
          </a:p>
          <a:p>
            <a:r>
              <a:rPr lang="en-US"/>
              <a:t> this register will cause a General Protection Exception) until power-up.  </a:t>
            </a:r>
          </a:p>
        </p:txBody>
      </p:sp>
      <p:sp>
        <p:nvSpPr>
          <p:cNvPr id="92170" name="Text Box 27"/>
          <p:cNvSpPr txBox="1">
            <a:spLocks noChangeArrowheads="1"/>
          </p:cNvSpPr>
          <p:nvPr/>
        </p:nvSpPr>
        <p:spPr bwMode="auto">
          <a:xfrm>
            <a:off x="381000" y="5562600"/>
            <a:ext cx="8248650" cy="641350"/>
          </a:xfrm>
          <a:prstGeom prst="rect">
            <a:avLst/>
          </a:prstGeom>
          <a:noFill/>
          <a:ln w="9525">
            <a:noFill/>
            <a:miter lim="800000"/>
            <a:headEnd/>
            <a:tailEnd/>
          </a:ln>
        </p:spPr>
        <p:txBody>
          <a:bodyPr wrap="none">
            <a:spAutoFit/>
          </a:bodyPr>
          <a:lstStyle/>
          <a:p>
            <a:r>
              <a:rPr lang="en-US" dirty="0">
                <a:solidFill>
                  <a:srgbClr val="CC0000"/>
                </a:solidFill>
              </a:rPr>
              <a:t>NOTE: On our ‘anchor’ machines the ROM-BIOS start-up code will initialize and</a:t>
            </a:r>
          </a:p>
          <a:p>
            <a:r>
              <a:rPr lang="en-US" dirty="0">
                <a:solidFill>
                  <a:srgbClr val="CC0000"/>
                </a:solidFill>
              </a:rPr>
              <a:t> ‘lock’ this register (based on an option our </a:t>
            </a:r>
            <a:r>
              <a:rPr lang="en-US" dirty="0" err="1">
                <a:solidFill>
                  <a:srgbClr val="CC0000"/>
                </a:solidFill>
              </a:rPr>
              <a:t>SysAdmin</a:t>
            </a:r>
            <a:r>
              <a:rPr lang="en-US" dirty="0">
                <a:solidFill>
                  <a:srgbClr val="CC0000"/>
                </a:solidFill>
              </a:rPr>
              <a:t> selected during SETUP).</a:t>
            </a:r>
          </a:p>
        </p:txBody>
      </p:sp>
      <p:sp>
        <p:nvSpPr>
          <p:cNvPr id="11"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286</a:t>
            </a:fld>
            <a:endParaRPr lang="en-US"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457200" y="0"/>
            <a:ext cx="8229600" cy="1143000"/>
          </a:xfrm>
        </p:spPr>
        <p:txBody>
          <a:bodyPr/>
          <a:lstStyle/>
          <a:p>
            <a:pPr eaLnBrk="1" hangingPunct="1"/>
            <a:r>
              <a:rPr lang="en-US" dirty="0" smtClean="0"/>
              <a:t>Control Register CR4</a:t>
            </a:r>
          </a:p>
        </p:txBody>
      </p:sp>
      <p:sp>
        <p:nvSpPr>
          <p:cNvPr id="93187" name="Rectangle 4"/>
          <p:cNvSpPr>
            <a:spLocks noChangeArrowheads="1"/>
          </p:cNvSpPr>
          <p:nvPr/>
        </p:nvSpPr>
        <p:spPr bwMode="auto">
          <a:xfrm>
            <a:off x="762000" y="1905000"/>
            <a:ext cx="3200400" cy="914400"/>
          </a:xfrm>
          <a:prstGeom prst="rect">
            <a:avLst/>
          </a:prstGeom>
          <a:solidFill>
            <a:schemeClr val="bg2"/>
          </a:solidFill>
          <a:ln w="9525">
            <a:solidFill>
              <a:schemeClr val="tx1"/>
            </a:solidFill>
            <a:miter lim="800000"/>
            <a:headEnd/>
            <a:tailEnd/>
          </a:ln>
        </p:spPr>
        <p:txBody>
          <a:bodyPr wrap="none" anchor="ctr"/>
          <a:lstStyle/>
          <a:p>
            <a:pPr algn="ctr"/>
            <a:r>
              <a:rPr lang="en-US"/>
              <a:t>reserved</a:t>
            </a:r>
          </a:p>
        </p:txBody>
      </p:sp>
      <p:sp>
        <p:nvSpPr>
          <p:cNvPr id="93188" name="Rectangle 13"/>
          <p:cNvSpPr>
            <a:spLocks noChangeArrowheads="1"/>
          </p:cNvSpPr>
          <p:nvPr/>
        </p:nvSpPr>
        <p:spPr bwMode="auto">
          <a:xfrm>
            <a:off x="3962400" y="1905000"/>
            <a:ext cx="304800" cy="914400"/>
          </a:xfrm>
          <a:prstGeom prst="rect">
            <a:avLst/>
          </a:prstGeom>
          <a:solidFill>
            <a:srgbClr val="F0FDA1"/>
          </a:solidFill>
          <a:ln w="9525">
            <a:solidFill>
              <a:schemeClr val="tx1"/>
            </a:solidFill>
            <a:miter lim="800000"/>
            <a:headEnd/>
            <a:tailEnd/>
          </a:ln>
        </p:spPr>
        <p:txBody>
          <a:bodyPr wrap="none" anchor="ctr"/>
          <a:lstStyle/>
          <a:p>
            <a:pPr algn="ctr"/>
            <a:r>
              <a:rPr lang="en-US" sz="1400"/>
              <a:t>V</a:t>
            </a:r>
          </a:p>
          <a:p>
            <a:pPr algn="ctr"/>
            <a:r>
              <a:rPr lang="en-US" sz="1400"/>
              <a:t>M</a:t>
            </a:r>
          </a:p>
          <a:p>
            <a:pPr algn="ctr"/>
            <a:r>
              <a:rPr lang="en-US" sz="1400"/>
              <a:t>X</a:t>
            </a:r>
          </a:p>
          <a:p>
            <a:pPr algn="ctr"/>
            <a:r>
              <a:rPr lang="en-US" sz="1400"/>
              <a:t>E</a:t>
            </a:r>
          </a:p>
        </p:txBody>
      </p:sp>
      <p:sp>
        <p:nvSpPr>
          <p:cNvPr id="93189" name="Rectangle 14"/>
          <p:cNvSpPr>
            <a:spLocks noChangeArrowheads="1"/>
          </p:cNvSpPr>
          <p:nvPr/>
        </p:nvSpPr>
        <p:spPr bwMode="auto">
          <a:xfrm>
            <a:off x="42672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3190" name="Rectangle 15"/>
          <p:cNvSpPr>
            <a:spLocks noChangeArrowheads="1"/>
          </p:cNvSpPr>
          <p:nvPr/>
        </p:nvSpPr>
        <p:spPr bwMode="auto">
          <a:xfrm>
            <a:off x="45720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3191" name="Rectangle 16"/>
          <p:cNvSpPr>
            <a:spLocks noChangeArrowheads="1"/>
          </p:cNvSpPr>
          <p:nvPr/>
        </p:nvSpPr>
        <p:spPr bwMode="auto">
          <a:xfrm>
            <a:off x="48768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192" name="Rectangle 17"/>
          <p:cNvSpPr>
            <a:spLocks noChangeArrowheads="1"/>
          </p:cNvSpPr>
          <p:nvPr/>
        </p:nvSpPr>
        <p:spPr bwMode="auto">
          <a:xfrm>
            <a:off x="51816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193" name="Rectangle 18"/>
          <p:cNvSpPr>
            <a:spLocks noChangeArrowheads="1"/>
          </p:cNvSpPr>
          <p:nvPr/>
        </p:nvSpPr>
        <p:spPr bwMode="auto">
          <a:xfrm>
            <a:off x="54864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194" name="Rectangle 19"/>
          <p:cNvSpPr>
            <a:spLocks noChangeArrowheads="1"/>
          </p:cNvSpPr>
          <p:nvPr/>
        </p:nvSpPr>
        <p:spPr bwMode="auto">
          <a:xfrm>
            <a:off x="57912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195" name="Rectangle 20"/>
          <p:cNvSpPr>
            <a:spLocks noChangeArrowheads="1"/>
          </p:cNvSpPr>
          <p:nvPr/>
        </p:nvSpPr>
        <p:spPr bwMode="auto">
          <a:xfrm>
            <a:off x="60960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196" name="Rectangle 21"/>
          <p:cNvSpPr>
            <a:spLocks noChangeArrowheads="1"/>
          </p:cNvSpPr>
          <p:nvPr/>
        </p:nvSpPr>
        <p:spPr bwMode="auto">
          <a:xfrm>
            <a:off x="6400800" y="1905000"/>
            <a:ext cx="304800" cy="914400"/>
          </a:xfrm>
          <a:prstGeom prst="rect">
            <a:avLst/>
          </a:prstGeom>
          <a:solidFill>
            <a:srgbClr val="99FF99"/>
          </a:solidFill>
          <a:ln w="9525">
            <a:solidFill>
              <a:schemeClr val="tx1"/>
            </a:solidFill>
            <a:miter lim="800000"/>
            <a:headEnd/>
            <a:tailEnd/>
          </a:ln>
        </p:spPr>
        <p:txBody>
          <a:bodyPr wrap="none" anchor="ctr"/>
          <a:lstStyle/>
          <a:p>
            <a:pPr algn="ctr"/>
            <a:r>
              <a:rPr lang="en-US"/>
              <a:t>P</a:t>
            </a:r>
          </a:p>
          <a:p>
            <a:pPr algn="ctr"/>
            <a:r>
              <a:rPr lang="en-US"/>
              <a:t>A</a:t>
            </a:r>
          </a:p>
          <a:p>
            <a:pPr algn="ctr"/>
            <a:r>
              <a:rPr lang="en-US"/>
              <a:t>E</a:t>
            </a:r>
          </a:p>
        </p:txBody>
      </p:sp>
      <p:sp>
        <p:nvSpPr>
          <p:cNvPr id="93197" name="Rectangle 22"/>
          <p:cNvSpPr>
            <a:spLocks noChangeArrowheads="1"/>
          </p:cNvSpPr>
          <p:nvPr/>
        </p:nvSpPr>
        <p:spPr bwMode="auto">
          <a:xfrm>
            <a:off x="67056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S</a:t>
            </a:r>
          </a:p>
          <a:p>
            <a:pPr algn="ctr"/>
            <a:r>
              <a:rPr lang="en-US"/>
              <a:t>E</a:t>
            </a:r>
          </a:p>
        </p:txBody>
      </p:sp>
      <p:sp>
        <p:nvSpPr>
          <p:cNvPr id="93198" name="Rectangle 23"/>
          <p:cNvSpPr>
            <a:spLocks noChangeArrowheads="1"/>
          </p:cNvSpPr>
          <p:nvPr/>
        </p:nvSpPr>
        <p:spPr bwMode="auto">
          <a:xfrm>
            <a:off x="70104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199" name="Rectangle 24"/>
          <p:cNvSpPr>
            <a:spLocks noChangeArrowheads="1"/>
          </p:cNvSpPr>
          <p:nvPr/>
        </p:nvSpPr>
        <p:spPr bwMode="auto">
          <a:xfrm>
            <a:off x="73152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200" name="Rectangle 25"/>
          <p:cNvSpPr>
            <a:spLocks noChangeArrowheads="1"/>
          </p:cNvSpPr>
          <p:nvPr/>
        </p:nvSpPr>
        <p:spPr bwMode="auto">
          <a:xfrm>
            <a:off x="7620000" y="1905000"/>
            <a:ext cx="3048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3201" name="Rectangle 26"/>
          <p:cNvSpPr>
            <a:spLocks noChangeArrowheads="1"/>
          </p:cNvSpPr>
          <p:nvPr/>
        </p:nvSpPr>
        <p:spPr bwMode="auto">
          <a:xfrm>
            <a:off x="79248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V</a:t>
            </a:r>
          </a:p>
          <a:p>
            <a:pPr algn="ctr"/>
            <a:r>
              <a:rPr lang="en-US"/>
              <a:t>M</a:t>
            </a:r>
          </a:p>
          <a:p>
            <a:pPr algn="ctr"/>
            <a:r>
              <a:rPr lang="en-US"/>
              <a:t>E</a:t>
            </a:r>
          </a:p>
        </p:txBody>
      </p:sp>
      <p:sp>
        <p:nvSpPr>
          <p:cNvPr id="93202" name="Text Box 27"/>
          <p:cNvSpPr txBox="1">
            <a:spLocks noChangeArrowheads="1"/>
          </p:cNvSpPr>
          <p:nvPr/>
        </p:nvSpPr>
        <p:spPr bwMode="auto">
          <a:xfrm>
            <a:off x="746125" y="1633538"/>
            <a:ext cx="7459663" cy="274637"/>
          </a:xfrm>
          <a:prstGeom prst="rect">
            <a:avLst/>
          </a:prstGeom>
          <a:noFill/>
          <a:ln w="9525">
            <a:noFill/>
            <a:miter lim="800000"/>
            <a:headEnd/>
            <a:tailEnd/>
          </a:ln>
        </p:spPr>
        <p:txBody>
          <a:bodyPr wrap="none">
            <a:spAutoFit/>
          </a:bodyPr>
          <a:lstStyle/>
          <a:p>
            <a:r>
              <a:rPr lang="en-US" sz="1200"/>
              <a:t>31                                                                      13                                                      5     4                           0</a:t>
            </a:r>
            <a:endParaRPr lang="en-US"/>
          </a:p>
        </p:txBody>
      </p:sp>
      <p:sp>
        <p:nvSpPr>
          <p:cNvPr id="93203" name="Text Box 28"/>
          <p:cNvSpPr txBox="1">
            <a:spLocks noChangeArrowheads="1"/>
          </p:cNvSpPr>
          <p:nvPr/>
        </p:nvSpPr>
        <p:spPr bwMode="auto">
          <a:xfrm>
            <a:off x="990600" y="4800600"/>
            <a:ext cx="3790950" cy="915988"/>
          </a:xfrm>
          <a:prstGeom prst="rect">
            <a:avLst/>
          </a:prstGeom>
          <a:noFill/>
          <a:ln w="9525">
            <a:noFill/>
            <a:miter lim="800000"/>
            <a:headEnd/>
            <a:tailEnd/>
          </a:ln>
        </p:spPr>
        <p:txBody>
          <a:bodyPr wrap="none">
            <a:spAutoFit/>
          </a:bodyPr>
          <a:lstStyle/>
          <a:p>
            <a:r>
              <a:rPr lang="en-US"/>
              <a:t>PAE (Page-Addressing Extensions)</a:t>
            </a:r>
          </a:p>
          <a:p>
            <a:r>
              <a:rPr lang="en-US"/>
              <a:t>      1 = enabled, 0 = disabled</a:t>
            </a:r>
          </a:p>
          <a:p>
            <a:r>
              <a:rPr lang="en-US"/>
              <a:t> (must be enabled for 64-bit mode)</a:t>
            </a:r>
          </a:p>
        </p:txBody>
      </p:sp>
      <p:sp>
        <p:nvSpPr>
          <p:cNvPr id="93204" name="Text Box 29"/>
          <p:cNvSpPr txBox="1">
            <a:spLocks noChangeArrowheads="1"/>
          </p:cNvSpPr>
          <p:nvPr/>
        </p:nvSpPr>
        <p:spPr bwMode="auto">
          <a:xfrm>
            <a:off x="685800" y="3581400"/>
            <a:ext cx="4705350" cy="641350"/>
          </a:xfrm>
          <a:prstGeom prst="rect">
            <a:avLst/>
          </a:prstGeom>
          <a:noFill/>
          <a:ln w="9525">
            <a:noFill/>
            <a:miter lim="800000"/>
            <a:headEnd/>
            <a:tailEnd/>
          </a:ln>
        </p:spPr>
        <p:txBody>
          <a:bodyPr wrap="none">
            <a:spAutoFit/>
          </a:bodyPr>
          <a:lstStyle/>
          <a:p>
            <a:r>
              <a:rPr lang="en-US"/>
              <a:t>VMXE (Virtual Machine Extensions Enabled)</a:t>
            </a:r>
          </a:p>
          <a:p>
            <a:r>
              <a:rPr lang="en-US"/>
              <a:t>	1=yes, 0=no (default is no)</a:t>
            </a:r>
          </a:p>
        </p:txBody>
      </p:sp>
      <p:sp>
        <p:nvSpPr>
          <p:cNvPr id="93205" name="Line 30"/>
          <p:cNvSpPr>
            <a:spLocks noChangeShapeType="1"/>
          </p:cNvSpPr>
          <p:nvPr/>
        </p:nvSpPr>
        <p:spPr bwMode="auto">
          <a:xfrm flipV="1">
            <a:off x="4114800" y="2895600"/>
            <a:ext cx="0" cy="762000"/>
          </a:xfrm>
          <a:prstGeom prst="line">
            <a:avLst/>
          </a:prstGeom>
          <a:noFill/>
          <a:ln w="19050">
            <a:solidFill>
              <a:schemeClr val="tx1"/>
            </a:solidFill>
            <a:round/>
            <a:headEnd/>
            <a:tailEnd type="triangle" w="med" len="med"/>
          </a:ln>
        </p:spPr>
        <p:txBody>
          <a:bodyPr/>
          <a:lstStyle/>
          <a:p>
            <a:endParaRPr lang="en-US"/>
          </a:p>
        </p:txBody>
      </p:sp>
      <p:sp>
        <p:nvSpPr>
          <p:cNvPr id="93206" name="Line 31"/>
          <p:cNvSpPr>
            <a:spLocks noChangeShapeType="1"/>
          </p:cNvSpPr>
          <p:nvPr/>
        </p:nvSpPr>
        <p:spPr bwMode="auto">
          <a:xfrm flipV="1">
            <a:off x="6553200" y="2895600"/>
            <a:ext cx="0" cy="2133600"/>
          </a:xfrm>
          <a:prstGeom prst="line">
            <a:avLst/>
          </a:prstGeom>
          <a:noFill/>
          <a:ln w="9525">
            <a:solidFill>
              <a:schemeClr val="tx1"/>
            </a:solidFill>
            <a:round/>
            <a:headEnd/>
            <a:tailEnd type="triangle" w="med" len="med"/>
          </a:ln>
        </p:spPr>
        <p:txBody>
          <a:bodyPr/>
          <a:lstStyle/>
          <a:p>
            <a:endParaRPr lang="en-US"/>
          </a:p>
        </p:txBody>
      </p:sp>
      <p:sp>
        <p:nvSpPr>
          <p:cNvPr id="93207" name="Line 32"/>
          <p:cNvSpPr>
            <a:spLocks noChangeShapeType="1"/>
          </p:cNvSpPr>
          <p:nvPr/>
        </p:nvSpPr>
        <p:spPr bwMode="auto">
          <a:xfrm>
            <a:off x="4800600" y="5029200"/>
            <a:ext cx="1752600" cy="0"/>
          </a:xfrm>
          <a:prstGeom prst="line">
            <a:avLst/>
          </a:prstGeom>
          <a:noFill/>
          <a:ln w="9525">
            <a:solidFill>
              <a:schemeClr val="tx1"/>
            </a:solidFill>
            <a:round/>
            <a:headEnd/>
            <a:tailEnd/>
          </a:ln>
        </p:spPr>
        <p:txBody>
          <a:bodyPr/>
          <a:lstStyle/>
          <a:p>
            <a:endParaRPr lang="en-US"/>
          </a:p>
        </p:txBody>
      </p:sp>
      <p:sp>
        <p:nvSpPr>
          <p:cNvPr id="93208" name="Text Box 33"/>
          <p:cNvSpPr txBox="1">
            <a:spLocks noChangeArrowheads="1"/>
          </p:cNvSpPr>
          <p:nvPr/>
        </p:nvSpPr>
        <p:spPr bwMode="auto">
          <a:xfrm>
            <a:off x="2438400" y="5791200"/>
            <a:ext cx="3092450" cy="641350"/>
          </a:xfrm>
          <a:prstGeom prst="rect">
            <a:avLst/>
          </a:prstGeom>
          <a:noFill/>
          <a:ln w="9525">
            <a:noFill/>
            <a:miter lim="800000"/>
            <a:headEnd/>
            <a:tailEnd/>
          </a:ln>
        </p:spPr>
        <p:txBody>
          <a:bodyPr wrap="none">
            <a:spAutoFit/>
          </a:bodyPr>
          <a:lstStyle/>
          <a:p>
            <a:r>
              <a:rPr lang="en-US"/>
              <a:t>PSE (Page-Size Extensions)</a:t>
            </a:r>
          </a:p>
          <a:p>
            <a:r>
              <a:rPr lang="en-US"/>
              <a:t>  1 = enabled, 0 = disabled</a:t>
            </a:r>
          </a:p>
        </p:txBody>
      </p:sp>
      <p:sp>
        <p:nvSpPr>
          <p:cNvPr id="93209" name="Line 34"/>
          <p:cNvSpPr>
            <a:spLocks noChangeShapeType="1"/>
          </p:cNvSpPr>
          <p:nvPr/>
        </p:nvSpPr>
        <p:spPr bwMode="auto">
          <a:xfrm>
            <a:off x="5486400" y="6019800"/>
            <a:ext cx="1371600" cy="0"/>
          </a:xfrm>
          <a:prstGeom prst="line">
            <a:avLst/>
          </a:prstGeom>
          <a:noFill/>
          <a:ln w="9525">
            <a:solidFill>
              <a:schemeClr val="tx1"/>
            </a:solidFill>
            <a:round/>
            <a:headEnd/>
            <a:tailEnd/>
          </a:ln>
        </p:spPr>
        <p:txBody>
          <a:bodyPr/>
          <a:lstStyle/>
          <a:p>
            <a:endParaRPr lang="en-US"/>
          </a:p>
        </p:txBody>
      </p:sp>
      <p:sp>
        <p:nvSpPr>
          <p:cNvPr id="93210" name="Line 35"/>
          <p:cNvSpPr>
            <a:spLocks noChangeShapeType="1"/>
          </p:cNvSpPr>
          <p:nvPr/>
        </p:nvSpPr>
        <p:spPr bwMode="auto">
          <a:xfrm flipV="1">
            <a:off x="6858000" y="2895600"/>
            <a:ext cx="0" cy="3124200"/>
          </a:xfrm>
          <a:prstGeom prst="line">
            <a:avLst/>
          </a:prstGeom>
          <a:noFill/>
          <a:ln w="9525">
            <a:solidFill>
              <a:schemeClr val="tx1"/>
            </a:solidFill>
            <a:round/>
            <a:headEnd/>
            <a:tailEnd type="triangle" w="med" len="med"/>
          </a:ln>
        </p:spPr>
        <p:txBody>
          <a:bodyPr/>
          <a:lstStyle/>
          <a:p>
            <a:endParaRPr lang="en-US"/>
          </a:p>
        </p:txBody>
      </p:sp>
      <p:sp>
        <p:nvSpPr>
          <p:cNvPr id="93211" name="Text Box 36"/>
          <p:cNvSpPr txBox="1">
            <a:spLocks noChangeArrowheads="1"/>
          </p:cNvSpPr>
          <p:nvPr/>
        </p:nvSpPr>
        <p:spPr bwMode="auto">
          <a:xfrm>
            <a:off x="7010400" y="4114800"/>
            <a:ext cx="1911350" cy="1100138"/>
          </a:xfrm>
          <a:prstGeom prst="rect">
            <a:avLst/>
          </a:prstGeom>
          <a:noFill/>
          <a:ln w="9525">
            <a:noFill/>
            <a:miter lim="800000"/>
            <a:headEnd/>
            <a:tailEnd/>
          </a:ln>
        </p:spPr>
        <p:txBody>
          <a:bodyPr wrap="none">
            <a:spAutoFit/>
          </a:bodyPr>
          <a:lstStyle/>
          <a:p>
            <a:pPr algn="r"/>
            <a:r>
              <a:rPr lang="en-US"/>
              <a:t>  VME </a:t>
            </a:r>
          </a:p>
          <a:p>
            <a:pPr algn="r"/>
            <a:r>
              <a:rPr lang="en-US" sz="1600"/>
              <a:t>(Virtual-8086 Mode</a:t>
            </a:r>
          </a:p>
          <a:p>
            <a:pPr algn="r"/>
            <a:r>
              <a:rPr lang="en-US" sz="1600"/>
              <a:t> Extensions)</a:t>
            </a:r>
          </a:p>
          <a:p>
            <a:pPr algn="r"/>
            <a:r>
              <a:rPr lang="en-US" sz="1600"/>
              <a:t>1=on, 0=off</a:t>
            </a:r>
          </a:p>
        </p:txBody>
      </p:sp>
      <p:sp>
        <p:nvSpPr>
          <p:cNvPr id="93212" name="Line 37"/>
          <p:cNvSpPr>
            <a:spLocks noChangeShapeType="1"/>
          </p:cNvSpPr>
          <p:nvPr/>
        </p:nvSpPr>
        <p:spPr bwMode="auto">
          <a:xfrm flipV="1">
            <a:off x="8077200" y="2895600"/>
            <a:ext cx="0" cy="1447800"/>
          </a:xfrm>
          <a:prstGeom prst="line">
            <a:avLst/>
          </a:prstGeom>
          <a:noFill/>
          <a:ln w="9525">
            <a:solidFill>
              <a:schemeClr val="tx1"/>
            </a:solidFill>
            <a:round/>
            <a:headEnd/>
            <a:tailEnd type="triangle" w="med" len="med"/>
          </a:ln>
        </p:spPr>
        <p:txBody>
          <a:bodyPr/>
          <a:lstStyle/>
          <a:p>
            <a:endParaRPr lang="en-US"/>
          </a:p>
        </p:txBody>
      </p:sp>
      <p:sp>
        <p:nvSpPr>
          <p:cNvPr id="93213" name="Line 38"/>
          <p:cNvSpPr>
            <a:spLocks noChangeShapeType="1"/>
          </p:cNvSpPr>
          <p:nvPr/>
        </p:nvSpPr>
        <p:spPr bwMode="auto">
          <a:xfrm>
            <a:off x="8077200" y="4343400"/>
            <a:ext cx="152400" cy="0"/>
          </a:xfrm>
          <a:prstGeom prst="line">
            <a:avLst/>
          </a:prstGeom>
          <a:noFill/>
          <a:ln w="9525">
            <a:solidFill>
              <a:schemeClr val="tx1"/>
            </a:solidFill>
            <a:round/>
            <a:headEnd/>
            <a:tailEnd/>
          </a:ln>
        </p:spPr>
        <p:txBody>
          <a:bodyPr/>
          <a:lstStyle/>
          <a:p>
            <a:endParaRPr lang="en-US"/>
          </a:p>
        </p:txBody>
      </p:sp>
      <p:sp>
        <p:nvSpPr>
          <p:cNvPr id="3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287</a:t>
            </a:fld>
            <a:endParaRPr lang="en-US" dirty="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4210" name="Rectangle 4"/>
          <p:cNvSpPr>
            <a:spLocks noGrp="1" noChangeArrowheads="1"/>
          </p:cNvSpPr>
          <p:nvPr>
            <p:ph type="title"/>
          </p:nvPr>
        </p:nvSpPr>
        <p:spPr>
          <a:xfrm>
            <a:off x="457200" y="0"/>
            <a:ext cx="8229600" cy="1143000"/>
          </a:xfrm>
        </p:spPr>
        <p:txBody>
          <a:bodyPr/>
          <a:lstStyle/>
          <a:p>
            <a:pPr eaLnBrk="1" hangingPunct="1"/>
            <a:r>
              <a:rPr lang="en-US" dirty="0" smtClean="0"/>
              <a:t>Control Register CR0</a:t>
            </a:r>
          </a:p>
        </p:txBody>
      </p:sp>
      <p:sp>
        <p:nvSpPr>
          <p:cNvPr id="94211" name="Rectangle 5"/>
          <p:cNvSpPr>
            <a:spLocks noChangeArrowheads="1"/>
          </p:cNvSpPr>
          <p:nvPr/>
        </p:nvSpPr>
        <p:spPr bwMode="auto">
          <a:xfrm>
            <a:off x="1676400" y="1905000"/>
            <a:ext cx="2286000" cy="914400"/>
          </a:xfrm>
          <a:prstGeom prst="rect">
            <a:avLst/>
          </a:prstGeom>
          <a:solidFill>
            <a:schemeClr val="bg2"/>
          </a:solidFill>
          <a:ln w="9525">
            <a:solidFill>
              <a:schemeClr val="tx1"/>
            </a:solidFill>
            <a:miter lim="800000"/>
            <a:headEnd/>
            <a:tailEnd/>
          </a:ln>
        </p:spPr>
        <p:txBody>
          <a:bodyPr wrap="none" anchor="ctr"/>
          <a:lstStyle/>
          <a:p>
            <a:pPr algn="ctr"/>
            <a:r>
              <a:rPr lang="en-US"/>
              <a:t>reserved</a:t>
            </a:r>
          </a:p>
        </p:txBody>
      </p:sp>
      <p:sp>
        <p:nvSpPr>
          <p:cNvPr id="94212" name="Rectangle 6"/>
          <p:cNvSpPr>
            <a:spLocks noChangeArrowheads="1"/>
          </p:cNvSpPr>
          <p:nvPr/>
        </p:nvSpPr>
        <p:spPr bwMode="auto">
          <a:xfrm>
            <a:off x="39624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a:p>
            <a:pPr algn="ctr"/>
            <a:r>
              <a:rPr lang="en-US"/>
              <a:t>M</a:t>
            </a:r>
          </a:p>
        </p:txBody>
      </p:sp>
      <p:sp>
        <p:nvSpPr>
          <p:cNvPr id="94213" name="Rectangle 7"/>
          <p:cNvSpPr>
            <a:spLocks noChangeArrowheads="1"/>
          </p:cNvSpPr>
          <p:nvPr/>
        </p:nvSpPr>
        <p:spPr bwMode="auto">
          <a:xfrm>
            <a:off x="42672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4214" name="Rectangle 8"/>
          <p:cNvSpPr>
            <a:spLocks noChangeArrowheads="1"/>
          </p:cNvSpPr>
          <p:nvPr/>
        </p:nvSpPr>
        <p:spPr bwMode="auto">
          <a:xfrm>
            <a:off x="45720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W</a:t>
            </a:r>
          </a:p>
          <a:p>
            <a:pPr algn="ctr"/>
            <a:r>
              <a:rPr lang="en-US"/>
              <a:t>P</a:t>
            </a:r>
          </a:p>
        </p:txBody>
      </p:sp>
      <p:sp>
        <p:nvSpPr>
          <p:cNvPr id="94215" name="Rectangle 9"/>
          <p:cNvSpPr>
            <a:spLocks noChangeArrowheads="1"/>
          </p:cNvSpPr>
          <p:nvPr/>
        </p:nvSpPr>
        <p:spPr bwMode="auto">
          <a:xfrm>
            <a:off x="48768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4216" name="Rectangle 10"/>
          <p:cNvSpPr>
            <a:spLocks noChangeArrowheads="1"/>
          </p:cNvSpPr>
          <p:nvPr/>
        </p:nvSpPr>
        <p:spPr bwMode="auto">
          <a:xfrm>
            <a:off x="51816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4217" name="Rectangle 11"/>
          <p:cNvSpPr>
            <a:spLocks noChangeArrowheads="1"/>
          </p:cNvSpPr>
          <p:nvPr/>
        </p:nvSpPr>
        <p:spPr bwMode="auto">
          <a:xfrm>
            <a:off x="54864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4218" name="Rectangle 12"/>
          <p:cNvSpPr>
            <a:spLocks noChangeArrowheads="1"/>
          </p:cNvSpPr>
          <p:nvPr/>
        </p:nvSpPr>
        <p:spPr bwMode="auto">
          <a:xfrm>
            <a:off x="5791200" y="1905000"/>
            <a:ext cx="3048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94219" name="Rectangle 13"/>
          <p:cNvSpPr>
            <a:spLocks noChangeArrowheads="1"/>
          </p:cNvSpPr>
          <p:nvPr/>
        </p:nvSpPr>
        <p:spPr bwMode="auto">
          <a:xfrm>
            <a:off x="4876800" y="1905000"/>
            <a:ext cx="1524000" cy="914400"/>
          </a:xfrm>
          <a:prstGeom prst="rect">
            <a:avLst/>
          </a:prstGeom>
          <a:solidFill>
            <a:schemeClr val="bg2"/>
          </a:solidFill>
          <a:ln w="9525">
            <a:solidFill>
              <a:schemeClr val="tx1"/>
            </a:solidFill>
            <a:miter lim="800000"/>
            <a:headEnd/>
            <a:tailEnd/>
          </a:ln>
        </p:spPr>
        <p:txBody>
          <a:bodyPr wrap="none" anchor="ctr"/>
          <a:lstStyle/>
          <a:p>
            <a:pPr algn="ctr"/>
            <a:r>
              <a:rPr lang="en-US"/>
              <a:t> reserved</a:t>
            </a:r>
          </a:p>
        </p:txBody>
      </p:sp>
      <p:sp>
        <p:nvSpPr>
          <p:cNvPr id="94220" name="Rectangle 14"/>
          <p:cNvSpPr>
            <a:spLocks noChangeArrowheads="1"/>
          </p:cNvSpPr>
          <p:nvPr/>
        </p:nvSpPr>
        <p:spPr bwMode="auto">
          <a:xfrm>
            <a:off x="6400800" y="1905000"/>
            <a:ext cx="304800" cy="914400"/>
          </a:xfrm>
          <a:prstGeom prst="rect">
            <a:avLst/>
          </a:prstGeom>
          <a:solidFill>
            <a:srgbClr val="F0FDA1"/>
          </a:solidFill>
          <a:ln w="9525">
            <a:solidFill>
              <a:schemeClr val="tx1"/>
            </a:solidFill>
            <a:miter lim="800000"/>
            <a:headEnd/>
            <a:tailEnd/>
          </a:ln>
        </p:spPr>
        <p:txBody>
          <a:bodyPr wrap="none" anchor="ctr"/>
          <a:lstStyle/>
          <a:p>
            <a:pPr algn="ctr"/>
            <a:r>
              <a:rPr lang="en-US"/>
              <a:t>N</a:t>
            </a:r>
          </a:p>
          <a:p>
            <a:pPr algn="ctr"/>
            <a:r>
              <a:rPr lang="en-US"/>
              <a:t>E</a:t>
            </a:r>
          </a:p>
        </p:txBody>
      </p:sp>
      <p:sp>
        <p:nvSpPr>
          <p:cNvPr id="94221" name="Rectangle 15"/>
          <p:cNvSpPr>
            <a:spLocks noChangeArrowheads="1"/>
          </p:cNvSpPr>
          <p:nvPr/>
        </p:nvSpPr>
        <p:spPr bwMode="auto">
          <a:xfrm>
            <a:off x="67056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E</a:t>
            </a:r>
          </a:p>
          <a:p>
            <a:pPr algn="ctr"/>
            <a:r>
              <a:rPr lang="en-US"/>
              <a:t>T</a:t>
            </a:r>
          </a:p>
        </p:txBody>
      </p:sp>
      <p:sp>
        <p:nvSpPr>
          <p:cNvPr id="94222" name="Rectangle 16"/>
          <p:cNvSpPr>
            <a:spLocks noChangeArrowheads="1"/>
          </p:cNvSpPr>
          <p:nvPr/>
        </p:nvSpPr>
        <p:spPr bwMode="auto">
          <a:xfrm>
            <a:off x="70104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T</a:t>
            </a:r>
          </a:p>
          <a:p>
            <a:pPr algn="ctr"/>
            <a:r>
              <a:rPr lang="en-US"/>
              <a:t>S</a:t>
            </a:r>
          </a:p>
        </p:txBody>
      </p:sp>
      <p:sp>
        <p:nvSpPr>
          <p:cNvPr id="94223" name="Rectangle 17"/>
          <p:cNvSpPr>
            <a:spLocks noChangeArrowheads="1"/>
          </p:cNvSpPr>
          <p:nvPr/>
        </p:nvSpPr>
        <p:spPr bwMode="auto">
          <a:xfrm>
            <a:off x="73152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E</a:t>
            </a:r>
          </a:p>
          <a:p>
            <a:pPr algn="ctr"/>
            <a:r>
              <a:rPr lang="en-US"/>
              <a:t>M</a:t>
            </a:r>
          </a:p>
        </p:txBody>
      </p:sp>
      <p:sp>
        <p:nvSpPr>
          <p:cNvPr id="94224" name="Rectangle 18"/>
          <p:cNvSpPr>
            <a:spLocks noChangeArrowheads="1"/>
          </p:cNvSpPr>
          <p:nvPr/>
        </p:nvSpPr>
        <p:spPr bwMode="auto">
          <a:xfrm>
            <a:off x="76200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M</a:t>
            </a:r>
          </a:p>
          <a:p>
            <a:pPr algn="ctr"/>
            <a:r>
              <a:rPr lang="en-US"/>
              <a:t>P</a:t>
            </a:r>
          </a:p>
        </p:txBody>
      </p:sp>
      <p:sp>
        <p:nvSpPr>
          <p:cNvPr id="94225" name="Rectangle 19"/>
          <p:cNvSpPr>
            <a:spLocks noChangeArrowheads="1"/>
          </p:cNvSpPr>
          <p:nvPr/>
        </p:nvSpPr>
        <p:spPr bwMode="auto">
          <a:xfrm>
            <a:off x="7924800" y="1905000"/>
            <a:ext cx="304800" cy="914400"/>
          </a:xfrm>
          <a:prstGeom prst="rect">
            <a:avLst/>
          </a:prstGeom>
          <a:solidFill>
            <a:srgbClr val="99FF99"/>
          </a:solidFill>
          <a:ln w="9525">
            <a:solidFill>
              <a:schemeClr val="tx1"/>
            </a:solidFill>
            <a:miter lim="800000"/>
            <a:headEnd/>
            <a:tailEnd/>
          </a:ln>
        </p:spPr>
        <p:txBody>
          <a:bodyPr wrap="none" anchor="ctr"/>
          <a:lstStyle/>
          <a:p>
            <a:pPr algn="ctr"/>
            <a:r>
              <a:rPr lang="en-US"/>
              <a:t>P</a:t>
            </a:r>
          </a:p>
          <a:p>
            <a:pPr algn="ctr"/>
            <a:r>
              <a:rPr lang="en-US"/>
              <a:t>E</a:t>
            </a:r>
          </a:p>
        </p:txBody>
      </p:sp>
      <p:sp>
        <p:nvSpPr>
          <p:cNvPr id="94226" name="Text Box 20"/>
          <p:cNvSpPr txBox="1">
            <a:spLocks noChangeArrowheads="1"/>
          </p:cNvSpPr>
          <p:nvPr/>
        </p:nvSpPr>
        <p:spPr bwMode="auto">
          <a:xfrm>
            <a:off x="746125" y="1633538"/>
            <a:ext cx="7493000" cy="274637"/>
          </a:xfrm>
          <a:prstGeom prst="rect">
            <a:avLst/>
          </a:prstGeom>
          <a:noFill/>
          <a:ln w="9525">
            <a:noFill/>
            <a:miter lim="800000"/>
            <a:headEnd/>
            <a:tailEnd/>
          </a:ln>
        </p:spPr>
        <p:txBody>
          <a:bodyPr wrap="none">
            <a:spAutoFit/>
          </a:bodyPr>
          <a:lstStyle/>
          <a:p>
            <a:r>
              <a:rPr lang="en-US" sz="1200"/>
              <a:t>31   30   29                                                        18           16                                        5     4                           0</a:t>
            </a:r>
            <a:endParaRPr lang="en-US"/>
          </a:p>
        </p:txBody>
      </p:sp>
      <p:sp>
        <p:nvSpPr>
          <p:cNvPr id="94227" name="Rectangle 21"/>
          <p:cNvSpPr>
            <a:spLocks noChangeArrowheads="1"/>
          </p:cNvSpPr>
          <p:nvPr/>
        </p:nvSpPr>
        <p:spPr bwMode="auto">
          <a:xfrm>
            <a:off x="762000" y="1905000"/>
            <a:ext cx="304800" cy="914400"/>
          </a:xfrm>
          <a:prstGeom prst="rect">
            <a:avLst/>
          </a:prstGeom>
          <a:solidFill>
            <a:srgbClr val="99FF99"/>
          </a:solidFill>
          <a:ln w="9525">
            <a:solidFill>
              <a:schemeClr val="tx1"/>
            </a:solidFill>
            <a:miter lim="800000"/>
            <a:headEnd/>
            <a:tailEnd/>
          </a:ln>
        </p:spPr>
        <p:txBody>
          <a:bodyPr wrap="none" anchor="ctr"/>
          <a:lstStyle/>
          <a:p>
            <a:pPr algn="ctr"/>
            <a:r>
              <a:rPr lang="en-US"/>
              <a:t>P</a:t>
            </a:r>
          </a:p>
          <a:p>
            <a:pPr algn="ctr"/>
            <a:r>
              <a:rPr lang="en-US"/>
              <a:t>G</a:t>
            </a:r>
          </a:p>
        </p:txBody>
      </p:sp>
      <p:sp>
        <p:nvSpPr>
          <p:cNvPr id="94228" name="Rectangle 22"/>
          <p:cNvSpPr>
            <a:spLocks noChangeArrowheads="1"/>
          </p:cNvSpPr>
          <p:nvPr/>
        </p:nvSpPr>
        <p:spPr bwMode="auto">
          <a:xfrm>
            <a:off x="10668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C</a:t>
            </a:r>
          </a:p>
          <a:p>
            <a:pPr algn="ctr"/>
            <a:r>
              <a:rPr lang="en-US"/>
              <a:t>D</a:t>
            </a:r>
          </a:p>
        </p:txBody>
      </p:sp>
      <p:sp>
        <p:nvSpPr>
          <p:cNvPr id="94229" name="Rectangle 23"/>
          <p:cNvSpPr>
            <a:spLocks noChangeArrowheads="1"/>
          </p:cNvSpPr>
          <p:nvPr/>
        </p:nvSpPr>
        <p:spPr bwMode="auto">
          <a:xfrm>
            <a:off x="1371600" y="19050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N</a:t>
            </a:r>
          </a:p>
          <a:p>
            <a:pPr algn="ctr"/>
            <a:r>
              <a:rPr lang="en-US"/>
              <a:t>W</a:t>
            </a:r>
          </a:p>
        </p:txBody>
      </p:sp>
      <p:sp>
        <p:nvSpPr>
          <p:cNvPr id="94230" name="Text Box 24"/>
          <p:cNvSpPr txBox="1">
            <a:spLocks noChangeArrowheads="1"/>
          </p:cNvSpPr>
          <p:nvPr/>
        </p:nvSpPr>
        <p:spPr bwMode="auto">
          <a:xfrm>
            <a:off x="2209800" y="4572000"/>
            <a:ext cx="4171950" cy="1465263"/>
          </a:xfrm>
          <a:prstGeom prst="rect">
            <a:avLst/>
          </a:prstGeom>
          <a:noFill/>
          <a:ln w="9525">
            <a:noFill/>
            <a:miter lim="800000"/>
            <a:headEnd/>
            <a:tailEnd/>
          </a:ln>
        </p:spPr>
        <p:txBody>
          <a:bodyPr wrap="none">
            <a:spAutoFit/>
          </a:bodyPr>
          <a:lstStyle/>
          <a:p>
            <a:r>
              <a:rPr lang="en-US"/>
              <a:t>  PG (Paging): 1=enabled, 0=disabled </a:t>
            </a:r>
          </a:p>
          <a:p>
            <a:r>
              <a:rPr lang="en-US"/>
              <a:t>         (must be ‘1’ for 64-bit mode)</a:t>
            </a:r>
          </a:p>
          <a:p>
            <a:endParaRPr lang="en-US"/>
          </a:p>
          <a:p>
            <a:r>
              <a:rPr lang="en-US"/>
              <a:t>PE (Protection): 1=enabled, 0=disabled</a:t>
            </a:r>
          </a:p>
          <a:p>
            <a:r>
              <a:rPr lang="en-US"/>
              <a:t>         (must be ‘1’ for 64-bit mode)</a:t>
            </a:r>
          </a:p>
        </p:txBody>
      </p:sp>
      <p:sp>
        <p:nvSpPr>
          <p:cNvPr id="94231" name="Line 25"/>
          <p:cNvSpPr>
            <a:spLocks noChangeShapeType="1"/>
          </p:cNvSpPr>
          <p:nvPr/>
        </p:nvSpPr>
        <p:spPr bwMode="auto">
          <a:xfrm flipV="1">
            <a:off x="914400" y="2895600"/>
            <a:ext cx="0" cy="1905000"/>
          </a:xfrm>
          <a:prstGeom prst="line">
            <a:avLst/>
          </a:prstGeom>
          <a:noFill/>
          <a:ln w="9525">
            <a:solidFill>
              <a:schemeClr val="tx1"/>
            </a:solidFill>
            <a:round/>
            <a:headEnd/>
            <a:tailEnd type="triangle" w="med" len="med"/>
          </a:ln>
        </p:spPr>
        <p:txBody>
          <a:bodyPr/>
          <a:lstStyle/>
          <a:p>
            <a:endParaRPr lang="en-US"/>
          </a:p>
        </p:txBody>
      </p:sp>
      <p:sp>
        <p:nvSpPr>
          <p:cNvPr id="94232" name="Line 26"/>
          <p:cNvSpPr>
            <a:spLocks noChangeShapeType="1"/>
          </p:cNvSpPr>
          <p:nvPr/>
        </p:nvSpPr>
        <p:spPr bwMode="auto">
          <a:xfrm flipH="1">
            <a:off x="914400" y="4800600"/>
            <a:ext cx="1447800" cy="0"/>
          </a:xfrm>
          <a:prstGeom prst="line">
            <a:avLst/>
          </a:prstGeom>
          <a:noFill/>
          <a:ln w="9525">
            <a:solidFill>
              <a:schemeClr val="tx1"/>
            </a:solidFill>
            <a:round/>
            <a:headEnd/>
            <a:tailEnd/>
          </a:ln>
        </p:spPr>
        <p:txBody>
          <a:bodyPr/>
          <a:lstStyle/>
          <a:p>
            <a:endParaRPr lang="en-US"/>
          </a:p>
        </p:txBody>
      </p:sp>
      <p:sp>
        <p:nvSpPr>
          <p:cNvPr id="94233" name="Line 27"/>
          <p:cNvSpPr>
            <a:spLocks noChangeShapeType="1"/>
          </p:cNvSpPr>
          <p:nvPr/>
        </p:nvSpPr>
        <p:spPr bwMode="auto">
          <a:xfrm>
            <a:off x="6400800" y="5562600"/>
            <a:ext cx="1676400" cy="0"/>
          </a:xfrm>
          <a:prstGeom prst="line">
            <a:avLst/>
          </a:prstGeom>
          <a:noFill/>
          <a:ln w="9525">
            <a:solidFill>
              <a:schemeClr val="tx1"/>
            </a:solidFill>
            <a:round/>
            <a:headEnd/>
            <a:tailEnd/>
          </a:ln>
        </p:spPr>
        <p:txBody>
          <a:bodyPr/>
          <a:lstStyle/>
          <a:p>
            <a:endParaRPr lang="en-US"/>
          </a:p>
        </p:txBody>
      </p:sp>
      <p:sp>
        <p:nvSpPr>
          <p:cNvPr id="94234" name="Line 28"/>
          <p:cNvSpPr>
            <a:spLocks noChangeShapeType="1"/>
          </p:cNvSpPr>
          <p:nvPr/>
        </p:nvSpPr>
        <p:spPr bwMode="auto">
          <a:xfrm flipV="1">
            <a:off x="8077200" y="2895600"/>
            <a:ext cx="0" cy="2667000"/>
          </a:xfrm>
          <a:prstGeom prst="line">
            <a:avLst/>
          </a:prstGeom>
          <a:noFill/>
          <a:ln w="9525">
            <a:solidFill>
              <a:schemeClr val="tx1"/>
            </a:solidFill>
            <a:round/>
            <a:headEnd/>
            <a:tailEnd type="triangle" w="med" len="med"/>
          </a:ln>
        </p:spPr>
        <p:txBody>
          <a:bodyPr/>
          <a:lstStyle/>
          <a:p>
            <a:endParaRPr lang="en-US"/>
          </a:p>
        </p:txBody>
      </p:sp>
      <p:sp>
        <p:nvSpPr>
          <p:cNvPr id="94235" name="Text Box 29"/>
          <p:cNvSpPr txBox="1">
            <a:spLocks noChangeArrowheads="1"/>
          </p:cNvSpPr>
          <p:nvPr/>
        </p:nvSpPr>
        <p:spPr bwMode="auto">
          <a:xfrm>
            <a:off x="2362200" y="3124200"/>
            <a:ext cx="3460750" cy="1190625"/>
          </a:xfrm>
          <a:prstGeom prst="rect">
            <a:avLst/>
          </a:prstGeom>
          <a:noFill/>
          <a:ln w="9525">
            <a:noFill/>
            <a:miter lim="800000"/>
            <a:headEnd/>
            <a:tailEnd/>
          </a:ln>
        </p:spPr>
        <p:txBody>
          <a:bodyPr wrap="none">
            <a:spAutoFit/>
          </a:bodyPr>
          <a:lstStyle/>
          <a:p>
            <a:r>
              <a:rPr lang="en-US"/>
              <a:t>NE (Numeric Error) </a:t>
            </a:r>
          </a:p>
          <a:p>
            <a:r>
              <a:rPr lang="en-US"/>
              <a:t> 1= native internal mechanism</a:t>
            </a:r>
          </a:p>
          <a:p>
            <a:r>
              <a:rPr lang="en-US"/>
              <a:t> 0 = legacy PC-style mechanism</a:t>
            </a:r>
          </a:p>
          <a:p>
            <a:r>
              <a:rPr lang="en-US"/>
              <a:t>(must be ‘1’ for VMX operations)</a:t>
            </a:r>
          </a:p>
        </p:txBody>
      </p:sp>
      <p:sp>
        <p:nvSpPr>
          <p:cNvPr id="94236" name="Line 30"/>
          <p:cNvSpPr>
            <a:spLocks noChangeShapeType="1"/>
          </p:cNvSpPr>
          <p:nvPr/>
        </p:nvSpPr>
        <p:spPr bwMode="auto">
          <a:xfrm>
            <a:off x="4495800" y="3352800"/>
            <a:ext cx="2057400" cy="0"/>
          </a:xfrm>
          <a:prstGeom prst="line">
            <a:avLst/>
          </a:prstGeom>
          <a:noFill/>
          <a:ln w="28575">
            <a:solidFill>
              <a:schemeClr val="tx1"/>
            </a:solidFill>
            <a:round/>
            <a:headEnd/>
            <a:tailEnd/>
          </a:ln>
        </p:spPr>
        <p:txBody>
          <a:bodyPr/>
          <a:lstStyle/>
          <a:p>
            <a:endParaRPr lang="en-US"/>
          </a:p>
        </p:txBody>
      </p:sp>
      <p:sp>
        <p:nvSpPr>
          <p:cNvPr id="94237" name="Line 31"/>
          <p:cNvSpPr>
            <a:spLocks noChangeShapeType="1"/>
          </p:cNvSpPr>
          <p:nvPr/>
        </p:nvSpPr>
        <p:spPr bwMode="auto">
          <a:xfrm flipV="1">
            <a:off x="6553200" y="2895600"/>
            <a:ext cx="0" cy="457200"/>
          </a:xfrm>
          <a:prstGeom prst="line">
            <a:avLst/>
          </a:prstGeom>
          <a:noFill/>
          <a:ln w="28575">
            <a:solidFill>
              <a:schemeClr val="tx1"/>
            </a:solidFill>
            <a:round/>
            <a:headEnd/>
            <a:tailEnd type="triangle" w="med" len="med"/>
          </a:ln>
        </p:spPr>
        <p:txBody>
          <a:bodyPr/>
          <a:lstStyle/>
          <a:p>
            <a:endParaRPr lang="en-US"/>
          </a:p>
        </p:txBody>
      </p:sp>
      <p:sp>
        <p:nvSpPr>
          <p:cNvPr id="30"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288</a:t>
            </a:fld>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152400"/>
            <a:ext cx="8229600" cy="1143000"/>
          </a:xfrm>
        </p:spPr>
        <p:txBody>
          <a:bodyPr/>
          <a:lstStyle/>
          <a:p>
            <a:pPr eaLnBrk="1" hangingPunct="1"/>
            <a:r>
              <a:rPr lang="en-US" dirty="0" smtClean="0"/>
              <a:t>The A20 address-line</a:t>
            </a:r>
          </a:p>
        </p:txBody>
      </p:sp>
      <p:sp>
        <p:nvSpPr>
          <p:cNvPr id="95235" name="Rectangle 4"/>
          <p:cNvSpPr>
            <a:spLocks noChangeArrowheads="1"/>
          </p:cNvSpPr>
          <p:nvPr/>
        </p:nvSpPr>
        <p:spPr bwMode="auto">
          <a:xfrm>
            <a:off x="1752600" y="3048000"/>
            <a:ext cx="914400" cy="2895600"/>
          </a:xfrm>
          <a:prstGeom prst="rect">
            <a:avLst/>
          </a:prstGeom>
          <a:solidFill>
            <a:schemeClr val="accent1"/>
          </a:solidFill>
          <a:ln w="9525">
            <a:solidFill>
              <a:schemeClr val="tx1"/>
            </a:solidFill>
            <a:miter lim="800000"/>
            <a:headEnd/>
            <a:tailEnd/>
          </a:ln>
        </p:spPr>
        <p:txBody>
          <a:bodyPr wrap="none" anchor="ctr"/>
          <a:lstStyle/>
          <a:p>
            <a:pPr algn="ctr"/>
            <a:r>
              <a:rPr lang="en-US"/>
              <a:t>main</a:t>
            </a:r>
          </a:p>
          <a:p>
            <a:pPr algn="ctr"/>
            <a:r>
              <a:rPr lang="en-US"/>
              <a:t>memory</a:t>
            </a:r>
          </a:p>
        </p:txBody>
      </p:sp>
      <p:sp>
        <p:nvSpPr>
          <p:cNvPr id="95236" name="Text Box 5"/>
          <p:cNvSpPr txBox="1">
            <a:spLocks noChangeArrowheads="1"/>
          </p:cNvSpPr>
          <p:nvPr/>
        </p:nvSpPr>
        <p:spPr bwMode="auto">
          <a:xfrm>
            <a:off x="533400" y="1447800"/>
            <a:ext cx="7727950" cy="1190625"/>
          </a:xfrm>
          <a:prstGeom prst="rect">
            <a:avLst/>
          </a:prstGeom>
          <a:noFill/>
          <a:ln w="9525">
            <a:noFill/>
            <a:miter lim="800000"/>
            <a:headEnd/>
            <a:tailEnd/>
          </a:ln>
        </p:spPr>
        <p:txBody>
          <a:bodyPr wrap="none">
            <a:spAutoFit/>
          </a:bodyPr>
          <a:lstStyle/>
          <a:p>
            <a:r>
              <a:rPr lang="en-US"/>
              <a:t>On contemporary platforms (with more than 20 address-bus lines), any</a:t>
            </a:r>
          </a:p>
          <a:p>
            <a:r>
              <a:rPr lang="en-US"/>
              <a:t> faithful emulation of the 8086 processor’s ‘real-mode’ addressing-scheme </a:t>
            </a:r>
          </a:p>
          <a:p>
            <a:r>
              <a:rPr lang="en-US"/>
              <a:t> at startup requires ‘forcing’ an address-wraparound at the 1MB boundary,</a:t>
            </a:r>
          </a:p>
          <a:p>
            <a:r>
              <a:rPr lang="en-US"/>
              <a:t> accomplished by turning off the A20 address-line</a:t>
            </a:r>
          </a:p>
        </p:txBody>
      </p:sp>
      <p:sp>
        <p:nvSpPr>
          <p:cNvPr id="95237" name="Line 6"/>
          <p:cNvSpPr>
            <a:spLocks noChangeShapeType="1"/>
          </p:cNvSpPr>
          <p:nvPr/>
        </p:nvSpPr>
        <p:spPr bwMode="auto">
          <a:xfrm flipV="1">
            <a:off x="1600200" y="3048000"/>
            <a:ext cx="0" cy="2895600"/>
          </a:xfrm>
          <a:prstGeom prst="line">
            <a:avLst/>
          </a:prstGeom>
          <a:noFill/>
          <a:ln w="9525">
            <a:solidFill>
              <a:schemeClr val="tx1"/>
            </a:solidFill>
            <a:round/>
            <a:headEnd type="triangle" w="med" len="med"/>
            <a:tailEnd type="triangle" w="med" len="med"/>
          </a:ln>
        </p:spPr>
        <p:txBody>
          <a:bodyPr/>
          <a:lstStyle/>
          <a:p>
            <a:endParaRPr lang="en-US"/>
          </a:p>
        </p:txBody>
      </p:sp>
      <p:sp>
        <p:nvSpPr>
          <p:cNvPr id="95238" name="Text Box 7"/>
          <p:cNvSpPr txBox="1">
            <a:spLocks noChangeArrowheads="1"/>
          </p:cNvSpPr>
          <p:nvPr/>
        </p:nvSpPr>
        <p:spPr bwMode="auto">
          <a:xfrm>
            <a:off x="457200" y="3810000"/>
            <a:ext cx="1187450" cy="641350"/>
          </a:xfrm>
          <a:prstGeom prst="rect">
            <a:avLst/>
          </a:prstGeom>
          <a:noFill/>
          <a:ln w="9525">
            <a:noFill/>
            <a:miter lim="800000"/>
            <a:headEnd/>
            <a:tailEnd/>
          </a:ln>
        </p:spPr>
        <p:txBody>
          <a:bodyPr wrap="none">
            <a:spAutoFit/>
          </a:bodyPr>
          <a:lstStyle/>
          <a:p>
            <a:r>
              <a:rPr lang="en-US"/>
              <a:t>    one</a:t>
            </a:r>
          </a:p>
          <a:p>
            <a:r>
              <a:rPr lang="en-US"/>
              <a:t>magabyte</a:t>
            </a:r>
          </a:p>
        </p:txBody>
      </p:sp>
      <p:sp>
        <p:nvSpPr>
          <p:cNvPr id="95239" name="Text Box 9"/>
          <p:cNvSpPr txBox="1">
            <a:spLocks noChangeArrowheads="1"/>
          </p:cNvSpPr>
          <p:nvPr/>
        </p:nvSpPr>
        <p:spPr bwMode="auto">
          <a:xfrm>
            <a:off x="3413125" y="3008313"/>
            <a:ext cx="4921250" cy="1190625"/>
          </a:xfrm>
          <a:prstGeom prst="rect">
            <a:avLst/>
          </a:prstGeom>
          <a:noFill/>
          <a:ln w="9525">
            <a:noFill/>
            <a:miter lim="800000"/>
            <a:headEnd/>
            <a:tailEnd/>
          </a:ln>
        </p:spPr>
        <p:txBody>
          <a:bodyPr wrap="none">
            <a:spAutoFit/>
          </a:bodyPr>
          <a:lstStyle/>
          <a:p>
            <a:r>
              <a:rPr lang="en-US"/>
              <a:t>  Special circuitry is available for turning “on”</a:t>
            </a:r>
          </a:p>
          <a:p>
            <a:r>
              <a:rPr lang="en-US"/>
              <a:t>   or “off” the function of the 21</a:t>
            </a:r>
            <a:r>
              <a:rPr lang="en-US" baseline="30000"/>
              <a:t>st</a:t>
            </a:r>
            <a:r>
              <a:rPr lang="en-US"/>
              <a:t> address-line</a:t>
            </a:r>
          </a:p>
          <a:p>
            <a:endParaRPr lang="en-US"/>
          </a:p>
          <a:p>
            <a:r>
              <a:rPr lang="en-US">
                <a:solidFill>
                  <a:srgbClr val="CC0000"/>
                </a:solidFill>
              </a:rPr>
              <a:t>VMX-operation requires that A20 must be “on”</a:t>
            </a:r>
            <a:r>
              <a:rPr lang="en-US"/>
              <a:t> </a:t>
            </a:r>
          </a:p>
        </p:txBody>
      </p:sp>
      <p:sp>
        <p:nvSpPr>
          <p:cNvPr id="95240" name="Text Box 10"/>
          <p:cNvSpPr txBox="1">
            <a:spLocks noChangeArrowheads="1"/>
          </p:cNvSpPr>
          <p:nvPr/>
        </p:nvSpPr>
        <p:spPr bwMode="auto">
          <a:xfrm>
            <a:off x="3429000" y="4572000"/>
            <a:ext cx="4895850" cy="641350"/>
          </a:xfrm>
          <a:prstGeom prst="rect">
            <a:avLst/>
          </a:prstGeom>
          <a:noFill/>
          <a:ln w="9525">
            <a:noFill/>
            <a:miter lim="800000"/>
            <a:headEnd/>
            <a:tailEnd/>
          </a:ln>
        </p:spPr>
        <p:txBody>
          <a:bodyPr wrap="none">
            <a:spAutoFit/>
          </a:bodyPr>
          <a:lstStyle/>
          <a:p>
            <a:r>
              <a:rPr lang="en-US"/>
              <a:t> The state of the A20-line can be controlled via</a:t>
            </a:r>
          </a:p>
          <a:p>
            <a:r>
              <a:rPr lang="en-US"/>
              <a:t> software -- by toggling bit #1 at I/O-port 0x92 </a:t>
            </a:r>
          </a:p>
        </p:txBody>
      </p:sp>
      <p:sp>
        <p:nvSpPr>
          <p:cNvPr id="95241" name="Rectangle 12"/>
          <p:cNvSpPr>
            <a:spLocks noChangeArrowheads="1"/>
          </p:cNvSpPr>
          <p:nvPr/>
        </p:nvSpPr>
        <p:spPr bwMode="auto">
          <a:xfrm>
            <a:off x="7391400" y="5562600"/>
            <a:ext cx="457200" cy="228600"/>
          </a:xfrm>
          <a:prstGeom prst="rect">
            <a:avLst/>
          </a:prstGeom>
          <a:solidFill>
            <a:schemeClr val="accent1"/>
          </a:solidFill>
          <a:ln w="9525">
            <a:solidFill>
              <a:schemeClr val="tx1"/>
            </a:solidFill>
            <a:miter lim="800000"/>
            <a:headEnd/>
            <a:tailEnd/>
          </a:ln>
        </p:spPr>
        <p:txBody>
          <a:bodyPr wrap="none" anchor="ctr"/>
          <a:lstStyle/>
          <a:p>
            <a:pPr algn="ctr"/>
            <a:r>
              <a:rPr lang="en-US" sz="900"/>
              <a:t>RESET</a:t>
            </a:r>
          </a:p>
        </p:txBody>
      </p:sp>
      <p:sp>
        <p:nvSpPr>
          <p:cNvPr id="95242" name="Rectangle 13"/>
          <p:cNvSpPr>
            <a:spLocks noChangeArrowheads="1"/>
          </p:cNvSpPr>
          <p:nvPr/>
        </p:nvSpPr>
        <p:spPr bwMode="auto">
          <a:xfrm>
            <a:off x="6934200" y="5562600"/>
            <a:ext cx="457200" cy="228600"/>
          </a:xfrm>
          <a:prstGeom prst="rect">
            <a:avLst/>
          </a:prstGeom>
          <a:solidFill>
            <a:srgbClr val="66FFFF"/>
          </a:solidFill>
          <a:ln w="9525">
            <a:solidFill>
              <a:schemeClr val="tx1"/>
            </a:solidFill>
            <a:miter lim="800000"/>
            <a:headEnd/>
            <a:tailEnd/>
          </a:ln>
        </p:spPr>
        <p:txBody>
          <a:bodyPr wrap="none" anchor="ctr"/>
          <a:lstStyle/>
          <a:p>
            <a:pPr algn="ctr"/>
            <a:r>
              <a:rPr lang="en-US" sz="1400"/>
              <a:t>A20</a:t>
            </a:r>
          </a:p>
        </p:txBody>
      </p:sp>
      <p:sp>
        <p:nvSpPr>
          <p:cNvPr id="95243" name="Rectangle 14"/>
          <p:cNvSpPr>
            <a:spLocks noChangeArrowheads="1"/>
          </p:cNvSpPr>
          <p:nvPr/>
        </p:nvSpPr>
        <p:spPr bwMode="auto">
          <a:xfrm>
            <a:off x="6477000" y="5562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44" name="Rectangle 15"/>
          <p:cNvSpPr>
            <a:spLocks noChangeArrowheads="1"/>
          </p:cNvSpPr>
          <p:nvPr/>
        </p:nvSpPr>
        <p:spPr bwMode="auto">
          <a:xfrm>
            <a:off x="6019800" y="5562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45" name="Rectangle 16"/>
          <p:cNvSpPr>
            <a:spLocks noChangeArrowheads="1"/>
          </p:cNvSpPr>
          <p:nvPr/>
        </p:nvSpPr>
        <p:spPr bwMode="auto">
          <a:xfrm>
            <a:off x="5562600" y="5562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46" name="Rectangle 17"/>
          <p:cNvSpPr>
            <a:spLocks noChangeArrowheads="1"/>
          </p:cNvSpPr>
          <p:nvPr/>
        </p:nvSpPr>
        <p:spPr bwMode="auto">
          <a:xfrm>
            <a:off x="5105400" y="5562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47" name="Rectangle 18"/>
          <p:cNvSpPr>
            <a:spLocks noChangeArrowheads="1"/>
          </p:cNvSpPr>
          <p:nvPr/>
        </p:nvSpPr>
        <p:spPr bwMode="auto">
          <a:xfrm>
            <a:off x="4648200" y="5562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48" name="Rectangle 19"/>
          <p:cNvSpPr>
            <a:spLocks noChangeArrowheads="1"/>
          </p:cNvSpPr>
          <p:nvPr/>
        </p:nvSpPr>
        <p:spPr bwMode="auto">
          <a:xfrm>
            <a:off x="4191000" y="5562600"/>
            <a:ext cx="457200" cy="2286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5249" name="Text Box 20"/>
          <p:cNvSpPr txBox="1">
            <a:spLocks noChangeArrowheads="1"/>
          </p:cNvSpPr>
          <p:nvPr/>
        </p:nvSpPr>
        <p:spPr bwMode="auto">
          <a:xfrm>
            <a:off x="3048000" y="5486400"/>
            <a:ext cx="1162050" cy="366713"/>
          </a:xfrm>
          <a:prstGeom prst="rect">
            <a:avLst/>
          </a:prstGeom>
          <a:noFill/>
          <a:ln w="9525">
            <a:noFill/>
            <a:miter lim="800000"/>
            <a:headEnd/>
            <a:tailEnd/>
          </a:ln>
        </p:spPr>
        <p:txBody>
          <a:bodyPr wrap="none">
            <a:spAutoFit/>
          </a:bodyPr>
          <a:lstStyle/>
          <a:p>
            <a:r>
              <a:rPr lang="en-US"/>
              <a:t>Port 0x92</a:t>
            </a:r>
          </a:p>
        </p:txBody>
      </p:sp>
      <p:sp>
        <p:nvSpPr>
          <p:cNvPr id="95250" name="Text Box 21"/>
          <p:cNvSpPr txBox="1">
            <a:spLocks noChangeArrowheads="1"/>
          </p:cNvSpPr>
          <p:nvPr/>
        </p:nvSpPr>
        <p:spPr bwMode="auto">
          <a:xfrm>
            <a:off x="4251325" y="5316538"/>
            <a:ext cx="3676650" cy="244475"/>
          </a:xfrm>
          <a:prstGeom prst="rect">
            <a:avLst/>
          </a:prstGeom>
          <a:noFill/>
          <a:ln w="9525">
            <a:noFill/>
            <a:miter lim="800000"/>
            <a:headEnd/>
            <a:tailEnd/>
          </a:ln>
        </p:spPr>
        <p:txBody>
          <a:bodyPr wrap="none">
            <a:spAutoFit/>
          </a:bodyPr>
          <a:lstStyle/>
          <a:p>
            <a:r>
              <a:rPr lang="en-US" sz="1000"/>
              <a:t>     7           6           5           4           3           2           1           0  </a:t>
            </a:r>
          </a:p>
        </p:txBody>
      </p:sp>
      <p:sp>
        <p:nvSpPr>
          <p:cNvPr id="95251" name="Text Box 22"/>
          <p:cNvSpPr txBox="1">
            <a:spLocks noChangeArrowheads="1"/>
          </p:cNvSpPr>
          <p:nvPr/>
        </p:nvSpPr>
        <p:spPr bwMode="auto">
          <a:xfrm>
            <a:off x="4724400" y="6096000"/>
            <a:ext cx="1885950" cy="366713"/>
          </a:xfrm>
          <a:prstGeom prst="rect">
            <a:avLst/>
          </a:prstGeom>
          <a:noFill/>
          <a:ln w="9525">
            <a:noFill/>
            <a:miter lim="800000"/>
            <a:headEnd/>
            <a:tailEnd/>
          </a:ln>
        </p:spPr>
        <p:txBody>
          <a:bodyPr wrap="none">
            <a:spAutoFit/>
          </a:bodyPr>
          <a:lstStyle/>
          <a:p>
            <a:r>
              <a:rPr lang="en-US"/>
              <a:t>A20: 1=on, 0=off</a:t>
            </a:r>
          </a:p>
        </p:txBody>
      </p:sp>
      <p:sp>
        <p:nvSpPr>
          <p:cNvPr id="95252" name="Line 23"/>
          <p:cNvSpPr>
            <a:spLocks noChangeShapeType="1"/>
          </p:cNvSpPr>
          <p:nvPr/>
        </p:nvSpPr>
        <p:spPr bwMode="auto">
          <a:xfrm>
            <a:off x="6629400" y="6248400"/>
            <a:ext cx="533400" cy="0"/>
          </a:xfrm>
          <a:prstGeom prst="line">
            <a:avLst/>
          </a:prstGeom>
          <a:noFill/>
          <a:ln w="9525">
            <a:solidFill>
              <a:schemeClr val="tx1"/>
            </a:solidFill>
            <a:round/>
            <a:headEnd/>
            <a:tailEnd/>
          </a:ln>
        </p:spPr>
        <p:txBody>
          <a:bodyPr/>
          <a:lstStyle/>
          <a:p>
            <a:endParaRPr lang="en-US"/>
          </a:p>
        </p:txBody>
      </p:sp>
      <p:sp>
        <p:nvSpPr>
          <p:cNvPr id="95253" name="Line 24"/>
          <p:cNvSpPr>
            <a:spLocks noChangeShapeType="1"/>
          </p:cNvSpPr>
          <p:nvPr/>
        </p:nvSpPr>
        <p:spPr bwMode="auto">
          <a:xfrm flipV="1">
            <a:off x="7162800" y="5791200"/>
            <a:ext cx="0" cy="457200"/>
          </a:xfrm>
          <a:prstGeom prst="line">
            <a:avLst/>
          </a:prstGeom>
          <a:noFill/>
          <a:ln w="9525">
            <a:solidFill>
              <a:schemeClr val="tx1"/>
            </a:solidFill>
            <a:round/>
            <a:headEnd/>
            <a:tailEnd type="triangle" w="med" len="med"/>
          </a:ln>
        </p:spPr>
        <p:txBody>
          <a:bodyPr/>
          <a:lstStyle/>
          <a:p>
            <a:endParaRPr lang="en-US"/>
          </a:p>
        </p:txBody>
      </p:sp>
      <p:sp>
        <p:nvSpPr>
          <p:cNvPr id="2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289</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2" name="Rectangle 4"/>
          <p:cNvSpPr>
            <a:spLocks noChangeArrowheads="1"/>
          </p:cNvSpPr>
          <p:nvPr/>
        </p:nvSpPr>
        <p:spPr bwMode="auto">
          <a:xfrm>
            <a:off x="457200" y="-228600"/>
            <a:ext cx="8229600" cy="1143000"/>
          </a:xfrm>
          <a:prstGeom prst="rect">
            <a:avLst/>
          </a:prstGeom>
          <a:noFill/>
          <a:ln w="9525">
            <a:noFill/>
            <a:miter lim="800000"/>
            <a:headEnd/>
            <a:tailEnd/>
          </a:ln>
          <a:effectLst/>
        </p:spPr>
        <p:txBody>
          <a:bodyPr anchor="ctr"/>
          <a:lstStyle/>
          <a:p>
            <a:pPr algn="ctr"/>
            <a:r>
              <a:rPr lang="en-US" sz="4400" dirty="0" smtClean="0">
                <a:solidFill>
                  <a:schemeClr val="tx2"/>
                </a:solidFill>
              </a:rPr>
              <a:t>Disk Geometry</a:t>
            </a:r>
            <a:endParaRPr lang="en-US" sz="4400" dirty="0">
              <a:solidFill>
                <a:schemeClr val="tx2"/>
              </a:solidFill>
            </a:endParaRPr>
          </a:p>
        </p:txBody>
      </p:sp>
      <p:sp>
        <p:nvSpPr>
          <p:cNvPr id="7173" name="Rectangle 5"/>
          <p:cNvSpPr>
            <a:spLocks noChangeArrowheads="1"/>
          </p:cNvSpPr>
          <p:nvPr/>
        </p:nvSpPr>
        <p:spPr bwMode="auto">
          <a:xfrm>
            <a:off x="228600" y="990600"/>
            <a:ext cx="8610600" cy="2971800"/>
          </a:xfrm>
          <a:prstGeom prst="rect">
            <a:avLst/>
          </a:prstGeom>
          <a:noFill/>
          <a:ln w="9525">
            <a:noFill/>
            <a:miter lim="800000"/>
            <a:headEnd/>
            <a:tailEnd/>
          </a:ln>
          <a:effectLst/>
        </p:spPr>
        <p:txBody>
          <a:bodyPr/>
          <a:lstStyle/>
          <a:p>
            <a:pPr marL="342900" indent="-342900">
              <a:spcBef>
                <a:spcPct val="20000"/>
              </a:spcBef>
              <a:buFontTx/>
              <a:buChar char="•"/>
            </a:pPr>
            <a:r>
              <a:rPr lang="en-US" sz="2400" dirty="0"/>
              <a:t>All data-transfers to and from the hard disk are comprised of fixed-size blocks called ‘sectors’ </a:t>
            </a:r>
            <a:r>
              <a:rPr lang="en-US" sz="2400" dirty="0" smtClean="0"/>
              <a:t>(512 bytes); these </a:t>
            </a:r>
            <a:r>
              <a:rPr lang="en-US" sz="2400" dirty="0"/>
              <a:t>sectors are identified by sector-numbers starting at </a:t>
            </a:r>
            <a:r>
              <a:rPr lang="en-US" sz="2400" dirty="0" smtClean="0"/>
              <a:t>0. This </a:t>
            </a:r>
            <a:r>
              <a:rPr lang="en-US" sz="2400" dirty="0"/>
              <a:t>scheme </a:t>
            </a:r>
            <a:r>
              <a:rPr lang="en-US" sz="2400" dirty="0" smtClean="0"/>
              <a:t>is called Logical </a:t>
            </a:r>
            <a:r>
              <a:rPr lang="en-US" sz="2400" dirty="0"/>
              <a:t>Block Addressing (</a:t>
            </a:r>
            <a:r>
              <a:rPr lang="en-US" sz="2400" dirty="0" smtClean="0"/>
              <a:t>LBA).</a:t>
            </a:r>
            <a:endParaRPr lang="en-US" sz="2400" dirty="0"/>
          </a:p>
        </p:txBody>
      </p:sp>
      <p:sp>
        <p:nvSpPr>
          <p:cNvPr id="4" name="Slide Number Placeholder 3"/>
          <p:cNvSpPr>
            <a:spLocks noGrp="1"/>
          </p:cNvSpPr>
          <p:nvPr>
            <p:ph type="sldNum" sz="quarter" idx="12"/>
          </p:nvPr>
        </p:nvSpPr>
        <p:spPr/>
        <p:txBody>
          <a:bodyPr/>
          <a:lstStyle/>
          <a:p>
            <a:fld id="{8803BDD7-B170-4CC6-8041-3539E09DB177}" type="slidenum">
              <a:rPr lang="en-US" smtClean="0"/>
              <a:pPr/>
              <a:t>29</a:t>
            </a:fld>
            <a:endParaRPr lang="en-US"/>
          </a:p>
        </p:txBody>
      </p:sp>
      <p:sp>
        <p:nvSpPr>
          <p:cNvPr id="5" name="Rectangle 6"/>
          <p:cNvSpPr>
            <a:spLocks noChangeArrowheads="1"/>
          </p:cNvSpPr>
          <p:nvPr/>
        </p:nvSpPr>
        <p:spPr bwMode="auto">
          <a:xfrm>
            <a:off x="3048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 name="Rectangle 7"/>
          <p:cNvSpPr>
            <a:spLocks noChangeArrowheads="1"/>
          </p:cNvSpPr>
          <p:nvPr/>
        </p:nvSpPr>
        <p:spPr bwMode="auto">
          <a:xfrm>
            <a:off x="6096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 name="Rectangle 8"/>
          <p:cNvSpPr>
            <a:spLocks noChangeArrowheads="1"/>
          </p:cNvSpPr>
          <p:nvPr/>
        </p:nvSpPr>
        <p:spPr bwMode="auto">
          <a:xfrm>
            <a:off x="9144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9"/>
          <p:cNvSpPr>
            <a:spLocks noChangeArrowheads="1"/>
          </p:cNvSpPr>
          <p:nvPr/>
        </p:nvSpPr>
        <p:spPr bwMode="auto">
          <a:xfrm>
            <a:off x="12192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Rectangle 10"/>
          <p:cNvSpPr>
            <a:spLocks noChangeArrowheads="1"/>
          </p:cNvSpPr>
          <p:nvPr/>
        </p:nvSpPr>
        <p:spPr bwMode="auto">
          <a:xfrm>
            <a:off x="15240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Rectangle 11"/>
          <p:cNvSpPr>
            <a:spLocks noChangeArrowheads="1"/>
          </p:cNvSpPr>
          <p:nvPr/>
        </p:nvSpPr>
        <p:spPr bwMode="auto">
          <a:xfrm>
            <a:off x="18288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Rectangle 12"/>
          <p:cNvSpPr>
            <a:spLocks noChangeArrowheads="1"/>
          </p:cNvSpPr>
          <p:nvPr/>
        </p:nvSpPr>
        <p:spPr bwMode="auto">
          <a:xfrm>
            <a:off x="21336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13"/>
          <p:cNvSpPr>
            <a:spLocks noChangeArrowheads="1"/>
          </p:cNvSpPr>
          <p:nvPr/>
        </p:nvSpPr>
        <p:spPr bwMode="auto">
          <a:xfrm>
            <a:off x="24384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4"/>
          <p:cNvSpPr>
            <a:spLocks noChangeArrowheads="1"/>
          </p:cNvSpPr>
          <p:nvPr/>
        </p:nvSpPr>
        <p:spPr bwMode="auto">
          <a:xfrm>
            <a:off x="27432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5"/>
          <p:cNvSpPr>
            <a:spLocks noChangeArrowheads="1"/>
          </p:cNvSpPr>
          <p:nvPr/>
        </p:nvSpPr>
        <p:spPr bwMode="auto">
          <a:xfrm>
            <a:off x="30480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16"/>
          <p:cNvSpPr>
            <a:spLocks noChangeArrowheads="1"/>
          </p:cNvSpPr>
          <p:nvPr/>
        </p:nvSpPr>
        <p:spPr bwMode="auto">
          <a:xfrm>
            <a:off x="33528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Rectangle 17"/>
          <p:cNvSpPr>
            <a:spLocks noChangeArrowheads="1"/>
          </p:cNvSpPr>
          <p:nvPr/>
        </p:nvSpPr>
        <p:spPr bwMode="auto">
          <a:xfrm>
            <a:off x="36576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Rectangle 18"/>
          <p:cNvSpPr>
            <a:spLocks noChangeArrowheads="1"/>
          </p:cNvSpPr>
          <p:nvPr/>
        </p:nvSpPr>
        <p:spPr bwMode="auto">
          <a:xfrm>
            <a:off x="39624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Rectangle 19"/>
          <p:cNvSpPr>
            <a:spLocks noChangeArrowheads="1"/>
          </p:cNvSpPr>
          <p:nvPr/>
        </p:nvSpPr>
        <p:spPr bwMode="auto">
          <a:xfrm>
            <a:off x="42672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Rectangle 20"/>
          <p:cNvSpPr>
            <a:spLocks noChangeArrowheads="1"/>
          </p:cNvSpPr>
          <p:nvPr/>
        </p:nvSpPr>
        <p:spPr bwMode="auto">
          <a:xfrm>
            <a:off x="45720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Rectangle 21"/>
          <p:cNvSpPr>
            <a:spLocks noChangeArrowheads="1"/>
          </p:cNvSpPr>
          <p:nvPr/>
        </p:nvSpPr>
        <p:spPr bwMode="auto">
          <a:xfrm>
            <a:off x="48768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Rectangle 22"/>
          <p:cNvSpPr>
            <a:spLocks noChangeArrowheads="1"/>
          </p:cNvSpPr>
          <p:nvPr/>
        </p:nvSpPr>
        <p:spPr bwMode="auto">
          <a:xfrm>
            <a:off x="51816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 name="Rectangle 23"/>
          <p:cNvSpPr>
            <a:spLocks noChangeArrowheads="1"/>
          </p:cNvSpPr>
          <p:nvPr/>
        </p:nvSpPr>
        <p:spPr bwMode="auto">
          <a:xfrm>
            <a:off x="54864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Rectangle 24"/>
          <p:cNvSpPr>
            <a:spLocks noChangeArrowheads="1"/>
          </p:cNvSpPr>
          <p:nvPr/>
        </p:nvSpPr>
        <p:spPr bwMode="auto">
          <a:xfrm>
            <a:off x="57912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4" name="Rectangle 25"/>
          <p:cNvSpPr>
            <a:spLocks noChangeArrowheads="1"/>
          </p:cNvSpPr>
          <p:nvPr/>
        </p:nvSpPr>
        <p:spPr bwMode="auto">
          <a:xfrm>
            <a:off x="60960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5" name="Rectangle 26"/>
          <p:cNvSpPr>
            <a:spLocks noChangeArrowheads="1"/>
          </p:cNvSpPr>
          <p:nvPr/>
        </p:nvSpPr>
        <p:spPr bwMode="auto">
          <a:xfrm>
            <a:off x="64008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6" name="Rectangle 27"/>
          <p:cNvSpPr>
            <a:spLocks noChangeArrowheads="1"/>
          </p:cNvSpPr>
          <p:nvPr/>
        </p:nvSpPr>
        <p:spPr bwMode="auto">
          <a:xfrm>
            <a:off x="67056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 name="Rectangle 28"/>
          <p:cNvSpPr>
            <a:spLocks noChangeArrowheads="1"/>
          </p:cNvSpPr>
          <p:nvPr/>
        </p:nvSpPr>
        <p:spPr bwMode="auto">
          <a:xfrm>
            <a:off x="70104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8" name="Rectangle 29"/>
          <p:cNvSpPr>
            <a:spLocks noChangeArrowheads="1"/>
          </p:cNvSpPr>
          <p:nvPr/>
        </p:nvSpPr>
        <p:spPr bwMode="auto">
          <a:xfrm>
            <a:off x="73152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 name="Rectangle 30"/>
          <p:cNvSpPr>
            <a:spLocks noChangeArrowheads="1"/>
          </p:cNvSpPr>
          <p:nvPr/>
        </p:nvSpPr>
        <p:spPr bwMode="auto">
          <a:xfrm>
            <a:off x="76200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Rectangle 31"/>
          <p:cNvSpPr>
            <a:spLocks noChangeArrowheads="1"/>
          </p:cNvSpPr>
          <p:nvPr/>
        </p:nvSpPr>
        <p:spPr bwMode="auto">
          <a:xfrm>
            <a:off x="79248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32"/>
          <p:cNvSpPr>
            <a:spLocks noChangeArrowheads="1"/>
          </p:cNvSpPr>
          <p:nvPr/>
        </p:nvSpPr>
        <p:spPr bwMode="auto">
          <a:xfrm>
            <a:off x="8229600" y="3505200"/>
            <a:ext cx="3048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Text Box 33"/>
          <p:cNvSpPr txBox="1">
            <a:spLocks noChangeArrowheads="1"/>
          </p:cNvSpPr>
          <p:nvPr/>
        </p:nvSpPr>
        <p:spPr bwMode="auto">
          <a:xfrm>
            <a:off x="288925" y="4456113"/>
            <a:ext cx="1809750" cy="366712"/>
          </a:xfrm>
          <a:prstGeom prst="rect">
            <a:avLst/>
          </a:prstGeom>
          <a:noFill/>
          <a:ln w="9525">
            <a:noFill/>
            <a:miter lim="800000"/>
            <a:headEnd/>
            <a:tailEnd/>
          </a:ln>
          <a:effectLst/>
        </p:spPr>
        <p:txBody>
          <a:bodyPr wrap="none">
            <a:spAutoFit/>
          </a:bodyPr>
          <a:lstStyle/>
          <a:p>
            <a:r>
              <a:rPr lang="en-US"/>
              <a:t>0   1   2   3   …..</a:t>
            </a:r>
          </a:p>
        </p:txBody>
      </p:sp>
      <p:sp>
        <p:nvSpPr>
          <p:cNvPr id="33" name="Text Box 34"/>
          <p:cNvSpPr txBox="1">
            <a:spLocks noChangeArrowheads="1"/>
          </p:cNvSpPr>
          <p:nvPr/>
        </p:nvSpPr>
        <p:spPr bwMode="auto">
          <a:xfrm>
            <a:off x="1752600" y="2667000"/>
            <a:ext cx="5266826" cy="461665"/>
          </a:xfrm>
          <a:prstGeom prst="rect">
            <a:avLst/>
          </a:prstGeom>
          <a:noFill/>
          <a:ln w="9525">
            <a:noFill/>
            <a:miter lim="800000"/>
            <a:headEnd/>
            <a:tailEnd/>
          </a:ln>
          <a:effectLst/>
        </p:spPr>
        <p:txBody>
          <a:bodyPr wrap="none">
            <a:spAutoFit/>
          </a:bodyPr>
          <a:lstStyle/>
          <a:p>
            <a:r>
              <a:rPr lang="en-US" sz="2400" dirty="0"/>
              <a:t>A large array of 512-byte disk sectors</a:t>
            </a:r>
          </a:p>
        </p:txBody>
      </p:sp>
      <p:sp>
        <p:nvSpPr>
          <p:cNvPr id="34" name="Line 35"/>
          <p:cNvSpPr>
            <a:spLocks noChangeShapeType="1"/>
          </p:cNvSpPr>
          <p:nvPr/>
        </p:nvSpPr>
        <p:spPr bwMode="auto">
          <a:xfrm>
            <a:off x="304800" y="3276600"/>
            <a:ext cx="82296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5" name="Text Box 36"/>
          <p:cNvSpPr txBox="1">
            <a:spLocks noChangeArrowheads="1"/>
          </p:cNvSpPr>
          <p:nvPr/>
        </p:nvSpPr>
        <p:spPr bwMode="auto">
          <a:xfrm>
            <a:off x="139700" y="4800600"/>
            <a:ext cx="8775700" cy="366713"/>
          </a:xfrm>
          <a:prstGeom prst="rect">
            <a:avLst/>
          </a:prstGeom>
          <a:noFill/>
          <a:ln w="9525">
            <a:noFill/>
            <a:miter lim="800000"/>
            <a:headEnd/>
            <a:tailEnd/>
          </a:ln>
          <a:effectLst/>
        </p:spPr>
        <p:txBody>
          <a:bodyPr wrap="none">
            <a:spAutoFit/>
          </a:bodyPr>
          <a:lstStyle/>
          <a:p>
            <a:r>
              <a:rPr lang="en-US" b="1" dirty="0">
                <a:solidFill>
                  <a:srgbClr val="CC0000"/>
                </a:solidFill>
              </a:rPr>
              <a:t>Disk storage-capacity (in bytes) = (total number of sectors) x (512 bytes/sector)</a:t>
            </a:r>
          </a:p>
        </p:txBody>
      </p:sp>
      <p:sp>
        <p:nvSpPr>
          <p:cNvPr id="36" name="Text Box 37"/>
          <p:cNvSpPr txBox="1">
            <a:spLocks noChangeArrowheads="1"/>
          </p:cNvSpPr>
          <p:nvPr/>
        </p:nvSpPr>
        <p:spPr bwMode="auto">
          <a:xfrm>
            <a:off x="152400" y="5334000"/>
            <a:ext cx="8451850" cy="1190625"/>
          </a:xfrm>
          <a:prstGeom prst="rect">
            <a:avLst/>
          </a:prstGeom>
          <a:noFill/>
          <a:ln w="9525">
            <a:noFill/>
            <a:miter lim="800000"/>
            <a:headEnd/>
            <a:tailEnd/>
          </a:ln>
          <a:effectLst/>
        </p:spPr>
        <p:txBody>
          <a:bodyPr wrap="none">
            <a:spAutoFit/>
          </a:bodyPr>
          <a:lstStyle/>
          <a:p>
            <a:r>
              <a:rPr lang="en-US" dirty="0"/>
              <a:t>Example:  If disk-capacity is 160 </a:t>
            </a:r>
            <a:r>
              <a:rPr lang="en-US" dirty="0" err="1"/>
              <a:t>GigaBytes</a:t>
            </a:r>
            <a:r>
              <a:rPr lang="en-US" dirty="0"/>
              <a:t>, then the total number of disk-sectors </a:t>
            </a:r>
          </a:p>
          <a:p>
            <a:r>
              <a:rPr lang="en-US" dirty="0"/>
              <a:t> can be found by division:</a:t>
            </a:r>
          </a:p>
          <a:p>
            <a:r>
              <a:rPr lang="en-US" dirty="0"/>
              <a:t>		(160000000000 bytes) / (512 bytes-per-sector)</a:t>
            </a:r>
          </a:p>
          <a:p>
            <a:r>
              <a:rPr lang="en-US" dirty="0"/>
              <a:t> assuming that you have a pocket-calculator capable of displaying enough digits!  </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457200" y="-76200"/>
            <a:ext cx="8229600" cy="1143000"/>
          </a:xfrm>
        </p:spPr>
        <p:txBody>
          <a:bodyPr/>
          <a:lstStyle/>
          <a:p>
            <a:pPr eaLnBrk="1" hangingPunct="1"/>
            <a:r>
              <a:rPr lang="en-US" dirty="0" smtClean="0"/>
              <a:t>Turning “on” the A20-line</a:t>
            </a:r>
          </a:p>
        </p:txBody>
      </p:sp>
      <p:sp>
        <p:nvSpPr>
          <p:cNvPr id="96259" name="Rectangle 3"/>
          <p:cNvSpPr>
            <a:spLocks noGrp="1" noChangeArrowheads="1"/>
          </p:cNvSpPr>
          <p:nvPr>
            <p:ph type="body" idx="1"/>
          </p:nvPr>
        </p:nvSpPr>
        <p:spPr/>
        <p:txBody>
          <a:bodyPr/>
          <a:lstStyle/>
          <a:p>
            <a:pPr eaLnBrk="1" hangingPunct="1"/>
            <a:r>
              <a:rPr lang="en-US" sz="2400" dirty="0" smtClean="0"/>
              <a:t>Caution must be observed when turning “on” the A20 address-line via port 0x92 (since other bits affect vital operations!)</a:t>
            </a:r>
          </a:p>
          <a:p>
            <a:pPr eaLnBrk="1" hangingPunct="1"/>
            <a:endParaRPr lang="en-US" dirty="0" smtClean="0"/>
          </a:p>
        </p:txBody>
      </p:sp>
      <p:sp>
        <p:nvSpPr>
          <p:cNvPr id="96260" name="Rectangle 4"/>
          <p:cNvSpPr>
            <a:spLocks noChangeArrowheads="1"/>
          </p:cNvSpPr>
          <p:nvPr/>
        </p:nvSpPr>
        <p:spPr bwMode="auto">
          <a:xfrm>
            <a:off x="1828800" y="3124200"/>
            <a:ext cx="5257800" cy="3048000"/>
          </a:xfrm>
          <a:prstGeom prst="rect">
            <a:avLst/>
          </a:prstGeom>
          <a:solidFill>
            <a:schemeClr val="accent1"/>
          </a:solidFill>
          <a:ln w="9525">
            <a:solidFill>
              <a:schemeClr val="tx1"/>
            </a:solidFill>
            <a:miter lim="800000"/>
            <a:headEnd/>
            <a:tailEnd/>
          </a:ln>
        </p:spPr>
        <p:txBody>
          <a:bodyPr wrap="none" anchor="ctr"/>
          <a:lstStyle/>
          <a:p>
            <a:r>
              <a:rPr lang="en-US"/>
              <a:t># this code-fragment turns the A20-line “on”</a:t>
            </a:r>
          </a:p>
          <a:p>
            <a:r>
              <a:rPr lang="en-US"/>
              <a:t>	in	$0x92, %al</a:t>
            </a:r>
          </a:p>
          <a:p>
            <a:r>
              <a:rPr lang="en-US"/>
              <a:t>	or	$0x02, %al</a:t>
            </a:r>
          </a:p>
          <a:p>
            <a:r>
              <a:rPr lang="en-US"/>
              <a:t>	out	%al, $0x92</a:t>
            </a:r>
          </a:p>
          <a:p>
            <a:endParaRPr lang="en-US"/>
          </a:p>
          <a:p>
            <a:r>
              <a:rPr lang="en-US"/>
              <a:t># this code-fragment turns the A20-line “off”</a:t>
            </a:r>
          </a:p>
          <a:p>
            <a:r>
              <a:rPr lang="en-US"/>
              <a:t>	in	$0x92, %al</a:t>
            </a:r>
          </a:p>
          <a:p>
            <a:r>
              <a:rPr lang="en-US"/>
              <a:t>	and	$0xFD, %al</a:t>
            </a:r>
          </a:p>
          <a:p>
            <a:r>
              <a:rPr lang="en-US"/>
              <a:t>	out	%al, $0x92</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290</a:t>
            </a:fld>
            <a:endParaRPr lang="en-US" dirty="0"/>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152400"/>
            <a:ext cx="8229600" cy="1143000"/>
          </a:xfrm>
        </p:spPr>
        <p:txBody>
          <a:bodyPr/>
          <a:lstStyle/>
          <a:p>
            <a:pPr eaLnBrk="1" hangingPunct="1"/>
            <a:r>
              <a:rPr lang="en-US" smtClean="0"/>
              <a:t>VMCS</a:t>
            </a:r>
          </a:p>
        </p:txBody>
      </p:sp>
      <p:sp>
        <p:nvSpPr>
          <p:cNvPr id="97283" name="Rectangle 3"/>
          <p:cNvSpPr>
            <a:spLocks noGrp="1" noChangeArrowheads="1"/>
          </p:cNvSpPr>
          <p:nvPr>
            <p:ph type="body" idx="1"/>
          </p:nvPr>
        </p:nvSpPr>
        <p:spPr>
          <a:xfrm>
            <a:off x="152400" y="1066800"/>
            <a:ext cx="8229600" cy="4525963"/>
          </a:xfrm>
        </p:spPr>
        <p:txBody>
          <a:bodyPr/>
          <a:lstStyle/>
          <a:p>
            <a:pPr eaLnBrk="1" hangingPunct="1"/>
            <a:r>
              <a:rPr lang="en-US" sz="2400" smtClean="0"/>
              <a:t>Your ‘Host’ and ‘Guest’ each will need to access a page-aligned VMCS region that is initialized with the VMX version-ID in its first longword</a:t>
            </a:r>
          </a:p>
          <a:p>
            <a:pPr eaLnBrk="1" hangingPunct="1"/>
            <a:r>
              <a:rPr lang="en-US" sz="2400" smtClean="0"/>
              <a:t>The value to use for that version-Identifier can be discovered from reading the VMX Capability MSRs (register-index 0x480)</a:t>
            </a:r>
          </a:p>
          <a:p>
            <a:pPr eaLnBrk="1" hangingPunct="1"/>
            <a:r>
              <a:rPr lang="en-US" sz="2400" smtClean="0"/>
              <a:t>Software must initialize the first longword with the CPU’s VMX revision-identifier in advance of any use by VMX instructions</a:t>
            </a:r>
          </a:p>
          <a:p>
            <a:pPr eaLnBrk="1" hangingPunct="1"/>
            <a:r>
              <a:rPr lang="en-US" sz="2400" smtClean="0"/>
              <a:t>Get ‘revision-identifier’ from MSR (0x480)</a:t>
            </a:r>
          </a:p>
          <a:p>
            <a:pPr eaLnBrk="1" hangingPunct="1"/>
            <a:r>
              <a:rPr lang="en-US" sz="2400" smtClean="0"/>
              <a:t>Any further access to the VMCS is indirect (because layout varies among processors)</a:t>
            </a:r>
          </a:p>
          <a:p>
            <a:pPr eaLnBrk="1" hangingPunct="1"/>
            <a:r>
              <a:rPr lang="en-US" sz="2400" smtClean="0"/>
              <a:t>The ‘vmwrite’ and ‘vmread’ instructions are used to access the VMCS fields indirectly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291</a:t>
            </a:fld>
            <a:endParaRPr lang="en-US" dirty="0"/>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33400" y="-152400"/>
            <a:ext cx="8229600" cy="1143000"/>
          </a:xfrm>
        </p:spPr>
        <p:txBody>
          <a:bodyPr/>
          <a:lstStyle/>
          <a:p>
            <a:pPr eaLnBrk="1" hangingPunct="1"/>
            <a:r>
              <a:rPr lang="en-US" dirty="0" smtClean="0"/>
              <a:t>Alignment and initialization</a:t>
            </a:r>
          </a:p>
        </p:txBody>
      </p:sp>
      <p:sp>
        <p:nvSpPr>
          <p:cNvPr id="98307"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Here is assembly language code you can add that will set up one VMCS region:</a:t>
            </a:r>
          </a:p>
        </p:txBody>
      </p:sp>
      <p:sp>
        <p:nvSpPr>
          <p:cNvPr id="98308" name="Rectangle 4"/>
          <p:cNvSpPr>
            <a:spLocks noChangeArrowheads="1"/>
          </p:cNvSpPr>
          <p:nvPr/>
        </p:nvSpPr>
        <p:spPr bwMode="auto">
          <a:xfrm>
            <a:off x="609600" y="2590800"/>
            <a:ext cx="8001000" cy="3581400"/>
          </a:xfrm>
          <a:prstGeom prst="rect">
            <a:avLst/>
          </a:prstGeom>
          <a:solidFill>
            <a:schemeClr val="accent1"/>
          </a:solidFill>
          <a:ln w="9525">
            <a:solidFill>
              <a:schemeClr val="tx1"/>
            </a:solidFill>
            <a:miter lim="800000"/>
            <a:headEnd/>
            <a:tailEnd/>
          </a:ln>
        </p:spPr>
        <p:txBody>
          <a:bodyPr wrap="none" anchor="ctr"/>
          <a:lstStyle/>
          <a:p>
            <a:r>
              <a:rPr lang="en-US"/>
              <a:t>	.equ	ARENA, 0x10000		# program load-address</a:t>
            </a:r>
          </a:p>
          <a:p>
            <a:endParaRPr lang="en-US"/>
          </a:p>
          <a:p>
            <a:r>
              <a:rPr lang="en-US"/>
              <a:t>	.section	.data</a:t>
            </a:r>
          </a:p>
          <a:p>
            <a:r>
              <a:rPr lang="en-US"/>
              <a:t>#---------------------------------------------------------------------------------------------------</a:t>
            </a:r>
          </a:p>
          <a:p>
            <a:r>
              <a:rPr lang="en-US"/>
              <a:t>	.align	0x1000</a:t>
            </a:r>
          </a:p>
          <a:p>
            <a:r>
              <a:rPr lang="en-US"/>
              <a:t>vmcs1:	.long	0x00000007		# our VMX version-ID</a:t>
            </a:r>
          </a:p>
          <a:p>
            <a:r>
              <a:rPr lang="en-US"/>
              <a:t>	.zero	4092			# zeros in rest of frame</a:t>
            </a:r>
          </a:p>
          <a:p>
            <a:r>
              <a:rPr lang="en-US"/>
              <a:t>#---------------------------------------------------------------------------------------------------</a:t>
            </a:r>
          </a:p>
          <a:p>
            <a:r>
              <a:rPr lang="en-US"/>
              <a:t>region:	.quad	vmcs1 + ARENA		# physical address of vmcs1</a:t>
            </a:r>
          </a:p>
          <a:p>
            <a:r>
              <a:rPr lang="en-US"/>
              <a:t>#---------------------------------------------------------------------------------------------------</a:t>
            </a:r>
          </a:p>
          <a:p>
            <a:endParaRPr lang="en-US"/>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292</a:t>
            </a:fld>
            <a:endParaRPr lang="en-US" dirty="0"/>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9330" name="Text Box 12"/>
          <p:cNvSpPr txBox="1">
            <a:spLocks noChangeArrowheads="1"/>
          </p:cNvSpPr>
          <p:nvPr/>
        </p:nvSpPr>
        <p:spPr bwMode="auto">
          <a:xfrm>
            <a:off x="7162800" y="5029200"/>
            <a:ext cx="933450" cy="366713"/>
          </a:xfrm>
          <a:prstGeom prst="rect">
            <a:avLst/>
          </a:prstGeom>
          <a:noFill/>
          <a:ln w="9525">
            <a:noFill/>
            <a:miter lim="800000"/>
            <a:headEnd/>
            <a:tailEnd/>
          </a:ln>
        </p:spPr>
        <p:txBody>
          <a:bodyPr wrap="none">
            <a:spAutoFit/>
          </a:bodyPr>
          <a:lstStyle/>
          <a:p>
            <a:r>
              <a:rPr lang="en-US"/>
              <a:t>VMXoff</a:t>
            </a:r>
          </a:p>
        </p:txBody>
      </p:sp>
      <p:sp>
        <p:nvSpPr>
          <p:cNvPr id="99331" name="Text Box 13"/>
          <p:cNvSpPr txBox="1">
            <a:spLocks noChangeArrowheads="1"/>
          </p:cNvSpPr>
          <p:nvPr/>
        </p:nvSpPr>
        <p:spPr bwMode="auto">
          <a:xfrm>
            <a:off x="4114800" y="5029200"/>
            <a:ext cx="933450" cy="366713"/>
          </a:xfrm>
          <a:prstGeom prst="rect">
            <a:avLst/>
          </a:prstGeom>
          <a:noFill/>
          <a:ln w="9525">
            <a:noFill/>
            <a:miter lim="800000"/>
            <a:headEnd/>
            <a:tailEnd/>
          </a:ln>
        </p:spPr>
        <p:txBody>
          <a:bodyPr wrap="none">
            <a:spAutoFit/>
          </a:bodyPr>
          <a:lstStyle/>
          <a:p>
            <a:r>
              <a:rPr lang="en-US"/>
              <a:t>VMXon</a:t>
            </a:r>
          </a:p>
        </p:txBody>
      </p:sp>
      <p:sp>
        <p:nvSpPr>
          <p:cNvPr id="99332" name="Rectangle 2"/>
          <p:cNvSpPr>
            <a:spLocks noGrp="1" noChangeArrowheads="1"/>
          </p:cNvSpPr>
          <p:nvPr>
            <p:ph type="title"/>
          </p:nvPr>
        </p:nvSpPr>
        <p:spPr>
          <a:xfrm>
            <a:off x="533400" y="-76200"/>
            <a:ext cx="8229600" cy="1143000"/>
          </a:xfrm>
        </p:spPr>
        <p:txBody>
          <a:bodyPr/>
          <a:lstStyle/>
          <a:p>
            <a:pPr eaLnBrk="1" hangingPunct="1"/>
            <a:r>
              <a:rPr lang="en-US" dirty="0" smtClean="0"/>
              <a:t>VM and VMM</a:t>
            </a:r>
          </a:p>
        </p:txBody>
      </p:sp>
      <p:sp>
        <p:nvSpPr>
          <p:cNvPr id="99333" name="Rectangle 3"/>
          <p:cNvSpPr>
            <a:spLocks noGrp="1" noChangeArrowheads="1"/>
          </p:cNvSpPr>
          <p:nvPr>
            <p:ph type="body" idx="1"/>
          </p:nvPr>
        </p:nvSpPr>
        <p:spPr>
          <a:xfrm>
            <a:off x="457200" y="1371600"/>
            <a:ext cx="8229600" cy="4525963"/>
          </a:xfrm>
        </p:spPr>
        <p:txBody>
          <a:bodyPr/>
          <a:lstStyle/>
          <a:p>
            <a:pPr eaLnBrk="1" hangingPunct="1"/>
            <a:r>
              <a:rPr lang="en-US" sz="2400" dirty="0" smtClean="0"/>
              <a:t>A virtual machine, and its Virtual Machine Manager, each need a supporting VMCS  </a:t>
            </a:r>
          </a:p>
        </p:txBody>
      </p:sp>
      <p:sp>
        <p:nvSpPr>
          <p:cNvPr id="99334" name="Rectangle 4"/>
          <p:cNvSpPr>
            <a:spLocks noChangeArrowheads="1"/>
          </p:cNvSpPr>
          <p:nvPr/>
        </p:nvSpPr>
        <p:spPr bwMode="auto">
          <a:xfrm>
            <a:off x="5562600" y="2971800"/>
            <a:ext cx="914400" cy="914400"/>
          </a:xfrm>
          <a:prstGeom prst="rect">
            <a:avLst/>
          </a:prstGeom>
          <a:solidFill>
            <a:schemeClr val="accent1"/>
          </a:solidFill>
          <a:ln w="9525">
            <a:solidFill>
              <a:schemeClr val="tx1"/>
            </a:solidFill>
            <a:miter lim="800000"/>
            <a:headEnd/>
            <a:tailEnd/>
          </a:ln>
        </p:spPr>
        <p:txBody>
          <a:bodyPr wrap="none" anchor="ctr"/>
          <a:lstStyle/>
          <a:p>
            <a:pPr algn="ctr"/>
            <a:r>
              <a:rPr lang="en-US"/>
              <a:t>VM</a:t>
            </a:r>
          </a:p>
        </p:txBody>
      </p:sp>
      <p:sp>
        <p:nvSpPr>
          <p:cNvPr id="99335" name="Rectangle 5"/>
          <p:cNvSpPr>
            <a:spLocks noChangeArrowheads="1"/>
          </p:cNvSpPr>
          <p:nvPr/>
        </p:nvSpPr>
        <p:spPr bwMode="auto">
          <a:xfrm>
            <a:off x="5029200" y="4876800"/>
            <a:ext cx="2057400" cy="914400"/>
          </a:xfrm>
          <a:prstGeom prst="rect">
            <a:avLst/>
          </a:prstGeom>
          <a:solidFill>
            <a:schemeClr val="accent1"/>
          </a:solidFill>
          <a:ln w="9525">
            <a:solidFill>
              <a:schemeClr val="tx1"/>
            </a:solidFill>
            <a:miter lim="800000"/>
            <a:headEnd/>
            <a:tailEnd/>
          </a:ln>
        </p:spPr>
        <p:txBody>
          <a:bodyPr wrap="none" anchor="ctr"/>
          <a:lstStyle/>
          <a:p>
            <a:pPr algn="ctr"/>
            <a:r>
              <a:rPr lang="en-US"/>
              <a:t>VMM</a:t>
            </a:r>
          </a:p>
        </p:txBody>
      </p:sp>
      <p:sp>
        <p:nvSpPr>
          <p:cNvPr id="99336" name="Line 6"/>
          <p:cNvSpPr>
            <a:spLocks noChangeShapeType="1"/>
          </p:cNvSpPr>
          <p:nvPr/>
        </p:nvSpPr>
        <p:spPr bwMode="auto">
          <a:xfrm flipV="1">
            <a:off x="5562600" y="3886200"/>
            <a:ext cx="304800" cy="990600"/>
          </a:xfrm>
          <a:prstGeom prst="line">
            <a:avLst/>
          </a:prstGeom>
          <a:noFill/>
          <a:ln w="19050">
            <a:solidFill>
              <a:schemeClr val="tx1"/>
            </a:solidFill>
            <a:round/>
            <a:headEnd/>
            <a:tailEnd type="triangle" w="med" len="med"/>
          </a:ln>
        </p:spPr>
        <p:txBody>
          <a:bodyPr/>
          <a:lstStyle/>
          <a:p>
            <a:endParaRPr lang="en-US"/>
          </a:p>
        </p:txBody>
      </p:sp>
      <p:sp>
        <p:nvSpPr>
          <p:cNvPr id="99337" name="Line 7"/>
          <p:cNvSpPr>
            <a:spLocks noChangeShapeType="1"/>
          </p:cNvSpPr>
          <p:nvPr/>
        </p:nvSpPr>
        <p:spPr bwMode="auto">
          <a:xfrm>
            <a:off x="6172200" y="3886200"/>
            <a:ext cx="304800" cy="990600"/>
          </a:xfrm>
          <a:prstGeom prst="line">
            <a:avLst/>
          </a:prstGeom>
          <a:noFill/>
          <a:ln w="19050">
            <a:solidFill>
              <a:schemeClr val="tx1"/>
            </a:solidFill>
            <a:round/>
            <a:headEnd/>
            <a:tailEnd type="triangle" w="med" len="med"/>
          </a:ln>
        </p:spPr>
        <p:txBody>
          <a:bodyPr/>
          <a:lstStyle/>
          <a:p>
            <a:endParaRPr lang="en-US"/>
          </a:p>
        </p:txBody>
      </p:sp>
      <p:sp>
        <p:nvSpPr>
          <p:cNvPr id="99338" name="Text Box 8"/>
          <p:cNvSpPr txBox="1">
            <a:spLocks noChangeArrowheads="1"/>
          </p:cNvSpPr>
          <p:nvPr/>
        </p:nvSpPr>
        <p:spPr bwMode="auto">
          <a:xfrm>
            <a:off x="4572000" y="4495800"/>
            <a:ext cx="1098550" cy="366713"/>
          </a:xfrm>
          <a:prstGeom prst="rect">
            <a:avLst/>
          </a:prstGeom>
          <a:noFill/>
          <a:ln w="9525">
            <a:noFill/>
            <a:miter lim="800000"/>
            <a:headEnd/>
            <a:tailEnd/>
          </a:ln>
        </p:spPr>
        <p:txBody>
          <a:bodyPr wrap="none">
            <a:spAutoFit/>
          </a:bodyPr>
          <a:lstStyle/>
          <a:p>
            <a:r>
              <a:rPr lang="en-US"/>
              <a:t>VM entry</a:t>
            </a:r>
          </a:p>
        </p:txBody>
      </p:sp>
      <p:sp>
        <p:nvSpPr>
          <p:cNvPr id="99339" name="Text Box 9"/>
          <p:cNvSpPr txBox="1">
            <a:spLocks noChangeArrowheads="1"/>
          </p:cNvSpPr>
          <p:nvPr/>
        </p:nvSpPr>
        <p:spPr bwMode="auto">
          <a:xfrm>
            <a:off x="6232525" y="3846513"/>
            <a:ext cx="946150" cy="366712"/>
          </a:xfrm>
          <a:prstGeom prst="rect">
            <a:avLst/>
          </a:prstGeom>
          <a:noFill/>
          <a:ln w="9525">
            <a:noFill/>
            <a:miter lim="800000"/>
            <a:headEnd/>
            <a:tailEnd/>
          </a:ln>
        </p:spPr>
        <p:txBody>
          <a:bodyPr wrap="none">
            <a:spAutoFit/>
          </a:bodyPr>
          <a:lstStyle/>
          <a:p>
            <a:r>
              <a:rPr lang="en-US"/>
              <a:t>VM exit</a:t>
            </a:r>
          </a:p>
        </p:txBody>
      </p:sp>
      <p:sp>
        <p:nvSpPr>
          <p:cNvPr id="99340" name="Line 10"/>
          <p:cNvSpPr>
            <a:spLocks noChangeShapeType="1"/>
          </p:cNvSpPr>
          <p:nvPr/>
        </p:nvSpPr>
        <p:spPr bwMode="auto">
          <a:xfrm>
            <a:off x="4114800" y="5410200"/>
            <a:ext cx="914400" cy="0"/>
          </a:xfrm>
          <a:prstGeom prst="line">
            <a:avLst/>
          </a:prstGeom>
          <a:noFill/>
          <a:ln w="19050">
            <a:solidFill>
              <a:schemeClr val="tx1"/>
            </a:solidFill>
            <a:round/>
            <a:headEnd/>
            <a:tailEnd type="triangle" w="med" len="med"/>
          </a:ln>
        </p:spPr>
        <p:txBody>
          <a:bodyPr/>
          <a:lstStyle/>
          <a:p>
            <a:endParaRPr lang="en-US"/>
          </a:p>
        </p:txBody>
      </p:sp>
      <p:sp>
        <p:nvSpPr>
          <p:cNvPr id="99341" name="Line 11"/>
          <p:cNvSpPr>
            <a:spLocks noChangeShapeType="1"/>
          </p:cNvSpPr>
          <p:nvPr/>
        </p:nvSpPr>
        <p:spPr bwMode="auto">
          <a:xfrm>
            <a:off x="7086600" y="5410200"/>
            <a:ext cx="1143000" cy="0"/>
          </a:xfrm>
          <a:prstGeom prst="line">
            <a:avLst/>
          </a:prstGeom>
          <a:noFill/>
          <a:ln w="19050">
            <a:solidFill>
              <a:schemeClr val="tx1"/>
            </a:solidFill>
            <a:round/>
            <a:headEnd/>
            <a:tailEnd type="triangle" w="med" len="med"/>
          </a:ln>
        </p:spPr>
        <p:txBody>
          <a:bodyPr/>
          <a:lstStyle/>
          <a:p>
            <a:endParaRPr lang="en-US"/>
          </a:p>
        </p:txBody>
      </p:sp>
      <p:sp>
        <p:nvSpPr>
          <p:cNvPr id="99342" name="Rectangle 14"/>
          <p:cNvSpPr>
            <a:spLocks noChangeArrowheads="1"/>
          </p:cNvSpPr>
          <p:nvPr/>
        </p:nvSpPr>
        <p:spPr bwMode="auto">
          <a:xfrm>
            <a:off x="1066800" y="2971800"/>
            <a:ext cx="1676400" cy="914400"/>
          </a:xfrm>
          <a:prstGeom prst="rect">
            <a:avLst/>
          </a:prstGeom>
          <a:solidFill>
            <a:srgbClr val="FFFFCC"/>
          </a:solidFill>
          <a:ln w="9525">
            <a:solidFill>
              <a:schemeClr val="tx1"/>
            </a:solidFill>
            <a:miter lim="800000"/>
            <a:headEnd/>
            <a:tailEnd/>
          </a:ln>
        </p:spPr>
        <p:txBody>
          <a:bodyPr wrap="none" anchor="ctr"/>
          <a:lstStyle/>
          <a:p>
            <a:pPr algn="ctr"/>
            <a:r>
              <a:rPr lang="en-US"/>
              <a:t>Guest VMCS</a:t>
            </a:r>
          </a:p>
          <a:p>
            <a:pPr algn="ctr"/>
            <a:r>
              <a:rPr lang="en-US"/>
              <a:t>(4K-aligned)</a:t>
            </a:r>
          </a:p>
        </p:txBody>
      </p:sp>
      <p:sp>
        <p:nvSpPr>
          <p:cNvPr id="99343" name="Rectangle 15"/>
          <p:cNvSpPr>
            <a:spLocks noChangeArrowheads="1"/>
          </p:cNvSpPr>
          <p:nvPr/>
        </p:nvSpPr>
        <p:spPr bwMode="auto">
          <a:xfrm>
            <a:off x="1066800" y="4191000"/>
            <a:ext cx="1676400" cy="914400"/>
          </a:xfrm>
          <a:prstGeom prst="rect">
            <a:avLst/>
          </a:prstGeom>
          <a:solidFill>
            <a:srgbClr val="FFFFCC"/>
          </a:solidFill>
          <a:ln w="9525">
            <a:solidFill>
              <a:schemeClr val="tx1"/>
            </a:solidFill>
            <a:miter lim="800000"/>
            <a:headEnd/>
            <a:tailEnd/>
          </a:ln>
        </p:spPr>
        <p:txBody>
          <a:bodyPr wrap="none" anchor="ctr"/>
          <a:lstStyle/>
          <a:p>
            <a:pPr algn="ctr"/>
            <a:r>
              <a:rPr lang="en-US"/>
              <a:t> Host VMCS</a:t>
            </a:r>
          </a:p>
          <a:p>
            <a:pPr algn="ctr"/>
            <a:r>
              <a:rPr lang="en-US"/>
              <a:t>(4K-aligned)</a:t>
            </a:r>
          </a:p>
        </p:txBody>
      </p:sp>
      <p:sp>
        <p:nvSpPr>
          <p:cNvPr id="99344" name="Line 16"/>
          <p:cNvSpPr>
            <a:spLocks noChangeShapeType="1"/>
          </p:cNvSpPr>
          <p:nvPr/>
        </p:nvSpPr>
        <p:spPr bwMode="auto">
          <a:xfrm>
            <a:off x="2667000" y="3429000"/>
            <a:ext cx="2819400" cy="0"/>
          </a:xfrm>
          <a:prstGeom prst="line">
            <a:avLst/>
          </a:prstGeom>
          <a:noFill/>
          <a:ln w="9525">
            <a:solidFill>
              <a:schemeClr val="tx1"/>
            </a:solidFill>
            <a:prstDash val="lgDash"/>
            <a:round/>
            <a:headEnd/>
            <a:tailEnd type="triangle" w="med" len="med"/>
          </a:ln>
        </p:spPr>
        <p:txBody>
          <a:bodyPr/>
          <a:lstStyle/>
          <a:p>
            <a:endParaRPr lang="en-US"/>
          </a:p>
        </p:txBody>
      </p:sp>
      <p:sp>
        <p:nvSpPr>
          <p:cNvPr id="99345" name="Line 17"/>
          <p:cNvSpPr>
            <a:spLocks noChangeShapeType="1"/>
          </p:cNvSpPr>
          <p:nvPr/>
        </p:nvSpPr>
        <p:spPr bwMode="auto">
          <a:xfrm>
            <a:off x="2667000" y="4572000"/>
            <a:ext cx="2286000" cy="457200"/>
          </a:xfrm>
          <a:prstGeom prst="line">
            <a:avLst/>
          </a:prstGeom>
          <a:noFill/>
          <a:ln w="9525">
            <a:solidFill>
              <a:schemeClr val="tx1"/>
            </a:solidFill>
            <a:prstDash val="lgDash"/>
            <a:round/>
            <a:headEnd/>
            <a:tailEnd type="triangle" w="med" len="med"/>
          </a:ln>
        </p:spPr>
        <p:txBody>
          <a:bodyPr/>
          <a:lstStyle/>
          <a:p>
            <a:endParaRPr lang="en-US"/>
          </a:p>
        </p:txBody>
      </p:sp>
      <p:sp>
        <p:nvSpPr>
          <p:cNvPr id="1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293</a:t>
            </a:fld>
            <a:endParaRPr lang="en-US" dirty="0"/>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76200"/>
            <a:ext cx="8229600" cy="1143000"/>
          </a:xfrm>
        </p:spPr>
        <p:txBody>
          <a:bodyPr/>
          <a:lstStyle/>
          <a:p>
            <a:pPr eaLnBrk="1" hangingPunct="1"/>
            <a:r>
              <a:rPr lang="en-US" dirty="0" smtClean="0"/>
              <a:t>Over one hundred fields!</a:t>
            </a:r>
          </a:p>
        </p:txBody>
      </p:sp>
      <p:sp>
        <p:nvSpPr>
          <p:cNvPr id="100355" name="Rectangle 3"/>
          <p:cNvSpPr>
            <a:spLocks noGrp="1" noChangeArrowheads="1"/>
          </p:cNvSpPr>
          <p:nvPr>
            <p:ph type="body" idx="1"/>
          </p:nvPr>
        </p:nvSpPr>
        <p:spPr>
          <a:xfrm>
            <a:off x="457200" y="1524000"/>
            <a:ext cx="8229600" cy="4525963"/>
          </a:xfrm>
        </p:spPr>
        <p:txBody>
          <a:bodyPr/>
          <a:lstStyle/>
          <a:p>
            <a:pPr eaLnBrk="1" hangingPunct="1"/>
            <a:r>
              <a:rPr lang="en-US" sz="2400" dirty="0" smtClean="0"/>
              <a:t>Each field within the VMCS is specified by its unique 32-bit field-encoding </a:t>
            </a:r>
          </a:p>
        </p:txBody>
      </p:sp>
      <p:sp>
        <p:nvSpPr>
          <p:cNvPr id="100356" name="Rectangle 4"/>
          <p:cNvSpPr>
            <a:spLocks noChangeArrowheads="1"/>
          </p:cNvSpPr>
          <p:nvPr/>
        </p:nvSpPr>
        <p:spPr bwMode="auto">
          <a:xfrm>
            <a:off x="838200" y="2971800"/>
            <a:ext cx="3733800" cy="914400"/>
          </a:xfrm>
          <a:prstGeom prst="rect">
            <a:avLst/>
          </a:prstGeom>
          <a:solidFill>
            <a:schemeClr val="bg2"/>
          </a:solidFill>
          <a:ln w="9525">
            <a:solidFill>
              <a:schemeClr val="tx1"/>
            </a:solidFill>
            <a:miter lim="800000"/>
            <a:headEnd/>
            <a:tailEnd/>
          </a:ln>
        </p:spPr>
        <p:txBody>
          <a:bodyPr wrap="none" anchor="ctr"/>
          <a:lstStyle/>
          <a:p>
            <a:pPr algn="ctr"/>
            <a:r>
              <a:rPr lang="en-US"/>
              <a:t>reserved (=0)</a:t>
            </a:r>
          </a:p>
        </p:txBody>
      </p:sp>
      <p:sp>
        <p:nvSpPr>
          <p:cNvPr id="100357" name="Rectangle 5"/>
          <p:cNvSpPr>
            <a:spLocks noChangeArrowheads="1"/>
          </p:cNvSpPr>
          <p:nvPr/>
        </p:nvSpPr>
        <p:spPr bwMode="auto">
          <a:xfrm>
            <a:off x="5105400" y="2971800"/>
            <a:ext cx="304800" cy="914400"/>
          </a:xfrm>
          <a:prstGeom prst="rect">
            <a:avLst/>
          </a:prstGeom>
          <a:solidFill>
            <a:schemeClr val="bg2"/>
          </a:solidFill>
          <a:ln w="9525">
            <a:solidFill>
              <a:schemeClr val="tx1"/>
            </a:solidFill>
            <a:miter lim="800000"/>
            <a:headEnd/>
            <a:tailEnd/>
          </a:ln>
        </p:spPr>
        <p:txBody>
          <a:bodyPr wrap="none" anchor="ctr"/>
          <a:lstStyle/>
          <a:p>
            <a:pPr algn="ctr"/>
            <a:r>
              <a:rPr lang="en-US"/>
              <a:t>0</a:t>
            </a:r>
          </a:p>
        </p:txBody>
      </p:sp>
      <p:sp>
        <p:nvSpPr>
          <p:cNvPr id="100358" name="Rectangle 6"/>
          <p:cNvSpPr>
            <a:spLocks noChangeArrowheads="1"/>
          </p:cNvSpPr>
          <p:nvPr/>
        </p:nvSpPr>
        <p:spPr bwMode="auto">
          <a:xfrm>
            <a:off x="8077200" y="2971800"/>
            <a:ext cx="304800" cy="914400"/>
          </a:xfrm>
          <a:prstGeom prst="rect">
            <a:avLst/>
          </a:prstGeom>
          <a:solidFill>
            <a:schemeClr val="accent1"/>
          </a:solidFill>
          <a:ln w="9525">
            <a:solidFill>
              <a:schemeClr val="tx1"/>
            </a:solidFill>
            <a:miter lim="800000"/>
            <a:headEnd/>
            <a:tailEnd/>
          </a:ln>
        </p:spPr>
        <p:txBody>
          <a:bodyPr wrap="none" anchor="ctr"/>
          <a:lstStyle/>
          <a:p>
            <a:pPr algn="ctr"/>
            <a:r>
              <a:rPr lang="en-US"/>
              <a:t>A</a:t>
            </a:r>
          </a:p>
        </p:txBody>
      </p:sp>
      <p:sp>
        <p:nvSpPr>
          <p:cNvPr id="100359" name="Rectangle 7"/>
          <p:cNvSpPr>
            <a:spLocks noChangeArrowheads="1"/>
          </p:cNvSpPr>
          <p:nvPr/>
        </p:nvSpPr>
        <p:spPr bwMode="auto">
          <a:xfrm>
            <a:off x="5943600" y="2971800"/>
            <a:ext cx="2133600" cy="914400"/>
          </a:xfrm>
          <a:prstGeom prst="rect">
            <a:avLst/>
          </a:prstGeom>
          <a:solidFill>
            <a:schemeClr val="accent1"/>
          </a:solidFill>
          <a:ln w="9525">
            <a:solidFill>
              <a:schemeClr val="tx1"/>
            </a:solidFill>
            <a:miter lim="800000"/>
            <a:headEnd/>
            <a:tailEnd/>
          </a:ln>
        </p:spPr>
        <p:txBody>
          <a:bodyPr wrap="none" anchor="ctr"/>
          <a:lstStyle/>
          <a:p>
            <a:pPr algn="ctr"/>
            <a:r>
              <a:rPr lang="en-US"/>
              <a:t>INDEX</a:t>
            </a:r>
          </a:p>
        </p:txBody>
      </p:sp>
      <p:sp>
        <p:nvSpPr>
          <p:cNvPr id="100360" name="Rectangle 8"/>
          <p:cNvSpPr>
            <a:spLocks noChangeArrowheads="1"/>
          </p:cNvSpPr>
          <p:nvPr/>
        </p:nvSpPr>
        <p:spPr bwMode="auto">
          <a:xfrm>
            <a:off x="5410200" y="2971800"/>
            <a:ext cx="533400" cy="914400"/>
          </a:xfrm>
          <a:prstGeom prst="rect">
            <a:avLst/>
          </a:prstGeom>
          <a:solidFill>
            <a:schemeClr val="accent1"/>
          </a:solidFill>
          <a:ln w="9525">
            <a:solidFill>
              <a:schemeClr val="tx1"/>
            </a:solidFill>
            <a:miter lim="800000"/>
            <a:headEnd/>
            <a:tailEnd/>
          </a:ln>
        </p:spPr>
        <p:txBody>
          <a:bodyPr wrap="none" anchor="ctr"/>
          <a:lstStyle/>
          <a:p>
            <a:pPr algn="ctr"/>
            <a:r>
              <a:rPr lang="en-US"/>
              <a:t>T</a:t>
            </a:r>
          </a:p>
        </p:txBody>
      </p:sp>
      <p:sp>
        <p:nvSpPr>
          <p:cNvPr id="100361" name="Rectangle 9"/>
          <p:cNvSpPr>
            <a:spLocks noChangeArrowheads="1"/>
          </p:cNvSpPr>
          <p:nvPr/>
        </p:nvSpPr>
        <p:spPr bwMode="auto">
          <a:xfrm>
            <a:off x="4572000" y="2971800"/>
            <a:ext cx="533400" cy="914400"/>
          </a:xfrm>
          <a:prstGeom prst="rect">
            <a:avLst/>
          </a:prstGeom>
          <a:solidFill>
            <a:schemeClr val="accent1"/>
          </a:solidFill>
          <a:ln w="9525">
            <a:solidFill>
              <a:schemeClr val="tx1"/>
            </a:solidFill>
            <a:miter lim="800000"/>
            <a:headEnd/>
            <a:tailEnd/>
          </a:ln>
        </p:spPr>
        <p:txBody>
          <a:bodyPr wrap="none" anchor="ctr"/>
          <a:lstStyle/>
          <a:p>
            <a:pPr algn="ctr"/>
            <a:r>
              <a:rPr lang="en-US"/>
              <a:t>W</a:t>
            </a:r>
          </a:p>
        </p:txBody>
      </p:sp>
      <p:sp>
        <p:nvSpPr>
          <p:cNvPr id="100362" name="Text Box 10"/>
          <p:cNvSpPr txBox="1">
            <a:spLocks noChangeArrowheads="1"/>
          </p:cNvSpPr>
          <p:nvPr/>
        </p:nvSpPr>
        <p:spPr bwMode="auto">
          <a:xfrm>
            <a:off x="746125" y="2700338"/>
            <a:ext cx="7786688" cy="274637"/>
          </a:xfrm>
          <a:prstGeom prst="rect">
            <a:avLst/>
          </a:prstGeom>
          <a:noFill/>
          <a:ln w="9525">
            <a:noFill/>
            <a:miter lim="800000"/>
            <a:headEnd/>
            <a:tailEnd/>
          </a:ln>
        </p:spPr>
        <p:txBody>
          <a:bodyPr wrap="none">
            <a:spAutoFit/>
          </a:bodyPr>
          <a:lstStyle/>
          <a:p>
            <a:r>
              <a:rPr lang="en-US" sz="1200"/>
              <a:t>31                                                                              15  14  13   12   11  10   9                                           1   0     </a:t>
            </a:r>
          </a:p>
        </p:txBody>
      </p:sp>
      <p:sp>
        <p:nvSpPr>
          <p:cNvPr id="100363" name="Text Box 11"/>
          <p:cNvSpPr txBox="1">
            <a:spLocks noChangeArrowheads="1"/>
          </p:cNvSpPr>
          <p:nvPr/>
        </p:nvSpPr>
        <p:spPr bwMode="auto">
          <a:xfrm>
            <a:off x="609600" y="4495800"/>
            <a:ext cx="7994650" cy="1465263"/>
          </a:xfrm>
          <a:prstGeom prst="rect">
            <a:avLst/>
          </a:prstGeom>
          <a:noFill/>
          <a:ln w="9525">
            <a:noFill/>
            <a:miter lim="800000"/>
            <a:headEnd/>
            <a:tailEnd/>
          </a:ln>
        </p:spPr>
        <p:txBody>
          <a:bodyPr wrap="none">
            <a:spAutoFit/>
          </a:bodyPr>
          <a:lstStyle/>
          <a:p>
            <a:r>
              <a:rPr lang="en-US"/>
              <a:t>Legend:</a:t>
            </a:r>
          </a:p>
          <a:p>
            <a:r>
              <a:rPr lang="en-US"/>
              <a:t>    W (width of field): 00=16-bit, 01=64-bit, 10=32-bit, 11=natural-width</a:t>
            </a:r>
          </a:p>
          <a:p>
            <a:r>
              <a:rPr lang="en-US"/>
              <a:t>     T (Type of field):  00=control, 01=read-only, 10=guest-state, 11=host-state</a:t>
            </a:r>
          </a:p>
          <a:p>
            <a:r>
              <a:rPr lang="en-US"/>
              <a:t>     A (Access-type): 0= full, 1=high </a:t>
            </a:r>
          </a:p>
          <a:p>
            <a:r>
              <a:rPr lang="en-US"/>
              <a:t>      (NOTE: Access-type must be ‘full’ for 16-bit, 32-bit, and ‘natural’ widths)</a:t>
            </a:r>
          </a:p>
        </p:txBody>
      </p:sp>
      <p:sp>
        <p:nvSpPr>
          <p:cNvPr id="12"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294</a:t>
            </a:fld>
            <a:endParaRPr lang="en-US"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152400"/>
            <a:ext cx="8229600" cy="1143000"/>
          </a:xfrm>
        </p:spPr>
        <p:txBody>
          <a:bodyPr/>
          <a:lstStyle/>
          <a:p>
            <a:pPr eaLnBrk="1" hangingPunct="1"/>
            <a:r>
              <a:rPr lang="en-US" dirty="0" err="1" smtClean="0"/>
              <a:t>vmwrite</a:t>
            </a:r>
            <a:endParaRPr lang="en-US" dirty="0" smtClean="0"/>
          </a:p>
        </p:txBody>
      </p:sp>
      <p:sp>
        <p:nvSpPr>
          <p:cNvPr id="101379" name="Rectangle 3"/>
          <p:cNvSpPr>
            <a:spLocks noGrp="1" noChangeArrowheads="1"/>
          </p:cNvSpPr>
          <p:nvPr>
            <p:ph type="body" idx="1"/>
          </p:nvPr>
        </p:nvSpPr>
        <p:spPr/>
        <p:txBody>
          <a:bodyPr/>
          <a:lstStyle/>
          <a:p>
            <a:pPr eaLnBrk="1" hangingPunct="1"/>
            <a:r>
              <a:rPr lang="en-US" sz="2400" smtClean="0"/>
              <a:t>Source operand is in register or memory</a:t>
            </a:r>
          </a:p>
          <a:p>
            <a:pPr eaLnBrk="1" hangingPunct="1"/>
            <a:r>
              <a:rPr lang="en-US" sz="2400" smtClean="0"/>
              <a:t>Destination operand is the ‘field-encoding’ for a VMCS component and is in a register</a:t>
            </a:r>
          </a:p>
        </p:txBody>
      </p:sp>
      <p:sp>
        <p:nvSpPr>
          <p:cNvPr id="101380" name="Rectangle 4"/>
          <p:cNvSpPr>
            <a:spLocks noChangeArrowheads="1"/>
          </p:cNvSpPr>
          <p:nvPr/>
        </p:nvSpPr>
        <p:spPr bwMode="auto">
          <a:xfrm>
            <a:off x="533400" y="3505200"/>
            <a:ext cx="8153400" cy="2743200"/>
          </a:xfrm>
          <a:prstGeom prst="rect">
            <a:avLst/>
          </a:prstGeom>
          <a:solidFill>
            <a:schemeClr val="accent1"/>
          </a:solidFill>
          <a:ln w="9525">
            <a:solidFill>
              <a:schemeClr val="tx1"/>
            </a:solidFill>
            <a:miter lim="800000"/>
            <a:headEnd/>
            <a:tailEnd/>
          </a:ln>
        </p:spPr>
        <p:txBody>
          <a:bodyPr wrap="none" anchor="ctr"/>
          <a:lstStyle/>
          <a:p>
            <a:r>
              <a:rPr lang="en-US"/>
              <a:t># Example: the CR3 target-count control has field-encoding 0x0000400A</a:t>
            </a:r>
          </a:p>
          <a:p>
            <a:r>
              <a:rPr lang="en-US"/>
              <a:t># Here we setup that VMCS-component’s value so it will be equal to 2</a:t>
            </a:r>
          </a:p>
          <a:p>
            <a:endParaRPr lang="en-US"/>
          </a:p>
          <a:p>
            <a:r>
              <a:rPr lang="en-US"/>
              <a:t>	.code64</a:t>
            </a:r>
          </a:p>
          <a:p>
            <a:r>
              <a:rPr lang="en-US"/>
              <a:t>	mov	$0x0000400A, %rax	# field-encoding into RAX</a:t>
            </a:r>
          </a:p>
          <a:p>
            <a:r>
              <a:rPr lang="en-US"/>
              <a:t>	mov	$2, %rbx			# component-value in RBX</a:t>
            </a:r>
          </a:p>
          <a:p>
            <a:r>
              <a:rPr lang="en-US"/>
              <a:t>	vmwrite	%rbx, %rax		# write value to VMCS field</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295</a:t>
            </a:fld>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76200"/>
            <a:ext cx="8229600" cy="1143000"/>
          </a:xfrm>
        </p:spPr>
        <p:txBody>
          <a:bodyPr/>
          <a:lstStyle/>
          <a:p>
            <a:pPr eaLnBrk="1" hangingPunct="1"/>
            <a:r>
              <a:rPr lang="en-US" dirty="0" err="1" smtClean="0"/>
              <a:t>vmread</a:t>
            </a:r>
            <a:endParaRPr lang="en-US" dirty="0" smtClean="0"/>
          </a:p>
        </p:txBody>
      </p:sp>
      <p:sp>
        <p:nvSpPr>
          <p:cNvPr id="102403" name="Rectangle 3"/>
          <p:cNvSpPr>
            <a:spLocks noGrp="1" noChangeArrowheads="1"/>
          </p:cNvSpPr>
          <p:nvPr>
            <p:ph type="body" idx="1"/>
          </p:nvPr>
        </p:nvSpPr>
        <p:spPr>
          <a:xfrm>
            <a:off x="457200" y="1219200"/>
            <a:ext cx="8229600" cy="4525963"/>
          </a:xfrm>
        </p:spPr>
        <p:txBody>
          <a:bodyPr/>
          <a:lstStyle/>
          <a:p>
            <a:pPr eaLnBrk="1" hangingPunct="1"/>
            <a:r>
              <a:rPr lang="en-US" sz="2400" dirty="0" smtClean="0"/>
              <a:t>Source operand is the ‘field encoding’ for a VMCS component and is in a register; the destination operand is register or memory </a:t>
            </a:r>
          </a:p>
        </p:txBody>
      </p:sp>
      <p:sp>
        <p:nvSpPr>
          <p:cNvPr id="102404" name="Rectangle 4"/>
          <p:cNvSpPr>
            <a:spLocks noChangeArrowheads="1"/>
          </p:cNvSpPr>
          <p:nvPr/>
        </p:nvSpPr>
        <p:spPr bwMode="auto">
          <a:xfrm>
            <a:off x="533400" y="2895600"/>
            <a:ext cx="8153400" cy="2971800"/>
          </a:xfrm>
          <a:prstGeom prst="rect">
            <a:avLst/>
          </a:prstGeom>
          <a:solidFill>
            <a:schemeClr val="accent1"/>
          </a:solidFill>
          <a:ln w="9525">
            <a:solidFill>
              <a:schemeClr val="tx1"/>
            </a:solidFill>
            <a:miter lim="800000"/>
            <a:headEnd/>
            <a:tailEnd/>
          </a:ln>
        </p:spPr>
        <p:txBody>
          <a:bodyPr wrap="none" anchor="ctr"/>
          <a:lstStyle/>
          <a:p>
            <a:r>
              <a:rPr lang="en-US"/>
              <a:t># Example: the Exit Reason component has field-encoding 0x00004402</a:t>
            </a:r>
          </a:p>
          <a:p>
            <a:r>
              <a:rPr lang="en-US"/>
              <a:t># Here we read that VMCS-component’s 32-bit value into a memory-variable</a:t>
            </a:r>
          </a:p>
          <a:p>
            <a:endParaRPr lang="en-US"/>
          </a:p>
          <a:p>
            <a:r>
              <a:rPr lang="en-US"/>
              <a:t>	.code64</a:t>
            </a:r>
          </a:p>
          <a:p>
            <a:r>
              <a:rPr lang="en-US"/>
              <a:t>	mov	$0x00004402, %rax	# field-encoding into RAX</a:t>
            </a:r>
          </a:p>
          <a:p>
            <a:r>
              <a:rPr lang="en-US"/>
              <a:t>	lea	Exit_Reason, %rbx	# memory-address into RBX</a:t>
            </a:r>
          </a:p>
          <a:p>
            <a:r>
              <a:rPr lang="en-US"/>
              <a:t>	vmread	%rax, (%rbx)		# read value from VMCS field</a:t>
            </a:r>
          </a:p>
          <a:p>
            <a:r>
              <a:rPr lang="en-US"/>
              <a:t>#------------------------------------------------------------------------------------------------------</a:t>
            </a:r>
          </a:p>
          <a:p>
            <a:r>
              <a:rPr lang="en-US"/>
              <a:t>Exit_Reason:	.space	4		# storage for the Exit Reason</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296</a:t>
            </a:fld>
            <a:endParaRPr lang="en-US" dirty="0"/>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76200"/>
            <a:ext cx="8229600" cy="1143000"/>
          </a:xfrm>
        </p:spPr>
        <p:txBody>
          <a:bodyPr/>
          <a:lstStyle/>
          <a:p>
            <a:pPr eaLnBrk="1" hangingPunct="1"/>
            <a:r>
              <a:rPr lang="en-US" dirty="0" smtClean="0"/>
              <a:t>Our ‘machine’ array</a:t>
            </a:r>
          </a:p>
        </p:txBody>
      </p:sp>
      <p:sp>
        <p:nvSpPr>
          <p:cNvPr id="103427" name="Rectangle 3"/>
          <p:cNvSpPr>
            <a:spLocks noGrp="1" noChangeArrowheads="1"/>
          </p:cNvSpPr>
          <p:nvPr>
            <p:ph type="body" idx="1"/>
          </p:nvPr>
        </p:nvSpPr>
        <p:spPr/>
        <p:txBody>
          <a:bodyPr/>
          <a:lstStyle/>
          <a:p>
            <a:pPr eaLnBrk="1" hangingPunct="1"/>
            <a:r>
              <a:rPr lang="en-US" sz="2400" smtClean="0"/>
              <a:t>In our ‘vmxstep3.s’ source-file we create a complete set of memory-variables for all the VMCS components, together with an array of (field-encoding, variable-address) pairs; our array is named ‘machine[]’</a:t>
            </a:r>
          </a:p>
          <a:p>
            <a:pPr eaLnBrk="1" hangingPunct="1"/>
            <a:r>
              <a:rPr lang="en-US" sz="2400" smtClean="0"/>
              <a:t>This allows us to create a program-loop which initializes all the VMCS components in a uniform way, despite varying widths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297</a:t>
            </a:fld>
            <a:endParaRPr lang="en-US"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28600"/>
            <a:ext cx="8229600" cy="1143000"/>
          </a:xfrm>
        </p:spPr>
        <p:txBody>
          <a:bodyPr/>
          <a:lstStyle/>
          <a:p>
            <a:pPr eaLnBrk="1" hangingPunct="1"/>
            <a:r>
              <a:rPr lang="en-US" smtClean="0"/>
              <a:t>Main Guest-State fields</a:t>
            </a:r>
          </a:p>
        </p:txBody>
      </p:sp>
      <p:sp>
        <p:nvSpPr>
          <p:cNvPr id="104451" name="Rectangle 3"/>
          <p:cNvSpPr>
            <a:spLocks noGrp="1" noChangeArrowheads="1"/>
          </p:cNvSpPr>
          <p:nvPr>
            <p:ph type="body" idx="1"/>
          </p:nvPr>
        </p:nvSpPr>
        <p:spPr>
          <a:xfrm>
            <a:off x="533400" y="914400"/>
            <a:ext cx="8229600" cy="4525963"/>
          </a:xfrm>
        </p:spPr>
        <p:txBody>
          <a:bodyPr/>
          <a:lstStyle/>
          <a:p>
            <a:pPr eaLnBrk="1" hangingPunct="1"/>
            <a:r>
              <a:rPr lang="en-US" sz="2400" smtClean="0"/>
              <a:t>Program memory-segment registers</a:t>
            </a:r>
          </a:p>
          <a:p>
            <a:pPr lvl="1" eaLnBrk="1" hangingPunct="1"/>
            <a:r>
              <a:rPr lang="en-US" sz="2000" smtClean="0"/>
              <a:t>ES, CS, SS, DS, FS, GS </a:t>
            </a:r>
          </a:p>
          <a:p>
            <a:pPr eaLnBrk="1" hangingPunct="1"/>
            <a:r>
              <a:rPr lang="en-US" sz="2400" smtClean="0"/>
              <a:t>System memory-segment registers</a:t>
            </a:r>
          </a:p>
          <a:p>
            <a:pPr lvl="1" eaLnBrk="1" hangingPunct="1"/>
            <a:r>
              <a:rPr lang="en-US" sz="2000" smtClean="0"/>
              <a:t>LDTR, TR, GDTR, IDTR</a:t>
            </a:r>
          </a:p>
          <a:p>
            <a:pPr eaLnBrk="1" hangingPunct="1"/>
            <a:r>
              <a:rPr lang="en-US" sz="2400" smtClean="0"/>
              <a:t>Processor Control Registers</a:t>
            </a:r>
          </a:p>
          <a:p>
            <a:pPr lvl="1" eaLnBrk="1" hangingPunct="1"/>
            <a:r>
              <a:rPr lang="en-US" sz="2000" smtClean="0"/>
              <a:t>CR0, CR3, CR4, DR7</a:t>
            </a:r>
          </a:p>
          <a:p>
            <a:pPr eaLnBrk="1" hangingPunct="1"/>
            <a:r>
              <a:rPr lang="en-US" sz="2400" smtClean="0"/>
              <a:t>Processor General Registers</a:t>
            </a:r>
          </a:p>
          <a:p>
            <a:pPr lvl="1" eaLnBrk="1" hangingPunct="1"/>
            <a:r>
              <a:rPr lang="en-US" sz="2000" smtClean="0"/>
              <a:t>RSP, RIP, RFLAGS</a:t>
            </a:r>
          </a:p>
          <a:p>
            <a:pPr eaLnBrk="1" hangingPunct="1"/>
            <a:r>
              <a:rPr lang="en-US" sz="2400" smtClean="0"/>
              <a:t>Guest System Segments</a:t>
            </a:r>
          </a:p>
          <a:p>
            <a:pPr lvl="1" eaLnBrk="1" hangingPunct="1"/>
            <a:r>
              <a:rPr lang="en-US" sz="2000" smtClean="0"/>
              <a:t>The base-address and segment-limit for LDTR, TR, GDTR, and IDTR registers can be setup using the symbolic addresses and equates defined in our ‘vmxdemo1.s’</a:t>
            </a:r>
          </a:p>
          <a:p>
            <a:pPr lvl="1" eaLnBrk="1" hangingPunct="1"/>
            <a:r>
              <a:rPr lang="en-US" sz="2000" smtClean="0"/>
              <a:t>Likewise for selector-values for LDTR/TR</a:t>
            </a:r>
          </a:p>
          <a:p>
            <a:pPr lvl="1" eaLnBrk="1" hangingPunct="1"/>
            <a:r>
              <a:rPr lang="en-US" sz="2000" smtClean="0"/>
              <a:t>The ‘access-rights’ for LDTR must be 0x82 and for TR must be 0x8B (‘busy’ 386TSS)</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298</a:t>
            </a:fld>
            <a:endParaRPr lang="en-US" dirty="0"/>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228600"/>
            <a:ext cx="8229600" cy="1143000"/>
          </a:xfrm>
        </p:spPr>
        <p:txBody>
          <a:bodyPr/>
          <a:lstStyle/>
          <a:p>
            <a:pPr eaLnBrk="1" hangingPunct="1"/>
            <a:r>
              <a:rPr lang="en-US" smtClean="0"/>
              <a:t>Guest Control Registers</a:t>
            </a:r>
          </a:p>
        </p:txBody>
      </p:sp>
      <p:sp>
        <p:nvSpPr>
          <p:cNvPr id="105475" name="Rectangle 3"/>
          <p:cNvSpPr>
            <a:spLocks noGrp="1" noChangeArrowheads="1"/>
          </p:cNvSpPr>
          <p:nvPr>
            <p:ph type="body" idx="1"/>
          </p:nvPr>
        </p:nvSpPr>
        <p:spPr>
          <a:xfrm>
            <a:off x="457200" y="914400"/>
            <a:ext cx="8229600" cy="4525963"/>
          </a:xfrm>
        </p:spPr>
        <p:txBody>
          <a:bodyPr/>
          <a:lstStyle/>
          <a:p>
            <a:pPr eaLnBrk="1" hangingPunct="1"/>
            <a:r>
              <a:rPr lang="en-US" sz="2400" smtClean="0"/>
              <a:t>Control Register CR0 is required to have its PG, PE, and NE bits all set to 1 (based on the VMX Capability Registers MSRs)</a:t>
            </a:r>
          </a:p>
          <a:p>
            <a:pPr eaLnBrk="1" hangingPunct="1"/>
            <a:r>
              <a:rPr lang="en-US" sz="2400" smtClean="0"/>
              <a:t>Control Register CR4 is required to have its VMXE bit set to 1 (for same reason)</a:t>
            </a:r>
          </a:p>
          <a:p>
            <a:pPr eaLnBrk="1" hangingPunct="1"/>
            <a:r>
              <a:rPr lang="en-US" sz="2400" smtClean="0"/>
              <a:t>Control Register CR3 must get loaded with the physical address of the page-directory that will be in effect in for the guest task</a:t>
            </a:r>
          </a:p>
          <a:p>
            <a:pPr eaLnBrk="1" hangingPunct="1"/>
            <a:r>
              <a:rPr lang="en-US" sz="2400" smtClean="0"/>
              <a:t>Most of the guest’s general registers will contain values inherited from the VMM at the time of its launch, but three registers need to specified for simultaneous loading</a:t>
            </a:r>
          </a:p>
          <a:p>
            <a:pPr lvl="1" eaLnBrk="1" hangingPunct="1"/>
            <a:r>
              <a:rPr lang="en-US" sz="2000" smtClean="0"/>
              <a:t>RIP = offset to program’s entry-point</a:t>
            </a:r>
          </a:p>
          <a:p>
            <a:pPr lvl="1" eaLnBrk="1" hangingPunct="1"/>
            <a:r>
              <a:rPr lang="en-US" sz="2000" smtClean="0"/>
              <a:t>RSP = offset to the ring3 top-of-stack</a:t>
            </a:r>
          </a:p>
          <a:p>
            <a:pPr lvl="1" eaLnBrk="1" hangingPunct="1"/>
            <a:r>
              <a:rPr lang="en-US" sz="2000" smtClean="0"/>
              <a:t>RFLAGS = must have VM-bit set to 1</a:t>
            </a:r>
          </a:p>
          <a:p>
            <a:pPr eaLnBrk="1" hangingPunct="1">
              <a:buFontTx/>
              <a:buNone/>
            </a:pPr>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299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04800" y="0"/>
            <a:ext cx="8229600" cy="914400"/>
          </a:xfrm>
        </p:spPr>
        <p:txBody>
          <a:bodyPr/>
          <a:lstStyle/>
          <a:p>
            <a:r>
              <a:rPr lang="en-US" dirty="0" smtClean="0"/>
              <a:t>32 bit x86 </a:t>
            </a:r>
            <a:r>
              <a:rPr lang="en-US" dirty="0"/>
              <a:t>API</a:t>
            </a:r>
          </a:p>
        </p:txBody>
      </p:sp>
      <p:sp>
        <p:nvSpPr>
          <p:cNvPr id="29701" name="Rectangle 5"/>
          <p:cNvSpPr>
            <a:spLocks noChangeArrowheads="1"/>
          </p:cNvSpPr>
          <p:nvPr/>
        </p:nvSpPr>
        <p:spPr bwMode="auto">
          <a:xfrm>
            <a:off x="273050" y="10668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EAX</a:t>
            </a:r>
          </a:p>
        </p:txBody>
      </p:sp>
      <p:sp>
        <p:nvSpPr>
          <p:cNvPr id="29702" name="Rectangle 6"/>
          <p:cNvSpPr>
            <a:spLocks noChangeArrowheads="1"/>
          </p:cNvSpPr>
          <p:nvPr/>
        </p:nvSpPr>
        <p:spPr bwMode="auto">
          <a:xfrm>
            <a:off x="273050" y="15240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EBX</a:t>
            </a:r>
          </a:p>
        </p:txBody>
      </p:sp>
      <p:sp>
        <p:nvSpPr>
          <p:cNvPr id="29703" name="Rectangle 7"/>
          <p:cNvSpPr>
            <a:spLocks noChangeArrowheads="1"/>
          </p:cNvSpPr>
          <p:nvPr/>
        </p:nvSpPr>
        <p:spPr bwMode="auto">
          <a:xfrm>
            <a:off x="273050" y="19812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ECX</a:t>
            </a:r>
          </a:p>
        </p:txBody>
      </p:sp>
      <p:sp>
        <p:nvSpPr>
          <p:cNvPr id="29704" name="Rectangle 8"/>
          <p:cNvSpPr>
            <a:spLocks noChangeArrowheads="1"/>
          </p:cNvSpPr>
          <p:nvPr/>
        </p:nvSpPr>
        <p:spPr bwMode="auto">
          <a:xfrm>
            <a:off x="273050" y="24384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EDX</a:t>
            </a:r>
          </a:p>
        </p:txBody>
      </p:sp>
      <p:sp>
        <p:nvSpPr>
          <p:cNvPr id="29705" name="Rectangle 9"/>
          <p:cNvSpPr>
            <a:spLocks noChangeArrowheads="1"/>
          </p:cNvSpPr>
          <p:nvPr/>
        </p:nvSpPr>
        <p:spPr bwMode="auto">
          <a:xfrm>
            <a:off x="273050" y="28956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ESI</a:t>
            </a:r>
          </a:p>
        </p:txBody>
      </p:sp>
      <p:sp>
        <p:nvSpPr>
          <p:cNvPr id="29706" name="Rectangle 10"/>
          <p:cNvSpPr>
            <a:spLocks noChangeArrowheads="1"/>
          </p:cNvSpPr>
          <p:nvPr/>
        </p:nvSpPr>
        <p:spPr bwMode="auto">
          <a:xfrm>
            <a:off x="273050" y="33528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EDI</a:t>
            </a:r>
          </a:p>
        </p:txBody>
      </p:sp>
      <p:sp>
        <p:nvSpPr>
          <p:cNvPr id="29707" name="Rectangle 11"/>
          <p:cNvSpPr>
            <a:spLocks noChangeArrowheads="1"/>
          </p:cNvSpPr>
          <p:nvPr/>
        </p:nvSpPr>
        <p:spPr bwMode="auto">
          <a:xfrm>
            <a:off x="273050" y="38100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EBP</a:t>
            </a:r>
          </a:p>
        </p:txBody>
      </p:sp>
      <p:sp>
        <p:nvSpPr>
          <p:cNvPr id="29708" name="Rectangle 12"/>
          <p:cNvSpPr>
            <a:spLocks noChangeArrowheads="1"/>
          </p:cNvSpPr>
          <p:nvPr/>
        </p:nvSpPr>
        <p:spPr bwMode="auto">
          <a:xfrm>
            <a:off x="273050" y="4267200"/>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ESP</a:t>
            </a:r>
          </a:p>
        </p:txBody>
      </p:sp>
      <p:sp>
        <p:nvSpPr>
          <p:cNvPr id="29718" name="Text Box 22"/>
          <p:cNvSpPr txBox="1">
            <a:spLocks noChangeArrowheads="1"/>
          </p:cNvSpPr>
          <p:nvPr/>
        </p:nvSpPr>
        <p:spPr bwMode="auto">
          <a:xfrm>
            <a:off x="44450" y="4724400"/>
            <a:ext cx="2927350" cy="366713"/>
          </a:xfrm>
          <a:prstGeom prst="rect">
            <a:avLst/>
          </a:prstGeom>
          <a:noFill/>
          <a:ln w="9525">
            <a:noFill/>
            <a:miter lim="800000"/>
            <a:headEnd/>
            <a:tailEnd/>
          </a:ln>
          <a:effectLst/>
        </p:spPr>
        <p:txBody>
          <a:bodyPr wrap="none">
            <a:spAutoFit/>
          </a:bodyPr>
          <a:lstStyle/>
          <a:p>
            <a:r>
              <a:rPr lang="en-US"/>
              <a:t>General Registers (32-bits)</a:t>
            </a:r>
          </a:p>
        </p:txBody>
      </p:sp>
      <p:sp>
        <p:nvSpPr>
          <p:cNvPr id="29719" name="Rectangle 23"/>
          <p:cNvSpPr>
            <a:spLocks noChangeArrowheads="1"/>
          </p:cNvSpPr>
          <p:nvPr/>
        </p:nvSpPr>
        <p:spPr bwMode="auto">
          <a:xfrm>
            <a:off x="3733800" y="1157287"/>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CS</a:t>
            </a:r>
          </a:p>
        </p:txBody>
      </p:sp>
      <p:sp>
        <p:nvSpPr>
          <p:cNvPr id="29720" name="Rectangle 24"/>
          <p:cNvSpPr>
            <a:spLocks noChangeArrowheads="1"/>
          </p:cNvSpPr>
          <p:nvPr/>
        </p:nvSpPr>
        <p:spPr bwMode="auto">
          <a:xfrm>
            <a:off x="3733800" y="1614487"/>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DS</a:t>
            </a:r>
          </a:p>
        </p:txBody>
      </p:sp>
      <p:sp>
        <p:nvSpPr>
          <p:cNvPr id="29721" name="Rectangle 25"/>
          <p:cNvSpPr>
            <a:spLocks noChangeArrowheads="1"/>
          </p:cNvSpPr>
          <p:nvPr/>
        </p:nvSpPr>
        <p:spPr bwMode="auto">
          <a:xfrm>
            <a:off x="3733800" y="2071687"/>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ES</a:t>
            </a:r>
          </a:p>
        </p:txBody>
      </p:sp>
      <p:sp>
        <p:nvSpPr>
          <p:cNvPr id="29722" name="Rectangle 26"/>
          <p:cNvSpPr>
            <a:spLocks noChangeArrowheads="1"/>
          </p:cNvSpPr>
          <p:nvPr/>
        </p:nvSpPr>
        <p:spPr bwMode="auto">
          <a:xfrm>
            <a:off x="3733800" y="2528887"/>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FS</a:t>
            </a:r>
          </a:p>
        </p:txBody>
      </p:sp>
      <p:sp>
        <p:nvSpPr>
          <p:cNvPr id="29723" name="Rectangle 27"/>
          <p:cNvSpPr>
            <a:spLocks noChangeArrowheads="1"/>
          </p:cNvSpPr>
          <p:nvPr/>
        </p:nvSpPr>
        <p:spPr bwMode="auto">
          <a:xfrm>
            <a:off x="3733800" y="2986087"/>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GS</a:t>
            </a:r>
          </a:p>
        </p:txBody>
      </p:sp>
      <p:sp>
        <p:nvSpPr>
          <p:cNvPr id="29724" name="Rectangle 28"/>
          <p:cNvSpPr>
            <a:spLocks noChangeArrowheads="1"/>
          </p:cNvSpPr>
          <p:nvPr/>
        </p:nvSpPr>
        <p:spPr bwMode="auto">
          <a:xfrm>
            <a:off x="3733800" y="3443287"/>
            <a:ext cx="1295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SS</a:t>
            </a:r>
          </a:p>
        </p:txBody>
      </p:sp>
      <p:sp>
        <p:nvSpPr>
          <p:cNvPr id="29731" name="Text Box 35"/>
          <p:cNvSpPr txBox="1">
            <a:spLocks noChangeArrowheads="1"/>
          </p:cNvSpPr>
          <p:nvPr/>
        </p:nvSpPr>
        <p:spPr bwMode="auto">
          <a:xfrm>
            <a:off x="2895600" y="3900487"/>
            <a:ext cx="3028950" cy="366713"/>
          </a:xfrm>
          <a:prstGeom prst="rect">
            <a:avLst/>
          </a:prstGeom>
          <a:noFill/>
          <a:ln w="9525">
            <a:noFill/>
            <a:miter lim="800000"/>
            <a:headEnd/>
            <a:tailEnd/>
          </a:ln>
          <a:effectLst/>
        </p:spPr>
        <p:txBody>
          <a:bodyPr wrap="none">
            <a:spAutoFit/>
          </a:bodyPr>
          <a:lstStyle/>
          <a:p>
            <a:r>
              <a:rPr lang="en-US"/>
              <a:t>Segment Registers (16-bits)</a:t>
            </a:r>
          </a:p>
        </p:txBody>
      </p:sp>
      <p:sp>
        <p:nvSpPr>
          <p:cNvPr id="29732" name="Rectangle 36"/>
          <p:cNvSpPr>
            <a:spLocks noChangeArrowheads="1"/>
          </p:cNvSpPr>
          <p:nvPr/>
        </p:nvSpPr>
        <p:spPr bwMode="auto">
          <a:xfrm>
            <a:off x="1543050" y="5272087"/>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EIP</a:t>
            </a:r>
          </a:p>
        </p:txBody>
      </p:sp>
      <p:sp>
        <p:nvSpPr>
          <p:cNvPr id="29733" name="Rectangle 37"/>
          <p:cNvSpPr>
            <a:spLocks noChangeArrowheads="1"/>
          </p:cNvSpPr>
          <p:nvPr/>
        </p:nvSpPr>
        <p:spPr bwMode="auto">
          <a:xfrm>
            <a:off x="1543050" y="5729287"/>
            <a:ext cx="25146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EFLAGS</a:t>
            </a:r>
          </a:p>
        </p:txBody>
      </p:sp>
      <p:sp>
        <p:nvSpPr>
          <p:cNvPr id="29734" name="Text Box 38"/>
          <p:cNvSpPr txBox="1">
            <a:spLocks noChangeArrowheads="1"/>
          </p:cNvSpPr>
          <p:nvPr/>
        </p:nvSpPr>
        <p:spPr bwMode="auto">
          <a:xfrm>
            <a:off x="247650" y="6262687"/>
            <a:ext cx="4933950" cy="366713"/>
          </a:xfrm>
          <a:prstGeom prst="rect">
            <a:avLst/>
          </a:prstGeom>
          <a:noFill/>
          <a:ln w="9525">
            <a:noFill/>
            <a:miter lim="800000"/>
            <a:headEnd/>
            <a:tailEnd/>
          </a:ln>
          <a:effectLst/>
        </p:spPr>
        <p:txBody>
          <a:bodyPr wrap="none">
            <a:spAutoFit/>
          </a:bodyPr>
          <a:lstStyle/>
          <a:p>
            <a:r>
              <a:rPr lang="en-US"/>
              <a:t>Program Control and Status Registers (32 bits)</a:t>
            </a:r>
          </a:p>
        </p:txBody>
      </p:sp>
      <p:sp>
        <p:nvSpPr>
          <p:cNvPr id="22" name="Rectangle 3"/>
          <p:cNvSpPr txBox="1">
            <a:spLocks noChangeArrowheads="1"/>
          </p:cNvSpPr>
          <p:nvPr/>
        </p:nvSpPr>
        <p:spPr>
          <a:xfrm>
            <a:off x="5715000" y="1219200"/>
            <a:ext cx="31242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Data: mov, xchg</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Control: jmp, call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Arithmetic: add, or</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Shift/Rotate: shr, rol</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String: movs</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Processor: cli, hlt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ea typeface="+mn-ea"/>
                <a:cs typeface="+mn-cs"/>
              </a:rPr>
              <a:t>FP: fldpi, fmul</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23" name="Slide Number Placeholder 22"/>
          <p:cNvSpPr>
            <a:spLocks noGrp="1"/>
          </p:cNvSpPr>
          <p:nvPr>
            <p:ph type="sldNum" sz="quarter" idx="12"/>
          </p:nvPr>
        </p:nvSpPr>
        <p:spPr/>
        <p:txBody>
          <a:bodyPr/>
          <a:lstStyle/>
          <a:p>
            <a:fld id="{065265BB-70C7-4C56-B6F2-B81676332F65}"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4"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000" dirty="0">
                <a:solidFill>
                  <a:schemeClr val="tx2"/>
                </a:solidFill>
              </a:rPr>
              <a:t>Disk Partitions</a:t>
            </a:r>
          </a:p>
        </p:txBody>
      </p:sp>
      <p:sp>
        <p:nvSpPr>
          <p:cNvPr id="10245" name="Rectangle 5"/>
          <p:cNvSpPr>
            <a:spLocks noChangeArrowheads="1"/>
          </p:cNvSpPr>
          <p:nvPr/>
        </p:nvSpPr>
        <p:spPr bwMode="auto">
          <a:xfrm>
            <a:off x="228600" y="1066801"/>
            <a:ext cx="8686800" cy="1219200"/>
          </a:xfrm>
          <a:prstGeom prst="rect">
            <a:avLst/>
          </a:prstGeom>
          <a:noFill/>
          <a:ln w="9525">
            <a:noFill/>
            <a:miter lim="800000"/>
            <a:headEnd/>
            <a:tailEnd/>
          </a:ln>
          <a:effectLst/>
        </p:spPr>
        <p:txBody>
          <a:bodyPr/>
          <a:lstStyle/>
          <a:p>
            <a:pPr marL="342900" indent="-342900">
              <a:spcBef>
                <a:spcPct val="20000"/>
              </a:spcBef>
              <a:buFontTx/>
              <a:buChar char="•"/>
            </a:pPr>
            <a:r>
              <a:rPr lang="en-US" sz="2400" dirty="0"/>
              <a:t>The total storage-area of the hard disk is usually subdivided into non-overlapping regions called ‘disk partitions’ </a:t>
            </a:r>
          </a:p>
          <a:p>
            <a:pPr marL="342900" indent="-342900">
              <a:spcBef>
                <a:spcPct val="20000"/>
              </a:spcBef>
              <a:buFontTx/>
              <a:buChar char="•"/>
            </a:pPr>
            <a:endParaRPr lang="en-US" sz="3200" dirty="0"/>
          </a:p>
        </p:txBody>
      </p:sp>
      <p:sp>
        <p:nvSpPr>
          <p:cNvPr id="10246" name="Rectangle 6"/>
          <p:cNvSpPr>
            <a:spLocks noChangeArrowheads="1"/>
          </p:cNvSpPr>
          <p:nvPr/>
        </p:nvSpPr>
        <p:spPr bwMode="auto">
          <a:xfrm>
            <a:off x="762000" y="1981200"/>
            <a:ext cx="152400" cy="609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247" name="Rectangle 7"/>
          <p:cNvSpPr>
            <a:spLocks noChangeArrowheads="1"/>
          </p:cNvSpPr>
          <p:nvPr/>
        </p:nvSpPr>
        <p:spPr bwMode="auto">
          <a:xfrm>
            <a:off x="914400" y="1981200"/>
            <a:ext cx="152400" cy="609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248" name="Rectangle 8"/>
          <p:cNvSpPr>
            <a:spLocks noChangeArrowheads="1"/>
          </p:cNvSpPr>
          <p:nvPr/>
        </p:nvSpPr>
        <p:spPr bwMode="auto">
          <a:xfrm>
            <a:off x="1066800" y="1981200"/>
            <a:ext cx="152400" cy="609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249" name="Rectangle 9"/>
          <p:cNvSpPr>
            <a:spLocks noChangeArrowheads="1"/>
          </p:cNvSpPr>
          <p:nvPr/>
        </p:nvSpPr>
        <p:spPr bwMode="auto">
          <a:xfrm>
            <a:off x="1219200" y="1981200"/>
            <a:ext cx="152400" cy="609600"/>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0250" name="Rectangle 10"/>
          <p:cNvSpPr>
            <a:spLocks noChangeArrowheads="1"/>
          </p:cNvSpPr>
          <p:nvPr/>
        </p:nvSpPr>
        <p:spPr bwMode="auto">
          <a:xfrm>
            <a:off x="13716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1" name="Rectangle 11"/>
          <p:cNvSpPr>
            <a:spLocks noChangeArrowheads="1"/>
          </p:cNvSpPr>
          <p:nvPr/>
        </p:nvSpPr>
        <p:spPr bwMode="auto">
          <a:xfrm>
            <a:off x="15240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2" name="Rectangle 12"/>
          <p:cNvSpPr>
            <a:spLocks noChangeArrowheads="1"/>
          </p:cNvSpPr>
          <p:nvPr/>
        </p:nvSpPr>
        <p:spPr bwMode="auto">
          <a:xfrm>
            <a:off x="16764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3" name="Rectangle 13"/>
          <p:cNvSpPr>
            <a:spLocks noChangeArrowheads="1"/>
          </p:cNvSpPr>
          <p:nvPr/>
        </p:nvSpPr>
        <p:spPr bwMode="auto">
          <a:xfrm>
            <a:off x="18288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4" name="Rectangle 14"/>
          <p:cNvSpPr>
            <a:spLocks noChangeArrowheads="1"/>
          </p:cNvSpPr>
          <p:nvPr/>
        </p:nvSpPr>
        <p:spPr bwMode="auto">
          <a:xfrm>
            <a:off x="19812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5" name="Rectangle 15"/>
          <p:cNvSpPr>
            <a:spLocks noChangeArrowheads="1"/>
          </p:cNvSpPr>
          <p:nvPr/>
        </p:nvSpPr>
        <p:spPr bwMode="auto">
          <a:xfrm>
            <a:off x="21336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6" name="Rectangle 16"/>
          <p:cNvSpPr>
            <a:spLocks noChangeArrowheads="1"/>
          </p:cNvSpPr>
          <p:nvPr/>
        </p:nvSpPr>
        <p:spPr bwMode="auto">
          <a:xfrm>
            <a:off x="22860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7" name="Rectangle 17"/>
          <p:cNvSpPr>
            <a:spLocks noChangeArrowheads="1"/>
          </p:cNvSpPr>
          <p:nvPr/>
        </p:nvSpPr>
        <p:spPr bwMode="auto">
          <a:xfrm>
            <a:off x="24384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8" name="Rectangle 18"/>
          <p:cNvSpPr>
            <a:spLocks noChangeArrowheads="1"/>
          </p:cNvSpPr>
          <p:nvPr/>
        </p:nvSpPr>
        <p:spPr bwMode="auto">
          <a:xfrm>
            <a:off x="25908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59" name="Rectangle 19"/>
          <p:cNvSpPr>
            <a:spLocks noChangeArrowheads="1"/>
          </p:cNvSpPr>
          <p:nvPr/>
        </p:nvSpPr>
        <p:spPr bwMode="auto">
          <a:xfrm>
            <a:off x="27432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60" name="Rectangle 20"/>
          <p:cNvSpPr>
            <a:spLocks noChangeArrowheads="1"/>
          </p:cNvSpPr>
          <p:nvPr/>
        </p:nvSpPr>
        <p:spPr bwMode="auto">
          <a:xfrm>
            <a:off x="28956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61" name="Rectangle 21"/>
          <p:cNvSpPr>
            <a:spLocks noChangeArrowheads="1"/>
          </p:cNvSpPr>
          <p:nvPr/>
        </p:nvSpPr>
        <p:spPr bwMode="auto">
          <a:xfrm>
            <a:off x="30480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62" name="Rectangle 22"/>
          <p:cNvSpPr>
            <a:spLocks noChangeArrowheads="1"/>
          </p:cNvSpPr>
          <p:nvPr/>
        </p:nvSpPr>
        <p:spPr bwMode="auto">
          <a:xfrm>
            <a:off x="32004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63" name="Rectangle 23"/>
          <p:cNvSpPr>
            <a:spLocks noChangeArrowheads="1"/>
          </p:cNvSpPr>
          <p:nvPr/>
        </p:nvSpPr>
        <p:spPr bwMode="auto">
          <a:xfrm>
            <a:off x="33528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64" name="Rectangle 24"/>
          <p:cNvSpPr>
            <a:spLocks noChangeArrowheads="1"/>
          </p:cNvSpPr>
          <p:nvPr/>
        </p:nvSpPr>
        <p:spPr bwMode="auto">
          <a:xfrm>
            <a:off x="3505200" y="1981200"/>
            <a:ext cx="152400" cy="6096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10265" name="Rectangle 25"/>
          <p:cNvSpPr>
            <a:spLocks noChangeArrowheads="1"/>
          </p:cNvSpPr>
          <p:nvPr/>
        </p:nvSpPr>
        <p:spPr bwMode="auto">
          <a:xfrm>
            <a:off x="36576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66" name="Rectangle 26"/>
          <p:cNvSpPr>
            <a:spLocks noChangeArrowheads="1"/>
          </p:cNvSpPr>
          <p:nvPr/>
        </p:nvSpPr>
        <p:spPr bwMode="auto">
          <a:xfrm>
            <a:off x="38100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67" name="Rectangle 27"/>
          <p:cNvSpPr>
            <a:spLocks noChangeArrowheads="1"/>
          </p:cNvSpPr>
          <p:nvPr/>
        </p:nvSpPr>
        <p:spPr bwMode="auto">
          <a:xfrm>
            <a:off x="39624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68" name="Rectangle 28"/>
          <p:cNvSpPr>
            <a:spLocks noChangeArrowheads="1"/>
          </p:cNvSpPr>
          <p:nvPr/>
        </p:nvSpPr>
        <p:spPr bwMode="auto">
          <a:xfrm>
            <a:off x="41148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69" name="Rectangle 29"/>
          <p:cNvSpPr>
            <a:spLocks noChangeArrowheads="1"/>
          </p:cNvSpPr>
          <p:nvPr/>
        </p:nvSpPr>
        <p:spPr bwMode="auto">
          <a:xfrm>
            <a:off x="42672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0" name="Rectangle 30"/>
          <p:cNvSpPr>
            <a:spLocks noChangeArrowheads="1"/>
          </p:cNvSpPr>
          <p:nvPr/>
        </p:nvSpPr>
        <p:spPr bwMode="auto">
          <a:xfrm>
            <a:off x="44196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1" name="Rectangle 31"/>
          <p:cNvSpPr>
            <a:spLocks noChangeArrowheads="1"/>
          </p:cNvSpPr>
          <p:nvPr/>
        </p:nvSpPr>
        <p:spPr bwMode="auto">
          <a:xfrm>
            <a:off x="45720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2" name="Rectangle 32"/>
          <p:cNvSpPr>
            <a:spLocks noChangeArrowheads="1"/>
          </p:cNvSpPr>
          <p:nvPr/>
        </p:nvSpPr>
        <p:spPr bwMode="auto">
          <a:xfrm>
            <a:off x="47244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3" name="Rectangle 33"/>
          <p:cNvSpPr>
            <a:spLocks noChangeArrowheads="1"/>
          </p:cNvSpPr>
          <p:nvPr/>
        </p:nvSpPr>
        <p:spPr bwMode="auto">
          <a:xfrm>
            <a:off x="48768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4" name="Rectangle 34"/>
          <p:cNvSpPr>
            <a:spLocks noChangeArrowheads="1"/>
          </p:cNvSpPr>
          <p:nvPr/>
        </p:nvSpPr>
        <p:spPr bwMode="auto">
          <a:xfrm>
            <a:off x="50292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5" name="Rectangle 35"/>
          <p:cNvSpPr>
            <a:spLocks noChangeArrowheads="1"/>
          </p:cNvSpPr>
          <p:nvPr/>
        </p:nvSpPr>
        <p:spPr bwMode="auto">
          <a:xfrm>
            <a:off x="5181600" y="1981200"/>
            <a:ext cx="152400" cy="609600"/>
          </a:xfrm>
          <a:prstGeom prst="rect">
            <a:avLst/>
          </a:prstGeom>
          <a:solidFill>
            <a:schemeClr val="folHlink"/>
          </a:solidFill>
          <a:ln w="9525">
            <a:solidFill>
              <a:schemeClr val="tx1"/>
            </a:solidFill>
            <a:miter lim="800000"/>
            <a:headEnd/>
            <a:tailEnd/>
          </a:ln>
          <a:effectLst/>
        </p:spPr>
        <p:txBody>
          <a:bodyPr wrap="none" anchor="ctr"/>
          <a:lstStyle/>
          <a:p>
            <a:endParaRPr lang="en-US"/>
          </a:p>
        </p:txBody>
      </p:sp>
      <p:sp>
        <p:nvSpPr>
          <p:cNvPr id="10276" name="Rectangle 36"/>
          <p:cNvSpPr>
            <a:spLocks noChangeArrowheads="1"/>
          </p:cNvSpPr>
          <p:nvPr/>
        </p:nvSpPr>
        <p:spPr bwMode="auto">
          <a:xfrm>
            <a:off x="53340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77" name="Rectangle 37"/>
          <p:cNvSpPr>
            <a:spLocks noChangeArrowheads="1"/>
          </p:cNvSpPr>
          <p:nvPr/>
        </p:nvSpPr>
        <p:spPr bwMode="auto">
          <a:xfrm>
            <a:off x="54864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78" name="Rectangle 38"/>
          <p:cNvSpPr>
            <a:spLocks noChangeArrowheads="1"/>
          </p:cNvSpPr>
          <p:nvPr/>
        </p:nvSpPr>
        <p:spPr bwMode="auto">
          <a:xfrm>
            <a:off x="57912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79" name="Rectangle 39"/>
          <p:cNvSpPr>
            <a:spLocks noChangeArrowheads="1"/>
          </p:cNvSpPr>
          <p:nvPr/>
        </p:nvSpPr>
        <p:spPr bwMode="auto">
          <a:xfrm>
            <a:off x="59436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0" name="Rectangle 40"/>
          <p:cNvSpPr>
            <a:spLocks noChangeArrowheads="1"/>
          </p:cNvSpPr>
          <p:nvPr/>
        </p:nvSpPr>
        <p:spPr bwMode="auto">
          <a:xfrm>
            <a:off x="60960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1" name="Rectangle 41"/>
          <p:cNvSpPr>
            <a:spLocks noChangeArrowheads="1"/>
          </p:cNvSpPr>
          <p:nvPr/>
        </p:nvSpPr>
        <p:spPr bwMode="auto">
          <a:xfrm>
            <a:off x="62484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2" name="Rectangle 42"/>
          <p:cNvSpPr>
            <a:spLocks noChangeArrowheads="1"/>
          </p:cNvSpPr>
          <p:nvPr/>
        </p:nvSpPr>
        <p:spPr bwMode="auto">
          <a:xfrm>
            <a:off x="64008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3" name="Rectangle 43"/>
          <p:cNvSpPr>
            <a:spLocks noChangeArrowheads="1"/>
          </p:cNvSpPr>
          <p:nvPr/>
        </p:nvSpPr>
        <p:spPr bwMode="auto">
          <a:xfrm>
            <a:off x="65532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4" name="Rectangle 44"/>
          <p:cNvSpPr>
            <a:spLocks noChangeArrowheads="1"/>
          </p:cNvSpPr>
          <p:nvPr/>
        </p:nvSpPr>
        <p:spPr bwMode="auto">
          <a:xfrm>
            <a:off x="67056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5" name="Rectangle 45"/>
          <p:cNvSpPr>
            <a:spLocks noChangeArrowheads="1"/>
          </p:cNvSpPr>
          <p:nvPr/>
        </p:nvSpPr>
        <p:spPr bwMode="auto">
          <a:xfrm>
            <a:off x="68580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6" name="Rectangle 46"/>
          <p:cNvSpPr>
            <a:spLocks noChangeArrowheads="1"/>
          </p:cNvSpPr>
          <p:nvPr/>
        </p:nvSpPr>
        <p:spPr bwMode="auto">
          <a:xfrm>
            <a:off x="70104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7" name="Rectangle 47"/>
          <p:cNvSpPr>
            <a:spLocks noChangeArrowheads="1"/>
          </p:cNvSpPr>
          <p:nvPr/>
        </p:nvSpPr>
        <p:spPr bwMode="auto">
          <a:xfrm>
            <a:off x="73152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8" name="Rectangle 48"/>
          <p:cNvSpPr>
            <a:spLocks noChangeArrowheads="1"/>
          </p:cNvSpPr>
          <p:nvPr/>
        </p:nvSpPr>
        <p:spPr bwMode="auto">
          <a:xfrm>
            <a:off x="74676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89" name="Rectangle 49"/>
          <p:cNvSpPr>
            <a:spLocks noChangeArrowheads="1"/>
          </p:cNvSpPr>
          <p:nvPr/>
        </p:nvSpPr>
        <p:spPr bwMode="auto">
          <a:xfrm>
            <a:off x="7620000" y="1981200"/>
            <a:ext cx="152400" cy="609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0290" name="Rectangle 50"/>
          <p:cNvSpPr>
            <a:spLocks noChangeArrowheads="1"/>
          </p:cNvSpPr>
          <p:nvPr/>
        </p:nvSpPr>
        <p:spPr bwMode="auto">
          <a:xfrm>
            <a:off x="7772400" y="1981200"/>
            <a:ext cx="152400" cy="609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0291" name="Rectangle 51"/>
          <p:cNvSpPr>
            <a:spLocks noChangeArrowheads="1"/>
          </p:cNvSpPr>
          <p:nvPr/>
        </p:nvSpPr>
        <p:spPr bwMode="auto">
          <a:xfrm>
            <a:off x="7924800" y="1981200"/>
            <a:ext cx="152400" cy="609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0292" name="Rectangle 52"/>
          <p:cNvSpPr>
            <a:spLocks noChangeArrowheads="1"/>
          </p:cNvSpPr>
          <p:nvPr/>
        </p:nvSpPr>
        <p:spPr bwMode="auto">
          <a:xfrm>
            <a:off x="8077200" y="1981200"/>
            <a:ext cx="152400" cy="609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0293" name="Rectangle 53"/>
          <p:cNvSpPr>
            <a:spLocks noChangeArrowheads="1"/>
          </p:cNvSpPr>
          <p:nvPr/>
        </p:nvSpPr>
        <p:spPr bwMode="auto">
          <a:xfrm>
            <a:off x="8229600" y="1981200"/>
            <a:ext cx="152400" cy="609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0294" name="Text Box 54"/>
          <p:cNvSpPr txBox="1">
            <a:spLocks noChangeArrowheads="1"/>
          </p:cNvSpPr>
          <p:nvPr/>
        </p:nvSpPr>
        <p:spPr bwMode="auto">
          <a:xfrm>
            <a:off x="1752600" y="2819400"/>
            <a:ext cx="1339850" cy="366713"/>
          </a:xfrm>
          <a:prstGeom prst="rect">
            <a:avLst/>
          </a:prstGeom>
          <a:noFill/>
          <a:ln w="9525">
            <a:noFill/>
            <a:miter lim="800000"/>
            <a:headEnd/>
            <a:tailEnd/>
          </a:ln>
          <a:effectLst/>
        </p:spPr>
        <p:txBody>
          <a:bodyPr wrap="none">
            <a:spAutoFit/>
          </a:bodyPr>
          <a:lstStyle/>
          <a:p>
            <a:r>
              <a:rPr lang="en-US"/>
              <a:t>Partition #1</a:t>
            </a:r>
          </a:p>
        </p:txBody>
      </p:sp>
      <p:sp>
        <p:nvSpPr>
          <p:cNvPr id="10295" name="Text Box 55"/>
          <p:cNvSpPr txBox="1">
            <a:spLocks noChangeArrowheads="1"/>
          </p:cNvSpPr>
          <p:nvPr/>
        </p:nvSpPr>
        <p:spPr bwMode="auto">
          <a:xfrm>
            <a:off x="3810000" y="2819400"/>
            <a:ext cx="1339850" cy="366713"/>
          </a:xfrm>
          <a:prstGeom prst="rect">
            <a:avLst/>
          </a:prstGeom>
          <a:noFill/>
          <a:ln w="9525">
            <a:noFill/>
            <a:miter lim="800000"/>
            <a:headEnd/>
            <a:tailEnd/>
          </a:ln>
          <a:effectLst/>
        </p:spPr>
        <p:txBody>
          <a:bodyPr wrap="none">
            <a:spAutoFit/>
          </a:bodyPr>
          <a:lstStyle/>
          <a:p>
            <a:r>
              <a:rPr lang="en-US"/>
              <a:t>Partition #2</a:t>
            </a:r>
          </a:p>
        </p:txBody>
      </p:sp>
      <p:sp>
        <p:nvSpPr>
          <p:cNvPr id="10296" name="Text Box 56"/>
          <p:cNvSpPr txBox="1">
            <a:spLocks noChangeArrowheads="1"/>
          </p:cNvSpPr>
          <p:nvPr/>
        </p:nvSpPr>
        <p:spPr bwMode="auto">
          <a:xfrm>
            <a:off x="5791200" y="2819400"/>
            <a:ext cx="1339850" cy="366713"/>
          </a:xfrm>
          <a:prstGeom prst="rect">
            <a:avLst/>
          </a:prstGeom>
          <a:noFill/>
          <a:ln w="9525">
            <a:noFill/>
            <a:miter lim="800000"/>
            <a:headEnd/>
            <a:tailEnd/>
          </a:ln>
          <a:effectLst/>
        </p:spPr>
        <p:txBody>
          <a:bodyPr wrap="none">
            <a:spAutoFit/>
          </a:bodyPr>
          <a:lstStyle/>
          <a:p>
            <a:r>
              <a:rPr lang="en-US"/>
              <a:t>Partition #3</a:t>
            </a:r>
          </a:p>
        </p:txBody>
      </p:sp>
      <p:sp>
        <p:nvSpPr>
          <p:cNvPr id="10297" name="Text Box 57"/>
          <p:cNvSpPr txBox="1">
            <a:spLocks noChangeArrowheads="1"/>
          </p:cNvSpPr>
          <p:nvPr/>
        </p:nvSpPr>
        <p:spPr bwMode="auto">
          <a:xfrm>
            <a:off x="7620000" y="2667000"/>
            <a:ext cx="933450" cy="366713"/>
          </a:xfrm>
          <a:prstGeom prst="rect">
            <a:avLst/>
          </a:prstGeom>
          <a:noFill/>
          <a:ln w="9525">
            <a:noFill/>
            <a:miter lim="800000"/>
            <a:headEnd/>
            <a:tailEnd/>
          </a:ln>
          <a:effectLst/>
        </p:spPr>
        <p:txBody>
          <a:bodyPr wrap="none">
            <a:spAutoFit/>
          </a:bodyPr>
          <a:lstStyle/>
          <a:p>
            <a:r>
              <a:rPr lang="en-US"/>
              <a:t>unused</a:t>
            </a:r>
          </a:p>
        </p:txBody>
      </p:sp>
      <p:sp>
        <p:nvSpPr>
          <p:cNvPr id="10298" name="Rectangle 58"/>
          <p:cNvSpPr>
            <a:spLocks noChangeArrowheads="1"/>
          </p:cNvSpPr>
          <p:nvPr/>
        </p:nvSpPr>
        <p:spPr bwMode="auto">
          <a:xfrm>
            <a:off x="56388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299" name="Rectangle 59"/>
          <p:cNvSpPr>
            <a:spLocks noChangeArrowheads="1"/>
          </p:cNvSpPr>
          <p:nvPr/>
        </p:nvSpPr>
        <p:spPr bwMode="auto">
          <a:xfrm>
            <a:off x="7162800" y="1981200"/>
            <a:ext cx="152400" cy="609600"/>
          </a:xfrm>
          <a:prstGeom prst="rect">
            <a:avLst/>
          </a:prstGeom>
          <a:solidFill>
            <a:srgbClr val="CAFF35"/>
          </a:solidFill>
          <a:ln w="9525">
            <a:solidFill>
              <a:schemeClr val="tx1"/>
            </a:solidFill>
            <a:miter lim="800000"/>
            <a:headEnd/>
            <a:tailEnd/>
          </a:ln>
          <a:effectLst/>
        </p:spPr>
        <p:txBody>
          <a:bodyPr wrap="none" anchor="ctr"/>
          <a:lstStyle/>
          <a:p>
            <a:endParaRPr lang="en-US"/>
          </a:p>
        </p:txBody>
      </p:sp>
      <p:sp>
        <p:nvSpPr>
          <p:cNvPr id="10300" name="Line 60"/>
          <p:cNvSpPr>
            <a:spLocks noChangeShapeType="1"/>
          </p:cNvSpPr>
          <p:nvPr/>
        </p:nvSpPr>
        <p:spPr bwMode="auto">
          <a:xfrm>
            <a:off x="1371600" y="2743200"/>
            <a:ext cx="2209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301" name="Line 61"/>
          <p:cNvSpPr>
            <a:spLocks noChangeShapeType="1"/>
          </p:cNvSpPr>
          <p:nvPr/>
        </p:nvSpPr>
        <p:spPr bwMode="auto">
          <a:xfrm>
            <a:off x="3657600" y="2743200"/>
            <a:ext cx="1676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0302" name="Line 62"/>
          <p:cNvSpPr>
            <a:spLocks noChangeShapeType="1"/>
          </p:cNvSpPr>
          <p:nvPr/>
        </p:nvSpPr>
        <p:spPr bwMode="auto">
          <a:xfrm>
            <a:off x="5334000" y="2743200"/>
            <a:ext cx="22098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61" name="Slide Number Placeholder 60"/>
          <p:cNvSpPr>
            <a:spLocks noGrp="1"/>
          </p:cNvSpPr>
          <p:nvPr>
            <p:ph type="sldNum" sz="quarter" idx="12"/>
          </p:nvPr>
        </p:nvSpPr>
        <p:spPr/>
        <p:txBody>
          <a:bodyPr/>
          <a:lstStyle/>
          <a:p>
            <a:fld id="{8803BDD7-B170-4CC6-8041-3539E09DB177}" type="slidenum">
              <a:rPr lang="en-US" smtClean="0"/>
              <a:pPr/>
              <a:t>30</a:t>
            </a:fld>
            <a:endParaRPr lang="en-US"/>
          </a:p>
        </p:txBody>
      </p:sp>
      <p:sp>
        <p:nvSpPr>
          <p:cNvPr id="62" name="Rectangle 5"/>
          <p:cNvSpPr>
            <a:spLocks noChangeArrowheads="1"/>
          </p:cNvSpPr>
          <p:nvPr/>
        </p:nvSpPr>
        <p:spPr bwMode="auto">
          <a:xfrm>
            <a:off x="152400" y="3352801"/>
            <a:ext cx="8839200" cy="1600200"/>
          </a:xfrm>
          <a:prstGeom prst="rect">
            <a:avLst/>
          </a:prstGeom>
          <a:noFill/>
          <a:ln w="9525">
            <a:noFill/>
            <a:miter lim="800000"/>
            <a:headEnd/>
            <a:tailEnd/>
          </a:ln>
          <a:effectLst/>
        </p:spPr>
        <p:txBody>
          <a:bodyPr/>
          <a:lstStyle/>
          <a:p>
            <a:pPr marL="342900" indent="-342900">
              <a:spcBef>
                <a:spcPct val="20000"/>
              </a:spcBef>
              <a:buFontTx/>
              <a:buChar char="•"/>
            </a:pPr>
            <a:r>
              <a:rPr lang="en-US" sz="2400" dirty="0" smtClean="0"/>
              <a:t>Master Boot Record (“MBR”)</a:t>
            </a:r>
          </a:p>
          <a:p>
            <a:pPr marL="800100" lvl="1" indent="-342900">
              <a:spcBef>
                <a:spcPct val="20000"/>
              </a:spcBef>
              <a:buFontTx/>
              <a:buChar char="•"/>
            </a:pPr>
            <a:r>
              <a:rPr lang="en-US" sz="2400" dirty="0" smtClean="0"/>
              <a:t>A </a:t>
            </a:r>
            <a:r>
              <a:rPr lang="en-US" sz="2400" dirty="0"/>
              <a:t>small area at the beginning of the disk is dedicated to ‘managing’ the disk </a:t>
            </a:r>
            <a:r>
              <a:rPr lang="en-US" sz="2400" dirty="0" smtClean="0"/>
              <a:t>partitions.  Sector </a:t>
            </a:r>
            <a:r>
              <a:rPr lang="en-US" sz="2400" dirty="0"/>
              <a:t>number 0 is </a:t>
            </a:r>
            <a:r>
              <a:rPr lang="en-US" sz="2400" dirty="0" smtClean="0"/>
              <a:t>MBR.</a:t>
            </a:r>
            <a:endParaRPr lang="en-US" sz="2400" dirty="0"/>
          </a:p>
          <a:p>
            <a:pPr marL="342900" indent="-342900">
              <a:spcBef>
                <a:spcPct val="20000"/>
              </a:spcBef>
              <a:buFontTx/>
              <a:buChar char="•"/>
            </a:pPr>
            <a:endParaRPr lang="en-US" sz="2400" dirty="0"/>
          </a:p>
        </p:txBody>
      </p:sp>
      <p:sp>
        <p:nvSpPr>
          <p:cNvPr id="63" name="Rectangle 6"/>
          <p:cNvSpPr>
            <a:spLocks noChangeArrowheads="1"/>
          </p:cNvSpPr>
          <p:nvPr/>
        </p:nvSpPr>
        <p:spPr bwMode="auto">
          <a:xfrm>
            <a:off x="304800" y="5013325"/>
            <a:ext cx="914400" cy="914400"/>
          </a:xfrm>
          <a:prstGeom prst="rect">
            <a:avLst/>
          </a:prstGeom>
          <a:solidFill>
            <a:srgbClr val="CAFF35"/>
          </a:solidFill>
          <a:ln w="9525">
            <a:solidFill>
              <a:schemeClr val="tx1"/>
            </a:solidFill>
            <a:miter lim="800000"/>
            <a:headEnd/>
            <a:tailEnd/>
          </a:ln>
          <a:effectLst/>
        </p:spPr>
        <p:txBody>
          <a:bodyPr wrap="none" anchor="ctr"/>
          <a:lstStyle/>
          <a:p>
            <a:pPr algn="ctr"/>
            <a:r>
              <a:rPr lang="en-US" b="1"/>
              <a:t>MBR</a:t>
            </a:r>
          </a:p>
        </p:txBody>
      </p:sp>
      <p:sp>
        <p:nvSpPr>
          <p:cNvPr id="64" name="Rectangle 7"/>
          <p:cNvSpPr>
            <a:spLocks noChangeArrowheads="1"/>
          </p:cNvSpPr>
          <p:nvPr/>
        </p:nvSpPr>
        <p:spPr bwMode="auto">
          <a:xfrm>
            <a:off x="1219200" y="5013325"/>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5" name="Rectangle 8"/>
          <p:cNvSpPr>
            <a:spLocks noChangeArrowheads="1"/>
          </p:cNvSpPr>
          <p:nvPr/>
        </p:nvSpPr>
        <p:spPr bwMode="auto">
          <a:xfrm>
            <a:off x="2133600" y="5013325"/>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6" name="Rectangle 9"/>
          <p:cNvSpPr>
            <a:spLocks noChangeArrowheads="1"/>
          </p:cNvSpPr>
          <p:nvPr/>
        </p:nvSpPr>
        <p:spPr bwMode="auto">
          <a:xfrm>
            <a:off x="3048000" y="5013325"/>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7" name="Rectangle 10"/>
          <p:cNvSpPr>
            <a:spLocks noChangeArrowheads="1"/>
          </p:cNvSpPr>
          <p:nvPr/>
        </p:nvSpPr>
        <p:spPr bwMode="auto">
          <a:xfrm>
            <a:off x="3962400" y="5013325"/>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8" name="Rectangle 11"/>
          <p:cNvSpPr>
            <a:spLocks noChangeArrowheads="1"/>
          </p:cNvSpPr>
          <p:nvPr/>
        </p:nvSpPr>
        <p:spPr bwMode="auto">
          <a:xfrm>
            <a:off x="4876800" y="5013325"/>
            <a:ext cx="914400" cy="9144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69" name="Rectangle 12"/>
          <p:cNvSpPr>
            <a:spLocks noChangeArrowheads="1"/>
          </p:cNvSpPr>
          <p:nvPr/>
        </p:nvSpPr>
        <p:spPr bwMode="auto">
          <a:xfrm>
            <a:off x="5791200" y="5013325"/>
            <a:ext cx="914400" cy="9144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70" name="Rectangle 13"/>
          <p:cNvSpPr>
            <a:spLocks noChangeArrowheads="1"/>
          </p:cNvSpPr>
          <p:nvPr/>
        </p:nvSpPr>
        <p:spPr bwMode="auto">
          <a:xfrm>
            <a:off x="6705600" y="5013325"/>
            <a:ext cx="914400" cy="9144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71" name="Rectangle 14"/>
          <p:cNvSpPr>
            <a:spLocks noChangeArrowheads="1"/>
          </p:cNvSpPr>
          <p:nvPr/>
        </p:nvSpPr>
        <p:spPr bwMode="auto">
          <a:xfrm>
            <a:off x="7620000" y="5013325"/>
            <a:ext cx="914400" cy="914400"/>
          </a:xfrm>
          <a:prstGeom prst="rect">
            <a:avLst/>
          </a:prstGeom>
          <a:solidFill>
            <a:srgbClr val="70BEC4"/>
          </a:solidFill>
          <a:ln w="9525">
            <a:solidFill>
              <a:schemeClr val="tx1"/>
            </a:solidFill>
            <a:miter lim="800000"/>
            <a:headEnd/>
            <a:tailEnd/>
          </a:ln>
          <a:effectLst/>
        </p:spPr>
        <p:txBody>
          <a:bodyPr wrap="none" anchor="ctr"/>
          <a:lstStyle/>
          <a:p>
            <a:endParaRPr lang="en-US"/>
          </a:p>
        </p:txBody>
      </p:sp>
      <p:sp>
        <p:nvSpPr>
          <p:cNvPr id="72" name="Text Box 15"/>
          <p:cNvSpPr txBox="1">
            <a:spLocks noChangeArrowheads="1"/>
          </p:cNvSpPr>
          <p:nvPr/>
        </p:nvSpPr>
        <p:spPr bwMode="auto">
          <a:xfrm>
            <a:off x="669925" y="4592638"/>
            <a:ext cx="2952750" cy="366712"/>
          </a:xfrm>
          <a:prstGeom prst="rect">
            <a:avLst/>
          </a:prstGeom>
          <a:noFill/>
          <a:ln w="9525">
            <a:noFill/>
            <a:miter lim="800000"/>
            <a:headEnd/>
            <a:tailEnd/>
          </a:ln>
          <a:effectLst/>
        </p:spPr>
        <p:txBody>
          <a:bodyPr wrap="none">
            <a:spAutoFit/>
          </a:bodyPr>
          <a:lstStyle/>
          <a:p>
            <a:r>
              <a:rPr lang="en-US"/>
              <a:t>0            1           2           …</a:t>
            </a:r>
          </a:p>
        </p:txBody>
      </p:sp>
      <p:sp>
        <p:nvSpPr>
          <p:cNvPr id="73" name="Text Box 16"/>
          <p:cNvSpPr txBox="1">
            <a:spLocks noChangeArrowheads="1"/>
          </p:cNvSpPr>
          <p:nvPr/>
        </p:nvSpPr>
        <p:spPr bwMode="auto">
          <a:xfrm>
            <a:off x="6019800" y="6232525"/>
            <a:ext cx="1550988" cy="396875"/>
          </a:xfrm>
          <a:prstGeom prst="rect">
            <a:avLst/>
          </a:prstGeom>
          <a:noFill/>
          <a:ln w="9525">
            <a:noFill/>
            <a:miter lim="800000"/>
            <a:headEnd/>
            <a:tailEnd/>
          </a:ln>
          <a:effectLst/>
        </p:spPr>
        <p:txBody>
          <a:bodyPr wrap="none">
            <a:spAutoFit/>
          </a:bodyPr>
          <a:lstStyle/>
          <a:p>
            <a:r>
              <a:rPr lang="en-US" sz="2000" b="1"/>
              <a:t>partition #1</a:t>
            </a:r>
          </a:p>
        </p:txBody>
      </p:sp>
      <p:sp>
        <p:nvSpPr>
          <p:cNvPr id="74" name="Line 17"/>
          <p:cNvSpPr>
            <a:spLocks noChangeShapeType="1"/>
          </p:cNvSpPr>
          <p:nvPr/>
        </p:nvSpPr>
        <p:spPr bwMode="auto">
          <a:xfrm>
            <a:off x="4876800" y="6156325"/>
            <a:ext cx="3733800"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457200" y="-76200"/>
            <a:ext cx="8229600" cy="1143000"/>
          </a:xfrm>
        </p:spPr>
        <p:txBody>
          <a:bodyPr/>
          <a:lstStyle/>
          <a:p>
            <a:pPr eaLnBrk="1" hangingPunct="1"/>
            <a:r>
              <a:rPr lang="en-US" smtClean="0"/>
              <a:t>Miscellaneous </a:t>
            </a:r>
          </a:p>
        </p:txBody>
      </p:sp>
      <p:sp>
        <p:nvSpPr>
          <p:cNvPr id="106499" name="Rectangle 3"/>
          <p:cNvSpPr>
            <a:spLocks noGrp="1" noChangeArrowheads="1"/>
          </p:cNvSpPr>
          <p:nvPr>
            <p:ph type="body" idx="1"/>
          </p:nvPr>
        </p:nvSpPr>
        <p:spPr/>
        <p:txBody>
          <a:bodyPr/>
          <a:lstStyle/>
          <a:p>
            <a:pPr eaLnBrk="1" hangingPunct="1"/>
            <a:r>
              <a:rPr lang="en-US" sz="2400" smtClean="0"/>
              <a:t>Most other guest-state fields can be left with zero-values for our demo’s purposes</a:t>
            </a:r>
          </a:p>
          <a:p>
            <a:pPr eaLnBrk="1" hangingPunct="1"/>
            <a:r>
              <a:rPr lang="en-US" sz="2400" smtClean="0"/>
              <a:t>But the guest’s VMCS link-pointer field is an exception: it needs to be ‘null’ (i.e., -1) according to Intel VMX documentation (on ‘Checks on Guest Non-Register State’)</a:t>
            </a:r>
          </a:p>
          <a:p>
            <a:pPr eaLnBrk="1" hangingPunct="1"/>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300</a:t>
            </a:fld>
            <a:endParaRPr lang="en-US" dirty="0"/>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228600"/>
            <a:ext cx="8229600" cy="1143000"/>
          </a:xfrm>
        </p:spPr>
        <p:txBody>
          <a:bodyPr/>
          <a:lstStyle/>
          <a:p>
            <a:pPr eaLnBrk="1" hangingPunct="1"/>
            <a:r>
              <a:rPr lang="en-US" smtClean="0"/>
              <a:t>Host-State</a:t>
            </a:r>
          </a:p>
        </p:txBody>
      </p:sp>
      <p:sp>
        <p:nvSpPr>
          <p:cNvPr id="107523" name="Rectangle 3"/>
          <p:cNvSpPr>
            <a:spLocks noGrp="1" noChangeArrowheads="1"/>
          </p:cNvSpPr>
          <p:nvPr>
            <p:ph type="body" idx="1"/>
          </p:nvPr>
        </p:nvSpPr>
        <p:spPr>
          <a:xfrm>
            <a:off x="457200" y="1219200"/>
            <a:ext cx="8229600" cy="4525963"/>
          </a:xfrm>
        </p:spPr>
        <p:txBody>
          <a:bodyPr/>
          <a:lstStyle/>
          <a:p>
            <a:pPr eaLnBrk="1" hangingPunct="1"/>
            <a:r>
              <a:rPr lang="en-US" sz="2400" smtClean="0"/>
              <a:t>Our ‘Host’ will execute in 64-bit mode, so its control registers CR0 and CR4 must have certain bits set to 1 (PE, NE, PG in CR0; and VMXE, PAE in CR4) and CR3 must get loaded with the physical address of a level4 page-mapping table</a:t>
            </a:r>
          </a:p>
          <a:p>
            <a:pPr eaLnBrk="1" hangingPunct="1"/>
            <a:r>
              <a:rPr lang="en-US" sz="2400" smtClean="0"/>
              <a:t>Host register RIP must get loaded with the address-offset for the VMM entry-point</a:t>
            </a:r>
          </a:p>
          <a:p>
            <a:pPr eaLnBrk="1" hangingPunct="1"/>
            <a:r>
              <a:rPr lang="en-US" sz="2400" smtClean="0"/>
              <a:t>Most of these can be setup with defaults, derived from the VMX Capability MSRs plus explicit advice from Intel’s manuals </a:t>
            </a:r>
          </a:p>
          <a:p>
            <a:pPr eaLnBrk="1" hangingPunct="1"/>
            <a:r>
              <a:rPr lang="en-US" sz="2400" smtClean="0"/>
              <a:t>Reserved bits must be set properly (but can be checked by software at runtime using values from VMX Capability MSRs)</a:t>
            </a:r>
          </a:p>
          <a:p>
            <a:pPr eaLnBrk="1" hangingPunct="1"/>
            <a:endParaRPr lang="en-US" sz="2400" smtClean="0"/>
          </a:p>
          <a:p>
            <a:pPr eaLnBrk="1" hangingPunct="1"/>
            <a:endParaRPr lang="en-US" sz="24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301</a:t>
            </a:fld>
            <a:endParaRPr lang="en-US" dirty="0"/>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57200" y="-152400"/>
            <a:ext cx="8229600" cy="1143000"/>
          </a:xfrm>
        </p:spPr>
        <p:txBody>
          <a:bodyPr/>
          <a:lstStyle/>
          <a:p>
            <a:pPr eaLnBrk="1" hangingPunct="1"/>
            <a:r>
              <a:rPr lang="en-US" smtClean="0"/>
              <a:t>Example</a:t>
            </a:r>
          </a:p>
        </p:txBody>
      </p:sp>
      <p:sp>
        <p:nvSpPr>
          <p:cNvPr id="108547" name="Text Box 5"/>
          <p:cNvSpPr txBox="1">
            <a:spLocks noChangeArrowheads="1"/>
          </p:cNvSpPr>
          <p:nvPr/>
        </p:nvSpPr>
        <p:spPr bwMode="auto">
          <a:xfrm>
            <a:off x="1127125" y="1371600"/>
            <a:ext cx="6470650" cy="2563812"/>
          </a:xfrm>
          <a:prstGeom prst="rect">
            <a:avLst/>
          </a:prstGeom>
          <a:noFill/>
          <a:ln w="9525">
            <a:noFill/>
            <a:miter lim="800000"/>
            <a:headEnd/>
            <a:tailEnd/>
          </a:ln>
        </p:spPr>
        <p:txBody>
          <a:bodyPr>
            <a:spAutoFit/>
          </a:bodyPr>
          <a:lstStyle/>
          <a:p>
            <a:r>
              <a:rPr lang="en-US" dirty="0"/>
              <a:t>IA32_VMX_PROCBASED_CTLS_MSR (register-index 0x482)</a:t>
            </a:r>
          </a:p>
          <a:p>
            <a:endParaRPr lang="en-US" dirty="0"/>
          </a:p>
          <a:p>
            <a:r>
              <a:rPr lang="en-US" dirty="0"/>
              <a:t>		0x67B9FFFE 0401E172</a:t>
            </a:r>
          </a:p>
          <a:p>
            <a:endParaRPr lang="en-US" dirty="0"/>
          </a:p>
          <a:p>
            <a:r>
              <a:rPr lang="en-US" dirty="0"/>
              <a:t>Your proposed value for the corresponding VMCS component</a:t>
            </a:r>
          </a:p>
          <a:p>
            <a:r>
              <a:rPr lang="en-US" dirty="0"/>
              <a:t>must satisfy this condition on a bitwise-comparison basis:</a:t>
            </a:r>
          </a:p>
          <a:p>
            <a:endParaRPr lang="en-US" dirty="0"/>
          </a:p>
          <a:p>
            <a:r>
              <a:rPr lang="en-US" dirty="0"/>
              <a:t>	0x67B9FFFE  &gt;=  </a:t>
            </a:r>
            <a:r>
              <a:rPr lang="en-US" dirty="0" err="1"/>
              <a:t>your_value</a:t>
            </a:r>
            <a:r>
              <a:rPr lang="en-US" dirty="0"/>
              <a:t>  &gt;=  0x0401E172</a:t>
            </a:r>
          </a:p>
          <a:p>
            <a:endParaRPr lang="en-US" dirty="0"/>
          </a:p>
        </p:txBody>
      </p:sp>
      <p:sp>
        <p:nvSpPr>
          <p:cNvPr id="108548" name="Rectangle 6"/>
          <p:cNvSpPr>
            <a:spLocks noChangeArrowheads="1"/>
          </p:cNvSpPr>
          <p:nvPr/>
        </p:nvSpPr>
        <p:spPr bwMode="auto">
          <a:xfrm>
            <a:off x="1981200" y="3886200"/>
            <a:ext cx="4572000" cy="2209800"/>
          </a:xfrm>
          <a:prstGeom prst="rect">
            <a:avLst/>
          </a:prstGeom>
          <a:solidFill>
            <a:schemeClr val="accent1"/>
          </a:solidFill>
          <a:ln w="9525">
            <a:solidFill>
              <a:schemeClr val="tx1"/>
            </a:solidFill>
            <a:miter lim="800000"/>
            <a:headEnd/>
            <a:tailEnd/>
          </a:ln>
        </p:spPr>
        <p:txBody>
          <a:bodyPr wrap="none" anchor="ctr"/>
          <a:lstStyle/>
          <a:p>
            <a:r>
              <a:rPr lang="en-US"/>
              <a:t>	mov	$0x482, %rcx</a:t>
            </a:r>
          </a:p>
          <a:p>
            <a:r>
              <a:rPr lang="en-US"/>
              <a:t>	rdmsr</a:t>
            </a:r>
          </a:p>
          <a:p>
            <a:r>
              <a:rPr lang="en-US"/>
              <a:t>	and	your_value, %edx</a:t>
            </a:r>
          </a:p>
          <a:p>
            <a:r>
              <a:rPr lang="en-US"/>
              <a:t>	or	your_value, %eax</a:t>
            </a:r>
          </a:p>
          <a:p>
            <a:r>
              <a:rPr lang="en-US"/>
              <a:t>	cmp	%eax, %edx</a:t>
            </a:r>
          </a:p>
          <a:p>
            <a:r>
              <a:rPr lang="en-US"/>
              <a:t>	jne	invalid_value</a:t>
            </a:r>
          </a:p>
        </p:txBody>
      </p:sp>
      <p:sp>
        <p:nvSpPr>
          <p:cNvPr id="5"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302</a:t>
            </a:fld>
            <a:endParaRPr lang="en-US" dirty="0"/>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76200"/>
            <a:ext cx="8229600" cy="1143000"/>
          </a:xfrm>
        </p:spPr>
        <p:txBody>
          <a:bodyPr/>
          <a:lstStyle/>
          <a:p>
            <a:pPr eaLnBrk="1" hangingPunct="1"/>
            <a:r>
              <a:rPr lang="en-US" dirty="0" smtClean="0"/>
              <a:t>‘mask’ and ‘shadow’</a:t>
            </a:r>
          </a:p>
        </p:txBody>
      </p:sp>
      <p:sp>
        <p:nvSpPr>
          <p:cNvPr id="109571" name="Rectangle 3"/>
          <p:cNvSpPr>
            <a:spLocks noGrp="1" noChangeArrowheads="1"/>
          </p:cNvSpPr>
          <p:nvPr>
            <p:ph type="body" idx="1"/>
          </p:nvPr>
        </p:nvSpPr>
        <p:spPr>
          <a:xfrm>
            <a:off x="457200" y="1371600"/>
            <a:ext cx="8229600" cy="4525963"/>
          </a:xfrm>
        </p:spPr>
        <p:txBody>
          <a:bodyPr/>
          <a:lstStyle/>
          <a:p>
            <a:pPr eaLnBrk="1" hangingPunct="1"/>
            <a:r>
              <a:rPr lang="en-US" sz="2400" dirty="0" smtClean="0"/>
              <a:t>Some special VMCS control-components allow your software to manipulate values read from control registers CR0 and CR4</a:t>
            </a:r>
          </a:p>
        </p:txBody>
      </p:sp>
      <p:sp>
        <p:nvSpPr>
          <p:cNvPr id="109572" name="Text Box 4"/>
          <p:cNvSpPr txBox="1">
            <a:spLocks noChangeArrowheads="1"/>
          </p:cNvSpPr>
          <p:nvPr/>
        </p:nvSpPr>
        <p:spPr bwMode="auto">
          <a:xfrm>
            <a:off x="762000" y="3200400"/>
            <a:ext cx="1301750" cy="2563813"/>
          </a:xfrm>
          <a:prstGeom prst="rect">
            <a:avLst/>
          </a:prstGeom>
          <a:noFill/>
          <a:ln w="9525">
            <a:noFill/>
            <a:miter lim="800000"/>
            <a:headEnd/>
            <a:tailEnd/>
          </a:ln>
        </p:spPr>
        <p:txBody>
          <a:bodyPr wrap="none">
            <a:spAutoFit/>
          </a:bodyPr>
          <a:lstStyle/>
          <a:p>
            <a:r>
              <a:rPr lang="en-US"/>
              <a:t>     actual:  </a:t>
            </a:r>
          </a:p>
          <a:p>
            <a:endParaRPr lang="en-US"/>
          </a:p>
          <a:p>
            <a:r>
              <a:rPr lang="en-US"/>
              <a:t>      mask:</a:t>
            </a:r>
          </a:p>
          <a:p>
            <a:endParaRPr lang="en-US"/>
          </a:p>
          <a:p>
            <a:r>
              <a:rPr lang="en-US"/>
              <a:t>  shadow:</a:t>
            </a:r>
          </a:p>
          <a:p>
            <a:endParaRPr lang="en-US"/>
          </a:p>
          <a:p>
            <a:endParaRPr lang="en-US"/>
          </a:p>
          <a:p>
            <a:endParaRPr lang="en-US"/>
          </a:p>
          <a:p>
            <a:r>
              <a:rPr lang="en-US"/>
              <a:t> apparent:</a:t>
            </a:r>
          </a:p>
        </p:txBody>
      </p:sp>
      <p:sp>
        <p:nvSpPr>
          <p:cNvPr id="109573" name="Rectangle 5"/>
          <p:cNvSpPr>
            <a:spLocks noChangeArrowheads="1"/>
          </p:cNvSpPr>
          <p:nvPr/>
        </p:nvSpPr>
        <p:spPr bwMode="auto">
          <a:xfrm>
            <a:off x="19812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74" name="Rectangle 6"/>
          <p:cNvSpPr>
            <a:spLocks noChangeArrowheads="1"/>
          </p:cNvSpPr>
          <p:nvPr/>
        </p:nvSpPr>
        <p:spPr bwMode="auto">
          <a:xfrm>
            <a:off x="22098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75" name="Rectangle 7"/>
          <p:cNvSpPr>
            <a:spLocks noChangeArrowheads="1"/>
          </p:cNvSpPr>
          <p:nvPr/>
        </p:nvSpPr>
        <p:spPr bwMode="auto">
          <a:xfrm>
            <a:off x="24384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76" name="Rectangle 8"/>
          <p:cNvSpPr>
            <a:spLocks noChangeArrowheads="1"/>
          </p:cNvSpPr>
          <p:nvPr/>
        </p:nvSpPr>
        <p:spPr bwMode="auto">
          <a:xfrm>
            <a:off x="26670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77" name="Rectangle 9"/>
          <p:cNvSpPr>
            <a:spLocks noChangeArrowheads="1"/>
          </p:cNvSpPr>
          <p:nvPr/>
        </p:nvSpPr>
        <p:spPr bwMode="auto">
          <a:xfrm>
            <a:off x="28956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78" name="Rectangle 10"/>
          <p:cNvSpPr>
            <a:spLocks noChangeArrowheads="1"/>
          </p:cNvSpPr>
          <p:nvPr/>
        </p:nvSpPr>
        <p:spPr bwMode="auto">
          <a:xfrm>
            <a:off x="31242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79" name="Rectangle 11"/>
          <p:cNvSpPr>
            <a:spLocks noChangeArrowheads="1"/>
          </p:cNvSpPr>
          <p:nvPr/>
        </p:nvSpPr>
        <p:spPr bwMode="auto">
          <a:xfrm>
            <a:off x="33528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80" name="Rectangle 12"/>
          <p:cNvSpPr>
            <a:spLocks noChangeArrowheads="1"/>
          </p:cNvSpPr>
          <p:nvPr/>
        </p:nvSpPr>
        <p:spPr bwMode="auto">
          <a:xfrm>
            <a:off x="35814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81" name="Rectangle 13"/>
          <p:cNvSpPr>
            <a:spLocks noChangeArrowheads="1"/>
          </p:cNvSpPr>
          <p:nvPr/>
        </p:nvSpPr>
        <p:spPr bwMode="auto">
          <a:xfrm>
            <a:off x="38100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82" name="Rectangle 14"/>
          <p:cNvSpPr>
            <a:spLocks noChangeArrowheads="1"/>
          </p:cNvSpPr>
          <p:nvPr/>
        </p:nvSpPr>
        <p:spPr bwMode="auto">
          <a:xfrm>
            <a:off x="40386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83" name="Rectangle 15"/>
          <p:cNvSpPr>
            <a:spLocks noChangeArrowheads="1"/>
          </p:cNvSpPr>
          <p:nvPr/>
        </p:nvSpPr>
        <p:spPr bwMode="auto">
          <a:xfrm>
            <a:off x="42672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84" name="Rectangle 16"/>
          <p:cNvSpPr>
            <a:spLocks noChangeArrowheads="1"/>
          </p:cNvSpPr>
          <p:nvPr/>
        </p:nvSpPr>
        <p:spPr bwMode="auto">
          <a:xfrm>
            <a:off x="44958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85" name="Rectangle 17"/>
          <p:cNvSpPr>
            <a:spLocks noChangeArrowheads="1"/>
          </p:cNvSpPr>
          <p:nvPr/>
        </p:nvSpPr>
        <p:spPr bwMode="auto">
          <a:xfrm>
            <a:off x="47244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86" name="Rectangle 18"/>
          <p:cNvSpPr>
            <a:spLocks noChangeArrowheads="1"/>
          </p:cNvSpPr>
          <p:nvPr/>
        </p:nvSpPr>
        <p:spPr bwMode="auto">
          <a:xfrm>
            <a:off x="49530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87" name="Rectangle 19"/>
          <p:cNvSpPr>
            <a:spLocks noChangeArrowheads="1"/>
          </p:cNvSpPr>
          <p:nvPr/>
        </p:nvSpPr>
        <p:spPr bwMode="auto">
          <a:xfrm>
            <a:off x="51816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88" name="Rectangle 20"/>
          <p:cNvSpPr>
            <a:spLocks noChangeArrowheads="1"/>
          </p:cNvSpPr>
          <p:nvPr/>
        </p:nvSpPr>
        <p:spPr bwMode="auto">
          <a:xfrm>
            <a:off x="5410200" y="32004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89" name="Rectangle 21"/>
          <p:cNvSpPr>
            <a:spLocks noChangeArrowheads="1"/>
          </p:cNvSpPr>
          <p:nvPr/>
        </p:nvSpPr>
        <p:spPr bwMode="auto">
          <a:xfrm>
            <a:off x="19812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90" name="Rectangle 22"/>
          <p:cNvSpPr>
            <a:spLocks noChangeArrowheads="1"/>
          </p:cNvSpPr>
          <p:nvPr/>
        </p:nvSpPr>
        <p:spPr bwMode="auto">
          <a:xfrm>
            <a:off x="22098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91" name="Rectangle 23"/>
          <p:cNvSpPr>
            <a:spLocks noChangeArrowheads="1"/>
          </p:cNvSpPr>
          <p:nvPr/>
        </p:nvSpPr>
        <p:spPr bwMode="auto">
          <a:xfrm>
            <a:off x="24384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92" name="Rectangle 24"/>
          <p:cNvSpPr>
            <a:spLocks noChangeArrowheads="1"/>
          </p:cNvSpPr>
          <p:nvPr/>
        </p:nvSpPr>
        <p:spPr bwMode="auto">
          <a:xfrm>
            <a:off x="26670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93" name="Rectangle 25"/>
          <p:cNvSpPr>
            <a:spLocks noChangeArrowheads="1"/>
          </p:cNvSpPr>
          <p:nvPr/>
        </p:nvSpPr>
        <p:spPr bwMode="auto">
          <a:xfrm>
            <a:off x="28956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94" name="Rectangle 26"/>
          <p:cNvSpPr>
            <a:spLocks noChangeArrowheads="1"/>
          </p:cNvSpPr>
          <p:nvPr/>
        </p:nvSpPr>
        <p:spPr bwMode="auto">
          <a:xfrm>
            <a:off x="31242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95" name="Rectangle 27"/>
          <p:cNvSpPr>
            <a:spLocks noChangeArrowheads="1"/>
          </p:cNvSpPr>
          <p:nvPr/>
        </p:nvSpPr>
        <p:spPr bwMode="auto">
          <a:xfrm>
            <a:off x="33528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96" name="Rectangle 28"/>
          <p:cNvSpPr>
            <a:spLocks noChangeArrowheads="1"/>
          </p:cNvSpPr>
          <p:nvPr/>
        </p:nvSpPr>
        <p:spPr bwMode="auto">
          <a:xfrm>
            <a:off x="35814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597" name="Rectangle 29"/>
          <p:cNvSpPr>
            <a:spLocks noChangeArrowheads="1"/>
          </p:cNvSpPr>
          <p:nvPr/>
        </p:nvSpPr>
        <p:spPr bwMode="auto">
          <a:xfrm>
            <a:off x="38100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98" name="Rectangle 30"/>
          <p:cNvSpPr>
            <a:spLocks noChangeArrowheads="1"/>
          </p:cNvSpPr>
          <p:nvPr/>
        </p:nvSpPr>
        <p:spPr bwMode="auto">
          <a:xfrm>
            <a:off x="40386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599" name="Rectangle 31"/>
          <p:cNvSpPr>
            <a:spLocks noChangeArrowheads="1"/>
          </p:cNvSpPr>
          <p:nvPr/>
        </p:nvSpPr>
        <p:spPr bwMode="auto">
          <a:xfrm>
            <a:off x="42672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00" name="Rectangle 32"/>
          <p:cNvSpPr>
            <a:spLocks noChangeArrowheads="1"/>
          </p:cNvSpPr>
          <p:nvPr/>
        </p:nvSpPr>
        <p:spPr bwMode="auto">
          <a:xfrm>
            <a:off x="44958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01" name="Rectangle 33"/>
          <p:cNvSpPr>
            <a:spLocks noChangeArrowheads="1"/>
          </p:cNvSpPr>
          <p:nvPr/>
        </p:nvSpPr>
        <p:spPr bwMode="auto">
          <a:xfrm>
            <a:off x="47244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02" name="Rectangle 34"/>
          <p:cNvSpPr>
            <a:spLocks noChangeArrowheads="1"/>
          </p:cNvSpPr>
          <p:nvPr/>
        </p:nvSpPr>
        <p:spPr bwMode="auto">
          <a:xfrm>
            <a:off x="49530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03" name="Rectangle 35"/>
          <p:cNvSpPr>
            <a:spLocks noChangeArrowheads="1"/>
          </p:cNvSpPr>
          <p:nvPr/>
        </p:nvSpPr>
        <p:spPr bwMode="auto">
          <a:xfrm>
            <a:off x="51816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04" name="Rectangle 36"/>
          <p:cNvSpPr>
            <a:spLocks noChangeArrowheads="1"/>
          </p:cNvSpPr>
          <p:nvPr/>
        </p:nvSpPr>
        <p:spPr bwMode="auto">
          <a:xfrm>
            <a:off x="5410200" y="38100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05" name="Rectangle 37"/>
          <p:cNvSpPr>
            <a:spLocks noChangeArrowheads="1"/>
          </p:cNvSpPr>
          <p:nvPr/>
        </p:nvSpPr>
        <p:spPr bwMode="auto">
          <a:xfrm>
            <a:off x="19812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06" name="Rectangle 38"/>
          <p:cNvSpPr>
            <a:spLocks noChangeArrowheads="1"/>
          </p:cNvSpPr>
          <p:nvPr/>
        </p:nvSpPr>
        <p:spPr bwMode="auto">
          <a:xfrm>
            <a:off x="22098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07" name="Rectangle 39"/>
          <p:cNvSpPr>
            <a:spLocks noChangeArrowheads="1"/>
          </p:cNvSpPr>
          <p:nvPr/>
        </p:nvSpPr>
        <p:spPr bwMode="auto">
          <a:xfrm>
            <a:off x="24384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08" name="Rectangle 40"/>
          <p:cNvSpPr>
            <a:spLocks noChangeArrowheads="1"/>
          </p:cNvSpPr>
          <p:nvPr/>
        </p:nvSpPr>
        <p:spPr bwMode="auto">
          <a:xfrm>
            <a:off x="26670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09" name="Rectangle 41"/>
          <p:cNvSpPr>
            <a:spLocks noChangeArrowheads="1"/>
          </p:cNvSpPr>
          <p:nvPr/>
        </p:nvSpPr>
        <p:spPr bwMode="auto">
          <a:xfrm>
            <a:off x="28956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10" name="Rectangle 42"/>
          <p:cNvSpPr>
            <a:spLocks noChangeArrowheads="1"/>
          </p:cNvSpPr>
          <p:nvPr/>
        </p:nvSpPr>
        <p:spPr bwMode="auto">
          <a:xfrm>
            <a:off x="31242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11" name="Rectangle 43"/>
          <p:cNvSpPr>
            <a:spLocks noChangeArrowheads="1"/>
          </p:cNvSpPr>
          <p:nvPr/>
        </p:nvSpPr>
        <p:spPr bwMode="auto">
          <a:xfrm>
            <a:off x="33528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12" name="Rectangle 44"/>
          <p:cNvSpPr>
            <a:spLocks noChangeArrowheads="1"/>
          </p:cNvSpPr>
          <p:nvPr/>
        </p:nvSpPr>
        <p:spPr bwMode="auto">
          <a:xfrm>
            <a:off x="35814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13" name="Rectangle 45"/>
          <p:cNvSpPr>
            <a:spLocks noChangeArrowheads="1"/>
          </p:cNvSpPr>
          <p:nvPr/>
        </p:nvSpPr>
        <p:spPr bwMode="auto">
          <a:xfrm>
            <a:off x="38100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14" name="Rectangle 46"/>
          <p:cNvSpPr>
            <a:spLocks noChangeArrowheads="1"/>
          </p:cNvSpPr>
          <p:nvPr/>
        </p:nvSpPr>
        <p:spPr bwMode="auto">
          <a:xfrm>
            <a:off x="40386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15" name="Rectangle 47"/>
          <p:cNvSpPr>
            <a:spLocks noChangeArrowheads="1"/>
          </p:cNvSpPr>
          <p:nvPr/>
        </p:nvSpPr>
        <p:spPr bwMode="auto">
          <a:xfrm>
            <a:off x="42672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16" name="Rectangle 48"/>
          <p:cNvSpPr>
            <a:spLocks noChangeArrowheads="1"/>
          </p:cNvSpPr>
          <p:nvPr/>
        </p:nvSpPr>
        <p:spPr bwMode="auto">
          <a:xfrm>
            <a:off x="44958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17" name="Rectangle 49"/>
          <p:cNvSpPr>
            <a:spLocks noChangeArrowheads="1"/>
          </p:cNvSpPr>
          <p:nvPr/>
        </p:nvSpPr>
        <p:spPr bwMode="auto">
          <a:xfrm>
            <a:off x="47244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18" name="Rectangle 50"/>
          <p:cNvSpPr>
            <a:spLocks noChangeArrowheads="1"/>
          </p:cNvSpPr>
          <p:nvPr/>
        </p:nvSpPr>
        <p:spPr bwMode="auto">
          <a:xfrm>
            <a:off x="49530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19" name="Rectangle 51"/>
          <p:cNvSpPr>
            <a:spLocks noChangeArrowheads="1"/>
          </p:cNvSpPr>
          <p:nvPr/>
        </p:nvSpPr>
        <p:spPr bwMode="auto">
          <a:xfrm>
            <a:off x="51816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20" name="Rectangle 52"/>
          <p:cNvSpPr>
            <a:spLocks noChangeArrowheads="1"/>
          </p:cNvSpPr>
          <p:nvPr/>
        </p:nvSpPr>
        <p:spPr bwMode="auto">
          <a:xfrm>
            <a:off x="5410200" y="44196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21" name="Rectangle 53"/>
          <p:cNvSpPr>
            <a:spLocks noChangeArrowheads="1"/>
          </p:cNvSpPr>
          <p:nvPr/>
        </p:nvSpPr>
        <p:spPr bwMode="auto">
          <a:xfrm>
            <a:off x="19812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22" name="Rectangle 54"/>
          <p:cNvSpPr>
            <a:spLocks noChangeArrowheads="1"/>
          </p:cNvSpPr>
          <p:nvPr/>
        </p:nvSpPr>
        <p:spPr bwMode="auto">
          <a:xfrm>
            <a:off x="22098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23" name="Rectangle 55"/>
          <p:cNvSpPr>
            <a:spLocks noChangeArrowheads="1"/>
          </p:cNvSpPr>
          <p:nvPr/>
        </p:nvSpPr>
        <p:spPr bwMode="auto">
          <a:xfrm>
            <a:off x="24384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24" name="Rectangle 56"/>
          <p:cNvSpPr>
            <a:spLocks noChangeArrowheads="1"/>
          </p:cNvSpPr>
          <p:nvPr/>
        </p:nvSpPr>
        <p:spPr bwMode="auto">
          <a:xfrm>
            <a:off x="26670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25" name="Rectangle 57"/>
          <p:cNvSpPr>
            <a:spLocks noChangeArrowheads="1"/>
          </p:cNvSpPr>
          <p:nvPr/>
        </p:nvSpPr>
        <p:spPr bwMode="auto">
          <a:xfrm>
            <a:off x="28956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26" name="Rectangle 58"/>
          <p:cNvSpPr>
            <a:spLocks noChangeArrowheads="1"/>
          </p:cNvSpPr>
          <p:nvPr/>
        </p:nvSpPr>
        <p:spPr bwMode="auto">
          <a:xfrm>
            <a:off x="31242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27" name="Rectangle 59"/>
          <p:cNvSpPr>
            <a:spLocks noChangeArrowheads="1"/>
          </p:cNvSpPr>
          <p:nvPr/>
        </p:nvSpPr>
        <p:spPr bwMode="auto">
          <a:xfrm>
            <a:off x="33528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28" name="Rectangle 60"/>
          <p:cNvSpPr>
            <a:spLocks noChangeArrowheads="1"/>
          </p:cNvSpPr>
          <p:nvPr/>
        </p:nvSpPr>
        <p:spPr bwMode="auto">
          <a:xfrm>
            <a:off x="35814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29" name="Rectangle 61"/>
          <p:cNvSpPr>
            <a:spLocks noChangeArrowheads="1"/>
          </p:cNvSpPr>
          <p:nvPr/>
        </p:nvSpPr>
        <p:spPr bwMode="auto">
          <a:xfrm>
            <a:off x="38100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30" name="Rectangle 62"/>
          <p:cNvSpPr>
            <a:spLocks noChangeArrowheads="1"/>
          </p:cNvSpPr>
          <p:nvPr/>
        </p:nvSpPr>
        <p:spPr bwMode="auto">
          <a:xfrm>
            <a:off x="40386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31" name="Rectangle 63"/>
          <p:cNvSpPr>
            <a:spLocks noChangeArrowheads="1"/>
          </p:cNvSpPr>
          <p:nvPr/>
        </p:nvSpPr>
        <p:spPr bwMode="auto">
          <a:xfrm>
            <a:off x="42672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32" name="Rectangle 64"/>
          <p:cNvSpPr>
            <a:spLocks noChangeArrowheads="1"/>
          </p:cNvSpPr>
          <p:nvPr/>
        </p:nvSpPr>
        <p:spPr bwMode="auto">
          <a:xfrm>
            <a:off x="44958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33" name="Rectangle 65"/>
          <p:cNvSpPr>
            <a:spLocks noChangeArrowheads="1"/>
          </p:cNvSpPr>
          <p:nvPr/>
        </p:nvSpPr>
        <p:spPr bwMode="auto">
          <a:xfrm>
            <a:off x="47244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34" name="Rectangle 66"/>
          <p:cNvSpPr>
            <a:spLocks noChangeArrowheads="1"/>
          </p:cNvSpPr>
          <p:nvPr/>
        </p:nvSpPr>
        <p:spPr bwMode="auto">
          <a:xfrm>
            <a:off x="49530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35" name="Rectangle 67"/>
          <p:cNvSpPr>
            <a:spLocks noChangeArrowheads="1"/>
          </p:cNvSpPr>
          <p:nvPr/>
        </p:nvSpPr>
        <p:spPr bwMode="auto">
          <a:xfrm>
            <a:off x="51816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0</a:t>
            </a:r>
          </a:p>
        </p:txBody>
      </p:sp>
      <p:sp>
        <p:nvSpPr>
          <p:cNvPr id="109636" name="Rectangle 68"/>
          <p:cNvSpPr>
            <a:spLocks noChangeArrowheads="1"/>
          </p:cNvSpPr>
          <p:nvPr/>
        </p:nvSpPr>
        <p:spPr bwMode="auto">
          <a:xfrm>
            <a:off x="5410200" y="5410200"/>
            <a:ext cx="228600" cy="381000"/>
          </a:xfrm>
          <a:prstGeom prst="rect">
            <a:avLst/>
          </a:prstGeom>
          <a:solidFill>
            <a:schemeClr val="accent1"/>
          </a:solidFill>
          <a:ln w="9525">
            <a:solidFill>
              <a:schemeClr val="tx1"/>
            </a:solidFill>
            <a:miter lim="800000"/>
            <a:headEnd/>
            <a:tailEnd/>
          </a:ln>
        </p:spPr>
        <p:txBody>
          <a:bodyPr wrap="none" anchor="ctr"/>
          <a:lstStyle/>
          <a:p>
            <a:pPr algn="ctr"/>
            <a:r>
              <a:rPr lang="en-US"/>
              <a:t>1</a:t>
            </a:r>
          </a:p>
        </p:txBody>
      </p:sp>
      <p:sp>
        <p:nvSpPr>
          <p:cNvPr id="109637" name="Text Box 69"/>
          <p:cNvSpPr txBox="1">
            <a:spLocks noChangeArrowheads="1"/>
          </p:cNvSpPr>
          <p:nvPr/>
        </p:nvSpPr>
        <p:spPr bwMode="auto">
          <a:xfrm>
            <a:off x="6019800" y="3200400"/>
            <a:ext cx="2889250" cy="1465263"/>
          </a:xfrm>
          <a:prstGeom prst="rect">
            <a:avLst/>
          </a:prstGeom>
          <a:noFill/>
          <a:ln w="9525">
            <a:noFill/>
            <a:miter lim="800000"/>
            <a:headEnd/>
            <a:tailEnd/>
          </a:ln>
        </p:spPr>
        <p:txBody>
          <a:bodyPr wrap="none">
            <a:spAutoFit/>
          </a:bodyPr>
          <a:lstStyle/>
          <a:p>
            <a:r>
              <a:rPr lang="en-US"/>
              <a:t>  Where a bit is masked,</a:t>
            </a:r>
          </a:p>
          <a:p>
            <a:r>
              <a:rPr lang="en-US"/>
              <a:t> the ‘shadow’ bit appears</a:t>
            </a:r>
          </a:p>
          <a:p>
            <a:endParaRPr lang="en-US"/>
          </a:p>
          <a:p>
            <a:r>
              <a:rPr lang="en-US"/>
              <a:t>Where a bit is not masked,</a:t>
            </a:r>
          </a:p>
          <a:p>
            <a:r>
              <a:rPr lang="en-US"/>
              <a:t>   the ‘actual’ bit appears</a:t>
            </a:r>
          </a:p>
        </p:txBody>
      </p:sp>
      <p:sp>
        <p:nvSpPr>
          <p:cNvPr id="109638" name="Line 70"/>
          <p:cNvSpPr>
            <a:spLocks noChangeShapeType="1"/>
          </p:cNvSpPr>
          <p:nvPr/>
        </p:nvSpPr>
        <p:spPr bwMode="auto">
          <a:xfrm>
            <a:off x="5486400" y="3505200"/>
            <a:ext cx="0" cy="1905000"/>
          </a:xfrm>
          <a:prstGeom prst="line">
            <a:avLst/>
          </a:prstGeom>
          <a:noFill/>
          <a:ln w="9525">
            <a:solidFill>
              <a:schemeClr val="tx1"/>
            </a:solidFill>
            <a:round/>
            <a:headEnd/>
            <a:tailEnd type="triangle" w="med" len="med"/>
          </a:ln>
        </p:spPr>
        <p:txBody>
          <a:bodyPr/>
          <a:lstStyle/>
          <a:p>
            <a:endParaRPr lang="en-US"/>
          </a:p>
        </p:txBody>
      </p:sp>
      <p:sp>
        <p:nvSpPr>
          <p:cNvPr id="109639" name="Line 71"/>
          <p:cNvSpPr>
            <a:spLocks noChangeShapeType="1"/>
          </p:cNvSpPr>
          <p:nvPr/>
        </p:nvSpPr>
        <p:spPr bwMode="auto">
          <a:xfrm>
            <a:off x="4343400" y="4724400"/>
            <a:ext cx="0" cy="685800"/>
          </a:xfrm>
          <a:prstGeom prst="line">
            <a:avLst/>
          </a:prstGeom>
          <a:noFill/>
          <a:ln w="9525">
            <a:solidFill>
              <a:schemeClr val="tx1"/>
            </a:solidFill>
            <a:round/>
            <a:headEnd/>
            <a:tailEnd type="triangle" w="med" len="med"/>
          </a:ln>
        </p:spPr>
        <p:txBody>
          <a:bodyPr/>
          <a:lstStyle/>
          <a:p>
            <a:endParaRPr lang="en-US"/>
          </a:p>
        </p:txBody>
      </p:sp>
      <p:sp>
        <p:nvSpPr>
          <p:cNvPr id="109640" name="Line 72"/>
          <p:cNvSpPr>
            <a:spLocks noChangeShapeType="1"/>
          </p:cNvSpPr>
          <p:nvPr/>
        </p:nvSpPr>
        <p:spPr bwMode="auto">
          <a:xfrm>
            <a:off x="2971800" y="3505200"/>
            <a:ext cx="0" cy="1905000"/>
          </a:xfrm>
          <a:prstGeom prst="line">
            <a:avLst/>
          </a:prstGeom>
          <a:noFill/>
          <a:ln w="9525">
            <a:solidFill>
              <a:schemeClr val="tx1"/>
            </a:solidFill>
            <a:round/>
            <a:headEnd/>
            <a:tailEnd type="triangle" w="med" len="med"/>
          </a:ln>
        </p:spPr>
        <p:txBody>
          <a:bodyPr/>
          <a:lstStyle/>
          <a:p>
            <a:endParaRPr lang="en-US"/>
          </a:p>
        </p:txBody>
      </p:sp>
      <p:sp>
        <p:nvSpPr>
          <p:cNvPr id="109641" name="Line 73"/>
          <p:cNvSpPr>
            <a:spLocks noChangeShapeType="1"/>
          </p:cNvSpPr>
          <p:nvPr/>
        </p:nvSpPr>
        <p:spPr bwMode="auto">
          <a:xfrm>
            <a:off x="2286000" y="4724400"/>
            <a:ext cx="0" cy="685800"/>
          </a:xfrm>
          <a:prstGeom prst="line">
            <a:avLst/>
          </a:prstGeom>
          <a:noFill/>
          <a:ln w="9525">
            <a:solidFill>
              <a:schemeClr val="tx1"/>
            </a:solidFill>
            <a:round/>
            <a:headEnd/>
            <a:tailEnd type="triangle" w="med" len="med"/>
          </a:ln>
        </p:spPr>
        <p:txBody>
          <a:bodyPr/>
          <a:lstStyle/>
          <a:p>
            <a:endParaRPr lang="en-US"/>
          </a:p>
        </p:txBody>
      </p:sp>
      <p:sp>
        <p:nvSpPr>
          <p:cNvPr id="7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303</a:t>
            </a:fld>
            <a:endParaRPr lang="en-US" dirty="0"/>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457200" y="-152400"/>
            <a:ext cx="8229600" cy="1143000"/>
          </a:xfrm>
        </p:spPr>
        <p:txBody>
          <a:bodyPr/>
          <a:lstStyle/>
          <a:p>
            <a:pPr eaLnBrk="1" hangingPunct="1"/>
            <a:r>
              <a:rPr lang="en-US" smtClean="0"/>
              <a:t>The VME-bit in CR4</a:t>
            </a:r>
          </a:p>
        </p:txBody>
      </p:sp>
      <p:sp>
        <p:nvSpPr>
          <p:cNvPr id="110595" name="Rectangle 3"/>
          <p:cNvSpPr>
            <a:spLocks noGrp="1" noChangeArrowheads="1"/>
          </p:cNvSpPr>
          <p:nvPr>
            <p:ph type="body" idx="1"/>
          </p:nvPr>
        </p:nvSpPr>
        <p:spPr>
          <a:xfrm>
            <a:off x="457200" y="1447800"/>
            <a:ext cx="8229600" cy="4525963"/>
          </a:xfrm>
        </p:spPr>
        <p:txBody>
          <a:bodyPr/>
          <a:lstStyle/>
          <a:p>
            <a:pPr eaLnBrk="1" hangingPunct="1"/>
            <a:r>
              <a:rPr lang="en-US" sz="2400" dirty="0" smtClean="0"/>
              <a:t>Our VMX demo-program set the VME-bit (bit #0) in Guest’s Control Register CR4</a:t>
            </a:r>
          </a:p>
        </p:txBody>
      </p:sp>
      <p:sp>
        <p:nvSpPr>
          <p:cNvPr id="110596" name="Rectangle 4"/>
          <p:cNvSpPr>
            <a:spLocks noChangeArrowheads="1"/>
          </p:cNvSpPr>
          <p:nvPr/>
        </p:nvSpPr>
        <p:spPr bwMode="auto">
          <a:xfrm>
            <a:off x="762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597" name="Rectangle 8"/>
          <p:cNvSpPr>
            <a:spLocks noChangeArrowheads="1"/>
          </p:cNvSpPr>
          <p:nvPr/>
        </p:nvSpPr>
        <p:spPr bwMode="auto">
          <a:xfrm>
            <a:off x="1143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598" name="Rectangle 9"/>
          <p:cNvSpPr>
            <a:spLocks noChangeArrowheads="1"/>
          </p:cNvSpPr>
          <p:nvPr/>
        </p:nvSpPr>
        <p:spPr bwMode="auto">
          <a:xfrm>
            <a:off x="1524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599" name="Rectangle 10"/>
          <p:cNvSpPr>
            <a:spLocks noChangeArrowheads="1"/>
          </p:cNvSpPr>
          <p:nvPr/>
        </p:nvSpPr>
        <p:spPr bwMode="auto">
          <a:xfrm>
            <a:off x="1905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0" name="Rectangle 11"/>
          <p:cNvSpPr>
            <a:spLocks noChangeArrowheads="1"/>
          </p:cNvSpPr>
          <p:nvPr/>
        </p:nvSpPr>
        <p:spPr bwMode="auto">
          <a:xfrm>
            <a:off x="2286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1" name="Rectangle 12"/>
          <p:cNvSpPr>
            <a:spLocks noChangeArrowheads="1"/>
          </p:cNvSpPr>
          <p:nvPr/>
        </p:nvSpPr>
        <p:spPr bwMode="auto">
          <a:xfrm>
            <a:off x="762000" y="3124200"/>
            <a:ext cx="22860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110602" name="Rectangle 13"/>
          <p:cNvSpPr>
            <a:spLocks noChangeArrowheads="1"/>
          </p:cNvSpPr>
          <p:nvPr/>
        </p:nvSpPr>
        <p:spPr bwMode="auto">
          <a:xfrm>
            <a:off x="3048000" y="3124200"/>
            <a:ext cx="381000" cy="914400"/>
          </a:xfrm>
          <a:prstGeom prst="rect">
            <a:avLst/>
          </a:prstGeom>
          <a:solidFill>
            <a:schemeClr val="accent1"/>
          </a:solidFill>
          <a:ln w="9525">
            <a:solidFill>
              <a:schemeClr val="tx1"/>
            </a:solidFill>
            <a:miter lim="800000"/>
            <a:headEnd/>
            <a:tailEnd/>
          </a:ln>
        </p:spPr>
        <p:txBody>
          <a:bodyPr wrap="none" anchor="ctr"/>
          <a:lstStyle/>
          <a:p>
            <a:pPr algn="ctr"/>
            <a:r>
              <a:rPr lang="en-US" sz="1400"/>
              <a:t>V</a:t>
            </a:r>
          </a:p>
          <a:p>
            <a:pPr algn="ctr"/>
            <a:r>
              <a:rPr lang="en-US" sz="1400"/>
              <a:t>M</a:t>
            </a:r>
          </a:p>
          <a:p>
            <a:pPr algn="ctr"/>
            <a:r>
              <a:rPr lang="en-US" sz="1400"/>
              <a:t>X</a:t>
            </a:r>
          </a:p>
          <a:p>
            <a:pPr algn="ctr"/>
            <a:r>
              <a:rPr lang="en-US" sz="1400"/>
              <a:t>E</a:t>
            </a:r>
          </a:p>
        </p:txBody>
      </p:sp>
      <p:sp>
        <p:nvSpPr>
          <p:cNvPr id="110603" name="Rectangle 14"/>
          <p:cNvSpPr>
            <a:spLocks noChangeArrowheads="1"/>
          </p:cNvSpPr>
          <p:nvPr/>
        </p:nvSpPr>
        <p:spPr bwMode="auto">
          <a:xfrm>
            <a:off x="3429000" y="3124200"/>
            <a:ext cx="381000" cy="914400"/>
          </a:xfrm>
          <a:prstGeom prst="rect">
            <a:avLst/>
          </a:prstGeom>
          <a:solidFill>
            <a:schemeClr val="bg2"/>
          </a:solidFill>
          <a:ln w="9525">
            <a:solidFill>
              <a:schemeClr val="tx1"/>
            </a:solidFill>
            <a:miter lim="800000"/>
            <a:headEnd/>
            <a:tailEnd/>
          </a:ln>
        </p:spPr>
        <p:txBody>
          <a:bodyPr wrap="none" anchor="ctr"/>
          <a:lstStyle/>
          <a:p>
            <a:endParaRPr lang="en-US"/>
          </a:p>
        </p:txBody>
      </p:sp>
      <p:sp>
        <p:nvSpPr>
          <p:cNvPr id="110604" name="Rectangle 15"/>
          <p:cNvSpPr>
            <a:spLocks noChangeArrowheads="1"/>
          </p:cNvSpPr>
          <p:nvPr/>
        </p:nvSpPr>
        <p:spPr bwMode="auto">
          <a:xfrm>
            <a:off x="3810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5" name="Rectangle 16"/>
          <p:cNvSpPr>
            <a:spLocks noChangeArrowheads="1"/>
          </p:cNvSpPr>
          <p:nvPr/>
        </p:nvSpPr>
        <p:spPr bwMode="auto">
          <a:xfrm>
            <a:off x="4191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6" name="Rectangle 17"/>
          <p:cNvSpPr>
            <a:spLocks noChangeArrowheads="1"/>
          </p:cNvSpPr>
          <p:nvPr/>
        </p:nvSpPr>
        <p:spPr bwMode="auto">
          <a:xfrm>
            <a:off x="4572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7" name="Rectangle 18"/>
          <p:cNvSpPr>
            <a:spLocks noChangeArrowheads="1"/>
          </p:cNvSpPr>
          <p:nvPr/>
        </p:nvSpPr>
        <p:spPr bwMode="auto">
          <a:xfrm>
            <a:off x="4953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8" name="Rectangle 19"/>
          <p:cNvSpPr>
            <a:spLocks noChangeArrowheads="1"/>
          </p:cNvSpPr>
          <p:nvPr/>
        </p:nvSpPr>
        <p:spPr bwMode="auto">
          <a:xfrm>
            <a:off x="5334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09" name="Rectangle 20"/>
          <p:cNvSpPr>
            <a:spLocks noChangeArrowheads="1"/>
          </p:cNvSpPr>
          <p:nvPr/>
        </p:nvSpPr>
        <p:spPr bwMode="auto">
          <a:xfrm>
            <a:off x="5715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10" name="Rectangle 21"/>
          <p:cNvSpPr>
            <a:spLocks noChangeArrowheads="1"/>
          </p:cNvSpPr>
          <p:nvPr/>
        </p:nvSpPr>
        <p:spPr bwMode="auto">
          <a:xfrm>
            <a:off x="6096000" y="3124200"/>
            <a:ext cx="3810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A</a:t>
            </a:r>
          </a:p>
          <a:p>
            <a:pPr algn="ctr"/>
            <a:r>
              <a:rPr lang="en-US"/>
              <a:t>E</a:t>
            </a:r>
          </a:p>
        </p:txBody>
      </p:sp>
      <p:sp>
        <p:nvSpPr>
          <p:cNvPr id="110611" name="Rectangle 22"/>
          <p:cNvSpPr>
            <a:spLocks noChangeArrowheads="1"/>
          </p:cNvSpPr>
          <p:nvPr/>
        </p:nvSpPr>
        <p:spPr bwMode="auto">
          <a:xfrm>
            <a:off x="6477000" y="3124200"/>
            <a:ext cx="381000" cy="914400"/>
          </a:xfrm>
          <a:prstGeom prst="rect">
            <a:avLst/>
          </a:prstGeom>
          <a:solidFill>
            <a:schemeClr val="accent1"/>
          </a:solidFill>
          <a:ln w="9525">
            <a:solidFill>
              <a:schemeClr val="tx1"/>
            </a:solidFill>
            <a:miter lim="800000"/>
            <a:headEnd/>
            <a:tailEnd/>
          </a:ln>
        </p:spPr>
        <p:txBody>
          <a:bodyPr wrap="none" anchor="ctr"/>
          <a:lstStyle/>
          <a:p>
            <a:pPr algn="ctr"/>
            <a:r>
              <a:rPr lang="en-US"/>
              <a:t>P</a:t>
            </a:r>
          </a:p>
          <a:p>
            <a:pPr algn="ctr"/>
            <a:r>
              <a:rPr lang="en-US"/>
              <a:t>S</a:t>
            </a:r>
          </a:p>
          <a:p>
            <a:pPr algn="ctr"/>
            <a:r>
              <a:rPr lang="en-US"/>
              <a:t>E</a:t>
            </a:r>
          </a:p>
        </p:txBody>
      </p:sp>
      <p:sp>
        <p:nvSpPr>
          <p:cNvPr id="110612" name="Rectangle 23"/>
          <p:cNvSpPr>
            <a:spLocks noChangeArrowheads="1"/>
          </p:cNvSpPr>
          <p:nvPr/>
        </p:nvSpPr>
        <p:spPr bwMode="auto">
          <a:xfrm>
            <a:off x="6858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13" name="Rectangle 24"/>
          <p:cNvSpPr>
            <a:spLocks noChangeArrowheads="1"/>
          </p:cNvSpPr>
          <p:nvPr/>
        </p:nvSpPr>
        <p:spPr bwMode="auto">
          <a:xfrm>
            <a:off x="7239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14" name="Rectangle 25"/>
          <p:cNvSpPr>
            <a:spLocks noChangeArrowheads="1"/>
          </p:cNvSpPr>
          <p:nvPr/>
        </p:nvSpPr>
        <p:spPr bwMode="auto">
          <a:xfrm>
            <a:off x="7620000" y="3124200"/>
            <a:ext cx="3810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0615" name="Rectangle 26"/>
          <p:cNvSpPr>
            <a:spLocks noChangeArrowheads="1"/>
          </p:cNvSpPr>
          <p:nvPr/>
        </p:nvSpPr>
        <p:spPr bwMode="auto">
          <a:xfrm>
            <a:off x="8001000" y="3124200"/>
            <a:ext cx="381000" cy="914400"/>
          </a:xfrm>
          <a:prstGeom prst="rect">
            <a:avLst/>
          </a:prstGeom>
          <a:solidFill>
            <a:srgbClr val="66FFFF"/>
          </a:solidFill>
          <a:ln w="9525">
            <a:solidFill>
              <a:schemeClr val="tx1"/>
            </a:solidFill>
            <a:miter lim="800000"/>
            <a:headEnd/>
            <a:tailEnd/>
          </a:ln>
        </p:spPr>
        <p:txBody>
          <a:bodyPr wrap="none" anchor="ctr"/>
          <a:lstStyle/>
          <a:p>
            <a:pPr algn="ctr"/>
            <a:r>
              <a:rPr lang="en-US"/>
              <a:t>V</a:t>
            </a:r>
          </a:p>
          <a:p>
            <a:pPr algn="ctr"/>
            <a:r>
              <a:rPr lang="en-US"/>
              <a:t>M</a:t>
            </a:r>
          </a:p>
          <a:p>
            <a:pPr algn="ctr"/>
            <a:r>
              <a:rPr lang="en-US"/>
              <a:t>E</a:t>
            </a:r>
          </a:p>
        </p:txBody>
      </p:sp>
      <p:sp>
        <p:nvSpPr>
          <p:cNvPr id="110616" name="Text Box 27"/>
          <p:cNvSpPr txBox="1">
            <a:spLocks noChangeArrowheads="1"/>
          </p:cNvSpPr>
          <p:nvPr/>
        </p:nvSpPr>
        <p:spPr bwMode="auto">
          <a:xfrm>
            <a:off x="746125" y="2852738"/>
            <a:ext cx="7631113" cy="274637"/>
          </a:xfrm>
          <a:prstGeom prst="rect">
            <a:avLst/>
          </a:prstGeom>
          <a:noFill/>
          <a:ln w="9525">
            <a:noFill/>
            <a:miter lim="800000"/>
            <a:headEnd/>
            <a:tailEnd/>
          </a:ln>
        </p:spPr>
        <p:txBody>
          <a:bodyPr wrap="none">
            <a:spAutoFit/>
          </a:bodyPr>
          <a:lstStyle/>
          <a:p>
            <a:r>
              <a:rPr lang="en-US" sz="1200"/>
              <a:t>31                                                  13                                                                     5       4                                  0</a:t>
            </a:r>
          </a:p>
        </p:txBody>
      </p:sp>
      <p:sp>
        <p:nvSpPr>
          <p:cNvPr id="110617" name="Text Box 28"/>
          <p:cNvSpPr txBox="1">
            <a:spLocks noChangeArrowheads="1"/>
          </p:cNvSpPr>
          <p:nvPr/>
        </p:nvSpPr>
        <p:spPr bwMode="auto">
          <a:xfrm>
            <a:off x="1219200" y="4495800"/>
            <a:ext cx="6419850" cy="1739900"/>
          </a:xfrm>
          <a:prstGeom prst="rect">
            <a:avLst/>
          </a:prstGeom>
          <a:noFill/>
          <a:ln w="9525">
            <a:noFill/>
            <a:miter lim="800000"/>
            <a:headEnd/>
            <a:tailEnd/>
          </a:ln>
        </p:spPr>
        <p:txBody>
          <a:bodyPr wrap="none">
            <a:spAutoFit/>
          </a:bodyPr>
          <a:lstStyle/>
          <a:p>
            <a:r>
              <a:rPr lang="en-US"/>
              <a:t>Legend:</a:t>
            </a:r>
          </a:p>
          <a:p>
            <a:r>
              <a:rPr lang="en-US"/>
              <a:t>     VME (Virtual-8086 Extensions): 1=on, 0=off</a:t>
            </a:r>
          </a:p>
          <a:p>
            <a:r>
              <a:rPr lang="en-US"/>
              <a:t>     PSE (Page-Size Extensions): 1=on, 0=off</a:t>
            </a:r>
          </a:p>
          <a:p>
            <a:r>
              <a:rPr lang="en-US"/>
              <a:t>     PAE (Page-Address Extensions): 1=on, 0=off</a:t>
            </a:r>
          </a:p>
          <a:p>
            <a:r>
              <a:rPr lang="en-US"/>
              <a:t>     VMXE (Virtual Machine eXtensions Enabled): 1=yes, 0=no</a:t>
            </a:r>
          </a:p>
          <a:p>
            <a:endParaRPr lang="en-US"/>
          </a:p>
        </p:txBody>
      </p:sp>
      <p:sp>
        <p:nvSpPr>
          <p:cNvPr id="110618" name="Line 29"/>
          <p:cNvSpPr>
            <a:spLocks noChangeShapeType="1"/>
          </p:cNvSpPr>
          <p:nvPr/>
        </p:nvSpPr>
        <p:spPr bwMode="auto">
          <a:xfrm flipV="1">
            <a:off x="8229600" y="4038600"/>
            <a:ext cx="0" cy="914400"/>
          </a:xfrm>
          <a:prstGeom prst="line">
            <a:avLst/>
          </a:prstGeom>
          <a:noFill/>
          <a:ln w="9525">
            <a:solidFill>
              <a:schemeClr val="tx1"/>
            </a:solidFill>
            <a:round/>
            <a:headEnd/>
            <a:tailEnd type="triangle" w="med" len="med"/>
          </a:ln>
        </p:spPr>
        <p:txBody>
          <a:bodyPr/>
          <a:lstStyle/>
          <a:p>
            <a:endParaRPr lang="en-US"/>
          </a:p>
        </p:txBody>
      </p:sp>
      <p:sp>
        <p:nvSpPr>
          <p:cNvPr id="110619" name="Line 30"/>
          <p:cNvSpPr>
            <a:spLocks noChangeShapeType="1"/>
          </p:cNvSpPr>
          <p:nvPr/>
        </p:nvSpPr>
        <p:spPr bwMode="auto">
          <a:xfrm>
            <a:off x="6172200" y="4953000"/>
            <a:ext cx="2057400" cy="0"/>
          </a:xfrm>
          <a:prstGeom prst="line">
            <a:avLst/>
          </a:prstGeom>
          <a:noFill/>
          <a:ln w="9525">
            <a:solidFill>
              <a:schemeClr val="tx1"/>
            </a:solidFill>
            <a:round/>
            <a:headEnd/>
            <a:tailEnd/>
          </a:ln>
        </p:spPr>
        <p:txBody>
          <a:bodyPr/>
          <a:lstStyle/>
          <a:p>
            <a:endParaRPr lang="en-US"/>
          </a:p>
        </p:txBody>
      </p:sp>
      <p:sp>
        <p:nvSpPr>
          <p:cNvPr id="28"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304</a:t>
            </a:fld>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1618" name="Rectangle 4"/>
          <p:cNvSpPr>
            <a:spLocks noChangeArrowheads="1"/>
          </p:cNvSpPr>
          <p:nvPr/>
        </p:nvSpPr>
        <p:spPr bwMode="auto">
          <a:xfrm>
            <a:off x="457200" y="-76200"/>
            <a:ext cx="8229600" cy="1143000"/>
          </a:xfrm>
          <a:prstGeom prst="rect">
            <a:avLst/>
          </a:prstGeom>
          <a:noFill/>
          <a:ln w="9525">
            <a:noFill/>
            <a:miter lim="800000"/>
            <a:headEnd/>
            <a:tailEnd/>
          </a:ln>
        </p:spPr>
        <p:txBody>
          <a:bodyPr anchor="ctr"/>
          <a:lstStyle/>
          <a:p>
            <a:pPr algn="ctr"/>
            <a:r>
              <a:rPr lang="en-US" sz="4400" dirty="0">
                <a:solidFill>
                  <a:schemeClr val="tx2"/>
                </a:solidFill>
              </a:rPr>
              <a:t>Code/Data Descriptor-Format</a:t>
            </a:r>
          </a:p>
        </p:txBody>
      </p:sp>
      <p:sp>
        <p:nvSpPr>
          <p:cNvPr id="111619" name="Rectangle 5"/>
          <p:cNvSpPr>
            <a:spLocks noChangeArrowheads="1"/>
          </p:cNvSpPr>
          <p:nvPr/>
        </p:nvSpPr>
        <p:spPr bwMode="auto">
          <a:xfrm>
            <a:off x="9144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0" name="Rectangle 6"/>
          <p:cNvSpPr>
            <a:spLocks noChangeArrowheads="1"/>
          </p:cNvSpPr>
          <p:nvPr/>
        </p:nvSpPr>
        <p:spPr bwMode="auto">
          <a:xfrm>
            <a:off x="11430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1" name="Rectangle 7"/>
          <p:cNvSpPr>
            <a:spLocks noChangeArrowheads="1"/>
          </p:cNvSpPr>
          <p:nvPr/>
        </p:nvSpPr>
        <p:spPr bwMode="auto">
          <a:xfrm>
            <a:off x="13716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2" name="Rectangle 8"/>
          <p:cNvSpPr>
            <a:spLocks noChangeArrowheads="1"/>
          </p:cNvSpPr>
          <p:nvPr/>
        </p:nvSpPr>
        <p:spPr bwMode="auto">
          <a:xfrm>
            <a:off x="16002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3" name="Rectangle 9"/>
          <p:cNvSpPr>
            <a:spLocks noChangeArrowheads="1"/>
          </p:cNvSpPr>
          <p:nvPr/>
        </p:nvSpPr>
        <p:spPr bwMode="auto">
          <a:xfrm>
            <a:off x="18288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4" name="Rectangle 10"/>
          <p:cNvSpPr>
            <a:spLocks noChangeArrowheads="1"/>
          </p:cNvSpPr>
          <p:nvPr/>
        </p:nvSpPr>
        <p:spPr bwMode="auto">
          <a:xfrm>
            <a:off x="20574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5" name="Rectangle 11"/>
          <p:cNvSpPr>
            <a:spLocks noChangeArrowheads="1"/>
          </p:cNvSpPr>
          <p:nvPr/>
        </p:nvSpPr>
        <p:spPr bwMode="auto">
          <a:xfrm>
            <a:off x="22860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26" name="Rectangle 12"/>
          <p:cNvSpPr>
            <a:spLocks noChangeArrowheads="1"/>
          </p:cNvSpPr>
          <p:nvPr/>
        </p:nvSpPr>
        <p:spPr bwMode="auto">
          <a:xfrm>
            <a:off x="838200" y="1752600"/>
            <a:ext cx="1905000" cy="914400"/>
          </a:xfrm>
          <a:prstGeom prst="rect">
            <a:avLst/>
          </a:prstGeom>
          <a:solidFill>
            <a:srgbClr val="FFCCFF"/>
          </a:solidFill>
          <a:ln w="9525">
            <a:solidFill>
              <a:schemeClr val="tx1"/>
            </a:solidFill>
            <a:miter lim="800000"/>
            <a:headEnd/>
            <a:tailEnd/>
          </a:ln>
        </p:spPr>
        <p:txBody>
          <a:bodyPr wrap="none" anchor="ctr"/>
          <a:lstStyle/>
          <a:p>
            <a:pPr algn="ctr"/>
            <a:r>
              <a:rPr lang="en-US"/>
              <a:t>Base[31..24]</a:t>
            </a:r>
          </a:p>
        </p:txBody>
      </p:sp>
      <p:sp>
        <p:nvSpPr>
          <p:cNvPr id="111627" name="Rectangle 13"/>
          <p:cNvSpPr>
            <a:spLocks noChangeArrowheads="1"/>
          </p:cNvSpPr>
          <p:nvPr/>
        </p:nvSpPr>
        <p:spPr bwMode="auto">
          <a:xfrm>
            <a:off x="27432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G</a:t>
            </a:r>
          </a:p>
        </p:txBody>
      </p:sp>
      <p:sp>
        <p:nvSpPr>
          <p:cNvPr id="111628" name="Rectangle 14"/>
          <p:cNvSpPr>
            <a:spLocks noChangeArrowheads="1"/>
          </p:cNvSpPr>
          <p:nvPr/>
        </p:nvSpPr>
        <p:spPr bwMode="auto">
          <a:xfrm>
            <a:off x="29718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D</a:t>
            </a:r>
          </a:p>
        </p:txBody>
      </p:sp>
      <p:sp>
        <p:nvSpPr>
          <p:cNvPr id="111629" name="Rectangle 15"/>
          <p:cNvSpPr>
            <a:spLocks noChangeArrowheads="1"/>
          </p:cNvSpPr>
          <p:nvPr/>
        </p:nvSpPr>
        <p:spPr bwMode="auto">
          <a:xfrm>
            <a:off x="32004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L</a:t>
            </a:r>
          </a:p>
        </p:txBody>
      </p:sp>
      <p:sp>
        <p:nvSpPr>
          <p:cNvPr id="111630" name="Rectangle 16"/>
          <p:cNvSpPr>
            <a:spLocks noChangeArrowheads="1"/>
          </p:cNvSpPr>
          <p:nvPr/>
        </p:nvSpPr>
        <p:spPr bwMode="auto">
          <a:xfrm>
            <a:off x="34290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A</a:t>
            </a:r>
          </a:p>
          <a:p>
            <a:pPr algn="ctr"/>
            <a:r>
              <a:rPr lang="en-US"/>
              <a:t>V</a:t>
            </a:r>
          </a:p>
          <a:p>
            <a:pPr algn="ctr"/>
            <a:r>
              <a:rPr lang="en-US"/>
              <a:t>L</a:t>
            </a:r>
          </a:p>
        </p:txBody>
      </p:sp>
      <p:sp>
        <p:nvSpPr>
          <p:cNvPr id="111631" name="Rectangle 17"/>
          <p:cNvSpPr>
            <a:spLocks noChangeArrowheads="1"/>
          </p:cNvSpPr>
          <p:nvPr/>
        </p:nvSpPr>
        <p:spPr bwMode="auto">
          <a:xfrm>
            <a:off x="36576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32" name="Rectangle 18"/>
          <p:cNvSpPr>
            <a:spLocks noChangeArrowheads="1"/>
          </p:cNvSpPr>
          <p:nvPr/>
        </p:nvSpPr>
        <p:spPr bwMode="auto">
          <a:xfrm>
            <a:off x="38862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33" name="Rectangle 19"/>
          <p:cNvSpPr>
            <a:spLocks noChangeArrowheads="1"/>
          </p:cNvSpPr>
          <p:nvPr/>
        </p:nvSpPr>
        <p:spPr bwMode="auto">
          <a:xfrm>
            <a:off x="41148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34" name="Rectangle 20"/>
          <p:cNvSpPr>
            <a:spLocks noChangeArrowheads="1"/>
          </p:cNvSpPr>
          <p:nvPr/>
        </p:nvSpPr>
        <p:spPr bwMode="auto">
          <a:xfrm>
            <a:off x="3657600" y="1752600"/>
            <a:ext cx="914400" cy="914400"/>
          </a:xfrm>
          <a:prstGeom prst="rect">
            <a:avLst/>
          </a:prstGeom>
          <a:solidFill>
            <a:srgbClr val="66FFCC"/>
          </a:solidFill>
          <a:ln w="9525">
            <a:solidFill>
              <a:schemeClr val="tx1"/>
            </a:solidFill>
            <a:miter lim="800000"/>
            <a:headEnd/>
            <a:tailEnd/>
          </a:ln>
        </p:spPr>
        <p:txBody>
          <a:bodyPr wrap="none" anchor="ctr"/>
          <a:lstStyle/>
          <a:p>
            <a:pPr algn="ctr"/>
            <a:r>
              <a:rPr lang="en-US"/>
              <a:t>Limit</a:t>
            </a:r>
          </a:p>
          <a:p>
            <a:pPr algn="ctr"/>
            <a:r>
              <a:rPr lang="en-US"/>
              <a:t>[19..16]</a:t>
            </a:r>
          </a:p>
        </p:txBody>
      </p:sp>
      <p:sp>
        <p:nvSpPr>
          <p:cNvPr id="111635" name="Rectangle 21"/>
          <p:cNvSpPr>
            <a:spLocks noChangeArrowheads="1"/>
          </p:cNvSpPr>
          <p:nvPr/>
        </p:nvSpPr>
        <p:spPr bwMode="auto">
          <a:xfrm>
            <a:off x="45720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P</a:t>
            </a:r>
          </a:p>
        </p:txBody>
      </p:sp>
      <p:sp>
        <p:nvSpPr>
          <p:cNvPr id="111636" name="Rectangle 22"/>
          <p:cNvSpPr>
            <a:spLocks noChangeArrowheads="1"/>
          </p:cNvSpPr>
          <p:nvPr/>
        </p:nvSpPr>
        <p:spPr bwMode="auto">
          <a:xfrm>
            <a:off x="48006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37" name="Rectangle 23"/>
          <p:cNvSpPr>
            <a:spLocks noChangeArrowheads="1"/>
          </p:cNvSpPr>
          <p:nvPr/>
        </p:nvSpPr>
        <p:spPr bwMode="auto">
          <a:xfrm>
            <a:off x="4800600" y="1752600"/>
            <a:ext cx="457200" cy="914400"/>
          </a:xfrm>
          <a:prstGeom prst="rect">
            <a:avLst/>
          </a:prstGeom>
          <a:solidFill>
            <a:srgbClr val="FFFF99"/>
          </a:solidFill>
          <a:ln w="9525">
            <a:solidFill>
              <a:schemeClr val="tx1"/>
            </a:solidFill>
            <a:miter lim="800000"/>
            <a:headEnd/>
            <a:tailEnd/>
          </a:ln>
        </p:spPr>
        <p:txBody>
          <a:bodyPr wrap="none" anchor="ctr"/>
          <a:lstStyle/>
          <a:p>
            <a:pPr algn="ctr"/>
            <a:r>
              <a:rPr lang="en-US"/>
              <a:t>D</a:t>
            </a:r>
          </a:p>
          <a:p>
            <a:pPr algn="ctr"/>
            <a:r>
              <a:rPr lang="en-US"/>
              <a:t>P</a:t>
            </a:r>
          </a:p>
          <a:p>
            <a:pPr algn="ctr"/>
            <a:r>
              <a:rPr lang="en-US"/>
              <a:t>L</a:t>
            </a:r>
          </a:p>
        </p:txBody>
      </p:sp>
      <p:sp>
        <p:nvSpPr>
          <p:cNvPr id="111638" name="Rectangle 24"/>
          <p:cNvSpPr>
            <a:spLocks noChangeArrowheads="1"/>
          </p:cNvSpPr>
          <p:nvPr/>
        </p:nvSpPr>
        <p:spPr bwMode="auto">
          <a:xfrm>
            <a:off x="52578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S</a:t>
            </a:r>
          </a:p>
        </p:txBody>
      </p:sp>
      <p:sp>
        <p:nvSpPr>
          <p:cNvPr id="111639" name="Rectangle 25"/>
          <p:cNvSpPr>
            <a:spLocks noChangeArrowheads="1"/>
          </p:cNvSpPr>
          <p:nvPr/>
        </p:nvSpPr>
        <p:spPr bwMode="auto">
          <a:xfrm>
            <a:off x="54864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X</a:t>
            </a:r>
          </a:p>
        </p:txBody>
      </p:sp>
      <p:sp>
        <p:nvSpPr>
          <p:cNvPr id="111640" name="Rectangle 26"/>
          <p:cNvSpPr>
            <a:spLocks noChangeArrowheads="1"/>
          </p:cNvSpPr>
          <p:nvPr/>
        </p:nvSpPr>
        <p:spPr bwMode="auto">
          <a:xfrm>
            <a:off x="57150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C</a:t>
            </a:r>
          </a:p>
          <a:p>
            <a:pPr algn="ctr"/>
            <a:r>
              <a:rPr lang="en-US"/>
              <a:t>/</a:t>
            </a:r>
          </a:p>
          <a:p>
            <a:pPr algn="ctr"/>
            <a:r>
              <a:rPr lang="en-US"/>
              <a:t>D</a:t>
            </a:r>
          </a:p>
        </p:txBody>
      </p:sp>
      <p:sp>
        <p:nvSpPr>
          <p:cNvPr id="111641" name="Rectangle 27"/>
          <p:cNvSpPr>
            <a:spLocks noChangeArrowheads="1"/>
          </p:cNvSpPr>
          <p:nvPr/>
        </p:nvSpPr>
        <p:spPr bwMode="auto">
          <a:xfrm>
            <a:off x="59436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R</a:t>
            </a:r>
          </a:p>
          <a:p>
            <a:pPr algn="ctr"/>
            <a:r>
              <a:rPr lang="en-US"/>
              <a:t>/</a:t>
            </a:r>
          </a:p>
          <a:p>
            <a:pPr algn="ctr"/>
            <a:r>
              <a:rPr lang="en-US"/>
              <a:t>W</a:t>
            </a:r>
          </a:p>
        </p:txBody>
      </p:sp>
      <p:sp>
        <p:nvSpPr>
          <p:cNvPr id="111642" name="Rectangle 28"/>
          <p:cNvSpPr>
            <a:spLocks noChangeArrowheads="1"/>
          </p:cNvSpPr>
          <p:nvPr/>
        </p:nvSpPr>
        <p:spPr bwMode="auto">
          <a:xfrm>
            <a:off x="6172200" y="1752600"/>
            <a:ext cx="228600" cy="914400"/>
          </a:xfrm>
          <a:prstGeom prst="rect">
            <a:avLst/>
          </a:prstGeom>
          <a:solidFill>
            <a:srgbClr val="FFFF99"/>
          </a:solidFill>
          <a:ln w="9525">
            <a:solidFill>
              <a:schemeClr val="tx1"/>
            </a:solidFill>
            <a:miter lim="800000"/>
            <a:headEnd/>
            <a:tailEnd/>
          </a:ln>
        </p:spPr>
        <p:txBody>
          <a:bodyPr wrap="none" anchor="ctr"/>
          <a:lstStyle/>
          <a:p>
            <a:pPr algn="ctr"/>
            <a:r>
              <a:rPr lang="en-US"/>
              <a:t>A</a:t>
            </a:r>
          </a:p>
        </p:txBody>
      </p:sp>
      <p:sp>
        <p:nvSpPr>
          <p:cNvPr id="111643" name="Rectangle 29"/>
          <p:cNvSpPr>
            <a:spLocks noChangeArrowheads="1"/>
          </p:cNvSpPr>
          <p:nvPr/>
        </p:nvSpPr>
        <p:spPr bwMode="auto">
          <a:xfrm>
            <a:off x="64008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44" name="Rectangle 30"/>
          <p:cNvSpPr>
            <a:spLocks noChangeArrowheads="1"/>
          </p:cNvSpPr>
          <p:nvPr/>
        </p:nvSpPr>
        <p:spPr bwMode="auto">
          <a:xfrm>
            <a:off x="66294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45" name="Rectangle 31"/>
          <p:cNvSpPr>
            <a:spLocks noChangeArrowheads="1"/>
          </p:cNvSpPr>
          <p:nvPr/>
        </p:nvSpPr>
        <p:spPr bwMode="auto">
          <a:xfrm>
            <a:off x="68580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46" name="Rectangle 32"/>
          <p:cNvSpPr>
            <a:spLocks noChangeArrowheads="1"/>
          </p:cNvSpPr>
          <p:nvPr/>
        </p:nvSpPr>
        <p:spPr bwMode="auto">
          <a:xfrm>
            <a:off x="70866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47" name="Rectangle 33"/>
          <p:cNvSpPr>
            <a:spLocks noChangeArrowheads="1"/>
          </p:cNvSpPr>
          <p:nvPr/>
        </p:nvSpPr>
        <p:spPr bwMode="auto">
          <a:xfrm>
            <a:off x="73152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48" name="Rectangle 34"/>
          <p:cNvSpPr>
            <a:spLocks noChangeArrowheads="1"/>
          </p:cNvSpPr>
          <p:nvPr/>
        </p:nvSpPr>
        <p:spPr bwMode="auto">
          <a:xfrm>
            <a:off x="75438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49" name="Rectangle 35"/>
          <p:cNvSpPr>
            <a:spLocks noChangeArrowheads="1"/>
          </p:cNvSpPr>
          <p:nvPr/>
        </p:nvSpPr>
        <p:spPr bwMode="auto">
          <a:xfrm>
            <a:off x="7772400" y="1752600"/>
            <a:ext cx="228600" cy="914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1650" name="Rectangle 36"/>
          <p:cNvSpPr>
            <a:spLocks noChangeArrowheads="1"/>
          </p:cNvSpPr>
          <p:nvPr/>
        </p:nvSpPr>
        <p:spPr bwMode="auto">
          <a:xfrm>
            <a:off x="6400800" y="1752600"/>
            <a:ext cx="1828800" cy="914400"/>
          </a:xfrm>
          <a:prstGeom prst="rect">
            <a:avLst/>
          </a:prstGeom>
          <a:solidFill>
            <a:srgbClr val="FFCCFF"/>
          </a:solidFill>
          <a:ln w="9525">
            <a:solidFill>
              <a:schemeClr val="tx1"/>
            </a:solidFill>
            <a:miter lim="800000"/>
            <a:headEnd/>
            <a:tailEnd/>
          </a:ln>
        </p:spPr>
        <p:txBody>
          <a:bodyPr wrap="none" anchor="ctr"/>
          <a:lstStyle/>
          <a:p>
            <a:pPr algn="ctr"/>
            <a:r>
              <a:rPr lang="en-US"/>
              <a:t>Base[23..16]</a:t>
            </a:r>
          </a:p>
        </p:txBody>
      </p:sp>
      <p:sp>
        <p:nvSpPr>
          <p:cNvPr id="111651" name="Rectangle 37"/>
          <p:cNvSpPr>
            <a:spLocks noChangeArrowheads="1"/>
          </p:cNvSpPr>
          <p:nvPr/>
        </p:nvSpPr>
        <p:spPr bwMode="auto">
          <a:xfrm>
            <a:off x="838200" y="2667000"/>
            <a:ext cx="3733800" cy="914400"/>
          </a:xfrm>
          <a:prstGeom prst="rect">
            <a:avLst/>
          </a:prstGeom>
          <a:solidFill>
            <a:srgbClr val="FFCCFF"/>
          </a:solidFill>
          <a:ln w="9525">
            <a:solidFill>
              <a:schemeClr val="tx1"/>
            </a:solidFill>
            <a:miter lim="800000"/>
            <a:headEnd/>
            <a:tailEnd/>
          </a:ln>
        </p:spPr>
        <p:txBody>
          <a:bodyPr wrap="none" anchor="ctr"/>
          <a:lstStyle/>
          <a:p>
            <a:pPr algn="ctr"/>
            <a:r>
              <a:rPr lang="en-US"/>
              <a:t>Base[15..0]</a:t>
            </a:r>
          </a:p>
        </p:txBody>
      </p:sp>
      <p:sp>
        <p:nvSpPr>
          <p:cNvPr id="111652" name="Rectangle 38"/>
          <p:cNvSpPr>
            <a:spLocks noChangeArrowheads="1"/>
          </p:cNvSpPr>
          <p:nvPr/>
        </p:nvSpPr>
        <p:spPr bwMode="auto">
          <a:xfrm>
            <a:off x="4572000" y="2667000"/>
            <a:ext cx="3657600" cy="914400"/>
          </a:xfrm>
          <a:prstGeom prst="rect">
            <a:avLst/>
          </a:prstGeom>
          <a:solidFill>
            <a:srgbClr val="66FFCC"/>
          </a:solidFill>
          <a:ln w="9525">
            <a:solidFill>
              <a:schemeClr val="tx1"/>
            </a:solidFill>
            <a:miter lim="800000"/>
            <a:headEnd/>
            <a:tailEnd/>
          </a:ln>
        </p:spPr>
        <p:txBody>
          <a:bodyPr wrap="none" anchor="ctr"/>
          <a:lstStyle/>
          <a:p>
            <a:pPr algn="ctr"/>
            <a:r>
              <a:rPr lang="en-US"/>
              <a:t>Limit[15..0]</a:t>
            </a:r>
          </a:p>
        </p:txBody>
      </p:sp>
      <p:sp>
        <p:nvSpPr>
          <p:cNvPr id="111653" name="Text Box 39"/>
          <p:cNvSpPr txBox="1">
            <a:spLocks noChangeArrowheads="1"/>
          </p:cNvSpPr>
          <p:nvPr/>
        </p:nvSpPr>
        <p:spPr bwMode="auto">
          <a:xfrm>
            <a:off x="762000" y="1447800"/>
            <a:ext cx="438150" cy="366713"/>
          </a:xfrm>
          <a:prstGeom prst="rect">
            <a:avLst/>
          </a:prstGeom>
          <a:noFill/>
          <a:ln w="9525">
            <a:noFill/>
            <a:miter lim="800000"/>
            <a:headEnd/>
            <a:tailEnd/>
          </a:ln>
        </p:spPr>
        <p:txBody>
          <a:bodyPr wrap="none">
            <a:spAutoFit/>
          </a:bodyPr>
          <a:lstStyle/>
          <a:p>
            <a:r>
              <a:rPr lang="en-US"/>
              <a:t>63</a:t>
            </a:r>
          </a:p>
        </p:txBody>
      </p:sp>
      <p:sp>
        <p:nvSpPr>
          <p:cNvPr id="111654" name="Text Box 40"/>
          <p:cNvSpPr txBox="1">
            <a:spLocks noChangeArrowheads="1"/>
          </p:cNvSpPr>
          <p:nvPr/>
        </p:nvSpPr>
        <p:spPr bwMode="auto">
          <a:xfrm>
            <a:off x="7848600" y="1447800"/>
            <a:ext cx="438150" cy="366713"/>
          </a:xfrm>
          <a:prstGeom prst="rect">
            <a:avLst/>
          </a:prstGeom>
          <a:noFill/>
          <a:ln w="9525">
            <a:noFill/>
            <a:miter lim="800000"/>
            <a:headEnd/>
            <a:tailEnd/>
          </a:ln>
        </p:spPr>
        <p:txBody>
          <a:bodyPr wrap="none">
            <a:spAutoFit/>
          </a:bodyPr>
          <a:lstStyle/>
          <a:p>
            <a:r>
              <a:rPr lang="en-US"/>
              <a:t>32</a:t>
            </a:r>
          </a:p>
        </p:txBody>
      </p:sp>
      <p:sp>
        <p:nvSpPr>
          <p:cNvPr id="111655" name="Text Box 41"/>
          <p:cNvSpPr txBox="1">
            <a:spLocks noChangeArrowheads="1"/>
          </p:cNvSpPr>
          <p:nvPr/>
        </p:nvSpPr>
        <p:spPr bwMode="auto">
          <a:xfrm>
            <a:off x="762000" y="3581400"/>
            <a:ext cx="438150" cy="366713"/>
          </a:xfrm>
          <a:prstGeom prst="rect">
            <a:avLst/>
          </a:prstGeom>
          <a:noFill/>
          <a:ln w="9525">
            <a:noFill/>
            <a:miter lim="800000"/>
            <a:headEnd/>
            <a:tailEnd/>
          </a:ln>
        </p:spPr>
        <p:txBody>
          <a:bodyPr wrap="none">
            <a:spAutoFit/>
          </a:bodyPr>
          <a:lstStyle/>
          <a:p>
            <a:r>
              <a:rPr lang="en-US"/>
              <a:t>31</a:t>
            </a:r>
          </a:p>
        </p:txBody>
      </p:sp>
      <p:sp>
        <p:nvSpPr>
          <p:cNvPr id="111656" name="Text Box 42"/>
          <p:cNvSpPr txBox="1">
            <a:spLocks noChangeArrowheads="1"/>
          </p:cNvSpPr>
          <p:nvPr/>
        </p:nvSpPr>
        <p:spPr bwMode="auto">
          <a:xfrm>
            <a:off x="7908925" y="3541713"/>
            <a:ext cx="311150" cy="366712"/>
          </a:xfrm>
          <a:prstGeom prst="rect">
            <a:avLst/>
          </a:prstGeom>
          <a:noFill/>
          <a:ln w="9525">
            <a:noFill/>
            <a:miter lim="800000"/>
            <a:headEnd/>
            <a:tailEnd/>
          </a:ln>
        </p:spPr>
        <p:txBody>
          <a:bodyPr wrap="none">
            <a:spAutoFit/>
          </a:bodyPr>
          <a:lstStyle/>
          <a:p>
            <a:r>
              <a:rPr lang="en-US"/>
              <a:t>0</a:t>
            </a:r>
          </a:p>
        </p:txBody>
      </p:sp>
      <p:sp>
        <p:nvSpPr>
          <p:cNvPr id="111657" name="Text Box 43"/>
          <p:cNvSpPr txBox="1">
            <a:spLocks noChangeArrowheads="1"/>
          </p:cNvSpPr>
          <p:nvPr/>
        </p:nvSpPr>
        <p:spPr bwMode="auto">
          <a:xfrm>
            <a:off x="381000" y="5715000"/>
            <a:ext cx="8172450" cy="366713"/>
          </a:xfrm>
          <a:prstGeom prst="rect">
            <a:avLst/>
          </a:prstGeom>
          <a:noFill/>
          <a:ln w="9525">
            <a:noFill/>
            <a:miter lim="800000"/>
            <a:headEnd/>
            <a:tailEnd/>
          </a:ln>
        </p:spPr>
        <p:txBody>
          <a:bodyPr wrap="none">
            <a:spAutoFit/>
          </a:bodyPr>
          <a:lstStyle/>
          <a:p>
            <a:r>
              <a:rPr lang="en-US"/>
              <a:t>  NOTE: These descriptors can only store 32-bits as a segment’s base-address</a:t>
            </a:r>
          </a:p>
        </p:txBody>
      </p:sp>
      <p:sp>
        <p:nvSpPr>
          <p:cNvPr id="111658" name="Text Box 44"/>
          <p:cNvSpPr txBox="1">
            <a:spLocks noChangeArrowheads="1"/>
          </p:cNvSpPr>
          <p:nvPr/>
        </p:nvSpPr>
        <p:spPr bwMode="auto">
          <a:xfrm>
            <a:off x="838200" y="4038600"/>
            <a:ext cx="7747000" cy="1465263"/>
          </a:xfrm>
          <a:prstGeom prst="rect">
            <a:avLst/>
          </a:prstGeom>
          <a:noFill/>
          <a:ln w="9525">
            <a:noFill/>
            <a:miter lim="800000"/>
            <a:headEnd/>
            <a:tailEnd/>
          </a:ln>
        </p:spPr>
        <p:txBody>
          <a:bodyPr wrap="none">
            <a:spAutoFit/>
          </a:bodyPr>
          <a:lstStyle/>
          <a:p>
            <a:r>
              <a:rPr lang="en-US"/>
              <a:t>Legend:</a:t>
            </a:r>
          </a:p>
          <a:p>
            <a:r>
              <a:rPr lang="en-US"/>
              <a:t>     G = Granularity: (0=byte-granularity, 1=page-granularity)</a:t>
            </a:r>
          </a:p>
          <a:p>
            <a:r>
              <a:rPr lang="en-US"/>
              <a:t>     D = Default operand and address size: (0=16-bits, 1=32-bits)</a:t>
            </a:r>
          </a:p>
          <a:p>
            <a:r>
              <a:rPr lang="en-US"/>
              <a:t>     L = Long (0=compatibility mode code/data, 1=64-bit code)</a:t>
            </a:r>
          </a:p>
          <a:p>
            <a:r>
              <a:rPr lang="en-US"/>
              <a:t>     AVL = Available (this bit can be used by programmers for any purpose) </a:t>
            </a:r>
          </a:p>
        </p:txBody>
      </p:sp>
      <p:sp>
        <p:nvSpPr>
          <p:cNvPr id="43"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305</a:t>
            </a:fld>
            <a:endParaRPr lang="en-US" dirty="0"/>
          </a:p>
        </p:txBody>
      </p:sp>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0"/>
            <a:ext cx="8229600" cy="1143000"/>
          </a:xfrm>
        </p:spPr>
        <p:txBody>
          <a:bodyPr/>
          <a:lstStyle/>
          <a:p>
            <a:pPr eaLnBrk="1" hangingPunct="1"/>
            <a:r>
              <a:rPr lang="en-US" dirty="0" smtClean="0"/>
              <a:t>IA32_FS_BASE</a:t>
            </a:r>
          </a:p>
        </p:txBody>
      </p:sp>
      <p:sp>
        <p:nvSpPr>
          <p:cNvPr id="112643" name="Rectangle 3"/>
          <p:cNvSpPr>
            <a:spLocks noGrp="1" noChangeArrowheads="1"/>
          </p:cNvSpPr>
          <p:nvPr>
            <p:ph type="body" idx="1"/>
          </p:nvPr>
        </p:nvSpPr>
        <p:spPr/>
        <p:txBody>
          <a:bodyPr/>
          <a:lstStyle/>
          <a:p>
            <a:pPr eaLnBrk="1" hangingPunct="1"/>
            <a:r>
              <a:rPr lang="en-US" sz="2400" dirty="0" smtClean="0"/>
              <a:t>This Model-Specific Register is now a part of the official Intel Architecture</a:t>
            </a:r>
          </a:p>
          <a:p>
            <a:pPr eaLnBrk="1" hangingPunct="1"/>
            <a:r>
              <a:rPr lang="en-US" sz="2400" dirty="0" smtClean="0"/>
              <a:t>It provides a “back door” to the hidden part of segment-register FS</a:t>
            </a:r>
          </a:p>
          <a:p>
            <a:pPr eaLnBrk="1" hangingPunct="1"/>
            <a:r>
              <a:rPr lang="en-US" sz="2400" dirty="0" smtClean="0"/>
              <a:t>It allows use of a 64-bit base-address for segment-register addressed by FS when the CPU is executing in 64-bit mode</a:t>
            </a:r>
          </a:p>
          <a:p>
            <a:pPr eaLnBrk="1" hangingPunct="1"/>
            <a:r>
              <a:rPr lang="en-US" sz="2400" dirty="0" smtClean="0"/>
              <a:t>Its MSR register-index is 0xC0000100</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306</a:t>
            </a:fld>
            <a:endParaRPr lang="en-US" dirty="0"/>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76200"/>
            <a:ext cx="8229600" cy="1143000"/>
          </a:xfrm>
        </p:spPr>
        <p:txBody>
          <a:bodyPr/>
          <a:lstStyle/>
          <a:p>
            <a:pPr eaLnBrk="1" hangingPunct="1"/>
            <a:r>
              <a:rPr lang="en-US" dirty="0" smtClean="0"/>
              <a:t>Loading register FS</a:t>
            </a:r>
          </a:p>
        </p:txBody>
      </p:sp>
      <p:sp>
        <p:nvSpPr>
          <p:cNvPr id="113667" name="Rectangle 3"/>
          <p:cNvSpPr>
            <a:spLocks noGrp="1" noChangeArrowheads="1"/>
          </p:cNvSpPr>
          <p:nvPr>
            <p:ph type="body" idx="1"/>
          </p:nvPr>
        </p:nvSpPr>
        <p:spPr/>
        <p:txBody>
          <a:bodyPr/>
          <a:lstStyle/>
          <a:p>
            <a:pPr eaLnBrk="1" hangingPunct="1"/>
            <a:r>
              <a:rPr lang="en-US" sz="2400" dirty="0" smtClean="0"/>
              <a:t>In “compatibility” mode the upper 32-bits of the “hidden” 64-bit segment base-address for FS will be disregarded by the CPU for computing memory-operand addresses</a:t>
            </a:r>
          </a:p>
          <a:p>
            <a:pPr eaLnBrk="1" hangingPunct="1"/>
            <a:r>
              <a:rPr lang="en-US" sz="2400" dirty="0" smtClean="0"/>
              <a:t>But in 64-bit mode the full 64-bit value of the “hidden” FS segment’s base-address will be used in forming effective addresses</a:t>
            </a:r>
          </a:p>
          <a:p>
            <a:pPr eaLnBrk="1" hangingPunct="1"/>
            <a:r>
              <a:rPr lang="en-US" sz="2400" dirty="0" smtClean="0"/>
              <a:t>How does FS segment-base get loaded?</a:t>
            </a:r>
          </a:p>
          <a:p>
            <a:pPr eaLnBrk="1" hangingPunct="1"/>
            <a:r>
              <a:rPr lang="en-US" sz="2400" dirty="0" smtClean="0"/>
              <a:t>The foregoing remarks about register FS also apply to register GS</a:t>
            </a:r>
          </a:p>
          <a:p>
            <a:pPr eaLnBrk="1" hangingPunct="1"/>
            <a:r>
              <a:rPr lang="en-US" sz="2400" dirty="0" smtClean="0"/>
              <a:t>There is a 64-bit IA32_GS_BASE register that is accessed with ‘</a:t>
            </a:r>
            <a:r>
              <a:rPr lang="en-US" sz="2400" dirty="0" err="1" smtClean="0"/>
              <a:t>rdmsr</a:t>
            </a:r>
            <a:r>
              <a:rPr lang="en-US" sz="2400" dirty="0" smtClean="0"/>
              <a:t>’ and ‘</a:t>
            </a:r>
            <a:r>
              <a:rPr lang="en-US" sz="2400" dirty="0" err="1" smtClean="0"/>
              <a:t>wrmsr</a:t>
            </a:r>
            <a:r>
              <a:rPr lang="en-US" sz="2400" dirty="0" smtClean="0"/>
              <a:t>’</a:t>
            </a:r>
          </a:p>
          <a:p>
            <a:pPr eaLnBrk="1" hangingPunct="1"/>
            <a:r>
              <a:rPr lang="en-US" sz="2400" dirty="0" smtClean="0"/>
              <a:t>Its MSR register-index is 0xC0000101 </a:t>
            </a:r>
          </a:p>
          <a:p>
            <a:pPr eaLnBrk="1" hangingPunct="1"/>
            <a:endParaRPr lang="en-US" sz="2400"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307</a:t>
            </a:fld>
            <a:endParaRPr lang="en-US" dirty="0"/>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57200" y="-152400"/>
            <a:ext cx="8229600" cy="1143000"/>
          </a:xfrm>
        </p:spPr>
        <p:txBody>
          <a:bodyPr/>
          <a:lstStyle/>
          <a:p>
            <a:pPr eaLnBrk="1" hangingPunct="1"/>
            <a:r>
              <a:rPr lang="en-US" smtClean="0"/>
              <a:t>It depends on cpu mode</a:t>
            </a:r>
          </a:p>
        </p:txBody>
      </p:sp>
      <p:sp>
        <p:nvSpPr>
          <p:cNvPr id="114691" name="Rectangle 3"/>
          <p:cNvSpPr>
            <a:spLocks noGrp="1" noChangeArrowheads="1"/>
          </p:cNvSpPr>
          <p:nvPr>
            <p:ph type="body" idx="1"/>
          </p:nvPr>
        </p:nvSpPr>
        <p:spPr/>
        <p:txBody>
          <a:bodyPr/>
          <a:lstStyle/>
          <a:p>
            <a:pPr eaLnBrk="1" hangingPunct="1"/>
            <a:r>
              <a:rPr lang="en-US" sz="2400" dirty="0" smtClean="0"/>
              <a:t>In “compatibility” mode, we continue to put segment-sectors into register FS:</a:t>
            </a:r>
          </a:p>
          <a:p>
            <a:pPr lvl="2" eaLnBrk="1" hangingPunct="1">
              <a:buFontTx/>
              <a:buNone/>
            </a:pPr>
            <a:r>
              <a:rPr lang="en-US" dirty="0" smtClean="0"/>
              <a:t>		</a:t>
            </a:r>
            <a:r>
              <a:rPr lang="en-US" dirty="0" err="1" smtClean="0"/>
              <a:t>mov</a:t>
            </a:r>
            <a:r>
              <a:rPr lang="en-US" dirty="0" smtClean="0"/>
              <a:t>	$</a:t>
            </a:r>
            <a:r>
              <a:rPr lang="en-US" dirty="0" err="1" smtClean="0"/>
              <a:t>sel_fs</a:t>
            </a:r>
            <a:r>
              <a:rPr lang="en-US" dirty="0" smtClean="0"/>
              <a:t>, %ax</a:t>
            </a:r>
          </a:p>
          <a:p>
            <a:pPr lvl="2" eaLnBrk="1" hangingPunct="1">
              <a:buFontTx/>
              <a:buNone/>
            </a:pPr>
            <a:r>
              <a:rPr lang="en-US" dirty="0" smtClean="0"/>
              <a:t>		</a:t>
            </a:r>
            <a:r>
              <a:rPr lang="en-US" dirty="0" err="1" smtClean="0"/>
              <a:t>mov</a:t>
            </a:r>
            <a:r>
              <a:rPr lang="en-US" dirty="0" smtClean="0"/>
              <a:t>	%ax, %</a:t>
            </a:r>
            <a:r>
              <a:rPr lang="en-US" dirty="0" err="1" smtClean="0"/>
              <a:t>fs</a:t>
            </a:r>
            <a:endParaRPr lang="en-US" dirty="0" smtClean="0"/>
          </a:p>
          <a:p>
            <a:pPr eaLnBrk="1" hangingPunct="1"/>
            <a:r>
              <a:rPr lang="en-US" sz="2400" dirty="0" smtClean="0"/>
              <a:t>This loads the bottom 32-bits into FS from the Global (or the Local) Descriptor Table</a:t>
            </a:r>
          </a:p>
          <a:p>
            <a:pPr eaLnBrk="1" hangingPunct="1"/>
            <a:r>
              <a:rPr lang="en-US" sz="2400" dirty="0" smtClean="0"/>
              <a:t>The upper 32-bit are unmodified, and are disregarded, in “compatibility” mode</a:t>
            </a:r>
          </a:p>
          <a:p>
            <a:pPr lvl="2" eaLnBrk="1" hangingPunct="1">
              <a:buFontTx/>
              <a:buNone/>
            </a:pPr>
            <a:r>
              <a:rPr lang="en-US" sz="1800" dirty="0" smtClean="0"/>
              <a:t> </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308</a:t>
            </a:fld>
            <a:endParaRPr lang="en-US" dirty="0"/>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457200" y="0"/>
            <a:ext cx="8229600" cy="1143000"/>
          </a:xfrm>
        </p:spPr>
        <p:txBody>
          <a:bodyPr/>
          <a:lstStyle/>
          <a:p>
            <a:pPr eaLnBrk="1" hangingPunct="1"/>
            <a:r>
              <a:rPr lang="en-US" dirty="0" smtClean="0"/>
              <a:t>Use ‘</a:t>
            </a:r>
            <a:r>
              <a:rPr lang="en-US" dirty="0" err="1" smtClean="0"/>
              <a:t>wrmsr</a:t>
            </a:r>
            <a:r>
              <a:rPr lang="en-US" dirty="0" smtClean="0"/>
              <a:t>’ in 64-bit mode</a:t>
            </a:r>
          </a:p>
        </p:txBody>
      </p:sp>
      <p:sp>
        <p:nvSpPr>
          <p:cNvPr id="115715" name="Rectangle 3"/>
          <p:cNvSpPr>
            <a:spLocks noGrp="1" noChangeArrowheads="1"/>
          </p:cNvSpPr>
          <p:nvPr>
            <p:ph type="body" idx="1"/>
          </p:nvPr>
        </p:nvSpPr>
        <p:spPr/>
        <p:txBody>
          <a:bodyPr/>
          <a:lstStyle/>
          <a:p>
            <a:pPr eaLnBrk="1" hangingPunct="1"/>
            <a:r>
              <a:rPr lang="en-US" sz="2400" dirty="0" smtClean="0"/>
              <a:t>In 64-bit mode, the ‘</a:t>
            </a:r>
            <a:r>
              <a:rPr lang="en-US" sz="2400" dirty="0" err="1" smtClean="0"/>
              <a:t>wrmsr</a:t>
            </a:r>
            <a:r>
              <a:rPr lang="en-US" sz="2400" dirty="0" smtClean="0"/>
              <a:t>’ instruction can be used to load the full 64-bits of segment base-address into the “hidden” part of the FS segment-register:</a:t>
            </a:r>
          </a:p>
          <a:p>
            <a:pPr lvl="2" eaLnBrk="1" hangingPunct="1">
              <a:buFontTx/>
              <a:buNone/>
            </a:pPr>
            <a:r>
              <a:rPr lang="en-US" dirty="0" smtClean="0"/>
              <a:t>		</a:t>
            </a:r>
            <a:r>
              <a:rPr lang="en-US" dirty="0" err="1" smtClean="0"/>
              <a:t>mov</a:t>
            </a:r>
            <a:r>
              <a:rPr lang="en-US" dirty="0" smtClean="0"/>
              <a:t>	base_lo32, %</a:t>
            </a:r>
            <a:r>
              <a:rPr lang="en-US" dirty="0" err="1" smtClean="0"/>
              <a:t>eax</a:t>
            </a:r>
            <a:endParaRPr lang="en-US" dirty="0" smtClean="0"/>
          </a:p>
          <a:p>
            <a:pPr lvl="2" eaLnBrk="1" hangingPunct="1">
              <a:buFontTx/>
              <a:buNone/>
            </a:pPr>
            <a:r>
              <a:rPr lang="en-US" dirty="0" smtClean="0"/>
              <a:t>		</a:t>
            </a:r>
            <a:r>
              <a:rPr lang="en-US" dirty="0" err="1" smtClean="0"/>
              <a:t>mov</a:t>
            </a:r>
            <a:r>
              <a:rPr lang="en-US" dirty="0" smtClean="0"/>
              <a:t>	base_hi32, %</a:t>
            </a:r>
            <a:r>
              <a:rPr lang="en-US" dirty="0" err="1" smtClean="0"/>
              <a:t>edx</a:t>
            </a:r>
            <a:endParaRPr lang="en-US" dirty="0" smtClean="0"/>
          </a:p>
          <a:p>
            <a:pPr lvl="2" eaLnBrk="1" hangingPunct="1">
              <a:buFontTx/>
              <a:buNone/>
            </a:pPr>
            <a:r>
              <a:rPr lang="en-US" dirty="0" smtClean="0"/>
              <a:t>		</a:t>
            </a:r>
            <a:r>
              <a:rPr lang="en-US" dirty="0" err="1" smtClean="0"/>
              <a:t>mov</a:t>
            </a:r>
            <a:r>
              <a:rPr lang="en-US" dirty="0" smtClean="0"/>
              <a:t>	$0xC0000100, %</a:t>
            </a:r>
            <a:r>
              <a:rPr lang="en-US" dirty="0" err="1" smtClean="0"/>
              <a:t>ecx</a:t>
            </a:r>
            <a:endParaRPr lang="en-US" dirty="0" smtClean="0"/>
          </a:p>
          <a:p>
            <a:pPr lvl="2" eaLnBrk="1" hangingPunct="1">
              <a:buFontTx/>
              <a:buNone/>
            </a:pPr>
            <a:r>
              <a:rPr lang="en-US" dirty="0" smtClean="0"/>
              <a:t>		</a:t>
            </a:r>
            <a:r>
              <a:rPr lang="en-US" dirty="0" err="1" smtClean="0"/>
              <a:t>wrmsr</a:t>
            </a:r>
            <a:endParaRPr lang="en-US" dirty="0" smtClean="0"/>
          </a:p>
          <a:p>
            <a:pPr eaLnBrk="1" hangingPunct="1"/>
            <a:endParaRPr lang="en-US" dirty="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309</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2"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400" dirty="0" smtClean="0">
                <a:solidFill>
                  <a:schemeClr val="tx2"/>
                </a:solidFill>
              </a:rPr>
              <a:t>MBR</a:t>
            </a:r>
            <a:endParaRPr lang="en-US" sz="4400" dirty="0">
              <a:solidFill>
                <a:schemeClr val="tx2"/>
              </a:solidFill>
            </a:endParaRPr>
          </a:p>
        </p:txBody>
      </p:sp>
      <p:sp>
        <p:nvSpPr>
          <p:cNvPr id="12293" name="Rectangle 5"/>
          <p:cNvSpPr>
            <a:spLocks noChangeArrowheads="1"/>
          </p:cNvSpPr>
          <p:nvPr/>
        </p:nvSpPr>
        <p:spPr bwMode="auto">
          <a:xfrm>
            <a:off x="152400" y="762000"/>
            <a:ext cx="8839200" cy="4525963"/>
          </a:xfrm>
          <a:prstGeom prst="rect">
            <a:avLst/>
          </a:prstGeom>
          <a:noFill/>
          <a:ln w="9525">
            <a:noFill/>
            <a:miter lim="800000"/>
            <a:headEnd/>
            <a:tailEnd/>
          </a:ln>
          <a:effectLst/>
        </p:spPr>
        <p:txBody>
          <a:bodyPr/>
          <a:lstStyle/>
          <a:p>
            <a:pPr marL="342900" indent="-342900">
              <a:spcBef>
                <a:spcPct val="20000"/>
              </a:spcBef>
              <a:buFontTx/>
              <a:buChar char="•"/>
            </a:pPr>
            <a:r>
              <a:rPr lang="en-US" sz="2000" dirty="0"/>
              <a:t>The MBR is subdivided into three areas:</a:t>
            </a:r>
          </a:p>
          <a:p>
            <a:pPr marL="742950" lvl="1" indent="-285750">
              <a:spcBef>
                <a:spcPct val="20000"/>
              </a:spcBef>
              <a:buFontTx/>
              <a:buChar char="–"/>
            </a:pPr>
            <a:r>
              <a:rPr lang="en-US" sz="2000" dirty="0"/>
              <a:t>The boot loader program (e.g., GRUB)</a:t>
            </a:r>
          </a:p>
          <a:p>
            <a:pPr marL="742950" lvl="1" indent="-285750">
              <a:spcBef>
                <a:spcPct val="20000"/>
              </a:spcBef>
              <a:buFontTx/>
              <a:buChar char="–"/>
            </a:pPr>
            <a:r>
              <a:rPr lang="en-US" sz="2000" dirty="0"/>
              <a:t>The ‘partition table’ data-structure</a:t>
            </a:r>
          </a:p>
          <a:p>
            <a:pPr marL="742950" lvl="1" indent="-285750">
              <a:spcBef>
                <a:spcPct val="20000"/>
              </a:spcBef>
              <a:buFontTx/>
              <a:buChar char="–"/>
            </a:pPr>
            <a:r>
              <a:rPr lang="en-US" sz="2000" dirty="0"/>
              <a:t>The MBR signature (i.e., 0x55, 0xAA)</a:t>
            </a:r>
          </a:p>
        </p:txBody>
      </p:sp>
      <p:sp>
        <p:nvSpPr>
          <p:cNvPr id="12294" name="Rectangle 6"/>
          <p:cNvSpPr>
            <a:spLocks noChangeArrowheads="1"/>
          </p:cNvSpPr>
          <p:nvPr/>
        </p:nvSpPr>
        <p:spPr bwMode="auto">
          <a:xfrm>
            <a:off x="3581400" y="4267200"/>
            <a:ext cx="5410200" cy="304800"/>
          </a:xfrm>
          <a:prstGeom prst="rect">
            <a:avLst/>
          </a:prstGeom>
          <a:solidFill>
            <a:srgbClr val="00FFCC"/>
          </a:solidFill>
          <a:ln w="9525">
            <a:solidFill>
              <a:schemeClr val="tx1"/>
            </a:solidFill>
            <a:miter lim="800000"/>
            <a:headEnd/>
            <a:tailEnd/>
          </a:ln>
          <a:effectLst/>
        </p:spPr>
        <p:txBody>
          <a:bodyPr wrap="none" anchor="ctr"/>
          <a:lstStyle/>
          <a:p>
            <a:pPr algn="ctr"/>
            <a:r>
              <a:rPr lang="en-US" sz="2000" b="1"/>
              <a:t>signature (2 bytes)</a:t>
            </a:r>
          </a:p>
        </p:txBody>
      </p:sp>
      <p:sp>
        <p:nvSpPr>
          <p:cNvPr id="12295" name="Rectangle 7"/>
          <p:cNvSpPr>
            <a:spLocks noChangeArrowheads="1"/>
          </p:cNvSpPr>
          <p:nvPr/>
        </p:nvSpPr>
        <p:spPr bwMode="auto">
          <a:xfrm>
            <a:off x="3581400" y="3581400"/>
            <a:ext cx="5410200" cy="685800"/>
          </a:xfrm>
          <a:prstGeom prst="rect">
            <a:avLst/>
          </a:prstGeom>
          <a:solidFill>
            <a:srgbClr val="FFFF99"/>
          </a:solidFill>
          <a:ln w="9525">
            <a:solidFill>
              <a:schemeClr val="tx1"/>
            </a:solidFill>
            <a:miter lim="800000"/>
            <a:headEnd/>
            <a:tailEnd/>
          </a:ln>
          <a:effectLst/>
        </p:spPr>
        <p:txBody>
          <a:bodyPr wrap="none" anchor="ctr"/>
          <a:lstStyle/>
          <a:p>
            <a:pPr algn="ctr"/>
            <a:r>
              <a:rPr lang="en-US" sz="2800" b="1"/>
              <a:t>Partition Table (64 bytes)</a:t>
            </a:r>
          </a:p>
        </p:txBody>
      </p:sp>
      <p:sp>
        <p:nvSpPr>
          <p:cNvPr id="12296" name="Rectangle 8"/>
          <p:cNvSpPr>
            <a:spLocks noChangeArrowheads="1"/>
          </p:cNvSpPr>
          <p:nvPr/>
        </p:nvSpPr>
        <p:spPr bwMode="auto">
          <a:xfrm>
            <a:off x="3581400" y="2209800"/>
            <a:ext cx="5410200" cy="1371600"/>
          </a:xfrm>
          <a:prstGeom prst="rect">
            <a:avLst/>
          </a:prstGeom>
          <a:solidFill>
            <a:srgbClr val="FFCCFF"/>
          </a:solidFill>
          <a:ln w="9525">
            <a:solidFill>
              <a:schemeClr val="tx1"/>
            </a:solidFill>
            <a:miter lim="800000"/>
            <a:headEnd/>
            <a:tailEnd/>
          </a:ln>
          <a:effectLst/>
        </p:spPr>
        <p:txBody>
          <a:bodyPr wrap="none" anchor="ctr"/>
          <a:lstStyle/>
          <a:p>
            <a:pPr algn="ctr"/>
            <a:r>
              <a:rPr lang="en-US" sz="2800" b="1"/>
              <a:t>Boot Loader</a:t>
            </a:r>
          </a:p>
          <a:p>
            <a:pPr algn="ctr"/>
            <a:r>
              <a:rPr lang="en-US" sz="2800" b="1"/>
              <a:t>(446 bytes)</a:t>
            </a:r>
          </a:p>
        </p:txBody>
      </p:sp>
      <p:sp>
        <p:nvSpPr>
          <p:cNvPr id="12297" name="Line 9"/>
          <p:cNvSpPr>
            <a:spLocks noChangeShapeType="1"/>
          </p:cNvSpPr>
          <p:nvPr/>
        </p:nvSpPr>
        <p:spPr bwMode="auto">
          <a:xfrm>
            <a:off x="3124200" y="2209800"/>
            <a:ext cx="0" cy="2362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2298" name="Text Box 10"/>
          <p:cNvSpPr txBox="1">
            <a:spLocks noChangeArrowheads="1"/>
          </p:cNvSpPr>
          <p:nvPr/>
        </p:nvSpPr>
        <p:spPr bwMode="auto">
          <a:xfrm>
            <a:off x="2362200" y="3048000"/>
            <a:ext cx="730250" cy="641350"/>
          </a:xfrm>
          <a:prstGeom prst="rect">
            <a:avLst/>
          </a:prstGeom>
          <a:noFill/>
          <a:ln w="9525">
            <a:noFill/>
            <a:miter lim="800000"/>
            <a:headEnd/>
            <a:tailEnd/>
          </a:ln>
          <a:effectLst/>
        </p:spPr>
        <p:txBody>
          <a:bodyPr wrap="none">
            <a:spAutoFit/>
          </a:bodyPr>
          <a:lstStyle/>
          <a:p>
            <a:r>
              <a:rPr lang="en-US"/>
              <a:t>  512</a:t>
            </a:r>
          </a:p>
          <a:p>
            <a:r>
              <a:rPr lang="en-US"/>
              <a:t>bytes</a:t>
            </a:r>
          </a:p>
        </p:txBody>
      </p:sp>
      <p:sp>
        <p:nvSpPr>
          <p:cNvPr id="9" name="Slide Number Placeholder 8"/>
          <p:cNvSpPr>
            <a:spLocks noGrp="1"/>
          </p:cNvSpPr>
          <p:nvPr>
            <p:ph type="sldNum" sz="quarter" idx="12"/>
          </p:nvPr>
        </p:nvSpPr>
        <p:spPr/>
        <p:txBody>
          <a:bodyPr/>
          <a:lstStyle/>
          <a:p>
            <a:fld id="{8803BDD7-B170-4CC6-8041-3539E09DB177}" type="slidenum">
              <a:rPr lang="en-US" smtClean="0"/>
              <a:pPr/>
              <a:t>31</a:t>
            </a:fld>
            <a:endParaRPr lang="en-US"/>
          </a:p>
        </p:txBody>
      </p:sp>
      <p:sp>
        <p:nvSpPr>
          <p:cNvPr id="10" name="Rectangle 5"/>
          <p:cNvSpPr>
            <a:spLocks noChangeArrowheads="1"/>
          </p:cNvSpPr>
          <p:nvPr/>
        </p:nvSpPr>
        <p:spPr bwMode="auto">
          <a:xfrm>
            <a:off x="304800" y="4724400"/>
            <a:ext cx="8229600" cy="1905000"/>
          </a:xfrm>
          <a:prstGeom prst="rect">
            <a:avLst/>
          </a:prstGeom>
          <a:noFill/>
          <a:ln w="9525">
            <a:noFill/>
            <a:miter lim="800000"/>
            <a:headEnd/>
            <a:tailEnd/>
          </a:ln>
          <a:effectLst/>
        </p:spPr>
        <p:txBody>
          <a:bodyPr/>
          <a:lstStyle/>
          <a:p>
            <a:pPr marL="342900" indent="-342900">
              <a:spcBef>
                <a:spcPct val="20000"/>
              </a:spcBef>
              <a:buFontTx/>
              <a:buChar char="•"/>
            </a:pPr>
            <a:r>
              <a:rPr lang="en-US" sz="2000" dirty="0"/>
              <a:t>To see the hard disk’s Partition Table, we must ‘read’ the entire Master Boot </a:t>
            </a:r>
            <a:r>
              <a:rPr lang="en-US" sz="2000" dirty="0" smtClean="0"/>
              <a:t>Record. We </a:t>
            </a:r>
            <a:r>
              <a:rPr lang="en-US" sz="2000" dirty="0"/>
              <a:t>will need to understand the format of the data stored in that Partition Table</a:t>
            </a:r>
          </a:p>
          <a:p>
            <a:pPr marL="342900" indent="-342900">
              <a:spcBef>
                <a:spcPct val="20000"/>
              </a:spcBef>
              <a:buFontTx/>
              <a:buChar char="•"/>
            </a:pPr>
            <a:r>
              <a:rPr lang="en-US" sz="2000" dirty="0"/>
              <a:t>We first need to know how to </a:t>
            </a:r>
            <a:r>
              <a:rPr lang="en-US" sz="2000" dirty="0" smtClean="0"/>
              <a:t>transfer </a:t>
            </a:r>
            <a:r>
              <a:rPr lang="en-US" sz="2000" dirty="0"/>
              <a:t>the MBR (sector 0) from the hard-disk into a suitable memory-area  </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57200" y="0"/>
            <a:ext cx="8229600" cy="1143000"/>
          </a:xfrm>
        </p:spPr>
        <p:txBody>
          <a:bodyPr/>
          <a:lstStyle/>
          <a:p>
            <a:pPr eaLnBrk="1" hangingPunct="1"/>
            <a:r>
              <a:rPr lang="en-US" dirty="0" smtClean="0"/>
              <a:t>The ‘</a:t>
            </a:r>
            <a:r>
              <a:rPr lang="en-US" dirty="0" err="1" smtClean="0"/>
              <a:t>swapgs</a:t>
            </a:r>
            <a:r>
              <a:rPr lang="en-US" dirty="0" smtClean="0"/>
              <a:t>” instruction</a:t>
            </a:r>
          </a:p>
        </p:txBody>
      </p:sp>
      <p:sp>
        <p:nvSpPr>
          <p:cNvPr id="117763" name="Rectangle 3"/>
          <p:cNvSpPr>
            <a:spLocks noGrp="1" noChangeArrowheads="1"/>
          </p:cNvSpPr>
          <p:nvPr>
            <p:ph type="body" idx="1"/>
          </p:nvPr>
        </p:nvSpPr>
        <p:spPr/>
        <p:txBody>
          <a:bodyPr/>
          <a:lstStyle/>
          <a:p>
            <a:pPr eaLnBrk="1" hangingPunct="1"/>
            <a:r>
              <a:rPr lang="en-US" sz="2000" smtClean="0"/>
              <a:t>There is a third Model Specific Register that gets used (in 64-bit mode) with the IA32_GS_BASE register, officially named the IA32_KERNEL_GS_BASE register</a:t>
            </a:r>
          </a:p>
          <a:p>
            <a:pPr eaLnBrk="1" hangingPunct="1"/>
            <a:r>
              <a:rPr lang="en-US" sz="2000" smtClean="0"/>
              <a:t>Its MSR register-index is 0xC0000102</a:t>
            </a:r>
          </a:p>
          <a:p>
            <a:pPr eaLnBrk="1" hangingPunct="1"/>
            <a:r>
              <a:rPr lang="en-US" sz="2000" smtClean="0"/>
              <a:t>A special instruction can be used by ring0 code to exchange the contents of these two Model-Specific Registers</a:t>
            </a:r>
          </a:p>
          <a:p>
            <a:pPr eaLnBrk="1" hangingPunct="1"/>
            <a:r>
              <a:rPr lang="en-US" sz="2000" smtClean="0"/>
              <a:t>Versions of Linux for the Intel x86 platform previously have provided a system-call to allow execution of ‘real-mode’ ROM-BIOS routines in the CPU’s ‘Virtual-8086’ mode </a:t>
            </a:r>
          </a:p>
          <a:p>
            <a:pPr eaLnBrk="1" hangingPunct="1"/>
            <a:r>
              <a:rPr lang="en-US" sz="2000" smtClean="0"/>
              <a:t>For example, an application (with suitable privileges) could easily invoke a standard SVGA BIOS routine that would modify the graphics display modes for special effects</a:t>
            </a:r>
          </a:p>
          <a:p>
            <a:pPr eaLnBrk="1" hangingPunct="1"/>
            <a:endParaRPr lang="en-US" sz="2000" smtClean="0"/>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310</a:t>
            </a:fld>
            <a:endParaRPr lang="en-US" dirty="0"/>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152400"/>
            <a:ext cx="8229600" cy="1143000"/>
          </a:xfrm>
        </p:spPr>
        <p:txBody>
          <a:bodyPr/>
          <a:lstStyle/>
          <a:p>
            <a:pPr eaLnBrk="1" hangingPunct="1"/>
            <a:r>
              <a:rPr lang="en-US" smtClean="0"/>
              <a:t>Demo</a:t>
            </a:r>
          </a:p>
        </p:txBody>
      </p:sp>
      <p:sp>
        <p:nvSpPr>
          <p:cNvPr id="118787" name="Rectangle 3"/>
          <p:cNvSpPr>
            <a:spLocks noGrp="1" noChangeArrowheads="1"/>
          </p:cNvSpPr>
          <p:nvPr>
            <p:ph type="body" idx="1"/>
          </p:nvPr>
        </p:nvSpPr>
        <p:spPr>
          <a:xfrm>
            <a:off x="457200" y="1219200"/>
            <a:ext cx="8229600" cy="4525963"/>
          </a:xfrm>
        </p:spPr>
        <p:txBody>
          <a:bodyPr/>
          <a:lstStyle/>
          <a:p>
            <a:pPr eaLnBrk="1" hangingPunct="1"/>
            <a:r>
              <a:rPr lang="en-US" sz="2400" smtClean="0"/>
              <a:t>Our demo will be a character-mode Linux device-driver, accessible via a ‘device-file’ (named ‘/dev/vmm’) which an application can ‘open()’ with a call to standard C/C++ library-functions</a:t>
            </a:r>
          </a:p>
          <a:p>
            <a:pPr eaLnBrk="1" hangingPunct="1"/>
            <a:r>
              <a:rPr lang="en-US" sz="2400" smtClean="0"/>
              <a:t>It will provide two service-functions:</a:t>
            </a:r>
          </a:p>
          <a:p>
            <a:pPr lvl="1" eaLnBrk="1" hangingPunct="1"/>
            <a:r>
              <a:rPr lang="en-US" sz="2000" smtClean="0"/>
              <a:t> memmap()</a:t>
            </a:r>
          </a:p>
          <a:p>
            <a:pPr lvl="1" eaLnBrk="1" hangingPunct="1"/>
            <a:r>
              <a:rPr lang="en-US" sz="2000" smtClean="0"/>
              <a:t> ioctl() </a:t>
            </a:r>
          </a:p>
          <a:p>
            <a:pPr eaLnBrk="1" hangingPunct="1"/>
            <a:r>
              <a:rPr lang="en-US" sz="2400" smtClean="0"/>
              <a:t>ioctl()’</a:t>
            </a:r>
          </a:p>
          <a:p>
            <a:pPr lvl="1" eaLnBrk="1" hangingPunct="1"/>
            <a:r>
              <a:rPr lang="en-US" sz="2000" smtClean="0"/>
              <a:t>Calling this function, with a ‘struct’ that has fields for the sixteen program-registers, asks the kernel to create a Host VMM that will continue to execute the kernel’s code in 64-bit mode, and to launch a Guest VM that will execute the ‘real-mode’ procedure in Virtual-8086 mode, using the sixteen parameter-values in the VM’s registers, returning modifications upon a VM-exit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311</a:t>
            </a:fld>
            <a:endParaRPr lang="en-US" dirty="0"/>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152400"/>
            <a:ext cx="8229600" cy="1143000"/>
          </a:xfrm>
        </p:spPr>
        <p:txBody>
          <a:bodyPr/>
          <a:lstStyle/>
          <a:p>
            <a:pPr eaLnBrk="1" hangingPunct="1"/>
            <a:r>
              <a:rPr lang="en-US" smtClean="0"/>
              <a:t>Demo</a:t>
            </a:r>
          </a:p>
        </p:txBody>
      </p:sp>
      <p:sp>
        <p:nvSpPr>
          <p:cNvPr id="118787" name="Rectangle 3"/>
          <p:cNvSpPr>
            <a:spLocks noGrp="1" noChangeArrowheads="1"/>
          </p:cNvSpPr>
          <p:nvPr>
            <p:ph type="body" idx="1"/>
          </p:nvPr>
        </p:nvSpPr>
        <p:spPr>
          <a:xfrm>
            <a:off x="457200" y="1219200"/>
            <a:ext cx="8229600" cy="4525963"/>
          </a:xfrm>
        </p:spPr>
        <p:txBody>
          <a:bodyPr/>
          <a:lstStyle/>
          <a:p>
            <a:pPr eaLnBrk="1" hangingPunct="1"/>
            <a:r>
              <a:rPr lang="en-US" sz="2400" smtClean="0"/>
              <a:t>Our demo will be a character-mode Linux device-driver, accessible via a ‘device-file’ (named ‘/dev/vmm’) which an application can ‘open()’ with a call to standard C/C++ library-functions</a:t>
            </a:r>
          </a:p>
          <a:p>
            <a:pPr eaLnBrk="1" hangingPunct="1"/>
            <a:r>
              <a:rPr lang="en-US" sz="2400" smtClean="0"/>
              <a:t>It will provide two service-functions:</a:t>
            </a:r>
          </a:p>
          <a:p>
            <a:pPr lvl="1" eaLnBrk="1" hangingPunct="1"/>
            <a:r>
              <a:rPr lang="en-US" sz="2000" smtClean="0"/>
              <a:t> memmap()</a:t>
            </a:r>
          </a:p>
          <a:p>
            <a:pPr lvl="1" eaLnBrk="1" hangingPunct="1"/>
            <a:r>
              <a:rPr lang="en-US" sz="2000" smtClean="0"/>
              <a:t> ioctl() </a:t>
            </a:r>
          </a:p>
          <a:p>
            <a:pPr eaLnBrk="1" hangingPunct="1"/>
            <a:r>
              <a:rPr lang="en-US" sz="2400" smtClean="0"/>
              <a:t>ioctl()’</a:t>
            </a:r>
          </a:p>
          <a:p>
            <a:pPr lvl="1" eaLnBrk="1" hangingPunct="1"/>
            <a:r>
              <a:rPr lang="en-US" sz="2000" smtClean="0"/>
              <a:t>Calling this function, with a ‘struct’ that has fields for the sixteen program-registers, asks the kernel to create a Host VMM that will continue to execute the kernel’s code in 64-bit mode, and to launch a Guest VM that will execute the ‘real-mode’ procedure in Virtual-8086 mode, using the sixteen parameter-values in the VM’s registers, returning modifications upon a VM-exit</a:t>
            </a:r>
          </a:p>
        </p:txBody>
      </p:sp>
      <p:sp>
        <p:nvSpPr>
          <p:cNvPr id="4" name="Slide Number Placeholder 3"/>
          <p:cNvSpPr>
            <a:spLocks noGrp="1"/>
          </p:cNvSpPr>
          <p:nvPr>
            <p:ph type="sldNum" sz="quarter" idx="12"/>
          </p:nvPr>
        </p:nvSpPr>
        <p:spPr>
          <a:xfrm>
            <a:off x="6553200" y="6245225"/>
            <a:ext cx="2133600" cy="476250"/>
          </a:xfrm>
        </p:spPr>
        <p:txBody>
          <a:bodyPr/>
          <a:lstStyle/>
          <a:p>
            <a:fld id="{E9F30D11-FCBC-4E13-9D77-6D2272D5FE03}" type="slidenum">
              <a:rPr lang="en-US" smtClean="0"/>
              <a:pPr/>
              <a:t>312</a:t>
            </a:fld>
            <a:endParaRPr lang="en-US" dirty="0"/>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381000" y="1066800"/>
            <a:ext cx="8229600" cy="5029200"/>
          </a:xfrm>
        </p:spPr>
        <p:txBody>
          <a:bodyPr/>
          <a:lstStyle/>
          <a:p>
            <a:pPr eaLnBrk="1" hangingPunct="1"/>
            <a:r>
              <a:rPr lang="en-US" sz="2400" dirty="0" smtClean="0"/>
              <a:t>Power up</a:t>
            </a:r>
          </a:p>
          <a:p>
            <a:pPr lvl="1"/>
            <a:r>
              <a:rPr lang="en-US" sz="2000" dirty="0" smtClean="0"/>
              <a:t>CS: 0xf000 (special processing at startup), Len: 0xffff</a:t>
            </a:r>
          </a:p>
          <a:p>
            <a:pPr lvl="1"/>
            <a:r>
              <a:rPr lang="en-US" sz="2000" dirty="0" smtClean="0"/>
              <a:t>IP: 0xfff0</a:t>
            </a:r>
          </a:p>
          <a:p>
            <a:pPr lvl="1"/>
            <a:r>
              <a:rPr lang="en-US" sz="2000" dirty="0" smtClean="0"/>
              <a:t>DS, ES, FS, GS: 0x0, Len: 0xffff, present, R/W, accessed</a:t>
            </a:r>
          </a:p>
          <a:p>
            <a:pPr lvl="1"/>
            <a:r>
              <a:rPr lang="en-US" sz="2000" dirty="0" smtClean="0"/>
              <a:t>SS: 0x0, Len: 0xffff , present, R/W, accessed, expand-up</a:t>
            </a:r>
          </a:p>
          <a:p>
            <a:pPr lvl="1"/>
            <a:r>
              <a:rPr lang="en-US" sz="2000" dirty="0" smtClean="0"/>
              <a:t>SP: 0x0</a:t>
            </a:r>
          </a:p>
          <a:p>
            <a:pPr lvl="1"/>
            <a:r>
              <a:rPr lang="en-US" sz="2000" dirty="0" smtClean="0"/>
              <a:t>CR0: 0x60000010</a:t>
            </a:r>
          </a:p>
          <a:p>
            <a:pPr lvl="1"/>
            <a:r>
              <a:rPr lang="en-US" sz="2000" dirty="0" smtClean="0"/>
              <a:t>EFLAGS: 0x00000002</a:t>
            </a:r>
          </a:p>
          <a:p>
            <a:pPr lvl="1"/>
            <a:r>
              <a:rPr lang="en-US" sz="2000" dirty="0" smtClean="0"/>
              <a:t>CR3:  0x0</a:t>
            </a:r>
          </a:p>
          <a:p>
            <a:pPr lvl="1"/>
            <a:r>
              <a:rPr lang="en-US" sz="2000" dirty="0" smtClean="0"/>
              <a:t>CR4: 0x0</a:t>
            </a:r>
          </a:p>
          <a:p>
            <a:pPr lvl="1"/>
            <a:r>
              <a:rPr lang="en-US" sz="2000" dirty="0" smtClean="0"/>
              <a:t>Caches: </a:t>
            </a:r>
            <a:r>
              <a:rPr lang="en-US" sz="2000" dirty="0" err="1" smtClean="0"/>
              <a:t>invalide</a:t>
            </a:r>
            <a:endParaRPr lang="en-US" sz="2000" dirty="0" smtClean="0"/>
          </a:p>
          <a:p>
            <a:pPr lvl="1"/>
            <a:r>
              <a:rPr lang="en-US" sz="2000" dirty="0" smtClean="0"/>
              <a:t>DEBUG: 0x00000400</a:t>
            </a:r>
          </a:p>
          <a:p>
            <a:pPr lvl="1"/>
            <a:r>
              <a:rPr lang="en-US" sz="2000" dirty="0" smtClean="0"/>
              <a:t>IDTR: 0x0, size: 0x03ff</a:t>
            </a:r>
          </a:p>
          <a:p>
            <a:pPr lvl="1"/>
            <a:r>
              <a:rPr lang="en-US" sz="2000" dirty="0" smtClean="0"/>
              <a:t>64K </a:t>
            </a:r>
            <a:r>
              <a:rPr lang="en-US" sz="2000" dirty="0" err="1" smtClean="0"/>
              <a:t>seg</a:t>
            </a:r>
            <a:r>
              <a:rPr lang="en-US" sz="2000" dirty="0" smtClean="0"/>
              <a:t> limitation</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313</a:t>
            </a:fld>
            <a:endParaRPr lang="en-US" dirty="0"/>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err="1" smtClean="0"/>
              <a:t>ljmp</a:t>
            </a:r>
            <a:r>
              <a:rPr lang="en-US" sz="2400" dirty="0" smtClean="0"/>
              <a:t> initializes CS</a:t>
            </a:r>
          </a:p>
          <a:p>
            <a:pPr eaLnBrk="1" hangingPunct="1"/>
            <a:r>
              <a:rPr lang="en-US" sz="2400" dirty="0" err="1" smtClean="0"/>
              <a:t>mov</a:t>
            </a:r>
            <a:r>
              <a:rPr lang="en-US" sz="2400" dirty="0" smtClean="0"/>
              <a:t>   </a:t>
            </a:r>
            <a:r>
              <a:rPr lang="en-US" sz="2400" dirty="0" err="1" smtClean="0"/>
              <a:t>val</a:t>
            </a:r>
            <a:r>
              <a:rPr lang="en-US" sz="2400" dirty="0" smtClean="0"/>
              <a:t>, ax; </a:t>
            </a:r>
            <a:r>
              <a:rPr lang="en-US" sz="2400" dirty="0" err="1" smtClean="0"/>
              <a:t>mov</a:t>
            </a:r>
            <a:r>
              <a:rPr lang="en-US" sz="2400" dirty="0" smtClean="0"/>
              <a:t>  </a:t>
            </a:r>
            <a:r>
              <a:rPr lang="en-US" sz="2400" dirty="0" err="1" smtClean="0"/>
              <a:t>ax,ds</a:t>
            </a:r>
            <a:r>
              <a:rPr lang="en-US" sz="2400" dirty="0" smtClean="0"/>
              <a:t>, initializes</a:t>
            </a:r>
          </a:p>
          <a:p>
            <a:pPr eaLnBrk="1" hangingPunct="1"/>
            <a:r>
              <a:rPr lang="en-US" sz="2400" dirty="0" smtClean="0"/>
              <a:t>Push decrements SP and puts </a:t>
            </a:r>
            <a:r>
              <a:rPr lang="en-US" sz="2400" dirty="0" err="1" smtClean="0"/>
              <a:t>arg</a:t>
            </a:r>
            <a:r>
              <a:rPr lang="en-US" sz="2400" dirty="0" smtClean="0"/>
              <a:t> at loc</a:t>
            </a:r>
          </a:p>
          <a:p>
            <a:pPr eaLnBrk="1" hangingPunct="1"/>
            <a:r>
              <a:rPr lang="en-US" sz="2400" dirty="0" smtClean="0"/>
              <a:t>No IDTR in real mode (IDT at 0x0)</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314</a:t>
            </a:fld>
            <a:endParaRPr lang="en-US" dirty="0"/>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In PM, in/</a:t>
            </a:r>
            <a:r>
              <a:rPr lang="en-US" sz="2400" dirty="0" err="1" smtClean="0"/>
              <a:t>out,cli</a:t>
            </a:r>
            <a:r>
              <a:rPr lang="en-US" sz="2400" dirty="0" smtClean="0"/>
              <a:t>/</a:t>
            </a:r>
            <a:r>
              <a:rPr lang="en-US" sz="2400" dirty="0" err="1" smtClean="0"/>
              <a:t>sti</a:t>
            </a:r>
            <a:r>
              <a:rPr lang="en-US" sz="2400" dirty="0" smtClean="0"/>
              <a:t> can only be executes if </a:t>
            </a:r>
            <a:r>
              <a:rPr lang="en-US" sz="2400" dirty="0" err="1" smtClean="0"/>
              <a:t>cpl</a:t>
            </a:r>
            <a:r>
              <a:rPr lang="en-US" sz="2400" dirty="0" smtClean="0"/>
              <a:t> &lt;= </a:t>
            </a:r>
            <a:r>
              <a:rPr lang="en-US" sz="2400" dirty="0" err="1" smtClean="0"/>
              <a:t>iopl</a:t>
            </a:r>
            <a:r>
              <a:rPr lang="en-US" sz="2400" dirty="0" smtClean="0"/>
              <a:t> (in EFLAGS) unless VM86 is enabled</a:t>
            </a:r>
          </a:p>
          <a:p>
            <a:pPr eaLnBrk="1" hangingPunct="1"/>
            <a:r>
              <a:rPr lang="en-US" sz="2400" dirty="0" smtClean="0"/>
              <a:t>Tasks: Processor registers, IO permission map, interrupt redirection bit</a:t>
            </a:r>
          </a:p>
          <a:p>
            <a:pPr eaLnBrk="1" hangingPunct="1"/>
            <a:r>
              <a:rPr lang="en-US" sz="2400" dirty="0" smtClean="0"/>
              <a:t>In PM, selector is </a:t>
            </a:r>
            <a:r>
              <a:rPr lang="en-US" sz="2400" dirty="0" err="1" smtClean="0"/>
              <a:t>Dtindex:TI:RPL</a:t>
            </a:r>
            <a:endParaRPr lang="en-US" sz="2400" dirty="0" smtClean="0"/>
          </a:p>
          <a:p>
            <a:pPr eaLnBrk="1" hangingPunct="1"/>
            <a:r>
              <a:rPr lang="en-US" sz="2400" dirty="0" smtClean="0"/>
              <a:t>Privilege Level</a:t>
            </a:r>
          </a:p>
          <a:p>
            <a:pPr lvl="1"/>
            <a:r>
              <a:rPr lang="en-US" sz="2000" dirty="0" smtClean="0"/>
              <a:t>CPL: </a:t>
            </a:r>
            <a:r>
              <a:rPr lang="en-US" sz="2000" dirty="0" err="1" smtClean="0"/>
              <a:t>priv</a:t>
            </a:r>
            <a:r>
              <a:rPr lang="en-US" sz="2000" dirty="0" smtClean="0"/>
              <a:t> of current Task</a:t>
            </a:r>
          </a:p>
          <a:p>
            <a:pPr lvl="1"/>
            <a:r>
              <a:rPr lang="en-US" sz="2000" dirty="0" smtClean="0"/>
              <a:t>DPL: </a:t>
            </a:r>
            <a:r>
              <a:rPr lang="en-US" sz="2000" dirty="0" err="1" smtClean="0"/>
              <a:t>priv</a:t>
            </a:r>
            <a:r>
              <a:rPr lang="en-US" sz="2000" dirty="0" smtClean="0"/>
              <a:t> level of target code segment</a:t>
            </a:r>
          </a:p>
          <a:p>
            <a:pPr lvl="1"/>
            <a:r>
              <a:rPr lang="en-US" sz="2000" dirty="0" smtClean="0"/>
              <a:t>RPL: </a:t>
            </a:r>
            <a:r>
              <a:rPr lang="en-US" sz="2000" dirty="0" err="1" smtClean="0"/>
              <a:t>priv</a:t>
            </a:r>
            <a:r>
              <a:rPr lang="en-US" sz="2000" dirty="0" smtClean="0"/>
              <a:t> level in </a:t>
            </a:r>
            <a:r>
              <a:rPr lang="en-US" sz="2000" dirty="0" err="1" smtClean="0"/>
              <a:t>seg</a:t>
            </a:r>
            <a:r>
              <a:rPr lang="en-US" sz="2000" dirty="0" smtClean="0"/>
              <a:t> register</a:t>
            </a:r>
          </a:p>
          <a:p>
            <a:pPr lvl="1"/>
            <a:r>
              <a:rPr lang="en-US" sz="2000" dirty="0" smtClean="0"/>
              <a:t>CPL==DPL except for conforming segments</a:t>
            </a:r>
          </a:p>
          <a:p>
            <a:pPr eaLnBrk="1" hangingPunct="1"/>
            <a:endParaRPr lang="en-US" sz="2400" dirty="0" smtClean="0"/>
          </a:p>
          <a:p>
            <a:pPr eaLnBrk="1" hangingPunct="1"/>
            <a:endParaRPr lang="en-US" sz="2400" dirty="0" smtClean="0"/>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315</a:t>
            </a:fld>
            <a:endParaRPr lang="en-US" dirty="0"/>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5029200"/>
          </a:xfrm>
        </p:spPr>
        <p:txBody>
          <a:bodyPr/>
          <a:lstStyle/>
          <a:p>
            <a:pPr eaLnBrk="1" hangingPunct="1"/>
            <a:r>
              <a:rPr lang="en-US" sz="2400" dirty="0" smtClean="0"/>
              <a:t>Call Gate:</a:t>
            </a:r>
          </a:p>
          <a:p>
            <a:pPr lvl="1"/>
            <a:r>
              <a:rPr lang="en-US" sz="2000" dirty="0" smtClean="0"/>
              <a:t>In GDT or LDT</a:t>
            </a:r>
          </a:p>
          <a:p>
            <a:pPr lvl="1"/>
            <a:r>
              <a:rPr lang="en-US" sz="2000" dirty="0" smtClean="0"/>
              <a:t>Used by far calls</a:t>
            </a:r>
          </a:p>
          <a:p>
            <a:pPr lvl="1"/>
            <a:r>
              <a:rPr lang="en-US" sz="2000" dirty="0" smtClean="0"/>
              <a:t>Descriptor:</a:t>
            </a:r>
          </a:p>
          <a:p>
            <a:pPr lvl="2"/>
            <a:r>
              <a:rPr lang="en-US" sz="2000" dirty="0" smtClean="0"/>
              <a:t>P: present</a:t>
            </a:r>
          </a:p>
          <a:p>
            <a:pPr lvl="2"/>
            <a:r>
              <a:rPr lang="en-US" sz="2000" dirty="0" smtClean="0"/>
              <a:t>DPL</a:t>
            </a:r>
          </a:p>
          <a:p>
            <a:pPr lvl="2"/>
            <a:r>
              <a:rPr lang="en-US" sz="2000" dirty="0" smtClean="0"/>
              <a:t>S: S==0 means system segment</a:t>
            </a:r>
          </a:p>
          <a:p>
            <a:pPr lvl="2"/>
            <a:r>
              <a:rPr lang="en-US" sz="2000" dirty="0" smtClean="0"/>
              <a:t>X: 0 for 16 bit, 1 for 32 bit</a:t>
            </a:r>
          </a:p>
          <a:p>
            <a:pPr lvl="2"/>
            <a:r>
              <a:rPr lang="en-US" sz="2000" dirty="0" smtClean="0"/>
              <a:t>Type (call gate=0b100)</a:t>
            </a:r>
          </a:p>
          <a:p>
            <a:pPr lvl="2"/>
            <a:r>
              <a:rPr lang="en-US" sz="2000" dirty="0" smtClean="0"/>
              <a:t>Count: how many words to copy from caller’s stack</a:t>
            </a:r>
          </a:p>
          <a:p>
            <a:pPr lvl="2"/>
            <a:r>
              <a:rPr lang="en-US" sz="2000" dirty="0" smtClean="0"/>
              <a:t>Selector: code segment descriptor base </a:t>
            </a:r>
            <a:r>
              <a:rPr lang="en-US" sz="2000" dirty="0" err="1" smtClean="0"/>
              <a:t>addr</a:t>
            </a:r>
            <a:r>
              <a:rPr lang="en-US" sz="2000" dirty="0" smtClean="0"/>
              <a:t> for call</a:t>
            </a:r>
          </a:p>
          <a:p>
            <a:pPr lvl="2"/>
            <a:r>
              <a:rPr lang="en-US" sz="2000" dirty="0" smtClean="0"/>
              <a:t>Offset: offset for call</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316</a:t>
            </a:fld>
            <a:endParaRPr lang="en-US" dirty="0"/>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Code </a:t>
            </a:r>
            <a:r>
              <a:rPr lang="en-US" sz="2400" dirty="0" err="1" smtClean="0"/>
              <a:t>seg</a:t>
            </a:r>
            <a:r>
              <a:rPr lang="en-US" sz="2400" dirty="0" smtClean="0"/>
              <a:t> descriptor:</a:t>
            </a:r>
          </a:p>
          <a:p>
            <a:pPr lvl="1"/>
            <a:r>
              <a:rPr lang="en-US" sz="2000" dirty="0" smtClean="0"/>
              <a:t>G: granularity (0= bytes)</a:t>
            </a:r>
          </a:p>
          <a:p>
            <a:pPr lvl="1"/>
            <a:r>
              <a:rPr lang="en-US" sz="2000" dirty="0" smtClean="0"/>
              <a:t>D: default operand size</a:t>
            </a:r>
          </a:p>
          <a:p>
            <a:pPr lvl="1"/>
            <a:r>
              <a:rPr lang="en-US" sz="2000" dirty="0" smtClean="0"/>
              <a:t>Avail</a:t>
            </a:r>
          </a:p>
          <a:p>
            <a:pPr lvl="1"/>
            <a:r>
              <a:rPr lang="en-US" sz="2000" dirty="0" smtClean="0"/>
              <a:t>P</a:t>
            </a:r>
          </a:p>
          <a:p>
            <a:pPr lvl="1"/>
            <a:r>
              <a:rPr lang="en-US" sz="2000" dirty="0" smtClean="0"/>
              <a:t>DPL</a:t>
            </a:r>
          </a:p>
          <a:p>
            <a:pPr lvl="1"/>
            <a:r>
              <a:rPr lang="en-US" sz="2000" dirty="0" smtClean="0"/>
              <a:t>S:</a:t>
            </a:r>
          </a:p>
          <a:p>
            <a:pPr lvl="1"/>
            <a:r>
              <a:rPr lang="en-US" sz="2000" dirty="0" smtClean="0"/>
              <a:t>C/D: code, data</a:t>
            </a:r>
          </a:p>
          <a:p>
            <a:pPr lvl="1"/>
            <a:r>
              <a:rPr lang="en-US" sz="2000" dirty="0" smtClean="0"/>
              <a:t>C</a:t>
            </a:r>
          </a:p>
          <a:p>
            <a:pPr lvl="1"/>
            <a:r>
              <a:rPr lang="en-US" sz="2000" dirty="0" smtClean="0"/>
              <a:t>R: 0 means execute only</a:t>
            </a:r>
          </a:p>
          <a:p>
            <a:pPr lvl="1"/>
            <a:r>
              <a:rPr lang="en-US" sz="2000" dirty="0" smtClean="0"/>
              <a:t>A: accessed</a:t>
            </a:r>
          </a:p>
          <a:p>
            <a:pPr lvl="1"/>
            <a:r>
              <a:rPr lang="en-US" sz="2000" dirty="0" smtClean="0"/>
              <a:t>Base: 32 bit base address</a:t>
            </a:r>
          </a:p>
          <a:p>
            <a:pPr lvl="1"/>
            <a:r>
              <a:rPr lang="en-US" sz="2000" dirty="0" smtClean="0"/>
              <a:t>Limit</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317</a:t>
            </a:fld>
            <a:endParaRPr lang="en-US" dirty="0"/>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Call </a:t>
            </a:r>
          </a:p>
          <a:p>
            <a:pPr lvl="1"/>
            <a:r>
              <a:rPr lang="en-US" sz="2000" dirty="0" smtClean="0"/>
              <a:t>Caller pushes parameters</a:t>
            </a:r>
          </a:p>
          <a:p>
            <a:pPr lvl="1"/>
            <a:r>
              <a:rPr lang="en-US" sz="2000" dirty="0" smtClean="0"/>
              <a:t>Push callers SS: ESP</a:t>
            </a:r>
          </a:p>
          <a:p>
            <a:pPr lvl="1"/>
            <a:r>
              <a:rPr lang="en-US" sz="2000" dirty="0" smtClean="0"/>
              <a:t>Copy parameters</a:t>
            </a:r>
          </a:p>
          <a:p>
            <a:pPr lvl="1"/>
            <a:r>
              <a:rPr lang="en-US" sz="2000" dirty="0" smtClean="0"/>
              <a:t>Push CS:EIP of next instruction of caller</a:t>
            </a:r>
          </a:p>
          <a:p>
            <a:pPr lvl="1"/>
            <a:r>
              <a:rPr lang="en-US" sz="2000" dirty="0" smtClean="0"/>
              <a:t>DWORDs copied from caller’s stack</a:t>
            </a:r>
          </a:p>
          <a:p>
            <a:pPr lvl="1"/>
            <a:r>
              <a:rPr lang="en-US" sz="2000" dirty="0" smtClean="0"/>
              <a:t>Execute</a:t>
            </a:r>
          </a:p>
          <a:p>
            <a:pPr lvl="1"/>
            <a:r>
              <a:rPr lang="en-US" sz="2000" dirty="0" smtClean="0"/>
              <a:t>Ret</a:t>
            </a:r>
          </a:p>
          <a:p>
            <a:pPr lvl="1"/>
            <a:endParaRPr lang="en-US" sz="2000" dirty="0" smtClean="0"/>
          </a:p>
          <a:p>
            <a:pPr lvl="1"/>
            <a:endParaRPr lang="en-US" sz="2000" dirty="0" smtClean="0"/>
          </a:p>
          <a:p>
            <a:pPr lvl="1"/>
            <a:endParaRPr lang="en-US" sz="2000" dirty="0" smtClean="0"/>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318</a:t>
            </a:fld>
            <a:endParaRPr lang="en-US" dirty="0"/>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r>
              <a:rPr lang="en-US" sz="2400" dirty="0" smtClean="0"/>
              <a:t>Data Descriptor:</a:t>
            </a:r>
          </a:p>
          <a:p>
            <a:pPr lvl="1"/>
            <a:r>
              <a:rPr lang="en-US" sz="2000" dirty="0" smtClean="0"/>
              <a:t>G:</a:t>
            </a:r>
          </a:p>
          <a:p>
            <a:pPr lvl="1"/>
            <a:r>
              <a:rPr lang="en-US" sz="2000" dirty="0" smtClean="0"/>
              <a:t>B:</a:t>
            </a:r>
          </a:p>
          <a:p>
            <a:pPr lvl="1"/>
            <a:r>
              <a:rPr lang="en-US" sz="2000" dirty="0" smtClean="0"/>
              <a:t>C/S:</a:t>
            </a:r>
          </a:p>
          <a:p>
            <a:pPr lvl="1"/>
            <a:r>
              <a:rPr lang="en-US" sz="2000" dirty="0" smtClean="0"/>
              <a:t>P: present</a:t>
            </a:r>
          </a:p>
          <a:p>
            <a:pPr lvl="1"/>
            <a:r>
              <a:rPr lang="en-US" sz="2000" dirty="0" smtClean="0"/>
              <a:t>DPL</a:t>
            </a:r>
          </a:p>
          <a:p>
            <a:pPr lvl="1"/>
            <a:r>
              <a:rPr lang="en-US" sz="2000" dirty="0" smtClean="0"/>
              <a:t>S: S==0 means system segment</a:t>
            </a:r>
          </a:p>
          <a:p>
            <a:pPr lvl="1"/>
            <a:r>
              <a:rPr lang="en-US" sz="2000" dirty="0" smtClean="0"/>
              <a:t>E: expand down</a:t>
            </a:r>
          </a:p>
          <a:p>
            <a:pPr lvl="1"/>
            <a:r>
              <a:rPr lang="en-US" sz="2000" dirty="0" smtClean="0"/>
              <a:t>W: writable</a:t>
            </a:r>
          </a:p>
          <a:p>
            <a:pPr lvl="1"/>
            <a:r>
              <a:rPr lang="en-US" sz="2000" dirty="0" smtClean="0"/>
              <a:t>A: accessed</a:t>
            </a:r>
          </a:p>
          <a:p>
            <a:pPr lvl="1"/>
            <a:r>
              <a:rPr lang="en-US" sz="2000" dirty="0" err="1" smtClean="0"/>
              <a:t>Seg</a:t>
            </a:r>
            <a:r>
              <a:rPr lang="en-US" sz="2000" dirty="0" smtClean="0"/>
              <a:t> Base</a:t>
            </a:r>
          </a:p>
          <a:p>
            <a:pPr lvl="1"/>
            <a:r>
              <a:rPr lang="en-US" sz="2000" dirty="0" smtClean="0"/>
              <a:t>Size</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319</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Partition Table Entries</a:t>
            </a:r>
          </a:p>
        </p:txBody>
      </p:sp>
      <p:sp>
        <p:nvSpPr>
          <p:cNvPr id="14341" name="Rectangle 5"/>
          <p:cNvSpPr>
            <a:spLocks noChangeArrowheads="1"/>
          </p:cNvSpPr>
          <p:nvPr/>
        </p:nvSpPr>
        <p:spPr bwMode="auto">
          <a:xfrm>
            <a:off x="152400" y="1295400"/>
            <a:ext cx="8229600" cy="4525963"/>
          </a:xfrm>
          <a:prstGeom prst="rect">
            <a:avLst/>
          </a:prstGeom>
          <a:noFill/>
          <a:ln w="9525">
            <a:noFill/>
            <a:miter lim="800000"/>
            <a:headEnd/>
            <a:tailEnd/>
          </a:ln>
          <a:effectLst/>
        </p:spPr>
        <p:txBody>
          <a:bodyPr/>
          <a:lstStyle/>
          <a:p>
            <a:pPr marL="342900" indent="-342900">
              <a:spcBef>
                <a:spcPct val="20000"/>
              </a:spcBef>
              <a:buFontTx/>
              <a:buChar char="•"/>
            </a:pPr>
            <a:r>
              <a:rPr lang="en-US" sz="2400" dirty="0"/>
              <a:t>The </a:t>
            </a:r>
            <a:r>
              <a:rPr lang="en-US" sz="2400" dirty="0" smtClean="0"/>
              <a:t>Partition Table </a:t>
            </a:r>
            <a:r>
              <a:rPr lang="en-US" sz="2400" dirty="0"/>
              <a:t>is an array containing four data-structures (called ‘partition table entries’):</a:t>
            </a:r>
          </a:p>
        </p:txBody>
      </p:sp>
      <p:sp>
        <p:nvSpPr>
          <p:cNvPr id="14342" name="Rectangle 6"/>
          <p:cNvSpPr>
            <a:spLocks noChangeArrowheads="1"/>
          </p:cNvSpPr>
          <p:nvPr/>
        </p:nvSpPr>
        <p:spPr bwMode="auto">
          <a:xfrm>
            <a:off x="1905000" y="2971800"/>
            <a:ext cx="6096000" cy="2438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3" name="Rectangle 7"/>
          <p:cNvSpPr>
            <a:spLocks noChangeArrowheads="1"/>
          </p:cNvSpPr>
          <p:nvPr/>
        </p:nvSpPr>
        <p:spPr bwMode="auto">
          <a:xfrm>
            <a:off x="1905000" y="4191000"/>
            <a:ext cx="3124200" cy="1524000"/>
          </a:xfrm>
          <a:prstGeom prst="rect">
            <a:avLst/>
          </a:prstGeom>
          <a:solidFill>
            <a:srgbClr val="FFFF99"/>
          </a:solidFill>
          <a:ln w="9525">
            <a:solidFill>
              <a:schemeClr val="tx1"/>
            </a:solidFill>
            <a:miter lim="800000"/>
            <a:headEnd/>
            <a:tailEnd/>
          </a:ln>
          <a:effectLst/>
        </p:spPr>
        <p:txBody>
          <a:bodyPr wrap="none" anchor="ctr"/>
          <a:lstStyle/>
          <a:p>
            <a:pPr algn="ctr"/>
            <a:r>
              <a:rPr lang="en-US" sz="2400" b="1"/>
              <a:t>Starting sector</a:t>
            </a:r>
          </a:p>
          <a:p>
            <a:pPr algn="ctr"/>
            <a:r>
              <a:rPr lang="en-US" sz="2400" b="1"/>
              <a:t>ID-number</a:t>
            </a:r>
          </a:p>
        </p:txBody>
      </p:sp>
      <p:sp>
        <p:nvSpPr>
          <p:cNvPr id="14344" name="Rectangle 8"/>
          <p:cNvSpPr>
            <a:spLocks noChangeArrowheads="1"/>
          </p:cNvSpPr>
          <p:nvPr/>
        </p:nvSpPr>
        <p:spPr bwMode="auto">
          <a:xfrm>
            <a:off x="4953000" y="4191000"/>
            <a:ext cx="3048000" cy="1524000"/>
          </a:xfrm>
          <a:prstGeom prst="rect">
            <a:avLst/>
          </a:prstGeom>
          <a:solidFill>
            <a:srgbClr val="FFFF99"/>
          </a:solidFill>
          <a:ln w="9525">
            <a:solidFill>
              <a:schemeClr val="tx1"/>
            </a:solidFill>
            <a:miter lim="800000"/>
            <a:headEnd/>
            <a:tailEnd/>
          </a:ln>
          <a:effectLst/>
        </p:spPr>
        <p:txBody>
          <a:bodyPr wrap="none" anchor="ctr"/>
          <a:lstStyle/>
          <a:p>
            <a:pPr algn="ctr"/>
            <a:r>
              <a:rPr lang="en-US" sz="2400" b="1"/>
              <a:t>Partition length</a:t>
            </a:r>
          </a:p>
          <a:p>
            <a:pPr algn="ctr"/>
            <a:r>
              <a:rPr lang="en-US" sz="2400" b="1"/>
              <a:t>(in sectors)</a:t>
            </a:r>
          </a:p>
        </p:txBody>
      </p:sp>
      <p:sp>
        <p:nvSpPr>
          <p:cNvPr id="14345" name="Rectangle 9"/>
          <p:cNvSpPr>
            <a:spLocks noChangeArrowheads="1"/>
          </p:cNvSpPr>
          <p:nvPr/>
        </p:nvSpPr>
        <p:spPr bwMode="auto">
          <a:xfrm>
            <a:off x="1905000" y="2438400"/>
            <a:ext cx="762000" cy="1752600"/>
          </a:xfrm>
          <a:prstGeom prst="rect">
            <a:avLst/>
          </a:prstGeom>
          <a:solidFill>
            <a:schemeClr val="accent1"/>
          </a:solidFill>
          <a:ln w="9525">
            <a:solidFill>
              <a:schemeClr val="tx1"/>
            </a:solidFill>
            <a:miter lim="800000"/>
            <a:headEnd/>
            <a:tailEnd/>
          </a:ln>
          <a:effectLst/>
        </p:spPr>
        <p:txBody>
          <a:bodyPr wrap="none" anchor="ctr"/>
          <a:lstStyle/>
          <a:p>
            <a:pPr algn="ctr"/>
            <a:r>
              <a:rPr lang="en-US" b="1"/>
              <a:t>S</a:t>
            </a:r>
          </a:p>
          <a:p>
            <a:pPr algn="ctr"/>
            <a:r>
              <a:rPr lang="en-US" b="1"/>
              <a:t>T</a:t>
            </a:r>
          </a:p>
          <a:p>
            <a:pPr algn="ctr"/>
            <a:r>
              <a:rPr lang="en-US" b="1"/>
              <a:t>A</a:t>
            </a:r>
          </a:p>
          <a:p>
            <a:pPr algn="ctr"/>
            <a:r>
              <a:rPr lang="en-US" b="1"/>
              <a:t>T</a:t>
            </a:r>
          </a:p>
          <a:p>
            <a:pPr algn="ctr"/>
            <a:r>
              <a:rPr lang="en-US" b="1"/>
              <a:t>U</a:t>
            </a:r>
          </a:p>
          <a:p>
            <a:pPr algn="ctr"/>
            <a:r>
              <a:rPr lang="en-US" b="1"/>
              <a:t>S</a:t>
            </a:r>
          </a:p>
        </p:txBody>
      </p:sp>
      <p:sp>
        <p:nvSpPr>
          <p:cNvPr id="14346" name="Rectangle 10"/>
          <p:cNvSpPr>
            <a:spLocks noChangeArrowheads="1"/>
          </p:cNvSpPr>
          <p:nvPr/>
        </p:nvSpPr>
        <p:spPr bwMode="auto">
          <a:xfrm>
            <a:off x="2667000" y="2438400"/>
            <a:ext cx="7620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7" name="Rectangle 11"/>
          <p:cNvSpPr>
            <a:spLocks noChangeArrowheads="1"/>
          </p:cNvSpPr>
          <p:nvPr/>
        </p:nvSpPr>
        <p:spPr bwMode="auto">
          <a:xfrm>
            <a:off x="3429000" y="2438400"/>
            <a:ext cx="15240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8" name="Rectangle 12"/>
          <p:cNvSpPr>
            <a:spLocks noChangeArrowheads="1"/>
          </p:cNvSpPr>
          <p:nvPr/>
        </p:nvSpPr>
        <p:spPr bwMode="auto">
          <a:xfrm>
            <a:off x="3429000" y="2438400"/>
            <a:ext cx="15240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49" name="Rectangle 13"/>
          <p:cNvSpPr>
            <a:spLocks noChangeArrowheads="1"/>
          </p:cNvSpPr>
          <p:nvPr/>
        </p:nvSpPr>
        <p:spPr bwMode="auto">
          <a:xfrm>
            <a:off x="4953000" y="2438400"/>
            <a:ext cx="762000" cy="1752600"/>
          </a:xfrm>
          <a:prstGeom prst="rect">
            <a:avLst/>
          </a:prstGeom>
          <a:solidFill>
            <a:srgbClr val="FFFF99"/>
          </a:solidFill>
          <a:ln w="9525">
            <a:solidFill>
              <a:schemeClr val="tx1"/>
            </a:solidFill>
            <a:miter lim="800000"/>
            <a:headEnd/>
            <a:tailEnd/>
          </a:ln>
          <a:effectLst/>
        </p:spPr>
        <p:txBody>
          <a:bodyPr wrap="none" anchor="ctr"/>
          <a:lstStyle/>
          <a:p>
            <a:pPr algn="ctr"/>
            <a:r>
              <a:rPr lang="en-US" sz="2400" b="1"/>
              <a:t>T</a:t>
            </a:r>
            <a:br>
              <a:rPr lang="en-US" sz="2400" b="1"/>
            </a:br>
            <a:r>
              <a:rPr lang="en-US" sz="2400" b="1"/>
              <a:t>Y</a:t>
            </a:r>
            <a:br>
              <a:rPr lang="en-US" sz="2400" b="1"/>
            </a:br>
            <a:r>
              <a:rPr lang="en-US" sz="2400" b="1"/>
              <a:t>P</a:t>
            </a:r>
            <a:br>
              <a:rPr lang="en-US" sz="2400" b="1"/>
            </a:br>
            <a:r>
              <a:rPr lang="en-US" sz="2400" b="1"/>
              <a:t>E</a:t>
            </a:r>
          </a:p>
        </p:txBody>
      </p:sp>
      <p:sp>
        <p:nvSpPr>
          <p:cNvPr id="14350" name="Rectangle 14"/>
          <p:cNvSpPr>
            <a:spLocks noChangeArrowheads="1"/>
          </p:cNvSpPr>
          <p:nvPr/>
        </p:nvSpPr>
        <p:spPr bwMode="auto">
          <a:xfrm>
            <a:off x="5715000" y="2438400"/>
            <a:ext cx="7620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1" name="Rectangle 15"/>
          <p:cNvSpPr>
            <a:spLocks noChangeArrowheads="1"/>
          </p:cNvSpPr>
          <p:nvPr/>
        </p:nvSpPr>
        <p:spPr bwMode="auto">
          <a:xfrm>
            <a:off x="6477000" y="2438400"/>
            <a:ext cx="7620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2" name="Rectangle 16"/>
          <p:cNvSpPr>
            <a:spLocks noChangeArrowheads="1"/>
          </p:cNvSpPr>
          <p:nvPr/>
        </p:nvSpPr>
        <p:spPr bwMode="auto">
          <a:xfrm>
            <a:off x="6477000" y="2438400"/>
            <a:ext cx="1524000" cy="1752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353" name="Line 17"/>
          <p:cNvSpPr>
            <a:spLocks noChangeShapeType="1"/>
          </p:cNvSpPr>
          <p:nvPr/>
        </p:nvSpPr>
        <p:spPr bwMode="auto">
          <a:xfrm>
            <a:off x="1447800" y="2438400"/>
            <a:ext cx="0" cy="3276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4354" name="Text Box 18"/>
          <p:cNvSpPr txBox="1">
            <a:spLocks noChangeArrowheads="1"/>
          </p:cNvSpPr>
          <p:nvPr/>
        </p:nvSpPr>
        <p:spPr bwMode="auto">
          <a:xfrm>
            <a:off x="685800" y="3733800"/>
            <a:ext cx="730250" cy="641350"/>
          </a:xfrm>
          <a:prstGeom prst="rect">
            <a:avLst/>
          </a:prstGeom>
          <a:noFill/>
          <a:ln w="9525">
            <a:noFill/>
            <a:miter lim="800000"/>
            <a:headEnd/>
            <a:tailEnd/>
          </a:ln>
          <a:effectLst/>
        </p:spPr>
        <p:txBody>
          <a:bodyPr wrap="none">
            <a:spAutoFit/>
          </a:bodyPr>
          <a:lstStyle/>
          <a:p>
            <a:r>
              <a:rPr lang="en-US"/>
              <a:t>    16</a:t>
            </a:r>
          </a:p>
          <a:p>
            <a:r>
              <a:rPr lang="en-US"/>
              <a:t>bytes</a:t>
            </a:r>
          </a:p>
        </p:txBody>
      </p:sp>
      <p:sp>
        <p:nvSpPr>
          <p:cNvPr id="14355" name="Text Box 19"/>
          <p:cNvSpPr txBox="1">
            <a:spLocks noChangeArrowheads="1"/>
          </p:cNvSpPr>
          <p:nvPr/>
        </p:nvSpPr>
        <p:spPr bwMode="auto">
          <a:xfrm>
            <a:off x="2422525" y="5827713"/>
            <a:ext cx="4400550" cy="366712"/>
          </a:xfrm>
          <a:prstGeom prst="rect">
            <a:avLst/>
          </a:prstGeom>
          <a:noFill/>
          <a:ln w="9525">
            <a:noFill/>
            <a:miter lim="800000"/>
            <a:headEnd/>
            <a:tailEnd/>
          </a:ln>
          <a:effectLst/>
        </p:spPr>
        <p:txBody>
          <a:bodyPr wrap="none">
            <a:spAutoFit/>
          </a:bodyPr>
          <a:lstStyle/>
          <a:p>
            <a:r>
              <a:rPr lang="en-US"/>
              <a:t>Some fields contain ‘obsolete’ information</a:t>
            </a:r>
          </a:p>
        </p:txBody>
      </p:sp>
      <p:sp>
        <p:nvSpPr>
          <p:cNvPr id="18" name="Slide Number Placeholder 17"/>
          <p:cNvSpPr>
            <a:spLocks noGrp="1"/>
          </p:cNvSpPr>
          <p:nvPr>
            <p:ph type="sldNum" sz="quarter" idx="12"/>
          </p:nvPr>
        </p:nvSpPr>
        <p:spPr/>
        <p:txBody>
          <a:bodyPr/>
          <a:lstStyle/>
          <a:p>
            <a:fld id="{8803BDD7-B170-4CC6-8041-3539E09DB177}" type="slidenum">
              <a:rPr lang="en-US" smtClean="0"/>
              <a:pPr/>
              <a:t>32</a:t>
            </a:fld>
            <a:endParaRPr lang="en-US"/>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TSS Structure:</a:t>
            </a:r>
          </a:p>
          <a:p>
            <a:pPr lvl="1"/>
            <a:r>
              <a:rPr lang="en-US" sz="2000" dirty="0" smtClean="0"/>
              <a:t>Old  TSS</a:t>
            </a:r>
          </a:p>
          <a:p>
            <a:pPr lvl="1"/>
            <a:r>
              <a:rPr lang="en-US" sz="2000" dirty="0" smtClean="0"/>
              <a:t>ESP0:SS0 … ESP2:SS2</a:t>
            </a:r>
          </a:p>
          <a:p>
            <a:pPr lvl="1"/>
            <a:r>
              <a:rPr lang="en-US" sz="2000" dirty="0" smtClean="0"/>
              <a:t>CR3, EIP, EFLAGS,EAX, ECX, EDX, EBX, ESP, EBP, ESI, EDI</a:t>
            </a:r>
          </a:p>
          <a:p>
            <a:pPr lvl="1"/>
            <a:r>
              <a:rPr lang="en-US" sz="2000" dirty="0" smtClean="0"/>
              <a:t>ES, CS, SS, DS, FS, GS, LDT</a:t>
            </a:r>
          </a:p>
          <a:p>
            <a:pPr lvl="1"/>
            <a:r>
              <a:rPr lang="en-US" sz="2000" dirty="0" smtClean="0"/>
              <a:t>Base of I/O map</a:t>
            </a:r>
          </a:p>
          <a:p>
            <a:pPr lvl="1"/>
            <a:r>
              <a:rPr lang="en-US" sz="2000" dirty="0" smtClean="0"/>
              <a:t>OS data</a:t>
            </a:r>
          </a:p>
          <a:p>
            <a:pPr lvl="1"/>
            <a:r>
              <a:rPr lang="en-US" sz="2000" dirty="0" smtClean="0"/>
              <a:t>Interrupt redirect data map (VM86)</a:t>
            </a:r>
          </a:p>
          <a:p>
            <a:pPr lvl="1"/>
            <a:r>
              <a:rPr lang="en-US" sz="2000" dirty="0" smtClean="0"/>
              <a:t>I/o permission map</a:t>
            </a:r>
          </a:p>
          <a:p>
            <a:pPr lvl="1"/>
            <a:endParaRPr lang="en-US" sz="2000" dirty="0" smtClean="0"/>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320</a:t>
            </a:fld>
            <a:endParaRPr lang="en-US" dirty="0"/>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TSS Descriptor:</a:t>
            </a:r>
          </a:p>
          <a:p>
            <a:pPr lvl="1"/>
            <a:r>
              <a:rPr lang="en-US" sz="2000" dirty="0" smtClean="0"/>
              <a:t>G</a:t>
            </a:r>
          </a:p>
          <a:p>
            <a:pPr lvl="1"/>
            <a:r>
              <a:rPr lang="en-US" sz="2000" dirty="0" smtClean="0"/>
              <a:t>AVL</a:t>
            </a:r>
          </a:p>
          <a:p>
            <a:pPr lvl="1"/>
            <a:r>
              <a:rPr lang="en-US" sz="2000" dirty="0" smtClean="0"/>
              <a:t>P</a:t>
            </a:r>
          </a:p>
          <a:p>
            <a:pPr lvl="1"/>
            <a:r>
              <a:rPr lang="en-US" sz="2000" dirty="0" smtClean="0"/>
              <a:t>DPL</a:t>
            </a:r>
          </a:p>
          <a:p>
            <a:pPr lvl="1"/>
            <a:r>
              <a:rPr lang="en-US" sz="2000" dirty="0" smtClean="0"/>
              <a:t>S</a:t>
            </a:r>
          </a:p>
          <a:p>
            <a:pPr lvl="1"/>
            <a:r>
              <a:rPr lang="en-US" sz="2000" dirty="0" smtClean="0"/>
              <a:t>B: busy</a:t>
            </a:r>
          </a:p>
          <a:p>
            <a:pPr lvl="1"/>
            <a:r>
              <a:rPr lang="en-US" sz="2000" dirty="0" smtClean="0"/>
              <a:t>X: (16/32)</a:t>
            </a:r>
          </a:p>
          <a:p>
            <a:pPr lvl="1"/>
            <a:r>
              <a:rPr lang="en-US" sz="2000" dirty="0" smtClean="0"/>
              <a:t>Base </a:t>
            </a:r>
            <a:r>
              <a:rPr lang="en-US" sz="2000" dirty="0" err="1" smtClean="0"/>
              <a:t>addr</a:t>
            </a:r>
            <a:endParaRPr lang="en-US" sz="2000" dirty="0" smtClean="0"/>
          </a:p>
          <a:p>
            <a:pPr lvl="1"/>
            <a:r>
              <a:rPr lang="en-US" sz="2000" dirty="0" smtClean="0"/>
              <a:t>Size</a:t>
            </a:r>
          </a:p>
          <a:p>
            <a:r>
              <a:rPr lang="en-US" sz="2400" dirty="0" smtClean="0"/>
              <a:t>TR Set/Store: LTR, STR</a:t>
            </a:r>
          </a:p>
          <a:p>
            <a:pPr lvl="1"/>
            <a:endParaRPr lang="en-US" sz="2000" dirty="0" smtClean="0"/>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321</a:t>
            </a:fld>
            <a:endParaRPr lang="en-US" dirty="0"/>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Task switch</a:t>
            </a:r>
          </a:p>
          <a:p>
            <a:pPr lvl="1"/>
            <a:r>
              <a:rPr lang="en-US" sz="2000" dirty="0" err="1" smtClean="0"/>
              <a:t>Farcall</a:t>
            </a:r>
            <a:r>
              <a:rPr lang="en-US" sz="2000" dirty="0" smtClean="0"/>
              <a:t> to TSS</a:t>
            </a:r>
          </a:p>
          <a:p>
            <a:pPr lvl="1"/>
            <a:r>
              <a:rPr lang="en-US" sz="2000" dirty="0" err="1" smtClean="0"/>
              <a:t>Farcall</a:t>
            </a:r>
            <a:r>
              <a:rPr lang="en-US" sz="2000" dirty="0" smtClean="0"/>
              <a:t> to task gate</a:t>
            </a:r>
          </a:p>
          <a:p>
            <a:pPr lvl="1"/>
            <a:r>
              <a:rPr lang="en-US" sz="2000" dirty="0" err="1" smtClean="0"/>
              <a:t>Int</a:t>
            </a:r>
            <a:r>
              <a:rPr lang="en-US" sz="2000" dirty="0" smtClean="0"/>
              <a:t> (via IDT)</a:t>
            </a:r>
          </a:p>
          <a:p>
            <a:pPr lvl="1"/>
            <a:r>
              <a:rPr lang="en-US" sz="2000" dirty="0" smtClean="0"/>
              <a:t>Exception (via IDT)</a:t>
            </a:r>
          </a:p>
          <a:p>
            <a:pPr lvl="1"/>
            <a:r>
              <a:rPr lang="en-US" sz="2000" dirty="0" smtClean="0"/>
              <a:t>No privilege check on interrupt gate</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322</a:t>
            </a:fld>
            <a:endParaRPr lang="en-US" dirty="0"/>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Notes</a:t>
            </a:r>
          </a:p>
        </p:txBody>
      </p:sp>
      <p:sp>
        <p:nvSpPr>
          <p:cNvPr id="119811" name="Rectangle 3"/>
          <p:cNvSpPr>
            <a:spLocks noGrp="1" noChangeArrowheads="1"/>
          </p:cNvSpPr>
          <p:nvPr>
            <p:ph type="body" idx="1"/>
          </p:nvPr>
        </p:nvSpPr>
        <p:spPr>
          <a:xfrm>
            <a:off x="457200" y="1295400"/>
            <a:ext cx="8229600" cy="4525963"/>
          </a:xfrm>
        </p:spPr>
        <p:txBody>
          <a:bodyPr/>
          <a:lstStyle/>
          <a:p>
            <a:pPr>
              <a:lnSpc>
                <a:spcPct val="90000"/>
              </a:lnSpc>
            </a:pPr>
            <a:r>
              <a:rPr lang="en-US" sz="2400" dirty="0" smtClean="0"/>
              <a:t>MP</a:t>
            </a:r>
          </a:p>
          <a:p>
            <a:pPr marL="914400" lvl="1" indent="-457200">
              <a:lnSpc>
                <a:spcPct val="90000"/>
              </a:lnSpc>
              <a:buFont typeface="+mj-lt"/>
              <a:buAutoNum type="arabicPeriod"/>
            </a:pPr>
            <a:r>
              <a:rPr lang="en-US" sz="2000" dirty="0" smtClean="0"/>
              <a:t>Set shared processor-counter equal to 1</a:t>
            </a:r>
          </a:p>
          <a:p>
            <a:pPr marL="914400" lvl="1" indent="-457200">
              <a:lnSpc>
                <a:spcPct val="90000"/>
              </a:lnSpc>
              <a:buFont typeface="+mj-lt"/>
              <a:buAutoNum type="arabicPeriod"/>
            </a:pPr>
            <a:r>
              <a:rPr lang="en-US" sz="2000" dirty="0" smtClean="0"/>
              <a:t>Step 1: issue an ‘INIT’ IPI to all-except-self</a:t>
            </a:r>
          </a:p>
          <a:p>
            <a:pPr marL="914400" lvl="1" indent="-457200">
              <a:lnSpc>
                <a:spcPct val="90000"/>
              </a:lnSpc>
              <a:buFont typeface="+mj-lt"/>
              <a:buAutoNum type="arabicPeriod"/>
            </a:pPr>
            <a:r>
              <a:rPr lang="en-US" sz="2000" dirty="0" smtClean="0"/>
              <a:t>Delay for 10 milliseconds</a:t>
            </a:r>
          </a:p>
          <a:p>
            <a:pPr marL="914400" lvl="1" indent="-457200">
              <a:lnSpc>
                <a:spcPct val="90000"/>
              </a:lnSpc>
              <a:buFont typeface="+mj-lt"/>
              <a:buAutoNum type="arabicPeriod"/>
            </a:pPr>
            <a:r>
              <a:rPr lang="en-US" sz="2000" dirty="0" smtClean="0"/>
              <a:t>Step 2: issue ‘Startup’ IPI to all-except-self</a:t>
            </a:r>
          </a:p>
          <a:p>
            <a:pPr marL="914400" lvl="1" indent="-457200">
              <a:lnSpc>
                <a:spcPct val="90000"/>
              </a:lnSpc>
              <a:buFont typeface="+mj-lt"/>
              <a:buAutoNum type="arabicPeriod"/>
            </a:pPr>
            <a:r>
              <a:rPr lang="en-US" sz="2000" dirty="0" smtClean="0"/>
              <a:t>Delay for 200 microseconds</a:t>
            </a:r>
          </a:p>
          <a:p>
            <a:pPr marL="914400" lvl="1" indent="-457200">
              <a:lnSpc>
                <a:spcPct val="90000"/>
              </a:lnSpc>
              <a:buFont typeface="+mj-lt"/>
              <a:buAutoNum type="arabicPeriod"/>
            </a:pPr>
            <a:r>
              <a:rPr lang="en-US" sz="2000" dirty="0" smtClean="0"/>
              <a:t>Step 3: issue ‘Startup’ IPI to all-except-self</a:t>
            </a:r>
          </a:p>
          <a:p>
            <a:pPr marL="914400" lvl="1" indent="-457200">
              <a:lnSpc>
                <a:spcPct val="90000"/>
              </a:lnSpc>
              <a:buFont typeface="+mj-lt"/>
              <a:buAutoNum type="arabicPeriod"/>
            </a:pPr>
            <a:r>
              <a:rPr lang="en-US" sz="2000" dirty="0" smtClean="0"/>
              <a:t>Delay for 200 microseconds</a:t>
            </a:r>
          </a:p>
          <a:p>
            <a:pPr marL="914400" lvl="1" indent="-457200">
              <a:lnSpc>
                <a:spcPct val="90000"/>
              </a:lnSpc>
              <a:buFont typeface="+mj-lt"/>
              <a:buAutoNum type="arabicPeriod"/>
            </a:pPr>
            <a:r>
              <a:rPr lang="en-US" sz="2000" dirty="0" smtClean="0"/>
              <a:t>Check the value of the processor-counter</a:t>
            </a:r>
          </a:p>
          <a:p>
            <a:pPr marL="514350" indent="-457200">
              <a:lnSpc>
                <a:spcPct val="90000"/>
              </a:lnSpc>
            </a:pPr>
            <a:r>
              <a:rPr lang="en-US" sz="2000" dirty="0" smtClean="0"/>
              <a:t>Because the processors will not respond to an INIT or SIPI when  in the TXT environment, it is necessary to create a small VT-x guest for the APs. When they run in this guest, they will simply wait for the INIT-SIPI-SIPI sequence, which will cause </a:t>
            </a:r>
            <a:r>
              <a:rPr lang="en-US" sz="2000" dirty="0" smtClean="0">
                <a:hlinkClick r:id="rId2"/>
              </a:rPr>
              <a:t>1</a:t>
            </a:r>
            <a:r>
              <a:rPr lang="en-US" sz="2000" dirty="0" smtClean="0"/>
              <a:t> VMEXITs, and then disable VT and jump to the SIPI vector. This approach seemed like a better choice than having to insert special code into the kernel's MP wakeup sequence.</a:t>
            </a:r>
            <a:endParaRPr lang="en-US" sz="2000" dirty="0"/>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323</a:t>
            </a:fld>
            <a:endParaRPr lang="en-US" dirty="0"/>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152400"/>
            <a:ext cx="8229600" cy="1143000"/>
          </a:xfrm>
        </p:spPr>
        <p:txBody>
          <a:bodyPr/>
          <a:lstStyle/>
          <a:p>
            <a:pPr eaLnBrk="1" hangingPunct="1"/>
            <a:r>
              <a:rPr lang="en-US" dirty="0" smtClean="0"/>
              <a:t>Interrupts</a:t>
            </a:r>
          </a:p>
        </p:txBody>
      </p:sp>
      <p:sp>
        <p:nvSpPr>
          <p:cNvPr id="119811" name="Rectangle 3"/>
          <p:cNvSpPr>
            <a:spLocks noGrp="1" noChangeArrowheads="1"/>
          </p:cNvSpPr>
          <p:nvPr>
            <p:ph type="body" idx="1"/>
          </p:nvPr>
        </p:nvSpPr>
        <p:spPr>
          <a:xfrm>
            <a:off x="457200" y="1295400"/>
            <a:ext cx="8229600" cy="4525963"/>
          </a:xfrm>
        </p:spPr>
        <p:txBody>
          <a:bodyPr/>
          <a:lstStyle/>
          <a:p>
            <a:pPr eaLnBrk="1" hangingPunct="1"/>
            <a:r>
              <a:rPr lang="en-US" sz="2400" dirty="0" smtClean="0"/>
              <a:t>IDT has Interrupt gates, trap gates and task gates</a:t>
            </a:r>
          </a:p>
          <a:p>
            <a:pPr eaLnBrk="1" hangingPunct="1"/>
            <a:r>
              <a:rPr lang="en-US" sz="2400" dirty="0" smtClean="0"/>
              <a:t>Processing for interrupt gate and task gate is the same except for interrupt EFLAGS.IF is cleared in interrupt gate</a:t>
            </a:r>
          </a:p>
          <a:p>
            <a:pPr lvl="1"/>
            <a:r>
              <a:rPr lang="en-US" sz="2000" dirty="0" smtClean="0"/>
              <a:t>Push CS:EIP</a:t>
            </a:r>
          </a:p>
          <a:p>
            <a:pPr lvl="1"/>
            <a:r>
              <a:rPr lang="en-US" sz="2000" dirty="0" smtClean="0"/>
              <a:t>Jump to ISR</a:t>
            </a:r>
          </a:p>
          <a:p>
            <a:pPr lvl="1"/>
            <a:r>
              <a:rPr lang="en-US" sz="2000" dirty="0" err="1" smtClean="0"/>
              <a:t>Iret</a:t>
            </a:r>
            <a:endParaRPr lang="en-US" sz="2000" dirty="0" smtClean="0"/>
          </a:p>
          <a:p>
            <a:r>
              <a:rPr lang="en-US" sz="2400" dirty="0" smtClean="0"/>
              <a:t>Task gate involves privilege switch</a:t>
            </a:r>
          </a:p>
          <a:p>
            <a:r>
              <a:rPr lang="en-US" sz="2400" dirty="0" smtClean="0"/>
              <a:t>If return from interrupt is to same privilege level</a:t>
            </a:r>
          </a:p>
          <a:p>
            <a:pPr lvl="1"/>
            <a:r>
              <a:rPr lang="en-US" sz="2000" dirty="0" err="1" smtClean="0"/>
              <a:t>Args</a:t>
            </a:r>
            <a:r>
              <a:rPr lang="en-US" sz="2000" dirty="0" smtClean="0"/>
              <a:t> are on same stack.  </a:t>
            </a:r>
            <a:r>
              <a:rPr lang="en-US" sz="2000" dirty="0" err="1" smtClean="0"/>
              <a:t>Iret</a:t>
            </a:r>
            <a:r>
              <a:rPr lang="en-US" sz="2000" dirty="0" smtClean="0"/>
              <a:t> pops</a:t>
            </a:r>
          </a:p>
          <a:p>
            <a:r>
              <a:rPr lang="en-US" sz="2400" dirty="0" smtClean="0"/>
              <a:t>If higher </a:t>
            </a:r>
            <a:r>
              <a:rPr lang="en-US" sz="2400" dirty="0" err="1" smtClean="0"/>
              <a:t>priv</a:t>
            </a:r>
            <a:endParaRPr lang="en-US" sz="2400" dirty="0" smtClean="0"/>
          </a:p>
          <a:p>
            <a:pPr lvl="1"/>
            <a:r>
              <a:rPr lang="en-US" sz="2000" dirty="0" err="1" smtClean="0"/>
              <a:t>Args</a:t>
            </a:r>
            <a:r>
              <a:rPr lang="en-US" sz="2000" dirty="0" smtClean="0"/>
              <a:t> pushed onto handler stack, new pointer from TSS</a:t>
            </a:r>
          </a:p>
        </p:txBody>
      </p:sp>
      <p:sp>
        <p:nvSpPr>
          <p:cNvPr id="4" name="Slide Number Placeholder 3"/>
          <p:cNvSpPr>
            <a:spLocks noGrp="1"/>
          </p:cNvSpPr>
          <p:nvPr>
            <p:ph type="sldNum" sz="quarter" idx="12"/>
          </p:nvPr>
        </p:nvSpPr>
        <p:spPr>
          <a:xfrm>
            <a:off x="6629400" y="6245225"/>
            <a:ext cx="2133600" cy="476250"/>
          </a:xfrm>
        </p:spPr>
        <p:txBody>
          <a:bodyPr/>
          <a:lstStyle/>
          <a:p>
            <a:fld id="{E9F30D11-FCBC-4E13-9D77-6D2272D5FE03}" type="slidenum">
              <a:rPr lang="en-US" smtClean="0"/>
              <a:pPr/>
              <a:t>324</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4"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400" dirty="0" smtClean="0">
                <a:solidFill>
                  <a:schemeClr val="tx2"/>
                </a:solidFill>
              </a:rPr>
              <a:t>Partition Tables</a:t>
            </a:r>
            <a:endParaRPr lang="en-US" sz="4400" dirty="0">
              <a:solidFill>
                <a:schemeClr val="tx2"/>
              </a:solidFill>
            </a:endParaRPr>
          </a:p>
        </p:txBody>
      </p:sp>
      <p:sp>
        <p:nvSpPr>
          <p:cNvPr id="15365" name="Rectangle 5"/>
          <p:cNvSpPr>
            <a:spLocks noChangeArrowheads="1"/>
          </p:cNvSpPr>
          <p:nvPr/>
        </p:nvSpPr>
        <p:spPr bwMode="auto">
          <a:xfrm>
            <a:off x="304800" y="762001"/>
            <a:ext cx="8610600" cy="2590800"/>
          </a:xfrm>
          <a:prstGeom prst="rect">
            <a:avLst/>
          </a:prstGeom>
          <a:noFill/>
          <a:ln w="9525">
            <a:noFill/>
            <a:miter lim="800000"/>
            <a:headEnd/>
            <a:tailEnd/>
          </a:ln>
          <a:effectLst/>
        </p:spPr>
        <p:txBody>
          <a:bodyPr/>
          <a:lstStyle/>
          <a:p>
            <a:pPr marL="342900" indent="-342900">
              <a:spcBef>
                <a:spcPct val="20000"/>
              </a:spcBef>
              <a:buFontTx/>
              <a:buChar char="•"/>
            </a:pPr>
            <a:r>
              <a:rPr lang="en-US" sz="2400" dirty="0"/>
              <a:t>Each partition-table entry has a TYPE-ID</a:t>
            </a:r>
          </a:p>
          <a:p>
            <a:pPr marL="742950" lvl="1" indent="-285750">
              <a:spcBef>
                <a:spcPct val="20000"/>
              </a:spcBef>
              <a:buFontTx/>
              <a:buChar char="–"/>
            </a:pPr>
            <a:r>
              <a:rPr lang="en-US" sz="2000" dirty="0"/>
              <a:t>TYPE-ID is 0x07 for a ‘Windows’ </a:t>
            </a:r>
            <a:r>
              <a:rPr lang="en-US" sz="2000" dirty="0" smtClean="0"/>
              <a:t>partition, 0x83 </a:t>
            </a:r>
            <a:r>
              <a:rPr lang="en-US" sz="2000" dirty="0"/>
              <a:t>for our ‘Linux’ </a:t>
            </a:r>
            <a:r>
              <a:rPr lang="en-US" sz="2000" dirty="0" smtClean="0"/>
              <a:t>partition, 0x00 </a:t>
            </a:r>
            <a:r>
              <a:rPr lang="en-US" sz="2000" dirty="0"/>
              <a:t>when the entry is ‘unused</a:t>
            </a:r>
            <a:r>
              <a:rPr lang="en-US" sz="2000" dirty="0" smtClean="0"/>
              <a:t>’</a:t>
            </a:r>
          </a:p>
          <a:p>
            <a:pPr marL="285750" indent="-285750">
              <a:spcBef>
                <a:spcPct val="20000"/>
              </a:spcBef>
              <a:buFont typeface="Arial" pitchFamily="34" charset="0"/>
              <a:buChar char="•"/>
            </a:pPr>
            <a:r>
              <a:rPr lang="en-US" sz="2400" dirty="0" smtClean="0"/>
              <a:t>BIOS</a:t>
            </a:r>
          </a:p>
          <a:p>
            <a:pPr lvl="1">
              <a:buFont typeface="Arial" pitchFamily="34" charset="0"/>
              <a:buChar char="•"/>
            </a:pPr>
            <a:r>
              <a:rPr lang="en-US" sz="2400" dirty="0" smtClean="0"/>
              <a:t> </a:t>
            </a:r>
            <a:r>
              <a:rPr lang="en-US" sz="2000" dirty="0" smtClean="0"/>
              <a:t>Disk-access functions use software Interrupt 0x13 </a:t>
            </a:r>
          </a:p>
          <a:p>
            <a:pPr lvl="1">
              <a:buFont typeface="Arial" pitchFamily="34" charset="0"/>
              <a:buChar char="•"/>
            </a:pPr>
            <a:r>
              <a:rPr lang="en-US" sz="2000" dirty="0" smtClean="0"/>
              <a:t> Originally there were just six functions with huge hard disk capacities, there is a set of “Enhanced Disk Drive” services pictured below</a:t>
            </a:r>
          </a:p>
          <a:p>
            <a:pPr marL="285750" indent="-285750">
              <a:spcBef>
                <a:spcPct val="20000"/>
              </a:spcBef>
              <a:buFontTx/>
              <a:buChar char="–"/>
            </a:pPr>
            <a:endParaRPr lang="en-US" sz="2800" dirty="0"/>
          </a:p>
        </p:txBody>
      </p:sp>
      <p:sp>
        <p:nvSpPr>
          <p:cNvPr id="4" name="Slide Number Placeholder 3"/>
          <p:cNvSpPr>
            <a:spLocks noGrp="1"/>
          </p:cNvSpPr>
          <p:nvPr>
            <p:ph type="sldNum" sz="quarter" idx="12"/>
          </p:nvPr>
        </p:nvSpPr>
        <p:spPr/>
        <p:txBody>
          <a:bodyPr/>
          <a:lstStyle/>
          <a:p>
            <a:fld id="{8803BDD7-B170-4CC6-8041-3539E09DB177}" type="slidenum">
              <a:rPr lang="en-US" smtClean="0"/>
              <a:pPr/>
              <a:t>33</a:t>
            </a:fld>
            <a:endParaRPr lang="en-US"/>
          </a:p>
        </p:txBody>
      </p:sp>
      <p:sp>
        <p:nvSpPr>
          <p:cNvPr id="5" name="Rectangle 4"/>
          <p:cNvSpPr>
            <a:spLocks noChangeArrowheads="1"/>
          </p:cNvSpPr>
          <p:nvPr/>
        </p:nvSpPr>
        <p:spPr bwMode="auto">
          <a:xfrm>
            <a:off x="4038600" y="3773487"/>
            <a:ext cx="914400" cy="914400"/>
          </a:xfrm>
          <a:prstGeom prst="rect">
            <a:avLst/>
          </a:prstGeom>
          <a:solidFill>
            <a:srgbClr val="A0F3FE"/>
          </a:solidFill>
          <a:ln w="9525">
            <a:solidFill>
              <a:schemeClr val="tx1"/>
            </a:solidFill>
            <a:miter lim="800000"/>
            <a:headEnd/>
            <a:tailEnd/>
          </a:ln>
          <a:effectLst/>
        </p:spPr>
        <p:txBody>
          <a:bodyPr wrap="none" anchor="ctr"/>
          <a:lstStyle/>
          <a:p>
            <a:pPr algn="ctr"/>
            <a:r>
              <a:rPr lang="en-US" sz="1400"/>
              <a:t>reserved</a:t>
            </a:r>
          </a:p>
          <a:p>
            <a:pPr algn="ctr"/>
            <a:r>
              <a:rPr lang="en-US" sz="1400"/>
              <a:t>(=0x00)</a:t>
            </a:r>
          </a:p>
        </p:txBody>
      </p:sp>
      <p:sp>
        <p:nvSpPr>
          <p:cNvPr id="6" name="Rectangle 5"/>
          <p:cNvSpPr>
            <a:spLocks noChangeArrowheads="1"/>
          </p:cNvSpPr>
          <p:nvPr/>
        </p:nvSpPr>
        <p:spPr bwMode="auto">
          <a:xfrm>
            <a:off x="4953000" y="3773487"/>
            <a:ext cx="914400" cy="914400"/>
          </a:xfrm>
          <a:prstGeom prst="rect">
            <a:avLst/>
          </a:prstGeom>
          <a:solidFill>
            <a:srgbClr val="A0F3FE"/>
          </a:solidFill>
          <a:ln w="9525">
            <a:solidFill>
              <a:schemeClr val="tx1"/>
            </a:solidFill>
            <a:miter lim="800000"/>
            <a:headEnd/>
            <a:tailEnd/>
          </a:ln>
          <a:effectLst/>
        </p:spPr>
        <p:txBody>
          <a:bodyPr wrap="none" anchor="ctr"/>
          <a:lstStyle/>
          <a:p>
            <a:pPr algn="ctr"/>
            <a:r>
              <a:rPr lang="en-US"/>
              <a:t>sector</a:t>
            </a:r>
          </a:p>
          <a:p>
            <a:pPr algn="ctr"/>
            <a:r>
              <a:rPr lang="en-US"/>
              <a:t>count</a:t>
            </a:r>
          </a:p>
        </p:txBody>
      </p:sp>
      <p:sp>
        <p:nvSpPr>
          <p:cNvPr id="7" name="Rectangle 6"/>
          <p:cNvSpPr>
            <a:spLocks noChangeArrowheads="1"/>
          </p:cNvSpPr>
          <p:nvPr/>
        </p:nvSpPr>
        <p:spPr bwMode="auto">
          <a:xfrm>
            <a:off x="5867400" y="3773487"/>
            <a:ext cx="914400" cy="914400"/>
          </a:xfrm>
          <a:prstGeom prst="rect">
            <a:avLst/>
          </a:prstGeom>
          <a:solidFill>
            <a:srgbClr val="A0F3FE"/>
          </a:solidFill>
          <a:ln w="9525">
            <a:solidFill>
              <a:schemeClr val="tx1"/>
            </a:solidFill>
            <a:miter lim="800000"/>
            <a:headEnd/>
            <a:tailEnd/>
          </a:ln>
          <a:effectLst/>
        </p:spPr>
        <p:txBody>
          <a:bodyPr wrap="none" anchor="ctr"/>
          <a:lstStyle/>
          <a:p>
            <a:pPr algn="ctr"/>
            <a:r>
              <a:rPr lang="en-US" sz="1400"/>
              <a:t>reserved</a:t>
            </a:r>
          </a:p>
          <a:p>
            <a:pPr algn="ctr"/>
            <a:r>
              <a:rPr lang="en-US" sz="1400"/>
              <a:t>(=0x00)</a:t>
            </a:r>
          </a:p>
        </p:txBody>
      </p:sp>
      <p:sp>
        <p:nvSpPr>
          <p:cNvPr id="8" name="Rectangle 7"/>
          <p:cNvSpPr>
            <a:spLocks noChangeArrowheads="1"/>
          </p:cNvSpPr>
          <p:nvPr/>
        </p:nvSpPr>
        <p:spPr bwMode="auto">
          <a:xfrm>
            <a:off x="6781800" y="3773487"/>
            <a:ext cx="914400" cy="914400"/>
          </a:xfrm>
          <a:prstGeom prst="rect">
            <a:avLst/>
          </a:prstGeom>
          <a:solidFill>
            <a:srgbClr val="A0F3FE"/>
          </a:solidFill>
          <a:ln w="9525">
            <a:solidFill>
              <a:schemeClr val="tx1"/>
            </a:solidFill>
            <a:miter lim="800000"/>
            <a:headEnd/>
            <a:tailEnd/>
          </a:ln>
          <a:effectLst/>
        </p:spPr>
        <p:txBody>
          <a:bodyPr wrap="none" anchor="ctr"/>
          <a:lstStyle/>
          <a:p>
            <a:pPr algn="ctr"/>
            <a:r>
              <a:rPr lang="en-US"/>
              <a:t>packet</a:t>
            </a:r>
          </a:p>
          <a:p>
            <a:pPr algn="ctr"/>
            <a:r>
              <a:rPr lang="en-US"/>
              <a:t>length</a:t>
            </a:r>
          </a:p>
        </p:txBody>
      </p:sp>
      <p:sp>
        <p:nvSpPr>
          <p:cNvPr id="9" name="Rectangle 8"/>
          <p:cNvSpPr>
            <a:spLocks noChangeArrowheads="1"/>
          </p:cNvSpPr>
          <p:nvPr/>
        </p:nvSpPr>
        <p:spPr bwMode="auto">
          <a:xfrm>
            <a:off x="381000" y="3773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381000" y="3773487"/>
            <a:ext cx="1828800" cy="914400"/>
          </a:xfrm>
          <a:prstGeom prst="rect">
            <a:avLst/>
          </a:prstGeom>
          <a:solidFill>
            <a:srgbClr val="A0F3FE"/>
          </a:solidFill>
          <a:ln w="9525">
            <a:solidFill>
              <a:schemeClr val="tx1"/>
            </a:solidFill>
            <a:miter lim="800000"/>
            <a:headEnd/>
            <a:tailEnd/>
          </a:ln>
          <a:effectLst/>
        </p:spPr>
        <p:txBody>
          <a:bodyPr wrap="none" anchor="ctr"/>
          <a:lstStyle/>
          <a:p>
            <a:pPr algn="ctr"/>
            <a:r>
              <a:rPr lang="en-US"/>
              <a:t>segment-address</a:t>
            </a:r>
          </a:p>
          <a:p>
            <a:pPr algn="ctr"/>
            <a:r>
              <a:rPr lang="en-US"/>
              <a:t>of transfer-area</a:t>
            </a:r>
          </a:p>
        </p:txBody>
      </p:sp>
      <p:sp>
        <p:nvSpPr>
          <p:cNvPr id="11" name="Rectangle 10"/>
          <p:cNvSpPr>
            <a:spLocks noChangeArrowheads="1"/>
          </p:cNvSpPr>
          <p:nvPr/>
        </p:nvSpPr>
        <p:spPr bwMode="auto">
          <a:xfrm>
            <a:off x="2209800" y="37734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11"/>
          <p:cNvSpPr>
            <a:spLocks noChangeArrowheads="1"/>
          </p:cNvSpPr>
          <p:nvPr/>
        </p:nvSpPr>
        <p:spPr bwMode="auto">
          <a:xfrm>
            <a:off x="2209800" y="3773487"/>
            <a:ext cx="1828800" cy="914400"/>
          </a:xfrm>
          <a:prstGeom prst="rect">
            <a:avLst/>
          </a:prstGeom>
          <a:solidFill>
            <a:srgbClr val="A0F3FE"/>
          </a:solidFill>
          <a:ln w="9525">
            <a:solidFill>
              <a:schemeClr val="tx1"/>
            </a:solidFill>
            <a:miter lim="800000"/>
            <a:headEnd/>
            <a:tailEnd/>
          </a:ln>
          <a:effectLst/>
        </p:spPr>
        <p:txBody>
          <a:bodyPr wrap="none" anchor="ctr"/>
          <a:lstStyle/>
          <a:p>
            <a:pPr algn="ctr"/>
            <a:r>
              <a:rPr lang="en-US"/>
              <a:t>offset-address</a:t>
            </a:r>
          </a:p>
          <a:p>
            <a:pPr algn="ctr"/>
            <a:r>
              <a:rPr lang="en-US"/>
              <a:t>of transfer area</a:t>
            </a:r>
          </a:p>
        </p:txBody>
      </p:sp>
      <p:sp>
        <p:nvSpPr>
          <p:cNvPr id="13" name="Rectangle 14"/>
          <p:cNvSpPr>
            <a:spLocks noChangeArrowheads="1"/>
          </p:cNvSpPr>
          <p:nvPr/>
        </p:nvSpPr>
        <p:spPr bwMode="auto">
          <a:xfrm>
            <a:off x="3429000" y="4687887"/>
            <a:ext cx="914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Rectangle 15"/>
          <p:cNvSpPr>
            <a:spLocks noChangeArrowheads="1"/>
          </p:cNvSpPr>
          <p:nvPr/>
        </p:nvSpPr>
        <p:spPr bwMode="auto">
          <a:xfrm>
            <a:off x="381000" y="4687887"/>
            <a:ext cx="7315200" cy="914400"/>
          </a:xfrm>
          <a:prstGeom prst="rect">
            <a:avLst/>
          </a:prstGeom>
          <a:solidFill>
            <a:srgbClr val="A0F3FE"/>
          </a:solidFill>
          <a:ln w="9525">
            <a:solidFill>
              <a:schemeClr val="tx1"/>
            </a:solidFill>
            <a:miter lim="800000"/>
            <a:headEnd/>
            <a:tailEnd/>
          </a:ln>
          <a:effectLst/>
        </p:spPr>
        <p:txBody>
          <a:bodyPr wrap="none" anchor="ctr"/>
          <a:lstStyle/>
          <a:p>
            <a:pPr algn="ctr"/>
            <a:r>
              <a:rPr lang="en-US"/>
              <a:t>Logical Block Address of disk-sector (64-bits)</a:t>
            </a:r>
          </a:p>
        </p:txBody>
      </p:sp>
      <p:sp>
        <p:nvSpPr>
          <p:cNvPr id="15" name="Rectangle 16"/>
          <p:cNvSpPr>
            <a:spLocks noChangeArrowheads="1"/>
          </p:cNvSpPr>
          <p:nvPr/>
        </p:nvSpPr>
        <p:spPr bwMode="auto">
          <a:xfrm>
            <a:off x="381000" y="5602287"/>
            <a:ext cx="7315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Physical-address of memory transfer-area (64-bits)</a:t>
            </a:r>
          </a:p>
          <a:p>
            <a:pPr algn="ctr"/>
            <a:r>
              <a:rPr lang="en-US" dirty="0"/>
              <a:t>(in case </a:t>
            </a:r>
            <a:r>
              <a:rPr lang="en-US" dirty="0" err="1"/>
              <a:t>segment:offset</a:t>
            </a:r>
            <a:r>
              <a:rPr lang="en-US" dirty="0"/>
              <a:t> above is 0xFFFF:FFFF)</a:t>
            </a:r>
          </a:p>
        </p:txBody>
      </p:sp>
      <p:sp>
        <p:nvSpPr>
          <p:cNvPr id="16" name="Text Box 17"/>
          <p:cNvSpPr txBox="1">
            <a:spLocks noChangeArrowheads="1"/>
          </p:cNvSpPr>
          <p:nvPr/>
        </p:nvSpPr>
        <p:spPr bwMode="auto">
          <a:xfrm>
            <a:off x="669925" y="3352800"/>
            <a:ext cx="7105650" cy="366712"/>
          </a:xfrm>
          <a:prstGeom prst="rect">
            <a:avLst/>
          </a:prstGeom>
          <a:noFill/>
          <a:ln w="9525">
            <a:noFill/>
            <a:miter lim="800000"/>
            <a:headEnd/>
            <a:tailEnd/>
          </a:ln>
          <a:effectLst/>
        </p:spPr>
        <p:txBody>
          <a:bodyPr wrap="none">
            <a:spAutoFit/>
          </a:bodyPr>
          <a:lstStyle/>
          <a:p>
            <a:r>
              <a:rPr lang="en-US"/>
              <a:t>        7          6             5            4            3             2            1             0</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76200"/>
            <a:ext cx="8229600" cy="868362"/>
          </a:xfrm>
        </p:spPr>
        <p:txBody>
          <a:bodyPr/>
          <a:lstStyle/>
          <a:p>
            <a:r>
              <a:rPr lang="en-US" dirty="0" smtClean="0"/>
              <a:t>Read</a:t>
            </a:r>
            <a:endParaRPr lang="en-US" dirty="0"/>
          </a:p>
        </p:txBody>
      </p:sp>
      <p:sp>
        <p:nvSpPr>
          <p:cNvPr id="17411" name="Rectangle 3"/>
          <p:cNvSpPr>
            <a:spLocks noGrp="1" noChangeArrowheads="1"/>
          </p:cNvSpPr>
          <p:nvPr>
            <p:ph type="body" idx="1"/>
          </p:nvPr>
        </p:nvSpPr>
        <p:spPr>
          <a:xfrm>
            <a:off x="304800" y="914400"/>
            <a:ext cx="8458200" cy="4525963"/>
          </a:xfrm>
        </p:spPr>
        <p:txBody>
          <a:bodyPr/>
          <a:lstStyle/>
          <a:p>
            <a:r>
              <a:rPr lang="en-US" sz="2400" dirty="0" smtClean="0"/>
              <a:t>We’ll </a:t>
            </a:r>
            <a:r>
              <a:rPr lang="en-US" sz="2400" dirty="0"/>
              <a:t>use function 0x42 to read the MBR</a:t>
            </a:r>
          </a:p>
          <a:p>
            <a:r>
              <a:rPr lang="en-US" sz="2400" dirty="0"/>
              <a:t>It requires initializing some fields in a small data-structure (the “Disk-Address Packet”)</a:t>
            </a:r>
          </a:p>
          <a:p>
            <a:r>
              <a:rPr lang="en-US" sz="2400" dirty="0"/>
              <a:t>Then we load parameters in four registers (DS:SI = address of the DAP, DL = disk-ID and AH = 0x42) and execute  ‘</a:t>
            </a:r>
            <a:r>
              <a:rPr lang="en-US" sz="2400" dirty="0" err="1"/>
              <a:t>int</a:t>
            </a:r>
            <a:r>
              <a:rPr lang="en-US" sz="2400" dirty="0"/>
              <a:t> $0x13’</a:t>
            </a:r>
          </a:p>
        </p:txBody>
      </p:sp>
      <p:sp>
        <p:nvSpPr>
          <p:cNvPr id="4" name="Slide Number Placeholder 3"/>
          <p:cNvSpPr>
            <a:spLocks noGrp="1"/>
          </p:cNvSpPr>
          <p:nvPr>
            <p:ph type="sldNum" sz="quarter" idx="12"/>
          </p:nvPr>
        </p:nvSpPr>
        <p:spPr/>
        <p:txBody>
          <a:bodyPr/>
          <a:lstStyle/>
          <a:p>
            <a:fld id="{E9F30D11-FCBC-4E13-9D77-6D2272D5FE03}" type="slidenum">
              <a:rPr lang="en-US" smtClean="0"/>
              <a:pPr/>
              <a:t>34</a:t>
            </a:fld>
            <a:endParaRPr lang="en-US"/>
          </a:p>
        </p:txBody>
      </p:sp>
      <p:sp>
        <p:nvSpPr>
          <p:cNvPr id="5" name="Rectangle 4"/>
          <p:cNvSpPr>
            <a:spLocks noChangeArrowheads="1"/>
          </p:cNvSpPr>
          <p:nvPr/>
        </p:nvSpPr>
        <p:spPr bwMode="auto">
          <a:xfrm>
            <a:off x="609600" y="4648200"/>
            <a:ext cx="7239000" cy="1905000"/>
          </a:xfrm>
          <a:prstGeom prst="rect">
            <a:avLst/>
          </a:prstGeom>
          <a:solidFill>
            <a:schemeClr val="accent1"/>
          </a:solidFill>
          <a:ln w="9525">
            <a:solidFill>
              <a:schemeClr val="tx1"/>
            </a:solidFill>
            <a:miter lim="800000"/>
            <a:headEnd/>
            <a:tailEnd/>
          </a:ln>
          <a:effectLst/>
        </p:spPr>
        <p:txBody>
          <a:bodyPr wrap="none" anchor="ctr"/>
          <a:lstStyle/>
          <a:p>
            <a:r>
              <a:rPr lang="en-US"/>
              <a:t>#-------------------------------------------------------------------------------------------</a:t>
            </a:r>
          </a:p>
          <a:p>
            <a:r>
              <a:rPr lang="en-US"/>
              <a:t>packet:	.byte	16, 0		#  packet-size = 16 bytes</a:t>
            </a:r>
          </a:p>
          <a:p>
            <a:r>
              <a:rPr lang="en-US"/>
              <a:t>	.byte	1, 0		#  sector-count = 1 sector</a:t>
            </a:r>
          </a:p>
          <a:p>
            <a:r>
              <a:rPr lang="en-US"/>
              <a:t>	.word	0x0200, 0x07C0	#  transfer-area’s address</a:t>
            </a:r>
          </a:p>
          <a:p>
            <a:r>
              <a:rPr lang="en-US"/>
              <a:t>	.quad	0		#  MBR’s Logical Block Address</a:t>
            </a:r>
          </a:p>
          <a:p>
            <a:r>
              <a:rPr lang="en-US"/>
              <a:t>#-------------------------------------------------------------------------------------------</a:t>
            </a:r>
          </a:p>
        </p:txBody>
      </p:sp>
      <p:sp>
        <p:nvSpPr>
          <p:cNvPr id="6" name="Text Box 5"/>
          <p:cNvSpPr txBox="1">
            <a:spLocks noChangeArrowheads="1"/>
          </p:cNvSpPr>
          <p:nvPr/>
        </p:nvSpPr>
        <p:spPr bwMode="auto">
          <a:xfrm>
            <a:off x="457200" y="3429000"/>
            <a:ext cx="7588250" cy="915988"/>
          </a:xfrm>
          <a:prstGeom prst="rect">
            <a:avLst/>
          </a:prstGeom>
          <a:noFill/>
          <a:ln w="9525">
            <a:noFill/>
            <a:miter lim="800000"/>
            <a:headEnd/>
            <a:tailEnd/>
          </a:ln>
          <a:effectLst/>
        </p:spPr>
        <p:txBody>
          <a:bodyPr wrap="none">
            <a:spAutoFit/>
          </a:bodyPr>
          <a:lstStyle/>
          <a:p>
            <a:r>
              <a:rPr lang="en-US"/>
              <a:t>Here are assembly language statements that you could use to create a </a:t>
            </a:r>
          </a:p>
          <a:p>
            <a:r>
              <a:rPr lang="en-US"/>
              <a:t>Disk Address Packet for reading the hard-disk’s Master Boot Record into </a:t>
            </a:r>
          </a:p>
          <a:p>
            <a:r>
              <a:rPr lang="en-US"/>
              <a:t>the memory-area immediately following the 512-byte BOOT_LOCN area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52400"/>
            <a:ext cx="8229600" cy="1143000"/>
          </a:xfrm>
        </p:spPr>
        <p:txBody>
          <a:bodyPr/>
          <a:lstStyle/>
          <a:p>
            <a:r>
              <a:rPr lang="en-US" dirty="0" smtClean="0"/>
              <a:t>Searching the partition table</a:t>
            </a:r>
            <a:endParaRPr lang="en-US" dirty="0"/>
          </a:p>
        </p:txBody>
      </p:sp>
      <p:sp>
        <p:nvSpPr>
          <p:cNvPr id="21508" name="Rectangle 4"/>
          <p:cNvSpPr>
            <a:spLocks noChangeArrowheads="1"/>
          </p:cNvSpPr>
          <p:nvPr/>
        </p:nvSpPr>
        <p:spPr bwMode="auto">
          <a:xfrm>
            <a:off x="609600" y="1447800"/>
            <a:ext cx="8001000" cy="45720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mov</a:t>
            </a:r>
            <a:r>
              <a:rPr lang="en-US" dirty="0"/>
              <a:t>	$0x03FE, %</a:t>
            </a:r>
            <a:r>
              <a:rPr lang="en-US" dirty="0" err="1"/>
              <a:t>si</a:t>
            </a:r>
            <a:r>
              <a:rPr lang="en-US" dirty="0"/>
              <a:t>		# point DS:SI to signature-word</a:t>
            </a:r>
          </a:p>
          <a:p>
            <a:r>
              <a:rPr lang="en-US" dirty="0"/>
              <a:t>	</a:t>
            </a:r>
            <a:r>
              <a:rPr lang="en-US" dirty="0" err="1"/>
              <a:t>mov</a:t>
            </a:r>
            <a:r>
              <a:rPr lang="en-US" dirty="0"/>
              <a:t>	$4, %</a:t>
            </a:r>
            <a:r>
              <a:rPr lang="en-US" dirty="0" err="1"/>
              <a:t>cx</a:t>
            </a:r>
            <a:r>
              <a:rPr lang="en-US" dirty="0"/>
              <a:t>			# setup count of table’s entries</a:t>
            </a:r>
          </a:p>
          <a:p>
            <a:r>
              <a:rPr lang="en-US" dirty="0" err="1"/>
              <a:t>nxpte</a:t>
            </a:r>
            <a:r>
              <a:rPr lang="en-US" dirty="0"/>
              <a:t>:	</a:t>
            </a:r>
          </a:p>
          <a:p>
            <a:r>
              <a:rPr lang="en-US" dirty="0"/>
              <a:t>	sub	$16, %</a:t>
            </a:r>
            <a:r>
              <a:rPr lang="en-US" dirty="0" err="1"/>
              <a:t>si</a:t>
            </a:r>
            <a:r>
              <a:rPr lang="en-US" dirty="0"/>
              <a:t>			# back up to the previous entry</a:t>
            </a:r>
          </a:p>
          <a:p>
            <a:r>
              <a:rPr lang="en-US" dirty="0"/>
              <a:t>	</a:t>
            </a:r>
            <a:r>
              <a:rPr lang="en-US" dirty="0" err="1"/>
              <a:t>cmpb</a:t>
            </a:r>
            <a:r>
              <a:rPr lang="en-US" dirty="0"/>
              <a:t>	$0x00, 4(%</a:t>
            </a:r>
            <a:r>
              <a:rPr lang="en-US" dirty="0" err="1"/>
              <a:t>si</a:t>
            </a:r>
            <a:r>
              <a:rPr lang="en-US" dirty="0"/>
              <a:t>)		# entry’s type-code is defined?</a:t>
            </a:r>
          </a:p>
          <a:p>
            <a:r>
              <a:rPr lang="en-US" dirty="0"/>
              <a:t>	</a:t>
            </a:r>
            <a:r>
              <a:rPr lang="en-US" dirty="0" err="1"/>
              <a:t>loope</a:t>
            </a:r>
            <a:r>
              <a:rPr lang="en-US" dirty="0"/>
              <a:t>	</a:t>
            </a:r>
            <a:r>
              <a:rPr lang="en-US" dirty="0" err="1"/>
              <a:t>nxpte</a:t>
            </a:r>
            <a:r>
              <a:rPr lang="en-US" dirty="0"/>
              <a:t>			# no, examine the next entry</a:t>
            </a:r>
          </a:p>
          <a:p>
            <a:r>
              <a:rPr lang="en-US" dirty="0"/>
              <a:t>	</a:t>
            </a:r>
          </a:p>
          <a:p>
            <a:r>
              <a:rPr lang="en-US" dirty="0"/>
              <a:t>	</a:t>
            </a:r>
            <a:r>
              <a:rPr lang="en-US" dirty="0" err="1"/>
              <a:t>jcxz</a:t>
            </a:r>
            <a:r>
              <a:rPr lang="en-US" dirty="0"/>
              <a:t>	</a:t>
            </a:r>
            <a:r>
              <a:rPr lang="en-US" dirty="0" err="1"/>
              <a:t>nopte</a:t>
            </a:r>
            <a:r>
              <a:rPr lang="en-US" dirty="0"/>
              <a:t>			# search fails if CX reached 0</a:t>
            </a:r>
          </a:p>
          <a:p>
            <a:endParaRPr lang="en-US" dirty="0"/>
          </a:p>
          <a:p>
            <a:r>
              <a:rPr lang="en-US" dirty="0"/>
              <a:t>	#  If we get here, then DS:SI is pointing to the final valid PT-entry</a:t>
            </a:r>
          </a:p>
          <a:p>
            <a:r>
              <a:rPr lang="en-US" dirty="0"/>
              <a:t>	</a:t>
            </a:r>
            <a:r>
              <a:rPr lang="en-US" dirty="0" err="1"/>
              <a:t>jmp</a:t>
            </a:r>
            <a:r>
              <a:rPr lang="en-US" dirty="0"/>
              <a:t>	found			</a:t>
            </a:r>
          </a:p>
          <a:p>
            <a:endParaRPr lang="en-US" dirty="0"/>
          </a:p>
          <a:p>
            <a:r>
              <a:rPr lang="en-US" dirty="0" err="1"/>
              <a:t>nopte</a:t>
            </a:r>
            <a:r>
              <a:rPr lang="en-US" dirty="0"/>
              <a:t>:	#  We should never arrive here -- unless no valid partitions exist</a:t>
            </a:r>
          </a:p>
        </p:txBody>
      </p:sp>
      <p:sp>
        <p:nvSpPr>
          <p:cNvPr id="4" name="Slide Number Placeholder 3"/>
          <p:cNvSpPr>
            <a:spLocks noGrp="1"/>
          </p:cNvSpPr>
          <p:nvPr>
            <p:ph type="sldNum" sz="quarter" idx="12"/>
          </p:nvPr>
        </p:nvSpPr>
        <p:spPr/>
        <p:txBody>
          <a:bodyPr/>
          <a:lstStyle/>
          <a:p>
            <a:fld id="{065265BB-70C7-4C56-B6F2-B81676332F65}"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76200"/>
            <a:ext cx="8229600" cy="1143000"/>
          </a:xfrm>
        </p:spPr>
        <p:txBody>
          <a:bodyPr/>
          <a:lstStyle/>
          <a:p>
            <a:r>
              <a:rPr lang="en-US" dirty="0" smtClean="0"/>
              <a:t>Diagnostics</a:t>
            </a:r>
            <a:endParaRPr lang="en-US" dirty="0"/>
          </a:p>
        </p:txBody>
      </p:sp>
      <p:sp>
        <p:nvSpPr>
          <p:cNvPr id="54275" name="Rectangle 3"/>
          <p:cNvSpPr>
            <a:spLocks noGrp="1" noChangeArrowheads="1"/>
          </p:cNvSpPr>
          <p:nvPr>
            <p:ph type="body" idx="1"/>
          </p:nvPr>
        </p:nvSpPr>
        <p:spPr>
          <a:xfrm>
            <a:off x="76200" y="914401"/>
            <a:ext cx="8915400" cy="2438399"/>
          </a:xfrm>
        </p:spPr>
        <p:txBody>
          <a:bodyPr/>
          <a:lstStyle/>
          <a:p>
            <a:r>
              <a:rPr lang="en-US" sz="2000" dirty="0" smtClean="0"/>
              <a:t>In protected-mode, restrictions </a:t>
            </a:r>
            <a:r>
              <a:rPr lang="en-US" sz="2000" dirty="0"/>
              <a:t>are enforced by generating a variety of “exceptions” which interrupt the CPU’s normal fetch-execute </a:t>
            </a:r>
            <a:r>
              <a:rPr lang="en-US" sz="2000" dirty="0" smtClean="0"/>
              <a:t>cycle.</a:t>
            </a:r>
            <a:r>
              <a:rPr lang="en-US" sz="2000" dirty="0"/>
              <a:t> </a:t>
            </a:r>
            <a:r>
              <a:rPr lang="en-US" sz="2000" dirty="0" smtClean="0"/>
              <a:t> We </a:t>
            </a:r>
            <a:r>
              <a:rPr lang="en-US" sz="2000" dirty="0"/>
              <a:t>will need to “diagnose” their </a:t>
            </a:r>
            <a:r>
              <a:rPr lang="en-US" sz="2000" dirty="0" smtClean="0"/>
              <a:t>causes</a:t>
            </a:r>
          </a:p>
          <a:p>
            <a:r>
              <a:rPr lang="en-US" sz="2000" dirty="0" smtClean="0"/>
              <a:t>This instruction-sequence turns on PE-bit. Warning: you have to do this with interrupts temporarily disabled -- since the real-mode Interrupt Vector Table won’t work any more</a:t>
            </a:r>
          </a:p>
          <a:p>
            <a:endParaRPr lang="en-US" sz="2400" b="1"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36</a:t>
            </a:fld>
            <a:endParaRPr lang="en-US"/>
          </a:p>
        </p:txBody>
      </p:sp>
      <p:sp>
        <p:nvSpPr>
          <p:cNvPr id="7" name="Rectangle 4"/>
          <p:cNvSpPr>
            <a:spLocks noChangeArrowheads="1"/>
          </p:cNvSpPr>
          <p:nvPr/>
        </p:nvSpPr>
        <p:spPr bwMode="auto">
          <a:xfrm>
            <a:off x="990600" y="2895600"/>
            <a:ext cx="7010400" cy="13716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mov</a:t>
            </a:r>
            <a:r>
              <a:rPr lang="en-US" dirty="0"/>
              <a:t>     %cr0, %</a:t>
            </a:r>
            <a:r>
              <a:rPr lang="en-US" dirty="0" err="1"/>
              <a:t>eax</a:t>
            </a:r>
            <a:r>
              <a:rPr lang="en-US" dirty="0"/>
              <a:t>	# get current machine status </a:t>
            </a:r>
          </a:p>
          <a:p>
            <a:r>
              <a:rPr lang="en-US" dirty="0"/>
              <a:t>	</a:t>
            </a:r>
            <a:r>
              <a:rPr lang="en-US" dirty="0" err="1"/>
              <a:t>bts</a:t>
            </a:r>
            <a:r>
              <a:rPr lang="en-US" dirty="0"/>
              <a:t>       $0, %</a:t>
            </a:r>
            <a:r>
              <a:rPr lang="en-US" dirty="0" err="1"/>
              <a:t>eax</a:t>
            </a:r>
            <a:r>
              <a:rPr lang="en-US" dirty="0"/>
              <a:t>		# set the image of its PE-bit</a:t>
            </a:r>
          </a:p>
          <a:p>
            <a:r>
              <a:rPr lang="en-US" dirty="0"/>
              <a:t>	</a:t>
            </a:r>
            <a:r>
              <a:rPr lang="en-US" dirty="0" err="1"/>
              <a:t>mov</a:t>
            </a:r>
            <a:r>
              <a:rPr lang="en-US" dirty="0"/>
              <a:t>     %</a:t>
            </a:r>
            <a:r>
              <a:rPr lang="en-US" dirty="0" err="1"/>
              <a:t>eax</a:t>
            </a:r>
            <a:r>
              <a:rPr lang="en-US" dirty="0"/>
              <a:t>, %cr0	# now enter protected mode</a:t>
            </a:r>
          </a:p>
        </p:txBody>
      </p:sp>
      <p:sp>
        <p:nvSpPr>
          <p:cNvPr id="8" name="Rectangle 3"/>
          <p:cNvSpPr txBox="1">
            <a:spLocks noChangeArrowheads="1"/>
          </p:cNvSpPr>
          <p:nvPr/>
        </p:nvSpPr>
        <p:spPr bwMode="auto">
          <a:xfrm>
            <a:off x="228600" y="4343400"/>
            <a:ext cx="82296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This turns off PE-bit. Warning: make sure that all of  the segment-registers have proper access- rights and segment-limits in their caches to function correctly once back in real-mode!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4"/>
          <p:cNvSpPr>
            <a:spLocks noChangeArrowheads="1"/>
          </p:cNvSpPr>
          <p:nvPr/>
        </p:nvSpPr>
        <p:spPr bwMode="auto">
          <a:xfrm>
            <a:off x="609600" y="5334000"/>
            <a:ext cx="7010400" cy="1371600"/>
          </a:xfrm>
          <a:prstGeom prst="rect">
            <a:avLst/>
          </a:prstGeom>
          <a:solidFill>
            <a:schemeClr val="accent1"/>
          </a:solidFill>
          <a:ln w="9525">
            <a:solidFill>
              <a:schemeClr val="tx1"/>
            </a:solidFill>
            <a:miter lim="800000"/>
            <a:headEnd/>
            <a:tailEnd/>
          </a:ln>
          <a:effectLst/>
        </p:spPr>
        <p:txBody>
          <a:bodyPr wrap="none" anchor="ctr"/>
          <a:lstStyle/>
          <a:p>
            <a:r>
              <a:rPr lang="en-US"/>
              <a:t>	mov     %cr0, %eax	# get current machine status </a:t>
            </a:r>
          </a:p>
          <a:p>
            <a:r>
              <a:rPr lang="en-US"/>
              <a:t>	btr       $0, %eax		# set the image of its PE-bit</a:t>
            </a:r>
          </a:p>
          <a:p>
            <a:r>
              <a:rPr lang="en-US"/>
              <a:t>	mov     %eax, %cr0	# now leave protected mode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0"/>
            <a:ext cx="8229600" cy="1143000"/>
          </a:xfrm>
        </p:spPr>
        <p:txBody>
          <a:bodyPr/>
          <a:lstStyle/>
          <a:p>
            <a:r>
              <a:rPr lang="en-US" dirty="0"/>
              <a:t>Unmodified segment-registers</a:t>
            </a:r>
          </a:p>
        </p:txBody>
      </p:sp>
      <p:sp>
        <p:nvSpPr>
          <p:cNvPr id="56323" name="Rectangle 3"/>
          <p:cNvSpPr>
            <a:spLocks noGrp="1" noChangeArrowheads="1"/>
          </p:cNvSpPr>
          <p:nvPr>
            <p:ph type="body" idx="1"/>
          </p:nvPr>
        </p:nvSpPr>
        <p:spPr>
          <a:xfrm>
            <a:off x="228600" y="1417637"/>
            <a:ext cx="8686800" cy="4906963"/>
          </a:xfrm>
        </p:spPr>
        <p:txBody>
          <a:bodyPr/>
          <a:lstStyle/>
          <a:p>
            <a:r>
              <a:rPr lang="en-US" sz="2000" dirty="0" smtClean="0"/>
              <a:t>If we can enter protected-mode, but NOT do anything to alter any segment-register, then we won’t need to construct Tables of Segment-Descriptors</a:t>
            </a:r>
          </a:p>
          <a:p>
            <a:r>
              <a:rPr lang="en-US" sz="2000" dirty="0" smtClean="0"/>
              <a:t>The left-over ‘real-mode’ descriptor-values will still be in any segment-register’s cache</a:t>
            </a:r>
          </a:p>
          <a:p>
            <a:pPr>
              <a:lnSpc>
                <a:spcPct val="90000"/>
              </a:lnSpc>
            </a:pPr>
            <a:r>
              <a:rPr lang="en-US" sz="2000" dirty="0" smtClean="0"/>
              <a:t>If </a:t>
            </a:r>
            <a:r>
              <a:rPr lang="en-US" sz="2000" dirty="0"/>
              <a:t>you can arrange for your program </a:t>
            </a:r>
            <a:r>
              <a:rPr lang="en-US" sz="2000" b="1" dirty="0"/>
              <a:t>not</a:t>
            </a:r>
            <a:r>
              <a:rPr lang="en-US" sz="2000" dirty="0"/>
              <a:t> to change any segment-registers while PE=1 then your code can safely enter and leave </a:t>
            </a:r>
            <a:r>
              <a:rPr lang="en-US" sz="2000" dirty="0" smtClean="0"/>
              <a:t>protected-mode </a:t>
            </a:r>
            <a:r>
              <a:rPr lang="en-US" sz="2000" dirty="0"/>
              <a:t>without creating GDT/IDT</a:t>
            </a:r>
          </a:p>
          <a:p>
            <a:pPr>
              <a:lnSpc>
                <a:spcPct val="90000"/>
              </a:lnSpc>
            </a:pPr>
            <a:r>
              <a:rPr lang="en-US" sz="2000" dirty="0"/>
              <a:t>This means you will have to have to make sure no interrupts or exceptions can occur while the PE-bit is set for </a:t>
            </a:r>
            <a:r>
              <a:rPr lang="en-US" sz="2000" dirty="0" smtClean="0"/>
              <a:t>protected-mode. Avoid exceptions by doing nothing illegal.</a:t>
            </a:r>
            <a:endParaRPr lang="en-US" sz="2000" dirty="0"/>
          </a:p>
          <a:p>
            <a:pPr>
              <a:lnSpc>
                <a:spcPct val="90000"/>
              </a:lnSpc>
            </a:pPr>
            <a:r>
              <a:rPr lang="en-US" sz="2000" dirty="0"/>
              <a:t>Can use </a:t>
            </a:r>
            <a:r>
              <a:rPr lang="en-US" sz="2000" b="1" dirty="0" err="1"/>
              <a:t>cli</a:t>
            </a:r>
            <a:r>
              <a:rPr lang="en-US" sz="2000" dirty="0"/>
              <a:t> and </a:t>
            </a:r>
            <a:r>
              <a:rPr lang="en-US" sz="2000" b="1" dirty="0" err="1"/>
              <a:t>sti</a:t>
            </a:r>
            <a:r>
              <a:rPr lang="en-US" sz="2000" dirty="0"/>
              <a:t> to control </a:t>
            </a:r>
            <a:r>
              <a:rPr lang="en-US" sz="2000" dirty="0" smtClean="0"/>
              <a:t>interrupts. </a:t>
            </a:r>
          </a:p>
          <a:p>
            <a:pPr>
              <a:lnSpc>
                <a:spcPct val="90000"/>
              </a:lnSpc>
            </a:pPr>
            <a:r>
              <a:rPr lang="en-US" sz="2000" dirty="0" smtClean="0"/>
              <a:t>The ‘</a:t>
            </a:r>
            <a:r>
              <a:rPr lang="en-US" sz="2000" dirty="0" err="1" smtClean="0"/>
              <a:t>sysregs.s</a:t>
            </a:r>
            <a:r>
              <a:rPr lang="en-US" sz="2000" dirty="0" smtClean="0"/>
              <a:t>’ </a:t>
            </a:r>
            <a:r>
              <a:rPr lang="en-US" sz="2000" dirty="0" err="1" smtClean="0"/>
              <a:t>bootsector</a:t>
            </a:r>
            <a:r>
              <a:rPr lang="en-US" sz="2000" dirty="0" smtClean="0"/>
              <a:t> demo-program displays the current value found in the two 48-bit system registers: GDTR and IDTR  </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6" name="Rectangle 4"/>
          <p:cNvSpPr>
            <a:spLocks noChangeArrowheads="1"/>
          </p:cNvSpPr>
          <p:nvPr/>
        </p:nvSpPr>
        <p:spPr bwMode="auto">
          <a:xfrm>
            <a:off x="457200" y="-762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Segment-Descriptor Format</a:t>
            </a:r>
          </a:p>
        </p:txBody>
      </p:sp>
      <p:sp>
        <p:nvSpPr>
          <p:cNvPr id="3077" name="Rectangle 5"/>
          <p:cNvSpPr>
            <a:spLocks noChangeArrowheads="1"/>
          </p:cNvSpPr>
          <p:nvPr/>
        </p:nvSpPr>
        <p:spPr bwMode="auto">
          <a:xfrm>
            <a:off x="9906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78" name="Rectangle 6"/>
          <p:cNvSpPr>
            <a:spLocks noChangeArrowheads="1"/>
          </p:cNvSpPr>
          <p:nvPr/>
        </p:nvSpPr>
        <p:spPr bwMode="auto">
          <a:xfrm>
            <a:off x="12192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79" name="Rectangle 7"/>
          <p:cNvSpPr>
            <a:spLocks noChangeArrowheads="1"/>
          </p:cNvSpPr>
          <p:nvPr/>
        </p:nvSpPr>
        <p:spPr bwMode="auto">
          <a:xfrm>
            <a:off x="14478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0" name="Rectangle 8"/>
          <p:cNvSpPr>
            <a:spLocks noChangeArrowheads="1"/>
          </p:cNvSpPr>
          <p:nvPr/>
        </p:nvSpPr>
        <p:spPr bwMode="auto">
          <a:xfrm>
            <a:off x="16764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1" name="Rectangle 9"/>
          <p:cNvSpPr>
            <a:spLocks noChangeArrowheads="1"/>
          </p:cNvSpPr>
          <p:nvPr/>
        </p:nvSpPr>
        <p:spPr bwMode="auto">
          <a:xfrm>
            <a:off x="19050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2" name="Rectangle 10"/>
          <p:cNvSpPr>
            <a:spLocks noChangeArrowheads="1"/>
          </p:cNvSpPr>
          <p:nvPr/>
        </p:nvSpPr>
        <p:spPr bwMode="auto">
          <a:xfrm>
            <a:off x="21336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3" name="Rectangle 11"/>
          <p:cNvSpPr>
            <a:spLocks noChangeArrowheads="1"/>
          </p:cNvSpPr>
          <p:nvPr/>
        </p:nvSpPr>
        <p:spPr bwMode="auto">
          <a:xfrm>
            <a:off x="23622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84" name="Rectangle 12"/>
          <p:cNvSpPr>
            <a:spLocks noChangeArrowheads="1"/>
          </p:cNvSpPr>
          <p:nvPr/>
        </p:nvSpPr>
        <p:spPr bwMode="auto">
          <a:xfrm>
            <a:off x="914400" y="1752600"/>
            <a:ext cx="19050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Base[31..24]</a:t>
            </a:r>
          </a:p>
        </p:txBody>
      </p:sp>
      <p:sp>
        <p:nvSpPr>
          <p:cNvPr id="3085" name="Rectangle 13"/>
          <p:cNvSpPr>
            <a:spLocks noChangeArrowheads="1"/>
          </p:cNvSpPr>
          <p:nvPr/>
        </p:nvSpPr>
        <p:spPr bwMode="auto">
          <a:xfrm>
            <a:off x="28194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G</a:t>
            </a:r>
          </a:p>
        </p:txBody>
      </p:sp>
      <p:sp>
        <p:nvSpPr>
          <p:cNvPr id="3086" name="Rectangle 14"/>
          <p:cNvSpPr>
            <a:spLocks noChangeArrowheads="1"/>
          </p:cNvSpPr>
          <p:nvPr/>
        </p:nvSpPr>
        <p:spPr bwMode="auto">
          <a:xfrm>
            <a:off x="30480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D</a:t>
            </a:r>
          </a:p>
        </p:txBody>
      </p:sp>
      <p:sp>
        <p:nvSpPr>
          <p:cNvPr id="3087" name="Rectangle 15"/>
          <p:cNvSpPr>
            <a:spLocks noChangeArrowheads="1"/>
          </p:cNvSpPr>
          <p:nvPr/>
        </p:nvSpPr>
        <p:spPr bwMode="auto">
          <a:xfrm>
            <a:off x="32766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R</a:t>
            </a:r>
          </a:p>
          <a:p>
            <a:pPr algn="ctr"/>
            <a:r>
              <a:rPr lang="en-US"/>
              <a:t>S</a:t>
            </a:r>
          </a:p>
          <a:p>
            <a:pPr algn="ctr"/>
            <a:r>
              <a:rPr lang="en-US"/>
              <a:t>V</a:t>
            </a:r>
          </a:p>
        </p:txBody>
      </p:sp>
      <p:sp>
        <p:nvSpPr>
          <p:cNvPr id="3088" name="Rectangle 16"/>
          <p:cNvSpPr>
            <a:spLocks noChangeArrowheads="1"/>
          </p:cNvSpPr>
          <p:nvPr/>
        </p:nvSpPr>
        <p:spPr bwMode="auto">
          <a:xfrm>
            <a:off x="35052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A</a:t>
            </a:r>
          </a:p>
          <a:p>
            <a:pPr algn="ctr"/>
            <a:r>
              <a:rPr lang="en-US"/>
              <a:t>V</a:t>
            </a:r>
          </a:p>
          <a:p>
            <a:pPr algn="ctr"/>
            <a:r>
              <a:rPr lang="en-US"/>
              <a:t>L</a:t>
            </a:r>
          </a:p>
        </p:txBody>
      </p:sp>
      <p:sp>
        <p:nvSpPr>
          <p:cNvPr id="3089" name="Rectangle 17"/>
          <p:cNvSpPr>
            <a:spLocks noChangeArrowheads="1"/>
          </p:cNvSpPr>
          <p:nvPr/>
        </p:nvSpPr>
        <p:spPr bwMode="auto">
          <a:xfrm>
            <a:off x="37338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90" name="Rectangle 18"/>
          <p:cNvSpPr>
            <a:spLocks noChangeArrowheads="1"/>
          </p:cNvSpPr>
          <p:nvPr/>
        </p:nvSpPr>
        <p:spPr bwMode="auto">
          <a:xfrm>
            <a:off x="39624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91" name="Rectangle 19"/>
          <p:cNvSpPr>
            <a:spLocks noChangeArrowheads="1"/>
          </p:cNvSpPr>
          <p:nvPr/>
        </p:nvSpPr>
        <p:spPr bwMode="auto">
          <a:xfrm>
            <a:off x="41910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92" name="Rectangle 20"/>
          <p:cNvSpPr>
            <a:spLocks noChangeArrowheads="1"/>
          </p:cNvSpPr>
          <p:nvPr/>
        </p:nvSpPr>
        <p:spPr bwMode="auto">
          <a:xfrm>
            <a:off x="3733800" y="1752600"/>
            <a:ext cx="914400" cy="914400"/>
          </a:xfrm>
          <a:prstGeom prst="rect">
            <a:avLst/>
          </a:prstGeom>
          <a:solidFill>
            <a:srgbClr val="66FFCC"/>
          </a:solidFill>
          <a:ln w="9525">
            <a:solidFill>
              <a:schemeClr val="tx1"/>
            </a:solidFill>
            <a:miter lim="800000"/>
            <a:headEnd/>
            <a:tailEnd/>
          </a:ln>
          <a:effectLst/>
        </p:spPr>
        <p:txBody>
          <a:bodyPr wrap="none" anchor="ctr"/>
          <a:lstStyle/>
          <a:p>
            <a:pPr algn="ctr"/>
            <a:r>
              <a:rPr lang="en-US"/>
              <a:t>Limit</a:t>
            </a:r>
          </a:p>
          <a:p>
            <a:pPr algn="ctr"/>
            <a:r>
              <a:rPr lang="en-US"/>
              <a:t>[19..16]</a:t>
            </a:r>
          </a:p>
        </p:txBody>
      </p:sp>
      <p:sp>
        <p:nvSpPr>
          <p:cNvPr id="3093" name="Rectangle 21"/>
          <p:cNvSpPr>
            <a:spLocks noChangeArrowheads="1"/>
          </p:cNvSpPr>
          <p:nvPr/>
        </p:nvSpPr>
        <p:spPr bwMode="auto">
          <a:xfrm>
            <a:off x="46482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p:txBody>
      </p:sp>
      <p:sp>
        <p:nvSpPr>
          <p:cNvPr id="3094" name="Rectangle 22"/>
          <p:cNvSpPr>
            <a:spLocks noChangeArrowheads="1"/>
          </p:cNvSpPr>
          <p:nvPr/>
        </p:nvSpPr>
        <p:spPr bwMode="auto">
          <a:xfrm>
            <a:off x="48768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95" name="Rectangle 23"/>
          <p:cNvSpPr>
            <a:spLocks noChangeArrowheads="1"/>
          </p:cNvSpPr>
          <p:nvPr/>
        </p:nvSpPr>
        <p:spPr bwMode="auto">
          <a:xfrm>
            <a:off x="4876800" y="1752600"/>
            <a:ext cx="4572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D</a:t>
            </a:r>
          </a:p>
          <a:p>
            <a:pPr algn="ctr"/>
            <a:r>
              <a:rPr lang="en-US"/>
              <a:t>P</a:t>
            </a:r>
          </a:p>
          <a:p>
            <a:pPr algn="ctr"/>
            <a:r>
              <a:rPr lang="en-US"/>
              <a:t>L</a:t>
            </a:r>
          </a:p>
        </p:txBody>
      </p:sp>
      <p:sp>
        <p:nvSpPr>
          <p:cNvPr id="3096" name="Rectangle 24"/>
          <p:cNvSpPr>
            <a:spLocks noChangeArrowheads="1"/>
          </p:cNvSpPr>
          <p:nvPr/>
        </p:nvSpPr>
        <p:spPr bwMode="auto">
          <a:xfrm>
            <a:off x="53340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S</a:t>
            </a:r>
          </a:p>
        </p:txBody>
      </p:sp>
      <p:sp>
        <p:nvSpPr>
          <p:cNvPr id="3097" name="Rectangle 25"/>
          <p:cNvSpPr>
            <a:spLocks noChangeArrowheads="1"/>
          </p:cNvSpPr>
          <p:nvPr/>
        </p:nvSpPr>
        <p:spPr bwMode="auto">
          <a:xfrm>
            <a:off x="55626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X</a:t>
            </a:r>
          </a:p>
        </p:txBody>
      </p:sp>
      <p:sp>
        <p:nvSpPr>
          <p:cNvPr id="3098" name="Rectangle 26"/>
          <p:cNvSpPr>
            <a:spLocks noChangeArrowheads="1"/>
          </p:cNvSpPr>
          <p:nvPr/>
        </p:nvSpPr>
        <p:spPr bwMode="auto">
          <a:xfrm>
            <a:off x="57912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C</a:t>
            </a:r>
          </a:p>
          <a:p>
            <a:pPr algn="ctr"/>
            <a:r>
              <a:rPr lang="en-US"/>
              <a:t>/</a:t>
            </a:r>
          </a:p>
          <a:p>
            <a:pPr algn="ctr"/>
            <a:r>
              <a:rPr lang="en-US"/>
              <a:t>D</a:t>
            </a:r>
          </a:p>
        </p:txBody>
      </p:sp>
      <p:sp>
        <p:nvSpPr>
          <p:cNvPr id="3099" name="Rectangle 27"/>
          <p:cNvSpPr>
            <a:spLocks noChangeArrowheads="1"/>
          </p:cNvSpPr>
          <p:nvPr/>
        </p:nvSpPr>
        <p:spPr bwMode="auto">
          <a:xfrm>
            <a:off x="60198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R</a:t>
            </a:r>
          </a:p>
          <a:p>
            <a:pPr algn="ctr"/>
            <a:r>
              <a:rPr lang="en-US"/>
              <a:t>/</a:t>
            </a:r>
          </a:p>
          <a:p>
            <a:pPr algn="ctr"/>
            <a:r>
              <a:rPr lang="en-US"/>
              <a:t>W</a:t>
            </a:r>
          </a:p>
        </p:txBody>
      </p:sp>
      <p:sp>
        <p:nvSpPr>
          <p:cNvPr id="3100" name="Rectangle 28"/>
          <p:cNvSpPr>
            <a:spLocks noChangeArrowheads="1"/>
          </p:cNvSpPr>
          <p:nvPr/>
        </p:nvSpPr>
        <p:spPr bwMode="auto">
          <a:xfrm>
            <a:off x="6248400" y="1752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A</a:t>
            </a:r>
          </a:p>
        </p:txBody>
      </p:sp>
      <p:sp>
        <p:nvSpPr>
          <p:cNvPr id="3101" name="Rectangle 29"/>
          <p:cNvSpPr>
            <a:spLocks noChangeArrowheads="1"/>
          </p:cNvSpPr>
          <p:nvPr/>
        </p:nvSpPr>
        <p:spPr bwMode="auto">
          <a:xfrm>
            <a:off x="64770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2" name="Rectangle 30"/>
          <p:cNvSpPr>
            <a:spLocks noChangeArrowheads="1"/>
          </p:cNvSpPr>
          <p:nvPr/>
        </p:nvSpPr>
        <p:spPr bwMode="auto">
          <a:xfrm>
            <a:off x="67056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3" name="Rectangle 31"/>
          <p:cNvSpPr>
            <a:spLocks noChangeArrowheads="1"/>
          </p:cNvSpPr>
          <p:nvPr/>
        </p:nvSpPr>
        <p:spPr bwMode="auto">
          <a:xfrm>
            <a:off x="69342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4" name="Rectangle 32"/>
          <p:cNvSpPr>
            <a:spLocks noChangeArrowheads="1"/>
          </p:cNvSpPr>
          <p:nvPr/>
        </p:nvSpPr>
        <p:spPr bwMode="auto">
          <a:xfrm>
            <a:off x="71628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5" name="Rectangle 33"/>
          <p:cNvSpPr>
            <a:spLocks noChangeArrowheads="1"/>
          </p:cNvSpPr>
          <p:nvPr/>
        </p:nvSpPr>
        <p:spPr bwMode="auto">
          <a:xfrm>
            <a:off x="73914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6" name="Rectangle 34"/>
          <p:cNvSpPr>
            <a:spLocks noChangeArrowheads="1"/>
          </p:cNvSpPr>
          <p:nvPr/>
        </p:nvSpPr>
        <p:spPr bwMode="auto">
          <a:xfrm>
            <a:off x="76200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7" name="Rectangle 35"/>
          <p:cNvSpPr>
            <a:spLocks noChangeArrowheads="1"/>
          </p:cNvSpPr>
          <p:nvPr/>
        </p:nvSpPr>
        <p:spPr bwMode="auto">
          <a:xfrm>
            <a:off x="7848600" y="1752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08" name="Rectangle 36"/>
          <p:cNvSpPr>
            <a:spLocks noChangeArrowheads="1"/>
          </p:cNvSpPr>
          <p:nvPr/>
        </p:nvSpPr>
        <p:spPr bwMode="auto">
          <a:xfrm>
            <a:off x="6477000" y="1752600"/>
            <a:ext cx="18288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Base[23..16]</a:t>
            </a:r>
          </a:p>
        </p:txBody>
      </p:sp>
      <p:sp>
        <p:nvSpPr>
          <p:cNvPr id="3109" name="Rectangle 37"/>
          <p:cNvSpPr>
            <a:spLocks noChangeArrowheads="1"/>
          </p:cNvSpPr>
          <p:nvPr/>
        </p:nvSpPr>
        <p:spPr bwMode="auto">
          <a:xfrm>
            <a:off x="914400" y="2667000"/>
            <a:ext cx="37338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Base[15..0]</a:t>
            </a:r>
          </a:p>
        </p:txBody>
      </p:sp>
      <p:sp>
        <p:nvSpPr>
          <p:cNvPr id="3110" name="Rectangle 38"/>
          <p:cNvSpPr>
            <a:spLocks noChangeArrowheads="1"/>
          </p:cNvSpPr>
          <p:nvPr/>
        </p:nvSpPr>
        <p:spPr bwMode="auto">
          <a:xfrm>
            <a:off x="4648200" y="2667000"/>
            <a:ext cx="3657600" cy="914400"/>
          </a:xfrm>
          <a:prstGeom prst="rect">
            <a:avLst/>
          </a:prstGeom>
          <a:solidFill>
            <a:srgbClr val="66FFCC"/>
          </a:solidFill>
          <a:ln w="9525">
            <a:solidFill>
              <a:schemeClr val="tx1"/>
            </a:solidFill>
            <a:miter lim="800000"/>
            <a:headEnd/>
            <a:tailEnd/>
          </a:ln>
          <a:effectLst/>
        </p:spPr>
        <p:txBody>
          <a:bodyPr wrap="none" anchor="ctr"/>
          <a:lstStyle/>
          <a:p>
            <a:pPr algn="ctr"/>
            <a:r>
              <a:rPr lang="en-US"/>
              <a:t>Limit[15..0]</a:t>
            </a:r>
          </a:p>
        </p:txBody>
      </p:sp>
      <p:sp>
        <p:nvSpPr>
          <p:cNvPr id="3111" name="Text Box 39"/>
          <p:cNvSpPr txBox="1">
            <a:spLocks noChangeArrowheads="1"/>
          </p:cNvSpPr>
          <p:nvPr/>
        </p:nvSpPr>
        <p:spPr bwMode="auto">
          <a:xfrm>
            <a:off x="838200" y="1447800"/>
            <a:ext cx="438150" cy="366713"/>
          </a:xfrm>
          <a:prstGeom prst="rect">
            <a:avLst/>
          </a:prstGeom>
          <a:noFill/>
          <a:ln w="9525">
            <a:noFill/>
            <a:miter lim="800000"/>
            <a:headEnd/>
            <a:tailEnd/>
          </a:ln>
          <a:effectLst/>
        </p:spPr>
        <p:txBody>
          <a:bodyPr wrap="none">
            <a:spAutoFit/>
          </a:bodyPr>
          <a:lstStyle/>
          <a:p>
            <a:r>
              <a:rPr lang="en-US"/>
              <a:t>63</a:t>
            </a:r>
          </a:p>
        </p:txBody>
      </p:sp>
      <p:sp>
        <p:nvSpPr>
          <p:cNvPr id="3112" name="Text Box 40"/>
          <p:cNvSpPr txBox="1">
            <a:spLocks noChangeArrowheads="1"/>
          </p:cNvSpPr>
          <p:nvPr/>
        </p:nvSpPr>
        <p:spPr bwMode="auto">
          <a:xfrm>
            <a:off x="7924800" y="1447800"/>
            <a:ext cx="438150" cy="366713"/>
          </a:xfrm>
          <a:prstGeom prst="rect">
            <a:avLst/>
          </a:prstGeom>
          <a:noFill/>
          <a:ln w="9525">
            <a:noFill/>
            <a:miter lim="800000"/>
            <a:headEnd/>
            <a:tailEnd/>
          </a:ln>
          <a:effectLst/>
        </p:spPr>
        <p:txBody>
          <a:bodyPr wrap="none">
            <a:spAutoFit/>
          </a:bodyPr>
          <a:lstStyle/>
          <a:p>
            <a:r>
              <a:rPr lang="en-US"/>
              <a:t>32</a:t>
            </a:r>
          </a:p>
        </p:txBody>
      </p:sp>
      <p:sp>
        <p:nvSpPr>
          <p:cNvPr id="3113" name="Text Box 41"/>
          <p:cNvSpPr txBox="1">
            <a:spLocks noChangeArrowheads="1"/>
          </p:cNvSpPr>
          <p:nvPr/>
        </p:nvSpPr>
        <p:spPr bwMode="auto">
          <a:xfrm>
            <a:off x="838200" y="3505200"/>
            <a:ext cx="438150" cy="366713"/>
          </a:xfrm>
          <a:prstGeom prst="rect">
            <a:avLst/>
          </a:prstGeom>
          <a:noFill/>
          <a:ln w="9525">
            <a:noFill/>
            <a:miter lim="800000"/>
            <a:headEnd/>
            <a:tailEnd/>
          </a:ln>
          <a:effectLst/>
        </p:spPr>
        <p:txBody>
          <a:bodyPr wrap="none">
            <a:spAutoFit/>
          </a:bodyPr>
          <a:lstStyle/>
          <a:p>
            <a:r>
              <a:rPr lang="en-US"/>
              <a:t>31</a:t>
            </a:r>
          </a:p>
        </p:txBody>
      </p:sp>
      <p:sp>
        <p:nvSpPr>
          <p:cNvPr id="3114" name="Text Box 42"/>
          <p:cNvSpPr txBox="1">
            <a:spLocks noChangeArrowheads="1"/>
          </p:cNvSpPr>
          <p:nvPr/>
        </p:nvSpPr>
        <p:spPr bwMode="auto">
          <a:xfrm>
            <a:off x="7985125" y="3541713"/>
            <a:ext cx="311150" cy="366712"/>
          </a:xfrm>
          <a:prstGeom prst="rect">
            <a:avLst/>
          </a:prstGeom>
          <a:noFill/>
          <a:ln w="9525">
            <a:noFill/>
            <a:miter lim="800000"/>
            <a:headEnd/>
            <a:tailEnd/>
          </a:ln>
          <a:effectLst/>
        </p:spPr>
        <p:txBody>
          <a:bodyPr wrap="none">
            <a:spAutoFit/>
          </a:bodyPr>
          <a:lstStyle/>
          <a:p>
            <a:r>
              <a:rPr lang="en-US"/>
              <a:t>0</a:t>
            </a:r>
          </a:p>
        </p:txBody>
      </p:sp>
      <p:sp>
        <p:nvSpPr>
          <p:cNvPr id="3116" name="Text Box 44"/>
          <p:cNvSpPr txBox="1">
            <a:spLocks noChangeArrowheads="1"/>
          </p:cNvSpPr>
          <p:nvPr/>
        </p:nvSpPr>
        <p:spPr bwMode="auto">
          <a:xfrm>
            <a:off x="609600" y="3962400"/>
            <a:ext cx="7978775" cy="2352675"/>
          </a:xfrm>
          <a:prstGeom prst="rect">
            <a:avLst/>
          </a:prstGeom>
          <a:noFill/>
          <a:ln w="9525">
            <a:noFill/>
            <a:miter lim="800000"/>
            <a:headEnd/>
            <a:tailEnd/>
          </a:ln>
          <a:effectLst/>
        </p:spPr>
        <p:txBody>
          <a:bodyPr wrap="none">
            <a:spAutoFit/>
          </a:bodyPr>
          <a:lstStyle/>
          <a:p>
            <a:r>
              <a:rPr lang="en-US" b="1"/>
              <a:t>Legend:</a:t>
            </a:r>
            <a:r>
              <a:rPr lang="en-US"/>
              <a:t>				    </a:t>
            </a:r>
            <a:r>
              <a:rPr lang="en-US" sz="1600"/>
              <a:t>DPL = Descriptor Privilege Level (0..3)</a:t>
            </a:r>
          </a:p>
          <a:p>
            <a:r>
              <a:rPr lang="en-US"/>
              <a:t>  </a:t>
            </a:r>
            <a:r>
              <a:rPr lang="en-US" sz="1600"/>
              <a:t>G = Granularity (0 = byte, 1 = 4KB-page)	P = Present (0 = no, 1 = yes)</a:t>
            </a:r>
          </a:p>
          <a:p>
            <a:r>
              <a:rPr lang="en-US" sz="1600"/>
              <a:t>  D = Default size (0 = 16-bit, 1 = 32-bit)		S = System (0 = yes, 1 = no)</a:t>
            </a:r>
          </a:p>
          <a:p>
            <a:r>
              <a:rPr lang="en-US" sz="1600"/>
              <a:t>  X = eXecutable (0 = no, 1 = yes)		A = Accessed (0 = no, 1 = yes)</a:t>
            </a:r>
          </a:p>
          <a:p>
            <a:endParaRPr lang="en-US" sz="1600"/>
          </a:p>
          <a:p>
            <a:r>
              <a:rPr lang="en-US" sz="1600" i="1"/>
              <a:t>code-segments:</a:t>
            </a:r>
            <a:r>
              <a:rPr lang="en-US" sz="1600"/>
              <a:t>   R = Readable (0 = no, 1 = yes)	C = Conforming (0=no, 1=yes)	</a:t>
            </a:r>
          </a:p>
          <a:p>
            <a:r>
              <a:rPr lang="en-US" sz="1600" i="1"/>
              <a:t>data-segments:</a:t>
            </a:r>
            <a:r>
              <a:rPr lang="en-US" sz="1600"/>
              <a:t>    W = Writable (0 = no, 1 = yes)	D = expands-Down (0=no, 1=yes)</a:t>
            </a:r>
          </a:p>
          <a:p>
            <a:endParaRPr lang="en-US" sz="1600"/>
          </a:p>
          <a:p>
            <a:r>
              <a:rPr lang="en-US" sz="1600"/>
              <a:t>  RSV = Reserved for future use by Intel		AVL = Available for user’s purposes</a:t>
            </a:r>
          </a:p>
        </p:txBody>
      </p:sp>
      <p:sp>
        <p:nvSpPr>
          <p:cNvPr id="42" name="Slide Number Placeholder 41"/>
          <p:cNvSpPr>
            <a:spLocks noGrp="1"/>
          </p:cNvSpPr>
          <p:nvPr>
            <p:ph type="sldNum" sz="quarter" idx="12"/>
          </p:nvPr>
        </p:nvSpPr>
        <p:spPr/>
        <p:txBody>
          <a:bodyPr/>
          <a:lstStyle/>
          <a:p>
            <a:fld id="{8803BDD7-B170-4CC6-8041-3539E09DB177}"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a:xfrm>
            <a:off x="457200" y="0"/>
            <a:ext cx="8229600" cy="792162"/>
          </a:xfrm>
        </p:spPr>
        <p:txBody>
          <a:bodyPr/>
          <a:lstStyle/>
          <a:p>
            <a:r>
              <a:rPr lang="en-US" dirty="0" smtClean="0"/>
              <a:t>VRAM example</a:t>
            </a:r>
            <a:endParaRPr lang="en-US" dirty="0"/>
          </a:p>
        </p:txBody>
      </p:sp>
      <p:sp>
        <p:nvSpPr>
          <p:cNvPr id="8197" name="Rectangle 5"/>
          <p:cNvSpPr>
            <a:spLocks noChangeArrowheads="1"/>
          </p:cNvSpPr>
          <p:nvPr/>
        </p:nvSpPr>
        <p:spPr bwMode="auto">
          <a:xfrm>
            <a:off x="1371600" y="3748087"/>
            <a:ext cx="762000" cy="381000"/>
          </a:xfrm>
          <a:prstGeom prst="rect">
            <a:avLst/>
          </a:prstGeom>
          <a:solidFill>
            <a:srgbClr val="FF99FF"/>
          </a:solidFill>
          <a:ln w="9525">
            <a:solidFill>
              <a:schemeClr val="tx1"/>
            </a:solidFill>
            <a:miter lim="800000"/>
            <a:headEnd/>
            <a:tailEnd/>
          </a:ln>
          <a:effectLst/>
        </p:spPr>
        <p:txBody>
          <a:bodyPr wrap="none" anchor="ctr"/>
          <a:lstStyle/>
          <a:p>
            <a:pPr algn="ctr"/>
            <a:r>
              <a:rPr lang="en-US"/>
              <a:t>00</a:t>
            </a:r>
          </a:p>
        </p:txBody>
      </p:sp>
      <p:sp>
        <p:nvSpPr>
          <p:cNvPr id="8198" name="Rectangle 6"/>
          <p:cNvSpPr>
            <a:spLocks noChangeArrowheads="1"/>
          </p:cNvSpPr>
          <p:nvPr/>
        </p:nvSpPr>
        <p:spPr bwMode="auto">
          <a:xfrm>
            <a:off x="2895600" y="3748087"/>
            <a:ext cx="7620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92</a:t>
            </a:r>
          </a:p>
        </p:txBody>
      </p:sp>
      <p:sp>
        <p:nvSpPr>
          <p:cNvPr id="8199" name="Rectangle 7"/>
          <p:cNvSpPr>
            <a:spLocks noChangeArrowheads="1"/>
          </p:cNvSpPr>
          <p:nvPr/>
        </p:nvSpPr>
        <p:spPr bwMode="auto">
          <a:xfrm>
            <a:off x="3657600" y="3748087"/>
            <a:ext cx="762000" cy="381000"/>
          </a:xfrm>
          <a:prstGeom prst="rect">
            <a:avLst/>
          </a:prstGeom>
          <a:solidFill>
            <a:srgbClr val="FF99FF"/>
          </a:solidFill>
          <a:ln w="9525">
            <a:solidFill>
              <a:schemeClr val="tx1"/>
            </a:solidFill>
            <a:miter lim="800000"/>
            <a:headEnd/>
            <a:tailEnd/>
          </a:ln>
          <a:effectLst/>
        </p:spPr>
        <p:txBody>
          <a:bodyPr wrap="none" anchor="ctr"/>
          <a:lstStyle/>
          <a:p>
            <a:pPr algn="ctr"/>
            <a:r>
              <a:rPr lang="en-US"/>
              <a:t>01</a:t>
            </a:r>
          </a:p>
        </p:txBody>
      </p:sp>
      <p:sp>
        <p:nvSpPr>
          <p:cNvPr id="8200" name="Rectangle 8"/>
          <p:cNvSpPr>
            <a:spLocks noChangeArrowheads="1"/>
          </p:cNvSpPr>
          <p:nvPr/>
        </p:nvSpPr>
        <p:spPr bwMode="auto">
          <a:xfrm>
            <a:off x="1371600" y="4129087"/>
            <a:ext cx="1524000" cy="381000"/>
          </a:xfrm>
          <a:prstGeom prst="rect">
            <a:avLst/>
          </a:prstGeom>
          <a:solidFill>
            <a:srgbClr val="FF99FF"/>
          </a:solidFill>
          <a:ln w="9525">
            <a:solidFill>
              <a:schemeClr val="tx1"/>
            </a:solidFill>
            <a:miter lim="800000"/>
            <a:headEnd/>
            <a:tailEnd/>
          </a:ln>
          <a:effectLst/>
        </p:spPr>
        <p:txBody>
          <a:bodyPr wrap="none" anchor="ctr"/>
          <a:lstStyle/>
          <a:p>
            <a:pPr algn="ctr"/>
            <a:r>
              <a:rPr lang="en-US"/>
              <a:t>0000</a:t>
            </a:r>
          </a:p>
        </p:txBody>
      </p:sp>
      <p:sp>
        <p:nvSpPr>
          <p:cNvPr id="8201" name="Rectangle 9"/>
          <p:cNvSpPr>
            <a:spLocks noChangeArrowheads="1"/>
          </p:cNvSpPr>
          <p:nvPr/>
        </p:nvSpPr>
        <p:spPr bwMode="auto">
          <a:xfrm>
            <a:off x="2895600" y="4129087"/>
            <a:ext cx="1524000" cy="381000"/>
          </a:xfrm>
          <a:prstGeom prst="rect">
            <a:avLst/>
          </a:prstGeom>
          <a:solidFill>
            <a:srgbClr val="00FFCC"/>
          </a:solidFill>
          <a:ln w="9525">
            <a:solidFill>
              <a:schemeClr val="tx1"/>
            </a:solidFill>
            <a:miter lim="800000"/>
            <a:headEnd/>
            <a:tailEnd/>
          </a:ln>
          <a:effectLst/>
        </p:spPr>
        <p:txBody>
          <a:bodyPr wrap="none" anchor="ctr"/>
          <a:lstStyle/>
          <a:p>
            <a:pPr algn="ctr"/>
            <a:r>
              <a:rPr lang="en-US"/>
              <a:t>FFFF</a:t>
            </a:r>
          </a:p>
        </p:txBody>
      </p:sp>
      <p:sp>
        <p:nvSpPr>
          <p:cNvPr id="8202" name="Rectangle 10"/>
          <p:cNvSpPr>
            <a:spLocks noChangeArrowheads="1"/>
          </p:cNvSpPr>
          <p:nvPr/>
        </p:nvSpPr>
        <p:spPr bwMode="auto">
          <a:xfrm>
            <a:off x="2514600" y="3748087"/>
            <a:ext cx="381000" cy="381000"/>
          </a:xfrm>
          <a:prstGeom prst="rect">
            <a:avLst/>
          </a:prstGeom>
          <a:solidFill>
            <a:srgbClr val="00FFCC"/>
          </a:solidFill>
          <a:ln w="9525">
            <a:solidFill>
              <a:schemeClr val="tx1"/>
            </a:solidFill>
            <a:miter lim="800000"/>
            <a:headEnd/>
            <a:tailEnd/>
          </a:ln>
          <a:effectLst/>
        </p:spPr>
        <p:txBody>
          <a:bodyPr wrap="none" anchor="ctr"/>
          <a:lstStyle/>
          <a:p>
            <a:pPr algn="ctr"/>
            <a:r>
              <a:rPr lang="en-US"/>
              <a:t>0</a:t>
            </a:r>
          </a:p>
        </p:txBody>
      </p:sp>
      <p:sp>
        <p:nvSpPr>
          <p:cNvPr id="8203" name="Rectangle 11"/>
          <p:cNvSpPr>
            <a:spLocks noChangeArrowheads="1"/>
          </p:cNvSpPr>
          <p:nvPr/>
        </p:nvSpPr>
        <p:spPr bwMode="auto">
          <a:xfrm>
            <a:off x="2133600" y="3748087"/>
            <a:ext cx="3810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0</a:t>
            </a:r>
          </a:p>
        </p:txBody>
      </p:sp>
      <p:sp>
        <p:nvSpPr>
          <p:cNvPr id="8204" name="Rectangle 12"/>
          <p:cNvSpPr>
            <a:spLocks noChangeArrowheads="1"/>
          </p:cNvSpPr>
          <p:nvPr/>
        </p:nvSpPr>
        <p:spPr bwMode="auto">
          <a:xfrm>
            <a:off x="4724400" y="3748087"/>
            <a:ext cx="762000" cy="381000"/>
          </a:xfrm>
          <a:prstGeom prst="rect">
            <a:avLst/>
          </a:prstGeom>
          <a:solidFill>
            <a:srgbClr val="FF99FF"/>
          </a:solidFill>
          <a:ln w="9525">
            <a:solidFill>
              <a:schemeClr val="tx1"/>
            </a:solidFill>
            <a:miter lim="800000"/>
            <a:headEnd/>
            <a:tailEnd/>
          </a:ln>
          <a:effectLst/>
        </p:spPr>
        <p:txBody>
          <a:bodyPr wrap="none" anchor="ctr"/>
          <a:lstStyle/>
          <a:p>
            <a:pPr algn="ctr"/>
            <a:r>
              <a:rPr lang="en-US"/>
              <a:t>00</a:t>
            </a:r>
          </a:p>
        </p:txBody>
      </p:sp>
      <p:sp>
        <p:nvSpPr>
          <p:cNvPr id="8205" name="Rectangle 13"/>
          <p:cNvSpPr>
            <a:spLocks noChangeArrowheads="1"/>
          </p:cNvSpPr>
          <p:nvPr/>
        </p:nvSpPr>
        <p:spPr bwMode="auto">
          <a:xfrm>
            <a:off x="6248400" y="3748087"/>
            <a:ext cx="7620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9A</a:t>
            </a:r>
          </a:p>
        </p:txBody>
      </p:sp>
      <p:sp>
        <p:nvSpPr>
          <p:cNvPr id="8206" name="Rectangle 14"/>
          <p:cNvSpPr>
            <a:spLocks noChangeArrowheads="1"/>
          </p:cNvSpPr>
          <p:nvPr/>
        </p:nvSpPr>
        <p:spPr bwMode="auto">
          <a:xfrm>
            <a:off x="7010400" y="3748087"/>
            <a:ext cx="762000" cy="381000"/>
          </a:xfrm>
          <a:prstGeom prst="rect">
            <a:avLst/>
          </a:prstGeom>
          <a:solidFill>
            <a:srgbClr val="FF99FF"/>
          </a:solidFill>
          <a:ln w="9525">
            <a:solidFill>
              <a:schemeClr val="tx1"/>
            </a:solidFill>
            <a:miter lim="800000"/>
            <a:headEnd/>
            <a:tailEnd/>
          </a:ln>
          <a:effectLst/>
        </p:spPr>
        <p:txBody>
          <a:bodyPr wrap="none" anchor="ctr"/>
          <a:lstStyle/>
          <a:p>
            <a:pPr algn="ctr"/>
            <a:r>
              <a:rPr lang="en-US"/>
              <a:t>01</a:t>
            </a:r>
          </a:p>
        </p:txBody>
      </p:sp>
      <p:sp>
        <p:nvSpPr>
          <p:cNvPr id="8207" name="Rectangle 15"/>
          <p:cNvSpPr>
            <a:spLocks noChangeArrowheads="1"/>
          </p:cNvSpPr>
          <p:nvPr/>
        </p:nvSpPr>
        <p:spPr bwMode="auto">
          <a:xfrm>
            <a:off x="4724400" y="4129087"/>
            <a:ext cx="1524000" cy="381000"/>
          </a:xfrm>
          <a:prstGeom prst="rect">
            <a:avLst/>
          </a:prstGeom>
          <a:solidFill>
            <a:srgbClr val="FF99FF"/>
          </a:solidFill>
          <a:ln w="9525">
            <a:solidFill>
              <a:schemeClr val="tx1"/>
            </a:solidFill>
            <a:miter lim="800000"/>
            <a:headEnd/>
            <a:tailEnd/>
          </a:ln>
          <a:effectLst/>
        </p:spPr>
        <p:txBody>
          <a:bodyPr wrap="none" anchor="ctr"/>
          <a:lstStyle/>
          <a:p>
            <a:pPr algn="ctr"/>
            <a:r>
              <a:rPr lang="en-US"/>
              <a:t>0000</a:t>
            </a:r>
          </a:p>
        </p:txBody>
      </p:sp>
      <p:sp>
        <p:nvSpPr>
          <p:cNvPr id="8208" name="Rectangle 16"/>
          <p:cNvSpPr>
            <a:spLocks noChangeArrowheads="1"/>
          </p:cNvSpPr>
          <p:nvPr/>
        </p:nvSpPr>
        <p:spPr bwMode="auto">
          <a:xfrm>
            <a:off x="6248400" y="4129087"/>
            <a:ext cx="1524000" cy="381000"/>
          </a:xfrm>
          <a:prstGeom prst="rect">
            <a:avLst/>
          </a:prstGeom>
          <a:solidFill>
            <a:srgbClr val="00FFCC"/>
          </a:solidFill>
          <a:ln w="9525">
            <a:solidFill>
              <a:schemeClr val="tx1"/>
            </a:solidFill>
            <a:miter lim="800000"/>
            <a:headEnd/>
            <a:tailEnd/>
          </a:ln>
          <a:effectLst/>
        </p:spPr>
        <p:txBody>
          <a:bodyPr wrap="none" anchor="ctr"/>
          <a:lstStyle/>
          <a:p>
            <a:pPr algn="ctr"/>
            <a:r>
              <a:rPr lang="en-US"/>
              <a:t>FFFF</a:t>
            </a:r>
          </a:p>
        </p:txBody>
      </p:sp>
      <p:sp>
        <p:nvSpPr>
          <p:cNvPr id="8209" name="Rectangle 17"/>
          <p:cNvSpPr>
            <a:spLocks noChangeArrowheads="1"/>
          </p:cNvSpPr>
          <p:nvPr/>
        </p:nvSpPr>
        <p:spPr bwMode="auto">
          <a:xfrm>
            <a:off x="5867400" y="3748087"/>
            <a:ext cx="381000" cy="381000"/>
          </a:xfrm>
          <a:prstGeom prst="rect">
            <a:avLst/>
          </a:prstGeom>
          <a:solidFill>
            <a:srgbClr val="00FFCC"/>
          </a:solidFill>
          <a:ln w="9525">
            <a:solidFill>
              <a:schemeClr val="tx1"/>
            </a:solidFill>
            <a:miter lim="800000"/>
            <a:headEnd/>
            <a:tailEnd/>
          </a:ln>
          <a:effectLst/>
        </p:spPr>
        <p:txBody>
          <a:bodyPr wrap="none" anchor="ctr"/>
          <a:lstStyle/>
          <a:p>
            <a:pPr algn="ctr"/>
            <a:r>
              <a:rPr lang="en-US"/>
              <a:t>0</a:t>
            </a:r>
          </a:p>
        </p:txBody>
      </p:sp>
      <p:sp>
        <p:nvSpPr>
          <p:cNvPr id="8210" name="Rectangle 18"/>
          <p:cNvSpPr>
            <a:spLocks noChangeArrowheads="1"/>
          </p:cNvSpPr>
          <p:nvPr/>
        </p:nvSpPr>
        <p:spPr bwMode="auto">
          <a:xfrm>
            <a:off x="5486400" y="3748087"/>
            <a:ext cx="3810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0</a:t>
            </a:r>
          </a:p>
        </p:txBody>
      </p:sp>
      <p:sp>
        <p:nvSpPr>
          <p:cNvPr id="8211" name="Text Box 19"/>
          <p:cNvSpPr txBox="1">
            <a:spLocks noChangeArrowheads="1"/>
          </p:cNvSpPr>
          <p:nvPr/>
        </p:nvSpPr>
        <p:spPr bwMode="auto">
          <a:xfrm>
            <a:off x="1660525" y="4470400"/>
            <a:ext cx="2495550" cy="366712"/>
          </a:xfrm>
          <a:prstGeom prst="rect">
            <a:avLst/>
          </a:prstGeom>
          <a:noFill/>
          <a:ln w="9525">
            <a:noFill/>
            <a:miter lim="800000"/>
            <a:headEnd/>
            <a:tailEnd/>
          </a:ln>
          <a:effectLst/>
        </p:spPr>
        <p:txBody>
          <a:bodyPr wrap="none">
            <a:spAutoFit/>
          </a:bodyPr>
          <a:lstStyle/>
          <a:p>
            <a:r>
              <a:rPr lang="en-US"/>
              <a:t>Using ‘byte’ granularity</a:t>
            </a:r>
          </a:p>
        </p:txBody>
      </p:sp>
      <p:sp>
        <p:nvSpPr>
          <p:cNvPr id="8212" name="Text Box 20"/>
          <p:cNvSpPr txBox="1">
            <a:spLocks noChangeArrowheads="1"/>
          </p:cNvSpPr>
          <p:nvPr/>
        </p:nvSpPr>
        <p:spPr bwMode="auto">
          <a:xfrm>
            <a:off x="4953000" y="4510087"/>
            <a:ext cx="2495550" cy="366713"/>
          </a:xfrm>
          <a:prstGeom prst="rect">
            <a:avLst/>
          </a:prstGeom>
          <a:noFill/>
          <a:ln w="9525">
            <a:noFill/>
            <a:miter lim="800000"/>
            <a:headEnd/>
            <a:tailEnd/>
          </a:ln>
          <a:effectLst/>
        </p:spPr>
        <p:txBody>
          <a:bodyPr wrap="none">
            <a:spAutoFit/>
          </a:bodyPr>
          <a:lstStyle/>
          <a:p>
            <a:r>
              <a:rPr lang="en-US"/>
              <a:t>Using ‘byte’ granularity</a:t>
            </a:r>
          </a:p>
        </p:txBody>
      </p:sp>
      <p:sp>
        <p:nvSpPr>
          <p:cNvPr id="8213" name="Text Box 21"/>
          <p:cNvSpPr txBox="1">
            <a:spLocks noChangeArrowheads="1"/>
          </p:cNvSpPr>
          <p:nvPr/>
        </p:nvSpPr>
        <p:spPr bwMode="auto">
          <a:xfrm>
            <a:off x="1524000" y="3367087"/>
            <a:ext cx="2647950" cy="366713"/>
          </a:xfrm>
          <a:prstGeom prst="rect">
            <a:avLst/>
          </a:prstGeom>
          <a:noFill/>
          <a:ln w="9525">
            <a:noFill/>
            <a:miter lim="800000"/>
            <a:headEnd/>
            <a:tailEnd/>
          </a:ln>
          <a:effectLst/>
        </p:spPr>
        <p:txBody>
          <a:bodyPr wrap="none">
            <a:spAutoFit/>
          </a:bodyPr>
          <a:lstStyle/>
          <a:p>
            <a:r>
              <a:rPr lang="en-US"/>
              <a:t>data-segment descriptor</a:t>
            </a:r>
          </a:p>
        </p:txBody>
      </p:sp>
      <p:sp>
        <p:nvSpPr>
          <p:cNvPr id="8214" name="Text Box 22"/>
          <p:cNvSpPr txBox="1">
            <a:spLocks noChangeArrowheads="1"/>
          </p:cNvSpPr>
          <p:nvPr/>
        </p:nvSpPr>
        <p:spPr bwMode="auto">
          <a:xfrm>
            <a:off x="4876800" y="3367087"/>
            <a:ext cx="2698750" cy="366713"/>
          </a:xfrm>
          <a:prstGeom prst="rect">
            <a:avLst/>
          </a:prstGeom>
          <a:noFill/>
          <a:ln w="9525">
            <a:noFill/>
            <a:miter lim="800000"/>
            <a:headEnd/>
            <a:tailEnd/>
          </a:ln>
          <a:effectLst/>
        </p:spPr>
        <p:txBody>
          <a:bodyPr wrap="none">
            <a:spAutoFit/>
          </a:bodyPr>
          <a:lstStyle/>
          <a:p>
            <a:r>
              <a:rPr lang="en-US"/>
              <a:t>code-segment descriptor</a:t>
            </a:r>
          </a:p>
        </p:txBody>
      </p:sp>
      <p:sp>
        <p:nvSpPr>
          <p:cNvPr id="8215" name="Rectangle 23"/>
          <p:cNvSpPr>
            <a:spLocks noChangeArrowheads="1"/>
          </p:cNvSpPr>
          <p:nvPr/>
        </p:nvSpPr>
        <p:spPr bwMode="auto">
          <a:xfrm>
            <a:off x="685800" y="4953000"/>
            <a:ext cx="7467600" cy="1676400"/>
          </a:xfrm>
          <a:prstGeom prst="rect">
            <a:avLst/>
          </a:prstGeom>
          <a:solidFill>
            <a:schemeClr val="accent1"/>
          </a:solidFill>
          <a:ln w="9525">
            <a:solidFill>
              <a:schemeClr val="tx1"/>
            </a:solidFill>
            <a:miter lim="800000"/>
            <a:headEnd/>
            <a:tailEnd/>
          </a:ln>
          <a:effectLst/>
        </p:spPr>
        <p:txBody>
          <a:bodyPr wrap="none" anchor="ctr"/>
          <a:lstStyle/>
          <a:p>
            <a:r>
              <a:rPr lang="en-US" dirty="0"/>
              <a:t>	# data-segment descriptor using ‘byte’ granularity</a:t>
            </a:r>
          </a:p>
          <a:p>
            <a:r>
              <a:rPr lang="en-US" dirty="0"/>
              <a:t>	.word	0xFFFF, 0x0000, 0x9201, </a:t>
            </a:r>
            <a:r>
              <a:rPr lang="en-US" dirty="0" smtClean="0"/>
              <a:t>0x0000</a:t>
            </a:r>
          </a:p>
          <a:p>
            <a:endParaRPr lang="en-US" dirty="0"/>
          </a:p>
          <a:p>
            <a:r>
              <a:rPr lang="en-US" dirty="0"/>
              <a:t>	# code-segment descriptor using ‘byte’ granularity</a:t>
            </a:r>
          </a:p>
          <a:p>
            <a:r>
              <a:rPr lang="en-US" dirty="0"/>
              <a:t>	.word	0xFFFF, 0x0000, 0x9A01, 0x0000</a:t>
            </a:r>
          </a:p>
        </p:txBody>
      </p:sp>
      <p:sp>
        <p:nvSpPr>
          <p:cNvPr id="22" name="Slide Number Placeholder 21"/>
          <p:cNvSpPr>
            <a:spLocks noGrp="1"/>
          </p:cNvSpPr>
          <p:nvPr>
            <p:ph type="sldNum" sz="quarter" idx="12"/>
          </p:nvPr>
        </p:nvSpPr>
        <p:spPr/>
        <p:txBody>
          <a:bodyPr/>
          <a:lstStyle/>
          <a:p>
            <a:fld id="{065265BB-70C7-4C56-B6F2-B81676332F65}" type="slidenum">
              <a:rPr lang="en-US" smtClean="0"/>
              <a:pPr/>
              <a:t>39</a:t>
            </a:fld>
            <a:endParaRPr lang="en-US"/>
          </a:p>
        </p:txBody>
      </p:sp>
      <p:sp>
        <p:nvSpPr>
          <p:cNvPr id="23" name="Rectangle 3"/>
          <p:cNvSpPr txBox="1">
            <a:spLocks noChangeArrowheads="1"/>
          </p:cNvSpPr>
          <p:nvPr/>
        </p:nvSpPr>
        <p:spPr>
          <a:xfrm>
            <a:off x="228600" y="1143000"/>
            <a:ext cx="8610600" cy="23622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The video display-memory for color text occupies physical address-range from 0x000B8000  to  0x000BFFFF</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It’s segment-limit can be described with ‘byte’ granularity as equal to  0x07FFF.</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It needs to be a ‘writable’ data-segment.</a:t>
            </a:r>
            <a:r>
              <a:rPr kumimoji="0" lang="en-US" sz="2000" b="0" i="0" u="none" strike="noStrike" kern="0" cap="none" spc="0" normalizeH="0" noProof="0" dirty="0" smtClean="0">
                <a:ln>
                  <a:noFill/>
                </a:ln>
                <a:solidFill>
                  <a:schemeClr val="tx1"/>
                </a:solidFill>
                <a:effectLst/>
                <a:uLnTx/>
                <a:uFillTx/>
                <a:latin typeface="+mn-lt"/>
                <a:ea typeface="+mn-ea"/>
                <a:cs typeface="+mn-cs"/>
              </a:rPr>
              <a:t>  </a:t>
            </a:r>
            <a:r>
              <a:rPr kumimoji="0" lang="en-US" sz="2000" b="0" i="0" u="none" strike="noStrike" kern="0" cap="none" spc="0" normalizeH="0" baseline="0" noProof="0" dirty="0" smtClean="0">
                <a:ln>
                  <a:noFill/>
                </a:ln>
                <a:solidFill>
                  <a:schemeClr val="tx1"/>
                </a:solidFill>
                <a:effectLst/>
                <a:uLnTx/>
                <a:uFillTx/>
                <a:latin typeface="+mn-lt"/>
                <a:ea typeface="+mn-ea"/>
                <a:cs typeface="+mn-cs"/>
              </a:rPr>
              <a:t>It’s privilege-level ought to be 0 (restricted).</a:t>
            </a:r>
          </a:p>
          <a:p>
            <a:pPr marL="342900" indent="-342900">
              <a:spcBef>
                <a:spcPct val="20000"/>
              </a:spcBef>
              <a:buFontTx/>
              <a:buChar char="•"/>
            </a:pPr>
            <a:r>
              <a:rPr lang="en-US" sz="2000" dirty="0" smtClean="0"/>
              <a:t>Code and data will reside at the base memory-address:  0x00010000</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76200"/>
            <a:ext cx="8229600" cy="792162"/>
          </a:xfrm>
        </p:spPr>
        <p:txBody>
          <a:bodyPr/>
          <a:lstStyle/>
          <a:p>
            <a:r>
              <a:rPr lang="en-US" dirty="0" smtClean="0"/>
              <a:t>“</a:t>
            </a:r>
            <a:r>
              <a:rPr lang="en-US" dirty="0"/>
              <a:t>Fetch-Execute” Cycle</a:t>
            </a:r>
          </a:p>
        </p:txBody>
      </p:sp>
      <p:sp>
        <p:nvSpPr>
          <p:cNvPr id="35843" name="Rectangle 3"/>
          <p:cNvSpPr>
            <a:spLocks noChangeArrowheads="1"/>
          </p:cNvSpPr>
          <p:nvPr/>
        </p:nvSpPr>
        <p:spPr bwMode="auto">
          <a:xfrm>
            <a:off x="762000" y="1752600"/>
            <a:ext cx="3124200" cy="3962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5844" name="Rectangle 4"/>
          <p:cNvSpPr>
            <a:spLocks noChangeArrowheads="1"/>
          </p:cNvSpPr>
          <p:nvPr/>
        </p:nvSpPr>
        <p:spPr bwMode="auto">
          <a:xfrm>
            <a:off x="1295400" y="2286000"/>
            <a:ext cx="19812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2800"/>
              <a:t>ESP</a:t>
            </a:r>
          </a:p>
        </p:txBody>
      </p:sp>
      <p:sp>
        <p:nvSpPr>
          <p:cNvPr id="35845" name="Rectangle 5"/>
          <p:cNvSpPr>
            <a:spLocks noChangeArrowheads="1"/>
          </p:cNvSpPr>
          <p:nvPr/>
        </p:nvSpPr>
        <p:spPr bwMode="auto">
          <a:xfrm>
            <a:off x="1295400" y="4495800"/>
            <a:ext cx="19812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2800"/>
              <a:t>EIP</a:t>
            </a:r>
          </a:p>
        </p:txBody>
      </p:sp>
      <p:sp>
        <p:nvSpPr>
          <p:cNvPr id="35846" name="Rectangle 6"/>
          <p:cNvSpPr>
            <a:spLocks noChangeArrowheads="1"/>
          </p:cNvSpPr>
          <p:nvPr/>
        </p:nvSpPr>
        <p:spPr bwMode="auto">
          <a:xfrm>
            <a:off x="4953000" y="1371600"/>
            <a:ext cx="3124200" cy="4419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5847" name="Rectangle 7"/>
          <p:cNvSpPr>
            <a:spLocks noChangeArrowheads="1"/>
          </p:cNvSpPr>
          <p:nvPr/>
        </p:nvSpPr>
        <p:spPr bwMode="auto">
          <a:xfrm>
            <a:off x="5334000" y="4267200"/>
            <a:ext cx="2362200" cy="1066800"/>
          </a:xfrm>
          <a:prstGeom prst="rect">
            <a:avLst/>
          </a:prstGeom>
          <a:solidFill>
            <a:srgbClr val="FFCCFF"/>
          </a:solidFill>
          <a:ln w="9525">
            <a:solidFill>
              <a:schemeClr val="tx1"/>
            </a:solidFill>
            <a:miter lim="800000"/>
            <a:headEnd/>
            <a:tailEnd/>
          </a:ln>
          <a:effectLst/>
        </p:spPr>
        <p:txBody>
          <a:bodyPr wrap="none" anchor="ctr"/>
          <a:lstStyle/>
          <a:p>
            <a:pPr algn="ctr"/>
            <a:r>
              <a:rPr lang="en-US" sz="2400"/>
              <a:t>Program</a:t>
            </a:r>
          </a:p>
          <a:p>
            <a:pPr algn="ctr"/>
            <a:r>
              <a:rPr lang="en-US" sz="2400"/>
              <a:t>Instructions</a:t>
            </a:r>
          </a:p>
          <a:p>
            <a:pPr algn="ctr"/>
            <a:r>
              <a:rPr lang="en-US" sz="2400"/>
              <a:t>(TEXT</a:t>
            </a:r>
            <a:r>
              <a:rPr lang="en-US"/>
              <a:t>)</a:t>
            </a:r>
          </a:p>
        </p:txBody>
      </p:sp>
      <p:sp>
        <p:nvSpPr>
          <p:cNvPr id="35848" name="Line 8"/>
          <p:cNvSpPr>
            <a:spLocks noChangeShapeType="1"/>
          </p:cNvSpPr>
          <p:nvPr/>
        </p:nvSpPr>
        <p:spPr bwMode="auto">
          <a:xfrm>
            <a:off x="2667000" y="4800600"/>
            <a:ext cx="3276600" cy="381000"/>
          </a:xfrm>
          <a:prstGeom prst="line">
            <a:avLst/>
          </a:prstGeom>
          <a:noFill/>
          <a:ln w="9525">
            <a:solidFill>
              <a:schemeClr val="tx1"/>
            </a:solidFill>
            <a:round/>
            <a:headEnd/>
            <a:tailEnd type="triangle" w="med" len="med"/>
          </a:ln>
          <a:effectLst/>
        </p:spPr>
        <p:txBody>
          <a:bodyPr/>
          <a:lstStyle/>
          <a:p>
            <a:endParaRPr lang="en-US"/>
          </a:p>
        </p:txBody>
      </p:sp>
      <p:sp>
        <p:nvSpPr>
          <p:cNvPr id="35849" name="Rectangle 9"/>
          <p:cNvSpPr>
            <a:spLocks noChangeArrowheads="1"/>
          </p:cNvSpPr>
          <p:nvPr/>
        </p:nvSpPr>
        <p:spPr bwMode="auto">
          <a:xfrm>
            <a:off x="5334000" y="3048000"/>
            <a:ext cx="2362200" cy="1143000"/>
          </a:xfrm>
          <a:prstGeom prst="rect">
            <a:avLst/>
          </a:prstGeom>
          <a:solidFill>
            <a:srgbClr val="FFCCFF"/>
          </a:solidFill>
          <a:ln w="9525">
            <a:solidFill>
              <a:schemeClr val="tx1"/>
            </a:solidFill>
            <a:miter lim="800000"/>
            <a:headEnd/>
            <a:tailEnd/>
          </a:ln>
          <a:effectLst/>
        </p:spPr>
        <p:txBody>
          <a:bodyPr wrap="none" anchor="ctr"/>
          <a:lstStyle/>
          <a:p>
            <a:pPr algn="ctr"/>
            <a:r>
              <a:rPr lang="en-US" sz="2400"/>
              <a:t>Program</a:t>
            </a:r>
          </a:p>
          <a:p>
            <a:pPr algn="ctr"/>
            <a:r>
              <a:rPr lang="en-US" sz="2400"/>
              <a:t>Variables</a:t>
            </a:r>
          </a:p>
          <a:p>
            <a:pPr algn="ctr"/>
            <a:r>
              <a:rPr lang="en-US" sz="2400"/>
              <a:t>(DATA</a:t>
            </a:r>
            <a:r>
              <a:rPr lang="en-US"/>
              <a:t>)</a:t>
            </a:r>
          </a:p>
        </p:txBody>
      </p:sp>
      <p:sp>
        <p:nvSpPr>
          <p:cNvPr id="35850" name="Rectangle 10"/>
          <p:cNvSpPr>
            <a:spLocks noChangeArrowheads="1"/>
          </p:cNvSpPr>
          <p:nvPr/>
        </p:nvSpPr>
        <p:spPr bwMode="auto">
          <a:xfrm>
            <a:off x="5334000" y="1600200"/>
            <a:ext cx="2362200" cy="1219200"/>
          </a:xfrm>
          <a:prstGeom prst="rect">
            <a:avLst/>
          </a:prstGeom>
          <a:solidFill>
            <a:srgbClr val="FFCCFF"/>
          </a:solidFill>
          <a:ln w="9525">
            <a:solidFill>
              <a:schemeClr val="tx1"/>
            </a:solidFill>
            <a:miter lim="800000"/>
            <a:headEnd/>
            <a:tailEnd/>
          </a:ln>
          <a:effectLst/>
        </p:spPr>
        <p:txBody>
          <a:bodyPr wrap="none" anchor="ctr"/>
          <a:lstStyle/>
          <a:p>
            <a:pPr algn="ctr"/>
            <a:r>
              <a:rPr lang="en-US" sz="2400"/>
              <a:t>Temporary</a:t>
            </a:r>
          </a:p>
          <a:p>
            <a:pPr algn="ctr"/>
            <a:r>
              <a:rPr lang="en-US" sz="2400"/>
              <a:t>Storage</a:t>
            </a:r>
          </a:p>
          <a:p>
            <a:pPr algn="ctr"/>
            <a:r>
              <a:rPr lang="en-US" sz="2400"/>
              <a:t>(STACK)</a:t>
            </a:r>
          </a:p>
        </p:txBody>
      </p:sp>
      <p:sp>
        <p:nvSpPr>
          <p:cNvPr id="35851" name="Line 11"/>
          <p:cNvSpPr>
            <a:spLocks noChangeShapeType="1"/>
          </p:cNvSpPr>
          <p:nvPr/>
        </p:nvSpPr>
        <p:spPr bwMode="auto">
          <a:xfrm flipV="1">
            <a:off x="2819400" y="1981200"/>
            <a:ext cx="2819400" cy="609600"/>
          </a:xfrm>
          <a:prstGeom prst="line">
            <a:avLst/>
          </a:prstGeom>
          <a:noFill/>
          <a:ln w="9525">
            <a:solidFill>
              <a:schemeClr val="tx1"/>
            </a:solidFill>
            <a:round/>
            <a:headEnd/>
            <a:tailEnd type="triangle" w="med" len="med"/>
          </a:ln>
          <a:effectLst/>
        </p:spPr>
        <p:txBody>
          <a:bodyPr/>
          <a:lstStyle/>
          <a:p>
            <a:endParaRPr lang="en-US"/>
          </a:p>
        </p:txBody>
      </p:sp>
      <p:sp>
        <p:nvSpPr>
          <p:cNvPr id="35852" name="Text Box 12"/>
          <p:cNvSpPr txBox="1">
            <a:spLocks noChangeArrowheads="1"/>
          </p:cNvSpPr>
          <p:nvPr/>
        </p:nvSpPr>
        <p:spPr bwMode="auto">
          <a:xfrm>
            <a:off x="5715000" y="990600"/>
            <a:ext cx="1568450" cy="366713"/>
          </a:xfrm>
          <a:prstGeom prst="rect">
            <a:avLst/>
          </a:prstGeom>
          <a:noFill/>
          <a:ln w="9525">
            <a:noFill/>
            <a:miter lim="800000"/>
            <a:headEnd/>
            <a:tailEnd/>
          </a:ln>
          <a:effectLst/>
        </p:spPr>
        <p:txBody>
          <a:bodyPr wrap="none">
            <a:spAutoFit/>
          </a:bodyPr>
          <a:lstStyle/>
          <a:p>
            <a:r>
              <a:rPr lang="en-US"/>
              <a:t>main memory</a:t>
            </a:r>
          </a:p>
        </p:txBody>
      </p:sp>
      <p:sp>
        <p:nvSpPr>
          <p:cNvPr id="35853" name="Text Box 13"/>
          <p:cNvSpPr txBox="1">
            <a:spLocks noChangeArrowheads="1"/>
          </p:cNvSpPr>
          <p:nvPr/>
        </p:nvSpPr>
        <p:spPr bwMode="auto">
          <a:xfrm>
            <a:off x="1371600" y="1371600"/>
            <a:ext cx="1936750" cy="366713"/>
          </a:xfrm>
          <a:prstGeom prst="rect">
            <a:avLst/>
          </a:prstGeom>
          <a:noFill/>
          <a:ln w="9525">
            <a:noFill/>
            <a:miter lim="800000"/>
            <a:headEnd/>
            <a:tailEnd/>
          </a:ln>
          <a:effectLst/>
        </p:spPr>
        <p:txBody>
          <a:bodyPr wrap="none">
            <a:spAutoFit/>
          </a:bodyPr>
          <a:lstStyle/>
          <a:p>
            <a:r>
              <a:rPr lang="en-US"/>
              <a:t>central processor</a:t>
            </a:r>
          </a:p>
        </p:txBody>
      </p:sp>
      <p:sp>
        <p:nvSpPr>
          <p:cNvPr id="35854" name="Line 14"/>
          <p:cNvSpPr>
            <a:spLocks noChangeShapeType="1"/>
          </p:cNvSpPr>
          <p:nvPr/>
        </p:nvSpPr>
        <p:spPr bwMode="auto">
          <a:xfrm>
            <a:off x="228600" y="6172200"/>
            <a:ext cx="8610600" cy="0"/>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35855" name="Line 15"/>
          <p:cNvSpPr>
            <a:spLocks noChangeShapeType="1"/>
          </p:cNvSpPr>
          <p:nvPr/>
        </p:nvSpPr>
        <p:spPr bwMode="auto">
          <a:xfrm>
            <a:off x="2209800" y="5715000"/>
            <a:ext cx="0" cy="457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5856" name="Line 16"/>
          <p:cNvSpPr>
            <a:spLocks noChangeShapeType="1"/>
          </p:cNvSpPr>
          <p:nvPr/>
        </p:nvSpPr>
        <p:spPr bwMode="auto">
          <a:xfrm>
            <a:off x="6477000" y="5791200"/>
            <a:ext cx="0" cy="3810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5857" name="Rectangle 17"/>
          <p:cNvSpPr>
            <a:spLocks noChangeArrowheads="1"/>
          </p:cNvSpPr>
          <p:nvPr/>
        </p:nvSpPr>
        <p:spPr bwMode="auto">
          <a:xfrm>
            <a:off x="1143000" y="3124200"/>
            <a:ext cx="19812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2800"/>
              <a:t>EAX</a:t>
            </a:r>
          </a:p>
        </p:txBody>
      </p:sp>
      <p:sp>
        <p:nvSpPr>
          <p:cNvPr id="35858" name="Rectangle 18"/>
          <p:cNvSpPr>
            <a:spLocks noChangeArrowheads="1"/>
          </p:cNvSpPr>
          <p:nvPr/>
        </p:nvSpPr>
        <p:spPr bwMode="auto">
          <a:xfrm>
            <a:off x="1295400" y="3276600"/>
            <a:ext cx="19812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2800"/>
              <a:t>EAX</a:t>
            </a:r>
          </a:p>
        </p:txBody>
      </p:sp>
      <p:sp>
        <p:nvSpPr>
          <p:cNvPr id="35859" name="Rectangle 19"/>
          <p:cNvSpPr>
            <a:spLocks noChangeArrowheads="1"/>
          </p:cNvSpPr>
          <p:nvPr/>
        </p:nvSpPr>
        <p:spPr bwMode="auto">
          <a:xfrm>
            <a:off x="1447800" y="3429000"/>
            <a:ext cx="19812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2800"/>
              <a:t>EAX</a:t>
            </a:r>
          </a:p>
        </p:txBody>
      </p:sp>
      <p:sp>
        <p:nvSpPr>
          <p:cNvPr id="35860" name="Rectangle 20"/>
          <p:cNvSpPr>
            <a:spLocks noChangeArrowheads="1"/>
          </p:cNvSpPr>
          <p:nvPr/>
        </p:nvSpPr>
        <p:spPr bwMode="auto">
          <a:xfrm>
            <a:off x="1600200" y="3581400"/>
            <a:ext cx="1981200" cy="533400"/>
          </a:xfrm>
          <a:prstGeom prst="rect">
            <a:avLst/>
          </a:prstGeom>
          <a:solidFill>
            <a:srgbClr val="FFFF99"/>
          </a:solidFill>
          <a:ln w="9525">
            <a:solidFill>
              <a:schemeClr val="tx1"/>
            </a:solidFill>
            <a:miter lim="800000"/>
            <a:headEnd/>
            <a:tailEnd/>
          </a:ln>
          <a:effectLst/>
        </p:spPr>
        <p:txBody>
          <a:bodyPr wrap="none" anchor="ctr"/>
          <a:lstStyle/>
          <a:p>
            <a:pPr algn="ctr"/>
            <a:r>
              <a:rPr lang="en-US" sz="2800"/>
              <a:t>EAX</a:t>
            </a:r>
          </a:p>
        </p:txBody>
      </p:sp>
      <p:sp>
        <p:nvSpPr>
          <p:cNvPr id="35861" name="Text Box 21"/>
          <p:cNvSpPr txBox="1">
            <a:spLocks noChangeArrowheads="1"/>
          </p:cNvSpPr>
          <p:nvPr/>
        </p:nvSpPr>
        <p:spPr bwMode="auto">
          <a:xfrm>
            <a:off x="3489325" y="5827713"/>
            <a:ext cx="1720850" cy="366712"/>
          </a:xfrm>
          <a:prstGeom prst="rect">
            <a:avLst/>
          </a:prstGeom>
          <a:noFill/>
          <a:ln w="9525">
            <a:noFill/>
            <a:miter lim="800000"/>
            <a:headEnd/>
            <a:tailEnd/>
          </a:ln>
          <a:effectLst/>
        </p:spPr>
        <p:txBody>
          <a:bodyPr wrap="none">
            <a:spAutoFit/>
          </a:bodyPr>
          <a:lstStyle/>
          <a:p>
            <a:r>
              <a:rPr lang="en-US"/>
              <a:t>the system bus</a:t>
            </a:r>
          </a:p>
        </p:txBody>
      </p:sp>
      <p:sp>
        <p:nvSpPr>
          <p:cNvPr id="22" name="Slide Number Placeholder 21"/>
          <p:cNvSpPr>
            <a:spLocks noGrp="1"/>
          </p:cNvSpPr>
          <p:nvPr>
            <p:ph type="sldNum" sz="quarter" idx="12"/>
          </p:nvPr>
        </p:nvSpPr>
        <p:spPr/>
        <p:txBody>
          <a:bodyPr/>
          <a:lstStyle/>
          <a:p>
            <a:fld id="{065265BB-70C7-4C56-B6F2-B81676332F65}"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914400"/>
          </a:xfrm>
        </p:spPr>
        <p:txBody>
          <a:bodyPr/>
          <a:lstStyle/>
          <a:p>
            <a:r>
              <a:rPr lang="en-US" dirty="0"/>
              <a:t>Global </a:t>
            </a:r>
            <a:r>
              <a:rPr lang="en-US" dirty="0" smtClean="0"/>
              <a:t>Descriptor Table</a:t>
            </a:r>
            <a:endParaRPr lang="en-US" dirty="0"/>
          </a:p>
        </p:txBody>
      </p:sp>
      <p:sp>
        <p:nvSpPr>
          <p:cNvPr id="10243" name="Rectangle 3"/>
          <p:cNvSpPr>
            <a:spLocks noGrp="1" noChangeArrowheads="1"/>
          </p:cNvSpPr>
          <p:nvPr>
            <p:ph type="body" idx="1"/>
          </p:nvPr>
        </p:nvSpPr>
        <p:spPr>
          <a:xfrm>
            <a:off x="228600" y="1066800"/>
            <a:ext cx="8458200" cy="1524000"/>
          </a:xfrm>
        </p:spPr>
        <p:txBody>
          <a:bodyPr/>
          <a:lstStyle/>
          <a:p>
            <a:r>
              <a:rPr lang="en-US" sz="2400" dirty="0" smtClean="0"/>
              <a:t>Our </a:t>
            </a:r>
            <a:r>
              <a:rPr lang="en-US" sz="2400" dirty="0"/>
              <a:t>program executes at privilege-level 0</a:t>
            </a:r>
          </a:p>
          <a:p>
            <a:r>
              <a:rPr lang="en-US" sz="2400" dirty="0"/>
              <a:t>Every GDT must have a ‘null’ descriptor</a:t>
            </a:r>
          </a:p>
          <a:p>
            <a:r>
              <a:rPr lang="en-US" sz="2400" dirty="0"/>
              <a:t>Thus our GDT will need four descriptors</a:t>
            </a:r>
          </a:p>
        </p:txBody>
      </p:sp>
      <p:sp>
        <p:nvSpPr>
          <p:cNvPr id="10244" name="Rectangle 4"/>
          <p:cNvSpPr>
            <a:spLocks noChangeArrowheads="1"/>
          </p:cNvSpPr>
          <p:nvPr/>
        </p:nvSpPr>
        <p:spPr bwMode="auto">
          <a:xfrm>
            <a:off x="838200" y="2667000"/>
            <a:ext cx="7620000" cy="1676400"/>
          </a:xfrm>
          <a:prstGeom prst="rect">
            <a:avLst/>
          </a:prstGeom>
          <a:solidFill>
            <a:schemeClr val="accent1"/>
          </a:solidFill>
          <a:ln w="9525">
            <a:solidFill>
              <a:schemeClr val="tx1"/>
            </a:solidFill>
            <a:miter lim="800000"/>
            <a:headEnd/>
            <a:tailEnd/>
          </a:ln>
          <a:effectLst/>
        </p:spPr>
        <p:txBody>
          <a:bodyPr wrap="none" anchor="ctr"/>
          <a:lstStyle/>
          <a:p>
            <a:r>
              <a:rPr lang="en-US" dirty="0"/>
              <a:t>	.align	8	# the Pentium requires ‘</a:t>
            </a:r>
            <a:r>
              <a:rPr lang="en-US" dirty="0" err="1"/>
              <a:t>quadword</a:t>
            </a:r>
            <a:r>
              <a:rPr lang="en-US" dirty="0"/>
              <a:t>’ alignment</a:t>
            </a:r>
          </a:p>
          <a:p>
            <a:r>
              <a:rPr lang="en-US" dirty="0" err="1"/>
              <a:t>theGDT</a:t>
            </a:r>
            <a:r>
              <a:rPr lang="en-US" dirty="0"/>
              <a:t>:	.word	0x0000, 0x0000, 0x0000, 0x0000	# ‘null’ descriptor</a:t>
            </a:r>
          </a:p>
          <a:p>
            <a:r>
              <a:rPr lang="en-US" dirty="0"/>
              <a:t>	.word	0xFFFF, 0x0000, 0x9A01, 0x0000	# code-descriptor</a:t>
            </a:r>
          </a:p>
          <a:p>
            <a:r>
              <a:rPr lang="en-US" dirty="0"/>
              <a:t>	.word	0xFFFF, 0x0000, 0x9201, 0x0000	# data-descriptor</a:t>
            </a:r>
          </a:p>
          <a:p>
            <a:r>
              <a:rPr lang="en-US" dirty="0"/>
              <a:t>	.word	0x7FFF, 0x8000, 0x920B, 0x0000	# </a:t>
            </a:r>
            <a:r>
              <a:rPr lang="en-US" dirty="0" err="1"/>
              <a:t>vram</a:t>
            </a:r>
            <a:r>
              <a:rPr lang="en-US" dirty="0"/>
              <a:t>-descriptor</a:t>
            </a:r>
          </a:p>
          <a:p>
            <a:endParaRPr lang="en-US" dirty="0"/>
          </a:p>
        </p:txBody>
      </p:sp>
      <p:sp>
        <p:nvSpPr>
          <p:cNvPr id="5" name="Slide Number Placeholder 4"/>
          <p:cNvSpPr>
            <a:spLocks noGrp="1"/>
          </p:cNvSpPr>
          <p:nvPr>
            <p:ph type="sldNum" sz="quarter" idx="12"/>
          </p:nvPr>
        </p:nvSpPr>
        <p:spPr/>
        <p:txBody>
          <a:bodyPr/>
          <a:lstStyle/>
          <a:p>
            <a:fld id="{E9F30D11-FCBC-4E13-9D77-6D2272D5FE03}" type="slidenum">
              <a:rPr lang="en-US" smtClean="0"/>
              <a:pPr/>
              <a:t>40</a:t>
            </a:fld>
            <a:endParaRPr lang="en-US"/>
          </a:p>
        </p:txBody>
      </p:sp>
      <p:sp>
        <p:nvSpPr>
          <p:cNvPr id="18" name="Rectangle 16"/>
          <p:cNvSpPr>
            <a:spLocks noChangeArrowheads="1"/>
          </p:cNvSpPr>
          <p:nvPr/>
        </p:nvSpPr>
        <p:spPr bwMode="auto">
          <a:xfrm>
            <a:off x="533400" y="4876800"/>
            <a:ext cx="7620000" cy="533400"/>
          </a:xfrm>
          <a:prstGeom prst="rect">
            <a:avLst/>
          </a:prstGeom>
          <a:solidFill>
            <a:schemeClr val="accent1"/>
          </a:solidFill>
          <a:ln w="9525">
            <a:solidFill>
              <a:schemeClr val="tx1"/>
            </a:solidFill>
            <a:miter lim="800000"/>
            <a:headEnd/>
            <a:tailEnd/>
          </a:ln>
          <a:effectLst/>
        </p:spPr>
        <p:txBody>
          <a:bodyPr wrap="none" anchor="ctr"/>
          <a:lstStyle/>
          <a:p>
            <a:r>
              <a:rPr lang="en-US"/>
              <a:t>regGDT:	.word	0x001F, theGDT, 0x0001	# register-image for GDTR	</a:t>
            </a:r>
          </a:p>
        </p:txBody>
      </p:sp>
      <p:sp>
        <p:nvSpPr>
          <p:cNvPr id="19" name="Rectangle 17"/>
          <p:cNvSpPr>
            <a:spLocks noChangeArrowheads="1"/>
          </p:cNvSpPr>
          <p:nvPr/>
        </p:nvSpPr>
        <p:spPr bwMode="auto">
          <a:xfrm>
            <a:off x="457200" y="6019800"/>
            <a:ext cx="7620000" cy="533400"/>
          </a:xfrm>
          <a:prstGeom prst="rect">
            <a:avLst/>
          </a:prstGeom>
          <a:solidFill>
            <a:schemeClr val="accent1"/>
          </a:solidFill>
          <a:ln w="9525">
            <a:solidFill>
              <a:schemeClr val="tx1"/>
            </a:solidFill>
            <a:miter lim="800000"/>
            <a:headEnd/>
            <a:tailEnd/>
          </a:ln>
          <a:effectLst/>
        </p:spPr>
        <p:txBody>
          <a:bodyPr wrap="none" anchor="ctr"/>
          <a:lstStyle/>
          <a:p>
            <a:r>
              <a:rPr lang="en-US"/>
              <a:t>	lgdt	regGDT			# initializes register GDTR	</a:t>
            </a:r>
          </a:p>
        </p:txBody>
      </p:sp>
      <p:sp>
        <p:nvSpPr>
          <p:cNvPr id="20" name="Text Box 18"/>
          <p:cNvSpPr txBox="1">
            <a:spLocks noChangeArrowheads="1"/>
          </p:cNvSpPr>
          <p:nvPr/>
        </p:nvSpPr>
        <p:spPr bwMode="auto">
          <a:xfrm>
            <a:off x="457200" y="4419600"/>
            <a:ext cx="8202887" cy="400110"/>
          </a:xfrm>
          <a:prstGeom prst="rect">
            <a:avLst/>
          </a:prstGeom>
          <a:noFill/>
          <a:ln w="9525">
            <a:noFill/>
            <a:miter lim="800000"/>
            <a:headEnd/>
            <a:tailEnd/>
          </a:ln>
          <a:effectLst/>
        </p:spPr>
        <p:txBody>
          <a:bodyPr wrap="none">
            <a:spAutoFit/>
          </a:bodyPr>
          <a:lstStyle/>
          <a:p>
            <a:r>
              <a:rPr lang="en-US" sz="2000" dirty="0"/>
              <a:t>The </a:t>
            </a:r>
            <a:r>
              <a:rPr lang="en-US" sz="2000" dirty="0" smtClean="0"/>
              <a:t>GDTR register-image </a:t>
            </a:r>
            <a:r>
              <a:rPr lang="en-US" sz="2000" dirty="0"/>
              <a:t>(48-bits) is prepared in a memory-location…</a:t>
            </a:r>
          </a:p>
        </p:txBody>
      </p:sp>
      <p:sp>
        <p:nvSpPr>
          <p:cNvPr id="21" name="Text Box 19"/>
          <p:cNvSpPr txBox="1">
            <a:spLocks noChangeArrowheads="1"/>
          </p:cNvSpPr>
          <p:nvPr/>
        </p:nvSpPr>
        <p:spPr bwMode="auto">
          <a:xfrm>
            <a:off x="457200" y="5500688"/>
            <a:ext cx="8057014" cy="400110"/>
          </a:xfrm>
          <a:prstGeom prst="rect">
            <a:avLst/>
          </a:prstGeom>
          <a:noFill/>
          <a:ln w="9525">
            <a:noFill/>
            <a:miter lim="800000"/>
            <a:headEnd/>
            <a:tailEnd/>
          </a:ln>
          <a:effectLst/>
        </p:spPr>
        <p:txBody>
          <a:bodyPr wrap="none">
            <a:spAutoFit/>
          </a:bodyPr>
          <a:lstStyle/>
          <a:p>
            <a:r>
              <a:rPr lang="en-US" sz="2000" dirty="0"/>
              <a:t>… then the register gets loaded from memory via a special instruction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33400" y="-152400"/>
            <a:ext cx="8229600" cy="1143000"/>
          </a:xfrm>
        </p:spPr>
        <p:txBody>
          <a:bodyPr/>
          <a:lstStyle/>
          <a:p>
            <a:r>
              <a:rPr lang="en-US" dirty="0"/>
              <a:t>S</a:t>
            </a:r>
            <a:r>
              <a:rPr lang="en-US" dirty="0" smtClean="0"/>
              <a:t>egment-selector </a:t>
            </a:r>
            <a:r>
              <a:rPr lang="en-US" dirty="0"/>
              <a:t>format</a:t>
            </a:r>
          </a:p>
        </p:txBody>
      </p:sp>
      <p:sp>
        <p:nvSpPr>
          <p:cNvPr id="11268" name="Rectangle 4"/>
          <p:cNvSpPr>
            <a:spLocks noChangeArrowheads="1"/>
          </p:cNvSpPr>
          <p:nvPr/>
        </p:nvSpPr>
        <p:spPr bwMode="auto">
          <a:xfrm>
            <a:off x="1295400" y="1524000"/>
            <a:ext cx="5867400" cy="609600"/>
          </a:xfrm>
          <a:prstGeom prst="rect">
            <a:avLst/>
          </a:prstGeom>
          <a:solidFill>
            <a:srgbClr val="00FFCC"/>
          </a:solidFill>
          <a:ln w="9525">
            <a:solidFill>
              <a:schemeClr val="tx1"/>
            </a:solidFill>
            <a:miter lim="800000"/>
            <a:headEnd/>
            <a:tailEnd/>
          </a:ln>
          <a:effectLst/>
        </p:spPr>
        <p:txBody>
          <a:bodyPr wrap="none" anchor="ctr"/>
          <a:lstStyle/>
          <a:p>
            <a:pPr algn="ctr"/>
            <a:r>
              <a:rPr lang="en-US"/>
              <a:t>INDEX</a:t>
            </a:r>
          </a:p>
        </p:txBody>
      </p:sp>
      <p:sp>
        <p:nvSpPr>
          <p:cNvPr id="11269" name="Rectangle 5"/>
          <p:cNvSpPr>
            <a:spLocks noChangeArrowheads="1"/>
          </p:cNvSpPr>
          <p:nvPr/>
        </p:nvSpPr>
        <p:spPr bwMode="auto">
          <a:xfrm>
            <a:off x="6477000" y="1524000"/>
            <a:ext cx="228600" cy="609600"/>
          </a:xfrm>
          <a:prstGeom prst="rect">
            <a:avLst/>
          </a:prstGeom>
          <a:solidFill>
            <a:srgbClr val="FFFF99"/>
          </a:solidFill>
          <a:ln w="9525">
            <a:solidFill>
              <a:schemeClr val="tx1"/>
            </a:solidFill>
            <a:miter lim="800000"/>
            <a:headEnd/>
            <a:tailEnd/>
          </a:ln>
          <a:effectLst/>
        </p:spPr>
        <p:txBody>
          <a:bodyPr wrap="none" anchor="ctr"/>
          <a:lstStyle/>
          <a:p>
            <a:pPr algn="ctr"/>
            <a:r>
              <a:rPr lang="en-US"/>
              <a:t>T</a:t>
            </a:r>
          </a:p>
          <a:p>
            <a:pPr algn="ctr"/>
            <a:r>
              <a:rPr lang="en-US"/>
              <a:t>I</a:t>
            </a:r>
          </a:p>
        </p:txBody>
      </p:sp>
      <p:sp>
        <p:nvSpPr>
          <p:cNvPr id="11270" name="Rectangle 6"/>
          <p:cNvSpPr>
            <a:spLocks noChangeArrowheads="1"/>
          </p:cNvSpPr>
          <p:nvPr/>
        </p:nvSpPr>
        <p:spPr bwMode="auto">
          <a:xfrm>
            <a:off x="6705600" y="1524000"/>
            <a:ext cx="457200" cy="609600"/>
          </a:xfrm>
          <a:prstGeom prst="rect">
            <a:avLst/>
          </a:prstGeom>
          <a:solidFill>
            <a:srgbClr val="FF99FF"/>
          </a:solidFill>
          <a:ln w="9525">
            <a:solidFill>
              <a:schemeClr val="tx1"/>
            </a:solidFill>
            <a:miter lim="800000"/>
            <a:headEnd/>
            <a:tailEnd/>
          </a:ln>
          <a:effectLst/>
        </p:spPr>
        <p:txBody>
          <a:bodyPr wrap="none" anchor="ctr"/>
          <a:lstStyle/>
          <a:p>
            <a:pPr algn="ctr"/>
            <a:r>
              <a:rPr lang="en-US"/>
              <a:t>RPL</a:t>
            </a:r>
          </a:p>
        </p:txBody>
      </p:sp>
      <p:sp>
        <p:nvSpPr>
          <p:cNvPr id="11271" name="Line 7"/>
          <p:cNvSpPr>
            <a:spLocks noChangeShapeType="1"/>
          </p:cNvSpPr>
          <p:nvPr/>
        </p:nvSpPr>
        <p:spPr bwMode="auto">
          <a:xfrm>
            <a:off x="1295400" y="2286000"/>
            <a:ext cx="5867400" cy="0"/>
          </a:xfrm>
          <a:prstGeom prst="line">
            <a:avLst/>
          </a:prstGeom>
          <a:noFill/>
          <a:ln w="38100">
            <a:solidFill>
              <a:schemeClr val="tx1"/>
            </a:solidFill>
            <a:round/>
            <a:headEnd type="arrow" w="med" len="med"/>
            <a:tailEnd type="arrow" w="med" len="med"/>
          </a:ln>
          <a:effectLst/>
        </p:spPr>
        <p:txBody>
          <a:bodyPr/>
          <a:lstStyle/>
          <a:p>
            <a:endParaRPr lang="en-US"/>
          </a:p>
        </p:txBody>
      </p:sp>
      <p:sp>
        <p:nvSpPr>
          <p:cNvPr id="11272" name="Text Box 8"/>
          <p:cNvSpPr txBox="1">
            <a:spLocks noChangeArrowheads="1"/>
          </p:cNvSpPr>
          <p:nvPr/>
        </p:nvSpPr>
        <p:spPr bwMode="auto">
          <a:xfrm>
            <a:off x="3733800" y="2286000"/>
            <a:ext cx="857250" cy="366713"/>
          </a:xfrm>
          <a:prstGeom prst="rect">
            <a:avLst/>
          </a:prstGeom>
          <a:noFill/>
          <a:ln w="9525">
            <a:noFill/>
            <a:miter lim="800000"/>
            <a:headEnd/>
            <a:tailEnd/>
          </a:ln>
          <a:effectLst/>
        </p:spPr>
        <p:txBody>
          <a:bodyPr wrap="none">
            <a:spAutoFit/>
          </a:bodyPr>
          <a:lstStyle/>
          <a:p>
            <a:r>
              <a:rPr lang="en-US"/>
              <a:t>16 bits</a:t>
            </a:r>
          </a:p>
        </p:txBody>
      </p:sp>
      <p:sp>
        <p:nvSpPr>
          <p:cNvPr id="11274" name="Text Box 10"/>
          <p:cNvSpPr txBox="1">
            <a:spLocks noChangeArrowheads="1"/>
          </p:cNvSpPr>
          <p:nvPr/>
        </p:nvSpPr>
        <p:spPr bwMode="auto">
          <a:xfrm>
            <a:off x="1219200" y="1219200"/>
            <a:ext cx="438150" cy="366713"/>
          </a:xfrm>
          <a:prstGeom prst="rect">
            <a:avLst/>
          </a:prstGeom>
          <a:noFill/>
          <a:ln w="9525">
            <a:noFill/>
            <a:miter lim="800000"/>
            <a:headEnd/>
            <a:tailEnd/>
          </a:ln>
          <a:effectLst/>
        </p:spPr>
        <p:txBody>
          <a:bodyPr wrap="none">
            <a:spAutoFit/>
          </a:bodyPr>
          <a:lstStyle/>
          <a:p>
            <a:r>
              <a:rPr lang="en-US"/>
              <a:t>15</a:t>
            </a:r>
          </a:p>
        </p:txBody>
      </p:sp>
      <p:sp>
        <p:nvSpPr>
          <p:cNvPr id="11275" name="Text Box 11"/>
          <p:cNvSpPr txBox="1">
            <a:spLocks noChangeArrowheads="1"/>
          </p:cNvSpPr>
          <p:nvPr/>
        </p:nvSpPr>
        <p:spPr bwMode="auto">
          <a:xfrm>
            <a:off x="6172200" y="1219200"/>
            <a:ext cx="1073150" cy="366713"/>
          </a:xfrm>
          <a:prstGeom prst="rect">
            <a:avLst/>
          </a:prstGeom>
          <a:noFill/>
          <a:ln w="9525">
            <a:noFill/>
            <a:miter lim="800000"/>
            <a:headEnd/>
            <a:tailEnd/>
          </a:ln>
          <a:effectLst/>
        </p:spPr>
        <p:txBody>
          <a:bodyPr wrap="none">
            <a:spAutoFit/>
          </a:bodyPr>
          <a:lstStyle/>
          <a:p>
            <a:r>
              <a:rPr lang="en-US"/>
              <a:t>3  2  1  0</a:t>
            </a:r>
          </a:p>
        </p:txBody>
      </p:sp>
      <p:sp>
        <p:nvSpPr>
          <p:cNvPr id="11277" name="Text Box 13"/>
          <p:cNvSpPr txBox="1">
            <a:spLocks noChangeArrowheads="1"/>
          </p:cNvSpPr>
          <p:nvPr/>
        </p:nvSpPr>
        <p:spPr bwMode="auto">
          <a:xfrm>
            <a:off x="612668" y="2713672"/>
            <a:ext cx="7693132" cy="1477328"/>
          </a:xfrm>
          <a:prstGeom prst="rect">
            <a:avLst/>
          </a:prstGeom>
          <a:noFill/>
          <a:ln w="9525">
            <a:noFill/>
            <a:miter lim="800000"/>
            <a:headEnd/>
            <a:tailEnd/>
          </a:ln>
          <a:effectLst/>
        </p:spPr>
        <p:txBody>
          <a:bodyPr wrap="none">
            <a:spAutoFit/>
          </a:bodyPr>
          <a:lstStyle/>
          <a:p>
            <a:r>
              <a:rPr lang="en-US" dirty="0"/>
              <a:t>	</a:t>
            </a:r>
            <a:r>
              <a:rPr lang="en-US" b="1" dirty="0"/>
              <a:t>Legend:</a:t>
            </a:r>
          </a:p>
          <a:p>
            <a:r>
              <a:rPr lang="en-US" dirty="0"/>
              <a:t>		RPL = Requested Privilege Level (0..3</a:t>
            </a:r>
            <a:r>
              <a:rPr lang="en-US" dirty="0" smtClean="0"/>
              <a:t>)</a:t>
            </a:r>
            <a:endParaRPr lang="en-US" dirty="0"/>
          </a:p>
          <a:p>
            <a:r>
              <a:rPr lang="en-US" dirty="0"/>
              <a:t>		TI = Table Indicator (0 = GDT, 1 = LDT)</a:t>
            </a:r>
          </a:p>
          <a:p>
            <a:endParaRPr lang="en-US" dirty="0"/>
          </a:p>
          <a:p>
            <a:r>
              <a:rPr lang="en-US" dirty="0"/>
              <a:t>	INDEX * 8 = number of bytes in table that precede the descriptor</a:t>
            </a:r>
          </a:p>
        </p:txBody>
      </p:sp>
      <p:sp>
        <p:nvSpPr>
          <p:cNvPr id="11" name="Slide Number Placeholder 10"/>
          <p:cNvSpPr>
            <a:spLocks noGrp="1"/>
          </p:cNvSpPr>
          <p:nvPr>
            <p:ph type="sldNum" sz="quarter" idx="12"/>
          </p:nvPr>
        </p:nvSpPr>
        <p:spPr/>
        <p:txBody>
          <a:bodyPr/>
          <a:lstStyle/>
          <a:p>
            <a:fld id="{065265BB-70C7-4C56-B6F2-B81676332F65}" type="slidenum">
              <a:rPr lang="en-US" smtClean="0"/>
              <a:pPr/>
              <a:t>41</a:t>
            </a:fld>
            <a:endParaRPr lang="en-US"/>
          </a:p>
        </p:txBody>
      </p:sp>
      <p:sp>
        <p:nvSpPr>
          <p:cNvPr id="12" name="Rectangle 4"/>
          <p:cNvSpPr>
            <a:spLocks noChangeArrowheads="1"/>
          </p:cNvSpPr>
          <p:nvPr/>
        </p:nvSpPr>
        <p:spPr bwMode="auto">
          <a:xfrm>
            <a:off x="838200" y="4419600"/>
            <a:ext cx="7543800" cy="1752600"/>
          </a:xfrm>
          <a:prstGeom prst="rect">
            <a:avLst/>
          </a:prstGeom>
          <a:solidFill>
            <a:schemeClr val="accent1"/>
          </a:solidFill>
          <a:ln w="9525">
            <a:solidFill>
              <a:schemeClr val="tx1"/>
            </a:solidFill>
            <a:miter lim="800000"/>
            <a:headEnd/>
            <a:tailEnd/>
          </a:ln>
          <a:effectLst/>
        </p:spPr>
        <p:txBody>
          <a:bodyPr wrap="none" anchor="ctr"/>
          <a:lstStyle/>
          <a:p>
            <a:r>
              <a:rPr lang="en-US" dirty="0"/>
              <a:t>#  These ‘equates’ provide symbolic names for our </a:t>
            </a:r>
            <a:r>
              <a:rPr lang="en-US" dirty="0" smtClean="0"/>
              <a:t>segment-selectors</a:t>
            </a:r>
          </a:p>
          <a:p>
            <a:r>
              <a:rPr lang="en-US" dirty="0" smtClean="0"/>
              <a:t>#   to make them readable</a:t>
            </a:r>
            <a:endParaRPr lang="en-US" dirty="0"/>
          </a:p>
          <a:p>
            <a:endParaRPr lang="en-US" dirty="0"/>
          </a:p>
          <a:p>
            <a:r>
              <a:rPr lang="en-US" dirty="0"/>
              <a:t>	.</a:t>
            </a:r>
            <a:r>
              <a:rPr lang="en-US" dirty="0" err="1"/>
              <a:t>equ</a:t>
            </a:r>
            <a:r>
              <a:rPr lang="en-US" dirty="0"/>
              <a:t>	sel_cs0, 0x0008		# code-segment selector</a:t>
            </a:r>
          </a:p>
          <a:p>
            <a:r>
              <a:rPr lang="en-US" dirty="0"/>
              <a:t>	.</a:t>
            </a:r>
            <a:r>
              <a:rPr lang="en-US" dirty="0" err="1"/>
              <a:t>equ</a:t>
            </a:r>
            <a:r>
              <a:rPr lang="en-US" dirty="0"/>
              <a:t>	sel_ds0, 0x0010		# data-segment selector</a:t>
            </a:r>
          </a:p>
          <a:p>
            <a:r>
              <a:rPr lang="en-US" dirty="0"/>
              <a:t>	,</a:t>
            </a:r>
            <a:r>
              <a:rPr lang="en-US" dirty="0" err="1"/>
              <a:t>equ</a:t>
            </a:r>
            <a:r>
              <a:rPr lang="en-US" dirty="0"/>
              <a:t>	sel_es0, 0x0018		# </a:t>
            </a:r>
            <a:r>
              <a:rPr lang="en-US" dirty="0" err="1"/>
              <a:t>vram</a:t>
            </a:r>
            <a:r>
              <a:rPr lang="en-US" dirty="0"/>
              <a:t>-segment selector</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a:xfrm>
            <a:off x="457200" y="-76200"/>
            <a:ext cx="8229600" cy="914400"/>
          </a:xfrm>
        </p:spPr>
        <p:txBody>
          <a:bodyPr/>
          <a:lstStyle/>
          <a:p>
            <a:r>
              <a:rPr lang="en-US" dirty="0"/>
              <a:t>Four Privilege Rings</a:t>
            </a:r>
          </a:p>
        </p:txBody>
      </p:sp>
      <p:sp>
        <p:nvSpPr>
          <p:cNvPr id="4101" name="Oval 5"/>
          <p:cNvSpPr>
            <a:spLocks noChangeArrowheads="1"/>
          </p:cNvSpPr>
          <p:nvPr/>
        </p:nvSpPr>
        <p:spPr bwMode="auto">
          <a:xfrm>
            <a:off x="76200" y="1752600"/>
            <a:ext cx="4191000" cy="4114800"/>
          </a:xfrm>
          <a:prstGeom prst="ellipse">
            <a:avLst/>
          </a:prstGeom>
          <a:solidFill>
            <a:srgbClr val="BBDBE3"/>
          </a:solidFill>
          <a:ln w="9525">
            <a:solidFill>
              <a:schemeClr val="tx1"/>
            </a:solidFill>
            <a:round/>
            <a:headEnd/>
            <a:tailEnd/>
          </a:ln>
          <a:effectLst/>
        </p:spPr>
        <p:txBody>
          <a:bodyPr wrap="none" anchor="ctr"/>
          <a:lstStyle/>
          <a:p>
            <a:endParaRPr lang="en-US"/>
          </a:p>
        </p:txBody>
      </p:sp>
      <p:sp>
        <p:nvSpPr>
          <p:cNvPr id="4102" name="Oval 6"/>
          <p:cNvSpPr>
            <a:spLocks noChangeArrowheads="1"/>
          </p:cNvSpPr>
          <p:nvPr/>
        </p:nvSpPr>
        <p:spPr bwMode="auto">
          <a:xfrm>
            <a:off x="533400" y="2209800"/>
            <a:ext cx="3276600" cy="3200400"/>
          </a:xfrm>
          <a:prstGeom prst="ellipse">
            <a:avLst/>
          </a:prstGeom>
          <a:solidFill>
            <a:srgbClr val="B4E4EA"/>
          </a:solidFill>
          <a:ln w="9525">
            <a:solidFill>
              <a:schemeClr val="tx1"/>
            </a:solidFill>
            <a:round/>
            <a:headEnd/>
            <a:tailEnd/>
          </a:ln>
          <a:effectLst/>
        </p:spPr>
        <p:txBody>
          <a:bodyPr wrap="none" anchor="ctr"/>
          <a:lstStyle/>
          <a:p>
            <a:endParaRPr lang="en-US"/>
          </a:p>
        </p:txBody>
      </p:sp>
      <p:sp>
        <p:nvSpPr>
          <p:cNvPr id="4103" name="Oval 7"/>
          <p:cNvSpPr>
            <a:spLocks noChangeArrowheads="1"/>
          </p:cNvSpPr>
          <p:nvPr/>
        </p:nvSpPr>
        <p:spPr bwMode="auto">
          <a:xfrm>
            <a:off x="990600" y="2667000"/>
            <a:ext cx="2362200" cy="2286000"/>
          </a:xfrm>
          <a:prstGeom prst="ellipse">
            <a:avLst/>
          </a:prstGeom>
          <a:solidFill>
            <a:srgbClr val="AEEAF0"/>
          </a:solidFill>
          <a:ln w="9525">
            <a:solidFill>
              <a:schemeClr val="tx1"/>
            </a:solidFill>
            <a:round/>
            <a:headEnd/>
            <a:tailEnd/>
          </a:ln>
          <a:effectLst/>
        </p:spPr>
        <p:txBody>
          <a:bodyPr wrap="none" anchor="ctr"/>
          <a:lstStyle/>
          <a:p>
            <a:endParaRPr lang="en-US"/>
          </a:p>
        </p:txBody>
      </p:sp>
      <p:sp>
        <p:nvSpPr>
          <p:cNvPr id="4104" name="Oval 8"/>
          <p:cNvSpPr>
            <a:spLocks noChangeArrowheads="1"/>
          </p:cNvSpPr>
          <p:nvPr/>
        </p:nvSpPr>
        <p:spPr bwMode="auto">
          <a:xfrm>
            <a:off x="1524000" y="3200400"/>
            <a:ext cx="1295400" cy="1295400"/>
          </a:xfrm>
          <a:prstGeom prst="ellipse">
            <a:avLst/>
          </a:prstGeom>
          <a:solidFill>
            <a:srgbClr val="A4ECFA"/>
          </a:solidFill>
          <a:ln w="9525">
            <a:solidFill>
              <a:schemeClr val="tx1"/>
            </a:solidFill>
            <a:round/>
            <a:headEnd/>
            <a:tailEnd/>
          </a:ln>
          <a:effectLst/>
        </p:spPr>
        <p:txBody>
          <a:bodyPr wrap="none" anchor="ctr"/>
          <a:lstStyle/>
          <a:p>
            <a:endParaRPr lang="en-US"/>
          </a:p>
        </p:txBody>
      </p:sp>
      <p:sp>
        <p:nvSpPr>
          <p:cNvPr id="4105" name="Text Box 9"/>
          <p:cNvSpPr txBox="1">
            <a:spLocks noChangeArrowheads="1"/>
          </p:cNvSpPr>
          <p:nvPr/>
        </p:nvSpPr>
        <p:spPr bwMode="auto">
          <a:xfrm>
            <a:off x="1752600" y="1828800"/>
            <a:ext cx="882650" cy="366713"/>
          </a:xfrm>
          <a:prstGeom prst="rect">
            <a:avLst/>
          </a:prstGeom>
          <a:noFill/>
          <a:ln w="9525">
            <a:noFill/>
            <a:miter lim="800000"/>
            <a:headEnd/>
            <a:tailEnd/>
          </a:ln>
          <a:effectLst/>
        </p:spPr>
        <p:txBody>
          <a:bodyPr wrap="none">
            <a:spAutoFit/>
          </a:bodyPr>
          <a:lstStyle/>
          <a:p>
            <a:r>
              <a:rPr lang="en-US" b="1"/>
              <a:t>Ring 3</a:t>
            </a:r>
          </a:p>
        </p:txBody>
      </p:sp>
      <p:sp>
        <p:nvSpPr>
          <p:cNvPr id="4106" name="Text Box 10"/>
          <p:cNvSpPr txBox="1">
            <a:spLocks noChangeArrowheads="1"/>
          </p:cNvSpPr>
          <p:nvPr/>
        </p:nvSpPr>
        <p:spPr bwMode="auto">
          <a:xfrm>
            <a:off x="1752600" y="2286000"/>
            <a:ext cx="882650" cy="366713"/>
          </a:xfrm>
          <a:prstGeom prst="rect">
            <a:avLst/>
          </a:prstGeom>
          <a:noFill/>
          <a:ln w="9525">
            <a:noFill/>
            <a:miter lim="800000"/>
            <a:headEnd/>
            <a:tailEnd/>
          </a:ln>
          <a:effectLst/>
        </p:spPr>
        <p:txBody>
          <a:bodyPr wrap="none">
            <a:spAutoFit/>
          </a:bodyPr>
          <a:lstStyle/>
          <a:p>
            <a:r>
              <a:rPr lang="en-US" b="1"/>
              <a:t>Ring 2</a:t>
            </a:r>
          </a:p>
        </p:txBody>
      </p:sp>
      <p:sp>
        <p:nvSpPr>
          <p:cNvPr id="4107" name="Text Box 11"/>
          <p:cNvSpPr txBox="1">
            <a:spLocks noChangeArrowheads="1"/>
          </p:cNvSpPr>
          <p:nvPr/>
        </p:nvSpPr>
        <p:spPr bwMode="auto">
          <a:xfrm>
            <a:off x="1752600" y="2819400"/>
            <a:ext cx="882650" cy="366713"/>
          </a:xfrm>
          <a:prstGeom prst="rect">
            <a:avLst/>
          </a:prstGeom>
          <a:noFill/>
          <a:ln w="9525">
            <a:noFill/>
            <a:miter lim="800000"/>
            <a:headEnd/>
            <a:tailEnd/>
          </a:ln>
          <a:effectLst/>
        </p:spPr>
        <p:txBody>
          <a:bodyPr wrap="none">
            <a:spAutoFit/>
          </a:bodyPr>
          <a:lstStyle/>
          <a:p>
            <a:r>
              <a:rPr lang="en-US" b="1"/>
              <a:t>Ring 1</a:t>
            </a:r>
          </a:p>
        </p:txBody>
      </p:sp>
      <p:sp>
        <p:nvSpPr>
          <p:cNvPr id="4108" name="Text Box 12"/>
          <p:cNvSpPr txBox="1">
            <a:spLocks noChangeArrowheads="1"/>
          </p:cNvSpPr>
          <p:nvPr/>
        </p:nvSpPr>
        <p:spPr bwMode="auto">
          <a:xfrm>
            <a:off x="1752600" y="3581400"/>
            <a:ext cx="882650" cy="366713"/>
          </a:xfrm>
          <a:prstGeom prst="rect">
            <a:avLst/>
          </a:prstGeom>
          <a:noFill/>
          <a:ln w="9525">
            <a:noFill/>
            <a:miter lim="800000"/>
            <a:headEnd/>
            <a:tailEnd/>
          </a:ln>
          <a:effectLst/>
        </p:spPr>
        <p:txBody>
          <a:bodyPr wrap="none">
            <a:spAutoFit/>
          </a:bodyPr>
          <a:lstStyle/>
          <a:p>
            <a:r>
              <a:rPr lang="en-US" b="1"/>
              <a:t>Ring 0</a:t>
            </a:r>
          </a:p>
        </p:txBody>
      </p:sp>
      <p:sp>
        <p:nvSpPr>
          <p:cNvPr id="4109" name="Text Box 13"/>
          <p:cNvSpPr txBox="1">
            <a:spLocks noChangeArrowheads="1"/>
          </p:cNvSpPr>
          <p:nvPr/>
        </p:nvSpPr>
        <p:spPr bwMode="auto">
          <a:xfrm>
            <a:off x="381000" y="838200"/>
            <a:ext cx="2257425" cy="396875"/>
          </a:xfrm>
          <a:prstGeom prst="rect">
            <a:avLst/>
          </a:prstGeom>
          <a:noFill/>
          <a:ln w="9525">
            <a:noFill/>
            <a:miter lim="800000"/>
            <a:headEnd/>
            <a:tailEnd/>
          </a:ln>
          <a:effectLst/>
        </p:spPr>
        <p:txBody>
          <a:bodyPr wrap="none">
            <a:spAutoFit/>
          </a:bodyPr>
          <a:lstStyle/>
          <a:p>
            <a:r>
              <a:rPr lang="en-US" sz="2000" dirty="0"/>
              <a:t>Least-trusted level</a:t>
            </a:r>
          </a:p>
        </p:txBody>
      </p:sp>
      <p:sp>
        <p:nvSpPr>
          <p:cNvPr id="4110" name="Text Box 14"/>
          <p:cNvSpPr txBox="1">
            <a:spLocks noChangeArrowheads="1"/>
          </p:cNvSpPr>
          <p:nvPr/>
        </p:nvSpPr>
        <p:spPr bwMode="auto">
          <a:xfrm>
            <a:off x="457200" y="6172200"/>
            <a:ext cx="2185988" cy="396875"/>
          </a:xfrm>
          <a:prstGeom prst="rect">
            <a:avLst/>
          </a:prstGeom>
          <a:noFill/>
          <a:ln w="9525">
            <a:noFill/>
            <a:miter lim="800000"/>
            <a:headEnd/>
            <a:tailEnd/>
          </a:ln>
          <a:effectLst/>
        </p:spPr>
        <p:txBody>
          <a:bodyPr wrap="none">
            <a:spAutoFit/>
          </a:bodyPr>
          <a:lstStyle/>
          <a:p>
            <a:r>
              <a:rPr lang="en-US" sz="2000" dirty="0"/>
              <a:t>Most-trusted level</a:t>
            </a:r>
          </a:p>
        </p:txBody>
      </p:sp>
      <p:sp>
        <p:nvSpPr>
          <p:cNvPr id="4111" name="Line 15"/>
          <p:cNvSpPr>
            <a:spLocks noChangeShapeType="1"/>
          </p:cNvSpPr>
          <p:nvPr/>
        </p:nvSpPr>
        <p:spPr bwMode="auto">
          <a:xfrm flipV="1">
            <a:off x="1600200" y="4038600"/>
            <a:ext cx="381000" cy="2286000"/>
          </a:xfrm>
          <a:prstGeom prst="line">
            <a:avLst/>
          </a:prstGeom>
          <a:noFill/>
          <a:ln w="28575">
            <a:solidFill>
              <a:srgbClr val="FF5050"/>
            </a:solidFill>
            <a:round/>
            <a:headEnd/>
            <a:tailEnd type="triangle" w="med" len="med"/>
          </a:ln>
          <a:effectLst/>
        </p:spPr>
        <p:txBody>
          <a:bodyPr/>
          <a:lstStyle/>
          <a:p>
            <a:endParaRPr lang="en-US"/>
          </a:p>
        </p:txBody>
      </p:sp>
      <p:sp>
        <p:nvSpPr>
          <p:cNvPr id="4113" name="Line 17"/>
          <p:cNvSpPr>
            <a:spLocks noChangeShapeType="1"/>
          </p:cNvSpPr>
          <p:nvPr/>
        </p:nvSpPr>
        <p:spPr bwMode="auto">
          <a:xfrm>
            <a:off x="1524000" y="1219200"/>
            <a:ext cx="1143000" cy="838200"/>
          </a:xfrm>
          <a:prstGeom prst="line">
            <a:avLst/>
          </a:prstGeom>
          <a:noFill/>
          <a:ln w="38100">
            <a:solidFill>
              <a:srgbClr val="FF5050"/>
            </a:solidFill>
            <a:round/>
            <a:headEnd/>
            <a:tailEnd type="triangle" w="med" len="med"/>
          </a:ln>
          <a:effectLst/>
        </p:spPr>
        <p:txBody>
          <a:bodyPr/>
          <a:lstStyle/>
          <a:p>
            <a:endParaRPr lang="en-US"/>
          </a:p>
        </p:txBody>
      </p:sp>
      <p:sp>
        <p:nvSpPr>
          <p:cNvPr id="15" name="Slide Number Placeholder 14"/>
          <p:cNvSpPr>
            <a:spLocks noGrp="1"/>
          </p:cNvSpPr>
          <p:nvPr>
            <p:ph type="sldNum" sz="quarter" idx="12"/>
          </p:nvPr>
        </p:nvSpPr>
        <p:spPr/>
        <p:txBody>
          <a:bodyPr/>
          <a:lstStyle/>
          <a:p>
            <a:fld id="{065265BB-70C7-4C56-B6F2-B81676332F65}" type="slidenum">
              <a:rPr lang="en-US" smtClean="0"/>
              <a:pPr/>
              <a:t>42</a:t>
            </a:fld>
            <a:endParaRPr lang="en-US"/>
          </a:p>
        </p:txBody>
      </p:sp>
      <p:sp>
        <p:nvSpPr>
          <p:cNvPr id="17" name="Rectangle 6"/>
          <p:cNvSpPr>
            <a:spLocks noChangeArrowheads="1"/>
          </p:cNvSpPr>
          <p:nvPr/>
        </p:nvSpPr>
        <p:spPr bwMode="auto">
          <a:xfrm>
            <a:off x="5257800" y="2057400"/>
            <a:ext cx="3810000" cy="914400"/>
          </a:xfrm>
          <a:prstGeom prst="rect">
            <a:avLst/>
          </a:prstGeom>
          <a:solidFill>
            <a:srgbClr val="FFFF66"/>
          </a:solidFill>
          <a:ln w="9525">
            <a:solidFill>
              <a:schemeClr val="tx1"/>
            </a:solidFill>
            <a:miter lim="800000"/>
            <a:headEnd/>
            <a:tailEnd/>
          </a:ln>
          <a:effectLst/>
        </p:spPr>
        <p:txBody>
          <a:bodyPr wrap="none" anchor="ctr"/>
          <a:lstStyle/>
          <a:p>
            <a:pPr algn="r"/>
            <a:r>
              <a:rPr lang="en-US" b="1" dirty="0"/>
              <a:t>Ring0: operating system kernel</a:t>
            </a:r>
          </a:p>
        </p:txBody>
      </p:sp>
      <p:sp>
        <p:nvSpPr>
          <p:cNvPr id="18" name="Rectangle 8"/>
          <p:cNvSpPr>
            <a:spLocks noChangeArrowheads="1"/>
          </p:cNvSpPr>
          <p:nvPr/>
        </p:nvSpPr>
        <p:spPr bwMode="auto">
          <a:xfrm>
            <a:off x="4876800" y="2971800"/>
            <a:ext cx="4191000" cy="914400"/>
          </a:xfrm>
          <a:prstGeom prst="rect">
            <a:avLst/>
          </a:prstGeom>
          <a:solidFill>
            <a:srgbClr val="FFCC00"/>
          </a:solidFill>
          <a:ln w="9525">
            <a:solidFill>
              <a:schemeClr val="tx1"/>
            </a:solidFill>
            <a:miter lim="800000"/>
            <a:headEnd/>
            <a:tailEnd/>
          </a:ln>
          <a:effectLst/>
        </p:spPr>
        <p:txBody>
          <a:bodyPr wrap="none" anchor="ctr"/>
          <a:lstStyle/>
          <a:p>
            <a:pPr algn="r"/>
            <a:r>
              <a:rPr lang="en-US" b="1" dirty="0"/>
              <a:t>Ring1: operating system services</a:t>
            </a:r>
          </a:p>
        </p:txBody>
      </p:sp>
      <p:sp>
        <p:nvSpPr>
          <p:cNvPr id="19" name="Rectangle 9"/>
          <p:cNvSpPr>
            <a:spLocks noChangeArrowheads="1"/>
          </p:cNvSpPr>
          <p:nvPr/>
        </p:nvSpPr>
        <p:spPr bwMode="auto">
          <a:xfrm>
            <a:off x="4572000" y="3886200"/>
            <a:ext cx="4495800" cy="838200"/>
          </a:xfrm>
          <a:prstGeom prst="rect">
            <a:avLst/>
          </a:prstGeom>
          <a:solidFill>
            <a:srgbClr val="99CC00"/>
          </a:solidFill>
          <a:ln w="9525">
            <a:solidFill>
              <a:schemeClr val="tx1"/>
            </a:solidFill>
            <a:miter lim="800000"/>
            <a:headEnd/>
            <a:tailEnd/>
          </a:ln>
          <a:effectLst/>
        </p:spPr>
        <p:txBody>
          <a:bodyPr wrap="none" anchor="ctr"/>
          <a:lstStyle/>
          <a:p>
            <a:pPr algn="r"/>
            <a:r>
              <a:rPr lang="en-US" b="1" dirty="0"/>
              <a:t>Ring2: custom extensions</a:t>
            </a:r>
          </a:p>
        </p:txBody>
      </p:sp>
      <p:sp>
        <p:nvSpPr>
          <p:cNvPr id="20" name="Rectangle 10"/>
          <p:cNvSpPr>
            <a:spLocks noChangeArrowheads="1"/>
          </p:cNvSpPr>
          <p:nvPr/>
        </p:nvSpPr>
        <p:spPr bwMode="auto">
          <a:xfrm>
            <a:off x="4343400" y="4724400"/>
            <a:ext cx="4724400" cy="762000"/>
          </a:xfrm>
          <a:prstGeom prst="rect">
            <a:avLst/>
          </a:prstGeom>
          <a:solidFill>
            <a:srgbClr val="99FF33"/>
          </a:solidFill>
          <a:ln w="9525">
            <a:solidFill>
              <a:schemeClr val="tx1"/>
            </a:solidFill>
            <a:miter lim="800000"/>
            <a:headEnd/>
            <a:tailEnd/>
          </a:ln>
          <a:effectLst/>
        </p:spPr>
        <p:txBody>
          <a:bodyPr wrap="none" anchor="ctr"/>
          <a:lstStyle/>
          <a:p>
            <a:pPr algn="r"/>
            <a:r>
              <a:rPr lang="en-US" b="1" dirty="0"/>
              <a:t>Ring3: ordinary user applications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0"/>
            <a:ext cx="8229600" cy="1020762"/>
          </a:xfrm>
        </p:spPr>
        <p:txBody>
          <a:bodyPr/>
          <a:lstStyle/>
          <a:p>
            <a:r>
              <a:rPr lang="en-US" dirty="0" err="1" smtClean="0"/>
              <a:t>RingTransitions</a:t>
            </a:r>
            <a:endParaRPr lang="en-US" dirty="0"/>
          </a:p>
        </p:txBody>
      </p:sp>
      <p:sp>
        <p:nvSpPr>
          <p:cNvPr id="10243" name="Rectangle 3"/>
          <p:cNvSpPr>
            <a:spLocks noGrp="1" noChangeArrowheads="1"/>
          </p:cNvSpPr>
          <p:nvPr>
            <p:ph type="body" idx="1"/>
          </p:nvPr>
        </p:nvSpPr>
        <p:spPr>
          <a:xfrm>
            <a:off x="228600" y="1066800"/>
            <a:ext cx="8458200" cy="5059363"/>
          </a:xfrm>
        </p:spPr>
        <p:txBody>
          <a:bodyPr/>
          <a:lstStyle/>
          <a:p>
            <a:r>
              <a:rPr lang="en-US" sz="2000" dirty="0"/>
              <a:t>A transition from an outer ring to an inner ring is made possible by using a special control-structure (known as a ‘call gate’)</a:t>
            </a:r>
          </a:p>
          <a:p>
            <a:r>
              <a:rPr lang="en-US" sz="2000" dirty="0"/>
              <a:t>The ‘gate’ is defined via a data-structure located in a ‘system’ memory-segment  normally </a:t>
            </a:r>
            <a:r>
              <a:rPr lang="en-US" sz="2000" dirty="0" smtClean="0"/>
              <a:t>not</a:t>
            </a:r>
            <a:endParaRPr lang="en-US" sz="2000" dirty="0"/>
          </a:p>
          <a:p>
            <a:r>
              <a:rPr lang="en-US" sz="2000" dirty="0"/>
              <a:t>A transition from an inner ring to an outer ring is not nearly so strictly </a:t>
            </a:r>
            <a:r>
              <a:rPr lang="en-US" sz="2000" dirty="0" smtClean="0"/>
              <a:t>controlled</a:t>
            </a:r>
          </a:p>
          <a:p>
            <a:pPr>
              <a:lnSpc>
                <a:spcPct val="90000"/>
              </a:lnSpc>
            </a:pPr>
            <a:r>
              <a:rPr lang="en-US" sz="2000" dirty="0" smtClean="0"/>
              <a:t>Function-calls typically require that two separate routines share some data-values (e.g., parameter-values get passed from the calling routine to the called routine)</a:t>
            </a:r>
          </a:p>
          <a:p>
            <a:pPr>
              <a:lnSpc>
                <a:spcPct val="90000"/>
              </a:lnSpc>
            </a:pPr>
            <a:r>
              <a:rPr lang="en-US" sz="2000" dirty="0" smtClean="0"/>
              <a:t>To support reentrancy and recursion, the processor’s stack-segment is frequently used as a ‘shared-access’ storage-area</a:t>
            </a:r>
          </a:p>
          <a:p>
            <a:pPr>
              <a:lnSpc>
                <a:spcPct val="90000"/>
              </a:lnSpc>
            </a:pPr>
            <a:r>
              <a:rPr lang="en-US" sz="2000" dirty="0" smtClean="0"/>
              <a:t>But among routines with different levels of privilege this could create a “security hole”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6200"/>
            <a:ext cx="8229600" cy="1143000"/>
          </a:xfrm>
        </p:spPr>
        <p:txBody>
          <a:bodyPr/>
          <a:lstStyle/>
          <a:p>
            <a:r>
              <a:rPr lang="en-US" dirty="0" smtClean="0"/>
              <a:t>Isolation</a:t>
            </a:r>
            <a:endParaRPr lang="en-US" dirty="0"/>
          </a:p>
        </p:txBody>
      </p:sp>
      <p:sp>
        <p:nvSpPr>
          <p:cNvPr id="12291" name="Rectangle 3"/>
          <p:cNvSpPr>
            <a:spLocks noGrp="1" noChangeArrowheads="1"/>
          </p:cNvSpPr>
          <p:nvPr>
            <p:ph type="body" idx="1"/>
          </p:nvPr>
        </p:nvSpPr>
        <p:spPr>
          <a:xfrm>
            <a:off x="304800" y="1066800"/>
            <a:ext cx="8458200" cy="4983163"/>
          </a:xfrm>
        </p:spPr>
        <p:txBody>
          <a:bodyPr/>
          <a:lstStyle/>
          <a:p>
            <a:r>
              <a:rPr lang="en-US" sz="2000" dirty="0"/>
              <a:t>Say a procedure that executes in ring 3 calls a procedure that executes in ring 2</a:t>
            </a:r>
          </a:p>
          <a:p>
            <a:r>
              <a:rPr lang="en-US" sz="2000" dirty="0"/>
              <a:t>The ring 2 procedure uses a portion of its stack-area to create ‘automatic’ variables that it uses for temporary workspace</a:t>
            </a:r>
          </a:p>
          <a:p>
            <a:r>
              <a:rPr lang="en-US" sz="2000" dirty="0"/>
              <a:t>Upon return, the ring 3 procedure would be able to examine whatever values are left behind in this ring 2 workspace </a:t>
            </a:r>
            <a:endParaRPr lang="en-US" sz="2000" dirty="0" smtClean="0"/>
          </a:p>
          <a:p>
            <a:r>
              <a:rPr lang="en-US" sz="2000" dirty="0" smtClean="0"/>
              <a:t>To guard against unintentional sharing of privileged information, different stacks are provided at each distinct privilege-level</a:t>
            </a:r>
          </a:p>
          <a:p>
            <a:r>
              <a:rPr lang="en-US" sz="2000" dirty="0" smtClean="0"/>
              <a:t>Accordingly, any transition from one ring to another must necessarily be accompanied by an mandatory ‘stack-switch’ operation</a:t>
            </a:r>
          </a:p>
          <a:p>
            <a:r>
              <a:rPr lang="en-US" sz="2000" dirty="0" smtClean="0"/>
              <a:t>The CPU provides for automatic switching of stacks and copying of parameter-values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43000"/>
          </a:xfrm>
        </p:spPr>
        <p:txBody>
          <a:bodyPr/>
          <a:lstStyle/>
          <a:p>
            <a:r>
              <a:rPr lang="en-US" dirty="0"/>
              <a:t>Call-Gate Descriptors</a:t>
            </a:r>
          </a:p>
        </p:txBody>
      </p:sp>
      <p:sp>
        <p:nvSpPr>
          <p:cNvPr id="14348" name="Rectangle 12"/>
          <p:cNvSpPr>
            <a:spLocks noChangeArrowheads="1"/>
          </p:cNvSpPr>
          <p:nvPr/>
        </p:nvSpPr>
        <p:spPr bwMode="auto">
          <a:xfrm>
            <a:off x="838200" y="1752600"/>
            <a:ext cx="3733800" cy="914400"/>
          </a:xfrm>
          <a:prstGeom prst="rect">
            <a:avLst/>
          </a:prstGeom>
          <a:solidFill>
            <a:srgbClr val="FFFF66"/>
          </a:solidFill>
          <a:ln w="9525">
            <a:solidFill>
              <a:schemeClr val="tx1"/>
            </a:solidFill>
            <a:miter lim="800000"/>
            <a:headEnd/>
            <a:tailEnd/>
          </a:ln>
          <a:effectLst/>
        </p:spPr>
        <p:txBody>
          <a:bodyPr wrap="none" anchor="ctr"/>
          <a:lstStyle/>
          <a:p>
            <a:pPr algn="ctr"/>
            <a:r>
              <a:rPr lang="en-US" b="1"/>
              <a:t>offset[ 31..16 ]</a:t>
            </a:r>
          </a:p>
        </p:txBody>
      </p:sp>
      <p:sp>
        <p:nvSpPr>
          <p:cNvPr id="14349" name="Rectangle 13"/>
          <p:cNvSpPr>
            <a:spLocks noChangeArrowheads="1"/>
          </p:cNvSpPr>
          <p:nvPr/>
        </p:nvSpPr>
        <p:spPr bwMode="auto">
          <a:xfrm>
            <a:off x="838200" y="2667000"/>
            <a:ext cx="3733800" cy="914400"/>
          </a:xfrm>
          <a:prstGeom prst="rect">
            <a:avLst/>
          </a:prstGeom>
          <a:solidFill>
            <a:srgbClr val="99FF33"/>
          </a:solidFill>
          <a:ln w="9525">
            <a:solidFill>
              <a:schemeClr val="tx1"/>
            </a:solidFill>
            <a:miter lim="800000"/>
            <a:headEnd/>
            <a:tailEnd/>
          </a:ln>
          <a:effectLst/>
        </p:spPr>
        <p:txBody>
          <a:bodyPr wrap="none" anchor="ctr"/>
          <a:lstStyle/>
          <a:p>
            <a:pPr algn="ctr"/>
            <a:r>
              <a:rPr lang="en-US" b="1"/>
              <a:t>code-selector</a:t>
            </a:r>
          </a:p>
        </p:txBody>
      </p:sp>
      <p:sp>
        <p:nvSpPr>
          <p:cNvPr id="14351" name="Rectangle 15"/>
          <p:cNvSpPr>
            <a:spLocks noChangeArrowheads="1"/>
          </p:cNvSpPr>
          <p:nvPr/>
        </p:nvSpPr>
        <p:spPr bwMode="auto">
          <a:xfrm>
            <a:off x="4572000" y="2667000"/>
            <a:ext cx="3733800" cy="914400"/>
          </a:xfrm>
          <a:prstGeom prst="rect">
            <a:avLst/>
          </a:prstGeom>
          <a:solidFill>
            <a:srgbClr val="FFFF66"/>
          </a:solidFill>
          <a:ln w="9525">
            <a:solidFill>
              <a:schemeClr val="tx1"/>
            </a:solidFill>
            <a:miter lim="800000"/>
            <a:headEnd/>
            <a:tailEnd/>
          </a:ln>
          <a:effectLst/>
        </p:spPr>
        <p:txBody>
          <a:bodyPr wrap="none" anchor="ctr"/>
          <a:lstStyle/>
          <a:p>
            <a:pPr algn="ctr"/>
            <a:r>
              <a:rPr lang="en-US" b="1"/>
              <a:t>offset[ 15..0 ]</a:t>
            </a:r>
          </a:p>
        </p:txBody>
      </p:sp>
      <p:sp>
        <p:nvSpPr>
          <p:cNvPr id="14352" name="Rectangle 16"/>
          <p:cNvSpPr>
            <a:spLocks noChangeArrowheads="1"/>
          </p:cNvSpPr>
          <p:nvPr/>
        </p:nvSpPr>
        <p:spPr bwMode="auto">
          <a:xfrm>
            <a:off x="6477000" y="1752600"/>
            <a:ext cx="18288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4353" name="Rectangle 17"/>
          <p:cNvSpPr>
            <a:spLocks noChangeArrowheads="1"/>
          </p:cNvSpPr>
          <p:nvPr/>
        </p:nvSpPr>
        <p:spPr bwMode="auto">
          <a:xfrm>
            <a:off x="5562600" y="1752600"/>
            <a:ext cx="914400" cy="914400"/>
          </a:xfrm>
          <a:prstGeom prst="rect">
            <a:avLst/>
          </a:prstGeom>
          <a:solidFill>
            <a:srgbClr val="FF99FF"/>
          </a:solidFill>
          <a:ln w="9525">
            <a:solidFill>
              <a:schemeClr val="tx1"/>
            </a:solidFill>
            <a:miter lim="800000"/>
            <a:headEnd/>
            <a:tailEnd/>
          </a:ln>
          <a:effectLst/>
        </p:spPr>
        <p:txBody>
          <a:bodyPr wrap="none" anchor="ctr"/>
          <a:lstStyle/>
          <a:p>
            <a:pPr algn="ctr"/>
            <a:r>
              <a:rPr lang="en-US" b="1"/>
              <a:t>gate</a:t>
            </a:r>
          </a:p>
          <a:p>
            <a:pPr algn="ctr"/>
            <a:r>
              <a:rPr lang="en-US" b="1"/>
              <a:t>type</a:t>
            </a:r>
          </a:p>
        </p:txBody>
      </p:sp>
      <p:sp>
        <p:nvSpPr>
          <p:cNvPr id="14354" name="Rectangle 18"/>
          <p:cNvSpPr>
            <a:spLocks noChangeArrowheads="1"/>
          </p:cNvSpPr>
          <p:nvPr/>
        </p:nvSpPr>
        <p:spPr bwMode="auto">
          <a:xfrm>
            <a:off x="4572000" y="1752600"/>
            <a:ext cx="228600" cy="914400"/>
          </a:xfrm>
          <a:prstGeom prst="rect">
            <a:avLst/>
          </a:prstGeom>
          <a:solidFill>
            <a:srgbClr val="FF9966"/>
          </a:solidFill>
          <a:ln w="9525">
            <a:solidFill>
              <a:schemeClr val="tx1"/>
            </a:solidFill>
            <a:miter lim="800000"/>
            <a:headEnd/>
            <a:tailEnd/>
          </a:ln>
          <a:effectLst/>
        </p:spPr>
        <p:txBody>
          <a:bodyPr wrap="none" anchor="ctr"/>
          <a:lstStyle/>
          <a:p>
            <a:pPr algn="ctr"/>
            <a:r>
              <a:rPr lang="en-US" b="1"/>
              <a:t>P</a:t>
            </a:r>
          </a:p>
        </p:txBody>
      </p:sp>
      <p:sp>
        <p:nvSpPr>
          <p:cNvPr id="14355" name="Rectangle 19"/>
          <p:cNvSpPr>
            <a:spLocks noChangeArrowheads="1"/>
          </p:cNvSpPr>
          <p:nvPr/>
        </p:nvSpPr>
        <p:spPr bwMode="auto">
          <a:xfrm>
            <a:off x="5334000" y="1752600"/>
            <a:ext cx="228600" cy="914400"/>
          </a:xfrm>
          <a:prstGeom prst="rect">
            <a:avLst/>
          </a:prstGeom>
          <a:solidFill>
            <a:srgbClr val="DDDDDD"/>
          </a:solidFill>
          <a:ln w="9525">
            <a:solidFill>
              <a:schemeClr val="tx1"/>
            </a:solidFill>
            <a:miter lim="800000"/>
            <a:headEnd/>
            <a:tailEnd/>
          </a:ln>
          <a:effectLst/>
        </p:spPr>
        <p:txBody>
          <a:bodyPr wrap="none" anchor="ctr"/>
          <a:lstStyle/>
          <a:p>
            <a:pPr algn="ctr"/>
            <a:r>
              <a:rPr lang="en-US" b="1"/>
              <a:t>0</a:t>
            </a:r>
          </a:p>
        </p:txBody>
      </p:sp>
      <p:sp>
        <p:nvSpPr>
          <p:cNvPr id="14356" name="Rectangle 20"/>
          <p:cNvSpPr>
            <a:spLocks noChangeArrowheads="1"/>
          </p:cNvSpPr>
          <p:nvPr/>
        </p:nvSpPr>
        <p:spPr bwMode="auto">
          <a:xfrm>
            <a:off x="4800600" y="1752600"/>
            <a:ext cx="533400" cy="914400"/>
          </a:xfrm>
          <a:prstGeom prst="rect">
            <a:avLst/>
          </a:prstGeom>
          <a:solidFill>
            <a:srgbClr val="66FFFF"/>
          </a:solidFill>
          <a:ln w="9525">
            <a:solidFill>
              <a:schemeClr val="tx1"/>
            </a:solidFill>
            <a:miter lim="800000"/>
            <a:headEnd/>
            <a:tailEnd/>
          </a:ln>
          <a:effectLst/>
        </p:spPr>
        <p:txBody>
          <a:bodyPr wrap="none" anchor="ctr"/>
          <a:lstStyle/>
          <a:p>
            <a:pPr algn="ctr"/>
            <a:r>
              <a:rPr lang="en-US" b="1"/>
              <a:t>D</a:t>
            </a:r>
          </a:p>
          <a:p>
            <a:pPr algn="ctr"/>
            <a:r>
              <a:rPr lang="en-US" b="1"/>
              <a:t>P</a:t>
            </a:r>
          </a:p>
          <a:p>
            <a:pPr algn="ctr"/>
            <a:r>
              <a:rPr lang="en-US" b="1"/>
              <a:t>L</a:t>
            </a:r>
          </a:p>
        </p:txBody>
      </p:sp>
      <p:sp>
        <p:nvSpPr>
          <p:cNvPr id="14360" name="Rectangle 24"/>
          <p:cNvSpPr>
            <a:spLocks noChangeArrowheads="1"/>
          </p:cNvSpPr>
          <p:nvPr/>
        </p:nvSpPr>
        <p:spPr bwMode="auto">
          <a:xfrm>
            <a:off x="7162800" y="1752600"/>
            <a:ext cx="1143000" cy="914400"/>
          </a:xfrm>
          <a:prstGeom prst="rect">
            <a:avLst/>
          </a:prstGeom>
          <a:solidFill>
            <a:srgbClr val="66CCFF"/>
          </a:solidFill>
          <a:ln w="9525">
            <a:solidFill>
              <a:schemeClr val="tx1"/>
            </a:solidFill>
            <a:miter lim="800000"/>
            <a:headEnd/>
            <a:tailEnd/>
          </a:ln>
          <a:effectLst/>
        </p:spPr>
        <p:txBody>
          <a:bodyPr wrap="none" anchor="ctr"/>
          <a:lstStyle/>
          <a:p>
            <a:pPr algn="ctr"/>
            <a:r>
              <a:rPr lang="en-US" b="1"/>
              <a:t>parameter</a:t>
            </a:r>
          </a:p>
          <a:p>
            <a:pPr algn="ctr"/>
            <a:r>
              <a:rPr lang="en-US" b="1"/>
              <a:t>count</a:t>
            </a:r>
          </a:p>
        </p:txBody>
      </p:sp>
      <p:sp>
        <p:nvSpPr>
          <p:cNvPr id="14366" name="Text Box 30"/>
          <p:cNvSpPr txBox="1">
            <a:spLocks noChangeArrowheads="1"/>
          </p:cNvSpPr>
          <p:nvPr/>
        </p:nvSpPr>
        <p:spPr bwMode="auto">
          <a:xfrm>
            <a:off x="822325" y="1408113"/>
            <a:ext cx="438150" cy="366712"/>
          </a:xfrm>
          <a:prstGeom prst="rect">
            <a:avLst/>
          </a:prstGeom>
          <a:noFill/>
          <a:ln w="9525">
            <a:noFill/>
            <a:miter lim="800000"/>
            <a:headEnd/>
            <a:tailEnd/>
          </a:ln>
          <a:effectLst/>
        </p:spPr>
        <p:txBody>
          <a:bodyPr wrap="none">
            <a:spAutoFit/>
          </a:bodyPr>
          <a:lstStyle/>
          <a:p>
            <a:r>
              <a:rPr lang="en-US"/>
              <a:t>63</a:t>
            </a:r>
          </a:p>
        </p:txBody>
      </p:sp>
      <p:sp>
        <p:nvSpPr>
          <p:cNvPr id="14367" name="Text Box 31"/>
          <p:cNvSpPr txBox="1">
            <a:spLocks noChangeArrowheads="1"/>
          </p:cNvSpPr>
          <p:nvPr/>
        </p:nvSpPr>
        <p:spPr bwMode="auto">
          <a:xfrm>
            <a:off x="7908925" y="1408113"/>
            <a:ext cx="438150" cy="366712"/>
          </a:xfrm>
          <a:prstGeom prst="rect">
            <a:avLst/>
          </a:prstGeom>
          <a:noFill/>
          <a:ln w="9525">
            <a:noFill/>
            <a:miter lim="800000"/>
            <a:headEnd/>
            <a:tailEnd/>
          </a:ln>
          <a:effectLst/>
        </p:spPr>
        <p:txBody>
          <a:bodyPr wrap="none">
            <a:spAutoFit/>
          </a:bodyPr>
          <a:lstStyle/>
          <a:p>
            <a:r>
              <a:rPr lang="en-US"/>
              <a:t>32</a:t>
            </a:r>
          </a:p>
        </p:txBody>
      </p:sp>
      <p:sp>
        <p:nvSpPr>
          <p:cNvPr id="14368" name="Text Box 32"/>
          <p:cNvSpPr txBox="1">
            <a:spLocks noChangeArrowheads="1"/>
          </p:cNvSpPr>
          <p:nvPr/>
        </p:nvSpPr>
        <p:spPr bwMode="auto">
          <a:xfrm>
            <a:off x="822325" y="3541713"/>
            <a:ext cx="438150" cy="366712"/>
          </a:xfrm>
          <a:prstGeom prst="rect">
            <a:avLst/>
          </a:prstGeom>
          <a:noFill/>
          <a:ln w="9525">
            <a:noFill/>
            <a:miter lim="800000"/>
            <a:headEnd/>
            <a:tailEnd/>
          </a:ln>
          <a:effectLst/>
        </p:spPr>
        <p:txBody>
          <a:bodyPr wrap="none">
            <a:spAutoFit/>
          </a:bodyPr>
          <a:lstStyle/>
          <a:p>
            <a:r>
              <a:rPr lang="en-US"/>
              <a:t>31</a:t>
            </a:r>
          </a:p>
        </p:txBody>
      </p:sp>
      <p:sp>
        <p:nvSpPr>
          <p:cNvPr id="14369" name="Text Box 33"/>
          <p:cNvSpPr txBox="1">
            <a:spLocks noChangeArrowheads="1"/>
          </p:cNvSpPr>
          <p:nvPr/>
        </p:nvSpPr>
        <p:spPr bwMode="auto">
          <a:xfrm>
            <a:off x="7985125" y="3541713"/>
            <a:ext cx="311150" cy="366712"/>
          </a:xfrm>
          <a:prstGeom prst="rect">
            <a:avLst/>
          </a:prstGeom>
          <a:noFill/>
          <a:ln w="9525">
            <a:noFill/>
            <a:miter lim="800000"/>
            <a:headEnd/>
            <a:tailEnd/>
          </a:ln>
          <a:effectLst/>
        </p:spPr>
        <p:txBody>
          <a:bodyPr wrap="none">
            <a:spAutoFit/>
          </a:bodyPr>
          <a:lstStyle/>
          <a:p>
            <a:r>
              <a:rPr lang="en-US"/>
              <a:t>0</a:t>
            </a:r>
          </a:p>
        </p:txBody>
      </p:sp>
      <p:sp>
        <p:nvSpPr>
          <p:cNvPr id="14370" name="Text Box 34"/>
          <p:cNvSpPr txBox="1">
            <a:spLocks noChangeArrowheads="1"/>
          </p:cNvSpPr>
          <p:nvPr/>
        </p:nvSpPr>
        <p:spPr bwMode="auto">
          <a:xfrm>
            <a:off x="898525" y="4278313"/>
            <a:ext cx="1173163" cy="396875"/>
          </a:xfrm>
          <a:prstGeom prst="rect">
            <a:avLst/>
          </a:prstGeom>
          <a:noFill/>
          <a:ln w="9525">
            <a:noFill/>
            <a:miter lim="800000"/>
            <a:headEnd/>
            <a:tailEnd/>
          </a:ln>
          <a:effectLst/>
        </p:spPr>
        <p:txBody>
          <a:bodyPr wrap="none">
            <a:spAutoFit/>
          </a:bodyPr>
          <a:lstStyle/>
          <a:p>
            <a:r>
              <a:rPr lang="en-US" sz="2000" b="1"/>
              <a:t>Legend:</a:t>
            </a:r>
          </a:p>
        </p:txBody>
      </p:sp>
      <p:sp>
        <p:nvSpPr>
          <p:cNvPr id="14371" name="Text Box 35"/>
          <p:cNvSpPr txBox="1">
            <a:spLocks noChangeArrowheads="1"/>
          </p:cNvSpPr>
          <p:nvPr/>
        </p:nvSpPr>
        <p:spPr bwMode="auto">
          <a:xfrm>
            <a:off x="974725" y="4760913"/>
            <a:ext cx="7461250" cy="1465262"/>
          </a:xfrm>
          <a:prstGeom prst="rect">
            <a:avLst/>
          </a:prstGeom>
          <a:noFill/>
          <a:ln w="9525">
            <a:noFill/>
            <a:miter lim="800000"/>
            <a:headEnd/>
            <a:tailEnd/>
          </a:ln>
          <a:effectLst/>
        </p:spPr>
        <p:txBody>
          <a:bodyPr wrap="none">
            <a:spAutoFit/>
          </a:bodyPr>
          <a:lstStyle/>
          <a:p>
            <a:r>
              <a:rPr lang="en-US"/>
              <a:t>P=present (1=yes, 0=no)        DPL=Descriptor Prvilege Level (0,1,2,3)</a:t>
            </a:r>
          </a:p>
          <a:p>
            <a:r>
              <a:rPr lang="en-US"/>
              <a:t>code-selector (specifies memory-segment containing procedure code)</a:t>
            </a:r>
          </a:p>
          <a:p>
            <a:r>
              <a:rPr lang="en-US"/>
              <a:t>offset (specifies the procedure’s entry-point within its code-segment)</a:t>
            </a:r>
          </a:p>
          <a:p>
            <a:r>
              <a:rPr lang="en-US"/>
              <a:t>parameter count (specifies how many parameter-values will be copied)</a:t>
            </a:r>
          </a:p>
          <a:p>
            <a:r>
              <a:rPr lang="en-US"/>
              <a:t>gate-type (‘0x4’ means a 16-bit call-gate, ‘0xC’ means a 32-bit call-gate)</a:t>
            </a:r>
          </a:p>
        </p:txBody>
      </p:sp>
      <p:sp>
        <p:nvSpPr>
          <p:cNvPr id="18" name="Slide Number Placeholder 17"/>
          <p:cNvSpPr>
            <a:spLocks noGrp="1"/>
          </p:cNvSpPr>
          <p:nvPr>
            <p:ph type="sldNum" sz="quarter" idx="12"/>
          </p:nvPr>
        </p:nvSpPr>
        <p:spPr/>
        <p:txBody>
          <a:bodyPr/>
          <a:lstStyle/>
          <a:p>
            <a:fld id="{065265BB-70C7-4C56-B6F2-B81676332F65}"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r>
              <a:rPr lang="en-US" sz="2400" dirty="0"/>
              <a:t>When a lesser privileged routine wants to invoke a more privileged routine, it does so by using a ‘far call’ machine-instruction (also known as a “long call” in the GNU assembler’s terminology)</a:t>
            </a:r>
          </a:p>
          <a:p>
            <a:pPr lvl="2">
              <a:buFontTx/>
              <a:buNone/>
            </a:pPr>
            <a:endParaRPr lang="en-US" sz="2000" dirty="0"/>
          </a:p>
          <a:p>
            <a:pPr>
              <a:buNone/>
            </a:pPr>
            <a:endParaRPr lang="en-US" sz="2800" dirty="0"/>
          </a:p>
          <a:p>
            <a:r>
              <a:rPr lang="en-US" sz="2400" dirty="0"/>
              <a:t>In ‘as’ assembly language: </a:t>
            </a:r>
          </a:p>
          <a:p>
            <a:pPr>
              <a:buFontTx/>
              <a:buNone/>
            </a:pPr>
            <a:r>
              <a:rPr lang="en-US" sz="2400" dirty="0"/>
              <a:t>		</a:t>
            </a:r>
            <a:r>
              <a:rPr lang="en-US" sz="2400" dirty="0" err="1" smtClean="0"/>
              <a:t>lcall</a:t>
            </a:r>
            <a:r>
              <a:rPr lang="en-US" sz="2400" dirty="0"/>
              <a:t>	$</a:t>
            </a:r>
            <a:r>
              <a:rPr lang="en-US" sz="2400" dirty="0" err="1"/>
              <a:t>callgate</a:t>
            </a:r>
            <a:r>
              <a:rPr lang="en-US" sz="2400" dirty="0"/>
              <a:t>-selector, $0</a:t>
            </a:r>
          </a:p>
        </p:txBody>
      </p:sp>
      <p:sp>
        <p:nvSpPr>
          <p:cNvPr id="16386" name="Rectangle 2"/>
          <p:cNvSpPr>
            <a:spLocks noGrp="1" noChangeArrowheads="1"/>
          </p:cNvSpPr>
          <p:nvPr>
            <p:ph type="title"/>
          </p:nvPr>
        </p:nvSpPr>
        <p:spPr>
          <a:xfrm>
            <a:off x="457200" y="-152400"/>
            <a:ext cx="8229600" cy="1143000"/>
          </a:xfrm>
        </p:spPr>
        <p:txBody>
          <a:bodyPr/>
          <a:lstStyle/>
          <a:p>
            <a:r>
              <a:rPr lang="en-US" dirty="0"/>
              <a:t>An </a:t>
            </a:r>
            <a:r>
              <a:rPr lang="en-US" dirty="0" err="1" smtClean="0"/>
              <a:t>Interprivilege</a:t>
            </a:r>
            <a:r>
              <a:rPr lang="en-US" dirty="0" smtClean="0"/>
              <a:t> </a:t>
            </a:r>
            <a:r>
              <a:rPr lang="en-US" dirty="0"/>
              <a:t>Call</a:t>
            </a:r>
          </a:p>
        </p:txBody>
      </p:sp>
      <p:sp>
        <p:nvSpPr>
          <p:cNvPr id="16388" name="Rectangle 4"/>
          <p:cNvSpPr>
            <a:spLocks noChangeArrowheads="1"/>
          </p:cNvSpPr>
          <p:nvPr/>
        </p:nvSpPr>
        <p:spPr bwMode="auto">
          <a:xfrm>
            <a:off x="2362200" y="3352800"/>
            <a:ext cx="914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0x9A</a:t>
            </a:r>
          </a:p>
        </p:txBody>
      </p:sp>
      <p:sp>
        <p:nvSpPr>
          <p:cNvPr id="16390" name="Rectangle 6"/>
          <p:cNvSpPr>
            <a:spLocks noChangeArrowheads="1"/>
          </p:cNvSpPr>
          <p:nvPr/>
        </p:nvSpPr>
        <p:spPr bwMode="auto">
          <a:xfrm>
            <a:off x="3276600" y="3352800"/>
            <a:ext cx="1828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b="1"/>
              <a:t>(ignored)</a:t>
            </a:r>
          </a:p>
        </p:txBody>
      </p:sp>
      <p:sp>
        <p:nvSpPr>
          <p:cNvPr id="16392" name="Rectangle 8"/>
          <p:cNvSpPr>
            <a:spLocks noChangeArrowheads="1"/>
          </p:cNvSpPr>
          <p:nvPr/>
        </p:nvSpPr>
        <p:spPr bwMode="auto">
          <a:xfrm>
            <a:off x="5105400" y="3352800"/>
            <a:ext cx="1828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b="1"/>
              <a:t>callgate-selector</a:t>
            </a:r>
          </a:p>
        </p:txBody>
      </p:sp>
      <p:sp>
        <p:nvSpPr>
          <p:cNvPr id="16396" name="Text Box 12"/>
          <p:cNvSpPr txBox="1">
            <a:spLocks noChangeArrowheads="1"/>
          </p:cNvSpPr>
          <p:nvPr/>
        </p:nvSpPr>
        <p:spPr bwMode="auto">
          <a:xfrm>
            <a:off x="1524000" y="5181600"/>
            <a:ext cx="4438650" cy="366713"/>
          </a:xfrm>
          <a:prstGeom prst="rect">
            <a:avLst/>
          </a:prstGeom>
          <a:noFill/>
          <a:ln w="9525">
            <a:noFill/>
            <a:miter lim="800000"/>
            <a:headEnd/>
            <a:tailEnd/>
          </a:ln>
          <a:effectLst/>
        </p:spPr>
        <p:txBody>
          <a:bodyPr wrap="none">
            <a:spAutoFit/>
          </a:bodyPr>
          <a:lstStyle/>
          <a:p>
            <a:r>
              <a:rPr lang="en-US" dirty="0" err="1"/>
              <a:t>opcode</a:t>
            </a:r>
            <a:r>
              <a:rPr lang="en-US" dirty="0"/>
              <a:t>       offset-field          segment-field</a:t>
            </a:r>
          </a:p>
        </p:txBody>
      </p:sp>
      <p:sp>
        <p:nvSpPr>
          <p:cNvPr id="8" name="Slide Number Placeholder 7"/>
          <p:cNvSpPr>
            <a:spLocks noGrp="1"/>
          </p:cNvSpPr>
          <p:nvPr>
            <p:ph type="sldNum" sz="quarter" idx="12"/>
          </p:nvPr>
        </p:nvSpPr>
        <p:spPr/>
        <p:txBody>
          <a:bodyPr/>
          <a:lstStyle/>
          <a:p>
            <a:fld id="{E9F30D11-FCBC-4E13-9D77-6D2272D5FE03}"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r>
              <a:rPr lang="en-US" dirty="0"/>
              <a:t>What does the CPU do?</a:t>
            </a:r>
          </a:p>
        </p:txBody>
      </p:sp>
      <p:sp>
        <p:nvSpPr>
          <p:cNvPr id="17411" name="Rectangle 3"/>
          <p:cNvSpPr>
            <a:spLocks noGrp="1" noChangeArrowheads="1"/>
          </p:cNvSpPr>
          <p:nvPr>
            <p:ph type="body" idx="1"/>
          </p:nvPr>
        </p:nvSpPr>
        <p:spPr>
          <a:xfrm>
            <a:off x="228600" y="914400"/>
            <a:ext cx="8458200" cy="4906963"/>
          </a:xfrm>
        </p:spPr>
        <p:txBody>
          <a:bodyPr/>
          <a:lstStyle/>
          <a:p>
            <a:r>
              <a:rPr lang="en-US" sz="2000" dirty="0"/>
              <a:t>When CPU fetches a far-call instruction, it </a:t>
            </a:r>
            <a:r>
              <a:rPr lang="en-US" sz="2000" dirty="0" smtClean="0"/>
              <a:t>uses </a:t>
            </a:r>
            <a:r>
              <a:rPr lang="en-US" sz="2000" dirty="0"/>
              <a:t>that instruction’s ‘selector’ value to look up a descriptor in the GDT (or </a:t>
            </a:r>
            <a:r>
              <a:rPr lang="en-US" sz="2000" dirty="0" smtClean="0"/>
              <a:t>LDT</a:t>
            </a:r>
            <a:r>
              <a:rPr lang="en-US" sz="2000" dirty="0"/>
              <a:t>)</a:t>
            </a:r>
          </a:p>
          <a:p>
            <a:r>
              <a:rPr lang="en-US" sz="2000" dirty="0" smtClean="0"/>
              <a:t>CPL </a:t>
            </a:r>
            <a:r>
              <a:rPr lang="en-US" sz="2000" dirty="0"/>
              <a:t>(Current Privilege Level) is based on least significant 2-bits in register CS (also in SS</a:t>
            </a:r>
            <a:r>
              <a:rPr lang="en-US" sz="2000" dirty="0" smtClean="0"/>
              <a:t>)</a:t>
            </a:r>
          </a:p>
          <a:p>
            <a:pPr marL="609600" indent="-609600"/>
            <a:r>
              <a:rPr lang="en-US" sz="2000" dirty="0" smtClean="0"/>
              <a:t>If it’s a ‘call-gate’ descriptor, and if access is allowed (i.e., if CPL </a:t>
            </a:r>
            <a:r>
              <a:rPr lang="en-US" sz="2000" dirty="0" smtClean="0">
                <a:sym typeface="Symbol" pitchFamily="18" charset="2"/>
              </a:rPr>
              <a:t></a:t>
            </a:r>
            <a:r>
              <a:rPr lang="en-US" sz="2000" dirty="0" smtClean="0"/>
              <a:t> DPL), then the CPU :</a:t>
            </a:r>
          </a:p>
          <a:p>
            <a:pPr marL="1009650" lvl="1" indent="-609600"/>
            <a:r>
              <a:rPr lang="en-US" sz="2000" dirty="0" smtClean="0"/>
              <a:t>pushes the current SS:SP register-values onto a new stack-segment</a:t>
            </a:r>
          </a:p>
          <a:p>
            <a:pPr marL="1009650" lvl="1" indent="-609600"/>
            <a:r>
              <a:rPr lang="en-US" sz="2000" dirty="0" smtClean="0"/>
              <a:t>copies the specified number of parameters from the old stack onto the new stack</a:t>
            </a:r>
          </a:p>
          <a:p>
            <a:pPr marL="1009650" lvl="1" indent="-609600"/>
            <a:r>
              <a:rPr lang="en-US" sz="2000" dirty="0" smtClean="0"/>
              <a:t>pushes the updated CS:IP register-values onto the new stack</a:t>
            </a:r>
          </a:p>
          <a:p>
            <a:pPr marL="1009650" lvl="1" indent="-609600"/>
            <a:r>
              <a:rPr lang="en-US" sz="2000" dirty="0" smtClean="0"/>
              <a:t> loads new values into registers CS:IP (from the </a:t>
            </a:r>
            <a:r>
              <a:rPr lang="en-US" sz="2000" dirty="0" err="1" smtClean="0"/>
              <a:t>callgate</a:t>
            </a:r>
            <a:r>
              <a:rPr lang="en-US" sz="2000" dirty="0" smtClean="0"/>
              <a:t>-descriptor) and into SS:SP</a:t>
            </a:r>
          </a:p>
          <a:p>
            <a:r>
              <a:rPr lang="en-US" sz="2000" dirty="0" smtClean="0"/>
              <a:t>New values for SS:SP come from a special system-segment, known as the TSS (Task State Segment).  The CPU locates its TSS by referring to the value in register TR (Task Register)</a:t>
            </a:r>
          </a:p>
          <a:p>
            <a:pPr marL="609600" indent="-609600"/>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516" name="Rectangle 36"/>
          <p:cNvSpPr>
            <a:spLocks noChangeArrowheads="1"/>
          </p:cNvSpPr>
          <p:nvPr/>
        </p:nvSpPr>
        <p:spPr bwMode="auto">
          <a:xfrm>
            <a:off x="1676400" y="1447800"/>
            <a:ext cx="2209800" cy="1219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82" name="Rectangle 2"/>
          <p:cNvSpPr>
            <a:spLocks noGrp="1" noChangeArrowheads="1"/>
          </p:cNvSpPr>
          <p:nvPr>
            <p:ph type="title"/>
          </p:nvPr>
        </p:nvSpPr>
        <p:spPr>
          <a:xfrm>
            <a:off x="457200" y="-152400"/>
            <a:ext cx="8229600" cy="1143000"/>
          </a:xfrm>
        </p:spPr>
        <p:txBody>
          <a:bodyPr/>
          <a:lstStyle/>
          <a:p>
            <a:r>
              <a:rPr lang="en-US" dirty="0"/>
              <a:t>Diagram of the relationships</a:t>
            </a:r>
          </a:p>
        </p:txBody>
      </p:sp>
      <p:sp>
        <p:nvSpPr>
          <p:cNvPr id="20484" name="Rectangle 4"/>
          <p:cNvSpPr>
            <a:spLocks noChangeArrowheads="1"/>
          </p:cNvSpPr>
          <p:nvPr/>
        </p:nvSpPr>
        <p:spPr bwMode="auto">
          <a:xfrm>
            <a:off x="4419600" y="1371600"/>
            <a:ext cx="1828800" cy="2362200"/>
          </a:xfrm>
          <a:prstGeom prst="rect">
            <a:avLst/>
          </a:prstGeom>
          <a:solidFill>
            <a:srgbClr val="66FFFF"/>
          </a:solidFill>
          <a:ln w="9525">
            <a:solidFill>
              <a:schemeClr val="tx1"/>
            </a:solidFill>
            <a:miter lim="800000"/>
            <a:headEnd/>
            <a:tailEnd/>
          </a:ln>
          <a:effectLst/>
        </p:spPr>
        <p:txBody>
          <a:bodyPr wrap="none" anchor="ctr"/>
          <a:lstStyle/>
          <a:p>
            <a:pPr algn="ctr"/>
            <a:r>
              <a:rPr lang="en-US" b="1"/>
              <a:t>TASK</a:t>
            </a:r>
          </a:p>
          <a:p>
            <a:pPr algn="ctr"/>
            <a:r>
              <a:rPr lang="en-US" b="1"/>
              <a:t>STATE</a:t>
            </a:r>
          </a:p>
          <a:p>
            <a:pPr algn="ctr"/>
            <a:r>
              <a:rPr lang="en-US" b="1"/>
              <a:t>SEGMENT</a:t>
            </a:r>
          </a:p>
        </p:txBody>
      </p:sp>
      <p:sp>
        <p:nvSpPr>
          <p:cNvPr id="20486" name="Rectangle 6"/>
          <p:cNvSpPr>
            <a:spLocks noChangeArrowheads="1"/>
          </p:cNvSpPr>
          <p:nvPr/>
        </p:nvSpPr>
        <p:spPr bwMode="auto">
          <a:xfrm>
            <a:off x="7086600" y="2743200"/>
            <a:ext cx="1447800" cy="2362200"/>
          </a:xfrm>
          <a:prstGeom prst="rect">
            <a:avLst/>
          </a:prstGeom>
          <a:solidFill>
            <a:schemeClr val="accent1"/>
          </a:solidFill>
          <a:ln w="9525">
            <a:solidFill>
              <a:schemeClr val="tx1"/>
            </a:solidFill>
            <a:miter lim="800000"/>
            <a:headEnd/>
            <a:tailEnd/>
          </a:ln>
          <a:effectLst/>
        </p:spPr>
        <p:txBody>
          <a:bodyPr wrap="none" anchor="ctr"/>
          <a:lstStyle/>
          <a:p>
            <a:pPr algn="ctr"/>
            <a:r>
              <a:rPr lang="en-US" b="1"/>
              <a:t>NEW</a:t>
            </a:r>
          </a:p>
          <a:p>
            <a:pPr algn="ctr"/>
            <a:r>
              <a:rPr lang="en-US" b="1"/>
              <a:t>STACK</a:t>
            </a:r>
          </a:p>
          <a:p>
            <a:pPr algn="ctr"/>
            <a:r>
              <a:rPr lang="en-US" b="1"/>
              <a:t>SEGMENT</a:t>
            </a:r>
          </a:p>
        </p:txBody>
      </p:sp>
      <p:sp>
        <p:nvSpPr>
          <p:cNvPr id="20488" name="Rectangle 8"/>
          <p:cNvSpPr>
            <a:spLocks noChangeArrowheads="1"/>
          </p:cNvSpPr>
          <p:nvPr/>
        </p:nvSpPr>
        <p:spPr bwMode="auto">
          <a:xfrm>
            <a:off x="4495800" y="3200400"/>
            <a:ext cx="1676400" cy="381000"/>
          </a:xfrm>
          <a:prstGeom prst="rect">
            <a:avLst/>
          </a:prstGeom>
          <a:solidFill>
            <a:srgbClr val="FFFF66"/>
          </a:solidFill>
          <a:ln w="9525">
            <a:solidFill>
              <a:schemeClr val="tx1"/>
            </a:solidFill>
            <a:miter lim="800000"/>
            <a:headEnd/>
            <a:tailEnd/>
          </a:ln>
          <a:effectLst/>
        </p:spPr>
        <p:txBody>
          <a:bodyPr wrap="none" anchor="ctr"/>
          <a:lstStyle/>
          <a:p>
            <a:pPr algn="ctr"/>
            <a:r>
              <a:rPr lang="en-US"/>
              <a:t>stack-pointer</a:t>
            </a:r>
          </a:p>
        </p:txBody>
      </p:sp>
      <p:sp>
        <p:nvSpPr>
          <p:cNvPr id="20490" name="Line 10"/>
          <p:cNvSpPr>
            <a:spLocks noChangeShapeType="1"/>
          </p:cNvSpPr>
          <p:nvPr/>
        </p:nvSpPr>
        <p:spPr bwMode="auto">
          <a:xfrm>
            <a:off x="6019800" y="3429000"/>
            <a:ext cx="1066800" cy="0"/>
          </a:xfrm>
          <a:prstGeom prst="line">
            <a:avLst/>
          </a:prstGeom>
          <a:noFill/>
          <a:ln w="38100">
            <a:solidFill>
              <a:schemeClr val="tx1"/>
            </a:solidFill>
            <a:round/>
            <a:headEnd/>
            <a:tailEnd type="triangle" w="med" len="med"/>
          </a:ln>
          <a:effectLst/>
        </p:spPr>
        <p:txBody>
          <a:bodyPr/>
          <a:lstStyle/>
          <a:p>
            <a:endParaRPr lang="en-US"/>
          </a:p>
        </p:txBody>
      </p:sp>
      <p:sp>
        <p:nvSpPr>
          <p:cNvPr id="20491" name="Rectangle 11"/>
          <p:cNvSpPr>
            <a:spLocks noChangeArrowheads="1"/>
          </p:cNvSpPr>
          <p:nvPr/>
        </p:nvSpPr>
        <p:spPr bwMode="auto">
          <a:xfrm>
            <a:off x="4419600" y="4495800"/>
            <a:ext cx="1828800" cy="1676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492" name="Rectangle 12"/>
          <p:cNvSpPr>
            <a:spLocks noChangeArrowheads="1"/>
          </p:cNvSpPr>
          <p:nvPr/>
        </p:nvSpPr>
        <p:spPr bwMode="auto">
          <a:xfrm>
            <a:off x="685800" y="2895600"/>
            <a:ext cx="1447800" cy="3352800"/>
          </a:xfrm>
          <a:prstGeom prst="rect">
            <a:avLst/>
          </a:prstGeom>
          <a:solidFill>
            <a:schemeClr val="accent1"/>
          </a:solidFill>
          <a:ln w="9525">
            <a:solidFill>
              <a:schemeClr val="tx1"/>
            </a:solidFill>
            <a:miter lim="800000"/>
            <a:headEnd/>
            <a:tailEnd/>
          </a:ln>
          <a:effectLst/>
        </p:spPr>
        <p:txBody>
          <a:bodyPr wrap="none" anchor="ctr"/>
          <a:lstStyle/>
          <a:p>
            <a:pPr algn="ctr"/>
            <a:r>
              <a:rPr lang="en-US" b="1"/>
              <a:t>OLD</a:t>
            </a:r>
          </a:p>
          <a:p>
            <a:pPr algn="ctr"/>
            <a:r>
              <a:rPr lang="en-US" b="1"/>
              <a:t>STACK</a:t>
            </a:r>
          </a:p>
          <a:p>
            <a:pPr algn="ctr"/>
            <a:r>
              <a:rPr lang="en-US" b="1"/>
              <a:t>SEGMENT</a:t>
            </a:r>
          </a:p>
        </p:txBody>
      </p:sp>
      <p:sp>
        <p:nvSpPr>
          <p:cNvPr id="20493" name="Rectangle 13"/>
          <p:cNvSpPr>
            <a:spLocks noChangeArrowheads="1"/>
          </p:cNvSpPr>
          <p:nvPr/>
        </p:nvSpPr>
        <p:spPr bwMode="auto">
          <a:xfrm>
            <a:off x="762000" y="5181600"/>
            <a:ext cx="1219200" cy="457200"/>
          </a:xfrm>
          <a:prstGeom prst="rect">
            <a:avLst/>
          </a:prstGeom>
          <a:solidFill>
            <a:srgbClr val="00FF00"/>
          </a:solidFill>
          <a:ln w="9525">
            <a:solidFill>
              <a:schemeClr val="tx1"/>
            </a:solidFill>
            <a:miter lim="800000"/>
            <a:headEnd/>
            <a:tailEnd/>
          </a:ln>
          <a:effectLst/>
        </p:spPr>
        <p:txBody>
          <a:bodyPr wrap="none" anchor="ctr"/>
          <a:lstStyle/>
          <a:p>
            <a:pPr algn="ctr"/>
            <a:r>
              <a:rPr lang="en-US" b="1"/>
              <a:t>params</a:t>
            </a:r>
          </a:p>
        </p:txBody>
      </p:sp>
      <p:sp>
        <p:nvSpPr>
          <p:cNvPr id="20495" name="Rectangle 15"/>
          <p:cNvSpPr>
            <a:spLocks noChangeArrowheads="1"/>
          </p:cNvSpPr>
          <p:nvPr/>
        </p:nvSpPr>
        <p:spPr bwMode="auto">
          <a:xfrm>
            <a:off x="7162800" y="2971800"/>
            <a:ext cx="1219200" cy="457200"/>
          </a:xfrm>
          <a:prstGeom prst="rect">
            <a:avLst/>
          </a:prstGeom>
          <a:solidFill>
            <a:srgbClr val="00FF00"/>
          </a:solidFill>
          <a:ln w="9525">
            <a:solidFill>
              <a:schemeClr val="tx1"/>
            </a:solidFill>
            <a:miter lim="800000"/>
            <a:headEnd/>
            <a:tailEnd/>
          </a:ln>
          <a:effectLst/>
        </p:spPr>
        <p:txBody>
          <a:bodyPr wrap="none" anchor="ctr"/>
          <a:lstStyle/>
          <a:p>
            <a:pPr algn="ctr"/>
            <a:r>
              <a:rPr lang="en-US" b="1"/>
              <a:t>params</a:t>
            </a:r>
          </a:p>
        </p:txBody>
      </p:sp>
      <p:sp>
        <p:nvSpPr>
          <p:cNvPr id="20496" name="Text Box 16"/>
          <p:cNvSpPr txBox="1">
            <a:spLocks noChangeArrowheads="1"/>
          </p:cNvSpPr>
          <p:nvPr/>
        </p:nvSpPr>
        <p:spPr bwMode="auto">
          <a:xfrm>
            <a:off x="2590800" y="5410200"/>
            <a:ext cx="857250" cy="366713"/>
          </a:xfrm>
          <a:prstGeom prst="rect">
            <a:avLst/>
          </a:prstGeom>
          <a:noFill/>
          <a:ln w="9525">
            <a:noFill/>
            <a:miter lim="800000"/>
            <a:headEnd/>
            <a:tailEnd/>
          </a:ln>
          <a:effectLst/>
        </p:spPr>
        <p:txBody>
          <a:bodyPr wrap="none">
            <a:spAutoFit/>
          </a:bodyPr>
          <a:lstStyle/>
          <a:p>
            <a:r>
              <a:rPr lang="en-US"/>
              <a:t>SS:SP</a:t>
            </a:r>
          </a:p>
        </p:txBody>
      </p:sp>
      <p:sp>
        <p:nvSpPr>
          <p:cNvPr id="20497" name="Line 17"/>
          <p:cNvSpPr>
            <a:spLocks noChangeShapeType="1"/>
          </p:cNvSpPr>
          <p:nvPr/>
        </p:nvSpPr>
        <p:spPr bwMode="auto">
          <a:xfrm flipH="1">
            <a:off x="1981200" y="5638800"/>
            <a:ext cx="609600" cy="0"/>
          </a:xfrm>
          <a:prstGeom prst="line">
            <a:avLst/>
          </a:prstGeom>
          <a:noFill/>
          <a:ln w="38100">
            <a:solidFill>
              <a:schemeClr val="tx1"/>
            </a:solidFill>
            <a:round/>
            <a:headEnd/>
            <a:tailEnd type="triangle" w="med" len="med"/>
          </a:ln>
          <a:effectLst/>
        </p:spPr>
        <p:txBody>
          <a:bodyPr/>
          <a:lstStyle/>
          <a:p>
            <a:endParaRPr lang="en-US"/>
          </a:p>
        </p:txBody>
      </p:sp>
      <p:sp>
        <p:nvSpPr>
          <p:cNvPr id="20498" name="Text Box 18"/>
          <p:cNvSpPr txBox="1">
            <a:spLocks noChangeArrowheads="1"/>
          </p:cNvSpPr>
          <p:nvPr/>
        </p:nvSpPr>
        <p:spPr bwMode="auto">
          <a:xfrm>
            <a:off x="4419600" y="4191000"/>
            <a:ext cx="1873250" cy="366713"/>
          </a:xfrm>
          <a:prstGeom prst="rect">
            <a:avLst/>
          </a:prstGeom>
          <a:noFill/>
          <a:ln w="9525">
            <a:noFill/>
            <a:miter lim="800000"/>
            <a:headEnd/>
            <a:tailEnd/>
          </a:ln>
          <a:effectLst/>
        </p:spPr>
        <p:txBody>
          <a:bodyPr wrap="none">
            <a:spAutoFit/>
          </a:bodyPr>
          <a:lstStyle/>
          <a:p>
            <a:r>
              <a:rPr lang="en-US"/>
              <a:t>Descriptor-Table</a:t>
            </a:r>
          </a:p>
        </p:txBody>
      </p:sp>
      <p:sp>
        <p:nvSpPr>
          <p:cNvPr id="20499" name="Rectangle 19"/>
          <p:cNvSpPr>
            <a:spLocks noChangeArrowheads="1"/>
          </p:cNvSpPr>
          <p:nvPr/>
        </p:nvSpPr>
        <p:spPr bwMode="auto">
          <a:xfrm>
            <a:off x="4495800" y="4953000"/>
            <a:ext cx="1676400" cy="381000"/>
          </a:xfrm>
          <a:prstGeom prst="rect">
            <a:avLst/>
          </a:prstGeom>
          <a:solidFill>
            <a:srgbClr val="66FFFF"/>
          </a:solidFill>
          <a:ln w="9525">
            <a:solidFill>
              <a:schemeClr val="tx1"/>
            </a:solidFill>
            <a:miter lim="800000"/>
            <a:headEnd/>
            <a:tailEnd/>
          </a:ln>
          <a:effectLst/>
        </p:spPr>
        <p:txBody>
          <a:bodyPr wrap="none" anchor="ctr"/>
          <a:lstStyle/>
          <a:p>
            <a:pPr algn="ctr"/>
            <a:r>
              <a:rPr lang="en-US"/>
              <a:t>gate-descriptor</a:t>
            </a:r>
          </a:p>
        </p:txBody>
      </p:sp>
      <p:sp>
        <p:nvSpPr>
          <p:cNvPr id="20500" name="Rectangle 20"/>
          <p:cNvSpPr>
            <a:spLocks noChangeArrowheads="1"/>
          </p:cNvSpPr>
          <p:nvPr/>
        </p:nvSpPr>
        <p:spPr bwMode="auto">
          <a:xfrm>
            <a:off x="1752600" y="1828800"/>
            <a:ext cx="1981200" cy="457200"/>
          </a:xfrm>
          <a:prstGeom prst="rect">
            <a:avLst/>
          </a:prstGeom>
          <a:solidFill>
            <a:srgbClr val="FF99FF"/>
          </a:solidFill>
          <a:ln w="9525">
            <a:solidFill>
              <a:schemeClr val="tx1"/>
            </a:solidFill>
            <a:miter lim="800000"/>
            <a:headEnd/>
            <a:tailEnd/>
          </a:ln>
          <a:effectLst/>
        </p:spPr>
        <p:txBody>
          <a:bodyPr wrap="none" anchor="ctr"/>
          <a:lstStyle/>
          <a:p>
            <a:pPr algn="ctr"/>
            <a:r>
              <a:rPr lang="en-US" b="1"/>
              <a:t>call-instruction</a:t>
            </a:r>
          </a:p>
        </p:txBody>
      </p:sp>
      <p:sp>
        <p:nvSpPr>
          <p:cNvPr id="20502" name="Line 22"/>
          <p:cNvSpPr>
            <a:spLocks noChangeShapeType="1"/>
          </p:cNvSpPr>
          <p:nvPr/>
        </p:nvSpPr>
        <p:spPr bwMode="auto">
          <a:xfrm>
            <a:off x="3581400" y="2057400"/>
            <a:ext cx="1066800" cy="2895600"/>
          </a:xfrm>
          <a:prstGeom prst="line">
            <a:avLst/>
          </a:prstGeom>
          <a:noFill/>
          <a:ln w="38100">
            <a:solidFill>
              <a:schemeClr val="tx1"/>
            </a:solidFill>
            <a:round/>
            <a:headEnd/>
            <a:tailEnd type="triangle" w="med" len="med"/>
          </a:ln>
          <a:effectLst/>
        </p:spPr>
        <p:txBody>
          <a:bodyPr/>
          <a:lstStyle/>
          <a:p>
            <a:endParaRPr lang="en-US"/>
          </a:p>
        </p:txBody>
      </p:sp>
      <p:sp>
        <p:nvSpPr>
          <p:cNvPr id="20504" name="Rectangle 24"/>
          <p:cNvSpPr>
            <a:spLocks noChangeArrowheads="1"/>
          </p:cNvSpPr>
          <p:nvPr/>
        </p:nvSpPr>
        <p:spPr bwMode="auto">
          <a:xfrm>
            <a:off x="4495800" y="5410200"/>
            <a:ext cx="1676400" cy="381000"/>
          </a:xfrm>
          <a:prstGeom prst="rect">
            <a:avLst/>
          </a:prstGeom>
          <a:solidFill>
            <a:srgbClr val="FF9966"/>
          </a:solidFill>
          <a:ln w="9525">
            <a:solidFill>
              <a:schemeClr val="tx1"/>
            </a:solidFill>
            <a:miter lim="800000"/>
            <a:headEnd/>
            <a:tailEnd/>
          </a:ln>
          <a:effectLst/>
        </p:spPr>
        <p:txBody>
          <a:bodyPr wrap="none" anchor="ctr"/>
          <a:lstStyle/>
          <a:p>
            <a:pPr algn="ctr"/>
            <a:r>
              <a:rPr lang="en-US"/>
              <a:t>TSS-descriptor</a:t>
            </a:r>
          </a:p>
        </p:txBody>
      </p:sp>
      <p:sp>
        <p:nvSpPr>
          <p:cNvPr id="20505" name="Rectangle 25"/>
          <p:cNvSpPr>
            <a:spLocks noChangeArrowheads="1"/>
          </p:cNvSpPr>
          <p:nvPr/>
        </p:nvSpPr>
        <p:spPr bwMode="auto">
          <a:xfrm>
            <a:off x="6934200" y="5486400"/>
            <a:ext cx="914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b="1"/>
              <a:t>TR</a:t>
            </a:r>
          </a:p>
        </p:txBody>
      </p:sp>
      <p:sp>
        <p:nvSpPr>
          <p:cNvPr id="20507" name="Line 27"/>
          <p:cNvSpPr>
            <a:spLocks noChangeShapeType="1"/>
          </p:cNvSpPr>
          <p:nvPr/>
        </p:nvSpPr>
        <p:spPr bwMode="auto">
          <a:xfrm flipH="1" flipV="1">
            <a:off x="6172200" y="5638800"/>
            <a:ext cx="914400" cy="0"/>
          </a:xfrm>
          <a:prstGeom prst="line">
            <a:avLst/>
          </a:prstGeom>
          <a:noFill/>
          <a:ln w="57150">
            <a:solidFill>
              <a:schemeClr val="tx1"/>
            </a:solidFill>
            <a:round/>
            <a:headEnd/>
            <a:tailEnd type="triangle" w="med" len="med"/>
          </a:ln>
          <a:effectLst/>
        </p:spPr>
        <p:txBody>
          <a:bodyPr/>
          <a:lstStyle/>
          <a:p>
            <a:endParaRPr lang="en-US"/>
          </a:p>
        </p:txBody>
      </p:sp>
      <p:sp>
        <p:nvSpPr>
          <p:cNvPr id="20508" name="Line 28"/>
          <p:cNvSpPr>
            <a:spLocks noChangeShapeType="1"/>
          </p:cNvSpPr>
          <p:nvPr/>
        </p:nvSpPr>
        <p:spPr bwMode="auto">
          <a:xfrm flipH="1" flipV="1">
            <a:off x="3505200" y="3733800"/>
            <a:ext cx="914400" cy="0"/>
          </a:xfrm>
          <a:prstGeom prst="line">
            <a:avLst/>
          </a:prstGeom>
          <a:noFill/>
          <a:ln w="57150">
            <a:solidFill>
              <a:schemeClr val="tx1"/>
            </a:solidFill>
            <a:round/>
            <a:headEnd type="triangle" w="med" len="med"/>
            <a:tailEnd/>
          </a:ln>
          <a:effectLst/>
        </p:spPr>
        <p:txBody>
          <a:bodyPr/>
          <a:lstStyle/>
          <a:p>
            <a:endParaRPr lang="en-US"/>
          </a:p>
        </p:txBody>
      </p:sp>
      <p:sp>
        <p:nvSpPr>
          <p:cNvPr id="20509" name="Line 29"/>
          <p:cNvSpPr>
            <a:spLocks noChangeShapeType="1"/>
          </p:cNvSpPr>
          <p:nvPr/>
        </p:nvSpPr>
        <p:spPr bwMode="auto">
          <a:xfrm>
            <a:off x="3505200" y="3733800"/>
            <a:ext cx="0" cy="1905000"/>
          </a:xfrm>
          <a:prstGeom prst="line">
            <a:avLst/>
          </a:prstGeom>
          <a:noFill/>
          <a:ln w="57150">
            <a:solidFill>
              <a:schemeClr val="tx1"/>
            </a:solidFill>
            <a:round/>
            <a:headEnd/>
            <a:tailEnd/>
          </a:ln>
          <a:effectLst/>
        </p:spPr>
        <p:txBody>
          <a:bodyPr/>
          <a:lstStyle/>
          <a:p>
            <a:endParaRPr lang="en-US"/>
          </a:p>
        </p:txBody>
      </p:sp>
      <p:sp>
        <p:nvSpPr>
          <p:cNvPr id="20510" name="Line 30"/>
          <p:cNvSpPr>
            <a:spLocks noChangeShapeType="1"/>
          </p:cNvSpPr>
          <p:nvPr/>
        </p:nvSpPr>
        <p:spPr bwMode="auto">
          <a:xfrm flipH="1">
            <a:off x="3505200" y="5638800"/>
            <a:ext cx="1066800" cy="0"/>
          </a:xfrm>
          <a:prstGeom prst="line">
            <a:avLst/>
          </a:prstGeom>
          <a:noFill/>
          <a:ln w="57150">
            <a:solidFill>
              <a:schemeClr val="tx1"/>
            </a:solidFill>
            <a:round/>
            <a:headEnd/>
            <a:tailEnd/>
          </a:ln>
          <a:effectLst/>
        </p:spPr>
        <p:txBody>
          <a:bodyPr/>
          <a:lstStyle/>
          <a:p>
            <a:endParaRPr lang="en-US"/>
          </a:p>
        </p:txBody>
      </p:sp>
      <p:sp>
        <p:nvSpPr>
          <p:cNvPr id="20511" name="Text Box 31"/>
          <p:cNvSpPr txBox="1">
            <a:spLocks noChangeArrowheads="1"/>
          </p:cNvSpPr>
          <p:nvPr/>
        </p:nvSpPr>
        <p:spPr bwMode="auto">
          <a:xfrm>
            <a:off x="288925" y="2017713"/>
            <a:ext cx="781050" cy="366712"/>
          </a:xfrm>
          <a:prstGeom prst="rect">
            <a:avLst/>
          </a:prstGeom>
          <a:noFill/>
          <a:ln w="9525">
            <a:noFill/>
            <a:miter lim="800000"/>
            <a:headEnd/>
            <a:tailEnd/>
          </a:ln>
          <a:effectLst/>
        </p:spPr>
        <p:txBody>
          <a:bodyPr wrap="none">
            <a:spAutoFit/>
          </a:bodyPr>
          <a:lstStyle/>
          <a:p>
            <a:r>
              <a:rPr lang="en-US"/>
              <a:t>CS:IP</a:t>
            </a:r>
          </a:p>
        </p:txBody>
      </p:sp>
      <p:sp>
        <p:nvSpPr>
          <p:cNvPr id="20512" name="Line 32"/>
          <p:cNvSpPr>
            <a:spLocks noChangeShapeType="1"/>
          </p:cNvSpPr>
          <p:nvPr/>
        </p:nvSpPr>
        <p:spPr bwMode="auto">
          <a:xfrm>
            <a:off x="990600" y="2209800"/>
            <a:ext cx="762000" cy="0"/>
          </a:xfrm>
          <a:prstGeom prst="line">
            <a:avLst/>
          </a:prstGeom>
          <a:noFill/>
          <a:ln w="9525">
            <a:solidFill>
              <a:schemeClr val="tx1"/>
            </a:solidFill>
            <a:round/>
            <a:headEnd/>
            <a:tailEnd type="triangle" w="med" len="med"/>
          </a:ln>
          <a:effectLst/>
        </p:spPr>
        <p:txBody>
          <a:bodyPr/>
          <a:lstStyle/>
          <a:p>
            <a:endParaRPr lang="en-US"/>
          </a:p>
        </p:txBody>
      </p:sp>
      <p:sp>
        <p:nvSpPr>
          <p:cNvPr id="20513" name="Rectangle 33"/>
          <p:cNvSpPr>
            <a:spLocks noChangeArrowheads="1"/>
          </p:cNvSpPr>
          <p:nvPr/>
        </p:nvSpPr>
        <p:spPr bwMode="auto">
          <a:xfrm>
            <a:off x="6934200" y="6019800"/>
            <a:ext cx="17526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b="1"/>
              <a:t>GDTR</a:t>
            </a:r>
          </a:p>
        </p:txBody>
      </p:sp>
      <p:sp>
        <p:nvSpPr>
          <p:cNvPr id="20515" name="Line 35"/>
          <p:cNvSpPr>
            <a:spLocks noChangeShapeType="1"/>
          </p:cNvSpPr>
          <p:nvPr/>
        </p:nvSpPr>
        <p:spPr bwMode="auto">
          <a:xfrm flipH="1" flipV="1">
            <a:off x="6248400" y="6172200"/>
            <a:ext cx="914400" cy="0"/>
          </a:xfrm>
          <a:prstGeom prst="line">
            <a:avLst/>
          </a:prstGeom>
          <a:noFill/>
          <a:ln w="57150">
            <a:solidFill>
              <a:schemeClr val="tx1"/>
            </a:solidFill>
            <a:round/>
            <a:headEnd/>
            <a:tailEnd type="triangle" w="med" len="med"/>
          </a:ln>
          <a:effectLst/>
        </p:spPr>
        <p:txBody>
          <a:bodyPr/>
          <a:lstStyle/>
          <a:p>
            <a:endParaRPr lang="en-US"/>
          </a:p>
        </p:txBody>
      </p:sp>
      <p:sp>
        <p:nvSpPr>
          <p:cNvPr id="20517" name="Rectangle 37"/>
          <p:cNvSpPr>
            <a:spLocks noChangeArrowheads="1"/>
          </p:cNvSpPr>
          <p:nvPr/>
        </p:nvSpPr>
        <p:spPr bwMode="auto">
          <a:xfrm>
            <a:off x="6553200" y="1600200"/>
            <a:ext cx="2209800" cy="990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518" name="Text Box 38"/>
          <p:cNvSpPr txBox="1">
            <a:spLocks noChangeArrowheads="1"/>
          </p:cNvSpPr>
          <p:nvPr/>
        </p:nvSpPr>
        <p:spPr bwMode="auto">
          <a:xfrm>
            <a:off x="1752600" y="1143000"/>
            <a:ext cx="2000250" cy="366713"/>
          </a:xfrm>
          <a:prstGeom prst="rect">
            <a:avLst/>
          </a:prstGeom>
          <a:noFill/>
          <a:ln w="9525">
            <a:noFill/>
            <a:miter lim="800000"/>
            <a:headEnd/>
            <a:tailEnd/>
          </a:ln>
          <a:effectLst/>
        </p:spPr>
        <p:txBody>
          <a:bodyPr wrap="none">
            <a:spAutoFit/>
          </a:bodyPr>
          <a:lstStyle/>
          <a:p>
            <a:r>
              <a:rPr lang="en-US"/>
              <a:t>old code-segment</a:t>
            </a:r>
          </a:p>
        </p:txBody>
      </p:sp>
      <p:sp>
        <p:nvSpPr>
          <p:cNvPr id="20519" name="Text Box 39"/>
          <p:cNvSpPr txBox="1">
            <a:spLocks noChangeArrowheads="1"/>
          </p:cNvSpPr>
          <p:nvPr/>
        </p:nvSpPr>
        <p:spPr bwMode="auto">
          <a:xfrm>
            <a:off x="6553200" y="1219200"/>
            <a:ext cx="2114550" cy="366713"/>
          </a:xfrm>
          <a:prstGeom prst="rect">
            <a:avLst/>
          </a:prstGeom>
          <a:noFill/>
          <a:ln w="9525">
            <a:noFill/>
            <a:miter lim="800000"/>
            <a:headEnd/>
            <a:tailEnd/>
          </a:ln>
          <a:effectLst/>
        </p:spPr>
        <p:txBody>
          <a:bodyPr wrap="none">
            <a:spAutoFit/>
          </a:bodyPr>
          <a:lstStyle/>
          <a:p>
            <a:r>
              <a:rPr lang="en-US"/>
              <a:t>new code-segment</a:t>
            </a:r>
          </a:p>
        </p:txBody>
      </p:sp>
      <p:sp>
        <p:nvSpPr>
          <p:cNvPr id="20520" name="Rectangle 40"/>
          <p:cNvSpPr>
            <a:spLocks noChangeArrowheads="1"/>
          </p:cNvSpPr>
          <p:nvPr/>
        </p:nvSpPr>
        <p:spPr bwMode="auto">
          <a:xfrm>
            <a:off x="6705600" y="1905000"/>
            <a:ext cx="1905000" cy="457200"/>
          </a:xfrm>
          <a:prstGeom prst="rect">
            <a:avLst/>
          </a:prstGeom>
          <a:solidFill>
            <a:srgbClr val="FF99FF"/>
          </a:solidFill>
          <a:ln w="9525">
            <a:solidFill>
              <a:schemeClr val="tx1"/>
            </a:solidFill>
            <a:miter lim="800000"/>
            <a:headEnd/>
            <a:tailEnd/>
          </a:ln>
          <a:effectLst/>
        </p:spPr>
        <p:txBody>
          <a:bodyPr wrap="none" anchor="ctr"/>
          <a:lstStyle/>
          <a:p>
            <a:pPr algn="ctr"/>
            <a:r>
              <a:rPr lang="en-US" b="1"/>
              <a:t>called procedure</a:t>
            </a:r>
          </a:p>
        </p:txBody>
      </p:sp>
      <p:sp>
        <p:nvSpPr>
          <p:cNvPr id="20522" name="Line 42"/>
          <p:cNvSpPr>
            <a:spLocks noChangeShapeType="1"/>
          </p:cNvSpPr>
          <p:nvPr/>
        </p:nvSpPr>
        <p:spPr bwMode="auto">
          <a:xfrm flipV="1">
            <a:off x="6019800" y="2362200"/>
            <a:ext cx="838200" cy="2667000"/>
          </a:xfrm>
          <a:prstGeom prst="line">
            <a:avLst/>
          </a:prstGeom>
          <a:noFill/>
          <a:ln w="57150">
            <a:solidFill>
              <a:schemeClr val="tx1"/>
            </a:solidFill>
            <a:round/>
            <a:headEnd/>
            <a:tailEnd type="triangle" w="med" len="med"/>
          </a:ln>
          <a:effectLst/>
        </p:spPr>
        <p:txBody>
          <a:bodyPr/>
          <a:lstStyle/>
          <a:p>
            <a:endParaRPr lang="en-US"/>
          </a:p>
        </p:txBody>
      </p:sp>
      <p:sp>
        <p:nvSpPr>
          <p:cNvPr id="33" name="Slide Number Placeholder 32"/>
          <p:cNvSpPr>
            <a:spLocks noGrp="1"/>
          </p:cNvSpPr>
          <p:nvPr>
            <p:ph type="sldNum" sz="quarter" idx="12"/>
          </p:nvPr>
        </p:nvSpPr>
        <p:spPr/>
        <p:txBody>
          <a:bodyPr/>
          <a:lstStyle/>
          <a:p>
            <a:fld id="{065265BB-70C7-4C56-B6F2-B81676332F65}"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52400"/>
            <a:ext cx="8229600" cy="1020762"/>
          </a:xfrm>
        </p:spPr>
        <p:txBody>
          <a:bodyPr/>
          <a:lstStyle/>
          <a:p>
            <a:r>
              <a:rPr lang="en-US" dirty="0"/>
              <a:t>Return to an Outer Ring</a:t>
            </a:r>
          </a:p>
        </p:txBody>
      </p:sp>
      <p:sp>
        <p:nvSpPr>
          <p:cNvPr id="22531" name="Rectangle 3"/>
          <p:cNvSpPr>
            <a:spLocks noGrp="1" noChangeArrowheads="1"/>
          </p:cNvSpPr>
          <p:nvPr>
            <p:ph type="body" idx="1"/>
          </p:nvPr>
        </p:nvSpPr>
        <p:spPr>
          <a:xfrm>
            <a:off x="457200" y="914400"/>
            <a:ext cx="8229600" cy="4525963"/>
          </a:xfrm>
        </p:spPr>
        <p:txBody>
          <a:bodyPr/>
          <a:lstStyle/>
          <a:p>
            <a:r>
              <a:rPr lang="en-US" sz="2400" dirty="0"/>
              <a:t>Use the far-return instruction:  ‘</a:t>
            </a:r>
            <a:r>
              <a:rPr lang="en-US" sz="2400" dirty="0" err="1"/>
              <a:t>lret</a:t>
            </a:r>
            <a:r>
              <a:rPr lang="en-US" sz="2400" dirty="0"/>
              <a:t>’  </a:t>
            </a:r>
          </a:p>
          <a:p>
            <a:pPr lvl="1"/>
            <a:r>
              <a:rPr lang="en-US" sz="2000" dirty="0"/>
              <a:t>Restores CS:IP from the current stack</a:t>
            </a:r>
          </a:p>
          <a:p>
            <a:pPr lvl="1"/>
            <a:r>
              <a:rPr lang="en-US" sz="2000" dirty="0"/>
              <a:t>Restores SS:SP from the current stack</a:t>
            </a:r>
          </a:p>
          <a:p>
            <a:r>
              <a:rPr lang="en-US" sz="2400" dirty="0"/>
              <a:t>Or use the far-return instruction:  ‘</a:t>
            </a:r>
            <a:r>
              <a:rPr lang="en-US" sz="2400" dirty="0" err="1"/>
              <a:t>lret</a:t>
            </a:r>
            <a:r>
              <a:rPr lang="en-US" sz="2400" dirty="0"/>
              <a:t>  $n’</a:t>
            </a:r>
          </a:p>
          <a:p>
            <a:pPr lvl="1"/>
            <a:r>
              <a:rPr lang="en-US" sz="2000" dirty="0"/>
              <a:t>Restores CS:IP from the current stack</a:t>
            </a:r>
          </a:p>
          <a:p>
            <a:pPr lvl="1"/>
            <a:r>
              <a:rPr lang="en-US" sz="2000" dirty="0"/>
              <a:t>Discards  n  parameter-bytes from that stack</a:t>
            </a:r>
          </a:p>
          <a:p>
            <a:pPr lvl="1"/>
            <a:r>
              <a:rPr lang="en-US" sz="2000" dirty="0"/>
              <a:t>Restores SS:SP from that current </a:t>
            </a:r>
            <a:r>
              <a:rPr lang="en-US" sz="2000" dirty="0" smtClean="0"/>
              <a:t>stack</a:t>
            </a:r>
          </a:p>
          <a:p>
            <a:r>
              <a:rPr lang="en-US" sz="2400" dirty="0" smtClean="0"/>
              <a:t>Global Descriptor Table needs the protected-mode segment-descriptors and also the ‘call-gate’ descriptor</a:t>
            </a:r>
          </a:p>
          <a:p>
            <a:pPr lvl="1"/>
            <a:r>
              <a:rPr lang="en-US" sz="2000" dirty="0" smtClean="0"/>
              <a:t>Code-segments for Ring0 and Ring1</a:t>
            </a:r>
          </a:p>
          <a:p>
            <a:pPr lvl="1"/>
            <a:r>
              <a:rPr lang="en-US" sz="2000" dirty="0" smtClean="0"/>
              <a:t>Stack-segments for Ring0 and Ring1</a:t>
            </a:r>
          </a:p>
          <a:p>
            <a:pPr lvl="1"/>
            <a:r>
              <a:rPr lang="en-US" sz="2000" dirty="0" smtClean="0"/>
              <a:t>Data-segment (for Ring1 to write to VRAM)</a:t>
            </a:r>
          </a:p>
          <a:p>
            <a:pPr lvl="1"/>
            <a:r>
              <a:rPr lang="en-US" sz="2000" dirty="0" smtClean="0"/>
              <a:t>Task-State Segment (for the ring0 SS:SP)</a:t>
            </a:r>
          </a:p>
          <a:p>
            <a:pPr lvl="1"/>
            <a:r>
              <a:rPr lang="en-US" sz="2000" dirty="0" smtClean="0"/>
              <a:t>Call-Gate Descriptor (for the ‘</a:t>
            </a:r>
            <a:r>
              <a:rPr lang="en-US" sz="2000" dirty="0" err="1" smtClean="0"/>
              <a:t>lcall</a:t>
            </a:r>
            <a:r>
              <a:rPr lang="en-US" sz="2000" dirty="0" smtClean="0"/>
              <a:t>’ to ring0</a:t>
            </a:r>
            <a:r>
              <a:rPr lang="en-US" dirty="0" smtClean="0"/>
              <a:t>)</a:t>
            </a:r>
          </a:p>
          <a:p>
            <a:endParaRPr lang="en-US" sz="2000" dirty="0"/>
          </a:p>
          <a:p>
            <a:endParaRPr lang="en-US"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a:xfrm>
            <a:off x="457200" y="-76200"/>
            <a:ext cx="8229600" cy="1143000"/>
          </a:xfrm>
        </p:spPr>
        <p:txBody>
          <a:bodyPr/>
          <a:lstStyle/>
          <a:p>
            <a:r>
              <a:rPr lang="en-US" dirty="0"/>
              <a:t>CPU Execution Modes</a:t>
            </a:r>
          </a:p>
        </p:txBody>
      </p:sp>
      <p:sp>
        <p:nvSpPr>
          <p:cNvPr id="9221" name="Oval 5"/>
          <p:cNvSpPr>
            <a:spLocks noChangeArrowheads="1"/>
          </p:cNvSpPr>
          <p:nvPr/>
        </p:nvSpPr>
        <p:spPr bwMode="auto">
          <a:xfrm>
            <a:off x="381000" y="2514600"/>
            <a:ext cx="2438400" cy="1524000"/>
          </a:xfrm>
          <a:prstGeom prst="ellipse">
            <a:avLst/>
          </a:prstGeom>
          <a:solidFill>
            <a:schemeClr val="accent1"/>
          </a:solidFill>
          <a:ln w="9525">
            <a:solidFill>
              <a:schemeClr val="tx1"/>
            </a:solidFill>
            <a:round/>
            <a:headEnd/>
            <a:tailEnd/>
          </a:ln>
          <a:effectLst/>
        </p:spPr>
        <p:txBody>
          <a:bodyPr wrap="none" anchor="ctr"/>
          <a:lstStyle/>
          <a:p>
            <a:pPr algn="ctr"/>
            <a:r>
              <a:rPr lang="en-US" sz="2400" b="1"/>
              <a:t> REAL</a:t>
            </a:r>
          </a:p>
          <a:p>
            <a:pPr algn="ctr"/>
            <a:r>
              <a:rPr lang="en-US" sz="2400" b="1"/>
              <a:t>MODE</a:t>
            </a:r>
          </a:p>
        </p:txBody>
      </p:sp>
      <p:sp>
        <p:nvSpPr>
          <p:cNvPr id="9222" name="Oval 6"/>
          <p:cNvSpPr>
            <a:spLocks noChangeArrowheads="1"/>
          </p:cNvSpPr>
          <p:nvPr/>
        </p:nvSpPr>
        <p:spPr bwMode="auto">
          <a:xfrm>
            <a:off x="3352800" y="2514600"/>
            <a:ext cx="2438400" cy="1524000"/>
          </a:xfrm>
          <a:prstGeom prst="ellipse">
            <a:avLst/>
          </a:prstGeom>
          <a:solidFill>
            <a:schemeClr val="accent1"/>
          </a:solidFill>
          <a:ln w="9525">
            <a:solidFill>
              <a:schemeClr val="tx1"/>
            </a:solidFill>
            <a:round/>
            <a:headEnd/>
            <a:tailEnd/>
          </a:ln>
          <a:effectLst/>
        </p:spPr>
        <p:txBody>
          <a:bodyPr wrap="none" anchor="ctr"/>
          <a:lstStyle/>
          <a:p>
            <a:pPr algn="ctr"/>
            <a:r>
              <a:rPr lang="en-US" sz="2400" b="1"/>
              <a:t>PROTECTED</a:t>
            </a:r>
          </a:p>
          <a:p>
            <a:pPr algn="ctr"/>
            <a:r>
              <a:rPr lang="en-US" sz="2400" b="1"/>
              <a:t>MODE</a:t>
            </a:r>
          </a:p>
        </p:txBody>
      </p:sp>
      <p:sp>
        <p:nvSpPr>
          <p:cNvPr id="9223" name="Oval 7"/>
          <p:cNvSpPr>
            <a:spLocks noChangeArrowheads="1"/>
          </p:cNvSpPr>
          <p:nvPr/>
        </p:nvSpPr>
        <p:spPr bwMode="auto">
          <a:xfrm>
            <a:off x="6324600" y="2514600"/>
            <a:ext cx="2438400" cy="1524000"/>
          </a:xfrm>
          <a:prstGeom prst="ellipse">
            <a:avLst/>
          </a:prstGeom>
          <a:solidFill>
            <a:schemeClr val="accent1"/>
          </a:solidFill>
          <a:ln w="9525">
            <a:solidFill>
              <a:schemeClr val="tx1"/>
            </a:solidFill>
            <a:round/>
            <a:headEnd/>
            <a:tailEnd/>
          </a:ln>
          <a:effectLst/>
        </p:spPr>
        <p:txBody>
          <a:bodyPr wrap="none" anchor="ctr"/>
          <a:lstStyle/>
          <a:p>
            <a:pPr algn="ctr"/>
            <a:r>
              <a:rPr lang="en-US" sz="2400" b="1"/>
              <a:t>VIRTUAL</a:t>
            </a:r>
          </a:p>
          <a:p>
            <a:pPr algn="ctr"/>
            <a:r>
              <a:rPr lang="en-US" sz="2400" b="1"/>
              <a:t>8086</a:t>
            </a:r>
          </a:p>
          <a:p>
            <a:pPr algn="ctr"/>
            <a:r>
              <a:rPr lang="en-US" sz="2400" b="1"/>
              <a:t>MODE</a:t>
            </a:r>
          </a:p>
        </p:txBody>
      </p:sp>
      <p:sp>
        <p:nvSpPr>
          <p:cNvPr id="9224" name="Oval 8"/>
          <p:cNvSpPr>
            <a:spLocks noChangeArrowheads="1"/>
          </p:cNvSpPr>
          <p:nvPr/>
        </p:nvSpPr>
        <p:spPr bwMode="auto">
          <a:xfrm>
            <a:off x="3352800" y="4724400"/>
            <a:ext cx="2438400" cy="1524000"/>
          </a:xfrm>
          <a:prstGeom prst="ellipse">
            <a:avLst/>
          </a:prstGeom>
          <a:solidFill>
            <a:schemeClr val="accent1"/>
          </a:solidFill>
          <a:ln w="9525">
            <a:solidFill>
              <a:schemeClr val="tx1"/>
            </a:solidFill>
            <a:round/>
            <a:headEnd/>
            <a:tailEnd/>
          </a:ln>
          <a:effectLst/>
        </p:spPr>
        <p:txBody>
          <a:bodyPr wrap="none" anchor="ctr"/>
          <a:lstStyle/>
          <a:p>
            <a:pPr algn="ctr"/>
            <a:r>
              <a:rPr lang="en-US" sz="2400" b="1"/>
              <a:t>SYSTEM</a:t>
            </a:r>
          </a:p>
          <a:p>
            <a:pPr algn="ctr"/>
            <a:r>
              <a:rPr lang="en-US" sz="2400" b="1"/>
              <a:t>MANAGEMENT</a:t>
            </a:r>
          </a:p>
          <a:p>
            <a:pPr algn="ctr"/>
            <a:r>
              <a:rPr lang="en-US" sz="2400" b="1"/>
              <a:t>MODE</a:t>
            </a:r>
          </a:p>
        </p:txBody>
      </p:sp>
      <p:sp>
        <p:nvSpPr>
          <p:cNvPr id="9230" name="Line 14"/>
          <p:cNvSpPr>
            <a:spLocks noChangeShapeType="1"/>
          </p:cNvSpPr>
          <p:nvPr/>
        </p:nvSpPr>
        <p:spPr bwMode="auto">
          <a:xfrm>
            <a:off x="2819400" y="3276600"/>
            <a:ext cx="533400" cy="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9231" name="Line 15"/>
          <p:cNvSpPr>
            <a:spLocks noChangeShapeType="1"/>
          </p:cNvSpPr>
          <p:nvPr/>
        </p:nvSpPr>
        <p:spPr bwMode="auto">
          <a:xfrm>
            <a:off x="5791200" y="3276600"/>
            <a:ext cx="533400" cy="0"/>
          </a:xfrm>
          <a:prstGeom prst="line">
            <a:avLst/>
          </a:prstGeom>
          <a:noFill/>
          <a:ln w="38100">
            <a:solidFill>
              <a:schemeClr val="tx1"/>
            </a:solidFill>
            <a:round/>
            <a:headEnd type="triangle" w="med" len="med"/>
            <a:tailEnd type="triangle" w="med" len="med"/>
          </a:ln>
          <a:effectLst/>
        </p:spPr>
        <p:txBody>
          <a:bodyPr/>
          <a:lstStyle/>
          <a:p>
            <a:endParaRPr lang="en-US"/>
          </a:p>
        </p:txBody>
      </p:sp>
      <p:sp>
        <p:nvSpPr>
          <p:cNvPr id="9232" name="Line 16"/>
          <p:cNvSpPr>
            <a:spLocks noChangeShapeType="1"/>
          </p:cNvSpPr>
          <p:nvPr/>
        </p:nvSpPr>
        <p:spPr bwMode="auto">
          <a:xfrm>
            <a:off x="2438400" y="3810000"/>
            <a:ext cx="1219200" cy="1143000"/>
          </a:xfrm>
          <a:prstGeom prst="line">
            <a:avLst/>
          </a:prstGeom>
          <a:noFill/>
          <a:ln w="9525">
            <a:solidFill>
              <a:schemeClr val="tx1"/>
            </a:solidFill>
            <a:prstDash val="dash"/>
            <a:round/>
            <a:headEnd type="triangle" w="med" len="med"/>
            <a:tailEnd type="triangle" w="med" len="med"/>
          </a:ln>
          <a:effectLst/>
        </p:spPr>
        <p:txBody>
          <a:bodyPr/>
          <a:lstStyle/>
          <a:p>
            <a:endParaRPr lang="en-US"/>
          </a:p>
        </p:txBody>
      </p:sp>
      <p:sp>
        <p:nvSpPr>
          <p:cNvPr id="9233" name="Line 17"/>
          <p:cNvSpPr>
            <a:spLocks noChangeShapeType="1"/>
          </p:cNvSpPr>
          <p:nvPr/>
        </p:nvSpPr>
        <p:spPr bwMode="auto">
          <a:xfrm flipH="1">
            <a:off x="5562600" y="3886200"/>
            <a:ext cx="1219200" cy="1143000"/>
          </a:xfrm>
          <a:prstGeom prst="line">
            <a:avLst/>
          </a:prstGeom>
          <a:noFill/>
          <a:ln w="9525">
            <a:solidFill>
              <a:schemeClr val="tx1"/>
            </a:solidFill>
            <a:prstDash val="dash"/>
            <a:round/>
            <a:headEnd type="triangle" w="med" len="med"/>
            <a:tailEnd type="triangle" w="med" len="med"/>
          </a:ln>
          <a:effectLst/>
        </p:spPr>
        <p:txBody>
          <a:bodyPr/>
          <a:lstStyle/>
          <a:p>
            <a:endParaRPr lang="en-US"/>
          </a:p>
        </p:txBody>
      </p:sp>
      <p:sp>
        <p:nvSpPr>
          <p:cNvPr id="9234" name="Line 18"/>
          <p:cNvSpPr>
            <a:spLocks noChangeShapeType="1"/>
          </p:cNvSpPr>
          <p:nvPr/>
        </p:nvSpPr>
        <p:spPr bwMode="auto">
          <a:xfrm flipH="1">
            <a:off x="4572000" y="4038600"/>
            <a:ext cx="0" cy="685800"/>
          </a:xfrm>
          <a:prstGeom prst="line">
            <a:avLst/>
          </a:prstGeom>
          <a:noFill/>
          <a:ln w="9525">
            <a:solidFill>
              <a:schemeClr val="tx1"/>
            </a:solidFill>
            <a:prstDash val="dash"/>
            <a:round/>
            <a:headEnd type="triangle" w="med" len="med"/>
            <a:tailEnd type="triangle" w="med" len="med"/>
          </a:ln>
          <a:effectLst/>
        </p:spPr>
        <p:txBody>
          <a:bodyPr/>
          <a:lstStyle/>
          <a:p>
            <a:endParaRPr lang="en-US"/>
          </a:p>
        </p:txBody>
      </p:sp>
      <p:sp>
        <p:nvSpPr>
          <p:cNvPr id="9235" name="Line 19"/>
          <p:cNvSpPr>
            <a:spLocks noChangeShapeType="1"/>
          </p:cNvSpPr>
          <p:nvPr/>
        </p:nvSpPr>
        <p:spPr bwMode="auto">
          <a:xfrm>
            <a:off x="1600200" y="1981200"/>
            <a:ext cx="0" cy="533400"/>
          </a:xfrm>
          <a:prstGeom prst="line">
            <a:avLst/>
          </a:prstGeom>
          <a:noFill/>
          <a:ln w="38100">
            <a:solidFill>
              <a:schemeClr val="tx1"/>
            </a:solidFill>
            <a:round/>
            <a:headEnd/>
            <a:tailEnd type="triangle" w="lg" len="lg"/>
          </a:ln>
          <a:effectLst/>
        </p:spPr>
        <p:txBody>
          <a:bodyPr/>
          <a:lstStyle/>
          <a:p>
            <a:endParaRPr lang="en-US"/>
          </a:p>
        </p:txBody>
      </p:sp>
      <p:sp>
        <p:nvSpPr>
          <p:cNvPr id="9236" name="Text Box 20"/>
          <p:cNvSpPr txBox="1">
            <a:spLocks noChangeArrowheads="1"/>
          </p:cNvSpPr>
          <p:nvPr/>
        </p:nvSpPr>
        <p:spPr bwMode="auto">
          <a:xfrm>
            <a:off x="304800" y="1600200"/>
            <a:ext cx="2668588" cy="396875"/>
          </a:xfrm>
          <a:prstGeom prst="rect">
            <a:avLst/>
          </a:prstGeom>
          <a:noFill/>
          <a:ln w="9525">
            <a:noFill/>
            <a:miter lim="800000"/>
            <a:headEnd/>
            <a:tailEnd/>
          </a:ln>
          <a:effectLst/>
        </p:spPr>
        <p:txBody>
          <a:bodyPr wrap="none">
            <a:spAutoFit/>
          </a:bodyPr>
          <a:lstStyle/>
          <a:p>
            <a:r>
              <a:rPr lang="en-US" sz="2000" b="1"/>
              <a:t>POWER-ON / RESET</a:t>
            </a:r>
          </a:p>
        </p:txBody>
      </p:sp>
      <p:sp>
        <p:nvSpPr>
          <p:cNvPr id="14" name="Slide Number Placeholder 13"/>
          <p:cNvSpPr>
            <a:spLocks noGrp="1"/>
          </p:cNvSpPr>
          <p:nvPr>
            <p:ph type="sldNum" sz="quarter" idx="12"/>
          </p:nvPr>
        </p:nvSpPr>
        <p:spPr/>
        <p:txBody>
          <a:bodyPr/>
          <a:lstStyle/>
          <a:p>
            <a:fld id="{065265BB-70C7-4C56-B6F2-B81676332F65}"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1143000"/>
          </a:xfrm>
        </p:spPr>
        <p:txBody>
          <a:bodyPr/>
          <a:lstStyle/>
          <a:p>
            <a:r>
              <a:rPr lang="en-US" dirty="0"/>
              <a:t>System Segment-Descriptors</a:t>
            </a:r>
          </a:p>
        </p:txBody>
      </p:sp>
      <p:sp>
        <p:nvSpPr>
          <p:cNvPr id="27652" name="Rectangle 4"/>
          <p:cNvSpPr>
            <a:spLocks noChangeArrowheads="1"/>
          </p:cNvSpPr>
          <p:nvPr/>
        </p:nvSpPr>
        <p:spPr bwMode="auto">
          <a:xfrm>
            <a:off x="1219200" y="2971800"/>
            <a:ext cx="3429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Base[ 15..0 ]</a:t>
            </a:r>
          </a:p>
        </p:txBody>
      </p:sp>
      <p:sp>
        <p:nvSpPr>
          <p:cNvPr id="27653" name="Rectangle 5"/>
          <p:cNvSpPr>
            <a:spLocks noChangeArrowheads="1"/>
          </p:cNvSpPr>
          <p:nvPr/>
        </p:nvSpPr>
        <p:spPr bwMode="auto">
          <a:xfrm>
            <a:off x="4648200" y="2971800"/>
            <a:ext cx="3429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Limit[ 15..0 ]</a:t>
            </a:r>
          </a:p>
        </p:txBody>
      </p:sp>
      <p:sp>
        <p:nvSpPr>
          <p:cNvPr id="27654" name="Rectangle 6"/>
          <p:cNvSpPr>
            <a:spLocks noChangeArrowheads="1"/>
          </p:cNvSpPr>
          <p:nvPr/>
        </p:nvSpPr>
        <p:spPr bwMode="auto">
          <a:xfrm>
            <a:off x="4648200" y="2057400"/>
            <a:ext cx="34290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7655" name="Rectangle 7"/>
          <p:cNvSpPr>
            <a:spLocks noChangeArrowheads="1"/>
          </p:cNvSpPr>
          <p:nvPr/>
        </p:nvSpPr>
        <p:spPr bwMode="auto">
          <a:xfrm>
            <a:off x="28956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reserved</a:t>
            </a:r>
          </a:p>
          <a:p>
            <a:pPr algn="ctr"/>
            <a:r>
              <a:rPr lang="en-US" sz="1200"/>
              <a:t>=0</a:t>
            </a:r>
          </a:p>
        </p:txBody>
      </p:sp>
      <p:sp>
        <p:nvSpPr>
          <p:cNvPr id="27656" name="Rectangle 8"/>
          <p:cNvSpPr>
            <a:spLocks noChangeArrowheads="1"/>
          </p:cNvSpPr>
          <p:nvPr/>
        </p:nvSpPr>
        <p:spPr bwMode="auto">
          <a:xfrm>
            <a:off x="3810000" y="2057400"/>
            <a:ext cx="838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Limit</a:t>
            </a:r>
          </a:p>
          <a:p>
            <a:pPr algn="ctr"/>
            <a:r>
              <a:rPr lang="en-US"/>
              <a:t>[19..16]</a:t>
            </a:r>
          </a:p>
        </p:txBody>
      </p:sp>
      <p:sp>
        <p:nvSpPr>
          <p:cNvPr id="27657" name="Rectangle 9"/>
          <p:cNvSpPr>
            <a:spLocks noChangeArrowheads="1"/>
          </p:cNvSpPr>
          <p:nvPr/>
        </p:nvSpPr>
        <p:spPr bwMode="auto">
          <a:xfrm>
            <a:off x="1219200" y="2057400"/>
            <a:ext cx="1676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Base[ 31..24 ]</a:t>
            </a:r>
          </a:p>
        </p:txBody>
      </p:sp>
      <p:sp>
        <p:nvSpPr>
          <p:cNvPr id="27658" name="Rectangle 10"/>
          <p:cNvSpPr>
            <a:spLocks noChangeArrowheads="1"/>
          </p:cNvSpPr>
          <p:nvPr/>
        </p:nvSpPr>
        <p:spPr bwMode="auto">
          <a:xfrm>
            <a:off x="6400800" y="2057400"/>
            <a:ext cx="1676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a:t>Base[ 23..16 ]</a:t>
            </a:r>
          </a:p>
        </p:txBody>
      </p:sp>
      <p:sp>
        <p:nvSpPr>
          <p:cNvPr id="27659" name="Rectangle 11"/>
          <p:cNvSpPr>
            <a:spLocks noChangeArrowheads="1"/>
          </p:cNvSpPr>
          <p:nvPr/>
        </p:nvSpPr>
        <p:spPr bwMode="auto">
          <a:xfrm>
            <a:off x="5562600" y="2057400"/>
            <a:ext cx="838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type</a:t>
            </a:r>
          </a:p>
        </p:txBody>
      </p:sp>
      <p:sp>
        <p:nvSpPr>
          <p:cNvPr id="27660" name="Rectangle 12"/>
          <p:cNvSpPr>
            <a:spLocks noChangeArrowheads="1"/>
          </p:cNvSpPr>
          <p:nvPr/>
        </p:nvSpPr>
        <p:spPr bwMode="auto">
          <a:xfrm>
            <a:off x="4876800" y="2057400"/>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D</a:t>
            </a:r>
          </a:p>
          <a:p>
            <a:pPr algn="ctr"/>
            <a:r>
              <a:rPr lang="en-US" b="1"/>
              <a:t>P</a:t>
            </a:r>
          </a:p>
          <a:p>
            <a:pPr algn="ctr"/>
            <a:r>
              <a:rPr lang="en-US" b="1"/>
              <a:t>L</a:t>
            </a:r>
          </a:p>
        </p:txBody>
      </p:sp>
      <p:sp>
        <p:nvSpPr>
          <p:cNvPr id="27661" name="Rectangle 13"/>
          <p:cNvSpPr>
            <a:spLocks noChangeArrowheads="1"/>
          </p:cNvSpPr>
          <p:nvPr/>
        </p:nvSpPr>
        <p:spPr bwMode="auto">
          <a:xfrm>
            <a:off x="4648200" y="2057400"/>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t>
            </a:r>
          </a:p>
        </p:txBody>
      </p:sp>
      <p:sp>
        <p:nvSpPr>
          <p:cNvPr id="27662" name="Rectangle 14"/>
          <p:cNvSpPr>
            <a:spLocks noChangeArrowheads="1"/>
          </p:cNvSpPr>
          <p:nvPr/>
        </p:nvSpPr>
        <p:spPr bwMode="auto">
          <a:xfrm>
            <a:off x="5334000" y="2057400"/>
            <a:ext cx="228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0</a:t>
            </a:r>
          </a:p>
        </p:txBody>
      </p:sp>
      <p:sp>
        <p:nvSpPr>
          <p:cNvPr id="27672" name="Text Box 24"/>
          <p:cNvSpPr txBox="1">
            <a:spLocks noChangeArrowheads="1"/>
          </p:cNvSpPr>
          <p:nvPr/>
        </p:nvSpPr>
        <p:spPr bwMode="auto">
          <a:xfrm>
            <a:off x="1295400" y="4114800"/>
            <a:ext cx="3892550" cy="1739900"/>
          </a:xfrm>
          <a:prstGeom prst="rect">
            <a:avLst/>
          </a:prstGeom>
          <a:noFill/>
          <a:ln w="9525">
            <a:noFill/>
            <a:miter lim="800000"/>
            <a:headEnd/>
            <a:tailEnd/>
          </a:ln>
          <a:effectLst/>
        </p:spPr>
        <p:txBody>
          <a:bodyPr wrap="none">
            <a:spAutoFit/>
          </a:bodyPr>
          <a:lstStyle/>
          <a:p>
            <a:r>
              <a:rPr lang="en-US" b="1"/>
              <a:t>Type-codes for system-segments:</a:t>
            </a:r>
          </a:p>
          <a:p>
            <a:endParaRPr lang="en-US" b="1"/>
          </a:p>
          <a:p>
            <a:r>
              <a:rPr lang="en-US" b="1">
                <a:solidFill>
                  <a:srgbClr val="DDDDDD"/>
                </a:solidFill>
              </a:rPr>
              <a:t>   </a:t>
            </a:r>
            <a:r>
              <a:rPr lang="en-US" b="1">
                <a:solidFill>
                  <a:schemeClr val="bg2"/>
                </a:solidFill>
              </a:rPr>
              <a:t>0 = reserved</a:t>
            </a:r>
          </a:p>
          <a:p>
            <a:r>
              <a:rPr lang="en-US" b="1"/>
              <a:t>   1 = 16-bit TSS (available)</a:t>
            </a:r>
          </a:p>
          <a:p>
            <a:r>
              <a:rPr lang="en-US" b="1"/>
              <a:t>   2 = LDT</a:t>
            </a:r>
          </a:p>
          <a:p>
            <a:r>
              <a:rPr lang="en-US" b="1"/>
              <a:t>   3 = 16-bit TSS (busy)</a:t>
            </a:r>
          </a:p>
        </p:txBody>
      </p:sp>
      <p:sp>
        <p:nvSpPr>
          <p:cNvPr id="27673" name="Text Box 25"/>
          <p:cNvSpPr txBox="1">
            <a:spLocks noChangeArrowheads="1"/>
          </p:cNvSpPr>
          <p:nvPr/>
        </p:nvSpPr>
        <p:spPr bwMode="auto">
          <a:xfrm>
            <a:off x="4953000" y="4267200"/>
            <a:ext cx="3060700" cy="1465263"/>
          </a:xfrm>
          <a:prstGeom prst="rect">
            <a:avLst/>
          </a:prstGeom>
          <a:noFill/>
          <a:ln w="9525">
            <a:noFill/>
            <a:miter lim="800000"/>
            <a:headEnd/>
            <a:tailEnd/>
          </a:ln>
          <a:effectLst/>
        </p:spPr>
        <p:txBody>
          <a:bodyPr wrap="none">
            <a:spAutoFit/>
          </a:bodyPr>
          <a:lstStyle/>
          <a:p>
            <a:endParaRPr lang="en-US" b="1"/>
          </a:p>
          <a:p>
            <a:r>
              <a:rPr lang="en-US" b="1"/>
              <a:t>   </a:t>
            </a:r>
            <a:r>
              <a:rPr lang="en-US" b="1">
                <a:solidFill>
                  <a:schemeClr val="bg2"/>
                </a:solidFill>
              </a:rPr>
              <a:t>8 = reserved</a:t>
            </a:r>
          </a:p>
          <a:p>
            <a:r>
              <a:rPr lang="en-US" b="1"/>
              <a:t>   9 = 32-bit TSS (available)</a:t>
            </a:r>
          </a:p>
          <a:p>
            <a:r>
              <a:rPr lang="en-US" b="1"/>
              <a:t>   </a:t>
            </a:r>
            <a:r>
              <a:rPr lang="en-US" b="1">
                <a:solidFill>
                  <a:schemeClr val="bg2"/>
                </a:solidFill>
              </a:rPr>
              <a:t>A = reserved</a:t>
            </a:r>
          </a:p>
          <a:p>
            <a:r>
              <a:rPr lang="en-US" b="1"/>
              <a:t>   B = 32-bit TSS (busy)</a:t>
            </a:r>
          </a:p>
        </p:txBody>
      </p:sp>
      <p:sp>
        <p:nvSpPr>
          <p:cNvPr id="27674" name="Text Box 26"/>
          <p:cNvSpPr txBox="1">
            <a:spLocks noChangeArrowheads="1"/>
          </p:cNvSpPr>
          <p:nvPr/>
        </p:nvSpPr>
        <p:spPr bwMode="auto">
          <a:xfrm>
            <a:off x="2955925" y="1331913"/>
            <a:ext cx="1390650" cy="366712"/>
          </a:xfrm>
          <a:prstGeom prst="rect">
            <a:avLst/>
          </a:prstGeom>
          <a:noFill/>
          <a:ln w="9525">
            <a:noFill/>
            <a:miter lim="800000"/>
            <a:headEnd/>
            <a:tailEnd/>
          </a:ln>
          <a:effectLst/>
        </p:spPr>
        <p:txBody>
          <a:bodyPr wrap="none">
            <a:spAutoFit/>
          </a:bodyPr>
          <a:lstStyle/>
          <a:p>
            <a:r>
              <a:rPr lang="en-US" b="1"/>
              <a:t>S</a:t>
            </a:r>
            <a:r>
              <a:rPr lang="en-US"/>
              <a:t>-bit is zero</a:t>
            </a:r>
          </a:p>
        </p:txBody>
      </p:sp>
      <p:sp>
        <p:nvSpPr>
          <p:cNvPr id="27675" name="Line 27"/>
          <p:cNvSpPr>
            <a:spLocks noChangeShapeType="1"/>
          </p:cNvSpPr>
          <p:nvPr/>
        </p:nvSpPr>
        <p:spPr bwMode="auto">
          <a:xfrm>
            <a:off x="5486400" y="1524000"/>
            <a:ext cx="0" cy="533400"/>
          </a:xfrm>
          <a:prstGeom prst="line">
            <a:avLst/>
          </a:prstGeom>
          <a:noFill/>
          <a:ln w="9525">
            <a:solidFill>
              <a:schemeClr val="tx1"/>
            </a:solidFill>
            <a:round/>
            <a:headEnd/>
            <a:tailEnd type="triangle" w="med" len="med"/>
          </a:ln>
          <a:effectLst/>
        </p:spPr>
        <p:txBody>
          <a:bodyPr/>
          <a:lstStyle/>
          <a:p>
            <a:endParaRPr lang="en-US"/>
          </a:p>
        </p:txBody>
      </p:sp>
      <p:sp>
        <p:nvSpPr>
          <p:cNvPr id="27676" name="Line 28"/>
          <p:cNvSpPr>
            <a:spLocks noChangeShapeType="1"/>
          </p:cNvSpPr>
          <p:nvPr/>
        </p:nvSpPr>
        <p:spPr bwMode="auto">
          <a:xfrm flipH="1">
            <a:off x="4343400" y="1524000"/>
            <a:ext cx="1143000" cy="0"/>
          </a:xfrm>
          <a:prstGeom prst="line">
            <a:avLst/>
          </a:prstGeom>
          <a:noFill/>
          <a:ln w="9525">
            <a:solidFill>
              <a:schemeClr val="tx1"/>
            </a:solidFill>
            <a:round/>
            <a:headEnd/>
            <a:tailEnd/>
          </a:ln>
          <a:effectLst/>
        </p:spPr>
        <p:txBody>
          <a:bodyPr/>
          <a:lstStyle/>
          <a:p>
            <a:endParaRPr lang="en-US"/>
          </a:p>
        </p:txBody>
      </p:sp>
      <p:sp>
        <p:nvSpPr>
          <p:cNvPr id="19" name="Slide Number Placeholder 18"/>
          <p:cNvSpPr>
            <a:spLocks noGrp="1"/>
          </p:cNvSpPr>
          <p:nvPr>
            <p:ph type="sldNum" sz="quarter" idx="12"/>
          </p:nvPr>
        </p:nvSpPr>
        <p:spPr/>
        <p:txBody>
          <a:bodyPr/>
          <a:lstStyle/>
          <a:p>
            <a:fld id="{065265BB-70C7-4C56-B6F2-B81676332F65}"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1143000"/>
          </a:xfrm>
        </p:spPr>
        <p:txBody>
          <a:bodyPr/>
          <a:lstStyle/>
          <a:p>
            <a:r>
              <a:rPr lang="en-US" dirty="0" smtClean="0"/>
              <a:t>Task switching</a:t>
            </a:r>
            <a:endParaRPr lang="en-US" dirty="0"/>
          </a:p>
        </p:txBody>
      </p:sp>
      <p:sp>
        <p:nvSpPr>
          <p:cNvPr id="3075" name="Rectangle 3"/>
          <p:cNvSpPr>
            <a:spLocks noGrp="1" noChangeArrowheads="1"/>
          </p:cNvSpPr>
          <p:nvPr>
            <p:ph type="body" idx="1"/>
          </p:nvPr>
        </p:nvSpPr>
        <p:spPr>
          <a:xfrm>
            <a:off x="457200" y="1341437"/>
            <a:ext cx="8229600" cy="4525963"/>
          </a:xfrm>
        </p:spPr>
        <p:txBody>
          <a:bodyPr/>
          <a:lstStyle/>
          <a:p>
            <a:r>
              <a:rPr lang="en-US" sz="2400" dirty="0"/>
              <a:t>Programs consist of data and instructions</a:t>
            </a:r>
          </a:p>
          <a:p>
            <a:r>
              <a:rPr lang="en-US" sz="2400" dirty="0"/>
              <a:t>Data consists of constants and variables, which may be ‘persistent’ or ‘transient’</a:t>
            </a:r>
          </a:p>
          <a:p>
            <a:r>
              <a:rPr lang="en-US" sz="2400" dirty="0"/>
              <a:t>Instructions may be ‘private’ or ‘shared</a:t>
            </a:r>
            <a:r>
              <a:rPr lang="en-US" sz="2400" dirty="0" smtClean="0"/>
              <a:t>’</a:t>
            </a:r>
          </a:p>
          <a:p>
            <a:r>
              <a:rPr lang="en-US" sz="2400" dirty="0" smtClean="0"/>
              <a:t>The CPU is designed to assist the system software in isolating the private portions of one program from those of another while they both are residing in physical memory, while allowing them also to share certain instructions and data in a controlled way</a:t>
            </a:r>
          </a:p>
          <a:p>
            <a:r>
              <a:rPr lang="en-US" sz="2400" dirty="0" smtClean="0"/>
              <a:t>This ‘sharing’ includes access to the CPU, whereby the tasks take turns at executing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1020762"/>
          </a:xfrm>
        </p:spPr>
        <p:txBody>
          <a:bodyPr/>
          <a:lstStyle/>
          <a:p>
            <a:r>
              <a:rPr lang="en-US" dirty="0"/>
              <a:t>Conceptual Program-Model</a:t>
            </a:r>
          </a:p>
        </p:txBody>
      </p:sp>
      <p:sp>
        <p:nvSpPr>
          <p:cNvPr id="4100" name="Rectangle 4"/>
          <p:cNvSpPr>
            <a:spLocks noChangeArrowheads="1"/>
          </p:cNvSpPr>
          <p:nvPr/>
        </p:nvSpPr>
        <p:spPr bwMode="auto">
          <a:xfrm>
            <a:off x="2057400" y="5638800"/>
            <a:ext cx="2362200" cy="685800"/>
          </a:xfrm>
          <a:prstGeom prst="rect">
            <a:avLst/>
          </a:prstGeom>
          <a:solidFill>
            <a:srgbClr val="FFCC66"/>
          </a:solidFill>
          <a:ln w="57150">
            <a:solidFill>
              <a:schemeClr val="tx1"/>
            </a:solidFill>
            <a:miter lim="800000"/>
            <a:headEnd/>
            <a:tailEnd/>
          </a:ln>
          <a:effectLst/>
        </p:spPr>
        <p:txBody>
          <a:bodyPr wrap="none" anchor="ctr"/>
          <a:lstStyle/>
          <a:p>
            <a:pPr algn="ctr"/>
            <a:r>
              <a:rPr lang="en-US" sz="2800"/>
              <a:t>TEXT</a:t>
            </a:r>
          </a:p>
        </p:txBody>
      </p:sp>
      <p:sp>
        <p:nvSpPr>
          <p:cNvPr id="4101" name="Rectangle 5"/>
          <p:cNvSpPr>
            <a:spLocks noChangeArrowheads="1"/>
          </p:cNvSpPr>
          <p:nvPr/>
        </p:nvSpPr>
        <p:spPr bwMode="auto">
          <a:xfrm>
            <a:off x="2057400" y="4953000"/>
            <a:ext cx="2362200" cy="685800"/>
          </a:xfrm>
          <a:prstGeom prst="rect">
            <a:avLst/>
          </a:prstGeom>
          <a:solidFill>
            <a:srgbClr val="CCFF33"/>
          </a:solidFill>
          <a:ln w="57150">
            <a:solidFill>
              <a:schemeClr val="tx1"/>
            </a:solidFill>
            <a:miter lim="800000"/>
            <a:headEnd/>
            <a:tailEnd/>
          </a:ln>
          <a:effectLst/>
        </p:spPr>
        <p:txBody>
          <a:bodyPr wrap="none" anchor="ctr"/>
          <a:lstStyle/>
          <a:p>
            <a:pPr algn="ctr"/>
            <a:r>
              <a:rPr lang="en-US" sz="2800"/>
              <a:t>DATA</a:t>
            </a:r>
          </a:p>
        </p:txBody>
      </p:sp>
      <p:sp>
        <p:nvSpPr>
          <p:cNvPr id="4102" name="Rectangle 6"/>
          <p:cNvSpPr>
            <a:spLocks noChangeArrowheads="1"/>
          </p:cNvSpPr>
          <p:nvPr/>
        </p:nvSpPr>
        <p:spPr bwMode="auto">
          <a:xfrm>
            <a:off x="2057400" y="4267200"/>
            <a:ext cx="2362200" cy="685800"/>
          </a:xfrm>
          <a:prstGeom prst="rect">
            <a:avLst/>
          </a:prstGeom>
          <a:solidFill>
            <a:srgbClr val="33CCFF"/>
          </a:solidFill>
          <a:ln w="9525">
            <a:solidFill>
              <a:schemeClr val="tx1"/>
            </a:solidFill>
            <a:miter lim="800000"/>
            <a:headEnd/>
            <a:tailEnd/>
          </a:ln>
          <a:effectLst/>
        </p:spPr>
        <p:txBody>
          <a:bodyPr wrap="none" anchor="ctr"/>
          <a:lstStyle/>
          <a:p>
            <a:pPr algn="ctr"/>
            <a:r>
              <a:rPr lang="en-US" sz="2800"/>
              <a:t>BSS</a:t>
            </a:r>
          </a:p>
        </p:txBody>
      </p:sp>
      <p:sp>
        <p:nvSpPr>
          <p:cNvPr id="4103" name="Rectangle 7"/>
          <p:cNvSpPr>
            <a:spLocks noChangeArrowheads="1"/>
          </p:cNvSpPr>
          <p:nvPr/>
        </p:nvSpPr>
        <p:spPr bwMode="auto">
          <a:xfrm>
            <a:off x="2057400" y="2743200"/>
            <a:ext cx="2362200" cy="685800"/>
          </a:xfrm>
          <a:prstGeom prst="rect">
            <a:avLst/>
          </a:prstGeom>
          <a:solidFill>
            <a:srgbClr val="FFCCFF"/>
          </a:solidFill>
          <a:ln w="9525">
            <a:solidFill>
              <a:schemeClr val="tx1"/>
            </a:solidFill>
            <a:miter lim="800000"/>
            <a:headEnd/>
            <a:tailEnd/>
          </a:ln>
          <a:effectLst/>
        </p:spPr>
        <p:txBody>
          <a:bodyPr wrap="none" anchor="ctr"/>
          <a:lstStyle/>
          <a:p>
            <a:pPr algn="ctr"/>
            <a:r>
              <a:rPr lang="en-US" sz="2800"/>
              <a:t>STACK</a:t>
            </a:r>
          </a:p>
        </p:txBody>
      </p:sp>
      <p:sp>
        <p:nvSpPr>
          <p:cNvPr id="4104" name="Rectangle 8"/>
          <p:cNvSpPr>
            <a:spLocks noChangeArrowheads="1"/>
          </p:cNvSpPr>
          <p:nvPr/>
        </p:nvSpPr>
        <p:spPr bwMode="auto">
          <a:xfrm>
            <a:off x="2057400" y="3429000"/>
            <a:ext cx="2362200" cy="838200"/>
          </a:xfrm>
          <a:prstGeom prst="rect">
            <a:avLst/>
          </a:prstGeom>
          <a:solidFill>
            <a:srgbClr val="808080"/>
          </a:solidFill>
          <a:ln w="9525">
            <a:solidFill>
              <a:schemeClr val="bg1"/>
            </a:solidFill>
            <a:miter lim="800000"/>
            <a:headEnd/>
            <a:tailEnd/>
          </a:ln>
          <a:effectLst/>
        </p:spPr>
        <p:txBody>
          <a:bodyPr wrap="none" anchor="ctr"/>
          <a:lstStyle/>
          <a:p>
            <a:pPr algn="ctr"/>
            <a:r>
              <a:rPr lang="en-US" sz="2800">
                <a:solidFill>
                  <a:schemeClr val="bg1"/>
                </a:solidFill>
              </a:rPr>
              <a:t>heap</a:t>
            </a:r>
          </a:p>
        </p:txBody>
      </p:sp>
      <p:sp>
        <p:nvSpPr>
          <p:cNvPr id="4109" name="Rectangle 13"/>
          <p:cNvSpPr>
            <a:spLocks noChangeArrowheads="1"/>
          </p:cNvSpPr>
          <p:nvPr/>
        </p:nvSpPr>
        <p:spPr bwMode="auto">
          <a:xfrm>
            <a:off x="2057400" y="1600200"/>
            <a:ext cx="2362200" cy="685800"/>
          </a:xfrm>
          <a:prstGeom prst="rect">
            <a:avLst/>
          </a:prstGeom>
          <a:solidFill>
            <a:srgbClr val="A50021"/>
          </a:solidFill>
          <a:ln w="9525">
            <a:solidFill>
              <a:schemeClr val="tx1"/>
            </a:solidFill>
            <a:miter lim="800000"/>
            <a:headEnd/>
            <a:tailEnd/>
          </a:ln>
          <a:effectLst/>
        </p:spPr>
        <p:txBody>
          <a:bodyPr wrap="none" anchor="ctr"/>
          <a:lstStyle/>
          <a:p>
            <a:pPr algn="ctr"/>
            <a:r>
              <a:rPr lang="en-US" sz="2800">
                <a:solidFill>
                  <a:schemeClr val="bg1"/>
                </a:solidFill>
              </a:rPr>
              <a:t>runtime library</a:t>
            </a:r>
          </a:p>
        </p:txBody>
      </p:sp>
      <p:sp>
        <p:nvSpPr>
          <p:cNvPr id="4111" name="Text Box 15"/>
          <p:cNvSpPr txBox="1">
            <a:spLocks noChangeArrowheads="1"/>
          </p:cNvSpPr>
          <p:nvPr/>
        </p:nvSpPr>
        <p:spPr bwMode="auto">
          <a:xfrm>
            <a:off x="5165725" y="5878513"/>
            <a:ext cx="3741738" cy="396875"/>
          </a:xfrm>
          <a:prstGeom prst="rect">
            <a:avLst/>
          </a:prstGeom>
          <a:noFill/>
          <a:ln w="9525">
            <a:noFill/>
            <a:miter lim="800000"/>
            <a:headEnd/>
            <a:tailEnd/>
          </a:ln>
          <a:effectLst/>
        </p:spPr>
        <p:txBody>
          <a:bodyPr wrap="none">
            <a:spAutoFit/>
          </a:bodyPr>
          <a:lstStyle/>
          <a:p>
            <a:r>
              <a:rPr lang="en-US" sz="2000"/>
              <a:t> Private Instructions (persistent</a:t>
            </a:r>
            <a:r>
              <a:rPr lang="en-US" sz="1800"/>
              <a:t>)</a:t>
            </a:r>
          </a:p>
        </p:txBody>
      </p:sp>
      <p:sp>
        <p:nvSpPr>
          <p:cNvPr id="4112" name="Line 16"/>
          <p:cNvSpPr>
            <a:spLocks noChangeShapeType="1"/>
          </p:cNvSpPr>
          <p:nvPr/>
        </p:nvSpPr>
        <p:spPr bwMode="auto">
          <a:xfrm flipH="1" flipV="1">
            <a:off x="4114800" y="6019800"/>
            <a:ext cx="1143000" cy="0"/>
          </a:xfrm>
          <a:prstGeom prst="line">
            <a:avLst/>
          </a:prstGeom>
          <a:noFill/>
          <a:ln w="9525">
            <a:solidFill>
              <a:schemeClr val="tx1"/>
            </a:solidFill>
            <a:round/>
            <a:headEnd/>
            <a:tailEnd type="triangle" w="med" len="med"/>
          </a:ln>
          <a:effectLst/>
        </p:spPr>
        <p:txBody>
          <a:bodyPr/>
          <a:lstStyle/>
          <a:p>
            <a:endParaRPr lang="en-US"/>
          </a:p>
        </p:txBody>
      </p:sp>
      <p:sp>
        <p:nvSpPr>
          <p:cNvPr id="4113" name="Text Box 17"/>
          <p:cNvSpPr txBox="1">
            <a:spLocks noChangeArrowheads="1"/>
          </p:cNvSpPr>
          <p:nvPr/>
        </p:nvSpPr>
        <p:spPr bwMode="auto">
          <a:xfrm>
            <a:off x="4953000" y="5105400"/>
            <a:ext cx="3259138" cy="396875"/>
          </a:xfrm>
          <a:prstGeom prst="rect">
            <a:avLst/>
          </a:prstGeom>
          <a:noFill/>
          <a:ln w="9525">
            <a:noFill/>
            <a:miter lim="800000"/>
            <a:headEnd/>
            <a:tailEnd/>
          </a:ln>
          <a:effectLst/>
        </p:spPr>
        <p:txBody>
          <a:bodyPr wrap="none">
            <a:spAutoFit/>
          </a:bodyPr>
          <a:lstStyle/>
          <a:p>
            <a:r>
              <a:rPr lang="en-US" sz="2000"/>
              <a:t> Initialized Data (persistent)</a:t>
            </a:r>
          </a:p>
        </p:txBody>
      </p:sp>
      <p:sp>
        <p:nvSpPr>
          <p:cNvPr id="4114" name="Line 18"/>
          <p:cNvSpPr>
            <a:spLocks noChangeShapeType="1"/>
          </p:cNvSpPr>
          <p:nvPr/>
        </p:nvSpPr>
        <p:spPr bwMode="auto">
          <a:xfrm>
            <a:off x="4114800" y="5334000"/>
            <a:ext cx="914400" cy="0"/>
          </a:xfrm>
          <a:prstGeom prst="line">
            <a:avLst/>
          </a:prstGeom>
          <a:noFill/>
          <a:ln w="9525">
            <a:solidFill>
              <a:schemeClr val="tx1"/>
            </a:solidFill>
            <a:round/>
            <a:headEnd type="triangle" w="med" len="med"/>
            <a:tailEnd/>
          </a:ln>
          <a:effectLst/>
        </p:spPr>
        <p:txBody>
          <a:bodyPr/>
          <a:lstStyle/>
          <a:p>
            <a:endParaRPr lang="en-US"/>
          </a:p>
        </p:txBody>
      </p:sp>
      <p:sp>
        <p:nvSpPr>
          <p:cNvPr id="4115" name="Text Box 19"/>
          <p:cNvSpPr txBox="1">
            <a:spLocks noChangeArrowheads="1"/>
          </p:cNvSpPr>
          <p:nvPr/>
        </p:nvSpPr>
        <p:spPr bwMode="auto">
          <a:xfrm>
            <a:off x="4937125" y="4430713"/>
            <a:ext cx="3565525" cy="396875"/>
          </a:xfrm>
          <a:prstGeom prst="rect">
            <a:avLst/>
          </a:prstGeom>
          <a:noFill/>
          <a:ln w="9525">
            <a:noFill/>
            <a:miter lim="800000"/>
            <a:headEnd/>
            <a:tailEnd/>
          </a:ln>
          <a:effectLst/>
        </p:spPr>
        <p:txBody>
          <a:bodyPr wrap="none">
            <a:spAutoFit/>
          </a:bodyPr>
          <a:lstStyle/>
          <a:p>
            <a:r>
              <a:rPr lang="en-US" sz="1800"/>
              <a:t> </a:t>
            </a:r>
            <a:r>
              <a:rPr lang="en-US" sz="2000"/>
              <a:t>Uninitialized Data (persistent)</a:t>
            </a:r>
          </a:p>
        </p:txBody>
      </p:sp>
      <p:sp>
        <p:nvSpPr>
          <p:cNvPr id="4116" name="Line 20"/>
          <p:cNvSpPr>
            <a:spLocks noChangeShapeType="1"/>
          </p:cNvSpPr>
          <p:nvPr/>
        </p:nvSpPr>
        <p:spPr bwMode="auto">
          <a:xfrm flipH="1">
            <a:off x="4114800" y="4648200"/>
            <a:ext cx="914400" cy="0"/>
          </a:xfrm>
          <a:prstGeom prst="line">
            <a:avLst/>
          </a:prstGeom>
          <a:noFill/>
          <a:ln w="9525">
            <a:solidFill>
              <a:schemeClr val="tx1"/>
            </a:solidFill>
            <a:round/>
            <a:headEnd/>
            <a:tailEnd type="triangle" w="med" len="med"/>
          </a:ln>
          <a:effectLst/>
        </p:spPr>
        <p:txBody>
          <a:bodyPr/>
          <a:lstStyle/>
          <a:p>
            <a:endParaRPr lang="en-US"/>
          </a:p>
        </p:txBody>
      </p:sp>
      <p:sp>
        <p:nvSpPr>
          <p:cNvPr id="4117" name="Text Box 21"/>
          <p:cNvSpPr txBox="1">
            <a:spLocks noChangeArrowheads="1"/>
          </p:cNvSpPr>
          <p:nvPr/>
        </p:nvSpPr>
        <p:spPr bwMode="auto">
          <a:xfrm>
            <a:off x="5029200" y="2895600"/>
            <a:ext cx="2792413" cy="396875"/>
          </a:xfrm>
          <a:prstGeom prst="rect">
            <a:avLst/>
          </a:prstGeom>
          <a:noFill/>
          <a:ln w="9525">
            <a:noFill/>
            <a:miter lim="800000"/>
            <a:headEnd/>
            <a:tailEnd/>
          </a:ln>
          <a:effectLst/>
        </p:spPr>
        <p:txBody>
          <a:bodyPr wrap="none">
            <a:spAutoFit/>
          </a:bodyPr>
          <a:lstStyle/>
          <a:p>
            <a:r>
              <a:rPr lang="en-US" sz="2000"/>
              <a:t>Private Data (transient)</a:t>
            </a:r>
          </a:p>
        </p:txBody>
      </p:sp>
      <p:sp>
        <p:nvSpPr>
          <p:cNvPr id="4118" name="Line 22"/>
          <p:cNvSpPr>
            <a:spLocks noChangeShapeType="1"/>
          </p:cNvSpPr>
          <p:nvPr/>
        </p:nvSpPr>
        <p:spPr bwMode="auto">
          <a:xfrm flipH="1">
            <a:off x="4114800" y="3124200"/>
            <a:ext cx="990600" cy="0"/>
          </a:xfrm>
          <a:prstGeom prst="line">
            <a:avLst/>
          </a:prstGeom>
          <a:noFill/>
          <a:ln w="9525">
            <a:solidFill>
              <a:schemeClr val="tx1"/>
            </a:solidFill>
            <a:round/>
            <a:headEnd/>
            <a:tailEnd type="triangle" w="med" len="med"/>
          </a:ln>
          <a:effectLst/>
        </p:spPr>
        <p:txBody>
          <a:bodyPr/>
          <a:lstStyle/>
          <a:p>
            <a:endParaRPr lang="en-US"/>
          </a:p>
        </p:txBody>
      </p:sp>
      <p:sp>
        <p:nvSpPr>
          <p:cNvPr id="4119" name="Text Box 23"/>
          <p:cNvSpPr txBox="1">
            <a:spLocks noChangeArrowheads="1"/>
          </p:cNvSpPr>
          <p:nvPr/>
        </p:nvSpPr>
        <p:spPr bwMode="auto">
          <a:xfrm>
            <a:off x="5013325" y="1687513"/>
            <a:ext cx="3470275" cy="701675"/>
          </a:xfrm>
          <a:prstGeom prst="rect">
            <a:avLst/>
          </a:prstGeom>
          <a:noFill/>
          <a:ln w="9525">
            <a:noFill/>
            <a:miter lim="800000"/>
            <a:headEnd/>
            <a:tailEnd/>
          </a:ln>
          <a:effectLst/>
        </p:spPr>
        <p:txBody>
          <a:bodyPr wrap="none">
            <a:spAutoFit/>
          </a:bodyPr>
          <a:lstStyle/>
          <a:p>
            <a:r>
              <a:rPr lang="en-US" sz="2000"/>
              <a:t>Shared Instructions and Data</a:t>
            </a:r>
          </a:p>
          <a:p>
            <a:r>
              <a:rPr lang="en-US" sz="2000"/>
              <a:t>              (persistent)</a:t>
            </a:r>
          </a:p>
        </p:txBody>
      </p:sp>
      <p:sp>
        <p:nvSpPr>
          <p:cNvPr id="4120" name="Line 24"/>
          <p:cNvSpPr>
            <a:spLocks noChangeShapeType="1"/>
          </p:cNvSpPr>
          <p:nvPr/>
        </p:nvSpPr>
        <p:spPr bwMode="auto">
          <a:xfrm flipH="1">
            <a:off x="4191000" y="1905000"/>
            <a:ext cx="838200" cy="0"/>
          </a:xfrm>
          <a:prstGeom prst="line">
            <a:avLst/>
          </a:prstGeom>
          <a:noFill/>
          <a:ln w="9525">
            <a:solidFill>
              <a:schemeClr val="tx1"/>
            </a:solidFill>
            <a:round/>
            <a:headEnd/>
            <a:tailEnd type="triangle" w="med" len="med"/>
          </a:ln>
          <a:effectLst/>
        </p:spPr>
        <p:txBody>
          <a:bodyPr/>
          <a:lstStyle/>
          <a:p>
            <a:endParaRPr lang="en-US"/>
          </a:p>
        </p:txBody>
      </p:sp>
      <p:sp>
        <p:nvSpPr>
          <p:cNvPr id="4121" name="Line 25"/>
          <p:cNvSpPr>
            <a:spLocks noChangeShapeType="1"/>
          </p:cNvSpPr>
          <p:nvPr/>
        </p:nvSpPr>
        <p:spPr bwMode="auto">
          <a:xfrm>
            <a:off x="1828800" y="4953000"/>
            <a:ext cx="0" cy="13716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122" name="Text Box 26"/>
          <p:cNvSpPr txBox="1">
            <a:spLocks noChangeArrowheads="1"/>
          </p:cNvSpPr>
          <p:nvPr/>
        </p:nvSpPr>
        <p:spPr bwMode="auto">
          <a:xfrm>
            <a:off x="762000" y="5029200"/>
            <a:ext cx="1009650" cy="1190625"/>
          </a:xfrm>
          <a:prstGeom prst="rect">
            <a:avLst/>
          </a:prstGeom>
          <a:noFill/>
          <a:ln w="9525">
            <a:noFill/>
            <a:miter lim="800000"/>
            <a:headEnd/>
            <a:tailEnd/>
          </a:ln>
          <a:effectLst/>
        </p:spPr>
        <p:txBody>
          <a:bodyPr wrap="none">
            <a:spAutoFit/>
          </a:bodyPr>
          <a:lstStyle/>
          <a:p>
            <a:r>
              <a:rPr lang="en-US" sz="1800"/>
              <a:t>created </a:t>
            </a:r>
          </a:p>
          <a:p>
            <a:r>
              <a:rPr lang="en-US" sz="1800"/>
              <a:t>     at </a:t>
            </a:r>
          </a:p>
          <a:p>
            <a:r>
              <a:rPr lang="en-US" sz="1800"/>
              <a:t>compile</a:t>
            </a:r>
          </a:p>
          <a:p>
            <a:r>
              <a:rPr lang="en-US" sz="1800"/>
              <a:t>   time</a:t>
            </a:r>
          </a:p>
        </p:txBody>
      </p:sp>
      <p:sp>
        <p:nvSpPr>
          <p:cNvPr id="4123" name="Line 27"/>
          <p:cNvSpPr>
            <a:spLocks noChangeShapeType="1"/>
          </p:cNvSpPr>
          <p:nvPr/>
        </p:nvSpPr>
        <p:spPr bwMode="auto">
          <a:xfrm flipH="1">
            <a:off x="1828800" y="2743200"/>
            <a:ext cx="0" cy="2209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124" name="Text Box 28"/>
          <p:cNvSpPr txBox="1">
            <a:spLocks noChangeArrowheads="1"/>
          </p:cNvSpPr>
          <p:nvPr/>
        </p:nvSpPr>
        <p:spPr bwMode="auto">
          <a:xfrm>
            <a:off x="838200" y="3352800"/>
            <a:ext cx="946150" cy="915988"/>
          </a:xfrm>
          <a:prstGeom prst="rect">
            <a:avLst/>
          </a:prstGeom>
          <a:noFill/>
          <a:ln w="9525">
            <a:noFill/>
            <a:miter lim="800000"/>
            <a:headEnd/>
            <a:tailEnd/>
          </a:ln>
          <a:effectLst/>
        </p:spPr>
        <p:txBody>
          <a:bodyPr wrap="none">
            <a:spAutoFit/>
          </a:bodyPr>
          <a:lstStyle/>
          <a:p>
            <a:r>
              <a:rPr lang="en-US" sz="1800"/>
              <a:t>created</a:t>
            </a:r>
          </a:p>
          <a:p>
            <a:r>
              <a:rPr lang="en-US" sz="1800"/>
              <a:t> during</a:t>
            </a:r>
          </a:p>
          <a:p>
            <a:r>
              <a:rPr lang="en-US" sz="1800"/>
              <a:t>runtime</a:t>
            </a:r>
          </a:p>
        </p:txBody>
      </p:sp>
      <p:sp>
        <p:nvSpPr>
          <p:cNvPr id="23" name="Slide Number Placeholder 22"/>
          <p:cNvSpPr>
            <a:spLocks noGrp="1"/>
          </p:cNvSpPr>
          <p:nvPr>
            <p:ph type="sldNum" sz="quarter" idx="12"/>
          </p:nvPr>
        </p:nvSpPr>
        <p:spPr/>
        <p:txBody>
          <a:bodyPr/>
          <a:lstStyle/>
          <a:p>
            <a:fld id="{065265BB-70C7-4C56-B6F2-B81676332F65}"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81000" y="0"/>
            <a:ext cx="8229600" cy="762000"/>
          </a:xfrm>
        </p:spPr>
        <p:txBody>
          <a:bodyPr/>
          <a:lstStyle/>
          <a:p>
            <a:r>
              <a:rPr lang="en-US" dirty="0"/>
              <a:t>Multi-tasking</a:t>
            </a:r>
          </a:p>
        </p:txBody>
      </p:sp>
      <p:sp>
        <p:nvSpPr>
          <p:cNvPr id="7172" name="Rectangle 4"/>
          <p:cNvSpPr>
            <a:spLocks noChangeArrowheads="1"/>
          </p:cNvSpPr>
          <p:nvPr/>
        </p:nvSpPr>
        <p:spPr bwMode="auto">
          <a:xfrm>
            <a:off x="1219200" y="5562600"/>
            <a:ext cx="1600200" cy="533400"/>
          </a:xfrm>
          <a:prstGeom prst="rect">
            <a:avLst/>
          </a:prstGeom>
          <a:solidFill>
            <a:srgbClr val="FFCC66"/>
          </a:solidFill>
          <a:ln w="9525">
            <a:solidFill>
              <a:schemeClr val="tx1"/>
            </a:solidFill>
            <a:miter lim="800000"/>
            <a:headEnd/>
            <a:tailEnd/>
          </a:ln>
          <a:effectLst/>
        </p:spPr>
        <p:txBody>
          <a:bodyPr wrap="none" anchor="ctr"/>
          <a:lstStyle/>
          <a:p>
            <a:pPr algn="ctr"/>
            <a:r>
              <a:rPr lang="en-US" sz="1800"/>
              <a:t>TEXT</a:t>
            </a:r>
          </a:p>
        </p:txBody>
      </p:sp>
      <p:sp>
        <p:nvSpPr>
          <p:cNvPr id="7173" name="Rectangle 5"/>
          <p:cNvSpPr>
            <a:spLocks noChangeArrowheads="1"/>
          </p:cNvSpPr>
          <p:nvPr/>
        </p:nvSpPr>
        <p:spPr bwMode="auto">
          <a:xfrm>
            <a:off x="1219200" y="5029200"/>
            <a:ext cx="1600200" cy="533400"/>
          </a:xfrm>
          <a:prstGeom prst="rect">
            <a:avLst/>
          </a:prstGeom>
          <a:solidFill>
            <a:srgbClr val="CCFF33"/>
          </a:solidFill>
          <a:ln w="9525">
            <a:solidFill>
              <a:schemeClr val="tx1"/>
            </a:solidFill>
            <a:miter lim="800000"/>
            <a:headEnd/>
            <a:tailEnd/>
          </a:ln>
          <a:effectLst/>
        </p:spPr>
        <p:txBody>
          <a:bodyPr wrap="none" anchor="ctr"/>
          <a:lstStyle/>
          <a:p>
            <a:pPr algn="ctr"/>
            <a:r>
              <a:rPr lang="en-US" sz="1800"/>
              <a:t>DATA</a:t>
            </a:r>
          </a:p>
        </p:txBody>
      </p:sp>
      <p:sp>
        <p:nvSpPr>
          <p:cNvPr id="7174" name="Rectangle 6"/>
          <p:cNvSpPr>
            <a:spLocks noChangeArrowheads="1"/>
          </p:cNvSpPr>
          <p:nvPr/>
        </p:nvSpPr>
        <p:spPr bwMode="auto">
          <a:xfrm>
            <a:off x="1219200" y="4495800"/>
            <a:ext cx="1600200" cy="533400"/>
          </a:xfrm>
          <a:prstGeom prst="rect">
            <a:avLst/>
          </a:prstGeom>
          <a:solidFill>
            <a:srgbClr val="33CCFF"/>
          </a:solidFill>
          <a:ln w="9525">
            <a:solidFill>
              <a:schemeClr val="tx1"/>
            </a:solidFill>
            <a:miter lim="800000"/>
            <a:headEnd/>
            <a:tailEnd/>
          </a:ln>
          <a:effectLst/>
        </p:spPr>
        <p:txBody>
          <a:bodyPr wrap="none" anchor="ctr"/>
          <a:lstStyle/>
          <a:p>
            <a:pPr algn="ctr"/>
            <a:r>
              <a:rPr lang="en-US" sz="1800"/>
              <a:t>BSS</a:t>
            </a:r>
          </a:p>
        </p:txBody>
      </p:sp>
      <p:sp>
        <p:nvSpPr>
          <p:cNvPr id="7175" name="Rectangle 7"/>
          <p:cNvSpPr>
            <a:spLocks noChangeArrowheads="1"/>
          </p:cNvSpPr>
          <p:nvPr/>
        </p:nvSpPr>
        <p:spPr bwMode="auto">
          <a:xfrm>
            <a:off x="1219200" y="3962400"/>
            <a:ext cx="1600200" cy="533400"/>
          </a:xfrm>
          <a:prstGeom prst="rect">
            <a:avLst/>
          </a:prstGeom>
          <a:solidFill>
            <a:srgbClr val="808080"/>
          </a:solidFill>
          <a:ln w="9525">
            <a:solidFill>
              <a:schemeClr val="bg1"/>
            </a:solidFill>
            <a:miter lim="800000"/>
            <a:headEnd/>
            <a:tailEnd/>
          </a:ln>
          <a:effectLst/>
        </p:spPr>
        <p:txBody>
          <a:bodyPr wrap="none" anchor="ctr"/>
          <a:lstStyle/>
          <a:p>
            <a:pPr algn="ctr"/>
            <a:r>
              <a:rPr lang="en-US" sz="1800">
                <a:solidFill>
                  <a:schemeClr val="bg1"/>
                </a:solidFill>
              </a:rPr>
              <a:t>heap</a:t>
            </a:r>
          </a:p>
        </p:txBody>
      </p:sp>
      <p:sp>
        <p:nvSpPr>
          <p:cNvPr id="7176" name="Rectangle 8"/>
          <p:cNvSpPr>
            <a:spLocks noChangeArrowheads="1"/>
          </p:cNvSpPr>
          <p:nvPr/>
        </p:nvSpPr>
        <p:spPr bwMode="auto">
          <a:xfrm>
            <a:off x="1219200" y="3429000"/>
            <a:ext cx="16002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800"/>
              <a:t>STACK</a:t>
            </a:r>
          </a:p>
        </p:txBody>
      </p:sp>
      <p:sp>
        <p:nvSpPr>
          <p:cNvPr id="7182" name="Rectangle 14"/>
          <p:cNvSpPr>
            <a:spLocks noChangeArrowheads="1"/>
          </p:cNvSpPr>
          <p:nvPr/>
        </p:nvSpPr>
        <p:spPr bwMode="auto">
          <a:xfrm>
            <a:off x="4419600" y="5562600"/>
            <a:ext cx="1600200" cy="533400"/>
          </a:xfrm>
          <a:prstGeom prst="rect">
            <a:avLst/>
          </a:prstGeom>
          <a:solidFill>
            <a:srgbClr val="FFCC66"/>
          </a:solidFill>
          <a:ln w="9525">
            <a:solidFill>
              <a:schemeClr val="tx1"/>
            </a:solidFill>
            <a:miter lim="800000"/>
            <a:headEnd/>
            <a:tailEnd/>
          </a:ln>
          <a:effectLst/>
        </p:spPr>
        <p:txBody>
          <a:bodyPr wrap="none" anchor="ctr"/>
          <a:lstStyle/>
          <a:p>
            <a:pPr algn="ctr"/>
            <a:r>
              <a:rPr lang="en-US" sz="1800"/>
              <a:t>TEXT</a:t>
            </a:r>
          </a:p>
        </p:txBody>
      </p:sp>
      <p:sp>
        <p:nvSpPr>
          <p:cNvPr id="7183" name="Rectangle 15"/>
          <p:cNvSpPr>
            <a:spLocks noChangeArrowheads="1"/>
          </p:cNvSpPr>
          <p:nvPr/>
        </p:nvSpPr>
        <p:spPr bwMode="auto">
          <a:xfrm>
            <a:off x="4419600" y="5029200"/>
            <a:ext cx="1600200" cy="533400"/>
          </a:xfrm>
          <a:prstGeom prst="rect">
            <a:avLst/>
          </a:prstGeom>
          <a:solidFill>
            <a:srgbClr val="CCFF33"/>
          </a:solidFill>
          <a:ln w="9525">
            <a:solidFill>
              <a:schemeClr val="tx1"/>
            </a:solidFill>
            <a:miter lim="800000"/>
            <a:headEnd/>
            <a:tailEnd/>
          </a:ln>
          <a:effectLst/>
        </p:spPr>
        <p:txBody>
          <a:bodyPr wrap="none" anchor="ctr"/>
          <a:lstStyle/>
          <a:p>
            <a:pPr algn="ctr"/>
            <a:r>
              <a:rPr lang="en-US" sz="1800"/>
              <a:t>DATA</a:t>
            </a:r>
          </a:p>
        </p:txBody>
      </p:sp>
      <p:sp>
        <p:nvSpPr>
          <p:cNvPr id="7184" name="Rectangle 16"/>
          <p:cNvSpPr>
            <a:spLocks noChangeArrowheads="1"/>
          </p:cNvSpPr>
          <p:nvPr/>
        </p:nvSpPr>
        <p:spPr bwMode="auto">
          <a:xfrm>
            <a:off x="4419600" y="4495800"/>
            <a:ext cx="1600200" cy="533400"/>
          </a:xfrm>
          <a:prstGeom prst="rect">
            <a:avLst/>
          </a:prstGeom>
          <a:solidFill>
            <a:srgbClr val="33CCFF"/>
          </a:solidFill>
          <a:ln w="9525">
            <a:solidFill>
              <a:schemeClr val="tx1"/>
            </a:solidFill>
            <a:miter lim="800000"/>
            <a:headEnd/>
            <a:tailEnd/>
          </a:ln>
          <a:effectLst/>
        </p:spPr>
        <p:txBody>
          <a:bodyPr wrap="none" anchor="ctr"/>
          <a:lstStyle/>
          <a:p>
            <a:pPr algn="ctr"/>
            <a:r>
              <a:rPr lang="en-US" sz="1800"/>
              <a:t>BSS</a:t>
            </a:r>
          </a:p>
        </p:txBody>
      </p:sp>
      <p:sp>
        <p:nvSpPr>
          <p:cNvPr id="7185" name="Rectangle 17"/>
          <p:cNvSpPr>
            <a:spLocks noChangeArrowheads="1"/>
          </p:cNvSpPr>
          <p:nvPr/>
        </p:nvSpPr>
        <p:spPr bwMode="auto">
          <a:xfrm>
            <a:off x="4419600" y="3962400"/>
            <a:ext cx="1600200" cy="533400"/>
          </a:xfrm>
          <a:prstGeom prst="rect">
            <a:avLst/>
          </a:prstGeom>
          <a:solidFill>
            <a:srgbClr val="808080"/>
          </a:solidFill>
          <a:ln w="9525">
            <a:solidFill>
              <a:schemeClr val="bg1"/>
            </a:solidFill>
            <a:miter lim="800000"/>
            <a:headEnd/>
            <a:tailEnd/>
          </a:ln>
          <a:effectLst/>
        </p:spPr>
        <p:txBody>
          <a:bodyPr wrap="none" anchor="ctr"/>
          <a:lstStyle/>
          <a:p>
            <a:pPr algn="ctr"/>
            <a:r>
              <a:rPr lang="en-US" sz="1800">
                <a:solidFill>
                  <a:schemeClr val="bg1"/>
                </a:solidFill>
              </a:rPr>
              <a:t>heap</a:t>
            </a:r>
          </a:p>
        </p:txBody>
      </p:sp>
      <p:sp>
        <p:nvSpPr>
          <p:cNvPr id="7186" name="Rectangle 18"/>
          <p:cNvSpPr>
            <a:spLocks noChangeArrowheads="1"/>
          </p:cNvSpPr>
          <p:nvPr/>
        </p:nvSpPr>
        <p:spPr bwMode="auto">
          <a:xfrm>
            <a:off x="4419600" y="3429000"/>
            <a:ext cx="1600200" cy="533400"/>
          </a:xfrm>
          <a:prstGeom prst="rect">
            <a:avLst/>
          </a:prstGeom>
          <a:solidFill>
            <a:srgbClr val="FFCCFF"/>
          </a:solidFill>
          <a:ln w="9525">
            <a:solidFill>
              <a:schemeClr val="tx1"/>
            </a:solidFill>
            <a:miter lim="800000"/>
            <a:headEnd/>
            <a:tailEnd/>
          </a:ln>
          <a:effectLst/>
        </p:spPr>
        <p:txBody>
          <a:bodyPr wrap="none" anchor="ctr"/>
          <a:lstStyle/>
          <a:p>
            <a:pPr algn="ctr"/>
            <a:r>
              <a:rPr lang="en-US" sz="1800"/>
              <a:t>STACK</a:t>
            </a:r>
          </a:p>
        </p:txBody>
      </p:sp>
      <p:sp>
        <p:nvSpPr>
          <p:cNvPr id="7187" name="Rectangle 19"/>
          <p:cNvSpPr>
            <a:spLocks noChangeArrowheads="1"/>
          </p:cNvSpPr>
          <p:nvPr/>
        </p:nvSpPr>
        <p:spPr bwMode="auto">
          <a:xfrm>
            <a:off x="1981200" y="2819400"/>
            <a:ext cx="3276600" cy="457200"/>
          </a:xfrm>
          <a:prstGeom prst="rect">
            <a:avLst/>
          </a:prstGeom>
          <a:solidFill>
            <a:srgbClr val="A50021"/>
          </a:solidFill>
          <a:ln w="9525">
            <a:solidFill>
              <a:schemeClr val="tx1"/>
            </a:solidFill>
            <a:miter lim="800000"/>
            <a:headEnd/>
            <a:tailEnd/>
          </a:ln>
          <a:effectLst/>
        </p:spPr>
        <p:txBody>
          <a:bodyPr wrap="none" anchor="ctr"/>
          <a:lstStyle/>
          <a:p>
            <a:pPr algn="ctr"/>
            <a:r>
              <a:rPr lang="en-US" sz="1800">
                <a:solidFill>
                  <a:schemeClr val="bg1"/>
                </a:solidFill>
              </a:rPr>
              <a:t>shared runtime library</a:t>
            </a:r>
          </a:p>
        </p:txBody>
      </p:sp>
      <p:sp>
        <p:nvSpPr>
          <p:cNvPr id="7189" name="Line 21"/>
          <p:cNvSpPr>
            <a:spLocks noChangeShapeType="1"/>
          </p:cNvSpPr>
          <p:nvPr/>
        </p:nvSpPr>
        <p:spPr bwMode="auto">
          <a:xfrm>
            <a:off x="0" y="2743200"/>
            <a:ext cx="9144000" cy="0"/>
          </a:xfrm>
          <a:prstGeom prst="line">
            <a:avLst/>
          </a:prstGeom>
          <a:noFill/>
          <a:ln w="9525">
            <a:solidFill>
              <a:schemeClr val="tx1"/>
            </a:solidFill>
            <a:round/>
            <a:headEnd/>
            <a:tailEnd/>
          </a:ln>
          <a:effectLst/>
        </p:spPr>
        <p:txBody>
          <a:bodyPr/>
          <a:lstStyle/>
          <a:p>
            <a:endParaRPr lang="en-US"/>
          </a:p>
        </p:txBody>
      </p:sp>
      <p:sp>
        <p:nvSpPr>
          <p:cNvPr id="7190" name="Text Box 22"/>
          <p:cNvSpPr txBox="1">
            <a:spLocks noChangeArrowheads="1"/>
          </p:cNvSpPr>
          <p:nvPr/>
        </p:nvSpPr>
        <p:spPr bwMode="auto">
          <a:xfrm>
            <a:off x="7105650" y="2667000"/>
            <a:ext cx="2038350" cy="366713"/>
          </a:xfrm>
          <a:prstGeom prst="rect">
            <a:avLst/>
          </a:prstGeom>
          <a:noFill/>
          <a:ln w="9525">
            <a:noFill/>
            <a:miter lim="800000"/>
            <a:headEnd/>
            <a:tailEnd/>
          </a:ln>
          <a:effectLst/>
        </p:spPr>
        <p:txBody>
          <a:bodyPr wrap="none">
            <a:spAutoFit/>
          </a:bodyPr>
          <a:lstStyle/>
          <a:p>
            <a:r>
              <a:rPr lang="en-US" sz="1800"/>
              <a:t>user-space (ring3)</a:t>
            </a:r>
          </a:p>
        </p:txBody>
      </p:sp>
      <p:sp>
        <p:nvSpPr>
          <p:cNvPr id="7191" name="Text Box 23"/>
          <p:cNvSpPr txBox="1">
            <a:spLocks noChangeArrowheads="1"/>
          </p:cNvSpPr>
          <p:nvPr/>
        </p:nvSpPr>
        <p:spPr bwMode="auto">
          <a:xfrm>
            <a:off x="6496050" y="2362200"/>
            <a:ext cx="2647950" cy="366713"/>
          </a:xfrm>
          <a:prstGeom prst="rect">
            <a:avLst/>
          </a:prstGeom>
          <a:noFill/>
          <a:ln w="9525">
            <a:noFill/>
            <a:miter lim="800000"/>
            <a:headEnd/>
            <a:tailEnd/>
          </a:ln>
          <a:effectLst/>
        </p:spPr>
        <p:txBody>
          <a:bodyPr wrap="none">
            <a:spAutoFit/>
          </a:bodyPr>
          <a:lstStyle/>
          <a:p>
            <a:r>
              <a:rPr lang="en-US" sz="1800"/>
              <a:t>supervisor-space (ring0)</a:t>
            </a:r>
          </a:p>
        </p:txBody>
      </p:sp>
      <p:sp>
        <p:nvSpPr>
          <p:cNvPr id="7192" name="Rectangle 24"/>
          <p:cNvSpPr>
            <a:spLocks noChangeArrowheads="1"/>
          </p:cNvSpPr>
          <p:nvPr/>
        </p:nvSpPr>
        <p:spPr bwMode="auto">
          <a:xfrm>
            <a:off x="1219200" y="2133600"/>
            <a:ext cx="1600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sz="1800" b="1"/>
              <a:t>TSS 1</a:t>
            </a:r>
          </a:p>
        </p:txBody>
      </p:sp>
      <p:sp>
        <p:nvSpPr>
          <p:cNvPr id="7193" name="Rectangle 25"/>
          <p:cNvSpPr>
            <a:spLocks noChangeArrowheads="1"/>
          </p:cNvSpPr>
          <p:nvPr/>
        </p:nvSpPr>
        <p:spPr bwMode="auto">
          <a:xfrm>
            <a:off x="4419600" y="2133600"/>
            <a:ext cx="1600200" cy="457200"/>
          </a:xfrm>
          <a:prstGeom prst="rect">
            <a:avLst/>
          </a:prstGeom>
          <a:solidFill>
            <a:srgbClr val="FFFF99"/>
          </a:solidFill>
          <a:ln w="9525">
            <a:solidFill>
              <a:schemeClr val="tx1"/>
            </a:solidFill>
            <a:miter lim="800000"/>
            <a:headEnd/>
            <a:tailEnd/>
          </a:ln>
          <a:effectLst/>
        </p:spPr>
        <p:txBody>
          <a:bodyPr wrap="none" anchor="ctr"/>
          <a:lstStyle/>
          <a:p>
            <a:pPr algn="ctr"/>
            <a:r>
              <a:rPr lang="en-US" sz="1800" b="1"/>
              <a:t>TSS 2</a:t>
            </a:r>
          </a:p>
        </p:txBody>
      </p:sp>
      <p:sp>
        <p:nvSpPr>
          <p:cNvPr id="7196" name="Text Box 28"/>
          <p:cNvSpPr txBox="1">
            <a:spLocks noChangeArrowheads="1"/>
          </p:cNvSpPr>
          <p:nvPr/>
        </p:nvSpPr>
        <p:spPr bwMode="auto">
          <a:xfrm>
            <a:off x="1584325" y="6132513"/>
            <a:ext cx="996950" cy="366712"/>
          </a:xfrm>
          <a:prstGeom prst="rect">
            <a:avLst/>
          </a:prstGeom>
          <a:noFill/>
          <a:ln w="9525">
            <a:noFill/>
            <a:miter lim="800000"/>
            <a:headEnd/>
            <a:tailEnd/>
          </a:ln>
          <a:effectLst/>
        </p:spPr>
        <p:txBody>
          <a:bodyPr wrap="none">
            <a:spAutoFit/>
          </a:bodyPr>
          <a:lstStyle/>
          <a:p>
            <a:r>
              <a:rPr lang="en-US" sz="1800"/>
              <a:t>Task #1</a:t>
            </a:r>
          </a:p>
        </p:txBody>
      </p:sp>
      <p:sp>
        <p:nvSpPr>
          <p:cNvPr id="7197" name="Text Box 29"/>
          <p:cNvSpPr txBox="1">
            <a:spLocks noChangeArrowheads="1"/>
          </p:cNvSpPr>
          <p:nvPr/>
        </p:nvSpPr>
        <p:spPr bwMode="auto">
          <a:xfrm>
            <a:off x="4724400" y="6096000"/>
            <a:ext cx="996950" cy="366713"/>
          </a:xfrm>
          <a:prstGeom prst="rect">
            <a:avLst/>
          </a:prstGeom>
          <a:noFill/>
          <a:ln w="9525">
            <a:noFill/>
            <a:miter lim="800000"/>
            <a:headEnd/>
            <a:tailEnd/>
          </a:ln>
          <a:effectLst/>
        </p:spPr>
        <p:txBody>
          <a:bodyPr wrap="none">
            <a:spAutoFit/>
          </a:bodyPr>
          <a:lstStyle/>
          <a:p>
            <a:r>
              <a:rPr lang="en-US" sz="1800"/>
              <a:t>Task #2</a:t>
            </a:r>
          </a:p>
        </p:txBody>
      </p:sp>
      <p:sp>
        <p:nvSpPr>
          <p:cNvPr id="7198" name="Rectangle 30"/>
          <p:cNvSpPr>
            <a:spLocks noChangeArrowheads="1"/>
          </p:cNvSpPr>
          <p:nvPr/>
        </p:nvSpPr>
        <p:spPr bwMode="auto">
          <a:xfrm>
            <a:off x="6324600" y="7620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199" name="Rectangle 31"/>
          <p:cNvSpPr>
            <a:spLocks noChangeArrowheads="1"/>
          </p:cNvSpPr>
          <p:nvPr/>
        </p:nvSpPr>
        <p:spPr bwMode="auto">
          <a:xfrm>
            <a:off x="6324600" y="9906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0" name="Rectangle 32"/>
          <p:cNvSpPr>
            <a:spLocks noChangeArrowheads="1"/>
          </p:cNvSpPr>
          <p:nvPr/>
        </p:nvSpPr>
        <p:spPr bwMode="auto">
          <a:xfrm>
            <a:off x="6324600" y="12192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1" name="Rectangle 33"/>
          <p:cNvSpPr>
            <a:spLocks noChangeArrowheads="1"/>
          </p:cNvSpPr>
          <p:nvPr/>
        </p:nvSpPr>
        <p:spPr bwMode="auto">
          <a:xfrm>
            <a:off x="6324600" y="1447800"/>
            <a:ext cx="1447800" cy="22860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7202" name="Rectangle 34"/>
          <p:cNvSpPr>
            <a:spLocks noChangeArrowheads="1"/>
          </p:cNvSpPr>
          <p:nvPr/>
        </p:nvSpPr>
        <p:spPr bwMode="auto">
          <a:xfrm>
            <a:off x="6324600" y="16764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3" name="Rectangle 35"/>
          <p:cNvSpPr>
            <a:spLocks noChangeArrowheads="1"/>
          </p:cNvSpPr>
          <p:nvPr/>
        </p:nvSpPr>
        <p:spPr bwMode="auto">
          <a:xfrm>
            <a:off x="6324600" y="19050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4" name="Text Box 36"/>
          <p:cNvSpPr txBox="1">
            <a:spLocks noChangeArrowheads="1"/>
          </p:cNvSpPr>
          <p:nvPr/>
        </p:nvSpPr>
        <p:spPr bwMode="auto">
          <a:xfrm>
            <a:off x="6629400" y="381000"/>
            <a:ext cx="827088" cy="457200"/>
          </a:xfrm>
          <a:prstGeom prst="rect">
            <a:avLst/>
          </a:prstGeom>
          <a:noFill/>
          <a:ln w="9525">
            <a:noFill/>
            <a:miter lim="800000"/>
            <a:headEnd/>
            <a:tailEnd/>
          </a:ln>
          <a:effectLst/>
        </p:spPr>
        <p:txBody>
          <a:bodyPr wrap="none">
            <a:spAutoFit/>
          </a:bodyPr>
          <a:lstStyle/>
          <a:p>
            <a:r>
              <a:rPr lang="en-US" sz="2400" b="1"/>
              <a:t>GDT</a:t>
            </a:r>
          </a:p>
        </p:txBody>
      </p:sp>
      <p:sp>
        <p:nvSpPr>
          <p:cNvPr id="7206" name="Rectangle 38"/>
          <p:cNvSpPr>
            <a:spLocks noChangeArrowheads="1"/>
          </p:cNvSpPr>
          <p:nvPr/>
        </p:nvSpPr>
        <p:spPr bwMode="auto">
          <a:xfrm>
            <a:off x="533400" y="7620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7" name="Rectangle 39"/>
          <p:cNvSpPr>
            <a:spLocks noChangeArrowheads="1"/>
          </p:cNvSpPr>
          <p:nvPr/>
        </p:nvSpPr>
        <p:spPr bwMode="auto">
          <a:xfrm>
            <a:off x="533400" y="9906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8" name="Rectangle 40"/>
          <p:cNvSpPr>
            <a:spLocks noChangeArrowheads="1"/>
          </p:cNvSpPr>
          <p:nvPr/>
        </p:nvSpPr>
        <p:spPr bwMode="auto">
          <a:xfrm>
            <a:off x="533400" y="12192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09" name="Rectangle 41"/>
          <p:cNvSpPr>
            <a:spLocks noChangeArrowheads="1"/>
          </p:cNvSpPr>
          <p:nvPr/>
        </p:nvSpPr>
        <p:spPr bwMode="auto">
          <a:xfrm>
            <a:off x="533400" y="1447800"/>
            <a:ext cx="1447800" cy="228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7212" name="Text Box 44"/>
          <p:cNvSpPr txBox="1">
            <a:spLocks noChangeArrowheads="1"/>
          </p:cNvSpPr>
          <p:nvPr/>
        </p:nvSpPr>
        <p:spPr bwMode="auto">
          <a:xfrm>
            <a:off x="914400" y="381000"/>
            <a:ext cx="674688" cy="457200"/>
          </a:xfrm>
          <a:prstGeom prst="rect">
            <a:avLst/>
          </a:prstGeom>
          <a:noFill/>
          <a:ln w="9525">
            <a:noFill/>
            <a:miter lim="800000"/>
            <a:headEnd/>
            <a:tailEnd/>
          </a:ln>
          <a:effectLst/>
        </p:spPr>
        <p:txBody>
          <a:bodyPr wrap="none">
            <a:spAutoFit/>
          </a:bodyPr>
          <a:lstStyle/>
          <a:p>
            <a:r>
              <a:rPr lang="en-US" sz="2400" b="1"/>
              <a:t>IDT</a:t>
            </a:r>
          </a:p>
        </p:txBody>
      </p:sp>
      <p:sp>
        <p:nvSpPr>
          <p:cNvPr id="7213" name="Rectangle 45"/>
          <p:cNvSpPr>
            <a:spLocks noChangeArrowheads="1"/>
          </p:cNvSpPr>
          <p:nvPr/>
        </p:nvSpPr>
        <p:spPr bwMode="auto">
          <a:xfrm>
            <a:off x="2667000" y="1447800"/>
            <a:ext cx="762000" cy="304800"/>
          </a:xfrm>
          <a:prstGeom prst="rect">
            <a:avLst/>
          </a:prstGeom>
          <a:solidFill>
            <a:srgbClr val="00FF00"/>
          </a:solidFill>
          <a:ln w="9525">
            <a:solidFill>
              <a:schemeClr val="tx1"/>
            </a:solidFill>
            <a:miter lim="800000"/>
            <a:headEnd/>
            <a:tailEnd/>
          </a:ln>
          <a:effectLst/>
        </p:spPr>
        <p:txBody>
          <a:bodyPr wrap="none" anchor="ctr"/>
          <a:lstStyle/>
          <a:p>
            <a:pPr algn="ctr"/>
            <a:r>
              <a:rPr lang="en-US" sz="1800" b="1"/>
              <a:t>IDTR</a:t>
            </a:r>
          </a:p>
        </p:txBody>
      </p:sp>
      <p:sp>
        <p:nvSpPr>
          <p:cNvPr id="7215" name="Line 47"/>
          <p:cNvSpPr>
            <a:spLocks noChangeShapeType="1"/>
          </p:cNvSpPr>
          <p:nvPr/>
        </p:nvSpPr>
        <p:spPr bwMode="auto">
          <a:xfrm flipH="1">
            <a:off x="1981200" y="1676400"/>
            <a:ext cx="762000" cy="0"/>
          </a:xfrm>
          <a:prstGeom prst="line">
            <a:avLst/>
          </a:prstGeom>
          <a:noFill/>
          <a:ln w="9525">
            <a:solidFill>
              <a:schemeClr val="tx1"/>
            </a:solidFill>
            <a:round/>
            <a:headEnd/>
            <a:tailEnd type="triangle" w="med" len="med"/>
          </a:ln>
          <a:effectLst/>
        </p:spPr>
        <p:txBody>
          <a:bodyPr/>
          <a:lstStyle/>
          <a:p>
            <a:endParaRPr lang="en-US"/>
          </a:p>
        </p:txBody>
      </p:sp>
      <p:sp>
        <p:nvSpPr>
          <p:cNvPr id="7216" name="Rectangle 48"/>
          <p:cNvSpPr>
            <a:spLocks noChangeArrowheads="1"/>
          </p:cNvSpPr>
          <p:nvPr/>
        </p:nvSpPr>
        <p:spPr bwMode="auto">
          <a:xfrm>
            <a:off x="8153400" y="1905000"/>
            <a:ext cx="685800" cy="304800"/>
          </a:xfrm>
          <a:prstGeom prst="rect">
            <a:avLst/>
          </a:prstGeom>
          <a:solidFill>
            <a:srgbClr val="00FF00"/>
          </a:solidFill>
          <a:ln w="9525">
            <a:solidFill>
              <a:schemeClr val="tx1"/>
            </a:solidFill>
            <a:miter lim="800000"/>
            <a:headEnd/>
            <a:tailEnd/>
          </a:ln>
          <a:effectLst/>
        </p:spPr>
        <p:txBody>
          <a:bodyPr wrap="none" anchor="ctr"/>
          <a:lstStyle/>
          <a:p>
            <a:pPr algn="ctr"/>
            <a:r>
              <a:rPr lang="en-US" sz="1800" b="1"/>
              <a:t>GDTR</a:t>
            </a:r>
          </a:p>
        </p:txBody>
      </p:sp>
      <p:sp>
        <p:nvSpPr>
          <p:cNvPr id="7217" name="Line 49"/>
          <p:cNvSpPr>
            <a:spLocks noChangeShapeType="1"/>
          </p:cNvSpPr>
          <p:nvPr/>
        </p:nvSpPr>
        <p:spPr bwMode="auto">
          <a:xfrm flipH="1">
            <a:off x="7772400" y="2133600"/>
            <a:ext cx="533400" cy="0"/>
          </a:xfrm>
          <a:prstGeom prst="line">
            <a:avLst/>
          </a:prstGeom>
          <a:noFill/>
          <a:ln w="9525">
            <a:solidFill>
              <a:schemeClr val="tx1"/>
            </a:solidFill>
            <a:round/>
            <a:headEnd/>
            <a:tailEnd type="triangle" w="med" len="med"/>
          </a:ln>
          <a:effectLst/>
        </p:spPr>
        <p:txBody>
          <a:bodyPr/>
          <a:lstStyle/>
          <a:p>
            <a:endParaRPr lang="en-US"/>
          </a:p>
        </p:txBody>
      </p:sp>
      <p:sp>
        <p:nvSpPr>
          <p:cNvPr id="7218" name="Text Box 50"/>
          <p:cNvSpPr txBox="1">
            <a:spLocks noChangeArrowheads="1"/>
          </p:cNvSpPr>
          <p:nvPr/>
        </p:nvSpPr>
        <p:spPr bwMode="auto">
          <a:xfrm>
            <a:off x="7299325" y="5903913"/>
            <a:ext cx="501650" cy="366712"/>
          </a:xfrm>
          <a:prstGeom prst="rect">
            <a:avLst/>
          </a:prstGeom>
          <a:noFill/>
          <a:ln w="9525">
            <a:noFill/>
            <a:miter lim="800000"/>
            <a:headEnd/>
            <a:tailEnd/>
          </a:ln>
          <a:effectLst/>
        </p:spPr>
        <p:txBody>
          <a:bodyPr wrap="none">
            <a:spAutoFit/>
          </a:bodyPr>
          <a:lstStyle/>
          <a:p>
            <a:r>
              <a:rPr lang="en-US" sz="1800"/>
              <a:t>CS</a:t>
            </a:r>
          </a:p>
        </p:txBody>
      </p:sp>
      <p:sp>
        <p:nvSpPr>
          <p:cNvPr id="7219" name="Line 51"/>
          <p:cNvSpPr>
            <a:spLocks noChangeShapeType="1"/>
          </p:cNvSpPr>
          <p:nvPr/>
        </p:nvSpPr>
        <p:spPr bwMode="auto">
          <a:xfrm flipH="1">
            <a:off x="6019800" y="60960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220" name="Text Box 52"/>
          <p:cNvSpPr txBox="1">
            <a:spLocks noChangeArrowheads="1"/>
          </p:cNvSpPr>
          <p:nvPr/>
        </p:nvSpPr>
        <p:spPr bwMode="auto">
          <a:xfrm>
            <a:off x="7223125" y="5294313"/>
            <a:ext cx="501650" cy="366712"/>
          </a:xfrm>
          <a:prstGeom prst="rect">
            <a:avLst/>
          </a:prstGeom>
          <a:noFill/>
          <a:ln w="9525">
            <a:noFill/>
            <a:miter lim="800000"/>
            <a:headEnd/>
            <a:tailEnd/>
          </a:ln>
          <a:effectLst/>
        </p:spPr>
        <p:txBody>
          <a:bodyPr wrap="none">
            <a:spAutoFit/>
          </a:bodyPr>
          <a:lstStyle/>
          <a:p>
            <a:r>
              <a:rPr lang="en-US" sz="1800"/>
              <a:t>DS</a:t>
            </a:r>
          </a:p>
        </p:txBody>
      </p:sp>
      <p:sp>
        <p:nvSpPr>
          <p:cNvPr id="7221" name="Line 53"/>
          <p:cNvSpPr>
            <a:spLocks noChangeShapeType="1"/>
          </p:cNvSpPr>
          <p:nvPr/>
        </p:nvSpPr>
        <p:spPr bwMode="auto">
          <a:xfrm flipH="1">
            <a:off x="6019800" y="5562600"/>
            <a:ext cx="1143000" cy="0"/>
          </a:xfrm>
          <a:prstGeom prst="line">
            <a:avLst/>
          </a:prstGeom>
          <a:noFill/>
          <a:ln w="9525">
            <a:solidFill>
              <a:schemeClr val="tx1"/>
            </a:solidFill>
            <a:round/>
            <a:headEnd/>
            <a:tailEnd type="triangle" w="med" len="med"/>
          </a:ln>
          <a:effectLst/>
        </p:spPr>
        <p:txBody>
          <a:bodyPr/>
          <a:lstStyle/>
          <a:p>
            <a:endParaRPr lang="en-US"/>
          </a:p>
        </p:txBody>
      </p:sp>
      <p:sp>
        <p:nvSpPr>
          <p:cNvPr id="7222" name="Line 54"/>
          <p:cNvSpPr>
            <a:spLocks noChangeShapeType="1"/>
          </p:cNvSpPr>
          <p:nvPr/>
        </p:nvSpPr>
        <p:spPr bwMode="auto">
          <a:xfrm flipH="1">
            <a:off x="6019800" y="3962400"/>
            <a:ext cx="1219200" cy="0"/>
          </a:xfrm>
          <a:prstGeom prst="line">
            <a:avLst/>
          </a:prstGeom>
          <a:noFill/>
          <a:ln w="9525">
            <a:solidFill>
              <a:schemeClr val="tx1"/>
            </a:solidFill>
            <a:round/>
            <a:headEnd/>
            <a:tailEnd type="triangle" w="med" len="med"/>
          </a:ln>
          <a:effectLst/>
        </p:spPr>
        <p:txBody>
          <a:bodyPr/>
          <a:lstStyle/>
          <a:p>
            <a:endParaRPr lang="en-US"/>
          </a:p>
        </p:txBody>
      </p:sp>
      <p:sp>
        <p:nvSpPr>
          <p:cNvPr id="7223" name="Text Box 55"/>
          <p:cNvSpPr txBox="1">
            <a:spLocks noChangeArrowheads="1"/>
          </p:cNvSpPr>
          <p:nvPr/>
        </p:nvSpPr>
        <p:spPr bwMode="auto">
          <a:xfrm>
            <a:off x="7223125" y="3770313"/>
            <a:ext cx="488950" cy="366712"/>
          </a:xfrm>
          <a:prstGeom prst="rect">
            <a:avLst/>
          </a:prstGeom>
          <a:noFill/>
          <a:ln w="9525">
            <a:noFill/>
            <a:miter lim="800000"/>
            <a:headEnd/>
            <a:tailEnd/>
          </a:ln>
          <a:effectLst/>
        </p:spPr>
        <p:txBody>
          <a:bodyPr wrap="none">
            <a:spAutoFit/>
          </a:bodyPr>
          <a:lstStyle/>
          <a:p>
            <a:r>
              <a:rPr lang="en-US" sz="1800"/>
              <a:t>SS</a:t>
            </a:r>
          </a:p>
        </p:txBody>
      </p:sp>
      <p:sp>
        <p:nvSpPr>
          <p:cNvPr id="7224" name="Line 56"/>
          <p:cNvSpPr>
            <a:spLocks noChangeShapeType="1"/>
          </p:cNvSpPr>
          <p:nvPr/>
        </p:nvSpPr>
        <p:spPr bwMode="auto">
          <a:xfrm flipH="1">
            <a:off x="6019800" y="3657600"/>
            <a:ext cx="838200" cy="0"/>
          </a:xfrm>
          <a:prstGeom prst="line">
            <a:avLst/>
          </a:prstGeom>
          <a:noFill/>
          <a:ln w="9525">
            <a:solidFill>
              <a:schemeClr val="tx1"/>
            </a:solidFill>
            <a:round/>
            <a:headEnd/>
            <a:tailEnd type="triangle" w="med" len="med"/>
          </a:ln>
          <a:effectLst/>
        </p:spPr>
        <p:txBody>
          <a:bodyPr/>
          <a:lstStyle/>
          <a:p>
            <a:endParaRPr lang="en-US"/>
          </a:p>
        </p:txBody>
      </p:sp>
      <p:sp>
        <p:nvSpPr>
          <p:cNvPr id="7225" name="Text Box 57"/>
          <p:cNvSpPr txBox="1">
            <a:spLocks noChangeArrowheads="1"/>
          </p:cNvSpPr>
          <p:nvPr/>
        </p:nvSpPr>
        <p:spPr bwMode="auto">
          <a:xfrm>
            <a:off x="6842125" y="3465513"/>
            <a:ext cx="488950" cy="366712"/>
          </a:xfrm>
          <a:prstGeom prst="rect">
            <a:avLst/>
          </a:prstGeom>
          <a:noFill/>
          <a:ln w="9525">
            <a:noFill/>
            <a:miter lim="800000"/>
            <a:headEnd/>
            <a:tailEnd/>
          </a:ln>
          <a:effectLst/>
        </p:spPr>
        <p:txBody>
          <a:bodyPr wrap="none">
            <a:spAutoFit/>
          </a:bodyPr>
          <a:lstStyle/>
          <a:p>
            <a:r>
              <a:rPr lang="en-US" sz="1800"/>
              <a:t>SP</a:t>
            </a:r>
          </a:p>
        </p:txBody>
      </p:sp>
      <p:sp>
        <p:nvSpPr>
          <p:cNvPr id="7226" name="Line 58"/>
          <p:cNvSpPr>
            <a:spLocks noChangeShapeType="1"/>
          </p:cNvSpPr>
          <p:nvPr/>
        </p:nvSpPr>
        <p:spPr bwMode="auto">
          <a:xfrm flipH="1">
            <a:off x="6019800" y="5867400"/>
            <a:ext cx="838200" cy="0"/>
          </a:xfrm>
          <a:prstGeom prst="line">
            <a:avLst/>
          </a:prstGeom>
          <a:noFill/>
          <a:ln w="9525">
            <a:solidFill>
              <a:schemeClr val="tx1"/>
            </a:solidFill>
            <a:round/>
            <a:headEnd/>
            <a:tailEnd type="triangle" w="med" len="med"/>
          </a:ln>
          <a:effectLst/>
        </p:spPr>
        <p:txBody>
          <a:bodyPr/>
          <a:lstStyle/>
          <a:p>
            <a:endParaRPr lang="en-US"/>
          </a:p>
        </p:txBody>
      </p:sp>
      <p:sp>
        <p:nvSpPr>
          <p:cNvPr id="7227" name="Text Box 59"/>
          <p:cNvSpPr txBox="1">
            <a:spLocks noChangeArrowheads="1"/>
          </p:cNvSpPr>
          <p:nvPr/>
        </p:nvSpPr>
        <p:spPr bwMode="auto">
          <a:xfrm>
            <a:off x="6842125" y="5675313"/>
            <a:ext cx="400050" cy="366712"/>
          </a:xfrm>
          <a:prstGeom prst="rect">
            <a:avLst/>
          </a:prstGeom>
          <a:noFill/>
          <a:ln w="9525">
            <a:noFill/>
            <a:miter lim="800000"/>
            <a:headEnd/>
            <a:tailEnd/>
          </a:ln>
          <a:effectLst/>
        </p:spPr>
        <p:txBody>
          <a:bodyPr wrap="none">
            <a:spAutoFit/>
          </a:bodyPr>
          <a:lstStyle/>
          <a:p>
            <a:r>
              <a:rPr lang="en-US" sz="1800"/>
              <a:t>IP</a:t>
            </a:r>
          </a:p>
        </p:txBody>
      </p:sp>
      <p:sp>
        <p:nvSpPr>
          <p:cNvPr id="7228" name="Rectangle 60"/>
          <p:cNvSpPr>
            <a:spLocks noChangeArrowheads="1"/>
          </p:cNvSpPr>
          <p:nvPr/>
        </p:nvSpPr>
        <p:spPr bwMode="auto">
          <a:xfrm>
            <a:off x="8458200" y="1447800"/>
            <a:ext cx="381000" cy="304800"/>
          </a:xfrm>
          <a:prstGeom prst="rect">
            <a:avLst/>
          </a:prstGeom>
          <a:solidFill>
            <a:srgbClr val="00FF00"/>
          </a:solidFill>
          <a:ln w="9525">
            <a:solidFill>
              <a:schemeClr val="tx1"/>
            </a:solidFill>
            <a:miter lim="800000"/>
            <a:headEnd/>
            <a:tailEnd/>
          </a:ln>
          <a:effectLst/>
        </p:spPr>
        <p:txBody>
          <a:bodyPr wrap="none" anchor="ctr"/>
          <a:lstStyle/>
          <a:p>
            <a:pPr algn="ctr"/>
            <a:r>
              <a:rPr lang="en-US" sz="1800" b="1"/>
              <a:t>TR</a:t>
            </a:r>
          </a:p>
        </p:txBody>
      </p:sp>
      <p:sp>
        <p:nvSpPr>
          <p:cNvPr id="7229" name="Line 61"/>
          <p:cNvSpPr>
            <a:spLocks noChangeShapeType="1"/>
          </p:cNvSpPr>
          <p:nvPr/>
        </p:nvSpPr>
        <p:spPr bwMode="auto">
          <a:xfrm flipH="1">
            <a:off x="7620000" y="1600200"/>
            <a:ext cx="838200" cy="0"/>
          </a:xfrm>
          <a:prstGeom prst="line">
            <a:avLst/>
          </a:prstGeom>
          <a:noFill/>
          <a:ln w="9525">
            <a:solidFill>
              <a:schemeClr val="tx1"/>
            </a:solidFill>
            <a:round/>
            <a:headEnd/>
            <a:tailEnd type="triangle" w="med" len="med"/>
          </a:ln>
          <a:effectLst/>
        </p:spPr>
        <p:txBody>
          <a:bodyPr/>
          <a:lstStyle/>
          <a:p>
            <a:endParaRPr lang="en-US"/>
          </a:p>
        </p:txBody>
      </p:sp>
      <p:sp>
        <p:nvSpPr>
          <p:cNvPr id="7230" name="Line 62"/>
          <p:cNvSpPr>
            <a:spLocks noChangeShapeType="1"/>
          </p:cNvSpPr>
          <p:nvPr/>
        </p:nvSpPr>
        <p:spPr bwMode="auto">
          <a:xfrm flipH="1">
            <a:off x="5638800" y="1600200"/>
            <a:ext cx="838200" cy="0"/>
          </a:xfrm>
          <a:prstGeom prst="line">
            <a:avLst/>
          </a:prstGeom>
          <a:noFill/>
          <a:ln w="9525">
            <a:solidFill>
              <a:schemeClr val="tx1"/>
            </a:solidFill>
            <a:round/>
            <a:headEnd/>
            <a:tailEnd/>
          </a:ln>
          <a:effectLst/>
        </p:spPr>
        <p:txBody>
          <a:bodyPr/>
          <a:lstStyle/>
          <a:p>
            <a:endParaRPr lang="en-US"/>
          </a:p>
        </p:txBody>
      </p:sp>
      <p:sp>
        <p:nvSpPr>
          <p:cNvPr id="7231" name="Line 63"/>
          <p:cNvSpPr>
            <a:spLocks noChangeShapeType="1"/>
          </p:cNvSpPr>
          <p:nvPr/>
        </p:nvSpPr>
        <p:spPr bwMode="auto">
          <a:xfrm>
            <a:off x="5638800" y="1600200"/>
            <a:ext cx="0" cy="533400"/>
          </a:xfrm>
          <a:prstGeom prst="line">
            <a:avLst/>
          </a:prstGeom>
          <a:noFill/>
          <a:ln w="9525">
            <a:solidFill>
              <a:schemeClr val="tx1"/>
            </a:solidFill>
            <a:round/>
            <a:headEnd/>
            <a:tailEnd type="triangle" w="med" len="med"/>
          </a:ln>
          <a:effectLst/>
        </p:spPr>
        <p:txBody>
          <a:bodyPr/>
          <a:lstStyle/>
          <a:p>
            <a:endParaRPr lang="en-US"/>
          </a:p>
        </p:txBody>
      </p:sp>
      <p:sp>
        <p:nvSpPr>
          <p:cNvPr id="51" name="Slide Number Placeholder 50"/>
          <p:cNvSpPr>
            <a:spLocks noGrp="1"/>
          </p:cNvSpPr>
          <p:nvPr>
            <p:ph type="sldNum" sz="quarter" idx="12"/>
          </p:nvPr>
        </p:nvSpPr>
        <p:spPr/>
        <p:txBody>
          <a:bodyPr/>
          <a:lstStyle/>
          <a:p>
            <a:fld id="{065265BB-70C7-4C56-B6F2-B81676332F65}"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0"/>
            <a:ext cx="8229600" cy="1143000"/>
          </a:xfrm>
        </p:spPr>
        <p:txBody>
          <a:bodyPr/>
          <a:lstStyle/>
          <a:p>
            <a:r>
              <a:rPr lang="en-US" dirty="0"/>
              <a:t>Context-Switching</a:t>
            </a:r>
          </a:p>
        </p:txBody>
      </p:sp>
      <p:sp>
        <p:nvSpPr>
          <p:cNvPr id="9219" name="Rectangle 3"/>
          <p:cNvSpPr>
            <a:spLocks noGrp="1" noChangeArrowheads="1"/>
          </p:cNvSpPr>
          <p:nvPr>
            <p:ph type="body" idx="1"/>
          </p:nvPr>
        </p:nvSpPr>
        <p:spPr>
          <a:xfrm>
            <a:off x="533400" y="1066800"/>
            <a:ext cx="8229600" cy="4525963"/>
          </a:xfrm>
        </p:spPr>
        <p:txBody>
          <a:bodyPr/>
          <a:lstStyle/>
          <a:p>
            <a:r>
              <a:rPr lang="en-US" sz="2400" dirty="0"/>
              <a:t>The CPU can perform a ‘context-switch’ to save the current values of all its registers (in the memory-area referenced by the TR register), and to load new values into all its registers (from the memory-area specified a new Task-State Segment selector)</a:t>
            </a:r>
          </a:p>
          <a:p>
            <a:r>
              <a:rPr lang="en-US" sz="2400" dirty="0"/>
              <a:t>There are four ways to trigger this ‘switch’ operation on x86 </a:t>
            </a:r>
            <a:r>
              <a:rPr lang="en-US" sz="2400" dirty="0" smtClean="0"/>
              <a:t>processors</a:t>
            </a:r>
          </a:p>
          <a:p>
            <a:pPr lvl="1"/>
            <a:r>
              <a:rPr lang="en-US" sz="2000" dirty="0" smtClean="0"/>
              <a:t>Use an ‘</a:t>
            </a:r>
            <a:r>
              <a:rPr lang="en-US" sz="2000" dirty="0" err="1" smtClean="0"/>
              <a:t>ljmp</a:t>
            </a:r>
            <a:r>
              <a:rPr lang="en-US" sz="2000" dirty="0" smtClean="0"/>
              <a:t>’ instruction (long jump):</a:t>
            </a:r>
          </a:p>
          <a:p>
            <a:pPr lvl="4">
              <a:buFontTx/>
              <a:buNone/>
            </a:pPr>
            <a:r>
              <a:rPr lang="en-US" dirty="0" smtClean="0"/>
              <a:t>		</a:t>
            </a:r>
            <a:r>
              <a:rPr lang="en-US" dirty="0" err="1" smtClean="0"/>
              <a:t>ljmp</a:t>
            </a:r>
            <a:r>
              <a:rPr lang="en-US" dirty="0" smtClean="0"/>
              <a:t>   $</a:t>
            </a:r>
            <a:r>
              <a:rPr lang="en-US" dirty="0" err="1" smtClean="0"/>
              <a:t>task_selector</a:t>
            </a:r>
            <a:r>
              <a:rPr lang="en-US" dirty="0" smtClean="0"/>
              <a:t>, $0</a:t>
            </a:r>
          </a:p>
          <a:p>
            <a:pPr lvl="1"/>
            <a:r>
              <a:rPr lang="en-US" sz="2000" dirty="0" smtClean="0"/>
              <a:t>Use an ‘</a:t>
            </a:r>
            <a:r>
              <a:rPr lang="en-US" sz="2000" dirty="0" err="1" smtClean="0"/>
              <a:t>lcall</a:t>
            </a:r>
            <a:r>
              <a:rPr lang="en-US" sz="2000" dirty="0" smtClean="0"/>
              <a:t>’ instruction (long call):</a:t>
            </a:r>
          </a:p>
          <a:p>
            <a:pPr lvl="5">
              <a:buFontTx/>
              <a:buNone/>
            </a:pPr>
            <a:r>
              <a:rPr lang="en-US" dirty="0" err="1" smtClean="0"/>
              <a:t>lcall</a:t>
            </a:r>
            <a:r>
              <a:rPr lang="en-US" dirty="0" smtClean="0"/>
              <a:t>   $</a:t>
            </a:r>
            <a:r>
              <a:rPr lang="en-US" dirty="0" err="1" smtClean="0"/>
              <a:t>task_selector</a:t>
            </a:r>
            <a:r>
              <a:rPr lang="en-US" dirty="0" smtClean="0"/>
              <a:t>, $0</a:t>
            </a:r>
          </a:p>
          <a:p>
            <a:pPr lvl="1"/>
            <a:r>
              <a:rPr lang="en-US" sz="2000" dirty="0" smtClean="0"/>
              <a:t>Use an ‘</a:t>
            </a:r>
            <a:r>
              <a:rPr lang="en-US" sz="2000" dirty="0" err="1" smtClean="0"/>
              <a:t>int</a:t>
            </a:r>
            <a:r>
              <a:rPr lang="en-US" sz="2000" dirty="0" smtClean="0"/>
              <a:t>-n’ instruction (with a task-gate):</a:t>
            </a:r>
          </a:p>
          <a:p>
            <a:pPr lvl="5">
              <a:buFontTx/>
              <a:buNone/>
            </a:pPr>
            <a:r>
              <a:rPr lang="en-US" dirty="0" err="1" smtClean="0"/>
              <a:t>int</a:t>
            </a:r>
            <a:r>
              <a:rPr lang="en-US" dirty="0" smtClean="0"/>
              <a:t>   $0x80</a:t>
            </a:r>
          </a:p>
          <a:p>
            <a:pPr lvl="1"/>
            <a:r>
              <a:rPr lang="en-US" sz="2000" dirty="0" smtClean="0"/>
              <a:t>Use an ‘</a:t>
            </a:r>
            <a:r>
              <a:rPr lang="en-US" sz="2000" dirty="0" err="1" smtClean="0"/>
              <a:t>iret</a:t>
            </a:r>
            <a:r>
              <a:rPr lang="en-US" sz="2000" dirty="0" smtClean="0"/>
              <a:t>’ instruction (with NT=1):</a:t>
            </a:r>
          </a:p>
          <a:p>
            <a:pPr lvl="5">
              <a:buFontTx/>
              <a:buNone/>
            </a:pPr>
            <a:r>
              <a:rPr lang="en-US" dirty="0" err="1" smtClean="0"/>
              <a:t>iret</a:t>
            </a:r>
            <a:endParaRPr lang="en-US" dirty="0" smtClean="0"/>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0"/>
            <a:ext cx="8229600" cy="1143000"/>
          </a:xfrm>
        </p:spPr>
        <p:txBody>
          <a:bodyPr/>
          <a:lstStyle/>
          <a:p>
            <a:r>
              <a:rPr lang="en-US" dirty="0"/>
              <a:t>‘</a:t>
            </a:r>
            <a:r>
              <a:rPr lang="en-US" dirty="0" err="1"/>
              <a:t>ljmp</a:t>
            </a:r>
            <a:r>
              <a:rPr lang="en-US" dirty="0"/>
              <a:t>’ and ‘</a:t>
            </a:r>
            <a:r>
              <a:rPr lang="en-US" dirty="0" err="1"/>
              <a:t>lcall</a:t>
            </a:r>
            <a:r>
              <a:rPr lang="en-US" dirty="0"/>
              <a:t>’</a:t>
            </a:r>
          </a:p>
        </p:txBody>
      </p:sp>
      <p:sp>
        <p:nvSpPr>
          <p:cNvPr id="11267" name="Rectangle 3"/>
          <p:cNvSpPr>
            <a:spLocks noGrp="1" noChangeArrowheads="1"/>
          </p:cNvSpPr>
          <p:nvPr>
            <p:ph type="body" idx="1"/>
          </p:nvPr>
        </p:nvSpPr>
        <p:spPr>
          <a:xfrm>
            <a:off x="457200" y="1219200"/>
            <a:ext cx="8229600" cy="4525963"/>
          </a:xfrm>
        </p:spPr>
        <p:txBody>
          <a:bodyPr/>
          <a:lstStyle/>
          <a:p>
            <a:r>
              <a:rPr lang="en-US" sz="2400" dirty="0"/>
              <a:t>These instructions are similar – they both make use of a ‘</a:t>
            </a:r>
            <a:r>
              <a:rPr lang="en-US" sz="2400" dirty="0" smtClean="0"/>
              <a:t>selector</a:t>
            </a:r>
            <a:r>
              <a:rPr lang="en-US" sz="2400" dirty="0"/>
              <a:t>’ for a Task-State Segment </a:t>
            </a:r>
            <a:r>
              <a:rPr lang="en-US" sz="2400" dirty="0" smtClean="0"/>
              <a:t>descriptor</a:t>
            </a:r>
          </a:p>
          <a:p>
            <a:pPr lvl="1"/>
            <a:r>
              <a:rPr lang="en-US" sz="2000" dirty="0" smtClean="0"/>
              <a:t>Use ‘</a:t>
            </a:r>
            <a:r>
              <a:rPr lang="en-US" sz="2000" dirty="0" err="1" smtClean="0"/>
              <a:t>ljmp</a:t>
            </a:r>
            <a:r>
              <a:rPr lang="en-US" sz="2000" dirty="0" smtClean="0"/>
              <a:t>’ to switch to a different task in case you have no intention of returning</a:t>
            </a:r>
          </a:p>
          <a:p>
            <a:pPr lvl="1"/>
            <a:r>
              <a:rPr lang="en-US" sz="2000" dirty="0" smtClean="0"/>
              <a:t>Use ‘</a:t>
            </a:r>
            <a:r>
              <a:rPr lang="en-US" sz="2000" dirty="0" err="1" smtClean="0"/>
              <a:t>lcall</a:t>
            </a:r>
            <a:r>
              <a:rPr lang="en-US" sz="2000" dirty="0" smtClean="0"/>
              <a:t>’ to switch to a different task in case you want to ‘return’ to this task later</a:t>
            </a:r>
          </a:p>
          <a:p>
            <a:endParaRPr lang="en-US" sz="2400" dirty="0"/>
          </a:p>
        </p:txBody>
      </p:sp>
      <p:sp>
        <p:nvSpPr>
          <p:cNvPr id="11268" name="Rectangle 4"/>
          <p:cNvSpPr>
            <a:spLocks noChangeArrowheads="1"/>
          </p:cNvSpPr>
          <p:nvPr/>
        </p:nvSpPr>
        <p:spPr bwMode="auto">
          <a:xfrm>
            <a:off x="1676400" y="4419600"/>
            <a:ext cx="2895600" cy="914400"/>
          </a:xfrm>
          <a:prstGeom prst="rect">
            <a:avLst/>
          </a:prstGeom>
          <a:solidFill>
            <a:srgbClr val="CCFF33"/>
          </a:solidFill>
          <a:ln w="9525">
            <a:solidFill>
              <a:schemeClr val="tx1"/>
            </a:solidFill>
            <a:miter lim="800000"/>
            <a:headEnd/>
            <a:tailEnd/>
          </a:ln>
          <a:effectLst/>
        </p:spPr>
        <p:txBody>
          <a:bodyPr wrap="none" anchor="ctr"/>
          <a:lstStyle/>
          <a:p>
            <a:pPr algn="ctr"/>
            <a:r>
              <a:rPr lang="en-US" sz="1800"/>
              <a:t>Base[ 15..0 ]</a:t>
            </a:r>
          </a:p>
        </p:txBody>
      </p:sp>
      <p:sp>
        <p:nvSpPr>
          <p:cNvPr id="11269" name="Rectangle 5"/>
          <p:cNvSpPr>
            <a:spLocks noChangeArrowheads="1"/>
          </p:cNvSpPr>
          <p:nvPr/>
        </p:nvSpPr>
        <p:spPr bwMode="auto">
          <a:xfrm>
            <a:off x="4572000" y="4419600"/>
            <a:ext cx="2895600" cy="914400"/>
          </a:xfrm>
          <a:prstGeom prst="rect">
            <a:avLst/>
          </a:prstGeom>
          <a:solidFill>
            <a:srgbClr val="FFCCFF"/>
          </a:solidFill>
          <a:ln w="9525">
            <a:solidFill>
              <a:schemeClr val="tx1"/>
            </a:solidFill>
            <a:miter lim="800000"/>
            <a:headEnd/>
            <a:tailEnd/>
          </a:ln>
          <a:effectLst/>
        </p:spPr>
        <p:txBody>
          <a:bodyPr wrap="none" anchor="ctr"/>
          <a:lstStyle/>
          <a:p>
            <a:pPr algn="ctr"/>
            <a:r>
              <a:rPr lang="en-US" sz="1800"/>
              <a:t>Limit[ 15..0 ]</a:t>
            </a:r>
          </a:p>
        </p:txBody>
      </p:sp>
      <p:sp>
        <p:nvSpPr>
          <p:cNvPr id="11270" name="Rectangle 6"/>
          <p:cNvSpPr>
            <a:spLocks noChangeArrowheads="1"/>
          </p:cNvSpPr>
          <p:nvPr/>
        </p:nvSpPr>
        <p:spPr bwMode="auto">
          <a:xfrm>
            <a:off x="1676400" y="3505200"/>
            <a:ext cx="1447800" cy="914400"/>
          </a:xfrm>
          <a:prstGeom prst="rect">
            <a:avLst/>
          </a:prstGeom>
          <a:solidFill>
            <a:srgbClr val="CCFF33"/>
          </a:solidFill>
          <a:ln w="9525">
            <a:solidFill>
              <a:schemeClr val="tx1"/>
            </a:solidFill>
            <a:miter lim="800000"/>
            <a:headEnd/>
            <a:tailEnd/>
          </a:ln>
          <a:effectLst/>
        </p:spPr>
        <p:txBody>
          <a:bodyPr wrap="none" anchor="ctr"/>
          <a:lstStyle/>
          <a:p>
            <a:pPr algn="ctr"/>
            <a:r>
              <a:rPr lang="en-US" sz="1800"/>
              <a:t>Base[31..24]</a:t>
            </a:r>
          </a:p>
        </p:txBody>
      </p:sp>
      <p:sp>
        <p:nvSpPr>
          <p:cNvPr id="11271" name="Rectangle 7"/>
          <p:cNvSpPr>
            <a:spLocks noChangeArrowheads="1"/>
          </p:cNvSpPr>
          <p:nvPr/>
        </p:nvSpPr>
        <p:spPr bwMode="auto">
          <a:xfrm>
            <a:off x="3124200" y="3505200"/>
            <a:ext cx="14478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1272" name="Rectangle 8"/>
          <p:cNvSpPr>
            <a:spLocks noChangeArrowheads="1"/>
          </p:cNvSpPr>
          <p:nvPr/>
        </p:nvSpPr>
        <p:spPr bwMode="auto">
          <a:xfrm>
            <a:off x="4724400" y="3505200"/>
            <a:ext cx="457200" cy="914400"/>
          </a:xfrm>
          <a:prstGeom prst="rect">
            <a:avLst/>
          </a:prstGeom>
          <a:solidFill>
            <a:srgbClr val="00FF00"/>
          </a:solidFill>
          <a:ln w="9525">
            <a:solidFill>
              <a:schemeClr val="tx1"/>
            </a:solidFill>
            <a:miter lim="800000"/>
            <a:headEnd/>
            <a:tailEnd/>
          </a:ln>
          <a:effectLst/>
        </p:spPr>
        <p:txBody>
          <a:bodyPr wrap="none" anchor="ctr"/>
          <a:lstStyle/>
          <a:p>
            <a:pPr algn="ctr"/>
            <a:r>
              <a:rPr lang="en-US" sz="1800" b="1"/>
              <a:t>D</a:t>
            </a:r>
          </a:p>
          <a:p>
            <a:pPr algn="ctr"/>
            <a:r>
              <a:rPr lang="en-US" sz="1800" b="1"/>
              <a:t>P</a:t>
            </a:r>
          </a:p>
          <a:p>
            <a:pPr algn="ctr"/>
            <a:r>
              <a:rPr lang="en-US" sz="1800" b="1"/>
              <a:t>L</a:t>
            </a:r>
          </a:p>
        </p:txBody>
      </p:sp>
      <p:sp>
        <p:nvSpPr>
          <p:cNvPr id="11273" name="Rectangle 9"/>
          <p:cNvSpPr>
            <a:spLocks noChangeArrowheads="1"/>
          </p:cNvSpPr>
          <p:nvPr/>
        </p:nvSpPr>
        <p:spPr bwMode="auto">
          <a:xfrm>
            <a:off x="6019800" y="3505200"/>
            <a:ext cx="1447800" cy="914400"/>
          </a:xfrm>
          <a:prstGeom prst="rect">
            <a:avLst/>
          </a:prstGeom>
          <a:solidFill>
            <a:srgbClr val="CCFF33"/>
          </a:solidFill>
          <a:ln w="9525">
            <a:solidFill>
              <a:schemeClr val="tx1"/>
            </a:solidFill>
            <a:miter lim="800000"/>
            <a:headEnd/>
            <a:tailEnd/>
          </a:ln>
          <a:effectLst/>
        </p:spPr>
        <p:txBody>
          <a:bodyPr wrap="none" anchor="ctr"/>
          <a:lstStyle/>
          <a:p>
            <a:pPr algn="ctr"/>
            <a:r>
              <a:rPr lang="en-US" sz="1800"/>
              <a:t>Base[23..16]</a:t>
            </a:r>
          </a:p>
        </p:txBody>
      </p:sp>
      <p:sp>
        <p:nvSpPr>
          <p:cNvPr id="11274" name="Rectangle 10"/>
          <p:cNvSpPr>
            <a:spLocks noChangeArrowheads="1"/>
          </p:cNvSpPr>
          <p:nvPr/>
        </p:nvSpPr>
        <p:spPr bwMode="auto">
          <a:xfrm>
            <a:off x="5334000" y="3505200"/>
            <a:ext cx="685800" cy="914400"/>
          </a:xfrm>
          <a:prstGeom prst="rect">
            <a:avLst/>
          </a:prstGeom>
          <a:solidFill>
            <a:srgbClr val="FFFF99"/>
          </a:solidFill>
          <a:ln w="9525">
            <a:solidFill>
              <a:schemeClr val="tx1"/>
            </a:solidFill>
            <a:miter lim="800000"/>
            <a:headEnd/>
            <a:tailEnd/>
          </a:ln>
          <a:effectLst/>
        </p:spPr>
        <p:txBody>
          <a:bodyPr wrap="none" anchor="ctr"/>
          <a:lstStyle/>
          <a:p>
            <a:pPr algn="ctr"/>
            <a:r>
              <a:rPr lang="en-US" sz="1800" b="1"/>
              <a:t>type</a:t>
            </a:r>
          </a:p>
        </p:txBody>
      </p:sp>
      <p:sp>
        <p:nvSpPr>
          <p:cNvPr id="11275" name="Rectangle 11"/>
          <p:cNvSpPr>
            <a:spLocks noChangeArrowheads="1"/>
          </p:cNvSpPr>
          <p:nvPr/>
        </p:nvSpPr>
        <p:spPr bwMode="auto">
          <a:xfrm>
            <a:off x="5181600" y="3505200"/>
            <a:ext cx="1524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1800" b="1"/>
              <a:t>0</a:t>
            </a:r>
          </a:p>
        </p:txBody>
      </p:sp>
      <p:sp>
        <p:nvSpPr>
          <p:cNvPr id="11276" name="Rectangle 12"/>
          <p:cNvSpPr>
            <a:spLocks noChangeArrowheads="1"/>
          </p:cNvSpPr>
          <p:nvPr/>
        </p:nvSpPr>
        <p:spPr bwMode="auto">
          <a:xfrm>
            <a:off x="4572000" y="3505200"/>
            <a:ext cx="152400" cy="914400"/>
          </a:xfrm>
          <a:prstGeom prst="rect">
            <a:avLst/>
          </a:prstGeom>
          <a:solidFill>
            <a:srgbClr val="33CCFF"/>
          </a:solidFill>
          <a:ln w="9525">
            <a:solidFill>
              <a:schemeClr val="tx1"/>
            </a:solidFill>
            <a:miter lim="800000"/>
            <a:headEnd/>
            <a:tailEnd/>
          </a:ln>
          <a:effectLst/>
        </p:spPr>
        <p:txBody>
          <a:bodyPr wrap="none" anchor="ctr"/>
          <a:lstStyle/>
          <a:p>
            <a:pPr algn="ctr"/>
            <a:r>
              <a:rPr lang="en-US" sz="1800" b="1"/>
              <a:t>P</a:t>
            </a:r>
          </a:p>
        </p:txBody>
      </p:sp>
      <p:sp>
        <p:nvSpPr>
          <p:cNvPr id="11289" name="Text Box 25"/>
          <p:cNvSpPr txBox="1">
            <a:spLocks noChangeArrowheads="1"/>
          </p:cNvSpPr>
          <p:nvPr/>
        </p:nvSpPr>
        <p:spPr bwMode="auto">
          <a:xfrm>
            <a:off x="2651125" y="5246688"/>
            <a:ext cx="3844925" cy="519112"/>
          </a:xfrm>
          <a:prstGeom prst="rect">
            <a:avLst/>
          </a:prstGeom>
          <a:noFill/>
          <a:ln w="9525">
            <a:noFill/>
            <a:miter lim="800000"/>
            <a:headEnd/>
            <a:tailEnd/>
          </a:ln>
          <a:effectLst/>
        </p:spPr>
        <p:txBody>
          <a:bodyPr wrap="none">
            <a:spAutoFit/>
          </a:bodyPr>
          <a:lstStyle/>
          <a:p>
            <a:r>
              <a:rPr lang="en-US" sz="2800"/>
              <a:t>TSS Descriptor-Format</a:t>
            </a:r>
          </a:p>
        </p:txBody>
      </p:sp>
      <p:sp>
        <p:nvSpPr>
          <p:cNvPr id="11290" name="Text Box 26"/>
          <p:cNvSpPr txBox="1">
            <a:spLocks noChangeArrowheads="1"/>
          </p:cNvSpPr>
          <p:nvPr/>
        </p:nvSpPr>
        <p:spPr bwMode="auto">
          <a:xfrm>
            <a:off x="247650" y="6019800"/>
            <a:ext cx="8896350" cy="366713"/>
          </a:xfrm>
          <a:prstGeom prst="rect">
            <a:avLst/>
          </a:prstGeom>
          <a:noFill/>
          <a:ln w="9525">
            <a:noFill/>
            <a:miter lim="800000"/>
            <a:headEnd/>
            <a:tailEnd/>
          </a:ln>
          <a:effectLst/>
        </p:spPr>
        <p:txBody>
          <a:bodyPr wrap="none">
            <a:spAutoFit/>
          </a:bodyPr>
          <a:lstStyle/>
          <a:p>
            <a:r>
              <a:rPr lang="en-US" sz="1800" b="1"/>
              <a:t>type:</a:t>
            </a:r>
            <a:r>
              <a:rPr lang="en-US" sz="1800"/>
              <a:t> 16bitTSS( 0x1=available or 0x3=busy) or 32bitTSS( 0x9=available or 0xB=busy)</a:t>
            </a:r>
          </a:p>
        </p:txBody>
      </p:sp>
      <p:sp>
        <p:nvSpPr>
          <p:cNvPr id="11291" name="Rectangle 27"/>
          <p:cNvSpPr>
            <a:spLocks noChangeArrowheads="1"/>
          </p:cNvSpPr>
          <p:nvPr/>
        </p:nvSpPr>
        <p:spPr bwMode="auto">
          <a:xfrm>
            <a:off x="3124200" y="3505200"/>
            <a:ext cx="6096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1600" b="1"/>
              <a:t>0 0 0</a:t>
            </a:r>
          </a:p>
        </p:txBody>
      </p:sp>
      <p:sp>
        <p:nvSpPr>
          <p:cNvPr id="11292" name="Rectangle 28"/>
          <p:cNvSpPr>
            <a:spLocks noChangeArrowheads="1"/>
          </p:cNvSpPr>
          <p:nvPr/>
        </p:nvSpPr>
        <p:spPr bwMode="auto">
          <a:xfrm>
            <a:off x="3886200" y="3505200"/>
            <a:ext cx="685800" cy="914400"/>
          </a:xfrm>
          <a:prstGeom prst="rect">
            <a:avLst/>
          </a:prstGeom>
          <a:solidFill>
            <a:srgbClr val="FF99FF"/>
          </a:solidFill>
          <a:ln w="9525">
            <a:solidFill>
              <a:schemeClr val="tx1"/>
            </a:solidFill>
            <a:miter lim="800000"/>
            <a:headEnd/>
            <a:tailEnd/>
          </a:ln>
          <a:effectLst/>
        </p:spPr>
        <p:txBody>
          <a:bodyPr wrap="none" anchor="ctr"/>
          <a:lstStyle/>
          <a:p>
            <a:pPr algn="ctr"/>
            <a:r>
              <a:rPr lang="en-US" sz="1600"/>
              <a:t>Limit</a:t>
            </a:r>
          </a:p>
          <a:p>
            <a:pPr algn="ctr"/>
            <a:r>
              <a:rPr lang="en-US" sz="1600"/>
              <a:t>[19..16]</a:t>
            </a:r>
          </a:p>
        </p:txBody>
      </p:sp>
      <p:sp>
        <p:nvSpPr>
          <p:cNvPr id="11293" name="Rectangle 29"/>
          <p:cNvSpPr>
            <a:spLocks noChangeArrowheads="1"/>
          </p:cNvSpPr>
          <p:nvPr/>
        </p:nvSpPr>
        <p:spPr bwMode="auto">
          <a:xfrm>
            <a:off x="3733800" y="3505200"/>
            <a:ext cx="152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b="1"/>
              <a:t>A</a:t>
            </a:r>
          </a:p>
          <a:p>
            <a:pPr algn="ctr"/>
            <a:r>
              <a:rPr lang="en-US" sz="1400" b="1"/>
              <a:t>V</a:t>
            </a:r>
          </a:p>
          <a:p>
            <a:pPr algn="ctr"/>
            <a:r>
              <a:rPr lang="en-US" sz="1400" b="1"/>
              <a:t>L</a:t>
            </a:r>
          </a:p>
        </p:txBody>
      </p:sp>
      <p:sp>
        <p:nvSpPr>
          <p:cNvPr id="18" name="Slide Number Placeholder 17"/>
          <p:cNvSpPr>
            <a:spLocks noGrp="1"/>
          </p:cNvSpPr>
          <p:nvPr>
            <p:ph type="sldNum" sz="quarter" idx="12"/>
          </p:nvPr>
        </p:nvSpPr>
        <p:spPr/>
        <p:txBody>
          <a:bodyPr/>
          <a:lstStyle/>
          <a:p>
            <a:fld id="{E9F30D11-FCBC-4E13-9D77-6D2272D5FE03}"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lstStyle/>
          <a:p>
            <a:r>
              <a:rPr lang="en-US" dirty="0"/>
              <a:t>The 80386 TSS format</a:t>
            </a:r>
          </a:p>
        </p:txBody>
      </p:sp>
      <p:sp>
        <p:nvSpPr>
          <p:cNvPr id="35845" name="Rectangle 5"/>
          <p:cNvSpPr>
            <a:spLocks noChangeArrowheads="1"/>
          </p:cNvSpPr>
          <p:nvPr/>
        </p:nvSpPr>
        <p:spPr bwMode="auto">
          <a:xfrm>
            <a:off x="3200400" y="16002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46" name="Rectangle 6"/>
          <p:cNvSpPr>
            <a:spLocks noChangeArrowheads="1"/>
          </p:cNvSpPr>
          <p:nvPr/>
        </p:nvSpPr>
        <p:spPr bwMode="auto">
          <a:xfrm>
            <a:off x="4343400" y="16002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link</a:t>
            </a:r>
          </a:p>
        </p:txBody>
      </p:sp>
      <p:sp>
        <p:nvSpPr>
          <p:cNvPr id="35848" name="Rectangle 8"/>
          <p:cNvSpPr>
            <a:spLocks noChangeArrowheads="1"/>
          </p:cNvSpPr>
          <p:nvPr/>
        </p:nvSpPr>
        <p:spPr bwMode="auto">
          <a:xfrm>
            <a:off x="3200400" y="17526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esp0</a:t>
            </a:r>
          </a:p>
        </p:txBody>
      </p:sp>
      <p:sp>
        <p:nvSpPr>
          <p:cNvPr id="35849" name="Rectangle 9"/>
          <p:cNvSpPr>
            <a:spLocks noChangeArrowheads="1"/>
          </p:cNvSpPr>
          <p:nvPr/>
        </p:nvSpPr>
        <p:spPr bwMode="auto">
          <a:xfrm>
            <a:off x="3200400" y="19050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50" name="Rectangle 10"/>
          <p:cNvSpPr>
            <a:spLocks noChangeArrowheads="1"/>
          </p:cNvSpPr>
          <p:nvPr/>
        </p:nvSpPr>
        <p:spPr bwMode="auto">
          <a:xfrm>
            <a:off x="4343400" y="1905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ss0</a:t>
            </a:r>
          </a:p>
        </p:txBody>
      </p:sp>
      <p:sp>
        <p:nvSpPr>
          <p:cNvPr id="35852" name="Rectangle 12"/>
          <p:cNvSpPr>
            <a:spLocks noChangeArrowheads="1"/>
          </p:cNvSpPr>
          <p:nvPr/>
        </p:nvSpPr>
        <p:spPr bwMode="auto">
          <a:xfrm>
            <a:off x="3200400" y="20574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esp1</a:t>
            </a:r>
          </a:p>
        </p:txBody>
      </p:sp>
      <p:sp>
        <p:nvSpPr>
          <p:cNvPr id="35853" name="Rectangle 13"/>
          <p:cNvSpPr>
            <a:spLocks noChangeArrowheads="1"/>
          </p:cNvSpPr>
          <p:nvPr/>
        </p:nvSpPr>
        <p:spPr bwMode="auto">
          <a:xfrm>
            <a:off x="3200400" y="22098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54" name="Rectangle 14"/>
          <p:cNvSpPr>
            <a:spLocks noChangeArrowheads="1"/>
          </p:cNvSpPr>
          <p:nvPr/>
        </p:nvSpPr>
        <p:spPr bwMode="auto">
          <a:xfrm>
            <a:off x="4343400" y="2209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ss1</a:t>
            </a:r>
          </a:p>
        </p:txBody>
      </p:sp>
      <p:sp>
        <p:nvSpPr>
          <p:cNvPr id="35856" name="Rectangle 16"/>
          <p:cNvSpPr>
            <a:spLocks noChangeArrowheads="1"/>
          </p:cNvSpPr>
          <p:nvPr/>
        </p:nvSpPr>
        <p:spPr bwMode="auto">
          <a:xfrm>
            <a:off x="3200400" y="23622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esp2</a:t>
            </a:r>
          </a:p>
        </p:txBody>
      </p:sp>
      <p:sp>
        <p:nvSpPr>
          <p:cNvPr id="35857" name="Rectangle 17"/>
          <p:cNvSpPr>
            <a:spLocks noChangeArrowheads="1"/>
          </p:cNvSpPr>
          <p:nvPr/>
        </p:nvSpPr>
        <p:spPr bwMode="auto">
          <a:xfrm>
            <a:off x="3200400" y="25146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58" name="Rectangle 18"/>
          <p:cNvSpPr>
            <a:spLocks noChangeArrowheads="1"/>
          </p:cNvSpPr>
          <p:nvPr/>
        </p:nvSpPr>
        <p:spPr bwMode="auto">
          <a:xfrm>
            <a:off x="4343400" y="2514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ss2</a:t>
            </a:r>
          </a:p>
        </p:txBody>
      </p:sp>
      <p:sp>
        <p:nvSpPr>
          <p:cNvPr id="35860" name="Rectangle 20"/>
          <p:cNvSpPr>
            <a:spLocks noChangeArrowheads="1"/>
          </p:cNvSpPr>
          <p:nvPr/>
        </p:nvSpPr>
        <p:spPr bwMode="auto">
          <a:xfrm>
            <a:off x="3200400" y="2667000"/>
            <a:ext cx="2286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000"/>
              <a:t>PTDB</a:t>
            </a:r>
          </a:p>
        </p:txBody>
      </p:sp>
      <p:sp>
        <p:nvSpPr>
          <p:cNvPr id="35862" name="Rectangle 22"/>
          <p:cNvSpPr>
            <a:spLocks noChangeArrowheads="1"/>
          </p:cNvSpPr>
          <p:nvPr/>
        </p:nvSpPr>
        <p:spPr bwMode="auto">
          <a:xfrm>
            <a:off x="3200400" y="28194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EIP</a:t>
            </a:r>
          </a:p>
        </p:txBody>
      </p:sp>
      <p:sp>
        <p:nvSpPr>
          <p:cNvPr id="35863" name="Rectangle 23"/>
          <p:cNvSpPr>
            <a:spLocks noChangeArrowheads="1"/>
          </p:cNvSpPr>
          <p:nvPr/>
        </p:nvSpPr>
        <p:spPr bwMode="auto">
          <a:xfrm>
            <a:off x="3200400" y="2971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64" name="Rectangle 24"/>
          <p:cNvSpPr>
            <a:spLocks noChangeArrowheads="1"/>
          </p:cNvSpPr>
          <p:nvPr/>
        </p:nvSpPr>
        <p:spPr bwMode="auto">
          <a:xfrm>
            <a:off x="4343400" y="2971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65" name="Rectangle 25"/>
          <p:cNvSpPr>
            <a:spLocks noChangeArrowheads="1"/>
          </p:cNvSpPr>
          <p:nvPr/>
        </p:nvSpPr>
        <p:spPr bwMode="auto">
          <a:xfrm>
            <a:off x="3200400" y="3124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66" name="Rectangle 26"/>
          <p:cNvSpPr>
            <a:spLocks noChangeArrowheads="1"/>
          </p:cNvSpPr>
          <p:nvPr/>
        </p:nvSpPr>
        <p:spPr bwMode="auto">
          <a:xfrm>
            <a:off x="4343400" y="3124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67" name="Rectangle 27"/>
          <p:cNvSpPr>
            <a:spLocks noChangeArrowheads="1"/>
          </p:cNvSpPr>
          <p:nvPr/>
        </p:nvSpPr>
        <p:spPr bwMode="auto">
          <a:xfrm>
            <a:off x="3200400" y="3276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68" name="Rectangle 28"/>
          <p:cNvSpPr>
            <a:spLocks noChangeArrowheads="1"/>
          </p:cNvSpPr>
          <p:nvPr/>
        </p:nvSpPr>
        <p:spPr bwMode="auto">
          <a:xfrm>
            <a:off x="4343400" y="3276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69" name="Rectangle 29"/>
          <p:cNvSpPr>
            <a:spLocks noChangeArrowheads="1"/>
          </p:cNvSpPr>
          <p:nvPr/>
        </p:nvSpPr>
        <p:spPr bwMode="auto">
          <a:xfrm>
            <a:off x="3200400" y="3429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0" name="Rectangle 30"/>
          <p:cNvSpPr>
            <a:spLocks noChangeArrowheads="1"/>
          </p:cNvSpPr>
          <p:nvPr/>
        </p:nvSpPr>
        <p:spPr bwMode="auto">
          <a:xfrm>
            <a:off x="4343400" y="3429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1" name="Rectangle 31"/>
          <p:cNvSpPr>
            <a:spLocks noChangeArrowheads="1"/>
          </p:cNvSpPr>
          <p:nvPr/>
        </p:nvSpPr>
        <p:spPr bwMode="auto">
          <a:xfrm>
            <a:off x="3200400" y="3581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2" name="Rectangle 32"/>
          <p:cNvSpPr>
            <a:spLocks noChangeArrowheads="1"/>
          </p:cNvSpPr>
          <p:nvPr/>
        </p:nvSpPr>
        <p:spPr bwMode="auto">
          <a:xfrm>
            <a:off x="4343400" y="35814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3" name="Rectangle 33"/>
          <p:cNvSpPr>
            <a:spLocks noChangeArrowheads="1"/>
          </p:cNvSpPr>
          <p:nvPr/>
        </p:nvSpPr>
        <p:spPr bwMode="auto">
          <a:xfrm>
            <a:off x="3200400" y="3733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4" name="Rectangle 34"/>
          <p:cNvSpPr>
            <a:spLocks noChangeArrowheads="1"/>
          </p:cNvSpPr>
          <p:nvPr/>
        </p:nvSpPr>
        <p:spPr bwMode="auto">
          <a:xfrm>
            <a:off x="4343400" y="3733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5" name="Rectangle 35"/>
          <p:cNvSpPr>
            <a:spLocks noChangeArrowheads="1"/>
          </p:cNvSpPr>
          <p:nvPr/>
        </p:nvSpPr>
        <p:spPr bwMode="auto">
          <a:xfrm>
            <a:off x="3200400" y="3886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6" name="Rectangle 36"/>
          <p:cNvSpPr>
            <a:spLocks noChangeArrowheads="1"/>
          </p:cNvSpPr>
          <p:nvPr/>
        </p:nvSpPr>
        <p:spPr bwMode="auto">
          <a:xfrm>
            <a:off x="4343400" y="3886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7" name="Rectangle 37"/>
          <p:cNvSpPr>
            <a:spLocks noChangeArrowheads="1"/>
          </p:cNvSpPr>
          <p:nvPr/>
        </p:nvSpPr>
        <p:spPr bwMode="auto">
          <a:xfrm>
            <a:off x="3200400" y="4038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8" name="Rectangle 38"/>
          <p:cNvSpPr>
            <a:spLocks noChangeArrowheads="1"/>
          </p:cNvSpPr>
          <p:nvPr/>
        </p:nvSpPr>
        <p:spPr bwMode="auto">
          <a:xfrm>
            <a:off x="4343400" y="40386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79" name="Rectangle 39"/>
          <p:cNvSpPr>
            <a:spLocks noChangeArrowheads="1"/>
          </p:cNvSpPr>
          <p:nvPr/>
        </p:nvSpPr>
        <p:spPr bwMode="auto">
          <a:xfrm>
            <a:off x="3200400" y="4191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80" name="Rectangle 40"/>
          <p:cNvSpPr>
            <a:spLocks noChangeArrowheads="1"/>
          </p:cNvSpPr>
          <p:nvPr/>
        </p:nvSpPr>
        <p:spPr bwMode="auto">
          <a:xfrm>
            <a:off x="4343400" y="41910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ss0</a:t>
            </a:r>
          </a:p>
        </p:txBody>
      </p:sp>
      <p:sp>
        <p:nvSpPr>
          <p:cNvPr id="35881" name="Rectangle 41"/>
          <p:cNvSpPr>
            <a:spLocks noChangeArrowheads="1"/>
          </p:cNvSpPr>
          <p:nvPr/>
        </p:nvSpPr>
        <p:spPr bwMode="auto">
          <a:xfrm>
            <a:off x="3200400" y="43434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82" name="Rectangle 42"/>
          <p:cNvSpPr>
            <a:spLocks noChangeArrowheads="1"/>
          </p:cNvSpPr>
          <p:nvPr/>
        </p:nvSpPr>
        <p:spPr bwMode="auto">
          <a:xfrm>
            <a:off x="4343400" y="43434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ES</a:t>
            </a:r>
          </a:p>
        </p:txBody>
      </p:sp>
      <p:sp>
        <p:nvSpPr>
          <p:cNvPr id="35883" name="Rectangle 43"/>
          <p:cNvSpPr>
            <a:spLocks noChangeArrowheads="1"/>
          </p:cNvSpPr>
          <p:nvPr/>
        </p:nvSpPr>
        <p:spPr bwMode="auto">
          <a:xfrm>
            <a:off x="3200400" y="44958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84" name="Rectangle 44"/>
          <p:cNvSpPr>
            <a:spLocks noChangeArrowheads="1"/>
          </p:cNvSpPr>
          <p:nvPr/>
        </p:nvSpPr>
        <p:spPr bwMode="auto">
          <a:xfrm>
            <a:off x="4343400" y="44958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CS</a:t>
            </a:r>
          </a:p>
        </p:txBody>
      </p:sp>
      <p:sp>
        <p:nvSpPr>
          <p:cNvPr id="35885" name="Rectangle 45"/>
          <p:cNvSpPr>
            <a:spLocks noChangeArrowheads="1"/>
          </p:cNvSpPr>
          <p:nvPr/>
        </p:nvSpPr>
        <p:spPr bwMode="auto">
          <a:xfrm>
            <a:off x="3200400" y="46482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86" name="Rectangle 46"/>
          <p:cNvSpPr>
            <a:spLocks noChangeArrowheads="1"/>
          </p:cNvSpPr>
          <p:nvPr/>
        </p:nvSpPr>
        <p:spPr bwMode="auto">
          <a:xfrm>
            <a:off x="4343400" y="46482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SS</a:t>
            </a:r>
          </a:p>
        </p:txBody>
      </p:sp>
      <p:sp>
        <p:nvSpPr>
          <p:cNvPr id="35887" name="Rectangle 47"/>
          <p:cNvSpPr>
            <a:spLocks noChangeArrowheads="1"/>
          </p:cNvSpPr>
          <p:nvPr/>
        </p:nvSpPr>
        <p:spPr bwMode="auto">
          <a:xfrm>
            <a:off x="3200400" y="48006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88" name="Rectangle 48"/>
          <p:cNvSpPr>
            <a:spLocks noChangeArrowheads="1"/>
          </p:cNvSpPr>
          <p:nvPr/>
        </p:nvSpPr>
        <p:spPr bwMode="auto">
          <a:xfrm>
            <a:off x="4343400" y="48006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DS</a:t>
            </a:r>
          </a:p>
        </p:txBody>
      </p:sp>
      <p:sp>
        <p:nvSpPr>
          <p:cNvPr id="35889" name="Rectangle 49"/>
          <p:cNvSpPr>
            <a:spLocks noChangeArrowheads="1"/>
          </p:cNvSpPr>
          <p:nvPr/>
        </p:nvSpPr>
        <p:spPr bwMode="auto">
          <a:xfrm>
            <a:off x="3200400" y="49530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90" name="Rectangle 50"/>
          <p:cNvSpPr>
            <a:spLocks noChangeArrowheads="1"/>
          </p:cNvSpPr>
          <p:nvPr/>
        </p:nvSpPr>
        <p:spPr bwMode="auto">
          <a:xfrm>
            <a:off x="4343400" y="49530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FS</a:t>
            </a:r>
          </a:p>
        </p:txBody>
      </p:sp>
      <p:sp>
        <p:nvSpPr>
          <p:cNvPr id="35891" name="Rectangle 51"/>
          <p:cNvSpPr>
            <a:spLocks noChangeArrowheads="1"/>
          </p:cNvSpPr>
          <p:nvPr/>
        </p:nvSpPr>
        <p:spPr bwMode="auto">
          <a:xfrm>
            <a:off x="3200400" y="51054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92" name="Rectangle 52"/>
          <p:cNvSpPr>
            <a:spLocks noChangeArrowheads="1"/>
          </p:cNvSpPr>
          <p:nvPr/>
        </p:nvSpPr>
        <p:spPr bwMode="auto">
          <a:xfrm>
            <a:off x="4343400" y="5105400"/>
            <a:ext cx="1143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GS</a:t>
            </a:r>
          </a:p>
        </p:txBody>
      </p:sp>
      <p:sp>
        <p:nvSpPr>
          <p:cNvPr id="35893" name="Rectangle 53"/>
          <p:cNvSpPr>
            <a:spLocks noChangeArrowheads="1"/>
          </p:cNvSpPr>
          <p:nvPr/>
        </p:nvSpPr>
        <p:spPr bwMode="auto">
          <a:xfrm>
            <a:off x="3200400" y="5257800"/>
            <a:ext cx="1143000" cy="152400"/>
          </a:xfrm>
          <a:prstGeom prst="rect">
            <a:avLst/>
          </a:prstGeom>
          <a:solidFill>
            <a:schemeClr val="bg2"/>
          </a:solidFill>
          <a:ln w="9525">
            <a:solidFill>
              <a:schemeClr val="tx1"/>
            </a:solidFill>
            <a:miter lim="800000"/>
            <a:headEnd/>
            <a:tailEnd/>
          </a:ln>
          <a:effectLst/>
        </p:spPr>
        <p:txBody>
          <a:bodyPr wrap="none" anchor="ctr"/>
          <a:lstStyle/>
          <a:p>
            <a:pPr algn="ctr"/>
            <a:endParaRPr lang="en-US" sz="1400"/>
          </a:p>
        </p:txBody>
      </p:sp>
      <p:sp>
        <p:nvSpPr>
          <p:cNvPr id="35894" name="Rectangle 54"/>
          <p:cNvSpPr>
            <a:spLocks noChangeArrowheads="1"/>
          </p:cNvSpPr>
          <p:nvPr/>
        </p:nvSpPr>
        <p:spPr bwMode="auto">
          <a:xfrm>
            <a:off x="4343400" y="52578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LDTR</a:t>
            </a:r>
          </a:p>
        </p:txBody>
      </p:sp>
      <p:sp>
        <p:nvSpPr>
          <p:cNvPr id="35895" name="Rectangle 55"/>
          <p:cNvSpPr>
            <a:spLocks noChangeArrowheads="1"/>
          </p:cNvSpPr>
          <p:nvPr/>
        </p:nvSpPr>
        <p:spPr bwMode="auto">
          <a:xfrm>
            <a:off x="3200400" y="5410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IOMAP</a:t>
            </a:r>
          </a:p>
        </p:txBody>
      </p:sp>
      <p:sp>
        <p:nvSpPr>
          <p:cNvPr id="35896" name="Rectangle 56"/>
          <p:cNvSpPr>
            <a:spLocks noChangeArrowheads="1"/>
          </p:cNvSpPr>
          <p:nvPr/>
        </p:nvSpPr>
        <p:spPr bwMode="auto">
          <a:xfrm>
            <a:off x="4343400" y="5410200"/>
            <a:ext cx="1143000" cy="152400"/>
          </a:xfrm>
          <a:prstGeom prst="rect">
            <a:avLst/>
          </a:prstGeom>
          <a:solidFill>
            <a:schemeClr val="accent1"/>
          </a:solidFill>
          <a:ln w="9525">
            <a:solidFill>
              <a:schemeClr val="tx1"/>
            </a:solidFill>
            <a:miter lim="800000"/>
            <a:headEnd/>
            <a:tailEnd/>
          </a:ln>
          <a:effectLst/>
        </p:spPr>
        <p:txBody>
          <a:bodyPr wrap="none" anchor="ctr"/>
          <a:lstStyle/>
          <a:p>
            <a:pPr algn="ctr"/>
            <a:r>
              <a:rPr lang="en-US" sz="1200"/>
              <a:t>TRAP</a:t>
            </a:r>
          </a:p>
        </p:txBody>
      </p:sp>
      <p:sp>
        <p:nvSpPr>
          <p:cNvPr id="35905" name="Rectangle 65"/>
          <p:cNvSpPr>
            <a:spLocks noChangeArrowheads="1"/>
          </p:cNvSpPr>
          <p:nvPr/>
        </p:nvSpPr>
        <p:spPr bwMode="auto">
          <a:xfrm>
            <a:off x="3200400" y="29718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EFLAGS</a:t>
            </a:r>
          </a:p>
        </p:txBody>
      </p:sp>
      <p:sp>
        <p:nvSpPr>
          <p:cNvPr id="35906" name="Rectangle 66"/>
          <p:cNvSpPr>
            <a:spLocks noChangeArrowheads="1"/>
          </p:cNvSpPr>
          <p:nvPr/>
        </p:nvSpPr>
        <p:spPr bwMode="auto">
          <a:xfrm>
            <a:off x="3200400" y="31242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EAX</a:t>
            </a:r>
          </a:p>
        </p:txBody>
      </p:sp>
      <p:sp>
        <p:nvSpPr>
          <p:cNvPr id="35907" name="Rectangle 67"/>
          <p:cNvSpPr>
            <a:spLocks noChangeArrowheads="1"/>
          </p:cNvSpPr>
          <p:nvPr/>
        </p:nvSpPr>
        <p:spPr bwMode="auto">
          <a:xfrm>
            <a:off x="3200400" y="32766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ECX</a:t>
            </a:r>
          </a:p>
        </p:txBody>
      </p:sp>
      <p:sp>
        <p:nvSpPr>
          <p:cNvPr id="35908" name="Rectangle 68"/>
          <p:cNvSpPr>
            <a:spLocks noChangeArrowheads="1"/>
          </p:cNvSpPr>
          <p:nvPr/>
        </p:nvSpPr>
        <p:spPr bwMode="auto">
          <a:xfrm>
            <a:off x="3200400" y="34290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EDX</a:t>
            </a:r>
          </a:p>
        </p:txBody>
      </p:sp>
      <p:sp>
        <p:nvSpPr>
          <p:cNvPr id="35909" name="Rectangle 69"/>
          <p:cNvSpPr>
            <a:spLocks noChangeArrowheads="1"/>
          </p:cNvSpPr>
          <p:nvPr/>
        </p:nvSpPr>
        <p:spPr bwMode="auto">
          <a:xfrm>
            <a:off x="3200400" y="35814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EBX</a:t>
            </a:r>
          </a:p>
        </p:txBody>
      </p:sp>
      <p:sp>
        <p:nvSpPr>
          <p:cNvPr id="35910" name="Rectangle 70"/>
          <p:cNvSpPr>
            <a:spLocks noChangeArrowheads="1"/>
          </p:cNvSpPr>
          <p:nvPr/>
        </p:nvSpPr>
        <p:spPr bwMode="auto">
          <a:xfrm>
            <a:off x="3200400" y="37338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ESP</a:t>
            </a:r>
          </a:p>
        </p:txBody>
      </p:sp>
      <p:sp>
        <p:nvSpPr>
          <p:cNvPr id="35911" name="Rectangle 71"/>
          <p:cNvSpPr>
            <a:spLocks noChangeArrowheads="1"/>
          </p:cNvSpPr>
          <p:nvPr/>
        </p:nvSpPr>
        <p:spPr bwMode="auto">
          <a:xfrm>
            <a:off x="3200400" y="38862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EBP</a:t>
            </a:r>
          </a:p>
        </p:txBody>
      </p:sp>
      <p:sp>
        <p:nvSpPr>
          <p:cNvPr id="35912" name="Rectangle 72"/>
          <p:cNvSpPr>
            <a:spLocks noChangeArrowheads="1"/>
          </p:cNvSpPr>
          <p:nvPr/>
        </p:nvSpPr>
        <p:spPr bwMode="auto">
          <a:xfrm>
            <a:off x="3200400" y="40386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ESI</a:t>
            </a:r>
          </a:p>
        </p:txBody>
      </p:sp>
      <p:sp>
        <p:nvSpPr>
          <p:cNvPr id="35913" name="Rectangle 73"/>
          <p:cNvSpPr>
            <a:spLocks noChangeArrowheads="1"/>
          </p:cNvSpPr>
          <p:nvPr/>
        </p:nvSpPr>
        <p:spPr bwMode="auto">
          <a:xfrm>
            <a:off x="3200400" y="4191000"/>
            <a:ext cx="2286000" cy="152400"/>
          </a:xfrm>
          <a:prstGeom prst="rect">
            <a:avLst/>
          </a:prstGeom>
          <a:solidFill>
            <a:srgbClr val="66CCFF"/>
          </a:solidFill>
          <a:ln w="9525">
            <a:solidFill>
              <a:schemeClr val="tx1"/>
            </a:solidFill>
            <a:miter lim="800000"/>
            <a:headEnd/>
            <a:tailEnd/>
          </a:ln>
          <a:effectLst/>
        </p:spPr>
        <p:txBody>
          <a:bodyPr wrap="none" anchor="ctr"/>
          <a:lstStyle/>
          <a:p>
            <a:pPr algn="ctr"/>
            <a:r>
              <a:rPr lang="en-US" sz="1200"/>
              <a:t>EDI</a:t>
            </a:r>
          </a:p>
        </p:txBody>
      </p:sp>
      <p:sp>
        <p:nvSpPr>
          <p:cNvPr id="35916" name="Rectangle 76"/>
          <p:cNvSpPr>
            <a:spLocks noChangeArrowheads="1"/>
          </p:cNvSpPr>
          <p:nvPr/>
        </p:nvSpPr>
        <p:spPr bwMode="auto">
          <a:xfrm>
            <a:off x="3200400" y="5943600"/>
            <a:ext cx="22860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sz="1000"/>
              <a:t>I/O permission bitmap</a:t>
            </a:r>
          </a:p>
        </p:txBody>
      </p:sp>
      <p:sp>
        <p:nvSpPr>
          <p:cNvPr id="35917" name="Line 77"/>
          <p:cNvSpPr>
            <a:spLocks noChangeShapeType="1"/>
          </p:cNvSpPr>
          <p:nvPr/>
        </p:nvSpPr>
        <p:spPr bwMode="auto">
          <a:xfrm>
            <a:off x="3352800" y="5486400"/>
            <a:ext cx="0" cy="457200"/>
          </a:xfrm>
          <a:prstGeom prst="line">
            <a:avLst/>
          </a:prstGeom>
          <a:noFill/>
          <a:ln w="9525">
            <a:solidFill>
              <a:schemeClr val="tx1"/>
            </a:solidFill>
            <a:prstDash val="sysDot"/>
            <a:round/>
            <a:headEnd/>
            <a:tailEnd type="triangle" w="med" len="med"/>
          </a:ln>
          <a:effectLst/>
        </p:spPr>
        <p:txBody>
          <a:bodyPr/>
          <a:lstStyle/>
          <a:p>
            <a:endParaRPr lang="en-US"/>
          </a:p>
        </p:txBody>
      </p:sp>
      <p:sp>
        <p:nvSpPr>
          <p:cNvPr id="35918" name="Rectangle 78"/>
          <p:cNvSpPr>
            <a:spLocks noChangeArrowheads="1"/>
          </p:cNvSpPr>
          <p:nvPr/>
        </p:nvSpPr>
        <p:spPr bwMode="auto">
          <a:xfrm>
            <a:off x="625475" y="4816475"/>
            <a:ext cx="304800" cy="228600"/>
          </a:xfrm>
          <a:prstGeom prst="rect">
            <a:avLst/>
          </a:prstGeom>
          <a:solidFill>
            <a:schemeClr val="accent1"/>
          </a:solidFill>
          <a:ln w="9525">
            <a:solidFill>
              <a:schemeClr val="tx1"/>
            </a:solidFill>
            <a:miter lim="800000"/>
            <a:headEnd/>
            <a:tailEnd/>
          </a:ln>
          <a:effectLst/>
        </p:spPr>
        <p:txBody>
          <a:bodyPr wrap="none" anchor="ctr"/>
          <a:lstStyle/>
          <a:p>
            <a:pPr algn="ctr"/>
            <a:endParaRPr lang="en-US" sz="1400"/>
          </a:p>
        </p:txBody>
      </p:sp>
      <p:sp>
        <p:nvSpPr>
          <p:cNvPr id="35919" name="Rectangle 79"/>
          <p:cNvSpPr>
            <a:spLocks noChangeArrowheads="1"/>
          </p:cNvSpPr>
          <p:nvPr/>
        </p:nvSpPr>
        <p:spPr bwMode="auto">
          <a:xfrm>
            <a:off x="625475" y="5197475"/>
            <a:ext cx="304800" cy="228600"/>
          </a:xfrm>
          <a:prstGeom prst="rect">
            <a:avLst/>
          </a:prstGeom>
          <a:solidFill>
            <a:srgbClr val="66CCFF"/>
          </a:solidFill>
          <a:ln w="9525">
            <a:solidFill>
              <a:schemeClr val="tx1"/>
            </a:solidFill>
            <a:miter lim="800000"/>
            <a:headEnd/>
            <a:tailEnd/>
          </a:ln>
          <a:effectLst/>
        </p:spPr>
        <p:txBody>
          <a:bodyPr wrap="none" anchor="ctr"/>
          <a:lstStyle/>
          <a:p>
            <a:endParaRPr lang="en-US"/>
          </a:p>
        </p:txBody>
      </p:sp>
      <p:sp>
        <p:nvSpPr>
          <p:cNvPr id="35920" name="Text Box 80"/>
          <p:cNvSpPr txBox="1">
            <a:spLocks noChangeArrowheads="1"/>
          </p:cNvSpPr>
          <p:nvPr/>
        </p:nvSpPr>
        <p:spPr bwMode="auto">
          <a:xfrm>
            <a:off x="914400" y="4800600"/>
            <a:ext cx="1555750" cy="336550"/>
          </a:xfrm>
          <a:prstGeom prst="rect">
            <a:avLst/>
          </a:prstGeom>
          <a:noFill/>
          <a:ln w="9525">
            <a:noFill/>
            <a:miter lim="800000"/>
            <a:headEnd/>
            <a:tailEnd/>
          </a:ln>
          <a:effectLst/>
        </p:spPr>
        <p:txBody>
          <a:bodyPr wrap="none">
            <a:spAutoFit/>
          </a:bodyPr>
          <a:lstStyle/>
          <a:p>
            <a:r>
              <a:rPr lang="en-US" sz="1600"/>
              <a:t>= field is ‘static’</a:t>
            </a:r>
          </a:p>
        </p:txBody>
      </p:sp>
      <p:sp>
        <p:nvSpPr>
          <p:cNvPr id="35921" name="Text Box 81"/>
          <p:cNvSpPr txBox="1">
            <a:spLocks noChangeArrowheads="1"/>
          </p:cNvSpPr>
          <p:nvPr/>
        </p:nvSpPr>
        <p:spPr bwMode="auto">
          <a:xfrm>
            <a:off x="930275" y="5170488"/>
            <a:ext cx="1711325" cy="336550"/>
          </a:xfrm>
          <a:prstGeom prst="rect">
            <a:avLst/>
          </a:prstGeom>
          <a:noFill/>
          <a:ln w="9525">
            <a:noFill/>
            <a:miter lim="800000"/>
            <a:headEnd/>
            <a:tailEnd/>
          </a:ln>
          <a:effectLst/>
        </p:spPr>
        <p:txBody>
          <a:bodyPr wrap="none">
            <a:spAutoFit/>
          </a:bodyPr>
          <a:lstStyle/>
          <a:p>
            <a:r>
              <a:rPr lang="en-US" sz="1600"/>
              <a:t>= field is ‘volatile’</a:t>
            </a:r>
          </a:p>
        </p:txBody>
      </p:sp>
      <p:sp>
        <p:nvSpPr>
          <p:cNvPr id="35922" name="Rectangle 82"/>
          <p:cNvSpPr>
            <a:spLocks noChangeArrowheads="1"/>
          </p:cNvSpPr>
          <p:nvPr/>
        </p:nvSpPr>
        <p:spPr bwMode="auto">
          <a:xfrm>
            <a:off x="609600" y="5589588"/>
            <a:ext cx="304800"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35923" name="Text Box 83"/>
          <p:cNvSpPr txBox="1">
            <a:spLocks noChangeArrowheads="1"/>
          </p:cNvSpPr>
          <p:nvPr/>
        </p:nvSpPr>
        <p:spPr bwMode="auto">
          <a:xfrm>
            <a:off x="914400" y="5562600"/>
            <a:ext cx="1871663" cy="336550"/>
          </a:xfrm>
          <a:prstGeom prst="rect">
            <a:avLst/>
          </a:prstGeom>
          <a:noFill/>
          <a:ln w="9525">
            <a:noFill/>
            <a:miter lim="800000"/>
            <a:headEnd/>
            <a:tailEnd/>
          </a:ln>
          <a:effectLst/>
        </p:spPr>
        <p:txBody>
          <a:bodyPr wrap="none">
            <a:spAutoFit/>
          </a:bodyPr>
          <a:lstStyle/>
          <a:p>
            <a:r>
              <a:rPr lang="en-US" sz="1600"/>
              <a:t>= field is ‘reserved’</a:t>
            </a:r>
          </a:p>
        </p:txBody>
      </p:sp>
      <p:sp>
        <p:nvSpPr>
          <p:cNvPr id="35926" name="Text Box 86"/>
          <p:cNvSpPr txBox="1">
            <a:spLocks noChangeArrowheads="1"/>
          </p:cNvSpPr>
          <p:nvPr/>
        </p:nvSpPr>
        <p:spPr bwMode="auto">
          <a:xfrm>
            <a:off x="5470525" y="1582738"/>
            <a:ext cx="393700" cy="4054475"/>
          </a:xfrm>
          <a:prstGeom prst="rect">
            <a:avLst/>
          </a:prstGeom>
          <a:noFill/>
          <a:ln w="9525">
            <a:noFill/>
            <a:miter lim="800000"/>
            <a:headEnd/>
            <a:tailEnd/>
          </a:ln>
          <a:effectLst/>
        </p:spPr>
        <p:txBody>
          <a:bodyPr wrap="none">
            <a:spAutoFit/>
          </a:bodyPr>
          <a:lstStyle/>
          <a:p>
            <a:r>
              <a:rPr lang="en-US" sz="1000"/>
              <a:t>0</a:t>
            </a:r>
          </a:p>
          <a:p>
            <a:r>
              <a:rPr lang="en-US" sz="1000"/>
              <a:t>4</a:t>
            </a:r>
          </a:p>
          <a:p>
            <a:r>
              <a:rPr lang="en-US" sz="1000"/>
              <a:t>8</a:t>
            </a:r>
          </a:p>
          <a:p>
            <a:r>
              <a:rPr lang="en-US" sz="1000"/>
              <a:t>12</a:t>
            </a:r>
          </a:p>
          <a:p>
            <a:r>
              <a:rPr lang="en-US" sz="1000"/>
              <a:t>16</a:t>
            </a:r>
          </a:p>
          <a:p>
            <a:r>
              <a:rPr lang="en-US" sz="1000"/>
              <a:t>20</a:t>
            </a:r>
          </a:p>
          <a:p>
            <a:r>
              <a:rPr lang="en-US" sz="1000"/>
              <a:t>24</a:t>
            </a:r>
          </a:p>
          <a:p>
            <a:r>
              <a:rPr lang="en-US" sz="1000"/>
              <a:t>28</a:t>
            </a:r>
          </a:p>
          <a:p>
            <a:r>
              <a:rPr lang="en-US" sz="1000"/>
              <a:t>32</a:t>
            </a:r>
          </a:p>
          <a:p>
            <a:r>
              <a:rPr lang="en-US" sz="1000"/>
              <a:t>36</a:t>
            </a:r>
          </a:p>
          <a:p>
            <a:r>
              <a:rPr lang="en-US" sz="1000"/>
              <a:t>40</a:t>
            </a:r>
          </a:p>
          <a:p>
            <a:r>
              <a:rPr lang="en-US" sz="1000"/>
              <a:t>44</a:t>
            </a:r>
          </a:p>
          <a:p>
            <a:r>
              <a:rPr lang="en-US" sz="1000"/>
              <a:t>48</a:t>
            </a:r>
          </a:p>
          <a:p>
            <a:r>
              <a:rPr lang="en-US" sz="1000"/>
              <a:t>52</a:t>
            </a:r>
          </a:p>
          <a:p>
            <a:r>
              <a:rPr lang="en-US" sz="1000"/>
              <a:t>56</a:t>
            </a:r>
          </a:p>
          <a:p>
            <a:r>
              <a:rPr lang="en-US" sz="1000"/>
              <a:t>60</a:t>
            </a:r>
          </a:p>
          <a:p>
            <a:r>
              <a:rPr lang="en-US" sz="1000"/>
              <a:t>64</a:t>
            </a:r>
          </a:p>
          <a:p>
            <a:r>
              <a:rPr lang="en-US" sz="1000"/>
              <a:t>68</a:t>
            </a:r>
          </a:p>
          <a:p>
            <a:r>
              <a:rPr lang="en-US" sz="1000"/>
              <a:t>72</a:t>
            </a:r>
          </a:p>
          <a:p>
            <a:r>
              <a:rPr lang="en-US" sz="1000"/>
              <a:t>76</a:t>
            </a:r>
          </a:p>
          <a:p>
            <a:r>
              <a:rPr lang="en-US" sz="1000"/>
              <a:t>80</a:t>
            </a:r>
          </a:p>
          <a:p>
            <a:r>
              <a:rPr lang="en-US" sz="1000"/>
              <a:t>84</a:t>
            </a:r>
          </a:p>
          <a:p>
            <a:r>
              <a:rPr lang="en-US" sz="1000"/>
              <a:t>88</a:t>
            </a:r>
          </a:p>
          <a:p>
            <a:r>
              <a:rPr lang="en-US" sz="1000"/>
              <a:t>92</a:t>
            </a:r>
          </a:p>
          <a:p>
            <a:r>
              <a:rPr lang="en-US" sz="1000"/>
              <a:t>96</a:t>
            </a:r>
          </a:p>
          <a:p>
            <a:r>
              <a:rPr lang="en-US" sz="1000"/>
              <a:t>100</a:t>
            </a:r>
          </a:p>
        </p:txBody>
      </p:sp>
      <p:sp>
        <p:nvSpPr>
          <p:cNvPr id="35930" name="Line 90"/>
          <p:cNvSpPr>
            <a:spLocks noChangeShapeType="1"/>
          </p:cNvSpPr>
          <p:nvPr/>
        </p:nvSpPr>
        <p:spPr bwMode="auto">
          <a:xfrm flipV="1">
            <a:off x="3048000" y="1600200"/>
            <a:ext cx="0" cy="39624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5931" name="Text Box 91"/>
          <p:cNvSpPr txBox="1">
            <a:spLocks noChangeArrowheads="1"/>
          </p:cNvSpPr>
          <p:nvPr/>
        </p:nvSpPr>
        <p:spPr bwMode="auto">
          <a:xfrm>
            <a:off x="1752600" y="2895600"/>
            <a:ext cx="1238250" cy="304800"/>
          </a:xfrm>
          <a:prstGeom prst="rect">
            <a:avLst/>
          </a:prstGeom>
          <a:noFill/>
          <a:ln w="9525">
            <a:noFill/>
            <a:miter lim="800000"/>
            <a:headEnd/>
            <a:tailEnd/>
          </a:ln>
          <a:effectLst/>
        </p:spPr>
        <p:txBody>
          <a:bodyPr wrap="none">
            <a:spAutoFit/>
          </a:bodyPr>
          <a:lstStyle/>
          <a:p>
            <a:r>
              <a:rPr lang="en-US" sz="1400"/>
              <a:t>26 longwords</a:t>
            </a:r>
          </a:p>
        </p:txBody>
      </p:sp>
      <p:sp>
        <p:nvSpPr>
          <p:cNvPr id="35932" name="Line 92"/>
          <p:cNvSpPr>
            <a:spLocks noChangeShapeType="1"/>
          </p:cNvSpPr>
          <p:nvPr/>
        </p:nvSpPr>
        <p:spPr bwMode="auto">
          <a:xfrm>
            <a:off x="3200400" y="1524000"/>
            <a:ext cx="2286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5933" name="Text Box 93"/>
          <p:cNvSpPr txBox="1">
            <a:spLocks noChangeArrowheads="1"/>
          </p:cNvSpPr>
          <p:nvPr/>
        </p:nvSpPr>
        <p:spPr bwMode="auto">
          <a:xfrm>
            <a:off x="4038600" y="1219200"/>
            <a:ext cx="715963" cy="304800"/>
          </a:xfrm>
          <a:prstGeom prst="rect">
            <a:avLst/>
          </a:prstGeom>
          <a:noFill/>
          <a:ln w="9525">
            <a:noFill/>
            <a:miter lim="800000"/>
            <a:headEnd/>
            <a:tailEnd/>
          </a:ln>
          <a:effectLst/>
        </p:spPr>
        <p:txBody>
          <a:bodyPr wrap="none">
            <a:spAutoFit/>
          </a:bodyPr>
          <a:lstStyle/>
          <a:p>
            <a:r>
              <a:rPr lang="en-US" sz="1400"/>
              <a:t>32-bits</a:t>
            </a:r>
          </a:p>
        </p:txBody>
      </p:sp>
      <p:sp>
        <p:nvSpPr>
          <p:cNvPr id="72" name="Slide Number Placeholder 71"/>
          <p:cNvSpPr>
            <a:spLocks noGrp="1"/>
          </p:cNvSpPr>
          <p:nvPr>
            <p:ph type="sldNum" sz="quarter" idx="12"/>
          </p:nvPr>
        </p:nvSpPr>
        <p:spPr/>
        <p:txBody>
          <a:bodyPr/>
          <a:lstStyle/>
          <a:p>
            <a:fld id="{065265BB-70C7-4C56-B6F2-B81676332F65}"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228600"/>
            <a:ext cx="8229600" cy="944562"/>
          </a:xfrm>
        </p:spPr>
        <p:txBody>
          <a:bodyPr/>
          <a:lstStyle/>
          <a:p>
            <a:r>
              <a:rPr lang="en-US" dirty="0"/>
              <a:t>No Task Reentrancy!</a:t>
            </a:r>
          </a:p>
        </p:txBody>
      </p:sp>
      <p:sp>
        <p:nvSpPr>
          <p:cNvPr id="13315" name="Rectangle 3"/>
          <p:cNvSpPr>
            <a:spLocks noGrp="1" noChangeArrowheads="1"/>
          </p:cNvSpPr>
          <p:nvPr>
            <p:ph type="body" idx="1"/>
          </p:nvPr>
        </p:nvSpPr>
        <p:spPr>
          <a:xfrm>
            <a:off x="457200" y="838200"/>
            <a:ext cx="8229600" cy="4525963"/>
          </a:xfrm>
        </p:spPr>
        <p:txBody>
          <a:bodyPr/>
          <a:lstStyle/>
          <a:p>
            <a:r>
              <a:rPr lang="en-US" sz="2400" dirty="0" smtClean="0"/>
              <a:t>When the CPU switches to a new task via an ‘</a:t>
            </a:r>
            <a:r>
              <a:rPr lang="en-US" sz="2400" dirty="0" err="1" smtClean="0"/>
              <a:t>lcall</a:t>
            </a:r>
            <a:r>
              <a:rPr lang="en-US" sz="2400" dirty="0" smtClean="0"/>
              <a:t>’ instruction, it sets NT=1 in FLAGS (and it leaves the old TSS marked ‘busy’)</a:t>
            </a:r>
          </a:p>
          <a:p>
            <a:r>
              <a:rPr lang="en-US" sz="2400" dirty="0" smtClean="0"/>
              <a:t>The new task can then ‘return’ to the old task by executing an ‘</a:t>
            </a:r>
            <a:r>
              <a:rPr lang="en-US" sz="2400" b="1" dirty="0" err="1" smtClean="0"/>
              <a:t>iret</a:t>
            </a:r>
            <a:r>
              <a:rPr lang="en-US" sz="2400" dirty="0" smtClean="0"/>
              <a:t>’ instruction (the old task is still ‘busy’, so returning to it with an ‘</a:t>
            </a:r>
            <a:r>
              <a:rPr lang="en-US" sz="2400" dirty="0" err="1" smtClean="0"/>
              <a:t>lcall</a:t>
            </a:r>
            <a:r>
              <a:rPr lang="en-US" sz="2400" dirty="0" smtClean="0"/>
              <a:t>’ or an ‘</a:t>
            </a:r>
            <a:r>
              <a:rPr lang="en-US" sz="2400" dirty="0" err="1" smtClean="0"/>
              <a:t>ljmp</a:t>
            </a:r>
            <a:r>
              <a:rPr lang="en-US" sz="2400" dirty="0" smtClean="0"/>
              <a:t>’ wouldn’t be possible)</a:t>
            </a:r>
          </a:p>
          <a:p>
            <a:pPr>
              <a:lnSpc>
                <a:spcPct val="90000"/>
              </a:lnSpc>
            </a:pPr>
            <a:r>
              <a:rPr lang="en-US" sz="2400" dirty="0" smtClean="0"/>
              <a:t>Since </a:t>
            </a:r>
            <a:r>
              <a:rPr lang="en-US" sz="2400" dirty="0"/>
              <a:t>each task has just one ‘save area’ (in its TSS), it cannot not be permitted for a task to be recursively reentered! </a:t>
            </a:r>
          </a:p>
          <a:p>
            <a:pPr>
              <a:lnSpc>
                <a:spcPct val="90000"/>
              </a:lnSpc>
            </a:pPr>
            <a:r>
              <a:rPr lang="en-US" sz="2400" dirty="0"/>
              <a:t>The CPU enforces this prohibition using a ‘busy’ bit within each task’s TSS descriptor</a:t>
            </a:r>
          </a:p>
          <a:p>
            <a:pPr>
              <a:lnSpc>
                <a:spcPct val="90000"/>
              </a:lnSpc>
            </a:pPr>
            <a:r>
              <a:rPr lang="en-US" sz="2400" dirty="0"/>
              <a:t>Whenever the TR register is loaded with a new selector-value, the CPU checks to be sure the task isn’t already ‘busy’; if it’s not, the task is entered, but gets marked ‘busy’ </a:t>
            </a:r>
          </a:p>
        </p:txBody>
      </p:sp>
      <p:sp>
        <p:nvSpPr>
          <p:cNvPr id="4" name="Slide Number Placeholder 3"/>
          <p:cNvSpPr>
            <a:spLocks noGrp="1"/>
          </p:cNvSpPr>
          <p:nvPr>
            <p:ph type="sldNum" sz="quarter" idx="12"/>
          </p:nvPr>
        </p:nvSpPr>
        <p:spPr/>
        <p:txBody>
          <a:bodyPr/>
          <a:lstStyle/>
          <a:p>
            <a:fld id="{E9F30D11-FCBC-4E13-9D77-6D2272D5FE03}"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229600" cy="1143000"/>
          </a:xfrm>
        </p:spPr>
        <p:txBody>
          <a:bodyPr/>
          <a:lstStyle/>
          <a:p>
            <a:r>
              <a:rPr lang="en-US" dirty="0"/>
              <a:t>Task-Nesting</a:t>
            </a:r>
          </a:p>
        </p:txBody>
      </p:sp>
      <p:sp>
        <p:nvSpPr>
          <p:cNvPr id="31747" name="Rectangle 3"/>
          <p:cNvSpPr>
            <a:spLocks noGrp="1" noChangeArrowheads="1"/>
          </p:cNvSpPr>
          <p:nvPr>
            <p:ph type="body" idx="1"/>
          </p:nvPr>
        </p:nvSpPr>
        <p:spPr>
          <a:xfrm>
            <a:off x="533400" y="1295400"/>
            <a:ext cx="8229600" cy="4525963"/>
          </a:xfrm>
        </p:spPr>
        <p:txBody>
          <a:bodyPr/>
          <a:lstStyle/>
          <a:p>
            <a:r>
              <a:rPr lang="en-US" sz="2400" dirty="0"/>
              <a:t>But it’s OK for one task to be nested within another, and another, and another…</a:t>
            </a:r>
          </a:p>
        </p:txBody>
      </p:sp>
      <p:sp>
        <p:nvSpPr>
          <p:cNvPr id="31748" name="Rectangle 4"/>
          <p:cNvSpPr>
            <a:spLocks noChangeArrowheads="1"/>
          </p:cNvSpPr>
          <p:nvPr/>
        </p:nvSpPr>
        <p:spPr bwMode="auto">
          <a:xfrm>
            <a:off x="6324600" y="2971800"/>
            <a:ext cx="838200" cy="23622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1"/>
              <a:t>TSS</a:t>
            </a:r>
          </a:p>
          <a:p>
            <a:pPr algn="ctr"/>
            <a:r>
              <a:rPr lang="en-US" sz="1800" b="1"/>
              <a:t>#4</a:t>
            </a:r>
          </a:p>
        </p:txBody>
      </p:sp>
      <p:sp>
        <p:nvSpPr>
          <p:cNvPr id="31749" name="Rectangle 5"/>
          <p:cNvSpPr>
            <a:spLocks noChangeArrowheads="1"/>
          </p:cNvSpPr>
          <p:nvPr/>
        </p:nvSpPr>
        <p:spPr bwMode="auto">
          <a:xfrm>
            <a:off x="7924800" y="2895600"/>
            <a:ext cx="609600" cy="381000"/>
          </a:xfrm>
          <a:prstGeom prst="rect">
            <a:avLst/>
          </a:prstGeom>
          <a:solidFill>
            <a:srgbClr val="00FF00"/>
          </a:solidFill>
          <a:ln w="9525">
            <a:solidFill>
              <a:schemeClr val="tx1"/>
            </a:solidFill>
            <a:miter lim="800000"/>
            <a:headEnd/>
            <a:tailEnd/>
          </a:ln>
          <a:effectLst/>
        </p:spPr>
        <p:txBody>
          <a:bodyPr wrap="none" anchor="ctr"/>
          <a:lstStyle/>
          <a:p>
            <a:pPr algn="ctr"/>
            <a:r>
              <a:rPr lang="en-US" sz="1800" b="1"/>
              <a:t>TR</a:t>
            </a:r>
          </a:p>
        </p:txBody>
      </p:sp>
      <p:sp>
        <p:nvSpPr>
          <p:cNvPr id="31750" name="Line 6"/>
          <p:cNvSpPr>
            <a:spLocks noChangeShapeType="1"/>
          </p:cNvSpPr>
          <p:nvPr/>
        </p:nvSpPr>
        <p:spPr bwMode="auto">
          <a:xfrm>
            <a:off x="7162800" y="2971800"/>
            <a:ext cx="838200" cy="0"/>
          </a:xfrm>
          <a:prstGeom prst="line">
            <a:avLst/>
          </a:prstGeom>
          <a:noFill/>
          <a:ln w="9525">
            <a:solidFill>
              <a:schemeClr val="tx1"/>
            </a:solidFill>
            <a:round/>
            <a:headEnd type="triangle" w="med" len="med"/>
            <a:tailEnd/>
          </a:ln>
          <a:effectLst/>
        </p:spPr>
        <p:txBody>
          <a:bodyPr/>
          <a:lstStyle/>
          <a:p>
            <a:endParaRPr lang="en-US"/>
          </a:p>
        </p:txBody>
      </p:sp>
      <p:sp>
        <p:nvSpPr>
          <p:cNvPr id="31751" name="Rectangle 7"/>
          <p:cNvSpPr>
            <a:spLocks noChangeArrowheads="1"/>
          </p:cNvSpPr>
          <p:nvPr/>
        </p:nvSpPr>
        <p:spPr bwMode="auto">
          <a:xfrm>
            <a:off x="6324600" y="2971800"/>
            <a:ext cx="838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t>LINK</a:t>
            </a:r>
          </a:p>
        </p:txBody>
      </p:sp>
      <p:sp>
        <p:nvSpPr>
          <p:cNvPr id="31769" name="Text Box 25"/>
          <p:cNvSpPr txBox="1">
            <a:spLocks noChangeArrowheads="1"/>
          </p:cNvSpPr>
          <p:nvPr/>
        </p:nvSpPr>
        <p:spPr bwMode="auto">
          <a:xfrm>
            <a:off x="6324600" y="5257800"/>
            <a:ext cx="895350" cy="641350"/>
          </a:xfrm>
          <a:prstGeom prst="rect">
            <a:avLst/>
          </a:prstGeom>
          <a:noFill/>
          <a:ln w="9525">
            <a:noFill/>
            <a:miter lim="800000"/>
            <a:headEnd/>
            <a:tailEnd/>
          </a:ln>
          <a:effectLst/>
        </p:spPr>
        <p:txBody>
          <a:bodyPr wrap="none">
            <a:spAutoFit/>
          </a:bodyPr>
          <a:lstStyle/>
          <a:p>
            <a:r>
              <a:rPr lang="en-US" sz="1800"/>
              <a:t>current</a:t>
            </a:r>
          </a:p>
          <a:p>
            <a:r>
              <a:rPr lang="en-US" sz="1800"/>
              <a:t>  TSS</a:t>
            </a:r>
          </a:p>
        </p:txBody>
      </p:sp>
      <p:sp>
        <p:nvSpPr>
          <p:cNvPr id="31770" name="Rectangle 26"/>
          <p:cNvSpPr>
            <a:spLocks noChangeArrowheads="1"/>
          </p:cNvSpPr>
          <p:nvPr/>
        </p:nvSpPr>
        <p:spPr bwMode="auto">
          <a:xfrm>
            <a:off x="4724400" y="3124200"/>
            <a:ext cx="838200" cy="23622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1"/>
              <a:t>TSS</a:t>
            </a:r>
          </a:p>
          <a:p>
            <a:pPr algn="ctr"/>
            <a:r>
              <a:rPr lang="en-US" sz="1800" b="1"/>
              <a:t>#3</a:t>
            </a:r>
          </a:p>
        </p:txBody>
      </p:sp>
      <p:sp>
        <p:nvSpPr>
          <p:cNvPr id="31771" name="Line 27"/>
          <p:cNvSpPr>
            <a:spLocks noChangeShapeType="1"/>
          </p:cNvSpPr>
          <p:nvPr/>
        </p:nvSpPr>
        <p:spPr bwMode="auto">
          <a:xfrm>
            <a:off x="5562600" y="3124200"/>
            <a:ext cx="838200" cy="0"/>
          </a:xfrm>
          <a:prstGeom prst="line">
            <a:avLst/>
          </a:prstGeom>
          <a:noFill/>
          <a:ln w="9525">
            <a:solidFill>
              <a:schemeClr val="tx1"/>
            </a:solidFill>
            <a:round/>
            <a:headEnd type="triangle" w="med" len="med"/>
            <a:tailEnd/>
          </a:ln>
          <a:effectLst/>
        </p:spPr>
        <p:txBody>
          <a:bodyPr/>
          <a:lstStyle/>
          <a:p>
            <a:endParaRPr lang="en-US"/>
          </a:p>
        </p:txBody>
      </p:sp>
      <p:sp>
        <p:nvSpPr>
          <p:cNvPr id="31772" name="Rectangle 28"/>
          <p:cNvSpPr>
            <a:spLocks noChangeArrowheads="1"/>
          </p:cNvSpPr>
          <p:nvPr/>
        </p:nvSpPr>
        <p:spPr bwMode="auto">
          <a:xfrm>
            <a:off x="4724400" y="3124200"/>
            <a:ext cx="838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t>LINK</a:t>
            </a:r>
          </a:p>
        </p:txBody>
      </p:sp>
      <p:sp>
        <p:nvSpPr>
          <p:cNvPr id="31773" name="Rectangle 29"/>
          <p:cNvSpPr>
            <a:spLocks noChangeArrowheads="1"/>
          </p:cNvSpPr>
          <p:nvPr/>
        </p:nvSpPr>
        <p:spPr bwMode="auto">
          <a:xfrm>
            <a:off x="3124200" y="3276600"/>
            <a:ext cx="838200" cy="23622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1"/>
              <a:t>TSS</a:t>
            </a:r>
          </a:p>
          <a:p>
            <a:pPr algn="ctr"/>
            <a:r>
              <a:rPr lang="en-US" sz="1800" b="1"/>
              <a:t>#2</a:t>
            </a:r>
          </a:p>
        </p:txBody>
      </p:sp>
      <p:sp>
        <p:nvSpPr>
          <p:cNvPr id="31774" name="Line 30"/>
          <p:cNvSpPr>
            <a:spLocks noChangeShapeType="1"/>
          </p:cNvSpPr>
          <p:nvPr/>
        </p:nvSpPr>
        <p:spPr bwMode="auto">
          <a:xfrm>
            <a:off x="3962400" y="3276600"/>
            <a:ext cx="838200" cy="0"/>
          </a:xfrm>
          <a:prstGeom prst="line">
            <a:avLst/>
          </a:prstGeom>
          <a:noFill/>
          <a:ln w="9525">
            <a:solidFill>
              <a:schemeClr val="tx1"/>
            </a:solidFill>
            <a:round/>
            <a:headEnd type="triangle" w="med" len="med"/>
            <a:tailEnd/>
          </a:ln>
          <a:effectLst/>
        </p:spPr>
        <p:txBody>
          <a:bodyPr/>
          <a:lstStyle/>
          <a:p>
            <a:endParaRPr lang="en-US"/>
          </a:p>
        </p:txBody>
      </p:sp>
      <p:sp>
        <p:nvSpPr>
          <p:cNvPr id="31775" name="Rectangle 31"/>
          <p:cNvSpPr>
            <a:spLocks noChangeArrowheads="1"/>
          </p:cNvSpPr>
          <p:nvPr/>
        </p:nvSpPr>
        <p:spPr bwMode="auto">
          <a:xfrm>
            <a:off x="3124200" y="3276600"/>
            <a:ext cx="838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t>LINK</a:t>
            </a:r>
          </a:p>
        </p:txBody>
      </p:sp>
      <p:sp>
        <p:nvSpPr>
          <p:cNvPr id="31776" name="Rectangle 32"/>
          <p:cNvSpPr>
            <a:spLocks noChangeArrowheads="1"/>
          </p:cNvSpPr>
          <p:nvPr/>
        </p:nvSpPr>
        <p:spPr bwMode="auto">
          <a:xfrm>
            <a:off x="1524000" y="3429000"/>
            <a:ext cx="838200" cy="23622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1"/>
              <a:t>TSS</a:t>
            </a:r>
          </a:p>
          <a:p>
            <a:pPr algn="ctr"/>
            <a:r>
              <a:rPr lang="en-US" sz="1800" b="1"/>
              <a:t>#1</a:t>
            </a:r>
          </a:p>
        </p:txBody>
      </p:sp>
      <p:sp>
        <p:nvSpPr>
          <p:cNvPr id="31777" name="Line 33"/>
          <p:cNvSpPr>
            <a:spLocks noChangeShapeType="1"/>
          </p:cNvSpPr>
          <p:nvPr/>
        </p:nvSpPr>
        <p:spPr bwMode="auto">
          <a:xfrm>
            <a:off x="2362200" y="3429000"/>
            <a:ext cx="838200" cy="0"/>
          </a:xfrm>
          <a:prstGeom prst="line">
            <a:avLst/>
          </a:prstGeom>
          <a:noFill/>
          <a:ln w="9525">
            <a:solidFill>
              <a:schemeClr val="tx1"/>
            </a:solidFill>
            <a:round/>
            <a:headEnd type="triangle" w="med" len="med"/>
            <a:tailEnd/>
          </a:ln>
          <a:effectLst/>
        </p:spPr>
        <p:txBody>
          <a:bodyPr/>
          <a:lstStyle/>
          <a:p>
            <a:endParaRPr lang="en-US"/>
          </a:p>
        </p:txBody>
      </p:sp>
      <p:sp>
        <p:nvSpPr>
          <p:cNvPr id="31778" name="Rectangle 34"/>
          <p:cNvSpPr>
            <a:spLocks noChangeArrowheads="1"/>
          </p:cNvSpPr>
          <p:nvPr/>
        </p:nvSpPr>
        <p:spPr bwMode="auto">
          <a:xfrm>
            <a:off x="1524000" y="3429000"/>
            <a:ext cx="8382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a:t>LINK</a:t>
            </a:r>
          </a:p>
        </p:txBody>
      </p:sp>
      <p:sp>
        <p:nvSpPr>
          <p:cNvPr id="31765" name="Line 21"/>
          <p:cNvSpPr>
            <a:spLocks noChangeShapeType="1"/>
          </p:cNvSpPr>
          <p:nvPr/>
        </p:nvSpPr>
        <p:spPr bwMode="auto">
          <a:xfrm flipH="1">
            <a:off x="2209800" y="4572000"/>
            <a:ext cx="1066800" cy="0"/>
          </a:xfrm>
          <a:prstGeom prst="line">
            <a:avLst/>
          </a:prstGeom>
          <a:noFill/>
          <a:ln w="57150">
            <a:solidFill>
              <a:schemeClr val="tx1"/>
            </a:solidFill>
            <a:round/>
            <a:headEnd type="triangle" w="med" len="med"/>
            <a:tailEnd/>
          </a:ln>
          <a:effectLst/>
        </p:spPr>
        <p:txBody>
          <a:bodyPr/>
          <a:lstStyle/>
          <a:p>
            <a:endParaRPr lang="en-US"/>
          </a:p>
        </p:txBody>
      </p:sp>
      <p:sp>
        <p:nvSpPr>
          <p:cNvPr id="31779" name="Line 35"/>
          <p:cNvSpPr>
            <a:spLocks noChangeShapeType="1"/>
          </p:cNvSpPr>
          <p:nvPr/>
        </p:nvSpPr>
        <p:spPr bwMode="auto">
          <a:xfrm>
            <a:off x="762000" y="3581400"/>
            <a:ext cx="838200" cy="0"/>
          </a:xfrm>
          <a:prstGeom prst="line">
            <a:avLst/>
          </a:prstGeom>
          <a:noFill/>
          <a:ln w="9525">
            <a:solidFill>
              <a:schemeClr val="tx1"/>
            </a:solidFill>
            <a:round/>
            <a:headEnd type="triangle" w="med" len="med"/>
            <a:tailEnd/>
          </a:ln>
          <a:effectLst/>
        </p:spPr>
        <p:txBody>
          <a:bodyPr/>
          <a:lstStyle/>
          <a:p>
            <a:endParaRPr lang="en-US"/>
          </a:p>
        </p:txBody>
      </p:sp>
      <p:sp>
        <p:nvSpPr>
          <p:cNvPr id="31780" name="Line 36"/>
          <p:cNvSpPr>
            <a:spLocks noChangeShapeType="1"/>
          </p:cNvSpPr>
          <p:nvPr/>
        </p:nvSpPr>
        <p:spPr bwMode="auto">
          <a:xfrm flipH="1">
            <a:off x="1066800" y="3429000"/>
            <a:ext cx="228600" cy="381000"/>
          </a:xfrm>
          <a:prstGeom prst="line">
            <a:avLst/>
          </a:prstGeom>
          <a:noFill/>
          <a:ln w="9525">
            <a:solidFill>
              <a:schemeClr val="tx1"/>
            </a:solidFill>
            <a:round/>
            <a:headEnd/>
            <a:tailEnd/>
          </a:ln>
          <a:effectLst/>
        </p:spPr>
        <p:txBody>
          <a:bodyPr/>
          <a:lstStyle/>
          <a:p>
            <a:endParaRPr lang="en-US"/>
          </a:p>
        </p:txBody>
      </p:sp>
      <p:sp>
        <p:nvSpPr>
          <p:cNvPr id="31781" name="Text Box 37"/>
          <p:cNvSpPr txBox="1">
            <a:spLocks noChangeArrowheads="1"/>
          </p:cNvSpPr>
          <p:nvPr/>
        </p:nvSpPr>
        <p:spPr bwMode="auto">
          <a:xfrm>
            <a:off x="2498725" y="4227513"/>
            <a:ext cx="577850" cy="366712"/>
          </a:xfrm>
          <a:prstGeom prst="rect">
            <a:avLst/>
          </a:prstGeom>
          <a:noFill/>
          <a:ln w="9525">
            <a:noFill/>
            <a:miter lim="800000"/>
            <a:headEnd/>
            <a:tailEnd/>
          </a:ln>
          <a:effectLst/>
        </p:spPr>
        <p:txBody>
          <a:bodyPr wrap="none">
            <a:spAutoFit/>
          </a:bodyPr>
          <a:lstStyle/>
          <a:p>
            <a:r>
              <a:rPr lang="en-US" sz="1800"/>
              <a:t>lcall</a:t>
            </a:r>
          </a:p>
        </p:txBody>
      </p:sp>
      <p:sp>
        <p:nvSpPr>
          <p:cNvPr id="31782" name="Line 38"/>
          <p:cNvSpPr>
            <a:spLocks noChangeShapeType="1"/>
          </p:cNvSpPr>
          <p:nvPr/>
        </p:nvSpPr>
        <p:spPr bwMode="auto">
          <a:xfrm flipH="1">
            <a:off x="3825875" y="4306888"/>
            <a:ext cx="1066800" cy="0"/>
          </a:xfrm>
          <a:prstGeom prst="line">
            <a:avLst/>
          </a:prstGeom>
          <a:noFill/>
          <a:ln w="57150">
            <a:solidFill>
              <a:schemeClr val="tx1"/>
            </a:solidFill>
            <a:round/>
            <a:headEnd type="triangle" w="med" len="med"/>
            <a:tailEnd/>
          </a:ln>
          <a:effectLst/>
        </p:spPr>
        <p:txBody>
          <a:bodyPr/>
          <a:lstStyle/>
          <a:p>
            <a:endParaRPr lang="en-US"/>
          </a:p>
        </p:txBody>
      </p:sp>
      <p:sp>
        <p:nvSpPr>
          <p:cNvPr id="31783" name="Text Box 39"/>
          <p:cNvSpPr txBox="1">
            <a:spLocks noChangeArrowheads="1"/>
          </p:cNvSpPr>
          <p:nvPr/>
        </p:nvSpPr>
        <p:spPr bwMode="auto">
          <a:xfrm>
            <a:off x="4114800" y="3962400"/>
            <a:ext cx="577850" cy="366713"/>
          </a:xfrm>
          <a:prstGeom prst="rect">
            <a:avLst/>
          </a:prstGeom>
          <a:noFill/>
          <a:ln w="9525">
            <a:noFill/>
            <a:miter lim="800000"/>
            <a:headEnd/>
            <a:tailEnd/>
          </a:ln>
          <a:effectLst/>
        </p:spPr>
        <p:txBody>
          <a:bodyPr wrap="none">
            <a:spAutoFit/>
          </a:bodyPr>
          <a:lstStyle/>
          <a:p>
            <a:r>
              <a:rPr lang="en-US" sz="1800"/>
              <a:t>lcall</a:t>
            </a:r>
          </a:p>
        </p:txBody>
      </p:sp>
      <p:sp>
        <p:nvSpPr>
          <p:cNvPr id="31784" name="Line 40"/>
          <p:cNvSpPr>
            <a:spLocks noChangeShapeType="1"/>
          </p:cNvSpPr>
          <p:nvPr/>
        </p:nvSpPr>
        <p:spPr bwMode="auto">
          <a:xfrm flipH="1">
            <a:off x="5441950" y="4041775"/>
            <a:ext cx="1066800" cy="0"/>
          </a:xfrm>
          <a:prstGeom prst="line">
            <a:avLst/>
          </a:prstGeom>
          <a:noFill/>
          <a:ln w="57150">
            <a:solidFill>
              <a:schemeClr val="tx1"/>
            </a:solidFill>
            <a:round/>
            <a:headEnd type="triangle" w="med" len="med"/>
            <a:tailEnd/>
          </a:ln>
          <a:effectLst/>
        </p:spPr>
        <p:txBody>
          <a:bodyPr/>
          <a:lstStyle/>
          <a:p>
            <a:endParaRPr lang="en-US"/>
          </a:p>
        </p:txBody>
      </p:sp>
      <p:sp>
        <p:nvSpPr>
          <p:cNvPr id="31785" name="Text Box 41"/>
          <p:cNvSpPr txBox="1">
            <a:spLocks noChangeArrowheads="1"/>
          </p:cNvSpPr>
          <p:nvPr/>
        </p:nvSpPr>
        <p:spPr bwMode="auto">
          <a:xfrm>
            <a:off x="5730875" y="3697288"/>
            <a:ext cx="577850" cy="366712"/>
          </a:xfrm>
          <a:prstGeom prst="rect">
            <a:avLst/>
          </a:prstGeom>
          <a:noFill/>
          <a:ln w="9525">
            <a:noFill/>
            <a:miter lim="800000"/>
            <a:headEnd/>
            <a:tailEnd/>
          </a:ln>
          <a:effectLst/>
        </p:spPr>
        <p:txBody>
          <a:bodyPr wrap="none">
            <a:spAutoFit/>
          </a:bodyPr>
          <a:lstStyle/>
          <a:p>
            <a:r>
              <a:rPr lang="en-US" sz="1800"/>
              <a:t>lcall</a:t>
            </a:r>
          </a:p>
        </p:txBody>
      </p:sp>
      <p:sp>
        <p:nvSpPr>
          <p:cNvPr id="31786" name="Text Box 42"/>
          <p:cNvSpPr txBox="1">
            <a:spLocks noChangeArrowheads="1"/>
          </p:cNvSpPr>
          <p:nvPr/>
        </p:nvSpPr>
        <p:spPr bwMode="auto">
          <a:xfrm>
            <a:off x="1524000" y="2819400"/>
            <a:ext cx="831850" cy="641350"/>
          </a:xfrm>
          <a:prstGeom prst="rect">
            <a:avLst/>
          </a:prstGeom>
          <a:noFill/>
          <a:ln w="9525">
            <a:noFill/>
            <a:miter lim="800000"/>
            <a:headEnd/>
            <a:tailEnd/>
          </a:ln>
          <a:effectLst/>
        </p:spPr>
        <p:txBody>
          <a:bodyPr wrap="none">
            <a:spAutoFit/>
          </a:bodyPr>
          <a:lstStyle/>
          <a:p>
            <a:r>
              <a:rPr lang="en-US" sz="1800"/>
              <a:t>  initial</a:t>
            </a:r>
          </a:p>
          <a:p>
            <a:r>
              <a:rPr lang="en-US" sz="1800"/>
              <a:t>  TSS</a:t>
            </a:r>
          </a:p>
        </p:txBody>
      </p:sp>
      <p:sp>
        <p:nvSpPr>
          <p:cNvPr id="27" name="Slide Number Placeholder 26"/>
          <p:cNvSpPr>
            <a:spLocks noGrp="1"/>
          </p:cNvSpPr>
          <p:nvPr>
            <p:ph type="sldNum" sz="quarter" idx="12"/>
          </p:nvPr>
        </p:nvSpPr>
        <p:spPr/>
        <p:txBody>
          <a:bodyPr/>
          <a:lstStyle/>
          <a:p>
            <a:fld id="{E9F30D11-FCBC-4E13-9D77-6D2272D5FE03}"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1143000"/>
          </a:xfrm>
        </p:spPr>
        <p:txBody>
          <a:bodyPr/>
          <a:lstStyle/>
          <a:p>
            <a:r>
              <a:rPr lang="en-US" dirty="0"/>
              <a:t>Task-switch Semantics</a:t>
            </a:r>
          </a:p>
        </p:txBody>
      </p:sp>
      <p:graphicFrame>
        <p:nvGraphicFramePr>
          <p:cNvPr id="16452" name="Group 68"/>
          <p:cNvGraphicFramePr>
            <a:graphicFrameLocks noGrp="1"/>
          </p:cNvGraphicFramePr>
          <p:nvPr>
            <p:ph type="tbl" idx="1"/>
          </p:nvPr>
        </p:nvGraphicFramePr>
        <p:xfrm>
          <a:off x="381000" y="1219200"/>
          <a:ext cx="8534400" cy="5052189"/>
        </p:xfrm>
        <a:graphic>
          <a:graphicData uri="http://schemas.openxmlformats.org/drawingml/2006/table">
            <a:tbl>
              <a:tblPr/>
              <a:tblGrid>
                <a:gridCol w="2514600"/>
                <a:gridCol w="2057400"/>
                <a:gridCol w="1987550"/>
                <a:gridCol w="1974850"/>
              </a:tblGrid>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ljmp effect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lcall effect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iret effect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new busy-bit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changes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to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changes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    to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stays = 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old busy-bit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is cleared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stays =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is cleared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new NT-flag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Is cleared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Is set to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9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old NT-flag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is cleared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45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new LINK-field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new value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old LINK-field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no change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no change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no change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2573DC03-2DBB-4FC2-B142-F934DF16EB84}"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0"/>
            <a:ext cx="8229600" cy="1020762"/>
          </a:xfrm>
        </p:spPr>
        <p:txBody>
          <a:bodyPr/>
          <a:lstStyle/>
          <a:p>
            <a:r>
              <a:rPr lang="en-US" dirty="0"/>
              <a:t>Real-Mode Address-Translation</a:t>
            </a:r>
          </a:p>
        </p:txBody>
      </p:sp>
      <p:sp>
        <p:nvSpPr>
          <p:cNvPr id="37892" name="Rectangle 4"/>
          <p:cNvSpPr>
            <a:spLocks noChangeArrowheads="1"/>
          </p:cNvSpPr>
          <p:nvPr/>
        </p:nvSpPr>
        <p:spPr bwMode="auto">
          <a:xfrm>
            <a:off x="2667000" y="2438400"/>
            <a:ext cx="2438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0x1234</a:t>
            </a:r>
          </a:p>
        </p:txBody>
      </p:sp>
      <p:sp>
        <p:nvSpPr>
          <p:cNvPr id="37893" name="Rectangle 5"/>
          <p:cNvSpPr>
            <a:spLocks noChangeArrowheads="1"/>
          </p:cNvSpPr>
          <p:nvPr/>
        </p:nvSpPr>
        <p:spPr bwMode="auto">
          <a:xfrm>
            <a:off x="5638800" y="2438400"/>
            <a:ext cx="2438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0x6789</a:t>
            </a:r>
          </a:p>
        </p:txBody>
      </p:sp>
      <p:sp>
        <p:nvSpPr>
          <p:cNvPr id="37894" name="Text Box 6"/>
          <p:cNvSpPr txBox="1">
            <a:spLocks noChangeArrowheads="1"/>
          </p:cNvSpPr>
          <p:nvPr/>
        </p:nvSpPr>
        <p:spPr bwMode="auto">
          <a:xfrm>
            <a:off x="533400" y="2514600"/>
            <a:ext cx="2033588" cy="396875"/>
          </a:xfrm>
          <a:prstGeom prst="rect">
            <a:avLst/>
          </a:prstGeom>
          <a:noFill/>
          <a:ln w="9525">
            <a:noFill/>
            <a:miter lim="800000"/>
            <a:headEnd/>
            <a:tailEnd/>
          </a:ln>
          <a:effectLst/>
        </p:spPr>
        <p:txBody>
          <a:bodyPr wrap="none">
            <a:spAutoFit/>
          </a:bodyPr>
          <a:lstStyle/>
          <a:p>
            <a:r>
              <a:rPr lang="en-US" sz="2000"/>
              <a:t>Logical address:</a:t>
            </a:r>
          </a:p>
        </p:txBody>
      </p:sp>
      <p:sp>
        <p:nvSpPr>
          <p:cNvPr id="37895" name="Text Box 7"/>
          <p:cNvSpPr txBox="1">
            <a:spLocks noChangeArrowheads="1"/>
          </p:cNvSpPr>
          <p:nvPr/>
        </p:nvSpPr>
        <p:spPr bwMode="auto">
          <a:xfrm>
            <a:off x="2590800" y="2057400"/>
            <a:ext cx="2584450" cy="366713"/>
          </a:xfrm>
          <a:prstGeom prst="rect">
            <a:avLst/>
          </a:prstGeom>
          <a:noFill/>
          <a:ln w="9525">
            <a:noFill/>
            <a:miter lim="800000"/>
            <a:headEnd/>
            <a:tailEnd/>
          </a:ln>
          <a:effectLst/>
        </p:spPr>
        <p:txBody>
          <a:bodyPr wrap="none">
            <a:spAutoFit/>
          </a:bodyPr>
          <a:lstStyle/>
          <a:p>
            <a:r>
              <a:rPr lang="en-US"/>
              <a:t>16-bit segment-address</a:t>
            </a:r>
          </a:p>
        </p:txBody>
      </p:sp>
      <p:sp>
        <p:nvSpPr>
          <p:cNvPr id="37896" name="Text Box 8"/>
          <p:cNvSpPr txBox="1">
            <a:spLocks noChangeArrowheads="1"/>
          </p:cNvSpPr>
          <p:nvPr/>
        </p:nvSpPr>
        <p:spPr bwMode="auto">
          <a:xfrm>
            <a:off x="5715000" y="2057400"/>
            <a:ext cx="2266950" cy="366713"/>
          </a:xfrm>
          <a:prstGeom prst="rect">
            <a:avLst/>
          </a:prstGeom>
          <a:noFill/>
          <a:ln w="9525">
            <a:noFill/>
            <a:miter lim="800000"/>
            <a:headEnd/>
            <a:tailEnd/>
          </a:ln>
          <a:effectLst/>
        </p:spPr>
        <p:txBody>
          <a:bodyPr wrap="none">
            <a:spAutoFit/>
          </a:bodyPr>
          <a:lstStyle/>
          <a:p>
            <a:r>
              <a:rPr lang="en-US"/>
              <a:t>16-bit offset-address</a:t>
            </a:r>
          </a:p>
        </p:txBody>
      </p:sp>
      <p:sp>
        <p:nvSpPr>
          <p:cNvPr id="37897" name="Oval 9"/>
          <p:cNvSpPr>
            <a:spLocks noChangeArrowheads="1"/>
          </p:cNvSpPr>
          <p:nvPr/>
        </p:nvSpPr>
        <p:spPr bwMode="auto">
          <a:xfrm>
            <a:off x="3352800" y="3429000"/>
            <a:ext cx="914400" cy="914400"/>
          </a:xfrm>
          <a:prstGeom prst="ellipse">
            <a:avLst/>
          </a:prstGeom>
          <a:solidFill>
            <a:schemeClr val="accent1"/>
          </a:solidFill>
          <a:ln w="9525">
            <a:solidFill>
              <a:schemeClr val="tx1"/>
            </a:solidFill>
            <a:round/>
            <a:headEnd/>
            <a:tailEnd/>
          </a:ln>
          <a:effectLst/>
        </p:spPr>
        <p:txBody>
          <a:bodyPr wrap="none" anchor="ctr"/>
          <a:lstStyle/>
          <a:p>
            <a:pPr algn="ctr"/>
            <a:r>
              <a:rPr lang="en-US" sz="2400" b="1"/>
              <a:t>x 16</a:t>
            </a:r>
          </a:p>
        </p:txBody>
      </p:sp>
      <p:sp>
        <p:nvSpPr>
          <p:cNvPr id="37898" name="Oval 10"/>
          <p:cNvSpPr>
            <a:spLocks noChangeArrowheads="1"/>
          </p:cNvSpPr>
          <p:nvPr/>
        </p:nvSpPr>
        <p:spPr bwMode="auto">
          <a:xfrm>
            <a:off x="6324600" y="3429000"/>
            <a:ext cx="914400" cy="914400"/>
          </a:xfrm>
          <a:prstGeom prst="ellipse">
            <a:avLst/>
          </a:prstGeom>
          <a:solidFill>
            <a:schemeClr val="accent1"/>
          </a:solidFill>
          <a:ln w="9525">
            <a:solidFill>
              <a:schemeClr val="tx1"/>
            </a:solidFill>
            <a:round/>
            <a:headEnd/>
            <a:tailEnd/>
          </a:ln>
          <a:effectLst/>
        </p:spPr>
        <p:txBody>
          <a:bodyPr wrap="none" anchor="ctr"/>
          <a:lstStyle/>
          <a:p>
            <a:pPr algn="ctr"/>
            <a:r>
              <a:rPr lang="en-US" sz="3200"/>
              <a:t>+</a:t>
            </a:r>
          </a:p>
        </p:txBody>
      </p:sp>
      <p:sp>
        <p:nvSpPr>
          <p:cNvPr id="37903" name="Line 15"/>
          <p:cNvSpPr>
            <a:spLocks noChangeShapeType="1"/>
          </p:cNvSpPr>
          <p:nvPr/>
        </p:nvSpPr>
        <p:spPr bwMode="auto">
          <a:xfrm>
            <a:off x="3810000" y="3048000"/>
            <a:ext cx="0" cy="381000"/>
          </a:xfrm>
          <a:prstGeom prst="line">
            <a:avLst/>
          </a:prstGeom>
          <a:noFill/>
          <a:ln w="57150">
            <a:solidFill>
              <a:schemeClr val="tx1"/>
            </a:solidFill>
            <a:round/>
            <a:headEnd/>
            <a:tailEnd type="triangle" w="med" len="med"/>
          </a:ln>
          <a:effectLst/>
        </p:spPr>
        <p:txBody>
          <a:bodyPr/>
          <a:lstStyle/>
          <a:p>
            <a:endParaRPr lang="en-US"/>
          </a:p>
        </p:txBody>
      </p:sp>
      <p:sp>
        <p:nvSpPr>
          <p:cNvPr id="37904" name="Line 16"/>
          <p:cNvSpPr>
            <a:spLocks noChangeShapeType="1"/>
          </p:cNvSpPr>
          <p:nvPr/>
        </p:nvSpPr>
        <p:spPr bwMode="auto">
          <a:xfrm>
            <a:off x="6781800" y="3048000"/>
            <a:ext cx="0" cy="381000"/>
          </a:xfrm>
          <a:prstGeom prst="line">
            <a:avLst/>
          </a:prstGeom>
          <a:noFill/>
          <a:ln w="57150">
            <a:solidFill>
              <a:schemeClr val="tx1"/>
            </a:solidFill>
            <a:round/>
            <a:headEnd/>
            <a:tailEnd type="triangle" w="med" len="med"/>
          </a:ln>
          <a:effectLst/>
        </p:spPr>
        <p:txBody>
          <a:bodyPr/>
          <a:lstStyle/>
          <a:p>
            <a:endParaRPr lang="en-US"/>
          </a:p>
        </p:txBody>
      </p:sp>
      <p:sp>
        <p:nvSpPr>
          <p:cNvPr id="37905" name="Line 17"/>
          <p:cNvSpPr>
            <a:spLocks noChangeShapeType="1"/>
          </p:cNvSpPr>
          <p:nvPr/>
        </p:nvSpPr>
        <p:spPr bwMode="auto">
          <a:xfrm>
            <a:off x="4267200" y="3886200"/>
            <a:ext cx="2057400" cy="0"/>
          </a:xfrm>
          <a:prstGeom prst="line">
            <a:avLst/>
          </a:prstGeom>
          <a:noFill/>
          <a:ln w="57150">
            <a:solidFill>
              <a:schemeClr val="tx1"/>
            </a:solidFill>
            <a:round/>
            <a:headEnd/>
            <a:tailEnd type="triangle" w="med" len="med"/>
          </a:ln>
          <a:effectLst/>
        </p:spPr>
        <p:txBody>
          <a:bodyPr/>
          <a:lstStyle/>
          <a:p>
            <a:endParaRPr lang="en-US"/>
          </a:p>
        </p:txBody>
      </p:sp>
      <p:sp>
        <p:nvSpPr>
          <p:cNvPr id="37906" name="Rectangle 18"/>
          <p:cNvSpPr>
            <a:spLocks noChangeArrowheads="1"/>
          </p:cNvSpPr>
          <p:nvPr/>
        </p:nvSpPr>
        <p:spPr bwMode="auto">
          <a:xfrm>
            <a:off x="4419600" y="5105400"/>
            <a:ext cx="3581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0x18AC9</a:t>
            </a:r>
          </a:p>
        </p:txBody>
      </p:sp>
      <p:sp>
        <p:nvSpPr>
          <p:cNvPr id="37908" name="Text Box 20"/>
          <p:cNvSpPr txBox="1">
            <a:spLocks noChangeArrowheads="1"/>
          </p:cNvSpPr>
          <p:nvPr/>
        </p:nvSpPr>
        <p:spPr bwMode="auto">
          <a:xfrm>
            <a:off x="4403725" y="4760913"/>
            <a:ext cx="2076450" cy="366712"/>
          </a:xfrm>
          <a:prstGeom prst="rect">
            <a:avLst/>
          </a:prstGeom>
          <a:noFill/>
          <a:ln w="9525">
            <a:noFill/>
            <a:miter lim="800000"/>
            <a:headEnd/>
            <a:tailEnd/>
          </a:ln>
          <a:effectLst/>
        </p:spPr>
        <p:txBody>
          <a:bodyPr wrap="none">
            <a:spAutoFit/>
          </a:bodyPr>
          <a:lstStyle/>
          <a:p>
            <a:r>
              <a:rPr lang="en-US"/>
              <a:t>20-bit bus-address</a:t>
            </a:r>
          </a:p>
        </p:txBody>
      </p:sp>
      <p:sp>
        <p:nvSpPr>
          <p:cNvPr id="37909" name="Line 21"/>
          <p:cNvSpPr>
            <a:spLocks noChangeShapeType="1"/>
          </p:cNvSpPr>
          <p:nvPr/>
        </p:nvSpPr>
        <p:spPr bwMode="auto">
          <a:xfrm>
            <a:off x="6781800" y="4343400"/>
            <a:ext cx="0" cy="762000"/>
          </a:xfrm>
          <a:prstGeom prst="line">
            <a:avLst/>
          </a:prstGeom>
          <a:noFill/>
          <a:ln w="57150">
            <a:solidFill>
              <a:schemeClr val="tx1"/>
            </a:solidFill>
            <a:round/>
            <a:headEnd/>
            <a:tailEnd type="triangle" w="med" len="med"/>
          </a:ln>
          <a:effectLst/>
        </p:spPr>
        <p:txBody>
          <a:bodyPr/>
          <a:lstStyle/>
          <a:p>
            <a:endParaRPr lang="en-US"/>
          </a:p>
        </p:txBody>
      </p:sp>
      <p:sp>
        <p:nvSpPr>
          <p:cNvPr id="37910" name="Text Box 22"/>
          <p:cNvSpPr txBox="1">
            <a:spLocks noChangeArrowheads="1"/>
          </p:cNvSpPr>
          <p:nvPr/>
        </p:nvSpPr>
        <p:spPr bwMode="auto">
          <a:xfrm>
            <a:off x="2133600" y="5181600"/>
            <a:ext cx="2174875" cy="396875"/>
          </a:xfrm>
          <a:prstGeom prst="rect">
            <a:avLst/>
          </a:prstGeom>
          <a:noFill/>
          <a:ln w="9525">
            <a:noFill/>
            <a:miter lim="800000"/>
            <a:headEnd/>
            <a:tailEnd/>
          </a:ln>
          <a:effectLst/>
        </p:spPr>
        <p:txBody>
          <a:bodyPr wrap="none">
            <a:spAutoFit/>
          </a:bodyPr>
          <a:lstStyle/>
          <a:p>
            <a:r>
              <a:rPr lang="en-US" sz="2000"/>
              <a:t>Physical address:</a:t>
            </a:r>
          </a:p>
        </p:txBody>
      </p:sp>
      <p:sp>
        <p:nvSpPr>
          <p:cNvPr id="37911" name="Rectangle 23"/>
          <p:cNvSpPr>
            <a:spLocks noChangeArrowheads="1"/>
          </p:cNvSpPr>
          <p:nvPr/>
        </p:nvSpPr>
        <p:spPr bwMode="auto">
          <a:xfrm>
            <a:off x="304800" y="3276600"/>
            <a:ext cx="2133600" cy="1600200"/>
          </a:xfrm>
          <a:prstGeom prst="rect">
            <a:avLst/>
          </a:prstGeom>
          <a:solidFill>
            <a:schemeClr val="bg1"/>
          </a:solidFill>
          <a:ln w="9525">
            <a:solidFill>
              <a:schemeClr val="tx1"/>
            </a:solidFill>
            <a:miter lim="800000"/>
            <a:headEnd/>
            <a:tailEnd/>
          </a:ln>
          <a:effectLst/>
        </p:spPr>
        <p:txBody>
          <a:bodyPr wrap="none" anchor="ctr"/>
          <a:lstStyle/>
          <a:p>
            <a:pPr algn="ctr"/>
            <a:r>
              <a:rPr lang="en-US"/>
              <a:t>   0x12340</a:t>
            </a:r>
          </a:p>
          <a:p>
            <a:pPr algn="ctr"/>
            <a:r>
              <a:rPr lang="en-US"/>
              <a:t>+ 0x06789</a:t>
            </a:r>
          </a:p>
          <a:p>
            <a:pPr algn="ctr"/>
            <a:r>
              <a:rPr lang="en-US"/>
              <a:t>----------------</a:t>
            </a:r>
          </a:p>
          <a:p>
            <a:pPr algn="ctr"/>
            <a:r>
              <a:rPr lang="en-US"/>
              <a:t>    0x18AC9  </a:t>
            </a:r>
          </a:p>
        </p:txBody>
      </p:sp>
      <p:sp>
        <p:nvSpPr>
          <p:cNvPr id="18" name="Slide Number Placeholder 17"/>
          <p:cNvSpPr>
            <a:spLocks noGrp="1"/>
          </p:cNvSpPr>
          <p:nvPr>
            <p:ph type="sldNum" sz="quarter" idx="12"/>
          </p:nvPr>
        </p:nvSpPr>
        <p:spPr/>
        <p:txBody>
          <a:bodyPr/>
          <a:lstStyle/>
          <a:p>
            <a:fld id="{065265BB-70C7-4C56-B6F2-B81676332F65}"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76200"/>
            <a:ext cx="8229600" cy="1143000"/>
          </a:xfrm>
        </p:spPr>
        <p:txBody>
          <a:bodyPr/>
          <a:lstStyle/>
          <a:p>
            <a:r>
              <a:rPr lang="en-US" dirty="0"/>
              <a:t>Task-Gate Descriptor</a:t>
            </a:r>
          </a:p>
        </p:txBody>
      </p:sp>
      <p:sp>
        <p:nvSpPr>
          <p:cNvPr id="19459" name="Rectangle 3"/>
          <p:cNvSpPr>
            <a:spLocks noGrp="1" noChangeArrowheads="1"/>
          </p:cNvSpPr>
          <p:nvPr>
            <p:ph type="body" idx="1"/>
          </p:nvPr>
        </p:nvSpPr>
        <p:spPr>
          <a:xfrm>
            <a:off x="457200" y="1417637"/>
            <a:ext cx="8229600" cy="4525963"/>
          </a:xfrm>
        </p:spPr>
        <p:txBody>
          <a:bodyPr/>
          <a:lstStyle/>
          <a:p>
            <a:r>
              <a:rPr lang="en-US" sz="2400" dirty="0"/>
              <a:t>It is also possible to trigger a task-switch with a software or hardware interrupt, by using a Task-Gate Descriptor in the IDT</a:t>
            </a:r>
          </a:p>
        </p:txBody>
      </p:sp>
      <p:sp>
        <p:nvSpPr>
          <p:cNvPr id="19460" name="Rectangle 4"/>
          <p:cNvSpPr>
            <a:spLocks noChangeArrowheads="1"/>
          </p:cNvSpPr>
          <p:nvPr/>
        </p:nvSpPr>
        <p:spPr bwMode="auto">
          <a:xfrm>
            <a:off x="1219200" y="2895600"/>
            <a:ext cx="35814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9461" name="Rectangle 5"/>
          <p:cNvSpPr>
            <a:spLocks noChangeArrowheads="1"/>
          </p:cNvSpPr>
          <p:nvPr/>
        </p:nvSpPr>
        <p:spPr bwMode="auto">
          <a:xfrm>
            <a:off x="1219200" y="3810000"/>
            <a:ext cx="3581400" cy="914400"/>
          </a:xfrm>
          <a:prstGeom prst="rect">
            <a:avLst/>
          </a:prstGeom>
          <a:solidFill>
            <a:srgbClr val="00FF00"/>
          </a:solidFill>
          <a:ln w="9525">
            <a:solidFill>
              <a:schemeClr val="tx1"/>
            </a:solidFill>
            <a:miter lim="800000"/>
            <a:headEnd/>
            <a:tailEnd/>
          </a:ln>
          <a:effectLst/>
        </p:spPr>
        <p:txBody>
          <a:bodyPr wrap="none" anchor="ctr"/>
          <a:lstStyle/>
          <a:p>
            <a:pPr algn="ctr"/>
            <a:r>
              <a:rPr lang="en-US" sz="1800" b="1"/>
              <a:t>Task-State Segment Selector</a:t>
            </a:r>
          </a:p>
        </p:txBody>
      </p:sp>
      <p:sp>
        <p:nvSpPr>
          <p:cNvPr id="19462" name="Rectangle 6"/>
          <p:cNvSpPr>
            <a:spLocks noChangeArrowheads="1"/>
          </p:cNvSpPr>
          <p:nvPr/>
        </p:nvSpPr>
        <p:spPr bwMode="auto">
          <a:xfrm>
            <a:off x="5029200" y="2895600"/>
            <a:ext cx="457200" cy="914400"/>
          </a:xfrm>
          <a:prstGeom prst="rect">
            <a:avLst/>
          </a:prstGeom>
          <a:solidFill>
            <a:srgbClr val="FFCCFF"/>
          </a:solidFill>
          <a:ln w="9525">
            <a:solidFill>
              <a:schemeClr val="tx1"/>
            </a:solidFill>
            <a:miter lim="800000"/>
            <a:headEnd/>
            <a:tailEnd/>
          </a:ln>
          <a:effectLst/>
        </p:spPr>
        <p:txBody>
          <a:bodyPr wrap="none" anchor="ctr"/>
          <a:lstStyle/>
          <a:p>
            <a:pPr algn="ctr"/>
            <a:r>
              <a:rPr lang="en-US" sz="1800" b="1"/>
              <a:t>D</a:t>
            </a:r>
          </a:p>
          <a:p>
            <a:pPr algn="ctr"/>
            <a:r>
              <a:rPr lang="en-US" sz="1800" b="1"/>
              <a:t>P</a:t>
            </a:r>
          </a:p>
          <a:p>
            <a:pPr algn="ctr"/>
            <a:r>
              <a:rPr lang="en-US" sz="1800" b="1"/>
              <a:t>L</a:t>
            </a:r>
          </a:p>
        </p:txBody>
      </p:sp>
      <p:sp>
        <p:nvSpPr>
          <p:cNvPr id="19463" name="Rectangle 7"/>
          <p:cNvSpPr>
            <a:spLocks noChangeArrowheads="1"/>
          </p:cNvSpPr>
          <p:nvPr/>
        </p:nvSpPr>
        <p:spPr bwMode="auto">
          <a:xfrm>
            <a:off x="4800600" y="3810000"/>
            <a:ext cx="35814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9464" name="Rectangle 8"/>
          <p:cNvSpPr>
            <a:spLocks noChangeArrowheads="1"/>
          </p:cNvSpPr>
          <p:nvPr/>
        </p:nvSpPr>
        <p:spPr bwMode="auto">
          <a:xfrm>
            <a:off x="4800600" y="2895600"/>
            <a:ext cx="228600" cy="914400"/>
          </a:xfrm>
          <a:prstGeom prst="rect">
            <a:avLst/>
          </a:prstGeom>
          <a:solidFill>
            <a:srgbClr val="CCFF33"/>
          </a:solidFill>
          <a:ln w="9525">
            <a:solidFill>
              <a:schemeClr val="tx1"/>
            </a:solidFill>
            <a:miter lim="800000"/>
            <a:headEnd/>
            <a:tailEnd/>
          </a:ln>
          <a:effectLst/>
        </p:spPr>
        <p:txBody>
          <a:bodyPr wrap="none" anchor="ctr"/>
          <a:lstStyle/>
          <a:p>
            <a:pPr algn="ctr"/>
            <a:r>
              <a:rPr lang="en-US" sz="1800" b="1"/>
              <a:t>P</a:t>
            </a:r>
          </a:p>
        </p:txBody>
      </p:sp>
      <p:sp>
        <p:nvSpPr>
          <p:cNvPr id="19465" name="Rectangle 9"/>
          <p:cNvSpPr>
            <a:spLocks noChangeArrowheads="1"/>
          </p:cNvSpPr>
          <p:nvPr/>
        </p:nvSpPr>
        <p:spPr bwMode="auto">
          <a:xfrm>
            <a:off x="5715000" y="2895600"/>
            <a:ext cx="914400" cy="914400"/>
          </a:xfrm>
          <a:prstGeom prst="rect">
            <a:avLst/>
          </a:prstGeom>
          <a:solidFill>
            <a:srgbClr val="FFFF99"/>
          </a:solidFill>
          <a:ln w="9525">
            <a:solidFill>
              <a:schemeClr val="tx1"/>
            </a:solidFill>
            <a:miter lim="800000"/>
            <a:headEnd/>
            <a:tailEnd/>
          </a:ln>
          <a:effectLst/>
        </p:spPr>
        <p:txBody>
          <a:bodyPr wrap="none" anchor="ctr"/>
          <a:lstStyle/>
          <a:p>
            <a:pPr algn="ctr"/>
            <a:r>
              <a:rPr lang="en-US" sz="1800" b="1"/>
              <a:t>type</a:t>
            </a:r>
          </a:p>
          <a:p>
            <a:pPr algn="ctr"/>
            <a:r>
              <a:rPr lang="en-US" sz="1800"/>
              <a:t>(=0x5)</a:t>
            </a:r>
          </a:p>
        </p:txBody>
      </p:sp>
      <p:sp>
        <p:nvSpPr>
          <p:cNvPr id="19466" name="Rectangle 10"/>
          <p:cNvSpPr>
            <a:spLocks noChangeArrowheads="1"/>
          </p:cNvSpPr>
          <p:nvPr/>
        </p:nvSpPr>
        <p:spPr bwMode="auto">
          <a:xfrm>
            <a:off x="5486400" y="2895600"/>
            <a:ext cx="228600" cy="914400"/>
          </a:xfrm>
          <a:prstGeom prst="rect">
            <a:avLst/>
          </a:prstGeom>
          <a:solidFill>
            <a:schemeClr val="bg1"/>
          </a:solidFill>
          <a:ln w="9525">
            <a:solidFill>
              <a:schemeClr val="tx1"/>
            </a:solidFill>
            <a:miter lim="800000"/>
            <a:headEnd/>
            <a:tailEnd/>
          </a:ln>
          <a:effectLst/>
        </p:spPr>
        <p:txBody>
          <a:bodyPr wrap="none" anchor="ctr"/>
          <a:lstStyle/>
          <a:p>
            <a:pPr algn="ctr"/>
            <a:r>
              <a:rPr lang="en-US" sz="1800" b="1"/>
              <a:t>0</a:t>
            </a:r>
          </a:p>
        </p:txBody>
      </p:sp>
      <p:sp>
        <p:nvSpPr>
          <p:cNvPr id="19467" name="Rectangle 11"/>
          <p:cNvSpPr>
            <a:spLocks noChangeArrowheads="1"/>
          </p:cNvSpPr>
          <p:nvPr/>
        </p:nvSpPr>
        <p:spPr bwMode="auto">
          <a:xfrm>
            <a:off x="6629400" y="2895600"/>
            <a:ext cx="17526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9473" name="Text Box 17"/>
          <p:cNvSpPr txBox="1">
            <a:spLocks noChangeArrowheads="1"/>
          </p:cNvSpPr>
          <p:nvPr/>
        </p:nvSpPr>
        <p:spPr bwMode="auto">
          <a:xfrm>
            <a:off x="2514600" y="4800600"/>
            <a:ext cx="4795838" cy="519113"/>
          </a:xfrm>
          <a:prstGeom prst="rect">
            <a:avLst/>
          </a:prstGeom>
          <a:noFill/>
          <a:ln w="9525">
            <a:noFill/>
            <a:miter lim="800000"/>
            <a:headEnd/>
            <a:tailEnd/>
          </a:ln>
          <a:effectLst/>
        </p:spPr>
        <p:txBody>
          <a:bodyPr wrap="none">
            <a:spAutoFit/>
          </a:bodyPr>
          <a:lstStyle/>
          <a:p>
            <a:r>
              <a:rPr lang="en-US" sz="2800"/>
              <a:t>Task-Gate Descriptor Format</a:t>
            </a:r>
          </a:p>
        </p:txBody>
      </p:sp>
      <p:sp>
        <p:nvSpPr>
          <p:cNvPr id="13" name="Slide Number Placeholder 12"/>
          <p:cNvSpPr>
            <a:spLocks noGrp="1"/>
          </p:cNvSpPr>
          <p:nvPr>
            <p:ph type="sldNum" sz="quarter" idx="12"/>
          </p:nvPr>
        </p:nvSpPr>
        <p:spPr/>
        <p:txBody>
          <a:bodyPr/>
          <a:lstStyle/>
          <a:p>
            <a:fld id="{E9F30D11-FCBC-4E13-9D77-6D2272D5FE03}"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229600" cy="1143000"/>
          </a:xfrm>
        </p:spPr>
        <p:txBody>
          <a:bodyPr/>
          <a:lstStyle/>
          <a:p>
            <a:r>
              <a:rPr lang="en-US" dirty="0"/>
              <a:t>‘Threads’ versus ‘Tasks’</a:t>
            </a:r>
          </a:p>
        </p:txBody>
      </p:sp>
      <p:sp>
        <p:nvSpPr>
          <p:cNvPr id="20483" name="Rectangle 3"/>
          <p:cNvSpPr>
            <a:spLocks noGrp="1" noChangeArrowheads="1"/>
          </p:cNvSpPr>
          <p:nvPr>
            <p:ph type="body" idx="1"/>
          </p:nvPr>
        </p:nvSpPr>
        <p:spPr>
          <a:xfrm>
            <a:off x="228600" y="1341437"/>
            <a:ext cx="8229600" cy="4525963"/>
          </a:xfrm>
        </p:spPr>
        <p:txBody>
          <a:bodyPr/>
          <a:lstStyle/>
          <a:p>
            <a:r>
              <a:rPr lang="en-US" sz="2400" dirty="0"/>
              <a:t>In some advanced applications, a task can consist of multiple execution-threads</a:t>
            </a:r>
          </a:p>
          <a:p>
            <a:r>
              <a:rPr lang="en-US" sz="2400" dirty="0"/>
              <a:t>Like tasks, threads take turns executing (and thus require ‘context-switching’)</a:t>
            </a:r>
          </a:p>
          <a:p>
            <a:r>
              <a:rPr lang="en-US" sz="2400" dirty="0"/>
              <a:t>CPU doesn’t distinguish between ‘threads’ and ‘tasks’ – context-switching semantics are the same for both</a:t>
            </a:r>
          </a:p>
          <a:p>
            <a:r>
              <a:rPr lang="en-US" sz="2400" dirty="0"/>
              <a:t>Difference lies in ‘sharing’ of </a:t>
            </a:r>
            <a:r>
              <a:rPr lang="en-US" sz="2400" dirty="0" smtClean="0"/>
              <a:t>data/code</a:t>
            </a:r>
          </a:p>
          <a:p>
            <a:r>
              <a:rPr lang="en-US" sz="2400" dirty="0" smtClean="0"/>
              <a:t>We have constructed a simple demo, </a:t>
            </a:r>
            <a:r>
              <a:rPr lang="en-US" sz="2400" dirty="0" err="1" smtClean="0"/>
              <a:t>twotasks.s</a:t>
            </a:r>
            <a:r>
              <a:rPr lang="en-US" sz="2400" dirty="0" smtClean="0"/>
              <a:t>, that illustrates the CPU task-switching ability</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76200"/>
            <a:ext cx="8229600" cy="1143000"/>
          </a:xfrm>
        </p:spPr>
        <p:txBody>
          <a:bodyPr/>
          <a:lstStyle/>
          <a:p>
            <a:r>
              <a:rPr lang="en-US" dirty="0"/>
              <a:t>A task with multiple threads</a:t>
            </a:r>
          </a:p>
        </p:txBody>
      </p:sp>
      <p:sp>
        <p:nvSpPr>
          <p:cNvPr id="23556" name="Rectangle 4"/>
          <p:cNvSpPr>
            <a:spLocks noChangeArrowheads="1"/>
          </p:cNvSpPr>
          <p:nvPr/>
        </p:nvSpPr>
        <p:spPr bwMode="auto">
          <a:xfrm>
            <a:off x="1600200" y="5105400"/>
            <a:ext cx="2819400" cy="609600"/>
          </a:xfrm>
          <a:prstGeom prst="rect">
            <a:avLst/>
          </a:prstGeom>
          <a:solidFill>
            <a:srgbClr val="FF9933"/>
          </a:solidFill>
          <a:ln w="9525">
            <a:solidFill>
              <a:schemeClr val="tx1"/>
            </a:solidFill>
            <a:miter lim="800000"/>
            <a:headEnd/>
            <a:tailEnd/>
          </a:ln>
          <a:effectLst/>
        </p:spPr>
        <p:txBody>
          <a:bodyPr wrap="none" anchor="ctr"/>
          <a:lstStyle/>
          <a:p>
            <a:endParaRPr lang="en-US"/>
          </a:p>
        </p:txBody>
      </p:sp>
      <p:sp>
        <p:nvSpPr>
          <p:cNvPr id="23557" name="Rectangle 5"/>
          <p:cNvSpPr>
            <a:spLocks noChangeArrowheads="1"/>
          </p:cNvSpPr>
          <p:nvPr/>
        </p:nvSpPr>
        <p:spPr bwMode="auto">
          <a:xfrm>
            <a:off x="1752600" y="5181600"/>
            <a:ext cx="1143000" cy="457200"/>
          </a:xfrm>
          <a:prstGeom prst="rect">
            <a:avLst/>
          </a:prstGeom>
          <a:solidFill>
            <a:srgbClr val="FFCC00"/>
          </a:solidFill>
          <a:ln w="9525">
            <a:solidFill>
              <a:schemeClr val="tx1"/>
            </a:solidFill>
            <a:miter lim="800000"/>
            <a:headEnd/>
            <a:tailEnd/>
          </a:ln>
          <a:effectLst/>
        </p:spPr>
        <p:txBody>
          <a:bodyPr wrap="none" anchor="ctr"/>
          <a:lstStyle/>
          <a:p>
            <a:pPr algn="ctr"/>
            <a:r>
              <a:rPr lang="en-US" sz="1800"/>
              <a:t>CODE 1</a:t>
            </a:r>
          </a:p>
        </p:txBody>
      </p:sp>
      <p:sp>
        <p:nvSpPr>
          <p:cNvPr id="23558" name="Rectangle 6"/>
          <p:cNvSpPr>
            <a:spLocks noChangeArrowheads="1"/>
          </p:cNvSpPr>
          <p:nvPr/>
        </p:nvSpPr>
        <p:spPr bwMode="auto">
          <a:xfrm>
            <a:off x="3124200" y="5181600"/>
            <a:ext cx="1143000" cy="457200"/>
          </a:xfrm>
          <a:prstGeom prst="rect">
            <a:avLst/>
          </a:prstGeom>
          <a:solidFill>
            <a:srgbClr val="FFCC00"/>
          </a:solidFill>
          <a:ln w="9525">
            <a:solidFill>
              <a:schemeClr val="tx1"/>
            </a:solidFill>
            <a:miter lim="800000"/>
            <a:headEnd/>
            <a:tailEnd/>
          </a:ln>
          <a:effectLst/>
        </p:spPr>
        <p:txBody>
          <a:bodyPr wrap="none" anchor="ctr"/>
          <a:lstStyle/>
          <a:p>
            <a:pPr algn="ctr"/>
            <a:r>
              <a:rPr lang="en-US" sz="1800"/>
              <a:t>CODE 2</a:t>
            </a:r>
          </a:p>
        </p:txBody>
      </p:sp>
      <p:sp>
        <p:nvSpPr>
          <p:cNvPr id="23559" name="Rectangle 7"/>
          <p:cNvSpPr>
            <a:spLocks noChangeArrowheads="1"/>
          </p:cNvSpPr>
          <p:nvPr/>
        </p:nvSpPr>
        <p:spPr bwMode="auto">
          <a:xfrm>
            <a:off x="1600200" y="4495800"/>
            <a:ext cx="2819400" cy="609600"/>
          </a:xfrm>
          <a:prstGeom prst="rect">
            <a:avLst/>
          </a:prstGeom>
          <a:solidFill>
            <a:srgbClr val="00FF00"/>
          </a:solidFill>
          <a:ln w="9525">
            <a:solidFill>
              <a:schemeClr val="tx1"/>
            </a:solidFill>
            <a:miter lim="800000"/>
            <a:headEnd/>
            <a:tailEnd/>
          </a:ln>
          <a:effectLst/>
        </p:spPr>
        <p:txBody>
          <a:bodyPr wrap="none" anchor="ctr"/>
          <a:lstStyle/>
          <a:p>
            <a:endParaRPr lang="en-US"/>
          </a:p>
        </p:txBody>
      </p:sp>
      <p:sp>
        <p:nvSpPr>
          <p:cNvPr id="23560" name="Rectangle 8"/>
          <p:cNvSpPr>
            <a:spLocks noChangeArrowheads="1"/>
          </p:cNvSpPr>
          <p:nvPr/>
        </p:nvSpPr>
        <p:spPr bwMode="auto">
          <a:xfrm>
            <a:off x="1752600" y="4572000"/>
            <a:ext cx="1143000" cy="457200"/>
          </a:xfrm>
          <a:prstGeom prst="rect">
            <a:avLst/>
          </a:prstGeom>
          <a:solidFill>
            <a:srgbClr val="CCFFCC"/>
          </a:solidFill>
          <a:ln w="9525">
            <a:solidFill>
              <a:schemeClr val="tx1"/>
            </a:solidFill>
            <a:miter lim="800000"/>
            <a:headEnd/>
            <a:tailEnd/>
          </a:ln>
          <a:effectLst/>
        </p:spPr>
        <p:txBody>
          <a:bodyPr wrap="none" anchor="ctr"/>
          <a:lstStyle/>
          <a:p>
            <a:pPr algn="ctr"/>
            <a:r>
              <a:rPr lang="en-US" sz="1800"/>
              <a:t>DATA 1</a:t>
            </a:r>
          </a:p>
        </p:txBody>
      </p:sp>
      <p:sp>
        <p:nvSpPr>
          <p:cNvPr id="23562" name="Rectangle 10"/>
          <p:cNvSpPr>
            <a:spLocks noChangeArrowheads="1"/>
          </p:cNvSpPr>
          <p:nvPr/>
        </p:nvSpPr>
        <p:spPr bwMode="auto">
          <a:xfrm>
            <a:off x="1600200" y="3276600"/>
            <a:ext cx="2819400" cy="609600"/>
          </a:xfrm>
          <a:prstGeom prst="rect">
            <a:avLst/>
          </a:prstGeom>
          <a:solidFill>
            <a:srgbClr val="FF99FF"/>
          </a:solidFill>
          <a:ln w="9525">
            <a:solidFill>
              <a:schemeClr val="tx1"/>
            </a:solidFill>
            <a:miter lim="800000"/>
            <a:headEnd/>
            <a:tailEnd/>
          </a:ln>
          <a:effectLst/>
        </p:spPr>
        <p:txBody>
          <a:bodyPr wrap="none" anchor="ctr"/>
          <a:lstStyle/>
          <a:p>
            <a:endParaRPr lang="en-US"/>
          </a:p>
        </p:txBody>
      </p:sp>
      <p:sp>
        <p:nvSpPr>
          <p:cNvPr id="23563" name="Rectangle 11"/>
          <p:cNvSpPr>
            <a:spLocks noChangeArrowheads="1"/>
          </p:cNvSpPr>
          <p:nvPr/>
        </p:nvSpPr>
        <p:spPr bwMode="auto">
          <a:xfrm>
            <a:off x="1600200" y="3276600"/>
            <a:ext cx="1371600" cy="609600"/>
          </a:xfrm>
          <a:prstGeom prst="rect">
            <a:avLst/>
          </a:prstGeom>
          <a:solidFill>
            <a:srgbClr val="FFCCFF"/>
          </a:solidFill>
          <a:ln w="9525">
            <a:solidFill>
              <a:schemeClr val="tx1"/>
            </a:solidFill>
            <a:miter lim="800000"/>
            <a:headEnd/>
            <a:tailEnd/>
          </a:ln>
          <a:effectLst/>
        </p:spPr>
        <p:txBody>
          <a:bodyPr wrap="none" anchor="ctr"/>
          <a:lstStyle/>
          <a:p>
            <a:pPr algn="ctr"/>
            <a:r>
              <a:rPr lang="en-US" sz="1800"/>
              <a:t>STACK 1</a:t>
            </a:r>
          </a:p>
        </p:txBody>
      </p:sp>
      <p:sp>
        <p:nvSpPr>
          <p:cNvPr id="23564" name="Rectangle 12"/>
          <p:cNvSpPr>
            <a:spLocks noChangeArrowheads="1"/>
          </p:cNvSpPr>
          <p:nvPr/>
        </p:nvSpPr>
        <p:spPr bwMode="auto">
          <a:xfrm>
            <a:off x="2971800" y="3276600"/>
            <a:ext cx="1447800" cy="609600"/>
          </a:xfrm>
          <a:prstGeom prst="rect">
            <a:avLst/>
          </a:prstGeom>
          <a:solidFill>
            <a:srgbClr val="FFCCFF"/>
          </a:solidFill>
          <a:ln w="9525">
            <a:solidFill>
              <a:schemeClr val="tx1"/>
            </a:solidFill>
            <a:miter lim="800000"/>
            <a:headEnd/>
            <a:tailEnd/>
          </a:ln>
          <a:effectLst/>
        </p:spPr>
        <p:txBody>
          <a:bodyPr wrap="none" anchor="ctr"/>
          <a:lstStyle/>
          <a:p>
            <a:pPr algn="ctr"/>
            <a:r>
              <a:rPr lang="en-US" sz="1800"/>
              <a:t>STACK 2</a:t>
            </a:r>
          </a:p>
        </p:txBody>
      </p:sp>
      <p:sp>
        <p:nvSpPr>
          <p:cNvPr id="23565" name="Rectangle 13"/>
          <p:cNvSpPr>
            <a:spLocks noChangeArrowheads="1"/>
          </p:cNvSpPr>
          <p:nvPr/>
        </p:nvSpPr>
        <p:spPr bwMode="auto">
          <a:xfrm>
            <a:off x="1600200" y="3886200"/>
            <a:ext cx="2819400" cy="609600"/>
          </a:xfrm>
          <a:prstGeom prst="rect">
            <a:avLst/>
          </a:prstGeom>
          <a:solidFill>
            <a:schemeClr val="bg2"/>
          </a:solidFill>
          <a:ln w="9525">
            <a:solidFill>
              <a:schemeClr val="tx1"/>
            </a:solidFill>
            <a:miter lim="800000"/>
            <a:headEnd/>
            <a:tailEnd/>
          </a:ln>
          <a:effectLst/>
        </p:spPr>
        <p:txBody>
          <a:bodyPr wrap="none" anchor="ctr"/>
          <a:lstStyle/>
          <a:p>
            <a:pPr algn="ctr"/>
            <a:r>
              <a:rPr lang="en-US" sz="1800">
                <a:solidFill>
                  <a:schemeClr val="bg1"/>
                </a:solidFill>
              </a:rPr>
              <a:t>heap</a:t>
            </a:r>
          </a:p>
        </p:txBody>
      </p:sp>
      <p:sp>
        <p:nvSpPr>
          <p:cNvPr id="23573" name="Text Box 21"/>
          <p:cNvSpPr txBox="1">
            <a:spLocks noChangeArrowheads="1"/>
          </p:cNvSpPr>
          <p:nvPr/>
        </p:nvSpPr>
        <p:spPr bwMode="auto">
          <a:xfrm>
            <a:off x="4556125" y="5218113"/>
            <a:ext cx="3930650" cy="366712"/>
          </a:xfrm>
          <a:prstGeom prst="rect">
            <a:avLst/>
          </a:prstGeom>
          <a:noFill/>
          <a:ln w="9525">
            <a:noFill/>
            <a:miter lim="800000"/>
            <a:headEnd/>
            <a:tailEnd/>
          </a:ln>
          <a:effectLst/>
        </p:spPr>
        <p:txBody>
          <a:bodyPr wrap="none">
            <a:spAutoFit/>
          </a:bodyPr>
          <a:lstStyle/>
          <a:p>
            <a:r>
              <a:rPr lang="en-US" sz="1800" b="1"/>
              <a:t>TEXT (some shared, some private)</a:t>
            </a:r>
          </a:p>
        </p:txBody>
      </p:sp>
      <p:sp>
        <p:nvSpPr>
          <p:cNvPr id="23574" name="Text Box 22"/>
          <p:cNvSpPr txBox="1">
            <a:spLocks noChangeArrowheads="1"/>
          </p:cNvSpPr>
          <p:nvPr/>
        </p:nvSpPr>
        <p:spPr bwMode="auto">
          <a:xfrm>
            <a:off x="4572000" y="4648200"/>
            <a:ext cx="3981450" cy="366713"/>
          </a:xfrm>
          <a:prstGeom prst="rect">
            <a:avLst/>
          </a:prstGeom>
          <a:noFill/>
          <a:ln w="9525">
            <a:noFill/>
            <a:miter lim="800000"/>
            <a:headEnd/>
            <a:tailEnd/>
          </a:ln>
          <a:effectLst/>
        </p:spPr>
        <p:txBody>
          <a:bodyPr wrap="none">
            <a:spAutoFit/>
          </a:bodyPr>
          <a:lstStyle/>
          <a:p>
            <a:r>
              <a:rPr lang="en-US" sz="1800" b="1"/>
              <a:t>DATA (some shared, some private)</a:t>
            </a:r>
          </a:p>
        </p:txBody>
      </p:sp>
      <p:sp>
        <p:nvSpPr>
          <p:cNvPr id="23575" name="Text Box 23"/>
          <p:cNvSpPr txBox="1">
            <a:spLocks noChangeArrowheads="1"/>
          </p:cNvSpPr>
          <p:nvPr/>
        </p:nvSpPr>
        <p:spPr bwMode="auto">
          <a:xfrm>
            <a:off x="4556125" y="3389313"/>
            <a:ext cx="3765550" cy="366712"/>
          </a:xfrm>
          <a:prstGeom prst="rect">
            <a:avLst/>
          </a:prstGeom>
          <a:noFill/>
          <a:ln w="9525">
            <a:noFill/>
            <a:miter lim="800000"/>
            <a:headEnd/>
            <a:tailEnd/>
          </a:ln>
          <a:effectLst/>
        </p:spPr>
        <p:txBody>
          <a:bodyPr wrap="none">
            <a:spAutoFit/>
          </a:bodyPr>
          <a:lstStyle/>
          <a:p>
            <a:r>
              <a:rPr lang="en-US" sz="1800" b="1"/>
              <a:t>STACKS (each is  thread-private)</a:t>
            </a:r>
          </a:p>
        </p:txBody>
      </p:sp>
      <p:sp>
        <p:nvSpPr>
          <p:cNvPr id="23561" name="Rectangle 9"/>
          <p:cNvSpPr>
            <a:spLocks noChangeArrowheads="1"/>
          </p:cNvSpPr>
          <p:nvPr/>
        </p:nvSpPr>
        <p:spPr bwMode="auto">
          <a:xfrm>
            <a:off x="3124200" y="4572000"/>
            <a:ext cx="1143000" cy="457200"/>
          </a:xfrm>
          <a:prstGeom prst="rect">
            <a:avLst/>
          </a:prstGeom>
          <a:solidFill>
            <a:srgbClr val="CCFFCC"/>
          </a:solidFill>
          <a:ln w="9525">
            <a:solidFill>
              <a:schemeClr val="tx1"/>
            </a:solidFill>
            <a:miter lim="800000"/>
            <a:headEnd/>
            <a:tailEnd/>
          </a:ln>
          <a:effectLst/>
        </p:spPr>
        <p:txBody>
          <a:bodyPr wrap="none" anchor="ctr"/>
          <a:lstStyle/>
          <a:p>
            <a:pPr algn="ctr"/>
            <a:r>
              <a:rPr lang="en-US" sz="1800"/>
              <a:t>DATA 2</a:t>
            </a:r>
          </a:p>
        </p:txBody>
      </p:sp>
      <p:sp>
        <p:nvSpPr>
          <p:cNvPr id="23576" name="Line 24"/>
          <p:cNvSpPr>
            <a:spLocks noChangeShapeType="1"/>
          </p:cNvSpPr>
          <p:nvPr/>
        </p:nvSpPr>
        <p:spPr bwMode="auto">
          <a:xfrm>
            <a:off x="381000" y="2590800"/>
            <a:ext cx="8458200" cy="0"/>
          </a:xfrm>
          <a:prstGeom prst="line">
            <a:avLst/>
          </a:prstGeom>
          <a:noFill/>
          <a:ln w="9525">
            <a:solidFill>
              <a:schemeClr val="tx1"/>
            </a:solidFill>
            <a:round/>
            <a:headEnd/>
            <a:tailEnd/>
          </a:ln>
          <a:effectLst/>
        </p:spPr>
        <p:txBody>
          <a:bodyPr/>
          <a:lstStyle/>
          <a:p>
            <a:endParaRPr lang="en-US"/>
          </a:p>
        </p:txBody>
      </p:sp>
      <p:sp>
        <p:nvSpPr>
          <p:cNvPr id="23577" name="Text Box 25"/>
          <p:cNvSpPr txBox="1">
            <a:spLocks noChangeArrowheads="1"/>
          </p:cNvSpPr>
          <p:nvPr/>
        </p:nvSpPr>
        <p:spPr bwMode="auto">
          <a:xfrm>
            <a:off x="6384925" y="2551113"/>
            <a:ext cx="2038350" cy="366712"/>
          </a:xfrm>
          <a:prstGeom prst="rect">
            <a:avLst/>
          </a:prstGeom>
          <a:noFill/>
          <a:ln w="9525">
            <a:noFill/>
            <a:miter lim="800000"/>
            <a:headEnd/>
            <a:tailEnd/>
          </a:ln>
          <a:effectLst/>
        </p:spPr>
        <p:txBody>
          <a:bodyPr wrap="none">
            <a:spAutoFit/>
          </a:bodyPr>
          <a:lstStyle/>
          <a:p>
            <a:r>
              <a:rPr lang="en-US" sz="1800"/>
              <a:t>user-space (ring3)</a:t>
            </a:r>
          </a:p>
        </p:txBody>
      </p:sp>
      <p:sp>
        <p:nvSpPr>
          <p:cNvPr id="23578" name="Text Box 26"/>
          <p:cNvSpPr txBox="1">
            <a:spLocks noChangeArrowheads="1"/>
          </p:cNvSpPr>
          <p:nvPr/>
        </p:nvSpPr>
        <p:spPr bwMode="auto">
          <a:xfrm>
            <a:off x="5851525" y="2246313"/>
            <a:ext cx="2647950" cy="366712"/>
          </a:xfrm>
          <a:prstGeom prst="rect">
            <a:avLst/>
          </a:prstGeom>
          <a:noFill/>
          <a:ln w="9525">
            <a:noFill/>
            <a:miter lim="800000"/>
            <a:headEnd/>
            <a:tailEnd/>
          </a:ln>
          <a:effectLst/>
        </p:spPr>
        <p:txBody>
          <a:bodyPr wrap="none">
            <a:spAutoFit/>
          </a:bodyPr>
          <a:lstStyle/>
          <a:p>
            <a:r>
              <a:rPr lang="en-US" sz="1800"/>
              <a:t>supervisor-space (ring0)</a:t>
            </a:r>
          </a:p>
        </p:txBody>
      </p:sp>
      <p:sp>
        <p:nvSpPr>
          <p:cNvPr id="23579" name="Rectangle 27"/>
          <p:cNvSpPr>
            <a:spLocks noChangeArrowheads="1"/>
          </p:cNvSpPr>
          <p:nvPr/>
        </p:nvSpPr>
        <p:spPr bwMode="auto">
          <a:xfrm>
            <a:off x="1600200" y="1676400"/>
            <a:ext cx="1371600" cy="609600"/>
          </a:xfrm>
          <a:prstGeom prst="rect">
            <a:avLst/>
          </a:prstGeom>
          <a:solidFill>
            <a:srgbClr val="FFFF99"/>
          </a:solidFill>
          <a:ln w="9525">
            <a:solidFill>
              <a:schemeClr val="tx1"/>
            </a:solidFill>
            <a:miter lim="800000"/>
            <a:headEnd/>
            <a:tailEnd/>
          </a:ln>
          <a:effectLst/>
        </p:spPr>
        <p:txBody>
          <a:bodyPr wrap="none" anchor="ctr"/>
          <a:lstStyle/>
          <a:p>
            <a:pPr algn="ctr"/>
            <a:r>
              <a:rPr lang="en-US" sz="1800"/>
              <a:t>TSS 1</a:t>
            </a:r>
          </a:p>
        </p:txBody>
      </p:sp>
      <p:sp>
        <p:nvSpPr>
          <p:cNvPr id="23580" name="Rectangle 28"/>
          <p:cNvSpPr>
            <a:spLocks noChangeArrowheads="1"/>
          </p:cNvSpPr>
          <p:nvPr/>
        </p:nvSpPr>
        <p:spPr bwMode="auto">
          <a:xfrm>
            <a:off x="2971800" y="1676400"/>
            <a:ext cx="1371600" cy="609600"/>
          </a:xfrm>
          <a:prstGeom prst="rect">
            <a:avLst/>
          </a:prstGeom>
          <a:solidFill>
            <a:srgbClr val="FFFF99"/>
          </a:solidFill>
          <a:ln w="9525">
            <a:solidFill>
              <a:schemeClr val="tx1"/>
            </a:solidFill>
            <a:miter lim="800000"/>
            <a:headEnd/>
            <a:tailEnd/>
          </a:ln>
          <a:effectLst/>
        </p:spPr>
        <p:txBody>
          <a:bodyPr wrap="none" anchor="ctr"/>
          <a:lstStyle/>
          <a:p>
            <a:pPr algn="ctr"/>
            <a:r>
              <a:rPr lang="en-US" sz="1800"/>
              <a:t>TSS 2</a:t>
            </a:r>
          </a:p>
        </p:txBody>
      </p:sp>
      <p:sp>
        <p:nvSpPr>
          <p:cNvPr id="23581" name="Text Box 29"/>
          <p:cNvSpPr txBox="1">
            <a:spLocks noChangeArrowheads="1"/>
          </p:cNvSpPr>
          <p:nvPr/>
        </p:nvSpPr>
        <p:spPr bwMode="auto">
          <a:xfrm>
            <a:off x="4556125" y="1712913"/>
            <a:ext cx="4324350" cy="366712"/>
          </a:xfrm>
          <a:prstGeom prst="rect">
            <a:avLst/>
          </a:prstGeom>
          <a:noFill/>
          <a:ln w="9525">
            <a:noFill/>
            <a:miter lim="800000"/>
            <a:headEnd/>
            <a:tailEnd/>
          </a:ln>
          <a:effectLst/>
        </p:spPr>
        <p:txBody>
          <a:bodyPr wrap="none">
            <a:spAutoFit/>
          </a:bodyPr>
          <a:lstStyle/>
          <a:p>
            <a:r>
              <a:rPr lang="en-US" sz="1800" b="1"/>
              <a:t>Each thread has its own TSS-segment</a:t>
            </a:r>
          </a:p>
        </p:txBody>
      </p:sp>
      <p:sp>
        <p:nvSpPr>
          <p:cNvPr id="22" name="Slide Number Placeholder 21"/>
          <p:cNvSpPr>
            <a:spLocks noGrp="1"/>
          </p:cNvSpPr>
          <p:nvPr>
            <p:ph type="sldNum" sz="quarter" idx="12"/>
          </p:nvPr>
        </p:nvSpPr>
        <p:spPr/>
        <p:txBody>
          <a:bodyPr/>
          <a:lstStyle/>
          <a:p>
            <a:fld id="{065265BB-70C7-4C56-B6F2-B81676332F65}"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28600"/>
            <a:ext cx="8229600" cy="1143000"/>
          </a:xfrm>
        </p:spPr>
        <p:txBody>
          <a:bodyPr/>
          <a:lstStyle/>
          <a:p>
            <a:r>
              <a:rPr lang="en-US" dirty="0"/>
              <a:t>A thread could use an LDT</a:t>
            </a:r>
          </a:p>
        </p:txBody>
      </p:sp>
      <p:sp>
        <p:nvSpPr>
          <p:cNvPr id="26627" name="Rectangle 3"/>
          <p:cNvSpPr>
            <a:spLocks noGrp="1" noChangeArrowheads="1"/>
          </p:cNvSpPr>
          <p:nvPr>
            <p:ph type="body" idx="1"/>
          </p:nvPr>
        </p:nvSpPr>
        <p:spPr>
          <a:xfrm>
            <a:off x="228600" y="1066800"/>
            <a:ext cx="8686800" cy="5059363"/>
          </a:xfrm>
        </p:spPr>
        <p:txBody>
          <a:bodyPr/>
          <a:lstStyle/>
          <a:p>
            <a:r>
              <a:rPr lang="en-US" sz="2400" dirty="0"/>
              <a:t>To support isolation of memory-segments among distinct tasks or threads, the CPU allows use of ‘private’ descriptor-tables</a:t>
            </a:r>
          </a:p>
          <a:p>
            <a:r>
              <a:rPr lang="en-US" sz="2400" dirty="0"/>
              <a:t>Same format for the </a:t>
            </a:r>
            <a:r>
              <a:rPr lang="en-US" sz="2400" dirty="0" smtClean="0"/>
              <a:t>segment-descriptors but </a:t>
            </a:r>
            <a:r>
              <a:rPr lang="en-US" sz="2400" dirty="0"/>
              <a:t>selectors use a Table-Indicator </a:t>
            </a:r>
            <a:r>
              <a:rPr lang="en-US" sz="2400" dirty="0" smtClean="0"/>
              <a:t>bit</a:t>
            </a:r>
          </a:p>
          <a:p>
            <a:r>
              <a:rPr lang="en-US" sz="2400" dirty="0" smtClean="0"/>
              <a:t>Each Local Descriptor Table is described by its own ‘system’ segment-descriptor in the Global Descriptor Table</a:t>
            </a:r>
          </a:p>
          <a:p>
            <a:endParaRPr lang="en-US" sz="2400" dirty="0"/>
          </a:p>
        </p:txBody>
      </p:sp>
      <p:sp>
        <p:nvSpPr>
          <p:cNvPr id="26628" name="Rectangle 4"/>
          <p:cNvSpPr>
            <a:spLocks noChangeArrowheads="1"/>
          </p:cNvSpPr>
          <p:nvPr/>
        </p:nvSpPr>
        <p:spPr bwMode="auto">
          <a:xfrm>
            <a:off x="1295400" y="4495800"/>
            <a:ext cx="6705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1"/>
              <a:t>Descriptor-table index field</a:t>
            </a:r>
          </a:p>
        </p:txBody>
      </p:sp>
      <p:sp>
        <p:nvSpPr>
          <p:cNvPr id="26629" name="Rectangle 5"/>
          <p:cNvSpPr>
            <a:spLocks noChangeArrowheads="1"/>
          </p:cNvSpPr>
          <p:nvPr/>
        </p:nvSpPr>
        <p:spPr bwMode="auto">
          <a:xfrm>
            <a:off x="7391400" y="4495800"/>
            <a:ext cx="6096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1800" b="1"/>
              <a:t>RPL</a:t>
            </a:r>
          </a:p>
        </p:txBody>
      </p:sp>
      <p:sp>
        <p:nvSpPr>
          <p:cNvPr id="26630" name="Rectangle 6"/>
          <p:cNvSpPr>
            <a:spLocks noChangeArrowheads="1"/>
          </p:cNvSpPr>
          <p:nvPr/>
        </p:nvSpPr>
        <p:spPr bwMode="auto">
          <a:xfrm>
            <a:off x="7086600" y="44958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T</a:t>
            </a:r>
          </a:p>
          <a:p>
            <a:pPr algn="ctr"/>
            <a:r>
              <a:rPr lang="en-US" sz="2400" b="1"/>
              <a:t>I</a:t>
            </a:r>
          </a:p>
        </p:txBody>
      </p:sp>
      <p:sp>
        <p:nvSpPr>
          <p:cNvPr id="26631" name="Text Box 7"/>
          <p:cNvSpPr txBox="1">
            <a:spLocks noChangeArrowheads="1"/>
          </p:cNvSpPr>
          <p:nvPr/>
        </p:nvSpPr>
        <p:spPr bwMode="auto">
          <a:xfrm>
            <a:off x="6781800" y="4191000"/>
            <a:ext cx="1263650" cy="366713"/>
          </a:xfrm>
          <a:prstGeom prst="rect">
            <a:avLst/>
          </a:prstGeom>
          <a:noFill/>
          <a:ln w="9525">
            <a:noFill/>
            <a:miter lim="800000"/>
            <a:headEnd/>
            <a:tailEnd/>
          </a:ln>
          <a:effectLst/>
        </p:spPr>
        <p:txBody>
          <a:bodyPr wrap="none">
            <a:spAutoFit/>
          </a:bodyPr>
          <a:lstStyle/>
          <a:p>
            <a:r>
              <a:rPr lang="en-US" sz="1800"/>
              <a:t>3   2   1   0</a:t>
            </a:r>
          </a:p>
        </p:txBody>
      </p:sp>
      <p:sp>
        <p:nvSpPr>
          <p:cNvPr id="26632" name="Text Box 8"/>
          <p:cNvSpPr txBox="1">
            <a:spLocks noChangeArrowheads="1"/>
          </p:cNvSpPr>
          <p:nvPr/>
        </p:nvSpPr>
        <p:spPr bwMode="auto">
          <a:xfrm>
            <a:off x="1295400" y="4191000"/>
            <a:ext cx="438150" cy="366713"/>
          </a:xfrm>
          <a:prstGeom prst="rect">
            <a:avLst/>
          </a:prstGeom>
          <a:noFill/>
          <a:ln w="9525">
            <a:noFill/>
            <a:miter lim="800000"/>
            <a:headEnd/>
            <a:tailEnd/>
          </a:ln>
          <a:effectLst/>
        </p:spPr>
        <p:txBody>
          <a:bodyPr wrap="none">
            <a:spAutoFit/>
          </a:bodyPr>
          <a:lstStyle/>
          <a:p>
            <a:r>
              <a:rPr lang="en-US" sz="1800"/>
              <a:t>15</a:t>
            </a:r>
          </a:p>
        </p:txBody>
      </p:sp>
      <p:sp>
        <p:nvSpPr>
          <p:cNvPr id="26636" name="Text Box 12"/>
          <p:cNvSpPr txBox="1">
            <a:spLocks noChangeArrowheads="1"/>
          </p:cNvSpPr>
          <p:nvPr/>
        </p:nvSpPr>
        <p:spPr bwMode="auto">
          <a:xfrm>
            <a:off x="1828800" y="5410200"/>
            <a:ext cx="5722938" cy="457200"/>
          </a:xfrm>
          <a:prstGeom prst="rect">
            <a:avLst/>
          </a:prstGeom>
          <a:noFill/>
          <a:ln w="9525">
            <a:noFill/>
            <a:miter lim="800000"/>
            <a:headEnd/>
            <a:tailEnd/>
          </a:ln>
          <a:effectLst/>
        </p:spPr>
        <p:txBody>
          <a:bodyPr wrap="none">
            <a:spAutoFit/>
          </a:bodyPr>
          <a:lstStyle/>
          <a:p>
            <a:r>
              <a:rPr lang="en-US" sz="2400" b="1"/>
              <a:t>Format of a segment-selector (16-bits)</a:t>
            </a:r>
          </a:p>
        </p:txBody>
      </p:sp>
      <p:sp>
        <p:nvSpPr>
          <p:cNvPr id="26637" name="Text Box 13"/>
          <p:cNvSpPr txBox="1">
            <a:spLocks noChangeArrowheads="1"/>
          </p:cNvSpPr>
          <p:nvPr/>
        </p:nvSpPr>
        <p:spPr bwMode="auto">
          <a:xfrm>
            <a:off x="533400" y="6172200"/>
            <a:ext cx="8083550" cy="366713"/>
          </a:xfrm>
          <a:prstGeom prst="rect">
            <a:avLst/>
          </a:prstGeom>
          <a:noFill/>
          <a:ln w="9525">
            <a:noFill/>
            <a:miter lim="800000"/>
            <a:headEnd/>
            <a:tailEnd/>
          </a:ln>
          <a:effectLst/>
        </p:spPr>
        <p:txBody>
          <a:bodyPr wrap="none">
            <a:spAutoFit/>
          </a:bodyPr>
          <a:lstStyle/>
          <a:p>
            <a:r>
              <a:rPr lang="en-US" sz="1800"/>
              <a:t>TI = Table-Indicator (0 = GDT, 1 = LDT)        RPL = Requested Privilege-Level</a:t>
            </a:r>
          </a:p>
        </p:txBody>
      </p:sp>
      <p:sp>
        <p:nvSpPr>
          <p:cNvPr id="11" name="Slide Number Placeholder 10"/>
          <p:cNvSpPr>
            <a:spLocks noGrp="1"/>
          </p:cNvSpPr>
          <p:nvPr>
            <p:ph type="sldNum" sz="quarter" idx="12"/>
          </p:nvPr>
        </p:nvSpPr>
        <p:spPr/>
        <p:txBody>
          <a:bodyPr/>
          <a:lstStyle/>
          <a:p>
            <a:fld id="{E9F30D11-FCBC-4E13-9D77-6D2272D5FE03}"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0"/>
            <a:ext cx="8229600" cy="914400"/>
          </a:xfrm>
        </p:spPr>
        <p:txBody>
          <a:bodyPr/>
          <a:lstStyle/>
          <a:p>
            <a:r>
              <a:rPr lang="en-US" dirty="0" smtClean="0"/>
              <a:t>Interrupts in Protected Mode</a:t>
            </a:r>
            <a:endParaRPr lang="en-US" dirty="0"/>
          </a:p>
        </p:txBody>
      </p:sp>
      <p:sp>
        <p:nvSpPr>
          <p:cNvPr id="4099" name="Rectangle 3"/>
          <p:cNvSpPr>
            <a:spLocks noGrp="1" noChangeArrowheads="1"/>
          </p:cNvSpPr>
          <p:nvPr>
            <p:ph type="body" idx="1"/>
          </p:nvPr>
        </p:nvSpPr>
        <p:spPr>
          <a:xfrm>
            <a:off x="228600" y="1036637"/>
            <a:ext cx="8763000" cy="4906963"/>
          </a:xfrm>
        </p:spPr>
        <p:txBody>
          <a:bodyPr/>
          <a:lstStyle/>
          <a:p>
            <a:pPr>
              <a:lnSpc>
                <a:spcPct val="90000"/>
              </a:lnSpc>
            </a:pPr>
            <a:r>
              <a:rPr lang="en-US" sz="2000" dirty="0"/>
              <a:t>Unlike real-mode, where all code executes with full privileges (i.e., ring 0), protected-mode code usually is executed with some privilege restrictions</a:t>
            </a:r>
          </a:p>
          <a:p>
            <a:pPr>
              <a:lnSpc>
                <a:spcPct val="90000"/>
              </a:lnSpc>
            </a:pPr>
            <a:r>
              <a:rPr lang="en-US" sz="2000" dirty="0"/>
              <a:t>Normally these restrictions prevent direct control of the peripheral </a:t>
            </a:r>
            <a:r>
              <a:rPr lang="en-US" sz="2000" dirty="0" smtClean="0"/>
              <a:t>devices.  Thus</a:t>
            </a:r>
            <a:r>
              <a:rPr lang="en-US" sz="2000" dirty="0"/>
              <a:t>, when responding to an interrupt in protected-mode, a ring-transition (and its accompanying stack-switch) </a:t>
            </a:r>
            <a:r>
              <a:rPr lang="en-US" sz="2400" dirty="0"/>
              <a:t>are needed</a:t>
            </a:r>
          </a:p>
        </p:txBody>
      </p:sp>
      <p:sp>
        <p:nvSpPr>
          <p:cNvPr id="4" name="Slide Number Placeholder 3"/>
          <p:cNvSpPr>
            <a:spLocks noGrp="1"/>
          </p:cNvSpPr>
          <p:nvPr>
            <p:ph type="sldNum" sz="quarter" idx="12"/>
          </p:nvPr>
        </p:nvSpPr>
        <p:spPr/>
        <p:txBody>
          <a:bodyPr/>
          <a:lstStyle/>
          <a:p>
            <a:fld id="{E9F30D11-FCBC-4E13-9D77-6D2272D5FE03}" type="slidenum">
              <a:rPr lang="en-US" smtClean="0"/>
              <a:pPr/>
              <a:t>64</a:t>
            </a:fld>
            <a:endParaRPr lang="en-US"/>
          </a:p>
        </p:txBody>
      </p:sp>
      <p:sp>
        <p:nvSpPr>
          <p:cNvPr id="5" name="Rectangle 2"/>
          <p:cNvSpPr txBox="1">
            <a:spLocks noChangeArrowheads="1"/>
          </p:cNvSpPr>
          <p:nvPr/>
        </p:nvSpPr>
        <p:spPr bwMode="auto">
          <a:xfrm>
            <a:off x="1066800" y="2697162"/>
            <a:ext cx="8229600" cy="6556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chemeClr val="tx2"/>
                </a:solidFill>
                <a:effectLst/>
                <a:uLnTx/>
                <a:uFillTx/>
                <a:latin typeface="+mj-lt"/>
                <a:ea typeface="+mj-ea"/>
                <a:cs typeface="+mj-cs"/>
              </a:rPr>
              <a:t>Interrupt-Gate Descriptor</a:t>
            </a:r>
            <a:endParaRPr kumimoji="0" lang="en-US" sz="2400" b="0" i="0" u="none" strike="noStrike" kern="0" cap="none" spc="0" normalizeH="0" baseline="0" noProof="0" dirty="0">
              <a:ln>
                <a:noFill/>
              </a:ln>
              <a:solidFill>
                <a:schemeClr val="tx2"/>
              </a:solidFill>
              <a:effectLst/>
              <a:uLnTx/>
              <a:uFillTx/>
              <a:latin typeface="+mj-lt"/>
              <a:ea typeface="+mj-ea"/>
              <a:cs typeface="+mj-cs"/>
            </a:endParaRPr>
          </a:p>
        </p:txBody>
      </p:sp>
      <p:sp>
        <p:nvSpPr>
          <p:cNvPr id="6" name="Rectangle 4"/>
          <p:cNvSpPr>
            <a:spLocks noChangeArrowheads="1"/>
          </p:cNvSpPr>
          <p:nvPr/>
        </p:nvSpPr>
        <p:spPr bwMode="auto">
          <a:xfrm>
            <a:off x="1676400" y="3276600"/>
            <a:ext cx="3581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b="1"/>
              <a:t>start-offset[ 31..16 ]</a:t>
            </a:r>
          </a:p>
        </p:txBody>
      </p:sp>
      <p:sp>
        <p:nvSpPr>
          <p:cNvPr id="7" name="Rectangle 5"/>
          <p:cNvSpPr>
            <a:spLocks noChangeArrowheads="1"/>
          </p:cNvSpPr>
          <p:nvPr/>
        </p:nvSpPr>
        <p:spPr bwMode="auto">
          <a:xfrm>
            <a:off x="1676400" y="4267200"/>
            <a:ext cx="3581400" cy="990600"/>
          </a:xfrm>
          <a:prstGeom prst="rect">
            <a:avLst/>
          </a:prstGeom>
          <a:solidFill>
            <a:srgbClr val="99FF99"/>
          </a:solidFill>
          <a:ln w="9525">
            <a:solidFill>
              <a:schemeClr val="tx1"/>
            </a:solidFill>
            <a:miter lim="800000"/>
            <a:headEnd/>
            <a:tailEnd/>
          </a:ln>
          <a:effectLst/>
        </p:spPr>
        <p:txBody>
          <a:bodyPr wrap="none" anchor="ctr"/>
          <a:lstStyle/>
          <a:p>
            <a:pPr algn="ctr"/>
            <a:r>
              <a:rPr lang="en-US" b="1"/>
              <a:t>code-segment selector</a:t>
            </a:r>
          </a:p>
        </p:txBody>
      </p:sp>
      <p:sp>
        <p:nvSpPr>
          <p:cNvPr id="8" name="Rectangle 6"/>
          <p:cNvSpPr>
            <a:spLocks noChangeArrowheads="1"/>
          </p:cNvSpPr>
          <p:nvPr/>
        </p:nvSpPr>
        <p:spPr bwMode="auto">
          <a:xfrm>
            <a:off x="5257800" y="4267200"/>
            <a:ext cx="3581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b="1"/>
              <a:t>start-offset[ 15..0 ]</a:t>
            </a:r>
          </a:p>
        </p:txBody>
      </p:sp>
      <p:sp>
        <p:nvSpPr>
          <p:cNvPr id="9" name="Rectangle 8"/>
          <p:cNvSpPr>
            <a:spLocks noChangeArrowheads="1"/>
          </p:cNvSpPr>
          <p:nvPr/>
        </p:nvSpPr>
        <p:spPr bwMode="auto">
          <a:xfrm>
            <a:off x="7086600" y="3276600"/>
            <a:ext cx="1752600" cy="990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6172200" y="3276600"/>
            <a:ext cx="914400" cy="990600"/>
          </a:xfrm>
          <a:prstGeom prst="rect">
            <a:avLst/>
          </a:prstGeom>
          <a:solidFill>
            <a:srgbClr val="FFFFCC"/>
          </a:solidFill>
          <a:ln w="9525">
            <a:solidFill>
              <a:schemeClr val="tx1"/>
            </a:solidFill>
            <a:miter lim="800000"/>
            <a:headEnd/>
            <a:tailEnd/>
          </a:ln>
          <a:effectLst/>
        </p:spPr>
        <p:txBody>
          <a:bodyPr wrap="none" anchor="ctr"/>
          <a:lstStyle/>
          <a:p>
            <a:pPr algn="ctr"/>
            <a:r>
              <a:rPr lang="en-US" b="1"/>
              <a:t>gate</a:t>
            </a:r>
          </a:p>
          <a:p>
            <a:pPr algn="ctr"/>
            <a:r>
              <a:rPr lang="en-US" b="1"/>
              <a:t>type</a:t>
            </a:r>
          </a:p>
        </p:txBody>
      </p:sp>
      <p:sp>
        <p:nvSpPr>
          <p:cNvPr id="11" name="Rectangle 10"/>
          <p:cNvSpPr>
            <a:spLocks noChangeArrowheads="1"/>
          </p:cNvSpPr>
          <p:nvPr/>
        </p:nvSpPr>
        <p:spPr bwMode="auto">
          <a:xfrm>
            <a:off x="5257800" y="3276600"/>
            <a:ext cx="228600" cy="990600"/>
          </a:xfrm>
          <a:prstGeom prst="rect">
            <a:avLst/>
          </a:prstGeom>
          <a:solidFill>
            <a:srgbClr val="FFCC00"/>
          </a:solidFill>
          <a:ln w="9525">
            <a:solidFill>
              <a:schemeClr val="tx1"/>
            </a:solidFill>
            <a:miter lim="800000"/>
            <a:headEnd/>
            <a:tailEnd/>
          </a:ln>
          <a:effectLst/>
        </p:spPr>
        <p:txBody>
          <a:bodyPr wrap="none" anchor="ctr"/>
          <a:lstStyle/>
          <a:p>
            <a:pPr algn="ctr"/>
            <a:r>
              <a:rPr lang="en-US" b="1"/>
              <a:t>P</a:t>
            </a:r>
          </a:p>
        </p:txBody>
      </p:sp>
      <p:sp>
        <p:nvSpPr>
          <p:cNvPr id="12" name="Rectangle 11"/>
          <p:cNvSpPr>
            <a:spLocks noChangeArrowheads="1"/>
          </p:cNvSpPr>
          <p:nvPr/>
        </p:nvSpPr>
        <p:spPr bwMode="auto">
          <a:xfrm>
            <a:off x="5943600" y="3276600"/>
            <a:ext cx="228600" cy="990600"/>
          </a:xfrm>
          <a:prstGeom prst="rect">
            <a:avLst/>
          </a:prstGeom>
          <a:solidFill>
            <a:schemeClr val="bg1"/>
          </a:solidFill>
          <a:ln w="9525">
            <a:solidFill>
              <a:schemeClr val="tx1"/>
            </a:solidFill>
            <a:miter lim="800000"/>
            <a:headEnd/>
            <a:tailEnd/>
          </a:ln>
          <a:effectLst/>
        </p:spPr>
        <p:txBody>
          <a:bodyPr wrap="none" anchor="ctr"/>
          <a:lstStyle/>
          <a:p>
            <a:pPr algn="ctr"/>
            <a:r>
              <a:rPr lang="en-US" b="1"/>
              <a:t>0</a:t>
            </a:r>
          </a:p>
        </p:txBody>
      </p:sp>
      <p:sp>
        <p:nvSpPr>
          <p:cNvPr id="13" name="Rectangle 12"/>
          <p:cNvSpPr>
            <a:spLocks noChangeArrowheads="1"/>
          </p:cNvSpPr>
          <p:nvPr/>
        </p:nvSpPr>
        <p:spPr bwMode="auto">
          <a:xfrm>
            <a:off x="5486400" y="3276600"/>
            <a:ext cx="457200" cy="990600"/>
          </a:xfrm>
          <a:prstGeom prst="rect">
            <a:avLst/>
          </a:prstGeom>
          <a:solidFill>
            <a:srgbClr val="FFCCFF"/>
          </a:solidFill>
          <a:ln w="9525">
            <a:solidFill>
              <a:schemeClr val="tx1"/>
            </a:solidFill>
            <a:miter lim="800000"/>
            <a:headEnd/>
            <a:tailEnd/>
          </a:ln>
          <a:effectLst/>
        </p:spPr>
        <p:txBody>
          <a:bodyPr wrap="none" anchor="ctr"/>
          <a:lstStyle/>
          <a:p>
            <a:pPr algn="ctr"/>
            <a:r>
              <a:rPr lang="en-US" b="1"/>
              <a:t>D</a:t>
            </a:r>
          </a:p>
          <a:p>
            <a:pPr algn="ctr"/>
            <a:r>
              <a:rPr lang="en-US" b="1"/>
              <a:t>P</a:t>
            </a:r>
          </a:p>
          <a:p>
            <a:pPr algn="ctr"/>
            <a:r>
              <a:rPr lang="en-US" b="1"/>
              <a:t>L</a:t>
            </a:r>
          </a:p>
        </p:txBody>
      </p:sp>
      <p:sp>
        <p:nvSpPr>
          <p:cNvPr id="14" name="Text Box 20"/>
          <p:cNvSpPr txBox="1">
            <a:spLocks noChangeArrowheads="1"/>
          </p:cNvSpPr>
          <p:nvPr/>
        </p:nvSpPr>
        <p:spPr bwMode="auto">
          <a:xfrm>
            <a:off x="269875" y="5775325"/>
            <a:ext cx="1101725" cy="396875"/>
          </a:xfrm>
          <a:prstGeom prst="rect">
            <a:avLst/>
          </a:prstGeom>
          <a:noFill/>
          <a:ln w="9525">
            <a:noFill/>
            <a:miter lim="800000"/>
            <a:headEnd/>
            <a:tailEnd/>
          </a:ln>
          <a:effectLst/>
        </p:spPr>
        <p:txBody>
          <a:bodyPr wrap="none">
            <a:spAutoFit/>
          </a:bodyPr>
          <a:lstStyle/>
          <a:p>
            <a:r>
              <a:rPr lang="en-US" sz="2000" dirty="0"/>
              <a:t>Legend:</a:t>
            </a:r>
          </a:p>
        </p:txBody>
      </p:sp>
      <p:sp>
        <p:nvSpPr>
          <p:cNvPr id="15" name="Text Box 21"/>
          <p:cNvSpPr txBox="1">
            <a:spLocks noChangeArrowheads="1"/>
          </p:cNvSpPr>
          <p:nvPr/>
        </p:nvSpPr>
        <p:spPr bwMode="auto">
          <a:xfrm>
            <a:off x="1466850" y="5316538"/>
            <a:ext cx="7600950" cy="1465262"/>
          </a:xfrm>
          <a:prstGeom prst="rect">
            <a:avLst/>
          </a:prstGeom>
          <a:noFill/>
          <a:ln w="9525">
            <a:noFill/>
            <a:miter lim="800000"/>
            <a:headEnd/>
            <a:tailEnd/>
          </a:ln>
          <a:effectLst/>
        </p:spPr>
        <p:txBody>
          <a:bodyPr wrap="none">
            <a:spAutoFit/>
          </a:bodyPr>
          <a:lstStyle/>
          <a:p>
            <a:r>
              <a:rPr lang="en-US" dirty="0"/>
              <a:t>P=present (1=yes, 0=no)	      DPL=Descriptor Privilege-Level (0,1,2,3)</a:t>
            </a:r>
          </a:p>
          <a:p>
            <a:r>
              <a:rPr lang="en-US" dirty="0"/>
              <a:t>code-selector (specifies memory-segment containing procedure code)</a:t>
            </a:r>
          </a:p>
          <a:p>
            <a:r>
              <a:rPr lang="en-US" dirty="0"/>
              <a:t>start-offset (specifies the procedure’s entry-point within its code-segment)</a:t>
            </a:r>
          </a:p>
          <a:p>
            <a:r>
              <a:rPr lang="en-US" dirty="0"/>
              <a:t>gate-types:  0x6 = 16bit Interrupt-Gate,  0x7 = 16-bit Trap-Gate</a:t>
            </a:r>
          </a:p>
          <a:p>
            <a:r>
              <a:rPr lang="en-US" dirty="0"/>
              <a:t>	     0xE = 32bit Interrupt-Gate,  0xF = 32-bit Trap-Gate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
            <a:ext cx="8229600" cy="1143000"/>
          </a:xfrm>
        </p:spPr>
        <p:txBody>
          <a:bodyPr/>
          <a:lstStyle/>
          <a:p>
            <a:r>
              <a:rPr lang="en-US" dirty="0"/>
              <a:t>Trap-Gate vs. Interrupt-Gate</a:t>
            </a:r>
          </a:p>
        </p:txBody>
      </p:sp>
      <p:sp>
        <p:nvSpPr>
          <p:cNvPr id="7171" name="Rectangle 3"/>
          <p:cNvSpPr>
            <a:spLocks noGrp="1" noChangeArrowheads="1"/>
          </p:cNvSpPr>
          <p:nvPr>
            <p:ph type="body" idx="1"/>
          </p:nvPr>
        </p:nvSpPr>
        <p:spPr>
          <a:xfrm>
            <a:off x="304800" y="1066800"/>
            <a:ext cx="8229600" cy="4525963"/>
          </a:xfrm>
        </p:spPr>
        <p:txBody>
          <a:bodyPr/>
          <a:lstStyle/>
          <a:p>
            <a:r>
              <a:rPr lang="en-US" sz="2400" dirty="0"/>
              <a:t>The only distinction between a Trap-Gate and an Interrupt-Gate is in whether or not the CPU will automatically clear the IF-bit (Interrupt-Flag in EFLAGS register) as part of its response to an interrupt-request</a:t>
            </a:r>
          </a:p>
          <a:p>
            <a:r>
              <a:rPr lang="en-US" sz="2400" dirty="0"/>
              <a:t>This is needed in cases where an Interrupt Service Routine executes outside ring0, so could not execute ‘</a:t>
            </a:r>
            <a:r>
              <a:rPr lang="en-US" sz="2400" dirty="0" err="1"/>
              <a:t>cli</a:t>
            </a:r>
            <a:r>
              <a:rPr lang="en-US" sz="2400" dirty="0"/>
              <a:t>’ or ‘</a:t>
            </a:r>
            <a:r>
              <a:rPr lang="en-US" sz="2400" dirty="0" err="1"/>
              <a:t>sti</a:t>
            </a:r>
            <a:r>
              <a:rPr lang="en-US" sz="2400" dirty="0"/>
              <a:t>’ </a:t>
            </a:r>
            <a:r>
              <a:rPr lang="en-US" sz="2400" dirty="0" smtClean="0"/>
              <a:t>instructions</a:t>
            </a:r>
          </a:p>
          <a:p>
            <a:r>
              <a:rPr lang="en-US" sz="2400" dirty="0" smtClean="0"/>
              <a:t>Interrupt Service Routine must know whether the Gate was 16-bit or 32-bit, in order to use the correct ‘interrupt-return’ instruction</a:t>
            </a:r>
          </a:p>
          <a:p>
            <a:r>
              <a:rPr lang="en-US" sz="2400" dirty="0" smtClean="0"/>
              <a:t>In a code-segment whose default-bit is 0 (i.e., USE16), the ‘</a:t>
            </a:r>
            <a:r>
              <a:rPr lang="en-US" sz="2400" dirty="0" err="1" smtClean="0"/>
              <a:t>iret</a:t>
            </a:r>
            <a:r>
              <a:rPr lang="en-US" sz="2400" dirty="0" smtClean="0"/>
              <a:t>’ instruction performs the correct return-actions for a 16-bit Gate</a:t>
            </a:r>
          </a:p>
          <a:p>
            <a:r>
              <a:rPr lang="en-US" sz="2400" dirty="0" smtClean="0"/>
              <a:t>Use ‘</a:t>
            </a:r>
            <a:r>
              <a:rPr lang="en-US" sz="2400" dirty="0" err="1" smtClean="0"/>
              <a:t>iretl</a:t>
            </a:r>
            <a:r>
              <a:rPr lang="en-US" sz="2400" dirty="0" smtClean="0"/>
              <a:t>’ for returning with a 32-bit Gate</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1143000"/>
          </a:xfrm>
        </p:spPr>
        <p:txBody>
          <a:bodyPr/>
          <a:lstStyle/>
          <a:p>
            <a:r>
              <a:rPr lang="en-US" dirty="0"/>
              <a:t>Interrupt Descriptor Table</a:t>
            </a:r>
          </a:p>
        </p:txBody>
      </p:sp>
      <p:sp>
        <p:nvSpPr>
          <p:cNvPr id="8195" name="Rectangle 3"/>
          <p:cNvSpPr>
            <a:spLocks noGrp="1" noChangeArrowheads="1"/>
          </p:cNvSpPr>
          <p:nvPr>
            <p:ph type="body" idx="1"/>
          </p:nvPr>
        </p:nvSpPr>
        <p:spPr>
          <a:xfrm>
            <a:off x="228600" y="990600"/>
            <a:ext cx="8763000" cy="4525963"/>
          </a:xfrm>
        </p:spPr>
        <p:txBody>
          <a:bodyPr/>
          <a:lstStyle/>
          <a:p>
            <a:r>
              <a:rPr lang="en-US" sz="2000" dirty="0"/>
              <a:t>The Gate-Descriptors for device interrupts form an array (called the IDT) and reside in a special system memory-segment </a:t>
            </a:r>
          </a:p>
          <a:p>
            <a:r>
              <a:rPr lang="en-US" sz="2000" dirty="0"/>
              <a:t>The CPU will locate the IDT by referring to the value in its IDTR register (48-bits)</a:t>
            </a:r>
          </a:p>
          <a:p>
            <a:r>
              <a:rPr lang="en-US" sz="2000" dirty="0"/>
              <a:t>A pair of special instructions exists which allow reading and writing this register:</a:t>
            </a:r>
          </a:p>
          <a:p>
            <a:pPr lvl="3">
              <a:buFontTx/>
              <a:buNone/>
            </a:pPr>
            <a:r>
              <a:rPr lang="en-US" dirty="0" err="1"/>
              <a:t>sidt</a:t>
            </a:r>
            <a:r>
              <a:rPr lang="en-US" dirty="0"/>
              <a:t>  </a:t>
            </a:r>
            <a:r>
              <a:rPr lang="en-US" dirty="0" err="1"/>
              <a:t>mem</a:t>
            </a:r>
            <a:r>
              <a:rPr lang="en-US" dirty="0"/>
              <a:t>	; store IDTR into a memory-operand</a:t>
            </a:r>
          </a:p>
          <a:p>
            <a:pPr lvl="3">
              <a:buFontTx/>
              <a:buNone/>
            </a:pPr>
            <a:r>
              <a:rPr lang="en-US" dirty="0" err="1"/>
              <a:t>lidt</a:t>
            </a:r>
            <a:r>
              <a:rPr lang="en-US" dirty="0"/>
              <a:t>   </a:t>
            </a:r>
            <a:r>
              <a:rPr lang="en-US" dirty="0" err="1"/>
              <a:t>mem</a:t>
            </a:r>
            <a:r>
              <a:rPr lang="en-US" dirty="0"/>
              <a:t>    ; load IDTR from a memory-operand</a:t>
            </a:r>
          </a:p>
        </p:txBody>
      </p:sp>
      <p:sp>
        <p:nvSpPr>
          <p:cNvPr id="4" name="Slide Number Placeholder 3"/>
          <p:cNvSpPr>
            <a:spLocks noGrp="1"/>
          </p:cNvSpPr>
          <p:nvPr>
            <p:ph type="sldNum" sz="quarter" idx="12"/>
          </p:nvPr>
        </p:nvSpPr>
        <p:spPr>
          <a:xfrm>
            <a:off x="6934200" y="6305550"/>
            <a:ext cx="2133600" cy="476250"/>
          </a:xfrm>
        </p:spPr>
        <p:txBody>
          <a:bodyPr/>
          <a:lstStyle/>
          <a:p>
            <a:fld id="{E9F30D11-FCBC-4E13-9D77-6D2272D5FE03}" type="slidenum">
              <a:rPr lang="en-US" smtClean="0"/>
              <a:pPr/>
              <a:t>66</a:t>
            </a:fld>
            <a:endParaRPr lang="en-US"/>
          </a:p>
        </p:txBody>
      </p:sp>
      <p:sp>
        <p:nvSpPr>
          <p:cNvPr id="5" name="Rectangle 4"/>
          <p:cNvSpPr>
            <a:spLocks noChangeArrowheads="1"/>
          </p:cNvSpPr>
          <p:nvPr/>
        </p:nvSpPr>
        <p:spPr bwMode="auto">
          <a:xfrm>
            <a:off x="914400" y="3886200"/>
            <a:ext cx="22860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533400" y="3886200"/>
            <a:ext cx="4953000" cy="914400"/>
          </a:xfrm>
          <a:prstGeom prst="rect">
            <a:avLst/>
          </a:prstGeom>
          <a:solidFill>
            <a:srgbClr val="FFFFCC"/>
          </a:solidFill>
          <a:ln w="9525">
            <a:solidFill>
              <a:schemeClr val="tx1"/>
            </a:solidFill>
            <a:miter lim="800000"/>
            <a:headEnd/>
            <a:tailEnd/>
          </a:ln>
          <a:effectLst/>
        </p:spPr>
        <p:txBody>
          <a:bodyPr wrap="none" anchor="ctr"/>
          <a:lstStyle/>
          <a:p>
            <a:pPr algn="ctr"/>
            <a:r>
              <a:rPr lang="en-US" b="1"/>
              <a:t>base_address[ 31..0 ]</a:t>
            </a:r>
          </a:p>
        </p:txBody>
      </p:sp>
      <p:sp>
        <p:nvSpPr>
          <p:cNvPr id="7" name="Rectangle 6"/>
          <p:cNvSpPr>
            <a:spLocks noChangeArrowheads="1"/>
          </p:cNvSpPr>
          <p:nvPr/>
        </p:nvSpPr>
        <p:spPr bwMode="auto">
          <a:xfrm>
            <a:off x="5486400" y="3886200"/>
            <a:ext cx="2667000" cy="914400"/>
          </a:xfrm>
          <a:prstGeom prst="rect">
            <a:avLst/>
          </a:prstGeom>
          <a:solidFill>
            <a:srgbClr val="FFCCFF"/>
          </a:solidFill>
          <a:ln w="9525">
            <a:solidFill>
              <a:schemeClr val="tx1"/>
            </a:solidFill>
            <a:miter lim="800000"/>
            <a:headEnd/>
            <a:tailEnd/>
          </a:ln>
          <a:effectLst/>
        </p:spPr>
        <p:txBody>
          <a:bodyPr wrap="none" anchor="ctr"/>
          <a:lstStyle/>
          <a:p>
            <a:pPr algn="ctr"/>
            <a:r>
              <a:rPr lang="en-US" b="1"/>
              <a:t>segment-limit[ 15..0 ]</a:t>
            </a:r>
          </a:p>
        </p:txBody>
      </p:sp>
      <p:sp>
        <p:nvSpPr>
          <p:cNvPr id="8" name="Text Box 9"/>
          <p:cNvSpPr txBox="1">
            <a:spLocks noChangeArrowheads="1"/>
          </p:cNvSpPr>
          <p:nvPr/>
        </p:nvSpPr>
        <p:spPr bwMode="auto">
          <a:xfrm>
            <a:off x="7908925" y="3541713"/>
            <a:ext cx="311150" cy="366712"/>
          </a:xfrm>
          <a:prstGeom prst="rect">
            <a:avLst/>
          </a:prstGeom>
          <a:noFill/>
          <a:ln w="9525">
            <a:noFill/>
            <a:miter lim="800000"/>
            <a:headEnd/>
            <a:tailEnd/>
          </a:ln>
          <a:effectLst/>
        </p:spPr>
        <p:txBody>
          <a:bodyPr wrap="none">
            <a:spAutoFit/>
          </a:bodyPr>
          <a:lstStyle/>
          <a:p>
            <a:r>
              <a:rPr lang="en-US"/>
              <a:t>0</a:t>
            </a:r>
          </a:p>
        </p:txBody>
      </p:sp>
      <p:sp>
        <p:nvSpPr>
          <p:cNvPr id="9" name="Text Box 10"/>
          <p:cNvSpPr txBox="1">
            <a:spLocks noChangeArrowheads="1"/>
          </p:cNvSpPr>
          <p:nvPr/>
        </p:nvSpPr>
        <p:spPr bwMode="auto">
          <a:xfrm>
            <a:off x="5486400" y="3505200"/>
            <a:ext cx="438150" cy="366713"/>
          </a:xfrm>
          <a:prstGeom prst="rect">
            <a:avLst/>
          </a:prstGeom>
          <a:noFill/>
          <a:ln w="9525">
            <a:noFill/>
            <a:miter lim="800000"/>
            <a:headEnd/>
            <a:tailEnd/>
          </a:ln>
          <a:effectLst/>
        </p:spPr>
        <p:txBody>
          <a:bodyPr wrap="none">
            <a:spAutoFit/>
          </a:bodyPr>
          <a:lstStyle/>
          <a:p>
            <a:r>
              <a:rPr lang="en-US"/>
              <a:t>15</a:t>
            </a:r>
          </a:p>
        </p:txBody>
      </p:sp>
      <p:sp>
        <p:nvSpPr>
          <p:cNvPr id="10" name="Text Box 11"/>
          <p:cNvSpPr txBox="1">
            <a:spLocks noChangeArrowheads="1"/>
          </p:cNvSpPr>
          <p:nvPr/>
        </p:nvSpPr>
        <p:spPr bwMode="auto">
          <a:xfrm>
            <a:off x="5105400" y="3505200"/>
            <a:ext cx="438150" cy="366713"/>
          </a:xfrm>
          <a:prstGeom prst="rect">
            <a:avLst/>
          </a:prstGeom>
          <a:noFill/>
          <a:ln w="9525">
            <a:noFill/>
            <a:miter lim="800000"/>
            <a:headEnd/>
            <a:tailEnd/>
          </a:ln>
          <a:effectLst/>
        </p:spPr>
        <p:txBody>
          <a:bodyPr wrap="none">
            <a:spAutoFit/>
          </a:bodyPr>
          <a:lstStyle/>
          <a:p>
            <a:r>
              <a:rPr lang="en-US"/>
              <a:t>16</a:t>
            </a:r>
          </a:p>
        </p:txBody>
      </p:sp>
      <p:sp>
        <p:nvSpPr>
          <p:cNvPr id="11" name="Text Box 12"/>
          <p:cNvSpPr txBox="1">
            <a:spLocks noChangeArrowheads="1"/>
          </p:cNvSpPr>
          <p:nvPr/>
        </p:nvSpPr>
        <p:spPr bwMode="auto">
          <a:xfrm>
            <a:off x="533400" y="3505200"/>
            <a:ext cx="438150" cy="366713"/>
          </a:xfrm>
          <a:prstGeom prst="rect">
            <a:avLst/>
          </a:prstGeom>
          <a:noFill/>
          <a:ln w="9525">
            <a:noFill/>
            <a:miter lim="800000"/>
            <a:headEnd/>
            <a:tailEnd/>
          </a:ln>
          <a:effectLst/>
        </p:spPr>
        <p:txBody>
          <a:bodyPr wrap="none">
            <a:spAutoFit/>
          </a:bodyPr>
          <a:lstStyle/>
          <a:p>
            <a:r>
              <a:rPr lang="en-US"/>
              <a:t>47</a:t>
            </a:r>
          </a:p>
        </p:txBody>
      </p:sp>
      <p:sp>
        <p:nvSpPr>
          <p:cNvPr id="12" name="Line 13"/>
          <p:cNvSpPr>
            <a:spLocks noChangeShapeType="1"/>
          </p:cNvSpPr>
          <p:nvPr/>
        </p:nvSpPr>
        <p:spPr bwMode="auto">
          <a:xfrm>
            <a:off x="5486400" y="5029200"/>
            <a:ext cx="2667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3" name="Line 14"/>
          <p:cNvSpPr>
            <a:spLocks noChangeShapeType="1"/>
          </p:cNvSpPr>
          <p:nvPr/>
        </p:nvSpPr>
        <p:spPr bwMode="auto">
          <a:xfrm flipV="1">
            <a:off x="533400" y="5029200"/>
            <a:ext cx="4953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4" name="Text Box 15"/>
          <p:cNvSpPr txBox="1">
            <a:spLocks noChangeArrowheads="1"/>
          </p:cNvSpPr>
          <p:nvPr/>
        </p:nvSpPr>
        <p:spPr bwMode="auto">
          <a:xfrm>
            <a:off x="6400800" y="5029200"/>
            <a:ext cx="869950" cy="366713"/>
          </a:xfrm>
          <a:prstGeom prst="rect">
            <a:avLst/>
          </a:prstGeom>
          <a:noFill/>
          <a:ln w="9525">
            <a:noFill/>
            <a:miter lim="800000"/>
            <a:headEnd/>
            <a:tailEnd/>
          </a:ln>
          <a:effectLst/>
        </p:spPr>
        <p:txBody>
          <a:bodyPr wrap="none">
            <a:spAutoFit/>
          </a:bodyPr>
          <a:lstStyle/>
          <a:p>
            <a:r>
              <a:rPr lang="en-US"/>
              <a:t>16-bits</a:t>
            </a:r>
          </a:p>
        </p:txBody>
      </p:sp>
      <p:sp>
        <p:nvSpPr>
          <p:cNvPr id="15" name="Text Box 16"/>
          <p:cNvSpPr txBox="1">
            <a:spLocks noChangeArrowheads="1"/>
          </p:cNvSpPr>
          <p:nvPr/>
        </p:nvSpPr>
        <p:spPr bwMode="auto">
          <a:xfrm>
            <a:off x="2590800" y="5029200"/>
            <a:ext cx="869950" cy="366713"/>
          </a:xfrm>
          <a:prstGeom prst="rect">
            <a:avLst/>
          </a:prstGeom>
          <a:noFill/>
          <a:ln w="9525">
            <a:noFill/>
            <a:miter lim="800000"/>
            <a:headEnd/>
            <a:tailEnd/>
          </a:ln>
          <a:effectLst/>
        </p:spPr>
        <p:txBody>
          <a:bodyPr wrap="none">
            <a:spAutoFit/>
          </a:bodyPr>
          <a:lstStyle/>
          <a:p>
            <a:r>
              <a:rPr lang="en-US"/>
              <a:t>32-bits</a:t>
            </a:r>
          </a:p>
        </p:txBody>
      </p:sp>
      <p:sp>
        <p:nvSpPr>
          <p:cNvPr id="16" name="Text Box 17"/>
          <p:cNvSpPr txBox="1">
            <a:spLocks noChangeArrowheads="1"/>
          </p:cNvSpPr>
          <p:nvPr/>
        </p:nvSpPr>
        <p:spPr bwMode="auto">
          <a:xfrm>
            <a:off x="304800" y="5410200"/>
            <a:ext cx="8610600" cy="1323439"/>
          </a:xfrm>
          <a:prstGeom prst="rect">
            <a:avLst/>
          </a:prstGeom>
          <a:noFill/>
          <a:ln w="9525">
            <a:noFill/>
            <a:miter lim="800000"/>
            <a:headEnd/>
            <a:tailEnd/>
          </a:ln>
          <a:effectLst/>
        </p:spPr>
        <p:txBody>
          <a:bodyPr wrap="square">
            <a:spAutoFit/>
          </a:bodyPr>
          <a:lstStyle/>
          <a:p>
            <a:r>
              <a:rPr lang="en-US" sz="2000" dirty="0"/>
              <a:t>The instruction ‘</a:t>
            </a:r>
            <a:r>
              <a:rPr lang="en-US" sz="2000" b="1" dirty="0" err="1"/>
              <a:t>lidt</a:t>
            </a:r>
            <a:r>
              <a:rPr lang="en-US" sz="2000" dirty="0"/>
              <a:t>’ is privileged (can only be executed in ring 0</a:t>
            </a:r>
            <a:r>
              <a:rPr lang="en-US" sz="2000" dirty="0" smtClean="0"/>
              <a:t>), but </a:t>
            </a:r>
            <a:r>
              <a:rPr lang="en-US" sz="2000" dirty="0"/>
              <a:t>the instruction ‘</a:t>
            </a:r>
            <a:r>
              <a:rPr lang="en-US" sz="2000" b="1" dirty="0" err="1"/>
              <a:t>sidt</a:t>
            </a:r>
            <a:r>
              <a:rPr lang="en-US" sz="2000" dirty="0"/>
              <a:t>’ is unprivileged (it can execute in any </a:t>
            </a:r>
            <a:r>
              <a:rPr lang="en-US" sz="2000" dirty="0" smtClean="0"/>
              <a:t>ring).  These </a:t>
            </a:r>
            <a:r>
              <a:rPr lang="en-US" sz="2000" dirty="0"/>
              <a:t>features are analogous to the instructions ‘</a:t>
            </a:r>
            <a:r>
              <a:rPr lang="en-US" sz="2000" b="1" dirty="0" err="1"/>
              <a:t>sgdt</a:t>
            </a:r>
            <a:r>
              <a:rPr lang="en-US" sz="2000" dirty="0"/>
              <a:t>’ and ‘</a:t>
            </a:r>
            <a:r>
              <a:rPr lang="en-US" sz="2000" b="1" dirty="0" err="1" smtClean="0"/>
              <a:t>lgdt</a:t>
            </a:r>
            <a:r>
              <a:rPr lang="en-US" sz="2000" dirty="0" smtClean="0"/>
              <a:t>’ used </a:t>
            </a:r>
            <a:r>
              <a:rPr lang="en-US" sz="2000" dirty="0"/>
              <a:t>to store or to load GDTR (Global Descriptor Table Register)</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76200"/>
            <a:ext cx="8229600" cy="1143000"/>
          </a:xfrm>
        </p:spPr>
        <p:txBody>
          <a:bodyPr/>
          <a:lstStyle/>
          <a:p>
            <a:r>
              <a:rPr lang="en-US" dirty="0"/>
              <a:t>Register relationships</a:t>
            </a:r>
          </a:p>
        </p:txBody>
      </p:sp>
      <p:sp>
        <p:nvSpPr>
          <p:cNvPr id="11268" name="Rectangle 4"/>
          <p:cNvSpPr>
            <a:spLocks noChangeArrowheads="1"/>
          </p:cNvSpPr>
          <p:nvPr/>
        </p:nvSpPr>
        <p:spPr bwMode="auto">
          <a:xfrm>
            <a:off x="4038600" y="3276600"/>
            <a:ext cx="1828800" cy="1676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69" name="Rectangle 5"/>
          <p:cNvSpPr>
            <a:spLocks noChangeArrowheads="1"/>
          </p:cNvSpPr>
          <p:nvPr/>
        </p:nvSpPr>
        <p:spPr bwMode="auto">
          <a:xfrm>
            <a:off x="685800" y="2133600"/>
            <a:ext cx="1828800" cy="19812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70" name="Rectangle 6"/>
          <p:cNvSpPr>
            <a:spLocks noChangeArrowheads="1"/>
          </p:cNvSpPr>
          <p:nvPr/>
        </p:nvSpPr>
        <p:spPr bwMode="auto">
          <a:xfrm>
            <a:off x="6705600" y="4953000"/>
            <a:ext cx="1600200" cy="381000"/>
          </a:xfrm>
          <a:prstGeom prst="rect">
            <a:avLst/>
          </a:prstGeom>
          <a:solidFill>
            <a:srgbClr val="FFCC00"/>
          </a:solidFill>
          <a:ln w="9525">
            <a:solidFill>
              <a:schemeClr val="tx1"/>
            </a:solidFill>
            <a:miter lim="800000"/>
            <a:headEnd/>
            <a:tailEnd/>
          </a:ln>
          <a:effectLst/>
        </p:spPr>
        <p:txBody>
          <a:bodyPr wrap="none" anchor="ctr"/>
          <a:lstStyle/>
          <a:p>
            <a:pPr algn="ctr"/>
            <a:r>
              <a:rPr lang="en-US" sz="2400" b="1"/>
              <a:t>GDTR</a:t>
            </a:r>
          </a:p>
        </p:txBody>
      </p:sp>
      <p:sp>
        <p:nvSpPr>
          <p:cNvPr id="11271" name="Rectangle 7"/>
          <p:cNvSpPr>
            <a:spLocks noChangeArrowheads="1"/>
          </p:cNvSpPr>
          <p:nvPr/>
        </p:nvSpPr>
        <p:spPr bwMode="auto">
          <a:xfrm>
            <a:off x="6705600" y="5943600"/>
            <a:ext cx="1600200" cy="381000"/>
          </a:xfrm>
          <a:prstGeom prst="rect">
            <a:avLst/>
          </a:prstGeom>
          <a:solidFill>
            <a:srgbClr val="FFCC00"/>
          </a:solidFill>
          <a:ln w="9525">
            <a:solidFill>
              <a:schemeClr val="tx1"/>
            </a:solidFill>
            <a:miter lim="800000"/>
            <a:headEnd/>
            <a:tailEnd/>
          </a:ln>
          <a:effectLst/>
        </p:spPr>
        <p:txBody>
          <a:bodyPr wrap="none" anchor="ctr"/>
          <a:lstStyle/>
          <a:p>
            <a:pPr algn="ctr"/>
            <a:r>
              <a:rPr lang="en-US" sz="2400" b="1"/>
              <a:t>IDTR</a:t>
            </a:r>
          </a:p>
        </p:txBody>
      </p:sp>
      <p:sp>
        <p:nvSpPr>
          <p:cNvPr id="11272" name="Rectangle 8"/>
          <p:cNvSpPr>
            <a:spLocks noChangeArrowheads="1"/>
          </p:cNvSpPr>
          <p:nvPr/>
        </p:nvSpPr>
        <p:spPr bwMode="auto">
          <a:xfrm>
            <a:off x="685800" y="21336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73" name="Rectangle 9"/>
          <p:cNvSpPr>
            <a:spLocks noChangeArrowheads="1"/>
          </p:cNvSpPr>
          <p:nvPr/>
        </p:nvSpPr>
        <p:spPr bwMode="auto">
          <a:xfrm>
            <a:off x="685800" y="24384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75" name="Rectangle 11"/>
          <p:cNvSpPr>
            <a:spLocks noChangeArrowheads="1"/>
          </p:cNvSpPr>
          <p:nvPr/>
        </p:nvSpPr>
        <p:spPr bwMode="auto">
          <a:xfrm>
            <a:off x="685800" y="2743200"/>
            <a:ext cx="1828800" cy="304800"/>
          </a:xfrm>
          <a:prstGeom prst="rect">
            <a:avLst/>
          </a:prstGeom>
          <a:solidFill>
            <a:srgbClr val="FFCCFF"/>
          </a:solidFill>
          <a:ln w="9525">
            <a:solidFill>
              <a:schemeClr val="tx1"/>
            </a:solidFill>
            <a:miter lim="800000"/>
            <a:headEnd/>
            <a:tailEnd/>
          </a:ln>
          <a:effectLst/>
        </p:spPr>
        <p:txBody>
          <a:bodyPr wrap="none" anchor="ctr"/>
          <a:lstStyle/>
          <a:p>
            <a:pPr algn="ctr"/>
            <a:r>
              <a:rPr lang="en-US"/>
              <a:t>Interrupt-gate</a:t>
            </a:r>
          </a:p>
        </p:txBody>
      </p:sp>
      <p:sp>
        <p:nvSpPr>
          <p:cNvPr id="11276" name="Rectangle 12"/>
          <p:cNvSpPr>
            <a:spLocks noChangeArrowheads="1"/>
          </p:cNvSpPr>
          <p:nvPr/>
        </p:nvSpPr>
        <p:spPr bwMode="auto">
          <a:xfrm>
            <a:off x="685800" y="30480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77" name="Rectangle 13"/>
          <p:cNvSpPr>
            <a:spLocks noChangeArrowheads="1"/>
          </p:cNvSpPr>
          <p:nvPr/>
        </p:nvSpPr>
        <p:spPr bwMode="auto">
          <a:xfrm>
            <a:off x="685800" y="33528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78" name="Rectangle 14"/>
          <p:cNvSpPr>
            <a:spLocks noChangeArrowheads="1"/>
          </p:cNvSpPr>
          <p:nvPr/>
        </p:nvSpPr>
        <p:spPr bwMode="auto">
          <a:xfrm>
            <a:off x="685800" y="36576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79" name="Rectangle 15"/>
          <p:cNvSpPr>
            <a:spLocks noChangeArrowheads="1"/>
          </p:cNvSpPr>
          <p:nvPr/>
        </p:nvSpPr>
        <p:spPr bwMode="auto">
          <a:xfrm>
            <a:off x="685800" y="3962400"/>
            <a:ext cx="1828800" cy="3048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1280" name="Rectangle 16"/>
          <p:cNvSpPr>
            <a:spLocks noChangeArrowheads="1"/>
          </p:cNvSpPr>
          <p:nvPr/>
        </p:nvSpPr>
        <p:spPr bwMode="auto">
          <a:xfrm>
            <a:off x="685800" y="42672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1" name="Rectangle 17"/>
          <p:cNvSpPr>
            <a:spLocks noChangeArrowheads="1"/>
          </p:cNvSpPr>
          <p:nvPr/>
        </p:nvSpPr>
        <p:spPr bwMode="auto">
          <a:xfrm>
            <a:off x="685800" y="45720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2" name="Rectangle 18"/>
          <p:cNvSpPr>
            <a:spLocks noChangeArrowheads="1"/>
          </p:cNvSpPr>
          <p:nvPr/>
        </p:nvSpPr>
        <p:spPr bwMode="auto">
          <a:xfrm>
            <a:off x="685800" y="48768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3" name="Rectangle 19"/>
          <p:cNvSpPr>
            <a:spLocks noChangeArrowheads="1"/>
          </p:cNvSpPr>
          <p:nvPr/>
        </p:nvSpPr>
        <p:spPr bwMode="auto">
          <a:xfrm>
            <a:off x="685800" y="51816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4" name="Rectangle 20"/>
          <p:cNvSpPr>
            <a:spLocks noChangeArrowheads="1"/>
          </p:cNvSpPr>
          <p:nvPr/>
        </p:nvSpPr>
        <p:spPr bwMode="auto">
          <a:xfrm>
            <a:off x="685800" y="54864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5" name="Rectangle 21"/>
          <p:cNvSpPr>
            <a:spLocks noChangeArrowheads="1"/>
          </p:cNvSpPr>
          <p:nvPr/>
        </p:nvSpPr>
        <p:spPr bwMode="auto">
          <a:xfrm>
            <a:off x="685800" y="57912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6" name="Rectangle 22"/>
          <p:cNvSpPr>
            <a:spLocks noChangeArrowheads="1"/>
          </p:cNvSpPr>
          <p:nvPr/>
        </p:nvSpPr>
        <p:spPr bwMode="auto">
          <a:xfrm>
            <a:off x="4038600" y="32766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7" name="Rectangle 23"/>
          <p:cNvSpPr>
            <a:spLocks noChangeArrowheads="1"/>
          </p:cNvSpPr>
          <p:nvPr/>
        </p:nvSpPr>
        <p:spPr bwMode="auto">
          <a:xfrm>
            <a:off x="4038600" y="3581400"/>
            <a:ext cx="1828800" cy="304800"/>
          </a:xfrm>
          <a:prstGeom prst="rect">
            <a:avLst/>
          </a:prstGeom>
          <a:solidFill>
            <a:srgbClr val="FFFFCC"/>
          </a:solidFill>
          <a:ln w="9525">
            <a:solidFill>
              <a:schemeClr val="tx1"/>
            </a:solidFill>
            <a:miter lim="800000"/>
            <a:headEnd/>
            <a:tailEnd/>
          </a:ln>
          <a:effectLst/>
        </p:spPr>
        <p:txBody>
          <a:bodyPr wrap="none" anchor="ctr"/>
          <a:lstStyle/>
          <a:p>
            <a:pPr algn="ctr"/>
            <a:r>
              <a:rPr lang="en-US"/>
              <a:t>code-descriptor</a:t>
            </a:r>
          </a:p>
        </p:txBody>
      </p:sp>
      <p:sp>
        <p:nvSpPr>
          <p:cNvPr id="11288" name="Rectangle 24"/>
          <p:cNvSpPr>
            <a:spLocks noChangeArrowheads="1"/>
          </p:cNvSpPr>
          <p:nvPr/>
        </p:nvSpPr>
        <p:spPr bwMode="auto">
          <a:xfrm>
            <a:off x="4038600" y="38862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89" name="Rectangle 25"/>
          <p:cNvSpPr>
            <a:spLocks noChangeArrowheads="1"/>
          </p:cNvSpPr>
          <p:nvPr/>
        </p:nvSpPr>
        <p:spPr bwMode="auto">
          <a:xfrm>
            <a:off x="4038600" y="41910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90" name="Rectangle 26"/>
          <p:cNvSpPr>
            <a:spLocks noChangeArrowheads="1"/>
          </p:cNvSpPr>
          <p:nvPr/>
        </p:nvSpPr>
        <p:spPr bwMode="auto">
          <a:xfrm>
            <a:off x="4038600" y="44958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91" name="Rectangle 27"/>
          <p:cNvSpPr>
            <a:spLocks noChangeArrowheads="1"/>
          </p:cNvSpPr>
          <p:nvPr/>
        </p:nvSpPr>
        <p:spPr bwMode="auto">
          <a:xfrm>
            <a:off x="4038600" y="4800600"/>
            <a:ext cx="1828800" cy="304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294" name="Line 30"/>
          <p:cNvSpPr>
            <a:spLocks noChangeShapeType="1"/>
          </p:cNvSpPr>
          <p:nvPr/>
        </p:nvSpPr>
        <p:spPr bwMode="auto">
          <a:xfrm flipH="1">
            <a:off x="5867400" y="5105400"/>
            <a:ext cx="990600" cy="0"/>
          </a:xfrm>
          <a:prstGeom prst="line">
            <a:avLst/>
          </a:prstGeom>
          <a:noFill/>
          <a:ln w="38100">
            <a:solidFill>
              <a:schemeClr val="tx1"/>
            </a:solidFill>
            <a:round/>
            <a:headEnd/>
            <a:tailEnd type="triangle" w="med" len="med"/>
          </a:ln>
          <a:effectLst/>
        </p:spPr>
        <p:txBody>
          <a:bodyPr/>
          <a:lstStyle/>
          <a:p>
            <a:endParaRPr lang="en-US"/>
          </a:p>
        </p:txBody>
      </p:sp>
      <p:sp>
        <p:nvSpPr>
          <p:cNvPr id="11295" name="Line 31"/>
          <p:cNvSpPr>
            <a:spLocks noChangeShapeType="1"/>
          </p:cNvSpPr>
          <p:nvPr/>
        </p:nvSpPr>
        <p:spPr bwMode="auto">
          <a:xfrm flipH="1">
            <a:off x="2514600" y="6096000"/>
            <a:ext cx="4343400" cy="0"/>
          </a:xfrm>
          <a:prstGeom prst="line">
            <a:avLst/>
          </a:prstGeom>
          <a:noFill/>
          <a:ln w="38100">
            <a:solidFill>
              <a:schemeClr val="tx1"/>
            </a:solidFill>
            <a:round/>
            <a:headEnd/>
            <a:tailEnd type="triangle" w="med" len="med"/>
          </a:ln>
          <a:effectLst/>
        </p:spPr>
        <p:txBody>
          <a:bodyPr/>
          <a:lstStyle/>
          <a:p>
            <a:endParaRPr lang="en-US"/>
          </a:p>
        </p:txBody>
      </p:sp>
      <p:sp>
        <p:nvSpPr>
          <p:cNvPr id="11296" name="Text Box 32"/>
          <p:cNvSpPr txBox="1">
            <a:spLocks noChangeArrowheads="1"/>
          </p:cNvSpPr>
          <p:nvPr/>
        </p:nvSpPr>
        <p:spPr bwMode="auto">
          <a:xfrm>
            <a:off x="533400" y="1524000"/>
            <a:ext cx="2139950" cy="641350"/>
          </a:xfrm>
          <a:prstGeom prst="rect">
            <a:avLst/>
          </a:prstGeom>
          <a:noFill/>
          <a:ln w="9525">
            <a:noFill/>
            <a:miter lim="800000"/>
            <a:headEnd/>
            <a:tailEnd/>
          </a:ln>
          <a:effectLst/>
        </p:spPr>
        <p:txBody>
          <a:bodyPr wrap="none">
            <a:spAutoFit/>
          </a:bodyPr>
          <a:lstStyle/>
          <a:p>
            <a:r>
              <a:rPr lang="en-US"/>
              <a:t>Interrupt Descriptor</a:t>
            </a:r>
          </a:p>
          <a:p>
            <a:r>
              <a:rPr lang="en-US"/>
              <a:t>Table (256 entries)</a:t>
            </a:r>
          </a:p>
        </p:txBody>
      </p:sp>
      <p:sp>
        <p:nvSpPr>
          <p:cNvPr id="11297" name="Rectangle 33"/>
          <p:cNvSpPr>
            <a:spLocks noChangeArrowheads="1"/>
          </p:cNvSpPr>
          <p:nvPr/>
        </p:nvSpPr>
        <p:spPr bwMode="auto">
          <a:xfrm>
            <a:off x="5181600" y="1447800"/>
            <a:ext cx="1828800" cy="14478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300" name="Rectangle 36"/>
          <p:cNvSpPr>
            <a:spLocks noChangeArrowheads="1"/>
          </p:cNvSpPr>
          <p:nvPr/>
        </p:nvSpPr>
        <p:spPr bwMode="auto">
          <a:xfrm>
            <a:off x="5334000" y="1828800"/>
            <a:ext cx="1524000" cy="457200"/>
          </a:xfrm>
          <a:prstGeom prst="rect">
            <a:avLst/>
          </a:prstGeom>
          <a:solidFill>
            <a:srgbClr val="99FF99"/>
          </a:solidFill>
          <a:ln w="9525">
            <a:solidFill>
              <a:schemeClr val="tx1"/>
            </a:solidFill>
            <a:miter lim="800000"/>
            <a:headEnd/>
            <a:tailEnd/>
          </a:ln>
          <a:effectLst/>
        </p:spPr>
        <p:txBody>
          <a:bodyPr wrap="none" anchor="ctr"/>
          <a:lstStyle/>
          <a:p>
            <a:pPr algn="ctr"/>
            <a:r>
              <a:rPr lang="en-US" sz="2000" b="1"/>
              <a:t>ISR </a:t>
            </a:r>
          </a:p>
        </p:txBody>
      </p:sp>
      <p:sp>
        <p:nvSpPr>
          <p:cNvPr id="11302" name="Line 38"/>
          <p:cNvSpPr>
            <a:spLocks noChangeShapeType="1"/>
          </p:cNvSpPr>
          <p:nvPr/>
        </p:nvSpPr>
        <p:spPr bwMode="auto">
          <a:xfrm flipV="1">
            <a:off x="2362200" y="2286000"/>
            <a:ext cx="2971800" cy="609600"/>
          </a:xfrm>
          <a:prstGeom prst="line">
            <a:avLst/>
          </a:prstGeom>
          <a:noFill/>
          <a:ln w="9525">
            <a:solidFill>
              <a:schemeClr val="tx1"/>
            </a:solidFill>
            <a:round/>
            <a:headEnd/>
            <a:tailEnd type="triangle" w="med" len="med"/>
          </a:ln>
          <a:effectLst/>
        </p:spPr>
        <p:txBody>
          <a:bodyPr/>
          <a:lstStyle/>
          <a:p>
            <a:endParaRPr lang="en-US"/>
          </a:p>
        </p:txBody>
      </p:sp>
      <p:sp>
        <p:nvSpPr>
          <p:cNvPr id="11303" name="Line 39"/>
          <p:cNvSpPr>
            <a:spLocks noChangeShapeType="1"/>
          </p:cNvSpPr>
          <p:nvPr/>
        </p:nvSpPr>
        <p:spPr bwMode="auto">
          <a:xfrm>
            <a:off x="2362200" y="2971800"/>
            <a:ext cx="1676400" cy="762000"/>
          </a:xfrm>
          <a:prstGeom prst="line">
            <a:avLst/>
          </a:prstGeom>
          <a:noFill/>
          <a:ln w="9525">
            <a:solidFill>
              <a:schemeClr val="tx1"/>
            </a:solidFill>
            <a:round/>
            <a:headEnd/>
            <a:tailEnd type="triangle" w="med" len="med"/>
          </a:ln>
          <a:effectLst/>
        </p:spPr>
        <p:txBody>
          <a:bodyPr/>
          <a:lstStyle/>
          <a:p>
            <a:endParaRPr lang="en-US"/>
          </a:p>
        </p:txBody>
      </p:sp>
      <p:sp>
        <p:nvSpPr>
          <p:cNvPr id="11304" name="Line 40"/>
          <p:cNvSpPr>
            <a:spLocks noChangeShapeType="1"/>
          </p:cNvSpPr>
          <p:nvPr/>
        </p:nvSpPr>
        <p:spPr bwMode="auto">
          <a:xfrm>
            <a:off x="5791200" y="3733800"/>
            <a:ext cx="1752600" cy="0"/>
          </a:xfrm>
          <a:prstGeom prst="line">
            <a:avLst/>
          </a:prstGeom>
          <a:noFill/>
          <a:ln w="9525">
            <a:solidFill>
              <a:schemeClr val="tx1"/>
            </a:solidFill>
            <a:round/>
            <a:headEnd/>
            <a:tailEnd/>
          </a:ln>
          <a:effectLst/>
        </p:spPr>
        <p:txBody>
          <a:bodyPr/>
          <a:lstStyle/>
          <a:p>
            <a:endParaRPr lang="en-US"/>
          </a:p>
        </p:txBody>
      </p:sp>
      <p:sp>
        <p:nvSpPr>
          <p:cNvPr id="11305" name="Line 41"/>
          <p:cNvSpPr>
            <a:spLocks noChangeShapeType="1"/>
          </p:cNvSpPr>
          <p:nvPr/>
        </p:nvSpPr>
        <p:spPr bwMode="auto">
          <a:xfrm>
            <a:off x="7010400" y="2895600"/>
            <a:ext cx="533400" cy="0"/>
          </a:xfrm>
          <a:prstGeom prst="line">
            <a:avLst/>
          </a:prstGeom>
          <a:noFill/>
          <a:ln w="9525">
            <a:solidFill>
              <a:schemeClr val="tx1"/>
            </a:solidFill>
            <a:round/>
            <a:headEnd type="triangle" w="med" len="med"/>
            <a:tailEnd/>
          </a:ln>
          <a:effectLst/>
        </p:spPr>
        <p:txBody>
          <a:bodyPr/>
          <a:lstStyle/>
          <a:p>
            <a:endParaRPr lang="en-US"/>
          </a:p>
        </p:txBody>
      </p:sp>
      <p:sp>
        <p:nvSpPr>
          <p:cNvPr id="11306" name="Line 42"/>
          <p:cNvSpPr>
            <a:spLocks noChangeShapeType="1"/>
          </p:cNvSpPr>
          <p:nvPr/>
        </p:nvSpPr>
        <p:spPr bwMode="auto">
          <a:xfrm>
            <a:off x="7543800" y="2895600"/>
            <a:ext cx="0" cy="838200"/>
          </a:xfrm>
          <a:prstGeom prst="line">
            <a:avLst/>
          </a:prstGeom>
          <a:noFill/>
          <a:ln w="9525">
            <a:solidFill>
              <a:schemeClr val="tx1"/>
            </a:solidFill>
            <a:round/>
            <a:headEnd/>
            <a:tailEnd/>
          </a:ln>
          <a:effectLst/>
        </p:spPr>
        <p:txBody>
          <a:bodyPr/>
          <a:lstStyle/>
          <a:p>
            <a:endParaRPr lang="en-US"/>
          </a:p>
        </p:txBody>
      </p:sp>
      <p:sp>
        <p:nvSpPr>
          <p:cNvPr id="11307" name="Text Box 43"/>
          <p:cNvSpPr txBox="1">
            <a:spLocks noChangeArrowheads="1"/>
          </p:cNvSpPr>
          <p:nvPr/>
        </p:nvSpPr>
        <p:spPr bwMode="auto">
          <a:xfrm>
            <a:off x="5257800" y="1143000"/>
            <a:ext cx="1631950" cy="366713"/>
          </a:xfrm>
          <a:prstGeom prst="rect">
            <a:avLst/>
          </a:prstGeom>
          <a:noFill/>
          <a:ln w="9525">
            <a:noFill/>
            <a:miter lim="800000"/>
            <a:headEnd/>
            <a:tailEnd/>
          </a:ln>
          <a:effectLst/>
        </p:spPr>
        <p:txBody>
          <a:bodyPr wrap="none">
            <a:spAutoFit/>
          </a:bodyPr>
          <a:lstStyle/>
          <a:p>
            <a:r>
              <a:rPr lang="en-US"/>
              <a:t>code-segment</a:t>
            </a:r>
          </a:p>
        </p:txBody>
      </p:sp>
      <p:sp>
        <p:nvSpPr>
          <p:cNvPr id="11308" name="Text Box 44"/>
          <p:cNvSpPr txBox="1">
            <a:spLocks noChangeArrowheads="1"/>
          </p:cNvSpPr>
          <p:nvPr/>
        </p:nvSpPr>
        <p:spPr bwMode="auto">
          <a:xfrm>
            <a:off x="3733800" y="2971800"/>
            <a:ext cx="2584450" cy="366713"/>
          </a:xfrm>
          <a:prstGeom prst="rect">
            <a:avLst/>
          </a:prstGeom>
          <a:noFill/>
          <a:ln w="9525">
            <a:noFill/>
            <a:miter lim="800000"/>
            <a:headEnd/>
            <a:tailEnd/>
          </a:ln>
          <a:effectLst/>
        </p:spPr>
        <p:txBody>
          <a:bodyPr wrap="none">
            <a:spAutoFit/>
          </a:bodyPr>
          <a:lstStyle/>
          <a:p>
            <a:r>
              <a:rPr lang="en-US"/>
              <a:t>Global Descriptor Table</a:t>
            </a:r>
          </a:p>
        </p:txBody>
      </p:sp>
      <p:sp>
        <p:nvSpPr>
          <p:cNvPr id="11309" name="Line 45"/>
          <p:cNvSpPr>
            <a:spLocks noChangeShapeType="1"/>
          </p:cNvSpPr>
          <p:nvPr/>
        </p:nvSpPr>
        <p:spPr bwMode="auto">
          <a:xfrm>
            <a:off x="533400" y="2971800"/>
            <a:ext cx="0" cy="31242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1310" name="Text Box 46"/>
          <p:cNvSpPr txBox="1">
            <a:spLocks noChangeArrowheads="1"/>
          </p:cNvSpPr>
          <p:nvPr/>
        </p:nvSpPr>
        <p:spPr bwMode="auto">
          <a:xfrm>
            <a:off x="0" y="4191000"/>
            <a:ext cx="552450" cy="641350"/>
          </a:xfrm>
          <a:prstGeom prst="rect">
            <a:avLst/>
          </a:prstGeom>
          <a:noFill/>
          <a:ln w="9525">
            <a:noFill/>
            <a:miter lim="800000"/>
            <a:headEnd/>
            <a:tailEnd/>
          </a:ln>
          <a:effectLst/>
        </p:spPr>
        <p:txBody>
          <a:bodyPr wrap="none">
            <a:spAutoFit/>
          </a:bodyPr>
          <a:lstStyle/>
          <a:p>
            <a:r>
              <a:rPr lang="en-US"/>
              <a:t>INT</a:t>
            </a:r>
          </a:p>
          <a:p>
            <a:r>
              <a:rPr lang="en-US"/>
              <a:t> ID</a:t>
            </a:r>
          </a:p>
        </p:txBody>
      </p:sp>
      <p:sp>
        <p:nvSpPr>
          <p:cNvPr id="40" name="Slide Number Placeholder 39"/>
          <p:cNvSpPr>
            <a:spLocks noGrp="1"/>
          </p:cNvSpPr>
          <p:nvPr>
            <p:ph type="sldNum" sz="quarter" idx="12"/>
          </p:nvPr>
        </p:nvSpPr>
        <p:spPr/>
        <p:txBody>
          <a:bodyPr/>
          <a:lstStyle/>
          <a:p>
            <a:fld id="{065265BB-70C7-4C56-B6F2-B81676332F65}"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76200"/>
            <a:ext cx="8229600" cy="1143000"/>
          </a:xfrm>
        </p:spPr>
        <p:txBody>
          <a:bodyPr/>
          <a:lstStyle/>
          <a:p>
            <a:r>
              <a:rPr lang="en-US" dirty="0"/>
              <a:t>Each PIC has a Mask Register</a:t>
            </a:r>
          </a:p>
        </p:txBody>
      </p:sp>
      <p:sp>
        <p:nvSpPr>
          <p:cNvPr id="15365" name="Rectangle 5"/>
          <p:cNvSpPr>
            <a:spLocks noChangeArrowheads="1"/>
          </p:cNvSpPr>
          <p:nvPr/>
        </p:nvSpPr>
        <p:spPr bwMode="auto">
          <a:xfrm>
            <a:off x="34290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7</a:t>
            </a:r>
          </a:p>
        </p:txBody>
      </p:sp>
      <p:sp>
        <p:nvSpPr>
          <p:cNvPr id="15373" name="Rectangle 13"/>
          <p:cNvSpPr>
            <a:spLocks noChangeArrowheads="1"/>
          </p:cNvSpPr>
          <p:nvPr/>
        </p:nvSpPr>
        <p:spPr bwMode="auto">
          <a:xfrm>
            <a:off x="39624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6</a:t>
            </a:r>
          </a:p>
        </p:txBody>
      </p:sp>
      <p:sp>
        <p:nvSpPr>
          <p:cNvPr id="15374" name="Rectangle 14"/>
          <p:cNvSpPr>
            <a:spLocks noChangeArrowheads="1"/>
          </p:cNvSpPr>
          <p:nvPr/>
        </p:nvSpPr>
        <p:spPr bwMode="auto">
          <a:xfrm>
            <a:off x="44958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5</a:t>
            </a:r>
          </a:p>
        </p:txBody>
      </p:sp>
      <p:sp>
        <p:nvSpPr>
          <p:cNvPr id="15375" name="Rectangle 15"/>
          <p:cNvSpPr>
            <a:spLocks noChangeArrowheads="1"/>
          </p:cNvSpPr>
          <p:nvPr/>
        </p:nvSpPr>
        <p:spPr bwMode="auto">
          <a:xfrm>
            <a:off x="50292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4</a:t>
            </a:r>
          </a:p>
        </p:txBody>
      </p:sp>
      <p:sp>
        <p:nvSpPr>
          <p:cNvPr id="15376" name="Rectangle 16"/>
          <p:cNvSpPr>
            <a:spLocks noChangeArrowheads="1"/>
          </p:cNvSpPr>
          <p:nvPr/>
        </p:nvSpPr>
        <p:spPr bwMode="auto">
          <a:xfrm>
            <a:off x="55626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3</a:t>
            </a:r>
          </a:p>
        </p:txBody>
      </p:sp>
      <p:sp>
        <p:nvSpPr>
          <p:cNvPr id="15377" name="Rectangle 17"/>
          <p:cNvSpPr>
            <a:spLocks noChangeArrowheads="1"/>
          </p:cNvSpPr>
          <p:nvPr/>
        </p:nvSpPr>
        <p:spPr bwMode="auto">
          <a:xfrm>
            <a:off x="60960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2</a:t>
            </a:r>
          </a:p>
        </p:txBody>
      </p:sp>
      <p:sp>
        <p:nvSpPr>
          <p:cNvPr id="15378" name="Rectangle 18"/>
          <p:cNvSpPr>
            <a:spLocks noChangeArrowheads="1"/>
          </p:cNvSpPr>
          <p:nvPr/>
        </p:nvSpPr>
        <p:spPr bwMode="auto">
          <a:xfrm>
            <a:off x="66294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a:t>
            </a:r>
          </a:p>
        </p:txBody>
      </p:sp>
      <p:sp>
        <p:nvSpPr>
          <p:cNvPr id="15379" name="Rectangle 19"/>
          <p:cNvSpPr>
            <a:spLocks noChangeArrowheads="1"/>
          </p:cNvSpPr>
          <p:nvPr/>
        </p:nvSpPr>
        <p:spPr bwMode="auto">
          <a:xfrm>
            <a:off x="7162800" y="17526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0</a:t>
            </a:r>
          </a:p>
        </p:txBody>
      </p:sp>
      <p:sp>
        <p:nvSpPr>
          <p:cNvPr id="15380" name="Text Box 20"/>
          <p:cNvSpPr txBox="1">
            <a:spLocks noChangeArrowheads="1"/>
          </p:cNvSpPr>
          <p:nvPr/>
        </p:nvSpPr>
        <p:spPr bwMode="auto">
          <a:xfrm>
            <a:off x="1676400" y="1828800"/>
            <a:ext cx="1670050" cy="915988"/>
          </a:xfrm>
          <a:prstGeom prst="rect">
            <a:avLst/>
          </a:prstGeom>
          <a:noFill/>
          <a:ln w="9525">
            <a:noFill/>
            <a:miter lim="800000"/>
            <a:headEnd/>
            <a:tailEnd/>
          </a:ln>
          <a:effectLst/>
        </p:spPr>
        <p:txBody>
          <a:bodyPr wrap="none">
            <a:spAutoFit/>
          </a:bodyPr>
          <a:lstStyle/>
          <a:p>
            <a:r>
              <a:rPr lang="en-US"/>
              <a:t>   Master PIC</a:t>
            </a:r>
          </a:p>
          <a:p>
            <a:r>
              <a:rPr lang="en-US"/>
              <a:t>Interrupt-mask</a:t>
            </a:r>
          </a:p>
          <a:p>
            <a:r>
              <a:rPr lang="en-US"/>
              <a:t>(I/O-port 0x21)</a:t>
            </a:r>
          </a:p>
        </p:txBody>
      </p:sp>
      <p:sp>
        <p:nvSpPr>
          <p:cNvPr id="15381" name="Rectangle 21"/>
          <p:cNvSpPr>
            <a:spLocks noChangeArrowheads="1"/>
          </p:cNvSpPr>
          <p:nvPr/>
        </p:nvSpPr>
        <p:spPr bwMode="auto">
          <a:xfrm>
            <a:off x="34290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15</a:t>
            </a:r>
          </a:p>
        </p:txBody>
      </p:sp>
      <p:sp>
        <p:nvSpPr>
          <p:cNvPr id="15382" name="Rectangle 22"/>
          <p:cNvSpPr>
            <a:spLocks noChangeArrowheads="1"/>
          </p:cNvSpPr>
          <p:nvPr/>
        </p:nvSpPr>
        <p:spPr bwMode="auto">
          <a:xfrm>
            <a:off x="39624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14</a:t>
            </a:r>
          </a:p>
        </p:txBody>
      </p:sp>
      <p:sp>
        <p:nvSpPr>
          <p:cNvPr id="15383" name="Rectangle 23"/>
          <p:cNvSpPr>
            <a:spLocks noChangeArrowheads="1"/>
          </p:cNvSpPr>
          <p:nvPr/>
        </p:nvSpPr>
        <p:spPr bwMode="auto">
          <a:xfrm>
            <a:off x="44958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13</a:t>
            </a:r>
          </a:p>
        </p:txBody>
      </p:sp>
      <p:sp>
        <p:nvSpPr>
          <p:cNvPr id="15384" name="Rectangle 24"/>
          <p:cNvSpPr>
            <a:spLocks noChangeArrowheads="1"/>
          </p:cNvSpPr>
          <p:nvPr/>
        </p:nvSpPr>
        <p:spPr bwMode="auto">
          <a:xfrm>
            <a:off x="50292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12</a:t>
            </a:r>
          </a:p>
        </p:txBody>
      </p:sp>
      <p:sp>
        <p:nvSpPr>
          <p:cNvPr id="15385" name="Rectangle 25"/>
          <p:cNvSpPr>
            <a:spLocks noChangeArrowheads="1"/>
          </p:cNvSpPr>
          <p:nvPr/>
        </p:nvSpPr>
        <p:spPr bwMode="auto">
          <a:xfrm>
            <a:off x="55626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11</a:t>
            </a:r>
          </a:p>
        </p:txBody>
      </p:sp>
      <p:sp>
        <p:nvSpPr>
          <p:cNvPr id="15386" name="Rectangle 26"/>
          <p:cNvSpPr>
            <a:spLocks noChangeArrowheads="1"/>
          </p:cNvSpPr>
          <p:nvPr/>
        </p:nvSpPr>
        <p:spPr bwMode="auto">
          <a:xfrm>
            <a:off x="60960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10</a:t>
            </a:r>
          </a:p>
        </p:txBody>
      </p:sp>
      <p:sp>
        <p:nvSpPr>
          <p:cNvPr id="15387" name="Rectangle 27"/>
          <p:cNvSpPr>
            <a:spLocks noChangeArrowheads="1"/>
          </p:cNvSpPr>
          <p:nvPr/>
        </p:nvSpPr>
        <p:spPr bwMode="auto">
          <a:xfrm>
            <a:off x="66294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9</a:t>
            </a:r>
          </a:p>
        </p:txBody>
      </p:sp>
      <p:sp>
        <p:nvSpPr>
          <p:cNvPr id="15388" name="Rectangle 28"/>
          <p:cNvSpPr>
            <a:spLocks noChangeArrowheads="1"/>
          </p:cNvSpPr>
          <p:nvPr/>
        </p:nvSpPr>
        <p:spPr bwMode="auto">
          <a:xfrm>
            <a:off x="7162800" y="3733800"/>
            <a:ext cx="533400" cy="1066800"/>
          </a:xfrm>
          <a:prstGeom prst="rect">
            <a:avLst/>
          </a:prstGeom>
          <a:solidFill>
            <a:schemeClr val="accent1"/>
          </a:solidFill>
          <a:ln w="9525">
            <a:solidFill>
              <a:schemeClr val="tx1"/>
            </a:solidFill>
            <a:miter lim="800000"/>
            <a:headEnd/>
            <a:tailEnd/>
          </a:ln>
          <a:effectLst/>
        </p:spPr>
        <p:txBody>
          <a:bodyPr wrap="none" anchor="ctr"/>
          <a:lstStyle/>
          <a:p>
            <a:pPr algn="ctr"/>
            <a:r>
              <a:rPr lang="en-US"/>
              <a:t>IRQ</a:t>
            </a:r>
          </a:p>
          <a:p>
            <a:pPr algn="ctr"/>
            <a:r>
              <a:rPr lang="en-US"/>
              <a:t>8</a:t>
            </a:r>
          </a:p>
        </p:txBody>
      </p:sp>
      <p:sp>
        <p:nvSpPr>
          <p:cNvPr id="15389" name="Text Box 29"/>
          <p:cNvSpPr txBox="1">
            <a:spLocks noChangeArrowheads="1"/>
          </p:cNvSpPr>
          <p:nvPr/>
        </p:nvSpPr>
        <p:spPr bwMode="auto">
          <a:xfrm>
            <a:off x="1676400" y="3810000"/>
            <a:ext cx="1695450" cy="915988"/>
          </a:xfrm>
          <a:prstGeom prst="rect">
            <a:avLst/>
          </a:prstGeom>
          <a:noFill/>
          <a:ln w="9525">
            <a:noFill/>
            <a:miter lim="800000"/>
            <a:headEnd/>
            <a:tailEnd/>
          </a:ln>
          <a:effectLst/>
        </p:spPr>
        <p:txBody>
          <a:bodyPr wrap="none">
            <a:spAutoFit/>
          </a:bodyPr>
          <a:lstStyle/>
          <a:p>
            <a:r>
              <a:rPr lang="en-US"/>
              <a:t>    Slave PIC</a:t>
            </a:r>
          </a:p>
          <a:p>
            <a:r>
              <a:rPr lang="en-US"/>
              <a:t>Interrupt-mask</a:t>
            </a:r>
          </a:p>
          <a:p>
            <a:r>
              <a:rPr lang="en-US"/>
              <a:t>(I/O-port 0xA1)</a:t>
            </a:r>
          </a:p>
        </p:txBody>
      </p:sp>
      <p:sp>
        <p:nvSpPr>
          <p:cNvPr id="15406" name="Text Box 46"/>
          <p:cNvSpPr txBox="1">
            <a:spLocks noChangeArrowheads="1"/>
          </p:cNvSpPr>
          <p:nvPr/>
        </p:nvSpPr>
        <p:spPr bwMode="auto">
          <a:xfrm>
            <a:off x="762000" y="5105400"/>
            <a:ext cx="7894638" cy="701675"/>
          </a:xfrm>
          <a:prstGeom prst="rect">
            <a:avLst/>
          </a:prstGeom>
          <a:noFill/>
          <a:ln w="9525">
            <a:noFill/>
            <a:miter lim="800000"/>
            <a:headEnd/>
            <a:tailEnd/>
          </a:ln>
          <a:effectLst/>
        </p:spPr>
        <p:txBody>
          <a:bodyPr wrap="none">
            <a:spAutoFit/>
          </a:bodyPr>
          <a:lstStyle/>
          <a:p>
            <a:r>
              <a:rPr lang="en-US"/>
              <a:t>  </a:t>
            </a:r>
            <a:r>
              <a:rPr lang="en-US" sz="2000"/>
              <a:t>If a mask-bit is 1, the corresponding device-interrupts are masked;</a:t>
            </a:r>
          </a:p>
          <a:p>
            <a:r>
              <a:rPr lang="en-US" sz="2000"/>
              <a:t>If a mask-bit is 0, the corresponding device-interrupts are unmasked </a:t>
            </a:r>
          </a:p>
        </p:txBody>
      </p:sp>
      <p:sp>
        <p:nvSpPr>
          <p:cNvPr id="22" name="Slide Number Placeholder 21"/>
          <p:cNvSpPr>
            <a:spLocks noGrp="1"/>
          </p:cNvSpPr>
          <p:nvPr>
            <p:ph type="sldNum" sz="quarter" idx="12"/>
          </p:nvPr>
        </p:nvSpPr>
        <p:spPr/>
        <p:txBody>
          <a:bodyPr/>
          <a:lstStyle/>
          <a:p>
            <a:fld id="{065265BB-70C7-4C56-B6F2-B81676332F65}"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r>
              <a:rPr lang="en-US" dirty="0" smtClean="0"/>
              <a:t>‘</a:t>
            </a:r>
            <a:r>
              <a:rPr lang="en-US" dirty="0" err="1"/>
              <a:t>pmtimer.s</a:t>
            </a:r>
            <a:r>
              <a:rPr lang="en-US" dirty="0"/>
              <a:t>’</a:t>
            </a:r>
          </a:p>
        </p:txBody>
      </p:sp>
      <p:sp>
        <p:nvSpPr>
          <p:cNvPr id="17411" name="Rectangle 3"/>
          <p:cNvSpPr>
            <a:spLocks noGrp="1" noChangeArrowheads="1"/>
          </p:cNvSpPr>
          <p:nvPr>
            <p:ph type="body" idx="1"/>
          </p:nvPr>
        </p:nvSpPr>
        <p:spPr>
          <a:xfrm>
            <a:off x="228600" y="914400"/>
            <a:ext cx="8686800" cy="4906963"/>
          </a:xfrm>
        </p:spPr>
        <p:txBody>
          <a:bodyPr/>
          <a:lstStyle/>
          <a:p>
            <a:pPr>
              <a:lnSpc>
                <a:spcPct val="90000"/>
              </a:lnSpc>
            </a:pPr>
            <a:r>
              <a:rPr lang="en-US" sz="2000" dirty="0" smtClean="0"/>
              <a:t>A </a:t>
            </a:r>
            <a:r>
              <a:rPr lang="en-US" sz="2000" dirty="0"/>
              <a:t>‘protected-mode’ program that will handle the timer-tick </a:t>
            </a:r>
            <a:r>
              <a:rPr lang="en-US" sz="2000" dirty="0" smtClean="0"/>
              <a:t>interrupts.  The </a:t>
            </a:r>
            <a:r>
              <a:rPr lang="en-US" sz="2000" dirty="0"/>
              <a:t>ISR </a:t>
            </a:r>
            <a:r>
              <a:rPr lang="en-US" sz="2000" dirty="0" smtClean="0"/>
              <a:t>is similar </a:t>
            </a:r>
            <a:r>
              <a:rPr lang="en-US" sz="2000" dirty="0"/>
              <a:t>to the real-mode </a:t>
            </a:r>
            <a:r>
              <a:rPr lang="en-US" sz="2000" dirty="0" smtClean="0"/>
              <a:t>interrupt-handler ISR</a:t>
            </a:r>
            <a:endParaRPr lang="en-US" sz="2000" dirty="0"/>
          </a:p>
          <a:p>
            <a:pPr>
              <a:lnSpc>
                <a:spcPct val="90000"/>
              </a:lnSpc>
            </a:pPr>
            <a:r>
              <a:rPr lang="en-US" sz="2000" dirty="0"/>
              <a:t>It increments a 32-bit counter (at 40:6C), and it sets a flag (at 40:70) at </a:t>
            </a:r>
            <a:r>
              <a:rPr lang="en-US" sz="2000" dirty="0" smtClean="0"/>
              <a:t>midnight.  It </a:t>
            </a:r>
            <a:r>
              <a:rPr lang="en-US" sz="2000" dirty="0"/>
              <a:t>decrements an 8-bit counter (at </a:t>
            </a:r>
            <a:r>
              <a:rPr lang="en-US" sz="2000" dirty="0" smtClean="0"/>
              <a:t>40:40.</a:t>
            </a:r>
          </a:p>
          <a:p>
            <a:pPr>
              <a:lnSpc>
                <a:spcPct val="90000"/>
              </a:lnSpc>
            </a:pPr>
            <a:r>
              <a:rPr lang="en-US" sz="2000" dirty="0" smtClean="0"/>
              <a:t>It </a:t>
            </a:r>
            <a:r>
              <a:rPr lang="en-US" sz="2000" dirty="0"/>
              <a:t>sends EOI-notification to Master PIC</a:t>
            </a:r>
          </a:p>
        </p:txBody>
      </p:sp>
      <p:sp>
        <p:nvSpPr>
          <p:cNvPr id="4" name="Slide Number Placeholder 3"/>
          <p:cNvSpPr>
            <a:spLocks noGrp="1"/>
          </p:cNvSpPr>
          <p:nvPr>
            <p:ph type="sldNum" sz="quarter" idx="12"/>
          </p:nvPr>
        </p:nvSpPr>
        <p:spPr/>
        <p:txBody>
          <a:bodyPr/>
          <a:lstStyle/>
          <a:p>
            <a:fld id="{E9F30D11-FCBC-4E13-9D77-6D2272D5FE03}" type="slidenum">
              <a:rPr lang="en-US" smtClean="0"/>
              <a:pPr/>
              <a:t>69</a:t>
            </a:fld>
            <a:endParaRPr lang="en-US"/>
          </a:p>
        </p:txBody>
      </p:sp>
      <p:sp>
        <p:nvSpPr>
          <p:cNvPr id="5" name="Rectangle 4"/>
          <p:cNvSpPr>
            <a:spLocks noChangeArrowheads="1"/>
          </p:cNvSpPr>
          <p:nvPr/>
        </p:nvSpPr>
        <p:spPr bwMode="auto">
          <a:xfrm>
            <a:off x="609600" y="2895600"/>
            <a:ext cx="3048000" cy="3886200"/>
          </a:xfrm>
          <a:prstGeom prst="rect">
            <a:avLst/>
          </a:prstGeom>
          <a:solidFill>
            <a:srgbClr val="FFFFCC"/>
          </a:solidFill>
          <a:ln w="9525">
            <a:solidFill>
              <a:schemeClr val="tx1"/>
            </a:solidFill>
            <a:miter lim="800000"/>
            <a:headEnd/>
            <a:tailEnd/>
          </a:ln>
          <a:effectLst/>
        </p:spPr>
        <p:txBody>
          <a:bodyPr wrap="none" anchor="ctr"/>
          <a:lstStyle/>
          <a:p>
            <a:pPr algn="ctr"/>
            <a:r>
              <a:rPr lang="en-US" dirty="0"/>
              <a:t>Build descriptor-tables	</a:t>
            </a:r>
          </a:p>
          <a:p>
            <a:pPr algn="ctr"/>
            <a:r>
              <a:rPr lang="en-US" dirty="0"/>
              <a:t>Enter protected-mode	</a:t>
            </a:r>
          </a:p>
          <a:p>
            <a:pPr algn="ctr"/>
            <a:r>
              <a:rPr lang="en-US" dirty="0"/>
              <a:t>   (most interrupts masked)	</a:t>
            </a:r>
          </a:p>
          <a:p>
            <a:pPr algn="ctr"/>
            <a:endParaRPr lang="en-US" dirty="0"/>
          </a:p>
          <a:p>
            <a:pPr algn="ctr"/>
            <a:r>
              <a:rPr lang="en-US" dirty="0"/>
              <a:t>Do for ten seconds:	</a:t>
            </a:r>
          </a:p>
          <a:p>
            <a:pPr algn="ctr"/>
            <a:r>
              <a:rPr lang="en-US" dirty="0"/>
              <a:t>{ 		</a:t>
            </a:r>
          </a:p>
          <a:p>
            <a:pPr algn="ctr"/>
            <a:r>
              <a:rPr lang="en-US" dirty="0"/>
              <a:t>Read </a:t>
            </a:r>
            <a:r>
              <a:rPr lang="en-US" dirty="0" err="1"/>
              <a:t>tick_count</a:t>
            </a:r>
            <a:r>
              <a:rPr lang="en-US" dirty="0"/>
              <a:t>	</a:t>
            </a:r>
          </a:p>
          <a:p>
            <a:pPr algn="ctr"/>
            <a:r>
              <a:rPr lang="en-US" dirty="0"/>
              <a:t>Show </a:t>
            </a:r>
            <a:r>
              <a:rPr lang="en-US" dirty="0" err="1"/>
              <a:t>tick_count</a:t>
            </a:r>
            <a:r>
              <a:rPr lang="en-US" dirty="0"/>
              <a:t> 	</a:t>
            </a:r>
          </a:p>
          <a:p>
            <a:pPr algn="ctr"/>
            <a:r>
              <a:rPr lang="en-US" dirty="0"/>
              <a:t>}		</a:t>
            </a:r>
          </a:p>
          <a:p>
            <a:pPr algn="ctr"/>
            <a:endParaRPr lang="en-US" dirty="0"/>
          </a:p>
          <a:p>
            <a:pPr algn="ctr"/>
            <a:r>
              <a:rPr lang="en-US" dirty="0"/>
              <a:t>Leave protected-mode	</a:t>
            </a:r>
          </a:p>
          <a:p>
            <a:pPr algn="ctr"/>
            <a:r>
              <a:rPr lang="en-US" dirty="0"/>
              <a:t>(most interrupts unmasked)</a:t>
            </a:r>
          </a:p>
          <a:p>
            <a:pPr algn="ctr"/>
            <a:r>
              <a:rPr lang="en-US" dirty="0"/>
              <a:t>Exit to our ‘loader’	</a:t>
            </a:r>
          </a:p>
        </p:txBody>
      </p:sp>
      <p:sp>
        <p:nvSpPr>
          <p:cNvPr id="6" name="Rectangle 5"/>
          <p:cNvSpPr>
            <a:spLocks noChangeArrowheads="1"/>
          </p:cNvSpPr>
          <p:nvPr/>
        </p:nvSpPr>
        <p:spPr bwMode="auto">
          <a:xfrm>
            <a:off x="4114800" y="2819400"/>
            <a:ext cx="4419600" cy="1143000"/>
          </a:xfrm>
          <a:prstGeom prst="rect">
            <a:avLst/>
          </a:prstGeom>
          <a:solidFill>
            <a:srgbClr val="FFCCFF"/>
          </a:solidFill>
          <a:ln w="9525">
            <a:solidFill>
              <a:schemeClr val="tx1"/>
            </a:solidFill>
            <a:miter lim="800000"/>
            <a:headEnd/>
            <a:tailEnd/>
          </a:ln>
          <a:effectLst/>
        </p:spPr>
        <p:txBody>
          <a:bodyPr wrap="none" anchor="ctr"/>
          <a:lstStyle/>
          <a:p>
            <a:pPr algn="ctr"/>
            <a:endParaRPr lang="en-US"/>
          </a:p>
        </p:txBody>
      </p:sp>
      <p:sp>
        <p:nvSpPr>
          <p:cNvPr id="7" name="Rectangle 6"/>
          <p:cNvSpPr>
            <a:spLocks noChangeArrowheads="1"/>
          </p:cNvSpPr>
          <p:nvPr/>
        </p:nvSpPr>
        <p:spPr bwMode="auto">
          <a:xfrm>
            <a:off x="5181600" y="4572000"/>
            <a:ext cx="2743200" cy="2133600"/>
          </a:xfrm>
          <a:prstGeom prst="rect">
            <a:avLst/>
          </a:prstGeom>
          <a:solidFill>
            <a:srgbClr val="FFFFCC"/>
          </a:solidFill>
          <a:ln w="9525">
            <a:solidFill>
              <a:schemeClr val="tx1"/>
            </a:solidFill>
            <a:miter lim="800000"/>
            <a:headEnd/>
            <a:tailEnd/>
          </a:ln>
          <a:effectLst/>
        </p:spPr>
        <p:txBody>
          <a:bodyPr wrap="none" anchor="ctr"/>
          <a:lstStyle/>
          <a:p>
            <a:pPr algn="ctr"/>
            <a:r>
              <a:rPr lang="en-US"/>
              <a:t>Increment tick_count</a:t>
            </a:r>
          </a:p>
          <a:p>
            <a:pPr algn="ctr"/>
            <a:r>
              <a:rPr lang="en-US"/>
              <a:t>(maybe set midnight_flag)</a:t>
            </a:r>
          </a:p>
          <a:p>
            <a:pPr algn="ctr"/>
            <a:endParaRPr lang="en-US"/>
          </a:p>
          <a:p>
            <a:pPr algn="ctr"/>
            <a:r>
              <a:rPr lang="en-US"/>
              <a:t>Decrement motor_count</a:t>
            </a:r>
          </a:p>
          <a:p>
            <a:pPr algn="ctr"/>
            <a:r>
              <a:rPr lang="en-US"/>
              <a:t>(maybe set motor_status)</a:t>
            </a:r>
          </a:p>
          <a:p>
            <a:pPr algn="ctr"/>
            <a:endParaRPr lang="en-US"/>
          </a:p>
          <a:p>
            <a:pPr algn="ctr"/>
            <a:r>
              <a:rPr lang="en-US"/>
              <a:t>Issue EOI command</a:t>
            </a:r>
          </a:p>
        </p:txBody>
      </p:sp>
      <p:sp>
        <p:nvSpPr>
          <p:cNvPr id="8" name="Text Box 7"/>
          <p:cNvSpPr txBox="1">
            <a:spLocks noChangeArrowheads="1"/>
          </p:cNvSpPr>
          <p:nvPr/>
        </p:nvSpPr>
        <p:spPr bwMode="auto">
          <a:xfrm>
            <a:off x="533400" y="2514600"/>
            <a:ext cx="2419350" cy="366713"/>
          </a:xfrm>
          <a:prstGeom prst="rect">
            <a:avLst/>
          </a:prstGeom>
          <a:noFill/>
          <a:ln w="9525">
            <a:noFill/>
            <a:miter lim="800000"/>
            <a:headEnd/>
            <a:tailEnd/>
          </a:ln>
          <a:effectLst/>
        </p:spPr>
        <p:txBody>
          <a:bodyPr wrap="none">
            <a:spAutoFit/>
          </a:bodyPr>
          <a:lstStyle/>
          <a:p>
            <a:r>
              <a:rPr lang="en-US"/>
              <a:t>‘main’ program-thread</a:t>
            </a:r>
          </a:p>
        </p:txBody>
      </p:sp>
      <p:sp>
        <p:nvSpPr>
          <p:cNvPr id="9" name="Text Box 8"/>
          <p:cNvSpPr txBox="1">
            <a:spLocks noChangeArrowheads="1"/>
          </p:cNvSpPr>
          <p:nvPr/>
        </p:nvSpPr>
        <p:spPr bwMode="auto">
          <a:xfrm>
            <a:off x="5029200" y="4191000"/>
            <a:ext cx="2711450" cy="366713"/>
          </a:xfrm>
          <a:prstGeom prst="rect">
            <a:avLst/>
          </a:prstGeom>
          <a:noFill/>
          <a:ln w="9525">
            <a:noFill/>
            <a:miter lim="800000"/>
            <a:headEnd/>
            <a:tailEnd/>
          </a:ln>
          <a:effectLst/>
        </p:spPr>
        <p:txBody>
          <a:bodyPr wrap="none">
            <a:spAutoFit/>
          </a:bodyPr>
          <a:lstStyle/>
          <a:p>
            <a:r>
              <a:rPr lang="en-US"/>
              <a:t>Interrupt Service Routine</a:t>
            </a:r>
          </a:p>
        </p:txBody>
      </p:sp>
      <p:sp>
        <p:nvSpPr>
          <p:cNvPr id="10" name="Text Box 10"/>
          <p:cNvSpPr txBox="1">
            <a:spLocks noChangeArrowheads="1"/>
          </p:cNvSpPr>
          <p:nvPr/>
        </p:nvSpPr>
        <p:spPr bwMode="auto">
          <a:xfrm>
            <a:off x="4114800" y="2438400"/>
            <a:ext cx="4464050" cy="366713"/>
          </a:xfrm>
          <a:prstGeom prst="rect">
            <a:avLst/>
          </a:prstGeom>
          <a:noFill/>
          <a:ln w="9525">
            <a:noFill/>
            <a:miter lim="800000"/>
            <a:headEnd/>
            <a:tailEnd/>
          </a:ln>
          <a:effectLst/>
        </p:spPr>
        <p:txBody>
          <a:bodyPr wrap="none">
            <a:spAutoFit/>
          </a:bodyPr>
          <a:lstStyle/>
          <a:p>
            <a:r>
              <a:rPr lang="en-US"/>
              <a:t>ROM-BIOS DATA  (threads share access)</a:t>
            </a:r>
          </a:p>
        </p:txBody>
      </p:sp>
      <p:sp>
        <p:nvSpPr>
          <p:cNvPr id="11" name="Rectangle 11"/>
          <p:cNvSpPr>
            <a:spLocks noChangeArrowheads="1"/>
          </p:cNvSpPr>
          <p:nvPr/>
        </p:nvSpPr>
        <p:spPr bwMode="auto">
          <a:xfrm>
            <a:off x="4343400" y="3048000"/>
            <a:ext cx="21336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tick_count</a:t>
            </a:r>
          </a:p>
        </p:txBody>
      </p:sp>
      <p:sp>
        <p:nvSpPr>
          <p:cNvPr id="12" name="Rectangle 13"/>
          <p:cNvSpPr>
            <a:spLocks noChangeArrowheads="1"/>
          </p:cNvSpPr>
          <p:nvPr/>
        </p:nvSpPr>
        <p:spPr bwMode="auto">
          <a:xfrm>
            <a:off x="6781800" y="2971800"/>
            <a:ext cx="15240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motor_status</a:t>
            </a:r>
          </a:p>
        </p:txBody>
      </p:sp>
      <p:sp>
        <p:nvSpPr>
          <p:cNvPr id="13" name="Rectangle 14"/>
          <p:cNvSpPr>
            <a:spLocks noChangeArrowheads="1"/>
          </p:cNvSpPr>
          <p:nvPr/>
        </p:nvSpPr>
        <p:spPr bwMode="auto">
          <a:xfrm>
            <a:off x="6781800" y="3352800"/>
            <a:ext cx="15240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motor_count</a:t>
            </a:r>
          </a:p>
        </p:txBody>
      </p:sp>
      <p:sp>
        <p:nvSpPr>
          <p:cNvPr id="14" name="Rectangle 15"/>
          <p:cNvSpPr>
            <a:spLocks noChangeArrowheads="1"/>
          </p:cNvSpPr>
          <p:nvPr/>
        </p:nvSpPr>
        <p:spPr bwMode="auto">
          <a:xfrm>
            <a:off x="4876800" y="3429000"/>
            <a:ext cx="15240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midnight_flag</a:t>
            </a:r>
          </a:p>
        </p:txBody>
      </p:sp>
      <p:sp>
        <p:nvSpPr>
          <p:cNvPr id="15" name="Line 17"/>
          <p:cNvSpPr>
            <a:spLocks noChangeShapeType="1"/>
          </p:cNvSpPr>
          <p:nvPr/>
        </p:nvSpPr>
        <p:spPr bwMode="auto">
          <a:xfrm>
            <a:off x="2971800" y="4876800"/>
            <a:ext cx="1447800" cy="0"/>
          </a:xfrm>
          <a:prstGeom prst="line">
            <a:avLst/>
          </a:prstGeom>
          <a:noFill/>
          <a:ln w="9525">
            <a:solidFill>
              <a:schemeClr val="tx1"/>
            </a:solidFill>
            <a:round/>
            <a:headEnd type="arrow" w="med" len="med"/>
            <a:tailEnd/>
          </a:ln>
          <a:effectLst/>
        </p:spPr>
        <p:txBody>
          <a:bodyPr/>
          <a:lstStyle/>
          <a:p>
            <a:endParaRPr lang="en-US"/>
          </a:p>
        </p:txBody>
      </p:sp>
      <p:sp>
        <p:nvSpPr>
          <p:cNvPr id="16" name="Line 18"/>
          <p:cNvSpPr>
            <a:spLocks noChangeShapeType="1"/>
          </p:cNvSpPr>
          <p:nvPr/>
        </p:nvSpPr>
        <p:spPr bwMode="auto">
          <a:xfrm flipV="1">
            <a:off x="4419600" y="3200400"/>
            <a:ext cx="0" cy="1676400"/>
          </a:xfrm>
          <a:prstGeom prst="line">
            <a:avLst/>
          </a:prstGeom>
          <a:noFill/>
          <a:ln w="9525">
            <a:solidFill>
              <a:schemeClr val="tx1"/>
            </a:solidFill>
            <a:round/>
            <a:headEnd/>
            <a:tailEnd/>
          </a:ln>
          <a:effectLst/>
        </p:spPr>
        <p:txBody>
          <a:bodyPr/>
          <a:lstStyle/>
          <a:p>
            <a:endParaRPr lang="en-US"/>
          </a:p>
        </p:txBody>
      </p:sp>
      <p:sp>
        <p:nvSpPr>
          <p:cNvPr id="17" name="Line 19"/>
          <p:cNvSpPr>
            <a:spLocks noChangeShapeType="1"/>
          </p:cNvSpPr>
          <p:nvPr/>
        </p:nvSpPr>
        <p:spPr bwMode="auto">
          <a:xfrm flipH="1">
            <a:off x="4648200" y="5638800"/>
            <a:ext cx="609600" cy="0"/>
          </a:xfrm>
          <a:prstGeom prst="line">
            <a:avLst/>
          </a:prstGeom>
          <a:noFill/>
          <a:ln w="9525">
            <a:solidFill>
              <a:schemeClr val="tx1"/>
            </a:solidFill>
            <a:round/>
            <a:headEnd/>
            <a:tailEnd/>
          </a:ln>
          <a:effectLst/>
        </p:spPr>
        <p:txBody>
          <a:bodyPr/>
          <a:lstStyle/>
          <a:p>
            <a:endParaRPr lang="en-US"/>
          </a:p>
        </p:txBody>
      </p:sp>
      <p:sp>
        <p:nvSpPr>
          <p:cNvPr id="18" name="Line 20"/>
          <p:cNvSpPr>
            <a:spLocks noChangeShapeType="1"/>
          </p:cNvSpPr>
          <p:nvPr/>
        </p:nvSpPr>
        <p:spPr bwMode="auto">
          <a:xfrm flipH="1" flipV="1">
            <a:off x="4648200" y="3352800"/>
            <a:ext cx="0" cy="2286000"/>
          </a:xfrm>
          <a:prstGeom prst="line">
            <a:avLst/>
          </a:prstGeom>
          <a:noFill/>
          <a:ln w="9525">
            <a:solidFill>
              <a:schemeClr val="tx1"/>
            </a:solidFill>
            <a:round/>
            <a:headEnd/>
            <a:tailEnd type="triangle" w="med" len="med"/>
          </a:ln>
          <a:effectLst/>
        </p:spPr>
        <p:txBody>
          <a:bodyPr/>
          <a:lstStyle/>
          <a:p>
            <a:endParaRPr lang="en-US"/>
          </a:p>
        </p:txBody>
      </p:sp>
      <p:sp>
        <p:nvSpPr>
          <p:cNvPr id="19" name="Text Box 21"/>
          <p:cNvSpPr txBox="1">
            <a:spLocks noChangeArrowheads="1"/>
          </p:cNvSpPr>
          <p:nvPr/>
        </p:nvSpPr>
        <p:spPr bwMode="auto">
          <a:xfrm>
            <a:off x="3717925" y="4811713"/>
            <a:ext cx="538163" cy="304800"/>
          </a:xfrm>
          <a:prstGeom prst="rect">
            <a:avLst/>
          </a:prstGeom>
          <a:noFill/>
          <a:ln w="9525">
            <a:noFill/>
            <a:miter lim="800000"/>
            <a:headEnd/>
            <a:tailEnd/>
          </a:ln>
          <a:effectLst/>
        </p:spPr>
        <p:txBody>
          <a:bodyPr wrap="none">
            <a:spAutoFit/>
          </a:bodyPr>
          <a:lstStyle/>
          <a:p>
            <a:r>
              <a:rPr lang="en-US" sz="1400"/>
              <a:t>read</a:t>
            </a:r>
          </a:p>
        </p:txBody>
      </p:sp>
      <p:sp>
        <p:nvSpPr>
          <p:cNvPr id="20" name="Text Box 22"/>
          <p:cNvSpPr txBox="1">
            <a:spLocks noChangeArrowheads="1"/>
          </p:cNvSpPr>
          <p:nvPr/>
        </p:nvSpPr>
        <p:spPr bwMode="auto">
          <a:xfrm>
            <a:off x="4648200" y="5562600"/>
            <a:ext cx="558800" cy="304800"/>
          </a:xfrm>
          <a:prstGeom prst="rect">
            <a:avLst/>
          </a:prstGeom>
          <a:noFill/>
          <a:ln w="9525">
            <a:noFill/>
            <a:miter lim="800000"/>
            <a:headEnd/>
            <a:tailEnd/>
          </a:ln>
          <a:effectLst/>
        </p:spPr>
        <p:txBody>
          <a:bodyPr wrap="none">
            <a:spAutoFit/>
          </a:bodyPr>
          <a:lstStyle/>
          <a:p>
            <a:r>
              <a:rPr lang="en-US" sz="1400"/>
              <a:t>write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76200"/>
            <a:ext cx="8229600" cy="868362"/>
          </a:xfrm>
        </p:spPr>
        <p:txBody>
          <a:bodyPr/>
          <a:lstStyle/>
          <a:p>
            <a:r>
              <a:rPr lang="en-US" dirty="0"/>
              <a:t>Protected-Mode Addresses </a:t>
            </a:r>
          </a:p>
        </p:txBody>
      </p:sp>
      <p:sp>
        <p:nvSpPr>
          <p:cNvPr id="46083" name="Rectangle 3"/>
          <p:cNvSpPr>
            <a:spLocks noChangeArrowheads="1"/>
          </p:cNvSpPr>
          <p:nvPr/>
        </p:nvSpPr>
        <p:spPr bwMode="auto">
          <a:xfrm>
            <a:off x="2514600" y="1752600"/>
            <a:ext cx="1828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segment-selector</a:t>
            </a:r>
          </a:p>
        </p:txBody>
      </p:sp>
      <p:sp>
        <p:nvSpPr>
          <p:cNvPr id="46084" name="Text Box 4"/>
          <p:cNvSpPr txBox="1">
            <a:spLocks noChangeArrowheads="1"/>
          </p:cNvSpPr>
          <p:nvPr/>
        </p:nvSpPr>
        <p:spPr bwMode="auto">
          <a:xfrm>
            <a:off x="517525" y="1865313"/>
            <a:ext cx="1873250" cy="366712"/>
          </a:xfrm>
          <a:prstGeom prst="rect">
            <a:avLst/>
          </a:prstGeom>
          <a:noFill/>
          <a:ln w="9525">
            <a:noFill/>
            <a:miter lim="800000"/>
            <a:headEnd/>
            <a:tailEnd/>
          </a:ln>
          <a:effectLst/>
        </p:spPr>
        <p:txBody>
          <a:bodyPr wrap="none">
            <a:spAutoFit/>
          </a:bodyPr>
          <a:lstStyle/>
          <a:p>
            <a:r>
              <a:rPr lang="en-US"/>
              <a:t>Logical Address:</a:t>
            </a:r>
          </a:p>
        </p:txBody>
      </p:sp>
      <p:sp>
        <p:nvSpPr>
          <p:cNvPr id="46085" name="Rectangle 5"/>
          <p:cNvSpPr>
            <a:spLocks noChangeArrowheads="1"/>
          </p:cNvSpPr>
          <p:nvPr/>
        </p:nvSpPr>
        <p:spPr bwMode="auto">
          <a:xfrm>
            <a:off x="4648200" y="1752600"/>
            <a:ext cx="32004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a:t>segment-offset</a:t>
            </a:r>
          </a:p>
        </p:txBody>
      </p:sp>
      <p:sp>
        <p:nvSpPr>
          <p:cNvPr id="46086" name="Rectangle 6"/>
          <p:cNvSpPr>
            <a:spLocks noChangeArrowheads="1"/>
          </p:cNvSpPr>
          <p:nvPr/>
        </p:nvSpPr>
        <p:spPr bwMode="auto">
          <a:xfrm>
            <a:off x="4419600" y="5486400"/>
            <a:ext cx="3352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Operand’s effective address</a:t>
            </a:r>
          </a:p>
        </p:txBody>
      </p:sp>
      <p:sp>
        <p:nvSpPr>
          <p:cNvPr id="46087" name="Text Box 7"/>
          <p:cNvSpPr txBox="1">
            <a:spLocks noChangeArrowheads="1"/>
          </p:cNvSpPr>
          <p:nvPr/>
        </p:nvSpPr>
        <p:spPr bwMode="auto">
          <a:xfrm>
            <a:off x="2209800" y="5486400"/>
            <a:ext cx="2000250" cy="366713"/>
          </a:xfrm>
          <a:prstGeom prst="rect">
            <a:avLst/>
          </a:prstGeom>
          <a:noFill/>
          <a:ln w="9525">
            <a:noFill/>
            <a:miter lim="800000"/>
            <a:headEnd/>
            <a:tailEnd/>
          </a:ln>
          <a:effectLst/>
        </p:spPr>
        <p:txBody>
          <a:bodyPr wrap="none">
            <a:spAutoFit/>
          </a:bodyPr>
          <a:lstStyle/>
          <a:p>
            <a:r>
              <a:rPr lang="en-US"/>
              <a:t>Physical Address:</a:t>
            </a:r>
          </a:p>
        </p:txBody>
      </p:sp>
      <p:sp>
        <p:nvSpPr>
          <p:cNvPr id="46088" name="Rectangle 8"/>
          <p:cNvSpPr>
            <a:spLocks noChangeArrowheads="1"/>
          </p:cNvSpPr>
          <p:nvPr/>
        </p:nvSpPr>
        <p:spPr bwMode="auto">
          <a:xfrm>
            <a:off x="381000" y="3200400"/>
            <a:ext cx="2590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46089" name="Rectangle 9"/>
          <p:cNvSpPr>
            <a:spLocks noChangeArrowheads="1"/>
          </p:cNvSpPr>
          <p:nvPr/>
        </p:nvSpPr>
        <p:spPr bwMode="auto">
          <a:xfrm>
            <a:off x="381000" y="3657600"/>
            <a:ext cx="2590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46090" name="Rectangle 10"/>
          <p:cNvSpPr>
            <a:spLocks noChangeArrowheads="1"/>
          </p:cNvSpPr>
          <p:nvPr/>
        </p:nvSpPr>
        <p:spPr bwMode="auto">
          <a:xfrm>
            <a:off x="381000" y="4114800"/>
            <a:ext cx="2590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46091" name="Rectangle 11"/>
          <p:cNvSpPr>
            <a:spLocks noChangeArrowheads="1"/>
          </p:cNvSpPr>
          <p:nvPr/>
        </p:nvSpPr>
        <p:spPr bwMode="auto">
          <a:xfrm>
            <a:off x="381000" y="4572000"/>
            <a:ext cx="2590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descriptor</a:t>
            </a:r>
          </a:p>
        </p:txBody>
      </p:sp>
      <p:sp>
        <p:nvSpPr>
          <p:cNvPr id="46092" name="Text Box 12"/>
          <p:cNvSpPr txBox="1">
            <a:spLocks noChangeArrowheads="1"/>
          </p:cNvSpPr>
          <p:nvPr/>
        </p:nvSpPr>
        <p:spPr bwMode="auto">
          <a:xfrm>
            <a:off x="304800" y="2819400"/>
            <a:ext cx="2838450" cy="366713"/>
          </a:xfrm>
          <a:prstGeom prst="rect">
            <a:avLst/>
          </a:prstGeom>
          <a:noFill/>
          <a:ln w="9525">
            <a:noFill/>
            <a:miter lim="800000"/>
            <a:headEnd/>
            <a:tailEnd/>
          </a:ln>
          <a:effectLst/>
        </p:spPr>
        <p:txBody>
          <a:bodyPr wrap="none">
            <a:spAutoFit/>
          </a:bodyPr>
          <a:lstStyle/>
          <a:p>
            <a:r>
              <a:rPr lang="en-US"/>
              <a:t>Segment Descriptor Table</a:t>
            </a:r>
          </a:p>
        </p:txBody>
      </p:sp>
      <p:sp>
        <p:nvSpPr>
          <p:cNvPr id="46093" name="Line 13"/>
          <p:cNvSpPr>
            <a:spLocks noChangeShapeType="1"/>
          </p:cNvSpPr>
          <p:nvPr/>
        </p:nvSpPr>
        <p:spPr bwMode="auto">
          <a:xfrm>
            <a:off x="3429000" y="2286000"/>
            <a:ext cx="0" cy="1447800"/>
          </a:xfrm>
          <a:prstGeom prst="line">
            <a:avLst/>
          </a:prstGeom>
          <a:noFill/>
          <a:ln w="9525">
            <a:solidFill>
              <a:schemeClr val="tx1"/>
            </a:solidFill>
            <a:round/>
            <a:headEnd/>
            <a:tailEnd/>
          </a:ln>
          <a:effectLst/>
        </p:spPr>
        <p:txBody>
          <a:bodyPr/>
          <a:lstStyle/>
          <a:p>
            <a:endParaRPr lang="en-US"/>
          </a:p>
        </p:txBody>
      </p:sp>
      <p:sp>
        <p:nvSpPr>
          <p:cNvPr id="46094" name="Line 14"/>
          <p:cNvSpPr>
            <a:spLocks noChangeShapeType="1"/>
          </p:cNvSpPr>
          <p:nvPr/>
        </p:nvSpPr>
        <p:spPr bwMode="auto">
          <a:xfrm flipH="1">
            <a:off x="2971800" y="3733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6095" name="Oval 15"/>
          <p:cNvSpPr>
            <a:spLocks noChangeArrowheads="1"/>
          </p:cNvSpPr>
          <p:nvPr/>
        </p:nvSpPr>
        <p:spPr bwMode="auto">
          <a:xfrm>
            <a:off x="6019800" y="3657600"/>
            <a:ext cx="533400" cy="533400"/>
          </a:xfrm>
          <a:prstGeom prst="ellipse">
            <a:avLst/>
          </a:prstGeom>
          <a:solidFill>
            <a:schemeClr val="accent1"/>
          </a:solidFill>
          <a:ln w="9525">
            <a:solidFill>
              <a:schemeClr val="tx1"/>
            </a:solidFill>
            <a:round/>
            <a:headEnd/>
            <a:tailEnd/>
          </a:ln>
          <a:effectLst/>
        </p:spPr>
        <p:txBody>
          <a:bodyPr wrap="none" anchor="ctr"/>
          <a:lstStyle/>
          <a:p>
            <a:pPr algn="ctr"/>
            <a:r>
              <a:rPr lang="en-US" sz="2800"/>
              <a:t>+</a:t>
            </a:r>
          </a:p>
        </p:txBody>
      </p:sp>
      <p:sp>
        <p:nvSpPr>
          <p:cNvPr id="46096" name="Line 16"/>
          <p:cNvSpPr>
            <a:spLocks noChangeShapeType="1"/>
          </p:cNvSpPr>
          <p:nvPr/>
        </p:nvSpPr>
        <p:spPr bwMode="auto">
          <a:xfrm>
            <a:off x="6248400" y="2286000"/>
            <a:ext cx="0" cy="1371600"/>
          </a:xfrm>
          <a:prstGeom prst="line">
            <a:avLst/>
          </a:prstGeom>
          <a:noFill/>
          <a:ln w="9525">
            <a:solidFill>
              <a:schemeClr val="tx1"/>
            </a:solidFill>
            <a:round/>
            <a:headEnd/>
            <a:tailEnd type="triangle" w="med" len="med"/>
          </a:ln>
          <a:effectLst/>
        </p:spPr>
        <p:txBody>
          <a:bodyPr/>
          <a:lstStyle/>
          <a:p>
            <a:endParaRPr lang="en-US"/>
          </a:p>
        </p:txBody>
      </p:sp>
      <p:sp>
        <p:nvSpPr>
          <p:cNvPr id="46097" name="Line 17"/>
          <p:cNvSpPr>
            <a:spLocks noChangeShapeType="1"/>
          </p:cNvSpPr>
          <p:nvPr/>
        </p:nvSpPr>
        <p:spPr bwMode="auto">
          <a:xfrm>
            <a:off x="2743200" y="3962400"/>
            <a:ext cx="3276600" cy="0"/>
          </a:xfrm>
          <a:prstGeom prst="line">
            <a:avLst/>
          </a:prstGeom>
          <a:noFill/>
          <a:ln w="9525">
            <a:solidFill>
              <a:schemeClr val="tx1"/>
            </a:solidFill>
            <a:round/>
            <a:headEnd/>
            <a:tailEnd type="triangle" w="med" len="med"/>
          </a:ln>
          <a:effectLst/>
        </p:spPr>
        <p:txBody>
          <a:bodyPr/>
          <a:lstStyle/>
          <a:p>
            <a:endParaRPr lang="en-US"/>
          </a:p>
        </p:txBody>
      </p:sp>
      <p:sp>
        <p:nvSpPr>
          <p:cNvPr id="46098" name="Line 18"/>
          <p:cNvSpPr>
            <a:spLocks noChangeShapeType="1"/>
          </p:cNvSpPr>
          <p:nvPr/>
        </p:nvSpPr>
        <p:spPr bwMode="auto">
          <a:xfrm>
            <a:off x="6248400" y="4191000"/>
            <a:ext cx="0" cy="1295400"/>
          </a:xfrm>
          <a:prstGeom prst="line">
            <a:avLst/>
          </a:prstGeom>
          <a:noFill/>
          <a:ln w="9525">
            <a:solidFill>
              <a:schemeClr val="tx1"/>
            </a:solidFill>
            <a:round/>
            <a:headEnd/>
            <a:tailEnd type="triangle" w="med" len="med"/>
          </a:ln>
          <a:effectLst/>
        </p:spPr>
        <p:txBody>
          <a:bodyPr/>
          <a:lstStyle/>
          <a:p>
            <a:endParaRPr lang="en-US"/>
          </a:p>
        </p:txBody>
      </p:sp>
      <p:sp>
        <p:nvSpPr>
          <p:cNvPr id="46099" name="Text Box 19"/>
          <p:cNvSpPr txBox="1">
            <a:spLocks noChangeArrowheads="1"/>
          </p:cNvSpPr>
          <p:nvPr/>
        </p:nvSpPr>
        <p:spPr bwMode="auto">
          <a:xfrm>
            <a:off x="3489325" y="3617913"/>
            <a:ext cx="2571750" cy="366712"/>
          </a:xfrm>
          <a:prstGeom prst="rect">
            <a:avLst/>
          </a:prstGeom>
          <a:noFill/>
          <a:ln w="9525">
            <a:noFill/>
            <a:miter lim="800000"/>
            <a:headEnd/>
            <a:tailEnd/>
          </a:ln>
          <a:effectLst/>
        </p:spPr>
        <p:txBody>
          <a:bodyPr wrap="none">
            <a:spAutoFit/>
          </a:bodyPr>
          <a:lstStyle/>
          <a:p>
            <a:r>
              <a:rPr lang="en-US"/>
              <a:t>Segment Base-address</a:t>
            </a:r>
          </a:p>
        </p:txBody>
      </p:sp>
      <p:sp>
        <p:nvSpPr>
          <p:cNvPr id="46100" name="Text Box 20"/>
          <p:cNvSpPr txBox="1">
            <a:spLocks noChangeArrowheads="1"/>
          </p:cNvSpPr>
          <p:nvPr/>
        </p:nvSpPr>
        <p:spPr bwMode="auto">
          <a:xfrm>
            <a:off x="3565525" y="3998913"/>
            <a:ext cx="2279650" cy="641350"/>
          </a:xfrm>
          <a:prstGeom prst="rect">
            <a:avLst/>
          </a:prstGeom>
          <a:noFill/>
          <a:ln w="9525">
            <a:noFill/>
            <a:miter lim="800000"/>
            <a:headEnd/>
            <a:tailEnd/>
          </a:ln>
          <a:effectLst/>
        </p:spPr>
        <p:txBody>
          <a:bodyPr wrap="none">
            <a:spAutoFit/>
          </a:bodyPr>
          <a:lstStyle/>
          <a:p>
            <a:r>
              <a:rPr lang="en-US"/>
              <a:t> (also Segment-Limit</a:t>
            </a:r>
          </a:p>
          <a:p>
            <a:r>
              <a:rPr lang="en-US"/>
              <a:t> and Access Rights)</a:t>
            </a:r>
          </a:p>
        </p:txBody>
      </p:sp>
      <p:sp>
        <p:nvSpPr>
          <p:cNvPr id="46101" name="Text Box 21"/>
          <p:cNvSpPr txBox="1">
            <a:spLocks noChangeArrowheads="1"/>
          </p:cNvSpPr>
          <p:nvPr/>
        </p:nvSpPr>
        <p:spPr bwMode="auto">
          <a:xfrm>
            <a:off x="6629400" y="3429000"/>
            <a:ext cx="1149350" cy="915988"/>
          </a:xfrm>
          <a:prstGeom prst="rect">
            <a:avLst/>
          </a:prstGeom>
          <a:noFill/>
          <a:ln w="9525">
            <a:noFill/>
            <a:miter lim="800000"/>
            <a:headEnd/>
            <a:tailEnd/>
          </a:ln>
          <a:effectLst/>
        </p:spPr>
        <p:txBody>
          <a:bodyPr wrap="none">
            <a:spAutoFit/>
          </a:bodyPr>
          <a:lstStyle/>
          <a:p>
            <a:r>
              <a:rPr lang="en-US"/>
              <a:t>Validity is</a:t>
            </a:r>
          </a:p>
          <a:p>
            <a:r>
              <a:rPr lang="en-US"/>
              <a:t> checked</a:t>
            </a:r>
          </a:p>
          <a:p>
            <a:r>
              <a:rPr lang="en-US"/>
              <a:t> by CPU</a:t>
            </a:r>
          </a:p>
        </p:txBody>
      </p:sp>
      <p:sp>
        <p:nvSpPr>
          <p:cNvPr id="22" name="Slide Number Placeholder 21"/>
          <p:cNvSpPr>
            <a:spLocks noGrp="1"/>
          </p:cNvSpPr>
          <p:nvPr>
            <p:ph type="sldNum" sz="quarter" idx="12"/>
          </p:nvPr>
        </p:nvSpPr>
        <p:spPr/>
        <p:txBody>
          <a:bodyPr/>
          <a:lstStyle/>
          <a:p>
            <a:fld id="{065265BB-70C7-4C56-B6F2-B81676332F65}"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76200"/>
            <a:ext cx="8229600" cy="1143000"/>
          </a:xfrm>
        </p:spPr>
        <p:txBody>
          <a:bodyPr/>
          <a:lstStyle/>
          <a:p>
            <a:r>
              <a:rPr lang="en-US" dirty="0"/>
              <a:t>Two ‘threads’ in our demo</a:t>
            </a:r>
          </a:p>
        </p:txBody>
      </p:sp>
      <p:sp>
        <p:nvSpPr>
          <p:cNvPr id="25604" name="Rectangle 4"/>
          <p:cNvSpPr>
            <a:spLocks noChangeArrowheads="1"/>
          </p:cNvSpPr>
          <p:nvPr/>
        </p:nvSpPr>
        <p:spPr bwMode="auto">
          <a:xfrm>
            <a:off x="609600" y="1981200"/>
            <a:ext cx="3048000" cy="3886200"/>
          </a:xfrm>
          <a:prstGeom prst="rect">
            <a:avLst/>
          </a:prstGeom>
          <a:solidFill>
            <a:srgbClr val="FFFFCC"/>
          </a:solidFill>
          <a:ln w="9525">
            <a:solidFill>
              <a:schemeClr val="tx1"/>
            </a:solidFill>
            <a:miter lim="800000"/>
            <a:headEnd/>
            <a:tailEnd/>
          </a:ln>
          <a:effectLst/>
        </p:spPr>
        <p:txBody>
          <a:bodyPr wrap="none" anchor="ctr"/>
          <a:lstStyle/>
          <a:p>
            <a:pPr algn="ctr"/>
            <a:r>
              <a:rPr lang="en-US" dirty="0"/>
              <a:t>Build descriptor-tables	</a:t>
            </a:r>
          </a:p>
          <a:p>
            <a:pPr algn="ctr"/>
            <a:r>
              <a:rPr lang="en-US" dirty="0"/>
              <a:t>Enter protected-mode	</a:t>
            </a:r>
          </a:p>
          <a:p>
            <a:pPr algn="ctr"/>
            <a:r>
              <a:rPr lang="en-US" dirty="0"/>
              <a:t>   (most interrupts masked)	</a:t>
            </a:r>
          </a:p>
          <a:p>
            <a:pPr algn="ctr"/>
            <a:endParaRPr lang="en-US" dirty="0"/>
          </a:p>
          <a:p>
            <a:pPr algn="ctr"/>
            <a:r>
              <a:rPr lang="en-US" dirty="0"/>
              <a:t>Do for ten seconds:	</a:t>
            </a:r>
          </a:p>
          <a:p>
            <a:pPr algn="ctr"/>
            <a:r>
              <a:rPr lang="en-US" dirty="0"/>
              <a:t>{ 		</a:t>
            </a:r>
          </a:p>
          <a:p>
            <a:pPr algn="ctr"/>
            <a:r>
              <a:rPr lang="en-US" dirty="0"/>
              <a:t>Read </a:t>
            </a:r>
            <a:r>
              <a:rPr lang="en-US" dirty="0" err="1"/>
              <a:t>tick_count</a:t>
            </a:r>
            <a:r>
              <a:rPr lang="en-US" dirty="0"/>
              <a:t>	</a:t>
            </a:r>
          </a:p>
          <a:p>
            <a:pPr algn="ctr"/>
            <a:r>
              <a:rPr lang="en-US" dirty="0"/>
              <a:t>Show </a:t>
            </a:r>
            <a:r>
              <a:rPr lang="en-US" dirty="0" err="1"/>
              <a:t>tick_count</a:t>
            </a:r>
            <a:r>
              <a:rPr lang="en-US" dirty="0"/>
              <a:t> 	</a:t>
            </a:r>
          </a:p>
          <a:p>
            <a:pPr algn="ctr"/>
            <a:r>
              <a:rPr lang="en-US" dirty="0"/>
              <a:t>}		</a:t>
            </a:r>
          </a:p>
          <a:p>
            <a:pPr algn="ctr"/>
            <a:endParaRPr lang="en-US" dirty="0"/>
          </a:p>
          <a:p>
            <a:pPr algn="ctr"/>
            <a:r>
              <a:rPr lang="en-US" dirty="0"/>
              <a:t>Leave protected-mode	</a:t>
            </a:r>
          </a:p>
          <a:p>
            <a:pPr algn="ctr"/>
            <a:r>
              <a:rPr lang="en-US" dirty="0"/>
              <a:t>(most interrupts unmasked)</a:t>
            </a:r>
          </a:p>
          <a:p>
            <a:pPr algn="ctr"/>
            <a:r>
              <a:rPr lang="en-US" dirty="0"/>
              <a:t>Exit to our ‘loader’	</a:t>
            </a:r>
          </a:p>
        </p:txBody>
      </p:sp>
      <p:sp>
        <p:nvSpPr>
          <p:cNvPr id="25605" name="Rectangle 5"/>
          <p:cNvSpPr>
            <a:spLocks noChangeArrowheads="1"/>
          </p:cNvSpPr>
          <p:nvPr/>
        </p:nvSpPr>
        <p:spPr bwMode="auto">
          <a:xfrm>
            <a:off x="4114800" y="1905000"/>
            <a:ext cx="4419600" cy="1143000"/>
          </a:xfrm>
          <a:prstGeom prst="rect">
            <a:avLst/>
          </a:prstGeom>
          <a:solidFill>
            <a:srgbClr val="FFCCFF"/>
          </a:solidFill>
          <a:ln w="9525">
            <a:solidFill>
              <a:schemeClr val="tx1"/>
            </a:solidFill>
            <a:miter lim="800000"/>
            <a:headEnd/>
            <a:tailEnd/>
          </a:ln>
          <a:effectLst/>
        </p:spPr>
        <p:txBody>
          <a:bodyPr wrap="none" anchor="ctr"/>
          <a:lstStyle/>
          <a:p>
            <a:pPr algn="ctr"/>
            <a:endParaRPr lang="en-US"/>
          </a:p>
        </p:txBody>
      </p:sp>
      <p:sp>
        <p:nvSpPr>
          <p:cNvPr id="25606" name="Rectangle 6"/>
          <p:cNvSpPr>
            <a:spLocks noChangeArrowheads="1"/>
          </p:cNvSpPr>
          <p:nvPr/>
        </p:nvSpPr>
        <p:spPr bwMode="auto">
          <a:xfrm>
            <a:off x="5181600" y="3657600"/>
            <a:ext cx="2743200" cy="2133600"/>
          </a:xfrm>
          <a:prstGeom prst="rect">
            <a:avLst/>
          </a:prstGeom>
          <a:solidFill>
            <a:srgbClr val="FFFFCC"/>
          </a:solidFill>
          <a:ln w="9525">
            <a:solidFill>
              <a:schemeClr val="tx1"/>
            </a:solidFill>
            <a:miter lim="800000"/>
            <a:headEnd/>
            <a:tailEnd/>
          </a:ln>
          <a:effectLst/>
        </p:spPr>
        <p:txBody>
          <a:bodyPr wrap="none" anchor="ctr"/>
          <a:lstStyle/>
          <a:p>
            <a:pPr algn="ctr"/>
            <a:r>
              <a:rPr lang="en-US"/>
              <a:t>Increment tick_count</a:t>
            </a:r>
          </a:p>
          <a:p>
            <a:pPr algn="ctr"/>
            <a:r>
              <a:rPr lang="en-US"/>
              <a:t>(maybe set midnight_flag)</a:t>
            </a:r>
          </a:p>
          <a:p>
            <a:pPr algn="ctr"/>
            <a:endParaRPr lang="en-US"/>
          </a:p>
          <a:p>
            <a:pPr algn="ctr"/>
            <a:r>
              <a:rPr lang="en-US"/>
              <a:t>Decrement motor_count</a:t>
            </a:r>
          </a:p>
          <a:p>
            <a:pPr algn="ctr"/>
            <a:r>
              <a:rPr lang="en-US"/>
              <a:t>(maybe set motor_status)</a:t>
            </a:r>
          </a:p>
          <a:p>
            <a:pPr algn="ctr"/>
            <a:endParaRPr lang="en-US"/>
          </a:p>
          <a:p>
            <a:pPr algn="ctr"/>
            <a:r>
              <a:rPr lang="en-US"/>
              <a:t>Issue EOI command</a:t>
            </a:r>
          </a:p>
        </p:txBody>
      </p:sp>
      <p:sp>
        <p:nvSpPr>
          <p:cNvPr id="25607" name="Text Box 7"/>
          <p:cNvSpPr txBox="1">
            <a:spLocks noChangeArrowheads="1"/>
          </p:cNvSpPr>
          <p:nvPr/>
        </p:nvSpPr>
        <p:spPr bwMode="auto">
          <a:xfrm>
            <a:off x="533400" y="1600200"/>
            <a:ext cx="2419350" cy="366713"/>
          </a:xfrm>
          <a:prstGeom prst="rect">
            <a:avLst/>
          </a:prstGeom>
          <a:noFill/>
          <a:ln w="9525">
            <a:noFill/>
            <a:miter lim="800000"/>
            <a:headEnd/>
            <a:tailEnd/>
          </a:ln>
          <a:effectLst/>
        </p:spPr>
        <p:txBody>
          <a:bodyPr wrap="none">
            <a:spAutoFit/>
          </a:bodyPr>
          <a:lstStyle/>
          <a:p>
            <a:r>
              <a:rPr lang="en-US"/>
              <a:t>‘main’ program-thread</a:t>
            </a:r>
          </a:p>
        </p:txBody>
      </p:sp>
      <p:sp>
        <p:nvSpPr>
          <p:cNvPr id="25608" name="Text Box 8"/>
          <p:cNvSpPr txBox="1">
            <a:spLocks noChangeArrowheads="1"/>
          </p:cNvSpPr>
          <p:nvPr/>
        </p:nvSpPr>
        <p:spPr bwMode="auto">
          <a:xfrm>
            <a:off x="5029200" y="3276600"/>
            <a:ext cx="2711450" cy="366713"/>
          </a:xfrm>
          <a:prstGeom prst="rect">
            <a:avLst/>
          </a:prstGeom>
          <a:noFill/>
          <a:ln w="9525">
            <a:noFill/>
            <a:miter lim="800000"/>
            <a:headEnd/>
            <a:tailEnd/>
          </a:ln>
          <a:effectLst/>
        </p:spPr>
        <p:txBody>
          <a:bodyPr wrap="none">
            <a:spAutoFit/>
          </a:bodyPr>
          <a:lstStyle/>
          <a:p>
            <a:r>
              <a:rPr lang="en-US"/>
              <a:t>Interrupt Service Routine</a:t>
            </a:r>
          </a:p>
        </p:txBody>
      </p:sp>
      <p:sp>
        <p:nvSpPr>
          <p:cNvPr id="25610" name="Text Box 10"/>
          <p:cNvSpPr txBox="1">
            <a:spLocks noChangeArrowheads="1"/>
          </p:cNvSpPr>
          <p:nvPr/>
        </p:nvSpPr>
        <p:spPr bwMode="auto">
          <a:xfrm>
            <a:off x="4114800" y="1524000"/>
            <a:ext cx="4464050" cy="366713"/>
          </a:xfrm>
          <a:prstGeom prst="rect">
            <a:avLst/>
          </a:prstGeom>
          <a:noFill/>
          <a:ln w="9525">
            <a:noFill/>
            <a:miter lim="800000"/>
            <a:headEnd/>
            <a:tailEnd/>
          </a:ln>
          <a:effectLst/>
        </p:spPr>
        <p:txBody>
          <a:bodyPr wrap="none">
            <a:spAutoFit/>
          </a:bodyPr>
          <a:lstStyle/>
          <a:p>
            <a:r>
              <a:rPr lang="en-US"/>
              <a:t>ROM-BIOS DATA  (threads share access)</a:t>
            </a:r>
          </a:p>
        </p:txBody>
      </p:sp>
      <p:sp>
        <p:nvSpPr>
          <p:cNvPr id="25611" name="Rectangle 11"/>
          <p:cNvSpPr>
            <a:spLocks noChangeArrowheads="1"/>
          </p:cNvSpPr>
          <p:nvPr/>
        </p:nvSpPr>
        <p:spPr bwMode="auto">
          <a:xfrm>
            <a:off x="4343400" y="2133600"/>
            <a:ext cx="21336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tick_count</a:t>
            </a:r>
          </a:p>
        </p:txBody>
      </p:sp>
      <p:sp>
        <p:nvSpPr>
          <p:cNvPr id="25613" name="Rectangle 13"/>
          <p:cNvSpPr>
            <a:spLocks noChangeArrowheads="1"/>
          </p:cNvSpPr>
          <p:nvPr/>
        </p:nvSpPr>
        <p:spPr bwMode="auto">
          <a:xfrm>
            <a:off x="6781800" y="2057400"/>
            <a:ext cx="15240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motor_status</a:t>
            </a:r>
          </a:p>
        </p:txBody>
      </p:sp>
      <p:sp>
        <p:nvSpPr>
          <p:cNvPr id="25614" name="Rectangle 14"/>
          <p:cNvSpPr>
            <a:spLocks noChangeArrowheads="1"/>
          </p:cNvSpPr>
          <p:nvPr/>
        </p:nvSpPr>
        <p:spPr bwMode="auto">
          <a:xfrm>
            <a:off x="6781800" y="2438400"/>
            <a:ext cx="15240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motor_count</a:t>
            </a:r>
          </a:p>
        </p:txBody>
      </p:sp>
      <p:sp>
        <p:nvSpPr>
          <p:cNvPr id="25615" name="Rectangle 15"/>
          <p:cNvSpPr>
            <a:spLocks noChangeArrowheads="1"/>
          </p:cNvSpPr>
          <p:nvPr/>
        </p:nvSpPr>
        <p:spPr bwMode="auto">
          <a:xfrm>
            <a:off x="4876800" y="2514600"/>
            <a:ext cx="1524000" cy="304800"/>
          </a:xfrm>
          <a:prstGeom prst="rect">
            <a:avLst/>
          </a:prstGeom>
          <a:solidFill>
            <a:srgbClr val="66FFFF"/>
          </a:solidFill>
          <a:ln w="9525">
            <a:solidFill>
              <a:schemeClr val="tx1"/>
            </a:solidFill>
            <a:miter lim="800000"/>
            <a:headEnd/>
            <a:tailEnd/>
          </a:ln>
          <a:effectLst/>
        </p:spPr>
        <p:txBody>
          <a:bodyPr wrap="none" anchor="ctr"/>
          <a:lstStyle/>
          <a:p>
            <a:pPr algn="ctr"/>
            <a:r>
              <a:rPr lang="en-US"/>
              <a:t>midnight_flag</a:t>
            </a:r>
          </a:p>
        </p:txBody>
      </p:sp>
      <p:sp>
        <p:nvSpPr>
          <p:cNvPr id="25617" name="Line 17"/>
          <p:cNvSpPr>
            <a:spLocks noChangeShapeType="1"/>
          </p:cNvSpPr>
          <p:nvPr/>
        </p:nvSpPr>
        <p:spPr bwMode="auto">
          <a:xfrm>
            <a:off x="2971800" y="3962400"/>
            <a:ext cx="1447800" cy="0"/>
          </a:xfrm>
          <a:prstGeom prst="line">
            <a:avLst/>
          </a:prstGeom>
          <a:noFill/>
          <a:ln w="9525">
            <a:solidFill>
              <a:schemeClr val="tx1"/>
            </a:solidFill>
            <a:round/>
            <a:headEnd type="arrow" w="med" len="med"/>
            <a:tailEnd/>
          </a:ln>
          <a:effectLst/>
        </p:spPr>
        <p:txBody>
          <a:bodyPr/>
          <a:lstStyle/>
          <a:p>
            <a:endParaRPr lang="en-US"/>
          </a:p>
        </p:txBody>
      </p:sp>
      <p:sp>
        <p:nvSpPr>
          <p:cNvPr id="25618" name="Line 18"/>
          <p:cNvSpPr>
            <a:spLocks noChangeShapeType="1"/>
          </p:cNvSpPr>
          <p:nvPr/>
        </p:nvSpPr>
        <p:spPr bwMode="auto">
          <a:xfrm flipV="1">
            <a:off x="4419600" y="2286000"/>
            <a:ext cx="0" cy="1676400"/>
          </a:xfrm>
          <a:prstGeom prst="line">
            <a:avLst/>
          </a:prstGeom>
          <a:noFill/>
          <a:ln w="9525">
            <a:solidFill>
              <a:schemeClr val="tx1"/>
            </a:solidFill>
            <a:round/>
            <a:headEnd/>
            <a:tailEnd/>
          </a:ln>
          <a:effectLst/>
        </p:spPr>
        <p:txBody>
          <a:bodyPr/>
          <a:lstStyle/>
          <a:p>
            <a:endParaRPr lang="en-US"/>
          </a:p>
        </p:txBody>
      </p:sp>
      <p:sp>
        <p:nvSpPr>
          <p:cNvPr id="25619" name="Line 19"/>
          <p:cNvSpPr>
            <a:spLocks noChangeShapeType="1"/>
          </p:cNvSpPr>
          <p:nvPr/>
        </p:nvSpPr>
        <p:spPr bwMode="auto">
          <a:xfrm flipH="1">
            <a:off x="4648200" y="4724400"/>
            <a:ext cx="609600" cy="0"/>
          </a:xfrm>
          <a:prstGeom prst="line">
            <a:avLst/>
          </a:prstGeom>
          <a:noFill/>
          <a:ln w="9525">
            <a:solidFill>
              <a:schemeClr val="tx1"/>
            </a:solidFill>
            <a:round/>
            <a:headEnd/>
            <a:tailEnd/>
          </a:ln>
          <a:effectLst/>
        </p:spPr>
        <p:txBody>
          <a:bodyPr/>
          <a:lstStyle/>
          <a:p>
            <a:endParaRPr lang="en-US"/>
          </a:p>
        </p:txBody>
      </p:sp>
      <p:sp>
        <p:nvSpPr>
          <p:cNvPr id="25620" name="Line 20"/>
          <p:cNvSpPr>
            <a:spLocks noChangeShapeType="1"/>
          </p:cNvSpPr>
          <p:nvPr/>
        </p:nvSpPr>
        <p:spPr bwMode="auto">
          <a:xfrm flipH="1" flipV="1">
            <a:off x="4648200" y="2438400"/>
            <a:ext cx="0" cy="2286000"/>
          </a:xfrm>
          <a:prstGeom prst="line">
            <a:avLst/>
          </a:prstGeom>
          <a:noFill/>
          <a:ln w="9525">
            <a:solidFill>
              <a:schemeClr val="tx1"/>
            </a:solidFill>
            <a:round/>
            <a:headEnd/>
            <a:tailEnd type="triangle" w="med" len="med"/>
          </a:ln>
          <a:effectLst/>
        </p:spPr>
        <p:txBody>
          <a:bodyPr/>
          <a:lstStyle/>
          <a:p>
            <a:endParaRPr lang="en-US"/>
          </a:p>
        </p:txBody>
      </p:sp>
      <p:sp>
        <p:nvSpPr>
          <p:cNvPr id="25621" name="Text Box 21"/>
          <p:cNvSpPr txBox="1">
            <a:spLocks noChangeArrowheads="1"/>
          </p:cNvSpPr>
          <p:nvPr/>
        </p:nvSpPr>
        <p:spPr bwMode="auto">
          <a:xfrm>
            <a:off x="3717925" y="3897313"/>
            <a:ext cx="538163" cy="304800"/>
          </a:xfrm>
          <a:prstGeom prst="rect">
            <a:avLst/>
          </a:prstGeom>
          <a:noFill/>
          <a:ln w="9525">
            <a:noFill/>
            <a:miter lim="800000"/>
            <a:headEnd/>
            <a:tailEnd/>
          </a:ln>
          <a:effectLst/>
        </p:spPr>
        <p:txBody>
          <a:bodyPr wrap="none">
            <a:spAutoFit/>
          </a:bodyPr>
          <a:lstStyle/>
          <a:p>
            <a:r>
              <a:rPr lang="en-US" sz="1400"/>
              <a:t>read</a:t>
            </a:r>
          </a:p>
        </p:txBody>
      </p:sp>
      <p:sp>
        <p:nvSpPr>
          <p:cNvPr id="25622" name="Text Box 22"/>
          <p:cNvSpPr txBox="1">
            <a:spLocks noChangeArrowheads="1"/>
          </p:cNvSpPr>
          <p:nvPr/>
        </p:nvSpPr>
        <p:spPr bwMode="auto">
          <a:xfrm>
            <a:off x="4648200" y="4648200"/>
            <a:ext cx="558800" cy="304800"/>
          </a:xfrm>
          <a:prstGeom prst="rect">
            <a:avLst/>
          </a:prstGeom>
          <a:noFill/>
          <a:ln w="9525">
            <a:noFill/>
            <a:miter lim="800000"/>
            <a:headEnd/>
            <a:tailEnd/>
          </a:ln>
          <a:effectLst/>
        </p:spPr>
        <p:txBody>
          <a:bodyPr wrap="none">
            <a:spAutoFit/>
          </a:bodyPr>
          <a:lstStyle/>
          <a:p>
            <a:r>
              <a:rPr lang="en-US" sz="1400"/>
              <a:t>write</a:t>
            </a:r>
          </a:p>
        </p:txBody>
      </p:sp>
      <p:sp>
        <p:nvSpPr>
          <p:cNvPr id="19" name="Slide Number Placeholder 18"/>
          <p:cNvSpPr>
            <a:spLocks noGrp="1"/>
          </p:cNvSpPr>
          <p:nvPr>
            <p:ph type="sldNum" sz="quarter" idx="12"/>
          </p:nvPr>
        </p:nvSpPr>
        <p:spPr/>
        <p:txBody>
          <a:bodyPr/>
          <a:lstStyle/>
          <a:p>
            <a:fld id="{065265BB-70C7-4C56-B6F2-B81676332F65}"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0"/>
            <a:ext cx="8229600" cy="1143000"/>
          </a:xfrm>
        </p:spPr>
        <p:txBody>
          <a:bodyPr/>
          <a:lstStyle/>
          <a:p>
            <a:r>
              <a:rPr lang="en-US" dirty="0"/>
              <a:t>More ‘system’ registers </a:t>
            </a:r>
          </a:p>
        </p:txBody>
      </p:sp>
      <p:sp>
        <p:nvSpPr>
          <p:cNvPr id="21507" name="Rectangle 3"/>
          <p:cNvSpPr>
            <a:spLocks noGrp="1" noChangeArrowheads="1"/>
          </p:cNvSpPr>
          <p:nvPr>
            <p:ph type="body" idx="1"/>
          </p:nvPr>
        </p:nvSpPr>
        <p:spPr>
          <a:xfrm>
            <a:off x="76200" y="1295400"/>
            <a:ext cx="8229600" cy="4525963"/>
          </a:xfrm>
        </p:spPr>
        <p:txBody>
          <a:bodyPr/>
          <a:lstStyle/>
          <a:p>
            <a:r>
              <a:rPr lang="en-US" sz="2400" dirty="0"/>
              <a:t>We already mentioned Control Register 0, but there are also other system registers:</a:t>
            </a:r>
          </a:p>
        </p:txBody>
      </p:sp>
      <p:sp>
        <p:nvSpPr>
          <p:cNvPr id="21508" name="Rectangle 4"/>
          <p:cNvSpPr>
            <a:spLocks noChangeArrowheads="1"/>
          </p:cNvSpPr>
          <p:nvPr/>
        </p:nvSpPr>
        <p:spPr bwMode="auto">
          <a:xfrm>
            <a:off x="381000" y="22860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CR0</a:t>
            </a:r>
          </a:p>
        </p:txBody>
      </p:sp>
      <p:sp>
        <p:nvSpPr>
          <p:cNvPr id="21517" name="Rectangle 13"/>
          <p:cNvSpPr>
            <a:spLocks noChangeArrowheads="1"/>
          </p:cNvSpPr>
          <p:nvPr/>
        </p:nvSpPr>
        <p:spPr bwMode="auto">
          <a:xfrm>
            <a:off x="381000" y="30480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CR2</a:t>
            </a:r>
          </a:p>
        </p:txBody>
      </p:sp>
      <p:sp>
        <p:nvSpPr>
          <p:cNvPr id="21518" name="Rectangle 14"/>
          <p:cNvSpPr>
            <a:spLocks noChangeArrowheads="1"/>
          </p:cNvSpPr>
          <p:nvPr/>
        </p:nvSpPr>
        <p:spPr bwMode="auto">
          <a:xfrm>
            <a:off x="381000" y="34290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CR3</a:t>
            </a:r>
          </a:p>
        </p:txBody>
      </p:sp>
      <p:sp>
        <p:nvSpPr>
          <p:cNvPr id="21519" name="Rectangle 15"/>
          <p:cNvSpPr>
            <a:spLocks noChangeArrowheads="1"/>
          </p:cNvSpPr>
          <p:nvPr/>
        </p:nvSpPr>
        <p:spPr bwMode="auto">
          <a:xfrm>
            <a:off x="381000" y="38100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CR4</a:t>
            </a:r>
          </a:p>
        </p:txBody>
      </p:sp>
      <p:sp>
        <p:nvSpPr>
          <p:cNvPr id="21523" name="Rectangle 19"/>
          <p:cNvSpPr>
            <a:spLocks noChangeArrowheads="1"/>
          </p:cNvSpPr>
          <p:nvPr/>
        </p:nvSpPr>
        <p:spPr bwMode="auto">
          <a:xfrm>
            <a:off x="3733800" y="22098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DR0</a:t>
            </a:r>
          </a:p>
        </p:txBody>
      </p:sp>
      <p:sp>
        <p:nvSpPr>
          <p:cNvPr id="21524" name="Rectangle 20"/>
          <p:cNvSpPr>
            <a:spLocks noChangeArrowheads="1"/>
          </p:cNvSpPr>
          <p:nvPr/>
        </p:nvSpPr>
        <p:spPr bwMode="auto">
          <a:xfrm>
            <a:off x="3733800" y="25908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DR1</a:t>
            </a:r>
          </a:p>
        </p:txBody>
      </p:sp>
      <p:sp>
        <p:nvSpPr>
          <p:cNvPr id="21525" name="Rectangle 21"/>
          <p:cNvSpPr>
            <a:spLocks noChangeArrowheads="1"/>
          </p:cNvSpPr>
          <p:nvPr/>
        </p:nvSpPr>
        <p:spPr bwMode="auto">
          <a:xfrm>
            <a:off x="3733800" y="29718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DR2</a:t>
            </a:r>
          </a:p>
        </p:txBody>
      </p:sp>
      <p:sp>
        <p:nvSpPr>
          <p:cNvPr id="21526" name="Rectangle 22"/>
          <p:cNvSpPr>
            <a:spLocks noChangeArrowheads="1"/>
          </p:cNvSpPr>
          <p:nvPr/>
        </p:nvSpPr>
        <p:spPr bwMode="auto">
          <a:xfrm>
            <a:off x="3733800" y="33528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DR3</a:t>
            </a:r>
          </a:p>
        </p:txBody>
      </p:sp>
      <p:sp>
        <p:nvSpPr>
          <p:cNvPr id="21529" name="Rectangle 25"/>
          <p:cNvSpPr>
            <a:spLocks noChangeArrowheads="1"/>
          </p:cNvSpPr>
          <p:nvPr/>
        </p:nvSpPr>
        <p:spPr bwMode="auto">
          <a:xfrm>
            <a:off x="3733800" y="44958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DR6</a:t>
            </a:r>
          </a:p>
        </p:txBody>
      </p:sp>
      <p:sp>
        <p:nvSpPr>
          <p:cNvPr id="21530" name="Rectangle 26"/>
          <p:cNvSpPr>
            <a:spLocks noChangeArrowheads="1"/>
          </p:cNvSpPr>
          <p:nvPr/>
        </p:nvSpPr>
        <p:spPr bwMode="auto">
          <a:xfrm>
            <a:off x="3733800" y="4876800"/>
            <a:ext cx="2438400" cy="381000"/>
          </a:xfrm>
          <a:prstGeom prst="rect">
            <a:avLst/>
          </a:prstGeom>
          <a:solidFill>
            <a:schemeClr val="accent1"/>
          </a:solidFill>
          <a:ln w="9525">
            <a:solidFill>
              <a:schemeClr val="tx1"/>
            </a:solidFill>
            <a:miter lim="800000"/>
            <a:headEnd/>
            <a:tailEnd/>
          </a:ln>
          <a:effectLst/>
        </p:spPr>
        <p:txBody>
          <a:bodyPr wrap="none" anchor="ctr"/>
          <a:lstStyle/>
          <a:p>
            <a:pPr algn="ctr"/>
            <a:r>
              <a:rPr lang="en-US"/>
              <a:t>DR7</a:t>
            </a:r>
          </a:p>
        </p:txBody>
      </p:sp>
      <p:sp>
        <p:nvSpPr>
          <p:cNvPr id="21531" name="Rectangle 27"/>
          <p:cNvSpPr>
            <a:spLocks noChangeArrowheads="1"/>
          </p:cNvSpPr>
          <p:nvPr/>
        </p:nvSpPr>
        <p:spPr bwMode="auto">
          <a:xfrm>
            <a:off x="3733800" y="3733800"/>
            <a:ext cx="2438400" cy="381000"/>
          </a:xfrm>
          <a:prstGeom prst="rect">
            <a:avLst/>
          </a:prstGeom>
          <a:solidFill>
            <a:schemeClr val="bg2"/>
          </a:solidFill>
          <a:ln w="9525">
            <a:solidFill>
              <a:schemeClr val="tx1"/>
            </a:solidFill>
            <a:miter lim="800000"/>
            <a:headEnd/>
            <a:tailEnd/>
          </a:ln>
          <a:effectLst/>
        </p:spPr>
        <p:txBody>
          <a:bodyPr wrap="none" anchor="ctr"/>
          <a:lstStyle/>
          <a:p>
            <a:pPr algn="ctr"/>
            <a:r>
              <a:rPr lang="en-US"/>
              <a:t>DR4</a:t>
            </a:r>
          </a:p>
        </p:txBody>
      </p:sp>
      <p:sp>
        <p:nvSpPr>
          <p:cNvPr id="21532" name="Rectangle 28"/>
          <p:cNvSpPr>
            <a:spLocks noChangeArrowheads="1"/>
          </p:cNvSpPr>
          <p:nvPr/>
        </p:nvSpPr>
        <p:spPr bwMode="auto">
          <a:xfrm>
            <a:off x="3733800" y="4114800"/>
            <a:ext cx="2438400" cy="381000"/>
          </a:xfrm>
          <a:prstGeom prst="rect">
            <a:avLst/>
          </a:prstGeom>
          <a:solidFill>
            <a:schemeClr val="bg2"/>
          </a:solidFill>
          <a:ln w="9525">
            <a:solidFill>
              <a:schemeClr val="tx1"/>
            </a:solidFill>
            <a:miter lim="800000"/>
            <a:headEnd/>
            <a:tailEnd/>
          </a:ln>
          <a:effectLst/>
        </p:spPr>
        <p:txBody>
          <a:bodyPr wrap="none" anchor="ctr"/>
          <a:lstStyle/>
          <a:p>
            <a:pPr algn="ctr"/>
            <a:r>
              <a:rPr lang="en-US"/>
              <a:t>DR5</a:t>
            </a:r>
          </a:p>
        </p:txBody>
      </p:sp>
      <p:sp>
        <p:nvSpPr>
          <p:cNvPr id="21533" name="Rectangle 29"/>
          <p:cNvSpPr>
            <a:spLocks noChangeArrowheads="1"/>
          </p:cNvSpPr>
          <p:nvPr/>
        </p:nvSpPr>
        <p:spPr bwMode="auto">
          <a:xfrm>
            <a:off x="381000" y="2667000"/>
            <a:ext cx="2438400" cy="381000"/>
          </a:xfrm>
          <a:prstGeom prst="rect">
            <a:avLst/>
          </a:prstGeom>
          <a:solidFill>
            <a:schemeClr val="bg2"/>
          </a:solidFill>
          <a:ln w="9525">
            <a:solidFill>
              <a:schemeClr val="tx1"/>
            </a:solidFill>
            <a:miter lim="800000"/>
            <a:headEnd/>
            <a:tailEnd/>
          </a:ln>
          <a:effectLst/>
        </p:spPr>
        <p:txBody>
          <a:bodyPr wrap="none" anchor="ctr"/>
          <a:lstStyle/>
          <a:p>
            <a:pPr algn="ctr"/>
            <a:r>
              <a:rPr lang="en-US"/>
              <a:t>CR1</a:t>
            </a:r>
          </a:p>
        </p:txBody>
      </p:sp>
      <p:sp>
        <p:nvSpPr>
          <p:cNvPr id="21534" name="Text Box 30"/>
          <p:cNvSpPr txBox="1">
            <a:spLocks noChangeArrowheads="1"/>
          </p:cNvSpPr>
          <p:nvPr/>
        </p:nvSpPr>
        <p:spPr bwMode="auto">
          <a:xfrm>
            <a:off x="533400" y="4191000"/>
            <a:ext cx="2292350" cy="366713"/>
          </a:xfrm>
          <a:prstGeom prst="rect">
            <a:avLst/>
          </a:prstGeom>
          <a:noFill/>
          <a:ln w="9525">
            <a:noFill/>
            <a:miter lim="800000"/>
            <a:headEnd/>
            <a:tailEnd/>
          </a:ln>
          <a:effectLst/>
        </p:spPr>
        <p:txBody>
          <a:bodyPr wrap="none">
            <a:spAutoFit/>
          </a:bodyPr>
          <a:lstStyle/>
          <a:p>
            <a:r>
              <a:rPr lang="en-US" b="1"/>
              <a:t>4 Control Registers</a:t>
            </a:r>
          </a:p>
        </p:txBody>
      </p:sp>
      <p:sp>
        <p:nvSpPr>
          <p:cNvPr id="21535" name="Text Box 31"/>
          <p:cNvSpPr txBox="1">
            <a:spLocks noChangeArrowheads="1"/>
          </p:cNvSpPr>
          <p:nvPr/>
        </p:nvSpPr>
        <p:spPr bwMode="auto">
          <a:xfrm>
            <a:off x="3962400" y="5257800"/>
            <a:ext cx="2190750" cy="366713"/>
          </a:xfrm>
          <a:prstGeom prst="rect">
            <a:avLst/>
          </a:prstGeom>
          <a:noFill/>
          <a:ln w="9525">
            <a:noFill/>
            <a:miter lim="800000"/>
            <a:headEnd/>
            <a:tailEnd/>
          </a:ln>
          <a:effectLst/>
        </p:spPr>
        <p:txBody>
          <a:bodyPr wrap="none">
            <a:spAutoFit/>
          </a:bodyPr>
          <a:lstStyle/>
          <a:p>
            <a:r>
              <a:rPr lang="en-US" b="1"/>
              <a:t>6 Debug Registers</a:t>
            </a:r>
          </a:p>
        </p:txBody>
      </p:sp>
      <p:sp>
        <p:nvSpPr>
          <p:cNvPr id="21536" name="Rectangle 32"/>
          <p:cNvSpPr>
            <a:spLocks noChangeArrowheads="1"/>
          </p:cNvSpPr>
          <p:nvPr/>
        </p:nvSpPr>
        <p:spPr bwMode="auto">
          <a:xfrm>
            <a:off x="-76200" y="5410200"/>
            <a:ext cx="304800" cy="2286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1537" name="Text Box 33"/>
          <p:cNvSpPr txBox="1">
            <a:spLocks noChangeArrowheads="1"/>
          </p:cNvSpPr>
          <p:nvPr/>
        </p:nvSpPr>
        <p:spPr bwMode="auto">
          <a:xfrm>
            <a:off x="212725" y="5370513"/>
            <a:ext cx="2768600" cy="366712"/>
          </a:xfrm>
          <a:prstGeom prst="rect">
            <a:avLst/>
          </a:prstGeom>
          <a:noFill/>
          <a:ln w="9525">
            <a:noFill/>
            <a:miter lim="800000"/>
            <a:headEnd/>
            <a:tailEnd/>
          </a:ln>
          <a:effectLst/>
        </p:spPr>
        <p:txBody>
          <a:bodyPr wrap="none">
            <a:spAutoFit/>
          </a:bodyPr>
          <a:lstStyle/>
          <a:p>
            <a:r>
              <a:rPr lang="en-US"/>
              <a:t>= unimplemented register</a:t>
            </a:r>
          </a:p>
        </p:txBody>
      </p:sp>
      <p:sp>
        <p:nvSpPr>
          <p:cNvPr id="21" name="Slide Number Placeholder 20"/>
          <p:cNvSpPr>
            <a:spLocks noGrp="1"/>
          </p:cNvSpPr>
          <p:nvPr>
            <p:ph type="sldNum" sz="quarter" idx="12"/>
          </p:nvPr>
        </p:nvSpPr>
        <p:spPr>
          <a:xfrm>
            <a:off x="6629400" y="6381750"/>
            <a:ext cx="2133600" cy="476250"/>
          </a:xfrm>
        </p:spPr>
        <p:txBody>
          <a:bodyPr/>
          <a:lstStyle/>
          <a:p>
            <a:fld id="{E9F30D11-FCBC-4E13-9D77-6D2272D5FE03}"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76200"/>
            <a:ext cx="8229600" cy="1143000"/>
          </a:xfrm>
        </p:spPr>
        <p:txBody>
          <a:bodyPr/>
          <a:lstStyle/>
          <a:p>
            <a:r>
              <a:rPr lang="en-US" dirty="0"/>
              <a:t>More ‘application’ registers</a:t>
            </a:r>
          </a:p>
        </p:txBody>
      </p:sp>
      <p:sp>
        <p:nvSpPr>
          <p:cNvPr id="22531" name="Rectangle 3"/>
          <p:cNvSpPr>
            <a:spLocks noGrp="1" noChangeArrowheads="1"/>
          </p:cNvSpPr>
          <p:nvPr>
            <p:ph type="body" idx="1"/>
          </p:nvPr>
        </p:nvSpPr>
        <p:spPr/>
        <p:txBody>
          <a:bodyPr/>
          <a:lstStyle/>
          <a:p>
            <a:pPr>
              <a:lnSpc>
                <a:spcPct val="90000"/>
              </a:lnSpc>
            </a:pPr>
            <a:r>
              <a:rPr lang="en-US" sz="2400" dirty="0"/>
              <a:t>The 8087 NPX (numeric processor extension) introduced eight 80-bit registers (for doing floating-point arithmetic):</a:t>
            </a:r>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a:p>
            <a:pPr>
              <a:lnSpc>
                <a:spcPct val="90000"/>
              </a:lnSpc>
            </a:pPr>
            <a:r>
              <a:rPr lang="en-US" sz="2400" dirty="0"/>
              <a:t>and the Pentium continues to implement these registers</a:t>
            </a:r>
          </a:p>
        </p:txBody>
      </p:sp>
      <p:sp>
        <p:nvSpPr>
          <p:cNvPr id="22532" name="Rectangle 4"/>
          <p:cNvSpPr>
            <a:spLocks noChangeArrowheads="1"/>
          </p:cNvSpPr>
          <p:nvPr/>
        </p:nvSpPr>
        <p:spPr bwMode="auto">
          <a:xfrm>
            <a:off x="2514600" y="28194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st0</a:t>
            </a:r>
          </a:p>
        </p:txBody>
      </p:sp>
      <p:sp>
        <p:nvSpPr>
          <p:cNvPr id="22533" name="Rectangle 5"/>
          <p:cNvSpPr>
            <a:spLocks noChangeArrowheads="1"/>
          </p:cNvSpPr>
          <p:nvPr/>
        </p:nvSpPr>
        <p:spPr bwMode="auto">
          <a:xfrm>
            <a:off x="2514600" y="31242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st1</a:t>
            </a:r>
          </a:p>
        </p:txBody>
      </p:sp>
      <p:sp>
        <p:nvSpPr>
          <p:cNvPr id="22534" name="Rectangle 6"/>
          <p:cNvSpPr>
            <a:spLocks noChangeArrowheads="1"/>
          </p:cNvSpPr>
          <p:nvPr/>
        </p:nvSpPr>
        <p:spPr bwMode="auto">
          <a:xfrm>
            <a:off x="2514600" y="34290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st2</a:t>
            </a:r>
          </a:p>
        </p:txBody>
      </p:sp>
      <p:sp>
        <p:nvSpPr>
          <p:cNvPr id="22535" name="Rectangle 7"/>
          <p:cNvSpPr>
            <a:spLocks noChangeArrowheads="1"/>
          </p:cNvSpPr>
          <p:nvPr/>
        </p:nvSpPr>
        <p:spPr bwMode="auto">
          <a:xfrm>
            <a:off x="2514600" y="37338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st3</a:t>
            </a:r>
          </a:p>
        </p:txBody>
      </p:sp>
      <p:sp>
        <p:nvSpPr>
          <p:cNvPr id="22536" name="Rectangle 8"/>
          <p:cNvSpPr>
            <a:spLocks noChangeArrowheads="1"/>
          </p:cNvSpPr>
          <p:nvPr/>
        </p:nvSpPr>
        <p:spPr bwMode="auto">
          <a:xfrm>
            <a:off x="2514600" y="40386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st4</a:t>
            </a:r>
          </a:p>
        </p:txBody>
      </p:sp>
      <p:sp>
        <p:nvSpPr>
          <p:cNvPr id="22537" name="Rectangle 9"/>
          <p:cNvSpPr>
            <a:spLocks noChangeArrowheads="1"/>
          </p:cNvSpPr>
          <p:nvPr/>
        </p:nvSpPr>
        <p:spPr bwMode="auto">
          <a:xfrm>
            <a:off x="2514600" y="43434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st5</a:t>
            </a:r>
          </a:p>
        </p:txBody>
      </p:sp>
      <p:sp>
        <p:nvSpPr>
          <p:cNvPr id="22538" name="Rectangle 10"/>
          <p:cNvSpPr>
            <a:spLocks noChangeArrowheads="1"/>
          </p:cNvSpPr>
          <p:nvPr/>
        </p:nvSpPr>
        <p:spPr bwMode="auto">
          <a:xfrm>
            <a:off x="2514600" y="46482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st6</a:t>
            </a:r>
          </a:p>
        </p:txBody>
      </p:sp>
      <p:sp>
        <p:nvSpPr>
          <p:cNvPr id="22539" name="Rectangle 11"/>
          <p:cNvSpPr>
            <a:spLocks noChangeArrowheads="1"/>
          </p:cNvSpPr>
          <p:nvPr/>
        </p:nvSpPr>
        <p:spPr bwMode="auto">
          <a:xfrm>
            <a:off x="2514600" y="4953000"/>
            <a:ext cx="3962400" cy="304800"/>
          </a:xfrm>
          <a:prstGeom prst="rect">
            <a:avLst/>
          </a:prstGeom>
          <a:solidFill>
            <a:schemeClr val="accent1"/>
          </a:solidFill>
          <a:ln w="9525">
            <a:solidFill>
              <a:schemeClr val="tx1"/>
            </a:solidFill>
            <a:miter lim="800000"/>
            <a:headEnd/>
            <a:tailEnd/>
          </a:ln>
          <a:effectLst/>
        </p:spPr>
        <p:txBody>
          <a:bodyPr wrap="none" anchor="ctr"/>
          <a:lstStyle/>
          <a:p>
            <a:pPr algn="ctr"/>
            <a:r>
              <a:rPr lang="en-US"/>
              <a:t>st7</a:t>
            </a:r>
          </a:p>
        </p:txBody>
      </p:sp>
      <p:sp>
        <p:nvSpPr>
          <p:cNvPr id="22540" name="Line 12"/>
          <p:cNvSpPr>
            <a:spLocks noChangeShapeType="1"/>
          </p:cNvSpPr>
          <p:nvPr/>
        </p:nvSpPr>
        <p:spPr bwMode="auto">
          <a:xfrm>
            <a:off x="2514600" y="2743200"/>
            <a:ext cx="3962400" cy="0"/>
          </a:xfrm>
          <a:prstGeom prst="line">
            <a:avLst/>
          </a:prstGeom>
          <a:noFill/>
          <a:ln w="12700">
            <a:solidFill>
              <a:schemeClr val="tx1"/>
            </a:solidFill>
            <a:round/>
            <a:headEnd type="arrow" w="med" len="med"/>
            <a:tailEnd type="arrow" w="med" len="med"/>
          </a:ln>
          <a:effectLst/>
        </p:spPr>
        <p:txBody>
          <a:bodyPr/>
          <a:lstStyle/>
          <a:p>
            <a:endParaRPr lang="en-US"/>
          </a:p>
        </p:txBody>
      </p:sp>
      <p:sp>
        <p:nvSpPr>
          <p:cNvPr id="22541" name="Text Box 13"/>
          <p:cNvSpPr txBox="1">
            <a:spLocks noChangeArrowheads="1"/>
          </p:cNvSpPr>
          <p:nvPr/>
        </p:nvSpPr>
        <p:spPr bwMode="auto">
          <a:xfrm>
            <a:off x="4038600" y="2438400"/>
            <a:ext cx="869950" cy="366713"/>
          </a:xfrm>
          <a:prstGeom prst="rect">
            <a:avLst/>
          </a:prstGeom>
          <a:noFill/>
          <a:ln w="9525">
            <a:noFill/>
            <a:miter lim="800000"/>
            <a:headEnd/>
            <a:tailEnd/>
          </a:ln>
          <a:effectLst/>
        </p:spPr>
        <p:txBody>
          <a:bodyPr wrap="none">
            <a:spAutoFit/>
          </a:bodyPr>
          <a:lstStyle/>
          <a:p>
            <a:r>
              <a:rPr lang="en-US"/>
              <a:t>80-bits</a:t>
            </a:r>
          </a:p>
        </p:txBody>
      </p:sp>
      <p:sp>
        <p:nvSpPr>
          <p:cNvPr id="22542" name="Text Box 14"/>
          <p:cNvSpPr txBox="1">
            <a:spLocks noChangeArrowheads="1"/>
          </p:cNvSpPr>
          <p:nvPr/>
        </p:nvSpPr>
        <p:spPr bwMode="auto">
          <a:xfrm>
            <a:off x="8670925" y="2170113"/>
            <a:ext cx="184150" cy="366712"/>
          </a:xfrm>
          <a:prstGeom prst="rect">
            <a:avLst/>
          </a:prstGeom>
          <a:noFill/>
          <a:ln w="9525">
            <a:noFill/>
            <a:miter lim="800000"/>
            <a:headEnd/>
            <a:tailEnd/>
          </a:ln>
          <a:effectLst/>
        </p:spPr>
        <p:txBody>
          <a:bodyPr wrap="none">
            <a:spAutoFit/>
          </a:bodyPr>
          <a:lstStyle/>
          <a:p>
            <a:endParaRPr lang="en-US"/>
          </a:p>
        </p:txBody>
      </p:sp>
      <p:sp>
        <p:nvSpPr>
          <p:cNvPr id="15" name="Slide Number Placeholder 14"/>
          <p:cNvSpPr>
            <a:spLocks noGrp="1"/>
          </p:cNvSpPr>
          <p:nvPr>
            <p:ph type="sldNum" sz="quarter" idx="12"/>
          </p:nvPr>
        </p:nvSpPr>
        <p:spPr/>
        <p:txBody>
          <a:bodyPr/>
          <a:lstStyle/>
          <a:p>
            <a:fld id="{E9F30D11-FCBC-4E13-9D77-6D2272D5FE03}" type="slidenum">
              <a:rPr lang="en-US" smtClean="0"/>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43000"/>
          </a:xfrm>
        </p:spPr>
        <p:txBody>
          <a:bodyPr/>
          <a:lstStyle/>
          <a:p>
            <a:r>
              <a:rPr lang="en-US" sz="4000" dirty="0" smtClean="0"/>
              <a:t>Exceptions</a:t>
            </a:r>
            <a:endParaRPr lang="en-US" sz="4000" dirty="0"/>
          </a:p>
        </p:txBody>
      </p:sp>
      <p:sp>
        <p:nvSpPr>
          <p:cNvPr id="24579" name="Rectangle 3"/>
          <p:cNvSpPr>
            <a:spLocks noGrp="1" noChangeArrowheads="1"/>
          </p:cNvSpPr>
          <p:nvPr>
            <p:ph type="body" idx="1"/>
          </p:nvPr>
        </p:nvSpPr>
        <p:spPr>
          <a:xfrm>
            <a:off x="228600" y="1143000"/>
            <a:ext cx="8915400" cy="4983163"/>
          </a:xfrm>
        </p:spPr>
        <p:txBody>
          <a:bodyPr/>
          <a:lstStyle/>
          <a:p>
            <a:pPr>
              <a:lnSpc>
                <a:spcPct val="90000"/>
              </a:lnSpc>
            </a:pPr>
            <a:r>
              <a:rPr lang="en-US" sz="2400" dirty="0"/>
              <a:t>The CPU recognizes various </a:t>
            </a:r>
            <a:r>
              <a:rPr lang="en-US" sz="2400" dirty="0" smtClean="0"/>
              <a:t>kinds </a:t>
            </a:r>
            <a:r>
              <a:rPr lang="en-US" sz="2400" dirty="0"/>
              <a:t>of processing errors </a:t>
            </a:r>
            <a:r>
              <a:rPr lang="en-US" sz="2400" dirty="0" smtClean="0"/>
              <a:t>(‘</a:t>
            </a:r>
            <a:r>
              <a:rPr lang="en-US" sz="2400" dirty="0"/>
              <a:t>exceptions’):</a:t>
            </a:r>
          </a:p>
          <a:p>
            <a:pPr lvl="1">
              <a:lnSpc>
                <a:spcPct val="90000"/>
              </a:lnSpc>
            </a:pPr>
            <a:r>
              <a:rPr lang="en-US" sz="2000" dirty="0"/>
              <a:t>Those which are known before they have occurred (and which therefore can be prevented)</a:t>
            </a:r>
          </a:p>
          <a:p>
            <a:pPr lvl="1">
              <a:lnSpc>
                <a:spcPct val="90000"/>
              </a:lnSpc>
            </a:pPr>
            <a:r>
              <a:rPr lang="en-US" sz="2000" dirty="0"/>
              <a:t>Those which are known only after they’ve occurred (but for which corrective action can still be taken)</a:t>
            </a:r>
          </a:p>
          <a:p>
            <a:pPr lvl="1">
              <a:lnSpc>
                <a:spcPct val="90000"/>
              </a:lnSpc>
            </a:pPr>
            <a:r>
              <a:rPr lang="en-US" sz="2000" dirty="0"/>
              <a:t>Those which were not </a:t>
            </a:r>
            <a:r>
              <a:rPr lang="en-US" sz="2000" dirty="0" err="1"/>
              <a:t>forseen</a:t>
            </a:r>
            <a:r>
              <a:rPr lang="en-US" sz="2000" dirty="0"/>
              <a:t>, and which do not permit any steps that would lead to recovery  </a:t>
            </a:r>
            <a:endParaRPr lang="en-US" sz="2000" dirty="0" smtClean="0"/>
          </a:p>
          <a:p>
            <a:r>
              <a:rPr lang="en-US" sz="2400" dirty="0" smtClean="0"/>
              <a:t>The CPU may fetch an instruction which it cannot correctly execute (due to an invalid operand or insufficient privilege-level, or to the instruction’s </a:t>
            </a:r>
            <a:r>
              <a:rPr lang="en-US" sz="2400" dirty="0" err="1" smtClean="0"/>
              <a:t>opcode</a:t>
            </a:r>
            <a:r>
              <a:rPr lang="en-US" sz="2400" dirty="0" smtClean="0"/>
              <a:t> not being defined) </a:t>
            </a:r>
          </a:p>
          <a:p>
            <a:r>
              <a:rPr lang="en-US" sz="2400" dirty="0" smtClean="0"/>
              <a:t>A few examples are:</a:t>
            </a:r>
          </a:p>
          <a:p>
            <a:pPr lvl="1"/>
            <a:r>
              <a:rPr lang="en-US" sz="2000" dirty="0" smtClean="0"/>
              <a:t>Attempting to perform a division by zero</a:t>
            </a:r>
          </a:p>
          <a:p>
            <a:pPr lvl="1"/>
            <a:r>
              <a:rPr lang="en-US" sz="2000" dirty="0" smtClean="0"/>
              <a:t>Attempting to exceed memory-segment limits</a:t>
            </a:r>
          </a:p>
          <a:p>
            <a:pPr lvl="1"/>
            <a:r>
              <a:rPr lang="en-US" sz="2000" dirty="0" smtClean="0"/>
              <a:t>Attempting to modify a ‘read-only’ segment</a:t>
            </a:r>
          </a:p>
          <a:p>
            <a:pPr>
              <a:lnSpc>
                <a:spcPct val="90000"/>
              </a:lnSpc>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lstStyle/>
          <a:p>
            <a:r>
              <a:rPr lang="en-US" dirty="0" smtClean="0"/>
              <a:t>Other exceptions</a:t>
            </a:r>
            <a:endParaRPr lang="en-US" dirty="0"/>
          </a:p>
        </p:txBody>
      </p:sp>
      <p:sp>
        <p:nvSpPr>
          <p:cNvPr id="7171" name="Rectangle 3"/>
          <p:cNvSpPr>
            <a:spLocks noGrp="1" noChangeArrowheads="1"/>
          </p:cNvSpPr>
          <p:nvPr>
            <p:ph type="body" idx="1"/>
          </p:nvPr>
        </p:nvSpPr>
        <p:spPr>
          <a:xfrm>
            <a:off x="228600" y="990600"/>
            <a:ext cx="8534400" cy="4525963"/>
          </a:xfrm>
        </p:spPr>
        <p:txBody>
          <a:bodyPr/>
          <a:lstStyle/>
          <a:p>
            <a:r>
              <a:rPr lang="en-US" sz="2400" dirty="0"/>
              <a:t>Also the </a:t>
            </a:r>
            <a:r>
              <a:rPr lang="en-US" sz="2400" dirty="0" err="1"/>
              <a:t>cpu</a:t>
            </a:r>
            <a:r>
              <a:rPr lang="en-US" sz="2400" dirty="0"/>
              <a:t> may perform some operation that results in an incorrect or illegal value (due to limits on the CPU register-sizes or to limits on the supported data-formats) </a:t>
            </a:r>
          </a:p>
          <a:p>
            <a:r>
              <a:rPr lang="en-US" sz="2400" dirty="0"/>
              <a:t>A few examples:</a:t>
            </a:r>
          </a:p>
          <a:p>
            <a:pPr lvl="1"/>
            <a:r>
              <a:rPr lang="en-US" sz="2000" dirty="0"/>
              <a:t>Add positive numbers, but get a negative total</a:t>
            </a:r>
          </a:p>
          <a:p>
            <a:pPr lvl="1"/>
            <a:r>
              <a:rPr lang="en-US" sz="2000" dirty="0"/>
              <a:t>Store an array-entry beyond the array-bounds</a:t>
            </a:r>
          </a:p>
          <a:p>
            <a:pPr lvl="1"/>
            <a:r>
              <a:rPr lang="en-US" sz="2000" dirty="0"/>
              <a:t>Take square-root of a real value less than  </a:t>
            </a:r>
            <a:r>
              <a:rPr lang="en-US" sz="2000" dirty="0" smtClean="0"/>
              <a:t>0.0</a:t>
            </a:r>
          </a:p>
          <a:p>
            <a:pPr>
              <a:lnSpc>
                <a:spcPct val="90000"/>
              </a:lnSpc>
            </a:pPr>
            <a:r>
              <a:rPr lang="en-US" sz="2400" dirty="0" smtClean="0"/>
              <a:t>In Protected-Mode the instructions below can only be executed at ring0:</a:t>
            </a:r>
          </a:p>
          <a:p>
            <a:pPr lvl="1">
              <a:lnSpc>
                <a:spcPct val="90000"/>
              </a:lnSpc>
            </a:pPr>
            <a:r>
              <a:rPr lang="en-US" sz="2000" dirty="0" smtClean="0"/>
              <a:t>‘MOV’  to/from a control-register (e.g., CR0) </a:t>
            </a:r>
          </a:p>
          <a:p>
            <a:pPr lvl="1">
              <a:lnSpc>
                <a:spcPct val="90000"/>
              </a:lnSpc>
            </a:pPr>
            <a:r>
              <a:rPr lang="en-US" sz="2000" dirty="0" smtClean="0"/>
              <a:t>‘MOV’  to/from a debug-register (e.g., DR7)</a:t>
            </a:r>
          </a:p>
          <a:p>
            <a:pPr lvl="1">
              <a:lnSpc>
                <a:spcPct val="90000"/>
              </a:lnSpc>
            </a:pPr>
            <a:r>
              <a:rPr lang="en-US" sz="2000" dirty="0" smtClean="0"/>
              <a:t>Modifying a system segment-register (i.e., ‘LGDT’ / ’LIDT’ / ’LLDT’ / ’LTR’ / ’LMSW’ )</a:t>
            </a:r>
          </a:p>
          <a:p>
            <a:pPr lvl="1">
              <a:lnSpc>
                <a:spcPct val="90000"/>
              </a:lnSpc>
            </a:pPr>
            <a:r>
              <a:rPr lang="en-US" sz="2000" dirty="0" smtClean="0"/>
              <a:t>Cache-invalidates: ‘INVD’/‘INVLPG’/ WBINVD’</a:t>
            </a:r>
          </a:p>
          <a:p>
            <a:pPr lvl="1">
              <a:lnSpc>
                <a:spcPct val="90000"/>
              </a:lnSpc>
            </a:pPr>
            <a:r>
              <a:rPr lang="en-US" sz="2000" dirty="0" smtClean="0"/>
              <a:t>‘CLTS’ or ‘HLT’</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28600"/>
            <a:ext cx="8229600" cy="1143000"/>
          </a:xfrm>
        </p:spPr>
        <p:txBody>
          <a:bodyPr/>
          <a:lstStyle/>
          <a:p>
            <a:r>
              <a:rPr lang="en-US" dirty="0"/>
              <a:t>A ‘fault’ example</a:t>
            </a:r>
          </a:p>
        </p:txBody>
      </p:sp>
      <p:sp>
        <p:nvSpPr>
          <p:cNvPr id="11267" name="Rectangle 3"/>
          <p:cNvSpPr>
            <a:spLocks noGrp="1" noChangeArrowheads="1"/>
          </p:cNvSpPr>
          <p:nvPr>
            <p:ph type="body" idx="1"/>
          </p:nvPr>
        </p:nvSpPr>
        <p:spPr>
          <a:xfrm>
            <a:off x="228600" y="1143000"/>
            <a:ext cx="8229600" cy="4525963"/>
          </a:xfrm>
        </p:spPr>
        <p:txBody>
          <a:bodyPr/>
          <a:lstStyle/>
          <a:p>
            <a:pPr>
              <a:lnSpc>
                <a:spcPct val="90000"/>
              </a:lnSpc>
            </a:pPr>
            <a:r>
              <a:rPr lang="en-US" sz="2400" dirty="0" smtClean="0"/>
              <a:t>Suppose </a:t>
            </a:r>
            <a:r>
              <a:rPr lang="en-US" sz="2400" dirty="0"/>
              <a:t>an instruction tries to read from a ‘not-present’ </a:t>
            </a:r>
            <a:r>
              <a:rPr lang="en-US" sz="2400" dirty="0" smtClean="0"/>
              <a:t>data-segment: </a:t>
            </a:r>
            <a:r>
              <a:rPr lang="en-US" sz="2400" dirty="0" err="1" smtClean="0"/>
              <a:t>mov</a:t>
            </a:r>
            <a:r>
              <a:rPr lang="en-US" sz="2400" dirty="0" smtClean="0"/>
              <a:t>  </a:t>
            </a:r>
            <a:r>
              <a:rPr lang="en-US" sz="2400" dirty="0"/>
              <a:t>(%</a:t>
            </a:r>
            <a:r>
              <a:rPr lang="en-US" sz="2400" dirty="0" err="1"/>
              <a:t>si</a:t>
            </a:r>
            <a:r>
              <a:rPr lang="en-US" sz="2400" dirty="0"/>
              <a:t>),ax</a:t>
            </a:r>
          </a:p>
          <a:p>
            <a:pPr>
              <a:lnSpc>
                <a:spcPct val="90000"/>
              </a:lnSpc>
            </a:pPr>
            <a:r>
              <a:rPr lang="en-US" sz="2400" dirty="0"/>
              <a:t>The CPU generate exception-number 0xB</a:t>
            </a:r>
          </a:p>
          <a:p>
            <a:pPr>
              <a:lnSpc>
                <a:spcPct val="90000"/>
              </a:lnSpc>
            </a:pPr>
            <a:r>
              <a:rPr lang="en-US" sz="2400" dirty="0"/>
              <a:t>In case the corresponding IDT-descriptor is a 32-bit interrupt-gate (or trap-gate), the CPU will push at least four 32-bit values:</a:t>
            </a:r>
          </a:p>
          <a:p>
            <a:pPr lvl="1">
              <a:lnSpc>
                <a:spcPct val="90000"/>
              </a:lnSpc>
            </a:pPr>
            <a:r>
              <a:rPr lang="en-US" sz="2000" dirty="0"/>
              <a:t>Current contents of the EFLAGS register</a:t>
            </a:r>
          </a:p>
          <a:p>
            <a:pPr lvl="1">
              <a:lnSpc>
                <a:spcPct val="90000"/>
              </a:lnSpc>
            </a:pPr>
            <a:r>
              <a:rPr lang="en-US" sz="2000" dirty="0"/>
              <a:t>Current contents of registers CS and EIP</a:t>
            </a:r>
          </a:p>
          <a:p>
            <a:pPr lvl="1">
              <a:lnSpc>
                <a:spcPct val="90000"/>
              </a:lnSpc>
            </a:pPr>
            <a:r>
              <a:rPr lang="en-US" sz="2000" dirty="0"/>
              <a:t>An ‘error-code’ (with info about DS register</a:t>
            </a:r>
            <a:r>
              <a:rPr lang="en-US" sz="2000" dirty="0" smtClean="0"/>
              <a:t>)</a:t>
            </a:r>
          </a:p>
          <a:p>
            <a:r>
              <a:rPr lang="en-US" sz="2000" dirty="0" smtClean="0"/>
              <a:t>If it is necessary to switch stacks (because of a change in the exception-handler’s code-segment privilege-level), then the ‘old’ stack’s address (i.e., registers SS and ESP) will also get pushed onto the ‘new’ stack</a:t>
            </a:r>
          </a:p>
          <a:p>
            <a:r>
              <a:rPr lang="en-US" sz="2000" dirty="0" smtClean="0"/>
              <a:t>The fault-handler can take whatever actions are necessary to resolve the ‘not-present’ condition, then mark the data-segment as being ‘present’ and ‘restart’ execution of the prior instruction  </a:t>
            </a:r>
          </a:p>
          <a:p>
            <a:pPr lvl="1">
              <a:lnSpc>
                <a:spcPct val="90000"/>
              </a:lnSpc>
            </a:pPr>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p:txBody>
          <a:bodyPr/>
          <a:lstStyle/>
          <a:p>
            <a:r>
              <a:rPr lang="en-US"/>
              <a:t>16bit-Gate vs. 32bit-Gate</a:t>
            </a:r>
          </a:p>
        </p:txBody>
      </p:sp>
      <p:sp>
        <p:nvSpPr>
          <p:cNvPr id="22533" name="Rectangle 5"/>
          <p:cNvSpPr>
            <a:spLocks noGrp="1" noChangeArrowheads="1"/>
          </p:cNvSpPr>
          <p:nvPr>
            <p:ph type="body" idx="1"/>
          </p:nvPr>
        </p:nvSpPr>
        <p:spPr/>
        <p:txBody>
          <a:bodyPr/>
          <a:lstStyle/>
          <a:p>
            <a:r>
              <a:rPr lang="en-US"/>
              <a:t>The CPU constructs different stackframes for the 16-bit versus the 32-bit gate-types</a:t>
            </a:r>
          </a:p>
          <a:p>
            <a:endParaRPr lang="en-US"/>
          </a:p>
        </p:txBody>
      </p:sp>
      <p:sp>
        <p:nvSpPr>
          <p:cNvPr id="22534" name="Rectangle 6"/>
          <p:cNvSpPr>
            <a:spLocks noChangeArrowheads="1"/>
          </p:cNvSpPr>
          <p:nvPr/>
        </p:nvSpPr>
        <p:spPr bwMode="auto">
          <a:xfrm>
            <a:off x="1524000" y="3276600"/>
            <a:ext cx="1524000" cy="914400"/>
          </a:xfrm>
          <a:prstGeom prst="rect">
            <a:avLst/>
          </a:prstGeom>
          <a:solidFill>
            <a:srgbClr val="B2B2B2"/>
          </a:solidFill>
          <a:ln w="9525">
            <a:solidFill>
              <a:schemeClr val="tx1"/>
            </a:solidFill>
            <a:miter lim="800000"/>
            <a:headEnd/>
            <a:tailEnd/>
          </a:ln>
          <a:effectLst/>
        </p:spPr>
        <p:txBody>
          <a:bodyPr wrap="none" anchor="ctr"/>
          <a:lstStyle/>
          <a:p>
            <a:pPr algn="ctr"/>
            <a:r>
              <a:rPr lang="en-US"/>
              <a:t>  ring0 </a:t>
            </a:r>
          </a:p>
          <a:p>
            <a:pPr algn="ctr"/>
            <a:r>
              <a:rPr lang="en-US"/>
              <a:t>stack</a:t>
            </a:r>
          </a:p>
          <a:p>
            <a:pPr algn="ctr"/>
            <a:endParaRPr lang="en-US"/>
          </a:p>
        </p:txBody>
      </p:sp>
      <p:sp>
        <p:nvSpPr>
          <p:cNvPr id="22535" name="Rectangle 7"/>
          <p:cNvSpPr>
            <a:spLocks noChangeArrowheads="1"/>
          </p:cNvSpPr>
          <p:nvPr/>
        </p:nvSpPr>
        <p:spPr bwMode="auto">
          <a:xfrm>
            <a:off x="5029200" y="3276600"/>
            <a:ext cx="1524000" cy="2819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2536" name="Rectangle 8"/>
          <p:cNvSpPr>
            <a:spLocks noChangeArrowheads="1"/>
          </p:cNvSpPr>
          <p:nvPr/>
        </p:nvSpPr>
        <p:spPr bwMode="auto">
          <a:xfrm>
            <a:off x="5029200" y="3276600"/>
            <a:ext cx="3048000" cy="914400"/>
          </a:xfrm>
          <a:prstGeom prst="rect">
            <a:avLst/>
          </a:prstGeom>
          <a:solidFill>
            <a:srgbClr val="B2B2B2"/>
          </a:solidFill>
          <a:ln w="9525">
            <a:solidFill>
              <a:schemeClr val="tx1"/>
            </a:solidFill>
            <a:miter lim="800000"/>
            <a:headEnd/>
            <a:tailEnd/>
          </a:ln>
          <a:effectLst/>
        </p:spPr>
        <p:txBody>
          <a:bodyPr wrap="none" anchor="ctr"/>
          <a:lstStyle/>
          <a:p>
            <a:pPr algn="ctr"/>
            <a:r>
              <a:rPr lang="en-US"/>
              <a:t> ring0 </a:t>
            </a:r>
          </a:p>
          <a:p>
            <a:pPr algn="ctr"/>
            <a:r>
              <a:rPr lang="en-US"/>
              <a:t>stack</a:t>
            </a:r>
          </a:p>
          <a:p>
            <a:pPr algn="ctr"/>
            <a:endParaRPr lang="en-US"/>
          </a:p>
        </p:txBody>
      </p:sp>
      <p:sp>
        <p:nvSpPr>
          <p:cNvPr id="22537" name="Rectangle 9"/>
          <p:cNvSpPr>
            <a:spLocks noChangeArrowheads="1"/>
          </p:cNvSpPr>
          <p:nvPr/>
        </p:nvSpPr>
        <p:spPr bwMode="auto">
          <a:xfrm>
            <a:off x="1524000" y="5715000"/>
            <a:ext cx="1524000" cy="381000"/>
          </a:xfrm>
          <a:prstGeom prst="rect">
            <a:avLst/>
          </a:prstGeom>
          <a:solidFill>
            <a:srgbClr val="66FFFF"/>
          </a:solidFill>
          <a:ln w="9525">
            <a:solidFill>
              <a:schemeClr val="tx1"/>
            </a:solidFill>
            <a:miter lim="800000"/>
            <a:headEnd/>
            <a:tailEnd/>
          </a:ln>
          <a:effectLst/>
        </p:spPr>
        <p:txBody>
          <a:bodyPr wrap="none" anchor="ctr"/>
          <a:lstStyle/>
          <a:p>
            <a:pPr algn="ctr"/>
            <a:r>
              <a:rPr lang="en-US" b="1"/>
              <a:t>IP</a:t>
            </a:r>
          </a:p>
        </p:txBody>
      </p:sp>
      <p:sp>
        <p:nvSpPr>
          <p:cNvPr id="22538" name="Rectangle 10"/>
          <p:cNvSpPr>
            <a:spLocks noChangeArrowheads="1"/>
          </p:cNvSpPr>
          <p:nvPr/>
        </p:nvSpPr>
        <p:spPr bwMode="auto">
          <a:xfrm>
            <a:off x="1524000" y="5334000"/>
            <a:ext cx="1524000" cy="381000"/>
          </a:xfrm>
          <a:prstGeom prst="rect">
            <a:avLst/>
          </a:prstGeom>
          <a:solidFill>
            <a:srgbClr val="66FFFF"/>
          </a:solidFill>
          <a:ln w="9525">
            <a:solidFill>
              <a:schemeClr val="tx1"/>
            </a:solidFill>
            <a:miter lim="800000"/>
            <a:headEnd/>
            <a:tailEnd/>
          </a:ln>
          <a:effectLst/>
        </p:spPr>
        <p:txBody>
          <a:bodyPr wrap="none" anchor="ctr"/>
          <a:lstStyle/>
          <a:p>
            <a:pPr algn="ctr"/>
            <a:r>
              <a:rPr lang="en-US" b="1"/>
              <a:t>CS</a:t>
            </a:r>
          </a:p>
        </p:txBody>
      </p:sp>
      <p:sp>
        <p:nvSpPr>
          <p:cNvPr id="22539" name="Rectangle 11"/>
          <p:cNvSpPr>
            <a:spLocks noChangeArrowheads="1"/>
          </p:cNvSpPr>
          <p:nvPr/>
        </p:nvSpPr>
        <p:spPr bwMode="auto">
          <a:xfrm>
            <a:off x="1524000" y="4953000"/>
            <a:ext cx="1524000" cy="381000"/>
          </a:xfrm>
          <a:prstGeom prst="rect">
            <a:avLst/>
          </a:prstGeom>
          <a:solidFill>
            <a:srgbClr val="66FFFF"/>
          </a:solidFill>
          <a:ln w="9525">
            <a:solidFill>
              <a:schemeClr val="tx1"/>
            </a:solidFill>
            <a:miter lim="800000"/>
            <a:headEnd/>
            <a:tailEnd/>
          </a:ln>
          <a:effectLst/>
        </p:spPr>
        <p:txBody>
          <a:bodyPr wrap="none" anchor="ctr"/>
          <a:lstStyle/>
          <a:p>
            <a:pPr algn="ctr"/>
            <a:r>
              <a:rPr lang="en-US" b="1"/>
              <a:t>FLAGS</a:t>
            </a:r>
          </a:p>
        </p:txBody>
      </p:sp>
      <p:sp>
        <p:nvSpPr>
          <p:cNvPr id="22540" name="Rectangle 12"/>
          <p:cNvSpPr>
            <a:spLocks noChangeArrowheads="1"/>
          </p:cNvSpPr>
          <p:nvPr/>
        </p:nvSpPr>
        <p:spPr bwMode="auto">
          <a:xfrm>
            <a:off x="1524000" y="4572000"/>
            <a:ext cx="1524000" cy="381000"/>
          </a:xfrm>
          <a:prstGeom prst="rect">
            <a:avLst/>
          </a:prstGeom>
          <a:solidFill>
            <a:srgbClr val="99CCFF"/>
          </a:solidFill>
          <a:ln w="9525">
            <a:solidFill>
              <a:schemeClr val="tx1"/>
            </a:solidFill>
            <a:miter lim="800000"/>
            <a:headEnd/>
            <a:tailEnd/>
          </a:ln>
          <a:effectLst/>
        </p:spPr>
        <p:txBody>
          <a:bodyPr wrap="none" anchor="ctr"/>
          <a:lstStyle/>
          <a:p>
            <a:pPr algn="ctr"/>
            <a:r>
              <a:rPr lang="en-US" b="1"/>
              <a:t>SP</a:t>
            </a:r>
          </a:p>
        </p:txBody>
      </p:sp>
      <p:sp>
        <p:nvSpPr>
          <p:cNvPr id="22541" name="Rectangle 13"/>
          <p:cNvSpPr>
            <a:spLocks noChangeArrowheads="1"/>
          </p:cNvSpPr>
          <p:nvPr/>
        </p:nvSpPr>
        <p:spPr bwMode="auto">
          <a:xfrm>
            <a:off x="1524000" y="4191000"/>
            <a:ext cx="1524000" cy="381000"/>
          </a:xfrm>
          <a:prstGeom prst="rect">
            <a:avLst/>
          </a:prstGeom>
          <a:solidFill>
            <a:srgbClr val="99CCFF"/>
          </a:solidFill>
          <a:ln w="9525">
            <a:solidFill>
              <a:schemeClr val="tx1"/>
            </a:solidFill>
            <a:miter lim="800000"/>
            <a:headEnd/>
            <a:tailEnd/>
          </a:ln>
          <a:effectLst/>
        </p:spPr>
        <p:txBody>
          <a:bodyPr wrap="none" anchor="ctr"/>
          <a:lstStyle/>
          <a:p>
            <a:pPr algn="ctr"/>
            <a:r>
              <a:rPr lang="en-US" b="1"/>
              <a:t>SS</a:t>
            </a:r>
          </a:p>
        </p:txBody>
      </p:sp>
      <p:sp>
        <p:nvSpPr>
          <p:cNvPr id="22542" name="Rectangle 14"/>
          <p:cNvSpPr>
            <a:spLocks noChangeArrowheads="1"/>
          </p:cNvSpPr>
          <p:nvPr/>
        </p:nvSpPr>
        <p:spPr bwMode="auto">
          <a:xfrm>
            <a:off x="5029200" y="5715000"/>
            <a:ext cx="3048000" cy="381000"/>
          </a:xfrm>
          <a:prstGeom prst="rect">
            <a:avLst/>
          </a:prstGeom>
          <a:solidFill>
            <a:srgbClr val="66FFFF"/>
          </a:solidFill>
          <a:ln w="9525">
            <a:solidFill>
              <a:schemeClr val="tx1"/>
            </a:solidFill>
            <a:miter lim="800000"/>
            <a:headEnd/>
            <a:tailEnd/>
          </a:ln>
          <a:effectLst/>
        </p:spPr>
        <p:txBody>
          <a:bodyPr wrap="none" anchor="ctr"/>
          <a:lstStyle/>
          <a:p>
            <a:pPr algn="ctr"/>
            <a:r>
              <a:rPr lang="en-US" b="1"/>
              <a:t>EIP</a:t>
            </a:r>
          </a:p>
        </p:txBody>
      </p:sp>
      <p:sp>
        <p:nvSpPr>
          <p:cNvPr id="22543" name="Rectangle 15"/>
          <p:cNvSpPr>
            <a:spLocks noChangeArrowheads="1"/>
          </p:cNvSpPr>
          <p:nvPr/>
        </p:nvSpPr>
        <p:spPr bwMode="auto">
          <a:xfrm>
            <a:off x="5029200" y="5334000"/>
            <a:ext cx="3048000" cy="381000"/>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22544" name="Rectangle 16"/>
          <p:cNvSpPr>
            <a:spLocks noChangeArrowheads="1"/>
          </p:cNvSpPr>
          <p:nvPr/>
        </p:nvSpPr>
        <p:spPr bwMode="auto">
          <a:xfrm>
            <a:off x="5029200" y="4953000"/>
            <a:ext cx="3048000" cy="381000"/>
          </a:xfrm>
          <a:prstGeom prst="rect">
            <a:avLst/>
          </a:prstGeom>
          <a:solidFill>
            <a:srgbClr val="66FFFF"/>
          </a:solidFill>
          <a:ln w="9525">
            <a:solidFill>
              <a:schemeClr val="tx1"/>
            </a:solidFill>
            <a:miter lim="800000"/>
            <a:headEnd/>
            <a:tailEnd/>
          </a:ln>
          <a:effectLst/>
        </p:spPr>
        <p:txBody>
          <a:bodyPr wrap="none" anchor="ctr"/>
          <a:lstStyle/>
          <a:p>
            <a:pPr algn="ctr"/>
            <a:r>
              <a:rPr lang="en-US" b="1"/>
              <a:t>EFLAGS</a:t>
            </a:r>
          </a:p>
        </p:txBody>
      </p:sp>
      <p:sp>
        <p:nvSpPr>
          <p:cNvPr id="22545" name="Rectangle 17"/>
          <p:cNvSpPr>
            <a:spLocks noChangeArrowheads="1"/>
          </p:cNvSpPr>
          <p:nvPr/>
        </p:nvSpPr>
        <p:spPr bwMode="auto">
          <a:xfrm>
            <a:off x="5029200" y="4572000"/>
            <a:ext cx="3048000" cy="381000"/>
          </a:xfrm>
          <a:prstGeom prst="rect">
            <a:avLst/>
          </a:prstGeom>
          <a:solidFill>
            <a:srgbClr val="99CCFF"/>
          </a:solidFill>
          <a:ln w="9525">
            <a:solidFill>
              <a:schemeClr val="tx1"/>
            </a:solidFill>
            <a:miter lim="800000"/>
            <a:headEnd/>
            <a:tailEnd/>
          </a:ln>
          <a:effectLst/>
        </p:spPr>
        <p:txBody>
          <a:bodyPr wrap="none" anchor="ctr"/>
          <a:lstStyle/>
          <a:p>
            <a:pPr algn="ctr"/>
            <a:r>
              <a:rPr lang="en-US" b="1"/>
              <a:t>ESP</a:t>
            </a:r>
          </a:p>
        </p:txBody>
      </p:sp>
      <p:sp>
        <p:nvSpPr>
          <p:cNvPr id="22546" name="Rectangle 18"/>
          <p:cNvSpPr>
            <a:spLocks noChangeArrowheads="1"/>
          </p:cNvSpPr>
          <p:nvPr/>
        </p:nvSpPr>
        <p:spPr bwMode="auto">
          <a:xfrm>
            <a:off x="5029200" y="4191000"/>
            <a:ext cx="3048000" cy="381000"/>
          </a:xfrm>
          <a:prstGeom prst="rect">
            <a:avLst/>
          </a:prstGeom>
          <a:solidFill>
            <a:srgbClr val="B2B2B2"/>
          </a:solidFill>
          <a:ln w="9525">
            <a:solidFill>
              <a:schemeClr val="tx1"/>
            </a:solidFill>
            <a:miter lim="800000"/>
            <a:headEnd/>
            <a:tailEnd/>
          </a:ln>
          <a:effectLst/>
        </p:spPr>
        <p:txBody>
          <a:bodyPr wrap="none" anchor="ctr"/>
          <a:lstStyle/>
          <a:p>
            <a:endParaRPr lang="en-US"/>
          </a:p>
        </p:txBody>
      </p:sp>
      <p:sp>
        <p:nvSpPr>
          <p:cNvPr id="22547" name="Text Box 19"/>
          <p:cNvSpPr txBox="1">
            <a:spLocks noChangeArrowheads="1"/>
          </p:cNvSpPr>
          <p:nvPr/>
        </p:nvSpPr>
        <p:spPr bwMode="auto">
          <a:xfrm>
            <a:off x="304800" y="5791200"/>
            <a:ext cx="869950" cy="366713"/>
          </a:xfrm>
          <a:prstGeom prst="rect">
            <a:avLst/>
          </a:prstGeom>
          <a:noFill/>
          <a:ln w="9525">
            <a:noFill/>
            <a:miter lim="800000"/>
            <a:headEnd/>
            <a:tailEnd/>
          </a:ln>
          <a:effectLst/>
        </p:spPr>
        <p:txBody>
          <a:bodyPr wrap="none">
            <a:spAutoFit/>
          </a:bodyPr>
          <a:lstStyle/>
          <a:p>
            <a:r>
              <a:rPr lang="en-US" b="1"/>
              <a:t>SS:SP</a:t>
            </a:r>
          </a:p>
        </p:txBody>
      </p:sp>
      <p:sp>
        <p:nvSpPr>
          <p:cNvPr id="22548" name="Text Box 20"/>
          <p:cNvSpPr txBox="1">
            <a:spLocks noChangeArrowheads="1"/>
          </p:cNvSpPr>
          <p:nvPr/>
        </p:nvSpPr>
        <p:spPr bwMode="auto">
          <a:xfrm>
            <a:off x="3810000" y="5791200"/>
            <a:ext cx="1022350" cy="366713"/>
          </a:xfrm>
          <a:prstGeom prst="rect">
            <a:avLst/>
          </a:prstGeom>
          <a:noFill/>
          <a:ln w="9525">
            <a:noFill/>
            <a:miter lim="800000"/>
            <a:headEnd/>
            <a:tailEnd/>
          </a:ln>
          <a:effectLst/>
        </p:spPr>
        <p:txBody>
          <a:bodyPr wrap="none">
            <a:spAutoFit/>
          </a:bodyPr>
          <a:lstStyle/>
          <a:p>
            <a:r>
              <a:rPr lang="en-US" b="1"/>
              <a:t>SS:ESP</a:t>
            </a:r>
          </a:p>
        </p:txBody>
      </p:sp>
      <p:sp>
        <p:nvSpPr>
          <p:cNvPr id="22549" name="Line 21"/>
          <p:cNvSpPr>
            <a:spLocks noChangeShapeType="1"/>
          </p:cNvSpPr>
          <p:nvPr/>
        </p:nvSpPr>
        <p:spPr bwMode="auto">
          <a:xfrm>
            <a:off x="381000" y="609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2550" name="Line 22"/>
          <p:cNvSpPr>
            <a:spLocks noChangeShapeType="1"/>
          </p:cNvSpPr>
          <p:nvPr/>
        </p:nvSpPr>
        <p:spPr bwMode="auto">
          <a:xfrm>
            <a:off x="3886200" y="6096000"/>
            <a:ext cx="1143000" cy="0"/>
          </a:xfrm>
          <a:prstGeom prst="line">
            <a:avLst/>
          </a:prstGeom>
          <a:noFill/>
          <a:ln w="9525">
            <a:solidFill>
              <a:schemeClr val="tx1"/>
            </a:solidFill>
            <a:round/>
            <a:headEnd/>
            <a:tailEnd type="triangle" w="med" len="med"/>
          </a:ln>
          <a:effectLst/>
        </p:spPr>
        <p:txBody>
          <a:bodyPr/>
          <a:lstStyle/>
          <a:p>
            <a:endParaRPr lang="en-US"/>
          </a:p>
        </p:txBody>
      </p:sp>
      <p:sp>
        <p:nvSpPr>
          <p:cNvPr id="22551" name="Text Box 23"/>
          <p:cNvSpPr txBox="1">
            <a:spLocks noChangeArrowheads="1"/>
          </p:cNvSpPr>
          <p:nvPr/>
        </p:nvSpPr>
        <p:spPr bwMode="auto">
          <a:xfrm>
            <a:off x="1828800" y="2819400"/>
            <a:ext cx="869950" cy="366713"/>
          </a:xfrm>
          <a:prstGeom prst="rect">
            <a:avLst/>
          </a:prstGeom>
          <a:noFill/>
          <a:ln w="9525">
            <a:noFill/>
            <a:miter lim="800000"/>
            <a:headEnd/>
            <a:tailEnd/>
          </a:ln>
          <a:effectLst/>
        </p:spPr>
        <p:txBody>
          <a:bodyPr wrap="none">
            <a:spAutoFit/>
          </a:bodyPr>
          <a:lstStyle/>
          <a:p>
            <a:r>
              <a:rPr lang="en-US"/>
              <a:t>16-bits</a:t>
            </a:r>
          </a:p>
        </p:txBody>
      </p:sp>
      <p:sp>
        <p:nvSpPr>
          <p:cNvPr id="22552" name="Line 24"/>
          <p:cNvSpPr>
            <a:spLocks noChangeShapeType="1"/>
          </p:cNvSpPr>
          <p:nvPr/>
        </p:nvSpPr>
        <p:spPr bwMode="auto">
          <a:xfrm>
            <a:off x="1524000" y="3124200"/>
            <a:ext cx="1524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2553" name="Line 25"/>
          <p:cNvSpPr>
            <a:spLocks noChangeShapeType="1"/>
          </p:cNvSpPr>
          <p:nvPr/>
        </p:nvSpPr>
        <p:spPr bwMode="auto">
          <a:xfrm>
            <a:off x="5029200" y="3124200"/>
            <a:ext cx="3048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2554" name="Text Box 26"/>
          <p:cNvSpPr txBox="1">
            <a:spLocks noChangeArrowheads="1"/>
          </p:cNvSpPr>
          <p:nvPr/>
        </p:nvSpPr>
        <p:spPr bwMode="auto">
          <a:xfrm>
            <a:off x="6172200" y="2819400"/>
            <a:ext cx="869950" cy="366713"/>
          </a:xfrm>
          <a:prstGeom prst="rect">
            <a:avLst/>
          </a:prstGeom>
          <a:noFill/>
          <a:ln w="9525">
            <a:noFill/>
            <a:miter lim="800000"/>
            <a:headEnd/>
            <a:tailEnd/>
          </a:ln>
          <a:effectLst/>
        </p:spPr>
        <p:txBody>
          <a:bodyPr wrap="none">
            <a:spAutoFit/>
          </a:bodyPr>
          <a:lstStyle/>
          <a:p>
            <a:r>
              <a:rPr lang="en-US"/>
              <a:t>32-bits</a:t>
            </a:r>
          </a:p>
        </p:txBody>
      </p:sp>
      <p:sp>
        <p:nvSpPr>
          <p:cNvPr id="22558" name="Rectangle 30"/>
          <p:cNvSpPr>
            <a:spLocks noChangeArrowheads="1"/>
          </p:cNvSpPr>
          <p:nvPr/>
        </p:nvSpPr>
        <p:spPr bwMode="auto">
          <a:xfrm>
            <a:off x="6553200" y="5334000"/>
            <a:ext cx="1524000" cy="381000"/>
          </a:xfrm>
          <a:prstGeom prst="rect">
            <a:avLst/>
          </a:prstGeom>
          <a:solidFill>
            <a:srgbClr val="66FFFF"/>
          </a:solidFill>
          <a:ln w="9525">
            <a:solidFill>
              <a:schemeClr val="tx1"/>
            </a:solidFill>
            <a:miter lim="800000"/>
            <a:headEnd/>
            <a:tailEnd/>
          </a:ln>
          <a:effectLst/>
        </p:spPr>
        <p:txBody>
          <a:bodyPr wrap="none" anchor="ctr"/>
          <a:lstStyle/>
          <a:p>
            <a:pPr algn="ctr"/>
            <a:r>
              <a:rPr lang="en-US" b="1"/>
              <a:t>CS</a:t>
            </a:r>
          </a:p>
        </p:txBody>
      </p:sp>
      <p:sp>
        <p:nvSpPr>
          <p:cNvPr id="22559" name="Rectangle 31"/>
          <p:cNvSpPr>
            <a:spLocks noChangeArrowheads="1"/>
          </p:cNvSpPr>
          <p:nvPr/>
        </p:nvSpPr>
        <p:spPr bwMode="auto">
          <a:xfrm>
            <a:off x="6553200" y="4191000"/>
            <a:ext cx="1524000" cy="381000"/>
          </a:xfrm>
          <a:prstGeom prst="rect">
            <a:avLst/>
          </a:prstGeom>
          <a:solidFill>
            <a:srgbClr val="99CCFF"/>
          </a:solidFill>
          <a:ln w="9525">
            <a:solidFill>
              <a:schemeClr val="tx1"/>
            </a:solidFill>
            <a:miter lim="800000"/>
            <a:headEnd/>
            <a:tailEnd/>
          </a:ln>
          <a:effectLst/>
        </p:spPr>
        <p:txBody>
          <a:bodyPr wrap="none" anchor="ctr"/>
          <a:lstStyle/>
          <a:p>
            <a:pPr algn="ctr"/>
            <a:r>
              <a:rPr lang="en-US" b="1"/>
              <a:t>SS</a:t>
            </a:r>
          </a:p>
        </p:txBody>
      </p:sp>
      <p:sp>
        <p:nvSpPr>
          <p:cNvPr id="22567" name="Rectangle 39"/>
          <p:cNvSpPr>
            <a:spLocks noChangeArrowheads="1"/>
          </p:cNvSpPr>
          <p:nvPr/>
        </p:nvSpPr>
        <p:spPr bwMode="auto">
          <a:xfrm>
            <a:off x="1920875" y="6288088"/>
            <a:ext cx="228600" cy="152400"/>
          </a:xfrm>
          <a:prstGeom prst="rect">
            <a:avLst/>
          </a:prstGeom>
          <a:solidFill>
            <a:srgbClr val="66FFFF"/>
          </a:solidFill>
          <a:ln w="9525">
            <a:solidFill>
              <a:schemeClr val="tx1"/>
            </a:solidFill>
            <a:miter lim="800000"/>
            <a:headEnd/>
            <a:tailEnd/>
          </a:ln>
          <a:effectLst/>
        </p:spPr>
        <p:txBody>
          <a:bodyPr wrap="none" anchor="ctr"/>
          <a:lstStyle/>
          <a:p>
            <a:pPr algn="ctr"/>
            <a:endParaRPr lang="en-US" b="1"/>
          </a:p>
        </p:txBody>
      </p:sp>
      <p:sp>
        <p:nvSpPr>
          <p:cNvPr id="22568" name="Text Box 40"/>
          <p:cNvSpPr txBox="1">
            <a:spLocks noChangeArrowheads="1"/>
          </p:cNvSpPr>
          <p:nvPr/>
        </p:nvSpPr>
        <p:spPr bwMode="auto">
          <a:xfrm>
            <a:off x="2133600" y="6172200"/>
            <a:ext cx="1892300" cy="366713"/>
          </a:xfrm>
          <a:prstGeom prst="rect">
            <a:avLst/>
          </a:prstGeom>
          <a:noFill/>
          <a:ln w="9525">
            <a:noFill/>
            <a:miter lim="800000"/>
            <a:headEnd/>
            <a:tailEnd/>
          </a:ln>
          <a:effectLst/>
        </p:spPr>
        <p:txBody>
          <a:bodyPr wrap="none">
            <a:spAutoFit/>
          </a:bodyPr>
          <a:lstStyle/>
          <a:p>
            <a:r>
              <a:rPr lang="en-US"/>
              <a:t>= always pushed</a:t>
            </a:r>
          </a:p>
        </p:txBody>
      </p:sp>
      <p:sp>
        <p:nvSpPr>
          <p:cNvPr id="22569" name="Rectangle 41"/>
          <p:cNvSpPr>
            <a:spLocks noChangeArrowheads="1"/>
          </p:cNvSpPr>
          <p:nvPr/>
        </p:nvSpPr>
        <p:spPr bwMode="auto">
          <a:xfrm>
            <a:off x="4359275" y="6288088"/>
            <a:ext cx="228600" cy="152400"/>
          </a:xfrm>
          <a:prstGeom prst="rect">
            <a:avLst/>
          </a:prstGeom>
          <a:solidFill>
            <a:srgbClr val="99CCFF"/>
          </a:solidFill>
          <a:ln w="9525">
            <a:solidFill>
              <a:schemeClr val="tx1"/>
            </a:solidFill>
            <a:miter lim="800000"/>
            <a:headEnd/>
            <a:tailEnd/>
          </a:ln>
          <a:effectLst/>
        </p:spPr>
        <p:txBody>
          <a:bodyPr wrap="none" anchor="ctr"/>
          <a:lstStyle/>
          <a:p>
            <a:pPr algn="ctr"/>
            <a:endParaRPr lang="en-US" b="1"/>
          </a:p>
        </p:txBody>
      </p:sp>
      <p:sp>
        <p:nvSpPr>
          <p:cNvPr id="22570" name="Text Box 42"/>
          <p:cNvSpPr txBox="1">
            <a:spLocks noChangeArrowheads="1"/>
          </p:cNvSpPr>
          <p:nvPr/>
        </p:nvSpPr>
        <p:spPr bwMode="auto">
          <a:xfrm>
            <a:off x="4572000" y="6172200"/>
            <a:ext cx="3708400" cy="366713"/>
          </a:xfrm>
          <a:prstGeom prst="rect">
            <a:avLst/>
          </a:prstGeom>
          <a:noFill/>
          <a:ln w="9525">
            <a:noFill/>
            <a:miter lim="800000"/>
            <a:headEnd/>
            <a:tailEnd/>
          </a:ln>
          <a:effectLst/>
        </p:spPr>
        <p:txBody>
          <a:bodyPr wrap="none">
            <a:spAutoFit/>
          </a:bodyPr>
          <a:lstStyle/>
          <a:p>
            <a:r>
              <a:rPr lang="en-US"/>
              <a:t>= pushed if privilege-level changed</a:t>
            </a:r>
          </a:p>
        </p:txBody>
      </p:sp>
    </p:spTree>
    <p:extLst>
      <p:ext uri="{BB962C8B-B14F-4D97-AF65-F5344CB8AC3E}">
        <p14:creationId xmlns:p14="http://schemas.microsoft.com/office/powerpoint/2010/main" xmlns:p="http://schemas.openxmlformats.org/presentationml/2006/main" xmlns:r="http://schemas.openxmlformats.org/officeDocument/2006/relationships" xmlns:a="http://schemas.openxmlformats.org/drawingml/2006/main" xmlns="" val="198546277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152400"/>
            <a:ext cx="8229600" cy="1143000"/>
          </a:xfrm>
        </p:spPr>
        <p:txBody>
          <a:bodyPr/>
          <a:lstStyle/>
          <a:p>
            <a:r>
              <a:rPr lang="en-US" dirty="0"/>
              <a:t>Error-Code Formats</a:t>
            </a:r>
          </a:p>
        </p:txBody>
      </p:sp>
      <p:sp>
        <p:nvSpPr>
          <p:cNvPr id="14339" name="Rectangle 3"/>
          <p:cNvSpPr>
            <a:spLocks noGrp="1" noChangeArrowheads="1"/>
          </p:cNvSpPr>
          <p:nvPr>
            <p:ph type="body" idx="1"/>
          </p:nvPr>
        </p:nvSpPr>
        <p:spPr>
          <a:xfrm>
            <a:off x="457200" y="1066800"/>
            <a:ext cx="8229600" cy="4525963"/>
          </a:xfrm>
        </p:spPr>
        <p:txBody>
          <a:bodyPr/>
          <a:lstStyle/>
          <a:p>
            <a:r>
              <a:rPr lang="en-US" sz="2400" dirty="0"/>
              <a:t>The format of the error-code that the CPU pushes onto its stack depends upon which type of exception has been encountered</a:t>
            </a:r>
          </a:p>
          <a:p>
            <a:r>
              <a:rPr lang="en-US" sz="2400" dirty="0"/>
              <a:t>For General Protection exceptions, the error-code format looks like this:</a:t>
            </a:r>
          </a:p>
          <a:p>
            <a:endParaRPr lang="en-US" dirty="0"/>
          </a:p>
        </p:txBody>
      </p:sp>
      <p:sp>
        <p:nvSpPr>
          <p:cNvPr id="14340" name="Rectangle 4"/>
          <p:cNvSpPr>
            <a:spLocks noChangeArrowheads="1"/>
          </p:cNvSpPr>
          <p:nvPr/>
        </p:nvSpPr>
        <p:spPr bwMode="auto">
          <a:xfrm>
            <a:off x="1371600" y="3886200"/>
            <a:ext cx="6553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000" b="1"/>
              <a:t>segment selector index</a:t>
            </a:r>
          </a:p>
        </p:txBody>
      </p:sp>
      <p:sp>
        <p:nvSpPr>
          <p:cNvPr id="14341" name="Rectangle 5"/>
          <p:cNvSpPr>
            <a:spLocks noChangeArrowheads="1"/>
          </p:cNvSpPr>
          <p:nvPr/>
        </p:nvSpPr>
        <p:spPr bwMode="auto">
          <a:xfrm>
            <a:off x="7620000" y="38862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E</a:t>
            </a:r>
          </a:p>
          <a:p>
            <a:pPr algn="ctr"/>
            <a:r>
              <a:rPr lang="en-US" b="1"/>
              <a:t>X</a:t>
            </a:r>
          </a:p>
          <a:p>
            <a:pPr algn="ctr"/>
            <a:r>
              <a:rPr lang="en-US" b="1"/>
              <a:t>T</a:t>
            </a:r>
          </a:p>
        </p:txBody>
      </p:sp>
      <p:sp>
        <p:nvSpPr>
          <p:cNvPr id="14342" name="Rectangle 6"/>
          <p:cNvSpPr>
            <a:spLocks noChangeArrowheads="1"/>
          </p:cNvSpPr>
          <p:nvPr/>
        </p:nvSpPr>
        <p:spPr bwMode="auto">
          <a:xfrm>
            <a:off x="7315200" y="38862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I</a:t>
            </a:r>
          </a:p>
          <a:p>
            <a:pPr algn="ctr"/>
            <a:r>
              <a:rPr lang="en-US" b="1"/>
              <a:t>N</a:t>
            </a:r>
          </a:p>
          <a:p>
            <a:pPr algn="ctr"/>
            <a:r>
              <a:rPr lang="en-US" b="1"/>
              <a:t>T</a:t>
            </a:r>
          </a:p>
        </p:txBody>
      </p:sp>
      <p:sp>
        <p:nvSpPr>
          <p:cNvPr id="14343" name="Rectangle 7"/>
          <p:cNvSpPr>
            <a:spLocks noChangeArrowheads="1"/>
          </p:cNvSpPr>
          <p:nvPr/>
        </p:nvSpPr>
        <p:spPr bwMode="auto">
          <a:xfrm>
            <a:off x="7010400" y="3886200"/>
            <a:ext cx="3048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T</a:t>
            </a:r>
          </a:p>
          <a:p>
            <a:pPr algn="ctr"/>
            <a:r>
              <a:rPr lang="en-US" b="1"/>
              <a:t>I</a:t>
            </a:r>
          </a:p>
        </p:txBody>
      </p:sp>
      <p:sp>
        <p:nvSpPr>
          <p:cNvPr id="14347" name="Text Box 11"/>
          <p:cNvSpPr txBox="1">
            <a:spLocks noChangeArrowheads="1"/>
          </p:cNvSpPr>
          <p:nvPr/>
        </p:nvSpPr>
        <p:spPr bwMode="auto">
          <a:xfrm>
            <a:off x="1355725" y="3541713"/>
            <a:ext cx="438150" cy="366712"/>
          </a:xfrm>
          <a:prstGeom prst="rect">
            <a:avLst/>
          </a:prstGeom>
          <a:noFill/>
          <a:ln w="9525">
            <a:noFill/>
            <a:miter lim="800000"/>
            <a:headEnd/>
            <a:tailEnd/>
          </a:ln>
          <a:effectLst/>
        </p:spPr>
        <p:txBody>
          <a:bodyPr wrap="none">
            <a:spAutoFit/>
          </a:bodyPr>
          <a:lstStyle/>
          <a:p>
            <a:r>
              <a:rPr lang="en-US"/>
              <a:t>15</a:t>
            </a:r>
          </a:p>
        </p:txBody>
      </p:sp>
      <p:sp>
        <p:nvSpPr>
          <p:cNvPr id="14348" name="Text Box 12"/>
          <p:cNvSpPr txBox="1">
            <a:spLocks noChangeArrowheads="1"/>
          </p:cNvSpPr>
          <p:nvPr/>
        </p:nvSpPr>
        <p:spPr bwMode="auto">
          <a:xfrm>
            <a:off x="6705600" y="3505200"/>
            <a:ext cx="1263650" cy="366713"/>
          </a:xfrm>
          <a:prstGeom prst="rect">
            <a:avLst/>
          </a:prstGeom>
          <a:noFill/>
          <a:ln w="9525">
            <a:noFill/>
            <a:miter lim="800000"/>
            <a:headEnd/>
            <a:tailEnd/>
          </a:ln>
          <a:effectLst/>
        </p:spPr>
        <p:txBody>
          <a:bodyPr wrap="none">
            <a:spAutoFit/>
          </a:bodyPr>
          <a:lstStyle/>
          <a:p>
            <a:r>
              <a:rPr lang="en-US"/>
              <a:t>3   2   1   0</a:t>
            </a:r>
          </a:p>
        </p:txBody>
      </p:sp>
      <p:sp>
        <p:nvSpPr>
          <p:cNvPr id="14350" name="Text Box 14"/>
          <p:cNvSpPr txBox="1">
            <a:spLocks noChangeArrowheads="1"/>
          </p:cNvSpPr>
          <p:nvPr/>
        </p:nvSpPr>
        <p:spPr bwMode="auto">
          <a:xfrm>
            <a:off x="898525" y="5065713"/>
            <a:ext cx="7404100" cy="641350"/>
          </a:xfrm>
          <a:prstGeom prst="rect">
            <a:avLst/>
          </a:prstGeom>
          <a:noFill/>
          <a:ln w="9525">
            <a:noFill/>
            <a:miter lim="800000"/>
            <a:headEnd/>
            <a:tailEnd/>
          </a:ln>
          <a:effectLst/>
        </p:spPr>
        <p:txBody>
          <a:bodyPr wrap="none">
            <a:spAutoFit/>
          </a:bodyPr>
          <a:lstStyle/>
          <a:p>
            <a:r>
              <a:rPr lang="en-US"/>
              <a:t>TI=Table Indicator (0=GDT, 1=LDT)            INT=Interrupt (1=yes, 0=no)</a:t>
            </a:r>
          </a:p>
          <a:p>
            <a:r>
              <a:rPr lang="en-US"/>
              <a:t>EXT=External-to-CPU event was cause of  the exception (1=yes, 0=no)</a:t>
            </a:r>
          </a:p>
        </p:txBody>
      </p:sp>
      <p:sp>
        <p:nvSpPr>
          <p:cNvPr id="11" name="Slide Number Placeholder 10"/>
          <p:cNvSpPr>
            <a:spLocks noGrp="1"/>
          </p:cNvSpPr>
          <p:nvPr>
            <p:ph type="sldNum" sz="quarter" idx="12"/>
          </p:nvPr>
        </p:nvSpPr>
        <p:spPr/>
        <p:txBody>
          <a:bodyPr/>
          <a:lstStyle/>
          <a:p>
            <a:fld id="{E9F30D11-FCBC-4E13-9D77-6D2272D5FE03}"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1143000"/>
          </a:xfrm>
        </p:spPr>
        <p:txBody>
          <a:bodyPr/>
          <a:lstStyle/>
          <a:p>
            <a:r>
              <a:rPr lang="en-US" dirty="0"/>
              <a:t>Stack Frame Layout (32bit)</a:t>
            </a:r>
          </a:p>
        </p:txBody>
      </p:sp>
      <p:sp>
        <p:nvSpPr>
          <p:cNvPr id="13316" name="Rectangle 4"/>
          <p:cNvSpPr>
            <a:spLocks noChangeArrowheads="1"/>
          </p:cNvSpPr>
          <p:nvPr/>
        </p:nvSpPr>
        <p:spPr bwMode="auto">
          <a:xfrm>
            <a:off x="1371600" y="1828800"/>
            <a:ext cx="2971800" cy="533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17" name="Rectangle 5"/>
          <p:cNvSpPr>
            <a:spLocks noChangeArrowheads="1"/>
          </p:cNvSpPr>
          <p:nvPr/>
        </p:nvSpPr>
        <p:spPr bwMode="auto">
          <a:xfrm>
            <a:off x="1371600" y="2362200"/>
            <a:ext cx="2971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ESP</a:t>
            </a:r>
          </a:p>
        </p:txBody>
      </p:sp>
      <p:sp>
        <p:nvSpPr>
          <p:cNvPr id="13318" name="Rectangle 6"/>
          <p:cNvSpPr>
            <a:spLocks noChangeArrowheads="1"/>
          </p:cNvSpPr>
          <p:nvPr/>
        </p:nvSpPr>
        <p:spPr bwMode="auto">
          <a:xfrm>
            <a:off x="1371600" y="2895600"/>
            <a:ext cx="2971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sz="2400" b="1"/>
              <a:t>EFLAGS</a:t>
            </a:r>
          </a:p>
        </p:txBody>
      </p:sp>
      <p:sp>
        <p:nvSpPr>
          <p:cNvPr id="13319" name="Rectangle 7"/>
          <p:cNvSpPr>
            <a:spLocks noChangeArrowheads="1"/>
          </p:cNvSpPr>
          <p:nvPr/>
        </p:nvSpPr>
        <p:spPr bwMode="auto">
          <a:xfrm>
            <a:off x="1371600" y="3429000"/>
            <a:ext cx="2971800" cy="533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20" name="Rectangle 8"/>
          <p:cNvSpPr>
            <a:spLocks noChangeArrowheads="1"/>
          </p:cNvSpPr>
          <p:nvPr/>
        </p:nvSpPr>
        <p:spPr bwMode="auto">
          <a:xfrm>
            <a:off x="1371600" y="3962400"/>
            <a:ext cx="2971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sz="2400" b="1"/>
              <a:t>EIP</a:t>
            </a:r>
          </a:p>
        </p:txBody>
      </p:sp>
      <p:sp>
        <p:nvSpPr>
          <p:cNvPr id="13321" name="Rectangle 9"/>
          <p:cNvSpPr>
            <a:spLocks noChangeArrowheads="1"/>
          </p:cNvSpPr>
          <p:nvPr/>
        </p:nvSpPr>
        <p:spPr bwMode="auto">
          <a:xfrm>
            <a:off x="1371600" y="4495800"/>
            <a:ext cx="2971800" cy="533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13322" name="Rectangle 10"/>
          <p:cNvSpPr>
            <a:spLocks noChangeArrowheads="1"/>
          </p:cNvSpPr>
          <p:nvPr/>
        </p:nvSpPr>
        <p:spPr bwMode="auto">
          <a:xfrm>
            <a:off x="2895600" y="1828800"/>
            <a:ext cx="1447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SS</a:t>
            </a:r>
          </a:p>
        </p:txBody>
      </p:sp>
      <p:sp>
        <p:nvSpPr>
          <p:cNvPr id="13323" name="Rectangle 11"/>
          <p:cNvSpPr>
            <a:spLocks noChangeArrowheads="1"/>
          </p:cNvSpPr>
          <p:nvPr/>
        </p:nvSpPr>
        <p:spPr bwMode="auto">
          <a:xfrm>
            <a:off x="2895600" y="3429000"/>
            <a:ext cx="1447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sz="2400" b="1"/>
              <a:t>CS</a:t>
            </a:r>
          </a:p>
        </p:txBody>
      </p:sp>
      <p:sp>
        <p:nvSpPr>
          <p:cNvPr id="13324" name="Rectangle 12"/>
          <p:cNvSpPr>
            <a:spLocks noChangeArrowheads="1"/>
          </p:cNvSpPr>
          <p:nvPr/>
        </p:nvSpPr>
        <p:spPr bwMode="auto">
          <a:xfrm>
            <a:off x="2895600" y="4495800"/>
            <a:ext cx="1447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b="1"/>
              <a:t>Error Code</a:t>
            </a:r>
          </a:p>
        </p:txBody>
      </p:sp>
      <p:sp>
        <p:nvSpPr>
          <p:cNvPr id="13331" name="Text Box 19"/>
          <p:cNvSpPr txBox="1">
            <a:spLocks noChangeArrowheads="1"/>
          </p:cNvSpPr>
          <p:nvPr/>
        </p:nvSpPr>
        <p:spPr bwMode="auto">
          <a:xfrm>
            <a:off x="5105400" y="3886200"/>
            <a:ext cx="3681413" cy="396875"/>
          </a:xfrm>
          <a:prstGeom prst="rect">
            <a:avLst/>
          </a:prstGeom>
          <a:noFill/>
          <a:ln w="9525">
            <a:noFill/>
            <a:miter lim="800000"/>
            <a:headEnd/>
            <a:tailEnd/>
          </a:ln>
          <a:effectLst/>
        </p:spPr>
        <p:txBody>
          <a:bodyPr wrap="none">
            <a:spAutoFit/>
          </a:bodyPr>
          <a:lstStyle/>
          <a:p>
            <a:r>
              <a:rPr lang="en-US" sz="2000"/>
              <a:t>points to the faulting instruction</a:t>
            </a:r>
          </a:p>
        </p:txBody>
      </p:sp>
      <p:sp>
        <p:nvSpPr>
          <p:cNvPr id="13332" name="Line 20"/>
          <p:cNvSpPr>
            <a:spLocks noChangeShapeType="1"/>
          </p:cNvSpPr>
          <p:nvPr/>
        </p:nvSpPr>
        <p:spPr bwMode="auto">
          <a:xfrm>
            <a:off x="4495800" y="3429000"/>
            <a:ext cx="0" cy="1066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3333" name="Line 21"/>
          <p:cNvSpPr>
            <a:spLocks noChangeShapeType="1"/>
          </p:cNvSpPr>
          <p:nvPr/>
        </p:nvSpPr>
        <p:spPr bwMode="auto">
          <a:xfrm flipH="1">
            <a:off x="4572000" y="4114800"/>
            <a:ext cx="609600" cy="0"/>
          </a:xfrm>
          <a:prstGeom prst="line">
            <a:avLst/>
          </a:prstGeom>
          <a:noFill/>
          <a:ln w="9525">
            <a:solidFill>
              <a:schemeClr val="tx1"/>
            </a:solidFill>
            <a:round/>
            <a:headEnd/>
            <a:tailEnd type="triangle" w="med" len="med"/>
          </a:ln>
          <a:effectLst/>
        </p:spPr>
        <p:txBody>
          <a:bodyPr/>
          <a:lstStyle/>
          <a:p>
            <a:endParaRPr lang="en-US"/>
          </a:p>
        </p:txBody>
      </p:sp>
      <p:sp>
        <p:nvSpPr>
          <p:cNvPr id="13334" name="Line 22"/>
          <p:cNvSpPr>
            <a:spLocks noChangeShapeType="1"/>
          </p:cNvSpPr>
          <p:nvPr/>
        </p:nvSpPr>
        <p:spPr bwMode="auto">
          <a:xfrm>
            <a:off x="4495800" y="1828800"/>
            <a:ext cx="0" cy="1066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3335" name="Text Box 23"/>
          <p:cNvSpPr txBox="1">
            <a:spLocks noChangeArrowheads="1"/>
          </p:cNvSpPr>
          <p:nvPr/>
        </p:nvSpPr>
        <p:spPr bwMode="auto">
          <a:xfrm>
            <a:off x="5029200" y="2209800"/>
            <a:ext cx="3243263" cy="396875"/>
          </a:xfrm>
          <a:prstGeom prst="rect">
            <a:avLst/>
          </a:prstGeom>
          <a:noFill/>
          <a:ln w="9525">
            <a:noFill/>
            <a:miter lim="800000"/>
            <a:headEnd/>
            <a:tailEnd/>
          </a:ln>
          <a:effectLst/>
        </p:spPr>
        <p:txBody>
          <a:bodyPr wrap="none">
            <a:spAutoFit/>
          </a:bodyPr>
          <a:lstStyle/>
          <a:p>
            <a:r>
              <a:rPr lang="en-US" sz="2000"/>
              <a:t>points to the old stack’s top</a:t>
            </a:r>
          </a:p>
        </p:txBody>
      </p:sp>
      <p:sp>
        <p:nvSpPr>
          <p:cNvPr id="13336" name="Line 24"/>
          <p:cNvSpPr>
            <a:spLocks noChangeShapeType="1"/>
          </p:cNvSpPr>
          <p:nvPr/>
        </p:nvSpPr>
        <p:spPr bwMode="auto">
          <a:xfrm flipH="1">
            <a:off x="4495800" y="2438400"/>
            <a:ext cx="609600" cy="0"/>
          </a:xfrm>
          <a:prstGeom prst="line">
            <a:avLst/>
          </a:prstGeom>
          <a:noFill/>
          <a:ln w="9525">
            <a:solidFill>
              <a:schemeClr val="tx1"/>
            </a:solidFill>
            <a:round/>
            <a:headEnd/>
            <a:tailEnd type="triangle" w="med" len="med"/>
          </a:ln>
          <a:effectLst/>
        </p:spPr>
        <p:txBody>
          <a:bodyPr/>
          <a:lstStyle/>
          <a:p>
            <a:endParaRPr lang="en-US"/>
          </a:p>
        </p:txBody>
      </p:sp>
      <p:sp>
        <p:nvSpPr>
          <p:cNvPr id="13337" name="Text Box 25"/>
          <p:cNvSpPr txBox="1">
            <a:spLocks noChangeArrowheads="1"/>
          </p:cNvSpPr>
          <p:nvPr/>
        </p:nvSpPr>
        <p:spPr bwMode="auto">
          <a:xfrm>
            <a:off x="5334000" y="4800600"/>
            <a:ext cx="3548063" cy="396875"/>
          </a:xfrm>
          <a:prstGeom prst="rect">
            <a:avLst/>
          </a:prstGeom>
          <a:noFill/>
          <a:ln w="9525">
            <a:noFill/>
            <a:miter lim="800000"/>
            <a:headEnd/>
            <a:tailEnd/>
          </a:ln>
          <a:effectLst/>
        </p:spPr>
        <p:txBody>
          <a:bodyPr wrap="none">
            <a:spAutoFit/>
          </a:bodyPr>
          <a:lstStyle/>
          <a:p>
            <a:r>
              <a:rPr lang="en-US" sz="2000"/>
              <a:t>SS:ESP = the new stack’s top</a:t>
            </a:r>
          </a:p>
        </p:txBody>
      </p:sp>
      <p:sp>
        <p:nvSpPr>
          <p:cNvPr id="13338" name="Line 26"/>
          <p:cNvSpPr>
            <a:spLocks noChangeShapeType="1"/>
          </p:cNvSpPr>
          <p:nvPr/>
        </p:nvSpPr>
        <p:spPr bwMode="auto">
          <a:xfrm flipH="1">
            <a:off x="4343400" y="5029200"/>
            <a:ext cx="990600" cy="0"/>
          </a:xfrm>
          <a:prstGeom prst="line">
            <a:avLst/>
          </a:prstGeom>
          <a:noFill/>
          <a:ln w="9525">
            <a:solidFill>
              <a:schemeClr val="tx1"/>
            </a:solidFill>
            <a:round/>
            <a:headEnd/>
            <a:tailEnd type="triangle" w="med" len="med"/>
          </a:ln>
          <a:effectLst/>
        </p:spPr>
        <p:txBody>
          <a:bodyPr/>
          <a:lstStyle/>
          <a:p>
            <a:endParaRPr lang="en-US"/>
          </a:p>
        </p:txBody>
      </p:sp>
      <p:sp>
        <p:nvSpPr>
          <p:cNvPr id="13339" name="Text Box 27"/>
          <p:cNvSpPr txBox="1">
            <a:spLocks noChangeArrowheads="1"/>
          </p:cNvSpPr>
          <p:nvPr/>
        </p:nvSpPr>
        <p:spPr bwMode="auto">
          <a:xfrm>
            <a:off x="762000" y="5867400"/>
            <a:ext cx="7948613" cy="396875"/>
          </a:xfrm>
          <a:prstGeom prst="rect">
            <a:avLst/>
          </a:prstGeom>
          <a:noFill/>
          <a:ln w="9525">
            <a:noFill/>
            <a:miter lim="800000"/>
            <a:headEnd/>
            <a:tailEnd/>
          </a:ln>
          <a:effectLst/>
        </p:spPr>
        <p:txBody>
          <a:bodyPr wrap="none">
            <a:spAutoFit/>
          </a:bodyPr>
          <a:lstStyle/>
          <a:p>
            <a:r>
              <a:rPr lang="en-US" sz="2000"/>
              <a:t>When the ‘fault’ exception uses a 32-bit Interrupt-Gate (or Trap-Gate)</a:t>
            </a:r>
          </a:p>
        </p:txBody>
      </p:sp>
      <p:sp>
        <p:nvSpPr>
          <p:cNvPr id="21" name="Slide Number Placeholder 20"/>
          <p:cNvSpPr>
            <a:spLocks noGrp="1"/>
          </p:cNvSpPr>
          <p:nvPr>
            <p:ph type="sldNum" sz="quarter" idx="12"/>
          </p:nvPr>
        </p:nvSpPr>
        <p:spPr/>
        <p:txBody>
          <a:bodyPr/>
          <a:lstStyle/>
          <a:p>
            <a:fld id="{065265BB-70C7-4C56-B6F2-B81676332F65}"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0484" name="Rectangle 4"/>
          <p:cNvSpPr>
            <a:spLocks noChangeArrowheads="1"/>
          </p:cNvSpPr>
          <p:nvPr/>
        </p:nvSpPr>
        <p:spPr bwMode="auto">
          <a:xfrm>
            <a:off x="457200" y="-1524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Stack Frame Layout (16bit)</a:t>
            </a:r>
          </a:p>
        </p:txBody>
      </p:sp>
      <p:sp>
        <p:nvSpPr>
          <p:cNvPr id="20486" name="Rectangle 6"/>
          <p:cNvSpPr>
            <a:spLocks noChangeArrowheads="1"/>
          </p:cNvSpPr>
          <p:nvPr/>
        </p:nvSpPr>
        <p:spPr bwMode="auto">
          <a:xfrm>
            <a:off x="2895600" y="2362200"/>
            <a:ext cx="1447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SP</a:t>
            </a:r>
          </a:p>
        </p:txBody>
      </p:sp>
      <p:sp>
        <p:nvSpPr>
          <p:cNvPr id="20487" name="Rectangle 7"/>
          <p:cNvSpPr>
            <a:spLocks noChangeArrowheads="1"/>
          </p:cNvSpPr>
          <p:nvPr/>
        </p:nvSpPr>
        <p:spPr bwMode="auto">
          <a:xfrm>
            <a:off x="2895600" y="2895600"/>
            <a:ext cx="1447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sz="2400" b="1"/>
              <a:t>FLAGS</a:t>
            </a:r>
          </a:p>
        </p:txBody>
      </p:sp>
      <p:sp>
        <p:nvSpPr>
          <p:cNvPr id="20489" name="Rectangle 9"/>
          <p:cNvSpPr>
            <a:spLocks noChangeArrowheads="1"/>
          </p:cNvSpPr>
          <p:nvPr/>
        </p:nvSpPr>
        <p:spPr bwMode="auto">
          <a:xfrm>
            <a:off x="2895600" y="3962400"/>
            <a:ext cx="1447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sz="2400" b="1"/>
              <a:t>IP</a:t>
            </a:r>
          </a:p>
        </p:txBody>
      </p:sp>
      <p:sp>
        <p:nvSpPr>
          <p:cNvPr id="20491" name="Rectangle 11"/>
          <p:cNvSpPr>
            <a:spLocks noChangeArrowheads="1"/>
          </p:cNvSpPr>
          <p:nvPr/>
        </p:nvSpPr>
        <p:spPr bwMode="auto">
          <a:xfrm>
            <a:off x="2895600" y="1828800"/>
            <a:ext cx="1447800" cy="533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SS</a:t>
            </a:r>
          </a:p>
        </p:txBody>
      </p:sp>
      <p:sp>
        <p:nvSpPr>
          <p:cNvPr id="20492" name="Rectangle 12"/>
          <p:cNvSpPr>
            <a:spLocks noChangeArrowheads="1"/>
          </p:cNvSpPr>
          <p:nvPr/>
        </p:nvSpPr>
        <p:spPr bwMode="auto">
          <a:xfrm>
            <a:off x="2895600" y="3429000"/>
            <a:ext cx="1447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sz="2400" b="1"/>
              <a:t>CS</a:t>
            </a:r>
          </a:p>
        </p:txBody>
      </p:sp>
      <p:sp>
        <p:nvSpPr>
          <p:cNvPr id="20493" name="Rectangle 13"/>
          <p:cNvSpPr>
            <a:spLocks noChangeArrowheads="1"/>
          </p:cNvSpPr>
          <p:nvPr/>
        </p:nvSpPr>
        <p:spPr bwMode="auto">
          <a:xfrm>
            <a:off x="2895600" y="4495800"/>
            <a:ext cx="1447800" cy="533400"/>
          </a:xfrm>
          <a:prstGeom prst="rect">
            <a:avLst/>
          </a:prstGeom>
          <a:solidFill>
            <a:srgbClr val="C5F8FD"/>
          </a:solidFill>
          <a:ln w="9525">
            <a:solidFill>
              <a:schemeClr val="tx1"/>
            </a:solidFill>
            <a:miter lim="800000"/>
            <a:headEnd/>
            <a:tailEnd/>
          </a:ln>
          <a:effectLst/>
        </p:spPr>
        <p:txBody>
          <a:bodyPr wrap="none" anchor="ctr"/>
          <a:lstStyle/>
          <a:p>
            <a:pPr algn="ctr"/>
            <a:r>
              <a:rPr lang="en-US" b="1"/>
              <a:t>Error Code</a:t>
            </a:r>
          </a:p>
        </p:txBody>
      </p:sp>
      <p:sp>
        <p:nvSpPr>
          <p:cNvPr id="20494" name="Text Box 14"/>
          <p:cNvSpPr txBox="1">
            <a:spLocks noChangeArrowheads="1"/>
          </p:cNvSpPr>
          <p:nvPr/>
        </p:nvSpPr>
        <p:spPr bwMode="auto">
          <a:xfrm>
            <a:off x="5105400" y="3886200"/>
            <a:ext cx="3681413" cy="396875"/>
          </a:xfrm>
          <a:prstGeom prst="rect">
            <a:avLst/>
          </a:prstGeom>
          <a:noFill/>
          <a:ln w="9525">
            <a:noFill/>
            <a:miter lim="800000"/>
            <a:headEnd/>
            <a:tailEnd/>
          </a:ln>
          <a:effectLst/>
        </p:spPr>
        <p:txBody>
          <a:bodyPr wrap="none">
            <a:spAutoFit/>
          </a:bodyPr>
          <a:lstStyle/>
          <a:p>
            <a:r>
              <a:rPr lang="en-US" sz="2000"/>
              <a:t>points to the faulting instruction</a:t>
            </a:r>
          </a:p>
        </p:txBody>
      </p:sp>
      <p:sp>
        <p:nvSpPr>
          <p:cNvPr id="20495" name="Line 15"/>
          <p:cNvSpPr>
            <a:spLocks noChangeShapeType="1"/>
          </p:cNvSpPr>
          <p:nvPr/>
        </p:nvSpPr>
        <p:spPr bwMode="auto">
          <a:xfrm>
            <a:off x="4495800" y="3429000"/>
            <a:ext cx="0" cy="1066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0496" name="Line 16"/>
          <p:cNvSpPr>
            <a:spLocks noChangeShapeType="1"/>
          </p:cNvSpPr>
          <p:nvPr/>
        </p:nvSpPr>
        <p:spPr bwMode="auto">
          <a:xfrm flipH="1">
            <a:off x="4572000" y="4114800"/>
            <a:ext cx="609600" cy="0"/>
          </a:xfrm>
          <a:prstGeom prst="line">
            <a:avLst/>
          </a:prstGeom>
          <a:noFill/>
          <a:ln w="9525">
            <a:solidFill>
              <a:schemeClr val="tx1"/>
            </a:solidFill>
            <a:round/>
            <a:headEnd/>
            <a:tailEnd type="triangle" w="med" len="med"/>
          </a:ln>
          <a:effectLst/>
        </p:spPr>
        <p:txBody>
          <a:bodyPr/>
          <a:lstStyle/>
          <a:p>
            <a:endParaRPr lang="en-US"/>
          </a:p>
        </p:txBody>
      </p:sp>
      <p:sp>
        <p:nvSpPr>
          <p:cNvPr id="20497" name="Line 17"/>
          <p:cNvSpPr>
            <a:spLocks noChangeShapeType="1"/>
          </p:cNvSpPr>
          <p:nvPr/>
        </p:nvSpPr>
        <p:spPr bwMode="auto">
          <a:xfrm>
            <a:off x="4495800" y="1828800"/>
            <a:ext cx="0" cy="106680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0498" name="Text Box 18"/>
          <p:cNvSpPr txBox="1">
            <a:spLocks noChangeArrowheads="1"/>
          </p:cNvSpPr>
          <p:nvPr/>
        </p:nvSpPr>
        <p:spPr bwMode="auto">
          <a:xfrm>
            <a:off x="5029200" y="2209800"/>
            <a:ext cx="3243263" cy="396875"/>
          </a:xfrm>
          <a:prstGeom prst="rect">
            <a:avLst/>
          </a:prstGeom>
          <a:noFill/>
          <a:ln w="9525">
            <a:noFill/>
            <a:miter lim="800000"/>
            <a:headEnd/>
            <a:tailEnd/>
          </a:ln>
          <a:effectLst/>
        </p:spPr>
        <p:txBody>
          <a:bodyPr wrap="none">
            <a:spAutoFit/>
          </a:bodyPr>
          <a:lstStyle/>
          <a:p>
            <a:r>
              <a:rPr lang="en-US" sz="2000"/>
              <a:t>points to the old stack’s top</a:t>
            </a:r>
          </a:p>
        </p:txBody>
      </p:sp>
      <p:sp>
        <p:nvSpPr>
          <p:cNvPr id="20499" name="Line 19"/>
          <p:cNvSpPr>
            <a:spLocks noChangeShapeType="1"/>
          </p:cNvSpPr>
          <p:nvPr/>
        </p:nvSpPr>
        <p:spPr bwMode="auto">
          <a:xfrm flipH="1">
            <a:off x="4495800" y="2438400"/>
            <a:ext cx="609600" cy="0"/>
          </a:xfrm>
          <a:prstGeom prst="line">
            <a:avLst/>
          </a:prstGeom>
          <a:noFill/>
          <a:ln w="9525">
            <a:solidFill>
              <a:schemeClr val="tx1"/>
            </a:solidFill>
            <a:round/>
            <a:headEnd/>
            <a:tailEnd type="triangle" w="med" len="med"/>
          </a:ln>
          <a:effectLst/>
        </p:spPr>
        <p:txBody>
          <a:bodyPr/>
          <a:lstStyle/>
          <a:p>
            <a:endParaRPr lang="en-US"/>
          </a:p>
        </p:txBody>
      </p:sp>
      <p:sp>
        <p:nvSpPr>
          <p:cNvPr id="20500" name="Text Box 20"/>
          <p:cNvSpPr txBox="1">
            <a:spLocks noChangeArrowheads="1"/>
          </p:cNvSpPr>
          <p:nvPr/>
        </p:nvSpPr>
        <p:spPr bwMode="auto">
          <a:xfrm>
            <a:off x="5334000" y="4800600"/>
            <a:ext cx="3378200" cy="396875"/>
          </a:xfrm>
          <a:prstGeom prst="rect">
            <a:avLst/>
          </a:prstGeom>
          <a:noFill/>
          <a:ln w="9525">
            <a:noFill/>
            <a:miter lim="800000"/>
            <a:headEnd/>
            <a:tailEnd/>
          </a:ln>
          <a:effectLst/>
        </p:spPr>
        <p:txBody>
          <a:bodyPr wrap="none">
            <a:spAutoFit/>
          </a:bodyPr>
          <a:lstStyle/>
          <a:p>
            <a:r>
              <a:rPr lang="en-US" sz="2000"/>
              <a:t>SS:SP = the new stack’s top</a:t>
            </a:r>
          </a:p>
        </p:txBody>
      </p:sp>
      <p:sp>
        <p:nvSpPr>
          <p:cNvPr id="20501" name="Line 21"/>
          <p:cNvSpPr>
            <a:spLocks noChangeShapeType="1"/>
          </p:cNvSpPr>
          <p:nvPr/>
        </p:nvSpPr>
        <p:spPr bwMode="auto">
          <a:xfrm flipH="1">
            <a:off x="4343400" y="5029200"/>
            <a:ext cx="990600" cy="0"/>
          </a:xfrm>
          <a:prstGeom prst="line">
            <a:avLst/>
          </a:prstGeom>
          <a:noFill/>
          <a:ln w="9525">
            <a:solidFill>
              <a:schemeClr val="tx1"/>
            </a:solidFill>
            <a:round/>
            <a:headEnd/>
            <a:tailEnd type="triangle" w="med" len="med"/>
          </a:ln>
          <a:effectLst/>
        </p:spPr>
        <p:txBody>
          <a:bodyPr/>
          <a:lstStyle/>
          <a:p>
            <a:endParaRPr lang="en-US"/>
          </a:p>
        </p:txBody>
      </p:sp>
      <p:sp>
        <p:nvSpPr>
          <p:cNvPr id="20502" name="Text Box 22"/>
          <p:cNvSpPr txBox="1">
            <a:spLocks noChangeArrowheads="1"/>
          </p:cNvSpPr>
          <p:nvPr/>
        </p:nvSpPr>
        <p:spPr bwMode="auto">
          <a:xfrm>
            <a:off x="762000" y="5867400"/>
            <a:ext cx="7948613" cy="396875"/>
          </a:xfrm>
          <a:prstGeom prst="rect">
            <a:avLst/>
          </a:prstGeom>
          <a:noFill/>
          <a:ln w="9525">
            <a:noFill/>
            <a:miter lim="800000"/>
            <a:headEnd/>
            <a:tailEnd/>
          </a:ln>
          <a:effectLst/>
        </p:spPr>
        <p:txBody>
          <a:bodyPr wrap="none">
            <a:spAutoFit/>
          </a:bodyPr>
          <a:lstStyle/>
          <a:p>
            <a:r>
              <a:rPr lang="en-US" sz="2000"/>
              <a:t>When the ‘fault’ exception uses a 16-bit Interrupt-Gate (or Trap-Gate)</a:t>
            </a:r>
          </a:p>
        </p:txBody>
      </p:sp>
      <p:sp>
        <p:nvSpPr>
          <p:cNvPr id="18" name="Slide Number Placeholder 17"/>
          <p:cNvSpPr>
            <a:spLocks noGrp="1"/>
          </p:cNvSpPr>
          <p:nvPr>
            <p:ph type="sldNum" sz="quarter" idx="12"/>
          </p:nvPr>
        </p:nvSpPr>
        <p:spPr/>
        <p:txBody>
          <a:bodyPr/>
          <a:lstStyle/>
          <a:p>
            <a:fld id="{8803BDD7-B170-4CC6-8041-3539E09DB177}" type="slidenum">
              <a:rPr lang="en-US" smtClean="0"/>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0"/>
            <a:ext cx="8229600" cy="944562"/>
          </a:xfrm>
        </p:spPr>
        <p:txBody>
          <a:bodyPr/>
          <a:lstStyle/>
          <a:p>
            <a:r>
              <a:rPr lang="en-US" dirty="0"/>
              <a:t>Enabling </a:t>
            </a:r>
            <a:r>
              <a:rPr lang="en-US" dirty="0" smtClean="0"/>
              <a:t>Protected Mode</a:t>
            </a:r>
            <a:endParaRPr lang="en-US" dirty="0"/>
          </a:p>
        </p:txBody>
      </p:sp>
      <p:sp>
        <p:nvSpPr>
          <p:cNvPr id="26629" name="Rectangle 5"/>
          <p:cNvSpPr>
            <a:spLocks noChangeArrowheads="1"/>
          </p:cNvSpPr>
          <p:nvPr/>
        </p:nvSpPr>
        <p:spPr bwMode="auto">
          <a:xfrm>
            <a:off x="7620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0" name="Rectangle 6"/>
          <p:cNvSpPr>
            <a:spLocks noChangeArrowheads="1"/>
          </p:cNvSpPr>
          <p:nvPr/>
        </p:nvSpPr>
        <p:spPr bwMode="auto">
          <a:xfrm>
            <a:off x="12192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1" name="Rectangle 7"/>
          <p:cNvSpPr>
            <a:spLocks noChangeArrowheads="1"/>
          </p:cNvSpPr>
          <p:nvPr/>
        </p:nvSpPr>
        <p:spPr bwMode="auto">
          <a:xfrm>
            <a:off x="16764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2" name="Rectangle 8"/>
          <p:cNvSpPr>
            <a:spLocks noChangeArrowheads="1"/>
          </p:cNvSpPr>
          <p:nvPr/>
        </p:nvSpPr>
        <p:spPr bwMode="auto">
          <a:xfrm>
            <a:off x="21336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3" name="Rectangle 9"/>
          <p:cNvSpPr>
            <a:spLocks noChangeArrowheads="1"/>
          </p:cNvSpPr>
          <p:nvPr/>
        </p:nvSpPr>
        <p:spPr bwMode="auto">
          <a:xfrm>
            <a:off x="25908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4" name="Rectangle 10"/>
          <p:cNvSpPr>
            <a:spLocks noChangeArrowheads="1"/>
          </p:cNvSpPr>
          <p:nvPr/>
        </p:nvSpPr>
        <p:spPr bwMode="auto">
          <a:xfrm>
            <a:off x="30480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5" name="Rectangle 11"/>
          <p:cNvSpPr>
            <a:spLocks noChangeArrowheads="1"/>
          </p:cNvSpPr>
          <p:nvPr/>
        </p:nvSpPr>
        <p:spPr bwMode="auto">
          <a:xfrm>
            <a:off x="35052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6" name="Rectangle 12"/>
          <p:cNvSpPr>
            <a:spLocks noChangeArrowheads="1"/>
          </p:cNvSpPr>
          <p:nvPr/>
        </p:nvSpPr>
        <p:spPr bwMode="auto">
          <a:xfrm>
            <a:off x="39624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7" name="Rectangle 13"/>
          <p:cNvSpPr>
            <a:spLocks noChangeArrowheads="1"/>
          </p:cNvSpPr>
          <p:nvPr/>
        </p:nvSpPr>
        <p:spPr bwMode="auto">
          <a:xfrm>
            <a:off x="44196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8" name="Rectangle 14"/>
          <p:cNvSpPr>
            <a:spLocks noChangeArrowheads="1"/>
          </p:cNvSpPr>
          <p:nvPr/>
        </p:nvSpPr>
        <p:spPr bwMode="auto">
          <a:xfrm>
            <a:off x="4876800" y="1411287"/>
            <a:ext cx="457200" cy="914400"/>
          </a:xfrm>
          <a:prstGeom prst="rect">
            <a:avLst/>
          </a:prstGeom>
          <a:solidFill>
            <a:schemeClr val="bg2"/>
          </a:solidFill>
          <a:ln w="9525">
            <a:solidFill>
              <a:schemeClr val="tx1"/>
            </a:solidFill>
            <a:miter lim="800000"/>
            <a:headEnd/>
            <a:tailEnd/>
          </a:ln>
          <a:effectLst/>
        </p:spPr>
        <p:txBody>
          <a:bodyPr wrap="none" anchor="ctr"/>
          <a:lstStyle/>
          <a:p>
            <a:endParaRPr lang="en-US"/>
          </a:p>
        </p:txBody>
      </p:sp>
      <p:sp>
        <p:nvSpPr>
          <p:cNvPr id="26639" name="Rectangle 15"/>
          <p:cNvSpPr>
            <a:spLocks noChangeArrowheads="1"/>
          </p:cNvSpPr>
          <p:nvPr/>
        </p:nvSpPr>
        <p:spPr bwMode="auto">
          <a:xfrm>
            <a:off x="5334000" y="14112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N</a:t>
            </a:r>
          </a:p>
          <a:p>
            <a:pPr algn="ctr"/>
            <a:r>
              <a:rPr lang="en-US" sz="2800"/>
              <a:t>E</a:t>
            </a:r>
          </a:p>
        </p:txBody>
      </p:sp>
      <p:sp>
        <p:nvSpPr>
          <p:cNvPr id="26640" name="Rectangle 16"/>
          <p:cNvSpPr>
            <a:spLocks noChangeArrowheads="1"/>
          </p:cNvSpPr>
          <p:nvPr/>
        </p:nvSpPr>
        <p:spPr bwMode="auto">
          <a:xfrm>
            <a:off x="5791200" y="1411287"/>
            <a:ext cx="457200" cy="914400"/>
          </a:xfrm>
          <a:prstGeom prst="rect">
            <a:avLst/>
          </a:prstGeom>
          <a:solidFill>
            <a:srgbClr val="DDDDDD"/>
          </a:solidFill>
          <a:ln w="9525">
            <a:solidFill>
              <a:schemeClr val="tx1"/>
            </a:solidFill>
            <a:miter lim="800000"/>
            <a:headEnd/>
            <a:tailEnd/>
          </a:ln>
          <a:effectLst/>
        </p:spPr>
        <p:txBody>
          <a:bodyPr wrap="none" anchor="ctr"/>
          <a:lstStyle/>
          <a:p>
            <a:pPr algn="ctr"/>
            <a:r>
              <a:rPr lang="en-US" sz="2800"/>
              <a:t>E</a:t>
            </a:r>
          </a:p>
          <a:p>
            <a:pPr algn="ctr"/>
            <a:r>
              <a:rPr lang="en-US" sz="2800"/>
              <a:t>T</a:t>
            </a:r>
          </a:p>
        </p:txBody>
      </p:sp>
      <p:sp>
        <p:nvSpPr>
          <p:cNvPr id="26641" name="Rectangle 17"/>
          <p:cNvSpPr>
            <a:spLocks noChangeArrowheads="1"/>
          </p:cNvSpPr>
          <p:nvPr/>
        </p:nvSpPr>
        <p:spPr bwMode="auto">
          <a:xfrm>
            <a:off x="6248400" y="14112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T</a:t>
            </a:r>
          </a:p>
          <a:p>
            <a:pPr algn="ctr"/>
            <a:r>
              <a:rPr lang="en-US" sz="2800"/>
              <a:t>S</a:t>
            </a:r>
          </a:p>
        </p:txBody>
      </p:sp>
      <p:sp>
        <p:nvSpPr>
          <p:cNvPr id="26642" name="Rectangle 18"/>
          <p:cNvSpPr>
            <a:spLocks noChangeArrowheads="1"/>
          </p:cNvSpPr>
          <p:nvPr/>
        </p:nvSpPr>
        <p:spPr bwMode="auto">
          <a:xfrm>
            <a:off x="6705600" y="14112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E</a:t>
            </a:r>
          </a:p>
          <a:p>
            <a:pPr algn="ctr"/>
            <a:r>
              <a:rPr lang="en-US" sz="2800"/>
              <a:t>M</a:t>
            </a:r>
          </a:p>
        </p:txBody>
      </p:sp>
      <p:sp>
        <p:nvSpPr>
          <p:cNvPr id="26643" name="Rectangle 19"/>
          <p:cNvSpPr>
            <a:spLocks noChangeArrowheads="1"/>
          </p:cNvSpPr>
          <p:nvPr/>
        </p:nvSpPr>
        <p:spPr bwMode="auto">
          <a:xfrm>
            <a:off x="7162800" y="1411287"/>
            <a:ext cx="4572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800"/>
              <a:t>M</a:t>
            </a:r>
          </a:p>
          <a:p>
            <a:pPr algn="ctr"/>
            <a:r>
              <a:rPr lang="en-US" sz="2800"/>
              <a:t>P</a:t>
            </a:r>
          </a:p>
        </p:txBody>
      </p:sp>
      <p:sp>
        <p:nvSpPr>
          <p:cNvPr id="26644" name="Rectangle 20"/>
          <p:cNvSpPr>
            <a:spLocks noChangeArrowheads="1"/>
          </p:cNvSpPr>
          <p:nvPr/>
        </p:nvSpPr>
        <p:spPr bwMode="auto">
          <a:xfrm>
            <a:off x="7620000" y="1411287"/>
            <a:ext cx="457200" cy="914400"/>
          </a:xfrm>
          <a:prstGeom prst="rect">
            <a:avLst/>
          </a:prstGeom>
          <a:solidFill>
            <a:srgbClr val="F3FEA0"/>
          </a:solidFill>
          <a:ln w="9525">
            <a:solidFill>
              <a:schemeClr val="tx1"/>
            </a:solidFill>
            <a:miter lim="800000"/>
            <a:headEnd/>
            <a:tailEnd/>
          </a:ln>
          <a:effectLst/>
        </p:spPr>
        <p:txBody>
          <a:bodyPr wrap="none" anchor="ctr"/>
          <a:lstStyle/>
          <a:p>
            <a:pPr algn="ctr"/>
            <a:r>
              <a:rPr lang="en-US" sz="2800"/>
              <a:t>P</a:t>
            </a:r>
          </a:p>
          <a:p>
            <a:pPr algn="ctr"/>
            <a:r>
              <a:rPr lang="en-US" sz="2800"/>
              <a:t>E</a:t>
            </a:r>
          </a:p>
        </p:txBody>
      </p:sp>
      <p:sp>
        <p:nvSpPr>
          <p:cNvPr id="26645" name="Text Box 21"/>
          <p:cNvSpPr txBox="1">
            <a:spLocks noChangeArrowheads="1"/>
          </p:cNvSpPr>
          <p:nvPr/>
        </p:nvSpPr>
        <p:spPr bwMode="auto">
          <a:xfrm>
            <a:off x="822325" y="990600"/>
            <a:ext cx="7296150" cy="366712"/>
          </a:xfrm>
          <a:prstGeom prst="rect">
            <a:avLst/>
          </a:prstGeom>
          <a:noFill/>
          <a:ln w="9525">
            <a:noFill/>
            <a:miter lim="800000"/>
            <a:headEnd/>
            <a:tailEnd/>
          </a:ln>
          <a:effectLst/>
        </p:spPr>
        <p:txBody>
          <a:bodyPr wrap="none">
            <a:spAutoFit/>
          </a:bodyPr>
          <a:lstStyle/>
          <a:p>
            <a:r>
              <a:rPr lang="en-US"/>
              <a:t> 15   14   13   12    11  10      9     8     7     6     5     4     3     2      1     0</a:t>
            </a:r>
          </a:p>
        </p:txBody>
      </p:sp>
      <p:sp>
        <p:nvSpPr>
          <p:cNvPr id="26646" name="Text Box 22"/>
          <p:cNvSpPr txBox="1">
            <a:spLocks noChangeArrowheads="1"/>
          </p:cNvSpPr>
          <p:nvPr/>
        </p:nvSpPr>
        <p:spPr bwMode="auto">
          <a:xfrm>
            <a:off x="2057400" y="2438400"/>
            <a:ext cx="4678363" cy="519113"/>
          </a:xfrm>
          <a:prstGeom prst="rect">
            <a:avLst/>
          </a:prstGeom>
          <a:noFill/>
          <a:ln w="9525">
            <a:noFill/>
            <a:miter lim="800000"/>
            <a:headEnd/>
            <a:tailEnd/>
          </a:ln>
          <a:effectLst/>
        </p:spPr>
        <p:txBody>
          <a:bodyPr wrap="none">
            <a:spAutoFit/>
          </a:bodyPr>
          <a:lstStyle/>
          <a:p>
            <a:r>
              <a:rPr lang="en-US" sz="2800" dirty="0"/>
              <a:t>80286 Machine Status Word</a:t>
            </a:r>
          </a:p>
        </p:txBody>
      </p:sp>
      <p:sp>
        <p:nvSpPr>
          <p:cNvPr id="26653" name="Text Box 29"/>
          <p:cNvSpPr txBox="1">
            <a:spLocks noChangeArrowheads="1"/>
          </p:cNvSpPr>
          <p:nvPr/>
        </p:nvSpPr>
        <p:spPr bwMode="auto">
          <a:xfrm>
            <a:off x="4429877" y="2895600"/>
            <a:ext cx="4485523" cy="400110"/>
          </a:xfrm>
          <a:prstGeom prst="rect">
            <a:avLst/>
          </a:prstGeom>
          <a:noFill/>
          <a:ln w="9525">
            <a:noFill/>
            <a:miter lim="800000"/>
            <a:headEnd/>
            <a:tailEnd/>
          </a:ln>
          <a:effectLst/>
        </p:spPr>
        <p:txBody>
          <a:bodyPr wrap="none">
            <a:spAutoFit/>
          </a:bodyPr>
          <a:lstStyle/>
          <a:p>
            <a:r>
              <a:rPr lang="en-US" sz="2000" dirty="0"/>
              <a:t>PE (Protection Enabled)  0=no, 1=yes</a:t>
            </a:r>
          </a:p>
        </p:txBody>
      </p:sp>
      <p:sp>
        <p:nvSpPr>
          <p:cNvPr id="26654" name="Line 30"/>
          <p:cNvSpPr>
            <a:spLocks noChangeShapeType="1"/>
          </p:cNvSpPr>
          <p:nvPr/>
        </p:nvSpPr>
        <p:spPr bwMode="auto">
          <a:xfrm flipV="1">
            <a:off x="7848600" y="2362200"/>
            <a:ext cx="0" cy="533400"/>
          </a:xfrm>
          <a:prstGeom prst="line">
            <a:avLst/>
          </a:prstGeom>
          <a:noFill/>
          <a:ln w="9525">
            <a:solidFill>
              <a:schemeClr val="tx1"/>
            </a:solidFill>
            <a:round/>
            <a:headEnd/>
            <a:tailEnd type="triangle" w="med" len="med"/>
          </a:ln>
          <a:effectLst/>
        </p:spPr>
        <p:txBody>
          <a:bodyPr/>
          <a:lstStyle/>
          <a:p>
            <a:endParaRPr lang="en-US"/>
          </a:p>
        </p:txBody>
      </p:sp>
      <p:sp>
        <p:nvSpPr>
          <p:cNvPr id="26655" name="Text Box 31"/>
          <p:cNvSpPr txBox="1">
            <a:spLocks noChangeArrowheads="1"/>
          </p:cNvSpPr>
          <p:nvPr/>
        </p:nvSpPr>
        <p:spPr bwMode="auto">
          <a:xfrm>
            <a:off x="2286000" y="3099137"/>
            <a:ext cx="1972015" cy="1015663"/>
          </a:xfrm>
          <a:prstGeom prst="rect">
            <a:avLst/>
          </a:prstGeom>
          <a:noFill/>
          <a:ln w="9525">
            <a:noFill/>
            <a:miter lim="800000"/>
            <a:headEnd/>
            <a:tailEnd/>
          </a:ln>
          <a:effectLst/>
        </p:spPr>
        <p:txBody>
          <a:bodyPr wrap="none">
            <a:spAutoFit/>
          </a:bodyPr>
          <a:lstStyle/>
          <a:p>
            <a:r>
              <a:rPr lang="en-US" sz="2000" dirty="0" err="1"/>
              <a:t>smsw</a:t>
            </a:r>
            <a:r>
              <a:rPr lang="en-US" sz="2000" dirty="0"/>
              <a:t>   %ax</a:t>
            </a:r>
          </a:p>
          <a:p>
            <a:r>
              <a:rPr lang="en-US" sz="2000" dirty="0"/>
              <a:t>or   </a:t>
            </a:r>
            <a:r>
              <a:rPr lang="en-US" sz="2000" dirty="0" smtClean="0"/>
              <a:t>      $</a:t>
            </a:r>
            <a:r>
              <a:rPr lang="en-US" sz="2000" dirty="0"/>
              <a:t>1, %ax</a:t>
            </a:r>
          </a:p>
          <a:p>
            <a:r>
              <a:rPr lang="en-US" sz="2000" dirty="0" err="1"/>
              <a:t>lmsw</a:t>
            </a:r>
            <a:r>
              <a:rPr lang="en-US" sz="2000" dirty="0"/>
              <a:t>    %ax</a:t>
            </a:r>
          </a:p>
        </p:txBody>
      </p:sp>
      <p:sp>
        <p:nvSpPr>
          <p:cNvPr id="26658" name="Text Box 34"/>
          <p:cNvSpPr txBox="1">
            <a:spLocks noChangeArrowheads="1"/>
          </p:cNvSpPr>
          <p:nvPr/>
        </p:nvSpPr>
        <p:spPr bwMode="auto">
          <a:xfrm>
            <a:off x="76200" y="3124200"/>
            <a:ext cx="2216150" cy="641350"/>
          </a:xfrm>
          <a:prstGeom prst="rect">
            <a:avLst/>
          </a:prstGeom>
          <a:noFill/>
          <a:ln w="9525">
            <a:noFill/>
            <a:miter lim="800000"/>
            <a:headEnd/>
            <a:tailEnd/>
          </a:ln>
          <a:effectLst/>
        </p:spPr>
        <p:txBody>
          <a:bodyPr wrap="none">
            <a:spAutoFit/>
          </a:bodyPr>
          <a:lstStyle/>
          <a:p>
            <a:r>
              <a:rPr lang="en-US" dirty="0"/>
              <a:t>Code-fragment that </a:t>
            </a:r>
          </a:p>
          <a:p>
            <a:r>
              <a:rPr lang="en-US" dirty="0"/>
              <a:t> enables protection</a:t>
            </a:r>
          </a:p>
        </p:txBody>
      </p:sp>
      <p:sp>
        <p:nvSpPr>
          <p:cNvPr id="26" name="Slide Number Placeholder 25"/>
          <p:cNvSpPr>
            <a:spLocks noGrp="1"/>
          </p:cNvSpPr>
          <p:nvPr>
            <p:ph type="sldNum" sz="quarter" idx="12"/>
          </p:nvPr>
        </p:nvSpPr>
        <p:spPr/>
        <p:txBody>
          <a:bodyPr/>
          <a:lstStyle/>
          <a:p>
            <a:fld id="{065265BB-70C7-4C56-B6F2-B81676332F65}" type="slidenum">
              <a:rPr lang="en-US" smtClean="0"/>
              <a:pPr/>
              <a:t>8</a:t>
            </a:fld>
            <a:endParaRPr lang="en-US"/>
          </a:p>
        </p:txBody>
      </p:sp>
      <p:sp>
        <p:nvSpPr>
          <p:cNvPr id="27" name="Rectangle 3"/>
          <p:cNvSpPr>
            <a:spLocks noChangeArrowheads="1"/>
          </p:cNvSpPr>
          <p:nvPr/>
        </p:nvSpPr>
        <p:spPr bwMode="auto">
          <a:xfrm>
            <a:off x="3048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8" name="Rectangle 4"/>
          <p:cNvSpPr>
            <a:spLocks noChangeArrowheads="1"/>
          </p:cNvSpPr>
          <p:nvPr/>
        </p:nvSpPr>
        <p:spPr bwMode="auto">
          <a:xfrm>
            <a:off x="5334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9" name="Rectangle 5"/>
          <p:cNvSpPr>
            <a:spLocks noChangeArrowheads="1"/>
          </p:cNvSpPr>
          <p:nvPr/>
        </p:nvSpPr>
        <p:spPr bwMode="auto">
          <a:xfrm>
            <a:off x="7620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Rectangle 6"/>
          <p:cNvSpPr>
            <a:spLocks noChangeArrowheads="1"/>
          </p:cNvSpPr>
          <p:nvPr/>
        </p:nvSpPr>
        <p:spPr bwMode="auto">
          <a:xfrm>
            <a:off x="9906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1" name="Rectangle 7"/>
          <p:cNvSpPr>
            <a:spLocks noChangeArrowheads="1"/>
          </p:cNvSpPr>
          <p:nvPr/>
        </p:nvSpPr>
        <p:spPr bwMode="auto">
          <a:xfrm>
            <a:off x="12192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2" name="Rectangle 8"/>
          <p:cNvSpPr>
            <a:spLocks noChangeArrowheads="1"/>
          </p:cNvSpPr>
          <p:nvPr/>
        </p:nvSpPr>
        <p:spPr bwMode="auto">
          <a:xfrm>
            <a:off x="14478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3" name="Rectangle 9"/>
          <p:cNvSpPr>
            <a:spLocks noChangeArrowheads="1"/>
          </p:cNvSpPr>
          <p:nvPr/>
        </p:nvSpPr>
        <p:spPr bwMode="auto">
          <a:xfrm>
            <a:off x="16764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 name="Rectangle 10"/>
          <p:cNvSpPr>
            <a:spLocks noChangeArrowheads="1"/>
          </p:cNvSpPr>
          <p:nvPr/>
        </p:nvSpPr>
        <p:spPr bwMode="auto">
          <a:xfrm>
            <a:off x="228600" y="4267200"/>
            <a:ext cx="19050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Base[31..24]</a:t>
            </a:r>
          </a:p>
        </p:txBody>
      </p:sp>
      <p:sp>
        <p:nvSpPr>
          <p:cNvPr id="35" name="Rectangle 11"/>
          <p:cNvSpPr>
            <a:spLocks noChangeArrowheads="1"/>
          </p:cNvSpPr>
          <p:nvPr/>
        </p:nvSpPr>
        <p:spPr bwMode="auto">
          <a:xfrm>
            <a:off x="21336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G</a:t>
            </a:r>
          </a:p>
        </p:txBody>
      </p:sp>
      <p:sp>
        <p:nvSpPr>
          <p:cNvPr id="36" name="Rectangle 12"/>
          <p:cNvSpPr>
            <a:spLocks noChangeArrowheads="1"/>
          </p:cNvSpPr>
          <p:nvPr/>
        </p:nvSpPr>
        <p:spPr bwMode="auto">
          <a:xfrm>
            <a:off x="23622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D</a:t>
            </a:r>
          </a:p>
        </p:txBody>
      </p:sp>
      <p:sp>
        <p:nvSpPr>
          <p:cNvPr id="37" name="Rectangle 13"/>
          <p:cNvSpPr>
            <a:spLocks noChangeArrowheads="1"/>
          </p:cNvSpPr>
          <p:nvPr/>
        </p:nvSpPr>
        <p:spPr bwMode="auto">
          <a:xfrm>
            <a:off x="25908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R</a:t>
            </a:r>
          </a:p>
          <a:p>
            <a:pPr algn="ctr"/>
            <a:r>
              <a:rPr lang="en-US"/>
              <a:t>S</a:t>
            </a:r>
          </a:p>
          <a:p>
            <a:pPr algn="ctr"/>
            <a:r>
              <a:rPr lang="en-US"/>
              <a:t>V</a:t>
            </a:r>
          </a:p>
        </p:txBody>
      </p:sp>
      <p:sp>
        <p:nvSpPr>
          <p:cNvPr id="38" name="Rectangle 14"/>
          <p:cNvSpPr>
            <a:spLocks noChangeArrowheads="1"/>
          </p:cNvSpPr>
          <p:nvPr/>
        </p:nvSpPr>
        <p:spPr bwMode="auto">
          <a:xfrm>
            <a:off x="28194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A</a:t>
            </a:r>
          </a:p>
          <a:p>
            <a:pPr algn="ctr"/>
            <a:r>
              <a:rPr lang="en-US"/>
              <a:t>V</a:t>
            </a:r>
          </a:p>
          <a:p>
            <a:pPr algn="ctr"/>
            <a:r>
              <a:rPr lang="en-US"/>
              <a:t>L</a:t>
            </a:r>
          </a:p>
        </p:txBody>
      </p:sp>
      <p:sp>
        <p:nvSpPr>
          <p:cNvPr id="39" name="Rectangle 15"/>
          <p:cNvSpPr>
            <a:spLocks noChangeArrowheads="1"/>
          </p:cNvSpPr>
          <p:nvPr/>
        </p:nvSpPr>
        <p:spPr bwMode="auto">
          <a:xfrm>
            <a:off x="30480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0" name="Rectangle 16"/>
          <p:cNvSpPr>
            <a:spLocks noChangeArrowheads="1"/>
          </p:cNvSpPr>
          <p:nvPr/>
        </p:nvSpPr>
        <p:spPr bwMode="auto">
          <a:xfrm>
            <a:off x="32766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1" name="Rectangle 17"/>
          <p:cNvSpPr>
            <a:spLocks noChangeArrowheads="1"/>
          </p:cNvSpPr>
          <p:nvPr/>
        </p:nvSpPr>
        <p:spPr bwMode="auto">
          <a:xfrm>
            <a:off x="35052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2" name="Rectangle 18"/>
          <p:cNvSpPr>
            <a:spLocks noChangeArrowheads="1"/>
          </p:cNvSpPr>
          <p:nvPr/>
        </p:nvSpPr>
        <p:spPr bwMode="auto">
          <a:xfrm>
            <a:off x="3048000" y="4267200"/>
            <a:ext cx="914400" cy="914400"/>
          </a:xfrm>
          <a:prstGeom prst="rect">
            <a:avLst/>
          </a:prstGeom>
          <a:solidFill>
            <a:srgbClr val="66FFCC"/>
          </a:solidFill>
          <a:ln w="9525">
            <a:solidFill>
              <a:schemeClr val="tx1"/>
            </a:solidFill>
            <a:miter lim="800000"/>
            <a:headEnd/>
            <a:tailEnd/>
          </a:ln>
          <a:effectLst/>
        </p:spPr>
        <p:txBody>
          <a:bodyPr wrap="none" anchor="ctr"/>
          <a:lstStyle/>
          <a:p>
            <a:pPr algn="ctr"/>
            <a:r>
              <a:rPr lang="en-US"/>
              <a:t>Limit</a:t>
            </a:r>
          </a:p>
          <a:p>
            <a:pPr algn="ctr"/>
            <a:r>
              <a:rPr lang="en-US"/>
              <a:t>[19..16]</a:t>
            </a:r>
          </a:p>
        </p:txBody>
      </p:sp>
      <p:sp>
        <p:nvSpPr>
          <p:cNvPr id="43" name="Rectangle 19"/>
          <p:cNvSpPr>
            <a:spLocks noChangeArrowheads="1"/>
          </p:cNvSpPr>
          <p:nvPr/>
        </p:nvSpPr>
        <p:spPr bwMode="auto">
          <a:xfrm>
            <a:off x="39624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p:txBody>
      </p:sp>
      <p:sp>
        <p:nvSpPr>
          <p:cNvPr id="44" name="Rectangle 20"/>
          <p:cNvSpPr>
            <a:spLocks noChangeArrowheads="1"/>
          </p:cNvSpPr>
          <p:nvPr/>
        </p:nvSpPr>
        <p:spPr bwMode="auto">
          <a:xfrm>
            <a:off x="41910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45" name="Rectangle 21"/>
          <p:cNvSpPr>
            <a:spLocks noChangeArrowheads="1"/>
          </p:cNvSpPr>
          <p:nvPr/>
        </p:nvSpPr>
        <p:spPr bwMode="auto">
          <a:xfrm>
            <a:off x="4191000" y="4267200"/>
            <a:ext cx="4572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D</a:t>
            </a:r>
          </a:p>
          <a:p>
            <a:pPr algn="ctr"/>
            <a:r>
              <a:rPr lang="en-US"/>
              <a:t>P</a:t>
            </a:r>
          </a:p>
          <a:p>
            <a:pPr algn="ctr"/>
            <a:r>
              <a:rPr lang="en-US"/>
              <a:t>L</a:t>
            </a:r>
          </a:p>
        </p:txBody>
      </p:sp>
      <p:sp>
        <p:nvSpPr>
          <p:cNvPr id="46" name="Rectangle 22"/>
          <p:cNvSpPr>
            <a:spLocks noChangeArrowheads="1"/>
          </p:cNvSpPr>
          <p:nvPr/>
        </p:nvSpPr>
        <p:spPr bwMode="auto">
          <a:xfrm>
            <a:off x="46482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S</a:t>
            </a:r>
          </a:p>
        </p:txBody>
      </p:sp>
      <p:sp>
        <p:nvSpPr>
          <p:cNvPr id="47" name="Rectangle 23"/>
          <p:cNvSpPr>
            <a:spLocks noChangeArrowheads="1"/>
          </p:cNvSpPr>
          <p:nvPr/>
        </p:nvSpPr>
        <p:spPr bwMode="auto">
          <a:xfrm>
            <a:off x="48768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X</a:t>
            </a:r>
          </a:p>
        </p:txBody>
      </p:sp>
      <p:sp>
        <p:nvSpPr>
          <p:cNvPr id="48" name="Rectangle 24"/>
          <p:cNvSpPr>
            <a:spLocks noChangeArrowheads="1"/>
          </p:cNvSpPr>
          <p:nvPr/>
        </p:nvSpPr>
        <p:spPr bwMode="auto">
          <a:xfrm>
            <a:off x="51054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C</a:t>
            </a:r>
          </a:p>
          <a:p>
            <a:pPr algn="ctr"/>
            <a:r>
              <a:rPr lang="en-US"/>
              <a:t>/</a:t>
            </a:r>
          </a:p>
          <a:p>
            <a:pPr algn="ctr"/>
            <a:r>
              <a:rPr lang="en-US"/>
              <a:t>D</a:t>
            </a:r>
          </a:p>
        </p:txBody>
      </p:sp>
      <p:sp>
        <p:nvSpPr>
          <p:cNvPr id="49" name="Rectangle 25"/>
          <p:cNvSpPr>
            <a:spLocks noChangeArrowheads="1"/>
          </p:cNvSpPr>
          <p:nvPr/>
        </p:nvSpPr>
        <p:spPr bwMode="auto">
          <a:xfrm>
            <a:off x="53340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R</a:t>
            </a:r>
          </a:p>
          <a:p>
            <a:pPr algn="ctr"/>
            <a:r>
              <a:rPr lang="en-US"/>
              <a:t>/</a:t>
            </a:r>
          </a:p>
          <a:p>
            <a:pPr algn="ctr"/>
            <a:r>
              <a:rPr lang="en-US"/>
              <a:t>W</a:t>
            </a:r>
          </a:p>
        </p:txBody>
      </p:sp>
      <p:sp>
        <p:nvSpPr>
          <p:cNvPr id="50" name="Rectangle 26"/>
          <p:cNvSpPr>
            <a:spLocks noChangeArrowheads="1"/>
          </p:cNvSpPr>
          <p:nvPr/>
        </p:nvSpPr>
        <p:spPr bwMode="auto">
          <a:xfrm>
            <a:off x="5562600" y="42672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A</a:t>
            </a:r>
          </a:p>
        </p:txBody>
      </p:sp>
      <p:sp>
        <p:nvSpPr>
          <p:cNvPr id="51" name="Rectangle 27"/>
          <p:cNvSpPr>
            <a:spLocks noChangeArrowheads="1"/>
          </p:cNvSpPr>
          <p:nvPr/>
        </p:nvSpPr>
        <p:spPr bwMode="auto">
          <a:xfrm>
            <a:off x="57912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2" name="Rectangle 28"/>
          <p:cNvSpPr>
            <a:spLocks noChangeArrowheads="1"/>
          </p:cNvSpPr>
          <p:nvPr/>
        </p:nvSpPr>
        <p:spPr bwMode="auto">
          <a:xfrm>
            <a:off x="60198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3" name="Rectangle 29"/>
          <p:cNvSpPr>
            <a:spLocks noChangeArrowheads="1"/>
          </p:cNvSpPr>
          <p:nvPr/>
        </p:nvSpPr>
        <p:spPr bwMode="auto">
          <a:xfrm>
            <a:off x="62484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4" name="Rectangle 30"/>
          <p:cNvSpPr>
            <a:spLocks noChangeArrowheads="1"/>
          </p:cNvSpPr>
          <p:nvPr/>
        </p:nvSpPr>
        <p:spPr bwMode="auto">
          <a:xfrm>
            <a:off x="64770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5" name="Rectangle 31"/>
          <p:cNvSpPr>
            <a:spLocks noChangeArrowheads="1"/>
          </p:cNvSpPr>
          <p:nvPr/>
        </p:nvSpPr>
        <p:spPr bwMode="auto">
          <a:xfrm>
            <a:off x="67056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6" name="Rectangle 32"/>
          <p:cNvSpPr>
            <a:spLocks noChangeArrowheads="1"/>
          </p:cNvSpPr>
          <p:nvPr/>
        </p:nvSpPr>
        <p:spPr bwMode="auto">
          <a:xfrm>
            <a:off x="69342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7" name="Rectangle 33"/>
          <p:cNvSpPr>
            <a:spLocks noChangeArrowheads="1"/>
          </p:cNvSpPr>
          <p:nvPr/>
        </p:nvSpPr>
        <p:spPr bwMode="auto">
          <a:xfrm>
            <a:off x="7162800" y="42672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58" name="Rectangle 34"/>
          <p:cNvSpPr>
            <a:spLocks noChangeArrowheads="1"/>
          </p:cNvSpPr>
          <p:nvPr/>
        </p:nvSpPr>
        <p:spPr bwMode="auto">
          <a:xfrm>
            <a:off x="5791200" y="4267200"/>
            <a:ext cx="18288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Base[23..16]</a:t>
            </a:r>
          </a:p>
        </p:txBody>
      </p:sp>
      <p:sp>
        <p:nvSpPr>
          <p:cNvPr id="59" name="Rectangle 35"/>
          <p:cNvSpPr>
            <a:spLocks noChangeArrowheads="1"/>
          </p:cNvSpPr>
          <p:nvPr/>
        </p:nvSpPr>
        <p:spPr bwMode="auto">
          <a:xfrm>
            <a:off x="228600" y="5181600"/>
            <a:ext cx="37338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Base[15..0]</a:t>
            </a:r>
          </a:p>
        </p:txBody>
      </p:sp>
      <p:sp>
        <p:nvSpPr>
          <p:cNvPr id="60" name="Rectangle 36"/>
          <p:cNvSpPr>
            <a:spLocks noChangeArrowheads="1"/>
          </p:cNvSpPr>
          <p:nvPr/>
        </p:nvSpPr>
        <p:spPr bwMode="auto">
          <a:xfrm>
            <a:off x="3962400" y="5181600"/>
            <a:ext cx="3657600" cy="914400"/>
          </a:xfrm>
          <a:prstGeom prst="rect">
            <a:avLst/>
          </a:prstGeom>
          <a:solidFill>
            <a:srgbClr val="66FFCC"/>
          </a:solidFill>
          <a:ln w="9525">
            <a:solidFill>
              <a:schemeClr val="tx1"/>
            </a:solidFill>
            <a:miter lim="800000"/>
            <a:headEnd/>
            <a:tailEnd/>
          </a:ln>
          <a:effectLst/>
        </p:spPr>
        <p:txBody>
          <a:bodyPr wrap="none" anchor="ctr"/>
          <a:lstStyle/>
          <a:p>
            <a:pPr algn="ctr"/>
            <a:r>
              <a:rPr lang="en-US"/>
              <a:t>Limit[15..0]</a:t>
            </a:r>
          </a:p>
        </p:txBody>
      </p:sp>
      <p:sp>
        <p:nvSpPr>
          <p:cNvPr id="61" name="Text Box 37"/>
          <p:cNvSpPr txBox="1">
            <a:spLocks noChangeArrowheads="1"/>
          </p:cNvSpPr>
          <p:nvPr/>
        </p:nvSpPr>
        <p:spPr bwMode="auto">
          <a:xfrm>
            <a:off x="152400" y="3962400"/>
            <a:ext cx="438150" cy="366713"/>
          </a:xfrm>
          <a:prstGeom prst="rect">
            <a:avLst/>
          </a:prstGeom>
          <a:noFill/>
          <a:ln w="9525">
            <a:noFill/>
            <a:miter lim="800000"/>
            <a:headEnd/>
            <a:tailEnd/>
          </a:ln>
          <a:effectLst/>
        </p:spPr>
        <p:txBody>
          <a:bodyPr wrap="none">
            <a:spAutoFit/>
          </a:bodyPr>
          <a:lstStyle/>
          <a:p>
            <a:r>
              <a:rPr lang="en-US"/>
              <a:t>63</a:t>
            </a:r>
          </a:p>
        </p:txBody>
      </p:sp>
      <p:sp>
        <p:nvSpPr>
          <p:cNvPr id="62" name="Text Box 38"/>
          <p:cNvSpPr txBox="1">
            <a:spLocks noChangeArrowheads="1"/>
          </p:cNvSpPr>
          <p:nvPr/>
        </p:nvSpPr>
        <p:spPr bwMode="auto">
          <a:xfrm>
            <a:off x="7239000" y="3962400"/>
            <a:ext cx="438150" cy="366713"/>
          </a:xfrm>
          <a:prstGeom prst="rect">
            <a:avLst/>
          </a:prstGeom>
          <a:noFill/>
          <a:ln w="9525">
            <a:noFill/>
            <a:miter lim="800000"/>
            <a:headEnd/>
            <a:tailEnd/>
          </a:ln>
          <a:effectLst/>
        </p:spPr>
        <p:txBody>
          <a:bodyPr wrap="none">
            <a:spAutoFit/>
          </a:bodyPr>
          <a:lstStyle/>
          <a:p>
            <a:r>
              <a:rPr lang="en-US"/>
              <a:t>32</a:t>
            </a:r>
          </a:p>
        </p:txBody>
      </p:sp>
      <p:sp>
        <p:nvSpPr>
          <p:cNvPr id="63" name="Text Box 39"/>
          <p:cNvSpPr txBox="1">
            <a:spLocks noChangeArrowheads="1"/>
          </p:cNvSpPr>
          <p:nvPr/>
        </p:nvSpPr>
        <p:spPr bwMode="auto">
          <a:xfrm>
            <a:off x="152400" y="6096000"/>
            <a:ext cx="438150" cy="366713"/>
          </a:xfrm>
          <a:prstGeom prst="rect">
            <a:avLst/>
          </a:prstGeom>
          <a:noFill/>
          <a:ln w="9525">
            <a:noFill/>
            <a:miter lim="800000"/>
            <a:headEnd/>
            <a:tailEnd/>
          </a:ln>
          <a:effectLst/>
        </p:spPr>
        <p:txBody>
          <a:bodyPr wrap="none">
            <a:spAutoFit/>
          </a:bodyPr>
          <a:lstStyle/>
          <a:p>
            <a:r>
              <a:rPr lang="en-US"/>
              <a:t>31</a:t>
            </a:r>
          </a:p>
        </p:txBody>
      </p:sp>
      <p:sp>
        <p:nvSpPr>
          <p:cNvPr id="64" name="Text Box 40"/>
          <p:cNvSpPr txBox="1">
            <a:spLocks noChangeArrowheads="1"/>
          </p:cNvSpPr>
          <p:nvPr/>
        </p:nvSpPr>
        <p:spPr bwMode="auto">
          <a:xfrm>
            <a:off x="7299325" y="6056313"/>
            <a:ext cx="311150" cy="366712"/>
          </a:xfrm>
          <a:prstGeom prst="rect">
            <a:avLst/>
          </a:prstGeom>
          <a:noFill/>
          <a:ln w="9525">
            <a:noFill/>
            <a:miter lim="800000"/>
            <a:headEnd/>
            <a:tailEnd/>
          </a:ln>
          <a:effectLst/>
        </p:spPr>
        <p:txBody>
          <a:bodyPr wrap="none">
            <a:spAutoFit/>
          </a:bodyPr>
          <a:lstStyle/>
          <a:p>
            <a:r>
              <a:rPr lang="en-US"/>
              <a:t>0</a:t>
            </a:r>
          </a:p>
        </p:txBody>
      </p:sp>
      <p:sp>
        <p:nvSpPr>
          <p:cNvPr id="65" name="Text Box 22"/>
          <p:cNvSpPr txBox="1">
            <a:spLocks noChangeArrowheads="1"/>
          </p:cNvSpPr>
          <p:nvPr/>
        </p:nvSpPr>
        <p:spPr bwMode="auto">
          <a:xfrm>
            <a:off x="2209800" y="6186487"/>
            <a:ext cx="3501280" cy="523220"/>
          </a:xfrm>
          <a:prstGeom prst="rect">
            <a:avLst/>
          </a:prstGeom>
          <a:noFill/>
          <a:ln w="9525">
            <a:noFill/>
            <a:miter lim="800000"/>
            <a:headEnd/>
            <a:tailEnd/>
          </a:ln>
          <a:effectLst/>
        </p:spPr>
        <p:txBody>
          <a:bodyPr wrap="none">
            <a:spAutoFit/>
          </a:bodyPr>
          <a:lstStyle/>
          <a:p>
            <a:r>
              <a:rPr lang="en-US" sz="2800" dirty="0" smtClean="0"/>
              <a:t>Segment Descriptor </a:t>
            </a:r>
            <a:endParaRPr lang="en-US" sz="28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838200"/>
          </a:xfrm>
        </p:spPr>
        <p:txBody>
          <a:bodyPr/>
          <a:lstStyle/>
          <a:p>
            <a:r>
              <a:rPr lang="en-US" dirty="0" smtClean="0"/>
              <a:t>x86 </a:t>
            </a:r>
            <a:r>
              <a:rPr lang="en-US" dirty="0"/>
              <a:t>exceptions</a:t>
            </a:r>
          </a:p>
        </p:txBody>
      </p:sp>
      <p:sp>
        <p:nvSpPr>
          <p:cNvPr id="3075" name="Rectangle 3"/>
          <p:cNvSpPr>
            <a:spLocks noGrp="1" noChangeArrowheads="1"/>
          </p:cNvSpPr>
          <p:nvPr>
            <p:ph type="body" idx="1"/>
          </p:nvPr>
        </p:nvSpPr>
        <p:spPr>
          <a:xfrm>
            <a:off x="76200" y="838200"/>
            <a:ext cx="4572000" cy="4525963"/>
          </a:xfrm>
        </p:spPr>
        <p:txBody>
          <a:bodyPr/>
          <a:lstStyle/>
          <a:p>
            <a:pPr>
              <a:lnSpc>
                <a:spcPct val="90000"/>
              </a:lnSpc>
            </a:pPr>
            <a:r>
              <a:rPr lang="en-US" sz="2000" dirty="0"/>
              <a:t>0x00: divide-overflow fault</a:t>
            </a:r>
          </a:p>
          <a:p>
            <a:pPr>
              <a:lnSpc>
                <a:spcPct val="90000"/>
              </a:lnSpc>
            </a:pPr>
            <a:r>
              <a:rPr lang="en-US" sz="2000" dirty="0"/>
              <a:t>0x01: single-step trap or debug fault</a:t>
            </a:r>
          </a:p>
          <a:p>
            <a:pPr>
              <a:lnSpc>
                <a:spcPct val="90000"/>
              </a:lnSpc>
            </a:pPr>
            <a:r>
              <a:rPr lang="en-US" sz="2000" dirty="0"/>
              <a:t>0x02: non-</a:t>
            </a:r>
            <a:r>
              <a:rPr lang="en-US" sz="2000" dirty="0" err="1"/>
              <a:t>maskable</a:t>
            </a:r>
            <a:r>
              <a:rPr lang="en-US" sz="2000" dirty="0"/>
              <a:t> interrupt (NMI) trap</a:t>
            </a:r>
          </a:p>
          <a:p>
            <a:pPr>
              <a:lnSpc>
                <a:spcPct val="90000"/>
              </a:lnSpc>
            </a:pPr>
            <a:r>
              <a:rPr lang="en-US" sz="2000" dirty="0"/>
              <a:t>0x03: breakpoint trap</a:t>
            </a:r>
          </a:p>
          <a:p>
            <a:pPr>
              <a:lnSpc>
                <a:spcPct val="90000"/>
              </a:lnSpc>
            </a:pPr>
            <a:r>
              <a:rPr lang="en-US" sz="2000" dirty="0"/>
              <a:t>0x04: integer overflow trap</a:t>
            </a:r>
          </a:p>
          <a:p>
            <a:pPr>
              <a:lnSpc>
                <a:spcPct val="90000"/>
              </a:lnSpc>
            </a:pPr>
            <a:r>
              <a:rPr lang="en-US" sz="2000" dirty="0"/>
              <a:t>0x05: array bounds fault</a:t>
            </a:r>
          </a:p>
          <a:p>
            <a:pPr>
              <a:lnSpc>
                <a:spcPct val="90000"/>
              </a:lnSpc>
            </a:pPr>
            <a:r>
              <a:rPr lang="en-US" sz="2000" dirty="0"/>
              <a:t>0x06: invalid </a:t>
            </a:r>
            <a:r>
              <a:rPr lang="en-US" sz="2000" dirty="0" err="1"/>
              <a:t>opcode</a:t>
            </a:r>
            <a:r>
              <a:rPr lang="en-US" sz="2000" dirty="0"/>
              <a:t> fault</a:t>
            </a:r>
          </a:p>
          <a:p>
            <a:pPr>
              <a:lnSpc>
                <a:spcPct val="90000"/>
              </a:lnSpc>
            </a:pPr>
            <a:r>
              <a:rPr lang="en-US" sz="2000" dirty="0"/>
              <a:t>0x07: coprocessor unavailable fault</a:t>
            </a:r>
          </a:p>
        </p:txBody>
      </p:sp>
      <p:sp>
        <p:nvSpPr>
          <p:cNvPr id="4" name="Slide Number Placeholder 3"/>
          <p:cNvSpPr>
            <a:spLocks noGrp="1"/>
          </p:cNvSpPr>
          <p:nvPr>
            <p:ph type="sldNum" sz="quarter" idx="12"/>
          </p:nvPr>
        </p:nvSpPr>
        <p:spPr/>
        <p:txBody>
          <a:bodyPr/>
          <a:lstStyle/>
          <a:p>
            <a:fld id="{E9F30D11-FCBC-4E13-9D77-6D2272D5FE03}" type="slidenum">
              <a:rPr lang="en-US" smtClean="0"/>
              <a:pPr/>
              <a:t>80</a:t>
            </a:fld>
            <a:endParaRPr lang="en-US"/>
          </a:p>
        </p:txBody>
      </p:sp>
      <p:sp>
        <p:nvSpPr>
          <p:cNvPr id="5" name="Rectangle 3"/>
          <p:cNvSpPr txBox="1">
            <a:spLocks noChangeArrowheads="1"/>
          </p:cNvSpPr>
          <p:nvPr/>
        </p:nvSpPr>
        <p:spPr bwMode="auto">
          <a:xfrm>
            <a:off x="4648200" y="762000"/>
            <a:ext cx="4724400" cy="3581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0x08: double-fault abort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0x09: (reserved)</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0x0A: invalid TSS fault/abort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0x0B: segment not present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0x0C: stack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0x0D: general protection exception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0x0E: page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0x0F: (reserved)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6" name="Rectangle 3"/>
          <p:cNvSpPr txBox="1">
            <a:spLocks noChangeArrowheads="1"/>
          </p:cNvSpPr>
          <p:nvPr/>
        </p:nvSpPr>
        <p:spPr bwMode="auto">
          <a:xfrm>
            <a:off x="533400" y="4114800"/>
            <a:ext cx="8229600" cy="26971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0x10: FPU floating-point error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0x11: operand alignment-check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0x12: machine-check exception abort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0x13: SIMD floating-point exception fault</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0x14-0x1F: (reserved)</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0x20-0xFF: (user-defined interrupts)</a:t>
            </a: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US" sz="2000" b="0" i="0" u="none" strike="noStrike" kern="0" cap="none" spc="0" normalizeH="0" baseline="0" noProof="0" dirty="0" smtClean="0">
                <a:ln>
                  <a:noFill/>
                </a:ln>
                <a:solidFill>
                  <a:schemeClr val="tx1"/>
                </a:solidFill>
                <a:effectLst/>
                <a:uLnTx/>
                <a:uFillTx/>
                <a:latin typeface="+mn-lt"/>
                <a:ea typeface="+mn-ea"/>
                <a:cs typeface="+mn-cs"/>
              </a:rPr>
              <a:t>NOTE: Only the following exceptions have error-codes: 0x8, 0xA, 0xB, 0xC, 0xD, 0xE </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r>
              <a:rPr lang="en-US" dirty="0" smtClean="0"/>
              <a:t>Deferred loading</a:t>
            </a:r>
            <a:endParaRPr lang="en-US" dirty="0"/>
          </a:p>
        </p:txBody>
      </p:sp>
      <p:sp>
        <p:nvSpPr>
          <p:cNvPr id="23555" name="Rectangle 3"/>
          <p:cNvSpPr>
            <a:spLocks noGrp="1" noChangeArrowheads="1"/>
          </p:cNvSpPr>
          <p:nvPr>
            <p:ph type="body" idx="1"/>
          </p:nvPr>
        </p:nvSpPr>
        <p:spPr>
          <a:xfrm>
            <a:off x="457200" y="990600"/>
            <a:ext cx="8229600" cy="4525963"/>
          </a:xfrm>
        </p:spPr>
        <p:txBody>
          <a:bodyPr/>
          <a:lstStyle/>
          <a:p>
            <a:r>
              <a:rPr lang="en-US" sz="2400" dirty="0"/>
              <a:t>In a multitasking environment, many tasks are taking turns at executing instructions</a:t>
            </a:r>
          </a:p>
          <a:p>
            <a:r>
              <a:rPr lang="en-US" sz="2400" dirty="0"/>
              <a:t>The CPU typically performs task-switching several times every second – and must do a ‘save’ of the outgoing task’s context, and a ‘load’ of the incoming task’s context, any time it switches from one task to the next</a:t>
            </a:r>
          </a:p>
          <a:p>
            <a:r>
              <a:rPr lang="en-US" sz="2400" dirty="0"/>
              <a:t>We ask: can any of this work be deferred</a:t>
            </a:r>
            <a:r>
              <a:rPr lang="en-US" sz="2400" dirty="0" smtClean="0"/>
              <a:t>?</a:t>
            </a:r>
          </a:p>
          <a:p>
            <a:r>
              <a:rPr lang="en-US" sz="2400" dirty="0" smtClean="0"/>
              <a:t>Only a few tasks typically make any use of the Pentium’s ‘floating-point’ registers, so it’s wasteful to do a ‘save-and-reload’ for these registers with every task-switch</a:t>
            </a:r>
          </a:p>
          <a:p>
            <a:r>
              <a:rPr lang="en-US" sz="2400" dirty="0" smtClean="0"/>
              <a:t>The TS-bit (bit #3 in Control Register 0) is designed to assist an OS in implementing a policy of ‘lazy’ context-switching for the set of registers used in floating-point work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2400"/>
            <a:ext cx="8229600" cy="1143000"/>
          </a:xfrm>
        </p:spPr>
        <p:txBody>
          <a:bodyPr/>
          <a:lstStyle/>
          <a:p>
            <a:r>
              <a:rPr lang="en-US" dirty="0" smtClean="0"/>
              <a:t>Examples</a:t>
            </a:r>
            <a:endParaRPr lang="en-US" dirty="0"/>
          </a:p>
        </p:txBody>
      </p:sp>
      <p:sp>
        <p:nvSpPr>
          <p:cNvPr id="26627" name="Rectangle 3"/>
          <p:cNvSpPr>
            <a:spLocks noGrp="1" noChangeArrowheads="1"/>
          </p:cNvSpPr>
          <p:nvPr>
            <p:ph type="body" idx="1"/>
          </p:nvPr>
        </p:nvSpPr>
        <p:spPr>
          <a:xfrm>
            <a:off x="457200" y="1143000"/>
            <a:ext cx="8229600" cy="4525963"/>
          </a:xfrm>
        </p:spPr>
        <p:txBody>
          <a:bodyPr/>
          <a:lstStyle/>
          <a:p>
            <a:r>
              <a:rPr lang="en-US" sz="2400" dirty="0"/>
              <a:t>Each time the CPU performs a task-switch it automatically sets the TS-bit to 1 (only an OS can execute a ‘</a:t>
            </a:r>
            <a:r>
              <a:rPr lang="en-US" sz="2400" dirty="0" err="1"/>
              <a:t>clts</a:t>
            </a:r>
            <a:r>
              <a:rPr lang="en-US" sz="2400" dirty="0"/>
              <a:t>’ to reset TS=0) </a:t>
            </a:r>
          </a:p>
          <a:p>
            <a:r>
              <a:rPr lang="en-US" sz="2400" dirty="0"/>
              <a:t>When any task tries to execute any of the NPX instructions (to do some arithmetic with values in the floating-point registers), an exception 7 fault will occur if the TS-bit hasn’t been cleared since a </a:t>
            </a:r>
            <a:r>
              <a:rPr lang="en-US" sz="2400" dirty="0" smtClean="0"/>
              <a:t>task-switch</a:t>
            </a:r>
          </a:p>
          <a:p>
            <a:r>
              <a:rPr lang="en-US" sz="2400" dirty="0" smtClean="0"/>
              <a:t>The work involved in saving the contents of the floating-point registers being used by a no-longer-active task, and reloading those registers with values that the active task expects to work on, can be deferred to the fault-handler for exception-7</a:t>
            </a:r>
          </a:p>
          <a:p>
            <a:r>
              <a:rPr lang="en-US" sz="2400" dirty="0" smtClean="0"/>
              <a:t>Then it can clear the TS-bit (with ‘</a:t>
            </a:r>
            <a:r>
              <a:rPr lang="en-US" sz="2400" dirty="0" err="1" smtClean="0"/>
              <a:t>clts</a:t>
            </a:r>
            <a:r>
              <a:rPr lang="en-US" sz="2400" dirty="0" smtClean="0"/>
              <a:t>’) and ‘retry’ the instruction that caused this ‘fault’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dirty="0"/>
              <a:t>The ‘fork()’ system-call</a:t>
            </a:r>
          </a:p>
        </p:txBody>
      </p:sp>
      <p:sp>
        <p:nvSpPr>
          <p:cNvPr id="30723" name="Rectangle 3"/>
          <p:cNvSpPr>
            <a:spLocks noGrp="1" noChangeArrowheads="1"/>
          </p:cNvSpPr>
          <p:nvPr>
            <p:ph type="body" idx="1"/>
          </p:nvPr>
        </p:nvSpPr>
        <p:spPr>
          <a:xfrm>
            <a:off x="457200" y="1295400"/>
            <a:ext cx="8229600" cy="4525963"/>
          </a:xfrm>
        </p:spPr>
        <p:txBody>
          <a:bodyPr/>
          <a:lstStyle/>
          <a:p>
            <a:r>
              <a:rPr lang="en-US" sz="2400" dirty="0"/>
              <a:t>In a UNIX/Linux operating system, the way any new task get created is by a call to the kernel’s ‘fork()’ service-function </a:t>
            </a:r>
          </a:p>
          <a:p>
            <a:r>
              <a:rPr lang="en-US" sz="2400" dirty="0"/>
              <a:t>This function is supposed to ‘duplicate’ the entire program-environment of the calling task (i.e., code, data, stack and heap, plus the kernel’s process-control </a:t>
            </a:r>
            <a:r>
              <a:rPr lang="en-US" sz="2400" dirty="0" smtClean="0"/>
              <a:t>data-structure.  But </a:t>
            </a:r>
            <a:r>
              <a:rPr lang="en-US" sz="2400" dirty="0"/>
              <a:t>much of this work is often wasted</a:t>
            </a:r>
            <a:r>
              <a:rPr lang="en-US" sz="2400" dirty="0" smtClean="0"/>
              <a:t>!</a:t>
            </a:r>
          </a:p>
          <a:p>
            <a:r>
              <a:rPr lang="en-US" sz="2400" dirty="0" smtClean="0"/>
              <a:t>In practice, the most common reason for a program to ‘fork()’ a child-process is so the child-task can launch a separate program</a:t>
            </a:r>
          </a:p>
          <a:p>
            <a:r>
              <a:rPr lang="en-US" sz="2400" dirty="0" smtClean="0"/>
              <a:t>In these cases the ‘duplicated’ code, data, and heap are not relevant to the new task -- and so they will simply get discarded! </a:t>
            </a:r>
          </a:p>
          <a:p>
            <a:endParaRPr lang="en-US" sz="24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152400"/>
            <a:ext cx="8229600" cy="1143000"/>
          </a:xfrm>
        </p:spPr>
        <p:txBody>
          <a:bodyPr/>
          <a:lstStyle/>
          <a:p>
            <a:r>
              <a:rPr lang="en-US" dirty="0"/>
              <a:t>‘loading-on-demand’</a:t>
            </a:r>
          </a:p>
        </p:txBody>
      </p:sp>
      <p:sp>
        <p:nvSpPr>
          <p:cNvPr id="31747" name="Rectangle 3"/>
          <p:cNvSpPr>
            <a:spLocks noGrp="1" noChangeArrowheads="1"/>
          </p:cNvSpPr>
          <p:nvPr>
            <p:ph type="body" idx="1"/>
          </p:nvPr>
        </p:nvSpPr>
        <p:spPr>
          <a:xfrm>
            <a:off x="457200" y="990600"/>
            <a:ext cx="8229600" cy="4525963"/>
          </a:xfrm>
        </p:spPr>
        <p:txBody>
          <a:bodyPr/>
          <a:lstStyle/>
          <a:p>
            <a:r>
              <a:rPr lang="en-US" sz="2400" dirty="0"/>
              <a:t>An OS can avoid all the wasted effort of duplicating a parent-task’s resources (its code, data, heap, etc.) by implementing “only upon demand” loading as a policy</a:t>
            </a:r>
          </a:p>
          <a:p>
            <a:r>
              <a:rPr lang="en-US" sz="2400" dirty="0"/>
              <a:t>For an OS that uses the CPU’s memory-segmentation capabilities, an ‘on demand’ policy can be implemented by using the Pentium ‘Segment-Not-Present’ </a:t>
            </a:r>
            <a:r>
              <a:rPr lang="en-US" sz="2400" dirty="0" smtClean="0"/>
              <a:t>exception</a:t>
            </a:r>
          </a:p>
          <a:p>
            <a:r>
              <a:rPr lang="en-US" sz="2400" dirty="0" smtClean="0"/>
              <a:t>Segments remain ‘uninitialized’ until they are actually accessed by an application</a:t>
            </a:r>
          </a:p>
          <a:p>
            <a:r>
              <a:rPr lang="en-US" sz="2400" dirty="0" smtClean="0"/>
              <a:t>Segment-descriptors are initially marked as ‘Not Present’ (i.e., their P-bit is zero)</a:t>
            </a:r>
          </a:p>
          <a:p>
            <a:r>
              <a:rPr lang="en-US" sz="2400" dirty="0" smtClean="0"/>
              <a:t>When any instruction attempts to access such a memory-segment (read, write, or fetch), the CPU responds by generating exception-11: “Segment-Not-Present”</a:t>
            </a:r>
          </a:p>
        </p:txBody>
      </p:sp>
      <p:sp>
        <p:nvSpPr>
          <p:cNvPr id="4" name="Slide Number Placeholder 3"/>
          <p:cNvSpPr>
            <a:spLocks noGrp="1"/>
          </p:cNvSpPr>
          <p:nvPr>
            <p:ph type="sldNum" sz="quarter" idx="12"/>
          </p:nvPr>
        </p:nvSpPr>
        <p:spPr/>
        <p:txBody>
          <a:bodyPr/>
          <a:lstStyle/>
          <a:p>
            <a:fld id="{E9F30D11-FCBC-4E13-9D77-6D2272D5FE03}" type="slidenum">
              <a:rPr lang="en-US" smtClean="0"/>
              <a:pPr/>
              <a:t>84</a:t>
            </a:fld>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228600"/>
            <a:ext cx="8229600" cy="1143000"/>
          </a:xfrm>
        </p:spPr>
        <p:txBody>
          <a:bodyPr/>
          <a:lstStyle/>
          <a:p>
            <a:r>
              <a:rPr lang="en-US" dirty="0"/>
              <a:t>An ‘error-code’ is pushed</a:t>
            </a:r>
          </a:p>
        </p:txBody>
      </p:sp>
      <p:sp>
        <p:nvSpPr>
          <p:cNvPr id="33795" name="Rectangle 3"/>
          <p:cNvSpPr>
            <a:spLocks noGrp="1" noChangeArrowheads="1"/>
          </p:cNvSpPr>
          <p:nvPr>
            <p:ph type="body" idx="1"/>
          </p:nvPr>
        </p:nvSpPr>
        <p:spPr>
          <a:xfrm>
            <a:off x="228600" y="914400"/>
            <a:ext cx="8229600" cy="4525963"/>
          </a:xfrm>
        </p:spPr>
        <p:txBody>
          <a:bodyPr/>
          <a:lstStyle/>
          <a:p>
            <a:r>
              <a:rPr lang="en-US" sz="2400" dirty="0"/>
              <a:t>Besides pushing the memory-address of the faulting instruction onto the exception-handler’s stack, the CPU also pushes an ‘error-code’ to indicate which descriptor was not yet marked as being ‘Present’</a:t>
            </a:r>
          </a:p>
          <a:p>
            <a:r>
              <a:rPr lang="en-US" sz="2400" dirty="0"/>
              <a:t>The handler can then ‘load’ that segment with the proper information and adjust its descriptor’s P-bit, then retry the instruction</a:t>
            </a:r>
          </a:p>
        </p:txBody>
      </p:sp>
      <p:sp>
        <p:nvSpPr>
          <p:cNvPr id="4" name="Slide Number Placeholder 3"/>
          <p:cNvSpPr>
            <a:spLocks noGrp="1"/>
          </p:cNvSpPr>
          <p:nvPr>
            <p:ph type="sldNum" sz="quarter" idx="12"/>
          </p:nvPr>
        </p:nvSpPr>
        <p:spPr/>
        <p:txBody>
          <a:bodyPr/>
          <a:lstStyle/>
          <a:p>
            <a:fld id="{E9F30D11-FCBC-4E13-9D77-6D2272D5FE03}" type="slidenum">
              <a:rPr lang="en-US" smtClean="0"/>
              <a:pPr/>
              <a:t>85</a:t>
            </a:fld>
            <a:endParaRPr lang="en-US"/>
          </a:p>
        </p:txBody>
      </p:sp>
      <p:sp>
        <p:nvSpPr>
          <p:cNvPr id="5" name="Rectangle 4"/>
          <p:cNvSpPr>
            <a:spLocks noChangeArrowheads="1"/>
          </p:cNvSpPr>
          <p:nvPr/>
        </p:nvSpPr>
        <p:spPr bwMode="auto">
          <a:xfrm>
            <a:off x="1158875" y="3794125"/>
            <a:ext cx="6858000" cy="9144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6" name="Rectangle 5"/>
          <p:cNvSpPr>
            <a:spLocks noChangeArrowheads="1"/>
          </p:cNvSpPr>
          <p:nvPr/>
        </p:nvSpPr>
        <p:spPr bwMode="auto">
          <a:xfrm>
            <a:off x="7635875" y="3794125"/>
            <a:ext cx="381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E</a:t>
            </a:r>
          </a:p>
          <a:p>
            <a:pPr algn="ctr"/>
            <a:r>
              <a:rPr lang="en-US" b="1"/>
              <a:t>X</a:t>
            </a:r>
          </a:p>
          <a:p>
            <a:pPr algn="ctr"/>
            <a:r>
              <a:rPr lang="en-US" b="1"/>
              <a:t>T</a:t>
            </a:r>
          </a:p>
        </p:txBody>
      </p:sp>
      <p:sp>
        <p:nvSpPr>
          <p:cNvPr id="7" name="Rectangle 6"/>
          <p:cNvSpPr>
            <a:spLocks noChangeArrowheads="1"/>
          </p:cNvSpPr>
          <p:nvPr/>
        </p:nvSpPr>
        <p:spPr bwMode="auto">
          <a:xfrm>
            <a:off x="7254875" y="3794125"/>
            <a:ext cx="381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I</a:t>
            </a:r>
          </a:p>
          <a:p>
            <a:pPr algn="ctr"/>
            <a:r>
              <a:rPr lang="en-US" b="1"/>
              <a:t>D</a:t>
            </a:r>
          </a:p>
          <a:p>
            <a:pPr algn="ctr"/>
            <a:r>
              <a:rPr lang="en-US" b="1"/>
              <a:t>T</a:t>
            </a:r>
          </a:p>
        </p:txBody>
      </p:sp>
      <p:sp>
        <p:nvSpPr>
          <p:cNvPr id="8" name="Rectangle 8"/>
          <p:cNvSpPr>
            <a:spLocks noChangeArrowheads="1"/>
          </p:cNvSpPr>
          <p:nvPr/>
        </p:nvSpPr>
        <p:spPr bwMode="auto">
          <a:xfrm>
            <a:off x="1158875" y="3794125"/>
            <a:ext cx="3429000" cy="914400"/>
          </a:xfrm>
          <a:prstGeom prst="rect">
            <a:avLst/>
          </a:prstGeom>
          <a:solidFill>
            <a:srgbClr val="B2B2B2"/>
          </a:solidFill>
          <a:ln w="9525">
            <a:solidFill>
              <a:schemeClr val="tx1"/>
            </a:solidFill>
            <a:miter lim="800000"/>
            <a:headEnd/>
            <a:tailEnd/>
          </a:ln>
          <a:effectLst/>
        </p:spPr>
        <p:txBody>
          <a:bodyPr wrap="none" anchor="ctr"/>
          <a:lstStyle/>
          <a:p>
            <a:pPr algn="ctr"/>
            <a:r>
              <a:rPr lang="en-US"/>
              <a:t>reserved</a:t>
            </a:r>
          </a:p>
        </p:txBody>
      </p:sp>
      <p:sp>
        <p:nvSpPr>
          <p:cNvPr id="9" name="Text Box 9"/>
          <p:cNvSpPr txBox="1">
            <a:spLocks noChangeArrowheads="1"/>
          </p:cNvSpPr>
          <p:nvPr/>
        </p:nvSpPr>
        <p:spPr bwMode="auto">
          <a:xfrm>
            <a:off x="1143000" y="3449638"/>
            <a:ext cx="438150" cy="366712"/>
          </a:xfrm>
          <a:prstGeom prst="rect">
            <a:avLst/>
          </a:prstGeom>
          <a:noFill/>
          <a:ln w="9525">
            <a:noFill/>
            <a:miter lim="800000"/>
            <a:headEnd/>
            <a:tailEnd/>
          </a:ln>
          <a:effectLst/>
        </p:spPr>
        <p:txBody>
          <a:bodyPr wrap="none">
            <a:spAutoFit/>
          </a:bodyPr>
          <a:lstStyle/>
          <a:p>
            <a:r>
              <a:rPr lang="en-US"/>
              <a:t>31</a:t>
            </a:r>
          </a:p>
        </p:txBody>
      </p:sp>
      <p:sp>
        <p:nvSpPr>
          <p:cNvPr id="10" name="Text Box 10"/>
          <p:cNvSpPr txBox="1">
            <a:spLocks noChangeArrowheads="1"/>
          </p:cNvSpPr>
          <p:nvPr/>
        </p:nvSpPr>
        <p:spPr bwMode="auto">
          <a:xfrm>
            <a:off x="4572000" y="3449638"/>
            <a:ext cx="438150" cy="366712"/>
          </a:xfrm>
          <a:prstGeom prst="rect">
            <a:avLst/>
          </a:prstGeom>
          <a:noFill/>
          <a:ln w="9525">
            <a:noFill/>
            <a:miter lim="800000"/>
            <a:headEnd/>
            <a:tailEnd/>
          </a:ln>
          <a:effectLst/>
        </p:spPr>
        <p:txBody>
          <a:bodyPr wrap="none">
            <a:spAutoFit/>
          </a:bodyPr>
          <a:lstStyle/>
          <a:p>
            <a:r>
              <a:rPr lang="en-US"/>
              <a:t>15</a:t>
            </a:r>
          </a:p>
        </p:txBody>
      </p:sp>
      <p:sp>
        <p:nvSpPr>
          <p:cNvPr id="11" name="Text Box 11"/>
          <p:cNvSpPr txBox="1">
            <a:spLocks noChangeArrowheads="1"/>
          </p:cNvSpPr>
          <p:nvPr/>
        </p:nvSpPr>
        <p:spPr bwMode="auto">
          <a:xfrm>
            <a:off x="6553200" y="3449638"/>
            <a:ext cx="1454150" cy="366712"/>
          </a:xfrm>
          <a:prstGeom prst="rect">
            <a:avLst/>
          </a:prstGeom>
          <a:noFill/>
          <a:ln w="9525">
            <a:noFill/>
            <a:miter lim="800000"/>
            <a:headEnd/>
            <a:tailEnd/>
          </a:ln>
          <a:effectLst/>
        </p:spPr>
        <p:txBody>
          <a:bodyPr wrap="none">
            <a:spAutoFit/>
          </a:bodyPr>
          <a:lstStyle/>
          <a:p>
            <a:r>
              <a:rPr lang="en-US"/>
              <a:t>3    2    1    0</a:t>
            </a:r>
          </a:p>
        </p:txBody>
      </p:sp>
      <p:sp>
        <p:nvSpPr>
          <p:cNvPr id="12" name="Rectangle 14"/>
          <p:cNvSpPr>
            <a:spLocks noChangeArrowheads="1"/>
          </p:cNvSpPr>
          <p:nvPr/>
        </p:nvSpPr>
        <p:spPr bwMode="auto">
          <a:xfrm>
            <a:off x="4587875" y="3794125"/>
            <a:ext cx="2286000" cy="914400"/>
          </a:xfrm>
          <a:prstGeom prst="rect">
            <a:avLst/>
          </a:prstGeom>
          <a:solidFill>
            <a:schemeClr val="accent1"/>
          </a:solidFill>
          <a:ln w="9525">
            <a:solidFill>
              <a:schemeClr val="tx1"/>
            </a:solidFill>
            <a:miter lim="800000"/>
            <a:headEnd/>
            <a:tailEnd/>
          </a:ln>
          <a:effectLst/>
        </p:spPr>
        <p:txBody>
          <a:bodyPr wrap="none" anchor="ctr"/>
          <a:lstStyle/>
          <a:p>
            <a:pPr algn="ctr"/>
            <a:endParaRPr lang="en-US"/>
          </a:p>
        </p:txBody>
      </p:sp>
      <p:sp>
        <p:nvSpPr>
          <p:cNvPr id="13" name="Text Box 15"/>
          <p:cNvSpPr txBox="1">
            <a:spLocks noChangeArrowheads="1"/>
          </p:cNvSpPr>
          <p:nvPr/>
        </p:nvSpPr>
        <p:spPr bwMode="auto">
          <a:xfrm>
            <a:off x="5105400" y="4033838"/>
            <a:ext cx="1524000" cy="396875"/>
          </a:xfrm>
          <a:prstGeom prst="rect">
            <a:avLst/>
          </a:prstGeom>
          <a:noFill/>
          <a:ln w="9525">
            <a:noFill/>
            <a:miter lim="800000"/>
            <a:headEnd/>
            <a:tailEnd/>
          </a:ln>
          <a:effectLst/>
        </p:spPr>
        <p:txBody>
          <a:bodyPr wrap="none">
            <a:spAutoFit/>
          </a:bodyPr>
          <a:lstStyle/>
          <a:p>
            <a:r>
              <a:rPr lang="en-US" sz="2000" b="1"/>
              <a:t>table-index</a:t>
            </a:r>
          </a:p>
        </p:txBody>
      </p:sp>
      <p:sp>
        <p:nvSpPr>
          <p:cNvPr id="14" name="Rectangle 7"/>
          <p:cNvSpPr>
            <a:spLocks noChangeArrowheads="1"/>
          </p:cNvSpPr>
          <p:nvPr/>
        </p:nvSpPr>
        <p:spPr bwMode="auto">
          <a:xfrm>
            <a:off x="6873875" y="3794125"/>
            <a:ext cx="3810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sz="2400" b="1"/>
              <a:t>T</a:t>
            </a:r>
          </a:p>
          <a:p>
            <a:pPr algn="ctr"/>
            <a:r>
              <a:rPr lang="en-US" sz="2400" b="1"/>
              <a:t>I</a:t>
            </a:r>
          </a:p>
        </p:txBody>
      </p:sp>
      <p:sp>
        <p:nvSpPr>
          <p:cNvPr id="15" name="Text Box 19"/>
          <p:cNvSpPr txBox="1">
            <a:spLocks noChangeArrowheads="1"/>
          </p:cNvSpPr>
          <p:nvPr/>
        </p:nvSpPr>
        <p:spPr bwMode="auto">
          <a:xfrm>
            <a:off x="701675" y="4800600"/>
            <a:ext cx="7912100" cy="1311275"/>
          </a:xfrm>
          <a:prstGeom prst="rect">
            <a:avLst/>
          </a:prstGeom>
          <a:noFill/>
          <a:ln w="9525">
            <a:noFill/>
            <a:miter lim="800000"/>
            <a:headEnd/>
            <a:tailEnd/>
          </a:ln>
          <a:effectLst/>
        </p:spPr>
        <p:txBody>
          <a:bodyPr wrap="none">
            <a:spAutoFit/>
          </a:bodyPr>
          <a:lstStyle/>
          <a:p>
            <a:r>
              <a:rPr lang="en-US" sz="2000" dirty="0"/>
              <a:t>Legend:</a:t>
            </a:r>
          </a:p>
          <a:p>
            <a:r>
              <a:rPr lang="en-US" sz="2000" dirty="0"/>
              <a:t>   EXT = An external event caused the exception (1=yes, 0=no)</a:t>
            </a:r>
          </a:p>
          <a:p>
            <a:r>
              <a:rPr lang="en-US" sz="2000" dirty="0"/>
              <a:t>   IDT = table-index refers to Interrupt Descriptor Table (1=yes, 0=no)</a:t>
            </a:r>
          </a:p>
          <a:p>
            <a:r>
              <a:rPr lang="en-US" sz="2000" dirty="0"/>
              <a:t>   TI = The Table Indicator flag, used when IDT=0 (1=GDT, 0=LDT)</a:t>
            </a:r>
          </a:p>
        </p:txBody>
      </p:sp>
      <p:sp>
        <p:nvSpPr>
          <p:cNvPr id="16" name="Text Box 20"/>
          <p:cNvSpPr txBox="1">
            <a:spLocks noChangeArrowheads="1"/>
          </p:cNvSpPr>
          <p:nvPr/>
        </p:nvSpPr>
        <p:spPr bwMode="auto">
          <a:xfrm>
            <a:off x="381000" y="6248400"/>
            <a:ext cx="7829550" cy="366712"/>
          </a:xfrm>
          <a:prstGeom prst="rect">
            <a:avLst/>
          </a:prstGeom>
          <a:noFill/>
          <a:ln w="9525">
            <a:noFill/>
            <a:miter lim="800000"/>
            <a:headEnd/>
            <a:tailEnd/>
          </a:ln>
          <a:effectLst/>
        </p:spPr>
        <p:txBody>
          <a:bodyPr wrap="none">
            <a:spAutoFit/>
          </a:bodyPr>
          <a:lstStyle/>
          <a:p>
            <a:r>
              <a:rPr lang="en-US" dirty="0"/>
              <a:t>This same error-code format is used with exceptions 0x0B, 0x0C, and 0x0D</a:t>
            </a:r>
          </a:p>
        </p:txBody>
      </p:sp>
      <p:sp>
        <p:nvSpPr>
          <p:cNvPr id="17" name="Slide Number Placeholder 14"/>
          <p:cNvSpPr txBox="1">
            <a:spLocks/>
          </p:cNvSpPr>
          <p:nvPr/>
        </p:nvSpPr>
        <p:spPr bwMode="auto">
          <a:xfrm>
            <a:off x="6645275" y="77533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65265BB-70C7-4C56-B6F2-B81676332F65}" type="slidenum">
              <a:rPr kumimoji="0" lang="en-US"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sz="1400" b="0" i="0" u="none" strike="noStrike" kern="1200" cap="none" spc="0" normalizeH="0" baseline="0" noProof="0">
              <a:ln>
                <a:noFill/>
              </a:ln>
              <a:solidFill>
                <a:schemeClr val="tx1"/>
              </a:solidFill>
              <a:effectLst/>
              <a:uLnTx/>
              <a:uFillTx/>
              <a:latin typeface="Arial" charset="0"/>
              <a:ea typeface="+mn-ea"/>
              <a:cs typeface="+mn-cs"/>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28600"/>
            <a:ext cx="8229600" cy="1143000"/>
          </a:xfrm>
        </p:spPr>
        <p:txBody>
          <a:bodyPr/>
          <a:lstStyle/>
          <a:p>
            <a:r>
              <a:rPr lang="en-US" dirty="0" smtClean="0"/>
              <a:t>Error-code</a:t>
            </a:r>
            <a:endParaRPr lang="en-US" dirty="0"/>
          </a:p>
        </p:txBody>
      </p:sp>
      <p:sp>
        <p:nvSpPr>
          <p:cNvPr id="36868" name="Rectangle 4"/>
          <p:cNvSpPr>
            <a:spLocks noChangeArrowheads="1"/>
          </p:cNvSpPr>
          <p:nvPr/>
        </p:nvSpPr>
        <p:spPr bwMode="auto">
          <a:xfrm>
            <a:off x="1466850" y="1219200"/>
            <a:ext cx="2819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FLAGS</a:t>
            </a:r>
          </a:p>
        </p:txBody>
      </p:sp>
      <p:sp>
        <p:nvSpPr>
          <p:cNvPr id="36869" name="Rectangle 5"/>
          <p:cNvSpPr>
            <a:spLocks noChangeArrowheads="1"/>
          </p:cNvSpPr>
          <p:nvPr/>
        </p:nvSpPr>
        <p:spPr bwMode="auto">
          <a:xfrm>
            <a:off x="1466850" y="1676400"/>
            <a:ext cx="2819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CS</a:t>
            </a:r>
          </a:p>
        </p:txBody>
      </p:sp>
      <p:sp>
        <p:nvSpPr>
          <p:cNvPr id="36870" name="Rectangle 6"/>
          <p:cNvSpPr>
            <a:spLocks noChangeArrowheads="1"/>
          </p:cNvSpPr>
          <p:nvPr/>
        </p:nvSpPr>
        <p:spPr bwMode="auto">
          <a:xfrm>
            <a:off x="1466850" y="2133600"/>
            <a:ext cx="28194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dirty="0"/>
              <a:t>IP</a:t>
            </a:r>
          </a:p>
        </p:txBody>
      </p:sp>
      <p:sp>
        <p:nvSpPr>
          <p:cNvPr id="36871" name="Rectangle 7"/>
          <p:cNvSpPr>
            <a:spLocks noChangeArrowheads="1"/>
          </p:cNvSpPr>
          <p:nvPr/>
        </p:nvSpPr>
        <p:spPr bwMode="auto">
          <a:xfrm>
            <a:off x="1466850" y="2590800"/>
            <a:ext cx="2819400" cy="457200"/>
          </a:xfrm>
          <a:prstGeom prst="rect">
            <a:avLst/>
          </a:prstGeom>
          <a:solidFill>
            <a:srgbClr val="66FF99"/>
          </a:solidFill>
          <a:ln w="9525">
            <a:solidFill>
              <a:schemeClr val="tx1"/>
            </a:solidFill>
            <a:miter lim="800000"/>
            <a:headEnd/>
            <a:tailEnd/>
          </a:ln>
          <a:effectLst/>
        </p:spPr>
        <p:txBody>
          <a:bodyPr wrap="none" anchor="ctr"/>
          <a:lstStyle/>
          <a:p>
            <a:pPr algn="ctr"/>
            <a:r>
              <a:rPr lang="en-US"/>
              <a:t>error-code</a:t>
            </a:r>
          </a:p>
        </p:txBody>
      </p:sp>
      <p:sp>
        <p:nvSpPr>
          <p:cNvPr id="36872" name="Text Box 8"/>
          <p:cNvSpPr txBox="1">
            <a:spLocks noChangeArrowheads="1"/>
          </p:cNvSpPr>
          <p:nvPr/>
        </p:nvSpPr>
        <p:spPr bwMode="auto">
          <a:xfrm>
            <a:off x="-57150" y="2667000"/>
            <a:ext cx="857250" cy="366713"/>
          </a:xfrm>
          <a:prstGeom prst="rect">
            <a:avLst/>
          </a:prstGeom>
          <a:noFill/>
          <a:ln w="9525">
            <a:noFill/>
            <a:miter lim="800000"/>
            <a:headEnd/>
            <a:tailEnd/>
          </a:ln>
          <a:effectLst/>
        </p:spPr>
        <p:txBody>
          <a:bodyPr wrap="none">
            <a:spAutoFit/>
          </a:bodyPr>
          <a:lstStyle/>
          <a:p>
            <a:r>
              <a:rPr lang="en-US"/>
              <a:t>SS:SP</a:t>
            </a:r>
          </a:p>
        </p:txBody>
      </p:sp>
      <p:sp>
        <p:nvSpPr>
          <p:cNvPr id="36873" name="Line 9"/>
          <p:cNvSpPr>
            <a:spLocks noChangeShapeType="1"/>
          </p:cNvSpPr>
          <p:nvPr/>
        </p:nvSpPr>
        <p:spPr bwMode="auto">
          <a:xfrm>
            <a:off x="19050" y="3048000"/>
            <a:ext cx="1371600" cy="0"/>
          </a:xfrm>
          <a:prstGeom prst="line">
            <a:avLst/>
          </a:prstGeom>
          <a:noFill/>
          <a:ln w="9525">
            <a:solidFill>
              <a:schemeClr val="tx1"/>
            </a:solidFill>
            <a:round/>
            <a:headEnd/>
            <a:tailEnd type="triangle" w="med" len="med"/>
          </a:ln>
          <a:effectLst/>
        </p:spPr>
        <p:txBody>
          <a:bodyPr/>
          <a:lstStyle/>
          <a:p>
            <a:endParaRPr lang="en-US"/>
          </a:p>
        </p:txBody>
      </p:sp>
      <p:sp>
        <p:nvSpPr>
          <p:cNvPr id="36874" name="Text Box 10"/>
          <p:cNvSpPr txBox="1">
            <a:spLocks noChangeArrowheads="1"/>
          </p:cNvSpPr>
          <p:nvPr/>
        </p:nvSpPr>
        <p:spPr bwMode="auto">
          <a:xfrm>
            <a:off x="2609850" y="762000"/>
            <a:ext cx="793750" cy="336550"/>
          </a:xfrm>
          <a:prstGeom prst="rect">
            <a:avLst/>
          </a:prstGeom>
          <a:noFill/>
          <a:ln w="9525">
            <a:noFill/>
            <a:miter lim="800000"/>
            <a:headEnd/>
            <a:tailEnd/>
          </a:ln>
          <a:effectLst/>
        </p:spPr>
        <p:txBody>
          <a:bodyPr wrap="none">
            <a:spAutoFit/>
          </a:bodyPr>
          <a:lstStyle/>
          <a:p>
            <a:r>
              <a:rPr lang="en-US" sz="1600"/>
              <a:t>16-bits</a:t>
            </a:r>
          </a:p>
        </p:txBody>
      </p:sp>
      <p:sp>
        <p:nvSpPr>
          <p:cNvPr id="36875" name="Line 11"/>
          <p:cNvSpPr>
            <a:spLocks noChangeShapeType="1"/>
          </p:cNvSpPr>
          <p:nvPr/>
        </p:nvSpPr>
        <p:spPr bwMode="auto">
          <a:xfrm>
            <a:off x="1466850" y="1143000"/>
            <a:ext cx="28194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36876" name="Text Box 12"/>
          <p:cNvSpPr txBox="1">
            <a:spLocks noChangeArrowheads="1"/>
          </p:cNvSpPr>
          <p:nvPr/>
        </p:nvSpPr>
        <p:spPr bwMode="auto">
          <a:xfrm>
            <a:off x="781050" y="3200400"/>
            <a:ext cx="4171950" cy="641350"/>
          </a:xfrm>
          <a:prstGeom prst="rect">
            <a:avLst/>
          </a:prstGeom>
          <a:noFill/>
          <a:ln w="9525">
            <a:noFill/>
            <a:miter lim="800000"/>
            <a:headEnd/>
            <a:tailEnd/>
          </a:ln>
          <a:effectLst/>
        </p:spPr>
        <p:txBody>
          <a:bodyPr wrap="none">
            <a:spAutoFit/>
          </a:bodyPr>
          <a:lstStyle/>
          <a:p>
            <a:r>
              <a:rPr lang="en-US"/>
              <a:t>    Layout of our fault-handler’s stack</a:t>
            </a:r>
          </a:p>
          <a:p>
            <a:r>
              <a:rPr lang="en-US"/>
              <a:t>(because we used a 286 interrupt-gate)</a:t>
            </a:r>
          </a:p>
        </p:txBody>
      </p:sp>
      <p:sp>
        <p:nvSpPr>
          <p:cNvPr id="36877" name="Text Box 13"/>
          <p:cNvSpPr txBox="1">
            <a:spLocks noChangeArrowheads="1"/>
          </p:cNvSpPr>
          <p:nvPr/>
        </p:nvSpPr>
        <p:spPr bwMode="auto">
          <a:xfrm>
            <a:off x="4270375" y="2779713"/>
            <a:ext cx="444500" cy="366712"/>
          </a:xfrm>
          <a:prstGeom prst="rect">
            <a:avLst/>
          </a:prstGeom>
          <a:noFill/>
          <a:ln w="9525">
            <a:noFill/>
            <a:miter lim="800000"/>
            <a:headEnd/>
            <a:tailEnd/>
          </a:ln>
          <a:effectLst/>
        </p:spPr>
        <p:txBody>
          <a:bodyPr wrap="none">
            <a:spAutoFit/>
          </a:bodyPr>
          <a:lstStyle/>
          <a:p>
            <a:r>
              <a:rPr lang="en-US"/>
              <a:t>+0</a:t>
            </a:r>
          </a:p>
        </p:txBody>
      </p:sp>
      <p:sp>
        <p:nvSpPr>
          <p:cNvPr id="36878" name="Text Box 14"/>
          <p:cNvSpPr txBox="1">
            <a:spLocks noChangeArrowheads="1"/>
          </p:cNvSpPr>
          <p:nvPr/>
        </p:nvSpPr>
        <p:spPr bwMode="auto">
          <a:xfrm>
            <a:off x="4286250" y="2286000"/>
            <a:ext cx="444500" cy="366713"/>
          </a:xfrm>
          <a:prstGeom prst="rect">
            <a:avLst/>
          </a:prstGeom>
          <a:noFill/>
          <a:ln w="9525">
            <a:noFill/>
            <a:miter lim="800000"/>
            <a:headEnd/>
            <a:tailEnd/>
          </a:ln>
          <a:effectLst/>
        </p:spPr>
        <p:txBody>
          <a:bodyPr wrap="none">
            <a:spAutoFit/>
          </a:bodyPr>
          <a:lstStyle/>
          <a:p>
            <a:r>
              <a:rPr lang="en-US"/>
              <a:t>+2</a:t>
            </a:r>
          </a:p>
        </p:txBody>
      </p:sp>
      <p:sp>
        <p:nvSpPr>
          <p:cNvPr id="36879" name="Text Box 15"/>
          <p:cNvSpPr txBox="1">
            <a:spLocks noChangeArrowheads="1"/>
          </p:cNvSpPr>
          <p:nvPr/>
        </p:nvSpPr>
        <p:spPr bwMode="auto">
          <a:xfrm>
            <a:off x="4302125" y="1792288"/>
            <a:ext cx="444500" cy="366712"/>
          </a:xfrm>
          <a:prstGeom prst="rect">
            <a:avLst/>
          </a:prstGeom>
          <a:noFill/>
          <a:ln w="9525">
            <a:noFill/>
            <a:miter lim="800000"/>
            <a:headEnd/>
            <a:tailEnd/>
          </a:ln>
          <a:effectLst/>
        </p:spPr>
        <p:txBody>
          <a:bodyPr wrap="none">
            <a:spAutoFit/>
          </a:bodyPr>
          <a:lstStyle/>
          <a:p>
            <a:r>
              <a:rPr lang="en-US"/>
              <a:t>+4</a:t>
            </a:r>
          </a:p>
        </p:txBody>
      </p:sp>
      <p:sp>
        <p:nvSpPr>
          <p:cNvPr id="36880" name="Text Box 16"/>
          <p:cNvSpPr txBox="1">
            <a:spLocks noChangeArrowheads="1"/>
          </p:cNvSpPr>
          <p:nvPr/>
        </p:nvSpPr>
        <p:spPr bwMode="auto">
          <a:xfrm>
            <a:off x="4318000" y="1298575"/>
            <a:ext cx="444500" cy="366713"/>
          </a:xfrm>
          <a:prstGeom prst="rect">
            <a:avLst/>
          </a:prstGeom>
          <a:noFill/>
          <a:ln w="9525">
            <a:noFill/>
            <a:miter lim="800000"/>
            <a:headEnd/>
            <a:tailEnd/>
          </a:ln>
          <a:effectLst/>
        </p:spPr>
        <p:txBody>
          <a:bodyPr wrap="none">
            <a:spAutoFit/>
          </a:bodyPr>
          <a:lstStyle/>
          <a:p>
            <a:r>
              <a:rPr lang="en-US"/>
              <a:t>+6</a:t>
            </a:r>
          </a:p>
        </p:txBody>
      </p:sp>
      <p:sp>
        <p:nvSpPr>
          <p:cNvPr id="36881" name="Text Box 17"/>
          <p:cNvSpPr txBox="1">
            <a:spLocks noChangeArrowheads="1"/>
          </p:cNvSpPr>
          <p:nvPr/>
        </p:nvSpPr>
        <p:spPr bwMode="auto">
          <a:xfrm>
            <a:off x="5051425" y="1219200"/>
            <a:ext cx="4321175" cy="1200329"/>
          </a:xfrm>
          <a:prstGeom prst="rect">
            <a:avLst/>
          </a:prstGeom>
          <a:noFill/>
          <a:ln w="9525">
            <a:noFill/>
            <a:miter lim="800000"/>
            <a:headEnd/>
            <a:tailEnd/>
          </a:ln>
          <a:effectLst/>
        </p:spPr>
        <p:txBody>
          <a:bodyPr wrap="square">
            <a:spAutoFit/>
          </a:bodyPr>
          <a:lstStyle/>
          <a:p>
            <a:r>
              <a:rPr lang="en-US" dirty="0"/>
              <a:t>The Pentium provides a special pair of instructions that procedures </a:t>
            </a:r>
          </a:p>
          <a:p>
            <a:r>
              <a:rPr lang="en-US" dirty="0"/>
              <a:t> can use to address any parameter-values that reside on its stack:</a:t>
            </a:r>
          </a:p>
        </p:txBody>
      </p:sp>
      <p:sp>
        <p:nvSpPr>
          <p:cNvPr id="18" name="Slide Number Placeholder 17"/>
          <p:cNvSpPr>
            <a:spLocks noGrp="1"/>
          </p:cNvSpPr>
          <p:nvPr>
            <p:ph type="sldNum" sz="quarter" idx="12"/>
          </p:nvPr>
        </p:nvSpPr>
        <p:spPr/>
        <p:txBody>
          <a:bodyPr/>
          <a:lstStyle/>
          <a:p>
            <a:fld id="{065265BB-70C7-4C56-B6F2-B81676332F65}" type="slidenum">
              <a:rPr lang="en-US" smtClean="0"/>
              <a:pPr/>
              <a:t>86</a:t>
            </a:fld>
            <a:endParaRPr lang="en-US"/>
          </a:p>
        </p:txBody>
      </p:sp>
      <p:sp>
        <p:nvSpPr>
          <p:cNvPr id="19" name="Rectangle 4"/>
          <p:cNvSpPr>
            <a:spLocks noChangeArrowheads="1"/>
          </p:cNvSpPr>
          <p:nvPr/>
        </p:nvSpPr>
        <p:spPr bwMode="auto">
          <a:xfrm>
            <a:off x="685800" y="3810000"/>
            <a:ext cx="7924800" cy="2743200"/>
          </a:xfrm>
          <a:prstGeom prst="rect">
            <a:avLst/>
          </a:prstGeom>
          <a:solidFill>
            <a:schemeClr val="accent1"/>
          </a:solidFill>
          <a:ln w="9525">
            <a:solidFill>
              <a:schemeClr val="tx1"/>
            </a:solidFill>
            <a:miter lim="800000"/>
            <a:headEnd/>
            <a:tailEnd/>
          </a:ln>
          <a:effectLst/>
        </p:spPr>
        <p:txBody>
          <a:bodyPr wrap="none" anchor="ctr"/>
          <a:lstStyle/>
          <a:p>
            <a:r>
              <a:rPr lang="en-US" dirty="0" err="1"/>
              <a:t>isrNPF</a:t>
            </a:r>
            <a:r>
              <a:rPr lang="en-US" dirty="0"/>
              <a:t>:	# Our fault-handler for </a:t>
            </a:r>
            <a:r>
              <a:rPr lang="en-US" dirty="0" smtClean="0"/>
              <a:t>exception-0x0B</a:t>
            </a:r>
            <a:endParaRPr lang="en-US" dirty="0"/>
          </a:p>
          <a:p>
            <a:r>
              <a:rPr lang="en-US" dirty="0"/>
              <a:t>	enter	$0, $0			# setup </a:t>
            </a:r>
            <a:r>
              <a:rPr lang="en-US" dirty="0" err="1"/>
              <a:t>stackframe</a:t>
            </a:r>
            <a:r>
              <a:rPr lang="en-US" dirty="0"/>
              <a:t> access </a:t>
            </a:r>
          </a:p>
          <a:p>
            <a:endParaRPr lang="en-US" dirty="0"/>
          </a:p>
          <a:p>
            <a:r>
              <a:rPr lang="en-US" dirty="0"/>
              <a:t>	call	</a:t>
            </a:r>
            <a:r>
              <a:rPr lang="en-US" dirty="0" err="1"/>
              <a:t>initialize_the_high_arena</a:t>
            </a:r>
            <a:endParaRPr lang="en-US" dirty="0"/>
          </a:p>
          <a:p>
            <a:r>
              <a:rPr lang="en-US" dirty="0"/>
              <a:t>	call	</a:t>
            </a:r>
            <a:r>
              <a:rPr lang="en-US" dirty="0" err="1"/>
              <a:t>mark_segment_as_ready</a:t>
            </a:r>
            <a:endParaRPr lang="en-US" dirty="0"/>
          </a:p>
          <a:p>
            <a:r>
              <a:rPr lang="en-US" dirty="0"/>
              <a:t>	</a:t>
            </a:r>
          </a:p>
          <a:p>
            <a:r>
              <a:rPr lang="en-US" dirty="0"/>
              <a:t>	leave				# discard the frame access</a:t>
            </a:r>
          </a:p>
          <a:p>
            <a:r>
              <a:rPr lang="en-US" dirty="0"/>
              <a:t>	add	$2, %sp			# discard the error-code</a:t>
            </a:r>
          </a:p>
          <a:p>
            <a:r>
              <a:rPr lang="en-US" dirty="0"/>
              <a:t>	</a:t>
            </a:r>
            <a:r>
              <a:rPr lang="en-US" dirty="0" err="1"/>
              <a:t>iret</a:t>
            </a:r>
            <a:r>
              <a:rPr lang="en-US" dirty="0"/>
              <a:t>				# ‘retry’ the faulting instruction</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0"/>
            <a:ext cx="8229600" cy="1143000"/>
          </a:xfrm>
        </p:spPr>
        <p:txBody>
          <a:bodyPr/>
          <a:lstStyle/>
          <a:p>
            <a:r>
              <a:rPr lang="en-US" dirty="0" smtClean="0"/>
              <a:t>Enter: how </a:t>
            </a:r>
            <a:r>
              <a:rPr lang="en-US" dirty="0"/>
              <a:t>the stack is changed</a:t>
            </a:r>
          </a:p>
        </p:txBody>
      </p:sp>
      <p:sp>
        <p:nvSpPr>
          <p:cNvPr id="41988" name="Rectangle 4"/>
          <p:cNvSpPr>
            <a:spLocks noChangeArrowheads="1"/>
          </p:cNvSpPr>
          <p:nvPr/>
        </p:nvSpPr>
        <p:spPr bwMode="auto">
          <a:xfrm>
            <a:off x="1676400" y="21336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FLAGS</a:t>
            </a:r>
          </a:p>
        </p:txBody>
      </p:sp>
      <p:sp>
        <p:nvSpPr>
          <p:cNvPr id="41989" name="Rectangle 5"/>
          <p:cNvSpPr>
            <a:spLocks noChangeArrowheads="1"/>
          </p:cNvSpPr>
          <p:nvPr/>
        </p:nvSpPr>
        <p:spPr bwMode="auto">
          <a:xfrm>
            <a:off x="1676400" y="25908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CS</a:t>
            </a:r>
          </a:p>
        </p:txBody>
      </p:sp>
      <p:sp>
        <p:nvSpPr>
          <p:cNvPr id="41990" name="Rectangle 6"/>
          <p:cNvSpPr>
            <a:spLocks noChangeArrowheads="1"/>
          </p:cNvSpPr>
          <p:nvPr/>
        </p:nvSpPr>
        <p:spPr bwMode="auto">
          <a:xfrm>
            <a:off x="1676400" y="30480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IP</a:t>
            </a:r>
          </a:p>
        </p:txBody>
      </p:sp>
      <p:sp>
        <p:nvSpPr>
          <p:cNvPr id="41991" name="Rectangle 7"/>
          <p:cNvSpPr>
            <a:spLocks noChangeArrowheads="1"/>
          </p:cNvSpPr>
          <p:nvPr/>
        </p:nvSpPr>
        <p:spPr bwMode="auto">
          <a:xfrm>
            <a:off x="1676400" y="3505200"/>
            <a:ext cx="2286000" cy="457200"/>
          </a:xfrm>
          <a:prstGeom prst="rect">
            <a:avLst/>
          </a:prstGeom>
          <a:solidFill>
            <a:srgbClr val="66FF99"/>
          </a:solidFill>
          <a:ln w="9525">
            <a:solidFill>
              <a:schemeClr val="tx1"/>
            </a:solidFill>
            <a:miter lim="800000"/>
            <a:headEnd/>
            <a:tailEnd/>
          </a:ln>
          <a:effectLst/>
        </p:spPr>
        <p:txBody>
          <a:bodyPr wrap="none" anchor="ctr"/>
          <a:lstStyle/>
          <a:p>
            <a:pPr algn="ctr"/>
            <a:r>
              <a:rPr lang="en-US"/>
              <a:t>error-code</a:t>
            </a:r>
          </a:p>
        </p:txBody>
      </p:sp>
      <p:sp>
        <p:nvSpPr>
          <p:cNvPr id="41992" name="Text Box 8"/>
          <p:cNvSpPr txBox="1">
            <a:spLocks noChangeArrowheads="1"/>
          </p:cNvSpPr>
          <p:nvPr/>
        </p:nvSpPr>
        <p:spPr bwMode="auto">
          <a:xfrm>
            <a:off x="685800" y="3657600"/>
            <a:ext cx="857250" cy="366713"/>
          </a:xfrm>
          <a:prstGeom prst="rect">
            <a:avLst/>
          </a:prstGeom>
          <a:noFill/>
          <a:ln w="9525">
            <a:noFill/>
            <a:miter lim="800000"/>
            <a:headEnd/>
            <a:tailEnd/>
          </a:ln>
          <a:effectLst/>
        </p:spPr>
        <p:txBody>
          <a:bodyPr wrap="none">
            <a:spAutoFit/>
          </a:bodyPr>
          <a:lstStyle/>
          <a:p>
            <a:r>
              <a:rPr lang="en-US"/>
              <a:t>SS:SP</a:t>
            </a:r>
          </a:p>
        </p:txBody>
      </p:sp>
      <p:sp>
        <p:nvSpPr>
          <p:cNvPr id="41993" name="Line 9"/>
          <p:cNvSpPr>
            <a:spLocks noChangeShapeType="1"/>
          </p:cNvSpPr>
          <p:nvPr/>
        </p:nvSpPr>
        <p:spPr bwMode="auto">
          <a:xfrm>
            <a:off x="762000" y="3962400"/>
            <a:ext cx="838200" cy="0"/>
          </a:xfrm>
          <a:prstGeom prst="line">
            <a:avLst/>
          </a:prstGeom>
          <a:noFill/>
          <a:ln w="9525">
            <a:solidFill>
              <a:schemeClr val="tx1"/>
            </a:solidFill>
            <a:round/>
            <a:headEnd/>
            <a:tailEnd type="triangle" w="med" len="med"/>
          </a:ln>
          <a:effectLst/>
        </p:spPr>
        <p:txBody>
          <a:bodyPr/>
          <a:lstStyle/>
          <a:p>
            <a:endParaRPr lang="en-US"/>
          </a:p>
        </p:txBody>
      </p:sp>
      <p:sp>
        <p:nvSpPr>
          <p:cNvPr id="41994" name="Text Box 10"/>
          <p:cNvSpPr txBox="1">
            <a:spLocks noChangeArrowheads="1"/>
          </p:cNvSpPr>
          <p:nvPr/>
        </p:nvSpPr>
        <p:spPr bwMode="auto">
          <a:xfrm>
            <a:off x="2286000" y="1676400"/>
            <a:ext cx="793750" cy="336550"/>
          </a:xfrm>
          <a:prstGeom prst="rect">
            <a:avLst/>
          </a:prstGeom>
          <a:noFill/>
          <a:ln w="9525">
            <a:noFill/>
            <a:miter lim="800000"/>
            <a:headEnd/>
            <a:tailEnd/>
          </a:ln>
          <a:effectLst/>
        </p:spPr>
        <p:txBody>
          <a:bodyPr wrap="none">
            <a:spAutoFit/>
          </a:bodyPr>
          <a:lstStyle/>
          <a:p>
            <a:r>
              <a:rPr lang="en-US" sz="1600"/>
              <a:t>16-bits</a:t>
            </a:r>
          </a:p>
        </p:txBody>
      </p:sp>
      <p:sp>
        <p:nvSpPr>
          <p:cNvPr id="41995" name="Line 11"/>
          <p:cNvSpPr>
            <a:spLocks noChangeShapeType="1"/>
          </p:cNvSpPr>
          <p:nvPr/>
        </p:nvSpPr>
        <p:spPr bwMode="auto">
          <a:xfrm>
            <a:off x="1676400" y="2057400"/>
            <a:ext cx="2286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1996" name="Text Box 12"/>
          <p:cNvSpPr txBox="1">
            <a:spLocks noChangeArrowheads="1"/>
          </p:cNvSpPr>
          <p:nvPr/>
        </p:nvSpPr>
        <p:spPr bwMode="auto">
          <a:xfrm>
            <a:off x="457200" y="4114800"/>
            <a:ext cx="3867150" cy="641350"/>
          </a:xfrm>
          <a:prstGeom prst="rect">
            <a:avLst/>
          </a:prstGeom>
          <a:noFill/>
          <a:ln w="9525">
            <a:noFill/>
            <a:miter lim="800000"/>
            <a:headEnd/>
            <a:tailEnd/>
          </a:ln>
          <a:effectLst/>
        </p:spPr>
        <p:txBody>
          <a:bodyPr wrap="none">
            <a:spAutoFit/>
          </a:bodyPr>
          <a:lstStyle/>
          <a:p>
            <a:r>
              <a:rPr lang="en-US"/>
              <a:t>    Layout of our fault-handler’s stack</a:t>
            </a:r>
          </a:p>
          <a:p>
            <a:r>
              <a:rPr lang="en-US"/>
              <a:t>          BEFORE executing ‘enter’ </a:t>
            </a:r>
          </a:p>
        </p:txBody>
      </p:sp>
      <p:sp>
        <p:nvSpPr>
          <p:cNvPr id="41997" name="Text Box 13"/>
          <p:cNvSpPr txBox="1">
            <a:spLocks noChangeArrowheads="1"/>
          </p:cNvSpPr>
          <p:nvPr/>
        </p:nvSpPr>
        <p:spPr bwMode="auto">
          <a:xfrm>
            <a:off x="3946525" y="3694113"/>
            <a:ext cx="444500" cy="366712"/>
          </a:xfrm>
          <a:prstGeom prst="rect">
            <a:avLst/>
          </a:prstGeom>
          <a:noFill/>
          <a:ln w="9525">
            <a:noFill/>
            <a:miter lim="800000"/>
            <a:headEnd/>
            <a:tailEnd/>
          </a:ln>
          <a:effectLst/>
        </p:spPr>
        <p:txBody>
          <a:bodyPr wrap="none">
            <a:spAutoFit/>
          </a:bodyPr>
          <a:lstStyle/>
          <a:p>
            <a:r>
              <a:rPr lang="en-US"/>
              <a:t>+0</a:t>
            </a:r>
          </a:p>
        </p:txBody>
      </p:sp>
      <p:sp>
        <p:nvSpPr>
          <p:cNvPr id="41998" name="Text Box 14"/>
          <p:cNvSpPr txBox="1">
            <a:spLocks noChangeArrowheads="1"/>
          </p:cNvSpPr>
          <p:nvPr/>
        </p:nvSpPr>
        <p:spPr bwMode="auto">
          <a:xfrm>
            <a:off x="3962400" y="3200400"/>
            <a:ext cx="444500" cy="366713"/>
          </a:xfrm>
          <a:prstGeom prst="rect">
            <a:avLst/>
          </a:prstGeom>
          <a:noFill/>
          <a:ln w="9525">
            <a:noFill/>
            <a:miter lim="800000"/>
            <a:headEnd/>
            <a:tailEnd/>
          </a:ln>
          <a:effectLst/>
        </p:spPr>
        <p:txBody>
          <a:bodyPr wrap="none">
            <a:spAutoFit/>
          </a:bodyPr>
          <a:lstStyle/>
          <a:p>
            <a:r>
              <a:rPr lang="en-US"/>
              <a:t>+2</a:t>
            </a:r>
          </a:p>
        </p:txBody>
      </p:sp>
      <p:sp>
        <p:nvSpPr>
          <p:cNvPr id="41999" name="Text Box 15"/>
          <p:cNvSpPr txBox="1">
            <a:spLocks noChangeArrowheads="1"/>
          </p:cNvSpPr>
          <p:nvPr/>
        </p:nvSpPr>
        <p:spPr bwMode="auto">
          <a:xfrm>
            <a:off x="3978275" y="2706688"/>
            <a:ext cx="444500" cy="366712"/>
          </a:xfrm>
          <a:prstGeom prst="rect">
            <a:avLst/>
          </a:prstGeom>
          <a:noFill/>
          <a:ln w="9525">
            <a:noFill/>
            <a:miter lim="800000"/>
            <a:headEnd/>
            <a:tailEnd/>
          </a:ln>
          <a:effectLst/>
        </p:spPr>
        <p:txBody>
          <a:bodyPr wrap="none">
            <a:spAutoFit/>
          </a:bodyPr>
          <a:lstStyle/>
          <a:p>
            <a:r>
              <a:rPr lang="en-US"/>
              <a:t>+4</a:t>
            </a:r>
          </a:p>
        </p:txBody>
      </p:sp>
      <p:sp>
        <p:nvSpPr>
          <p:cNvPr id="42000" name="Text Box 16"/>
          <p:cNvSpPr txBox="1">
            <a:spLocks noChangeArrowheads="1"/>
          </p:cNvSpPr>
          <p:nvPr/>
        </p:nvSpPr>
        <p:spPr bwMode="auto">
          <a:xfrm>
            <a:off x="3994150" y="2212975"/>
            <a:ext cx="444500" cy="366713"/>
          </a:xfrm>
          <a:prstGeom prst="rect">
            <a:avLst/>
          </a:prstGeom>
          <a:noFill/>
          <a:ln w="9525">
            <a:noFill/>
            <a:miter lim="800000"/>
            <a:headEnd/>
            <a:tailEnd/>
          </a:ln>
          <a:effectLst/>
        </p:spPr>
        <p:txBody>
          <a:bodyPr wrap="none">
            <a:spAutoFit/>
          </a:bodyPr>
          <a:lstStyle/>
          <a:p>
            <a:r>
              <a:rPr lang="en-US"/>
              <a:t>+6</a:t>
            </a:r>
          </a:p>
        </p:txBody>
      </p:sp>
      <p:sp>
        <p:nvSpPr>
          <p:cNvPr id="42001" name="Rectangle 17"/>
          <p:cNvSpPr>
            <a:spLocks noChangeArrowheads="1"/>
          </p:cNvSpPr>
          <p:nvPr/>
        </p:nvSpPr>
        <p:spPr bwMode="auto">
          <a:xfrm>
            <a:off x="5715000" y="21336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FLAGS</a:t>
            </a:r>
          </a:p>
        </p:txBody>
      </p:sp>
      <p:sp>
        <p:nvSpPr>
          <p:cNvPr id="42002" name="Rectangle 18"/>
          <p:cNvSpPr>
            <a:spLocks noChangeArrowheads="1"/>
          </p:cNvSpPr>
          <p:nvPr/>
        </p:nvSpPr>
        <p:spPr bwMode="auto">
          <a:xfrm>
            <a:off x="5715000" y="25908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CS</a:t>
            </a:r>
          </a:p>
        </p:txBody>
      </p:sp>
      <p:sp>
        <p:nvSpPr>
          <p:cNvPr id="42003" name="Rectangle 19"/>
          <p:cNvSpPr>
            <a:spLocks noChangeArrowheads="1"/>
          </p:cNvSpPr>
          <p:nvPr/>
        </p:nvSpPr>
        <p:spPr bwMode="auto">
          <a:xfrm>
            <a:off x="5715000" y="30480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IP</a:t>
            </a:r>
          </a:p>
        </p:txBody>
      </p:sp>
      <p:sp>
        <p:nvSpPr>
          <p:cNvPr id="42004" name="Rectangle 20"/>
          <p:cNvSpPr>
            <a:spLocks noChangeArrowheads="1"/>
          </p:cNvSpPr>
          <p:nvPr/>
        </p:nvSpPr>
        <p:spPr bwMode="auto">
          <a:xfrm>
            <a:off x="5715000" y="3505200"/>
            <a:ext cx="2286000" cy="457200"/>
          </a:xfrm>
          <a:prstGeom prst="rect">
            <a:avLst/>
          </a:prstGeom>
          <a:solidFill>
            <a:srgbClr val="66FF99"/>
          </a:solidFill>
          <a:ln w="9525">
            <a:solidFill>
              <a:schemeClr val="tx1"/>
            </a:solidFill>
            <a:miter lim="800000"/>
            <a:headEnd/>
            <a:tailEnd/>
          </a:ln>
          <a:effectLst/>
        </p:spPr>
        <p:txBody>
          <a:bodyPr wrap="none" anchor="ctr"/>
          <a:lstStyle/>
          <a:p>
            <a:pPr algn="ctr"/>
            <a:r>
              <a:rPr lang="en-US"/>
              <a:t>error-code</a:t>
            </a:r>
          </a:p>
        </p:txBody>
      </p:sp>
      <p:sp>
        <p:nvSpPr>
          <p:cNvPr id="42005" name="Text Box 21"/>
          <p:cNvSpPr txBox="1">
            <a:spLocks noChangeArrowheads="1"/>
          </p:cNvSpPr>
          <p:nvPr/>
        </p:nvSpPr>
        <p:spPr bwMode="auto">
          <a:xfrm>
            <a:off x="4724400" y="4114800"/>
            <a:ext cx="857250" cy="366713"/>
          </a:xfrm>
          <a:prstGeom prst="rect">
            <a:avLst/>
          </a:prstGeom>
          <a:noFill/>
          <a:ln w="9525">
            <a:noFill/>
            <a:miter lim="800000"/>
            <a:headEnd/>
            <a:tailEnd/>
          </a:ln>
          <a:effectLst/>
        </p:spPr>
        <p:txBody>
          <a:bodyPr wrap="none">
            <a:spAutoFit/>
          </a:bodyPr>
          <a:lstStyle/>
          <a:p>
            <a:r>
              <a:rPr lang="en-US"/>
              <a:t>SS:SP</a:t>
            </a:r>
          </a:p>
        </p:txBody>
      </p:sp>
      <p:sp>
        <p:nvSpPr>
          <p:cNvPr id="42006" name="Line 22"/>
          <p:cNvSpPr>
            <a:spLocks noChangeShapeType="1"/>
          </p:cNvSpPr>
          <p:nvPr/>
        </p:nvSpPr>
        <p:spPr bwMode="auto">
          <a:xfrm>
            <a:off x="4800600" y="4419600"/>
            <a:ext cx="838200" cy="0"/>
          </a:xfrm>
          <a:prstGeom prst="line">
            <a:avLst/>
          </a:prstGeom>
          <a:noFill/>
          <a:ln w="9525">
            <a:solidFill>
              <a:schemeClr val="tx1"/>
            </a:solidFill>
            <a:round/>
            <a:headEnd/>
            <a:tailEnd type="triangle" w="med" len="med"/>
          </a:ln>
          <a:effectLst/>
        </p:spPr>
        <p:txBody>
          <a:bodyPr/>
          <a:lstStyle/>
          <a:p>
            <a:endParaRPr lang="en-US"/>
          </a:p>
        </p:txBody>
      </p:sp>
      <p:sp>
        <p:nvSpPr>
          <p:cNvPr id="42007" name="Text Box 23"/>
          <p:cNvSpPr txBox="1">
            <a:spLocks noChangeArrowheads="1"/>
          </p:cNvSpPr>
          <p:nvPr/>
        </p:nvSpPr>
        <p:spPr bwMode="auto">
          <a:xfrm>
            <a:off x="6324600" y="1676400"/>
            <a:ext cx="793750" cy="336550"/>
          </a:xfrm>
          <a:prstGeom prst="rect">
            <a:avLst/>
          </a:prstGeom>
          <a:noFill/>
          <a:ln w="9525">
            <a:noFill/>
            <a:miter lim="800000"/>
            <a:headEnd/>
            <a:tailEnd/>
          </a:ln>
          <a:effectLst/>
        </p:spPr>
        <p:txBody>
          <a:bodyPr wrap="none">
            <a:spAutoFit/>
          </a:bodyPr>
          <a:lstStyle/>
          <a:p>
            <a:r>
              <a:rPr lang="en-US" sz="1600"/>
              <a:t>16-bits</a:t>
            </a:r>
          </a:p>
        </p:txBody>
      </p:sp>
      <p:sp>
        <p:nvSpPr>
          <p:cNvPr id="42008" name="Line 24"/>
          <p:cNvSpPr>
            <a:spLocks noChangeShapeType="1"/>
          </p:cNvSpPr>
          <p:nvPr/>
        </p:nvSpPr>
        <p:spPr bwMode="auto">
          <a:xfrm>
            <a:off x="5715000" y="2057400"/>
            <a:ext cx="2286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2009" name="Text Box 25"/>
          <p:cNvSpPr txBox="1">
            <a:spLocks noChangeArrowheads="1"/>
          </p:cNvSpPr>
          <p:nvPr/>
        </p:nvSpPr>
        <p:spPr bwMode="auto">
          <a:xfrm>
            <a:off x="4876800" y="4572000"/>
            <a:ext cx="3867150" cy="641350"/>
          </a:xfrm>
          <a:prstGeom prst="rect">
            <a:avLst/>
          </a:prstGeom>
          <a:noFill/>
          <a:ln w="9525">
            <a:noFill/>
            <a:miter lim="800000"/>
            <a:headEnd/>
            <a:tailEnd/>
          </a:ln>
          <a:effectLst/>
        </p:spPr>
        <p:txBody>
          <a:bodyPr wrap="none">
            <a:spAutoFit/>
          </a:bodyPr>
          <a:lstStyle/>
          <a:p>
            <a:r>
              <a:rPr lang="en-US"/>
              <a:t>    Layout of our fault-handler’s stack</a:t>
            </a:r>
          </a:p>
          <a:p>
            <a:r>
              <a:rPr lang="en-US"/>
              <a:t>           AFTER executing ‘enter’ </a:t>
            </a:r>
          </a:p>
        </p:txBody>
      </p:sp>
      <p:sp>
        <p:nvSpPr>
          <p:cNvPr id="42010" name="Text Box 26"/>
          <p:cNvSpPr txBox="1">
            <a:spLocks noChangeArrowheads="1"/>
          </p:cNvSpPr>
          <p:nvPr/>
        </p:nvSpPr>
        <p:spPr bwMode="auto">
          <a:xfrm>
            <a:off x="7985125" y="3694113"/>
            <a:ext cx="444500" cy="366712"/>
          </a:xfrm>
          <a:prstGeom prst="rect">
            <a:avLst/>
          </a:prstGeom>
          <a:noFill/>
          <a:ln w="9525">
            <a:noFill/>
            <a:miter lim="800000"/>
            <a:headEnd/>
            <a:tailEnd/>
          </a:ln>
          <a:effectLst/>
        </p:spPr>
        <p:txBody>
          <a:bodyPr wrap="none">
            <a:spAutoFit/>
          </a:bodyPr>
          <a:lstStyle/>
          <a:p>
            <a:r>
              <a:rPr lang="en-US"/>
              <a:t>+2</a:t>
            </a:r>
          </a:p>
        </p:txBody>
      </p:sp>
      <p:sp>
        <p:nvSpPr>
          <p:cNvPr id="42011" name="Text Box 27"/>
          <p:cNvSpPr txBox="1">
            <a:spLocks noChangeArrowheads="1"/>
          </p:cNvSpPr>
          <p:nvPr/>
        </p:nvSpPr>
        <p:spPr bwMode="auto">
          <a:xfrm>
            <a:off x="8001000" y="3200400"/>
            <a:ext cx="444500" cy="366713"/>
          </a:xfrm>
          <a:prstGeom prst="rect">
            <a:avLst/>
          </a:prstGeom>
          <a:noFill/>
          <a:ln w="9525">
            <a:noFill/>
            <a:miter lim="800000"/>
            <a:headEnd/>
            <a:tailEnd/>
          </a:ln>
          <a:effectLst/>
        </p:spPr>
        <p:txBody>
          <a:bodyPr wrap="none">
            <a:spAutoFit/>
          </a:bodyPr>
          <a:lstStyle/>
          <a:p>
            <a:r>
              <a:rPr lang="en-US"/>
              <a:t>+4</a:t>
            </a:r>
          </a:p>
        </p:txBody>
      </p:sp>
      <p:sp>
        <p:nvSpPr>
          <p:cNvPr id="42012" name="Text Box 28"/>
          <p:cNvSpPr txBox="1">
            <a:spLocks noChangeArrowheads="1"/>
          </p:cNvSpPr>
          <p:nvPr/>
        </p:nvSpPr>
        <p:spPr bwMode="auto">
          <a:xfrm>
            <a:off x="8016875" y="2706688"/>
            <a:ext cx="444500" cy="366712"/>
          </a:xfrm>
          <a:prstGeom prst="rect">
            <a:avLst/>
          </a:prstGeom>
          <a:noFill/>
          <a:ln w="9525">
            <a:noFill/>
            <a:miter lim="800000"/>
            <a:headEnd/>
            <a:tailEnd/>
          </a:ln>
          <a:effectLst/>
        </p:spPr>
        <p:txBody>
          <a:bodyPr wrap="none">
            <a:spAutoFit/>
          </a:bodyPr>
          <a:lstStyle/>
          <a:p>
            <a:r>
              <a:rPr lang="en-US"/>
              <a:t>+6</a:t>
            </a:r>
          </a:p>
        </p:txBody>
      </p:sp>
      <p:sp>
        <p:nvSpPr>
          <p:cNvPr id="42013" name="Text Box 29"/>
          <p:cNvSpPr txBox="1">
            <a:spLocks noChangeArrowheads="1"/>
          </p:cNvSpPr>
          <p:nvPr/>
        </p:nvSpPr>
        <p:spPr bwMode="auto">
          <a:xfrm>
            <a:off x="8032750" y="2212975"/>
            <a:ext cx="444500" cy="366713"/>
          </a:xfrm>
          <a:prstGeom prst="rect">
            <a:avLst/>
          </a:prstGeom>
          <a:noFill/>
          <a:ln w="9525">
            <a:noFill/>
            <a:miter lim="800000"/>
            <a:headEnd/>
            <a:tailEnd/>
          </a:ln>
          <a:effectLst/>
        </p:spPr>
        <p:txBody>
          <a:bodyPr wrap="none">
            <a:spAutoFit/>
          </a:bodyPr>
          <a:lstStyle/>
          <a:p>
            <a:r>
              <a:rPr lang="en-US"/>
              <a:t>+8</a:t>
            </a:r>
          </a:p>
        </p:txBody>
      </p:sp>
      <p:sp>
        <p:nvSpPr>
          <p:cNvPr id="42014" name="Rectangle 30"/>
          <p:cNvSpPr>
            <a:spLocks noChangeArrowheads="1"/>
          </p:cNvSpPr>
          <p:nvPr/>
        </p:nvSpPr>
        <p:spPr bwMode="auto">
          <a:xfrm>
            <a:off x="5715000" y="39624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old-BP</a:t>
            </a:r>
          </a:p>
        </p:txBody>
      </p:sp>
      <p:sp>
        <p:nvSpPr>
          <p:cNvPr id="42015" name="Text Box 31"/>
          <p:cNvSpPr txBox="1">
            <a:spLocks noChangeArrowheads="1"/>
          </p:cNvSpPr>
          <p:nvPr/>
        </p:nvSpPr>
        <p:spPr bwMode="auto">
          <a:xfrm>
            <a:off x="8153400" y="4114800"/>
            <a:ext cx="857250" cy="366713"/>
          </a:xfrm>
          <a:prstGeom prst="rect">
            <a:avLst/>
          </a:prstGeom>
          <a:noFill/>
          <a:ln w="9525">
            <a:noFill/>
            <a:miter lim="800000"/>
            <a:headEnd/>
            <a:tailEnd/>
          </a:ln>
          <a:effectLst/>
        </p:spPr>
        <p:txBody>
          <a:bodyPr wrap="none">
            <a:spAutoFit/>
          </a:bodyPr>
          <a:lstStyle/>
          <a:p>
            <a:r>
              <a:rPr lang="en-US"/>
              <a:t>SS:BP</a:t>
            </a:r>
          </a:p>
        </p:txBody>
      </p:sp>
      <p:sp>
        <p:nvSpPr>
          <p:cNvPr id="42016" name="Line 32"/>
          <p:cNvSpPr>
            <a:spLocks noChangeShapeType="1"/>
          </p:cNvSpPr>
          <p:nvPr/>
        </p:nvSpPr>
        <p:spPr bwMode="auto">
          <a:xfrm flipH="1">
            <a:off x="8077200" y="4419600"/>
            <a:ext cx="838200" cy="0"/>
          </a:xfrm>
          <a:prstGeom prst="line">
            <a:avLst/>
          </a:prstGeom>
          <a:noFill/>
          <a:ln w="9525">
            <a:solidFill>
              <a:schemeClr val="tx1"/>
            </a:solidFill>
            <a:round/>
            <a:headEnd/>
            <a:tailEnd type="triangle" w="med" len="med"/>
          </a:ln>
          <a:effectLst/>
        </p:spPr>
        <p:txBody>
          <a:bodyPr/>
          <a:lstStyle/>
          <a:p>
            <a:endParaRPr lang="en-US"/>
          </a:p>
        </p:txBody>
      </p:sp>
      <p:sp>
        <p:nvSpPr>
          <p:cNvPr id="42017" name="Text Box 33"/>
          <p:cNvSpPr txBox="1">
            <a:spLocks noChangeArrowheads="1"/>
          </p:cNvSpPr>
          <p:nvPr/>
        </p:nvSpPr>
        <p:spPr bwMode="auto">
          <a:xfrm>
            <a:off x="762000" y="5638800"/>
            <a:ext cx="7791450" cy="915988"/>
          </a:xfrm>
          <a:prstGeom prst="rect">
            <a:avLst/>
          </a:prstGeom>
          <a:noFill/>
          <a:ln w="9525">
            <a:noFill/>
            <a:miter lim="800000"/>
            <a:headEnd/>
            <a:tailEnd/>
          </a:ln>
          <a:effectLst/>
        </p:spPr>
        <p:txBody>
          <a:bodyPr wrap="none">
            <a:spAutoFit/>
          </a:bodyPr>
          <a:lstStyle/>
          <a:p>
            <a:r>
              <a:rPr lang="en-US"/>
              <a:t>NOTE: Any memory-references that use indirect addressing via register BP</a:t>
            </a:r>
          </a:p>
          <a:p>
            <a:r>
              <a:rPr lang="en-US"/>
              <a:t> will use the SS segment-register by default (not the DS segment-register)</a:t>
            </a:r>
          </a:p>
          <a:p>
            <a:r>
              <a:rPr lang="en-US"/>
              <a:t>	for example:	testw	$0x0007, 2(%bp) </a:t>
            </a:r>
          </a:p>
        </p:txBody>
      </p:sp>
      <p:sp>
        <p:nvSpPr>
          <p:cNvPr id="42018" name="Line 34"/>
          <p:cNvSpPr>
            <a:spLocks noChangeShapeType="1"/>
          </p:cNvSpPr>
          <p:nvPr/>
        </p:nvSpPr>
        <p:spPr bwMode="auto">
          <a:xfrm>
            <a:off x="762000" y="5638800"/>
            <a:ext cx="7696200" cy="0"/>
          </a:xfrm>
          <a:prstGeom prst="line">
            <a:avLst/>
          </a:prstGeom>
          <a:noFill/>
          <a:ln w="9525">
            <a:solidFill>
              <a:schemeClr val="tx1"/>
            </a:solidFill>
            <a:round/>
            <a:headEnd/>
            <a:tailEnd/>
          </a:ln>
          <a:effectLst/>
        </p:spPr>
        <p:txBody>
          <a:bodyPr/>
          <a:lstStyle/>
          <a:p>
            <a:endParaRPr lang="en-US"/>
          </a:p>
        </p:txBody>
      </p:sp>
      <p:sp>
        <p:nvSpPr>
          <p:cNvPr id="34" name="Slide Number Placeholder 33"/>
          <p:cNvSpPr>
            <a:spLocks noGrp="1"/>
          </p:cNvSpPr>
          <p:nvPr>
            <p:ph type="sldNum" sz="quarter" idx="12"/>
          </p:nvPr>
        </p:nvSpPr>
        <p:spPr/>
        <p:txBody>
          <a:bodyPr/>
          <a:lstStyle/>
          <a:p>
            <a:fld id="{065265BB-70C7-4C56-B6F2-B81676332F65}" type="slidenum">
              <a:rPr lang="en-US" smtClean="0"/>
              <a:pPr/>
              <a:t>87</a:t>
            </a:fld>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a:xfrm>
            <a:off x="228600" y="0"/>
            <a:ext cx="8458200" cy="1143000"/>
          </a:xfrm>
        </p:spPr>
        <p:txBody>
          <a:bodyPr/>
          <a:lstStyle/>
          <a:p>
            <a:r>
              <a:rPr lang="en-US" dirty="0" smtClean="0"/>
              <a:t>Leave: how </a:t>
            </a:r>
            <a:r>
              <a:rPr lang="en-US" dirty="0"/>
              <a:t>the stack is changed</a:t>
            </a:r>
          </a:p>
        </p:txBody>
      </p:sp>
      <p:sp>
        <p:nvSpPr>
          <p:cNvPr id="47109" name="Rectangle 5"/>
          <p:cNvSpPr>
            <a:spLocks noChangeArrowheads="1"/>
          </p:cNvSpPr>
          <p:nvPr/>
        </p:nvSpPr>
        <p:spPr bwMode="auto">
          <a:xfrm>
            <a:off x="1524000" y="21336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FLAGS</a:t>
            </a:r>
          </a:p>
        </p:txBody>
      </p:sp>
      <p:sp>
        <p:nvSpPr>
          <p:cNvPr id="47110" name="Rectangle 6"/>
          <p:cNvSpPr>
            <a:spLocks noChangeArrowheads="1"/>
          </p:cNvSpPr>
          <p:nvPr/>
        </p:nvSpPr>
        <p:spPr bwMode="auto">
          <a:xfrm>
            <a:off x="1524000" y="25908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CS</a:t>
            </a:r>
          </a:p>
        </p:txBody>
      </p:sp>
      <p:sp>
        <p:nvSpPr>
          <p:cNvPr id="47111" name="Rectangle 7"/>
          <p:cNvSpPr>
            <a:spLocks noChangeArrowheads="1"/>
          </p:cNvSpPr>
          <p:nvPr/>
        </p:nvSpPr>
        <p:spPr bwMode="auto">
          <a:xfrm>
            <a:off x="1524000" y="30480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IP</a:t>
            </a:r>
          </a:p>
        </p:txBody>
      </p:sp>
      <p:sp>
        <p:nvSpPr>
          <p:cNvPr id="47112" name="Rectangle 8"/>
          <p:cNvSpPr>
            <a:spLocks noChangeArrowheads="1"/>
          </p:cNvSpPr>
          <p:nvPr/>
        </p:nvSpPr>
        <p:spPr bwMode="auto">
          <a:xfrm>
            <a:off x="1524000" y="3505200"/>
            <a:ext cx="2286000" cy="457200"/>
          </a:xfrm>
          <a:prstGeom prst="rect">
            <a:avLst/>
          </a:prstGeom>
          <a:solidFill>
            <a:srgbClr val="66FF99"/>
          </a:solidFill>
          <a:ln w="9525">
            <a:solidFill>
              <a:schemeClr val="tx1"/>
            </a:solidFill>
            <a:miter lim="800000"/>
            <a:headEnd/>
            <a:tailEnd/>
          </a:ln>
          <a:effectLst/>
        </p:spPr>
        <p:txBody>
          <a:bodyPr wrap="none" anchor="ctr"/>
          <a:lstStyle/>
          <a:p>
            <a:pPr algn="ctr"/>
            <a:r>
              <a:rPr lang="en-US"/>
              <a:t>error-code</a:t>
            </a:r>
          </a:p>
        </p:txBody>
      </p:sp>
      <p:sp>
        <p:nvSpPr>
          <p:cNvPr id="47113" name="Text Box 9"/>
          <p:cNvSpPr txBox="1">
            <a:spLocks noChangeArrowheads="1"/>
          </p:cNvSpPr>
          <p:nvPr/>
        </p:nvSpPr>
        <p:spPr bwMode="auto">
          <a:xfrm>
            <a:off x="533400" y="5181600"/>
            <a:ext cx="857250" cy="366713"/>
          </a:xfrm>
          <a:prstGeom prst="rect">
            <a:avLst/>
          </a:prstGeom>
          <a:noFill/>
          <a:ln w="9525">
            <a:noFill/>
            <a:miter lim="800000"/>
            <a:headEnd/>
            <a:tailEnd/>
          </a:ln>
          <a:effectLst/>
        </p:spPr>
        <p:txBody>
          <a:bodyPr wrap="none">
            <a:spAutoFit/>
          </a:bodyPr>
          <a:lstStyle/>
          <a:p>
            <a:r>
              <a:rPr lang="en-US"/>
              <a:t>SS:SP</a:t>
            </a:r>
          </a:p>
        </p:txBody>
      </p:sp>
      <p:sp>
        <p:nvSpPr>
          <p:cNvPr id="47114" name="Line 10"/>
          <p:cNvSpPr>
            <a:spLocks noChangeShapeType="1"/>
          </p:cNvSpPr>
          <p:nvPr/>
        </p:nvSpPr>
        <p:spPr bwMode="auto">
          <a:xfrm>
            <a:off x="609600" y="5486400"/>
            <a:ext cx="838200" cy="0"/>
          </a:xfrm>
          <a:prstGeom prst="line">
            <a:avLst/>
          </a:prstGeom>
          <a:noFill/>
          <a:ln w="9525">
            <a:solidFill>
              <a:schemeClr val="tx1"/>
            </a:solidFill>
            <a:round/>
            <a:headEnd/>
            <a:tailEnd type="triangle" w="med" len="med"/>
          </a:ln>
          <a:effectLst/>
        </p:spPr>
        <p:txBody>
          <a:bodyPr/>
          <a:lstStyle/>
          <a:p>
            <a:endParaRPr lang="en-US"/>
          </a:p>
        </p:txBody>
      </p:sp>
      <p:sp>
        <p:nvSpPr>
          <p:cNvPr id="47115" name="Text Box 11"/>
          <p:cNvSpPr txBox="1">
            <a:spLocks noChangeArrowheads="1"/>
          </p:cNvSpPr>
          <p:nvPr/>
        </p:nvSpPr>
        <p:spPr bwMode="auto">
          <a:xfrm>
            <a:off x="2133600" y="1676400"/>
            <a:ext cx="793750" cy="336550"/>
          </a:xfrm>
          <a:prstGeom prst="rect">
            <a:avLst/>
          </a:prstGeom>
          <a:noFill/>
          <a:ln w="9525">
            <a:noFill/>
            <a:miter lim="800000"/>
            <a:headEnd/>
            <a:tailEnd/>
          </a:ln>
          <a:effectLst/>
        </p:spPr>
        <p:txBody>
          <a:bodyPr wrap="none">
            <a:spAutoFit/>
          </a:bodyPr>
          <a:lstStyle/>
          <a:p>
            <a:r>
              <a:rPr lang="en-US" sz="1600"/>
              <a:t>16-bits</a:t>
            </a:r>
          </a:p>
        </p:txBody>
      </p:sp>
      <p:sp>
        <p:nvSpPr>
          <p:cNvPr id="47116" name="Line 12"/>
          <p:cNvSpPr>
            <a:spLocks noChangeShapeType="1"/>
          </p:cNvSpPr>
          <p:nvPr/>
        </p:nvSpPr>
        <p:spPr bwMode="auto">
          <a:xfrm>
            <a:off x="1524000" y="2057400"/>
            <a:ext cx="2286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7117" name="Text Box 13"/>
          <p:cNvSpPr txBox="1">
            <a:spLocks noChangeArrowheads="1"/>
          </p:cNvSpPr>
          <p:nvPr/>
        </p:nvSpPr>
        <p:spPr bwMode="auto">
          <a:xfrm>
            <a:off x="685800" y="5562600"/>
            <a:ext cx="3867150" cy="641350"/>
          </a:xfrm>
          <a:prstGeom prst="rect">
            <a:avLst/>
          </a:prstGeom>
          <a:noFill/>
          <a:ln w="9525">
            <a:noFill/>
            <a:miter lim="800000"/>
            <a:headEnd/>
            <a:tailEnd/>
          </a:ln>
          <a:effectLst/>
        </p:spPr>
        <p:txBody>
          <a:bodyPr wrap="none">
            <a:spAutoFit/>
          </a:bodyPr>
          <a:lstStyle/>
          <a:p>
            <a:r>
              <a:rPr lang="en-US"/>
              <a:t>    Layout of our fault-handler’s stack</a:t>
            </a:r>
          </a:p>
          <a:p>
            <a:r>
              <a:rPr lang="en-US"/>
              <a:t>           BEFORE executing ‘leave’ </a:t>
            </a:r>
          </a:p>
        </p:txBody>
      </p:sp>
      <p:sp>
        <p:nvSpPr>
          <p:cNvPr id="47118" name="Text Box 14"/>
          <p:cNvSpPr txBox="1">
            <a:spLocks noChangeArrowheads="1"/>
          </p:cNvSpPr>
          <p:nvPr/>
        </p:nvSpPr>
        <p:spPr bwMode="auto">
          <a:xfrm>
            <a:off x="3794125" y="3694113"/>
            <a:ext cx="444500" cy="366712"/>
          </a:xfrm>
          <a:prstGeom prst="rect">
            <a:avLst/>
          </a:prstGeom>
          <a:noFill/>
          <a:ln w="9525">
            <a:noFill/>
            <a:miter lim="800000"/>
            <a:headEnd/>
            <a:tailEnd/>
          </a:ln>
          <a:effectLst/>
        </p:spPr>
        <p:txBody>
          <a:bodyPr wrap="none">
            <a:spAutoFit/>
          </a:bodyPr>
          <a:lstStyle/>
          <a:p>
            <a:r>
              <a:rPr lang="en-US"/>
              <a:t>+2</a:t>
            </a:r>
          </a:p>
        </p:txBody>
      </p:sp>
      <p:sp>
        <p:nvSpPr>
          <p:cNvPr id="47119" name="Text Box 15"/>
          <p:cNvSpPr txBox="1">
            <a:spLocks noChangeArrowheads="1"/>
          </p:cNvSpPr>
          <p:nvPr/>
        </p:nvSpPr>
        <p:spPr bwMode="auto">
          <a:xfrm>
            <a:off x="3810000" y="3200400"/>
            <a:ext cx="444500" cy="366713"/>
          </a:xfrm>
          <a:prstGeom prst="rect">
            <a:avLst/>
          </a:prstGeom>
          <a:noFill/>
          <a:ln w="9525">
            <a:noFill/>
            <a:miter lim="800000"/>
            <a:headEnd/>
            <a:tailEnd/>
          </a:ln>
          <a:effectLst/>
        </p:spPr>
        <p:txBody>
          <a:bodyPr wrap="none">
            <a:spAutoFit/>
          </a:bodyPr>
          <a:lstStyle/>
          <a:p>
            <a:r>
              <a:rPr lang="en-US"/>
              <a:t>+4</a:t>
            </a:r>
          </a:p>
        </p:txBody>
      </p:sp>
      <p:sp>
        <p:nvSpPr>
          <p:cNvPr id="47120" name="Text Box 16"/>
          <p:cNvSpPr txBox="1">
            <a:spLocks noChangeArrowheads="1"/>
          </p:cNvSpPr>
          <p:nvPr/>
        </p:nvSpPr>
        <p:spPr bwMode="auto">
          <a:xfrm>
            <a:off x="3825875" y="2706688"/>
            <a:ext cx="444500" cy="366712"/>
          </a:xfrm>
          <a:prstGeom prst="rect">
            <a:avLst/>
          </a:prstGeom>
          <a:noFill/>
          <a:ln w="9525">
            <a:noFill/>
            <a:miter lim="800000"/>
            <a:headEnd/>
            <a:tailEnd/>
          </a:ln>
          <a:effectLst/>
        </p:spPr>
        <p:txBody>
          <a:bodyPr wrap="none">
            <a:spAutoFit/>
          </a:bodyPr>
          <a:lstStyle/>
          <a:p>
            <a:r>
              <a:rPr lang="en-US"/>
              <a:t>+6</a:t>
            </a:r>
          </a:p>
        </p:txBody>
      </p:sp>
      <p:sp>
        <p:nvSpPr>
          <p:cNvPr id="47121" name="Text Box 17"/>
          <p:cNvSpPr txBox="1">
            <a:spLocks noChangeArrowheads="1"/>
          </p:cNvSpPr>
          <p:nvPr/>
        </p:nvSpPr>
        <p:spPr bwMode="auto">
          <a:xfrm>
            <a:off x="3841750" y="2212975"/>
            <a:ext cx="444500" cy="366713"/>
          </a:xfrm>
          <a:prstGeom prst="rect">
            <a:avLst/>
          </a:prstGeom>
          <a:noFill/>
          <a:ln w="9525">
            <a:noFill/>
            <a:miter lim="800000"/>
            <a:headEnd/>
            <a:tailEnd/>
          </a:ln>
          <a:effectLst/>
        </p:spPr>
        <p:txBody>
          <a:bodyPr wrap="none">
            <a:spAutoFit/>
          </a:bodyPr>
          <a:lstStyle/>
          <a:p>
            <a:r>
              <a:rPr lang="en-US"/>
              <a:t>+8</a:t>
            </a:r>
          </a:p>
        </p:txBody>
      </p:sp>
      <p:sp>
        <p:nvSpPr>
          <p:cNvPr id="47122" name="Rectangle 18"/>
          <p:cNvSpPr>
            <a:spLocks noChangeArrowheads="1"/>
          </p:cNvSpPr>
          <p:nvPr/>
        </p:nvSpPr>
        <p:spPr bwMode="auto">
          <a:xfrm>
            <a:off x="1524000" y="39624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old-BP</a:t>
            </a:r>
          </a:p>
        </p:txBody>
      </p:sp>
      <p:sp>
        <p:nvSpPr>
          <p:cNvPr id="47123" name="Text Box 19"/>
          <p:cNvSpPr txBox="1">
            <a:spLocks noChangeArrowheads="1"/>
          </p:cNvSpPr>
          <p:nvPr/>
        </p:nvSpPr>
        <p:spPr bwMode="auto">
          <a:xfrm>
            <a:off x="3962400" y="4114800"/>
            <a:ext cx="857250" cy="366713"/>
          </a:xfrm>
          <a:prstGeom prst="rect">
            <a:avLst/>
          </a:prstGeom>
          <a:noFill/>
          <a:ln w="9525">
            <a:noFill/>
            <a:miter lim="800000"/>
            <a:headEnd/>
            <a:tailEnd/>
          </a:ln>
          <a:effectLst/>
        </p:spPr>
        <p:txBody>
          <a:bodyPr wrap="none">
            <a:spAutoFit/>
          </a:bodyPr>
          <a:lstStyle/>
          <a:p>
            <a:r>
              <a:rPr lang="en-US"/>
              <a:t>SS:BP</a:t>
            </a:r>
          </a:p>
        </p:txBody>
      </p:sp>
      <p:sp>
        <p:nvSpPr>
          <p:cNvPr id="47124" name="Line 20"/>
          <p:cNvSpPr>
            <a:spLocks noChangeShapeType="1"/>
          </p:cNvSpPr>
          <p:nvPr/>
        </p:nvSpPr>
        <p:spPr bwMode="auto">
          <a:xfrm flipH="1">
            <a:off x="3886200" y="4419600"/>
            <a:ext cx="838200" cy="0"/>
          </a:xfrm>
          <a:prstGeom prst="line">
            <a:avLst/>
          </a:prstGeom>
          <a:noFill/>
          <a:ln w="9525">
            <a:solidFill>
              <a:schemeClr val="tx1"/>
            </a:solidFill>
            <a:round/>
            <a:headEnd/>
            <a:tailEnd type="triangle" w="med" len="med"/>
          </a:ln>
          <a:effectLst/>
        </p:spPr>
        <p:txBody>
          <a:bodyPr/>
          <a:lstStyle/>
          <a:p>
            <a:endParaRPr lang="en-US"/>
          </a:p>
        </p:txBody>
      </p:sp>
      <p:sp>
        <p:nvSpPr>
          <p:cNvPr id="47125" name="Rectangle 21"/>
          <p:cNvSpPr>
            <a:spLocks noChangeArrowheads="1"/>
          </p:cNvSpPr>
          <p:nvPr/>
        </p:nvSpPr>
        <p:spPr bwMode="auto">
          <a:xfrm>
            <a:off x="1524000" y="4419600"/>
            <a:ext cx="2286000" cy="1066800"/>
          </a:xfrm>
          <a:prstGeom prst="rect">
            <a:avLst/>
          </a:prstGeom>
          <a:solidFill>
            <a:srgbClr val="B2B2B2"/>
          </a:solidFill>
          <a:ln w="9525">
            <a:solidFill>
              <a:schemeClr val="tx1"/>
            </a:solidFill>
            <a:miter lim="800000"/>
            <a:headEnd/>
            <a:tailEnd/>
          </a:ln>
          <a:effectLst/>
        </p:spPr>
        <p:txBody>
          <a:bodyPr wrap="none" anchor="ctr"/>
          <a:lstStyle/>
          <a:p>
            <a:pPr algn="ctr"/>
            <a:r>
              <a:rPr lang="en-US" sz="2400" b="1"/>
              <a:t>…</a:t>
            </a:r>
          </a:p>
          <a:p>
            <a:pPr algn="ctr"/>
            <a:r>
              <a:rPr lang="en-US"/>
              <a:t>other pushed</a:t>
            </a:r>
          </a:p>
          <a:p>
            <a:pPr algn="ctr"/>
            <a:r>
              <a:rPr lang="en-US"/>
              <a:t>words</a:t>
            </a:r>
          </a:p>
          <a:p>
            <a:pPr algn="ctr"/>
            <a:endParaRPr lang="en-US"/>
          </a:p>
        </p:txBody>
      </p:sp>
      <p:sp>
        <p:nvSpPr>
          <p:cNvPr id="47126" name="Rectangle 22"/>
          <p:cNvSpPr>
            <a:spLocks noChangeArrowheads="1"/>
          </p:cNvSpPr>
          <p:nvPr/>
        </p:nvSpPr>
        <p:spPr bwMode="auto">
          <a:xfrm>
            <a:off x="5943600" y="20574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FLAGS</a:t>
            </a:r>
          </a:p>
        </p:txBody>
      </p:sp>
      <p:sp>
        <p:nvSpPr>
          <p:cNvPr id="47127" name="Rectangle 23"/>
          <p:cNvSpPr>
            <a:spLocks noChangeArrowheads="1"/>
          </p:cNvSpPr>
          <p:nvPr/>
        </p:nvSpPr>
        <p:spPr bwMode="auto">
          <a:xfrm>
            <a:off x="5943600" y="25146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CS</a:t>
            </a:r>
          </a:p>
        </p:txBody>
      </p:sp>
      <p:sp>
        <p:nvSpPr>
          <p:cNvPr id="47128" name="Rectangle 24"/>
          <p:cNvSpPr>
            <a:spLocks noChangeArrowheads="1"/>
          </p:cNvSpPr>
          <p:nvPr/>
        </p:nvSpPr>
        <p:spPr bwMode="auto">
          <a:xfrm>
            <a:off x="5943600" y="2971800"/>
            <a:ext cx="2286000" cy="457200"/>
          </a:xfrm>
          <a:prstGeom prst="rect">
            <a:avLst/>
          </a:prstGeom>
          <a:solidFill>
            <a:schemeClr val="accent1"/>
          </a:solidFill>
          <a:ln w="9525">
            <a:solidFill>
              <a:schemeClr val="tx1"/>
            </a:solidFill>
            <a:miter lim="800000"/>
            <a:headEnd/>
            <a:tailEnd/>
          </a:ln>
          <a:effectLst/>
        </p:spPr>
        <p:txBody>
          <a:bodyPr wrap="none" anchor="ctr"/>
          <a:lstStyle/>
          <a:p>
            <a:pPr algn="ctr"/>
            <a:r>
              <a:rPr lang="en-US"/>
              <a:t>IP</a:t>
            </a:r>
          </a:p>
        </p:txBody>
      </p:sp>
      <p:sp>
        <p:nvSpPr>
          <p:cNvPr id="47129" name="Rectangle 25"/>
          <p:cNvSpPr>
            <a:spLocks noChangeArrowheads="1"/>
          </p:cNvSpPr>
          <p:nvPr/>
        </p:nvSpPr>
        <p:spPr bwMode="auto">
          <a:xfrm>
            <a:off x="5943600" y="3429000"/>
            <a:ext cx="2286000" cy="457200"/>
          </a:xfrm>
          <a:prstGeom prst="rect">
            <a:avLst/>
          </a:prstGeom>
          <a:solidFill>
            <a:srgbClr val="66FF99"/>
          </a:solidFill>
          <a:ln w="9525">
            <a:solidFill>
              <a:schemeClr val="tx1"/>
            </a:solidFill>
            <a:miter lim="800000"/>
            <a:headEnd/>
            <a:tailEnd/>
          </a:ln>
          <a:effectLst/>
        </p:spPr>
        <p:txBody>
          <a:bodyPr wrap="none" anchor="ctr"/>
          <a:lstStyle/>
          <a:p>
            <a:pPr algn="ctr"/>
            <a:r>
              <a:rPr lang="en-US"/>
              <a:t>error-code</a:t>
            </a:r>
          </a:p>
        </p:txBody>
      </p:sp>
      <p:sp>
        <p:nvSpPr>
          <p:cNvPr id="47130" name="Text Box 26"/>
          <p:cNvSpPr txBox="1">
            <a:spLocks noChangeArrowheads="1"/>
          </p:cNvSpPr>
          <p:nvPr/>
        </p:nvSpPr>
        <p:spPr bwMode="auto">
          <a:xfrm>
            <a:off x="4953000" y="3581400"/>
            <a:ext cx="857250" cy="366713"/>
          </a:xfrm>
          <a:prstGeom prst="rect">
            <a:avLst/>
          </a:prstGeom>
          <a:noFill/>
          <a:ln w="9525">
            <a:noFill/>
            <a:miter lim="800000"/>
            <a:headEnd/>
            <a:tailEnd/>
          </a:ln>
          <a:effectLst/>
        </p:spPr>
        <p:txBody>
          <a:bodyPr wrap="none">
            <a:spAutoFit/>
          </a:bodyPr>
          <a:lstStyle/>
          <a:p>
            <a:r>
              <a:rPr lang="en-US"/>
              <a:t>SS:SP</a:t>
            </a:r>
          </a:p>
        </p:txBody>
      </p:sp>
      <p:sp>
        <p:nvSpPr>
          <p:cNvPr id="47131" name="Line 27"/>
          <p:cNvSpPr>
            <a:spLocks noChangeShapeType="1"/>
          </p:cNvSpPr>
          <p:nvPr/>
        </p:nvSpPr>
        <p:spPr bwMode="auto">
          <a:xfrm>
            <a:off x="5029200" y="3886200"/>
            <a:ext cx="838200" cy="0"/>
          </a:xfrm>
          <a:prstGeom prst="line">
            <a:avLst/>
          </a:prstGeom>
          <a:noFill/>
          <a:ln w="9525">
            <a:solidFill>
              <a:schemeClr val="tx1"/>
            </a:solidFill>
            <a:round/>
            <a:headEnd/>
            <a:tailEnd type="triangle" w="med" len="med"/>
          </a:ln>
          <a:effectLst/>
        </p:spPr>
        <p:txBody>
          <a:bodyPr/>
          <a:lstStyle/>
          <a:p>
            <a:endParaRPr lang="en-US"/>
          </a:p>
        </p:txBody>
      </p:sp>
      <p:sp>
        <p:nvSpPr>
          <p:cNvPr id="47132" name="Text Box 28"/>
          <p:cNvSpPr txBox="1">
            <a:spLocks noChangeArrowheads="1"/>
          </p:cNvSpPr>
          <p:nvPr/>
        </p:nvSpPr>
        <p:spPr bwMode="auto">
          <a:xfrm>
            <a:off x="6553200" y="1600200"/>
            <a:ext cx="793750" cy="336550"/>
          </a:xfrm>
          <a:prstGeom prst="rect">
            <a:avLst/>
          </a:prstGeom>
          <a:noFill/>
          <a:ln w="9525">
            <a:noFill/>
            <a:miter lim="800000"/>
            <a:headEnd/>
            <a:tailEnd/>
          </a:ln>
          <a:effectLst/>
        </p:spPr>
        <p:txBody>
          <a:bodyPr wrap="none">
            <a:spAutoFit/>
          </a:bodyPr>
          <a:lstStyle/>
          <a:p>
            <a:r>
              <a:rPr lang="en-US" sz="1600"/>
              <a:t>16-bits</a:t>
            </a:r>
          </a:p>
        </p:txBody>
      </p:sp>
      <p:sp>
        <p:nvSpPr>
          <p:cNvPr id="47133" name="Line 29"/>
          <p:cNvSpPr>
            <a:spLocks noChangeShapeType="1"/>
          </p:cNvSpPr>
          <p:nvPr/>
        </p:nvSpPr>
        <p:spPr bwMode="auto">
          <a:xfrm>
            <a:off x="5943600" y="1981200"/>
            <a:ext cx="2286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47134" name="Text Box 30"/>
          <p:cNvSpPr txBox="1">
            <a:spLocks noChangeArrowheads="1"/>
          </p:cNvSpPr>
          <p:nvPr/>
        </p:nvSpPr>
        <p:spPr bwMode="auto">
          <a:xfrm>
            <a:off x="5029200" y="4038600"/>
            <a:ext cx="3867150" cy="641350"/>
          </a:xfrm>
          <a:prstGeom prst="rect">
            <a:avLst/>
          </a:prstGeom>
          <a:noFill/>
          <a:ln w="9525">
            <a:noFill/>
            <a:miter lim="800000"/>
            <a:headEnd/>
            <a:tailEnd/>
          </a:ln>
          <a:effectLst/>
        </p:spPr>
        <p:txBody>
          <a:bodyPr wrap="none">
            <a:spAutoFit/>
          </a:bodyPr>
          <a:lstStyle/>
          <a:p>
            <a:r>
              <a:rPr lang="en-US"/>
              <a:t>    Layout of our fault-handler’s stack</a:t>
            </a:r>
          </a:p>
          <a:p>
            <a:r>
              <a:rPr lang="en-US"/>
              <a:t>          AFTER executing ‘leave’ </a:t>
            </a:r>
          </a:p>
        </p:txBody>
      </p:sp>
      <p:sp>
        <p:nvSpPr>
          <p:cNvPr id="47135" name="Text Box 31"/>
          <p:cNvSpPr txBox="1">
            <a:spLocks noChangeArrowheads="1"/>
          </p:cNvSpPr>
          <p:nvPr/>
        </p:nvSpPr>
        <p:spPr bwMode="auto">
          <a:xfrm>
            <a:off x="8213725" y="3617913"/>
            <a:ext cx="444500" cy="366712"/>
          </a:xfrm>
          <a:prstGeom prst="rect">
            <a:avLst/>
          </a:prstGeom>
          <a:noFill/>
          <a:ln w="9525">
            <a:noFill/>
            <a:miter lim="800000"/>
            <a:headEnd/>
            <a:tailEnd/>
          </a:ln>
          <a:effectLst/>
        </p:spPr>
        <p:txBody>
          <a:bodyPr wrap="none">
            <a:spAutoFit/>
          </a:bodyPr>
          <a:lstStyle/>
          <a:p>
            <a:r>
              <a:rPr lang="en-US"/>
              <a:t>+0</a:t>
            </a:r>
          </a:p>
        </p:txBody>
      </p:sp>
      <p:sp>
        <p:nvSpPr>
          <p:cNvPr id="47136" name="Text Box 32"/>
          <p:cNvSpPr txBox="1">
            <a:spLocks noChangeArrowheads="1"/>
          </p:cNvSpPr>
          <p:nvPr/>
        </p:nvSpPr>
        <p:spPr bwMode="auto">
          <a:xfrm>
            <a:off x="8229600" y="3124200"/>
            <a:ext cx="444500" cy="366713"/>
          </a:xfrm>
          <a:prstGeom prst="rect">
            <a:avLst/>
          </a:prstGeom>
          <a:noFill/>
          <a:ln w="9525">
            <a:noFill/>
            <a:miter lim="800000"/>
            <a:headEnd/>
            <a:tailEnd/>
          </a:ln>
          <a:effectLst/>
        </p:spPr>
        <p:txBody>
          <a:bodyPr wrap="none">
            <a:spAutoFit/>
          </a:bodyPr>
          <a:lstStyle/>
          <a:p>
            <a:r>
              <a:rPr lang="en-US"/>
              <a:t>+2</a:t>
            </a:r>
          </a:p>
        </p:txBody>
      </p:sp>
      <p:sp>
        <p:nvSpPr>
          <p:cNvPr id="47137" name="Text Box 33"/>
          <p:cNvSpPr txBox="1">
            <a:spLocks noChangeArrowheads="1"/>
          </p:cNvSpPr>
          <p:nvPr/>
        </p:nvSpPr>
        <p:spPr bwMode="auto">
          <a:xfrm>
            <a:off x="8245475" y="2630488"/>
            <a:ext cx="444500" cy="366712"/>
          </a:xfrm>
          <a:prstGeom prst="rect">
            <a:avLst/>
          </a:prstGeom>
          <a:noFill/>
          <a:ln w="9525">
            <a:noFill/>
            <a:miter lim="800000"/>
            <a:headEnd/>
            <a:tailEnd/>
          </a:ln>
          <a:effectLst/>
        </p:spPr>
        <p:txBody>
          <a:bodyPr wrap="none">
            <a:spAutoFit/>
          </a:bodyPr>
          <a:lstStyle/>
          <a:p>
            <a:r>
              <a:rPr lang="en-US"/>
              <a:t>+4</a:t>
            </a:r>
          </a:p>
        </p:txBody>
      </p:sp>
      <p:sp>
        <p:nvSpPr>
          <p:cNvPr id="47138" name="Text Box 34"/>
          <p:cNvSpPr txBox="1">
            <a:spLocks noChangeArrowheads="1"/>
          </p:cNvSpPr>
          <p:nvPr/>
        </p:nvSpPr>
        <p:spPr bwMode="auto">
          <a:xfrm>
            <a:off x="8261350" y="2136775"/>
            <a:ext cx="444500" cy="366713"/>
          </a:xfrm>
          <a:prstGeom prst="rect">
            <a:avLst/>
          </a:prstGeom>
          <a:noFill/>
          <a:ln w="9525">
            <a:noFill/>
            <a:miter lim="800000"/>
            <a:headEnd/>
            <a:tailEnd/>
          </a:ln>
          <a:effectLst/>
        </p:spPr>
        <p:txBody>
          <a:bodyPr wrap="none">
            <a:spAutoFit/>
          </a:bodyPr>
          <a:lstStyle/>
          <a:p>
            <a:r>
              <a:rPr lang="en-US"/>
              <a:t>+6</a:t>
            </a:r>
          </a:p>
        </p:txBody>
      </p:sp>
      <p:sp>
        <p:nvSpPr>
          <p:cNvPr id="47139" name="Text Box 35"/>
          <p:cNvSpPr txBox="1">
            <a:spLocks noChangeArrowheads="1"/>
          </p:cNvSpPr>
          <p:nvPr/>
        </p:nvSpPr>
        <p:spPr bwMode="auto">
          <a:xfrm>
            <a:off x="5638800" y="5410200"/>
            <a:ext cx="2914650" cy="641350"/>
          </a:xfrm>
          <a:prstGeom prst="rect">
            <a:avLst/>
          </a:prstGeom>
          <a:noFill/>
          <a:ln w="9525">
            <a:noFill/>
            <a:miter lim="800000"/>
            <a:headEnd/>
            <a:tailEnd/>
          </a:ln>
          <a:effectLst/>
        </p:spPr>
        <p:txBody>
          <a:bodyPr wrap="none">
            <a:spAutoFit/>
          </a:bodyPr>
          <a:lstStyle/>
          <a:p>
            <a:r>
              <a:rPr lang="en-US"/>
              <a:t>So the effect of ‘leave’ is to</a:t>
            </a:r>
          </a:p>
          <a:p>
            <a:r>
              <a:rPr lang="en-US"/>
              <a:t>  undo the effect of ‘enter’</a:t>
            </a:r>
          </a:p>
        </p:txBody>
      </p:sp>
      <p:sp>
        <p:nvSpPr>
          <p:cNvPr id="34" name="Slide Number Placeholder 33"/>
          <p:cNvSpPr>
            <a:spLocks noGrp="1"/>
          </p:cNvSpPr>
          <p:nvPr>
            <p:ph type="sldNum" sz="quarter" idx="12"/>
          </p:nvPr>
        </p:nvSpPr>
        <p:spPr/>
        <p:txBody>
          <a:bodyPr/>
          <a:lstStyle/>
          <a:p>
            <a:fld id="{065265BB-70C7-4C56-B6F2-B81676332F65}"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1143000"/>
          </a:xfrm>
        </p:spPr>
        <p:txBody>
          <a:bodyPr/>
          <a:lstStyle/>
          <a:p>
            <a:r>
              <a:rPr lang="en-US" dirty="0"/>
              <a:t>Efficient copying</a:t>
            </a:r>
          </a:p>
        </p:txBody>
      </p:sp>
      <p:sp>
        <p:nvSpPr>
          <p:cNvPr id="4099" name="Rectangle 3"/>
          <p:cNvSpPr>
            <a:spLocks noGrp="1" noChangeArrowheads="1"/>
          </p:cNvSpPr>
          <p:nvPr>
            <p:ph type="body" idx="1"/>
          </p:nvPr>
        </p:nvSpPr>
        <p:spPr>
          <a:xfrm>
            <a:off x="457200" y="990600"/>
            <a:ext cx="8229600" cy="3352800"/>
          </a:xfrm>
        </p:spPr>
        <p:txBody>
          <a:bodyPr/>
          <a:lstStyle/>
          <a:p>
            <a:r>
              <a:rPr lang="en-US" sz="2000" dirty="0"/>
              <a:t>We use the Pentium’s ‘rep </a:t>
            </a:r>
            <a:r>
              <a:rPr lang="en-US" sz="2000" dirty="0" err="1"/>
              <a:t>movsw</a:t>
            </a:r>
            <a:r>
              <a:rPr lang="en-US" sz="2000" dirty="0"/>
              <a:t>’ instruction to perform memory-to-memory copying operations</a:t>
            </a:r>
          </a:p>
          <a:p>
            <a:r>
              <a:rPr lang="en-US" sz="2000" dirty="0"/>
              <a:t>The segment-selector for the segment we copy from (it must be ‘readable’) goes into registers DS, and the segment-selector for the segment we copy to (it must be ‘writable’) goes into ES </a:t>
            </a:r>
          </a:p>
          <a:p>
            <a:r>
              <a:rPr lang="en-US" sz="2000" dirty="0"/>
              <a:t>The number of words we will copy should match the size of our code-segment (which is 64KB)</a:t>
            </a:r>
          </a:p>
          <a:p>
            <a:r>
              <a:rPr lang="en-US" sz="2000" dirty="0"/>
              <a:t>The Direction-Flag should be cleared (DF=0)</a:t>
            </a:r>
          </a:p>
        </p:txBody>
      </p:sp>
      <p:sp>
        <p:nvSpPr>
          <p:cNvPr id="4" name="Slide Number Placeholder 3"/>
          <p:cNvSpPr>
            <a:spLocks noGrp="1"/>
          </p:cNvSpPr>
          <p:nvPr>
            <p:ph type="sldNum" sz="quarter" idx="12"/>
          </p:nvPr>
        </p:nvSpPr>
        <p:spPr/>
        <p:txBody>
          <a:bodyPr/>
          <a:lstStyle/>
          <a:p>
            <a:fld id="{E9F30D11-FCBC-4E13-9D77-6D2272D5FE03}" type="slidenum">
              <a:rPr lang="en-US" smtClean="0"/>
              <a:pPr/>
              <a:t>89</a:t>
            </a:fld>
            <a:endParaRPr lang="en-US"/>
          </a:p>
        </p:txBody>
      </p:sp>
      <p:sp>
        <p:nvSpPr>
          <p:cNvPr id="5" name="Rectangle 4"/>
          <p:cNvSpPr>
            <a:spLocks noChangeArrowheads="1"/>
          </p:cNvSpPr>
          <p:nvPr/>
        </p:nvSpPr>
        <p:spPr bwMode="auto">
          <a:xfrm>
            <a:off x="228600" y="3810000"/>
            <a:ext cx="7924800" cy="28194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sz="1600" dirty="0" err="1"/>
              <a:t>cld</a:t>
            </a:r>
            <a:r>
              <a:rPr lang="en-US" sz="1600" dirty="0"/>
              <a:t>			;  use ‘forward’ string-copying</a:t>
            </a:r>
          </a:p>
          <a:p>
            <a:endParaRPr lang="en-US" sz="1600" dirty="0"/>
          </a:p>
          <a:p>
            <a:r>
              <a:rPr lang="en-US" sz="1600" dirty="0"/>
              <a:t>	</a:t>
            </a:r>
            <a:r>
              <a:rPr lang="en-US" sz="1600" dirty="0" err="1"/>
              <a:t>mov</a:t>
            </a:r>
            <a:r>
              <a:rPr lang="en-US" sz="1600" dirty="0"/>
              <a:t>   	$</a:t>
            </a:r>
            <a:r>
              <a:rPr lang="en-US" sz="1600" dirty="0" err="1"/>
              <a:t>sel_ds</a:t>
            </a:r>
            <a:r>
              <a:rPr lang="en-US" sz="1600" dirty="0"/>
              <a:t>, %</a:t>
            </a:r>
            <a:r>
              <a:rPr lang="en-US" sz="1600" dirty="0" err="1"/>
              <a:t>si</a:t>
            </a:r>
            <a:r>
              <a:rPr lang="en-US" sz="1600" dirty="0"/>
              <a:t>	; selector for arena at 0x10000</a:t>
            </a:r>
          </a:p>
          <a:p>
            <a:r>
              <a:rPr lang="en-US" sz="1600" dirty="0"/>
              <a:t>	</a:t>
            </a:r>
            <a:r>
              <a:rPr lang="en-US" sz="1600" dirty="0" err="1"/>
              <a:t>mov</a:t>
            </a:r>
            <a:r>
              <a:rPr lang="en-US" sz="1600" dirty="0"/>
              <a:t>   	%</a:t>
            </a:r>
            <a:r>
              <a:rPr lang="en-US" sz="1600" dirty="0" err="1"/>
              <a:t>si</a:t>
            </a:r>
            <a:r>
              <a:rPr lang="en-US" sz="1600" dirty="0"/>
              <a:t>, %</a:t>
            </a:r>
            <a:r>
              <a:rPr lang="en-US" sz="1600" dirty="0" err="1"/>
              <a:t>ds</a:t>
            </a:r>
            <a:r>
              <a:rPr lang="en-US" sz="1600" dirty="0"/>
              <a:t>	;  goes in segment-register DS</a:t>
            </a:r>
          </a:p>
          <a:p>
            <a:r>
              <a:rPr lang="en-US" sz="1600" dirty="0"/>
              <a:t>	</a:t>
            </a:r>
            <a:r>
              <a:rPr lang="en-US" sz="1600" dirty="0" err="1"/>
              <a:t>xor</a:t>
            </a:r>
            <a:r>
              <a:rPr lang="en-US" sz="1600" dirty="0"/>
              <a:t>	%</a:t>
            </a:r>
            <a:r>
              <a:rPr lang="en-US" sz="1600" dirty="0" err="1"/>
              <a:t>si</a:t>
            </a:r>
            <a:r>
              <a:rPr lang="en-US" sz="1600" dirty="0"/>
              <a:t>, %</a:t>
            </a:r>
            <a:r>
              <a:rPr lang="en-US" sz="1600" dirty="0" err="1"/>
              <a:t>si</a:t>
            </a:r>
            <a:r>
              <a:rPr lang="en-US" sz="1600" dirty="0"/>
              <a:t>		;  start copying from offset zero</a:t>
            </a:r>
          </a:p>
          <a:p>
            <a:endParaRPr lang="en-US" sz="1600" dirty="0"/>
          </a:p>
          <a:p>
            <a:r>
              <a:rPr lang="en-US" sz="1600" dirty="0"/>
              <a:t>	</a:t>
            </a:r>
            <a:r>
              <a:rPr lang="en-US" sz="1600" dirty="0" err="1"/>
              <a:t>mov</a:t>
            </a:r>
            <a:r>
              <a:rPr lang="en-US" sz="1600" dirty="0"/>
              <a:t>   	$</a:t>
            </a:r>
            <a:r>
              <a:rPr lang="en-US" sz="1600" dirty="0" err="1"/>
              <a:t>sel_DS</a:t>
            </a:r>
            <a:r>
              <a:rPr lang="en-US" sz="1600" dirty="0"/>
              <a:t>, %</a:t>
            </a:r>
            <a:r>
              <a:rPr lang="en-US" sz="1600" dirty="0" err="1"/>
              <a:t>di</a:t>
            </a:r>
            <a:r>
              <a:rPr lang="en-US" sz="1600" dirty="0"/>
              <a:t>	; selector for arena at 0x20000</a:t>
            </a:r>
          </a:p>
          <a:p>
            <a:r>
              <a:rPr lang="en-US" sz="1600" dirty="0"/>
              <a:t>	</a:t>
            </a:r>
            <a:r>
              <a:rPr lang="en-US" sz="1600" dirty="0" err="1"/>
              <a:t>mov</a:t>
            </a:r>
            <a:r>
              <a:rPr lang="en-US" sz="1600" dirty="0"/>
              <a:t>	%</a:t>
            </a:r>
            <a:r>
              <a:rPr lang="en-US" sz="1600" dirty="0" err="1"/>
              <a:t>di</a:t>
            </a:r>
            <a:r>
              <a:rPr lang="en-US" sz="1600" dirty="0"/>
              <a:t>, %</a:t>
            </a:r>
            <a:r>
              <a:rPr lang="en-US" sz="1600" dirty="0" err="1"/>
              <a:t>es</a:t>
            </a:r>
            <a:r>
              <a:rPr lang="en-US" sz="1600" dirty="0"/>
              <a:t>	;  goes in segment-register DS</a:t>
            </a:r>
          </a:p>
          <a:p>
            <a:r>
              <a:rPr lang="en-US" sz="1600" dirty="0"/>
              <a:t>	</a:t>
            </a:r>
            <a:r>
              <a:rPr lang="en-US" sz="1600" dirty="0" err="1"/>
              <a:t>xor</a:t>
            </a:r>
            <a:r>
              <a:rPr lang="en-US" sz="1600" dirty="0"/>
              <a:t>	%</a:t>
            </a:r>
            <a:r>
              <a:rPr lang="en-US" sz="1600" dirty="0" err="1"/>
              <a:t>di</a:t>
            </a:r>
            <a:r>
              <a:rPr lang="en-US" sz="1600" dirty="0"/>
              <a:t>, %</a:t>
            </a:r>
            <a:r>
              <a:rPr lang="en-US" sz="1600" dirty="0" err="1"/>
              <a:t>di</a:t>
            </a:r>
            <a:r>
              <a:rPr lang="en-US" sz="1600" dirty="0"/>
              <a:t>		;  start copying to offset </a:t>
            </a:r>
            <a:r>
              <a:rPr lang="en-US" sz="1600" dirty="0" smtClean="0"/>
              <a:t>zero</a:t>
            </a:r>
            <a:endParaRPr lang="en-US" sz="1600" dirty="0"/>
          </a:p>
          <a:p>
            <a:r>
              <a:rPr lang="en-US" sz="1600" dirty="0"/>
              <a:t>	</a:t>
            </a:r>
            <a:r>
              <a:rPr lang="en-US" sz="1600" dirty="0" err="1"/>
              <a:t>mov</a:t>
            </a:r>
            <a:r>
              <a:rPr lang="en-US" sz="1600" dirty="0"/>
              <a:t>   	$0x8000, %</a:t>
            </a:r>
            <a:r>
              <a:rPr lang="en-US" sz="1600" dirty="0" err="1"/>
              <a:t>cx</a:t>
            </a:r>
            <a:r>
              <a:rPr lang="en-US" sz="1600" dirty="0"/>
              <a:t>	;  number of words to be copied</a:t>
            </a:r>
          </a:p>
          <a:p>
            <a:r>
              <a:rPr lang="en-US" sz="1600" dirty="0"/>
              <a:t>	rep    	</a:t>
            </a:r>
            <a:r>
              <a:rPr lang="en-US" sz="1600" dirty="0" err="1"/>
              <a:t>movsw</a:t>
            </a:r>
            <a:r>
              <a:rPr lang="en-US" sz="1600" dirty="0"/>
              <a:t>		;  perform the arena-copying</a:t>
            </a:r>
          </a:p>
          <a:p>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0"/>
            <a:ext cx="8229600" cy="868362"/>
          </a:xfrm>
        </p:spPr>
        <p:txBody>
          <a:bodyPr/>
          <a:lstStyle/>
          <a:p>
            <a:r>
              <a:rPr lang="en-US" dirty="0"/>
              <a:t>Segment-Register “cache”</a:t>
            </a:r>
          </a:p>
        </p:txBody>
      </p:sp>
      <p:sp>
        <p:nvSpPr>
          <p:cNvPr id="35843" name="Rectangle 3"/>
          <p:cNvSpPr>
            <a:spLocks noGrp="1" noChangeArrowheads="1"/>
          </p:cNvSpPr>
          <p:nvPr>
            <p:ph type="body" idx="1"/>
          </p:nvPr>
        </p:nvSpPr>
        <p:spPr>
          <a:xfrm>
            <a:off x="228600" y="1066800"/>
            <a:ext cx="8229600" cy="4525963"/>
          </a:xfrm>
        </p:spPr>
        <p:txBody>
          <a:bodyPr/>
          <a:lstStyle/>
          <a:p>
            <a:r>
              <a:rPr lang="en-US" sz="2400" dirty="0"/>
              <a:t>The “hidden” portions </a:t>
            </a:r>
            <a:r>
              <a:rPr lang="en-US" sz="2400" dirty="0" smtClean="0"/>
              <a:t>automatically modified</a:t>
            </a:r>
            <a:endParaRPr lang="en-US" sz="2400" dirty="0"/>
          </a:p>
          <a:p>
            <a:r>
              <a:rPr lang="en-US" sz="2400" dirty="0" smtClean="0"/>
              <a:t>Examples</a:t>
            </a:r>
            <a:endParaRPr lang="en-US" sz="2400" dirty="0"/>
          </a:p>
        </p:txBody>
      </p:sp>
      <p:sp>
        <p:nvSpPr>
          <p:cNvPr id="35844" name="Rectangle 4"/>
          <p:cNvSpPr>
            <a:spLocks noChangeArrowheads="1"/>
          </p:cNvSpPr>
          <p:nvPr/>
        </p:nvSpPr>
        <p:spPr bwMode="auto">
          <a:xfrm>
            <a:off x="838200" y="2057400"/>
            <a:ext cx="7696200" cy="1905000"/>
          </a:xfrm>
          <a:prstGeom prst="rect">
            <a:avLst/>
          </a:prstGeom>
          <a:solidFill>
            <a:schemeClr val="accent1"/>
          </a:solidFill>
          <a:ln w="9525">
            <a:solidFill>
              <a:schemeClr val="tx1"/>
            </a:solidFill>
            <a:miter lim="800000"/>
            <a:headEnd/>
            <a:tailEnd/>
          </a:ln>
          <a:effectLst/>
        </p:spPr>
        <p:txBody>
          <a:bodyPr wrap="none" anchor="ctr"/>
          <a:lstStyle/>
          <a:p>
            <a:r>
              <a:rPr lang="en-US" dirty="0"/>
              <a:t>	</a:t>
            </a:r>
            <a:r>
              <a:rPr lang="en-US" dirty="0" err="1"/>
              <a:t>mov</a:t>
            </a:r>
            <a:r>
              <a:rPr lang="en-US" dirty="0"/>
              <a:t>   	%ax, %</a:t>
            </a:r>
            <a:r>
              <a:rPr lang="en-US" dirty="0" err="1"/>
              <a:t>ds</a:t>
            </a:r>
            <a:r>
              <a:rPr lang="en-US" dirty="0"/>
              <a:t>	# new value from a general register</a:t>
            </a:r>
          </a:p>
          <a:p>
            <a:r>
              <a:rPr lang="en-US" dirty="0"/>
              <a:t>	pop   	%</a:t>
            </a:r>
            <a:r>
              <a:rPr lang="en-US" dirty="0" err="1"/>
              <a:t>es</a:t>
            </a:r>
            <a:r>
              <a:rPr lang="en-US" dirty="0"/>
              <a:t>		# new value from a word in memory</a:t>
            </a:r>
          </a:p>
          <a:p>
            <a:r>
              <a:rPr lang="en-US" dirty="0"/>
              <a:t>	</a:t>
            </a:r>
            <a:r>
              <a:rPr lang="en-US" dirty="0" err="1"/>
              <a:t>lss</a:t>
            </a:r>
            <a:r>
              <a:rPr lang="en-US" dirty="0"/>
              <a:t>    	</a:t>
            </a:r>
            <a:r>
              <a:rPr lang="en-US" dirty="0" err="1"/>
              <a:t>tos</a:t>
            </a:r>
            <a:r>
              <a:rPr lang="en-US" dirty="0"/>
              <a:t>, %</a:t>
            </a:r>
            <a:r>
              <a:rPr lang="en-US" dirty="0" err="1"/>
              <a:t>esp</a:t>
            </a:r>
            <a:r>
              <a:rPr lang="en-US" dirty="0"/>
              <a:t>	# new value from a memory-pointer</a:t>
            </a:r>
          </a:p>
          <a:p>
            <a:r>
              <a:rPr lang="en-US" dirty="0"/>
              <a:t>	</a:t>
            </a:r>
            <a:r>
              <a:rPr lang="en-US" dirty="0" err="1"/>
              <a:t>ljmp</a:t>
            </a:r>
            <a:r>
              <a:rPr lang="en-US" dirty="0"/>
              <a:t>	$0x07C0, $main	# new value from “immediate” data</a:t>
            </a:r>
          </a:p>
          <a:p>
            <a:r>
              <a:rPr lang="en-US" dirty="0"/>
              <a:t>	</a:t>
            </a:r>
            <a:r>
              <a:rPr lang="en-US" dirty="0" err="1"/>
              <a:t>int</a:t>
            </a:r>
            <a:r>
              <a:rPr lang="en-US" dirty="0"/>
              <a:t>	$0x13		# new value from interrupt vector table</a:t>
            </a:r>
          </a:p>
          <a:p>
            <a:r>
              <a:rPr lang="en-US" dirty="0"/>
              <a:t>	</a:t>
            </a:r>
            <a:r>
              <a:rPr lang="en-US" dirty="0" err="1"/>
              <a:t>lret</a:t>
            </a:r>
            <a:r>
              <a:rPr lang="en-US" dirty="0"/>
              <a:t>			# new value from the stack’s memory	</a:t>
            </a:r>
          </a:p>
        </p:txBody>
      </p:sp>
      <p:sp>
        <p:nvSpPr>
          <p:cNvPr id="5" name="Slide Number Placeholder 4"/>
          <p:cNvSpPr>
            <a:spLocks noGrp="1"/>
          </p:cNvSpPr>
          <p:nvPr>
            <p:ph type="sldNum" sz="quarter" idx="12"/>
          </p:nvPr>
        </p:nvSpPr>
        <p:spPr/>
        <p:txBody>
          <a:bodyPr/>
          <a:lstStyle/>
          <a:p>
            <a:fld id="{E9F30D11-FCBC-4E13-9D77-6D2272D5FE03}" type="slidenum">
              <a:rPr lang="en-US" smtClean="0"/>
              <a:pPr/>
              <a:t>9</a:t>
            </a:fld>
            <a:endParaRPr lang="en-US"/>
          </a:p>
        </p:txBody>
      </p:sp>
      <p:sp>
        <p:nvSpPr>
          <p:cNvPr id="6" name="Rectangle 3"/>
          <p:cNvSpPr>
            <a:spLocks noChangeArrowheads="1"/>
          </p:cNvSpPr>
          <p:nvPr/>
        </p:nvSpPr>
        <p:spPr bwMode="auto">
          <a:xfrm>
            <a:off x="762000" y="4267200"/>
            <a:ext cx="1219200" cy="609600"/>
          </a:xfrm>
          <a:prstGeom prst="rect">
            <a:avLst/>
          </a:prstGeom>
          <a:solidFill>
            <a:srgbClr val="FFFF99"/>
          </a:solidFill>
          <a:ln w="9525">
            <a:solidFill>
              <a:schemeClr val="tx1"/>
            </a:solidFill>
            <a:miter lim="800000"/>
            <a:headEnd/>
            <a:tailEnd/>
          </a:ln>
          <a:effectLst/>
        </p:spPr>
        <p:txBody>
          <a:bodyPr wrap="none" anchor="ctr"/>
          <a:lstStyle/>
          <a:p>
            <a:pPr algn="ctr"/>
            <a:r>
              <a:rPr lang="en-US"/>
              <a:t>selector</a:t>
            </a:r>
          </a:p>
        </p:txBody>
      </p:sp>
      <p:sp>
        <p:nvSpPr>
          <p:cNvPr id="7" name="Rectangle 4"/>
          <p:cNvSpPr>
            <a:spLocks noChangeArrowheads="1"/>
          </p:cNvSpPr>
          <p:nvPr/>
        </p:nvSpPr>
        <p:spPr bwMode="auto">
          <a:xfrm>
            <a:off x="1981200" y="4267200"/>
            <a:ext cx="1219200" cy="609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5"/>
          <p:cNvSpPr>
            <a:spLocks noChangeArrowheads="1"/>
          </p:cNvSpPr>
          <p:nvPr/>
        </p:nvSpPr>
        <p:spPr bwMode="auto">
          <a:xfrm>
            <a:off x="1981200" y="4267200"/>
            <a:ext cx="2438400" cy="609600"/>
          </a:xfrm>
          <a:prstGeom prst="rect">
            <a:avLst/>
          </a:prstGeom>
          <a:solidFill>
            <a:srgbClr val="CCCC00"/>
          </a:solidFill>
          <a:ln w="9525">
            <a:solidFill>
              <a:schemeClr val="tx1"/>
            </a:solidFill>
            <a:miter lim="800000"/>
            <a:headEnd/>
            <a:tailEnd/>
          </a:ln>
          <a:effectLst/>
        </p:spPr>
        <p:txBody>
          <a:bodyPr wrap="none" anchor="ctr"/>
          <a:lstStyle/>
          <a:p>
            <a:pPr algn="ctr"/>
            <a:r>
              <a:rPr lang="en-US"/>
              <a:t>segment base</a:t>
            </a:r>
          </a:p>
        </p:txBody>
      </p:sp>
      <p:sp>
        <p:nvSpPr>
          <p:cNvPr id="9" name="Rectangle 6"/>
          <p:cNvSpPr>
            <a:spLocks noChangeArrowheads="1"/>
          </p:cNvSpPr>
          <p:nvPr/>
        </p:nvSpPr>
        <p:spPr bwMode="auto">
          <a:xfrm>
            <a:off x="4419600" y="4267200"/>
            <a:ext cx="1219200" cy="6096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Rectangle 7"/>
          <p:cNvSpPr>
            <a:spLocks noChangeArrowheads="1"/>
          </p:cNvSpPr>
          <p:nvPr/>
        </p:nvSpPr>
        <p:spPr bwMode="auto">
          <a:xfrm>
            <a:off x="4419600" y="4267200"/>
            <a:ext cx="2438400" cy="609600"/>
          </a:xfrm>
          <a:prstGeom prst="rect">
            <a:avLst/>
          </a:prstGeom>
          <a:solidFill>
            <a:srgbClr val="CCCC00"/>
          </a:solidFill>
          <a:ln w="9525">
            <a:solidFill>
              <a:schemeClr val="tx1"/>
            </a:solidFill>
            <a:miter lim="800000"/>
            <a:headEnd/>
            <a:tailEnd/>
          </a:ln>
          <a:effectLst/>
        </p:spPr>
        <p:txBody>
          <a:bodyPr wrap="none" anchor="ctr"/>
          <a:lstStyle/>
          <a:p>
            <a:pPr algn="ctr"/>
            <a:r>
              <a:rPr lang="en-US"/>
              <a:t>segment limit</a:t>
            </a:r>
          </a:p>
        </p:txBody>
      </p:sp>
      <p:sp>
        <p:nvSpPr>
          <p:cNvPr id="11" name="Rectangle 8"/>
          <p:cNvSpPr>
            <a:spLocks noChangeArrowheads="1"/>
          </p:cNvSpPr>
          <p:nvPr/>
        </p:nvSpPr>
        <p:spPr bwMode="auto">
          <a:xfrm>
            <a:off x="6858000" y="4267200"/>
            <a:ext cx="1219200" cy="609600"/>
          </a:xfrm>
          <a:prstGeom prst="rect">
            <a:avLst/>
          </a:prstGeom>
          <a:solidFill>
            <a:srgbClr val="CCCC00"/>
          </a:solidFill>
          <a:ln w="9525">
            <a:solidFill>
              <a:schemeClr val="tx1"/>
            </a:solidFill>
            <a:miter lim="800000"/>
            <a:headEnd/>
            <a:tailEnd/>
          </a:ln>
          <a:effectLst/>
        </p:spPr>
        <p:txBody>
          <a:bodyPr wrap="none" anchor="ctr"/>
          <a:lstStyle/>
          <a:p>
            <a:pPr algn="ctr"/>
            <a:r>
              <a:rPr lang="en-US"/>
              <a:t>access</a:t>
            </a:r>
          </a:p>
          <a:p>
            <a:pPr algn="ctr"/>
            <a:r>
              <a:rPr lang="en-US"/>
              <a:t>rights</a:t>
            </a:r>
          </a:p>
        </p:txBody>
      </p:sp>
      <p:sp>
        <p:nvSpPr>
          <p:cNvPr id="12" name="Text Box 9"/>
          <p:cNvSpPr txBox="1">
            <a:spLocks noChangeArrowheads="1"/>
          </p:cNvSpPr>
          <p:nvPr/>
        </p:nvSpPr>
        <p:spPr bwMode="auto">
          <a:xfrm>
            <a:off x="533400" y="5943600"/>
            <a:ext cx="6981825" cy="457200"/>
          </a:xfrm>
          <a:prstGeom prst="rect">
            <a:avLst/>
          </a:prstGeom>
          <a:noFill/>
          <a:ln w="9525">
            <a:noFill/>
            <a:miter lim="800000"/>
            <a:headEnd/>
            <a:tailEnd/>
          </a:ln>
          <a:effectLst/>
        </p:spPr>
        <p:txBody>
          <a:bodyPr wrap="none">
            <a:spAutoFit/>
          </a:bodyPr>
          <a:lstStyle/>
          <a:p>
            <a:r>
              <a:rPr lang="en-US" sz="2400" dirty="0"/>
              <a:t>The programmer-visible part of a segment-register</a:t>
            </a:r>
          </a:p>
        </p:txBody>
      </p:sp>
      <p:sp>
        <p:nvSpPr>
          <p:cNvPr id="13" name="Line 10"/>
          <p:cNvSpPr>
            <a:spLocks noChangeShapeType="1"/>
          </p:cNvSpPr>
          <p:nvPr/>
        </p:nvSpPr>
        <p:spPr bwMode="auto">
          <a:xfrm flipV="1">
            <a:off x="1295400" y="4876800"/>
            <a:ext cx="0" cy="1066800"/>
          </a:xfrm>
          <a:prstGeom prst="line">
            <a:avLst/>
          </a:prstGeom>
          <a:noFill/>
          <a:ln w="9525">
            <a:solidFill>
              <a:schemeClr val="tx1"/>
            </a:solidFill>
            <a:round/>
            <a:headEnd/>
            <a:tailEnd type="triangle" w="med" len="med"/>
          </a:ln>
          <a:effectLst/>
        </p:spPr>
        <p:txBody>
          <a:bodyPr/>
          <a:lstStyle/>
          <a:p>
            <a:endParaRPr lang="en-US"/>
          </a:p>
        </p:txBody>
      </p:sp>
      <p:sp>
        <p:nvSpPr>
          <p:cNvPr id="14" name="Text Box 11"/>
          <p:cNvSpPr txBox="1">
            <a:spLocks noChangeArrowheads="1"/>
          </p:cNvSpPr>
          <p:nvPr/>
        </p:nvSpPr>
        <p:spPr bwMode="auto">
          <a:xfrm>
            <a:off x="2514600" y="5410200"/>
            <a:ext cx="5811838" cy="457200"/>
          </a:xfrm>
          <a:prstGeom prst="rect">
            <a:avLst/>
          </a:prstGeom>
          <a:noFill/>
          <a:ln w="9525">
            <a:noFill/>
            <a:miter lim="800000"/>
            <a:headEnd/>
            <a:tailEnd/>
          </a:ln>
          <a:effectLst/>
        </p:spPr>
        <p:txBody>
          <a:bodyPr wrap="none">
            <a:spAutoFit/>
          </a:bodyPr>
          <a:lstStyle/>
          <a:p>
            <a:r>
              <a:rPr lang="en-US" sz="2400" dirty="0"/>
              <a:t>The “invisible” parts of a segment-register</a:t>
            </a:r>
          </a:p>
        </p:txBody>
      </p:sp>
      <p:sp>
        <p:nvSpPr>
          <p:cNvPr id="15" name="Line 12"/>
          <p:cNvSpPr>
            <a:spLocks noChangeShapeType="1"/>
          </p:cNvSpPr>
          <p:nvPr/>
        </p:nvSpPr>
        <p:spPr bwMode="auto">
          <a:xfrm flipV="1">
            <a:off x="3200400" y="4876800"/>
            <a:ext cx="0" cy="533400"/>
          </a:xfrm>
          <a:prstGeom prst="line">
            <a:avLst/>
          </a:prstGeom>
          <a:noFill/>
          <a:ln w="9525">
            <a:solidFill>
              <a:schemeClr val="tx1"/>
            </a:solidFill>
            <a:round/>
            <a:headEnd/>
            <a:tailEnd type="triangle" w="med" len="med"/>
          </a:ln>
          <a:effectLst/>
        </p:spPr>
        <p:txBody>
          <a:bodyPr/>
          <a:lstStyle/>
          <a:p>
            <a:endParaRPr lang="en-US"/>
          </a:p>
        </p:txBody>
      </p:sp>
      <p:sp>
        <p:nvSpPr>
          <p:cNvPr id="16" name="Line 12"/>
          <p:cNvSpPr>
            <a:spLocks noChangeShapeType="1"/>
          </p:cNvSpPr>
          <p:nvPr/>
        </p:nvSpPr>
        <p:spPr bwMode="auto">
          <a:xfrm flipV="1">
            <a:off x="5791200" y="4876800"/>
            <a:ext cx="0" cy="533400"/>
          </a:xfrm>
          <a:prstGeom prst="line">
            <a:avLst/>
          </a:prstGeom>
          <a:noFill/>
          <a:ln w="9525">
            <a:solidFill>
              <a:schemeClr val="tx1"/>
            </a:solidFill>
            <a:round/>
            <a:headEnd/>
            <a:tailEnd type="triangle" w="med" len="med"/>
          </a:ln>
          <a:effectLst/>
        </p:spPr>
        <p:txBody>
          <a:bodyPr/>
          <a:lstStyle/>
          <a:p>
            <a:endParaRPr lang="en-US"/>
          </a:p>
        </p:txBody>
      </p:sp>
      <p:sp>
        <p:nvSpPr>
          <p:cNvPr id="17" name="Line 12"/>
          <p:cNvSpPr>
            <a:spLocks noChangeShapeType="1"/>
          </p:cNvSpPr>
          <p:nvPr/>
        </p:nvSpPr>
        <p:spPr bwMode="auto">
          <a:xfrm flipV="1">
            <a:off x="7467600" y="4876800"/>
            <a:ext cx="0" cy="5334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57200" y="-76200"/>
            <a:ext cx="8229600" cy="1143000"/>
          </a:xfrm>
          <a:prstGeom prst="rect">
            <a:avLst/>
          </a:prstGeom>
          <a:noFill/>
          <a:ln w="9525">
            <a:noFill/>
            <a:miter lim="800000"/>
            <a:headEnd/>
            <a:tailEnd/>
          </a:ln>
          <a:effectLst/>
        </p:spPr>
        <p:txBody>
          <a:bodyPr anchor="ctr"/>
          <a:lstStyle/>
          <a:p>
            <a:pPr algn="ctr"/>
            <a:r>
              <a:rPr lang="en-US" sz="4400" dirty="0">
                <a:solidFill>
                  <a:schemeClr val="tx2"/>
                </a:solidFill>
              </a:rPr>
              <a:t>Segment-Descriptor Format</a:t>
            </a:r>
          </a:p>
        </p:txBody>
      </p:sp>
      <p:sp>
        <p:nvSpPr>
          <p:cNvPr id="34821" name="Rectangle 5"/>
          <p:cNvSpPr>
            <a:spLocks noChangeArrowheads="1"/>
          </p:cNvSpPr>
          <p:nvPr/>
        </p:nvSpPr>
        <p:spPr bwMode="auto">
          <a:xfrm>
            <a:off x="9144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11430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13716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4" name="Rectangle 8"/>
          <p:cNvSpPr>
            <a:spLocks noChangeArrowheads="1"/>
          </p:cNvSpPr>
          <p:nvPr/>
        </p:nvSpPr>
        <p:spPr bwMode="auto">
          <a:xfrm>
            <a:off x="16002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5" name="Rectangle 9"/>
          <p:cNvSpPr>
            <a:spLocks noChangeArrowheads="1"/>
          </p:cNvSpPr>
          <p:nvPr/>
        </p:nvSpPr>
        <p:spPr bwMode="auto">
          <a:xfrm>
            <a:off x="18288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6" name="Rectangle 10"/>
          <p:cNvSpPr>
            <a:spLocks noChangeArrowheads="1"/>
          </p:cNvSpPr>
          <p:nvPr/>
        </p:nvSpPr>
        <p:spPr bwMode="auto">
          <a:xfrm>
            <a:off x="20574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22860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28" name="Rectangle 12"/>
          <p:cNvSpPr>
            <a:spLocks noChangeArrowheads="1"/>
          </p:cNvSpPr>
          <p:nvPr/>
        </p:nvSpPr>
        <p:spPr bwMode="auto">
          <a:xfrm>
            <a:off x="838200" y="2133600"/>
            <a:ext cx="19050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Base[31..24]</a:t>
            </a:r>
          </a:p>
        </p:txBody>
      </p:sp>
      <p:sp>
        <p:nvSpPr>
          <p:cNvPr id="34829" name="Rectangle 13"/>
          <p:cNvSpPr>
            <a:spLocks noChangeArrowheads="1"/>
          </p:cNvSpPr>
          <p:nvPr/>
        </p:nvSpPr>
        <p:spPr bwMode="auto">
          <a:xfrm>
            <a:off x="27432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G</a:t>
            </a:r>
          </a:p>
        </p:txBody>
      </p:sp>
      <p:sp>
        <p:nvSpPr>
          <p:cNvPr id="34830" name="Rectangle 14"/>
          <p:cNvSpPr>
            <a:spLocks noChangeArrowheads="1"/>
          </p:cNvSpPr>
          <p:nvPr/>
        </p:nvSpPr>
        <p:spPr bwMode="auto">
          <a:xfrm>
            <a:off x="29718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D</a:t>
            </a:r>
          </a:p>
        </p:txBody>
      </p:sp>
      <p:sp>
        <p:nvSpPr>
          <p:cNvPr id="34831" name="Rectangle 15"/>
          <p:cNvSpPr>
            <a:spLocks noChangeArrowheads="1"/>
          </p:cNvSpPr>
          <p:nvPr/>
        </p:nvSpPr>
        <p:spPr bwMode="auto">
          <a:xfrm>
            <a:off x="32004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R</a:t>
            </a:r>
          </a:p>
          <a:p>
            <a:pPr algn="ctr"/>
            <a:r>
              <a:rPr lang="en-US"/>
              <a:t>S</a:t>
            </a:r>
          </a:p>
          <a:p>
            <a:pPr algn="ctr"/>
            <a:r>
              <a:rPr lang="en-US"/>
              <a:t>V</a:t>
            </a:r>
          </a:p>
        </p:txBody>
      </p:sp>
      <p:sp>
        <p:nvSpPr>
          <p:cNvPr id="34832" name="Rectangle 16"/>
          <p:cNvSpPr>
            <a:spLocks noChangeArrowheads="1"/>
          </p:cNvSpPr>
          <p:nvPr/>
        </p:nvSpPr>
        <p:spPr bwMode="auto">
          <a:xfrm>
            <a:off x="34290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A</a:t>
            </a:r>
          </a:p>
          <a:p>
            <a:pPr algn="ctr"/>
            <a:r>
              <a:rPr lang="en-US"/>
              <a:t>V</a:t>
            </a:r>
          </a:p>
          <a:p>
            <a:pPr algn="ctr"/>
            <a:r>
              <a:rPr lang="en-US"/>
              <a:t>L</a:t>
            </a:r>
          </a:p>
        </p:txBody>
      </p:sp>
      <p:sp>
        <p:nvSpPr>
          <p:cNvPr id="34833" name="Rectangle 17"/>
          <p:cNvSpPr>
            <a:spLocks noChangeArrowheads="1"/>
          </p:cNvSpPr>
          <p:nvPr/>
        </p:nvSpPr>
        <p:spPr bwMode="auto">
          <a:xfrm>
            <a:off x="36576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34" name="Rectangle 18"/>
          <p:cNvSpPr>
            <a:spLocks noChangeArrowheads="1"/>
          </p:cNvSpPr>
          <p:nvPr/>
        </p:nvSpPr>
        <p:spPr bwMode="auto">
          <a:xfrm>
            <a:off x="38862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35" name="Rectangle 19"/>
          <p:cNvSpPr>
            <a:spLocks noChangeArrowheads="1"/>
          </p:cNvSpPr>
          <p:nvPr/>
        </p:nvSpPr>
        <p:spPr bwMode="auto">
          <a:xfrm>
            <a:off x="41148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36" name="Rectangle 20"/>
          <p:cNvSpPr>
            <a:spLocks noChangeArrowheads="1"/>
          </p:cNvSpPr>
          <p:nvPr/>
        </p:nvSpPr>
        <p:spPr bwMode="auto">
          <a:xfrm>
            <a:off x="3657600" y="2133600"/>
            <a:ext cx="914400" cy="914400"/>
          </a:xfrm>
          <a:prstGeom prst="rect">
            <a:avLst/>
          </a:prstGeom>
          <a:solidFill>
            <a:srgbClr val="66FFCC"/>
          </a:solidFill>
          <a:ln w="9525">
            <a:solidFill>
              <a:schemeClr val="tx1"/>
            </a:solidFill>
            <a:miter lim="800000"/>
            <a:headEnd/>
            <a:tailEnd/>
          </a:ln>
          <a:effectLst/>
        </p:spPr>
        <p:txBody>
          <a:bodyPr wrap="none" anchor="ctr"/>
          <a:lstStyle/>
          <a:p>
            <a:pPr algn="ctr"/>
            <a:r>
              <a:rPr lang="en-US"/>
              <a:t>Limit</a:t>
            </a:r>
          </a:p>
          <a:p>
            <a:pPr algn="ctr"/>
            <a:r>
              <a:rPr lang="en-US"/>
              <a:t>[19..16]</a:t>
            </a:r>
          </a:p>
        </p:txBody>
      </p:sp>
      <p:sp>
        <p:nvSpPr>
          <p:cNvPr id="34837" name="Rectangle 21"/>
          <p:cNvSpPr>
            <a:spLocks noChangeArrowheads="1"/>
          </p:cNvSpPr>
          <p:nvPr/>
        </p:nvSpPr>
        <p:spPr bwMode="auto">
          <a:xfrm>
            <a:off x="4572000" y="2133600"/>
            <a:ext cx="228600" cy="914400"/>
          </a:xfrm>
          <a:prstGeom prst="rect">
            <a:avLst/>
          </a:prstGeom>
          <a:solidFill>
            <a:srgbClr val="FFFF99"/>
          </a:solidFill>
          <a:ln w="9525">
            <a:solidFill>
              <a:schemeClr val="tx1"/>
            </a:solidFill>
            <a:miter lim="800000"/>
            <a:headEnd/>
            <a:tailEnd/>
          </a:ln>
          <a:effectLst/>
        </p:spPr>
        <p:txBody>
          <a:bodyPr wrap="none" anchor="ctr"/>
          <a:lstStyle/>
          <a:p>
            <a:pPr algn="ctr"/>
            <a:r>
              <a:rPr lang="en-US"/>
              <a:t>P</a:t>
            </a:r>
          </a:p>
        </p:txBody>
      </p:sp>
      <p:sp>
        <p:nvSpPr>
          <p:cNvPr id="34838" name="Rectangle 22"/>
          <p:cNvSpPr>
            <a:spLocks noChangeArrowheads="1"/>
          </p:cNvSpPr>
          <p:nvPr/>
        </p:nvSpPr>
        <p:spPr bwMode="auto">
          <a:xfrm>
            <a:off x="48006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39" name="Rectangle 23"/>
          <p:cNvSpPr>
            <a:spLocks noChangeArrowheads="1"/>
          </p:cNvSpPr>
          <p:nvPr/>
        </p:nvSpPr>
        <p:spPr bwMode="auto">
          <a:xfrm>
            <a:off x="4800600" y="2133600"/>
            <a:ext cx="4572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D</a:t>
            </a:r>
          </a:p>
          <a:p>
            <a:pPr algn="ctr"/>
            <a:r>
              <a:rPr lang="en-US"/>
              <a:t>P</a:t>
            </a:r>
          </a:p>
          <a:p>
            <a:pPr algn="ctr"/>
            <a:r>
              <a:rPr lang="en-US"/>
              <a:t>L</a:t>
            </a:r>
          </a:p>
        </p:txBody>
      </p:sp>
      <p:sp>
        <p:nvSpPr>
          <p:cNvPr id="34840" name="Rectangle 24"/>
          <p:cNvSpPr>
            <a:spLocks noChangeArrowheads="1"/>
          </p:cNvSpPr>
          <p:nvPr/>
        </p:nvSpPr>
        <p:spPr bwMode="auto">
          <a:xfrm>
            <a:off x="52578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S</a:t>
            </a:r>
          </a:p>
        </p:txBody>
      </p:sp>
      <p:sp>
        <p:nvSpPr>
          <p:cNvPr id="34841" name="Rectangle 25"/>
          <p:cNvSpPr>
            <a:spLocks noChangeArrowheads="1"/>
          </p:cNvSpPr>
          <p:nvPr/>
        </p:nvSpPr>
        <p:spPr bwMode="auto">
          <a:xfrm>
            <a:off x="54864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X</a:t>
            </a:r>
          </a:p>
        </p:txBody>
      </p:sp>
      <p:sp>
        <p:nvSpPr>
          <p:cNvPr id="34842" name="Rectangle 26"/>
          <p:cNvSpPr>
            <a:spLocks noChangeArrowheads="1"/>
          </p:cNvSpPr>
          <p:nvPr/>
        </p:nvSpPr>
        <p:spPr bwMode="auto">
          <a:xfrm>
            <a:off x="57150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C</a:t>
            </a:r>
          </a:p>
          <a:p>
            <a:pPr algn="ctr"/>
            <a:r>
              <a:rPr lang="en-US"/>
              <a:t>/</a:t>
            </a:r>
          </a:p>
          <a:p>
            <a:pPr algn="ctr"/>
            <a:r>
              <a:rPr lang="en-US"/>
              <a:t>D</a:t>
            </a:r>
          </a:p>
        </p:txBody>
      </p:sp>
      <p:sp>
        <p:nvSpPr>
          <p:cNvPr id="34843" name="Rectangle 27"/>
          <p:cNvSpPr>
            <a:spLocks noChangeArrowheads="1"/>
          </p:cNvSpPr>
          <p:nvPr/>
        </p:nvSpPr>
        <p:spPr bwMode="auto">
          <a:xfrm>
            <a:off x="59436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R</a:t>
            </a:r>
          </a:p>
          <a:p>
            <a:pPr algn="ctr"/>
            <a:r>
              <a:rPr lang="en-US"/>
              <a:t>/</a:t>
            </a:r>
          </a:p>
          <a:p>
            <a:pPr algn="ctr"/>
            <a:r>
              <a:rPr lang="en-US"/>
              <a:t>W</a:t>
            </a:r>
          </a:p>
        </p:txBody>
      </p:sp>
      <p:sp>
        <p:nvSpPr>
          <p:cNvPr id="34844" name="Rectangle 28"/>
          <p:cNvSpPr>
            <a:spLocks noChangeArrowheads="1"/>
          </p:cNvSpPr>
          <p:nvPr/>
        </p:nvSpPr>
        <p:spPr bwMode="auto">
          <a:xfrm>
            <a:off x="6172200" y="2133600"/>
            <a:ext cx="228600" cy="914400"/>
          </a:xfrm>
          <a:prstGeom prst="rect">
            <a:avLst/>
          </a:prstGeom>
          <a:solidFill>
            <a:srgbClr val="FFCC66"/>
          </a:solidFill>
          <a:ln w="9525">
            <a:solidFill>
              <a:schemeClr val="tx1"/>
            </a:solidFill>
            <a:miter lim="800000"/>
            <a:headEnd/>
            <a:tailEnd/>
          </a:ln>
          <a:effectLst/>
        </p:spPr>
        <p:txBody>
          <a:bodyPr wrap="none" anchor="ctr"/>
          <a:lstStyle/>
          <a:p>
            <a:pPr algn="ctr"/>
            <a:r>
              <a:rPr lang="en-US"/>
              <a:t>A</a:t>
            </a:r>
          </a:p>
        </p:txBody>
      </p:sp>
      <p:sp>
        <p:nvSpPr>
          <p:cNvPr id="34845" name="Rectangle 29"/>
          <p:cNvSpPr>
            <a:spLocks noChangeArrowheads="1"/>
          </p:cNvSpPr>
          <p:nvPr/>
        </p:nvSpPr>
        <p:spPr bwMode="auto">
          <a:xfrm>
            <a:off x="64008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46" name="Rectangle 30"/>
          <p:cNvSpPr>
            <a:spLocks noChangeArrowheads="1"/>
          </p:cNvSpPr>
          <p:nvPr/>
        </p:nvSpPr>
        <p:spPr bwMode="auto">
          <a:xfrm>
            <a:off x="66294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47" name="Rectangle 31"/>
          <p:cNvSpPr>
            <a:spLocks noChangeArrowheads="1"/>
          </p:cNvSpPr>
          <p:nvPr/>
        </p:nvSpPr>
        <p:spPr bwMode="auto">
          <a:xfrm>
            <a:off x="68580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48" name="Rectangle 32"/>
          <p:cNvSpPr>
            <a:spLocks noChangeArrowheads="1"/>
          </p:cNvSpPr>
          <p:nvPr/>
        </p:nvSpPr>
        <p:spPr bwMode="auto">
          <a:xfrm>
            <a:off x="70866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49" name="Rectangle 33"/>
          <p:cNvSpPr>
            <a:spLocks noChangeArrowheads="1"/>
          </p:cNvSpPr>
          <p:nvPr/>
        </p:nvSpPr>
        <p:spPr bwMode="auto">
          <a:xfrm>
            <a:off x="73152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50" name="Rectangle 34"/>
          <p:cNvSpPr>
            <a:spLocks noChangeArrowheads="1"/>
          </p:cNvSpPr>
          <p:nvPr/>
        </p:nvSpPr>
        <p:spPr bwMode="auto">
          <a:xfrm>
            <a:off x="75438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51" name="Rectangle 35"/>
          <p:cNvSpPr>
            <a:spLocks noChangeArrowheads="1"/>
          </p:cNvSpPr>
          <p:nvPr/>
        </p:nvSpPr>
        <p:spPr bwMode="auto">
          <a:xfrm>
            <a:off x="7772400" y="2133600"/>
            <a:ext cx="2286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4852" name="Rectangle 36"/>
          <p:cNvSpPr>
            <a:spLocks noChangeArrowheads="1"/>
          </p:cNvSpPr>
          <p:nvPr/>
        </p:nvSpPr>
        <p:spPr bwMode="auto">
          <a:xfrm>
            <a:off x="6400800" y="2133600"/>
            <a:ext cx="18288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Base[23..16]</a:t>
            </a:r>
          </a:p>
        </p:txBody>
      </p:sp>
      <p:sp>
        <p:nvSpPr>
          <p:cNvPr id="34853" name="Rectangle 37"/>
          <p:cNvSpPr>
            <a:spLocks noChangeArrowheads="1"/>
          </p:cNvSpPr>
          <p:nvPr/>
        </p:nvSpPr>
        <p:spPr bwMode="auto">
          <a:xfrm>
            <a:off x="838200" y="3048000"/>
            <a:ext cx="3733800" cy="914400"/>
          </a:xfrm>
          <a:prstGeom prst="rect">
            <a:avLst/>
          </a:prstGeom>
          <a:solidFill>
            <a:srgbClr val="FFCCFF"/>
          </a:solidFill>
          <a:ln w="9525">
            <a:solidFill>
              <a:schemeClr val="tx1"/>
            </a:solidFill>
            <a:miter lim="800000"/>
            <a:headEnd/>
            <a:tailEnd/>
          </a:ln>
          <a:effectLst/>
        </p:spPr>
        <p:txBody>
          <a:bodyPr wrap="none" anchor="ctr"/>
          <a:lstStyle/>
          <a:p>
            <a:pPr algn="ctr"/>
            <a:r>
              <a:rPr lang="en-US"/>
              <a:t>Base[15..0]</a:t>
            </a:r>
          </a:p>
        </p:txBody>
      </p:sp>
      <p:sp>
        <p:nvSpPr>
          <p:cNvPr id="34854" name="Rectangle 38"/>
          <p:cNvSpPr>
            <a:spLocks noChangeArrowheads="1"/>
          </p:cNvSpPr>
          <p:nvPr/>
        </p:nvSpPr>
        <p:spPr bwMode="auto">
          <a:xfrm>
            <a:off x="4572000" y="3048000"/>
            <a:ext cx="3657600" cy="914400"/>
          </a:xfrm>
          <a:prstGeom prst="rect">
            <a:avLst/>
          </a:prstGeom>
          <a:solidFill>
            <a:srgbClr val="66FFCC"/>
          </a:solidFill>
          <a:ln w="9525">
            <a:solidFill>
              <a:schemeClr val="tx1"/>
            </a:solidFill>
            <a:miter lim="800000"/>
            <a:headEnd/>
            <a:tailEnd/>
          </a:ln>
          <a:effectLst/>
        </p:spPr>
        <p:txBody>
          <a:bodyPr wrap="none" anchor="ctr"/>
          <a:lstStyle/>
          <a:p>
            <a:pPr algn="ctr"/>
            <a:r>
              <a:rPr lang="en-US"/>
              <a:t>Limit[15..0]</a:t>
            </a:r>
          </a:p>
        </p:txBody>
      </p:sp>
      <p:sp>
        <p:nvSpPr>
          <p:cNvPr id="34855" name="Text Box 39"/>
          <p:cNvSpPr txBox="1">
            <a:spLocks noChangeArrowheads="1"/>
          </p:cNvSpPr>
          <p:nvPr/>
        </p:nvSpPr>
        <p:spPr bwMode="auto">
          <a:xfrm>
            <a:off x="762000" y="1828800"/>
            <a:ext cx="438150" cy="366713"/>
          </a:xfrm>
          <a:prstGeom prst="rect">
            <a:avLst/>
          </a:prstGeom>
          <a:noFill/>
          <a:ln w="9525">
            <a:noFill/>
            <a:miter lim="800000"/>
            <a:headEnd/>
            <a:tailEnd/>
          </a:ln>
          <a:effectLst/>
        </p:spPr>
        <p:txBody>
          <a:bodyPr wrap="none">
            <a:spAutoFit/>
          </a:bodyPr>
          <a:lstStyle/>
          <a:p>
            <a:r>
              <a:rPr lang="en-US"/>
              <a:t>63</a:t>
            </a:r>
          </a:p>
        </p:txBody>
      </p:sp>
      <p:sp>
        <p:nvSpPr>
          <p:cNvPr id="34856" name="Text Box 40"/>
          <p:cNvSpPr txBox="1">
            <a:spLocks noChangeArrowheads="1"/>
          </p:cNvSpPr>
          <p:nvPr/>
        </p:nvSpPr>
        <p:spPr bwMode="auto">
          <a:xfrm>
            <a:off x="7848600" y="1828800"/>
            <a:ext cx="438150" cy="366713"/>
          </a:xfrm>
          <a:prstGeom prst="rect">
            <a:avLst/>
          </a:prstGeom>
          <a:noFill/>
          <a:ln w="9525">
            <a:noFill/>
            <a:miter lim="800000"/>
            <a:headEnd/>
            <a:tailEnd/>
          </a:ln>
          <a:effectLst/>
        </p:spPr>
        <p:txBody>
          <a:bodyPr wrap="none">
            <a:spAutoFit/>
          </a:bodyPr>
          <a:lstStyle/>
          <a:p>
            <a:r>
              <a:rPr lang="en-US"/>
              <a:t>32</a:t>
            </a:r>
          </a:p>
        </p:txBody>
      </p:sp>
      <p:sp>
        <p:nvSpPr>
          <p:cNvPr id="34857" name="Text Box 41"/>
          <p:cNvSpPr txBox="1">
            <a:spLocks noChangeArrowheads="1"/>
          </p:cNvSpPr>
          <p:nvPr/>
        </p:nvSpPr>
        <p:spPr bwMode="auto">
          <a:xfrm>
            <a:off x="762000" y="3962400"/>
            <a:ext cx="438150" cy="366713"/>
          </a:xfrm>
          <a:prstGeom prst="rect">
            <a:avLst/>
          </a:prstGeom>
          <a:noFill/>
          <a:ln w="9525">
            <a:noFill/>
            <a:miter lim="800000"/>
            <a:headEnd/>
            <a:tailEnd/>
          </a:ln>
          <a:effectLst/>
        </p:spPr>
        <p:txBody>
          <a:bodyPr wrap="none">
            <a:spAutoFit/>
          </a:bodyPr>
          <a:lstStyle/>
          <a:p>
            <a:r>
              <a:rPr lang="en-US"/>
              <a:t>31</a:t>
            </a:r>
          </a:p>
        </p:txBody>
      </p:sp>
      <p:sp>
        <p:nvSpPr>
          <p:cNvPr id="34858" name="Text Box 42"/>
          <p:cNvSpPr txBox="1">
            <a:spLocks noChangeArrowheads="1"/>
          </p:cNvSpPr>
          <p:nvPr/>
        </p:nvSpPr>
        <p:spPr bwMode="auto">
          <a:xfrm>
            <a:off x="7908925" y="3922713"/>
            <a:ext cx="311150" cy="366712"/>
          </a:xfrm>
          <a:prstGeom prst="rect">
            <a:avLst/>
          </a:prstGeom>
          <a:noFill/>
          <a:ln w="9525">
            <a:noFill/>
            <a:miter lim="800000"/>
            <a:headEnd/>
            <a:tailEnd/>
          </a:ln>
          <a:effectLst/>
        </p:spPr>
        <p:txBody>
          <a:bodyPr wrap="none">
            <a:spAutoFit/>
          </a:bodyPr>
          <a:lstStyle/>
          <a:p>
            <a:r>
              <a:rPr lang="en-US"/>
              <a:t>0</a:t>
            </a:r>
          </a:p>
        </p:txBody>
      </p:sp>
      <p:sp>
        <p:nvSpPr>
          <p:cNvPr id="34860" name="Text Box 44"/>
          <p:cNvSpPr txBox="1">
            <a:spLocks noChangeArrowheads="1"/>
          </p:cNvSpPr>
          <p:nvPr/>
        </p:nvSpPr>
        <p:spPr bwMode="auto">
          <a:xfrm>
            <a:off x="4495800" y="1828800"/>
            <a:ext cx="381000" cy="304800"/>
          </a:xfrm>
          <a:prstGeom prst="rect">
            <a:avLst/>
          </a:prstGeom>
          <a:noFill/>
          <a:ln w="9525">
            <a:noFill/>
            <a:miter lim="800000"/>
            <a:headEnd/>
            <a:tailEnd/>
          </a:ln>
          <a:effectLst/>
        </p:spPr>
        <p:txBody>
          <a:bodyPr wrap="none">
            <a:spAutoFit/>
          </a:bodyPr>
          <a:lstStyle/>
          <a:p>
            <a:r>
              <a:rPr lang="en-US" sz="1400"/>
              <a:t>47</a:t>
            </a:r>
          </a:p>
        </p:txBody>
      </p:sp>
      <p:sp>
        <p:nvSpPr>
          <p:cNvPr id="34861" name="Text Box 45"/>
          <p:cNvSpPr txBox="1">
            <a:spLocks noChangeArrowheads="1"/>
          </p:cNvSpPr>
          <p:nvPr/>
        </p:nvSpPr>
        <p:spPr bwMode="auto">
          <a:xfrm>
            <a:off x="1752600" y="5181600"/>
            <a:ext cx="5721350" cy="366713"/>
          </a:xfrm>
          <a:prstGeom prst="rect">
            <a:avLst/>
          </a:prstGeom>
          <a:noFill/>
          <a:ln w="9525">
            <a:noFill/>
            <a:miter lim="800000"/>
            <a:headEnd/>
            <a:tailEnd/>
          </a:ln>
          <a:effectLst/>
        </p:spPr>
        <p:txBody>
          <a:bodyPr wrap="none">
            <a:spAutoFit/>
          </a:bodyPr>
          <a:lstStyle/>
          <a:p>
            <a:r>
              <a:rPr lang="en-US"/>
              <a:t>The segment-descriptor’s ‘Present’ bit is bit-number 47</a:t>
            </a:r>
          </a:p>
        </p:txBody>
      </p:sp>
      <p:sp>
        <p:nvSpPr>
          <p:cNvPr id="34862" name="Line 46"/>
          <p:cNvSpPr>
            <a:spLocks noChangeShapeType="1"/>
          </p:cNvSpPr>
          <p:nvPr/>
        </p:nvSpPr>
        <p:spPr bwMode="auto">
          <a:xfrm flipV="1">
            <a:off x="2133600" y="2895600"/>
            <a:ext cx="2590800" cy="2286000"/>
          </a:xfrm>
          <a:prstGeom prst="line">
            <a:avLst/>
          </a:prstGeom>
          <a:noFill/>
          <a:ln w="9525">
            <a:solidFill>
              <a:schemeClr val="tx1"/>
            </a:solidFill>
            <a:round/>
            <a:headEnd/>
            <a:tailEnd type="triangle" w="med" len="med"/>
          </a:ln>
          <a:effectLst/>
        </p:spPr>
        <p:txBody>
          <a:bodyPr/>
          <a:lstStyle/>
          <a:p>
            <a:endParaRPr lang="en-US"/>
          </a:p>
        </p:txBody>
      </p:sp>
      <p:sp>
        <p:nvSpPr>
          <p:cNvPr id="44" name="Slide Number Placeholder 43"/>
          <p:cNvSpPr>
            <a:spLocks noGrp="1"/>
          </p:cNvSpPr>
          <p:nvPr>
            <p:ph type="sldNum" sz="quarter" idx="12"/>
          </p:nvPr>
        </p:nvSpPr>
        <p:spPr/>
        <p:txBody>
          <a:bodyPr/>
          <a:lstStyle/>
          <a:p>
            <a:fld id="{8803BDD7-B170-4CC6-8041-3539E09DB177}" type="slidenum">
              <a:rPr lang="en-US" smtClean="0"/>
              <a:pPr/>
              <a:t>90</a:t>
            </a:fld>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944562"/>
          </a:xfrm>
        </p:spPr>
        <p:txBody>
          <a:bodyPr/>
          <a:lstStyle/>
          <a:p>
            <a:r>
              <a:rPr lang="en-US" dirty="0" smtClean="0"/>
              <a:t>Keyboard</a:t>
            </a:r>
            <a:endParaRPr lang="en-US" dirty="0"/>
          </a:p>
        </p:txBody>
      </p:sp>
      <p:sp>
        <p:nvSpPr>
          <p:cNvPr id="3075" name="Rectangle 3"/>
          <p:cNvSpPr>
            <a:spLocks noGrp="1" noChangeArrowheads="1"/>
          </p:cNvSpPr>
          <p:nvPr>
            <p:ph type="body" idx="1"/>
          </p:nvPr>
        </p:nvSpPr>
        <p:spPr>
          <a:xfrm>
            <a:off x="457200" y="1066800"/>
            <a:ext cx="8229600" cy="4525963"/>
          </a:xfrm>
        </p:spPr>
        <p:txBody>
          <a:bodyPr/>
          <a:lstStyle/>
          <a:p>
            <a:r>
              <a:rPr lang="en-US" sz="2400" dirty="0"/>
              <a:t>To build a ‘mini’ x86 operating system </a:t>
            </a:r>
          </a:p>
          <a:p>
            <a:r>
              <a:rPr lang="en-US" sz="2400" dirty="0"/>
              <a:t>It should be able run a Linux application </a:t>
            </a:r>
          </a:p>
          <a:p>
            <a:r>
              <a:rPr lang="en-US" sz="2400" dirty="0"/>
              <a:t>It needs to support:</a:t>
            </a:r>
          </a:p>
          <a:p>
            <a:pPr lvl="1"/>
            <a:r>
              <a:rPr lang="en-US" sz="2000" dirty="0"/>
              <a:t>basic console input/output (keyboard, screen)</a:t>
            </a:r>
          </a:p>
          <a:p>
            <a:pPr lvl="1"/>
            <a:r>
              <a:rPr lang="en-US" sz="2000" dirty="0"/>
              <a:t>handling of device-interrupts (timer, keyboard)</a:t>
            </a:r>
          </a:p>
          <a:p>
            <a:pPr lvl="1"/>
            <a:r>
              <a:rPr lang="en-US" sz="2000" dirty="0"/>
              <a:t>‘exit’ gracefully when application is finished</a:t>
            </a:r>
          </a:p>
          <a:p>
            <a:pPr lvl="1"/>
            <a:r>
              <a:rPr lang="en-US" sz="2000" dirty="0"/>
              <a:t>utilize x86 privilege restrictions and 32bit code</a:t>
            </a:r>
          </a:p>
          <a:p>
            <a:r>
              <a:rPr lang="en-US" sz="2400" dirty="0" smtClean="0"/>
              <a:t>A few Controller Commands</a:t>
            </a:r>
          </a:p>
          <a:p>
            <a:pPr lvl="1"/>
            <a:r>
              <a:rPr lang="en-US" sz="2000" dirty="0" smtClean="0"/>
              <a:t>0xAD: Disable Keyboard</a:t>
            </a:r>
          </a:p>
          <a:p>
            <a:pPr lvl="1"/>
            <a:r>
              <a:rPr lang="en-US" sz="2000" dirty="0" smtClean="0"/>
              <a:t>0xAE: Enable Keyboard</a:t>
            </a:r>
          </a:p>
          <a:p>
            <a:pPr lvl="1"/>
            <a:r>
              <a:rPr lang="en-US" sz="2000" dirty="0" smtClean="0"/>
              <a:t>0xA7: Disable PS/2 Mouse</a:t>
            </a:r>
          </a:p>
          <a:p>
            <a:pPr lvl="1"/>
            <a:r>
              <a:rPr lang="en-US" sz="2000" dirty="0" smtClean="0"/>
              <a:t>0xA8: Enable PS/2 Mouse</a:t>
            </a:r>
          </a:p>
          <a:p>
            <a:pPr lvl="1"/>
            <a:r>
              <a:rPr lang="en-US" sz="2000" dirty="0" smtClean="0"/>
              <a:t>0xC0: Read input-port (to output buffer)</a:t>
            </a:r>
          </a:p>
          <a:p>
            <a:pPr lvl="1"/>
            <a:r>
              <a:rPr lang="en-US" sz="2000" dirty="0" smtClean="0"/>
              <a:t>0XD0: Read output-port (to output buffer)</a:t>
            </a:r>
            <a:endParaRPr lang="en-US" sz="2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91</a:t>
            </a:fld>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76200"/>
            <a:ext cx="8229600" cy="1143000"/>
          </a:xfrm>
        </p:spPr>
        <p:txBody>
          <a:bodyPr/>
          <a:lstStyle/>
          <a:p>
            <a:r>
              <a:rPr lang="en-US" dirty="0"/>
              <a:t>Keyboard and its controller</a:t>
            </a:r>
          </a:p>
        </p:txBody>
      </p:sp>
      <p:sp>
        <p:nvSpPr>
          <p:cNvPr id="4100" name="Rectangle 4"/>
          <p:cNvSpPr>
            <a:spLocks noChangeArrowheads="1"/>
          </p:cNvSpPr>
          <p:nvPr/>
        </p:nvSpPr>
        <p:spPr bwMode="auto">
          <a:xfrm>
            <a:off x="2133600" y="3124200"/>
            <a:ext cx="6477000" cy="2209800"/>
          </a:xfrm>
          <a:prstGeom prst="rect">
            <a:avLst/>
          </a:prstGeom>
          <a:solidFill>
            <a:srgbClr val="A0FCFE"/>
          </a:solidFill>
          <a:ln w="9525">
            <a:solidFill>
              <a:schemeClr val="tx1"/>
            </a:solidFill>
            <a:miter lim="800000"/>
            <a:headEnd/>
            <a:tailEnd/>
          </a:ln>
          <a:effectLst/>
        </p:spPr>
        <p:txBody>
          <a:bodyPr wrap="none" anchor="ctr"/>
          <a:lstStyle/>
          <a:p>
            <a:pPr algn="ctr"/>
            <a:r>
              <a:rPr lang="en-US" sz="2400" b="1"/>
              <a:t>Keyboard Controller</a:t>
            </a:r>
          </a:p>
        </p:txBody>
      </p:sp>
      <p:sp>
        <p:nvSpPr>
          <p:cNvPr id="4101" name="Rectangle 5"/>
          <p:cNvSpPr>
            <a:spLocks noChangeArrowheads="1"/>
          </p:cNvSpPr>
          <p:nvPr/>
        </p:nvSpPr>
        <p:spPr bwMode="auto">
          <a:xfrm>
            <a:off x="2971800" y="1447800"/>
            <a:ext cx="4724400" cy="609600"/>
          </a:xfrm>
          <a:prstGeom prst="rect">
            <a:avLst/>
          </a:prstGeom>
          <a:solidFill>
            <a:srgbClr val="CCFF66"/>
          </a:solidFill>
          <a:ln w="9525">
            <a:solidFill>
              <a:schemeClr val="tx1"/>
            </a:solidFill>
            <a:miter lim="800000"/>
            <a:headEnd/>
            <a:tailEnd/>
          </a:ln>
          <a:effectLst/>
        </p:spPr>
        <p:txBody>
          <a:bodyPr wrap="none" anchor="ctr"/>
          <a:lstStyle/>
          <a:p>
            <a:pPr algn="ctr"/>
            <a:r>
              <a:rPr lang="en-US" sz="2400" b="1"/>
              <a:t>CPU</a:t>
            </a:r>
          </a:p>
        </p:txBody>
      </p:sp>
      <p:sp>
        <p:nvSpPr>
          <p:cNvPr id="4102" name="Rectangle 6"/>
          <p:cNvSpPr>
            <a:spLocks noChangeArrowheads="1"/>
          </p:cNvSpPr>
          <p:nvPr/>
        </p:nvSpPr>
        <p:spPr bwMode="auto">
          <a:xfrm>
            <a:off x="1524000" y="1447800"/>
            <a:ext cx="990600" cy="609600"/>
          </a:xfrm>
          <a:prstGeom prst="rect">
            <a:avLst/>
          </a:prstGeom>
          <a:solidFill>
            <a:srgbClr val="DDDDDD"/>
          </a:solidFill>
          <a:ln w="9525">
            <a:solidFill>
              <a:schemeClr val="tx1"/>
            </a:solidFill>
            <a:miter lim="800000"/>
            <a:headEnd/>
            <a:tailEnd/>
          </a:ln>
          <a:effectLst/>
        </p:spPr>
        <p:txBody>
          <a:bodyPr wrap="none" anchor="ctr"/>
          <a:lstStyle/>
          <a:p>
            <a:pPr algn="ctr"/>
            <a:r>
              <a:rPr lang="en-US" sz="2000" b="1"/>
              <a:t>PIC</a:t>
            </a:r>
          </a:p>
        </p:txBody>
      </p:sp>
      <p:sp>
        <p:nvSpPr>
          <p:cNvPr id="4104" name="Line 8"/>
          <p:cNvSpPr>
            <a:spLocks noChangeShapeType="1"/>
          </p:cNvSpPr>
          <p:nvPr/>
        </p:nvSpPr>
        <p:spPr bwMode="auto">
          <a:xfrm>
            <a:off x="2590800" y="2743200"/>
            <a:ext cx="6248400" cy="0"/>
          </a:xfrm>
          <a:prstGeom prst="line">
            <a:avLst/>
          </a:prstGeom>
          <a:noFill/>
          <a:ln w="76200">
            <a:solidFill>
              <a:schemeClr val="tx1"/>
            </a:solidFill>
            <a:round/>
            <a:headEnd type="triangle" w="med" len="med"/>
            <a:tailEnd type="triangle" w="med" len="med"/>
          </a:ln>
          <a:effectLst/>
        </p:spPr>
        <p:txBody>
          <a:bodyPr/>
          <a:lstStyle/>
          <a:p>
            <a:endParaRPr lang="en-US"/>
          </a:p>
        </p:txBody>
      </p:sp>
      <p:sp>
        <p:nvSpPr>
          <p:cNvPr id="4108" name="Text Box 12"/>
          <p:cNvSpPr txBox="1">
            <a:spLocks noChangeArrowheads="1"/>
          </p:cNvSpPr>
          <p:nvPr/>
        </p:nvSpPr>
        <p:spPr bwMode="auto">
          <a:xfrm>
            <a:off x="7772400" y="2667000"/>
            <a:ext cx="552450" cy="366713"/>
          </a:xfrm>
          <a:prstGeom prst="rect">
            <a:avLst/>
          </a:prstGeom>
          <a:noFill/>
          <a:ln w="9525">
            <a:noFill/>
            <a:miter lim="800000"/>
            <a:headEnd/>
            <a:tailEnd/>
          </a:ln>
          <a:effectLst/>
        </p:spPr>
        <p:txBody>
          <a:bodyPr wrap="none">
            <a:spAutoFit/>
          </a:bodyPr>
          <a:lstStyle/>
          <a:p>
            <a:r>
              <a:rPr lang="en-US"/>
              <a:t>bus</a:t>
            </a:r>
          </a:p>
        </p:txBody>
      </p:sp>
      <p:sp>
        <p:nvSpPr>
          <p:cNvPr id="4110" name="Rectangle 14"/>
          <p:cNvSpPr>
            <a:spLocks noChangeArrowheads="1"/>
          </p:cNvSpPr>
          <p:nvPr/>
        </p:nvSpPr>
        <p:spPr bwMode="auto">
          <a:xfrm>
            <a:off x="5715000" y="6096000"/>
            <a:ext cx="2209800" cy="457200"/>
          </a:xfrm>
          <a:prstGeom prst="rect">
            <a:avLst/>
          </a:prstGeom>
          <a:solidFill>
            <a:srgbClr val="A0FCFE"/>
          </a:solidFill>
          <a:ln w="9525">
            <a:solidFill>
              <a:schemeClr val="tx1"/>
            </a:solidFill>
            <a:miter lim="800000"/>
            <a:headEnd/>
            <a:tailEnd/>
          </a:ln>
          <a:effectLst/>
        </p:spPr>
        <p:txBody>
          <a:bodyPr wrap="none" anchor="ctr"/>
          <a:lstStyle/>
          <a:p>
            <a:pPr algn="ctr"/>
            <a:r>
              <a:rPr lang="en-US" b="1"/>
              <a:t>KEYBOARD</a:t>
            </a:r>
          </a:p>
        </p:txBody>
      </p:sp>
      <p:sp>
        <p:nvSpPr>
          <p:cNvPr id="4111" name="Rectangle 15"/>
          <p:cNvSpPr>
            <a:spLocks noChangeArrowheads="1"/>
          </p:cNvSpPr>
          <p:nvPr/>
        </p:nvSpPr>
        <p:spPr bwMode="auto">
          <a:xfrm>
            <a:off x="2590800" y="6096000"/>
            <a:ext cx="2209800" cy="457200"/>
          </a:xfrm>
          <a:prstGeom prst="rect">
            <a:avLst/>
          </a:prstGeom>
          <a:solidFill>
            <a:srgbClr val="DDDDDD"/>
          </a:solidFill>
          <a:ln w="9525">
            <a:solidFill>
              <a:schemeClr val="tx1"/>
            </a:solidFill>
            <a:miter lim="800000"/>
            <a:headEnd/>
            <a:tailEnd/>
          </a:ln>
          <a:effectLst/>
        </p:spPr>
        <p:txBody>
          <a:bodyPr wrap="none" anchor="ctr"/>
          <a:lstStyle/>
          <a:p>
            <a:pPr algn="ctr"/>
            <a:r>
              <a:rPr lang="en-US" b="1"/>
              <a:t>PS/2 MOUSE</a:t>
            </a:r>
          </a:p>
        </p:txBody>
      </p:sp>
      <p:sp>
        <p:nvSpPr>
          <p:cNvPr id="4114" name="Rectangle 18"/>
          <p:cNvSpPr>
            <a:spLocks noChangeArrowheads="1"/>
          </p:cNvSpPr>
          <p:nvPr/>
        </p:nvSpPr>
        <p:spPr bwMode="auto">
          <a:xfrm>
            <a:off x="2895600" y="4800600"/>
            <a:ext cx="1676400" cy="381000"/>
          </a:xfrm>
          <a:prstGeom prst="rect">
            <a:avLst/>
          </a:prstGeom>
          <a:solidFill>
            <a:srgbClr val="FFCCFF"/>
          </a:solidFill>
          <a:ln w="9525">
            <a:solidFill>
              <a:schemeClr val="tx1"/>
            </a:solidFill>
            <a:miter lim="800000"/>
            <a:headEnd/>
            <a:tailEnd/>
          </a:ln>
          <a:effectLst/>
        </p:spPr>
        <p:txBody>
          <a:bodyPr wrap="none" anchor="ctr"/>
          <a:lstStyle/>
          <a:p>
            <a:pPr algn="ctr"/>
            <a:r>
              <a:rPr lang="en-US"/>
              <a:t>output port</a:t>
            </a:r>
          </a:p>
        </p:txBody>
      </p:sp>
      <p:sp>
        <p:nvSpPr>
          <p:cNvPr id="4117" name="Line 21"/>
          <p:cNvSpPr>
            <a:spLocks noChangeShapeType="1"/>
          </p:cNvSpPr>
          <p:nvPr/>
        </p:nvSpPr>
        <p:spPr bwMode="auto">
          <a:xfrm flipV="1">
            <a:off x="2286000" y="2057400"/>
            <a:ext cx="0" cy="1066800"/>
          </a:xfrm>
          <a:prstGeom prst="line">
            <a:avLst/>
          </a:prstGeom>
          <a:noFill/>
          <a:ln w="9525">
            <a:solidFill>
              <a:schemeClr val="tx1"/>
            </a:solidFill>
            <a:round/>
            <a:headEnd/>
            <a:tailEnd type="triangle" w="med" len="med"/>
          </a:ln>
          <a:effectLst/>
        </p:spPr>
        <p:txBody>
          <a:bodyPr/>
          <a:lstStyle/>
          <a:p>
            <a:endParaRPr lang="en-US"/>
          </a:p>
        </p:txBody>
      </p:sp>
      <p:sp>
        <p:nvSpPr>
          <p:cNvPr id="4118" name="Line 22"/>
          <p:cNvSpPr>
            <a:spLocks noChangeShapeType="1"/>
          </p:cNvSpPr>
          <p:nvPr/>
        </p:nvSpPr>
        <p:spPr bwMode="auto">
          <a:xfrm>
            <a:off x="2514600" y="1828800"/>
            <a:ext cx="457200" cy="0"/>
          </a:xfrm>
          <a:prstGeom prst="line">
            <a:avLst/>
          </a:prstGeom>
          <a:noFill/>
          <a:ln w="9525">
            <a:solidFill>
              <a:schemeClr val="tx1"/>
            </a:solidFill>
            <a:round/>
            <a:headEnd/>
            <a:tailEnd type="triangle" w="med" len="med"/>
          </a:ln>
          <a:effectLst/>
        </p:spPr>
        <p:txBody>
          <a:bodyPr/>
          <a:lstStyle/>
          <a:p>
            <a:endParaRPr lang="en-US"/>
          </a:p>
        </p:txBody>
      </p:sp>
      <p:sp>
        <p:nvSpPr>
          <p:cNvPr id="4119" name="Rectangle 23"/>
          <p:cNvSpPr>
            <a:spLocks noChangeArrowheads="1"/>
          </p:cNvSpPr>
          <p:nvPr/>
        </p:nvSpPr>
        <p:spPr bwMode="auto">
          <a:xfrm>
            <a:off x="457200" y="3124200"/>
            <a:ext cx="1447800" cy="2209800"/>
          </a:xfrm>
          <a:prstGeom prst="rect">
            <a:avLst/>
          </a:prstGeom>
          <a:solidFill>
            <a:srgbClr val="DDDDDD"/>
          </a:solidFill>
          <a:ln w="9525">
            <a:solidFill>
              <a:schemeClr val="tx1"/>
            </a:solidFill>
            <a:miter lim="800000"/>
            <a:headEnd/>
            <a:tailEnd/>
          </a:ln>
          <a:effectLst/>
        </p:spPr>
        <p:txBody>
          <a:bodyPr wrap="none" anchor="ctr"/>
          <a:lstStyle/>
          <a:p>
            <a:pPr algn="ctr"/>
            <a:r>
              <a:rPr lang="en-US" b="1"/>
              <a:t>TIMER</a:t>
            </a:r>
          </a:p>
        </p:txBody>
      </p:sp>
      <p:sp>
        <p:nvSpPr>
          <p:cNvPr id="4121" name="Line 25"/>
          <p:cNvSpPr>
            <a:spLocks noChangeShapeType="1"/>
          </p:cNvSpPr>
          <p:nvPr/>
        </p:nvSpPr>
        <p:spPr bwMode="auto">
          <a:xfrm flipV="1">
            <a:off x="1752600" y="2057400"/>
            <a:ext cx="0" cy="1066800"/>
          </a:xfrm>
          <a:prstGeom prst="line">
            <a:avLst/>
          </a:prstGeom>
          <a:noFill/>
          <a:ln w="9525">
            <a:solidFill>
              <a:schemeClr val="tx1"/>
            </a:solidFill>
            <a:round/>
            <a:headEnd/>
            <a:tailEnd type="triangle" w="med" len="med"/>
          </a:ln>
          <a:effectLst/>
        </p:spPr>
        <p:txBody>
          <a:bodyPr/>
          <a:lstStyle/>
          <a:p>
            <a:endParaRPr lang="en-US"/>
          </a:p>
        </p:txBody>
      </p:sp>
      <p:sp>
        <p:nvSpPr>
          <p:cNvPr id="4125" name="Rectangle 29"/>
          <p:cNvSpPr>
            <a:spLocks noChangeArrowheads="1"/>
          </p:cNvSpPr>
          <p:nvPr/>
        </p:nvSpPr>
        <p:spPr bwMode="auto">
          <a:xfrm>
            <a:off x="7086600" y="3276600"/>
            <a:ext cx="13716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output buffer</a:t>
            </a:r>
          </a:p>
        </p:txBody>
      </p:sp>
      <p:sp>
        <p:nvSpPr>
          <p:cNvPr id="4123" name="Rectangle 27"/>
          <p:cNvSpPr>
            <a:spLocks noChangeArrowheads="1"/>
          </p:cNvSpPr>
          <p:nvPr/>
        </p:nvSpPr>
        <p:spPr bwMode="auto">
          <a:xfrm>
            <a:off x="3810000" y="3276600"/>
            <a:ext cx="13716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status reg</a:t>
            </a:r>
          </a:p>
        </p:txBody>
      </p:sp>
      <p:sp>
        <p:nvSpPr>
          <p:cNvPr id="4122" name="Rectangle 26"/>
          <p:cNvSpPr>
            <a:spLocks noChangeArrowheads="1"/>
          </p:cNvSpPr>
          <p:nvPr/>
        </p:nvSpPr>
        <p:spPr bwMode="auto">
          <a:xfrm>
            <a:off x="2286000" y="3276600"/>
            <a:ext cx="13716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control reg</a:t>
            </a:r>
          </a:p>
        </p:txBody>
      </p:sp>
      <p:sp>
        <p:nvSpPr>
          <p:cNvPr id="4126" name="Line 30"/>
          <p:cNvSpPr>
            <a:spLocks noChangeShapeType="1"/>
          </p:cNvSpPr>
          <p:nvPr/>
        </p:nvSpPr>
        <p:spPr bwMode="auto">
          <a:xfrm flipV="1">
            <a:off x="4038600" y="2057400"/>
            <a:ext cx="0" cy="1219200"/>
          </a:xfrm>
          <a:prstGeom prst="line">
            <a:avLst/>
          </a:prstGeom>
          <a:noFill/>
          <a:ln w="28575">
            <a:solidFill>
              <a:srgbClr val="FF6600"/>
            </a:solidFill>
            <a:round/>
            <a:headEnd/>
            <a:tailEnd type="triangle" w="med" len="med"/>
          </a:ln>
          <a:effectLst/>
        </p:spPr>
        <p:txBody>
          <a:bodyPr/>
          <a:lstStyle/>
          <a:p>
            <a:endParaRPr lang="en-US"/>
          </a:p>
        </p:txBody>
      </p:sp>
      <p:sp>
        <p:nvSpPr>
          <p:cNvPr id="4127" name="Line 31"/>
          <p:cNvSpPr>
            <a:spLocks noChangeShapeType="1"/>
          </p:cNvSpPr>
          <p:nvPr/>
        </p:nvSpPr>
        <p:spPr bwMode="auto">
          <a:xfrm flipV="1">
            <a:off x="3352800" y="2057400"/>
            <a:ext cx="0" cy="1219200"/>
          </a:xfrm>
          <a:prstGeom prst="line">
            <a:avLst/>
          </a:prstGeom>
          <a:noFill/>
          <a:ln w="28575">
            <a:solidFill>
              <a:srgbClr val="FF6600"/>
            </a:solidFill>
            <a:round/>
            <a:headEnd type="triangle" w="med" len="med"/>
            <a:tailEnd/>
          </a:ln>
          <a:effectLst/>
        </p:spPr>
        <p:txBody>
          <a:bodyPr/>
          <a:lstStyle/>
          <a:p>
            <a:endParaRPr lang="en-US"/>
          </a:p>
        </p:txBody>
      </p:sp>
      <p:sp>
        <p:nvSpPr>
          <p:cNvPr id="4128" name="Line 32"/>
          <p:cNvSpPr>
            <a:spLocks noChangeShapeType="1"/>
          </p:cNvSpPr>
          <p:nvPr/>
        </p:nvSpPr>
        <p:spPr bwMode="auto">
          <a:xfrm flipV="1">
            <a:off x="6705600" y="2057400"/>
            <a:ext cx="0" cy="1219200"/>
          </a:xfrm>
          <a:prstGeom prst="line">
            <a:avLst/>
          </a:prstGeom>
          <a:noFill/>
          <a:ln w="28575">
            <a:solidFill>
              <a:srgbClr val="FF6600"/>
            </a:solidFill>
            <a:round/>
            <a:headEnd type="triangle" w="med" len="med"/>
            <a:tailEnd/>
          </a:ln>
          <a:effectLst/>
        </p:spPr>
        <p:txBody>
          <a:bodyPr/>
          <a:lstStyle/>
          <a:p>
            <a:endParaRPr lang="en-US"/>
          </a:p>
        </p:txBody>
      </p:sp>
      <p:sp>
        <p:nvSpPr>
          <p:cNvPr id="4129" name="Line 33"/>
          <p:cNvSpPr>
            <a:spLocks noChangeShapeType="1"/>
          </p:cNvSpPr>
          <p:nvPr/>
        </p:nvSpPr>
        <p:spPr bwMode="auto">
          <a:xfrm flipV="1">
            <a:off x="7315200" y="2057400"/>
            <a:ext cx="0" cy="1219200"/>
          </a:xfrm>
          <a:prstGeom prst="line">
            <a:avLst/>
          </a:prstGeom>
          <a:noFill/>
          <a:ln w="28575">
            <a:solidFill>
              <a:srgbClr val="FF6600"/>
            </a:solidFill>
            <a:round/>
            <a:headEnd/>
            <a:tailEnd type="triangle" w="med" len="med"/>
          </a:ln>
          <a:effectLst/>
        </p:spPr>
        <p:txBody>
          <a:bodyPr/>
          <a:lstStyle/>
          <a:p>
            <a:endParaRPr lang="en-US"/>
          </a:p>
        </p:txBody>
      </p:sp>
      <p:sp>
        <p:nvSpPr>
          <p:cNvPr id="4130" name="Line 34"/>
          <p:cNvSpPr>
            <a:spLocks noChangeShapeType="1"/>
          </p:cNvSpPr>
          <p:nvPr/>
        </p:nvSpPr>
        <p:spPr bwMode="auto">
          <a:xfrm>
            <a:off x="5334000" y="2057400"/>
            <a:ext cx="0" cy="6858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4131" name="Line 35"/>
          <p:cNvSpPr>
            <a:spLocks noChangeShapeType="1"/>
          </p:cNvSpPr>
          <p:nvPr/>
        </p:nvSpPr>
        <p:spPr bwMode="auto">
          <a:xfrm>
            <a:off x="8382000" y="2057400"/>
            <a:ext cx="0" cy="685800"/>
          </a:xfrm>
          <a:prstGeom prst="line">
            <a:avLst/>
          </a:prstGeom>
          <a:noFill/>
          <a:ln w="57150">
            <a:solidFill>
              <a:schemeClr val="tx1"/>
            </a:solidFill>
            <a:round/>
            <a:headEnd type="triangle" w="med" len="med"/>
            <a:tailEnd type="triangle" w="med" len="med"/>
          </a:ln>
          <a:effectLst/>
        </p:spPr>
        <p:txBody>
          <a:bodyPr/>
          <a:lstStyle/>
          <a:p>
            <a:endParaRPr lang="en-US"/>
          </a:p>
        </p:txBody>
      </p:sp>
      <p:sp>
        <p:nvSpPr>
          <p:cNvPr id="4133" name="Line 37"/>
          <p:cNvSpPr>
            <a:spLocks noChangeShapeType="1"/>
          </p:cNvSpPr>
          <p:nvPr/>
        </p:nvSpPr>
        <p:spPr bwMode="auto">
          <a:xfrm>
            <a:off x="3505200" y="5181600"/>
            <a:ext cx="0" cy="990600"/>
          </a:xfrm>
          <a:prstGeom prst="line">
            <a:avLst/>
          </a:prstGeom>
          <a:noFill/>
          <a:ln w="28575">
            <a:solidFill>
              <a:srgbClr val="FF6600"/>
            </a:solidFill>
            <a:round/>
            <a:headEnd/>
            <a:tailEnd type="triangle" w="med" len="med"/>
          </a:ln>
          <a:effectLst/>
        </p:spPr>
        <p:txBody>
          <a:bodyPr/>
          <a:lstStyle/>
          <a:p>
            <a:endParaRPr lang="en-US"/>
          </a:p>
        </p:txBody>
      </p:sp>
      <p:sp>
        <p:nvSpPr>
          <p:cNvPr id="4136" name="Line 40"/>
          <p:cNvSpPr>
            <a:spLocks noChangeShapeType="1"/>
          </p:cNvSpPr>
          <p:nvPr/>
        </p:nvSpPr>
        <p:spPr bwMode="auto">
          <a:xfrm>
            <a:off x="4191000" y="5181600"/>
            <a:ext cx="2057400" cy="990600"/>
          </a:xfrm>
          <a:prstGeom prst="line">
            <a:avLst/>
          </a:prstGeom>
          <a:noFill/>
          <a:ln w="28575">
            <a:solidFill>
              <a:srgbClr val="FF6600"/>
            </a:solidFill>
            <a:round/>
            <a:headEnd/>
            <a:tailEnd type="triangle" w="med" len="med"/>
          </a:ln>
          <a:effectLst/>
        </p:spPr>
        <p:txBody>
          <a:bodyPr/>
          <a:lstStyle/>
          <a:p>
            <a:endParaRPr lang="en-US"/>
          </a:p>
        </p:txBody>
      </p:sp>
      <p:sp>
        <p:nvSpPr>
          <p:cNvPr id="4139" name="Text Box 43"/>
          <p:cNvSpPr txBox="1">
            <a:spLocks noChangeArrowheads="1"/>
          </p:cNvSpPr>
          <p:nvPr/>
        </p:nvSpPr>
        <p:spPr bwMode="auto">
          <a:xfrm>
            <a:off x="2743200" y="2133600"/>
            <a:ext cx="679450" cy="366713"/>
          </a:xfrm>
          <a:prstGeom prst="rect">
            <a:avLst/>
          </a:prstGeom>
          <a:noFill/>
          <a:ln w="9525">
            <a:noFill/>
            <a:miter lim="800000"/>
            <a:headEnd/>
            <a:tailEnd/>
          </a:ln>
          <a:effectLst/>
        </p:spPr>
        <p:txBody>
          <a:bodyPr wrap="none">
            <a:spAutoFit/>
          </a:bodyPr>
          <a:lstStyle/>
          <a:p>
            <a:r>
              <a:rPr lang="en-US">
                <a:solidFill>
                  <a:srgbClr val="FF6600"/>
                </a:solidFill>
              </a:rPr>
              <a:t>0x64</a:t>
            </a:r>
          </a:p>
        </p:txBody>
      </p:sp>
      <p:sp>
        <p:nvSpPr>
          <p:cNvPr id="4140" name="Text Box 44"/>
          <p:cNvSpPr txBox="1">
            <a:spLocks noChangeArrowheads="1"/>
          </p:cNvSpPr>
          <p:nvPr/>
        </p:nvSpPr>
        <p:spPr bwMode="auto">
          <a:xfrm>
            <a:off x="3962400" y="2133600"/>
            <a:ext cx="679450" cy="366713"/>
          </a:xfrm>
          <a:prstGeom prst="rect">
            <a:avLst/>
          </a:prstGeom>
          <a:noFill/>
          <a:ln w="9525">
            <a:noFill/>
            <a:miter lim="800000"/>
            <a:headEnd/>
            <a:tailEnd/>
          </a:ln>
          <a:effectLst/>
        </p:spPr>
        <p:txBody>
          <a:bodyPr wrap="none">
            <a:spAutoFit/>
          </a:bodyPr>
          <a:lstStyle/>
          <a:p>
            <a:r>
              <a:rPr lang="en-US">
                <a:solidFill>
                  <a:srgbClr val="FF6600"/>
                </a:solidFill>
              </a:rPr>
              <a:t>0x64</a:t>
            </a:r>
          </a:p>
        </p:txBody>
      </p:sp>
      <p:sp>
        <p:nvSpPr>
          <p:cNvPr id="4141" name="Text Box 45"/>
          <p:cNvSpPr txBox="1">
            <a:spLocks noChangeArrowheads="1"/>
          </p:cNvSpPr>
          <p:nvPr/>
        </p:nvSpPr>
        <p:spPr bwMode="auto">
          <a:xfrm>
            <a:off x="6096000" y="2133600"/>
            <a:ext cx="679450" cy="366713"/>
          </a:xfrm>
          <a:prstGeom prst="rect">
            <a:avLst/>
          </a:prstGeom>
          <a:noFill/>
          <a:ln w="9525">
            <a:noFill/>
            <a:miter lim="800000"/>
            <a:headEnd/>
            <a:tailEnd/>
          </a:ln>
          <a:effectLst/>
        </p:spPr>
        <p:txBody>
          <a:bodyPr wrap="none">
            <a:spAutoFit/>
          </a:bodyPr>
          <a:lstStyle/>
          <a:p>
            <a:r>
              <a:rPr lang="en-US">
                <a:solidFill>
                  <a:srgbClr val="FF6600"/>
                </a:solidFill>
              </a:rPr>
              <a:t>0x60</a:t>
            </a:r>
          </a:p>
        </p:txBody>
      </p:sp>
      <p:sp>
        <p:nvSpPr>
          <p:cNvPr id="4142" name="Text Box 46"/>
          <p:cNvSpPr txBox="1">
            <a:spLocks noChangeArrowheads="1"/>
          </p:cNvSpPr>
          <p:nvPr/>
        </p:nvSpPr>
        <p:spPr bwMode="auto">
          <a:xfrm>
            <a:off x="7239000" y="2133600"/>
            <a:ext cx="679450" cy="366713"/>
          </a:xfrm>
          <a:prstGeom prst="rect">
            <a:avLst/>
          </a:prstGeom>
          <a:noFill/>
          <a:ln w="9525">
            <a:noFill/>
            <a:miter lim="800000"/>
            <a:headEnd/>
            <a:tailEnd/>
          </a:ln>
          <a:effectLst/>
        </p:spPr>
        <p:txBody>
          <a:bodyPr wrap="none">
            <a:spAutoFit/>
          </a:bodyPr>
          <a:lstStyle/>
          <a:p>
            <a:r>
              <a:rPr lang="en-US">
                <a:solidFill>
                  <a:srgbClr val="FF6600"/>
                </a:solidFill>
              </a:rPr>
              <a:t>0x60</a:t>
            </a:r>
          </a:p>
        </p:txBody>
      </p:sp>
      <p:sp>
        <p:nvSpPr>
          <p:cNvPr id="4124" name="Rectangle 28"/>
          <p:cNvSpPr>
            <a:spLocks noChangeArrowheads="1"/>
          </p:cNvSpPr>
          <p:nvPr/>
        </p:nvSpPr>
        <p:spPr bwMode="auto">
          <a:xfrm>
            <a:off x="5562600" y="3276600"/>
            <a:ext cx="1371600" cy="381000"/>
          </a:xfrm>
          <a:prstGeom prst="rect">
            <a:avLst/>
          </a:prstGeom>
          <a:solidFill>
            <a:srgbClr val="FFFF99"/>
          </a:solidFill>
          <a:ln w="9525">
            <a:solidFill>
              <a:schemeClr val="tx1"/>
            </a:solidFill>
            <a:miter lim="800000"/>
            <a:headEnd/>
            <a:tailEnd/>
          </a:ln>
          <a:effectLst/>
        </p:spPr>
        <p:txBody>
          <a:bodyPr wrap="none" anchor="ctr"/>
          <a:lstStyle/>
          <a:p>
            <a:pPr algn="ctr"/>
            <a:r>
              <a:rPr lang="en-US"/>
              <a:t>input buffer</a:t>
            </a:r>
          </a:p>
        </p:txBody>
      </p:sp>
      <p:sp>
        <p:nvSpPr>
          <p:cNvPr id="4116" name="Rectangle 20"/>
          <p:cNvSpPr>
            <a:spLocks noChangeArrowheads="1"/>
          </p:cNvSpPr>
          <p:nvPr/>
        </p:nvSpPr>
        <p:spPr bwMode="auto">
          <a:xfrm>
            <a:off x="5943600" y="4800600"/>
            <a:ext cx="1676400" cy="381000"/>
          </a:xfrm>
          <a:prstGeom prst="rect">
            <a:avLst/>
          </a:prstGeom>
          <a:solidFill>
            <a:srgbClr val="FFCCFF"/>
          </a:solidFill>
          <a:ln w="9525">
            <a:solidFill>
              <a:schemeClr val="tx1"/>
            </a:solidFill>
            <a:miter lim="800000"/>
            <a:headEnd/>
            <a:tailEnd/>
          </a:ln>
          <a:effectLst/>
        </p:spPr>
        <p:txBody>
          <a:bodyPr wrap="none" anchor="ctr"/>
          <a:lstStyle/>
          <a:p>
            <a:pPr algn="ctr"/>
            <a:r>
              <a:rPr lang="en-US"/>
              <a:t>input port</a:t>
            </a:r>
          </a:p>
        </p:txBody>
      </p:sp>
      <p:sp>
        <p:nvSpPr>
          <p:cNvPr id="4103" name="Rectangle 7"/>
          <p:cNvSpPr>
            <a:spLocks noChangeArrowheads="1"/>
          </p:cNvSpPr>
          <p:nvPr/>
        </p:nvSpPr>
        <p:spPr bwMode="auto">
          <a:xfrm>
            <a:off x="7924800" y="1447800"/>
            <a:ext cx="838200" cy="609600"/>
          </a:xfrm>
          <a:prstGeom prst="rect">
            <a:avLst/>
          </a:prstGeom>
          <a:solidFill>
            <a:srgbClr val="DDDDDD"/>
          </a:solidFill>
          <a:ln w="9525">
            <a:solidFill>
              <a:schemeClr val="tx1"/>
            </a:solidFill>
            <a:miter lim="800000"/>
            <a:headEnd/>
            <a:tailEnd/>
          </a:ln>
          <a:effectLst/>
        </p:spPr>
        <p:txBody>
          <a:bodyPr wrap="none" anchor="ctr"/>
          <a:lstStyle/>
          <a:p>
            <a:pPr algn="ctr"/>
            <a:r>
              <a:rPr lang="en-US" b="1"/>
              <a:t>RAM</a:t>
            </a:r>
          </a:p>
        </p:txBody>
      </p:sp>
      <p:sp>
        <p:nvSpPr>
          <p:cNvPr id="4143" name="Line 47"/>
          <p:cNvSpPr>
            <a:spLocks noChangeShapeType="1"/>
          </p:cNvSpPr>
          <p:nvPr/>
        </p:nvSpPr>
        <p:spPr bwMode="auto">
          <a:xfrm flipH="1">
            <a:off x="4191000" y="5181600"/>
            <a:ext cx="2209800" cy="914400"/>
          </a:xfrm>
          <a:prstGeom prst="line">
            <a:avLst/>
          </a:prstGeom>
          <a:noFill/>
          <a:ln w="28575">
            <a:solidFill>
              <a:srgbClr val="FF6600"/>
            </a:solidFill>
            <a:round/>
            <a:headEnd type="triangle" w="med" len="med"/>
            <a:tailEnd/>
          </a:ln>
          <a:effectLst/>
        </p:spPr>
        <p:txBody>
          <a:bodyPr/>
          <a:lstStyle/>
          <a:p>
            <a:endParaRPr lang="en-US"/>
          </a:p>
        </p:txBody>
      </p:sp>
      <p:sp>
        <p:nvSpPr>
          <p:cNvPr id="4134" name="Line 38"/>
          <p:cNvSpPr>
            <a:spLocks noChangeShapeType="1"/>
          </p:cNvSpPr>
          <p:nvPr/>
        </p:nvSpPr>
        <p:spPr bwMode="auto">
          <a:xfrm flipV="1">
            <a:off x="6781800" y="5105400"/>
            <a:ext cx="0" cy="990600"/>
          </a:xfrm>
          <a:prstGeom prst="line">
            <a:avLst/>
          </a:prstGeom>
          <a:noFill/>
          <a:ln w="28575">
            <a:solidFill>
              <a:srgbClr val="FF6600"/>
            </a:solidFill>
            <a:round/>
            <a:headEnd/>
            <a:tailEnd type="triangle" w="med" len="med"/>
          </a:ln>
          <a:effectLst/>
        </p:spPr>
        <p:txBody>
          <a:bodyPr/>
          <a:lstStyle/>
          <a:p>
            <a:endParaRPr lang="en-US"/>
          </a:p>
        </p:txBody>
      </p:sp>
      <p:sp>
        <p:nvSpPr>
          <p:cNvPr id="4144" name="Rectangle 48"/>
          <p:cNvSpPr>
            <a:spLocks noChangeArrowheads="1"/>
          </p:cNvSpPr>
          <p:nvPr/>
        </p:nvSpPr>
        <p:spPr bwMode="auto">
          <a:xfrm>
            <a:off x="228600" y="1447800"/>
            <a:ext cx="990600" cy="609600"/>
          </a:xfrm>
          <a:prstGeom prst="rect">
            <a:avLst/>
          </a:prstGeom>
          <a:solidFill>
            <a:srgbClr val="DDDDDD"/>
          </a:solidFill>
          <a:ln w="9525">
            <a:solidFill>
              <a:schemeClr val="tx1"/>
            </a:solidFill>
            <a:miter lim="800000"/>
            <a:headEnd/>
            <a:tailEnd/>
          </a:ln>
          <a:effectLst/>
        </p:spPr>
        <p:txBody>
          <a:bodyPr wrap="none" anchor="ctr"/>
          <a:lstStyle/>
          <a:p>
            <a:pPr algn="ctr"/>
            <a:r>
              <a:rPr lang="en-US" sz="2000" b="1"/>
              <a:t>PIC</a:t>
            </a:r>
          </a:p>
        </p:txBody>
      </p:sp>
      <p:sp>
        <p:nvSpPr>
          <p:cNvPr id="4145" name="Line 49"/>
          <p:cNvSpPr>
            <a:spLocks noChangeShapeType="1"/>
          </p:cNvSpPr>
          <p:nvPr/>
        </p:nvSpPr>
        <p:spPr bwMode="auto">
          <a:xfrm>
            <a:off x="1219200" y="1752600"/>
            <a:ext cx="304800" cy="0"/>
          </a:xfrm>
          <a:prstGeom prst="line">
            <a:avLst/>
          </a:prstGeom>
          <a:noFill/>
          <a:ln w="9525">
            <a:solidFill>
              <a:schemeClr val="tx1"/>
            </a:solidFill>
            <a:round/>
            <a:headEnd/>
            <a:tailEnd type="triangle" w="med" len="med"/>
          </a:ln>
          <a:effectLst/>
        </p:spPr>
        <p:txBody>
          <a:bodyPr/>
          <a:lstStyle/>
          <a:p>
            <a:endParaRPr lang="en-US"/>
          </a:p>
        </p:txBody>
      </p:sp>
      <p:sp>
        <p:nvSpPr>
          <p:cNvPr id="4146" name="Text Box 50"/>
          <p:cNvSpPr txBox="1">
            <a:spLocks noChangeArrowheads="1"/>
          </p:cNvSpPr>
          <p:nvPr/>
        </p:nvSpPr>
        <p:spPr bwMode="auto">
          <a:xfrm>
            <a:off x="1600200" y="1905000"/>
            <a:ext cx="422275" cy="214313"/>
          </a:xfrm>
          <a:prstGeom prst="rect">
            <a:avLst/>
          </a:prstGeom>
          <a:noFill/>
          <a:ln w="9525">
            <a:noFill/>
            <a:miter lim="800000"/>
            <a:headEnd/>
            <a:tailEnd/>
          </a:ln>
          <a:effectLst/>
        </p:spPr>
        <p:txBody>
          <a:bodyPr wrap="none">
            <a:spAutoFit/>
          </a:bodyPr>
          <a:lstStyle/>
          <a:p>
            <a:r>
              <a:rPr lang="en-US" sz="800" b="1"/>
              <a:t>IRQ0</a:t>
            </a:r>
          </a:p>
        </p:txBody>
      </p:sp>
      <p:sp>
        <p:nvSpPr>
          <p:cNvPr id="4147" name="Text Box 51"/>
          <p:cNvSpPr txBox="1">
            <a:spLocks noChangeArrowheads="1"/>
          </p:cNvSpPr>
          <p:nvPr/>
        </p:nvSpPr>
        <p:spPr bwMode="auto">
          <a:xfrm>
            <a:off x="2133600" y="1905000"/>
            <a:ext cx="422275" cy="214313"/>
          </a:xfrm>
          <a:prstGeom prst="rect">
            <a:avLst/>
          </a:prstGeom>
          <a:noFill/>
          <a:ln w="9525">
            <a:noFill/>
            <a:miter lim="800000"/>
            <a:headEnd/>
            <a:tailEnd/>
          </a:ln>
          <a:effectLst/>
        </p:spPr>
        <p:txBody>
          <a:bodyPr wrap="none">
            <a:spAutoFit/>
          </a:bodyPr>
          <a:lstStyle/>
          <a:p>
            <a:r>
              <a:rPr lang="en-US" sz="800" b="1"/>
              <a:t>IRQ1</a:t>
            </a:r>
          </a:p>
        </p:txBody>
      </p:sp>
      <p:sp>
        <p:nvSpPr>
          <p:cNvPr id="4148" name="Text Box 52"/>
          <p:cNvSpPr txBox="1">
            <a:spLocks noChangeArrowheads="1"/>
          </p:cNvSpPr>
          <p:nvPr/>
        </p:nvSpPr>
        <p:spPr bwMode="auto">
          <a:xfrm>
            <a:off x="1447800" y="1676400"/>
            <a:ext cx="422275" cy="214313"/>
          </a:xfrm>
          <a:prstGeom prst="rect">
            <a:avLst/>
          </a:prstGeom>
          <a:noFill/>
          <a:ln w="9525">
            <a:noFill/>
            <a:miter lim="800000"/>
            <a:headEnd/>
            <a:tailEnd/>
          </a:ln>
          <a:effectLst/>
        </p:spPr>
        <p:txBody>
          <a:bodyPr wrap="none">
            <a:spAutoFit/>
          </a:bodyPr>
          <a:lstStyle/>
          <a:p>
            <a:r>
              <a:rPr lang="en-US" sz="800" b="1"/>
              <a:t>IRQ2</a:t>
            </a:r>
          </a:p>
        </p:txBody>
      </p:sp>
      <p:sp>
        <p:nvSpPr>
          <p:cNvPr id="40" name="Slide Number Placeholder 39"/>
          <p:cNvSpPr>
            <a:spLocks noGrp="1"/>
          </p:cNvSpPr>
          <p:nvPr>
            <p:ph type="sldNum" sz="quarter" idx="12"/>
          </p:nvPr>
        </p:nvSpPr>
        <p:spPr/>
        <p:txBody>
          <a:bodyPr/>
          <a:lstStyle/>
          <a:p>
            <a:fld id="{065265BB-70C7-4C56-B6F2-B81676332F65}" type="slidenum">
              <a:rPr lang="en-US" smtClean="0"/>
              <a:pPr/>
              <a:t>92</a:t>
            </a:fld>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2305" name="Text Box 17"/>
          <p:cNvSpPr txBox="1">
            <a:spLocks noChangeArrowheads="1"/>
          </p:cNvSpPr>
          <p:nvPr/>
        </p:nvSpPr>
        <p:spPr bwMode="auto">
          <a:xfrm>
            <a:off x="1981200" y="1676400"/>
            <a:ext cx="311150" cy="366713"/>
          </a:xfrm>
          <a:prstGeom prst="rect">
            <a:avLst/>
          </a:prstGeom>
          <a:noFill/>
          <a:ln w="9525">
            <a:noFill/>
            <a:miter lim="800000"/>
            <a:headEnd/>
            <a:tailEnd/>
          </a:ln>
          <a:effectLst/>
        </p:spPr>
        <p:txBody>
          <a:bodyPr wrap="none">
            <a:spAutoFit/>
          </a:bodyPr>
          <a:lstStyle/>
          <a:p>
            <a:r>
              <a:rPr lang="en-US"/>
              <a:t>6</a:t>
            </a:r>
          </a:p>
        </p:txBody>
      </p:sp>
      <p:sp>
        <p:nvSpPr>
          <p:cNvPr id="12290" name="Rectangle 2"/>
          <p:cNvSpPr>
            <a:spLocks noGrp="1" noChangeArrowheads="1"/>
          </p:cNvSpPr>
          <p:nvPr>
            <p:ph type="title"/>
          </p:nvPr>
        </p:nvSpPr>
        <p:spPr>
          <a:xfrm>
            <a:off x="457200" y="-76200"/>
            <a:ext cx="8229600" cy="1143000"/>
          </a:xfrm>
        </p:spPr>
        <p:txBody>
          <a:bodyPr/>
          <a:lstStyle/>
          <a:p>
            <a:r>
              <a:rPr lang="en-US" dirty="0"/>
              <a:t>KB Controller Status</a:t>
            </a:r>
          </a:p>
        </p:txBody>
      </p:sp>
      <p:sp>
        <p:nvSpPr>
          <p:cNvPr id="12292" name="Rectangle 4"/>
          <p:cNvSpPr>
            <a:spLocks noChangeArrowheads="1"/>
          </p:cNvSpPr>
          <p:nvPr/>
        </p:nvSpPr>
        <p:spPr bwMode="auto">
          <a:xfrm>
            <a:off x="7620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PARE</a:t>
            </a:r>
          </a:p>
        </p:txBody>
      </p:sp>
      <p:sp>
        <p:nvSpPr>
          <p:cNvPr id="12293" name="Rectangle 5"/>
          <p:cNvSpPr>
            <a:spLocks noChangeArrowheads="1"/>
          </p:cNvSpPr>
          <p:nvPr/>
        </p:nvSpPr>
        <p:spPr bwMode="auto">
          <a:xfrm>
            <a:off x="16764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TIM</a:t>
            </a:r>
          </a:p>
        </p:txBody>
      </p:sp>
      <p:sp>
        <p:nvSpPr>
          <p:cNvPr id="12294" name="Rectangle 6"/>
          <p:cNvSpPr>
            <a:spLocks noChangeArrowheads="1"/>
          </p:cNvSpPr>
          <p:nvPr/>
        </p:nvSpPr>
        <p:spPr bwMode="auto">
          <a:xfrm>
            <a:off x="25908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AUXB</a:t>
            </a:r>
          </a:p>
        </p:txBody>
      </p:sp>
      <p:sp>
        <p:nvSpPr>
          <p:cNvPr id="12295" name="Rectangle 7"/>
          <p:cNvSpPr>
            <a:spLocks noChangeArrowheads="1"/>
          </p:cNvSpPr>
          <p:nvPr/>
        </p:nvSpPr>
        <p:spPr bwMode="auto">
          <a:xfrm>
            <a:off x="35052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KEYL</a:t>
            </a:r>
          </a:p>
        </p:txBody>
      </p:sp>
      <p:sp>
        <p:nvSpPr>
          <p:cNvPr id="12296" name="Rectangle 8"/>
          <p:cNvSpPr>
            <a:spLocks noChangeArrowheads="1"/>
          </p:cNvSpPr>
          <p:nvPr/>
        </p:nvSpPr>
        <p:spPr bwMode="auto">
          <a:xfrm>
            <a:off x="44196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C / D</a:t>
            </a:r>
          </a:p>
        </p:txBody>
      </p:sp>
      <p:sp>
        <p:nvSpPr>
          <p:cNvPr id="12297" name="Rectangle 9"/>
          <p:cNvSpPr>
            <a:spLocks noChangeArrowheads="1"/>
          </p:cNvSpPr>
          <p:nvPr/>
        </p:nvSpPr>
        <p:spPr bwMode="auto">
          <a:xfrm>
            <a:off x="53340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SYSF</a:t>
            </a:r>
          </a:p>
        </p:txBody>
      </p:sp>
      <p:sp>
        <p:nvSpPr>
          <p:cNvPr id="12298" name="Rectangle 10"/>
          <p:cNvSpPr>
            <a:spLocks noChangeArrowheads="1"/>
          </p:cNvSpPr>
          <p:nvPr/>
        </p:nvSpPr>
        <p:spPr bwMode="auto">
          <a:xfrm>
            <a:off x="62484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INPB</a:t>
            </a:r>
          </a:p>
        </p:txBody>
      </p:sp>
      <p:sp>
        <p:nvSpPr>
          <p:cNvPr id="12299" name="Rectangle 11"/>
          <p:cNvSpPr>
            <a:spLocks noChangeArrowheads="1"/>
          </p:cNvSpPr>
          <p:nvPr/>
        </p:nvSpPr>
        <p:spPr bwMode="auto">
          <a:xfrm>
            <a:off x="7162800" y="2057400"/>
            <a:ext cx="914400" cy="914400"/>
          </a:xfrm>
          <a:prstGeom prst="rect">
            <a:avLst/>
          </a:prstGeom>
          <a:solidFill>
            <a:schemeClr val="accent1"/>
          </a:solidFill>
          <a:ln w="9525">
            <a:solidFill>
              <a:schemeClr val="tx1"/>
            </a:solidFill>
            <a:miter lim="800000"/>
            <a:headEnd/>
            <a:tailEnd/>
          </a:ln>
          <a:effectLst/>
        </p:spPr>
        <p:txBody>
          <a:bodyPr wrap="none" anchor="ctr"/>
          <a:lstStyle/>
          <a:p>
            <a:pPr algn="ctr"/>
            <a:r>
              <a:rPr lang="en-US" b="1"/>
              <a:t>OUTB</a:t>
            </a:r>
          </a:p>
        </p:txBody>
      </p:sp>
      <p:sp>
        <p:nvSpPr>
          <p:cNvPr id="12300" name="Text Box 12"/>
          <p:cNvSpPr txBox="1">
            <a:spLocks noChangeArrowheads="1"/>
          </p:cNvSpPr>
          <p:nvPr/>
        </p:nvSpPr>
        <p:spPr bwMode="auto">
          <a:xfrm>
            <a:off x="1066800" y="1676400"/>
            <a:ext cx="311150" cy="366713"/>
          </a:xfrm>
          <a:prstGeom prst="rect">
            <a:avLst/>
          </a:prstGeom>
          <a:noFill/>
          <a:ln w="9525">
            <a:noFill/>
            <a:miter lim="800000"/>
            <a:headEnd/>
            <a:tailEnd/>
          </a:ln>
          <a:effectLst/>
        </p:spPr>
        <p:txBody>
          <a:bodyPr wrap="none">
            <a:spAutoFit/>
          </a:bodyPr>
          <a:lstStyle/>
          <a:p>
            <a:r>
              <a:rPr lang="en-US"/>
              <a:t>7</a:t>
            </a:r>
          </a:p>
        </p:txBody>
      </p:sp>
      <p:sp>
        <p:nvSpPr>
          <p:cNvPr id="12306" name="Text Box 18"/>
          <p:cNvSpPr txBox="1">
            <a:spLocks noChangeArrowheads="1"/>
          </p:cNvSpPr>
          <p:nvPr/>
        </p:nvSpPr>
        <p:spPr bwMode="auto">
          <a:xfrm>
            <a:off x="2895600" y="1676400"/>
            <a:ext cx="311150" cy="366713"/>
          </a:xfrm>
          <a:prstGeom prst="rect">
            <a:avLst/>
          </a:prstGeom>
          <a:noFill/>
          <a:ln w="9525">
            <a:noFill/>
            <a:miter lim="800000"/>
            <a:headEnd/>
            <a:tailEnd/>
          </a:ln>
          <a:effectLst/>
        </p:spPr>
        <p:txBody>
          <a:bodyPr wrap="none">
            <a:spAutoFit/>
          </a:bodyPr>
          <a:lstStyle/>
          <a:p>
            <a:r>
              <a:rPr lang="en-US"/>
              <a:t>5</a:t>
            </a:r>
          </a:p>
        </p:txBody>
      </p:sp>
      <p:sp>
        <p:nvSpPr>
          <p:cNvPr id="12307" name="Text Box 19"/>
          <p:cNvSpPr txBox="1">
            <a:spLocks noChangeArrowheads="1"/>
          </p:cNvSpPr>
          <p:nvPr/>
        </p:nvSpPr>
        <p:spPr bwMode="auto">
          <a:xfrm>
            <a:off x="3810000" y="1676400"/>
            <a:ext cx="311150" cy="366713"/>
          </a:xfrm>
          <a:prstGeom prst="rect">
            <a:avLst/>
          </a:prstGeom>
          <a:noFill/>
          <a:ln w="9525">
            <a:noFill/>
            <a:miter lim="800000"/>
            <a:headEnd/>
            <a:tailEnd/>
          </a:ln>
          <a:effectLst/>
        </p:spPr>
        <p:txBody>
          <a:bodyPr wrap="none">
            <a:spAutoFit/>
          </a:bodyPr>
          <a:lstStyle/>
          <a:p>
            <a:r>
              <a:rPr lang="en-US"/>
              <a:t>4</a:t>
            </a:r>
          </a:p>
        </p:txBody>
      </p:sp>
      <p:sp>
        <p:nvSpPr>
          <p:cNvPr id="12308" name="Text Box 20"/>
          <p:cNvSpPr txBox="1">
            <a:spLocks noChangeArrowheads="1"/>
          </p:cNvSpPr>
          <p:nvPr/>
        </p:nvSpPr>
        <p:spPr bwMode="auto">
          <a:xfrm>
            <a:off x="4724400" y="1676400"/>
            <a:ext cx="311150" cy="366713"/>
          </a:xfrm>
          <a:prstGeom prst="rect">
            <a:avLst/>
          </a:prstGeom>
          <a:noFill/>
          <a:ln w="9525">
            <a:noFill/>
            <a:miter lim="800000"/>
            <a:headEnd/>
            <a:tailEnd/>
          </a:ln>
          <a:effectLst/>
        </p:spPr>
        <p:txBody>
          <a:bodyPr wrap="none">
            <a:spAutoFit/>
          </a:bodyPr>
          <a:lstStyle/>
          <a:p>
            <a:r>
              <a:rPr lang="en-US"/>
              <a:t>3</a:t>
            </a:r>
          </a:p>
        </p:txBody>
      </p:sp>
      <p:sp>
        <p:nvSpPr>
          <p:cNvPr id="12309" name="Text Box 21"/>
          <p:cNvSpPr txBox="1">
            <a:spLocks noChangeArrowheads="1"/>
          </p:cNvSpPr>
          <p:nvPr/>
        </p:nvSpPr>
        <p:spPr bwMode="auto">
          <a:xfrm>
            <a:off x="5638800" y="1676400"/>
            <a:ext cx="311150" cy="366713"/>
          </a:xfrm>
          <a:prstGeom prst="rect">
            <a:avLst/>
          </a:prstGeom>
          <a:noFill/>
          <a:ln w="9525">
            <a:noFill/>
            <a:miter lim="800000"/>
            <a:headEnd/>
            <a:tailEnd/>
          </a:ln>
          <a:effectLst/>
        </p:spPr>
        <p:txBody>
          <a:bodyPr wrap="none">
            <a:spAutoFit/>
          </a:bodyPr>
          <a:lstStyle/>
          <a:p>
            <a:r>
              <a:rPr lang="en-US"/>
              <a:t>2</a:t>
            </a:r>
          </a:p>
        </p:txBody>
      </p:sp>
      <p:sp>
        <p:nvSpPr>
          <p:cNvPr id="12310" name="Text Box 22"/>
          <p:cNvSpPr txBox="1">
            <a:spLocks noChangeArrowheads="1"/>
          </p:cNvSpPr>
          <p:nvPr/>
        </p:nvSpPr>
        <p:spPr bwMode="auto">
          <a:xfrm>
            <a:off x="6553200" y="1676400"/>
            <a:ext cx="311150" cy="366713"/>
          </a:xfrm>
          <a:prstGeom prst="rect">
            <a:avLst/>
          </a:prstGeom>
          <a:noFill/>
          <a:ln w="9525">
            <a:noFill/>
            <a:miter lim="800000"/>
            <a:headEnd/>
            <a:tailEnd/>
          </a:ln>
          <a:effectLst/>
        </p:spPr>
        <p:txBody>
          <a:bodyPr wrap="none">
            <a:spAutoFit/>
          </a:bodyPr>
          <a:lstStyle/>
          <a:p>
            <a:r>
              <a:rPr lang="en-US"/>
              <a:t>1</a:t>
            </a:r>
          </a:p>
        </p:txBody>
      </p:sp>
      <p:sp>
        <p:nvSpPr>
          <p:cNvPr id="12311" name="Text Box 23"/>
          <p:cNvSpPr txBox="1">
            <a:spLocks noChangeArrowheads="1"/>
          </p:cNvSpPr>
          <p:nvPr/>
        </p:nvSpPr>
        <p:spPr bwMode="auto">
          <a:xfrm>
            <a:off x="7467600" y="1676400"/>
            <a:ext cx="311150" cy="366713"/>
          </a:xfrm>
          <a:prstGeom prst="rect">
            <a:avLst/>
          </a:prstGeom>
          <a:noFill/>
          <a:ln w="9525">
            <a:noFill/>
            <a:miter lim="800000"/>
            <a:headEnd/>
            <a:tailEnd/>
          </a:ln>
          <a:effectLst/>
        </p:spPr>
        <p:txBody>
          <a:bodyPr wrap="none">
            <a:spAutoFit/>
          </a:bodyPr>
          <a:lstStyle/>
          <a:p>
            <a:r>
              <a:rPr lang="en-US"/>
              <a:t>0</a:t>
            </a:r>
          </a:p>
        </p:txBody>
      </p:sp>
      <p:sp>
        <p:nvSpPr>
          <p:cNvPr id="12320" name="Text Box 32"/>
          <p:cNvSpPr txBox="1">
            <a:spLocks noChangeArrowheads="1"/>
          </p:cNvSpPr>
          <p:nvPr/>
        </p:nvSpPr>
        <p:spPr bwMode="auto">
          <a:xfrm>
            <a:off x="822325" y="3313113"/>
            <a:ext cx="7270750" cy="2563812"/>
          </a:xfrm>
          <a:prstGeom prst="rect">
            <a:avLst/>
          </a:prstGeom>
          <a:noFill/>
          <a:ln w="9525">
            <a:noFill/>
            <a:miter lim="800000"/>
            <a:headEnd/>
            <a:tailEnd/>
          </a:ln>
          <a:effectLst/>
        </p:spPr>
        <p:txBody>
          <a:bodyPr wrap="none">
            <a:spAutoFit/>
          </a:bodyPr>
          <a:lstStyle/>
          <a:p>
            <a:r>
              <a:rPr lang="en-US" b="1"/>
              <a:t>LEGEND</a:t>
            </a:r>
          </a:p>
          <a:p>
            <a:r>
              <a:rPr lang="en-US"/>
              <a:t>   OUTB: Output-Buffer Full (1=yes, 0=no)</a:t>
            </a:r>
          </a:p>
          <a:p>
            <a:r>
              <a:rPr lang="en-US"/>
              <a:t>   INPB:  Input-Buffer Full (1=yes, 0=no)</a:t>
            </a:r>
          </a:p>
          <a:p>
            <a:r>
              <a:rPr lang="en-US"/>
              <a:t>   SYSF: System-Flag (1=self-test successful, 0=power-on reset)</a:t>
            </a:r>
          </a:p>
          <a:p>
            <a:r>
              <a:rPr lang="en-US"/>
              <a:t>   C/D: Command/Data was written to (1=port 0x64, 0=port 0x60)</a:t>
            </a:r>
          </a:p>
          <a:p>
            <a:r>
              <a:rPr lang="en-US"/>
              <a:t>   KEYL: Keyboard-Lock status (1=keyboard available, 0=locked)</a:t>
            </a:r>
          </a:p>
          <a:p>
            <a:r>
              <a:rPr lang="en-US"/>
              <a:t>   AUXB: Output-Buffer’s data is (1=for mouse, 0=for keyboard) </a:t>
            </a:r>
          </a:p>
          <a:p>
            <a:r>
              <a:rPr lang="en-US"/>
              <a:t>   TIM: General Timeout-Error has occurred (1=yes, 0=no) </a:t>
            </a:r>
          </a:p>
          <a:p>
            <a:r>
              <a:rPr lang="en-US"/>
              <a:t>   PARE: Parity-Error on last byte from keyboard/mouse (1=yes, 0=no)</a:t>
            </a:r>
          </a:p>
        </p:txBody>
      </p:sp>
      <p:sp>
        <p:nvSpPr>
          <p:cNvPr id="20" name="Slide Number Placeholder 19"/>
          <p:cNvSpPr>
            <a:spLocks noGrp="1"/>
          </p:cNvSpPr>
          <p:nvPr>
            <p:ph type="sldNum" sz="quarter" idx="12"/>
          </p:nvPr>
        </p:nvSpPr>
        <p:spPr/>
        <p:txBody>
          <a:bodyPr/>
          <a:lstStyle/>
          <a:p>
            <a:fld id="{065265BB-70C7-4C56-B6F2-B81676332F65}" type="slidenum">
              <a:rPr lang="en-US" smtClean="0"/>
              <a:pPr/>
              <a:t>93</a:t>
            </a:fld>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52400"/>
            <a:ext cx="8229600" cy="1143000"/>
          </a:xfrm>
        </p:spPr>
        <p:txBody>
          <a:bodyPr/>
          <a:lstStyle/>
          <a:p>
            <a:r>
              <a:rPr lang="en-US" dirty="0"/>
              <a:t>Command to set LEDs</a:t>
            </a:r>
          </a:p>
        </p:txBody>
      </p:sp>
      <p:sp>
        <p:nvSpPr>
          <p:cNvPr id="18435" name="Rectangle 3"/>
          <p:cNvSpPr>
            <a:spLocks noGrp="1" noChangeArrowheads="1"/>
          </p:cNvSpPr>
          <p:nvPr>
            <p:ph type="body" idx="1"/>
          </p:nvPr>
        </p:nvSpPr>
        <p:spPr>
          <a:xfrm>
            <a:off x="533400" y="1295400"/>
            <a:ext cx="8229600" cy="4525963"/>
          </a:xfrm>
        </p:spPr>
        <p:txBody>
          <a:bodyPr/>
          <a:lstStyle/>
          <a:p>
            <a:r>
              <a:rPr lang="en-US" sz="2400" dirty="0"/>
              <a:t>0xED: Turns on/off the keyboard’s LEDs</a:t>
            </a:r>
          </a:p>
        </p:txBody>
      </p:sp>
      <p:sp>
        <p:nvSpPr>
          <p:cNvPr id="18436" name="Rectangle 4"/>
          <p:cNvSpPr>
            <a:spLocks noChangeArrowheads="1"/>
          </p:cNvSpPr>
          <p:nvPr/>
        </p:nvSpPr>
        <p:spPr bwMode="auto">
          <a:xfrm>
            <a:off x="1143000" y="2133600"/>
            <a:ext cx="6629400" cy="1981200"/>
          </a:xfrm>
          <a:prstGeom prst="rect">
            <a:avLst/>
          </a:prstGeom>
          <a:solidFill>
            <a:srgbClr val="FF99CC"/>
          </a:solidFill>
          <a:ln w="9525">
            <a:solidFill>
              <a:schemeClr val="tx1"/>
            </a:solidFill>
            <a:miter lim="800000"/>
            <a:headEnd/>
            <a:tailEnd/>
          </a:ln>
          <a:effectLst/>
        </p:spPr>
        <p:txBody>
          <a:bodyPr wrap="none" anchor="ctr"/>
          <a:lstStyle/>
          <a:p>
            <a:pPr marL="342900" indent="-342900"/>
            <a:r>
              <a:rPr lang="en-US"/>
              <a:t>#</a:t>
            </a:r>
          </a:p>
          <a:p>
            <a:pPr marL="342900" indent="-342900"/>
            <a:r>
              <a:rPr lang="en-US"/>
              <a:t>#  Algorithm to change the keyboard’s Light Emitting Diodes</a:t>
            </a:r>
          </a:p>
          <a:p>
            <a:pPr marL="342900" indent="-342900"/>
            <a:r>
              <a:rPr lang="en-US"/>
              <a:t>#</a:t>
            </a:r>
          </a:p>
          <a:p>
            <a:pPr marL="342900" indent="-342900">
              <a:buFontTx/>
              <a:buChar char="•"/>
            </a:pPr>
            <a:r>
              <a:rPr lang="en-US"/>
              <a:t>Wait until keyboard controller’s output buffer is not full</a:t>
            </a:r>
          </a:p>
          <a:p>
            <a:pPr marL="342900" indent="-342900">
              <a:buFontTx/>
              <a:buChar char="•"/>
            </a:pPr>
            <a:r>
              <a:rPr lang="en-US"/>
              <a:t>Output command-byte 0xED to port 0x60 </a:t>
            </a:r>
          </a:p>
          <a:p>
            <a:pPr marL="342900" indent="-342900">
              <a:buFontTx/>
              <a:buChar char="•"/>
            </a:pPr>
            <a:r>
              <a:rPr lang="en-US"/>
              <a:t>Wait until keyboard controller’s output buffer is not full</a:t>
            </a:r>
          </a:p>
          <a:p>
            <a:pPr marL="342900" indent="-342900">
              <a:buFontTx/>
              <a:buChar char="•"/>
            </a:pPr>
            <a:r>
              <a:rPr lang="en-US"/>
              <a:t>Output octal value  0..7  to port 0x60</a:t>
            </a:r>
          </a:p>
        </p:txBody>
      </p:sp>
      <p:sp>
        <p:nvSpPr>
          <p:cNvPr id="18437" name="Rectangle 5"/>
          <p:cNvSpPr>
            <a:spLocks noChangeArrowheads="1"/>
          </p:cNvSpPr>
          <p:nvPr/>
        </p:nvSpPr>
        <p:spPr bwMode="auto">
          <a:xfrm>
            <a:off x="3505200" y="4495800"/>
            <a:ext cx="1295400" cy="762000"/>
          </a:xfrm>
          <a:prstGeom prst="rect">
            <a:avLst/>
          </a:prstGeom>
          <a:solidFill>
            <a:srgbClr val="FFFF66"/>
          </a:solidFill>
          <a:ln w="9525">
            <a:solidFill>
              <a:schemeClr val="tx1"/>
            </a:solidFill>
            <a:miter lim="800000"/>
            <a:headEnd/>
            <a:tailEnd/>
          </a:ln>
          <a:effectLst/>
        </p:spPr>
        <p:txBody>
          <a:bodyPr wrap="none" anchor="ctr"/>
          <a:lstStyle/>
          <a:p>
            <a:pPr algn="ctr"/>
            <a:r>
              <a:rPr lang="en-US"/>
              <a:t>CAPS</a:t>
            </a:r>
          </a:p>
          <a:p>
            <a:pPr algn="ctr"/>
            <a:r>
              <a:rPr lang="en-US"/>
              <a:t>LOCK</a:t>
            </a:r>
          </a:p>
        </p:txBody>
      </p:sp>
      <p:sp>
        <p:nvSpPr>
          <p:cNvPr id="18438" name="Rectangle 6"/>
          <p:cNvSpPr>
            <a:spLocks noChangeArrowheads="1"/>
          </p:cNvSpPr>
          <p:nvPr/>
        </p:nvSpPr>
        <p:spPr bwMode="auto">
          <a:xfrm>
            <a:off x="4800600" y="4495800"/>
            <a:ext cx="1295400" cy="762000"/>
          </a:xfrm>
          <a:prstGeom prst="rect">
            <a:avLst/>
          </a:prstGeom>
          <a:solidFill>
            <a:srgbClr val="FFFF66"/>
          </a:solidFill>
          <a:ln w="9525">
            <a:solidFill>
              <a:schemeClr val="tx1"/>
            </a:solidFill>
            <a:miter lim="800000"/>
            <a:headEnd/>
            <a:tailEnd/>
          </a:ln>
          <a:effectLst/>
        </p:spPr>
        <p:txBody>
          <a:bodyPr wrap="none" anchor="ctr"/>
          <a:lstStyle/>
          <a:p>
            <a:pPr algn="ctr"/>
            <a:r>
              <a:rPr lang="en-US"/>
              <a:t>NUM</a:t>
            </a:r>
          </a:p>
          <a:p>
            <a:pPr algn="ctr"/>
            <a:r>
              <a:rPr lang="en-US"/>
              <a:t>LOCK</a:t>
            </a:r>
          </a:p>
        </p:txBody>
      </p:sp>
      <p:sp>
        <p:nvSpPr>
          <p:cNvPr id="18439" name="Rectangle 7"/>
          <p:cNvSpPr>
            <a:spLocks noChangeArrowheads="1"/>
          </p:cNvSpPr>
          <p:nvPr/>
        </p:nvSpPr>
        <p:spPr bwMode="auto">
          <a:xfrm>
            <a:off x="6096000" y="4495800"/>
            <a:ext cx="1295400" cy="762000"/>
          </a:xfrm>
          <a:prstGeom prst="rect">
            <a:avLst/>
          </a:prstGeom>
          <a:solidFill>
            <a:srgbClr val="FFFF66"/>
          </a:solidFill>
          <a:ln w="9525">
            <a:solidFill>
              <a:schemeClr val="tx1"/>
            </a:solidFill>
            <a:miter lim="800000"/>
            <a:headEnd/>
            <a:tailEnd/>
          </a:ln>
          <a:effectLst/>
        </p:spPr>
        <p:txBody>
          <a:bodyPr wrap="none" anchor="ctr"/>
          <a:lstStyle/>
          <a:p>
            <a:pPr algn="ctr"/>
            <a:r>
              <a:rPr lang="en-US"/>
              <a:t>SCROLL</a:t>
            </a:r>
          </a:p>
          <a:p>
            <a:pPr algn="ctr"/>
            <a:r>
              <a:rPr lang="en-US"/>
              <a:t>LOCK</a:t>
            </a:r>
          </a:p>
        </p:txBody>
      </p:sp>
      <p:sp>
        <p:nvSpPr>
          <p:cNvPr id="18440" name="Text Box 8"/>
          <p:cNvSpPr txBox="1">
            <a:spLocks noChangeArrowheads="1"/>
          </p:cNvSpPr>
          <p:nvPr/>
        </p:nvSpPr>
        <p:spPr bwMode="auto">
          <a:xfrm>
            <a:off x="1447800" y="4651375"/>
            <a:ext cx="1989138" cy="457200"/>
          </a:xfrm>
          <a:prstGeom prst="rect">
            <a:avLst/>
          </a:prstGeom>
          <a:noFill/>
          <a:ln w="9525">
            <a:noFill/>
            <a:miter lim="800000"/>
            <a:headEnd/>
            <a:tailEnd/>
          </a:ln>
          <a:effectLst/>
        </p:spPr>
        <p:txBody>
          <a:bodyPr wrap="none">
            <a:spAutoFit/>
          </a:bodyPr>
          <a:lstStyle/>
          <a:p>
            <a:r>
              <a:rPr lang="en-US" sz="2400"/>
              <a:t>Octal-value =</a:t>
            </a:r>
          </a:p>
        </p:txBody>
      </p:sp>
      <p:sp>
        <p:nvSpPr>
          <p:cNvPr id="18441" name="Text Box 9"/>
          <p:cNvSpPr txBox="1">
            <a:spLocks noChangeArrowheads="1"/>
          </p:cNvSpPr>
          <p:nvPr/>
        </p:nvSpPr>
        <p:spPr bwMode="auto">
          <a:xfrm>
            <a:off x="4479925" y="4151313"/>
            <a:ext cx="2914650" cy="366712"/>
          </a:xfrm>
          <a:prstGeom prst="rect">
            <a:avLst/>
          </a:prstGeom>
          <a:noFill/>
          <a:ln w="9525">
            <a:noFill/>
            <a:miter lim="800000"/>
            <a:headEnd/>
            <a:tailEnd/>
          </a:ln>
          <a:effectLst/>
        </p:spPr>
        <p:txBody>
          <a:bodyPr wrap="none">
            <a:spAutoFit/>
          </a:bodyPr>
          <a:lstStyle/>
          <a:p>
            <a:r>
              <a:rPr lang="en-US"/>
              <a:t>2                   1                  0</a:t>
            </a:r>
          </a:p>
        </p:txBody>
      </p:sp>
      <p:sp>
        <p:nvSpPr>
          <p:cNvPr id="18442" name="Text Box 10"/>
          <p:cNvSpPr txBox="1">
            <a:spLocks noChangeArrowheads="1"/>
          </p:cNvSpPr>
          <p:nvPr/>
        </p:nvSpPr>
        <p:spPr bwMode="auto">
          <a:xfrm>
            <a:off x="3717925" y="5218113"/>
            <a:ext cx="698500" cy="641350"/>
          </a:xfrm>
          <a:prstGeom prst="rect">
            <a:avLst/>
          </a:prstGeom>
          <a:noFill/>
          <a:ln w="9525">
            <a:noFill/>
            <a:miter lim="800000"/>
            <a:headEnd/>
            <a:tailEnd/>
          </a:ln>
          <a:effectLst/>
        </p:spPr>
        <p:txBody>
          <a:bodyPr wrap="none">
            <a:spAutoFit/>
          </a:bodyPr>
          <a:lstStyle/>
          <a:p>
            <a:r>
              <a:rPr lang="en-US"/>
              <a:t>1=on</a:t>
            </a:r>
          </a:p>
          <a:p>
            <a:r>
              <a:rPr lang="en-US"/>
              <a:t>0=off</a:t>
            </a:r>
          </a:p>
        </p:txBody>
      </p:sp>
      <p:sp>
        <p:nvSpPr>
          <p:cNvPr id="18443" name="Text Box 11"/>
          <p:cNvSpPr txBox="1">
            <a:spLocks noChangeArrowheads="1"/>
          </p:cNvSpPr>
          <p:nvPr/>
        </p:nvSpPr>
        <p:spPr bwMode="auto">
          <a:xfrm>
            <a:off x="5029200" y="5226050"/>
            <a:ext cx="698500" cy="641350"/>
          </a:xfrm>
          <a:prstGeom prst="rect">
            <a:avLst/>
          </a:prstGeom>
          <a:noFill/>
          <a:ln w="9525">
            <a:noFill/>
            <a:miter lim="800000"/>
            <a:headEnd/>
            <a:tailEnd/>
          </a:ln>
          <a:effectLst/>
        </p:spPr>
        <p:txBody>
          <a:bodyPr wrap="none">
            <a:spAutoFit/>
          </a:bodyPr>
          <a:lstStyle/>
          <a:p>
            <a:r>
              <a:rPr lang="en-US" dirty="0"/>
              <a:t>1=on</a:t>
            </a:r>
          </a:p>
          <a:p>
            <a:r>
              <a:rPr lang="en-US" dirty="0"/>
              <a:t>0=off</a:t>
            </a:r>
          </a:p>
        </p:txBody>
      </p:sp>
      <p:sp>
        <p:nvSpPr>
          <p:cNvPr id="18444" name="Text Box 12"/>
          <p:cNvSpPr txBox="1">
            <a:spLocks noChangeArrowheads="1"/>
          </p:cNvSpPr>
          <p:nvPr/>
        </p:nvSpPr>
        <p:spPr bwMode="auto">
          <a:xfrm>
            <a:off x="6340475" y="5257800"/>
            <a:ext cx="698500" cy="641350"/>
          </a:xfrm>
          <a:prstGeom prst="rect">
            <a:avLst/>
          </a:prstGeom>
          <a:noFill/>
          <a:ln w="9525">
            <a:noFill/>
            <a:miter lim="800000"/>
            <a:headEnd/>
            <a:tailEnd/>
          </a:ln>
          <a:effectLst/>
        </p:spPr>
        <p:txBody>
          <a:bodyPr wrap="none">
            <a:spAutoFit/>
          </a:bodyPr>
          <a:lstStyle/>
          <a:p>
            <a:r>
              <a:rPr lang="en-US" dirty="0"/>
              <a:t>1=on</a:t>
            </a:r>
          </a:p>
          <a:p>
            <a:r>
              <a:rPr lang="en-US" dirty="0"/>
              <a:t>0=off</a:t>
            </a:r>
          </a:p>
        </p:txBody>
      </p:sp>
      <p:sp>
        <p:nvSpPr>
          <p:cNvPr id="13" name="Slide Number Placeholder 12"/>
          <p:cNvSpPr>
            <a:spLocks noGrp="1"/>
          </p:cNvSpPr>
          <p:nvPr>
            <p:ph type="sldNum" sz="quarter" idx="12"/>
          </p:nvPr>
        </p:nvSpPr>
        <p:spPr>
          <a:xfrm>
            <a:off x="6705600" y="6229350"/>
            <a:ext cx="2133600" cy="476250"/>
          </a:xfrm>
        </p:spPr>
        <p:txBody>
          <a:bodyPr/>
          <a:lstStyle/>
          <a:p>
            <a:fld id="{E9F30D11-FCBC-4E13-9D77-6D2272D5FE03}" type="slidenum">
              <a:rPr lang="en-US" smtClean="0"/>
              <a:pPr/>
              <a:t>94</a:t>
            </a:fld>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52400"/>
            <a:ext cx="8229600" cy="1143000"/>
          </a:xfrm>
        </p:spPr>
        <p:txBody>
          <a:bodyPr/>
          <a:lstStyle/>
          <a:p>
            <a:r>
              <a:rPr lang="en-US" dirty="0"/>
              <a:t>Interrupt-Handler actions</a:t>
            </a:r>
          </a:p>
        </p:txBody>
      </p:sp>
      <p:sp>
        <p:nvSpPr>
          <p:cNvPr id="15363" name="Rectangle 3"/>
          <p:cNvSpPr>
            <a:spLocks noGrp="1" noChangeArrowheads="1"/>
          </p:cNvSpPr>
          <p:nvPr>
            <p:ph type="body" idx="1"/>
          </p:nvPr>
        </p:nvSpPr>
        <p:spPr>
          <a:xfrm>
            <a:off x="304800" y="838201"/>
            <a:ext cx="8229600" cy="3657599"/>
          </a:xfrm>
        </p:spPr>
        <p:txBody>
          <a:bodyPr/>
          <a:lstStyle/>
          <a:p>
            <a:pPr>
              <a:lnSpc>
                <a:spcPct val="90000"/>
              </a:lnSpc>
            </a:pPr>
            <a:r>
              <a:rPr lang="en-US" sz="2400" dirty="0"/>
              <a:t>When the keyboard-controller issues an interrupt, these actions should be taken:</a:t>
            </a:r>
          </a:p>
          <a:p>
            <a:pPr lvl="1">
              <a:lnSpc>
                <a:spcPct val="90000"/>
              </a:lnSpc>
            </a:pPr>
            <a:r>
              <a:rPr lang="en-US" sz="1800" dirty="0"/>
              <a:t>Save values in the working CPU registers</a:t>
            </a:r>
          </a:p>
          <a:p>
            <a:pPr lvl="1">
              <a:lnSpc>
                <a:spcPct val="90000"/>
              </a:lnSpc>
            </a:pPr>
            <a:r>
              <a:rPr lang="en-US" sz="1800" dirty="0"/>
              <a:t>Read keyboard-controller’s status-register</a:t>
            </a:r>
          </a:p>
          <a:p>
            <a:pPr lvl="1">
              <a:lnSpc>
                <a:spcPct val="90000"/>
              </a:lnSpc>
            </a:pPr>
            <a:r>
              <a:rPr lang="en-US" sz="1800" dirty="0"/>
              <a:t>If the output-buffer has new data, read it</a:t>
            </a:r>
          </a:p>
          <a:p>
            <a:pPr lvl="1">
              <a:lnSpc>
                <a:spcPct val="90000"/>
              </a:lnSpc>
            </a:pPr>
            <a:r>
              <a:rPr lang="en-US" sz="1800" dirty="0"/>
              <a:t>If a “special” key (shift/toggle), adjust </a:t>
            </a:r>
            <a:r>
              <a:rPr lang="en-US" sz="1800" dirty="0" err="1" smtClean="0"/>
              <a:t>kb_flags</a:t>
            </a:r>
            <a:endParaRPr lang="en-US" sz="1800" dirty="0"/>
          </a:p>
          <a:p>
            <a:pPr lvl="1">
              <a:lnSpc>
                <a:spcPct val="90000"/>
              </a:lnSpc>
            </a:pPr>
            <a:r>
              <a:rPr lang="en-US" sz="1800" dirty="0"/>
              <a:t>For a normal key, translate </a:t>
            </a:r>
            <a:r>
              <a:rPr lang="en-US" sz="1800" dirty="0" err="1"/>
              <a:t>scancode</a:t>
            </a:r>
            <a:r>
              <a:rPr lang="en-US" sz="1800" dirty="0"/>
              <a:t> to </a:t>
            </a:r>
            <a:r>
              <a:rPr lang="en-US" sz="1800" dirty="0" err="1"/>
              <a:t>ascii</a:t>
            </a:r>
            <a:endParaRPr lang="en-US" sz="1800" dirty="0"/>
          </a:p>
          <a:p>
            <a:pPr lvl="1">
              <a:lnSpc>
                <a:spcPct val="90000"/>
              </a:lnSpc>
            </a:pPr>
            <a:r>
              <a:rPr lang="en-US" sz="1800" dirty="0"/>
              <a:t>Insert the code-pair at tail-end of kb-queue</a:t>
            </a:r>
          </a:p>
          <a:p>
            <a:pPr lvl="1">
              <a:lnSpc>
                <a:spcPct val="90000"/>
              </a:lnSpc>
            </a:pPr>
            <a:r>
              <a:rPr lang="en-US" sz="1800" dirty="0"/>
              <a:t>Send EOI-command to Interrupt Controller</a:t>
            </a:r>
          </a:p>
          <a:p>
            <a:pPr lvl="1">
              <a:lnSpc>
                <a:spcPct val="90000"/>
              </a:lnSpc>
            </a:pPr>
            <a:r>
              <a:rPr lang="en-US" sz="1800" dirty="0"/>
              <a:t>Restore the saved values from CPU registers</a:t>
            </a:r>
          </a:p>
          <a:p>
            <a:pPr lvl="1">
              <a:lnSpc>
                <a:spcPct val="90000"/>
              </a:lnSpc>
            </a:pPr>
            <a:r>
              <a:rPr lang="en-US" sz="1800" dirty="0"/>
              <a:t>Resume the interrupted procedure (with ‘</a:t>
            </a:r>
            <a:r>
              <a:rPr lang="en-US" sz="1800" dirty="0" err="1"/>
              <a:t>iret</a:t>
            </a:r>
            <a:r>
              <a:rPr lang="en-US" sz="1800" dirty="0"/>
              <a:t>’)</a:t>
            </a:r>
          </a:p>
        </p:txBody>
      </p:sp>
      <p:sp>
        <p:nvSpPr>
          <p:cNvPr id="4" name="Slide Number Placeholder 3"/>
          <p:cNvSpPr>
            <a:spLocks noGrp="1"/>
          </p:cNvSpPr>
          <p:nvPr>
            <p:ph type="sldNum" sz="quarter" idx="12"/>
          </p:nvPr>
        </p:nvSpPr>
        <p:spPr/>
        <p:txBody>
          <a:bodyPr/>
          <a:lstStyle/>
          <a:p>
            <a:fld id="{E9F30D11-FCBC-4E13-9D77-6D2272D5FE03}" type="slidenum">
              <a:rPr lang="en-US" smtClean="0"/>
              <a:pPr/>
              <a:t>95</a:t>
            </a:fld>
            <a:endParaRPr lang="en-US"/>
          </a:p>
        </p:txBody>
      </p:sp>
      <p:sp>
        <p:nvSpPr>
          <p:cNvPr id="5" name="Rectangle 2"/>
          <p:cNvSpPr txBox="1">
            <a:spLocks noChangeArrowheads="1"/>
          </p:cNvSpPr>
          <p:nvPr/>
        </p:nvSpPr>
        <p:spPr bwMode="auto">
          <a:xfrm>
            <a:off x="152400" y="5037138"/>
            <a:ext cx="2590800" cy="5254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chemeClr val="tx2"/>
                </a:solidFill>
                <a:effectLst/>
                <a:uLnTx/>
                <a:uFillTx/>
                <a:latin typeface="+mj-lt"/>
                <a:ea typeface="+mj-ea"/>
                <a:cs typeface="+mj-cs"/>
              </a:rPr>
              <a:t>Keyboard ‘</a:t>
            </a:r>
            <a:r>
              <a:rPr kumimoji="0" lang="en-US" sz="2000" b="0" i="0" u="none" strike="noStrike" kern="0" cap="none" spc="0" normalizeH="0" baseline="0" noProof="0" dirty="0" err="1" smtClean="0">
                <a:ln>
                  <a:noFill/>
                </a:ln>
                <a:solidFill>
                  <a:schemeClr val="tx2"/>
                </a:solidFill>
                <a:effectLst/>
                <a:uLnTx/>
                <a:uFillTx/>
                <a:latin typeface="+mj-lt"/>
                <a:ea typeface="+mj-ea"/>
                <a:cs typeface="+mj-cs"/>
              </a:rPr>
              <a:t>scancode</a:t>
            </a:r>
            <a:r>
              <a:rPr kumimoji="0" lang="en-US" sz="2000" b="0" i="0" u="none" strike="noStrike" kern="0" cap="none" spc="0" normalizeH="0" baseline="0" noProof="0" dirty="0" smtClean="0">
                <a:ln>
                  <a:noFill/>
                </a:ln>
                <a:solidFill>
                  <a:schemeClr val="tx2"/>
                </a:solidFill>
                <a:effectLst/>
                <a:uLnTx/>
                <a:uFillTx/>
                <a:latin typeface="+mj-lt"/>
                <a:ea typeface="+mj-ea"/>
                <a:cs typeface="+mj-cs"/>
              </a:rPr>
              <a:t>’ format</a:t>
            </a:r>
            <a:endParaRPr kumimoji="0" lang="en-US" sz="2000" b="0" i="0" u="none" strike="noStrike" kern="0" cap="none" spc="0" normalizeH="0" baseline="0" noProof="0" dirty="0">
              <a:ln>
                <a:noFill/>
              </a:ln>
              <a:solidFill>
                <a:schemeClr val="tx2"/>
              </a:solidFill>
              <a:effectLst/>
              <a:uLnTx/>
              <a:uFillTx/>
              <a:latin typeface="+mj-lt"/>
              <a:ea typeface="+mj-ea"/>
              <a:cs typeface="+mj-cs"/>
            </a:endParaRPr>
          </a:p>
        </p:txBody>
      </p:sp>
      <p:sp>
        <p:nvSpPr>
          <p:cNvPr id="6" name="Rectangle 3"/>
          <p:cNvSpPr>
            <a:spLocks noChangeArrowheads="1"/>
          </p:cNvSpPr>
          <p:nvPr/>
        </p:nvSpPr>
        <p:spPr bwMode="auto">
          <a:xfrm>
            <a:off x="2670175" y="4267200"/>
            <a:ext cx="685800" cy="533400"/>
          </a:xfrm>
          <a:prstGeom prst="rect">
            <a:avLst/>
          </a:prstGeom>
          <a:solidFill>
            <a:srgbClr val="FF99CC"/>
          </a:solidFill>
          <a:ln w="9525">
            <a:solidFill>
              <a:schemeClr val="tx1"/>
            </a:solidFill>
            <a:miter lim="800000"/>
            <a:headEnd/>
            <a:tailEnd/>
          </a:ln>
          <a:effectLst/>
        </p:spPr>
        <p:txBody>
          <a:bodyPr wrap="none" anchor="ctr"/>
          <a:lstStyle/>
          <a:p>
            <a:pPr algn="ctr"/>
            <a:r>
              <a:rPr lang="en-US"/>
              <a:t>BRK</a:t>
            </a:r>
          </a:p>
        </p:txBody>
      </p:sp>
      <p:sp>
        <p:nvSpPr>
          <p:cNvPr id="7" name="Rectangle 4"/>
          <p:cNvSpPr>
            <a:spLocks noChangeArrowheads="1"/>
          </p:cNvSpPr>
          <p:nvPr/>
        </p:nvSpPr>
        <p:spPr bwMode="auto">
          <a:xfrm>
            <a:off x="33559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8" name="Rectangle 5"/>
          <p:cNvSpPr>
            <a:spLocks noChangeArrowheads="1"/>
          </p:cNvSpPr>
          <p:nvPr/>
        </p:nvSpPr>
        <p:spPr bwMode="auto">
          <a:xfrm>
            <a:off x="40417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 name="Rectangle 6"/>
          <p:cNvSpPr>
            <a:spLocks noChangeArrowheads="1"/>
          </p:cNvSpPr>
          <p:nvPr/>
        </p:nvSpPr>
        <p:spPr bwMode="auto">
          <a:xfrm>
            <a:off x="47275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0" name="Rectangle 7"/>
          <p:cNvSpPr>
            <a:spLocks noChangeArrowheads="1"/>
          </p:cNvSpPr>
          <p:nvPr/>
        </p:nvSpPr>
        <p:spPr bwMode="auto">
          <a:xfrm>
            <a:off x="54133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Rectangle 8"/>
          <p:cNvSpPr>
            <a:spLocks noChangeArrowheads="1"/>
          </p:cNvSpPr>
          <p:nvPr/>
        </p:nvSpPr>
        <p:spPr bwMode="auto">
          <a:xfrm>
            <a:off x="60991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Rectangle 9"/>
          <p:cNvSpPr>
            <a:spLocks noChangeArrowheads="1"/>
          </p:cNvSpPr>
          <p:nvPr/>
        </p:nvSpPr>
        <p:spPr bwMode="auto">
          <a:xfrm>
            <a:off x="67849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Rectangle 10"/>
          <p:cNvSpPr>
            <a:spLocks noChangeArrowheads="1"/>
          </p:cNvSpPr>
          <p:nvPr/>
        </p:nvSpPr>
        <p:spPr bwMode="auto">
          <a:xfrm>
            <a:off x="7470775" y="4267200"/>
            <a:ext cx="685800" cy="533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Text Box 11"/>
          <p:cNvSpPr txBox="1">
            <a:spLocks noChangeArrowheads="1"/>
          </p:cNvSpPr>
          <p:nvPr/>
        </p:nvSpPr>
        <p:spPr bwMode="auto">
          <a:xfrm>
            <a:off x="3035300" y="5332413"/>
            <a:ext cx="5137150" cy="366712"/>
          </a:xfrm>
          <a:prstGeom prst="rect">
            <a:avLst/>
          </a:prstGeom>
          <a:noFill/>
          <a:ln w="9525">
            <a:noFill/>
            <a:miter lim="800000"/>
            <a:headEnd/>
            <a:tailEnd/>
          </a:ln>
          <a:effectLst/>
        </p:spPr>
        <p:txBody>
          <a:bodyPr wrap="none">
            <a:spAutoFit/>
          </a:bodyPr>
          <a:lstStyle/>
          <a:p>
            <a:r>
              <a:rPr lang="en-US"/>
              <a:t> 7        6          5        4         3         2         1        0</a:t>
            </a:r>
          </a:p>
        </p:txBody>
      </p:sp>
      <p:sp>
        <p:nvSpPr>
          <p:cNvPr id="15" name="Line 12"/>
          <p:cNvSpPr>
            <a:spLocks noChangeShapeType="1"/>
          </p:cNvSpPr>
          <p:nvPr/>
        </p:nvSpPr>
        <p:spPr bwMode="auto">
          <a:xfrm>
            <a:off x="3355975" y="5029200"/>
            <a:ext cx="4800600" cy="0"/>
          </a:xfrm>
          <a:prstGeom prst="line">
            <a:avLst/>
          </a:prstGeom>
          <a:noFill/>
          <a:ln w="28575">
            <a:solidFill>
              <a:schemeClr val="tx1"/>
            </a:solidFill>
            <a:round/>
            <a:headEnd type="triangle" w="med" len="med"/>
            <a:tailEnd type="triangle" w="med" len="med"/>
          </a:ln>
          <a:effectLst/>
        </p:spPr>
        <p:txBody>
          <a:bodyPr/>
          <a:lstStyle/>
          <a:p>
            <a:endParaRPr lang="en-US"/>
          </a:p>
        </p:txBody>
      </p:sp>
      <p:sp>
        <p:nvSpPr>
          <p:cNvPr id="16" name="Text Box 13"/>
          <p:cNvSpPr txBox="1">
            <a:spLocks noChangeArrowheads="1"/>
          </p:cNvSpPr>
          <p:nvPr/>
        </p:nvSpPr>
        <p:spPr bwMode="auto">
          <a:xfrm>
            <a:off x="4406900" y="4989513"/>
            <a:ext cx="2520950" cy="366712"/>
          </a:xfrm>
          <a:prstGeom prst="rect">
            <a:avLst/>
          </a:prstGeom>
          <a:noFill/>
          <a:ln w="9525">
            <a:noFill/>
            <a:miter lim="800000"/>
            <a:headEnd/>
            <a:tailEnd/>
          </a:ln>
          <a:effectLst/>
        </p:spPr>
        <p:txBody>
          <a:bodyPr wrap="none">
            <a:spAutoFit/>
          </a:bodyPr>
          <a:lstStyle/>
          <a:p>
            <a:r>
              <a:rPr lang="en-US"/>
              <a:t>Key identifier (bits 6..0)</a:t>
            </a:r>
          </a:p>
        </p:txBody>
      </p:sp>
      <p:sp>
        <p:nvSpPr>
          <p:cNvPr id="17" name="Line 14"/>
          <p:cNvSpPr>
            <a:spLocks noChangeShapeType="1"/>
          </p:cNvSpPr>
          <p:nvPr/>
        </p:nvSpPr>
        <p:spPr bwMode="auto">
          <a:xfrm flipV="1">
            <a:off x="3051175" y="4800600"/>
            <a:ext cx="0" cy="1143000"/>
          </a:xfrm>
          <a:prstGeom prst="line">
            <a:avLst/>
          </a:prstGeom>
          <a:noFill/>
          <a:ln w="38100">
            <a:solidFill>
              <a:schemeClr val="tx1"/>
            </a:solidFill>
            <a:round/>
            <a:headEnd/>
            <a:tailEnd type="triangle" w="med" len="med"/>
          </a:ln>
          <a:effectLst/>
        </p:spPr>
        <p:txBody>
          <a:bodyPr/>
          <a:lstStyle/>
          <a:p>
            <a:endParaRPr lang="en-US"/>
          </a:p>
        </p:txBody>
      </p:sp>
      <p:sp>
        <p:nvSpPr>
          <p:cNvPr id="18" name="Line 15"/>
          <p:cNvSpPr>
            <a:spLocks noChangeShapeType="1"/>
          </p:cNvSpPr>
          <p:nvPr/>
        </p:nvSpPr>
        <p:spPr bwMode="auto">
          <a:xfrm>
            <a:off x="3051175" y="5943600"/>
            <a:ext cx="1447800" cy="0"/>
          </a:xfrm>
          <a:prstGeom prst="line">
            <a:avLst/>
          </a:prstGeom>
          <a:noFill/>
          <a:ln w="28575">
            <a:solidFill>
              <a:schemeClr val="tx1"/>
            </a:solidFill>
            <a:round/>
            <a:headEnd/>
            <a:tailEnd/>
          </a:ln>
          <a:effectLst/>
        </p:spPr>
        <p:txBody>
          <a:bodyPr/>
          <a:lstStyle/>
          <a:p>
            <a:endParaRPr lang="en-US"/>
          </a:p>
        </p:txBody>
      </p:sp>
      <p:sp>
        <p:nvSpPr>
          <p:cNvPr id="19" name="Text Box 16"/>
          <p:cNvSpPr txBox="1">
            <a:spLocks noChangeArrowheads="1"/>
          </p:cNvSpPr>
          <p:nvPr/>
        </p:nvSpPr>
        <p:spPr bwMode="auto">
          <a:xfrm>
            <a:off x="4559300" y="5751513"/>
            <a:ext cx="3822700" cy="915987"/>
          </a:xfrm>
          <a:prstGeom prst="rect">
            <a:avLst/>
          </a:prstGeom>
          <a:noFill/>
          <a:ln w="9525">
            <a:noFill/>
            <a:miter lim="800000"/>
            <a:headEnd/>
            <a:tailEnd/>
          </a:ln>
          <a:effectLst/>
        </p:spPr>
        <p:txBody>
          <a:bodyPr wrap="none">
            <a:spAutoFit/>
          </a:bodyPr>
          <a:lstStyle/>
          <a:p>
            <a:r>
              <a:rPr lang="en-US"/>
              <a:t>BRK (bit 7)</a:t>
            </a:r>
          </a:p>
          <a:p>
            <a:r>
              <a:rPr lang="en-US"/>
              <a:t>   1 = ’Break’ (the key was released)</a:t>
            </a:r>
          </a:p>
          <a:p>
            <a:r>
              <a:rPr lang="en-US"/>
              <a:t>   0 = ‘Make’ (the key was pressed)</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304800"/>
            <a:ext cx="8229600" cy="1143000"/>
          </a:xfrm>
        </p:spPr>
        <p:txBody>
          <a:bodyPr/>
          <a:lstStyle/>
          <a:p>
            <a:r>
              <a:rPr lang="en-US" dirty="0"/>
              <a:t>Keyboard Queue</a:t>
            </a:r>
          </a:p>
        </p:txBody>
      </p:sp>
      <p:sp>
        <p:nvSpPr>
          <p:cNvPr id="6148" name="Oval 4"/>
          <p:cNvSpPr>
            <a:spLocks noChangeArrowheads="1"/>
          </p:cNvSpPr>
          <p:nvPr/>
        </p:nvSpPr>
        <p:spPr bwMode="auto">
          <a:xfrm>
            <a:off x="76200" y="1752600"/>
            <a:ext cx="4648200" cy="4572000"/>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6150" name="Line 6"/>
          <p:cNvSpPr>
            <a:spLocks noChangeShapeType="1"/>
          </p:cNvSpPr>
          <p:nvPr/>
        </p:nvSpPr>
        <p:spPr bwMode="auto">
          <a:xfrm>
            <a:off x="2362200" y="1752600"/>
            <a:ext cx="0" cy="4572000"/>
          </a:xfrm>
          <a:prstGeom prst="line">
            <a:avLst/>
          </a:prstGeom>
          <a:noFill/>
          <a:ln w="9525">
            <a:solidFill>
              <a:schemeClr val="tx1"/>
            </a:solidFill>
            <a:round/>
            <a:headEnd/>
            <a:tailEnd/>
          </a:ln>
          <a:effectLst/>
        </p:spPr>
        <p:txBody>
          <a:bodyPr/>
          <a:lstStyle/>
          <a:p>
            <a:endParaRPr lang="en-US"/>
          </a:p>
        </p:txBody>
      </p:sp>
      <p:sp>
        <p:nvSpPr>
          <p:cNvPr id="6151" name="Line 7"/>
          <p:cNvSpPr>
            <a:spLocks noChangeShapeType="1"/>
          </p:cNvSpPr>
          <p:nvPr/>
        </p:nvSpPr>
        <p:spPr bwMode="auto">
          <a:xfrm>
            <a:off x="76200" y="4114800"/>
            <a:ext cx="4648200" cy="0"/>
          </a:xfrm>
          <a:prstGeom prst="line">
            <a:avLst/>
          </a:prstGeom>
          <a:noFill/>
          <a:ln w="9525">
            <a:solidFill>
              <a:schemeClr val="tx1"/>
            </a:solidFill>
            <a:round/>
            <a:headEnd/>
            <a:tailEnd/>
          </a:ln>
          <a:effectLst/>
        </p:spPr>
        <p:txBody>
          <a:bodyPr/>
          <a:lstStyle/>
          <a:p>
            <a:endParaRPr lang="en-US"/>
          </a:p>
        </p:txBody>
      </p:sp>
      <p:sp>
        <p:nvSpPr>
          <p:cNvPr id="6152" name="Line 8"/>
          <p:cNvSpPr>
            <a:spLocks noChangeShapeType="1"/>
          </p:cNvSpPr>
          <p:nvPr/>
        </p:nvSpPr>
        <p:spPr bwMode="auto">
          <a:xfrm flipH="1">
            <a:off x="838200" y="2438400"/>
            <a:ext cx="3200400" cy="3276600"/>
          </a:xfrm>
          <a:prstGeom prst="line">
            <a:avLst/>
          </a:prstGeom>
          <a:noFill/>
          <a:ln w="9525">
            <a:solidFill>
              <a:schemeClr val="tx1"/>
            </a:solidFill>
            <a:round/>
            <a:headEnd/>
            <a:tailEnd/>
          </a:ln>
          <a:effectLst/>
        </p:spPr>
        <p:txBody>
          <a:bodyPr/>
          <a:lstStyle/>
          <a:p>
            <a:endParaRPr lang="en-US"/>
          </a:p>
        </p:txBody>
      </p:sp>
      <p:sp>
        <p:nvSpPr>
          <p:cNvPr id="6153" name="Line 9"/>
          <p:cNvSpPr>
            <a:spLocks noChangeShapeType="1"/>
          </p:cNvSpPr>
          <p:nvPr/>
        </p:nvSpPr>
        <p:spPr bwMode="auto">
          <a:xfrm>
            <a:off x="533400" y="2667000"/>
            <a:ext cx="3581400" cy="2895600"/>
          </a:xfrm>
          <a:prstGeom prst="line">
            <a:avLst/>
          </a:prstGeom>
          <a:noFill/>
          <a:ln w="9525">
            <a:solidFill>
              <a:schemeClr val="tx1"/>
            </a:solidFill>
            <a:round/>
            <a:headEnd/>
            <a:tailEnd/>
          </a:ln>
          <a:effectLst/>
        </p:spPr>
        <p:txBody>
          <a:bodyPr/>
          <a:lstStyle/>
          <a:p>
            <a:endParaRPr lang="en-US"/>
          </a:p>
        </p:txBody>
      </p:sp>
      <p:sp>
        <p:nvSpPr>
          <p:cNvPr id="6154" name="Line 10"/>
          <p:cNvSpPr>
            <a:spLocks noChangeShapeType="1"/>
          </p:cNvSpPr>
          <p:nvPr/>
        </p:nvSpPr>
        <p:spPr bwMode="auto">
          <a:xfrm flipH="1">
            <a:off x="1524000" y="1905000"/>
            <a:ext cx="1752600" cy="4267200"/>
          </a:xfrm>
          <a:prstGeom prst="line">
            <a:avLst/>
          </a:prstGeom>
          <a:noFill/>
          <a:ln w="9525">
            <a:solidFill>
              <a:schemeClr val="tx1"/>
            </a:solidFill>
            <a:round/>
            <a:headEnd/>
            <a:tailEnd/>
          </a:ln>
          <a:effectLst/>
        </p:spPr>
        <p:txBody>
          <a:bodyPr/>
          <a:lstStyle/>
          <a:p>
            <a:endParaRPr lang="en-US"/>
          </a:p>
        </p:txBody>
      </p:sp>
      <p:sp>
        <p:nvSpPr>
          <p:cNvPr id="6155" name="Line 11"/>
          <p:cNvSpPr>
            <a:spLocks noChangeShapeType="1"/>
          </p:cNvSpPr>
          <p:nvPr/>
        </p:nvSpPr>
        <p:spPr bwMode="auto">
          <a:xfrm>
            <a:off x="1371600" y="1981200"/>
            <a:ext cx="1905000" cy="4191000"/>
          </a:xfrm>
          <a:prstGeom prst="line">
            <a:avLst/>
          </a:prstGeom>
          <a:noFill/>
          <a:ln w="9525">
            <a:solidFill>
              <a:schemeClr val="tx1"/>
            </a:solidFill>
            <a:round/>
            <a:headEnd/>
            <a:tailEnd/>
          </a:ln>
          <a:effectLst/>
        </p:spPr>
        <p:txBody>
          <a:bodyPr/>
          <a:lstStyle/>
          <a:p>
            <a:endParaRPr lang="en-US"/>
          </a:p>
        </p:txBody>
      </p:sp>
      <p:sp>
        <p:nvSpPr>
          <p:cNvPr id="6156" name="Line 12"/>
          <p:cNvSpPr>
            <a:spLocks noChangeShapeType="1"/>
          </p:cNvSpPr>
          <p:nvPr/>
        </p:nvSpPr>
        <p:spPr bwMode="auto">
          <a:xfrm flipH="1">
            <a:off x="304800" y="3200400"/>
            <a:ext cx="4267200" cy="1828800"/>
          </a:xfrm>
          <a:prstGeom prst="line">
            <a:avLst/>
          </a:prstGeom>
          <a:noFill/>
          <a:ln w="9525">
            <a:solidFill>
              <a:schemeClr val="tx1"/>
            </a:solidFill>
            <a:round/>
            <a:headEnd/>
            <a:tailEnd/>
          </a:ln>
          <a:effectLst/>
        </p:spPr>
        <p:txBody>
          <a:bodyPr/>
          <a:lstStyle/>
          <a:p>
            <a:endParaRPr lang="en-US"/>
          </a:p>
        </p:txBody>
      </p:sp>
      <p:sp>
        <p:nvSpPr>
          <p:cNvPr id="6157" name="Line 13"/>
          <p:cNvSpPr>
            <a:spLocks noChangeShapeType="1"/>
          </p:cNvSpPr>
          <p:nvPr/>
        </p:nvSpPr>
        <p:spPr bwMode="auto">
          <a:xfrm>
            <a:off x="152400" y="3276600"/>
            <a:ext cx="4419600" cy="1676400"/>
          </a:xfrm>
          <a:prstGeom prst="line">
            <a:avLst/>
          </a:prstGeom>
          <a:noFill/>
          <a:ln w="9525">
            <a:solidFill>
              <a:schemeClr val="tx1"/>
            </a:solidFill>
            <a:round/>
            <a:headEnd/>
            <a:tailEnd/>
          </a:ln>
          <a:effectLst/>
        </p:spPr>
        <p:txBody>
          <a:bodyPr/>
          <a:lstStyle/>
          <a:p>
            <a:endParaRPr lang="en-US"/>
          </a:p>
        </p:txBody>
      </p:sp>
      <p:sp>
        <p:nvSpPr>
          <p:cNvPr id="6149" name="Oval 5"/>
          <p:cNvSpPr>
            <a:spLocks noChangeArrowheads="1"/>
          </p:cNvSpPr>
          <p:nvPr/>
        </p:nvSpPr>
        <p:spPr bwMode="auto">
          <a:xfrm>
            <a:off x="533400" y="2209800"/>
            <a:ext cx="3810000" cy="3657600"/>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6158" name="Text Box 14"/>
          <p:cNvSpPr txBox="1">
            <a:spLocks noChangeArrowheads="1"/>
          </p:cNvSpPr>
          <p:nvPr/>
        </p:nvSpPr>
        <p:spPr bwMode="auto">
          <a:xfrm>
            <a:off x="384175" y="1219200"/>
            <a:ext cx="1123950" cy="366712"/>
          </a:xfrm>
          <a:prstGeom prst="rect">
            <a:avLst/>
          </a:prstGeom>
          <a:noFill/>
          <a:ln w="9525">
            <a:noFill/>
            <a:miter lim="800000"/>
            <a:headEnd/>
            <a:tailEnd/>
          </a:ln>
          <a:effectLst/>
        </p:spPr>
        <p:txBody>
          <a:bodyPr wrap="none">
            <a:spAutoFit/>
          </a:bodyPr>
          <a:lstStyle/>
          <a:p>
            <a:r>
              <a:rPr lang="en-US" dirty="0"/>
              <a:t>KBHEAD</a:t>
            </a:r>
          </a:p>
        </p:txBody>
      </p:sp>
      <p:sp>
        <p:nvSpPr>
          <p:cNvPr id="6159" name="Text Box 15"/>
          <p:cNvSpPr txBox="1">
            <a:spLocks noChangeArrowheads="1"/>
          </p:cNvSpPr>
          <p:nvPr/>
        </p:nvSpPr>
        <p:spPr bwMode="auto">
          <a:xfrm>
            <a:off x="288925" y="6248400"/>
            <a:ext cx="971550" cy="366713"/>
          </a:xfrm>
          <a:prstGeom prst="rect">
            <a:avLst/>
          </a:prstGeom>
          <a:noFill/>
          <a:ln w="9525">
            <a:noFill/>
            <a:miter lim="800000"/>
            <a:headEnd/>
            <a:tailEnd/>
          </a:ln>
          <a:effectLst/>
        </p:spPr>
        <p:txBody>
          <a:bodyPr wrap="none">
            <a:spAutoFit/>
          </a:bodyPr>
          <a:lstStyle/>
          <a:p>
            <a:r>
              <a:rPr lang="en-US"/>
              <a:t>KBTAIL</a:t>
            </a:r>
          </a:p>
        </p:txBody>
      </p:sp>
      <p:sp>
        <p:nvSpPr>
          <p:cNvPr id="6160" name="Line 16"/>
          <p:cNvSpPr>
            <a:spLocks noChangeShapeType="1"/>
          </p:cNvSpPr>
          <p:nvPr/>
        </p:nvSpPr>
        <p:spPr bwMode="auto">
          <a:xfrm flipH="1">
            <a:off x="441325" y="1676400"/>
            <a:ext cx="152400" cy="1143000"/>
          </a:xfrm>
          <a:prstGeom prst="line">
            <a:avLst/>
          </a:prstGeom>
          <a:noFill/>
          <a:ln w="9525">
            <a:solidFill>
              <a:schemeClr val="tx1"/>
            </a:solidFill>
            <a:round/>
            <a:headEnd/>
            <a:tailEnd type="triangle" w="med" len="med"/>
          </a:ln>
          <a:effectLst/>
        </p:spPr>
        <p:txBody>
          <a:bodyPr/>
          <a:lstStyle/>
          <a:p>
            <a:endParaRPr lang="en-US"/>
          </a:p>
        </p:txBody>
      </p:sp>
      <p:sp>
        <p:nvSpPr>
          <p:cNvPr id="6161" name="Line 17"/>
          <p:cNvSpPr>
            <a:spLocks noChangeShapeType="1"/>
          </p:cNvSpPr>
          <p:nvPr/>
        </p:nvSpPr>
        <p:spPr bwMode="auto">
          <a:xfrm flipH="1" flipV="1">
            <a:off x="457199" y="5410200"/>
            <a:ext cx="212725" cy="838200"/>
          </a:xfrm>
          <a:prstGeom prst="line">
            <a:avLst/>
          </a:prstGeom>
          <a:noFill/>
          <a:ln w="9525">
            <a:solidFill>
              <a:schemeClr val="tx1"/>
            </a:solidFill>
            <a:round/>
            <a:headEnd/>
            <a:tailEnd type="triangle" w="med" len="med"/>
          </a:ln>
          <a:effectLst/>
        </p:spPr>
        <p:txBody>
          <a:bodyPr/>
          <a:lstStyle/>
          <a:p>
            <a:endParaRPr lang="en-US"/>
          </a:p>
        </p:txBody>
      </p:sp>
      <p:sp>
        <p:nvSpPr>
          <p:cNvPr id="6162" name="Oval 18"/>
          <p:cNvSpPr>
            <a:spLocks noChangeArrowheads="1"/>
          </p:cNvSpPr>
          <p:nvPr/>
        </p:nvSpPr>
        <p:spPr bwMode="auto">
          <a:xfrm>
            <a:off x="381000" y="2819400"/>
            <a:ext cx="381000" cy="457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63" name="Oval 19"/>
          <p:cNvSpPr>
            <a:spLocks noChangeArrowheads="1"/>
          </p:cNvSpPr>
          <p:nvPr/>
        </p:nvSpPr>
        <p:spPr bwMode="auto">
          <a:xfrm>
            <a:off x="152400" y="3505200"/>
            <a:ext cx="381000" cy="457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6164" name="Oval 20"/>
          <p:cNvSpPr>
            <a:spLocks noChangeArrowheads="1"/>
          </p:cNvSpPr>
          <p:nvPr/>
        </p:nvSpPr>
        <p:spPr bwMode="auto">
          <a:xfrm>
            <a:off x="228600" y="4343400"/>
            <a:ext cx="381000" cy="457200"/>
          </a:xfrm>
          <a:prstGeom prst="ellipse">
            <a:avLst/>
          </a:prstGeom>
          <a:solidFill>
            <a:schemeClr val="bg2"/>
          </a:solidFill>
          <a:ln w="9525">
            <a:solidFill>
              <a:schemeClr val="tx1"/>
            </a:solidFill>
            <a:round/>
            <a:headEnd/>
            <a:tailEnd/>
          </a:ln>
          <a:effectLst/>
        </p:spPr>
        <p:txBody>
          <a:bodyPr wrap="none" anchor="ctr"/>
          <a:lstStyle/>
          <a:p>
            <a:endParaRPr lang="en-US"/>
          </a:p>
        </p:txBody>
      </p:sp>
      <p:sp>
        <p:nvSpPr>
          <p:cNvPr id="20" name="Slide Number Placeholder 19"/>
          <p:cNvSpPr>
            <a:spLocks noGrp="1"/>
          </p:cNvSpPr>
          <p:nvPr>
            <p:ph type="sldNum" sz="quarter" idx="12"/>
          </p:nvPr>
        </p:nvSpPr>
        <p:spPr/>
        <p:txBody>
          <a:bodyPr/>
          <a:lstStyle/>
          <a:p>
            <a:fld id="{065265BB-70C7-4C56-B6F2-B81676332F65}" type="slidenum">
              <a:rPr lang="en-US" smtClean="0"/>
              <a:pPr/>
              <a:t>96</a:t>
            </a:fld>
            <a:endParaRPr lang="en-US"/>
          </a:p>
        </p:txBody>
      </p:sp>
      <p:sp>
        <p:nvSpPr>
          <p:cNvPr id="21" name="Rectangle 3"/>
          <p:cNvSpPr txBox="1">
            <a:spLocks noChangeArrowheads="1"/>
          </p:cNvSpPr>
          <p:nvPr/>
        </p:nvSpPr>
        <p:spPr>
          <a:xfrm>
            <a:off x="4495800" y="1066800"/>
            <a:ext cx="4648200" cy="4525963"/>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0" i="0" u="none" strike="noStrike" kern="0" cap="none" spc="0" normalizeH="0" baseline="0" noProof="0" smtClean="0">
                <a:ln>
                  <a:noFill/>
                </a:ln>
                <a:solidFill>
                  <a:schemeClr val="tx1"/>
                </a:solidFill>
                <a:effectLst/>
                <a:uLnTx/>
                <a:uFillTx/>
                <a:latin typeface="+mn-lt"/>
                <a:ea typeface="+mn-ea"/>
                <a:cs typeface="+mn-cs"/>
              </a:rPr>
              <a:t>BIOS Data Area</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rPr>
              <a:t>KBFLAGS is word at address 0x40:0x17</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rPr>
              <a:t>KBHEAD is word at address 0x40:0x1A</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rPr>
              <a:t>KBTAIL is word at address 0x40:0x1C</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rPr>
              <a:t>KBQUEUE is array of 16 words </a:t>
            </a:r>
          </a:p>
          <a:p>
            <a:pPr marL="742950" marR="0" lvl="1" indent="-285750" algn="l"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kern="0" cap="none" spc="0" normalizeH="0" baseline="0" noProof="0" smtClean="0">
                <a:ln>
                  <a:noFill/>
                </a:ln>
                <a:solidFill>
                  <a:schemeClr val="tx1"/>
                </a:solidFill>
                <a:effectLst/>
                <a:uLnTx/>
                <a:uFillTx/>
                <a:latin typeface="+mn-lt"/>
              </a:rPr>
              <a:t>		array base-address at 0x40:0x1E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rPr>
              <a:t>KBBASE is word at 0x40:0x80</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US" sz="2000" b="0" i="0" u="none" strike="noStrike" kern="0" cap="none" spc="0" normalizeH="0" baseline="0" noProof="0" smtClean="0">
                <a:ln>
                  <a:noFill/>
                </a:ln>
                <a:solidFill>
                  <a:schemeClr val="tx1"/>
                </a:solidFill>
                <a:effectLst/>
                <a:uLnTx/>
                <a:uFillTx/>
                <a:latin typeface="+mn-lt"/>
              </a:rPr>
              <a:t>KBTAIL is word at 0x40:0x82</a:t>
            </a:r>
            <a:endParaRPr kumimoji="0" lang="en-US" sz="2000" b="0" i="0" u="none" strike="noStrike" kern="0" cap="none" spc="0" normalizeH="0" baseline="0" noProof="0" dirty="0">
              <a:ln>
                <a:noFill/>
              </a:ln>
              <a:solidFill>
                <a:schemeClr val="tx1"/>
              </a:solidFill>
              <a:effectLst/>
              <a:uLnTx/>
              <a:uFillTx/>
              <a:latin typeface="+mn-lt"/>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152400"/>
            <a:ext cx="8229600" cy="1143000"/>
          </a:xfrm>
        </p:spPr>
        <p:txBody>
          <a:bodyPr/>
          <a:lstStyle/>
          <a:p>
            <a:r>
              <a:rPr lang="en-US" dirty="0"/>
              <a:t>Format of KBFLAGS LSB</a:t>
            </a:r>
          </a:p>
        </p:txBody>
      </p:sp>
      <p:sp>
        <p:nvSpPr>
          <p:cNvPr id="9220" name="Rectangle 4"/>
          <p:cNvSpPr>
            <a:spLocks noChangeArrowheads="1"/>
          </p:cNvSpPr>
          <p:nvPr/>
        </p:nvSpPr>
        <p:spPr bwMode="auto">
          <a:xfrm>
            <a:off x="3048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1" name="Rectangle 5"/>
          <p:cNvSpPr>
            <a:spLocks noChangeArrowheads="1"/>
          </p:cNvSpPr>
          <p:nvPr/>
        </p:nvSpPr>
        <p:spPr bwMode="auto">
          <a:xfrm>
            <a:off x="8382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2" name="Rectangle 6"/>
          <p:cNvSpPr>
            <a:spLocks noChangeArrowheads="1"/>
          </p:cNvSpPr>
          <p:nvPr/>
        </p:nvSpPr>
        <p:spPr bwMode="auto">
          <a:xfrm>
            <a:off x="13716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3" name="Rectangle 7"/>
          <p:cNvSpPr>
            <a:spLocks noChangeArrowheads="1"/>
          </p:cNvSpPr>
          <p:nvPr/>
        </p:nvSpPr>
        <p:spPr bwMode="auto">
          <a:xfrm>
            <a:off x="19050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4" name="Rectangle 8"/>
          <p:cNvSpPr>
            <a:spLocks noChangeArrowheads="1"/>
          </p:cNvSpPr>
          <p:nvPr/>
        </p:nvSpPr>
        <p:spPr bwMode="auto">
          <a:xfrm>
            <a:off x="24384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5" name="Rectangle 9"/>
          <p:cNvSpPr>
            <a:spLocks noChangeArrowheads="1"/>
          </p:cNvSpPr>
          <p:nvPr/>
        </p:nvSpPr>
        <p:spPr bwMode="auto">
          <a:xfrm>
            <a:off x="29718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6" name="Rectangle 10"/>
          <p:cNvSpPr>
            <a:spLocks noChangeArrowheads="1"/>
          </p:cNvSpPr>
          <p:nvPr/>
        </p:nvSpPr>
        <p:spPr bwMode="auto">
          <a:xfrm>
            <a:off x="35052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7" name="Rectangle 11"/>
          <p:cNvSpPr>
            <a:spLocks noChangeArrowheads="1"/>
          </p:cNvSpPr>
          <p:nvPr/>
        </p:nvSpPr>
        <p:spPr bwMode="auto">
          <a:xfrm>
            <a:off x="40386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8" name="Rectangle 12"/>
          <p:cNvSpPr>
            <a:spLocks noChangeArrowheads="1"/>
          </p:cNvSpPr>
          <p:nvPr/>
        </p:nvSpPr>
        <p:spPr bwMode="auto">
          <a:xfrm>
            <a:off x="45720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29" name="Rectangle 13"/>
          <p:cNvSpPr>
            <a:spLocks noChangeArrowheads="1"/>
          </p:cNvSpPr>
          <p:nvPr/>
        </p:nvSpPr>
        <p:spPr bwMode="auto">
          <a:xfrm>
            <a:off x="51054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0" name="Rectangle 14"/>
          <p:cNvSpPr>
            <a:spLocks noChangeArrowheads="1"/>
          </p:cNvSpPr>
          <p:nvPr/>
        </p:nvSpPr>
        <p:spPr bwMode="auto">
          <a:xfrm>
            <a:off x="56388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1" name="Rectangle 15"/>
          <p:cNvSpPr>
            <a:spLocks noChangeArrowheads="1"/>
          </p:cNvSpPr>
          <p:nvPr/>
        </p:nvSpPr>
        <p:spPr bwMode="auto">
          <a:xfrm>
            <a:off x="61722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2" name="Rectangle 16"/>
          <p:cNvSpPr>
            <a:spLocks noChangeArrowheads="1"/>
          </p:cNvSpPr>
          <p:nvPr/>
        </p:nvSpPr>
        <p:spPr bwMode="auto">
          <a:xfrm>
            <a:off x="67056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3" name="Rectangle 17"/>
          <p:cNvSpPr>
            <a:spLocks noChangeArrowheads="1"/>
          </p:cNvSpPr>
          <p:nvPr/>
        </p:nvSpPr>
        <p:spPr bwMode="auto">
          <a:xfrm>
            <a:off x="72390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4" name="Rectangle 18"/>
          <p:cNvSpPr>
            <a:spLocks noChangeArrowheads="1"/>
          </p:cNvSpPr>
          <p:nvPr/>
        </p:nvSpPr>
        <p:spPr bwMode="auto">
          <a:xfrm>
            <a:off x="7772400" y="1563687"/>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5" name="Rectangle 19"/>
          <p:cNvSpPr>
            <a:spLocks noChangeArrowheads="1"/>
          </p:cNvSpPr>
          <p:nvPr/>
        </p:nvSpPr>
        <p:spPr bwMode="auto">
          <a:xfrm>
            <a:off x="8305800" y="1905000"/>
            <a:ext cx="533400" cy="91440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9236" name="Text Box 20"/>
          <p:cNvSpPr txBox="1">
            <a:spLocks noChangeArrowheads="1"/>
          </p:cNvSpPr>
          <p:nvPr/>
        </p:nvSpPr>
        <p:spPr bwMode="auto">
          <a:xfrm>
            <a:off x="4616450" y="5791200"/>
            <a:ext cx="4222750" cy="366713"/>
          </a:xfrm>
          <a:prstGeom prst="rect">
            <a:avLst/>
          </a:prstGeom>
          <a:noFill/>
          <a:ln w="9525">
            <a:noFill/>
            <a:miter lim="800000"/>
            <a:headEnd/>
            <a:tailEnd/>
          </a:ln>
          <a:effectLst/>
        </p:spPr>
        <p:txBody>
          <a:bodyPr wrap="none">
            <a:spAutoFit/>
          </a:bodyPr>
          <a:lstStyle/>
          <a:p>
            <a:r>
              <a:rPr lang="en-US" dirty="0"/>
              <a:t>  Left-Shift key is pressed (1=yes, 0=no)</a:t>
            </a:r>
          </a:p>
        </p:txBody>
      </p:sp>
      <p:sp>
        <p:nvSpPr>
          <p:cNvPr id="9237" name="Line 21"/>
          <p:cNvSpPr>
            <a:spLocks noChangeShapeType="1"/>
          </p:cNvSpPr>
          <p:nvPr/>
        </p:nvSpPr>
        <p:spPr bwMode="auto">
          <a:xfrm flipV="1">
            <a:off x="8534400" y="2478087"/>
            <a:ext cx="0" cy="3352800"/>
          </a:xfrm>
          <a:prstGeom prst="line">
            <a:avLst/>
          </a:prstGeom>
          <a:noFill/>
          <a:ln w="9525">
            <a:solidFill>
              <a:schemeClr val="tx1"/>
            </a:solidFill>
            <a:round/>
            <a:headEnd/>
            <a:tailEnd type="triangle" w="med" len="med"/>
          </a:ln>
          <a:effectLst/>
        </p:spPr>
        <p:txBody>
          <a:bodyPr/>
          <a:lstStyle/>
          <a:p>
            <a:endParaRPr lang="en-US"/>
          </a:p>
        </p:txBody>
      </p:sp>
      <p:sp>
        <p:nvSpPr>
          <p:cNvPr id="9238" name="Text Box 22"/>
          <p:cNvSpPr txBox="1">
            <a:spLocks noChangeArrowheads="1"/>
          </p:cNvSpPr>
          <p:nvPr/>
        </p:nvSpPr>
        <p:spPr bwMode="auto">
          <a:xfrm>
            <a:off x="4114800" y="5449887"/>
            <a:ext cx="4248150" cy="366713"/>
          </a:xfrm>
          <a:prstGeom prst="rect">
            <a:avLst/>
          </a:prstGeom>
          <a:noFill/>
          <a:ln w="9525">
            <a:noFill/>
            <a:miter lim="800000"/>
            <a:headEnd/>
            <a:tailEnd/>
          </a:ln>
          <a:effectLst/>
        </p:spPr>
        <p:txBody>
          <a:bodyPr wrap="none">
            <a:spAutoFit/>
          </a:bodyPr>
          <a:lstStyle/>
          <a:p>
            <a:r>
              <a:rPr lang="en-US"/>
              <a:t>Right-Shift key is pressed (1=yes, 0=no)</a:t>
            </a:r>
          </a:p>
        </p:txBody>
      </p:sp>
      <p:sp>
        <p:nvSpPr>
          <p:cNvPr id="9239" name="Line 23"/>
          <p:cNvSpPr>
            <a:spLocks noChangeShapeType="1"/>
          </p:cNvSpPr>
          <p:nvPr/>
        </p:nvSpPr>
        <p:spPr bwMode="auto">
          <a:xfrm flipV="1">
            <a:off x="8001000" y="2478087"/>
            <a:ext cx="0" cy="2971800"/>
          </a:xfrm>
          <a:prstGeom prst="line">
            <a:avLst/>
          </a:prstGeom>
          <a:noFill/>
          <a:ln w="9525">
            <a:solidFill>
              <a:schemeClr val="tx1"/>
            </a:solidFill>
            <a:round/>
            <a:headEnd/>
            <a:tailEnd type="triangle" w="med" len="med"/>
          </a:ln>
          <a:effectLst/>
        </p:spPr>
        <p:txBody>
          <a:bodyPr/>
          <a:lstStyle/>
          <a:p>
            <a:endParaRPr lang="en-US"/>
          </a:p>
        </p:txBody>
      </p:sp>
      <p:sp>
        <p:nvSpPr>
          <p:cNvPr id="9240" name="Text Box 24"/>
          <p:cNvSpPr txBox="1">
            <a:spLocks noChangeArrowheads="1"/>
          </p:cNvSpPr>
          <p:nvPr/>
        </p:nvSpPr>
        <p:spPr bwMode="auto">
          <a:xfrm>
            <a:off x="8366125" y="1484313"/>
            <a:ext cx="311150" cy="366712"/>
          </a:xfrm>
          <a:prstGeom prst="rect">
            <a:avLst/>
          </a:prstGeom>
          <a:noFill/>
          <a:ln w="9525">
            <a:noFill/>
            <a:miter lim="800000"/>
            <a:headEnd/>
            <a:tailEnd/>
          </a:ln>
          <a:effectLst/>
        </p:spPr>
        <p:txBody>
          <a:bodyPr wrap="none">
            <a:spAutoFit/>
          </a:bodyPr>
          <a:lstStyle/>
          <a:p>
            <a:r>
              <a:rPr lang="en-US"/>
              <a:t>0</a:t>
            </a:r>
          </a:p>
        </p:txBody>
      </p:sp>
      <p:sp>
        <p:nvSpPr>
          <p:cNvPr id="9241" name="Text Box 25"/>
          <p:cNvSpPr txBox="1">
            <a:spLocks noChangeArrowheads="1"/>
          </p:cNvSpPr>
          <p:nvPr/>
        </p:nvSpPr>
        <p:spPr bwMode="auto">
          <a:xfrm>
            <a:off x="7908925" y="1143000"/>
            <a:ext cx="311150" cy="366712"/>
          </a:xfrm>
          <a:prstGeom prst="rect">
            <a:avLst/>
          </a:prstGeom>
          <a:noFill/>
          <a:ln w="9525">
            <a:noFill/>
            <a:miter lim="800000"/>
            <a:headEnd/>
            <a:tailEnd/>
          </a:ln>
          <a:effectLst/>
        </p:spPr>
        <p:txBody>
          <a:bodyPr wrap="none">
            <a:spAutoFit/>
          </a:bodyPr>
          <a:lstStyle/>
          <a:p>
            <a:r>
              <a:rPr lang="en-US"/>
              <a:t>1</a:t>
            </a:r>
          </a:p>
        </p:txBody>
      </p:sp>
      <p:sp>
        <p:nvSpPr>
          <p:cNvPr id="9242" name="Text Box 26"/>
          <p:cNvSpPr txBox="1">
            <a:spLocks noChangeArrowheads="1"/>
          </p:cNvSpPr>
          <p:nvPr/>
        </p:nvSpPr>
        <p:spPr bwMode="auto">
          <a:xfrm>
            <a:off x="4191000" y="4992687"/>
            <a:ext cx="3587750" cy="366713"/>
          </a:xfrm>
          <a:prstGeom prst="rect">
            <a:avLst/>
          </a:prstGeom>
          <a:noFill/>
          <a:ln w="9525">
            <a:noFill/>
            <a:miter lim="800000"/>
            <a:headEnd/>
            <a:tailEnd/>
          </a:ln>
          <a:effectLst/>
        </p:spPr>
        <p:txBody>
          <a:bodyPr wrap="none">
            <a:spAutoFit/>
          </a:bodyPr>
          <a:lstStyle/>
          <a:p>
            <a:r>
              <a:rPr lang="en-US"/>
              <a:t>Ctrl-Key is pressed (1=yes, 0=no)</a:t>
            </a:r>
          </a:p>
        </p:txBody>
      </p:sp>
      <p:sp>
        <p:nvSpPr>
          <p:cNvPr id="9243" name="Line 27"/>
          <p:cNvSpPr>
            <a:spLocks noChangeShapeType="1"/>
          </p:cNvSpPr>
          <p:nvPr/>
        </p:nvSpPr>
        <p:spPr bwMode="auto">
          <a:xfrm flipV="1">
            <a:off x="7467600" y="2478087"/>
            <a:ext cx="0" cy="2514600"/>
          </a:xfrm>
          <a:prstGeom prst="line">
            <a:avLst/>
          </a:prstGeom>
          <a:noFill/>
          <a:ln w="9525">
            <a:solidFill>
              <a:schemeClr val="tx1"/>
            </a:solidFill>
            <a:round/>
            <a:headEnd/>
            <a:tailEnd type="triangle" w="med" len="med"/>
          </a:ln>
          <a:effectLst/>
        </p:spPr>
        <p:txBody>
          <a:bodyPr/>
          <a:lstStyle/>
          <a:p>
            <a:endParaRPr lang="en-US"/>
          </a:p>
        </p:txBody>
      </p:sp>
      <p:sp>
        <p:nvSpPr>
          <p:cNvPr id="9244" name="Text Box 28"/>
          <p:cNvSpPr txBox="1">
            <a:spLocks noChangeArrowheads="1"/>
          </p:cNvSpPr>
          <p:nvPr/>
        </p:nvSpPr>
        <p:spPr bwMode="auto">
          <a:xfrm>
            <a:off x="3733800" y="4611687"/>
            <a:ext cx="3498850" cy="366713"/>
          </a:xfrm>
          <a:prstGeom prst="rect">
            <a:avLst/>
          </a:prstGeom>
          <a:noFill/>
          <a:ln w="9525">
            <a:noFill/>
            <a:miter lim="800000"/>
            <a:headEnd/>
            <a:tailEnd/>
          </a:ln>
          <a:effectLst/>
        </p:spPr>
        <p:txBody>
          <a:bodyPr wrap="none">
            <a:spAutoFit/>
          </a:bodyPr>
          <a:lstStyle/>
          <a:p>
            <a:r>
              <a:rPr lang="en-US" dirty="0"/>
              <a:t>Alt-Key is pressed (1=yes, 0=no)</a:t>
            </a:r>
          </a:p>
        </p:txBody>
      </p:sp>
      <p:sp>
        <p:nvSpPr>
          <p:cNvPr id="9245" name="Line 29"/>
          <p:cNvSpPr>
            <a:spLocks noChangeShapeType="1"/>
          </p:cNvSpPr>
          <p:nvPr/>
        </p:nvSpPr>
        <p:spPr bwMode="auto">
          <a:xfrm flipV="1">
            <a:off x="6934200" y="2478087"/>
            <a:ext cx="0" cy="2133600"/>
          </a:xfrm>
          <a:prstGeom prst="line">
            <a:avLst/>
          </a:prstGeom>
          <a:noFill/>
          <a:ln w="9525">
            <a:solidFill>
              <a:schemeClr val="tx1"/>
            </a:solidFill>
            <a:round/>
            <a:headEnd/>
            <a:tailEnd type="triangle" w="med" len="med"/>
          </a:ln>
          <a:effectLst/>
        </p:spPr>
        <p:txBody>
          <a:bodyPr/>
          <a:lstStyle/>
          <a:p>
            <a:endParaRPr lang="en-US"/>
          </a:p>
        </p:txBody>
      </p:sp>
      <p:sp>
        <p:nvSpPr>
          <p:cNvPr id="9246" name="Text Box 30"/>
          <p:cNvSpPr txBox="1">
            <a:spLocks noChangeArrowheads="1"/>
          </p:cNvSpPr>
          <p:nvPr/>
        </p:nvSpPr>
        <p:spPr bwMode="auto">
          <a:xfrm>
            <a:off x="7375525" y="1143000"/>
            <a:ext cx="311150" cy="366712"/>
          </a:xfrm>
          <a:prstGeom prst="rect">
            <a:avLst/>
          </a:prstGeom>
          <a:noFill/>
          <a:ln w="9525">
            <a:noFill/>
            <a:miter lim="800000"/>
            <a:headEnd/>
            <a:tailEnd/>
          </a:ln>
          <a:effectLst/>
        </p:spPr>
        <p:txBody>
          <a:bodyPr wrap="none">
            <a:spAutoFit/>
          </a:bodyPr>
          <a:lstStyle/>
          <a:p>
            <a:r>
              <a:rPr lang="en-US"/>
              <a:t>2</a:t>
            </a:r>
          </a:p>
        </p:txBody>
      </p:sp>
      <p:sp>
        <p:nvSpPr>
          <p:cNvPr id="9247" name="Text Box 31"/>
          <p:cNvSpPr txBox="1">
            <a:spLocks noChangeArrowheads="1"/>
          </p:cNvSpPr>
          <p:nvPr/>
        </p:nvSpPr>
        <p:spPr bwMode="auto">
          <a:xfrm>
            <a:off x="6842125" y="1143000"/>
            <a:ext cx="311150" cy="366712"/>
          </a:xfrm>
          <a:prstGeom prst="rect">
            <a:avLst/>
          </a:prstGeom>
          <a:noFill/>
          <a:ln w="9525">
            <a:noFill/>
            <a:miter lim="800000"/>
            <a:headEnd/>
            <a:tailEnd/>
          </a:ln>
          <a:effectLst/>
        </p:spPr>
        <p:txBody>
          <a:bodyPr wrap="none">
            <a:spAutoFit/>
          </a:bodyPr>
          <a:lstStyle/>
          <a:p>
            <a:r>
              <a:rPr lang="en-US"/>
              <a:t>3</a:t>
            </a:r>
          </a:p>
        </p:txBody>
      </p:sp>
      <p:sp>
        <p:nvSpPr>
          <p:cNvPr id="9248" name="Text Box 32"/>
          <p:cNvSpPr txBox="1">
            <a:spLocks noChangeArrowheads="1"/>
          </p:cNvSpPr>
          <p:nvPr/>
        </p:nvSpPr>
        <p:spPr bwMode="auto">
          <a:xfrm>
            <a:off x="6308725" y="1143000"/>
            <a:ext cx="311150" cy="366712"/>
          </a:xfrm>
          <a:prstGeom prst="rect">
            <a:avLst/>
          </a:prstGeom>
          <a:noFill/>
          <a:ln w="9525">
            <a:noFill/>
            <a:miter lim="800000"/>
            <a:headEnd/>
            <a:tailEnd/>
          </a:ln>
          <a:effectLst/>
        </p:spPr>
        <p:txBody>
          <a:bodyPr wrap="none">
            <a:spAutoFit/>
          </a:bodyPr>
          <a:lstStyle/>
          <a:p>
            <a:r>
              <a:rPr lang="en-US"/>
              <a:t>4</a:t>
            </a:r>
          </a:p>
        </p:txBody>
      </p:sp>
      <p:sp>
        <p:nvSpPr>
          <p:cNvPr id="9249" name="Text Box 33"/>
          <p:cNvSpPr txBox="1">
            <a:spLocks noChangeArrowheads="1"/>
          </p:cNvSpPr>
          <p:nvPr/>
        </p:nvSpPr>
        <p:spPr bwMode="auto">
          <a:xfrm>
            <a:off x="5775325" y="1143000"/>
            <a:ext cx="311150" cy="366712"/>
          </a:xfrm>
          <a:prstGeom prst="rect">
            <a:avLst/>
          </a:prstGeom>
          <a:noFill/>
          <a:ln w="9525">
            <a:noFill/>
            <a:miter lim="800000"/>
            <a:headEnd/>
            <a:tailEnd/>
          </a:ln>
          <a:effectLst/>
        </p:spPr>
        <p:txBody>
          <a:bodyPr wrap="none">
            <a:spAutoFit/>
          </a:bodyPr>
          <a:lstStyle/>
          <a:p>
            <a:r>
              <a:rPr lang="en-US"/>
              <a:t>5</a:t>
            </a:r>
          </a:p>
        </p:txBody>
      </p:sp>
      <p:sp>
        <p:nvSpPr>
          <p:cNvPr id="9250" name="Text Box 34"/>
          <p:cNvSpPr txBox="1">
            <a:spLocks noChangeArrowheads="1"/>
          </p:cNvSpPr>
          <p:nvPr/>
        </p:nvSpPr>
        <p:spPr bwMode="auto">
          <a:xfrm>
            <a:off x="5241925" y="1143000"/>
            <a:ext cx="311150" cy="366712"/>
          </a:xfrm>
          <a:prstGeom prst="rect">
            <a:avLst/>
          </a:prstGeom>
          <a:noFill/>
          <a:ln w="9525">
            <a:noFill/>
            <a:miter lim="800000"/>
            <a:headEnd/>
            <a:tailEnd/>
          </a:ln>
          <a:effectLst/>
        </p:spPr>
        <p:txBody>
          <a:bodyPr wrap="none">
            <a:spAutoFit/>
          </a:bodyPr>
          <a:lstStyle/>
          <a:p>
            <a:r>
              <a:rPr lang="en-US"/>
              <a:t>6</a:t>
            </a:r>
          </a:p>
        </p:txBody>
      </p:sp>
      <p:sp>
        <p:nvSpPr>
          <p:cNvPr id="9251" name="Text Box 35"/>
          <p:cNvSpPr txBox="1">
            <a:spLocks noChangeArrowheads="1"/>
          </p:cNvSpPr>
          <p:nvPr/>
        </p:nvSpPr>
        <p:spPr bwMode="auto">
          <a:xfrm>
            <a:off x="4708525" y="1143000"/>
            <a:ext cx="311150" cy="366712"/>
          </a:xfrm>
          <a:prstGeom prst="rect">
            <a:avLst/>
          </a:prstGeom>
          <a:noFill/>
          <a:ln w="9525">
            <a:noFill/>
            <a:miter lim="800000"/>
            <a:headEnd/>
            <a:tailEnd/>
          </a:ln>
          <a:effectLst/>
        </p:spPr>
        <p:txBody>
          <a:bodyPr wrap="none">
            <a:spAutoFit/>
          </a:bodyPr>
          <a:lstStyle/>
          <a:p>
            <a:r>
              <a:rPr lang="en-US"/>
              <a:t>7</a:t>
            </a:r>
          </a:p>
        </p:txBody>
      </p:sp>
      <p:sp>
        <p:nvSpPr>
          <p:cNvPr id="9252" name="Text Box 36"/>
          <p:cNvSpPr txBox="1">
            <a:spLocks noChangeArrowheads="1"/>
          </p:cNvSpPr>
          <p:nvPr/>
        </p:nvSpPr>
        <p:spPr bwMode="auto">
          <a:xfrm>
            <a:off x="1981200" y="3316287"/>
            <a:ext cx="3638550" cy="366713"/>
          </a:xfrm>
          <a:prstGeom prst="rect">
            <a:avLst/>
          </a:prstGeom>
          <a:noFill/>
          <a:ln w="9525">
            <a:noFill/>
            <a:miter lim="800000"/>
            <a:headEnd/>
            <a:tailEnd/>
          </a:ln>
          <a:effectLst/>
        </p:spPr>
        <p:txBody>
          <a:bodyPr wrap="none">
            <a:spAutoFit/>
          </a:bodyPr>
          <a:lstStyle/>
          <a:p>
            <a:r>
              <a:rPr lang="en-US"/>
              <a:t>Caps-Lock is active (1=yes, 0=no)</a:t>
            </a:r>
          </a:p>
        </p:txBody>
      </p:sp>
      <p:sp>
        <p:nvSpPr>
          <p:cNvPr id="9253" name="Text Box 37"/>
          <p:cNvSpPr txBox="1">
            <a:spLocks noChangeArrowheads="1"/>
          </p:cNvSpPr>
          <p:nvPr/>
        </p:nvSpPr>
        <p:spPr bwMode="auto">
          <a:xfrm>
            <a:off x="2514600" y="3697287"/>
            <a:ext cx="3587750" cy="366713"/>
          </a:xfrm>
          <a:prstGeom prst="rect">
            <a:avLst/>
          </a:prstGeom>
          <a:noFill/>
          <a:ln w="9525">
            <a:noFill/>
            <a:miter lim="800000"/>
            <a:headEnd/>
            <a:tailEnd/>
          </a:ln>
          <a:effectLst/>
        </p:spPr>
        <p:txBody>
          <a:bodyPr wrap="none">
            <a:spAutoFit/>
          </a:bodyPr>
          <a:lstStyle/>
          <a:p>
            <a:r>
              <a:rPr lang="en-US"/>
              <a:t>Num-Lock is active (1=yes, 0=no)</a:t>
            </a:r>
          </a:p>
        </p:txBody>
      </p:sp>
      <p:sp>
        <p:nvSpPr>
          <p:cNvPr id="9254" name="Text Box 38"/>
          <p:cNvSpPr txBox="1">
            <a:spLocks noChangeArrowheads="1"/>
          </p:cNvSpPr>
          <p:nvPr/>
        </p:nvSpPr>
        <p:spPr bwMode="auto">
          <a:xfrm>
            <a:off x="3048000" y="4078287"/>
            <a:ext cx="3676650" cy="366713"/>
          </a:xfrm>
          <a:prstGeom prst="rect">
            <a:avLst/>
          </a:prstGeom>
          <a:noFill/>
          <a:ln w="9525">
            <a:noFill/>
            <a:miter lim="800000"/>
            <a:headEnd/>
            <a:tailEnd/>
          </a:ln>
          <a:effectLst/>
        </p:spPr>
        <p:txBody>
          <a:bodyPr wrap="none">
            <a:spAutoFit/>
          </a:bodyPr>
          <a:lstStyle/>
          <a:p>
            <a:r>
              <a:rPr lang="en-US"/>
              <a:t>Scroll-Lock is active (1=yes, 0=no)</a:t>
            </a:r>
          </a:p>
        </p:txBody>
      </p:sp>
      <p:sp>
        <p:nvSpPr>
          <p:cNvPr id="9255" name="Line 39"/>
          <p:cNvSpPr>
            <a:spLocks noChangeShapeType="1"/>
          </p:cNvSpPr>
          <p:nvPr/>
        </p:nvSpPr>
        <p:spPr bwMode="auto">
          <a:xfrm flipV="1">
            <a:off x="6400800" y="2478087"/>
            <a:ext cx="0" cy="1600200"/>
          </a:xfrm>
          <a:prstGeom prst="line">
            <a:avLst/>
          </a:prstGeom>
          <a:noFill/>
          <a:ln w="9525">
            <a:solidFill>
              <a:schemeClr val="tx1"/>
            </a:solidFill>
            <a:round/>
            <a:headEnd/>
            <a:tailEnd type="triangle" w="med" len="med"/>
          </a:ln>
          <a:effectLst/>
        </p:spPr>
        <p:txBody>
          <a:bodyPr/>
          <a:lstStyle/>
          <a:p>
            <a:endParaRPr lang="en-US"/>
          </a:p>
        </p:txBody>
      </p:sp>
      <p:sp>
        <p:nvSpPr>
          <p:cNvPr id="9256" name="Line 40"/>
          <p:cNvSpPr>
            <a:spLocks noChangeShapeType="1"/>
          </p:cNvSpPr>
          <p:nvPr/>
        </p:nvSpPr>
        <p:spPr bwMode="auto">
          <a:xfrm flipV="1">
            <a:off x="5867400" y="2478087"/>
            <a:ext cx="0" cy="1219200"/>
          </a:xfrm>
          <a:prstGeom prst="line">
            <a:avLst/>
          </a:prstGeom>
          <a:noFill/>
          <a:ln w="9525">
            <a:solidFill>
              <a:schemeClr val="tx1"/>
            </a:solidFill>
            <a:round/>
            <a:headEnd/>
            <a:tailEnd type="triangle" w="med" len="med"/>
          </a:ln>
          <a:effectLst/>
        </p:spPr>
        <p:txBody>
          <a:bodyPr/>
          <a:lstStyle/>
          <a:p>
            <a:endParaRPr lang="en-US"/>
          </a:p>
        </p:txBody>
      </p:sp>
      <p:sp>
        <p:nvSpPr>
          <p:cNvPr id="9257" name="Line 41"/>
          <p:cNvSpPr>
            <a:spLocks noChangeShapeType="1"/>
          </p:cNvSpPr>
          <p:nvPr/>
        </p:nvSpPr>
        <p:spPr bwMode="auto">
          <a:xfrm flipV="1">
            <a:off x="5334000" y="2478087"/>
            <a:ext cx="0" cy="838200"/>
          </a:xfrm>
          <a:prstGeom prst="line">
            <a:avLst/>
          </a:prstGeom>
          <a:noFill/>
          <a:ln w="9525">
            <a:solidFill>
              <a:schemeClr val="tx1"/>
            </a:solidFill>
            <a:round/>
            <a:headEnd/>
            <a:tailEnd type="triangle" w="med" len="med"/>
          </a:ln>
          <a:effectLst/>
        </p:spPr>
        <p:txBody>
          <a:bodyPr/>
          <a:lstStyle/>
          <a:p>
            <a:endParaRPr lang="en-US"/>
          </a:p>
        </p:txBody>
      </p:sp>
      <p:sp>
        <p:nvSpPr>
          <p:cNvPr id="9258" name="Text Box 42"/>
          <p:cNvSpPr txBox="1">
            <a:spLocks noChangeArrowheads="1"/>
          </p:cNvSpPr>
          <p:nvPr/>
        </p:nvSpPr>
        <p:spPr bwMode="auto">
          <a:xfrm>
            <a:off x="1371600" y="2935287"/>
            <a:ext cx="3765550" cy="366713"/>
          </a:xfrm>
          <a:prstGeom prst="rect">
            <a:avLst/>
          </a:prstGeom>
          <a:noFill/>
          <a:ln w="9525">
            <a:noFill/>
            <a:miter lim="800000"/>
            <a:headEnd/>
            <a:tailEnd/>
          </a:ln>
          <a:effectLst/>
        </p:spPr>
        <p:txBody>
          <a:bodyPr wrap="none">
            <a:spAutoFit/>
          </a:bodyPr>
          <a:lstStyle/>
          <a:p>
            <a:r>
              <a:rPr lang="en-US"/>
              <a:t>Insert-mode is active (1=yes, 0=no)</a:t>
            </a:r>
          </a:p>
        </p:txBody>
      </p:sp>
      <p:sp>
        <p:nvSpPr>
          <p:cNvPr id="9259" name="Line 43"/>
          <p:cNvSpPr>
            <a:spLocks noChangeShapeType="1"/>
          </p:cNvSpPr>
          <p:nvPr/>
        </p:nvSpPr>
        <p:spPr bwMode="auto">
          <a:xfrm flipV="1">
            <a:off x="4800600" y="2478087"/>
            <a:ext cx="0" cy="457200"/>
          </a:xfrm>
          <a:prstGeom prst="line">
            <a:avLst/>
          </a:prstGeom>
          <a:noFill/>
          <a:ln w="9525">
            <a:solidFill>
              <a:schemeClr val="tx1"/>
            </a:solidFill>
            <a:round/>
            <a:headEnd/>
            <a:tailEnd type="triangle" w="med" len="med"/>
          </a:ln>
          <a:effectLst/>
        </p:spPr>
        <p:txBody>
          <a:bodyPr/>
          <a:lstStyle/>
          <a:p>
            <a:endParaRPr lang="en-US"/>
          </a:p>
        </p:txBody>
      </p:sp>
      <p:sp>
        <p:nvSpPr>
          <p:cNvPr id="43" name="Slide Number Placeholder 42"/>
          <p:cNvSpPr>
            <a:spLocks noGrp="1"/>
          </p:cNvSpPr>
          <p:nvPr>
            <p:ph type="sldNum" sz="quarter" idx="12"/>
          </p:nvPr>
        </p:nvSpPr>
        <p:spPr/>
        <p:txBody>
          <a:bodyPr/>
          <a:lstStyle/>
          <a:p>
            <a:fld id="{065265BB-70C7-4C56-B6F2-B81676332F65}" type="slidenum">
              <a:rPr lang="en-US" smtClean="0"/>
              <a:pPr/>
              <a:t>97</a:t>
            </a:fld>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1143000"/>
          </a:xfrm>
        </p:spPr>
        <p:txBody>
          <a:bodyPr/>
          <a:lstStyle/>
          <a:p>
            <a:r>
              <a:rPr lang="en-US" dirty="0" smtClean="0"/>
              <a:t>Intel </a:t>
            </a:r>
            <a:r>
              <a:rPr lang="en-US" dirty="0"/>
              <a:t>“reserved” interrupts</a:t>
            </a:r>
          </a:p>
        </p:txBody>
      </p:sp>
      <p:sp>
        <p:nvSpPr>
          <p:cNvPr id="3075" name="Rectangle 3"/>
          <p:cNvSpPr>
            <a:spLocks noGrp="1" noChangeArrowheads="1"/>
          </p:cNvSpPr>
          <p:nvPr>
            <p:ph type="body" idx="1"/>
          </p:nvPr>
        </p:nvSpPr>
        <p:spPr/>
        <p:txBody>
          <a:bodyPr/>
          <a:lstStyle/>
          <a:p>
            <a:r>
              <a:rPr lang="en-US" sz="2400" dirty="0"/>
              <a:t>Intel had reserved interrupt-numbers 0-31 for the processor’s various exceptions</a:t>
            </a:r>
          </a:p>
          <a:p>
            <a:r>
              <a:rPr lang="en-US" sz="2400" dirty="0"/>
              <a:t>But only interrupts 0-4 were used by 8086</a:t>
            </a:r>
          </a:p>
          <a:p>
            <a:r>
              <a:rPr lang="en-US" sz="2400" dirty="0"/>
              <a:t>Designers of the early IBM-PC ROM-BIOS disregarded the “Intel reserved” warning</a:t>
            </a:r>
          </a:p>
          <a:p>
            <a:r>
              <a:rPr lang="en-US" sz="2400" dirty="0"/>
              <a:t>So interrupts 5-31 got used by ROM-BIOS code for its own various purposes</a:t>
            </a:r>
          </a:p>
          <a:p>
            <a:r>
              <a:rPr lang="en-US" sz="2400" dirty="0"/>
              <a:t>This created interrupt-conflicts for 80286+</a:t>
            </a:r>
          </a:p>
        </p:txBody>
      </p:sp>
      <p:sp>
        <p:nvSpPr>
          <p:cNvPr id="4" name="Slide Number Placeholder 3"/>
          <p:cNvSpPr>
            <a:spLocks noGrp="1"/>
          </p:cNvSpPr>
          <p:nvPr>
            <p:ph type="sldNum" sz="quarter" idx="12"/>
          </p:nvPr>
        </p:nvSpPr>
        <p:spPr/>
        <p:txBody>
          <a:bodyPr/>
          <a:lstStyle/>
          <a:p>
            <a:fld id="{E9F30D11-FCBC-4E13-9D77-6D2272D5FE03}" type="slidenum">
              <a:rPr lang="en-US" smtClean="0"/>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152400"/>
            <a:ext cx="8229600" cy="1143000"/>
          </a:xfrm>
        </p:spPr>
        <p:txBody>
          <a:bodyPr/>
          <a:lstStyle/>
          <a:p>
            <a:r>
              <a:rPr lang="en-US" dirty="0"/>
              <a:t>Exceptions in Protected-Mode</a:t>
            </a:r>
          </a:p>
        </p:txBody>
      </p:sp>
      <p:sp>
        <p:nvSpPr>
          <p:cNvPr id="4099" name="Rectangle 3"/>
          <p:cNvSpPr>
            <a:spLocks noGrp="1" noChangeArrowheads="1"/>
          </p:cNvSpPr>
          <p:nvPr>
            <p:ph type="body" idx="1"/>
          </p:nvPr>
        </p:nvSpPr>
        <p:spPr>
          <a:xfrm>
            <a:off x="0" y="1417637"/>
            <a:ext cx="8686800" cy="4525963"/>
          </a:xfrm>
        </p:spPr>
        <p:txBody>
          <a:bodyPr/>
          <a:lstStyle/>
          <a:p>
            <a:r>
              <a:rPr lang="en-US" sz="2000" dirty="0"/>
              <a:t>The interrupt-conflicts seldom arise while the processor is executing in </a:t>
            </a:r>
            <a:r>
              <a:rPr lang="en-US" sz="2000" dirty="0" smtClean="0"/>
              <a:t>Real-Mode.  PC </a:t>
            </a:r>
            <a:r>
              <a:rPr lang="en-US" sz="2000" dirty="0"/>
              <a:t>BIOS uses interrupts 8-15 for devices (such as timer, keyboard, printers, serial communication ports, and diskette drives)</a:t>
            </a:r>
          </a:p>
          <a:p>
            <a:r>
              <a:rPr lang="en-US" sz="2000" dirty="0"/>
              <a:t>CPU uses this range of interrupt-numbers for various processor exceptions (such as page-faults, stack-faults, protection-faults) </a:t>
            </a:r>
            <a:endParaRPr lang="en-US" sz="2000" dirty="0" smtClean="0"/>
          </a:p>
          <a:p>
            <a:r>
              <a:rPr lang="en-US" sz="2000" dirty="0" smtClean="0"/>
              <a:t>There are two ways we can ‘resolve’ these interrupt-conflicts when we write ‘handlers’ for device-interrupts in the ‘overlap’ range</a:t>
            </a:r>
          </a:p>
          <a:p>
            <a:pPr lvl="1"/>
            <a:r>
              <a:rPr lang="en-US" sz="1800" dirty="0" smtClean="0"/>
              <a:t>We can design each ISR to query the system in some way, to determine the ‘cause’ for the interrupt-condition (i.e., a device or the CPU?)  </a:t>
            </a:r>
          </a:p>
          <a:p>
            <a:pPr lvl="1"/>
            <a:r>
              <a:rPr lang="en-US" sz="1800" dirty="0" smtClean="0"/>
              <a:t>We can ‘reprogram’ the Interrupt Controllers to use non-conflicting interrupt-numbers when the peripheral devices trigger their interrupts</a:t>
            </a:r>
          </a:p>
          <a:p>
            <a:endParaRPr lang="en-US" sz="2000" dirty="0"/>
          </a:p>
        </p:txBody>
      </p:sp>
      <p:sp>
        <p:nvSpPr>
          <p:cNvPr id="4" name="Slide Number Placeholder 3"/>
          <p:cNvSpPr>
            <a:spLocks noGrp="1"/>
          </p:cNvSpPr>
          <p:nvPr>
            <p:ph type="sldNum" sz="quarter" idx="12"/>
          </p:nvPr>
        </p:nvSpPr>
        <p:spPr/>
        <p:txBody>
          <a:bodyPr/>
          <a:lstStyle/>
          <a:p>
            <a:fld id="{E9F30D11-FCBC-4E13-9D77-6D2272D5FE03}" type="slidenum">
              <a:rPr lang="en-US" smtClean="0"/>
              <a:pPr/>
              <a:t>99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1154</TotalTime>
  <Words>36059</Words>
  <Application>Microsoft Macintosh PowerPoint</Application>
  <PresentationFormat>On-screen Show (4:3)</PresentationFormat>
  <Paragraphs>6126</Paragraphs>
  <Slides>324</Slides>
  <Notes>1</Notes>
  <HiddenSlides>0</HiddenSlides>
  <MMClips>0</MMClips>
  <ScaleCrop>false</ScaleCrop>
  <HeadingPairs>
    <vt:vector size="4" baseType="variant">
      <vt:variant>
        <vt:lpstr>Design Template</vt:lpstr>
      </vt:variant>
      <vt:variant>
        <vt:i4>1</vt:i4>
      </vt:variant>
      <vt:variant>
        <vt:lpstr>Slide Titles</vt:lpstr>
      </vt:variant>
      <vt:variant>
        <vt:i4>324</vt:i4>
      </vt:variant>
    </vt:vector>
  </HeadingPairs>
  <TitlesOfParts>
    <vt:vector size="325" baseType="lpstr">
      <vt:lpstr>Default Design</vt:lpstr>
      <vt:lpstr>IA Condensed</vt:lpstr>
      <vt:lpstr>System Components</vt:lpstr>
      <vt:lpstr>32 bit x86 API</vt:lpstr>
      <vt:lpstr>“Fetch-Execute” Cycle</vt:lpstr>
      <vt:lpstr>CPU Execution Modes</vt:lpstr>
      <vt:lpstr>Real-Mode Address-Translation</vt:lpstr>
      <vt:lpstr>Protected-Mode Addresses </vt:lpstr>
      <vt:lpstr>Enabling Protected Mode</vt:lpstr>
      <vt:lpstr>Segment-Register “cache”</vt:lpstr>
      <vt:lpstr>Special ‘system’ registers</vt:lpstr>
      <vt:lpstr>GDT, IDT, Format</vt:lpstr>
      <vt:lpstr>LDT and TSS</vt:lpstr>
      <vt:lpstr>Control Register 0</vt:lpstr>
      <vt:lpstr>Slide 14</vt:lpstr>
      <vt:lpstr>Startup and BIOS</vt:lpstr>
      <vt:lpstr>View BIOS areas</vt:lpstr>
      <vt:lpstr>Algorithm applications</vt:lpstr>
      <vt:lpstr>Organization of VRAM</vt:lpstr>
      <vt:lpstr>IVT</vt:lpstr>
      <vt:lpstr>Slide 20</vt:lpstr>
      <vt:lpstr>‘Little endian’ versus ‘big endian’</vt:lpstr>
      <vt:lpstr>The ‘interrupt’ scenario</vt:lpstr>
      <vt:lpstr>Background</vt:lpstr>
      <vt:lpstr>Asynchronous interruptions</vt:lpstr>
      <vt:lpstr>ISR</vt:lpstr>
      <vt:lpstr>ISR -2</vt:lpstr>
      <vt:lpstr>Demo-program for ISR</vt:lpstr>
      <vt:lpstr>Critical section</vt:lpstr>
      <vt:lpstr>Slide 29</vt:lpstr>
      <vt:lpstr>Slide 30</vt:lpstr>
      <vt:lpstr>Slide 31</vt:lpstr>
      <vt:lpstr>Slide 32</vt:lpstr>
      <vt:lpstr>Slide 33</vt:lpstr>
      <vt:lpstr>Read</vt:lpstr>
      <vt:lpstr>Searching the partition table</vt:lpstr>
      <vt:lpstr>Diagnostics</vt:lpstr>
      <vt:lpstr>Unmodified segment-registers</vt:lpstr>
      <vt:lpstr>Slide 38</vt:lpstr>
      <vt:lpstr>VRAM example</vt:lpstr>
      <vt:lpstr>Global Descriptor Table</vt:lpstr>
      <vt:lpstr>Segment-selector format</vt:lpstr>
      <vt:lpstr>Four Privilege Rings</vt:lpstr>
      <vt:lpstr>RingTransitions</vt:lpstr>
      <vt:lpstr>Isolation</vt:lpstr>
      <vt:lpstr>Call-Gate Descriptors</vt:lpstr>
      <vt:lpstr>An Interprivilege Call</vt:lpstr>
      <vt:lpstr>What does the CPU do?</vt:lpstr>
      <vt:lpstr>Diagram of the relationships</vt:lpstr>
      <vt:lpstr>Return to an Outer Ring</vt:lpstr>
      <vt:lpstr>System Segment-Descriptors</vt:lpstr>
      <vt:lpstr>Task switching</vt:lpstr>
      <vt:lpstr>Conceptual Program-Model</vt:lpstr>
      <vt:lpstr>Multi-tasking</vt:lpstr>
      <vt:lpstr>Context-Switching</vt:lpstr>
      <vt:lpstr>‘ljmp’ and ‘lcall’</vt:lpstr>
      <vt:lpstr>The 80386 TSS format</vt:lpstr>
      <vt:lpstr>No Task Reentrancy!</vt:lpstr>
      <vt:lpstr>Task-Nesting</vt:lpstr>
      <vt:lpstr>Task-switch Semantics</vt:lpstr>
      <vt:lpstr>Task-Gate Descriptor</vt:lpstr>
      <vt:lpstr>‘Threads’ versus ‘Tasks’</vt:lpstr>
      <vt:lpstr>A task with multiple threads</vt:lpstr>
      <vt:lpstr>A thread could use an LDT</vt:lpstr>
      <vt:lpstr>Interrupts in Protected Mode</vt:lpstr>
      <vt:lpstr>Trap-Gate vs. Interrupt-Gate</vt:lpstr>
      <vt:lpstr>Interrupt Descriptor Table</vt:lpstr>
      <vt:lpstr>Register relationships</vt:lpstr>
      <vt:lpstr>Each PIC has a Mask Register</vt:lpstr>
      <vt:lpstr>‘pmtimer.s’</vt:lpstr>
      <vt:lpstr>Two ‘threads’ in our demo</vt:lpstr>
      <vt:lpstr>More ‘system’ registers </vt:lpstr>
      <vt:lpstr>More ‘application’ registers</vt:lpstr>
      <vt:lpstr>Exceptions</vt:lpstr>
      <vt:lpstr>Other exceptions</vt:lpstr>
      <vt:lpstr>A ‘fault’ example</vt:lpstr>
      <vt:lpstr>16bit-Gate vs. 32bit-Gate</vt:lpstr>
      <vt:lpstr>Error-Code Formats</vt:lpstr>
      <vt:lpstr>Stack Frame Layout (32bit)</vt:lpstr>
      <vt:lpstr>Slide 79</vt:lpstr>
      <vt:lpstr>x86 exceptions</vt:lpstr>
      <vt:lpstr>Deferred loading</vt:lpstr>
      <vt:lpstr>Examples</vt:lpstr>
      <vt:lpstr>The ‘fork()’ system-call</vt:lpstr>
      <vt:lpstr>‘loading-on-demand’</vt:lpstr>
      <vt:lpstr>An ‘error-code’ is pushed</vt:lpstr>
      <vt:lpstr>Error-code</vt:lpstr>
      <vt:lpstr>Enter: how the stack is changed</vt:lpstr>
      <vt:lpstr>Leave: how the stack is changed</vt:lpstr>
      <vt:lpstr>Efficient copying</vt:lpstr>
      <vt:lpstr>Slide 90</vt:lpstr>
      <vt:lpstr>Keyboard</vt:lpstr>
      <vt:lpstr>Keyboard and its controller</vt:lpstr>
      <vt:lpstr>KB Controller Status</vt:lpstr>
      <vt:lpstr>Command to set LEDs</vt:lpstr>
      <vt:lpstr>Interrupt-Handler actions</vt:lpstr>
      <vt:lpstr>Keyboard Queue</vt:lpstr>
      <vt:lpstr>Format of KBFLAGS LSB</vt:lpstr>
      <vt:lpstr>Intel “reserved” interrupts</vt:lpstr>
      <vt:lpstr>Exceptions in Protected-Mode</vt:lpstr>
      <vt:lpstr>Learning to program the 8259A</vt:lpstr>
      <vt:lpstr>How to program the 8259A</vt:lpstr>
      <vt:lpstr>How to access the IMR</vt:lpstr>
      <vt:lpstr>End-of-Interrupt</vt:lpstr>
      <vt:lpstr>Initializing the 8259A</vt:lpstr>
      <vt:lpstr>Initializing the master PIC</vt:lpstr>
      <vt:lpstr>Slide 106</vt:lpstr>
      <vt:lpstr>BIOS PS/2 mouse services</vt:lpstr>
      <vt:lpstr>Steps to activate PS/2 device</vt:lpstr>
      <vt:lpstr>Overview of source translation</vt:lpstr>
      <vt:lpstr>Executable versus Linkable</vt:lpstr>
      <vt:lpstr>Role of the Linker</vt:lpstr>
      <vt:lpstr>ELF</vt:lpstr>
      <vt:lpstr>Linux ‘Executable’ ELF files</vt:lpstr>
      <vt:lpstr>32-bit versus 16-bit code</vt:lpstr>
      <vt:lpstr>Memory-Map</vt:lpstr>
      <vt:lpstr>Segment Descriptors</vt:lpstr>
      <vt:lpstr>‘Expand-Down’ segments</vt:lpstr>
      <vt:lpstr>Task-State Segment</vt:lpstr>
      <vt:lpstr>System-Call Dispatcher</vt:lpstr>
      <vt:lpstr>Defining our jump-table and IDT</vt:lpstr>
      <vt:lpstr>Using our jump-table</vt:lpstr>
      <vt:lpstr>Displaying ‘Time-Of-Day’</vt:lpstr>
      <vt:lpstr>Getting the ‘tick’ count</vt:lpstr>
      <vt:lpstr>The 8254 PIT</vt:lpstr>
      <vt:lpstr>Three timer/counter ‘channels’</vt:lpstr>
      <vt:lpstr>Counter decrements when pulsed</vt:lpstr>
      <vt:lpstr>8254 Command-Port</vt:lpstr>
      <vt:lpstr>Programming a PIT channel</vt:lpstr>
      <vt:lpstr>Implementing the conversion</vt:lpstr>
      <vt:lpstr>Bugs</vt:lpstr>
      <vt:lpstr>The EFLAGS register</vt:lpstr>
      <vt:lpstr>TF-bit in EFLAGS</vt:lpstr>
      <vt:lpstr>How to do it</vt:lpstr>
      <vt:lpstr>Breakpoint Address Registers</vt:lpstr>
      <vt:lpstr>Special ‘MOV’ instructions</vt:lpstr>
      <vt:lpstr>Control Register 4</vt:lpstr>
      <vt:lpstr>Detecting a ‘breakpoint’</vt:lpstr>
      <vt:lpstr>Intel x86 instruction-format</vt:lpstr>
      <vt:lpstr>IDE/ATA: EDD services in protected mode</vt:lpstr>
      <vt:lpstr>The ATA/IDE Interface</vt:lpstr>
      <vt:lpstr>Bus Master DMA</vt:lpstr>
      <vt:lpstr>Two I/O design-paradigms</vt:lpstr>
      <vt:lpstr>PIO algorithm overview</vt:lpstr>
      <vt:lpstr>Status register (cmd+7)</vt:lpstr>
      <vt:lpstr>Device register (cmd+6)</vt:lpstr>
      <vt:lpstr>Error register (cmd+1)</vt:lpstr>
      <vt:lpstr>Device Control register (ctl+2)</vt:lpstr>
      <vt:lpstr>PIO demo: ‘ideload1.s’</vt:lpstr>
      <vt:lpstr>DMA Command register</vt:lpstr>
      <vt:lpstr>DMA Status register</vt:lpstr>
      <vt:lpstr>PRD Pointer register</vt:lpstr>
      <vt:lpstr>DMA algorithm overview</vt:lpstr>
      <vt:lpstr>DMA overview (continued)</vt:lpstr>
      <vt:lpstr>DMA algorithm (concluded)</vt:lpstr>
      <vt:lpstr>What is ‘Extended Memory’?</vt:lpstr>
      <vt:lpstr>Port 0x92 </vt:lpstr>
      <vt:lpstr>Effect of A20 address-line</vt:lpstr>
      <vt:lpstr>Slide 158</vt:lpstr>
      <vt:lpstr>Slide 159</vt:lpstr>
      <vt:lpstr>The two program-segments</vt:lpstr>
      <vt:lpstr>Copying ‘hello’ </vt:lpstr>
      <vt:lpstr>Initial values for ESP and EIP</vt:lpstr>
      <vt:lpstr>How to enable paging</vt:lpstr>
      <vt:lpstr>Several ‘paging’ schemes</vt:lpstr>
      <vt:lpstr>Control Registers</vt:lpstr>
      <vt:lpstr>Two-Level Translation Scheme</vt:lpstr>
      <vt:lpstr>Address-translation</vt:lpstr>
      <vt:lpstr>Page-Level ‘protection’</vt:lpstr>
      <vt:lpstr>Format of a Page-Table entry</vt:lpstr>
      <vt:lpstr>Format of a Page-Directory entry</vt:lpstr>
      <vt:lpstr>The Error-Code format</vt:lpstr>
      <vt:lpstr>Identity-mapping</vt:lpstr>
      <vt:lpstr>Slide 173</vt:lpstr>
      <vt:lpstr>Extensions to ‘paging’ scheme</vt:lpstr>
      <vt:lpstr>Efficiency?</vt:lpstr>
      <vt:lpstr>4-way set-associative</vt:lpstr>
      <vt:lpstr>The exercise illustrated</vt:lpstr>
      <vt:lpstr>Early PCs </vt:lpstr>
      <vt:lpstr>Slide 179</vt:lpstr>
      <vt:lpstr>Slide 180</vt:lpstr>
      <vt:lpstr>Three IA-32 address-spaces</vt:lpstr>
      <vt:lpstr>Interface to PCI Configuration Space</vt:lpstr>
      <vt:lpstr>Reading PCI Configuration Data </vt:lpstr>
      <vt:lpstr>Example: network interface</vt:lpstr>
      <vt:lpstr>Slide 185</vt:lpstr>
      <vt:lpstr>Packet filtering capability </vt:lpstr>
      <vt:lpstr>Slide 187</vt:lpstr>
      <vt:lpstr>Linux helper-functions</vt:lpstr>
      <vt:lpstr>Big-Endian to Little-Endian</vt:lpstr>
      <vt:lpstr>Non-Volatile Memory</vt:lpstr>
      <vt:lpstr>Programming Interface</vt:lpstr>
      <vt:lpstr>Ten clock/calendar bytes</vt:lpstr>
      <vt:lpstr>Four Status/Control bytes</vt:lpstr>
      <vt:lpstr>Example: Diagnostic Status</vt:lpstr>
      <vt:lpstr>Non-Maskable Interrupt gate</vt:lpstr>
      <vt:lpstr>Example: setting alarm time</vt:lpstr>
      <vt:lpstr>Finish SET (and reenable NMI)</vt:lpstr>
      <vt:lpstr>Event-Queue paradigm</vt:lpstr>
      <vt:lpstr>How does CPUID work?</vt:lpstr>
      <vt:lpstr>Some Feature Flags in EDX</vt:lpstr>
      <vt:lpstr>Some Feature Flags in ECX</vt:lpstr>
      <vt:lpstr>Multiprocessor Specification</vt:lpstr>
      <vt:lpstr>The processor’s Local-APIC</vt:lpstr>
      <vt:lpstr>Each CPU has its own timer!</vt:lpstr>
      <vt:lpstr>Multiprocessor topology</vt:lpstr>
      <vt:lpstr>The Local-APIC ID register</vt:lpstr>
      <vt:lpstr>The Local-APIC EOI register</vt:lpstr>
      <vt:lpstr>The spurious interrupt register</vt:lpstr>
      <vt:lpstr>Interrupt Command Register</vt:lpstr>
      <vt:lpstr>ICR (upper 32-bits)</vt:lpstr>
      <vt:lpstr>ICR (lower 32-bits)</vt:lpstr>
      <vt:lpstr>MP initialization protocol</vt:lpstr>
      <vt:lpstr>Issue ‘INIT’ IPI</vt:lpstr>
      <vt:lpstr>Delaying for EAX microseconds</vt:lpstr>
      <vt:lpstr>Mutual Exclusion</vt:lpstr>
      <vt:lpstr> Implementing a ‘spinlock’</vt:lpstr>
      <vt:lpstr>Demo: ‘smphello.s’</vt:lpstr>
      <vt:lpstr>We may need a ‘barrier’</vt:lpstr>
      <vt:lpstr>Multiple threads in ‘activity.s’</vt:lpstr>
      <vt:lpstr>Test Registers</vt:lpstr>
      <vt:lpstr>The ‘Model-Specific’ concept</vt:lpstr>
      <vt:lpstr>Using the TSC </vt:lpstr>
      <vt:lpstr>The TSC as an MSR</vt:lpstr>
      <vt:lpstr>IA32_APIC_BASE</vt:lpstr>
      <vt:lpstr>Relocating the APIC registers</vt:lpstr>
      <vt:lpstr>Extended Feature Enable Register</vt:lpstr>
      <vt:lpstr>New 4-Level page-tables needed</vt:lpstr>
      <vt:lpstr>4-Levels of mapping</vt:lpstr>
      <vt:lpstr>Page-Table entry format</vt:lpstr>
      <vt:lpstr>Segment descriptors</vt:lpstr>
      <vt:lpstr>A few GDT descriptors…</vt:lpstr>
      <vt:lpstr>Nodes, Zones, and Pages</vt:lpstr>
      <vt:lpstr>Slide 233</vt:lpstr>
      <vt:lpstr>Slide 234</vt:lpstr>
      <vt:lpstr>Intel instruction-format</vt:lpstr>
      <vt:lpstr>64-bit virtual address-space</vt:lpstr>
      <vt:lpstr>Subfields of 64-bit address</vt:lpstr>
      <vt:lpstr>VM-entry interruption</vt:lpstr>
      <vt:lpstr>Error-code delivery</vt:lpstr>
      <vt:lpstr>Software events</vt:lpstr>
      <vt:lpstr>Opportunity for optimization</vt:lpstr>
      <vt:lpstr>Sacrifice ‘flexibility’ for ‘speed’</vt:lpstr>
      <vt:lpstr>Layout of GDT descriptors</vt:lpstr>
      <vt:lpstr>Model-Specific Registers</vt:lpstr>
      <vt:lpstr>Slide 245</vt:lpstr>
      <vt:lpstr>The MSR_STAR register</vt:lpstr>
      <vt:lpstr>The MSR_LSTAR register</vt:lpstr>
      <vt:lpstr>Slide 248</vt:lpstr>
      <vt:lpstr>The MSR_FMASK register</vt:lpstr>
      <vt:lpstr>‘fastcall.s’</vt:lpstr>
      <vt:lpstr>Transitions in ‘fastcall.s’</vt:lpstr>
      <vt:lpstr>What is a Virtual Machine?</vt:lpstr>
      <vt:lpstr>What is a Virtual Machine?</vt:lpstr>
      <vt:lpstr>VT-x</vt:lpstr>
      <vt:lpstr>Interaction of VMs and VMM</vt:lpstr>
      <vt:lpstr>VMX</vt:lpstr>
      <vt:lpstr>VMCS</vt:lpstr>
      <vt:lpstr>Template</vt:lpstr>
      <vt:lpstr>Loop to read VMX MSRs</vt:lpstr>
      <vt:lpstr>Using the ‘asm’ construct</vt:lpstr>
      <vt:lpstr>Our ‘vmxmsrs.c’ LKM</vt:lpstr>
      <vt:lpstr>VMX Basic MSR</vt:lpstr>
      <vt:lpstr>Pin-based execution controls</vt:lpstr>
      <vt:lpstr>CPU-based execution controls</vt:lpstr>
      <vt:lpstr>What’s VT for?</vt:lpstr>
      <vt:lpstr>How to seize control?</vt:lpstr>
      <vt:lpstr>Example</vt:lpstr>
      <vt:lpstr>Control Register CR0</vt:lpstr>
      <vt:lpstr>Our ‘fault-handler’</vt:lpstr>
      <vt:lpstr>Stack-frame layout</vt:lpstr>
      <vt:lpstr>Steps in the ‘fault-handler’</vt:lpstr>
      <vt:lpstr>Preserve CPU registers</vt:lpstr>
      <vt:lpstr>The instruction-address</vt:lpstr>
      <vt:lpstr>The ‘flat’ address-space</vt:lpstr>
      <vt:lpstr>Destination-register</vt:lpstr>
      <vt:lpstr>Skip past the fault</vt:lpstr>
      <vt:lpstr>The ‘smsw’ instruction</vt:lpstr>
      <vt:lpstr>Guest ‘resources’</vt:lpstr>
      <vt:lpstr>Testing our ‘Guest’</vt:lpstr>
      <vt:lpstr>What will our ‘Host’ do?</vt:lpstr>
      <vt:lpstr>Host’s data-resources</vt:lpstr>
      <vt:lpstr>‘vmxstep2.s’ </vt:lpstr>
      <vt:lpstr>The ‘machine’ array</vt:lpstr>
      <vt:lpstr>The array-formats</vt:lpstr>
      <vt:lpstr>CPU initializations</vt:lpstr>
      <vt:lpstr>Feature Control Register</vt:lpstr>
      <vt:lpstr>Control Register CR4</vt:lpstr>
      <vt:lpstr>Control Register CR0</vt:lpstr>
      <vt:lpstr>The A20 address-line</vt:lpstr>
      <vt:lpstr>Turning “on” the A20-line</vt:lpstr>
      <vt:lpstr>VMCS</vt:lpstr>
      <vt:lpstr>Alignment and initialization</vt:lpstr>
      <vt:lpstr>VM and VMM</vt:lpstr>
      <vt:lpstr>Over one hundred fields!</vt:lpstr>
      <vt:lpstr>vmwrite</vt:lpstr>
      <vt:lpstr>vmread</vt:lpstr>
      <vt:lpstr>Our ‘machine’ array</vt:lpstr>
      <vt:lpstr>Main Guest-State fields</vt:lpstr>
      <vt:lpstr>Guest Control Registers</vt:lpstr>
      <vt:lpstr>Miscellaneous </vt:lpstr>
      <vt:lpstr>Host-State</vt:lpstr>
      <vt:lpstr>Example</vt:lpstr>
      <vt:lpstr>‘mask’ and ‘shadow’</vt:lpstr>
      <vt:lpstr>The VME-bit in CR4</vt:lpstr>
      <vt:lpstr>Slide 305</vt:lpstr>
      <vt:lpstr>IA32_FS_BASE</vt:lpstr>
      <vt:lpstr>Loading register FS</vt:lpstr>
      <vt:lpstr>It depends on cpu mode</vt:lpstr>
      <vt:lpstr>Use ‘wrmsr’ in 64-bit mode</vt:lpstr>
      <vt:lpstr>The ‘swapgs” instruction</vt:lpstr>
      <vt:lpstr>Demo</vt:lpstr>
      <vt:lpstr>Demo</vt:lpstr>
      <vt:lpstr>Notes</vt:lpstr>
      <vt:lpstr>Notes</vt:lpstr>
      <vt:lpstr>Notes</vt:lpstr>
      <vt:lpstr>Notes</vt:lpstr>
      <vt:lpstr>Notes</vt:lpstr>
      <vt:lpstr>Notes</vt:lpstr>
      <vt:lpstr>Notes</vt:lpstr>
      <vt:lpstr>Notes</vt:lpstr>
      <vt:lpstr>Notes</vt:lpstr>
      <vt:lpstr>Notes</vt:lpstr>
      <vt:lpstr>Notes</vt:lpstr>
      <vt:lpstr>Interrupts</vt:lpstr>
    </vt:vector>
  </TitlesOfParts>
  <Company>University of San Francisco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Notes</dc:title>
  <dc:creator>John Manferdelli</dc:creator>
  <cp:lastModifiedBy>John Manferdelli</cp:lastModifiedBy>
  <cp:revision>279</cp:revision>
  <dcterms:created xsi:type="dcterms:W3CDTF">2014-03-19T15:50:18Z</dcterms:created>
  <dcterms:modified xsi:type="dcterms:W3CDTF">2014-03-19T15:50:32Z</dcterms:modified>
</cp:coreProperties>
</file>