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45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tiff"/><Relationship Id="rId5" Type="http://schemas.openxmlformats.org/officeDocument/2006/relationships/image" Target="../media/image30.pn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5D039-5FD9-ED4A-B939-72943DE5D707}"/>
              </a:ext>
            </a:extLst>
          </p:cNvPr>
          <p:cNvSpPr txBox="1"/>
          <p:nvPr/>
        </p:nvSpPr>
        <p:spPr>
          <a:xfrm>
            <a:off x="4028302" y="123567"/>
            <a:ext cx="145809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FETs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Helvetic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04F3E-BB8A-2242-B68E-9E906FEE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3" y="1212002"/>
            <a:ext cx="1493931" cy="11730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0476C2-0EF5-B745-B4EB-FDFE87C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545" y="1308762"/>
            <a:ext cx="1240832" cy="974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9A1F43-6924-C040-A270-18DAABA5920E}"/>
              </a:ext>
            </a:extLst>
          </p:cNvPr>
          <p:cNvSpPr txBox="1"/>
          <p:nvPr/>
        </p:nvSpPr>
        <p:spPr>
          <a:xfrm>
            <a:off x="245503" y="2239909"/>
            <a:ext cx="1560680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 channel JFET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ED2B4-26F1-834B-924C-97302B92DACE}"/>
              </a:ext>
            </a:extLst>
          </p:cNvPr>
          <p:cNvSpPr txBox="1"/>
          <p:nvPr/>
        </p:nvSpPr>
        <p:spPr>
          <a:xfrm>
            <a:off x="276682" y="2744452"/>
            <a:ext cx="1902120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From electronics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/>
              <p:nvPr/>
            </p:nvSpPr>
            <p:spPr>
              <a:xfrm>
                <a:off x="306766" y="3714478"/>
                <a:ext cx="6795057" cy="26423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Small signal model</a:t>
                </a: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𝑖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𝐷𝑆𝑆</m:t>
                        </m:r>
                      </m:sub>
                    </m:sSub>
                    <m:sSup>
                      <m:sSup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𝐺𝑆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2</m:t>
                        </m:r>
                      </m:sup>
                    </m:sSup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, 0</m:t>
                    </m:r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≤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𝐺𝑆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Helvetica"/>
                      </a:rPr>
                      <m:t>≤</m:t>
                    </m:r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Helvetica"/>
                          </a:rPr>
                          <m:t>𝑃</m:t>
                        </m:r>
                      </m:sub>
                    </m:sSub>
                  </m:oMath>
                </a14:m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kumimoji="0" lang="en-US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Helvetica"/>
                  </a:rPr>
                  <a:t>Ohmic</a:t>
                </a:r>
                <a:r>
                  <a:rPr kumimoji="0" lang="en-US" b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Helvetica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𝐷𝑆</m:t>
                        </m:r>
                      </m:sub>
                    </m:sSub>
                    <m:r>
                      <a:rPr kumimoji="0" lang="en-US" b="0" i="1" u="none" strike="noStrike" cap="none" spc="0" normalizeH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&lt;1.8</m:t>
                    </m:r>
                  </m:oMath>
                </a14:m>
                <a:r>
                  <a:rPr kumimoji="0" lang="en-US" b="0" u="none" strike="noStrike" cap="none" spc="0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j-ea"/>
                    <a:cs typeface="+mj-cs"/>
                    <a:sym typeface="Helvetica"/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𝑅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𝐺𝑆</m:t>
                        </m:r>
                      </m:sub>
                    </m:sSub>
                    <m:r>
                      <a:rPr kumimoji="0" lang="en-US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  <a:sym typeface="Helvetica"/>
                      </a:rPr>
                      <m:t>=</m:t>
                    </m:r>
                    <m:f>
                      <m:f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fPr>
                      <m:num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𝑘</m:t>
                        </m:r>
                      </m:num>
                      <m:den>
                        <m:sSub>
                          <m:sSubPr>
                            <m:ctrlP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</m:ctrlPr>
                          </m:sSubPr>
                          <m:e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en-US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+mj-ea"/>
                                <a:cs typeface="+mj-cs"/>
                                <a:sym typeface="Helvetica"/>
                              </a:rPr>
                              <m:t>𝑚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</m:ctrlPr>
                      </m:sSubPr>
                      <m:e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  <a:sym typeface="Helvetica"/>
                          </a:rPr>
                          <m:t>𝐺𝑆</m:t>
                        </m:r>
                      </m:sub>
                    </m:sSub>
                  </m:oMath>
                </a14:m>
                <a:r>
                  <a:rPr kumimoji="0" lang="en-US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rPr>
                  <a:t>. </a:t>
                </a: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Saturation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2N-7000,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𝐷𝑆𝑆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=320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JFETs generally don’t operate in enhancement 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&lt;0)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lvl="3" indent="-285750" algn="l" rtl="0" latinLnBrk="1" hangingPunct="0">
                  <a:buFont typeface="Arial" panose="020B0604020202020204" pitchFamily="34" charset="0"/>
                  <a:buChar char="•"/>
                </a:pPr>
                <a:endParaRPr kumimoji="0" lang="en-US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B7C8E-D48D-F143-9E75-5C6CDF41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6" y="3714478"/>
                <a:ext cx="6795057" cy="2642386"/>
              </a:xfrm>
              <a:prstGeom prst="rect">
                <a:avLst/>
              </a:prstGeom>
              <a:blipFill>
                <a:blip r:embed="rId5"/>
                <a:stretch>
                  <a:fillRect l="-1308" t="-47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3" name="TextBox 422">
            <a:extLst>
              <a:ext uri="{FF2B5EF4-FFF2-40B4-BE49-F238E27FC236}">
                <a16:creationId xmlns:a16="http://schemas.microsoft.com/office/drawing/2014/main" id="{A5E6E63A-904F-4D43-9DEC-B9624216DDD4}"/>
              </a:ext>
            </a:extLst>
          </p:cNvPr>
          <p:cNvSpPr txBox="1"/>
          <p:nvPr/>
        </p:nvSpPr>
        <p:spPr>
          <a:xfrm>
            <a:off x="7199849" y="3033877"/>
            <a:ext cx="191334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s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ource gate drain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2N-7000 package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C5CA499-28EC-0140-97E3-5B54086B07BA}"/>
              </a:ext>
            </a:extLst>
          </p:cNvPr>
          <p:cNvSpPr txBox="1"/>
          <p:nvPr/>
        </p:nvSpPr>
        <p:spPr>
          <a:xfrm>
            <a:off x="2504195" y="2201537"/>
            <a:ext cx="410304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 channel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nhancement insulated MOSFET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D1649-6A64-5D46-BE91-EF3F429B4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5892" y="1001568"/>
            <a:ext cx="2170025" cy="19685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7CE59F-1C5F-9341-83A0-7F1AE3662422}"/>
              </a:ext>
            </a:extLst>
          </p:cNvPr>
          <p:cNvCxnSpPr/>
          <p:nvPr/>
        </p:nvCxnSpPr>
        <p:spPr>
          <a:xfrm flipV="1">
            <a:off x="7405354" y="2241133"/>
            <a:ext cx="571935" cy="795429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DC93447E-B501-AC48-AADF-EE7D35D61885}"/>
              </a:ext>
            </a:extLst>
          </p:cNvPr>
          <p:cNvCxnSpPr>
            <a:cxnSpLocks/>
          </p:cNvCxnSpPr>
          <p:nvPr/>
        </p:nvCxnSpPr>
        <p:spPr>
          <a:xfrm flipH="1" flipV="1">
            <a:off x="8674598" y="2547409"/>
            <a:ext cx="75997" cy="49516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8A9A47DA-0D6C-D64F-8587-6FD091711AFF}"/>
              </a:ext>
            </a:extLst>
          </p:cNvPr>
          <p:cNvCxnSpPr>
            <a:cxnSpLocks/>
          </p:cNvCxnSpPr>
          <p:nvPr/>
        </p:nvCxnSpPr>
        <p:spPr>
          <a:xfrm flipH="1" flipV="1">
            <a:off x="8039975" y="2088297"/>
            <a:ext cx="211230" cy="954277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56" name="Group 912">
            <a:extLst>
              <a:ext uri="{FF2B5EF4-FFF2-40B4-BE49-F238E27FC236}">
                <a16:creationId xmlns:a16="http://schemas.microsoft.com/office/drawing/2014/main" id="{668659A8-69A1-1147-9DEF-468CB8D13FBA}"/>
              </a:ext>
            </a:extLst>
          </p:cNvPr>
          <p:cNvGrpSpPr>
            <a:grpSpLocks/>
          </p:cNvGrpSpPr>
          <p:nvPr/>
        </p:nvGrpSpPr>
        <p:grpSpPr bwMode="auto">
          <a:xfrm>
            <a:off x="7769416" y="4945740"/>
            <a:ext cx="666804" cy="901023"/>
            <a:chOff x="5562600" y="3124201"/>
            <a:chExt cx="304800" cy="455612"/>
          </a:xfrm>
        </p:grpSpPr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6B03526A-BD81-4740-89F0-6886AF8208D1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CD842C71-D5B7-254A-BEAB-F16F9E6AB797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F0F5ED9-E026-2349-9F93-37FFE18731AF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BA100F7E-F3DD-CB49-B7C7-78513B955A7E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EEF48107-5ED2-184A-88EB-02F34F0D6F96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BAE710C2-1467-714C-A1A6-98E32BE8EBB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03AD6A71-21A6-774D-9D2B-C5CD11829307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Isosceles Triangle 911">
              <a:extLst>
                <a:ext uri="{FF2B5EF4-FFF2-40B4-BE49-F238E27FC236}">
                  <a16:creationId xmlns:a16="http://schemas.microsoft.com/office/drawing/2014/main" id="{5A8EC4A8-0596-8745-B4D9-2C98292D05C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71" name="Freeform 12">
            <a:extLst>
              <a:ext uri="{FF2B5EF4-FFF2-40B4-BE49-F238E27FC236}">
                <a16:creationId xmlns:a16="http://schemas.microsoft.com/office/drawing/2014/main" id="{42D5CC32-802F-9746-A7FF-8780C80B8C2F}"/>
              </a:ext>
            </a:extLst>
          </p:cNvPr>
          <p:cNvSpPr>
            <a:spLocks noChangeAspect="1"/>
          </p:cNvSpPr>
          <p:nvPr/>
        </p:nvSpPr>
        <p:spPr bwMode="auto">
          <a:xfrm>
            <a:off x="8360597" y="4263038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2" name="Group 13">
            <a:extLst>
              <a:ext uri="{FF2B5EF4-FFF2-40B4-BE49-F238E27FC236}">
                <a16:creationId xmlns:a16="http://schemas.microsoft.com/office/drawing/2014/main" id="{8E715149-7156-DD4F-A929-B64B94B683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62571" y="4160262"/>
            <a:ext cx="266700" cy="190500"/>
            <a:chOff x="1344" y="2016"/>
            <a:chExt cx="336" cy="240"/>
          </a:xfrm>
        </p:grpSpPr>
        <p:sp>
          <p:nvSpPr>
            <p:cNvPr id="473" name="Oval 14">
              <a:extLst>
                <a:ext uri="{FF2B5EF4-FFF2-40B4-BE49-F238E27FC236}">
                  <a16:creationId xmlns:a16="http://schemas.microsoft.com/office/drawing/2014/main" id="{AAA5F66B-A8D2-F543-BE44-462C5A6EC1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488" y="2016"/>
              <a:ext cx="192" cy="1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74" name="Rectangle 15">
              <a:extLst>
                <a:ext uri="{FF2B5EF4-FFF2-40B4-BE49-F238E27FC236}">
                  <a16:creationId xmlns:a16="http://schemas.microsoft.com/office/drawing/2014/main" id="{3ECB1665-36F3-A446-B69B-C032D8036A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475" name="Group 220">
            <a:extLst>
              <a:ext uri="{FF2B5EF4-FFF2-40B4-BE49-F238E27FC236}">
                <a16:creationId xmlns:a16="http://schemas.microsoft.com/office/drawing/2014/main" id="{3285AD71-303E-D442-9970-7CDB85BA438F}"/>
              </a:ext>
            </a:extLst>
          </p:cNvPr>
          <p:cNvGrpSpPr>
            <a:grpSpLocks/>
          </p:cNvGrpSpPr>
          <p:nvPr/>
        </p:nvGrpSpPr>
        <p:grpSpPr bwMode="auto">
          <a:xfrm>
            <a:off x="8356547" y="5835556"/>
            <a:ext cx="152400" cy="304800"/>
            <a:chOff x="3264" y="3072"/>
            <a:chExt cx="96" cy="192"/>
          </a:xfrm>
        </p:grpSpPr>
        <p:sp>
          <p:nvSpPr>
            <p:cNvPr id="476" name="Line 17">
              <a:extLst>
                <a:ext uri="{FF2B5EF4-FFF2-40B4-BE49-F238E27FC236}">
                  <a16:creationId xmlns:a16="http://schemas.microsoft.com/office/drawing/2014/main" id="{F27DBCFF-E7D6-F045-B202-8D21F37D4B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7" name="Freeform 18">
              <a:extLst>
                <a:ext uri="{FF2B5EF4-FFF2-40B4-BE49-F238E27FC236}">
                  <a16:creationId xmlns:a16="http://schemas.microsoft.com/office/drawing/2014/main" id="{9BF87F0E-F80B-864A-8D26-8DD186442F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6 w 192"/>
                <a:gd name="T1" fmla="*/ 9 h 144"/>
                <a:gd name="T2" fmla="*/ 12 w 192"/>
                <a:gd name="T3" fmla="*/ 0 h 144"/>
                <a:gd name="T4" fmla="*/ 0 w 192"/>
                <a:gd name="T5" fmla="*/ 0 h 144"/>
                <a:gd name="T6" fmla="*/ 6 w 192"/>
                <a:gd name="T7" fmla="*/ 9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043D75B-108C-604E-AA2B-03F034D171EA}"/>
              </a:ext>
            </a:extLst>
          </p:cNvPr>
          <p:cNvSpPr txBox="1"/>
          <p:nvPr/>
        </p:nvSpPr>
        <p:spPr>
          <a:xfrm>
            <a:off x="7436014" y="5196484"/>
            <a:ext cx="51172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Helvetica"/>
              </a:rPr>
              <a:t>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684D8-9D76-534A-ABBB-A41A8F96F2F5}"/>
              </a:ext>
            </a:extLst>
          </p:cNvPr>
          <p:cNvSpPr txBox="1"/>
          <p:nvPr/>
        </p:nvSpPr>
        <p:spPr>
          <a:xfrm>
            <a:off x="7863399" y="4660830"/>
            <a:ext cx="4793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</a:t>
            </a:r>
            <a:r>
              <a:rPr kumimoji="0" lang="en-US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</a:t>
            </a:r>
            <a:endParaRPr kumimoji="0" lang="en-US" sz="18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6CA1A-9562-274D-AD71-439F0A8D5671}"/>
              </a:ext>
            </a:extLst>
          </p:cNvPr>
          <p:cNvSpPr txBox="1"/>
          <p:nvPr/>
        </p:nvSpPr>
        <p:spPr>
          <a:xfrm>
            <a:off x="8508947" y="5545373"/>
            <a:ext cx="3844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00AAD83-144B-D04C-92D4-94127DD1DE4E}"/>
              </a:ext>
            </a:extLst>
          </p:cNvPr>
          <p:cNvSpPr txBox="1"/>
          <p:nvPr/>
        </p:nvSpPr>
        <p:spPr>
          <a:xfrm>
            <a:off x="8500706" y="4981078"/>
            <a:ext cx="384473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6706500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77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Roman</vt:lpstr>
      <vt:lpstr>Calibri</vt:lpstr>
      <vt:lpstr>Cambria Math</vt:lpstr>
      <vt:lpstr>Helvetica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72</cp:revision>
  <dcterms:modified xsi:type="dcterms:W3CDTF">2020-07-31T21:30:57Z</dcterms:modified>
</cp:coreProperties>
</file>