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986"/>
    <p:restoredTop sz="94689"/>
  </p:normalViewPr>
  <p:slideViewPr>
    <p:cSldViewPr snapToGrid="0" snapToObjects="1">
      <p:cViewPr varScale="1">
        <p:scale>
          <a:sx n="88" d="100"/>
          <a:sy n="88" d="100"/>
        </p:scale>
        <p:origin x="16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0393" y="685800"/>
            <a:ext cx="2039482" cy="10517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12"/>
          <p:cNvSpPr>
            <a:spLocks/>
          </p:cNvSpPr>
          <p:nvPr/>
        </p:nvSpPr>
        <p:spPr bwMode="auto">
          <a:xfrm flipH="1">
            <a:off x="911622" y="820508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5262" y="929281"/>
            <a:ext cx="34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7" name="Freeform 12"/>
          <p:cNvSpPr>
            <a:spLocks/>
          </p:cNvSpPr>
          <p:nvPr/>
        </p:nvSpPr>
        <p:spPr bwMode="auto">
          <a:xfrm rot="16200000" flipH="1">
            <a:off x="2199182" y="511052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" name="Group 205"/>
          <p:cNvGrpSpPr>
            <a:grpSpLocks/>
          </p:cNvGrpSpPr>
          <p:nvPr/>
        </p:nvGrpSpPr>
        <p:grpSpPr bwMode="auto">
          <a:xfrm>
            <a:off x="1772462" y="879125"/>
            <a:ext cx="304800" cy="762000"/>
            <a:chOff x="3888" y="2400"/>
            <a:chExt cx="192" cy="480"/>
          </a:xfrm>
        </p:grpSpPr>
        <p:sp>
          <p:nvSpPr>
            <p:cNvPr id="9" name="Oval 40"/>
            <p:cNvSpPr>
              <a:spLocks noChangeAspect="1" noChangeArrowheads="1"/>
            </p:cNvSpPr>
            <p:nvPr/>
          </p:nvSpPr>
          <p:spPr bwMode="auto">
            <a:xfrm>
              <a:off x="3888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/>
            </a:p>
          </p:txBody>
        </p:sp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 flipV="1">
              <a:off x="3984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 flipV="1">
              <a:off x="3984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>
              <a:off x="3984" y="2568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4"/>
            <p:cNvSpPr>
              <a:spLocks noChangeAspect="1"/>
            </p:cNvSpPr>
            <p:nvPr/>
          </p:nvSpPr>
          <p:spPr bwMode="auto">
            <a:xfrm rot="5400000" flipH="1">
              <a:off x="3960" y="2664"/>
              <a:ext cx="48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48"/>
                </a:cxn>
              </a:cxnLst>
              <a:rect l="0" t="0" r="r" b="b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5" name="Straight Connector 14"/>
          <p:cNvCxnSpPr/>
          <p:nvPr/>
        </p:nvCxnSpPr>
        <p:spPr>
          <a:xfrm rot="5400000" flipH="1" flipV="1">
            <a:off x="2567146" y="978185"/>
            <a:ext cx="1588" cy="13258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200400" y="1582599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rot="5400000" flipH="1" flipV="1">
            <a:off x="2895224" y="572633"/>
            <a:ext cx="1588" cy="594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192413" y="811287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5400000" flipH="1" flipV="1">
            <a:off x="719584" y="532593"/>
            <a:ext cx="1588" cy="594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698824" y="1223825"/>
            <a:ext cx="1588" cy="594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4893" y="771247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03373" y="1462479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92411" y="991873"/>
            <a:ext cx="32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885380"/>
            <a:ext cx="37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o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2343582" y="869997"/>
            <a:ext cx="39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20579" y="1202005"/>
            <a:ext cx="471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Av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762000" y="1878203"/>
            <a:ext cx="155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Amplifier</a:t>
            </a:r>
          </a:p>
        </p:txBody>
      </p:sp>
      <p:grpSp>
        <p:nvGrpSpPr>
          <p:cNvPr id="95" name="Group 38"/>
          <p:cNvGrpSpPr>
            <a:grpSpLocks/>
          </p:cNvGrpSpPr>
          <p:nvPr/>
        </p:nvGrpSpPr>
        <p:grpSpPr bwMode="auto">
          <a:xfrm>
            <a:off x="7090913" y="3127944"/>
            <a:ext cx="1399032" cy="914400"/>
            <a:chOff x="768" y="240"/>
            <a:chExt cx="1056" cy="864"/>
          </a:xfrm>
        </p:grpSpPr>
        <p:grpSp>
          <p:nvGrpSpPr>
            <p:cNvPr id="96" name="Group 39"/>
            <p:cNvGrpSpPr>
              <a:grpSpLocks/>
            </p:cNvGrpSpPr>
            <p:nvPr/>
          </p:nvGrpSpPr>
          <p:grpSpPr bwMode="auto">
            <a:xfrm>
              <a:off x="768" y="240"/>
              <a:ext cx="1056" cy="864"/>
              <a:chOff x="2496" y="1968"/>
              <a:chExt cx="1056" cy="864"/>
            </a:xfrm>
          </p:grpSpPr>
          <p:sp>
            <p:nvSpPr>
              <p:cNvPr id="100" name="Line 40"/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41"/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42"/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43"/>
              <p:cNvSpPr>
                <a:spLocks/>
              </p:cNvSpPr>
              <p:nvPr/>
            </p:nvSpPr>
            <p:spPr bwMode="auto">
              <a:xfrm>
                <a:off x="2688" y="1968"/>
                <a:ext cx="672" cy="864"/>
              </a:xfrm>
              <a:custGeom>
                <a:avLst/>
                <a:gdLst/>
                <a:ahLst/>
                <a:cxnLst>
                  <a:cxn ang="0">
                    <a:pos x="432" y="384"/>
                  </a:cxn>
                  <a:cxn ang="0">
                    <a:pos x="0" y="768"/>
                  </a:cxn>
                  <a:cxn ang="0">
                    <a:pos x="0" y="0"/>
                  </a:cxn>
                  <a:cxn ang="0">
                    <a:pos x="432" y="384"/>
                  </a:cxn>
                </a:cxnLst>
                <a:rect l="0" t="0" r="r" b="b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7" name="Line 44"/>
            <p:cNvSpPr>
              <a:spLocks noChangeShapeType="1"/>
            </p:cNvSpPr>
            <p:nvPr/>
          </p:nvSpPr>
          <p:spPr bwMode="auto">
            <a:xfrm>
              <a:off x="1008" y="91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45"/>
            <p:cNvSpPr>
              <a:spLocks noChangeShapeType="1"/>
            </p:cNvSpPr>
            <p:nvPr/>
          </p:nvSpPr>
          <p:spPr bwMode="auto">
            <a:xfrm>
              <a:off x="1032" y="40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46"/>
            <p:cNvSpPr>
              <a:spLocks noChangeShapeType="1"/>
            </p:cNvSpPr>
            <p:nvPr/>
          </p:nvSpPr>
          <p:spPr bwMode="auto">
            <a:xfrm>
              <a:off x="1008" y="4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6639753" y="3030513"/>
            <a:ext cx="3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/>
              <a:t>+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639753" y="3760233"/>
            <a:ext cx="33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/>
              <a:t>-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697724" y="3375353"/>
            <a:ext cx="37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o</a:t>
            </a:r>
            <a:endParaRPr lang="en-US" baseline="-25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744095" y="4154269"/>
            <a:ext cx="186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Follower as buffer</a:t>
            </a:r>
          </a:p>
        </p:txBody>
      </p:sp>
      <p:grpSp>
        <p:nvGrpSpPr>
          <p:cNvPr id="108" name="Group 222"/>
          <p:cNvGrpSpPr>
            <a:grpSpLocks/>
          </p:cNvGrpSpPr>
          <p:nvPr/>
        </p:nvGrpSpPr>
        <p:grpSpPr bwMode="auto">
          <a:xfrm>
            <a:off x="8316153" y="3836415"/>
            <a:ext cx="304800" cy="381000"/>
            <a:chOff x="4272" y="3072"/>
            <a:chExt cx="192" cy="240"/>
          </a:xfrm>
        </p:grpSpPr>
        <p:sp>
          <p:nvSpPr>
            <p:cNvPr id="109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5" name="Oval 114"/>
          <p:cNvSpPr/>
          <p:nvPr/>
        </p:nvSpPr>
        <p:spPr>
          <a:xfrm>
            <a:off x="8429966" y="3525019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8413726" y="3792883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>
            <a:cxnSpLocks/>
          </p:cNvCxnSpPr>
          <p:nvPr/>
        </p:nvCxnSpPr>
        <p:spPr>
          <a:xfrm flipV="1">
            <a:off x="7214333" y="3006585"/>
            <a:ext cx="428111" cy="22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0800000">
            <a:off x="8343167" y="2999601"/>
            <a:ext cx="1588" cy="5943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0800000">
            <a:off x="7216326" y="2999601"/>
            <a:ext cx="1588" cy="32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Group 222"/>
          <p:cNvGrpSpPr>
            <a:grpSpLocks/>
          </p:cNvGrpSpPr>
          <p:nvPr/>
        </p:nvGrpSpPr>
        <p:grpSpPr bwMode="auto">
          <a:xfrm>
            <a:off x="7020753" y="3834863"/>
            <a:ext cx="304800" cy="381000"/>
            <a:chOff x="4272" y="3072"/>
            <a:chExt cx="192" cy="240"/>
          </a:xfrm>
        </p:grpSpPr>
        <p:sp>
          <p:nvSpPr>
            <p:cNvPr id="130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38"/>
          <p:cNvGrpSpPr>
            <a:grpSpLocks/>
          </p:cNvGrpSpPr>
          <p:nvPr/>
        </p:nvGrpSpPr>
        <p:grpSpPr bwMode="auto">
          <a:xfrm>
            <a:off x="1267833" y="3241879"/>
            <a:ext cx="1399032" cy="914400"/>
            <a:chOff x="768" y="240"/>
            <a:chExt cx="1056" cy="864"/>
          </a:xfrm>
        </p:grpSpPr>
        <p:grpSp>
          <p:nvGrpSpPr>
            <p:cNvPr id="137" name="Group 39"/>
            <p:cNvGrpSpPr>
              <a:grpSpLocks/>
            </p:cNvGrpSpPr>
            <p:nvPr/>
          </p:nvGrpSpPr>
          <p:grpSpPr bwMode="auto">
            <a:xfrm>
              <a:off x="768" y="240"/>
              <a:ext cx="1056" cy="864"/>
              <a:chOff x="2496" y="1968"/>
              <a:chExt cx="1056" cy="864"/>
            </a:xfrm>
          </p:grpSpPr>
          <p:sp>
            <p:nvSpPr>
              <p:cNvPr id="141" name="Line 40"/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42" name="Line 41"/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43" name="Line 42"/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44" name="Freeform 43"/>
              <p:cNvSpPr>
                <a:spLocks/>
              </p:cNvSpPr>
              <p:nvPr/>
            </p:nvSpPr>
            <p:spPr bwMode="auto">
              <a:xfrm>
                <a:off x="2688" y="1968"/>
                <a:ext cx="672" cy="864"/>
              </a:xfrm>
              <a:custGeom>
                <a:avLst/>
                <a:gdLst/>
                <a:ahLst/>
                <a:cxnLst>
                  <a:cxn ang="0">
                    <a:pos x="432" y="384"/>
                  </a:cxn>
                  <a:cxn ang="0">
                    <a:pos x="0" y="768"/>
                  </a:cxn>
                  <a:cxn ang="0">
                    <a:pos x="0" y="0"/>
                  </a:cxn>
                  <a:cxn ang="0">
                    <a:pos x="432" y="384"/>
                  </a:cxn>
                </a:cxnLst>
                <a:rect l="0" t="0" r="r" b="b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sp>
          <p:nvSpPr>
            <p:cNvPr id="138" name="Line 44"/>
            <p:cNvSpPr>
              <a:spLocks noChangeShapeType="1"/>
            </p:cNvSpPr>
            <p:nvPr/>
          </p:nvSpPr>
          <p:spPr bwMode="auto">
            <a:xfrm>
              <a:off x="1008" y="91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39" name="Line 45"/>
            <p:cNvSpPr>
              <a:spLocks noChangeShapeType="1"/>
            </p:cNvSpPr>
            <p:nvPr/>
          </p:nvSpPr>
          <p:spPr bwMode="auto">
            <a:xfrm>
              <a:off x="1032" y="40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40" name="Line 46"/>
            <p:cNvSpPr>
              <a:spLocks noChangeShapeType="1"/>
            </p:cNvSpPr>
            <p:nvPr/>
          </p:nvSpPr>
          <p:spPr bwMode="auto">
            <a:xfrm>
              <a:off x="1008" y="4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163324" y="3144448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</a:t>
            </a:r>
            <a:r>
              <a:rPr lang="en-US" sz="1400" baseline="-25000" dirty="0"/>
              <a:t>+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92854" y="3836301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</a:t>
            </a:r>
            <a:r>
              <a:rPr lang="en-US" sz="1400" baseline="-25000" dirty="0"/>
              <a:t>-</a:t>
            </a:r>
            <a:endParaRPr lang="en-US" sz="1200" baseline="-25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677924" y="3597533"/>
            <a:ext cx="306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</a:t>
            </a:r>
            <a:r>
              <a:rPr lang="en-US" sz="1200" baseline="-25000" dirty="0" err="1"/>
              <a:t>o</a:t>
            </a:r>
            <a:endParaRPr lang="en-US" sz="1200" baseline="-250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78443" y="4066401"/>
            <a:ext cx="150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Inverting Amp</a:t>
            </a:r>
          </a:p>
        </p:txBody>
      </p:sp>
      <p:grpSp>
        <p:nvGrpSpPr>
          <p:cNvPr id="149" name="Group 222"/>
          <p:cNvGrpSpPr>
            <a:grpSpLocks/>
          </p:cNvGrpSpPr>
          <p:nvPr/>
        </p:nvGrpSpPr>
        <p:grpSpPr bwMode="auto">
          <a:xfrm>
            <a:off x="2488553" y="3950350"/>
            <a:ext cx="304800" cy="381000"/>
            <a:chOff x="4272" y="3072"/>
            <a:chExt cx="192" cy="240"/>
          </a:xfrm>
        </p:grpSpPr>
        <p:sp>
          <p:nvSpPr>
            <p:cNvPr id="150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6" name="Oval 155"/>
          <p:cNvSpPr/>
          <p:nvPr/>
        </p:nvSpPr>
        <p:spPr>
          <a:xfrm>
            <a:off x="2606886" y="3638954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7" name="Oval 156"/>
          <p:cNvSpPr/>
          <p:nvPr/>
        </p:nvSpPr>
        <p:spPr>
          <a:xfrm>
            <a:off x="2586126" y="3906818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58" name="Straight Connector 157"/>
          <p:cNvCxnSpPr/>
          <p:nvPr/>
        </p:nvCxnSpPr>
        <p:spPr>
          <a:xfrm>
            <a:off x="1383273" y="3146470"/>
            <a:ext cx="608851" cy="111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10800000">
            <a:off x="2514601" y="3151032"/>
            <a:ext cx="1588" cy="5577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10800000">
            <a:off x="1393246" y="3154384"/>
            <a:ext cx="1588" cy="2834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reeform 12"/>
          <p:cNvSpPr>
            <a:spLocks/>
          </p:cNvSpPr>
          <p:nvPr/>
        </p:nvSpPr>
        <p:spPr bwMode="auto">
          <a:xfrm rot="16200000" flipH="1">
            <a:off x="2103833" y="2822853"/>
            <a:ext cx="154011" cy="681108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69" name="Freeform 12"/>
          <p:cNvSpPr>
            <a:spLocks/>
          </p:cNvSpPr>
          <p:nvPr/>
        </p:nvSpPr>
        <p:spPr bwMode="auto">
          <a:xfrm rot="16200000" flipH="1">
            <a:off x="863208" y="3081868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cxnSp>
        <p:nvCxnSpPr>
          <p:cNvPr id="170" name="Straight Connector 169"/>
          <p:cNvCxnSpPr/>
          <p:nvPr/>
        </p:nvCxnSpPr>
        <p:spPr>
          <a:xfrm>
            <a:off x="626970" y="3955851"/>
            <a:ext cx="685800" cy="1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2134371" y="3163669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baseline="-25000" dirty="0"/>
              <a:t>F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99855" y="292790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1</a:t>
            </a:r>
            <a:endParaRPr lang="en-US" sz="1200" baseline="-25000" dirty="0"/>
          </a:p>
        </p:txBody>
      </p:sp>
      <p:grpSp>
        <p:nvGrpSpPr>
          <p:cNvPr id="173" name="Group 38"/>
          <p:cNvGrpSpPr>
            <a:grpSpLocks/>
          </p:cNvGrpSpPr>
          <p:nvPr/>
        </p:nvGrpSpPr>
        <p:grpSpPr bwMode="auto">
          <a:xfrm>
            <a:off x="4465969" y="3158075"/>
            <a:ext cx="1399032" cy="914400"/>
            <a:chOff x="768" y="240"/>
            <a:chExt cx="1056" cy="864"/>
          </a:xfrm>
        </p:grpSpPr>
        <p:grpSp>
          <p:nvGrpSpPr>
            <p:cNvPr id="174" name="Group 39"/>
            <p:cNvGrpSpPr>
              <a:grpSpLocks/>
            </p:cNvGrpSpPr>
            <p:nvPr/>
          </p:nvGrpSpPr>
          <p:grpSpPr bwMode="auto">
            <a:xfrm>
              <a:off x="768" y="240"/>
              <a:ext cx="1056" cy="864"/>
              <a:chOff x="2496" y="1968"/>
              <a:chExt cx="1056" cy="864"/>
            </a:xfrm>
          </p:grpSpPr>
          <p:sp>
            <p:nvSpPr>
              <p:cNvPr id="178" name="Line 40"/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79" name="Line 41"/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80" name="Line 42"/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81" name="Freeform 43"/>
              <p:cNvSpPr>
                <a:spLocks/>
              </p:cNvSpPr>
              <p:nvPr/>
            </p:nvSpPr>
            <p:spPr bwMode="auto">
              <a:xfrm>
                <a:off x="2688" y="1968"/>
                <a:ext cx="672" cy="864"/>
              </a:xfrm>
              <a:custGeom>
                <a:avLst/>
                <a:gdLst/>
                <a:ahLst/>
                <a:cxnLst>
                  <a:cxn ang="0">
                    <a:pos x="432" y="384"/>
                  </a:cxn>
                  <a:cxn ang="0">
                    <a:pos x="0" y="768"/>
                  </a:cxn>
                  <a:cxn ang="0">
                    <a:pos x="0" y="0"/>
                  </a:cxn>
                  <a:cxn ang="0">
                    <a:pos x="432" y="384"/>
                  </a:cxn>
                </a:cxnLst>
                <a:rect l="0" t="0" r="r" b="b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sp>
          <p:nvSpPr>
            <p:cNvPr id="175" name="Line 44"/>
            <p:cNvSpPr>
              <a:spLocks noChangeShapeType="1"/>
            </p:cNvSpPr>
            <p:nvPr/>
          </p:nvSpPr>
          <p:spPr bwMode="auto">
            <a:xfrm>
              <a:off x="1008" y="91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76" name="Line 45"/>
            <p:cNvSpPr>
              <a:spLocks noChangeShapeType="1"/>
            </p:cNvSpPr>
            <p:nvPr/>
          </p:nvSpPr>
          <p:spPr bwMode="auto">
            <a:xfrm>
              <a:off x="1032" y="40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77" name="Line 46"/>
            <p:cNvSpPr>
              <a:spLocks noChangeShapeType="1"/>
            </p:cNvSpPr>
            <p:nvPr/>
          </p:nvSpPr>
          <p:spPr bwMode="auto">
            <a:xfrm>
              <a:off x="1008" y="4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3110811" y="316214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</a:t>
            </a:r>
            <a:r>
              <a:rPr lang="en-US" sz="1200" baseline="-25000" dirty="0"/>
              <a:t>+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140341" y="3853993"/>
            <a:ext cx="282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</a:t>
            </a:r>
            <a:r>
              <a:rPr lang="en-US" sz="1200" baseline="-25000" dirty="0"/>
              <a:t>-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72780" y="3405484"/>
            <a:ext cx="37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o</a:t>
            </a:r>
            <a:endParaRPr lang="en-US" baseline="-25000" dirty="0"/>
          </a:p>
        </p:txBody>
      </p:sp>
      <p:sp>
        <p:nvSpPr>
          <p:cNvPr id="185" name="TextBox 184"/>
          <p:cNvSpPr txBox="1"/>
          <p:nvPr/>
        </p:nvSpPr>
        <p:spPr>
          <a:xfrm>
            <a:off x="3657600" y="4142601"/>
            <a:ext cx="196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Non-inverting Amp</a:t>
            </a:r>
          </a:p>
        </p:txBody>
      </p:sp>
      <p:grpSp>
        <p:nvGrpSpPr>
          <p:cNvPr id="186" name="Group 222"/>
          <p:cNvGrpSpPr>
            <a:grpSpLocks/>
          </p:cNvGrpSpPr>
          <p:nvPr/>
        </p:nvGrpSpPr>
        <p:grpSpPr bwMode="auto">
          <a:xfrm>
            <a:off x="5686689" y="3866546"/>
            <a:ext cx="304800" cy="381000"/>
            <a:chOff x="4272" y="3072"/>
            <a:chExt cx="192" cy="240"/>
          </a:xfrm>
        </p:grpSpPr>
        <p:sp>
          <p:nvSpPr>
            <p:cNvPr id="187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88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89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90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91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92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193" name="Oval 192"/>
          <p:cNvSpPr/>
          <p:nvPr/>
        </p:nvSpPr>
        <p:spPr>
          <a:xfrm>
            <a:off x="5805022" y="3555150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4" name="Oval 193"/>
          <p:cNvSpPr/>
          <p:nvPr/>
        </p:nvSpPr>
        <p:spPr>
          <a:xfrm>
            <a:off x="5784262" y="3823014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4581409" y="3052033"/>
            <a:ext cx="411480" cy="1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cxnSpLocks/>
          </p:cNvCxnSpPr>
          <p:nvPr/>
        </p:nvCxnSpPr>
        <p:spPr>
          <a:xfrm flipH="1" flipV="1">
            <a:off x="5680856" y="3053477"/>
            <a:ext cx="10315" cy="550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10800000">
            <a:off x="4591382" y="3042273"/>
            <a:ext cx="1588" cy="3383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Freeform 12"/>
          <p:cNvSpPr>
            <a:spLocks/>
          </p:cNvSpPr>
          <p:nvPr/>
        </p:nvSpPr>
        <p:spPr bwMode="auto">
          <a:xfrm rot="16200000" flipH="1">
            <a:off x="5236591" y="2693661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99" name="Freeform 12"/>
          <p:cNvSpPr>
            <a:spLocks/>
          </p:cNvSpPr>
          <p:nvPr/>
        </p:nvSpPr>
        <p:spPr bwMode="auto">
          <a:xfrm rot="16200000" flipH="1">
            <a:off x="4038600" y="2999601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cxnSp>
        <p:nvCxnSpPr>
          <p:cNvPr id="200" name="Straight Connector 199"/>
          <p:cNvCxnSpPr/>
          <p:nvPr/>
        </p:nvCxnSpPr>
        <p:spPr>
          <a:xfrm>
            <a:off x="3810289" y="3877056"/>
            <a:ext cx="685800" cy="1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5334000" y="3011269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baseline="-25000" dirty="0"/>
              <a:t>F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897991" y="284410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1</a:t>
            </a:r>
          </a:p>
        </p:txBody>
      </p:sp>
      <p:grpSp>
        <p:nvGrpSpPr>
          <p:cNvPr id="203" name="Group 222"/>
          <p:cNvGrpSpPr>
            <a:grpSpLocks/>
          </p:cNvGrpSpPr>
          <p:nvPr/>
        </p:nvGrpSpPr>
        <p:grpSpPr bwMode="auto">
          <a:xfrm>
            <a:off x="3886200" y="3845271"/>
            <a:ext cx="304800" cy="381000"/>
            <a:chOff x="4272" y="3072"/>
            <a:chExt cx="192" cy="240"/>
          </a:xfrm>
        </p:grpSpPr>
        <p:sp>
          <p:nvSpPr>
            <p:cNvPr id="204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05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06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07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08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09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268" name="Group 38"/>
          <p:cNvGrpSpPr>
            <a:grpSpLocks/>
          </p:cNvGrpSpPr>
          <p:nvPr/>
        </p:nvGrpSpPr>
        <p:grpSpPr bwMode="auto">
          <a:xfrm>
            <a:off x="4271513" y="840131"/>
            <a:ext cx="1399032" cy="914400"/>
            <a:chOff x="768" y="240"/>
            <a:chExt cx="1056" cy="864"/>
          </a:xfrm>
        </p:grpSpPr>
        <p:grpSp>
          <p:nvGrpSpPr>
            <p:cNvPr id="269" name="Group 39"/>
            <p:cNvGrpSpPr>
              <a:grpSpLocks/>
            </p:cNvGrpSpPr>
            <p:nvPr/>
          </p:nvGrpSpPr>
          <p:grpSpPr bwMode="auto">
            <a:xfrm>
              <a:off x="768" y="240"/>
              <a:ext cx="1056" cy="864"/>
              <a:chOff x="2496" y="1968"/>
              <a:chExt cx="1056" cy="864"/>
            </a:xfrm>
          </p:grpSpPr>
          <p:sp>
            <p:nvSpPr>
              <p:cNvPr id="273" name="Line 40"/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Line 41"/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Line 42"/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43"/>
              <p:cNvSpPr>
                <a:spLocks/>
              </p:cNvSpPr>
              <p:nvPr/>
            </p:nvSpPr>
            <p:spPr bwMode="auto">
              <a:xfrm>
                <a:off x="2688" y="1968"/>
                <a:ext cx="672" cy="864"/>
              </a:xfrm>
              <a:custGeom>
                <a:avLst/>
                <a:gdLst/>
                <a:ahLst/>
                <a:cxnLst>
                  <a:cxn ang="0">
                    <a:pos x="432" y="384"/>
                  </a:cxn>
                  <a:cxn ang="0">
                    <a:pos x="0" y="768"/>
                  </a:cxn>
                  <a:cxn ang="0">
                    <a:pos x="0" y="0"/>
                  </a:cxn>
                  <a:cxn ang="0">
                    <a:pos x="432" y="384"/>
                  </a:cxn>
                </a:cxnLst>
                <a:rect l="0" t="0" r="r" b="b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0" name="Line 44"/>
            <p:cNvSpPr>
              <a:spLocks noChangeShapeType="1"/>
            </p:cNvSpPr>
            <p:nvPr/>
          </p:nvSpPr>
          <p:spPr bwMode="auto">
            <a:xfrm>
              <a:off x="1008" y="91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Line 45"/>
            <p:cNvSpPr>
              <a:spLocks noChangeShapeType="1"/>
            </p:cNvSpPr>
            <p:nvPr/>
          </p:nvSpPr>
          <p:spPr bwMode="auto">
            <a:xfrm>
              <a:off x="1032" y="40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Line 46"/>
            <p:cNvSpPr>
              <a:spLocks noChangeShapeType="1"/>
            </p:cNvSpPr>
            <p:nvPr/>
          </p:nvSpPr>
          <p:spPr bwMode="auto">
            <a:xfrm>
              <a:off x="1008" y="4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7" name="TextBox 276"/>
          <p:cNvSpPr txBox="1"/>
          <p:nvPr/>
        </p:nvSpPr>
        <p:spPr>
          <a:xfrm>
            <a:off x="3810000" y="742700"/>
            <a:ext cx="3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/>
              <a:t>+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3810000" y="1472420"/>
            <a:ext cx="33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/>
              <a:t>-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5562600" y="1242536"/>
            <a:ext cx="37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o</a:t>
            </a:r>
            <a:endParaRPr lang="en-US" baseline="-25000" dirty="0"/>
          </a:p>
        </p:txBody>
      </p:sp>
      <p:sp>
        <p:nvSpPr>
          <p:cNvPr id="280" name="TextBox 279"/>
          <p:cNvSpPr txBox="1"/>
          <p:nvPr/>
        </p:nvSpPr>
        <p:spPr>
          <a:xfrm>
            <a:off x="4364654" y="1840468"/>
            <a:ext cx="112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Integrator</a:t>
            </a:r>
          </a:p>
        </p:txBody>
      </p:sp>
      <p:grpSp>
        <p:nvGrpSpPr>
          <p:cNvPr id="281" name="Group 222"/>
          <p:cNvGrpSpPr>
            <a:grpSpLocks/>
          </p:cNvGrpSpPr>
          <p:nvPr/>
        </p:nvGrpSpPr>
        <p:grpSpPr bwMode="auto">
          <a:xfrm>
            <a:off x="5492233" y="1548602"/>
            <a:ext cx="304800" cy="381000"/>
            <a:chOff x="4272" y="3072"/>
            <a:chExt cx="192" cy="240"/>
          </a:xfrm>
        </p:grpSpPr>
        <p:sp>
          <p:nvSpPr>
            <p:cNvPr id="282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8" name="Oval 287"/>
          <p:cNvSpPr/>
          <p:nvPr/>
        </p:nvSpPr>
        <p:spPr>
          <a:xfrm>
            <a:off x="5610566" y="1237206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5589806" y="1505070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0" name="Straight Connector 289"/>
          <p:cNvCxnSpPr/>
          <p:nvPr/>
        </p:nvCxnSpPr>
        <p:spPr>
          <a:xfrm flipV="1">
            <a:off x="5099456" y="745719"/>
            <a:ext cx="3869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rot="10800000">
            <a:off x="5486400" y="728018"/>
            <a:ext cx="1588" cy="5577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rot="10800000">
            <a:off x="4396926" y="746759"/>
            <a:ext cx="1588" cy="320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3" name="Group 222"/>
          <p:cNvGrpSpPr>
            <a:grpSpLocks/>
          </p:cNvGrpSpPr>
          <p:nvPr/>
        </p:nvGrpSpPr>
        <p:grpSpPr bwMode="auto">
          <a:xfrm>
            <a:off x="4240113" y="1547050"/>
            <a:ext cx="304800" cy="381000"/>
            <a:chOff x="4272" y="3072"/>
            <a:chExt cx="192" cy="240"/>
          </a:xfrm>
        </p:grpSpPr>
        <p:sp>
          <p:nvSpPr>
            <p:cNvPr id="294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0" name="Group 210"/>
          <p:cNvGrpSpPr>
            <a:grpSpLocks/>
          </p:cNvGrpSpPr>
          <p:nvPr/>
        </p:nvGrpSpPr>
        <p:grpSpPr bwMode="auto">
          <a:xfrm rot="16200000">
            <a:off x="4610918" y="361700"/>
            <a:ext cx="304800" cy="762000"/>
            <a:chOff x="3216" y="1728"/>
            <a:chExt cx="192" cy="480"/>
          </a:xfrm>
        </p:grpSpPr>
        <p:sp>
          <p:nvSpPr>
            <p:cNvPr id="301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9" name="Freeform 12"/>
          <p:cNvSpPr>
            <a:spLocks/>
          </p:cNvSpPr>
          <p:nvPr/>
        </p:nvSpPr>
        <p:spPr bwMode="auto">
          <a:xfrm flipH="1">
            <a:off x="3169920" y="839660"/>
            <a:ext cx="182880" cy="77724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" name="TextBox 390"/>
          <p:cNvSpPr txBox="1"/>
          <p:nvPr/>
        </p:nvSpPr>
        <p:spPr>
          <a:xfrm>
            <a:off x="3266447" y="1201848"/>
            <a:ext cx="39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L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4868694" y="709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US" baseline="-25000" dirty="0"/>
          </a:p>
        </p:txBody>
      </p:sp>
      <p:sp>
        <p:nvSpPr>
          <p:cNvPr id="210" name="Oval 209"/>
          <p:cNvSpPr/>
          <p:nvPr/>
        </p:nvSpPr>
        <p:spPr>
          <a:xfrm>
            <a:off x="7020753" y="3782413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7026849" y="3270349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528873" y="3905381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6" name="Oval 215"/>
          <p:cNvSpPr/>
          <p:nvPr/>
        </p:nvSpPr>
        <p:spPr>
          <a:xfrm>
            <a:off x="528873" y="3368933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7" name="Oval 216"/>
          <p:cNvSpPr/>
          <p:nvPr/>
        </p:nvSpPr>
        <p:spPr>
          <a:xfrm>
            <a:off x="3694558" y="3829181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8" name="Oval 217"/>
          <p:cNvSpPr/>
          <p:nvPr/>
        </p:nvSpPr>
        <p:spPr>
          <a:xfrm>
            <a:off x="3694558" y="3292733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9" name="Oval 218"/>
          <p:cNvSpPr/>
          <p:nvPr/>
        </p:nvSpPr>
        <p:spPr>
          <a:xfrm>
            <a:off x="4151758" y="1505712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4151758" y="990600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1" name="Group 205"/>
          <p:cNvGrpSpPr>
            <a:grpSpLocks/>
          </p:cNvGrpSpPr>
          <p:nvPr/>
        </p:nvGrpSpPr>
        <p:grpSpPr bwMode="auto">
          <a:xfrm rot="10800000">
            <a:off x="533401" y="5117957"/>
            <a:ext cx="304800" cy="762000"/>
            <a:chOff x="3888" y="2400"/>
            <a:chExt cx="192" cy="480"/>
          </a:xfrm>
        </p:grpSpPr>
        <p:sp>
          <p:nvSpPr>
            <p:cNvPr id="222" name="Oval 40"/>
            <p:cNvSpPr>
              <a:spLocks noChangeAspect="1" noChangeArrowheads="1"/>
            </p:cNvSpPr>
            <p:nvPr/>
          </p:nvSpPr>
          <p:spPr bwMode="auto">
            <a:xfrm>
              <a:off x="3888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/>
            </a:p>
          </p:txBody>
        </p:sp>
        <p:sp>
          <p:nvSpPr>
            <p:cNvPr id="223" name="Line 41"/>
            <p:cNvSpPr>
              <a:spLocks noChangeAspect="1" noChangeShapeType="1"/>
            </p:cNvSpPr>
            <p:nvPr/>
          </p:nvSpPr>
          <p:spPr bwMode="auto">
            <a:xfrm flipV="1">
              <a:off x="3984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Line 42"/>
            <p:cNvSpPr>
              <a:spLocks noChangeAspect="1" noChangeShapeType="1"/>
            </p:cNvSpPr>
            <p:nvPr/>
          </p:nvSpPr>
          <p:spPr bwMode="auto">
            <a:xfrm flipV="1">
              <a:off x="3984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Line 43"/>
            <p:cNvSpPr>
              <a:spLocks noChangeAspect="1" noChangeShapeType="1"/>
            </p:cNvSpPr>
            <p:nvPr/>
          </p:nvSpPr>
          <p:spPr bwMode="auto">
            <a:xfrm>
              <a:off x="3984" y="2568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4"/>
            <p:cNvSpPr>
              <a:spLocks noChangeAspect="1"/>
            </p:cNvSpPr>
            <p:nvPr/>
          </p:nvSpPr>
          <p:spPr bwMode="auto">
            <a:xfrm rot="5400000" flipH="1">
              <a:off x="3960" y="2664"/>
              <a:ext cx="48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48"/>
                </a:cxn>
              </a:cxnLst>
              <a:rect l="0" t="0" r="r" b="b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7" name="TextBox 226"/>
          <p:cNvSpPr txBox="1"/>
          <p:nvPr/>
        </p:nvSpPr>
        <p:spPr>
          <a:xfrm>
            <a:off x="121181" y="6038612"/>
            <a:ext cx="24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Bipolar source model</a:t>
            </a:r>
          </a:p>
        </p:txBody>
      </p:sp>
      <p:sp>
        <p:nvSpPr>
          <p:cNvPr id="228" name="Freeform 12"/>
          <p:cNvSpPr>
            <a:spLocks/>
          </p:cNvSpPr>
          <p:nvPr/>
        </p:nvSpPr>
        <p:spPr bwMode="auto">
          <a:xfrm rot="16200000" flipH="1">
            <a:off x="997508" y="4721461"/>
            <a:ext cx="140732" cy="78756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/>
          </a:p>
        </p:txBody>
      </p:sp>
      <p:grpSp>
        <p:nvGrpSpPr>
          <p:cNvPr id="229" name="Group 222"/>
          <p:cNvGrpSpPr>
            <a:grpSpLocks/>
          </p:cNvGrpSpPr>
          <p:nvPr/>
        </p:nvGrpSpPr>
        <p:grpSpPr bwMode="auto">
          <a:xfrm>
            <a:off x="533400" y="5733812"/>
            <a:ext cx="304800" cy="381000"/>
            <a:chOff x="4272" y="3072"/>
            <a:chExt cx="192" cy="240"/>
          </a:xfrm>
        </p:grpSpPr>
        <p:sp>
          <p:nvSpPr>
            <p:cNvPr id="230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6" name="TextBox 235"/>
          <p:cNvSpPr txBox="1"/>
          <p:nvPr/>
        </p:nvSpPr>
        <p:spPr>
          <a:xfrm>
            <a:off x="980447" y="5212080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S</a:t>
            </a:r>
            <a:endParaRPr lang="en-US" sz="1200" baseline="-25000" dirty="0"/>
          </a:p>
        </p:txBody>
      </p:sp>
      <p:sp>
        <p:nvSpPr>
          <p:cNvPr id="237" name="TextBox 236"/>
          <p:cNvSpPr txBox="1"/>
          <p:nvPr/>
        </p:nvSpPr>
        <p:spPr>
          <a:xfrm>
            <a:off x="105822" y="527661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s</a:t>
            </a:r>
            <a:endParaRPr lang="en-US" baseline="-25000" dirty="0"/>
          </a:p>
        </p:txBody>
      </p:sp>
      <p:grpSp>
        <p:nvGrpSpPr>
          <p:cNvPr id="238" name="Group 205"/>
          <p:cNvGrpSpPr>
            <a:grpSpLocks/>
          </p:cNvGrpSpPr>
          <p:nvPr/>
        </p:nvGrpSpPr>
        <p:grpSpPr bwMode="auto">
          <a:xfrm>
            <a:off x="3672516" y="4929664"/>
            <a:ext cx="304800" cy="762000"/>
            <a:chOff x="3888" y="2400"/>
            <a:chExt cx="192" cy="480"/>
          </a:xfrm>
        </p:grpSpPr>
        <p:sp>
          <p:nvSpPr>
            <p:cNvPr id="239" name="Oval 40"/>
            <p:cNvSpPr>
              <a:spLocks noChangeAspect="1" noChangeArrowheads="1"/>
            </p:cNvSpPr>
            <p:nvPr/>
          </p:nvSpPr>
          <p:spPr bwMode="auto">
            <a:xfrm>
              <a:off x="3888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/>
            </a:p>
          </p:txBody>
        </p:sp>
        <p:sp>
          <p:nvSpPr>
            <p:cNvPr id="240" name="Line 41"/>
            <p:cNvSpPr>
              <a:spLocks noChangeAspect="1" noChangeShapeType="1"/>
            </p:cNvSpPr>
            <p:nvPr/>
          </p:nvSpPr>
          <p:spPr bwMode="auto">
            <a:xfrm flipV="1">
              <a:off x="3984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41" name="Line 42"/>
            <p:cNvSpPr>
              <a:spLocks noChangeAspect="1" noChangeShapeType="1"/>
            </p:cNvSpPr>
            <p:nvPr/>
          </p:nvSpPr>
          <p:spPr bwMode="auto">
            <a:xfrm flipV="1">
              <a:off x="3984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42" name="Line 43"/>
            <p:cNvSpPr>
              <a:spLocks noChangeAspect="1" noChangeShapeType="1"/>
            </p:cNvSpPr>
            <p:nvPr/>
          </p:nvSpPr>
          <p:spPr bwMode="auto">
            <a:xfrm>
              <a:off x="3984" y="2568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43" name="Freeform 44"/>
            <p:cNvSpPr>
              <a:spLocks noChangeAspect="1"/>
            </p:cNvSpPr>
            <p:nvPr/>
          </p:nvSpPr>
          <p:spPr bwMode="auto">
            <a:xfrm rot="5400000" flipH="1">
              <a:off x="3960" y="2664"/>
              <a:ext cx="48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48"/>
                </a:cxn>
              </a:cxnLst>
              <a:rect l="0" t="0" r="r" b="b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2647664" y="6008132"/>
            <a:ext cx="245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bipolar model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3219829" y="5093732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>
                <a:latin typeface="Math1Mono"/>
              </a:rPr>
              <a:t>p</a:t>
            </a:r>
            <a:endParaRPr lang="en-US" sz="1200" baseline="-25000" dirty="0">
              <a:latin typeface="Math1Mono"/>
            </a:endParaRPr>
          </a:p>
        </p:txBody>
      </p:sp>
      <p:sp>
        <p:nvSpPr>
          <p:cNvPr id="246" name="Freeform 12"/>
          <p:cNvSpPr>
            <a:spLocks/>
          </p:cNvSpPr>
          <p:nvPr/>
        </p:nvSpPr>
        <p:spPr bwMode="auto">
          <a:xfrm flipH="1">
            <a:off x="3062915" y="4960144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/>
          </a:p>
        </p:txBody>
      </p:sp>
      <p:cxnSp>
        <p:nvCxnSpPr>
          <p:cNvPr id="247" name="Straight Connector 246"/>
          <p:cNvCxnSpPr/>
          <p:nvPr/>
        </p:nvCxnSpPr>
        <p:spPr>
          <a:xfrm>
            <a:off x="3139115" y="5691664"/>
            <a:ext cx="685800" cy="1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Oval 247"/>
          <p:cNvSpPr/>
          <p:nvPr/>
        </p:nvSpPr>
        <p:spPr>
          <a:xfrm>
            <a:off x="3099873" y="4853464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49" name="Straight Connector 248"/>
          <p:cNvCxnSpPr/>
          <p:nvPr/>
        </p:nvCxnSpPr>
        <p:spPr>
          <a:xfrm rot="10800000">
            <a:off x="3518527" y="5703332"/>
            <a:ext cx="1588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Oval 249"/>
          <p:cNvSpPr/>
          <p:nvPr/>
        </p:nvSpPr>
        <p:spPr>
          <a:xfrm>
            <a:off x="3465251" y="5899273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3767003" y="4853464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2" name="TextBox 251"/>
          <p:cNvSpPr txBox="1"/>
          <p:nvPr/>
        </p:nvSpPr>
        <p:spPr>
          <a:xfrm>
            <a:off x="2824162" y="472440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</a:t>
            </a:r>
            <a:endParaRPr lang="en-US" baseline="-25000" dirty="0"/>
          </a:p>
        </p:txBody>
      </p:sp>
      <p:sp>
        <p:nvSpPr>
          <p:cNvPr id="253" name="TextBox 252"/>
          <p:cNvSpPr txBox="1"/>
          <p:nvPr/>
        </p:nvSpPr>
        <p:spPr>
          <a:xfrm>
            <a:off x="3837288" y="4295001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</a:t>
            </a:r>
            <a:endParaRPr lang="en-US" sz="1200" baseline="-25000" dirty="0"/>
          </a:p>
        </p:txBody>
      </p:sp>
      <p:sp>
        <p:nvSpPr>
          <p:cNvPr id="254" name="TextBox 253"/>
          <p:cNvSpPr txBox="1"/>
          <p:nvPr/>
        </p:nvSpPr>
        <p:spPr>
          <a:xfrm>
            <a:off x="3591443" y="570333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</a:t>
            </a:r>
            <a:endParaRPr lang="en-US" sz="1200" baseline="-25000" dirty="0"/>
          </a:p>
        </p:txBody>
      </p:sp>
      <p:sp>
        <p:nvSpPr>
          <p:cNvPr id="255" name="TextBox 254"/>
          <p:cNvSpPr txBox="1"/>
          <p:nvPr/>
        </p:nvSpPr>
        <p:spPr>
          <a:xfrm>
            <a:off x="3994113" y="508206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ath1Mono" charset="2"/>
                <a:cs typeface="Math1Mono" charset="2"/>
              </a:rPr>
              <a:t>b</a:t>
            </a:r>
            <a:r>
              <a:rPr lang="en-US" sz="1400" dirty="0"/>
              <a:t>i</a:t>
            </a:r>
            <a:r>
              <a:rPr lang="en-US" sz="1400" baseline="-25000" dirty="0"/>
              <a:t>b</a:t>
            </a:r>
            <a:endParaRPr lang="en-US" sz="1200" baseline="-25000" dirty="0"/>
          </a:p>
        </p:txBody>
      </p:sp>
      <p:sp>
        <p:nvSpPr>
          <p:cNvPr id="256" name="TextBox 255"/>
          <p:cNvSpPr txBox="1"/>
          <p:nvPr/>
        </p:nvSpPr>
        <p:spPr>
          <a:xfrm>
            <a:off x="5502764" y="6037316"/>
            <a:ext cx="357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frequency  bipolar model (</a:t>
            </a:r>
            <a:r>
              <a:rPr lang="en-US" dirty="0" err="1"/>
              <a:t>npn</a:t>
            </a:r>
            <a:r>
              <a:rPr lang="en-US" dirty="0"/>
              <a:t>)</a:t>
            </a:r>
          </a:p>
        </p:txBody>
      </p:sp>
      <p:sp>
        <p:nvSpPr>
          <p:cNvPr id="257" name="Freeform 12"/>
          <p:cNvSpPr>
            <a:spLocks/>
          </p:cNvSpPr>
          <p:nvPr/>
        </p:nvSpPr>
        <p:spPr bwMode="auto">
          <a:xfrm rot="16200000" flipH="1">
            <a:off x="5639943" y="4737117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5304911" y="506664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/>
          <p:cNvSpPr txBox="1"/>
          <p:nvPr/>
        </p:nvSpPr>
        <p:spPr>
          <a:xfrm>
            <a:off x="5181600" y="5175505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</a:t>
            </a:r>
            <a:endParaRPr lang="en-US" sz="1200" baseline="-25000" dirty="0"/>
          </a:p>
        </p:txBody>
      </p:sp>
      <p:grpSp>
        <p:nvGrpSpPr>
          <p:cNvPr id="260" name="Group 210"/>
          <p:cNvGrpSpPr>
            <a:grpSpLocks/>
          </p:cNvGrpSpPr>
          <p:nvPr/>
        </p:nvGrpSpPr>
        <p:grpSpPr bwMode="auto">
          <a:xfrm>
            <a:off x="5944743" y="5087637"/>
            <a:ext cx="304800" cy="762000"/>
            <a:chOff x="3216" y="1728"/>
            <a:chExt cx="192" cy="480"/>
          </a:xfrm>
        </p:grpSpPr>
        <p:sp>
          <p:nvSpPr>
            <p:cNvPr id="261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5" name="Group 210"/>
          <p:cNvGrpSpPr>
            <a:grpSpLocks/>
          </p:cNvGrpSpPr>
          <p:nvPr/>
        </p:nvGrpSpPr>
        <p:grpSpPr bwMode="auto">
          <a:xfrm rot="16200000">
            <a:off x="7142957" y="4712732"/>
            <a:ext cx="304800" cy="762000"/>
            <a:chOff x="3216" y="1728"/>
            <a:chExt cx="192" cy="480"/>
          </a:xfrm>
        </p:grpSpPr>
        <p:sp>
          <p:nvSpPr>
            <p:cNvPr id="266" name="Line 8"/>
            <p:cNvSpPr>
              <a:spLocks noChangeAspect="1" noChangeShapeType="1"/>
            </p:cNvSpPr>
            <p:nvPr/>
          </p:nvSpPr>
          <p:spPr bwMode="auto">
            <a:xfrm>
              <a:off x="3306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8" name="Freeform 12"/>
          <p:cNvSpPr>
            <a:spLocks/>
          </p:cNvSpPr>
          <p:nvPr/>
        </p:nvSpPr>
        <p:spPr bwMode="auto">
          <a:xfrm flipH="1">
            <a:off x="6859143" y="5093732"/>
            <a:ext cx="182880" cy="713232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09" name="Straight Connector 308"/>
          <p:cNvCxnSpPr>
            <a:cxnSpLocks/>
          </p:cNvCxnSpPr>
          <p:nvPr/>
        </p:nvCxnSpPr>
        <p:spPr>
          <a:xfrm>
            <a:off x="6095681" y="5093732"/>
            <a:ext cx="838199" cy="110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0" name="Group 205"/>
          <p:cNvGrpSpPr>
            <a:grpSpLocks/>
          </p:cNvGrpSpPr>
          <p:nvPr/>
        </p:nvGrpSpPr>
        <p:grpSpPr bwMode="auto">
          <a:xfrm>
            <a:off x="7544943" y="5087637"/>
            <a:ext cx="304800" cy="762000"/>
            <a:chOff x="3888" y="2400"/>
            <a:chExt cx="192" cy="480"/>
          </a:xfrm>
        </p:grpSpPr>
        <p:sp>
          <p:nvSpPr>
            <p:cNvPr id="311" name="Oval 40"/>
            <p:cNvSpPr>
              <a:spLocks noChangeAspect="1" noChangeArrowheads="1"/>
            </p:cNvSpPr>
            <p:nvPr/>
          </p:nvSpPr>
          <p:spPr bwMode="auto">
            <a:xfrm>
              <a:off x="3888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/>
            </a:p>
          </p:txBody>
        </p:sp>
        <p:sp>
          <p:nvSpPr>
            <p:cNvPr id="312" name="Line 41"/>
            <p:cNvSpPr>
              <a:spLocks noChangeAspect="1" noChangeShapeType="1"/>
            </p:cNvSpPr>
            <p:nvPr/>
          </p:nvSpPr>
          <p:spPr bwMode="auto">
            <a:xfrm flipV="1">
              <a:off x="3984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42"/>
            <p:cNvSpPr>
              <a:spLocks noChangeAspect="1" noChangeShapeType="1"/>
            </p:cNvSpPr>
            <p:nvPr/>
          </p:nvSpPr>
          <p:spPr bwMode="auto">
            <a:xfrm flipV="1">
              <a:off x="3984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43"/>
            <p:cNvSpPr>
              <a:spLocks noChangeAspect="1" noChangeShapeType="1"/>
            </p:cNvSpPr>
            <p:nvPr/>
          </p:nvSpPr>
          <p:spPr bwMode="auto">
            <a:xfrm>
              <a:off x="3984" y="2568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44"/>
            <p:cNvSpPr>
              <a:spLocks noChangeAspect="1"/>
            </p:cNvSpPr>
            <p:nvPr/>
          </p:nvSpPr>
          <p:spPr bwMode="auto">
            <a:xfrm rot="5400000" flipH="1">
              <a:off x="3960" y="2664"/>
              <a:ext cx="48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48"/>
                </a:cxn>
              </a:cxnLst>
              <a:rect l="0" t="0" r="r" b="b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6" name="Freeform 12"/>
          <p:cNvSpPr>
            <a:spLocks/>
          </p:cNvSpPr>
          <p:nvPr/>
        </p:nvSpPr>
        <p:spPr bwMode="auto">
          <a:xfrm flipH="1">
            <a:off x="8276463" y="5087637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17" name="Straight Connector 316"/>
          <p:cNvCxnSpPr/>
          <p:nvPr/>
        </p:nvCxnSpPr>
        <p:spPr>
          <a:xfrm flipV="1">
            <a:off x="7620000" y="5093732"/>
            <a:ext cx="1097280" cy="45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Oval 317"/>
          <p:cNvSpPr/>
          <p:nvPr/>
        </p:nvSpPr>
        <p:spPr>
          <a:xfrm>
            <a:off x="8686800" y="506020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/>
          <p:cNvSpPr txBox="1"/>
          <p:nvPr/>
        </p:nvSpPr>
        <p:spPr>
          <a:xfrm>
            <a:off x="8763698" y="5099305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endParaRPr lang="en-US" baseline="-25000" dirty="0"/>
          </a:p>
        </p:txBody>
      </p:sp>
      <p:cxnSp>
        <p:nvCxnSpPr>
          <p:cNvPr id="320" name="Straight Connector 319"/>
          <p:cNvCxnSpPr/>
          <p:nvPr/>
        </p:nvCxnSpPr>
        <p:spPr>
          <a:xfrm flipV="1">
            <a:off x="6097143" y="5805282"/>
            <a:ext cx="2286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7773729" y="531623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ath1Mono" charset="2"/>
                <a:cs typeface="Math1Mono" charset="2"/>
              </a:rPr>
              <a:t>b</a:t>
            </a:r>
            <a:r>
              <a:rPr lang="en-US" sz="1400" dirty="0"/>
              <a:t>i</a:t>
            </a:r>
            <a:r>
              <a:rPr lang="en-US" sz="1400" baseline="-25000" dirty="0"/>
              <a:t>b</a:t>
            </a:r>
            <a:endParaRPr lang="en-US" sz="1200" baseline="-25000" dirty="0"/>
          </a:p>
        </p:txBody>
      </p:sp>
      <p:sp>
        <p:nvSpPr>
          <p:cNvPr id="325" name="TextBox 324"/>
          <p:cNvSpPr txBox="1"/>
          <p:nvPr/>
        </p:nvSpPr>
        <p:spPr>
          <a:xfrm>
            <a:off x="8449190" y="5251705"/>
            <a:ext cx="391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o</a:t>
            </a:r>
            <a:endParaRPr lang="en-US" sz="1200" baseline="-25000" dirty="0"/>
          </a:p>
        </p:txBody>
      </p:sp>
      <p:sp>
        <p:nvSpPr>
          <p:cNvPr id="326" name="TextBox 325"/>
          <p:cNvSpPr txBox="1"/>
          <p:nvPr/>
        </p:nvSpPr>
        <p:spPr>
          <a:xfrm>
            <a:off x="6554343" y="5163837"/>
            <a:ext cx="391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>
                <a:latin typeface="Math1Mono"/>
              </a:rPr>
              <a:t>p</a:t>
            </a:r>
            <a:endParaRPr lang="en-US" sz="1200" baseline="-25000" dirty="0">
              <a:latin typeface="Math1Mono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5476247" y="5029200"/>
            <a:ext cx="39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sp>
        <p:nvSpPr>
          <p:cNvPr id="328" name="TextBox 327"/>
          <p:cNvSpPr txBox="1"/>
          <p:nvPr/>
        </p:nvSpPr>
        <p:spPr>
          <a:xfrm>
            <a:off x="5653314" y="5356151"/>
            <a:ext cx="391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>
                <a:latin typeface="Math1Mono"/>
              </a:rPr>
              <a:t>p</a:t>
            </a:r>
            <a:endParaRPr lang="en-US" sz="1200" baseline="-25000" dirty="0">
              <a:latin typeface="Math1Mono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7076447" y="5175505"/>
            <a:ext cx="468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m</a:t>
            </a:r>
            <a:endParaRPr lang="en-US" sz="1200" baseline="-25000" dirty="0"/>
          </a:p>
        </p:txBody>
      </p:sp>
      <p:sp>
        <p:nvSpPr>
          <p:cNvPr id="330" name="Oval 329"/>
          <p:cNvSpPr/>
          <p:nvPr/>
        </p:nvSpPr>
        <p:spPr>
          <a:xfrm>
            <a:off x="1408558" y="507849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331" name="Straight Connector 330"/>
          <p:cNvCxnSpPr/>
          <p:nvPr/>
        </p:nvCxnSpPr>
        <p:spPr>
          <a:xfrm rot="10800000">
            <a:off x="7710234" y="5794773"/>
            <a:ext cx="1588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2" name="Oval 331"/>
          <p:cNvSpPr/>
          <p:nvPr/>
        </p:nvSpPr>
        <p:spPr>
          <a:xfrm>
            <a:off x="7656958" y="5969378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3" name="TextBox 332"/>
          <p:cNvSpPr txBox="1"/>
          <p:nvPr/>
        </p:nvSpPr>
        <p:spPr>
          <a:xfrm>
            <a:off x="7472881" y="577343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endParaRPr lang="en-US" sz="1200" baseline="-25000" dirty="0"/>
          </a:p>
        </p:txBody>
      </p:sp>
      <p:grpSp>
        <p:nvGrpSpPr>
          <p:cNvPr id="321" name="Group 38"/>
          <p:cNvGrpSpPr>
            <a:grpSpLocks/>
          </p:cNvGrpSpPr>
          <p:nvPr/>
        </p:nvGrpSpPr>
        <p:grpSpPr bwMode="auto">
          <a:xfrm>
            <a:off x="6797037" y="916331"/>
            <a:ext cx="1399032" cy="914400"/>
            <a:chOff x="768" y="240"/>
            <a:chExt cx="1056" cy="864"/>
          </a:xfrm>
        </p:grpSpPr>
        <p:grpSp>
          <p:nvGrpSpPr>
            <p:cNvPr id="322" name="Group 39"/>
            <p:cNvGrpSpPr>
              <a:grpSpLocks/>
            </p:cNvGrpSpPr>
            <p:nvPr/>
          </p:nvGrpSpPr>
          <p:grpSpPr bwMode="auto">
            <a:xfrm>
              <a:off x="768" y="240"/>
              <a:ext cx="1056" cy="864"/>
              <a:chOff x="2496" y="1968"/>
              <a:chExt cx="1056" cy="864"/>
            </a:xfrm>
          </p:grpSpPr>
          <p:sp>
            <p:nvSpPr>
              <p:cNvPr id="387" name="Line 40"/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Line 41"/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Line 42"/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43"/>
              <p:cNvSpPr>
                <a:spLocks/>
              </p:cNvSpPr>
              <p:nvPr/>
            </p:nvSpPr>
            <p:spPr bwMode="auto">
              <a:xfrm>
                <a:off x="2688" y="1968"/>
                <a:ext cx="672" cy="864"/>
              </a:xfrm>
              <a:custGeom>
                <a:avLst/>
                <a:gdLst/>
                <a:ahLst/>
                <a:cxnLst>
                  <a:cxn ang="0">
                    <a:pos x="432" y="384"/>
                  </a:cxn>
                  <a:cxn ang="0">
                    <a:pos x="0" y="768"/>
                  </a:cxn>
                  <a:cxn ang="0">
                    <a:pos x="0" y="0"/>
                  </a:cxn>
                  <a:cxn ang="0">
                    <a:pos x="432" y="384"/>
                  </a:cxn>
                </a:cxnLst>
                <a:rect l="0" t="0" r="r" b="b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3" name="Line 44"/>
            <p:cNvSpPr>
              <a:spLocks noChangeShapeType="1"/>
            </p:cNvSpPr>
            <p:nvPr/>
          </p:nvSpPr>
          <p:spPr bwMode="auto">
            <a:xfrm>
              <a:off x="1008" y="91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Line 45"/>
            <p:cNvSpPr>
              <a:spLocks noChangeShapeType="1"/>
            </p:cNvSpPr>
            <p:nvPr/>
          </p:nvSpPr>
          <p:spPr bwMode="auto">
            <a:xfrm>
              <a:off x="1032" y="40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Line 46"/>
            <p:cNvSpPr>
              <a:spLocks noChangeShapeType="1"/>
            </p:cNvSpPr>
            <p:nvPr/>
          </p:nvSpPr>
          <p:spPr bwMode="auto">
            <a:xfrm>
              <a:off x="1008" y="4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3" name="TextBox 392"/>
          <p:cNvSpPr txBox="1"/>
          <p:nvPr/>
        </p:nvSpPr>
        <p:spPr>
          <a:xfrm>
            <a:off x="6187633" y="609600"/>
            <a:ext cx="3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/>
              <a:t>+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6248400" y="1548620"/>
            <a:ext cx="33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/>
              <a:t>-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8088124" y="1318736"/>
            <a:ext cx="37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o</a:t>
            </a:r>
            <a:endParaRPr lang="en-US" baseline="-25000" dirty="0"/>
          </a:p>
        </p:txBody>
      </p:sp>
      <p:grpSp>
        <p:nvGrpSpPr>
          <p:cNvPr id="396" name="Group 222"/>
          <p:cNvGrpSpPr>
            <a:grpSpLocks/>
          </p:cNvGrpSpPr>
          <p:nvPr/>
        </p:nvGrpSpPr>
        <p:grpSpPr bwMode="auto">
          <a:xfrm>
            <a:off x="8017757" y="1624802"/>
            <a:ext cx="304800" cy="381000"/>
            <a:chOff x="4272" y="3072"/>
            <a:chExt cx="192" cy="240"/>
          </a:xfrm>
        </p:grpSpPr>
        <p:sp>
          <p:nvSpPr>
            <p:cNvPr id="397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3" name="Oval 402"/>
          <p:cNvSpPr/>
          <p:nvPr/>
        </p:nvSpPr>
        <p:spPr>
          <a:xfrm>
            <a:off x="8136090" y="1313406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/>
          <p:nvPr/>
        </p:nvSpPr>
        <p:spPr>
          <a:xfrm>
            <a:off x="8115330" y="1581270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5" name="Straight Connector 404"/>
          <p:cNvCxnSpPr/>
          <p:nvPr/>
        </p:nvCxnSpPr>
        <p:spPr>
          <a:xfrm>
            <a:off x="7543800" y="826008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 rot="10800000">
            <a:off x="8001000" y="813816"/>
            <a:ext cx="1588" cy="5577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 rot="10800000">
            <a:off x="6858000" y="816864"/>
            <a:ext cx="1588" cy="301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8" name="Group 222"/>
          <p:cNvGrpSpPr>
            <a:grpSpLocks/>
          </p:cNvGrpSpPr>
          <p:nvPr/>
        </p:nvGrpSpPr>
        <p:grpSpPr bwMode="auto">
          <a:xfrm>
            <a:off x="6553200" y="1623250"/>
            <a:ext cx="304800" cy="381000"/>
            <a:chOff x="4272" y="3072"/>
            <a:chExt cx="192" cy="240"/>
          </a:xfrm>
        </p:grpSpPr>
        <p:sp>
          <p:nvSpPr>
            <p:cNvPr id="409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5" name="Group 210"/>
          <p:cNvGrpSpPr>
            <a:grpSpLocks/>
          </p:cNvGrpSpPr>
          <p:nvPr/>
        </p:nvGrpSpPr>
        <p:grpSpPr bwMode="auto">
          <a:xfrm rot="16200000">
            <a:off x="6544271" y="753071"/>
            <a:ext cx="362189" cy="722468"/>
            <a:chOff x="3216" y="1728"/>
            <a:chExt cx="192" cy="480"/>
          </a:xfrm>
        </p:grpSpPr>
        <p:sp>
          <p:nvSpPr>
            <p:cNvPr id="416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0" name="TextBox 419"/>
          <p:cNvSpPr txBox="1"/>
          <p:nvPr/>
        </p:nvSpPr>
        <p:spPr>
          <a:xfrm>
            <a:off x="7394218" y="7853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US" baseline="-25000" dirty="0"/>
          </a:p>
        </p:txBody>
      </p:sp>
      <p:sp>
        <p:nvSpPr>
          <p:cNvPr id="421" name="Oval 420"/>
          <p:cNvSpPr/>
          <p:nvPr/>
        </p:nvSpPr>
        <p:spPr>
          <a:xfrm>
            <a:off x="6324600" y="1524000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/>
          <p:nvPr/>
        </p:nvSpPr>
        <p:spPr>
          <a:xfrm>
            <a:off x="6324600" y="1066800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TextBox 422"/>
          <p:cNvSpPr txBox="1"/>
          <p:nvPr/>
        </p:nvSpPr>
        <p:spPr>
          <a:xfrm>
            <a:off x="7188021" y="1930678"/>
            <a:ext cx="145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Differentiator</a:t>
            </a:r>
          </a:p>
        </p:txBody>
      </p:sp>
      <p:cxnSp>
        <p:nvCxnSpPr>
          <p:cNvPr id="424" name="Straight Connector 423"/>
          <p:cNvCxnSpPr>
            <a:endCxn id="388" idx="1"/>
          </p:cNvCxnSpPr>
          <p:nvPr/>
        </p:nvCxnSpPr>
        <p:spPr>
          <a:xfrm>
            <a:off x="6515895" y="1626518"/>
            <a:ext cx="535511" cy="10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5" name="Freeform 12"/>
          <p:cNvSpPr>
            <a:spLocks/>
          </p:cNvSpPr>
          <p:nvPr/>
        </p:nvSpPr>
        <p:spPr bwMode="auto">
          <a:xfrm rot="16200000" flipH="1">
            <a:off x="7132320" y="45720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6" name="TextBox 425"/>
          <p:cNvSpPr txBox="1"/>
          <p:nvPr/>
        </p:nvSpPr>
        <p:spPr>
          <a:xfrm>
            <a:off x="6553200" y="533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US" baseline="-25000" dirty="0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7CD05B9A-8FFC-2D4C-BD3F-CCA4F4CF04FC}"/>
              </a:ext>
            </a:extLst>
          </p:cNvPr>
          <p:cNvSpPr/>
          <p:nvPr/>
        </p:nvSpPr>
        <p:spPr>
          <a:xfrm>
            <a:off x="6019800" y="504191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9F465D8E-CD1D-D647-8E85-43CDDFD89B87}"/>
              </a:ext>
            </a:extLst>
          </p:cNvPr>
          <p:cNvSpPr/>
          <p:nvPr/>
        </p:nvSpPr>
        <p:spPr>
          <a:xfrm>
            <a:off x="6035040" y="577953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1EEE5BB6-6A68-5E4A-9F69-DC2A0C0178E2}"/>
              </a:ext>
            </a:extLst>
          </p:cNvPr>
          <p:cNvSpPr/>
          <p:nvPr/>
        </p:nvSpPr>
        <p:spPr>
          <a:xfrm>
            <a:off x="7644384" y="503277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C1631142-7BFC-0644-92D5-CD5219EDB3D4}"/>
              </a:ext>
            </a:extLst>
          </p:cNvPr>
          <p:cNvSpPr/>
          <p:nvPr/>
        </p:nvSpPr>
        <p:spPr>
          <a:xfrm>
            <a:off x="7662672" y="576429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4" name="Freeform 12">
            <a:extLst>
              <a:ext uri="{FF2B5EF4-FFF2-40B4-BE49-F238E27FC236}">
                <a16:creationId xmlns:a16="http://schemas.microsoft.com/office/drawing/2014/main" id="{8F001563-0F0E-CA45-AA18-48FB5E024BE1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7899960" y="2649609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798506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73</Words>
  <Application>Microsoft Macintosh PowerPoint</Application>
  <PresentationFormat>On-screen Show (4:3)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Roman</vt:lpstr>
      <vt:lpstr>Calibri</vt:lpstr>
      <vt:lpstr>Math1Mono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69</cp:revision>
  <dcterms:modified xsi:type="dcterms:W3CDTF">2020-07-31T21:21:01Z</dcterms:modified>
</cp:coreProperties>
</file>