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843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7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1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18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166" name="Shape 51">
            <a:extLst>
              <a:ext uri="{FF2B5EF4-FFF2-40B4-BE49-F238E27FC236}">
                <a16:creationId xmlns:a16="http://schemas.microsoft.com/office/drawing/2014/main" id="{5CFC68EA-908F-0148-9A24-5F33514662D4}"/>
              </a:ext>
            </a:extLst>
          </p:cNvPr>
          <p:cNvSpPr/>
          <p:nvPr/>
        </p:nvSpPr>
        <p:spPr>
          <a:xfrm>
            <a:off x="517867" y="318468"/>
            <a:ext cx="798295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2000" dirty="0"/>
              <a:t>Colpitts</a:t>
            </a:r>
            <a:endParaRPr sz="2000" dirty="0"/>
          </a:p>
        </p:txBody>
      </p:sp>
      <p:sp>
        <p:nvSpPr>
          <p:cNvPr id="41" name="Freeform 12">
            <a:extLst>
              <a:ext uri="{FF2B5EF4-FFF2-40B4-BE49-F238E27FC236}">
                <a16:creationId xmlns:a16="http://schemas.microsoft.com/office/drawing/2014/main" id="{9195D1A1-028A-E34B-A6FB-2CBDE786B972}"/>
              </a:ext>
            </a:extLst>
          </p:cNvPr>
          <p:cNvSpPr>
            <a:spLocks noChangeAspect="1"/>
          </p:cNvSpPr>
          <p:nvPr/>
        </p:nvSpPr>
        <p:spPr bwMode="auto">
          <a:xfrm>
            <a:off x="3559835" y="2862001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3" name="Group 222">
            <a:extLst>
              <a:ext uri="{FF2B5EF4-FFF2-40B4-BE49-F238E27FC236}">
                <a16:creationId xmlns:a16="http://schemas.microsoft.com/office/drawing/2014/main" id="{D10B9ACE-A3FC-4841-917D-36DE1C4F37BB}"/>
              </a:ext>
            </a:extLst>
          </p:cNvPr>
          <p:cNvGrpSpPr>
            <a:grpSpLocks/>
          </p:cNvGrpSpPr>
          <p:nvPr/>
        </p:nvGrpSpPr>
        <p:grpSpPr bwMode="auto">
          <a:xfrm>
            <a:off x="4256685" y="3835398"/>
            <a:ext cx="304800" cy="381000"/>
            <a:chOff x="4272" y="3072"/>
            <a:chExt cx="192" cy="240"/>
          </a:xfrm>
        </p:grpSpPr>
        <p:sp>
          <p:nvSpPr>
            <p:cNvPr id="174" name="Line 99">
              <a:extLst>
                <a:ext uri="{FF2B5EF4-FFF2-40B4-BE49-F238E27FC236}">
                  <a16:creationId xmlns:a16="http://schemas.microsoft.com/office/drawing/2014/main" id="{0C3E8FD8-C78A-3B48-AC1F-76FC872F75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100">
              <a:extLst>
                <a:ext uri="{FF2B5EF4-FFF2-40B4-BE49-F238E27FC236}">
                  <a16:creationId xmlns:a16="http://schemas.microsoft.com/office/drawing/2014/main" id="{FF9AE76C-F725-6041-BC9D-6853ECAC0D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Line 101">
              <a:extLst>
                <a:ext uri="{FF2B5EF4-FFF2-40B4-BE49-F238E27FC236}">
                  <a16:creationId xmlns:a16="http://schemas.microsoft.com/office/drawing/2014/main" id="{B68521C8-9956-6543-B123-22BBD3D1687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02">
              <a:extLst>
                <a:ext uri="{FF2B5EF4-FFF2-40B4-BE49-F238E27FC236}">
                  <a16:creationId xmlns:a16="http://schemas.microsoft.com/office/drawing/2014/main" id="{B9761B8A-7939-A74B-8A8E-DAF94C66CA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03">
              <a:extLst>
                <a:ext uri="{FF2B5EF4-FFF2-40B4-BE49-F238E27FC236}">
                  <a16:creationId xmlns:a16="http://schemas.microsoft.com/office/drawing/2014/main" id="{16ECAF20-2240-544E-90FB-7CF19AC3774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04">
              <a:extLst>
                <a:ext uri="{FF2B5EF4-FFF2-40B4-BE49-F238E27FC236}">
                  <a16:creationId xmlns:a16="http://schemas.microsoft.com/office/drawing/2014/main" id="{34C036BB-A7EC-8249-91BA-F918EDE2AA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3" name="Group 210">
            <a:extLst>
              <a:ext uri="{FF2B5EF4-FFF2-40B4-BE49-F238E27FC236}">
                <a16:creationId xmlns:a16="http://schemas.microsoft.com/office/drawing/2014/main" id="{34771759-BA74-CA4B-B442-596F10DA4E74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832599" y="2509493"/>
            <a:ext cx="304800" cy="762000"/>
            <a:chOff x="3216" y="1728"/>
            <a:chExt cx="192" cy="480"/>
          </a:xfrm>
        </p:grpSpPr>
        <p:sp>
          <p:nvSpPr>
            <p:cNvPr id="184" name="Line 8">
              <a:extLst>
                <a:ext uri="{FF2B5EF4-FFF2-40B4-BE49-F238E27FC236}">
                  <a16:creationId xmlns:a16="http://schemas.microsoft.com/office/drawing/2014/main" id="{B881E938-DE0A-DA4F-9308-16129D33CBF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9">
              <a:extLst>
                <a:ext uri="{FF2B5EF4-FFF2-40B4-BE49-F238E27FC236}">
                  <a16:creationId xmlns:a16="http://schemas.microsoft.com/office/drawing/2014/main" id="{768AD784-70E3-974E-878D-9B5BD573E8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0">
              <a:extLst>
                <a:ext uri="{FF2B5EF4-FFF2-40B4-BE49-F238E27FC236}">
                  <a16:creationId xmlns:a16="http://schemas.microsoft.com/office/drawing/2014/main" id="{59373D00-4543-094B-B70C-12EC85BB2B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Line 11">
              <a:extLst>
                <a:ext uri="{FF2B5EF4-FFF2-40B4-BE49-F238E27FC236}">
                  <a16:creationId xmlns:a16="http://schemas.microsoft.com/office/drawing/2014/main" id="{C2D231D8-18B0-3D48-8675-A76DDBACD5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3" name="Oval 212">
            <a:extLst>
              <a:ext uri="{FF2B5EF4-FFF2-40B4-BE49-F238E27FC236}">
                <a16:creationId xmlns:a16="http://schemas.microsoft.com/office/drawing/2014/main" id="{7BFC2FE5-3C69-9746-857F-B689F313D76D}"/>
              </a:ext>
            </a:extLst>
          </p:cNvPr>
          <p:cNvSpPr/>
          <p:nvPr/>
        </p:nvSpPr>
        <p:spPr>
          <a:xfrm>
            <a:off x="3581915" y="284405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65CB0A22-B7CA-E443-BBBC-F4EB4CE6EC94}"/>
              </a:ext>
            </a:extLst>
          </p:cNvPr>
          <p:cNvCxnSpPr>
            <a:cxnSpLocks/>
          </p:cNvCxnSpPr>
          <p:nvPr/>
        </p:nvCxnSpPr>
        <p:spPr>
          <a:xfrm>
            <a:off x="3632756" y="1886931"/>
            <a:ext cx="768096" cy="123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8117663E-B63F-E24A-AA6F-E41707D18EDA}"/>
              </a:ext>
            </a:extLst>
          </p:cNvPr>
          <p:cNvSpPr txBox="1"/>
          <p:nvPr/>
        </p:nvSpPr>
        <p:spPr>
          <a:xfrm>
            <a:off x="4592147" y="3356295"/>
            <a:ext cx="531391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100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1DBAD27-496E-EA48-8A5A-D8C3F45C2ABF}"/>
              </a:ext>
            </a:extLst>
          </p:cNvPr>
          <p:cNvSpPr txBox="1"/>
          <p:nvPr/>
        </p:nvSpPr>
        <p:spPr>
          <a:xfrm>
            <a:off x="2358266" y="1876362"/>
            <a:ext cx="921926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r>
              <a:rPr lang="en-US" sz="1400" dirty="0">
                <a:solidFill>
                  <a:srgbClr val="000000"/>
                </a:solidFill>
              </a:rPr>
              <a:t> (22 pF)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roup 209">
            <a:extLst>
              <a:ext uri="{FF2B5EF4-FFF2-40B4-BE49-F238E27FC236}">
                <a16:creationId xmlns:a16="http://schemas.microsoft.com/office/drawing/2014/main" id="{9D375AD7-613F-9B4C-BD0E-482385531BB1}"/>
              </a:ext>
            </a:extLst>
          </p:cNvPr>
          <p:cNvGrpSpPr>
            <a:grpSpLocks/>
          </p:cNvGrpSpPr>
          <p:nvPr/>
        </p:nvGrpSpPr>
        <p:grpSpPr bwMode="auto">
          <a:xfrm>
            <a:off x="1286026" y="2150290"/>
            <a:ext cx="152400" cy="762000"/>
            <a:chOff x="3935" y="1728"/>
            <a:chExt cx="96" cy="480"/>
          </a:xfrm>
        </p:grpSpPr>
        <p:sp>
          <p:nvSpPr>
            <p:cNvPr id="146" name="Arc 59">
              <a:extLst>
                <a:ext uri="{FF2B5EF4-FFF2-40B4-BE49-F238E27FC236}">
                  <a16:creationId xmlns:a16="http://schemas.microsoft.com/office/drawing/2014/main" id="{C06D1E7B-0886-AA4A-80FB-066DE2333EE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Arc 60">
              <a:extLst>
                <a:ext uri="{FF2B5EF4-FFF2-40B4-BE49-F238E27FC236}">
                  <a16:creationId xmlns:a16="http://schemas.microsoft.com/office/drawing/2014/main" id="{E1B4DE39-9E89-0646-9011-F4CFD7EE8A6F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Arc 61">
              <a:extLst>
                <a:ext uri="{FF2B5EF4-FFF2-40B4-BE49-F238E27FC236}">
                  <a16:creationId xmlns:a16="http://schemas.microsoft.com/office/drawing/2014/main" id="{6B9BEE01-8400-7B41-B7E4-4BF31619944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Arc 62">
              <a:extLst>
                <a:ext uri="{FF2B5EF4-FFF2-40B4-BE49-F238E27FC236}">
                  <a16:creationId xmlns:a16="http://schemas.microsoft.com/office/drawing/2014/main" id="{D76E0A99-42F5-FA4A-AB6D-F8589D94A3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63">
              <a:extLst>
                <a:ext uri="{FF2B5EF4-FFF2-40B4-BE49-F238E27FC236}">
                  <a16:creationId xmlns:a16="http://schemas.microsoft.com/office/drawing/2014/main" id="{38B4E834-C675-694E-9BBD-1498CD3253E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64">
              <a:extLst>
                <a:ext uri="{FF2B5EF4-FFF2-40B4-BE49-F238E27FC236}">
                  <a16:creationId xmlns:a16="http://schemas.microsoft.com/office/drawing/2014/main" id="{4C891492-3F0D-9345-8469-10BEE40F61D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Arc 65">
              <a:extLst>
                <a:ext uri="{FF2B5EF4-FFF2-40B4-BE49-F238E27FC236}">
                  <a16:creationId xmlns:a16="http://schemas.microsoft.com/office/drawing/2014/main" id="{A0646A24-9CEB-844D-BEA6-C40E2B9760C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6" name="Arc 66">
              <a:extLst>
                <a:ext uri="{FF2B5EF4-FFF2-40B4-BE49-F238E27FC236}">
                  <a16:creationId xmlns:a16="http://schemas.microsoft.com/office/drawing/2014/main" id="{07EB2D47-F048-B242-AD3D-3482CC880BF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Arc 67">
              <a:extLst>
                <a:ext uri="{FF2B5EF4-FFF2-40B4-BE49-F238E27FC236}">
                  <a16:creationId xmlns:a16="http://schemas.microsoft.com/office/drawing/2014/main" id="{B582BCB6-B080-F943-87A1-9740B2827A2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Arc 68">
              <a:extLst>
                <a:ext uri="{FF2B5EF4-FFF2-40B4-BE49-F238E27FC236}">
                  <a16:creationId xmlns:a16="http://schemas.microsoft.com/office/drawing/2014/main" id="{8DB2243C-FE92-1F43-9EE2-823FC7C4EB9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Arc 69">
              <a:extLst>
                <a:ext uri="{FF2B5EF4-FFF2-40B4-BE49-F238E27FC236}">
                  <a16:creationId xmlns:a16="http://schemas.microsoft.com/office/drawing/2014/main" id="{FB022A12-3AF7-D04B-8CA2-D93A391337D8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Arc 70">
              <a:extLst>
                <a:ext uri="{FF2B5EF4-FFF2-40B4-BE49-F238E27FC236}">
                  <a16:creationId xmlns:a16="http://schemas.microsoft.com/office/drawing/2014/main" id="{605EC2ED-2C41-BB4B-992D-570C2399B771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0" name="Arc 71">
              <a:extLst>
                <a:ext uri="{FF2B5EF4-FFF2-40B4-BE49-F238E27FC236}">
                  <a16:creationId xmlns:a16="http://schemas.microsoft.com/office/drawing/2014/main" id="{FA07E261-21A5-6041-B3C3-4FE9E4642C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1" name="Freeform 12">
            <a:extLst>
              <a:ext uri="{FF2B5EF4-FFF2-40B4-BE49-F238E27FC236}">
                <a16:creationId xmlns:a16="http://schemas.microsoft.com/office/drawing/2014/main" id="{314BD4B8-8973-F64F-9C43-5551D9E3DBDF}"/>
              </a:ext>
            </a:extLst>
          </p:cNvPr>
          <p:cNvSpPr>
            <a:spLocks noChangeAspect="1"/>
          </p:cNvSpPr>
          <p:nvPr/>
        </p:nvSpPr>
        <p:spPr bwMode="auto">
          <a:xfrm>
            <a:off x="4336205" y="3161521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94" name="Group 210">
            <a:extLst>
              <a:ext uri="{FF2B5EF4-FFF2-40B4-BE49-F238E27FC236}">
                <a16:creationId xmlns:a16="http://schemas.microsoft.com/office/drawing/2014/main" id="{93A04C52-56B6-634D-86B6-EAEAE0FB88ED}"/>
              </a:ext>
            </a:extLst>
          </p:cNvPr>
          <p:cNvGrpSpPr>
            <a:grpSpLocks/>
          </p:cNvGrpSpPr>
          <p:nvPr/>
        </p:nvGrpSpPr>
        <p:grpSpPr bwMode="auto">
          <a:xfrm>
            <a:off x="2043200" y="1697269"/>
            <a:ext cx="304800" cy="762000"/>
            <a:chOff x="3216" y="1728"/>
            <a:chExt cx="192" cy="480"/>
          </a:xfrm>
        </p:grpSpPr>
        <p:sp>
          <p:nvSpPr>
            <p:cNvPr id="195" name="Line 8">
              <a:extLst>
                <a:ext uri="{FF2B5EF4-FFF2-40B4-BE49-F238E27FC236}">
                  <a16:creationId xmlns:a16="http://schemas.microsoft.com/office/drawing/2014/main" id="{93816AC3-524F-E84F-AC68-A176F4E8C5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Line 9">
              <a:extLst>
                <a:ext uri="{FF2B5EF4-FFF2-40B4-BE49-F238E27FC236}">
                  <a16:creationId xmlns:a16="http://schemas.microsoft.com/office/drawing/2014/main" id="{B1123556-4534-0046-9985-9543DBA83B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0">
              <a:extLst>
                <a:ext uri="{FF2B5EF4-FFF2-40B4-BE49-F238E27FC236}">
                  <a16:creationId xmlns:a16="http://schemas.microsoft.com/office/drawing/2014/main" id="{CDB4B94F-0A31-6140-8DD3-D6BC99D82C2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Line 11">
              <a:extLst>
                <a:ext uri="{FF2B5EF4-FFF2-40B4-BE49-F238E27FC236}">
                  <a16:creationId xmlns:a16="http://schemas.microsoft.com/office/drawing/2014/main" id="{11B2DE12-3987-DF41-85A1-8E704C28FEC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" name="Group 210">
            <a:extLst>
              <a:ext uri="{FF2B5EF4-FFF2-40B4-BE49-F238E27FC236}">
                <a16:creationId xmlns:a16="http://schemas.microsoft.com/office/drawing/2014/main" id="{888D8526-A732-7A4E-BFF9-407A34DA55CA}"/>
              </a:ext>
            </a:extLst>
          </p:cNvPr>
          <p:cNvGrpSpPr>
            <a:grpSpLocks/>
          </p:cNvGrpSpPr>
          <p:nvPr/>
        </p:nvGrpSpPr>
        <p:grpSpPr bwMode="auto">
          <a:xfrm>
            <a:off x="2040480" y="2144628"/>
            <a:ext cx="304800" cy="762000"/>
            <a:chOff x="3216" y="1728"/>
            <a:chExt cx="192" cy="480"/>
          </a:xfrm>
        </p:grpSpPr>
        <p:sp>
          <p:nvSpPr>
            <p:cNvPr id="236" name="Line 8">
              <a:extLst>
                <a:ext uri="{FF2B5EF4-FFF2-40B4-BE49-F238E27FC236}">
                  <a16:creationId xmlns:a16="http://schemas.microsoft.com/office/drawing/2014/main" id="{2A5C0B46-2510-C445-B9EC-6A82F4B980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Line 9">
              <a:extLst>
                <a:ext uri="{FF2B5EF4-FFF2-40B4-BE49-F238E27FC236}">
                  <a16:creationId xmlns:a16="http://schemas.microsoft.com/office/drawing/2014/main" id="{EFEA1C19-DA91-3B47-BBC2-908C2F37A1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Line 10">
              <a:extLst>
                <a:ext uri="{FF2B5EF4-FFF2-40B4-BE49-F238E27FC236}">
                  <a16:creationId xmlns:a16="http://schemas.microsoft.com/office/drawing/2014/main" id="{1FD436B0-75A7-6F45-A880-0D4D9FD4DB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Line 11">
              <a:extLst>
                <a:ext uri="{FF2B5EF4-FFF2-40B4-BE49-F238E27FC236}">
                  <a16:creationId xmlns:a16="http://schemas.microsoft.com/office/drawing/2014/main" id="{8B652B5D-2395-194A-87E5-412229B9E2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E185709C-A4D8-564C-ABC2-D72DD2BACE00}"/>
              </a:ext>
            </a:extLst>
          </p:cNvPr>
          <p:cNvCxnSpPr>
            <a:cxnSpLocks/>
          </p:cNvCxnSpPr>
          <p:nvPr/>
        </p:nvCxnSpPr>
        <p:spPr>
          <a:xfrm>
            <a:off x="4407008" y="1011970"/>
            <a:ext cx="0" cy="9144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1" name="Oval 240">
            <a:extLst>
              <a:ext uri="{FF2B5EF4-FFF2-40B4-BE49-F238E27FC236}">
                <a16:creationId xmlns:a16="http://schemas.microsoft.com/office/drawing/2014/main" id="{84E7EE63-3F84-D146-959F-7250A6612065}"/>
              </a:ext>
            </a:extLst>
          </p:cNvPr>
          <p:cNvSpPr/>
          <p:nvPr/>
        </p:nvSpPr>
        <p:spPr>
          <a:xfrm>
            <a:off x="4353764" y="975565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7" name="Group 478">
            <a:extLst>
              <a:ext uri="{FF2B5EF4-FFF2-40B4-BE49-F238E27FC236}">
                <a16:creationId xmlns:a16="http://schemas.microsoft.com/office/drawing/2014/main" id="{F525C5C0-6FF3-4C4D-A9D3-81EC82E5A10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011415" y="2595032"/>
            <a:ext cx="401622" cy="609600"/>
            <a:chOff x="4656" y="1344"/>
            <a:chExt cx="192" cy="384"/>
          </a:xfrm>
        </p:grpSpPr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E86B0A8D-B067-CD45-A5F1-60D70A5FD22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192" y="288"/>
                </a:cxn>
                <a:cxn ang="0">
                  <a:pos x="192" y="480"/>
                </a:cxn>
                <a:cxn ang="0">
                  <a:pos x="0" y="576"/>
                </a:cxn>
                <a:cxn ang="0">
                  <a:pos x="0" y="768"/>
                </a:cxn>
              </a:cxnLst>
              <a:rect l="0" t="0" r="r" b="b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49" name="Line 36">
              <a:extLst>
                <a:ext uri="{FF2B5EF4-FFF2-40B4-BE49-F238E27FC236}">
                  <a16:creationId xmlns:a16="http://schemas.microsoft.com/office/drawing/2014/main" id="{1259616A-2DE4-6746-B373-80277DCE94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50" name="Line 37">
              <a:extLst>
                <a:ext uri="{FF2B5EF4-FFF2-40B4-BE49-F238E27FC236}">
                  <a16:creationId xmlns:a16="http://schemas.microsoft.com/office/drawing/2014/main" id="{F7D1C06A-2785-234B-8497-A64EDFA0FDA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C1227D66-ED78-FA47-8B99-3B8DB5492B3E}"/>
                </a:ext>
              </a:extLst>
            </p:cNvPr>
            <p:cNvSpPr>
              <a:spLocks noChangeAspect="1"/>
            </p:cNvSpPr>
            <p:nvPr/>
          </p:nvSpPr>
          <p:spPr bwMode="auto">
            <a:xfrm rot="20040000">
              <a:off x="4656" y="1597"/>
              <a:ext cx="4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18EB2124-311B-FF4F-9368-230EFB7BDEB6}"/>
              </a:ext>
            </a:extLst>
          </p:cNvPr>
          <p:cNvCxnSpPr>
            <a:cxnSpLocks/>
          </p:cNvCxnSpPr>
          <p:nvPr/>
        </p:nvCxnSpPr>
        <p:spPr>
          <a:xfrm>
            <a:off x="1359205" y="1714663"/>
            <a:ext cx="0" cy="48508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78ED11F1-872C-8E47-92D6-EA0FF7C6F594}"/>
              </a:ext>
            </a:extLst>
          </p:cNvPr>
          <p:cNvCxnSpPr>
            <a:cxnSpLocks/>
          </p:cNvCxnSpPr>
          <p:nvPr/>
        </p:nvCxnSpPr>
        <p:spPr>
          <a:xfrm>
            <a:off x="3280192" y="2891795"/>
            <a:ext cx="886778" cy="123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5" name="Freeform 12">
            <a:extLst>
              <a:ext uri="{FF2B5EF4-FFF2-40B4-BE49-F238E27FC236}">
                <a16:creationId xmlns:a16="http://schemas.microsoft.com/office/drawing/2014/main" id="{B4699911-5198-5945-BD8A-1AD2E65416FD}"/>
              </a:ext>
            </a:extLst>
          </p:cNvPr>
          <p:cNvSpPr>
            <a:spLocks noChangeAspect="1"/>
          </p:cNvSpPr>
          <p:nvPr/>
        </p:nvSpPr>
        <p:spPr bwMode="auto">
          <a:xfrm>
            <a:off x="3547015" y="2138101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DE67BB42-1CEB-E94D-B0AD-191FC641CD33}"/>
              </a:ext>
            </a:extLst>
          </p:cNvPr>
          <p:cNvSpPr txBox="1"/>
          <p:nvPr/>
        </p:nvSpPr>
        <p:spPr>
          <a:xfrm>
            <a:off x="1695157" y="2499523"/>
            <a:ext cx="751028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C</a:t>
            </a:r>
            <a:r>
              <a:rPr lang="en-US" sz="1400" baseline="-25000" dirty="0">
                <a:solidFill>
                  <a:srgbClr val="000000"/>
                </a:solidFill>
              </a:rPr>
              <a:t>2</a:t>
            </a:r>
            <a:r>
              <a:rPr lang="en-US" sz="1400" dirty="0">
                <a:solidFill>
                  <a:srgbClr val="000000"/>
                </a:solidFill>
              </a:rPr>
              <a:t>=C</a:t>
            </a:r>
            <a:r>
              <a:rPr lang="en-US" sz="1400" baseline="-25000" dirty="0">
                <a:solidFill>
                  <a:srgbClr val="000000"/>
                </a:solidFill>
              </a:rPr>
              <a:t>1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4C7B9AAE-9068-5943-A281-1C28F099F3BE}"/>
              </a:ext>
            </a:extLst>
          </p:cNvPr>
          <p:cNvSpPr txBox="1"/>
          <p:nvPr/>
        </p:nvSpPr>
        <p:spPr>
          <a:xfrm>
            <a:off x="3148902" y="2303220"/>
            <a:ext cx="41678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47K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9BC7013F-3E25-3A4B-B043-0F0C19FC7D02}"/>
              </a:ext>
            </a:extLst>
          </p:cNvPr>
          <p:cNvSpPr txBox="1"/>
          <p:nvPr/>
        </p:nvSpPr>
        <p:spPr>
          <a:xfrm>
            <a:off x="3172310" y="3226879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2.7K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0" name="Group 222">
            <a:extLst>
              <a:ext uri="{FF2B5EF4-FFF2-40B4-BE49-F238E27FC236}">
                <a16:creationId xmlns:a16="http://schemas.microsoft.com/office/drawing/2014/main" id="{7AF2506A-76CA-EA44-9365-67B986D3F600}"/>
              </a:ext>
            </a:extLst>
          </p:cNvPr>
          <p:cNvGrpSpPr>
            <a:grpSpLocks/>
          </p:cNvGrpSpPr>
          <p:nvPr/>
        </p:nvGrpSpPr>
        <p:grpSpPr bwMode="auto">
          <a:xfrm>
            <a:off x="3483283" y="3508044"/>
            <a:ext cx="304800" cy="381000"/>
            <a:chOff x="4272" y="3072"/>
            <a:chExt cx="192" cy="240"/>
          </a:xfrm>
        </p:grpSpPr>
        <p:sp>
          <p:nvSpPr>
            <p:cNvPr id="261" name="Line 99">
              <a:extLst>
                <a:ext uri="{FF2B5EF4-FFF2-40B4-BE49-F238E27FC236}">
                  <a16:creationId xmlns:a16="http://schemas.microsoft.com/office/drawing/2014/main" id="{AAD4E829-43F7-3C4C-8633-56A0B81015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2" name="Line 100">
              <a:extLst>
                <a:ext uri="{FF2B5EF4-FFF2-40B4-BE49-F238E27FC236}">
                  <a16:creationId xmlns:a16="http://schemas.microsoft.com/office/drawing/2014/main" id="{AE84B50B-159B-F74C-AFE6-E8D9EA9B2DD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3" name="Line 101">
              <a:extLst>
                <a:ext uri="{FF2B5EF4-FFF2-40B4-BE49-F238E27FC236}">
                  <a16:creationId xmlns:a16="http://schemas.microsoft.com/office/drawing/2014/main" id="{3C5A0CBE-EE27-6448-865C-6BF54B80136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Line 102">
              <a:extLst>
                <a:ext uri="{FF2B5EF4-FFF2-40B4-BE49-F238E27FC236}">
                  <a16:creationId xmlns:a16="http://schemas.microsoft.com/office/drawing/2014/main" id="{30F00E30-79CB-8843-A432-5792134D89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Line 103">
              <a:extLst>
                <a:ext uri="{FF2B5EF4-FFF2-40B4-BE49-F238E27FC236}">
                  <a16:creationId xmlns:a16="http://schemas.microsoft.com/office/drawing/2014/main" id="{66B970C6-058C-164E-A747-F1A4E13984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" name="Line 104">
              <a:extLst>
                <a:ext uri="{FF2B5EF4-FFF2-40B4-BE49-F238E27FC236}">
                  <a16:creationId xmlns:a16="http://schemas.microsoft.com/office/drawing/2014/main" id="{1BA53AF3-9660-0442-BC67-6DF80B96DC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E024EE2A-1EA8-6242-94C3-8A008E17D786}"/>
              </a:ext>
            </a:extLst>
          </p:cNvPr>
          <p:cNvSpPr txBox="1"/>
          <p:nvPr/>
        </p:nvSpPr>
        <p:spPr>
          <a:xfrm>
            <a:off x="617933" y="2192757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 (1uH)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6152CBE-015C-3E43-AFB7-5E2DA724A35B}"/>
              </a:ext>
            </a:extLst>
          </p:cNvPr>
          <p:cNvSpPr txBox="1"/>
          <p:nvPr/>
        </p:nvSpPr>
        <p:spPr>
          <a:xfrm>
            <a:off x="2750489" y="3111867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1uF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2E4351D3-EC80-2146-B209-4BB498FA0219}"/>
              </a:ext>
            </a:extLst>
          </p:cNvPr>
          <p:cNvSpPr txBox="1"/>
          <p:nvPr/>
        </p:nvSpPr>
        <p:spPr>
          <a:xfrm>
            <a:off x="4336862" y="582271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9v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Freeform 12">
            <a:extLst>
              <a:ext uri="{FF2B5EF4-FFF2-40B4-BE49-F238E27FC236}">
                <a16:creationId xmlns:a16="http://schemas.microsoft.com/office/drawing/2014/main" id="{15280CFC-2D0B-514C-BBD3-CE45383F6EFC}"/>
              </a:ext>
            </a:extLst>
          </p:cNvPr>
          <p:cNvSpPr>
            <a:spLocks noChangeAspect="1"/>
          </p:cNvSpPr>
          <p:nvPr/>
        </p:nvSpPr>
        <p:spPr bwMode="auto">
          <a:xfrm>
            <a:off x="4329932" y="1906819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913B0EA8-B5C9-C84F-8AD9-B59BFD68A391}"/>
              </a:ext>
            </a:extLst>
          </p:cNvPr>
          <p:cNvCxnSpPr>
            <a:cxnSpLocks/>
          </p:cNvCxnSpPr>
          <p:nvPr/>
        </p:nvCxnSpPr>
        <p:spPr>
          <a:xfrm>
            <a:off x="2189968" y="2325321"/>
            <a:ext cx="421286" cy="855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3" name="Group 222">
            <a:extLst>
              <a:ext uri="{FF2B5EF4-FFF2-40B4-BE49-F238E27FC236}">
                <a16:creationId xmlns:a16="http://schemas.microsoft.com/office/drawing/2014/main" id="{1029D924-620D-FA40-B246-7B53DAEDAB0C}"/>
              </a:ext>
            </a:extLst>
          </p:cNvPr>
          <p:cNvGrpSpPr>
            <a:grpSpLocks/>
          </p:cNvGrpSpPr>
          <p:nvPr/>
        </p:nvGrpSpPr>
        <p:grpSpPr bwMode="auto">
          <a:xfrm>
            <a:off x="2467077" y="2310737"/>
            <a:ext cx="304800" cy="381000"/>
            <a:chOff x="4272" y="3072"/>
            <a:chExt cx="192" cy="240"/>
          </a:xfrm>
        </p:grpSpPr>
        <p:sp>
          <p:nvSpPr>
            <p:cNvPr id="114" name="Line 99">
              <a:extLst>
                <a:ext uri="{FF2B5EF4-FFF2-40B4-BE49-F238E27FC236}">
                  <a16:creationId xmlns:a16="http://schemas.microsoft.com/office/drawing/2014/main" id="{59B1A310-877E-6F4A-999B-63561B7807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100">
              <a:extLst>
                <a:ext uri="{FF2B5EF4-FFF2-40B4-BE49-F238E27FC236}">
                  <a16:creationId xmlns:a16="http://schemas.microsoft.com/office/drawing/2014/main" id="{9E7D5DB0-DA02-C546-8D4A-8FF18CA7F97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01">
              <a:extLst>
                <a:ext uri="{FF2B5EF4-FFF2-40B4-BE49-F238E27FC236}">
                  <a16:creationId xmlns:a16="http://schemas.microsoft.com/office/drawing/2014/main" id="{86B76E08-7B05-974C-A3B3-07925E7B9F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02">
              <a:extLst>
                <a:ext uri="{FF2B5EF4-FFF2-40B4-BE49-F238E27FC236}">
                  <a16:creationId xmlns:a16="http://schemas.microsoft.com/office/drawing/2014/main" id="{72DD5F31-00DC-644D-AACD-31707E173C5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03">
              <a:extLst>
                <a:ext uri="{FF2B5EF4-FFF2-40B4-BE49-F238E27FC236}">
                  <a16:creationId xmlns:a16="http://schemas.microsoft.com/office/drawing/2014/main" id="{A7FDA514-D0D5-2D43-9B6F-2B3156BBDC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Line 104">
              <a:extLst>
                <a:ext uri="{FF2B5EF4-FFF2-40B4-BE49-F238E27FC236}">
                  <a16:creationId xmlns:a16="http://schemas.microsoft.com/office/drawing/2014/main" id="{411508A6-E137-0C4B-BF2E-6034B2778BC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428F51A-B8B0-084B-A72A-4CAC95960B6A}"/>
              </a:ext>
            </a:extLst>
          </p:cNvPr>
          <p:cNvCxnSpPr>
            <a:cxnSpLocks/>
          </p:cNvCxnSpPr>
          <p:nvPr/>
        </p:nvCxnSpPr>
        <p:spPr>
          <a:xfrm>
            <a:off x="3627136" y="1873824"/>
            <a:ext cx="0" cy="33268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77624A0-94C6-3142-8D8D-6B7082BAD7E0}"/>
              </a:ext>
            </a:extLst>
          </p:cNvPr>
          <p:cNvCxnSpPr>
            <a:cxnSpLocks/>
          </p:cNvCxnSpPr>
          <p:nvPr/>
        </p:nvCxnSpPr>
        <p:spPr>
          <a:xfrm>
            <a:off x="1343646" y="2894905"/>
            <a:ext cx="146304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6E4E995-72D2-8946-B261-076FE789E075}"/>
              </a:ext>
            </a:extLst>
          </p:cNvPr>
          <p:cNvCxnSpPr>
            <a:cxnSpLocks/>
          </p:cNvCxnSpPr>
          <p:nvPr/>
        </p:nvCxnSpPr>
        <p:spPr>
          <a:xfrm>
            <a:off x="1363257" y="1714663"/>
            <a:ext cx="3657600" cy="123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7E20E02-FE8C-564C-8523-449F8CC35907}"/>
              </a:ext>
            </a:extLst>
          </p:cNvPr>
          <p:cNvCxnSpPr>
            <a:cxnSpLocks/>
          </p:cNvCxnSpPr>
          <p:nvPr/>
        </p:nvCxnSpPr>
        <p:spPr>
          <a:xfrm>
            <a:off x="4400656" y="2591396"/>
            <a:ext cx="109728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47A7C26-9F79-B043-AD90-BD63CB615716}"/>
              </a:ext>
            </a:extLst>
          </p:cNvPr>
          <p:cNvCxnSpPr>
            <a:cxnSpLocks/>
          </p:cNvCxnSpPr>
          <p:nvPr/>
        </p:nvCxnSpPr>
        <p:spPr>
          <a:xfrm>
            <a:off x="5010107" y="1702350"/>
            <a:ext cx="0" cy="89746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30" name="Group 210">
            <a:extLst>
              <a:ext uri="{FF2B5EF4-FFF2-40B4-BE49-F238E27FC236}">
                <a16:creationId xmlns:a16="http://schemas.microsoft.com/office/drawing/2014/main" id="{F7D7EBEE-70AB-2B4E-AEAA-3FDB6BA17BC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5598526" y="2213180"/>
            <a:ext cx="304800" cy="762000"/>
            <a:chOff x="3216" y="1728"/>
            <a:chExt cx="192" cy="480"/>
          </a:xfrm>
        </p:grpSpPr>
        <p:sp>
          <p:nvSpPr>
            <p:cNvPr id="131" name="Line 8">
              <a:extLst>
                <a:ext uri="{FF2B5EF4-FFF2-40B4-BE49-F238E27FC236}">
                  <a16:creationId xmlns:a16="http://schemas.microsoft.com/office/drawing/2014/main" id="{DAD359A6-5A3F-3C48-8311-D1455CD584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9">
              <a:extLst>
                <a:ext uri="{FF2B5EF4-FFF2-40B4-BE49-F238E27FC236}">
                  <a16:creationId xmlns:a16="http://schemas.microsoft.com/office/drawing/2014/main" id="{9C7FB79C-DF36-4746-BD1E-39123A4F65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0">
              <a:extLst>
                <a:ext uri="{FF2B5EF4-FFF2-40B4-BE49-F238E27FC236}">
                  <a16:creationId xmlns:a16="http://schemas.microsoft.com/office/drawing/2014/main" id="{52828200-0E32-5943-AE80-DFCDDF84498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1">
              <a:extLst>
                <a:ext uri="{FF2B5EF4-FFF2-40B4-BE49-F238E27FC236}">
                  <a16:creationId xmlns:a16="http://schemas.microsoft.com/office/drawing/2014/main" id="{155A4720-D839-3248-B040-DB0C855EF03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5" name="Oval 134">
            <a:extLst>
              <a:ext uri="{FF2B5EF4-FFF2-40B4-BE49-F238E27FC236}">
                <a16:creationId xmlns:a16="http://schemas.microsoft.com/office/drawing/2014/main" id="{41FB3C3F-1815-B04F-86F7-25133DEC099A}"/>
              </a:ext>
            </a:extLst>
          </p:cNvPr>
          <p:cNvSpPr/>
          <p:nvPr/>
        </p:nvSpPr>
        <p:spPr>
          <a:xfrm>
            <a:off x="6065335" y="2546457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20BC7D9-BE8D-2345-9FA5-6671670E7194}"/>
              </a:ext>
            </a:extLst>
          </p:cNvPr>
          <p:cNvSpPr txBox="1"/>
          <p:nvPr/>
        </p:nvSpPr>
        <p:spPr>
          <a:xfrm>
            <a:off x="5502502" y="2049854"/>
            <a:ext cx="708007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.1 </a:t>
            </a:r>
            <a:r>
              <a:rPr lang="en-US" sz="1400" dirty="0" err="1">
                <a:solidFill>
                  <a:srgbClr val="000000"/>
                </a:solidFill>
              </a:rPr>
              <a:t>uF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/>
              <p:nvPr/>
            </p:nvSpPr>
            <p:spPr>
              <a:xfrm>
                <a:off x="640928" y="3835398"/>
                <a:ext cx="2849136" cy="1218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𝑓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  <m:t>𝐿𝐶</m:t>
                              </m:r>
                            </m:e>
                          </m:rad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 </m:t>
                          </m:r>
                        </m:den>
                      </m:f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, 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𝐶</m:t>
                      </m:r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= </m:t>
                      </m:r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𝐶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1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=</m:t>
                      </m:r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𝐶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2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libri"/>
                        </a:rPr>
                        <m:t> </m:t>
                      </m:r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dirty="0">
                    <a:solidFill>
                      <a:srgbClr val="000000"/>
                    </a:solidFill>
                  </a:rPr>
                  <a:t>About 32MHz in this example</a:t>
                </a:r>
              </a:p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About 23MHz if C= 47pF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331F67-F7D0-754C-9B60-59BD5690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928" y="3835398"/>
                <a:ext cx="2849136" cy="1218601"/>
              </a:xfrm>
              <a:prstGeom prst="rect">
                <a:avLst/>
              </a:prstGeom>
              <a:blipFill>
                <a:blip r:embed="rId3"/>
                <a:stretch>
                  <a:fillRect l="-3097" r="-2655" b="-6186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741A3210-F55A-7346-A567-ACA723C33C74}"/>
              </a:ext>
            </a:extLst>
          </p:cNvPr>
          <p:cNvSpPr txBox="1"/>
          <p:nvPr/>
        </p:nvSpPr>
        <p:spPr>
          <a:xfrm>
            <a:off x="4496890" y="2030249"/>
            <a:ext cx="280702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</a:rPr>
              <a:t>1K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36252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43</Words>
  <Application>Microsoft Macintosh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Roman</vt:lpstr>
      <vt:lpstr>Calibri</vt:lpstr>
      <vt:lpstr>Cambria Math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158</cp:revision>
  <dcterms:modified xsi:type="dcterms:W3CDTF">2020-07-31T21:35:46Z</dcterms:modified>
</cp:coreProperties>
</file>