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86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28600" y="1132232"/>
            <a:ext cx="1295400" cy="1600440"/>
          </a:xfrm>
          <a:prstGeom prst="rect">
            <a:avLst/>
          </a:prstGeom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228600" y="1132232"/>
            <a:ext cx="76200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1 (A)</a:t>
            </a:r>
          </a:p>
          <a:p>
            <a:pPr lvl="0"/>
            <a:r>
              <a:rPr sz="1400"/>
              <a:t>2 (B)</a:t>
            </a:r>
          </a:p>
          <a:p>
            <a:pPr lvl="0"/>
            <a:r>
              <a:rPr sz="1400"/>
              <a:t>3 (Y)</a:t>
            </a:r>
          </a:p>
          <a:p>
            <a:pPr lvl="0"/>
            <a:r>
              <a:rPr sz="1400"/>
              <a:t>4 (Y)</a:t>
            </a:r>
          </a:p>
          <a:p>
            <a:pPr lvl="0"/>
            <a:r>
              <a:rPr sz="1400"/>
              <a:t>5 (B)</a:t>
            </a:r>
          </a:p>
          <a:p>
            <a:pPr lvl="0"/>
            <a:r>
              <a:rPr sz="1400"/>
              <a:t>6 (A)</a:t>
            </a:r>
          </a:p>
          <a:p>
            <a:pPr lvl="0"/>
            <a:r>
              <a:rPr sz="1400"/>
              <a:t>7 (Gnd)</a:t>
            </a:r>
          </a:p>
        </p:txBody>
      </p:sp>
      <p:sp>
        <p:nvSpPr>
          <p:cNvPr id="51" name="Shape 51"/>
          <p:cNvSpPr/>
          <p:nvPr/>
        </p:nvSpPr>
        <p:spPr>
          <a:xfrm>
            <a:off x="228599" y="733671"/>
            <a:ext cx="10651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SN74LS00</a:t>
            </a:r>
          </a:p>
        </p:txBody>
      </p:sp>
      <p:sp>
        <p:nvSpPr>
          <p:cNvPr id="52" name="Shape 52"/>
          <p:cNvSpPr/>
          <p:nvPr/>
        </p:nvSpPr>
        <p:spPr>
          <a:xfrm>
            <a:off x="762000" y="1132232"/>
            <a:ext cx="76200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400"/>
              <a:t>(V+) 14</a:t>
            </a:r>
          </a:p>
          <a:p>
            <a:pPr marL="342900" lvl="0" indent="-342900" algn="r"/>
            <a:r>
              <a:rPr sz="1400"/>
              <a:t>(A) 13</a:t>
            </a:r>
          </a:p>
          <a:p>
            <a:pPr marL="342900" lvl="0" indent="-342900" algn="r"/>
            <a:r>
              <a:rPr sz="1400"/>
              <a:t>(B) 12</a:t>
            </a:r>
          </a:p>
          <a:p>
            <a:pPr marL="342900" lvl="0" indent="-342900" algn="r"/>
            <a:r>
              <a:rPr sz="1400"/>
              <a:t>(Y) 11</a:t>
            </a:r>
          </a:p>
          <a:p>
            <a:pPr marL="342900" lvl="0" indent="-342900" algn="r"/>
            <a:r>
              <a:rPr sz="1400"/>
              <a:t>(Y) 10</a:t>
            </a:r>
          </a:p>
          <a:p>
            <a:pPr marL="342900" lvl="0" indent="-342900" algn="r"/>
            <a:r>
              <a:rPr sz="1400"/>
              <a:t>(B)   9</a:t>
            </a:r>
          </a:p>
          <a:p>
            <a:pPr marL="342900" lvl="0" indent="-342900" algn="r"/>
            <a:r>
              <a:rPr sz="1400"/>
              <a:t>(A)   8</a:t>
            </a:r>
          </a:p>
        </p:txBody>
      </p:sp>
      <p:sp>
        <p:nvSpPr>
          <p:cNvPr id="67" name="Shape 67"/>
          <p:cNvSpPr/>
          <p:nvPr/>
        </p:nvSpPr>
        <p:spPr>
          <a:xfrm flipH="1" flipV="1">
            <a:off x="85651850" y="2741610"/>
            <a:ext cx="737236" cy="4955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752599" y="1114671"/>
            <a:ext cx="1187015" cy="1612108"/>
          </a:xfrm>
          <a:prstGeom prst="rect">
            <a:avLst/>
          </a:prstGeom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752600" y="1114671"/>
            <a:ext cx="76200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1 (Y)</a:t>
            </a:r>
          </a:p>
          <a:p>
            <a:pPr lvl="0"/>
            <a:r>
              <a:rPr sz="1400"/>
              <a:t>2 (A)</a:t>
            </a:r>
          </a:p>
          <a:p>
            <a:pPr lvl="0"/>
            <a:r>
              <a:rPr sz="1400"/>
              <a:t>3 (B)</a:t>
            </a:r>
          </a:p>
          <a:p>
            <a:pPr lvl="0"/>
            <a:r>
              <a:rPr sz="1400"/>
              <a:t>4 (Y)</a:t>
            </a:r>
          </a:p>
          <a:p>
            <a:pPr lvl="0"/>
            <a:r>
              <a:rPr sz="1400"/>
              <a:t>5 (A)</a:t>
            </a:r>
          </a:p>
          <a:p>
            <a:pPr lvl="0"/>
            <a:r>
              <a:rPr sz="1400"/>
              <a:t>6 (B)</a:t>
            </a:r>
          </a:p>
          <a:p>
            <a:pPr lvl="0"/>
            <a:r>
              <a:rPr sz="1400"/>
              <a:t>7 (Gnd)</a:t>
            </a:r>
          </a:p>
        </p:txBody>
      </p:sp>
      <p:sp>
        <p:nvSpPr>
          <p:cNvPr id="88" name="Shape 88"/>
          <p:cNvSpPr/>
          <p:nvPr/>
        </p:nvSpPr>
        <p:spPr>
          <a:xfrm>
            <a:off x="1828799" y="733671"/>
            <a:ext cx="10651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SN74LS02</a:t>
            </a:r>
          </a:p>
        </p:txBody>
      </p:sp>
      <p:sp>
        <p:nvSpPr>
          <p:cNvPr id="89" name="Shape 89"/>
          <p:cNvSpPr/>
          <p:nvPr/>
        </p:nvSpPr>
        <p:spPr>
          <a:xfrm>
            <a:off x="2133600" y="1114671"/>
            <a:ext cx="76200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400"/>
              <a:t>(V+) 14</a:t>
            </a:r>
          </a:p>
          <a:p>
            <a:pPr lvl="0" algn="r"/>
            <a:r>
              <a:rPr sz="1400"/>
              <a:t>(Q) 13</a:t>
            </a:r>
          </a:p>
          <a:p>
            <a:pPr lvl="0" algn="r"/>
            <a:r>
              <a:rPr sz="1400"/>
              <a:t>(!Q) 12</a:t>
            </a:r>
          </a:p>
          <a:p>
            <a:pPr marL="342900" lvl="0" indent="-342900" algn="r"/>
            <a:r>
              <a:rPr sz="1400"/>
              <a:t>(C) 11</a:t>
            </a:r>
          </a:p>
          <a:p>
            <a:pPr marL="342900" lvl="0" indent="-342900" algn="r"/>
            <a:r>
              <a:rPr sz="1400"/>
              <a:t>(R) 10</a:t>
            </a:r>
          </a:p>
          <a:p>
            <a:pPr marL="342900" lvl="0" indent="-342900" algn="r"/>
            <a:r>
              <a:rPr sz="1400"/>
              <a:t>(K)  9</a:t>
            </a:r>
          </a:p>
          <a:p>
            <a:pPr marL="342900" lvl="0" indent="-342900" algn="r"/>
            <a:r>
              <a:rPr sz="1400"/>
              <a:t>(J)  8</a:t>
            </a:r>
          </a:p>
        </p:txBody>
      </p:sp>
      <p:sp>
        <p:nvSpPr>
          <p:cNvPr id="90" name="Shape 90"/>
          <p:cNvSpPr/>
          <p:nvPr/>
        </p:nvSpPr>
        <p:spPr>
          <a:xfrm>
            <a:off x="228599" y="2802740"/>
            <a:ext cx="85970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4 NAND</a:t>
            </a:r>
          </a:p>
        </p:txBody>
      </p:sp>
      <p:sp>
        <p:nvSpPr>
          <p:cNvPr id="91" name="Shape 91"/>
          <p:cNvSpPr/>
          <p:nvPr/>
        </p:nvSpPr>
        <p:spPr>
          <a:xfrm>
            <a:off x="1879605" y="2791071"/>
            <a:ext cx="72587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4 NOR</a:t>
            </a:r>
          </a:p>
        </p:txBody>
      </p:sp>
      <p:sp>
        <p:nvSpPr>
          <p:cNvPr id="92" name="Shape 92"/>
          <p:cNvSpPr/>
          <p:nvPr/>
        </p:nvSpPr>
        <p:spPr>
          <a:xfrm>
            <a:off x="3251205" y="2791071"/>
            <a:ext cx="111107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6 Inverter</a:t>
            </a:r>
          </a:p>
        </p:txBody>
      </p:sp>
      <p:sp>
        <p:nvSpPr>
          <p:cNvPr id="93" name="Shape 93"/>
          <p:cNvSpPr/>
          <p:nvPr/>
        </p:nvSpPr>
        <p:spPr>
          <a:xfrm>
            <a:off x="3200399" y="1126340"/>
            <a:ext cx="1187014" cy="1664731"/>
          </a:xfrm>
          <a:prstGeom prst="rect">
            <a:avLst/>
          </a:prstGeom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3200400" y="1126339"/>
            <a:ext cx="76200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1 (A)</a:t>
            </a:r>
          </a:p>
          <a:p>
            <a:pPr lvl="0"/>
            <a:r>
              <a:rPr sz="1400"/>
              <a:t>2 (!A)</a:t>
            </a:r>
          </a:p>
          <a:p>
            <a:pPr lvl="0"/>
            <a:r>
              <a:rPr sz="1400"/>
              <a:t>3 (B)</a:t>
            </a:r>
          </a:p>
          <a:p>
            <a:pPr lvl="0"/>
            <a:r>
              <a:rPr sz="1400"/>
              <a:t>4 (!B)</a:t>
            </a:r>
          </a:p>
          <a:p>
            <a:pPr lvl="0"/>
            <a:r>
              <a:rPr sz="1400"/>
              <a:t>5 (C)</a:t>
            </a:r>
          </a:p>
          <a:p>
            <a:pPr lvl="0"/>
            <a:r>
              <a:rPr sz="1400"/>
              <a:t>6 (!C)</a:t>
            </a:r>
          </a:p>
          <a:p>
            <a:pPr lvl="0"/>
            <a:r>
              <a:rPr sz="1400"/>
              <a:t>7 (Gnd)</a:t>
            </a:r>
          </a:p>
        </p:txBody>
      </p:sp>
      <p:sp>
        <p:nvSpPr>
          <p:cNvPr id="95" name="Shape 95"/>
          <p:cNvSpPr/>
          <p:nvPr/>
        </p:nvSpPr>
        <p:spPr>
          <a:xfrm>
            <a:off x="3276599" y="745339"/>
            <a:ext cx="10651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SN74LS06</a:t>
            </a:r>
          </a:p>
        </p:txBody>
      </p:sp>
      <p:sp>
        <p:nvSpPr>
          <p:cNvPr id="96" name="Shape 96"/>
          <p:cNvSpPr/>
          <p:nvPr/>
        </p:nvSpPr>
        <p:spPr>
          <a:xfrm>
            <a:off x="3597652" y="1126339"/>
            <a:ext cx="821949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400"/>
              <a:t>(V+) 14</a:t>
            </a:r>
          </a:p>
          <a:p>
            <a:pPr lvl="0" algn="r"/>
            <a:r>
              <a:rPr sz="1400"/>
              <a:t>(D) 13</a:t>
            </a:r>
          </a:p>
          <a:p>
            <a:pPr lvl="0" algn="r"/>
            <a:r>
              <a:rPr sz="1400"/>
              <a:t>(!!D) 12</a:t>
            </a:r>
          </a:p>
          <a:p>
            <a:pPr marL="342900" lvl="0" indent="-342900" algn="r"/>
            <a:r>
              <a:rPr sz="1400"/>
              <a:t>(E) 11</a:t>
            </a:r>
          </a:p>
          <a:p>
            <a:pPr marL="342900" lvl="0" indent="-342900" algn="r"/>
            <a:r>
              <a:rPr sz="1400"/>
              <a:t>(E!) 10</a:t>
            </a:r>
          </a:p>
          <a:p>
            <a:pPr marL="342900" lvl="0" indent="-342900" algn="r"/>
            <a:r>
              <a:rPr sz="1400"/>
              <a:t>(F)  9</a:t>
            </a:r>
          </a:p>
          <a:p>
            <a:pPr marL="342900" lvl="0" indent="-342900" algn="r"/>
            <a:r>
              <a:rPr sz="1400"/>
              <a:t>(!F)  8</a:t>
            </a:r>
          </a:p>
        </p:txBody>
      </p:sp>
      <p:sp>
        <p:nvSpPr>
          <p:cNvPr id="97" name="Shape 97"/>
          <p:cNvSpPr/>
          <p:nvPr/>
        </p:nvSpPr>
        <p:spPr>
          <a:xfrm>
            <a:off x="4699005" y="2791071"/>
            <a:ext cx="92969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3 3-NOR</a:t>
            </a:r>
          </a:p>
        </p:txBody>
      </p:sp>
      <p:sp>
        <p:nvSpPr>
          <p:cNvPr id="98" name="Shape 98"/>
          <p:cNvSpPr/>
          <p:nvPr/>
        </p:nvSpPr>
        <p:spPr>
          <a:xfrm>
            <a:off x="4648199" y="1126339"/>
            <a:ext cx="1350964" cy="1600440"/>
          </a:xfrm>
          <a:prstGeom prst="rect">
            <a:avLst/>
          </a:prstGeom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648200" y="1126339"/>
            <a:ext cx="76200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1 (A1)</a:t>
            </a:r>
          </a:p>
          <a:p>
            <a:pPr lvl="0"/>
            <a:r>
              <a:rPr sz="1400"/>
              <a:t>2 (A2)</a:t>
            </a:r>
          </a:p>
          <a:p>
            <a:pPr lvl="0"/>
            <a:r>
              <a:rPr sz="1400"/>
              <a:t>3 (C1)</a:t>
            </a:r>
          </a:p>
          <a:p>
            <a:pPr lvl="0"/>
            <a:r>
              <a:rPr sz="1400"/>
              <a:t>4 (C2)</a:t>
            </a:r>
          </a:p>
          <a:p>
            <a:pPr lvl="0"/>
            <a:r>
              <a:rPr sz="1400"/>
              <a:t>5 (C3)</a:t>
            </a:r>
          </a:p>
          <a:p>
            <a:pPr lvl="0"/>
            <a:r>
              <a:rPr sz="1400"/>
              <a:t>6 (CO)</a:t>
            </a:r>
          </a:p>
          <a:p>
            <a:pPr lvl="0"/>
            <a:r>
              <a:rPr sz="1400"/>
              <a:t>7 (Gnd)</a:t>
            </a:r>
          </a:p>
        </p:txBody>
      </p:sp>
      <p:sp>
        <p:nvSpPr>
          <p:cNvPr id="100" name="Shape 100"/>
          <p:cNvSpPr/>
          <p:nvPr/>
        </p:nvSpPr>
        <p:spPr>
          <a:xfrm>
            <a:off x="4724399" y="745339"/>
            <a:ext cx="1065199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SN74LS10</a:t>
            </a:r>
          </a:p>
        </p:txBody>
      </p:sp>
      <p:sp>
        <p:nvSpPr>
          <p:cNvPr id="101" name="Shape 101"/>
          <p:cNvSpPr/>
          <p:nvPr/>
        </p:nvSpPr>
        <p:spPr>
          <a:xfrm>
            <a:off x="5029199" y="1126339"/>
            <a:ext cx="969964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400"/>
              <a:t>(V+) 14</a:t>
            </a:r>
          </a:p>
          <a:p>
            <a:pPr lvl="0" algn="r"/>
            <a:r>
              <a:rPr sz="1400"/>
              <a:t>(A3) 13</a:t>
            </a:r>
          </a:p>
          <a:p>
            <a:pPr lvl="0" algn="r"/>
            <a:r>
              <a:rPr sz="1400"/>
              <a:t>(AO) 12</a:t>
            </a:r>
          </a:p>
          <a:p>
            <a:pPr marL="342900" lvl="0" indent="-342900" algn="r"/>
            <a:r>
              <a:rPr sz="1400"/>
              <a:t>(B3) 11</a:t>
            </a:r>
          </a:p>
          <a:p>
            <a:pPr marL="342900" lvl="0" indent="-342900" algn="r"/>
            <a:r>
              <a:rPr sz="1400"/>
              <a:t>(B2) 10</a:t>
            </a:r>
          </a:p>
          <a:p>
            <a:pPr marL="342900" lvl="0" indent="-342900" algn="r"/>
            <a:r>
              <a:rPr sz="1400"/>
              <a:t>(B1)  9</a:t>
            </a:r>
          </a:p>
          <a:p>
            <a:pPr marL="342900" lvl="0" indent="-342900" algn="r"/>
            <a:r>
              <a:rPr sz="1400"/>
              <a:t>(BO)  8</a:t>
            </a:r>
          </a:p>
        </p:txBody>
      </p:sp>
      <p:sp>
        <p:nvSpPr>
          <p:cNvPr id="102" name="Shape 102"/>
          <p:cNvSpPr/>
          <p:nvPr/>
        </p:nvSpPr>
        <p:spPr>
          <a:xfrm>
            <a:off x="7724878" y="3019671"/>
            <a:ext cx="91752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Counter</a:t>
            </a:r>
          </a:p>
        </p:txBody>
      </p:sp>
      <p:sp>
        <p:nvSpPr>
          <p:cNvPr id="103" name="Shape 103"/>
          <p:cNvSpPr/>
          <p:nvPr/>
        </p:nvSpPr>
        <p:spPr>
          <a:xfrm>
            <a:off x="7523161" y="1114671"/>
            <a:ext cx="1295401" cy="1827552"/>
          </a:xfrm>
          <a:prstGeom prst="rect">
            <a:avLst/>
          </a:prstGeom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523161" y="1114672"/>
            <a:ext cx="762001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1 (5)</a:t>
            </a:r>
          </a:p>
          <a:p>
            <a:pPr lvl="0"/>
            <a:r>
              <a:rPr sz="1400"/>
              <a:t>2 (1)</a:t>
            </a:r>
          </a:p>
          <a:p>
            <a:pPr lvl="0"/>
            <a:r>
              <a:rPr sz="1400"/>
              <a:t>3 (0)</a:t>
            </a:r>
          </a:p>
          <a:p>
            <a:pPr lvl="0"/>
            <a:r>
              <a:rPr sz="1400"/>
              <a:t>4 (2)</a:t>
            </a:r>
          </a:p>
          <a:p>
            <a:pPr lvl="0"/>
            <a:r>
              <a:rPr sz="1400"/>
              <a:t>5 (6)</a:t>
            </a:r>
          </a:p>
          <a:p>
            <a:pPr lvl="0"/>
            <a:r>
              <a:rPr sz="1400"/>
              <a:t>6 (7)</a:t>
            </a:r>
          </a:p>
          <a:p>
            <a:pPr lvl="0"/>
            <a:r>
              <a:rPr sz="1400"/>
              <a:t>7 (3)</a:t>
            </a:r>
          </a:p>
          <a:p>
            <a:pPr lvl="0"/>
            <a:r>
              <a:rPr sz="1400"/>
              <a:t>8 (Gnd)</a:t>
            </a:r>
          </a:p>
        </p:txBody>
      </p:sp>
      <p:sp>
        <p:nvSpPr>
          <p:cNvPr id="105" name="Shape 105"/>
          <p:cNvSpPr/>
          <p:nvPr/>
        </p:nvSpPr>
        <p:spPr>
          <a:xfrm>
            <a:off x="7708718" y="733671"/>
            <a:ext cx="58366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4017</a:t>
            </a:r>
          </a:p>
        </p:txBody>
      </p:sp>
      <p:sp>
        <p:nvSpPr>
          <p:cNvPr id="106" name="Shape 106"/>
          <p:cNvSpPr/>
          <p:nvPr/>
        </p:nvSpPr>
        <p:spPr>
          <a:xfrm>
            <a:off x="7980361" y="1114672"/>
            <a:ext cx="838201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400"/>
              <a:t>(V+) 16</a:t>
            </a:r>
          </a:p>
          <a:p>
            <a:pPr lvl="0" algn="r"/>
            <a:r>
              <a:rPr sz="1400"/>
              <a:t>(R) 15</a:t>
            </a:r>
          </a:p>
          <a:p>
            <a:pPr lvl="0" algn="r"/>
            <a:r>
              <a:rPr sz="1400"/>
              <a:t>(CLK) 14</a:t>
            </a:r>
          </a:p>
          <a:p>
            <a:pPr marL="342900" lvl="0" indent="-342900" algn="r"/>
            <a:r>
              <a:rPr sz="1400"/>
              <a:t>(CKE) 13</a:t>
            </a:r>
          </a:p>
          <a:p>
            <a:pPr marL="342900" lvl="0" indent="-342900" algn="r"/>
            <a:r>
              <a:rPr sz="1400"/>
              <a:t>(CO) 12</a:t>
            </a:r>
          </a:p>
          <a:p>
            <a:pPr marL="342900" lvl="0" indent="-342900" algn="r"/>
            <a:r>
              <a:rPr sz="1400"/>
              <a:t>(9) 11</a:t>
            </a:r>
          </a:p>
          <a:p>
            <a:pPr marL="342900" lvl="0" indent="-342900" algn="r"/>
            <a:r>
              <a:rPr sz="1400"/>
              <a:t>(4) 10</a:t>
            </a:r>
          </a:p>
          <a:p>
            <a:pPr marL="342900" lvl="0" indent="-342900" algn="r"/>
            <a:r>
              <a:rPr sz="1400"/>
              <a:t>(8)   9</a:t>
            </a:r>
          </a:p>
        </p:txBody>
      </p:sp>
      <p:sp>
        <p:nvSpPr>
          <p:cNvPr id="107" name="Shape 107"/>
          <p:cNvSpPr/>
          <p:nvPr/>
        </p:nvSpPr>
        <p:spPr>
          <a:xfrm>
            <a:off x="6227762" y="2714871"/>
            <a:ext cx="108975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Dual D-FF</a:t>
            </a:r>
          </a:p>
        </p:txBody>
      </p:sp>
      <p:sp>
        <p:nvSpPr>
          <p:cNvPr id="108" name="Shape 108"/>
          <p:cNvSpPr/>
          <p:nvPr/>
        </p:nvSpPr>
        <p:spPr>
          <a:xfrm>
            <a:off x="6151562" y="1114671"/>
            <a:ext cx="1218249" cy="1600440"/>
          </a:xfrm>
          <a:prstGeom prst="rect">
            <a:avLst/>
          </a:prstGeom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151562" y="1114671"/>
            <a:ext cx="762001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1 (Q)</a:t>
            </a:r>
          </a:p>
          <a:p>
            <a:pPr lvl="0"/>
            <a:r>
              <a:rPr sz="1400"/>
              <a:t>2 (!Q)</a:t>
            </a:r>
          </a:p>
          <a:p>
            <a:pPr lvl="0"/>
            <a:r>
              <a:rPr sz="1400"/>
              <a:t>3 (C)</a:t>
            </a:r>
          </a:p>
          <a:p>
            <a:pPr lvl="0"/>
            <a:r>
              <a:rPr sz="1400"/>
              <a:t>4 (R)</a:t>
            </a:r>
          </a:p>
          <a:p>
            <a:pPr lvl="0"/>
            <a:r>
              <a:rPr sz="1400"/>
              <a:t>5 (D)</a:t>
            </a:r>
          </a:p>
          <a:p>
            <a:pPr lvl="0"/>
            <a:r>
              <a:rPr sz="1400"/>
              <a:t>6 (S)</a:t>
            </a:r>
          </a:p>
          <a:p>
            <a:pPr lvl="0"/>
            <a:r>
              <a:rPr sz="1400"/>
              <a:t>7 (Gnd)</a:t>
            </a:r>
          </a:p>
        </p:txBody>
      </p:sp>
      <p:sp>
        <p:nvSpPr>
          <p:cNvPr id="110" name="Shape 110"/>
          <p:cNvSpPr/>
          <p:nvPr/>
        </p:nvSpPr>
        <p:spPr>
          <a:xfrm>
            <a:off x="6413318" y="733671"/>
            <a:ext cx="5836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4013</a:t>
            </a:r>
          </a:p>
        </p:txBody>
      </p:sp>
      <p:sp>
        <p:nvSpPr>
          <p:cNvPr id="111" name="Shape 111"/>
          <p:cNvSpPr/>
          <p:nvPr/>
        </p:nvSpPr>
        <p:spPr>
          <a:xfrm>
            <a:off x="6608761" y="1114671"/>
            <a:ext cx="762001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400"/>
              <a:t>(V+) 14</a:t>
            </a:r>
          </a:p>
          <a:p>
            <a:pPr lvl="0" algn="r"/>
            <a:r>
              <a:rPr sz="1400"/>
              <a:t>(Q) 13</a:t>
            </a:r>
          </a:p>
          <a:p>
            <a:pPr lvl="0" algn="r"/>
            <a:r>
              <a:rPr sz="1400"/>
              <a:t>(!Q) 12</a:t>
            </a:r>
          </a:p>
          <a:p>
            <a:pPr marL="342900" lvl="0" indent="-342900" algn="r"/>
            <a:r>
              <a:rPr sz="1400"/>
              <a:t>(C) 11</a:t>
            </a:r>
          </a:p>
          <a:p>
            <a:pPr marL="342900" lvl="0" indent="-342900" algn="r"/>
            <a:r>
              <a:rPr sz="1400"/>
              <a:t>(R) 11</a:t>
            </a:r>
          </a:p>
          <a:p>
            <a:pPr marL="342900" lvl="0" indent="-342900" algn="r"/>
            <a:r>
              <a:rPr sz="1400"/>
              <a:t>(D) 10</a:t>
            </a:r>
          </a:p>
          <a:p>
            <a:pPr marL="342900" lvl="0" indent="-342900" algn="r"/>
            <a:r>
              <a:rPr sz="1400"/>
              <a:t>(S)   9</a:t>
            </a:r>
          </a:p>
        </p:txBody>
      </p:sp>
      <p:sp>
        <p:nvSpPr>
          <p:cNvPr id="120" name="Shape 120"/>
          <p:cNvSpPr/>
          <p:nvPr/>
        </p:nvSpPr>
        <p:spPr>
          <a:xfrm>
            <a:off x="4104676" y="3655007"/>
            <a:ext cx="1391818" cy="1653065"/>
          </a:xfrm>
          <a:prstGeom prst="rect">
            <a:avLst/>
          </a:prstGeom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4104675" y="3655007"/>
            <a:ext cx="762001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1 (o1)</a:t>
            </a:r>
          </a:p>
          <a:p>
            <a:pPr lvl="0"/>
            <a:r>
              <a:rPr sz="1400"/>
              <a:t>2 (i1-)</a:t>
            </a:r>
          </a:p>
          <a:p>
            <a:pPr lvl="0"/>
            <a:r>
              <a:rPr sz="1400"/>
              <a:t>3 (i1+)</a:t>
            </a:r>
          </a:p>
          <a:p>
            <a:pPr lvl="0"/>
            <a:r>
              <a:rPr sz="1400"/>
              <a:t>4 (V+)</a:t>
            </a:r>
          </a:p>
          <a:p>
            <a:pPr lvl="0"/>
            <a:r>
              <a:rPr sz="1400"/>
              <a:t>5 (i2+)</a:t>
            </a:r>
          </a:p>
          <a:p>
            <a:pPr lvl="0"/>
            <a:r>
              <a:rPr sz="1400"/>
              <a:t>6 (i2-)</a:t>
            </a:r>
          </a:p>
          <a:p>
            <a:pPr lvl="0"/>
            <a:r>
              <a:rPr sz="1400"/>
              <a:t>7 (o2)</a:t>
            </a:r>
          </a:p>
        </p:txBody>
      </p:sp>
      <p:sp>
        <p:nvSpPr>
          <p:cNvPr id="122" name="Shape 122"/>
          <p:cNvSpPr/>
          <p:nvPr/>
        </p:nvSpPr>
        <p:spPr>
          <a:xfrm>
            <a:off x="4634209" y="3655007"/>
            <a:ext cx="846033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400"/>
              <a:t>(o4) 14</a:t>
            </a:r>
          </a:p>
          <a:p>
            <a:pPr lvl="0" algn="r"/>
            <a:r>
              <a:rPr sz="1400"/>
              <a:t>(i4-) 13</a:t>
            </a:r>
          </a:p>
          <a:p>
            <a:pPr lvl="0" algn="r"/>
            <a:r>
              <a:rPr sz="1400"/>
              <a:t>(i4+) 12</a:t>
            </a:r>
          </a:p>
          <a:p>
            <a:pPr marL="342900" lvl="0" indent="-342900" algn="r"/>
            <a:r>
              <a:rPr sz="1400"/>
              <a:t>(GND) 11</a:t>
            </a:r>
          </a:p>
          <a:p>
            <a:pPr marL="342900" lvl="0" indent="-342900" algn="r"/>
            <a:r>
              <a:rPr sz="1400"/>
              <a:t>(i3-) 10</a:t>
            </a:r>
          </a:p>
          <a:p>
            <a:pPr marL="342900" lvl="0" indent="-342900" algn="r"/>
            <a:r>
              <a:rPr sz="1400"/>
              <a:t>(i3+)  9</a:t>
            </a:r>
          </a:p>
          <a:p>
            <a:pPr marL="342900" lvl="0" indent="-342900" algn="r"/>
            <a:r>
              <a:rPr sz="1400"/>
              <a:t>(o3)  8</a:t>
            </a:r>
          </a:p>
        </p:txBody>
      </p:sp>
      <p:sp>
        <p:nvSpPr>
          <p:cNvPr id="123" name="Shape 123"/>
          <p:cNvSpPr/>
          <p:nvPr/>
        </p:nvSpPr>
        <p:spPr>
          <a:xfrm>
            <a:off x="4215325" y="5331406"/>
            <a:ext cx="128877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324 op amp</a:t>
            </a:r>
          </a:p>
        </p:txBody>
      </p:sp>
      <p:sp>
        <p:nvSpPr>
          <p:cNvPr id="127" name="Shape 127"/>
          <p:cNvSpPr/>
          <p:nvPr/>
        </p:nvSpPr>
        <p:spPr>
          <a:xfrm>
            <a:off x="6840219" y="3629272"/>
            <a:ext cx="1575279" cy="1143000"/>
          </a:xfrm>
          <a:prstGeom prst="rect">
            <a:avLst/>
          </a:prstGeom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840220" y="3629272"/>
            <a:ext cx="885510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1 (GAIN)</a:t>
            </a:r>
          </a:p>
          <a:p>
            <a:pPr lvl="0"/>
            <a:r>
              <a:rPr sz="1400"/>
              <a:t>2 (IN-)</a:t>
            </a:r>
          </a:p>
          <a:p>
            <a:pPr lvl="0"/>
            <a:r>
              <a:rPr sz="1400"/>
              <a:t>3 (IN+)</a:t>
            </a:r>
          </a:p>
          <a:p>
            <a:pPr lvl="0"/>
            <a:r>
              <a:rPr sz="1400"/>
              <a:t>4 (GND)</a:t>
            </a:r>
          </a:p>
        </p:txBody>
      </p:sp>
      <p:sp>
        <p:nvSpPr>
          <p:cNvPr id="129" name="Shape 129"/>
          <p:cNvSpPr/>
          <p:nvPr/>
        </p:nvSpPr>
        <p:spPr>
          <a:xfrm>
            <a:off x="7585848" y="3629272"/>
            <a:ext cx="829648" cy="90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400"/>
              <a:t>(GAIN) 8</a:t>
            </a:r>
          </a:p>
          <a:p>
            <a:pPr lvl="0" algn="r"/>
            <a:r>
              <a:rPr sz="1400"/>
              <a:t>(BYP)  7</a:t>
            </a:r>
          </a:p>
          <a:p>
            <a:pPr lvl="0" algn="r"/>
            <a:r>
              <a:rPr sz="1400"/>
              <a:t>(V+) 6</a:t>
            </a:r>
          </a:p>
          <a:p>
            <a:pPr marL="342900" lvl="0" indent="-342900" algn="r"/>
            <a:r>
              <a:rPr sz="1400"/>
              <a:t>(OUT) 5</a:t>
            </a:r>
          </a:p>
        </p:txBody>
      </p:sp>
      <p:sp>
        <p:nvSpPr>
          <p:cNvPr id="130" name="Shape 130"/>
          <p:cNvSpPr/>
          <p:nvPr/>
        </p:nvSpPr>
        <p:spPr>
          <a:xfrm>
            <a:off x="7090734" y="4872046"/>
            <a:ext cx="96987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386 amp</a:t>
            </a:r>
          </a:p>
        </p:txBody>
      </p:sp>
      <p:sp>
        <p:nvSpPr>
          <p:cNvPr id="131" name="Shape 131"/>
          <p:cNvSpPr/>
          <p:nvPr/>
        </p:nvSpPr>
        <p:spPr>
          <a:xfrm>
            <a:off x="1754601" y="4001727"/>
            <a:ext cx="660251" cy="1004973"/>
          </a:xfrm>
          <a:prstGeom prst="rect">
            <a:avLst/>
          </a:prstGeom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1573602" y="4135640"/>
            <a:ext cx="187968" cy="2"/>
          </a:xfrm>
          <a:prstGeom prst="line">
            <a:avLst/>
          </a:prstGeom>
          <a:ln w="127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73602" y="4364237"/>
            <a:ext cx="187968" cy="2"/>
          </a:xfrm>
          <a:prstGeom prst="line">
            <a:avLst/>
          </a:prstGeom>
          <a:ln w="127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566634" y="4592837"/>
            <a:ext cx="187968" cy="2"/>
          </a:xfrm>
          <a:prstGeom prst="line">
            <a:avLst/>
          </a:prstGeom>
          <a:ln w="127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573602" y="4793637"/>
            <a:ext cx="187968" cy="3"/>
          </a:xfrm>
          <a:prstGeom prst="line">
            <a:avLst/>
          </a:prstGeom>
          <a:ln w="127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425003" y="4135640"/>
            <a:ext cx="187968" cy="2"/>
          </a:xfrm>
          <a:prstGeom prst="line">
            <a:avLst/>
          </a:prstGeom>
          <a:ln w="127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414851" y="4364237"/>
            <a:ext cx="187968" cy="2"/>
          </a:xfrm>
          <a:prstGeom prst="line">
            <a:avLst/>
          </a:prstGeom>
          <a:ln w="127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414851" y="4592837"/>
            <a:ext cx="187968" cy="2"/>
          </a:xfrm>
          <a:prstGeom prst="line">
            <a:avLst/>
          </a:prstGeom>
          <a:ln w="127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414851" y="4793637"/>
            <a:ext cx="187968" cy="3"/>
          </a:xfrm>
          <a:prstGeom prst="line">
            <a:avLst/>
          </a:prstGeom>
          <a:ln w="127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1838128" y="4427363"/>
            <a:ext cx="50052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741</a:t>
            </a:r>
          </a:p>
        </p:txBody>
      </p:sp>
      <p:sp>
        <p:nvSpPr>
          <p:cNvPr id="141" name="Shape 141"/>
          <p:cNvSpPr/>
          <p:nvPr/>
        </p:nvSpPr>
        <p:spPr>
          <a:xfrm>
            <a:off x="789264" y="3983239"/>
            <a:ext cx="86108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/>
              <a:t>Offset/null</a:t>
            </a:r>
          </a:p>
        </p:txBody>
      </p:sp>
      <p:sp>
        <p:nvSpPr>
          <p:cNvPr id="142" name="Shape 142"/>
          <p:cNvSpPr/>
          <p:nvPr/>
        </p:nvSpPr>
        <p:spPr>
          <a:xfrm>
            <a:off x="2462036" y="4872079"/>
            <a:ext cx="86108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 lvl="0">
              <a:defRPr sz="1800"/>
            </a:pPr>
            <a:r>
              <a:rPr sz="1200" dirty="0"/>
              <a:t>Offset/null</a:t>
            </a:r>
          </a:p>
        </p:txBody>
      </p:sp>
      <p:sp>
        <p:nvSpPr>
          <p:cNvPr id="143" name="Shape 143"/>
          <p:cNvSpPr/>
          <p:nvPr/>
        </p:nvSpPr>
        <p:spPr>
          <a:xfrm>
            <a:off x="941495" y="4211839"/>
            <a:ext cx="334106" cy="298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/>
              <a:t>V</a:t>
            </a:r>
            <a:r>
              <a:rPr sz="1200" baseline="-25000"/>
              <a:t>in</a:t>
            </a:r>
            <a:r>
              <a:rPr sz="1200"/>
              <a:t>-</a:t>
            </a:r>
          </a:p>
        </p:txBody>
      </p:sp>
      <p:sp>
        <p:nvSpPr>
          <p:cNvPr id="144" name="Shape 144"/>
          <p:cNvSpPr/>
          <p:nvPr/>
        </p:nvSpPr>
        <p:spPr>
          <a:xfrm>
            <a:off x="957033" y="4745239"/>
            <a:ext cx="298486" cy="298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/>
              <a:t>V</a:t>
            </a:r>
            <a:r>
              <a:rPr sz="1200" baseline="-25000"/>
              <a:t>S</a:t>
            </a:r>
            <a:r>
              <a:rPr sz="1200"/>
              <a:t>-</a:t>
            </a:r>
          </a:p>
        </p:txBody>
      </p:sp>
      <p:sp>
        <p:nvSpPr>
          <p:cNvPr id="145" name="Shape 145"/>
          <p:cNvSpPr/>
          <p:nvPr/>
        </p:nvSpPr>
        <p:spPr>
          <a:xfrm>
            <a:off x="944483" y="4468240"/>
            <a:ext cx="545951" cy="298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200"/>
              <a:t>V</a:t>
            </a:r>
            <a:r>
              <a:rPr sz="1200" baseline="-25000"/>
              <a:t>in</a:t>
            </a:r>
            <a:r>
              <a:rPr sz="1200"/>
              <a:t>+</a:t>
            </a:r>
          </a:p>
        </p:txBody>
      </p:sp>
      <p:sp>
        <p:nvSpPr>
          <p:cNvPr id="146" name="Shape 146"/>
          <p:cNvSpPr/>
          <p:nvPr/>
        </p:nvSpPr>
        <p:spPr>
          <a:xfrm>
            <a:off x="2557234" y="4211839"/>
            <a:ext cx="322447" cy="298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200"/>
              <a:t>V</a:t>
            </a:r>
            <a:r>
              <a:rPr sz="1200" baseline="-25000"/>
              <a:t>S</a:t>
            </a:r>
            <a:r>
              <a:rPr sz="1200"/>
              <a:t>+</a:t>
            </a:r>
          </a:p>
        </p:txBody>
      </p:sp>
      <p:sp>
        <p:nvSpPr>
          <p:cNvPr id="147" name="Shape 147"/>
          <p:cNvSpPr/>
          <p:nvPr/>
        </p:nvSpPr>
        <p:spPr>
          <a:xfrm>
            <a:off x="2557234" y="4440439"/>
            <a:ext cx="545951" cy="298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200"/>
              <a:t>V</a:t>
            </a:r>
            <a:r>
              <a:rPr sz="1200" baseline="-25000"/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8079719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468</Words>
  <Application>Microsoft Macintosh PowerPoint</Application>
  <PresentationFormat>On-screen Show (4:3)</PresentationFormat>
  <Paragraphs>130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Roman</vt:lpstr>
      <vt:lpstr>Calibri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70</cp:revision>
  <dcterms:modified xsi:type="dcterms:W3CDTF">2020-07-31T21:33:47Z</dcterms:modified>
</cp:coreProperties>
</file>