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61"/>
  </p:notesMasterIdLst>
  <p:handoutMasterIdLst>
    <p:handoutMasterId r:id="rId62"/>
  </p:handoutMasterIdLst>
  <p:sldIdLst>
    <p:sldId id="3175" r:id="rId2"/>
    <p:sldId id="3772" r:id="rId3"/>
    <p:sldId id="3539" r:id="rId4"/>
    <p:sldId id="3778" r:id="rId5"/>
    <p:sldId id="3760" r:id="rId6"/>
    <p:sldId id="3779" r:id="rId7"/>
    <p:sldId id="3775" r:id="rId8"/>
    <p:sldId id="3776" r:id="rId9"/>
    <p:sldId id="3730" r:id="rId10"/>
    <p:sldId id="3801" r:id="rId11"/>
    <p:sldId id="3542" r:id="rId12"/>
    <p:sldId id="3774" r:id="rId13"/>
    <p:sldId id="3780" r:id="rId14"/>
    <p:sldId id="3781" r:id="rId15"/>
    <p:sldId id="3782" r:id="rId16"/>
    <p:sldId id="3783" r:id="rId17"/>
    <p:sldId id="3827" r:id="rId18"/>
    <p:sldId id="3784" r:id="rId19"/>
    <p:sldId id="3828" r:id="rId20"/>
    <p:sldId id="3802" r:id="rId21"/>
    <p:sldId id="3803" r:id="rId22"/>
    <p:sldId id="3785" r:id="rId23"/>
    <p:sldId id="3799" r:id="rId24"/>
    <p:sldId id="3800" r:id="rId25"/>
    <p:sldId id="3786" r:id="rId26"/>
    <p:sldId id="3788" r:id="rId27"/>
    <p:sldId id="3794" r:id="rId28"/>
    <p:sldId id="3790" r:id="rId29"/>
    <p:sldId id="3795" r:id="rId30"/>
    <p:sldId id="3791" r:id="rId31"/>
    <p:sldId id="3796" r:id="rId32"/>
    <p:sldId id="3792" r:id="rId33"/>
    <p:sldId id="3797" r:id="rId34"/>
    <p:sldId id="3793" r:id="rId35"/>
    <p:sldId id="3798" r:id="rId36"/>
    <p:sldId id="3787" r:id="rId37"/>
    <p:sldId id="3789" r:id="rId38"/>
    <p:sldId id="3826" r:id="rId39"/>
    <p:sldId id="3805" r:id="rId40"/>
    <p:sldId id="3804" r:id="rId41"/>
    <p:sldId id="3815" r:id="rId42"/>
    <p:sldId id="3814" r:id="rId43"/>
    <p:sldId id="3816" r:id="rId44"/>
    <p:sldId id="3825" r:id="rId45"/>
    <p:sldId id="3817" r:id="rId46"/>
    <p:sldId id="3818" r:id="rId47"/>
    <p:sldId id="3823" r:id="rId48"/>
    <p:sldId id="3824" r:id="rId49"/>
    <p:sldId id="3819" r:id="rId50"/>
    <p:sldId id="3820" r:id="rId51"/>
    <p:sldId id="3821" r:id="rId52"/>
    <p:sldId id="3822" r:id="rId53"/>
    <p:sldId id="3545" r:id="rId54"/>
    <p:sldId id="3808" r:id="rId55"/>
    <p:sldId id="3809" r:id="rId56"/>
    <p:sldId id="3812" r:id="rId57"/>
    <p:sldId id="3807" r:id="rId58"/>
    <p:sldId id="3813" r:id="rId59"/>
    <p:sldId id="3829" r:id="rId60"/>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5" autoAdjust="0"/>
    <p:restoredTop sz="50000" autoAdjust="0"/>
  </p:normalViewPr>
  <p:slideViewPr>
    <p:cSldViewPr>
      <p:cViewPr varScale="1">
        <p:scale>
          <a:sx n="97" d="100"/>
          <a:sy n="97" d="100"/>
        </p:scale>
        <p:origin x="1032" y="200"/>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2029257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150701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5</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4931824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454417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3390045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6582677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16627047"/>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53</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373880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89743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15440215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5100154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2047536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40519246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2529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10</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manferdelli@vmware.com" TargetMode="External"/><Relationship Id="rId2" Type="http://schemas.openxmlformats.org/officeDocument/2006/relationships/hyperlink" Target="mailto:JohnManferdelli@hot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1.jpeg"/></Relationships>
</file>

<file path=ppt/slides/_rels/slide54.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latin typeface="Calibri" panose="020F0502020204030204" pitchFamily="34" charset="0"/>
                <a:cs typeface="Calibri" panose="020F0502020204030204" pitchFamily="34" charset="0"/>
              </a:rPr>
              <a:t>Entropy and NIST 800-90b</a:t>
            </a:r>
            <a:endParaRPr lang="en-US" sz="3600" dirty="0">
              <a:latin typeface="Calibri" panose="020F0502020204030204" pitchFamily="34" charset="0"/>
              <a:cs typeface="Calibri" panose="020F0502020204030204" pitchFamily="34" charset="0"/>
            </a:endParaRPr>
          </a:p>
          <a:p>
            <a:pPr algn="ctr">
              <a:lnSpc>
                <a:spcPct val="80000"/>
              </a:lnSpc>
              <a:buFontTx/>
              <a:buNone/>
            </a:pPr>
            <a:r>
              <a:rPr lang="en-US" dirty="0">
                <a:latin typeface="Calibri" panose="020F0502020204030204" pitchFamily="34" charset="0"/>
                <a:cs typeface="Calibri" panose="020F0502020204030204" pitchFamily="34" charset="0"/>
              </a:rPr>
              <a:t>A personal journey</a:t>
            </a:r>
          </a:p>
        </p:txBody>
      </p:sp>
      <p:sp>
        <p:nvSpPr>
          <p:cNvPr id="16390" name="Text Box 1028"/>
          <p:cNvSpPr txBox="1">
            <a:spLocks noChangeArrowheads="1"/>
          </p:cNvSpPr>
          <p:nvPr/>
        </p:nvSpPr>
        <p:spPr bwMode="auto">
          <a:xfrm>
            <a:off x="304800" y="5638800"/>
            <a:ext cx="8610600" cy="1261884"/>
          </a:xfrm>
          <a:prstGeom prst="rect">
            <a:avLst/>
          </a:prstGeom>
          <a:noFill/>
          <a:ln w="12700" cap="sq">
            <a:noFill/>
            <a:miter lim="800000"/>
            <a:headEnd type="none" w="sm" len="sm"/>
            <a:tailEnd type="none" w="sm" len="sm"/>
          </a:ln>
        </p:spPr>
        <p:txBody>
          <a:bodyPr wrap="square">
            <a:spAutoFit/>
          </a:bodyPr>
          <a:lstStyle/>
          <a:p>
            <a:pPr algn="l"/>
            <a:r>
              <a:rPr lang="en-US" sz="1600" dirty="0">
                <a:latin typeface="Calibri" panose="020F0502020204030204" pitchFamily="34" charset="0"/>
                <a:cs typeface="Calibri" panose="020F0502020204030204" pitchFamily="34" charset="0"/>
              </a:rPr>
              <a:t>© 2004-2021, John L. Manferdelli.</a:t>
            </a:r>
          </a:p>
          <a:p>
            <a:pPr algn="l"/>
            <a:r>
              <a:rPr lang="en-US" sz="1200" i="1" dirty="0">
                <a:latin typeface="Calibri" panose="020F0502020204030204" pitchFamily="34" charset="0"/>
                <a:cs typeface="Calibri" panose="020F0502020204030204" pitchFamily="34"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6062" y="4419600"/>
            <a:ext cx="3637599" cy="1077218"/>
          </a:xfrm>
          <a:prstGeom prst="rect">
            <a:avLst/>
          </a:prstGeom>
          <a:noFill/>
          <a:ln w="12700" cap="sq">
            <a:noFill/>
            <a:miter lim="800000"/>
            <a:headEnd type="none" w="sm" len="sm"/>
            <a:tailEnd type="none" w="sm" len="sm"/>
          </a:ln>
        </p:spPr>
        <p:txBody>
          <a:bodyPr wrap="none">
            <a:spAutoFit/>
          </a:bodyPr>
          <a:lstStyle/>
          <a:p>
            <a:pPr algn="r"/>
            <a:r>
              <a:rPr lang="en-US" sz="2400" dirty="0">
                <a:latin typeface="Arial" panose="020B0604020202020204" pitchFamily="34" charset="0"/>
                <a:cs typeface="Arial" panose="020B0604020202020204" pitchFamily="34" charset="0"/>
              </a:rPr>
              <a:t>John </a:t>
            </a:r>
            <a:r>
              <a:rPr lang="en-US" sz="2400" dirty="0" err="1">
                <a:latin typeface="Arial" panose="020B0604020202020204" pitchFamily="34" charset="0"/>
                <a:cs typeface="Arial" panose="020B0604020202020204" pitchFamily="34" charset="0"/>
              </a:rPr>
              <a:t>Manferdelli</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2"/>
              </a:rPr>
              <a:t>JohnManferdelli@hotmail.com</a:t>
            </a:r>
            <a:endParaRPr lang="en-US" sz="2000" dirty="0">
              <a:latin typeface="Arial" panose="020B0604020202020204" pitchFamily="34" charset="0"/>
              <a:cs typeface="Arial" panose="020B0604020202020204" pitchFamily="34" charset="0"/>
            </a:endParaRPr>
          </a:p>
          <a:p>
            <a:pPr algn="r"/>
            <a:r>
              <a:rPr lang="en-US" sz="2000" dirty="0">
                <a:latin typeface="Arial" panose="020B0604020202020204" pitchFamily="34" charset="0"/>
                <a:cs typeface="Arial" panose="020B0604020202020204" pitchFamily="34" charset="0"/>
                <a:hlinkClick r:id="rId3"/>
              </a:rPr>
              <a:t>jmanferdelli@vmware.com</a:t>
            </a:r>
            <a:endParaRPr lang="en-US" sz="2000" dirty="0">
              <a:latin typeface="Arial" panose="020B0604020202020204" pitchFamily="34" charset="0"/>
              <a:cs typeface="Arial" panose="020B0604020202020204" pitchFamily="34"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838200"/>
          </a:xfrm>
        </p:spPr>
        <p:txBody>
          <a:bodyPr/>
          <a:lstStyle/>
          <a:p>
            <a:r>
              <a:rPr lang="en-US" sz="3600" dirty="0">
                <a:latin typeface="Calibri Light" panose="020F0302020204030204" pitchFamily="34" charset="0"/>
                <a:cs typeface="Calibri Light" panose="020F0302020204030204" pitchFamily="34" charset="0"/>
              </a:rPr>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440873"/>
                <a:ext cx="8032173" cy="5036127"/>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r>
                  <a:rPr lang="en-US" sz="2000" dirty="0">
                    <a:latin typeface="Calibri" panose="020F0502020204030204" pitchFamily="34" charset="0"/>
                    <a:cs typeface="Calibri" panose="020F0502020204030204" pitchFamily="34" charset="0"/>
                  </a:rPr>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they are equal for a flat distribution.</a:t>
                </a:r>
              </a:p>
              <a:p>
                <a:pPr>
                  <a:lnSpc>
                    <a:spcPct val="90000"/>
                  </a:lnSpc>
                  <a:spcBef>
                    <a:spcPts val="400"/>
                  </a:spcBef>
                </a:pPr>
                <a:r>
                  <a:rPr lang="en-US" sz="2000" dirty="0">
                    <a:latin typeface="Calibri" panose="020F0502020204030204" pitchFamily="34" charset="0"/>
                    <a:cs typeface="Calibri" panose="020F0502020204030204" pitchFamily="34" charset="0"/>
                  </a:rPr>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latin typeface="Calibri" panose="020F0502020204030204" pitchFamily="34" charset="0"/>
                    <a:cs typeface="Calibri" panose="020F0502020204030204" pitchFamily="34" charset="0"/>
                  </a:rPr>
                  <a:t>.  Here’s why:</a:t>
                </a:r>
              </a:p>
              <a:p>
                <a:pPr lvl="1">
                  <a:lnSpc>
                    <a:spcPct val="90000"/>
                  </a:lnSpc>
                  <a:spcBef>
                    <a:spcPts val="400"/>
                  </a:spcBef>
                </a:pPr>
                <a:r>
                  <a:rPr lang="en-US" sz="2000" dirty="0">
                    <a:latin typeface="Calibri" panose="020F0502020204030204" pitchFamily="34" charset="0"/>
                    <a:cs typeface="Calibri" panose="020F0502020204030204" pitchFamily="34" charset="0"/>
                  </a:rPr>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latin typeface="Calibri" panose="020F0502020204030204" pitchFamily="34" charset="0"/>
                  <a:cs typeface="Calibri" panose="020F0502020204030204" pitchFamily="34" charset="0"/>
                </a:endParaRPr>
              </a:p>
              <a:p>
                <a:pPr lvl="1">
                  <a:lnSpc>
                    <a:spcPct val="90000"/>
                  </a:lnSpc>
                  <a:spcBef>
                    <a:spcPts val="400"/>
                  </a:spcBef>
                </a:pPr>
                <a:r>
                  <a:rPr lang="en-US" sz="2000" dirty="0">
                    <a:latin typeface="Calibri" panose="020F0502020204030204" pitchFamily="34" charset="0"/>
                    <a:cs typeface="Calibri" panose="020F0502020204030204" pitchFamily="34" charset="0"/>
                  </a:rPr>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latin typeface="Calibri" panose="020F0502020204030204" pitchFamily="34" charset="0"/>
                    <a:cs typeface="Calibri" panose="020F0502020204030204" pitchFamily="34" charset="0"/>
                  </a:rPr>
                  <a:t> all the time, thus succeeding half the time.</a:t>
                </a:r>
              </a:p>
              <a:p>
                <a:pPr lvl="1">
                  <a:lnSpc>
                    <a:spcPct val="90000"/>
                  </a:lnSpc>
                  <a:spcBef>
                    <a:spcPts val="400"/>
                  </a:spcBef>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latin typeface="Calibri" panose="020F0502020204030204" pitchFamily="34" charset="0"/>
                    <a:cs typeface="Calibri" panose="020F0502020204030204" pitchFamily="34" charset="0"/>
                  </a:rPr>
                  <a:t>, for large </a:t>
                </a:r>
                <a14:m>
                  <m:oMath xmlns:m="http://schemas.openxmlformats.org/officeDocument/2006/math">
                    <m:r>
                      <a:rPr lang="en-US" sz="2000" b="0" i="1" smtClean="0">
                        <a:latin typeface="Cambria Math" panose="02040503050406030204" pitchFamily="18" charset="0"/>
                      </a:rPr>
                      <m:t>𝑛</m:t>
                    </m:r>
                  </m:oMath>
                </a14:m>
                <a:r>
                  <a:rPr lang="en-US" sz="2000" dirty="0">
                    <a:latin typeface="Calibri" panose="020F0502020204030204" pitchFamily="34" charset="0"/>
                    <a:cs typeface="Calibri" panose="020F0502020204030204" pitchFamily="34" charset="0"/>
                  </a:rPr>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440873"/>
                <a:ext cx="8032173" cy="5036127"/>
              </a:xfrm>
              <a:blipFill>
                <a:blip r:embed="rId3"/>
                <a:stretch>
                  <a:fillRect l="-790" t="-8794" r="-94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76200" y="0"/>
            <a:ext cx="8839200" cy="914400"/>
          </a:xfrm>
        </p:spPr>
        <p:txBody>
          <a:bodyPr/>
          <a:lstStyle/>
          <a:p>
            <a:r>
              <a:rPr lang="en-US" sz="3600" dirty="0">
                <a:latin typeface="Calibri Light" panose="020F0302020204030204" pitchFamily="34" charset="0"/>
                <a:cs typeface="Calibri Light" panose="020F0302020204030204" pitchFamily="34" charset="0"/>
              </a:rPr>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latin typeface="Calibri" panose="020F0502020204030204" pitchFamily="34" charset="0"/>
                <a:cs typeface="Calibri" panose="020F0502020204030204" pitchFamily="34" charset="0"/>
              </a:rPr>
              <a:t>Hardware</a:t>
            </a:r>
          </a:p>
          <a:p>
            <a:pPr lvl="1"/>
            <a:r>
              <a:rPr lang="en-US" sz="2000" dirty="0">
                <a:latin typeface="Calibri" panose="020F0502020204030204" pitchFamily="34" charset="0"/>
                <a:cs typeface="Calibri" panose="020F0502020204030204" pitchFamily="34" charset="0"/>
              </a:rPr>
              <a:t>Radioactive decay</a:t>
            </a:r>
          </a:p>
          <a:p>
            <a:pPr lvl="1"/>
            <a:r>
              <a:rPr lang="en-US" sz="2000" dirty="0">
                <a:latin typeface="Calibri" panose="020F0502020204030204" pitchFamily="34" charset="0"/>
                <a:cs typeface="Calibri" panose="020F0502020204030204" pitchFamily="34" charset="0"/>
              </a:rPr>
              <a:t>Thermodynamics (Johnson noise, …)</a:t>
            </a:r>
          </a:p>
          <a:p>
            <a:pPr lvl="1"/>
            <a:r>
              <a:rPr lang="en-US" sz="2000" dirty="0">
                <a:latin typeface="Calibri" panose="020F0502020204030204" pitchFamily="34" charset="0"/>
                <a:cs typeface="Calibri" panose="020F0502020204030204" pitchFamily="34" charset="0"/>
              </a:rPr>
              <a:t>Oscillator jitter</a:t>
            </a:r>
          </a:p>
          <a:p>
            <a:pPr lvl="1"/>
            <a:r>
              <a:rPr lang="en-US" sz="2000" dirty="0">
                <a:latin typeface="Calibri" panose="020F0502020204030204" pitchFamily="34" charset="0"/>
                <a:cs typeface="Calibri" panose="020F0502020204030204" pitchFamily="34" charset="0"/>
              </a:rPr>
              <a:t>Unsynchronized ring oscillators (Intel’s HW RNG is based on this)</a:t>
            </a:r>
          </a:p>
          <a:p>
            <a:pPr lvl="1"/>
            <a:r>
              <a:rPr lang="en-US" sz="2000" dirty="0">
                <a:latin typeface="Calibri" panose="020F0502020204030204" pitchFamily="34" charset="0"/>
                <a:cs typeface="Calibri" panose="020F0502020204030204" pitchFamily="34" charset="0"/>
              </a:rPr>
              <a:t>Noisy diodes</a:t>
            </a:r>
          </a:p>
          <a:p>
            <a:pPr lvl="1"/>
            <a:r>
              <a:rPr lang="en-US" sz="2000" dirty="0">
                <a:latin typeface="Calibri" panose="020F0502020204030204" pitchFamily="34" charset="0"/>
                <a:cs typeface="Calibri" panose="020F0502020204030204" pitchFamily="34" charset="0"/>
              </a:rPr>
              <a:t>“Open pins” on Raspberry Pi’s</a:t>
            </a:r>
          </a:p>
          <a:p>
            <a:pPr lvl="1"/>
            <a:r>
              <a:rPr lang="en-US" sz="2000" dirty="0">
                <a:latin typeface="Calibri" panose="020F0502020204030204" pitchFamily="34" charset="0"/>
                <a:cs typeface="Calibri" panose="020F0502020204030204" pitchFamily="34" charset="0"/>
              </a:rPr>
              <a:t>Coin tosses (with a fair coin)</a:t>
            </a:r>
          </a:p>
          <a:p>
            <a:r>
              <a:rPr lang="en-US" sz="2000" dirty="0">
                <a:latin typeface="Calibri" panose="020F0502020204030204" pitchFamily="34" charset="0"/>
                <a:cs typeface="Calibri" panose="020F0502020204030204" pitchFamily="34" charset="0"/>
              </a:rPr>
              <a:t>Finding the probability</a:t>
            </a:r>
          </a:p>
          <a:p>
            <a:pPr marL="0" indent="0">
              <a:buNone/>
            </a:pPr>
            <a:r>
              <a:rPr lang="en-US" sz="2000" dirty="0">
                <a:latin typeface="Calibri" panose="020F0502020204030204" pitchFamily="34" charset="0"/>
                <a:cs typeface="Calibri" panose="020F0502020204030204" pitchFamily="34" charset="0"/>
              </a:rPr>
              <a:t>     distribution is easy: </a:t>
            </a:r>
            <a:r>
              <a:rPr lang="en-US" sz="2000" dirty="0">
                <a:solidFill>
                  <a:srgbClr val="0066CC"/>
                </a:solidFill>
                <a:latin typeface="Calibri" panose="020F0502020204030204" pitchFamily="34" charset="0"/>
                <a:cs typeface="Calibri" panose="020F0502020204030204" pitchFamily="34" charset="0"/>
              </a:rPr>
              <a:t>ask a physicist</a:t>
            </a:r>
          </a:p>
          <a:p>
            <a:r>
              <a:rPr lang="en-US" sz="2000" dirty="0">
                <a:latin typeface="Calibri" panose="020F0502020204030204" pitchFamily="34" charset="0"/>
                <a:cs typeface="Calibri" panose="020F0502020204030204" pitchFamily="34" charset="0"/>
              </a:rPr>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152400" y="0"/>
            <a:ext cx="8839200" cy="759023"/>
          </a:xfrm>
        </p:spPr>
        <p:txBody>
          <a:bodyPr/>
          <a:lstStyle/>
          <a:p>
            <a:r>
              <a:rPr lang="en-US" sz="3600" dirty="0">
                <a:latin typeface="Calibri Light" panose="020F0302020204030204" pitchFamily="34" charset="0"/>
                <a:cs typeface="Calibri Light" panose="020F0302020204030204" pitchFamily="34" charset="0"/>
              </a:rPr>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latin typeface="Calibri" panose="020F0502020204030204" pitchFamily="34" charset="0"/>
                <a:cs typeface="Calibri" panose="020F0502020204030204" pitchFamily="34" charset="0"/>
              </a:rPr>
              <a:t>Software sources have been pseudo-science based</a:t>
            </a:r>
          </a:p>
          <a:p>
            <a:r>
              <a:rPr lang="en-US" sz="2000" dirty="0">
                <a:latin typeface="Calibri" panose="020F0502020204030204" pitchFamily="34" charset="0"/>
                <a:cs typeface="Calibri" panose="020F0502020204030204" pitchFamily="34" charset="0"/>
              </a:rPr>
              <a:t>Here is a list (</a:t>
            </a:r>
            <a:r>
              <a:rPr lang="en-US" sz="2000" dirty="0">
                <a:solidFill>
                  <a:schemeClr val="accent2"/>
                </a:solidFill>
                <a:latin typeface="Calibri" panose="020F0502020204030204" pitchFamily="34" charset="0"/>
                <a:cs typeface="Calibri" panose="020F0502020204030204" pitchFamily="34" charset="0"/>
              </a:rPr>
              <a:t>Red</a:t>
            </a:r>
            <a:r>
              <a:rPr lang="en-US" sz="2000" dirty="0">
                <a:latin typeface="Calibri" panose="020F0502020204030204" pitchFamily="34" charset="0"/>
                <a:cs typeface="Calibri" panose="020F0502020204030204" pitchFamily="34" charset="0"/>
              </a:rPr>
              <a:t> is bad. Why? Don’t know distribution, also entropy starvation, non-stationarity. Vulnerable to side channels. </a:t>
            </a:r>
            <a:r>
              <a:rPr lang="en-US" sz="2000" dirty="0">
                <a:solidFill>
                  <a:srgbClr val="00B050"/>
                </a:solidFill>
                <a:latin typeface="Calibri" panose="020F0502020204030204" pitchFamily="34" charset="0"/>
                <a:cs typeface="Calibri" panose="020F0502020204030204" pitchFamily="34" charset="0"/>
              </a:rPr>
              <a:t>Green</a:t>
            </a:r>
            <a:r>
              <a:rPr lang="en-US" sz="2000" dirty="0">
                <a:latin typeface="Calibri" panose="020F0502020204030204" pitchFamily="34" charset="0"/>
                <a:cs typeface="Calibri" panose="020F0502020204030204" pitchFamily="34" charset="0"/>
              </a:rPr>
              <a:t> is new and evidently does not have these drawbacks.)</a:t>
            </a:r>
          </a:p>
          <a:p>
            <a:pPr lvl="1"/>
            <a:r>
              <a:rPr lang="en-US" sz="2000" dirty="0">
                <a:solidFill>
                  <a:schemeClr val="accent6"/>
                </a:solidFill>
                <a:latin typeface="Calibri" panose="020F0502020204030204" pitchFamily="34" charset="0"/>
                <a:cs typeface="Calibri" panose="020F0502020204030204" pitchFamily="34" charset="0"/>
              </a:rPr>
              <a:t>Disk arm speed variation</a:t>
            </a:r>
          </a:p>
          <a:p>
            <a:pPr lvl="1"/>
            <a:r>
              <a:rPr lang="en-US" sz="2000" dirty="0">
                <a:solidFill>
                  <a:schemeClr val="accent6"/>
                </a:solidFill>
                <a:latin typeface="Calibri" panose="020F0502020204030204" pitchFamily="34" charset="0"/>
                <a:cs typeface="Calibri" panose="020F0502020204030204" pitchFamily="34" charset="0"/>
              </a:rPr>
              <a:t>Process id, thread id (predictable)</a:t>
            </a:r>
          </a:p>
          <a:p>
            <a:pPr lvl="1"/>
            <a:r>
              <a:rPr lang="en-US" sz="2000" dirty="0">
                <a:solidFill>
                  <a:schemeClr val="accent6"/>
                </a:solidFill>
                <a:latin typeface="Calibri" panose="020F0502020204030204" pitchFamily="34" charset="0"/>
                <a:cs typeface="Calibri" panose="020F0502020204030204" pitchFamily="34" charset="0"/>
              </a:rPr>
              <a:t>Interrupt arrival time</a:t>
            </a:r>
          </a:p>
          <a:p>
            <a:pPr lvl="1"/>
            <a:r>
              <a:rPr lang="en-US" sz="2000" dirty="0">
                <a:solidFill>
                  <a:schemeClr val="accent6"/>
                </a:solidFill>
                <a:latin typeface="Calibri" panose="020F0502020204030204" pitchFamily="34" charset="0"/>
                <a:cs typeface="Calibri" panose="020F0502020204030204" pitchFamily="34" charset="0"/>
              </a:rPr>
              <a:t>Ticks since boot</a:t>
            </a:r>
          </a:p>
          <a:p>
            <a:pPr lvl="1"/>
            <a:r>
              <a:rPr lang="en-US" sz="2000" dirty="0">
                <a:solidFill>
                  <a:schemeClr val="accent6"/>
                </a:solidFill>
                <a:latin typeface="Calibri" panose="020F0502020204030204" pitchFamily="34" charset="0"/>
                <a:cs typeface="Calibri" panose="020F0502020204030204" pitchFamily="34" charset="0"/>
              </a:rPr>
              <a:t>Cursor, mouse</a:t>
            </a:r>
          </a:p>
          <a:p>
            <a:pPr lvl="1"/>
            <a:r>
              <a:rPr lang="en-US" sz="2000" dirty="0">
                <a:solidFill>
                  <a:srgbClr val="33CC33"/>
                </a:solidFill>
                <a:latin typeface="Calibri" panose="020F0502020204030204" pitchFamily="34" charset="0"/>
                <a:cs typeface="Calibri" panose="020F0502020204030204" pitchFamily="34" charset="0"/>
              </a:rPr>
              <a:t>New: execution jitter</a:t>
            </a:r>
          </a:p>
          <a:p>
            <a:pPr>
              <a:spcBef>
                <a:spcPts val="0"/>
              </a:spcBef>
            </a:pPr>
            <a:r>
              <a:rPr lang="en-US" sz="2000" dirty="0">
                <a:solidFill>
                  <a:schemeClr val="tx2"/>
                </a:solidFill>
                <a:latin typeface="Calibri" panose="020F0502020204030204" pitchFamily="34" charset="0"/>
                <a:cs typeface="Calibri" panose="020F0502020204030204" pitchFamily="34" charset="0"/>
              </a:rPr>
              <a:t>Finding the probability</a:t>
            </a:r>
          </a:p>
          <a:p>
            <a:pPr marL="0" indent="0">
              <a:spcBef>
                <a:spcPts val="0"/>
              </a:spcBef>
              <a:buNone/>
            </a:pPr>
            <a:r>
              <a:rPr lang="en-US" sz="2400" dirty="0">
                <a:solidFill>
                  <a:schemeClr val="tx2"/>
                </a:solidFill>
                <a:latin typeface="Calibri" panose="020F0502020204030204" pitchFamily="34" charset="0"/>
                <a:cs typeface="Calibri" panose="020F0502020204030204" pitchFamily="34" charset="0"/>
              </a:rPr>
              <a:t>    </a:t>
            </a:r>
            <a:r>
              <a:rPr lang="en-US" sz="2000" dirty="0">
                <a:solidFill>
                  <a:schemeClr val="tx2"/>
                </a:solidFill>
                <a:latin typeface="Calibri" panose="020F0502020204030204" pitchFamily="34" charset="0"/>
                <a:cs typeface="Calibri" panose="020F0502020204030204" pitchFamily="34" charset="0"/>
              </a:rPr>
              <a:t>distribution is hard</a:t>
            </a:r>
          </a:p>
          <a:p>
            <a:pPr marL="0" indent="0">
              <a:spcBef>
                <a:spcPts val="0"/>
              </a:spcBef>
              <a:buNone/>
            </a:pPr>
            <a:r>
              <a:rPr lang="en-US" sz="2000" dirty="0">
                <a:solidFill>
                  <a:schemeClr val="tx2"/>
                </a:solidFill>
                <a:latin typeface="Calibri" panose="020F0502020204030204" pitchFamily="34" charset="0"/>
                <a:cs typeface="Calibri" panose="020F0502020204030204" pitchFamily="34" charset="0"/>
              </a:rPr>
              <a:t>     or impossible </a:t>
            </a:r>
            <a:r>
              <a:rPr lang="en-US" sz="2000" dirty="0">
                <a:solidFill>
                  <a:srgbClr val="33CC33"/>
                </a:solidFill>
                <a:latin typeface="Calibri" panose="020F0502020204030204" pitchFamily="34" charset="0"/>
                <a:cs typeface="Calibri" panose="020F0502020204030204" pitchFamily="34" charset="0"/>
              </a:rPr>
              <a:t>except for jitter</a:t>
            </a:r>
          </a:p>
          <a:p>
            <a:pPr marL="0" indent="0">
              <a:spcBef>
                <a:spcPts val="0"/>
              </a:spcBef>
              <a:buNone/>
            </a:pPr>
            <a:r>
              <a:rPr lang="en-US" sz="2000" dirty="0">
                <a:solidFill>
                  <a:srgbClr val="33CC33"/>
                </a:solidFill>
                <a:latin typeface="Calibri" panose="020F0502020204030204" pitchFamily="34" charset="0"/>
                <a:cs typeface="Calibri" panose="020F0502020204030204" pitchFamily="34" charset="0"/>
              </a:rPr>
              <a:t>     then you can </a:t>
            </a:r>
            <a:r>
              <a:rPr lang="en-US" sz="2000" dirty="0">
                <a:solidFill>
                  <a:srgbClr val="0066CC"/>
                </a:solidFill>
                <a:latin typeface="Calibri" panose="020F0502020204030204" pitchFamily="34" charset="0"/>
                <a:cs typeface="Calibri" panose="020F0502020204030204" pitchFamily="34" charset="0"/>
              </a:rPr>
              <a:t>ask a </a:t>
            </a:r>
          </a:p>
          <a:p>
            <a:pPr marL="0" indent="0">
              <a:spcBef>
                <a:spcPts val="0"/>
              </a:spcBef>
              <a:buNone/>
            </a:pPr>
            <a:r>
              <a:rPr lang="en-US" sz="2000" dirty="0">
                <a:solidFill>
                  <a:srgbClr val="0066CC"/>
                </a:solidFill>
                <a:latin typeface="Calibri" panose="020F0502020204030204" pitchFamily="34" charset="0"/>
                <a:cs typeface="Calibri" panose="020F0502020204030204" pitchFamily="34" charset="0"/>
              </a:rPr>
              <a:t>     cryptographer</a:t>
            </a: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latin typeface="Calibri" panose="020F0502020204030204" pitchFamily="34" charset="0"/>
                <a:cs typeface="Calibri" panose="020F0502020204030204" pitchFamily="34" charset="0"/>
              </a:rPr>
              <a:t>2008: Basic structure: We know it’s hard.  Document it.</a:t>
            </a:r>
          </a:p>
          <a:p>
            <a:pPr>
              <a:lnSpc>
                <a:spcPct val="90000"/>
              </a:lnSpc>
            </a:pPr>
            <a:r>
              <a:rPr lang="en-US" sz="2000" dirty="0">
                <a:latin typeface="Calibri" panose="020F0502020204030204" pitchFamily="34" charset="0"/>
                <a:cs typeface="Calibri" panose="020F0502020204030204" pitchFamily="34" charset="0"/>
              </a:rPr>
              <a:t>2012:  We’re worried about entropy, here are a bunch of tests to run</a:t>
            </a:r>
          </a:p>
          <a:p>
            <a:pPr lvl="1">
              <a:lnSpc>
                <a:spcPct val="90000"/>
              </a:lnSpc>
            </a:pPr>
            <a:r>
              <a:rPr lang="en-US" sz="1800" dirty="0">
                <a:latin typeface="Calibri" panose="020F0502020204030204" pitchFamily="34" charset="0"/>
                <a:cs typeface="Calibri" panose="020F0502020204030204" pitchFamily="34" charset="0"/>
              </a:rPr>
              <a:t>Justification for software entropy is ad hoc or non-existent: “interrupt arrival times are impossible to guess.” (wrong).</a:t>
            </a:r>
          </a:p>
          <a:p>
            <a:pPr lvl="1">
              <a:lnSpc>
                <a:spcPct val="90000"/>
              </a:lnSpc>
            </a:pPr>
            <a:r>
              <a:rPr lang="en-US" sz="1800" dirty="0">
                <a:latin typeface="Calibri" panose="020F0502020204030204" pitchFamily="34" charset="0"/>
                <a:cs typeface="Calibri" panose="020F0502020204030204" pitchFamily="34" charset="0"/>
              </a:rPr>
              <a:t>Use HW if you can: Intel’s Ivy bridge RNG (launched 2012)</a:t>
            </a:r>
          </a:p>
          <a:p>
            <a:pPr>
              <a:lnSpc>
                <a:spcPct val="90000"/>
              </a:lnSpc>
            </a:pPr>
            <a:r>
              <a:rPr lang="en-US" sz="2000" dirty="0">
                <a:latin typeface="Calibri" panose="020F0502020204030204" pitchFamily="34" charset="0"/>
                <a:cs typeface="Calibri" panose="020F0502020204030204" pitchFamily="34" charset="0"/>
              </a:rPr>
              <a:t>2016:  People who don’t have a good probability model for their noise sources, don’t have entropy.</a:t>
            </a:r>
          </a:p>
          <a:p>
            <a:pPr lvl="1">
              <a:lnSpc>
                <a:spcPct val="90000"/>
              </a:lnSpc>
            </a:pPr>
            <a:r>
              <a:rPr lang="en-US" sz="1800" dirty="0">
                <a:latin typeface="Calibri" panose="020F0502020204030204" pitchFamily="34" charset="0"/>
                <a:cs typeface="Calibri" panose="020F0502020204030204" pitchFamily="34" charset="0"/>
              </a:rPr>
              <a:t>Let’s use hardware as a model, hardware sources have distributions</a:t>
            </a:r>
          </a:p>
          <a:p>
            <a:pPr lvl="1">
              <a:lnSpc>
                <a:spcPct val="90000"/>
              </a:lnSpc>
            </a:pPr>
            <a:r>
              <a:rPr lang="en-US" sz="1800" dirty="0">
                <a:latin typeface="Calibri" panose="020F0502020204030204" pitchFamily="34" charset="0"/>
                <a:cs typeface="Calibri" panose="020F0502020204030204" pitchFamily="34" charset="0"/>
              </a:rPr>
              <a:t>Health tests are important because there can be failures</a:t>
            </a:r>
          </a:p>
          <a:p>
            <a:pPr lvl="1">
              <a:lnSpc>
                <a:spcPct val="90000"/>
              </a:lnSpc>
            </a:pPr>
            <a:r>
              <a:rPr lang="en-US" sz="1800" dirty="0">
                <a:latin typeface="Calibri" panose="020F0502020204030204" pitchFamily="34" charset="0"/>
                <a:cs typeface="Calibri" panose="020F0502020204030204" pitchFamily="34" charset="0"/>
              </a:rPr>
              <a:t>Should software entropy have more lax standards? </a:t>
            </a:r>
            <a:r>
              <a:rPr lang="en-US" sz="1800" dirty="0">
                <a:solidFill>
                  <a:srgbClr val="FF0000"/>
                </a:solidFill>
                <a:latin typeface="Calibri" panose="020F0502020204030204" pitchFamily="34" charset="0"/>
                <a:cs typeface="Calibri" panose="020F0502020204030204" pitchFamily="34" charset="0"/>
              </a:rPr>
              <a:t>[No!]</a:t>
            </a:r>
          </a:p>
          <a:p>
            <a:pPr>
              <a:lnSpc>
                <a:spcPct val="90000"/>
              </a:lnSpc>
            </a:pPr>
            <a:r>
              <a:rPr lang="en-US" sz="2000" dirty="0">
                <a:latin typeface="Calibri" panose="020F0502020204030204" pitchFamily="34" charset="0"/>
                <a:cs typeface="Calibri" panose="020F0502020204030204" pitchFamily="34" charset="0"/>
              </a:rPr>
              <a:t>2018: No, seriously, you have to justify entropy estimators even for a software noise source, so you need source probability models.</a:t>
            </a:r>
          </a:p>
          <a:p>
            <a:pPr lvl="1">
              <a:lnSpc>
                <a:spcPct val="90000"/>
              </a:lnSpc>
            </a:pPr>
            <a:r>
              <a:rPr lang="en-US" sz="1800" dirty="0">
                <a:latin typeface="Calibri" panose="020F0502020204030204" pitchFamily="34" charset="0"/>
                <a:cs typeface="Calibri" panose="020F0502020204030204" pitchFamily="34" charset="0"/>
              </a:rPr>
              <a:t>Here are more tests (restart) so it’s harder to cheat especially at boot</a:t>
            </a:r>
          </a:p>
          <a:p>
            <a:pPr lvl="1">
              <a:lnSpc>
                <a:spcPct val="90000"/>
              </a:lnSpc>
            </a:pPr>
            <a:r>
              <a:rPr lang="en-US" sz="1800" dirty="0">
                <a:latin typeface="Calibri" panose="020F0502020204030204" pitchFamily="34" charset="0"/>
                <a:cs typeface="Calibri" panose="020F0502020204030204" pitchFamily="34" charset="0"/>
              </a:rPr>
              <a:t>New software techniques arise (jitter)</a:t>
            </a:r>
          </a:p>
          <a:p>
            <a:pPr lvl="1">
              <a:lnSpc>
                <a:spcPct val="90000"/>
              </a:lnSpc>
            </a:pPr>
            <a:r>
              <a:rPr lang="en-US" sz="1800" dirty="0">
                <a:latin typeface="Calibri" panose="020F0502020204030204" pitchFamily="34" charset="0"/>
                <a:cs typeface="Calibri" panose="020F0502020204030204" pitchFamily="34" charset="0"/>
              </a:rPr>
              <a:t>Linux and some BSD entropy is justified</a:t>
            </a:r>
            <a:endParaRPr lang="en-US" sz="20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By the way, future standard will be stricter [2021]</a:t>
            </a:r>
            <a:endParaRPr lang="en-US" sz="16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915400" cy="838200"/>
          </a:xfrm>
        </p:spPr>
        <p:txBody>
          <a:bodyPr/>
          <a:lstStyle/>
          <a:p>
            <a:r>
              <a:rPr lang="en-US" sz="3600" dirty="0">
                <a:latin typeface="Calibri Light" panose="020F0302020204030204" pitchFamily="34" charset="0"/>
                <a:cs typeface="Calibri Light" panose="020F0302020204030204" pitchFamily="34" charset="0"/>
              </a:rPr>
              <a:t>A new hope</a:t>
            </a:r>
          </a:p>
        </p:txBody>
      </p:sp>
      <p:sp>
        <p:nvSpPr>
          <p:cNvPr id="23557" name="Rectangle 3"/>
          <p:cNvSpPr>
            <a:spLocks noGrp="1" noChangeArrowheads="1"/>
          </p:cNvSpPr>
          <p:nvPr>
            <p:ph type="body" idx="1"/>
          </p:nvPr>
        </p:nvSpPr>
        <p:spPr>
          <a:xfrm>
            <a:off x="228600" y="1295400"/>
            <a:ext cx="8686800" cy="4724400"/>
          </a:xfrm>
        </p:spPr>
        <p:txBody>
          <a:bodyPr/>
          <a:lstStyle/>
          <a:p>
            <a:pPr>
              <a:lnSpc>
                <a:spcPct val="90000"/>
              </a:lnSpc>
              <a:spcBef>
                <a:spcPts val="400"/>
              </a:spcBef>
            </a:pPr>
            <a:r>
              <a:rPr lang="en-US" sz="2000" dirty="0">
                <a:latin typeface="Calibri" panose="020F0502020204030204" pitchFamily="34" charset="0"/>
                <a:cs typeface="Calibri" panose="020F0502020204030204" pitchFamily="34" charset="0"/>
              </a:rPr>
              <a:t>Jitter execution entropy</a:t>
            </a:r>
          </a:p>
          <a:p>
            <a:pPr lvl="1">
              <a:lnSpc>
                <a:spcPct val="90000"/>
              </a:lnSpc>
              <a:spcBef>
                <a:spcPts val="400"/>
              </a:spcBef>
            </a:pPr>
            <a:r>
              <a:rPr lang="en-US" sz="2000" dirty="0">
                <a:latin typeface="Calibri" panose="020F0502020204030204" pitchFamily="34" charset="0"/>
                <a:cs typeface="Calibri" panose="020F0502020204030204" pitchFamily="34" charset="0"/>
              </a:rPr>
              <a:t>High quality and relatively easy (i.e.- possible) to analyze.</a:t>
            </a:r>
          </a:p>
          <a:p>
            <a:pPr lvl="1">
              <a:lnSpc>
                <a:spcPct val="90000"/>
              </a:lnSpc>
              <a:spcBef>
                <a:spcPts val="400"/>
              </a:spcBef>
            </a:pPr>
            <a:r>
              <a:rPr lang="en-US" sz="2000" dirty="0">
                <a:latin typeface="Calibri" panose="020F0502020204030204" pitchFamily="34" charset="0"/>
                <a:cs typeface="Calibri" panose="020F0502020204030204" pitchFamily="34" charset="0"/>
              </a:rPr>
              <a:t>Adopted by Linux, some BSD’s and Apple plus others.  </a:t>
            </a:r>
          </a:p>
          <a:p>
            <a:pPr lvl="1">
              <a:lnSpc>
                <a:spcPct val="90000"/>
              </a:lnSpc>
              <a:spcBef>
                <a:spcPts val="400"/>
              </a:spcBef>
            </a:pPr>
            <a:r>
              <a:rPr lang="en-US" sz="2000" dirty="0">
                <a:latin typeface="Calibri" panose="020F0502020204030204" pitchFamily="34" charset="0"/>
                <a:cs typeface="Calibri" panose="020F0502020204030204" pitchFamily="34" charset="0"/>
              </a:rPr>
              <a:t>Prediction: Eventually everyone will adopt it.</a:t>
            </a:r>
          </a:p>
          <a:p>
            <a:pPr>
              <a:lnSpc>
                <a:spcPct val="90000"/>
              </a:lnSpc>
            </a:pPr>
            <a:r>
              <a:rPr lang="en-US" sz="2000" dirty="0">
                <a:latin typeface="Calibri" panose="020F0502020204030204" pitchFamily="34" charset="0"/>
                <a:cs typeface="Calibri" panose="020F0502020204030204" pitchFamily="34" charset="0"/>
              </a:rPr>
              <a:t>History</a:t>
            </a:r>
          </a:p>
          <a:p>
            <a:pPr lvl="1">
              <a:lnSpc>
                <a:spcPct val="90000"/>
              </a:lnSpc>
            </a:pPr>
            <a:r>
              <a:rPr lang="en-US" sz="2000" dirty="0">
                <a:latin typeface="Calibri" panose="020F0502020204030204" pitchFamily="34" charset="0"/>
                <a:cs typeface="Calibri" panose="020F0502020204030204" pitchFamily="34" charset="0"/>
              </a:rPr>
              <a:t>B. </a:t>
            </a:r>
            <a:r>
              <a:rPr lang="en-US" sz="2000" dirty="0" err="1">
                <a:latin typeface="Calibri" panose="020F0502020204030204" pitchFamily="34" charset="0"/>
                <a:cs typeface="Calibri" panose="020F0502020204030204" pitchFamily="34" charset="0"/>
              </a:rPr>
              <a:t>Sunar</a:t>
            </a:r>
            <a:r>
              <a:rPr lang="en-US" sz="2000" dirty="0">
                <a:latin typeface="Calibri" panose="020F0502020204030204" pitchFamily="34" charset="0"/>
                <a:cs typeface="Calibri" panose="020F0502020204030204" pitchFamily="34" charset="0"/>
              </a:rPr>
              <a:t>, W. J. Martin, D. R. Stinson, </a:t>
            </a:r>
            <a:r>
              <a:rPr lang="en-US" sz="2000" i="1" dirty="0">
                <a:latin typeface="Calibri" panose="020F0502020204030204" pitchFamily="34" charset="0"/>
                <a:cs typeface="Calibri" panose="020F0502020204030204" pitchFamily="34" charset="0"/>
              </a:rPr>
              <a:t>A Provably Secure True Random Number Generator with Built-in Tolerance to Active Attacks </a:t>
            </a:r>
            <a:r>
              <a:rPr lang="en-US" sz="2000" dirty="0">
                <a:latin typeface="Calibri" panose="020F0502020204030204" pitchFamily="34" charset="0"/>
                <a:cs typeface="Calibri" panose="020F0502020204030204" pitchFamily="34" charset="0"/>
              </a:rPr>
              <a:t>IEEE.  Mostly HW focused.</a:t>
            </a:r>
          </a:p>
          <a:p>
            <a:pPr lvl="1">
              <a:lnSpc>
                <a:spcPct val="90000"/>
              </a:lnSpc>
            </a:pPr>
            <a:r>
              <a:rPr lang="en-US" sz="2000" dirty="0">
                <a:latin typeface="Calibri" panose="020F0502020204030204" pitchFamily="34" charset="0"/>
                <a:cs typeface="Calibri" panose="020F0502020204030204" pitchFamily="34" charset="0"/>
              </a:rPr>
              <a:t>Stinson, part 2:  What about software jitter entropy based on execution time on modern processor? </a:t>
            </a:r>
          </a:p>
          <a:p>
            <a:pPr lvl="1">
              <a:lnSpc>
                <a:spcPct val="90000"/>
              </a:lnSpc>
            </a:pPr>
            <a:r>
              <a:rPr lang="en-US" sz="2000" dirty="0">
                <a:latin typeface="Calibri" panose="020F0502020204030204" pitchFamily="34" charset="0"/>
                <a:cs typeface="Calibri" panose="020F0502020204030204" pitchFamily="34" charset="0"/>
              </a:rPr>
              <a:t>Works on small processors too: Keaton Mowery, Michael Wei, David </a:t>
            </a:r>
            <a:r>
              <a:rPr lang="en-US" sz="2000" dirty="0" err="1">
                <a:latin typeface="Calibri" panose="020F0502020204030204" pitchFamily="34" charset="0"/>
                <a:cs typeface="Calibri" panose="020F0502020204030204" pitchFamily="34" charset="0"/>
              </a:rPr>
              <a:t>Kohlbrenner</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Hovav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Shacham</a:t>
            </a:r>
            <a:r>
              <a:rPr lang="en-US" sz="2000" dirty="0">
                <a:latin typeface="Calibri" panose="020F0502020204030204" pitchFamily="34" charset="0"/>
                <a:cs typeface="Calibri" panose="020F0502020204030204" pitchFamily="34" charset="0"/>
              </a:rPr>
              <a:t>, and Steven Swanson, </a:t>
            </a:r>
            <a:r>
              <a:rPr lang="en-US" sz="2000" i="1" dirty="0">
                <a:latin typeface="Calibri" panose="020F0502020204030204" pitchFamily="34" charset="0"/>
                <a:cs typeface="Calibri" panose="020F0502020204030204" pitchFamily="34" charset="0"/>
              </a:rPr>
              <a:t>Welcome to the </a:t>
            </a:r>
            <a:r>
              <a:rPr lang="en-US" sz="2000" i="1" dirty="0" err="1">
                <a:latin typeface="Calibri" panose="020F0502020204030204" pitchFamily="34" charset="0"/>
                <a:cs typeface="Calibri" panose="020F0502020204030204" pitchFamily="34" charset="0"/>
              </a:rPr>
              <a:t>Entropics</a:t>
            </a:r>
            <a:r>
              <a:rPr lang="en-US" sz="2000" i="1" dirty="0">
                <a:latin typeface="Calibri" panose="020F0502020204030204" pitchFamily="34" charset="0"/>
                <a:cs typeface="Calibri" panose="020F0502020204030204" pitchFamily="34" charset="0"/>
              </a:rPr>
              <a:t>: Boot-Time Entropy in Embedded Devices.</a:t>
            </a:r>
          </a:p>
          <a:p>
            <a:pPr lvl="1">
              <a:lnSpc>
                <a:spcPct val="90000"/>
              </a:lnSpc>
            </a:pPr>
            <a:r>
              <a:rPr lang="en-US" sz="2000" dirty="0">
                <a:latin typeface="Calibri" panose="020F0502020204030204" pitchFamily="34" charset="0"/>
                <a:cs typeface="Calibri" panose="020F0502020204030204" pitchFamily="34" charset="0"/>
              </a:rPr>
              <a:t>Mueller, </a:t>
            </a:r>
            <a:r>
              <a:rPr lang="en-US" sz="2000" i="1" dirty="0">
                <a:latin typeface="Calibri" panose="020F0502020204030204" pitchFamily="34" charset="0"/>
                <a:cs typeface="Calibri" panose="020F0502020204030204" pitchFamily="34" charset="0"/>
              </a:rPr>
              <a:t>CPU Time Jitter Based Non-Physical True Random Number Generator.</a:t>
            </a:r>
          </a:p>
          <a:p>
            <a:pPr lvl="1">
              <a:lnSpc>
                <a:spcPct val="90000"/>
              </a:lnSpc>
            </a:pPr>
            <a:r>
              <a:rPr lang="en-US" sz="2000" dirty="0">
                <a:latin typeface="Calibri" panose="020F0502020204030204" pitchFamily="34" charset="0"/>
                <a:cs typeface="Calibri" panose="020F0502020204030204" pitchFamily="34" charset="0"/>
              </a:rPr>
              <a:t>There’s lots more</a:t>
            </a:r>
            <a:endParaRPr lang="en-US" sz="24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610600" cy="838200"/>
          </a:xfrm>
        </p:spPr>
        <p:txBody>
          <a:bodyPr/>
          <a:lstStyle/>
          <a:p>
            <a:r>
              <a:rPr lang="en-US" sz="3600" dirty="0">
                <a:latin typeface="Calibri Light" panose="020F0302020204030204" pitchFamily="34" charset="0"/>
                <a:cs typeface="Calibri Light" panose="020F0302020204030204" pitchFamily="34" charset="0"/>
              </a:rPr>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457200" y="1676400"/>
                <a:ext cx="8382000" cy="4279556"/>
              </a:xfrm>
            </p:spPr>
            <p:txBody>
              <a:bodyPr/>
              <a:lstStyle/>
              <a:p>
                <a:pPr>
                  <a:lnSpc>
                    <a:spcPct val="90000"/>
                  </a:lnSpc>
                </a:pPr>
                <a:r>
                  <a:rPr lang="en-US" sz="2000" dirty="0">
                    <a:latin typeface="Calibri" panose="020F0502020204030204" pitchFamily="34" charset="0"/>
                    <a:cs typeface="Calibri" panose="020F0502020204030204" pitchFamily="34" charset="0"/>
                  </a:rPr>
                  <a:t>Collect Entropy</a:t>
                </a:r>
              </a:p>
              <a:p>
                <a:pPr marL="800100" lvl="2" indent="0">
                  <a:lnSpc>
                    <a:spcPct val="90000"/>
                  </a:lnSpc>
                  <a:buNone/>
                </a:pPr>
                <a:r>
                  <a:rPr lang="en-US" sz="2000" dirty="0">
                    <a:latin typeface="Calibri" panose="020F0502020204030204" pitchFamily="34" charset="0"/>
                    <a:cs typeface="Calibri" panose="020F0502020204030204" pitchFamily="34" charset="0"/>
                  </a:rPr>
                  <a:t>for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0 to n-1) </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a:t>
                </a:r>
                <a:r>
                  <a:rPr lang="en-US" dirty="0" err="1">
                    <a:latin typeface="Calibri" panose="020F0502020204030204" pitchFamily="34" charset="0"/>
                    <a:cs typeface="Calibri" panose="020F0502020204030204" pitchFamily="34" charset="0"/>
                  </a:rPr>
                  <a:t>t</a:t>
                </a:r>
                <a:r>
                  <a:rPr lang="en-US" baseline="-25000" dirty="0" err="1">
                    <a:latin typeface="Calibri" panose="020F0502020204030204" pitchFamily="34" charset="0"/>
                    <a:cs typeface="Calibri" panose="020F0502020204030204" pitchFamily="34" charset="0"/>
                  </a:rPr>
                  <a:t>start</a:t>
                </a:r>
                <a:r>
                  <a:rPr lang="en-US" dirty="0">
                    <a:latin typeface="Calibri" panose="020F0502020204030204" pitchFamily="34" charset="0"/>
                    <a:cs typeface="Calibri" panose="020F0502020204030204" pitchFamily="34" charset="0"/>
                  </a:rPr>
                  <a:t>)</a:t>
                </a:r>
              </a:p>
              <a:p>
                <a:pPr marL="1314450" lvl="3" indent="0">
                  <a:lnSpc>
                    <a:spcPct val="90000"/>
                  </a:lnSpc>
                  <a:buNone/>
                </a:pPr>
                <a:r>
                  <a:rPr lang="en-US" dirty="0">
                    <a:latin typeface="Calibri" panose="020F0502020204030204" pitchFamily="34" charset="0"/>
                    <a:cs typeface="Calibri" panose="020F0502020204030204" pitchFamily="34" charset="0"/>
                  </a:rPr>
                  <a:t>Execute standard code block</a:t>
                </a:r>
              </a:p>
              <a:p>
                <a:pPr marL="1314450" lvl="3" indent="0">
                  <a:lnSpc>
                    <a:spcPct val="90000"/>
                  </a:lnSpc>
                  <a:buNone/>
                </a:pPr>
                <a:r>
                  <a:rPr lang="en-US" dirty="0">
                    <a:latin typeface="Calibri" panose="020F0502020204030204" pitchFamily="34" charset="0"/>
                    <a:cs typeface="Calibri" panose="020F0502020204030204" pitchFamily="34" charset="0"/>
                  </a:rPr>
                  <a:t>Get real time clock (t</a:t>
                </a:r>
                <a:r>
                  <a:rPr lang="en-US" baseline="-25000" dirty="0">
                    <a:latin typeface="Calibri" panose="020F0502020204030204" pitchFamily="34" charset="0"/>
                    <a:cs typeface="Calibri" panose="020F0502020204030204" pitchFamily="34" charset="0"/>
                  </a:rPr>
                  <a:t>end</a:t>
                </a:r>
                <a:r>
                  <a:rPr lang="en-US" dirty="0">
                    <a:latin typeface="Calibri" panose="020F0502020204030204" pitchFamily="34" charset="0"/>
                    <a:cs typeface="Calibri" panose="020F0502020204030204" pitchFamily="34" charset="0"/>
                  </a:rPr>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s (usually one byte per sample as specified by NIST 800-90B) are the noise source for constructing a seed.</a:t>
                </a:r>
              </a:p>
              <a:p>
                <a:pPr>
                  <a:lnSpc>
                    <a:spcPct val="90000"/>
                  </a:lnSpc>
                </a:pPr>
                <a:r>
                  <a:rPr lang="en-US" sz="2000" dirty="0">
                    <a:latin typeface="Calibri" panose="020F0502020204030204" pitchFamily="34" charset="0"/>
                    <a:cs typeface="Calibri" panose="020F0502020204030204" pitchFamily="34" charset="0"/>
                  </a:rPr>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Answer: Thank you Intel, RISC-V, ARM,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457200" y="1676400"/>
                <a:ext cx="8382000" cy="4279556"/>
              </a:xfrm>
              <a:blipFill>
                <a:blip r:embed="rId3"/>
                <a:stretch>
                  <a:fillRect l="-758" t="-1780" r="-303"/>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latin typeface="Calibri Light" panose="020F0302020204030204" pitchFamily="34" charset="0"/>
                    <a:cs typeface="Calibri Light" panose="020F0302020204030204" pitchFamily="34" charset="0"/>
                  </a:rPr>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b="0" i="0">
                            <a:latin typeface="Cambria Math" panose="02040503050406030204" pitchFamily="18" charset="0"/>
                            <a:ea typeface="Cambria Math" panose="02040503050406030204" pitchFamily="18" charset="0"/>
                          </a:rPr>
                          <m:t>Δ</m:t>
                        </m:r>
                      </m:e>
                      <m:sub>
                        <m:r>
                          <m:rPr>
                            <m:sty m:val="p"/>
                          </m:rPr>
                          <a:rPr lang="en-US" sz="3600" b="0" i="0">
                            <a:latin typeface="Cambria Math" panose="02040503050406030204" pitchFamily="18" charset="0"/>
                            <a:ea typeface="Cambria Math" panose="02040503050406030204" pitchFamily="18" charset="0"/>
                          </a:rPr>
                          <m:t>i</m:t>
                        </m:r>
                      </m:sub>
                    </m:sSub>
                    <m:r>
                      <a:rPr lang="en-US" sz="3600" b="0" i="0">
                        <a:latin typeface="Cambria Math" panose="02040503050406030204" pitchFamily="18" charset="0"/>
                        <a:ea typeface="Cambria Math" panose="02040503050406030204" pitchFamily="18" charset="0"/>
                      </a:rPr>
                      <m:t>?</m:t>
                    </m:r>
                  </m:oMath>
                </a14:m>
                <a:endParaRPr lang="en-US" sz="3600" dirty="0">
                  <a:latin typeface="Calibri Light" panose="020F0302020204030204" pitchFamily="34" charset="0"/>
                  <a:cs typeface="Calibri Light" panose="020F0302020204030204" pitchFamily="34" charset="0"/>
                </a:endParaRPr>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4545" b="-12121"/>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latin typeface="Calibri" panose="020F0502020204030204" pitchFamily="34" charset="0"/>
                <a:cs typeface="Calibri" panose="020F0502020204030204" pitchFamily="34" charset="0"/>
              </a:rPr>
              <a:t>CPU instruction pipelines fill level affects execution time of an instruction. These pipelines add to execution jitter. </a:t>
            </a:r>
          </a:p>
          <a:p>
            <a:r>
              <a:rPr lang="en-US" sz="2000" dirty="0">
                <a:latin typeface="Calibri" panose="020F0502020204030204" pitchFamily="34" charset="0"/>
                <a:cs typeface="Calibri" panose="020F0502020204030204" pitchFamily="34" charset="0"/>
              </a:rPr>
              <a:t>The CPU clock cycle is different than the memory bus clock speed. Wait states for the synchronization of memory access adds to time variances (this also reflects hardware variability effects). </a:t>
            </a:r>
          </a:p>
          <a:p>
            <a:r>
              <a:rPr lang="en-US" sz="2000" dirty="0">
                <a:latin typeface="Calibri" panose="020F0502020204030204" pitchFamily="34" charset="0"/>
                <a:cs typeface="Calibri" panose="020F0502020204030204" pitchFamily="34" charset="0"/>
              </a:rPr>
              <a:t>The CPU frequency scaling alters the processing speed of instructions. </a:t>
            </a:r>
          </a:p>
          <a:p>
            <a:r>
              <a:rPr lang="en-US" sz="2000" dirty="0">
                <a:latin typeface="Calibri" panose="020F0502020204030204" pitchFamily="34" charset="0"/>
                <a:cs typeface="Calibri" panose="020F0502020204030204" pitchFamily="34" charset="0"/>
              </a:rPr>
              <a:t>The CPU power management may disable CPU features. </a:t>
            </a:r>
          </a:p>
          <a:p>
            <a:r>
              <a:rPr lang="en-US" sz="2000" dirty="0">
                <a:latin typeface="Calibri" panose="020F0502020204030204" pitchFamily="34" charset="0"/>
                <a:cs typeface="Calibri" panose="020F0502020204030204" pitchFamily="34" charset="0"/>
              </a:rPr>
              <a:t>Instruction and data caches</a:t>
            </a:r>
          </a:p>
          <a:p>
            <a:pPr lvl="1"/>
            <a:r>
              <a:rPr lang="en-US" sz="2000" dirty="0">
                <a:latin typeface="Calibri" panose="020F0502020204030204" pitchFamily="34" charset="0"/>
                <a:cs typeface="Calibri" panose="020F0502020204030204" pitchFamily="34" charset="0"/>
              </a:rPr>
              <a:t>Tests showed that before the caches are filled, the time deltas are bigger by a factor of two to three.</a:t>
            </a:r>
          </a:p>
          <a:p>
            <a:r>
              <a:rPr lang="en-US" sz="2000" dirty="0">
                <a:latin typeface="Calibri" panose="020F0502020204030204" pitchFamily="34" charset="0"/>
                <a:cs typeface="Calibri" panose="020F0502020204030204" pitchFamily="34" charset="0"/>
              </a:rPr>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866910"/>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76200"/>
            <a:ext cx="8763000" cy="838200"/>
          </a:xfrm>
        </p:spPr>
        <p:txBody>
          <a:bodyPr/>
          <a:lstStyle/>
          <a:p>
            <a:r>
              <a:rPr lang="en-US" sz="3600" dirty="0">
                <a:latin typeface="Calibri Light" panose="020F0302020204030204" pitchFamily="34" charset="0"/>
                <a:cs typeface="Calibri Light" panose="020F0302020204030204" pitchFamily="34" charset="0"/>
              </a:rPr>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latin typeface="Calibri" panose="020F0502020204030204" pitchFamily="34" charset="0"/>
                <a:cs typeface="Calibri" panose="020F0502020204030204" pitchFamily="34" charset="0"/>
              </a:rPr>
              <a:t>CPU frequency scaling depending on the work-load.</a:t>
            </a:r>
          </a:p>
          <a:p>
            <a:pPr>
              <a:spcBef>
                <a:spcPts val="0"/>
              </a:spcBef>
            </a:pPr>
            <a:r>
              <a:rPr lang="en-US" sz="2000" dirty="0">
                <a:latin typeface="Calibri" panose="020F0502020204030204" pitchFamily="34" charset="0"/>
                <a:cs typeface="Calibri" panose="020F0502020204030204" pitchFamily="34" charset="0"/>
              </a:rPr>
              <a:t>Branch prediction units</a:t>
            </a:r>
          </a:p>
          <a:p>
            <a:pPr>
              <a:spcBef>
                <a:spcPts val="0"/>
              </a:spcBef>
            </a:pPr>
            <a:r>
              <a:rPr lang="en-US" sz="2000" dirty="0">
                <a:latin typeface="Calibri" panose="020F0502020204030204" pitchFamily="34" charset="0"/>
                <a:cs typeface="Calibri" panose="020F0502020204030204" pitchFamily="34" charset="0"/>
              </a:rPr>
              <a:t>TLB hits and misses </a:t>
            </a:r>
          </a:p>
          <a:p>
            <a:pPr>
              <a:spcBef>
                <a:spcPts val="0"/>
              </a:spcBef>
            </a:pPr>
            <a:r>
              <a:rPr lang="en-US" sz="2000" dirty="0">
                <a:latin typeface="Calibri" panose="020F0502020204030204" pitchFamily="34" charset="0"/>
                <a:cs typeface="Calibri" panose="020F0502020204030204" pitchFamily="34" charset="0"/>
              </a:rPr>
              <a:t>Kernel locks</a:t>
            </a:r>
          </a:p>
          <a:p>
            <a:pPr>
              <a:spcBef>
                <a:spcPts val="0"/>
              </a:spcBef>
            </a:pPr>
            <a:r>
              <a:rPr lang="en-US" sz="2000" dirty="0">
                <a:latin typeface="Calibri" panose="020F0502020204030204" pitchFamily="34" charset="0"/>
                <a:cs typeface="Calibri" panose="020F0502020204030204" pitchFamily="34" charset="0"/>
              </a:rPr>
              <a:t>Moving processes from one CPU to another</a:t>
            </a:r>
          </a:p>
          <a:p>
            <a:pPr>
              <a:spcBef>
                <a:spcPts val="0"/>
              </a:spcBef>
            </a:pPr>
            <a:r>
              <a:rPr lang="en-US" sz="2000" dirty="0">
                <a:latin typeface="Calibri" panose="020F0502020204030204" pitchFamily="34" charset="0"/>
                <a:cs typeface="Calibri" panose="020F0502020204030204" pitchFamily="34" charset="0"/>
              </a:rPr>
              <a:t>Hardware interrupts can occur regardless what the operating system was doing in the meanwhile.  [</a:t>
            </a:r>
            <a:r>
              <a:rPr lang="en-US" sz="2000" i="1" dirty="0">
                <a:latin typeface="Calibri" panose="020F0502020204030204" pitchFamily="34" charset="0"/>
                <a:cs typeface="Calibri" panose="020F0502020204030204" pitchFamily="34" charset="0"/>
              </a:rPr>
              <a:t>This is not the same as interrupt arrival time.</a:t>
            </a:r>
            <a:r>
              <a:rPr lang="en-US" sz="2000" dirty="0">
                <a:latin typeface="Calibri" panose="020F0502020204030204" pitchFamily="34" charset="0"/>
                <a:cs typeface="Calibri" panose="020F0502020204030204" pitchFamily="34" charset="0"/>
              </a:rPr>
              <a:t>]</a:t>
            </a:r>
          </a:p>
          <a:p>
            <a:pPr>
              <a:spcBef>
                <a:spcPts val="0"/>
              </a:spcBef>
            </a:pPr>
            <a:r>
              <a:rPr lang="en-US" sz="2000" dirty="0">
                <a:latin typeface="Calibri" panose="020F0502020204030204" pitchFamily="34" charset="0"/>
                <a:cs typeface="Calibri" panose="020F0502020204030204" pitchFamily="34" charset="0"/>
              </a:rPr>
              <a:t>Large memory segments whose access times vary due to the physical distance from the CPU. </a:t>
            </a:r>
          </a:p>
          <a:p>
            <a:pPr marL="0" indent="0">
              <a:spcBef>
                <a:spcPts val="0"/>
              </a:spcBef>
              <a:buNone/>
            </a:pPr>
            <a:endParaRPr lang="en-US" sz="2000" dirty="0">
              <a:latin typeface="Calibri" panose="020F0502020204030204" pitchFamily="34" charset="0"/>
              <a:cs typeface="Calibri" panose="020F0502020204030204" pitchFamily="34" charset="0"/>
            </a:endParaRPr>
          </a:p>
          <a:p>
            <a:pPr>
              <a:spcBef>
                <a:spcPts val="0"/>
              </a:spcBef>
            </a:pPr>
            <a:r>
              <a:rPr lang="en-US" sz="2000" dirty="0">
                <a:latin typeface="Calibri" panose="020F0502020204030204" pitchFamily="34" charset="0"/>
                <a:cs typeface="Calibri" panose="020F0502020204030204" pitchFamily="34" charset="0"/>
              </a:rPr>
              <a:t>Aren’t these variations predictable?</a:t>
            </a:r>
          </a:p>
          <a:p>
            <a:pPr lvl="1">
              <a:spcBef>
                <a:spcPts val="0"/>
              </a:spcBef>
            </a:pPr>
            <a:r>
              <a:rPr lang="en-US" sz="2000" dirty="0">
                <a:latin typeface="Calibri" panose="020F0502020204030204" pitchFamily="34" charset="0"/>
                <a:cs typeface="Calibri" panose="020F0502020204030204" pitchFamily="34" charset="0"/>
              </a:rPr>
              <a:t>Amazingly, no </a:t>
            </a:r>
          </a:p>
          <a:p>
            <a:pPr lvl="1">
              <a:spcBef>
                <a:spcPts val="0"/>
              </a:spcBef>
            </a:pPr>
            <a:r>
              <a:rPr lang="en-US" sz="2000" dirty="0">
                <a:latin typeface="Calibri" panose="020F0502020204030204" pitchFamily="34" charset="0"/>
                <a:cs typeface="Calibri" panose="020F0502020204030204" pitchFamily="34" charset="0"/>
              </a:rPr>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0" y="0"/>
            <a:ext cx="9144000" cy="838200"/>
          </a:xfrm>
        </p:spPr>
        <p:txBody>
          <a:bodyPr/>
          <a:lstStyle/>
          <a:p>
            <a:r>
              <a:rPr lang="en-US" sz="3600" dirty="0">
                <a:latin typeface="Calibri Light" panose="020F0302020204030204" pitchFamily="34" charset="0"/>
                <a:cs typeface="Calibri Light" panose="020F0302020204030204" pitchFamily="34" charset="0"/>
              </a:rPr>
              <a:t>Translating machine state to execution jitter</a:t>
            </a:r>
          </a:p>
        </p:txBody>
      </p:sp>
      <p:sp>
        <p:nvSpPr>
          <p:cNvPr id="23557" name="Rectangle 3"/>
          <p:cNvSpPr>
            <a:spLocks noGrp="1" noChangeArrowheads="1"/>
          </p:cNvSpPr>
          <p:nvPr>
            <p:ph type="body" idx="1"/>
          </p:nvPr>
        </p:nvSpPr>
        <p:spPr>
          <a:xfrm>
            <a:off x="152400" y="1066800"/>
            <a:ext cx="8686800" cy="3475036"/>
          </a:xfrm>
        </p:spPr>
        <p:txBody>
          <a:bodyPr/>
          <a:lstStyle/>
          <a:p>
            <a:pPr>
              <a:lnSpc>
                <a:spcPct val="90000"/>
              </a:lnSpc>
            </a:pPr>
            <a:r>
              <a:rPr lang="en-US" sz="2000" b="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We want to show that the evolution of the machine state as modified by “unpredictable” events which need to be modelled to recreate the execution jitter purporting to provide n bits of entropy requires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operations (this includes guesses and conditioning).</a:t>
            </a:r>
          </a:p>
          <a:p>
            <a:pPr lvl="1">
              <a:lnSpc>
                <a:spcPct val="90000"/>
              </a:lnSpc>
            </a:pPr>
            <a:r>
              <a:rPr lang="en-US" sz="1800" dirty="0">
                <a:latin typeface="Calibri" panose="020F0502020204030204" pitchFamily="34" charset="0"/>
                <a:cs typeface="Calibri" panose="020F0502020204030204" pitchFamily="34" charset="0"/>
              </a:rPr>
              <a:t>Reduction to a scheduling problem for deterministic differences in state and actual physical jitter affecting </a:t>
            </a:r>
            <a:r>
              <a:rPr lang="en-US" sz="1800">
                <a:latin typeface="Calibri" panose="020F0502020204030204" pitchFamily="34" charset="0"/>
                <a:cs typeface="Calibri" panose="020F0502020204030204" pitchFamily="34" charset="0"/>
              </a:rPr>
              <a:t>machine state.</a:t>
            </a:r>
            <a:endParaRPr lang="en-US" sz="1800" dirty="0">
              <a:latin typeface="Calibri" panose="020F0502020204030204" pitchFamily="34" charset="0"/>
              <a:cs typeface="Calibri" panose="020F0502020204030204" pitchFamily="34" charset="0"/>
            </a:endParaRPr>
          </a:p>
          <a:p>
            <a:pPr lvl="1">
              <a:lnSpc>
                <a:spcPct val="90000"/>
              </a:lnSpc>
            </a:pPr>
            <a:r>
              <a:rPr lang="en-US" sz="1800" dirty="0">
                <a:latin typeface="Calibri" panose="020F0502020204030204" pitchFamily="34" charset="0"/>
                <a:cs typeface="Calibri" panose="020F0502020204030204" pitchFamily="34" charset="0"/>
              </a:rPr>
              <a:t>Thousands of bits of machine state contribute to producing the precise environment:</a:t>
            </a:r>
          </a:p>
          <a:p>
            <a:pPr lvl="2">
              <a:lnSpc>
                <a:spcPct val="90000"/>
              </a:lnSpc>
            </a:pPr>
            <a:r>
              <a:rPr lang="en-US" sz="1800" dirty="0">
                <a:latin typeface="Calibri" panose="020F0502020204030204" pitchFamily="34" charset="0"/>
                <a:cs typeface="Calibri" panose="020F0502020204030204" pitchFamily="34" charset="0"/>
              </a:rPr>
              <a:t>Cache state, TLB, branches, precise timing of board level interrupts and their affect on state, races that affect physical maps, microcode.</a:t>
            </a:r>
          </a:p>
          <a:p>
            <a:pPr lvl="2">
              <a:lnSpc>
                <a:spcPct val="90000"/>
              </a:lnSpc>
            </a:pPr>
            <a:r>
              <a:rPr lang="en-US" sz="1800" dirty="0">
                <a:latin typeface="Calibri" panose="020F0502020204030204" pitchFamily="34" charset="0"/>
                <a:cs typeface="Calibri" panose="020F050202020403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grpSp>
        <p:nvGrpSpPr>
          <p:cNvPr id="4" name="Group 3">
            <a:extLst>
              <a:ext uri="{FF2B5EF4-FFF2-40B4-BE49-F238E27FC236}">
                <a16:creationId xmlns:a16="http://schemas.microsoft.com/office/drawing/2014/main" id="{73ED6138-6734-0041-819A-B5C0DF526819}"/>
              </a:ext>
            </a:extLst>
          </p:cNvPr>
          <p:cNvGrpSpPr/>
          <p:nvPr/>
        </p:nvGrpSpPr>
        <p:grpSpPr>
          <a:xfrm>
            <a:off x="407377" y="4724400"/>
            <a:ext cx="8127023" cy="1507253"/>
            <a:chOff x="407377" y="4648200"/>
            <a:chExt cx="8127023" cy="1507253"/>
          </a:xfrm>
        </p:grpSpPr>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grpSp>
    </p:spTree>
    <p:extLst>
      <p:ext uri="{BB962C8B-B14F-4D97-AF65-F5344CB8AC3E}">
        <p14:creationId xmlns:p14="http://schemas.microsoft.com/office/powerpoint/2010/main" val="552273385"/>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0"/>
            <a:ext cx="8763000" cy="1111827"/>
          </a:xfrm>
        </p:spPr>
        <p:txBody>
          <a:bodyPr/>
          <a:lstStyle/>
          <a:p>
            <a:r>
              <a:rPr lang="en-US" sz="3600" dirty="0">
                <a:latin typeface="Calibri Light" panose="020F0302020204030204" pitchFamily="34" charset="0"/>
                <a:cs typeface="Calibri Light" panose="020F0302020204030204" pitchFamily="34" charset="0"/>
              </a:rPr>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latin typeface="Calibri" panose="020F0502020204030204" pitchFamily="34" charset="0"/>
                    <a:cs typeface="Calibri" panose="020F0502020204030204" pitchFamily="34" charset="0"/>
                  </a:rPr>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latin typeface="Calibri" panose="020F0502020204030204" pitchFamily="34" charset="0"/>
                    <a:cs typeface="Calibri" panose="020F0502020204030204" pitchFamily="34" charset="0"/>
                  </a:rPr>
                  <a:t> possible values.</a:t>
                </a:r>
              </a:p>
              <a:p>
                <a:pPr>
                  <a:lnSpc>
                    <a:spcPct val="90000"/>
                  </a:lnSpc>
                </a:pPr>
                <a:r>
                  <a:rPr lang="en-US" sz="2000" dirty="0">
                    <a:latin typeface="Calibri" panose="020F0502020204030204" pitchFamily="34" charset="0"/>
                    <a:cs typeface="Calibri" panose="020F0502020204030204" pitchFamily="34" charset="0"/>
                  </a:rPr>
                  <a:t>All these values should be “equally likely.”</a:t>
                </a:r>
              </a:p>
              <a:p>
                <a:pPr>
                  <a:lnSpc>
                    <a:spcPct val="90000"/>
                  </a:lnSpc>
                </a:pPr>
                <a:r>
                  <a:rPr lang="en-US" sz="2000" dirty="0">
                    <a:latin typeface="Calibri" panose="020F0502020204030204" pitchFamily="34" charset="0"/>
                    <a:cs typeface="Calibri" panose="020F0502020204030204" pitchFamily="34" charset="0"/>
                  </a:rPr>
                  <a:t>If you are told </a:t>
                </a:r>
                <a14:m>
                  <m:oMath xmlns:m="http://schemas.openxmlformats.org/officeDocument/2006/math">
                    <m:r>
                      <a:rPr lang="en-US" sz="2000" b="0" i="1" smtClean="0">
                        <a:latin typeface="Cambria Math" panose="02040503050406030204" pitchFamily="18" charset="0"/>
                      </a:rPr>
                      <m:t>𝑘</m:t>
                    </m:r>
                  </m:oMath>
                </a14:m>
                <a:r>
                  <a:rPr lang="en-US" sz="2000" dirty="0">
                    <a:latin typeface="Calibri" panose="020F0502020204030204" pitchFamily="34" charset="0"/>
                    <a:cs typeface="Calibri" panose="020F0502020204030204" pitchFamily="34" charset="0"/>
                  </a:rPr>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latin typeface="Calibri" panose="020F0502020204030204" pitchFamily="34" charset="0"/>
                    <a:cs typeface="Calibri" panose="020F0502020204030204" pitchFamily="34" charset="0"/>
                  </a:rPr>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602" t="-215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latin typeface="Calibri Light" panose="020F0302020204030204" pitchFamily="34" charset="0"/>
                <a:cs typeface="Calibri Light" panose="020F0302020204030204" pitchFamily="34" charset="0"/>
              </a:rPr>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371600"/>
            <a:ext cx="8229600" cy="4343400"/>
          </a:xfrm>
        </p:spPr>
        <p:txBody>
          <a:bodyPr/>
          <a:lstStyle/>
          <a:p>
            <a:pPr>
              <a:spcBef>
                <a:spcPts val="0"/>
              </a:spcBef>
            </a:pPr>
            <a:r>
              <a:rPr lang="en-US" sz="2000" dirty="0">
                <a:latin typeface="Calibri" panose="020F0502020204030204" pitchFamily="34" charset="0"/>
                <a:cs typeface="Calibri" panose="020F0502020204030204" pitchFamily="34" charset="0"/>
              </a:rPr>
              <a:t>Can be modelled</a:t>
            </a:r>
          </a:p>
          <a:p>
            <a:pPr lvl="1">
              <a:spcBef>
                <a:spcPts val="0"/>
              </a:spcBef>
            </a:pPr>
            <a:r>
              <a:rPr lang="en-US" sz="1800" dirty="0">
                <a:latin typeface="Calibri" panose="020F0502020204030204" pitchFamily="34" charset="0"/>
                <a:cs typeface="Calibri" panose="020F0502020204030204" pitchFamily="34" charset="0"/>
              </a:rPr>
              <a:t>Jitter execution depends only on “core” hardware: CPU’s, memory system, interconnect.</a:t>
            </a:r>
          </a:p>
          <a:p>
            <a:pPr lvl="1">
              <a:spcBef>
                <a:spcPts val="0"/>
              </a:spcBef>
            </a:pPr>
            <a:r>
              <a:rPr lang="en-US" sz="1800" dirty="0">
                <a:latin typeface="Calibri" panose="020F0502020204030204" pitchFamily="34" charset="0"/>
                <a:cs typeface="Calibri" panose="020F0502020204030204" pitchFamily="34" charset="0"/>
              </a:rPr>
              <a:t>Component probability models are relatively simple (like HW): normal distributions around an average performance (memory, interconnect, speculation and prediction).</a:t>
            </a:r>
          </a:p>
          <a:p>
            <a:pPr lvl="1">
              <a:spcBef>
                <a:spcPts val="0"/>
              </a:spcBef>
            </a:pPr>
            <a:r>
              <a:rPr lang="en-US" sz="1800" dirty="0">
                <a:latin typeface="Calibri" panose="020F0502020204030204" pitchFamily="34" charset="0"/>
                <a:cs typeface="Calibri" panose="020F0502020204030204" pitchFamily="34" charset="0"/>
              </a:rPr>
              <a:t>Some sources of variation derived from physical phase jitter (HW).</a:t>
            </a:r>
          </a:p>
          <a:p>
            <a:pPr lvl="1">
              <a:spcBef>
                <a:spcPts val="0"/>
              </a:spcBef>
            </a:pPr>
            <a:r>
              <a:rPr lang="en-US" sz="1800" dirty="0">
                <a:latin typeface="Calibri" panose="020F0502020204030204" pitchFamily="34" charset="0"/>
                <a:cs typeface="Calibri" panose="020F0502020204030204" pitchFamily="34" charset="0"/>
              </a:rPr>
              <a:t>Easy to pick good, short blocks to measure on any CPU even as architectures change.</a:t>
            </a:r>
          </a:p>
          <a:p>
            <a:pPr lvl="1">
              <a:spcBef>
                <a:spcPts val="0"/>
              </a:spcBef>
            </a:pPr>
            <a:r>
              <a:rPr lang="en-US" sz="1800" dirty="0">
                <a:latin typeface="Calibri" panose="020F0502020204030204" pitchFamily="34" charset="0"/>
                <a:cs typeface="Calibri" panose="020F0502020204030204" pitchFamily="34" charset="0"/>
              </a:rPr>
              <a:t>You can validate stationarity with chi squared tests.</a:t>
            </a:r>
          </a:p>
          <a:p>
            <a:pPr lvl="2">
              <a:spcBef>
                <a:spcPts val="0"/>
              </a:spcBef>
            </a:pPr>
            <a:r>
              <a:rPr lang="en-US" sz="1800" dirty="0">
                <a:latin typeface="Calibri" panose="020F0502020204030204" pitchFamily="34" charset="0"/>
                <a:cs typeface="Calibri" panose="020F0502020204030204" pitchFamily="34" charset="0"/>
              </a:rPr>
              <a:t>Important for “boot entropy,” where critical machine keys are derived.</a:t>
            </a:r>
          </a:p>
          <a:p>
            <a:pPr lvl="1">
              <a:spcBef>
                <a:spcPts val="0"/>
              </a:spcBef>
            </a:pPr>
            <a:r>
              <a:rPr lang="en-US" sz="1800" dirty="0">
                <a:latin typeface="Calibri" panose="020F0502020204030204" pitchFamily="34" charset="0"/>
                <a:cs typeface="Calibri" panose="020F0502020204030204" pitchFamily="34" charset="0"/>
              </a:rPr>
              <a:t>Naturally “unobservable” by adversary. Protected from side channels.</a:t>
            </a:r>
          </a:p>
          <a:p>
            <a:pPr>
              <a:spcBef>
                <a:spcPts val="0"/>
              </a:spcBef>
            </a:pPr>
            <a:r>
              <a:rPr lang="en-US" sz="2000" dirty="0">
                <a:latin typeface="Calibri" panose="020F0502020204030204" pitchFamily="34" charset="0"/>
                <a:cs typeface="Calibri" panose="020F0502020204030204" pitchFamily="34" charset="0"/>
              </a:rPr>
              <a:t>Gives very high entropy rates</a:t>
            </a:r>
          </a:p>
          <a:p>
            <a:pPr>
              <a:spcBef>
                <a:spcPts val="0"/>
              </a:spcBef>
            </a:pPr>
            <a:r>
              <a:rPr lang="en-US" sz="2000" dirty="0">
                <a:latin typeface="Calibri" panose="020F0502020204030204" pitchFamily="34" charset="0"/>
                <a:cs typeface="Calibri" panose="020F0502020204030204" pitchFamily="34" charset="0"/>
              </a:rPr>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90500" y="228600"/>
            <a:ext cx="8877300" cy="990600"/>
          </a:xfrm>
        </p:spPr>
        <p:txBody>
          <a:bodyPr/>
          <a:lstStyle/>
          <a:p>
            <a:r>
              <a:rPr lang="en-US" sz="3600" dirty="0">
                <a:latin typeface="Calibri Light" panose="020F0302020204030204" pitchFamily="34" charset="0"/>
                <a:cs typeface="Calibri Light" panose="020F0302020204030204" pitchFamily="34" charset="0"/>
              </a:rPr>
              <a:t>Why interrupt arrival time sources are problematic</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457200" y="1447800"/>
            <a:ext cx="8115300" cy="4724400"/>
          </a:xfrm>
        </p:spPr>
        <p:txBody>
          <a:bodyPr/>
          <a:lstStyle/>
          <a:p>
            <a:pPr>
              <a:spcBef>
                <a:spcPts val="0"/>
              </a:spcBef>
            </a:pPr>
            <a:r>
              <a:rPr lang="en-US" sz="2000" dirty="0">
                <a:latin typeface="Calibri" panose="020F0502020204030204" pitchFamily="34" charset="0"/>
                <a:cs typeface="Calibri" panose="020F0502020204030204" pitchFamily="34" charset="0"/>
              </a:rPr>
              <a:t>Interrupt arrival modelling difficult (actually impossible, I think)</a:t>
            </a:r>
          </a:p>
          <a:p>
            <a:pPr lvl="1">
              <a:spcBef>
                <a:spcPts val="0"/>
              </a:spcBef>
            </a:pPr>
            <a:r>
              <a:rPr lang="en-US" sz="1800" dirty="0">
                <a:latin typeface="Calibri" panose="020F0502020204030204" pitchFamily="34" charset="0"/>
                <a:cs typeface="Calibri" panose="020F0502020204030204" pitchFamily="34" charset="0"/>
              </a:rPr>
              <a:t>Presumptive distribution is Poisson arrival which is complicated and depends critically on stable average arrival time.</a:t>
            </a:r>
          </a:p>
          <a:p>
            <a:pPr lvl="1">
              <a:spcBef>
                <a:spcPts val="0"/>
              </a:spcBef>
            </a:pPr>
            <a:r>
              <a:rPr lang="en-US" sz="1800" dirty="0">
                <a:latin typeface="Calibri" panose="020F0502020204030204" pitchFamily="34" charset="0"/>
                <a:cs typeface="Calibri" panose="020F0502020204030204" pitchFamily="34" charset="0"/>
              </a:rPr>
              <a:t>Definitely not stationary.</a:t>
            </a:r>
          </a:p>
          <a:p>
            <a:pPr lvl="1">
              <a:spcBef>
                <a:spcPts val="0"/>
              </a:spcBef>
            </a:pPr>
            <a:r>
              <a:rPr lang="en-US" sz="1800" dirty="0">
                <a:latin typeface="Calibri" panose="020F0502020204030204" pitchFamily="34" charset="0"/>
                <a:cs typeface="Calibri" panose="020F0502020204030204" pitchFamily="34" charset="0"/>
              </a:rPr>
              <a:t>Depends on analysis of potentially huge number of devices. </a:t>
            </a:r>
          </a:p>
          <a:p>
            <a:pPr lvl="1">
              <a:spcBef>
                <a:spcPts val="0"/>
              </a:spcBef>
            </a:pPr>
            <a:r>
              <a:rPr lang="en-US" sz="1800" dirty="0">
                <a:latin typeface="Calibri" panose="020F0502020204030204" pitchFamily="34" charset="0"/>
                <a:cs typeface="Calibri" panose="020F0502020204030204" pitchFamily="34" charset="0"/>
              </a:rPr>
              <a:t>Terrible during boot.</a:t>
            </a:r>
          </a:p>
          <a:p>
            <a:pPr lvl="1">
              <a:spcBef>
                <a:spcPts val="0"/>
              </a:spcBef>
            </a:pPr>
            <a:r>
              <a:rPr lang="en-US" sz="1800" dirty="0">
                <a:latin typeface="Calibri" panose="020F0502020204030204" pitchFamily="34" charset="0"/>
                <a:cs typeface="Calibri" panose="020F0502020204030204" pitchFamily="34" charset="0"/>
              </a:rPr>
              <a:t>Past attacks exploited “observable” interrupt artifacts by adversary.  Also subject to side channel attacks (see </a:t>
            </a:r>
            <a:r>
              <a:rPr lang="en-US" sz="1800" dirty="0" err="1">
                <a:latin typeface="Calibri" panose="020F0502020204030204" pitchFamily="34" charset="0"/>
                <a:cs typeface="Calibri" panose="020F0502020204030204" pitchFamily="34" charset="0"/>
              </a:rPr>
              <a:t>Dodis</a:t>
            </a:r>
            <a:r>
              <a:rPr lang="en-US" sz="1800" dirty="0">
                <a:latin typeface="Calibri" panose="020F0502020204030204" pitchFamily="34" charset="0"/>
                <a:cs typeface="Calibri" panose="020F0502020204030204" pitchFamily="34" charset="0"/>
              </a:rPr>
              <a:t> et. al., 2014).</a:t>
            </a:r>
          </a:p>
          <a:p>
            <a:pPr lvl="1">
              <a:spcBef>
                <a:spcPts val="0"/>
              </a:spcBef>
            </a:pPr>
            <a:r>
              <a:rPr lang="en-US" sz="1800" dirty="0">
                <a:latin typeface="Calibri" panose="020F0502020204030204" pitchFamily="34" charset="0"/>
                <a:cs typeface="Calibri" panose="020F0502020204030204" pitchFamily="34" charset="0"/>
              </a:rPr>
              <a:t>Dependent on workloads and their imposed interrupt activity so accurate estimate would be painfully complex even with a few devices.</a:t>
            </a:r>
          </a:p>
          <a:p>
            <a:pPr lvl="1">
              <a:spcBef>
                <a:spcPts val="0"/>
              </a:spcBef>
            </a:pPr>
            <a:r>
              <a:rPr lang="en-US" sz="1800" dirty="0">
                <a:latin typeface="Calibri" panose="020F0502020204030204" pitchFamily="34" charset="0"/>
                <a:cs typeface="Calibri" panose="020F0502020204030204" pitchFamily="34" charset="0"/>
              </a:rPr>
              <a:t>Gives low entropy rates (even “guessed” rates) so more intermediate processing.  It takes much longer to “reseed.”</a:t>
            </a:r>
          </a:p>
          <a:p>
            <a:pPr lvl="1">
              <a:spcBef>
                <a:spcPts val="0"/>
              </a:spcBef>
            </a:pPr>
            <a:r>
              <a:rPr lang="en-US" sz="1800" dirty="0">
                <a:latin typeface="Calibri" panose="020F0502020204030204" pitchFamily="34" charset="0"/>
                <a:cs typeface="Calibri" panose="020F0502020204030204" pitchFamily="34" charset="0"/>
              </a:rPr>
              <a:t>Requires ongoing care to measure interrupt times correctly (If you measure arrival time in the wrong place the entropy is greatly reduced).</a:t>
            </a:r>
          </a:p>
          <a:p>
            <a:pPr>
              <a:spcBef>
                <a:spcPts val="0"/>
              </a:spcBef>
            </a:pPr>
            <a:r>
              <a:rPr lang="en-US" sz="2000" dirty="0">
                <a:latin typeface="Calibri" panose="020F0502020204030204" pitchFamily="34" charset="0"/>
                <a:cs typeface="Calibri" panose="020F0502020204030204" pitchFamily="34" charset="0"/>
              </a:rPr>
              <a:t>Kernel mode only</a:t>
            </a:r>
          </a:p>
          <a:p>
            <a:pPr>
              <a:spcBef>
                <a:spcPts val="0"/>
              </a:spcBef>
            </a:pPr>
            <a:r>
              <a:rPr lang="en-US" sz="2000" dirty="0">
                <a:solidFill>
                  <a:schemeClr val="accent2"/>
                </a:solidFill>
                <a:latin typeface="Calibri" panose="020F0502020204030204" pitchFamily="34" charset="0"/>
                <a:cs typeface="Calibri" panose="020F0502020204030204" pitchFamily="34" charset="0"/>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latin typeface="Calibri Light" panose="020F0302020204030204" pitchFamily="34" charset="0"/>
                <a:cs typeface="Calibri Light" panose="020F0302020204030204" pitchFamily="34" charset="0"/>
              </a:rPr>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latin typeface="Calibri" panose="020F0502020204030204" pitchFamily="34" charset="0"/>
                <a:cs typeface="Calibri" panose="020F0502020204030204" pitchFamily="34" charset="0"/>
              </a:rPr>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latin typeface="Calibri" panose="020F0502020204030204" pitchFamily="34" charset="0"/>
                <a:cs typeface="Calibri" panose="020F0502020204030204" pitchFamily="34" charset="0"/>
              </a:rPr>
              <a:t>Used standard NIST 800-90A certified SHA-256 hash-df based DBRG.</a:t>
            </a:r>
          </a:p>
          <a:p>
            <a:pPr lvl="1">
              <a:lnSpc>
                <a:spcPct val="90000"/>
              </a:lnSpc>
              <a:spcBef>
                <a:spcPts val="0"/>
              </a:spcBef>
            </a:pPr>
            <a:r>
              <a:rPr lang="en-US" sz="2000" dirty="0">
                <a:latin typeface="Calibri" panose="020F0502020204030204" pitchFamily="34" charset="0"/>
                <a:cs typeface="Calibri" panose="020F0502020204030204" pitchFamily="34" charset="0"/>
              </a:rPr>
              <a:t>Used Intel analyzed HW noise source (Noise justification: Rachael J Parker, </a:t>
            </a:r>
            <a:r>
              <a:rPr lang="en-US" sz="2000" i="1" dirty="0">
                <a:latin typeface="Calibri" panose="020F0502020204030204" pitchFamily="34" charset="0"/>
                <a:cs typeface="Calibri" panose="020F0502020204030204" pitchFamily="34" charset="0"/>
              </a:rPr>
              <a:t>Justification for Metastability Based Nondeterministic Random</a:t>
            </a:r>
            <a:r>
              <a:rPr lang="en-US" sz="2000" dirty="0">
                <a:latin typeface="Calibri" panose="020F0502020204030204" pitchFamily="34" charset="0"/>
                <a:cs typeface="Calibri" panose="020F0502020204030204" pitchFamily="34" charset="0"/>
              </a:rPr>
              <a:t> </a:t>
            </a:r>
            <a:r>
              <a:rPr lang="en-US" sz="2000" i="1" dirty="0">
                <a:latin typeface="Calibri" panose="020F0502020204030204" pitchFamily="34" charset="0"/>
                <a:cs typeface="Calibri" panose="020F0502020204030204" pitchFamily="34" charset="0"/>
              </a:rPr>
              <a:t>Bit Generator</a:t>
            </a:r>
            <a:r>
              <a:rPr lang="en-US" sz="2000" dirty="0">
                <a:latin typeface="Calibri" panose="020F0502020204030204" pitchFamily="34" charset="0"/>
                <a:cs typeface="Calibri" panose="020F0502020204030204" pitchFamily="34" charset="0"/>
              </a:rPr>
              <a:t>, Intel and previous papers by </a:t>
            </a:r>
            <a:r>
              <a:rPr lang="en-US" sz="2000" i="1" dirty="0">
                <a:latin typeface="Calibri" panose="020F0502020204030204" pitchFamily="34" charset="0"/>
                <a:cs typeface="Calibri" panose="020F0502020204030204" pitchFamily="34" charset="0"/>
              </a:rPr>
              <a:t>Kocher, Cox, Walker, </a:t>
            </a:r>
            <a:r>
              <a:rPr lang="en-US" sz="2000" i="1" dirty="0" err="1">
                <a:latin typeface="Calibri" panose="020F0502020204030204" pitchFamily="34" charset="0"/>
                <a:cs typeface="Calibri" panose="020F0502020204030204" pitchFamily="34" charset="0"/>
              </a:rPr>
              <a:t>Gueron</a:t>
            </a:r>
            <a:r>
              <a:rPr lang="en-US" sz="2000" i="1" dirty="0">
                <a:latin typeface="Calibri" panose="020F0502020204030204" pitchFamily="34" charset="0"/>
                <a:cs typeface="Calibri" panose="020F0502020204030204" pitchFamily="34" charset="0"/>
              </a:rPr>
              <a:t>, Brickell, et al</a:t>
            </a:r>
            <a:r>
              <a:rPr lang="en-US" sz="2000" dirty="0">
                <a:latin typeface="Calibri" panose="020F0502020204030204" pitchFamily="34" charset="0"/>
                <a:cs typeface="Calibri" panose="020F0502020204030204" pitchFamily="34" charset="0"/>
              </a:rPr>
              <a:t>).</a:t>
            </a:r>
          </a:p>
          <a:p>
            <a:pPr lvl="1">
              <a:lnSpc>
                <a:spcPct val="90000"/>
              </a:lnSpc>
              <a:spcBef>
                <a:spcPts val="0"/>
              </a:spcBef>
            </a:pPr>
            <a:r>
              <a:rPr lang="en-US" sz="2000" dirty="0">
                <a:latin typeface="Calibri" panose="020F0502020204030204" pitchFamily="34" charset="0"/>
                <a:cs typeface="Calibri" panose="020F0502020204030204" pitchFamily="34" charset="0"/>
              </a:rPr>
              <a:t>Developed SW Jitter based noise source (Noise justification:  You’ll see.)</a:t>
            </a:r>
          </a:p>
          <a:p>
            <a:pPr lvl="1">
              <a:lnSpc>
                <a:spcPct val="90000"/>
              </a:lnSpc>
              <a:spcBef>
                <a:spcPts val="0"/>
              </a:spcBef>
            </a:pPr>
            <a:r>
              <a:rPr lang="en-US" sz="2000" dirty="0">
                <a:latin typeface="Calibri" panose="020F0502020204030204" pitchFamily="34" charset="0"/>
                <a:cs typeface="Calibri" panose="020F0502020204030204" pitchFamily="34" charset="0"/>
              </a:rPr>
              <a:t>Implemented full health and restart tests.</a:t>
            </a:r>
          </a:p>
          <a:p>
            <a:pPr lvl="1">
              <a:lnSpc>
                <a:spcPct val="90000"/>
              </a:lnSpc>
              <a:spcBef>
                <a:spcPts val="0"/>
              </a:spcBef>
            </a:pPr>
            <a:r>
              <a:rPr lang="en-US" sz="2000" dirty="0">
                <a:latin typeface="Calibri" panose="020F0502020204030204" pitchFamily="34" charset="0"/>
                <a:cs typeface="Calibri" panose="020F0502020204030204" pitchFamily="34" charset="0"/>
              </a:rPr>
              <a:t>Both HW and SW entropy qualified.</a:t>
            </a:r>
          </a:p>
          <a:p>
            <a:pPr lvl="1">
              <a:lnSpc>
                <a:spcPct val="90000"/>
              </a:lnSpc>
              <a:spcBef>
                <a:spcPts val="0"/>
              </a:spcBef>
            </a:pPr>
            <a:r>
              <a:rPr lang="en-US" sz="2000" dirty="0">
                <a:latin typeface="Calibri" panose="020F0502020204030204" pitchFamily="34" charset="0"/>
                <a:cs typeface="Calibri" panose="020F0502020204030204" pitchFamily="34" charset="0"/>
              </a:rPr>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latin typeface="Calibri Light" panose="020F0302020204030204" pitchFamily="34" charset="0"/>
                <a:cs typeface="Calibri Light" panose="020F0302020204030204" pitchFamily="34" charset="0"/>
              </a:rPr>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Calibri" panose="020F0502020204030204" pitchFamily="34" charset="0"/>
                <a:cs typeface="Calibri" panose="020F0502020204030204" pitchFamily="34" charset="0"/>
              </a:rPr>
              <a:t>Used five different blocks for jitter including two from Mueller</a:t>
            </a:r>
          </a:p>
          <a:p>
            <a:pPr>
              <a:lnSpc>
                <a:spcPct val="90000"/>
              </a:lnSpc>
            </a:pPr>
            <a:r>
              <a:rPr lang="en-US" sz="2000" dirty="0">
                <a:latin typeface="Calibri" panose="020F0502020204030204" pitchFamily="34" charset="0"/>
                <a:cs typeface="Calibri" panose="020F0502020204030204" pitchFamily="34" charset="0"/>
              </a:rPr>
              <a:t>For each 8-bit (as required by NIST) noise sample, the estimated entropy varied from 1.8 bit/sample to over 6 bits/sample (!) over the jitter blocks</a:t>
            </a:r>
          </a:p>
          <a:p>
            <a:pPr lvl="1">
              <a:lnSpc>
                <a:spcPct val="90000"/>
              </a:lnSpc>
            </a:pPr>
            <a:r>
              <a:rPr lang="en-US" sz="2000" dirty="0">
                <a:latin typeface="Calibri" panose="020F0502020204030204" pitchFamily="34" charset="0"/>
                <a:cs typeface="Calibri" panose="020F0502020204030204" pitchFamily="34" charset="0"/>
              </a:rPr>
              <a:t>Jitter gives amazingly high rate independent of other activity Can’t be tampered with by adversary</a:t>
            </a:r>
          </a:p>
          <a:p>
            <a:pPr>
              <a:lnSpc>
                <a:spcPct val="90000"/>
              </a:lnSpc>
            </a:pPr>
            <a:r>
              <a:rPr lang="en-US" sz="2000" dirty="0">
                <a:latin typeface="Calibri" panose="020F0502020204030204" pitchFamily="34" charset="0"/>
                <a:cs typeface="Calibri" panose="020F0502020204030204" pitchFamily="34" charset="0"/>
              </a:rPr>
              <a:t>Most important: Can be analyzed and justified.</a:t>
            </a:r>
          </a:p>
          <a:p>
            <a:pPr lvl="1">
              <a:lnSpc>
                <a:spcPct val="90000"/>
              </a:lnSpc>
            </a:pPr>
            <a:r>
              <a:rPr lang="en-US" sz="2000" dirty="0">
                <a:latin typeface="Calibri" panose="020F0502020204030204" pitchFamily="34" charset="0"/>
                <a:cs typeface="Calibri" panose="020F0502020204030204" pitchFamily="34" charset="0"/>
              </a:rPr>
              <a:t>Isn’t this just an academic concern?</a:t>
            </a:r>
          </a:p>
          <a:p>
            <a:pPr lvl="1">
              <a:lnSpc>
                <a:spcPct val="90000"/>
              </a:lnSpc>
            </a:pPr>
            <a:r>
              <a:rPr lang="en-US" sz="2000" dirty="0">
                <a:latin typeface="Calibri" panose="020F0502020204030204" pitchFamily="34" charset="0"/>
                <a:cs typeface="Calibri" panose="020F050202020403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23557" name="Rectangle 3"/>
          <p:cNvSpPr>
            <a:spLocks noGrp="1" noChangeArrowheads="1"/>
          </p:cNvSpPr>
          <p:nvPr>
            <p:ph type="body" idx="1"/>
          </p:nvPr>
        </p:nvSpPr>
        <p:spPr>
          <a:xfrm>
            <a:off x="457200" y="1676400"/>
            <a:ext cx="83820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8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31,0.005  32,0.015  33,0.059  34,0.078  35,0.181  36,0.055  37,0.146</a:t>
            </a:r>
          </a:p>
          <a:p>
            <a:pPr marL="0" indent="0">
              <a:buNone/>
            </a:pPr>
            <a:r>
              <a:rPr lang="en-US" sz="1800" dirty="0">
                <a:latin typeface="Calibri" panose="020F0502020204030204" pitchFamily="34" charset="0"/>
                <a:cs typeface="Calibri" panose="020F0502020204030204" pitchFamily="34" charset="0"/>
              </a:rPr>
              <a:t> 38,0.080 39,0.217  40,0.034  41,0.094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23557" name="Rectangle 3"/>
          <p:cNvSpPr>
            <a:spLocks noGrp="1" noChangeArrowheads="1"/>
          </p:cNvSpPr>
          <p:nvPr>
            <p:ph type="body" idx="1"/>
          </p:nvPr>
        </p:nvSpPr>
        <p:spPr>
          <a:xfrm>
            <a:off x="381000" y="1767840"/>
            <a:ext cx="8610600" cy="47091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32,0.001  33,0.010  34,0.024  35,0.045  36,0.073  37,0.090  38,0.038</a:t>
            </a:r>
          </a:p>
          <a:p>
            <a:pPr marL="0" indent="0">
              <a:buNone/>
            </a:pPr>
            <a:r>
              <a:rPr lang="en-US" sz="18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304800" y="152400"/>
            <a:ext cx="8534400" cy="838200"/>
          </a:xfrm>
        </p:spPr>
        <p:txBody>
          <a:bodyPr/>
          <a:lstStyle/>
          <a:p>
            <a:r>
              <a:rPr lang="en-US" sz="3600" dirty="0">
                <a:latin typeface="Calibri Light" panose="020F0302020204030204" pitchFamily="34" charset="0"/>
                <a:cs typeface="Calibri Light" panose="020F0302020204030204" pitchFamily="34" charset="0"/>
              </a:rPr>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latin typeface="Calibri" panose="020F0502020204030204" pitchFamily="34" charset="0"/>
                <a:cs typeface="Calibri" panose="020F0502020204030204" pitchFamily="34" charset="0"/>
              </a:rPr>
              <a:t>Critical in cryptographic algorithms and protocols</a:t>
            </a:r>
          </a:p>
          <a:p>
            <a:pPr lvl="1">
              <a:lnSpc>
                <a:spcPct val="80000"/>
              </a:lnSpc>
            </a:pPr>
            <a:r>
              <a:rPr lang="en-US" sz="2000" dirty="0">
                <a:latin typeface="Calibri" panose="020F0502020204030204" pitchFamily="34" charset="0"/>
                <a:cs typeface="Calibri" panose="020F0502020204030204" pitchFamily="34" charset="0"/>
              </a:rPr>
              <a:t>Past weaknesses have been catastrophic.</a:t>
            </a:r>
          </a:p>
          <a:p>
            <a:pPr lvl="1">
              <a:lnSpc>
                <a:spcPct val="80000"/>
              </a:lnSpc>
            </a:pPr>
            <a:r>
              <a:rPr lang="en-US" sz="2000" dirty="0">
                <a:latin typeface="Calibri" panose="020F0502020204030204" pitchFamily="34" charset="0"/>
                <a:cs typeface="Calibri" panose="020F0502020204030204" pitchFamily="34" charset="0"/>
              </a:rPr>
              <a:t>Random number weakness and bad key management are greatest points of attack on cryptographic systems.</a:t>
            </a:r>
          </a:p>
          <a:p>
            <a:pPr>
              <a:lnSpc>
                <a:spcPct val="90000"/>
              </a:lnSpc>
            </a:pPr>
            <a:r>
              <a:rPr lang="en-US" sz="2000" dirty="0">
                <a:latin typeface="Calibri" panose="020F0502020204030204" pitchFamily="34" charset="0"/>
                <a:cs typeface="Calibri" panose="020F0502020204030204" pitchFamily="34" charset="0"/>
              </a:rPr>
              <a:t>Bad entropy is principal basis for practical attacks</a:t>
            </a:r>
          </a:p>
          <a:p>
            <a:pPr lvl="1">
              <a:lnSpc>
                <a:spcPct val="90000"/>
              </a:lnSpc>
              <a:spcBef>
                <a:spcPts val="0"/>
              </a:spcBef>
            </a:pPr>
            <a:r>
              <a:rPr lang="en-US" sz="2000" dirty="0">
                <a:latin typeface="Calibri" panose="020F0502020204030204" pitchFamily="34" charset="0"/>
                <a:cs typeface="Calibri" panose="020F0502020204030204" pitchFamily="34" charset="0"/>
              </a:rPr>
              <a:t>Netscape browser attack is famous example.</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Debian entropy attack (Mind your p’s and q’s) is another.</a:t>
            </a:r>
          </a:p>
          <a:p>
            <a:pPr lvl="1">
              <a:lnSpc>
                <a:spcPct val="90000"/>
              </a:lnSpc>
              <a:spcBef>
                <a:spcPts val="0"/>
              </a:spcBef>
            </a:pPr>
            <a:r>
              <a:rPr lang="en-US" sz="2000" dirty="0">
                <a:latin typeface="Calibri" panose="020F0502020204030204" pitchFamily="34" charset="0"/>
                <a:cs typeface="Calibri" panose="020F0502020204030204" pitchFamily="34" charset="0"/>
              </a:rPr>
              <a:t>More recent still: Kaspersky’s Password Generator</a:t>
            </a:r>
          </a:p>
          <a:p>
            <a:pPr lvl="1">
              <a:lnSpc>
                <a:spcPct val="90000"/>
              </a:lnSpc>
              <a:spcBef>
                <a:spcPts val="0"/>
              </a:spcBef>
            </a:pPr>
            <a:r>
              <a:rPr lang="en-US" sz="2000" dirty="0">
                <a:latin typeface="Calibri" panose="020F0502020204030204" pitchFamily="34" charset="0"/>
                <a:cs typeface="Calibri" panose="020F0502020204030204" pitchFamily="34" charset="0"/>
              </a:rPr>
              <a:t>Hall of fame, epic fails for bad entropy</a:t>
            </a:r>
          </a:p>
          <a:p>
            <a:pPr lvl="2">
              <a:lnSpc>
                <a:spcPct val="90000"/>
              </a:lnSpc>
              <a:spcBef>
                <a:spcPts val="0"/>
              </a:spcBef>
            </a:pPr>
            <a:r>
              <a:rPr lang="en-US" sz="1800" dirty="0">
                <a:latin typeface="Calibri" panose="020F0502020204030204" pitchFamily="34" charset="0"/>
                <a:cs typeface="Calibri" panose="020F0502020204030204" pitchFamily="34" charset="0"/>
              </a:rPr>
              <a:t>“But the entropy looked random”</a:t>
            </a:r>
          </a:p>
          <a:p>
            <a:pPr lvl="2">
              <a:lnSpc>
                <a:spcPct val="90000"/>
              </a:lnSpc>
              <a:spcBef>
                <a:spcPts val="0"/>
              </a:spcBef>
            </a:pPr>
            <a:r>
              <a:rPr lang="en-US" sz="1800" dirty="0">
                <a:latin typeface="Calibri" panose="020F0502020204030204" pitchFamily="34" charset="0"/>
                <a:cs typeface="Calibri" panose="020F0502020204030204" pitchFamily="34" charset="0"/>
              </a:rPr>
              <a:t>“No one could guess the sample values, it’s too complex”</a:t>
            </a:r>
          </a:p>
          <a:p>
            <a:pPr>
              <a:lnSpc>
                <a:spcPct val="90000"/>
              </a:lnSpc>
              <a:spcBef>
                <a:spcPts val="0"/>
              </a:spcBef>
            </a:pPr>
            <a:r>
              <a:rPr lang="en-US" sz="2000" dirty="0">
                <a:latin typeface="Calibri" panose="020F0502020204030204" pitchFamily="34" charset="0"/>
                <a:cs typeface="Calibri" panose="020F0502020204030204" pitchFamily="34" charset="0"/>
              </a:rPr>
              <a:t>Other attacks</a:t>
            </a:r>
          </a:p>
          <a:p>
            <a:pPr lvl="1">
              <a:lnSpc>
                <a:spcPct val="90000"/>
              </a:lnSpc>
              <a:spcBef>
                <a:spcPts val="0"/>
              </a:spcBef>
            </a:pPr>
            <a:r>
              <a:rPr lang="en-US" sz="2000" dirty="0">
                <a:latin typeface="Calibri" panose="020F0502020204030204" pitchFamily="34" charset="0"/>
                <a:cs typeface="Calibri" panose="020F0502020204030204" pitchFamily="34" charset="0"/>
              </a:rPr>
              <a:t>Intrusion (read privileged entropy pool)</a:t>
            </a:r>
          </a:p>
          <a:p>
            <a:pPr lvl="1">
              <a:lnSpc>
                <a:spcPct val="90000"/>
              </a:lnSpc>
              <a:spcBef>
                <a:spcPts val="0"/>
              </a:spcBef>
            </a:pPr>
            <a:r>
              <a:rPr lang="en-US" sz="2000" dirty="0">
                <a:latin typeface="Calibri" panose="020F0502020204030204" pitchFamily="34" charset="0"/>
                <a:cs typeface="Calibri" panose="020F0502020204030204" pitchFamily="34" charset="0"/>
              </a:rPr>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23557" name="Rectangle 3"/>
          <p:cNvSpPr>
            <a:spLocks noGrp="1" noChangeArrowheads="1"/>
          </p:cNvSpPr>
          <p:nvPr>
            <p:ph type="body" idx="1"/>
          </p:nvPr>
        </p:nvSpPr>
        <p:spPr>
          <a:xfrm>
            <a:off x="304800" y="1371600"/>
            <a:ext cx="8610600" cy="43072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8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838200"/>
          </a:xfrm>
        </p:spPr>
        <p:txBody>
          <a:bodyPr/>
          <a:lstStyle/>
          <a:p>
            <a:r>
              <a:rPr lang="en-US" sz="3600" dirty="0">
                <a:latin typeface="Calibri Light" panose="020F0302020204030204" pitchFamily="34" charset="0"/>
                <a:cs typeface="Calibri Light" panose="020F0302020204030204" pitchFamily="34" charset="0"/>
              </a:rPr>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0"/>
            <a:ext cx="88392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23557" name="Rectangle 3"/>
          <p:cNvSpPr>
            <a:spLocks noGrp="1" noChangeArrowheads="1"/>
          </p:cNvSpPr>
          <p:nvPr>
            <p:ph type="body" idx="1"/>
          </p:nvPr>
        </p:nvSpPr>
        <p:spPr>
          <a:xfrm>
            <a:off x="381000" y="1447800"/>
            <a:ext cx="84582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1800" dirty="0">
                <a:latin typeface="Calibri" panose="020F0502020204030204" pitchFamily="34" charset="0"/>
                <a:cs typeface="Calibri" panose="020F0502020204030204" pitchFamily="34" charset="0"/>
              </a:rPr>
            </a:br>
            <a:endParaRPr lang="en-US" sz="18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latin typeface="Calibri Light" panose="020F0302020204030204" pitchFamily="34" charset="0"/>
                <a:cs typeface="Calibri Light" panose="020F0302020204030204" pitchFamily="34" charset="0"/>
              </a:rPr>
              <a:t>Memory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23557" name="Rectangle 3"/>
          <p:cNvSpPr>
            <a:spLocks noGrp="1" noChangeArrowheads="1"/>
          </p:cNvSpPr>
          <p:nvPr>
            <p:ph type="body" idx="1"/>
          </p:nvPr>
        </p:nvSpPr>
        <p:spPr>
          <a:xfrm>
            <a:off x="381000" y="1600200"/>
            <a:ext cx="8534400" cy="44043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38545"/>
            <a:ext cx="7772400" cy="838200"/>
          </a:xfrm>
        </p:spPr>
        <p:txBody>
          <a:bodyPr/>
          <a:lstStyle/>
          <a:p>
            <a:r>
              <a:rPr lang="en-US" sz="3600" dirty="0">
                <a:latin typeface="Calibri Light" panose="020F0302020204030204" pitchFamily="34" charset="0"/>
                <a:cs typeface="Calibri Light" panose="020F0302020204030204" pitchFamily="34" charset="0"/>
              </a:rPr>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Calibri" panose="020F0502020204030204" pitchFamily="34" charset="0"/>
                <a:cs typeface="Calibri" panose="020F0502020204030204" pitchFamily="34" charset="0"/>
              </a:rPr>
              <a:t>Work out hardware model in detail for individual sources of entropy (memory jitter, …).</a:t>
            </a:r>
          </a:p>
          <a:p>
            <a:pPr>
              <a:lnSpc>
                <a:spcPct val="90000"/>
              </a:lnSpc>
            </a:pPr>
            <a:r>
              <a:rPr lang="en-US" sz="2000" dirty="0">
                <a:latin typeface="Calibri" panose="020F0502020204030204" pitchFamily="34" charset="0"/>
                <a:cs typeface="Calibri" panose="020F0502020204030204" pitchFamily="34" charset="0"/>
              </a:rPr>
              <a:t>Combine complicated jitter sources to obtain different distributions (the “mixture problem”).  Done accurately, this is interesting research!</a:t>
            </a:r>
          </a:p>
          <a:p>
            <a:pPr>
              <a:lnSpc>
                <a:spcPct val="90000"/>
              </a:lnSpc>
            </a:pPr>
            <a:r>
              <a:rPr lang="en-US" sz="2000" dirty="0">
                <a:latin typeface="Calibri" panose="020F0502020204030204" pitchFamily="34" charset="0"/>
                <a:cs typeface="Calibri" panose="020F0502020204030204" pitchFamily="34" charset="0"/>
              </a:rPr>
              <a:t>The level of proof in this presentation is informal or “heuristic,” which is all NIST demands for now.</a:t>
            </a:r>
          </a:p>
          <a:p>
            <a:pPr>
              <a:lnSpc>
                <a:spcPct val="90000"/>
              </a:lnSpc>
            </a:pPr>
            <a:r>
              <a:rPr lang="en-US" sz="2000" dirty="0">
                <a:latin typeface="Calibri" panose="020F0502020204030204" pitchFamily="34" charset="0"/>
                <a:cs typeface="Calibri" panose="020F050202020403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Conclusion</a:t>
            </a:r>
          </a:p>
        </p:txBody>
      </p:sp>
      <p:sp>
        <p:nvSpPr>
          <p:cNvPr id="23557" name="Rectangle 3"/>
          <p:cNvSpPr>
            <a:spLocks noGrp="1" noChangeArrowheads="1"/>
          </p:cNvSpPr>
          <p:nvPr>
            <p:ph type="body" idx="1"/>
          </p:nvPr>
        </p:nvSpPr>
        <p:spPr>
          <a:xfrm>
            <a:off x="838200" y="1524000"/>
            <a:ext cx="7772400" cy="4572000"/>
          </a:xfrm>
        </p:spPr>
        <p:txBody>
          <a:bodyPr/>
          <a:lstStyle/>
          <a:p>
            <a:pPr>
              <a:lnSpc>
                <a:spcPct val="90000"/>
              </a:lnSpc>
            </a:pPr>
            <a:r>
              <a:rPr lang="en-US" sz="2000" b="1" dirty="0">
                <a:latin typeface="Calibri" panose="020F0502020204030204" pitchFamily="34" charset="0"/>
                <a:cs typeface="Calibri" panose="020F0502020204030204" pitchFamily="34" charset="0"/>
              </a:rPr>
              <a:t>NIST was completely right!</a:t>
            </a:r>
          </a:p>
          <a:p>
            <a:pPr lvl="1">
              <a:lnSpc>
                <a:spcPct val="90000"/>
              </a:lnSpc>
            </a:pPr>
            <a:r>
              <a:rPr lang="en-US" sz="2000" dirty="0">
                <a:latin typeface="Calibri" panose="020F0502020204030204" pitchFamily="34" charset="0"/>
                <a:cs typeface="Calibri" panose="020F0502020204030204" pitchFamily="34" charset="0"/>
              </a:rPr>
              <a:t>I apologize for earlier skepticism</a:t>
            </a:r>
          </a:p>
          <a:p>
            <a:pPr>
              <a:lnSpc>
                <a:spcPct val="90000"/>
              </a:lnSpc>
            </a:pPr>
            <a:r>
              <a:rPr lang="en-US" sz="2000" dirty="0">
                <a:latin typeface="Calibri" panose="020F0502020204030204" pitchFamily="34" charset="0"/>
                <a:cs typeface="Calibri" panose="020F0502020204030204" pitchFamily="34" charset="0"/>
              </a:rPr>
              <a:t>New standard greatly improves security (if you follow it)</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don’t trust anything you can’t quantifiably analyze --- you’re only fooling yourself.</a:t>
            </a:r>
          </a:p>
          <a:p>
            <a:pPr lvl="1">
              <a:lnSpc>
                <a:spcPct val="90000"/>
              </a:lnSpc>
              <a:spcBef>
                <a:spcPts val="0"/>
              </a:spcBef>
            </a:pPr>
            <a:r>
              <a:rPr lang="en-US" sz="2000" dirty="0">
                <a:latin typeface="Calibri" panose="020F0502020204030204" pitchFamily="34" charset="0"/>
                <a:cs typeface="Calibri" panose="020F0502020204030204" pitchFamily="34" charset="0"/>
              </a:rPr>
              <a:t>In cryptography, sometimes there are good surprises (jitter).</a:t>
            </a:r>
          </a:p>
          <a:p>
            <a:pPr>
              <a:lnSpc>
                <a:spcPct val="90000"/>
              </a:lnSpc>
            </a:pPr>
            <a:r>
              <a:rPr lang="en-US" sz="2000" dirty="0">
                <a:latin typeface="Calibri" panose="020F0502020204030204" pitchFamily="34" charset="0"/>
                <a:cs typeface="Calibri" panose="020F0502020204030204" pitchFamily="34" charset="0"/>
              </a:rPr>
              <a:t>Benefits from Jitter</a:t>
            </a:r>
          </a:p>
          <a:p>
            <a:pPr lvl="1">
              <a:lnSpc>
                <a:spcPct val="90000"/>
              </a:lnSpc>
              <a:spcBef>
                <a:spcPts val="0"/>
              </a:spcBef>
            </a:pPr>
            <a:r>
              <a:rPr lang="en-US" sz="2000" dirty="0">
                <a:latin typeface="Calibri" panose="020F0502020204030204" pitchFamily="34" charset="0"/>
                <a:cs typeface="Calibri" panose="020F0502020204030204" pitchFamily="34" charset="0"/>
              </a:rPr>
              <a:t>No entropy starvation at boot.</a:t>
            </a:r>
          </a:p>
          <a:p>
            <a:pPr lvl="1">
              <a:lnSpc>
                <a:spcPct val="90000"/>
              </a:lnSpc>
              <a:spcBef>
                <a:spcPts val="0"/>
              </a:spcBef>
            </a:pPr>
            <a:r>
              <a:rPr lang="en-US" sz="2000" dirty="0">
                <a:latin typeface="Calibri" panose="020F0502020204030204" pitchFamily="34" charset="0"/>
                <a:cs typeface="Calibri" panose="020F0502020204030204" pitchFamily="34" charset="0"/>
              </a:rPr>
              <a:t>Defense in depth (qualified HW and SW entropy).</a:t>
            </a:r>
          </a:p>
          <a:p>
            <a:pPr lvl="1">
              <a:lnSpc>
                <a:spcPct val="90000"/>
              </a:lnSpc>
              <a:spcBef>
                <a:spcPts val="0"/>
              </a:spcBef>
            </a:pPr>
            <a:r>
              <a:rPr lang="en-US" sz="2000" dirty="0">
                <a:latin typeface="Calibri" panose="020F0502020204030204" pitchFamily="34" charset="0"/>
                <a:cs typeface="Calibri" panose="020F0502020204030204" pitchFamily="34" charset="0"/>
              </a:rPr>
              <a:t>Simpler than interrupts and less performance impact</a:t>
            </a:r>
          </a:p>
          <a:p>
            <a:pPr lvl="1">
              <a:lnSpc>
                <a:spcPct val="90000"/>
              </a:lnSpc>
              <a:spcBef>
                <a:spcPts val="0"/>
              </a:spcBef>
            </a:pPr>
            <a:r>
              <a:rPr lang="en-US" sz="2000" dirty="0">
                <a:latin typeface="Calibri" panose="020F0502020204030204" pitchFamily="34" charset="0"/>
                <a:cs typeface="Calibri" panose="020F0502020204030204" pitchFamily="34" charset="0"/>
              </a:rPr>
              <a:t>Works on all devices (even embedded devices).</a:t>
            </a:r>
          </a:p>
          <a:p>
            <a:pPr lvl="1">
              <a:lnSpc>
                <a:spcPct val="90000"/>
              </a:lnSpc>
              <a:spcBef>
                <a:spcPts val="0"/>
              </a:spcBef>
            </a:pPr>
            <a:r>
              <a:rPr lang="en-US" sz="2000" dirty="0">
                <a:latin typeface="Calibri" panose="020F0502020204030204" pitchFamily="34" charset="0"/>
                <a:cs typeface="Calibri" panose="020F0502020204030204" pitchFamily="34" charset="0"/>
              </a:rPr>
              <a:t>Widely accepted despite initial skepticism: Linux, (some) BSD versions and Apple (during boot).</a:t>
            </a:r>
          </a:p>
          <a:p>
            <a:pPr lvl="1">
              <a:lnSpc>
                <a:spcPct val="90000"/>
              </a:lnSpc>
              <a:spcBef>
                <a:spcPts val="0"/>
              </a:spcBef>
            </a:pPr>
            <a:r>
              <a:rPr lang="en-US" sz="2000" dirty="0">
                <a:latin typeface="Calibri" panose="020F0502020204030204" pitchFamily="34" charset="0"/>
                <a:cs typeface="Calibri" panose="020F0502020204030204" pitchFamily="34" charset="0"/>
              </a:rPr>
              <a:t>You can stop drinking the </a:t>
            </a:r>
            <a:r>
              <a:rPr lang="en-US" sz="2000" dirty="0" err="1">
                <a:latin typeface="Calibri" panose="020F0502020204030204" pitchFamily="34" charset="0"/>
                <a:cs typeface="Calibri" panose="020F0502020204030204" pitchFamily="34" charset="0"/>
              </a:rPr>
              <a:t>kool-aid</a:t>
            </a:r>
            <a:r>
              <a:rPr lang="en-US" sz="2000" dirty="0">
                <a:latin typeface="Calibri" panose="020F0502020204030204" pitchFamily="34" charset="0"/>
                <a:cs typeface="Calibri" panose="020F050202020403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5552" y="76200"/>
            <a:ext cx="8766048" cy="838200"/>
          </a:xfrm>
        </p:spPr>
        <p:txBody>
          <a:bodyPr/>
          <a:lstStyle/>
          <a:p>
            <a:r>
              <a:rPr lang="en-US" sz="3600" dirty="0">
                <a:latin typeface="Calibri Light" panose="020F0302020204030204" pitchFamily="34" charset="0"/>
                <a:cs typeface="Calibri Light" panose="020F0302020204030204" pitchFamily="34" charset="0"/>
              </a:rPr>
              <a:t>Postscript</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How do we turn this into a real argument supporting entropy production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1820225335"/>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Security Model --- symmetric crypto</a:t>
            </a:r>
          </a:p>
        </p:txBody>
      </p:sp>
      <p:sp>
        <p:nvSpPr>
          <p:cNvPr id="23557" name="Rectangle 3"/>
          <p:cNvSpPr>
            <a:spLocks noGrp="1" noChangeArrowheads="1"/>
          </p:cNvSpPr>
          <p:nvPr>
            <p:ph type="body" idx="1"/>
          </p:nvPr>
        </p:nvSpPr>
        <p:spPr>
          <a:xfrm>
            <a:off x="490728" y="1219200"/>
            <a:ext cx="8156448" cy="5029200"/>
          </a:xfrm>
        </p:spPr>
        <p:txBody>
          <a:bodyPr/>
          <a:lstStyle/>
          <a:p>
            <a:pPr>
              <a:lnSpc>
                <a:spcPct val="90000"/>
              </a:lnSpc>
            </a:pPr>
            <a:r>
              <a:rPr lang="en-US" sz="2000" dirty="0">
                <a:latin typeface="Calibri" panose="020F0502020204030204" pitchFamily="34" charset="0"/>
                <a:cs typeface="Calibri" panose="020F0502020204030204" pitchFamily="34" charset="0"/>
              </a:rPr>
              <a:t>Two security models</a:t>
            </a:r>
          </a:p>
          <a:p>
            <a:pPr lvl="1">
              <a:lnSpc>
                <a:spcPct val="90000"/>
              </a:lnSpc>
            </a:pPr>
            <a:r>
              <a:rPr lang="en-US" sz="2000" dirty="0">
                <a:latin typeface="Calibri" panose="020F0502020204030204" pitchFamily="34" charset="0"/>
                <a:cs typeface="Calibri" panose="020F0502020204030204" pitchFamily="34" charset="0"/>
              </a:rPr>
              <a:t>One time pad corresponds to “physical entropy.”  Safe regardless of computational assumptions.</a:t>
            </a:r>
          </a:p>
          <a:p>
            <a:pPr lvl="1">
              <a:lnSpc>
                <a:spcPct val="90000"/>
              </a:lnSpc>
            </a:pPr>
            <a:r>
              <a:rPr lang="en-US" sz="2000" dirty="0">
                <a:latin typeface="Calibri" panose="020F0502020204030204" pitchFamily="34" charset="0"/>
                <a:cs typeface="Calibri" panose="020F0502020204030204" pitchFamily="34" charset="0"/>
              </a:rPr>
              <a:t>Real security based on computation</a:t>
            </a:r>
          </a:p>
          <a:p>
            <a:pPr lvl="2">
              <a:lnSpc>
                <a:spcPct val="90000"/>
              </a:lnSpc>
            </a:pPr>
            <a:r>
              <a:rPr lang="en-US" sz="1800" dirty="0">
                <a:latin typeface="Calibri" panose="020F0502020204030204" pitchFamily="34" charset="0"/>
                <a:cs typeface="Calibri" panose="020F050202020403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Calibri" panose="020F0502020204030204" pitchFamily="34" charset="0"/>
                <a:cs typeface="Calibri" panose="020F0502020204030204" pitchFamily="34" charset="0"/>
              </a:rPr>
              <a:t>Answer: If best adversary’s most efficient attack is brute force, cipher is good.   Guaranteed success in 2</a:t>
            </a:r>
            <a:r>
              <a:rPr lang="en-US" sz="1800" baseline="30000" dirty="0">
                <a:latin typeface="Calibri" panose="020F0502020204030204" pitchFamily="34" charset="0"/>
                <a:cs typeface="Calibri" panose="020F0502020204030204" pitchFamily="34" charset="0"/>
              </a:rPr>
              <a:t>128</a:t>
            </a:r>
            <a:r>
              <a:rPr lang="en-US" sz="1800" dirty="0">
                <a:latin typeface="Calibri" panose="020F0502020204030204" pitchFamily="34" charset="0"/>
                <a:cs typeface="Calibri" panose="020F0502020204030204" pitchFamily="34" charset="0"/>
              </a:rPr>
              <a:t> steps, expected cost is 2</a:t>
            </a:r>
            <a:r>
              <a:rPr lang="en-US" sz="1800" baseline="30000" dirty="0">
                <a:latin typeface="Calibri" panose="020F0502020204030204" pitchFamily="34" charset="0"/>
                <a:cs typeface="Calibri" panose="020F0502020204030204" pitchFamily="34" charset="0"/>
              </a:rPr>
              <a:t>127</a:t>
            </a:r>
            <a:r>
              <a:rPr lang="en-US" sz="1800" dirty="0">
                <a:latin typeface="Calibri" panose="020F0502020204030204" pitchFamily="34" charset="0"/>
                <a:cs typeface="Calibri" panose="020F0502020204030204" pitchFamily="34" charset="0"/>
              </a:rPr>
              <a:t> steps.</a:t>
            </a:r>
          </a:p>
          <a:p>
            <a:pPr>
              <a:lnSpc>
                <a:spcPct val="90000"/>
              </a:lnSpc>
            </a:pPr>
            <a:r>
              <a:rPr lang="en-US" sz="2000" dirty="0">
                <a:latin typeface="Calibri" panose="020F0502020204030204" pitchFamily="34" charset="0"/>
                <a:cs typeface="Calibri" panose="020F0502020204030204" pitchFamily="34" charset="0"/>
              </a:rPr>
              <a:t>Computational entropy</a:t>
            </a:r>
          </a:p>
          <a:p>
            <a:pPr lvl="1">
              <a:lnSpc>
                <a:spcPct val="90000"/>
              </a:lnSpc>
            </a:pPr>
            <a:r>
              <a:rPr lang="en-US" sz="1800" dirty="0">
                <a:latin typeface="Calibri" panose="020F0502020204030204" pitchFamily="34" charset="0"/>
                <a:cs typeface="Calibri" panose="020F0502020204030204" pitchFamily="34" charset="0"/>
              </a:rPr>
              <a:t>If I produce n bits of entropy and any successful adversary must carry out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Calibri" panose="020F0502020204030204" pitchFamily="34" charset="0"/>
                <a:cs typeface="Calibri" panose="020F0502020204030204" pitchFamily="34" charset="0"/>
              </a:rPr>
              <a:t>So, we have to “prove” an adversary must perform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76200" y="152400"/>
            <a:ext cx="8915400" cy="1066800"/>
          </a:xfrm>
        </p:spPr>
        <p:txBody>
          <a:bodyPr/>
          <a:lstStyle/>
          <a:p>
            <a:r>
              <a:rPr lang="en-US" sz="3600" dirty="0">
                <a:latin typeface="Calibri Light" panose="020F0302020204030204" pitchFamily="34" charset="0"/>
                <a:cs typeface="Calibri Light" panose="020F0302020204030204" pitchFamily="34" charset="0"/>
              </a:rPr>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76200" y="1524000"/>
            <a:ext cx="6324600" cy="5210621"/>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 Components are:</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Entropy Subsystem including characterized noise source, health tests, entropy conditioning.  This is the critical component which prevents adversaries from guessing keys.  The output of this system is a seed containing enough “entropy” (more later) to generate keys. The entropy subsystem is specified in NIST 800-90B.  This is the hard part.</a:t>
            </a:r>
          </a:p>
          <a:p>
            <a:pPr marL="800100" lvl="1" indent="-342900">
              <a:buFont typeface="Arial" panose="020B0604020202020204" pitchFamily="34" charset="0"/>
              <a:buChar char="•"/>
            </a:pPr>
            <a:r>
              <a:rPr lang="en-US" sz="2000" dirty="0">
                <a:latin typeface="Calibri" panose="020F0502020204030204" pitchFamily="34" charset="0"/>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pic>
        <p:nvPicPr>
          <p:cNvPr id="5" name="Picture 4" descr="SP 800-90C: Random Bit Generation Constructions">
            <a:extLst>
              <a:ext uri="{FF2B5EF4-FFF2-40B4-BE49-F238E27FC236}">
                <a16:creationId xmlns:a16="http://schemas.microsoft.com/office/drawing/2014/main" id="{D8DA886C-6635-5A4B-9E12-22FD916B0DBF}"/>
              </a:ext>
            </a:extLst>
          </p:cNvPr>
          <p:cNvPicPr>
            <a:picLocks noChangeAspect="1" noChangeArrowheads="1"/>
          </p:cNvPicPr>
          <p:nvPr/>
        </p:nvPicPr>
        <p:blipFill>
          <a:blip r:embed="rId3">
            <a:alphaModFix/>
            <a:extLst>
              <a:ext uri="{28A0092B-C50C-407E-A947-70E740481C1C}">
                <a14:useLocalDpi xmlns:a14="http://schemas.microsoft.com/office/drawing/2010/main" val="0"/>
              </a:ext>
            </a:extLst>
          </a:blip>
          <a:srcRect/>
          <a:stretch>
            <a:fillRect/>
          </a:stretch>
        </p:blipFill>
        <p:spPr bwMode="auto">
          <a:xfrm>
            <a:off x="6318649" y="2590800"/>
            <a:ext cx="2787190" cy="18956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228600"/>
            <a:ext cx="8686800" cy="838200"/>
          </a:xfrm>
        </p:spPr>
        <p:txBody>
          <a:bodyPr/>
          <a:lstStyle/>
          <a:p>
            <a:r>
              <a:rPr lang="en-US" sz="3600" dirty="0">
                <a:latin typeface="Calibri Light" panose="020F0302020204030204" pitchFamily="34" charset="0"/>
                <a:cs typeface="Calibri Light" panose="020F0302020204030204" pitchFamily="34" charset="0"/>
              </a:rPr>
              <a:t>How would proofs work in the computational security model</a:t>
            </a:r>
          </a:p>
        </p:txBody>
      </p:sp>
      <p:sp>
        <p:nvSpPr>
          <p:cNvPr id="23557" name="Rectangle 3"/>
          <p:cNvSpPr>
            <a:spLocks noGrp="1" noChangeArrowheads="1"/>
          </p:cNvSpPr>
          <p:nvPr>
            <p:ph type="body" idx="1"/>
          </p:nvPr>
        </p:nvSpPr>
        <p:spPr>
          <a:xfrm>
            <a:off x="454152" y="2057400"/>
            <a:ext cx="8229600" cy="4648200"/>
          </a:xfrm>
        </p:spPr>
        <p:txBody>
          <a:bodyPr/>
          <a:lstStyle/>
          <a:p>
            <a:pPr>
              <a:lnSpc>
                <a:spcPct val="90000"/>
              </a:lnSpc>
            </a:pPr>
            <a:r>
              <a:rPr lang="en-US" sz="2000" dirty="0">
                <a:latin typeface="Calibri" panose="020F0502020204030204" pitchFamily="34" charset="0"/>
                <a:cs typeface="Calibri" panose="020F0502020204030204" pitchFamily="34" charset="0"/>
              </a:rPr>
              <a:t>There are two different computational barriers for “execution jitter” as an entropy source.</a:t>
            </a:r>
          </a:p>
          <a:p>
            <a:pPr lvl="1">
              <a:lnSpc>
                <a:spcPct val="90000"/>
              </a:lnSpc>
            </a:pPr>
            <a:r>
              <a:rPr lang="en-US" sz="2000" dirty="0">
                <a:latin typeface="Calibri" panose="020F0502020204030204" pitchFamily="34" charset="0"/>
                <a:cs typeface="Calibri" panose="020F050202020403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Calibri" panose="020F0502020204030204" pitchFamily="34" charset="0"/>
                <a:cs typeface="Calibri" panose="020F0502020204030204" pitchFamily="34" charset="0"/>
              </a:rPr>
              <a:t>The computational barrier to recreate complex CPU state: caches, branch prediction, frequency scaling, intervening interrupts, locks, cross CPU performance differences, TLB misses, speculative execution.</a:t>
            </a:r>
          </a:p>
          <a:p>
            <a:pPr>
              <a:lnSpc>
                <a:spcPct val="90000"/>
              </a:lnSpc>
            </a:pPr>
            <a:r>
              <a:rPr lang="en-US" sz="2000" dirty="0">
                <a:latin typeface="Calibri" panose="020F0502020204030204" pitchFamily="34" charset="0"/>
                <a:cs typeface="Calibri" panose="020F0502020204030204" pitchFamily="34" charset="0"/>
              </a:rPr>
              <a:t>We want to use these to show an adversary must do 2</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units of work to recreate the machine state that produces n bits of jitter execution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342899"/>
            <a:ext cx="8534400" cy="876301"/>
          </a:xfrm>
        </p:spPr>
        <p:txBody>
          <a:bodyPr/>
          <a:lstStyle/>
          <a:p>
            <a:r>
              <a:rPr lang="en-US" sz="3600" dirty="0">
                <a:latin typeface="Calibri Light" panose="020F0302020204030204" pitchFamily="34" charset="0"/>
                <a:cs typeface="Calibri Light" panose="020F0302020204030204" pitchFamily="34" charset="0"/>
              </a:rPr>
              <a:t>Sources of Equivocation we study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CPU/DRAM jitter in cache misses</a:t>
            </a:r>
          </a:p>
          <a:p>
            <a:pPr lvl="0"/>
            <a:r>
              <a:rPr lang="en-US" sz="2000" dirty="0">
                <a:latin typeface="Calibri" panose="020F0502020204030204" pitchFamily="34" charset="0"/>
                <a:cs typeface="Calibri" panose="020F0502020204030204" pitchFamily="34" charset="0"/>
              </a:rPr>
              <a:t>Unpredictability of initial state of caches, branch predictors, pipelines on entry to jitter execution sampling caused by evolution of state prior to entry.</a:t>
            </a:r>
          </a:p>
          <a:p>
            <a:pPr lvl="1"/>
            <a:r>
              <a:rPr lang="en-US" sz="2000" dirty="0">
                <a:latin typeface="Calibri" panose="020F0502020204030204" pitchFamily="34" charset="0"/>
                <a:cs typeface="Calibri" panose="020F0502020204030204" pitchFamily="34" charset="0"/>
              </a:rPr>
              <a:t>Evolution caused by planned intermediate execution</a:t>
            </a:r>
          </a:p>
          <a:p>
            <a:pPr lvl="1"/>
            <a:r>
              <a:rPr lang="en-US" sz="2000" dirty="0">
                <a:latin typeface="Calibri" panose="020F0502020204030204" pitchFamily="34" charset="0"/>
                <a:cs typeface="Calibri" panose="020F0502020204030204" pitchFamily="34" charset="0"/>
              </a:rPr>
              <a:t>Core assignment </a:t>
            </a:r>
          </a:p>
          <a:p>
            <a:pPr lvl="1"/>
            <a:r>
              <a:rPr lang="en-US" sz="2000" dirty="0">
                <a:latin typeface="Calibri" panose="020F0502020204030204" pitchFamily="34" charset="0"/>
                <a:cs typeface="Calibri" panose="020F0502020204030204" pitchFamily="34" charset="0"/>
              </a:rPr>
              <a:t>“Unpredictable” interrupts affecting state evolution prior to sampling.</a:t>
            </a:r>
          </a:p>
          <a:p>
            <a:pPr lvl="0"/>
            <a:r>
              <a:rPr lang="en-US" sz="2000" dirty="0">
                <a:latin typeface="Calibri" panose="020F0502020204030204" pitchFamily="34" charset="0"/>
                <a:cs typeface="Calibri" panose="020F0502020204030204" pitchFamily="34" charset="0"/>
              </a:rPr>
              <a:t>Interrupts occurring </a:t>
            </a:r>
            <a:r>
              <a:rPr lang="en-US" sz="2000" i="1" dirty="0">
                <a:latin typeface="Calibri" panose="020F0502020204030204" pitchFamily="34" charset="0"/>
                <a:cs typeface="Calibri" panose="020F0502020204030204" pitchFamily="34" charset="0"/>
              </a:rPr>
              <a:t>during</a:t>
            </a:r>
            <a:r>
              <a:rPr lang="en-US" sz="2000" dirty="0">
                <a:latin typeface="Calibri" panose="020F0502020204030204" pitchFamily="34" charset="0"/>
                <a:cs typeface="Calibri" panose="020F0502020204030204" pitchFamily="34" charset="0"/>
              </a:rPr>
              <a:t> an execution jitter sample</a:t>
            </a:r>
          </a:p>
          <a:p>
            <a:pPr lvl="1"/>
            <a:r>
              <a:rPr lang="en-US" sz="2000" dirty="0">
                <a:latin typeface="Calibri" panose="020F0502020204030204" pitchFamily="34" charset="0"/>
                <a:cs typeface="Calibri" panose="020F0502020204030204" pitchFamily="34" charset="0"/>
              </a:rPr>
              <a:t>Delays processing (hence sample time)</a:t>
            </a:r>
          </a:p>
          <a:p>
            <a:pPr lvl="1"/>
            <a:r>
              <a:rPr lang="en-US" sz="2000" dirty="0">
                <a:latin typeface="Calibri" panose="020F0502020204030204" pitchFamily="34" charset="0"/>
                <a:cs typeface="Calibri" panose="020F050202020403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latin typeface="Calibri Light" panose="020F0302020204030204" pitchFamily="34" charset="0"/>
                <a:cs typeface="Calibri Light" panose="020F0302020204030204" pitchFamily="34" charset="0"/>
              </a:rPr>
              <a:t>State evolution on x64</a:t>
            </a:r>
          </a:p>
        </p:txBody>
      </p:sp>
      <p:sp>
        <p:nvSpPr>
          <p:cNvPr id="23557" name="Rectangle 3"/>
          <p:cNvSpPr>
            <a:spLocks noGrp="1" noChangeArrowheads="1"/>
          </p:cNvSpPr>
          <p:nvPr>
            <p:ph type="body" idx="1"/>
          </p:nvPr>
        </p:nvSpPr>
        <p:spPr>
          <a:xfrm>
            <a:off x="381000" y="1600206"/>
            <a:ext cx="8458200" cy="4571994"/>
          </a:xfrm>
        </p:spPr>
        <p:txBody>
          <a:bodyPr/>
          <a:lstStyle/>
          <a:p>
            <a:pPr lvl="0"/>
            <a:r>
              <a:rPr lang="en-US" sz="2000" dirty="0">
                <a:latin typeface="Calibri" panose="020F0502020204030204" pitchFamily="34" charset="0"/>
                <a:cs typeface="Calibri" panose="020F0502020204030204" pitchFamily="34" charset="0"/>
              </a:rPr>
              <a:t>20% of code is branches.  Branches correctly predicted about 80% of the time</a:t>
            </a:r>
          </a:p>
          <a:p>
            <a:pPr lvl="1"/>
            <a:r>
              <a:rPr lang="en-US" sz="1800" dirty="0">
                <a:latin typeface="Calibri" panose="020F0502020204030204" pitchFamily="34" charset="0"/>
                <a:cs typeface="Calibri" panose="020F0502020204030204" pitchFamily="34" charset="0"/>
              </a:rPr>
              <a:t>Penalty: 40-80 cycles</a:t>
            </a:r>
          </a:p>
          <a:p>
            <a:pPr lvl="0"/>
            <a:r>
              <a:rPr lang="en-US" sz="2000" dirty="0">
                <a:latin typeface="Calibri" panose="020F0502020204030204" pitchFamily="34" charset="0"/>
                <a:cs typeface="Calibri" panose="020F0502020204030204" pitchFamily="34" charset="0"/>
              </a:rPr>
              <a:t>L1 cache misses about 2% of the time</a:t>
            </a:r>
          </a:p>
          <a:p>
            <a:pPr lvl="1"/>
            <a:r>
              <a:rPr lang="en-US" sz="1800" dirty="0">
                <a:latin typeface="Calibri" panose="020F0502020204030204" pitchFamily="34" charset="0"/>
                <a:cs typeface="Calibri" panose="020F0502020204030204" pitchFamily="34" charset="0"/>
              </a:rPr>
              <a:t>Cost: 4-5 cycles, penalty: 7-8 cycles.</a:t>
            </a:r>
          </a:p>
          <a:p>
            <a:pPr lvl="0"/>
            <a:r>
              <a:rPr lang="en-US" sz="2000" dirty="0">
                <a:latin typeface="Calibri" panose="020F0502020204030204" pitchFamily="34" charset="0"/>
                <a:cs typeface="Calibri" panose="020F0502020204030204" pitchFamily="34" charset="0"/>
              </a:rPr>
              <a:t>L2 and L3 caches also effect execution.  Should we model this?</a:t>
            </a:r>
          </a:p>
          <a:p>
            <a:pPr lvl="1"/>
            <a:r>
              <a:rPr lang="en-US" sz="1800" dirty="0">
                <a:latin typeface="Calibri" panose="020F0502020204030204" pitchFamily="34" charset="0"/>
                <a:cs typeface="Calibri" panose="020F0502020204030204" pitchFamily="34" charset="0"/>
              </a:rPr>
              <a:t>Cost for L2: 12 cycles, penalty: 24 cycles.  Cost for L3: 36 cycles, penalty: 62 cycles + 100 ns.</a:t>
            </a:r>
          </a:p>
          <a:p>
            <a:pPr lvl="0"/>
            <a:r>
              <a:rPr lang="en-US" sz="2000" dirty="0">
                <a:latin typeface="Calibri" panose="020F0502020204030204" pitchFamily="34" charset="0"/>
                <a:cs typeface="Calibri" panose="020F0502020204030204" pitchFamily="34" charset="0"/>
              </a:rPr>
              <a:t>Locks and barriers in kernel</a:t>
            </a:r>
          </a:p>
          <a:p>
            <a:pPr lvl="0"/>
            <a:r>
              <a:rPr lang="en-US" sz="2000" dirty="0">
                <a:latin typeface="Calibri" panose="020F0502020204030204" pitchFamily="34" charset="0"/>
                <a:cs typeface="Calibri" panose="020F0502020204030204" pitchFamily="34" charset="0"/>
              </a:rPr>
              <a:t>Pipeline improves performance by 20 – 100% (10 cycle deviation)</a:t>
            </a:r>
          </a:p>
          <a:p>
            <a:r>
              <a:rPr lang="en-US" sz="2000" dirty="0">
                <a:latin typeface="Calibri" panose="020F0502020204030204" pitchFamily="34" charset="0"/>
                <a:cs typeface="Calibri" panose="020F0502020204030204" pitchFamily="34" charset="0"/>
              </a:rPr>
              <a:t>Effect of virtual to physical memory assignment and paging and TLB misses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0"/>
            <a:ext cx="8686800" cy="1104881"/>
          </a:xfrm>
        </p:spPr>
        <p:txBody>
          <a:bodyPr/>
          <a:lstStyle/>
          <a:p>
            <a:r>
              <a:rPr lang="en-US" sz="3600" dirty="0">
                <a:latin typeface="Calibri Light" panose="020F0302020204030204" pitchFamily="34" charset="0"/>
                <a:cs typeface="Calibri Light" panose="020F0302020204030204" pitchFamily="34" charset="0"/>
              </a:rPr>
              <a:t>Effect of CPU/DRAM physical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Rambus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14320"/>
            <a:ext cx="8686800" cy="647680"/>
          </a:xfrm>
        </p:spPr>
        <p:txBody>
          <a:bodyPr/>
          <a:lstStyle/>
          <a:p>
            <a:r>
              <a:rPr lang="en-US" sz="3600" dirty="0">
                <a:latin typeface="Calibri Light" panose="020F0302020204030204" pitchFamily="34" charset="0"/>
                <a:cs typeface="Calibri Light" panose="020F0302020204030204" pitchFamily="34" charset="0"/>
              </a:rPr>
              <a:t>Effect of L1 miss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Calibri" panose="020F0502020204030204" pitchFamily="34" charset="0"/>
                <a:cs typeface="Calibri" panose="020F0502020204030204" pitchFamily="34" charset="0"/>
              </a:rPr>
              <a:t>Variability attributable or cache misses:</a:t>
            </a:r>
          </a:p>
          <a:p>
            <a:pPr lvl="1"/>
            <a:r>
              <a:rPr lang="en-US" sz="2000" dirty="0">
                <a:latin typeface="Calibri" panose="020F0502020204030204" pitchFamily="34" charset="0"/>
                <a:cs typeface="Calibri" panose="020F0502020204030204" pitchFamily="34" charset="0"/>
              </a:rPr>
              <a:t> -(.98 lg(.98)+.02lg(.02))= .14 bit per access</a:t>
            </a:r>
          </a:p>
          <a:p>
            <a:pPr lvl="1"/>
            <a:r>
              <a:rPr lang="en-US" sz="2000" dirty="0">
                <a:latin typeface="Calibri" panose="020F0502020204030204" pitchFamily="34" charset="0"/>
                <a:cs typeface="Calibri" panose="020F0502020204030204" pitchFamily="34" charset="0"/>
              </a:rPr>
              <a:t>Each miss causes 8 cycle difference</a:t>
            </a:r>
          </a:p>
          <a:p>
            <a:pPr lvl="1"/>
            <a:r>
              <a:rPr lang="en-US" sz="2000" dirty="0">
                <a:latin typeface="Calibri" panose="020F0502020204030204" pitchFamily="34" charset="0"/>
                <a:cs typeface="Calibri" panose="020F0502020204030204" pitchFamily="34" charset="0"/>
              </a:rPr>
              <a:t>1 bit on entropy/sample (Rambus data)</a:t>
            </a:r>
          </a:p>
          <a:p>
            <a:pPr lvl="1"/>
            <a:r>
              <a:rPr lang="en-US" sz="2000" dirty="0">
                <a:latin typeface="Calibri" panose="020F0502020204030204" pitchFamily="34" charset="0"/>
                <a:cs typeface="Calibri" panose="020F050202020403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450903558"/>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76200" y="114319"/>
            <a:ext cx="8912352" cy="1104881"/>
          </a:xfrm>
        </p:spPr>
        <p:txBody>
          <a:bodyPr/>
          <a:lstStyle/>
          <a:p>
            <a:r>
              <a:rPr lang="en-US" sz="3600" dirty="0">
                <a:latin typeface="Calibri Light" panose="020F0302020204030204" pitchFamily="34" charset="0"/>
                <a:cs typeface="Calibri Light" panose="020F0302020204030204" pitchFamily="34" charset="0"/>
              </a:rPr>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1800" dirty="0">
                <a:latin typeface="Calibri" panose="020F0502020204030204" pitchFamily="34" charset="0"/>
                <a:cs typeface="Calibri" panose="020F0502020204030204" pitchFamily="34" charset="0"/>
              </a:rPr>
              <a:t>Serial run of 50000 samples collected serially (jitter_block_0), establishes lower bound of 2 bits of “variability” in execution time caused by a routine of about 30 instructions.</a:t>
            </a:r>
          </a:p>
          <a:p>
            <a:r>
              <a:rPr lang="en-US" sz="1800" dirty="0">
                <a:latin typeface="Calibri" panose="020F0502020204030204" pitchFamily="34" charset="0"/>
                <a:cs typeface="Calibri" panose="020F050202020403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r>
              <a:rPr lang="en-US" sz="1800" dirty="0">
                <a:latin typeface="Calibri" panose="020F0502020204030204" pitchFamily="34" charset="0"/>
                <a:cs typeface="Calibri" panose="020F0502020204030204" pitchFamily="34" charset="0"/>
              </a:rPr>
              <a:t>Markov model</a:t>
            </a:r>
          </a:p>
          <a:p>
            <a:pPr marL="0" lvl="0" indent="0">
              <a:buNone/>
            </a:pPr>
            <a:endParaRPr lang="en-US" sz="1600" dirty="0">
              <a:latin typeface="Arial" panose="020B0604020202020204" pitchFamily="34" charset="0"/>
              <a:cs typeface="Arial" panose="020B0604020202020204" pitchFamily="34" charset="0"/>
            </a:endParaRPr>
          </a:p>
          <a:p>
            <a:pPr lvl="0"/>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762000"/>
          </a:xfrm>
        </p:spPr>
        <p:txBody>
          <a:bodyPr/>
          <a:lstStyle/>
          <a:p>
            <a:r>
              <a:rPr lang="en-US" sz="3600" dirty="0">
                <a:latin typeface="Calibri Light" panose="020F0302020204030204" pitchFamily="34" charset="0"/>
                <a:cs typeface="Calibri Light" panose="020F0302020204030204" pitchFamily="34" charset="0"/>
              </a:rPr>
              <a:t>Interrupts and state evolution</a:t>
            </a:r>
          </a:p>
        </p:txBody>
      </p:sp>
      <p:sp>
        <p:nvSpPr>
          <p:cNvPr id="23557" name="Rectangle 3"/>
          <p:cNvSpPr>
            <a:spLocks noGrp="1" noChangeArrowheads="1"/>
          </p:cNvSpPr>
          <p:nvPr>
            <p:ph type="body" idx="1"/>
          </p:nvPr>
        </p:nvSpPr>
        <p:spPr>
          <a:xfrm>
            <a:off x="454152" y="1600200"/>
            <a:ext cx="8001000" cy="4056882"/>
          </a:xfrm>
        </p:spPr>
        <p:txBody>
          <a:bodyPr/>
          <a:lstStyle/>
          <a:p>
            <a:pPr lvl="0"/>
            <a:r>
              <a:rPr lang="en-US" sz="2000" dirty="0">
                <a:latin typeface="Calibri" panose="020F0502020204030204" pitchFamily="34" charset="0"/>
                <a:cs typeface="Calibri" panose="020F0502020204030204" pitchFamily="34" charset="0"/>
              </a:rPr>
              <a:t>Things that are monotonic: TOD clock, counters</a:t>
            </a:r>
          </a:p>
          <a:p>
            <a:pPr lvl="0"/>
            <a:r>
              <a:rPr lang="en-US" sz="2000" dirty="0">
                <a:latin typeface="Calibri" panose="020F0502020204030204" pitchFamily="34" charset="0"/>
                <a:cs typeface="Calibri" panose="020F0502020204030204" pitchFamily="34" charset="0"/>
              </a:rPr>
              <a:t>The data collected on my NUC which has a 4 core i7 running Ubuntu.  </a:t>
            </a:r>
          </a:p>
          <a:p>
            <a:r>
              <a:rPr lang="en-US" sz="2000" dirty="0">
                <a:latin typeface="Calibri" panose="020F0502020204030204" pitchFamily="34" charset="0"/>
                <a:cs typeface="Calibri" panose="020F0502020204030204" pitchFamily="34" charset="0"/>
              </a:rPr>
              <a:t>Each interrupt results in more than 40 instructions executed.</a:t>
            </a:r>
          </a:p>
          <a:p>
            <a:pPr lvl="1"/>
            <a:r>
              <a:rPr lang="en-US" sz="2000" dirty="0">
                <a:latin typeface="Calibri" panose="020F0502020204030204" pitchFamily="34" charset="0"/>
                <a:cs typeface="Calibri" panose="020F0502020204030204" pitchFamily="34" charset="0"/>
              </a:rPr>
              <a:t>Give an example</a:t>
            </a:r>
          </a:p>
          <a:p>
            <a:pPr lvl="1"/>
            <a:r>
              <a:rPr lang="en-US" sz="2000" dirty="0">
                <a:latin typeface="Calibri" panose="020F0502020204030204" pitchFamily="34" charset="0"/>
                <a:cs typeface="Calibri" panose="020F0502020204030204" pitchFamily="34" charset="0"/>
              </a:rPr>
              <a:t>Markov model of state affecting jitter samples</a:t>
            </a:r>
          </a:p>
          <a:p>
            <a:pPr lvl="1"/>
            <a:endParaRPr lang="en-US" sz="2000" dirty="0">
              <a:latin typeface="Calibri" panose="020F0502020204030204" pitchFamily="34" charset="0"/>
              <a:cs typeface="Calibri" panose="020F0502020204030204" pitchFamily="34" charset="0"/>
            </a:endParaRPr>
          </a:p>
          <a:p>
            <a:pPr marL="400050"/>
            <a:r>
              <a:rPr lang="en-US" sz="2000" dirty="0">
                <a:latin typeface="Calibri" panose="020F0502020204030204" pitchFamily="34" charset="0"/>
                <a:cs typeface="Calibri" panose="020F0502020204030204" pitchFamily="34" charset="0"/>
              </a:rPr>
              <a:t>Data on the following pages, data was collected via</a:t>
            </a:r>
          </a:p>
          <a:p>
            <a:pPr marL="800100" lvl="1"/>
            <a:r>
              <a:rPr lang="en-US" sz="2000" dirty="0" err="1">
                <a:latin typeface="Courier New" panose="02070309020205020404" pitchFamily="49" charset="0"/>
                <a:cs typeface="Courier New" panose="02070309020205020404" pitchFamily="49" charset="0"/>
              </a:rPr>
              <a:t>mpstat</a:t>
            </a:r>
            <a:r>
              <a:rPr lang="en-US" sz="2000" dirty="0">
                <a:latin typeface="Courier New" panose="02070309020205020404" pitchFamily="49" charset="0"/>
                <a:cs typeface="Courier New" panose="02070309020205020404" pitchFamily="49" charset="0"/>
              </a:rPr>
              <a:t> -I ALL 5 10 -P ALL</a:t>
            </a:r>
          </a:p>
          <a:p>
            <a:pPr marL="800100" lvl="1"/>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2"/>
            <a:ext cx="7772400" cy="685798"/>
          </a:xfrm>
        </p:spPr>
        <p:txBody>
          <a:bodyPr/>
          <a:lstStyle/>
          <a:p>
            <a:r>
              <a:rPr lang="en-US" sz="3600" dirty="0">
                <a:latin typeface="Calibri Light" panose="020F0302020204030204" pitchFamily="34" charset="0"/>
                <a:cs typeface="Calibri Light" panose="020F0302020204030204" pitchFamily="34" charset="0"/>
              </a:rPr>
              <a:t>Interrupt data, 1</a:t>
            </a:r>
          </a:p>
        </p:txBody>
      </p:sp>
      <p:sp>
        <p:nvSpPr>
          <p:cNvPr id="23557" name="Rectangle 3"/>
          <p:cNvSpPr>
            <a:spLocks noGrp="1" noChangeArrowheads="1"/>
          </p:cNvSpPr>
          <p:nvPr>
            <p:ph type="body" idx="1"/>
          </p:nvPr>
        </p:nvSpPr>
        <p:spPr>
          <a:xfrm>
            <a:off x="304800" y="1066805"/>
            <a:ext cx="3505200" cy="5562595"/>
          </a:xfrm>
        </p:spPr>
        <p:txBody>
          <a:bodyPr/>
          <a:lstStyle/>
          <a:p>
            <a:pPr marL="0" indent="0">
              <a:buNone/>
            </a:pPr>
            <a:r>
              <a:rPr lang="en-US" sz="1400" dirty="0">
                <a:latin typeface="Courier New" panose="02070309020205020404" pitchFamily="49" charset="0"/>
                <a:cs typeface="Courier New" panose="02070309020205020404" pitchFamily="49" charset="0"/>
              </a:rPr>
              <a:t>04:34:06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04:34:11 PM  all     70.40</a:t>
            </a:r>
          </a:p>
          <a:p>
            <a:pPr marL="0" indent="0">
              <a:buNone/>
            </a:pPr>
            <a:r>
              <a:rPr lang="en-US" sz="1400" dirty="0">
                <a:latin typeface="Courier New" panose="02070309020205020404" pitchFamily="49" charset="0"/>
                <a:cs typeface="Courier New" panose="02070309020205020404" pitchFamily="49" charset="0"/>
              </a:rPr>
              <a:t>04:34:11 PM    0     12.80</a:t>
            </a:r>
          </a:p>
          <a:p>
            <a:pPr marL="0" indent="0">
              <a:buNone/>
            </a:pPr>
            <a:r>
              <a:rPr lang="en-US" sz="1400" dirty="0">
                <a:latin typeface="Courier New" panose="02070309020205020404" pitchFamily="49" charset="0"/>
                <a:cs typeface="Courier New" panose="02070309020205020404" pitchFamily="49" charset="0"/>
              </a:rPr>
              <a:t>04:34:11 PM    1      6.00</a:t>
            </a:r>
          </a:p>
          <a:p>
            <a:pPr marL="0" indent="0">
              <a:buNone/>
            </a:pPr>
            <a:r>
              <a:rPr lang="en-US" sz="1400" dirty="0">
                <a:latin typeface="Courier New" panose="02070309020205020404" pitchFamily="49" charset="0"/>
                <a:cs typeface="Courier New" panose="02070309020205020404" pitchFamily="49" charset="0"/>
              </a:rPr>
              <a:t>04:34:11 PM    2      0.60</a:t>
            </a:r>
          </a:p>
          <a:p>
            <a:pPr marL="0" indent="0">
              <a:buNone/>
            </a:pPr>
            <a:r>
              <a:rPr lang="en-US" sz="1400" dirty="0">
                <a:latin typeface="Courier New" panose="02070309020205020404" pitchFamily="49" charset="0"/>
                <a:cs typeface="Courier New" panose="02070309020205020404" pitchFamily="49" charset="0"/>
              </a:rPr>
              <a:t>04:34:11 PM    3      1.00</a:t>
            </a:r>
          </a:p>
          <a:p>
            <a:pPr marL="0" indent="0">
              <a:buNone/>
            </a:pPr>
            <a:r>
              <a:rPr lang="en-US" sz="1400" dirty="0">
                <a:latin typeface="Courier New" panose="02070309020205020404" pitchFamily="49" charset="0"/>
                <a:cs typeface="Courier New" panose="02070309020205020404" pitchFamily="49" charset="0"/>
              </a:rPr>
              <a:t>04:34:11 PM    4     24.20</a:t>
            </a:r>
          </a:p>
          <a:p>
            <a:pPr marL="0" indent="0">
              <a:buNone/>
            </a:pPr>
            <a:r>
              <a:rPr lang="en-US" sz="1400" dirty="0">
                <a:latin typeface="Courier New" panose="02070309020205020404" pitchFamily="49" charset="0"/>
                <a:cs typeface="Courier New" panose="02070309020205020404" pitchFamily="49" charset="0"/>
              </a:rPr>
              <a:t>04:34:11 PM    5     10.20</a:t>
            </a:r>
          </a:p>
          <a:p>
            <a:pPr marL="0" indent="0">
              <a:buNone/>
            </a:pPr>
            <a:r>
              <a:rPr lang="en-US" sz="1400" dirty="0">
                <a:latin typeface="Courier New" panose="02070309020205020404" pitchFamily="49" charset="0"/>
                <a:cs typeface="Courier New" panose="02070309020205020404" pitchFamily="49" charset="0"/>
              </a:rPr>
              <a:t>04:34:11 PM    6     34.00</a:t>
            </a:r>
          </a:p>
          <a:p>
            <a:pPr marL="0" indent="0">
              <a:buNone/>
            </a:pPr>
            <a:r>
              <a:rPr lang="en-US" sz="1400" dirty="0">
                <a:latin typeface="Courier New" panose="02070309020205020404" pitchFamily="49" charset="0"/>
                <a:cs typeface="Courier New" panose="02070309020205020404" pitchFamily="49" charset="0"/>
              </a:rPr>
              <a:t>04:34:11 PM    7      6.80</a:t>
            </a:r>
            <a:br>
              <a:rPr lang="en-US" sz="1400" dirty="0">
                <a:latin typeface="Courier New" panose="02070309020205020404" pitchFamily="49" charset="0"/>
                <a:cs typeface="Courier New" panose="02070309020205020404" pitchFamily="49" charset="0"/>
              </a:rPr>
            </a:b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04:34:11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04:34:16 PM  all     40.20</a:t>
            </a:r>
          </a:p>
          <a:p>
            <a:pPr marL="0" indent="0">
              <a:buNone/>
            </a:pPr>
            <a:r>
              <a:rPr lang="en-US" sz="1400" dirty="0">
                <a:latin typeface="Courier New" panose="02070309020205020404" pitchFamily="49" charset="0"/>
                <a:cs typeface="Courier New" panose="02070309020205020404" pitchFamily="49" charset="0"/>
              </a:rPr>
              <a:t>04:34:16 PM    0      4.40</a:t>
            </a:r>
          </a:p>
          <a:p>
            <a:pPr marL="0" indent="0">
              <a:buNone/>
            </a:pPr>
            <a:r>
              <a:rPr lang="en-US" sz="1400" dirty="0">
                <a:latin typeface="Courier New" panose="02070309020205020404" pitchFamily="49" charset="0"/>
                <a:cs typeface="Courier New" panose="02070309020205020404" pitchFamily="49" charset="0"/>
              </a:rPr>
              <a:t>04:34:16 PM    1      6.60</a:t>
            </a:r>
          </a:p>
          <a:p>
            <a:pPr marL="0" indent="0">
              <a:buNone/>
            </a:pPr>
            <a:r>
              <a:rPr lang="en-US" sz="1400" dirty="0">
                <a:latin typeface="Courier New" panose="02070309020205020404" pitchFamily="49" charset="0"/>
                <a:cs typeface="Courier New" panose="02070309020205020404" pitchFamily="49" charset="0"/>
              </a:rPr>
              <a:t>04:34:16 PM    2      0.60</a:t>
            </a:r>
          </a:p>
          <a:p>
            <a:pPr marL="0" indent="0">
              <a:buNone/>
            </a:pPr>
            <a:r>
              <a:rPr lang="en-US" sz="1400" dirty="0">
                <a:latin typeface="Courier New" panose="02070309020205020404" pitchFamily="49" charset="0"/>
                <a:cs typeface="Courier New" panose="02070309020205020404" pitchFamily="49" charset="0"/>
              </a:rPr>
              <a:t>04:34:16 PM    3      1.20</a:t>
            </a:r>
          </a:p>
          <a:p>
            <a:pPr marL="0" indent="0">
              <a:buNone/>
            </a:pPr>
            <a:r>
              <a:rPr lang="en-US" sz="1400" dirty="0">
                <a:latin typeface="Courier New" panose="02070309020205020404" pitchFamily="49" charset="0"/>
                <a:cs typeface="Courier New" panose="02070309020205020404" pitchFamily="49" charset="0"/>
              </a:rPr>
              <a:t>04:34:16 PM    4      7.20</a:t>
            </a:r>
          </a:p>
          <a:p>
            <a:pPr marL="0" indent="0">
              <a:buNone/>
            </a:pPr>
            <a:r>
              <a:rPr lang="en-US" sz="1400" dirty="0">
                <a:latin typeface="Courier New" panose="02070309020205020404" pitchFamily="49" charset="0"/>
                <a:cs typeface="Courier New" panose="02070309020205020404" pitchFamily="49" charset="0"/>
              </a:rPr>
              <a:t>04:34:16 PM    5      3.40</a:t>
            </a:r>
          </a:p>
          <a:p>
            <a:pPr marL="0" indent="0">
              <a:buNone/>
            </a:pPr>
            <a:r>
              <a:rPr lang="en-US" sz="1400" dirty="0">
                <a:latin typeface="Courier New" panose="02070309020205020404" pitchFamily="49" charset="0"/>
                <a:cs typeface="Courier New" panose="02070309020205020404" pitchFamily="49" charset="0"/>
              </a:rPr>
              <a:t>04:34:16 PM    6     15.60</a:t>
            </a:r>
          </a:p>
          <a:p>
            <a:pPr marL="0" indent="0">
              <a:buNone/>
            </a:pPr>
            <a:r>
              <a:rPr lang="en-US" sz="1400" dirty="0">
                <a:latin typeface="Courier New" panose="02070309020205020404" pitchFamily="49" charset="0"/>
                <a:cs typeface="Courier New" panose="02070309020205020404" pitchFamily="49" charset="0"/>
              </a:rPr>
              <a:t>04:34:16 PM    7      9.00</a:t>
            </a:r>
          </a:p>
          <a:p>
            <a:pPr marL="0" indent="0">
              <a:buNone/>
            </a:pPr>
            <a:br>
              <a:rPr lang="en-US" sz="1600" dirty="0">
                <a:latin typeface="Courier New" panose="02070309020205020404" pitchFamily="49" charset="0"/>
                <a:cs typeface="Courier New" panose="02070309020205020404" pitchFamily="49" charset="0"/>
              </a:rPr>
            </a:br>
            <a:endParaRPr lang="en-US" sz="20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04:34:16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04:34:21 PM  all     54.60</a:t>
            </a:r>
          </a:p>
          <a:p>
            <a:pPr marL="0" indent="0">
              <a:buNone/>
            </a:pPr>
            <a:r>
              <a:rPr lang="en-US" sz="1400" kern="0" dirty="0">
                <a:latin typeface="Courier New" panose="02070309020205020404" pitchFamily="49" charset="0"/>
                <a:cs typeface="Courier New" panose="02070309020205020404" pitchFamily="49" charset="0"/>
              </a:rPr>
              <a:t>04:34:21 PM    0     17.60</a:t>
            </a:r>
          </a:p>
          <a:p>
            <a:pPr marL="0" indent="0">
              <a:buNone/>
            </a:pPr>
            <a:r>
              <a:rPr lang="en-US" sz="1400" kern="0" dirty="0">
                <a:latin typeface="Courier New" panose="02070309020205020404" pitchFamily="49" charset="0"/>
                <a:cs typeface="Courier New" panose="02070309020205020404" pitchFamily="49" charset="0"/>
              </a:rPr>
              <a:t>04:34:21 PM    1      6.80</a:t>
            </a:r>
          </a:p>
          <a:p>
            <a:pPr marL="0" indent="0">
              <a:buNone/>
            </a:pPr>
            <a:r>
              <a:rPr lang="en-US" sz="1400" kern="0" dirty="0">
                <a:latin typeface="Courier New" panose="02070309020205020404" pitchFamily="49" charset="0"/>
                <a:cs typeface="Courier New" panose="02070309020205020404" pitchFamily="49" charset="0"/>
              </a:rPr>
              <a:t>04:34:21 PM    2      1.80</a:t>
            </a:r>
          </a:p>
          <a:p>
            <a:pPr marL="0" indent="0">
              <a:buNone/>
            </a:pPr>
            <a:r>
              <a:rPr lang="en-US" sz="1400" kern="0" dirty="0">
                <a:latin typeface="Courier New" panose="02070309020205020404" pitchFamily="49" charset="0"/>
                <a:cs typeface="Courier New" panose="02070309020205020404" pitchFamily="49" charset="0"/>
              </a:rPr>
              <a:t>04:34:21 PM    3     11.40</a:t>
            </a:r>
          </a:p>
          <a:p>
            <a:pPr marL="0" indent="0">
              <a:buNone/>
            </a:pPr>
            <a:r>
              <a:rPr lang="en-US" sz="1400" kern="0" dirty="0">
                <a:latin typeface="Courier New" panose="02070309020205020404" pitchFamily="49" charset="0"/>
                <a:cs typeface="Courier New" panose="02070309020205020404" pitchFamily="49" charset="0"/>
              </a:rPr>
              <a:t>04:34:21 PM    4     10.80</a:t>
            </a:r>
          </a:p>
          <a:p>
            <a:pPr marL="0" indent="0">
              <a:buNone/>
            </a:pPr>
            <a:r>
              <a:rPr lang="en-US" sz="1400" kern="0" dirty="0">
                <a:latin typeface="Courier New" panose="02070309020205020404" pitchFamily="49" charset="0"/>
                <a:cs typeface="Courier New" panose="02070309020205020404" pitchFamily="49" charset="0"/>
              </a:rPr>
              <a:t>04:34:21 PM    5      3.00</a:t>
            </a:r>
          </a:p>
          <a:p>
            <a:pPr marL="0" indent="0">
              <a:buNone/>
            </a:pPr>
            <a:r>
              <a:rPr lang="en-US" sz="1400" kern="0" dirty="0">
                <a:latin typeface="Courier New" panose="02070309020205020404" pitchFamily="49" charset="0"/>
                <a:cs typeface="Courier New" panose="02070309020205020404" pitchFamily="49" charset="0"/>
              </a:rPr>
              <a:t>04:34:21 PM    6     14.80</a:t>
            </a:r>
          </a:p>
          <a:p>
            <a:pPr marL="0" indent="0">
              <a:buNone/>
            </a:pPr>
            <a:r>
              <a:rPr lang="en-US" sz="1400" kern="0" dirty="0">
                <a:latin typeface="Courier New" panose="02070309020205020404" pitchFamily="49" charset="0"/>
                <a:cs typeface="Courier New" panose="02070309020205020404" pitchFamily="49" charset="0"/>
              </a:rPr>
              <a:t>04:34:21 PM    7     15.80</a:t>
            </a:r>
            <a:br>
              <a:rPr lang="en-US" sz="1400" kern="0" dirty="0">
                <a:latin typeface="Courier New" panose="02070309020205020404" pitchFamily="49" charset="0"/>
                <a:cs typeface="Courier New" panose="02070309020205020404" pitchFamily="49" charset="0"/>
              </a:rPr>
            </a:b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04:34:21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04:34:26 PM  all     27.60</a:t>
            </a:r>
          </a:p>
          <a:p>
            <a:pPr marL="0" indent="0">
              <a:buNone/>
            </a:pPr>
            <a:r>
              <a:rPr lang="en-US" sz="1400" kern="0" dirty="0">
                <a:latin typeface="Courier New" panose="02070309020205020404" pitchFamily="49" charset="0"/>
                <a:cs typeface="Courier New" panose="02070309020205020404" pitchFamily="49" charset="0"/>
              </a:rPr>
              <a:t>04:34:26 PM    0     11.20</a:t>
            </a:r>
          </a:p>
          <a:p>
            <a:pPr marL="0" indent="0">
              <a:buNone/>
            </a:pPr>
            <a:r>
              <a:rPr lang="en-US" sz="1400" kern="0" dirty="0">
                <a:latin typeface="Courier New" panose="02070309020205020404" pitchFamily="49" charset="0"/>
                <a:cs typeface="Courier New" panose="02070309020205020404" pitchFamily="49" charset="0"/>
              </a:rPr>
              <a:t>04:34:26 PM    1      6.20</a:t>
            </a:r>
          </a:p>
          <a:p>
            <a:pPr marL="0" indent="0">
              <a:buNone/>
            </a:pPr>
            <a:r>
              <a:rPr lang="en-US" sz="1400" kern="0" dirty="0">
                <a:latin typeface="Courier New" panose="02070309020205020404" pitchFamily="49" charset="0"/>
                <a:cs typeface="Courier New" panose="02070309020205020404" pitchFamily="49" charset="0"/>
              </a:rPr>
              <a:t>04:34:26 PM    2      1.20</a:t>
            </a:r>
          </a:p>
          <a:p>
            <a:pPr marL="0" indent="0">
              <a:buNone/>
            </a:pPr>
            <a:r>
              <a:rPr lang="en-US" sz="1400" kern="0" dirty="0">
                <a:latin typeface="Courier New" panose="02070309020205020404" pitchFamily="49" charset="0"/>
                <a:cs typeface="Courier New" panose="02070309020205020404" pitchFamily="49" charset="0"/>
              </a:rPr>
              <a:t>04:34:26 PM    3      2.20</a:t>
            </a:r>
          </a:p>
          <a:p>
            <a:pPr marL="0" indent="0">
              <a:buNone/>
            </a:pPr>
            <a:r>
              <a:rPr lang="en-US" sz="1400" kern="0" dirty="0">
                <a:latin typeface="Courier New" panose="02070309020205020404" pitchFamily="49" charset="0"/>
                <a:cs typeface="Courier New" panose="02070309020205020404" pitchFamily="49" charset="0"/>
              </a:rPr>
              <a:t>04:34:26 PM    4      5.20</a:t>
            </a:r>
          </a:p>
          <a:p>
            <a:pPr marL="0" indent="0">
              <a:buNone/>
            </a:pPr>
            <a:r>
              <a:rPr lang="en-US" sz="1400" kern="0" dirty="0">
                <a:latin typeface="Courier New" panose="02070309020205020404" pitchFamily="49" charset="0"/>
                <a:cs typeface="Courier New" panose="02070309020205020404" pitchFamily="49" charset="0"/>
              </a:rPr>
              <a:t>04:34:26 PM    5      1.80</a:t>
            </a:r>
          </a:p>
          <a:p>
            <a:pPr marL="0" indent="0">
              <a:buNone/>
            </a:pPr>
            <a:r>
              <a:rPr lang="en-US" sz="1400" kern="0" dirty="0">
                <a:latin typeface="Courier New" panose="02070309020205020404" pitchFamily="49" charset="0"/>
                <a:cs typeface="Courier New" panose="02070309020205020404" pitchFamily="49" charset="0"/>
              </a:rPr>
              <a:t>04:34:26 PM    6      6.40</a:t>
            </a:r>
          </a:p>
          <a:p>
            <a:pPr marL="0" indent="0">
              <a:buNone/>
            </a:pPr>
            <a:r>
              <a:rPr lang="en-US" sz="1400" kern="0" dirty="0">
                <a:latin typeface="Courier New" panose="02070309020205020404" pitchFamily="49" charset="0"/>
                <a:cs typeface="Courier New" panose="02070309020205020404" pitchFamily="49" charset="0"/>
              </a:rPr>
              <a:t>04:34:26 PM    7      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1878587"/>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2"/>
            <a:ext cx="7772400" cy="685798"/>
          </a:xfrm>
        </p:spPr>
        <p:txBody>
          <a:bodyPr/>
          <a:lstStyle/>
          <a:p>
            <a:r>
              <a:rPr lang="en-US" sz="3600" dirty="0">
                <a:latin typeface="Calibri Light" panose="020F0302020204030204" pitchFamily="34" charset="0"/>
                <a:cs typeface="Calibri Light" panose="020F0302020204030204" pitchFamily="34" charset="0"/>
              </a:rPr>
              <a:t>Interrupt data, 2</a:t>
            </a:r>
          </a:p>
        </p:txBody>
      </p:sp>
      <p:sp>
        <p:nvSpPr>
          <p:cNvPr id="23557" name="Rectangle 3"/>
          <p:cNvSpPr>
            <a:spLocks noGrp="1" noChangeArrowheads="1"/>
          </p:cNvSpPr>
          <p:nvPr>
            <p:ph type="body" idx="1"/>
          </p:nvPr>
        </p:nvSpPr>
        <p:spPr>
          <a:xfrm>
            <a:off x="304800" y="1048518"/>
            <a:ext cx="3429000" cy="4056882"/>
          </a:xfrm>
        </p:spPr>
        <p:txBody>
          <a:bodyPr/>
          <a:lstStyle/>
          <a:p>
            <a:pPr marL="0" indent="0">
              <a:buNone/>
            </a:pPr>
            <a:r>
              <a:rPr lang="en-US" sz="1400" dirty="0">
                <a:latin typeface="Courier New" panose="02070309020205020404" pitchFamily="49" charset="0"/>
                <a:cs typeface="Courier New" panose="02070309020205020404" pitchFamily="49" charset="0"/>
              </a:rPr>
              <a:t>04:34:26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04:34:31 PM  all     25.20</a:t>
            </a:r>
          </a:p>
          <a:p>
            <a:pPr marL="0" indent="0">
              <a:buNone/>
            </a:pPr>
            <a:r>
              <a:rPr lang="en-US" sz="1400" dirty="0">
                <a:latin typeface="Courier New" panose="02070309020205020404" pitchFamily="49" charset="0"/>
                <a:cs typeface="Courier New" panose="02070309020205020404" pitchFamily="49" charset="0"/>
              </a:rPr>
              <a:t>04:34:31 PM    0      7.60</a:t>
            </a:r>
          </a:p>
          <a:p>
            <a:pPr marL="0" indent="0">
              <a:buNone/>
            </a:pPr>
            <a:r>
              <a:rPr lang="en-US" sz="1400" dirty="0">
                <a:latin typeface="Courier New" panose="02070309020205020404" pitchFamily="49" charset="0"/>
                <a:cs typeface="Courier New" panose="02070309020205020404" pitchFamily="49" charset="0"/>
              </a:rPr>
              <a:t>04:34:31 PM    1      4.00</a:t>
            </a:r>
          </a:p>
          <a:p>
            <a:pPr marL="0" indent="0">
              <a:buNone/>
            </a:pPr>
            <a:r>
              <a:rPr lang="en-US" sz="1400" dirty="0">
                <a:latin typeface="Courier New" panose="02070309020205020404" pitchFamily="49" charset="0"/>
                <a:cs typeface="Courier New" panose="02070309020205020404" pitchFamily="49" charset="0"/>
              </a:rPr>
              <a:t>04:34:31 PM    2      0.80</a:t>
            </a:r>
          </a:p>
          <a:p>
            <a:pPr marL="0" indent="0">
              <a:buNone/>
            </a:pPr>
            <a:r>
              <a:rPr lang="en-US" sz="1400" dirty="0">
                <a:latin typeface="Courier New" panose="02070309020205020404" pitchFamily="49" charset="0"/>
                <a:cs typeface="Courier New" panose="02070309020205020404" pitchFamily="49" charset="0"/>
              </a:rPr>
              <a:t>04:34:31 PM    3      2.20</a:t>
            </a:r>
          </a:p>
          <a:p>
            <a:pPr marL="0" indent="0">
              <a:buNone/>
            </a:pPr>
            <a:r>
              <a:rPr lang="en-US" sz="1400" dirty="0">
                <a:latin typeface="Courier New" panose="02070309020205020404" pitchFamily="49" charset="0"/>
                <a:cs typeface="Courier New" panose="02070309020205020404" pitchFamily="49" charset="0"/>
              </a:rPr>
              <a:t>04:34:31 PM    4      7.00</a:t>
            </a:r>
          </a:p>
          <a:p>
            <a:pPr marL="0" indent="0">
              <a:buNone/>
            </a:pPr>
            <a:r>
              <a:rPr lang="en-US" sz="1400" dirty="0">
                <a:latin typeface="Courier New" panose="02070309020205020404" pitchFamily="49" charset="0"/>
                <a:cs typeface="Courier New" panose="02070309020205020404" pitchFamily="49" charset="0"/>
              </a:rPr>
              <a:t>04:34:31 PM    5      3.00</a:t>
            </a:r>
          </a:p>
          <a:p>
            <a:pPr marL="0" indent="0">
              <a:buNone/>
            </a:pPr>
            <a:r>
              <a:rPr lang="en-US" sz="1400" dirty="0">
                <a:latin typeface="Courier New" panose="02070309020205020404" pitchFamily="49" charset="0"/>
                <a:cs typeface="Courier New" panose="02070309020205020404" pitchFamily="49" charset="0"/>
              </a:rPr>
              <a:t>04:34:31 PM    6      4.40</a:t>
            </a:r>
          </a:p>
          <a:p>
            <a:pPr marL="0" indent="0">
              <a:buNone/>
            </a:pPr>
            <a:r>
              <a:rPr lang="en-US" sz="1400" dirty="0">
                <a:latin typeface="Courier New" panose="02070309020205020404" pitchFamily="49" charset="0"/>
                <a:cs typeface="Courier New" panose="02070309020205020404" pitchFamily="49" charset="0"/>
              </a:rPr>
              <a:t>04:34:31 PM    7      6.80</a:t>
            </a:r>
          </a:p>
          <a:p>
            <a:pPr marL="0" indent="0">
              <a:buNone/>
            </a:pPr>
            <a:endParaRPr lang="en-US" sz="1400" dirty="0">
              <a:latin typeface="Courier New" panose="02070309020205020404" pitchFamily="49" charset="0"/>
              <a:cs typeface="Courier New" panose="02070309020205020404" pitchFamily="49" charset="0"/>
            </a:endParaRPr>
          </a:p>
          <a:p>
            <a:pPr marL="0" indent="0">
              <a:buNone/>
            </a:pPr>
            <a:r>
              <a:rPr lang="en-US" sz="1400" dirty="0">
                <a:latin typeface="Courier New" panose="02070309020205020404" pitchFamily="49" charset="0"/>
                <a:cs typeface="Courier New" panose="02070309020205020404" pitchFamily="49" charset="0"/>
              </a:rPr>
              <a:t>04:34:31 PM  CPU    </a:t>
            </a:r>
            <a:r>
              <a:rPr lang="en-US" sz="1400" dirty="0" err="1">
                <a:latin typeface="Courier New" panose="02070309020205020404" pitchFamily="49" charset="0"/>
                <a:cs typeface="Courier New" panose="02070309020205020404" pitchFamily="49" charset="0"/>
              </a:rPr>
              <a:t>intr</a:t>
            </a:r>
            <a:r>
              <a:rPr lang="en-US" sz="1400" dirty="0">
                <a:latin typeface="Courier New" panose="02070309020205020404" pitchFamily="49" charset="0"/>
                <a:cs typeface="Courier New" panose="02070309020205020404" pitchFamily="49" charset="0"/>
              </a:rPr>
              <a:t>/s</a:t>
            </a:r>
          </a:p>
          <a:p>
            <a:pPr marL="0" indent="0">
              <a:buNone/>
            </a:pPr>
            <a:r>
              <a:rPr lang="en-US" sz="1400" dirty="0">
                <a:latin typeface="Courier New" panose="02070309020205020404" pitchFamily="49" charset="0"/>
                <a:cs typeface="Courier New" panose="02070309020205020404" pitchFamily="49" charset="0"/>
              </a:rPr>
              <a:t>04:34:36 PM  all     33.60</a:t>
            </a:r>
          </a:p>
          <a:p>
            <a:pPr marL="0" indent="0">
              <a:buNone/>
            </a:pPr>
            <a:r>
              <a:rPr lang="en-US" sz="1400" dirty="0">
                <a:latin typeface="Courier New" panose="02070309020205020404" pitchFamily="49" charset="0"/>
                <a:cs typeface="Courier New" panose="02070309020205020404" pitchFamily="49" charset="0"/>
              </a:rPr>
              <a:t>04:34:36 PM    0     11.40</a:t>
            </a:r>
          </a:p>
          <a:p>
            <a:pPr marL="0" indent="0">
              <a:buNone/>
            </a:pPr>
            <a:r>
              <a:rPr lang="en-US" sz="1400" dirty="0">
                <a:latin typeface="Courier New" panose="02070309020205020404" pitchFamily="49" charset="0"/>
                <a:cs typeface="Courier New" panose="02070309020205020404" pitchFamily="49" charset="0"/>
              </a:rPr>
              <a:t>04:34:36 PM    1      4.80</a:t>
            </a:r>
          </a:p>
          <a:p>
            <a:pPr marL="0" indent="0">
              <a:buNone/>
            </a:pPr>
            <a:r>
              <a:rPr lang="en-US" sz="1400" dirty="0">
                <a:latin typeface="Courier New" panose="02070309020205020404" pitchFamily="49" charset="0"/>
                <a:cs typeface="Courier New" panose="02070309020205020404" pitchFamily="49" charset="0"/>
              </a:rPr>
              <a:t>04:34:36 PM    2      1.80</a:t>
            </a:r>
          </a:p>
          <a:p>
            <a:pPr marL="0" indent="0">
              <a:buNone/>
            </a:pPr>
            <a:r>
              <a:rPr lang="en-US" sz="1400" dirty="0">
                <a:latin typeface="Courier New" panose="02070309020205020404" pitchFamily="49" charset="0"/>
                <a:cs typeface="Courier New" panose="02070309020205020404" pitchFamily="49" charset="0"/>
              </a:rPr>
              <a:t>04:34:36 PM    3      1.00</a:t>
            </a:r>
          </a:p>
          <a:p>
            <a:pPr marL="0" indent="0">
              <a:buNone/>
            </a:pPr>
            <a:r>
              <a:rPr lang="en-US" sz="1400" dirty="0">
                <a:latin typeface="Courier New" panose="02070309020205020404" pitchFamily="49" charset="0"/>
                <a:cs typeface="Courier New" panose="02070309020205020404" pitchFamily="49" charset="0"/>
              </a:rPr>
              <a:t>04:34:36 PM    4      2.20</a:t>
            </a:r>
          </a:p>
          <a:p>
            <a:pPr marL="0" indent="0">
              <a:buNone/>
            </a:pPr>
            <a:r>
              <a:rPr lang="en-US" sz="1400" dirty="0">
                <a:latin typeface="Courier New" panose="02070309020205020404" pitchFamily="49" charset="0"/>
                <a:cs typeface="Courier New" panose="02070309020205020404" pitchFamily="49" charset="0"/>
              </a:rPr>
              <a:t>04:34:36 PM    5      2.20</a:t>
            </a:r>
          </a:p>
          <a:p>
            <a:pPr marL="0" indent="0">
              <a:buNone/>
            </a:pPr>
            <a:r>
              <a:rPr lang="en-US" sz="1400" dirty="0">
                <a:latin typeface="Courier New" panose="02070309020205020404" pitchFamily="49" charset="0"/>
                <a:cs typeface="Courier New" panose="02070309020205020404" pitchFamily="49" charset="0"/>
              </a:rPr>
              <a:t>04:34:36 PM    6      9.40</a:t>
            </a:r>
          </a:p>
          <a:p>
            <a:pPr marL="0" indent="0">
              <a:buNone/>
            </a:pPr>
            <a:r>
              <a:rPr lang="en-US" sz="1400" dirty="0">
                <a:latin typeface="Courier New" panose="02070309020205020404" pitchFamily="49" charset="0"/>
                <a:cs typeface="Courier New" panose="02070309020205020404" pitchFamily="49" charset="0"/>
              </a:rPr>
              <a:t>04:34:36 PM    7      6.60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Rectangle 3">
            <a:extLst>
              <a:ext uri="{FF2B5EF4-FFF2-40B4-BE49-F238E27FC236}">
                <a16:creationId xmlns:a16="http://schemas.microsoft.com/office/drawing/2014/main" id="{DB392FB8-8CCA-5744-B85E-35FF77A09558}"/>
              </a:ext>
            </a:extLst>
          </p:cNvPr>
          <p:cNvSpPr txBox="1">
            <a:spLocks noChangeArrowheads="1"/>
          </p:cNvSpPr>
          <p:nvPr/>
        </p:nvSpPr>
        <p:spPr bwMode="auto">
          <a:xfrm>
            <a:off x="4267200" y="1066800"/>
            <a:ext cx="3962400" cy="5181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marL="0" indent="0">
              <a:buNone/>
            </a:pPr>
            <a:r>
              <a:rPr lang="en-US" sz="1400" kern="0" dirty="0">
                <a:latin typeface="Courier New" panose="02070309020205020404" pitchFamily="49" charset="0"/>
                <a:cs typeface="Courier New" panose="02070309020205020404" pitchFamily="49" charset="0"/>
              </a:rPr>
              <a:t>04:34:36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04:34:41 PM  all    448.60</a:t>
            </a:r>
          </a:p>
          <a:p>
            <a:pPr marL="0" indent="0">
              <a:buNone/>
            </a:pPr>
            <a:r>
              <a:rPr lang="en-US" sz="1400" kern="0" dirty="0">
                <a:latin typeface="Courier New" panose="02070309020205020404" pitchFamily="49" charset="0"/>
                <a:cs typeface="Courier New" panose="02070309020205020404" pitchFamily="49" charset="0"/>
              </a:rPr>
              <a:t>04:34:41 PM    0     81.80</a:t>
            </a:r>
          </a:p>
          <a:p>
            <a:pPr marL="0" indent="0">
              <a:buNone/>
            </a:pPr>
            <a:r>
              <a:rPr lang="en-US" sz="1400" kern="0" dirty="0">
                <a:latin typeface="Courier New" panose="02070309020205020404" pitchFamily="49" charset="0"/>
                <a:cs typeface="Courier New" panose="02070309020205020404" pitchFamily="49" charset="0"/>
              </a:rPr>
              <a:t>04:34:41 PM    1     43.40</a:t>
            </a:r>
          </a:p>
          <a:p>
            <a:pPr marL="0" indent="0">
              <a:buNone/>
            </a:pPr>
            <a:r>
              <a:rPr lang="en-US" sz="1400" kern="0" dirty="0">
                <a:latin typeface="Courier New" panose="02070309020205020404" pitchFamily="49" charset="0"/>
                <a:cs typeface="Courier New" panose="02070309020205020404" pitchFamily="49" charset="0"/>
              </a:rPr>
              <a:t>04:34:41 PM    2      6.60</a:t>
            </a:r>
          </a:p>
          <a:p>
            <a:pPr marL="0" indent="0">
              <a:buNone/>
            </a:pPr>
            <a:r>
              <a:rPr lang="en-US" sz="1400" kern="0" dirty="0">
                <a:latin typeface="Courier New" panose="02070309020205020404" pitchFamily="49" charset="0"/>
                <a:cs typeface="Courier New" panose="02070309020205020404" pitchFamily="49" charset="0"/>
              </a:rPr>
              <a:t>04:34:41 PM    3     19.80</a:t>
            </a:r>
          </a:p>
          <a:p>
            <a:pPr marL="0" indent="0">
              <a:buNone/>
            </a:pPr>
            <a:r>
              <a:rPr lang="en-US" sz="1400" kern="0" dirty="0">
                <a:latin typeface="Courier New" panose="02070309020205020404" pitchFamily="49" charset="0"/>
                <a:cs typeface="Courier New" panose="02070309020205020404" pitchFamily="49" charset="0"/>
              </a:rPr>
              <a:t>04:34:41 PM    4     70.60</a:t>
            </a:r>
          </a:p>
          <a:p>
            <a:pPr marL="0" indent="0">
              <a:buNone/>
            </a:pPr>
            <a:r>
              <a:rPr lang="en-US" sz="1400" kern="0" dirty="0">
                <a:latin typeface="Courier New" panose="02070309020205020404" pitchFamily="49" charset="0"/>
                <a:cs typeface="Courier New" panose="02070309020205020404" pitchFamily="49" charset="0"/>
              </a:rPr>
              <a:t>04:34:41 PM    5     25.60</a:t>
            </a:r>
          </a:p>
          <a:p>
            <a:pPr marL="0" indent="0">
              <a:buNone/>
            </a:pPr>
            <a:r>
              <a:rPr lang="en-US" sz="1400" kern="0" dirty="0">
                <a:latin typeface="Courier New" panose="02070309020205020404" pitchFamily="49" charset="0"/>
                <a:cs typeface="Courier New" panose="02070309020205020404" pitchFamily="49" charset="0"/>
              </a:rPr>
              <a:t>04:34:41 PM    6    252.80</a:t>
            </a:r>
          </a:p>
          <a:p>
            <a:pPr marL="0" indent="0">
              <a:buNone/>
            </a:pPr>
            <a:r>
              <a:rPr lang="en-US" sz="1400" kern="0" dirty="0">
                <a:latin typeface="Courier New" panose="02070309020205020404" pitchFamily="49" charset="0"/>
                <a:cs typeface="Courier New" panose="02070309020205020404" pitchFamily="49" charset="0"/>
              </a:rPr>
              <a:t>04:34:41 PM    7     46.60</a:t>
            </a:r>
          </a:p>
          <a:p>
            <a:pPr marL="0" indent="0">
              <a:buNone/>
            </a:pPr>
            <a:endParaRPr lang="en-US" sz="1400" kern="0" dirty="0">
              <a:latin typeface="Courier New" panose="02070309020205020404" pitchFamily="49" charset="0"/>
              <a:cs typeface="Courier New" panose="02070309020205020404" pitchFamily="49" charset="0"/>
            </a:endParaRPr>
          </a:p>
          <a:p>
            <a:pPr marL="0" indent="0">
              <a:buNone/>
            </a:pPr>
            <a:r>
              <a:rPr lang="en-US" sz="1400" kern="0" dirty="0">
                <a:latin typeface="Courier New" panose="02070309020205020404" pitchFamily="49" charset="0"/>
                <a:cs typeface="Courier New" panose="02070309020205020404" pitchFamily="49" charset="0"/>
              </a:rPr>
              <a:t>04:34:41 PM  CPU    </a:t>
            </a:r>
            <a:r>
              <a:rPr lang="en-US" sz="1400" kern="0" dirty="0" err="1">
                <a:latin typeface="Courier New" panose="02070309020205020404" pitchFamily="49" charset="0"/>
                <a:cs typeface="Courier New" panose="02070309020205020404" pitchFamily="49" charset="0"/>
              </a:rPr>
              <a:t>intr</a:t>
            </a:r>
            <a:r>
              <a:rPr lang="en-US" sz="1400" kern="0" dirty="0">
                <a:latin typeface="Courier New" panose="02070309020205020404" pitchFamily="49" charset="0"/>
                <a:cs typeface="Courier New" panose="02070309020205020404" pitchFamily="49" charset="0"/>
              </a:rPr>
              <a:t>/s</a:t>
            </a:r>
          </a:p>
          <a:p>
            <a:pPr marL="0" indent="0">
              <a:buNone/>
            </a:pPr>
            <a:r>
              <a:rPr lang="en-US" sz="1400" kern="0" dirty="0">
                <a:latin typeface="Courier New" panose="02070309020205020404" pitchFamily="49" charset="0"/>
                <a:cs typeface="Courier New" panose="02070309020205020404" pitchFamily="49" charset="0"/>
              </a:rPr>
              <a:t>04:34:46 PM  all    226.80</a:t>
            </a:r>
          </a:p>
          <a:p>
            <a:pPr marL="0" indent="0">
              <a:buNone/>
            </a:pPr>
            <a:r>
              <a:rPr lang="en-US" sz="1400" kern="0" dirty="0">
                <a:latin typeface="Courier New" panose="02070309020205020404" pitchFamily="49" charset="0"/>
                <a:cs typeface="Courier New" panose="02070309020205020404" pitchFamily="49" charset="0"/>
              </a:rPr>
              <a:t>04:34:46 PM    0     21.20</a:t>
            </a:r>
          </a:p>
          <a:p>
            <a:pPr marL="0" indent="0">
              <a:buNone/>
            </a:pPr>
            <a:r>
              <a:rPr lang="en-US" sz="1400" kern="0" dirty="0">
                <a:latin typeface="Courier New" panose="02070309020205020404" pitchFamily="49" charset="0"/>
                <a:cs typeface="Courier New" panose="02070309020205020404" pitchFamily="49" charset="0"/>
              </a:rPr>
              <a:t>04:34:46 PM    1     29.00</a:t>
            </a:r>
          </a:p>
          <a:p>
            <a:pPr marL="0" indent="0">
              <a:buNone/>
            </a:pPr>
            <a:r>
              <a:rPr lang="en-US" sz="1400" kern="0" dirty="0">
                <a:latin typeface="Courier New" panose="02070309020205020404" pitchFamily="49" charset="0"/>
                <a:cs typeface="Courier New" panose="02070309020205020404" pitchFamily="49" charset="0"/>
              </a:rPr>
              <a:t>04:34:46 PM    2      4.60</a:t>
            </a:r>
          </a:p>
          <a:p>
            <a:pPr marL="0" indent="0">
              <a:buNone/>
            </a:pPr>
            <a:r>
              <a:rPr lang="en-US" sz="1400" kern="0" dirty="0">
                <a:latin typeface="Courier New" panose="02070309020205020404" pitchFamily="49" charset="0"/>
                <a:cs typeface="Courier New" panose="02070309020205020404" pitchFamily="49" charset="0"/>
              </a:rPr>
              <a:t>04:34:46 PM    3     18.00</a:t>
            </a:r>
          </a:p>
          <a:p>
            <a:pPr marL="0" indent="0">
              <a:buNone/>
            </a:pPr>
            <a:r>
              <a:rPr lang="en-US" sz="1400" kern="0" dirty="0">
                <a:latin typeface="Courier New" panose="02070309020205020404" pitchFamily="49" charset="0"/>
                <a:cs typeface="Courier New" panose="02070309020205020404" pitchFamily="49" charset="0"/>
              </a:rPr>
              <a:t>04:34:46 PM    4     19.20</a:t>
            </a:r>
          </a:p>
          <a:p>
            <a:pPr marL="0" indent="0">
              <a:buNone/>
            </a:pPr>
            <a:r>
              <a:rPr lang="en-US" sz="1400" kern="0" dirty="0">
                <a:latin typeface="Courier New" panose="02070309020205020404" pitchFamily="49" charset="0"/>
                <a:cs typeface="Courier New" panose="02070309020205020404" pitchFamily="49" charset="0"/>
              </a:rPr>
              <a:t>04:34:46 PM    5     15.20</a:t>
            </a:r>
          </a:p>
          <a:p>
            <a:pPr marL="0" indent="0">
              <a:buNone/>
            </a:pPr>
            <a:r>
              <a:rPr lang="en-US" sz="1400" kern="0" dirty="0">
                <a:latin typeface="Courier New" panose="02070309020205020404" pitchFamily="49" charset="0"/>
                <a:cs typeface="Courier New" panose="02070309020205020404" pitchFamily="49" charset="0"/>
              </a:rPr>
              <a:t>04:34:46 PM    6    103.40</a:t>
            </a:r>
          </a:p>
          <a:p>
            <a:pPr marL="0" indent="0">
              <a:buNone/>
            </a:pPr>
            <a:r>
              <a:rPr lang="en-US" sz="1400" kern="0" dirty="0">
                <a:latin typeface="Courier New" panose="02070309020205020404" pitchFamily="49" charset="0"/>
                <a:cs typeface="Courier New" panose="02070309020205020404" pitchFamily="49" charset="0"/>
              </a:rPr>
              <a:t>04:34:46 PM    7     28.00</a:t>
            </a:r>
          </a:p>
          <a:p>
            <a:pPr marL="0" indent="0">
              <a:buNone/>
            </a:pPr>
            <a:br>
              <a:rPr lang="en-US" sz="1600" kern="0" dirty="0">
                <a:latin typeface="Courier New" panose="02070309020205020404" pitchFamily="49" charset="0"/>
                <a:cs typeface="Courier New" panose="02070309020205020404" pitchFamily="49" charset="0"/>
              </a:rPr>
            </a:br>
            <a:endParaRPr lang="en-US" sz="2000" kern="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2188316"/>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14319"/>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Calibri" panose="020F0502020204030204" pitchFamily="34" charset="0"/>
                    <a:cs typeface="Calibri" panose="020F0502020204030204" pitchFamily="34" charset="0"/>
                  </a:rPr>
                  <a:t>Consider a single core with 150 expected interrupts where each interrupt introduces about 40 instructions.  </a:t>
                </a:r>
              </a:p>
              <a:p>
                <a:pPr lvl="0"/>
                <a:r>
                  <a:rPr lang="en-US" sz="2000" dirty="0">
                    <a:latin typeface="Calibri" panose="020F0502020204030204" pitchFamily="34" charset="0"/>
                    <a:cs typeface="Calibri" panose="020F050202020403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Calibri" panose="020F0502020204030204" pitchFamily="34" charset="0"/>
                    <a:cs typeface="Calibri" panose="020F0502020204030204" pitchFamily="34" charset="0"/>
                  </a:rPr>
                  <a:t> possible state changes every second to accurate model the jitter execution time.  </a:t>
                </a:r>
              </a:p>
              <a:p>
                <a:pPr lvl="0"/>
                <a:r>
                  <a:rPr lang="en-US" sz="2000" dirty="0">
                    <a:latin typeface="Calibri" panose="020F0502020204030204" pitchFamily="34" charset="0"/>
                    <a:cs typeface="Calibri" panose="020F0502020204030204" pitchFamily="34" charset="0"/>
                  </a:rPr>
                  <a:t>Thus, an adversary’s jitter prediction model requires a work factor of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after 1 second of “random” interrupts to guess the initial state affecting jitter execution performance.</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930" t="-845" r="-46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155576"/>
            <a:ext cx="8763000" cy="1063624"/>
          </a:xfrm>
        </p:spPr>
        <p:txBody>
          <a:bodyPr/>
          <a:lstStyle/>
          <a:p>
            <a:r>
              <a:rPr lang="en-US" sz="3600" dirty="0">
                <a:latin typeface="Calibri Light" panose="020F0302020204030204" pitchFamily="34" charset="0"/>
                <a:cs typeface="Calibri Light" panose="020F0302020204030204" pitchFamily="34" charset="0"/>
              </a:rPr>
              <a:t>The easy part of cryptographic random number generation: DBRG</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latin typeface="Calibri" panose="020F0502020204030204" pitchFamily="34" charset="0"/>
                <a:cs typeface="Calibri" panose="020F0502020204030204" pitchFamily="34" charset="0"/>
              </a:rPr>
              <a:t>“Anyone discussing deterministic generation of random number is, strictly speaking, already in a state of sin” – von Neuman.</a:t>
            </a:r>
          </a:p>
          <a:p>
            <a:pPr>
              <a:lnSpc>
                <a:spcPct val="80000"/>
              </a:lnSpc>
            </a:pPr>
            <a:endParaRPr lang="en-US" sz="2000" dirty="0">
              <a:latin typeface="Calibri" panose="020F0502020204030204" pitchFamily="34" charset="0"/>
              <a:cs typeface="Calibri" panose="020F0502020204030204" pitchFamily="34" charset="0"/>
            </a:endParaRPr>
          </a:p>
          <a:p>
            <a:pPr>
              <a:lnSpc>
                <a:spcPct val="80000"/>
              </a:lnSpc>
            </a:pPr>
            <a:r>
              <a:rPr lang="en-US" sz="2000" dirty="0">
                <a:latin typeface="Calibri" panose="020F0502020204030204" pitchFamily="34" charset="0"/>
                <a:cs typeface="Calibri" panose="020F0502020204030204" pitchFamily="34" charset="0"/>
              </a:rPr>
              <a:t>A “seed”  with full entropy is critical</a:t>
            </a:r>
          </a:p>
          <a:p>
            <a:pPr>
              <a:lnSpc>
                <a:spcPct val="80000"/>
              </a:lnSpc>
            </a:pPr>
            <a:r>
              <a:rPr lang="en-US" sz="2000" dirty="0">
                <a:latin typeface="Calibri" panose="020F0502020204030204" pitchFamily="34" charset="0"/>
                <a:cs typeface="Calibri" panose="020F0502020204030204" pitchFamily="34" charset="0"/>
              </a:rPr>
              <a:t>Smooths and stretches entropy</a:t>
            </a:r>
          </a:p>
          <a:p>
            <a:pPr>
              <a:lnSpc>
                <a:spcPct val="80000"/>
              </a:lnSpc>
            </a:pPr>
            <a:r>
              <a:rPr lang="en-US" sz="2000" dirty="0">
                <a:latin typeface="Calibri" panose="020F0502020204030204" pitchFamily="34" charset="0"/>
                <a:cs typeface="Calibri" panose="020F0502020204030204" pitchFamily="34" charset="0"/>
              </a:rPr>
              <a:t>DBRG’s can be built using</a:t>
            </a:r>
          </a:p>
          <a:p>
            <a:pPr lvl="1">
              <a:lnSpc>
                <a:spcPct val="80000"/>
              </a:lnSpc>
            </a:pPr>
            <a:r>
              <a:rPr lang="en-US" sz="2000" dirty="0">
                <a:latin typeface="Calibri" panose="020F0502020204030204" pitchFamily="34" charset="0"/>
                <a:cs typeface="Calibri" panose="020F0502020204030204" pitchFamily="34" charset="0"/>
              </a:rPr>
              <a:t>Block ciphers</a:t>
            </a:r>
          </a:p>
          <a:p>
            <a:pPr lvl="1">
              <a:lnSpc>
                <a:spcPct val="80000"/>
              </a:lnSpc>
            </a:pPr>
            <a:r>
              <a:rPr lang="en-US" sz="2000" dirty="0">
                <a:latin typeface="Calibri" panose="020F0502020204030204" pitchFamily="34" charset="0"/>
                <a:cs typeface="Calibri" panose="020F0502020204030204" pitchFamily="34" charset="0"/>
              </a:rPr>
              <a:t>Hash functions</a:t>
            </a:r>
          </a:p>
          <a:p>
            <a:pPr lvl="1">
              <a:lnSpc>
                <a:spcPct val="80000"/>
              </a:lnSpc>
            </a:pPr>
            <a:r>
              <a:rPr lang="en-US" sz="2000" dirty="0">
                <a:latin typeface="Calibri" panose="020F0502020204030204" pitchFamily="34" charset="0"/>
                <a:cs typeface="Calibri" panose="020F0502020204030204" pitchFamily="34" charset="0"/>
              </a:rPr>
              <a:t>Stream ciphers</a:t>
            </a:r>
          </a:p>
          <a:p>
            <a:pPr lvl="1">
              <a:lnSpc>
                <a:spcPct val="80000"/>
              </a:lnSpc>
            </a:pPr>
            <a:r>
              <a:rPr lang="en-US" sz="2000" dirty="0">
                <a:latin typeface="Calibri" panose="020F0502020204030204" pitchFamily="34" charset="0"/>
                <a:cs typeface="Calibri" panose="020F0502020204030204" pitchFamily="34" charset="0"/>
              </a:rPr>
              <a:t>Even public key systems</a:t>
            </a:r>
          </a:p>
          <a:p>
            <a:pPr>
              <a:lnSpc>
                <a:spcPct val="80000"/>
              </a:lnSpc>
            </a:pPr>
            <a:r>
              <a:rPr lang="en-US" sz="2000" dirty="0">
                <a:latin typeface="Calibri" panose="020F0502020204030204" pitchFamily="34" charset="0"/>
                <a:cs typeface="Calibri" panose="020F0502020204030204" pitchFamily="34" charset="0"/>
              </a:rPr>
              <a:t>Building good, certifiable DRBG’s is a “solved problem”</a:t>
            </a:r>
          </a:p>
          <a:p>
            <a:pPr lvl="1">
              <a:lnSpc>
                <a:spcPct val="80000"/>
              </a:lnSpc>
            </a:pPr>
            <a:r>
              <a:rPr lang="en-US" sz="2000" dirty="0">
                <a:latin typeface="Calibri" panose="020F0502020204030204" pitchFamily="34" charset="0"/>
                <a:cs typeface="Calibri" panose="020F0502020204030204" pitchFamily="34" charset="0"/>
              </a:rPr>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152400" y="152400"/>
            <a:ext cx="8839200" cy="1104881"/>
          </a:xfrm>
        </p:spPr>
        <p:txBody>
          <a:bodyPr/>
          <a:lstStyle/>
          <a:p>
            <a:r>
              <a:rPr lang="en-US" sz="3600" dirty="0">
                <a:latin typeface="Calibri Light" panose="020F0302020204030204" pitchFamily="34" charset="0"/>
                <a:cs typeface="Calibri Light" panose="020F0302020204030204" pitchFamily="34" charset="0"/>
              </a:rPr>
              <a:t>Effect of interrupts on state evolution and execution time -- II</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600201"/>
                <a:ext cx="8686800" cy="4800600"/>
              </a:xfrm>
            </p:spPr>
            <p:txBody>
              <a:bodyPr/>
              <a:lstStyle/>
              <a:p>
                <a:pPr lvl="0"/>
                <a:r>
                  <a:rPr lang="en-US" sz="2000" dirty="0">
                    <a:latin typeface="Calibri" panose="020F0502020204030204" pitchFamily="34" charset="0"/>
                    <a:cs typeface="Calibri" panose="020F0502020204030204" pitchFamily="34" charset="0"/>
                  </a:rPr>
                  <a:t>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Calibri" panose="020F0502020204030204" pitchFamily="34" charset="0"/>
                    <a:cs typeface="Calibri" panose="020F0502020204030204" pitchFamily="34" charset="0"/>
                  </a:rPr>
                  <a:t>-400</a:t>
                </a:r>
                <a:r>
                  <a:rPr lang="en-US" sz="2000" dirty="0">
                    <a:latin typeface="Calibri" panose="020F0502020204030204" pitchFamily="34" charset="0"/>
                    <a:cs typeface="Calibri" panose="020F0502020204030204" pitchFamily="34" charset="0"/>
                  </a:rPr>
                  <a:t>.  [This needs more justification.]</a:t>
                </a:r>
              </a:p>
              <a:p>
                <a:pPr lvl="0"/>
                <a:r>
                  <a:rPr lang="en-US" sz="2000" dirty="0">
                    <a:latin typeface="Calibri" panose="020F0502020204030204" pitchFamily="34" charset="0"/>
                    <a:cs typeface="Calibri" panose="020F050202020403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Calibri" panose="020F0502020204030204" pitchFamily="34" charset="0"/>
                    <a:cs typeface="Calibri" panose="020F0502020204030204" pitchFamily="34" charset="0"/>
                  </a:rPr>
                  <a:t> bits of entropy per second to jitter measurements.</a:t>
                </a:r>
              </a:p>
              <a:p>
                <a:pPr lvl="0"/>
                <a:r>
                  <a:rPr lang="en-US" sz="2000" dirty="0">
                    <a:latin typeface="Calibri" panose="020F0502020204030204" pitchFamily="34" charset="0"/>
                    <a:cs typeface="Calibri" panose="020F0502020204030204" pitchFamily="34" charset="0"/>
                  </a:rPr>
                  <a:t>It remains to schedule execution jitter sampling to ensure a minimum entropy (due to state) of 1 bit which we can achieve by sampling no more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Each such sample has “at least” 1 bit of entropy.</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600201"/>
                <a:ext cx="8686800" cy="4800600"/>
              </a:xfrm>
              <a:blipFill>
                <a:blip r:embed="rId3"/>
                <a:stretch>
                  <a:fillRect l="-876" t="-792" r="-14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Bottom line</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474726" y="1672941"/>
                <a:ext cx="8188452" cy="3886190"/>
              </a:xfrm>
            </p:spPr>
            <p:txBody>
              <a:bodyPr/>
              <a:lstStyle/>
              <a:p>
                <a:pPr lvl="0"/>
                <a:r>
                  <a:rPr lang="en-US" sz="2000" dirty="0">
                    <a:latin typeface="Calibri" panose="020F0502020204030204" pitchFamily="34" charset="0"/>
                    <a:cs typeface="Calibri" panose="020F0502020204030204" pitchFamily="34" charset="0"/>
                  </a:rPr>
                  <a:t>Memory jitter and execution jitter caused by state evolution supports estimated entropy provided we sample less frequently than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and these estimates are very conservative.</a:t>
                </a:r>
              </a:p>
              <a:p>
                <a:pPr lvl="0"/>
                <a:r>
                  <a:rPr lang="en-US" sz="2000" dirty="0">
                    <a:latin typeface="Calibri" panose="020F0502020204030204" pitchFamily="34" charset="0"/>
                    <a:cs typeface="Calibri" panose="020F0502020204030204" pitchFamily="34" charset="0"/>
                  </a:rPr>
                  <a:t>We have not included effects adding to entropy based on interrupts that occur during a jitter sample execution.</a:t>
                </a:r>
              </a:p>
              <a:p>
                <a:pPr lvl="0"/>
                <a:r>
                  <a:rPr lang="en-US" sz="2000" dirty="0">
                    <a:latin typeface="Calibri" panose="020F0502020204030204" pitchFamily="34" charset="0"/>
                    <a:cs typeface="Calibri" panose="020F0502020204030204" pitchFamily="34" charset="0"/>
                  </a:rPr>
                  <a:t>We do not assume that interrupts are randomly distributed. We only require that the number of interrupts occurring every 2.5 </a:t>
                </a:r>
                <a:r>
                  <a:rPr lang="en-US" sz="2000" dirty="0" err="1">
                    <a:latin typeface="Calibri" panose="020F0502020204030204" pitchFamily="34" charset="0"/>
                    <a:cs typeface="Calibri" panose="020F0502020204030204" pitchFamily="34" charset="0"/>
                  </a:rPr>
                  <a:t>ms</a:t>
                </a:r>
                <a:r>
                  <a:rPr lang="en-US" sz="2000" dirty="0">
                    <a:latin typeface="Calibri" panose="020F0502020204030204" pitchFamily="34" charset="0"/>
                    <a:cs typeface="Calibri" panose="020F050202020403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Calibri" panose="020F0502020204030204" pitchFamily="34" charset="0"/>
                    <a:cs typeface="Calibri" panose="020F0502020204030204" pitchFamily="34" charset="0"/>
                  </a:rPr>
                  <a:t>.</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474726" y="1672941"/>
                <a:ext cx="8188452" cy="3886190"/>
              </a:xfrm>
              <a:blipFill>
                <a:blip r:embed="rId3"/>
                <a:stretch>
                  <a:fillRect l="-774" t="-65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Light" panose="020F0302020204030204" pitchFamily="34" charset="0"/>
                <a:cs typeface="Calibri Light" panose="020F0302020204030204" pitchFamily="34" charset="0"/>
              </a:rPr>
              <a:t>Notes</a:t>
            </a:r>
          </a:p>
        </p:txBody>
      </p:sp>
      <p:sp>
        <p:nvSpPr>
          <p:cNvPr id="23557" name="Rectangle 3"/>
          <p:cNvSpPr>
            <a:spLocks noGrp="1" noChangeArrowheads="1"/>
          </p:cNvSpPr>
          <p:nvPr>
            <p:ph type="body" idx="1"/>
          </p:nvPr>
        </p:nvSpPr>
        <p:spPr>
          <a:xfrm>
            <a:off x="381000" y="1905010"/>
            <a:ext cx="8188452" cy="3886190"/>
          </a:xfrm>
        </p:spPr>
        <p:txBody>
          <a:bodyPr/>
          <a:lstStyle/>
          <a:p>
            <a:r>
              <a:rPr lang="en-US" sz="2000" dirty="0">
                <a:latin typeface="Calibri" panose="020F0502020204030204" pitchFamily="34" charset="0"/>
                <a:cs typeface="Calibri" panose="020F0502020204030204" pitchFamily="34" charset="0"/>
              </a:rPr>
              <a:t>L1 Data Cache Latency: 4 cycles for simple access via pointer</a:t>
            </a:r>
          </a:p>
          <a:p>
            <a:r>
              <a:rPr lang="en-US" sz="2000" dirty="0">
                <a:latin typeface="Calibri" panose="020F0502020204030204" pitchFamily="34" charset="0"/>
                <a:cs typeface="Calibri" panose="020F0502020204030204" pitchFamily="34" charset="0"/>
              </a:rPr>
              <a:t>L1 Data Cache Latency: 5 cycles for access with complex address calculation.</a:t>
            </a:r>
          </a:p>
          <a:p>
            <a:r>
              <a:rPr lang="en-US" sz="2000" dirty="0">
                <a:latin typeface="Calibri" panose="020F0502020204030204" pitchFamily="34" charset="0"/>
                <a:cs typeface="Calibri" panose="020F0502020204030204" pitchFamily="34" charset="0"/>
              </a:rPr>
              <a:t>L2 Cache Latency: 12 cycles</a:t>
            </a:r>
          </a:p>
          <a:p>
            <a:r>
              <a:rPr lang="en-US" sz="2000" dirty="0">
                <a:latin typeface="Calibri" panose="020F0502020204030204" pitchFamily="34" charset="0"/>
                <a:cs typeface="Calibri" panose="020F0502020204030204" pitchFamily="34" charset="0"/>
              </a:rPr>
              <a:t>L3 Cache Latency: 36 cycles </a:t>
            </a:r>
          </a:p>
          <a:p>
            <a:r>
              <a:rPr lang="en-US" sz="2000" dirty="0">
                <a:latin typeface="Calibri" panose="020F0502020204030204" pitchFamily="34" charset="0"/>
                <a:cs typeface="Calibri" panose="020F0502020204030204" pitchFamily="34" charset="0"/>
              </a:rPr>
              <a:t>L3 Cache Latency: 43 cycles </a:t>
            </a:r>
          </a:p>
          <a:p>
            <a:r>
              <a:rPr lang="en-US" sz="2000" dirty="0">
                <a:latin typeface="Calibri" panose="020F0502020204030204" pitchFamily="34" charset="0"/>
                <a:cs typeface="Calibri" panose="020F0502020204030204" pitchFamily="34" charset="0"/>
              </a:rPr>
              <a:t>L3 Cache Latency: 58 cycles - 66 cycles </a:t>
            </a:r>
          </a:p>
          <a:p>
            <a:r>
              <a:rPr lang="en-US" sz="2000" dirty="0">
                <a:latin typeface="Calibri" panose="020F0502020204030204" pitchFamily="34" charset="0"/>
                <a:cs typeface="Calibri" panose="020F0502020204030204" pitchFamily="34" charset="0"/>
              </a:rPr>
              <a:t>RAM Latency: 36-62 cycles + 57-100 ns </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585900762"/>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dirty="0">
                <a:latin typeface="Calibri Light" panose="020F0302020204030204" pitchFamily="34" charset="0"/>
                <a:cs typeface="Calibri Light" panose="020F0302020204030204" pitchFamily="34" charset="0"/>
              </a:rPr>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6932660"/>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54</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1676400" y="1466215"/>
            <a:ext cx="5562600" cy="4077970"/>
          </a:xfrm>
          <a:prstGeom prst="rect">
            <a:avLst/>
          </a:prstGeom>
        </p:spPr>
      </p:pic>
    </p:spTree>
    <p:extLst>
      <p:ext uri="{BB962C8B-B14F-4D97-AF65-F5344CB8AC3E}">
        <p14:creationId xmlns:p14="http://schemas.microsoft.com/office/powerpoint/2010/main" val="4223480435"/>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642836238"/>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Size of cache block</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BTB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168/168</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64,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3389755758"/>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latin typeface="Calibri Light" panose="020F0302020204030204" pitchFamily="34" charset="0"/>
                <a:cs typeface="Calibri Light" panose="020F0302020204030204" pitchFamily="34" charset="0"/>
              </a:rPr>
              <a:t>Machine state (Intel x64)</a:t>
            </a:r>
          </a:p>
        </p:txBody>
      </p:sp>
      <p:sp>
        <p:nvSpPr>
          <p:cNvPr id="23557" name="Rectangle 3"/>
          <p:cNvSpPr>
            <a:spLocks noGrp="1" noChangeArrowheads="1"/>
          </p:cNvSpPr>
          <p:nvPr>
            <p:ph type="body" idx="1"/>
          </p:nvPr>
        </p:nvSpPr>
        <p:spPr>
          <a:xfrm>
            <a:off x="609600" y="1295400"/>
            <a:ext cx="8226552" cy="4953000"/>
          </a:xfrm>
        </p:spPr>
        <p:txBody>
          <a:bodyPr/>
          <a:lstStyle/>
          <a:p>
            <a:pPr>
              <a:lnSpc>
                <a:spcPct val="90000"/>
              </a:lnSpc>
            </a:pPr>
            <a:r>
              <a:rPr lang="en-US" sz="2000" dirty="0">
                <a:latin typeface="Calibri" panose="020F0502020204030204" pitchFamily="34" charset="0"/>
                <a:cs typeface="Calibri" panose="020F0502020204030204" pitchFamily="34" charset="0"/>
              </a:rPr>
              <a:t>Time of day clock</a:t>
            </a:r>
          </a:p>
          <a:p>
            <a:pPr>
              <a:lnSpc>
                <a:spcPct val="90000"/>
              </a:lnSpc>
            </a:pPr>
            <a:r>
              <a:rPr lang="en-US" sz="2000" dirty="0">
                <a:latin typeface="Calibri" panose="020F0502020204030204" pitchFamily="34" charset="0"/>
                <a:cs typeface="Calibri" panose="020F0502020204030204" pitchFamily="34" charset="0"/>
              </a:rPr>
              <a:t>CPU cycle rate</a:t>
            </a:r>
          </a:p>
          <a:p>
            <a:pPr>
              <a:lnSpc>
                <a:spcPct val="90000"/>
              </a:lnSpc>
            </a:pPr>
            <a:r>
              <a:rPr lang="en-US" sz="2000" dirty="0">
                <a:latin typeface="Calibri" panose="020F0502020204030204" pitchFamily="34" charset="0"/>
                <a:cs typeface="Calibri" panose="020F0502020204030204" pitchFamily="34" charset="0"/>
              </a:rPr>
              <a:t>DRAM cycle and refresh rates</a:t>
            </a:r>
          </a:p>
          <a:p>
            <a:pPr lvl="0"/>
            <a:r>
              <a:rPr lang="en-US" sz="2000" dirty="0">
                <a:latin typeface="Calibri" panose="020F0502020204030204" pitchFamily="34" charset="0"/>
                <a:cs typeface="Calibri" panose="020F0502020204030204" pitchFamily="34" charset="0"/>
              </a:rPr>
              <a:t>CPU instruction pipelines fill levels and stalls </a:t>
            </a:r>
          </a:p>
          <a:p>
            <a:pPr lvl="0"/>
            <a:r>
              <a:rPr lang="en-US" sz="2000" dirty="0">
                <a:latin typeface="Calibri" panose="020F0502020204030204" pitchFamily="34" charset="0"/>
                <a:cs typeface="Calibri" panose="020F0502020204030204" pitchFamily="34" charset="0"/>
              </a:rPr>
              <a:t>The CPU frequency scaling</a:t>
            </a:r>
          </a:p>
          <a:p>
            <a:pPr lvl="0"/>
            <a:r>
              <a:rPr lang="en-US" sz="2000" dirty="0">
                <a:latin typeface="Calibri" panose="020F0502020204030204" pitchFamily="34" charset="0"/>
                <a:cs typeface="Calibri" panose="020F0502020204030204" pitchFamily="34" charset="0"/>
              </a:rPr>
              <a:t>The CPU power management may disable CPU features. </a:t>
            </a:r>
          </a:p>
          <a:p>
            <a:pPr lvl="0"/>
            <a:r>
              <a:rPr lang="en-US" sz="2000" dirty="0">
                <a:latin typeface="Calibri" panose="020F0502020204030204" pitchFamily="34" charset="0"/>
                <a:cs typeface="Calibri" panose="020F0502020204030204" pitchFamily="34" charset="0"/>
              </a:rPr>
              <a:t>Instruction and data caches</a:t>
            </a:r>
          </a:p>
          <a:p>
            <a:pPr lvl="0"/>
            <a:r>
              <a:rPr lang="en-US" sz="2000" dirty="0">
                <a:latin typeface="Calibri" panose="020F0502020204030204" pitchFamily="34" charset="0"/>
                <a:cs typeface="Calibri" panose="020F0502020204030204" pitchFamily="34" charset="0"/>
              </a:rPr>
              <a:t>TLB (Miss penalty: 9 cycles)</a:t>
            </a:r>
          </a:p>
          <a:p>
            <a:pPr lvl="0"/>
            <a:r>
              <a:rPr lang="en-US" sz="2000" dirty="0">
                <a:latin typeface="Calibri" panose="020F0502020204030204" pitchFamily="34" charset="0"/>
                <a:cs typeface="Calibri" panose="020F0502020204030204" pitchFamily="34" charset="0"/>
              </a:rPr>
              <a:t>CPU topology and caches used jointly by multiple CPUs affect execution time.</a:t>
            </a:r>
          </a:p>
          <a:p>
            <a:pPr lvl="0"/>
            <a:r>
              <a:rPr lang="en-US" sz="2000" dirty="0">
                <a:latin typeface="Calibri" panose="020F0502020204030204" pitchFamily="34" charset="0"/>
                <a:cs typeface="Calibri" panose="020F0502020204030204" pitchFamily="34" charset="0"/>
              </a:rPr>
              <a:t>Branch prediction (Mis-predict penalty between 10 and 40 cycles)</a:t>
            </a:r>
          </a:p>
          <a:p>
            <a:pPr lvl="0"/>
            <a:r>
              <a:rPr lang="en-US" sz="2000" dirty="0">
                <a:latin typeface="Calibri" panose="020F0502020204030204" pitchFamily="34" charset="0"/>
                <a:cs typeface="Calibri" panose="020F0502020204030204" pitchFamily="34" charset="0"/>
              </a:rPr>
              <a:t>Kernel locks/barriers</a:t>
            </a:r>
          </a:p>
          <a:p>
            <a:pPr lvl="0"/>
            <a:r>
              <a:rPr lang="en-US" sz="2000" dirty="0">
                <a:latin typeface="Calibri" panose="020F0502020204030204" pitchFamily="34" charset="0"/>
                <a:cs typeface="Calibri" panose="020F0502020204030204" pitchFamily="34" charset="0"/>
              </a:rPr>
              <a:t>CPU configuration on multi-core machine</a:t>
            </a:r>
          </a:p>
          <a:p>
            <a:r>
              <a:rPr lang="en-US" sz="2000" dirty="0">
                <a:latin typeface="Calibri" panose="020F0502020204030204" pitchFamily="34" charset="0"/>
                <a:cs typeface="Calibri" panose="020F0502020204030204" pitchFamily="34" charset="0"/>
              </a:rPr>
              <a:t>Hardware interrupts</a:t>
            </a: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57</a:t>
            </a:fld>
            <a:endParaRPr lang="en-US"/>
          </a:p>
        </p:txBody>
      </p:sp>
    </p:spTree>
    <p:extLst>
      <p:ext uri="{BB962C8B-B14F-4D97-AF65-F5344CB8AC3E}">
        <p14:creationId xmlns:p14="http://schemas.microsoft.com/office/powerpoint/2010/main" val="819724141"/>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latin typeface="Calibri Light" panose="020F0302020204030204" pitchFamily="34" charset="0"/>
                <a:cs typeface="Calibri Light" panose="020F0302020204030204" pitchFamily="34" charset="0"/>
              </a:rPr>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918084038"/>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1104881"/>
          </a:xfrm>
        </p:spPr>
        <p:txBody>
          <a:bodyPr/>
          <a:lstStyle/>
          <a:p>
            <a:r>
              <a:rPr lang="en-US" sz="3600" dirty="0">
                <a:latin typeface="Calibri Light" panose="020F0302020204030204" pitchFamily="34" charset="0"/>
                <a:cs typeface="Calibri Light" panose="020F0302020204030204" pitchFamily="34" charset="0"/>
              </a:rPr>
              <a:t>Sources of differences</a:t>
            </a:r>
          </a:p>
        </p:txBody>
      </p:sp>
      <p:sp>
        <p:nvSpPr>
          <p:cNvPr id="23557" name="Rectangle 3"/>
          <p:cNvSpPr>
            <a:spLocks noGrp="1" noChangeArrowheads="1"/>
          </p:cNvSpPr>
          <p:nvPr>
            <p:ph type="body" idx="1"/>
          </p:nvPr>
        </p:nvSpPr>
        <p:spPr>
          <a:xfrm>
            <a:off x="228600" y="1295415"/>
            <a:ext cx="8610600" cy="4952977"/>
          </a:xfrm>
        </p:spPr>
        <p:txBody>
          <a:bodyPr/>
          <a:lstStyle/>
          <a:p>
            <a:pPr marL="457200" indent="-457200">
              <a:buFont typeface="+mj-lt"/>
              <a:buAutoNum type="arabicPeriod"/>
            </a:pPr>
            <a:r>
              <a:rPr lang="en-US" sz="2000" dirty="0">
                <a:latin typeface="Calibri" panose="020F0502020204030204" pitchFamily="34" charset="0"/>
                <a:cs typeface="Calibri" panose="020F0502020204030204" pitchFamily="34" charset="0"/>
              </a:rPr>
              <a:t>Unpredictable wait states in memory refresh</a:t>
            </a:r>
          </a:p>
          <a:p>
            <a:pPr marL="457200" indent="-457200">
              <a:buFont typeface="+mj-lt"/>
              <a:buAutoNum type="arabicPeriod"/>
            </a:pPr>
            <a:r>
              <a:rPr lang="en-US" sz="2000" dirty="0">
                <a:latin typeface="Calibri" panose="020F0502020204030204" pitchFamily="34" charset="0"/>
                <a:cs typeface="Calibri" panose="020F0502020204030204" pitchFamily="34" charset="0"/>
              </a:rPr>
              <a:t>Unpredictable core assignment</a:t>
            </a:r>
          </a:p>
          <a:p>
            <a:pPr marL="457200" indent="-457200">
              <a:buFont typeface="+mj-lt"/>
              <a:buAutoNum type="arabicPeriod"/>
            </a:pPr>
            <a:r>
              <a:rPr lang="en-US" sz="2000" dirty="0">
                <a:latin typeface="Calibri" panose="020F0502020204030204" pitchFamily="34" charset="0"/>
                <a:cs typeface="Calibri" panose="020F0502020204030204" pitchFamily="34" charset="0"/>
              </a:rPr>
              <a:t>Interrupts number and order prior to measurement</a:t>
            </a:r>
          </a:p>
          <a:p>
            <a:pPr marL="457200" indent="-457200">
              <a:buFont typeface="+mj-lt"/>
              <a:buAutoNum type="arabicPeriod"/>
            </a:pPr>
            <a:r>
              <a:rPr lang="en-US" sz="2000" dirty="0">
                <a:latin typeface="Calibri" panose="020F0502020204030204" pitchFamily="34" charset="0"/>
                <a:cs typeface="Calibri" panose="020F0502020204030204" pitchFamily="34" charset="0"/>
              </a:rPr>
              <a:t>Interrupts during measurement</a:t>
            </a:r>
          </a:p>
          <a:p>
            <a:pPr marL="457200" indent="-457200">
              <a:buFont typeface="+mj-lt"/>
              <a:buAutoNum type="arabicPeriod"/>
            </a:pPr>
            <a:r>
              <a:rPr lang="en-US" sz="2000" dirty="0">
                <a:latin typeface="Calibri" panose="020F0502020204030204" pitchFamily="34" charset="0"/>
                <a:cs typeface="Calibri" panose="020F0502020204030204" pitchFamily="34" charset="0"/>
              </a:rPr>
              <a:t>Uncertainties based on data: branches, locks</a:t>
            </a:r>
          </a:p>
          <a:p>
            <a:pPr marL="457200" indent="-457200">
              <a:buFont typeface="+mj-lt"/>
              <a:buAutoNum type="arabicPeriod"/>
            </a:pPr>
            <a:r>
              <a:rPr lang="en-US" sz="2000" dirty="0">
                <a:latin typeface="Calibri" panose="020F0502020204030204" pitchFamily="34" charset="0"/>
                <a:cs typeface="Calibri" panose="020F0502020204030204" pitchFamily="34" charset="0"/>
              </a:rPr>
              <a:t>Time of day</a:t>
            </a:r>
          </a:p>
          <a:p>
            <a:pPr marL="457200" indent="-457200">
              <a:buFont typeface="+mj-lt"/>
              <a:buAutoNum type="arabicPeriod"/>
            </a:pPr>
            <a:endParaRPr lang="en-US" sz="2000" dirty="0">
              <a:latin typeface="Calibri" panose="020F0502020204030204" pitchFamily="34" charset="0"/>
              <a:cs typeface="Calibri" panose="020F0502020204030204" pitchFamily="34" charset="0"/>
            </a:endParaRPr>
          </a:p>
          <a:p>
            <a:pPr marL="457200" indent="-457200">
              <a:buFont typeface="+mj-lt"/>
              <a:buAutoNum type="arabicPeriod"/>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Model changes affecting memory, branches, TLB misses, scheduling of tasks, stalls, data induced waits, micro-op scheduling, core difference, power variations, data induced access differences, data induced, interrupt order or arrival </a:t>
            </a:r>
            <a:r>
              <a:rPr lang="en-US" sz="2000" dirty="0" err="1">
                <a:latin typeface="Calibri" panose="020F0502020204030204" pitchFamily="34" charset="0"/>
                <a:cs typeface="Calibri" panose="020F0502020204030204" pitchFamily="34" charset="0"/>
              </a:rPr>
              <a:t>wrt</a:t>
            </a:r>
            <a:r>
              <a:rPr lang="en-US" sz="2000">
                <a:latin typeface="Calibri" panose="020F0502020204030204" pitchFamily="34" charset="0"/>
                <a:cs typeface="Calibri" panose="020F0502020204030204" pitchFamily="34" charset="0"/>
              </a:rPr>
              <a:t> measurements</a:t>
            </a:r>
            <a:endParaRPr lang="en-US" sz="2000" dirty="0">
              <a:latin typeface="Calibri" panose="020F0502020204030204" pitchFamily="34" charset="0"/>
              <a:cs typeface="Calibri" panose="020F0502020204030204" pitchFamily="34" charset="0"/>
            </a:endParaRPr>
          </a:p>
          <a:p>
            <a:pPr marL="457200" indent="-457200">
              <a:buFont typeface="+mj-lt"/>
              <a:buAutoNum type="arabicPeriod"/>
            </a:pPr>
            <a:endParaRPr lang="en-US" sz="2000" dirty="0">
              <a:latin typeface="Calibri" panose="020F0502020204030204" pitchFamily="34" charset="0"/>
              <a:cs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216302430"/>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45566"/>
            <a:ext cx="8763000" cy="1249834"/>
          </a:xfrm>
        </p:spPr>
        <p:txBody>
          <a:bodyPr/>
          <a:lstStyle/>
          <a:p>
            <a:r>
              <a:rPr lang="en-US" sz="3600" dirty="0">
                <a:latin typeface="Calibri Light" panose="020F0302020204030204" pitchFamily="34" charset="0"/>
                <a:cs typeface="Calibri Light" panose="020F0302020204030204" pitchFamily="34" charset="0"/>
              </a:rPr>
              <a:t>The hard part of cryptographic random number generation: entropy</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7400" y="2724838"/>
            <a:ext cx="4343400" cy="3523562"/>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498937"/>
            <a:ext cx="8610600" cy="1323439"/>
          </a:xfrm>
          <a:prstGeom prst="rect">
            <a:avLst/>
          </a:prstGeom>
          <a:noFill/>
        </p:spPr>
        <p:txBody>
          <a:bodyPr wrap="square" rtlCol="0">
            <a:spAutoFit/>
          </a:bodyPr>
          <a:lstStyle/>
          <a:p>
            <a:pPr marL="171450"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This is the hard part we’ll talk about.</a:t>
            </a:r>
          </a:p>
          <a:p>
            <a:pPr marL="628650" lvl="1" indent="-171450">
              <a:buFont typeface="Arial" panose="020B0604020202020204" pitchFamily="34" charset="0"/>
              <a:buChar char="•"/>
            </a:pPr>
            <a:r>
              <a:rPr lang="en-US" sz="2000" dirty="0">
                <a:latin typeface="Calibri" panose="020F0502020204030204" pitchFamily="34" charset="0"/>
                <a:cs typeface="Calibri" panose="020F0502020204030204" pitchFamily="34" charset="0"/>
              </a:rPr>
              <a:t>No finite number of statistical tests can “prove” entropy but that’s all people talk about.</a:t>
            </a:r>
          </a:p>
          <a:p>
            <a:endParaRPr lang="en-US" sz="2000" dirty="0">
              <a:latin typeface="+mn-lt"/>
            </a:endParaRPr>
          </a:p>
        </p:txBody>
      </p:sp>
      <p:sp>
        <p:nvSpPr>
          <p:cNvPr id="3" name="TextBox 2">
            <a:extLst>
              <a:ext uri="{FF2B5EF4-FFF2-40B4-BE49-F238E27FC236}">
                <a16:creationId xmlns:a16="http://schemas.microsoft.com/office/drawing/2014/main" id="{08A06636-D292-7647-90E3-B85F0F80D092}"/>
              </a:ext>
            </a:extLst>
          </p:cNvPr>
          <p:cNvSpPr txBox="1"/>
          <p:nvPr/>
        </p:nvSpPr>
        <p:spPr>
          <a:xfrm>
            <a:off x="2590801" y="6292334"/>
            <a:ext cx="40386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800-90b Entropy collection subsystem</a:t>
            </a:r>
          </a:p>
        </p:txBody>
      </p:sp>
    </p:spTree>
    <p:extLst>
      <p:ext uri="{BB962C8B-B14F-4D97-AF65-F5344CB8AC3E}">
        <p14:creationId xmlns:p14="http://schemas.microsoft.com/office/powerpoint/2010/main" val="303457938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228600" y="0"/>
            <a:ext cx="8610600" cy="838200"/>
          </a:xfrm>
        </p:spPr>
        <p:txBody>
          <a:bodyPr/>
          <a:lstStyle/>
          <a:p>
            <a:r>
              <a:rPr lang="en-US" sz="3600" dirty="0">
                <a:latin typeface="Calibri Light" panose="020F0302020204030204" pitchFamily="34" charset="0"/>
                <a:cs typeface="Calibri Light" panose="020F0302020204030204" pitchFamily="34" charset="0"/>
              </a:rPr>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latin typeface="Calibri" panose="020F0502020204030204" pitchFamily="34" charset="0"/>
                    <a:cs typeface="Calibri" panose="020F0502020204030204" pitchFamily="34" charset="0"/>
                  </a:rPr>
                  <a:t>Entropy is a measure of uncertainty or equivocation. It comes from thermal physics.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Entropy is related to how easy it is to “guess” the outcome of an experiment.</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It is measured in bits (as we’ll see).  If you have n bits of entropy, you should be able to determine the outcome after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“guesses.”</a:t>
                </a:r>
              </a:p>
              <a:p>
                <a:pPr marL="800100" lvl="1">
                  <a:lnSpc>
                    <a:spcPct val="90000"/>
                  </a:lnSpc>
                  <a:spcBef>
                    <a:spcPts val="0"/>
                  </a:spcBef>
                </a:pPr>
                <a:r>
                  <a:rPr lang="en-US" sz="1800" dirty="0">
                    <a:latin typeface="Calibri" panose="020F0502020204030204" pitchFamily="34" charset="0"/>
                    <a:cs typeface="Calibri" panose="020F0502020204030204" pitchFamily="34" charset="0"/>
                  </a:rPr>
                  <a:t>In symmetric crypto, for example, if a key has n bits of entropy and you have a solid encryption algorithm, given ciphertext, an adversary should need to try 2</a:t>
                </a:r>
                <a:r>
                  <a:rPr lang="en-US" sz="1800" baseline="30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keys to get the plaintext.</a:t>
                </a:r>
              </a:p>
              <a:p>
                <a:pPr>
                  <a:lnSpc>
                    <a:spcPct val="90000"/>
                  </a:lnSpc>
                </a:pPr>
                <a:r>
                  <a:rPr lang="en-US" sz="2000" dirty="0">
                    <a:latin typeface="Calibri" panose="020F0502020204030204" pitchFamily="34" charset="0"/>
                    <a:cs typeface="Calibri" panose="020F0502020204030204" pitchFamily="34" charset="0"/>
                  </a:rPr>
                  <a:t>Caution</a:t>
                </a:r>
              </a:p>
              <a:p>
                <a:pPr lvl="1">
                  <a:lnSpc>
                    <a:spcPct val="90000"/>
                  </a:lnSpc>
                  <a:spcBef>
                    <a:spcPts val="0"/>
                  </a:spcBef>
                </a:pPr>
                <a:r>
                  <a:rPr lang="en-US" sz="1800" dirty="0">
                    <a:latin typeface="Calibri" panose="020F0502020204030204" pitchFamily="34" charset="0"/>
                    <a:cs typeface="Calibri" panose="020F0502020204030204" pitchFamily="34" charset="0"/>
                  </a:rPr>
                  <a:t>Entropy is defined with respect to probability distributions. It cannot be calculated using statistical tests.</a:t>
                </a:r>
              </a:p>
              <a:p>
                <a:pPr lvl="1">
                  <a:lnSpc>
                    <a:spcPct val="90000"/>
                  </a:lnSpc>
                  <a:spcBef>
                    <a:spcPts val="0"/>
                  </a:spcBef>
                </a:pPr>
                <a:r>
                  <a:rPr lang="en-US" sz="1800" dirty="0">
                    <a:latin typeface="Calibri" panose="020F0502020204030204" pitchFamily="34" charset="0"/>
                    <a:cs typeface="Calibri" panose="020F0502020204030204" pitchFamily="34" charset="0"/>
                  </a:rPr>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latin typeface="Calibri" panose="020F0502020204030204" pitchFamily="34" charset="0"/>
                    <a:cs typeface="Calibri" panose="020F0502020204030204" pitchFamily="34" charset="0"/>
                  </a:rPr>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a:t>
                </a:r>
              </a:p>
              <a:p>
                <a:pPr lvl="1">
                  <a:lnSpc>
                    <a:spcPct val="90000"/>
                  </a:lnSpc>
                  <a:spcBef>
                    <a:spcPts val="0"/>
                  </a:spcBef>
                </a:pPr>
                <a:r>
                  <a:rPr lang="en-US" sz="1800" i="1" dirty="0">
                    <a:latin typeface="Calibri" panose="020F0502020204030204" pitchFamily="34" charset="0"/>
                    <a:cs typeface="Calibri" panose="020F0502020204030204" pitchFamily="34" charset="0"/>
                  </a:rPr>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latin typeface="Calibri" panose="020F0502020204030204" pitchFamily="34" charset="0"/>
                    <a:cs typeface="Calibri" panose="020F0502020204030204" pitchFamily="34" charset="0"/>
                  </a:rPr>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897" t="-1256" r="-14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152400" y="76200"/>
            <a:ext cx="8839200" cy="838200"/>
          </a:xfrm>
        </p:spPr>
        <p:txBody>
          <a:bodyPr/>
          <a:lstStyle/>
          <a:p>
            <a:r>
              <a:rPr lang="en-US" sz="3600" dirty="0">
                <a:latin typeface="Calibri Light" panose="020F0302020204030204" pitchFamily="34" charset="0"/>
                <a:cs typeface="Calibri Light" panose="020F0302020204030204" pitchFamily="34" charset="0"/>
              </a:rPr>
              <a:t>Shannon’s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latin typeface="Calibri" panose="020F0502020204030204" pitchFamily="34" charset="0"/>
                    <a:cs typeface="Calibri" panose="020F0502020204030204" pitchFamily="34" charset="0"/>
                  </a:rPr>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latin typeface="Calibri" panose="020F0502020204030204" pitchFamily="34" charset="0"/>
                    <a:cs typeface="Calibri" panose="020F0502020204030204" pitchFamily="34" charset="0"/>
                  </a:rPr>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latin typeface="Calibri" panose="020F0502020204030204" pitchFamily="34" charset="0"/>
                    <a:cs typeface="Calibri" panose="020F0502020204030204" pitchFamily="34" charset="0"/>
                  </a:rPr>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latin typeface="Calibri" panose="020F0502020204030204" pitchFamily="34" charset="0"/>
                    <a:cs typeface="Calibri" panose="020F0502020204030204" pitchFamily="34" charset="0"/>
                  </a:rPr>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For a probability distribution to be useful, it should be </a:t>
                </a:r>
                <a:r>
                  <a:rPr lang="en-US" sz="2000" i="1" dirty="0">
                    <a:solidFill>
                      <a:srgbClr val="FF0000"/>
                    </a:solidFill>
                    <a:latin typeface="Calibri" panose="020F0502020204030204" pitchFamily="34" charset="0"/>
                    <a:cs typeface="Calibri" panose="020F0502020204030204" pitchFamily="34" charset="0"/>
                  </a:rPr>
                  <a:t>stationary</a:t>
                </a:r>
                <a:r>
                  <a:rPr lang="en-US" sz="2000" dirty="0">
                    <a:latin typeface="Calibri" panose="020F0502020204030204" pitchFamily="34" charset="0"/>
                    <a:cs typeface="Calibri" panose="020F0502020204030204" pitchFamily="34" charset="0"/>
                  </a:rPr>
                  <a:t>, that is, every time you perform an experiment, the probability distribution should be the same.  This does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mean the outcome of two successive experiments should be the same!</a:t>
                </a:r>
              </a:p>
              <a:p>
                <a:pPr lvl="1">
                  <a:lnSpc>
                    <a:spcPct val="90000"/>
                  </a:lnSpc>
                </a:pPr>
                <a:r>
                  <a:rPr lang="en-US" sz="2000" dirty="0">
                    <a:solidFill>
                      <a:schemeClr val="accent2"/>
                    </a:solidFill>
                    <a:latin typeface="Calibri" panose="020F0502020204030204" pitchFamily="34" charset="0"/>
                    <a:cs typeface="Calibri" panose="020F0502020204030204" pitchFamily="34" charset="0"/>
                  </a:rPr>
                  <a:t>These are </a:t>
                </a:r>
                <a:r>
                  <a:rPr lang="en-US" sz="2000" i="1" dirty="0">
                    <a:solidFill>
                      <a:schemeClr val="accent2"/>
                    </a:solidFill>
                    <a:latin typeface="Calibri" panose="020F0502020204030204" pitchFamily="34" charset="0"/>
                    <a:cs typeface="Calibri" panose="020F0502020204030204" pitchFamily="34" charset="0"/>
                  </a:rPr>
                  <a:t>very</a:t>
                </a:r>
                <a:r>
                  <a:rPr lang="en-US" sz="2000" dirty="0">
                    <a:solidFill>
                      <a:schemeClr val="accent2"/>
                    </a:solidFill>
                    <a:latin typeface="Calibri" panose="020F0502020204030204" pitchFamily="34" charset="0"/>
                    <a:cs typeface="Calibri" panose="020F0502020204030204" pitchFamily="34" charset="0"/>
                  </a:rPr>
                  <a:t> strong conditions.</a:t>
                </a:r>
              </a:p>
              <a:p>
                <a:pPr>
                  <a:lnSpc>
                    <a:spcPct val="90000"/>
                  </a:lnSpc>
                </a:pPr>
                <a:r>
                  <a:rPr lang="en-US" sz="2000" dirty="0">
                    <a:latin typeface="Calibri" panose="020F0502020204030204" pitchFamily="34" charset="0"/>
                    <a:cs typeface="Calibri" panose="020F0502020204030204" pitchFamily="34" charset="0"/>
                  </a:rPr>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latin typeface="Calibri" panose="020F0502020204030204" pitchFamily="34" charset="0"/>
                    <a:cs typeface="Calibri" panose="020F0502020204030204" pitchFamily="34" charset="0"/>
                  </a:rPr>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latin typeface="Calibri" panose="020F0502020204030204" pitchFamily="34" charset="0"/>
                  <a:cs typeface="Calibri" panose="020F0502020204030204" pitchFamily="34" charset="0"/>
                </a:endParaRP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768" t="-1583" r="-768"/>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8033159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latin typeface="Calibri Light" panose="020F0302020204030204" pitchFamily="34" charset="0"/>
                <a:cs typeface="Calibri Light" panose="020F0302020204030204" pitchFamily="34" charset="0"/>
              </a:rPr>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latin typeface="Calibri" panose="020F0502020204030204" pitchFamily="34" charset="0"/>
                    <a:cs typeface="Calibri" panose="020F0502020204030204" pitchFamily="34" charset="0"/>
                  </a:rPr>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libri" panose="020F0502020204030204" pitchFamily="34" charset="0"/>
                    <a:cs typeface="Calibri" panose="020F0502020204030204" pitchFamily="34"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libri" panose="020F0502020204030204" pitchFamily="34" charset="0"/>
                  <a:cs typeface="Calibri" panose="020F0502020204030204" pitchFamily="34"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a:t>
                </a:r>
              </a:p>
              <a:p>
                <a:pPr lvl="1">
                  <a:lnSpc>
                    <a:spcPct val="90000"/>
                  </a:lnSpc>
                  <a:spcBef>
                    <a:spcPts val="0"/>
                  </a:spcBef>
                </a:pPr>
                <a:r>
                  <a:rPr lang="en-US" sz="2000" dirty="0">
                    <a:latin typeface="Calibri" panose="020F0502020204030204" pitchFamily="34" charset="0"/>
                    <a:cs typeface="Calibri" panose="020F0502020204030204" pitchFamily="34" charset="0"/>
                  </a:rPr>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latin typeface="Calibri" panose="020F0502020204030204" pitchFamily="34" charset="0"/>
                  <a:cs typeface="Calibri" panose="020F0502020204030204" pitchFamily="34" charset="0"/>
                </a:endParaRPr>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latin typeface="Calibri" panose="020F0502020204030204" pitchFamily="34" charset="0"/>
                  <a:cs typeface="Calibri" panose="020F0502020204030204" pitchFamily="34" charset="0"/>
                </a:endParaRPr>
              </a:p>
              <a:p>
                <a:pPr lvl="1">
                  <a:lnSpc>
                    <a:spcPct val="90000"/>
                  </a:lnSpc>
                </a:pPr>
                <a:r>
                  <a:rPr lang="en-US" sz="2000" dirty="0">
                    <a:latin typeface="Calibri" panose="020F0502020204030204" pitchFamily="34" charset="0"/>
                    <a:cs typeface="Calibri" panose="020F0502020204030204" pitchFamily="34" charset="0"/>
                  </a:rPr>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901" t="-1993" r="-1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72787</TotalTime>
  <Words>5551</Words>
  <Application>Microsoft Macintosh PowerPoint</Application>
  <PresentationFormat>On-screen Show (4:3)</PresentationFormat>
  <Paragraphs>717</Paragraphs>
  <Slides>59</Slides>
  <Notes>55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The easy part of cryptographic random number generation: DBRG</vt:lpstr>
      <vt:lpstr>The hard part of cryptographic random number generation: entropy</vt:lpstr>
      <vt:lpstr>What is entropy?</vt:lpstr>
      <vt:lpstr>Shannon’s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Machine state (Intel x64)</vt:lpstr>
      <vt:lpstr>But wait, there’s more</vt:lpstr>
      <vt:lpstr>Translating machine state to execution jitter</vt:lpstr>
      <vt:lpstr>Why is Jitter execution entropy “good”</vt:lpstr>
      <vt:lpstr>Why interrupt arrival time sources are problematic</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Postscript</vt:lpstr>
      <vt:lpstr>Security Model --- symmetric crypto</vt:lpstr>
      <vt:lpstr>How would proofs work in the computational security model</vt:lpstr>
      <vt:lpstr>Sources of Equivocation we study in Execution Jitter</vt:lpstr>
      <vt:lpstr>State evolution on x64</vt:lpstr>
      <vt:lpstr>Effect of CPU/DRAM physical jitter</vt:lpstr>
      <vt:lpstr>Effect of L1 miss jitter</vt:lpstr>
      <vt:lpstr>Effect of state randomization on jitter execution</vt:lpstr>
      <vt:lpstr>Interrupts and state evolution</vt:lpstr>
      <vt:lpstr>Interrupt data, 1</vt:lpstr>
      <vt:lpstr>Interrupt data, 2</vt:lpstr>
      <vt:lpstr>Effect of interrupts on state evolution and execution time - I</vt:lpstr>
      <vt:lpstr>Effect of interrupts on state evolution and execution time -- II</vt:lpstr>
      <vt:lpstr>Bottom line</vt:lpstr>
      <vt:lpstr>Notes</vt:lpstr>
      <vt:lpstr>Sample 800-90 RNG System</vt:lpstr>
      <vt:lpstr>Machine state (Intel x64)</vt:lpstr>
      <vt:lpstr>Machine state (Intel x64)</vt:lpstr>
      <vt:lpstr>Machine state (Intel x64)</vt:lpstr>
      <vt:lpstr>Machine state (Intel x64)</vt:lpstr>
      <vt:lpstr>Machine data</vt:lpstr>
      <vt:lpstr>Sources of differences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4321</cp:revision>
  <dcterms:created xsi:type="dcterms:W3CDTF">2013-04-08T19:09:24Z</dcterms:created>
  <dcterms:modified xsi:type="dcterms:W3CDTF">2021-07-23T19:11:08Z</dcterms:modified>
</cp:coreProperties>
</file>