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1"/>
  </p:notesMasterIdLst>
  <p:handoutMasterIdLst>
    <p:handoutMasterId r:id="rId42"/>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 id="3804" r:id="rId38"/>
    <p:sldId id="3805" r:id="rId39"/>
    <p:sldId id="3806" r:id="rId40"/>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5" autoAdjust="0"/>
    <p:restoredTop sz="50000" autoAdjust="0"/>
  </p:normalViewPr>
  <p:slideViewPr>
    <p:cSldViewPr>
      <p:cViewPr varScale="1">
        <p:scale>
          <a:sx n="102" d="100"/>
          <a:sy n="102" d="100"/>
        </p:scale>
        <p:origin x="968"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8029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t>Hardware</a:t>
            </a:r>
          </a:p>
          <a:p>
            <a:pPr lvl="1"/>
            <a:r>
              <a:rPr lang="en-US" sz="2000" dirty="0"/>
              <a:t>Thermodynamics (Johnson noise, …)</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Vulnerable to side channels. </a:t>
            </a:r>
            <a:r>
              <a:rPr lang="en-US" sz="2000" dirty="0">
                <a:solidFill>
                  <a:srgbClr val="00B050"/>
                </a:solidFill>
              </a:rPr>
              <a:t>Green</a:t>
            </a:r>
            <a:r>
              <a:rPr lang="en-US" sz="2000" dirty="0"/>
              <a:t> is new and evidently does not have these drawbacks.)</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software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t>CPU frequency scaling depending on the work-load.</a:t>
            </a:r>
          </a:p>
          <a:p>
            <a:pPr>
              <a:spcBef>
                <a:spcPts val="0"/>
              </a:spcBef>
            </a:pPr>
            <a:r>
              <a:rPr lang="en-US" sz="2000" dirty="0"/>
              <a:t>Branch prediction units</a:t>
            </a:r>
          </a:p>
          <a:p>
            <a:pPr>
              <a:spcBef>
                <a:spcPts val="0"/>
              </a:spcBef>
            </a:pPr>
            <a:r>
              <a:rPr lang="en-US" sz="2000" dirty="0"/>
              <a:t>TLB hits and misses </a:t>
            </a:r>
          </a:p>
          <a:p>
            <a:pPr>
              <a:spcBef>
                <a:spcPts val="0"/>
              </a:spcBef>
            </a:pPr>
            <a:r>
              <a:rPr lang="en-US" sz="2000" dirty="0"/>
              <a:t>Kernel locks</a:t>
            </a:r>
          </a:p>
          <a:p>
            <a:pPr>
              <a:spcBef>
                <a:spcPts val="0"/>
              </a:spcBef>
            </a:pPr>
            <a:r>
              <a:rPr lang="en-US" sz="2000" dirty="0"/>
              <a:t>Moving processes from one CPU to another</a:t>
            </a:r>
          </a:p>
          <a:p>
            <a:pPr>
              <a:spcBef>
                <a:spcPts val="0"/>
              </a:spcBef>
            </a:pPr>
            <a:r>
              <a:rPr lang="en-US" sz="2000" dirty="0"/>
              <a:t>Hardware interrupts can occur regardless what the operating system was doing in the meanwhile.  [</a:t>
            </a:r>
            <a:r>
              <a:rPr lang="en-US" sz="2000" i="1" dirty="0"/>
              <a:t>This is not the same as interrupt arrival time.</a:t>
            </a:r>
            <a:r>
              <a:rPr lang="en-US" sz="2000" dirty="0"/>
              <a:t>]</a:t>
            </a:r>
          </a:p>
          <a:p>
            <a:pPr>
              <a:spcBef>
                <a:spcPts val="0"/>
              </a:spcBef>
            </a:pPr>
            <a:r>
              <a:rPr lang="en-US" sz="2000" dirty="0"/>
              <a:t>Large memory segments whose access times vary due to the physical distance from the CPU. </a:t>
            </a:r>
          </a:p>
          <a:p>
            <a:pPr marL="0" indent="0">
              <a:spcBef>
                <a:spcPts val="0"/>
              </a:spcBef>
              <a:buNone/>
            </a:pPr>
            <a:endParaRPr lang="en-US" sz="2000" dirty="0"/>
          </a:p>
          <a:p>
            <a:pPr>
              <a:spcBef>
                <a:spcPts val="0"/>
              </a:spcBef>
            </a:pPr>
            <a:r>
              <a:rPr lang="en-US" sz="2000" dirty="0"/>
              <a:t>Aren’t these variations predictable?</a:t>
            </a:r>
          </a:p>
          <a:p>
            <a:pPr lvl="1">
              <a:spcBef>
                <a:spcPts val="0"/>
              </a:spcBef>
            </a:pPr>
            <a:r>
              <a:rPr lang="en-US" sz="2000" dirty="0"/>
              <a:t>Amazingly, no </a:t>
            </a:r>
          </a:p>
          <a:p>
            <a:pPr lvl="1">
              <a:spcBef>
                <a:spcPts val="0"/>
              </a:spcBef>
            </a:pPr>
            <a:r>
              <a:rPr lang="en-US" sz="2000" dirty="0"/>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(HW).</a:t>
            </a:r>
          </a:p>
          <a:p>
            <a:pPr lvl="1">
              <a:spcBef>
                <a:spcPts val="0"/>
              </a:spcBef>
            </a:pPr>
            <a:r>
              <a:rPr lang="en-US" sz="1800" dirty="0"/>
              <a:t>Easy to pick good, short blocks to measure on any CPU even as architectures change.</a:t>
            </a:r>
          </a:p>
          <a:p>
            <a:pPr lvl="1">
              <a:spcBef>
                <a:spcPts val="0"/>
              </a:spcBef>
            </a:pPr>
            <a:r>
              <a:rPr lang="en-US" sz="1800" dirty="0"/>
              <a:t>You can validate stationarity with chi squared tests.</a:t>
            </a:r>
          </a:p>
          <a:p>
            <a:pPr lvl="2">
              <a:spcBef>
                <a:spcPts val="0"/>
              </a:spcBef>
            </a:pPr>
            <a:r>
              <a:rPr lang="en-US" sz="1800" dirty="0"/>
              <a:t>Important for “boot entropy,” where critical machine keys are derived.</a:t>
            </a:r>
          </a:p>
          <a:p>
            <a:pPr lvl="1">
              <a:spcBef>
                <a:spcPts val="0"/>
              </a:spcBef>
            </a:pPr>
            <a:r>
              <a:rPr lang="en-US" sz="1800" dirty="0"/>
              <a:t>Naturally “unobservable” by adversary. Protected from side channels.</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83573"/>
            <a:ext cx="7791450" cy="1111827"/>
          </a:xfrm>
        </p:spPr>
        <p:txBody>
          <a:bodyPr/>
          <a:lstStyle/>
          <a:p>
            <a:r>
              <a:rPr lang="en-US" sz="3600" dirty="0"/>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523010"/>
            <a:ext cx="87630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  Also subject to side channel attacks (see </a:t>
            </a:r>
            <a:r>
              <a:rPr lang="en-US" sz="1800" dirty="0" err="1"/>
              <a:t>Dodis</a:t>
            </a:r>
            <a:r>
              <a:rPr lang="en-US" sz="1800" dirty="0"/>
              <a:t> et. al., 2014).</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t>Used standard NIST 800-90A certified SHA-256 hash-df based DBRG.</a:t>
            </a:r>
          </a:p>
          <a:p>
            <a:pPr lvl="1">
              <a:lnSpc>
                <a:spcPct val="90000"/>
              </a:lnSpc>
              <a:spcBef>
                <a:spcPts val="0"/>
              </a:spcBef>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spcBef>
                <a:spcPts val="0"/>
              </a:spcBef>
            </a:pPr>
            <a:r>
              <a:rPr lang="en-US" sz="2000" dirty="0"/>
              <a:t>Developed SW Jitter based noise source (Noise justification:  You’ll see.)</a:t>
            </a:r>
          </a:p>
          <a:p>
            <a:pPr lvl="1">
              <a:lnSpc>
                <a:spcPct val="90000"/>
              </a:lnSpc>
              <a:spcBef>
                <a:spcPts val="0"/>
              </a:spcBef>
            </a:pPr>
            <a:r>
              <a:rPr lang="en-US" sz="2000" dirty="0"/>
              <a:t>Implemented full health and restart tests.</a:t>
            </a:r>
          </a:p>
          <a:p>
            <a:pPr lvl="1">
              <a:lnSpc>
                <a:spcPct val="90000"/>
              </a:lnSpc>
              <a:spcBef>
                <a:spcPts val="0"/>
              </a:spcBef>
            </a:pPr>
            <a:r>
              <a:rPr lang="en-US" sz="2000" dirty="0"/>
              <a:t>Both HW and SW entropy qualified.</a:t>
            </a:r>
          </a:p>
          <a:p>
            <a:pPr lvl="1">
              <a:lnSpc>
                <a:spcPct val="90000"/>
              </a:lnSpc>
              <a:spcBef>
                <a:spcPts val="0"/>
              </a:spcBef>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1.8 bit/sample to over 6 bits/sample (!) over the jitter blocks</a:t>
            </a:r>
          </a:p>
          <a:p>
            <a:pPr lvl="1">
              <a:lnSpc>
                <a:spcPct val="90000"/>
              </a:lnSpc>
            </a:pPr>
            <a:r>
              <a:rPr lang="en-US" sz="2000" dirty="0">
                <a:latin typeface="Arial" panose="020B0604020202020204" pitchFamily="34" charset="0"/>
                <a:cs typeface="Arial" panose="020B0604020202020204" pitchFamily="34" charset="0"/>
              </a:rPr>
              <a:t>Jitter gives amazingly high rate independent of other activity 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447800"/>
            <a:ext cx="82296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676400"/>
            <a:ext cx="8001000" cy="43281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a:t>
            </a:r>
          </a:p>
          <a:p>
            <a:pPr>
              <a:lnSpc>
                <a:spcPct val="90000"/>
              </a:lnSpc>
            </a:pPr>
            <a:r>
              <a:rPr lang="en-US" sz="2000" dirty="0">
                <a:latin typeface="Arial" panose="020B0604020202020204" pitchFamily="34" charset="0"/>
                <a:cs typeface="Arial" panose="020B060402020202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a:t>
            </a:r>
            <a:r>
              <a:rPr lang="en-US" sz="2000">
                <a:latin typeface="Arial" panose="020B0604020202020204" pitchFamily="34" charset="0"/>
                <a:cs typeface="Arial" panose="020B0604020202020204" pitchFamily="34" charset="0"/>
              </a:rPr>
              <a:t>fooling yourself.</a:t>
            </a:r>
            <a:endParaRPr lang="en-US" sz="2000" dirty="0">
              <a:latin typeface="Arial" panose="020B0604020202020204" pitchFamily="34" charset="0"/>
              <a:cs typeface="Arial" panose="020B0604020202020204" pitchFamily="34" charset="0"/>
            </a:endParaRPr>
          </a:p>
          <a:p>
            <a:pPr lvl="1">
              <a:lnSpc>
                <a:spcPct val="90000"/>
              </a:lnSpc>
              <a:spcBef>
                <a:spcPts val="0"/>
              </a:spcBef>
            </a:pPr>
            <a:r>
              <a:rPr lang="en-US" sz="2000" dirty="0">
                <a:latin typeface="Arial" panose="020B0604020202020204" pitchFamily="34" charset="0"/>
                <a:cs typeface="Arial" panose="020B0604020202020204" pitchFamily="34" charset="0"/>
              </a:rPr>
              <a:t>In cryptography, sometimes there are good surprises (jitter).</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You can stop drinking the </a:t>
            </a:r>
            <a:r>
              <a:rPr lang="en-US" sz="2000" dirty="0" err="1">
                <a:latin typeface="Arial" panose="020B0604020202020204" pitchFamily="34" charset="0"/>
                <a:cs typeface="Arial" panose="020B0604020202020204" pitchFamily="34" charset="0"/>
              </a:rPr>
              <a:t>kool-aid</a:t>
            </a:r>
            <a:r>
              <a:rPr lang="en-US" sz="2000" dirty="0">
                <a:latin typeface="Arial" panose="020B0604020202020204" pitchFamily="34" charset="0"/>
                <a:cs typeface="Arial" panose="020B060402020202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dirty="0">
                <a:latin typeface="Arial" panose="020B0604020202020204" pitchFamily="34" charset="0"/>
                <a:cs typeface="Arial" panose="020B0604020202020204" pitchFamily="34" charset="0"/>
              </a:rPr>
              <a:t>There are two different security foundations for “execution jitter” as an entropy source.</a:t>
            </a:r>
          </a:p>
          <a:p>
            <a:pPr lvl="1">
              <a:lnSpc>
                <a:spcPct val="90000"/>
              </a:lnSpc>
            </a:pPr>
            <a:r>
              <a:rPr lang="en-US" sz="2000" dirty="0">
                <a:latin typeface="Arial" panose="020B0604020202020204" pitchFamily="34" charset="0"/>
                <a:cs typeface="Arial" panose="020B060402020202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Arial" panose="020B0604020202020204" pitchFamily="34" charset="0"/>
                <a:cs typeface="Arial" panose="020B060402020202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Arial" panose="020B0604020202020204" pitchFamily="34" charset="0"/>
                <a:cs typeface="Arial" panose="020B060402020202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 --- symmetric crypto</a:t>
            </a:r>
          </a:p>
        </p:txBody>
      </p:sp>
      <p:sp>
        <p:nvSpPr>
          <p:cNvPr id="23557" name="Rectangle 3"/>
          <p:cNvSpPr>
            <a:spLocks noGrp="1" noChangeArrowheads="1"/>
          </p:cNvSpPr>
          <p:nvPr>
            <p:ph type="body" idx="1"/>
          </p:nvPr>
        </p:nvSpPr>
        <p:spPr>
          <a:xfrm>
            <a:off x="228600" y="1143000"/>
            <a:ext cx="8610600" cy="5105400"/>
          </a:xfrm>
        </p:spPr>
        <p:txBody>
          <a:bodyPr/>
          <a:lstStyle/>
          <a:p>
            <a:pPr>
              <a:lnSpc>
                <a:spcPct val="90000"/>
              </a:lnSpc>
            </a:pPr>
            <a:r>
              <a:rPr lang="en-US" sz="2000" dirty="0">
                <a:latin typeface="Arial" panose="020B0604020202020204" pitchFamily="34" charset="0"/>
                <a:cs typeface="Arial" panose="020B0604020202020204" pitchFamily="34" charset="0"/>
              </a:rPr>
              <a:t>Two security models</a:t>
            </a:r>
          </a:p>
          <a:p>
            <a:pPr lvl="1">
              <a:lnSpc>
                <a:spcPct val="90000"/>
              </a:lnSpc>
            </a:pPr>
            <a:r>
              <a:rPr lang="en-US" sz="2000" dirty="0">
                <a:latin typeface="Arial" panose="020B0604020202020204" pitchFamily="34" charset="0"/>
                <a:cs typeface="Arial" panose="020B0604020202020204" pitchFamily="34" charset="0"/>
              </a:rPr>
              <a:t>One time pad corresponds to “physical entropy.”  Safe regardless of computational assumptions.</a:t>
            </a:r>
          </a:p>
          <a:p>
            <a:pPr lvl="1">
              <a:lnSpc>
                <a:spcPct val="90000"/>
              </a:lnSpc>
            </a:pPr>
            <a:r>
              <a:rPr lang="en-US" sz="2000" dirty="0">
                <a:latin typeface="Arial" panose="020B0604020202020204" pitchFamily="34" charset="0"/>
                <a:cs typeface="Arial" panose="020B0604020202020204" pitchFamily="34" charset="0"/>
              </a:rPr>
              <a:t>Real security based on computation</a:t>
            </a:r>
          </a:p>
          <a:p>
            <a:pPr lvl="2">
              <a:lnSpc>
                <a:spcPct val="90000"/>
              </a:lnSpc>
            </a:pPr>
            <a:r>
              <a:rPr lang="en-US" sz="1800" dirty="0">
                <a:latin typeface="Arial" panose="020B0604020202020204" pitchFamily="34" charset="0"/>
                <a:cs typeface="Arial" panose="020B060402020202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Arial" panose="020B0604020202020204" pitchFamily="34" charset="0"/>
                <a:cs typeface="Arial" panose="020B0604020202020204" pitchFamily="34" charset="0"/>
              </a:rPr>
              <a:t>Answer: If best adversary’s most efficient attack is brute force, cipher is good.   Guaranteed success in 2</a:t>
            </a:r>
            <a:r>
              <a:rPr lang="en-US" sz="1800" baseline="30000" dirty="0">
                <a:latin typeface="Arial" panose="020B0604020202020204" pitchFamily="34" charset="0"/>
                <a:cs typeface="Arial" panose="020B0604020202020204" pitchFamily="34" charset="0"/>
              </a:rPr>
              <a:t>128</a:t>
            </a:r>
            <a:r>
              <a:rPr lang="en-US" sz="1800" dirty="0">
                <a:latin typeface="Arial" panose="020B0604020202020204" pitchFamily="34" charset="0"/>
                <a:cs typeface="Arial" panose="020B0604020202020204" pitchFamily="34" charset="0"/>
              </a:rPr>
              <a:t> steps, expected cost is 2</a:t>
            </a:r>
            <a:r>
              <a:rPr lang="en-US" sz="1800" baseline="30000" dirty="0">
                <a:latin typeface="Arial" panose="020B0604020202020204" pitchFamily="34" charset="0"/>
                <a:cs typeface="Arial" panose="020B0604020202020204" pitchFamily="34" charset="0"/>
              </a:rPr>
              <a:t>127</a:t>
            </a:r>
            <a:r>
              <a:rPr lang="en-US" sz="1800" dirty="0">
                <a:latin typeface="Arial" panose="020B0604020202020204" pitchFamily="34" charset="0"/>
                <a:cs typeface="Arial" panose="020B0604020202020204" pitchFamily="34" charset="0"/>
              </a:rPr>
              <a:t> steps.</a:t>
            </a:r>
          </a:p>
          <a:p>
            <a:pPr>
              <a:lnSpc>
                <a:spcPct val="90000"/>
              </a:lnSpc>
            </a:pPr>
            <a:r>
              <a:rPr lang="en-US" sz="2000" dirty="0">
                <a:latin typeface="Arial" panose="020B0604020202020204" pitchFamily="34" charset="0"/>
                <a:cs typeface="Arial" panose="020B0604020202020204" pitchFamily="34" charset="0"/>
              </a:rPr>
              <a:t>Computational entropy</a:t>
            </a:r>
          </a:p>
          <a:p>
            <a:pPr lvl="1">
              <a:lnSpc>
                <a:spcPct val="90000"/>
              </a:lnSpc>
            </a:pPr>
            <a:r>
              <a:rPr lang="en-US" sz="1800" dirty="0">
                <a:latin typeface="Arial" panose="020B0604020202020204" pitchFamily="34" charset="0"/>
                <a:cs typeface="Arial" panose="020B0604020202020204" pitchFamily="34" charset="0"/>
              </a:rPr>
              <a:t>If I produce n bits of entropy and any successful adversary must carry out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Arial" panose="020B0604020202020204" pitchFamily="34" charset="0"/>
                <a:cs typeface="Arial" panose="020B0604020202020204" pitchFamily="34" charset="0"/>
              </a:rPr>
              <a:t>So, we have to “prove” an adversary must perform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Translating this to execution jitter</a:t>
            </a:r>
          </a:p>
        </p:txBody>
      </p:sp>
      <p:sp>
        <p:nvSpPr>
          <p:cNvPr id="23557" name="Rectangle 3"/>
          <p:cNvSpPr>
            <a:spLocks noGrp="1" noChangeArrowheads="1"/>
          </p:cNvSpPr>
          <p:nvPr>
            <p:ph type="body" idx="1"/>
          </p:nvPr>
        </p:nvSpPr>
        <p:spPr>
          <a:xfrm>
            <a:off x="228600" y="1295400"/>
            <a:ext cx="8610600" cy="4953000"/>
          </a:xfrm>
        </p:spPr>
        <p:txBody>
          <a:bodyPr/>
          <a:lstStyle/>
          <a:p>
            <a:pPr>
              <a:lnSpc>
                <a:spcPct val="90000"/>
              </a:lnSpc>
            </a:pPr>
            <a:r>
              <a:rPr lang="en-US" sz="2000" dirty="0">
                <a:latin typeface="Arial" panose="020B0604020202020204" pitchFamily="34" charset="0"/>
                <a:cs typeface="Arial" panose="020B0604020202020204" pitchFamily="34" charset="0"/>
              </a:rPr>
              <a:t>What we want to show is that the expected effort to “recreate” the machine state to successfully reproduce the execution jitter purporting to provide n bits of </a:t>
            </a:r>
            <a:r>
              <a:rPr lang="en-US" sz="2000">
                <a:latin typeface="Arial" panose="020B0604020202020204" pitchFamily="34" charset="0"/>
                <a:cs typeface="Arial" panose="020B0604020202020204" pitchFamily="34" charset="0"/>
              </a:rPr>
              <a:t>entropy requires </a:t>
            </a:r>
            <a:r>
              <a:rPr lang="en-US" sz="2000" dirty="0">
                <a:latin typeface="Arial" panose="020B0604020202020204" pitchFamily="34" charset="0"/>
                <a:cs typeface="Arial" panose="020B0604020202020204" pitchFamily="34" charset="0"/>
              </a:rPr>
              <a:t>2</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operations (this includes guesses or conditioning)</a:t>
            </a:r>
          </a:p>
          <a:p>
            <a:pPr>
              <a:lnSpc>
                <a:spcPct val="90000"/>
              </a:lnSpc>
            </a:pPr>
            <a:r>
              <a:rPr lang="en-US" sz="2000" dirty="0">
                <a:latin typeface="Arial" panose="020B0604020202020204" pitchFamily="34" charset="0"/>
                <a:cs typeface="Arial" panose="020B0604020202020204" pitchFamily="34" charset="0"/>
              </a:rPr>
              <a:t>How?</a:t>
            </a:r>
          </a:p>
          <a:p>
            <a:pPr lvl="1">
              <a:lnSpc>
                <a:spcPct val="90000"/>
              </a:lnSpc>
            </a:pPr>
            <a:r>
              <a:rPr lang="en-US" sz="2000" dirty="0">
                <a:latin typeface="Arial" panose="020B0604020202020204" pitchFamily="34" charset="0"/>
                <a:cs typeface="Arial" panose="020B0604020202020204" pitchFamily="34" charset="0"/>
              </a:rPr>
              <a:t>Reduction to scheduling problem (given actual physical jitter)</a:t>
            </a:r>
          </a:p>
          <a:p>
            <a:pPr lvl="1">
              <a:lnSpc>
                <a:spcPct val="90000"/>
              </a:lnSpc>
            </a:pPr>
            <a:r>
              <a:rPr lang="en-US" sz="2000" dirty="0">
                <a:latin typeface="Arial" panose="020B0604020202020204" pitchFamily="34" charset="0"/>
                <a:cs typeface="Arial" panose="020B0604020202020204" pitchFamily="34" charset="0"/>
              </a:rPr>
              <a:t>Thousands of bits of machine state contribute to producing the precise environment:</a:t>
            </a:r>
          </a:p>
          <a:p>
            <a:pPr lvl="2">
              <a:lnSpc>
                <a:spcPct val="90000"/>
              </a:lnSpc>
            </a:pPr>
            <a:r>
              <a:rPr lang="en-US" sz="1800" dirty="0">
                <a:latin typeface="Arial" panose="020B0604020202020204" pitchFamily="34" charset="0"/>
                <a:cs typeface="Arial" panose="020B0604020202020204" pitchFamily="34" charset="0"/>
              </a:rPr>
              <a:t>Cache state, TLB, branches, precise timing of board level interrupts and their affect on state, races that affect physical maps, microcode.</a:t>
            </a:r>
          </a:p>
          <a:p>
            <a:pPr lvl="2">
              <a:lnSpc>
                <a:spcPct val="90000"/>
              </a:lnSpc>
            </a:pPr>
            <a:r>
              <a:rPr lang="en-US" sz="1800" dirty="0">
                <a:latin typeface="Arial" panose="020B0604020202020204" pitchFamily="34" charset="0"/>
                <a:cs typeface="Arial" panose="020B060402020202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14235810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a:t>
            </a:r>
            <a:r>
              <a:rPr lang="en-US" sz="2000" dirty="0">
                <a:latin typeface="Arial" panose="020B0604020202020204" pitchFamily="34" charset="0"/>
                <a:cs typeface="Arial" panose="020B0604020202020204" pitchFamily="34" charset="0"/>
              </a:rPr>
              <a:t>tests, entropy conditioning.  This is the critical component which prevents adversaries from guessing keys.  The output of this system is a seed containing enough “entropy” (more later) to generate keys. The entropy subsystem is specified in NIST 800-90B.  This is the hard part.</a:t>
            </a:r>
            <a:endParaRPr lang="en-US" sz="2000" dirty="0">
              <a:latin typeface="+mn-lt"/>
              <a:cs typeface="Calibri" panose="020F0502020204030204" pitchFamily="34" charset="0"/>
            </a:endParaRP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065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 we’ll talk about.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it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72377</TotalTime>
  <Words>3860</Words>
  <Application>Microsoft Macintosh PowerPoint</Application>
  <PresentationFormat>On-screen Show (4:3)</PresentationFormat>
  <Paragraphs>425</Paragraphs>
  <Slides>39</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Security Model</vt:lpstr>
      <vt:lpstr>Security Model --- symmetric crypto</vt:lpstr>
      <vt:lpstr>Translating this to execution jitter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4198</cp:revision>
  <dcterms:created xsi:type="dcterms:W3CDTF">2013-04-08T19:09:24Z</dcterms:created>
  <dcterms:modified xsi:type="dcterms:W3CDTF">2021-06-23T19:32:29Z</dcterms:modified>
</cp:coreProperties>
</file>