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5"/>
  </p:notesMasterIdLst>
  <p:handoutMasterIdLst>
    <p:handoutMasterId r:id="rId76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83" r:id="rId31"/>
    <p:sldId id="3584" r:id="rId32"/>
    <p:sldId id="3585" r:id="rId33"/>
    <p:sldId id="3408" r:id="rId34"/>
    <p:sldId id="3444" r:id="rId35"/>
    <p:sldId id="3587" r:id="rId36"/>
    <p:sldId id="3601" r:id="rId37"/>
    <p:sldId id="3549" r:id="rId38"/>
    <p:sldId id="3550" r:id="rId39"/>
    <p:sldId id="3551" r:id="rId40"/>
    <p:sldId id="3588" r:id="rId41"/>
    <p:sldId id="3589" r:id="rId42"/>
    <p:sldId id="3590" r:id="rId43"/>
    <p:sldId id="3591" r:id="rId44"/>
    <p:sldId id="3592" r:id="rId45"/>
    <p:sldId id="3593" r:id="rId46"/>
    <p:sldId id="3594" r:id="rId47"/>
    <p:sldId id="3595" r:id="rId48"/>
    <p:sldId id="3596" r:id="rId49"/>
    <p:sldId id="3597" r:id="rId50"/>
    <p:sldId id="3598" r:id="rId51"/>
    <p:sldId id="3599" r:id="rId52"/>
    <p:sldId id="3600" r:id="rId53"/>
    <p:sldId id="3579" r:id="rId54"/>
    <p:sldId id="3580" r:id="rId55"/>
    <p:sldId id="3457" r:id="rId56"/>
    <p:sldId id="3173" r:id="rId57"/>
    <p:sldId id="3528" r:id="rId58"/>
    <p:sldId id="3529" r:id="rId59"/>
    <p:sldId id="3530" r:id="rId60"/>
    <p:sldId id="3531" r:id="rId61"/>
    <p:sldId id="3532" r:id="rId62"/>
    <p:sldId id="3533" r:id="rId63"/>
    <p:sldId id="3534" r:id="rId64"/>
    <p:sldId id="3535" r:id="rId65"/>
    <p:sldId id="3536" r:id="rId66"/>
    <p:sldId id="3537" r:id="rId67"/>
    <p:sldId id="3538" r:id="rId68"/>
    <p:sldId id="3577" r:id="rId69"/>
    <p:sldId id="3578" r:id="rId70"/>
    <p:sldId id="3447" r:id="rId71"/>
    <p:sldId id="3424" r:id="rId72"/>
    <p:sldId id="3570" r:id="rId73"/>
    <p:sldId id="3574" r:id="rId74"/>
  </p:sldIdLst>
  <p:sldSz cx="9144000" cy="6858000" type="letter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6" autoAdjust="0"/>
    <p:restoredTop sz="80721" autoAdjust="0"/>
  </p:normalViewPr>
  <p:slideViewPr>
    <p:cSldViewPr>
      <p:cViewPr varScale="1">
        <p:scale>
          <a:sx n="113" d="100"/>
          <a:sy n="113" d="100"/>
        </p:scale>
        <p:origin x="2000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7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Final 8 bits from exhaustive search.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Get entry of maximal 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-47.2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ciphertexts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35.2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-32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This gives 1.19x.84 =1 key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44478"/>
              </p:ext>
            </p:extLst>
          </p:nvPr>
        </p:nvGraphicFramePr>
        <p:xfrm>
          <a:off x="609603" y="176784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2883932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)[1,2,3,4]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⨁x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Output of F from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is permuted (by P) into positions 8,14,25,3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Input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renaming input, output and key bits in this way, the constraint becomes O[3,8,14,25]⨁I[17] = K[26]⨁1.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D6E236-41A1-79A3-6649-1D305823E8E4}"/>
              </a:ext>
            </a:extLst>
          </p:cNvPr>
          <p:cNvGrpSpPr/>
          <p:nvPr/>
        </p:nvGrpSpPr>
        <p:grpSpPr>
          <a:xfrm>
            <a:off x="149812" y="3974068"/>
            <a:ext cx="4041188" cy="674132"/>
            <a:chOff x="123031" y="4724400"/>
            <a:chExt cx="4041188" cy="67413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540866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>
              <a:off x="1143000" y="5105400"/>
              <a:ext cx="39786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600200" y="4876800"/>
              <a:ext cx="609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123031" y="4888468"/>
              <a:ext cx="1079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Y[1,2,3,4]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 flipV="1">
              <a:off x="2209800" y="49413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727607" y="47244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727607" y="50292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X[1,2,3,4,5,6]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 flipV="1">
              <a:off x="22098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120CEE-0DFA-DDD3-837A-7DF489E1BAB9}"/>
              </a:ext>
            </a:extLst>
          </p:cNvPr>
          <p:cNvGrpSpPr/>
          <p:nvPr/>
        </p:nvGrpSpPr>
        <p:grpSpPr>
          <a:xfrm>
            <a:off x="4638763" y="4038600"/>
            <a:ext cx="3908233" cy="685800"/>
            <a:chOff x="4638763" y="4724400"/>
            <a:chExt cx="3908233" cy="685800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6193062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>
              <a:off x="5715000" y="5105400"/>
              <a:ext cx="4780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6338936" y="4876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7475870" y="4724400"/>
              <a:ext cx="107112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K[1,…,48]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638763" y="4876800"/>
              <a:ext cx="110318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O[1,…,32]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7492658" y="5040868"/>
              <a:ext cx="10086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I[1,…,32]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 flipV="1">
              <a:off x="6858000" y="49530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flipH="1" flipV="1">
              <a:off x="68580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D91D58-1FAD-50A9-E287-C28DAF03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35019"/>
              </p:ext>
            </p:extLst>
          </p:nvPr>
        </p:nvGraphicFramePr>
        <p:xfrm>
          <a:off x="685800" y="4876800"/>
          <a:ext cx="2314392" cy="16764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2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EE99E9-1D05-4D5D-484F-BB34CBA8E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01335"/>
              </p:ext>
            </p:extLst>
          </p:nvPr>
        </p:nvGraphicFramePr>
        <p:xfrm>
          <a:off x="4638763" y="4876800"/>
          <a:ext cx="2314392" cy="16764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2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05292"/>
              </p:ext>
            </p:extLst>
          </p:nvPr>
        </p:nvGraphicFramePr>
        <p:xfrm>
          <a:off x="304800" y="1501268"/>
          <a:ext cx="8502136" cy="253733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X[2]⨁Y[1,2,3,4]= K[2]⨁1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X[2,3,5,6]⨁Y[2]=K[2,3,5,6]⨁1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X[1,2,4,5]⨁Y[17]=K[2,3,5,6]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X[4]⨁Y[2]= K[4]⨁1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X[3]⨁Y[17]=K[4]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9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31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 5]⨁Y[1,2,3]= K[1,5]⨁1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X[16,20]⨁Y[8,14,25]=K[25,29]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304800" y="4458919"/>
            <a:ext cx="8856662" cy="138499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Ht(w) is (unnormalized) Hadamard weight.  Note that a-d=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(w)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so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Matsui: Linear Cryptanalysis Method for DES Cipher.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98.  By the way, 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740C-7ED1-C37C-B046-7B9D4F0DB0F6}"/>
              </a:ext>
            </a:extLst>
          </p:cNvPr>
          <p:cNvGrpSpPr/>
          <p:nvPr/>
        </p:nvGrpSpPr>
        <p:grpSpPr>
          <a:xfrm>
            <a:off x="5257800" y="1455838"/>
            <a:ext cx="3611563" cy="4640162"/>
            <a:chOff x="5303837" y="1227238"/>
            <a:chExt cx="3611563" cy="464016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878862" y="23955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303837" y="22519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55834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143541" y="1339107"/>
              <a:ext cx="206659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[3,8,14,25] 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[17]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75646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7124155" y="23281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259862" y="17947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507262" y="20995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507262" y="49951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7259862" y="49951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507262" y="2099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860062" y="20995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5507262" y="2632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8860062" y="2480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6878862" y="34623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55834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75646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7124155" y="33949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5507262" y="32425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8860062" y="3166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507262" y="36997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8860062" y="3547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303837" y="33187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507262" y="2785319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5507262" y="2861519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878862" y="44529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>
              <a:off x="55834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75646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7124155" y="43855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5507262" y="4156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8860062" y="4156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5507262" y="46141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8860062" y="4537919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46"/>
            <p:cNvSpPr txBox="1">
              <a:spLocks noChangeArrowheads="1"/>
            </p:cNvSpPr>
            <p:nvPr/>
          </p:nvSpPr>
          <p:spPr bwMode="auto">
            <a:xfrm>
              <a:off x="5303837" y="42331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6273788" y="5376119"/>
              <a:ext cx="20762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3,8,14,25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]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 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8447769" y="31663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8447769" y="41569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8503107" y="20995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585031" y="2099519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5601897" y="3177987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601897" y="4168587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5507262" y="1227238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5507262" y="52999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867400" y="2206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5867400" y="4264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620000" y="2209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934200" y="4111823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7620000" y="41910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381310"/>
            <a:ext cx="4557712" cy="2952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 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observe a 0’s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So, if, for example, a-b=5,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.99.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36750-A608-277C-00E8-806C4A02AC56}"/>
              </a:ext>
            </a:extLst>
          </p:cNvPr>
          <p:cNvGrpSpPr/>
          <p:nvPr/>
        </p:nvGrpSpPr>
        <p:grpSpPr>
          <a:xfrm>
            <a:off x="4572000" y="1676400"/>
            <a:ext cx="4400550" cy="4724400"/>
            <a:chOff x="4572000" y="14478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029200" y="14478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105400" y="55626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400800" y="2590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846638" y="2495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365875" y="16002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505575" y="57150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0866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[ 17]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7818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029200" y="2362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029200" y="52578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7818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029200" y="23622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382000" y="2362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029200" y="2819400"/>
              <a:ext cx="0" cy="301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382000" y="2743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400800" y="3657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1054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0866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629400" y="3657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504112" y="35052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029200" y="35052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382000" y="3429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029200" y="3962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3820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828032" y="3638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029200" y="3048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029200" y="3124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400800" y="4648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0866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629400" y="4648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504112" y="44958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029200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382000" y="4419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029200" y="4876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382000" y="48006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4846637" y="45528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029200" y="4114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029200" y="4191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086600" y="2895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458200" y="2743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458200" y="38100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086600" y="49530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458200" y="48006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791200" y="44958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382000" y="2286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382000" y="33528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6571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26706D-7751-22A3-8395-F8DA1036E650}"/>
              </a:ext>
            </a:extLst>
          </p:cNvPr>
          <p:cNvGrpSpPr/>
          <p:nvPr/>
        </p:nvGrpSpPr>
        <p:grpSpPr>
          <a:xfrm>
            <a:off x="2362200" y="1258342"/>
            <a:ext cx="4191000" cy="5447258"/>
            <a:chOff x="381000" y="990600"/>
            <a:chExt cx="4191000" cy="544725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54462" y="17130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9437" y="162651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8590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86183" y="990600"/>
              <a:ext cx="3276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8402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399755" y="16456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82862" y="1417022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135662" y="14170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82862" y="19504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35662" y="17980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154462" y="27798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8590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8402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399755" y="27124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782862" y="25600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135662" y="24838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82862" y="29410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35662" y="2864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579437" y="26362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782862" y="2102822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82862" y="2179022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154462" y="46086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8590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8402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399755" y="45412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786183" y="43126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135662" y="4388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603621" y="4445912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782862" y="3169622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782862" y="3245822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154462" y="37704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8590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8402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399755" y="37030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782862" y="3550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135662" y="34744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782862" y="3931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135662" y="3855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603620" y="36268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786182" y="4160222"/>
              <a:ext cx="3349479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786183" y="4160222"/>
              <a:ext cx="3328613" cy="225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01004" y="13832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81000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81000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81000" y="4191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83752" y="141702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183752" y="2419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83752" y="34860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183752" y="4324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33600" y="5511046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533400" y="5367457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8382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14400" y="6026406"/>
              <a:ext cx="33528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8194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378893" y="5443657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762000" y="5215057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114800" y="5215057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762000" y="5748457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114800" y="5596057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381000" y="5105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4107552" y="521505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782862" y="47698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135662" y="4617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761998" y="4922223"/>
              <a:ext cx="3373661" cy="3016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782862" y="4998422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79157" y="1414045"/>
              <a:ext cx="816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583" y="179802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[]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709983" y="1036022"/>
              <a:ext cx="3481017" cy="40011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685800" y="5992326"/>
              <a:ext cx="3542102" cy="445532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1167183" y="25600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4" name="Text Box 52"/>
            <p:cNvSpPr txBox="1">
              <a:spLocks noChangeArrowheads="1"/>
            </p:cNvSpPr>
            <p:nvPr/>
          </p:nvSpPr>
          <p:spPr bwMode="auto">
            <a:xfrm>
              <a:off x="1167183" y="4385845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5" name="Text Box 52"/>
            <p:cNvSpPr txBox="1">
              <a:spLocks noChangeArrowheads="1"/>
            </p:cNvSpPr>
            <p:nvPr/>
          </p:nvSpPr>
          <p:spPr bwMode="auto">
            <a:xfrm>
              <a:off x="2995983" y="25600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6" name="Text Box 52"/>
            <p:cNvSpPr txBox="1">
              <a:spLocks noChangeArrowheads="1"/>
            </p:cNvSpPr>
            <p:nvPr/>
          </p:nvSpPr>
          <p:spPr bwMode="auto">
            <a:xfrm>
              <a:off x="2233983" y="24076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2233983" y="42364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3072183" y="43888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9" name="Text Box 52"/>
            <p:cNvSpPr txBox="1">
              <a:spLocks noChangeArrowheads="1"/>
            </p:cNvSpPr>
            <p:nvPr/>
          </p:nvSpPr>
          <p:spPr bwMode="auto">
            <a:xfrm>
              <a:off x="1067790" y="14932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2971800" y="1493222"/>
              <a:ext cx="81644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2995983" y="5255729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1219200" y="5260777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62131" y="518160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p=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+4(q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≅.519=.5+1.22x2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where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=1-p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Suppose we decide, based on an excess (e), of LHS values.  Odds of right answer is r=(p/q)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 For example, if e= 64, r ≅131.92.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9906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5811C9-3588-6101-731C-13FCEAF01838}"/>
              </a:ext>
            </a:extLst>
          </p:cNvPr>
          <p:cNvGrpSpPr/>
          <p:nvPr/>
        </p:nvGrpSpPr>
        <p:grpSpPr>
          <a:xfrm>
            <a:off x="4572000" y="1447800"/>
            <a:ext cx="3810000" cy="4922520"/>
            <a:chOff x="4572000" y="1447800"/>
            <a:chExt cx="3810000" cy="4922520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172200" y="2048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572000" y="19050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4876800" y="2133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5044173" y="5943600"/>
              <a:ext cx="277992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[17],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858000" y="2133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417493" y="1981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553200" y="144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4800600" y="1752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4800600" y="5486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553200" y="5486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480060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153400" y="1752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4800600" y="2286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153400" y="213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172200" y="3115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4876800" y="3200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6858000" y="3200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417493" y="3048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4800600" y="2895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153400" y="2819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4800600" y="3352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153400" y="3200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572000" y="2971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4800600" y="24384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4800600" y="25146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172200" y="49441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4876800" y="5029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6858000" y="5029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417493" y="4876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4800600" y="47244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153400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 flipH="1">
              <a:off x="4800600" y="5208210"/>
              <a:ext cx="0" cy="278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153400" y="50292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618038" y="48576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4800600" y="35052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4800600" y="3581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172200" y="4105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48768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68580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417493" y="4038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4800600" y="3886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153400" y="3810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4800600" y="4267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153400" y="41910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618037" y="39432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4800600" y="44196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4800600" y="4495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2169" y="1752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2169" y="28310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78369" y="38216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95235" y="4648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7779579" y="1752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7796445" y="2754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7796445" y="3821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7796445" y="4659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4800600" y="580283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52"/>
            <p:cNvSpPr txBox="1">
              <a:spLocks noChangeArrowheads="1"/>
            </p:cNvSpPr>
            <p:nvPr/>
          </p:nvSpPr>
          <p:spPr bwMode="auto">
            <a:xfrm>
              <a:off x="6324600" y="3733800"/>
              <a:ext cx="533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45" name="Text Box 52"/>
            <p:cNvSpPr txBox="1">
              <a:spLocks noChangeArrowheads="1"/>
            </p:cNvSpPr>
            <p:nvPr/>
          </p:nvSpPr>
          <p:spPr bwMode="auto">
            <a:xfrm>
              <a:off x="6096000" y="4569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149" name="Text Box 52"/>
            <p:cNvSpPr txBox="1">
              <a:spLocks noChangeArrowheads="1"/>
            </p:cNvSpPr>
            <p:nvPr/>
          </p:nvSpPr>
          <p:spPr bwMode="auto">
            <a:xfrm>
              <a:off x="5105400" y="38862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157" name="Text Box 52"/>
            <p:cNvSpPr txBox="1">
              <a:spLocks noChangeArrowheads="1"/>
            </p:cNvSpPr>
            <p:nvPr/>
          </p:nvSpPr>
          <p:spPr bwMode="auto">
            <a:xfrm>
              <a:off x="7065738" y="3883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5105400" y="1825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167" name="Text Box 52"/>
            <p:cNvSpPr txBox="1">
              <a:spLocks noChangeArrowheads="1"/>
            </p:cNvSpPr>
            <p:nvPr/>
          </p:nvSpPr>
          <p:spPr bwMode="auto">
            <a:xfrm>
              <a:off x="7086600" y="1828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70" name="Text Box 52"/>
            <p:cNvSpPr txBox="1">
              <a:spLocks noChangeArrowheads="1"/>
            </p:cNvSpPr>
            <p:nvPr/>
          </p:nvSpPr>
          <p:spPr bwMode="auto">
            <a:xfrm>
              <a:off x="5105400" y="4724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71" name="Text Box 52"/>
            <p:cNvSpPr txBox="1">
              <a:spLocks noChangeArrowheads="1"/>
            </p:cNvSpPr>
            <p:nvPr/>
          </p:nvSpPr>
          <p:spPr bwMode="auto">
            <a:xfrm>
              <a:off x="6934200" y="47214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72" name="Text Box 52"/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6096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63" name="Text Box 24"/>
            <p:cNvSpPr txBox="1">
              <a:spLocks noChangeArrowheads="1"/>
            </p:cNvSpPr>
            <p:nvPr/>
          </p:nvSpPr>
          <p:spPr bwMode="auto">
            <a:xfrm>
              <a:off x="7099300" y="49954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 flipH="1">
              <a:off x="6858000" y="5189965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Text Box 24"/>
            <p:cNvSpPr txBox="1">
              <a:spLocks noChangeArrowheads="1"/>
            </p:cNvSpPr>
            <p:nvPr/>
          </p:nvSpPr>
          <p:spPr bwMode="auto">
            <a:xfrm>
              <a:off x="7099300" y="41148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73" name="Line 11"/>
            <p:cNvSpPr>
              <a:spLocks noChangeShapeType="1"/>
            </p:cNvSpPr>
            <p:nvPr/>
          </p:nvSpPr>
          <p:spPr bwMode="auto">
            <a:xfrm flipH="1">
              <a:off x="6858000" y="43093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Text Box 24"/>
            <p:cNvSpPr txBox="1">
              <a:spLocks noChangeArrowheads="1"/>
            </p:cNvSpPr>
            <p:nvPr/>
          </p:nvSpPr>
          <p:spPr bwMode="auto">
            <a:xfrm>
              <a:off x="7099300" y="31242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75" name="Line 11"/>
            <p:cNvSpPr>
              <a:spLocks noChangeShapeType="1"/>
            </p:cNvSpPr>
            <p:nvPr/>
          </p:nvSpPr>
          <p:spPr bwMode="auto">
            <a:xfrm flipH="1">
              <a:off x="6858000" y="33187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Text Box 24"/>
            <p:cNvSpPr txBox="1">
              <a:spLocks noChangeArrowheads="1"/>
            </p:cNvSpPr>
            <p:nvPr/>
          </p:nvSpPr>
          <p:spPr bwMode="auto">
            <a:xfrm>
              <a:off x="7099300" y="20574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77" name="Line 11"/>
            <p:cNvSpPr>
              <a:spLocks noChangeShapeType="1"/>
            </p:cNvSpPr>
            <p:nvPr/>
          </p:nvSpPr>
          <p:spPr bwMode="auto">
            <a:xfrm flipH="1">
              <a:off x="6858000" y="22519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ADCE0B-5D76-4DCF-122A-AB2A452DC1C6}"/>
              </a:ext>
            </a:extLst>
          </p:cNvPr>
          <p:cNvGrpSpPr/>
          <p:nvPr/>
        </p:nvGrpSpPr>
        <p:grpSpPr>
          <a:xfrm>
            <a:off x="228600" y="1371600"/>
            <a:ext cx="3810000" cy="5181600"/>
            <a:chOff x="228600" y="1219200"/>
            <a:chExt cx="3810000" cy="51816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828800" y="2353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28600" y="2209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3340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85800" y="1276290"/>
              <a:ext cx="2895600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[8,14,25]</a:t>
              </a:r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ea typeface="PMingLiU" pitchFamily="18" charset="-120"/>
                  <a:cs typeface="Calibri" panose="020F0502020204030204" pitchFamily="34" charset="0"/>
                  <a:sym typeface="Wingdings" pitchFamily="2" charset="2"/>
                </a:rPr>
                <a:t>,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[16,20]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514600" y="2514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074093" y="2286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20980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57200" y="2057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7200" y="6096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209800" y="609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572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810000" y="2057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57200" y="2590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810000" y="2438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828800" y="34201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53340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51460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074093" y="3352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5720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810000" y="3124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57200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810000" y="3505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228600" y="32766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457200" y="2743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457200" y="2819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28800" y="5248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533400" y="5334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514600" y="5334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074093" y="5181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457200" y="50292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810000" y="502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274638" y="50292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457200" y="3810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457200" y="3886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828800" y="4410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53340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51460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074093" y="4343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457200" y="4191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810000" y="4114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457200" y="4572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810000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274637" y="4267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457200" y="48006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457199" y="4800600"/>
              <a:ext cx="3352801" cy="1715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58769" y="2057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458769" y="31358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534969" y="41264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551835" y="4953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3436179" y="2057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453045" y="3059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3453045" y="41264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3453045" y="4964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75635" y="5715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3453045" y="57150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457200" y="579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457200" y="5410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8100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457200" y="5638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457200" y="5638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3810000" y="579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533400" y="12192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Text Box 52"/>
            <p:cNvSpPr txBox="1">
              <a:spLocks noChangeArrowheads="1"/>
            </p:cNvSpPr>
            <p:nvPr/>
          </p:nvSpPr>
          <p:spPr bwMode="auto">
            <a:xfrm>
              <a:off x="838200" y="21306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[8,14,25]</a:t>
              </a:r>
            </a:p>
          </p:txBody>
        </p:sp>
        <p:sp>
          <p:nvSpPr>
            <p:cNvPr id="131" name="Text Box 52"/>
            <p:cNvSpPr txBox="1">
              <a:spLocks noChangeArrowheads="1"/>
            </p:cNvSpPr>
            <p:nvPr/>
          </p:nvSpPr>
          <p:spPr bwMode="auto">
            <a:xfrm>
              <a:off x="1828800" y="19812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[25,29]</a:t>
              </a:r>
            </a:p>
          </p:txBody>
        </p:sp>
        <p:sp>
          <p:nvSpPr>
            <p:cNvPr id="132" name="Text Box 52"/>
            <p:cNvSpPr txBox="1">
              <a:spLocks noChangeArrowheads="1"/>
            </p:cNvSpPr>
            <p:nvPr/>
          </p:nvSpPr>
          <p:spPr bwMode="auto">
            <a:xfrm>
              <a:off x="2743200" y="21336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[16,20]</a:t>
              </a:r>
            </a:p>
          </p:txBody>
        </p:sp>
        <p:sp>
          <p:nvSpPr>
            <p:cNvPr id="137" name="Text Box 52"/>
            <p:cNvSpPr txBox="1">
              <a:spLocks noChangeArrowheads="1"/>
            </p:cNvSpPr>
            <p:nvPr/>
          </p:nvSpPr>
          <p:spPr bwMode="auto">
            <a:xfrm>
              <a:off x="1981200" y="4038601"/>
              <a:ext cx="6858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46" name="Text Box 52"/>
            <p:cNvSpPr txBox="1">
              <a:spLocks noChangeArrowheads="1"/>
            </p:cNvSpPr>
            <p:nvPr/>
          </p:nvSpPr>
          <p:spPr bwMode="auto">
            <a:xfrm>
              <a:off x="838200" y="4188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[8,14,25]</a:t>
              </a:r>
            </a:p>
          </p:txBody>
        </p:sp>
        <p:sp>
          <p:nvSpPr>
            <p:cNvPr id="147" name="Text Box 52"/>
            <p:cNvSpPr txBox="1">
              <a:spLocks noChangeArrowheads="1"/>
            </p:cNvSpPr>
            <p:nvPr/>
          </p:nvSpPr>
          <p:spPr bwMode="auto">
            <a:xfrm>
              <a:off x="838200" y="5026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51" name="Text Box 52"/>
            <p:cNvSpPr txBox="1">
              <a:spLocks noChangeArrowheads="1"/>
            </p:cNvSpPr>
            <p:nvPr/>
          </p:nvSpPr>
          <p:spPr bwMode="auto">
            <a:xfrm>
              <a:off x="2667000" y="4188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52" name="Text Box 52"/>
            <p:cNvSpPr txBox="1">
              <a:spLocks noChangeArrowheads="1"/>
            </p:cNvSpPr>
            <p:nvPr/>
          </p:nvSpPr>
          <p:spPr bwMode="auto">
            <a:xfrm>
              <a:off x="2667000" y="5026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[3]</a:t>
              </a:r>
            </a:p>
          </p:txBody>
        </p:sp>
        <p:sp>
          <p:nvSpPr>
            <p:cNvPr id="154" name="Text Box 52"/>
            <p:cNvSpPr txBox="1">
              <a:spLocks noChangeArrowheads="1"/>
            </p:cNvSpPr>
            <p:nvPr/>
          </p:nvSpPr>
          <p:spPr bwMode="auto">
            <a:xfrm>
              <a:off x="1981200" y="4876800"/>
              <a:ext cx="533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[4]</a:t>
              </a:r>
            </a:p>
          </p:txBody>
        </p:sp>
        <p:sp>
          <p:nvSpPr>
            <p:cNvPr id="153" name="Text Box 24"/>
            <p:cNvSpPr txBox="1">
              <a:spLocks noChangeArrowheads="1"/>
            </p:cNvSpPr>
            <p:nvPr/>
          </p:nvSpPr>
          <p:spPr bwMode="auto">
            <a:xfrm>
              <a:off x="2755900" y="24384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Line 11"/>
            <p:cNvSpPr>
              <a:spLocks noChangeShapeType="1"/>
            </p:cNvSpPr>
            <p:nvPr/>
          </p:nvSpPr>
          <p:spPr bwMode="auto">
            <a:xfrm flipH="1">
              <a:off x="2514600" y="26245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 Box 24"/>
            <p:cNvSpPr txBox="1">
              <a:spLocks noChangeArrowheads="1"/>
            </p:cNvSpPr>
            <p:nvPr/>
          </p:nvSpPr>
          <p:spPr bwMode="auto">
            <a:xfrm>
              <a:off x="2755900" y="34714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9" name="Line 11"/>
            <p:cNvSpPr>
              <a:spLocks noChangeShapeType="1"/>
            </p:cNvSpPr>
            <p:nvPr/>
          </p:nvSpPr>
          <p:spPr bwMode="auto">
            <a:xfrm flipH="1">
              <a:off x="2514600" y="3657600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Text Box 24"/>
            <p:cNvSpPr txBox="1">
              <a:spLocks noChangeArrowheads="1"/>
            </p:cNvSpPr>
            <p:nvPr/>
          </p:nvSpPr>
          <p:spPr bwMode="auto">
            <a:xfrm>
              <a:off x="2755900" y="44196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1" name="Line 11"/>
            <p:cNvSpPr>
              <a:spLocks noChangeShapeType="1"/>
            </p:cNvSpPr>
            <p:nvPr/>
          </p:nvSpPr>
          <p:spPr bwMode="auto">
            <a:xfrm flipH="1">
              <a:off x="2514600" y="46057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 Box 24"/>
            <p:cNvSpPr txBox="1">
              <a:spLocks noChangeArrowheads="1"/>
            </p:cNvSpPr>
            <p:nvPr/>
          </p:nvSpPr>
          <p:spPr bwMode="auto">
            <a:xfrm>
              <a:off x="2755900" y="52578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3" name="Line 11"/>
            <p:cNvSpPr>
              <a:spLocks noChangeShapeType="1"/>
            </p:cNvSpPr>
            <p:nvPr/>
          </p:nvSpPr>
          <p:spPr bwMode="auto">
            <a:xfrm flipH="1">
              <a:off x="2514600" y="54439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610600" cy="37338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[25, 29]⨁P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[16,20]⨁1 ……(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]⨁1                                   ……(Eq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    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  p≅ 0.500596 =.50+1.22x2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Pattern: E-DCA-ACD-DCA-A.  Note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22860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		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  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and canceling:</a:t>
            </a:r>
          </a:p>
          <a:p>
            <a:pPr lvl="1"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cryptanalysis can be accomplished with ~2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6482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1496"/>
              </p:ext>
            </p:extLst>
          </p:nvPr>
        </p:nvGraphicFramePr>
        <p:xfrm>
          <a:off x="304800" y="188976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2890"/>
              </p:ext>
            </p:extLst>
          </p:nvPr>
        </p:nvGraphicFramePr>
        <p:xfrm>
          <a:off x="3352800" y="15240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04363"/>
              </p:ext>
            </p:extLst>
          </p:nvPr>
        </p:nvGraphicFramePr>
        <p:xfrm>
          <a:off x="6019800" y="12954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135636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7424" y="624840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775" y="228600"/>
            <a:ext cx="5829300" cy="57150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FEAL-4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470491" y="1752600"/>
            <a:ext cx="8006316" cy="331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Four round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Feistel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cipher with a 64-bit block and 64-bit key 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Plaintext: P, Cipher-text: C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Round function: F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Several equivalent descriptions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32-bit sub-keys: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…,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Most important failed cipher:  showed the power of differential cryptanalysis and linear cryptanalysis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All blocks have bits starting at 0 on the left, so low order bit in first byte is bit 7</a:t>
            </a:r>
          </a:p>
          <a:p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9616610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87539"/>
            <a:ext cx="8515896" cy="84687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– First description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13E0DE-69AF-295F-E563-307658B32D93}"/>
              </a:ext>
            </a:extLst>
          </p:cNvPr>
          <p:cNvGrpSpPr/>
          <p:nvPr/>
        </p:nvGrpSpPr>
        <p:grpSpPr>
          <a:xfrm>
            <a:off x="2286000" y="1646947"/>
            <a:ext cx="3791390" cy="4507668"/>
            <a:chOff x="2286000" y="1646947"/>
            <a:chExt cx="3791390" cy="4507668"/>
          </a:xfrm>
        </p:grpSpPr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3100902" y="1810118"/>
              <a:ext cx="1837057" cy="715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3105589" y="1835285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986273" y="2979275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971843" y="3065966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185008" y="2456673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4023847" y="2744198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857543" y="2743200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412465" y="2865404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3028993" y="2865404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4119368" y="2716903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245417" y="2567925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093972" y="2357026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813681" y="2443237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183121" y="1646947"/>
              <a:ext cx="320922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792804" y="1671618"/>
              <a:ext cx="30809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423359" y="1680061"/>
              <a:ext cx="1200149" cy="24445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217852" y="2128238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3048439" y="2170390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>
              <a:cxnSpLocks/>
              <a:endCxn id="117" idx="1"/>
            </p:cNvCxnSpPr>
            <p:nvPr/>
          </p:nvCxnSpPr>
          <p:spPr bwMode="auto">
            <a:xfrm>
              <a:off x="2934139" y="2260681"/>
              <a:ext cx="2283713" cy="60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220138" y="1901253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815266" y="1922136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2286000" y="1945355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591239" y="2062175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5630553" y="1901254"/>
              <a:ext cx="446837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391589" y="2034890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357491" y="272653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934139" y="1922137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334439" y="1889989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969764" y="2715638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334439" y="2058471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934138" y="2086244"/>
              <a:ext cx="8906" cy="3703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3C67F6-7660-2D53-1CC2-90DE641397B1}"/>
                </a:ext>
              </a:extLst>
            </p:cNvPr>
            <p:cNvSpPr/>
            <p:nvPr/>
          </p:nvSpPr>
          <p:spPr bwMode="auto">
            <a:xfrm>
              <a:off x="4702230" y="1653658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8C3FD1-C4FB-A715-CC3B-BC78CBC36D13}"/>
                </a:ext>
              </a:extLst>
            </p:cNvPr>
            <p:cNvSpPr/>
            <p:nvPr/>
          </p:nvSpPr>
          <p:spPr bwMode="auto">
            <a:xfrm>
              <a:off x="4771996" y="2462660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3AF4AF-A55A-9583-9B6B-303108679E54}"/>
                </a:ext>
              </a:extLst>
            </p:cNvPr>
            <p:cNvSpPr/>
            <p:nvPr/>
          </p:nvSpPr>
          <p:spPr bwMode="auto">
            <a:xfrm>
              <a:off x="2472639" y="246117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E985995F-4D5A-1ECC-9F71-C9B3DBFC1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058" y="2926769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6468384F-0EB8-5A6D-A43F-58C8AC00E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078" y="2316287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Line 34">
              <a:extLst>
                <a:ext uri="{FF2B5EF4-FFF2-40B4-BE49-F238E27FC236}">
                  <a16:creationId xmlns:a16="http://schemas.microsoft.com/office/drawing/2014/main" id="{152E2BC2-FB52-5355-E6AB-7927B1C1B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8629" y="3844247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35">
              <a:extLst>
                <a:ext uri="{FF2B5EF4-FFF2-40B4-BE49-F238E27FC236}">
                  <a16:creationId xmlns:a16="http://schemas.microsoft.com/office/drawing/2014/main" id="{35B64E5D-D934-3560-BFDC-413C5F3C3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199" y="3912403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9">
              <a:extLst>
                <a:ext uri="{FF2B5EF4-FFF2-40B4-BE49-F238E27FC236}">
                  <a16:creationId xmlns:a16="http://schemas.microsoft.com/office/drawing/2014/main" id="{3C111C58-862C-6DC9-2A6C-37179E1EA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7363" y="3275307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tangle 6">
              <a:extLst>
                <a:ext uri="{FF2B5EF4-FFF2-40B4-BE49-F238E27FC236}">
                  <a16:creationId xmlns:a16="http://schemas.microsoft.com/office/drawing/2014/main" id="{66A001F1-8DBD-AB1E-DB77-7E54032E5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202" y="3590635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 Box 7">
              <a:extLst>
                <a:ext uri="{FF2B5EF4-FFF2-40B4-BE49-F238E27FC236}">
                  <a16:creationId xmlns:a16="http://schemas.microsoft.com/office/drawing/2014/main" id="{505507A5-9959-2849-9422-37BD1F577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899" y="3562075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61" name="Line 8">
              <a:extLst>
                <a:ext uri="{FF2B5EF4-FFF2-40B4-BE49-F238E27FC236}">
                  <a16:creationId xmlns:a16="http://schemas.microsoft.com/office/drawing/2014/main" id="{7EBB1CE1-1BF0-C14A-5DDC-938412E2F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4821" y="3711841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Line 11">
              <a:extLst>
                <a:ext uri="{FF2B5EF4-FFF2-40B4-BE49-F238E27FC236}">
                  <a16:creationId xmlns:a16="http://schemas.microsoft.com/office/drawing/2014/main" id="{A051BC02-9180-97C8-477C-C9ACFFDE4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349" y="3711841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Text Box 12">
              <a:extLst>
                <a:ext uri="{FF2B5EF4-FFF2-40B4-BE49-F238E27FC236}">
                  <a16:creationId xmlns:a16="http://schemas.microsoft.com/office/drawing/2014/main" id="{DA79C018-82B5-E111-7738-D74D90DF5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724" y="3563341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64" name="Line 11">
              <a:extLst>
                <a:ext uri="{FF2B5EF4-FFF2-40B4-BE49-F238E27FC236}">
                  <a16:creationId xmlns:a16="http://schemas.microsoft.com/office/drawing/2014/main" id="{5A995A75-9921-07E2-B3F3-60613DA07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7772" y="3414362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Text Box 9">
              <a:extLst>
                <a:ext uri="{FF2B5EF4-FFF2-40B4-BE49-F238E27FC236}">
                  <a16:creationId xmlns:a16="http://schemas.microsoft.com/office/drawing/2014/main" id="{8131D4A3-C815-C800-7CD0-55486750A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037" y="3289674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6" name="Line 19">
              <a:extLst>
                <a:ext uri="{FF2B5EF4-FFF2-40B4-BE49-F238E27FC236}">
                  <a16:creationId xmlns:a16="http://schemas.microsoft.com/office/drawing/2014/main" id="{B17D5173-9CAB-1454-8AFF-1479A2ED6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9847" y="3572967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EDA41C02-CFBE-7E22-E360-E22251426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119" y="3562075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DFEB7F9-B4A2-3BA8-036E-10673BBF4274}"/>
                </a:ext>
              </a:extLst>
            </p:cNvPr>
            <p:cNvSpPr/>
            <p:nvPr/>
          </p:nvSpPr>
          <p:spPr bwMode="auto">
            <a:xfrm>
              <a:off x="4784352" y="3281294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5973075-A78E-686E-9E5B-81B939D535AA}"/>
                </a:ext>
              </a:extLst>
            </p:cNvPr>
            <p:cNvSpPr/>
            <p:nvPr/>
          </p:nvSpPr>
          <p:spPr bwMode="auto">
            <a:xfrm>
              <a:off x="2484994" y="3307615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0" name="Line 19">
              <a:extLst>
                <a:ext uri="{FF2B5EF4-FFF2-40B4-BE49-F238E27FC236}">
                  <a16:creationId xmlns:a16="http://schemas.microsoft.com/office/drawing/2014/main" id="{84A9A6CC-725B-1AA7-98A6-5F7308D4B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414" y="3773206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Line 19">
              <a:extLst>
                <a:ext uri="{FF2B5EF4-FFF2-40B4-BE49-F238E27FC236}">
                  <a16:creationId xmlns:a16="http://schemas.microsoft.com/office/drawing/2014/main" id="{3D233BAC-8BE9-522C-5F7C-E1A176624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413" y="3170817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Line 19">
              <a:extLst>
                <a:ext uri="{FF2B5EF4-FFF2-40B4-BE49-F238E27FC236}">
                  <a16:creationId xmlns:a16="http://schemas.microsoft.com/office/drawing/2014/main" id="{E38B73E8-D141-1B0A-96EE-84F59FC25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7740" y="3118300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Text Box 9">
              <a:extLst>
                <a:ext uri="{FF2B5EF4-FFF2-40B4-BE49-F238E27FC236}">
                  <a16:creationId xmlns:a16="http://schemas.microsoft.com/office/drawing/2014/main" id="{2BC6256D-198D-06B1-E4C7-4D9BA8F48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7060" y="3203470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9" name="Line 34">
              <a:extLst>
                <a:ext uri="{FF2B5EF4-FFF2-40B4-BE49-F238E27FC236}">
                  <a16:creationId xmlns:a16="http://schemas.microsoft.com/office/drawing/2014/main" id="{A2E11D6C-5088-5FAD-298A-BA100DAEC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0983" y="4737025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Line 35">
              <a:extLst>
                <a:ext uri="{FF2B5EF4-FFF2-40B4-BE49-F238E27FC236}">
                  <a16:creationId xmlns:a16="http://schemas.microsoft.com/office/drawing/2014/main" id="{36E69862-A1B5-A8FA-C729-44241485A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553" y="4805180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Text Box 9">
              <a:extLst>
                <a:ext uri="{FF2B5EF4-FFF2-40B4-BE49-F238E27FC236}">
                  <a16:creationId xmlns:a16="http://schemas.microsoft.com/office/drawing/2014/main" id="{D39633DF-E238-8DC9-D8B0-450293F8C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718" y="4168084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2" name="Rectangle 6">
              <a:extLst>
                <a:ext uri="{FF2B5EF4-FFF2-40B4-BE49-F238E27FC236}">
                  <a16:creationId xmlns:a16="http://schemas.microsoft.com/office/drawing/2014/main" id="{C66B8694-ECD9-0D57-7247-C35B89AC7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557" y="4483413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 Box 7">
              <a:extLst>
                <a:ext uri="{FF2B5EF4-FFF2-40B4-BE49-F238E27FC236}">
                  <a16:creationId xmlns:a16="http://schemas.microsoft.com/office/drawing/2014/main" id="{CAB12535-6DB7-CC88-C39B-9E5DB268B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253" y="4454853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84" name="Line 8">
              <a:extLst>
                <a:ext uri="{FF2B5EF4-FFF2-40B4-BE49-F238E27FC236}">
                  <a16:creationId xmlns:a16="http://schemas.microsoft.com/office/drawing/2014/main" id="{379E0451-62C7-4A11-0A10-447E75136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7175" y="4604618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Line 11">
              <a:extLst>
                <a:ext uri="{FF2B5EF4-FFF2-40B4-BE49-F238E27FC236}">
                  <a16:creationId xmlns:a16="http://schemas.microsoft.com/office/drawing/2014/main" id="{DC7CF33F-8583-1668-1206-D3C845156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3703" y="4604619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Text Box 12">
              <a:extLst>
                <a:ext uri="{FF2B5EF4-FFF2-40B4-BE49-F238E27FC236}">
                  <a16:creationId xmlns:a16="http://schemas.microsoft.com/office/drawing/2014/main" id="{083D1BEE-9BEC-FCCE-A9C2-AD15AA730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4079" y="4456118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2" name="Line 11">
              <a:extLst>
                <a:ext uri="{FF2B5EF4-FFF2-40B4-BE49-F238E27FC236}">
                  <a16:creationId xmlns:a16="http://schemas.microsoft.com/office/drawing/2014/main" id="{C36BDA42-818A-9561-EA00-379202E76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0127" y="4307140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 Box 9">
              <a:extLst>
                <a:ext uri="{FF2B5EF4-FFF2-40B4-BE49-F238E27FC236}">
                  <a16:creationId xmlns:a16="http://schemas.microsoft.com/office/drawing/2014/main" id="{51DD2064-03F8-42C9-9028-4B752A16D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8392" y="4182451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4" name="Line 19">
              <a:extLst>
                <a:ext uri="{FF2B5EF4-FFF2-40B4-BE49-F238E27FC236}">
                  <a16:creationId xmlns:a16="http://schemas.microsoft.com/office/drawing/2014/main" id="{9BE22F92-38A9-171C-1DD2-A14DAB7C2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2202" y="4465745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" name="Line 19">
              <a:extLst>
                <a:ext uri="{FF2B5EF4-FFF2-40B4-BE49-F238E27FC236}">
                  <a16:creationId xmlns:a16="http://schemas.microsoft.com/office/drawing/2014/main" id="{2839175C-D872-C689-64AD-8394EEAC8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474" y="4454853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EC0CB42-5317-F900-90C1-D74A369565BE}"/>
                </a:ext>
              </a:extLst>
            </p:cNvPr>
            <p:cNvSpPr/>
            <p:nvPr/>
          </p:nvSpPr>
          <p:spPr bwMode="auto">
            <a:xfrm>
              <a:off x="4796706" y="417407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F36D1A6-1BAD-B9FA-C2F2-C6D883C058C6}"/>
                </a:ext>
              </a:extLst>
            </p:cNvPr>
            <p:cNvSpPr/>
            <p:nvPr/>
          </p:nvSpPr>
          <p:spPr bwMode="auto">
            <a:xfrm>
              <a:off x="2497349" y="420039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8" name="Line 19">
              <a:extLst>
                <a:ext uri="{FF2B5EF4-FFF2-40B4-BE49-F238E27FC236}">
                  <a16:creationId xmlns:a16="http://schemas.microsoft.com/office/drawing/2014/main" id="{CAFB2712-8609-8647-1F8E-C629A739E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769" y="4665983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" name="Line 19">
              <a:extLst>
                <a:ext uri="{FF2B5EF4-FFF2-40B4-BE49-F238E27FC236}">
                  <a16:creationId xmlns:a16="http://schemas.microsoft.com/office/drawing/2014/main" id="{2DDB6D5E-9675-3F52-1E3E-192B95ED5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768" y="4063595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" name="Line 19">
              <a:extLst>
                <a:ext uri="{FF2B5EF4-FFF2-40B4-BE49-F238E27FC236}">
                  <a16:creationId xmlns:a16="http://schemas.microsoft.com/office/drawing/2014/main" id="{9D594354-07F4-ED53-550E-E5040B345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9846" y="3949474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Text Box 9">
              <a:extLst>
                <a:ext uri="{FF2B5EF4-FFF2-40B4-BE49-F238E27FC236}">
                  <a16:creationId xmlns:a16="http://schemas.microsoft.com/office/drawing/2014/main" id="{4F563E5D-8AF6-F1DC-2D29-0EB0A7D5F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415" y="4096247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2" name="Text Box 9">
              <a:extLst>
                <a:ext uri="{FF2B5EF4-FFF2-40B4-BE49-F238E27FC236}">
                  <a16:creationId xmlns:a16="http://schemas.microsoft.com/office/drawing/2014/main" id="{95C4204E-88B2-6416-6205-E761DCD47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567" y="5027819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3" name="Rectangle 6">
              <a:extLst>
                <a:ext uri="{FF2B5EF4-FFF2-40B4-BE49-F238E27FC236}">
                  <a16:creationId xmlns:a16="http://schemas.microsoft.com/office/drawing/2014/main" id="{B9238079-6DA6-031D-51A4-7621F017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406" y="5343147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 Box 7">
              <a:extLst>
                <a:ext uri="{FF2B5EF4-FFF2-40B4-BE49-F238E27FC236}">
                  <a16:creationId xmlns:a16="http://schemas.microsoft.com/office/drawing/2014/main" id="{2B91650D-DBA1-04DC-51F4-DFA064D1E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102" y="5314587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265" name="Line 8">
              <a:extLst>
                <a:ext uri="{FF2B5EF4-FFF2-40B4-BE49-F238E27FC236}">
                  <a16:creationId xmlns:a16="http://schemas.microsoft.com/office/drawing/2014/main" id="{02F11F42-399D-BF31-BD9E-87C694D0F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2024" y="5464353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Line 11">
              <a:extLst>
                <a:ext uri="{FF2B5EF4-FFF2-40B4-BE49-F238E27FC236}">
                  <a16:creationId xmlns:a16="http://schemas.microsoft.com/office/drawing/2014/main" id="{662A8DEA-8E22-45D1-95AF-A375DD7EC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552" y="5464353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 Box 12">
              <a:extLst>
                <a:ext uri="{FF2B5EF4-FFF2-40B4-BE49-F238E27FC236}">
                  <a16:creationId xmlns:a16="http://schemas.microsoft.com/office/drawing/2014/main" id="{83A07950-1DF0-3CA2-FFB6-C8104FA6B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928" y="5315853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68" name="Line 11">
              <a:extLst>
                <a:ext uri="{FF2B5EF4-FFF2-40B4-BE49-F238E27FC236}">
                  <a16:creationId xmlns:a16="http://schemas.microsoft.com/office/drawing/2014/main" id="{ABFEE3CF-B53B-E2BD-8449-CE998E34A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4976" y="5166874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 Box 9">
              <a:extLst>
                <a:ext uri="{FF2B5EF4-FFF2-40B4-BE49-F238E27FC236}">
                  <a16:creationId xmlns:a16="http://schemas.microsoft.com/office/drawing/2014/main" id="{E05F0B61-4EF0-7ED5-1929-5A26BB150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241" y="5042186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0" name="Line 19">
              <a:extLst>
                <a:ext uri="{FF2B5EF4-FFF2-40B4-BE49-F238E27FC236}">
                  <a16:creationId xmlns:a16="http://schemas.microsoft.com/office/drawing/2014/main" id="{914C39C6-A816-F548-FF0B-30F808BFB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7051" y="5325479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Line 19">
              <a:extLst>
                <a:ext uri="{FF2B5EF4-FFF2-40B4-BE49-F238E27FC236}">
                  <a16:creationId xmlns:a16="http://schemas.microsoft.com/office/drawing/2014/main" id="{73A958A8-BF98-6704-596E-D6E843B05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9323" y="5314588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F6D19013-45AD-3409-C59E-66D34BB2BD16}"/>
                </a:ext>
              </a:extLst>
            </p:cNvPr>
            <p:cNvSpPr/>
            <p:nvPr/>
          </p:nvSpPr>
          <p:spPr bwMode="auto">
            <a:xfrm>
              <a:off x="4821555" y="5033806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43DB719-7A18-CC3E-53EF-F222D3604F58}"/>
                </a:ext>
              </a:extLst>
            </p:cNvPr>
            <p:cNvSpPr/>
            <p:nvPr/>
          </p:nvSpPr>
          <p:spPr bwMode="auto">
            <a:xfrm>
              <a:off x="2522198" y="506012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4" name="Line 19">
              <a:extLst>
                <a:ext uri="{FF2B5EF4-FFF2-40B4-BE49-F238E27FC236}">
                  <a16:creationId xmlns:a16="http://schemas.microsoft.com/office/drawing/2014/main" id="{34415182-1E72-784D-5E42-E9F03D4AB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618" y="5525718"/>
              <a:ext cx="0" cy="3429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Line 19">
              <a:extLst>
                <a:ext uri="{FF2B5EF4-FFF2-40B4-BE49-F238E27FC236}">
                  <a16:creationId xmlns:a16="http://schemas.microsoft.com/office/drawing/2014/main" id="{EEC07344-2727-419C-2E58-8693BB659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617" y="4923329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Line 19">
              <a:extLst>
                <a:ext uri="{FF2B5EF4-FFF2-40B4-BE49-F238E27FC236}">
                  <a16:creationId xmlns:a16="http://schemas.microsoft.com/office/drawing/2014/main" id="{D21D78B9-3931-B2E8-8A47-70EECD0C1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9377" y="4829591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Text Box 9">
              <a:extLst>
                <a:ext uri="{FF2B5EF4-FFF2-40B4-BE49-F238E27FC236}">
                  <a16:creationId xmlns:a16="http://schemas.microsoft.com/office/drawing/2014/main" id="{5C571EC5-C10E-7850-225D-0E22B9EBC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264" y="4955982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8" name="Text Box 9">
              <a:extLst>
                <a:ext uri="{FF2B5EF4-FFF2-40B4-BE49-F238E27FC236}">
                  <a16:creationId xmlns:a16="http://schemas.microsoft.com/office/drawing/2014/main" id="{A5CCE60A-1A52-94F7-78EB-8B1DE3CC3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13" y="5877616"/>
              <a:ext cx="322524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0" name="Text Box 9">
              <a:extLst>
                <a:ext uri="{FF2B5EF4-FFF2-40B4-BE49-F238E27FC236}">
                  <a16:creationId xmlns:a16="http://schemas.microsoft.com/office/drawing/2014/main" id="{7CDAF5AC-76D2-AE55-50A5-80AC81711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3280" y="5862166"/>
              <a:ext cx="309701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E38396C3-1DCC-CADF-C7EE-E67845EBF0D7}"/>
                </a:ext>
              </a:extLst>
            </p:cNvPr>
            <p:cNvSpPr/>
            <p:nvPr/>
          </p:nvSpPr>
          <p:spPr bwMode="auto">
            <a:xfrm>
              <a:off x="4846404" y="5883603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D170C54-5409-AC6F-32DD-C82B7D2B4AA9}"/>
                </a:ext>
              </a:extLst>
            </p:cNvPr>
            <p:cNvSpPr/>
            <p:nvPr/>
          </p:nvSpPr>
          <p:spPr bwMode="auto">
            <a:xfrm>
              <a:off x="2547047" y="588010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5" name="Text Box 7">
              <a:extLst>
                <a:ext uri="{FF2B5EF4-FFF2-40B4-BE49-F238E27FC236}">
                  <a16:creationId xmlns:a16="http://schemas.microsoft.com/office/drawing/2014/main" id="{23CD7887-13FB-F040-80E0-C56EF517A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2335" y="5522456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7ECE051C-EFEB-EBF3-15E5-5E45013930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8500" y="5664838"/>
              <a:ext cx="23317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Line 19">
              <a:extLst>
                <a:ext uri="{FF2B5EF4-FFF2-40B4-BE49-F238E27FC236}">
                  <a16:creationId xmlns:a16="http://schemas.microsoft.com/office/drawing/2014/main" id="{700A678B-C1BA-0E94-DC61-55ECD9D20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512" y="5683852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46589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AEBEC21-A022-58A9-73CD-5D30C75BC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D6D0-33FF-A135-16E0-95B4937E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35642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52" name="Rectangle 2">
            <a:extLst>
              <a:ext uri="{FF2B5EF4-FFF2-40B4-BE49-F238E27FC236}">
                <a16:creationId xmlns:a16="http://schemas.microsoft.com/office/drawing/2014/main" id="{F478FA3C-A164-2751-4F2C-66B178BF3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2607" y="76200"/>
            <a:ext cx="8151536" cy="7239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– Second description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0B0443-9A75-FBEC-373F-40ACFB5305E4}"/>
              </a:ext>
            </a:extLst>
          </p:cNvPr>
          <p:cNvGrpSpPr/>
          <p:nvPr/>
        </p:nvGrpSpPr>
        <p:grpSpPr>
          <a:xfrm>
            <a:off x="2324952" y="1461318"/>
            <a:ext cx="3654034" cy="4710882"/>
            <a:chOff x="2324952" y="1461318"/>
            <a:chExt cx="3654034" cy="47108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CF8929E-18C5-F6A8-1353-9B17BDE26613}"/>
                </a:ext>
              </a:extLst>
            </p:cNvPr>
            <p:cNvCxnSpPr>
              <a:stCxn id="115" idx="3"/>
            </p:cNvCxnSpPr>
            <p:nvPr/>
          </p:nvCxnSpPr>
          <p:spPr bwMode="auto">
            <a:xfrm>
              <a:off x="3002495" y="1624489"/>
              <a:ext cx="1837057" cy="715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F28501C-70F9-B734-32E8-AF219B389823}"/>
                </a:ext>
              </a:extLst>
            </p:cNvPr>
            <p:cNvCxnSpPr/>
            <p:nvPr/>
          </p:nvCxnSpPr>
          <p:spPr bwMode="auto">
            <a:xfrm>
              <a:off x="3007182" y="1649656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Line 34">
              <a:extLst>
                <a:ext uri="{FF2B5EF4-FFF2-40B4-BE49-F238E27FC236}">
                  <a16:creationId xmlns:a16="http://schemas.microsoft.com/office/drawing/2014/main" id="{89D0E608-3FFE-BA6F-91F9-54BE0667D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7866" y="2654500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5">
              <a:extLst>
                <a:ext uri="{FF2B5EF4-FFF2-40B4-BE49-F238E27FC236}">
                  <a16:creationId xmlns:a16="http://schemas.microsoft.com/office/drawing/2014/main" id="{9B222243-773B-D377-0864-1085C82C9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436" y="2741191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9">
              <a:extLst>
                <a:ext uri="{FF2B5EF4-FFF2-40B4-BE49-F238E27FC236}">
                  <a16:creationId xmlns:a16="http://schemas.microsoft.com/office/drawing/2014/main" id="{49C68AB2-519A-50FF-9677-DD4F486F4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601" y="2131898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2A6356B4-350C-345E-5DF1-5DC37B213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440" y="2419423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 Box 7">
              <a:extLst>
                <a:ext uri="{FF2B5EF4-FFF2-40B4-BE49-F238E27FC236}">
                  <a16:creationId xmlns:a16="http://schemas.microsoft.com/office/drawing/2014/main" id="{3B677F95-EA35-45F7-951D-32D8E7325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136" y="2390863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1" name="Line 8">
              <a:extLst>
                <a:ext uri="{FF2B5EF4-FFF2-40B4-BE49-F238E27FC236}">
                  <a16:creationId xmlns:a16="http://schemas.microsoft.com/office/drawing/2014/main" id="{1919B10C-ADF4-95E8-DAF4-8CE708723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4058" y="2540629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1">
              <a:extLst>
                <a:ext uri="{FF2B5EF4-FFF2-40B4-BE49-F238E27FC236}">
                  <a16:creationId xmlns:a16="http://schemas.microsoft.com/office/drawing/2014/main" id="{7D774A93-4AB2-1B5A-2DA2-E04AFEDC7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0586" y="2540629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12">
              <a:extLst>
                <a:ext uri="{FF2B5EF4-FFF2-40B4-BE49-F238E27FC236}">
                  <a16:creationId xmlns:a16="http://schemas.microsoft.com/office/drawing/2014/main" id="{8852493E-38D0-C245-B994-67B88562B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961" y="2392128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7" name="Line 11">
              <a:extLst>
                <a:ext uri="{FF2B5EF4-FFF2-40B4-BE49-F238E27FC236}">
                  <a16:creationId xmlns:a16="http://schemas.microsoft.com/office/drawing/2014/main" id="{EF1C3A87-12A4-083D-37A5-1EA074436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010" y="2243150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9">
              <a:extLst>
                <a:ext uri="{FF2B5EF4-FFF2-40B4-BE49-F238E27FC236}">
                  <a16:creationId xmlns:a16="http://schemas.microsoft.com/office/drawing/2014/main" id="{65F1FF10-4143-6EE2-A563-7D11AE2AE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5565" y="2032251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1" name="Text Box 9">
              <a:extLst>
                <a:ext uri="{FF2B5EF4-FFF2-40B4-BE49-F238E27FC236}">
                  <a16:creationId xmlns:a16="http://schemas.microsoft.com/office/drawing/2014/main" id="{05488651-3E55-414C-5B8F-C5E9BDF85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274" y="2118462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113" name="Text Box 9">
              <a:extLst>
                <a:ext uri="{FF2B5EF4-FFF2-40B4-BE49-F238E27FC236}">
                  <a16:creationId xmlns:a16="http://schemas.microsoft.com/office/drawing/2014/main" id="{4F9AAA44-7285-E49B-B8E6-D64605DE7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714" y="1461318"/>
              <a:ext cx="320922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15" name="Text Box 9">
              <a:extLst>
                <a:ext uri="{FF2B5EF4-FFF2-40B4-BE49-F238E27FC236}">
                  <a16:creationId xmlns:a16="http://schemas.microsoft.com/office/drawing/2014/main" id="{76255F71-49EB-B16D-1938-C2A467BA5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397" y="1485989"/>
              <a:ext cx="30809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14D04A7-774D-345B-E1D3-EE2F2FA6B15A}"/>
                </a:ext>
              </a:extLst>
            </p:cNvPr>
            <p:cNvSpPr/>
            <p:nvPr/>
          </p:nvSpPr>
          <p:spPr bwMode="auto">
            <a:xfrm>
              <a:off x="2324952" y="1494432"/>
              <a:ext cx="1200149" cy="24445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17" name="Text Box 7">
              <a:extLst>
                <a:ext uri="{FF2B5EF4-FFF2-40B4-BE49-F238E27FC236}">
                  <a16:creationId xmlns:a16="http://schemas.microsoft.com/office/drawing/2014/main" id="{B60048F9-DC5C-351A-C4DE-990738070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9445" y="1803463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7CDA71F-1CEE-BC6B-65D5-5FC0EECAFA83}"/>
                </a:ext>
              </a:extLst>
            </p:cNvPr>
            <p:cNvCxnSpPr/>
            <p:nvPr/>
          </p:nvCxnSpPr>
          <p:spPr bwMode="auto">
            <a:xfrm>
              <a:off x="2950032" y="1845615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4F1F124-9CD5-1807-3681-8A3A6A3497D8}"/>
                </a:ext>
              </a:extLst>
            </p:cNvPr>
            <p:cNvCxnSpPr>
              <a:cxnSpLocks/>
              <a:endCxn id="117" idx="1"/>
            </p:cNvCxnSpPr>
            <p:nvPr/>
          </p:nvCxnSpPr>
          <p:spPr bwMode="auto">
            <a:xfrm>
              <a:off x="2835732" y="1935906"/>
              <a:ext cx="2283713" cy="60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>
              <a:extLst>
                <a:ext uri="{FF2B5EF4-FFF2-40B4-BE49-F238E27FC236}">
                  <a16:creationId xmlns:a16="http://schemas.microsoft.com/office/drawing/2014/main" id="{3AE0B848-307C-AAE5-DAEF-A040B1375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1186" y="5482559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3" name="Text Box 7">
              <a:extLst>
                <a:ext uri="{FF2B5EF4-FFF2-40B4-BE49-F238E27FC236}">
                  <a16:creationId xmlns:a16="http://schemas.microsoft.com/office/drawing/2014/main" id="{C40C6488-1388-3ECA-46A2-E0C34AC2D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252" y="5443806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4" name="Text Box 9">
              <a:extLst>
                <a:ext uri="{FF2B5EF4-FFF2-40B4-BE49-F238E27FC236}">
                  <a16:creationId xmlns:a16="http://schemas.microsoft.com/office/drawing/2014/main" id="{2230945F-C0D6-1675-7155-AE76F7945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496" y="5467027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6" name="Text Box 9">
              <a:extLst>
                <a:ext uri="{FF2B5EF4-FFF2-40B4-BE49-F238E27FC236}">
                  <a16:creationId xmlns:a16="http://schemas.microsoft.com/office/drawing/2014/main" id="{56312B4B-D79D-75E7-9251-35D6378FE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149" y="5502433"/>
              <a:ext cx="446837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58" name="Line 11">
              <a:extLst>
                <a:ext uri="{FF2B5EF4-FFF2-40B4-BE49-F238E27FC236}">
                  <a16:creationId xmlns:a16="http://schemas.microsoft.com/office/drawing/2014/main" id="{F3A511C4-C988-67B5-94C1-AF9BC1377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88269" y="5644099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" name="Line 19">
              <a:extLst>
                <a:ext uri="{FF2B5EF4-FFF2-40B4-BE49-F238E27FC236}">
                  <a16:creationId xmlns:a16="http://schemas.microsoft.com/office/drawing/2014/main" id="{8D88C55D-8FB5-3531-3691-F19D02254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9084" y="2401755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" name="Line 19">
              <a:extLst>
                <a:ext uri="{FF2B5EF4-FFF2-40B4-BE49-F238E27FC236}">
                  <a16:creationId xmlns:a16="http://schemas.microsoft.com/office/drawing/2014/main" id="{E593BD29-B0D5-F053-4C87-F98E32A6F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1357" y="2390863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2" name="Line 19">
              <a:extLst>
                <a:ext uri="{FF2B5EF4-FFF2-40B4-BE49-F238E27FC236}">
                  <a16:creationId xmlns:a16="http://schemas.microsoft.com/office/drawing/2014/main" id="{7913E51A-E655-4161-5D0D-C0056B111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6032" y="1733696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6" name="Line 19">
              <a:extLst>
                <a:ext uri="{FF2B5EF4-FFF2-40B4-BE49-F238E27FC236}">
                  <a16:creationId xmlns:a16="http://schemas.microsoft.com/office/drawing/2014/main" id="{A276357E-52E1-D298-5958-DBE794DF4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731" y="1761469"/>
              <a:ext cx="8906" cy="3703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AC14CF-D01C-98D2-25BD-48E8EA938DD2}"/>
                </a:ext>
              </a:extLst>
            </p:cNvPr>
            <p:cNvSpPr/>
            <p:nvPr/>
          </p:nvSpPr>
          <p:spPr bwMode="auto">
            <a:xfrm>
              <a:off x="4603823" y="1468029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A4DADF-D374-17B8-B3E2-27FC009BBE29}"/>
                </a:ext>
              </a:extLst>
            </p:cNvPr>
            <p:cNvSpPr/>
            <p:nvPr/>
          </p:nvSpPr>
          <p:spPr bwMode="auto">
            <a:xfrm>
              <a:off x="4673589" y="2137885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36411B-61B7-0C41-6730-380A120DDB32}"/>
                </a:ext>
              </a:extLst>
            </p:cNvPr>
            <p:cNvSpPr/>
            <p:nvPr/>
          </p:nvSpPr>
          <p:spPr bwMode="auto">
            <a:xfrm>
              <a:off x="2374232" y="213640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21AE837B-D819-EF2A-5B0D-F264F536C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651" y="2601994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398F0EEF-AE27-92AB-AB7E-F62A452B8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1671" y="1991512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Line 34">
              <a:extLst>
                <a:ext uri="{FF2B5EF4-FFF2-40B4-BE49-F238E27FC236}">
                  <a16:creationId xmlns:a16="http://schemas.microsoft.com/office/drawing/2014/main" id="{F3013DED-2C25-84B9-2DE4-21A3973FD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0222" y="3519472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35">
              <a:extLst>
                <a:ext uri="{FF2B5EF4-FFF2-40B4-BE49-F238E27FC236}">
                  <a16:creationId xmlns:a16="http://schemas.microsoft.com/office/drawing/2014/main" id="{95EEB7AF-7955-448D-34BC-B35265B30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5792" y="3587628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9">
              <a:extLst>
                <a:ext uri="{FF2B5EF4-FFF2-40B4-BE49-F238E27FC236}">
                  <a16:creationId xmlns:a16="http://schemas.microsoft.com/office/drawing/2014/main" id="{11FE004E-2061-3D49-202C-A074D848E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8956" y="2950532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tangle 6">
              <a:extLst>
                <a:ext uri="{FF2B5EF4-FFF2-40B4-BE49-F238E27FC236}">
                  <a16:creationId xmlns:a16="http://schemas.microsoft.com/office/drawing/2014/main" id="{967B621A-2345-3036-64F7-8F1C90134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795" y="3265860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 Box 7">
              <a:extLst>
                <a:ext uri="{FF2B5EF4-FFF2-40B4-BE49-F238E27FC236}">
                  <a16:creationId xmlns:a16="http://schemas.microsoft.com/office/drawing/2014/main" id="{A27C77F8-C60D-1CB7-F0D4-CA056167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492" y="3276600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61" name="Line 8">
              <a:extLst>
                <a:ext uri="{FF2B5EF4-FFF2-40B4-BE49-F238E27FC236}">
                  <a16:creationId xmlns:a16="http://schemas.microsoft.com/office/drawing/2014/main" id="{DAB7E252-4C8B-BC6B-5958-F863D78B9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6414" y="3387066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Line 11">
              <a:extLst>
                <a:ext uri="{FF2B5EF4-FFF2-40B4-BE49-F238E27FC236}">
                  <a16:creationId xmlns:a16="http://schemas.microsoft.com/office/drawing/2014/main" id="{8DBC90F4-BF81-4B01-DB37-6C256CCEB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942" y="3387066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Text Box 12">
              <a:extLst>
                <a:ext uri="{FF2B5EF4-FFF2-40B4-BE49-F238E27FC236}">
                  <a16:creationId xmlns:a16="http://schemas.microsoft.com/office/drawing/2014/main" id="{288C09E9-E85C-4271-4002-834390294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317" y="3238566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64" name="Line 11">
              <a:extLst>
                <a:ext uri="{FF2B5EF4-FFF2-40B4-BE49-F238E27FC236}">
                  <a16:creationId xmlns:a16="http://schemas.microsoft.com/office/drawing/2014/main" id="{B3124076-F80B-4CF6-8A39-D0A68189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9365" y="3089587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Text Box 9">
              <a:extLst>
                <a:ext uri="{FF2B5EF4-FFF2-40B4-BE49-F238E27FC236}">
                  <a16:creationId xmlns:a16="http://schemas.microsoft.com/office/drawing/2014/main" id="{FC30CC1B-498C-2693-7C54-11C531529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630" y="2964899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6" name="Line 19">
              <a:extLst>
                <a:ext uri="{FF2B5EF4-FFF2-40B4-BE49-F238E27FC236}">
                  <a16:creationId xmlns:a16="http://schemas.microsoft.com/office/drawing/2014/main" id="{2252240A-1C44-CAC0-0695-359577248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440" y="324819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36524A0E-250F-4603-735E-4CF60A4AB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712" y="3237300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606E909-3BC2-1AF9-06CF-CA7423E89398}"/>
                </a:ext>
              </a:extLst>
            </p:cNvPr>
            <p:cNvSpPr/>
            <p:nvPr/>
          </p:nvSpPr>
          <p:spPr bwMode="auto">
            <a:xfrm>
              <a:off x="4685945" y="2956519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34DDF57-A0AE-B6CA-C6A4-3CE0B429DE37}"/>
                </a:ext>
              </a:extLst>
            </p:cNvPr>
            <p:cNvSpPr/>
            <p:nvPr/>
          </p:nvSpPr>
          <p:spPr bwMode="auto">
            <a:xfrm>
              <a:off x="2386587" y="2982840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0" name="Line 19">
              <a:extLst>
                <a:ext uri="{FF2B5EF4-FFF2-40B4-BE49-F238E27FC236}">
                  <a16:creationId xmlns:a16="http://schemas.microsoft.com/office/drawing/2014/main" id="{501688C0-A42C-98C9-1B18-F005DDADE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3007" y="3448431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Line 19">
              <a:extLst>
                <a:ext uri="{FF2B5EF4-FFF2-40B4-BE49-F238E27FC236}">
                  <a16:creationId xmlns:a16="http://schemas.microsoft.com/office/drawing/2014/main" id="{5A526E86-3513-927E-59EF-5D7679F1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3006" y="2846042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Line 19">
              <a:extLst>
                <a:ext uri="{FF2B5EF4-FFF2-40B4-BE49-F238E27FC236}">
                  <a16:creationId xmlns:a16="http://schemas.microsoft.com/office/drawing/2014/main" id="{421A710E-5BE7-51B0-C945-9EAEF195B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9333" y="2793525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Text Box 9">
              <a:extLst>
                <a:ext uri="{FF2B5EF4-FFF2-40B4-BE49-F238E27FC236}">
                  <a16:creationId xmlns:a16="http://schemas.microsoft.com/office/drawing/2014/main" id="{3FDA3395-D254-DB04-D026-3E0CAAB87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8653" y="2878695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9" name="Line 34">
              <a:extLst>
                <a:ext uri="{FF2B5EF4-FFF2-40B4-BE49-F238E27FC236}">
                  <a16:creationId xmlns:a16="http://schemas.microsoft.com/office/drawing/2014/main" id="{7281AE5B-90E9-646E-5ECC-36F2E03D7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2576" y="4412250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Line 35">
              <a:extLst>
                <a:ext uri="{FF2B5EF4-FFF2-40B4-BE49-F238E27FC236}">
                  <a16:creationId xmlns:a16="http://schemas.microsoft.com/office/drawing/2014/main" id="{B13F1E7D-B68F-24F4-DCAB-72764928B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146" y="4480405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Text Box 9">
              <a:extLst>
                <a:ext uri="{FF2B5EF4-FFF2-40B4-BE49-F238E27FC236}">
                  <a16:creationId xmlns:a16="http://schemas.microsoft.com/office/drawing/2014/main" id="{FD327EDC-6D5E-9430-84FC-649234746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311" y="3843309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2" name="Rectangle 6">
              <a:extLst>
                <a:ext uri="{FF2B5EF4-FFF2-40B4-BE49-F238E27FC236}">
                  <a16:creationId xmlns:a16="http://schemas.microsoft.com/office/drawing/2014/main" id="{33ACC6A3-3220-1832-C85C-0B0CDB97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150" y="4158638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 Box 7">
              <a:extLst>
                <a:ext uri="{FF2B5EF4-FFF2-40B4-BE49-F238E27FC236}">
                  <a16:creationId xmlns:a16="http://schemas.microsoft.com/office/drawing/2014/main" id="{6CBE4240-6289-38D3-3A82-69472D9F9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3846" y="4142601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84" name="Line 8">
              <a:extLst>
                <a:ext uri="{FF2B5EF4-FFF2-40B4-BE49-F238E27FC236}">
                  <a16:creationId xmlns:a16="http://schemas.microsoft.com/office/drawing/2014/main" id="{74BEDCA9-A40F-4D9D-09D6-92233A1FC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768" y="4279843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Line 11">
              <a:extLst>
                <a:ext uri="{FF2B5EF4-FFF2-40B4-BE49-F238E27FC236}">
                  <a16:creationId xmlns:a16="http://schemas.microsoft.com/office/drawing/2014/main" id="{46CF20FE-73E4-1939-469F-62B883EBF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5296" y="4279844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Text Box 12">
              <a:extLst>
                <a:ext uri="{FF2B5EF4-FFF2-40B4-BE49-F238E27FC236}">
                  <a16:creationId xmlns:a16="http://schemas.microsoft.com/office/drawing/2014/main" id="{5C64CE94-4A11-D53C-F43D-3142AD616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672" y="4131343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2" name="Line 11">
              <a:extLst>
                <a:ext uri="{FF2B5EF4-FFF2-40B4-BE49-F238E27FC236}">
                  <a16:creationId xmlns:a16="http://schemas.microsoft.com/office/drawing/2014/main" id="{3BE11AF4-EC37-D17B-BDB5-35728DB6C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1720" y="3982365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 Box 9">
              <a:extLst>
                <a:ext uri="{FF2B5EF4-FFF2-40B4-BE49-F238E27FC236}">
                  <a16:creationId xmlns:a16="http://schemas.microsoft.com/office/drawing/2014/main" id="{22D9A015-058D-B05B-259D-5DA8FF5FA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9985" y="3857676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4" name="Line 19">
              <a:extLst>
                <a:ext uri="{FF2B5EF4-FFF2-40B4-BE49-F238E27FC236}">
                  <a16:creationId xmlns:a16="http://schemas.microsoft.com/office/drawing/2014/main" id="{C023A860-298A-710B-84F8-D3BADC3F4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3795" y="414097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" name="Line 19">
              <a:extLst>
                <a:ext uri="{FF2B5EF4-FFF2-40B4-BE49-F238E27FC236}">
                  <a16:creationId xmlns:a16="http://schemas.microsoft.com/office/drawing/2014/main" id="{695B6171-C29E-DEA6-42D9-A85F6FA38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067" y="4130078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F409689-399B-FF8A-BBAD-2E2EE699AA8F}"/>
                </a:ext>
              </a:extLst>
            </p:cNvPr>
            <p:cNvSpPr/>
            <p:nvPr/>
          </p:nvSpPr>
          <p:spPr bwMode="auto">
            <a:xfrm>
              <a:off x="4698299" y="384929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786534DB-5DF7-41C4-0769-B9D99AD4661D}"/>
                </a:ext>
              </a:extLst>
            </p:cNvPr>
            <p:cNvSpPr/>
            <p:nvPr/>
          </p:nvSpPr>
          <p:spPr bwMode="auto">
            <a:xfrm>
              <a:off x="2398942" y="387561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8" name="Line 19">
              <a:extLst>
                <a:ext uri="{FF2B5EF4-FFF2-40B4-BE49-F238E27FC236}">
                  <a16:creationId xmlns:a16="http://schemas.microsoft.com/office/drawing/2014/main" id="{23F0BB69-F4A5-21A7-E9E0-709CDCB0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362" y="4341208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" name="Line 19">
              <a:extLst>
                <a:ext uri="{FF2B5EF4-FFF2-40B4-BE49-F238E27FC236}">
                  <a16:creationId xmlns:a16="http://schemas.microsoft.com/office/drawing/2014/main" id="{8E1B0C04-A918-F118-4F9A-8B8E92728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361" y="3738820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" name="Line 19">
              <a:extLst>
                <a:ext uri="{FF2B5EF4-FFF2-40B4-BE49-F238E27FC236}">
                  <a16:creationId xmlns:a16="http://schemas.microsoft.com/office/drawing/2014/main" id="{53A578E5-90B8-D17E-A21F-94B642999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439" y="3624699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Text Box 9">
              <a:extLst>
                <a:ext uri="{FF2B5EF4-FFF2-40B4-BE49-F238E27FC236}">
                  <a16:creationId xmlns:a16="http://schemas.microsoft.com/office/drawing/2014/main" id="{6769A3EC-2B4C-275D-E277-DF74ABE31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008" y="3771472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2" name="Text Box 9">
              <a:extLst>
                <a:ext uri="{FF2B5EF4-FFF2-40B4-BE49-F238E27FC236}">
                  <a16:creationId xmlns:a16="http://schemas.microsoft.com/office/drawing/2014/main" id="{E4DDB86D-B774-7BA4-3E29-B5DC544F1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160" y="4703044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3" name="Rectangle 6">
              <a:extLst>
                <a:ext uri="{FF2B5EF4-FFF2-40B4-BE49-F238E27FC236}">
                  <a16:creationId xmlns:a16="http://schemas.microsoft.com/office/drawing/2014/main" id="{DD97D8B1-130D-6804-6DB8-F21E11706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999" y="5018372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 Box 7">
              <a:extLst>
                <a:ext uri="{FF2B5EF4-FFF2-40B4-BE49-F238E27FC236}">
                  <a16:creationId xmlns:a16="http://schemas.microsoft.com/office/drawing/2014/main" id="{099E1BA9-0985-882F-3418-08D954249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695" y="4989812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265" name="Line 8">
              <a:extLst>
                <a:ext uri="{FF2B5EF4-FFF2-40B4-BE49-F238E27FC236}">
                  <a16:creationId xmlns:a16="http://schemas.microsoft.com/office/drawing/2014/main" id="{24F213DA-CE7B-A36F-7FE0-6FBBE01D6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3617" y="5139578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Line 11">
              <a:extLst>
                <a:ext uri="{FF2B5EF4-FFF2-40B4-BE49-F238E27FC236}">
                  <a16:creationId xmlns:a16="http://schemas.microsoft.com/office/drawing/2014/main" id="{E57D69F2-792C-4934-DB45-9F09E82C9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0145" y="5139578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 Box 12">
              <a:extLst>
                <a:ext uri="{FF2B5EF4-FFF2-40B4-BE49-F238E27FC236}">
                  <a16:creationId xmlns:a16="http://schemas.microsoft.com/office/drawing/2014/main" id="{6AF23F5F-1432-6E96-EFA5-92AB186E0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521" y="4991078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68" name="Line 11">
              <a:extLst>
                <a:ext uri="{FF2B5EF4-FFF2-40B4-BE49-F238E27FC236}">
                  <a16:creationId xmlns:a16="http://schemas.microsoft.com/office/drawing/2014/main" id="{2280F3B8-88FD-E748-471C-71FA7564A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6569" y="4842099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 Box 9">
              <a:extLst>
                <a:ext uri="{FF2B5EF4-FFF2-40B4-BE49-F238E27FC236}">
                  <a16:creationId xmlns:a16="http://schemas.microsoft.com/office/drawing/2014/main" id="{F678D5BC-8E48-92E6-390B-3C4F68989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834" y="4717411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0" name="Line 19">
              <a:extLst>
                <a:ext uri="{FF2B5EF4-FFF2-40B4-BE49-F238E27FC236}">
                  <a16:creationId xmlns:a16="http://schemas.microsoft.com/office/drawing/2014/main" id="{EDD56FA9-E344-B754-0148-B80BBD3F8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8644" y="5000704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Line 19">
              <a:extLst>
                <a:ext uri="{FF2B5EF4-FFF2-40B4-BE49-F238E27FC236}">
                  <a16:creationId xmlns:a16="http://schemas.microsoft.com/office/drawing/2014/main" id="{FAC03BDC-22B3-9260-5DF5-6B9F6BFCF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0916" y="4989813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A1FA1E6A-EAC9-E3C8-0413-694FD54EAAEC}"/>
                </a:ext>
              </a:extLst>
            </p:cNvPr>
            <p:cNvSpPr/>
            <p:nvPr/>
          </p:nvSpPr>
          <p:spPr bwMode="auto">
            <a:xfrm>
              <a:off x="4723148" y="4709031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E302D502-6344-7226-D257-B840169C59A7}"/>
                </a:ext>
              </a:extLst>
            </p:cNvPr>
            <p:cNvSpPr/>
            <p:nvPr/>
          </p:nvSpPr>
          <p:spPr bwMode="auto">
            <a:xfrm>
              <a:off x="2423791" y="473535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4" name="Line 19">
              <a:extLst>
                <a:ext uri="{FF2B5EF4-FFF2-40B4-BE49-F238E27FC236}">
                  <a16:creationId xmlns:a16="http://schemas.microsoft.com/office/drawing/2014/main" id="{00976AE7-225B-17DF-B8AE-50B2F3E91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211" y="5200943"/>
              <a:ext cx="0" cy="3429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Line 19">
              <a:extLst>
                <a:ext uri="{FF2B5EF4-FFF2-40B4-BE49-F238E27FC236}">
                  <a16:creationId xmlns:a16="http://schemas.microsoft.com/office/drawing/2014/main" id="{A7DF9A07-DC7F-0AC7-31F8-2292261B7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210" y="4598554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Line 19">
              <a:extLst>
                <a:ext uri="{FF2B5EF4-FFF2-40B4-BE49-F238E27FC236}">
                  <a16:creationId xmlns:a16="http://schemas.microsoft.com/office/drawing/2014/main" id="{C8D039E1-C380-4A05-3E69-40C3B2194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0970" y="4504816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Text Box 9">
              <a:extLst>
                <a:ext uri="{FF2B5EF4-FFF2-40B4-BE49-F238E27FC236}">
                  <a16:creationId xmlns:a16="http://schemas.microsoft.com/office/drawing/2014/main" id="{7636F0D9-1EDF-6252-D672-D3433BC10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857" y="4631207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8" name="Text Box 9">
              <a:extLst>
                <a:ext uri="{FF2B5EF4-FFF2-40B4-BE49-F238E27FC236}">
                  <a16:creationId xmlns:a16="http://schemas.microsoft.com/office/drawing/2014/main" id="{59CE29C6-3114-8FDB-99EE-3D1F76EF5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9406" y="5880833"/>
              <a:ext cx="322524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0" name="Text Box 9">
              <a:extLst>
                <a:ext uri="{FF2B5EF4-FFF2-40B4-BE49-F238E27FC236}">
                  <a16:creationId xmlns:a16="http://schemas.microsoft.com/office/drawing/2014/main" id="{42ADE5BC-BCBF-EE4D-8D34-B2CA7F30E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873" y="5895201"/>
              <a:ext cx="309701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3F9BD4E-0B14-1B7B-3A1F-9CBAA4CB8789}"/>
                </a:ext>
              </a:extLst>
            </p:cNvPr>
            <p:cNvSpPr/>
            <p:nvPr/>
          </p:nvSpPr>
          <p:spPr bwMode="auto">
            <a:xfrm>
              <a:off x="4747997" y="5886820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15FB3AA-DD89-50A5-B2D7-137420F3B592}"/>
                </a:ext>
              </a:extLst>
            </p:cNvPr>
            <p:cNvSpPr/>
            <p:nvPr/>
          </p:nvSpPr>
          <p:spPr bwMode="auto">
            <a:xfrm>
              <a:off x="2448640" y="5893263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5" name="Text Box 7">
              <a:extLst>
                <a:ext uri="{FF2B5EF4-FFF2-40B4-BE49-F238E27FC236}">
                  <a16:creationId xmlns:a16="http://schemas.microsoft.com/office/drawing/2014/main" id="{21651C58-7EB2-7B5F-061F-B85C9A9EB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3928" y="5197681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9E2E1A85-3469-8EF1-435E-B8BD3DC4F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0093" y="5340063"/>
              <a:ext cx="23317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Line 19">
              <a:extLst>
                <a:ext uri="{FF2B5EF4-FFF2-40B4-BE49-F238E27FC236}">
                  <a16:creationId xmlns:a16="http://schemas.microsoft.com/office/drawing/2014/main" id="{35ED1F60-5B5B-90CC-F57F-87F6FCCD9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6105" y="5359077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Line 11">
              <a:extLst>
                <a:ext uri="{FF2B5EF4-FFF2-40B4-BE49-F238E27FC236}">
                  <a16:creationId xmlns:a16="http://schemas.microsoft.com/office/drawing/2014/main" id="{FAF7CAED-98EF-D25C-9887-354E6CE9C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5480" y="5680799"/>
              <a:ext cx="0" cy="2117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Line 11">
              <a:extLst>
                <a:ext uri="{FF2B5EF4-FFF2-40B4-BE49-F238E27FC236}">
                  <a16:creationId xmlns:a16="http://schemas.microsoft.com/office/drawing/2014/main" id="{0F9C269D-923E-CDCF-C029-F2B45888F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5118" y="5655953"/>
              <a:ext cx="0" cy="2117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64D57558-A78A-3DC1-77CE-92D3B182B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398" y="5599374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28409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4676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34</a:t>
            </a:fld>
            <a:endParaRPr lang="en-US" altLang="ko-K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15400" cy="7938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Encryption Equations (First Description)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98259" y="64008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1600200"/>
                <a:ext cx="8588859" cy="426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9056" tIns="34529" rIns="69056" bIns="34529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sym typeface="Symbol" pitchFamily="18" charset="2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all 32 bits.</a:t>
                </a:r>
                <a:endParaRPr lang="en-US" sz="1800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</m:oMath>
                </a14:m>
                <a:endParaRPr lang="en-US" sz="1800" i="1" kern="0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:r>
                  <a:rPr lang="en-US" sz="1800" kern="0" dirty="0">
                    <a:sym typeface="Symbol" pitchFamily="18" charset="2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kern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kern="0" dirty="0"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kern="0" dirty="0">
                    <a:sym typeface="Symbol" pitchFamily="18" charset="2"/>
                  </a:rPr>
                  <a:t> </a:t>
                </a: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b="0" i="0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:r>
                  <a:rPr lang="en-US" sz="1800" kern="0" dirty="0">
                    <a:sym typeface="Symbol" pitchFamily="18" charset="2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b="0" i="1" kern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ker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kern="0" dirty="0"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:endParaRPr lang="en-US" sz="1800" kern="0" dirty="0">
                  <a:sym typeface="Symbol" pitchFamily="18" charset="2"/>
                </a:endParaRPr>
              </a:p>
              <a:p>
                <a:pPr marL="42863" indent="0">
                  <a:buNone/>
                </a:pPr>
                <a:endParaRPr lang="en-US" sz="1500" kern="0" dirty="0">
                  <a:sym typeface="Symbol" pitchFamily="18" charset="2"/>
                </a:endParaRPr>
              </a:p>
              <a:p>
                <a:pPr marL="300038"/>
                <a:endParaRPr lang="en-US" sz="150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baseline="-250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600200"/>
                <a:ext cx="8588859" cy="4267200"/>
              </a:xfrm>
              <a:prstGeom prst="rect">
                <a:avLst/>
              </a:prstGeom>
              <a:blipFill>
                <a:blip r:embed="rId2"/>
                <a:stretch>
                  <a:fillRect l="-886" t="-11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24412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8874B-275F-447A-EF96-C486D836F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E4448775-677C-DDDA-C7B8-AC1338B3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15400" cy="79388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Encryption Equations (First Description)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FE898F3-2F4C-383C-F38E-0E03DD3AA8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98259" y="64008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8AC7119-BF0F-2383-912E-BBE57480B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1143000"/>
                <a:ext cx="8588859" cy="533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9056" tIns="34529" rIns="69056" bIns="34529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00038"/>
                <a:r>
                  <a:rPr lang="en-US" sz="1800" kern="0" dirty="0">
                    <a:sym typeface="Symbol" pitchFamily="18" charset="2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kern="0" dirty="0"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8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F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)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)</m:t>
                        </m:r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:r>
                  <a:rPr lang="en-US" sz="1800" kern="0" dirty="0">
                    <a:sym typeface="Symbol" pitchFamily="18" charset="2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kern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ker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8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F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))</m:t>
                        </m:r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8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F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))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8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8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F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))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))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:endParaRPr lang="en-US" sz="1800" kern="0" dirty="0">
                  <a:sym typeface="Symbol" pitchFamily="18" charset="2"/>
                </a:endParaRPr>
              </a:p>
              <a:p>
                <a:pPr marL="300038"/>
                <a:endParaRPr lang="en-US" sz="1800" kern="0" dirty="0">
                  <a:sym typeface="Symbol" pitchFamily="18" charset="2"/>
                </a:endParaRPr>
              </a:p>
              <a:p>
                <a:pPr marL="42863" indent="0">
                  <a:buNone/>
                </a:pPr>
                <a:endParaRPr lang="en-US" sz="1500" kern="0" dirty="0">
                  <a:sym typeface="Symbol" pitchFamily="18" charset="2"/>
                </a:endParaRPr>
              </a:p>
              <a:p>
                <a:pPr marL="300038"/>
                <a:endParaRPr lang="en-US" sz="150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baseline="-250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8AC7119-BF0F-2383-912E-BBE57480B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1143000"/>
                <a:ext cx="8588859" cy="5334000"/>
              </a:xfrm>
              <a:prstGeom prst="rect">
                <a:avLst/>
              </a:prstGeom>
              <a:blipFill>
                <a:blip r:embed="rId2"/>
                <a:stretch>
                  <a:fillRect l="-886" t="-9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85938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562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the differential attack, any description is fine.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0x80800000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Choose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’=0x02000000⨁Z’, Y’=0x80800000 ⨁ X’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C= (L,R) we have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L⨁R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 for sub-key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 0x02000000⨁L’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compute guessed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true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 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guessed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6737" y="10668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660" y="1524000"/>
            <a:ext cx="82296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 is of order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Expect one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reduce work to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32-bit word A=(a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M(A) = (z,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all possible A=(z,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A) and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Can be used to find 16 bits of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= M(K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bits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thru j of X.  Can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known, can successively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finally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426" y="153558"/>
            <a:ext cx="7772400" cy="7620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741" y="1129507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800600" y="1169474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6519" y="1711474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681613" y="5740442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9182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96000" y="629412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28141"/>
              </p:ext>
            </p:extLst>
          </p:nvPr>
        </p:nvGraphicFramePr>
        <p:xfrm>
          <a:off x="228600" y="135636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3837"/>
              </p:ext>
            </p:extLst>
          </p:nvPr>
        </p:nvGraphicFramePr>
        <p:xfrm>
          <a:off x="3276600" y="71628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66386"/>
              </p:ext>
            </p:extLst>
          </p:nvPr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" y="89916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D44B69-A18F-3ABC-648F-0AD522AFE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60759"/>
              </p:ext>
            </p:extLst>
          </p:nvPr>
        </p:nvGraphicFramePr>
        <p:xfrm>
          <a:off x="3276600" y="3810000"/>
          <a:ext cx="2690817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33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2400"/>
            <a:ext cx="6800850" cy="6858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Round equations for F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315200" y="62865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524000"/>
                <a:ext cx="8534399" cy="422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9056" tIns="34529" rIns="69056" bIns="34529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For the Linear attack, we use the second FEAL-4 description</a:t>
                </a:r>
              </a:p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First, we compute some round invariants based on the round function and the fact that (</a:t>
                </a:r>
                <a:r>
                  <a:rPr lang="en-US" sz="2000" kern="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a+b</a:t>
                </a: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 and (a+b+1) is linear over GF(2) in the least significant but of each byte.</a:t>
                </a:r>
              </a:p>
              <a:p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Notation: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let Y=F(X).  We use X[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i,j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to denote X[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⨁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X[j]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Y=(y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X=(x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the definition of F, we will see that the following linear constraints hold with probability 1 over GF(2). </a:t>
                </a: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Y[13] = X[7, 15, 23, 31] + 1 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7,15,23,31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Y[5, 15] = X[7]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5,15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[7</m:t>
                    </m:r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]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Y[15, 21] = X[23, 31]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15,21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23,31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Y[23, 29] = X[31] + 1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200" kern="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257175" lvl="1" indent="-257175">
                  <a:buFontTx/>
                  <a:buChar char="•"/>
                </a:pPr>
                <a:endParaRPr lang="en-US" sz="1350" kern="0" dirty="0">
                  <a:sym typeface="Symbol" pitchFamily="18" charset="2"/>
                </a:endParaRPr>
              </a:p>
              <a:p>
                <a:endParaRPr lang="en-US" sz="135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dirty="0">
                  <a:latin typeface="Times-Roman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524000"/>
                <a:ext cx="8534399" cy="4229100"/>
              </a:xfrm>
              <a:prstGeom prst="rect">
                <a:avLst/>
              </a:prstGeom>
              <a:blipFill>
                <a:blip r:embed="rId2"/>
                <a:stretch>
                  <a:fillRect l="-1042" t="-1198" r="-595" b="-44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94264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5829300" cy="5715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Linear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43800" y="61722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5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9075" y="1143000"/>
                <a:ext cx="8705849" cy="449580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Using the second FEAL-4 description</a:t>
                </a: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Combining the last two equations we get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or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)[23,29]=(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)[23,29]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Applying the fourth-round equation </a:t>
                </a:r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+1=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One more rearrangement yields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23, 29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[23,29]+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[31]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This is the equation we use in the attack</a:t>
                </a:r>
                <a:endParaRPr lang="en-US" sz="160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500" dirty="0">
                  <a:latin typeface="Times-Roman" charset="0"/>
                  <a:sym typeface="Symbol" pitchFamily="18" charset="2"/>
                </a:endParaRPr>
              </a:p>
              <a:p>
                <a:endParaRPr lang="en-US" sz="1800" dirty="0">
                  <a:latin typeface="Times-Roman" charset="0"/>
                  <a:sym typeface="Symbol" pitchFamily="18" charset="2"/>
                </a:endParaRPr>
              </a:p>
              <a:p>
                <a:endParaRPr lang="en-US" sz="1500" dirty="0">
                  <a:latin typeface="Times-Roman" charset="0"/>
                </a:endParaRPr>
              </a:p>
              <a:p>
                <a:endParaRPr lang="en-US" sz="1500" dirty="0">
                  <a:latin typeface="Times-Roman" charset="0"/>
                </a:endParaRPr>
              </a:p>
              <a:p>
                <a:endParaRPr lang="en-US" sz="1500" dirty="0">
                  <a:latin typeface="Times-Roman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75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9075" y="1143000"/>
                <a:ext cx="8705849" cy="4495800"/>
              </a:xfrm>
              <a:blipFill>
                <a:blip r:embed="rId2"/>
                <a:stretch>
                  <a:fillRect l="-583" t="-845" b="-1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5536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14235"/>
            <a:ext cx="8153400" cy="976365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Simple Linear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19200"/>
                <a:ext cx="8439150" cy="363855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We found on the last slide</a:t>
                </a:r>
              </a:p>
              <a:p>
                <a:pPr lvl="1">
                  <a:spcBef>
                    <a:spcPts val="15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23, 29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[23,29]+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[31]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Suppose we guess a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 Then we can compute the left-hand side of the above equation.  We don’t know the right-hand side but a correct guess will yield the same right hand side value for all input/output texts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𝑃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𝐶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Having found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explicitly.  Using the same estimation technique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.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Now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explicitly.  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allows us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allows us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Now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And we’re done.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This requires about 128 known plain/cipher text pairs (to isolate one or at most a few possible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′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the attack takes on the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34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which is quite feasible.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However, we can use a little trick to reduce this further to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which is very small.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To mount the faster attack requires using other round equations (which we could have use here to reduce the number of plain/cipher pairs.</a:t>
                </a:r>
              </a:p>
            </p:txBody>
          </p:sp>
        </mc:Choice>
        <mc:Fallback xmlns=""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19200"/>
                <a:ext cx="8439150" cy="3638550"/>
              </a:xfrm>
              <a:blipFill>
                <a:blip r:embed="rId2"/>
                <a:stretch>
                  <a:fillRect l="-752" t="-697" b="-45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9906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86600" y="59436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7310" y="1752600"/>
            <a:ext cx="8103290" cy="322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final equation we used above can be written as:</a:t>
            </a:r>
          </a:p>
          <a:p>
            <a:pPr marL="600075" lvl="1">
              <a:spcBef>
                <a:spcPts val="15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It was derived from 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+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29].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)[31]+1, and 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[31] = 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[31]+F(R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)[31], giving 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 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Combining, we get</a:t>
            </a:r>
          </a:p>
          <a:p>
            <a:pPr lvl="1">
              <a:spcBef>
                <a:spcPts val="150"/>
              </a:spcBef>
            </a:pP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(P,C) = f(K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+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))[31]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Should be constant</a:t>
            </a:r>
          </a:p>
        </p:txBody>
      </p:sp>
    </p:spTree>
    <p:extLst>
      <p:ext uri="{BB962C8B-B14F-4D97-AF65-F5344CB8AC3E}">
        <p14:creationId xmlns:p14="http://schemas.microsoft.com/office/powerpoint/2010/main" val="375203016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0641" y="228600"/>
            <a:ext cx="8522717" cy="10858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47523" y="6182248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0120" y="1828800"/>
            <a:ext cx="8223758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+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)[7, 15, 23, 31]+1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31], so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 +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31]+</a:t>
            </a:r>
          </a:p>
          <a:p>
            <a:pPr marL="300038" lvl="1" indent="0">
              <a:spcBef>
                <a:spcPts val="150"/>
              </a:spcBef>
              <a:buNone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yields</a:t>
            </a:r>
          </a:p>
          <a:p>
            <a:pPr marL="214313" lvl="1">
              <a:spcBef>
                <a:spcPts val="150"/>
              </a:spcBef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)[13]+(P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7, 15, 23, 31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/>
          </a:p>
          <a:p>
            <a:endParaRPr lang="en-US" sz="1350" kern="0" dirty="0"/>
          </a:p>
          <a:p>
            <a:pPr lvl="1"/>
            <a:endParaRPr lang="en-US" sz="1050" kern="0" dirty="0"/>
          </a:p>
        </p:txBody>
      </p:sp>
    </p:spTree>
    <p:extLst>
      <p:ext uri="{BB962C8B-B14F-4D97-AF65-F5344CB8AC3E}">
        <p14:creationId xmlns:p14="http://schemas.microsoft.com/office/powerpoint/2010/main" val="296136777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-152400"/>
            <a:ext cx="8458200" cy="16192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950982"/>
            <a:ext cx="7228232" cy="349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Similarly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))[7], so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>
              <a:spcBef>
                <a:spcPts val="150"/>
              </a:spcBef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514350" lvl="2">
              <a:spcBef>
                <a:spcPts val="15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 15]+(P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</a:p>
          <a:p>
            <a:pPr marL="0" indent="0">
              <a:spcBef>
                <a:spcPts val="150"/>
              </a:spcBef>
              <a:buNone/>
            </a:pPr>
            <a:endParaRPr lang="en-US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/>
          </a:p>
          <a:p>
            <a:pPr lvl="1"/>
            <a:endParaRPr lang="en-US" sz="1050" kern="0" dirty="0"/>
          </a:p>
        </p:txBody>
      </p:sp>
    </p:spTree>
    <p:extLst>
      <p:ext uri="{BB962C8B-B14F-4D97-AF65-F5344CB8AC3E}">
        <p14:creationId xmlns:p14="http://schemas.microsoft.com/office/powerpoint/2010/main" val="158657736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534400" cy="10668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6764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From Y[15, 21] = X[23, 31]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]+1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], so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 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514350" lvl="2">
              <a:spcBef>
                <a:spcPts val="150"/>
              </a:spcBef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)[15, 21]+(P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))[23, 31]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500" kern="0" dirty="0"/>
          </a:p>
          <a:p>
            <a:pPr lvl="1"/>
            <a:endParaRPr lang="en-US" sz="1050" kern="0" dirty="0"/>
          </a:p>
        </p:txBody>
      </p:sp>
    </p:spTree>
    <p:extLst>
      <p:ext uri="{BB962C8B-B14F-4D97-AF65-F5344CB8AC3E}">
        <p14:creationId xmlns:p14="http://schemas.microsoft.com/office/powerpoint/2010/main" val="185193926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30145"/>
            <a:ext cx="8915400" cy="13906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5799" y="1676400"/>
            <a:ext cx="8610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use one more constraint.  Adding all four round constraints, we get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)[5,13,21]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[15]+1 and since 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)[15]+1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lvl="1">
              <a:spcBef>
                <a:spcPts val="150"/>
              </a:spcBef>
            </a:pP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kern="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)[5,13,21]+P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[15]+(C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n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ote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 is only dependent on (x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257175" lvl="1" indent="-257175">
              <a:spcBef>
                <a:spcPts val="150"/>
              </a:spcBef>
              <a:buFontTx/>
              <a:buChar char="•"/>
            </a:pP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3728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554" y="76200"/>
            <a:ext cx="8763000" cy="14668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68386"/>
              </p:ext>
            </p:extLst>
          </p:nvPr>
        </p:nvGraphicFramePr>
        <p:xfrm>
          <a:off x="477078" y="2253132"/>
          <a:ext cx="8189843" cy="323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09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Round Equation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affecting outcome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[31]+(C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89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 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)[15]+F(P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3508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62924" cy="8763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08388"/>
              </p:ext>
            </p:extLst>
          </p:nvPr>
        </p:nvGraphicFramePr>
        <p:xfrm>
          <a:off x="523876" y="2228850"/>
          <a:ext cx="7867649" cy="3836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Fourth Round Equation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sz="1800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))[31]+F(C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68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[15]+F(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68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062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’⨁B’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S/N=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𝛾), is the ratio of discarded pairs to all pairs, is the number of keys suggested by a pair.  Remember only about .8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Bits that leave all S-boxes but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S box, try all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keys and bump counts for each key which matches the differential,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D2368-F625-2BE1-68EC-8C86186D3631}"/>
              </a:ext>
            </a:extLst>
          </p:cNvPr>
          <p:cNvGrpSpPr/>
          <p:nvPr/>
        </p:nvGrpSpPr>
        <p:grpSpPr>
          <a:xfrm>
            <a:off x="5257800" y="914400"/>
            <a:ext cx="3733800" cy="5334000"/>
            <a:chOff x="5334000" y="914400"/>
            <a:chExt cx="3802784" cy="5257800"/>
          </a:xfrm>
        </p:grpSpPr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E41B0912-0FB9-F7A5-4186-CC71B7C04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08061E9F-8964-DFE5-CAC5-B52F629F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77200" cy="1133475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Faster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67600" y="61722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04801" y="1952625"/>
                <a:ext cx="8458200" cy="3476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9056" tIns="34529" rIns="69056" bIns="34529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57175" lvl="1" indent="-257175">
                  <a:spcBef>
                    <a:spcPts val="150"/>
                  </a:spcBef>
                  <a:buFont typeface="Wingdings" pitchFamily="2" charset="2"/>
                  <a:buChar char="§"/>
                </a:pP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p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Looking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it is clear that it depends only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p>
                    <m:r>
                      <a:rPr lang="en-US" sz="1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So we can guess the 16 bit trial </a:t>
                </a:r>
                <a:r>
                  <a:rPr lang="en-US" sz="1800" kern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xor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sSup>
                          <m:sSup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sSup>
                          <m:sSup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pick candidates and then use the other relations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p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(and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as well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(and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  This takes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time.  We can “unzip” the cipher as before to find the other sub-keys.</a:t>
                </a:r>
              </a:p>
              <a:p>
                <a:pPr marL="257175" lvl="1" indent="-257175">
                  <a:spcBef>
                    <a:spcPts val="150"/>
                  </a:spcBef>
                  <a:buFont typeface="Wingdings" pitchFamily="2" charset="2"/>
                  <a:buChar char="§"/>
                </a:pP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Finally, we check the complete set of guesses to confirm all the sub-keys are right.</a:t>
                </a:r>
              </a:p>
              <a:p>
                <a:pPr marL="257175" lvl="1" indent="-257175">
                  <a:spcBef>
                    <a:spcPts val="150"/>
                  </a:spcBef>
                  <a:buFont typeface="Wingdings" pitchFamily="2" charset="2"/>
                  <a:buChar char="§"/>
                </a:pP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entire automated attack runs in about 1 second on my MAC using 128 pairs of corresponding plain and cipher text.</a:t>
                </a:r>
              </a:p>
              <a:p>
                <a:pPr marL="300038" lvl="2" indent="0">
                  <a:buNone/>
                </a:pPr>
                <a:endParaRPr lang="en-US" sz="14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57213" lvl="2" indent="-257175"/>
                <a:endParaRPr lang="en-US" sz="1350" kern="0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1" y="1952625"/>
                <a:ext cx="8458200" cy="3476625"/>
              </a:xfrm>
              <a:prstGeom prst="rect">
                <a:avLst/>
              </a:prstGeom>
              <a:blipFill>
                <a:blip r:embed="rId2"/>
                <a:stretch>
                  <a:fillRect l="-750" t="-364" r="-10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19536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CA34E-C682-390A-0060-3431FB11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04E237BB-2D77-7CB3-98F2-21EF0B62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763000" cy="14859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Rationalizing all the FEAL-4 Descriptions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5B4FC5B-F3A1-622D-8B0D-372DBBAEC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67600" y="61722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51</a:t>
            </a:fld>
            <a:endParaRPr lang="en-US" altLang="ko-KR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1F3064-CFAC-8987-17C9-E49D7242C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524001"/>
            <a:ext cx="8763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gave two descriptions of FEAL-4.  The original description was different and there is a third description used by Matsui and Yamaguchi that we used in the original notes.  We’d like to show that they are all equivalent. </a:t>
            </a:r>
          </a:p>
          <a:p>
            <a:pPr marL="557213" lvl="2" indent="-257175"/>
            <a:endParaRPr lang="en-US" sz="1350" kern="0" dirty="0"/>
          </a:p>
        </p:txBody>
      </p:sp>
    </p:spTree>
    <p:extLst>
      <p:ext uri="{BB962C8B-B14F-4D97-AF65-F5344CB8AC3E}">
        <p14:creationId xmlns:p14="http://schemas.microsoft.com/office/powerpoint/2010/main" val="219348769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071EED0-B871-6DC6-50E1-8DAB403B2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EF5B4-AAEA-C1A9-FEAF-EF37F0DA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17220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152" name="Rectangle 2">
            <a:extLst>
              <a:ext uri="{FF2B5EF4-FFF2-40B4-BE49-F238E27FC236}">
                <a16:creationId xmlns:a16="http://schemas.microsoft.com/office/drawing/2014/main" id="{2236E8FA-E427-F6D3-D4D2-4BF561BA4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1" y="152400"/>
            <a:ext cx="8151536" cy="7239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– Third description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D23A0BA-A5D4-658C-B953-3C18B0DBC780}"/>
              </a:ext>
            </a:extLst>
          </p:cNvPr>
          <p:cNvGrpSpPr/>
          <p:nvPr/>
        </p:nvGrpSpPr>
        <p:grpSpPr>
          <a:xfrm>
            <a:off x="2499559" y="1295400"/>
            <a:ext cx="3672641" cy="4800600"/>
            <a:chOff x="2499559" y="1295400"/>
            <a:chExt cx="3672641" cy="48006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F8D7D8-5A3F-DF5C-AB88-62DEA146AF86}"/>
                </a:ext>
              </a:extLst>
            </p:cNvPr>
            <p:cNvCxnSpPr>
              <a:stCxn id="28" idx="3"/>
            </p:cNvCxnSpPr>
            <p:nvPr/>
          </p:nvCxnSpPr>
          <p:spPr bwMode="auto">
            <a:xfrm>
              <a:off x="3177102" y="1510100"/>
              <a:ext cx="1837057" cy="715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D06656-C525-E1AB-6DF4-BF7CD298B01E}"/>
                </a:ext>
              </a:extLst>
            </p:cNvPr>
            <p:cNvCxnSpPr/>
            <p:nvPr/>
          </p:nvCxnSpPr>
          <p:spPr bwMode="auto">
            <a:xfrm>
              <a:off x="3181789" y="1367869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094D1307-C55D-1A06-1FD3-2CFA0A89A9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2473" y="2511859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7AFE8D79-58F3-823A-4A20-A03767250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43" y="2598550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E55ACB25-6004-980E-111D-72D525FAA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1208" y="1989257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DB513F62-6E58-5C5D-6E76-BBE78A6C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047" y="2276782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 Box 7">
              <a:extLst>
                <a:ext uri="{FF2B5EF4-FFF2-40B4-BE49-F238E27FC236}">
                  <a16:creationId xmlns:a16="http://schemas.microsoft.com/office/drawing/2014/main" id="{B24962DF-2FF5-AE0A-921A-718DA0C78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743" y="2275784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6ABAE335-E0D7-8E34-5DCC-579CB6424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8665" y="2397988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463318BD-8F53-92D2-896D-9E292EABF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5193" y="2397988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772D400A-E39E-2382-CD33-679157D2D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568" y="2249487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EA69A50A-6008-EAD7-E16B-E39D5F169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1617" y="2100509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19C55297-5E26-D2F3-6D5A-C2BB7CA8A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172" y="1889610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1253593-85C2-FA0B-6014-BC7235BE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881" y="1975821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7" name="Text Box 9">
              <a:extLst>
                <a:ext uri="{FF2B5EF4-FFF2-40B4-BE49-F238E27FC236}">
                  <a16:creationId xmlns:a16="http://schemas.microsoft.com/office/drawing/2014/main" id="{310F940C-B8D8-2972-CF68-8941FA9FD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9321" y="1295400"/>
              <a:ext cx="320922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2164F90A-61C4-E83E-90EE-602FC0C41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004" y="1371600"/>
              <a:ext cx="30809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7E1374-E671-319E-1ED7-F1CFF663813D}"/>
                </a:ext>
              </a:extLst>
            </p:cNvPr>
            <p:cNvSpPr/>
            <p:nvPr/>
          </p:nvSpPr>
          <p:spPr bwMode="auto">
            <a:xfrm>
              <a:off x="2499559" y="1380043"/>
              <a:ext cx="1200149" cy="24445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30" name="Text Box 7">
              <a:extLst>
                <a:ext uri="{FF2B5EF4-FFF2-40B4-BE49-F238E27FC236}">
                  <a16:creationId xmlns:a16="http://schemas.microsoft.com/office/drawing/2014/main" id="{286058DA-36C2-8E2E-D6F8-742047FAE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4052" y="1660822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79E75A6-08BF-2AD9-88EC-345E01CB61B9}"/>
                </a:ext>
              </a:extLst>
            </p:cNvPr>
            <p:cNvCxnSpPr/>
            <p:nvPr/>
          </p:nvCxnSpPr>
          <p:spPr bwMode="auto">
            <a:xfrm>
              <a:off x="3124639" y="1702974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9E0D46F-C114-AFEB-0239-E9892E136CA5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3010339" y="1793265"/>
              <a:ext cx="2283713" cy="60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1E383DA-D374-E7BA-0A70-384E14217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3733800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7" name="Text Box 9">
              <a:extLst>
                <a:ext uri="{FF2B5EF4-FFF2-40B4-BE49-F238E27FC236}">
                  <a16:creationId xmlns:a16="http://schemas.microsoft.com/office/drawing/2014/main" id="{F554AD98-5550-3621-06B9-E418FF485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5363" y="3685401"/>
              <a:ext cx="446837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8" name="Line 11">
              <a:extLst>
                <a:ext uri="{FF2B5EF4-FFF2-40B4-BE49-F238E27FC236}">
                  <a16:creationId xmlns:a16="http://schemas.microsoft.com/office/drawing/2014/main" id="{0AE84C2E-156B-D5A5-053A-928CB1E9C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6399" y="3819037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625E4A2D-8424-2907-D165-A0F44BED2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3691" y="2259114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F969C575-69AE-455E-19E7-0F71D74BB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5964" y="2248222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F3AA47F5-8134-E9F6-8D5C-F54B1C6A3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639" y="1591055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Line 19">
              <a:extLst>
                <a:ext uri="{FF2B5EF4-FFF2-40B4-BE49-F238E27FC236}">
                  <a16:creationId xmlns:a16="http://schemas.microsoft.com/office/drawing/2014/main" id="{0E19DB0A-32DE-72A6-0744-267E65E1E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338" y="1618828"/>
              <a:ext cx="8906" cy="3703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BAD0EF4-A344-C099-54F0-DB4338791231}"/>
                </a:ext>
              </a:extLst>
            </p:cNvPr>
            <p:cNvSpPr/>
            <p:nvPr/>
          </p:nvSpPr>
          <p:spPr bwMode="auto">
            <a:xfrm>
              <a:off x="4778430" y="1302111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7C6A57C-A433-C714-B24D-A594A70BA4C4}"/>
                </a:ext>
              </a:extLst>
            </p:cNvPr>
            <p:cNvSpPr/>
            <p:nvPr/>
          </p:nvSpPr>
          <p:spPr bwMode="auto">
            <a:xfrm>
              <a:off x="4848196" y="1995244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4426729-818A-6B0C-CC48-AA4978F9C681}"/>
                </a:ext>
              </a:extLst>
            </p:cNvPr>
            <p:cNvSpPr/>
            <p:nvPr/>
          </p:nvSpPr>
          <p:spPr bwMode="auto">
            <a:xfrm>
              <a:off x="2548839" y="1993761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92F0F958-58E8-FD6E-B953-19C9A6294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5258" y="2459353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FEAB1E5A-7DF9-A476-27FF-0CF9D5127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278" y="1848871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34">
              <a:extLst>
                <a:ext uri="{FF2B5EF4-FFF2-40B4-BE49-F238E27FC236}">
                  <a16:creationId xmlns:a16="http://schemas.microsoft.com/office/drawing/2014/main" id="{708A763C-E1F8-D3EB-FD27-7B557B55C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4829" y="3376831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35">
              <a:extLst>
                <a:ext uri="{FF2B5EF4-FFF2-40B4-BE49-F238E27FC236}">
                  <a16:creationId xmlns:a16="http://schemas.microsoft.com/office/drawing/2014/main" id="{63CE3392-C578-599B-E114-11FD49C31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399" y="3444987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14544FBC-1063-EE83-3EA9-A72E88BC8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563" y="2807891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8B016DDD-5680-8608-1A2C-D7AE3F59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02" y="3123219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7">
              <a:extLst>
                <a:ext uri="{FF2B5EF4-FFF2-40B4-BE49-F238E27FC236}">
                  <a16:creationId xmlns:a16="http://schemas.microsoft.com/office/drawing/2014/main" id="{49CBD34A-080D-012B-001D-15A7C159B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099" y="3094659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8">
              <a:extLst>
                <a:ext uri="{FF2B5EF4-FFF2-40B4-BE49-F238E27FC236}">
                  <a16:creationId xmlns:a16="http://schemas.microsoft.com/office/drawing/2014/main" id="{621BD041-3C00-812A-7093-EE2E058C9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1021" y="3244425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id="{8C52A364-4155-3E73-51F5-30983A25E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7549" y="3244425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8BE7914A-4329-E29B-4D7C-C9C9E9E8D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924" y="3095925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9" name="Line 11">
              <a:extLst>
                <a:ext uri="{FF2B5EF4-FFF2-40B4-BE49-F238E27FC236}">
                  <a16:creationId xmlns:a16="http://schemas.microsoft.com/office/drawing/2014/main" id="{E75E945F-A9C0-43C1-2022-F07ED354F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3972" y="2946946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 Box 9">
              <a:extLst>
                <a:ext uri="{FF2B5EF4-FFF2-40B4-BE49-F238E27FC236}">
                  <a16:creationId xmlns:a16="http://schemas.microsoft.com/office/drawing/2014/main" id="{2F3E30F3-D10F-2C9C-D781-5ACB01161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237" y="2822258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1" name="Line 19">
              <a:extLst>
                <a:ext uri="{FF2B5EF4-FFF2-40B4-BE49-F238E27FC236}">
                  <a16:creationId xmlns:a16="http://schemas.microsoft.com/office/drawing/2014/main" id="{A2C8C2AD-696D-768F-CC25-1D5F5D27B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047" y="3105551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19">
              <a:extLst>
                <a:ext uri="{FF2B5EF4-FFF2-40B4-BE49-F238E27FC236}">
                  <a16:creationId xmlns:a16="http://schemas.microsoft.com/office/drawing/2014/main" id="{5DF2690E-7FC7-D77D-5862-48E7D0FDA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8319" y="3094659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600C5EB-9E33-FB8F-552E-39D071435D26}"/>
                </a:ext>
              </a:extLst>
            </p:cNvPr>
            <p:cNvSpPr/>
            <p:nvPr/>
          </p:nvSpPr>
          <p:spPr bwMode="auto">
            <a:xfrm>
              <a:off x="4860552" y="2813878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90E9638-6B11-DAF9-9A5D-61367D8C0592}"/>
                </a:ext>
              </a:extLst>
            </p:cNvPr>
            <p:cNvSpPr/>
            <p:nvPr/>
          </p:nvSpPr>
          <p:spPr bwMode="auto">
            <a:xfrm>
              <a:off x="2561194" y="2840199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65" name="Line 19">
              <a:extLst>
                <a:ext uri="{FF2B5EF4-FFF2-40B4-BE49-F238E27FC236}">
                  <a16:creationId xmlns:a16="http://schemas.microsoft.com/office/drawing/2014/main" id="{8ABE376E-DCCD-0FA1-F4C1-1307AEC52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614" y="3305790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Line 19">
              <a:extLst>
                <a:ext uri="{FF2B5EF4-FFF2-40B4-BE49-F238E27FC236}">
                  <a16:creationId xmlns:a16="http://schemas.microsoft.com/office/drawing/2014/main" id="{5197383B-DD81-71FF-2191-5374D9BED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613" y="2703401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19">
              <a:extLst>
                <a:ext uri="{FF2B5EF4-FFF2-40B4-BE49-F238E27FC236}">
                  <a16:creationId xmlns:a16="http://schemas.microsoft.com/office/drawing/2014/main" id="{D82D64E9-89F2-C9D3-289F-3675DF221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3940" y="2650884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 Box 9">
              <a:extLst>
                <a:ext uri="{FF2B5EF4-FFF2-40B4-BE49-F238E27FC236}">
                  <a16:creationId xmlns:a16="http://schemas.microsoft.com/office/drawing/2014/main" id="{7FB825DD-122E-529C-F0FE-AADC20F5B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260" y="2736054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9" name="Line 34">
              <a:extLst>
                <a:ext uri="{FF2B5EF4-FFF2-40B4-BE49-F238E27FC236}">
                  <a16:creationId xmlns:a16="http://schemas.microsoft.com/office/drawing/2014/main" id="{D3D581F1-9F33-1441-14A5-1D3A6F429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7183" y="4678410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35">
              <a:extLst>
                <a:ext uri="{FF2B5EF4-FFF2-40B4-BE49-F238E27FC236}">
                  <a16:creationId xmlns:a16="http://schemas.microsoft.com/office/drawing/2014/main" id="{1E5D6B29-E4EE-B2CF-EAB9-7A45F8B28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753" y="4746565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 Box 9">
              <a:extLst>
                <a:ext uri="{FF2B5EF4-FFF2-40B4-BE49-F238E27FC236}">
                  <a16:creationId xmlns:a16="http://schemas.microsoft.com/office/drawing/2014/main" id="{94BA55E3-DEA5-61E6-D6C4-CB84163D6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918" y="4109469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2" name="Rectangle 6">
              <a:extLst>
                <a:ext uri="{FF2B5EF4-FFF2-40B4-BE49-F238E27FC236}">
                  <a16:creationId xmlns:a16="http://schemas.microsoft.com/office/drawing/2014/main" id="{6840BA38-F286-51E2-598B-FBF6E8289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757" y="4424798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 Box 7">
              <a:extLst>
                <a:ext uri="{FF2B5EF4-FFF2-40B4-BE49-F238E27FC236}">
                  <a16:creationId xmlns:a16="http://schemas.microsoft.com/office/drawing/2014/main" id="{81DEF939-9A98-F3C3-45CA-29BC41030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453" y="4396238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4" name="Line 8">
              <a:extLst>
                <a:ext uri="{FF2B5EF4-FFF2-40B4-BE49-F238E27FC236}">
                  <a16:creationId xmlns:a16="http://schemas.microsoft.com/office/drawing/2014/main" id="{C58225A4-F935-86AD-DA03-884297D2C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3375" y="4546003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Line 11">
              <a:extLst>
                <a:ext uri="{FF2B5EF4-FFF2-40B4-BE49-F238E27FC236}">
                  <a16:creationId xmlns:a16="http://schemas.microsoft.com/office/drawing/2014/main" id="{59F86568-93D7-8090-AB5F-2DF00445C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9903" y="4546004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Text Box 12">
              <a:extLst>
                <a:ext uri="{FF2B5EF4-FFF2-40B4-BE49-F238E27FC236}">
                  <a16:creationId xmlns:a16="http://schemas.microsoft.com/office/drawing/2014/main" id="{2824E2D5-0679-E845-1AEE-02C5D3527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0279" y="4397503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5" name="Line 11">
              <a:extLst>
                <a:ext uri="{FF2B5EF4-FFF2-40B4-BE49-F238E27FC236}">
                  <a16:creationId xmlns:a16="http://schemas.microsoft.com/office/drawing/2014/main" id="{6EC4087A-FC1E-84E3-FD14-98C68CD45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6327" y="4248525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Text Box 9">
              <a:extLst>
                <a:ext uri="{FF2B5EF4-FFF2-40B4-BE49-F238E27FC236}">
                  <a16:creationId xmlns:a16="http://schemas.microsoft.com/office/drawing/2014/main" id="{0681FF0E-7861-F749-0AD1-265792A84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592" y="4123836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3AF4CB65-44E6-9098-FC79-81834E7EF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8402" y="440713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Line 19">
              <a:extLst>
                <a:ext uri="{FF2B5EF4-FFF2-40B4-BE49-F238E27FC236}">
                  <a16:creationId xmlns:a16="http://schemas.microsoft.com/office/drawing/2014/main" id="{3417A5B4-78FC-5E24-7F9F-9087473F6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674" y="4396238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DFA6492-BB74-D7D7-B61C-CA3C21964D45}"/>
                </a:ext>
              </a:extLst>
            </p:cNvPr>
            <p:cNvSpPr/>
            <p:nvPr/>
          </p:nvSpPr>
          <p:spPr bwMode="auto">
            <a:xfrm>
              <a:off x="4872906" y="411545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A6D15A8-7FC9-A486-094A-36F59A35A96D}"/>
                </a:ext>
              </a:extLst>
            </p:cNvPr>
            <p:cNvSpPr/>
            <p:nvPr/>
          </p:nvSpPr>
          <p:spPr bwMode="auto">
            <a:xfrm>
              <a:off x="2573549" y="414177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94" name="Line 19">
              <a:extLst>
                <a:ext uri="{FF2B5EF4-FFF2-40B4-BE49-F238E27FC236}">
                  <a16:creationId xmlns:a16="http://schemas.microsoft.com/office/drawing/2014/main" id="{B60EE4D4-AFF5-0D22-75C2-297C99732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9969" y="4607368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19">
              <a:extLst>
                <a:ext uri="{FF2B5EF4-FFF2-40B4-BE49-F238E27FC236}">
                  <a16:creationId xmlns:a16="http://schemas.microsoft.com/office/drawing/2014/main" id="{01F88AB0-7E38-7C0A-0D14-9FDC5C9E6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046" y="3890859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EA8AB304-308D-ACC9-9DEA-29D060784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615" y="4037632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8" name="Text Box 9">
              <a:extLst>
                <a:ext uri="{FF2B5EF4-FFF2-40B4-BE49-F238E27FC236}">
                  <a16:creationId xmlns:a16="http://schemas.microsoft.com/office/drawing/2014/main" id="{A86B721D-50A5-016F-7DA6-2C0FA510A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767" y="4969204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9" name="Rectangle 6">
              <a:extLst>
                <a:ext uri="{FF2B5EF4-FFF2-40B4-BE49-F238E27FC236}">
                  <a16:creationId xmlns:a16="http://schemas.microsoft.com/office/drawing/2014/main" id="{6F0A400A-FEBA-53F1-2CE6-512DC9F69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606" y="5284532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7">
              <a:extLst>
                <a:ext uri="{FF2B5EF4-FFF2-40B4-BE49-F238E27FC236}">
                  <a16:creationId xmlns:a16="http://schemas.microsoft.com/office/drawing/2014/main" id="{64091E56-CA8B-3F08-2D16-9C3EF41E1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302" y="5255972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07554BC9-04D9-0F4A-3783-3BF67F6C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8224" y="5405738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11">
              <a:extLst>
                <a:ext uri="{FF2B5EF4-FFF2-40B4-BE49-F238E27FC236}">
                  <a16:creationId xmlns:a16="http://schemas.microsoft.com/office/drawing/2014/main" id="{E6F2A81B-A8E1-DFF2-085C-27DC16C06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4752" y="5405738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 Box 12">
              <a:extLst>
                <a:ext uri="{FF2B5EF4-FFF2-40B4-BE49-F238E27FC236}">
                  <a16:creationId xmlns:a16="http://schemas.microsoft.com/office/drawing/2014/main" id="{B72C4786-BFB9-7484-A51D-BF1E240D6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128" y="5257238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420F4CE7-FE43-820B-06A4-CC3575E23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1176" y="5108259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9">
              <a:extLst>
                <a:ext uri="{FF2B5EF4-FFF2-40B4-BE49-F238E27FC236}">
                  <a16:creationId xmlns:a16="http://schemas.microsoft.com/office/drawing/2014/main" id="{4D1F2E44-075D-95AF-3D00-FD48A962D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441" y="4983571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6" name="Line 19">
              <a:extLst>
                <a:ext uri="{FF2B5EF4-FFF2-40B4-BE49-F238E27FC236}">
                  <a16:creationId xmlns:a16="http://schemas.microsoft.com/office/drawing/2014/main" id="{85D76C17-5F9F-3AD2-6BA4-A63E96688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3251" y="5266864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19">
              <a:extLst>
                <a:ext uri="{FF2B5EF4-FFF2-40B4-BE49-F238E27FC236}">
                  <a16:creationId xmlns:a16="http://schemas.microsoft.com/office/drawing/2014/main" id="{8A9C9145-02A8-2D9E-0895-A37726EDB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5523" y="5255973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083796B-B57D-5AFF-B4C4-13997BFD76E5}"/>
                </a:ext>
              </a:extLst>
            </p:cNvPr>
            <p:cNvSpPr/>
            <p:nvPr/>
          </p:nvSpPr>
          <p:spPr bwMode="auto">
            <a:xfrm>
              <a:off x="4897755" y="4975191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1E31B38-16C1-1D6B-E51B-B31AA1D8944F}"/>
                </a:ext>
              </a:extLst>
            </p:cNvPr>
            <p:cNvSpPr/>
            <p:nvPr/>
          </p:nvSpPr>
          <p:spPr bwMode="auto">
            <a:xfrm>
              <a:off x="2598398" y="500151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10" name="Line 19">
              <a:extLst>
                <a:ext uri="{FF2B5EF4-FFF2-40B4-BE49-F238E27FC236}">
                  <a16:creationId xmlns:a16="http://schemas.microsoft.com/office/drawing/2014/main" id="{5F7DB94A-8880-F009-1203-3962F039A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818" y="5467103"/>
              <a:ext cx="0" cy="3429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Line 19">
              <a:extLst>
                <a:ext uri="{FF2B5EF4-FFF2-40B4-BE49-F238E27FC236}">
                  <a16:creationId xmlns:a16="http://schemas.microsoft.com/office/drawing/2014/main" id="{49F26A44-FC06-7CE7-D70C-C75B32C41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817" y="4864714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Line 19">
              <a:extLst>
                <a:ext uri="{FF2B5EF4-FFF2-40B4-BE49-F238E27FC236}">
                  <a16:creationId xmlns:a16="http://schemas.microsoft.com/office/drawing/2014/main" id="{F30821C5-C2B3-9BFB-C149-1E9FE555D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5577" y="4770976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Text Box 9">
              <a:extLst>
                <a:ext uri="{FF2B5EF4-FFF2-40B4-BE49-F238E27FC236}">
                  <a16:creationId xmlns:a16="http://schemas.microsoft.com/office/drawing/2014/main" id="{4124EFDA-F9D3-F505-1FAF-74464D827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464" y="4897367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8" name="Text Box 9">
              <a:extLst>
                <a:ext uri="{FF2B5EF4-FFF2-40B4-BE49-F238E27FC236}">
                  <a16:creationId xmlns:a16="http://schemas.microsoft.com/office/drawing/2014/main" id="{D362CB15-EAD0-0320-32FA-B177B4135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13" y="5819001"/>
              <a:ext cx="322524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19" name="Text Box 9">
              <a:extLst>
                <a:ext uri="{FF2B5EF4-FFF2-40B4-BE49-F238E27FC236}">
                  <a16:creationId xmlns:a16="http://schemas.microsoft.com/office/drawing/2014/main" id="{5300BE46-5DFC-4226-9A8D-CBB5D10EA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9480" y="5803551"/>
              <a:ext cx="309701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FC3BBD-11AB-A478-CF0C-F1AFE7399DA7}"/>
                </a:ext>
              </a:extLst>
            </p:cNvPr>
            <p:cNvSpPr/>
            <p:nvPr/>
          </p:nvSpPr>
          <p:spPr bwMode="auto">
            <a:xfrm>
              <a:off x="4922604" y="5824988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C71423F-7B92-7618-5787-D056ACFBD319}"/>
                </a:ext>
              </a:extLst>
            </p:cNvPr>
            <p:cNvSpPr/>
            <p:nvPr/>
          </p:nvSpPr>
          <p:spPr bwMode="auto">
            <a:xfrm>
              <a:off x="2623247" y="582149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22" name="Text Box 7">
              <a:extLst>
                <a:ext uri="{FF2B5EF4-FFF2-40B4-BE49-F238E27FC236}">
                  <a16:creationId xmlns:a16="http://schemas.microsoft.com/office/drawing/2014/main" id="{F8DA5D9B-11BF-0ADE-64EC-113EAEFFF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8535" y="5463841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4C5F62B-9376-BC82-7854-D24943014B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14700" y="5606223"/>
              <a:ext cx="23317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Line 19">
              <a:extLst>
                <a:ext uri="{FF2B5EF4-FFF2-40B4-BE49-F238E27FC236}">
                  <a16:creationId xmlns:a16="http://schemas.microsoft.com/office/drawing/2014/main" id="{904E9048-A310-4F38-50F9-19A9F7EFF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712" y="5625237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Line 19">
              <a:extLst>
                <a:ext uri="{FF2B5EF4-FFF2-40B4-BE49-F238E27FC236}">
                  <a16:creationId xmlns:a16="http://schemas.microsoft.com/office/drawing/2014/main" id="{F43AB88F-FBE1-FE80-D1CD-77BB160FD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199" y="3514344"/>
              <a:ext cx="11153" cy="2840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Line 19">
              <a:extLst>
                <a:ext uri="{FF2B5EF4-FFF2-40B4-BE49-F238E27FC236}">
                  <a16:creationId xmlns:a16="http://schemas.microsoft.com/office/drawing/2014/main" id="{F2A727D6-F50E-5C48-86E2-A070FE4D5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384" y="3590544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Text Box 7">
              <a:extLst>
                <a:ext uri="{FF2B5EF4-FFF2-40B4-BE49-F238E27FC236}">
                  <a16:creationId xmlns:a16="http://schemas.microsoft.com/office/drawing/2014/main" id="{1D70AD86-225A-BDAE-EAD4-B4166AF8F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664" y="3685401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8" name="Text Box 7">
              <a:extLst>
                <a:ext uri="{FF2B5EF4-FFF2-40B4-BE49-F238E27FC236}">
                  <a16:creationId xmlns:a16="http://schemas.microsoft.com/office/drawing/2014/main" id="{C4606AA2-0B31-92C5-3C44-470C73630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733800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9" name="Line 19">
              <a:extLst>
                <a:ext uri="{FF2B5EF4-FFF2-40B4-BE49-F238E27FC236}">
                  <a16:creationId xmlns:a16="http://schemas.microsoft.com/office/drawing/2014/main" id="{95623530-4F9A-EC1F-FA0E-B774DB292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193" y="3931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Line 11">
              <a:extLst>
                <a:ext uri="{FF2B5EF4-FFF2-40B4-BE49-F238E27FC236}">
                  <a16:creationId xmlns:a16="http://schemas.microsoft.com/office/drawing/2014/main" id="{E7812E1D-6395-1106-52F7-B61C5E07B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2250" y="3886200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69874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3716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6002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β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𝛿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 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with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β, obtain (C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compute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Request the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p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random permutation, the 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also be mounted for all possible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’s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 as long as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5A183DB-853F-5F66-9860-5AAEBC1E0192}"/>
              </a:ext>
            </a:extLst>
          </p:cNvPr>
          <p:cNvGrpSpPr/>
          <p:nvPr/>
        </p:nvGrpSpPr>
        <p:grpSpPr>
          <a:xfrm>
            <a:off x="0" y="1290935"/>
            <a:ext cx="4343400" cy="4652665"/>
            <a:chOff x="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4876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-75406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4876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-75406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4572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4782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9151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4782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9151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4478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954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0" y="37248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430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8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002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4688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19057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4688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19057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4384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4594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28963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4594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28963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4290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622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90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860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33800" y="4643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6858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7315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7620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7315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1336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7432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7432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7432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7526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7526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7620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6764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6858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8956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432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𝛾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574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𝛿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44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44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908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𝛾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64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𝛿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endParaRPr lang="en-US" sz="18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0x6, p= 10/64 (0x00800200)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0x7, p= 6/64 (0x00800202)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0x9, p= 4/64 (0x00008002)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0xa, p= 6/64 (0x00008200)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0xb, p= 4/64 (0x00008202)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0xc, p= 2/64 (0x00808000)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0xd, p= 8/64 (0x00808002)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0xf,  p= 2/64 (0x00808202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2B2B7-1981-CE47-C655-91F8EDC3585B}"/>
              </a:ext>
            </a:extLst>
          </p:cNvPr>
          <p:cNvGrpSpPr/>
          <p:nvPr/>
        </p:nvGrpSpPr>
        <p:grpSpPr>
          <a:xfrm>
            <a:off x="5105400" y="914400"/>
            <a:ext cx="3733800" cy="5334000"/>
            <a:chOff x="5334000" y="914400"/>
            <a:chExt cx="3802784" cy="525780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E29E6B5-7750-BA62-47C7-A1E4FD7B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0E1E8F6B-061B-E0A1-DCA6-25920E4C9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4B7D1313-7937-7630-E234-DAA505F83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11C1EC7A-94F6-618C-D5D8-2943AD4E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996A9D7-2B34-D06F-A48E-24C9CEB03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9D43524D-2588-6C50-2BA7-4BB367EBA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D34BF37-D618-7A18-B066-B670F591D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E32A0989-F780-2DE3-EBE6-910420B51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58EF4D7A-8702-1520-5959-BB7EC7FA0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888DC4B-DF5E-6D56-ADFF-2B679DC1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B5E9B312-020B-E219-FC38-FBE7F5C8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FF3150D7-9FAE-E344-CBA4-618B84B7A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9D745E63-BB7E-9355-87D1-B8C59BBE7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BB0D8F8A-2920-4D9E-3943-E9FC4964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6C269785-80BD-6F43-347D-71A0268B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59E77598-B874-CCCF-2B6E-C7414871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5377CC06-02AC-5A2E-39B8-C7492DBB7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D3B84530-CA4C-D5FF-B3BD-9C6EED29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D57DC4CE-4EAF-4606-8B78-4587C9F3A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9D268A0E-07B4-E842-F3A6-B7D46284A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FDAFC2CE-1F7B-679B-8BE3-E0522ABB3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5F24DA57-10B3-1BE9-5F87-7F4DA85B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2AEACB7C-D2C4-24EA-1D95-558D108A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 Box 33">
              <a:extLst>
                <a:ext uri="{FF2B5EF4-FFF2-40B4-BE49-F238E27FC236}">
                  <a16:creationId xmlns:a16="http://schemas.microsoft.com/office/drawing/2014/main" id="{03C0353A-0347-BC08-D252-05BB8F0C8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D30D8074-09BE-9F0B-EA77-B6157C7D0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BE51135B-42CC-6B57-C065-6E1BC0269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DDCC72AE-B1F6-2981-7A31-A48E9483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102C888E-8066-C921-3F71-BFB8D5966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1196C8C5-E49D-09C8-C5E7-0629F72C4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D026F649-98FC-C06F-36B2-E6732FC92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CC72B96F-FE48-C640-C35D-D2152FCA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72D9E03D-DE1F-07C8-68A3-9B0A1663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44">
              <a:extLst>
                <a:ext uri="{FF2B5EF4-FFF2-40B4-BE49-F238E27FC236}">
                  <a16:creationId xmlns:a16="http://schemas.microsoft.com/office/drawing/2014/main" id="{12B064DA-2B14-66A4-D481-5CE20215B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45">
              <a:extLst>
                <a:ext uri="{FF2B5EF4-FFF2-40B4-BE49-F238E27FC236}">
                  <a16:creationId xmlns:a16="http://schemas.microsoft.com/office/drawing/2014/main" id="{3B3C73C3-90DB-D0A2-B8ED-DF36535C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3581D366-0F3B-7080-5500-6253DA9E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47">
              <a:extLst>
                <a:ext uri="{FF2B5EF4-FFF2-40B4-BE49-F238E27FC236}">
                  <a16:creationId xmlns:a16="http://schemas.microsoft.com/office/drawing/2014/main" id="{C1BB60B0-F80A-9219-3CFA-CA725E22A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Line 48">
              <a:extLst>
                <a:ext uri="{FF2B5EF4-FFF2-40B4-BE49-F238E27FC236}">
                  <a16:creationId xmlns:a16="http://schemas.microsoft.com/office/drawing/2014/main" id="{07C1D0A4-670A-5F17-4FDA-AC2907AC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9">
              <a:extLst>
                <a:ext uri="{FF2B5EF4-FFF2-40B4-BE49-F238E27FC236}">
                  <a16:creationId xmlns:a16="http://schemas.microsoft.com/office/drawing/2014/main" id="{18FF6EBD-E139-C761-4C68-BC6E4326D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50">
              <a:extLst>
                <a:ext uri="{FF2B5EF4-FFF2-40B4-BE49-F238E27FC236}">
                  <a16:creationId xmlns:a16="http://schemas.microsoft.com/office/drawing/2014/main" id="{BB374003-5C0F-B97A-DD33-A923AD004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51">
              <a:extLst>
                <a:ext uri="{FF2B5EF4-FFF2-40B4-BE49-F238E27FC236}">
                  <a16:creationId xmlns:a16="http://schemas.microsoft.com/office/drawing/2014/main" id="{6FC0A07A-4331-8787-9EE5-E6AF28ED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52">
              <a:extLst>
                <a:ext uri="{FF2B5EF4-FFF2-40B4-BE49-F238E27FC236}">
                  <a16:creationId xmlns:a16="http://schemas.microsoft.com/office/drawing/2014/main" id="{BE988E00-5D78-54A7-D100-38CD2C96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5" name="Line 54">
              <a:extLst>
                <a:ext uri="{FF2B5EF4-FFF2-40B4-BE49-F238E27FC236}">
                  <a16:creationId xmlns:a16="http://schemas.microsoft.com/office/drawing/2014/main" id="{F483CC7A-AF83-9070-90A0-27511C30A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55">
              <a:extLst>
                <a:ext uri="{FF2B5EF4-FFF2-40B4-BE49-F238E27FC236}">
                  <a16:creationId xmlns:a16="http://schemas.microsoft.com/office/drawing/2014/main" id="{F649E947-95C2-FDD3-44AF-3A95E83A8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AA6510D6-C17F-BBF0-8116-324EE05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7">
              <a:extLst>
                <a:ext uri="{FF2B5EF4-FFF2-40B4-BE49-F238E27FC236}">
                  <a16:creationId xmlns:a16="http://schemas.microsoft.com/office/drawing/2014/main" id="{E0ED6AEB-7DE8-2023-BE55-77FC4D13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22C20FD0-18C1-C470-1AFE-97DFB30A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79F79586-0C38-E38C-2D91-4402BECA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580D8BFE-2A3B-40D6-838A-3C8BEB119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679209A8-C623-A2EE-CA3D-24D929C1D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9908EA89-DB4E-D95A-E071-0D27EE1B0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6E7D38DA-0C84-9100-30C3-3070339C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05299B2A-1C49-9E95-641C-E0360BF05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1E529888-6E9F-369D-958D-E04D8E5F8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410F99FA-34F0-8759-9205-5B043A099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8" name="Text Box 9">
              <a:extLst>
                <a:ext uri="{FF2B5EF4-FFF2-40B4-BE49-F238E27FC236}">
                  <a16:creationId xmlns:a16="http://schemas.microsoft.com/office/drawing/2014/main" id="{108E59E2-2938-CD38-7C25-F06D19F4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Text Box 9">
              <a:extLst>
                <a:ext uri="{FF2B5EF4-FFF2-40B4-BE49-F238E27FC236}">
                  <a16:creationId xmlns:a16="http://schemas.microsoft.com/office/drawing/2014/main" id="{A948A514-557A-D0DD-9E76-4C1CF04FD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F6DFA8-0283-1EF9-2267-E4714C47EA7F}"/>
                </a:ext>
              </a:extLst>
            </p:cNvPr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D6E78-D355-1F84-E363-30B288FA6D77}"/>
                </a:ext>
              </a:extLst>
            </p:cNvPr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5F9C63-0008-30D5-CBBD-46C8B6D68706}"/>
                </a:ext>
              </a:extLst>
            </p:cNvPr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FDE746-1C48-56A7-D8DD-08FB942A1319}"/>
                </a:ext>
              </a:extLst>
            </p:cNvPr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C627017-D072-4DBD-68BD-FD640E3BAA27}"/>
                </a:ext>
              </a:extLst>
            </p:cNvPr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D967A78-50CA-D31F-FB40-D2FEE8EC5410}"/>
                </a:ext>
              </a:extLst>
            </p:cNvPr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2D8A5E-7220-CBE1-DCA5-8BEF4DA99BF4}"/>
                </a:ext>
              </a:extLst>
            </p:cNvPr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EFA61A-636D-D0E5-644C-F6F5C6A1CF8A}"/>
                </a:ext>
              </a:extLst>
            </p:cNvPr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797A7B67-20A5-799F-2D24-D2A8E2049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6">
              <a:extLst>
                <a:ext uri="{FF2B5EF4-FFF2-40B4-BE49-F238E27FC236}">
                  <a16:creationId xmlns:a16="http://schemas.microsoft.com/office/drawing/2014/main" id="{A813CD2C-84F6-5A0F-5379-BD8F9707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9C769158-9C13-9458-0316-F91355284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Text Box 9">
              <a:extLst>
                <a:ext uri="{FF2B5EF4-FFF2-40B4-BE49-F238E27FC236}">
                  <a16:creationId xmlns:a16="http://schemas.microsoft.com/office/drawing/2014/main" id="{3181DE69-3A63-A7DB-E989-10F1A12AC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62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2778" y="1295400"/>
            <a:ext cx="4492622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Given plaintext pair 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For random permutations, the probability that 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b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When both pairs satisfy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b,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(E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b)=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If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g, each has a probability, q, to be a right pair 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wrt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gd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=d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Pr(quartet becomes right quartet with difference a)= (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ko-KR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Expected number of right quartets is 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altLang="ko-KR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endParaRPr lang="en-US" altLang="ko-KR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79493E6-7022-D6F7-D6FE-750D55F6B901}"/>
              </a:ext>
            </a:extLst>
          </p:cNvPr>
          <p:cNvGrpSpPr/>
          <p:nvPr/>
        </p:nvGrpSpPr>
        <p:grpSpPr>
          <a:xfrm>
            <a:off x="152400" y="1519535"/>
            <a:ext cx="4343400" cy="4652665"/>
            <a:chOff x="15240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6400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76994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6400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76994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6096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6306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10675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6306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10675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6002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478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" y="3581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4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26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6212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20581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6212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20581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5908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6118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30487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6118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30487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5814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46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14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862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84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10000" y="4796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8382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8839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9144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8839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860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8956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8956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8956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9050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9050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9144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8288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8382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0480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956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71600" y="5257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09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432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288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240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Truncated Differentials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743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N pairs with difference a,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pairs 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just looking for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=a,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Pr[(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to round r and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 − 1], 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 ⊆ {0, 1, 2, . . . 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n−1}, define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s∈α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bilinear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[α]⊕R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β]·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67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438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 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(P), P,C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C′ = E(P′) = F(C). To find slide pairs, 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K which is easy to calculate. Store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 (and possibly less as in DES) pairs (P,C) 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(P′,C′), P′ 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 against rounds which implement weak permutations.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Original FEAL-4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B5083D-8E14-0B30-76B2-CB9ECAEA0C7F}"/>
              </a:ext>
            </a:extLst>
          </p:cNvPr>
          <p:cNvGrpSpPr/>
          <p:nvPr/>
        </p:nvGrpSpPr>
        <p:grpSpPr>
          <a:xfrm>
            <a:off x="2141947" y="1066800"/>
            <a:ext cx="4826585" cy="5330500"/>
            <a:chOff x="1726615" y="575846"/>
            <a:chExt cx="5055186" cy="6126254"/>
          </a:xfrm>
        </p:grpSpPr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593238" y="57584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481061" y="57584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7620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Refactored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1FF0D-7902-D035-94EC-77FC38DC1812}"/>
              </a:ext>
            </a:extLst>
          </p:cNvPr>
          <p:cNvGrpSpPr/>
          <p:nvPr/>
        </p:nvGrpSpPr>
        <p:grpSpPr>
          <a:xfrm>
            <a:off x="304800" y="1371600"/>
            <a:ext cx="8534400" cy="5062954"/>
            <a:chOff x="304800" y="1371600"/>
            <a:chExt cx="8534400" cy="5062954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65942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2" name="Text Box 9"/>
            <p:cNvSpPr txBox="1">
              <a:spLocks noChangeArrowheads="1"/>
            </p:cNvSpPr>
            <p:nvPr/>
          </p:nvSpPr>
          <p:spPr bwMode="auto">
            <a:xfrm>
              <a:off x="1410749" y="57912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3" name="Text Box 9"/>
            <p:cNvSpPr txBox="1">
              <a:spLocks noChangeArrowheads="1"/>
            </p:cNvSpPr>
            <p:nvPr/>
          </p:nvSpPr>
          <p:spPr bwMode="auto">
            <a:xfrm>
              <a:off x="1258349" y="60622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2240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5943600" y="60960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= 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6067508" y="58336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(C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, 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) gives information about K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5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in S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𝐴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02000000 40004010, p=14/64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000006c0 02000000, p=12/64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Need 3-5 right pairs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Pr[wrong pair]=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Expected # of wrong pairs is m2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blipFill>
                <a:blip r:embed="rId2"/>
                <a:stretch>
                  <a:fillRect l="-877" t="-621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6A48EC-503D-C92B-ADCF-EF36684ADEC9}"/>
              </a:ext>
            </a:extLst>
          </p:cNvPr>
          <p:cNvGrpSpPr/>
          <p:nvPr/>
        </p:nvGrpSpPr>
        <p:grpSpPr>
          <a:xfrm>
            <a:off x="228600" y="1078468"/>
            <a:ext cx="4191000" cy="5398532"/>
            <a:chOff x="228600" y="849868"/>
            <a:chExt cx="4572000" cy="577953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77879" y="1819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77679" y="1676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6824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34879" y="852487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6636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23172" y="1752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58879" y="121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06279" y="152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06279" y="152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959079" y="1524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06279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959079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77879" y="2886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6824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6636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23172" y="2819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6279" y="2667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959079" y="2590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06279" y="3124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59079" y="2971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77679" y="2743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06279" y="2209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06279" y="2286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977879" y="4715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6824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6636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23172" y="4648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06279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959079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423717" y="4495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06279" y="3276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06279" y="3352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977879" y="3877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6824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6636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23172" y="3810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06279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959079" y="3581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06279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959079" y="3962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77679" y="3733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06279" y="4267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06279" y="4343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48604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48604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267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07552" y="1447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955152" y="25262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038600" y="3516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31352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28600" y="518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015975" y="558426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15775" y="544067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7205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83672" y="6248399"/>
              <a:ext cx="281940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7017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261268" y="551687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644375" y="601979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2396975" y="601979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644375" y="582167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3997175" y="5669279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7552" y="5181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 flipH="1">
              <a:off x="606278" y="5334000"/>
              <a:ext cx="3321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06279" y="4876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959079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09599" y="5029200"/>
              <a:ext cx="3349479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06279" y="5105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 flipH="1">
              <a:off x="3959078" y="5257799"/>
              <a:ext cx="1" cy="3780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41537" y="183484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962400" y="2971800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38600" y="380702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000" y="1905000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40004010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67000" y="1905000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02000000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77975" y="5638799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02000000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2971800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02000000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43200" y="297180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000006c0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2000" y="396240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200" y="3959423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2000" y="4800600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02000000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67000" y="47976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000006c0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2106" y="5638799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40004010</a:t>
              </a:r>
            </a:p>
          </p:txBody>
        </p:sp>
        <p:sp>
          <p:nvSpPr>
            <p:cNvPr id="99" name="Text Box 9"/>
            <p:cNvSpPr txBox="1">
              <a:spLocks noChangeArrowheads="1"/>
            </p:cNvSpPr>
            <p:nvPr/>
          </p:nvSpPr>
          <p:spPr bwMode="auto">
            <a:xfrm>
              <a:off x="3536459" y="849868"/>
              <a:ext cx="38664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671339" y="849868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3653067" y="6248399"/>
              <a:ext cx="39145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73497" y="6248399"/>
              <a:ext cx="37221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606279" y="885691"/>
              <a:ext cx="3352800" cy="333509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720575" y="6324600"/>
              <a:ext cx="3352800" cy="30480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93E5C8-699B-62DC-D385-FF8946CEFA4E}"/>
                </a:ext>
              </a:extLst>
            </p:cNvPr>
            <p:cNvSpPr txBox="1"/>
            <p:nvPr/>
          </p:nvSpPr>
          <p:spPr>
            <a:xfrm>
              <a:off x="3920975" y="4690067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B4F2FC-5046-07C8-B730-9ADEFDC38F44}"/>
                </a:ext>
              </a:extLst>
            </p:cNvPr>
            <p:cNvSpPr txBox="1"/>
            <p:nvPr/>
          </p:nvSpPr>
          <p:spPr>
            <a:xfrm>
              <a:off x="3997175" y="5523996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70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we knew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first-round key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terms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and K</a:t>
            </a:r>
            <a:r>
              <a:rPr lang="en-US" sz="2000" baseline="-25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allows us to compute the intermediate keys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refactored FEAL4 and then we can compute the original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04315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447800"/>
                <a:ext cx="8763000" cy="4724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From F-constraint 4, 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)[31]+1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+F(R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))[31]+1</a:t>
                </a:r>
                <a:endParaRPr lang="en-US" sz="2000" baseline="-25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Rearranging, we get “Equation A:”</a:t>
                </a:r>
              </a:p>
              <a:p>
                <a:pPr marL="5715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     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[23,29] 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</a:t>
                </a:r>
              </a:p>
              <a:p>
                <a:pPr marL="857250" lvl="2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attack consists of guessing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computing</a:t>
                </a:r>
              </a:p>
              <a:p>
                <a:pPr marL="800100" lvl="1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for a number of corresponding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),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).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If the guessed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is right,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 will have the same value for each corresponding pair of plain-text and cipher-text.</a:t>
                </a:r>
              </a:p>
              <a:p>
                <a:pPr marL="57150" indent="0">
                  <a:buNone/>
                </a:pPr>
                <a:endParaRPr lang="en-US" sz="2400" dirty="0">
                  <a:sym typeface="Symbol" pitchFamily="18" charset="2"/>
                </a:endParaRPr>
              </a:p>
              <a:p>
                <a:pPr>
                  <a:buNone/>
                </a:pPr>
                <a:endParaRPr lang="en-US" sz="2000" baseline="-25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447800"/>
                <a:ext cx="8763000" cy="4724400"/>
              </a:xfrm>
              <a:blipFill>
                <a:blip r:embed="rId2"/>
                <a:stretch>
                  <a:fillRect l="-578" t="-804" b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71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20291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72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9050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two halves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(see slide 47)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Next,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candidates, compute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 for round 3,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successful,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“vanilla” attack of guessing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also works but our modified attack is much faster --- on the order of 2</a:t>
            </a:r>
            <a:r>
              <a:rPr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3500079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73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6764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the 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invariants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 intermediate key,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text.</a:t>
            </a: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413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9121F-6127-BB7D-7CF2-931350D02352}"/>
              </a:ext>
            </a:extLst>
          </p:cNvPr>
          <p:cNvGrpSpPr/>
          <p:nvPr/>
        </p:nvGrpSpPr>
        <p:grpSpPr>
          <a:xfrm>
            <a:off x="297130" y="1219200"/>
            <a:ext cx="4121109" cy="5257800"/>
            <a:chOff x="295970" y="990600"/>
            <a:chExt cx="4743614" cy="52578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057400" y="22009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57200" y="2114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7620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14400" y="990600"/>
              <a:ext cx="2895600" cy="61555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0x405c 0000 0400 0000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7432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80756" y="21336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38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85800" y="1905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685800" y="5943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438400" y="594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85800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038600" y="1905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85800" y="2438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0386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057400" y="32677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7432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80756" y="32004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85800" y="3048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038600" y="2971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85800" y="3505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038600" y="3352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57200" y="31242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85800" y="2590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85800" y="2667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057400" y="50965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7620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7432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80756" y="50292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85800" y="4876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038600" y="4876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503238" y="49338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85800" y="3657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85800" y="3733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057400" y="42583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7620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7432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80756" y="41910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85800" y="4038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038600" y="3962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85800" y="4495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0386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457200" y="41148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85800" y="4648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85800" y="4724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95970" y="18288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95970" y="28956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95970" y="38862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295970" y="47244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054185" y="18288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054185" y="2907268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09523" y="38862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54185" y="4812268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95970" y="55626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9523" y="55626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6858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85800" y="5257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038600" y="510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85800" y="5410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85800" y="5486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40386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3938" y="2054423"/>
              <a:ext cx="714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p=1/4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114800" y="3349823"/>
              <a:ext cx="92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p=10/64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114801" y="4188023"/>
              <a:ext cx="5299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2000" y="2286000"/>
              <a:ext cx="136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A’=4008 0000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2283023"/>
              <a:ext cx="1354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a’=0400 0000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2000" y="3349823"/>
              <a:ext cx="1367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B’=0400 0000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2000" y="4340423"/>
              <a:ext cx="907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C’=0000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2000" y="5178623"/>
              <a:ext cx="1382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D’=4008 0000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43200" y="3349823"/>
              <a:ext cx="136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b’=0054 0000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19400" y="4340423"/>
              <a:ext cx="921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c’= 0000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5178623"/>
              <a:ext cx="136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d’=4008 0000</a:t>
              </a: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685800" y="9906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4C3BD1-C9FF-786E-E96C-BDD64E3DEED5}"/>
              </a:ext>
            </a:extLst>
          </p:cNvPr>
          <p:cNvGrpSpPr/>
          <p:nvPr/>
        </p:nvGrpSpPr>
        <p:grpSpPr>
          <a:xfrm>
            <a:off x="4952999" y="915711"/>
            <a:ext cx="3878018" cy="5332667"/>
            <a:chOff x="4800600" y="911501"/>
            <a:chExt cx="4182180" cy="5150419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553200" y="18546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999037" y="1733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52578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5410200" y="911501"/>
              <a:ext cx="2895601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6474403" y="5562600"/>
              <a:ext cx="681466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72390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781800" y="17830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934200" y="12496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5181600" y="15544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5181600" y="52882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934200" y="5288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5181600" y="1554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534400" y="15544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81600" y="20574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534400" y="1935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553200" y="2921477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52578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72390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781800" y="28498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5181600" y="26974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534400" y="2621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5181600" y="31546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534400" y="3002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999037" y="27736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5181600" y="224028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5181600" y="231648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553200" y="47502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52578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72390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781800" y="46786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5181600" y="4526280"/>
              <a:ext cx="0" cy="201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534400" y="4526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>
              <a:off x="5181600" y="4907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534400" y="483108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999038" y="46290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5181600" y="330708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5181600" y="33832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553200" y="39120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52578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72390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781800" y="38404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5181600" y="36880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534400" y="36118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5181600" y="4050792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534400" y="39928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999037" y="37642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5181600" y="42976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5164734" y="4370010"/>
              <a:ext cx="3369666" cy="156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0600" y="1447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0600" y="263294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59934" y="3505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00600" y="4419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8564081" y="1554480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8564081" y="25567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8564081" y="36235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8564081" y="44617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7" name="Text Box 9"/>
            <p:cNvSpPr txBox="1">
              <a:spLocks noChangeArrowheads="1"/>
            </p:cNvSpPr>
            <p:nvPr/>
          </p:nvSpPr>
          <p:spPr bwMode="auto">
            <a:xfrm>
              <a:off x="4800600" y="49646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8543220" y="496466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57800" y="1905000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E’=4008 0000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57800" y="29718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F’=4008 0000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257800" y="3962400"/>
              <a:ext cx="131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G’=4008 0000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7800" y="4797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H’=4008 0000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29993" y="19020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e’=4008 0000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315200" y="2968823"/>
              <a:ext cx="1217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f’=405c 0000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315200" y="39594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g’=4008 0000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15200" y="4797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h’=4008 0000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5181600" y="5604719"/>
              <a:ext cx="3352800" cy="45720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84366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{1,2,3,8,9,a,b}, X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{0,4}, 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{0,8}, Z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75322</TotalTime>
  <Words>10336</Words>
  <Application>Microsoft Macintosh PowerPoint</Application>
  <PresentationFormat>Letter Paper (8.5x11 in)</PresentationFormat>
  <Paragraphs>1740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6" baseType="lpstr">
      <vt:lpstr>Arial Unicode MS</vt:lpstr>
      <vt:lpstr>PMingLiU</vt:lpstr>
      <vt:lpstr>Arial</vt:lpstr>
      <vt:lpstr>Calibri</vt:lpstr>
      <vt:lpstr>Cambria Math</vt:lpstr>
      <vt:lpstr>Courier New</vt:lpstr>
      <vt:lpstr>Math1</vt:lpstr>
      <vt:lpstr>Math1Mono</vt:lpstr>
      <vt:lpstr>Symbol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FEAL-4 – First description</vt:lpstr>
      <vt:lpstr>FEAL-4 – Second description</vt:lpstr>
      <vt:lpstr>FEAL-4 Round Function</vt:lpstr>
      <vt:lpstr>FEAL-4 Key Schedule</vt:lpstr>
      <vt:lpstr>FEAL-4 Encryption Equations (First Description)</vt:lpstr>
      <vt:lpstr>FEAL-4 Encryption Equations (First Description)</vt:lpstr>
      <vt:lpstr>FEAL-4 Basic Differential Attack</vt:lpstr>
      <vt:lpstr>FEAL-4 Improved Differential Attack</vt:lpstr>
      <vt:lpstr>FEAL-4 Differential Attack</vt:lpstr>
      <vt:lpstr>FEAL-4 Round equations for F</vt:lpstr>
      <vt:lpstr>FEAL-4 Linear Equations</vt:lpstr>
      <vt:lpstr>FEAL-4 Simple Linear Attack</vt:lpstr>
      <vt:lpstr>Computing the constraint Equations - A</vt:lpstr>
      <vt:lpstr>Computing the Constraint Equations - B</vt:lpstr>
      <vt:lpstr>Computing the Constraint Equations - C</vt:lpstr>
      <vt:lpstr>Computing the Constraint Equations - D</vt:lpstr>
      <vt:lpstr>Computing the Constraint Equations - E</vt:lpstr>
      <vt:lpstr>FEAL-4 Summary of invariants</vt:lpstr>
      <vt:lpstr>FEAL-4 Summary of invariants</vt:lpstr>
      <vt:lpstr>Faster FEAL-4 Linear Attack</vt:lpstr>
      <vt:lpstr>Rationalizing all the FEAL-4 Descriptions</vt:lpstr>
      <vt:lpstr>FEAL-4 – Third description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  <vt:lpstr>FEAL-4 Linear Attack using refactored FEAL-4</vt:lpstr>
      <vt:lpstr>FEAL-4 Linear Attack</vt:lpstr>
      <vt:lpstr>Strategy for FEAL-4 Linear Attack</vt:lpstr>
      <vt:lpstr>FEAL-4 Linear Attack in gory 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4168</cp:revision>
  <cp:lastPrinted>2023-11-04T03:22:12Z</cp:lastPrinted>
  <dcterms:created xsi:type="dcterms:W3CDTF">2013-02-11T03:53:24Z</dcterms:created>
  <dcterms:modified xsi:type="dcterms:W3CDTF">2025-03-02T21:14:57Z</dcterms:modified>
</cp:coreProperties>
</file>