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64" r:id="rId2"/>
    <p:sldId id="2935" r:id="rId3"/>
    <p:sldId id="2939" r:id="rId4"/>
    <p:sldId id="2940" r:id="rId5"/>
    <p:sldId id="2916" r:id="rId6"/>
    <p:sldId id="2923" r:id="rId7"/>
    <p:sldId id="2941" r:id="rId8"/>
    <p:sldId id="2957" r:id="rId9"/>
    <p:sldId id="2958" r:id="rId10"/>
    <p:sldId id="2928" r:id="rId11"/>
    <p:sldId id="2924" r:id="rId12"/>
    <p:sldId id="2937" r:id="rId13"/>
    <p:sldId id="2925" r:id="rId14"/>
    <p:sldId id="2959" r:id="rId15"/>
    <p:sldId id="2944" r:id="rId16"/>
    <p:sldId id="2953" r:id="rId17"/>
    <p:sldId id="2927" r:id="rId18"/>
    <p:sldId id="2952" r:id="rId19"/>
    <p:sldId id="2926" r:id="rId20"/>
    <p:sldId id="2917" r:id="rId21"/>
    <p:sldId id="2931" r:id="rId22"/>
    <p:sldId id="2948" r:id="rId23"/>
    <p:sldId id="2918" r:id="rId24"/>
    <p:sldId id="2932" r:id="rId25"/>
    <p:sldId id="2929" r:id="rId26"/>
    <p:sldId id="2920" r:id="rId27"/>
    <p:sldId id="2949" r:id="rId28"/>
    <p:sldId id="2951" r:id="rId29"/>
    <p:sldId id="2955" r:id="rId30"/>
    <p:sldId id="2950" r:id="rId31"/>
    <p:sldId id="2945" r:id="rId32"/>
    <p:sldId id="2946" r:id="rId33"/>
    <p:sldId id="2919" r:id="rId34"/>
    <p:sldId id="2956" r:id="rId35"/>
    <p:sldId id="2943" r:id="rId36"/>
    <p:sldId id="2938" r:id="rId37"/>
    <p:sldId id="2954" r:id="rId38"/>
    <p:sldId id="2934" r:id="rId3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 autoAdjust="0"/>
    <p:restoredTop sz="50000" autoAdjust="0"/>
  </p:normalViewPr>
  <p:slideViewPr>
    <p:cSldViewPr>
      <p:cViewPr>
        <p:scale>
          <a:sx n="107" d="100"/>
          <a:sy n="107" d="100"/>
        </p:scale>
        <p:origin x="2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5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5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9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8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7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7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0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7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1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0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9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2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7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5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48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4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6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9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9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771" y="6426201"/>
            <a:ext cx="184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378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8915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20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5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3.png"/><Relationship Id="rId10" Type="http://schemas.openxmlformats.org/officeDocument/2006/relationships/image" Target="../media/image520.png"/><Relationship Id="rId4" Type="http://schemas.openxmlformats.org/officeDocument/2006/relationships/image" Target="../media/image510.png"/><Relationship Id="rId9" Type="http://schemas.openxmlformats.org/officeDocument/2006/relationships/image" Target="../media/image5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Quantum Computing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brief 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25716" y="4564560"/>
            <a:ext cx="3417219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John Manferdelli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JohnManferdelli@hotmail.com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2021-2023,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Circuits and gates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61950" y="1600200"/>
                <a:ext cx="8420100" cy="46482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Universal gate set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A gate set is universal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-bit unitary operator can be approximated to arbitrary accuracy by a quantum circuit from this set</a:t>
                </a: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entangling gate is on that for an input product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output state is not a product state (e.g.-CNOT). </a:t>
                </a:r>
              </a:p>
              <a:p>
                <a:pPr lvl="1" defTabSz="912791">
                  <a:spcBef>
                    <a:spcPts val="6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(|00&gt; +|11&gt;)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set of states with an entangling 2-qubit gate together with all 1-qubit gates is universal.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1-qubit gate,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1950" y="1600200"/>
                <a:ext cx="8420100" cy="4648200"/>
              </a:xfrm>
              <a:blipFill>
                <a:blip r:embed="rId3"/>
                <a:stretch>
                  <a:fillRect l="-753" t="-817" r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Gates and states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905000"/>
                <a:ext cx="8458200" cy="3962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 position on Bloch sphere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Hermitian,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Controlled gates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|0&gt;|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|0&gt;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|1&gt;|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marL="457189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905000"/>
                <a:ext cx="8458200" cy="3962400"/>
              </a:xfrm>
              <a:blipFill>
                <a:blip r:embed="rId3"/>
                <a:stretch>
                  <a:fillRect l="-901" t="-319" r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Common gates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447800"/>
                <a:ext cx="8839200" cy="48768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60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:r>
                  <a:rPr lang="sv-SE" sz="180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sv-SE" sz="1800" dirty="0"/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(|0000…0&gt;)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1800" dirty="0"/>
                  <a:t>…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447800"/>
                <a:ext cx="8839200" cy="4876800"/>
              </a:xfrm>
              <a:blipFill>
                <a:blip r:embed="rId3"/>
                <a:stretch>
                  <a:fillRect l="-718" t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8600" y="1447800"/>
                <a:ext cx="473964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18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𝑖𝑋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b="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b="0" i="1" kern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defTabSz="912791">
                  <a:spcBef>
                    <a:spcPts val="1200"/>
                  </a:spcBef>
                </a:pPr>
                <a:r>
                  <a:rPr lang="sv-SE" sz="2000" kern="0" dirty="0"/>
                  <a:t>2 </a:t>
                </a:r>
                <a:r>
                  <a:rPr lang="sv-SE" sz="2000" kern="0" dirty="0" err="1"/>
                  <a:t>qubit</a:t>
                </a:r>
                <a:r>
                  <a:rPr lang="sv-SE" sz="2000" kern="0" dirty="0"/>
                  <a:t> gate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&gt;)=|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800" kern="0" dirty="0"/>
              </a:p>
              <a:p>
                <a:pPr marL="285740" defTabSz="912791">
                  <a:spcBef>
                    <a:spcPts val="1200"/>
                  </a:spcBef>
                </a:pPr>
                <a:r>
                  <a:rPr lang="sv-SE" sz="2000" kern="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kern="0" smtClean="0">
                            <a:latin typeface="Cambria Math" panose="02040503050406030204" pitchFamily="18" charset="0"/>
                          </a:rPr>
                          <m:t>Icos</m:t>
                        </m:r>
                      </m:fName>
                      <m:e>
                        <m:d>
                          <m:dPr>
                            <m:ctrlP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𝑖𝑋𝑠𝑖𝑛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0" y="1447800"/>
                <a:ext cx="4739640" cy="4648200"/>
              </a:xfrm>
              <a:prstGeom prst="rect">
                <a:avLst/>
              </a:prstGeom>
              <a:blipFill>
                <a:blip r:embed="rId4"/>
                <a:stretch>
                  <a:fillRect l="-1604" t="-16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97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Measurement</a:t>
            </a:r>
            <a:r>
              <a:rPr lang="sv-SE" sz="4000" dirty="0"/>
              <a:t> in </a:t>
            </a:r>
            <a:r>
              <a:rPr lang="sv-SE" sz="4000" dirty="0" err="1"/>
              <a:t>alternate</a:t>
            </a:r>
            <a:r>
              <a:rPr lang="sv-SE" sz="4000" dirty="0"/>
              <a:t> basis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7650" y="2057400"/>
                <a:ext cx="8648700" cy="3962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dirty="0"/>
                  <a:t>Computational basis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&gt;.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dirty="0"/>
                  <a:t>Suppose we want to measure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with respect to basis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dirty="0"/>
                  <a:t>To measure </a:t>
                </a:r>
                <a:r>
                  <a:rPr lang="en-US" sz="2000" dirty="0" err="1"/>
                  <a:t>wrt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r>
                  <a:rPr lang="en-US" sz="2000" dirty="0"/>
                  <a:t>,  Project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dirty="0"/>
                  <a:t> onto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&lt;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&gt; &lt;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is density operator for the pure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2000" dirty="0"/>
                  <a:t> is the density operator for mixed states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2000" dirty="0"/>
              </a:p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7650" y="2057400"/>
                <a:ext cx="8648700" cy="3962400"/>
              </a:xfrm>
              <a:blipFill>
                <a:blip r:embed="rId3"/>
                <a:stretch>
                  <a:fillRect l="-587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Converting</a:t>
            </a:r>
            <a:r>
              <a:rPr lang="sv-SE" sz="4000" dirty="0"/>
              <a:t> to Bell Basis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76400"/>
                <a:ext cx="8458200" cy="1267789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/>
                  <a:t>Computational basis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&gt;,  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(|01&gt; + |10&gt;)</m:t>
                    </m:r>
                  </m:oMath>
                </a14:m>
                <a:endParaRPr lang="en-US" sz="180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(|00&gt;−  |11&gt;)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(|01&gt; − |10&gt;)</m:t>
                    </m:r>
                  </m:oMath>
                </a14:m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76400"/>
                <a:ext cx="8458200" cy="1267789"/>
              </a:xfrm>
              <a:blipFill>
                <a:blip r:embed="rId3"/>
                <a:stretch>
                  <a:fillRect l="-299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3B3B1D4-B358-F720-ABE8-C3F511EF9F72}"/>
              </a:ext>
            </a:extLst>
          </p:cNvPr>
          <p:cNvGrpSpPr/>
          <p:nvPr/>
        </p:nvGrpSpPr>
        <p:grpSpPr>
          <a:xfrm>
            <a:off x="879733" y="2971800"/>
            <a:ext cx="7384533" cy="1843427"/>
            <a:chOff x="1013422" y="4114800"/>
            <a:chExt cx="7384533" cy="18434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AF9153-B7ED-680F-39D5-FE50512BBC5E}"/>
                </a:ext>
              </a:extLst>
            </p:cNvPr>
            <p:cNvSpPr/>
            <p:nvPr/>
          </p:nvSpPr>
          <p:spPr bwMode="auto">
            <a:xfrm>
              <a:off x="3048000" y="4307331"/>
              <a:ext cx="365760" cy="40233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D4DE66-F4F5-7215-067A-B654A099B590}"/>
                </a:ext>
              </a:extLst>
            </p:cNvPr>
            <p:cNvSpPr txBox="1"/>
            <p:nvPr/>
          </p:nvSpPr>
          <p:spPr>
            <a:xfrm>
              <a:off x="2971800" y="4290374"/>
              <a:ext cx="457200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3B2908-9871-4A27-85BC-16336FDCB8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4456833"/>
              <a:ext cx="142937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190408-EE7B-A47B-4488-7055CB3C2D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5035295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409BAF-6BAF-6B15-9DEE-8C0003009C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91000" y="5038644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BFD8B8-D631-3F07-0FF5-886628DDDD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19694" y="4447465"/>
              <a:ext cx="1808188" cy="83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D44B50-D42C-7967-9E23-534DDFE5C0C0}"/>
                    </a:ext>
                  </a:extLst>
                </p:cNvPr>
                <p:cNvSpPr txBox="1"/>
                <p:nvPr/>
              </p:nvSpPr>
              <p:spPr>
                <a:xfrm>
                  <a:off x="1013422" y="4250618"/>
                  <a:ext cx="685800" cy="406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D44B50-D42C-7967-9E23-534DDFE5C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22" y="4250618"/>
                  <a:ext cx="685800" cy="406265"/>
                </a:xfrm>
                <a:prstGeom prst="rect">
                  <a:avLst/>
                </a:prstGeom>
                <a:blipFill>
                  <a:blip r:embed="rId4"/>
                  <a:stretch>
                    <a:fillRect l="-5455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416F8F-B4BF-FA1B-F28D-047A4E699993}"/>
                    </a:ext>
                  </a:extLst>
                </p:cNvPr>
                <p:cNvSpPr txBox="1"/>
                <p:nvPr/>
              </p:nvSpPr>
              <p:spPr>
                <a:xfrm>
                  <a:off x="1013422" y="4839976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416F8F-B4BF-FA1B-F28D-047A4E699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22" y="4839976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45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6DCF89-E10F-57A5-4A34-260CFD891E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62400" y="4425695"/>
              <a:ext cx="0" cy="4636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C58A29-8964-D96E-EC66-9900681500B8}"/>
                    </a:ext>
                  </a:extLst>
                </p:cNvPr>
                <p:cNvSpPr txBox="1"/>
                <p:nvPr/>
              </p:nvSpPr>
              <p:spPr>
                <a:xfrm>
                  <a:off x="5029200" y="4572000"/>
                  <a:ext cx="990599" cy="424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C58A29-8964-D96E-EC66-990068150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4572000"/>
                  <a:ext cx="990599" cy="424796"/>
                </a:xfrm>
                <a:prstGeom prst="rect">
                  <a:avLst/>
                </a:prstGeom>
                <a:blipFill>
                  <a:blip r:embed="rId6"/>
                  <a:stretch>
                    <a:fillRect l="-2532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A590725C-3AB6-6827-3D54-6094059719EB}"/>
                </a:ext>
              </a:extLst>
            </p:cNvPr>
            <p:cNvSpPr/>
            <p:nvPr/>
          </p:nvSpPr>
          <p:spPr bwMode="auto">
            <a:xfrm rot="16200000">
              <a:off x="6937248" y="4711493"/>
              <a:ext cx="1060704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DA7D7E-0106-71AC-3425-EF1E3CE4D786}"/>
                </a:ext>
              </a:extLst>
            </p:cNvPr>
            <p:cNvSpPr txBox="1"/>
            <p:nvPr/>
          </p:nvSpPr>
          <p:spPr>
            <a:xfrm>
              <a:off x="7178760" y="4800599"/>
              <a:ext cx="6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Bell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D2A5-2AA7-76D0-173C-E82A4770D87F}"/>
                    </a:ext>
                  </a:extLst>
                </p:cNvPr>
                <p:cNvSpPr txBox="1"/>
                <p:nvPr/>
              </p:nvSpPr>
              <p:spPr>
                <a:xfrm>
                  <a:off x="6096000" y="4610499"/>
                  <a:ext cx="685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D2A5-2AA7-76D0-173C-E82A4770D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10499"/>
                  <a:ext cx="68580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9797C7-BCF2-3BD7-7F81-230E583716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5857" y="4610499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EDB32A-80C9-DB1A-FF85-A7894443AF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5200840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0C5C8E-17AE-11DE-5098-1312069962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2155" y="4610499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4BCD41-2082-BA39-2B79-E357E0FCE8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2155" y="5156912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817610-4073-78C6-477F-0E6D06E8F951}"/>
                </a:ext>
              </a:extLst>
            </p:cNvPr>
            <p:cNvSpPr/>
            <p:nvPr/>
          </p:nvSpPr>
          <p:spPr bwMode="auto">
            <a:xfrm>
              <a:off x="3810000" y="4898135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6A14C1-6ED4-DC7D-FAAB-FEEB2FF3C455}"/>
                </a:ext>
              </a:extLst>
            </p:cNvPr>
            <p:cNvSpPr txBox="1"/>
            <p:nvPr/>
          </p:nvSpPr>
          <p:spPr>
            <a:xfrm>
              <a:off x="3733800" y="488289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D41059-6883-7D0B-67D6-D62BF2FD46C5}"/>
                    </a:ext>
                  </a:extLst>
                </p:cNvPr>
                <p:cNvSpPr txBox="1"/>
                <p:nvPr/>
              </p:nvSpPr>
              <p:spPr>
                <a:xfrm>
                  <a:off x="1999183" y="5486399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D41059-6883-7D0B-67D6-D62BF2FD4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183" y="5486399"/>
                  <a:ext cx="82021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54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8ACB0E-9FA9-1F21-35C4-221BA6CE0768}"/>
                    </a:ext>
                  </a:extLst>
                </p:cNvPr>
                <p:cNvSpPr txBox="1"/>
                <p:nvPr/>
              </p:nvSpPr>
              <p:spPr>
                <a:xfrm>
                  <a:off x="3249683" y="5588895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8ACB0E-9FA9-1F21-35C4-221BA6CE0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683" y="5588895"/>
                  <a:ext cx="82021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7576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AFB982-B4F5-4CE6-CCA3-8D5B92814F94}"/>
                    </a:ext>
                  </a:extLst>
                </p:cNvPr>
                <p:cNvSpPr txBox="1"/>
                <p:nvPr/>
              </p:nvSpPr>
              <p:spPr>
                <a:xfrm>
                  <a:off x="4276191" y="5498273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AFB982-B4F5-4CE6-CCA3-8D5B928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191" y="5498273"/>
                  <a:ext cx="82021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154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E9F2858-12E4-F551-1D46-1B51E3C08BB3}"/>
                </a:ext>
              </a:extLst>
            </p:cNvPr>
            <p:cNvCxnSpPr/>
            <p:nvPr/>
          </p:nvCxnSpPr>
          <p:spPr bwMode="auto">
            <a:xfrm>
              <a:off x="2286000" y="4114800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CD1D3B-4168-9D17-3097-0188A081E099}"/>
                </a:ext>
              </a:extLst>
            </p:cNvPr>
            <p:cNvCxnSpPr/>
            <p:nvPr/>
          </p:nvCxnSpPr>
          <p:spPr bwMode="auto">
            <a:xfrm>
              <a:off x="3581400" y="4221778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8C85D5-901B-4E0D-E991-10F3C7DB392E}"/>
                </a:ext>
              </a:extLst>
            </p:cNvPr>
            <p:cNvCxnSpPr/>
            <p:nvPr/>
          </p:nvCxnSpPr>
          <p:spPr bwMode="auto">
            <a:xfrm>
              <a:off x="4572000" y="4191000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D376A4BD-883D-0CFB-04A1-45814D15D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796" y="4775913"/>
                <a:ext cx="8458200" cy="15486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</a:rPr>
                      <m:t>&gt; =|00&gt; </m:t>
                    </m:r>
                  </m:oMath>
                </a14:m>
                <a:endParaRPr lang="en-US" sz="1800" kern="0" dirty="0"/>
              </a:p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kern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1&gt;</m:t>
                            </m:r>
                          </m:e>
                        </m:d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0&gt; =</m:t>
                    </m:r>
                    <m:f>
                      <m:fPr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&gt;+</m:t>
                        </m:r>
                        <m:d>
                          <m:dPr>
                            <m:begChr m:val="|"/>
                            <m:ctrlPr>
                              <a:rPr lang="en-US" sz="1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</m:e>
                    </m:d>
                  </m:oMath>
                </a14:m>
                <a:endParaRPr lang="en-US" sz="1800" kern="0" dirty="0"/>
              </a:p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&gt; =</m:t>
                    </m:r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kern="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kern="0" dirty="0"/>
              </a:p>
            </p:txBody>
          </p:sp>
        </mc:Choice>
        <mc:Fallback xmlns="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D376A4BD-883D-0CFB-04A1-45814D15D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96" y="4775913"/>
                <a:ext cx="8458200" cy="1548687"/>
              </a:xfrm>
              <a:prstGeom prst="rect">
                <a:avLst/>
              </a:prstGeom>
              <a:blipFill>
                <a:blip r:embed="rId11"/>
                <a:stretch>
                  <a:fillRect l="-450" t="-32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6810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4725" y="6304457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Changing Measurement  Basis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2118" y="1295400"/>
                <a:ext cx="8648700" cy="914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and our measurement basis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2118" y="1295400"/>
                <a:ext cx="8648700" cy="914400"/>
              </a:xfrm>
              <a:blipFill>
                <a:blip r:embed="rId3"/>
                <a:stretch>
                  <a:fillRect l="-733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186DE78-B800-F257-2327-B48E023623E6}"/>
              </a:ext>
            </a:extLst>
          </p:cNvPr>
          <p:cNvGrpSpPr/>
          <p:nvPr/>
        </p:nvGrpSpPr>
        <p:grpSpPr>
          <a:xfrm>
            <a:off x="1230382" y="1806830"/>
            <a:ext cx="6121136" cy="1188606"/>
            <a:chOff x="1244732" y="1783194"/>
            <a:chExt cx="6121136" cy="118860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A2E4B1-6FFA-D4D6-C613-6A494450C9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38400" y="267237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245FE7-AE0A-F1C8-DDB4-3E5C2AE260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2681919"/>
              <a:ext cx="38367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2AE9FC-DCD5-BEFB-E549-059208CA7F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86400" y="2691465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E56D57-0805-EB70-3BEC-2DBE8C780B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48200" y="2679012"/>
              <a:ext cx="329590" cy="290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A5203B-A3D0-36E9-18AD-603978EC33B4}"/>
                    </a:ext>
                  </a:extLst>
                </p:cNvPr>
                <p:cNvSpPr txBox="1"/>
                <p:nvPr/>
              </p:nvSpPr>
              <p:spPr>
                <a:xfrm>
                  <a:off x="1244732" y="2310465"/>
                  <a:ext cx="1117468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A5203B-A3D0-36E9-18AD-603978EC3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732" y="2310465"/>
                  <a:ext cx="1117468" cy="661335"/>
                </a:xfrm>
                <a:prstGeom prst="rect">
                  <a:avLst/>
                </a:prstGeom>
                <a:blipFill>
                  <a:blip r:embed="rId4"/>
                  <a:stretch>
                    <a:fillRect l="-95556" t="-167925" r="-5556" b="-2358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8DECCA-6A14-6FB2-C2A9-3C78BD699E12}"/>
                    </a:ext>
                  </a:extLst>
                </p:cNvPr>
                <p:cNvSpPr txBox="1"/>
                <p:nvPr/>
              </p:nvSpPr>
              <p:spPr>
                <a:xfrm>
                  <a:off x="6248400" y="2527909"/>
                  <a:ext cx="111746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8DECCA-6A14-6FB2-C2A9-3C78BD699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527909"/>
                  <a:ext cx="1117468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262810-E275-296B-FCD2-93FAA6404B1D}"/>
                    </a:ext>
                  </a:extLst>
                </p:cNvPr>
                <p:cNvSpPr txBox="1"/>
                <p:nvPr/>
              </p:nvSpPr>
              <p:spPr>
                <a:xfrm>
                  <a:off x="3352800" y="2505632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262810-E275-296B-FCD2-93FAA6404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2505632"/>
                  <a:ext cx="5078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EB98F4-E707-FB81-C309-DDA9CF2E946F}"/>
                    </a:ext>
                  </a:extLst>
                </p:cNvPr>
                <p:cNvSpPr txBox="1"/>
                <p:nvPr/>
              </p:nvSpPr>
              <p:spPr>
                <a:xfrm>
                  <a:off x="5062550" y="2539066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EB98F4-E707-FB81-C309-DDA9CF2E9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550" y="2539066"/>
                  <a:ext cx="50786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DF6116-7B96-A261-997F-DA9E4A4116F9}"/>
                    </a:ext>
                  </a:extLst>
                </p:cNvPr>
                <p:cNvSpPr txBox="1"/>
                <p:nvPr/>
              </p:nvSpPr>
              <p:spPr>
                <a:xfrm>
                  <a:off x="3352800" y="1783194"/>
                  <a:ext cx="2057400" cy="67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probability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DF6116-7B96-A261-997F-DA9E4A411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783194"/>
                  <a:ext cx="2057400" cy="674159"/>
                </a:xfrm>
                <a:prstGeom prst="rect">
                  <a:avLst/>
                </a:prstGeom>
                <a:blipFill>
                  <a:blip r:embed="rId8"/>
                  <a:stretch>
                    <a:fillRect t="-3704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E3AF3B-41C0-BB87-51D0-096F75E73A47}"/>
                </a:ext>
              </a:extLst>
            </p:cNvPr>
            <p:cNvSpPr/>
            <p:nvPr/>
          </p:nvSpPr>
          <p:spPr bwMode="auto">
            <a:xfrm>
              <a:off x="3352800" y="2509204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0E21326-8050-5823-1ABB-00034162E2DA}"/>
                    </a:ext>
                  </a:extLst>
                </p:cNvPr>
                <p:cNvSpPr txBox="1"/>
                <p:nvPr/>
              </p:nvSpPr>
              <p:spPr>
                <a:xfrm>
                  <a:off x="4191000" y="2513339"/>
                  <a:ext cx="5943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0E21326-8050-5823-1ABB-00034162E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2513339"/>
                  <a:ext cx="59436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4894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53F61A-D2BC-B89A-1BB7-9E1768F17260}"/>
                </a:ext>
              </a:extLst>
            </p:cNvPr>
            <p:cNvSpPr/>
            <p:nvPr/>
          </p:nvSpPr>
          <p:spPr bwMode="auto">
            <a:xfrm>
              <a:off x="5009210" y="2497852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3052A9-A6AB-068A-1676-68E0C148693B}"/>
              </a:ext>
            </a:extLst>
          </p:cNvPr>
          <p:cNvGrpSpPr/>
          <p:nvPr/>
        </p:nvGrpSpPr>
        <p:grpSpPr>
          <a:xfrm>
            <a:off x="457200" y="3657600"/>
            <a:ext cx="8280268" cy="2520631"/>
            <a:chOff x="711332" y="4108769"/>
            <a:chExt cx="8280268" cy="252063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5BFE38-63DB-D417-1C93-C87F292C34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448022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75B1BB-3152-09E2-2644-46B0175D01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45084" y="4405102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5638A-865F-366F-A871-4C67F87B4A25}"/>
                    </a:ext>
                  </a:extLst>
                </p:cNvPr>
                <p:cNvSpPr txBox="1"/>
                <p:nvPr/>
              </p:nvSpPr>
              <p:spPr>
                <a:xfrm>
                  <a:off x="863732" y="4133234"/>
                  <a:ext cx="1117468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5638A-865F-366F-A871-4C67F87B4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32" y="4133234"/>
                  <a:ext cx="1117468" cy="661335"/>
                </a:xfrm>
                <a:prstGeom prst="rect">
                  <a:avLst/>
                </a:prstGeom>
                <a:blipFill>
                  <a:blip r:embed="rId4"/>
                  <a:stretch>
                    <a:fillRect l="-98864" t="-171154" r="-6818" b="-2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F025C-B518-8FD4-3E57-0768D85DAA51}"/>
                    </a:ext>
                  </a:extLst>
                </p:cNvPr>
                <p:cNvSpPr txBox="1"/>
                <p:nvPr/>
              </p:nvSpPr>
              <p:spPr>
                <a:xfrm>
                  <a:off x="7046916" y="5776667"/>
                  <a:ext cx="11174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F025C-B518-8FD4-3E57-0768D85D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6916" y="5776667"/>
                  <a:ext cx="111746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C899A46-5042-26FE-015D-86B4F11DF119}"/>
                    </a:ext>
                  </a:extLst>
                </p:cNvPr>
                <p:cNvSpPr txBox="1"/>
                <p:nvPr/>
              </p:nvSpPr>
              <p:spPr>
                <a:xfrm>
                  <a:off x="6553200" y="4191000"/>
                  <a:ext cx="111746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C899A46-5042-26FE-015D-86B4F11DF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191000"/>
                  <a:ext cx="1117468" cy="391646"/>
                </a:xfrm>
                <a:prstGeom prst="rect">
                  <a:avLst/>
                </a:prstGeom>
                <a:blipFill>
                  <a:blip r:embed="rId11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D4843-36BC-08F7-AD22-FF7A9203880D}"/>
                    </a:ext>
                  </a:extLst>
                </p:cNvPr>
                <p:cNvSpPr txBox="1"/>
                <p:nvPr/>
              </p:nvSpPr>
              <p:spPr>
                <a:xfrm>
                  <a:off x="2971800" y="4278868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D4843-36BC-08F7-AD22-FF7A92038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4278868"/>
                  <a:ext cx="50786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B048744-6F54-778F-66BC-1E8E9F2379BF}"/>
                    </a:ext>
                  </a:extLst>
                </p:cNvPr>
                <p:cNvSpPr txBox="1"/>
                <p:nvPr/>
              </p:nvSpPr>
              <p:spPr>
                <a:xfrm>
                  <a:off x="5334000" y="4261170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B048744-6F54-778F-66BC-1E8E9F237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261170"/>
                  <a:ext cx="50786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AA5AE3-65AA-8F9B-73AA-E692A1297437}"/>
                    </a:ext>
                  </a:extLst>
                </p:cNvPr>
                <p:cNvSpPr txBox="1"/>
                <p:nvPr/>
              </p:nvSpPr>
              <p:spPr>
                <a:xfrm>
                  <a:off x="6934200" y="5175569"/>
                  <a:ext cx="2057400" cy="67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probability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AA5AE3-65AA-8F9B-73AA-E692A1297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5175569"/>
                  <a:ext cx="2057400" cy="674159"/>
                </a:xfrm>
                <a:prstGeom prst="rect">
                  <a:avLst/>
                </a:prstGeom>
                <a:blipFill>
                  <a:blip r:embed="rId14"/>
                  <a:stretch>
                    <a:fillRect t="-5556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8383E-BA0C-F0E6-21D7-893DCE90C9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1462" y="5327969"/>
              <a:ext cx="15163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2DB18-837F-B325-730B-B0AE7F2EB672}"/>
                    </a:ext>
                  </a:extLst>
                </p:cNvPr>
                <p:cNvSpPr txBox="1"/>
                <p:nvPr/>
              </p:nvSpPr>
              <p:spPr>
                <a:xfrm>
                  <a:off x="711332" y="5761277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|000..&gt;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2DB18-837F-B325-730B-B0AE7F2EB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2" y="5761277"/>
                  <a:ext cx="1117468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7955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AE7752-6A1A-9A2C-7B80-4153448A58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9000" y="4184969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A39141B-D03D-E9C4-7B74-4728952C48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6032" y="4489769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80DF3-1591-3CF3-986B-71DB0B2C04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62251" y="4785023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5443F5-351F-2267-52CD-444C07C15607}"/>
                </a:ext>
              </a:extLst>
            </p:cNvPr>
            <p:cNvSpPr txBox="1"/>
            <p:nvPr/>
          </p:nvSpPr>
          <p:spPr>
            <a:xfrm>
              <a:off x="4267200" y="570896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E5289D-ED4A-9DF9-3B61-AB12B7DDCD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5861369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D3110E-6805-87B7-CAF0-0DA6AAC130A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1462" y="6366224"/>
              <a:ext cx="282533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71BFC6D-9F4B-0254-BF8A-58CAF2A153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282" y="5354684"/>
              <a:ext cx="2932116" cy="9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E64D3EA-0BFD-4A6D-1055-0F29795802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24400" y="5861369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3089023-9C5F-D200-BC6B-6B59CC7130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34000" y="6365257"/>
              <a:ext cx="15925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443084-E30A-27CA-912F-C620A46F78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4194516"/>
              <a:ext cx="0" cy="10046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9EE6EE5-4525-C224-A93E-DD7CD4A56E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86894" y="4489769"/>
              <a:ext cx="8907" cy="124438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24217B-6ECF-D958-EE4F-9646336623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05400" y="4794568"/>
              <a:ext cx="0" cy="1371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BEF40A6-3F24-7825-5633-BEFB1E460D10}"/>
                </a:ext>
              </a:extLst>
            </p:cNvPr>
            <p:cNvSpPr/>
            <p:nvPr/>
          </p:nvSpPr>
          <p:spPr bwMode="auto">
            <a:xfrm>
              <a:off x="4261313" y="5724208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1DADAED-5B48-EAEF-90F4-39C53712F863}"/>
                </a:ext>
              </a:extLst>
            </p:cNvPr>
            <p:cNvSpPr/>
            <p:nvPr/>
          </p:nvSpPr>
          <p:spPr bwMode="auto">
            <a:xfrm>
              <a:off x="5257800" y="4108769"/>
              <a:ext cx="457200" cy="73152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465F64-7AE4-E0C9-9319-98C301C2E4DA}"/>
                </a:ext>
              </a:extLst>
            </p:cNvPr>
            <p:cNvSpPr/>
            <p:nvPr/>
          </p:nvSpPr>
          <p:spPr bwMode="auto">
            <a:xfrm>
              <a:off x="2978233" y="4139249"/>
              <a:ext cx="457200" cy="73152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3ADD4B8-89BC-7D25-0747-948466C85E1C}"/>
                </a:ext>
              </a:extLst>
            </p:cNvPr>
            <p:cNvSpPr/>
            <p:nvPr/>
          </p:nvSpPr>
          <p:spPr bwMode="auto">
            <a:xfrm>
              <a:off x="4876800" y="61722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B0F970-C003-8F52-3D56-931FA409CFB8}"/>
                </a:ext>
              </a:extLst>
            </p:cNvPr>
            <p:cNvSpPr/>
            <p:nvPr/>
          </p:nvSpPr>
          <p:spPr bwMode="auto">
            <a:xfrm>
              <a:off x="3581400" y="5175569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0" name="TextBox 30719">
              <a:extLst>
                <a:ext uri="{FF2B5EF4-FFF2-40B4-BE49-F238E27FC236}">
                  <a16:creationId xmlns:a16="http://schemas.microsoft.com/office/drawing/2014/main" id="{CE844A2D-FC99-A4DF-49D4-1187827E5F0D}"/>
                </a:ext>
              </a:extLst>
            </p:cNvPr>
            <p:cNvSpPr txBox="1"/>
            <p:nvPr/>
          </p:nvSpPr>
          <p:spPr>
            <a:xfrm>
              <a:off x="4876800" y="616616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30721" name="TextBox 30720">
              <a:extLst>
                <a:ext uri="{FF2B5EF4-FFF2-40B4-BE49-F238E27FC236}">
                  <a16:creationId xmlns:a16="http://schemas.microsoft.com/office/drawing/2014/main" id="{D5AB8411-0B43-6E2A-2570-C46DB3895A02}"/>
                </a:ext>
              </a:extLst>
            </p:cNvPr>
            <p:cNvSpPr txBox="1"/>
            <p:nvPr/>
          </p:nvSpPr>
          <p:spPr>
            <a:xfrm>
              <a:off x="3575462" y="517974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4620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 err="1"/>
              <a:t>Superoperator</a:t>
            </a:r>
            <a:r>
              <a:rPr lang="en-US" sz="4000" dirty="0"/>
              <a:t> and mixed states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BAE0D4-907F-7C88-68D1-E054254684D2}"/>
              </a:ext>
            </a:extLst>
          </p:cNvPr>
          <p:cNvGrpSpPr/>
          <p:nvPr/>
        </p:nvGrpSpPr>
        <p:grpSpPr>
          <a:xfrm>
            <a:off x="991095" y="1908835"/>
            <a:ext cx="7086600" cy="1215141"/>
            <a:chOff x="685800" y="1695699"/>
            <a:chExt cx="7086600" cy="1215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89E095-D32C-E5FA-354B-22F689EC374D}"/>
                    </a:ext>
                  </a:extLst>
                </p:cNvPr>
                <p:cNvSpPr txBox="1"/>
                <p:nvPr/>
              </p:nvSpPr>
              <p:spPr>
                <a:xfrm>
                  <a:off x="5498221" y="1695699"/>
                  <a:ext cx="2057400" cy="763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89E095-D32C-E5FA-354B-22F689EC3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21" y="1695699"/>
                  <a:ext cx="2057400" cy="763029"/>
                </a:xfrm>
                <a:prstGeom prst="rect">
                  <a:avLst/>
                </a:prstGeom>
                <a:blipFill>
                  <a:blip r:embed="rId3"/>
                  <a:stretch>
                    <a:fillRect l="-23926" t="-121311" b="-1704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433263-E258-2AC1-BE1D-D69C4A0C529F}"/>
                </a:ext>
              </a:extLst>
            </p:cNvPr>
            <p:cNvSpPr txBox="1"/>
            <p:nvPr/>
          </p:nvSpPr>
          <p:spPr>
            <a:xfrm>
              <a:off x="3048000" y="2209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</a:p>
          </p:txBody>
        </p:sp>
        <p:cxnSp>
          <p:nvCxnSpPr>
            <p:cNvPr id="30720" name="Straight Connector 30719">
              <a:extLst>
                <a:ext uri="{FF2B5EF4-FFF2-40B4-BE49-F238E27FC236}">
                  <a16:creationId xmlns:a16="http://schemas.microsoft.com/office/drawing/2014/main" id="{25764EF2-6EF9-A076-1823-0702844BAE2B}"/>
                </a:ext>
              </a:extLst>
            </p:cNvPr>
            <p:cNvCxnSpPr>
              <a:cxnSpLocks/>
              <a:endCxn id="47" idx="1"/>
            </p:cNvCxnSpPr>
            <p:nvPr/>
          </p:nvCxnSpPr>
          <p:spPr bwMode="auto">
            <a:xfrm flipV="1">
              <a:off x="3645781" y="2077214"/>
              <a:ext cx="1852440" cy="435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730" name="Rectangle 30729">
              <a:extLst>
                <a:ext uri="{FF2B5EF4-FFF2-40B4-BE49-F238E27FC236}">
                  <a16:creationId xmlns:a16="http://schemas.microsoft.com/office/drawing/2014/main" id="{870B2372-9555-6408-A85D-0A2AAC77A724}"/>
                </a:ext>
              </a:extLst>
            </p:cNvPr>
            <p:cNvSpPr/>
            <p:nvPr/>
          </p:nvSpPr>
          <p:spPr bwMode="auto">
            <a:xfrm>
              <a:off x="2959981" y="1905000"/>
              <a:ext cx="685800" cy="10058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30765" name="Straight Connector 30764">
              <a:extLst>
                <a:ext uri="{FF2B5EF4-FFF2-40B4-BE49-F238E27FC236}">
                  <a16:creationId xmlns:a16="http://schemas.microsoft.com/office/drawing/2014/main" id="{D1A9D659-1F28-DD12-A963-A5C968F770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57600" y="2590800"/>
              <a:ext cx="180729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8" name="Straight Connector 30767">
              <a:extLst>
                <a:ext uri="{FF2B5EF4-FFF2-40B4-BE49-F238E27FC236}">
                  <a16:creationId xmlns:a16="http://schemas.microsoft.com/office/drawing/2014/main" id="{89CE4BCE-C1E0-6D33-189F-D3898FCDA3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33523" y="2609910"/>
              <a:ext cx="13382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9" name="Straight Connector 30768">
              <a:extLst>
                <a:ext uri="{FF2B5EF4-FFF2-40B4-BE49-F238E27FC236}">
                  <a16:creationId xmlns:a16="http://schemas.microsoft.com/office/drawing/2014/main" id="{60866519-E7FE-2F3B-8ADE-7C397565A7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33523" y="2057400"/>
              <a:ext cx="13382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71" name="TextBox 30770">
                  <a:extLst>
                    <a:ext uri="{FF2B5EF4-FFF2-40B4-BE49-F238E27FC236}">
                      <a16:creationId xmlns:a16="http://schemas.microsoft.com/office/drawing/2014/main" id="{3BCB45BC-484A-A890-BE4D-4589FBD3DAB7}"/>
                    </a:ext>
                  </a:extLst>
                </p:cNvPr>
                <p:cNvSpPr txBox="1"/>
                <p:nvPr/>
              </p:nvSpPr>
              <p:spPr>
                <a:xfrm>
                  <a:off x="685800" y="2438400"/>
                  <a:ext cx="1100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30771" name="TextBox 30770">
                  <a:extLst>
                    <a:ext uri="{FF2B5EF4-FFF2-40B4-BE49-F238E27FC236}">
                      <a16:creationId xmlns:a16="http://schemas.microsoft.com/office/drawing/2014/main" id="{3BCB45BC-484A-A890-BE4D-4589FBD3D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2438400"/>
                  <a:ext cx="110012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59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72" name="TextBox 30771">
                  <a:extLst>
                    <a:ext uri="{FF2B5EF4-FFF2-40B4-BE49-F238E27FC236}">
                      <a16:creationId xmlns:a16="http://schemas.microsoft.com/office/drawing/2014/main" id="{9C77F9BA-36ED-77CD-35C6-E558AC89B71C}"/>
                    </a:ext>
                  </a:extLst>
                </p:cNvPr>
                <p:cNvSpPr txBox="1"/>
                <p:nvPr/>
              </p:nvSpPr>
              <p:spPr>
                <a:xfrm>
                  <a:off x="871523" y="182880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30772" name="TextBox 30771">
                  <a:extLst>
                    <a:ext uri="{FF2B5EF4-FFF2-40B4-BE49-F238E27FC236}">
                      <a16:creationId xmlns:a16="http://schemas.microsoft.com/office/drawing/2014/main" id="{9C77F9BA-36ED-77CD-35C6-E558AC89B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23" y="1828800"/>
                  <a:ext cx="92716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5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27AFE8-F8E7-D084-B807-7ED416FCCC63}"/>
                </a:ext>
              </a:extLst>
            </p:cNvPr>
            <p:cNvSpPr txBox="1"/>
            <p:nvPr/>
          </p:nvSpPr>
          <p:spPr>
            <a:xfrm>
              <a:off x="5867400" y="2527756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Garbage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" y="3323362"/>
                <a:ext cx="8458200" cy="2526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density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sSup>
                      <m:sSup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= 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(|0&gt;)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&lt;</m:t>
                    </m:r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𝑜𝑢𝑡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⨂|000…&gt; &lt;000…0|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†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†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Kraus operators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kern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kern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†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lvl="1" indent="0" defTabSz="912791">
                  <a:lnSpc>
                    <a:spcPct val="90000"/>
                  </a:lnSpc>
                  <a:buFontTx/>
                  <a:buNone/>
                </a:pPr>
                <a:endParaRPr lang="en-US" sz="2000" kern="0" dirty="0"/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" y="3323362"/>
                <a:ext cx="8458200" cy="2526267"/>
              </a:xfrm>
              <a:prstGeom prst="rect">
                <a:avLst/>
              </a:prstGeom>
              <a:blipFill>
                <a:blip r:embed="rId6"/>
                <a:stretch>
                  <a:fillRect l="-299" b="-2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4477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No Cloning Theorem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36468" y="1752600"/>
                <a:ext cx="8426532" cy="41910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they can be.  Then there is an operator,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such that for any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Now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non-orthogonal, different pure states</a:t>
                </a:r>
                <a:r>
                  <a:rPr lang="en-US" sz="2000" dirty="0"/>
                  <a:t>. 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0&gt; 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d>
                                  <m:dPr>
                                    <m:begChr m:val="|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0&gt; 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 &lt;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&lt;0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=&lt;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/>
                  <a:t>.  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is unitary,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( 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, 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 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, 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.  So,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=1</m:t>
                    </m:r>
                  </m:oMath>
                </a14:m>
                <a:r>
                  <a:rPr lang="en-US" sz="2000" dirty="0"/>
                  <a:t>.  This is </a:t>
                </a:r>
                <a:r>
                  <a:rPr lang="en-US" sz="2000"/>
                  <a:t>a contradiction.</a:t>
                </a: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/>
                  <a:t>No checkpointing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6468" y="1752600"/>
                <a:ext cx="8426532" cy="4191000"/>
              </a:xfrm>
              <a:blipFill>
                <a:blip r:embed="rId3"/>
                <a:stretch>
                  <a:fillRect l="-752" t="-1813" r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Parity Circuit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/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3767123" y="37887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</p:cNvCxnSpPr>
          <p:nvPr/>
        </p:nvCxnSpPr>
        <p:spPr bwMode="auto">
          <a:xfrm>
            <a:off x="5248247" y="3979455"/>
            <a:ext cx="84775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2" name="Straight Connector 30721">
            <a:extLst>
              <a:ext uri="{FF2B5EF4-FFF2-40B4-BE49-F238E27FC236}">
                <a16:creationId xmlns:a16="http://schemas.microsoft.com/office/drawing/2014/main" id="{4D023485-161E-81B1-6DF2-059ABF30860D}"/>
              </a:ext>
            </a:extLst>
          </p:cNvPr>
          <p:cNvCxnSpPr>
            <a:cxnSpLocks/>
            <a:endCxn id="30732" idx="0"/>
          </p:cNvCxnSpPr>
          <p:nvPr/>
        </p:nvCxnSpPr>
        <p:spPr bwMode="auto">
          <a:xfrm>
            <a:off x="2928923" y="2057400"/>
            <a:ext cx="0" cy="17507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3" name="Straight Connector 30722">
            <a:extLst>
              <a:ext uri="{FF2B5EF4-FFF2-40B4-BE49-F238E27FC236}">
                <a16:creationId xmlns:a16="http://schemas.microsoft.com/office/drawing/2014/main" id="{B6C4701B-C9C8-C9B5-0ED4-0F4682ED5940}"/>
              </a:ext>
            </a:extLst>
          </p:cNvPr>
          <p:cNvCxnSpPr>
            <a:cxnSpLocks/>
          </p:cNvCxnSpPr>
          <p:nvPr/>
        </p:nvCxnSpPr>
        <p:spPr bwMode="auto">
          <a:xfrm>
            <a:off x="3995723" y="2527756"/>
            <a:ext cx="0" cy="12822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F5D07E70-6DC4-13AB-CBF9-0F6D9138B1B0}"/>
              </a:ext>
            </a:extLst>
          </p:cNvPr>
          <p:cNvSpPr/>
          <p:nvPr/>
        </p:nvSpPr>
        <p:spPr bwMode="auto">
          <a:xfrm>
            <a:off x="3767123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9" name="Rectangle 30728">
            <a:extLst>
              <a:ext uri="{FF2B5EF4-FFF2-40B4-BE49-F238E27FC236}">
                <a16:creationId xmlns:a16="http://schemas.microsoft.com/office/drawing/2014/main" id="{D63FEB81-32BD-828F-715E-5E2CC8355C1E}"/>
              </a:ext>
            </a:extLst>
          </p:cNvPr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706261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1" name="TextBox 30730">
            <a:extLst>
              <a:ext uri="{FF2B5EF4-FFF2-40B4-BE49-F238E27FC236}">
                <a16:creationId xmlns:a16="http://schemas.microsoft.com/office/drawing/2014/main" id="{1B29E83D-AC89-662D-2180-62539E499A8D}"/>
              </a:ext>
            </a:extLst>
          </p:cNvPr>
          <p:cNvSpPr txBox="1"/>
          <p:nvPr/>
        </p:nvSpPr>
        <p:spPr>
          <a:xfrm>
            <a:off x="4800600" y="3803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32" name="TextBox 30731">
            <a:extLst>
              <a:ext uri="{FF2B5EF4-FFF2-40B4-BE49-F238E27FC236}">
                <a16:creationId xmlns:a16="http://schemas.microsoft.com/office/drawing/2014/main" id="{ADA48E0F-BBD3-2CBD-348F-9F05B3B6BAF6}"/>
              </a:ext>
            </a:extLst>
          </p:cNvPr>
          <p:cNvSpPr txBox="1"/>
          <p:nvPr/>
        </p:nvSpPr>
        <p:spPr>
          <a:xfrm>
            <a:off x="2700323" y="38081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64" name="Straight Connector 30763">
            <a:extLst>
              <a:ext uri="{FF2B5EF4-FFF2-40B4-BE49-F238E27FC236}">
                <a16:creationId xmlns:a16="http://schemas.microsoft.com/office/drawing/2014/main" id="{8742F238-77B7-CF2C-9E82-FA435328E708}"/>
              </a:ext>
            </a:extLst>
          </p:cNvPr>
          <p:cNvCxnSpPr>
            <a:cxnSpLocks/>
          </p:cNvCxnSpPr>
          <p:nvPr/>
        </p:nvCxnSpPr>
        <p:spPr bwMode="auto">
          <a:xfrm>
            <a:off x="1623970" y="30480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1633523" y="4003057"/>
            <a:ext cx="1066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/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73" name="Straight Connector 30772">
            <a:extLst>
              <a:ext uri="{FF2B5EF4-FFF2-40B4-BE49-F238E27FC236}">
                <a16:creationId xmlns:a16="http://schemas.microsoft.com/office/drawing/2014/main" id="{0A2B08D8-6A25-4170-FB10-DEB2EF9E7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0492" y="3048000"/>
            <a:ext cx="8708" cy="7385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78" name="Straight Connector 30777">
            <a:extLst>
              <a:ext uri="{FF2B5EF4-FFF2-40B4-BE49-F238E27FC236}">
                <a16:creationId xmlns:a16="http://schemas.microsoft.com/office/drawing/2014/main" id="{CE69D93D-B5AD-0C77-C7A0-091BD8AD5718}"/>
              </a:ext>
            </a:extLst>
          </p:cNvPr>
          <p:cNvCxnSpPr>
            <a:cxnSpLocks/>
          </p:cNvCxnSpPr>
          <p:nvPr/>
        </p:nvCxnSpPr>
        <p:spPr bwMode="auto">
          <a:xfrm>
            <a:off x="4224323" y="4005036"/>
            <a:ext cx="576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81" name="Straight Connector 30780">
            <a:extLst>
              <a:ext uri="{FF2B5EF4-FFF2-40B4-BE49-F238E27FC236}">
                <a16:creationId xmlns:a16="http://schemas.microsoft.com/office/drawing/2014/main" id="{43361A47-FF5E-9F12-72DC-8FEA3ABE3518}"/>
              </a:ext>
            </a:extLst>
          </p:cNvPr>
          <p:cNvCxnSpPr>
            <a:cxnSpLocks/>
          </p:cNvCxnSpPr>
          <p:nvPr/>
        </p:nvCxnSpPr>
        <p:spPr bwMode="auto">
          <a:xfrm>
            <a:off x="3137781" y="4003057"/>
            <a:ext cx="6293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14930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Superdense coding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9366" y="1264691"/>
                <a:ext cx="8717803" cy="3164333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and Bob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Alice has first bit, Bob second bit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performs one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(to send 00),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(to send 01),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send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(to send 11).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measures joint state qubit measurement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sv-SE" sz="1800" dirty="0" err="1"/>
                  <a:t>Can</a:t>
                </a:r>
                <a:r>
                  <a:rPr lang="sv-SE" sz="1800" dirty="0"/>
                  <a:t> be </a:t>
                </a:r>
                <a:r>
                  <a:rPr lang="sv-SE" sz="1800" dirty="0" err="1"/>
                  <a:t>used</a:t>
                </a:r>
                <a:r>
                  <a:rPr lang="sv-SE" sz="1800" dirty="0"/>
                  <a:t> to teleport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1800" dirty="0"/>
                  <a:t>: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&gt;+ 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|11&gt;)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𝑍𝑋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  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</a:pPr>
                <a:endParaRPr lang="sv-SE" sz="18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9366" y="1264691"/>
                <a:ext cx="8717803" cy="3164333"/>
              </a:xfrm>
              <a:blipFill>
                <a:blip r:embed="rId3"/>
                <a:stretch>
                  <a:fillRect l="-582" t="-1600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4628268" y="448326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BDCB7F-9C73-89A4-749F-7DF34A3084F0}"/>
              </a:ext>
            </a:extLst>
          </p:cNvPr>
          <p:cNvGrpSpPr/>
          <p:nvPr/>
        </p:nvGrpSpPr>
        <p:grpSpPr>
          <a:xfrm>
            <a:off x="859244" y="4589704"/>
            <a:ext cx="6926299" cy="1911240"/>
            <a:chOff x="1194026" y="4648537"/>
            <a:chExt cx="6926299" cy="1911240"/>
          </a:xfrm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62CF867-1B14-A692-361D-83DB4A568CAD}"/>
                </a:ext>
              </a:extLst>
            </p:cNvPr>
            <p:cNvSpPr/>
            <p:nvPr/>
          </p:nvSpPr>
          <p:spPr bwMode="auto">
            <a:xfrm rot="16200000">
              <a:off x="3564516" y="4965661"/>
              <a:ext cx="1060704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375E63-6BE5-4023-9879-787A763859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4864267"/>
              <a:ext cx="21898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72BB11-2293-85D9-7B12-4AC28DE6F7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6306423"/>
              <a:ext cx="28605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BB78BF-2B43-7D7D-5B66-723F383FCC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5550067"/>
              <a:ext cx="21898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513C23-24CE-B1C8-D74B-E58708860509}"/>
                </a:ext>
              </a:extLst>
            </p:cNvPr>
            <p:cNvCxnSpPr>
              <a:cxnSpLocks/>
              <a:endCxn id="5" idx="1"/>
            </p:cNvCxnSpPr>
            <p:nvPr/>
          </p:nvCxnSpPr>
          <p:spPr bwMode="auto">
            <a:xfrm>
              <a:off x="5305693" y="6329000"/>
              <a:ext cx="92277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D7981A-F7E6-977F-AC2F-195E603169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85668" y="6312067"/>
              <a:ext cx="762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2A13DB-989D-AF23-5D84-0644E60A38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424" y="5397667"/>
              <a:ext cx="74604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3C46AD-89FB-431C-E18A-567ECC7F50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424" y="4940467"/>
              <a:ext cx="211764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EC2FA5-C468-3241-D10F-C76A4BF673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7068" y="4940467"/>
              <a:ext cx="1" cy="11430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7B97A2C-9652-FC47-AC3B-0E36CCC93C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85468" y="5397667"/>
              <a:ext cx="1" cy="6858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354374-0510-87DC-50C9-98B1A32A8D78}"/>
                </a:ext>
              </a:extLst>
            </p:cNvPr>
            <p:cNvSpPr txBox="1"/>
            <p:nvPr/>
          </p:nvSpPr>
          <p:spPr>
            <a:xfrm>
              <a:off x="4848493" y="615966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7BC208-989F-B334-5915-EA897B424F80}"/>
                </a:ext>
              </a:extLst>
            </p:cNvPr>
            <p:cNvSpPr txBox="1"/>
            <p:nvPr/>
          </p:nvSpPr>
          <p:spPr>
            <a:xfrm>
              <a:off x="6228468" y="608346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C31CFF-6E23-334F-1FA9-40BB09506043}"/>
                    </a:ext>
                  </a:extLst>
                </p:cNvPr>
                <p:cNvSpPr txBox="1"/>
                <p:nvPr/>
              </p:nvSpPr>
              <p:spPr>
                <a:xfrm>
                  <a:off x="1232343" y="4648537"/>
                  <a:ext cx="672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C31CFF-6E23-334F-1FA9-40BB09506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2343" y="4648537"/>
                  <a:ext cx="67265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11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DAD08-6C5B-37FA-06EB-509B0378088F}"/>
                    </a:ext>
                  </a:extLst>
                </p:cNvPr>
                <p:cNvSpPr txBox="1"/>
                <p:nvPr/>
              </p:nvSpPr>
              <p:spPr>
                <a:xfrm>
                  <a:off x="1194026" y="5731068"/>
                  <a:ext cx="9571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DAD08-6C5B-37FA-06EB-509B03780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026" y="5731068"/>
                  <a:ext cx="95717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9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9BC018-CE98-20E5-FF9D-46BB037EE28B}"/>
                    </a:ext>
                  </a:extLst>
                </p:cNvPr>
                <p:cNvSpPr txBox="1"/>
                <p:nvPr/>
              </p:nvSpPr>
              <p:spPr>
                <a:xfrm>
                  <a:off x="7447668" y="6178134"/>
                  <a:ext cx="672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9BC018-CE98-20E5-FF9D-46BB037EE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668" y="6178134"/>
                  <a:ext cx="67265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20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DE3E07-2BBB-6DBE-5F21-B0CA0EA1030F}"/>
                </a:ext>
              </a:extLst>
            </p:cNvPr>
            <p:cNvSpPr txBox="1"/>
            <p:nvPr/>
          </p:nvSpPr>
          <p:spPr>
            <a:xfrm>
              <a:off x="4644223" y="499755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574A730-DBB2-B467-8929-BDA883C62572}"/>
                </a:ext>
              </a:extLst>
            </p:cNvPr>
            <p:cNvSpPr txBox="1"/>
            <p:nvPr/>
          </p:nvSpPr>
          <p:spPr>
            <a:xfrm>
              <a:off x="3806029" y="5054767"/>
              <a:ext cx="6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Bell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F78157-5D12-41FF-BD9A-8C8D190428B3}"/>
                </a:ext>
              </a:extLst>
            </p:cNvPr>
            <p:cNvSpPr/>
            <p:nvPr/>
          </p:nvSpPr>
          <p:spPr bwMode="auto">
            <a:xfrm>
              <a:off x="4841780" y="6083467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AA1E95-7552-DC46-22F7-3579462D8129}"/>
                </a:ext>
              </a:extLst>
            </p:cNvPr>
            <p:cNvSpPr/>
            <p:nvPr/>
          </p:nvSpPr>
          <p:spPr bwMode="auto">
            <a:xfrm>
              <a:off x="6228468" y="6100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592"/>
            <a:ext cx="7772400" cy="914400"/>
          </a:xfrm>
        </p:spPr>
        <p:txBody>
          <a:bodyPr/>
          <a:lstStyle/>
          <a:p>
            <a:r>
              <a:rPr lang="en-US" sz="4000" dirty="0"/>
              <a:t>Beam splitters and QM</a:t>
            </a:r>
            <a:br>
              <a:rPr lang="en-US" sz="3600" dirty="0"/>
            </a:br>
            <a:r>
              <a:rPr lang="en-US" sz="1800" dirty="0"/>
              <a:t>I can safely say that no one understands Quantum Mechanics - Feynman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256208"/>
            <a:ext cx="8458200" cy="23622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/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far, so good</a:t>
            </a:r>
          </a:p>
          <a:p>
            <a:pPr marL="0" indent="0" defTabSz="912791">
              <a:lnSpc>
                <a:spcPct val="90000"/>
              </a:lnSpc>
              <a:buNone/>
            </a:pP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9907A-0EA6-663C-97E1-4768D5661C3F}"/>
              </a:ext>
            </a:extLst>
          </p:cNvPr>
          <p:cNvGrpSpPr/>
          <p:nvPr/>
        </p:nvGrpSpPr>
        <p:grpSpPr>
          <a:xfrm>
            <a:off x="762008" y="1664067"/>
            <a:ext cx="6300278" cy="2450733"/>
            <a:chOff x="762008" y="1664067"/>
            <a:chExt cx="6300278" cy="24507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FF0BC6-C2B9-7EF4-BE59-6BCA8FE76F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600" y="2874492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3A50D3-C569-09BF-97EA-EF4218FF5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3124640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C38900-B0B2-3D1C-4518-01F13623E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1385" y="1997988"/>
              <a:ext cx="0" cy="11462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FC695C-0AD8-59D1-D807-8F8EEAC080BC}"/>
                </a:ext>
              </a:extLst>
            </p:cNvPr>
            <p:cNvGrpSpPr/>
            <p:nvPr/>
          </p:nvGrpSpPr>
          <p:grpSpPr>
            <a:xfrm>
              <a:off x="1354828" y="2817470"/>
              <a:ext cx="550172" cy="666622"/>
              <a:chOff x="1219199" y="1775476"/>
              <a:chExt cx="550172" cy="66662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1874A3F-4F3F-9C65-DC4A-263CB66B7A65}"/>
                  </a:ext>
                </a:extLst>
              </p:cNvPr>
              <p:cNvSpPr/>
              <p:nvPr/>
            </p:nvSpPr>
            <p:spPr bwMode="auto">
              <a:xfrm>
                <a:off x="1219199" y="1905000"/>
                <a:ext cx="394073" cy="24622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78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8EA72D-F1B8-9CF7-D920-7A6A9A6C10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-2700000">
                <a:off x="1586491" y="1827269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EE143F-DA39-4AA5-F2E0-0219D6A003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1596502" y="2350658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E79D90-2A44-ED7C-811F-E926FE2926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52600" y="1775476"/>
                <a:ext cx="0" cy="63984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BADD89E3-7014-CD1A-6D93-8A6852D29FA8}"/>
                </a:ext>
              </a:extLst>
            </p:cNvPr>
            <p:cNvSpPr/>
            <p:nvPr/>
          </p:nvSpPr>
          <p:spPr bwMode="auto">
            <a:xfrm rot="6600000">
              <a:off x="3362527" y="1723553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7AD71F-4D8A-C868-3042-78C1CD8B05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5216" y="3115284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5986EA78-0378-4479-704E-96BCD9F7E2EA}"/>
                </a:ext>
              </a:extLst>
            </p:cNvPr>
            <p:cNvSpPr/>
            <p:nvPr/>
          </p:nvSpPr>
          <p:spPr bwMode="auto">
            <a:xfrm rot="12000000">
              <a:off x="5163199" y="2915984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6F0-1E72-2E52-7A28-DC4880A139AB}"/>
                </a:ext>
              </a:extLst>
            </p:cNvPr>
            <p:cNvSpPr txBox="1"/>
            <p:nvPr/>
          </p:nvSpPr>
          <p:spPr>
            <a:xfrm>
              <a:off x="762008" y="3484092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Photon source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DA0B49-308C-4F5E-1058-1714DC3D4A97}"/>
                </a:ext>
              </a:extLst>
            </p:cNvPr>
            <p:cNvSpPr txBox="1"/>
            <p:nvPr/>
          </p:nvSpPr>
          <p:spPr>
            <a:xfrm>
              <a:off x="2845353" y="353002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D31F10-CC65-9C38-F775-7101F90887F8}"/>
                </a:ext>
              </a:extLst>
            </p:cNvPr>
            <p:cNvSpPr txBox="1"/>
            <p:nvPr/>
          </p:nvSpPr>
          <p:spPr>
            <a:xfrm>
              <a:off x="5538294" y="2883006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A55E4-E10A-0D98-C99C-EE4807280280}"/>
                </a:ext>
              </a:extLst>
            </p:cNvPr>
            <p:cNvSpPr txBox="1"/>
            <p:nvPr/>
          </p:nvSpPr>
          <p:spPr>
            <a:xfrm>
              <a:off x="3769091" y="1664067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1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5A9E212-F8B1-09C5-CD96-06BCEE8630CA}"/>
              </a:ext>
            </a:extLst>
          </p:cNvPr>
          <p:cNvSpPr txBox="1"/>
          <p:nvPr/>
        </p:nvSpPr>
        <p:spPr>
          <a:xfrm>
            <a:off x="545999" y="1657290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892910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Deutch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524000"/>
                <a:ext cx="7924800" cy="1828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24000"/>
                <a:ext cx="7924800" cy="1828800"/>
              </a:xfrm>
              <a:blipFill>
                <a:blip r:embed="rId3"/>
                <a:stretch>
                  <a:fillRect l="-801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D5CDDEC-2B54-7924-D47E-FBF354A0667F}"/>
              </a:ext>
            </a:extLst>
          </p:cNvPr>
          <p:cNvGrpSpPr/>
          <p:nvPr/>
        </p:nvGrpSpPr>
        <p:grpSpPr>
          <a:xfrm>
            <a:off x="483919" y="3565566"/>
            <a:ext cx="7754318" cy="1828800"/>
            <a:chOff x="165912" y="3276600"/>
            <a:chExt cx="7754318" cy="1828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980425-4210-798F-22D3-FDAC9B7E59C7}"/>
                </a:ext>
              </a:extLst>
            </p:cNvPr>
            <p:cNvSpPr/>
            <p:nvPr/>
          </p:nvSpPr>
          <p:spPr bwMode="auto">
            <a:xfrm>
              <a:off x="3266337" y="3810000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9A8C0C-2F9D-C267-C0A7-C2944403A2D4}"/>
                </a:ext>
              </a:extLst>
            </p:cNvPr>
            <p:cNvSpPr txBox="1"/>
            <p:nvPr/>
          </p:nvSpPr>
          <p:spPr>
            <a:xfrm>
              <a:off x="3200400" y="38100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F2D6FCD-9683-26CD-497D-321B91CD051F}"/>
                </a:ext>
              </a:extLst>
            </p:cNvPr>
            <p:cNvSpPr/>
            <p:nvPr/>
          </p:nvSpPr>
          <p:spPr bwMode="auto">
            <a:xfrm rot="16200000">
              <a:off x="7394448" y="3705653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B6BE84A-8E6F-47DD-AEF6-33FE089E3E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974" y="3962400"/>
              <a:ext cx="155562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FD94642-4D66-0687-448C-58C3D139C3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974" y="4649037"/>
              <a:ext cx="29192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96474B-C281-188B-8710-E4839A47511A}"/>
                </a:ext>
              </a:extLst>
            </p:cNvPr>
            <p:cNvSpPr/>
            <p:nvPr/>
          </p:nvSpPr>
          <p:spPr bwMode="auto">
            <a:xfrm>
              <a:off x="4660761" y="3276600"/>
              <a:ext cx="365760" cy="1828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00B089-335A-3589-D5BF-D32601D2EC15}"/>
                </a:ext>
              </a:extLst>
            </p:cNvPr>
            <p:cNvSpPr txBox="1"/>
            <p:nvPr/>
          </p:nvSpPr>
          <p:spPr>
            <a:xfrm>
              <a:off x="4495800" y="3959124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US" sz="2000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C24E0B-D950-47EF-06C0-8C63CA017A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201" y="4648200"/>
              <a:ext cx="289102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34F0B5-B107-B2DC-164B-D7395A5447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20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65F3CA-8BC8-4B7A-B642-6CDD83B791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7700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7040A4-6E2C-CCA7-16BF-D7C83BD054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7016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67E032-C3B8-D128-51F7-7FFE9F89F00A}"/>
                    </a:ext>
                  </a:extLst>
                </p:cNvPr>
                <p:cNvSpPr txBox="1"/>
                <p:nvPr/>
              </p:nvSpPr>
              <p:spPr>
                <a:xfrm>
                  <a:off x="806574" y="3720643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67E032-C3B8-D128-51F7-7FFE9F89F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74" y="3720643"/>
                  <a:ext cx="6858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27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04855D-D928-ADE5-D054-3A4673FB670F}"/>
                    </a:ext>
                  </a:extLst>
                </p:cNvPr>
                <p:cNvSpPr txBox="1"/>
                <p:nvPr/>
              </p:nvSpPr>
              <p:spPr>
                <a:xfrm>
                  <a:off x="165912" y="4435217"/>
                  <a:ext cx="1828800" cy="67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04855D-D928-ADE5-D054-3A4673FB6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12" y="4435217"/>
                  <a:ext cx="1828800" cy="670183"/>
                </a:xfrm>
                <a:prstGeom prst="rect">
                  <a:avLst/>
                </a:prstGeom>
                <a:blipFill>
                  <a:blip r:embed="rId5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0D5423-001D-B414-1C20-9FA0BF94ACB1}"/>
                </a:ext>
              </a:extLst>
            </p:cNvPr>
            <p:cNvSpPr/>
            <p:nvPr/>
          </p:nvSpPr>
          <p:spPr bwMode="auto">
            <a:xfrm>
              <a:off x="6085737" y="3790890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F0703-051B-6B1A-4E80-DC222026FE45}"/>
                </a:ext>
              </a:extLst>
            </p:cNvPr>
            <p:cNvSpPr txBox="1"/>
            <p:nvPr/>
          </p:nvSpPr>
          <p:spPr>
            <a:xfrm>
              <a:off x="6019800" y="3790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Deutch-Josza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either constant or balanced.</a:t>
                </a: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it?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cs typeface="Calibri" panose="020F0502020204030204" pitchFamily="34" charset="0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n-bit quantity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  <a:blipFill>
                <a:blip r:embed="rId3"/>
                <a:stretch>
                  <a:fillRect l="-960" t="-7143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/>
              <p:nvPr/>
            </p:nvSpPr>
            <p:spPr>
              <a:xfrm>
                <a:off x="6051530" y="5273416"/>
                <a:ext cx="36957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30" y="5273416"/>
                <a:ext cx="3695700" cy="670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3F58B4C-0019-A2C1-304F-14CCC72395BA}"/>
              </a:ext>
            </a:extLst>
          </p:cNvPr>
          <p:cNvGrpSpPr/>
          <p:nvPr/>
        </p:nvGrpSpPr>
        <p:grpSpPr>
          <a:xfrm>
            <a:off x="-108109" y="2133600"/>
            <a:ext cx="7423309" cy="4201471"/>
            <a:chOff x="-228600" y="2133600"/>
            <a:chExt cx="7423309" cy="4201471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D782B504-2A09-2540-5B44-1ED2B29A7534}"/>
                </a:ext>
              </a:extLst>
            </p:cNvPr>
            <p:cNvSpPr/>
            <p:nvPr/>
          </p:nvSpPr>
          <p:spPr bwMode="auto">
            <a:xfrm rot="16200000">
              <a:off x="6632449" y="22717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287DA3-23E1-26F1-4DC9-6E119E4DEA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2528492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85CC2C5-565E-B480-C8BA-FED1BA14B8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629" y="5614636"/>
              <a:ext cx="2571323" cy="241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45BBDA-7FF9-8E6D-5615-68F4EEDB6307}"/>
                </a:ext>
              </a:extLst>
            </p:cNvPr>
            <p:cNvSpPr/>
            <p:nvPr/>
          </p:nvSpPr>
          <p:spPr bwMode="auto">
            <a:xfrm>
              <a:off x="3822561" y="5347892"/>
              <a:ext cx="685800" cy="685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BBD27A-79B9-348A-18AF-08C38028BB68}"/>
                </a:ext>
              </a:extLst>
            </p:cNvPr>
            <p:cNvSpPr txBox="1"/>
            <p:nvPr/>
          </p:nvSpPr>
          <p:spPr>
            <a:xfrm>
              <a:off x="3765709" y="5486400"/>
              <a:ext cx="685800" cy="68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US" sz="2000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E1196C8-525E-D487-F830-D0BFB94C2BF6}"/>
                </a:ext>
              </a:extLst>
            </p:cNvPr>
            <p:cNvCxnSpPr>
              <a:cxnSpLocks/>
              <a:stCxn id="32" idx="7"/>
            </p:cNvCxnSpPr>
            <p:nvPr/>
          </p:nvCxnSpPr>
          <p:spPr bwMode="auto">
            <a:xfrm>
              <a:off x="4383613" y="2523759"/>
              <a:ext cx="950387" cy="473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426A87-2E43-5522-DF9F-EC4D28F66F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25284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5630F6-E92B-8245-4601-002DABE9975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38857" y="4343400"/>
              <a:ext cx="69951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AD2A7C-76CD-95C6-527F-D34180129992}"/>
                    </a:ext>
                  </a:extLst>
                </p:cNvPr>
                <p:cNvSpPr txBox="1"/>
                <p:nvPr/>
              </p:nvSpPr>
              <p:spPr>
                <a:xfrm>
                  <a:off x="690371" y="23610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AD2A7C-76CD-95C6-527F-D34180129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1" y="2361041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143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805842-78EB-B47B-DEC8-4258CB370F21}"/>
                    </a:ext>
                  </a:extLst>
                </p:cNvPr>
                <p:cNvSpPr txBox="1"/>
                <p:nvPr/>
              </p:nvSpPr>
              <p:spPr>
                <a:xfrm>
                  <a:off x="-228600" y="5273417"/>
                  <a:ext cx="1828800" cy="67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805842-78EB-B47B-DEC8-4258CB370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8600" y="5273417"/>
                  <a:ext cx="1828800" cy="67018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7EC8994-262C-15CD-A4F3-8E017FFB9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629" y="3214292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ACC910-F789-5DCB-3761-0D8C223E3FDE}"/>
                    </a:ext>
                  </a:extLst>
                </p:cNvPr>
                <p:cNvSpPr txBox="1"/>
                <p:nvPr/>
              </p:nvSpPr>
              <p:spPr>
                <a:xfrm>
                  <a:off x="685800" y="30468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ACC910-F789-5DCB-3761-0D8C223E3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3046841"/>
                  <a:ext cx="6858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7273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0F40D7-85B2-A6EF-CA12-11BB2E3B6B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4358451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5CF0E6-6F66-D4EA-C8AE-3307050FCB98}"/>
                    </a:ext>
                  </a:extLst>
                </p:cNvPr>
                <p:cNvSpPr txBox="1"/>
                <p:nvPr/>
              </p:nvSpPr>
              <p:spPr>
                <a:xfrm>
                  <a:off x="690371" y="419100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5CF0E6-6F66-D4EA-C8AE-3307050FCB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1" y="4191000"/>
                  <a:ext cx="6858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14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EBC571-9AE4-62F8-F829-00C67614CE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22611" y="3228945"/>
              <a:ext cx="65336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03E69D-BF86-1BEB-940E-48F7452F55C9}"/>
                </a:ext>
              </a:extLst>
            </p:cNvPr>
            <p:cNvCxnSpPr>
              <a:cxnSpLocks/>
              <a:endCxn id="32" idx="1"/>
            </p:cNvCxnSpPr>
            <p:nvPr/>
          </p:nvCxnSpPr>
          <p:spPr bwMode="auto">
            <a:xfrm>
              <a:off x="3038857" y="2514600"/>
              <a:ext cx="747095" cy="91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7A0BCC-602F-4B7D-5BA9-BBA7EBB83734}"/>
                </a:ext>
              </a:extLst>
            </p:cNvPr>
            <p:cNvSpPr txBox="1"/>
            <p:nvPr/>
          </p:nvSpPr>
          <p:spPr>
            <a:xfrm>
              <a:off x="2710927" y="351412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C4FAF8-0002-97D9-9768-A5CC39A159CD}"/>
                </a:ext>
              </a:extLst>
            </p:cNvPr>
            <p:cNvSpPr/>
            <p:nvPr/>
          </p:nvSpPr>
          <p:spPr bwMode="auto">
            <a:xfrm>
              <a:off x="3662172" y="2133600"/>
              <a:ext cx="845221" cy="2664172"/>
            </a:xfrm>
            <a:prstGeom prst="ellips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C59753A-6719-6897-D0EA-FAD238F2FB38}"/>
                </a:ext>
              </a:extLst>
            </p:cNvPr>
            <p:cNvSpPr/>
            <p:nvPr/>
          </p:nvSpPr>
          <p:spPr bwMode="auto">
            <a:xfrm rot="16200000">
              <a:off x="6683454" y="30337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9EA3CB5-7076-53FE-F3F3-F3327E486EF4}"/>
                </a:ext>
              </a:extLst>
            </p:cNvPr>
            <p:cNvCxnSpPr>
              <a:cxnSpLocks/>
              <a:endCxn id="30723" idx="1"/>
            </p:cNvCxnSpPr>
            <p:nvPr/>
          </p:nvCxnSpPr>
          <p:spPr bwMode="auto">
            <a:xfrm>
              <a:off x="4495800" y="3290492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B425CF-DBE2-2387-6720-1CEDF7E4BD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32904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C0B15365-B9C7-BC5A-3AB1-A86759F2B241}"/>
                </a:ext>
              </a:extLst>
            </p:cNvPr>
            <p:cNvSpPr/>
            <p:nvPr/>
          </p:nvSpPr>
          <p:spPr bwMode="auto">
            <a:xfrm rot="16200000">
              <a:off x="6632449" y="41005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200688-D8FC-F3F3-3ECF-E777574FA91B}"/>
                </a:ext>
              </a:extLst>
            </p:cNvPr>
            <p:cNvCxnSpPr>
              <a:cxnSpLocks/>
              <a:endCxn id="30727" idx="1"/>
            </p:cNvCxnSpPr>
            <p:nvPr/>
          </p:nvCxnSpPr>
          <p:spPr bwMode="auto">
            <a:xfrm>
              <a:off x="4419600" y="4357292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07A778-4C99-B38B-2811-D2A837BEA6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43572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6311EE-B4CD-7C14-F868-CBFA95929188}"/>
                </a:ext>
              </a:extLst>
            </p:cNvPr>
            <p:cNvSpPr txBox="1"/>
            <p:nvPr/>
          </p:nvSpPr>
          <p:spPr>
            <a:xfrm>
              <a:off x="5467933" y="351909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2EDD34-EA62-B4AC-9CC9-8C4D6AE147E4}"/>
                    </a:ext>
                  </a:extLst>
                </p:cNvPr>
                <p:cNvSpPr txBox="1"/>
                <p:nvPr/>
              </p:nvSpPr>
              <p:spPr>
                <a:xfrm>
                  <a:off x="1219200" y="59436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2EDD34-EA62-B4AC-9CC9-8C4D6AE147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5943600"/>
                  <a:ext cx="83820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DDA4E2-C1EF-026B-EA51-73EA8ECE3C0D}"/>
                    </a:ext>
                  </a:extLst>
                </p:cNvPr>
                <p:cNvSpPr txBox="1"/>
                <p:nvPr/>
              </p:nvSpPr>
              <p:spPr>
                <a:xfrm>
                  <a:off x="3130138" y="596573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DDA4E2-C1EF-026B-EA51-73EA8ECE3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138" y="5965739"/>
                  <a:ext cx="83820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41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2F22E37-CB56-6F34-BB8F-20329F70268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95800" y="5624147"/>
              <a:ext cx="2590800" cy="146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21DDD6-922B-5BF8-6077-DEE16C233F4F}"/>
                    </a:ext>
                  </a:extLst>
                </p:cNvPr>
                <p:cNvSpPr txBox="1"/>
                <p:nvPr/>
              </p:nvSpPr>
              <p:spPr>
                <a:xfrm>
                  <a:off x="4800600" y="595526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21DDD6-922B-5BF8-6077-DEE16C233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955269"/>
                  <a:ext cx="83820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478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3B867A-18E8-C13F-897B-262142C07A46}"/>
                    </a:ext>
                  </a:extLst>
                </p:cNvPr>
                <p:cNvSpPr txBox="1"/>
                <p:nvPr/>
              </p:nvSpPr>
              <p:spPr>
                <a:xfrm>
                  <a:off x="6248400" y="5943601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3B867A-18E8-C13F-897B-262142C07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943601"/>
                  <a:ext cx="83820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A833F9-447E-F8BB-47CC-B4E6BE736519}"/>
                </a:ext>
              </a:extLst>
            </p:cNvPr>
            <p:cNvSpPr/>
            <p:nvPr/>
          </p:nvSpPr>
          <p:spPr bwMode="auto">
            <a:xfrm>
              <a:off x="2673097" y="23476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793A8E-E727-0C14-84F8-C6D6ED933FA0}"/>
                </a:ext>
              </a:extLst>
            </p:cNvPr>
            <p:cNvSpPr txBox="1"/>
            <p:nvPr/>
          </p:nvSpPr>
          <p:spPr>
            <a:xfrm>
              <a:off x="2667000" y="2343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9A684E1-3D06-B945-6F08-257E8CBD10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4797772"/>
              <a:ext cx="0" cy="58985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567CCFB-011F-A35C-A90B-568953C7BD73}"/>
                </a:ext>
              </a:extLst>
            </p:cNvPr>
            <p:cNvSpPr/>
            <p:nvPr/>
          </p:nvSpPr>
          <p:spPr bwMode="auto">
            <a:xfrm>
              <a:off x="5340097" y="236674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28444F-66EB-8063-0547-B65CB8CF1CB1}"/>
                </a:ext>
              </a:extLst>
            </p:cNvPr>
            <p:cNvSpPr txBox="1"/>
            <p:nvPr/>
          </p:nvSpPr>
          <p:spPr>
            <a:xfrm>
              <a:off x="5334000" y="23622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93EC67-54FB-C1F4-29BB-4191E88F4232}"/>
                </a:ext>
              </a:extLst>
            </p:cNvPr>
            <p:cNvSpPr/>
            <p:nvPr/>
          </p:nvSpPr>
          <p:spPr bwMode="auto">
            <a:xfrm>
              <a:off x="2673097" y="3033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8B33DE-C3DA-AD03-2270-FBEAD466CCA1}"/>
                </a:ext>
              </a:extLst>
            </p:cNvPr>
            <p:cNvSpPr txBox="1"/>
            <p:nvPr/>
          </p:nvSpPr>
          <p:spPr>
            <a:xfrm>
              <a:off x="2667000" y="3028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0" name="Rectangle 30719">
              <a:extLst>
                <a:ext uri="{FF2B5EF4-FFF2-40B4-BE49-F238E27FC236}">
                  <a16:creationId xmlns:a16="http://schemas.microsoft.com/office/drawing/2014/main" id="{8352B717-BD54-D052-65AA-7E6DBF639E40}"/>
                </a:ext>
              </a:extLst>
            </p:cNvPr>
            <p:cNvSpPr/>
            <p:nvPr/>
          </p:nvSpPr>
          <p:spPr bwMode="auto">
            <a:xfrm>
              <a:off x="2673097" y="4176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1" name="TextBox 30720">
              <a:extLst>
                <a:ext uri="{FF2B5EF4-FFF2-40B4-BE49-F238E27FC236}">
                  <a16:creationId xmlns:a16="http://schemas.microsoft.com/office/drawing/2014/main" id="{1FE18B1A-0FAD-1141-1FF3-14C9313AB6CF}"/>
                </a:ext>
              </a:extLst>
            </p:cNvPr>
            <p:cNvSpPr txBox="1"/>
            <p:nvPr/>
          </p:nvSpPr>
          <p:spPr>
            <a:xfrm>
              <a:off x="2667000" y="4171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2" name="Rectangle 30721">
              <a:extLst>
                <a:ext uri="{FF2B5EF4-FFF2-40B4-BE49-F238E27FC236}">
                  <a16:creationId xmlns:a16="http://schemas.microsoft.com/office/drawing/2014/main" id="{619516A3-9C11-AE6C-557A-230D867A6447}"/>
                </a:ext>
              </a:extLst>
            </p:cNvPr>
            <p:cNvSpPr/>
            <p:nvPr/>
          </p:nvSpPr>
          <p:spPr bwMode="auto">
            <a:xfrm>
              <a:off x="5340097" y="31096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3" name="TextBox 30722">
              <a:extLst>
                <a:ext uri="{FF2B5EF4-FFF2-40B4-BE49-F238E27FC236}">
                  <a16:creationId xmlns:a16="http://schemas.microsoft.com/office/drawing/2014/main" id="{6A86771C-8D40-B102-01AA-65E5848602B6}"/>
                </a:ext>
              </a:extLst>
            </p:cNvPr>
            <p:cNvSpPr txBox="1"/>
            <p:nvPr/>
          </p:nvSpPr>
          <p:spPr>
            <a:xfrm>
              <a:off x="5334000" y="3105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6" name="Rectangle 30725">
              <a:extLst>
                <a:ext uri="{FF2B5EF4-FFF2-40B4-BE49-F238E27FC236}">
                  <a16:creationId xmlns:a16="http://schemas.microsoft.com/office/drawing/2014/main" id="{2224A3ED-B53A-30A5-3BE2-54A20ADADAB7}"/>
                </a:ext>
              </a:extLst>
            </p:cNvPr>
            <p:cNvSpPr/>
            <p:nvPr/>
          </p:nvSpPr>
          <p:spPr bwMode="auto">
            <a:xfrm>
              <a:off x="5340097" y="4176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7" name="TextBox 30726">
              <a:extLst>
                <a:ext uri="{FF2B5EF4-FFF2-40B4-BE49-F238E27FC236}">
                  <a16:creationId xmlns:a16="http://schemas.microsoft.com/office/drawing/2014/main" id="{47E59A2C-F960-88DC-E94A-4E2009D0AFD4}"/>
                </a:ext>
              </a:extLst>
            </p:cNvPr>
            <p:cNvSpPr txBox="1"/>
            <p:nvPr/>
          </p:nvSpPr>
          <p:spPr>
            <a:xfrm>
              <a:off x="5334000" y="4171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DJ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84317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|0&gt;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84317"/>
                <a:ext cx="7924800" cy="4800600"/>
              </a:xfrm>
              <a:blipFill>
                <a:blip r:embed="rId3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71997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Simon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sz="1600" dirty="0"/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:|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&gt;)=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Prepare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&gt;|0&gt;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second bit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to first register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first register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𝑑𝑖𝑛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dirty="0"/>
                  <a:t>1, go to 2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Output 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  <a:blipFill>
                <a:blip r:embed="rId3"/>
                <a:stretch>
                  <a:fillRect l="-45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Phase kick back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𝐶𝑁𝑂𝑇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 +|1&gt;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  − 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  <a:blipFill>
                <a:blip r:embed="rId3"/>
                <a:stretch>
                  <a:fillRect l="-481" t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5731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Phase Estimation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/>
                  <a:t>Phase estimation problem: 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, estimate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=.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general,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  <a:blipFill>
                <a:blip r:embed="rId3"/>
                <a:stretch>
                  <a:fillRect l="-876" t="-9499" b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Quantum Fourier Transform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4495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𝑄𝐹𝑇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4495800"/>
              </a:xfrm>
              <a:blipFill>
                <a:blip r:embed="rId3"/>
                <a:stretch>
                  <a:fillRect l="-481" t="-10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7141"/>
            <a:ext cx="7772400" cy="685800"/>
          </a:xfrm>
        </p:spPr>
        <p:txBody>
          <a:bodyPr/>
          <a:lstStyle/>
          <a:p>
            <a:r>
              <a:rPr lang="en-US" sz="4000" dirty="0"/>
              <a:t>Quantum Fourier Circuit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/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/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4BF57E2-66AA-809D-25D6-2CF5D0DDB758}"/>
              </a:ext>
            </a:extLst>
          </p:cNvPr>
          <p:cNvGrpSpPr/>
          <p:nvPr/>
        </p:nvGrpSpPr>
        <p:grpSpPr>
          <a:xfrm>
            <a:off x="-93716" y="2110236"/>
            <a:ext cx="9009116" cy="3147564"/>
            <a:chOff x="-93716" y="2110236"/>
            <a:chExt cx="9009116" cy="314756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118E67-C5AC-DB08-1EF8-964B23DBE41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5800" y="2362200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D61E3D-9D21-ECD6-60CF-72248F598FEC}"/>
                    </a:ext>
                  </a:extLst>
                </p:cNvPr>
                <p:cNvSpPr txBox="1"/>
                <p:nvPr/>
              </p:nvSpPr>
              <p:spPr>
                <a:xfrm>
                  <a:off x="25533" y="2165258"/>
                  <a:ext cx="8126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D61E3D-9D21-ECD6-60CF-72248F598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33" y="2165258"/>
                  <a:ext cx="812667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9091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925931-4AA3-66A1-B5D9-5DCBE58F111C}"/>
                </a:ext>
              </a:extLst>
            </p:cNvPr>
            <p:cNvSpPr/>
            <p:nvPr/>
          </p:nvSpPr>
          <p:spPr bwMode="auto">
            <a:xfrm>
              <a:off x="914400" y="224027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1D6184-2892-604A-7B11-9213FEEBEB7B}"/>
                </a:ext>
              </a:extLst>
            </p:cNvPr>
            <p:cNvSpPr txBox="1"/>
            <p:nvPr/>
          </p:nvSpPr>
          <p:spPr>
            <a:xfrm>
              <a:off x="876532" y="2173025"/>
              <a:ext cx="39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DBF305-E656-461E-8CEC-551D877561ED}"/>
                </a:ext>
              </a:extLst>
            </p:cNvPr>
            <p:cNvSpPr/>
            <p:nvPr/>
          </p:nvSpPr>
          <p:spPr bwMode="auto">
            <a:xfrm>
              <a:off x="5775034" y="4815840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1A3881-BED9-069C-6BC0-B2970EA805DF}"/>
                </a:ext>
              </a:extLst>
            </p:cNvPr>
            <p:cNvSpPr txBox="1"/>
            <p:nvPr/>
          </p:nvSpPr>
          <p:spPr>
            <a:xfrm>
              <a:off x="5715000" y="48006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D7B869-B6FD-A491-A12A-08BB33BB811B}"/>
                </a:ext>
              </a:extLst>
            </p:cNvPr>
            <p:cNvCxnSpPr>
              <a:cxnSpLocks/>
              <a:endCxn id="21" idx="1"/>
            </p:cNvCxnSpPr>
            <p:nvPr/>
          </p:nvCxnSpPr>
          <p:spPr bwMode="auto">
            <a:xfrm flipV="1">
              <a:off x="852484" y="4975860"/>
              <a:ext cx="4922550" cy="160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1FC4AA7-2963-211C-3557-AC5B6267C1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08568" y="4980578"/>
              <a:ext cx="368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ED5301-E06F-1A84-605E-0AD0B8242396}"/>
                </a:ext>
              </a:extLst>
            </p:cNvPr>
            <p:cNvSpPr txBox="1"/>
            <p:nvPr/>
          </p:nvSpPr>
          <p:spPr>
            <a:xfrm>
              <a:off x="1371600" y="2145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DDC972-7305-F6AE-B34B-0877A88CA2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60868" y="3276600"/>
              <a:ext cx="8637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9F51B03-A563-2931-E20A-B1A2C768DC13}"/>
                </a:ext>
              </a:extLst>
            </p:cNvPr>
            <p:cNvSpPr txBox="1"/>
            <p:nvPr/>
          </p:nvSpPr>
          <p:spPr>
            <a:xfrm>
              <a:off x="2253731" y="2110236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sz="1100" b="1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09C4A09-64BB-BBEE-6908-4A551894E5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8000" y="2357691"/>
              <a:ext cx="32129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16C93-1BFD-2440-918A-987FF4594D6B}"/>
                    </a:ext>
                  </a:extLst>
                </p:cNvPr>
                <p:cNvSpPr txBox="1"/>
                <p:nvPr/>
              </p:nvSpPr>
              <p:spPr>
                <a:xfrm>
                  <a:off x="-76200" y="4781490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16C93-1BFD-2440-918A-987FF4594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4781490"/>
                  <a:ext cx="1117468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5D84F3-23C9-5CC8-BC44-6B6F1481833F}"/>
                    </a:ext>
                  </a:extLst>
                </p:cNvPr>
                <p:cNvSpPr txBox="1"/>
                <p:nvPr/>
              </p:nvSpPr>
              <p:spPr>
                <a:xfrm>
                  <a:off x="6477000" y="4656802"/>
                  <a:ext cx="2438400" cy="600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0&gt;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0. 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1&gt; 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5D84F3-23C9-5CC8-BC44-6B6F14818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4656802"/>
                  <a:ext cx="2438400" cy="600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D227759-BFBA-492F-7AF3-E8B0D300DA91}"/>
                    </a:ext>
                  </a:extLst>
                </p:cNvPr>
                <p:cNvSpPr txBox="1"/>
                <p:nvPr/>
              </p:nvSpPr>
              <p:spPr>
                <a:xfrm>
                  <a:off x="-93716" y="3003458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D227759-BFBA-492F-7AF3-E8B0D300D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3716" y="3003458"/>
                  <a:ext cx="1117468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36" name="TextBox 30735">
              <a:extLst>
                <a:ext uri="{FF2B5EF4-FFF2-40B4-BE49-F238E27FC236}">
                  <a16:creationId xmlns:a16="http://schemas.microsoft.com/office/drawing/2014/main" id="{1F90A883-3541-5FA9-CDBF-982D2FD4B724}"/>
                </a:ext>
              </a:extLst>
            </p:cNvPr>
            <p:cNvSpPr txBox="1"/>
            <p:nvPr/>
          </p:nvSpPr>
          <p:spPr>
            <a:xfrm>
              <a:off x="1905000" y="2133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39" name="TextBox 30738">
              <a:extLst>
                <a:ext uri="{FF2B5EF4-FFF2-40B4-BE49-F238E27FC236}">
                  <a16:creationId xmlns:a16="http://schemas.microsoft.com/office/drawing/2014/main" id="{1D290806-E421-6F06-BC48-4B26B773F1AC}"/>
                </a:ext>
              </a:extLst>
            </p:cNvPr>
            <p:cNvSpPr txBox="1"/>
            <p:nvPr/>
          </p:nvSpPr>
          <p:spPr>
            <a:xfrm>
              <a:off x="2667000" y="2133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743" name="Straight Connector 30742">
              <a:extLst>
                <a:ext uri="{FF2B5EF4-FFF2-40B4-BE49-F238E27FC236}">
                  <a16:creationId xmlns:a16="http://schemas.microsoft.com/office/drawing/2014/main" id="{5532602D-DEA8-BB27-7B00-98A8DFFB1B83}"/>
                </a:ext>
              </a:extLst>
            </p:cNvPr>
            <p:cNvCxnSpPr>
              <a:cxnSpLocks/>
              <a:stCxn id="5" idx="2"/>
            </p:cNvCxnSpPr>
            <p:nvPr/>
          </p:nvCxnSpPr>
          <p:spPr bwMode="auto">
            <a:xfrm flipH="1">
              <a:off x="2895600" y="2565084"/>
              <a:ext cx="7620" cy="24295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0" name="Straight Connector 30759">
              <a:extLst>
                <a:ext uri="{FF2B5EF4-FFF2-40B4-BE49-F238E27FC236}">
                  <a16:creationId xmlns:a16="http://schemas.microsoft.com/office/drawing/2014/main" id="{8BE80930-2DAB-5AF3-179F-7911DC620B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2000" y="3200400"/>
              <a:ext cx="245040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2" name="Straight Connector 30761">
              <a:extLst>
                <a:ext uri="{FF2B5EF4-FFF2-40B4-BE49-F238E27FC236}">
                  <a16:creationId xmlns:a16="http://schemas.microsoft.com/office/drawing/2014/main" id="{2508D2BC-20B3-0A03-7036-8D7D877FE98B}"/>
                </a:ext>
              </a:extLst>
            </p:cNvPr>
            <p:cNvCxnSpPr>
              <a:cxnSpLocks/>
              <a:stCxn id="2" idx="2"/>
            </p:cNvCxnSpPr>
            <p:nvPr/>
          </p:nvCxnSpPr>
          <p:spPr bwMode="auto">
            <a:xfrm>
              <a:off x="1607820" y="2529840"/>
              <a:ext cx="7620" cy="69130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8" name="Straight Connector 30767">
              <a:extLst>
                <a:ext uri="{FF2B5EF4-FFF2-40B4-BE49-F238E27FC236}">
                  <a16:creationId xmlns:a16="http://schemas.microsoft.com/office/drawing/2014/main" id="{F0DBF52A-A666-25ED-9B86-5A222D9BBE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982" y="3403568"/>
              <a:ext cx="0" cy="159105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773" name="TextBox 30772">
              <a:extLst>
                <a:ext uri="{FF2B5EF4-FFF2-40B4-BE49-F238E27FC236}">
                  <a16:creationId xmlns:a16="http://schemas.microsoft.com/office/drawing/2014/main" id="{903E2130-9CA2-E3B7-B728-210357A48561}"/>
                </a:ext>
              </a:extLst>
            </p:cNvPr>
            <p:cNvSpPr txBox="1"/>
            <p:nvPr/>
          </p:nvSpPr>
          <p:spPr>
            <a:xfrm>
              <a:off x="914400" y="3729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sz="1100" b="1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6F3A15-9D56-1BCB-CBF3-C7DF027EE11A}"/>
                </a:ext>
              </a:extLst>
            </p:cNvPr>
            <p:cNvSpPr/>
            <p:nvPr/>
          </p:nvSpPr>
          <p:spPr bwMode="auto">
            <a:xfrm>
              <a:off x="1447800" y="2209800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2B4A0E-28DF-D6AC-F969-9C98CE9556CF}"/>
                </a:ext>
              </a:extLst>
            </p:cNvPr>
            <p:cNvSpPr/>
            <p:nvPr/>
          </p:nvSpPr>
          <p:spPr bwMode="auto">
            <a:xfrm>
              <a:off x="1965960" y="224027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EA3694-D8FD-83D1-0A43-6698A0CA8CBF}"/>
                </a:ext>
              </a:extLst>
            </p:cNvPr>
            <p:cNvSpPr/>
            <p:nvPr/>
          </p:nvSpPr>
          <p:spPr bwMode="auto">
            <a:xfrm>
              <a:off x="2743200" y="2245044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A03CC5D-327B-DB28-2608-520606F1F9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39108" y="2394012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F45542-AC8E-8EFA-F323-0E4CDFA17A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2432607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AAAF42-EBEE-DF48-772A-30FA290B89A2}"/>
                </a:ext>
              </a:extLst>
            </p:cNvPr>
            <p:cNvSpPr/>
            <p:nvPr/>
          </p:nvSpPr>
          <p:spPr bwMode="auto">
            <a:xfrm>
              <a:off x="3276600" y="3097378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8BCE63-FE8F-CBE3-6518-66B737EC1DB8}"/>
                </a:ext>
              </a:extLst>
            </p:cNvPr>
            <p:cNvSpPr txBox="1"/>
            <p:nvPr/>
          </p:nvSpPr>
          <p:spPr>
            <a:xfrm>
              <a:off x="3238732" y="3030124"/>
              <a:ext cx="39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A1FA78-B79C-6C0E-6C59-3DC116CFEE96}"/>
                </a:ext>
              </a:extLst>
            </p:cNvPr>
            <p:cNvSpPr txBox="1"/>
            <p:nvPr/>
          </p:nvSpPr>
          <p:spPr>
            <a:xfrm>
              <a:off x="3733800" y="3059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E0FAC-6652-EE2C-4E6E-8BCE32BDBD3C}"/>
                </a:ext>
              </a:extLst>
            </p:cNvPr>
            <p:cNvSpPr txBox="1"/>
            <p:nvPr/>
          </p:nvSpPr>
          <p:spPr>
            <a:xfrm>
              <a:off x="4615931" y="2967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sz="11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47CB05-975F-F294-2947-C77CD78CB209}"/>
                </a:ext>
              </a:extLst>
            </p:cNvPr>
            <p:cNvSpPr txBox="1"/>
            <p:nvPr/>
          </p:nvSpPr>
          <p:spPr>
            <a:xfrm>
              <a:off x="4267200" y="3059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18E179-540C-BD4A-9A45-788AF27AB676}"/>
                </a:ext>
              </a:extLst>
            </p:cNvPr>
            <p:cNvSpPr txBox="1"/>
            <p:nvPr/>
          </p:nvSpPr>
          <p:spPr>
            <a:xfrm>
              <a:off x="4968243" y="3059668"/>
              <a:ext cx="594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n-1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5CE693-FA03-78EC-C608-71A4363AC587}"/>
                </a:ext>
              </a:extLst>
            </p:cNvPr>
            <p:cNvSpPr/>
            <p:nvPr/>
          </p:nvSpPr>
          <p:spPr bwMode="auto">
            <a:xfrm>
              <a:off x="3810000" y="306689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26AE93-EA06-B4DE-8815-D7722A67BEE8}"/>
                </a:ext>
              </a:extLst>
            </p:cNvPr>
            <p:cNvSpPr/>
            <p:nvPr/>
          </p:nvSpPr>
          <p:spPr bwMode="auto">
            <a:xfrm>
              <a:off x="4328160" y="3097378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4204FA-F32B-13DB-6C1E-2261286ACD2A}"/>
                </a:ext>
              </a:extLst>
            </p:cNvPr>
            <p:cNvSpPr/>
            <p:nvPr/>
          </p:nvSpPr>
          <p:spPr bwMode="auto">
            <a:xfrm>
              <a:off x="4996931" y="3102143"/>
              <a:ext cx="471901" cy="28426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02DC62-A0D1-3268-65DF-6207F3B7C1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01308" y="3251111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A6006E1-D9B8-7AEC-48AD-20A253BF93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3289706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7763543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Eigenvalue</a:t>
            </a:r>
            <a:r>
              <a:rPr lang="sv-SE" sz="3600" dirty="0"/>
              <a:t> </a:t>
            </a:r>
            <a:r>
              <a:rPr lang="sv-SE" sz="3600" dirty="0" err="1"/>
              <a:t>Estimation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4751761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Hidden</a:t>
            </a:r>
            <a:r>
              <a:rPr lang="sv-SE" sz="4000" dirty="0"/>
              <a:t> </a:t>
            </a:r>
            <a:r>
              <a:rPr lang="sv-SE" sz="4000" dirty="0" err="1"/>
              <a:t>subgroup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052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1974"/>
            <a:ext cx="7772400" cy="914400"/>
          </a:xfrm>
        </p:spPr>
        <p:txBody>
          <a:bodyPr/>
          <a:lstStyle/>
          <a:p>
            <a:r>
              <a:rPr lang="en-US" sz="4000" dirty="0"/>
              <a:t>Beam splitters and QM</a:t>
            </a:r>
            <a:br>
              <a:rPr lang="en-US" sz="3600" dirty="0"/>
            </a:br>
            <a:r>
              <a:rPr lang="en-US" sz="1800" dirty="0"/>
              <a:t>Mach-</a:t>
            </a:r>
            <a:r>
              <a:rPr lang="en-US" sz="1800" dirty="0" err="1"/>
              <a:t>Zender</a:t>
            </a:r>
            <a:r>
              <a:rPr lang="en-US" sz="1800" dirty="0"/>
              <a:t> Interferometer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919897"/>
            <a:ext cx="8458200" cy="1698511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0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1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Huh?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255008-6937-3D46-E338-A7A3E9969C45}"/>
              </a:ext>
            </a:extLst>
          </p:cNvPr>
          <p:cNvGrpSpPr/>
          <p:nvPr/>
        </p:nvGrpSpPr>
        <p:grpSpPr>
          <a:xfrm>
            <a:off x="762008" y="1533741"/>
            <a:ext cx="7086593" cy="3266859"/>
            <a:chOff x="762008" y="1305141"/>
            <a:chExt cx="7086593" cy="326685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FF0BC6-C2B9-7EF4-BE59-6BCA8FE76F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600" y="3331692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3A50D3-C569-09BF-97EA-EF4218FF5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3581840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C38900-B0B2-3D1C-4518-01F13623E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2511" y="1536342"/>
              <a:ext cx="0" cy="9910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FC695C-0AD8-59D1-D807-8F8EEAC080BC}"/>
                </a:ext>
              </a:extLst>
            </p:cNvPr>
            <p:cNvGrpSpPr/>
            <p:nvPr/>
          </p:nvGrpSpPr>
          <p:grpSpPr>
            <a:xfrm>
              <a:off x="1354828" y="3274670"/>
              <a:ext cx="550172" cy="539028"/>
              <a:chOff x="1219199" y="1775476"/>
              <a:chExt cx="550172" cy="53902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1874A3F-4F3F-9C65-DC4A-263CB66B7A65}"/>
                  </a:ext>
                </a:extLst>
              </p:cNvPr>
              <p:cNvSpPr/>
              <p:nvPr/>
            </p:nvSpPr>
            <p:spPr bwMode="auto">
              <a:xfrm>
                <a:off x="1219199" y="1905000"/>
                <a:ext cx="394073" cy="24622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78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8EA72D-F1B8-9CF7-D920-7A6A9A6C10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-2700000">
                <a:off x="1586491" y="1827269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EE143F-DA39-4AA5-F2E0-0219D6A003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1596502" y="2223064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E79D90-2A44-ED7C-811F-E926FE2926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742589" y="1775476"/>
                <a:ext cx="10011" cy="51052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BADD89E3-7014-CD1A-6D93-8A6852D29FA8}"/>
                </a:ext>
              </a:extLst>
            </p:cNvPr>
            <p:cNvSpPr/>
            <p:nvPr/>
          </p:nvSpPr>
          <p:spPr bwMode="auto">
            <a:xfrm rot="6600000">
              <a:off x="5003653" y="1261907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7AD71F-4D8A-C868-3042-78C1CD8B05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5216" y="3572484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5986EA78-0378-4479-704E-96BCD9F7E2EA}"/>
                </a:ext>
              </a:extLst>
            </p:cNvPr>
            <p:cNvSpPr/>
            <p:nvPr/>
          </p:nvSpPr>
          <p:spPr bwMode="auto">
            <a:xfrm rot="12000000">
              <a:off x="6077608" y="2354273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6F0-1E72-2E52-7A28-DC4880A139AB}"/>
                </a:ext>
              </a:extLst>
            </p:cNvPr>
            <p:cNvSpPr txBox="1"/>
            <p:nvPr/>
          </p:nvSpPr>
          <p:spPr>
            <a:xfrm>
              <a:off x="762008" y="3941292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Photon source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DA0B49-308C-4F5E-1058-1714DC3D4A97}"/>
                </a:ext>
              </a:extLst>
            </p:cNvPr>
            <p:cNvSpPr txBox="1"/>
            <p:nvPr/>
          </p:nvSpPr>
          <p:spPr>
            <a:xfrm>
              <a:off x="2845353" y="398722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D31F10-CC65-9C38-F775-7101F90887F8}"/>
                </a:ext>
              </a:extLst>
            </p:cNvPr>
            <p:cNvSpPr txBox="1"/>
            <p:nvPr/>
          </p:nvSpPr>
          <p:spPr>
            <a:xfrm>
              <a:off x="6324609" y="2426219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A55E4-E10A-0D98-C99C-EE4807280280}"/>
                </a:ext>
              </a:extLst>
            </p:cNvPr>
            <p:cNvSpPr txBox="1"/>
            <p:nvPr/>
          </p:nvSpPr>
          <p:spPr>
            <a:xfrm>
              <a:off x="5181609" y="1685175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1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B13EACA-B507-B802-A3F9-C4A454E23D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27625" y="2356104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2962DA5-066C-B29C-9600-6E3C490621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631" y="3352800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306F05-0C10-E405-A913-770D14EEDD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09953" y="2283635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8E8172-90B5-59E8-BD17-2C6FC39C35A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1385" y="2574150"/>
              <a:ext cx="0" cy="9983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18C3FA-CF52-A500-94CF-52F6642C805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82159" y="2583506"/>
              <a:ext cx="0" cy="9983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E4D23D-8160-A2EB-338A-BDAE0B2DCF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25856" y="2583506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FBEBF6-BC0E-FA72-2329-B3764CC162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1600" y="255338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9ADD7-BDCA-1EAE-C9F1-774099DFA443}"/>
                </a:ext>
              </a:extLst>
            </p:cNvPr>
            <p:cNvSpPr txBox="1"/>
            <p:nvPr/>
          </p:nvSpPr>
          <p:spPr>
            <a:xfrm>
              <a:off x="3847203" y="184625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A33ADC-53B3-9650-87D8-4958A5202FD0}"/>
                </a:ext>
              </a:extLst>
            </p:cNvPr>
            <p:cNvSpPr txBox="1"/>
            <p:nvPr/>
          </p:nvSpPr>
          <p:spPr>
            <a:xfrm>
              <a:off x="2181227" y="2204336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Mirror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B00BD9-C301-EEA9-BD9F-4925EDD923BA}"/>
                </a:ext>
              </a:extLst>
            </p:cNvPr>
            <p:cNvSpPr txBox="1"/>
            <p:nvPr/>
          </p:nvSpPr>
          <p:spPr>
            <a:xfrm>
              <a:off x="4865213" y="3615917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Mirror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EB1317-097E-2ADF-C29D-88CB8535CCFB}"/>
                </a:ext>
              </a:extLst>
            </p:cNvPr>
            <p:cNvSpPr txBox="1"/>
            <p:nvPr/>
          </p:nvSpPr>
          <p:spPr>
            <a:xfrm>
              <a:off x="4114801" y="2625852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65CD0E5-AF48-E4E1-2BA7-19AAA212FA2E}"/>
                </a:ext>
              </a:extLst>
            </p:cNvPr>
            <p:cNvSpPr txBox="1"/>
            <p:nvPr/>
          </p:nvSpPr>
          <p:spPr>
            <a:xfrm>
              <a:off x="3561394" y="2938046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C25F7F-41FD-5D26-337A-E84D4E6B13BA}"/>
                </a:ext>
              </a:extLst>
            </p:cNvPr>
            <p:cNvSpPr txBox="1"/>
            <p:nvPr/>
          </p:nvSpPr>
          <p:spPr>
            <a:xfrm>
              <a:off x="4171369" y="3221844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7CB175-643A-86D6-F231-7546AC619D42}"/>
                </a:ext>
              </a:extLst>
            </p:cNvPr>
            <p:cNvSpPr txBox="1"/>
            <p:nvPr/>
          </p:nvSpPr>
          <p:spPr>
            <a:xfrm>
              <a:off x="4932994" y="2895600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E7BAC6D-AE1A-443C-3323-2D83C463C88D}"/>
              </a:ext>
            </a:extLst>
          </p:cNvPr>
          <p:cNvSpPr txBox="1"/>
          <p:nvPr/>
        </p:nvSpPr>
        <p:spPr>
          <a:xfrm>
            <a:off x="-78179" y="1428690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17834562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Order </a:t>
            </a:r>
            <a:r>
              <a:rPr lang="sv-SE" sz="4000" dirty="0" err="1"/>
              <a:t>Finding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defTabSz="912791">
                  <a:spcBef>
                    <a:spcPts val="0"/>
                  </a:spcBef>
                  <a:buNone/>
                </a:pPr>
                <a:r>
                  <a:rPr lang="en-US" sz="1800" u="sng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Given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∈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1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spcBef>
                    <a:spcPts val="200"/>
                  </a:spcBef>
                  <a:buNone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control register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|000…0&gt;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target register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|1=|000…01&gt;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𝐹𝑇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and target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CR to get estimate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 continued fraction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1-8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2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none, FAIL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r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𝐿𝐶𝑀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otherwise FAIL</a:t>
                </a:r>
              </a:p>
              <a:p>
                <a:pPr marL="857228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blipFill>
                <a:blip r:embed="rId3"/>
                <a:stretch>
                  <a:fillRect l="-705" t="-26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4842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Factorization</a:t>
            </a:r>
            <a:r>
              <a:rPr lang="sv-SE" sz="4000" dirty="0"/>
              <a:t> </a:t>
            </a:r>
            <a:r>
              <a:rPr lang="sv-SE" sz="4000" dirty="0" err="1"/>
              <a:t>using</a:t>
            </a:r>
            <a:r>
              <a:rPr lang="sv-SE" sz="4000" dirty="0"/>
              <a:t> order </a:t>
            </a:r>
            <a:r>
              <a:rPr lang="sv-SE" sz="4000" dirty="0" err="1"/>
              <a:t>finding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5795" y="1600200"/>
                <a:ext cx="7924800" cy="4724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𝑝𝑞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𝑝𝑞</m:t>
                            </m:r>
                          </m:e>
                        </m:d>
                      </m:e>
                    </m:d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/>
                  <a:t> is even, say,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There is a good change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sv-SE" sz="1800" dirty="0"/>
                  <a:t> </a:t>
                </a:r>
                <a:r>
                  <a:rPr lang="sv-SE" sz="1800" dirty="0" err="1"/>
                  <a:t>but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sv-SE" sz="1800" dirty="0"/>
                  <a:t> 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sv-SE" sz="1800" dirty="0"/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sv-SE" sz="1800" dirty="0"/>
                  <a:t>. </a:t>
                </a:r>
                <a:r>
                  <a:rPr lang="sv-SE" sz="1800" dirty="0" err="1"/>
                  <a:t>Voila</a:t>
                </a:r>
                <a:r>
                  <a:rPr lang="sv-SE" sz="1800" dirty="0"/>
                  <a:t>!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5795" y="1600200"/>
                <a:ext cx="7924800" cy="4724400"/>
              </a:xfrm>
              <a:blipFill>
                <a:blip r:embed="rId3"/>
                <a:stretch>
                  <a:fillRect l="-640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4389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Discrete</a:t>
            </a:r>
            <a:r>
              <a:rPr lang="sv-SE" sz="4000" dirty="0"/>
              <a:t> log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8913447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25969"/>
            <a:ext cx="7772400" cy="685800"/>
          </a:xfrm>
        </p:spPr>
        <p:txBody>
          <a:bodyPr/>
          <a:lstStyle/>
          <a:p>
            <a:r>
              <a:rPr lang="en-US" sz="4000" dirty="0"/>
              <a:t>Error Correction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3886200"/>
                <a:ext cx="8229600" cy="2895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Unlike classical error correction, the no cloning theorem restricts codes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3886200"/>
                <a:ext cx="8229600" cy="2895600"/>
              </a:xfrm>
              <a:blipFill>
                <a:blip r:embed="rId3"/>
                <a:stretch>
                  <a:fillRect l="-772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3C3B95F-3104-AF1A-7EF9-83E5FC1E43AD}"/>
              </a:ext>
            </a:extLst>
          </p:cNvPr>
          <p:cNvGrpSpPr/>
          <p:nvPr/>
        </p:nvGrpSpPr>
        <p:grpSpPr>
          <a:xfrm>
            <a:off x="952500" y="1600200"/>
            <a:ext cx="6972300" cy="1600200"/>
            <a:chOff x="952500" y="1447800"/>
            <a:chExt cx="6972300" cy="1600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30C270-203F-D2B3-E8ED-D51ED6BF61A8}"/>
                </a:ext>
              </a:extLst>
            </p:cNvPr>
            <p:cNvSpPr/>
            <p:nvPr/>
          </p:nvSpPr>
          <p:spPr bwMode="auto">
            <a:xfrm>
              <a:off x="22098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6BDBF7-2F4E-0245-3810-6252B78CEB34}"/>
                    </a:ext>
                  </a:extLst>
                </p:cNvPr>
                <p:cNvSpPr txBox="1"/>
                <p:nvPr/>
              </p:nvSpPr>
              <p:spPr>
                <a:xfrm>
                  <a:off x="2235200" y="2047845"/>
                  <a:ext cx="838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6BDBF7-2F4E-0245-3810-6252B78CE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200" y="2047845"/>
                  <a:ext cx="8382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32A563-CAD6-8C9D-65C8-B4C91850BA63}"/>
                </a:ext>
              </a:extLst>
            </p:cNvPr>
            <p:cNvSpPr/>
            <p:nvPr/>
          </p:nvSpPr>
          <p:spPr bwMode="auto">
            <a:xfrm>
              <a:off x="40386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595493-A63F-1941-2E06-21FFF393703F}"/>
                    </a:ext>
                  </a:extLst>
                </p:cNvPr>
                <p:cNvSpPr txBox="1"/>
                <p:nvPr/>
              </p:nvSpPr>
              <p:spPr>
                <a:xfrm>
                  <a:off x="4064000" y="2047845"/>
                  <a:ext cx="838200" cy="422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595493-A63F-1941-2E06-21FFF3937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000" y="2047845"/>
                  <a:ext cx="838200" cy="4224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54FDE5-90F7-1D22-050E-D70D7AB3A2F1}"/>
                </a:ext>
              </a:extLst>
            </p:cNvPr>
            <p:cNvSpPr/>
            <p:nvPr/>
          </p:nvSpPr>
          <p:spPr bwMode="auto">
            <a:xfrm>
              <a:off x="59182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1B83A2-B911-C1F5-7B54-100468F0E8FB}"/>
                    </a:ext>
                  </a:extLst>
                </p:cNvPr>
                <p:cNvSpPr txBox="1"/>
                <p:nvPr/>
              </p:nvSpPr>
              <p:spPr>
                <a:xfrm>
                  <a:off x="5943600" y="2047845"/>
                  <a:ext cx="838200" cy="401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1B83A2-B911-C1F5-7B54-100468F0E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2047845"/>
                  <a:ext cx="838200" cy="4011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B10D07-AE24-CFE2-1157-E437B0D29281}"/>
                    </a:ext>
                  </a:extLst>
                </p:cNvPr>
                <p:cNvSpPr txBox="1"/>
                <p:nvPr/>
              </p:nvSpPr>
              <p:spPr>
                <a:xfrm>
                  <a:off x="1181100" y="1611868"/>
                  <a:ext cx="800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B10D07-AE24-CFE2-1157-E437B0D29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100" y="1611868"/>
                  <a:ext cx="8001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DF0608-B89C-D03B-170E-A73AD83E7A0E}"/>
                    </a:ext>
                  </a:extLst>
                </p:cNvPr>
                <p:cNvSpPr txBox="1"/>
                <p:nvPr/>
              </p:nvSpPr>
              <p:spPr>
                <a:xfrm>
                  <a:off x="952500" y="2329934"/>
                  <a:ext cx="101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000&gt;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DF0608-B89C-D03B-170E-A73AD83E7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500" y="2329934"/>
                  <a:ext cx="10160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22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3E67-7F06-1925-C9A7-57BC1643BDCA}"/>
                    </a:ext>
                  </a:extLst>
                </p:cNvPr>
                <p:cNvSpPr txBox="1"/>
                <p:nvPr/>
              </p:nvSpPr>
              <p:spPr>
                <a:xfrm>
                  <a:off x="7124700" y="2069068"/>
                  <a:ext cx="800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3E67-7F06-1925-C9A7-57BC1643B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700" y="2069068"/>
                  <a:ext cx="8001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81A9D4A-5490-294E-9F4A-C5C3BB30E9AD}"/>
                </a:ext>
              </a:extLst>
            </p:cNvPr>
            <p:cNvCxnSpPr/>
            <p:nvPr/>
          </p:nvCxnSpPr>
          <p:spPr bwMode="auto">
            <a:xfrm>
              <a:off x="3048000" y="2209800"/>
              <a:ext cx="101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53B2E85-8A34-9161-2811-AE68993C4B37}"/>
                </a:ext>
              </a:extLst>
            </p:cNvPr>
            <p:cNvCxnSpPr/>
            <p:nvPr/>
          </p:nvCxnSpPr>
          <p:spPr bwMode="auto">
            <a:xfrm>
              <a:off x="4902200" y="2209800"/>
              <a:ext cx="101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649AAE-7918-D7A4-AED4-3DA61B4586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2209800"/>
              <a:ext cx="406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9AC2177-FCBE-DC44-EC38-C4D47A99BF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1752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DB6C97-917F-5F38-540B-984C6083DC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2514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Error Correction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𝑒𝑟𝑟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&gt;|000…&gt;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(|000&gt; +|100&gt;)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(|000&gt; +|1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(|0&gt; +|1&gt;)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3-bit code, Shor 9-bit code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  <a:blipFill>
                <a:blip r:embed="rId3"/>
                <a:stretch>
                  <a:fillRect l="-480" b="-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FE0B794-603C-9814-5694-3EDEC3DB0BCF}"/>
              </a:ext>
            </a:extLst>
          </p:cNvPr>
          <p:cNvGrpSpPr/>
          <p:nvPr/>
        </p:nvGrpSpPr>
        <p:grpSpPr>
          <a:xfrm>
            <a:off x="1463582" y="4343400"/>
            <a:ext cx="5089618" cy="1606231"/>
            <a:chOff x="1463582" y="4343400"/>
            <a:chExt cx="5089618" cy="16062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F9D09C-2EDE-8BFC-12BD-38165EA5279A}"/>
                </a:ext>
              </a:extLst>
            </p:cNvPr>
            <p:cNvSpPr txBox="1"/>
            <p:nvPr/>
          </p:nvSpPr>
          <p:spPr>
            <a:xfrm>
              <a:off x="2700323" y="4785361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CCCB1D-4611-9756-451F-AD0F6AD5B6D9}"/>
                </a:ext>
              </a:extLst>
            </p:cNvPr>
            <p:cNvSpPr/>
            <p:nvPr/>
          </p:nvSpPr>
          <p:spPr bwMode="auto">
            <a:xfrm>
              <a:off x="2700323" y="48006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93E8FD-8143-F17F-7ADE-F143FAA055F0}"/>
                </a:ext>
              </a:extLst>
            </p:cNvPr>
            <p:cNvSpPr/>
            <p:nvPr/>
          </p:nvSpPr>
          <p:spPr bwMode="auto">
            <a:xfrm>
              <a:off x="3462323" y="5492431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97F09E-D2CC-2694-3F1D-193CA0852197}"/>
                </a:ext>
              </a:extLst>
            </p:cNvPr>
            <p:cNvSpPr/>
            <p:nvPr/>
          </p:nvSpPr>
          <p:spPr bwMode="auto">
            <a:xfrm>
              <a:off x="5678061" y="4343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70A865-EE61-A5E7-F181-65F3E3D7F121}"/>
                </a:ext>
              </a:extLst>
            </p:cNvPr>
            <p:cNvSpPr txBox="1"/>
            <p:nvPr/>
          </p:nvSpPr>
          <p:spPr>
            <a:xfrm>
              <a:off x="3462323" y="54864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92BA6B-F6F2-0FD9-9E72-AD0255AE4365}"/>
                </a:ext>
              </a:extLst>
            </p:cNvPr>
            <p:cNvSpPr txBox="1"/>
            <p:nvPr/>
          </p:nvSpPr>
          <p:spPr>
            <a:xfrm>
              <a:off x="5672123" y="4347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E15CD4-0E72-6A62-1122-2223C6DD1B1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6923" y="5657110"/>
              <a:ext cx="1295400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8B34E3-AD75-9751-51A3-6E1E72684D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6446" y="5013961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E91735-94AC-F699-0E11-BE463142DC62}"/>
                    </a:ext>
                  </a:extLst>
                </p:cNvPr>
                <p:cNvSpPr txBox="1"/>
                <p:nvPr/>
              </p:nvSpPr>
              <p:spPr>
                <a:xfrm>
                  <a:off x="1463582" y="5476518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E91735-94AC-F699-0E11-BE463142D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582" y="5476518"/>
                  <a:ext cx="92716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206A8-41BC-A1EE-BC4E-781545A7AB14}"/>
                    </a:ext>
                  </a:extLst>
                </p:cNvPr>
                <p:cNvSpPr txBox="1"/>
                <p:nvPr/>
              </p:nvSpPr>
              <p:spPr>
                <a:xfrm>
                  <a:off x="1501682" y="478149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206A8-41BC-A1EE-BC4E-781545A7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682" y="4781490"/>
                  <a:ext cx="92716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2CF37F-9396-36AA-56BD-B0E30B7343B2}"/>
                    </a:ext>
                  </a:extLst>
                </p:cNvPr>
                <p:cNvSpPr txBox="1"/>
                <p:nvPr/>
              </p:nvSpPr>
              <p:spPr>
                <a:xfrm>
                  <a:off x="1514446" y="434340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2CF37F-9396-36AA-56BD-B0E30B734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446" y="4343400"/>
                  <a:ext cx="92716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D00C6A-FED5-F662-DA1C-6E1B8EDECF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0649" y="4484651"/>
              <a:ext cx="0" cy="3692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1DC4B2-7390-BA89-36A9-F0943E6C61EC}"/>
                </a:ext>
              </a:extLst>
            </p:cNvPr>
            <p:cNvSpPr/>
            <p:nvPr/>
          </p:nvSpPr>
          <p:spPr bwMode="auto">
            <a:xfrm>
              <a:off x="5678061" y="48768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698B2F-A551-4589-22EC-D420D1AFC9BD}"/>
                </a:ext>
              </a:extLst>
            </p:cNvPr>
            <p:cNvSpPr txBox="1"/>
            <p:nvPr/>
          </p:nvSpPr>
          <p:spPr>
            <a:xfrm>
              <a:off x="5672123" y="48809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572F7BB-0881-CFA1-A406-3A72CDDEC3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19523" y="5657110"/>
              <a:ext cx="1752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5574FC-C8D8-F773-03AE-127EE4D097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7523" y="5105400"/>
              <a:ext cx="2514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6AE0436-0C33-F276-43D5-C1203BEF3D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3123" y="4495800"/>
              <a:ext cx="3429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DA4F154-C720-D50A-CAC4-C605676324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06757" y="4513613"/>
              <a:ext cx="1188" cy="97580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3D6214-3A73-C945-C898-FAFB07240C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323" y="51054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68870B3-63E0-6C9C-C3DC-BDECBB0222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323" y="44958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7081EF-1C5C-9C65-2C37-691484FE89F9}"/>
                </a:ext>
              </a:extLst>
            </p:cNvPr>
            <p:cNvSpPr/>
            <p:nvPr/>
          </p:nvSpPr>
          <p:spPr bwMode="auto">
            <a:xfrm>
              <a:off x="5644738" y="5486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E81074-B601-4C7F-9156-E1CCF9D0FB5C}"/>
                </a:ext>
              </a:extLst>
            </p:cNvPr>
            <p:cNvSpPr txBox="1"/>
            <p:nvPr/>
          </p:nvSpPr>
          <p:spPr>
            <a:xfrm>
              <a:off x="5638800" y="5490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5FFFC3-E851-B7D7-E769-7D94814B17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0" y="57150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4598535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Amplitude</a:t>
            </a:r>
            <a:r>
              <a:rPr lang="sv-SE" sz="4000" dirty="0"/>
              <a:t> </a:t>
            </a:r>
            <a:r>
              <a:rPr lang="sv-SE" sz="4000" dirty="0" err="1"/>
              <a:t>Amplification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54813843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Grover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</p:spPr>
            <p:txBody>
              <a:bodyPr/>
              <a:lstStyle/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  <a:blipFill>
                <a:blip r:embed="rId3"/>
                <a:stretch>
                  <a:fillRect l="-817" t="-3067" b="-70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901333B-26C4-E177-3D78-2337A23B7DBA}"/>
              </a:ext>
            </a:extLst>
          </p:cNvPr>
          <p:cNvSpPr/>
          <p:nvPr/>
        </p:nvSpPr>
        <p:spPr bwMode="auto">
          <a:xfrm>
            <a:off x="3974961" y="4267200"/>
            <a:ext cx="68580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C9526-DE4C-1616-8093-5C8302C8AEF2}"/>
              </a:ext>
            </a:extLst>
          </p:cNvPr>
          <p:cNvSpPr txBox="1"/>
          <p:nvPr/>
        </p:nvSpPr>
        <p:spPr>
          <a:xfrm>
            <a:off x="3962400" y="48576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B4232C-9D21-4253-B9CA-6FEED26D4CEF}"/>
              </a:ext>
            </a:extLst>
          </p:cNvPr>
          <p:cNvCxnSpPr>
            <a:cxnSpLocks/>
          </p:cNvCxnSpPr>
          <p:nvPr/>
        </p:nvCxnSpPr>
        <p:spPr bwMode="auto">
          <a:xfrm>
            <a:off x="4660761" y="5029200"/>
            <a:ext cx="2922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9DFCFD-ADAD-C970-C3DA-3330F935CEDD}"/>
              </a:ext>
            </a:extLst>
          </p:cNvPr>
          <p:cNvCxnSpPr>
            <a:cxnSpLocks/>
          </p:cNvCxnSpPr>
          <p:nvPr/>
        </p:nvCxnSpPr>
        <p:spPr bwMode="auto">
          <a:xfrm>
            <a:off x="3352800" y="464820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CB07FF-2D2D-26E8-B71C-A15D5B439B40}"/>
              </a:ext>
            </a:extLst>
          </p:cNvPr>
          <p:cNvCxnSpPr>
            <a:cxnSpLocks/>
          </p:cNvCxnSpPr>
          <p:nvPr/>
        </p:nvCxnSpPr>
        <p:spPr bwMode="auto">
          <a:xfrm>
            <a:off x="838200" y="5486400"/>
            <a:ext cx="3124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/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/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181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/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&gt;|1&gt;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5850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Grover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/>
                  <a:t>Initialize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1800" dirty="0"/>
                  <a:t>-</a:t>
                </a:r>
                <a:r>
                  <a:rPr lang="sv-SE" sz="1800" dirty="0" err="1"/>
                  <a:t>qubits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|0000…0&gt;</m:t>
                    </m:r>
                  </m:oMath>
                </a14:m>
                <a:r>
                  <a:rPr lang="sv-SE" sz="1800" dirty="0"/>
                  <a:t>.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sv-SE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sv-SE" sz="1800" dirty="0"/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Grover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1800" dirty="0"/>
                  <a:t> times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Measure</a:t>
                </a:r>
                <a:r>
                  <a:rPr lang="sv-SE" sz="1800" dirty="0"/>
                  <a:t> output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blipFill>
                <a:blip r:embed="rId3"/>
                <a:stretch>
                  <a:fillRect l="-613" t="-2825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 err="1"/>
                  <a:t>Apply</a:t>
                </a:r>
                <a:r>
                  <a:rPr lang="sv-SE" sz="20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blipFill>
                <a:blip r:embed="rId4"/>
                <a:stretch>
                  <a:fillRect l="-1227" t="-2273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</m:t>
                      </m:r>
                      <m:r>
                        <m:rPr>
                          <m:sty m:val="p"/>
                        </m:rP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⟶−|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:|0&gt;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⟶0|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blipFill>
                <a:blip r:embed="rId5"/>
                <a:stretch>
                  <a:fillRect l="-1060" t="-3125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sv-SE" sz="2000" b="1" kern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blipFill>
                <a:blip r:embed="rId6"/>
                <a:stretch>
                  <a:fillRect l="-1201" t="-1887" b="-4434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564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End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8997301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According to QM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87393"/>
                <a:ext cx="8572500" cy="5246807"/>
              </a:xfrm>
            </p:spPr>
            <p:txBody>
              <a:bodyPr/>
              <a:lstStyle/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splitter causes the photon to go into superposition: 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0&gt;+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is right,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up.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).  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acts on incoming state via the matrix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experiment 1, if all photons leave source in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the splitter they are in state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 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arrive at detector 1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detector 2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endParaRPr lang="en-US" sz="20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going through another beam splitter, in experiment 2, yields the output state: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always arrive at detector 2.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:endParaRPr lang="en-US" sz="16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87393"/>
                <a:ext cx="8572500" cy="5246807"/>
              </a:xfrm>
              <a:blipFill>
                <a:blip r:embed="rId3"/>
                <a:stretch>
                  <a:fillRect l="-591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216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Postulates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of a system is a unit vector over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Hilbert space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qubit is a quantum system,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 A one qubit system is in general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system evolves according to a unitary operator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unitary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is a Hamiltonian: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physical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treated as a single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joint state is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&gt;⊗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one can perform a von-Neuman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outputs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It is projective.  Further,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 yields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leaves state in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  <a:blipFill>
                <a:blip r:embed="rId3"/>
                <a:stretch>
                  <a:fillRect l="-885" t="-1395" r="-1770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Linear Algebra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002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Dirac Notation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Element in Hilbert space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represented by n-entry symbol.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|000…00&gt;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(1, 0,…,0)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 1,…,0)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…,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 111…1&gt;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(0,0,…,1)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column vectors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coordinates.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normal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Spectral 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normal operator in the Hilbert space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each is an eigenvector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every such , there is a unitary matrix,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diagonal.</a:t>
                </a:r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Dual basis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&gt;)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Every linear operator can be written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20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|0&gt;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⊗|0&gt;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/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…⨂|0&gt; =|000…0&gt;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00200"/>
                <a:ext cx="8458200" cy="4800600"/>
              </a:xfrm>
              <a:blipFill>
                <a:blip r:embed="rId3"/>
                <a:stretch>
                  <a:fillRect l="-599" t="-1583" r="-449" b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Linear Algebra (continued)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Tensor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</a:p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  <m:mr>
                        <m:e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/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</m:m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Schmidt decomposition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Eigenvector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4035" t="-583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9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Mixed states and density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pure states,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density 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Mixed states: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the probability that the system is in pure state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Density operator for mixed state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Bloch Sphere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Pure state in general position is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mixed state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on interior of Block sphere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evolves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(|0&gt;)= &lt;0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0&gt;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0&gt;&lt;0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 r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83240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Mixed states and density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Partial trace: Consider composite system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𝐴𝐵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𝐴𝐵</m:t>
                            </m:r>
                          </m:sup>
                        </m:sSup>
                      </m:e>
                    </m:d>
                  </m:oMath>
                </a14:m>
                <a:endParaRPr lang="en-US" sz="18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</a:p>
              <a:p>
                <a:pPr lvl="2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00&gt;&lt;00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00&gt;&lt;11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11&gt;&lt;00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+|11&gt;&lt;11|)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378" lvl="2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⊗|0&gt;&lt;0|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⊗|1&gt;&lt;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1&gt;&lt;1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0265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72859</TotalTime>
  <Words>3076</Words>
  <Application>Microsoft Macintosh PowerPoint</Application>
  <PresentationFormat>On-screen Show (4:3)</PresentationFormat>
  <Paragraphs>472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Beam splitters and QM I can safely say that no one understands Quantum Mechanics - Feynman</vt:lpstr>
      <vt:lpstr>Beam splitters and QM Mach-Zender Interferometer</vt:lpstr>
      <vt:lpstr>According to QM Analysis</vt:lpstr>
      <vt:lpstr>Postulates</vt:lpstr>
      <vt:lpstr>Linear Algebra</vt:lpstr>
      <vt:lpstr>Linear Algebra (continued)</vt:lpstr>
      <vt:lpstr>Mixed states and density</vt:lpstr>
      <vt:lpstr>Mixed states and density</vt:lpstr>
      <vt:lpstr>Circuits and gates</vt:lpstr>
      <vt:lpstr>Gates and states</vt:lpstr>
      <vt:lpstr>Common gates</vt:lpstr>
      <vt:lpstr>Measurement in alternate basis</vt:lpstr>
      <vt:lpstr>Converting to Bell Basis</vt:lpstr>
      <vt:lpstr>Changing Measurement  Basis</vt:lpstr>
      <vt:lpstr>Superoperator and mixed states</vt:lpstr>
      <vt:lpstr>No Cloning Theorem</vt:lpstr>
      <vt:lpstr>Parity Circuit</vt:lpstr>
      <vt:lpstr>Superdense coding</vt:lpstr>
      <vt:lpstr>Deutch</vt:lpstr>
      <vt:lpstr>Deutch-Josza</vt:lpstr>
      <vt:lpstr>DJ</vt:lpstr>
      <vt:lpstr>Simon</vt:lpstr>
      <vt:lpstr>Phase kick back</vt:lpstr>
      <vt:lpstr>Phase Estimation</vt:lpstr>
      <vt:lpstr>Quantum Fourier Transform</vt:lpstr>
      <vt:lpstr>Quantum Fourier Circuit</vt:lpstr>
      <vt:lpstr>Eigenvalue Estimation</vt:lpstr>
      <vt:lpstr>Hidden subgroup</vt:lpstr>
      <vt:lpstr>Order Finding</vt:lpstr>
      <vt:lpstr>Factorization using order finding</vt:lpstr>
      <vt:lpstr>Discrete log</vt:lpstr>
      <vt:lpstr>Error Correction</vt:lpstr>
      <vt:lpstr>Error Correction</vt:lpstr>
      <vt:lpstr>Amplitude Amplification</vt:lpstr>
      <vt:lpstr>Grover</vt:lpstr>
      <vt:lpstr>Grover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3625</cp:revision>
  <cp:lastPrinted>2023-08-10T00:29:27Z</cp:lastPrinted>
  <dcterms:created xsi:type="dcterms:W3CDTF">2013-01-28T20:25:58Z</dcterms:created>
  <dcterms:modified xsi:type="dcterms:W3CDTF">2024-03-21T01:01:03Z</dcterms:modified>
</cp:coreProperties>
</file>