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3175" r:id="rId2"/>
    <p:sldId id="3772" r:id="rId3"/>
    <p:sldId id="3539" r:id="rId4"/>
    <p:sldId id="3778" r:id="rId5"/>
    <p:sldId id="3545" r:id="rId6"/>
    <p:sldId id="3760" r:id="rId7"/>
    <p:sldId id="3779" r:id="rId8"/>
    <p:sldId id="3775" r:id="rId9"/>
    <p:sldId id="3776" r:id="rId10"/>
    <p:sldId id="3730" r:id="rId11"/>
    <p:sldId id="3801" r:id="rId12"/>
    <p:sldId id="3542" r:id="rId13"/>
    <p:sldId id="3774" r:id="rId14"/>
    <p:sldId id="3780" r:id="rId15"/>
    <p:sldId id="3781" r:id="rId16"/>
    <p:sldId id="3782" r:id="rId17"/>
    <p:sldId id="3783" r:id="rId18"/>
    <p:sldId id="3784" r:id="rId19"/>
    <p:sldId id="3802" r:id="rId20"/>
    <p:sldId id="3803" r:id="rId21"/>
    <p:sldId id="3785" r:id="rId22"/>
    <p:sldId id="3799" r:id="rId23"/>
    <p:sldId id="3800" r:id="rId24"/>
    <p:sldId id="3786" r:id="rId25"/>
    <p:sldId id="3788" r:id="rId26"/>
    <p:sldId id="3794" r:id="rId27"/>
    <p:sldId id="3790" r:id="rId28"/>
    <p:sldId id="3795" r:id="rId29"/>
    <p:sldId id="3791" r:id="rId30"/>
    <p:sldId id="3796" r:id="rId31"/>
    <p:sldId id="3792" r:id="rId32"/>
    <p:sldId id="3797" r:id="rId33"/>
    <p:sldId id="3793" r:id="rId34"/>
    <p:sldId id="3798" r:id="rId35"/>
    <p:sldId id="3787" r:id="rId36"/>
    <p:sldId id="3789" r:id="rId3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CC33"/>
    <a:srgbClr val="006600"/>
    <a:srgbClr val="00FFFF"/>
    <a:srgbClr val="66FF66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93" autoAdjust="0"/>
    <p:restoredTop sz="50000" autoAdjust="0"/>
  </p:normalViewPr>
  <p:slideViewPr>
    <p:cSldViewPr>
      <p:cViewPr varScale="1">
        <p:scale>
          <a:sx n="107" d="100"/>
          <a:sy n="107" d="100"/>
        </p:scale>
        <p:origin x="187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35576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78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658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16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91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94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27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47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83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8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21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83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58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60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50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998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122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11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68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904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7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27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481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886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87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8CEB05-1BDE-4208-B714-42CD0669A35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495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606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452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5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32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62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19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71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77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77200" cy="17526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Entropy and NIST 800-90b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A personal journey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>
                <a:latin typeface="Arial" charset="0"/>
              </a:rPr>
              <a:t>John Manferdelli</a:t>
            </a:r>
            <a:endParaRPr lang="en-US" sz="2000" dirty="0">
              <a:latin typeface="Arial" charset="0"/>
            </a:endParaRPr>
          </a:p>
          <a:p>
            <a:pPr algn="r"/>
            <a:r>
              <a:rPr lang="en-US" sz="2000" dirty="0">
                <a:latin typeface="Arial" charset="0"/>
              </a:rPr>
              <a:t>JohnManferdelli@hotmail.com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638800"/>
            <a:ext cx="8610600" cy="144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2004-2021,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  Apache 2.0 License applies</a:t>
            </a:r>
          </a:p>
          <a:p>
            <a:pPr algn="l"/>
            <a:endParaRPr lang="en-US" sz="1200" i="1" dirty="0">
              <a:latin typeface="Arial" charset="0"/>
            </a:endParaRPr>
          </a:p>
          <a:p>
            <a:pPr algn="l"/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Some entropy source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828800"/>
                <a:ext cx="8458200" cy="38100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Fair coin toss</a:t>
                </a: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h𝑒𝑎𝑑𝑠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𝑡𝑎𝑖𝑙𝑠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.  </a:t>
                </a: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2000" dirty="0"/>
                  <a:t>Note: A fair coin is unbiased: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h𝑒𝑎𝑑𝑠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𝑡𝑎𝑖𝑙𝑠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Biased (but independent) coin tosses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000" b="0" dirty="0"/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.85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A “conditioner,” like a hash function, can take biased noise samples and “even them.”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2355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828800"/>
                <a:ext cx="8458200" cy="3810000"/>
              </a:xfrm>
              <a:blipFill>
                <a:blip r:embed="rId3"/>
                <a:stretch>
                  <a:fillRect l="-751"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3424" y="0"/>
            <a:ext cx="7772400" cy="838200"/>
          </a:xfrm>
        </p:spPr>
        <p:txBody>
          <a:bodyPr/>
          <a:lstStyle/>
          <a:p>
            <a:r>
              <a:rPr lang="en-US" sz="3600" dirty="0"/>
              <a:t>Other measures of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54133" y="1219200"/>
                <a:ext cx="8032173" cy="5036127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Renyi entropy: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Useful when calculating collision properties, usually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“Min” entropy: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𝑠h𝑎𝑛𝑛𝑜𝑛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)≥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𝑟𝑒𝑛𝑦𝑖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)≥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they are equal for a flat distribution.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NIST focuses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2000" dirty="0"/>
                  <a:t>.  Here’s why: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Suppose we have the distribution,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=2,3, 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An optimal adversarial strategy is to guess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all the time, thus succeeding half the time.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𝑠h𝑎𝑛𝑛𝑜𝑛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lg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, for large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.  This gives a distortedly pessimistic measure of an attacker’s chance of succeeding.</a:t>
                </a:r>
              </a:p>
            </p:txBody>
          </p:sp>
        </mc:Choice>
        <mc:Fallback xmlns="">
          <p:sp>
            <p:nvSpPr>
              <p:cNvPr id="2458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54133" y="1219200"/>
                <a:ext cx="8032173" cy="5036127"/>
              </a:xfrm>
              <a:blipFill>
                <a:blip r:embed="rId3"/>
                <a:stretch>
                  <a:fillRect l="-632" t="-9068" r="-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1045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 dirty="0"/>
              <a:t>HW sources of entropy (God)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226" y="1371600"/>
            <a:ext cx="8577774" cy="4876800"/>
          </a:xfrm>
        </p:spPr>
        <p:txBody>
          <a:bodyPr/>
          <a:lstStyle/>
          <a:p>
            <a:r>
              <a:rPr lang="en-US" sz="2000" dirty="0"/>
              <a:t>Hardware</a:t>
            </a:r>
          </a:p>
          <a:p>
            <a:pPr lvl="1"/>
            <a:r>
              <a:rPr lang="en-US" sz="2000" dirty="0"/>
              <a:t>Thermodynamics (Johnson noise, …)</a:t>
            </a:r>
          </a:p>
          <a:p>
            <a:pPr lvl="1"/>
            <a:r>
              <a:rPr lang="en-US" sz="2000" dirty="0"/>
              <a:t>Oscillator jitter</a:t>
            </a:r>
          </a:p>
          <a:p>
            <a:pPr lvl="1"/>
            <a:r>
              <a:rPr lang="en-US" sz="2000" dirty="0"/>
              <a:t>Unsynchronized ring oscillators (Intel’s HW RNG is based on this)</a:t>
            </a:r>
          </a:p>
          <a:p>
            <a:pPr lvl="1"/>
            <a:r>
              <a:rPr lang="en-US" sz="2000" dirty="0"/>
              <a:t>Noisy diodes</a:t>
            </a:r>
          </a:p>
          <a:p>
            <a:pPr lvl="1"/>
            <a:r>
              <a:rPr lang="en-US" sz="2000" dirty="0"/>
              <a:t>Radioactive decay</a:t>
            </a:r>
          </a:p>
          <a:p>
            <a:pPr lvl="1"/>
            <a:r>
              <a:rPr lang="en-US" sz="2000" dirty="0"/>
              <a:t>“Open pins” on Raspberry Pi’s</a:t>
            </a:r>
          </a:p>
          <a:p>
            <a:pPr lvl="1"/>
            <a:r>
              <a:rPr lang="en-US" sz="2000" dirty="0"/>
              <a:t>Coin tosses (with a fair coin)</a:t>
            </a:r>
          </a:p>
          <a:p>
            <a:r>
              <a:rPr lang="en-US" sz="2000" dirty="0"/>
              <a:t>Finding the probability</a:t>
            </a:r>
          </a:p>
          <a:p>
            <a:pPr marL="0" indent="0">
              <a:buNone/>
            </a:pPr>
            <a:r>
              <a:rPr lang="en-US" sz="2000" dirty="0"/>
              <a:t>    distribution is easy: </a:t>
            </a:r>
            <a:r>
              <a:rPr lang="en-US" sz="2000" dirty="0">
                <a:solidFill>
                  <a:srgbClr val="0066CC"/>
                </a:solidFill>
              </a:rPr>
              <a:t>ask a physicist</a:t>
            </a:r>
          </a:p>
          <a:p>
            <a:r>
              <a:rPr lang="en-US" sz="2000" dirty="0"/>
              <a:t>Easy to implement in microelectronics</a:t>
            </a:r>
          </a:p>
          <a:p>
            <a:endParaRPr lang="en-US" sz="2000" dirty="0"/>
          </a:p>
          <a:p>
            <a:pPr>
              <a:buFontTx/>
              <a:buNone/>
            </a:pP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3074" name="Picture 2" descr="2.5: Distribution of Molecular Speeds - Physics LibreTexts">
            <a:extLst>
              <a:ext uri="{FF2B5EF4-FFF2-40B4-BE49-F238E27FC236}">
                <a16:creationId xmlns:a16="http://schemas.microsoft.com/office/drawing/2014/main" id="{D45F83CA-8256-894B-92D9-2642BFAFD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140" y="3886200"/>
            <a:ext cx="3739932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 dirty="0"/>
              <a:t>SW sources of entropy (the devil)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73440" cy="5181600"/>
          </a:xfrm>
        </p:spPr>
        <p:txBody>
          <a:bodyPr/>
          <a:lstStyle/>
          <a:p>
            <a:r>
              <a:rPr lang="en-US" sz="2000" dirty="0"/>
              <a:t>Software sources have been pseudo-science based</a:t>
            </a:r>
          </a:p>
          <a:p>
            <a:r>
              <a:rPr lang="en-US" sz="2000" dirty="0"/>
              <a:t>Here is a list (</a:t>
            </a:r>
            <a:r>
              <a:rPr lang="en-US" sz="2000" dirty="0">
                <a:solidFill>
                  <a:schemeClr val="accent2"/>
                </a:solidFill>
              </a:rPr>
              <a:t>Red</a:t>
            </a:r>
            <a:r>
              <a:rPr lang="en-US" sz="2000" dirty="0"/>
              <a:t> is bad. Why? Don’t know distribution, also entropy starvation, non-stationarity. </a:t>
            </a:r>
            <a:r>
              <a:rPr lang="en-US" sz="2000" dirty="0">
                <a:solidFill>
                  <a:srgbClr val="00B050"/>
                </a:solidFill>
              </a:rPr>
              <a:t>Green</a:t>
            </a:r>
            <a:r>
              <a:rPr lang="en-US" sz="2000" dirty="0"/>
              <a:t> is good but new.)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Disk arm speed variation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Process id, thread id (predictable)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Interrupt arrival time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Ticks since boot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Cursor, mouse</a:t>
            </a:r>
          </a:p>
          <a:p>
            <a:pPr lvl="1"/>
            <a:r>
              <a:rPr lang="en-US" sz="2000" dirty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New: execution jitter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Finding the probability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distribution is hard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or impossible </a:t>
            </a:r>
            <a:r>
              <a:rPr lang="en-US" sz="2000" dirty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except for jitter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     then you can </a:t>
            </a:r>
            <a:r>
              <a:rPr lang="en-US" sz="2000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ask 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     cryptographer</a:t>
            </a:r>
            <a:endParaRPr lang="en-US" sz="2000" dirty="0">
              <a:solidFill>
                <a:srgbClr val="0066CC"/>
              </a:solidFill>
            </a:endParaRPr>
          </a:p>
          <a:p>
            <a:pPr>
              <a:buFontTx/>
              <a:buNone/>
            </a:pP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4098" name="Picture 2" descr="CPU Time Jitter Based Non-Physical True Random Number Generator">
            <a:extLst>
              <a:ext uri="{FF2B5EF4-FFF2-40B4-BE49-F238E27FC236}">
                <a16:creationId xmlns:a16="http://schemas.microsoft.com/office/drawing/2014/main" id="{E1E083A3-06C6-1343-8DE6-763D138C4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276600"/>
            <a:ext cx="48768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36544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NIST 800-90B evolution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2008: Basic structure: We know it’s hard.  Document it.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2012:  We’re worried about entropy, here are a bunch of tests to run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Justification for software entropy is ad hoc or non-existent: “interrupt arrival times are impossible to guess.” (wrong).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Use HW if you can: Intel’s Ivy bridge RNG (launched 2012)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2016:  People who don’t have a good probability model for their noise sources, don’t have entropy.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Let’s use hardware as a model, hardware sources have distributions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Health tests are important because there can be failures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Should software entropy have more lax standards? </a:t>
            </a:r>
            <a:r>
              <a:rPr lang="en-US" sz="1800" dirty="0">
                <a:solidFill>
                  <a:srgbClr val="FF0000"/>
                </a:solidFill>
              </a:rPr>
              <a:t>[No!]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2018: No, seriously, you have to justify entropy estimators even for a software noise source, so you need source probability models.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Here are more tests (restart) so it’s harder to cheat especially at boot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New software techniques arise (jitter)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Linux and some BSD entropy is justified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By the way, future standard will be stricter [2021]</a:t>
            </a: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8031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A new hope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Jitter execution entropy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High quality and relatively easy (i.e.- possible) to analyze.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Adopted by Linux, some BSD’s and Apple plus others. 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Prediction: Eventually everyone will adopt it.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History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B. </a:t>
            </a:r>
            <a:r>
              <a:rPr lang="en-US" sz="1800" dirty="0" err="1"/>
              <a:t>Sunar</a:t>
            </a:r>
            <a:r>
              <a:rPr lang="en-US" sz="1800" dirty="0"/>
              <a:t>, W. J. Martin, D. R. Stinson, </a:t>
            </a:r>
            <a:r>
              <a:rPr lang="en-US" sz="1800" i="1" dirty="0"/>
              <a:t>A Provably Secure True Random Number Generator with Built-in Tolerance to Active Attacks </a:t>
            </a:r>
            <a:r>
              <a:rPr lang="en-US" sz="1800" dirty="0"/>
              <a:t>IEEE.  Mostly HW focused.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Stinson, part 2:  What about software based on predicting execution time on modern processor?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Works on small processors too: Keaton Mowery, Michael Wei, David </a:t>
            </a:r>
            <a:r>
              <a:rPr lang="en-US" sz="1800" dirty="0" err="1"/>
              <a:t>Kohlbrenner</a:t>
            </a:r>
            <a:r>
              <a:rPr lang="en-US" sz="1800" dirty="0"/>
              <a:t>, </a:t>
            </a:r>
            <a:r>
              <a:rPr lang="en-US" sz="1800" dirty="0" err="1"/>
              <a:t>Hovav</a:t>
            </a:r>
            <a:r>
              <a:rPr lang="en-US" sz="1800" dirty="0"/>
              <a:t> </a:t>
            </a:r>
            <a:r>
              <a:rPr lang="en-US" sz="1800" dirty="0" err="1"/>
              <a:t>Shacham</a:t>
            </a:r>
            <a:r>
              <a:rPr lang="en-US" sz="1800" dirty="0"/>
              <a:t>, and Steven Swanson, </a:t>
            </a:r>
            <a:r>
              <a:rPr lang="en-US" sz="1800" i="1" dirty="0"/>
              <a:t>Welcome to the </a:t>
            </a:r>
            <a:r>
              <a:rPr lang="en-US" sz="1800" i="1" dirty="0" err="1"/>
              <a:t>Entropics</a:t>
            </a:r>
            <a:r>
              <a:rPr lang="en-US" sz="1800" i="1" dirty="0"/>
              <a:t>: Boot-Time Entropy in Embedded Devices.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Mueller, </a:t>
            </a:r>
            <a:r>
              <a:rPr lang="en-US" sz="1800" i="1" dirty="0"/>
              <a:t>CPU Time Jitter Based Non-Physical True Random Number Generator.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There’s lots more</a:t>
            </a:r>
            <a:endParaRPr lang="en-US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8191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How does Jitter execution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752599"/>
                <a:ext cx="8686800" cy="4279557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Collect Entropy</a:t>
                </a:r>
              </a:p>
              <a:p>
                <a:pPr marL="800100" lvl="2" indent="0">
                  <a:lnSpc>
                    <a:spcPct val="90000"/>
                  </a:lnSpc>
                  <a:buNone/>
                </a:pPr>
                <a:r>
                  <a:rPr lang="en-US" sz="2000" dirty="0"/>
                  <a:t>for 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= 0 to n-1) </a:t>
                </a:r>
              </a:p>
              <a:p>
                <a:pPr marL="1314450" lvl="3" indent="0">
                  <a:lnSpc>
                    <a:spcPct val="90000"/>
                  </a:lnSpc>
                  <a:buNone/>
                </a:pPr>
                <a:r>
                  <a:rPr lang="en-US" dirty="0"/>
                  <a:t>Get real time clock (</a:t>
                </a:r>
                <a:r>
                  <a:rPr lang="en-US" dirty="0" err="1"/>
                  <a:t>t</a:t>
                </a:r>
                <a:r>
                  <a:rPr lang="en-US" baseline="-25000" dirty="0" err="1"/>
                  <a:t>start</a:t>
                </a:r>
                <a:r>
                  <a:rPr lang="en-US" dirty="0"/>
                  <a:t>)</a:t>
                </a:r>
              </a:p>
              <a:p>
                <a:pPr marL="1314450" lvl="3" indent="0">
                  <a:lnSpc>
                    <a:spcPct val="90000"/>
                  </a:lnSpc>
                  <a:buNone/>
                </a:pPr>
                <a:r>
                  <a:rPr lang="en-US" dirty="0"/>
                  <a:t>Execute standard code block</a:t>
                </a:r>
              </a:p>
              <a:p>
                <a:pPr marL="1314450" lvl="3" indent="0">
                  <a:lnSpc>
                    <a:spcPct val="90000"/>
                  </a:lnSpc>
                  <a:buNone/>
                </a:pPr>
                <a:r>
                  <a:rPr lang="en-US" dirty="0"/>
                  <a:t>Get real time clock (t</a:t>
                </a:r>
                <a:r>
                  <a:rPr lang="en-US" baseline="-25000" dirty="0"/>
                  <a:t>end</a:t>
                </a:r>
                <a:r>
                  <a:rPr lang="en-US" dirty="0"/>
                  <a:t>)</a:t>
                </a:r>
              </a:p>
              <a:p>
                <a:pPr marL="1314450" lvl="3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‘s (usually one byte per sample as specified by NIST 800-90B) are the noise source for constructing a seed.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Why is there uncertainty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Answer: Thank you ARM, Intel, RISC-V and IBM</a:t>
                </a:r>
              </a:p>
            </p:txBody>
          </p:sp>
        </mc:Choice>
        <mc:Fallback xmlns="">
          <p:sp>
            <p:nvSpPr>
              <p:cNvPr id="2355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752599"/>
                <a:ext cx="8686800" cy="4279557"/>
              </a:xfrm>
              <a:blipFill>
                <a:blip r:embed="rId3"/>
                <a:stretch>
                  <a:fillRect l="-730" t="-1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8010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556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85800" y="228600"/>
                <a:ext cx="7772400" cy="8382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3600" dirty="0"/>
                  <a:t>Why is there uncertainty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355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228600"/>
                <a:ext cx="7772400" cy="838200"/>
              </a:xfrm>
              <a:blipFill>
                <a:blip r:embed="rId3"/>
                <a:stretch>
                  <a:fillRect t="-303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49730"/>
            <a:ext cx="8305800" cy="4724400"/>
          </a:xfrm>
        </p:spPr>
        <p:txBody>
          <a:bodyPr/>
          <a:lstStyle/>
          <a:p>
            <a:r>
              <a:rPr lang="en-US" sz="2000" dirty="0"/>
              <a:t>CPU instruction pipelines fill level affects execution time of an instruction. These pipelines add to execution jitter. </a:t>
            </a:r>
          </a:p>
          <a:p>
            <a:r>
              <a:rPr lang="en-US" sz="2000" dirty="0"/>
              <a:t>The CPU clock cycle is different than the memory bus clock speed. Wait states for the synchronization of memory access adds to time variances (this also reflects hardware variability effects). </a:t>
            </a:r>
          </a:p>
          <a:p>
            <a:r>
              <a:rPr lang="en-US" sz="2000" dirty="0"/>
              <a:t>The CPU frequency scaling alters the processing speed of instructions. </a:t>
            </a:r>
          </a:p>
          <a:p>
            <a:r>
              <a:rPr lang="en-US" sz="2000" dirty="0"/>
              <a:t>The CPU power management may disable CPU features. </a:t>
            </a:r>
          </a:p>
          <a:p>
            <a:r>
              <a:rPr lang="en-US" sz="2000" dirty="0"/>
              <a:t>Instruction and data caches</a:t>
            </a:r>
          </a:p>
          <a:p>
            <a:pPr lvl="1"/>
            <a:r>
              <a:rPr lang="en-US" sz="2000" dirty="0"/>
              <a:t>Tests showed that before the caches are filled, the time deltas are bigger by a factor of two to three.</a:t>
            </a:r>
          </a:p>
          <a:p>
            <a:r>
              <a:rPr lang="en-US" sz="2000" dirty="0"/>
              <a:t>CPU topology and caches used jointly by multiple CPUs affect execution time.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1818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But wait, there’s more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1"/>
            <a:ext cx="8458200" cy="4707576"/>
          </a:xfrm>
        </p:spPr>
        <p:txBody>
          <a:bodyPr/>
          <a:lstStyle/>
          <a:p>
            <a:r>
              <a:rPr lang="en-US" sz="2000" dirty="0"/>
              <a:t>CPU frequency scaling depending on the work-load.</a:t>
            </a:r>
          </a:p>
          <a:p>
            <a:r>
              <a:rPr lang="en-US" sz="2000" dirty="0"/>
              <a:t>Branch prediction units</a:t>
            </a:r>
          </a:p>
          <a:p>
            <a:r>
              <a:rPr lang="en-US" sz="2000" dirty="0"/>
              <a:t>TLB hits and misses </a:t>
            </a:r>
          </a:p>
          <a:p>
            <a:r>
              <a:rPr lang="en-US" sz="2000" dirty="0"/>
              <a:t>Kernel locks</a:t>
            </a:r>
          </a:p>
          <a:p>
            <a:r>
              <a:rPr lang="en-US" sz="2000" dirty="0"/>
              <a:t>Moving processes from one CPU to another</a:t>
            </a:r>
          </a:p>
          <a:p>
            <a:r>
              <a:rPr lang="en-US" sz="2000" dirty="0"/>
              <a:t>Hardware interrupts can occur regardless what the operating system was doing in the meanwhile.  [</a:t>
            </a:r>
            <a:r>
              <a:rPr lang="en-US" sz="2000" i="1" dirty="0"/>
              <a:t>This is not the same as interrupt arrival time</a:t>
            </a:r>
            <a:r>
              <a:rPr lang="en-US" sz="2000" dirty="0"/>
              <a:t>]</a:t>
            </a:r>
          </a:p>
          <a:p>
            <a:r>
              <a:rPr lang="en-US" sz="2000" dirty="0"/>
              <a:t>Large memory segments whose access times vary due to the physical distance from the CPU. </a:t>
            </a:r>
          </a:p>
          <a:p>
            <a:r>
              <a:rPr lang="en-US" sz="2000" dirty="0"/>
              <a:t>Aren’t these variations predictable?</a:t>
            </a:r>
          </a:p>
          <a:p>
            <a:pPr lvl="1"/>
            <a:r>
              <a:rPr lang="en-US" sz="2000" dirty="0"/>
              <a:t>Amazingly, no!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6037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914400"/>
          </a:xfrm>
        </p:spPr>
        <p:txBody>
          <a:bodyPr/>
          <a:lstStyle/>
          <a:p>
            <a:r>
              <a:rPr lang="en-US" sz="3600" dirty="0"/>
              <a:t>Why is Jitter execution entropy “good”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8F4E9-5595-A44F-93F1-6E9574C09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4648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/>
              <a:t>Can be modelled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Jitter execution depends only on “core” hardware: CPU’s, memory system, interconnect.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Component probability models are relatively simple (like HW): normal distributions around an average performance (memory, interconnect, speculation and prediction).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Some sources of variation derived from physical phase jitter where there are existing models.  Like hardware in this respect.  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Easy to pick good, short blocks to measure on any CPU, each CPU varies only slightly in measurable entropy even as architectures change.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All the models are stationary.  You can validate stationarity with chi squared tests.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Basically, doesn’t depend on activity</a:t>
            </a:r>
          </a:p>
          <a:p>
            <a:pPr lvl="2">
              <a:spcBef>
                <a:spcPts val="0"/>
              </a:spcBef>
            </a:pPr>
            <a:r>
              <a:rPr lang="en-US" sz="1800" dirty="0"/>
              <a:t>Important for “boot entropy,” where critical machine keys are derived.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Naturally “unobservable” by adversary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Gives very high entropy rates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Doesn’t need to be in “critical sections.” Works well in kernel and user mode. Works well on all CPU’s, under all workloads.</a:t>
            </a:r>
          </a:p>
        </p:txBody>
      </p:sp>
    </p:spTree>
    <p:extLst>
      <p:ext uri="{BB962C8B-B14F-4D97-AF65-F5344CB8AC3E}">
        <p14:creationId xmlns:p14="http://schemas.microsoft.com/office/powerpoint/2010/main" val="223546208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363220" y="152400"/>
            <a:ext cx="7791450" cy="1111827"/>
          </a:xfrm>
        </p:spPr>
        <p:txBody>
          <a:bodyPr/>
          <a:lstStyle/>
          <a:p>
            <a:r>
              <a:rPr lang="en-US" sz="3600" dirty="0"/>
              <a:t>What are cryptographic random numbers?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8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4170" y="2431473"/>
                <a:ext cx="8420100" cy="3512127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A cryptographic random number consisting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bits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possible values.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All these values should be “equally likely.”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If you are told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of the bits, you should have no better chance of guessing the remaining bits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If you are handed a set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bits cryptographic random numbers of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knowing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sz="2000" dirty="0"/>
                  <a:t>of them should give you no advantage in guessing the remaining one.</a:t>
                </a:r>
              </a:p>
            </p:txBody>
          </p:sp>
        </mc:Choice>
        <mc:Fallback>
          <p:sp>
            <p:nvSpPr>
              <p:cNvPr id="2458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4170" y="2431473"/>
                <a:ext cx="8420100" cy="3512127"/>
              </a:xfrm>
              <a:blipFill>
                <a:blip r:embed="rId3"/>
                <a:stretch>
                  <a:fillRect l="-451" t="-1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7867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19200"/>
          </a:xfrm>
        </p:spPr>
        <p:txBody>
          <a:bodyPr/>
          <a:lstStyle/>
          <a:p>
            <a:r>
              <a:rPr lang="en-US" sz="3600" dirty="0"/>
              <a:t>Why are other sources (say interrupt arrival time) “bad”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8F4E9-5595-A44F-93F1-6E9574C09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0"/>
            <a:ext cx="8534400" cy="4648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/>
              <a:t>Interrupt arrival modelling difficult (actually impossible, I think)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Presumptive distribution is Poisson arrival which is complicated and depends critically on stable average arrival time.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Definitely not stationary.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Depends on analysis of potentially huge number of devices. 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Terrible during boot.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Past attacks exploited “observable” interrupt artifacts by adversary.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Dependent on workloads and their imposed interrupt activity so accurate estimate would be painfully complex even with a few devices.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Gives low entropy rates (even “guessed” rates) so more intermediate processing.  It takes much longer to “reseed.”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Requires ongoing care to measure interrupt times correctly (If you measure arrival time in the wrong place the entropy is greatly reduced).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Kernel mode only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accent2"/>
                </a:solidFill>
              </a:rPr>
              <a:t>I don’t know of any credible </a:t>
            </a:r>
            <a:r>
              <a:rPr lang="en-US" sz="2000">
                <a:solidFill>
                  <a:schemeClr val="accent2"/>
                </a:solidFill>
              </a:rPr>
              <a:t>analysis of </a:t>
            </a:r>
            <a:r>
              <a:rPr lang="en-US" sz="2000" dirty="0">
                <a:solidFill>
                  <a:schemeClr val="accent2"/>
                </a:solidFill>
              </a:rPr>
              <a:t>interrupt noise and I’ve looked hard.</a:t>
            </a:r>
          </a:p>
        </p:txBody>
      </p:sp>
    </p:spTree>
    <p:extLst>
      <p:ext uri="{BB962C8B-B14F-4D97-AF65-F5344CB8AC3E}">
        <p14:creationId xmlns:p14="http://schemas.microsoft.com/office/powerpoint/2010/main" val="67952149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72353" y="152400"/>
            <a:ext cx="7772400" cy="838200"/>
          </a:xfrm>
        </p:spPr>
        <p:txBody>
          <a:bodyPr/>
          <a:lstStyle/>
          <a:p>
            <a:r>
              <a:rPr lang="en-US" sz="3600" dirty="0"/>
              <a:t>Three weekends and a NIST reading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3820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I built a (basically) fully NIST compliant RNG in my existing open-source crypto project (which I use for teaching) with justified HW and SW entropy in about three weekends.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Used standard NIST 800-90A certified SHA-256 hash-df based DBRG.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Used Intel analyzed HW noise source (Noise justification: Rachael J Parker, </a:t>
            </a:r>
            <a:r>
              <a:rPr lang="en-US" sz="2000" i="1" dirty="0"/>
              <a:t>Justification for Metastability Based Nondeterministic Random</a:t>
            </a:r>
            <a:r>
              <a:rPr lang="en-US" sz="2000" dirty="0"/>
              <a:t> </a:t>
            </a:r>
            <a:r>
              <a:rPr lang="en-US" sz="2000" i="1" dirty="0"/>
              <a:t>Bit Generator</a:t>
            </a:r>
            <a:r>
              <a:rPr lang="en-US" sz="2000" dirty="0"/>
              <a:t>, Intel and previous papers by </a:t>
            </a:r>
            <a:r>
              <a:rPr lang="en-US" sz="2000" i="1" dirty="0"/>
              <a:t>Kocher, Cox, Walker, </a:t>
            </a:r>
            <a:r>
              <a:rPr lang="en-US" sz="2000" i="1" dirty="0" err="1"/>
              <a:t>Gueron</a:t>
            </a:r>
            <a:r>
              <a:rPr lang="en-US" sz="2000" i="1" dirty="0"/>
              <a:t>, Brickell, et al</a:t>
            </a:r>
            <a:r>
              <a:rPr lang="en-US" sz="2000" dirty="0"/>
              <a:t>).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Developed SW Jitter based noise source (Noise justification:  You’ll see.)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Implemented full health and restart tests.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Both HW and SW entropy qualified.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All in user mode (kernel version is almost identical).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0493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RNG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6A439E-AA17-5D4E-89F1-F20402872744}"/>
              </a:ext>
            </a:extLst>
          </p:cNvPr>
          <p:cNvSpPr/>
          <p:nvPr/>
        </p:nvSpPr>
        <p:spPr>
          <a:xfrm>
            <a:off x="228600" y="1219200"/>
            <a:ext cx="8763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jlm@New-MacBook-Pro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cryptobin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% ./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test_full_rng.exe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--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print_all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=true</a:t>
            </a:r>
          </a:p>
          <a:p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 test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HW noise : 2efccc36185532aecc5714c76a328d2e55bb5b6868cf6ee28ce7c0dd9178c43e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dffda69eb78b66ec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Entropy from pool: 300 bits.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seed: 2efccc36185532aecc5714c76a328d2e55bb5b6868cf6ee28ce7c0dd9178c43e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dffda69eb78b66ec</a:t>
            </a:r>
          </a:p>
          <a:p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 derived random numbers: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0: 38c4606144d00c417be407466237b3e08b8f08f81fd98b8a94dd54d74f914fed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1: 74283705ff3ad67c00d029ba8344cc9d014ef98a58edc9c93259cc8cf042cf37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2: 272f7b36a8694254368ca0f534ee45fd56756ef7e90bd49a3d35e87019f9ee68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3: d81302e1a5d30dc7735e62cc2c790ab3595c5cce34665c590556293f1f61e826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4: c804ada32bbe35d75a16cde90ec044d1f09350a82b8355ff50a7ef00f3a90ec3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5: c3b090ddf0c9d6dcd54a3d25ac9ba24813df5dd9119f683cff52c0a4487db23a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6: d25fa7625b34646d2d5402e3b8f65dff2fb806c4a9cfa978303b27a133fd9dbe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7: 5baa492e703d63b3074e40cbb041723203659f42951ce70db1d083dcb25777a6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8: 88210cb9e669ecf79dd13091c4da7de0beb60f553dd6bf6ad39360c587d2370a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9: 7943f321315f440803a377e9ddce3696b4f30515b05510e8f368c15837c4b63d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2095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RNG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6A439E-AA17-5D4E-89F1-F20402872744}"/>
              </a:ext>
            </a:extLst>
          </p:cNvPr>
          <p:cNvSpPr/>
          <p:nvPr/>
        </p:nvSpPr>
        <p:spPr>
          <a:xfrm>
            <a:off x="342900" y="1219200"/>
            <a:ext cx="8458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test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 noise: 8604aa5c9683f61c5765fb4bf610ff4026afcde5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 noise: d24e2528dc24a560b5ecdde9f941ff555ba18758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 noise: 3758ba50858922f3bd919b14b0da4375e3281129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…10 more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Entropy from pool: 259 bits.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seed: 56580a6f33dffb67271838514b72609d292960989636c17b593018764b2c3caf36ebf42e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derived random numbers: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0: 5704f41ef758d66ef82483217c9291fd79f5aa18b5bd1dc114049df5e81c1d34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1: c1ae285d23a91a399f5e2c095a769c4195f4c3753a4aca0d78b7d8197378c672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2: b860d249bbddcaf87666815de2def42d8e73c6de798b667d68f55068a5b79d7c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3: 4370488c2a28ed85161cd216b3caf2caae2705e9b893c9e082666a4c93622337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4: 21f3a1438634aa05d4071617ce420786aa574ab4c4258fbbc8d975b2f6c205bb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5: 10e1fc08d6df99515727b7d68c973deee25b52a28304d29db85aec71735939dc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6: d9cd2731623a3ee43ba2652bb07e41d00c153d72ab814a24df29883f5c234fb4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7: 18b9e00e397c7ef8c05f61078ce1884c30f3b74e61286574abac5d01991a8c6b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8: f2d71f29ee1aeec8109da2a3e83a1aa9f1ded83bb573441c7202e6892381106e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9: cb467402c79b90e02959d35e0ffe39cf0c2b4da75583f30b2921c0b4073fcc5b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8356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Software jitter sources in my code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610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Used five different blocks for jitter including two from Mueller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each 8-bit (as required by NIST) noise sample, the estimated entropy varied from 1.8 bit/sample to over 6 bits/sample (!) over the jitter blocks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Jitter gives amazingly high rate independent of other activity (This is why Linux and Apple adopted it especially for boot entropy).  By contrast, interrupt arrival samples are estimated (in a way that does not comply with 800-90B) at tenths of bits per sample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Can’t be tampered with by adversary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Most important: Can be analyzed and justified.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Isn’t this just an academic concern?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9629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0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499" y="1676400"/>
            <a:ext cx="7772400" cy="432816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Simple jitter test 0,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cpc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1999533010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largest: 63, smallest: 31, non-zero: 1000, mean: 37.204, adjusted mean: 37.141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44 bins, lower 30, upper: 42, bins from 30 to 42 selected: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0000 0005 0015 0059 0078 0181 0055 0146 0080 0217 0034 0094 0033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Samples: 1000, num loops: 5, expected bin: 37.097, deviation: 32.243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probabilities: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31,0.005  32,0.015  33,0.059  34,0.078  35,0.181  36,0.055  37,0.146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38,0.080 39,0.217  40,0.034  41,0.094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Shannon entropy:  3.168,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renyi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entropy:  2.927,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min_entropy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2.204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463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1E402530-C7DC-1D4F-8CF4-0F56634A7E1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76400"/>
            <a:ext cx="7772399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9956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1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40436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Simple jitter test 1,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cpc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2003954612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largest: 125, smallest: 32, non-zero: 1000, mean: 39.565, adjusted mean: 39.440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47 bins, lower 31, upper: 45, bins from 31 to 45 selected: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0000 0001 0010 0024 0045 0073 0090 0038 0286 0094 0110 0073 0104 0036 0013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Samples: 1000, num loops: 5, Expected bin: 39.286, deviation: 33.994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probabilities: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32,0.001  33,0.010  34,0.024  35,0.045  36,0.073  37,0.090  38,0.038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39,0.286  40,0.094  41,0.110  42,0.073  43,0.104  44,0.036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Shannon entropy:  3.231,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renyi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entropy:  2.858,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min_entropy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1.806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5343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06DB2082-7012-9A4D-849A-021FAD9D640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51" y="1752600"/>
            <a:ext cx="7848600" cy="41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8303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2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153400" cy="377383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Simple jitter test 2,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cpc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2003743142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largest: 165, smallest: 49, non-zero: 1000, mean: 64.158, adjusted mean: 63.993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79 bins, lower 50, upper: 73, bins from 50 to 73 selected: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0002 0000 0012 0010 0032 0009 0046 0082 0050 0079 0088 0103 0031 0067 0079 0100 0031 0043 0022 0028 0025 0014 0003 0007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Samples: 1000, num loops: 5, Expected bin: 59.797, deviation: 54.901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probabilities: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50,0.002  52,0.012  53,0.010  54,0.032  55,0.009  56,0.046  57,0.082  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Shannon entropy:  4.034,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renyi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entropy:  3.967,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min_entropy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3.279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4732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Cryptographic random numbers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Critical in cryptographic algorithms and protocols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Past weaknesses have been catastrophic.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Random number weakness and bad key management are greatest points of attack on cryptographic systems.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Bad entropy is principal basis for practical attacks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Netscape browser attack is famous example.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More recent Debian entropy attack (Mind your p’s and q’s) is another.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Hall of fame, epic fails for bad entropy</a:t>
            </a:r>
          </a:p>
          <a:p>
            <a:pPr lvl="2">
              <a:lnSpc>
                <a:spcPct val="90000"/>
              </a:lnSpc>
              <a:spcBef>
                <a:spcPts val="0"/>
              </a:spcBef>
            </a:pPr>
            <a:r>
              <a:rPr lang="en-US" sz="1800" dirty="0"/>
              <a:t>“But the entropy looked random”</a:t>
            </a:r>
          </a:p>
          <a:p>
            <a:pPr lvl="2">
              <a:lnSpc>
                <a:spcPct val="90000"/>
              </a:lnSpc>
              <a:spcBef>
                <a:spcPts val="0"/>
              </a:spcBef>
            </a:pPr>
            <a:r>
              <a:rPr lang="en-US" sz="1800" dirty="0"/>
              <a:t>“No one can predict interrupt arrival times”</a:t>
            </a:r>
          </a:p>
          <a:p>
            <a:pPr lvl="2">
              <a:lnSpc>
                <a:spcPct val="90000"/>
              </a:lnSpc>
              <a:spcBef>
                <a:spcPts val="0"/>
              </a:spcBef>
            </a:pPr>
            <a:r>
              <a:rPr lang="en-US" sz="1800" dirty="0"/>
              <a:t>“No one could guess the sample values, it’s too complex”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Other attacks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Intrusion (read privileged entropy pool)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Incremental guessing attacks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C8F0649-5923-D440-B91D-A976BED6812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828800"/>
            <a:ext cx="792479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9054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Memory Jitter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229600" cy="440436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Memory jitter test,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cpc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1998883639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largest: 255, smallest: 2, non-zero: 1000, mean: 71.828, adjusted mean: 71.573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141 bins, lower 30, upper: 71, bins from 30 to 71 selected: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0004 0003 0018 0010 0015 0006 0017 0011 0020 0028 0014 0022 …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Samples: 1000, num loops: 5, Expected bin: 50.529, deviation: 46.755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probabilities: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30,0.004;  31,0.003;  32,0.018;  33,0.010;  34,0.015;  35,0.006;  …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Shannon entropy:  5.476,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renyi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entropy:  5.873,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min_entropy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  4.573</a:t>
            </a:r>
            <a:br>
              <a:rPr lang="en-US" sz="2400" dirty="0"/>
            </a:b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481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Memory Jitter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18434" name="Picture 2" descr="Image preview">
            <a:extLst>
              <a:ext uri="{FF2B5EF4-FFF2-40B4-BE49-F238E27FC236}">
                <a16:creationId xmlns:a16="http://schemas.microsoft.com/office/drawing/2014/main" id="{FF7AF498-12ED-494E-AEEF-566DFA8BD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6781800" cy="442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04437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Hash based execution jitter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981200"/>
            <a:ext cx="8001000" cy="402336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Hash jitter test,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cpc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2003971500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largest: 255, smallest: 0, non-zero: 1000, mean: 132.188, adjusted mean: 131.933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264 bins, lower 66, upper: 237, bins from 66 to 237 selected: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Samples: 1000, num loops: 5, Expected bin: 132.188, deviation: 131.502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probabilities: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66,.004  67,.001  68,.011  69,.001  70,.003  71,.005  72,.003  73,.004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Shannon entropy:  7.791,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renyi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entropy:  7.637,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min_entropy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6.506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5387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Hash based execution jitter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D30BFA8-8474-2442-820F-04AF3C3CB93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2" y="1600200"/>
            <a:ext cx="7772400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8659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Future work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943100"/>
            <a:ext cx="8001000" cy="297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Work out hardware model in detail for individual sources of entropy (memory jitter, …).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Combine complicated jitter sources to obtain different distributions (the “mixture problem”).  Done completely and accurately, this is interesting research!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level of proof in this presentation is informal or “heuristic” (which is all NIST demands for now).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NIST will increase level of rigor required.  However, these arguments can be developed to justify a full stochastic model NSA would be proud of.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211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2752" y="114300"/>
            <a:ext cx="7772400" cy="838200"/>
          </a:xfrm>
        </p:spPr>
        <p:txBody>
          <a:bodyPr/>
          <a:lstStyle/>
          <a:p>
            <a:r>
              <a:rPr lang="en-US" sz="3600" dirty="0"/>
              <a:t>Conclusion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152" y="1447800"/>
            <a:ext cx="8229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NIST was completely right!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 apologize for earlier skepticism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New standard greatly improves security (if you follow it)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Sometimes there are good surprises in entropy (jitter)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cryptography, don’t trust anything you can’t quantifiably analyze --- you’re only fooling yourself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Benefits from Jitter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entropy starvation at boot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Defense in depth (qualified HW and SW entropy)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Simpler than interrupts and less performance impact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Works on all devices (even embedded devices)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Widely accepted despite initial skepticism: Linux, (some) BSD versions and Apple (during boot)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 can stop drinking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kool-aid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: Jettison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previous software entropy “pseudo-science”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412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76200"/>
            <a:ext cx="7772400" cy="1066800"/>
          </a:xfrm>
        </p:spPr>
        <p:txBody>
          <a:bodyPr/>
          <a:lstStyle/>
          <a:p>
            <a:r>
              <a:rPr lang="en-US" sz="3600" dirty="0"/>
              <a:t>How can you produce cryptographic random numbers in the real world?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1ED7C9-1A58-5D4D-87BB-9A2C60B5975E}"/>
              </a:ext>
            </a:extLst>
          </p:cNvPr>
          <p:cNvSpPr txBox="1"/>
          <p:nvPr/>
        </p:nvSpPr>
        <p:spPr>
          <a:xfrm>
            <a:off x="338014" y="1828800"/>
            <a:ext cx="834878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NIST 800-90C specifies overall design of a cryptographic random number system.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 Components 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Entropy Subsystem including characterized noise source, health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tests, entropy conditioning.  This is the critical component which prevents adversaries from guessing keys.  The output of this system is a seed containing enough “entropy” (more later) to generate keys. The entropy subsystem is specified in NIST 800-90B.  This is the hard part.</a:t>
            </a:r>
            <a:endParaRPr lang="en-US" sz="2000" dirty="0">
              <a:latin typeface="+mn-lt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A deterministic random number generator (DRNG).  This takes a seed and safely produces a long sequence of cryptographically secure random numbers.  This is specified in NIST 800-90A.  This is the easy part.</a:t>
            </a:r>
          </a:p>
          <a:p>
            <a:pPr lvl="1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73281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/>
              <a:t>Sample 800-90 RNG System</a:t>
            </a:r>
          </a:p>
        </p:txBody>
      </p:sp>
      <p:pic>
        <p:nvPicPr>
          <p:cNvPr id="2560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72469"/>
            <a:ext cx="4953000" cy="37702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 descr="SP 800-90C: Random Bit Generation Constructions">
            <a:extLst>
              <a:ext uri="{FF2B5EF4-FFF2-40B4-BE49-F238E27FC236}">
                <a16:creationId xmlns:a16="http://schemas.microsoft.com/office/drawing/2014/main" id="{91C88989-99E5-FF43-9DDD-0871EEF06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98591"/>
            <a:ext cx="3853990" cy="262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3624"/>
          </a:xfrm>
        </p:spPr>
        <p:txBody>
          <a:bodyPr/>
          <a:lstStyle/>
          <a:p>
            <a:r>
              <a:rPr lang="en-US" sz="3600" dirty="0"/>
              <a:t>The easy part of cryptographic random number generation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610600" cy="311831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“Anyone discussing deterministic generation of random number is, strictly speaking, already in a state of sin” – von Neuman.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So, a “seed “ with full entropy is critical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Smooths and stretches entropy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DBRG’s can be built using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Block ciphers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Hash functions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Stream ciphers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Even public key systems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Building good, certifiable DRBG’s is a “solved problem”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Only  a few “gotcha’s” to be careful about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609600" y="1752600"/>
            <a:ext cx="1828800" cy="707886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Full entropy seed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81400" y="1752600"/>
            <a:ext cx="1828800" cy="707886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DBRG</a:t>
            </a:r>
            <a:endParaRPr lang="en-US" sz="2000" dirty="0">
              <a:latin typeface="+mn-lt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State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29400" y="1774686"/>
            <a:ext cx="22397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Pseudo random </a:t>
            </a:r>
          </a:p>
          <a:p>
            <a:r>
              <a:rPr lang="en-US" sz="2000" dirty="0">
                <a:latin typeface="+mn-lt"/>
              </a:rPr>
              <a:t>Stream, 2</a:t>
            </a:r>
            <a:r>
              <a:rPr lang="en-US" sz="2000" baseline="30000" dirty="0">
                <a:latin typeface="+mn-lt"/>
              </a:rPr>
              <a:t>32</a:t>
            </a:r>
            <a:r>
              <a:rPr lang="en-US" sz="2000" dirty="0">
                <a:latin typeface="+mn-lt"/>
              </a:rPr>
              <a:t> CRNs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2438400" y="2079486"/>
            <a:ext cx="1143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410200" y="2079486"/>
            <a:ext cx="1143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0"/>
            <a:ext cx="7772400" cy="838200"/>
          </a:xfrm>
        </p:spPr>
        <p:txBody>
          <a:bodyPr/>
          <a:lstStyle/>
          <a:p>
            <a:r>
              <a:rPr lang="en-US" sz="3600" dirty="0"/>
              <a:t>NIST 800-90B entropy subsystem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122" name="Picture 2" descr="Second Draft NIST Special Publication 800-90B, Recommendation for the  Entropy Sources Used for Random Bit Generation">
            <a:extLst>
              <a:ext uri="{FF2B5EF4-FFF2-40B4-BE49-F238E27FC236}">
                <a16:creationId xmlns:a16="http://schemas.microsoft.com/office/drawing/2014/main" id="{BE85AED5-CFAE-004B-93FC-E9D988CDE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24587"/>
            <a:ext cx="5617554" cy="455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360498-E1D5-DD46-B251-4B5E86EF7958}"/>
              </a:ext>
            </a:extLst>
          </p:cNvPr>
          <p:cNvSpPr txBox="1"/>
          <p:nvPr/>
        </p:nvSpPr>
        <p:spPr>
          <a:xfrm>
            <a:off x="304800" y="1066800"/>
            <a:ext cx="8610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This is the hard part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 finite number of statistical tests can “prove” entropy.</a:t>
            </a:r>
          </a:p>
          <a:p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457938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0"/>
            <a:ext cx="7772400" cy="838200"/>
          </a:xfrm>
        </p:spPr>
        <p:txBody>
          <a:bodyPr/>
          <a:lstStyle/>
          <a:p>
            <a:r>
              <a:rPr lang="en-US" sz="3600" dirty="0"/>
              <a:t>What is entropy?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88473"/>
                <a:ext cx="8496300" cy="5036127"/>
              </a:xfrm>
            </p:spPr>
            <p:txBody>
              <a:bodyPr/>
              <a:lstStyle/>
              <a:p>
                <a:pPr marL="400050">
                  <a:lnSpc>
                    <a:spcPct val="90000"/>
                  </a:lnSpc>
                </a:pPr>
                <a:r>
                  <a:rPr lang="en-US" sz="2000" dirty="0"/>
                  <a:t>Entropy is a measure of uncertainty or equivocation. It comes from thermal physics.</a:t>
                </a:r>
              </a:p>
              <a:p>
                <a:pPr marL="800100" lvl="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dirty="0"/>
                  <a:t>Entropy is related to how easy it is to “guess” the outcome of an experiment.</a:t>
                </a:r>
              </a:p>
              <a:p>
                <a:pPr marL="800100" lvl="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dirty="0"/>
                  <a:t>It is measured in bits (as we’ll see).  If you have n bits of entropy, you should be able to determine the outcome after 2</a:t>
                </a:r>
                <a:r>
                  <a:rPr lang="en-US" sz="1800" baseline="30000" dirty="0"/>
                  <a:t>n</a:t>
                </a:r>
                <a:r>
                  <a:rPr lang="en-US" sz="1800" dirty="0"/>
                  <a:t> “guesses.”</a:t>
                </a:r>
              </a:p>
              <a:p>
                <a:pPr marL="800100" lvl="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dirty="0"/>
                  <a:t>In symmetric crypto, for example, if a key has n bits of entropy and you have a solid encryption algorithm, given ciphertext, an adversary should need to try 2</a:t>
                </a:r>
                <a:r>
                  <a:rPr lang="en-US" sz="1800" baseline="30000" dirty="0"/>
                  <a:t>n</a:t>
                </a:r>
                <a:r>
                  <a:rPr lang="en-US" sz="1800" dirty="0"/>
                  <a:t> keys to get the plaintext.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Caution</a:t>
                </a: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dirty="0"/>
                  <a:t>Entropy is defined with respect to probability distributions. It cannot be calculated using statistical tests.</a:t>
                </a: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dirty="0"/>
                  <a:t>Example probability distribution: A fair coin toss has the distribution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h𝑒𝑎𝑑𝑠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𝑡𝑎𝑖𝑙𝑠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i="1" dirty="0"/>
                  <a:t>If you have data from an experiment whose trial outcomes are about half heads and half tails, it does not mean it has the foregoing distribution or the foregoing distribution’s entropy.</a:t>
                </a: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i="1" dirty="0"/>
                  <a:t>Conditioned output can masquerade as entropy rich.</a:t>
                </a:r>
              </a:p>
              <a:p>
                <a:pPr marL="400050">
                  <a:lnSpc>
                    <a:spcPct val="90000"/>
                  </a:lnSpc>
                </a:pPr>
                <a:endParaRPr lang="en-US" sz="2200" dirty="0"/>
              </a:p>
            </p:txBody>
          </p:sp>
        </mc:Choice>
        <mc:Fallback xmlns="">
          <p:sp>
            <p:nvSpPr>
              <p:cNvPr id="2458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88473"/>
                <a:ext cx="8496300" cy="5036127"/>
              </a:xfrm>
              <a:blipFill>
                <a:blip r:embed="rId3"/>
                <a:stretch>
                  <a:fillRect l="-747" t="-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5726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76200"/>
            <a:ext cx="7772400" cy="838200"/>
          </a:xfrm>
        </p:spPr>
        <p:txBody>
          <a:bodyPr/>
          <a:lstStyle/>
          <a:p>
            <a:r>
              <a:rPr lang="en-US" sz="3600" dirty="0"/>
              <a:t>Shannon’s mathematical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26027" y="1523077"/>
                <a:ext cx="8260773" cy="4801523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Suppose we have an experiment, with a finite set of outcomes,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={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where the outcomes occur with probability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/>
                  <a:t>respectively.  The probability distribution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dirty="0"/>
                  <a:t>.  Note: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b="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In general,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0" dirty="0"/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b="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For a probability distribution to be useful, it should be 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stationary</a:t>
                </a:r>
                <a:r>
                  <a:rPr lang="en-US" sz="2000" dirty="0"/>
                  <a:t>, that is, every time you perform an experiment, the probability distribution should be the same.  This does </a:t>
                </a:r>
                <a:r>
                  <a:rPr lang="en-US" sz="2000" i="1" dirty="0"/>
                  <a:t>not</a:t>
                </a:r>
                <a:r>
                  <a:rPr lang="en-US" sz="2000" dirty="0"/>
                  <a:t> mean the outcome of two successive experiments should be the same!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olidFill>
                      <a:schemeClr val="accent2"/>
                    </a:solidFill>
                  </a:rPr>
                  <a:t>These are </a:t>
                </a:r>
                <a:r>
                  <a:rPr lang="en-US" sz="2000" i="1" dirty="0">
                    <a:solidFill>
                      <a:schemeClr val="accent2"/>
                    </a:solidFill>
                  </a:rPr>
                  <a:t>very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strong conditions.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Shannon entropy: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458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6027" y="1523077"/>
                <a:ext cx="8260773" cy="4801523"/>
              </a:xfrm>
              <a:blipFill>
                <a:blip r:embed="rId3"/>
                <a:stretch>
                  <a:fillRect l="-614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3159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72275</TotalTime>
  <Words>3444</Words>
  <Application>Microsoft Macintosh PowerPoint</Application>
  <PresentationFormat>On-screen Show (4:3)</PresentationFormat>
  <Paragraphs>392</Paragraphs>
  <Slides>36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Cambria Math</vt:lpstr>
      <vt:lpstr>Courier New</vt:lpstr>
      <vt:lpstr>Menlo</vt:lpstr>
      <vt:lpstr>Times New Roman</vt:lpstr>
      <vt:lpstr>Contemporary</vt:lpstr>
      <vt:lpstr>PowerPoint Presentation</vt:lpstr>
      <vt:lpstr>What are cryptographic random numbers?</vt:lpstr>
      <vt:lpstr>Cryptographic random numbers</vt:lpstr>
      <vt:lpstr>How can you produce cryptographic random numbers in the real world?</vt:lpstr>
      <vt:lpstr>Sample 800-90 RNG System</vt:lpstr>
      <vt:lpstr>The easy part of cryptographic random number generation</vt:lpstr>
      <vt:lpstr>NIST 800-90B entropy subsystem</vt:lpstr>
      <vt:lpstr>What is entropy?</vt:lpstr>
      <vt:lpstr>Shannon’s mathematical definition</vt:lpstr>
      <vt:lpstr>Some entropy source calculations</vt:lpstr>
      <vt:lpstr>Other measures of entropy</vt:lpstr>
      <vt:lpstr>HW sources of entropy (God)</vt:lpstr>
      <vt:lpstr>SW sources of entropy (the devil)</vt:lpstr>
      <vt:lpstr>NIST 800-90B evolution</vt:lpstr>
      <vt:lpstr>A new hope</vt:lpstr>
      <vt:lpstr>How does Jitter execution work?</vt:lpstr>
      <vt:lpstr>Why is there uncertainty in the Δ_i?</vt:lpstr>
      <vt:lpstr>But wait, there’s more</vt:lpstr>
      <vt:lpstr>Why is Jitter execution entropy “good”</vt:lpstr>
      <vt:lpstr>Why are other sources (say interrupt arrival time) “bad”</vt:lpstr>
      <vt:lpstr>Three weekends and a NIST reading</vt:lpstr>
      <vt:lpstr>RNG</vt:lpstr>
      <vt:lpstr>RNG</vt:lpstr>
      <vt:lpstr>Software jitter sources in my code</vt:lpstr>
      <vt:lpstr>Simple Jitter Block 0</vt:lpstr>
      <vt:lpstr>Simple Jitter Block 0</vt:lpstr>
      <vt:lpstr>Simple Jitter Block 1</vt:lpstr>
      <vt:lpstr>Simple Jitter Block 1</vt:lpstr>
      <vt:lpstr>Simple Jitter Block 2</vt:lpstr>
      <vt:lpstr>Simple Jitter Block 2</vt:lpstr>
      <vt:lpstr>Memory Jitter</vt:lpstr>
      <vt:lpstr>Memory Jitter</vt:lpstr>
      <vt:lpstr>Hash based execution jitter</vt:lpstr>
      <vt:lpstr>Hash based execution jitter</vt:lpstr>
      <vt:lpstr>Future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Number analysis</dc:title>
  <dc:subject>Cryptanalysis</dc:subject>
  <dc:creator>John Manferdelli</dc:creator>
  <cp:lastModifiedBy>John Manferdelli</cp:lastModifiedBy>
  <cp:revision>4161</cp:revision>
  <dcterms:created xsi:type="dcterms:W3CDTF">2013-04-08T19:09:24Z</dcterms:created>
  <dcterms:modified xsi:type="dcterms:W3CDTF">2021-05-24T21:55:35Z</dcterms:modified>
</cp:coreProperties>
</file>