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7"/>
  </p:notesMasterIdLst>
  <p:handoutMasterIdLst>
    <p:handoutMasterId r:id="rId108"/>
  </p:handoutMasterIdLst>
  <p:sldIdLst>
    <p:sldId id="264" r:id="rId2"/>
    <p:sldId id="3022" r:id="rId3"/>
    <p:sldId id="2747" r:id="rId4"/>
    <p:sldId id="2523" r:id="rId5"/>
    <p:sldId id="2764" r:id="rId6"/>
    <p:sldId id="2524" r:id="rId7"/>
    <p:sldId id="3039" r:id="rId8"/>
    <p:sldId id="2526" r:id="rId9"/>
    <p:sldId id="2525" r:id="rId10"/>
    <p:sldId id="2529" r:id="rId11"/>
    <p:sldId id="2765" r:id="rId12"/>
    <p:sldId id="2528" r:id="rId13"/>
    <p:sldId id="2202" r:id="rId14"/>
    <p:sldId id="2204" r:id="rId15"/>
    <p:sldId id="2206" r:id="rId16"/>
    <p:sldId id="2208" r:id="rId17"/>
    <p:sldId id="2757" r:id="rId18"/>
    <p:sldId id="2806" r:id="rId19"/>
    <p:sldId id="2807" r:id="rId20"/>
    <p:sldId id="2808" r:id="rId21"/>
    <p:sldId id="2891" r:id="rId22"/>
    <p:sldId id="2738" r:id="rId23"/>
    <p:sldId id="3053" r:id="rId24"/>
    <p:sldId id="3054" r:id="rId25"/>
    <p:sldId id="3055" r:id="rId26"/>
    <p:sldId id="2892" r:id="rId27"/>
    <p:sldId id="2893" r:id="rId28"/>
    <p:sldId id="2894" r:id="rId29"/>
    <p:sldId id="2895" r:id="rId30"/>
    <p:sldId id="2896" r:id="rId31"/>
    <p:sldId id="2897" r:id="rId32"/>
    <p:sldId id="3045" r:id="rId33"/>
    <p:sldId id="2898" r:id="rId34"/>
    <p:sldId id="3047" r:id="rId35"/>
    <p:sldId id="3048" r:id="rId36"/>
    <p:sldId id="3052" r:id="rId37"/>
    <p:sldId id="2900" r:id="rId38"/>
    <p:sldId id="2899" r:id="rId39"/>
    <p:sldId id="2901" r:id="rId40"/>
    <p:sldId id="2902" r:id="rId41"/>
    <p:sldId id="3044" r:id="rId42"/>
    <p:sldId id="2905" r:id="rId43"/>
    <p:sldId id="2917" r:id="rId44"/>
    <p:sldId id="3043" r:id="rId45"/>
    <p:sldId id="2918" r:id="rId46"/>
    <p:sldId id="2919" r:id="rId47"/>
    <p:sldId id="2906" r:id="rId48"/>
    <p:sldId id="2920" r:id="rId49"/>
    <p:sldId id="3056" r:id="rId50"/>
    <p:sldId id="2923" r:id="rId51"/>
    <p:sldId id="2924" r:id="rId52"/>
    <p:sldId id="2921" r:id="rId53"/>
    <p:sldId id="2910" r:id="rId54"/>
    <p:sldId id="2980" r:id="rId55"/>
    <p:sldId id="2911" r:id="rId56"/>
    <p:sldId id="2912" r:id="rId57"/>
    <p:sldId id="2913" r:id="rId58"/>
    <p:sldId id="3016" r:id="rId59"/>
    <p:sldId id="3024" r:id="rId60"/>
    <p:sldId id="3025" r:id="rId61"/>
    <p:sldId id="3027" r:id="rId62"/>
    <p:sldId id="3028" r:id="rId63"/>
    <p:sldId id="3032" r:id="rId64"/>
    <p:sldId id="3026" r:id="rId65"/>
    <p:sldId id="3033" r:id="rId66"/>
    <p:sldId id="3034" r:id="rId67"/>
    <p:sldId id="3035" r:id="rId68"/>
    <p:sldId id="3040" r:id="rId69"/>
    <p:sldId id="3041" r:id="rId70"/>
    <p:sldId id="3042" r:id="rId71"/>
    <p:sldId id="3036" r:id="rId72"/>
    <p:sldId id="2985" r:id="rId73"/>
    <p:sldId id="2986" r:id="rId74"/>
    <p:sldId id="2749" r:id="rId75"/>
    <p:sldId id="3017" r:id="rId76"/>
    <p:sldId id="3063" r:id="rId77"/>
    <p:sldId id="3049" r:id="rId78"/>
    <p:sldId id="3061" r:id="rId79"/>
    <p:sldId id="3018" r:id="rId80"/>
    <p:sldId id="3065" r:id="rId81"/>
    <p:sldId id="3057" r:id="rId82"/>
    <p:sldId id="3066" r:id="rId83"/>
    <p:sldId id="3064" r:id="rId84"/>
    <p:sldId id="3071" r:id="rId85"/>
    <p:sldId id="3072" r:id="rId86"/>
    <p:sldId id="3067" r:id="rId87"/>
    <p:sldId id="3068" r:id="rId88"/>
    <p:sldId id="3069" r:id="rId89"/>
    <p:sldId id="3070" r:id="rId90"/>
    <p:sldId id="3060" r:id="rId91"/>
    <p:sldId id="3020" r:id="rId92"/>
    <p:sldId id="3021" r:id="rId93"/>
    <p:sldId id="3019" r:id="rId94"/>
    <p:sldId id="258" r:id="rId95"/>
    <p:sldId id="259" r:id="rId96"/>
    <p:sldId id="275" r:id="rId97"/>
    <p:sldId id="277" r:id="rId98"/>
    <p:sldId id="271" r:id="rId99"/>
    <p:sldId id="279" r:id="rId100"/>
    <p:sldId id="280" r:id="rId101"/>
    <p:sldId id="294" r:id="rId102"/>
    <p:sldId id="281" r:id="rId103"/>
    <p:sldId id="284" r:id="rId104"/>
    <p:sldId id="285" r:id="rId105"/>
    <p:sldId id="286" r:id="rId106"/>
  </p:sldIdLst>
  <p:sldSz cx="9144000" cy="6858000" type="screen4x3"/>
  <p:notesSz cx="7010400" cy="9296400"/>
  <p:defaultTextStyle>
    <a:defPPr>
      <a:defRPr lang="en-US"/>
    </a:defPPr>
    <a:lvl1pPr algn="ctr"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ctr"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ctr"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ctr"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ctr"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6600"/>
    <a:srgbClr val="33CC33"/>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492" autoAdjust="0"/>
    <p:restoredTop sz="50000" autoAdjust="0"/>
  </p:normalViewPr>
  <p:slideViewPr>
    <p:cSldViewPr>
      <p:cViewPr varScale="1">
        <p:scale>
          <a:sx n="107" d="100"/>
          <a:sy n="107" d="100"/>
        </p:scale>
        <p:origin x="2656"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288"/>
    </p:cViewPr>
  </p:sorterViewPr>
  <p:notesViewPr>
    <p:cSldViewPr>
      <p:cViewPr varScale="1">
        <p:scale>
          <a:sx n="54" d="100"/>
          <a:sy n="54" d="100"/>
        </p:scale>
        <p:origin x="-2826" y="-108"/>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9.xml"/><Relationship Id="rId5" Type="http://schemas.openxmlformats.org/officeDocument/2006/relationships/slide" Target="slides/slide8.xml"/><Relationship Id="rId10" Type="http://schemas.openxmlformats.org/officeDocument/2006/relationships/slide" Target="slides/slide60.xml"/><Relationship Id="rId4" Type="http://schemas.openxmlformats.org/officeDocument/2006/relationships/slide" Target="slides/slide7.xml"/><Relationship Id="rId9"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l"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l"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4252ED5B-CF6F-4B71-B1FE-CE01F4E92FD1}" type="slidenum">
              <a:rPr lang="en-US"/>
              <a:pPr>
                <a:defRPr/>
              </a:pPr>
              <a:t>‹#›</a:t>
            </a:fld>
            <a:endParaRPr lang="en-US"/>
          </a:p>
        </p:txBody>
      </p:sp>
    </p:spTree>
    <p:extLst>
      <p:ext uri="{BB962C8B-B14F-4D97-AF65-F5344CB8AC3E}">
        <p14:creationId xmlns:p14="http://schemas.microsoft.com/office/powerpoint/2010/main" val="2625763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0783D30-622E-46CB-8915-991F47C30121}" type="datetimeFigureOut">
              <a:rPr lang="en-US" smtClean="0"/>
              <a:pPr/>
              <a:t>11/2/23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CB2C746-97D0-491F-8377-6BFAC6944CFB}" type="slidenum">
              <a:rPr lang="en-US" smtClean="0"/>
              <a:pPr/>
              <a:t>‹#›</a:t>
            </a:fld>
            <a:endParaRPr lang="en-US"/>
          </a:p>
        </p:txBody>
      </p:sp>
    </p:spTree>
    <p:extLst>
      <p:ext uri="{BB962C8B-B14F-4D97-AF65-F5344CB8AC3E}">
        <p14:creationId xmlns:p14="http://schemas.microsoft.com/office/powerpoint/2010/main" val="15402206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31D9BDF-D4D8-4CFB-864C-C67431D37597}" type="slidenum">
              <a:rPr lang="en-US" smtClean="0"/>
              <a:pPr/>
              <a:t>28</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4816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72"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F1F7D76B-3018-4436-90C5-A9F53E6EC04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ED40360-6F76-452E-807B-E2E849E5FF45}"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0D0DBC8-875C-4DF5-A8F7-D398778BDF80}"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dirty="0"/>
              <a:t>JLM 20200304</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E0D5D8B-1B00-44D9-850C-D2A99A7FBF8B}"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E3022BAB-C66B-44DB-9362-9BD799F210BF}"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73CEBCC-7A88-49A9-B306-384C90CAC7E5}"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547A3E9C-750C-4BB8-9F43-ECC9C33D4459}"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F6BAC2E4-49AA-410B-9F7A-B992238B5E24}"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8E345111-308D-45E6-B6D3-19467DEEA18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805904D4-F27D-4CE1-88D6-0C19995CC41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DF512ED4-7F26-450A-BC64-6F9D3EE079FC}"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652B77AD-35DA-4F4F-81FA-A3F002DA34CD}"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A5BBE605-EF61-440A-B103-0258E5162559}"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7E1C973C-62DD-439F-BD56-3255F493D9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a:t>Cryptanalysis</a:t>
            </a:r>
            <a:endParaRPr lang="en-US" dirty="0"/>
          </a:p>
          <a:p>
            <a:pPr algn="ctr">
              <a:lnSpc>
                <a:spcPct val="80000"/>
              </a:lnSpc>
              <a:buFontTx/>
              <a:buNone/>
            </a:pPr>
            <a:endParaRPr lang="en-US" dirty="0"/>
          </a:p>
          <a:p>
            <a:pPr algn="ctr">
              <a:lnSpc>
                <a:spcPct val="80000"/>
              </a:lnSpc>
              <a:buFontTx/>
              <a:buNone/>
            </a:pPr>
            <a:r>
              <a:rPr lang="en-US" dirty="0"/>
              <a:t>Cryptography joins the twentieth century</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a:latin typeface="Arial" charset="0"/>
              </a:rPr>
              <a:t>JohnManferdelli</a:t>
            </a:r>
            <a:r>
              <a:rPr lang="en-US" sz="2000" dirty="0">
                <a:latin typeface="Arial" charset="0"/>
              </a:rPr>
              <a:t>@hotmail.com</a:t>
            </a:r>
          </a:p>
        </p:txBody>
      </p:sp>
      <p:sp>
        <p:nvSpPr>
          <p:cNvPr id="16390" name="Text Box 1028"/>
          <p:cNvSpPr txBox="1">
            <a:spLocks noChangeArrowheads="1"/>
          </p:cNvSpPr>
          <p:nvPr/>
        </p:nvSpPr>
        <p:spPr bwMode="auto">
          <a:xfrm>
            <a:off x="304800" y="5257800"/>
            <a:ext cx="8610600" cy="892552"/>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a:p>
            <a:pPr algn="l"/>
            <a:endParaRPr lang="en-US" sz="1200" i="1" dirty="0">
              <a:latin typeface="Arial" charset="0"/>
            </a:endParaRPr>
          </a:p>
        </p:txBody>
      </p:sp>
      <p:sp>
        <p:nvSpPr>
          <p:cNvPr id="6" name="Date Placeholder 5"/>
          <p:cNvSpPr>
            <a:spLocks noGrp="1"/>
          </p:cNvSpPr>
          <p:nvPr>
            <p:ph type="dt" sz="half" idx="4294967295"/>
          </p:nvPr>
        </p:nvSpPr>
        <p:spPr>
          <a:xfrm>
            <a:off x="381000" y="6096000"/>
            <a:ext cx="1905000" cy="457200"/>
          </a:xfrm>
        </p:spPr>
        <p:txBody>
          <a:bodyPr/>
          <a:lstStyle/>
          <a:p>
            <a:pPr>
              <a:defRPr/>
            </a:pPr>
            <a:r>
              <a:rPr lang="en-US" dirty="0"/>
              <a:t>JLM 20210227  21:00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C062459-D61A-400A-9C40-52C6CEF2C956}" type="slidenum">
              <a:rPr lang="en-US"/>
              <a:pPr>
                <a:defRPr/>
              </a:pPr>
              <a:t>10</a:t>
            </a:fld>
            <a:endParaRPr lang="en-US"/>
          </a:p>
        </p:txBody>
      </p:sp>
      <p:sp>
        <p:nvSpPr>
          <p:cNvPr id="97284" name="Rectangle 2"/>
          <p:cNvSpPr>
            <a:spLocks noGrp="1" noChangeArrowheads="1"/>
          </p:cNvSpPr>
          <p:nvPr>
            <p:ph type="title"/>
          </p:nvPr>
        </p:nvSpPr>
        <p:spPr>
          <a:xfrm>
            <a:off x="685800" y="0"/>
            <a:ext cx="7772400" cy="762000"/>
          </a:xfrm>
        </p:spPr>
        <p:txBody>
          <a:bodyPr/>
          <a:lstStyle/>
          <a:p>
            <a:r>
              <a:rPr lang="en-US" sz="3600" dirty="0"/>
              <a:t>Some Theorems</a:t>
            </a:r>
          </a:p>
        </p:txBody>
      </p:sp>
      <p:sp>
        <p:nvSpPr>
          <p:cNvPr id="97285"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7286" name="Rectangle 4"/>
              <p:cNvSpPr>
                <a:spLocks noChangeArrowheads="1"/>
              </p:cNvSpPr>
              <p:nvPr/>
            </p:nvSpPr>
            <p:spPr bwMode="auto">
              <a:xfrm>
                <a:off x="342900" y="1447800"/>
                <a:ext cx="8458200" cy="457200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kumimoji="1" lang="en-US" sz="2000" dirty="0">
                    <a:latin typeface="Arial" charset="0"/>
                  </a:rPr>
                  <a:t>Bayes:  P(X=</a:t>
                </a:r>
                <a:r>
                  <a:rPr kumimoji="1" lang="en-US" sz="2000" dirty="0" err="1">
                    <a:latin typeface="Arial" charset="0"/>
                  </a:rPr>
                  <a:t>x|Y</a:t>
                </a:r>
                <a:r>
                  <a:rPr kumimoji="1" lang="en-US" sz="2000" dirty="0">
                    <a:latin typeface="Arial" charset="0"/>
                  </a:rPr>
                  <a:t>=y) P(Y=y)= P(Y=</a:t>
                </a:r>
                <a:r>
                  <a:rPr kumimoji="1" lang="en-US" sz="2000" dirty="0" err="1">
                    <a:latin typeface="Arial" charset="0"/>
                  </a:rPr>
                  <a:t>y|X</a:t>
                </a:r>
                <a:r>
                  <a:rPr kumimoji="1" lang="en-US" sz="2000" dirty="0">
                    <a:latin typeface="Arial" charset="0"/>
                  </a:rPr>
                  <a:t>=x) P(X=x)= P(X=x, Y=y)</a:t>
                </a:r>
              </a:p>
              <a:p>
                <a:pPr marL="342900" indent="-342900" algn="l">
                  <a:spcBef>
                    <a:spcPct val="20000"/>
                  </a:spcBef>
                  <a:buFontTx/>
                  <a:buChar char="•"/>
                </a:pPr>
                <a:r>
                  <a:rPr kumimoji="1" lang="en-US" sz="2000" dirty="0">
                    <a:latin typeface="Arial" charset="0"/>
                  </a:rPr>
                  <a:t>X and Y are independent </a:t>
                </a:r>
                <a:r>
                  <a:rPr kumimoji="1" lang="en-US" sz="2000" dirty="0" err="1">
                    <a:latin typeface="Arial" charset="0"/>
                  </a:rPr>
                  <a:t>iff</a:t>
                </a:r>
                <a:r>
                  <a:rPr kumimoji="1" lang="en-US" sz="2000" dirty="0">
                    <a:latin typeface="Arial" charset="0"/>
                  </a:rPr>
                  <a:t> P(X=x, Y=y)= P(X=x)P(Y=</a:t>
                </a:r>
                <a:r>
                  <a:rPr kumimoji="1" lang="en-US" sz="2000" dirty="0" err="1">
                    <a:latin typeface="Arial" charset="0"/>
                  </a:rPr>
                  <a:t>y</a:t>
                </a:r>
                <a:r>
                  <a:rPr kumimoji="1" lang="en-US" sz="2000" dirty="0">
                    <a:latin typeface="Arial" charset="0"/>
                  </a:rPr>
                  <a:t>)</a:t>
                </a:r>
              </a:p>
              <a:p>
                <a:pPr marL="342900" indent="-342900" algn="l">
                  <a:spcBef>
                    <a:spcPct val="20000"/>
                  </a:spcBef>
                  <a:buFontTx/>
                  <a:buChar char="•"/>
                </a:pPr>
                <a:r>
                  <a:rPr kumimoji="1" lang="en-US" sz="2000" dirty="0">
                    <a:latin typeface="Arial" charset="0"/>
                  </a:rPr>
                  <a:t>H(X,Y)= H(Y)+H(X|Y)</a:t>
                </a:r>
              </a:p>
              <a:p>
                <a:pPr marL="342900" indent="-342900" algn="l">
                  <a:spcBef>
                    <a:spcPct val="20000"/>
                  </a:spcBef>
                  <a:buFontTx/>
                  <a:buChar char="•"/>
                </a:pPr>
                <a:r>
                  <a:rPr kumimoji="1" lang="en-US" sz="2000" dirty="0">
                    <a:latin typeface="Arial" charset="0"/>
                  </a:rPr>
                  <a:t>H(X,Y)</a:t>
                </a:r>
                <a:r>
                  <a:rPr lang="en-US" sz="2000" dirty="0">
                    <a:latin typeface="Math1Mono"/>
                  </a:rPr>
                  <a:t>≤ </a:t>
                </a:r>
                <a:r>
                  <a:rPr kumimoji="1" lang="en-US" sz="2000" dirty="0">
                    <a:latin typeface="Arial" charset="0"/>
                  </a:rPr>
                  <a:t>H(X)+H(Y)</a:t>
                </a:r>
              </a:p>
              <a:p>
                <a:pPr marL="342900" indent="-342900" algn="l">
                  <a:spcBef>
                    <a:spcPct val="20000"/>
                  </a:spcBef>
                  <a:buFontTx/>
                  <a:buChar char="•"/>
                </a:pPr>
                <a:r>
                  <a:rPr kumimoji="1" lang="en-US" sz="2000" dirty="0">
                    <a:latin typeface="Arial" charset="0"/>
                  </a:rPr>
                  <a:t>H(Y|X)</a:t>
                </a:r>
                <a:r>
                  <a:rPr lang="en-US" sz="2000" dirty="0">
                    <a:latin typeface="Math1Mono"/>
                  </a:rPr>
                  <a:t>≤ </a:t>
                </a:r>
                <a:r>
                  <a:rPr kumimoji="1" lang="en-US" sz="2000" dirty="0">
                    <a:latin typeface="Arial" charset="0"/>
                  </a:rPr>
                  <a:t>H(Y) with equality </a:t>
                </a:r>
                <a:r>
                  <a:rPr kumimoji="1" lang="en-US" sz="2000" dirty="0" err="1">
                    <a:latin typeface="Arial" charset="0"/>
                  </a:rPr>
                  <a:t>iff</a:t>
                </a:r>
                <a:r>
                  <a:rPr kumimoji="1" lang="en-US" sz="2000" dirty="0">
                    <a:latin typeface="Arial" charset="0"/>
                  </a:rPr>
                  <a:t> X and Y are independent.</a:t>
                </a:r>
              </a:p>
              <a:p>
                <a:pPr marL="342900" indent="-342900" algn="l">
                  <a:spcBef>
                    <a:spcPct val="20000"/>
                  </a:spcBef>
                  <a:buFontTx/>
                  <a:buChar char="•"/>
                </a:pPr>
                <a:r>
                  <a:rPr kumimoji="1" lang="en-US" sz="2000" dirty="0">
                    <a:latin typeface="Arial" charset="0"/>
                  </a:rPr>
                  <a:t>If X is a random variable representing an experiment in selecting one of N items from a set, S, H(X)</a:t>
                </a:r>
                <a:r>
                  <a:rPr lang="en-US" sz="2000" dirty="0">
                    <a:latin typeface="Math1" pitchFamily="2" charset="2"/>
                  </a:rPr>
                  <a:t>&lt;</a:t>
                </a:r>
                <a:r>
                  <a:rPr kumimoji="1" lang="en-US" sz="2000" dirty="0" err="1">
                    <a:latin typeface="Arial" charset="0"/>
                  </a:rPr>
                  <a:t>lg(N</a:t>
                </a:r>
                <a:r>
                  <a:rPr kumimoji="1" lang="en-US" sz="2000" dirty="0">
                    <a:latin typeface="Arial" charset="0"/>
                  </a:rPr>
                  <a:t>) with equality </a:t>
                </a:r>
                <a:r>
                  <a:rPr kumimoji="1" lang="en-US" sz="2000" dirty="0" err="1">
                    <a:latin typeface="Arial" charset="0"/>
                  </a:rPr>
                  <a:t>iff</a:t>
                </a:r>
                <a:r>
                  <a:rPr kumimoji="1" lang="en-US" sz="2000" dirty="0">
                    <a:latin typeface="Arial" charset="0"/>
                  </a:rPr>
                  <a:t> every selection is equally likely (Selecting a key has highest entropy off each key is equally likely).</a:t>
                </a:r>
              </a:p>
              <a:p>
                <a:pPr marL="342900" indent="-342900" algn="l">
                  <a:spcBef>
                    <a:spcPct val="20000"/>
                  </a:spcBef>
                  <a:buFontTx/>
                  <a:buChar char="•"/>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e>
                        <m:r>
                          <a:rPr lang="en-US" sz="2000" b="0" i="1" smtClean="0">
                            <a:latin typeface="Cambria Math" panose="02040503050406030204" pitchFamily="18" charset="0"/>
                          </a:rPr>
                          <m:t>𝑌</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𝑥</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a14:m>
                <a:r>
                  <a:rPr lang="en-US" sz="2000" dirty="0">
                    <a:latin typeface="+mn-lt"/>
                  </a:rPr>
                  <a:t>which is generally not equal to </a:t>
                </a:r>
                <a14:m>
                  <m:oMath xmlns:m="http://schemas.openxmlformats.org/officeDocument/2006/math">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𝑦</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e>
                            <m:r>
                              <a:rPr lang="en-US" sz="2000" b="0" i="1" smtClean="0">
                                <a:latin typeface="Cambria Math" panose="02040503050406030204" pitchFamily="18" charset="0"/>
                              </a:rPr>
                              <m:t>𝑥</m:t>
                            </m:r>
                          </m:e>
                        </m:d>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𝑌</m:t>
                            </m:r>
                          </m:sub>
                        </m:sSub>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a14:m>
                <a:r>
                  <a:rPr lang="en-US" sz="2000" dirty="0">
                    <a:latin typeface="+mn-lt"/>
                  </a:rPr>
                  <a:t>. </a:t>
                </a:r>
              </a:p>
              <a:p>
                <a:pPr marL="342900" indent="-342900" algn="l">
                  <a:spcBef>
                    <a:spcPct val="20000"/>
                  </a:spcBef>
                  <a:buFontTx/>
                  <a:buChar char="•"/>
                </a:pPr>
                <a:r>
                  <a:rPr lang="en-US" sz="2000" dirty="0">
                    <a:latin typeface="+mn-lt"/>
                  </a:rPr>
                  <a:t>H(K|C) = H(M|C) + H(K|M, C).</a:t>
                </a:r>
                <a:endParaRPr kumimoji="1" lang="en-US" sz="2000" dirty="0">
                  <a:latin typeface="+mn-lt"/>
                </a:endParaRPr>
              </a:p>
              <a:p>
                <a:pPr marL="342900" indent="-342900" algn="l">
                  <a:spcBef>
                    <a:spcPct val="20000"/>
                  </a:spcBef>
                </a:pPr>
                <a:endParaRPr kumimoji="1" lang="en-US" sz="2000" dirty="0">
                  <a:latin typeface="Arial" charset="0"/>
                </a:endParaRPr>
              </a:p>
            </p:txBody>
          </p:sp>
        </mc:Choice>
        <mc:Fallback xmlns="">
          <p:sp>
            <p:nvSpPr>
              <p:cNvPr id="97286" name="Rectangle 4"/>
              <p:cNvSpPr>
                <a:spLocks noRot="1" noChangeAspect="1" noMove="1" noResize="1" noEditPoints="1" noAdjustHandles="1" noChangeArrowheads="1" noChangeShapeType="1" noTextEdit="1"/>
              </p:cNvSpPr>
              <p:nvPr/>
            </p:nvSpPr>
            <p:spPr bwMode="auto">
              <a:xfrm>
                <a:off x="342900" y="1447800"/>
                <a:ext cx="8458200" cy="4572000"/>
              </a:xfrm>
              <a:prstGeom prst="rect">
                <a:avLst/>
              </a:prstGeom>
              <a:blipFill>
                <a:blip r:embed="rId2"/>
                <a:stretch>
                  <a:fillRect l="-450" t="-554"/>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Footer Placeholder 3">
            <a:extLst>
              <a:ext uri="{FF2B5EF4-FFF2-40B4-BE49-F238E27FC236}">
                <a16:creationId xmlns:a16="http://schemas.microsoft.com/office/drawing/2014/main" id="{C6F70842-DBD7-F94C-A58B-5F9AB0871C2E}"/>
              </a:ext>
            </a:extLst>
          </p:cNvPr>
          <p:cNvSpPr>
            <a:spLocks noGrp="1"/>
          </p:cNvSpPr>
          <p:nvPr>
            <p:ph type="ftr" sz="quarter" idx="4294967295"/>
          </p:nvPr>
        </p:nvSpPr>
        <p:spPr>
          <a:xfrm>
            <a:off x="8115300" y="6216065"/>
            <a:ext cx="6858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CDFAB0F-B4F9-BE4C-8208-F74EB7D286C4}" type="slidenum">
              <a:rPr lang="en-US" altLang="en-US" sz="1400" smtClean="0">
                <a:latin typeface="Times New Roman" panose="02020603050405020304" pitchFamily="18" charset="0"/>
              </a:rPr>
              <a:pPr/>
              <a:t>100</a:t>
            </a:fld>
            <a:endParaRPr lang="en-US" altLang="en-US" sz="1400" dirty="0">
              <a:latin typeface="Times New Roman" panose="02020603050405020304" pitchFamily="18" charset="0"/>
            </a:endParaRPr>
          </a:p>
        </p:txBody>
      </p:sp>
      <p:sp>
        <p:nvSpPr>
          <p:cNvPr id="10242" name="Rectangle 2">
            <a:extLst>
              <a:ext uri="{FF2B5EF4-FFF2-40B4-BE49-F238E27FC236}">
                <a16:creationId xmlns:a16="http://schemas.microsoft.com/office/drawing/2014/main" id="{A4BBB4BA-421C-6149-A630-6702C832B3EB}"/>
              </a:ext>
            </a:extLst>
          </p:cNvPr>
          <p:cNvSpPr>
            <a:spLocks noGrp="1" noChangeArrowheads="1"/>
          </p:cNvSpPr>
          <p:nvPr>
            <p:ph type="title"/>
          </p:nvPr>
        </p:nvSpPr>
        <p:spPr>
          <a:xfrm>
            <a:off x="685800" y="76200"/>
            <a:ext cx="7772400" cy="533400"/>
          </a:xfrm>
        </p:spPr>
        <p:txBody>
          <a:bodyPr/>
          <a:lstStyle/>
          <a:p>
            <a:pPr eaLnBrk="1" hangingPunct="1"/>
            <a:r>
              <a:rPr lang="en-US" altLang="en-US">
                <a:latin typeface="Arial" panose="020B0604020202020204" pitchFamily="34" charset="0"/>
                <a:cs typeface="Arial" panose="020B0604020202020204" pitchFamily="34" charset="0"/>
              </a:rPr>
              <a:t>Primary Phase</a:t>
            </a:r>
          </a:p>
        </p:txBody>
      </p:sp>
      <p:sp>
        <p:nvSpPr>
          <p:cNvPr id="236547" name="Rectangle 3">
            <a:extLst>
              <a:ext uri="{FF2B5EF4-FFF2-40B4-BE49-F238E27FC236}">
                <a16:creationId xmlns:a16="http://schemas.microsoft.com/office/drawing/2014/main" id="{BE87970A-BBD2-3E49-8F06-E348B4D07C54}"/>
              </a:ext>
            </a:extLst>
          </p:cNvPr>
          <p:cNvSpPr>
            <a:spLocks noGrp="1" noChangeArrowheads="1"/>
          </p:cNvSpPr>
          <p:nvPr>
            <p:ph type="body" idx="1"/>
          </p:nvPr>
        </p:nvSpPr>
        <p:spPr>
          <a:xfrm>
            <a:off x="371061" y="1331380"/>
            <a:ext cx="8763000" cy="48006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Correct rotor setting is said to be </a:t>
            </a:r>
            <a:r>
              <a:rPr lang="en-US" altLang="en-US" sz="2000" b="1" dirty="0">
                <a:solidFill>
                  <a:schemeClr val="accent2"/>
                </a:solidFill>
                <a:latin typeface="Arial" panose="020B0604020202020204" pitchFamily="34" charset="0"/>
                <a:cs typeface="Arial" panose="020B0604020202020204" pitchFamily="34" charset="0"/>
              </a:rPr>
              <a:t>causal</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 incorrect settings are </a:t>
            </a:r>
            <a:r>
              <a:rPr lang="en-US" altLang="en-US" sz="2000" b="1" dirty="0">
                <a:solidFill>
                  <a:schemeClr val="accent2"/>
                </a:solidFill>
                <a:latin typeface="Arial" panose="020B0604020202020204" pitchFamily="34" charset="0"/>
                <a:cs typeface="Arial" panose="020B0604020202020204" pitchFamily="34" charset="0"/>
              </a:rPr>
              <a:t>random</a:t>
            </a:r>
            <a:endParaRPr lang="en-US" altLang="en-US" sz="2000" dirty="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First letter matches with probability 1/26</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it matches, then must try all 30 steps</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matches with probability 1/26</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Binomial distribution with p = 1/26 and n = 30</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Expected matches is 30/26 = 1.154</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first letter matches, then after n steps, we expect about (1.154)</a:t>
            </a:r>
            <a:r>
              <a:rPr lang="en-US" altLang="en-US" sz="2000" baseline="30000" dirty="0">
                <a:latin typeface="Arial" panose="020B0604020202020204" pitchFamily="34" charset="0"/>
                <a:cs typeface="Arial" panose="020B0604020202020204" pitchFamily="34" charset="0"/>
              </a:rPr>
              <a:t>n</a:t>
            </a:r>
            <a:r>
              <a:rPr lang="en-US" altLang="en-US" sz="2000" dirty="0">
                <a:latin typeface="Arial" panose="020B0604020202020204" pitchFamily="34" charset="0"/>
                <a:cs typeface="Arial" panose="020B0604020202020204" pitchFamily="34" charset="0"/>
              </a:rPr>
              <a:t> surviving paths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first plaintext matches, about (1.154)</a:t>
            </a:r>
            <a:r>
              <a:rPr lang="en-US" altLang="en-US" sz="2000" baseline="30000" dirty="0">
                <a:latin typeface="Arial" panose="020B0604020202020204" pitchFamily="34" charset="0"/>
                <a:cs typeface="Arial" panose="020B0604020202020204" pitchFamily="34" charset="0"/>
              </a:rPr>
              <a:t>n</a:t>
            </a:r>
            <a:r>
              <a:rPr lang="en-US" altLang="en-US" sz="2000" dirty="0">
                <a:latin typeface="Arial" panose="020B0604020202020204" pitchFamily="34" charset="0"/>
                <a:cs typeface="Arial" panose="020B0604020202020204" pitchFamily="34" charset="0"/>
              </a:rPr>
              <a:t> surviving paths after n steps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We want to eliminate putative cipher rotor settings that are incorrect</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The random settings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How to do this when we get more paths!</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53E4AAF-75AE-094C-A5D4-7C31D1CD8BA0}"/>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0716937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left)">
                                      <p:cBhvr>
                                        <p:cTn id="7" dur="500"/>
                                        <p:tgtEl>
                                          <p:spTgt spid="2365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6547">
                                            <p:txEl>
                                              <p:pRg st="1" end="1"/>
                                            </p:txEl>
                                          </p:spTgt>
                                        </p:tgtEl>
                                        <p:attrNameLst>
                                          <p:attrName>style.visibility</p:attrName>
                                        </p:attrNameLst>
                                      </p:cBhvr>
                                      <p:to>
                                        <p:strVal val="visible"/>
                                      </p:to>
                                    </p:set>
                                    <p:animEffect transition="in" filter="wipe(left)">
                                      <p:cBhvr>
                                        <p:cTn id="10" dur="500"/>
                                        <p:tgtEl>
                                          <p:spTgt spid="2365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Effect transition="in" filter="wipe(left)">
                                      <p:cBhvr>
                                        <p:cTn id="15" dur="500"/>
                                        <p:tgtEl>
                                          <p:spTgt spid="2365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6547">
                                            <p:txEl>
                                              <p:pRg st="3" end="3"/>
                                            </p:txEl>
                                          </p:spTgt>
                                        </p:tgtEl>
                                        <p:attrNameLst>
                                          <p:attrName>style.visibility</p:attrName>
                                        </p:attrNameLst>
                                      </p:cBhvr>
                                      <p:to>
                                        <p:strVal val="visible"/>
                                      </p:to>
                                    </p:set>
                                    <p:animEffect transition="in" filter="wipe(left)">
                                      <p:cBhvr>
                                        <p:cTn id="20" dur="500"/>
                                        <p:tgtEl>
                                          <p:spTgt spid="23654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6547">
                                            <p:txEl>
                                              <p:pRg st="4" end="4"/>
                                            </p:txEl>
                                          </p:spTgt>
                                        </p:tgtEl>
                                        <p:attrNameLst>
                                          <p:attrName>style.visibility</p:attrName>
                                        </p:attrNameLst>
                                      </p:cBhvr>
                                      <p:to>
                                        <p:strVal val="visible"/>
                                      </p:to>
                                    </p:set>
                                    <p:animEffect transition="in" filter="wipe(left)">
                                      <p:cBhvr>
                                        <p:cTn id="23" dur="500"/>
                                        <p:tgtEl>
                                          <p:spTgt spid="23654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6547">
                                            <p:txEl>
                                              <p:pRg st="5" end="5"/>
                                            </p:txEl>
                                          </p:spTgt>
                                        </p:tgtEl>
                                        <p:attrNameLst>
                                          <p:attrName>style.visibility</p:attrName>
                                        </p:attrNameLst>
                                      </p:cBhvr>
                                      <p:to>
                                        <p:strVal val="visible"/>
                                      </p:to>
                                    </p:set>
                                    <p:animEffect transition="in" filter="wipe(left)">
                                      <p:cBhvr>
                                        <p:cTn id="26" dur="500"/>
                                        <p:tgtEl>
                                          <p:spTgt spid="23654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6547">
                                            <p:txEl>
                                              <p:pRg st="6" end="6"/>
                                            </p:txEl>
                                          </p:spTgt>
                                        </p:tgtEl>
                                        <p:attrNameLst>
                                          <p:attrName>style.visibility</p:attrName>
                                        </p:attrNameLst>
                                      </p:cBhvr>
                                      <p:to>
                                        <p:strVal val="visible"/>
                                      </p:to>
                                    </p:set>
                                    <p:animEffect transition="in" filter="wipe(left)">
                                      <p:cBhvr>
                                        <p:cTn id="31" dur="500"/>
                                        <p:tgtEl>
                                          <p:spTgt spid="23654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6547">
                                            <p:txEl>
                                              <p:pRg st="7" end="7"/>
                                            </p:txEl>
                                          </p:spTgt>
                                        </p:tgtEl>
                                        <p:attrNameLst>
                                          <p:attrName>style.visibility</p:attrName>
                                        </p:attrNameLst>
                                      </p:cBhvr>
                                      <p:to>
                                        <p:strVal val="visible"/>
                                      </p:to>
                                    </p:set>
                                    <p:animEffect transition="in" filter="wipe(left)">
                                      <p:cBhvr>
                                        <p:cTn id="36" dur="500"/>
                                        <p:tgtEl>
                                          <p:spTgt spid="23654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6547">
                                            <p:txEl>
                                              <p:pRg st="8" end="8"/>
                                            </p:txEl>
                                          </p:spTgt>
                                        </p:tgtEl>
                                        <p:attrNameLst>
                                          <p:attrName>style.visibility</p:attrName>
                                        </p:attrNameLst>
                                      </p:cBhvr>
                                      <p:to>
                                        <p:strVal val="visible"/>
                                      </p:to>
                                    </p:set>
                                    <p:animEffect transition="in" filter="wipe(left)">
                                      <p:cBhvr>
                                        <p:cTn id="41" dur="500"/>
                                        <p:tgtEl>
                                          <p:spTgt spid="23654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6547">
                                            <p:txEl>
                                              <p:pRg st="9" end="9"/>
                                            </p:txEl>
                                          </p:spTgt>
                                        </p:tgtEl>
                                        <p:attrNameLst>
                                          <p:attrName>style.visibility</p:attrName>
                                        </p:attrNameLst>
                                      </p:cBhvr>
                                      <p:to>
                                        <p:strVal val="visible"/>
                                      </p:to>
                                    </p:set>
                                    <p:animEffect transition="in" filter="wipe(left)">
                                      <p:cBhvr>
                                        <p:cTn id="46" dur="500"/>
                                        <p:tgtEl>
                                          <p:spTgt spid="236547">
                                            <p:txEl>
                                              <p:pRg st="9" end="9"/>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36547">
                                            <p:txEl>
                                              <p:pRg st="10" end="10"/>
                                            </p:txEl>
                                          </p:spTgt>
                                        </p:tgtEl>
                                        <p:attrNameLst>
                                          <p:attrName>style.visibility</p:attrName>
                                        </p:attrNameLst>
                                      </p:cBhvr>
                                      <p:to>
                                        <p:strVal val="visible"/>
                                      </p:to>
                                    </p:set>
                                    <p:animEffect transition="in" filter="wipe(left)">
                                      <p:cBhvr>
                                        <p:cTn id="49" dur="500"/>
                                        <p:tgtEl>
                                          <p:spTgt spid="236547">
                                            <p:txEl>
                                              <p:pRg st="10" end="1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6547">
                                            <p:txEl>
                                              <p:pRg st="11" end="11"/>
                                            </p:txEl>
                                          </p:spTgt>
                                        </p:tgtEl>
                                        <p:attrNameLst>
                                          <p:attrName>style.visibility</p:attrName>
                                        </p:attrNameLst>
                                      </p:cBhvr>
                                      <p:to>
                                        <p:strVal val="visible"/>
                                      </p:to>
                                    </p:set>
                                    <p:animEffect transition="in" filter="wipe(left)">
                                      <p:cBhvr>
                                        <p:cTn id="54" dur="500"/>
                                        <p:tgtEl>
                                          <p:spTgt spid="2365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3">
            <a:extLst>
              <a:ext uri="{FF2B5EF4-FFF2-40B4-BE49-F238E27FC236}">
                <a16:creationId xmlns:a16="http://schemas.microsoft.com/office/drawing/2014/main" id="{B212C53E-4001-3A46-951E-534F69528C71}"/>
              </a:ext>
            </a:extLst>
          </p:cNvPr>
          <p:cNvSpPr>
            <a:spLocks noGrp="1"/>
          </p:cNvSpPr>
          <p:nvPr>
            <p:ph type="ftr" sz="quarter" idx="4294967295"/>
          </p:nvPr>
        </p:nvSpPr>
        <p:spPr>
          <a:xfrm>
            <a:off x="8229600" y="6308658"/>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0BA7A41-6CF4-294E-AF5E-BE5EACEEA426}" type="slidenum">
              <a:rPr lang="en-US" altLang="en-US" sz="1400" smtClean="0">
                <a:latin typeface="Times New Roman" panose="02020603050405020304" pitchFamily="18" charset="0"/>
              </a:rPr>
              <a:pPr/>
              <a:t>101</a:t>
            </a:fld>
            <a:endParaRPr lang="en-US" altLang="en-US" sz="1400" dirty="0">
              <a:latin typeface="Times New Roman" panose="02020603050405020304" pitchFamily="18" charset="0"/>
            </a:endParaRPr>
          </a:p>
        </p:txBody>
      </p:sp>
      <p:sp>
        <p:nvSpPr>
          <p:cNvPr id="11266" name="Rectangle 2">
            <a:extLst>
              <a:ext uri="{FF2B5EF4-FFF2-40B4-BE49-F238E27FC236}">
                <a16:creationId xmlns:a16="http://schemas.microsoft.com/office/drawing/2014/main" id="{9E11FB3B-B3AC-904D-941E-1070BC0BA3B4}"/>
              </a:ext>
            </a:extLst>
          </p:cNvPr>
          <p:cNvSpPr>
            <a:spLocks noGrp="1" noChangeArrowheads="1"/>
          </p:cNvSpPr>
          <p:nvPr>
            <p:ph type="title"/>
          </p:nvPr>
        </p:nvSpPr>
        <p:spPr>
          <a:xfrm>
            <a:off x="571500" y="15875"/>
            <a:ext cx="8077200" cy="746125"/>
          </a:xfrm>
        </p:spPr>
        <p:txBody>
          <a:bodyPr/>
          <a:lstStyle/>
          <a:p>
            <a:pPr eaLnBrk="1" hangingPunct="1"/>
            <a:r>
              <a:rPr lang="en-US" altLang="en-US">
                <a:latin typeface="Arial" panose="020B0604020202020204" pitchFamily="34" charset="0"/>
                <a:cs typeface="Arial" panose="020B0604020202020204" pitchFamily="34" charset="0"/>
              </a:rPr>
              <a:t>Primary Phase: Merging Paths</a:t>
            </a:r>
          </a:p>
        </p:txBody>
      </p:sp>
      <p:sp>
        <p:nvSpPr>
          <p:cNvPr id="11267" name="Rectangle 3">
            <a:extLst>
              <a:ext uri="{FF2B5EF4-FFF2-40B4-BE49-F238E27FC236}">
                <a16:creationId xmlns:a16="http://schemas.microsoft.com/office/drawing/2014/main" id="{001E23D7-C377-5E47-B620-0C152F9F56D0}"/>
              </a:ext>
            </a:extLst>
          </p:cNvPr>
          <p:cNvSpPr>
            <a:spLocks noGrp="1" noChangeArrowheads="1"/>
          </p:cNvSpPr>
          <p:nvPr>
            <p:ph type="body" idx="1"/>
          </p:nvPr>
        </p:nvSpPr>
        <p:spPr>
          <a:xfrm>
            <a:off x="381000" y="1141413"/>
            <a:ext cx="7772400" cy="746125"/>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Suppose first 3 plaintext match</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With initial settings AAAAA</a:t>
            </a:r>
          </a:p>
        </p:txBody>
      </p:sp>
      <p:pic>
        <p:nvPicPr>
          <p:cNvPr id="11268" name="Picture 4">
            <a:extLst>
              <a:ext uri="{FF2B5EF4-FFF2-40B4-BE49-F238E27FC236}">
                <a16:creationId xmlns:a16="http://schemas.microsoft.com/office/drawing/2014/main" id="{D20D05A8-5617-A943-AE79-40684E45F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0"/>
            <a:ext cx="4191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a:extLst>
              <a:ext uri="{FF2B5EF4-FFF2-40B4-BE49-F238E27FC236}">
                <a16:creationId xmlns:a16="http://schemas.microsoft.com/office/drawing/2014/main" id="{4CA08EB6-AB12-2545-8DA2-FE7A7BA04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86000"/>
            <a:ext cx="44958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Line 6">
            <a:extLst>
              <a:ext uri="{FF2B5EF4-FFF2-40B4-BE49-F238E27FC236}">
                <a16:creationId xmlns:a16="http://schemas.microsoft.com/office/drawing/2014/main" id="{9627C572-12A1-C949-8B20-3957F16A6A31}"/>
              </a:ext>
            </a:extLst>
          </p:cNvPr>
          <p:cNvSpPr>
            <a:spLocks noChangeShapeType="1"/>
          </p:cNvSpPr>
          <p:nvPr/>
        </p:nvSpPr>
        <p:spPr bwMode="auto">
          <a:xfrm>
            <a:off x="44958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Rectangle 7">
            <a:extLst>
              <a:ext uri="{FF2B5EF4-FFF2-40B4-BE49-F238E27FC236}">
                <a16:creationId xmlns:a16="http://schemas.microsoft.com/office/drawing/2014/main" id="{B45C1AB1-575A-5B45-ADD7-AA613C34ED5D}"/>
              </a:ext>
            </a:extLst>
          </p:cNvPr>
          <p:cNvSpPr>
            <a:spLocks noChangeArrowheads="1"/>
          </p:cNvSpPr>
          <p:nvPr/>
        </p:nvSpPr>
        <p:spPr bwMode="auto">
          <a:xfrm>
            <a:off x="830263" y="4130675"/>
            <a:ext cx="22653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pPr eaLnBrk="1" hangingPunct="1"/>
            <a:r>
              <a:rPr lang="en-US" altLang="en-US" sz="2000" b="1">
                <a:solidFill>
                  <a:schemeClr val="accent2"/>
                </a:solidFill>
                <a:latin typeface="Arial" panose="020B0604020202020204" pitchFamily="34" charset="0"/>
                <a:cs typeface="Arial" panose="020B0604020202020204" pitchFamily="34" charset="0"/>
              </a:rPr>
              <a:t>Consistent paths</a:t>
            </a:r>
            <a:endParaRPr lang="en-US" altLang="en-US" sz="2000">
              <a:latin typeface="Arial" panose="020B0604020202020204" pitchFamily="34" charset="0"/>
              <a:cs typeface="Arial" panose="020B0604020202020204" pitchFamily="34" charset="0"/>
            </a:endParaRPr>
          </a:p>
        </p:txBody>
      </p:sp>
      <p:sp>
        <p:nvSpPr>
          <p:cNvPr id="11272" name="Rectangle 8">
            <a:extLst>
              <a:ext uri="{FF2B5EF4-FFF2-40B4-BE49-F238E27FC236}">
                <a16:creationId xmlns:a16="http://schemas.microsoft.com/office/drawing/2014/main" id="{E4998569-4E68-3442-A707-900C49DF3FD8}"/>
              </a:ext>
            </a:extLst>
          </p:cNvPr>
          <p:cNvSpPr>
            <a:spLocks noChangeArrowheads="1"/>
          </p:cNvSpPr>
          <p:nvPr/>
        </p:nvSpPr>
        <p:spPr bwMode="auto">
          <a:xfrm>
            <a:off x="4876800" y="4130675"/>
            <a:ext cx="3205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pPr eaLnBrk="1" hangingPunct="1"/>
            <a:r>
              <a:rPr lang="en-US" altLang="en-US" sz="2000" b="1">
                <a:solidFill>
                  <a:schemeClr val="accent2"/>
                </a:solidFill>
                <a:latin typeface="Arial" panose="020B0604020202020204" pitchFamily="34" charset="0"/>
                <a:cs typeface="Arial" panose="020B0604020202020204" pitchFamily="34" charset="0"/>
              </a:rPr>
              <a:t>Merged consistent paths</a:t>
            </a:r>
          </a:p>
        </p:txBody>
      </p:sp>
      <p:sp>
        <p:nvSpPr>
          <p:cNvPr id="11273" name="Rectangle 9">
            <a:extLst>
              <a:ext uri="{FF2B5EF4-FFF2-40B4-BE49-F238E27FC236}">
                <a16:creationId xmlns:a16="http://schemas.microsoft.com/office/drawing/2014/main" id="{CE5EFD07-CD02-934A-B0C8-0B8C6C318DC0}"/>
              </a:ext>
            </a:extLst>
          </p:cNvPr>
          <p:cNvSpPr>
            <a:spLocks noChangeArrowheads="1"/>
          </p:cNvSpPr>
          <p:nvPr/>
        </p:nvSpPr>
        <p:spPr bwMode="auto">
          <a:xfrm>
            <a:off x="152400" y="4800600"/>
            <a:ext cx="8305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buFont typeface="Arial" panose="020B0604020202020204" pitchFamily="34" charset="0"/>
              <a:buChar char="•"/>
            </a:pPr>
            <a:r>
              <a:rPr lang="en-US" altLang="en-US" sz="2000">
                <a:latin typeface="Arial" panose="020B0604020202020204" pitchFamily="34" charset="0"/>
                <a:cs typeface="Arial" panose="020B0604020202020204" pitchFamily="34" charset="0"/>
              </a:rPr>
              <a:t>Can merge paths since only the rotor settings (not path) needed for next step</a:t>
            </a:r>
          </a:p>
        </p:txBody>
      </p:sp>
      <p:sp>
        <p:nvSpPr>
          <p:cNvPr id="11274" name="Line 10">
            <a:extLst>
              <a:ext uri="{FF2B5EF4-FFF2-40B4-BE49-F238E27FC236}">
                <a16:creationId xmlns:a16="http://schemas.microsoft.com/office/drawing/2014/main" id="{26AEBA82-E9DE-2F4D-AAE4-2B0F1FD04D83}"/>
              </a:ext>
            </a:extLst>
          </p:cNvPr>
          <p:cNvSpPr>
            <a:spLocks noChangeShapeType="1"/>
          </p:cNvSpPr>
          <p:nvPr/>
        </p:nvSpPr>
        <p:spPr bwMode="auto">
          <a:xfrm>
            <a:off x="73025" y="4648200"/>
            <a:ext cx="892175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Line 11">
            <a:extLst>
              <a:ext uri="{FF2B5EF4-FFF2-40B4-BE49-F238E27FC236}">
                <a16:creationId xmlns:a16="http://schemas.microsoft.com/office/drawing/2014/main" id="{C5FE89FC-ADAC-FE41-A5C9-205AEFFB09BA}"/>
              </a:ext>
            </a:extLst>
          </p:cNvPr>
          <p:cNvSpPr>
            <a:spLocks noChangeShapeType="1"/>
          </p:cNvSpPr>
          <p:nvPr/>
        </p:nvSpPr>
        <p:spPr bwMode="auto">
          <a:xfrm>
            <a:off x="0" y="2133600"/>
            <a:ext cx="8994775"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Line 12">
            <a:extLst>
              <a:ext uri="{FF2B5EF4-FFF2-40B4-BE49-F238E27FC236}">
                <a16:creationId xmlns:a16="http://schemas.microsoft.com/office/drawing/2014/main" id="{BEEAD83D-2B2C-7742-A9CC-4753912CC648}"/>
              </a:ext>
            </a:extLst>
          </p:cNvPr>
          <p:cNvSpPr>
            <a:spLocks noChangeShapeType="1"/>
          </p:cNvSpPr>
          <p:nvPr/>
        </p:nvSpPr>
        <p:spPr bwMode="auto">
          <a:xfrm>
            <a:off x="762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Line 13">
            <a:extLst>
              <a:ext uri="{FF2B5EF4-FFF2-40B4-BE49-F238E27FC236}">
                <a16:creationId xmlns:a16="http://schemas.microsoft.com/office/drawing/2014/main" id="{102D6F03-55D7-6D41-B949-35A34E363389}"/>
              </a:ext>
            </a:extLst>
          </p:cNvPr>
          <p:cNvSpPr>
            <a:spLocks noChangeShapeType="1"/>
          </p:cNvSpPr>
          <p:nvPr/>
        </p:nvSpPr>
        <p:spPr bwMode="auto">
          <a:xfrm>
            <a:off x="89916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Box 14">
            <a:extLst>
              <a:ext uri="{FF2B5EF4-FFF2-40B4-BE49-F238E27FC236}">
                <a16:creationId xmlns:a16="http://schemas.microsoft.com/office/drawing/2014/main" id="{B7557E58-A658-6C4F-9BFE-908872DDDA1D}"/>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788808031"/>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a:extLst>
              <a:ext uri="{FF2B5EF4-FFF2-40B4-BE49-F238E27FC236}">
                <a16:creationId xmlns:a16="http://schemas.microsoft.com/office/drawing/2014/main" id="{4A65B3BD-DAE9-0C4B-A188-BDF25C6644B8}"/>
              </a:ext>
            </a:extLst>
          </p:cNvPr>
          <p:cNvSpPr>
            <a:spLocks noGrp="1"/>
          </p:cNvSpPr>
          <p:nvPr>
            <p:ph type="ftr" sz="quarter" idx="4294967295"/>
          </p:nvPr>
        </p:nvSpPr>
        <p:spPr>
          <a:xfrm>
            <a:off x="7848600" y="6214462"/>
            <a:ext cx="990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02C8B040-8D92-934E-9783-ED8AE4391693}" type="slidenum">
              <a:rPr lang="en-US" altLang="en-US" sz="1400" smtClean="0">
                <a:latin typeface="Times New Roman" panose="02020603050405020304" pitchFamily="18" charset="0"/>
              </a:rPr>
              <a:pPr/>
              <a:t>102</a:t>
            </a:fld>
            <a:endParaRPr lang="en-US" altLang="en-US" sz="1400" dirty="0">
              <a:latin typeface="Times New Roman" panose="02020603050405020304" pitchFamily="18" charset="0"/>
            </a:endParaRPr>
          </a:p>
        </p:txBody>
      </p:sp>
      <p:sp>
        <p:nvSpPr>
          <p:cNvPr id="12290" name="Rectangle 2">
            <a:extLst>
              <a:ext uri="{FF2B5EF4-FFF2-40B4-BE49-F238E27FC236}">
                <a16:creationId xmlns:a16="http://schemas.microsoft.com/office/drawing/2014/main" id="{AD81882C-2AFB-6843-8988-85BE405E7E82}"/>
              </a:ext>
            </a:extLst>
          </p:cNvPr>
          <p:cNvSpPr>
            <a:spLocks noGrp="1" noChangeArrowheads="1"/>
          </p:cNvSpPr>
          <p:nvPr>
            <p:ph type="title"/>
          </p:nvPr>
        </p:nvSpPr>
        <p:spPr>
          <a:xfrm>
            <a:off x="685800" y="0"/>
            <a:ext cx="7772400" cy="914400"/>
          </a:xfrm>
        </p:spPr>
        <p:txBody>
          <a:bodyPr/>
          <a:lstStyle/>
          <a:p>
            <a:pPr eaLnBrk="1" hangingPunct="1"/>
            <a:r>
              <a:rPr lang="en-US" altLang="en-US">
                <a:latin typeface="Arial" panose="020B0604020202020204" pitchFamily="34" charset="0"/>
                <a:cs typeface="Arial" panose="020B0604020202020204" pitchFamily="34" charset="0"/>
              </a:rPr>
              <a:t>Secondary Phase</a:t>
            </a:r>
          </a:p>
        </p:txBody>
      </p:sp>
      <p:sp>
        <p:nvSpPr>
          <p:cNvPr id="12291" name="Rectangle 3">
            <a:extLst>
              <a:ext uri="{FF2B5EF4-FFF2-40B4-BE49-F238E27FC236}">
                <a16:creationId xmlns:a16="http://schemas.microsoft.com/office/drawing/2014/main" id="{19B3EA4F-69BF-C148-ACE4-6FC0C05BDCA8}"/>
              </a:ext>
            </a:extLst>
          </p:cNvPr>
          <p:cNvSpPr>
            <a:spLocks noGrp="1" noChangeArrowheads="1"/>
          </p:cNvSpPr>
          <p:nvPr>
            <p:ph type="body" idx="1"/>
          </p:nvPr>
        </p:nvSpPr>
        <p:spPr>
          <a:xfrm>
            <a:off x="214044" y="1324168"/>
            <a:ext cx="8777556" cy="47244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Discussion here applies to each primary phase survivor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primary survivor gives putative cipher rotors and settings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Obvious secondary test is to…</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Try all control and index settings: 10!/32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52.2</a:t>
            </a:r>
            <a:r>
              <a:rPr lang="en-US" altLang="en-US" sz="2000" dirty="0">
                <a:latin typeface="Arial" panose="020B0604020202020204" pitchFamily="34" charset="0"/>
                <a:cs typeface="Arial" panose="020B0604020202020204" pitchFamily="34" charset="0"/>
                <a:sym typeface="Symbol" pitchFamily="2" charset="2"/>
              </a:rPr>
              <a:t> of these</a:t>
            </a:r>
            <a:endParaRPr lang="en-US" altLang="en-US" sz="2000" baseline="30000" dirty="0">
              <a:latin typeface="Arial" panose="020B0604020202020204" pitchFamily="34" charset="0"/>
              <a:cs typeface="Arial" panose="020B0604020202020204" pitchFamily="34" charset="0"/>
              <a:sym typeface="Symbol" pitchFamily="2" charset="2"/>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Work of more than </a:t>
            </a:r>
            <a:r>
              <a:rPr lang="en-US" altLang="en-US" sz="2000" b="1" dirty="0">
                <a:solidFill>
                  <a:schemeClr val="accent2"/>
                </a:solidFill>
                <a:latin typeface="Arial" panose="020B0604020202020204" pitchFamily="34" charset="0"/>
                <a:cs typeface="Arial" panose="020B0604020202020204" pitchFamily="34" charset="0"/>
              </a:rPr>
              <a:t>2</a:t>
            </a:r>
            <a:r>
              <a:rPr lang="en-US" altLang="en-US" sz="2000" b="1" baseline="30000" dirty="0">
                <a:solidFill>
                  <a:schemeClr val="accent2"/>
                </a:solidFill>
                <a:latin typeface="Arial" panose="020B0604020202020204" pitchFamily="34" charset="0"/>
                <a:cs typeface="Arial" panose="020B0604020202020204" pitchFamily="34" charset="0"/>
              </a:rPr>
              <a:t>52</a:t>
            </a:r>
            <a:r>
              <a:rPr lang="en-US" altLang="en-US" sz="2000" b="1" dirty="0">
                <a:solidFill>
                  <a:schemeClr val="accent2"/>
                </a:solidFill>
                <a:latin typeface="Arial" panose="020B0604020202020204" pitchFamily="34" charset="0"/>
                <a:cs typeface="Arial" panose="020B0604020202020204" pitchFamily="34" charset="0"/>
              </a:rPr>
              <a:t> per primary survivor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Primary work is about 2</a:t>
            </a:r>
            <a:r>
              <a:rPr lang="en-US" altLang="en-US" sz="2000" baseline="30000" dirty="0">
                <a:latin typeface="Arial" panose="020B0604020202020204" pitchFamily="34" charset="0"/>
                <a:cs typeface="Arial" panose="020B0604020202020204" pitchFamily="34" charset="0"/>
              </a:rPr>
              <a:t>43</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With about 2</a:t>
            </a:r>
            <a:r>
              <a:rPr lang="en-US" altLang="en-US" sz="2000" baseline="30000" dirty="0">
                <a:latin typeface="Arial" panose="020B0604020202020204" pitchFamily="34" charset="0"/>
                <a:cs typeface="Arial" panose="020B0604020202020204" pitchFamily="34" charset="0"/>
              </a:rPr>
              <a:t>20</a:t>
            </a:r>
            <a:r>
              <a:rPr lang="en-US" altLang="en-US" sz="2000" dirty="0">
                <a:latin typeface="Arial" panose="020B0604020202020204" pitchFamily="34" charset="0"/>
                <a:cs typeface="Arial" panose="020B0604020202020204" pitchFamily="34" charset="0"/>
              </a:rPr>
              <a:t> survivors </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Obvious secondary has total work about 2</a:t>
            </a:r>
            <a:r>
              <a:rPr lang="en-US" altLang="en-US" sz="2000" baseline="30000" dirty="0">
                <a:latin typeface="Arial" panose="020B0604020202020204" pitchFamily="34" charset="0"/>
                <a:cs typeface="Arial" panose="020B0604020202020204" pitchFamily="34" charset="0"/>
              </a:rPr>
              <a:t>72</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Since 2</a:t>
            </a:r>
            <a:r>
              <a:rPr lang="en-US" altLang="en-US" sz="2000" baseline="30000" dirty="0">
                <a:latin typeface="Arial" panose="020B0604020202020204" pitchFamily="34" charset="0"/>
                <a:cs typeface="Arial" panose="020B0604020202020204" pitchFamily="34" charset="0"/>
              </a:rPr>
              <a:t>52</a:t>
            </a:r>
            <a:r>
              <a:rPr lang="en-US" altLang="en-US" sz="2000" dirty="0">
                <a:latin typeface="Arial" panose="020B0604020202020204" pitchFamily="34" charset="0"/>
                <a:cs typeface="Arial" panose="020B0604020202020204" pitchFamily="34" charset="0"/>
              </a:rPr>
              <a:t> work for each of 2</a:t>
            </a:r>
            <a:r>
              <a:rPr lang="en-US" altLang="en-US" sz="2000" baseline="30000" dirty="0">
                <a:latin typeface="Arial" panose="020B0604020202020204" pitchFamily="34" charset="0"/>
                <a:cs typeface="Arial" panose="020B0604020202020204" pitchFamily="34" charset="0"/>
              </a:rPr>
              <a:t>20</a:t>
            </a:r>
            <a:r>
              <a:rPr lang="en-US" altLang="en-US" sz="2000" dirty="0">
                <a:latin typeface="Arial" panose="020B0604020202020204" pitchFamily="34" charset="0"/>
                <a:cs typeface="Arial" panose="020B0604020202020204" pitchFamily="34" charset="0"/>
              </a:rPr>
              <a:t> survivors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Can we improve secondary phase?</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Cipher rotor motion is not uniform</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Recall that from 1 to 4 steps for each letter</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Also, index permutation is fixed for a message</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FDE73DE-CBE6-B041-AE32-702FF7B8E7E5}"/>
              </a:ext>
            </a:extLst>
          </p:cNvPr>
          <p:cNvSpPr txBox="1"/>
          <p:nvPr/>
        </p:nvSpPr>
        <p:spPr>
          <a:xfrm>
            <a:off x="790410" y="60622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97887820"/>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Footer Placeholder 3">
            <a:extLst>
              <a:ext uri="{FF2B5EF4-FFF2-40B4-BE49-F238E27FC236}">
                <a16:creationId xmlns:a16="http://schemas.microsoft.com/office/drawing/2014/main" id="{61279D84-44C1-9D4C-9F11-29283FF16BAE}"/>
              </a:ext>
            </a:extLst>
          </p:cNvPr>
          <p:cNvSpPr>
            <a:spLocks noGrp="1"/>
          </p:cNvSpPr>
          <p:nvPr>
            <p:ph type="ftr" sz="quarter" idx="4294967295"/>
          </p:nvPr>
        </p:nvSpPr>
        <p:spPr>
          <a:xfrm>
            <a:off x="8353590" y="6200607"/>
            <a:ext cx="63801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5FFC97A3-EF23-A245-AC96-DAFE491ED99C}" type="slidenum">
              <a:rPr lang="en-US" altLang="en-US" sz="1400" smtClean="0">
                <a:latin typeface="Times New Roman" panose="02020603050405020304" pitchFamily="18" charset="0"/>
              </a:rPr>
              <a:pPr/>
              <a:t>103</a:t>
            </a:fld>
            <a:endParaRPr lang="en-US" altLang="en-US" sz="1400" dirty="0">
              <a:latin typeface="Times New Roman" panose="02020603050405020304" pitchFamily="18" charset="0"/>
            </a:endParaRPr>
          </a:p>
        </p:txBody>
      </p:sp>
      <p:sp>
        <p:nvSpPr>
          <p:cNvPr id="13314" name="Rectangle 2">
            <a:extLst>
              <a:ext uri="{FF2B5EF4-FFF2-40B4-BE49-F238E27FC236}">
                <a16:creationId xmlns:a16="http://schemas.microsoft.com/office/drawing/2014/main" id="{383E8B61-03B4-EC40-ABD7-84F9355D7E5A}"/>
              </a:ext>
            </a:extLst>
          </p:cNvPr>
          <p:cNvSpPr>
            <a:spLocks noGrp="1" noChangeArrowheads="1"/>
          </p:cNvSpPr>
          <p:nvPr>
            <p:ph type="title"/>
          </p:nvPr>
        </p:nvSpPr>
        <p:spPr>
          <a:xfrm>
            <a:off x="685800" y="0"/>
            <a:ext cx="7772400" cy="768350"/>
          </a:xfrm>
        </p:spPr>
        <p:txBody>
          <a:bodyPr/>
          <a:lstStyle/>
          <a:p>
            <a:pPr eaLnBrk="1" hangingPunct="1"/>
            <a:r>
              <a:rPr lang="en-US" altLang="en-US">
                <a:latin typeface="Arial" panose="020B0604020202020204" pitchFamily="34" charset="0"/>
                <a:cs typeface="Arial" panose="020B0604020202020204" pitchFamily="34" charset="0"/>
              </a:rPr>
              <a:t>Example</a:t>
            </a:r>
          </a:p>
        </p:txBody>
      </p:sp>
      <p:sp>
        <p:nvSpPr>
          <p:cNvPr id="13315" name="Rectangle 3">
            <a:extLst>
              <a:ext uri="{FF2B5EF4-FFF2-40B4-BE49-F238E27FC236}">
                <a16:creationId xmlns:a16="http://schemas.microsoft.com/office/drawing/2014/main" id="{A26CCC8D-9802-8842-90F3-D3724BA0A10B}"/>
              </a:ext>
            </a:extLst>
          </p:cNvPr>
          <p:cNvSpPr>
            <a:spLocks noGrp="1" noChangeArrowheads="1"/>
          </p:cNvSpPr>
          <p:nvPr>
            <p:ph type="body" idx="1"/>
          </p:nvPr>
        </p:nvSpPr>
        <p:spPr>
          <a:xfrm>
            <a:off x="685800" y="3683000"/>
            <a:ext cx="7924800" cy="13462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Consider index perm 0123456789 </a:t>
            </a:r>
            <a:r>
              <a:rPr lang="en-US" altLang="en-US" sz="2000" dirty="0">
                <a:latin typeface="Arial" panose="020B0604020202020204" pitchFamily="34" charset="0"/>
                <a:cs typeface="Arial" panose="020B0604020202020204" pitchFamily="34" charset="0"/>
                <a:sym typeface="Symbol" pitchFamily="2" charset="2"/>
              </a:rPr>
              <a:t></a:t>
            </a:r>
            <a:r>
              <a:rPr lang="en-US" altLang="en-US" sz="2000" dirty="0">
                <a:latin typeface="Arial" panose="020B0604020202020204" pitchFamily="34" charset="0"/>
                <a:cs typeface="Arial" panose="020B0604020202020204" pitchFamily="34" charset="0"/>
              </a:rPr>
              <a:t> 5479381026</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4</a:t>
            </a:r>
            <a:r>
              <a:rPr lang="en-US" altLang="en-US" sz="2000" dirty="0">
                <a:latin typeface="Arial" panose="020B0604020202020204" pitchFamily="34" charset="0"/>
                <a:cs typeface="Arial" panose="020B0604020202020204" pitchFamily="34" charset="0"/>
              </a:rPr>
              <a:t> connected to 10 control letters</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2</a:t>
            </a:r>
            <a:r>
              <a:rPr lang="en-US" altLang="en-US" sz="2000" dirty="0">
                <a:latin typeface="Arial" panose="020B0604020202020204" pitchFamily="34" charset="0"/>
                <a:cs typeface="Arial" panose="020B0604020202020204" pitchFamily="34" charset="0"/>
              </a:rPr>
              <a:t> connected to 1 control letter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4</a:t>
            </a:r>
            <a:r>
              <a:rPr lang="en-US" altLang="en-US" sz="2000" dirty="0">
                <a:latin typeface="Arial" panose="020B0604020202020204" pitchFamily="34" charset="0"/>
                <a:cs typeface="Arial" panose="020B0604020202020204" pitchFamily="34" charset="0"/>
              </a:rPr>
              <a:t> will step much more frequently than C</a:t>
            </a:r>
            <a:r>
              <a:rPr lang="en-US" altLang="en-US" sz="2000" baseline="-25000" dirty="0">
                <a:latin typeface="Arial" panose="020B0604020202020204" pitchFamily="34" charset="0"/>
                <a:cs typeface="Arial" panose="020B0604020202020204" pitchFamily="34" charset="0"/>
              </a:rPr>
              <a:t>2</a:t>
            </a:r>
            <a:r>
              <a:rPr lang="en-US" altLang="en-US" sz="2000" dirty="0">
                <a:latin typeface="Arial" panose="020B0604020202020204" pitchFamily="34" charset="0"/>
                <a:cs typeface="Arial" panose="020B0604020202020204" pitchFamily="34" charset="0"/>
              </a:rPr>
              <a:t> </a:t>
            </a:r>
          </a:p>
        </p:txBody>
      </p:sp>
      <p:pic>
        <p:nvPicPr>
          <p:cNvPr id="13316" name="Picture 5">
            <a:extLst>
              <a:ext uri="{FF2B5EF4-FFF2-40B4-BE49-F238E27FC236}">
                <a16:creationId xmlns:a16="http://schemas.microsoft.com/office/drawing/2014/main" id="{D09C4D78-CE0E-EF4B-A637-80F97F200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20800"/>
            <a:ext cx="48006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7B4DB65-60D8-784D-AF86-04594CC3A10F}"/>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93480458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Footer Placeholder 3">
            <a:extLst>
              <a:ext uri="{FF2B5EF4-FFF2-40B4-BE49-F238E27FC236}">
                <a16:creationId xmlns:a16="http://schemas.microsoft.com/office/drawing/2014/main" id="{160CBEA6-8101-AD4D-BC9B-23BF00FFE0CA}"/>
              </a:ext>
            </a:extLst>
          </p:cNvPr>
          <p:cNvSpPr>
            <a:spLocks noGrp="1"/>
          </p:cNvSpPr>
          <p:nvPr>
            <p:ph type="ftr" sz="quarter" idx="4294967295"/>
          </p:nvPr>
        </p:nvSpPr>
        <p:spPr>
          <a:xfrm>
            <a:off x="7743990" y="6155323"/>
            <a:ext cx="1219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D99B6C38-70C7-2B4E-BA98-AF3BB2267E14}" type="slidenum">
              <a:rPr lang="en-US" altLang="en-US" sz="1400" smtClean="0">
                <a:latin typeface="Times New Roman" panose="02020603050405020304" pitchFamily="18" charset="0"/>
              </a:rPr>
              <a:pPr/>
              <a:t>104</a:t>
            </a:fld>
            <a:endParaRPr lang="en-US" altLang="en-US" sz="1400" dirty="0">
              <a:latin typeface="Times New Roman" panose="02020603050405020304" pitchFamily="18" charset="0"/>
            </a:endParaRPr>
          </a:p>
        </p:txBody>
      </p:sp>
      <p:sp>
        <p:nvSpPr>
          <p:cNvPr id="14338" name="Rectangle 2">
            <a:extLst>
              <a:ext uri="{FF2B5EF4-FFF2-40B4-BE49-F238E27FC236}">
                <a16:creationId xmlns:a16="http://schemas.microsoft.com/office/drawing/2014/main" id="{C97D47DC-A919-0E4F-BA7D-125C6121987B}"/>
              </a:ext>
            </a:extLst>
          </p:cNvPr>
          <p:cNvSpPr>
            <a:spLocks noGrp="1" noChangeArrowheads="1"/>
          </p:cNvSpPr>
          <p:nvPr>
            <p:ph type="title"/>
          </p:nvPr>
        </p:nvSpPr>
        <p:spPr>
          <a:xfrm>
            <a:off x="685800" y="0"/>
            <a:ext cx="7772400" cy="533400"/>
          </a:xfrm>
        </p:spPr>
        <p:txBody>
          <a:bodyPr/>
          <a:lstStyle/>
          <a:p>
            <a:pPr eaLnBrk="1" hangingPunct="1"/>
            <a:r>
              <a:rPr lang="en-US" altLang="en-US">
                <a:latin typeface="Arial" panose="020B0604020202020204" pitchFamily="34" charset="0"/>
                <a:cs typeface="Arial" panose="020B0604020202020204" pitchFamily="34" charset="0"/>
              </a:rPr>
              <a:t>Index Perm Inputs</a:t>
            </a:r>
          </a:p>
        </p:txBody>
      </p:sp>
      <p:sp>
        <p:nvSpPr>
          <p:cNvPr id="14339" name="Rectangle 3">
            <a:extLst>
              <a:ext uri="{FF2B5EF4-FFF2-40B4-BE49-F238E27FC236}">
                <a16:creationId xmlns:a16="http://schemas.microsoft.com/office/drawing/2014/main" id="{84D2A0AF-0C9A-D747-BD65-AB9C7582BF4B}"/>
              </a:ext>
            </a:extLst>
          </p:cNvPr>
          <p:cNvSpPr>
            <a:spLocks noGrp="1" noChangeArrowheads="1"/>
          </p:cNvSpPr>
          <p:nvPr>
            <p:ph type="body" idx="1"/>
          </p:nvPr>
        </p:nvSpPr>
        <p:spPr>
          <a:xfrm>
            <a:off x="719138" y="3886200"/>
            <a:ext cx="7772400" cy="16002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Can use this table to determine input pairs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Count number of times each cipher rotor steps (using the known plaintext)</a:t>
            </a:r>
          </a:p>
        </p:txBody>
      </p:sp>
      <p:pic>
        <p:nvPicPr>
          <p:cNvPr id="14340" name="Picture 4">
            <a:extLst>
              <a:ext uri="{FF2B5EF4-FFF2-40B4-BE49-F238E27FC236}">
                <a16:creationId xmlns:a16="http://schemas.microsoft.com/office/drawing/2014/main" id="{F53E4B66-70BF-9944-953E-927C65A78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122363"/>
            <a:ext cx="6019800"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B781DCE2-8B36-4145-8685-9E90DCBFC647}"/>
              </a:ext>
            </a:extLst>
          </p:cNvPr>
          <p:cNvSpPr txBox="1"/>
          <p:nvPr/>
        </p:nvSpPr>
        <p:spPr>
          <a:xfrm>
            <a:off x="790410" y="59860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488560359"/>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a:extLst>
              <a:ext uri="{FF2B5EF4-FFF2-40B4-BE49-F238E27FC236}">
                <a16:creationId xmlns:a16="http://schemas.microsoft.com/office/drawing/2014/main" id="{9DD07D84-395E-9D4F-BC5A-BEC87BDF5716}"/>
              </a:ext>
            </a:extLst>
          </p:cNvPr>
          <p:cNvSpPr>
            <a:spLocks noGrp="1"/>
          </p:cNvSpPr>
          <p:nvPr>
            <p:ph type="ftr" sz="quarter" idx="4294967295"/>
          </p:nvPr>
        </p:nvSpPr>
        <p:spPr>
          <a:xfrm>
            <a:off x="7010400" y="6200607"/>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07DD4B1F-F74D-4F49-891B-0D64151D2B16}" type="slidenum">
              <a:rPr lang="en-US" altLang="en-US" sz="1400" smtClean="0">
                <a:latin typeface="Times New Roman" panose="02020603050405020304" pitchFamily="18" charset="0"/>
              </a:rPr>
              <a:pPr/>
              <a:t>105</a:t>
            </a:fld>
            <a:endParaRPr lang="en-US" altLang="en-US" sz="1400" dirty="0">
              <a:latin typeface="Times New Roman" panose="02020603050405020304" pitchFamily="18" charset="0"/>
            </a:endParaRPr>
          </a:p>
        </p:txBody>
      </p:sp>
      <p:sp>
        <p:nvSpPr>
          <p:cNvPr id="15362" name="Rectangle 2">
            <a:extLst>
              <a:ext uri="{FF2B5EF4-FFF2-40B4-BE49-F238E27FC236}">
                <a16:creationId xmlns:a16="http://schemas.microsoft.com/office/drawing/2014/main" id="{F990DFB9-5B69-5247-B954-423E5AECDB60}"/>
              </a:ext>
            </a:extLst>
          </p:cNvPr>
          <p:cNvSpPr>
            <a:spLocks noGrp="1" noChangeArrowheads="1"/>
          </p:cNvSpPr>
          <p:nvPr>
            <p:ph type="title"/>
          </p:nvPr>
        </p:nvSpPr>
        <p:spPr>
          <a:xfrm>
            <a:off x="685800" y="0"/>
            <a:ext cx="7772400" cy="762000"/>
          </a:xfrm>
        </p:spPr>
        <p:txBody>
          <a:bodyPr/>
          <a:lstStyle/>
          <a:p>
            <a:pPr eaLnBrk="1" hangingPunct="1"/>
            <a:r>
              <a:rPr lang="en-US" altLang="en-US">
                <a:latin typeface="Arial" panose="020B0604020202020204" pitchFamily="34" charset="0"/>
                <a:cs typeface="Arial" panose="020B0604020202020204" pitchFamily="34" charset="0"/>
              </a:rPr>
              <a:t>Improved Secondary</a:t>
            </a:r>
          </a:p>
        </p:txBody>
      </p:sp>
      <p:sp>
        <p:nvSpPr>
          <p:cNvPr id="15363" name="Rectangle 3">
            <a:extLst>
              <a:ext uri="{FF2B5EF4-FFF2-40B4-BE49-F238E27FC236}">
                <a16:creationId xmlns:a16="http://schemas.microsoft.com/office/drawing/2014/main" id="{01152590-71A3-E047-847A-445A5A442505}"/>
              </a:ext>
            </a:extLst>
          </p:cNvPr>
          <p:cNvSpPr>
            <a:spLocks noGrp="1" noChangeArrowheads="1"/>
          </p:cNvSpPr>
          <p:nvPr>
            <p:ph type="body" idx="1"/>
          </p:nvPr>
        </p:nvSpPr>
        <p:spPr>
          <a:xfrm>
            <a:off x="304800" y="1628607"/>
            <a:ext cx="8610600" cy="4800600"/>
          </a:xfrm>
        </p:spPr>
        <p:txBody>
          <a:bodyPr/>
          <a:lstStyle/>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About 100 to 200 known plaintexts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Reduces number of index perms to……about 2</a:t>
            </a:r>
            <a:r>
              <a:rPr lang="en-US" altLang="en-US" sz="2000" baseline="30000" dirty="0">
                <a:latin typeface="Arial" panose="020B0604020202020204" pitchFamily="34" charset="0"/>
                <a:cs typeface="Arial" panose="020B0604020202020204" pitchFamily="34" charset="0"/>
              </a:rPr>
              <a:t>7</a:t>
            </a:r>
            <a:endParaRPr lang="en-US" altLang="en-US" sz="2000" dirty="0">
              <a:latin typeface="Arial" panose="020B0604020202020204" pitchFamily="34" charset="0"/>
              <a:cs typeface="Arial" panose="020B0604020202020204" pitchFamily="34" charset="0"/>
            </a:endParaRP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This reduces secondary work from 10!/32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52.2 </a:t>
            </a:r>
            <a:r>
              <a:rPr lang="en-US" altLang="en-US" sz="2000" dirty="0">
                <a:latin typeface="Arial" panose="020B0604020202020204" pitchFamily="34" charset="0"/>
                <a:cs typeface="Arial" panose="020B0604020202020204" pitchFamily="34" charset="0"/>
              </a:rPr>
              <a:t>to about 2</a:t>
            </a:r>
            <a:r>
              <a:rPr lang="en-US" altLang="en-US" sz="2000" baseline="30000" dirty="0">
                <a:latin typeface="Arial" panose="020B0604020202020204" pitchFamily="34" charset="0"/>
                <a:cs typeface="Arial" panose="020B0604020202020204" pitchFamily="34" charset="0"/>
              </a:rPr>
              <a:t>7</a:t>
            </a:r>
            <a:r>
              <a:rPr lang="en-US" altLang="en-US" sz="2000"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42.4</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Note: this work is per primary survivor</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WWII Sigaba had a readily available </a:t>
            </a:r>
            <a:r>
              <a:rPr lang="en-US" altLang="en-US" sz="2000" dirty="0" err="1">
                <a:latin typeface="Arial" panose="020B0604020202020204" pitchFamily="34" charset="0"/>
                <a:cs typeface="Arial" panose="020B0604020202020204" pitchFamily="34" charset="0"/>
              </a:rPr>
              <a:t>keyspace</a:t>
            </a:r>
            <a:r>
              <a:rPr lang="en-US" altLang="en-US" sz="2000" dirty="0">
                <a:latin typeface="Arial" panose="020B0604020202020204" pitchFamily="34" charset="0"/>
                <a:cs typeface="Arial" panose="020B0604020202020204" pitchFamily="34" charset="0"/>
              </a:rPr>
              <a:t> of 95.6 bits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Our attack has work factor of about 2</a:t>
            </a:r>
            <a:r>
              <a:rPr lang="en-US" altLang="en-US" sz="2000" baseline="30000" dirty="0">
                <a:latin typeface="Arial" panose="020B0604020202020204" pitchFamily="34" charset="0"/>
                <a:cs typeface="Arial" panose="020B0604020202020204" pitchFamily="34" charset="0"/>
              </a:rPr>
              <a:t>60</a:t>
            </a:r>
            <a:r>
              <a:rPr lang="en-US" altLang="en-US" sz="2000" dirty="0">
                <a:latin typeface="Arial" panose="020B0604020202020204" pitchFamily="34" charset="0"/>
                <a:cs typeface="Arial" panose="020B0604020202020204" pitchFamily="34" charset="0"/>
              </a:rPr>
              <a:t> under reasonable assumptions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Sigaba as generally used in WWII had exhaustive key search work of 2</a:t>
            </a:r>
            <a:r>
              <a:rPr lang="en-US" altLang="en-US" sz="2000" baseline="30000" dirty="0">
                <a:latin typeface="Arial" panose="020B0604020202020204" pitchFamily="34" charset="0"/>
                <a:cs typeface="Arial" panose="020B0604020202020204" pitchFamily="34" charset="0"/>
              </a:rPr>
              <a:t>47.6</a:t>
            </a:r>
          </a:p>
          <a:p>
            <a:pPr eaLnBrk="1" hangingPunct="1"/>
            <a:endParaRPr lang="en-US" altLang="en-US" sz="2000" baseline="30000" dirty="0">
              <a:latin typeface="Arial" panose="020B0604020202020204" pitchFamily="34" charset="0"/>
              <a:cs typeface="Arial" panose="020B0604020202020204" pitchFamily="34" charset="0"/>
              <a:sym typeface="Symbol" pitchFamily="2" charset="2"/>
            </a:endParaRPr>
          </a:p>
        </p:txBody>
      </p:sp>
      <p:sp>
        <p:nvSpPr>
          <p:cNvPr id="5" name="TextBox 4">
            <a:extLst>
              <a:ext uri="{FF2B5EF4-FFF2-40B4-BE49-F238E27FC236}">
                <a16:creationId xmlns:a16="http://schemas.microsoft.com/office/drawing/2014/main" id="{6BB54664-D9CE-2E47-B8A6-52CBE1423D63}"/>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1325816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11</a:t>
            </a:fld>
            <a:endParaRPr lang="en-US"/>
          </a:p>
        </p:txBody>
      </p:sp>
      <p:sp>
        <p:nvSpPr>
          <p:cNvPr id="22532" name="Rectangle 2"/>
          <p:cNvSpPr>
            <a:spLocks noGrp="1" noChangeArrowheads="1"/>
          </p:cNvSpPr>
          <p:nvPr>
            <p:ph type="title"/>
          </p:nvPr>
        </p:nvSpPr>
        <p:spPr>
          <a:xfrm>
            <a:off x="685800" y="0"/>
            <a:ext cx="7772400" cy="609600"/>
          </a:xfrm>
        </p:spPr>
        <p:txBody>
          <a:bodyPr/>
          <a:lstStyle/>
          <a:p>
            <a:r>
              <a:rPr lang="en-US" sz="3600" dirty="0"/>
              <a:t>Huffman Coding</a:t>
            </a:r>
          </a:p>
        </p:txBody>
      </p:sp>
      <p:sp>
        <p:nvSpPr>
          <p:cNvPr id="22533" name="Rectangle 3"/>
          <p:cNvSpPr>
            <a:spLocks noGrp="1" noChangeArrowheads="1"/>
          </p:cNvSpPr>
          <p:nvPr>
            <p:ph type="body" idx="1"/>
          </p:nvPr>
        </p:nvSpPr>
        <p:spPr>
          <a:xfrm>
            <a:off x="152400" y="1066800"/>
            <a:ext cx="8686800" cy="5029200"/>
          </a:xfrm>
        </p:spPr>
        <p:txBody>
          <a:bodyPr/>
          <a:lstStyle/>
          <a:p>
            <a:pPr>
              <a:lnSpc>
                <a:spcPct val="80000"/>
              </a:lnSpc>
            </a:pPr>
            <a:r>
              <a:rPr lang="en-US" sz="2000" dirty="0"/>
              <a:t>Uniquely readable</a:t>
            </a:r>
          </a:p>
          <a:p>
            <a:pPr>
              <a:lnSpc>
                <a:spcPct val="80000"/>
              </a:lnSpc>
            </a:pPr>
            <a:r>
              <a:rPr lang="en-US" sz="2000" dirty="0"/>
              <a:t>Average length, L, satisfies </a:t>
            </a:r>
          </a:p>
          <a:p>
            <a:pPr lvl="1">
              <a:lnSpc>
                <a:spcPct val="80000"/>
              </a:lnSpc>
            </a:pPr>
            <a:r>
              <a:rPr lang="en-US" sz="2000" dirty="0"/>
              <a:t>H(X)</a:t>
            </a:r>
            <a:r>
              <a:rPr lang="en-US" sz="2000" dirty="0">
                <a:latin typeface="Math1" pitchFamily="2" charset="2"/>
              </a:rPr>
              <a:t> </a:t>
            </a:r>
            <a:r>
              <a:rPr lang="en-US" sz="2000" dirty="0">
                <a:latin typeface="Math1" pitchFamily="2" charset="2"/>
                <a:hlinkClick r:id="" action="ppaction://noaction"/>
              </a:rPr>
              <a:t>&lt;</a:t>
            </a:r>
            <a:r>
              <a:rPr lang="en-US" sz="2000" dirty="0"/>
              <a:t> L</a:t>
            </a:r>
            <a:r>
              <a:rPr lang="en-US" sz="2000" dirty="0">
                <a:latin typeface="Math1" pitchFamily="2" charset="2"/>
              </a:rPr>
              <a:t>&lt;</a:t>
            </a:r>
            <a:r>
              <a:rPr lang="en-US" sz="2000" dirty="0"/>
              <a:t> H(X)+1</a:t>
            </a:r>
          </a:p>
        </p:txBody>
      </p:sp>
      <p:cxnSp>
        <p:nvCxnSpPr>
          <p:cNvPr id="13" name="Straight Connector 12"/>
          <p:cNvCxnSpPr/>
          <p:nvPr/>
        </p:nvCxnSpPr>
        <p:spPr bwMode="auto">
          <a:xfrm>
            <a:off x="838200" y="2514600"/>
            <a:ext cx="3276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4" name="TextBox 13"/>
          <p:cNvSpPr txBox="1"/>
          <p:nvPr/>
        </p:nvSpPr>
        <p:spPr>
          <a:xfrm>
            <a:off x="228600" y="2362200"/>
            <a:ext cx="457200" cy="307777"/>
          </a:xfrm>
          <a:prstGeom prst="rect">
            <a:avLst/>
          </a:prstGeom>
          <a:noFill/>
        </p:spPr>
        <p:txBody>
          <a:bodyPr wrap="square" rtlCol="0">
            <a:spAutoFit/>
          </a:bodyPr>
          <a:lstStyle/>
          <a:p>
            <a:r>
              <a:rPr lang="en-US" sz="1400" b="1" dirty="0">
                <a:latin typeface="Arial" pitchFamily="34" charset="0"/>
                <a:cs typeface="Arial" pitchFamily="34" charset="0"/>
              </a:rPr>
              <a:t>S1</a:t>
            </a:r>
          </a:p>
        </p:txBody>
      </p:sp>
      <p:cxnSp>
        <p:nvCxnSpPr>
          <p:cNvPr id="15" name="Straight Connector 14"/>
          <p:cNvCxnSpPr/>
          <p:nvPr/>
        </p:nvCxnSpPr>
        <p:spPr bwMode="auto">
          <a:xfrm>
            <a:off x="899160" y="3273623"/>
            <a:ext cx="19202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6" name="TextBox 15"/>
          <p:cNvSpPr txBox="1"/>
          <p:nvPr/>
        </p:nvSpPr>
        <p:spPr>
          <a:xfrm>
            <a:off x="228600" y="3121223"/>
            <a:ext cx="457200" cy="307777"/>
          </a:xfrm>
          <a:prstGeom prst="rect">
            <a:avLst/>
          </a:prstGeom>
          <a:noFill/>
        </p:spPr>
        <p:txBody>
          <a:bodyPr wrap="square" rtlCol="0">
            <a:spAutoFit/>
          </a:bodyPr>
          <a:lstStyle/>
          <a:p>
            <a:r>
              <a:rPr lang="en-US" sz="1400" b="1" dirty="0">
                <a:latin typeface="Arial" pitchFamily="34" charset="0"/>
                <a:cs typeface="Arial" pitchFamily="34" charset="0"/>
              </a:rPr>
              <a:t>S2</a:t>
            </a:r>
          </a:p>
        </p:txBody>
      </p:sp>
      <p:cxnSp>
        <p:nvCxnSpPr>
          <p:cNvPr id="17" name="Straight Connector 16"/>
          <p:cNvCxnSpPr/>
          <p:nvPr/>
        </p:nvCxnSpPr>
        <p:spPr bwMode="auto">
          <a:xfrm>
            <a:off x="838200" y="3959423"/>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8" name="TextBox 17"/>
          <p:cNvSpPr txBox="1"/>
          <p:nvPr/>
        </p:nvSpPr>
        <p:spPr>
          <a:xfrm>
            <a:off x="228600" y="3807023"/>
            <a:ext cx="457200" cy="307777"/>
          </a:xfrm>
          <a:prstGeom prst="rect">
            <a:avLst/>
          </a:prstGeom>
          <a:noFill/>
        </p:spPr>
        <p:txBody>
          <a:bodyPr wrap="square" rtlCol="0">
            <a:spAutoFit/>
          </a:bodyPr>
          <a:lstStyle/>
          <a:p>
            <a:r>
              <a:rPr lang="en-US" sz="1400" b="1" dirty="0">
                <a:latin typeface="Arial" pitchFamily="34" charset="0"/>
                <a:cs typeface="Arial" pitchFamily="34" charset="0"/>
              </a:rPr>
              <a:t>S3</a:t>
            </a:r>
          </a:p>
        </p:txBody>
      </p:sp>
      <p:sp>
        <p:nvSpPr>
          <p:cNvPr id="20" name="TextBox 19"/>
          <p:cNvSpPr txBox="1"/>
          <p:nvPr/>
        </p:nvSpPr>
        <p:spPr>
          <a:xfrm>
            <a:off x="228600" y="4340423"/>
            <a:ext cx="457200" cy="307777"/>
          </a:xfrm>
          <a:prstGeom prst="rect">
            <a:avLst/>
          </a:prstGeom>
          <a:noFill/>
        </p:spPr>
        <p:txBody>
          <a:bodyPr wrap="square" rtlCol="0">
            <a:spAutoFit/>
          </a:bodyPr>
          <a:lstStyle/>
          <a:p>
            <a:r>
              <a:rPr lang="en-US" sz="1400" b="1" dirty="0">
                <a:latin typeface="Arial" pitchFamily="34" charset="0"/>
                <a:cs typeface="Arial" pitchFamily="34" charset="0"/>
              </a:rPr>
              <a:t>S4</a:t>
            </a:r>
          </a:p>
        </p:txBody>
      </p:sp>
      <p:cxnSp>
        <p:nvCxnSpPr>
          <p:cNvPr id="21" name="Straight Connector 20"/>
          <p:cNvCxnSpPr/>
          <p:nvPr/>
        </p:nvCxnSpPr>
        <p:spPr bwMode="auto">
          <a:xfrm>
            <a:off x="838200" y="4495800"/>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2" name="TextBox 21"/>
          <p:cNvSpPr txBox="1"/>
          <p:nvPr/>
        </p:nvSpPr>
        <p:spPr>
          <a:xfrm>
            <a:off x="762000" y="3959423"/>
            <a:ext cx="457200" cy="307777"/>
          </a:xfrm>
          <a:prstGeom prst="rect">
            <a:avLst/>
          </a:prstGeom>
          <a:noFill/>
        </p:spPr>
        <p:txBody>
          <a:bodyPr wrap="square" rtlCol="0">
            <a:spAutoFit/>
          </a:bodyPr>
          <a:lstStyle/>
          <a:p>
            <a:r>
              <a:rPr lang="en-US" sz="1400" dirty="0">
                <a:latin typeface="Arial" pitchFamily="34" charset="0"/>
                <a:cs typeface="Arial" pitchFamily="34" charset="0"/>
              </a:rPr>
              <a:t>.2</a:t>
            </a:r>
          </a:p>
        </p:txBody>
      </p:sp>
      <p:sp>
        <p:nvSpPr>
          <p:cNvPr id="23" name="TextBox 22"/>
          <p:cNvSpPr txBox="1"/>
          <p:nvPr/>
        </p:nvSpPr>
        <p:spPr>
          <a:xfrm>
            <a:off x="685800" y="4492823"/>
            <a:ext cx="457200" cy="307777"/>
          </a:xfrm>
          <a:prstGeom prst="rect">
            <a:avLst/>
          </a:prstGeom>
          <a:noFill/>
        </p:spPr>
        <p:txBody>
          <a:bodyPr wrap="square" rtlCol="0">
            <a:spAutoFit/>
          </a:bodyPr>
          <a:lstStyle/>
          <a:p>
            <a:r>
              <a:rPr lang="en-US" sz="1400" dirty="0">
                <a:latin typeface="Arial" pitchFamily="34" charset="0"/>
                <a:cs typeface="Arial" pitchFamily="34" charset="0"/>
              </a:rPr>
              <a:t>.05</a:t>
            </a:r>
          </a:p>
        </p:txBody>
      </p:sp>
      <p:cxnSp>
        <p:nvCxnSpPr>
          <p:cNvPr id="25" name="Straight Connector 24"/>
          <p:cNvCxnSpPr/>
          <p:nvPr/>
        </p:nvCxnSpPr>
        <p:spPr bwMode="auto">
          <a:xfrm rot="5400000">
            <a:off x="1555274" y="4220686"/>
            <a:ext cx="5486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685800" y="3273623"/>
            <a:ext cx="457200" cy="307777"/>
          </a:xfrm>
          <a:prstGeom prst="rect">
            <a:avLst/>
          </a:prstGeom>
          <a:noFill/>
        </p:spPr>
        <p:txBody>
          <a:bodyPr wrap="square" rtlCol="0">
            <a:spAutoFit/>
          </a:bodyPr>
          <a:lstStyle/>
          <a:p>
            <a:r>
              <a:rPr lang="en-US" sz="1400" dirty="0">
                <a:latin typeface="Arial" pitchFamily="34" charset="0"/>
                <a:cs typeface="Arial" pitchFamily="34" charset="0"/>
              </a:rPr>
              <a:t>.35</a:t>
            </a:r>
          </a:p>
        </p:txBody>
      </p:sp>
      <p:sp>
        <p:nvSpPr>
          <p:cNvPr id="27" name="TextBox 26"/>
          <p:cNvSpPr txBox="1"/>
          <p:nvPr/>
        </p:nvSpPr>
        <p:spPr>
          <a:xfrm>
            <a:off x="762000" y="2511623"/>
            <a:ext cx="457200" cy="307777"/>
          </a:xfrm>
          <a:prstGeom prst="rect">
            <a:avLst/>
          </a:prstGeom>
          <a:noFill/>
        </p:spPr>
        <p:txBody>
          <a:bodyPr wrap="square" rtlCol="0">
            <a:spAutoFit/>
          </a:bodyPr>
          <a:lstStyle/>
          <a:p>
            <a:r>
              <a:rPr lang="en-US" sz="1400" dirty="0">
                <a:latin typeface="Arial" pitchFamily="34" charset="0"/>
                <a:cs typeface="Arial" pitchFamily="34" charset="0"/>
              </a:rPr>
              <a:t>.4</a:t>
            </a:r>
          </a:p>
        </p:txBody>
      </p:sp>
      <p:cxnSp>
        <p:nvCxnSpPr>
          <p:cNvPr id="28" name="Straight Connector 27"/>
          <p:cNvCxnSpPr/>
          <p:nvPr/>
        </p:nvCxnSpPr>
        <p:spPr bwMode="auto">
          <a:xfrm rot="5400000">
            <a:off x="2317274" y="3778726"/>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828800" y="4265612"/>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2819400" y="3884612"/>
            <a:ext cx="128016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5400000">
            <a:off x="3429794" y="3199606"/>
            <a:ext cx="1371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114800" y="3200400"/>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3" name="TextBox 32"/>
          <p:cNvSpPr txBox="1"/>
          <p:nvPr/>
        </p:nvSpPr>
        <p:spPr>
          <a:xfrm>
            <a:off x="3581400" y="2209800"/>
            <a:ext cx="457200" cy="307777"/>
          </a:xfrm>
          <a:prstGeom prst="rect">
            <a:avLst/>
          </a:prstGeom>
          <a:noFill/>
        </p:spPr>
        <p:txBody>
          <a:bodyPr wrap="square" rtlCol="0">
            <a:spAutoFit/>
          </a:bodyPr>
          <a:lstStyle/>
          <a:p>
            <a:r>
              <a:rPr lang="en-US" sz="1400" b="1" dirty="0">
                <a:latin typeface="Arial" pitchFamily="34" charset="0"/>
                <a:cs typeface="Arial" pitchFamily="34" charset="0"/>
              </a:rPr>
              <a:t>0</a:t>
            </a:r>
          </a:p>
        </p:txBody>
      </p:sp>
      <p:sp>
        <p:nvSpPr>
          <p:cNvPr id="34" name="TextBox 33"/>
          <p:cNvSpPr txBox="1"/>
          <p:nvPr/>
        </p:nvSpPr>
        <p:spPr>
          <a:xfrm>
            <a:off x="4191000" y="3197423"/>
            <a:ext cx="457200" cy="307777"/>
          </a:xfrm>
          <a:prstGeom prst="rect">
            <a:avLst/>
          </a:prstGeom>
          <a:noFill/>
        </p:spPr>
        <p:txBody>
          <a:bodyPr wrap="square" rtlCol="0">
            <a:spAutoFit/>
          </a:bodyPr>
          <a:lstStyle/>
          <a:p>
            <a:r>
              <a:rPr lang="en-US" sz="1400" dirty="0">
                <a:latin typeface="Arial" pitchFamily="34" charset="0"/>
                <a:cs typeface="Arial" pitchFamily="34" charset="0"/>
              </a:rPr>
              <a:t>1.0</a:t>
            </a:r>
          </a:p>
        </p:txBody>
      </p:sp>
      <p:sp>
        <p:nvSpPr>
          <p:cNvPr id="35" name="TextBox 34"/>
          <p:cNvSpPr txBox="1"/>
          <p:nvPr/>
        </p:nvSpPr>
        <p:spPr>
          <a:xfrm>
            <a:off x="2362200" y="2968823"/>
            <a:ext cx="457200" cy="307777"/>
          </a:xfrm>
          <a:prstGeom prst="rect">
            <a:avLst/>
          </a:prstGeom>
          <a:noFill/>
        </p:spPr>
        <p:txBody>
          <a:bodyPr wrap="square" rtlCol="0">
            <a:spAutoFit/>
          </a:bodyPr>
          <a:lstStyle/>
          <a:p>
            <a:r>
              <a:rPr lang="en-US" sz="1400" b="1" dirty="0">
                <a:latin typeface="Arial" pitchFamily="34" charset="0"/>
                <a:cs typeface="Arial" pitchFamily="34" charset="0"/>
              </a:rPr>
              <a:t>10</a:t>
            </a:r>
          </a:p>
        </p:txBody>
      </p:sp>
      <p:sp>
        <p:nvSpPr>
          <p:cNvPr id="36" name="TextBox 35"/>
          <p:cNvSpPr txBox="1"/>
          <p:nvPr/>
        </p:nvSpPr>
        <p:spPr>
          <a:xfrm>
            <a:off x="1371600" y="3654623"/>
            <a:ext cx="533400" cy="307777"/>
          </a:xfrm>
          <a:prstGeom prst="rect">
            <a:avLst/>
          </a:prstGeom>
          <a:noFill/>
        </p:spPr>
        <p:txBody>
          <a:bodyPr wrap="square" rtlCol="0">
            <a:spAutoFit/>
          </a:bodyPr>
          <a:lstStyle/>
          <a:p>
            <a:r>
              <a:rPr lang="en-US" sz="1400" b="1" dirty="0">
                <a:latin typeface="Arial" pitchFamily="34" charset="0"/>
                <a:cs typeface="Arial" pitchFamily="34" charset="0"/>
              </a:rPr>
              <a:t>110</a:t>
            </a:r>
          </a:p>
        </p:txBody>
      </p:sp>
      <p:sp>
        <p:nvSpPr>
          <p:cNvPr id="37" name="TextBox 36"/>
          <p:cNvSpPr txBox="1"/>
          <p:nvPr/>
        </p:nvSpPr>
        <p:spPr>
          <a:xfrm>
            <a:off x="1371600" y="4191000"/>
            <a:ext cx="533400" cy="307777"/>
          </a:xfrm>
          <a:prstGeom prst="rect">
            <a:avLst/>
          </a:prstGeom>
          <a:noFill/>
        </p:spPr>
        <p:txBody>
          <a:bodyPr wrap="square" rtlCol="0">
            <a:spAutoFit/>
          </a:bodyPr>
          <a:lstStyle/>
          <a:p>
            <a:r>
              <a:rPr lang="en-US" sz="1400" b="1" dirty="0">
                <a:latin typeface="Arial" pitchFamily="34" charset="0"/>
                <a:cs typeface="Arial" pitchFamily="34" charset="0"/>
              </a:rPr>
              <a:t>111</a:t>
            </a:r>
          </a:p>
        </p:txBody>
      </p:sp>
      <p:sp>
        <p:nvSpPr>
          <p:cNvPr id="38" name="TextBox 37"/>
          <p:cNvSpPr txBox="1"/>
          <p:nvPr/>
        </p:nvSpPr>
        <p:spPr>
          <a:xfrm>
            <a:off x="2362200" y="3962400"/>
            <a:ext cx="457200" cy="307777"/>
          </a:xfrm>
          <a:prstGeom prst="rect">
            <a:avLst/>
          </a:prstGeom>
          <a:noFill/>
        </p:spPr>
        <p:txBody>
          <a:bodyPr wrap="square" rtlCol="0">
            <a:spAutoFit/>
          </a:bodyPr>
          <a:lstStyle/>
          <a:p>
            <a:r>
              <a:rPr lang="en-US" sz="1400" b="1" dirty="0">
                <a:latin typeface="Arial" pitchFamily="34" charset="0"/>
                <a:cs typeface="Arial" pitchFamily="34" charset="0"/>
              </a:rPr>
              <a:t>11</a:t>
            </a:r>
          </a:p>
        </p:txBody>
      </p:sp>
      <p:sp>
        <p:nvSpPr>
          <p:cNvPr id="39" name="TextBox 38"/>
          <p:cNvSpPr txBox="1"/>
          <p:nvPr/>
        </p:nvSpPr>
        <p:spPr>
          <a:xfrm>
            <a:off x="3581400" y="3581400"/>
            <a:ext cx="457200" cy="307777"/>
          </a:xfrm>
          <a:prstGeom prst="rect">
            <a:avLst/>
          </a:prstGeom>
          <a:noFill/>
        </p:spPr>
        <p:txBody>
          <a:bodyPr wrap="square" rtlCol="0">
            <a:spAutoFit/>
          </a:bodyPr>
          <a:lstStyle/>
          <a:p>
            <a:r>
              <a:rPr lang="en-US" sz="1400" b="1" dirty="0">
                <a:latin typeface="Arial" pitchFamily="34" charset="0"/>
                <a:cs typeface="Arial" pitchFamily="34" charset="0"/>
              </a:rPr>
              <a:t>1</a:t>
            </a:r>
          </a:p>
        </p:txBody>
      </p:sp>
      <p:sp>
        <p:nvSpPr>
          <p:cNvPr id="40" name="TextBox 39"/>
          <p:cNvSpPr txBox="1"/>
          <p:nvPr/>
        </p:nvSpPr>
        <p:spPr>
          <a:xfrm>
            <a:off x="1905000" y="4267200"/>
            <a:ext cx="457200" cy="307777"/>
          </a:xfrm>
          <a:prstGeom prst="rect">
            <a:avLst/>
          </a:prstGeom>
          <a:noFill/>
        </p:spPr>
        <p:txBody>
          <a:bodyPr wrap="square" rtlCol="0">
            <a:spAutoFit/>
          </a:bodyPr>
          <a:lstStyle/>
          <a:p>
            <a:r>
              <a:rPr lang="en-US" sz="1400" dirty="0">
                <a:latin typeface="Arial" pitchFamily="34" charset="0"/>
                <a:cs typeface="Arial" pitchFamily="34" charset="0"/>
              </a:rPr>
              <a:t>.25</a:t>
            </a:r>
          </a:p>
        </p:txBody>
      </p:sp>
      <p:sp>
        <p:nvSpPr>
          <p:cNvPr id="41" name="TextBox 40"/>
          <p:cNvSpPr txBox="1"/>
          <p:nvPr/>
        </p:nvSpPr>
        <p:spPr>
          <a:xfrm>
            <a:off x="2895600" y="3886200"/>
            <a:ext cx="457200" cy="307777"/>
          </a:xfrm>
          <a:prstGeom prst="rect">
            <a:avLst/>
          </a:prstGeom>
          <a:noFill/>
        </p:spPr>
        <p:txBody>
          <a:bodyPr wrap="square" rtlCol="0">
            <a:spAutoFit/>
          </a:bodyPr>
          <a:lstStyle/>
          <a:p>
            <a:r>
              <a:rPr lang="en-US" sz="1400" dirty="0">
                <a:latin typeface="Arial" pitchFamily="34" charset="0"/>
                <a:cs typeface="Arial" pitchFamily="34" charset="0"/>
              </a:rPr>
              <a:t>.6</a:t>
            </a:r>
          </a:p>
        </p:txBody>
      </p:sp>
      <p:graphicFrame>
        <p:nvGraphicFramePr>
          <p:cNvPr id="42" name="Table 41"/>
          <p:cNvGraphicFramePr>
            <a:graphicFrameLocks noGrp="1"/>
          </p:cNvGraphicFramePr>
          <p:nvPr/>
        </p:nvGraphicFramePr>
        <p:xfrm>
          <a:off x="6477000" y="1752600"/>
          <a:ext cx="2438400" cy="401193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0">
                <a:tc>
                  <a:txBody>
                    <a:bodyPr/>
                    <a:lstStyle/>
                    <a:p>
                      <a:pPr marL="0" marR="0" algn="l">
                        <a:spcBef>
                          <a:spcPts val="0"/>
                        </a:spcBef>
                        <a:spcAft>
                          <a:spcPts val="0"/>
                        </a:spcAft>
                      </a:pPr>
                      <a:r>
                        <a:rPr lang="en-GB" sz="1400" b="1" dirty="0">
                          <a:latin typeface="+mn-lt"/>
                          <a:ea typeface="Times New Roman"/>
                          <a:cs typeface="Tahoma"/>
                        </a:rPr>
                        <a:t>A</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N</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gn="l">
                        <a:spcBef>
                          <a:spcPts val="0"/>
                        </a:spcBef>
                        <a:spcAft>
                          <a:spcPts val="0"/>
                        </a:spcAft>
                      </a:pPr>
                      <a:r>
                        <a:rPr lang="en-GB" sz="1400" b="1" dirty="0">
                          <a:latin typeface="+mn-lt"/>
                          <a:ea typeface="Times New Roman"/>
                          <a:cs typeface="Tahoma"/>
                        </a:rPr>
                        <a:t>B</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O</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gn="l">
                        <a:spcBef>
                          <a:spcPts val="0"/>
                        </a:spcBef>
                        <a:spcAft>
                          <a:spcPts val="0"/>
                        </a:spcAft>
                      </a:pPr>
                      <a:r>
                        <a:rPr lang="en-GB" sz="1400" b="1" dirty="0">
                          <a:latin typeface="+mn-lt"/>
                          <a:ea typeface="Times New Roman"/>
                          <a:cs typeface="Tahoma"/>
                        </a:rPr>
                        <a:t>C</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P</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2"/>
                  </a:ext>
                </a:extLst>
              </a:tr>
              <a:tr h="0">
                <a:tc>
                  <a:txBody>
                    <a:bodyPr/>
                    <a:lstStyle/>
                    <a:p>
                      <a:pPr marL="0" marR="0" algn="l">
                        <a:spcBef>
                          <a:spcPts val="0"/>
                        </a:spcBef>
                        <a:spcAft>
                          <a:spcPts val="0"/>
                        </a:spcAft>
                      </a:pPr>
                      <a:r>
                        <a:rPr lang="en-GB" sz="1400" b="1" dirty="0">
                          <a:latin typeface="+mn-lt"/>
                          <a:ea typeface="Times New Roman"/>
                          <a:cs typeface="Tahoma"/>
                        </a:rPr>
                        <a:t>D</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Q</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3"/>
                  </a:ext>
                </a:extLst>
              </a:tr>
              <a:tr h="0">
                <a:tc>
                  <a:txBody>
                    <a:bodyPr/>
                    <a:lstStyle/>
                    <a:p>
                      <a:pPr marL="0" marR="0" algn="l">
                        <a:spcBef>
                          <a:spcPts val="0"/>
                        </a:spcBef>
                        <a:spcAft>
                          <a:spcPts val="0"/>
                        </a:spcAft>
                      </a:pPr>
                      <a:r>
                        <a:rPr lang="en-GB" sz="1400" b="1">
                          <a:latin typeface="+mn-lt"/>
                          <a:ea typeface="Times New Roman"/>
                          <a:cs typeface="Tahoma"/>
                        </a:rPr>
                        <a:t>E</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R</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4"/>
                  </a:ext>
                </a:extLst>
              </a:tr>
              <a:tr h="0">
                <a:tc>
                  <a:txBody>
                    <a:bodyPr/>
                    <a:lstStyle/>
                    <a:p>
                      <a:pPr marL="0" marR="0" algn="l">
                        <a:spcBef>
                          <a:spcPts val="0"/>
                        </a:spcBef>
                        <a:spcAft>
                          <a:spcPts val="0"/>
                        </a:spcAft>
                      </a:pPr>
                      <a:r>
                        <a:rPr lang="en-GB" sz="1400" b="1">
                          <a:latin typeface="+mn-lt"/>
                          <a:ea typeface="Times New Roman"/>
                          <a:cs typeface="Tahoma"/>
                        </a:rPr>
                        <a:t>F</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S</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5"/>
                  </a:ext>
                </a:extLst>
              </a:tr>
              <a:tr h="0">
                <a:tc>
                  <a:txBody>
                    <a:bodyPr/>
                    <a:lstStyle/>
                    <a:p>
                      <a:pPr marL="0" marR="0" algn="l">
                        <a:spcBef>
                          <a:spcPts val="0"/>
                        </a:spcBef>
                        <a:spcAft>
                          <a:spcPts val="0"/>
                        </a:spcAft>
                      </a:pPr>
                      <a:r>
                        <a:rPr lang="en-GB" sz="1400" b="1">
                          <a:latin typeface="+mn-lt"/>
                          <a:ea typeface="Times New Roman"/>
                          <a:cs typeface="Tahoma"/>
                        </a:rPr>
                        <a:t>G</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T</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6"/>
                  </a:ext>
                </a:extLst>
              </a:tr>
              <a:tr h="0">
                <a:tc>
                  <a:txBody>
                    <a:bodyPr/>
                    <a:lstStyle/>
                    <a:p>
                      <a:pPr marL="0" marR="0" algn="l">
                        <a:spcBef>
                          <a:spcPts val="0"/>
                        </a:spcBef>
                        <a:spcAft>
                          <a:spcPts val="0"/>
                        </a:spcAft>
                      </a:pPr>
                      <a:r>
                        <a:rPr lang="en-GB" sz="1400" b="1">
                          <a:latin typeface="+mn-lt"/>
                          <a:ea typeface="Times New Roman"/>
                          <a:cs typeface="Tahoma"/>
                        </a:rPr>
                        <a:t>H</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U</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7"/>
                  </a:ext>
                </a:extLst>
              </a:tr>
              <a:tr h="0">
                <a:tc>
                  <a:txBody>
                    <a:bodyPr/>
                    <a:lstStyle/>
                    <a:p>
                      <a:pPr marL="0" marR="0" algn="l">
                        <a:spcBef>
                          <a:spcPts val="0"/>
                        </a:spcBef>
                        <a:spcAft>
                          <a:spcPts val="0"/>
                        </a:spcAft>
                      </a:pPr>
                      <a:r>
                        <a:rPr lang="en-GB" sz="1400" b="1">
                          <a:latin typeface="+mn-lt"/>
                          <a:ea typeface="Times New Roman"/>
                          <a:cs typeface="Tahoma"/>
                        </a:rPr>
                        <a:t>I</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V</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8"/>
                  </a:ext>
                </a:extLst>
              </a:tr>
              <a:tr h="0">
                <a:tc>
                  <a:txBody>
                    <a:bodyPr/>
                    <a:lstStyle/>
                    <a:p>
                      <a:pPr marL="0" marR="0" algn="l">
                        <a:spcBef>
                          <a:spcPts val="0"/>
                        </a:spcBef>
                        <a:spcAft>
                          <a:spcPts val="0"/>
                        </a:spcAft>
                      </a:pPr>
                      <a:r>
                        <a:rPr lang="en-GB" sz="1400" b="1">
                          <a:latin typeface="+mn-lt"/>
                          <a:ea typeface="Times New Roman"/>
                          <a:cs typeface="Tahoma"/>
                        </a:rPr>
                        <a:t>J</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W</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9"/>
                  </a:ext>
                </a:extLst>
              </a:tr>
              <a:tr h="0">
                <a:tc>
                  <a:txBody>
                    <a:bodyPr/>
                    <a:lstStyle/>
                    <a:p>
                      <a:pPr marL="0" marR="0" algn="l">
                        <a:spcBef>
                          <a:spcPts val="0"/>
                        </a:spcBef>
                        <a:spcAft>
                          <a:spcPts val="0"/>
                        </a:spcAft>
                      </a:pPr>
                      <a:r>
                        <a:rPr lang="en-GB" sz="1400" b="1">
                          <a:latin typeface="+mn-lt"/>
                          <a:ea typeface="Times New Roman"/>
                          <a:cs typeface="Tahoma"/>
                        </a:rPr>
                        <a:t>K</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X</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0"/>
                  </a:ext>
                </a:extLst>
              </a:tr>
              <a:tr h="0">
                <a:tc>
                  <a:txBody>
                    <a:bodyPr/>
                    <a:lstStyle/>
                    <a:p>
                      <a:pPr marL="0" marR="0" algn="l">
                        <a:spcBef>
                          <a:spcPts val="0"/>
                        </a:spcBef>
                        <a:spcAft>
                          <a:spcPts val="0"/>
                        </a:spcAft>
                      </a:pPr>
                      <a:r>
                        <a:rPr lang="en-GB" sz="1400" b="1">
                          <a:latin typeface="+mn-lt"/>
                          <a:ea typeface="Times New Roman"/>
                          <a:cs typeface="Tahoma"/>
                        </a:rPr>
                        <a:t>L</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Y</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1"/>
                  </a:ext>
                </a:extLst>
              </a:tr>
              <a:tr h="0">
                <a:tc>
                  <a:txBody>
                    <a:bodyPr/>
                    <a:lstStyle/>
                    <a:p>
                      <a:pPr marL="0" marR="0" algn="l">
                        <a:spcBef>
                          <a:spcPts val="0"/>
                        </a:spcBef>
                        <a:spcAft>
                          <a:spcPts val="0"/>
                        </a:spcAft>
                      </a:pPr>
                      <a:r>
                        <a:rPr lang="en-GB" sz="1400" b="1">
                          <a:latin typeface="+mn-lt"/>
                          <a:ea typeface="Times New Roman"/>
                          <a:cs typeface="Tahoma"/>
                        </a:rPr>
                        <a:t>M</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Z</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2"/>
                  </a:ext>
                </a:extLst>
              </a:tr>
            </a:tbl>
          </a:graphicData>
        </a:graphic>
      </p:graphicFrame>
      <p:sp>
        <p:nvSpPr>
          <p:cNvPr id="43" name="TextBox 42"/>
          <p:cNvSpPr txBox="1"/>
          <p:nvPr/>
        </p:nvSpPr>
        <p:spPr>
          <a:xfrm>
            <a:off x="6400800" y="1219200"/>
            <a:ext cx="1580881" cy="400110"/>
          </a:xfrm>
          <a:prstGeom prst="rect">
            <a:avLst/>
          </a:prstGeom>
          <a:noFill/>
        </p:spPr>
        <p:txBody>
          <a:bodyPr wrap="none" rtlCol="0">
            <a:spAutoFit/>
          </a:bodyPr>
          <a:lstStyle/>
          <a:p>
            <a:r>
              <a:rPr lang="en-US" sz="2000" dirty="0">
                <a:latin typeface="+mn-lt"/>
              </a:rPr>
              <a:t>Morse Code</a:t>
            </a:r>
          </a:p>
        </p:txBody>
      </p:sp>
      <p:sp>
        <p:nvSpPr>
          <p:cNvPr id="44" name="TextBox 43"/>
          <p:cNvSpPr txBox="1"/>
          <p:nvPr/>
        </p:nvSpPr>
        <p:spPr>
          <a:xfrm>
            <a:off x="152400" y="5105400"/>
            <a:ext cx="6172200" cy="1015663"/>
          </a:xfrm>
          <a:prstGeom prst="rect">
            <a:avLst/>
          </a:prstGeom>
          <a:noFill/>
        </p:spPr>
        <p:txBody>
          <a:bodyPr wrap="square" rtlCol="0">
            <a:spAutoFit/>
          </a:bodyPr>
          <a:lstStyle/>
          <a:p>
            <a:pPr algn="l"/>
            <a:r>
              <a:rPr lang="en-US" sz="2000" dirty="0">
                <a:latin typeface="+mn-lt"/>
              </a:rPr>
              <a:t>H(X)= -(.4lg(.4)) + .35 </a:t>
            </a:r>
            <a:r>
              <a:rPr lang="en-US" sz="2000" dirty="0" err="1">
                <a:latin typeface="+mn-lt"/>
              </a:rPr>
              <a:t>lg</a:t>
            </a:r>
            <a:r>
              <a:rPr lang="en-US" sz="2000" dirty="0">
                <a:latin typeface="+mn-lt"/>
              </a:rPr>
              <a:t>(.35) + .2 </a:t>
            </a:r>
            <a:r>
              <a:rPr lang="en-US" sz="2000" dirty="0" err="1">
                <a:latin typeface="+mn-lt"/>
              </a:rPr>
              <a:t>lg</a:t>
            </a:r>
            <a:r>
              <a:rPr lang="en-US" sz="2000" dirty="0">
                <a:latin typeface="+mn-lt"/>
              </a:rPr>
              <a:t>(.2) + .05 </a:t>
            </a:r>
            <a:r>
              <a:rPr lang="en-US" sz="2000" dirty="0" err="1">
                <a:latin typeface="+mn-lt"/>
              </a:rPr>
              <a:t>lg</a:t>
            </a:r>
            <a:r>
              <a:rPr lang="en-US" sz="2000" dirty="0">
                <a:latin typeface="+mn-lt"/>
              </a:rPr>
              <a:t>(.05))</a:t>
            </a:r>
          </a:p>
          <a:p>
            <a:pPr algn="l"/>
            <a:r>
              <a:rPr lang="en-US" sz="2000" dirty="0">
                <a:latin typeface="+mn-lt"/>
              </a:rPr>
              <a:t>H(X)= 1.74, [H(X)]= 2.  [y] means the ceiling function, the smallest integer greater than or equal to 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73E8FCF-E0AF-4FAC-AB45-D1ED7A3380AB}" type="slidenum">
              <a:rPr lang="en-US"/>
              <a:pPr>
                <a:defRPr/>
              </a:pPr>
              <a:t>12</a:t>
            </a:fld>
            <a:endParaRPr lang="en-US"/>
          </a:p>
        </p:txBody>
      </p:sp>
      <p:sp>
        <p:nvSpPr>
          <p:cNvPr id="96260" name="Rectangle 2"/>
          <p:cNvSpPr>
            <a:spLocks noGrp="1" noChangeArrowheads="1"/>
          </p:cNvSpPr>
          <p:nvPr>
            <p:ph type="title"/>
          </p:nvPr>
        </p:nvSpPr>
        <p:spPr>
          <a:xfrm>
            <a:off x="685800" y="76200"/>
            <a:ext cx="7772400" cy="762000"/>
          </a:xfrm>
        </p:spPr>
        <p:txBody>
          <a:bodyPr/>
          <a:lstStyle/>
          <a:p>
            <a:r>
              <a:rPr lang="en-US" sz="3600" dirty="0"/>
              <a:t>Long term equivocation</a:t>
            </a:r>
          </a:p>
        </p:txBody>
      </p:sp>
      <p:sp>
        <p:nvSpPr>
          <p:cNvPr id="96261"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6262" name="Rectangle 4"/>
              <p:cNvSpPr>
                <a:spLocks noChangeArrowheads="1"/>
              </p:cNvSpPr>
              <p:nvPr/>
            </p:nvSpPr>
            <p:spPr bwMode="auto">
              <a:xfrm>
                <a:off x="304800" y="1219200"/>
                <a:ext cx="8534399" cy="4572000"/>
              </a:xfrm>
              <a:prstGeom prst="rect">
                <a:avLst/>
              </a:prstGeom>
              <a:noFill/>
              <a:ln w="9525">
                <a:noFill/>
                <a:miter lim="800000"/>
                <a:headEnd/>
                <a:tailEnd/>
              </a:ln>
            </p:spPr>
            <p:txBody>
              <a:bodyPr lIns="92075" tIns="46038" rIns="92075" bIns="46038"/>
              <a:lstStyle/>
              <a:p>
                <a:pPr marL="342900" lvl="0" indent="-342900" algn="l">
                  <a:spcBef>
                    <a:spcPts val="200"/>
                  </a:spcBef>
                  <a:buFontTx/>
                  <a:buChar char="•"/>
                </a:pP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𝐻</m:t>
                        </m:r>
                      </m:e>
                      <m:sub>
                        <m:r>
                          <a:rPr lang="en-US" sz="2000" b="0" i="1" smtClean="0">
                            <a:solidFill>
                              <a:srgbClr val="000000"/>
                            </a:solidFill>
                            <a:latin typeface="Cambria Math" panose="02040503050406030204" pitchFamily="18" charset="0"/>
                          </a:rPr>
                          <m:t>𝐸</m:t>
                        </m:r>
                      </m:sub>
                    </m:sSub>
                    <m:r>
                      <a:rPr lang="en-US" sz="2000" b="0" i="1" smtClean="0">
                        <a:solidFill>
                          <a:srgbClr val="000000"/>
                        </a:solidFill>
                        <a:latin typeface="Cambria Math" panose="02040503050406030204" pitchFamily="18" charset="0"/>
                      </a:rPr>
                      <m:t>= </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𝑙𝑖𝑚</m:t>
                        </m:r>
                      </m:e>
                      <m:sub>
                        <m:r>
                          <a:rPr lang="en-US" sz="2000" b="0" i="1" smtClean="0">
                            <a:solidFill>
                              <a:srgbClr val="000000"/>
                            </a:solidFill>
                            <a:latin typeface="Cambria Math" panose="02040503050406030204" pitchFamily="18" charset="0"/>
                          </a:rPr>
                          <m:t>𝑛</m:t>
                        </m:r>
                        <m:r>
                          <a:rPr lang="en-US" sz="2000" b="0" i="1" smtClean="0">
                            <a:solidFill>
                              <a:srgbClr val="000000"/>
                            </a:solidFill>
                            <a:latin typeface="Cambria Math" panose="02040503050406030204" pitchFamily="18" charset="0"/>
                            <a:ea typeface="Cambria Math" panose="02040503050406030204" pitchFamily="18" charset="0"/>
                          </a:rPr>
                          <m:t>→∞</m:t>
                        </m:r>
                      </m:sub>
                    </m:sSub>
                    <m:r>
                      <a:rPr lang="en-US" sz="2000" b="0" i="1" smtClean="0">
                        <a:solidFill>
                          <a:srgbClr val="000000"/>
                        </a:solidFill>
                        <a:latin typeface="Cambria Math" panose="02040503050406030204" pitchFamily="18" charset="0"/>
                      </a:rPr>
                      <m:t>(</m:t>
                    </m:r>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𝐻</m:t>
                        </m:r>
                        <m:r>
                          <a:rPr lang="en-US" sz="2000" b="0" i="1" smtClean="0">
                            <a:solidFill>
                              <a:srgbClr val="000000"/>
                            </a:solidFill>
                            <a:latin typeface="Cambria Math" panose="02040503050406030204" pitchFamily="18" charset="0"/>
                          </a:rPr>
                          <m:t>(</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en-US" sz="2000" b="0" i="1" smtClean="0">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m:t>
                        </m:r>
                      </m:num>
                      <m:den>
                        <m:r>
                          <a:rPr lang="en-US" sz="2000" b="0" i="1" smtClean="0">
                            <a:solidFill>
                              <a:srgbClr val="000000"/>
                            </a:solidFill>
                            <a:latin typeface="Cambria Math" panose="02040503050406030204" pitchFamily="18" charset="0"/>
                          </a:rPr>
                          <m:t>𝑛</m:t>
                        </m:r>
                      </m:den>
                    </m:f>
                    <m:r>
                      <a:rPr lang="en-US" sz="2000" b="0" i="1" smtClean="0">
                        <a:solidFill>
                          <a:srgbClr val="000000"/>
                        </a:solidFill>
                        <a:latin typeface="Cambria Math" panose="02040503050406030204" pitchFamily="18" charset="0"/>
                      </a:rPr>
                      <m:t>)</m:t>
                    </m:r>
                  </m:oMath>
                </a14:m>
                <a:r>
                  <a:rPr lang="en-US" sz="2000" dirty="0">
                    <a:solidFill>
                      <a:srgbClr val="000000"/>
                    </a:solidFill>
                    <a:latin typeface="Arial"/>
                  </a:rPr>
                  <a:t>. (“Entropy per character”)</a:t>
                </a:r>
              </a:p>
              <a:p>
                <a:pPr marL="342900" indent="-342900" algn="l">
                  <a:spcBef>
                    <a:spcPts val="200"/>
                  </a:spcBef>
                  <a:buFontTx/>
                  <a:buChar char="•"/>
                </a:pPr>
                <a:r>
                  <a:rPr kumimoji="1" lang="en-US" sz="2000" dirty="0">
                    <a:latin typeface="Arial" charset="0"/>
                  </a:rPr>
                  <a:t>For random stream of letters </a:t>
                </a:r>
              </a:p>
              <a:p>
                <a:pPr marL="800100" lvl="1" indent="-342900" algn="l">
                  <a:spcBef>
                    <a:spcPts val="200"/>
                  </a:spcBef>
                  <a:buFontTx/>
                  <a:buChar char="•"/>
                </a:pPr>
                <a14:m>
                  <m:oMath xmlns:m="http://schemas.openxmlformats.org/officeDocument/2006/math">
                    <m:sSub>
                      <m:sSubPr>
                        <m:ctrlPr>
                          <a:rPr kumimoji="1" lang="en-US" sz="2000" i="1" smtClean="0">
                            <a:latin typeface="Cambria Math" panose="02040503050406030204" pitchFamily="18" charset="0"/>
                          </a:rPr>
                        </m:ctrlPr>
                      </m:sSubPr>
                      <m:e>
                        <m:r>
                          <a:rPr kumimoji="1" lang="en-US" sz="2000" b="0" i="1" smtClean="0">
                            <a:latin typeface="Cambria Math" panose="02040503050406030204" pitchFamily="18" charset="0"/>
                          </a:rPr>
                          <m:t>𝐻</m:t>
                        </m:r>
                      </m:e>
                      <m:sub>
                        <m:r>
                          <a:rPr kumimoji="1" lang="en-US" sz="2000" b="0" i="1" smtClean="0">
                            <a:latin typeface="Cambria Math" panose="02040503050406030204" pitchFamily="18" charset="0"/>
                          </a:rPr>
                          <m:t>𝑅</m:t>
                        </m:r>
                      </m:sub>
                    </m:sSub>
                    <m:r>
                      <a:rPr kumimoji="1" lang="en-US" sz="2000" b="0" i="1" smtClean="0">
                        <a:latin typeface="Cambria Math" panose="02040503050406030204" pitchFamily="18" charset="0"/>
                      </a:rPr>
                      <m:t>= </m:t>
                    </m:r>
                    <m:nary>
                      <m:naryPr>
                        <m:chr m:val="∑"/>
                        <m:ctrlPr>
                          <a:rPr kumimoji="1" lang="en-US" sz="2000" b="0" i="1" smtClean="0">
                            <a:latin typeface="Cambria Math" panose="02040503050406030204" pitchFamily="18" charset="0"/>
                          </a:rPr>
                        </m:ctrlPr>
                      </m:naryPr>
                      <m:sub>
                        <m:r>
                          <m:rPr>
                            <m:brk m:alnAt="23"/>
                          </m:rPr>
                          <a:rPr kumimoji="1" lang="en-US" sz="2000" b="0" i="1" smtClean="0">
                            <a:latin typeface="Cambria Math" panose="02040503050406030204" pitchFamily="18" charset="0"/>
                          </a:rPr>
                          <m:t>𝑖</m:t>
                        </m:r>
                        <m:r>
                          <a:rPr kumimoji="1" lang="en-US" sz="2000" b="0" i="1" smtClean="0">
                            <a:latin typeface="Cambria Math" panose="02040503050406030204" pitchFamily="18" charset="0"/>
                          </a:rPr>
                          <m:t>=1</m:t>
                        </m:r>
                      </m:sub>
                      <m:sup>
                        <m:r>
                          <a:rPr kumimoji="1" lang="en-US" sz="2000" b="0" i="1" smtClean="0">
                            <a:latin typeface="Cambria Math" panose="02040503050406030204" pitchFamily="18" charset="0"/>
                          </a:rPr>
                          <m:t>26</m:t>
                        </m:r>
                      </m:sup>
                      <m:e>
                        <m:f>
                          <m:fPr>
                            <m:ctrlPr>
                              <a:rPr kumimoji="1" lang="en-US" sz="2000" b="0" i="1" smtClean="0">
                                <a:latin typeface="Cambria Math" panose="02040503050406030204" pitchFamily="18" charset="0"/>
                              </a:rPr>
                            </m:ctrlPr>
                          </m:fPr>
                          <m:num>
                            <m:r>
                              <a:rPr kumimoji="1" lang="en-US" sz="2000" b="0" i="1" smtClean="0">
                                <a:latin typeface="Cambria Math" panose="02040503050406030204" pitchFamily="18" charset="0"/>
                              </a:rPr>
                              <m:t>1</m:t>
                            </m:r>
                          </m:num>
                          <m:den>
                            <m:r>
                              <a:rPr kumimoji="1" lang="en-US" sz="2000" b="0" i="1" smtClean="0">
                                <a:latin typeface="Cambria Math" panose="02040503050406030204" pitchFamily="18" charset="0"/>
                              </a:rPr>
                              <m:t>26</m:t>
                            </m:r>
                          </m:den>
                        </m:f>
                        <m:func>
                          <m:funcPr>
                            <m:ctrlPr>
                              <a:rPr kumimoji="1" lang="en-US" sz="2000" b="0" i="1" smtClean="0">
                                <a:latin typeface="Cambria Math" panose="02040503050406030204" pitchFamily="18" charset="0"/>
                              </a:rPr>
                            </m:ctrlPr>
                          </m:funcPr>
                          <m:fName>
                            <m:r>
                              <m:rPr>
                                <m:sty m:val="p"/>
                              </m:rPr>
                              <a:rPr kumimoji="1" lang="en-US" sz="2000" b="0" i="0" smtClean="0">
                                <a:latin typeface="Cambria Math" panose="02040503050406030204" pitchFamily="18" charset="0"/>
                              </a:rPr>
                              <m:t>lg</m:t>
                            </m:r>
                          </m:fName>
                          <m:e>
                            <m:d>
                              <m:dPr>
                                <m:ctrlPr>
                                  <a:rPr kumimoji="1" lang="en-US" sz="2000" b="0" i="1" smtClean="0">
                                    <a:latin typeface="Cambria Math" panose="02040503050406030204" pitchFamily="18" charset="0"/>
                                  </a:rPr>
                                </m:ctrlPr>
                              </m:dPr>
                              <m:e>
                                <m:r>
                                  <a:rPr kumimoji="1" lang="en-US" sz="2000" b="0" i="1" smtClean="0">
                                    <a:latin typeface="Cambria Math" panose="02040503050406030204" pitchFamily="18" charset="0"/>
                                  </a:rPr>
                                  <m:t>26</m:t>
                                </m:r>
                              </m:e>
                            </m:d>
                          </m:e>
                        </m:func>
                      </m:e>
                    </m:nary>
                  </m:oMath>
                </a14:m>
                <a:endParaRPr kumimoji="1" lang="en-US" sz="2000" b="0" dirty="0">
                  <a:latin typeface="Arial" charset="0"/>
                </a:endParaRPr>
              </a:p>
              <a:p>
                <a:pPr marL="342900" indent="-342900" algn="l">
                  <a:spcBef>
                    <a:spcPts val="200"/>
                  </a:spcBef>
                  <a:buFontTx/>
                  <a:buChar char="•"/>
                </a:pPr>
                <a:r>
                  <a:rPr kumimoji="1" lang="en-US" sz="2000" dirty="0">
                    <a:latin typeface="Arial" charset="0"/>
                  </a:rPr>
                  <a:t>For English</a:t>
                </a:r>
                <a:endParaRPr kumimoji="1" lang="en-US" sz="1800" dirty="0">
                  <a:latin typeface="Arial" charset="0"/>
                </a:endParaRPr>
              </a:p>
              <a:p>
                <a:pPr marL="742950" lvl="1" indent="-285750" algn="l">
                  <a:spcBef>
                    <a:spcPts val="200"/>
                  </a:spcBef>
                  <a:buFontTx/>
                  <a:buChar char="•"/>
                </a:pPr>
                <a:r>
                  <a:rPr kumimoji="1" lang="en-US" sz="2000" dirty="0">
                    <a:latin typeface="Arial" charset="0"/>
                  </a:rPr>
                  <a:t>H</a:t>
                </a:r>
                <a:r>
                  <a:rPr kumimoji="1" lang="en-US" sz="2000" baseline="-25000" dirty="0">
                    <a:latin typeface="Arial" charset="0"/>
                  </a:rPr>
                  <a:t>E</a:t>
                </a:r>
                <a:r>
                  <a:rPr kumimoji="1" lang="en-US" sz="1400" dirty="0">
                    <a:latin typeface="Arial" charset="0"/>
                  </a:rPr>
                  <a:t> </a:t>
                </a:r>
                <a:r>
                  <a:rPr kumimoji="1" lang="en-US" sz="2000" dirty="0">
                    <a:latin typeface="Arial" charset="0"/>
                  </a:rPr>
                  <a:t>= </a:t>
                </a:r>
                <a:r>
                  <a:rPr kumimoji="1" lang="en-US" sz="2000" dirty="0">
                    <a:solidFill>
                      <a:srgbClr val="000000"/>
                    </a:solidFill>
                    <a:latin typeface="Arial" charset="0"/>
                  </a:rPr>
                  <a:t>1.2-1.5 (so English is about 75% redundant)</a:t>
                </a:r>
              </a:p>
              <a:p>
                <a:pPr marL="742950" lvl="1" indent="-285750" algn="l">
                  <a:spcBef>
                    <a:spcPts val="200"/>
                  </a:spcBef>
                  <a:buFontTx/>
                  <a:buChar char="•"/>
                </a:pPr>
                <a:r>
                  <a:rPr kumimoji="1" lang="en-US" sz="2000" dirty="0">
                    <a:solidFill>
                      <a:srgbClr val="000000"/>
                    </a:solidFill>
                    <a:latin typeface="Arial" charset="0"/>
                  </a:rPr>
                  <a:t>There are approximately T(n)= 2</a:t>
                </a:r>
                <a:r>
                  <a:rPr kumimoji="1" lang="en-US" sz="2000" baseline="30000" dirty="0">
                    <a:solidFill>
                      <a:srgbClr val="000000"/>
                    </a:solidFill>
                    <a:latin typeface="Arial" charset="0"/>
                  </a:rPr>
                  <a:t>nH </a:t>
                </a:r>
                <a:r>
                  <a:rPr kumimoji="1" lang="en-US" sz="2000" dirty="0">
                    <a:solidFill>
                      <a:srgbClr val="000000"/>
                    </a:solidFill>
                    <a:latin typeface="Arial" charset="0"/>
                  </a:rPr>
                  <a:t>, n symbol messages that can be drawn from the meaningful English sample space.</a:t>
                </a:r>
              </a:p>
              <a:p>
                <a:pPr marL="285750" indent="-285750" algn="l">
                  <a:spcBef>
                    <a:spcPts val="200"/>
                  </a:spcBef>
                  <a:buFontTx/>
                  <a:buChar char="•"/>
                </a:pPr>
                <a:r>
                  <a:rPr kumimoji="1" lang="en-US" sz="2000" dirty="0">
                    <a:solidFill>
                      <a:srgbClr val="000000"/>
                    </a:solidFill>
                    <a:latin typeface="Arial" charset="0"/>
                  </a:rPr>
                  <a:t>How many possible cipher-texts make sense?</a:t>
                </a:r>
              </a:p>
              <a:p>
                <a:pPr marL="742950" lvl="1" indent="-285750" algn="l">
                  <a:spcBef>
                    <a:spcPts val="200"/>
                  </a:spcBef>
                  <a:buFontTx/>
                  <a:buChar char="•"/>
                </a:pPr>
                <a:r>
                  <a:rPr kumimoji="1" lang="en-US" sz="2000" dirty="0">
                    <a:solidFill>
                      <a:srgbClr val="000000"/>
                    </a:solidFill>
                    <a:latin typeface="Arial" charset="0"/>
                  </a:rPr>
                  <a:t>H(</a:t>
                </a:r>
                <a:r>
                  <a:rPr kumimoji="1" lang="en-US" sz="2000" dirty="0" err="1">
                    <a:solidFill>
                      <a:srgbClr val="000000"/>
                    </a:solidFill>
                    <a:latin typeface="Arial" charset="0"/>
                  </a:rPr>
                  <a:t>P</a:t>
                </a:r>
                <a:r>
                  <a:rPr kumimoji="1" lang="en-US" sz="2000" baseline="30000" dirty="0" err="1">
                    <a:solidFill>
                      <a:srgbClr val="000000"/>
                    </a:solidFill>
                    <a:latin typeface="Arial" charset="0"/>
                  </a:rPr>
                  <a:t>n</a:t>
                </a:r>
                <a:r>
                  <a:rPr kumimoji="1" lang="en-US" sz="2000" dirty="0">
                    <a:solidFill>
                      <a:srgbClr val="000000"/>
                    </a:solidFill>
                    <a:latin typeface="Arial" charset="0"/>
                  </a:rPr>
                  <a:t>)+H(K) &gt; H(</a:t>
                </a:r>
                <a:r>
                  <a:rPr kumimoji="1" lang="en-US" sz="2000" dirty="0" err="1">
                    <a:solidFill>
                      <a:srgbClr val="000000"/>
                    </a:solidFill>
                    <a:latin typeface="Arial" charset="0"/>
                  </a:rPr>
                  <a:t>C</a:t>
                </a:r>
                <a:r>
                  <a:rPr kumimoji="1" lang="en-US" sz="2000" baseline="30000" dirty="0" err="1">
                    <a:solidFill>
                      <a:srgbClr val="000000"/>
                    </a:solidFill>
                    <a:latin typeface="Arial" charset="0"/>
                  </a:rPr>
                  <a:t>n</a:t>
                </a:r>
                <a:r>
                  <a:rPr kumimoji="1" lang="en-US" sz="2000" dirty="0">
                    <a:solidFill>
                      <a:srgbClr val="000000"/>
                    </a:solidFill>
                    <a:latin typeface="Arial" charset="0"/>
                  </a:rPr>
                  <a:t>)</a:t>
                </a:r>
              </a:p>
              <a:p>
                <a:pPr marL="742950" lvl="1" indent="-285750" algn="l">
                  <a:spcBef>
                    <a:spcPts val="200"/>
                  </a:spcBef>
                  <a:buFontTx/>
                  <a:buChar char="•"/>
                </a:pPr>
                <a:r>
                  <a:rPr lang="en-US" sz="2000" dirty="0" err="1">
                    <a:latin typeface="+mn-lt"/>
                  </a:rPr>
                  <a:t>nH</a:t>
                </a:r>
                <a:r>
                  <a:rPr lang="en-US" sz="2000" baseline="-25000" dirty="0" err="1">
                    <a:latin typeface="+mn-lt"/>
                  </a:rPr>
                  <a:t>E</a:t>
                </a:r>
                <a:r>
                  <a:rPr lang="en-US" sz="2000" dirty="0">
                    <a:latin typeface="+mn-lt"/>
                  </a:rPr>
                  <a:t> + </a:t>
                </a:r>
                <a:r>
                  <a:rPr lang="en-US" sz="2000" dirty="0" err="1">
                    <a:latin typeface="+mn-lt"/>
                  </a:rPr>
                  <a:t>lg</a:t>
                </a:r>
                <a:r>
                  <a:rPr lang="en-US" sz="2000" dirty="0">
                    <a:latin typeface="+mn-lt"/>
                  </a:rPr>
                  <a:t>(|K|) &gt; n </a:t>
                </a:r>
                <a:r>
                  <a:rPr lang="en-US" sz="2000" dirty="0" err="1">
                    <a:latin typeface="+mn-lt"/>
                  </a:rPr>
                  <a:t>lg</a:t>
                </a:r>
                <a:r>
                  <a:rPr lang="en-US" sz="2000" dirty="0">
                    <a:latin typeface="+mn-lt"/>
                  </a:rPr>
                  <a:t>(|</a:t>
                </a:r>
                <a:r>
                  <a:rPr lang="en-US" sz="2000" dirty="0">
                    <a:latin typeface="Math1" pitchFamily="2" charset="2"/>
                  </a:rPr>
                  <a:t>S</a:t>
                </a:r>
                <a:r>
                  <a:rPr lang="en-US" sz="2000" dirty="0">
                    <a:latin typeface="+mn-lt"/>
                  </a:rPr>
                  <a:t>|) </a:t>
                </a:r>
              </a:p>
              <a:p>
                <a:pPr marL="742950" lvl="1" indent="-285750" algn="l">
                  <a:spcBef>
                    <a:spcPts val="200"/>
                  </a:spcBef>
                  <a:buFontTx/>
                  <a:buChar char="•"/>
                </a:pPr>
                <a14:m>
                  <m:oMath xmlns:m="http://schemas.openxmlformats.org/officeDocument/2006/math">
                    <m:r>
                      <a:rPr kumimoji="1" lang="en-US" sz="2000" b="0" i="1" smtClean="0">
                        <a:solidFill>
                          <a:srgbClr val="000000"/>
                        </a:solidFill>
                        <a:latin typeface="Cambria Math" panose="02040503050406030204" pitchFamily="18" charset="0"/>
                      </a:rPr>
                      <m:t>𝑛</m:t>
                    </m:r>
                    <m:f>
                      <m:fPr>
                        <m:ctrlPr>
                          <a:rPr kumimoji="1" lang="en-US" sz="2000" i="1" smtClean="0">
                            <a:solidFill>
                              <a:srgbClr val="000000"/>
                            </a:solidFill>
                            <a:latin typeface="Cambria Math" panose="02040503050406030204" pitchFamily="18" charset="0"/>
                          </a:rPr>
                        </m:ctrlPr>
                      </m:fPr>
                      <m:num>
                        <m:r>
                          <m:rPr>
                            <m:sty m:val="p"/>
                          </m:rPr>
                          <a:rPr kumimoji="1" lang="en-US" sz="2000" b="0" i="0" smtClean="0">
                            <a:solidFill>
                              <a:srgbClr val="000000"/>
                            </a:solidFill>
                            <a:latin typeface="Cambria Math" panose="02040503050406030204" pitchFamily="18" charset="0"/>
                          </a:rPr>
                          <m:t>lg</m:t>
                        </m:r>
                        <m:r>
                          <a:rPr kumimoji="1" lang="en-US" sz="2000" b="0" i="1" smtClean="0">
                            <a:solidFill>
                              <a:srgbClr val="000000"/>
                            </a:solidFill>
                            <a:latin typeface="Cambria Math" panose="02040503050406030204" pitchFamily="18" charset="0"/>
                          </a:rPr>
                          <m:t>⁡(</m:t>
                        </m:r>
                        <m:d>
                          <m:dPr>
                            <m:begChr m:val="|"/>
                            <m:endChr m:val="|"/>
                            <m:ctrlPr>
                              <a:rPr kumimoji="1" lang="en-US" sz="2000" b="0" i="1" smtClean="0">
                                <a:solidFill>
                                  <a:srgbClr val="000000"/>
                                </a:solidFill>
                                <a:latin typeface="Cambria Math" panose="02040503050406030204" pitchFamily="18" charset="0"/>
                              </a:rPr>
                            </m:ctrlPr>
                          </m:dPr>
                          <m:e>
                            <m:r>
                              <a:rPr kumimoji="1" lang="en-US" sz="2000" b="0" i="1" smtClean="0">
                                <a:solidFill>
                                  <a:srgbClr val="000000"/>
                                </a:solidFill>
                                <a:latin typeface="Cambria Math" panose="02040503050406030204" pitchFamily="18" charset="0"/>
                              </a:rPr>
                              <m:t>𝐾</m:t>
                            </m:r>
                          </m:e>
                        </m:d>
                        <m:r>
                          <a:rPr kumimoji="1" lang="en-US" sz="2000" b="0" i="1" smtClean="0">
                            <a:solidFill>
                              <a:srgbClr val="000000"/>
                            </a:solidFill>
                            <a:latin typeface="Cambria Math" panose="02040503050406030204" pitchFamily="18" charset="0"/>
                          </a:rPr>
                          <m:t>)</m:t>
                        </m:r>
                      </m:num>
                      <m:den>
                        <m:r>
                          <m:rPr>
                            <m:sty m:val="p"/>
                          </m:rPr>
                          <a:rPr kumimoji="1" lang="en-US" sz="2000" b="0" i="0" smtClean="0">
                            <a:solidFill>
                              <a:srgbClr val="000000"/>
                            </a:solidFill>
                            <a:latin typeface="Cambria Math" panose="02040503050406030204" pitchFamily="18" charset="0"/>
                          </a:rPr>
                          <m:t>lg</m:t>
                        </m:r>
                        <m:r>
                          <a:rPr kumimoji="1" lang="en-US" sz="2000" b="0" i="1" smtClean="0">
                            <a:solidFill>
                              <a:srgbClr val="000000"/>
                            </a:solidFill>
                            <a:latin typeface="Cambria Math" panose="02040503050406030204" pitchFamily="18" charset="0"/>
                          </a:rPr>
                          <m:t>⁡(</m:t>
                        </m:r>
                        <m:d>
                          <m:dPr>
                            <m:begChr m:val="|"/>
                            <m:endChr m:val="|"/>
                            <m:ctrlPr>
                              <a:rPr kumimoji="1" lang="en-US" sz="2000" b="0" i="1" smtClean="0">
                                <a:solidFill>
                                  <a:srgbClr val="000000"/>
                                </a:solidFill>
                                <a:latin typeface="Cambria Math" panose="02040503050406030204" pitchFamily="18" charset="0"/>
                              </a:rPr>
                            </m:ctrlPr>
                          </m:dPr>
                          <m:e>
                            <m:r>
                              <a:rPr kumimoji="1" lang="en-US" sz="2000" b="0" i="1" smtClean="0">
                                <a:solidFill>
                                  <a:srgbClr val="000000"/>
                                </a:solidFill>
                                <a:latin typeface="Cambria Math" panose="02040503050406030204" pitchFamily="18" charset="0"/>
                              </a:rPr>
                              <m:t>𝑆</m:t>
                            </m:r>
                          </m:e>
                        </m:d>
                        <m:r>
                          <a:rPr kumimoji="1" lang="en-US" sz="2000" b="0" i="1" smtClean="0">
                            <a:solidFill>
                              <a:srgbClr val="000000"/>
                            </a:solidFill>
                            <a:latin typeface="Cambria Math" panose="02040503050406030204" pitchFamily="18" charset="0"/>
                          </a:rPr>
                          <m:t>)</m:t>
                        </m:r>
                      </m:den>
                    </m:f>
                    <m:r>
                      <a:rPr kumimoji="1" lang="en-US" sz="2000" b="0" i="1" smtClean="0">
                        <a:solidFill>
                          <a:srgbClr val="000000"/>
                        </a:solidFill>
                        <a:latin typeface="Cambria Math" panose="02040503050406030204" pitchFamily="18" charset="0"/>
                      </a:rPr>
                      <m:t> − </m:t>
                    </m:r>
                    <m:sSub>
                      <m:sSubPr>
                        <m:ctrlPr>
                          <a:rPr kumimoji="1" lang="en-US" sz="2000" b="0" i="1" smtClean="0">
                            <a:solidFill>
                              <a:srgbClr val="000000"/>
                            </a:solidFill>
                            <a:latin typeface="Cambria Math" panose="02040503050406030204" pitchFamily="18" charset="0"/>
                          </a:rPr>
                        </m:ctrlPr>
                      </m:sSubPr>
                      <m:e>
                        <m:r>
                          <a:rPr kumimoji="1" lang="en-US" sz="2000" b="0" i="1" smtClean="0">
                            <a:solidFill>
                              <a:srgbClr val="000000"/>
                            </a:solidFill>
                            <a:latin typeface="Cambria Math" panose="02040503050406030204" pitchFamily="18" charset="0"/>
                          </a:rPr>
                          <m:t>𝐻</m:t>
                        </m:r>
                      </m:e>
                      <m:sub>
                        <m:r>
                          <a:rPr kumimoji="1" lang="en-US" sz="2000" b="0" i="1" smtClean="0">
                            <a:solidFill>
                              <a:srgbClr val="000000"/>
                            </a:solidFill>
                            <a:latin typeface="Cambria Math" panose="02040503050406030204" pitchFamily="18" charset="0"/>
                          </a:rPr>
                          <m:t>𝐸</m:t>
                        </m:r>
                      </m:sub>
                    </m:sSub>
                    <m:r>
                      <a:rPr kumimoji="1" lang="en-US" sz="2000" b="0" i="1" smtClean="0">
                        <a:solidFill>
                          <a:srgbClr val="000000"/>
                        </a:solidFill>
                        <a:latin typeface="Cambria Math" panose="02040503050406030204" pitchFamily="18" charset="0"/>
                      </a:rPr>
                      <m:t>&gt;</m:t>
                    </m:r>
                    <m:r>
                      <a:rPr kumimoji="1" lang="en-US" sz="2000" b="0" i="1" smtClean="0">
                        <a:solidFill>
                          <a:srgbClr val="000000"/>
                        </a:solidFill>
                        <a:latin typeface="Cambria Math" panose="02040503050406030204" pitchFamily="18" charset="0"/>
                      </a:rPr>
                      <m:t>𝑛</m:t>
                    </m:r>
                  </m:oMath>
                </a14:m>
                <a:endParaRPr lang="en-US" sz="2000" dirty="0">
                  <a:latin typeface="Arial" pitchFamily="34" charset="0"/>
                  <a:cs typeface="Arial" pitchFamily="34" charset="0"/>
                </a:endParaRPr>
              </a:p>
              <a:p>
                <a:pPr marL="742950" lvl="1" indent="-285750" algn="l">
                  <a:spcBef>
                    <a:spcPts val="200"/>
                  </a:spcBef>
                  <a:buFontTx/>
                  <a:buChar char="•"/>
                </a:pPr>
                <a14:m>
                  <m:oMath xmlns:m="http://schemas.openxmlformats.org/officeDocument/2006/math">
                    <m:r>
                      <a:rPr kumimoji="1" lang="en-US" sz="2000" b="0" i="1" smtClean="0">
                        <a:solidFill>
                          <a:srgbClr val="000000"/>
                        </a:solidFill>
                        <a:latin typeface="Cambria Math" panose="02040503050406030204" pitchFamily="18" charset="0"/>
                        <a:cs typeface="Arial" pitchFamily="34" charset="0"/>
                      </a:rPr>
                      <m:t>𝑅</m:t>
                    </m:r>
                    <m:r>
                      <a:rPr kumimoji="1" lang="en-US" sz="2000" b="0" i="1" smtClean="0">
                        <a:solidFill>
                          <a:srgbClr val="000000"/>
                        </a:solidFill>
                        <a:latin typeface="Cambria Math" panose="02040503050406030204" pitchFamily="18" charset="0"/>
                        <a:cs typeface="Arial" pitchFamily="34" charset="0"/>
                      </a:rPr>
                      <m:t>=1 − </m:t>
                    </m:r>
                    <m:f>
                      <m:fPr>
                        <m:ctrlPr>
                          <a:rPr kumimoji="1" lang="en-US" sz="2000" b="0" i="1" smtClean="0">
                            <a:solidFill>
                              <a:srgbClr val="000000"/>
                            </a:solidFill>
                            <a:latin typeface="Cambria Math" panose="02040503050406030204" pitchFamily="18" charset="0"/>
                            <a:cs typeface="Arial" pitchFamily="34" charset="0"/>
                          </a:rPr>
                        </m:ctrlPr>
                      </m:fPr>
                      <m:num>
                        <m:sSub>
                          <m:sSubPr>
                            <m:ctrlPr>
                              <a:rPr kumimoji="1" lang="en-US" sz="2000" b="0" i="1" smtClean="0">
                                <a:solidFill>
                                  <a:srgbClr val="000000"/>
                                </a:solidFill>
                                <a:latin typeface="Cambria Math" panose="02040503050406030204" pitchFamily="18" charset="0"/>
                                <a:cs typeface="Arial" pitchFamily="34" charset="0"/>
                              </a:rPr>
                            </m:ctrlPr>
                          </m:sSubPr>
                          <m:e>
                            <m:r>
                              <a:rPr kumimoji="1" lang="en-US" sz="2000" b="0" i="1" smtClean="0">
                                <a:solidFill>
                                  <a:srgbClr val="000000"/>
                                </a:solidFill>
                                <a:latin typeface="Cambria Math" panose="02040503050406030204" pitchFamily="18" charset="0"/>
                                <a:cs typeface="Arial" pitchFamily="34" charset="0"/>
                              </a:rPr>
                              <m:t>𝐻</m:t>
                            </m:r>
                          </m:e>
                          <m:sub>
                            <m:r>
                              <a:rPr kumimoji="1" lang="en-US" sz="2000" b="0" i="1" smtClean="0">
                                <a:solidFill>
                                  <a:srgbClr val="000000"/>
                                </a:solidFill>
                                <a:latin typeface="Cambria Math" panose="02040503050406030204" pitchFamily="18" charset="0"/>
                                <a:cs typeface="Arial" pitchFamily="34" charset="0"/>
                              </a:rPr>
                              <m:t>𝐸</m:t>
                            </m:r>
                          </m:sub>
                        </m:sSub>
                      </m:num>
                      <m:den>
                        <m:r>
                          <m:rPr>
                            <m:sty m:val="p"/>
                          </m:rPr>
                          <a:rPr kumimoji="1" lang="en-US" sz="2000" b="0" i="0" smtClean="0">
                            <a:solidFill>
                              <a:srgbClr val="000000"/>
                            </a:solidFill>
                            <a:latin typeface="Cambria Math" panose="02040503050406030204" pitchFamily="18" charset="0"/>
                            <a:cs typeface="Arial" pitchFamily="34" charset="0"/>
                          </a:rPr>
                          <m:t>lg</m:t>
                        </m:r>
                        <m:r>
                          <a:rPr kumimoji="1" lang="en-US" sz="2000" b="0" i="1" smtClean="0">
                            <a:solidFill>
                              <a:srgbClr val="000000"/>
                            </a:solidFill>
                            <a:latin typeface="Cambria Math" panose="02040503050406030204" pitchFamily="18" charset="0"/>
                            <a:cs typeface="Arial" pitchFamily="34" charset="0"/>
                          </a:rPr>
                          <m:t>⁡(</m:t>
                        </m:r>
                        <m:d>
                          <m:dPr>
                            <m:begChr m:val="|"/>
                            <m:endChr m:val="|"/>
                            <m:ctrlPr>
                              <a:rPr kumimoji="1" lang="en-US" sz="2000" b="0" i="1" smtClean="0">
                                <a:solidFill>
                                  <a:srgbClr val="000000"/>
                                </a:solidFill>
                                <a:latin typeface="Cambria Math" panose="02040503050406030204" pitchFamily="18" charset="0"/>
                                <a:cs typeface="Arial" pitchFamily="34" charset="0"/>
                              </a:rPr>
                            </m:ctrlPr>
                          </m:dPr>
                          <m:e>
                            <m:r>
                              <a:rPr kumimoji="1" lang="en-US" sz="2000" b="0" i="1" smtClean="0">
                                <a:solidFill>
                                  <a:srgbClr val="000000"/>
                                </a:solidFill>
                                <a:latin typeface="Cambria Math" panose="02040503050406030204" pitchFamily="18" charset="0"/>
                                <a:cs typeface="Arial" pitchFamily="34" charset="0"/>
                              </a:rPr>
                              <m:t>𝑆</m:t>
                            </m:r>
                          </m:e>
                        </m:d>
                        <m:r>
                          <a:rPr kumimoji="1" lang="en-US" sz="2000" b="0" i="1" smtClean="0">
                            <a:solidFill>
                              <a:srgbClr val="000000"/>
                            </a:solidFill>
                            <a:latin typeface="Cambria Math" panose="02040503050406030204" pitchFamily="18" charset="0"/>
                            <a:cs typeface="Arial" pitchFamily="34" charset="0"/>
                          </a:rPr>
                          <m:t>)</m:t>
                        </m:r>
                      </m:den>
                    </m:f>
                  </m:oMath>
                </a14:m>
                <a:endParaRPr kumimoji="1" lang="en-US" sz="2000" dirty="0">
                  <a:solidFill>
                    <a:srgbClr val="000000"/>
                  </a:solidFill>
                  <a:latin typeface="Arial" pitchFamily="34" charset="0"/>
                  <a:cs typeface="Arial" pitchFamily="34" charset="0"/>
                </a:endParaRPr>
              </a:p>
              <a:p>
                <a:pPr marL="342900" indent="-342900" algn="l">
                  <a:spcBef>
                    <a:spcPct val="20000"/>
                  </a:spcBef>
                </a:pPr>
                <a:endParaRPr kumimoji="1" lang="en-US" sz="2400" dirty="0">
                  <a:latin typeface="Arial" charset="0"/>
                </a:endParaRPr>
              </a:p>
            </p:txBody>
          </p:sp>
        </mc:Choice>
        <mc:Fallback xmlns="">
          <p:sp>
            <p:nvSpPr>
              <p:cNvPr id="96262" name="Rectangle 4"/>
              <p:cNvSpPr>
                <a:spLocks noRot="1" noChangeAspect="1" noMove="1" noResize="1" noEditPoints="1" noAdjustHandles="1" noChangeArrowheads="1" noChangeShapeType="1" noTextEdit="1"/>
              </p:cNvSpPr>
              <p:nvPr/>
            </p:nvSpPr>
            <p:spPr bwMode="auto">
              <a:xfrm>
                <a:off x="304800" y="1219200"/>
                <a:ext cx="8534399" cy="4572000"/>
              </a:xfrm>
              <a:prstGeom prst="rect">
                <a:avLst/>
              </a:prstGeom>
              <a:blipFill>
                <a:blip r:embed="rId2"/>
                <a:stretch>
                  <a:fillRect l="-595" b="-2222"/>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381C364-91C1-4674-8418-8A01E606B3A6}" type="slidenum">
              <a:rPr lang="en-US"/>
              <a:pPr>
                <a:defRPr/>
              </a:pPr>
              <a:t>13</a:t>
            </a:fld>
            <a:endParaRPr lang="en-US"/>
          </a:p>
        </p:txBody>
      </p:sp>
      <p:sp>
        <p:nvSpPr>
          <p:cNvPr id="98308" name="Rectangle 2"/>
          <p:cNvSpPr>
            <a:spLocks noGrp="1" noChangeArrowheads="1"/>
          </p:cNvSpPr>
          <p:nvPr>
            <p:ph type="title"/>
          </p:nvPr>
        </p:nvSpPr>
        <p:spPr>
          <a:xfrm>
            <a:off x="685800" y="0"/>
            <a:ext cx="7772400" cy="914400"/>
          </a:xfrm>
        </p:spPr>
        <p:txBody>
          <a:bodyPr/>
          <a:lstStyle/>
          <a:p>
            <a:r>
              <a:rPr lang="en-US" sz="3600" dirty="0"/>
              <a:t>Unicity and random ciphers</a:t>
            </a:r>
          </a:p>
        </p:txBody>
      </p:sp>
      <mc:AlternateContent xmlns:mc="http://schemas.openxmlformats.org/markup-compatibility/2006" xmlns:a14="http://schemas.microsoft.com/office/drawing/2010/main">
        <mc:Choice Requires="a14">
          <p:sp>
            <p:nvSpPr>
              <p:cNvPr id="98309" name="Rectangle 3"/>
              <p:cNvSpPr>
                <a:spLocks noGrp="1" noChangeArrowheads="1"/>
              </p:cNvSpPr>
              <p:nvPr>
                <p:ph type="body" idx="1"/>
              </p:nvPr>
            </p:nvSpPr>
            <p:spPr>
              <a:xfrm>
                <a:off x="457200" y="1524000"/>
                <a:ext cx="8382000" cy="4648200"/>
              </a:xfrm>
            </p:spPr>
            <p:txBody>
              <a:bodyPr/>
              <a:lstStyle/>
              <a:p>
                <a:pPr>
                  <a:buFontTx/>
                  <a:buNone/>
                </a:pPr>
                <a:r>
                  <a:rPr lang="en-US" sz="2000" dirty="0"/>
                  <a:t>Question: How many messages do I need to trial decode so that  the expected number of false keys for which all m messages land in the meaningless subset is less than 1?</a:t>
                </a:r>
              </a:p>
              <a:p>
                <a:pPr>
                  <a:buFontTx/>
                  <a:buNone/>
                </a:pPr>
                <a:r>
                  <a:rPr lang="en-US" sz="2000" dirty="0"/>
                  <a:t>Answer:  The </a:t>
                </a:r>
                <a:r>
                  <a:rPr lang="en-US" sz="2000" dirty="0" err="1"/>
                  <a:t>unicity</a:t>
                </a:r>
                <a:r>
                  <a:rPr lang="en-US" sz="2000" dirty="0"/>
                  <a:t> point.  </a:t>
                </a:r>
              </a:p>
              <a:p>
                <a:pPr>
                  <a:buFontTx/>
                  <a:buNone/>
                </a:pPr>
                <a:r>
                  <a:rPr lang="en-US" sz="2000" dirty="0"/>
                  <a:t>Nice application of Information Theory.</a:t>
                </a:r>
              </a:p>
              <a:p>
                <a:pPr>
                  <a:buFontTx/>
                  <a:buNone/>
                </a:pPr>
                <a:endParaRPr lang="en-US" sz="2000" dirty="0"/>
              </a:p>
              <a:p>
                <a:pPr>
                  <a:buFontTx/>
                  <a:buNone/>
                </a:pPr>
                <a:r>
                  <a:rPr lang="en-US" sz="2000" b="1" dirty="0"/>
                  <a:t>Theorem</a:t>
                </a:r>
                <a:r>
                  <a:rPr lang="en-US" sz="2000" dirty="0"/>
                  <a:t>:  Let H be the entropy of the source (say English) and let </a:t>
                </a:r>
                <a:r>
                  <a:rPr lang="en-US" sz="2000" dirty="0">
                    <a:latin typeface="Math1" pitchFamily="2" charset="2"/>
                  </a:rPr>
                  <a:t>S</a:t>
                </a:r>
                <a:r>
                  <a:rPr lang="en-US" sz="2000" dirty="0"/>
                  <a:t> be the alphabet.  Let K be the set of (equiprobable) keys.  Then </a:t>
                </a:r>
                <a14:m>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e>
                        </m:d>
                        <m:r>
                          <a:rPr lang="en-US" sz="2000" b="0" i="1" smtClean="0">
                            <a:latin typeface="Cambria Math" panose="02040503050406030204" pitchFamily="18" charset="0"/>
                          </a:rPr>
                          <m:t>)</m:t>
                        </m:r>
                      </m:num>
                      <m:den>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r>
                                      <m:rPr>
                                        <m:sty m:val="p"/>
                                      </m:rPr>
                                      <a:rPr lang="el-GR" sz="2000" b="0" i="1" smtClean="0">
                                        <a:latin typeface="Cambria Math" panose="02040503050406030204" pitchFamily="18" charset="0"/>
                                        <a:ea typeface="Cambria Math" panose="02040503050406030204" pitchFamily="18" charset="0"/>
                                      </a:rPr>
                                      <m:t>Σ</m:t>
                                    </m:r>
                                  </m:e>
                                </m:d>
                              </m:e>
                            </m:d>
                          </m:e>
                        </m:fun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m:t>
                        </m:r>
                      </m:den>
                    </m:f>
                  </m:oMath>
                </a14:m>
                <a:r>
                  <a:rPr lang="en-US" sz="2000" dirty="0"/>
                  <a:t>.</a:t>
                </a:r>
              </a:p>
              <a:p>
                <a:pPr>
                  <a:buFontTx/>
                  <a:buNone/>
                </a:pPr>
                <a:endParaRPr lang="en-US" sz="2400" dirty="0"/>
              </a:p>
            </p:txBody>
          </p:sp>
        </mc:Choice>
        <mc:Fallback xmlns="">
          <p:sp>
            <p:nvSpPr>
              <p:cNvPr id="98309" name="Rectangle 3"/>
              <p:cNvSpPr>
                <a:spLocks noGrp="1" noRot="1" noChangeAspect="1" noMove="1" noResize="1" noEditPoints="1" noAdjustHandles="1" noChangeArrowheads="1" noChangeShapeType="1" noTextEdit="1"/>
              </p:cNvSpPr>
              <p:nvPr>
                <p:ph type="body" idx="1"/>
              </p:nvPr>
            </p:nvSpPr>
            <p:spPr>
              <a:xfrm>
                <a:off x="457200" y="1524000"/>
                <a:ext cx="8382000" cy="4648200"/>
              </a:xfrm>
              <a:blipFill>
                <a:blip r:embed="rId2"/>
                <a:stretch>
                  <a:fillRect l="-758" t="-820"/>
                </a:stretch>
              </a:blipFill>
            </p:spPr>
            <p:txBody>
              <a:bodyPr/>
              <a:lstStyle/>
              <a:p>
                <a:r>
                  <a:rPr lang="en-US">
                    <a:noFill/>
                  </a:rPr>
                  <a:t> </a:t>
                </a:r>
              </a:p>
            </p:txBody>
          </p:sp>
        </mc:Fallback>
      </mc:AlternateContent>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49C4CA23-B4B1-40CB-9609-E5BDAF7C265F}" type="slidenum">
              <a:rPr lang="en-US"/>
              <a:pPr>
                <a:defRPr/>
              </a:pPr>
              <a:t>14</a:t>
            </a:fld>
            <a:endParaRPr lang="en-US"/>
          </a:p>
        </p:txBody>
      </p:sp>
      <p:sp>
        <p:nvSpPr>
          <p:cNvPr id="99332" name="Rectangle 2"/>
          <p:cNvSpPr>
            <a:spLocks noGrp="1" noChangeArrowheads="1"/>
          </p:cNvSpPr>
          <p:nvPr>
            <p:ph type="title"/>
          </p:nvPr>
        </p:nvSpPr>
        <p:spPr>
          <a:xfrm>
            <a:off x="685800" y="76200"/>
            <a:ext cx="7772400" cy="685800"/>
          </a:xfrm>
        </p:spPr>
        <p:txBody>
          <a:bodyPr/>
          <a:lstStyle/>
          <a:p>
            <a:r>
              <a:rPr lang="en-US" sz="3600" dirty="0" err="1"/>
              <a:t>Unicity</a:t>
            </a:r>
            <a:r>
              <a:rPr lang="en-US" sz="3600" dirty="0"/>
              <a:t> for random ciphers</a:t>
            </a:r>
          </a:p>
        </p:txBody>
      </p:sp>
      <p:sp>
        <p:nvSpPr>
          <p:cNvPr id="99333"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9334" name="Rectangle 4"/>
          <p:cNvSpPr>
            <a:spLocks noChangeArrowheads="1"/>
          </p:cNvSpPr>
          <p:nvPr/>
        </p:nvSpPr>
        <p:spPr bwMode="auto">
          <a:xfrm>
            <a:off x="990600" y="1600200"/>
            <a:ext cx="2209800" cy="28194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sz="1800" b="1">
                <a:latin typeface="Arial Unicode MS" pitchFamily="34" charset="-128"/>
              </a:rPr>
              <a:t>Cipher Messages</a:t>
            </a:r>
          </a:p>
          <a:p>
            <a:r>
              <a:rPr lang="en-US" sz="2000">
                <a:latin typeface="Arial Unicode MS" pitchFamily="34" charset="-128"/>
              </a:rPr>
              <a:t>|</a:t>
            </a:r>
            <a:r>
              <a:rPr lang="en-US" sz="2000">
                <a:latin typeface="Math1" pitchFamily="2" charset="2"/>
              </a:rPr>
              <a:t>S</a:t>
            </a:r>
            <a:r>
              <a:rPr lang="en-US" sz="2000">
                <a:latin typeface="Arial Unicode MS" pitchFamily="34" charset="-128"/>
              </a:rPr>
              <a:t>|</a:t>
            </a:r>
            <a:r>
              <a:rPr lang="en-US" sz="2000" baseline="30000">
                <a:latin typeface="Arial Unicode MS" pitchFamily="34" charset="-128"/>
              </a:rPr>
              <a:t>n</a:t>
            </a:r>
          </a:p>
        </p:txBody>
      </p:sp>
      <p:sp>
        <p:nvSpPr>
          <p:cNvPr id="99335" name="Rectangle 5"/>
          <p:cNvSpPr>
            <a:spLocks noChangeArrowheads="1"/>
          </p:cNvSpPr>
          <p:nvPr/>
        </p:nvSpPr>
        <p:spPr bwMode="auto">
          <a:xfrm>
            <a:off x="4800600" y="1676400"/>
            <a:ext cx="3352800" cy="2743200"/>
          </a:xfrm>
          <a:prstGeom prst="rect">
            <a:avLst/>
          </a:prstGeom>
          <a:solidFill>
            <a:schemeClr val="bg1"/>
          </a:solidFill>
          <a:ln w="12700">
            <a:solidFill>
              <a:schemeClr val="tx1"/>
            </a:solidFill>
            <a:miter lim="800000"/>
            <a:headEnd type="none" w="sm" len="sm"/>
            <a:tailEnd type="none" w="sm" len="sm"/>
          </a:ln>
        </p:spPr>
        <p:txBody>
          <a:bodyPr wrap="none" anchor="ctr"/>
          <a:lstStyle/>
          <a:p>
            <a:pPr algn="l"/>
            <a:r>
              <a:rPr lang="en-US" sz="1800" b="1">
                <a:latin typeface="Arial Unicode MS" pitchFamily="34" charset="-128"/>
              </a:rPr>
              <a:t>  Non-Meaningful Messages</a:t>
            </a:r>
          </a:p>
        </p:txBody>
      </p:sp>
      <p:sp>
        <p:nvSpPr>
          <p:cNvPr id="99336" name="Line 6"/>
          <p:cNvSpPr>
            <a:spLocks noChangeShapeType="1"/>
          </p:cNvSpPr>
          <p:nvPr/>
        </p:nvSpPr>
        <p:spPr bwMode="auto">
          <a:xfrm>
            <a:off x="4800600" y="2667000"/>
            <a:ext cx="3352800" cy="0"/>
          </a:xfrm>
          <a:prstGeom prst="line">
            <a:avLst/>
          </a:prstGeom>
          <a:noFill/>
          <a:ln w="12700" cap="sq">
            <a:solidFill>
              <a:schemeClr val="tx1"/>
            </a:solidFill>
            <a:round/>
            <a:headEnd type="none" w="sm" len="sm"/>
            <a:tailEnd type="none" w="sm" len="sm"/>
          </a:ln>
        </p:spPr>
        <p:txBody>
          <a:bodyPr/>
          <a:lstStyle/>
          <a:p>
            <a:endParaRPr lang="en-US"/>
          </a:p>
        </p:txBody>
      </p:sp>
      <p:sp>
        <p:nvSpPr>
          <p:cNvPr id="99337" name="Text Box 7"/>
          <p:cNvSpPr txBox="1">
            <a:spLocks noChangeArrowheads="1"/>
          </p:cNvSpPr>
          <p:nvPr/>
        </p:nvSpPr>
        <p:spPr bwMode="auto">
          <a:xfrm>
            <a:off x="4937125" y="1946275"/>
            <a:ext cx="2546350" cy="671513"/>
          </a:xfrm>
          <a:prstGeom prst="rect">
            <a:avLst/>
          </a:prstGeom>
          <a:noFill/>
          <a:ln w="12700" cap="sq">
            <a:noFill/>
            <a:miter lim="800000"/>
            <a:headEnd type="none" w="sm" len="sm"/>
            <a:tailEnd type="none" w="sm" len="sm"/>
          </a:ln>
        </p:spPr>
        <p:txBody>
          <a:bodyPr wrap="none">
            <a:spAutoFit/>
          </a:bodyPr>
          <a:lstStyle/>
          <a:p>
            <a:pPr algn="l"/>
            <a:r>
              <a:rPr lang="en-US" sz="1800" b="1">
                <a:latin typeface="Arial Unicode MS" pitchFamily="34" charset="-128"/>
              </a:rPr>
              <a:t>Meaningful Messages</a:t>
            </a:r>
          </a:p>
          <a:p>
            <a:pPr algn="l"/>
            <a:r>
              <a:rPr lang="en-US" sz="2000">
                <a:latin typeface="Arial Unicode MS" pitchFamily="34" charset="-128"/>
              </a:rPr>
              <a:t>2</a:t>
            </a:r>
            <a:r>
              <a:rPr lang="en-US" sz="2000" baseline="30000">
                <a:latin typeface="Arial Unicode MS" pitchFamily="34" charset="-128"/>
              </a:rPr>
              <a:t>Hn</a:t>
            </a:r>
          </a:p>
        </p:txBody>
      </p:sp>
      <p:sp>
        <p:nvSpPr>
          <p:cNvPr id="99338" name="Line 8"/>
          <p:cNvSpPr>
            <a:spLocks noChangeShapeType="1"/>
          </p:cNvSpPr>
          <p:nvPr/>
        </p:nvSpPr>
        <p:spPr bwMode="auto">
          <a:xfrm>
            <a:off x="3200400" y="1905000"/>
            <a:ext cx="1600200" cy="304800"/>
          </a:xfrm>
          <a:prstGeom prst="line">
            <a:avLst/>
          </a:prstGeom>
          <a:noFill/>
          <a:ln w="12700">
            <a:solidFill>
              <a:schemeClr val="tx1"/>
            </a:solidFill>
            <a:round/>
            <a:headEnd type="none" w="sm" len="sm"/>
            <a:tailEnd type="triangle" w="sm" len="sm"/>
          </a:ln>
        </p:spPr>
        <p:txBody>
          <a:bodyPr/>
          <a:lstStyle/>
          <a:p>
            <a:endParaRPr lang="en-US"/>
          </a:p>
        </p:txBody>
      </p:sp>
      <p:sp>
        <p:nvSpPr>
          <p:cNvPr id="99339" name="Line 9"/>
          <p:cNvSpPr>
            <a:spLocks noChangeShapeType="1"/>
          </p:cNvSpPr>
          <p:nvPr/>
        </p:nvSpPr>
        <p:spPr bwMode="auto">
          <a:xfrm flipV="1">
            <a:off x="3276600" y="2286000"/>
            <a:ext cx="1524000" cy="304800"/>
          </a:xfrm>
          <a:prstGeom prst="line">
            <a:avLst/>
          </a:prstGeom>
          <a:noFill/>
          <a:ln w="12700">
            <a:solidFill>
              <a:schemeClr val="tx1"/>
            </a:solidFill>
            <a:round/>
            <a:headEnd type="none" w="sm" len="sm"/>
            <a:tailEnd type="triangle" w="sm" len="sm"/>
          </a:ln>
        </p:spPr>
        <p:txBody>
          <a:bodyPr/>
          <a:lstStyle/>
          <a:p>
            <a:endParaRPr lang="en-US"/>
          </a:p>
        </p:txBody>
      </p:sp>
      <p:sp>
        <p:nvSpPr>
          <p:cNvPr id="99340" name="Line 10"/>
          <p:cNvSpPr>
            <a:spLocks noChangeShapeType="1"/>
          </p:cNvSpPr>
          <p:nvPr/>
        </p:nvSpPr>
        <p:spPr bwMode="auto">
          <a:xfrm flipV="1">
            <a:off x="3200400" y="2438400"/>
            <a:ext cx="1600200" cy="762000"/>
          </a:xfrm>
          <a:prstGeom prst="line">
            <a:avLst/>
          </a:prstGeom>
          <a:noFill/>
          <a:ln w="12700">
            <a:solidFill>
              <a:schemeClr val="tx1"/>
            </a:solidFill>
            <a:round/>
            <a:headEnd type="none" w="sm" len="sm"/>
            <a:tailEnd type="triangle" w="sm" len="sm"/>
          </a:ln>
        </p:spPr>
        <p:txBody>
          <a:bodyPr/>
          <a:lstStyle/>
          <a:p>
            <a:endParaRPr lang="en-US"/>
          </a:p>
        </p:txBody>
      </p:sp>
      <p:sp>
        <p:nvSpPr>
          <p:cNvPr id="99341" name="Line 11"/>
          <p:cNvSpPr>
            <a:spLocks noChangeShapeType="1"/>
          </p:cNvSpPr>
          <p:nvPr/>
        </p:nvSpPr>
        <p:spPr bwMode="auto">
          <a:xfrm flipV="1">
            <a:off x="3200400" y="2590800"/>
            <a:ext cx="1600200" cy="1219200"/>
          </a:xfrm>
          <a:prstGeom prst="line">
            <a:avLst/>
          </a:prstGeom>
          <a:noFill/>
          <a:ln w="12700">
            <a:solidFill>
              <a:schemeClr val="tx1"/>
            </a:solidFill>
            <a:round/>
            <a:headEnd type="none" w="sm" len="sm"/>
            <a:tailEnd type="triangle" w="sm" len="sm"/>
          </a:ln>
        </p:spPr>
        <p:txBody>
          <a:bodyPr/>
          <a:lstStyle/>
          <a:p>
            <a:endParaRPr lang="en-US"/>
          </a:p>
        </p:txBody>
      </p:sp>
      <p:sp>
        <p:nvSpPr>
          <p:cNvPr id="99342" name="Line 12"/>
          <p:cNvSpPr>
            <a:spLocks noChangeShapeType="1"/>
          </p:cNvSpPr>
          <p:nvPr/>
        </p:nvSpPr>
        <p:spPr bwMode="auto">
          <a:xfrm>
            <a:off x="3200400" y="2057400"/>
            <a:ext cx="1600200" cy="11430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3" name="Line 13"/>
          <p:cNvSpPr>
            <a:spLocks noChangeShapeType="1"/>
          </p:cNvSpPr>
          <p:nvPr/>
        </p:nvSpPr>
        <p:spPr bwMode="auto">
          <a:xfrm flipV="1">
            <a:off x="3276600" y="2514600"/>
            <a:ext cx="1524000" cy="3048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4" name="Line 14"/>
          <p:cNvSpPr>
            <a:spLocks noChangeShapeType="1"/>
          </p:cNvSpPr>
          <p:nvPr/>
        </p:nvSpPr>
        <p:spPr bwMode="auto">
          <a:xfrm flipV="1">
            <a:off x="3200400" y="2819400"/>
            <a:ext cx="1600200" cy="7620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5" name="Line 15"/>
          <p:cNvSpPr>
            <a:spLocks noChangeShapeType="1"/>
          </p:cNvSpPr>
          <p:nvPr/>
        </p:nvSpPr>
        <p:spPr bwMode="auto">
          <a:xfrm flipV="1">
            <a:off x="3200400" y="3810000"/>
            <a:ext cx="1600200" cy="2286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6" name="Line 16"/>
          <p:cNvSpPr>
            <a:spLocks noChangeShapeType="1"/>
          </p:cNvSpPr>
          <p:nvPr/>
        </p:nvSpPr>
        <p:spPr bwMode="auto">
          <a:xfrm>
            <a:off x="1219200" y="5105400"/>
            <a:ext cx="1219200" cy="0"/>
          </a:xfrm>
          <a:prstGeom prst="line">
            <a:avLst/>
          </a:prstGeom>
          <a:noFill/>
          <a:ln w="12700">
            <a:solidFill>
              <a:schemeClr val="tx1"/>
            </a:solidFill>
            <a:round/>
            <a:headEnd type="none" w="sm" len="sm"/>
            <a:tailEnd type="triangle" w="sm" len="sm"/>
          </a:ln>
        </p:spPr>
        <p:txBody>
          <a:bodyPr/>
          <a:lstStyle/>
          <a:p>
            <a:endParaRPr lang="en-US"/>
          </a:p>
        </p:txBody>
      </p:sp>
      <p:sp>
        <p:nvSpPr>
          <p:cNvPr id="99347" name="Line 17"/>
          <p:cNvSpPr>
            <a:spLocks noChangeShapeType="1"/>
          </p:cNvSpPr>
          <p:nvPr/>
        </p:nvSpPr>
        <p:spPr bwMode="auto">
          <a:xfrm>
            <a:off x="1219200" y="5562600"/>
            <a:ext cx="1219200" cy="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8" name="Text Box 18"/>
          <p:cNvSpPr txBox="1">
            <a:spLocks noChangeArrowheads="1"/>
          </p:cNvSpPr>
          <p:nvPr/>
        </p:nvSpPr>
        <p:spPr bwMode="auto">
          <a:xfrm>
            <a:off x="2955925" y="4892675"/>
            <a:ext cx="3352800" cy="396875"/>
          </a:xfrm>
          <a:prstGeom prst="rect">
            <a:avLst/>
          </a:prstGeom>
          <a:noFill/>
          <a:ln w="12700" cap="sq">
            <a:noFill/>
            <a:miter lim="800000"/>
            <a:headEnd type="none" w="sm" len="sm"/>
            <a:tailEnd type="none" w="sm" len="sm"/>
          </a:ln>
        </p:spPr>
        <p:txBody>
          <a:bodyPr wrap="none">
            <a:spAutoFit/>
          </a:bodyPr>
          <a:lstStyle/>
          <a:p>
            <a:pPr algn="l"/>
            <a:r>
              <a:rPr lang="en-US" sz="2000" b="1">
                <a:latin typeface="Arial Unicode MS" pitchFamily="34" charset="-128"/>
              </a:rPr>
              <a:t>Decoding with correct key</a:t>
            </a:r>
          </a:p>
        </p:txBody>
      </p:sp>
      <p:sp>
        <p:nvSpPr>
          <p:cNvPr id="99349" name="Text Box 19"/>
          <p:cNvSpPr txBox="1">
            <a:spLocks noChangeArrowheads="1"/>
          </p:cNvSpPr>
          <p:nvPr/>
        </p:nvSpPr>
        <p:spPr bwMode="auto">
          <a:xfrm>
            <a:off x="2971800" y="5410200"/>
            <a:ext cx="3505200" cy="701675"/>
          </a:xfrm>
          <a:prstGeom prst="rect">
            <a:avLst/>
          </a:prstGeom>
          <a:noFill/>
          <a:ln w="12700" cap="sq">
            <a:noFill/>
            <a:miter lim="800000"/>
            <a:headEnd type="none" w="sm" len="sm"/>
            <a:tailEnd type="none" w="sm" len="sm"/>
          </a:ln>
        </p:spPr>
        <p:txBody>
          <a:bodyPr>
            <a:spAutoFit/>
          </a:bodyPr>
          <a:lstStyle/>
          <a:p>
            <a:pPr algn="l"/>
            <a:r>
              <a:rPr lang="en-US" sz="2000" b="1">
                <a:latin typeface="Arial Unicode MS" pitchFamily="34" charset="-128"/>
              </a:rPr>
              <a:t>Decoding with incorrect key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496308-5A74-4FB3-AD79-9FEEE86F62CE}" type="slidenum">
              <a:rPr lang="en-US"/>
              <a:pPr>
                <a:defRPr/>
              </a:pPr>
              <a:t>15</a:t>
            </a:fld>
            <a:endParaRPr lang="en-US"/>
          </a:p>
        </p:txBody>
      </p:sp>
      <p:sp>
        <p:nvSpPr>
          <p:cNvPr id="100356" name="Rectangle 2"/>
          <p:cNvSpPr>
            <a:spLocks noGrp="1" noChangeArrowheads="1"/>
          </p:cNvSpPr>
          <p:nvPr>
            <p:ph type="title"/>
          </p:nvPr>
        </p:nvSpPr>
        <p:spPr>
          <a:xfrm>
            <a:off x="685800" y="152400"/>
            <a:ext cx="7772400" cy="685800"/>
          </a:xfrm>
        </p:spPr>
        <p:txBody>
          <a:bodyPr/>
          <a:lstStyle/>
          <a:p>
            <a:r>
              <a:rPr lang="en-US" sz="3600" dirty="0" err="1"/>
              <a:t>Unicity</a:t>
            </a:r>
            <a:r>
              <a:rPr lang="en-US" sz="3600" dirty="0"/>
              <a:t> distance for mono-alphabet</a:t>
            </a:r>
          </a:p>
        </p:txBody>
      </p:sp>
      <p:sp>
        <p:nvSpPr>
          <p:cNvPr id="100357" name="Rectangle 3"/>
          <p:cNvSpPr>
            <a:spLocks noGrp="1" noChangeArrowheads="1"/>
          </p:cNvSpPr>
          <p:nvPr>
            <p:ph type="body" idx="1"/>
          </p:nvPr>
        </p:nvSpPr>
        <p:spPr>
          <a:xfrm>
            <a:off x="228600" y="1600200"/>
            <a:ext cx="8610600" cy="4343400"/>
          </a:xfrm>
        </p:spPr>
        <p:txBody>
          <a:bodyPr/>
          <a:lstStyle/>
          <a:p>
            <a:pPr>
              <a:lnSpc>
                <a:spcPct val="90000"/>
              </a:lnSpc>
              <a:buFont typeface="Arial"/>
              <a:buChar char="•"/>
            </a:pPr>
            <a:r>
              <a:rPr lang="en-US" sz="2000" dirty="0" err="1"/>
              <a:t>H</a:t>
            </a:r>
            <a:r>
              <a:rPr lang="en-US" sz="2000" baseline="-25000" dirty="0" err="1"/>
              <a:t>CaeserKey</a:t>
            </a:r>
            <a:r>
              <a:rPr lang="en-US" sz="2000" dirty="0"/>
              <a:t>= </a:t>
            </a:r>
            <a:r>
              <a:rPr lang="en-US" sz="2000" dirty="0" err="1"/>
              <a:t>H</a:t>
            </a:r>
            <a:r>
              <a:rPr lang="en-US" sz="2000" baseline="-25000" dirty="0" err="1"/>
              <a:t>random</a:t>
            </a:r>
            <a:r>
              <a:rPr lang="en-US" sz="2000" dirty="0"/>
              <a:t> = </a:t>
            </a:r>
            <a:r>
              <a:rPr lang="en-US" sz="2000" dirty="0" err="1"/>
              <a:t>lg</a:t>
            </a:r>
            <a:r>
              <a:rPr lang="en-US" sz="2000" dirty="0"/>
              <a:t>(26)= 4.7004</a:t>
            </a:r>
          </a:p>
          <a:p>
            <a:pPr>
              <a:lnSpc>
                <a:spcPct val="90000"/>
              </a:lnSpc>
              <a:buFont typeface="Arial"/>
              <a:buChar char="•"/>
            </a:pPr>
            <a:r>
              <a:rPr lang="en-US" sz="2000" dirty="0" err="1"/>
              <a:t>H</a:t>
            </a:r>
            <a:r>
              <a:rPr lang="en-US" sz="2000" baseline="-25000" dirty="0" err="1"/>
              <a:t>English</a:t>
            </a:r>
            <a:r>
              <a:rPr lang="en-US" sz="2000" dirty="0"/>
              <a:t> </a:t>
            </a:r>
            <a:r>
              <a:rPr lang="en-US" sz="2000" dirty="0">
                <a:latin typeface="Math1Mono"/>
              </a:rPr>
              <a:t>≅</a:t>
            </a:r>
            <a:r>
              <a:rPr lang="en-US" sz="2000" dirty="0"/>
              <a:t>1.2.</a:t>
            </a:r>
          </a:p>
          <a:p>
            <a:pPr>
              <a:lnSpc>
                <a:spcPct val="90000"/>
              </a:lnSpc>
              <a:buFontTx/>
              <a:buNone/>
            </a:pPr>
            <a:endParaRPr lang="en-US" sz="2000" dirty="0"/>
          </a:p>
          <a:p>
            <a:pPr>
              <a:lnSpc>
                <a:spcPct val="90000"/>
              </a:lnSpc>
            </a:pPr>
            <a:r>
              <a:rPr lang="en-US" sz="2000" dirty="0"/>
              <a:t>For </a:t>
            </a:r>
            <a:r>
              <a:rPr lang="en-US" sz="2000" dirty="0" err="1"/>
              <a:t>Caeser</a:t>
            </a:r>
            <a:r>
              <a:rPr lang="en-US" sz="2000" dirty="0"/>
              <a:t>, u </a:t>
            </a:r>
            <a:r>
              <a:rPr lang="en-US" sz="2000" dirty="0">
                <a:latin typeface="Math1Mono"/>
              </a:rPr>
              <a:t>≅</a:t>
            </a:r>
            <a:r>
              <a:rPr lang="en-US" sz="2000" dirty="0">
                <a:latin typeface="Math1" pitchFamily="2" charset="2"/>
              </a:rPr>
              <a:t> </a:t>
            </a:r>
            <a:r>
              <a:rPr lang="en-US" sz="2000" dirty="0"/>
              <a:t>lg(26)/(4.7-1.2)</a:t>
            </a:r>
            <a:r>
              <a:rPr lang="en-US" sz="2000" dirty="0">
                <a:latin typeface="Math1Mono"/>
              </a:rPr>
              <a:t>≅</a:t>
            </a:r>
            <a:r>
              <a:rPr lang="en-US" sz="2000" dirty="0"/>
              <a:t>4 symbols, for cipher-text only attack.  For known plaintext/cipher-text, only 1 corresponding plain/cipher symbol is required for unique decode.</a:t>
            </a:r>
          </a:p>
          <a:p>
            <a:pPr>
              <a:lnSpc>
                <a:spcPct val="90000"/>
              </a:lnSpc>
            </a:pPr>
            <a:r>
              <a:rPr lang="en-US" sz="2000" dirty="0"/>
              <a:t>For arbitrary substitution, u </a:t>
            </a:r>
            <a:r>
              <a:rPr lang="en-US" sz="2000" dirty="0">
                <a:latin typeface="Math1Mono"/>
              </a:rPr>
              <a:t>≅</a:t>
            </a:r>
            <a:r>
              <a:rPr lang="en-US" sz="2000" dirty="0">
                <a:latin typeface="Math1" pitchFamily="2" charset="2"/>
              </a:rPr>
              <a:t> </a:t>
            </a:r>
            <a:r>
              <a:rPr lang="en-US" sz="2000" dirty="0"/>
              <a:t>lg(26!)/(4.7-1.2) </a:t>
            </a:r>
            <a:r>
              <a:rPr lang="en-US" sz="2000" dirty="0">
                <a:latin typeface="Math1Mono"/>
              </a:rPr>
              <a:t>≅</a:t>
            </a:r>
            <a:r>
              <a:rPr lang="en-US" sz="2000" dirty="0">
                <a:latin typeface="Math1" pitchFamily="2" charset="2"/>
              </a:rPr>
              <a:t> </a:t>
            </a:r>
            <a:r>
              <a:rPr lang="en-US" sz="2000" dirty="0"/>
              <a:t>25 symbols for cipher-text only attack.  For corresponding plain/cipher-text attack, about  8-10 symbols are required.</a:t>
            </a:r>
          </a:p>
          <a:p>
            <a:pPr>
              <a:lnSpc>
                <a:spcPct val="90000"/>
              </a:lnSpc>
            </a:pPr>
            <a:endParaRPr lang="en-US" sz="2000" dirty="0"/>
          </a:p>
          <a:p>
            <a:pPr>
              <a:lnSpc>
                <a:spcPct val="90000"/>
              </a:lnSpc>
            </a:pPr>
            <a:r>
              <a:rPr lang="en-US" sz="2000" dirty="0"/>
              <a:t>Both estimates are remarkably close to actual experience.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AC415C99-8F5C-4BBB-BA12-742ADB97B088}" type="slidenum">
              <a:rPr lang="en-US"/>
              <a:pPr>
                <a:defRPr/>
              </a:pPr>
              <a:t>16</a:t>
            </a:fld>
            <a:endParaRPr lang="en-US"/>
          </a:p>
        </p:txBody>
      </p:sp>
      <p:sp>
        <p:nvSpPr>
          <p:cNvPr id="102404" name="Rectangle 2"/>
          <p:cNvSpPr>
            <a:spLocks noGrp="1" noChangeArrowheads="1"/>
          </p:cNvSpPr>
          <p:nvPr>
            <p:ph type="title"/>
          </p:nvPr>
        </p:nvSpPr>
        <p:spPr>
          <a:xfrm>
            <a:off x="304800" y="76200"/>
            <a:ext cx="8458200" cy="1143000"/>
          </a:xfrm>
        </p:spPr>
        <p:txBody>
          <a:bodyPr/>
          <a:lstStyle/>
          <a:p>
            <a:r>
              <a:rPr lang="en-US" sz="3600" dirty="0"/>
              <a:t>Information theoretic estimates</a:t>
            </a:r>
            <a:br>
              <a:rPr lang="en-US" sz="3600" dirty="0"/>
            </a:br>
            <a:r>
              <a:rPr lang="en-US" sz="3600" dirty="0"/>
              <a:t>to break mono-alphabet</a:t>
            </a:r>
          </a:p>
        </p:txBody>
      </p:sp>
      <p:graphicFrame>
        <p:nvGraphicFramePr>
          <p:cNvPr id="2896899" name="Group 3"/>
          <p:cNvGraphicFramePr>
            <a:graphicFrameLocks noGrp="1"/>
          </p:cNvGraphicFramePr>
          <p:nvPr>
            <p:ph idx="1"/>
          </p:nvPr>
        </p:nvGraphicFramePr>
        <p:xfrm>
          <a:off x="304800" y="2133598"/>
          <a:ext cx="8534400" cy="3352802"/>
        </p:xfrm>
        <a:graphic>
          <a:graphicData uri="http://schemas.openxmlformats.org/drawingml/2006/table">
            <a:tbl>
              <a:tblPr/>
              <a:tblGrid>
                <a:gridCol w="21336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Cipher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Type of Attack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Information Resources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Computational Resources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Caeser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Ciphertext 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U= 4.7/1.2=4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26 computations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8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Caeser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Known plaintext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 corresponding plain/cipher pair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Substitution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Ciphertext 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~30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Substitution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Known plaintext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~10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17</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One Time Pad (OTP)</a:t>
            </a:r>
          </a:p>
        </p:txBody>
      </p:sp>
      <p:sp>
        <p:nvSpPr>
          <p:cNvPr id="103429" name="Rectangle 3"/>
          <p:cNvSpPr>
            <a:spLocks noGrp="1" noChangeArrowheads="1"/>
          </p:cNvSpPr>
          <p:nvPr>
            <p:ph type="body" idx="1"/>
          </p:nvPr>
        </p:nvSpPr>
        <p:spPr>
          <a:xfrm>
            <a:off x="152400" y="1295400"/>
            <a:ext cx="8686800" cy="4572000"/>
          </a:xfrm>
        </p:spPr>
        <p:txBody>
          <a:bodyPr/>
          <a:lstStyle/>
          <a:p>
            <a:r>
              <a:rPr lang="en-US" sz="2000" dirty="0"/>
              <a:t>The one time pad or </a:t>
            </a:r>
            <a:r>
              <a:rPr lang="en-US" sz="2000" dirty="0" err="1"/>
              <a:t>Vernam</a:t>
            </a:r>
            <a:r>
              <a:rPr lang="en-US" sz="2000" dirty="0"/>
              <a:t> cipher takes a plaintext consisting of symbols </a:t>
            </a:r>
            <a:r>
              <a:rPr lang="en-US" sz="2000" b="1" dirty="0"/>
              <a:t>p</a:t>
            </a:r>
            <a:r>
              <a:rPr lang="en-US" sz="2000" dirty="0"/>
              <a:t>= (p</a:t>
            </a:r>
            <a:r>
              <a:rPr lang="en-US" sz="2000" baseline="-25000" dirty="0"/>
              <a:t>0</a:t>
            </a:r>
            <a:r>
              <a:rPr lang="en-US" sz="2000" dirty="0"/>
              <a:t>, p</a:t>
            </a:r>
            <a:r>
              <a:rPr lang="en-US" sz="2000" baseline="-25000" dirty="0"/>
              <a:t>1</a:t>
            </a:r>
            <a:r>
              <a:rPr lang="en-US" sz="2000" dirty="0"/>
              <a:t>, …, </a:t>
            </a:r>
            <a:r>
              <a:rPr lang="en-US" sz="2000" dirty="0" err="1"/>
              <a:t>p</a:t>
            </a:r>
            <a:r>
              <a:rPr lang="en-US" sz="2000" baseline="-25000" dirty="0" err="1"/>
              <a:t>n</a:t>
            </a:r>
            <a:r>
              <a:rPr lang="en-US" sz="2000" dirty="0"/>
              <a:t>) and a key-stream </a:t>
            </a:r>
            <a:r>
              <a:rPr lang="en-US" sz="2000" b="1" dirty="0"/>
              <a:t>k</a:t>
            </a:r>
            <a:r>
              <a:rPr lang="en-US" sz="2000" dirty="0"/>
              <a:t>= (k</a:t>
            </a:r>
            <a:r>
              <a:rPr lang="en-US" sz="2000" baseline="-25000" dirty="0"/>
              <a:t>0</a:t>
            </a:r>
            <a:r>
              <a:rPr lang="en-US" sz="2000" dirty="0"/>
              <a:t>, k</a:t>
            </a:r>
            <a:r>
              <a:rPr lang="en-US" sz="2000" baseline="-25000" dirty="0"/>
              <a:t>1</a:t>
            </a:r>
            <a:r>
              <a:rPr lang="en-US" sz="2000" dirty="0"/>
              <a:t>, …, </a:t>
            </a:r>
            <a:r>
              <a:rPr lang="en-US" sz="2000" dirty="0" err="1"/>
              <a:t>k</a:t>
            </a:r>
            <a:r>
              <a:rPr lang="en-US" sz="2000" baseline="-25000" dirty="0" err="1"/>
              <a:t>n</a:t>
            </a:r>
            <a:r>
              <a:rPr lang="en-US" sz="2000" dirty="0"/>
              <a:t>) where the symbols come from the alphabet </a:t>
            </a:r>
            <a:r>
              <a:rPr lang="en-US" sz="2000" dirty="0" err="1"/>
              <a:t>Z</a:t>
            </a:r>
            <a:r>
              <a:rPr lang="en-US" sz="2000" baseline="-25000" dirty="0" err="1"/>
              <a:t>m</a:t>
            </a:r>
            <a:r>
              <a:rPr lang="en-US" sz="2000" dirty="0"/>
              <a:t> and produces the cipher-text </a:t>
            </a:r>
            <a:r>
              <a:rPr lang="en-US" sz="2000" b="1" dirty="0"/>
              <a:t>c</a:t>
            </a:r>
            <a:r>
              <a:rPr lang="en-US" sz="2000" dirty="0"/>
              <a:t>= (c</a:t>
            </a:r>
            <a:r>
              <a:rPr lang="en-US" sz="2000" baseline="-25000" dirty="0"/>
              <a:t>0</a:t>
            </a:r>
            <a:r>
              <a:rPr lang="en-US" sz="2000" dirty="0"/>
              <a:t>, c</a:t>
            </a:r>
            <a:r>
              <a:rPr lang="en-US" sz="2000" baseline="-25000" dirty="0"/>
              <a:t>1</a:t>
            </a:r>
            <a:r>
              <a:rPr lang="en-US" sz="2000" dirty="0"/>
              <a:t>, …, </a:t>
            </a:r>
            <a:r>
              <a:rPr lang="en-US" sz="2000" dirty="0" err="1"/>
              <a:t>c</a:t>
            </a:r>
            <a:r>
              <a:rPr lang="en-US" sz="2000" baseline="-25000" dirty="0" err="1"/>
              <a:t>n</a:t>
            </a:r>
            <a:r>
              <a:rPr lang="en-US" sz="2000" dirty="0"/>
              <a:t>) where </a:t>
            </a:r>
            <a:r>
              <a:rPr lang="en-US" sz="2000" dirty="0" err="1"/>
              <a:t>c</a:t>
            </a:r>
            <a:r>
              <a:rPr lang="en-US" sz="2000" baseline="-25000" dirty="0" err="1"/>
              <a:t>i</a:t>
            </a:r>
            <a:r>
              <a:rPr lang="en-US" sz="2000" dirty="0"/>
              <a:t>= (p</a:t>
            </a:r>
            <a:r>
              <a:rPr lang="en-US" sz="2000" baseline="-25000" dirty="0"/>
              <a:t>i</a:t>
            </a:r>
            <a:r>
              <a:rPr lang="en-US" sz="2000" dirty="0"/>
              <a:t>+ </a:t>
            </a:r>
            <a:r>
              <a:rPr lang="en-US" sz="2000" dirty="0" err="1"/>
              <a:t>k</a:t>
            </a:r>
            <a:r>
              <a:rPr lang="en-US" sz="2000" baseline="-25000" dirty="0" err="1"/>
              <a:t>i</a:t>
            </a:r>
            <a:r>
              <a:rPr lang="en-US" sz="2000" dirty="0"/>
              <a:t>) (mod m).</a:t>
            </a:r>
          </a:p>
          <a:p>
            <a:r>
              <a:rPr lang="en-US" sz="2000" dirty="0" err="1"/>
              <a:t>m</a:t>
            </a:r>
            <a:r>
              <a:rPr lang="en-US" sz="2000" dirty="0"/>
              <a:t>=2 in the binary case and m=26 in the case of the roman alphabet.</a:t>
            </a:r>
          </a:p>
          <a:p>
            <a:r>
              <a:rPr lang="en-US" sz="2000" dirty="0"/>
              <a:t>Unfortunately, OTP requires shared keys as long as the sum of the lengths of all plaintexts sent.</a:t>
            </a:r>
          </a:p>
          <a:p>
            <a:r>
              <a:rPr lang="en-US" sz="2000" dirty="0"/>
              <a:t>Stream ciphers replace the ‘perfectly random’ sequence </a:t>
            </a:r>
            <a:r>
              <a:rPr lang="en-US" sz="2000" b="1" dirty="0"/>
              <a:t>k </a:t>
            </a:r>
            <a:r>
              <a:rPr lang="en-US" sz="2000" dirty="0"/>
              <a:t>with a pseudo-random sequence </a:t>
            </a:r>
            <a:r>
              <a:rPr lang="en-US" sz="2000" b="1" dirty="0"/>
              <a:t>k’ </a:t>
            </a:r>
            <a:r>
              <a:rPr lang="en-US" sz="2000" dirty="0"/>
              <a:t>(based on a much smaller input key </a:t>
            </a:r>
            <a:r>
              <a:rPr lang="en-US" sz="2000" b="1" dirty="0" err="1"/>
              <a:t>k</a:t>
            </a:r>
            <a:r>
              <a:rPr lang="en-US" sz="2000" b="1" baseline="-25000" dirty="0" err="1"/>
              <a:t>s</a:t>
            </a:r>
            <a:r>
              <a:rPr lang="en-US" sz="2000" dirty="0"/>
              <a:t> and a stream generator 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One-time pad alphabetic encryption</a:t>
            </a:r>
          </a:p>
        </p:txBody>
      </p:sp>
      <p:sp>
        <p:nvSpPr>
          <p:cNvPr id="248935" name="Rectangle 103"/>
          <p:cNvSpPr>
            <a:spLocks noChangeArrowheads="1"/>
          </p:cNvSpPr>
          <p:nvPr/>
        </p:nvSpPr>
        <p:spPr bwMode="auto">
          <a:xfrm>
            <a:off x="152400" y="1367135"/>
            <a:ext cx="5336717" cy="461665"/>
          </a:xfrm>
          <a:prstGeom prst="rect">
            <a:avLst/>
          </a:prstGeom>
          <a:noFill/>
          <a:ln w="9525">
            <a:noFill/>
            <a:miter lim="800000"/>
            <a:headEnd/>
            <a:tailEnd/>
          </a:ln>
          <a:effectLst/>
        </p:spPr>
        <p:txBody>
          <a:bodyPr wrap="none">
            <a:spAutoFit/>
          </a:bodyPr>
          <a:lstStyle/>
          <a:p>
            <a:r>
              <a:rPr lang="en-US" sz="2400" dirty="0">
                <a:latin typeface="+mn-lt"/>
              </a:rPr>
              <a:t>Plaintext </a:t>
            </a:r>
            <a:r>
              <a:rPr lang="en-US" sz="2400" dirty="0">
                <a:sym typeface="Symbol" pitchFamily="18" charset="2"/>
              </a:rPr>
              <a:t>+</a:t>
            </a:r>
            <a:r>
              <a:rPr lang="en-US" sz="2400" dirty="0">
                <a:latin typeface="+mn-lt"/>
                <a:sym typeface="Symbol" pitchFamily="18" charset="2"/>
              </a:rPr>
              <a:t>Key (mod 26)= </a:t>
            </a:r>
            <a:r>
              <a:rPr lang="en-US" sz="2400" dirty="0" err="1">
                <a:latin typeface="+mn-lt"/>
                <a:sym typeface="Symbol" pitchFamily="18" charset="2"/>
              </a:rPr>
              <a:t>Ciphertext</a:t>
            </a:r>
            <a:endParaRPr lang="en-US" sz="2400" dirty="0">
              <a:latin typeface="+mn-lt"/>
              <a:sym typeface="Symbol" pitchFamily="18" charset="2"/>
            </a:endParaRP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18</a:t>
            </a:fld>
            <a:endParaRPr lang="en-US"/>
          </a:p>
        </p:txBody>
      </p:sp>
      <p:sp>
        <p:nvSpPr>
          <p:cNvPr id="15" name="Rectangle 4"/>
          <p:cNvSpPr>
            <a:spLocks noChangeArrowheads="1"/>
          </p:cNvSpPr>
          <p:nvPr/>
        </p:nvSpPr>
        <p:spPr bwMode="auto">
          <a:xfrm>
            <a:off x="228600" y="1981200"/>
            <a:ext cx="73914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6" name="Text Box 5"/>
          <p:cNvSpPr txBox="1">
            <a:spLocks noChangeArrowheads="1"/>
          </p:cNvSpPr>
          <p:nvPr/>
        </p:nvSpPr>
        <p:spPr bwMode="auto">
          <a:xfrm>
            <a:off x="304800" y="1981201"/>
            <a:ext cx="7315200" cy="646331"/>
          </a:xfrm>
          <a:prstGeom prst="rect">
            <a:avLst/>
          </a:prstGeom>
          <a:noFill/>
          <a:ln w="12700" cap="sq">
            <a:noFill/>
            <a:miter lim="800000"/>
            <a:headEnd type="none" w="sm" len="sm"/>
            <a:tailEnd type="none" w="sm" len="sm"/>
          </a:ln>
        </p:spPr>
        <p:txBody>
          <a:bodyPr wrap="square">
            <a:spAutoFit/>
          </a:bodyPr>
          <a:lstStyle/>
          <a:p>
            <a:pPr algn="l"/>
            <a:r>
              <a:rPr lang="en-US" sz="1800" b="1" dirty="0"/>
              <a:t> B  U  L  L  W  I  N  K  L  E  I  S  A  D  O  P  E</a:t>
            </a:r>
          </a:p>
          <a:p>
            <a:pPr algn="l"/>
            <a:r>
              <a:rPr lang="en-US" sz="1800" b="1" dirty="0"/>
              <a:t> 1 20 11 11 22 08 13 10 11 04 08 18 00 03 14 15 04</a:t>
            </a:r>
          </a:p>
        </p:txBody>
      </p:sp>
      <p:sp>
        <p:nvSpPr>
          <p:cNvPr id="17" name="Rectangle 6"/>
          <p:cNvSpPr>
            <a:spLocks noChangeArrowheads="1"/>
          </p:cNvSpPr>
          <p:nvPr/>
        </p:nvSpPr>
        <p:spPr bwMode="auto">
          <a:xfrm>
            <a:off x="228600" y="2667000"/>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8" name="Rectangle 7"/>
          <p:cNvSpPr>
            <a:spLocks noChangeArrowheads="1"/>
          </p:cNvSpPr>
          <p:nvPr/>
        </p:nvSpPr>
        <p:spPr bwMode="auto">
          <a:xfrm>
            <a:off x="228600" y="3468469"/>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304800" y="3544669"/>
            <a:ext cx="7391400" cy="646331"/>
          </a:xfrm>
          <a:prstGeom prst="rect">
            <a:avLst/>
          </a:prstGeom>
          <a:noFill/>
          <a:ln w="12700" cap="sq">
            <a:noFill/>
            <a:miter lim="800000"/>
            <a:headEnd type="none" w="sm" len="sm"/>
            <a:tailEnd type="none" w="sm" len="sm"/>
          </a:ln>
        </p:spPr>
        <p:txBody>
          <a:bodyPr wrap="square">
            <a:spAutoFit/>
          </a:bodyPr>
          <a:lstStyle/>
          <a:p>
            <a:pPr algn="l"/>
            <a:r>
              <a:rPr lang="en-US" sz="1800" b="1" dirty="0"/>
              <a:t>14  8 07 19 14 01 20 14 04 12 20 22 05 17 05 15 15</a:t>
            </a:r>
          </a:p>
          <a:p>
            <a:pPr algn="l"/>
            <a:r>
              <a:rPr lang="en-US" sz="1800" b="1" dirty="0"/>
              <a:t> O  S  H  T  0  B  U  O  E  M  U  W  F  R  F  P  </a:t>
            </a:r>
            <a:r>
              <a:rPr lang="en-US" sz="1800" b="1" dirty="0" err="1"/>
              <a:t>P</a:t>
            </a:r>
            <a:endParaRPr lang="en-US" sz="1800" b="1" dirty="0"/>
          </a:p>
        </p:txBody>
      </p:sp>
      <p:sp>
        <p:nvSpPr>
          <p:cNvPr id="20" name="Text Box 9"/>
          <p:cNvSpPr txBox="1">
            <a:spLocks noChangeArrowheads="1"/>
          </p:cNvSpPr>
          <p:nvPr/>
        </p:nvSpPr>
        <p:spPr bwMode="auto">
          <a:xfrm>
            <a:off x="304800" y="2667000"/>
            <a:ext cx="7315200" cy="677108"/>
          </a:xfrm>
          <a:prstGeom prst="rect">
            <a:avLst/>
          </a:prstGeom>
          <a:noFill/>
          <a:ln w="12700" cap="sq">
            <a:noFill/>
            <a:miter lim="800000"/>
            <a:headEnd type="none" w="sm" len="sm"/>
            <a:tailEnd type="none" w="sm" len="sm"/>
          </a:ln>
        </p:spPr>
        <p:txBody>
          <a:bodyPr wrap="square">
            <a:spAutoFit/>
          </a:bodyPr>
          <a:lstStyle/>
          <a:p>
            <a:pPr algn="l"/>
            <a:r>
              <a:rPr lang="en-US" sz="2000" b="1" dirty="0"/>
              <a:t> </a:t>
            </a:r>
            <a:r>
              <a:rPr lang="en-US" sz="1800" b="1" dirty="0"/>
              <a:t>N  O  W  I  S  T  H  E  T  I  M  E  F  O  R  A  L</a:t>
            </a:r>
          </a:p>
          <a:p>
            <a:pPr algn="l"/>
            <a:r>
              <a:rPr lang="en-US" sz="1800" b="1" dirty="0"/>
              <a:t>13 14 22 08 18 19 07 04 19 08 12 04 05 14 17 00 11</a:t>
            </a:r>
          </a:p>
        </p:txBody>
      </p:sp>
      <p:sp>
        <p:nvSpPr>
          <p:cNvPr id="21" name="Text Box 10"/>
          <p:cNvSpPr txBox="1">
            <a:spLocks noChangeArrowheads="1"/>
          </p:cNvSpPr>
          <p:nvPr/>
        </p:nvSpPr>
        <p:spPr bwMode="auto">
          <a:xfrm>
            <a:off x="7696200" y="35814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670289" y="211449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678705" y="28194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Rectangle 4"/>
          <p:cNvSpPr>
            <a:spLocks noChangeArrowheads="1"/>
          </p:cNvSpPr>
          <p:nvPr/>
        </p:nvSpPr>
        <p:spPr bwMode="auto">
          <a:xfrm>
            <a:off x="457200" y="5029200"/>
            <a:ext cx="5715000" cy="11430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4" name="Text Box 5"/>
          <p:cNvSpPr txBox="1">
            <a:spLocks noChangeArrowheads="1"/>
          </p:cNvSpPr>
          <p:nvPr/>
        </p:nvSpPr>
        <p:spPr bwMode="auto">
          <a:xfrm>
            <a:off x="533400" y="5029200"/>
            <a:ext cx="5245347" cy="1107996"/>
          </a:xfrm>
          <a:prstGeom prst="rect">
            <a:avLst/>
          </a:prstGeom>
          <a:noFill/>
          <a:ln w="12700" cap="sq">
            <a:noFill/>
            <a:miter lim="800000"/>
            <a:headEnd type="none" w="sm" len="sm"/>
            <a:tailEnd type="none" w="sm" len="sm"/>
          </a:ln>
        </p:spPr>
        <p:txBody>
          <a:bodyPr wrap="none">
            <a:spAutoFit/>
          </a:bodyPr>
          <a:lstStyle/>
          <a:p>
            <a:pPr algn="l"/>
            <a:r>
              <a:rPr lang="en-US" sz="1800" b="1" dirty="0"/>
              <a:t> </a:t>
            </a:r>
            <a:r>
              <a:rPr lang="en-US" sz="1600" b="1" dirty="0"/>
              <a:t>A  B  C  D  E  F  G  H  I  J  K  L  M  </a:t>
            </a:r>
          </a:p>
          <a:p>
            <a:pPr algn="l"/>
            <a:r>
              <a:rPr lang="en-US" sz="1600" b="1" dirty="0"/>
              <a:t>00 01 02 03 04 05 06 07 08 09 10 11 12</a:t>
            </a:r>
          </a:p>
          <a:p>
            <a:pPr algn="l"/>
            <a:r>
              <a:rPr lang="en-US" sz="1600" b="1" dirty="0"/>
              <a:t> N  O  P  Q  R  S  T  U  V  W  X  Y  Z</a:t>
            </a:r>
          </a:p>
          <a:p>
            <a:pPr algn="l"/>
            <a:r>
              <a:rPr lang="en-US" sz="1600" b="1" dirty="0"/>
              <a:t>13 14 15 16 17 18 19 20 21 22 23 24 25</a:t>
            </a:r>
          </a:p>
        </p:txBody>
      </p:sp>
      <p:sp>
        <p:nvSpPr>
          <p:cNvPr id="35" name="Text Box 11"/>
          <p:cNvSpPr txBox="1">
            <a:spLocks noChangeArrowheads="1"/>
          </p:cNvSpPr>
          <p:nvPr/>
        </p:nvSpPr>
        <p:spPr bwMode="auto">
          <a:xfrm>
            <a:off x="330930" y="4552890"/>
            <a:ext cx="1040670" cy="400110"/>
          </a:xfrm>
          <a:prstGeom prst="rect">
            <a:avLst/>
          </a:prstGeom>
          <a:noFill/>
          <a:ln w="12700" cap="sq">
            <a:noFill/>
            <a:miter lim="800000"/>
            <a:headEnd type="none" w="sm" len="sm"/>
            <a:tailEnd type="none" w="sm" len="sm"/>
          </a:ln>
        </p:spPr>
        <p:txBody>
          <a:bodyPr wrap="none">
            <a:spAutoFit/>
          </a:bodyPr>
          <a:lstStyle/>
          <a:p>
            <a:r>
              <a:rPr lang="en-US" sz="2000" dirty="0">
                <a:latin typeface="Arial" charset="0"/>
              </a:rPr>
              <a:t>Legend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One-time pad alphabetic decryption</a:t>
            </a:r>
          </a:p>
        </p:txBody>
      </p:sp>
      <p:sp>
        <p:nvSpPr>
          <p:cNvPr id="248935" name="Rectangle 103"/>
          <p:cNvSpPr>
            <a:spLocks noChangeArrowheads="1"/>
          </p:cNvSpPr>
          <p:nvPr/>
        </p:nvSpPr>
        <p:spPr bwMode="auto">
          <a:xfrm>
            <a:off x="152400" y="1295400"/>
            <a:ext cx="5620449" cy="461665"/>
          </a:xfrm>
          <a:prstGeom prst="rect">
            <a:avLst/>
          </a:prstGeom>
          <a:noFill/>
          <a:ln w="9525">
            <a:noFill/>
            <a:miter lim="800000"/>
            <a:headEnd/>
            <a:tailEnd/>
          </a:ln>
          <a:effectLst/>
        </p:spPr>
        <p:txBody>
          <a:bodyPr wrap="none">
            <a:spAutoFit/>
          </a:bodyPr>
          <a:lstStyle/>
          <a:p>
            <a:r>
              <a:rPr lang="en-US" sz="2400" dirty="0">
                <a:latin typeface="+mn-lt"/>
              </a:rPr>
              <a:t>Ciphertext</a:t>
            </a:r>
            <a:r>
              <a:rPr lang="en-US" sz="2400" dirty="0">
                <a:latin typeface="+mn-lt"/>
                <a:sym typeface="Symbol" pitchFamily="18" charset="2"/>
              </a:rPr>
              <a:t>+26-Key (mod 26)= Plaintext</a:t>
            </a: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19</a:t>
            </a:fld>
            <a:endParaRPr lang="en-US"/>
          </a:p>
        </p:txBody>
      </p:sp>
      <p:sp>
        <p:nvSpPr>
          <p:cNvPr id="15" name="Rectangle 4"/>
          <p:cNvSpPr>
            <a:spLocks noChangeArrowheads="1"/>
          </p:cNvSpPr>
          <p:nvPr/>
        </p:nvSpPr>
        <p:spPr bwMode="auto">
          <a:xfrm>
            <a:off x="152400" y="3509665"/>
            <a:ext cx="73914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6" name="Text Box 5"/>
          <p:cNvSpPr txBox="1">
            <a:spLocks noChangeArrowheads="1"/>
          </p:cNvSpPr>
          <p:nvPr/>
        </p:nvSpPr>
        <p:spPr bwMode="auto">
          <a:xfrm>
            <a:off x="228600" y="3509666"/>
            <a:ext cx="7315200" cy="646331"/>
          </a:xfrm>
          <a:prstGeom prst="rect">
            <a:avLst/>
          </a:prstGeom>
          <a:noFill/>
          <a:ln w="12700" cap="sq">
            <a:noFill/>
            <a:miter lim="800000"/>
            <a:headEnd type="none" w="sm" len="sm"/>
            <a:tailEnd type="none" w="sm" len="sm"/>
          </a:ln>
        </p:spPr>
        <p:txBody>
          <a:bodyPr wrap="square">
            <a:spAutoFit/>
          </a:bodyPr>
          <a:lstStyle/>
          <a:p>
            <a:pPr algn="l"/>
            <a:r>
              <a:rPr lang="en-US" sz="1800" b="1" dirty="0"/>
              <a:t> B  U  L  L  W  I  N  K  L  E  I  S  A  D  O  P  E</a:t>
            </a:r>
          </a:p>
          <a:p>
            <a:pPr algn="l"/>
            <a:r>
              <a:rPr lang="en-US" sz="1800" b="1" dirty="0"/>
              <a:t> 1 20 11 11 22 08 13 10 11 04 08 18 00 03 14 15 04</a:t>
            </a:r>
          </a:p>
        </p:txBody>
      </p:sp>
      <p:sp>
        <p:nvSpPr>
          <p:cNvPr id="17" name="Rectangle 6"/>
          <p:cNvSpPr>
            <a:spLocks noChangeArrowheads="1"/>
          </p:cNvSpPr>
          <p:nvPr/>
        </p:nvSpPr>
        <p:spPr bwMode="auto">
          <a:xfrm>
            <a:off x="152400" y="2747665"/>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8" name="Rectangle 7"/>
          <p:cNvSpPr>
            <a:spLocks noChangeArrowheads="1"/>
          </p:cNvSpPr>
          <p:nvPr/>
        </p:nvSpPr>
        <p:spPr bwMode="auto">
          <a:xfrm>
            <a:off x="152400" y="2025134"/>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228600" y="2101334"/>
            <a:ext cx="7391400" cy="646331"/>
          </a:xfrm>
          <a:prstGeom prst="rect">
            <a:avLst/>
          </a:prstGeom>
          <a:noFill/>
          <a:ln w="12700" cap="sq">
            <a:noFill/>
            <a:miter lim="800000"/>
            <a:headEnd type="none" w="sm" len="sm"/>
            <a:tailEnd type="none" w="sm" len="sm"/>
          </a:ln>
        </p:spPr>
        <p:txBody>
          <a:bodyPr wrap="square">
            <a:spAutoFit/>
          </a:bodyPr>
          <a:lstStyle/>
          <a:p>
            <a:pPr algn="l"/>
            <a:r>
              <a:rPr lang="en-US" sz="1800" b="1" dirty="0"/>
              <a:t>14  8 07 19 14 01 20 14 04 12 20 22 05 17 05 15 15</a:t>
            </a:r>
          </a:p>
          <a:p>
            <a:pPr algn="l"/>
            <a:r>
              <a:rPr lang="en-US" sz="1800" b="1" dirty="0"/>
              <a:t> O  S  H  T  0  B  U  O  E  M  U  W  F  R  F  P  </a:t>
            </a:r>
            <a:r>
              <a:rPr lang="en-US" sz="1800" b="1" dirty="0" err="1"/>
              <a:t>P</a:t>
            </a:r>
            <a:endParaRPr lang="en-US" sz="1800" b="1" dirty="0"/>
          </a:p>
        </p:txBody>
      </p:sp>
      <p:sp>
        <p:nvSpPr>
          <p:cNvPr id="20" name="Text Box 9"/>
          <p:cNvSpPr txBox="1">
            <a:spLocks noChangeArrowheads="1"/>
          </p:cNvSpPr>
          <p:nvPr/>
        </p:nvSpPr>
        <p:spPr bwMode="auto">
          <a:xfrm>
            <a:off x="228600" y="2747665"/>
            <a:ext cx="7315200" cy="677108"/>
          </a:xfrm>
          <a:prstGeom prst="rect">
            <a:avLst/>
          </a:prstGeom>
          <a:noFill/>
          <a:ln w="12700" cap="sq">
            <a:noFill/>
            <a:miter lim="800000"/>
            <a:headEnd type="none" w="sm" len="sm"/>
            <a:tailEnd type="none" w="sm" len="sm"/>
          </a:ln>
        </p:spPr>
        <p:txBody>
          <a:bodyPr wrap="square">
            <a:spAutoFit/>
          </a:bodyPr>
          <a:lstStyle/>
          <a:p>
            <a:pPr algn="l"/>
            <a:r>
              <a:rPr lang="en-US" sz="2000" b="1" dirty="0"/>
              <a:t> </a:t>
            </a:r>
            <a:r>
              <a:rPr lang="en-US" sz="1800" b="1" dirty="0"/>
              <a:t>N  O  W  I  S  T  H  E  T  I  M  E  F  O  R  A  L</a:t>
            </a:r>
          </a:p>
          <a:p>
            <a:pPr algn="l"/>
            <a:r>
              <a:rPr lang="en-US" sz="1800" b="1" dirty="0"/>
              <a:t>13 14 22 08 18 19 07 04 19 08 12 04 05 14 17 00 11</a:t>
            </a:r>
          </a:p>
        </p:txBody>
      </p:sp>
      <p:sp>
        <p:nvSpPr>
          <p:cNvPr id="21" name="Text Box 10"/>
          <p:cNvSpPr txBox="1">
            <a:spLocks noChangeArrowheads="1"/>
          </p:cNvSpPr>
          <p:nvPr/>
        </p:nvSpPr>
        <p:spPr bwMode="auto">
          <a:xfrm>
            <a:off x="7638344" y="2230159"/>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594089" y="3642955"/>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602505" y="2900065"/>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Rectangle 4"/>
          <p:cNvSpPr>
            <a:spLocks noChangeArrowheads="1"/>
          </p:cNvSpPr>
          <p:nvPr/>
        </p:nvSpPr>
        <p:spPr bwMode="auto">
          <a:xfrm>
            <a:off x="457200" y="5029200"/>
            <a:ext cx="5715000" cy="11430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4" name="Text Box 5"/>
          <p:cNvSpPr txBox="1">
            <a:spLocks noChangeArrowheads="1"/>
          </p:cNvSpPr>
          <p:nvPr/>
        </p:nvSpPr>
        <p:spPr bwMode="auto">
          <a:xfrm>
            <a:off x="533400" y="5029200"/>
            <a:ext cx="5245347" cy="1107996"/>
          </a:xfrm>
          <a:prstGeom prst="rect">
            <a:avLst/>
          </a:prstGeom>
          <a:noFill/>
          <a:ln w="12700" cap="sq">
            <a:noFill/>
            <a:miter lim="800000"/>
            <a:headEnd type="none" w="sm" len="sm"/>
            <a:tailEnd type="none" w="sm" len="sm"/>
          </a:ln>
        </p:spPr>
        <p:txBody>
          <a:bodyPr wrap="none">
            <a:spAutoFit/>
          </a:bodyPr>
          <a:lstStyle/>
          <a:p>
            <a:pPr algn="l"/>
            <a:r>
              <a:rPr lang="en-US" sz="1800" b="1" dirty="0"/>
              <a:t> </a:t>
            </a:r>
            <a:r>
              <a:rPr lang="en-US" sz="1600" b="1" dirty="0"/>
              <a:t>A  B  C  D  E  F  G  H  I  J  K  L  M  </a:t>
            </a:r>
          </a:p>
          <a:p>
            <a:pPr algn="l"/>
            <a:r>
              <a:rPr lang="en-US" sz="1600" b="1" dirty="0"/>
              <a:t>00 01 02 03 04 05 06 07 08 09 10 11 12</a:t>
            </a:r>
          </a:p>
          <a:p>
            <a:pPr algn="l"/>
            <a:r>
              <a:rPr lang="en-US" sz="1600" b="1" dirty="0"/>
              <a:t> N  O  P  Q  R  S  T  U  V  W  X  Y  Z</a:t>
            </a:r>
          </a:p>
          <a:p>
            <a:pPr algn="l"/>
            <a:r>
              <a:rPr lang="en-US" sz="1600" b="1" dirty="0"/>
              <a:t>13 14 15 16 17 18 19 20 21 22 23 24 25</a:t>
            </a:r>
          </a:p>
        </p:txBody>
      </p:sp>
      <p:sp>
        <p:nvSpPr>
          <p:cNvPr id="35" name="Text Box 11"/>
          <p:cNvSpPr txBox="1">
            <a:spLocks noChangeArrowheads="1"/>
          </p:cNvSpPr>
          <p:nvPr/>
        </p:nvSpPr>
        <p:spPr bwMode="auto">
          <a:xfrm>
            <a:off x="330930" y="4629090"/>
            <a:ext cx="1040670" cy="400110"/>
          </a:xfrm>
          <a:prstGeom prst="rect">
            <a:avLst/>
          </a:prstGeom>
          <a:noFill/>
          <a:ln w="12700" cap="sq">
            <a:noFill/>
            <a:miter lim="800000"/>
            <a:headEnd type="none" w="sm" len="sm"/>
            <a:tailEnd type="none" w="sm" len="sm"/>
          </a:ln>
        </p:spPr>
        <p:txBody>
          <a:bodyPr wrap="none">
            <a:spAutoFit/>
          </a:bodyPr>
          <a:lstStyle/>
          <a:p>
            <a:r>
              <a:rPr lang="en-US" sz="2000" dirty="0">
                <a:latin typeface="Arial" charset="0"/>
              </a:rPr>
              <a:t>Legend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21F4085-CB54-45F6-884A-04F1AC6E15E2}" type="slidenum">
              <a:rPr lang="en-US"/>
              <a:pPr>
                <a:defRPr/>
              </a:pPr>
              <a:t>2</a:t>
            </a:fld>
            <a:endParaRPr lang="en-US"/>
          </a:p>
        </p:txBody>
      </p:sp>
      <p:sp>
        <p:nvSpPr>
          <p:cNvPr id="114692" name="Rectangle 2"/>
          <p:cNvSpPr>
            <a:spLocks noGrp="1" noChangeArrowheads="1"/>
          </p:cNvSpPr>
          <p:nvPr>
            <p:ph type="title"/>
          </p:nvPr>
        </p:nvSpPr>
        <p:spPr>
          <a:xfrm>
            <a:off x="685800" y="76200"/>
            <a:ext cx="7772400" cy="762000"/>
          </a:xfrm>
        </p:spPr>
        <p:txBody>
          <a:bodyPr/>
          <a:lstStyle/>
          <a:p>
            <a:r>
              <a:rPr lang="en-US" sz="3600" dirty="0"/>
              <a:t>Outline</a:t>
            </a:r>
          </a:p>
        </p:txBody>
      </p:sp>
      <p:sp>
        <p:nvSpPr>
          <p:cNvPr id="114693" name="Rectangle 3"/>
          <p:cNvSpPr>
            <a:spLocks noGrp="1" noChangeArrowheads="1"/>
          </p:cNvSpPr>
          <p:nvPr>
            <p:ph type="body" idx="1"/>
          </p:nvPr>
        </p:nvSpPr>
        <p:spPr>
          <a:xfrm>
            <a:off x="762000" y="1219200"/>
            <a:ext cx="7772400" cy="4267200"/>
          </a:xfrm>
        </p:spPr>
        <p:txBody>
          <a:bodyPr/>
          <a:lstStyle/>
          <a:p>
            <a:pPr marL="609600" indent="-609600"/>
            <a:r>
              <a:rPr lang="en-US" sz="2400" dirty="0"/>
              <a:t>Measuring information</a:t>
            </a:r>
          </a:p>
          <a:p>
            <a:pPr marL="1009650" lvl="1" indent="-609600"/>
            <a:r>
              <a:rPr lang="en-US" sz="2000" dirty="0"/>
              <a:t>Quantifying uncertainty</a:t>
            </a:r>
          </a:p>
          <a:p>
            <a:pPr marL="1009650" lvl="1" indent="-609600"/>
            <a:r>
              <a:rPr lang="en-US" sz="2000" dirty="0"/>
              <a:t>Perfect cryptosystems based on information limits</a:t>
            </a:r>
          </a:p>
          <a:p>
            <a:pPr marL="1009650" lvl="1" indent="-609600"/>
            <a:r>
              <a:rPr lang="en-US" sz="2000" dirty="0"/>
              <a:t>Correlating information complexity and the difficulty of breaking a cryptosystem</a:t>
            </a:r>
          </a:p>
          <a:p>
            <a:pPr marL="609600" indent="-609600"/>
            <a:r>
              <a:rPr lang="en-US" sz="2400" dirty="0"/>
              <a:t>The rise of the machines</a:t>
            </a:r>
          </a:p>
          <a:p>
            <a:pPr marL="1009650" lvl="1" indent="-609600"/>
            <a:r>
              <a:rPr lang="en-US" sz="2000" dirty="0"/>
              <a:t>Enigma</a:t>
            </a:r>
          </a:p>
          <a:p>
            <a:pPr marL="1009650" lvl="1" indent="-609600"/>
            <a:r>
              <a:rPr lang="en-US" sz="2000" dirty="0"/>
              <a:t>Breaking Enigma: bad key management</a:t>
            </a:r>
          </a:p>
          <a:p>
            <a:pPr marL="1009650" lvl="1" indent="-609600"/>
            <a:r>
              <a:rPr lang="en-US" sz="2000" dirty="0"/>
              <a:t>Breaking Enigma: isolating component transformations</a:t>
            </a:r>
          </a:p>
          <a:p>
            <a:pPr marL="1009650" lvl="1" indent="-609600"/>
            <a:r>
              <a:rPr lang="en-US" sz="2000" dirty="0"/>
              <a:t>Breaking Enigma: the birth of digital computers</a:t>
            </a:r>
          </a:p>
          <a:p>
            <a:pPr marL="1009650" lvl="1" indent="-609600"/>
            <a:r>
              <a:rPr lang="en-US" sz="2000" dirty="0"/>
              <a:t>Lesson: Measuring safety is not an easy business</a:t>
            </a:r>
          </a:p>
          <a:p>
            <a:pPr marL="609600" indent="-609600"/>
            <a:endParaRPr 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Binary one-time pad</a:t>
            </a:r>
          </a:p>
        </p:txBody>
      </p:sp>
      <p:sp>
        <p:nvSpPr>
          <p:cNvPr id="248935" name="Rectangle 103"/>
          <p:cNvSpPr>
            <a:spLocks noChangeArrowheads="1"/>
          </p:cNvSpPr>
          <p:nvPr/>
        </p:nvSpPr>
        <p:spPr bwMode="auto">
          <a:xfrm>
            <a:off x="228600" y="1286470"/>
            <a:ext cx="4254691" cy="461665"/>
          </a:xfrm>
          <a:prstGeom prst="rect">
            <a:avLst/>
          </a:prstGeom>
          <a:noFill/>
          <a:ln w="9525">
            <a:noFill/>
            <a:miter lim="800000"/>
            <a:headEnd/>
            <a:tailEnd/>
          </a:ln>
          <a:effectLst/>
        </p:spPr>
        <p:txBody>
          <a:bodyPr wrap="none">
            <a:spAutoFit/>
          </a:bodyPr>
          <a:lstStyle/>
          <a:p>
            <a:r>
              <a:rPr lang="en-US" sz="2400" dirty="0">
                <a:latin typeface="+mn-lt"/>
              </a:rPr>
              <a:t>Plaintext</a:t>
            </a:r>
            <a:r>
              <a:rPr lang="en-US" sz="2400" dirty="0">
                <a:solidFill>
                  <a:srgbClr val="FF0000"/>
                </a:solidFill>
                <a:sym typeface="Symbol" pitchFamily="18" charset="2"/>
              </a:rPr>
              <a:t> </a:t>
            </a:r>
            <a:r>
              <a:rPr lang="en-US" sz="2400" dirty="0">
                <a:sym typeface="Symbol" pitchFamily="18" charset="2"/>
              </a:rPr>
              <a:t></a:t>
            </a:r>
            <a:r>
              <a:rPr lang="en-US" sz="2400" dirty="0">
                <a:solidFill>
                  <a:srgbClr val="FF0000"/>
                </a:solidFill>
                <a:sym typeface="Symbol" pitchFamily="18" charset="2"/>
              </a:rPr>
              <a:t> </a:t>
            </a:r>
            <a:r>
              <a:rPr lang="en-US" sz="2400" dirty="0">
                <a:latin typeface="+mn-lt"/>
                <a:sym typeface="Symbol" pitchFamily="18" charset="2"/>
              </a:rPr>
              <a:t>Key = </a:t>
            </a:r>
            <a:r>
              <a:rPr lang="en-US" sz="2400" dirty="0" err="1">
                <a:latin typeface="+mn-lt"/>
                <a:sym typeface="Symbol" pitchFamily="18" charset="2"/>
              </a:rPr>
              <a:t>Ciphertext</a:t>
            </a:r>
            <a:endParaRPr lang="en-US" sz="2400" dirty="0">
              <a:latin typeface="+mn-lt"/>
              <a:sym typeface="Symbol" pitchFamily="18" charset="2"/>
            </a:endParaRP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20</a:t>
            </a:fld>
            <a:endParaRPr lang="en-US"/>
          </a:p>
        </p:txBody>
      </p:sp>
      <p:sp>
        <p:nvSpPr>
          <p:cNvPr id="18" name="Rectangle 7"/>
          <p:cNvSpPr>
            <a:spLocks noChangeArrowheads="1"/>
          </p:cNvSpPr>
          <p:nvPr/>
        </p:nvSpPr>
        <p:spPr bwMode="auto">
          <a:xfrm>
            <a:off x="609600" y="28385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609600" y="291471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
        <p:nvSpPr>
          <p:cNvPr id="21" name="Text Box 10"/>
          <p:cNvSpPr txBox="1">
            <a:spLocks noChangeArrowheads="1"/>
          </p:cNvSpPr>
          <p:nvPr/>
        </p:nvSpPr>
        <p:spPr bwMode="auto">
          <a:xfrm>
            <a:off x="7028744" y="38862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010400" y="50292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086600" y="33528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24" name="Rectangle 103"/>
          <p:cNvSpPr>
            <a:spLocks noChangeArrowheads="1"/>
          </p:cNvSpPr>
          <p:nvPr/>
        </p:nvSpPr>
        <p:spPr bwMode="auto">
          <a:xfrm>
            <a:off x="228600" y="1824335"/>
            <a:ext cx="4254691" cy="461665"/>
          </a:xfrm>
          <a:prstGeom prst="rect">
            <a:avLst/>
          </a:prstGeom>
          <a:noFill/>
          <a:ln w="9525">
            <a:noFill/>
            <a:miter lim="800000"/>
            <a:headEnd/>
            <a:tailEnd/>
          </a:ln>
          <a:effectLst/>
        </p:spPr>
        <p:txBody>
          <a:bodyPr wrap="none">
            <a:spAutoFit/>
          </a:bodyPr>
          <a:lstStyle/>
          <a:p>
            <a:r>
              <a:rPr lang="en-US" sz="2400" dirty="0" err="1">
                <a:latin typeface="+mn-lt"/>
              </a:rPr>
              <a:t>Ciphertext</a:t>
            </a:r>
            <a:r>
              <a:rPr lang="en-US" sz="2400" dirty="0">
                <a:solidFill>
                  <a:srgbClr val="FF0000"/>
                </a:solidFill>
                <a:sym typeface="Symbol" pitchFamily="18" charset="2"/>
              </a:rPr>
              <a:t> </a:t>
            </a:r>
            <a:r>
              <a:rPr lang="en-US" sz="2400" dirty="0">
                <a:sym typeface="Symbol" pitchFamily="18" charset="2"/>
              </a:rPr>
              <a:t></a:t>
            </a:r>
            <a:r>
              <a:rPr lang="en-US" sz="2400" dirty="0">
                <a:solidFill>
                  <a:srgbClr val="FF0000"/>
                </a:solidFill>
                <a:sym typeface="Symbol" pitchFamily="18" charset="2"/>
              </a:rPr>
              <a:t> </a:t>
            </a:r>
            <a:r>
              <a:rPr lang="en-US" sz="2400" dirty="0">
                <a:latin typeface="+mn-lt"/>
                <a:sym typeface="Symbol" pitchFamily="18" charset="2"/>
              </a:rPr>
              <a:t>Key = Plaintext</a:t>
            </a:r>
          </a:p>
        </p:txBody>
      </p:sp>
      <p:sp>
        <p:nvSpPr>
          <p:cNvPr id="25" name="Text Box 11"/>
          <p:cNvSpPr txBox="1">
            <a:spLocks noChangeArrowheads="1"/>
          </p:cNvSpPr>
          <p:nvPr/>
        </p:nvSpPr>
        <p:spPr bwMode="auto">
          <a:xfrm>
            <a:off x="7010400" y="28194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6" name="Rectangle 7"/>
          <p:cNvSpPr>
            <a:spLocks noChangeArrowheads="1"/>
          </p:cNvSpPr>
          <p:nvPr/>
        </p:nvSpPr>
        <p:spPr bwMode="auto">
          <a:xfrm>
            <a:off x="609600" y="33719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7" name="Text Box 8"/>
          <p:cNvSpPr txBox="1">
            <a:spLocks noChangeArrowheads="1"/>
          </p:cNvSpPr>
          <p:nvPr/>
        </p:nvSpPr>
        <p:spPr bwMode="auto">
          <a:xfrm>
            <a:off x="609600" y="342900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28" name="Rectangle 7"/>
          <p:cNvSpPr>
            <a:spLocks noChangeArrowheads="1"/>
          </p:cNvSpPr>
          <p:nvPr/>
        </p:nvSpPr>
        <p:spPr bwMode="auto">
          <a:xfrm>
            <a:off x="609600" y="38862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9" name="Text Box 8"/>
          <p:cNvSpPr txBox="1">
            <a:spLocks noChangeArrowheads="1"/>
          </p:cNvSpPr>
          <p:nvPr/>
        </p:nvSpPr>
        <p:spPr bwMode="auto">
          <a:xfrm>
            <a:off x="609600" y="3962400"/>
            <a:ext cx="60960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10100100000110110100100000100111</a:t>
            </a:r>
          </a:p>
        </p:txBody>
      </p:sp>
      <p:sp>
        <p:nvSpPr>
          <p:cNvPr id="30" name="Rectangle 7"/>
          <p:cNvSpPr>
            <a:spLocks noChangeArrowheads="1"/>
          </p:cNvSpPr>
          <p:nvPr/>
        </p:nvSpPr>
        <p:spPr bwMode="auto">
          <a:xfrm>
            <a:off x="609600" y="44196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2" name="Rectangle 7"/>
          <p:cNvSpPr>
            <a:spLocks noChangeArrowheads="1"/>
          </p:cNvSpPr>
          <p:nvPr/>
        </p:nvSpPr>
        <p:spPr bwMode="auto">
          <a:xfrm>
            <a:off x="609600" y="49530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9" name="Text Box 12"/>
          <p:cNvSpPr txBox="1">
            <a:spLocks noChangeArrowheads="1"/>
          </p:cNvSpPr>
          <p:nvPr/>
        </p:nvSpPr>
        <p:spPr bwMode="auto">
          <a:xfrm>
            <a:off x="7069105" y="447669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Text Box 8"/>
          <p:cNvSpPr txBox="1">
            <a:spLocks noChangeArrowheads="1"/>
          </p:cNvSpPr>
          <p:nvPr/>
        </p:nvSpPr>
        <p:spPr bwMode="auto">
          <a:xfrm>
            <a:off x="609600" y="44503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34" name="Text Box 8"/>
          <p:cNvSpPr txBox="1">
            <a:spLocks noChangeArrowheads="1"/>
          </p:cNvSpPr>
          <p:nvPr/>
        </p:nvSpPr>
        <p:spPr bwMode="auto">
          <a:xfrm>
            <a:off x="609600" y="49837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C062459-D61A-400A-9C40-52C6CEF2C956}" type="slidenum">
              <a:rPr lang="en-US"/>
              <a:pPr>
                <a:defRPr/>
              </a:pPr>
              <a:t>21</a:t>
            </a:fld>
            <a:endParaRPr lang="en-US" dirty="0"/>
          </a:p>
        </p:txBody>
      </p:sp>
      <p:sp>
        <p:nvSpPr>
          <p:cNvPr id="97284" name="Rectangle 2"/>
          <p:cNvSpPr>
            <a:spLocks noGrp="1" noChangeArrowheads="1"/>
          </p:cNvSpPr>
          <p:nvPr>
            <p:ph type="title"/>
          </p:nvPr>
        </p:nvSpPr>
        <p:spPr>
          <a:xfrm>
            <a:off x="228600" y="152400"/>
            <a:ext cx="8610600" cy="762000"/>
          </a:xfrm>
        </p:spPr>
        <p:txBody>
          <a:bodyPr/>
          <a:lstStyle/>
          <a:p>
            <a:r>
              <a:rPr lang="en-US" sz="3600" dirty="0"/>
              <a:t>The one time pad has perfect security</a:t>
            </a:r>
          </a:p>
        </p:txBody>
      </p:sp>
      <p:sp>
        <p:nvSpPr>
          <p:cNvPr id="97286" name="Rectangle 4"/>
          <p:cNvSpPr>
            <a:spLocks noChangeArrowheads="1"/>
          </p:cNvSpPr>
          <p:nvPr/>
        </p:nvSpPr>
        <p:spPr bwMode="auto">
          <a:xfrm>
            <a:off x="76200" y="1676400"/>
            <a:ext cx="8991600" cy="457200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kumimoji="1" lang="en-US" sz="1800" dirty="0">
                <a:latin typeface="Arial" charset="0"/>
              </a:rPr>
              <a:t>One-time pad is perfect: E is perfect if H(X|Y)=H(X) where X is a plain text distribution and Y is the cipher text distribution.</a:t>
            </a:r>
          </a:p>
          <a:p>
            <a:pPr marL="342900" indent="-342900" algn="l">
              <a:spcBef>
                <a:spcPct val="20000"/>
              </a:spcBef>
            </a:pPr>
            <a:r>
              <a:rPr kumimoji="1" lang="en-US" sz="1800" dirty="0">
                <a:latin typeface="Arial" charset="0"/>
              </a:rPr>
              <a:t>Proof:</a:t>
            </a:r>
          </a:p>
          <a:p>
            <a:pPr marL="342900" indent="-342900" algn="l">
              <a:spcBef>
                <a:spcPct val="20000"/>
              </a:spcBef>
            </a:pPr>
            <a:r>
              <a:rPr kumimoji="1" lang="en-US" sz="1800" dirty="0">
                <a:latin typeface="Arial" charset="0"/>
              </a:rPr>
              <a:t>  H(X|Y) = -</a:t>
            </a:r>
            <a:r>
              <a:rPr kumimoji="1" lang="en-US" sz="2400" dirty="0">
                <a:latin typeface="Math1Mono"/>
              </a:rPr>
              <a:t>∑</a:t>
            </a:r>
            <a:r>
              <a:rPr kumimoji="1" lang="en-US" sz="1800" baseline="-25000" dirty="0">
                <a:latin typeface="Arial" charset="0"/>
              </a:rPr>
              <a:t>y in Y</a:t>
            </a:r>
            <a:r>
              <a:rPr kumimoji="1" lang="en-US" sz="1800" dirty="0">
                <a:latin typeface="Arial" charset="0"/>
              </a:rPr>
              <a:t> P(Y=y) H(X|Y=y))= -</a:t>
            </a:r>
            <a:r>
              <a:rPr kumimoji="1" lang="en-US" sz="2400" dirty="0">
                <a:latin typeface="Math1Mono"/>
              </a:rPr>
              <a:t>∑</a:t>
            </a:r>
            <a:r>
              <a:rPr kumimoji="1" lang="en-US" sz="1800" baseline="-25000" dirty="0">
                <a:latin typeface="Arial" charset="0"/>
              </a:rPr>
              <a:t>y in Y</a:t>
            </a:r>
            <a:r>
              <a:rPr kumimoji="1" lang="en-US" sz="1800" dirty="0">
                <a:latin typeface="Arial" charset="0"/>
              </a:rPr>
              <a:t> P(Y=y) </a:t>
            </a:r>
            <a:r>
              <a:rPr kumimoji="1" lang="en-US" sz="2400" dirty="0">
                <a:latin typeface="Math1Mono"/>
              </a:rPr>
              <a:t>∑</a:t>
            </a:r>
            <a:r>
              <a:rPr kumimoji="1" lang="en-US" sz="1800" baseline="-25000" dirty="0">
                <a:latin typeface="Arial" charset="0"/>
              </a:rPr>
              <a:t>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(P(X=</a:t>
            </a:r>
            <a:r>
              <a:rPr kumimoji="1" lang="en-US" sz="1800" dirty="0" err="1">
                <a:latin typeface="Arial" charset="0"/>
              </a:rPr>
              <a:t>x|Y</a:t>
            </a:r>
            <a:r>
              <a:rPr kumimoji="1" lang="en-US" sz="1800" dirty="0">
                <a:latin typeface="Arial" charset="0"/>
              </a:rPr>
              <a:t>=y)).</a:t>
            </a:r>
          </a:p>
          <a:p>
            <a:pPr marL="342900" indent="-342900" algn="l">
              <a:spcBef>
                <a:spcPct val="20000"/>
              </a:spcBef>
            </a:pPr>
            <a:r>
              <a:rPr kumimoji="1" lang="en-US" sz="1800" dirty="0">
                <a:latin typeface="Arial" charset="0"/>
              </a:rPr>
              <a:t>  P(X=</a:t>
            </a:r>
            <a:r>
              <a:rPr kumimoji="1" lang="en-US" sz="1800" dirty="0" err="1">
                <a:latin typeface="Arial" charset="0"/>
              </a:rPr>
              <a:t>x|Y</a:t>
            </a:r>
            <a:r>
              <a:rPr kumimoji="1" lang="en-US" sz="1800" dirty="0">
                <a:latin typeface="Arial" charset="0"/>
              </a:rPr>
              <a:t>=y) P(Y=y)=  P(X=x, Y=y) and  P(X=</a:t>
            </a:r>
            <a:r>
              <a:rPr kumimoji="1" lang="en-US" sz="1800" dirty="0" err="1">
                <a:latin typeface="Arial" charset="0"/>
              </a:rPr>
              <a:t>x,Y</a:t>
            </a:r>
            <a:r>
              <a:rPr kumimoji="1" lang="en-US" sz="1800" dirty="0">
                <a:latin typeface="Arial" charset="0"/>
              </a:rPr>
              <a:t>=</a:t>
            </a:r>
            <a:r>
              <a:rPr kumimoji="1" lang="en-US" sz="1800" dirty="0" err="1">
                <a:latin typeface="Arial" charset="0"/>
              </a:rPr>
              <a:t>y</a:t>
            </a:r>
            <a:r>
              <a:rPr kumimoji="1" lang="en-US" sz="1800" dirty="0">
                <a:latin typeface="Arial" charset="0"/>
              </a:rPr>
              <a:t>)=  Pr(X=x, K=</a:t>
            </a:r>
            <a:r>
              <a:rPr kumimoji="1" lang="en-US" sz="1800" dirty="0" err="1">
                <a:latin typeface="Arial" charset="0"/>
              </a:rPr>
              <a:t>x+y</a:t>
            </a:r>
            <a:r>
              <a:rPr kumimoji="1" lang="en-US" sz="1800" dirty="0">
                <a:latin typeface="Arial" charset="0"/>
              </a:rPr>
              <a:t>)= P(X=</a:t>
            </a:r>
            <a:r>
              <a:rPr kumimoji="1" lang="en-US" sz="1800" dirty="0" err="1">
                <a:latin typeface="Arial" charset="0"/>
              </a:rPr>
              <a:t>x)P(K</a:t>
            </a:r>
            <a:r>
              <a:rPr kumimoji="1" lang="en-US" sz="1800" dirty="0">
                <a:latin typeface="Arial" charset="0"/>
              </a:rPr>
              <a:t>=</a:t>
            </a:r>
            <a:r>
              <a:rPr kumimoji="1" lang="en-US" sz="1800" dirty="0" err="1">
                <a:latin typeface="Arial" charset="0"/>
              </a:rPr>
              <a:t>k</a:t>
            </a:r>
            <a:r>
              <a:rPr kumimoji="1" lang="en-US" sz="1800" dirty="0">
                <a:latin typeface="Arial" charset="0"/>
              </a:rPr>
              <a:t>).</a:t>
            </a:r>
          </a:p>
          <a:p>
            <a:pPr marL="342900" indent="-342900" algn="l">
              <a:spcBef>
                <a:spcPct val="20000"/>
              </a:spcBef>
            </a:pPr>
            <a:r>
              <a:rPr kumimoji="1" lang="en-US" sz="1800" dirty="0">
                <a:latin typeface="Arial" charset="0"/>
              </a:rPr>
              <a:t>  So H(X|Y) =  -</a:t>
            </a:r>
            <a:r>
              <a:rPr kumimoji="1" lang="en-US" sz="2400" dirty="0">
                <a:latin typeface="Math1Mono"/>
              </a:rPr>
              <a:t>∑</a:t>
            </a:r>
            <a:r>
              <a:rPr kumimoji="1" lang="en-US" sz="1800" baseline="-25000" dirty="0">
                <a:latin typeface="Arial" charset="0"/>
              </a:rPr>
              <a:t>y in Y, 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(P(X=</a:t>
            </a:r>
            <a:r>
              <a:rPr kumimoji="1" lang="en-US" sz="1800" dirty="0" err="1">
                <a:latin typeface="Arial" charset="0"/>
              </a:rPr>
              <a:t>x,Y</a:t>
            </a:r>
            <a:r>
              <a:rPr kumimoji="1" lang="en-US" sz="1800" dirty="0">
                <a:latin typeface="Arial" charset="0"/>
              </a:rPr>
              <a:t>=y) – P(Y=y)] </a:t>
            </a:r>
          </a:p>
          <a:p>
            <a:pPr marL="800100" lvl="1" indent="-342900" algn="l">
              <a:spcBef>
                <a:spcPct val="20000"/>
              </a:spcBef>
            </a:pPr>
            <a:r>
              <a:rPr kumimoji="1" lang="en-US" sz="1800" dirty="0">
                <a:latin typeface="Arial" charset="0"/>
              </a:rPr>
              <a:t>       =  -</a:t>
            </a:r>
            <a:r>
              <a:rPr kumimoji="1" lang="en-US" sz="2400" dirty="0">
                <a:latin typeface="Math1Mono"/>
              </a:rPr>
              <a:t>∑</a:t>
            </a:r>
            <a:r>
              <a:rPr kumimoji="1" lang="en-US" sz="1800" baseline="-25000" dirty="0">
                <a:latin typeface="Arial" charset="0"/>
              </a:rPr>
              <a:t>y in Y, x in X</a:t>
            </a:r>
            <a:r>
              <a:rPr kumimoji="1" lang="en-US" sz="1800" dirty="0">
                <a:latin typeface="Arial" charset="0"/>
              </a:rPr>
              <a:t> P(X=x, Y=y) </a:t>
            </a:r>
            <a:r>
              <a:rPr kumimoji="1" lang="en-US" sz="1800" dirty="0" err="1">
                <a:latin typeface="Arial" charset="0"/>
              </a:rPr>
              <a:t>lg</a:t>
            </a:r>
            <a:r>
              <a:rPr kumimoji="1" lang="en-US" sz="1800" dirty="0">
                <a:latin typeface="Arial" charset="0"/>
              </a:rPr>
              <a:t>(P(X=x, Y=y)) +</a:t>
            </a:r>
            <a:r>
              <a:rPr kumimoji="1" lang="en-US" sz="2400" dirty="0">
                <a:latin typeface="Math1Mono"/>
              </a:rPr>
              <a:t>∑</a:t>
            </a:r>
            <a:r>
              <a:rPr kumimoji="1" lang="en-US" sz="1800" baseline="-25000" dirty="0">
                <a:latin typeface="Arial" charset="0"/>
              </a:rPr>
              <a:t>y in Y, 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(P(Y=y))</a:t>
            </a:r>
          </a:p>
          <a:p>
            <a:pPr marL="800100" lvl="1" indent="-342900" algn="l">
              <a:spcBef>
                <a:spcPct val="20000"/>
              </a:spcBef>
            </a:pPr>
            <a:r>
              <a:rPr kumimoji="1" lang="en-US" sz="1800" dirty="0">
                <a:latin typeface="Arial" charset="0"/>
              </a:rPr>
              <a:t>       =  -</a:t>
            </a:r>
            <a:r>
              <a:rPr kumimoji="1" lang="en-US" sz="2400" dirty="0">
                <a:latin typeface="Math1Mono"/>
              </a:rPr>
              <a:t>∑</a:t>
            </a:r>
            <a:r>
              <a:rPr kumimoji="1" lang="en-US" sz="1800" baseline="-25000" dirty="0">
                <a:latin typeface="Arial" charset="0"/>
              </a:rPr>
              <a:t>x in X, y</a:t>
            </a:r>
            <a:r>
              <a:rPr kumimoji="1" lang="en-US" sz="1800" dirty="0">
                <a:latin typeface="Arial" charset="0"/>
              </a:rPr>
              <a:t> </a:t>
            </a:r>
            <a:r>
              <a:rPr kumimoji="1" lang="en-US" sz="1800" baseline="-25000" dirty="0">
                <a:latin typeface="Arial" charset="0"/>
              </a:rPr>
              <a:t>in Y </a:t>
            </a:r>
            <a:r>
              <a:rPr kumimoji="1" lang="en-US" sz="1800" dirty="0">
                <a:latin typeface="Arial" charset="0"/>
              </a:rPr>
              <a:t>P(X=x)P(K=</a:t>
            </a:r>
            <a:r>
              <a:rPr kumimoji="1" lang="en-US" sz="1800" dirty="0" err="1">
                <a:latin typeface="Arial" charset="0"/>
              </a:rPr>
              <a:t>x+y</a:t>
            </a:r>
            <a:r>
              <a:rPr kumimoji="1" lang="en-US" sz="1800" dirty="0">
                <a:latin typeface="Arial" charset="0"/>
              </a:rPr>
              <a:t>)</a:t>
            </a:r>
            <a:r>
              <a:rPr kumimoji="1" lang="en-US" sz="1800" dirty="0" err="1">
                <a:latin typeface="Arial" charset="0"/>
              </a:rPr>
              <a:t>lg</a:t>
            </a:r>
            <a:r>
              <a:rPr kumimoji="1" lang="en-US" sz="1800" dirty="0">
                <a:latin typeface="Arial" charset="0"/>
              </a:rPr>
              <a:t>(P(X=x) - </a:t>
            </a:r>
            <a:r>
              <a:rPr kumimoji="1" lang="en-US" sz="2400" dirty="0">
                <a:latin typeface="Math1Mono"/>
              </a:rPr>
              <a:t>∑</a:t>
            </a:r>
            <a:r>
              <a:rPr kumimoji="1" lang="en-US" sz="1800" baseline="-25000" dirty="0">
                <a:latin typeface="Arial" charset="0"/>
              </a:rPr>
              <a:t>x in X, y</a:t>
            </a:r>
            <a:r>
              <a:rPr kumimoji="1" lang="en-US" sz="1800" dirty="0">
                <a:latin typeface="Arial" charset="0"/>
              </a:rPr>
              <a:t> </a:t>
            </a:r>
            <a:r>
              <a:rPr kumimoji="1" lang="en-US" sz="1800" baseline="-25000" dirty="0">
                <a:latin typeface="Arial" charset="0"/>
              </a:rPr>
              <a:t>in Y </a:t>
            </a:r>
            <a:r>
              <a:rPr kumimoji="1" lang="en-US" sz="1800" dirty="0">
                <a:latin typeface="Arial" charset="0"/>
              </a:rPr>
              <a:t>P(X=x) P(Y=</a:t>
            </a:r>
            <a:r>
              <a:rPr kumimoji="1" lang="en-US" sz="1800" dirty="0" err="1">
                <a:latin typeface="Arial" charset="0"/>
              </a:rPr>
              <a:t>x+k</a:t>
            </a:r>
            <a:r>
              <a:rPr kumimoji="1" lang="en-US" sz="1800" dirty="0">
                <a:latin typeface="Arial" charset="0"/>
              </a:rPr>
              <a:t>)</a:t>
            </a:r>
            <a:r>
              <a:rPr kumimoji="1" lang="en-US" sz="1800" dirty="0" err="1">
                <a:latin typeface="Arial" charset="0"/>
              </a:rPr>
              <a:t>lg</a:t>
            </a:r>
            <a:r>
              <a:rPr kumimoji="1" lang="en-US" sz="1800" dirty="0">
                <a:latin typeface="Arial" charset="0"/>
              </a:rPr>
              <a:t>(P(Y=</a:t>
            </a:r>
            <a:r>
              <a:rPr kumimoji="1" lang="en-US" sz="1800" dirty="0" err="1">
                <a:latin typeface="Arial" charset="0"/>
              </a:rPr>
              <a:t>x+k</a:t>
            </a:r>
            <a:r>
              <a:rPr kumimoji="1" lang="en-US" sz="1800" dirty="0">
                <a:latin typeface="Arial" charset="0"/>
              </a:rPr>
              <a:t>)</a:t>
            </a:r>
          </a:p>
          <a:p>
            <a:pPr marL="800100" lvl="1" indent="-342900" algn="l">
              <a:spcBef>
                <a:spcPct val="20000"/>
              </a:spcBef>
            </a:pPr>
            <a:r>
              <a:rPr kumimoji="1" lang="en-US" sz="1800" dirty="0">
                <a:latin typeface="Arial" charset="0"/>
              </a:rPr>
              <a:t>          +</a:t>
            </a:r>
            <a:r>
              <a:rPr kumimoji="1" lang="en-US" sz="2400" dirty="0">
                <a:latin typeface="Math1Mono"/>
              </a:rPr>
              <a:t>∑</a:t>
            </a:r>
            <a:r>
              <a:rPr kumimoji="1" lang="en-US" sz="1800" baseline="-25000" dirty="0">
                <a:latin typeface="Arial" charset="0"/>
              </a:rPr>
              <a:t>y in Y, x in X</a:t>
            </a:r>
            <a:r>
              <a:rPr kumimoji="1" lang="en-US" sz="1800" dirty="0">
                <a:latin typeface="Arial" charset="0"/>
              </a:rPr>
              <a:t> P(X=x) P(Y=Y)</a:t>
            </a:r>
            <a:r>
              <a:rPr kumimoji="1" lang="en-US" sz="1800" dirty="0" err="1">
                <a:latin typeface="Arial" charset="0"/>
              </a:rPr>
              <a:t>lg</a:t>
            </a:r>
            <a:r>
              <a:rPr kumimoji="1" lang="en-US" sz="1800" dirty="0">
                <a:latin typeface="Arial" charset="0"/>
              </a:rPr>
              <a:t>(P(Y=y))</a:t>
            </a:r>
          </a:p>
          <a:p>
            <a:pPr marL="800100" lvl="1" indent="-342900" algn="l">
              <a:spcBef>
                <a:spcPct val="20000"/>
              </a:spcBef>
            </a:pPr>
            <a:r>
              <a:rPr kumimoji="1" lang="en-US" sz="1800" dirty="0">
                <a:latin typeface="Arial" charset="0"/>
              </a:rPr>
              <a:t>       = H(X)</a:t>
            </a:r>
            <a:endParaRPr kumimoji="1" lang="en-US" sz="2000" dirty="0">
              <a:latin typeface="Arial" charset="0"/>
            </a:endParaRPr>
          </a:p>
          <a:p>
            <a:pPr marL="342900" indent="-342900" algn="l">
              <a:spcBef>
                <a:spcPct val="20000"/>
              </a:spcBef>
            </a:pPr>
            <a:endParaRPr kumimoji="1" lang="en-US" sz="2000" dirty="0">
              <a:latin typeface="Arial"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22</a:t>
            </a:fld>
            <a:endParaRPr lang="en-US" dirty="0"/>
          </a:p>
        </p:txBody>
      </p:sp>
      <p:sp>
        <p:nvSpPr>
          <p:cNvPr id="103428" name="Rectangle 2"/>
          <p:cNvSpPr>
            <a:spLocks noGrp="1" noChangeArrowheads="1"/>
          </p:cNvSpPr>
          <p:nvPr>
            <p:ph type="title"/>
          </p:nvPr>
        </p:nvSpPr>
        <p:spPr>
          <a:xfrm>
            <a:off x="685800" y="76200"/>
            <a:ext cx="7772400" cy="1143000"/>
          </a:xfrm>
        </p:spPr>
        <p:txBody>
          <a:bodyPr/>
          <a:lstStyle/>
          <a:p>
            <a:r>
              <a:rPr lang="en-US" sz="3200" dirty="0"/>
              <a:t>Shannon: Mixing cryptographic elements to produce strong cipher</a:t>
            </a:r>
          </a:p>
        </p:txBody>
      </p:sp>
      <p:sp>
        <p:nvSpPr>
          <p:cNvPr id="103429" name="Rectangle 3"/>
          <p:cNvSpPr>
            <a:spLocks noGrp="1" noChangeArrowheads="1"/>
          </p:cNvSpPr>
          <p:nvPr>
            <p:ph type="body" idx="1"/>
          </p:nvPr>
        </p:nvSpPr>
        <p:spPr>
          <a:xfrm>
            <a:off x="152400" y="1524000"/>
            <a:ext cx="8763000" cy="4724400"/>
          </a:xfrm>
        </p:spPr>
        <p:txBody>
          <a:bodyPr/>
          <a:lstStyle/>
          <a:p>
            <a:r>
              <a:rPr lang="en-US" sz="2000" dirty="0"/>
              <a:t>Diffusion – transposition</a:t>
            </a:r>
          </a:p>
          <a:p>
            <a:pPr lvl="1"/>
            <a:r>
              <a:rPr lang="en-US" sz="1800" dirty="0"/>
              <a:t>Using group theory, the action of a transposition </a:t>
            </a:r>
            <a:r>
              <a:rPr lang="en-US" sz="1800" dirty="0">
                <a:latin typeface="Math1Mono" charset="2"/>
                <a:cs typeface="Math1Mono" charset="2"/>
              </a:rPr>
              <a:t>𝜏 </a:t>
            </a:r>
            <a:r>
              <a:rPr lang="en-US" sz="1800" dirty="0"/>
              <a:t>on a</a:t>
            </a:r>
            <a:r>
              <a:rPr lang="en-US" sz="1800" baseline="-25000" dirty="0"/>
              <a:t>1</a:t>
            </a:r>
            <a:r>
              <a:rPr lang="en-US" sz="1800" dirty="0"/>
              <a:t> a</a:t>
            </a:r>
            <a:r>
              <a:rPr lang="en-US" sz="1800" baseline="-25000" dirty="0"/>
              <a:t>2</a:t>
            </a:r>
            <a:r>
              <a:rPr lang="en-US" sz="1800" dirty="0"/>
              <a:t> …, </a:t>
            </a:r>
            <a:r>
              <a:rPr lang="en-US" sz="1800" dirty="0" err="1"/>
              <a:t>a</a:t>
            </a:r>
            <a:r>
              <a:rPr lang="en-US" sz="1800" baseline="-25000" dirty="0" err="1"/>
              <a:t>k</a:t>
            </a:r>
            <a:r>
              <a:rPr lang="en-US" sz="1800" dirty="0"/>
              <a:t> could be written as a</a:t>
            </a:r>
            <a:r>
              <a:rPr lang="en-US" sz="1800" baseline="-25000" dirty="0">
                <a:latin typeface="Math1Mono" charset="2"/>
                <a:cs typeface="Math1Mono" charset="2"/>
              </a:rPr>
              <a:t>𝜏</a:t>
            </a:r>
            <a:r>
              <a:rPr lang="en-US" sz="1800" baseline="-25000" dirty="0"/>
              <a:t>(1)</a:t>
            </a:r>
            <a:r>
              <a:rPr lang="en-US" sz="1800" dirty="0"/>
              <a:t> a</a:t>
            </a:r>
            <a:r>
              <a:rPr lang="en-US" sz="1800" baseline="-25000" dirty="0">
                <a:latin typeface="Math1Mono" charset="2"/>
                <a:cs typeface="Math1Mono" charset="2"/>
              </a:rPr>
              <a:t>𝜏</a:t>
            </a:r>
            <a:r>
              <a:rPr lang="en-US" sz="1800" baseline="-25000" dirty="0"/>
              <a:t>(2)</a:t>
            </a:r>
            <a:r>
              <a:rPr lang="en-US" sz="1800" dirty="0"/>
              <a:t> …, a</a:t>
            </a:r>
            <a:r>
              <a:rPr lang="en-US" sz="1800" baseline="-25000" dirty="0">
                <a:latin typeface="Math1Mono" charset="2"/>
                <a:cs typeface="Math1Mono" charset="2"/>
              </a:rPr>
              <a:t>𝜏</a:t>
            </a:r>
            <a:r>
              <a:rPr lang="en-US" sz="1800" baseline="-25000" dirty="0"/>
              <a:t>(k)</a:t>
            </a:r>
            <a:r>
              <a:rPr lang="en-US" sz="1800" dirty="0"/>
              <a:t> .</a:t>
            </a:r>
          </a:p>
          <a:p>
            <a:r>
              <a:rPr lang="en-US" sz="2000" dirty="0"/>
              <a:t>Confusion – substitution</a:t>
            </a:r>
          </a:p>
          <a:p>
            <a:pPr lvl="1"/>
            <a:r>
              <a:rPr lang="en-US" sz="1800" dirty="0"/>
              <a:t>The action of a substitution </a:t>
            </a:r>
            <a:r>
              <a:rPr lang="en-US" sz="1800" dirty="0">
                <a:latin typeface="Math1Mono" charset="2"/>
                <a:cs typeface="Math1Mono" charset="2"/>
              </a:rPr>
              <a:t>𝜎 </a:t>
            </a:r>
            <a:r>
              <a:rPr lang="en-US" sz="1800" dirty="0"/>
              <a:t>on a</a:t>
            </a:r>
            <a:r>
              <a:rPr lang="en-US" sz="1800" baseline="-25000" dirty="0"/>
              <a:t>1</a:t>
            </a:r>
            <a:r>
              <a:rPr lang="en-US" sz="1800" dirty="0"/>
              <a:t> a</a:t>
            </a:r>
            <a:r>
              <a:rPr lang="en-US" sz="1800" baseline="-25000" dirty="0"/>
              <a:t>2</a:t>
            </a:r>
            <a:r>
              <a:rPr lang="en-US" sz="1800" dirty="0"/>
              <a:t> …, </a:t>
            </a:r>
            <a:r>
              <a:rPr lang="en-US" sz="1800" dirty="0" err="1"/>
              <a:t>a</a:t>
            </a:r>
            <a:r>
              <a:rPr lang="en-US" sz="1800" baseline="-25000" dirty="0" err="1"/>
              <a:t>k</a:t>
            </a:r>
            <a:r>
              <a:rPr lang="en-US" sz="1800" dirty="0"/>
              <a:t> can be written as</a:t>
            </a:r>
          </a:p>
          <a:p>
            <a:pPr lvl="2">
              <a:buNone/>
            </a:pPr>
            <a:r>
              <a:rPr lang="en-US" sz="1800" dirty="0"/>
              <a:t> </a:t>
            </a:r>
            <a:r>
              <a:rPr lang="en-US" sz="1800" dirty="0">
                <a:latin typeface="Math1Mono" charset="2"/>
                <a:cs typeface="Math1Mono" charset="2"/>
              </a:rPr>
              <a:t>𝜎</a:t>
            </a:r>
            <a:r>
              <a:rPr lang="en-US" sz="1800" dirty="0"/>
              <a:t>(a</a:t>
            </a:r>
            <a:r>
              <a:rPr lang="en-US" sz="1800" baseline="-25000" dirty="0"/>
              <a:t>1</a:t>
            </a:r>
            <a:r>
              <a:rPr lang="en-US" sz="1800" dirty="0"/>
              <a:t>) </a:t>
            </a:r>
            <a:r>
              <a:rPr lang="en-US" sz="1800" dirty="0">
                <a:latin typeface="Math1Mono" charset="2"/>
                <a:cs typeface="Math1Mono" charset="2"/>
              </a:rPr>
              <a:t>𝜎</a:t>
            </a:r>
            <a:r>
              <a:rPr lang="en-US" sz="1800" dirty="0"/>
              <a:t>(a</a:t>
            </a:r>
            <a:r>
              <a:rPr lang="en-US" sz="1800" baseline="-25000" dirty="0"/>
              <a:t>2</a:t>
            </a:r>
            <a:r>
              <a:rPr lang="en-US" sz="1800" dirty="0"/>
              <a:t>) … </a:t>
            </a:r>
            <a:r>
              <a:rPr lang="en-US" sz="1800" dirty="0">
                <a:latin typeface="Math1Mono" charset="2"/>
                <a:cs typeface="Math1Mono" charset="2"/>
              </a:rPr>
              <a:t>𝜎</a:t>
            </a:r>
            <a:r>
              <a:rPr lang="en-US" sz="1800" dirty="0"/>
              <a:t>(</a:t>
            </a:r>
            <a:r>
              <a:rPr lang="en-US" sz="1800" dirty="0" err="1"/>
              <a:t>a</a:t>
            </a:r>
            <a:r>
              <a:rPr lang="en-US" sz="1800" baseline="-25000" dirty="0" err="1"/>
              <a:t>k</a:t>
            </a:r>
            <a:r>
              <a:rPr lang="en-US" sz="1800" dirty="0"/>
              <a:t>).</a:t>
            </a:r>
          </a:p>
          <a:p>
            <a:r>
              <a:rPr lang="en-US" sz="2000" dirty="0"/>
              <a:t>Transpositions and substitutions may depend on keys.  Keyed permutations may be written as </a:t>
            </a:r>
            <a:r>
              <a:rPr lang="en-US" sz="2000" dirty="0">
                <a:latin typeface="Math1Mono" charset="2"/>
                <a:cs typeface="Math1Mono" charset="2"/>
              </a:rPr>
              <a:t>𝜎</a:t>
            </a:r>
            <a:r>
              <a:rPr lang="en-US" sz="2000" baseline="-25000" dirty="0"/>
              <a:t>k</a:t>
            </a:r>
            <a:r>
              <a:rPr lang="en-US" sz="2000" dirty="0"/>
              <a:t>(x).  A block cipher on b bits is nothing more than a keyed permutation on 2</a:t>
            </a:r>
            <a:r>
              <a:rPr lang="en-US" sz="2000" baseline="30000" dirty="0"/>
              <a:t>b</a:t>
            </a:r>
            <a:r>
              <a:rPr lang="en-US" sz="2000" dirty="0"/>
              <a:t> symbols.</a:t>
            </a:r>
          </a:p>
          <a:p>
            <a:pPr lvl="1">
              <a:buFontTx/>
              <a:buNone/>
            </a:pPr>
            <a:endParaRPr lang="en-US" sz="1800" dirty="0"/>
          </a:p>
          <a:p>
            <a:r>
              <a:rPr lang="en-US" sz="2000" dirty="0"/>
              <a:t>Iterative Ciphers – staged iteration of permutation (transposition) and key dependent substitution to construct cipher.  (DES, AES)</a:t>
            </a:r>
          </a:p>
          <a:p>
            <a:pPr>
              <a:buFontTx/>
              <a:buNone/>
            </a:pPr>
            <a:endParaRPr 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23</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Interlude: Think like an adversary</a:t>
            </a:r>
          </a:p>
        </p:txBody>
      </p:sp>
      <p:sp>
        <p:nvSpPr>
          <p:cNvPr id="103429" name="Rectangle 3"/>
          <p:cNvSpPr>
            <a:spLocks noGrp="1" noChangeArrowheads="1"/>
          </p:cNvSpPr>
          <p:nvPr>
            <p:ph type="body" idx="1"/>
          </p:nvPr>
        </p:nvSpPr>
        <p:spPr>
          <a:xfrm>
            <a:off x="152400" y="1219200"/>
            <a:ext cx="8686800" cy="3581400"/>
          </a:xfrm>
        </p:spPr>
        <p:txBody>
          <a:bodyPr/>
          <a:lstStyle/>
          <a:p>
            <a:r>
              <a:rPr lang="en-US" sz="2000" dirty="0"/>
              <a:t>Alice has a bank account at the First National Bank and she does some online transactions.  One of the services she can use is “Transfer money  to another account.”  This is done using a One Time Pad system set up by the Bank.  Alice and the Bank get together and share series of one time pad keys.  The Bank assured Alice this system is safe because one time pads are unbreakable.  To transfer money, Alice sends a message like the one below to her Bank, encrypting it with the one time pad:</a:t>
            </a:r>
          </a:p>
          <a:p>
            <a:pPr lvl="2">
              <a:buNone/>
            </a:pPr>
            <a:r>
              <a:rPr lang="en-US" sz="1800" dirty="0">
                <a:latin typeface="Courier New"/>
                <a:cs typeface="Courier New"/>
              </a:rPr>
              <a:t>ALICE, ACCOUNT NUMBER, 123-456789 TRANSFERS $000020 to</a:t>
            </a:r>
          </a:p>
          <a:p>
            <a:pPr lvl="2">
              <a:buNone/>
            </a:pPr>
            <a:r>
              <a:rPr lang="en-US" sz="1800" dirty="0">
                <a:latin typeface="Courier New"/>
                <a:cs typeface="Courier New"/>
              </a:rPr>
              <a:t>RECEPIENT, ACCOUNT NUMBER, 321-987654.  SIGNED, ALICE.</a:t>
            </a:r>
          </a:p>
          <a:p>
            <a:r>
              <a:rPr lang="en-US" sz="2000" dirty="0"/>
              <a:t>Alice has a friend named Mallory, who is a “man in the middle” based attacker.  Recall the Alice-Mallory-Bob adversarial model.</a:t>
            </a:r>
          </a:p>
          <a:p>
            <a:endParaRPr lang="en-US" sz="2000" dirty="0"/>
          </a:p>
        </p:txBody>
      </p:sp>
      <p:sp>
        <p:nvSpPr>
          <p:cNvPr id="7" name="Oval 37"/>
          <p:cNvSpPr>
            <a:spLocks noChangeArrowheads="1"/>
          </p:cNvSpPr>
          <p:nvPr/>
        </p:nvSpPr>
        <p:spPr bwMode="auto">
          <a:xfrm>
            <a:off x="76200" y="5302250"/>
            <a:ext cx="1752600" cy="762000"/>
          </a:xfrm>
          <a:prstGeom prst="ellipse">
            <a:avLst/>
          </a:prstGeom>
          <a:noFill/>
          <a:ln w="12700" cap="sq" algn="ctr">
            <a:solidFill>
              <a:schemeClr val="tx1"/>
            </a:solidFill>
            <a:round/>
            <a:headEnd/>
            <a:tailEnd/>
          </a:ln>
        </p:spPr>
        <p:txBody>
          <a:bodyPr anchor="ctr">
            <a:spAutoFit/>
          </a:bodyPr>
          <a:lstStyle/>
          <a:p>
            <a:endParaRPr lang="en-US"/>
          </a:p>
        </p:txBody>
      </p:sp>
      <p:sp>
        <p:nvSpPr>
          <p:cNvPr id="8" name="Rectangle 38"/>
          <p:cNvSpPr>
            <a:spLocks noChangeArrowheads="1"/>
          </p:cNvSpPr>
          <p:nvPr/>
        </p:nvSpPr>
        <p:spPr bwMode="auto">
          <a:xfrm>
            <a:off x="2209800" y="5302250"/>
            <a:ext cx="1143000" cy="609600"/>
          </a:xfrm>
          <a:prstGeom prst="rect">
            <a:avLst/>
          </a:prstGeom>
          <a:noFill/>
          <a:ln w="12700" cap="sq" algn="ctr">
            <a:solidFill>
              <a:schemeClr val="tx1"/>
            </a:solidFill>
            <a:miter lim="800000"/>
            <a:headEnd/>
            <a:tailEnd/>
          </a:ln>
        </p:spPr>
        <p:txBody>
          <a:bodyPr wrap="none" anchor="ctr">
            <a:spAutoFit/>
          </a:bodyPr>
          <a:lstStyle/>
          <a:p>
            <a:endParaRPr lang="en-US"/>
          </a:p>
        </p:txBody>
      </p:sp>
      <p:sp>
        <p:nvSpPr>
          <p:cNvPr id="9" name="Rectangle 39"/>
          <p:cNvSpPr>
            <a:spLocks noChangeArrowheads="1"/>
          </p:cNvSpPr>
          <p:nvPr/>
        </p:nvSpPr>
        <p:spPr bwMode="auto">
          <a:xfrm>
            <a:off x="5638800" y="5318125"/>
            <a:ext cx="1143000" cy="609600"/>
          </a:xfrm>
          <a:prstGeom prst="rect">
            <a:avLst/>
          </a:prstGeom>
          <a:noFill/>
          <a:ln w="12700" cap="sq" algn="ctr">
            <a:solidFill>
              <a:schemeClr val="tx1"/>
            </a:solidFill>
            <a:miter lim="800000"/>
            <a:headEnd/>
            <a:tailEnd/>
          </a:ln>
        </p:spPr>
        <p:txBody>
          <a:bodyPr wrap="none" anchor="ctr">
            <a:spAutoFit/>
          </a:bodyPr>
          <a:lstStyle/>
          <a:p>
            <a:endParaRPr lang="en-US"/>
          </a:p>
        </p:txBody>
      </p:sp>
      <p:sp>
        <p:nvSpPr>
          <p:cNvPr id="10" name="Oval 40"/>
          <p:cNvSpPr>
            <a:spLocks noChangeArrowheads="1"/>
          </p:cNvSpPr>
          <p:nvPr/>
        </p:nvSpPr>
        <p:spPr bwMode="auto">
          <a:xfrm>
            <a:off x="7315200" y="5378450"/>
            <a:ext cx="1676400" cy="669925"/>
          </a:xfrm>
          <a:prstGeom prst="ellipse">
            <a:avLst/>
          </a:prstGeom>
          <a:noFill/>
          <a:ln w="12700" cap="sq" algn="ctr">
            <a:solidFill>
              <a:schemeClr val="tx1"/>
            </a:solidFill>
            <a:round/>
            <a:headEnd/>
            <a:tailEnd/>
          </a:ln>
        </p:spPr>
        <p:txBody>
          <a:bodyPr anchor="ctr">
            <a:spAutoFit/>
          </a:bodyPr>
          <a:lstStyle/>
          <a:p>
            <a:endParaRPr lang="en-US"/>
          </a:p>
        </p:txBody>
      </p:sp>
      <p:sp>
        <p:nvSpPr>
          <p:cNvPr id="11" name="Rectangle 41"/>
          <p:cNvSpPr>
            <a:spLocks noChangeArrowheads="1"/>
          </p:cNvSpPr>
          <p:nvPr/>
        </p:nvSpPr>
        <p:spPr bwMode="auto">
          <a:xfrm>
            <a:off x="3886200" y="5378450"/>
            <a:ext cx="1295400" cy="609600"/>
          </a:xfrm>
          <a:prstGeom prst="rect">
            <a:avLst/>
          </a:prstGeom>
          <a:noFill/>
          <a:ln w="12700" cap="sq" algn="ctr">
            <a:solidFill>
              <a:schemeClr val="tx1"/>
            </a:solidFill>
            <a:miter lim="800000"/>
            <a:headEnd/>
            <a:tailEnd/>
          </a:ln>
        </p:spPr>
        <p:txBody>
          <a:bodyPr anchor="ctr">
            <a:spAutoFit/>
          </a:bodyPr>
          <a:lstStyle/>
          <a:p>
            <a:endParaRPr lang="en-US"/>
          </a:p>
        </p:txBody>
      </p:sp>
      <p:sp>
        <p:nvSpPr>
          <p:cNvPr id="12" name="Text Box 42"/>
          <p:cNvSpPr txBox="1">
            <a:spLocks noChangeArrowheads="1"/>
          </p:cNvSpPr>
          <p:nvPr/>
        </p:nvSpPr>
        <p:spPr bwMode="auto">
          <a:xfrm>
            <a:off x="3962400" y="5530850"/>
            <a:ext cx="1143000" cy="304800"/>
          </a:xfrm>
          <a:prstGeom prst="rect">
            <a:avLst/>
          </a:prstGeom>
          <a:noFill/>
          <a:ln w="12700" cap="sq" algn="ctr">
            <a:noFill/>
            <a:miter lim="800000"/>
            <a:headEnd/>
            <a:tailEnd/>
          </a:ln>
        </p:spPr>
        <p:txBody>
          <a:bodyPr>
            <a:spAutoFit/>
          </a:bodyPr>
          <a:lstStyle/>
          <a:p>
            <a:r>
              <a:rPr lang="en-US" sz="1400" b="1" dirty="0">
                <a:solidFill>
                  <a:schemeClr val="accent2"/>
                </a:solidFill>
                <a:latin typeface="Arial" charset="0"/>
                <a:cs typeface="Arial" charset="0"/>
              </a:rPr>
              <a:t>Mallory</a:t>
            </a:r>
          </a:p>
        </p:txBody>
      </p:sp>
      <p:sp>
        <p:nvSpPr>
          <p:cNvPr id="13" name="Line 43"/>
          <p:cNvSpPr>
            <a:spLocks noChangeShapeType="1"/>
          </p:cNvSpPr>
          <p:nvPr/>
        </p:nvSpPr>
        <p:spPr bwMode="auto">
          <a:xfrm flipV="1">
            <a:off x="1828800" y="5683250"/>
            <a:ext cx="381000" cy="15875"/>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4" name="Line 44"/>
          <p:cNvSpPr>
            <a:spLocks noChangeShapeType="1"/>
          </p:cNvSpPr>
          <p:nvPr/>
        </p:nvSpPr>
        <p:spPr bwMode="auto">
          <a:xfrm>
            <a:off x="6781800" y="5683250"/>
            <a:ext cx="5334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5" name="Text Box 45"/>
          <p:cNvSpPr txBox="1">
            <a:spLocks noChangeArrowheads="1"/>
          </p:cNvSpPr>
          <p:nvPr/>
        </p:nvSpPr>
        <p:spPr bwMode="auto">
          <a:xfrm>
            <a:off x="387350" y="5378450"/>
            <a:ext cx="1060450" cy="641350"/>
          </a:xfrm>
          <a:prstGeom prst="rect">
            <a:avLst/>
          </a:prstGeom>
          <a:noFill/>
          <a:ln w="12700" cap="sq" algn="ctr">
            <a:noFill/>
            <a:miter lim="800000"/>
            <a:headEnd/>
            <a:tailEnd/>
          </a:ln>
        </p:spPr>
        <p:txBody>
          <a:bodyPr wrap="none">
            <a:spAutoFit/>
          </a:bodyPr>
          <a:lstStyle/>
          <a:p>
            <a:r>
              <a:rPr lang="en-US" sz="1800">
                <a:latin typeface="Arial" charset="0"/>
                <a:cs typeface="Arial" charset="0"/>
              </a:rPr>
              <a:t>Plaintext</a:t>
            </a:r>
          </a:p>
          <a:p>
            <a:r>
              <a:rPr lang="en-US" sz="1800">
                <a:latin typeface="Arial" charset="0"/>
                <a:cs typeface="Arial" charset="0"/>
              </a:rPr>
              <a:t> (P)</a:t>
            </a:r>
          </a:p>
        </p:txBody>
      </p:sp>
      <p:sp>
        <p:nvSpPr>
          <p:cNvPr id="16" name="Line 46"/>
          <p:cNvSpPr>
            <a:spLocks noChangeShapeType="1"/>
          </p:cNvSpPr>
          <p:nvPr/>
        </p:nvSpPr>
        <p:spPr bwMode="auto">
          <a:xfrm>
            <a:off x="3352800" y="5683250"/>
            <a:ext cx="5334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7" name="Text Box 47"/>
          <p:cNvSpPr txBox="1">
            <a:spLocks noChangeArrowheads="1"/>
          </p:cNvSpPr>
          <p:nvPr/>
        </p:nvSpPr>
        <p:spPr bwMode="auto">
          <a:xfrm>
            <a:off x="2286000" y="5454650"/>
            <a:ext cx="9588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Encrypt</a:t>
            </a:r>
          </a:p>
        </p:txBody>
      </p:sp>
      <p:sp>
        <p:nvSpPr>
          <p:cNvPr id="18" name="Text Box 48"/>
          <p:cNvSpPr txBox="1">
            <a:spLocks noChangeArrowheads="1"/>
          </p:cNvSpPr>
          <p:nvPr/>
        </p:nvSpPr>
        <p:spPr bwMode="auto">
          <a:xfrm>
            <a:off x="5699125" y="5454650"/>
            <a:ext cx="9715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Decrypt</a:t>
            </a:r>
          </a:p>
        </p:txBody>
      </p:sp>
      <p:sp>
        <p:nvSpPr>
          <p:cNvPr id="19" name="Text Box 49"/>
          <p:cNvSpPr txBox="1">
            <a:spLocks noChangeArrowheads="1"/>
          </p:cNvSpPr>
          <p:nvPr/>
        </p:nvSpPr>
        <p:spPr bwMode="auto">
          <a:xfrm>
            <a:off x="533400" y="4692650"/>
            <a:ext cx="6794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Alice</a:t>
            </a:r>
          </a:p>
        </p:txBody>
      </p:sp>
      <p:sp>
        <p:nvSpPr>
          <p:cNvPr id="20" name="Text Box 50"/>
          <p:cNvSpPr txBox="1">
            <a:spLocks noChangeArrowheads="1"/>
          </p:cNvSpPr>
          <p:nvPr/>
        </p:nvSpPr>
        <p:spPr bwMode="auto">
          <a:xfrm>
            <a:off x="7474180" y="4768850"/>
            <a:ext cx="1339392" cy="369332"/>
          </a:xfrm>
          <a:prstGeom prst="rect">
            <a:avLst/>
          </a:prstGeom>
          <a:noFill/>
          <a:ln w="12700" cap="sq" algn="ctr">
            <a:noFill/>
            <a:miter lim="800000"/>
            <a:headEnd/>
            <a:tailEnd/>
          </a:ln>
        </p:spPr>
        <p:txBody>
          <a:bodyPr wrap="none">
            <a:spAutoFit/>
          </a:bodyPr>
          <a:lstStyle/>
          <a:p>
            <a:r>
              <a:rPr lang="en-US" sz="1800" dirty="0">
                <a:latin typeface="Arial" charset="0"/>
                <a:cs typeface="Arial" charset="0"/>
              </a:rPr>
              <a:t>Bank (Bob)</a:t>
            </a:r>
          </a:p>
        </p:txBody>
      </p:sp>
      <p:sp>
        <p:nvSpPr>
          <p:cNvPr id="21" name="Text Box 51"/>
          <p:cNvSpPr txBox="1">
            <a:spLocks noChangeArrowheads="1"/>
          </p:cNvSpPr>
          <p:nvPr/>
        </p:nvSpPr>
        <p:spPr bwMode="auto">
          <a:xfrm>
            <a:off x="7591425" y="5422900"/>
            <a:ext cx="1060450" cy="641350"/>
          </a:xfrm>
          <a:prstGeom prst="rect">
            <a:avLst/>
          </a:prstGeom>
          <a:noFill/>
          <a:ln w="12700" cap="sq" algn="ctr">
            <a:noFill/>
            <a:miter lim="800000"/>
            <a:headEnd/>
            <a:tailEnd/>
          </a:ln>
        </p:spPr>
        <p:txBody>
          <a:bodyPr wrap="none">
            <a:spAutoFit/>
          </a:bodyPr>
          <a:lstStyle/>
          <a:p>
            <a:r>
              <a:rPr lang="en-US" sz="1800">
                <a:latin typeface="Arial" charset="0"/>
                <a:cs typeface="Arial" charset="0"/>
              </a:rPr>
              <a:t>Plaintext</a:t>
            </a:r>
          </a:p>
          <a:p>
            <a:r>
              <a:rPr lang="en-US" sz="1800">
                <a:latin typeface="Arial" charset="0"/>
                <a:cs typeface="Arial" charset="0"/>
              </a:rPr>
              <a:t>(P</a:t>
            </a:r>
            <a:r>
              <a:rPr lang="en-US" sz="1400">
                <a:latin typeface="Arial" charset="0"/>
                <a:cs typeface="Arial" charset="0"/>
              </a:rPr>
              <a:t>)</a:t>
            </a:r>
          </a:p>
        </p:txBody>
      </p:sp>
      <p:sp>
        <p:nvSpPr>
          <p:cNvPr id="22" name="Line 52"/>
          <p:cNvSpPr>
            <a:spLocks noChangeShapeType="1"/>
          </p:cNvSpPr>
          <p:nvPr/>
        </p:nvSpPr>
        <p:spPr bwMode="auto">
          <a:xfrm>
            <a:off x="5181600" y="5683250"/>
            <a:ext cx="4572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3" name="Text Box 53"/>
          <p:cNvSpPr txBox="1">
            <a:spLocks noChangeArrowheads="1"/>
          </p:cNvSpPr>
          <p:nvPr/>
        </p:nvSpPr>
        <p:spPr bwMode="auto">
          <a:xfrm>
            <a:off x="4038600" y="5988050"/>
            <a:ext cx="984250" cy="336550"/>
          </a:xfrm>
          <a:prstGeom prst="rect">
            <a:avLst/>
          </a:prstGeom>
          <a:noFill/>
          <a:ln w="12700" cap="sq" algn="ctr">
            <a:noFill/>
            <a:miter lim="800000"/>
            <a:headEnd/>
            <a:tailEnd/>
          </a:ln>
        </p:spPr>
        <p:txBody>
          <a:bodyPr wrap="none">
            <a:spAutoFit/>
          </a:bodyPr>
          <a:lstStyle/>
          <a:p>
            <a:r>
              <a:rPr lang="en-US" sz="1600" b="1" dirty="0">
                <a:latin typeface="Arial" charset="0"/>
                <a:cs typeface="Arial" charset="0"/>
              </a:rPr>
              <a:t>Channel</a:t>
            </a:r>
          </a:p>
        </p:txBody>
      </p:sp>
      <p:sp>
        <p:nvSpPr>
          <p:cNvPr id="24" name="Line 54"/>
          <p:cNvSpPr>
            <a:spLocks noChangeShapeType="1"/>
          </p:cNvSpPr>
          <p:nvPr/>
        </p:nvSpPr>
        <p:spPr bwMode="auto">
          <a:xfrm flipV="1">
            <a:off x="4419600" y="5073650"/>
            <a:ext cx="0" cy="304800"/>
          </a:xfrm>
          <a:prstGeom prst="line">
            <a:avLst/>
          </a:prstGeom>
          <a:noFill/>
          <a:ln w="12700">
            <a:solidFill>
              <a:schemeClr val="accent2"/>
            </a:solidFill>
            <a:round/>
            <a:headEnd/>
            <a:tailEnd type="triangle" w="med" len="med"/>
          </a:ln>
        </p:spPr>
        <p:txBody>
          <a:bodyPr wrap="none">
            <a:spAutoFit/>
          </a:bodyPr>
          <a:lstStyle/>
          <a:p>
            <a:endParaRPr lang="en-US"/>
          </a:p>
        </p:txBody>
      </p:sp>
      <p:sp>
        <p:nvSpPr>
          <p:cNvPr id="25" name="Line 55"/>
          <p:cNvSpPr>
            <a:spLocks noChangeShapeType="1"/>
          </p:cNvSpPr>
          <p:nvPr/>
        </p:nvSpPr>
        <p:spPr bwMode="auto">
          <a:xfrm flipV="1">
            <a:off x="1295400" y="5073650"/>
            <a:ext cx="0" cy="228600"/>
          </a:xfrm>
          <a:prstGeom prst="line">
            <a:avLst/>
          </a:prstGeom>
          <a:noFill/>
          <a:ln w="12700">
            <a:solidFill>
              <a:schemeClr val="accent2"/>
            </a:solidFill>
            <a:round/>
            <a:headEnd type="triangle" w="med" len="med"/>
            <a:tailEnd/>
          </a:ln>
        </p:spPr>
        <p:txBody>
          <a:bodyPr>
            <a:spAutoFit/>
          </a:bodyPr>
          <a:lstStyle/>
          <a:p>
            <a:endParaRPr lang="en-US"/>
          </a:p>
        </p:txBody>
      </p:sp>
      <p:sp>
        <p:nvSpPr>
          <p:cNvPr id="26" name="Line 56"/>
          <p:cNvSpPr>
            <a:spLocks noChangeShapeType="1"/>
          </p:cNvSpPr>
          <p:nvPr/>
        </p:nvSpPr>
        <p:spPr bwMode="auto">
          <a:xfrm flipH="1">
            <a:off x="1295400" y="5073650"/>
            <a:ext cx="3124200" cy="0"/>
          </a:xfrm>
          <a:prstGeom prst="line">
            <a:avLst/>
          </a:prstGeom>
          <a:noFill/>
          <a:ln w="12700">
            <a:solidFill>
              <a:schemeClr val="accent2"/>
            </a:solidFill>
            <a:round/>
            <a:headEnd/>
            <a:tailEnd type="triangle" w="med" len="med"/>
          </a:ln>
        </p:spPr>
        <p:txBody>
          <a:bodyP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24</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Interlude: The Sting</a:t>
            </a:r>
          </a:p>
        </p:txBody>
      </p:sp>
      <p:sp>
        <p:nvSpPr>
          <p:cNvPr id="103429" name="Rectangle 3"/>
          <p:cNvSpPr>
            <a:spLocks noGrp="1" noChangeArrowheads="1"/>
          </p:cNvSpPr>
          <p:nvPr>
            <p:ph type="body" idx="1"/>
          </p:nvPr>
        </p:nvSpPr>
        <p:spPr>
          <a:xfrm>
            <a:off x="152400" y="1219200"/>
            <a:ext cx="8763000" cy="5105400"/>
          </a:xfrm>
        </p:spPr>
        <p:txBody>
          <a:bodyPr/>
          <a:lstStyle/>
          <a:p>
            <a:r>
              <a:rPr lang="en-US" sz="2000" dirty="0"/>
              <a:t>One day, Alice and Mallory are having lunch and Alice runs out of cash.  Mallory offers to loan her $20 and says: “You can repay me with an electronic transfer, my account number is 666-123456.</a:t>
            </a:r>
          </a:p>
          <a:p>
            <a:r>
              <a:rPr lang="en-US" sz="2000" dirty="0"/>
              <a:t>Alice sends the following message to her bank and encrypts it with the one-time pad:</a:t>
            </a:r>
          </a:p>
          <a:p>
            <a:pPr lvl="2">
              <a:buNone/>
            </a:pPr>
            <a:r>
              <a:rPr lang="en-US" sz="1800" dirty="0">
                <a:latin typeface="Courier New"/>
                <a:cs typeface="Courier New"/>
              </a:rPr>
              <a:t>1234567890123456789012345678901234567890123456789012345</a:t>
            </a:r>
          </a:p>
          <a:p>
            <a:pPr lvl="2">
              <a:buNone/>
            </a:pPr>
            <a:r>
              <a:rPr lang="en-US" sz="1800" dirty="0">
                <a:latin typeface="Courier New"/>
                <a:cs typeface="Courier New"/>
              </a:rPr>
              <a:t>ALICE, ACCOUNT NUMBER, 123-456789 TRANSFERS $000020 to</a:t>
            </a:r>
          </a:p>
          <a:p>
            <a:pPr lvl="2">
              <a:buNone/>
            </a:pPr>
            <a:r>
              <a:rPr lang="en-US" sz="1800" dirty="0">
                <a:latin typeface="Courier New"/>
                <a:cs typeface="Courier New"/>
              </a:rPr>
              <a:t>MALLORY, ACCOUNT NUMBER, 666-123456.  SIGNED, ALICE.</a:t>
            </a:r>
          </a:p>
          <a:p>
            <a:r>
              <a:rPr lang="en-US" sz="2000" dirty="0"/>
              <a:t>The numbers on the top are not sent, they just show the byte position of the characters in the message.</a:t>
            </a:r>
          </a:p>
          <a:p>
            <a:r>
              <a:rPr lang="en-US" sz="2000" dirty="0"/>
              <a:t>Mallory intercepts the message (perhaps she controls an internet router between Alice and her Bank).  She can’t decrypt it but flips the bits at character position 46 by </a:t>
            </a:r>
            <a:r>
              <a:rPr lang="en-US" sz="2000" dirty="0" err="1"/>
              <a:t>xoring</a:t>
            </a:r>
            <a:r>
              <a:rPr lang="en-US" sz="2000" dirty="0"/>
              <a:t> in the 8 bit string 00000001 (thus changing the </a:t>
            </a:r>
            <a:r>
              <a:rPr lang="en-US" sz="2000" dirty="0" err="1"/>
              <a:t>ascii</a:t>
            </a:r>
            <a:r>
              <a:rPr lang="en-US" sz="2000" dirty="0"/>
              <a:t> character “0” in this position to </a:t>
            </a:r>
            <a:r>
              <a:rPr lang="en-US" sz="2000" dirty="0" err="1"/>
              <a:t>ascii</a:t>
            </a:r>
            <a:r>
              <a:rPr lang="en-US" sz="2000" dirty="0"/>
              <a:t> “1”) and sends it to the Bank.</a:t>
            </a:r>
          </a:p>
          <a:p>
            <a:endParaRPr lang="en-US"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25</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It’s bad … and worse</a:t>
            </a:r>
          </a:p>
        </p:txBody>
      </p:sp>
      <p:sp>
        <p:nvSpPr>
          <p:cNvPr id="103429" name="Rectangle 3"/>
          <p:cNvSpPr>
            <a:spLocks noGrp="1" noChangeArrowheads="1"/>
          </p:cNvSpPr>
          <p:nvPr>
            <p:ph type="body" idx="1"/>
          </p:nvPr>
        </p:nvSpPr>
        <p:spPr>
          <a:xfrm>
            <a:off x="152400" y="1219200"/>
            <a:ext cx="8763000" cy="5105400"/>
          </a:xfrm>
        </p:spPr>
        <p:txBody>
          <a:bodyPr/>
          <a:lstStyle/>
          <a:p>
            <a:r>
              <a:rPr lang="en-US" sz="2000" dirty="0">
                <a:latin typeface="Arial"/>
                <a:cs typeface="Arial"/>
              </a:rPr>
              <a:t>When the Bank decrypts the modified message it gets:</a:t>
            </a:r>
          </a:p>
          <a:p>
            <a:pPr lvl="2">
              <a:buNone/>
            </a:pPr>
            <a:r>
              <a:rPr lang="en-US" sz="1800" dirty="0">
                <a:latin typeface="Courier New"/>
                <a:cs typeface="Courier New"/>
              </a:rPr>
              <a:t>ALICE, ACCOUNT NUMBER, 123-456789 TRANSFERS $100020 to</a:t>
            </a:r>
          </a:p>
          <a:p>
            <a:pPr lvl="2">
              <a:buNone/>
            </a:pPr>
            <a:r>
              <a:rPr lang="en-US" sz="1800" dirty="0">
                <a:latin typeface="Courier New"/>
                <a:cs typeface="Courier New"/>
              </a:rPr>
              <a:t>MALLORY, ACCOUNT NUMBER, 666-123456.  SIGNED, ALICE.</a:t>
            </a:r>
          </a:p>
          <a:p>
            <a:r>
              <a:rPr lang="en-US" sz="2000" dirty="0"/>
              <a:t>Oops.</a:t>
            </a:r>
          </a:p>
          <a:p>
            <a:r>
              <a:rPr lang="en-US" sz="2000" dirty="0"/>
              <a:t>It’s actually worse for the Bank than Alice (in the US).  Alice hires a cryptographer who goes to Court and explains how easy it is to mount this attack.  Alice, grief stricken, explains that the Bank told her this was “completely safe.”  The Court says:  “The Bank must cover the loss.”</a:t>
            </a:r>
          </a:p>
          <a:p>
            <a:r>
              <a:rPr lang="en-US" sz="2000" dirty="0"/>
              <a:t>Oops.</a:t>
            </a:r>
          </a:p>
          <a:p>
            <a:r>
              <a:rPr lang="en-US" sz="2000" dirty="0"/>
              <a:t>By the way, Alice and Mallory might have colluded from the beginning and shared this attack with their best 1000 friends.  What happens to the Bank?</a:t>
            </a:r>
          </a:p>
          <a:p>
            <a:r>
              <a:rPr lang="en-US" sz="2000" dirty="0"/>
              <a:t>Problem:  The message was neither integrity protected or signed.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26</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3600" dirty="0"/>
              <a:t>Rise of the Machines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8DFBDB2-D5A6-4311-AFCD-EC22449ABC89}" type="slidenum">
              <a:rPr lang="en-US"/>
              <a:pPr>
                <a:defRPr/>
              </a:pPr>
              <a:t>27</a:t>
            </a:fld>
            <a:endParaRPr lang="en-US"/>
          </a:p>
        </p:txBody>
      </p:sp>
      <p:sp>
        <p:nvSpPr>
          <p:cNvPr id="104452" name="Rectangle 2"/>
          <p:cNvSpPr>
            <a:spLocks noGrp="1" noChangeArrowheads="1"/>
          </p:cNvSpPr>
          <p:nvPr>
            <p:ph type="title"/>
          </p:nvPr>
        </p:nvSpPr>
        <p:spPr>
          <a:xfrm>
            <a:off x="685800" y="0"/>
            <a:ext cx="7772400" cy="762000"/>
          </a:xfrm>
        </p:spPr>
        <p:txBody>
          <a:bodyPr/>
          <a:lstStyle/>
          <a:p>
            <a:r>
              <a:rPr lang="en-US" sz="3200"/>
              <a:t>The “Machine” Ciphers </a:t>
            </a:r>
            <a:endParaRPr lang="en-US"/>
          </a:p>
        </p:txBody>
      </p:sp>
      <p:sp>
        <p:nvSpPr>
          <p:cNvPr id="104453" name="Rectangle 3"/>
          <p:cNvSpPr>
            <a:spLocks noGrp="1" noChangeArrowheads="1"/>
          </p:cNvSpPr>
          <p:nvPr>
            <p:ph type="body" idx="1"/>
          </p:nvPr>
        </p:nvSpPr>
        <p:spPr>
          <a:xfrm>
            <a:off x="533400" y="1219200"/>
            <a:ext cx="7772400" cy="4419600"/>
          </a:xfrm>
        </p:spPr>
        <p:txBody>
          <a:bodyPr/>
          <a:lstStyle/>
          <a:p>
            <a:r>
              <a:rPr lang="en-US" sz="2400" dirty="0"/>
              <a:t>Simple Manual Wheel</a:t>
            </a:r>
          </a:p>
          <a:p>
            <a:pPr lvl="1"/>
            <a:r>
              <a:rPr lang="en-US" sz="2000" dirty="0"/>
              <a:t>Jefferson</a:t>
            </a:r>
          </a:p>
          <a:p>
            <a:r>
              <a:rPr lang="en-US" sz="2400" dirty="0"/>
              <a:t>Rotor</a:t>
            </a:r>
          </a:p>
          <a:p>
            <a:pPr lvl="1"/>
            <a:r>
              <a:rPr lang="en-US" sz="2000" dirty="0"/>
              <a:t>Enigma</a:t>
            </a:r>
          </a:p>
          <a:p>
            <a:pPr lvl="1"/>
            <a:r>
              <a:rPr lang="en-US" sz="2000" dirty="0" err="1"/>
              <a:t>Hebern</a:t>
            </a:r>
            <a:endParaRPr lang="en-US" sz="2000" dirty="0"/>
          </a:p>
          <a:p>
            <a:pPr lvl="1"/>
            <a:r>
              <a:rPr lang="en-US" sz="2000" dirty="0"/>
              <a:t>SIGABA</a:t>
            </a:r>
          </a:p>
          <a:p>
            <a:pPr lvl="1"/>
            <a:r>
              <a:rPr lang="en-US" sz="2000" dirty="0"/>
              <a:t>TYPEX</a:t>
            </a:r>
          </a:p>
          <a:p>
            <a:r>
              <a:rPr lang="en-US" sz="2400" dirty="0"/>
              <a:t>Stepping switches</a:t>
            </a:r>
          </a:p>
          <a:p>
            <a:pPr lvl="1"/>
            <a:r>
              <a:rPr lang="en-US" sz="2000" dirty="0"/>
              <a:t>Purple </a:t>
            </a:r>
          </a:p>
          <a:p>
            <a:r>
              <a:rPr lang="en-US" sz="2400" dirty="0"/>
              <a:t>Mechanical Lug and cage</a:t>
            </a:r>
          </a:p>
          <a:p>
            <a:pPr lvl="1"/>
            <a:r>
              <a:rPr lang="en-US" sz="2000" dirty="0"/>
              <a:t>M209</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0BEF262-A3F9-4174-B9C2-CB451325A323}" type="slidenum">
              <a:rPr lang="en-US"/>
              <a:pPr>
                <a:defRPr/>
              </a:pPr>
              <a:t>28</a:t>
            </a:fld>
            <a:endParaRPr lang="en-US"/>
          </a:p>
        </p:txBody>
      </p:sp>
      <p:sp>
        <p:nvSpPr>
          <p:cNvPr id="105476" name="Rectangle 2"/>
          <p:cNvSpPr>
            <a:spLocks noGrp="1" noChangeArrowheads="1"/>
          </p:cNvSpPr>
          <p:nvPr>
            <p:ph type="title"/>
          </p:nvPr>
        </p:nvSpPr>
        <p:spPr>
          <a:xfrm>
            <a:off x="762000" y="0"/>
            <a:ext cx="7772400" cy="838200"/>
          </a:xfrm>
        </p:spPr>
        <p:txBody>
          <a:bodyPr/>
          <a:lstStyle/>
          <a:p>
            <a:r>
              <a:rPr lang="en-US" sz="3600" dirty="0"/>
              <a:t>Jefferson Cipher</a:t>
            </a:r>
          </a:p>
        </p:txBody>
      </p:sp>
      <p:pic>
        <p:nvPicPr>
          <p:cNvPr id="105477" name="Picture 3" descr="wheel"/>
          <p:cNvPicPr>
            <a:picLocks noChangeAspect="1" noChangeArrowheads="1"/>
          </p:cNvPicPr>
          <p:nvPr/>
        </p:nvPicPr>
        <p:blipFill>
          <a:blip r:embed="rId3" cstate="print"/>
          <a:srcRect/>
          <a:stretch>
            <a:fillRect/>
          </a:stretch>
        </p:blipFill>
        <p:spPr bwMode="auto">
          <a:xfrm>
            <a:off x="1524000" y="1295400"/>
            <a:ext cx="5965825" cy="3521075"/>
          </a:xfrm>
          <a:prstGeom prst="rect">
            <a:avLst/>
          </a:prstGeom>
          <a:noFill/>
          <a:ln w="9525">
            <a:noFill/>
            <a:miter lim="800000"/>
            <a:headEnd/>
            <a:tailEnd/>
          </a:ln>
        </p:spPr>
      </p:pic>
      <p:sp>
        <p:nvSpPr>
          <p:cNvPr id="7" name="TextBox 6"/>
          <p:cNvSpPr txBox="1"/>
          <p:nvPr/>
        </p:nvSpPr>
        <p:spPr>
          <a:xfrm>
            <a:off x="990600" y="5181600"/>
            <a:ext cx="6858000" cy="400110"/>
          </a:xfrm>
          <a:prstGeom prst="rect">
            <a:avLst/>
          </a:prstGeom>
          <a:noFill/>
        </p:spPr>
        <p:txBody>
          <a:bodyPr wrap="square" rtlCol="0">
            <a:spAutoFit/>
          </a:bodyPr>
          <a:lstStyle/>
          <a:p>
            <a:pPr algn="l">
              <a:buFont typeface="Arial"/>
              <a:buChar char="•"/>
            </a:pPr>
            <a:r>
              <a:rPr lang="en-US" sz="2000" dirty="0">
                <a:latin typeface="+mn-lt"/>
              </a:rPr>
              <a:t> The French have another name for this cipher.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EED994-F7C0-425B-8549-32D89A6AFF58}" type="slidenum">
              <a:rPr lang="en-US"/>
              <a:pPr>
                <a:defRPr/>
              </a:pPr>
              <a:t>29</a:t>
            </a:fld>
            <a:endParaRPr lang="en-US"/>
          </a:p>
        </p:txBody>
      </p:sp>
      <p:sp>
        <p:nvSpPr>
          <p:cNvPr id="106500" name="Rectangle 2"/>
          <p:cNvSpPr>
            <a:spLocks noGrp="1" noChangeArrowheads="1"/>
          </p:cNvSpPr>
          <p:nvPr>
            <p:ph type="title"/>
          </p:nvPr>
        </p:nvSpPr>
        <p:spPr>
          <a:xfrm>
            <a:off x="685800" y="0"/>
            <a:ext cx="7848600" cy="838200"/>
          </a:xfrm>
        </p:spPr>
        <p:txBody>
          <a:bodyPr/>
          <a:lstStyle/>
          <a:p>
            <a:r>
              <a:rPr lang="en-US" sz="3600" dirty="0"/>
              <a:t>Enigma</a:t>
            </a:r>
            <a:endParaRPr lang="en-US" sz="3200" dirty="0"/>
          </a:p>
        </p:txBody>
      </p:sp>
      <p:pic>
        <p:nvPicPr>
          <p:cNvPr id="106501" name="Picture 3" descr="enigma"/>
          <p:cNvPicPr>
            <a:picLocks noChangeAspect="1" noChangeArrowheads="1"/>
          </p:cNvPicPr>
          <p:nvPr/>
        </p:nvPicPr>
        <p:blipFill>
          <a:blip r:embed="rId2" cstate="print"/>
          <a:srcRect/>
          <a:stretch>
            <a:fillRect/>
          </a:stretch>
        </p:blipFill>
        <p:spPr bwMode="auto">
          <a:xfrm>
            <a:off x="2590800" y="1143000"/>
            <a:ext cx="4191000" cy="495300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3</a:t>
            </a:fld>
            <a:endParaRPr lang="en-US"/>
          </a:p>
        </p:txBody>
      </p:sp>
      <p:sp>
        <p:nvSpPr>
          <p:cNvPr id="66565" name="Rectangle 3"/>
          <p:cNvSpPr>
            <a:spLocks noGrp="1" noChangeArrowheads="1"/>
          </p:cNvSpPr>
          <p:nvPr>
            <p:ph type="body" idx="1"/>
          </p:nvPr>
        </p:nvSpPr>
        <p:spPr>
          <a:xfrm>
            <a:off x="533400" y="2362200"/>
            <a:ext cx="8305800" cy="1447800"/>
          </a:xfrm>
        </p:spPr>
        <p:txBody>
          <a:bodyPr/>
          <a:lstStyle/>
          <a:p>
            <a:pPr marL="609600" indent="-609600" algn="ctr">
              <a:buNone/>
            </a:pPr>
            <a:r>
              <a:rPr lang="en-US" sz="3600" dirty="0"/>
              <a:t>Measuring information: Claude Shannon</a:t>
            </a:r>
          </a:p>
          <a:p>
            <a:pPr marL="609600" indent="-609600" algn="ctr">
              <a:buNone/>
            </a:pPr>
            <a:endParaRPr lang="en-US" sz="3600" dirty="0"/>
          </a:p>
          <a:p>
            <a:pPr marL="609600" indent="-609600" algn="r">
              <a:buNone/>
            </a:pPr>
            <a:endParaRPr lang="en-US" sz="1200" dirty="0"/>
          </a:p>
          <a:p>
            <a:pPr marL="609600" indent="-609600" algn="r">
              <a:buNone/>
            </a:pPr>
            <a:r>
              <a:rPr lang="en-US" sz="1600" dirty="0"/>
              <a:t>Reference: Shannon, Communication Theory of Secrecy Systems (online)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304800"/>
            <a:ext cx="8001000" cy="533400"/>
          </a:xfrm>
        </p:spPr>
        <p:txBody>
          <a:bodyPr/>
          <a:lstStyle/>
          <a:p>
            <a:r>
              <a:rPr lang="en-US" sz="3600" dirty="0"/>
              <a:t>Enigma Cryptographic Elements</a:t>
            </a:r>
            <a:br>
              <a:rPr lang="en-US" sz="3600" dirty="0"/>
            </a:br>
            <a:r>
              <a:rPr lang="en-US" sz="3600" dirty="0"/>
              <a:t>(Army Version)</a:t>
            </a:r>
          </a:p>
        </p:txBody>
      </p:sp>
      <p:sp>
        <p:nvSpPr>
          <p:cNvPr id="166915" name="Rectangle 3"/>
          <p:cNvSpPr>
            <a:spLocks noGrp="1" noChangeArrowheads="1"/>
          </p:cNvSpPr>
          <p:nvPr>
            <p:ph type="body" idx="1"/>
          </p:nvPr>
        </p:nvSpPr>
        <p:spPr>
          <a:xfrm>
            <a:off x="533400" y="1752600"/>
            <a:ext cx="6705600" cy="4724400"/>
          </a:xfrm>
        </p:spPr>
        <p:txBody>
          <a:bodyPr/>
          <a:lstStyle/>
          <a:p>
            <a:r>
              <a:rPr lang="en-US" sz="2000" dirty="0"/>
              <a:t>Three moveable rotors</a:t>
            </a:r>
          </a:p>
          <a:p>
            <a:pPr lvl="1"/>
            <a:r>
              <a:rPr lang="en-US" sz="2000" dirty="0"/>
              <a:t>Select rotors and order</a:t>
            </a:r>
          </a:p>
          <a:p>
            <a:pPr lvl="1"/>
            <a:r>
              <a:rPr lang="en-US" sz="2000" dirty="0"/>
              <a:t>Set initial positions</a:t>
            </a:r>
          </a:p>
          <a:p>
            <a:r>
              <a:rPr lang="en-US" sz="2000" dirty="0"/>
              <a:t>Moveable ring on rotor</a:t>
            </a:r>
          </a:p>
          <a:p>
            <a:pPr lvl="1"/>
            <a:r>
              <a:rPr lang="en-US" sz="2000" dirty="0"/>
              <a:t>Determine rotor ‘turnover’</a:t>
            </a:r>
          </a:p>
          <a:p>
            <a:r>
              <a:rPr lang="en-US" sz="2000" dirty="0" err="1"/>
              <a:t>Plugboard</a:t>
            </a:r>
            <a:r>
              <a:rPr lang="en-US" sz="2000" dirty="0"/>
              <a:t> (</a:t>
            </a:r>
            <a:r>
              <a:rPr lang="en-US" sz="2000" dirty="0" err="1"/>
              <a:t>Stecker</a:t>
            </a:r>
            <a:r>
              <a:rPr lang="en-US" sz="2000" dirty="0"/>
              <a:t>)</a:t>
            </a:r>
          </a:p>
          <a:p>
            <a:pPr lvl="1"/>
            <a:r>
              <a:rPr lang="en-US" sz="2000" dirty="0"/>
              <a:t>Interchanges pairs of letters</a:t>
            </a:r>
          </a:p>
          <a:p>
            <a:r>
              <a:rPr lang="en-US" sz="2000" dirty="0"/>
              <a:t>Reversing drum (</a:t>
            </a:r>
            <a:r>
              <a:rPr lang="en-US" sz="2000" dirty="0" err="1">
                <a:latin typeface="Arial" charset="0"/>
              </a:rPr>
              <a:t>Umkehrwalze</a:t>
            </a:r>
            <a:r>
              <a:rPr lang="en-US" sz="2000" dirty="0">
                <a:latin typeface="Arial" charset="0"/>
              </a:rPr>
              <a:t>)</a:t>
            </a:r>
            <a:endParaRPr lang="en-US" sz="2000" dirty="0"/>
          </a:p>
          <a:p>
            <a:pPr lvl="1"/>
            <a:r>
              <a:rPr lang="en-US" sz="2000" dirty="0"/>
              <a:t>Static reflector</a:t>
            </a:r>
          </a:p>
          <a:p>
            <a:pPr lvl="1"/>
            <a:r>
              <a:rPr lang="en-US" sz="2000" dirty="0"/>
              <a:t>See next page</a:t>
            </a:r>
          </a:p>
        </p:txBody>
      </p:sp>
      <p:pic>
        <p:nvPicPr>
          <p:cNvPr id="6" name="Picture 7" descr="slide0008_image003"/>
          <p:cNvPicPr>
            <a:picLocks noChangeAspect="1" noChangeArrowheads="1"/>
          </p:cNvPicPr>
          <p:nvPr/>
        </p:nvPicPr>
        <p:blipFill>
          <a:blip r:embed="rId2" cstate="print"/>
          <a:srcRect/>
          <a:stretch>
            <a:fillRect/>
          </a:stretch>
        </p:blipFill>
        <p:spPr bwMode="auto">
          <a:xfrm>
            <a:off x="5867400" y="1752600"/>
            <a:ext cx="2743200" cy="2160587"/>
          </a:xfrm>
          <a:prstGeom prst="rect">
            <a:avLst/>
          </a:prstGeom>
          <a:noFill/>
        </p:spPr>
      </p:pic>
      <p:sp>
        <p:nvSpPr>
          <p:cNvPr id="7" name="TextBox 6"/>
          <p:cNvSpPr txBox="1"/>
          <p:nvPr/>
        </p:nvSpPr>
        <p:spPr>
          <a:xfrm>
            <a:off x="6172200" y="4114800"/>
            <a:ext cx="2563523" cy="400110"/>
          </a:xfrm>
          <a:prstGeom prst="rect">
            <a:avLst/>
          </a:prstGeom>
          <a:noFill/>
        </p:spPr>
        <p:txBody>
          <a:bodyPr wrap="none" rtlCol="0">
            <a:spAutoFit/>
          </a:bodyPr>
          <a:lstStyle/>
          <a:p>
            <a:r>
              <a:rPr lang="en-US" sz="2000" dirty="0">
                <a:latin typeface="Arial" pitchFamily="34" charset="0"/>
                <a:cs typeface="Arial" pitchFamily="34" charset="0"/>
              </a:rPr>
              <a:t>Three Rotors on axis</a:t>
            </a:r>
          </a:p>
        </p:txBody>
      </p:sp>
      <p:sp>
        <p:nvSpPr>
          <p:cNvPr id="9" name="Slide Number Placeholder 8"/>
          <p:cNvSpPr>
            <a:spLocks noGrp="1"/>
          </p:cNvSpPr>
          <p:nvPr>
            <p:ph type="sldNum" sz="quarter" idx="12"/>
          </p:nvPr>
        </p:nvSpPr>
        <p:spPr/>
        <p:txBody>
          <a:bodyPr/>
          <a:lstStyle/>
          <a:p>
            <a:pPr>
              <a:defRPr/>
            </a:pPr>
            <a:fld id="{773CEBCC-7A88-49A9-B306-384C90CAC7E5}"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pPr>
              <a:defRPr/>
            </a:pPr>
            <a:fld id="{ECABA118-79FA-4978-ACCA-9639051A75F1}" type="slidenum">
              <a:rPr lang="en-US"/>
              <a:pPr>
                <a:defRPr/>
              </a:pPr>
              <a:t>31</a:t>
            </a:fld>
            <a:endParaRPr lang="en-US"/>
          </a:p>
        </p:txBody>
      </p:sp>
      <p:sp>
        <p:nvSpPr>
          <p:cNvPr id="108548" name="Rectangle 2"/>
          <p:cNvSpPr>
            <a:spLocks noGrp="1" noChangeArrowheads="1"/>
          </p:cNvSpPr>
          <p:nvPr>
            <p:ph type="title"/>
          </p:nvPr>
        </p:nvSpPr>
        <p:spPr>
          <a:xfrm>
            <a:off x="762000" y="0"/>
            <a:ext cx="7772400" cy="838200"/>
          </a:xfrm>
          <a:noFill/>
        </p:spPr>
        <p:txBody>
          <a:bodyPr lIns="90488" tIns="44450" rIns="90488" bIns="44450" anchor="b"/>
          <a:lstStyle/>
          <a:p>
            <a:r>
              <a:rPr lang="en-US" sz="3600" dirty="0"/>
              <a:t>Diagrammatic Enigma Structure</a:t>
            </a:r>
          </a:p>
        </p:txBody>
      </p:sp>
      <p:sp>
        <p:nvSpPr>
          <p:cNvPr id="108549" name="Rectangle 3"/>
          <p:cNvSpPr>
            <a:spLocks noChangeArrowheads="1"/>
          </p:cNvSpPr>
          <p:nvPr/>
        </p:nvSpPr>
        <p:spPr bwMode="auto">
          <a:xfrm>
            <a:off x="609600" y="3733800"/>
            <a:ext cx="4572000" cy="1612900"/>
          </a:xfrm>
          <a:prstGeom prst="rect">
            <a:avLst/>
          </a:prstGeom>
          <a:noFill/>
          <a:ln w="12700">
            <a:noFill/>
            <a:miter lim="800000"/>
            <a:headEnd/>
            <a:tailEnd/>
          </a:ln>
        </p:spPr>
        <p:txBody>
          <a:bodyPr lIns="90488" tIns="44450" rIns="90488" bIns="44450">
            <a:spAutoFit/>
          </a:bodyPr>
          <a:lstStyle/>
          <a:p>
            <a:pPr algn="l"/>
            <a:r>
              <a:rPr lang="en-US" sz="2000" dirty="0">
                <a:latin typeface="Arial" charset="0"/>
              </a:rPr>
              <a:t>Message flows right to left</a:t>
            </a:r>
          </a:p>
          <a:p>
            <a:pPr lvl="1" algn="l"/>
            <a:r>
              <a:rPr lang="en-US" sz="2000" dirty="0">
                <a:latin typeface="Arial" charset="0"/>
              </a:rPr>
              <a:t>U: </a:t>
            </a:r>
            <a:r>
              <a:rPr lang="en-US" sz="2000" dirty="0" err="1">
                <a:latin typeface="Arial" charset="0"/>
              </a:rPr>
              <a:t>Umkehrwalze</a:t>
            </a:r>
            <a:r>
              <a:rPr lang="en-US" sz="2000" dirty="0">
                <a:latin typeface="Arial" charset="0"/>
              </a:rPr>
              <a:t> (reversing drum)</a:t>
            </a:r>
          </a:p>
          <a:p>
            <a:pPr lvl="1" algn="l"/>
            <a:r>
              <a:rPr lang="en-US" sz="2000" dirty="0">
                <a:latin typeface="Arial" charset="0"/>
              </a:rPr>
              <a:t>N,M,L: First (fastest), second</a:t>
            </a:r>
          </a:p>
          <a:p>
            <a:pPr lvl="1" algn="l"/>
            <a:r>
              <a:rPr lang="en-US" sz="2000" dirty="0">
                <a:latin typeface="Arial" charset="0"/>
              </a:rPr>
              <a:t>  third rotors</a:t>
            </a:r>
          </a:p>
          <a:p>
            <a:pPr lvl="1" algn="l"/>
            <a:r>
              <a:rPr lang="en-US" sz="2000" dirty="0">
                <a:latin typeface="Arial" charset="0"/>
              </a:rPr>
              <a:t>S: </a:t>
            </a:r>
            <a:r>
              <a:rPr lang="en-US" sz="2000" dirty="0" err="1">
                <a:latin typeface="Arial" charset="0"/>
              </a:rPr>
              <a:t>Stecker</a:t>
            </a:r>
            <a:r>
              <a:rPr lang="en-US" sz="2000" dirty="0">
                <a:latin typeface="Arial" charset="0"/>
              </a:rPr>
              <a:t> (</a:t>
            </a:r>
            <a:r>
              <a:rPr lang="en-US" sz="2000" dirty="0" err="1">
                <a:latin typeface="Arial" charset="0"/>
              </a:rPr>
              <a:t>plugboard</a:t>
            </a:r>
            <a:r>
              <a:rPr lang="en-US" sz="2000" dirty="0">
                <a:latin typeface="Arial" charset="0"/>
              </a:rPr>
              <a:t>)</a:t>
            </a:r>
          </a:p>
        </p:txBody>
      </p:sp>
      <p:sp>
        <p:nvSpPr>
          <p:cNvPr id="108550" name="Rectangle 4"/>
          <p:cNvSpPr>
            <a:spLocks noChangeArrowheads="1"/>
          </p:cNvSpPr>
          <p:nvPr/>
        </p:nvSpPr>
        <p:spPr bwMode="auto">
          <a:xfrm>
            <a:off x="11430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1" name="Rectangle 5"/>
          <p:cNvSpPr>
            <a:spLocks noChangeArrowheads="1"/>
          </p:cNvSpPr>
          <p:nvPr/>
        </p:nvSpPr>
        <p:spPr bwMode="auto">
          <a:xfrm>
            <a:off x="18288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2" name="Rectangle 6"/>
          <p:cNvSpPr>
            <a:spLocks noChangeArrowheads="1"/>
          </p:cNvSpPr>
          <p:nvPr/>
        </p:nvSpPr>
        <p:spPr bwMode="auto">
          <a:xfrm>
            <a:off x="25146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3" name="Rectangle 7"/>
          <p:cNvSpPr>
            <a:spLocks noChangeArrowheads="1"/>
          </p:cNvSpPr>
          <p:nvPr/>
        </p:nvSpPr>
        <p:spPr bwMode="auto">
          <a:xfrm>
            <a:off x="32004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4" name="Rectangle 8"/>
          <p:cNvSpPr>
            <a:spLocks noChangeArrowheads="1"/>
          </p:cNvSpPr>
          <p:nvPr/>
        </p:nvSpPr>
        <p:spPr bwMode="auto">
          <a:xfrm>
            <a:off x="41910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5" name="Rectangle 9"/>
          <p:cNvSpPr>
            <a:spLocks noChangeArrowheads="1"/>
          </p:cNvSpPr>
          <p:nvPr/>
        </p:nvSpPr>
        <p:spPr bwMode="auto">
          <a:xfrm>
            <a:off x="5797550" y="3455987"/>
            <a:ext cx="2425700" cy="901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6" name="Line 10"/>
          <p:cNvSpPr>
            <a:spLocks noChangeShapeType="1"/>
          </p:cNvSpPr>
          <p:nvPr/>
        </p:nvSpPr>
        <p:spPr bwMode="auto">
          <a:xfrm flipV="1">
            <a:off x="6400800" y="3138487"/>
            <a:ext cx="0" cy="317500"/>
          </a:xfrm>
          <a:prstGeom prst="line">
            <a:avLst/>
          </a:prstGeom>
          <a:noFill/>
          <a:ln w="12700">
            <a:solidFill>
              <a:schemeClr val="tx1"/>
            </a:solidFill>
            <a:round/>
            <a:headEnd/>
            <a:tailEnd/>
          </a:ln>
        </p:spPr>
        <p:txBody>
          <a:bodyPr wrap="none" anchor="ctr"/>
          <a:lstStyle/>
          <a:p>
            <a:endParaRPr lang="en-US"/>
          </a:p>
        </p:txBody>
      </p:sp>
      <p:sp>
        <p:nvSpPr>
          <p:cNvPr id="108557" name="Line 11"/>
          <p:cNvSpPr>
            <a:spLocks noChangeShapeType="1"/>
          </p:cNvSpPr>
          <p:nvPr/>
        </p:nvSpPr>
        <p:spPr bwMode="auto">
          <a:xfrm flipH="1">
            <a:off x="5480050" y="3144837"/>
            <a:ext cx="927100" cy="0"/>
          </a:xfrm>
          <a:prstGeom prst="line">
            <a:avLst/>
          </a:prstGeom>
          <a:noFill/>
          <a:ln w="12700">
            <a:solidFill>
              <a:schemeClr val="tx1"/>
            </a:solidFill>
            <a:round/>
            <a:headEnd/>
            <a:tailEnd type="triangle" w="med" len="med"/>
          </a:ln>
        </p:spPr>
        <p:txBody>
          <a:bodyPr wrap="none" anchor="ctr"/>
          <a:lstStyle/>
          <a:p>
            <a:endParaRPr lang="en-US"/>
          </a:p>
        </p:txBody>
      </p:sp>
      <p:sp>
        <p:nvSpPr>
          <p:cNvPr id="108558" name="Line 12"/>
          <p:cNvSpPr>
            <a:spLocks noChangeShapeType="1"/>
          </p:cNvSpPr>
          <p:nvPr/>
        </p:nvSpPr>
        <p:spPr bwMode="auto">
          <a:xfrm flipH="1">
            <a:off x="4572000" y="2667000"/>
            <a:ext cx="1524000" cy="0"/>
          </a:xfrm>
          <a:prstGeom prst="line">
            <a:avLst/>
          </a:prstGeom>
          <a:noFill/>
          <a:ln w="12700">
            <a:solidFill>
              <a:schemeClr val="tx1"/>
            </a:solidFill>
            <a:round/>
            <a:headEnd type="triangle" w="med" len="med"/>
            <a:tailEnd/>
          </a:ln>
        </p:spPr>
        <p:txBody>
          <a:bodyPr wrap="none" anchor="ctr"/>
          <a:lstStyle/>
          <a:p>
            <a:endParaRPr lang="en-US"/>
          </a:p>
        </p:txBody>
      </p:sp>
      <p:sp>
        <p:nvSpPr>
          <p:cNvPr id="108559" name="Rectangle 13"/>
          <p:cNvSpPr>
            <a:spLocks noChangeArrowheads="1"/>
          </p:cNvSpPr>
          <p:nvPr/>
        </p:nvSpPr>
        <p:spPr bwMode="auto">
          <a:xfrm>
            <a:off x="6102350" y="2465387"/>
            <a:ext cx="24257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60" name="Line 14"/>
          <p:cNvSpPr>
            <a:spLocks noChangeShapeType="1"/>
          </p:cNvSpPr>
          <p:nvPr/>
        </p:nvSpPr>
        <p:spPr bwMode="auto">
          <a:xfrm flipV="1">
            <a:off x="7391400" y="2833687"/>
            <a:ext cx="0" cy="622300"/>
          </a:xfrm>
          <a:prstGeom prst="line">
            <a:avLst/>
          </a:prstGeom>
          <a:noFill/>
          <a:ln w="12700">
            <a:solidFill>
              <a:schemeClr val="tx1"/>
            </a:solidFill>
            <a:round/>
            <a:headEnd/>
            <a:tailEnd type="triangle" w="med" len="med"/>
          </a:ln>
        </p:spPr>
        <p:txBody>
          <a:bodyPr wrap="none" anchor="ctr"/>
          <a:lstStyle/>
          <a:p>
            <a:endParaRPr lang="en-US"/>
          </a:p>
        </p:txBody>
      </p:sp>
      <p:sp>
        <p:nvSpPr>
          <p:cNvPr id="108561" name="Line 15"/>
          <p:cNvSpPr>
            <a:spLocks noChangeShapeType="1"/>
          </p:cNvSpPr>
          <p:nvPr/>
        </p:nvSpPr>
        <p:spPr bwMode="auto">
          <a:xfrm flipH="1">
            <a:off x="3568700" y="2840037"/>
            <a:ext cx="622300" cy="0"/>
          </a:xfrm>
          <a:prstGeom prst="line">
            <a:avLst/>
          </a:prstGeom>
          <a:noFill/>
          <a:ln w="12700">
            <a:solidFill>
              <a:schemeClr val="tx1"/>
            </a:solidFill>
            <a:round/>
            <a:headEnd type="triangle" w="med" len="med"/>
            <a:tailEnd/>
          </a:ln>
        </p:spPr>
        <p:txBody>
          <a:bodyPr wrap="none" anchor="ctr"/>
          <a:lstStyle/>
          <a:p>
            <a:endParaRPr lang="en-US"/>
          </a:p>
        </p:txBody>
      </p:sp>
      <p:sp>
        <p:nvSpPr>
          <p:cNvPr id="108562" name="Line 16"/>
          <p:cNvSpPr>
            <a:spLocks noChangeShapeType="1"/>
          </p:cNvSpPr>
          <p:nvPr/>
        </p:nvSpPr>
        <p:spPr bwMode="auto">
          <a:xfrm flipH="1">
            <a:off x="28829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3" name="Line 17"/>
          <p:cNvSpPr>
            <a:spLocks noChangeShapeType="1"/>
          </p:cNvSpPr>
          <p:nvPr/>
        </p:nvSpPr>
        <p:spPr bwMode="auto">
          <a:xfrm flipH="1">
            <a:off x="21971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4" name="Line 18"/>
          <p:cNvSpPr>
            <a:spLocks noChangeShapeType="1"/>
          </p:cNvSpPr>
          <p:nvPr/>
        </p:nvSpPr>
        <p:spPr bwMode="auto">
          <a:xfrm flipH="1">
            <a:off x="15113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5" name="Rectangle 19"/>
          <p:cNvSpPr>
            <a:spLocks noChangeArrowheads="1"/>
          </p:cNvSpPr>
          <p:nvPr/>
        </p:nvSpPr>
        <p:spPr bwMode="auto">
          <a:xfrm>
            <a:off x="1116013" y="1600200"/>
            <a:ext cx="4016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U</a:t>
            </a:r>
          </a:p>
        </p:txBody>
      </p:sp>
      <p:sp>
        <p:nvSpPr>
          <p:cNvPr id="108566" name="Rectangle 20"/>
          <p:cNvSpPr>
            <a:spLocks noChangeArrowheads="1"/>
          </p:cNvSpPr>
          <p:nvPr/>
        </p:nvSpPr>
        <p:spPr bwMode="auto">
          <a:xfrm>
            <a:off x="1878013" y="1600200"/>
            <a:ext cx="3508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L</a:t>
            </a:r>
          </a:p>
        </p:txBody>
      </p:sp>
      <p:sp>
        <p:nvSpPr>
          <p:cNvPr id="108567" name="Rectangle 21"/>
          <p:cNvSpPr>
            <a:spLocks noChangeArrowheads="1"/>
          </p:cNvSpPr>
          <p:nvPr/>
        </p:nvSpPr>
        <p:spPr bwMode="auto">
          <a:xfrm>
            <a:off x="2487613" y="1600200"/>
            <a:ext cx="434975"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M</a:t>
            </a:r>
          </a:p>
        </p:txBody>
      </p:sp>
      <p:sp>
        <p:nvSpPr>
          <p:cNvPr id="108568" name="Rectangle 22"/>
          <p:cNvSpPr>
            <a:spLocks noChangeArrowheads="1"/>
          </p:cNvSpPr>
          <p:nvPr/>
        </p:nvSpPr>
        <p:spPr bwMode="auto">
          <a:xfrm>
            <a:off x="3173413" y="1600200"/>
            <a:ext cx="4016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N</a:t>
            </a:r>
          </a:p>
        </p:txBody>
      </p:sp>
      <p:sp>
        <p:nvSpPr>
          <p:cNvPr id="108569" name="Rectangle 23"/>
          <p:cNvSpPr>
            <a:spLocks noChangeArrowheads="1"/>
          </p:cNvSpPr>
          <p:nvPr/>
        </p:nvSpPr>
        <p:spPr bwMode="auto">
          <a:xfrm>
            <a:off x="4240213" y="1600200"/>
            <a:ext cx="384175"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S</a:t>
            </a:r>
          </a:p>
        </p:txBody>
      </p:sp>
      <p:sp>
        <p:nvSpPr>
          <p:cNvPr id="108570" name="Rectangle 24"/>
          <p:cNvSpPr>
            <a:spLocks noChangeArrowheads="1"/>
          </p:cNvSpPr>
          <p:nvPr/>
        </p:nvSpPr>
        <p:spPr bwMode="auto">
          <a:xfrm>
            <a:off x="6781800" y="2438400"/>
            <a:ext cx="866775" cy="363538"/>
          </a:xfrm>
          <a:prstGeom prst="rect">
            <a:avLst/>
          </a:prstGeom>
          <a:noFill/>
          <a:ln w="12700">
            <a:noFill/>
            <a:miter lim="800000"/>
            <a:headEnd/>
            <a:tailEnd/>
          </a:ln>
        </p:spPr>
        <p:txBody>
          <a:bodyPr wrap="none" lIns="90488" tIns="44450" rIns="90488" bIns="44450">
            <a:spAutoFit/>
          </a:bodyPr>
          <a:lstStyle/>
          <a:p>
            <a:pPr algn="l"/>
            <a:r>
              <a:rPr lang="en-US" sz="1800" dirty="0">
                <a:latin typeface="Arial" charset="0"/>
              </a:rPr>
              <a:t>Lamps</a:t>
            </a:r>
          </a:p>
        </p:txBody>
      </p:sp>
      <p:sp>
        <p:nvSpPr>
          <p:cNvPr id="108571" name="Rectangle 25"/>
          <p:cNvSpPr>
            <a:spLocks noChangeArrowheads="1"/>
          </p:cNvSpPr>
          <p:nvPr/>
        </p:nvSpPr>
        <p:spPr bwMode="auto">
          <a:xfrm>
            <a:off x="6380163" y="3725862"/>
            <a:ext cx="1158875" cy="363538"/>
          </a:xfrm>
          <a:prstGeom prst="rect">
            <a:avLst/>
          </a:prstGeom>
          <a:noFill/>
          <a:ln w="12700">
            <a:noFill/>
            <a:miter lim="800000"/>
            <a:headEnd/>
            <a:tailEnd/>
          </a:ln>
        </p:spPr>
        <p:txBody>
          <a:bodyPr wrap="none" lIns="90488" tIns="44450" rIns="90488" bIns="44450">
            <a:spAutoFit/>
          </a:bodyPr>
          <a:lstStyle/>
          <a:p>
            <a:pPr algn="l"/>
            <a:r>
              <a:rPr lang="en-US" sz="1800">
                <a:latin typeface="Arial" charset="0"/>
              </a:rPr>
              <a:t>Keyboard</a:t>
            </a:r>
          </a:p>
        </p:txBody>
      </p:sp>
      <p:sp>
        <p:nvSpPr>
          <p:cNvPr id="108572" name="Line 26"/>
          <p:cNvSpPr>
            <a:spLocks noChangeShapeType="1"/>
          </p:cNvSpPr>
          <p:nvPr/>
        </p:nvSpPr>
        <p:spPr bwMode="auto">
          <a:xfrm flipH="1">
            <a:off x="4559300" y="3144837"/>
            <a:ext cx="927100" cy="0"/>
          </a:xfrm>
          <a:prstGeom prst="line">
            <a:avLst/>
          </a:prstGeom>
          <a:noFill/>
          <a:ln w="12700">
            <a:solidFill>
              <a:schemeClr val="tx1"/>
            </a:solidFill>
            <a:round/>
            <a:headEnd/>
            <a:tailEnd type="triangle" w="med" len="med"/>
          </a:ln>
        </p:spPr>
        <p:txBody>
          <a:bodyPr wrap="none" anchor="ctr"/>
          <a:lstStyle/>
          <a:p>
            <a:endParaRPr lang="en-US"/>
          </a:p>
        </p:txBody>
      </p:sp>
      <p:sp>
        <p:nvSpPr>
          <p:cNvPr id="108573" name="Line 27"/>
          <p:cNvSpPr>
            <a:spLocks noChangeShapeType="1"/>
          </p:cNvSpPr>
          <p:nvPr/>
        </p:nvSpPr>
        <p:spPr bwMode="auto">
          <a:xfrm flipH="1">
            <a:off x="3568700" y="3144837"/>
            <a:ext cx="622300" cy="0"/>
          </a:xfrm>
          <a:prstGeom prst="line">
            <a:avLst/>
          </a:prstGeom>
          <a:noFill/>
          <a:ln w="12700">
            <a:solidFill>
              <a:schemeClr val="tx1"/>
            </a:solidFill>
            <a:round/>
            <a:headEnd/>
            <a:tailEnd type="triangle" w="med" len="med"/>
          </a:ln>
        </p:spPr>
        <p:txBody>
          <a:bodyPr wrap="none" anchor="ctr"/>
          <a:lstStyle/>
          <a:p>
            <a:endParaRPr lang="en-US"/>
          </a:p>
        </p:txBody>
      </p:sp>
      <p:sp>
        <p:nvSpPr>
          <p:cNvPr id="108574" name="Line 28"/>
          <p:cNvSpPr>
            <a:spLocks noChangeShapeType="1"/>
          </p:cNvSpPr>
          <p:nvPr/>
        </p:nvSpPr>
        <p:spPr bwMode="auto">
          <a:xfrm flipH="1">
            <a:off x="28829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5" name="Line 29"/>
          <p:cNvSpPr>
            <a:spLocks noChangeShapeType="1"/>
          </p:cNvSpPr>
          <p:nvPr/>
        </p:nvSpPr>
        <p:spPr bwMode="auto">
          <a:xfrm flipH="1">
            <a:off x="21971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6" name="Line 30"/>
          <p:cNvSpPr>
            <a:spLocks noChangeShapeType="1"/>
          </p:cNvSpPr>
          <p:nvPr/>
        </p:nvSpPr>
        <p:spPr bwMode="auto">
          <a:xfrm flipH="1">
            <a:off x="15113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9" name="Line 33"/>
          <p:cNvSpPr>
            <a:spLocks noChangeShapeType="1"/>
          </p:cNvSpPr>
          <p:nvPr/>
        </p:nvSpPr>
        <p:spPr bwMode="auto">
          <a:xfrm>
            <a:off x="7126288" y="4370387"/>
            <a:ext cx="0" cy="292100"/>
          </a:xfrm>
          <a:prstGeom prst="line">
            <a:avLst/>
          </a:prstGeom>
          <a:noFill/>
          <a:ln w="12700">
            <a:solidFill>
              <a:schemeClr val="tx1"/>
            </a:solidFill>
            <a:round/>
            <a:headEnd/>
            <a:tailEnd/>
          </a:ln>
        </p:spPr>
        <p:txBody>
          <a:bodyPr wrap="none" anchor="ctr"/>
          <a:lstStyle/>
          <a:p>
            <a:endParaRPr lang="en-US"/>
          </a:p>
        </p:txBody>
      </p:sp>
      <p:sp>
        <p:nvSpPr>
          <p:cNvPr id="108580" name="Line 34"/>
          <p:cNvSpPr>
            <a:spLocks noChangeShapeType="1"/>
          </p:cNvSpPr>
          <p:nvPr/>
        </p:nvSpPr>
        <p:spPr bwMode="auto">
          <a:xfrm>
            <a:off x="6864350" y="4668837"/>
            <a:ext cx="520700" cy="0"/>
          </a:xfrm>
          <a:prstGeom prst="line">
            <a:avLst/>
          </a:prstGeom>
          <a:noFill/>
          <a:ln w="12700">
            <a:solidFill>
              <a:schemeClr val="tx1"/>
            </a:solidFill>
            <a:round/>
            <a:headEnd/>
            <a:tailEnd/>
          </a:ln>
        </p:spPr>
        <p:txBody>
          <a:bodyPr wrap="none" anchor="ctr"/>
          <a:lstStyle/>
          <a:p>
            <a:endParaRPr lang="en-US"/>
          </a:p>
        </p:txBody>
      </p:sp>
      <p:sp>
        <p:nvSpPr>
          <p:cNvPr id="108581" name="Line 35"/>
          <p:cNvSpPr>
            <a:spLocks noChangeShapeType="1"/>
          </p:cNvSpPr>
          <p:nvPr/>
        </p:nvSpPr>
        <p:spPr bwMode="auto">
          <a:xfrm>
            <a:off x="7016750" y="4745037"/>
            <a:ext cx="215900" cy="0"/>
          </a:xfrm>
          <a:prstGeom prst="line">
            <a:avLst/>
          </a:prstGeom>
          <a:noFill/>
          <a:ln w="12700">
            <a:solidFill>
              <a:schemeClr val="tx1"/>
            </a:solidFill>
            <a:round/>
            <a:headEnd/>
            <a:tailEnd/>
          </a:ln>
        </p:spPr>
        <p:txBody>
          <a:bodyPr wrap="none" anchor="ctr"/>
          <a:lstStyle/>
          <a:p>
            <a:endParaRPr lang="en-US"/>
          </a:p>
        </p:txBody>
      </p:sp>
      <p:sp>
        <p:nvSpPr>
          <p:cNvPr id="108582" name="Line 36"/>
          <p:cNvSpPr>
            <a:spLocks noChangeShapeType="1"/>
          </p:cNvSpPr>
          <p:nvPr/>
        </p:nvSpPr>
        <p:spPr bwMode="auto">
          <a:xfrm>
            <a:off x="6864350" y="4821237"/>
            <a:ext cx="520700" cy="0"/>
          </a:xfrm>
          <a:prstGeom prst="line">
            <a:avLst/>
          </a:prstGeom>
          <a:noFill/>
          <a:ln w="12700">
            <a:solidFill>
              <a:schemeClr val="tx1"/>
            </a:solidFill>
            <a:round/>
            <a:headEnd/>
            <a:tailEnd/>
          </a:ln>
        </p:spPr>
        <p:txBody>
          <a:bodyPr wrap="none" anchor="ctr"/>
          <a:lstStyle/>
          <a:p>
            <a:endParaRPr lang="en-US"/>
          </a:p>
        </p:txBody>
      </p:sp>
      <p:sp>
        <p:nvSpPr>
          <p:cNvPr id="108583" name="Line 37"/>
          <p:cNvSpPr>
            <a:spLocks noChangeShapeType="1"/>
          </p:cNvSpPr>
          <p:nvPr/>
        </p:nvSpPr>
        <p:spPr bwMode="auto">
          <a:xfrm>
            <a:off x="7016750" y="4897437"/>
            <a:ext cx="215900" cy="0"/>
          </a:xfrm>
          <a:prstGeom prst="line">
            <a:avLst/>
          </a:prstGeom>
          <a:noFill/>
          <a:ln w="12700">
            <a:solidFill>
              <a:schemeClr val="tx1"/>
            </a:solidFill>
            <a:round/>
            <a:headEnd/>
            <a:tailEnd/>
          </a:ln>
        </p:spPr>
        <p:txBody>
          <a:bodyPr wrap="none" anchor="ctr"/>
          <a:lstStyle/>
          <a:p>
            <a:endParaRPr lang="en-US"/>
          </a:p>
        </p:txBody>
      </p:sp>
      <p:sp>
        <p:nvSpPr>
          <p:cNvPr id="108584" name="Line 38"/>
          <p:cNvSpPr>
            <a:spLocks noChangeShapeType="1"/>
          </p:cNvSpPr>
          <p:nvPr/>
        </p:nvSpPr>
        <p:spPr bwMode="auto">
          <a:xfrm>
            <a:off x="6864350" y="4973637"/>
            <a:ext cx="520700" cy="0"/>
          </a:xfrm>
          <a:prstGeom prst="line">
            <a:avLst/>
          </a:prstGeom>
          <a:noFill/>
          <a:ln w="12700">
            <a:solidFill>
              <a:schemeClr val="tx1"/>
            </a:solidFill>
            <a:round/>
            <a:headEnd/>
            <a:tailEnd/>
          </a:ln>
        </p:spPr>
        <p:txBody>
          <a:bodyPr wrap="none" anchor="ctr"/>
          <a:lstStyle/>
          <a:p>
            <a:endParaRPr lang="en-US"/>
          </a:p>
        </p:txBody>
      </p:sp>
      <p:sp>
        <p:nvSpPr>
          <p:cNvPr id="108585" name="Line 39"/>
          <p:cNvSpPr>
            <a:spLocks noChangeShapeType="1"/>
          </p:cNvSpPr>
          <p:nvPr/>
        </p:nvSpPr>
        <p:spPr bwMode="auto">
          <a:xfrm>
            <a:off x="7016750" y="5049837"/>
            <a:ext cx="215900" cy="0"/>
          </a:xfrm>
          <a:prstGeom prst="line">
            <a:avLst/>
          </a:prstGeom>
          <a:noFill/>
          <a:ln w="12700">
            <a:solidFill>
              <a:schemeClr val="tx1"/>
            </a:solidFill>
            <a:round/>
            <a:headEnd/>
            <a:tailEnd/>
          </a:ln>
        </p:spPr>
        <p:txBody>
          <a:bodyPr wrap="none" anchor="ctr"/>
          <a:lstStyle/>
          <a:p>
            <a:endParaRPr lang="en-US"/>
          </a:p>
        </p:txBody>
      </p:sp>
      <p:sp>
        <p:nvSpPr>
          <p:cNvPr id="108586" name="Line 40"/>
          <p:cNvSpPr>
            <a:spLocks noChangeShapeType="1"/>
          </p:cNvSpPr>
          <p:nvPr/>
        </p:nvSpPr>
        <p:spPr bwMode="auto">
          <a:xfrm>
            <a:off x="7126288" y="5056187"/>
            <a:ext cx="0" cy="292100"/>
          </a:xfrm>
          <a:prstGeom prst="line">
            <a:avLst/>
          </a:prstGeom>
          <a:noFill/>
          <a:ln w="12700">
            <a:solidFill>
              <a:schemeClr val="tx1"/>
            </a:solidFill>
            <a:round/>
            <a:headEnd/>
            <a:tailEnd/>
          </a:ln>
        </p:spPr>
        <p:txBody>
          <a:bodyPr wrap="none" anchor="ctr"/>
          <a:lstStyle/>
          <a:p>
            <a:endParaRPr lang="en-US"/>
          </a:p>
        </p:txBody>
      </p:sp>
      <p:sp>
        <p:nvSpPr>
          <p:cNvPr id="108587" name="Line 41"/>
          <p:cNvSpPr>
            <a:spLocks noChangeShapeType="1"/>
          </p:cNvSpPr>
          <p:nvPr/>
        </p:nvSpPr>
        <p:spPr bwMode="auto">
          <a:xfrm>
            <a:off x="7135813" y="5353050"/>
            <a:ext cx="1239837" cy="1587"/>
          </a:xfrm>
          <a:prstGeom prst="line">
            <a:avLst/>
          </a:prstGeom>
          <a:noFill/>
          <a:ln w="12700">
            <a:solidFill>
              <a:schemeClr val="tx1"/>
            </a:solidFill>
            <a:round/>
            <a:headEnd/>
            <a:tailEnd/>
          </a:ln>
        </p:spPr>
        <p:txBody>
          <a:bodyPr wrap="none" anchor="ctr"/>
          <a:lstStyle/>
          <a:p>
            <a:endParaRPr lang="en-US"/>
          </a:p>
        </p:txBody>
      </p:sp>
      <p:sp>
        <p:nvSpPr>
          <p:cNvPr id="108588" name="Line 42"/>
          <p:cNvSpPr>
            <a:spLocks noChangeShapeType="1"/>
          </p:cNvSpPr>
          <p:nvPr/>
        </p:nvSpPr>
        <p:spPr bwMode="auto">
          <a:xfrm flipV="1">
            <a:off x="8382000" y="2833687"/>
            <a:ext cx="0" cy="2527300"/>
          </a:xfrm>
          <a:prstGeom prst="line">
            <a:avLst/>
          </a:prstGeom>
          <a:noFill/>
          <a:ln w="12700">
            <a:solidFill>
              <a:schemeClr val="tx1"/>
            </a:solidFill>
            <a:round/>
            <a:headEnd/>
            <a:tailEnd/>
          </a:ln>
        </p:spPr>
        <p:txBody>
          <a:bodyPr wrap="none" anchor="ctr"/>
          <a:lstStyle/>
          <a:p>
            <a:endParaRPr lang="en-US"/>
          </a:p>
        </p:txBody>
      </p:sp>
      <p:sp>
        <p:nvSpPr>
          <p:cNvPr id="108589" name="Oval 43"/>
          <p:cNvSpPr>
            <a:spLocks noChangeArrowheads="1"/>
          </p:cNvSpPr>
          <p:nvPr/>
        </p:nvSpPr>
        <p:spPr bwMode="auto">
          <a:xfrm>
            <a:off x="5499100" y="49799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0" name="Oval 44"/>
          <p:cNvSpPr>
            <a:spLocks noChangeArrowheads="1"/>
          </p:cNvSpPr>
          <p:nvPr/>
        </p:nvSpPr>
        <p:spPr bwMode="auto">
          <a:xfrm>
            <a:off x="5880100" y="48275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1" name="Oval 45"/>
          <p:cNvSpPr>
            <a:spLocks noChangeArrowheads="1"/>
          </p:cNvSpPr>
          <p:nvPr/>
        </p:nvSpPr>
        <p:spPr bwMode="auto">
          <a:xfrm>
            <a:off x="5880100" y="5132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2" name="Line 46"/>
          <p:cNvSpPr>
            <a:spLocks noChangeShapeType="1"/>
          </p:cNvSpPr>
          <p:nvPr/>
        </p:nvSpPr>
        <p:spPr bwMode="auto">
          <a:xfrm flipH="1">
            <a:off x="5205413" y="5011737"/>
            <a:ext cx="303212" cy="0"/>
          </a:xfrm>
          <a:prstGeom prst="line">
            <a:avLst/>
          </a:prstGeom>
          <a:noFill/>
          <a:ln w="12700">
            <a:solidFill>
              <a:schemeClr val="tx1"/>
            </a:solidFill>
            <a:round/>
            <a:headEnd/>
            <a:tailEnd/>
          </a:ln>
        </p:spPr>
        <p:txBody>
          <a:bodyPr wrap="none" anchor="ctr"/>
          <a:lstStyle/>
          <a:p>
            <a:endParaRPr lang="en-US"/>
          </a:p>
        </p:txBody>
      </p:sp>
      <p:sp>
        <p:nvSpPr>
          <p:cNvPr id="108593" name="Oval 47"/>
          <p:cNvSpPr>
            <a:spLocks noChangeArrowheads="1"/>
          </p:cNvSpPr>
          <p:nvPr/>
        </p:nvSpPr>
        <p:spPr bwMode="auto">
          <a:xfrm>
            <a:off x="5880100" y="5513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4" name="Oval 48"/>
          <p:cNvSpPr>
            <a:spLocks noChangeArrowheads="1"/>
          </p:cNvSpPr>
          <p:nvPr/>
        </p:nvSpPr>
        <p:spPr bwMode="auto">
          <a:xfrm>
            <a:off x="6337300" y="5513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5" name="Rectangle 49"/>
          <p:cNvSpPr>
            <a:spLocks noChangeArrowheads="1"/>
          </p:cNvSpPr>
          <p:nvPr/>
        </p:nvSpPr>
        <p:spPr bwMode="auto">
          <a:xfrm>
            <a:off x="5959475" y="5437187"/>
            <a:ext cx="371475" cy="215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96" name="Line 50"/>
          <p:cNvSpPr>
            <a:spLocks noChangeShapeType="1"/>
          </p:cNvSpPr>
          <p:nvPr/>
        </p:nvSpPr>
        <p:spPr bwMode="auto">
          <a:xfrm>
            <a:off x="5951538" y="4864100"/>
            <a:ext cx="192087" cy="0"/>
          </a:xfrm>
          <a:prstGeom prst="line">
            <a:avLst/>
          </a:prstGeom>
          <a:noFill/>
          <a:ln w="12700">
            <a:solidFill>
              <a:schemeClr val="tx1"/>
            </a:solidFill>
            <a:round/>
            <a:headEnd/>
            <a:tailEnd/>
          </a:ln>
        </p:spPr>
        <p:txBody>
          <a:bodyPr wrap="none" anchor="ctr"/>
          <a:lstStyle/>
          <a:p>
            <a:endParaRPr lang="en-US"/>
          </a:p>
        </p:txBody>
      </p:sp>
      <p:sp>
        <p:nvSpPr>
          <p:cNvPr id="108597" name="Line 51"/>
          <p:cNvSpPr>
            <a:spLocks noChangeShapeType="1"/>
          </p:cNvSpPr>
          <p:nvPr/>
        </p:nvSpPr>
        <p:spPr bwMode="auto">
          <a:xfrm flipV="1">
            <a:off x="5565775" y="4867275"/>
            <a:ext cx="306388" cy="131762"/>
          </a:xfrm>
          <a:prstGeom prst="line">
            <a:avLst/>
          </a:prstGeom>
          <a:noFill/>
          <a:ln w="12700">
            <a:solidFill>
              <a:schemeClr val="tx1"/>
            </a:solidFill>
            <a:round/>
            <a:headEnd/>
            <a:tailEnd type="triangle" w="med" len="med"/>
          </a:ln>
        </p:spPr>
        <p:txBody>
          <a:bodyPr wrap="none" anchor="ctr"/>
          <a:lstStyle/>
          <a:p>
            <a:endParaRPr lang="en-US"/>
          </a:p>
        </p:txBody>
      </p:sp>
      <p:sp>
        <p:nvSpPr>
          <p:cNvPr id="108598" name="Oval 52"/>
          <p:cNvSpPr>
            <a:spLocks noChangeArrowheads="1"/>
          </p:cNvSpPr>
          <p:nvPr/>
        </p:nvSpPr>
        <p:spPr bwMode="auto">
          <a:xfrm>
            <a:off x="6156325" y="4727575"/>
            <a:ext cx="230188" cy="2540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9" name="Line 53"/>
          <p:cNvSpPr>
            <a:spLocks noChangeShapeType="1"/>
          </p:cNvSpPr>
          <p:nvPr/>
        </p:nvSpPr>
        <p:spPr bwMode="auto">
          <a:xfrm>
            <a:off x="6389688" y="4859337"/>
            <a:ext cx="106362" cy="0"/>
          </a:xfrm>
          <a:prstGeom prst="line">
            <a:avLst/>
          </a:prstGeom>
          <a:noFill/>
          <a:ln w="12700">
            <a:solidFill>
              <a:schemeClr val="tx1"/>
            </a:solidFill>
            <a:round/>
            <a:headEnd/>
            <a:tailEnd/>
          </a:ln>
        </p:spPr>
        <p:txBody>
          <a:bodyPr wrap="none" anchor="ctr"/>
          <a:lstStyle/>
          <a:p>
            <a:endParaRPr lang="en-US"/>
          </a:p>
        </p:txBody>
      </p:sp>
      <p:sp>
        <p:nvSpPr>
          <p:cNvPr id="108600" name="Line 54"/>
          <p:cNvSpPr>
            <a:spLocks noChangeShapeType="1"/>
          </p:cNvSpPr>
          <p:nvPr/>
        </p:nvSpPr>
        <p:spPr bwMode="auto">
          <a:xfrm>
            <a:off x="6507163" y="4865687"/>
            <a:ext cx="0" cy="677863"/>
          </a:xfrm>
          <a:prstGeom prst="line">
            <a:avLst/>
          </a:prstGeom>
          <a:noFill/>
          <a:ln w="12700">
            <a:solidFill>
              <a:schemeClr val="tx1"/>
            </a:solidFill>
            <a:round/>
            <a:headEnd/>
            <a:tailEnd/>
          </a:ln>
        </p:spPr>
        <p:txBody>
          <a:bodyPr wrap="none" anchor="ctr"/>
          <a:lstStyle/>
          <a:p>
            <a:endParaRPr lang="en-US"/>
          </a:p>
        </p:txBody>
      </p:sp>
      <p:sp>
        <p:nvSpPr>
          <p:cNvPr id="108601" name="Line 55"/>
          <p:cNvSpPr>
            <a:spLocks noChangeShapeType="1"/>
          </p:cNvSpPr>
          <p:nvPr/>
        </p:nvSpPr>
        <p:spPr bwMode="auto">
          <a:xfrm flipH="1">
            <a:off x="6403975" y="5551487"/>
            <a:ext cx="114300" cy="0"/>
          </a:xfrm>
          <a:prstGeom prst="line">
            <a:avLst/>
          </a:prstGeom>
          <a:noFill/>
          <a:ln w="12700">
            <a:solidFill>
              <a:schemeClr val="tx1"/>
            </a:solidFill>
            <a:round/>
            <a:headEnd/>
            <a:tailEnd/>
          </a:ln>
        </p:spPr>
        <p:txBody>
          <a:bodyPr wrap="none" anchor="ctr"/>
          <a:lstStyle/>
          <a:p>
            <a:endParaRPr lang="en-US"/>
          </a:p>
        </p:txBody>
      </p:sp>
      <p:sp>
        <p:nvSpPr>
          <p:cNvPr id="108602" name="Line 56"/>
          <p:cNvSpPr>
            <a:spLocks noChangeShapeType="1"/>
          </p:cNvSpPr>
          <p:nvPr/>
        </p:nvSpPr>
        <p:spPr bwMode="auto">
          <a:xfrm>
            <a:off x="5908675" y="5205412"/>
            <a:ext cx="0" cy="304800"/>
          </a:xfrm>
          <a:prstGeom prst="line">
            <a:avLst/>
          </a:prstGeom>
          <a:noFill/>
          <a:ln w="12700">
            <a:solidFill>
              <a:schemeClr val="tx1"/>
            </a:solidFill>
            <a:round/>
            <a:headEnd/>
            <a:tailEnd/>
          </a:ln>
        </p:spPr>
        <p:txBody>
          <a:bodyPr wrap="none" anchor="ctr"/>
          <a:lstStyle/>
          <a:p>
            <a:endParaRPr lang="en-US"/>
          </a:p>
        </p:txBody>
      </p:sp>
      <p:sp>
        <p:nvSpPr>
          <p:cNvPr id="108603" name="Rectangle 57"/>
          <p:cNvSpPr>
            <a:spLocks noChangeArrowheads="1"/>
          </p:cNvSpPr>
          <p:nvPr/>
        </p:nvSpPr>
        <p:spPr bwMode="auto">
          <a:xfrm>
            <a:off x="6115050" y="4721225"/>
            <a:ext cx="261938" cy="244475"/>
          </a:xfrm>
          <a:prstGeom prst="rect">
            <a:avLst/>
          </a:prstGeom>
          <a:noFill/>
          <a:ln w="12700">
            <a:noFill/>
            <a:miter lim="800000"/>
            <a:headEnd/>
            <a:tailEnd/>
          </a:ln>
        </p:spPr>
        <p:txBody>
          <a:bodyPr wrap="none" anchor="ctr"/>
          <a:lstStyle/>
          <a:p>
            <a:endParaRPr lang="en-US"/>
          </a:p>
        </p:txBody>
      </p:sp>
      <p:sp>
        <p:nvSpPr>
          <p:cNvPr id="108604" name="Rectangle 58"/>
          <p:cNvSpPr>
            <a:spLocks noChangeArrowheads="1"/>
          </p:cNvSpPr>
          <p:nvPr/>
        </p:nvSpPr>
        <p:spPr bwMode="auto">
          <a:xfrm>
            <a:off x="5989638" y="5414962"/>
            <a:ext cx="273050" cy="241300"/>
          </a:xfrm>
          <a:prstGeom prst="rect">
            <a:avLst/>
          </a:prstGeom>
          <a:noFill/>
          <a:ln w="12700">
            <a:noFill/>
            <a:miter lim="800000"/>
            <a:headEnd/>
            <a:tailEnd/>
          </a:ln>
        </p:spPr>
        <p:txBody>
          <a:bodyPr wrap="none" lIns="90488" tIns="44450" rIns="90488" bIns="44450">
            <a:spAutoFit/>
          </a:bodyPr>
          <a:lstStyle/>
          <a:p>
            <a:pPr algn="l"/>
            <a:r>
              <a:rPr lang="en-US" b="1">
                <a:latin typeface="Arial" charset="0"/>
              </a:rPr>
              <a:t>B</a:t>
            </a:r>
          </a:p>
        </p:txBody>
      </p:sp>
      <p:sp>
        <p:nvSpPr>
          <p:cNvPr id="108605" name="Rectangle 59"/>
          <p:cNvSpPr>
            <a:spLocks noChangeArrowheads="1"/>
          </p:cNvSpPr>
          <p:nvPr/>
        </p:nvSpPr>
        <p:spPr bwMode="auto">
          <a:xfrm>
            <a:off x="5105400" y="4598987"/>
            <a:ext cx="1676400" cy="1282700"/>
          </a:xfrm>
          <a:prstGeom prst="rect">
            <a:avLst/>
          </a:prstGeom>
          <a:noFill/>
          <a:ln w="12700">
            <a:solidFill>
              <a:schemeClr val="tx1"/>
            </a:solidFill>
            <a:prstDash val="sysDot"/>
            <a:miter lim="800000"/>
            <a:headEnd/>
            <a:tailEnd/>
          </a:ln>
        </p:spPr>
        <p:txBody>
          <a:bodyPr wrap="none" anchor="ctr"/>
          <a:lstStyle/>
          <a:p>
            <a:endParaRPr lang="en-US"/>
          </a:p>
        </p:txBody>
      </p:sp>
      <p:sp>
        <p:nvSpPr>
          <p:cNvPr id="108606" name="Rectangle 60"/>
          <p:cNvSpPr>
            <a:spLocks noChangeArrowheads="1"/>
          </p:cNvSpPr>
          <p:nvPr/>
        </p:nvSpPr>
        <p:spPr bwMode="auto">
          <a:xfrm>
            <a:off x="6137275" y="4727575"/>
            <a:ext cx="258763" cy="241300"/>
          </a:xfrm>
          <a:prstGeom prst="rect">
            <a:avLst/>
          </a:prstGeom>
          <a:noFill/>
          <a:ln w="12700">
            <a:noFill/>
            <a:miter lim="800000"/>
            <a:headEnd/>
            <a:tailEnd/>
          </a:ln>
        </p:spPr>
        <p:txBody>
          <a:bodyPr wrap="none" lIns="90488" tIns="44450" rIns="90488" bIns="44450">
            <a:spAutoFit/>
          </a:bodyPr>
          <a:lstStyle/>
          <a:p>
            <a:pPr algn="l"/>
            <a:r>
              <a:rPr lang="en-US" b="1">
                <a:latin typeface="Arial" charset="0"/>
              </a:rPr>
              <a:t>L</a:t>
            </a:r>
          </a:p>
        </p:txBody>
      </p:sp>
      <p:sp>
        <p:nvSpPr>
          <p:cNvPr id="108607" name="Rectangle 61"/>
          <p:cNvSpPr>
            <a:spLocks noChangeArrowheads="1"/>
          </p:cNvSpPr>
          <p:nvPr/>
        </p:nvSpPr>
        <p:spPr bwMode="auto">
          <a:xfrm>
            <a:off x="762000" y="5583237"/>
            <a:ext cx="2714625" cy="301625"/>
          </a:xfrm>
          <a:prstGeom prst="rect">
            <a:avLst/>
          </a:prstGeom>
          <a:noFill/>
          <a:ln w="12700">
            <a:noFill/>
            <a:miter lim="800000"/>
            <a:headEnd/>
            <a:tailEnd/>
          </a:ln>
        </p:spPr>
        <p:txBody>
          <a:bodyPr wrap="none" lIns="90488" tIns="44450" rIns="90488" bIns="44450">
            <a:spAutoFit/>
          </a:bodyPr>
          <a:lstStyle/>
          <a:p>
            <a:pPr algn="l"/>
            <a:r>
              <a:rPr lang="en-US" sz="1400">
                <a:latin typeface="Arial" charset="0"/>
              </a:rPr>
              <a:t>Diagram courtesy of Carl Ellison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pPr>
              <a:defRPr/>
            </a:pPr>
            <a:fld id="{ECABA118-79FA-4978-ACCA-9639051A75F1}" type="slidenum">
              <a:rPr lang="en-US"/>
              <a:pPr>
                <a:defRPr/>
              </a:pPr>
              <a:t>32</a:t>
            </a:fld>
            <a:endParaRPr lang="en-US"/>
          </a:p>
        </p:txBody>
      </p:sp>
      <p:sp>
        <p:nvSpPr>
          <p:cNvPr id="108548" name="Rectangle 2"/>
          <p:cNvSpPr>
            <a:spLocks noGrp="1" noChangeArrowheads="1"/>
          </p:cNvSpPr>
          <p:nvPr>
            <p:ph type="title"/>
          </p:nvPr>
        </p:nvSpPr>
        <p:spPr>
          <a:xfrm>
            <a:off x="762000" y="0"/>
            <a:ext cx="7772400" cy="838200"/>
          </a:xfrm>
          <a:noFill/>
        </p:spPr>
        <p:txBody>
          <a:bodyPr lIns="90488" tIns="44450" rIns="90488" bIns="44450" anchor="b"/>
          <a:lstStyle/>
          <a:p>
            <a:r>
              <a:rPr lang="en-US" sz="3600" dirty="0"/>
              <a:t>Enigma Structure </a:t>
            </a:r>
          </a:p>
        </p:txBody>
      </p:sp>
      <p:pic>
        <p:nvPicPr>
          <p:cNvPr id="63" name="Picture 4"/>
          <p:cNvPicPr>
            <a:picLocks noChangeAspect="1" noChangeArrowheads="1"/>
          </p:cNvPicPr>
          <p:nvPr/>
        </p:nvPicPr>
        <p:blipFill>
          <a:blip r:embed="rId2"/>
          <a:srcRect/>
          <a:stretch>
            <a:fillRect/>
          </a:stretch>
        </p:blipFill>
        <p:spPr bwMode="auto">
          <a:xfrm>
            <a:off x="4953000" y="1600200"/>
            <a:ext cx="3467100" cy="4038600"/>
          </a:xfrm>
          <a:prstGeom prst="rect">
            <a:avLst/>
          </a:prstGeom>
          <a:noFill/>
          <a:ln w="9525">
            <a:noFill/>
            <a:miter lim="800000"/>
            <a:headEnd/>
            <a:tailEnd/>
          </a:ln>
          <a:effectLst/>
        </p:spPr>
      </p:pic>
      <p:sp>
        <p:nvSpPr>
          <p:cNvPr id="66" name="TextBox 65"/>
          <p:cNvSpPr txBox="1"/>
          <p:nvPr/>
        </p:nvSpPr>
        <p:spPr>
          <a:xfrm>
            <a:off x="457200" y="2057400"/>
            <a:ext cx="4846638" cy="400110"/>
          </a:xfrm>
          <a:prstGeom prst="rect">
            <a:avLst/>
          </a:prstGeom>
          <a:noFill/>
        </p:spPr>
        <p:txBody>
          <a:bodyPr wrap="square" rtlCol="0">
            <a:spAutoFit/>
          </a:bodyPr>
          <a:lstStyle/>
          <a:p>
            <a:pPr algn="l"/>
            <a:r>
              <a:rPr lang="en-US" sz="2000" dirty="0">
                <a:latin typeface="Arial"/>
                <a:cs typeface="Arial"/>
              </a:rPr>
              <a:t>Follow the electrons:</a:t>
            </a:r>
          </a:p>
        </p:txBody>
      </p:sp>
      <p:sp>
        <p:nvSpPr>
          <p:cNvPr id="67" name="TextBox 66"/>
          <p:cNvSpPr txBox="1"/>
          <p:nvPr/>
        </p:nvSpPr>
        <p:spPr>
          <a:xfrm>
            <a:off x="228600" y="4953000"/>
            <a:ext cx="4846638" cy="307777"/>
          </a:xfrm>
          <a:prstGeom prst="rect">
            <a:avLst/>
          </a:prstGeom>
          <a:noFill/>
        </p:spPr>
        <p:txBody>
          <a:bodyPr wrap="square" rtlCol="0">
            <a:spAutoFit/>
          </a:bodyPr>
          <a:lstStyle/>
          <a:p>
            <a:pPr algn="l"/>
            <a:r>
              <a:rPr lang="en-US" sz="1400" dirty="0">
                <a:latin typeface="Arial"/>
                <a:cs typeface="Arial"/>
              </a:rPr>
              <a:t>Original slide by Mark Stamp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33</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Enigma Data</a:t>
            </a:r>
          </a:p>
        </p:txBody>
      </p:sp>
      <p:sp>
        <p:nvSpPr>
          <p:cNvPr id="110597" name="Text Box 3"/>
          <p:cNvSpPr txBox="1">
            <a:spLocks noChangeArrowheads="1"/>
          </p:cNvSpPr>
          <p:nvPr/>
        </p:nvSpPr>
        <p:spPr bwMode="auto">
          <a:xfrm>
            <a:off x="457200" y="1447800"/>
            <a:ext cx="5791200" cy="2838450"/>
          </a:xfrm>
          <a:prstGeom prst="rect">
            <a:avLst/>
          </a:prstGeom>
          <a:noFill/>
          <a:ln w="12700" algn="ctr">
            <a:noFill/>
            <a:miter lim="800000"/>
            <a:headEnd/>
            <a:tailEnd/>
          </a:ln>
        </p:spPr>
        <p:txBody>
          <a:bodyPr>
            <a:spAutoFit/>
          </a:bodyPr>
          <a:lstStyle/>
          <a:p>
            <a:pPr algn="l"/>
            <a:r>
              <a:rPr lang="en-US" sz="1800" b="1" dirty="0"/>
              <a:t>Rotors</a:t>
            </a:r>
          </a:p>
          <a:p>
            <a:pPr algn="l"/>
            <a:endParaRPr lang="en-US" sz="1800" b="1" dirty="0"/>
          </a:p>
          <a:p>
            <a:pPr algn="l"/>
            <a:r>
              <a:rPr lang="en-US" sz="1800" dirty="0"/>
              <a:t>Input        ABCDEFGHIJKLMNOPQRSTUVWXYZ</a:t>
            </a:r>
          </a:p>
          <a:p>
            <a:pPr algn="l"/>
            <a:r>
              <a:rPr lang="en-US" sz="1800" dirty="0"/>
              <a:t>Rotor I      EKMFLGDQVZNTOWYHXUSPAIBRCJ</a:t>
            </a:r>
          </a:p>
          <a:p>
            <a:pPr algn="l"/>
            <a:r>
              <a:rPr lang="en-US" sz="1800" dirty="0"/>
              <a:t>Rotor II     AJDKSIRUXBLHWTMCQGZNPYFVOE</a:t>
            </a:r>
            <a:endParaRPr lang="pt-BR" sz="1800" dirty="0"/>
          </a:p>
          <a:p>
            <a:pPr algn="l"/>
            <a:r>
              <a:rPr lang="pt-BR" sz="1800" dirty="0"/>
              <a:t>Rotor III    BDFHJLCPRTXVZNYEIWGAKMUSQO</a:t>
            </a:r>
          </a:p>
          <a:p>
            <a:pPr algn="l"/>
            <a:r>
              <a:rPr lang="pt-BR" sz="1800" dirty="0"/>
              <a:t>Rotor IV     ESOVPZJAYQUIRHXLNFTGKDCMWB</a:t>
            </a:r>
          </a:p>
          <a:p>
            <a:pPr algn="l"/>
            <a:r>
              <a:rPr lang="pt-BR" sz="1800" dirty="0"/>
              <a:t>Rotor V      VZBRGITYUPSDNHLXAWMJQOFECK</a:t>
            </a:r>
          </a:p>
          <a:p>
            <a:pPr algn="l"/>
            <a:r>
              <a:rPr lang="pt-BR" sz="1800" dirty="0"/>
              <a:t>Rotor VI     JPGVOUMFYQBENHZRDKASXLICTW</a:t>
            </a:r>
          </a:p>
          <a:p>
            <a:pPr algn="l"/>
            <a:r>
              <a:rPr lang="pt-BR" sz="1800" dirty="0"/>
              <a:t>Rotor VII    NZJHGRCXMYSWBOUFAIVLPEKQDT</a:t>
            </a:r>
            <a:endParaRPr lang="en-US" sz="1800" dirty="0"/>
          </a:p>
        </p:txBody>
      </p:sp>
      <p:sp>
        <p:nvSpPr>
          <p:cNvPr id="110598" name="Text Box 4"/>
          <p:cNvSpPr txBox="1">
            <a:spLocks noChangeArrowheads="1"/>
          </p:cNvSpPr>
          <p:nvPr/>
        </p:nvSpPr>
        <p:spPr bwMode="auto">
          <a:xfrm>
            <a:off x="381000" y="4572000"/>
            <a:ext cx="8001000" cy="1190625"/>
          </a:xfrm>
          <a:prstGeom prst="rect">
            <a:avLst/>
          </a:prstGeom>
          <a:noFill/>
          <a:ln w="12700" algn="ctr">
            <a:noFill/>
            <a:miter lim="800000"/>
            <a:headEnd/>
            <a:tailEnd/>
          </a:ln>
        </p:spPr>
        <p:txBody>
          <a:bodyPr>
            <a:spAutoFit/>
          </a:bodyPr>
          <a:lstStyle/>
          <a:p>
            <a:pPr algn="l"/>
            <a:r>
              <a:rPr lang="en-US" sz="1800" b="1"/>
              <a:t>Reflector B    </a:t>
            </a:r>
            <a:r>
              <a:rPr lang="en-US" sz="1800"/>
              <a:t>(AY) (BR) (CU) (DH) (EQ) (FS) (GL) (IP)</a:t>
            </a:r>
          </a:p>
          <a:p>
            <a:pPr algn="l"/>
            <a:r>
              <a:rPr lang="en-US" sz="1800"/>
              <a:t>               (JX) (KN) (MO) (TZ) (VW)</a:t>
            </a:r>
          </a:p>
          <a:p>
            <a:pPr algn="l"/>
            <a:r>
              <a:rPr lang="en-US" sz="1800" b="1"/>
              <a:t>Reflector C    </a:t>
            </a:r>
            <a:r>
              <a:rPr lang="en-US" sz="1800"/>
              <a:t>(AF) (BV) (CP) (DJ) (EI) (GO) (HY) (KR)</a:t>
            </a:r>
          </a:p>
          <a:p>
            <a:pPr algn="l"/>
            <a:r>
              <a:rPr lang="en-US" sz="1800"/>
              <a:t>               (LZ) (MX) (NW) (TQ) (SU)</a:t>
            </a:r>
          </a:p>
        </p:txBody>
      </p:sp>
      <p:sp>
        <p:nvSpPr>
          <p:cNvPr id="110599" name="Text Box 5"/>
          <p:cNvSpPr txBox="1">
            <a:spLocks noChangeArrowheads="1"/>
          </p:cNvSpPr>
          <p:nvPr/>
        </p:nvSpPr>
        <p:spPr bwMode="auto">
          <a:xfrm>
            <a:off x="6461125" y="1885950"/>
            <a:ext cx="2422525" cy="2289175"/>
          </a:xfrm>
          <a:prstGeom prst="rect">
            <a:avLst/>
          </a:prstGeom>
          <a:noFill/>
          <a:ln w="12700" algn="ctr">
            <a:noFill/>
            <a:miter lim="800000"/>
            <a:headEnd/>
            <a:tailEnd/>
          </a:ln>
        </p:spPr>
        <p:txBody>
          <a:bodyPr wrap="none">
            <a:spAutoFit/>
          </a:bodyPr>
          <a:lstStyle/>
          <a:p>
            <a:pPr algn="l"/>
            <a:r>
              <a:rPr lang="en-US" sz="1800" b="1" dirty="0"/>
              <a:t>Ring Turnover</a:t>
            </a:r>
          </a:p>
          <a:p>
            <a:pPr algn="l"/>
            <a:endParaRPr lang="en-US" sz="1800" b="1" dirty="0"/>
          </a:p>
          <a:p>
            <a:pPr algn="l"/>
            <a:r>
              <a:rPr lang="en-US" sz="1800" dirty="0"/>
              <a:t>Rotor I	R</a:t>
            </a:r>
          </a:p>
          <a:p>
            <a:pPr algn="l"/>
            <a:r>
              <a:rPr lang="en-US" sz="1800" dirty="0"/>
              <a:t>Rotor II	F</a:t>
            </a:r>
          </a:p>
          <a:p>
            <a:pPr algn="l"/>
            <a:r>
              <a:rPr lang="en-US" sz="1800" dirty="0"/>
              <a:t>Rotor III	W</a:t>
            </a:r>
          </a:p>
          <a:p>
            <a:pPr algn="l"/>
            <a:r>
              <a:rPr lang="en-US" sz="1800" dirty="0"/>
              <a:t>Rotor IV	K</a:t>
            </a:r>
          </a:p>
          <a:p>
            <a:pPr algn="l"/>
            <a:r>
              <a:rPr lang="en-US" sz="1800" dirty="0"/>
              <a:t>Rotor V	A</a:t>
            </a:r>
          </a:p>
          <a:p>
            <a:pPr algn="l"/>
            <a:r>
              <a:rPr lang="en-US" sz="1800" dirty="0"/>
              <a:t>Rotors VI	A/N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34</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Visualizing rotor motion</a:t>
            </a:r>
          </a:p>
        </p:txBody>
      </p:sp>
      <p:sp>
        <p:nvSpPr>
          <p:cNvPr id="110597" name="Text Box 3"/>
          <p:cNvSpPr txBox="1">
            <a:spLocks noChangeArrowheads="1"/>
          </p:cNvSpPr>
          <p:nvPr/>
        </p:nvSpPr>
        <p:spPr bwMode="auto">
          <a:xfrm>
            <a:off x="457200" y="1655325"/>
            <a:ext cx="8534400" cy="3754875"/>
          </a:xfrm>
          <a:prstGeom prst="rect">
            <a:avLst/>
          </a:prstGeom>
          <a:noFill/>
          <a:ln w="12700" algn="ctr">
            <a:noFill/>
            <a:miter lim="800000"/>
            <a:headEnd/>
            <a:tailEnd/>
          </a:ln>
        </p:spPr>
        <p:txBody>
          <a:bodyPr wrap="square">
            <a:spAutoFit/>
          </a:bodyPr>
          <a:lstStyle/>
          <a:p>
            <a:pPr algn="l"/>
            <a:r>
              <a:rPr lang="en-US" sz="1800" b="1" dirty="0">
                <a:latin typeface="Arial"/>
                <a:cs typeface="Arial"/>
              </a:rPr>
              <a:t>Original position (“A”)</a:t>
            </a:r>
          </a:p>
          <a:p>
            <a:pPr lvl="1" algn="l"/>
            <a:r>
              <a:rPr lang="en-US" sz="1800" dirty="0"/>
              <a:t>ABCDEFGHIJKLMNOPQRSTUVWXYZ 	</a:t>
            </a:r>
            <a:r>
              <a:rPr lang="en-US" sz="1800" dirty="0">
                <a:latin typeface="Arial"/>
                <a:cs typeface="Arial"/>
              </a:rPr>
              <a:t>Input</a:t>
            </a:r>
          </a:p>
          <a:p>
            <a:pPr lvl="1" algn="l"/>
            <a:r>
              <a:rPr lang="en-US" sz="1800" dirty="0"/>
              <a:t>EKMFLGDQVZNTOWYHXUSPAIBRCJ	</a:t>
            </a:r>
            <a:r>
              <a:rPr lang="en-US" sz="1800" dirty="0">
                <a:latin typeface="Arial"/>
                <a:cs typeface="Arial"/>
              </a:rPr>
              <a:t>Rotor output</a:t>
            </a:r>
          </a:p>
          <a:p>
            <a:pPr lvl="1" algn="l"/>
            <a:r>
              <a:rPr lang="en-US" sz="1800" dirty="0"/>
              <a:t>EKMFLGDQVZNTOWYHXUSPAIBRCJ    </a:t>
            </a:r>
            <a:r>
              <a:rPr lang="en-US" sz="1800" dirty="0">
                <a:latin typeface="Arial"/>
                <a:cs typeface="Arial"/>
              </a:rPr>
              <a:t>Final output</a:t>
            </a:r>
          </a:p>
          <a:p>
            <a:pPr algn="l"/>
            <a:r>
              <a:rPr lang="en-US" sz="1800" b="1" dirty="0">
                <a:latin typeface="Arial"/>
                <a:cs typeface="Arial"/>
              </a:rPr>
              <a:t>Rotor moves 25 position (“Z”)</a:t>
            </a:r>
          </a:p>
          <a:p>
            <a:pPr lvl="1" algn="l"/>
            <a:r>
              <a:rPr lang="en-US" sz="1800" dirty="0"/>
              <a:t>ABCDEFGHIJKLMNOPQRSTUVWXYZ 	</a:t>
            </a:r>
            <a:r>
              <a:rPr lang="en-US" sz="1800" dirty="0">
                <a:latin typeface="Arial"/>
                <a:cs typeface="Arial"/>
              </a:rPr>
              <a:t>Input</a:t>
            </a:r>
          </a:p>
          <a:p>
            <a:pPr lvl="1" algn="l"/>
            <a:r>
              <a:rPr lang="en-US" sz="1800" dirty="0"/>
              <a:t>ZABCDEFGHIJKLMNOPQRSTUVWXY	</a:t>
            </a:r>
            <a:r>
              <a:rPr lang="en-US" sz="1800" dirty="0">
                <a:latin typeface="Arial"/>
                <a:cs typeface="Arial"/>
              </a:rPr>
              <a:t>Input to rotor (shifted)</a:t>
            </a:r>
            <a:endParaRPr lang="en-US" sz="1800" dirty="0"/>
          </a:p>
          <a:p>
            <a:pPr lvl="1" algn="l"/>
            <a:r>
              <a:rPr lang="en-US" sz="1800" dirty="0"/>
              <a:t>JEKMFLGDQVZNTOWYHXUSPAIBRC	</a:t>
            </a:r>
            <a:r>
              <a:rPr lang="en-US" sz="1800" dirty="0">
                <a:latin typeface="Arial"/>
                <a:cs typeface="Arial"/>
              </a:rPr>
              <a:t>Rotor output</a:t>
            </a:r>
          </a:p>
          <a:p>
            <a:pPr lvl="1" algn="l"/>
            <a:r>
              <a:rPr lang="en-US" sz="1800" dirty="0">
                <a:latin typeface="Courier New"/>
                <a:cs typeface="Courier New"/>
              </a:rPr>
              <a:t>KFLNGMHERWAOUPXZIYVTQBJCSD</a:t>
            </a:r>
          </a:p>
          <a:p>
            <a:pPr lvl="1" algn="l"/>
            <a:endParaRPr lang="en-US" sz="1800" dirty="0">
              <a:latin typeface="Courier New"/>
              <a:cs typeface="Courier New"/>
            </a:endParaRPr>
          </a:p>
          <a:p>
            <a:pPr marL="342900" indent="-342900" algn="l">
              <a:buFont typeface="Arial" panose="020B0604020202020204" pitchFamily="34" charset="0"/>
              <a:buChar char="•"/>
            </a:pPr>
            <a:r>
              <a:rPr lang="en-US" sz="2000" dirty="0">
                <a:latin typeface="Arial"/>
                <a:cs typeface="Arial"/>
              </a:rPr>
              <a:t>If rotor is R and P=(ABCD…Z), the effect at rotor position 1, writing permutations “from the right,” is  x</a:t>
            </a:r>
            <a:r>
              <a:rPr lang="en-US" sz="2000" baseline="-25000" dirty="0">
                <a:latin typeface="Arial"/>
                <a:cs typeface="Arial"/>
              </a:rPr>
              <a:t>in</a:t>
            </a:r>
            <a:r>
              <a:rPr lang="en-US" sz="2000" dirty="0">
                <a:latin typeface="Arial"/>
                <a:cs typeface="Arial"/>
              </a:rPr>
              <a:t>(PRP</a:t>
            </a:r>
            <a:r>
              <a:rPr lang="en-US" sz="2000" baseline="30000" dirty="0">
                <a:latin typeface="Arial"/>
                <a:cs typeface="Arial"/>
              </a:rPr>
              <a:t>-1</a:t>
            </a:r>
            <a:r>
              <a:rPr lang="en-US" sz="2000" dirty="0">
                <a:latin typeface="Arial"/>
                <a:cs typeface="Arial"/>
              </a:rPr>
              <a:t>)= </a:t>
            </a:r>
            <a:r>
              <a:rPr lang="en-US" sz="2000" dirty="0" err="1">
                <a:latin typeface="Arial"/>
                <a:cs typeface="Arial"/>
              </a:rPr>
              <a:t>x</a:t>
            </a:r>
            <a:r>
              <a:rPr lang="en-US" sz="2000" baseline="-25000" dirty="0" err="1">
                <a:latin typeface="Arial"/>
                <a:cs typeface="Arial"/>
              </a:rPr>
              <a:t>out</a:t>
            </a:r>
            <a:r>
              <a:rPr lang="en-US" sz="2000" dirty="0">
                <a:latin typeface="Arial"/>
                <a:cs typeface="Arial"/>
              </a:rPr>
              <a:t>.</a:t>
            </a:r>
          </a:p>
          <a:p>
            <a:pPr lvl="1" algn="l"/>
            <a:endParaRPr lang="en-US" sz="1800" dirty="0">
              <a:latin typeface="Courier New"/>
              <a:cs typeface="Courier New"/>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35</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First 13 settings of Rotor I</a:t>
            </a:r>
          </a:p>
        </p:txBody>
      </p:sp>
      <p:sp>
        <p:nvSpPr>
          <p:cNvPr id="110597" name="Text Box 3"/>
          <p:cNvSpPr txBox="1">
            <a:spLocks noChangeArrowheads="1"/>
          </p:cNvSpPr>
          <p:nvPr/>
        </p:nvSpPr>
        <p:spPr bwMode="auto">
          <a:xfrm>
            <a:off x="457200" y="1242059"/>
            <a:ext cx="8534400" cy="4770537"/>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r>
              <a:rPr lang="en-US" sz="1600" b="1" dirty="0">
                <a:latin typeface="Courier New"/>
                <a:cs typeface="Courier New"/>
              </a:rPr>
              <a:t>     </a:t>
            </a:r>
            <a:r>
              <a:rPr lang="en-US" sz="1800" dirty="0" err="1">
                <a:latin typeface="Courier New"/>
                <a:cs typeface="Courier New"/>
              </a:rPr>
              <a:t>abcdefghijklmnopqrstuvwxyz</a:t>
            </a:r>
            <a:endParaRPr lang="en-US" sz="1800" dirty="0">
              <a:latin typeface="Courier New"/>
              <a:cs typeface="Courier New"/>
            </a:endParaRPr>
          </a:p>
          <a:p>
            <a:pPr algn="l"/>
            <a:r>
              <a:rPr lang="en-US" sz="1800" dirty="0">
                <a:latin typeface="Courier New"/>
                <a:cs typeface="Courier New"/>
              </a:rPr>
              <a:t>Step</a:t>
            </a:r>
          </a:p>
          <a:p>
            <a:pPr algn="l"/>
            <a:r>
              <a:rPr lang="en-US" sz="1800" dirty="0">
                <a:latin typeface="Courier New"/>
                <a:cs typeface="Courier New"/>
              </a:rPr>
              <a:t> 0(A) EKMFLGDQVZNTOWYHXUSPAIBRCJ</a:t>
            </a:r>
          </a:p>
          <a:p>
            <a:pPr algn="l"/>
            <a:r>
              <a:rPr lang="en-US" sz="1800" dirty="0">
                <a:latin typeface="Courier New"/>
                <a:cs typeface="Courier New"/>
              </a:rPr>
              <a:t> 1(B) JLEKFCPUYMSNVXGWTROZHAQBID</a:t>
            </a:r>
          </a:p>
          <a:p>
            <a:pPr algn="l"/>
            <a:r>
              <a:rPr lang="en-US" sz="1800" dirty="0">
                <a:latin typeface="Courier New"/>
                <a:cs typeface="Courier New"/>
              </a:rPr>
              <a:t> 2(C) KDJEBOTXLRMUWFVSQNYGZPAHCI</a:t>
            </a:r>
          </a:p>
          <a:p>
            <a:pPr algn="l"/>
            <a:r>
              <a:rPr lang="en-US" sz="1800" dirty="0">
                <a:latin typeface="Courier New"/>
                <a:cs typeface="Courier New"/>
              </a:rPr>
              <a:t> 3(D) CIDANSWKQLTVEURPMXFYOZGBHJ</a:t>
            </a:r>
          </a:p>
          <a:p>
            <a:pPr algn="l"/>
            <a:r>
              <a:rPr lang="en-US" sz="1800" dirty="0">
                <a:latin typeface="Courier New"/>
                <a:cs typeface="Courier New"/>
              </a:rPr>
              <a:t> 4(E) HCZMRVJPKSUDTQOLWEXNYFAGIB</a:t>
            </a:r>
          </a:p>
          <a:p>
            <a:pPr algn="l"/>
            <a:r>
              <a:rPr lang="en-US" sz="1800" dirty="0">
                <a:latin typeface="Courier New"/>
                <a:cs typeface="Courier New"/>
              </a:rPr>
              <a:t> 5(F) BYLQUIOJRTCSPNKVDWMXEZFHAG</a:t>
            </a:r>
          </a:p>
          <a:p>
            <a:pPr algn="l"/>
            <a:r>
              <a:rPr lang="en-US" sz="1800" dirty="0">
                <a:latin typeface="Courier New"/>
                <a:cs typeface="Courier New"/>
              </a:rPr>
              <a:t> 6(G) XKPTHNIQSBROMJUCVLWDYEGZFA</a:t>
            </a:r>
          </a:p>
          <a:p>
            <a:pPr algn="l"/>
            <a:r>
              <a:rPr lang="en-US" sz="1800" dirty="0">
                <a:latin typeface="Courier New"/>
                <a:cs typeface="Courier New"/>
              </a:rPr>
              <a:t> 7(H) JOSGMHPRAQNLITBUKVCXDFYEZW</a:t>
            </a:r>
          </a:p>
          <a:p>
            <a:pPr algn="l"/>
            <a:r>
              <a:rPr lang="en-US" sz="1800" dirty="0">
                <a:latin typeface="Courier New"/>
                <a:cs typeface="Courier New"/>
              </a:rPr>
              <a:t> 8(I) NRFLGOQZPMKHSATJUBWCEXDYVI</a:t>
            </a:r>
          </a:p>
          <a:p>
            <a:pPr algn="l"/>
            <a:r>
              <a:rPr lang="en-US" sz="1800" dirty="0">
                <a:latin typeface="Courier New"/>
                <a:cs typeface="Courier New"/>
              </a:rPr>
              <a:t> 9(J) QEKFNPYOLJGRZSITAVBDWCXUHM</a:t>
            </a:r>
          </a:p>
          <a:p>
            <a:pPr algn="l"/>
            <a:r>
              <a:rPr lang="en-US" sz="1800" dirty="0">
                <a:latin typeface="Courier New"/>
                <a:cs typeface="Courier New"/>
              </a:rPr>
              <a:t>10(K) DJEMOXNKIFQYRHSZUACVBWTGLP</a:t>
            </a:r>
          </a:p>
          <a:p>
            <a:pPr algn="l"/>
            <a:r>
              <a:rPr lang="en-US" sz="1800" dirty="0" err="1">
                <a:latin typeface="Courier New"/>
                <a:cs typeface="Courier New"/>
              </a:rPr>
              <a:t>ll(L</a:t>
            </a:r>
            <a:r>
              <a:rPr lang="en-US" sz="1800" dirty="0">
                <a:latin typeface="Courier New"/>
                <a:cs typeface="Courier New"/>
              </a:rPr>
              <a:t>) IDLNWMJHEPXQGRYTZBUAVSFKOC</a:t>
            </a:r>
          </a:p>
          <a:p>
            <a:pPr marL="342900" indent="-342900" algn="l"/>
            <a:r>
              <a:rPr lang="en-US" sz="1800" dirty="0">
                <a:latin typeface="Courier New"/>
                <a:cs typeface="Courier New"/>
              </a:rPr>
              <a:t>12(M) CKMVLIGDOWPFQXSYATZUREJNBH</a:t>
            </a:r>
          </a:p>
          <a:p>
            <a:pPr lvl="1" algn="l"/>
            <a:endParaRPr lang="en-US" sz="1800" dirty="0">
              <a:latin typeface="Arial"/>
              <a:cs typeface="Aria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36</a:t>
            </a:fld>
            <a:endParaRPr lang="en-US"/>
          </a:p>
        </p:txBody>
      </p:sp>
      <p:sp>
        <p:nvSpPr>
          <p:cNvPr id="110596" name="Rectangle 2"/>
          <p:cNvSpPr>
            <a:spLocks noGrp="1" noChangeArrowheads="1"/>
          </p:cNvSpPr>
          <p:nvPr>
            <p:ph type="title"/>
          </p:nvPr>
        </p:nvSpPr>
        <p:spPr>
          <a:xfrm>
            <a:off x="685800" y="0"/>
            <a:ext cx="7772400" cy="762000"/>
          </a:xfrm>
        </p:spPr>
        <p:txBody>
          <a:bodyPr/>
          <a:lstStyle/>
          <a:p>
            <a:r>
              <a:rPr lang="en-US" sz="3600" dirty="0"/>
              <a:t>Last 13 settings of Rotor I</a:t>
            </a:r>
          </a:p>
        </p:txBody>
      </p:sp>
      <p:sp>
        <p:nvSpPr>
          <p:cNvPr id="110597" name="Text Box 3"/>
          <p:cNvSpPr txBox="1">
            <a:spLocks noChangeArrowheads="1"/>
          </p:cNvSpPr>
          <p:nvPr/>
        </p:nvSpPr>
        <p:spPr bwMode="auto">
          <a:xfrm>
            <a:off x="457200" y="1242059"/>
            <a:ext cx="8534400" cy="4770537"/>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r>
              <a:rPr lang="en-US" sz="1600" b="1" dirty="0">
                <a:latin typeface="Courier New"/>
                <a:cs typeface="Courier New"/>
              </a:rPr>
              <a:t>       </a:t>
            </a:r>
            <a:r>
              <a:rPr lang="en-US" sz="1800" dirty="0" err="1">
                <a:latin typeface="Courier New"/>
                <a:cs typeface="Courier New"/>
              </a:rPr>
              <a:t>abcdefghijklmnopqrstuvwxyz</a:t>
            </a:r>
            <a:endParaRPr lang="en-US" sz="1800" dirty="0">
              <a:latin typeface="Courier New"/>
              <a:cs typeface="Courier New"/>
            </a:endParaRPr>
          </a:p>
          <a:p>
            <a:pPr algn="l"/>
            <a:r>
              <a:rPr lang="en-US" sz="1800" dirty="0">
                <a:latin typeface="Courier New"/>
                <a:cs typeface="Courier New"/>
              </a:rPr>
              <a:t>Step</a:t>
            </a:r>
          </a:p>
          <a:p>
            <a:pPr algn="l"/>
            <a:r>
              <a:rPr lang="en-US" sz="1800" dirty="0">
                <a:latin typeface="Courier New"/>
                <a:cs typeface="Courier New"/>
              </a:rPr>
              <a:t>13(N) JLUKHFCNVOEPWRXZSYTQDIMAGB</a:t>
            </a:r>
          </a:p>
          <a:p>
            <a:pPr algn="l"/>
            <a:r>
              <a:rPr lang="en-US" sz="1800" dirty="0">
                <a:latin typeface="Courier New"/>
                <a:cs typeface="Courier New"/>
              </a:rPr>
              <a:t>14(O) KTJGEBMUNDOVQWYRXSPCHLZFAI</a:t>
            </a:r>
          </a:p>
          <a:p>
            <a:pPr algn="l"/>
            <a:r>
              <a:rPr lang="en-US" sz="1800" dirty="0">
                <a:latin typeface="Courier New"/>
                <a:cs typeface="Courier New"/>
              </a:rPr>
              <a:t>15(P) SIFDALTMCNUPVXQWROBGKYEZHJ</a:t>
            </a:r>
          </a:p>
          <a:p>
            <a:pPr algn="l"/>
            <a:r>
              <a:rPr lang="en-US" sz="1800" dirty="0">
                <a:latin typeface="Courier New"/>
                <a:cs typeface="Courier New"/>
              </a:rPr>
              <a:t>16(Q) HECZKSLBMTOUWPVQNAFJXDYGIR</a:t>
            </a:r>
          </a:p>
          <a:p>
            <a:pPr algn="l"/>
            <a:r>
              <a:rPr lang="en-US" sz="1800" dirty="0">
                <a:latin typeface="Courier New"/>
                <a:cs typeface="Courier New"/>
              </a:rPr>
              <a:t>17(R) DBYJRKALSNTVOUPMZEIWCXFHQG</a:t>
            </a:r>
          </a:p>
          <a:p>
            <a:pPr algn="l"/>
            <a:r>
              <a:rPr lang="en-US" sz="1800" dirty="0">
                <a:latin typeface="Courier New"/>
                <a:cs typeface="Courier New"/>
              </a:rPr>
              <a:t>18(S) AXIQJZKRMSUNTOLYDHVBWEGPFC</a:t>
            </a:r>
          </a:p>
          <a:p>
            <a:pPr algn="l"/>
            <a:r>
              <a:rPr lang="en-US" sz="1800" dirty="0">
                <a:latin typeface="Courier New"/>
                <a:cs typeface="Courier New"/>
              </a:rPr>
              <a:t>19(T) WHPIYJQLRTMSNKXCGUAVDFOEBZ</a:t>
            </a:r>
          </a:p>
          <a:p>
            <a:pPr algn="l"/>
            <a:r>
              <a:rPr lang="en-US" sz="1800" dirty="0">
                <a:latin typeface="Courier New"/>
                <a:cs typeface="Courier New"/>
              </a:rPr>
              <a:t>20(U) GOHXIPKQSLRMJWBFTZUCENDAYV</a:t>
            </a:r>
          </a:p>
          <a:p>
            <a:pPr algn="l"/>
            <a:r>
              <a:rPr lang="en-US" sz="1800" dirty="0">
                <a:latin typeface="Courier New"/>
                <a:cs typeface="Courier New"/>
              </a:rPr>
              <a:t>21(V) NGWHOJPRKQLIVAESYTBDMCZXUF</a:t>
            </a:r>
          </a:p>
          <a:p>
            <a:pPr algn="l"/>
            <a:r>
              <a:rPr lang="en-US" sz="1800" dirty="0">
                <a:latin typeface="Courier New"/>
                <a:cs typeface="Courier New"/>
              </a:rPr>
              <a:t>22(W) FVGNIOQJPKHUZDRXSACLBYWTEM</a:t>
            </a:r>
          </a:p>
          <a:p>
            <a:pPr algn="l"/>
            <a:r>
              <a:rPr lang="en-US" sz="1800" dirty="0">
                <a:latin typeface="Courier New"/>
                <a:cs typeface="Courier New"/>
              </a:rPr>
              <a:t>23(X) UFMHNPIOJGTYCQWRZBKAXVSDLE</a:t>
            </a:r>
          </a:p>
          <a:p>
            <a:pPr algn="l"/>
            <a:r>
              <a:rPr lang="en-US" sz="1800" dirty="0">
                <a:latin typeface="Courier New"/>
                <a:cs typeface="Courier New"/>
              </a:rPr>
              <a:t>24(Y) ELGMOHNIFSXBPVQYAJZWURCKDT</a:t>
            </a:r>
          </a:p>
          <a:p>
            <a:pPr algn="l"/>
            <a:r>
              <a:rPr lang="en-US" sz="1800" dirty="0">
                <a:latin typeface="Courier New"/>
                <a:cs typeface="Courier New"/>
              </a:rPr>
              <a:t>25(Z) KFLNGMHERWAOUPXZIYVTQBJCSD</a:t>
            </a:r>
          </a:p>
          <a:p>
            <a:pPr lvl="1" algn="l"/>
            <a:endParaRPr lang="en-US" sz="1800" dirty="0">
              <a:latin typeface="Arial"/>
              <a:cs typeface="Aria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3A7514E-80B7-4D69-83A4-40F2136F1215}" type="slidenum">
              <a:rPr lang="en-US"/>
              <a:pPr>
                <a:defRPr/>
              </a:pPr>
              <a:t>37</a:t>
            </a:fld>
            <a:endParaRPr lang="en-US"/>
          </a:p>
        </p:txBody>
      </p:sp>
      <p:sp>
        <p:nvSpPr>
          <p:cNvPr id="109572" name="Rectangle 2"/>
          <p:cNvSpPr>
            <a:spLocks noGrp="1" noChangeArrowheads="1"/>
          </p:cNvSpPr>
          <p:nvPr>
            <p:ph type="title"/>
          </p:nvPr>
        </p:nvSpPr>
        <p:spPr>
          <a:xfrm>
            <a:off x="685800" y="152400"/>
            <a:ext cx="7772400" cy="762000"/>
          </a:xfrm>
        </p:spPr>
        <p:txBody>
          <a:bodyPr/>
          <a:lstStyle/>
          <a:p>
            <a:r>
              <a:rPr lang="en-US" sz="3600" dirty="0"/>
              <a:t>Military Enigma</a:t>
            </a:r>
            <a:r>
              <a:rPr lang="en-US" sz="4000" dirty="0"/>
              <a:t> </a:t>
            </a:r>
          </a:p>
        </p:txBody>
      </p:sp>
      <p:sp>
        <p:nvSpPr>
          <p:cNvPr id="109573" name="Rectangle 3"/>
          <p:cNvSpPr>
            <a:spLocks noGrp="1" noChangeArrowheads="1"/>
          </p:cNvSpPr>
          <p:nvPr>
            <p:ph type="body" idx="1"/>
          </p:nvPr>
        </p:nvSpPr>
        <p:spPr>
          <a:xfrm>
            <a:off x="381000" y="1219200"/>
            <a:ext cx="8534400" cy="4953000"/>
          </a:xfrm>
        </p:spPr>
        <p:txBody>
          <a:bodyPr/>
          <a:lstStyle/>
          <a:p>
            <a:pPr>
              <a:buFontTx/>
              <a:buNone/>
            </a:pPr>
            <a:r>
              <a:rPr lang="en-US" sz="2000" dirty="0"/>
              <a:t>Encryption Equation: </a:t>
            </a:r>
            <a:r>
              <a:rPr lang="en-US" sz="2000" dirty="0">
                <a:latin typeface="Arial" panose="020B0604020202020204" pitchFamily="34" charset="0"/>
                <a:cs typeface="Arial" panose="020B0604020202020204" pitchFamily="34" charset="0"/>
              </a:rPr>
              <a:t>c= (p)</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i</a:t>
            </a:r>
            <a:r>
              <a:rPr lang="en-US" sz="2000" dirty="0" err="1">
                <a:latin typeface="Arial" panose="020B0604020202020204" pitchFamily="34" charset="0"/>
                <a:cs typeface="Arial" panose="020B0604020202020204" pitchFamily="34" charset="0"/>
              </a:rPr>
              <a:t>NP</a:t>
            </a:r>
            <a:r>
              <a:rPr lang="en-US" sz="2000" baseline="30000" dirty="0" err="1">
                <a:latin typeface="Arial" panose="020B0604020202020204" pitchFamily="34" charset="0"/>
                <a:cs typeface="Arial" panose="020B0604020202020204" pitchFamily="34" charset="0"/>
              </a:rPr>
              <a:t>-i</a:t>
            </a:r>
            <a:r>
              <a:rPr lang="en-US" sz="2000" baseline="30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j</a:t>
            </a:r>
            <a:r>
              <a:rPr lang="en-US" sz="2000" dirty="0" err="1">
                <a:latin typeface="Arial" panose="020B0604020202020204" pitchFamily="34" charset="0"/>
                <a:cs typeface="Arial" panose="020B0604020202020204" pitchFamily="34" charset="0"/>
              </a:rPr>
              <a:t>MP</a:t>
            </a:r>
            <a:r>
              <a:rPr lang="en-US" sz="2000" baseline="30000" dirty="0">
                <a:latin typeface="Arial" panose="020B0604020202020204" pitchFamily="34" charset="0"/>
                <a:cs typeface="Arial" panose="020B0604020202020204" pitchFamily="34" charset="0"/>
              </a:rPr>
              <a:t>-j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k</a:t>
            </a:r>
            <a:r>
              <a:rPr lang="en-US" sz="2000" dirty="0" err="1">
                <a:latin typeface="Arial" panose="020B0604020202020204" pitchFamily="34" charset="0"/>
                <a:cs typeface="Arial" panose="020B0604020202020204" pitchFamily="34" charset="0"/>
              </a:rPr>
              <a:t>LP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U P</a:t>
            </a:r>
            <a:r>
              <a:rPr lang="en-US" sz="2000" baseline="30000"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L</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M</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N</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endParaRPr lang="en-US" sz="2000" dirty="0">
              <a:latin typeface="Arial" panose="020B0604020202020204" pitchFamily="34" charset="0"/>
              <a:cs typeface="Arial" panose="020B0604020202020204" pitchFamily="34" charset="0"/>
            </a:endParaRPr>
          </a:p>
          <a:p>
            <a:pPr lvl="1"/>
            <a:r>
              <a:rPr lang="en-US" sz="2000" dirty="0"/>
              <a:t>K: Keyboard</a:t>
            </a:r>
          </a:p>
          <a:p>
            <a:pPr lvl="1"/>
            <a:r>
              <a:rPr lang="en-US" sz="2000" dirty="0"/>
              <a:t>P=(</a:t>
            </a:r>
            <a:r>
              <a:rPr lang="en-US" sz="2000" dirty="0">
                <a:latin typeface="Arial Unicode MS" pitchFamily="34" charset="-128"/>
              </a:rPr>
              <a:t>ABCDEFGHIJKLMNOPQRSTUVWXYZ</a:t>
            </a:r>
            <a:r>
              <a:rPr lang="en-US" sz="2000" dirty="0"/>
              <a:t>)</a:t>
            </a:r>
          </a:p>
          <a:p>
            <a:pPr lvl="1"/>
            <a:r>
              <a:rPr lang="en-US" sz="2000" dirty="0"/>
              <a:t>N: First Rotor</a:t>
            </a:r>
          </a:p>
          <a:p>
            <a:pPr lvl="1"/>
            <a:r>
              <a:rPr lang="en-US" sz="2000" dirty="0"/>
              <a:t>M: Second Rotor</a:t>
            </a:r>
          </a:p>
          <a:p>
            <a:pPr lvl="1"/>
            <a:r>
              <a:rPr lang="en-US" sz="2000" dirty="0"/>
              <a:t>L: Third Rotor</a:t>
            </a:r>
          </a:p>
          <a:p>
            <a:pPr lvl="1"/>
            <a:r>
              <a:rPr lang="en-US" sz="2000" dirty="0"/>
              <a:t>U: Reflector.  Note: U=U</a:t>
            </a:r>
            <a:r>
              <a:rPr lang="en-US" sz="2000" baseline="30000" dirty="0"/>
              <a:t>-1</a:t>
            </a:r>
            <a:r>
              <a:rPr lang="en-US" sz="2000" dirty="0"/>
              <a:t>.</a:t>
            </a:r>
          </a:p>
          <a:p>
            <a:pPr lvl="1"/>
            <a:r>
              <a:rPr lang="en-US" sz="2000" dirty="0" err="1"/>
              <a:t>i</a:t>
            </a:r>
            <a:r>
              <a:rPr lang="en-US" sz="2000" dirty="0"/>
              <a:t>, j, k: Number of rotations of first, second and third rotors respectively.</a:t>
            </a:r>
          </a:p>
          <a:p>
            <a:r>
              <a:rPr lang="en-US" sz="2000" dirty="0"/>
              <a:t>Note (</a:t>
            </a:r>
            <a:r>
              <a:rPr lang="en-US" sz="2000" dirty="0" err="1"/>
              <a:t>p)E</a:t>
            </a:r>
            <a:r>
              <a:rPr lang="en-US" sz="2000" dirty="0"/>
              <a:t>=</a:t>
            </a:r>
            <a:r>
              <a:rPr lang="en-US" sz="2000" dirty="0" err="1"/>
              <a:t>c</a:t>
            </a:r>
            <a:r>
              <a:rPr lang="en-US" sz="2000" dirty="0"/>
              <a:t> </a:t>
            </a:r>
            <a:r>
              <a:rPr lang="en-US" sz="2000" dirty="0" err="1">
                <a:sym typeface="Wingdings"/>
              </a:rPr>
              <a:t></a:t>
            </a:r>
            <a:r>
              <a:rPr lang="en-US" sz="2000" dirty="0">
                <a:sym typeface="Wingdings"/>
              </a:rPr>
              <a:t> (</a:t>
            </a:r>
            <a:r>
              <a:rPr lang="en-US" sz="2000" dirty="0" err="1">
                <a:sym typeface="Wingdings"/>
              </a:rPr>
              <a:t>c)E</a:t>
            </a:r>
            <a:r>
              <a:rPr lang="en-US" sz="2000" dirty="0">
                <a:sym typeface="Wingdings"/>
              </a:rPr>
              <a:t>=</a:t>
            </a:r>
            <a:r>
              <a:rPr lang="en-US" sz="2000" dirty="0" err="1">
                <a:sym typeface="Wingdings"/>
              </a:rPr>
              <a:t>p</a:t>
            </a:r>
            <a:r>
              <a:rPr lang="en-US" sz="2000" dirty="0">
                <a:sym typeface="Wingdings"/>
              </a:rPr>
              <a:t>.  E=E</a:t>
            </a:r>
            <a:r>
              <a:rPr lang="en-US" sz="2000" baseline="30000" dirty="0">
                <a:sym typeface="Wingdings"/>
              </a:rPr>
              <a:t>-1</a:t>
            </a:r>
            <a:r>
              <a:rPr lang="en-US" sz="2000" dirty="0">
                <a:sym typeface="Wingdings"/>
              </a:rPr>
              <a:t>.</a:t>
            </a:r>
            <a:endParaRPr lang="en-US" sz="2000" dirty="0"/>
          </a:p>
          <a:p>
            <a:r>
              <a:rPr lang="en-US" sz="2000" dirty="0"/>
              <a:t>Later military models added plugboard (S) and additional rotor (not included).  The equation with plugboard is:</a:t>
            </a:r>
          </a:p>
          <a:p>
            <a:r>
              <a:rPr lang="en-US" sz="2000" dirty="0">
                <a:latin typeface="Arial" panose="020B0604020202020204" pitchFamily="34" charset="0"/>
                <a:cs typeface="Arial" panose="020B0604020202020204" pitchFamily="34" charset="0"/>
              </a:rPr>
              <a:t>c=(p)S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i</a:t>
            </a:r>
            <a:r>
              <a:rPr lang="en-US" sz="2000" dirty="0" err="1">
                <a:latin typeface="Arial" panose="020B0604020202020204" pitchFamily="34" charset="0"/>
                <a:cs typeface="Arial" panose="020B0604020202020204" pitchFamily="34" charset="0"/>
              </a:rPr>
              <a:t>NP</a:t>
            </a:r>
            <a:r>
              <a:rPr lang="en-US" sz="2000" baseline="30000" dirty="0" err="1">
                <a:latin typeface="Arial" panose="020B0604020202020204" pitchFamily="34" charset="0"/>
                <a:cs typeface="Arial" panose="020B0604020202020204" pitchFamily="34" charset="0"/>
              </a:rPr>
              <a:t>-i</a:t>
            </a:r>
            <a:r>
              <a:rPr lang="en-US" sz="2000" baseline="30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j</a:t>
            </a:r>
            <a:r>
              <a:rPr lang="en-US" sz="2000" dirty="0" err="1">
                <a:latin typeface="Arial" panose="020B0604020202020204" pitchFamily="34" charset="0"/>
                <a:cs typeface="Arial" panose="020B0604020202020204" pitchFamily="34" charset="0"/>
              </a:rPr>
              <a:t>MP</a:t>
            </a:r>
            <a:r>
              <a:rPr lang="en-US" sz="2000" baseline="30000" dirty="0">
                <a:latin typeface="Arial" panose="020B0604020202020204" pitchFamily="34" charset="0"/>
                <a:cs typeface="Arial" panose="020B0604020202020204" pitchFamily="34" charset="0"/>
              </a:rPr>
              <a:t>-j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k</a:t>
            </a:r>
            <a:r>
              <a:rPr lang="en-US" sz="2000" dirty="0" err="1">
                <a:latin typeface="Arial" panose="020B0604020202020204" pitchFamily="34" charset="0"/>
                <a:cs typeface="Arial" panose="020B0604020202020204" pitchFamily="34" charset="0"/>
              </a:rPr>
              <a:t>LP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U P</a:t>
            </a:r>
            <a:r>
              <a:rPr lang="en-US" sz="2000" baseline="30000"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L</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M</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N</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 </a:t>
            </a:r>
            <a:r>
              <a:rPr lang="en-US" sz="2000" dirty="0">
                <a:latin typeface="Arial" panose="020B0604020202020204" pitchFamily="34" charset="0"/>
                <a:cs typeface="Arial" panose="020B0604020202020204" pitchFamily="34" charset="0"/>
              </a:rPr>
              <a:t>S</a:t>
            </a:r>
            <a:r>
              <a:rPr lang="en-US" sz="2000" baseline="30000" dirty="0">
                <a:latin typeface="Arial" panose="020B0604020202020204" pitchFamily="34" charset="0"/>
                <a:cs typeface="Arial" panose="020B0604020202020204" pitchFamily="34" charset="0"/>
              </a:rPr>
              <a:t>-1</a:t>
            </a:r>
            <a:endParaRPr lang="en-US" sz="2000" dirty="0">
              <a:latin typeface="Arial" panose="020B0604020202020204" pitchFamily="34" charset="0"/>
              <a:cs typeface="Arial" panose="020B060402020202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B664AB7-56AE-4638-B672-DD50C33579F0}" type="slidenum">
              <a:rPr lang="en-US"/>
              <a:pPr>
                <a:defRPr/>
              </a:pPr>
              <a:t>38</a:t>
            </a:fld>
            <a:endParaRPr lang="en-US"/>
          </a:p>
        </p:txBody>
      </p:sp>
      <p:sp>
        <p:nvSpPr>
          <p:cNvPr id="107524" name="Rectangle 2"/>
          <p:cNvSpPr>
            <a:spLocks noGrp="1" noChangeArrowheads="1"/>
          </p:cNvSpPr>
          <p:nvPr>
            <p:ph type="title"/>
          </p:nvPr>
        </p:nvSpPr>
        <p:spPr>
          <a:xfrm>
            <a:off x="685800" y="228600"/>
            <a:ext cx="7772400" cy="685800"/>
          </a:xfrm>
        </p:spPr>
        <p:txBody>
          <a:bodyPr/>
          <a:lstStyle/>
          <a:p>
            <a:r>
              <a:rPr lang="en-US" sz="3600" dirty="0"/>
              <a:t>Group Theory for Rotors</a:t>
            </a:r>
          </a:p>
        </p:txBody>
      </p:sp>
      <p:sp>
        <p:nvSpPr>
          <p:cNvPr id="107525" name="Rectangle 3"/>
          <p:cNvSpPr>
            <a:spLocks noGrp="1" noChangeArrowheads="1"/>
          </p:cNvSpPr>
          <p:nvPr>
            <p:ph type="body" idx="1"/>
          </p:nvPr>
        </p:nvSpPr>
        <p:spPr>
          <a:xfrm>
            <a:off x="228600" y="1371600"/>
            <a:ext cx="8686800" cy="4800600"/>
          </a:xfrm>
        </p:spPr>
        <p:txBody>
          <a:bodyPr/>
          <a:lstStyle/>
          <a:p>
            <a:r>
              <a:rPr lang="en-US" sz="2000" dirty="0"/>
              <a:t>Writing cryptographic processes as group operation can be very useful.  For example, if R denotes the mapping of a “rotor” and C=(1,2,…,26),  the mapping of the rotor “turned” one position is CRC</a:t>
            </a:r>
            <a:r>
              <a:rPr lang="en-US" sz="2000" baseline="30000" dirty="0"/>
              <a:t>-1</a:t>
            </a:r>
            <a:r>
              <a:rPr lang="en-US" sz="2000" dirty="0"/>
              <a:t>.</a:t>
            </a:r>
          </a:p>
          <a:p>
            <a:r>
              <a:rPr lang="en-US" sz="2000" dirty="0"/>
              <a:t>A prescription for solving ciphers is to represent the cipher in terms of the basic operations and then solve the component transformations.   That is how we will break Enigma. </a:t>
            </a:r>
          </a:p>
          <a:p>
            <a:r>
              <a:rPr lang="en-US" sz="2000" dirty="0"/>
              <a:t>For most ciphers, the components are substitution and transposition; some of which are “keyed”.</a:t>
            </a:r>
          </a:p>
          <a:p>
            <a:r>
              <a:rPr lang="en-US" sz="2000" dirty="0"/>
              <a:t>For Enigma, you should know the following:</a:t>
            </a:r>
          </a:p>
          <a:p>
            <a:pPr lvl="1"/>
            <a:r>
              <a:rPr lang="en-US" sz="1800" dirty="0"/>
              <a:t>Theorem: If </a:t>
            </a:r>
            <a:r>
              <a:rPr lang="en-US" sz="1800" dirty="0">
                <a:latin typeface="Math1Mono"/>
              </a:rPr>
              <a:t>s</a:t>
            </a:r>
            <a:r>
              <a:rPr lang="en-US" sz="1800" dirty="0"/>
              <a:t>=</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a</a:t>
            </a:r>
            <a:r>
              <a:rPr lang="en-US" sz="1800" baseline="-25000" dirty="0">
                <a:latin typeface="Courier New" pitchFamily="49" charset="0"/>
              </a:rPr>
              <a:t>12</a:t>
            </a:r>
            <a:r>
              <a:rPr lang="en-US" sz="1800" dirty="0">
                <a:latin typeface="Courier New" pitchFamily="49" charset="0"/>
              </a:rPr>
              <a:t> … a</a:t>
            </a:r>
            <a:r>
              <a:rPr lang="en-US" sz="1800" baseline="-25000" dirty="0">
                <a:latin typeface="Courier New" pitchFamily="49" charset="0"/>
              </a:rPr>
              <a:t>1i</a:t>
            </a:r>
            <a:r>
              <a:rPr lang="en-US" sz="1800" dirty="0">
                <a:latin typeface="Courier New" pitchFamily="49" charset="0"/>
              </a:rPr>
              <a:t>) (a</a:t>
            </a:r>
            <a:r>
              <a:rPr lang="en-US" sz="1800" baseline="-25000" dirty="0">
                <a:latin typeface="Courier New" pitchFamily="49" charset="0"/>
              </a:rPr>
              <a:t>11</a:t>
            </a:r>
            <a:r>
              <a:rPr lang="en-US" sz="1800" dirty="0">
                <a:latin typeface="Courier New" pitchFamily="49" charset="0"/>
              </a:rPr>
              <a:t> … a</a:t>
            </a:r>
            <a:r>
              <a:rPr lang="en-US" sz="1800" baseline="-25000" dirty="0">
                <a:latin typeface="Courier New" pitchFamily="49" charset="0"/>
              </a:rPr>
              <a:t>1j</a:t>
            </a:r>
            <a:r>
              <a:rPr lang="en-US" sz="1800" dirty="0">
                <a:latin typeface="Courier New" pitchFamily="49" charset="0"/>
              </a:rPr>
              <a:t>) … (a</a:t>
            </a:r>
            <a:r>
              <a:rPr lang="en-US" sz="1800" baseline="-25000" dirty="0">
                <a:latin typeface="Courier New" pitchFamily="49" charset="0"/>
              </a:rPr>
              <a:t>11</a:t>
            </a:r>
            <a:r>
              <a:rPr lang="en-US" sz="1800" dirty="0">
                <a:latin typeface="Courier New" pitchFamily="49" charset="0"/>
              </a:rPr>
              <a:t> … a</a:t>
            </a:r>
            <a:r>
              <a:rPr lang="en-US" sz="1800" baseline="-25000" dirty="0">
                <a:latin typeface="Courier New" pitchFamily="49" charset="0"/>
              </a:rPr>
              <a:t>1k</a:t>
            </a:r>
            <a:r>
              <a:rPr lang="en-US" sz="1800" dirty="0">
                <a:latin typeface="Courier New" pitchFamily="49" charset="0"/>
              </a:rPr>
              <a:t>)</a:t>
            </a:r>
            <a:r>
              <a:rPr lang="en-US" sz="1800" dirty="0"/>
              <a:t>then </a:t>
            </a:r>
            <a:r>
              <a:rPr lang="en-US" sz="1800" dirty="0">
                <a:latin typeface="Math1Mono"/>
              </a:rPr>
              <a:t>dsd</a:t>
            </a:r>
            <a:r>
              <a:rPr lang="en-US" sz="1800" baseline="30000" dirty="0"/>
              <a:t>-1</a:t>
            </a:r>
            <a:r>
              <a:rPr lang="en-US" sz="1800" dirty="0"/>
              <a:t>= </a:t>
            </a:r>
            <a:r>
              <a:rPr lang="en-US" sz="1800" dirty="0">
                <a:latin typeface="Courier New" pitchFamily="49" charset="0"/>
              </a:rPr>
              <a:t>(</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a:t>
            </a:r>
            <a:r>
              <a:rPr lang="en-US" sz="1800" dirty="0">
                <a:latin typeface="Math1Mono"/>
              </a:rPr>
              <a:t>d</a:t>
            </a:r>
            <a:r>
              <a:rPr lang="en-US" sz="1800" dirty="0">
                <a:latin typeface="Courier New" pitchFamily="49" charset="0"/>
              </a:rPr>
              <a:t>a</a:t>
            </a:r>
            <a:r>
              <a:rPr lang="en-US" sz="1800" baseline="-25000" dirty="0">
                <a:latin typeface="Courier New" pitchFamily="49" charset="0"/>
              </a:rPr>
              <a:t>12</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1i</a:t>
            </a:r>
            <a:r>
              <a:rPr lang="en-US" sz="1800" dirty="0">
                <a:latin typeface="Courier New" pitchFamily="49" charset="0"/>
              </a:rPr>
              <a:t>) (</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1j</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1k</a:t>
            </a:r>
            <a:r>
              <a:rPr lang="en-US" sz="1800" dirty="0">
                <a:latin typeface="Courier New" pitchFamily="49" charset="0"/>
              </a:rPr>
              <a:t>).</a:t>
            </a:r>
          </a:p>
          <a:p>
            <a:pPr lvl="1"/>
            <a:r>
              <a:rPr lang="en-US" sz="1800" dirty="0"/>
              <a:t>When permutations are written as products of cycles, it is very easy to calculate their order.  It is the LCM of the length of the cycles.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F07A892-AF59-4B94-AA2A-906ED80B3313}" type="slidenum">
              <a:rPr lang="en-US"/>
              <a:pPr>
                <a:defRPr/>
              </a:pPr>
              <a:t>39</a:t>
            </a:fld>
            <a:endParaRPr lang="en-US"/>
          </a:p>
        </p:txBody>
      </p:sp>
      <p:sp>
        <p:nvSpPr>
          <p:cNvPr id="111620" name="Rectangle 2"/>
          <p:cNvSpPr>
            <a:spLocks noGrp="1" noChangeArrowheads="1"/>
          </p:cNvSpPr>
          <p:nvPr>
            <p:ph type="title"/>
          </p:nvPr>
        </p:nvSpPr>
        <p:spPr>
          <a:xfrm>
            <a:off x="685800" y="0"/>
            <a:ext cx="7772400" cy="838200"/>
          </a:xfrm>
          <a:noFill/>
        </p:spPr>
        <p:txBody>
          <a:bodyPr lIns="90488" tIns="44450" rIns="90488" bIns="44450" anchor="b"/>
          <a:lstStyle/>
          <a:p>
            <a:r>
              <a:rPr lang="en-US" sz="3600" dirty="0"/>
              <a:t>Military Enigma Key Length</a:t>
            </a:r>
          </a:p>
        </p:txBody>
      </p:sp>
      <p:sp>
        <p:nvSpPr>
          <p:cNvPr id="111621" name="Rectangle 3"/>
          <p:cNvSpPr>
            <a:spLocks noGrp="1" noChangeArrowheads="1"/>
          </p:cNvSpPr>
          <p:nvPr>
            <p:ph type="body" idx="1"/>
          </p:nvPr>
        </p:nvSpPr>
        <p:spPr>
          <a:xfrm>
            <a:off x="228600" y="1143000"/>
            <a:ext cx="8686800" cy="4648200"/>
          </a:xfrm>
          <a:noFill/>
        </p:spPr>
        <p:txBody>
          <a:bodyPr lIns="90488" tIns="44450" rIns="90488" bIns="44450"/>
          <a:lstStyle/>
          <a:p>
            <a:r>
              <a:rPr lang="en-US" sz="2000" dirty="0"/>
              <a:t>Key Length (rotor order, rotor positions, plug-board)</a:t>
            </a:r>
          </a:p>
          <a:p>
            <a:pPr lvl="1"/>
            <a:r>
              <a:rPr lang="en-US" sz="2000" dirty="0"/>
              <a:t>60 rotor orders. lg(60)= 5.9 bits. [Original Army cipher with 5 rotors]</a:t>
            </a:r>
          </a:p>
          <a:p>
            <a:pPr lvl="1"/>
            <a:r>
              <a:rPr lang="en-US" sz="2000" dirty="0"/>
              <a:t>26*26*26 = 17576 initial rotor positions. </a:t>
            </a:r>
            <a:r>
              <a:rPr lang="en-US" sz="2000" dirty="0" err="1"/>
              <a:t>lg</a:t>
            </a:r>
            <a:r>
              <a:rPr lang="en-US" sz="2000" dirty="0"/>
              <a:t>(17576)= 14.1 bits of key</a:t>
            </a:r>
          </a:p>
          <a:p>
            <a:pPr lvl="1"/>
            <a:r>
              <a:rPr lang="en-US" sz="2000" dirty="0"/>
              <a:t>10 exchanging </a:t>
            </a:r>
            <a:r>
              <a:rPr lang="en-US" sz="2000" dirty="0" err="1"/>
              <a:t>steckers</a:t>
            </a:r>
            <a:r>
              <a:rPr lang="en-US" sz="2000" dirty="0"/>
              <a:t> were specified yielding C(26,2) C(24,2)…C(8,2)/10! = 150,738,274,937,250.  </a:t>
            </a:r>
            <a:r>
              <a:rPr lang="en-US" sz="2000" dirty="0" err="1"/>
              <a:t>lg</a:t>
            </a:r>
            <a:r>
              <a:rPr lang="en-US" sz="2000" dirty="0"/>
              <a:t>(150,738,274,937,250)= 47.1 bits as used</a:t>
            </a:r>
          </a:p>
          <a:p>
            <a:pPr lvl="1"/>
            <a:r>
              <a:rPr lang="en-US" sz="2000" dirty="0"/>
              <a:t>Bits of key: 5.9 + 14.1 + 47.1 = 67.1 bits</a:t>
            </a:r>
          </a:p>
          <a:p>
            <a:pPr lvl="1"/>
            <a:r>
              <a:rPr lang="en-US" sz="2000" dirty="0"/>
              <a:t>Moveable ring lg(26</a:t>
            </a:r>
            <a:r>
              <a:rPr lang="en-US" sz="2000" baseline="30000" dirty="0"/>
              <a:t>2</a:t>
            </a:r>
            <a:r>
              <a:rPr lang="en-US" sz="2000" dirty="0"/>
              <a:t>)= 9.4 bits</a:t>
            </a:r>
          </a:p>
          <a:p>
            <a:pPr lvl="1"/>
            <a:r>
              <a:rPr lang="en-US" sz="2000" dirty="0"/>
              <a:t>Note: </a:t>
            </a:r>
            <a:r>
              <a:rPr lang="en-US" sz="2000" dirty="0" err="1"/>
              <a:t>plugboard</a:t>
            </a:r>
            <a:r>
              <a:rPr lang="en-US" sz="2000" dirty="0"/>
              <a:t> triples entropy of key!</a:t>
            </a:r>
          </a:p>
          <a:p>
            <a:r>
              <a:rPr lang="en-US" sz="2000" dirty="0"/>
              <a:t>Rotor Wiring State </a:t>
            </a:r>
          </a:p>
          <a:p>
            <a:pPr lvl="1"/>
            <a:r>
              <a:rPr lang="en-US" sz="2000" dirty="0" err="1"/>
              <a:t>lg</a:t>
            </a:r>
            <a:r>
              <a:rPr lang="en-US" sz="2000" dirty="0"/>
              <a:t>(26!) = 88.4 bits/rotor.</a:t>
            </a:r>
          </a:p>
          <a:p>
            <a:r>
              <a:rPr lang="en-US" sz="2000" dirty="0"/>
              <a:t>Total Key including rotor wiring: </a:t>
            </a:r>
          </a:p>
          <a:p>
            <a:pPr lvl="1"/>
            <a:r>
              <a:rPr lang="en-US" sz="2000" dirty="0"/>
              <a:t>67.1 bits + 3 x 88.4 bits = 312.3 bits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F4894D0-A568-4C51-956D-B5B4E557AD15}" type="slidenum">
              <a:rPr lang="en-US"/>
              <a:pPr>
                <a:defRPr/>
              </a:pPr>
              <a:t>4</a:t>
            </a:fld>
            <a:endParaRPr lang="en-US"/>
          </a:p>
        </p:txBody>
      </p:sp>
      <p:sp>
        <p:nvSpPr>
          <p:cNvPr id="91140" name="Rectangle 2"/>
          <p:cNvSpPr>
            <a:spLocks noGrp="1" noChangeArrowheads="1"/>
          </p:cNvSpPr>
          <p:nvPr>
            <p:ph type="title"/>
          </p:nvPr>
        </p:nvSpPr>
        <p:spPr>
          <a:xfrm>
            <a:off x="685800" y="76200"/>
            <a:ext cx="7772400" cy="685800"/>
          </a:xfrm>
        </p:spPr>
        <p:txBody>
          <a:bodyPr/>
          <a:lstStyle/>
          <a:p>
            <a:r>
              <a:rPr lang="en-US" sz="3200" dirty="0"/>
              <a:t>Information Theory Motivation</a:t>
            </a:r>
          </a:p>
        </p:txBody>
      </p:sp>
      <mc:AlternateContent xmlns:mc="http://schemas.openxmlformats.org/markup-compatibility/2006">
        <mc:Choice xmlns:a14="http://schemas.microsoft.com/office/drawing/2010/main" Requires="a14">
          <p:sp>
            <p:nvSpPr>
              <p:cNvPr id="91142" name="Rectangle 4"/>
              <p:cNvSpPr>
                <a:spLocks noChangeArrowheads="1"/>
              </p:cNvSpPr>
              <p:nvPr/>
            </p:nvSpPr>
            <p:spPr bwMode="auto">
              <a:xfrm>
                <a:off x="266700" y="1455717"/>
                <a:ext cx="8610600" cy="4800600"/>
              </a:xfrm>
              <a:prstGeom prst="rect">
                <a:avLst/>
              </a:prstGeom>
              <a:noFill/>
              <a:ln w="9525">
                <a:noFill/>
                <a:miter lim="800000"/>
                <a:headEnd/>
                <a:tailEnd/>
              </a:ln>
            </p:spPr>
            <p:txBody>
              <a:bodyPr lIns="92075" tIns="46038" rIns="92075" bIns="46038"/>
              <a:lstStyle/>
              <a:p>
                <a:pPr marL="342900" indent="-342900" algn="l">
                  <a:spcBef>
                    <a:spcPct val="20000"/>
                  </a:spcBef>
                  <a:buFont typeface="Arial" panose="020B0604020202020204" pitchFamily="34" charset="0"/>
                  <a:buChar char="•"/>
                </a:pPr>
                <a:r>
                  <a:rPr kumimoji="1" lang="en-US" sz="2000" dirty="0">
                    <a:latin typeface="Calibri" panose="020F0502020204030204" pitchFamily="34" charset="0"/>
                    <a:cs typeface="Calibri" panose="020F0502020204030204" pitchFamily="34" charset="0"/>
                  </a:rPr>
                  <a:t>How much information is in a binary string?</a:t>
                </a:r>
              </a:p>
              <a:p>
                <a:pPr marL="342900" indent="-342900" algn="l">
                  <a:spcBef>
                    <a:spcPct val="20000"/>
                  </a:spcBef>
                  <a:buFont typeface="Arial" panose="020B0604020202020204" pitchFamily="34" charset="0"/>
                  <a:buChar char="•"/>
                </a:pPr>
                <a:r>
                  <a:rPr kumimoji="1" lang="en-US" sz="2000" dirty="0">
                    <a:latin typeface="Calibri" panose="020F0502020204030204" pitchFamily="34" charset="0"/>
                    <a:cs typeface="Calibri" panose="020F0502020204030204" pitchFamily="34" charset="0"/>
                  </a:rPr>
                  <a:t>Game: I have a value between 0 and 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(inclusive), find it by asking the minimum number of yes/no questions.</a:t>
                </a:r>
              </a:p>
              <a:p>
                <a:pPr marL="800100" lvl="1" indent="-342900" algn="l">
                  <a:spcBef>
                    <a:spcPct val="20000"/>
                  </a:spcBef>
                  <a:buFont typeface="Arial" panose="020B0604020202020204" pitchFamily="34" charset="0"/>
                  <a:buChar char="•"/>
                </a:pPr>
                <a:r>
                  <a:rPr kumimoji="1" lang="en-US" sz="2000" dirty="0">
                    <a:latin typeface="Calibri" panose="020F0502020204030204" pitchFamily="34" charset="0"/>
                    <a:cs typeface="Calibri" panose="020F0502020204030204" pitchFamily="34" charset="0"/>
                  </a:rPr>
                  <a:t>Write the number as [b</a:t>
                </a:r>
                <a:r>
                  <a:rPr kumimoji="1" lang="en-US" sz="2000" baseline="-25000" dirty="0">
                    <a:latin typeface="Calibri" panose="020F0502020204030204" pitchFamily="34" charset="0"/>
                    <a:cs typeface="Calibri" panose="020F0502020204030204" pitchFamily="34" charset="0"/>
                  </a:rPr>
                  <a:t>n-1</a:t>
                </a:r>
                <a:r>
                  <a:rPr kumimoji="1" lang="en-US" sz="2000" dirty="0">
                    <a:latin typeface="Calibri" panose="020F0502020204030204" pitchFamily="34" charset="0"/>
                    <a:cs typeface="Calibri" panose="020F0502020204030204" pitchFamily="34" charset="0"/>
                  </a:rPr>
                  <a:t>b</a:t>
                </a:r>
                <a:r>
                  <a:rPr kumimoji="1" lang="en-US" sz="2000" baseline="-25000" dirty="0">
                    <a:latin typeface="Calibri" panose="020F0502020204030204" pitchFamily="34" charset="0"/>
                    <a:cs typeface="Calibri" panose="020F0502020204030204" pitchFamily="34" charset="0"/>
                  </a:rPr>
                  <a:t>n-2</a:t>
                </a:r>
                <a:r>
                  <a:rPr kumimoji="1" lang="en-US" sz="2000" dirty="0">
                    <a:latin typeface="Calibri" panose="020F0502020204030204" pitchFamily="34" charset="0"/>
                    <a:cs typeface="Calibri" panose="020F0502020204030204" pitchFamily="34" charset="0"/>
                  </a:rPr>
                  <a:t>…b</a:t>
                </a:r>
                <a:r>
                  <a:rPr kumimoji="1" lang="en-US" sz="2000" baseline="-25000" dirty="0">
                    <a:latin typeface="Calibri" panose="020F0502020204030204" pitchFamily="34" charset="0"/>
                    <a:cs typeface="Calibri" panose="020F0502020204030204" pitchFamily="34" charset="0"/>
                  </a:rPr>
                  <a:t>0</a:t>
                </a:r>
                <a:r>
                  <a:rPr kumimoji="1" lang="en-US" sz="2000" dirty="0">
                    <a:latin typeface="Calibri" panose="020F0502020204030204" pitchFamily="34" charset="0"/>
                    <a:cs typeface="Calibri" panose="020F0502020204030204" pitchFamily="34" charset="0"/>
                  </a:rPr>
                  <a:t>]</a:t>
                </a:r>
                <a:r>
                  <a:rPr kumimoji="1" lang="en-US" sz="2000" baseline="-25000" dirty="0">
                    <a:latin typeface="Calibri" panose="020F0502020204030204" pitchFamily="34" charset="0"/>
                    <a:cs typeface="Calibri" panose="020F0502020204030204" pitchFamily="34" charset="0"/>
                  </a:rPr>
                  <a:t>2</a:t>
                </a:r>
                <a:r>
                  <a:rPr kumimoji="1" lang="en-US" sz="2000" dirty="0">
                    <a:latin typeface="Calibri" panose="020F0502020204030204" pitchFamily="34" charset="0"/>
                    <a:cs typeface="Calibri" panose="020F0502020204030204" pitchFamily="34" charset="0"/>
                  </a:rPr>
                  <a:t> .</a:t>
                </a:r>
              </a:p>
              <a:p>
                <a:pPr marL="800100" lvl="1" indent="-342900" algn="l">
                  <a:spcBef>
                    <a:spcPct val="20000"/>
                  </a:spcBef>
                  <a:buFont typeface="Arial" panose="020B0604020202020204" pitchFamily="34" charset="0"/>
                  <a:buChar char="•"/>
                </a:pPr>
                <a:r>
                  <a:rPr kumimoji="1" lang="en-US" sz="2000" dirty="0">
                    <a:latin typeface="Calibri" panose="020F0502020204030204" pitchFamily="34" charset="0"/>
                    <a:cs typeface="Calibri" panose="020F0502020204030204" pitchFamily="34" charset="0"/>
                  </a:rPr>
                  <a:t>Questions: Is b</a:t>
                </a:r>
                <a:r>
                  <a:rPr kumimoji="1" lang="en-US" sz="2000" baseline="-25000" dirty="0">
                    <a:latin typeface="Calibri" panose="020F0502020204030204" pitchFamily="34" charset="0"/>
                    <a:cs typeface="Calibri" panose="020F0502020204030204" pitchFamily="34" charset="0"/>
                  </a:rPr>
                  <a:t>n-1</a:t>
                </a:r>
                <a:r>
                  <a:rPr kumimoji="1" lang="en-US" sz="2000" dirty="0">
                    <a:latin typeface="Calibri" panose="020F0502020204030204" pitchFamily="34" charset="0"/>
                    <a:cs typeface="Calibri" panose="020F0502020204030204" pitchFamily="34" charset="0"/>
                  </a:rPr>
                  <a:t> 1?,  Is b</a:t>
                </a:r>
                <a:r>
                  <a:rPr kumimoji="1" lang="en-US" sz="2000" baseline="-25000" dirty="0">
                    <a:latin typeface="Calibri" panose="020F0502020204030204" pitchFamily="34" charset="0"/>
                    <a:cs typeface="Calibri" panose="020F0502020204030204" pitchFamily="34" charset="0"/>
                  </a:rPr>
                  <a:t>n-2</a:t>
                </a:r>
                <a:r>
                  <a:rPr kumimoji="1" lang="en-US" sz="2000" dirty="0">
                    <a:latin typeface="Calibri" panose="020F0502020204030204" pitchFamily="34" charset="0"/>
                    <a:cs typeface="Calibri" panose="020F0502020204030204" pitchFamily="34" charset="0"/>
                  </a:rPr>
                  <a:t> 1? , … ,  Is b</a:t>
                </a:r>
                <a:r>
                  <a:rPr kumimoji="1" lang="en-US" sz="2000" baseline="-25000" dirty="0">
                    <a:latin typeface="Calibri" panose="020F0502020204030204" pitchFamily="34" charset="0"/>
                    <a:cs typeface="Calibri" panose="020F0502020204030204" pitchFamily="34" charset="0"/>
                  </a:rPr>
                  <a:t>0</a:t>
                </a:r>
                <a:r>
                  <a:rPr kumimoji="1" lang="en-US" sz="2000" dirty="0">
                    <a:latin typeface="Calibri" panose="020F0502020204030204" pitchFamily="34" charset="0"/>
                    <a:cs typeface="Calibri" panose="020F0502020204030204" pitchFamily="34" charset="0"/>
                  </a:rPr>
                  <a:t> 1?</a:t>
                </a:r>
              </a:p>
              <a:p>
                <a:pPr marL="342900" indent="-342900" algn="l">
                  <a:spcBef>
                    <a:spcPct val="20000"/>
                  </a:spcBef>
                  <a:buFont typeface="Arial" panose="020B0604020202020204" pitchFamily="34" charset="0"/>
                  <a:buChar char="•"/>
                </a:pPr>
                <a:r>
                  <a:rPr kumimoji="1" lang="en-US" sz="2000" dirty="0">
                    <a:latin typeface="Calibri" panose="020F0502020204030204" pitchFamily="34" charset="0"/>
                    <a:cs typeface="Calibri" panose="020F0502020204030204" pitchFamily="34" charset="0"/>
                  </a:rPr>
                  <a:t>So, what is the amount of information in a number between 0 and 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Answer: n bits</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The same question: Let X be a probability distribution taking on  values between 0 and 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with equal probability.  What is the information content of a observation?</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There is a mathematical function that measures the information in an observation from a probability distribution.  It’s denoted H(X).</a:t>
                </a:r>
              </a:p>
              <a:p>
                <a:pPr marL="457200" indent="-457200" algn="l">
                  <a:spcBef>
                    <a:spcPct val="20000"/>
                  </a:spcBef>
                  <a:buFontTx/>
                  <a:buChar char="•"/>
                </a:pPr>
                <a14:m>
                  <m:oMath xmlns:m="http://schemas.openxmlformats.org/officeDocument/2006/math">
                    <m:r>
                      <a:rPr lang="en-US" sz="2000" i="1" smtClean="0">
                        <a:latin typeface="Cambria Math" panose="02040503050406030204" pitchFamily="18" charset="0"/>
                      </a:rPr>
                      <m:t>𝐻</m:t>
                    </m:r>
                    <m:d>
                      <m:dPr>
                        <m:ctrlPr>
                          <a:rPr lang="en-US" sz="2000" i="1">
                            <a:latin typeface="Cambria Math" panose="02040503050406030204" pitchFamily="18" charset="0"/>
                          </a:rPr>
                        </m:ctrlPr>
                      </m:dPr>
                      <m:e>
                        <m:r>
                          <a:rPr lang="en-US" sz="2000" b="0" i="1" smtClean="0">
                            <a:latin typeface="Cambria Math" panose="02040503050406030204" pitchFamily="18" charset="0"/>
                          </a:rPr>
                          <m:t>𝑃</m:t>
                        </m:r>
                      </m:e>
                    </m:d>
                    <m:r>
                      <a:rPr lang="en-US" sz="2000" i="1">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m:rPr>
                            <m:sty m:val="p"/>
                          </m:rPr>
                          <a:rPr lang="en-US" sz="2000">
                            <a:latin typeface="Cambria Math" panose="02040503050406030204" pitchFamily="18" charset="0"/>
                          </a:rPr>
                          <m:t>lg</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a:rPr lang="en-US" sz="2000" i="1">
                            <a:latin typeface="Cambria Math" panose="02040503050406030204" pitchFamily="18" charset="0"/>
                          </a:rPr>
                          <m:t>)</m:t>
                        </m:r>
                      </m:e>
                    </m:nary>
                  </m:oMath>
                </a14:m>
                <a:endParaRPr kumimoji="1" lang="en-US" sz="2000" dirty="0">
                  <a:latin typeface="Arial" charset="0"/>
                </a:endParaRPr>
              </a:p>
            </p:txBody>
          </p:sp>
        </mc:Choice>
        <mc:Fallback>
          <p:sp>
            <p:nvSpPr>
              <p:cNvPr id="91142" name="Rectangle 4"/>
              <p:cNvSpPr>
                <a:spLocks noRot="1" noChangeAspect="1" noMove="1" noResize="1" noEditPoints="1" noAdjustHandles="1" noChangeArrowheads="1" noChangeShapeType="1" noTextEdit="1"/>
              </p:cNvSpPr>
              <p:nvPr/>
            </p:nvSpPr>
            <p:spPr bwMode="auto">
              <a:xfrm>
                <a:off x="266700" y="1455717"/>
                <a:ext cx="8610600" cy="4800600"/>
              </a:xfrm>
              <a:prstGeom prst="rect">
                <a:avLst/>
              </a:prstGeom>
              <a:blipFill>
                <a:blip r:embed="rId2"/>
                <a:stretch>
                  <a:fillRect l="-737" t="-792" b="-10026"/>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81848AB-689E-4357-B06A-449F97958251}" type="slidenum">
              <a:rPr lang="en-US"/>
              <a:pPr>
                <a:defRPr/>
              </a:pPr>
              <a:t>40</a:t>
            </a:fld>
            <a:endParaRPr lang="en-US"/>
          </a:p>
        </p:txBody>
      </p:sp>
      <p:sp>
        <p:nvSpPr>
          <p:cNvPr id="112644" name="Rectangle 2"/>
          <p:cNvSpPr>
            <a:spLocks noGrp="1" noChangeArrowheads="1"/>
          </p:cNvSpPr>
          <p:nvPr>
            <p:ph type="title"/>
          </p:nvPr>
        </p:nvSpPr>
        <p:spPr>
          <a:xfrm>
            <a:off x="685800" y="152400"/>
            <a:ext cx="7772400" cy="685800"/>
          </a:xfrm>
        </p:spPr>
        <p:txBody>
          <a:bodyPr/>
          <a:lstStyle/>
          <a:p>
            <a:r>
              <a:rPr lang="en-US" sz="3600" dirty="0"/>
              <a:t>Method of Batons</a:t>
            </a:r>
          </a:p>
        </p:txBody>
      </p:sp>
      <p:sp>
        <p:nvSpPr>
          <p:cNvPr id="112645" name="Rectangle 3"/>
          <p:cNvSpPr>
            <a:spLocks noGrp="1" noChangeArrowheads="1"/>
          </p:cNvSpPr>
          <p:nvPr>
            <p:ph type="body" idx="1"/>
          </p:nvPr>
        </p:nvSpPr>
        <p:spPr>
          <a:xfrm>
            <a:off x="228600" y="1219200"/>
            <a:ext cx="8610600" cy="4953000"/>
          </a:xfrm>
        </p:spPr>
        <p:txBody>
          <a:bodyPr/>
          <a:lstStyle/>
          <a:p>
            <a:r>
              <a:rPr lang="en-US" sz="2000" dirty="0"/>
              <a:t>Applies to Enigma </a:t>
            </a:r>
          </a:p>
          <a:p>
            <a:pPr lvl="1"/>
            <a:r>
              <a:rPr lang="en-US" sz="1800" dirty="0"/>
              <a:t>Without plug-board</a:t>
            </a:r>
          </a:p>
          <a:p>
            <a:pPr lvl="1"/>
            <a:r>
              <a:rPr lang="en-US" sz="1800" dirty="0"/>
              <a:t>With fast rotor ordering known and only the fast rotor moving</a:t>
            </a:r>
          </a:p>
          <a:p>
            <a:pPr lvl="1"/>
            <a:r>
              <a:rPr lang="en-US" sz="1800" dirty="0"/>
              <a:t>With a “crib”</a:t>
            </a:r>
          </a:p>
          <a:p>
            <a:r>
              <a:rPr lang="en-US" sz="2000" dirty="0"/>
              <a:t>Let N be the fast rotor and Z the combined effect of the other apparatus, then  N</a:t>
            </a:r>
            <a:r>
              <a:rPr lang="en-US" sz="2000" baseline="30000" dirty="0"/>
              <a:t>-1</a:t>
            </a:r>
            <a:r>
              <a:rPr lang="en-US" sz="2000" dirty="0"/>
              <a:t>ZN(p)=</a:t>
            </a:r>
            <a:r>
              <a:rPr lang="en-US" sz="2000" dirty="0" err="1"/>
              <a:t>c</a:t>
            </a:r>
            <a:r>
              <a:rPr lang="en-US" sz="2000" dirty="0"/>
              <a:t>, for first character.</a:t>
            </a:r>
          </a:p>
          <a:p>
            <a:r>
              <a:rPr lang="en-US" sz="2000" dirty="0"/>
              <a:t>In general, ZP</a:t>
            </a:r>
            <a:r>
              <a:rPr lang="en-US" sz="2000" baseline="30000" dirty="0"/>
              <a:t>-</a:t>
            </a:r>
            <a:r>
              <a:rPr lang="en-US" sz="2000" baseline="30000" dirty="0" err="1"/>
              <a:t>i</a:t>
            </a:r>
            <a:r>
              <a:rPr lang="en-US" sz="2000" dirty="0" err="1"/>
              <a:t>N</a:t>
            </a:r>
            <a:r>
              <a:rPr lang="en-US" sz="2000" dirty="0"/>
              <a:t> P</a:t>
            </a:r>
            <a:r>
              <a:rPr lang="en-US" sz="2000" baseline="30000" dirty="0"/>
              <a:t>i</a:t>
            </a:r>
            <a:r>
              <a:rPr lang="en-US" sz="2000" dirty="0"/>
              <a:t>p(i)= 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c(i) (from left)</a:t>
            </a:r>
          </a:p>
          <a:p>
            <a:r>
              <a:rPr lang="en-US" sz="2000" dirty="0"/>
              <a:t>Since ZP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a:t>
            </a:r>
            <a:r>
              <a:rPr lang="en-US" sz="2000" dirty="0" err="1"/>
              <a:t>p</a:t>
            </a:r>
            <a:r>
              <a:rPr lang="en-US" sz="2000" dirty="0"/>
              <a:t>)=P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a:t>
            </a:r>
            <a:r>
              <a:rPr lang="en-US" sz="2000" dirty="0" err="1"/>
              <a:t>c</a:t>
            </a:r>
            <a:r>
              <a:rPr lang="en-US" sz="2000" dirty="0"/>
              <a:t>), we know the wiring of N and a crib, we can play the crib against each of the 26 possible positions of N for the plaintext and the cipher text.  In the correct position, there will be no “</a:t>
            </a:r>
            <a:r>
              <a:rPr lang="en-US" sz="2000" dirty="0" err="1"/>
              <a:t>scritches</a:t>
            </a:r>
            <a:r>
              <a:rPr lang="en-US" sz="2000" dirty="0"/>
              <a:t>” or contradictions in repeated letters.</a:t>
            </a:r>
          </a:p>
          <a:p>
            <a:r>
              <a:rPr lang="en-US" sz="2000" dirty="0"/>
              <a:t>This method was used to “analyze” the early Enigma variants used in the Spanish Civil War and is the reason the Germans added the </a:t>
            </a:r>
            <a:r>
              <a:rPr lang="en-US" sz="2000" dirty="0" err="1"/>
              <a:t>plugboard</a:t>
            </a:r>
            <a:r>
              <a:rPr lang="en-US" sz="2000" dirty="0"/>
              <a:t>.  Countermeasure: Move fast rotor next to reflector.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81848AB-689E-4357-B06A-449F97958251}" type="slidenum">
              <a:rPr lang="en-US"/>
              <a:pPr>
                <a:defRPr/>
              </a:pPr>
              <a:t>41</a:t>
            </a:fld>
            <a:endParaRPr lang="en-US"/>
          </a:p>
        </p:txBody>
      </p:sp>
      <p:sp>
        <p:nvSpPr>
          <p:cNvPr id="112644" name="Rectangle 2"/>
          <p:cNvSpPr>
            <a:spLocks noGrp="1" noChangeArrowheads="1"/>
          </p:cNvSpPr>
          <p:nvPr>
            <p:ph type="title"/>
          </p:nvPr>
        </p:nvSpPr>
        <p:spPr>
          <a:xfrm>
            <a:off x="685800" y="76200"/>
            <a:ext cx="7772400" cy="685800"/>
          </a:xfrm>
        </p:spPr>
        <p:txBody>
          <a:bodyPr/>
          <a:lstStyle/>
          <a:p>
            <a:r>
              <a:rPr lang="en-US" sz="3600" dirty="0"/>
              <a:t>Method of Batons: example</a:t>
            </a:r>
          </a:p>
        </p:txBody>
      </p:sp>
      <p:sp>
        <p:nvSpPr>
          <p:cNvPr id="112645" name="Rectangle 3"/>
          <p:cNvSpPr>
            <a:spLocks noGrp="1" noChangeArrowheads="1"/>
          </p:cNvSpPr>
          <p:nvPr>
            <p:ph type="body" idx="1"/>
          </p:nvPr>
        </p:nvSpPr>
        <p:spPr>
          <a:xfrm>
            <a:off x="228600" y="1371600"/>
            <a:ext cx="8362950" cy="5105400"/>
          </a:xfrm>
        </p:spPr>
        <p:txBody>
          <a:bodyPr/>
          <a:lstStyle/>
          <a:p>
            <a:r>
              <a:rPr lang="en-US" sz="2000" dirty="0"/>
              <a:t>Crib: RECONAISSANCE</a:t>
            </a:r>
          </a:p>
          <a:p>
            <a:pPr lvl="1">
              <a:spcBef>
                <a:spcPts val="200"/>
              </a:spcBef>
              <a:buNone/>
            </a:pPr>
            <a:r>
              <a:rPr lang="en-US" sz="1600" dirty="0">
                <a:latin typeface="Courier New"/>
                <a:cs typeface="Courier New"/>
              </a:rPr>
              <a:t>r e c o n n a i s s a n c e</a:t>
            </a:r>
          </a:p>
          <a:p>
            <a:pPr lvl="1">
              <a:spcBef>
                <a:spcPts val="200"/>
              </a:spcBef>
              <a:buNone/>
            </a:pPr>
            <a:r>
              <a:rPr lang="en-US" sz="1600" dirty="0">
                <a:latin typeface="Courier New"/>
                <a:cs typeface="Courier New"/>
              </a:rPr>
              <a:t>U P Y T E Z O J Z E G B O T</a:t>
            </a:r>
          </a:p>
          <a:p>
            <a:r>
              <a:rPr lang="en-US" sz="2000" dirty="0"/>
              <a:t>Rotor I</a:t>
            </a:r>
          </a:p>
          <a:p>
            <a:pPr lvl="1">
              <a:spcBef>
                <a:spcPts val="200"/>
              </a:spcBef>
            </a:pPr>
            <a:r>
              <a:rPr lang="en-US" sz="1800" dirty="0">
                <a:latin typeface="Courier New"/>
                <a:cs typeface="Courier New"/>
              </a:rPr>
              <a:t>0123456789</a:t>
            </a:r>
            <a:r>
              <a:rPr lang="en-US" sz="1800" dirty="0">
                <a:solidFill>
                  <a:srgbClr val="0000FF"/>
                </a:solidFill>
                <a:latin typeface="Courier New"/>
                <a:cs typeface="Courier New"/>
              </a:rPr>
              <a:t>0123456789</a:t>
            </a:r>
            <a:r>
              <a:rPr lang="en-US" sz="1800" dirty="0">
                <a:latin typeface="Courier New"/>
                <a:cs typeface="Courier New"/>
              </a:rPr>
              <a:t>012345</a:t>
            </a:r>
          </a:p>
          <a:p>
            <a:pPr lvl="1">
              <a:spcBef>
                <a:spcPts val="200"/>
              </a:spcBef>
            </a:pPr>
            <a:r>
              <a:rPr lang="en-US" sz="1800" dirty="0">
                <a:latin typeface="Courier New"/>
                <a:cs typeface="Courier New"/>
              </a:rPr>
              <a:t>ABCDEFGHIJKLMNOPQRSTUVWXYZ</a:t>
            </a:r>
          </a:p>
          <a:p>
            <a:pPr lvl="1">
              <a:spcBef>
                <a:spcPts val="200"/>
              </a:spcBef>
            </a:pPr>
            <a:r>
              <a:rPr lang="en-US" sz="1800" dirty="0">
                <a:latin typeface="Courier New"/>
                <a:cs typeface="Courier New"/>
              </a:rPr>
              <a:t>EKMFLGDQVZNTOWYHXUSPAIBRCJ</a:t>
            </a:r>
          </a:p>
          <a:p>
            <a:r>
              <a:rPr lang="en-US" sz="2000" dirty="0">
                <a:latin typeface="Arial"/>
                <a:cs typeface="Arial"/>
              </a:rPr>
              <a:t>P shifted by Y</a:t>
            </a:r>
          </a:p>
          <a:p>
            <a:pPr lvl="1">
              <a:spcBef>
                <a:spcPts val="200"/>
              </a:spcBef>
            </a:pPr>
            <a:r>
              <a:rPr lang="en-US" sz="1800" dirty="0">
                <a:latin typeface="Courier New"/>
                <a:cs typeface="Courier New"/>
              </a:rPr>
              <a:t>YZABCDEFGHIJKLMNOPQRSTUVWX</a:t>
            </a:r>
          </a:p>
          <a:p>
            <a:pPr lvl="1">
              <a:spcBef>
                <a:spcPts val="200"/>
              </a:spcBef>
            </a:pPr>
            <a:r>
              <a:rPr lang="en-US" sz="1800" dirty="0">
                <a:latin typeface="Courier New"/>
                <a:cs typeface="Courier New"/>
              </a:rPr>
              <a:t>ABCDEFGHIJKLMNOPQRSTUVWXYZ</a:t>
            </a:r>
            <a:endParaRPr lang="en-US" sz="2000" dirty="0"/>
          </a:p>
          <a:p>
            <a:r>
              <a:rPr lang="en-US" sz="2000" dirty="0"/>
              <a:t>Rotor position A: </a:t>
            </a:r>
            <a:r>
              <a:rPr lang="en-US" sz="2000" dirty="0" err="1"/>
              <a:t>ZN(p</a:t>
            </a:r>
            <a:r>
              <a:rPr lang="en-US" sz="2000" dirty="0"/>
              <a:t>) over </a:t>
            </a:r>
            <a:r>
              <a:rPr lang="en-US" sz="2000" dirty="0" err="1"/>
              <a:t>N(c</a:t>
            </a:r>
            <a:r>
              <a:rPr lang="en-US" sz="2000" dirty="0"/>
              <a:t>), sample </a:t>
            </a:r>
            <a:r>
              <a:rPr lang="en-US" sz="2000" dirty="0" err="1"/>
              <a:t>sritch</a:t>
            </a:r>
            <a:r>
              <a:rPr lang="en-US" sz="2000" dirty="0"/>
              <a:t> in </a:t>
            </a:r>
            <a:r>
              <a:rPr lang="en-US" sz="2000" dirty="0">
                <a:solidFill>
                  <a:schemeClr val="accent2"/>
                </a:solidFill>
              </a:rPr>
              <a:t>red</a:t>
            </a:r>
          </a:p>
          <a:p>
            <a:pPr lvl="2">
              <a:spcBef>
                <a:spcPts val="200"/>
              </a:spcBef>
              <a:buNone/>
            </a:pPr>
            <a:r>
              <a:rPr lang="en-US" sz="1800" dirty="0">
                <a:latin typeface="Courier New"/>
                <a:cs typeface="Courier New"/>
              </a:rPr>
              <a:t>UFJRQNX</a:t>
            </a:r>
            <a:r>
              <a:rPr lang="en-US" sz="1800" dirty="0">
                <a:solidFill>
                  <a:schemeClr val="accent2"/>
                </a:solidFill>
                <a:latin typeface="Courier New"/>
                <a:cs typeface="Courier New"/>
              </a:rPr>
              <a:t>A</a:t>
            </a:r>
            <a:r>
              <a:rPr lang="en-US" sz="1800" dirty="0">
                <a:latin typeface="Courier New"/>
                <a:cs typeface="Courier New"/>
              </a:rPr>
              <a:t>WB</a:t>
            </a:r>
            <a:r>
              <a:rPr lang="en-US" sz="1800" dirty="0">
                <a:solidFill>
                  <a:schemeClr val="accent2"/>
                </a:solidFill>
                <a:latin typeface="Courier New"/>
                <a:cs typeface="Courier New"/>
              </a:rPr>
              <a:t>D</a:t>
            </a:r>
            <a:r>
              <a:rPr lang="en-US" sz="1800" dirty="0">
                <a:latin typeface="Courier New"/>
                <a:cs typeface="Courier New"/>
              </a:rPr>
              <a:t>RMH</a:t>
            </a:r>
          </a:p>
          <a:p>
            <a:pPr lvl="2">
              <a:spcBef>
                <a:spcPts val="200"/>
              </a:spcBef>
              <a:buNone/>
            </a:pPr>
            <a:r>
              <a:rPr lang="en-US" sz="1800" dirty="0">
                <a:solidFill>
                  <a:schemeClr val="accent2"/>
                </a:solidFill>
                <a:latin typeface="Courier New"/>
                <a:cs typeface="Courier New"/>
              </a:rPr>
              <a:t>A</a:t>
            </a:r>
            <a:r>
              <a:rPr lang="en-US" sz="1800" dirty="0">
                <a:latin typeface="Courier New"/>
                <a:cs typeface="Courier New"/>
              </a:rPr>
              <a:t>WCYRGUQINN</a:t>
            </a:r>
            <a:r>
              <a:rPr lang="en-US" sz="1800" dirty="0">
                <a:solidFill>
                  <a:schemeClr val="accent2"/>
                </a:solidFill>
                <a:latin typeface="Courier New"/>
                <a:cs typeface="Courier New"/>
              </a:rPr>
              <a:t>D</a:t>
            </a:r>
            <a:r>
              <a:rPr lang="en-US" sz="1800" dirty="0">
                <a:latin typeface="Courier New"/>
                <a:cs typeface="Courier New"/>
              </a:rPr>
              <a:t>SM</a:t>
            </a:r>
          </a:p>
          <a:p>
            <a:r>
              <a:rPr lang="en-US" sz="2000" dirty="0"/>
              <a:t>Rotor position Y: </a:t>
            </a:r>
            <a:r>
              <a:rPr lang="en-US" sz="2000" dirty="0" err="1"/>
              <a:t>ZN(p</a:t>
            </a:r>
            <a:r>
              <a:rPr lang="en-US" sz="2000" dirty="0"/>
              <a:t>) over </a:t>
            </a:r>
            <a:r>
              <a:rPr lang="en-US" sz="2000" dirty="0" err="1"/>
              <a:t>N(c</a:t>
            </a:r>
            <a:r>
              <a:rPr lang="en-US" sz="2000" dirty="0"/>
              <a:t>), no </a:t>
            </a:r>
            <a:r>
              <a:rPr lang="en-US" sz="2000" dirty="0" err="1"/>
              <a:t>scritch</a:t>
            </a:r>
            <a:endParaRPr lang="en-US" sz="2000" dirty="0"/>
          </a:p>
          <a:p>
            <a:pPr lvl="2">
              <a:spcBef>
                <a:spcPts val="200"/>
              </a:spcBef>
              <a:buNone/>
            </a:pPr>
            <a:r>
              <a:rPr lang="en-US" sz="1800" dirty="0">
                <a:latin typeface="Courier New"/>
                <a:cs typeface="Courier New"/>
              </a:rPr>
              <a:t>JGMGFUHRWCNSEW</a:t>
            </a:r>
          </a:p>
          <a:p>
            <a:pPr lvl="2">
              <a:spcBef>
                <a:spcPts val="200"/>
              </a:spcBef>
              <a:buNone/>
            </a:pPr>
            <a:r>
              <a:rPr lang="en-US" sz="1800" dirty="0">
                <a:latin typeface="Courier New"/>
                <a:cs typeface="Courier New"/>
              </a:rPr>
              <a:t>UZCZBJOTAMQESA</a:t>
            </a:r>
          </a:p>
          <a:p>
            <a:pPr>
              <a:buNone/>
            </a:pPr>
            <a:endParaRPr lang="en-US" sz="2600" dirty="0">
              <a:latin typeface="Courier New"/>
              <a:cs typeface="Courier New"/>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42</a:t>
            </a:fld>
            <a:endParaRPr lang="en-US"/>
          </a:p>
        </p:txBody>
      </p:sp>
      <p:sp>
        <p:nvSpPr>
          <p:cNvPr id="115716" name="Rectangle 2"/>
          <p:cNvSpPr>
            <a:spLocks noGrp="1" noChangeArrowheads="1"/>
          </p:cNvSpPr>
          <p:nvPr>
            <p:ph type="title"/>
          </p:nvPr>
        </p:nvSpPr>
        <p:spPr>
          <a:xfrm>
            <a:off x="685800" y="152400"/>
            <a:ext cx="7772400" cy="762000"/>
          </a:xfrm>
        </p:spPr>
        <p:txBody>
          <a:bodyPr/>
          <a:lstStyle/>
          <a:p>
            <a:r>
              <a:rPr lang="en-US" sz="3600" dirty="0"/>
              <a:t>Polish (</a:t>
            </a:r>
            <a:r>
              <a:rPr lang="en-US" sz="3600" dirty="0" err="1"/>
              <a:t>Rejewski</a:t>
            </a:r>
            <a:r>
              <a:rPr lang="en-US" sz="3600" dirty="0"/>
              <a:t>) Attack</a:t>
            </a:r>
          </a:p>
        </p:txBody>
      </p:sp>
      <p:sp>
        <p:nvSpPr>
          <p:cNvPr id="115717" name="Rectangle 3"/>
          <p:cNvSpPr>
            <a:spLocks noGrp="1" noChangeArrowheads="1"/>
          </p:cNvSpPr>
          <p:nvPr>
            <p:ph type="body" idx="1"/>
          </p:nvPr>
        </p:nvSpPr>
        <p:spPr>
          <a:xfrm>
            <a:off x="152400" y="1676400"/>
            <a:ext cx="8763000" cy="4038600"/>
          </a:xfrm>
        </p:spPr>
        <p:txBody>
          <a:bodyPr/>
          <a:lstStyle/>
          <a:p>
            <a:pPr>
              <a:lnSpc>
                <a:spcPct val="90000"/>
              </a:lnSpc>
            </a:pPr>
            <a:r>
              <a:rPr lang="en-US" sz="2000" dirty="0" err="1"/>
              <a:t>Rejewski</a:t>
            </a:r>
            <a:r>
              <a:rPr lang="en-US" sz="2000" dirty="0"/>
              <a:t> exploited weakness in German keying procedure to determine rotor wiring</a:t>
            </a:r>
          </a:p>
          <a:p>
            <a:pPr marL="990600" lvl="1" indent="-533400">
              <a:lnSpc>
                <a:spcPct val="90000"/>
              </a:lnSpc>
            </a:pPr>
            <a:r>
              <a:rPr lang="en-US" sz="2000" dirty="0" err="1"/>
              <a:t>Rejewski</a:t>
            </a:r>
            <a:r>
              <a:rPr lang="en-US" sz="2000" dirty="0"/>
              <a:t> had </a:t>
            </a:r>
            <a:r>
              <a:rPr lang="en-US" sz="2000" dirty="0" err="1"/>
              <a:t>ciphertext</a:t>
            </a:r>
            <a:r>
              <a:rPr lang="en-US" sz="2000" dirty="0"/>
              <a:t> for several months but no Enigma.</a:t>
            </a:r>
          </a:p>
          <a:p>
            <a:pPr marL="990600" lvl="1" indent="-533400">
              <a:lnSpc>
                <a:spcPct val="90000"/>
              </a:lnSpc>
            </a:pPr>
            <a:r>
              <a:rPr lang="en-US" sz="2000" dirty="0"/>
              <a:t>Rejewski had </a:t>
            </a:r>
            <a:r>
              <a:rPr lang="en-US" sz="2000" dirty="0" err="1"/>
              <a:t>stecker</a:t>
            </a:r>
            <a:r>
              <a:rPr lang="en-US" sz="2000" dirty="0"/>
              <a:t> settings for 2 months (from a spy via the French in 12/32), leaving 265.2 bits of key (the rotor wirings) to be found.  He did.</a:t>
            </a:r>
          </a:p>
          <a:p>
            <a:pPr>
              <a:lnSpc>
                <a:spcPct val="90000"/>
              </a:lnSpc>
            </a:pPr>
            <a:r>
              <a:rPr lang="en-US" sz="2000" dirty="0"/>
              <a:t>Poles determined the daily keys</a:t>
            </a:r>
          </a:p>
          <a:p>
            <a:pPr marL="990600" lvl="1" indent="-533400">
              <a:lnSpc>
                <a:spcPct val="90000"/>
              </a:lnSpc>
            </a:pPr>
            <a:r>
              <a:rPr lang="en-US" sz="2000" dirty="0" err="1"/>
              <a:t>Rejewski</a:t>
            </a:r>
            <a:r>
              <a:rPr lang="en-US" sz="2000" dirty="0"/>
              <a:t> catalogued the characteristics of rotor settings to detect daily settings.  He did this with two connected Enigmas offset by 3 positions (the “</a:t>
            </a:r>
            <a:r>
              <a:rPr lang="en-US" sz="2000" dirty="0" err="1"/>
              <a:t>cyclotometer</a:t>
            </a:r>
            <a:r>
              <a:rPr lang="en-US" sz="2000" dirty="0"/>
              <a:t>”).</a:t>
            </a:r>
          </a:p>
          <a:p>
            <a:pPr marL="990600" lvl="1" indent="-533400">
              <a:lnSpc>
                <a:spcPct val="90000"/>
              </a:lnSpc>
            </a:pPr>
            <a:r>
              <a:rPr lang="en-US" sz="2000" dirty="0"/>
              <a:t>In 9/38, when the “message key” was no longer in this way, </a:t>
            </a:r>
            <a:r>
              <a:rPr lang="en-US" sz="2000" dirty="0" err="1"/>
              <a:t>Rejewski’s</a:t>
            </a:r>
            <a:r>
              <a:rPr lang="en-US" sz="2000" dirty="0"/>
              <a:t> characteristics stopped working.</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43</a:t>
            </a:fld>
            <a:endParaRPr lang="en-US"/>
          </a:p>
        </p:txBody>
      </p:sp>
      <p:sp>
        <p:nvSpPr>
          <p:cNvPr id="115716" name="Rectangle 2"/>
          <p:cNvSpPr>
            <a:spLocks noGrp="1" noChangeArrowheads="1"/>
          </p:cNvSpPr>
          <p:nvPr>
            <p:ph type="title"/>
          </p:nvPr>
        </p:nvSpPr>
        <p:spPr>
          <a:xfrm>
            <a:off x="228600" y="0"/>
            <a:ext cx="8763000" cy="914400"/>
          </a:xfrm>
        </p:spPr>
        <p:txBody>
          <a:bodyPr/>
          <a:lstStyle/>
          <a:p>
            <a:r>
              <a:rPr lang="en-US" sz="3600" dirty="0"/>
              <a:t>Early German Keying Procedure</a:t>
            </a:r>
          </a:p>
        </p:txBody>
      </p:sp>
      <p:sp>
        <p:nvSpPr>
          <p:cNvPr id="115717" name="Rectangle 3"/>
          <p:cNvSpPr>
            <a:spLocks noGrp="1" noChangeArrowheads="1"/>
          </p:cNvSpPr>
          <p:nvPr>
            <p:ph type="body" idx="1"/>
          </p:nvPr>
        </p:nvSpPr>
        <p:spPr>
          <a:xfrm>
            <a:off x="381000" y="1371600"/>
            <a:ext cx="8229600" cy="4876800"/>
          </a:xfrm>
        </p:spPr>
        <p:txBody>
          <a:bodyPr/>
          <a:lstStyle/>
          <a:p>
            <a:pPr marL="0" indent="0"/>
            <a:r>
              <a:rPr lang="en-US" sz="2000" dirty="0"/>
              <a:t> Every signal officer had a list of global Enigma keys</a:t>
            </a:r>
          </a:p>
          <a:p>
            <a:pPr marL="400050" lvl="1" indent="0">
              <a:spcBef>
                <a:spcPts val="200"/>
              </a:spcBef>
            </a:pPr>
            <a:r>
              <a:rPr lang="en-US" sz="2000" dirty="0"/>
              <a:t> </a:t>
            </a:r>
            <a:r>
              <a:rPr lang="en-US" sz="2000" dirty="0" err="1"/>
              <a:t>Stecker</a:t>
            </a:r>
            <a:r>
              <a:rPr lang="en-US" sz="2000" dirty="0"/>
              <a:t> (reflector) wiring</a:t>
            </a:r>
          </a:p>
          <a:p>
            <a:pPr marL="400050" lvl="1" indent="0">
              <a:spcBef>
                <a:spcPts val="200"/>
              </a:spcBef>
            </a:pPr>
            <a:r>
              <a:rPr lang="en-US" sz="2000" dirty="0"/>
              <a:t> Rotor position</a:t>
            </a:r>
          </a:p>
          <a:p>
            <a:pPr marL="400050" lvl="1" indent="0">
              <a:spcBef>
                <a:spcPts val="200"/>
              </a:spcBef>
            </a:pPr>
            <a:r>
              <a:rPr lang="en-US" sz="2000" dirty="0"/>
              <a:t> Turnover settings</a:t>
            </a:r>
          </a:p>
          <a:p>
            <a:pPr marL="400050" lvl="1" indent="0">
              <a:spcBef>
                <a:spcPts val="200"/>
              </a:spcBef>
            </a:pPr>
            <a:r>
              <a:rPr lang="en-US" sz="2000" dirty="0"/>
              <a:t> Rotor starting position</a:t>
            </a:r>
          </a:p>
          <a:p>
            <a:pPr marL="0" indent="0"/>
            <a:r>
              <a:rPr lang="en-US" sz="2000" dirty="0"/>
              <a:t> To send a message:</a:t>
            </a:r>
          </a:p>
          <a:p>
            <a:pPr marL="400050" lvl="1" indent="0">
              <a:spcBef>
                <a:spcPts val="200"/>
              </a:spcBef>
            </a:pPr>
            <a:r>
              <a:rPr lang="en-US" sz="2000" dirty="0"/>
              <a:t> Operator picks three letter key (ABC) called the indicator</a:t>
            </a:r>
          </a:p>
          <a:p>
            <a:pPr marL="400050" lvl="1" indent="0">
              <a:spcBef>
                <a:spcPts val="200"/>
              </a:spcBef>
            </a:pPr>
            <a:r>
              <a:rPr lang="en-US" sz="2000" dirty="0"/>
              <a:t> Uses daily setting to encrypt the indicator twice</a:t>
            </a:r>
          </a:p>
          <a:p>
            <a:pPr marL="400050" lvl="1" indent="0">
              <a:spcBef>
                <a:spcPts val="200"/>
              </a:spcBef>
            </a:pPr>
            <a:r>
              <a:rPr lang="en-US" sz="2000" dirty="0"/>
              <a:t> Transmits these 6 letters</a:t>
            </a:r>
          </a:p>
          <a:p>
            <a:pPr marL="400050" lvl="1" indent="0">
              <a:spcBef>
                <a:spcPts val="200"/>
              </a:spcBef>
            </a:pPr>
            <a:r>
              <a:rPr lang="en-US" sz="2000" dirty="0"/>
              <a:t> Reset rotors to indicator setting</a:t>
            </a:r>
          </a:p>
          <a:p>
            <a:pPr marL="400050" lvl="1" indent="0">
              <a:spcBef>
                <a:spcPts val="200"/>
              </a:spcBef>
            </a:pPr>
            <a:r>
              <a:rPr lang="en-US" sz="2000" dirty="0"/>
              <a:t> Encrypt message</a:t>
            </a:r>
          </a:p>
          <a:p>
            <a:pPr marL="400050" lvl="1" indent="0">
              <a:spcBef>
                <a:spcPts val="200"/>
              </a:spcBef>
            </a:pPr>
            <a:r>
              <a:rPr lang="en-US" sz="2000" dirty="0"/>
              <a:t> The indicator is an ephemeral key used to reduce exposure of the daily keys.</a:t>
            </a:r>
          </a:p>
          <a:p>
            <a:pPr marL="400050" lvl="1" indent="0">
              <a:spcBef>
                <a:spcPts val="200"/>
              </a:spcBef>
            </a:pPr>
            <a:r>
              <a:rPr lang="en-US" sz="2000" dirty="0"/>
              <a:t> Good idea, in principal.  Not so good in practice.</a:t>
            </a:r>
            <a:endParaRPr lang="en-US" sz="24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44</a:t>
            </a:fld>
            <a:endParaRPr lang="en-US"/>
          </a:p>
        </p:txBody>
      </p:sp>
      <p:sp>
        <p:nvSpPr>
          <p:cNvPr id="115716" name="Rectangle 2"/>
          <p:cNvSpPr>
            <a:spLocks noGrp="1" noChangeArrowheads="1"/>
          </p:cNvSpPr>
          <p:nvPr>
            <p:ph type="title"/>
          </p:nvPr>
        </p:nvSpPr>
        <p:spPr>
          <a:xfrm>
            <a:off x="228600" y="0"/>
            <a:ext cx="8763000" cy="914400"/>
          </a:xfrm>
        </p:spPr>
        <p:txBody>
          <a:bodyPr/>
          <a:lstStyle/>
          <a:p>
            <a:r>
              <a:rPr lang="en-US" sz="3600" dirty="0"/>
              <a:t>Two Theorems</a:t>
            </a:r>
          </a:p>
        </p:txBody>
      </p:sp>
      <p:sp>
        <p:nvSpPr>
          <p:cNvPr id="115717" name="Rectangle 3"/>
          <p:cNvSpPr>
            <a:spLocks noGrp="1" noChangeArrowheads="1"/>
          </p:cNvSpPr>
          <p:nvPr>
            <p:ph type="body" idx="1"/>
          </p:nvPr>
        </p:nvSpPr>
        <p:spPr>
          <a:xfrm>
            <a:off x="381000" y="1371600"/>
            <a:ext cx="8382000" cy="4800600"/>
          </a:xfrm>
        </p:spPr>
        <p:txBody>
          <a:bodyPr/>
          <a:lstStyle/>
          <a:p>
            <a:pPr>
              <a:lnSpc>
                <a:spcPct val="90000"/>
              </a:lnSpc>
            </a:pPr>
            <a:r>
              <a:rPr lang="en-US" sz="2000" b="1" u="sng" dirty="0">
                <a:latin typeface="Calibri" panose="020F0502020204030204" pitchFamily="34" charset="0"/>
                <a:cs typeface="Calibri" panose="020F0502020204030204" pitchFamily="34" charset="0"/>
              </a:rPr>
              <a:t>Theorem 1</a:t>
            </a:r>
            <a:r>
              <a:rPr lang="en-US" sz="2000" i="1"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If S=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T is another permutation, then the effect of 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ST, operating from the left, is 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ST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T, …, a</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T, …, b</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T).</a:t>
            </a:r>
          </a:p>
          <a:p>
            <a:pPr lvl="1" indent="-342900">
              <a:lnSpc>
                <a:spcPct val="90000"/>
              </a:lnSpc>
            </a:pPr>
            <a:r>
              <a:rPr lang="en-US" sz="2000" dirty="0">
                <a:latin typeface="Calibri" panose="020F0502020204030204" pitchFamily="34" charset="0"/>
                <a:cs typeface="Calibri" panose="020F0502020204030204" pitchFamily="34" charset="0"/>
              </a:rPr>
              <a:t>Example: S= (12345) (67), T= (17)(26)(35).</a:t>
            </a:r>
          </a:p>
          <a:p>
            <a:pPr marL="1009650" lvl="1" indent="-609600">
              <a:lnSpc>
                <a:spcPct val="90000"/>
              </a:lnSpc>
              <a:buNone/>
            </a:pPr>
            <a:r>
              <a:rPr lang="en-US" sz="2000" dirty="0">
                <a:latin typeface="Calibri" panose="020F0502020204030204" pitchFamily="34" charset="0"/>
                <a:cs typeface="Calibri" panose="020F0502020204030204" pitchFamily="34" charset="0"/>
              </a:rPr>
              <a:t>         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ST= (76543)(12)</a:t>
            </a:r>
            <a:endParaRPr lang="en-US" sz="2400" dirty="0">
              <a:latin typeface="Calibri" panose="020F0502020204030204" pitchFamily="34" charset="0"/>
              <a:cs typeface="Calibri" panose="020F0502020204030204" pitchFamily="34" charset="0"/>
            </a:endParaRPr>
          </a:p>
          <a:p>
            <a:pPr>
              <a:lnSpc>
                <a:spcPct val="90000"/>
              </a:lnSpc>
            </a:pPr>
            <a:r>
              <a:rPr lang="en-US" sz="2000" b="1" u="sng" dirty="0">
                <a:latin typeface="Calibri" panose="020F0502020204030204" pitchFamily="34" charset="0"/>
                <a:cs typeface="Calibri" panose="020F0502020204030204" pitchFamily="34" charset="0"/>
              </a:rPr>
              <a:t>Theorem 2</a:t>
            </a:r>
            <a:r>
              <a:rPr lang="en-US" sz="2000" i="1"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Let S be a permutation of even degree.  S can be decomposed into pairs of cycles of equal length if and only if it can be written as the product of two transpositions.</a:t>
            </a:r>
          </a:p>
          <a:p>
            <a:pPr lvl="1" indent="-342900">
              <a:lnSpc>
                <a:spcPct val="90000"/>
              </a:lnSpc>
            </a:pPr>
            <a:r>
              <a:rPr lang="en-US" sz="2000" dirty="0">
                <a:latin typeface="Calibri" panose="020F0502020204030204" pitchFamily="34" charset="0"/>
                <a:cs typeface="Calibri" panose="020F0502020204030204" pitchFamily="34" charset="0"/>
              </a:rPr>
              <a:t>Example: S= (1234)(8765). A= (15)(26)(37)(48), B= (25)(36)(47)(18).  AB= (1234)(8765).</a:t>
            </a:r>
          </a:p>
          <a:p>
            <a:pPr marL="609600" indent="-609600">
              <a:lnSpc>
                <a:spcPct val="90000"/>
              </a:lnSpc>
              <a:buNone/>
            </a:pPr>
            <a:endParaRPr lang="en-US" sz="2400" dirty="0"/>
          </a:p>
          <a:p>
            <a:pPr marL="609600" indent="-609600">
              <a:lnSpc>
                <a:spcPct val="90000"/>
              </a:lnSpc>
              <a:buNone/>
            </a:pPr>
            <a:r>
              <a:rPr lang="en-US" sz="1800" dirty="0"/>
              <a:t>Note: permutations applied “from the right” here.  </a:t>
            </a:r>
          </a:p>
          <a:p>
            <a:pPr marL="609600" indent="-609600">
              <a:lnSpc>
                <a:spcPct val="90000"/>
              </a:lnSpc>
              <a:buNone/>
            </a:pPr>
            <a:r>
              <a:rPr lang="en-US" sz="1800" dirty="0"/>
              <a:t>You never know when group theory can help!</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45</a:t>
            </a:fld>
            <a:endParaRPr lang="en-US"/>
          </a:p>
        </p:txBody>
      </p:sp>
      <p:sp>
        <p:nvSpPr>
          <p:cNvPr id="115716" name="Rectangle 2"/>
          <p:cNvSpPr>
            <a:spLocks noGrp="1" noChangeArrowheads="1"/>
          </p:cNvSpPr>
          <p:nvPr>
            <p:ph type="title"/>
          </p:nvPr>
        </p:nvSpPr>
        <p:spPr>
          <a:xfrm>
            <a:off x="152400" y="228600"/>
            <a:ext cx="8763000" cy="685800"/>
          </a:xfrm>
        </p:spPr>
        <p:txBody>
          <a:bodyPr/>
          <a:lstStyle/>
          <a:p>
            <a:r>
              <a:rPr lang="en-US" sz="4000" dirty="0"/>
              <a:t>Plan of attack</a:t>
            </a:r>
          </a:p>
        </p:txBody>
      </p:sp>
      <p:sp>
        <p:nvSpPr>
          <p:cNvPr id="115717" name="Rectangle 3"/>
          <p:cNvSpPr>
            <a:spLocks noGrp="1" noChangeArrowheads="1"/>
          </p:cNvSpPr>
          <p:nvPr>
            <p:ph type="body" idx="1"/>
          </p:nvPr>
        </p:nvSpPr>
        <p:spPr>
          <a:xfrm>
            <a:off x="304800" y="1549400"/>
            <a:ext cx="8763000" cy="4470400"/>
          </a:xfrm>
        </p:spPr>
        <p:txBody>
          <a:bodyPr/>
          <a:lstStyle/>
          <a:p>
            <a:pPr>
              <a:lnSpc>
                <a:spcPct val="90000"/>
              </a:lnSpc>
            </a:pPr>
            <a:r>
              <a:rPr lang="en-US" sz="2000" dirty="0"/>
              <a:t>Define</a:t>
            </a:r>
            <a:r>
              <a:rPr lang="en-US" sz="2000" i="1" dirty="0"/>
              <a:t>  </a:t>
            </a:r>
            <a:r>
              <a:rPr lang="en-US" sz="2000" dirty="0">
                <a:latin typeface="Arial"/>
                <a:cs typeface="Arial"/>
              </a:rPr>
              <a:t>E(</a:t>
            </a:r>
            <a:r>
              <a:rPr lang="en-US" sz="2000" dirty="0" err="1">
                <a:latin typeface="Arial"/>
                <a:cs typeface="Arial"/>
              </a:rPr>
              <a:t>i,j,k</a:t>
            </a:r>
            <a:r>
              <a:rPr lang="en-US" sz="2000" dirty="0">
                <a:latin typeface="Arial"/>
                <a:cs typeface="Arial"/>
              </a:rPr>
              <a:t>)= </a:t>
            </a:r>
            <a:r>
              <a:rPr lang="en-US" sz="2000" dirty="0" err="1">
                <a:latin typeface="Arial"/>
                <a:cs typeface="Arial"/>
              </a:rPr>
              <a:t>P</a:t>
            </a:r>
            <a:r>
              <a:rPr lang="en-US" sz="2000" baseline="30000" dirty="0" err="1">
                <a:latin typeface="Arial"/>
                <a:cs typeface="Arial"/>
              </a:rPr>
              <a:t>i</a:t>
            </a:r>
            <a:r>
              <a:rPr lang="en-US" sz="2000" dirty="0" err="1">
                <a:latin typeface="Arial"/>
                <a:cs typeface="Arial"/>
              </a:rPr>
              <a:t>NP</a:t>
            </a:r>
            <a:r>
              <a:rPr lang="en-US" sz="2000" baseline="30000" dirty="0">
                <a:latin typeface="Arial"/>
                <a:cs typeface="Arial"/>
              </a:rPr>
              <a:t>-i </a:t>
            </a:r>
            <a:r>
              <a:rPr lang="en-US" sz="2000" dirty="0" err="1">
                <a:latin typeface="Arial"/>
                <a:cs typeface="Arial"/>
              </a:rPr>
              <a:t>P</a:t>
            </a:r>
            <a:r>
              <a:rPr lang="en-US" sz="2000" baseline="30000" dirty="0" err="1">
                <a:latin typeface="Arial"/>
                <a:cs typeface="Arial"/>
              </a:rPr>
              <a:t>j</a:t>
            </a:r>
            <a:r>
              <a:rPr lang="en-US" sz="2000" dirty="0" err="1">
                <a:latin typeface="Arial"/>
                <a:cs typeface="Arial"/>
              </a:rPr>
              <a:t>MP</a:t>
            </a:r>
            <a:r>
              <a:rPr lang="en-US" sz="2000" baseline="30000" dirty="0">
                <a:latin typeface="Arial"/>
                <a:cs typeface="Arial"/>
              </a:rPr>
              <a:t>-j </a:t>
            </a:r>
            <a:r>
              <a:rPr lang="en-US" sz="2000" dirty="0" err="1">
                <a:latin typeface="Arial"/>
                <a:cs typeface="Arial"/>
              </a:rPr>
              <a:t>P</a:t>
            </a:r>
            <a:r>
              <a:rPr lang="en-US" sz="2000" baseline="30000" dirty="0" err="1">
                <a:latin typeface="Arial"/>
                <a:cs typeface="Arial"/>
              </a:rPr>
              <a:t>k</a:t>
            </a:r>
            <a:r>
              <a:rPr lang="en-US" sz="2000" dirty="0" err="1">
                <a:latin typeface="Arial"/>
                <a:cs typeface="Arial"/>
              </a:rPr>
              <a:t>LP</a:t>
            </a:r>
            <a:r>
              <a:rPr lang="en-US" sz="2000" baseline="30000" dirty="0">
                <a:latin typeface="Arial"/>
                <a:cs typeface="Arial"/>
              </a:rPr>
              <a:t>-k </a:t>
            </a:r>
            <a:r>
              <a:rPr lang="en-US" sz="2000" dirty="0">
                <a:latin typeface="Arial"/>
                <a:cs typeface="Arial"/>
              </a:rPr>
              <a:t>U P</a:t>
            </a:r>
            <a:r>
              <a:rPr lang="en-US" sz="2000" baseline="30000" dirty="0">
                <a:latin typeface="Arial"/>
                <a:cs typeface="Arial"/>
              </a:rPr>
              <a:t>k</a:t>
            </a:r>
            <a:r>
              <a:rPr lang="en-US" sz="2000" dirty="0">
                <a:latin typeface="Arial"/>
                <a:cs typeface="Arial"/>
              </a:rPr>
              <a:t>L</a:t>
            </a:r>
            <a:r>
              <a:rPr lang="en-US" sz="2000" baseline="30000" dirty="0">
                <a:latin typeface="Arial"/>
                <a:cs typeface="Arial"/>
              </a:rPr>
              <a:t>-1</a:t>
            </a:r>
            <a:r>
              <a:rPr lang="en-US" sz="2000" dirty="0">
                <a:latin typeface="Arial"/>
                <a:cs typeface="Arial"/>
              </a:rPr>
              <a:t>P</a:t>
            </a:r>
            <a:r>
              <a:rPr lang="en-US" sz="2000" baseline="30000" dirty="0">
                <a:latin typeface="Arial"/>
                <a:cs typeface="Arial"/>
              </a:rPr>
              <a:t>-k </a:t>
            </a:r>
            <a:r>
              <a:rPr lang="en-US" sz="2000" dirty="0">
                <a:latin typeface="Arial"/>
                <a:cs typeface="Arial"/>
              </a:rPr>
              <a:t>P</a:t>
            </a:r>
            <a:r>
              <a:rPr lang="en-US" sz="2000" baseline="30000" dirty="0">
                <a:latin typeface="Arial"/>
                <a:cs typeface="Arial"/>
              </a:rPr>
              <a:t>j</a:t>
            </a:r>
            <a:r>
              <a:rPr lang="en-US" sz="2000" dirty="0">
                <a:latin typeface="Arial"/>
                <a:cs typeface="Arial"/>
              </a:rPr>
              <a:t>M</a:t>
            </a:r>
            <a:r>
              <a:rPr lang="en-US" sz="2000" baseline="30000" dirty="0">
                <a:latin typeface="Arial"/>
                <a:cs typeface="Arial"/>
              </a:rPr>
              <a:t>-1</a:t>
            </a:r>
            <a:r>
              <a:rPr lang="en-US" sz="2000" dirty="0">
                <a:latin typeface="Arial"/>
                <a:cs typeface="Arial"/>
              </a:rPr>
              <a:t>P</a:t>
            </a:r>
            <a:r>
              <a:rPr lang="en-US" sz="2000" baseline="30000" dirty="0">
                <a:latin typeface="Arial"/>
                <a:cs typeface="Arial"/>
              </a:rPr>
              <a:t>-j </a:t>
            </a:r>
            <a:r>
              <a:rPr lang="en-US" sz="2000" dirty="0">
                <a:latin typeface="Arial"/>
                <a:cs typeface="Arial"/>
              </a:rPr>
              <a:t>P</a:t>
            </a:r>
            <a:r>
              <a:rPr lang="en-US" sz="2000" baseline="30000" dirty="0">
                <a:latin typeface="Arial"/>
                <a:cs typeface="Arial"/>
              </a:rPr>
              <a:t>i</a:t>
            </a:r>
            <a:r>
              <a:rPr lang="en-US" sz="2000" dirty="0">
                <a:latin typeface="Arial"/>
                <a:cs typeface="Arial"/>
              </a:rPr>
              <a:t>N</a:t>
            </a:r>
            <a:r>
              <a:rPr lang="en-US" sz="2000" baseline="30000" dirty="0">
                <a:latin typeface="Arial"/>
                <a:cs typeface="Arial"/>
              </a:rPr>
              <a:t>-1</a:t>
            </a:r>
            <a:r>
              <a:rPr lang="en-US" sz="2000" dirty="0">
                <a:latin typeface="Arial"/>
                <a:cs typeface="Arial"/>
              </a:rPr>
              <a:t>P</a:t>
            </a:r>
            <a:r>
              <a:rPr lang="en-US" sz="2000" baseline="30000" dirty="0">
                <a:latin typeface="Arial"/>
                <a:cs typeface="Arial"/>
              </a:rPr>
              <a:t>-i</a:t>
            </a:r>
          </a:p>
          <a:p>
            <a:pPr>
              <a:lnSpc>
                <a:spcPct val="90000"/>
              </a:lnSpc>
            </a:pPr>
            <a:r>
              <a:rPr lang="en-US" sz="2000" dirty="0">
                <a:latin typeface="Arial" pitchFamily="34" charset="0"/>
                <a:cs typeface="Arial" pitchFamily="34" charset="0"/>
              </a:rPr>
              <a:t>Here, N is rotor 1, M is rotor 2, L is rotor 3 and U is the reflector.</a:t>
            </a:r>
          </a:p>
          <a:p>
            <a:pPr>
              <a:lnSpc>
                <a:spcPct val="90000"/>
              </a:lnSpc>
            </a:pPr>
            <a:r>
              <a:rPr lang="en-US" sz="2000" dirty="0">
                <a:latin typeface="Arial" pitchFamily="34" charset="0"/>
                <a:cs typeface="Arial" pitchFamily="34" charset="0"/>
              </a:rPr>
              <a:t>Let A= E(1,j,k), B= E(2,j,k), C= E(3,j,k), </a:t>
            </a:r>
          </a:p>
          <a:p>
            <a:pPr marL="609600" indent="-609600">
              <a:lnSpc>
                <a:spcPct val="90000"/>
              </a:lnSpc>
              <a:buNone/>
            </a:pPr>
            <a:r>
              <a:rPr lang="en-US" sz="2000" dirty="0">
                <a:latin typeface="Arial" pitchFamily="34" charset="0"/>
                <a:cs typeface="Arial" pitchFamily="34" charset="0"/>
              </a:rPr>
              <a:t>           D= E(4,j,k), E= E(5,j,k), F= E(6,j,k).</a:t>
            </a:r>
          </a:p>
          <a:p>
            <a:pPr>
              <a:lnSpc>
                <a:spcPct val="90000"/>
              </a:lnSpc>
            </a:pPr>
            <a:r>
              <a:rPr lang="en-US" sz="2000" dirty="0">
                <a:latin typeface="Arial" pitchFamily="34" charset="0"/>
                <a:cs typeface="Arial" pitchFamily="34" charset="0"/>
              </a:rPr>
              <a:t>Suppose the (unknown) message key is </a:t>
            </a:r>
            <a:r>
              <a:rPr lang="en-US" sz="2000" dirty="0" err="1">
                <a:latin typeface="Courier New"/>
                <a:cs typeface="Courier New"/>
              </a:rPr>
              <a:t>abg</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A,B,C,D,E,F are involutions representing the effect of Enigma on, </a:t>
            </a:r>
            <a:r>
              <a:rPr lang="en-US" sz="2000" dirty="0" err="1">
                <a:latin typeface="Courier New"/>
                <a:cs typeface="Courier New"/>
              </a:rPr>
              <a:t>abgabg</a:t>
            </a:r>
            <a:r>
              <a:rPr lang="en-US" sz="2000" dirty="0">
                <a:latin typeface="Arial" pitchFamily="34" charset="0"/>
                <a:cs typeface="Arial" pitchFamily="34" charset="0"/>
              </a:rPr>
              <a:t>.   The six letter output on </a:t>
            </a:r>
            <a:r>
              <a:rPr lang="en-US" sz="2000" dirty="0" err="1">
                <a:latin typeface="Arial" pitchFamily="34" charset="0"/>
                <a:cs typeface="Arial" pitchFamily="34" charset="0"/>
              </a:rPr>
              <a:t>abgabg</a:t>
            </a:r>
            <a:r>
              <a:rPr lang="en-US" sz="2000" dirty="0">
                <a:latin typeface="Arial" pitchFamily="34" charset="0"/>
                <a:cs typeface="Arial" pitchFamily="34" charset="0"/>
              </a:rPr>
              <a:t> is called the indicator. </a:t>
            </a:r>
          </a:p>
          <a:p>
            <a:pPr>
              <a:lnSpc>
                <a:spcPct val="90000"/>
              </a:lnSpc>
            </a:pPr>
            <a:r>
              <a:rPr lang="en-US" sz="2000" dirty="0">
                <a:latin typeface="Arial" pitchFamily="34" charset="0"/>
                <a:cs typeface="Arial" pitchFamily="34" charset="0"/>
              </a:rPr>
              <a:t> Now suppose the six letter indicator for a message is </a:t>
            </a:r>
            <a:r>
              <a:rPr lang="en-US" sz="2000" dirty="0" err="1">
                <a:latin typeface="Courier New" pitchFamily="49" charset="0"/>
                <a:cs typeface="Courier New" pitchFamily="49" charset="0"/>
              </a:rPr>
              <a:t>ktz</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svf</a:t>
            </a:r>
            <a:r>
              <a:rPr lang="en-US" sz="2000" dirty="0">
                <a:latin typeface="Arial" pitchFamily="34" charset="0"/>
                <a:cs typeface="Arial" pitchFamily="34" charset="0"/>
              </a:rPr>
              <a:t>. </a:t>
            </a:r>
          </a:p>
          <a:p>
            <a:pPr>
              <a:lnSpc>
                <a:spcPct val="90000"/>
              </a:lnSpc>
            </a:pPr>
            <a:r>
              <a:rPr lang="en-US" sz="2000" dirty="0">
                <a:latin typeface="Arial" pitchFamily="34" charset="0"/>
                <a:cs typeface="Arial" pitchFamily="34" charset="0"/>
              </a:rPr>
              <a:t> </a:t>
            </a:r>
            <a:r>
              <a:rPr lang="en-US" sz="2000" dirty="0" err="1">
                <a:latin typeface="Math1" pitchFamily="2" charset="2"/>
                <a:cs typeface="Arial" pitchFamily="34" charset="0"/>
              </a:rPr>
              <a:t>a</a:t>
            </a:r>
            <a:r>
              <a:rPr lang="en-US" sz="2000" dirty="0" err="1">
                <a:latin typeface="Arial" pitchFamily="34" charset="0"/>
                <a:cs typeface="Arial" pitchFamily="34" charset="0"/>
              </a:rPr>
              <a:t>A</a:t>
            </a:r>
            <a:r>
              <a:rPr lang="en-US" sz="2000" dirty="0">
                <a:latin typeface="Arial" pitchFamily="34" charset="0"/>
                <a:cs typeface="Arial" pitchFamily="34" charset="0"/>
              </a:rPr>
              <a:t>=k, </a:t>
            </a:r>
            <a:r>
              <a:rPr lang="en-US" sz="2000" dirty="0" err="1">
                <a:latin typeface="Math1" pitchFamily="2" charset="2"/>
                <a:cs typeface="Arial" pitchFamily="34" charset="0"/>
              </a:rPr>
              <a:t>a</a:t>
            </a:r>
            <a:r>
              <a:rPr lang="en-US" sz="2000" dirty="0" err="1">
                <a:latin typeface="Arial" pitchFamily="34" charset="0"/>
                <a:cs typeface="Arial" pitchFamily="34" charset="0"/>
              </a:rPr>
              <a:t>D</a:t>
            </a:r>
            <a:r>
              <a:rPr lang="en-US" sz="2000" dirty="0">
                <a:latin typeface="Arial" pitchFamily="34" charset="0"/>
                <a:cs typeface="Arial" pitchFamily="34" charset="0"/>
              </a:rPr>
              <a:t>=s; </a:t>
            </a:r>
            <a:r>
              <a:rPr lang="en-US" sz="2000" dirty="0" err="1">
                <a:latin typeface="Math1" pitchFamily="2" charset="2"/>
                <a:cs typeface="Arial" pitchFamily="34" charset="0"/>
              </a:rPr>
              <a:t>b</a:t>
            </a:r>
            <a:r>
              <a:rPr lang="en-US" sz="2000" dirty="0" err="1">
                <a:latin typeface="Arial" pitchFamily="34" charset="0"/>
                <a:cs typeface="Arial" pitchFamily="34" charset="0"/>
              </a:rPr>
              <a:t>B</a:t>
            </a:r>
            <a:r>
              <a:rPr lang="en-US" sz="2000" dirty="0">
                <a:latin typeface="Arial" pitchFamily="34" charset="0"/>
                <a:cs typeface="Arial" pitchFamily="34" charset="0"/>
              </a:rPr>
              <a:t>=t, </a:t>
            </a:r>
            <a:r>
              <a:rPr lang="en-US" sz="2000" dirty="0" err="1">
                <a:latin typeface="Math1" pitchFamily="2" charset="2"/>
                <a:cs typeface="Arial" pitchFamily="34" charset="0"/>
              </a:rPr>
              <a:t>b</a:t>
            </a:r>
            <a:r>
              <a:rPr lang="en-US" sz="2000" dirty="0" err="1">
                <a:latin typeface="Arial" pitchFamily="34" charset="0"/>
                <a:cs typeface="Arial" pitchFamily="34" charset="0"/>
              </a:rPr>
              <a:t>E</a:t>
            </a:r>
            <a:r>
              <a:rPr lang="en-US" sz="2000" dirty="0">
                <a:latin typeface="Arial" pitchFamily="34" charset="0"/>
                <a:cs typeface="Arial" pitchFamily="34" charset="0"/>
              </a:rPr>
              <a:t>=v; and </a:t>
            </a:r>
            <a:r>
              <a:rPr lang="en-US" sz="2000" dirty="0" err="1">
                <a:latin typeface="Math1" pitchFamily="2" charset="2"/>
                <a:cs typeface="Arial" pitchFamily="34" charset="0"/>
              </a:rPr>
              <a:t>g</a:t>
            </a:r>
            <a:r>
              <a:rPr lang="en-US" sz="2000" dirty="0" err="1">
                <a:latin typeface="Arial" pitchFamily="34" charset="0"/>
                <a:cs typeface="Arial" pitchFamily="34" charset="0"/>
              </a:rPr>
              <a:t>C</a:t>
            </a:r>
            <a:r>
              <a:rPr lang="en-US" sz="2000" dirty="0">
                <a:latin typeface="Arial" pitchFamily="34" charset="0"/>
                <a:cs typeface="Arial" pitchFamily="34" charset="0"/>
              </a:rPr>
              <a:t>=z, </a:t>
            </a:r>
            <a:r>
              <a:rPr lang="en-US" sz="2000" dirty="0" err="1">
                <a:latin typeface="Math1" pitchFamily="2" charset="2"/>
                <a:cs typeface="Arial" pitchFamily="34" charset="0"/>
              </a:rPr>
              <a:t>g</a:t>
            </a:r>
            <a:r>
              <a:rPr lang="en-US" sz="2000" dirty="0" err="1">
                <a:latin typeface="Arial" pitchFamily="34" charset="0"/>
                <a:cs typeface="Arial" pitchFamily="34" charset="0"/>
              </a:rPr>
              <a:t>F</a:t>
            </a:r>
            <a:r>
              <a:rPr lang="en-US" sz="2000" dirty="0">
                <a:latin typeface="Arial" pitchFamily="34" charset="0"/>
                <a:cs typeface="Arial" pitchFamily="34" charset="0"/>
              </a:rPr>
              <a:t>=f, for unknown letters </a:t>
            </a:r>
            <a:r>
              <a:rPr lang="en-US" sz="2000" dirty="0">
                <a:latin typeface="Math1" pitchFamily="2" charset="2"/>
                <a:cs typeface="Arial" pitchFamily="34" charset="0"/>
              </a:rPr>
              <a:t>a, b, g</a:t>
            </a:r>
            <a:r>
              <a:rPr lang="en-US" sz="2000" dirty="0">
                <a:latin typeface="Arial" pitchFamily="34" charset="0"/>
                <a:cs typeface="Arial" pitchFamily="34" charset="0"/>
              </a:rPr>
              <a:t>.</a:t>
            </a:r>
          </a:p>
          <a:p>
            <a:pPr lvl="2" indent="-342900">
              <a:lnSpc>
                <a:spcPct val="90000"/>
              </a:lnSpc>
            </a:pPr>
            <a:r>
              <a:rPr lang="en-US" sz="2000" dirty="0">
                <a:latin typeface="Arial" pitchFamily="34" charset="0"/>
                <a:cs typeface="Arial" pitchFamily="34" charset="0"/>
              </a:rPr>
              <a:t>Since, A= A</a:t>
            </a:r>
            <a:r>
              <a:rPr lang="en-US" sz="2000" baseline="30000" dirty="0">
                <a:latin typeface="Arial" pitchFamily="34" charset="0"/>
                <a:cs typeface="Arial" pitchFamily="34" charset="0"/>
              </a:rPr>
              <a:t>-1</a:t>
            </a:r>
            <a:r>
              <a:rPr lang="en-US" sz="2000" dirty="0">
                <a:latin typeface="Arial" pitchFamily="34" charset="0"/>
                <a:cs typeface="Arial" pitchFamily="34" charset="0"/>
              </a:rPr>
              <a:t>, etc., we obtain t(AD)=s, v(BE)= z(CF).</a:t>
            </a:r>
          </a:p>
          <a:p>
            <a:pPr>
              <a:lnSpc>
                <a:spcPct val="90000"/>
              </a:lnSpc>
            </a:pPr>
            <a:r>
              <a:rPr lang="en-US" sz="2000" dirty="0">
                <a:latin typeface="Arial" pitchFamily="34" charset="0"/>
                <a:cs typeface="Arial" pitchFamily="34" charset="0"/>
              </a:rPr>
              <a:t>In the first part of the attack</a:t>
            </a:r>
          </a:p>
          <a:p>
            <a:pPr marL="1009650" lvl="1" indent="-609600">
              <a:lnSpc>
                <a:spcPct val="90000"/>
              </a:lnSpc>
            </a:pPr>
            <a:r>
              <a:rPr lang="en-US" sz="2000" dirty="0">
                <a:latin typeface="Arial" pitchFamily="34" charset="0"/>
                <a:cs typeface="Arial" pitchFamily="34" charset="0"/>
              </a:rPr>
              <a:t>Use message indicators to construct (AD), (BE) and (CF).</a:t>
            </a:r>
          </a:p>
          <a:p>
            <a:pPr marL="1009650" lvl="1" indent="-609600">
              <a:lnSpc>
                <a:spcPct val="90000"/>
              </a:lnSpc>
            </a:pPr>
            <a:r>
              <a:rPr lang="en-US" sz="2000" dirty="0">
                <a:latin typeface="Arial" pitchFamily="34" charset="0"/>
                <a:cs typeface="Arial" pitchFamily="34" charset="0"/>
              </a:rPr>
              <a:t>Then use (AD), (BE) and (CF) to find A, B, C, D, E, F.</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46</a:t>
            </a:fld>
            <a:endParaRPr lang="en-US"/>
          </a:p>
        </p:txBody>
      </p:sp>
      <p:sp>
        <p:nvSpPr>
          <p:cNvPr id="115716" name="Rectangle 2"/>
          <p:cNvSpPr>
            <a:spLocks noGrp="1" noChangeArrowheads="1"/>
          </p:cNvSpPr>
          <p:nvPr>
            <p:ph type="title"/>
          </p:nvPr>
        </p:nvSpPr>
        <p:spPr>
          <a:xfrm>
            <a:off x="152400" y="76200"/>
            <a:ext cx="8763000" cy="685800"/>
          </a:xfrm>
        </p:spPr>
        <p:txBody>
          <a:bodyPr/>
          <a:lstStyle/>
          <a:p>
            <a:r>
              <a:rPr lang="en-US" sz="4000" dirty="0"/>
              <a:t>Getting the rotor</a:t>
            </a:r>
          </a:p>
        </p:txBody>
      </p:sp>
      <p:sp>
        <p:nvSpPr>
          <p:cNvPr id="115717" name="Rectangle 3"/>
          <p:cNvSpPr>
            <a:spLocks noGrp="1" noChangeArrowheads="1"/>
          </p:cNvSpPr>
          <p:nvPr>
            <p:ph type="body" idx="1"/>
          </p:nvPr>
        </p:nvSpPr>
        <p:spPr>
          <a:xfrm>
            <a:off x="304800" y="1143000"/>
            <a:ext cx="8610600" cy="4953000"/>
          </a:xfrm>
        </p:spPr>
        <p:txBody>
          <a:bodyPr/>
          <a:lstStyle/>
          <a:p>
            <a:pPr>
              <a:lnSpc>
                <a:spcPct val="90000"/>
              </a:lnSpc>
            </a:pPr>
            <a:r>
              <a:rPr lang="en-US" sz="2000" dirty="0">
                <a:latin typeface="Arial" pitchFamily="34" charset="0"/>
                <a:cs typeface="Arial" pitchFamily="34" charset="0"/>
              </a:rPr>
              <a:t>Set</a:t>
            </a:r>
          </a:p>
          <a:p>
            <a:pPr lvl="1" indent="-342900">
              <a:lnSpc>
                <a:spcPct val="90000"/>
              </a:lnSpc>
              <a:spcBef>
                <a:spcPts val="200"/>
              </a:spcBef>
            </a:pPr>
            <a:r>
              <a:rPr lang="en-US" sz="2000" dirty="0">
                <a:latin typeface="Arial" pitchFamily="34" charset="0"/>
                <a:cs typeface="Arial" pitchFamily="34" charset="0"/>
              </a:rPr>
              <a:t>Q= MLRL</a:t>
            </a:r>
            <a:r>
              <a:rPr lang="en-US" sz="2000" baseline="30000" dirty="0">
                <a:latin typeface="Arial" pitchFamily="34" charset="0"/>
                <a:cs typeface="Arial" pitchFamily="34" charset="0"/>
              </a:rPr>
              <a:t>-1</a:t>
            </a:r>
            <a:r>
              <a:rPr lang="en-US" sz="2000" dirty="0">
                <a:latin typeface="Arial" pitchFamily="34" charset="0"/>
                <a:cs typeface="Arial" pitchFamily="34" charset="0"/>
              </a:rPr>
              <a:t>M</a:t>
            </a:r>
            <a:r>
              <a:rPr lang="en-US" sz="2000" baseline="30000" dirty="0">
                <a:latin typeface="Arial" pitchFamily="34" charset="0"/>
                <a:cs typeface="Arial" pitchFamily="34" charset="0"/>
              </a:rPr>
              <a:t>-1</a:t>
            </a:r>
            <a:r>
              <a:rPr lang="en-US" sz="2000" dirty="0">
                <a:latin typeface="Arial" pitchFamily="34" charset="0"/>
                <a:cs typeface="Arial" pitchFamily="34" charset="0"/>
              </a:rPr>
              <a:t>, U= NP</a:t>
            </a:r>
            <a:r>
              <a:rPr lang="en-US" sz="2000" baseline="30000" dirty="0">
                <a:latin typeface="Arial" pitchFamily="34" charset="0"/>
                <a:cs typeface="Arial" pitchFamily="34" charset="0"/>
              </a:rPr>
              <a:t>-1</a:t>
            </a:r>
            <a:r>
              <a:rPr lang="en-US" sz="2000" dirty="0">
                <a:latin typeface="Arial" pitchFamily="34" charset="0"/>
                <a:cs typeface="Arial" pitchFamily="34" charset="0"/>
              </a:rPr>
              <a:t>QPN</a:t>
            </a:r>
            <a:r>
              <a:rPr lang="en-US" sz="2000" baseline="30000" dirty="0">
                <a:latin typeface="Arial" pitchFamily="34" charset="0"/>
                <a:cs typeface="Arial" pitchFamily="34" charset="0"/>
              </a:rPr>
              <a:t>-1</a:t>
            </a:r>
            <a:r>
              <a:rPr lang="en-US" sz="2000" dirty="0">
                <a:latin typeface="Arial" pitchFamily="34" charset="0"/>
                <a:cs typeface="Arial" pitchFamily="34" charset="0"/>
              </a:rPr>
              <a:t>, V= NP</a:t>
            </a:r>
            <a:r>
              <a:rPr lang="en-US" sz="2000" baseline="30000" dirty="0">
                <a:latin typeface="Arial" pitchFamily="34" charset="0"/>
                <a:cs typeface="Arial" pitchFamily="34" charset="0"/>
              </a:rPr>
              <a:t>-2</a:t>
            </a:r>
            <a:r>
              <a:rPr lang="en-US" sz="2000" dirty="0">
                <a:latin typeface="Arial" pitchFamily="34" charset="0"/>
                <a:cs typeface="Arial" pitchFamily="34" charset="0"/>
              </a:rPr>
              <a:t>QP</a:t>
            </a:r>
            <a:r>
              <a:rPr lang="en-US" sz="2000" baseline="30000" dirty="0">
                <a:latin typeface="Arial" pitchFamily="34" charset="0"/>
                <a:cs typeface="Arial" pitchFamily="34" charset="0"/>
              </a:rPr>
              <a:t>2</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W= NP</a:t>
            </a:r>
            <a:r>
              <a:rPr lang="en-US" sz="2000" baseline="30000" dirty="0">
                <a:latin typeface="Arial" pitchFamily="34" charset="0"/>
                <a:cs typeface="Arial" pitchFamily="34" charset="0"/>
              </a:rPr>
              <a:t>-3</a:t>
            </a:r>
            <a:r>
              <a:rPr lang="en-US" sz="2000" dirty="0">
                <a:latin typeface="Arial" pitchFamily="34" charset="0"/>
                <a:cs typeface="Arial" pitchFamily="34" charset="0"/>
              </a:rPr>
              <a:t>QP</a:t>
            </a:r>
            <a:r>
              <a:rPr lang="en-US" sz="2000" baseline="30000" dirty="0">
                <a:latin typeface="Arial" pitchFamily="34" charset="0"/>
                <a:cs typeface="Arial" pitchFamily="34" charset="0"/>
              </a:rPr>
              <a:t>3</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X= NP</a:t>
            </a:r>
            <a:r>
              <a:rPr lang="en-US" sz="2000" baseline="30000" dirty="0">
                <a:latin typeface="Arial" pitchFamily="34" charset="0"/>
                <a:cs typeface="Arial" pitchFamily="34" charset="0"/>
              </a:rPr>
              <a:t>-4</a:t>
            </a:r>
            <a:r>
              <a:rPr lang="en-US" sz="2000" dirty="0">
                <a:latin typeface="Arial" pitchFamily="34" charset="0"/>
                <a:cs typeface="Arial" pitchFamily="34" charset="0"/>
              </a:rPr>
              <a:t>QP</a:t>
            </a:r>
            <a:r>
              <a:rPr lang="en-US" sz="2000" baseline="30000" dirty="0">
                <a:latin typeface="Arial" pitchFamily="34" charset="0"/>
                <a:cs typeface="Arial" pitchFamily="34" charset="0"/>
              </a:rPr>
              <a:t>4</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Y= NP</a:t>
            </a:r>
            <a:r>
              <a:rPr lang="en-US" sz="2000" baseline="30000" dirty="0">
                <a:latin typeface="Arial" pitchFamily="34" charset="0"/>
                <a:cs typeface="Arial" pitchFamily="34" charset="0"/>
              </a:rPr>
              <a:t>-5</a:t>
            </a:r>
            <a:r>
              <a:rPr lang="en-US" sz="2000" dirty="0">
                <a:latin typeface="Arial" pitchFamily="34" charset="0"/>
                <a:cs typeface="Arial" pitchFamily="34" charset="0"/>
              </a:rPr>
              <a:t>QP</a:t>
            </a:r>
            <a:r>
              <a:rPr lang="en-US" sz="2000" baseline="30000" dirty="0">
                <a:latin typeface="Arial" pitchFamily="34" charset="0"/>
                <a:cs typeface="Arial" pitchFamily="34" charset="0"/>
              </a:rPr>
              <a:t>5</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Z= NP</a:t>
            </a:r>
            <a:r>
              <a:rPr lang="en-US" sz="2000" baseline="30000" dirty="0">
                <a:latin typeface="Arial" pitchFamily="34" charset="0"/>
                <a:cs typeface="Arial" pitchFamily="34" charset="0"/>
              </a:rPr>
              <a:t>-6</a:t>
            </a:r>
            <a:r>
              <a:rPr lang="en-US" sz="2000" dirty="0">
                <a:latin typeface="Arial" pitchFamily="34" charset="0"/>
                <a:cs typeface="Arial" pitchFamily="34" charset="0"/>
              </a:rPr>
              <a:t>QP</a:t>
            </a:r>
            <a:r>
              <a:rPr lang="en-US" sz="2000" baseline="30000" dirty="0">
                <a:latin typeface="Arial" pitchFamily="34" charset="0"/>
                <a:cs typeface="Arial" pitchFamily="34" charset="0"/>
              </a:rPr>
              <a:t>6</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H=NPN</a:t>
            </a:r>
            <a:r>
              <a:rPr lang="en-US" sz="2000" baseline="30000" dirty="0">
                <a:latin typeface="Arial" pitchFamily="34" charset="0"/>
                <a:cs typeface="Arial" pitchFamily="34" charset="0"/>
              </a:rPr>
              <a:t>-1</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Use the knowledge of A and S to compute</a:t>
            </a:r>
          </a:p>
          <a:p>
            <a:pPr lvl="1" indent="-342900">
              <a:lnSpc>
                <a:spcPct val="90000"/>
              </a:lnSpc>
              <a:spcBef>
                <a:spcPts val="200"/>
              </a:spcBef>
            </a:pPr>
            <a:r>
              <a:rPr lang="en-US" sz="2000" dirty="0">
                <a:latin typeface="Arial" pitchFamily="34" charset="0"/>
                <a:cs typeface="Arial" pitchFamily="34" charset="0"/>
              </a:rPr>
              <a:t>U=P</a:t>
            </a:r>
            <a:r>
              <a:rPr lang="en-US" sz="2000" baseline="30000" dirty="0">
                <a:latin typeface="Arial" pitchFamily="34" charset="0"/>
                <a:cs typeface="Arial" pitchFamily="34" charset="0"/>
              </a:rPr>
              <a:t>-1</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1</a:t>
            </a:r>
            <a:r>
              <a:rPr lang="en-US" sz="2000" dirty="0">
                <a:latin typeface="Arial" pitchFamily="34" charset="0"/>
                <a:cs typeface="Arial" pitchFamily="34" charset="0"/>
              </a:rPr>
              <a:t>, V=P</a:t>
            </a:r>
            <a:r>
              <a:rPr lang="en-US" sz="2000" baseline="30000" dirty="0">
                <a:latin typeface="Arial" pitchFamily="34" charset="0"/>
                <a:cs typeface="Arial" pitchFamily="34" charset="0"/>
              </a:rPr>
              <a:t>-2</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2</a:t>
            </a:r>
            <a:r>
              <a:rPr lang="en-US" sz="2000" dirty="0">
                <a:latin typeface="Arial" pitchFamily="34" charset="0"/>
                <a:cs typeface="Arial" pitchFamily="34" charset="0"/>
              </a:rPr>
              <a:t>, W=P</a:t>
            </a:r>
            <a:r>
              <a:rPr lang="en-US" sz="2000" baseline="30000" dirty="0">
                <a:latin typeface="Arial" pitchFamily="34" charset="0"/>
                <a:cs typeface="Arial" pitchFamily="34" charset="0"/>
              </a:rPr>
              <a:t>-3</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3</a:t>
            </a:r>
            <a:r>
              <a:rPr lang="en-US" sz="2000" dirty="0">
                <a:latin typeface="Arial" pitchFamily="34" charset="0"/>
                <a:cs typeface="Arial" pitchFamily="34" charset="0"/>
              </a:rPr>
              <a:t>,</a:t>
            </a:r>
            <a:r>
              <a:rPr lang="en-US" sz="2000" baseline="30000" dirty="0">
                <a:latin typeface="Arial" pitchFamily="34" charset="0"/>
                <a:cs typeface="Arial" pitchFamily="34" charset="0"/>
              </a:rPr>
              <a:t> </a:t>
            </a:r>
            <a:r>
              <a:rPr lang="en-US" sz="2000" dirty="0">
                <a:latin typeface="Arial" pitchFamily="34" charset="0"/>
                <a:cs typeface="Arial" pitchFamily="34" charset="0"/>
              </a:rPr>
              <a:t>X=P</a:t>
            </a:r>
            <a:r>
              <a:rPr lang="en-US" sz="2000" baseline="30000" dirty="0">
                <a:latin typeface="Arial" pitchFamily="34" charset="0"/>
                <a:cs typeface="Arial" pitchFamily="34" charset="0"/>
              </a:rPr>
              <a:t>-4</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4</a:t>
            </a:r>
          </a:p>
          <a:p>
            <a:pPr lvl="1" indent="-342900">
              <a:lnSpc>
                <a:spcPct val="90000"/>
              </a:lnSpc>
              <a:spcBef>
                <a:spcPts val="200"/>
              </a:spcBef>
            </a:pPr>
            <a:r>
              <a:rPr lang="en-US" sz="2000" dirty="0">
                <a:latin typeface="Arial" pitchFamily="34" charset="0"/>
                <a:cs typeface="Arial" pitchFamily="34" charset="0"/>
              </a:rPr>
              <a:t>Y=P</a:t>
            </a:r>
            <a:r>
              <a:rPr lang="en-US" sz="2000" baseline="30000" dirty="0">
                <a:latin typeface="Arial" pitchFamily="34" charset="0"/>
                <a:cs typeface="Arial" pitchFamily="34" charset="0"/>
              </a:rPr>
              <a:t>-5</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5</a:t>
            </a:r>
            <a:r>
              <a:rPr lang="en-US" sz="2000" dirty="0">
                <a:latin typeface="Arial" pitchFamily="34" charset="0"/>
                <a:cs typeface="Arial" pitchFamily="34" charset="0"/>
              </a:rPr>
              <a:t>,</a:t>
            </a:r>
            <a:r>
              <a:rPr lang="en-US" sz="2000" baseline="30000" dirty="0">
                <a:latin typeface="Arial" pitchFamily="34" charset="0"/>
                <a:cs typeface="Arial" pitchFamily="34" charset="0"/>
              </a:rPr>
              <a:t> </a:t>
            </a:r>
            <a:r>
              <a:rPr lang="en-US" sz="2000" dirty="0">
                <a:latin typeface="Arial" pitchFamily="34" charset="0"/>
                <a:cs typeface="Arial" pitchFamily="34" charset="0"/>
              </a:rPr>
              <a:t>Z=P</a:t>
            </a:r>
            <a:r>
              <a:rPr lang="en-US" sz="2000" baseline="30000" dirty="0">
                <a:latin typeface="Arial" pitchFamily="34" charset="0"/>
                <a:cs typeface="Arial" pitchFamily="34" charset="0"/>
              </a:rPr>
              <a:t>-6</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6</a:t>
            </a:r>
          </a:p>
          <a:p>
            <a:pPr>
              <a:lnSpc>
                <a:spcPct val="90000"/>
              </a:lnSpc>
            </a:pPr>
            <a:r>
              <a:rPr lang="en-US" sz="2000" dirty="0">
                <a:latin typeface="Arial" pitchFamily="34" charset="0"/>
                <a:cs typeface="Arial" pitchFamily="34" charset="0"/>
              </a:rPr>
              <a:t>Next note</a:t>
            </a:r>
          </a:p>
          <a:p>
            <a:pPr lvl="1" indent="-342900">
              <a:lnSpc>
                <a:spcPct val="90000"/>
              </a:lnSpc>
              <a:spcBef>
                <a:spcPts val="200"/>
              </a:spcBef>
            </a:pPr>
            <a:r>
              <a:rPr lang="en-US" sz="2000" dirty="0">
                <a:latin typeface="Arial" pitchFamily="34" charset="0"/>
                <a:cs typeface="Arial" pitchFamily="34" charset="0"/>
              </a:rPr>
              <a:t>UV= NP</a:t>
            </a:r>
            <a:r>
              <a:rPr lang="en-US" sz="2000" baseline="30000" dirty="0">
                <a:latin typeface="Arial" pitchFamily="34" charset="0"/>
                <a:cs typeface="Arial" pitchFamily="34" charset="0"/>
              </a:rPr>
              <a:t>-1</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1</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VW= NP</a:t>
            </a:r>
            <a:r>
              <a:rPr lang="en-US" sz="2000" baseline="30000" dirty="0">
                <a:latin typeface="Arial" pitchFamily="34" charset="0"/>
                <a:cs typeface="Arial" pitchFamily="34" charset="0"/>
              </a:rPr>
              <a:t>-2</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2</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WX= NP</a:t>
            </a:r>
            <a:r>
              <a:rPr lang="en-US" sz="2000" baseline="30000" dirty="0">
                <a:latin typeface="Arial" pitchFamily="34" charset="0"/>
                <a:cs typeface="Arial" pitchFamily="34" charset="0"/>
              </a:rPr>
              <a:t>-3</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3</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XY= NP</a:t>
            </a:r>
            <a:r>
              <a:rPr lang="en-US" sz="2000" baseline="30000" dirty="0">
                <a:latin typeface="Arial" pitchFamily="34" charset="0"/>
                <a:cs typeface="Arial" pitchFamily="34" charset="0"/>
              </a:rPr>
              <a:t>-4</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4</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YZ= NP</a:t>
            </a:r>
            <a:r>
              <a:rPr lang="en-US" sz="2000" baseline="30000" dirty="0">
                <a:latin typeface="Arial" pitchFamily="34" charset="0"/>
                <a:cs typeface="Arial" pitchFamily="34" charset="0"/>
              </a:rPr>
              <a:t>-5</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5</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Now we can calculate H.</a:t>
            </a:r>
          </a:p>
          <a:p>
            <a:pPr lvl="1" indent="-342900">
              <a:lnSpc>
                <a:spcPct val="90000"/>
              </a:lnSpc>
              <a:spcBef>
                <a:spcPts val="200"/>
              </a:spcBef>
            </a:pPr>
            <a:r>
              <a:rPr lang="en-US" sz="2000" dirty="0">
                <a:latin typeface="Arial" pitchFamily="34" charset="0"/>
                <a:cs typeface="Arial" pitchFamily="34" charset="0"/>
              </a:rPr>
              <a:t>(VW)= H</a:t>
            </a:r>
            <a:r>
              <a:rPr lang="en-US" sz="2000" baseline="30000" dirty="0">
                <a:latin typeface="Arial" pitchFamily="34" charset="0"/>
                <a:cs typeface="Arial" pitchFamily="34" charset="0"/>
              </a:rPr>
              <a:t>-1</a:t>
            </a:r>
            <a:r>
              <a:rPr lang="en-US" sz="2000" dirty="0">
                <a:latin typeface="Arial" pitchFamily="34" charset="0"/>
                <a:cs typeface="Arial" pitchFamily="34" charset="0"/>
              </a:rPr>
              <a:t>(UV)H, (WX)= H</a:t>
            </a:r>
            <a:r>
              <a:rPr lang="en-US" sz="2000" baseline="30000" dirty="0">
                <a:latin typeface="Arial" pitchFamily="34" charset="0"/>
                <a:cs typeface="Arial" pitchFamily="34" charset="0"/>
              </a:rPr>
              <a:t>-1</a:t>
            </a:r>
            <a:r>
              <a:rPr lang="en-US" sz="2000" dirty="0">
                <a:latin typeface="Arial" pitchFamily="34" charset="0"/>
                <a:cs typeface="Arial" pitchFamily="34" charset="0"/>
              </a:rPr>
              <a:t>(VW)H, </a:t>
            </a:r>
          </a:p>
          <a:p>
            <a:pPr lvl="1" indent="-342900">
              <a:lnSpc>
                <a:spcPct val="90000"/>
              </a:lnSpc>
              <a:spcBef>
                <a:spcPts val="200"/>
              </a:spcBef>
            </a:pPr>
            <a:r>
              <a:rPr lang="en-US" sz="2000" dirty="0">
                <a:latin typeface="Arial" pitchFamily="34" charset="0"/>
                <a:cs typeface="Arial" pitchFamily="34" charset="0"/>
              </a:rPr>
              <a:t>(XY)= H</a:t>
            </a:r>
            <a:r>
              <a:rPr lang="en-US" sz="2000" baseline="30000" dirty="0">
                <a:latin typeface="Arial" pitchFamily="34" charset="0"/>
                <a:cs typeface="Arial" pitchFamily="34" charset="0"/>
              </a:rPr>
              <a:t>-1</a:t>
            </a:r>
            <a:r>
              <a:rPr lang="en-US" sz="2000" dirty="0">
                <a:latin typeface="Arial" pitchFamily="34" charset="0"/>
                <a:cs typeface="Arial" pitchFamily="34" charset="0"/>
              </a:rPr>
              <a:t>(WX)H, (YZ)= H</a:t>
            </a:r>
            <a:r>
              <a:rPr lang="en-US" sz="2000" baseline="30000" dirty="0">
                <a:latin typeface="Arial" pitchFamily="34" charset="0"/>
                <a:cs typeface="Arial" pitchFamily="34" charset="0"/>
              </a:rPr>
              <a:t>-1</a:t>
            </a:r>
            <a:r>
              <a:rPr lang="en-US" sz="2000" dirty="0">
                <a:latin typeface="Arial" pitchFamily="34" charset="0"/>
                <a:cs typeface="Arial" pitchFamily="34" charset="0"/>
              </a:rPr>
              <a:t>(XY)H.</a:t>
            </a:r>
          </a:p>
          <a:p>
            <a:pPr>
              <a:lnSpc>
                <a:spcPct val="90000"/>
              </a:lnSpc>
            </a:pPr>
            <a:r>
              <a:rPr lang="en-US" sz="2000" dirty="0">
                <a:latin typeface="Arial" pitchFamily="34" charset="0"/>
                <a:cs typeface="Arial" pitchFamily="34" charset="0"/>
              </a:rPr>
              <a:t>Finally, H=NPN</a:t>
            </a:r>
            <a:r>
              <a:rPr lang="en-US" sz="2000" baseline="30000" dirty="0">
                <a:latin typeface="Arial" pitchFamily="34" charset="0"/>
                <a:cs typeface="Arial" pitchFamily="34" charset="0"/>
              </a:rPr>
              <a:t>-1 </a:t>
            </a:r>
            <a:r>
              <a:rPr lang="en-US" sz="2000" dirty="0">
                <a:latin typeface="Arial" pitchFamily="34" charset="0"/>
                <a:cs typeface="Arial" pitchFamily="34" charset="0"/>
              </a:rPr>
              <a:t>lets us compute N.</a:t>
            </a:r>
          </a:p>
          <a:p>
            <a:pPr marL="400050" lvl="1" indent="0">
              <a:lnSpc>
                <a:spcPct val="90000"/>
              </a:lnSpc>
              <a:buNone/>
            </a:pPr>
            <a:endParaRPr lang="en-US" sz="2000" dirty="0">
              <a:latin typeface="Arial" pitchFamily="34" charset="0"/>
              <a:cs typeface="Arial" pitchFamily="34" charset="0"/>
            </a:endParaRPr>
          </a:p>
          <a:p>
            <a:pPr marL="1009650" lvl="1" indent="-609600">
              <a:lnSpc>
                <a:spcPct val="90000"/>
              </a:lnSpc>
            </a:pPr>
            <a:endParaRPr lang="en-US" sz="2000" baseline="30000" dirty="0">
              <a:latin typeface="Arial" pitchFamily="34" charset="0"/>
              <a:cs typeface="Arial"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47</a:t>
            </a:fld>
            <a:endParaRPr lang="en-US"/>
          </a:p>
        </p:txBody>
      </p:sp>
      <p:sp>
        <p:nvSpPr>
          <p:cNvPr id="116740" name="Rectangle 2"/>
          <p:cNvSpPr>
            <a:spLocks noGrp="1" noChangeArrowheads="1"/>
          </p:cNvSpPr>
          <p:nvPr>
            <p:ph type="title"/>
          </p:nvPr>
        </p:nvSpPr>
        <p:spPr>
          <a:xfrm>
            <a:off x="685800" y="228600"/>
            <a:ext cx="7772400" cy="762000"/>
          </a:xfrm>
        </p:spPr>
        <p:txBody>
          <a:bodyPr/>
          <a:lstStyle/>
          <a:p>
            <a:r>
              <a:rPr lang="en-US" sz="3600" dirty="0"/>
              <a:t>Calculate (AD), (BE), (CF)</a:t>
            </a:r>
          </a:p>
        </p:txBody>
      </p:sp>
      <p:sp>
        <p:nvSpPr>
          <p:cNvPr id="116741" name="Rectangle 3"/>
          <p:cNvSpPr>
            <a:spLocks noGrp="1" noChangeArrowheads="1"/>
          </p:cNvSpPr>
          <p:nvPr>
            <p:ph type="body" idx="1"/>
          </p:nvPr>
        </p:nvSpPr>
        <p:spPr>
          <a:xfrm>
            <a:off x="533400" y="1676400"/>
            <a:ext cx="8229600" cy="3581400"/>
          </a:xfrm>
        </p:spPr>
        <p:txBody>
          <a:bodyPr/>
          <a:lstStyle/>
          <a:p>
            <a:pPr marL="609600" indent="-609600">
              <a:lnSpc>
                <a:spcPct val="90000"/>
              </a:lnSpc>
              <a:buFontTx/>
              <a:buNone/>
            </a:pPr>
            <a:r>
              <a:rPr lang="en-US" sz="2400" dirty="0">
                <a:latin typeface="Courier New" pitchFamily="49" charset="0"/>
              </a:rPr>
              <a:t>c</a:t>
            </a:r>
            <a:r>
              <a:rPr lang="en-US" sz="2000" dirty="0">
                <a:latin typeface="Courier New" pitchFamily="49" charset="0"/>
              </a:rPr>
              <a:t>=(p)S </a:t>
            </a:r>
            <a:r>
              <a:rPr lang="en-US" sz="2000" dirty="0" err="1">
                <a:latin typeface="Courier New" pitchFamily="49" charset="0"/>
              </a:rPr>
              <a:t>P</a:t>
            </a:r>
            <a:r>
              <a:rPr lang="en-US" sz="2000" baseline="30000" dirty="0" err="1">
                <a:latin typeface="Courier New" pitchFamily="49" charset="0"/>
              </a:rPr>
              <a:t>i</a:t>
            </a:r>
            <a:r>
              <a:rPr lang="en-US" sz="2000" dirty="0" err="1">
                <a:latin typeface="Courier New" pitchFamily="49" charset="0"/>
              </a:rPr>
              <a:t>NP</a:t>
            </a:r>
            <a:r>
              <a:rPr lang="en-US" sz="2000" baseline="30000" dirty="0" err="1">
                <a:latin typeface="Courier New" pitchFamily="49" charset="0"/>
              </a:rPr>
              <a:t>-i</a:t>
            </a:r>
            <a:r>
              <a:rPr lang="en-US" sz="2000" baseline="30000" dirty="0">
                <a:latin typeface="Courier New" pitchFamily="49" charset="0"/>
              </a:rPr>
              <a:t> </a:t>
            </a:r>
            <a:r>
              <a:rPr lang="en-US" sz="2000" dirty="0" err="1">
                <a:latin typeface="Courier New" pitchFamily="49" charset="0"/>
              </a:rPr>
              <a:t>P</a:t>
            </a:r>
            <a:r>
              <a:rPr lang="en-US" sz="2000" baseline="30000" dirty="0" err="1">
                <a:latin typeface="Courier New" pitchFamily="49" charset="0"/>
              </a:rPr>
              <a:t>j</a:t>
            </a:r>
            <a:r>
              <a:rPr lang="en-US" sz="2000" dirty="0" err="1">
                <a:latin typeface="Courier New" pitchFamily="49" charset="0"/>
              </a:rPr>
              <a:t>MP</a:t>
            </a:r>
            <a:r>
              <a:rPr lang="en-US" sz="2000" baseline="30000" dirty="0" err="1">
                <a:latin typeface="Courier New" pitchFamily="49" charset="0"/>
              </a:rPr>
              <a:t>-j</a:t>
            </a:r>
            <a:r>
              <a:rPr lang="en-US" sz="2000" baseline="30000" dirty="0">
                <a:latin typeface="Courier New" pitchFamily="49" charset="0"/>
              </a:rPr>
              <a:t> </a:t>
            </a:r>
            <a:r>
              <a:rPr lang="en-US" sz="2000" dirty="0" err="1">
                <a:latin typeface="Courier New" pitchFamily="49" charset="0"/>
              </a:rPr>
              <a:t>P</a:t>
            </a:r>
            <a:r>
              <a:rPr lang="en-US" sz="2000" baseline="30000" dirty="0" err="1">
                <a:latin typeface="Courier New" pitchFamily="49" charset="0"/>
              </a:rPr>
              <a:t>k</a:t>
            </a:r>
            <a:r>
              <a:rPr lang="en-US" sz="2000" dirty="0" err="1">
                <a:latin typeface="Courier New" pitchFamily="49" charset="0"/>
              </a:rPr>
              <a:t>LP</a:t>
            </a:r>
            <a:r>
              <a:rPr lang="en-US" sz="2000" baseline="30000" dirty="0" err="1">
                <a:latin typeface="Courier New" pitchFamily="49" charset="0"/>
              </a:rPr>
              <a:t>-k</a:t>
            </a:r>
            <a:r>
              <a:rPr lang="en-US" sz="2000" baseline="30000" dirty="0">
                <a:latin typeface="Courier New" pitchFamily="49" charset="0"/>
              </a:rPr>
              <a:t> </a:t>
            </a:r>
            <a:r>
              <a:rPr lang="en-US" sz="2000" dirty="0">
                <a:latin typeface="Courier New" pitchFamily="49" charset="0"/>
              </a:rPr>
              <a:t>U P</a:t>
            </a:r>
            <a:r>
              <a:rPr lang="en-US" sz="2000" baseline="30000" dirty="0">
                <a:latin typeface="Courier New" pitchFamily="49" charset="0"/>
              </a:rPr>
              <a:t>k</a:t>
            </a:r>
            <a:r>
              <a:rPr lang="en-US" sz="2000" dirty="0">
                <a:latin typeface="Courier New" pitchFamily="49" charset="0"/>
              </a:rPr>
              <a:t>L</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-k</a:t>
            </a:r>
            <a:r>
              <a:rPr lang="en-US" sz="2000" dirty="0">
                <a:latin typeface="Courier New" pitchFamily="49" charset="0"/>
              </a:rPr>
              <a:t> P</a:t>
            </a:r>
            <a:r>
              <a:rPr lang="en-US" sz="2000" baseline="30000" dirty="0">
                <a:latin typeface="Courier New" pitchFamily="49" charset="0"/>
              </a:rPr>
              <a:t>j</a:t>
            </a:r>
            <a:r>
              <a:rPr lang="en-US" sz="2000" dirty="0">
                <a:latin typeface="Courier New" pitchFamily="49" charset="0"/>
              </a:rPr>
              <a:t>M</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-j </a:t>
            </a:r>
            <a:r>
              <a:rPr lang="en-US" sz="2000" dirty="0">
                <a:latin typeface="Courier New" pitchFamily="49" charset="0"/>
              </a:rPr>
              <a:t>P</a:t>
            </a:r>
            <a:r>
              <a:rPr lang="en-US" sz="2000" baseline="30000" dirty="0">
                <a:latin typeface="Courier New" pitchFamily="49" charset="0"/>
              </a:rPr>
              <a:t>i</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-i </a:t>
            </a:r>
            <a:r>
              <a:rPr lang="en-US" sz="2000" dirty="0">
                <a:latin typeface="Courier New" pitchFamily="49" charset="0"/>
              </a:rPr>
              <a:t>S</a:t>
            </a:r>
            <a:r>
              <a:rPr lang="en-US" sz="2000" baseline="30000" dirty="0">
                <a:latin typeface="Courier New" pitchFamily="49" charset="0"/>
              </a:rPr>
              <a:t>-1</a:t>
            </a:r>
          </a:p>
          <a:p>
            <a:pPr marL="609600" indent="-609600">
              <a:lnSpc>
                <a:spcPct val="90000"/>
              </a:lnSpc>
              <a:buNone/>
            </a:pPr>
            <a:endParaRPr lang="en-US" sz="2000" dirty="0"/>
          </a:p>
          <a:p>
            <a:pPr>
              <a:lnSpc>
                <a:spcPct val="90000"/>
              </a:lnSpc>
            </a:pPr>
            <a:r>
              <a:rPr lang="en-US" sz="2000" dirty="0"/>
              <a:t>Using the message indicators and:</a:t>
            </a:r>
          </a:p>
          <a:p>
            <a:pPr marL="1200150" lvl="2" indent="-342900">
              <a:lnSpc>
                <a:spcPct val="90000"/>
              </a:lnSpc>
              <a:spcBef>
                <a:spcPts val="200"/>
              </a:spcBef>
            </a:pPr>
            <a:r>
              <a:rPr lang="en-US" sz="2000" dirty="0">
                <a:latin typeface="Courier New" pitchFamily="49" charset="0"/>
              </a:rPr>
              <a:t>AD= SP</a:t>
            </a:r>
            <a:r>
              <a:rPr lang="en-US" sz="2000" baseline="30000" dirty="0">
                <a:latin typeface="Courier New" pitchFamily="49" charset="0"/>
              </a:rPr>
              <a:t>1</a:t>
            </a:r>
            <a:r>
              <a:rPr lang="en-US" sz="2000" dirty="0">
                <a:latin typeface="Courier New" pitchFamily="49" charset="0"/>
              </a:rPr>
              <a:t>NP</a:t>
            </a:r>
            <a:r>
              <a:rPr lang="en-US" sz="2000" baseline="30000" dirty="0">
                <a:latin typeface="Courier New" pitchFamily="49" charset="0"/>
              </a:rPr>
              <a:t>-1</a:t>
            </a:r>
            <a:r>
              <a:rPr lang="en-US" sz="2000" dirty="0">
                <a:latin typeface="Courier New" pitchFamily="49" charset="0"/>
              </a:rPr>
              <a:t>QP</a:t>
            </a:r>
            <a:r>
              <a:rPr lang="en-US" sz="2000" baseline="30000" dirty="0">
                <a:latin typeface="Courier New" pitchFamily="49" charset="0"/>
              </a:rPr>
              <a:t>1</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-4</a:t>
            </a:r>
            <a:r>
              <a:rPr lang="en-US" sz="2000" dirty="0">
                <a:latin typeface="Courier New" pitchFamily="49" charset="0"/>
              </a:rPr>
              <a:t>QP</a:t>
            </a:r>
            <a:r>
              <a:rPr lang="en-US" sz="2000" baseline="30000" dirty="0">
                <a:latin typeface="Courier New" pitchFamily="49" charset="0"/>
              </a:rPr>
              <a:t>4</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-4</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a:t>
            </a:r>
            <a:r>
              <a:rPr lang="en-US" sz="2000" dirty="0">
                <a:latin typeface="Courier New" pitchFamily="49" charset="0"/>
              </a:rPr>
              <a:t> (c</a:t>
            </a:r>
            <a:r>
              <a:rPr lang="en-US" sz="2000" baseline="-25000" dirty="0">
                <a:latin typeface="Courier New" pitchFamily="49" charset="0"/>
              </a:rPr>
              <a:t>1</a:t>
            </a:r>
            <a:r>
              <a:rPr lang="en-US" sz="2000" dirty="0">
                <a:latin typeface="Courier New" pitchFamily="49" charset="0"/>
              </a:rPr>
              <a:t>)AD= c</a:t>
            </a:r>
            <a:r>
              <a:rPr lang="en-US" sz="2000" baseline="-25000" dirty="0">
                <a:latin typeface="Courier New" pitchFamily="49" charset="0"/>
              </a:rPr>
              <a:t>4</a:t>
            </a:r>
            <a:r>
              <a:rPr lang="en-US" sz="2000" dirty="0">
                <a:latin typeface="Courier New" pitchFamily="49" charset="0"/>
              </a:rPr>
              <a:t>.</a:t>
            </a:r>
            <a:endParaRPr lang="en-US" sz="2000" baseline="30000" dirty="0">
              <a:latin typeface="Courier New" pitchFamily="49" charset="0"/>
            </a:endParaRPr>
          </a:p>
          <a:p>
            <a:pPr marL="1200150" lvl="2" indent="-342900">
              <a:lnSpc>
                <a:spcPct val="90000"/>
              </a:lnSpc>
              <a:spcBef>
                <a:spcPts val="200"/>
              </a:spcBef>
            </a:pPr>
            <a:r>
              <a:rPr lang="en-US" sz="2000" dirty="0">
                <a:latin typeface="Courier New" pitchFamily="49" charset="0"/>
              </a:rPr>
              <a:t>BE= SP</a:t>
            </a:r>
            <a:r>
              <a:rPr lang="en-US" sz="2000" baseline="30000" dirty="0">
                <a:latin typeface="Courier New" pitchFamily="49" charset="0"/>
              </a:rPr>
              <a:t>2</a:t>
            </a:r>
            <a:r>
              <a:rPr lang="en-US" sz="2000" dirty="0">
                <a:latin typeface="Courier New" pitchFamily="49" charset="0"/>
              </a:rPr>
              <a:t>NP</a:t>
            </a:r>
            <a:r>
              <a:rPr lang="en-US" sz="2000" baseline="30000" dirty="0">
                <a:latin typeface="Courier New" pitchFamily="49" charset="0"/>
              </a:rPr>
              <a:t>-2</a:t>
            </a:r>
            <a:r>
              <a:rPr lang="en-US" sz="2000" dirty="0">
                <a:latin typeface="Courier New" pitchFamily="49" charset="0"/>
              </a:rPr>
              <a:t>QP</a:t>
            </a:r>
            <a:r>
              <a:rPr lang="en-US" sz="2000" baseline="30000" dirty="0">
                <a:latin typeface="Courier New" pitchFamily="49" charset="0"/>
              </a:rPr>
              <a:t>2</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-5</a:t>
            </a:r>
            <a:r>
              <a:rPr lang="en-US" sz="2000" dirty="0">
                <a:latin typeface="Courier New" pitchFamily="49" charset="0"/>
              </a:rPr>
              <a:t>QP</a:t>
            </a:r>
            <a:r>
              <a:rPr lang="en-US" sz="2000" baseline="30000" dirty="0">
                <a:latin typeface="Courier New" pitchFamily="49" charset="0"/>
              </a:rPr>
              <a:t>5</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-5</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 </a:t>
            </a:r>
            <a:r>
              <a:rPr lang="en-US" sz="2000" dirty="0">
                <a:latin typeface="Courier New" pitchFamily="49" charset="0"/>
              </a:rPr>
              <a:t>(c</a:t>
            </a:r>
            <a:r>
              <a:rPr lang="en-US" sz="2000" baseline="-25000" dirty="0">
                <a:latin typeface="Courier New" pitchFamily="49" charset="0"/>
              </a:rPr>
              <a:t>2</a:t>
            </a:r>
            <a:r>
              <a:rPr lang="en-US" sz="2000" dirty="0">
                <a:latin typeface="Courier New" pitchFamily="49" charset="0"/>
              </a:rPr>
              <a:t>)BE= c</a:t>
            </a:r>
            <a:r>
              <a:rPr lang="en-US" sz="2000" baseline="-25000" dirty="0">
                <a:latin typeface="Courier New" pitchFamily="49" charset="0"/>
              </a:rPr>
              <a:t>5</a:t>
            </a:r>
            <a:r>
              <a:rPr lang="en-US" sz="2000" dirty="0">
                <a:latin typeface="Courier New" pitchFamily="49" charset="0"/>
              </a:rPr>
              <a:t>.</a:t>
            </a:r>
          </a:p>
          <a:p>
            <a:pPr marL="1200150" lvl="2" indent="-342900">
              <a:lnSpc>
                <a:spcPct val="90000"/>
              </a:lnSpc>
              <a:spcBef>
                <a:spcPts val="200"/>
              </a:spcBef>
            </a:pPr>
            <a:r>
              <a:rPr lang="en-US" sz="2000" dirty="0">
                <a:latin typeface="Courier New" pitchFamily="49" charset="0"/>
              </a:rPr>
              <a:t>CF= SP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-3</a:t>
            </a:r>
            <a:r>
              <a:rPr lang="en-US" sz="2000" dirty="0">
                <a:latin typeface="Courier New" pitchFamily="49" charset="0"/>
              </a:rPr>
              <a:t>QP</a:t>
            </a:r>
            <a:r>
              <a:rPr lang="en-US" sz="2000" baseline="30000" dirty="0">
                <a:latin typeface="Courier New" pitchFamily="49" charset="0"/>
              </a:rPr>
              <a:t>3</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-6</a:t>
            </a:r>
            <a:r>
              <a:rPr lang="en-US" sz="2000" dirty="0">
                <a:latin typeface="Courier New" pitchFamily="49" charset="0"/>
              </a:rPr>
              <a:t>QP</a:t>
            </a:r>
            <a:r>
              <a:rPr lang="en-US" sz="2000" baseline="30000" dirty="0">
                <a:latin typeface="Courier New" pitchFamily="49" charset="0"/>
              </a:rPr>
              <a:t>6</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-6</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 </a:t>
            </a:r>
            <a:r>
              <a:rPr lang="en-US" sz="2000" dirty="0">
                <a:latin typeface="Courier New" pitchFamily="49" charset="0"/>
              </a:rPr>
              <a:t>(c</a:t>
            </a:r>
            <a:r>
              <a:rPr lang="en-US" sz="2000" baseline="-25000" dirty="0">
                <a:latin typeface="Courier New" pitchFamily="49" charset="0"/>
              </a:rPr>
              <a:t>3</a:t>
            </a:r>
            <a:r>
              <a:rPr lang="en-US" sz="2000" dirty="0">
                <a:latin typeface="Courier New" pitchFamily="49" charset="0"/>
              </a:rPr>
              <a:t>)CF= c</a:t>
            </a:r>
            <a:r>
              <a:rPr lang="en-US" sz="2000" baseline="-25000" dirty="0">
                <a:latin typeface="Courier New" pitchFamily="49" charset="0"/>
              </a:rPr>
              <a:t>6</a:t>
            </a:r>
            <a:r>
              <a:rPr lang="en-US" sz="2000" dirty="0">
                <a:latin typeface="Courier New" pitchFamily="49" charset="0"/>
              </a:rPr>
              <a:t>.</a:t>
            </a:r>
          </a:p>
          <a:p>
            <a:pPr>
              <a:lnSpc>
                <a:spcPct val="90000"/>
              </a:lnSpc>
            </a:pPr>
            <a:endParaRPr lang="en-US" sz="2000" dirty="0"/>
          </a:p>
          <a:p>
            <a:pPr>
              <a:lnSpc>
                <a:spcPct val="90000"/>
              </a:lnSpc>
            </a:pPr>
            <a:r>
              <a:rPr lang="en-US" sz="2000" dirty="0"/>
              <a:t>We can find </a:t>
            </a:r>
            <a:r>
              <a:rPr lang="en-US" sz="2000" dirty="0">
                <a:latin typeface="Courier New" pitchFamily="49" charset="0"/>
              </a:rPr>
              <a:t>AD</a:t>
            </a:r>
            <a:r>
              <a:rPr lang="en-US" sz="2000" dirty="0"/>
              <a:t>, </a:t>
            </a:r>
            <a:r>
              <a:rPr lang="en-US" sz="2000" dirty="0">
                <a:latin typeface="Courier New" pitchFamily="49" charset="0"/>
              </a:rPr>
              <a:t>BE </a:t>
            </a:r>
            <a:r>
              <a:rPr lang="en-US" sz="2000" dirty="0"/>
              <a:t>and</a:t>
            </a:r>
            <a:r>
              <a:rPr lang="en-US" sz="2000" dirty="0">
                <a:latin typeface="Courier New" pitchFamily="49" charset="0"/>
              </a:rPr>
              <a:t> CF</a:t>
            </a:r>
            <a:r>
              <a:rPr lang="en-US" sz="2000" dirty="0"/>
              <a:t> after about 80 messages.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48</a:t>
            </a:fld>
            <a:endParaRPr lang="en-US" dirty="0"/>
          </a:p>
        </p:txBody>
      </p:sp>
      <p:sp>
        <p:nvSpPr>
          <p:cNvPr id="116740" name="Rectangle 2"/>
          <p:cNvSpPr>
            <a:spLocks noGrp="1" noChangeArrowheads="1"/>
          </p:cNvSpPr>
          <p:nvPr>
            <p:ph type="title"/>
          </p:nvPr>
        </p:nvSpPr>
        <p:spPr>
          <a:xfrm>
            <a:off x="685800" y="76200"/>
            <a:ext cx="7772400" cy="762000"/>
          </a:xfrm>
        </p:spPr>
        <p:txBody>
          <a:bodyPr/>
          <a:lstStyle/>
          <a:p>
            <a:r>
              <a:rPr lang="en-US" sz="4000" dirty="0"/>
              <a:t>Calculate A, B, C, D, E, F</a:t>
            </a:r>
          </a:p>
        </p:txBody>
      </p:sp>
      <p:sp>
        <p:nvSpPr>
          <p:cNvPr id="116741" name="Rectangle 3"/>
          <p:cNvSpPr>
            <a:spLocks noGrp="1" noChangeArrowheads="1"/>
          </p:cNvSpPr>
          <p:nvPr>
            <p:ph type="body" idx="1"/>
          </p:nvPr>
        </p:nvSpPr>
        <p:spPr>
          <a:xfrm>
            <a:off x="533400" y="1524000"/>
            <a:ext cx="8305800" cy="4495800"/>
          </a:xfrm>
        </p:spPr>
        <p:txBody>
          <a:bodyPr/>
          <a:lstStyle/>
          <a:p>
            <a:pPr>
              <a:lnSpc>
                <a:spcPct val="90000"/>
              </a:lnSpc>
            </a:pPr>
            <a:r>
              <a:rPr lang="en-US" sz="2000" dirty="0"/>
              <a:t>Suppose</a:t>
            </a:r>
          </a:p>
          <a:p>
            <a:pPr lvl="1">
              <a:lnSpc>
                <a:spcPct val="90000"/>
              </a:lnSpc>
              <a:spcBef>
                <a:spcPts val="200"/>
              </a:spcBef>
            </a:pPr>
            <a:r>
              <a:rPr lang="en-US" sz="2000" dirty="0">
                <a:latin typeface="Courier New" pitchFamily="49" charset="0"/>
              </a:rPr>
              <a:t>AD= (</a:t>
            </a:r>
            <a:r>
              <a:rPr lang="en-US" sz="2000" dirty="0" err="1">
                <a:latin typeface="Courier New" pitchFamily="49" charset="0"/>
              </a:rPr>
              <a:t>dvpfkxgzyo</a:t>
            </a:r>
            <a:r>
              <a:rPr lang="en-US" sz="2000" dirty="0">
                <a:latin typeface="Courier New" pitchFamily="49" charset="0"/>
              </a:rPr>
              <a:t>)(</a:t>
            </a:r>
            <a:r>
              <a:rPr lang="en-US" sz="2000" dirty="0" err="1">
                <a:latin typeface="Courier New" pitchFamily="49" charset="0"/>
              </a:rPr>
              <a:t>eijmunqlht</a:t>
            </a:r>
            <a:r>
              <a:rPr lang="en-US" sz="2000" dirty="0">
                <a:latin typeface="Courier New" pitchFamily="49" charset="0"/>
              </a:rPr>
              <a:t>)(</a:t>
            </a:r>
            <a:r>
              <a:rPr lang="en-US" sz="2000" dirty="0" err="1">
                <a:latin typeface="Courier New" pitchFamily="49" charset="0"/>
              </a:rPr>
              <a:t>bc</a:t>
            </a:r>
            <a:r>
              <a:rPr lang="en-US" sz="2000" dirty="0">
                <a:latin typeface="Courier New" pitchFamily="49" charset="0"/>
              </a:rPr>
              <a:t>)(</a:t>
            </a:r>
            <a:r>
              <a:rPr lang="en-US" sz="2000" dirty="0" err="1">
                <a:latin typeface="Courier New" pitchFamily="49" charset="0"/>
              </a:rPr>
              <a:t>rw</a:t>
            </a:r>
            <a:r>
              <a:rPr lang="en-US" sz="2000" dirty="0">
                <a:latin typeface="Courier New" pitchFamily="49" charset="0"/>
              </a:rPr>
              <a:t>)(a)(s) </a:t>
            </a:r>
          </a:p>
          <a:p>
            <a:pPr lvl="1">
              <a:lnSpc>
                <a:spcPct val="90000"/>
              </a:lnSpc>
              <a:spcBef>
                <a:spcPts val="200"/>
              </a:spcBef>
            </a:pPr>
            <a:r>
              <a:rPr lang="en-US" sz="2000" dirty="0">
                <a:latin typeface="Courier New" pitchFamily="49" charset="0"/>
              </a:rPr>
              <a:t>BE= (</a:t>
            </a:r>
            <a:r>
              <a:rPr lang="en-US" sz="2000" dirty="0" err="1">
                <a:latin typeface="Courier New" pitchFamily="49" charset="0"/>
              </a:rPr>
              <a:t>blfqveoum</a:t>
            </a:r>
            <a:r>
              <a:rPr lang="en-US" sz="2000" dirty="0">
                <a:latin typeface="Courier New" pitchFamily="49" charset="0"/>
              </a:rPr>
              <a:t>)(</a:t>
            </a:r>
            <a:r>
              <a:rPr lang="en-US" sz="2000" dirty="0" err="1">
                <a:latin typeface="Courier New" pitchFamily="49" charset="0"/>
              </a:rPr>
              <a:t>hjpswizrn</a:t>
            </a:r>
            <a:r>
              <a:rPr lang="en-US" sz="2000" dirty="0">
                <a:latin typeface="Courier New" pitchFamily="49" charset="0"/>
              </a:rPr>
              <a:t>)(</a:t>
            </a:r>
            <a:r>
              <a:rPr lang="en-US" sz="2000" dirty="0" err="1">
                <a:latin typeface="Courier New" pitchFamily="49" charset="0"/>
              </a:rPr>
              <a:t>axt</a:t>
            </a:r>
            <a:r>
              <a:rPr lang="en-US" sz="2000" dirty="0">
                <a:latin typeface="Courier New" pitchFamily="49" charset="0"/>
              </a:rPr>
              <a:t>)(</a:t>
            </a:r>
            <a:r>
              <a:rPr lang="en-US" sz="2000" dirty="0" err="1">
                <a:latin typeface="Courier New" pitchFamily="49" charset="0"/>
              </a:rPr>
              <a:t>cgy</a:t>
            </a:r>
            <a:r>
              <a:rPr lang="en-US" sz="2000" dirty="0">
                <a:latin typeface="Courier New" pitchFamily="49" charset="0"/>
              </a:rPr>
              <a:t>)(d)(k)</a:t>
            </a:r>
          </a:p>
          <a:p>
            <a:pPr lvl="1">
              <a:lnSpc>
                <a:spcPct val="90000"/>
              </a:lnSpc>
              <a:spcBef>
                <a:spcPts val="200"/>
              </a:spcBef>
            </a:pPr>
            <a:r>
              <a:rPr lang="en-US" sz="2000" dirty="0">
                <a:latin typeface="Courier New" pitchFamily="49" charset="0"/>
              </a:rPr>
              <a:t>CF= (</a:t>
            </a:r>
            <a:r>
              <a:rPr lang="en-US" sz="2000" dirty="0" err="1">
                <a:latin typeface="Courier New" pitchFamily="49" charset="0"/>
              </a:rPr>
              <a:t>abviktjgfcqny)(duzrehlxwpsmo</a:t>
            </a:r>
            <a:r>
              <a:rPr lang="en-US" sz="2000" dirty="0">
                <a:latin typeface="Courier New" pitchFamily="49" charset="0"/>
              </a:rPr>
              <a:t>)</a:t>
            </a:r>
          </a:p>
          <a:p>
            <a:pPr marL="590550" indent="-533400">
              <a:lnSpc>
                <a:spcPct val="90000"/>
              </a:lnSpc>
            </a:pPr>
            <a:r>
              <a:rPr lang="en-US" sz="2000" dirty="0">
                <a:latin typeface="Arial"/>
                <a:cs typeface="Arial"/>
              </a:rPr>
              <a:t>We know from the theorem that  A maps the top line to</a:t>
            </a:r>
          </a:p>
          <a:p>
            <a:pPr marL="590550" indent="-533400">
              <a:lnSpc>
                <a:spcPct val="90000"/>
              </a:lnSpc>
              <a:buNone/>
            </a:pPr>
            <a:r>
              <a:rPr lang="en-US" sz="2000" dirty="0">
                <a:latin typeface="Arial"/>
                <a:cs typeface="Arial"/>
              </a:rPr>
              <a:t>	the bottom line when the bottom is slid the correct amount</a:t>
            </a:r>
          </a:p>
          <a:p>
            <a:pPr marL="1847850" lvl="3" indent="-533400">
              <a:lnSpc>
                <a:spcPct val="90000"/>
              </a:lnSpc>
              <a:buNone/>
            </a:pPr>
            <a:r>
              <a:rPr lang="en-US" dirty="0" err="1">
                <a:latin typeface="Courier New" pitchFamily="49" charset="0"/>
              </a:rPr>
              <a:t>dvpfkxgzyodvpfkxgzy</a:t>
            </a:r>
            <a:r>
              <a:rPr lang="en-US" dirty="0">
                <a:latin typeface="Courier New" pitchFamily="49" charset="0"/>
              </a:rPr>
              <a:t>  </a:t>
            </a:r>
            <a:r>
              <a:rPr lang="en-US" dirty="0">
                <a:latin typeface="Arial"/>
                <a:cs typeface="Arial"/>
              </a:rPr>
              <a:t>and  </a:t>
            </a:r>
            <a:r>
              <a:rPr lang="en-US" dirty="0" err="1">
                <a:latin typeface="Courier New" pitchFamily="49" charset="0"/>
              </a:rPr>
              <a:t>bcb</a:t>
            </a:r>
            <a:endParaRPr lang="en-US" dirty="0">
              <a:latin typeface="Courier New" pitchFamily="49" charset="0"/>
            </a:endParaRPr>
          </a:p>
          <a:p>
            <a:pPr marL="1847850" lvl="3" indent="-533400">
              <a:lnSpc>
                <a:spcPct val="90000"/>
              </a:lnSpc>
              <a:buNone/>
            </a:pPr>
            <a:r>
              <a:rPr lang="en-US" dirty="0" err="1">
                <a:latin typeface="Courier New" pitchFamily="49" charset="0"/>
                <a:cs typeface="Arial"/>
              </a:rPr>
              <a:t>thlqnumjie</a:t>
            </a:r>
            <a:r>
              <a:rPr lang="en-US" dirty="0">
                <a:latin typeface="Courier New" pitchFamily="49" charset="0"/>
                <a:cs typeface="Arial"/>
              </a:rPr>
              <a:t>                </a:t>
            </a:r>
            <a:r>
              <a:rPr lang="en-US" dirty="0" err="1">
                <a:latin typeface="Courier New" pitchFamily="49" charset="0"/>
                <a:cs typeface="Arial"/>
              </a:rPr>
              <a:t>wr</a:t>
            </a:r>
            <a:endParaRPr lang="en-US" dirty="0">
              <a:latin typeface="Arial"/>
              <a:cs typeface="Arial"/>
            </a:endParaRPr>
          </a:p>
          <a:p>
            <a:pPr marL="590550" indent="0">
              <a:buNone/>
            </a:pPr>
            <a:r>
              <a:rPr lang="en-US" sz="2000" dirty="0">
                <a:latin typeface="Arial"/>
                <a:cs typeface="Arial"/>
              </a:rPr>
              <a:t>For some bottom displacement of each line and D can then be calculated as in theorem 2 but what is the correct slide?</a:t>
            </a:r>
          </a:p>
          <a:p>
            <a:pPr marL="590550" indent="0">
              <a:buNone/>
            </a:pPr>
            <a:endParaRPr lang="en-US" sz="2000" dirty="0">
              <a:latin typeface="Arial"/>
              <a:cs typeface="Arial"/>
            </a:endParaRPr>
          </a:p>
          <a:p>
            <a:pPr marL="590550" indent="0">
              <a:buNone/>
            </a:pPr>
            <a:r>
              <a:rPr lang="en-US" sz="2000" dirty="0">
                <a:latin typeface="Arial"/>
                <a:cs typeface="Arial"/>
              </a:rPr>
              <a:t>We can calculate B, C and E and F in a similar manner provided we know the correct displacement.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49</a:t>
            </a:fld>
            <a:endParaRPr lang="en-US"/>
          </a:p>
        </p:txBody>
      </p:sp>
      <p:sp>
        <p:nvSpPr>
          <p:cNvPr id="116740" name="Rectangle 2"/>
          <p:cNvSpPr>
            <a:spLocks noGrp="1" noChangeArrowheads="1"/>
          </p:cNvSpPr>
          <p:nvPr>
            <p:ph type="title"/>
          </p:nvPr>
        </p:nvSpPr>
        <p:spPr>
          <a:xfrm>
            <a:off x="685800" y="0"/>
            <a:ext cx="7772400" cy="762000"/>
          </a:xfrm>
        </p:spPr>
        <p:txBody>
          <a:bodyPr/>
          <a:lstStyle/>
          <a:p>
            <a:r>
              <a:rPr lang="en-US" sz="4000" dirty="0" err="1"/>
              <a:t>Cillies</a:t>
            </a:r>
            <a:endParaRPr lang="en-US" sz="4000" dirty="0"/>
          </a:p>
        </p:txBody>
      </p:sp>
      <p:sp>
        <p:nvSpPr>
          <p:cNvPr id="116741" name="Rectangle 3"/>
          <p:cNvSpPr>
            <a:spLocks noGrp="1" noChangeArrowheads="1"/>
          </p:cNvSpPr>
          <p:nvPr>
            <p:ph type="body" idx="1"/>
          </p:nvPr>
        </p:nvSpPr>
        <p:spPr>
          <a:xfrm>
            <a:off x="304800" y="990600"/>
            <a:ext cx="8534400" cy="5029200"/>
          </a:xfrm>
        </p:spPr>
        <p:txBody>
          <a:bodyPr/>
          <a:lstStyle/>
          <a:p>
            <a:pPr>
              <a:lnSpc>
                <a:spcPct val="90000"/>
              </a:lnSpc>
              <a:spcBef>
                <a:spcPts val="200"/>
              </a:spcBef>
            </a:pPr>
            <a:r>
              <a:rPr lang="en-US" sz="2000" dirty="0">
                <a:latin typeface="Arial"/>
                <a:cs typeface="Arial"/>
              </a:rPr>
              <a:t>We can find the correct positions by trial and error but that’s very time consuming.</a:t>
            </a:r>
          </a:p>
          <a:p>
            <a:pPr>
              <a:lnSpc>
                <a:spcPct val="90000"/>
              </a:lnSpc>
              <a:spcBef>
                <a:spcPts val="200"/>
              </a:spcBef>
            </a:pPr>
            <a:r>
              <a:rPr lang="en-US" sz="2000" dirty="0">
                <a:latin typeface="Arial"/>
                <a:cs typeface="Arial"/>
              </a:rPr>
              <a:t>Frequently, operators chose the same letter for each character of the message code.  These were called </a:t>
            </a:r>
            <a:r>
              <a:rPr lang="en-US" sz="2000" dirty="0" err="1">
                <a:latin typeface="Arial"/>
                <a:cs typeface="Arial"/>
              </a:rPr>
              <a:t>cillies</a:t>
            </a:r>
            <a:endParaRPr lang="en-US" sz="2000" dirty="0">
              <a:latin typeface="Arial"/>
              <a:cs typeface="Arial"/>
            </a:endParaRPr>
          </a:p>
          <a:p>
            <a:pPr>
              <a:lnSpc>
                <a:spcPct val="90000"/>
              </a:lnSpc>
              <a:spcBef>
                <a:spcPts val="200"/>
              </a:spcBef>
            </a:pPr>
            <a:r>
              <a:rPr lang="en-US" sz="2000" dirty="0">
                <a:latin typeface="Arial"/>
                <a:cs typeface="Arial"/>
              </a:rPr>
              <a:t>Suppose this happened and we saw the indicator</a:t>
            </a:r>
          </a:p>
          <a:p>
            <a:pPr marL="0" indent="0">
              <a:lnSpc>
                <a:spcPct val="90000"/>
              </a:lnSpc>
              <a:spcBef>
                <a:spcPts val="200"/>
              </a:spcBef>
              <a:buNone/>
            </a:pPr>
            <a:r>
              <a:rPr lang="en-US" sz="2000" dirty="0">
                <a:latin typeface="Arial"/>
                <a:cs typeface="Arial"/>
              </a:rPr>
              <a:t>	</a:t>
            </a:r>
            <a:r>
              <a:rPr lang="en-US" sz="2000" dirty="0">
                <a:latin typeface="Courier New"/>
                <a:cs typeface="Courier New"/>
              </a:rPr>
              <a:t>Y</a:t>
            </a:r>
            <a:r>
              <a:rPr lang="en-US" sz="2000" u="sng" dirty="0">
                <a:latin typeface="Courier New"/>
                <a:cs typeface="Courier New"/>
              </a:rPr>
              <a:t>S</a:t>
            </a:r>
            <a:r>
              <a:rPr lang="en-US" sz="2000" dirty="0">
                <a:latin typeface="Courier New"/>
                <a:cs typeface="Courier New"/>
              </a:rPr>
              <a:t>G </a:t>
            </a:r>
            <a:r>
              <a:rPr lang="en-US" sz="2000" u="sng" dirty="0">
                <a:latin typeface="Courier New"/>
                <a:cs typeface="Courier New"/>
              </a:rPr>
              <a:t>S</a:t>
            </a:r>
            <a:r>
              <a:rPr lang="en-US" sz="2000" dirty="0">
                <a:latin typeface="Courier New"/>
                <a:cs typeface="Courier New"/>
              </a:rPr>
              <a:t>WK </a:t>
            </a:r>
            <a:r>
              <a:rPr lang="en-US" sz="2000" dirty="0">
                <a:latin typeface="Arial"/>
                <a:cs typeface="Arial"/>
              </a:rPr>
              <a:t>under this assumption for </a:t>
            </a:r>
          </a:p>
          <a:p>
            <a:pPr marL="0" indent="0">
              <a:lnSpc>
                <a:spcPct val="90000"/>
              </a:lnSpc>
              <a:spcBef>
                <a:spcPts val="200"/>
              </a:spcBef>
              <a:buNone/>
            </a:pPr>
            <a:r>
              <a:rPr lang="en-US" sz="2000" dirty="0">
                <a:latin typeface="Arial"/>
                <a:cs typeface="Arial"/>
              </a:rPr>
              <a:t>	</a:t>
            </a:r>
            <a:r>
              <a:rPr lang="en-US" sz="2000" dirty="0">
                <a:latin typeface="Courier New"/>
                <a:cs typeface="Courier New"/>
              </a:rPr>
              <a:t>AD=(DP)(SY)(ABQHZUIWOXL)(MNJRVTGCKEF)</a:t>
            </a:r>
          </a:p>
          <a:p>
            <a:pPr marL="0" indent="0">
              <a:lnSpc>
                <a:spcPct val="90000"/>
              </a:lnSpc>
              <a:spcBef>
                <a:spcPts val="200"/>
              </a:spcBef>
              <a:buNone/>
            </a:pPr>
            <a:r>
              <a:rPr lang="en-US" sz="2000" dirty="0">
                <a:latin typeface="Courier New"/>
                <a:cs typeface="Courier New"/>
              </a:rPr>
              <a:t>	BE=(AJV)(HNY)(BFZSWGCIMO)(DKTLRXEQUP)</a:t>
            </a:r>
          </a:p>
          <a:p>
            <a:pPr>
              <a:lnSpc>
                <a:spcPct val="90000"/>
              </a:lnSpc>
              <a:spcBef>
                <a:spcPts val="200"/>
              </a:spcBef>
            </a:pPr>
            <a:r>
              <a:rPr lang="en-US" sz="2000" dirty="0">
                <a:latin typeface="Math1Mono" charset="2"/>
                <a:cs typeface="Math1Mono" charset="2"/>
              </a:rPr>
              <a:t>𝛼</a:t>
            </a:r>
            <a:r>
              <a:rPr lang="en-US" sz="2000" dirty="0">
                <a:latin typeface="Courier New"/>
                <a:cs typeface="Courier New"/>
              </a:rPr>
              <a:t>A=y,</a:t>
            </a:r>
            <a:r>
              <a:rPr lang="en-US" sz="2000" dirty="0">
                <a:latin typeface="Math1Mono" charset="2"/>
                <a:cs typeface="Math1Mono" charset="2"/>
              </a:rPr>
              <a:t> 𝛼</a:t>
            </a:r>
            <a:r>
              <a:rPr lang="en-US" sz="2000" dirty="0">
                <a:latin typeface="Courier New"/>
                <a:cs typeface="Courier New"/>
              </a:rPr>
              <a:t>B=s,</a:t>
            </a:r>
            <a:r>
              <a:rPr lang="en-US" sz="2000" dirty="0">
                <a:latin typeface="Math1Mono" charset="2"/>
                <a:cs typeface="Math1Mono" charset="2"/>
              </a:rPr>
              <a:t> 𝛼</a:t>
            </a:r>
            <a:r>
              <a:rPr lang="en-US" sz="2000" dirty="0">
                <a:latin typeface="Courier New"/>
                <a:cs typeface="Courier New"/>
              </a:rPr>
              <a:t>C=g,</a:t>
            </a:r>
            <a:r>
              <a:rPr lang="en-US" sz="2000" dirty="0">
                <a:latin typeface="Math1Mono" charset="2"/>
                <a:cs typeface="Math1Mono" charset="2"/>
              </a:rPr>
              <a:t> </a:t>
            </a:r>
            <a:r>
              <a:rPr lang="en-US" sz="2000" dirty="0" err="1">
                <a:latin typeface="Math1Mono" charset="2"/>
                <a:cs typeface="Math1Mono" charset="2"/>
              </a:rPr>
              <a:t>a</a:t>
            </a:r>
            <a:r>
              <a:rPr lang="en-US" sz="2000" dirty="0" err="1">
                <a:latin typeface="Courier New"/>
                <a:cs typeface="Courier New"/>
              </a:rPr>
              <a:t>D</a:t>
            </a:r>
            <a:r>
              <a:rPr lang="en-US" sz="2000" dirty="0">
                <a:latin typeface="Courier New"/>
                <a:cs typeface="Courier New"/>
              </a:rPr>
              <a:t>=s,</a:t>
            </a:r>
            <a:r>
              <a:rPr lang="en-US" sz="2000" dirty="0">
                <a:latin typeface="Math1Mono" charset="2"/>
                <a:cs typeface="Math1Mono" charset="2"/>
              </a:rPr>
              <a:t> 𝛼</a:t>
            </a:r>
            <a:r>
              <a:rPr lang="en-US" sz="2000" dirty="0">
                <a:latin typeface="Courier New"/>
                <a:cs typeface="Courier New"/>
              </a:rPr>
              <a:t>E=w,</a:t>
            </a:r>
            <a:r>
              <a:rPr lang="en-US" sz="2000" dirty="0">
                <a:latin typeface="Math1Mono" charset="2"/>
                <a:cs typeface="Math1Mono" charset="2"/>
              </a:rPr>
              <a:t> 𝛼</a:t>
            </a:r>
            <a:r>
              <a:rPr lang="en-US" sz="2000" dirty="0">
                <a:latin typeface="Courier New"/>
                <a:cs typeface="Courier New"/>
              </a:rPr>
              <a:t>F=k </a:t>
            </a:r>
            <a:r>
              <a:rPr lang="en-US" sz="2000" dirty="0">
                <a:latin typeface="Arial"/>
                <a:cs typeface="Arial"/>
              </a:rPr>
              <a:t>for some unknown </a:t>
            </a:r>
            <a:r>
              <a:rPr lang="en-US" sz="2000" dirty="0">
                <a:latin typeface="Math1Mono" charset="2"/>
                <a:cs typeface="Math1Mono" charset="2"/>
              </a:rPr>
              <a:t>𝛼</a:t>
            </a:r>
            <a:r>
              <a:rPr lang="en-US" sz="2000" dirty="0">
                <a:latin typeface="Arial"/>
                <a:cs typeface="Arial"/>
              </a:rPr>
              <a:t>.</a:t>
            </a:r>
            <a:endParaRPr lang="en-US" sz="2000" dirty="0">
              <a:latin typeface="Courier New"/>
              <a:cs typeface="Courier New"/>
            </a:endParaRPr>
          </a:p>
          <a:p>
            <a:pPr>
              <a:lnSpc>
                <a:spcPct val="90000"/>
              </a:lnSpc>
              <a:spcBef>
                <a:spcPts val="200"/>
              </a:spcBef>
            </a:pPr>
            <a:r>
              <a:rPr lang="en-US" sz="2000" dirty="0">
                <a:latin typeface="Arial"/>
                <a:cs typeface="Arial"/>
              </a:rPr>
              <a:t>Then </a:t>
            </a:r>
            <a:r>
              <a:rPr lang="en-US" sz="2000" dirty="0">
                <a:latin typeface="Courier New"/>
                <a:cs typeface="Courier New"/>
              </a:rPr>
              <a:t>A=</a:t>
            </a:r>
            <a:r>
              <a:rPr lang="en-US" sz="2000" dirty="0">
                <a:latin typeface="Arial"/>
                <a:cs typeface="Arial"/>
              </a:rPr>
              <a:t>(</a:t>
            </a:r>
            <a:r>
              <a:rPr lang="en-US" sz="2000" dirty="0">
                <a:latin typeface="Math1Mono" charset="2"/>
                <a:cs typeface="Math1Mono" charset="2"/>
              </a:rPr>
              <a:t>𝛼</a:t>
            </a:r>
            <a:r>
              <a:rPr lang="en-US" sz="2000" dirty="0">
                <a:latin typeface="Courier New"/>
                <a:cs typeface="Courier New"/>
              </a:rPr>
              <a:t>y)(</a:t>
            </a:r>
            <a:r>
              <a:rPr lang="en-US" sz="2000" dirty="0">
                <a:latin typeface="Math1Mono" charset="2"/>
                <a:cs typeface="Math1Mono" charset="2"/>
              </a:rPr>
              <a:t>𝛽</a:t>
            </a:r>
            <a:r>
              <a:rPr lang="en-US" sz="2000" dirty="0">
                <a:latin typeface="Courier New"/>
                <a:cs typeface="Courier New"/>
              </a:rPr>
              <a:t>s</a:t>
            </a:r>
            <a:r>
              <a:rPr lang="en-US" sz="2000" dirty="0">
                <a:cs typeface="Arial"/>
              </a:rPr>
              <a:t>) </a:t>
            </a:r>
            <a:r>
              <a:rPr lang="en-US" sz="2000" dirty="0">
                <a:latin typeface="Courier New"/>
                <a:cs typeface="Courier New"/>
              </a:rPr>
              <a:t>…, B=(</a:t>
            </a:r>
            <a:r>
              <a:rPr lang="en-US" sz="2000" dirty="0">
                <a:latin typeface="Math1Mono" charset="2"/>
                <a:cs typeface="Math1Mono" charset="2"/>
              </a:rPr>
              <a:t>𝛼</a:t>
            </a:r>
            <a:r>
              <a:rPr lang="en-US" sz="2000" dirty="0">
                <a:latin typeface="Courier New"/>
                <a:cs typeface="Courier New"/>
              </a:rPr>
              <a:t>s)…, C= (</a:t>
            </a:r>
            <a:r>
              <a:rPr lang="en-US" sz="2000" dirty="0">
                <a:latin typeface="Math1Mono" charset="2"/>
                <a:cs typeface="Math1Mono" charset="2"/>
              </a:rPr>
              <a:t>𝛼</a:t>
            </a:r>
            <a:r>
              <a:rPr lang="en-US" sz="2000" dirty="0">
                <a:latin typeface="Courier New"/>
                <a:cs typeface="Courier New"/>
              </a:rPr>
              <a:t>g))…, D=(</a:t>
            </a:r>
            <a:r>
              <a:rPr lang="en-US" sz="2000" dirty="0">
                <a:latin typeface="Math1Mono" charset="2"/>
                <a:cs typeface="Math1Mono" charset="2"/>
              </a:rPr>
              <a:t>𝛼</a:t>
            </a:r>
            <a:r>
              <a:rPr lang="en-US" sz="2000" dirty="0">
                <a:latin typeface="Courier New"/>
                <a:cs typeface="Courier New"/>
              </a:rPr>
              <a:t>s)(</a:t>
            </a:r>
            <a:r>
              <a:rPr lang="en-US" sz="2000" dirty="0">
                <a:latin typeface="Math1Mono" charset="2"/>
                <a:cs typeface="Math1Mono" charset="2"/>
              </a:rPr>
              <a:t>𝛽</a:t>
            </a:r>
            <a:r>
              <a:rPr lang="en-US" sz="2000" dirty="0">
                <a:latin typeface="Courier New"/>
                <a:cs typeface="Courier New"/>
              </a:rPr>
              <a:t>y)</a:t>
            </a:r>
            <a:r>
              <a:rPr lang="en-US" sz="2000" dirty="0">
                <a:cs typeface="Arial"/>
              </a:rPr>
              <a:t> </a:t>
            </a:r>
            <a:r>
              <a:rPr lang="en-US" sz="2000" dirty="0">
                <a:latin typeface="Courier New"/>
                <a:cs typeface="Courier New"/>
              </a:rPr>
              <a:t>…, E= (</a:t>
            </a:r>
            <a:r>
              <a:rPr lang="en-US" sz="2000" dirty="0">
                <a:latin typeface="Math1Mono" charset="2"/>
                <a:cs typeface="Math1Mono" charset="2"/>
              </a:rPr>
              <a:t>𝛼</a:t>
            </a:r>
            <a:r>
              <a:rPr lang="en-US" sz="2000" dirty="0">
                <a:latin typeface="Courier New"/>
                <a:cs typeface="Courier New"/>
              </a:rPr>
              <a:t>w)…, F= (</a:t>
            </a:r>
            <a:r>
              <a:rPr lang="en-US" sz="2000" dirty="0">
                <a:latin typeface="Math1Mono" charset="2"/>
                <a:cs typeface="Math1Mono" charset="2"/>
              </a:rPr>
              <a:t>𝛼</a:t>
            </a:r>
            <a:r>
              <a:rPr lang="en-US" sz="2000" dirty="0">
                <a:latin typeface="Courier New"/>
                <a:cs typeface="Courier New"/>
              </a:rPr>
              <a:t>k)… </a:t>
            </a:r>
            <a:r>
              <a:rPr lang="en-US" sz="2000" dirty="0">
                <a:latin typeface="Arial"/>
                <a:cs typeface="Arial"/>
              </a:rPr>
              <a:t>Thus </a:t>
            </a:r>
            <a:r>
              <a:rPr lang="en-US" sz="2000" dirty="0">
                <a:latin typeface="Math1Mono" charset="2"/>
                <a:cs typeface="Math1Mono" charset="2"/>
              </a:rPr>
              <a:t>a</a:t>
            </a:r>
            <a:r>
              <a:rPr lang="en-US" sz="2000" dirty="0">
                <a:latin typeface="Arial"/>
                <a:cs typeface="Arial"/>
              </a:rPr>
              <a:t>=p, </a:t>
            </a:r>
            <a:r>
              <a:rPr lang="en-US" sz="2000" dirty="0">
                <a:latin typeface="Math1Mono" charset="2"/>
                <a:cs typeface="Math1Mono" charset="2"/>
              </a:rPr>
              <a:t>b</a:t>
            </a:r>
            <a:r>
              <a:rPr lang="en-US" sz="2000" dirty="0">
                <a:latin typeface="Arial"/>
                <a:cs typeface="Arial"/>
              </a:rPr>
              <a:t>=d or </a:t>
            </a:r>
            <a:r>
              <a:rPr lang="en-US" sz="2000" dirty="0">
                <a:latin typeface="Math1Mono" charset="2"/>
                <a:cs typeface="Math1Mono" charset="2"/>
              </a:rPr>
              <a:t>a</a:t>
            </a:r>
            <a:r>
              <a:rPr lang="en-US" sz="2000" dirty="0">
                <a:cs typeface="Arial"/>
              </a:rPr>
              <a:t>=d, </a:t>
            </a:r>
            <a:r>
              <a:rPr lang="en-US" sz="2000" dirty="0">
                <a:latin typeface="Math1Mono" charset="2"/>
                <a:cs typeface="Math1Mono" charset="2"/>
              </a:rPr>
              <a:t>b</a:t>
            </a:r>
            <a:r>
              <a:rPr lang="en-US" sz="2000" dirty="0">
                <a:cs typeface="Arial"/>
              </a:rPr>
              <a:t>=p. </a:t>
            </a:r>
          </a:p>
          <a:p>
            <a:pPr>
              <a:lnSpc>
                <a:spcPct val="90000"/>
              </a:lnSpc>
              <a:spcBef>
                <a:spcPts val="200"/>
              </a:spcBef>
            </a:pPr>
            <a:r>
              <a:rPr lang="en-US" sz="2000" dirty="0">
                <a:latin typeface="Math1Mono" charset="2"/>
                <a:cs typeface="Math1Mono" charset="2"/>
              </a:rPr>
              <a:t>a </a:t>
            </a:r>
            <a:r>
              <a:rPr lang="en-US" sz="2000" dirty="0">
                <a:latin typeface="Arial"/>
                <a:cs typeface="Arial"/>
              </a:rPr>
              <a:t>cannot be </a:t>
            </a:r>
            <a:r>
              <a:rPr lang="en-US" sz="2000" dirty="0" err="1">
                <a:latin typeface="Courier New"/>
                <a:cs typeface="Courier New"/>
              </a:rPr>
              <a:t>s</a:t>
            </a:r>
            <a:r>
              <a:rPr lang="en-US" sz="2000" dirty="0">
                <a:latin typeface="Arial"/>
                <a:cs typeface="Arial"/>
              </a:rPr>
              <a:t> since then we’d have </a:t>
            </a:r>
            <a:r>
              <a:rPr lang="en-US" sz="2000" dirty="0">
                <a:latin typeface="Courier New"/>
                <a:cs typeface="Courier New"/>
              </a:rPr>
              <a:t>A=</a:t>
            </a:r>
            <a:r>
              <a:rPr lang="en-US" sz="2000" dirty="0">
                <a:cs typeface="Arial"/>
              </a:rPr>
              <a:t>(</a:t>
            </a:r>
            <a:r>
              <a:rPr lang="en-US" sz="2000" dirty="0" err="1">
                <a:latin typeface="Courier New"/>
                <a:cs typeface="Courier New"/>
              </a:rPr>
              <a:t>dy)</a:t>
            </a:r>
            <a:r>
              <a:rPr lang="en-US" sz="2000" dirty="0" err="1">
                <a:cs typeface="Arial"/>
              </a:rPr>
              <a:t>(</a:t>
            </a:r>
            <a:r>
              <a:rPr lang="en-US" sz="2000" dirty="0" err="1">
                <a:latin typeface="Courier New"/>
                <a:cs typeface="Courier New"/>
              </a:rPr>
              <a:t>ps</a:t>
            </a:r>
            <a:r>
              <a:rPr lang="en-US" sz="2000" dirty="0">
                <a:cs typeface="Arial"/>
              </a:rPr>
              <a:t>) </a:t>
            </a:r>
            <a:r>
              <a:rPr lang="en-US" sz="2000" dirty="0">
                <a:latin typeface="Courier New"/>
                <a:cs typeface="Courier New"/>
              </a:rPr>
              <a:t>…, B=(</a:t>
            </a:r>
            <a:r>
              <a:rPr lang="en-US" sz="2000" dirty="0" err="1">
                <a:latin typeface="Courier New"/>
                <a:cs typeface="Courier New"/>
              </a:rPr>
              <a:t>ds</a:t>
            </a:r>
            <a:r>
              <a:rPr lang="en-US" sz="2000" dirty="0">
                <a:latin typeface="Courier New"/>
                <a:cs typeface="Courier New"/>
              </a:rPr>
              <a:t>) …, C= (dg)…, D= (</a:t>
            </a:r>
            <a:r>
              <a:rPr lang="en-US" sz="2000" dirty="0" err="1">
                <a:latin typeface="Courier New"/>
                <a:cs typeface="Courier New"/>
              </a:rPr>
              <a:t>ds)(py</a:t>
            </a:r>
            <a:r>
              <a:rPr lang="en-US" sz="2000" dirty="0">
                <a:cs typeface="Arial"/>
              </a:rPr>
              <a:t>) </a:t>
            </a:r>
            <a:r>
              <a:rPr lang="en-US" sz="2000" dirty="0">
                <a:latin typeface="Courier New"/>
                <a:cs typeface="Courier New"/>
              </a:rPr>
              <a:t>…, E=(</a:t>
            </a:r>
            <a:r>
              <a:rPr lang="en-US" sz="2000" dirty="0" err="1">
                <a:latin typeface="Courier New"/>
                <a:cs typeface="Courier New"/>
              </a:rPr>
              <a:t>sw</a:t>
            </a:r>
            <a:r>
              <a:rPr lang="en-US" sz="2000" dirty="0">
                <a:latin typeface="Courier New"/>
                <a:cs typeface="Courier New"/>
              </a:rPr>
              <a:t>)…, F=(</a:t>
            </a:r>
            <a:r>
              <a:rPr lang="en-US" sz="2000" dirty="0" err="1">
                <a:latin typeface="Courier New"/>
                <a:cs typeface="Courier New"/>
              </a:rPr>
              <a:t>sk</a:t>
            </a:r>
            <a:r>
              <a:rPr lang="en-US" sz="2000" dirty="0">
                <a:latin typeface="Courier New"/>
                <a:cs typeface="Courier New"/>
              </a:rPr>
              <a:t>)</a:t>
            </a:r>
            <a:r>
              <a:rPr lang="en-US" sz="2000" dirty="0">
                <a:latin typeface="Arial"/>
                <a:cs typeface="Arial"/>
              </a:rPr>
              <a:t>. But this contradicts the fact that </a:t>
            </a:r>
            <a:r>
              <a:rPr lang="en-US" sz="2000" dirty="0" err="1">
                <a:latin typeface="Courier New"/>
                <a:cs typeface="Courier New"/>
              </a:rPr>
              <a:t>s</a:t>
            </a:r>
            <a:r>
              <a:rPr lang="en-US" sz="2000" dirty="0">
                <a:latin typeface="Arial"/>
                <a:cs typeface="Arial"/>
              </a:rPr>
              <a:t> and </a:t>
            </a:r>
            <a:r>
              <a:rPr lang="en-US" sz="2000" dirty="0" err="1">
                <a:latin typeface="Courier New"/>
                <a:cs typeface="Courier New"/>
              </a:rPr>
              <a:t>w</a:t>
            </a:r>
            <a:r>
              <a:rPr lang="en-US" sz="2000" dirty="0">
                <a:latin typeface="Arial"/>
                <a:cs typeface="Arial"/>
              </a:rPr>
              <a:t> are in the same cycle in </a:t>
            </a:r>
            <a:r>
              <a:rPr lang="en-US" sz="2000" dirty="0">
                <a:latin typeface="Courier New"/>
                <a:cs typeface="Courier New"/>
              </a:rPr>
              <a:t>BE</a:t>
            </a:r>
            <a:r>
              <a:rPr lang="en-US" sz="2000" dirty="0">
                <a:latin typeface="Arial"/>
                <a:cs typeface="Arial"/>
              </a:rPr>
              <a:t>.</a:t>
            </a:r>
          </a:p>
          <a:p>
            <a:pPr>
              <a:lnSpc>
                <a:spcPct val="90000"/>
              </a:lnSpc>
              <a:spcBef>
                <a:spcPts val="200"/>
              </a:spcBef>
            </a:pPr>
            <a:r>
              <a:rPr lang="en-US" sz="2000" dirty="0">
                <a:cs typeface="Arial"/>
              </a:rPr>
              <a:t>So </a:t>
            </a:r>
            <a:r>
              <a:rPr lang="en-US" sz="2000" dirty="0">
                <a:latin typeface="Courier New"/>
                <a:cs typeface="Courier New"/>
              </a:rPr>
              <a:t>A=</a:t>
            </a:r>
            <a:r>
              <a:rPr lang="en-US" sz="2000" dirty="0">
                <a:cs typeface="Arial"/>
              </a:rPr>
              <a:t>(</a:t>
            </a:r>
            <a:r>
              <a:rPr lang="en-US" sz="2000" dirty="0" err="1">
                <a:latin typeface="Courier New"/>
                <a:cs typeface="Courier New"/>
              </a:rPr>
              <a:t>yp)(sd</a:t>
            </a:r>
            <a:r>
              <a:rPr lang="en-US" sz="2000" dirty="0">
                <a:cs typeface="Arial"/>
              </a:rPr>
              <a:t>) </a:t>
            </a:r>
            <a:r>
              <a:rPr lang="en-US" sz="2000" dirty="0">
                <a:latin typeface="Courier New"/>
                <a:cs typeface="Courier New"/>
              </a:rPr>
              <a:t>…, B=(sp)…, C=(</a:t>
            </a:r>
            <a:r>
              <a:rPr lang="en-US" sz="2000" dirty="0" err="1">
                <a:latin typeface="Courier New"/>
                <a:cs typeface="Courier New"/>
              </a:rPr>
              <a:t>gp</a:t>
            </a:r>
            <a:r>
              <a:rPr lang="en-US" sz="2000" dirty="0">
                <a:latin typeface="Courier New"/>
                <a:cs typeface="Courier New"/>
              </a:rPr>
              <a:t>))…, D=(</a:t>
            </a:r>
            <a:r>
              <a:rPr lang="en-US" sz="2000" dirty="0" err="1">
                <a:latin typeface="Courier New"/>
                <a:cs typeface="Courier New"/>
              </a:rPr>
              <a:t>sp)(yd</a:t>
            </a:r>
            <a:r>
              <a:rPr lang="en-US" sz="2000" dirty="0">
                <a:latin typeface="Courier New"/>
                <a:cs typeface="Courier New"/>
              </a:rPr>
              <a:t>)</a:t>
            </a:r>
            <a:r>
              <a:rPr lang="en-US" sz="2000" dirty="0">
                <a:cs typeface="Arial"/>
              </a:rPr>
              <a:t> </a:t>
            </a:r>
            <a:r>
              <a:rPr lang="en-US" sz="2000" dirty="0">
                <a:latin typeface="Courier New"/>
                <a:cs typeface="Courier New"/>
              </a:rPr>
              <a:t>…, E= (</a:t>
            </a:r>
            <a:r>
              <a:rPr lang="en-US" sz="2000" dirty="0" err="1">
                <a:latin typeface="Courier New"/>
                <a:cs typeface="Courier New"/>
              </a:rPr>
              <a:t>wp</a:t>
            </a:r>
            <a:r>
              <a:rPr lang="en-US" sz="2000" dirty="0">
                <a:latin typeface="Courier New"/>
                <a:cs typeface="Courier New"/>
              </a:rPr>
              <a:t>)…, F=(</a:t>
            </a:r>
            <a:r>
              <a:rPr lang="en-US" sz="2000" dirty="0" err="1">
                <a:latin typeface="Courier New"/>
                <a:cs typeface="Courier New"/>
              </a:rPr>
              <a:t>kp</a:t>
            </a:r>
            <a:r>
              <a:rPr lang="en-US" sz="2000" dirty="0">
                <a:latin typeface="Courier New"/>
                <a:cs typeface="Courier New"/>
              </a:rPr>
              <a:t>)… </a:t>
            </a:r>
          </a:p>
          <a:p>
            <a:pPr>
              <a:lnSpc>
                <a:spcPct val="90000"/>
              </a:lnSpc>
              <a:spcBef>
                <a:spcPts val="200"/>
              </a:spcBef>
            </a:pPr>
            <a:r>
              <a:rPr lang="en-US" sz="2000" dirty="0">
                <a:latin typeface="Arial"/>
                <a:cs typeface="Arial"/>
              </a:rPr>
              <a:t>We can use these to align the alphabets.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5</a:t>
            </a:fld>
            <a:endParaRPr lang="en-US"/>
          </a:p>
        </p:txBody>
      </p:sp>
      <p:sp>
        <p:nvSpPr>
          <p:cNvPr id="22532" name="Rectangle 2"/>
          <p:cNvSpPr>
            <a:spLocks noGrp="1" noChangeArrowheads="1"/>
          </p:cNvSpPr>
          <p:nvPr>
            <p:ph type="title"/>
          </p:nvPr>
        </p:nvSpPr>
        <p:spPr>
          <a:xfrm>
            <a:off x="685800" y="152400"/>
            <a:ext cx="7772400" cy="609600"/>
          </a:xfrm>
        </p:spPr>
        <p:txBody>
          <a:bodyPr/>
          <a:lstStyle/>
          <a:p>
            <a:r>
              <a:rPr lang="en-US" sz="3600" dirty="0"/>
              <a:t>What is the form of H(X)?</a:t>
            </a:r>
          </a:p>
        </p:txBody>
      </p:sp>
      <mc:AlternateContent xmlns:mc="http://schemas.openxmlformats.org/markup-compatibility/2006" xmlns:a14="http://schemas.microsoft.com/office/drawing/2010/main">
        <mc:Choice Requires="a14">
          <p:sp>
            <p:nvSpPr>
              <p:cNvPr id="22533" name="Rectangle 3"/>
              <p:cNvSpPr>
                <a:spLocks noGrp="1" noChangeArrowheads="1"/>
              </p:cNvSpPr>
              <p:nvPr>
                <p:ph type="body" idx="1"/>
              </p:nvPr>
            </p:nvSpPr>
            <p:spPr>
              <a:xfrm>
                <a:off x="685800" y="1676400"/>
                <a:ext cx="8229600" cy="4648200"/>
              </a:xfrm>
            </p:spPr>
            <p:txBody>
              <a:bodyPr/>
              <a:lstStyle/>
              <a:p>
                <a:pPr>
                  <a:lnSpc>
                    <a:spcPct val="80000"/>
                  </a:lnSpc>
                </a:pPr>
                <a:r>
                  <a:rPr lang="en-US" sz="2000" dirty="0"/>
                  <a:t>If H is continuous and satisfies:</a:t>
                </a:r>
              </a:p>
              <a:p>
                <a:pPr lvl="1">
                  <a:lnSpc>
                    <a:spcPct val="8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e>
                    </m:d>
                    <m:r>
                      <a:rPr lang="en-US" sz="2000" i="1">
                        <a:latin typeface="Cambria Math" panose="02040503050406030204" pitchFamily="18" charset="0"/>
                      </a:rPr>
                      <m:t>&lt;</m:t>
                    </m:r>
                    <m:r>
                      <a:rPr lang="en-US" sz="2000" i="1">
                        <a:latin typeface="Cambria Math" panose="02040503050406030204" pitchFamily="18" charset="0"/>
                      </a:rPr>
                      <m:t>𝐻</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b="0" i="1" smtClean="0">
                                <a:latin typeface="Cambria Math" panose="02040503050406030204" pitchFamily="18" charset="0"/>
                              </a:rPr>
                              <m:t>+1</m:t>
                            </m:r>
                          </m:den>
                        </m:f>
                        <m:r>
                          <a:rPr lang="en-US" sz="2000" i="1">
                            <a:latin typeface="Cambria Math" panose="02040503050406030204" pitchFamily="18" charset="0"/>
                          </a:rPr>
                          <m:t>,</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i="1">
                                <a:latin typeface="Cambria Math" panose="02040503050406030204" pitchFamily="18" charset="0"/>
                              </a:rPr>
                              <m:t>+1</m:t>
                            </m:r>
                          </m:den>
                        </m:f>
                      </m:e>
                    </m:d>
                  </m:oMath>
                </a14:m>
                <a:endParaRPr lang="en-US" sz="2000" dirty="0"/>
              </a:p>
              <a:p>
                <a:pPr lvl="1">
                  <a:lnSpc>
                    <a:spcPct val="8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m:t>
                    </m:r>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b="0" i="1" smtClean="0">
                            <a:latin typeface="Cambria Math" panose="02040503050406030204" pitchFamily="18" charset="0"/>
                          </a:rPr>
                          <m:t>,</m:t>
                        </m:r>
                        <m:r>
                          <a:rPr lang="en-US" sz="2000" b="0" i="1" smtClean="0">
                            <a:latin typeface="Cambria Math" panose="02040503050406030204" pitchFamily="18" charset="0"/>
                          </a:rPr>
                          <m:t>𝑞</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i="1">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𝑛</m:t>
                            </m:r>
                          </m:sub>
                        </m:sSub>
                      </m:e>
                    </m:d>
                  </m:oMath>
                </a14:m>
                <a:endParaRPr lang="en-US" sz="2000" dirty="0"/>
              </a:p>
              <a:p>
                <a:pPr lvl="1">
                  <a:lnSpc>
                    <a:spcPct val="80000"/>
                  </a:lnSpc>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e>
                    </m:d>
                    <m:r>
                      <a:rPr lang="en-US" sz="2000" i="1">
                        <a:latin typeface="Cambria Math" panose="02040503050406030204" pitchFamily="18" charset="0"/>
                      </a:rPr>
                      <m:t> </m:t>
                    </m:r>
                  </m:oMath>
                </a14:m>
                <a:r>
                  <a:rPr lang="en-US" sz="2000" dirty="0"/>
                  <a:t>= 1</a:t>
                </a:r>
              </a:p>
              <a:p>
                <a:pPr>
                  <a:lnSpc>
                    <a:spcPct val="80000"/>
                  </a:lnSpc>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𝑛</m:t>
                            </m:r>
                          </m:sub>
                        </m:sSub>
                      </m:e>
                    </m:d>
                    <m:r>
                      <a:rPr lang="en-US" sz="2000" i="1">
                        <a:latin typeface="Cambria Math" panose="02040503050406030204" pitchFamily="18" charset="0"/>
                      </a:rPr>
                      <m:t> </m:t>
                    </m:r>
                  </m:oMath>
                </a14:m>
                <a:r>
                  <a:rPr lang="en-US" sz="2000" dirty="0"/>
                  <a:t> is maximized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oMath>
                </a14:m>
                <a:r>
                  <a:rPr lang="en-US" sz="2000" dirty="0"/>
                  <a:t> for all j</a:t>
                </a:r>
              </a:p>
              <a:p>
                <a:pPr>
                  <a:lnSpc>
                    <a:spcPct val="80000"/>
                  </a:lnSpc>
                  <a:buNone/>
                </a:pPr>
                <a:endParaRPr lang="en-US" sz="2400" dirty="0"/>
              </a:p>
            </p:txBody>
          </p:sp>
        </mc:Choice>
        <mc:Fallback xmlns="">
          <p:sp>
            <p:nvSpPr>
              <p:cNvPr id="22533" name="Rectangle 3"/>
              <p:cNvSpPr>
                <a:spLocks noGrp="1" noRot="1" noChangeAspect="1" noMove="1" noResize="1" noEditPoints="1" noAdjustHandles="1" noChangeArrowheads="1" noChangeShapeType="1" noTextEdit="1"/>
              </p:cNvSpPr>
              <p:nvPr>
                <p:ph type="body" idx="1"/>
              </p:nvPr>
            </p:nvSpPr>
            <p:spPr>
              <a:xfrm>
                <a:off x="685800" y="1676400"/>
                <a:ext cx="8229600" cy="4648200"/>
              </a:xfrm>
              <a:blipFill>
                <a:blip r:embed="rId2"/>
                <a:stretch>
                  <a:fillRect l="-616" t="-1913"/>
                </a:stretch>
              </a:blipFill>
            </p:spPr>
            <p:txBody>
              <a:bodyPr/>
              <a:lstStyle/>
              <a:p>
                <a:r>
                  <a:rPr lang="en-US">
                    <a:noFill/>
                  </a:rPr>
                  <a:t> </a:t>
                </a:r>
              </a:p>
            </p:txBody>
          </p:sp>
        </mc:Fallback>
      </mc:AlternateContent>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50</a:t>
            </a:fld>
            <a:endParaRPr lang="en-US"/>
          </a:p>
        </p:txBody>
      </p:sp>
      <p:sp>
        <p:nvSpPr>
          <p:cNvPr id="116740" name="Rectangle 2"/>
          <p:cNvSpPr>
            <a:spLocks noGrp="1" noChangeArrowheads="1"/>
          </p:cNvSpPr>
          <p:nvPr>
            <p:ph type="title"/>
          </p:nvPr>
        </p:nvSpPr>
        <p:spPr>
          <a:xfrm>
            <a:off x="685800" y="304800"/>
            <a:ext cx="7772400" cy="762000"/>
          </a:xfrm>
        </p:spPr>
        <p:txBody>
          <a:bodyPr/>
          <a:lstStyle/>
          <a:p>
            <a:r>
              <a:rPr lang="en-US" sz="4000" dirty="0"/>
              <a:t>Calculate A, B, C, D, E, F</a:t>
            </a:r>
          </a:p>
        </p:txBody>
      </p:sp>
      <p:sp>
        <p:nvSpPr>
          <p:cNvPr id="116741" name="Rectangle 3"/>
          <p:cNvSpPr>
            <a:spLocks noGrp="1" noChangeArrowheads="1"/>
          </p:cNvSpPr>
          <p:nvPr>
            <p:ph type="body" idx="1"/>
          </p:nvPr>
        </p:nvSpPr>
        <p:spPr>
          <a:xfrm>
            <a:off x="533400" y="1752600"/>
            <a:ext cx="8229600" cy="3886200"/>
          </a:xfrm>
        </p:spPr>
        <p:txBody>
          <a:bodyPr/>
          <a:lstStyle/>
          <a:p>
            <a:pPr marL="609600" indent="-609600">
              <a:lnSpc>
                <a:spcPct val="90000"/>
              </a:lnSpc>
              <a:buNone/>
            </a:pPr>
            <a:r>
              <a:rPr lang="en-US" sz="2000" dirty="0">
                <a:latin typeface="Arial"/>
                <a:cs typeface="Arial"/>
              </a:rPr>
              <a:t>We get</a:t>
            </a:r>
          </a:p>
          <a:p>
            <a:pPr marL="609600" indent="-609600">
              <a:lnSpc>
                <a:spcPct val="90000"/>
              </a:lnSpc>
              <a:buNone/>
            </a:pPr>
            <a:endParaRPr lang="en-US" sz="2000" dirty="0">
              <a:latin typeface="Arial"/>
              <a:cs typeface="Arial"/>
            </a:endParaRPr>
          </a:p>
          <a:p>
            <a:pPr marL="609600" indent="-609600">
              <a:lnSpc>
                <a:spcPct val="90000"/>
              </a:lnSpc>
              <a:buNone/>
            </a:pPr>
            <a:endParaRPr lang="en-US" sz="2000" dirty="0">
              <a:latin typeface="Arial"/>
              <a:cs typeface="Arial"/>
            </a:endParaRPr>
          </a:p>
          <a:p>
            <a:pPr marL="609600" indent="-609600">
              <a:lnSpc>
                <a:spcPct val="90000"/>
              </a:lnSpc>
              <a:spcBef>
                <a:spcPts val="200"/>
              </a:spcBef>
              <a:buNone/>
            </a:pPr>
            <a:r>
              <a:rPr lang="en-US" sz="1800" dirty="0">
                <a:latin typeface="Courier New" pitchFamily="49" charset="0"/>
              </a:rPr>
              <a:t>A= (</a:t>
            </a:r>
            <a:r>
              <a:rPr lang="en-US" sz="1800" dirty="0" err="1">
                <a:latin typeface="Courier New" pitchFamily="49" charset="0"/>
              </a:rPr>
              <a:t>as)(bw)(cr)(dt)(vh)(pl)(fq)(kn)(xu)(gm)(zj)(yi)(oe</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B= (</a:t>
            </a:r>
            <a:r>
              <a:rPr lang="en-US" sz="1800" dirty="0" err="1">
                <a:latin typeface="Courier New" pitchFamily="49" charset="0"/>
              </a:rPr>
              <a:t>dk)(ay)(xg)(tc)(bj)(lh)(fn)(qr)(vz)(ei)(ow)(us)(mp</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C= (ax)(bl)(</a:t>
            </a:r>
            <a:r>
              <a:rPr lang="en-US" sz="1800" dirty="0" err="1">
                <a:latin typeface="Courier New" pitchFamily="49" charset="0"/>
              </a:rPr>
              <a:t>vh</a:t>
            </a:r>
            <a:r>
              <a:rPr lang="en-US" sz="1800" dirty="0">
                <a:latin typeface="Courier New" pitchFamily="49" charset="0"/>
              </a:rPr>
              <a:t>)(</a:t>
            </a:r>
            <a:r>
              <a:rPr lang="en-US" sz="1800" dirty="0" err="1">
                <a:latin typeface="Courier New" pitchFamily="49" charset="0"/>
              </a:rPr>
              <a:t>ie</a:t>
            </a:r>
            <a:r>
              <a:rPr lang="en-US" sz="1800" dirty="0">
                <a:latin typeface="Courier New" pitchFamily="49" charset="0"/>
              </a:rPr>
              <a:t>)(</a:t>
            </a:r>
            <a:r>
              <a:rPr lang="en-US" sz="1800" dirty="0" err="1">
                <a:latin typeface="Courier New" pitchFamily="49" charset="0"/>
              </a:rPr>
              <a:t>kr</a:t>
            </a:r>
            <a:r>
              <a:rPr lang="en-US" sz="1800" dirty="0">
                <a:latin typeface="Courier New" pitchFamily="49" charset="0"/>
              </a:rPr>
              <a:t>)(</a:t>
            </a:r>
            <a:r>
              <a:rPr lang="en-US" sz="1800" dirty="0" err="1">
                <a:latin typeface="Courier New" pitchFamily="49" charset="0"/>
              </a:rPr>
              <a:t>tz</a:t>
            </a:r>
            <a:r>
              <a:rPr lang="en-US" sz="1800" dirty="0">
                <a:latin typeface="Courier New" pitchFamily="49" charset="0"/>
              </a:rPr>
              <a:t>)(</a:t>
            </a:r>
            <a:r>
              <a:rPr lang="en-US" sz="1800" dirty="0" err="1">
                <a:latin typeface="Courier New" pitchFamily="49" charset="0"/>
              </a:rPr>
              <a:t>ju</a:t>
            </a:r>
            <a:r>
              <a:rPr lang="en-US" sz="1800" dirty="0">
                <a:latin typeface="Courier New" pitchFamily="49" charset="0"/>
              </a:rPr>
              <a:t>)(</a:t>
            </a:r>
            <a:r>
              <a:rPr lang="en-US" sz="1800" dirty="0" err="1">
                <a:latin typeface="Courier New" pitchFamily="49" charset="0"/>
              </a:rPr>
              <a:t>gd</a:t>
            </a:r>
            <a:r>
              <a:rPr lang="en-US" sz="1800" dirty="0">
                <a:latin typeface="Courier New" pitchFamily="49" charset="0"/>
              </a:rPr>
              <a:t>)(</a:t>
            </a:r>
            <a:r>
              <a:rPr lang="en-US" sz="1800" dirty="0" err="1">
                <a:latin typeface="Courier New" pitchFamily="49" charset="0"/>
              </a:rPr>
              <a:t>fo</a:t>
            </a:r>
            <a:r>
              <a:rPr lang="en-US" sz="1800" dirty="0">
                <a:latin typeface="Courier New" pitchFamily="49" charset="0"/>
              </a:rPr>
              <a:t>)(cm)(</a:t>
            </a:r>
            <a:r>
              <a:rPr lang="en-US" sz="1800" dirty="0" err="1">
                <a:latin typeface="Courier New" pitchFamily="49" charset="0"/>
              </a:rPr>
              <a:t>qs</a:t>
            </a:r>
            <a:r>
              <a:rPr lang="en-US" sz="1800" dirty="0">
                <a:latin typeface="Courier New" pitchFamily="49" charset="0"/>
              </a:rPr>
              <a:t>)(np)(</a:t>
            </a:r>
            <a:r>
              <a:rPr lang="en-US" sz="1800" dirty="0" err="1">
                <a:latin typeface="Courier New" pitchFamily="49" charset="0"/>
              </a:rPr>
              <a:t>yw</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D= (</a:t>
            </a:r>
            <a:r>
              <a:rPr lang="en-US" sz="1800" dirty="0" err="1">
                <a:latin typeface="Courier New" pitchFamily="49" charset="0"/>
              </a:rPr>
              <a:t>as)(bw)(cr)(ft)(kh)(xl)(gq)(zn)(yu)(om)(dj)(vi)(pe</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E= (</a:t>
            </a:r>
            <a:r>
              <a:rPr lang="en-US" sz="1800" dirty="0" err="1">
                <a:latin typeface="Courier New" pitchFamily="49" charset="0"/>
              </a:rPr>
              <a:t>dh)(xy)(tg)(ac)(qn)(vr)(ez)(oi)(uw)(ms)(bp)(lj)(fh</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F= (co)(</a:t>
            </a:r>
            <a:r>
              <a:rPr lang="en-US" sz="1800" dirty="0" err="1">
                <a:latin typeface="Courier New" pitchFamily="49" charset="0"/>
              </a:rPr>
              <a:t>qm</a:t>
            </a:r>
            <a:r>
              <a:rPr lang="en-US" sz="1800" dirty="0">
                <a:latin typeface="Courier New" pitchFamily="49" charset="0"/>
              </a:rPr>
              <a:t>)(ns)(</a:t>
            </a:r>
            <a:r>
              <a:rPr lang="en-US" sz="1800" dirty="0" err="1">
                <a:latin typeface="Courier New" pitchFamily="49" charset="0"/>
              </a:rPr>
              <a:t>xp</a:t>
            </a:r>
            <a:r>
              <a:rPr lang="en-US" sz="1800" dirty="0">
                <a:latin typeface="Courier New" pitchFamily="49" charset="0"/>
              </a:rPr>
              <a:t>)(aw)(</a:t>
            </a:r>
            <a:r>
              <a:rPr lang="en-US" sz="1800" dirty="0" err="1">
                <a:latin typeface="Courier New" pitchFamily="49" charset="0"/>
              </a:rPr>
              <a:t>bx</a:t>
            </a:r>
            <a:r>
              <a:rPr lang="en-US" sz="1800" dirty="0">
                <a:latin typeface="Courier New" pitchFamily="49" charset="0"/>
              </a:rPr>
              <a:t>)(</a:t>
            </a:r>
            <a:r>
              <a:rPr lang="en-US" sz="1800" dirty="0" err="1">
                <a:latin typeface="Courier New" pitchFamily="49" charset="0"/>
              </a:rPr>
              <a:t>vl</a:t>
            </a:r>
            <a:r>
              <a:rPr lang="en-US" sz="1800" dirty="0">
                <a:latin typeface="Courier New" pitchFamily="49" charset="0"/>
              </a:rPr>
              <a:t>)(</a:t>
            </a:r>
            <a:r>
              <a:rPr lang="en-US" sz="1800" dirty="0" err="1">
                <a:latin typeface="Courier New" pitchFamily="49" charset="0"/>
              </a:rPr>
              <a:t>ih</a:t>
            </a:r>
            <a:r>
              <a:rPr lang="en-US" sz="1800" dirty="0">
                <a:latin typeface="Courier New" pitchFamily="49" charset="0"/>
              </a:rPr>
              <a:t>)(</a:t>
            </a:r>
            <a:r>
              <a:rPr lang="en-US" sz="1800" dirty="0" err="1">
                <a:latin typeface="Courier New" pitchFamily="49" charset="0"/>
              </a:rPr>
              <a:t>ke</a:t>
            </a:r>
            <a:r>
              <a:rPr lang="en-US" sz="1800" dirty="0">
                <a:latin typeface="Courier New" pitchFamily="49" charset="0"/>
              </a:rPr>
              <a:t>)(</a:t>
            </a:r>
            <a:r>
              <a:rPr lang="en-US" sz="1800" dirty="0" err="1">
                <a:latin typeface="Courier New" pitchFamily="49" charset="0"/>
              </a:rPr>
              <a:t>tr</a:t>
            </a:r>
            <a:r>
              <a:rPr lang="en-US" sz="1800" dirty="0">
                <a:latin typeface="Courier New" pitchFamily="49" charset="0"/>
              </a:rPr>
              <a:t>)(</a:t>
            </a:r>
            <a:r>
              <a:rPr lang="en-US" sz="1800" dirty="0" err="1">
                <a:latin typeface="Courier New" pitchFamily="49" charset="0"/>
              </a:rPr>
              <a:t>jz</a:t>
            </a:r>
            <a:r>
              <a:rPr lang="en-US" sz="1800" dirty="0">
                <a:latin typeface="Courier New" pitchFamily="49" charset="0"/>
              </a:rPr>
              <a:t>)(</a:t>
            </a:r>
            <a:r>
              <a:rPr lang="en-US" sz="1800" dirty="0" err="1">
                <a:latin typeface="Courier New" pitchFamily="49" charset="0"/>
              </a:rPr>
              <a:t>yu</a:t>
            </a:r>
            <a:r>
              <a:rPr lang="en-US" sz="1800" dirty="0">
                <a:latin typeface="Courier New" pitchFamily="49" charset="0"/>
              </a:rPr>
              <a:t>)(</a:t>
            </a:r>
            <a:r>
              <a:rPr lang="en-US" sz="1800" dirty="0" err="1">
                <a:latin typeface="Courier New" pitchFamily="49" charset="0"/>
              </a:rPr>
              <a:t>fd</a:t>
            </a:r>
            <a:r>
              <a:rPr lang="en-US" sz="1800" dirty="0">
                <a:latin typeface="Courier New" pitchFamily="49" charset="0"/>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51</a:t>
            </a:fld>
            <a:endParaRPr lang="en-US"/>
          </a:p>
        </p:txBody>
      </p:sp>
      <p:sp>
        <p:nvSpPr>
          <p:cNvPr id="116740" name="Rectangle 2"/>
          <p:cNvSpPr>
            <a:spLocks noGrp="1" noChangeArrowheads="1"/>
          </p:cNvSpPr>
          <p:nvPr>
            <p:ph type="title"/>
          </p:nvPr>
        </p:nvSpPr>
        <p:spPr>
          <a:xfrm>
            <a:off x="685800" y="76200"/>
            <a:ext cx="7772400" cy="762000"/>
          </a:xfrm>
        </p:spPr>
        <p:txBody>
          <a:bodyPr/>
          <a:lstStyle/>
          <a:p>
            <a:r>
              <a:rPr lang="en-US" sz="3600" dirty="0"/>
              <a:t>U, V, W, X, Y, Z</a:t>
            </a:r>
          </a:p>
        </p:txBody>
      </p:sp>
      <p:sp>
        <p:nvSpPr>
          <p:cNvPr id="116741" name="Rectangle 3"/>
          <p:cNvSpPr>
            <a:spLocks noGrp="1" noChangeArrowheads="1"/>
          </p:cNvSpPr>
          <p:nvPr>
            <p:ph type="body" idx="1"/>
          </p:nvPr>
        </p:nvSpPr>
        <p:spPr>
          <a:xfrm>
            <a:off x="228600" y="1295400"/>
            <a:ext cx="8610600" cy="4191000"/>
          </a:xfrm>
        </p:spPr>
        <p:txBody>
          <a:bodyPr/>
          <a:lstStyle/>
          <a:p>
            <a:pPr>
              <a:lnSpc>
                <a:spcPct val="90000"/>
              </a:lnSpc>
              <a:spcBef>
                <a:spcPts val="200"/>
              </a:spcBef>
            </a:pPr>
            <a:r>
              <a:rPr lang="en-US" sz="2000" dirty="0">
                <a:latin typeface="Courier New" pitchFamily="49" charset="0"/>
              </a:rPr>
              <a:t>A= SPUP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 </a:t>
            </a:r>
            <a:r>
              <a:rPr lang="en-US" sz="2000" dirty="0">
                <a:latin typeface="Arial" pitchFamily="34" charset="0"/>
                <a:cs typeface="Arial" pitchFamily="34" charset="0"/>
              </a:rPr>
              <a:t>so,</a:t>
            </a:r>
            <a:r>
              <a:rPr lang="en-US" sz="2000" dirty="0">
                <a:latin typeface="Courier New" pitchFamily="49" charset="0"/>
              </a:rPr>
              <a:t> U= 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ASP</a:t>
            </a:r>
            <a:r>
              <a:rPr lang="en-US" sz="2000" baseline="30000" dirty="0">
                <a:latin typeface="Courier New" pitchFamily="49" charset="0"/>
              </a:rPr>
              <a:t>1</a:t>
            </a:r>
            <a:r>
              <a:rPr lang="en-US" sz="2000" dirty="0">
                <a:latin typeface="Arial" pitchFamily="34" charset="0"/>
                <a:cs typeface="Arial" pitchFamily="34" charset="0"/>
              </a:rPr>
              <a:t>.  This and similar equations yield:</a:t>
            </a:r>
            <a:endParaRPr lang="en-US" sz="2000" baseline="30000" dirty="0">
              <a:latin typeface="Arial" pitchFamily="34" charset="0"/>
              <a:cs typeface="Arial" pitchFamily="34" charset="0"/>
            </a:endParaRPr>
          </a:p>
          <a:p>
            <a:pPr lvl="1" indent="-342900">
              <a:lnSpc>
                <a:spcPct val="90000"/>
              </a:lnSpc>
              <a:spcBef>
                <a:spcPts val="200"/>
              </a:spcBef>
            </a:pPr>
            <a:r>
              <a:rPr lang="en-US" sz="2000" dirty="0">
                <a:latin typeface="Courier New" pitchFamily="49" charset="0"/>
              </a:rPr>
              <a:t>U= 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ASP</a:t>
            </a:r>
            <a:r>
              <a:rPr lang="en-US" sz="2000" baseline="30000" dirty="0">
                <a:latin typeface="Courier New" pitchFamily="49" charset="0"/>
              </a:rPr>
              <a:t>1</a:t>
            </a:r>
          </a:p>
          <a:p>
            <a:pPr lvl="1" indent="-342900">
              <a:lnSpc>
                <a:spcPct val="90000"/>
              </a:lnSpc>
              <a:spcBef>
                <a:spcPts val="200"/>
              </a:spcBef>
            </a:pPr>
            <a:r>
              <a:rPr lang="en-US" sz="2000" dirty="0">
                <a:latin typeface="Courier New" pitchFamily="49" charset="0"/>
              </a:rPr>
              <a:t>V= P</a:t>
            </a:r>
            <a:r>
              <a:rPr lang="en-US" sz="2000" baseline="30000" dirty="0">
                <a:latin typeface="Courier New" pitchFamily="49" charset="0"/>
              </a:rPr>
              <a:t>-2</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BSP</a:t>
            </a:r>
            <a:r>
              <a:rPr lang="en-US" sz="2000" baseline="30000" dirty="0">
                <a:latin typeface="Courier New" pitchFamily="49" charset="0"/>
              </a:rPr>
              <a:t>2</a:t>
            </a:r>
          </a:p>
          <a:p>
            <a:pPr lvl="1" indent="-342900">
              <a:lnSpc>
                <a:spcPct val="90000"/>
              </a:lnSpc>
              <a:spcBef>
                <a:spcPts val="200"/>
              </a:spcBef>
            </a:pPr>
            <a:r>
              <a:rPr lang="en-US" sz="2000" dirty="0">
                <a:latin typeface="Courier New" pitchFamily="49" charset="0"/>
              </a:rPr>
              <a:t>W= P</a:t>
            </a:r>
            <a:r>
              <a:rPr lang="en-US" sz="2000" baseline="30000" dirty="0">
                <a:latin typeface="Courier New" pitchFamily="49" charset="0"/>
              </a:rPr>
              <a:t>-3</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CSP</a:t>
            </a:r>
            <a:r>
              <a:rPr lang="en-US" sz="2000" baseline="30000" dirty="0">
                <a:latin typeface="Courier New" pitchFamily="49" charset="0"/>
              </a:rPr>
              <a:t>3</a:t>
            </a:r>
          </a:p>
          <a:p>
            <a:pPr lvl="1" indent="-342900">
              <a:lnSpc>
                <a:spcPct val="90000"/>
              </a:lnSpc>
              <a:spcBef>
                <a:spcPts val="200"/>
              </a:spcBef>
            </a:pPr>
            <a:r>
              <a:rPr lang="en-US" sz="2000" dirty="0">
                <a:latin typeface="Courier New" pitchFamily="49" charset="0"/>
              </a:rPr>
              <a:t>X= P</a:t>
            </a:r>
            <a:r>
              <a:rPr lang="en-US" sz="2000" baseline="30000" dirty="0">
                <a:latin typeface="Courier New" pitchFamily="49" charset="0"/>
              </a:rPr>
              <a:t>-4</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DSP</a:t>
            </a:r>
            <a:r>
              <a:rPr lang="en-US" sz="2000" baseline="30000" dirty="0">
                <a:latin typeface="Courier New" pitchFamily="49" charset="0"/>
              </a:rPr>
              <a:t>4</a:t>
            </a:r>
          </a:p>
          <a:p>
            <a:pPr lvl="1" indent="-342900">
              <a:lnSpc>
                <a:spcPct val="90000"/>
              </a:lnSpc>
              <a:spcBef>
                <a:spcPts val="200"/>
              </a:spcBef>
            </a:pPr>
            <a:r>
              <a:rPr lang="en-US" sz="2000" dirty="0">
                <a:latin typeface="Courier New" pitchFamily="49" charset="0"/>
              </a:rPr>
              <a:t>Y= P</a:t>
            </a:r>
            <a:r>
              <a:rPr lang="en-US" sz="2000" baseline="30000" dirty="0">
                <a:latin typeface="Courier New" pitchFamily="49" charset="0"/>
              </a:rPr>
              <a:t>-5</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ESP</a:t>
            </a:r>
            <a:r>
              <a:rPr lang="en-US" sz="2000" baseline="30000" dirty="0">
                <a:latin typeface="Courier New" pitchFamily="49" charset="0"/>
              </a:rPr>
              <a:t>5</a:t>
            </a:r>
          </a:p>
          <a:p>
            <a:pPr lvl="1" indent="-342900">
              <a:lnSpc>
                <a:spcPct val="90000"/>
              </a:lnSpc>
              <a:spcBef>
                <a:spcPts val="200"/>
              </a:spcBef>
            </a:pPr>
            <a:r>
              <a:rPr lang="en-US" sz="2000" dirty="0">
                <a:latin typeface="Courier New" pitchFamily="49" charset="0"/>
              </a:rPr>
              <a:t>Z= P</a:t>
            </a:r>
            <a:r>
              <a:rPr lang="en-US" sz="2000" baseline="30000" dirty="0">
                <a:latin typeface="Courier New" pitchFamily="49" charset="0"/>
              </a:rPr>
              <a:t>-6</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FSP</a:t>
            </a:r>
            <a:r>
              <a:rPr lang="en-US" sz="2000" baseline="30000" dirty="0">
                <a:latin typeface="Courier New" pitchFamily="49" charset="0"/>
              </a:rPr>
              <a:t>6</a:t>
            </a:r>
            <a:endParaRPr lang="en-US" sz="2000" dirty="0">
              <a:latin typeface="Courier New" pitchFamily="49" charset="0"/>
            </a:endParaRPr>
          </a:p>
          <a:p>
            <a:pPr>
              <a:lnSpc>
                <a:spcPct val="90000"/>
              </a:lnSpc>
              <a:spcBef>
                <a:spcPts val="200"/>
              </a:spcBef>
            </a:pPr>
            <a:r>
              <a:rPr lang="en-US" sz="2000" dirty="0">
                <a:latin typeface="Courier New" pitchFamily="49" charset="0"/>
              </a:rPr>
              <a:t>S= (ap)(bl)(</a:t>
            </a:r>
            <a:r>
              <a:rPr lang="en-US" sz="2000" dirty="0" err="1">
                <a:latin typeface="Courier New" pitchFamily="49" charset="0"/>
              </a:rPr>
              <a:t>cz</a:t>
            </a:r>
            <a:r>
              <a:rPr lang="en-US" sz="2000" dirty="0">
                <a:latin typeface="Courier New" pitchFamily="49" charset="0"/>
              </a:rPr>
              <a:t>)(</a:t>
            </a:r>
            <a:r>
              <a:rPr lang="en-US" sz="2000" dirty="0" err="1">
                <a:latin typeface="Courier New" pitchFamily="49" charset="0"/>
              </a:rPr>
              <a:t>fh</a:t>
            </a:r>
            <a:r>
              <a:rPr lang="en-US" sz="2000" dirty="0">
                <a:latin typeface="Courier New" pitchFamily="49" charset="0"/>
              </a:rPr>
              <a:t>)(</a:t>
            </a:r>
            <a:r>
              <a:rPr lang="en-US" sz="2000" dirty="0" err="1">
                <a:latin typeface="Courier New" pitchFamily="49" charset="0"/>
              </a:rPr>
              <a:t>jk</a:t>
            </a:r>
            <a:r>
              <a:rPr lang="en-US" sz="2000" dirty="0">
                <a:latin typeface="Courier New" pitchFamily="49" charset="0"/>
              </a:rPr>
              <a:t>)(</a:t>
            </a:r>
            <a:r>
              <a:rPr lang="en-US" sz="2000" dirty="0" err="1">
                <a:latin typeface="Courier New" pitchFamily="49" charset="0"/>
              </a:rPr>
              <a:t>qu</a:t>
            </a:r>
            <a:r>
              <a:rPr lang="en-US" sz="2000" dirty="0">
                <a:latin typeface="Courier New" pitchFamily="49" charset="0"/>
              </a:rPr>
              <a:t>)</a:t>
            </a:r>
          </a:p>
          <a:p>
            <a:pPr marL="0" indent="0">
              <a:lnSpc>
                <a:spcPct val="90000"/>
              </a:lnSpc>
              <a:spcBef>
                <a:spcPts val="200"/>
              </a:spcBef>
              <a:buNone/>
            </a:pPr>
            <a:endParaRPr lang="en-US" sz="2000" dirty="0">
              <a:latin typeface="Courier New" pitchFamily="49" charset="0"/>
            </a:endParaRPr>
          </a:p>
          <a:p>
            <a:pPr>
              <a:lnSpc>
                <a:spcPct val="90000"/>
              </a:lnSpc>
              <a:spcBef>
                <a:spcPts val="200"/>
              </a:spcBef>
            </a:pPr>
            <a:r>
              <a:rPr lang="en-US" sz="2000" dirty="0">
                <a:latin typeface="Arial" pitchFamily="34" charset="0"/>
                <a:cs typeface="Arial" pitchFamily="34" charset="0"/>
              </a:rPr>
              <a:t>Putting this all together, we can compute </a:t>
            </a:r>
            <a:r>
              <a:rPr lang="en-US" sz="2000" dirty="0">
                <a:latin typeface="Courier New" pitchFamily="49" charset="0"/>
              </a:rPr>
              <a:t>U,V,W,X,Y,Z.</a:t>
            </a:r>
          </a:p>
          <a:p>
            <a:pPr marL="1009650" lvl="1" indent="-609600">
              <a:lnSpc>
                <a:spcPct val="90000"/>
              </a:lnSpc>
              <a:spcBef>
                <a:spcPts val="200"/>
              </a:spcBef>
              <a:buNone/>
            </a:pPr>
            <a:r>
              <a:rPr lang="en-US" sz="1800" dirty="0">
                <a:latin typeface="Courier New" pitchFamily="49" charset="0"/>
              </a:rPr>
              <a:t>U=(</a:t>
            </a:r>
            <a:r>
              <a:rPr lang="en-US" sz="1800" dirty="0" err="1">
                <a:latin typeface="Courier New" pitchFamily="49" charset="0"/>
              </a:rPr>
              <a:t>ax)(bh)(ck)(dr)(ej)(fw)(gi)(lp)(ms)(nz)(oh)(qt)(uy</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V=(</a:t>
            </a:r>
            <a:r>
              <a:rPr lang="en-US" sz="1800" dirty="0" err="1">
                <a:latin typeface="Courier New" pitchFamily="49" charset="0"/>
              </a:rPr>
              <a:t>ar)(bv)(co)(dh)(fl)(gk)(iz)(jp)(mn)(qy)(su)(tw)(xe</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W=(</a:t>
            </a:r>
            <a:r>
              <a:rPr lang="en-US" sz="1800" dirty="0" err="1">
                <a:latin typeface="Courier New" pitchFamily="49" charset="0"/>
              </a:rPr>
              <a:t>as)(bz)(cp)(dg)(eo)(fw)(gj)(hl)(iy)(kr)(mu)(nt)(vx</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X=(</a:t>
            </a:r>
            <a:r>
              <a:rPr lang="en-US" sz="1800" dirty="0" err="1">
                <a:latin typeface="Courier New" pitchFamily="49" charset="0"/>
              </a:rPr>
              <a:t>ap)(bf)(cu)(dv)(ei)(gr)(ho)(jn)(ky)(lx)(mz)(qf)(tw</a:t>
            </a:r>
            <a:r>
              <a:rPr lang="en-US" sz="1800" dirty="0">
                <a:latin typeface="Courier New" pitchFamily="49" charset="0"/>
              </a:rPr>
              <a:t>)</a:t>
            </a:r>
          </a:p>
          <a:p>
            <a:pPr marL="609600" indent="-609600">
              <a:lnSpc>
                <a:spcPct val="90000"/>
              </a:lnSpc>
            </a:pPr>
            <a:endParaRPr lang="en-US" sz="2000" dirty="0">
              <a:latin typeface="Courier New" pitchFamily="49" charset="0"/>
            </a:endParaRPr>
          </a:p>
          <a:p>
            <a:pPr marL="609600" indent="-609600">
              <a:lnSpc>
                <a:spcPct val="90000"/>
              </a:lnSpc>
              <a:buNone/>
            </a:pPr>
            <a:endParaRPr lang="en-US" sz="2000" baseline="30000" dirty="0">
              <a:latin typeface="Courier New" pitchFamily="49"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52</a:t>
            </a:fld>
            <a:endParaRPr lang="en-US"/>
          </a:p>
        </p:txBody>
      </p:sp>
      <p:sp>
        <p:nvSpPr>
          <p:cNvPr id="116740" name="Rectangle 2"/>
          <p:cNvSpPr>
            <a:spLocks noGrp="1" noChangeArrowheads="1"/>
          </p:cNvSpPr>
          <p:nvPr>
            <p:ph type="title"/>
          </p:nvPr>
        </p:nvSpPr>
        <p:spPr>
          <a:xfrm>
            <a:off x="457200" y="76200"/>
            <a:ext cx="8153400" cy="762000"/>
          </a:xfrm>
        </p:spPr>
        <p:txBody>
          <a:bodyPr/>
          <a:lstStyle/>
          <a:p>
            <a:r>
              <a:rPr lang="en-US" sz="3600" dirty="0"/>
              <a:t>Calculate (UV), (VW), (WX)</a:t>
            </a:r>
          </a:p>
        </p:txBody>
      </p:sp>
      <p:sp>
        <p:nvSpPr>
          <p:cNvPr id="116741" name="Rectangle 3"/>
          <p:cNvSpPr>
            <a:spLocks noGrp="1" noChangeArrowheads="1"/>
          </p:cNvSpPr>
          <p:nvPr>
            <p:ph type="body" idx="1"/>
          </p:nvPr>
        </p:nvSpPr>
        <p:spPr>
          <a:xfrm>
            <a:off x="533400" y="1371600"/>
            <a:ext cx="8001000" cy="4648200"/>
          </a:xfrm>
        </p:spPr>
        <p:txBody>
          <a:bodyPr/>
          <a:lstStyle/>
          <a:p>
            <a:pPr marL="609600" indent="-609600">
              <a:lnSpc>
                <a:spcPct val="90000"/>
              </a:lnSpc>
              <a:spcBef>
                <a:spcPts val="200"/>
              </a:spcBef>
              <a:buNone/>
            </a:pPr>
            <a:r>
              <a:rPr lang="en-US" sz="2000" dirty="0">
                <a:latin typeface="Courier New" pitchFamily="49" charset="0"/>
                <a:cs typeface="Courier New" pitchFamily="49" charset="0"/>
              </a:rPr>
              <a:t>UV= (</a:t>
            </a:r>
            <a:r>
              <a:rPr lang="en-US" sz="2000" dirty="0" err="1">
                <a:latin typeface="Courier New" pitchFamily="49" charset="0"/>
                <a:cs typeface="Courier New" pitchFamily="49" charset="0"/>
              </a:rPr>
              <a:t>aepftybsnikod</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rhcgzmuvqwljy</a:t>
            </a:r>
            <a:r>
              <a:rPr lang="en-US" sz="2000" dirty="0">
                <a:latin typeface="Courier New" pitchFamily="49" charset="0"/>
                <a:cs typeface="Courier New" pitchFamily="49" charset="0"/>
              </a:rPr>
              <a:t>)</a:t>
            </a:r>
          </a:p>
          <a:p>
            <a:pPr marL="609600" indent="-609600">
              <a:lnSpc>
                <a:spcPct val="90000"/>
              </a:lnSpc>
              <a:spcBef>
                <a:spcPts val="200"/>
              </a:spcBef>
              <a:buNone/>
            </a:pPr>
            <a:r>
              <a:rPr lang="en-US" sz="2000" dirty="0">
                <a:latin typeface="Courier New" pitchFamily="49" charset="0"/>
                <a:cs typeface="Courier New" pitchFamily="49" charset="0"/>
              </a:rPr>
              <a:t>VW= (</a:t>
            </a:r>
            <a:r>
              <a:rPr lang="en-US" sz="2000" dirty="0" err="1">
                <a:latin typeface="Courier New" pitchFamily="49" charset="0"/>
                <a:cs typeface="Courier New" pitchFamily="49" charset="0"/>
              </a:rPr>
              <a:t>ydlwnuakjcevz)(ibxopgrsmtvhq</a:t>
            </a:r>
            <a:r>
              <a:rPr lang="en-US" sz="2000" dirty="0">
                <a:latin typeface="Courier New" pitchFamily="49" charset="0"/>
                <a:cs typeface="Courier New" pitchFamily="49" charset="0"/>
              </a:rPr>
              <a:t>))</a:t>
            </a:r>
          </a:p>
          <a:p>
            <a:pPr marL="609600" indent="-609600">
              <a:lnSpc>
                <a:spcPct val="90000"/>
              </a:lnSpc>
              <a:spcBef>
                <a:spcPts val="200"/>
              </a:spcBef>
              <a:buNone/>
            </a:pPr>
            <a:r>
              <a:rPr lang="en-US" sz="2000" dirty="0">
                <a:latin typeface="Courier New" pitchFamily="49" charset="0"/>
                <a:cs typeface="Courier New" pitchFamily="49" charset="0"/>
              </a:rPr>
              <a:t>WX= (</a:t>
            </a:r>
            <a:r>
              <a:rPr lang="en-US" sz="2000" dirty="0" err="1">
                <a:latin typeface="Courier New" pitchFamily="49" charset="0"/>
                <a:cs typeface="Courier New" pitchFamily="49" charset="0"/>
              </a:rPr>
              <a:t>uzftjryehxdsp)(caqvloikgnwbm</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cs typeface="Arial"/>
            </a:endParaRPr>
          </a:p>
          <a:p>
            <a:pPr marL="609600" indent="-609600">
              <a:lnSpc>
                <a:spcPct val="90000"/>
              </a:lnSpc>
              <a:spcBef>
                <a:spcPts val="200"/>
              </a:spcBef>
              <a:buNone/>
            </a:pPr>
            <a:r>
              <a:rPr lang="en-US" sz="2000" dirty="0">
                <a:latin typeface="Arial" pitchFamily="34" charset="0"/>
                <a:cs typeface="Arial" pitchFamily="34" charset="0"/>
              </a:rPr>
              <a:t>(VW)= H</a:t>
            </a:r>
            <a:r>
              <a:rPr lang="en-US" sz="2000" baseline="30000" dirty="0">
                <a:latin typeface="Arial" pitchFamily="34" charset="0"/>
                <a:cs typeface="Arial" pitchFamily="34" charset="0"/>
              </a:rPr>
              <a:t>-1</a:t>
            </a:r>
            <a:r>
              <a:rPr lang="en-US" sz="2000" dirty="0">
                <a:latin typeface="Arial" pitchFamily="34" charset="0"/>
                <a:cs typeface="Arial" pitchFamily="34" charset="0"/>
              </a:rPr>
              <a:t>(UV)H, (WX)= H</a:t>
            </a:r>
            <a:r>
              <a:rPr lang="en-US" sz="2000" baseline="30000" dirty="0">
                <a:latin typeface="Arial" pitchFamily="34" charset="0"/>
                <a:cs typeface="Arial" pitchFamily="34" charset="0"/>
              </a:rPr>
              <a:t>-1</a:t>
            </a:r>
            <a:r>
              <a:rPr lang="en-US" sz="2000" dirty="0">
                <a:latin typeface="Arial" pitchFamily="34" charset="0"/>
                <a:cs typeface="Arial" pitchFamily="34" charset="0"/>
              </a:rPr>
              <a:t>(VW)H.  The only consistent value of H satisfying Theorem 1 is</a:t>
            </a:r>
          </a:p>
          <a:p>
            <a:pPr marL="609600" indent="-609600">
              <a:lnSpc>
                <a:spcPct val="90000"/>
              </a:lnSpc>
              <a:spcBef>
                <a:spcPts val="200"/>
              </a:spcBef>
              <a:buNone/>
            </a:pPr>
            <a:r>
              <a:rPr lang="en-US" sz="2000" dirty="0">
                <a:latin typeface="Courier New" pitchFamily="49" charset="0"/>
                <a:cs typeface="Courier New" pitchFamily="49" charset="0"/>
              </a:rPr>
              <a:t>H= (</a:t>
            </a:r>
            <a:r>
              <a:rPr lang="en-US" sz="2000" dirty="0" err="1">
                <a:latin typeface="Courier New" pitchFamily="49" charset="0"/>
                <a:cs typeface="Courier New" pitchFamily="49" charset="0"/>
              </a:rPr>
              <a:t>ayuricxqmgovskedzplfwtnjhb</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Arial"/>
                <a:cs typeface="Arial"/>
              </a:rPr>
              <a:t>Finally, </a:t>
            </a:r>
            <a:r>
              <a:rPr lang="en-US" sz="2000" dirty="0">
                <a:latin typeface="Arial" pitchFamily="34" charset="0"/>
                <a:cs typeface="Arial" pitchFamily="34" charset="0"/>
              </a:rPr>
              <a:t>H= NPN</a:t>
            </a:r>
            <a:r>
              <a:rPr lang="en-US" sz="2000" baseline="30000" dirty="0">
                <a:latin typeface="Arial" pitchFamily="34" charset="0"/>
                <a:cs typeface="Arial" pitchFamily="34" charset="0"/>
              </a:rPr>
              <a:t>-1</a:t>
            </a:r>
            <a:r>
              <a:rPr lang="en-US" sz="2000" dirty="0">
                <a:latin typeface="Arial" pitchFamily="34" charset="0"/>
                <a:cs typeface="Arial" pitchFamily="34" charset="0"/>
              </a:rPr>
              <a:t>, so</a:t>
            </a:r>
            <a:endParaRPr lang="en-US" sz="2000" dirty="0">
              <a:latin typeface="Arial"/>
              <a:cs typeface="Arial"/>
            </a:endParaRPr>
          </a:p>
          <a:p>
            <a:pPr marL="609600" indent="-609600">
              <a:lnSpc>
                <a:spcPct val="90000"/>
              </a:lnSpc>
              <a:spcBef>
                <a:spcPts val="200"/>
              </a:spcBef>
              <a:buNone/>
            </a:pPr>
            <a:r>
              <a:rPr lang="en-US" sz="2000" dirty="0">
                <a:latin typeface="Courier New" pitchFamily="49" charset="0"/>
                <a:cs typeface="Courier New" pitchFamily="49" charset="0"/>
              </a:rPr>
              <a:t>N:  </a:t>
            </a:r>
            <a:r>
              <a:rPr lang="en-US" sz="2000" dirty="0" err="1">
                <a:latin typeface="Courier New" pitchFamily="49" charset="0"/>
                <a:cs typeface="Courier New" pitchFamily="49" charset="0"/>
              </a:rPr>
              <a:t>abcdefghijklmnopqrstuvwxyz</a:t>
            </a: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azfpotjyexnsiwkrhdmvclugbq</a:t>
            </a:r>
            <a:endParaRPr lang="en-US" sz="2000" dirty="0">
              <a:latin typeface="Arial"/>
              <a:cs typeface="Arial"/>
            </a:endParaRPr>
          </a:p>
          <a:p>
            <a:pPr marL="609600" indent="-609600">
              <a:lnSpc>
                <a:spcPct val="90000"/>
              </a:lnSpc>
              <a:spcBef>
                <a:spcPts val="200"/>
              </a:spcBef>
              <a:buNone/>
            </a:pPr>
            <a:r>
              <a:rPr lang="en-US" sz="2000" dirty="0">
                <a:latin typeface="Courier New" pitchFamily="49" charset="0"/>
                <a:cs typeface="Courier New" pitchFamily="49" charset="0"/>
              </a:rPr>
              <a:t>N= (</a:t>
            </a:r>
            <a:r>
              <a:rPr lang="en-US" sz="2000" dirty="0" err="1">
                <a:latin typeface="Courier New" pitchFamily="49" charset="0"/>
                <a:cs typeface="Courier New" pitchFamily="49" charset="0"/>
              </a:rPr>
              <a:t>a)(bzqhy)(cftvlsmieoknwu)(dpr)(gjx</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Arial"/>
                <a:cs typeface="Arial"/>
              </a:rPr>
              <a:t>We have our rotor.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76B28F9-E375-4316-9848-BB4C012CC18D}" type="slidenum">
              <a:rPr lang="en-US" smtClean="0"/>
              <a:pPr>
                <a:defRPr/>
              </a:pPr>
              <a:t>53</a:t>
            </a:fld>
            <a:endParaRPr lang="en-US"/>
          </a:p>
        </p:txBody>
      </p:sp>
      <p:sp>
        <p:nvSpPr>
          <p:cNvPr id="120836" name="Rectangle 2"/>
          <p:cNvSpPr>
            <a:spLocks noGrp="1" noChangeArrowheads="1"/>
          </p:cNvSpPr>
          <p:nvPr>
            <p:ph type="title"/>
          </p:nvPr>
        </p:nvSpPr>
        <p:spPr>
          <a:xfrm>
            <a:off x="685800" y="152400"/>
            <a:ext cx="7772400" cy="685800"/>
          </a:xfrm>
          <a:noFill/>
        </p:spPr>
        <p:txBody>
          <a:bodyPr lIns="90488" tIns="44450" rIns="90488" bIns="44450" anchor="b"/>
          <a:lstStyle/>
          <a:p>
            <a:r>
              <a:rPr lang="en-US" sz="4000" dirty="0"/>
              <a:t>Turing Bombe - Introduction</a:t>
            </a:r>
          </a:p>
        </p:txBody>
      </p:sp>
      <p:sp>
        <p:nvSpPr>
          <p:cNvPr id="120837" name="Rectangle 3"/>
          <p:cNvSpPr>
            <a:spLocks noGrp="1" noChangeArrowheads="1"/>
          </p:cNvSpPr>
          <p:nvPr>
            <p:ph type="body" idx="1"/>
          </p:nvPr>
        </p:nvSpPr>
        <p:spPr>
          <a:xfrm>
            <a:off x="304800" y="1219200"/>
            <a:ext cx="8534400" cy="4724400"/>
          </a:xfrm>
          <a:noFill/>
        </p:spPr>
        <p:txBody>
          <a:bodyPr lIns="90488" tIns="44450" rIns="90488" bIns="44450"/>
          <a:lstStyle/>
          <a:p>
            <a:r>
              <a:rPr lang="en-US" sz="2000" dirty="0"/>
              <a:t>Assume we know all rotor wirings and the plaintext for some received cipher-text. We do not know </a:t>
            </a:r>
            <a:r>
              <a:rPr lang="en-US" sz="2000" dirty="0" err="1"/>
              <a:t>plugboard</a:t>
            </a:r>
            <a:r>
              <a:rPr lang="en-US" sz="2000" dirty="0"/>
              <a:t>, rotor order, ring and indicator.</a:t>
            </a:r>
          </a:p>
          <a:p>
            <a:pPr>
              <a:buNone/>
            </a:pPr>
            <a:endParaRPr lang="en-US" sz="2000" dirty="0"/>
          </a:p>
          <a:p>
            <a:r>
              <a:rPr lang="en-US" sz="2000" dirty="0"/>
              <a:t>We need a crib characteristic that is </a:t>
            </a:r>
            <a:r>
              <a:rPr lang="en-US" sz="2000" dirty="0" err="1"/>
              <a:t>plugboard</a:t>
            </a:r>
            <a:r>
              <a:rPr lang="en-US" sz="2000" dirty="0"/>
              <a:t> invariant.</a:t>
            </a:r>
            <a:endParaRPr lang="en-US" sz="1400" b="1" dirty="0">
              <a:latin typeface="Courier New" pitchFamily="49" charset="0"/>
            </a:endParaRPr>
          </a:p>
          <a:p>
            <a:pPr lvl="2">
              <a:spcBef>
                <a:spcPts val="200"/>
              </a:spcBef>
              <a:buFontTx/>
              <a:buNone/>
            </a:pPr>
            <a:r>
              <a:rPr lang="en-US" sz="2000" dirty="0">
                <a:latin typeface="Courier New" pitchFamily="49" charset="0"/>
              </a:rPr>
              <a:t>Position   123456789012345678901234</a:t>
            </a:r>
          </a:p>
          <a:p>
            <a:pPr lvl="2">
              <a:spcBef>
                <a:spcPts val="200"/>
              </a:spcBef>
              <a:buFontTx/>
              <a:buNone/>
            </a:pPr>
            <a:r>
              <a:rPr lang="en-US" sz="2000" dirty="0">
                <a:latin typeface="Courier New" pitchFamily="49" charset="0"/>
              </a:rPr>
              <a:t>Plain Text OBERKOMMANDODERWEHRMACHT</a:t>
            </a:r>
          </a:p>
          <a:p>
            <a:pPr lvl="2">
              <a:spcBef>
                <a:spcPts val="200"/>
              </a:spcBef>
              <a:buFontTx/>
              <a:buNone/>
            </a:pPr>
            <a:r>
              <a:rPr lang="en-US" sz="2000" dirty="0" err="1">
                <a:latin typeface="Courier New" pitchFamily="49" charset="0"/>
              </a:rPr>
              <a:t>CipherText</a:t>
            </a:r>
            <a:r>
              <a:rPr lang="en-US" sz="2000" dirty="0">
                <a:latin typeface="Courier New" pitchFamily="49" charset="0"/>
              </a:rPr>
              <a:t> ZMGERFEWMLKMTAWXTSWVUINZ</a:t>
            </a:r>
            <a:endParaRPr lang="en-US" sz="1800" dirty="0">
              <a:latin typeface="Courier New" pitchFamily="49" charset="0"/>
            </a:endParaRPr>
          </a:p>
          <a:p>
            <a:pPr lvl="1">
              <a:buFontTx/>
              <a:buNone/>
            </a:pPr>
            <a:r>
              <a:rPr lang="en-US" sz="1800" dirty="0"/>
              <a:t>Observe the loop A[9]</a:t>
            </a:r>
            <a:r>
              <a:rPr lang="en-US" sz="1800" dirty="0">
                <a:sym typeface="Wingdings" pitchFamily="2" charset="2"/>
              </a:rPr>
              <a:t>M[7]E[14]A</a:t>
            </a:r>
            <a:r>
              <a:rPr lang="en-US" sz="1800" dirty="0"/>
              <a:t>.</a:t>
            </a:r>
          </a:p>
          <a:p>
            <a:pPr>
              <a:buFontTx/>
              <a:buNone/>
            </a:pPr>
            <a:endParaRPr lang="en-US" sz="2000" dirty="0"/>
          </a:p>
          <a:p>
            <a:r>
              <a:rPr lang="en-US" sz="2000" dirty="0"/>
              <a:t>If M</a:t>
            </a:r>
            <a:r>
              <a:rPr lang="en-US" sz="2000" baseline="-25000" dirty="0"/>
              <a:t>i </a:t>
            </a:r>
            <a:r>
              <a:rPr lang="en-US" sz="2000" dirty="0"/>
              <a:t>is the effect of the machine at position i and S is the </a:t>
            </a:r>
            <a:r>
              <a:rPr lang="en-US" sz="2000" dirty="0" err="1"/>
              <a:t>stecker</a:t>
            </a:r>
            <a:r>
              <a:rPr lang="en-US" sz="2000" dirty="0"/>
              <a:t>, for the above we have </a:t>
            </a:r>
            <a:r>
              <a:rPr lang="en-US" sz="2000" dirty="0">
                <a:latin typeface="Courier New" pitchFamily="49" charset="0"/>
              </a:rPr>
              <a:t>“E”= (“M”)SM</a:t>
            </a:r>
            <a:r>
              <a:rPr lang="en-US" sz="2000" baseline="-25000" dirty="0">
                <a:latin typeface="Courier New" pitchFamily="49" charset="0"/>
              </a:rPr>
              <a:t>7</a:t>
            </a:r>
            <a:r>
              <a:rPr lang="en-US" sz="2000" dirty="0">
                <a:latin typeface="Courier New" pitchFamily="49" charset="0"/>
              </a:rPr>
              <a:t>S </a:t>
            </a:r>
            <a:r>
              <a:rPr lang="en-US" sz="2000" dirty="0"/>
              <a:t>and</a:t>
            </a:r>
            <a:r>
              <a:rPr lang="en-US" sz="2000" dirty="0">
                <a:latin typeface="Courier New" pitchFamily="49" charset="0"/>
              </a:rPr>
              <a:t> (“E”)M</a:t>
            </a:r>
            <a:r>
              <a:rPr lang="en-US" sz="2000" baseline="-25000" dirty="0">
                <a:latin typeface="Courier New" pitchFamily="49" charset="0"/>
              </a:rPr>
              <a:t>7</a:t>
            </a:r>
            <a:r>
              <a:rPr lang="en-US" sz="2000" dirty="0">
                <a:latin typeface="Courier New" pitchFamily="49" charset="0"/>
              </a:rPr>
              <a:t>M</a:t>
            </a:r>
            <a:r>
              <a:rPr lang="en-US" sz="2000" baseline="-25000" dirty="0">
                <a:latin typeface="Courier New" pitchFamily="49" charset="0"/>
              </a:rPr>
              <a:t>9</a:t>
            </a:r>
            <a:r>
              <a:rPr lang="en-US" sz="2000" dirty="0">
                <a:latin typeface="Courier New" pitchFamily="49" charset="0"/>
              </a:rPr>
              <a:t>M</a:t>
            </a:r>
            <a:r>
              <a:rPr lang="en-US" sz="2000" baseline="-25000" dirty="0">
                <a:latin typeface="Courier New" pitchFamily="49" charset="0"/>
              </a:rPr>
              <a:t>14</a:t>
            </a:r>
            <a:r>
              <a:rPr lang="en-US" sz="2000" dirty="0">
                <a:latin typeface="Courier New" pitchFamily="49" charset="0"/>
              </a:rPr>
              <a:t>=“E”.</a:t>
            </a:r>
            <a:r>
              <a:rPr lang="en-US" sz="2000" dirty="0"/>
              <a:t>  This return could happen accidently so we use another (E[4]</a:t>
            </a:r>
            <a:r>
              <a:rPr lang="en-US" sz="2000" dirty="0">
                <a:sym typeface="Wingdings" pitchFamily="2" charset="2"/>
              </a:rPr>
              <a:t>R[15]W[8]M[7]E) </a:t>
            </a:r>
            <a:r>
              <a:rPr lang="en-US" sz="2000" dirty="0"/>
              <a:t>to confirm as </a:t>
            </a:r>
            <a:r>
              <a:rPr lang="en-US" sz="2000" dirty="0">
                <a:latin typeface="Courier New" pitchFamily="49" charset="0"/>
              </a:rPr>
              <a:t>(“E”)M</a:t>
            </a:r>
            <a:r>
              <a:rPr lang="en-US" sz="2000" baseline="-25000" dirty="0">
                <a:latin typeface="Courier New" pitchFamily="49" charset="0"/>
              </a:rPr>
              <a:t>4</a:t>
            </a:r>
            <a:r>
              <a:rPr lang="en-US" sz="2000" dirty="0">
                <a:latin typeface="Courier New" pitchFamily="49" charset="0"/>
              </a:rPr>
              <a:t>M</a:t>
            </a:r>
            <a:r>
              <a:rPr lang="en-US" sz="2000" baseline="-25000" dirty="0">
                <a:latin typeface="Courier New" pitchFamily="49" charset="0"/>
              </a:rPr>
              <a:t>15</a:t>
            </a:r>
            <a:r>
              <a:rPr lang="en-US" sz="2000" dirty="0">
                <a:latin typeface="Courier New" pitchFamily="49" charset="0"/>
              </a:rPr>
              <a:t>M</a:t>
            </a:r>
            <a:r>
              <a:rPr lang="en-US" sz="2000" baseline="-25000" dirty="0">
                <a:latin typeface="Courier New" pitchFamily="49" charset="0"/>
              </a:rPr>
              <a:t>8</a:t>
            </a:r>
            <a:r>
              <a:rPr lang="en-US" sz="2000" dirty="0">
                <a:latin typeface="Courier New" pitchFamily="49" charset="0"/>
              </a:rPr>
              <a:t>M</a:t>
            </a:r>
            <a:r>
              <a:rPr lang="en-US" sz="2000" baseline="-25000" dirty="0">
                <a:latin typeface="Courier New" pitchFamily="49" charset="0"/>
              </a:rPr>
              <a:t>7</a:t>
            </a:r>
            <a:r>
              <a:rPr lang="en-US" sz="2000" dirty="0">
                <a:latin typeface="Courier New" pitchFamily="49" charset="0"/>
              </a:rPr>
              <a:t>= “E”.</a:t>
            </a:r>
          </a:p>
          <a:p>
            <a:pPr>
              <a:buFontTx/>
              <a:buNone/>
            </a:pPr>
            <a:endParaRPr lang="en-US" sz="2000" dirty="0">
              <a:latin typeface="Courier New" pitchFamily="49" charset="0"/>
            </a:endParaRPr>
          </a:p>
          <a:p>
            <a:pPr>
              <a:buFontTx/>
              <a:buNone/>
            </a:pPr>
            <a:endParaRPr lang="en-US" sz="20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705600" y="6172200"/>
            <a:ext cx="1905000" cy="457200"/>
          </a:xfrm>
        </p:spPr>
        <p:txBody>
          <a:bodyPr/>
          <a:lstStyle/>
          <a:p>
            <a:pPr>
              <a:defRPr/>
            </a:pPr>
            <a:fld id="{276B28F9-E375-4316-9848-BB4C012CC18D}" type="slidenum">
              <a:rPr lang="en-US" smtClean="0"/>
              <a:pPr>
                <a:defRPr/>
              </a:pPr>
              <a:t>54</a:t>
            </a:fld>
            <a:endParaRPr lang="en-US"/>
          </a:p>
        </p:txBody>
      </p:sp>
      <p:sp>
        <p:nvSpPr>
          <p:cNvPr id="120836" name="Rectangle 2"/>
          <p:cNvSpPr>
            <a:spLocks noGrp="1" noChangeArrowheads="1"/>
          </p:cNvSpPr>
          <p:nvPr>
            <p:ph type="title"/>
          </p:nvPr>
        </p:nvSpPr>
        <p:spPr>
          <a:xfrm>
            <a:off x="685800" y="76200"/>
            <a:ext cx="7772400" cy="685800"/>
          </a:xfrm>
          <a:noFill/>
        </p:spPr>
        <p:txBody>
          <a:bodyPr lIns="90488" tIns="44450" rIns="90488" bIns="44450" anchor="b"/>
          <a:lstStyle/>
          <a:p>
            <a:r>
              <a:rPr lang="en-US" sz="4000" dirty="0"/>
              <a:t>Turing Bombe – the menu</a:t>
            </a:r>
          </a:p>
        </p:txBody>
      </p:sp>
      <p:sp>
        <p:nvSpPr>
          <p:cNvPr id="120837" name="Rectangle 3"/>
          <p:cNvSpPr>
            <a:spLocks noGrp="1" noChangeArrowheads="1"/>
          </p:cNvSpPr>
          <p:nvPr>
            <p:ph type="body" idx="1"/>
          </p:nvPr>
        </p:nvSpPr>
        <p:spPr>
          <a:xfrm>
            <a:off x="304800" y="1143000"/>
            <a:ext cx="8534400" cy="1828800"/>
          </a:xfrm>
          <a:noFill/>
        </p:spPr>
        <p:txBody>
          <a:bodyPr lIns="90488" tIns="44450" rIns="90488" bIns="44450"/>
          <a:lstStyle/>
          <a:p>
            <a:r>
              <a:rPr lang="en-US" sz="2000" dirty="0"/>
              <a:t>Want short enough text for no “turnovers”.</a:t>
            </a:r>
          </a:p>
          <a:p>
            <a:pPr lvl="2">
              <a:spcBef>
                <a:spcPts val="200"/>
              </a:spcBef>
              <a:buFontTx/>
              <a:buNone/>
            </a:pPr>
            <a:r>
              <a:rPr lang="en-US" sz="1800" dirty="0">
                <a:latin typeface="Courier New" pitchFamily="49" charset="0"/>
              </a:rPr>
              <a:t>Position    123456789012345678901234</a:t>
            </a:r>
          </a:p>
          <a:p>
            <a:pPr lvl="2">
              <a:spcBef>
                <a:spcPts val="200"/>
              </a:spcBef>
              <a:buFontTx/>
              <a:buNone/>
            </a:pPr>
            <a:r>
              <a:rPr lang="en-US" sz="1800" dirty="0">
                <a:latin typeface="Courier New" pitchFamily="49" charset="0"/>
              </a:rPr>
              <a:t>Plain text  ABSTIMMSPRUQYY</a:t>
            </a:r>
          </a:p>
          <a:p>
            <a:pPr lvl="2">
              <a:spcBef>
                <a:spcPts val="200"/>
              </a:spcBef>
              <a:buFontTx/>
              <a:buNone/>
            </a:pPr>
            <a:r>
              <a:rPr lang="en-US" sz="1800" dirty="0">
                <a:latin typeface="Courier New" pitchFamily="49" charset="0"/>
              </a:rPr>
              <a:t>Cipher text ISOAOGTPCOGNYZ</a:t>
            </a:r>
            <a:endParaRPr lang="en-US" sz="1600" dirty="0">
              <a:latin typeface="Courier New" pitchFamily="49" charset="0"/>
            </a:endParaRPr>
          </a:p>
          <a:p>
            <a:pPr>
              <a:buFontTx/>
              <a:buNone/>
            </a:pPr>
            <a:endParaRPr lang="en-US" sz="2000" dirty="0"/>
          </a:p>
          <a:p>
            <a:pPr>
              <a:buFontTx/>
              <a:buNone/>
            </a:pPr>
            <a:endParaRPr lang="en-US" sz="2000" dirty="0"/>
          </a:p>
        </p:txBody>
      </p:sp>
      <p:sp>
        <p:nvSpPr>
          <p:cNvPr id="7" name="TextBox 6"/>
          <p:cNvSpPr txBox="1"/>
          <p:nvPr/>
        </p:nvSpPr>
        <p:spPr>
          <a:xfrm>
            <a:off x="304800" y="2819400"/>
            <a:ext cx="304800" cy="369332"/>
          </a:xfrm>
          <a:prstGeom prst="rect">
            <a:avLst/>
          </a:prstGeom>
          <a:noFill/>
        </p:spPr>
        <p:txBody>
          <a:bodyPr wrap="square" rtlCol="0">
            <a:spAutoFit/>
          </a:bodyPr>
          <a:lstStyle/>
          <a:p>
            <a:r>
              <a:rPr lang="en-US" sz="1800" dirty="0"/>
              <a:t>T</a:t>
            </a:r>
          </a:p>
        </p:txBody>
      </p:sp>
      <p:sp>
        <p:nvSpPr>
          <p:cNvPr id="8" name="Oval 7"/>
          <p:cNvSpPr/>
          <p:nvPr/>
        </p:nvSpPr>
        <p:spPr bwMode="auto">
          <a:xfrm>
            <a:off x="2286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 name="TextBox 8"/>
          <p:cNvSpPr txBox="1"/>
          <p:nvPr/>
        </p:nvSpPr>
        <p:spPr>
          <a:xfrm>
            <a:off x="1676400" y="2819400"/>
            <a:ext cx="304800" cy="369332"/>
          </a:xfrm>
          <a:prstGeom prst="rect">
            <a:avLst/>
          </a:prstGeom>
          <a:noFill/>
        </p:spPr>
        <p:txBody>
          <a:bodyPr wrap="square" rtlCol="0">
            <a:spAutoFit/>
          </a:bodyPr>
          <a:lstStyle/>
          <a:p>
            <a:r>
              <a:rPr lang="en-US" sz="1800" dirty="0"/>
              <a:t>A</a:t>
            </a:r>
          </a:p>
        </p:txBody>
      </p:sp>
      <p:sp>
        <p:nvSpPr>
          <p:cNvPr id="10" name="Oval 9"/>
          <p:cNvSpPr/>
          <p:nvPr/>
        </p:nvSpPr>
        <p:spPr bwMode="auto">
          <a:xfrm>
            <a:off x="16002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1" name="TextBox 10"/>
          <p:cNvSpPr txBox="1"/>
          <p:nvPr/>
        </p:nvSpPr>
        <p:spPr>
          <a:xfrm>
            <a:off x="3048000" y="2819400"/>
            <a:ext cx="304800" cy="369332"/>
          </a:xfrm>
          <a:prstGeom prst="rect">
            <a:avLst/>
          </a:prstGeom>
          <a:noFill/>
        </p:spPr>
        <p:txBody>
          <a:bodyPr wrap="square" rtlCol="0">
            <a:spAutoFit/>
          </a:bodyPr>
          <a:lstStyle/>
          <a:p>
            <a:r>
              <a:rPr lang="en-US" sz="1800" dirty="0"/>
              <a:t>I</a:t>
            </a:r>
          </a:p>
        </p:txBody>
      </p:sp>
      <p:sp>
        <p:nvSpPr>
          <p:cNvPr id="12" name="Oval 11"/>
          <p:cNvSpPr/>
          <p:nvPr/>
        </p:nvSpPr>
        <p:spPr bwMode="auto">
          <a:xfrm>
            <a:off x="29718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 name="TextBox 12"/>
          <p:cNvSpPr txBox="1"/>
          <p:nvPr/>
        </p:nvSpPr>
        <p:spPr>
          <a:xfrm>
            <a:off x="4419600" y="2819400"/>
            <a:ext cx="304800" cy="369332"/>
          </a:xfrm>
          <a:prstGeom prst="rect">
            <a:avLst/>
          </a:prstGeom>
          <a:noFill/>
        </p:spPr>
        <p:txBody>
          <a:bodyPr wrap="square" rtlCol="0">
            <a:spAutoFit/>
          </a:bodyPr>
          <a:lstStyle/>
          <a:p>
            <a:r>
              <a:rPr lang="en-US" sz="1800" dirty="0"/>
              <a:t>O</a:t>
            </a:r>
          </a:p>
        </p:txBody>
      </p:sp>
      <p:sp>
        <p:nvSpPr>
          <p:cNvPr id="14" name="Oval 13"/>
          <p:cNvSpPr/>
          <p:nvPr/>
        </p:nvSpPr>
        <p:spPr bwMode="auto">
          <a:xfrm>
            <a:off x="43434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5" name="TextBox 14"/>
          <p:cNvSpPr txBox="1"/>
          <p:nvPr/>
        </p:nvSpPr>
        <p:spPr>
          <a:xfrm>
            <a:off x="5791200" y="2819400"/>
            <a:ext cx="304800" cy="369332"/>
          </a:xfrm>
          <a:prstGeom prst="rect">
            <a:avLst/>
          </a:prstGeom>
          <a:noFill/>
        </p:spPr>
        <p:txBody>
          <a:bodyPr wrap="square" rtlCol="0">
            <a:spAutoFit/>
          </a:bodyPr>
          <a:lstStyle/>
          <a:p>
            <a:r>
              <a:rPr lang="en-US" sz="1800" dirty="0"/>
              <a:t>R</a:t>
            </a:r>
          </a:p>
        </p:txBody>
      </p:sp>
      <p:sp>
        <p:nvSpPr>
          <p:cNvPr id="16" name="Oval 15"/>
          <p:cNvSpPr/>
          <p:nvPr/>
        </p:nvSpPr>
        <p:spPr bwMode="auto">
          <a:xfrm>
            <a:off x="57150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7" name="TextBox 16"/>
          <p:cNvSpPr txBox="1"/>
          <p:nvPr/>
        </p:nvSpPr>
        <p:spPr>
          <a:xfrm>
            <a:off x="5791200" y="3722132"/>
            <a:ext cx="304800" cy="369332"/>
          </a:xfrm>
          <a:prstGeom prst="rect">
            <a:avLst/>
          </a:prstGeom>
          <a:noFill/>
        </p:spPr>
        <p:txBody>
          <a:bodyPr wrap="square" rtlCol="0">
            <a:spAutoFit/>
          </a:bodyPr>
          <a:lstStyle/>
          <a:p>
            <a:r>
              <a:rPr lang="en-US" sz="1800" dirty="0"/>
              <a:t>S</a:t>
            </a:r>
          </a:p>
        </p:txBody>
      </p:sp>
      <p:sp>
        <p:nvSpPr>
          <p:cNvPr id="18" name="Oval 17"/>
          <p:cNvSpPr/>
          <p:nvPr/>
        </p:nvSpPr>
        <p:spPr bwMode="auto">
          <a:xfrm>
            <a:off x="5715000" y="3722132"/>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9" name="TextBox 18"/>
          <p:cNvSpPr txBox="1"/>
          <p:nvPr/>
        </p:nvSpPr>
        <p:spPr>
          <a:xfrm>
            <a:off x="7162800" y="3722132"/>
            <a:ext cx="304800" cy="369332"/>
          </a:xfrm>
          <a:prstGeom prst="rect">
            <a:avLst/>
          </a:prstGeom>
          <a:noFill/>
        </p:spPr>
        <p:txBody>
          <a:bodyPr wrap="square" rtlCol="0">
            <a:spAutoFit/>
          </a:bodyPr>
          <a:lstStyle/>
          <a:p>
            <a:r>
              <a:rPr lang="en-US" sz="1800" dirty="0"/>
              <a:t>P</a:t>
            </a:r>
          </a:p>
        </p:txBody>
      </p:sp>
      <p:sp>
        <p:nvSpPr>
          <p:cNvPr id="20" name="Oval 19"/>
          <p:cNvSpPr/>
          <p:nvPr/>
        </p:nvSpPr>
        <p:spPr bwMode="auto">
          <a:xfrm>
            <a:off x="7086600" y="3722132"/>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1" name="TextBox 20"/>
          <p:cNvSpPr txBox="1"/>
          <p:nvPr/>
        </p:nvSpPr>
        <p:spPr>
          <a:xfrm>
            <a:off x="8534400" y="3733800"/>
            <a:ext cx="304800" cy="369332"/>
          </a:xfrm>
          <a:prstGeom prst="rect">
            <a:avLst/>
          </a:prstGeom>
          <a:noFill/>
        </p:spPr>
        <p:txBody>
          <a:bodyPr wrap="square" rtlCol="0">
            <a:spAutoFit/>
          </a:bodyPr>
          <a:lstStyle/>
          <a:p>
            <a:r>
              <a:rPr lang="en-US" sz="1800" dirty="0"/>
              <a:t>C</a:t>
            </a:r>
          </a:p>
        </p:txBody>
      </p:sp>
      <p:sp>
        <p:nvSpPr>
          <p:cNvPr id="22" name="Oval 21"/>
          <p:cNvSpPr/>
          <p:nvPr/>
        </p:nvSpPr>
        <p:spPr bwMode="auto">
          <a:xfrm>
            <a:off x="8458200" y="37338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3" name="TextBox 22"/>
          <p:cNvSpPr txBox="1"/>
          <p:nvPr/>
        </p:nvSpPr>
        <p:spPr>
          <a:xfrm>
            <a:off x="304800" y="3733800"/>
            <a:ext cx="304800" cy="369332"/>
          </a:xfrm>
          <a:prstGeom prst="rect">
            <a:avLst/>
          </a:prstGeom>
          <a:noFill/>
        </p:spPr>
        <p:txBody>
          <a:bodyPr wrap="square" rtlCol="0">
            <a:spAutoFit/>
          </a:bodyPr>
          <a:lstStyle/>
          <a:p>
            <a:r>
              <a:rPr lang="en-US" sz="1800" dirty="0"/>
              <a:t>M</a:t>
            </a:r>
          </a:p>
        </p:txBody>
      </p:sp>
      <p:sp>
        <p:nvSpPr>
          <p:cNvPr id="24" name="Oval 23"/>
          <p:cNvSpPr/>
          <p:nvPr/>
        </p:nvSpPr>
        <p:spPr bwMode="auto">
          <a:xfrm>
            <a:off x="228600" y="37338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5" name="TextBox 24"/>
          <p:cNvSpPr txBox="1"/>
          <p:nvPr/>
        </p:nvSpPr>
        <p:spPr>
          <a:xfrm>
            <a:off x="304800" y="4648200"/>
            <a:ext cx="304800" cy="369332"/>
          </a:xfrm>
          <a:prstGeom prst="rect">
            <a:avLst/>
          </a:prstGeom>
          <a:noFill/>
        </p:spPr>
        <p:txBody>
          <a:bodyPr wrap="square" rtlCol="0">
            <a:spAutoFit/>
          </a:bodyPr>
          <a:lstStyle/>
          <a:p>
            <a:r>
              <a:rPr lang="en-US" sz="1800" dirty="0"/>
              <a:t>G</a:t>
            </a:r>
          </a:p>
        </p:txBody>
      </p:sp>
      <p:sp>
        <p:nvSpPr>
          <p:cNvPr id="26" name="Oval 25"/>
          <p:cNvSpPr/>
          <p:nvPr/>
        </p:nvSpPr>
        <p:spPr bwMode="auto">
          <a:xfrm>
            <a:off x="2286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7" name="TextBox 26"/>
          <p:cNvSpPr txBox="1"/>
          <p:nvPr/>
        </p:nvSpPr>
        <p:spPr>
          <a:xfrm>
            <a:off x="1676400" y="4648200"/>
            <a:ext cx="304800" cy="369332"/>
          </a:xfrm>
          <a:prstGeom prst="rect">
            <a:avLst/>
          </a:prstGeom>
          <a:noFill/>
        </p:spPr>
        <p:txBody>
          <a:bodyPr wrap="square" rtlCol="0">
            <a:spAutoFit/>
          </a:bodyPr>
          <a:lstStyle/>
          <a:p>
            <a:r>
              <a:rPr lang="en-US" sz="1800" dirty="0"/>
              <a:t>Y</a:t>
            </a:r>
          </a:p>
        </p:txBody>
      </p:sp>
      <p:sp>
        <p:nvSpPr>
          <p:cNvPr id="28" name="Oval 27"/>
          <p:cNvSpPr/>
          <p:nvPr/>
        </p:nvSpPr>
        <p:spPr bwMode="auto">
          <a:xfrm>
            <a:off x="16002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9" name="TextBox 28"/>
          <p:cNvSpPr txBox="1"/>
          <p:nvPr/>
        </p:nvSpPr>
        <p:spPr>
          <a:xfrm>
            <a:off x="304800" y="5562600"/>
            <a:ext cx="304800" cy="369332"/>
          </a:xfrm>
          <a:prstGeom prst="rect">
            <a:avLst/>
          </a:prstGeom>
          <a:noFill/>
        </p:spPr>
        <p:txBody>
          <a:bodyPr wrap="square" rtlCol="0">
            <a:spAutoFit/>
          </a:bodyPr>
          <a:lstStyle/>
          <a:p>
            <a:r>
              <a:rPr lang="en-US" sz="1800" dirty="0"/>
              <a:t>Y</a:t>
            </a:r>
          </a:p>
        </p:txBody>
      </p:sp>
      <p:sp>
        <p:nvSpPr>
          <p:cNvPr id="30" name="Oval 29"/>
          <p:cNvSpPr/>
          <p:nvPr/>
        </p:nvSpPr>
        <p:spPr bwMode="auto">
          <a:xfrm>
            <a:off x="228600" y="55626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1" name="TextBox 30"/>
          <p:cNvSpPr txBox="1"/>
          <p:nvPr/>
        </p:nvSpPr>
        <p:spPr>
          <a:xfrm>
            <a:off x="1676400" y="5562600"/>
            <a:ext cx="304800" cy="369332"/>
          </a:xfrm>
          <a:prstGeom prst="rect">
            <a:avLst/>
          </a:prstGeom>
          <a:noFill/>
        </p:spPr>
        <p:txBody>
          <a:bodyPr wrap="square" rtlCol="0">
            <a:spAutoFit/>
          </a:bodyPr>
          <a:lstStyle/>
          <a:p>
            <a:r>
              <a:rPr lang="en-US" sz="1800" dirty="0"/>
              <a:t>Z</a:t>
            </a:r>
          </a:p>
        </p:txBody>
      </p:sp>
      <p:sp>
        <p:nvSpPr>
          <p:cNvPr id="32" name="Oval 31"/>
          <p:cNvSpPr/>
          <p:nvPr/>
        </p:nvSpPr>
        <p:spPr bwMode="auto">
          <a:xfrm>
            <a:off x="1600200" y="55626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3" name="TextBox 32"/>
          <p:cNvSpPr txBox="1"/>
          <p:nvPr/>
        </p:nvSpPr>
        <p:spPr>
          <a:xfrm>
            <a:off x="5791200" y="4648200"/>
            <a:ext cx="304800" cy="369332"/>
          </a:xfrm>
          <a:prstGeom prst="rect">
            <a:avLst/>
          </a:prstGeom>
          <a:noFill/>
        </p:spPr>
        <p:txBody>
          <a:bodyPr wrap="square" rtlCol="0">
            <a:spAutoFit/>
          </a:bodyPr>
          <a:lstStyle/>
          <a:p>
            <a:r>
              <a:rPr lang="en-US" sz="1800" dirty="0"/>
              <a:t>B</a:t>
            </a:r>
          </a:p>
        </p:txBody>
      </p:sp>
      <p:sp>
        <p:nvSpPr>
          <p:cNvPr id="34" name="Oval 33"/>
          <p:cNvSpPr/>
          <p:nvPr/>
        </p:nvSpPr>
        <p:spPr bwMode="auto">
          <a:xfrm>
            <a:off x="57150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36" name="Straight Connector 35"/>
          <p:cNvCxnSpPr>
            <a:stCxn id="8" idx="6"/>
            <a:endCxn id="10" idx="2"/>
          </p:cNvCxnSpPr>
          <p:nvPr/>
        </p:nvCxnSpPr>
        <p:spPr bwMode="auto">
          <a:xfrm>
            <a:off x="6858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7" name="TextBox 36"/>
          <p:cNvSpPr txBox="1"/>
          <p:nvPr/>
        </p:nvSpPr>
        <p:spPr>
          <a:xfrm>
            <a:off x="914400" y="2667000"/>
            <a:ext cx="381000" cy="369332"/>
          </a:xfrm>
          <a:prstGeom prst="rect">
            <a:avLst/>
          </a:prstGeom>
          <a:noFill/>
        </p:spPr>
        <p:txBody>
          <a:bodyPr wrap="square" rtlCol="0">
            <a:spAutoFit/>
          </a:bodyPr>
          <a:lstStyle/>
          <a:p>
            <a:r>
              <a:rPr lang="en-US" sz="1800" dirty="0"/>
              <a:t>4</a:t>
            </a:r>
          </a:p>
        </p:txBody>
      </p:sp>
      <p:cxnSp>
        <p:nvCxnSpPr>
          <p:cNvPr id="38" name="Straight Connector 37"/>
          <p:cNvCxnSpPr/>
          <p:nvPr/>
        </p:nvCxnSpPr>
        <p:spPr bwMode="auto">
          <a:xfrm>
            <a:off x="20574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9" name="TextBox 38"/>
          <p:cNvSpPr txBox="1"/>
          <p:nvPr/>
        </p:nvSpPr>
        <p:spPr>
          <a:xfrm>
            <a:off x="2286000" y="2667000"/>
            <a:ext cx="381000" cy="369332"/>
          </a:xfrm>
          <a:prstGeom prst="rect">
            <a:avLst/>
          </a:prstGeom>
          <a:noFill/>
        </p:spPr>
        <p:txBody>
          <a:bodyPr wrap="square" rtlCol="0">
            <a:spAutoFit/>
          </a:bodyPr>
          <a:lstStyle/>
          <a:p>
            <a:r>
              <a:rPr lang="en-US" sz="1800" dirty="0"/>
              <a:t>1</a:t>
            </a:r>
          </a:p>
        </p:txBody>
      </p:sp>
      <p:cxnSp>
        <p:nvCxnSpPr>
          <p:cNvPr id="40" name="Straight Connector 39"/>
          <p:cNvCxnSpPr/>
          <p:nvPr/>
        </p:nvCxnSpPr>
        <p:spPr bwMode="auto">
          <a:xfrm>
            <a:off x="34290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1" name="TextBox 40"/>
          <p:cNvSpPr txBox="1"/>
          <p:nvPr/>
        </p:nvSpPr>
        <p:spPr>
          <a:xfrm>
            <a:off x="3657600" y="2667000"/>
            <a:ext cx="381000" cy="369332"/>
          </a:xfrm>
          <a:prstGeom prst="rect">
            <a:avLst/>
          </a:prstGeom>
          <a:noFill/>
        </p:spPr>
        <p:txBody>
          <a:bodyPr wrap="square" rtlCol="0">
            <a:spAutoFit/>
          </a:bodyPr>
          <a:lstStyle/>
          <a:p>
            <a:r>
              <a:rPr lang="en-US" sz="1800" dirty="0"/>
              <a:t>5</a:t>
            </a:r>
          </a:p>
        </p:txBody>
      </p:sp>
      <p:cxnSp>
        <p:nvCxnSpPr>
          <p:cNvPr id="42" name="Straight Connector 41"/>
          <p:cNvCxnSpPr/>
          <p:nvPr/>
        </p:nvCxnSpPr>
        <p:spPr bwMode="auto">
          <a:xfrm>
            <a:off x="48006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3" name="TextBox 42"/>
          <p:cNvSpPr txBox="1"/>
          <p:nvPr/>
        </p:nvSpPr>
        <p:spPr>
          <a:xfrm>
            <a:off x="5029200" y="2667000"/>
            <a:ext cx="457200" cy="369332"/>
          </a:xfrm>
          <a:prstGeom prst="rect">
            <a:avLst/>
          </a:prstGeom>
          <a:noFill/>
        </p:spPr>
        <p:txBody>
          <a:bodyPr wrap="square" rtlCol="0">
            <a:spAutoFit/>
          </a:bodyPr>
          <a:lstStyle/>
          <a:p>
            <a:r>
              <a:rPr lang="en-US" sz="1800" dirty="0"/>
              <a:t>10</a:t>
            </a:r>
          </a:p>
        </p:txBody>
      </p:sp>
      <p:cxnSp>
        <p:nvCxnSpPr>
          <p:cNvPr id="44" name="Straight Connector 43"/>
          <p:cNvCxnSpPr/>
          <p:nvPr/>
        </p:nvCxnSpPr>
        <p:spPr bwMode="auto">
          <a:xfrm>
            <a:off x="685800" y="4850368"/>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5" name="TextBox 44"/>
          <p:cNvSpPr txBox="1"/>
          <p:nvPr/>
        </p:nvSpPr>
        <p:spPr>
          <a:xfrm>
            <a:off x="914400" y="4572000"/>
            <a:ext cx="457200" cy="369332"/>
          </a:xfrm>
          <a:prstGeom prst="rect">
            <a:avLst/>
          </a:prstGeom>
          <a:noFill/>
        </p:spPr>
        <p:txBody>
          <a:bodyPr wrap="square" rtlCol="0">
            <a:spAutoFit/>
          </a:bodyPr>
          <a:lstStyle/>
          <a:p>
            <a:r>
              <a:rPr lang="en-US" sz="1800" dirty="0"/>
              <a:t>13</a:t>
            </a:r>
          </a:p>
        </p:txBody>
      </p:sp>
      <p:cxnSp>
        <p:nvCxnSpPr>
          <p:cNvPr id="46" name="Straight Connector 45"/>
          <p:cNvCxnSpPr/>
          <p:nvPr/>
        </p:nvCxnSpPr>
        <p:spPr bwMode="auto">
          <a:xfrm>
            <a:off x="685800" y="57531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7" name="TextBox 46"/>
          <p:cNvSpPr txBox="1"/>
          <p:nvPr/>
        </p:nvSpPr>
        <p:spPr>
          <a:xfrm>
            <a:off x="914400" y="5410200"/>
            <a:ext cx="457200" cy="369332"/>
          </a:xfrm>
          <a:prstGeom prst="rect">
            <a:avLst/>
          </a:prstGeom>
          <a:noFill/>
        </p:spPr>
        <p:txBody>
          <a:bodyPr wrap="square" rtlCol="0">
            <a:spAutoFit/>
          </a:bodyPr>
          <a:lstStyle/>
          <a:p>
            <a:r>
              <a:rPr lang="en-US" sz="1800" dirty="0"/>
              <a:t>14</a:t>
            </a:r>
          </a:p>
        </p:txBody>
      </p:sp>
      <p:cxnSp>
        <p:nvCxnSpPr>
          <p:cNvPr id="48" name="Straight Connector 47"/>
          <p:cNvCxnSpPr/>
          <p:nvPr/>
        </p:nvCxnSpPr>
        <p:spPr bwMode="auto">
          <a:xfrm>
            <a:off x="6172200" y="39243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9" name="TextBox 48"/>
          <p:cNvSpPr txBox="1"/>
          <p:nvPr/>
        </p:nvSpPr>
        <p:spPr>
          <a:xfrm>
            <a:off x="6400800" y="3581400"/>
            <a:ext cx="381000" cy="369332"/>
          </a:xfrm>
          <a:prstGeom prst="rect">
            <a:avLst/>
          </a:prstGeom>
          <a:noFill/>
        </p:spPr>
        <p:txBody>
          <a:bodyPr wrap="square" rtlCol="0">
            <a:spAutoFit/>
          </a:bodyPr>
          <a:lstStyle/>
          <a:p>
            <a:r>
              <a:rPr lang="en-US" sz="1800" dirty="0"/>
              <a:t>8</a:t>
            </a:r>
          </a:p>
        </p:txBody>
      </p:sp>
      <p:cxnSp>
        <p:nvCxnSpPr>
          <p:cNvPr id="50" name="Straight Connector 49"/>
          <p:cNvCxnSpPr/>
          <p:nvPr/>
        </p:nvCxnSpPr>
        <p:spPr bwMode="auto">
          <a:xfrm>
            <a:off x="7543800" y="39243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1" name="TextBox 50"/>
          <p:cNvSpPr txBox="1"/>
          <p:nvPr/>
        </p:nvSpPr>
        <p:spPr>
          <a:xfrm>
            <a:off x="7772400" y="3581400"/>
            <a:ext cx="381000" cy="369332"/>
          </a:xfrm>
          <a:prstGeom prst="rect">
            <a:avLst/>
          </a:prstGeom>
          <a:noFill/>
        </p:spPr>
        <p:txBody>
          <a:bodyPr wrap="square" rtlCol="0">
            <a:spAutoFit/>
          </a:bodyPr>
          <a:lstStyle/>
          <a:p>
            <a:r>
              <a:rPr lang="en-US" sz="1800" dirty="0"/>
              <a:t>9</a:t>
            </a:r>
          </a:p>
        </p:txBody>
      </p:sp>
      <p:sp>
        <p:nvSpPr>
          <p:cNvPr id="52" name="TextBox 51"/>
          <p:cNvSpPr txBox="1"/>
          <p:nvPr/>
        </p:nvSpPr>
        <p:spPr>
          <a:xfrm>
            <a:off x="457200" y="3276600"/>
            <a:ext cx="381000" cy="369332"/>
          </a:xfrm>
          <a:prstGeom prst="rect">
            <a:avLst/>
          </a:prstGeom>
          <a:noFill/>
        </p:spPr>
        <p:txBody>
          <a:bodyPr wrap="square" rtlCol="0">
            <a:spAutoFit/>
          </a:bodyPr>
          <a:lstStyle/>
          <a:p>
            <a:r>
              <a:rPr lang="en-US" sz="1800" dirty="0"/>
              <a:t>7</a:t>
            </a:r>
          </a:p>
        </p:txBody>
      </p:sp>
      <p:cxnSp>
        <p:nvCxnSpPr>
          <p:cNvPr id="54" name="Straight Connector 53"/>
          <p:cNvCxnSpPr>
            <a:stCxn id="8" idx="4"/>
          </p:cNvCxnSpPr>
          <p:nvPr/>
        </p:nvCxnSpPr>
        <p:spPr bwMode="auto">
          <a:xfrm rot="5400000">
            <a:off x="190500" y="3467100"/>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5" name="TextBox 54"/>
          <p:cNvSpPr txBox="1"/>
          <p:nvPr/>
        </p:nvSpPr>
        <p:spPr>
          <a:xfrm>
            <a:off x="457994" y="4190206"/>
            <a:ext cx="381000" cy="369332"/>
          </a:xfrm>
          <a:prstGeom prst="rect">
            <a:avLst/>
          </a:prstGeom>
          <a:noFill/>
        </p:spPr>
        <p:txBody>
          <a:bodyPr wrap="square" rtlCol="0">
            <a:spAutoFit/>
          </a:bodyPr>
          <a:lstStyle/>
          <a:p>
            <a:r>
              <a:rPr lang="en-US" sz="1800" dirty="0"/>
              <a:t>6</a:t>
            </a:r>
          </a:p>
        </p:txBody>
      </p:sp>
      <p:cxnSp>
        <p:nvCxnSpPr>
          <p:cNvPr id="56" name="Straight Connector 55"/>
          <p:cNvCxnSpPr/>
          <p:nvPr/>
        </p:nvCxnSpPr>
        <p:spPr bwMode="auto">
          <a:xfrm rot="5400000">
            <a:off x="191294" y="43807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7" name="TextBox 56"/>
          <p:cNvSpPr txBox="1"/>
          <p:nvPr/>
        </p:nvSpPr>
        <p:spPr>
          <a:xfrm>
            <a:off x="457994" y="5104606"/>
            <a:ext cx="532606" cy="369332"/>
          </a:xfrm>
          <a:prstGeom prst="rect">
            <a:avLst/>
          </a:prstGeom>
          <a:noFill/>
        </p:spPr>
        <p:txBody>
          <a:bodyPr wrap="square" rtlCol="0">
            <a:spAutoFit/>
          </a:bodyPr>
          <a:lstStyle/>
          <a:p>
            <a:r>
              <a:rPr lang="en-US" sz="1800" dirty="0"/>
              <a:t>11</a:t>
            </a:r>
          </a:p>
        </p:txBody>
      </p:sp>
      <p:cxnSp>
        <p:nvCxnSpPr>
          <p:cNvPr id="58" name="Straight Connector 57"/>
          <p:cNvCxnSpPr/>
          <p:nvPr/>
        </p:nvCxnSpPr>
        <p:spPr bwMode="auto">
          <a:xfrm rot="5400000">
            <a:off x="191294" y="52951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9" name="TextBox 58"/>
          <p:cNvSpPr txBox="1"/>
          <p:nvPr/>
        </p:nvSpPr>
        <p:spPr>
          <a:xfrm>
            <a:off x="5944394" y="3275806"/>
            <a:ext cx="381000" cy="369332"/>
          </a:xfrm>
          <a:prstGeom prst="rect">
            <a:avLst/>
          </a:prstGeom>
          <a:noFill/>
        </p:spPr>
        <p:txBody>
          <a:bodyPr wrap="square" rtlCol="0">
            <a:spAutoFit/>
          </a:bodyPr>
          <a:lstStyle/>
          <a:p>
            <a:r>
              <a:rPr lang="en-US" sz="1800" dirty="0"/>
              <a:t>3</a:t>
            </a:r>
          </a:p>
        </p:txBody>
      </p:sp>
      <p:cxnSp>
        <p:nvCxnSpPr>
          <p:cNvPr id="60" name="Straight Connector 59"/>
          <p:cNvCxnSpPr/>
          <p:nvPr/>
        </p:nvCxnSpPr>
        <p:spPr bwMode="auto">
          <a:xfrm rot="5400000">
            <a:off x="5677694" y="34663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1" name="TextBox 60"/>
          <p:cNvSpPr txBox="1"/>
          <p:nvPr/>
        </p:nvSpPr>
        <p:spPr>
          <a:xfrm>
            <a:off x="5944394" y="4190206"/>
            <a:ext cx="381000" cy="369332"/>
          </a:xfrm>
          <a:prstGeom prst="rect">
            <a:avLst/>
          </a:prstGeom>
          <a:noFill/>
        </p:spPr>
        <p:txBody>
          <a:bodyPr wrap="square" rtlCol="0">
            <a:spAutoFit/>
          </a:bodyPr>
          <a:lstStyle/>
          <a:p>
            <a:r>
              <a:rPr lang="en-US" sz="1800" dirty="0"/>
              <a:t>2</a:t>
            </a:r>
          </a:p>
        </p:txBody>
      </p:sp>
      <p:cxnSp>
        <p:nvCxnSpPr>
          <p:cNvPr id="62" name="Straight Connector 61"/>
          <p:cNvCxnSpPr/>
          <p:nvPr/>
        </p:nvCxnSpPr>
        <p:spPr bwMode="auto">
          <a:xfrm rot="5400000">
            <a:off x="5677694" y="43807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B5ECD588-DBEC-4AD0-851F-0D4C0DEB8360}" type="slidenum">
              <a:rPr lang="en-US" smtClean="0"/>
              <a:pPr>
                <a:defRPr/>
              </a:pPr>
              <a:t>55</a:t>
            </a:fld>
            <a:endParaRPr lang="en-US"/>
          </a:p>
        </p:txBody>
      </p:sp>
      <p:sp>
        <p:nvSpPr>
          <p:cNvPr id="121860" name="Rectangle 2"/>
          <p:cNvSpPr>
            <a:spLocks noGrp="1" noChangeArrowheads="1"/>
          </p:cNvSpPr>
          <p:nvPr>
            <p:ph type="title"/>
          </p:nvPr>
        </p:nvSpPr>
        <p:spPr>
          <a:xfrm>
            <a:off x="685800" y="228600"/>
            <a:ext cx="7772400" cy="685800"/>
          </a:xfrm>
          <a:noFill/>
        </p:spPr>
        <p:txBody>
          <a:bodyPr lIns="90488" tIns="44450" rIns="90488" bIns="44450" anchor="b"/>
          <a:lstStyle/>
          <a:p>
            <a:r>
              <a:rPr lang="en-US" sz="4000" dirty="0"/>
              <a:t>Turing Bombe -1</a:t>
            </a:r>
          </a:p>
        </p:txBody>
      </p:sp>
      <p:sp>
        <p:nvSpPr>
          <p:cNvPr id="121861" name="Rectangle 3"/>
          <p:cNvSpPr>
            <a:spLocks noGrp="1" noChangeArrowheads="1"/>
          </p:cNvSpPr>
          <p:nvPr>
            <p:ph type="body" idx="1"/>
          </p:nvPr>
        </p:nvSpPr>
        <p:spPr>
          <a:xfrm>
            <a:off x="304800" y="1600200"/>
            <a:ext cx="8458200" cy="3429000"/>
          </a:xfrm>
          <a:noFill/>
        </p:spPr>
        <p:txBody>
          <a:bodyPr lIns="90488" tIns="44450" rIns="90488" bIns="44450"/>
          <a:lstStyle/>
          <a:p>
            <a:pPr>
              <a:spcBef>
                <a:spcPts val="200"/>
              </a:spcBef>
            </a:pPr>
            <a:r>
              <a:rPr lang="en-US" sz="2000" dirty="0"/>
              <a:t>Each cycle can be turned into a ring of Enigma machines.</a:t>
            </a:r>
          </a:p>
          <a:p>
            <a:pPr>
              <a:spcBef>
                <a:spcPts val="200"/>
              </a:spcBef>
            </a:pPr>
            <a:r>
              <a:rPr lang="en-US" sz="2000" dirty="0"/>
              <a:t>In a ring of Enigmas, </a:t>
            </a:r>
            <a:r>
              <a:rPr lang="en-US" sz="2000" b="1" i="1" dirty="0"/>
              <a:t>all</a:t>
            </a:r>
            <a:r>
              <a:rPr lang="en-US" sz="2000" dirty="0"/>
              <a:t> the S cancel each other out!</a:t>
            </a:r>
          </a:p>
          <a:p>
            <a:pPr>
              <a:spcBef>
                <a:spcPts val="200"/>
              </a:spcBef>
            </a:pPr>
            <a:r>
              <a:rPr lang="en-US" sz="2000" dirty="0"/>
              <a:t>The key search problem is now reduced from 67.5 to 20 bits !!!!</a:t>
            </a:r>
          </a:p>
          <a:p>
            <a:pPr>
              <a:spcBef>
                <a:spcPts val="200"/>
              </a:spcBef>
            </a:pPr>
            <a:r>
              <a:rPr lang="en-US" sz="2000" dirty="0"/>
              <a:t>At 10 </a:t>
            </a:r>
            <a:r>
              <a:rPr lang="en-US" sz="2000" dirty="0" err="1"/>
              <a:t>msec</a:t>
            </a:r>
            <a:r>
              <a:rPr lang="en-US" sz="2000" dirty="0"/>
              <a:t>/test, 20 bits takes 3 hours.</a:t>
            </a:r>
          </a:p>
          <a:p>
            <a:pPr>
              <a:spcBef>
                <a:spcPts val="200"/>
              </a:spcBef>
            </a:pPr>
            <a:r>
              <a:rPr lang="en-US" sz="2000" dirty="0"/>
              <a:t>Turing wanted ~4 loops to cut down on “false alarms.” </a:t>
            </a:r>
          </a:p>
          <a:p>
            <a:pPr>
              <a:spcBef>
                <a:spcPts val="200"/>
              </a:spcBef>
            </a:pPr>
            <a:r>
              <a:rPr lang="en-US" sz="2000" dirty="0"/>
              <a:t>About 20 letters of “crib” of know plaintext were needed to fine enough loops.</a:t>
            </a:r>
          </a:p>
          <a:p>
            <a:pPr>
              <a:spcBef>
                <a:spcPts val="200"/>
              </a:spcBef>
            </a:pPr>
            <a:r>
              <a:rPr lang="en-US" sz="2000" dirty="0"/>
              <a:t>Machines which did this testing were called “</a:t>
            </a:r>
            <a:r>
              <a:rPr lang="en-US" sz="2000" dirty="0" err="1"/>
              <a:t>Bombe’s</a:t>
            </a:r>
            <a:r>
              <a:rPr lang="en-US" sz="2000" dirty="0"/>
              <a:t>”.</a:t>
            </a:r>
          </a:p>
          <a:p>
            <a:pPr>
              <a:spcBef>
                <a:spcPts val="200"/>
              </a:spcBef>
            </a:pPr>
            <a:r>
              <a:rPr lang="en-US" sz="2000" dirty="0"/>
              <a:t>Built by British Tabulating Machine Company.</a:t>
            </a:r>
          </a:p>
          <a:p>
            <a:endParaRPr lang="en-US" sz="2000" dirty="0"/>
          </a:p>
          <a:p>
            <a:endParaRPr lang="en-US" sz="2000" dirty="0"/>
          </a:p>
        </p:txBody>
      </p:sp>
      <p:sp>
        <p:nvSpPr>
          <p:cNvPr id="121862" name="Rectangle 4"/>
          <p:cNvSpPr>
            <a:spLocks noChangeArrowheads="1"/>
          </p:cNvSpPr>
          <p:nvPr/>
        </p:nvSpPr>
        <p:spPr bwMode="auto">
          <a:xfrm>
            <a:off x="6705600" y="5257800"/>
            <a:ext cx="2035175" cy="301625"/>
          </a:xfrm>
          <a:prstGeom prst="rect">
            <a:avLst/>
          </a:prstGeom>
          <a:noFill/>
          <a:ln w="12700">
            <a:noFill/>
            <a:miter lim="800000"/>
            <a:headEnd/>
            <a:tailEnd/>
          </a:ln>
        </p:spPr>
        <p:txBody>
          <a:bodyPr wrap="none" lIns="90488" tIns="44450" rIns="90488" bIns="44450">
            <a:spAutoFit/>
          </a:bodyPr>
          <a:lstStyle/>
          <a:p>
            <a:r>
              <a:rPr lang="en-US" sz="1400" dirty="0">
                <a:latin typeface="Arial" charset="0"/>
              </a:rPr>
              <a:t>Courtesy of Carl Ellison</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pPr>
              <a:defRPr/>
            </a:pPr>
            <a:fld id="{DDAD76A1-DAE7-4159-B255-C81223C3D3BB}" type="slidenum">
              <a:rPr lang="en-US" smtClean="0"/>
              <a:pPr>
                <a:defRPr/>
              </a:pPr>
              <a:t>56</a:t>
            </a:fld>
            <a:endParaRPr lang="en-US"/>
          </a:p>
        </p:txBody>
      </p:sp>
      <p:sp>
        <p:nvSpPr>
          <p:cNvPr id="122884" name="Rectangle 2"/>
          <p:cNvSpPr>
            <a:spLocks noGrp="1" noChangeArrowheads="1"/>
          </p:cNvSpPr>
          <p:nvPr>
            <p:ph type="title"/>
          </p:nvPr>
        </p:nvSpPr>
        <p:spPr>
          <a:xfrm>
            <a:off x="685800" y="228600"/>
            <a:ext cx="7772400" cy="685800"/>
          </a:xfrm>
          <a:noFill/>
        </p:spPr>
        <p:txBody>
          <a:bodyPr lIns="90488" tIns="44450" rIns="90488" bIns="44450" anchor="b"/>
          <a:lstStyle/>
          <a:p>
            <a:r>
              <a:rPr lang="en-US" sz="3600" dirty="0"/>
              <a:t>Test Register in Bombes</a:t>
            </a:r>
          </a:p>
        </p:txBody>
      </p:sp>
      <p:sp>
        <p:nvSpPr>
          <p:cNvPr id="122885" name="Rectangle 3"/>
          <p:cNvSpPr>
            <a:spLocks noGrp="1" noChangeArrowheads="1"/>
          </p:cNvSpPr>
          <p:nvPr>
            <p:ph type="body" idx="1"/>
          </p:nvPr>
        </p:nvSpPr>
        <p:spPr>
          <a:xfrm>
            <a:off x="762000" y="1295400"/>
            <a:ext cx="7772400" cy="4114800"/>
          </a:xfrm>
          <a:noFill/>
        </p:spPr>
        <p:txBody>
          <a:bodyPr lIns="90488" tIns="44450" rIns="90488" bIns="44450"/>
          <a:lstStyle/>
          <a:p>
            <a:pPr>
              <a:spcBef>
                <a:spcPts val="200"/>
              </a:spcBef>
            </a:pPr>
            <a:r>
              <a:rPr lang="en-US" sz="2000" dirty="0"/>
              <a:t>In the diagram below, each circle is a 26-pin connector and each line a 26-wire cable.  The connector itself is labeled with a letter from the outside alphabet while its pins are labeled with letters from the inside alphabet.  Voltage on X(b) means that </a:t>
            </a:r>
            <a:r>
              <a:rPr lang="en-US" sz="2000" b="1" dirty="0"/>
              <a:t>X</a:t>
            </a:r>
            <a:r>
              <a:rPr lang="en-US" sz="2000" dirty="0"/>
              <a:t> maps to </a:t>
            </a:r>
            <a:r>
              <a:rPr lang="en-US" sz="2000" b="1" dirty="0"/>
              <a:t>b</a:t>
            </a:r>
            <a:r>
              <a:rPr lang="en-US" sz="2000" dirty="0"/>
              <a:t> through the plugboard.</a:t>
            </a:r>
          </a:p>
        </p:txBody>
      </p:sp>
      <p:sp>
        <p:nvSpPr>
          <p:cNvPr id="122886" name="Rectangle 4"/>
          <p:cNvSpPr>
            <a:spLocks noChangeArrowheads="1"/>
          </p:cNvSpPr>
          <p:nvPr/>
        </p:nvSpPr>
        <p:spPr bwMode="auto">
          <a:xfrm>
            <a:off x="2597150" y="37973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7" name="Rectangle 5"/>
          <p:cNvSpPr>
            <a:spLocks noChangeArrowheads="1"/>
          </p:cNvSpPr>
          <p:nvPr/>
        </p:nvSpPr>
        <p:spPr bwMode="auto">
          <a:xfrm>
            <a:off x="5035550" y="37973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8" name="Rectangle 6"/>
          <p:cNvSpPr>
            <a:spLocks noChangeArrowheads="1"/>
          </p:cNvSpPr>
          <p:nvPr/>
        </p:nvSpPr>
        <p:spPr bwMode="auto">
          <a:xfrm>
            <a:off x="2597150" y="44831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9" name="Rectangle 7"/>
          <p:cNvSpPr>
            <a:spLocks noChangeArrowheads="1"/>
          </p:cNvSpPr>
          <p:nvPr/>
        </p:nvSpPr>
        <p:spPr bwMode="auto">
          <a:xfrm>
            <a:off x="5035550" y="44831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90" name="Oval 8"/>
          <p:cNvSpPr>
            <a:spLocks noChangeArrowheads="1"/>
          </p:cNvSpPr>
          <p:nvPr/>
        </p:nvSpPr>
        <p:spPr bwMode="auto">
          <a:xfrm>
            <a:off x="1911350" y="42418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1" name="Oval 9"/>
          <p:cNvSpPr>
            <a:spLocks noChangeArrowheads="1"/>
          </p:cNvSpPr>
          <p:nvPr/>
        </p:nvSpPr>
        <p:spPr bwMode="auto">
          <a:xfrm>
            <a:off x="6870700" y="39243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2" name="Oval 10"/>
          <p:cNvSpPr>
            <a:spLocks noChangeArrowheads="1"/>
          </p:cNvSpPr>
          <p:nvPr/>
        </p:nvSpPr>
        <p:spPr bwMode="auto">
          <a:xfrm>
            <a:off x="4349750" y="38735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3" name="Oval 11"/>
          <p:cNvSpPr>
            <a:spLocks noChangeArrowheads="1"/>
          </p:cNvSpPr>
          <p:nvPr/>
        </p:nvSpPr>
        <p:spPr bwMode="auto">
          <a:xfrm>
            <a:off x="4349750" y="45593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4" name="Rectangle 12"/>
          <p:cNvSpPr>
            <a:spLocks noChangeArrowheads="1"/>
          </p:cNvSpPr>
          <p:nvPr/>
        </p:nvSpPr>
        <p:spPr bwMode="auto">
          <a:xfrm>
            <a:off x="1884363" y="42291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M</a:t>
            </a:r>
          </a:p>
        </p:txBody>
      </p:sp>
      <p:sp>
        <p:nvSpPr>
          <p:cNvPr id="122895" name="Rectangle 13"/>
          <p:cNvSpPr>
            <a:spLocks noChangeArrowheads="1"/>
          </p:cNvSpPr>
          <p:nvPr/>
        </p:nvSpPr>
        <p:spPr bwMode="auto">
          <a:xfrm>
            <a:off x="4322763" y="3860800"/>
            <a:ext cx="315912" cy="333375"/>
          </a:xfrm>
          <a:prstGeom prst="rect">
            <a:avLst/>
          </a:prstGeom>
          <a:noFill/>
          <a:ln w="12700">
            <a:noFill/>
            <a:miter lim="800000"/>
            <a:headEnd/>
            <a:tailEnd/>
          </a:ln>
        </p:spPr>
        <p:txBody>
          <a:bodyPr wrap="none" lIns="90488" tIns="44450" rIns="90488" bIns="44450">
            <a:spAutoFit/>
          </a:bodyPr>
          <a:lstStyle/>
          <a:p>
            <a:r>
              <a:rPr lang="en-US" b="1">
                <a:latin typeface="Arial" charset="0"/>
              </a:rPr>
              <a:t>P</a:t>
            </a:r>
          </a:p>
        </p:txBody>
      </p:sp>
      <p:sp>
        <p:nvSpPr>
          <p:cNvPr id="122896" name="Rectangle 14"/>
          <p:cNvSpPr>
            <a:spLocks noChangeArrowheads="1"/>
          </p:cNvSpPr>
          <p:nvPr/>
        </p:nvSpPr>
        <p:spPr bwMode="auto">
          <a:xfrm>
            <a:off x="6843713" y="3911600"/>
            <a:ext cx="327025" cy="333375"/>
          </a:xfrm>
          <a:prstGeom prst="rect">
            <a:avLst/>
          </a:prstGeom>
          <a:noFill/>
          <a:ln w="12700">
            <a:noFill/>
            <a:miter lim="800000"/>
            <a:headEnd/>
            <a:tailEnd/>
          </a:ln>
        </p:spPr>
        <p:txBody>
          <a:bodyPr wrap="none" lIns="90488" tIns="44450" rIns="90488" bIns="44450">
            <a:spAutoFit/>
          </a:bodyPr>
          <a:lstStyle/>
          <a:p>
            <a:r>
              <a:rPr lang="en-US" b="1">
                <a:latin typeface="Arial" charset="0"/>
              </a:rPr>
              <a:t>A</a:t>
            </a:r>
          </a:p>
        </p:txBody>
      </p:sp>
      <p:sp>
        <p:nvSpPr>
          <p:cNvPr id="122897" name="Rectangle 15"/>
          <p:cNvSpPr>
            <a:spLocks noChangeArrowheads="1"/>
          </p:cNvSpPr>
          <p:nvPr/>
        </p:nvSpPr>
        <p:spPr bwMode="auto">
          <a:xfrm>
            <a:off x="4322763" y="4546600"/>
            <a:ext cx="315912" cy="333375"/>
          </a:xfrm>
          <a:prstGeom prst="rect">
            <a:avLst/>
          </a:prstGeom>
          <a:noFill/>
          <a:ln w="12700">
            <a:noFill/>
            <a:miter lim="800000"/>
            <a:headEnd/>
            <a:tailEnd/>
          </a:ln>
        </p:spPr>
        <p:txBody>
          <a:bodyPr wrap="none" lIns="90488" tIns="44450" rIns="90488" bIns="44450">
            <a:spAutoFit/>
          </a:bodyPr>
          <a:lstStyle/>
          <a:p>
            <a:r>
              <a:rPr lang="en-US" b="1">
                <a:latin typeface="Arial" charset="0"/>
              </a:rPr>
              <a:t>X</a:t>
            </a:r>
          </a:p>
        </p:txBody>
      </p:sp>
      <p:sp>
        <p:nvSpPr>
          <p:cNvPr id="122898" name="Rectangle 16"/>
          <p:cNvSpPr>
            <a:spLocks noChangeArrowheads="1"/>
          </p:cNvSpPr>
          <p:nvPr/>
        </p:nvSpPr>
        <p:spPr bwMode="auto">
          <a:xfrm>
            <a:off x="3408363" y="39370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10</a:t>
            </a:r>
          </a:p>
        </p:txBody>
      </p:sp>
      <p:sp>
        <p:nvSpPr>
          <p:cNvPr id="122899" name="Rectangle 17"/>
          <p:cNvSpPr>
            <a:spLocks noChangeArrowheads="1"/>
          </p:cNvSpPr>
          <p:nvPr/>
        </p:nvSpPr>
        <p:spPr bwMode="auto">
          <a:xfrm>
            <a:off x="5922963" y="39370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 1</a:t>
            </a:r>
          </a:p>
        </p:txBody>
      </p:sp>
      <p:sp>
        <p:nvSpPr>
          <p:cNvPr id="122900" name="Rectangle 18"/>
          <p:cNvSpPr>
            <a:spLocks noChangeArrowheads="1"/>
          </p:cNvSpPr>
          <p:nvPr/>
        </p:nvSpPr>
        <p:spPr bwMode="auto">
          <a:xfrm>
            <a:off x="5922963" y="46990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 3</a:t>
            </a:r>
          </a:p>
        </p:txBody>
      </p:sp>
      <p:sp>
        <p:nvSpPr>
          <p:cNvPr id="122901" name="Rectangle 19"/>
          <p:cNvSpPr>
            <a:spLocks noChangeArrowheads="1"/>
          </p:cNvSpPr>
          <p:nvPr/>
        </p:nvSpPr>
        <p:spPr bwMode="auto">
          <a:xfrm>
            <a:off x="3408363" y="46990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11</a:t>
            </a:r>
          </a:p>
        </p:txBody>
      </p:sp>
      <p:sp>
        <p:nvSpPr>
          <p:cNvPr id="122902" name="Line 20"/>
          <p:cNvSpPr>
            <a:spLocks noChangeShapeType="1"/>
          </p:cNvSpPr>
          <p:nvPr/>
        </p:nvSpPr>
        <p:spPr bwMode="auto">
          <a:xfrm flipV="1">
            <a:off x="2181225" y="4013200"/>
            <a:ext cx="403225" cy="288925"/>
          </a:xfrm>
          <a:prstGeom prst="line">
            <a:avLst/>
          </a:prstGeom>
          <a:noFill/>
          <a:ln w="12700">
            <a:solidFill>
              <a:schemeClr val="tx1"/>
            </a:solidFill>
            <a:round/>
            <a:headEnd/>
            <a:tailEnd/>
          </a:ln>
        </p:spPr>
        <p:txBody>
          <a:bodyPr wrap="none" anchor="ctr"/>
          <a:lstStyle/>
          <a:p>
            <a:endParaRPr lang="en-US"/>
          </a:p>
        </p:txBody>
      </p:sp>
      <p:sp>
        <p:nvSpPr>
          <p:cNvPr id="122903" name="Line 21"/>
          <p:cNvSpPr>
            <a:spLocks noChangeShapeType="1"/>
          </p:cNvSpPr>
          <p:nvPr/>
        </p:nvSpPr>
        <p:spPr bwMode="auto">
          <a:xfrm>
            <a:off x="3968750" y="4019550"/>
            <a:ext cx="368300" cy="0"/>
          </a:xfrm>
          <a:prstGeom prst="line">
            <a:avLst/>
          </a:prstGeom>
          <a:noFill/>
          <a:ln w="12700">
            <a:solidFill>
              <a:schemeClr val="tx1"/>
            </a:solidFill>
            <a:round/>
            <a:headEnd/>
            <a:tailEnd/>
          </a:ln>
        </p:spPr>
        <p:txBody>
          <a:bodyPr wrap="none" anchor="ctr"/>
          <a:lstStyle/>
          <a:p>
            <a:endParaRPr lang="en-US"/>
          </a:p>
        </p:txBody>
      </p:sp>
      <p:sp>
        <p:nvSpPr>
          <p:cNvPr id="122904" name="Line 22"/>
          <p:cNvSpPr>
            <a:spLocks noChangeShapeType="1"/>
          </p:cNvSpPr>
          <p:nvPr/>
        </p:nvSpPr>
        <p:spPr bwMode="auto">
          <a:xfrm>
            <a:off x="4654550" y="4019550"/>
            <a:ext cx="368300" cy="0"/>
          </a:xfrm>
          <a:prstGeom prst="line">
            <a:avLst/>
          </a:prstGeom>
          <a:noFill/>
          <a:ln w="12700">
            <a:solidFill>
              <a:schemeClr val="tx1"/>
            </a:solidFill>
            <a:round/>
            <a:headEnd/>
            <a:tailEnd/>
          </a:ln>
        </p:spPr>
        <p:txBody>
          <a:bodyPr wrap="none" anchor="ctr"/>
          <a:lstStyle/>
          <a:p>
            <a:endParaRPr lang="en-US"/>
          </a:p>
        </p:txBody>
      </p:sp>
      <p:sp>
        <p:nvSpPr>
          <p:cNvPr id="122905" name="Line 23"/>
          <p:cNvSpPr>
            <a:spLocks noChangeShapeType="1"/>
          </p:cNvSpPr>
          <p:nvPr/>
        </p:nvSpPr>
        <p:spPr bwMode="auto">
          <a:xfrm>
            <a:off x="6403975" y="4076700"/>
            <a:ext cx="460375" cy="0"/>
          </a:xfrm>
          <a:prstGeom prst="line">
            <a:avLst/>
          </a:prstGeom>
          <a:noFill/>
          <a:ln w="12700">
            <a:solidFill>
              <a:schemeClr val="tx1"/>
            </a:solidFill>
            <a:round/>
            <a:headEnd/>
            <a:tailEnd/>
          </a:ln>
        </p:spPr>
        <p:txBody>
          <a:bodyPr wrap="none" anchor="ctr"/>
          <a:lstStyle/>
          <a:p>
            <a:endParaRPr lang="en-US"/>
          </a:p>
        </p:txBody>
      </p:sp>
      <p:sp>
        <p:nvSpPr>
          <p:cNvPr id="122906" name="Line 24"/>
          <p:cNvSpPr>
            <a:spLocks noChangeShapeType="1"/>
          </p:cNvSpPr>
          <p:nvPr/>
        </p:nvSpPr>
        <p:spPr bwMode="auto">
          <a:xfrm>
            <a:off x="4654550" y="4705350"/>
            <a:ext cx="368300" cy="0"/>
          </a:xfrm>
          <a:prstGeom prst="line">
            <a:avLst/>
          </a:prstGeom>
          <a:noFill/>
          <a:ln w="12700">
            <a:solidFill>
              <a:schemeClr val="tx1"/>
            </a:solidFill>
            <a:round/>
            <a:headEnd/>
            <a:tailEnd/>
          </a:ln>
        </p:spPr>
        <p:txBody>
          <a:bodyPr wrap="none" anchor="ctr"/>
          <a:lstStyle/>
          <a:p>
            <a:endParaRPr lang="en-US"/>
          </a:p>
        </p:txBody>
      </p:sp>
      <p:sp>
        <p:nvSpPr>
          <p:cNvPr id="122907" name="Line 25"/>
          <p:cNvSpPr>
            <a:spLocks noChangeShapeType="1"/>
          </p:cNvSpPr>
          <p:nvPr/>
        </p:nvSpPr>
        <p:spPr bwMode="auto">
          <a:xfrm flipH="1">
            <a:off x="3956050" y="4705350"/>
            <a:ext cx="393700" cy="0"/>
          </a:xfrm>
          <a:prstGeom prst="line">
            <a:avLst/>
          </a:prstGeom>
          <a:noFill/>
          <a:ln w="12700">
            <a:solidFill>
              <a:schemeClr val="tx1"/>
            </a:solidFill>
            <a:round/>
            <a:headEnd/>
            <a:tailEnd/>
          </a:ln>
        </p:spPr>
        <p:txBody>
          <a:bodyPr wrap="none" anchor="ctr"/>
          <a:lstStyle/>
          <a:p>
            <a:endParaRPr lang="en-US"/>
          </a:p>
        </p:txBody>
      </p:sp>
      <p:sp>
        <p:nvSpPr>
          <p:cNvPr id="122908" name="Line 26"/>
          <p:cNvSpPr>
            <a:spLocks noChangeShapeType="1"/>
          </p:cNvSpPr>
          <p:nvPr/>
        </p:nvSpPr>
        <p:spPr bwMode="auto">
          <a:xfrm>
            <a:off x="2190750" y="4486275"/>
            <a:ext cx="393700" cy="288925"/>
          </a:xfrm>
          <a:prstGeom prst="line">
            <a:avLst/>
          </a:prstGeom>
          <a:noFill/>
          <a:ln w="12700">
            <a:solidFill>
              <a:schemeClr val="tx1"/>
            </a:solidFill>
            <a:round/>
            <a:headEnd/>
            <a:tailEnd/>
          </a:ln>
        </p:spPr>
        <p:txBody>
          <a:bodyPr wrap="none" anchor="ctr"/>
          <a:lstStyle/>
          <a:p>
            <a:endParaRPr lang="en-US"/>
          </a:p>
        </p:txBody>
      </p:sp>
      <p:sp>
        <p:nvSpPr>
          <p:cNvPr id="122909" name="Line 27"/>
          <p:cNvSpPr>
            <a:spLocks noChangeShapeType="1"/>
          </p:cNvSpPr>
          <p:nvPr/>
        </p:nvSpPr>
        <p:spPr bwMode="auto">
          <a:xfrm flipH="1">
            <a:off x="6394450" y="4194175"/>
            <a:ext cx="530225" cy="581025"/>
          </a:xfrm>
          <a:prstGeom prst="line">
            <a:avLst/>
          </a:prstGeom>
          <a:noFill/>
          <a:ln w="12700">
            <a:solidFill>
              <a:schemeClr val="tx1"/>
            </a:solidFill>
            <a:round/>
            <a:headEnd/>
            <a:tailEnd/>
          </a:ln>
        </p:spPr>
        <p:txBody>
          <a:bodyPr wrap="none" anchor="ctr"/>
          <a:lstStyle/>
          <a:p>
            <a:endParaRPr lang="en-US"/>
          </a:p>
        </p:txBody>
      </p:sp>
      <p:sp>
        <p:nvSpPr>
          <p:cNvPr id="122910" name="Rectangle 28"/>
          <p:cNvSpPr>
            <a:spLocks noChangeArrowheads="1"/>
          </p:cNvSpPr>
          <p:nvPr/>
        </p:nvSpPr>
        <p:spPr bwMode="auto">
          <a:xfrm>
            <a:off x="2063750" y="5321300"/>
            <a:ext cx="57023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911" name="Rectangle 29"/>
          <p:cNvSpPr>
            <a:spLocks noChangeArrowheads="1"/>
          </p:cNvSpPr>
          <p:nvPr/>
        </p:nvSpPr>
        <p:spPr bwMode="auto">
          <a:xfrm>
            <a:off x="1431925" y="5299075"/>
            <a:ext cx="506413" cy="457200"/>
          </a:xfrm>
          <a:prstGeom prst="rect">
            <a:avLst/>
          </a:prstGeom>
          <a:noFill/>
          <a:ln w="12700">
            <a:noFill/>
            <a:miter lim="800000"/>
            <a:headEnd/>
            <a:tailEnd/>
          </a:ln>
        </p:spPr>
        <p:txBody>
          <a:bodyPr wrap="none" anchor="ctr"/>
          <a:lstStyle/>
          <a:p>
            <a:endParaRPr lang="en-US"/>
          </a:p>
        </p:txBody>
      </p:sp>
      <p:sp>
        <p:nvSpPr>
          <p:cNvPr id="122912" name="Rectangle 30"/>
          <p:cNvSpPr>
            <a:spLocks noChangeArrowheads="1"/>
          </p:cNvSpPr>
          <p:nvPr/>
        </p:nvSpPr>
        <p:spPr bwMode="auto">
          <a:xfrm>
            <a:off x="2036763" y="5332413"/>
            <a:ext cx="5605462" cy="301625"/>
          </a:xfrm>
          <a:prstGeom prst="rect">
            <a:avLst/>
          </a:prstGeom>
          <a:noFill/>
          <a:ln w="12700">
            <a:noFill/>
            <a:miter lim="800000"/>
            <a:headEnd/>
            <a:tailEnd/>
          </a:ln>
        </p:spPr>
        <p:txBody>
          <a:bodyPr wrap="none" lIns="90488" tIns="44450" rIns="90488" bIns="44450">
            <a:spAutoFit/>
          </a:bodyPr>
          <a:lstStyle/>
          <a:p>
            <a:r>
              <a:rPr lang="en-US" sz="1400" b="1" dirty="0"/>
              <a:t>a </a:t>
            </a:r>
            <a:r>
              <a:rPr lang="en-US" sz="1400" b="1" dirty="0">
                <a:solidFill>
                  <a:srgbClr val="FC0128"/>
                </a:solidFill>
              </a:rPr>
              <a:t>b</a:t>
            </a:r>
            <a:r>
              <a:rPr lang="en-US" sz="1400" b="1" dirty="0"/>
              <a:t> c d e f g h i j k l m n o p q r s t u v w x y z</a:t>
            </a:r>
          </a:p>
        </p:txBody>
      </p:sp>
      <p:sp>
        <p:nvSpPr>
          <p:cNvPr id="122913" name="Rectangle 31"/>
          <p:cNvSpPr>
            <a:spLocks noChangeArrowheads="1"/>
          </p:cNvSpPr>
          <p:nvPr/>
        </p:nvSpPr>
        <p:spPr bwMode="auto">
          <a:xfrm>
            <a:off x="1350963" y="5294313"/>
            <a:ext cx="485775" cy="454025"/>
          </a:xfrm>
          <a:prstGeom prst="rect">
            <a:avLst/>
          </a:prstGeom>
          <a:noFill/>
          <a:ln w="12700">
            <a:noFill/>
            <a:miter lim="800000"/>
            <a:headEnd/>
            <a:tailEnd/>
          </a:ln>
        </p:spPr>
        <p:txBody>
          <a:bodyPr wrap="none" lIns="90488" tIns="44450" rIns="90488" bIns="44450">
            <a:spAutoFit/>
          </a:bodyPr>
          <a:lstStyle/>
          <a:p>
            <a:r>
              <a:rPr lang="en-US" sz="2400" b="1">
                <a:latin typeface="Arial" charset="0"/>
              </a:rPr>
              <a:t>X:</a:t>
            </a:r>
          </a:p>
        </p:txBody>
      </p:sp>
      <p:sp>
        <p:nvSpPr>
          <p:cNvPr id="122914" name="Rectangle 32"/>
          <p:cNvSpPr>
            <a:spLocks noChangeArrowheads="1"/>
          </p:cNvSpPr>
          <p:nvPr/>
        </p:nvSpPr>
        <p:spPr bwMode="auto">
          <a:xfrm>
            <a:off x="5035550" y="31242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915" name="Rectangle 33"/>
          <p:cNvSpPr>
            <a:spLocks noChangeArrowheads="1"/>
          </p:cNvSpPr>
          <p:nvPr/>
        </p:nvSpPr>
        <p:spPr bwMode="auto">
          <a:xfrm>
            <a:off x="5922963" y="32639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12</a:t>
            </a:r>
          </a:p>
        </p:txBody>
      </p:sp>
      <p:sp>
        <p:nvSpPr>
          <p:cNvPr id="122916" name="Line 34"/>
          <p:cNvSpPr>
            <a:spLocks noChangeShapeType="1"/>
          </p:cNvSpPr>
          <p:nvPr/>
        </p:nvSpPr>
        <p:spPr bwMode="auto">
          <a:xfrm flipV="1">
            <a:off x="4587875" y="3371850"/>
            <a:ext cx="438150" cy="530225"/>
          </a:xfrm>
          <a:prstGeom prst="line">
            <a:avLst/>
          </a:prstGeom>
          <a:noFill/>
          <a:ln w="12700">
            <a:solidFill>
              <a:schemeClr val="tx1"/>
            </a:solidFill>
            <a:round/>
            <a:headEnd/>
            <a:tailEnd/>
          </a:ln>
        </p:spPr>
        <p:txBody>
          <a:bodyPr wrap="none" anchor="ctr"/>
          <a:lstStyle/>
          <a:p>
            <a:endParaRPr lang="en-US"/>
          </a:p>
        </p:txBody>
      </p:sp>
      <p:sp>
        <p:nvSpPr>
          <p:cNvPr id="122917" name="Line 35"/>
          <p:cNvSpPr>
            <a:spLocks noChangeShapeType="1"/>
          </p:cNvSpPr>
          <p:nvPr/>
        </p:nvSpPr>
        <p:spPr bwMode="auto">
          <a:xfrm flipH="1" flipV="1">
            <a:off x="6391275" y="3387725"/>
            <a:ext cx="523875" cy="587375"/>
          </a:xfrm>
          <a:prstGeom prst="line">
            <a:avLst/>
          </a:prstGeom>
          <a:noFill/>
          <a:ln w="12700">
            <a:solidFill>
              <a:schemeClr val="tx1"/>
            </a:solidFill>
            <a:round/>
            <a:headEnd/>
            <a:tailEnd/>
          </a:ln>
        </p:spPr>
        <p:txBody>
          <a:bodyPr wrap="none" anchor="ctr"/>
          <a:lstStyle/>
          <a:p>
            <a:endParaRPr lang="en-US"/>
          </a:p>
        </p:txBody>
      </p:sp>
      <p:sp>
        <p:nvSpPr>
          <p:cNvPr id="122918" name="Rectangle 36"/>
          <p:cNvSpPr>
            <a:spLocks noChangeArrowheads="1"/>
          </p:cNvSpPr>
          <p:nvPr/>
        </p:nvSpPr>
        <p:spPr bwMode="auto">
          <a:xfrm>
            <a:off x="4551363" y="4845050"/>
            <a:ext cx="258762" cy="241300"/>
          </a:xfrm>
          <a:prstGeom prst="rect">
            <a:avLst/>
          </a:prstGeom>
          <a:noFill/>
          <a:ln w="12700">
            <a:noFill/>
            <a:miter lim="800000"/>
            <a:headEnd/>
            <a:tailEnd/>
          </a:ln>
        </p:spPr>
        <p:txBody>
          <a:bodyPr wrap="none" lIns="90488" tIns="44450" rIns="90488" bIns="44450">
            <a:spAutoFit/>
          </a:bodyPr>
          <a:lstStyle/>
          <a:p>
            <a:r>
              <a:rPr lang="en-US" b="1">
                <a:latin typeface="Arial" charset="0"/>
              </a:rPr>
              <a:t>b</a:t>
            </a:r>
          </a:p>
        </p:txBody>
      </p:sp>
      <p:sp>
        <p:nvSpPr>
          <p:cNvPr id="122919" name="Rectangle 37"/>
          <p:cNvSpPr>
            <a:spLocks noChangeArrowheads="1"/>
          </p:cNvSpPr>
          <p:nvPr/>
        </p:nvSpPr>
        <p:spPr bwMode="auto">
          <a:xfrm>
            <a:off x="2036763" y="4540250"/>
            <a:ext cx="223837" cy="241300"/>
          </a:xfrm>
          <a:prstGeom prst="rect">
            <a:avLst/>
          </a:prstGeom>
          <a:noFill/>
          <a:ln w="12700">
            <a:noFill/>
            <a:miter lim="800000"/>
            <a:headEnd/>
            <a:tailEnd/>
          </a:ln>
        </p:spPr>
        <p:txBody>
          <a:bodyPr wrap="none" lIns="90488" tIns="44450" rIns="90488" bIns="44450">
            <a:spAutoFit/>
          </a:bodyPr>
          <a:lstStyle/>
          <a:p>
            <a:r>
              <a:rPr lang="en-US" b="1">
                <a:latin typeface="Arial" charset="0"/>
              </a:rPr>
              <a:t>f</a:t>
            </a:r>
          </a:p>
        </p:txBody>
      </p:sp>
      <p:sp>
        <p:nvSpPr>
          <p:cNvPr id="122920" name="Rectangle 38"/>
          <p:cNvSpPr>
            <a:spLocks noChangeArrowheads="1"/>
          </p:cNvSpPr>
          <p:nvPr/>
        </p:nvSpPr>
        <p:spPr bwMode="auto">
          <a:xfrm>
            <a:off x="4551363" y="4083050"/>
            <a:ext cx="258762" cy="241300"/>
          </a:xfrm>
          <a:prstGeom prst="rect">
            <a:avLst/>
          </a:prstGeom>
          <a:noFill/>
          <a:ln w="12700">
            <a:noFill/>
            <a:miter lim="800000"/>
            <a:headEnd/>
            <a:tailEnd/>
          </a:ln>
        </p:spPr>
        <p:txBody>
          <a:bodyPr wrap="none" lIns="90488" tIns="44450" rIns="90488" bIns="44450">
            <a:spAutoFit/>
          </a:bodyPr>
          <a:lstStyle/>
          <a:p>
            <a:r>
              <a:rPr lang="en-US" b="1">
                <a:latin typeface="Arial" charset="0"/>
              </a:rPr>
              <a:t>d</a:t>
            </a:r>
          </a:p>
        </p:txBody>
      </p:sp>
      <p:sp>
        <p:nvSpPr>
          <p:cNvPr id="122921" name="Rectangle 39"/>
          <p:cNvSpPr>
            <a:spLocks noChangeArrowheads="1"/>
          </p:cNvSpPr>
          <p:nvPr/>
        </p:nvSpPr>
        <p:spPr bwMode="auto">
          <a:xfrm>
            <a:off x="7065963" y="4159250"/>
            <a:ext cx="250825" cy="241300"/>
          </a:xfrm>
          <a:prstGeom prst="rect">
            <a:avLst/>
          </a:prstGeom>
          <a:noFill/>
          <a:ln w="12700">
            <a:noFill/>
            <a:miter lim="800000"/>
            <a:headEnd/>
            <a:tailEnd/>
          </a:ln>
        </p:spPr>
        <p:txBody>
          <a:bodyPr wrap="none" lIns="90488" tIns="44450" rIns="90488" bIns="44450">
            <a:spAutoFit/>
          </a:bodyPr>
          <a:lstStyle/>
          <a:p>
            <a:r>
              <a:rPr lang="en-US" b="1">
                <a:latin typeface="Arial" charset="0"/>
              </a:rPr>
              <a:t>a</a:t>
            </a:r>
          </a:p>
        </p:txBody>
      </p:sp>
      <p:sp>
        <p:nvSpPr>
          <p:cNvPr id="122922" name="Rectangle 40"/>
          <p:cNvSpPr>
            <a:spLocks noChangeArrowheads="1"/>
          </p:cNvSpPr>
          <p:nvPr/>
        </p:nvSpPr>
        <p:spPr bwMode="auto">
          <a:xfrm>
            <a:off x="3505200" y="6324600"/>
            <a:ext cx="2035175" cy="301625"/>
          </a:xfrm>
          <a:prstGeom prst="rect">
            <a:avLst/>
          </a:prstGeom>
          <a:noFill/>
          <a:ln w="12700">
            <a:noFill/>
            <a:miter lim="800000"/>
            <a:headEnd/>
            <a:tailEnd/>
          </a:ln>
        </p:spPr>
        <p:txBody>
          <a:bodyPr wrap="none" lIns="90488" tIns="44450" rIns="90488" bIns="44450">
            <a:spAutoFit/>
          </a:bodyPr>
          <a:lstStyle/>
          <a:p>
            <a:r>
              <a:rPr lang="en-US" sz="1400">
                <a:latin typeface="Arial" charset="0"/>
              </a:rPr>
              <a:t>Courtesy of Carl Ellison</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220D2D9-E13E-44DD-A244-EB181C962509}" type="slidenum">
              <a:rPr lang="en-US" smtClean="0"/>
              <a:pPr>
                <a:defRPr/>
              </a:pPr>
              <a:t>57</a:t>
            </a:fld>
            <a:endParaRPr lang="en-US"/>
          </a:p>
        </p:txBody>
      </p:sp>
      <p:sp>
        <p:nvSpPr>
          <p:cNvPr id="123908" name="Rectangle 2"/>
          <p:cNvSpPr>
            <a:spLocks noGrp="1" noChangeArrowheads="1"/>
          </p:cNvSpPr>
          <p:nvPr>
            <p:ph type="title"/>
          </p:nvPr>
        </p:nvSpPr>
        <p:spPr>
          <a:xfrm>
            <a:off x="685800" y="228600"/>
            <a:ext cx="7772400" cy="685800"/>
          </a:xfrm>
          <a:noFill/>
        </p:spPr>
        <p:txBody>
          <a:bodyPr lIns="90488" tIns="44450" rIns="90488" bIns="44450" anchor="b"/>
          <a:lstStyle/>
          <a:p>
            <a:r>
              <a:rPr lang="en-US" sz="3600" dirty="0" err="1"/>
              <a:t>Welchman’s</a:t>
            </a:r>
            <a:r>
              <a:rPr lang="en-US" sz="3600" dirty="0"/>
              <a:t> Improvement</a:t>
            </a:r>
          </a:p>
        </p:txBody>
      </p:sp>
      <p:sp>
        <p:nvSpPr>
          <p:cNvPr id="123909" name="Rectangle 3"/>
          <p:cNvSpPr>
            <a:spLocks noGrp="1" noChangeArrowheads="1"/>
          </p:cNvSpPr>
          <p:nvPr>
            <p:ph type="body" idx="1"/>
          </p:nvPr>
        </p:nvSpPr>
        <p:spPr>
          <a:xfrm>
            <a:off x="342900" y="1752600"/>
            <a:ext cx="8458200" cy="3886200"/>
          </a:xfrm>
          <a:noFill/>
        </p:spPr>
        <p:txBody>
          <a:bodyPr lIns="90488" tIns="44450" rIns="90488" bIns="44450"/>
          <a:lstStyle/>
          <a:p>
            <a:pPr>
              <a:spcBef>
                <a:spcPts val="200"/>
              </a:spcBef>
            </a:pPr>
            <a:r>
              <a:rPr lang="en-US" sz="2000" dirty="0"/>
              <a:t>With enough interconnected loops, when you apply voltage to X(b), you will see one of three possibilities on the pins of connector X:</a:t>
            </a:r>
          </a:p>
          <a:p>
            <a:pPr lvl="2">
              <a:spcBef>
                <a:spcPts val="200"/>
              </a:spcBef>
              <a:buFontTx/>
              <a:buNone/>
            </a:pPr>
            <a:r>
              <a:rPr lang="en-US" sz="2000" dirty="0">
                <a:latin typeface="Courier New" pitchFamily="49" charset="0"/>
              </a:rPr>
              <a:t>01000000000000000000000000 </a:t>
            </a:r>
            <a:r>
              <a:rPr lang="en-US" sz="2000" b="1" dirty="0"/>
              <a:t>X</a:t>
            </a:r>
            <a:r>
              <a:rPr lang="en-US" sz="2000" dirty="0"/>
              <a:t> maps to </a:t>
            </a:r>
            <a:r>
              <a:rPr lang="en-US" sz="2000" b="1" dirty="0"/>
              <a:t>b</a:t>
            </a:r>
            <a:endParaRPr lang="en-US" sz="2000" dirty="0">
              <a:latin typeface="Courier New" pitchFamily="49" charset="0"/>
            </a:endParaRPr>
          </a:p>
          <a:p>
            <a:pPr lvl="2">
              <a:spcBef>
                <a:spcPts val="200"/>
              </a:spcBef>
              <a:buFontTx/>
              <a:buNone/>
            </a:pPr>
            <a:r>
              <a:rPr lang="en-US" sz="2000" dirty="0">
                <a:latin typeface="Courier New" pitchFamily="49" charset="0"/>
              </a:rPr>
              <a:t>11101111111111111111111111 </a:t>
            </a:r>
            <a:r>
              <a:rPr lang="en-US" sz="2000" b="1" dirty="0"/>
              <a:t>X</a:t>
            </a:r>
            <a:r>
              <a:rPr lang="en-US" sz="2000" dirty="0"/>
              <a:t> really maps to </a:t>
            </a:r>
            <a:r>
              <a:rPr lang="en-US" sz="2000" b="1" dirty="0"/>
              <a:t>d</a:t>
            </a:r>
            <a:endParaRPr lang="en-US" sz="2000" dirty="0">
              <a:latin typeface="Courier New" pitchFamily="49" charset="0"/>
            </a:endParaRPr>
          </a:p>
          <a:p>
            <a:pPr lvl="2">
              <a:spcBef>
                <a:spcPts val="200"/>
              </a:spcBef>
              <a:buFontTx/>
              <a:buNone/>
            </a:pPr>
            <a:r>
              <a:rPr lang="en-US" sz="2000" dirty="0">
                <a:latin typeface="Courier New" pitchFamily="49" charset="0"/>
              </a:rPr>
              <a:t>11111111111111111111111111 </a:t>
            </a:r>
            <a:r>
              <a:rPr lang="en-US" sz="2000" dirty="0"/>
              <a:t>wrong Enigma key</a:t>
            </a:r>
          </a:p>
          <a:p>
            <a:pPr>
              <a:spcBef>
                <a:spcPts val="200"/>
              </a:spcBef>
            </a:pPr>
            <a:r>
              <a:rPr lang="en-US" sz="2000" dirty="0"/>
              <a:t>Gordon </a:t>
            </a:r>
            <a:r>
              <a:rPr lang="en-US" sz="2000" dirty="0" err="1"/>
              <a:t>Welchman</a:t>
            </a:r>
            <a:r>
              <a:rPr lang="en-US" sz="2000" dirty="0"/>
              <a:t> realized that if X(b) then B(x), because the </a:t>
            </a:r>
            <a:r>
              <a:rPr lang="en-US" sz="2000" dirty="0" err="1"/>
              <a:t>plugboard</a:t>
            </a:r>
            <a:r>
              <a:rPr lang="en-US" sz="2000" dirty="0"/>
              <a:t> was a self-inverse  (S=S</a:t>
            </a:r>
            <a:r>
              <a:rPr lang="en-US" sz="2000" baseline="30000" dirty="0"/>
              <a:t>-1</a:t>
            </a:r>
            <a:r>
              <a:rPr lang="en-US" sz="2000" dirty="0"/>
              <a:t>).</a:t>
            </a:r>
          </a:p>
          <a:p>
            <a:pPr>
              <a:spcBef>
                <a:spcPts val="200"/>
              </a:spcBef>
            </a:pPr>
            <a:r>
              <a:rPr lang="en-US" sz="2000" dirty="0"/>
              <a:t>His diagonal board wired X(a) to A(x), D(q) to Q(d), etc.</a:t>
            </a:r>
          </a:p>
          <a:p>
            <a:pPr>
              <a:spcBef>
                <a:spcPts val="200"/>
              </a:spcBef>
            </a:pPr>
            <a:r>
              <a:rPr lang="en-US" sz="2000" dirty="0"/>
              <a:t>With that board, the cryptanalyst didn’t need loops -- just enough text</a:t>
            </a:r>
          </a:p>
          <a:p>
            <a:pPr>
              <a:spcBef>
                <a:spcPts val="200"/>
              </a:spcBef>
            </a:pPr>
            <a:r>
              <a:rPr lang="en-US" sz="2000" dirty="0"/>
              <a:t>This cut the size of the required crib in half.</a:t>
            </a:r>
          </a:p>
        </p:txBody>
      </p:sp>
      <p:sp>
        <p:nvSpPr>
          <p:cNvPr id="123910" name="Rectangle 4"/>
          <p:cNvSpPr>
            <a:spLocks noChangeArrowheads="1"/>
          </p:cNvSpPr>
          <p:nvPr/>
        </p:nvSpPr>
        <p:spPr bwMode="auto">
          <a:xfrm>
            <a:off x="5638800" y="5638800"/>
            <a:ext cx="2055052" cy="305212"/>
          </a:xfrm>
          <a:prstGeom prst="rect">
            <a:avLst/>
          </a:prstGeom>
          <a:noFill/>
          <a:ln w="12700">
            <a:noFill/>
            <a:miter lim="800000"/>
            <a:headEnd/>
            <a:tailEnd/>
          </a:ln>
        </p:spPr>
        <p:txBody>
          <a:bodyPr wrap="none" lIns="90488" tIns="44450" rIns="90488" bIns="44450">
            <a:spAutoFit/>
          </a:bodyPr>
          <a:lstStyle/>
          <a:p>
            <a:r>
              <a:rPr lang="en-US" sz="1400" dirty="0">
                <a:latin typeface="Arial" charset="0"/>
              </a:rPr>
              <a:t>Courtesy of Carl Ellison</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58</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3600" dirty="0"/>
              <a:t>Stream Ciphers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Binary one-time pad</a:t>
            </a:r>
          </a:p>
        </p:txBody>
      </p:sp>
      <p:sp>
        <p:nvSpPr>
          <p:cNvPr id="248935" name="Rectangle 103"/>
          <p:cNvSpPr>
            <a:spLocks noChangeArrowheads="1"/>
          </p:cNvSpPr>
          <p:nvPr/>
        </p:nvSpPr>
        <p:spPr bwMode="auto">
          <a:xfrm>
            <a:off x="548944" y="1286470"/>
            <a:ext cx="4155305" cy="461665"/>
          </a:xfrm>
          <a:prstGeom prst="rect">
            <a:avLst/>
          </a:prstGeom>
          <a:noFill/>
          <a:ln w="9525">
            <a:noFill/>
            <a:miter lim="800000"/>
            <a:headEnd/>
            <a:tailEnd/>
          </a:ln>
          <a:effectLst/>
        </p:spPr>
        <p:txBody>
          <a:bodyPr wrap="none">
            <a:spAutoFit/>
          </a:bodyPr>
          <a:lstStyle/>
          <a:p>
            <a:r>
              <a:rPr lang="en-US" sz="2400" dirty="0">
                <a:latin typeface="+mn-lt"/>
              </a:rPr>
              <a:t>Plaintext </a:t>
            </a:r>
            <a:r>
              <a:rPr lang="en-US" sz="2400" dirty="0">
                <a:sym typeface="Symbol" pitchFamily="18" charset="2"/>
              </a:rPr>
              <a:t> </a:t>
            </a:r>
            <a:r>
              <a:rPr lang="en-US" sz="2400" dirty="0">
                <a:latin typeface="+mn-lt"/>
                <a:sym typeface="Symbol" pitchFamily="18" charset="2"/>
              </a:rPr>
              <a:t>Key = Ciphertext</a:t>
            </a: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59</a:t>
            </a:fld>
            <a:endParaRPr lang="en-US"/>
          </a:p>
        </p:txBody>
      </p:sp>
      <p:sp>
        <p:nvSpPr>
          <p:cNvPr id="18" name="Rectangle 7"/>
          <p:cNvSpPr>
            <a:spLocks noChangeArrowheads="1"/>
          </p:cNvSpPr>
          <p:nvPr/>
        </p:nvSpPr>
        <p:spPr bwMode="auto">
          <a:xfrm>
            <a:off x="609600" y="28385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609600" y="291471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
        <p:nvSpPr>
          <p:cNvPr id="21" name="Text Box 10"/>
          <p:cNvSpPr txBox="1">
            <a:spLocks noChangeArrowheads="1"/>
          </p:cNvSpPr>
          <p:nvPr/>
        </p:nvSpPr>
        <p:spPr bwMode="auto">
          <a:xfrm>
            <a:off x="7028744" y="38862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010400" y="50292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086600" y="33528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24" name="Rectangle 103"/>
          <p:cNvSpPr>
            <a:spLocks noChangeArrowheads="1"/>
          </p:cNvSpPr>
          <p:nvPr/>
        </p:nvSpPr>
        <p:spPr bwMode="auto">
          <a:xfrm>
            <a:off x="548944" y="1824335"/>
            <a:ext cx="4155305" cy="461665"/>
          </a:xfrm>
          <a:prstGeom prst="rect">
            <a:avLst/>
          </a:prstGeom>
          <a:noFill/>
          <a:ln w="9525">
            <a:noFill/>
            <a:miter lim="800000"/>
            <a:headEnd/>
            <a:tailEnd/>
          </a:ln>
          <a:effectLst/>
        </p:spPr>
        <p:txBody>
          <a:bodyPr wrap="none">
            <a:spAutoFit/>
          </a:bodyPr>
          <a:lstStyle/>
          <a:p>
            <a:r>
              <a:rPr lang="en-US" sz="2400" dirty="0">
                <a:latin typeface="+mn-lt"/>
              </a:rPr>
              <a:t>Ciphertext </a:t>
            </a:r>
            <a:r>
              <a:rPr lang="en-US" sz="2400" dirty="0">
                <a:sym typeface="Symbol" pitchFamily="18" charset="2"/>
              </a:rPr>
              <a:t> </a:t>
            </a:r>
            <a:r>
              <a:rPr lang="en-US" sz="2400" dirty="0">
                <a:latin typeface="+mn-lt"/>
                <a:sym typeface="Symbol" pitchFamily="18" charset="2"/>
              </a:rPr>
              <a:t>Key = Plaintext</a:t>
            </a:r>
          </a:p>
        </p:txBody>
      </p:sp>
      <p:sp>
        <p:nvSpPr>
          <p:cNvPr id="25" name="Text Box 11"/>
          <p:cNvSpPr txBox="1">
            <a:spLocks noChangeArrowheads="1"/>
          </p:cNvSpPr>
          <p:nvPr/>
        </p:nvSpPr>
        <p:spPr bwMode="auto">
          <a:xfrm>
            <a:off x="7010400" y="28194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6" name="Rectangle 7"/>
          <p:cNvSpPr>
            <a:spLocks noChangeArrowheads="1"/>
          </p:cNvSpPr>
          <p:nvPr/>
        </p:nvSpPr>
        <p:spPr bwMode="auto">
          <a:xfrm>
            <a:off x="609600" y="33719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7" name="Text Box 8"/>
          <p:cNvSpPr txBox="1">
            <a:spLocks noChangeArrowheads="1"/>
          </p:cNvSpPr>
          <p:nvPr/>
        </p:nvSpPr>
        <p:spPr bwMode="auto">
          <a:xfrm>
            <a:off x="609600" y="342900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28" name="Rectangle 7"/>
          <p:cNvSpPr>
            <a:spLocks noChangeArrowheads="1"/>
          </p:cNvSpPr>
          <p:nvPr/>
        </p:nvSpPr>
        <p:spPr bwMode="auto">
          <a:xfrm>
            <a:off x="609600" y="38862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9" name="Text Box 8"/>
          <p:cNvSpPr txBox="1">
            <a:spLocks noChangeArrowheads="1"/>
          </p:cNvSpPr>
          <p:nvPr/>
        </p:nvSpPr>
        <p:spPr bwMode="auto">
          <a:xfrm>
            <a:off x="609600" y="3962400"/>
            <a:ext cx="60960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10100100000110110100100000100111</a:t>
            </a:r>
          </a:p>
        </p:txBody>
      </p:sp>
      <p:sp>
        <p:nvSpPr>
          <p:cNvPr id="30" name="Rectangle 7"/>
          <p:cNvSpPr>
            <a:spLocks noChangeArrowheads="1"/>
          </p:cNvSpPr>
          <p:nvPr/>
        </p:nvSpPr>
        <p:spPr bwMode="auto">
          <a:xfrm>
            <a:off x="609600" y="44196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2" name="Rectangle 7"/>
          <p:cNvSpPr>
            <a:spLocks noChangeArrowheads="1"/>
          </p:cNvSpPr>
          <p:nvPr/>
        </p:nvSpPr>
        <p:spPr bwMode="auto">
          <a:xfrm>
            <a:off x="609600" y="49530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9" name="Text Box 12"/>
          <p:cNvSpPr txBox="1">
            <a:spLocks noChangeArrowheads="1"/>
          </p:cNvSpPr>
          <p:nvPr/>
        </p:nvSpPr>
        <p:spPr bwMode="auto">
          <a:xfrm>
            <a:off x="7069105" y="447669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Text Box 8"/>
          <p:cNvSpPr txBox="1">
            <a:spLocks noChangeArrowheads="1"/>
          </p:cNvSpPr>
          <p:nvPr/>
        </p:nvSpPr>
        <p:spPr bwMode="auto">
          <a:xfrm>
            <a:off x="609600" y="44503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34" name="Text Box 8"/>
          <p:cNvSpPr txBox="1">
            <a:spLocks noChangeArrowheads="1"/>
          </p:cNvSpPr>
          <p:nvPr/>
        </p:nvSpPr>
        <p:spPr bwMode="auto">
          <a:xfrm>
            <a:off x="609600" y="49837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898D7AE-58E9-4A14-A560-3E9BC52DCDCB}" type="slidenum">
              <a:rPr lang="en-US"/>
              <a:pPr>
                <a:defRPr/>
              </a:pPr>
              <a:t>6</a:t>
            </a:fld>
            <a:endParaRPr lang="en-US"/>
          </a:p>
        </p:txBody>
      </p:sp>
      <p:sp>
        <p:nvSpPr>
          <p:cNvPr id="92164" name="Rectangle 2"/>
          <p:cNvSpPr>
            <a:spLocks noGrp="1" noChangeArrowheads="1"/>
          </p:cNvSpPr>
          <p:nvPr>
            <p:ph type="title"/>
          </p:nvPr>
        </p:nvSpPr>
        <p:spPr>
          <a:xfrm>
            <a:off x="685800" y="152400"/>
            <a:ext cx="7772400" cy="685800"/>
          </a:xfrm>
        </p:spPr>
        <p:txBody>
          <a:bodyPr/>
          <a:lstStyle/>
          <a:p>
            <a:r>
              <a:rPr lang="en-US" sz="3600" dirty="0"/>
              <a:t>Information Theory</a:t>
            </a:r>
          </a:p>
        </p:txBody>
      </p:sp>
      <p:sp>
        <p:nvSpPr>
          <p:cNvPr id="92165"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2166" name="Rectangle 4"/>
          <p:cNvSpPr>
            <a:spLocks noChangeArrowheads="1"/>
          </p:cNvSpPr>
          <p:nvPr/>
        </p:nvSpPr>
        <p:spPr bwMode="auto">
          <a:xfrm>
            <a:off x="457200" y="1600200"/>
            <a:ext cx="8534400" cy="4495800"/>
          </a:xfrm>
          <a:prstGeom prst="rect">
            <a:avLst/>
          </a:prstGeom>
          <a:noFill/>
          <a:ln w="9525">
            <a:noFill/>
            <a:miter lim="800000"/>
            <a:headEnd/>
            <a:tailEnd/>
          </a:ln>
        </p:spPr>
        <p:txBody>
          <a:bodyPr lIns="92075" tIns="46038" rIns="92075" bIns="46038"/>
          <a:lstStyle/>
          <a:p>
            <a:pPr marL="457200" indent="-457200" algn="l">
              <a:spcBef>
                <a:spcPct val="20000"/>
              </a:spcBef>
              <a:buFontTx/>
              <a:buChar char="•"/>
            </a:pPr>
            <a:r>
              <a:rPr kumimoji="1" lang="en-US" sz="2000" dirty="0">
                <a:latin typeface="Arial" charset="0"/>
              </a:rPr>
              <a:t>The “definition” of H(X)  has two desirable properties:</a:t>
            </a:r>
          </a:p>
          <a:p>
            <a:pPr marL="914400" lvl="1" indent="-457200" algn="l">
              <a:spcBef>
                <a:spcPct val="20000"/>
              </a:spcBef>
              <a:buFontTx/>
              <a:buChar char="•"/>
            </a:pPr>
            <a:r>
              <a:rPr kumimoji="1" lang="en-US" sz="2000" dirty="0">
                <a:latin typeface="Arial" charset="0"/>
              </a:rPr>
              <a:t>Doubling the storage (the bits your familiar with) doubles the information content</a:t>
            </a:r>
          </a:p>
          <a:p>
            <a:pPr marL="914400" lvl="1" indent="-457200" algn="l">
              <a:spcBef>
                <a:spcPct val="20000"/>
              </a:spcBef>
              <a:buFontTx/>
              <a:buChar char="•"/>
            </a:pPr>
            <a:r>
              <a:rPr kumimoji="1" lang="en-US" sz="2000" dirty="0">
                <a:latin typeface="Arial" charset="0"/>
              </a:rPr>
              <a:t>H(1/2, 1/3, 1/6)= H(1/2, 1/2) + ½ H(2/3,1/3)</a:t>
            </a:r>
          </a:p>
          <a:p>
            <a:pPr marL="457200" indent="-457200" algn="l">
              <a:spcBef>
                <a:spcPct val="20000"/>
              </a:spcBef>
              <a:buFontTx/>
              <a:buChar char="•"/>
            </a:pPr>
            <a:r>
              <a:rPr kumimoji="1" lang="en-US" sz="2000" dirty="0">
                <a:latin typeface="Arial" charset="0"/>
              </a:rPr>
              <a:t>It was originally developed to study how efficiently one can reliably transmit information over “noisy” channel.</a:t>
            </a:r>
          </a:p>
          <a:p>
            <a:pPr marL="457200" indent="-457200" algn="l">
              <a:spcBef>
                <a:spcPct val="20000"/>
              </a:spcBef>
              <a:buFontTx/>
              <a:buChar char="•"/>
            </a:pPr>
            <a:r>
              <a:rPr kumimoji="1" lang="en-US" sz="2000" dirty="0">
                <a:latin typeface="Arial" charset="0"/>
              </a:rPr>
              <a:t>Applied by Shannon to Cryptography (BTSJ, 1949) </a:t>
            </a:r>
          </a:p>
          <a:p>
            <a:pPr marL="457200" indent="-457200" algn="l">
              <a:spcBef>
                <a:spcPct val="20000"/>
              </a:spcBef>
              <a:buFontTx/>
              <a:buChar char="•"/>
            </a:pPr>
            <a:r>
              <a:rPr kumimoji="1" lang="en-US" sz="2000" dirty="0">
                <a:latin typeface="Arial" charset="0"/>
              </a:rPr>
              <a:t>Thus information learned about Y by observing X is </a:t>
            </a:r>
          </a:p>
          <a:p>
            <a:pPr marL="1371600" lvl="2" indent="-457200" algn="l">
              <a:spcBef>
                <a:spcPct val="20000"/>
              </a:spcBef>
            </a:pPr>
            <a:r>
              <a:rPr kumimoji="1" lang="en-US" sz="2000" dirty="0">
                <a:latin typeface="Arial" charset="0"/>
              </a:rPr>
              <a:t>I(Y,X)= H(Y)-H(Y|X)=</a:t>
            </a:r>
            <a:r>
              <a:rPr lang="en-US" sz="2000" dirty="0">
                <a:latin typeface="+mn-lt"/>
              </a:rPr>
              <a:t>H(X)+H(Y)−H(X,Y).</a:t>
            </a:r>
            <a:endParaRPr kumimoji="1" lang="en-US" sz="2000" dirty="0">
              <a:latin typeface="+mn-lt"/>
            </a:endParaRPr>
          </a:p>
          <a:p>
            <a:pPr marL="457200" indent="-457200" algn="l">
              <a:spcBef>
                <a:spcPct val="20000"/>
              </a:spcBef>
              <a:buFontTx/>
              <a:buChar char="•"/>
            </a:pPr>
            <a:r>
              <a:rPr kumimoji="1" lang="en-US" sz="2000" dirty="0">
                <a:latin typeface="Arial" charset="0"/>
              </a:rPr>
              <a:t>Used to estimate requirements for cryptanalysis of a cipher.</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F413F8-331B-4FA6-9E78-97D481090B45}" type="slidenum">
              <a:rPr lang="en-US"/>
              <a:pPr>
                <a:defRPr/>
              </a:pPr>
              <a:t>60</a:t>
            </a:fld>
            <a:endParaRPr lang="en-US" dirty="0"/>
          </a:p>
        </p:txBody>
      </p:sp>
      <p:sp>
        <p:nvSpPr>
          <p:cNvPr id="94212" name="Rectangle 2"/>
          <p:cNvSpPr>
            <a:spLocks noGrp="1" noChangeArrowheads="1"/>
          </p:cNvSpPr>
          <p:nvPr>
            <p:ph type="title"/>
          </p:nvPr>
        </p:nvSpPr>
        <p:spPr>
          <a:xfrm>
            <a:off x="228600" y="152400"/>
            <a:ext cx="8610600" cy="533400"/>
          </a:xfrm>
        </p:spPr>
        <p:txBody>
          <a:bodyPr/>
          <a:lstStyle/>
          <a:p>
            <a:r>
              <a:rPr lang="en-US" sz="3600" dirty="0"/>
              <a:t>Linear Feedback Shift Registers (LFSR)</a:t>
            </a:r>
          </a:p>
        </p:txBody>
      </p:sp>
      <p:sp>
        <p:nvSpPr>
          <p:cNvPr id="94213" name="Rectangle 3"/>
          <p:cNvSpPr>
            <a:spLocks noGrp="1" noChangeArrowheads="1"/>
          </p:cNvSpPr>
          <p:nvPr>
            <p:ph type="body" idx="1"/>
          </p:nvPr>
        </p:nvSpPr>
        <p:spPr>
          <a:xfrm>
            <a:off x="228600" y="4495800"/>
            <a:ext cx="8763000" cy="1828800"/>
          </a:xfrm>
        </p:spPr>
        <p:txBody>
          <a:bodyPr/>
          <a:lstStyle/>
          <a:p>
            <a:pPr>
              <a:spcBef>
                <a:spcPts val="200"/>
              </a:spcBef>
            </a:pPr>
            <a:r>
              <a:rPr lang="en-US" sz="2000" dirty="0"/>
              <a:t>State at time t: S(t)= &lt;z</a:t>
            </a:r>
            <a:r>
              <a:rPr lang="en-US" sz="2000" baseline="-25000" dirty="0"/>
              <a:t>0</a:t>
            </a:r>
            <a:r>
              <a:rPr lang="en-US" sz="2000" dirty="0"/>
              <a:t>, z</a:t>
            </a:r>
            <a:r>
              <a:rPr lang="en-US" sz="2000" baseline="-25000" dirty="0"/>
              <a:t>1</a:t>
            </a:r>
            <a:r>
              <a:rPr lang="en-US" sz="2000" dirty="0"/>
              <a:t>, …, z</a:t>
            </a:r>
            <a:r>
              <a:rPr lang="en-US" sz="2000" baseline="-25000" dirty="0"/>
              <a:t>m-1</a:t>
            </a:r>
            <a:r>
              <a:rPr lang="en-US" sz="2000" dirty="0"/>
              <a:t>&gt;=&lt;</a:t>
            </a:r>
            <a:r>
              <a:rPr lang="en-US" sz="2000" dirty="0" err="1"/>
              <a:t>s</a:t>
            </a:r>
            <a:r>
              <a:rPr lang="en-US" sz="2000" baseline="-25000" dirty="0" err="1"/>
              <a:t>t</a:t>
            </a:r>
            <a:r>
              <a:rPr lang="en-US" sz="2000" dirty="0"/>
              <a:t>, s</a:t>
            </a:r>
            <a:r>
              <a:rPr lang="en-US" sz="2000" baseline="-25000" dirty="0"/>
              <a:t>t+1</a:t>
            </a:r>
            <a:r>
              <a:rPr lang="en-US" sz="2000" dirty="0"/>
              <a:t>, …, s</a:t>
            </a:r>
            <a:r>
              <a:rPr lang="en-US" sz="2000" baseline="-25000" dirty="0"/>
              <a:t>t+m-1</a:t>
            </a:r>
            <a:r>
              <a:rPr lang="en-US" sz="2000" dirty="0"/>
              <a:t>&gt;.   </a:t>
            </a:r>
          </a:p>
          <a:p>
            <a:pPr>
              <a:spcBef>
                <a:spcPts val="200"/>
              </a:spcBef>
            </a:pPr>
            <a:r>
              <a:rPr lang="en-US" sz="2000" dirty="0"/>
              <a:t>Recurrence is s</a:t>
            </a:r>
            <a:r>
              <a:rPr lang="en-US" sz="2000" baseline="-25000" dirty="0"/>
              <a:t>j+1</a:t>
            </a:r>
            <a:r>
              <a:rPr lang="en-US" sz="2000" dirty="0"/>
              <a:t>= c</a:t>
            </a:r>
            <a:r>
              <a:rPr lang="en-US" sz="2000" baseline="-25000" dirty="0"/>
              <a:t>1</a:t>
            </a:r>
            <a:r>
              <a:rPr lang="en-US" sz="2000" dirty="0"/>
              <a:t>s</a:t>
            </a:r>
            <a:r>
              <a:rPr lang="en-US" sz="2000" baseline="-25000" dirty="0"/>
              <a:t>j</a:t>
            </a:r>
            <a:r>
              <a:rPr lang="en-US" sz="2000" dirty="0"/>
              <a:t> + … + c</a:t>
            </a:r>
            <a:r>
              <a:rPr lang="en-US" sz="2000" baseline="-25000" dirty="0"/>
              <a:t>m</a:t>
            </a:r>
            <a:r>
              <a:rPr lang="en-US" sz="2000" dirty="0"/>
              <a:t> s</a:t>
            </a:r>
            <a:r>
              <a:rPr lang="en-US" sz="2000" baseline="-25000" dirty="0"/>
              <a:t>j-m-1</a:t>
            </a:r>
            <a:r>
              <a:rPr lang="en-US" sz="2000" dirty="0"/>
              <a:t>,  </a:t>
            </a:r>
            <a:endParaRPr lang="en-US" sz="2000" baseline="30000" dirty="0"/>
          </a:p>
          <a:p>
            <a:pPr>
              <a:spcBef>
                <a:spcPts val="200"/>
              </a:spcBef>
            </a:pPr>
            <a:r>
              <a:rPr lang="en-US" sz="2000" dirty="0"/>
              <a:t>At time t, LFSR outputs z</a:t>
            </a:r>
            <a:r>
              <a:rPr lang="en-US" sz="2000" baseline="-25000" dirty="0"/>
              <a:t>0</a:t>
            </a:r>
            <a:r>
              <a:rPr lang="en-US" sz="2000" dirty="0"/>
              <a:t> =</a:t>
            </a:r>
            <a:r>
              <a:rPr lang="en-US" sz="2000" dirty="0" err="1"/>
              <a:t>s</a:t>
            </a:r>
            <a:r>
              <a:rPr lang="en-US" sz="2000" baseline="-25000" dirty="0" err="1"/>
              <a:t>t</a:t>
            </a:r>
            <a:r>
              <a:rPr lang="en-US" sz="2000" dirty="0"/>
              <a:t>, shifts, and replaces z</a:t>
            </a:r>
            <a:r>
              <a:rPr lang="en-US" sz="2000" baseline="-25000" dirty="0"/>
              <a:t>m-1 </a:t>
            </a:r>
            <a:r>
              <a:rPr lang="en-US" sz="2000" dirty="0"/>
              <a:t>with c</a:t>
            </a:r>
            <a:r>
              <a:rPr lang="en-US" sz="2000" baseline="-25000" dirty="0"/>
              <a:t>1</a:t>
            </a:r>
            <a:r>
              <a:rPr lang="en-US" sz="2000" dirty="0"/>
              <a:t>z</a:t>
            </a:r>
            <a:r>
              <a:rPr lang="en-US" sz="2000" baseline="-25000" dirty="0"/>
              <a:t>m-1</a:t>
            </a:r>
            <a:r>
              <a:rPr lang="en-US" sz="2000" dirty="0"/>
              <a:t> + … + c</a:t>
            </a:r>
            <a:r>
              <a:rPr lang="en-US" sz="2000" baseline="-25000" dirty="0"/>
              <a:t>m</a:t>
            </a:r>
            <a:r>
              <a:rPr lang="en-US" sz="2000" dirty="0"/>
              <a:t> z</a:t>
            </a:r>
            <a:r>
              <a:rPr lang="en-US" sz="2000" baseline="-25000" dirty="0"/>
              <a:t>0</a:t>
            </a:r>
            <a:r>
              <a:rPr lang="en-US" sz="2000" dirty="0"/>
              <a:t>.</a:t>
            </a:r>
          </a:p>
          <a:p>
            <a:pPr>
              <a:buFontTx/>
              <a:buNone/>
            </a:pPr>
            <a:endParaRPr lang="en-US" sz="2400" baseline="30000" dirty="0"/>
          </a:p>
        </p:txBody>
      </p:sp>
      <p:cxnSp>
        <p:nvCxnSpPr>
          <p:cNvPr id="53" name="Straight Arrow Connector 52"/>
          <p:cNvCxnSpPr/>
          <p:nvPr/>
        </p:nvCxnSpPr>
        <p:spPr bwMode="auto">
          <a:xfrm rot="10800000">
            <a:off x="1524000" y="3640772"/>
            <a:ext cx="4572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rot="5400000">
            <a:off x="1250474" y="3915886"/>
            <a:ext cx="54864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a:off x="1524000" y="4177348"/>
            <a:ext cx="7620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59" name="TextBox 58"/>
          <p:cNvSpPr txBox="1"/>
          <p:nvPr/>
        </p:nvSpPr>
        <p:spPr>
          <a:xfrm>
            <a:off x="2176046" y="1674416"/>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sp>
        <p:nvSpPr>
          <p:cNvPr id="63" name="Rectangle 62"/>
          <p:cNvSpPr/>
          <p:nvPr/>
        </p:nvSpPr>
        <p:spPr bwMode="auto">
          <a:xfrm>
            <a:off x="466344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5" name="TextBox 64"/>
          <p:cNvSpPr txBox="1"/>
          <p:nvPr/>
        </p:nvSpPr>
        <p:spPr>
          <a:xfrm>
            <a:off x="51816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66" name="Rectangle 65"/>
          <p:cNvSpPr/>
          <p:nvPr/>
        </p:nvSpPr>
        <p:spPr bwMode="auto">
          <a:xfrm>
            <a:off x="51816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0" name="Rectangle 69"/>
          <p:cNvSpPr/>
          <p:nvPr/>
        </p:nvSpPr>
        <p:spPr bwMode="auto">
          <a:xfrm>
            <a:off x="41148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1" name="TextBox 70"/>
          <p:cNvSpPr txBox="1"/>
          <p:nvPr/>
        </p:nvSpPr>
        <p:spPr>
          <a:xfrm>
            <a:off x="30480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2</a:t>
            </a:r>
          </a:p>
        </p:txBody>
      </p:sp>
      <p:sp>
        <p:nvSpPr>
          <p:cNvPr id="72" name="Rectangle 71"/>
          <p:cNvSpPr/>
          <p:nvPr/>
        </p:nvSpPr>
        <p:spPr bwMode="auto">
          <a:xfrm>
            <a:off x="30480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3" name="TextBox 72"/>
          <p:cNvSpPr txBox="1"/>
          <p:nvPr/>
        </p:nvSpPr>
        <p:spPr>
          <a:xfrm>
            <a:off x="35661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3</a:t>
            </a:r>
          </a:p>
        </p:txBody>
      </p:sp>
      <p:sp>
        <p:nvSpPr>
          <p:cNvPr id="74" name="Rectangle 73"/>
          <p:cNvSpPr/>
          <p:nvPr/>
        </p:nvSpPr>
        <p:spPr bwMode="auto">
          <a:xfrm>
            <a:off x="35661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5" name="TextBox 74"/>
          <p:cNvSpPr txBox="1"/>
          <p:nvPr/>
        </p:nvSpPr>
        <p:spPr>
          <a:xfrm>
            <a:off x="19812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0</a:t>
            </a:r>
          </a:p>
        </p:txBody>
      </p:sp>
      <p:sp>
        <p:nvSpPr>
          <p:cNvPr id="76" name="Rectangle 75"/>
          <p:cNvSpPr/>
          <p:nvPr/>
        </p:nvSpPr>
        <p:spPr bwMode="auto">
          <a:xfrm>
            <a:off x="19812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7" name="TextBox 76"/>
          <p:cNvSpPr txBox="1"/>
          <p:nvPr/>
        </p:nvSpPr>
        <p:spPr>
          <a:xfrm>
            <a:off x="24993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1</a:t>
            </a:r>
          </a:p>
        </p:txBody>
      </p:sp>
      <p:sp>
        <p:nvSpPr>
          <p:cNvPr id="78" name="Rectangle 77"/>
          <p:cNvSpPr/>
          <p:nvPr/>
        </p:nvSpPr>
        <p:spPr bwMode="auto">
          <a:xfrm>
            <a:off x="24993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9" name="TextBox 78"/>
          <p:cNvSpPr txBox="1"/>
          <p:nvPr/>
        </p:nvSpPr>
        <p:spPr>
          <a:xfrm>
            <a:off x="57150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m-2</a:t>
            </a:r>
          </a:p>
        </p:txBody>
      </p:sp>
      <p:sp>
        <p:nvSpPr>
          <p:cNvPr id="80" name="Rectangle 79"/>
          <p:cNvSpPr/>
          <p:nvPr/>
        </p:nvSpPr>
        <p:spPr bwMode="auto">
          <a:xfrm>
            <a:off x="57150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1" name="TextBox 80"/>
          <p:cNvSpPr txBox="1"/>
          <p:nvPr/>
        </p:nvSpPr>
        <p:spPr>
          <a:xfrm>
            <a:off x="62331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m-1</a:t>
            </a:r>
          </a:p>
        </p:txBody>
      </p:sp>
      <p:sp>
        <p:nvSpPr>
          <p:cNvPr id="82" name="Rectangle 81"/>
          <p:cNvSpPr/>
          <p:nvPr/>
        </p:nvSpPr>
        <p:spPr bwMode="auto">
          <a:xfrm>
            <a:off x="62331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7" name="TextBox 86"/>
          <p:cNvSpPr txBox="1"/>
          <p:nvPr/>
        </p:nvSpPr>
        <p:spPr>
          <a:xfrm>
            <a:off x="4663440" y="34577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88" name="TextBox 87"/>
          <p:cNvSpPr txBox="1"/>
          <p:nvPr/>
        </p:nvSpPr>
        <p:spPr>
          <a:xfrm>
            <a:off x="4130040" y="34577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89" name="Rectangle 88"/>
          <p:cNvSpPr/>
          <p:nvPr/>
        </p:nvSpPr>
        <p:spPr bwMode="auto">
          <a:xfrm>
            <a:off x="496824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0" name="TextBox 89"/>
          <p:cNvSpPr txBox="1"/>
          <p:nvPr/>
        </p:nvSpPr>
        <p:spPr>
          <a:xfrm>
            <a:off x="54864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91" name="Rectangle 90"/>
          <p:cNvSpPr/>
          <p:nvPr/>
        </p:nvSpPr>
        <p:spPr bwMode="auto">
          <a:xfrm>
            <a:off x="54864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2" name="Rectangle 91"/>
          <p:cNvSpPr/>
          <p:nvPr/>
        </p:nvSpPr>
        <p:spPr bwMode="auto">
          <a:xfrm>
            <a:off x="44196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4" name="Rectangle 93"/>
          <p:cNvSpPr/>
          <p:nvPr/>
        </p:nvSpPr>
        <p:spPr bwMode="auto">
          <a:xfrm>
            <a:off x="33528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5" name="TextBox 94"/>
          <p:cNvSpPr txBox="1"/>
          <p:nvPr/>
        </p:nvSpPr>
        <p:spPr>
          <a:xfrm>
            <a:off x="3352800" y="2650371"/>
            <a:ext cx="533400" cy="307777"/>
          </a:xfrm>
          <a:prstGeom prst="rect">
            <a:avLst/>
          </a:prstGeom>
          <a:noFill/>
        </p:spPr>
        <p:txBody>
          <a:bodyPr wrap="square" rtlCol="0">
            <a:spAutoFit/>
          </a:bodyPr>
          <a:lstStyle/>
          <a:p>
            <a:r>
              <a:rPr lang="en-US" sz="1400" b="1" dirty="0">
                <a:latin typeface="Arial" pitchFamily="34" charset="0"/>
                <a:cs typeface="Arial" pitchFamily="34" charset="0"/>
              </a:rPr>
              <a:t>C</a:t>
            </a:r>
            <a:r>
              <a:rPr lang="en-US" sz="1400" b="1" baseline="-25000" dirty="0">
                <a:latin typeface="Arial" pitchFamily="34" charset="0"/>
                <a:cs typeface="Arial" pitchFamily="34" charset="0"/>
              </a:rPr>
              <a:t>m-2</a:t>
            </a:r>
            <a:endParaRPr lang="en-US" sz="1600" b="1" baseline="-25000" dirty="0">
              <a:latin typeface="Arial" pitchFamily="34" charset="0"/>
              <a:cs typeface="Arial" pitchFamily="34" charset="0"/>
            </a:endParaRPr>
          </a:p>
        </p:txBody>
      </p:sp>
      <p:sp>
        <p:nvSpPr>
          <p:cNvPr id="96" name="Rectangle 95"/>
          <p:cNvSpPr/>
          <p:nvPr/>
        </p:nvSpPr>
        <p:spPr bwMode="auto">
          <a:xfrm>
            <a:off x="38709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7" name="TextBox 96"/>
          <p:cNvSpPr txBox="1"/>
          <p:nvPr/>
        </p:nvSpPr>
        <p:spPr>
          <a:xfrm>
            <a:off x="22860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m</a:t>
            </a:r>
          </a:p>
        </p:txBody>
      </p:sp>
      <p:sp>
        <p:nvSpPr>
          <p:cNvPr id="98" name="Rectangle 97"/>
          <p:cNvSpPr/>
          <p:nvPr/>
        </p:nvSpPr>
        <p:spPr bwMode="auto">
          <a:xfrm>
            <a:off x="22860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9" name="TextBox 98"/>
          <p:cNvSpPr txBox="1"/>
          <p:nvPr/>
        </p:nvSpPr>
        <p:spPr>
          <a:xfrm>
            <a:off x="2804160" y="2653348"/>
            <a:ext cx="533400" cy="307777"/>
          </a:xfrm>
          <a:prstGeom prst="rect">
            <a:avLst/>
          </a:prstGeom>
          <a:noFill/>
        </p:spPr>
        <p:txBody>
          <a:bodyPr wrap="square" rtlCol="0">
            <a:spAutoFit/>
          </a:bodyPr>
          <a:lstStyle/>
          <a:p>
            <a:r>
              <a:rPr lang="en-US" sz="1400" b="1" dirty="0">
                <a:latin typeface="Arial" pitchFamily="34" charset="0"/>
                <a:cs typeface="Arial" pitchFamily="34" charset="0"/>
              </a:rPr>
              <a:t>C</a:t>
            </a:r>
            <a:r>
              <a:rPr lang="en-US" sz="1400" b="1" baseline="-25000" dirty="0">
                <a:latin typeface="Arial" pitchFamily="34" charset="0"/>
                <a:cs typeface="Arial" pitchFamily="34" charset="0"/>
              </a:rPr>
              <a:t>m-1</a:t>
            </a:r>
          </a:p>
        </p:txBody>
      </p:sp>
      <p:sp>
        <p:nvSpPr>
          <p:cNvPr id="100" name="Rectangle 99"/>
          <p:cNvSpPr/>
          <p:nvPr/>
        </p:nvSpPr>
        <p:spPr bwMode="auto">
          <a:xfrm>
            <a:off x="28041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1" name="TextBox 100"/>
          <p:cNvSpPr txBox="1"/>
          <p:nvPr/>
        </p:nvSpPr>
        <p:spPr>
          <a:xfrm>
            <a:off x="60198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2</a:t>
            </a:r>
          </a:p>
        </p:txBody>
      </p:sp>
      <p:sp>
        <p:nvSpPr>
          <p:cNvPr id="102" name="Rectangle 101"/>
          <p:cNvSpPr/>
          <p:nvPr/>
        </p:nvSpPr>
        <p:spPr bwMode="auto">
          <a:xfrm>
            <a:off x="60198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3" name="TextBox 102"/>
          <p:cNvSpPr txBox="1"/>
          <p:nvPr/>
        </p:nvSpPr>
        <p:spPr>
          <a:xfrm>
            <a:off x="653796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1</a:t>
            </a:r>
          </a:p>
        </p:txBody>
      </p:sp>
      <p:sp>
        <p:nvSpPr>
          <p:cNvPr id="104" name="Rectangle 103"/>
          <p:cNvSpPr/>
          <p:nvPr/>
        </p:nvSpPr>
        <p:spPr bwMode="auto">
          <a:xfrm>
            <a:off x="65379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5" name="TextBox 104"/>
          <p:cNvSpPr txBox="1"/>
          <p:nvPr/>
        </p:nvSpPr>
        <p:spPr>
          <a:xfrm>
            <a:off x="4968240" y="263483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106" name="TextBox 105"/>
          <p:cNvSpPr txBox="1"/>
          <p:nvPr/>
        </p:nvSpPr>
        <p:spPr>
          <a:xfrm>
            <a:off x="4434840" y="263483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107" name="TextBox 106"/>
          <p:cNvSpPr txBox="1"/>
          <p:nvPr/>
        </p:nvSpPr>
        <p:spPr>
          <a:xfrm>
            <a:off x="38862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cxnSp>
        <p:nvCxnSpPr>
          <p:cNvPr id="109" name="Straight Arrow Connector 108"/>
          <p:cNvCxnSpPr/>
          <p:nvPr/>
        </p:nvCxnSpPr>
        <p:spPr bwMode="auto">
          <a:xfrm rot="5400000" flipH="1" flipV="1">
            <a:off x="1485900" y="2615248"/>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5" name="Straight Arrow Connector 114"/>
          <p:cNvCxnSpPr>
            <a:stCxn id="98" idx="0"/>
          </p:cNvCxnSpPr>
          <p:nvPr/>
        </p:nvCxnSpPr>
        <p:spPr bwMode="auto">
          <a:xfrm rot="16200000" flipV="1">
            <a:off x="2194560" y="2211388"/>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6" name="TextBox 115"/>
          <p:cNvSpPr txBox="1"/>
          <p:nvPr/>
        </p:nvSpPr>
        <p:spPr>
          <a:xfrm>
            <a:off x="27399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17" name="Straight Arrow Connector 116"/>
          <p:cNvCxnSpPr/>
          <p:nvPr/>
        </p:nvCxnSpPr>
        <p:spPr bwMode="auto">
          <a:xfrm rot="5400000" flipH="1" flipV="1">
            <a:off x="20497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8" name="Straight Arrow Connector 117"/>
          <p:cNvCxnSpPr/>
          <p:nvPr/>
        </p:nvCxnSpPr>
        <p:spPr bwMode="auto">
          <a:xfrm rot="16200000" flipV="1">
            <a:off x="27584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9" name="TextBox 118"/>
          <p:cNvSpPr txBox="1"/>
          <p:nvPr/>
        </p:nvSpPr>
        <p:spPr>
          <a:xfrm>
            <a:off x="331904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0" name="Straight Arrow Connector 119"/>
          <p:cNvCxnSpPr/>
          <p:nvPr/>
        </p:nvCxnSpPr>
        <p:spPr bwMode="auto">
          <a:xfrm rot="5400000" flipH="1" flipV="1">
            <a:off x="262890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1" name="Straight Arrow Connector 120"/>
          <p:cNvCxnSpPr/>
          <p:nvPr/>
        </p:nvCxnSpPr>
        <p:spPr bwMode="auto">
          <a:xfrm rot="16200000" flipV="1">
            <a:off x="333756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2" name="TextBox 121"/>
          <p:cNvSpPr txBox="1"/>
          <p:nvPr/>
        </p:nvSpPr>
        <p:spPr>
          <a:xfrm>
            <a:off x="66261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3" name="Straight Arrow Connector 122"/>
          <p:cNvCxnSpPr/>
          <p:nvPr/>
        </p:nvCxnSpPr>
        <p:spPr bwMode="auto">
          <a:xfrm rot="5400000" flipH="1" flipV="1">
            <a:off x="59359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4" name="Straight Arrow Connector 123"/>
          <p:cNvCxnSpPr/>
          <p:nvPr/>
        </p:nvCxnSpPr>
        <p:spPr bwMode="auto">
          <a:xfrm rot="16200000" flipV="1">
            <a:off x="66446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5" name="TextBox 124"/>
          <p:cNvSpPr txBox="1"/>
          <p:nvPr/>
        </p:nvSpPr>
        <p:spPr>
          <a:xfrm>
            <a:off x="60165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6" name="Straight Arrow Connector 125"/>
          <p:cNvCxnSpPr/>
          <p:nvPr/>
        </p:nvCxnSpPr>
        <p:spPr bwMode="auto">
          <a:xfrm rot="5400000" flipH="1" flipV="1">
            <a:off x="53263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7" name="Straight Arrow Connector 126"/>
          <p:cNvCxnSpPr/>
          <p:nvPr/>
        </p:nvCxnSpPr>
        <p:spPr bwMode="auto">
          <a:xfrm rot="16200000" flipV="1">
            <a:off x="60350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8" name="Rectangle 127"/>
          <p:cNvSpPr/>
          <p:nvPr/>
        </p:nvSpPr>
        <p:spPr>
          <a:xfrm>
            <a:off x="2667000"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0" name="Rectangle 129"/>
          <p:cNvSpPr/>
          <p:nvPr/>
        </p:nvSpPr>
        <p:spPr>
          <a:xfrm>
            <a:off x="3311889"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1" name="Rectangle 130"/>
          <p:cNvSpPr/>
          <p:nvPr/>
        </p:nvSpPr>
        <p:spPr>
          <a:xfrm>
            <a:off x="5978889"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2" name="Rectangle 131"/>
          <p:cNvSpPr/>
          <p:nvPr/>
        </p:nvSpPr>
        <p:spPr>
          <a:xfrm>
            <a:off x="6553200"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cxnSp>
        <p:nvCxnSpPr>
          <p:cNvPr id="136" name="Straight Arrow Connector 135"/>
          <p:cNvCxnSpPr/>
          <p:nvPr/>
        </p:nvCxnSpPr>
        <p:spPr bwMode="auto">
          <a:xfrm rot="5400000" flipH="1" flipV="1">
            <a:off x="2087086" y="1416526"/>
            <a:ext cx="54864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8" name="Straight Arrow Connector 137"/>
          <p:cNvCxnSpPr/>
          <p:nvPr/>
        </p:nvCxnSpPr>
        <p:spPr bwMode="auto">
          <a:xfrm rot="5400000" flipH="1" flipV="1">
            <a:off x="2643345" y="146986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9" name="Straight Arrow Connector 138"/>
          <p:cNvCxnSpPr/>
          <p:nvPr/>
        </p:nvCxnSpPr>
        <p:spPr bwMode="auto">
          <a:xfrm>
            <a:off x="236220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0" name="Straight Arrow Connector 139"/>
          <p:cNvCxnSpPr/>
          <p:nvPr/>
        </p:nvCxnSpPr>
        <p:spPr bwMode="auto">
          <a:xfrm rot="5400000" flipH="1" flipV="1">
            <a:off x="3252946"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a:off x="297180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2" name="Straight Arrow Connector 141"/>
          <p:cNvCxnSpPr/>
          <p:nvPr/>
        </p:nvCxnSpPr>
        <p:spPr bwMode="auto">
          <a:xfrm>
            <a:off x="3657600" y="1143000"/>
            <a:ext cx="24688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3" name="Straight Arrow Connector 142"/>
          <p:cNvCxnSpPr/>
          <p:nvPr/>
        </p:nvCxnSpPr>
        <p:spPr bwMode="auto">
          <a:xfrm>
            <a:off x="629412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4" name="Straight Arrow Connector 143"/>
          <p:cNvCxnSpPr/>
          <p:nvPr/>
        </p:nvCxnSpPr>
        <p:spPr bwMode="auto">
          <a:xfrm rot="5400000" flipH="1" flipV="1">
            <a:off x="5921534"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5" name="Straight Arrow Connector 144"/>
          <p:cNvCxnSpPr/>
          <p:nvPr/>
        </p:nvCxnSpPr>
        <p:spPr bwMode="auto">
          <a:xfrm rot="5400000" flipH="1" flipV="1">
            <a:off x="6529546"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6" name="Straight Arrow Connector 145"/>
          <p:cNvCxnSpPr/>
          <p:nvPr/>
        </p:nvCxnSpPr>
        <p:spPr bwMode="auto">
          <a:xfrm>
            <a:off x="6858000" y="1143000"/>
            <a:ext cx="7620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7" name="Straight Arrow Connector 146"/>
          <p:cNvCxnSpPr/>
          <p:nvPr/>
        </p:nvCxnSpPr>
        <p:spPr bwMode="auto">
          <a:xfrm rot="5400000">
            <a:off x="6361906" y="2399506"/>
            <a:ext cx="25146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8" name="Straight Arrow Connector 147"/>
          <p:cNvCxnSpPr/>
          <p:nvPr/>
        </p:nvCxnSpPr>
        <p:spPr bwMode="auto">
          <a:xfrm rot="10800000">
            <a:off x="6797040" y="3656012"/>
            <a:ext cx="82296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49" name="TextBox 148"/>
          <p:cNvSpPr txBox="1"/>
          <p:nvPr/>
        </p:nvSpPr>
        <p:spPr>
          <a:xfrm>
            <a:off x="2209800" y="4050268"/>
            <a:ext cx="556564" cy="369332"/>
          </a:xfrm>
          <a:prstGeom prst="rect">
            <a:avLst/>
          </a:prstGeom>
          <a:noFill/>
        </p:spPr>
        <p:txBody>
          <a:bodyPr wrap="none" rtlCol="0">
            <a:spAutoFit/>
          </a:bodyPr>
          <a:lstStyle/>
          <a:p>
            <a:r>
              <a:rPr lang="en-US" sz="1800" dirty="0">
                <a:latin typeface="Arial" pitchFamily="34" charset="0"/>
                <a:cs typeface="Arial" pitchFamily="34" charset="0"/>
              </a:rPr>
              <a:t>Out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61</a:t>
            </a:fld>
            <a:endParaRPr lang="en-US"/>
          </a:p>
        </p:txBody>
      </p:sp>
      <p:sp>
        <p:nvSpPr>
          <p:cNvPr id="113668" name="Rectangle 2"/>
          <p:cNvSpPr>
            <a:spLocks noGrp="1" noChangeArrowheads="1"/>
          </p:cNvSpPr>
          <p:nvPr>
            <p:ph type="title"/>
          </p:nvPr>
        </p:nvSpPr>
        <p:spPr>
          <a:xfrm>
            <a:off x="457200" y="228600"/>
            <a:ext cx="8229600" cy="838200"/>
          </a:xfrm>
        </p:spPr>
        <p:txBody>
          <a:bodyPr/>
          <a:lstStyle/>
          <a:p>
            <a:r>
              <a:rPr lang="en-US" sz="3600" dirty="0"/>
              <a:t>LFSR </a:t>
            </a:r>
            <a:r>
              <a:rPr lang="en-US" sz="3600"/>
              <a:t>performance metrics</a:t>
            </a:r>
            <a:endParaRPr lang="en-US" sz="3600" dirty="0"/>
          </a:p>
        </p:txBody>
      </p:sp>
      <p:sp>
        <p:nvSpPr>
          <p:cNvPr id="113669" name="Rectangle 3"/>
          <p:cNvSpPr>
            <a:spLocks noGrp="1" noChangeArrowheads="1"/>
          </p:cNvSpPr>
          <p:nvPr>
            <p:ph type="body" idx="1"/>
          </p:nvPr>
        </p:nvSpPr>
        <p:spPr>
          <a:xfrm>
            <a:off x="381000" y="1905000"/>
            <a:ext cx="8458200" cy="4267200"/>
          </a:xfrm>
        </p:spPr>
        <p:txBody>
          <a:bodyPr/>
          <a:lstStyle/>
          <a:p>
            <a:pPr>
              <a:spcBef>
                <a:spcPts val="200"/>
              </a:spcBef>
            </a:pPr>
            <a:r>
              <a:rPr lang="en-US" sz="2000" dirty="0"/>
              <a:t>The output sequence of and LFSR is periodic for all initial states.  The maximal period is 2</a:t>
            </a:r>
            <a:r>
              <a:rPr lang="en-US" sz="2000" baseline="30000" dirty="0"/>
              <a:t>m</a:t>
            </a:r>
            <a:r>
              <a:rPr lang="en-US" sz="2000" dirty="0"/>
              <a:t>-1.</a:t>
            </a:r>
          </a:p>
          <a:p>
            <a:pPr>
              <a:spcBef>
                <a:spcPts val="200"/>
              </a:spcBef>
            </a:pPr>
            <a:r>
              <a:rPr lang="en-US" sz="2000" dirty="0"/>
              <a:t>A non-singular LFSR with primitive feedback polynomial has maximal period of all non-zero initial states</a:t>
            </a:r>
          </a:p>
          <a:p>
            <a:pPr>
              <a:spcBef>
                <a:spcPts val="200"/>
              </a:spcBef>
            </a:pPr>
            <a:r>
              <a:rPr lang="en-US" sz="2000" dirty="0"/>
              <a:t>A length m LFSR is determined by 2m consecutive outputs</a:t>
            </a:r>
          </a:p>
          <a:p>
            <a:pPr>
              <a:spcBef>
                <a:spcPts val="200"/>
              </a:spcBef>
            </a:pPr>
            <a:r>
              <a:rPr lang="en-US" sz="2000" dirty="0"/>
              <a:t>Linear complexity of sequence z</a:t>
            </a:r>
            <a:r>
              <a:rPr lang="en-US" sz="2000" baseline="-25000" dirty="0"/>
              <a:t>0</a:t>
            </a:r>
            <a:r>
              <a:rPr lang="en-US" sz="2000" dirty="0"/>
              <a:t>, z</a:t>
            </a:r>
            <a:r>
              <a:rPr lang="en-US" sz="2000" baseline="-25000" dirty="0"/>
              <a:t>1</a:t>
            </a:r>
            <a:r>
              <a:rPr lang="en-US" sz="2000" dirty="0"/>
              <a:t>, …, </a:t>
            </a:r>
            <a:r>
              <a:rPr lang="en-US" sz="2000" dirty="0" err="1"/>
              <a:t>z</a:t>
            </a:r>
            <a:r>
              <a:rPr lang="en-US" sz="2000" baseline="-25000" dirty="0" err="1"/>
              <a:t>n</a:t>
            </a:r>
            <a:r>
              <a:rPr lang="en-US" sz="2000" dirty="0"/>
              <a:t> is the length of the smallest LFSR that generates it</a:t>
            </a:r>
          </a:p>
          <a:p>
            <a:pPr>
              <a:spcBef>
                <a:spcPts val="200"/>
              </a:spcBef>
            </a:pPr>
            <a:r>
              <a:rPr lang="en-US" sz="2000" dirty="0" err="1"/>
              <a:t>Berlekamp</a:t>
            </a:r>
            <a:r>
              <a:rPr lang="en-US" sz="2000" dirty="0"/>
              <a:t>-Massey: O(n</a:t>
            </a:r>
            <a:r>
              <a:rPr lang="en-US" sz="2000" baseline="30000" dirty="0"/>
              <a:t>2</a:t>
            </a:r>
            <a:r>
              <a:rPr lang="en-US" sz="2000" dirty="0"/>
              <a:t>) algorithm for determining linear complexity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62</a:t>
            </a:fld>
            <a:endParaRPr lang="en-US"/>
          </a:p>
        </p:txBody>
      </p:sp>
      <p:sp>
        <p:nvSpPr>
          <p:cNvPr id="113668" name="Rectangle 2"/>
          <p:cNvSpPr>
            <a:spLocks noGrp="1" noChangeArrowheads="1"/>
          </p:cNvSpPr>
          <p:nvPr>
            <p:ph type="title"/>
          </p:nvPr>
        </p:nvSpPr>
        <p:spPr>
          <a:xfrm>
            <a:off x="76200" y="76200"/>
            <a:ext cx="8915400" cy="838200"/>
          </a:xfrm>
        </p:spPr>
        <p:txBody>
          <a:bodyPr/>
          <a:lstStyle/>
          <a:p>
            <a:r>
              <a:rPr lang="en-US" sz="3600" dirty="0"/>
              <a:t>Linear Complexity, simple O(n</a:t>
            </a:r>
            <a:r>
              <a:rPr lang="en-US" sz="3600" baseline="30000" dirty="0"/>
              <a:t>3</a:t>
            </a:r>
            <a:r>
              <a:rPr lang="en-US" sz="3600" dirty="0"/>
              <a:t>) algorithm</a:t>
            </a:r>
          </a:p>
        </p:txBody>
      </p:sp>
      <p:sp>
        <p:nvSpPr>
          <p:cNvPr id="113669" name="Rectangle 3"/>
          <p:cNvSpPr>
            <a:spLocks noGrp="1" noChangeArrowheads="1"/>
          </p:cNvSpPr>
          <p:nvPr>
            <p:ph type="body" idx="1"/>
          </p:nvPr>
        </p:nvSpPr>
        <p:spPr>
          <a:xfrm>
            <a:off x="228600" y="1447800"/>
            <a:ext cx="8686800" cy="4648200"/>
          </a:xfrm>
        </p:spPr>
        <p:txBody>
          <a:bodyPr/>
          <a:lstStyle/>
          <a:p>
            <a:pPr>
              <a:spcBef>
                <a:spcPts val="200"/>
              </a:spcBef>
            </a:pPr>
            <a:r>
              <a:rPr lang="en-US" sz="2000" dirty="0"/>
              <a:t>There is a non-singular LFSR of length m which generates s</a:t>
            </a:r>
            <a:r>
              <a:rPr lang="en-US" sz="2000" baseline="-25000" dirty="0"/>
              <a:t>0</a:t>
            </a:r>
            <a:r>
              <a:rPr lang="en-US" sz="2000" dirty="0"/>
              <a:t>, s</a:t>
            </a:r>
            <a:r>
              <a:rPr lang="en-US" sz="2000" baseline="-25000" dirty="0"/>
              <a:t>1</a:t>
            </a:r>
            <a:r>
              <a:rPr lang="en-US" sz="2000" dirty="0"/>
              <a:t>, …, </a:t>
            </a:r>
            <a:r>
              <a:rPr lang="en-US" sz="2000" dirty="0" err="1"/>
              <a:t>s</a:t>
            </a:r>
            <a:r>
              <a:rPr lang="en-US" sz="2000" baseline="-25000" dirty="0" err="1"/>
              <a:t>k</a:t>
            </a:r>
            <a:r>
              <a:rPr lang="en-US" sz="2000" dirty="0"/>
              <a:t>… </a:t>
            </a:r>
            <a:r>
              <a:rPr lang="en-US" sz="2000" dirty="0" err="1"/>
              <a:t>iff</a:t>
            </a:r>
            <a:r>
              <a:rPr lang="en-US" sz="2000" dirty="0"/>
              <a:t> there are c</a:t>
            </a:r>
            <a:r>
              <a:rPr lang="en-US" sz="2000" baseline="-25000" dirty="0"/>
              <a:t>1</a:t>
            </a:r>
            <a:r>
              <a:rPr lang="en-US" sz="2000" dirty="0"/>
              <a:t>, …, c</a:t>
            </a:r>
            <a:r>
              <a:rPr lang="en-US" sz="2000" baseline="-25000" dirty="0"/>
              <a:t>m</a:t>
            </a:r>
            <a:r>
              <a:rPr lang="en-US" sz="2000" dirty="0"/>
              <a:t> such that:</a:t>
            </a:r>
          </a:p>
          <a:p>
            <a:pPr marL="2324100" lvl="4" indent="-609600">
              <a:spcBef>
                <a:spcPts val="200"/>
              </a:spcBef>
              <a:buNone/>
            </a:pPr>
            <a:r>
              <a:rPr lang="en-US" dirty="0"/>
              <a:t>s</a:t>
            </a:r>
            <a:r>
              <a:rPr lang="en-US" baseline="-25000" dirty="0"/>
              <a:t>m+1</a:t>
            </a:r>
            <a:r>
              <a:rPr lang="en-US" dirty="0"/>
              <a:t>= c</a:t>
            </a:r>
            <a:r>
              <a:rPr lang="en-US" baseline="-25000" dirty="0"/>
              <a:t>1 </a:t>
            </a:r>
            <a:r>
              <a:rPr lang="en-US" dirty="0" err="1"/>
              <a:t>s</a:t>
            </a:r>
            <a:r>
              <a:rPr lang="en-US" baseline="-25000" dirty="0" err="1"/>
              <a:t>m</a:t>
            </a:r>
            <a:r>
              <a:rPr lang="en-US" dirty="0"/>
              <a:t>+ c</a:t>
            </a:r>
            <a:r>
              <a:rPr lang="en-US" baseline="-25000" dirty="0"/>
              <a:t>2 </a:t>
            </a:r>
            <a:r>
              <a:rPr lang="en-US" dirty="0"/>
              <a:t>s</a:t>
            </a:r>
            <a:r>
              <a:rPr lang="en-US" baseline="-25000" dirty="0"/>
              <a:t>m-1 </a:t>
            </a:r>
            <a:r>
              <a:rPr lang="en-US" dirty="0"/>
              <a:t>+ …+ c</a:t>
            </a:r>
            <a:r>
              <a:rPr lang="en-US" baseline="-25000" dirty="0"/>
              <a:t>m</a:t>
            </a:r>
            <a:r>
              <a:rPr lang="en-US" dirty="0"/>
              <a:t> s</a:t>
            </a:r>
            <a:r>
              <a:rPr lang="en-US" baseline="-25000" dirty="0"/>
              <a:t>1</a:t>
            </a:r>
            <a:r>
              <a:rPr lang="en-US" dirty="0"/>
              <a:t> </a:t>
            </a:r>
          </a:p>
          <a:p>
            <a:pPr marL="2324100" lvl="4" indent="-609600">
              <a:spcBef>
                <a:spcPts val="200"/>
              </a:spcBef>
              <a:buNone/>
            </a:pPr>
            <a:r>
              <a:rPr lang="en-US" dirty="0"/>
              <a:t>s</a:t>
            </a:r>
            <a:r>
              <a:rPr lang="en-US" baseline="-25000" dirty="0"/>
              <a:t>m+2</a:t>
            </a:r>
            <a:r>
              <a:rPr lang="en-US" dirty="0"/>
              <a:t>= c</a:t>
            </a:r>
            <a:r>
              <a:rPr lang="en-US" baseline="-25000" dirty="0"/>
              <a:t>1 </a:t>
            </a:r>
            <a:r>
              <a:rPr lang="en-US" dirty="0"/>
              <a:t>s</a:t>
            </a:r>
            <a:r>
              <a:rPr lang="en-US" baseline="-25000" dirty="0"/>
              <a:t>m+1</a:t>
            </a:r>
            <a:r>
              <a:rPr lang="en-US" dirty="0"/>
              <a:t>+ c</a:t>
            </a:r>
            <a:r>
              <a:rPr lang="en-US" baseline="-25000" dirty="0"/>
              <a:t>2 </a:t>
            </a:r>
            <a:r>
              <a:rPr lang="en-US" dirty="0" err="1"/>
              <a:t>s</a:t>
            </a:r>
            <a:r>
              <a:rPr lang="en-US" baseline="-25000" dirty="0" err="1"/>
              <a:t>m</a:t>
            </a:r>
            <a:r>
              <a:rPr lang="en-US" baseline="-25000" dirty="0"/>
              <a:t> </a:t>
            </a:r>
            <a:r>
              <a:rPr lang="en-US" dirty="0"/>
              <a:t>+ …+ c</a:t>
            </a:r>
            <a:r>
              <a:rPr lang="en-US" baseline="-25000" dirty="0"/>
              <a:t>m</a:t>
            </a:r>
            <a:r>
              <a:rPr lang="en-US" dirty="0"/>
              <a:t> s</a:t>
            </a:r>
            <a:r>
              <a:rPr lang="en-US" baseline="-25000" dirty="0"/>
              <a:t>2</a:t>
            </a:r>
            <a:r>
              <a:rPr lang="en-US" dirty="0"/>
              <a:t> </a:t>
            </a:r>
          </a:p>
          <a:p>
            <a:pPr marL="2324100" lvl="4" indent="-609600">
              <a:spcBef>
                <a:spcPts val="200"/>
              </a:spcBef>
              <a:buNone/>
            </a:pPr>
            <a:r>
              <a:rPr lang="en-US" dirty="0"/>
              <a:t>…</a:t>
            </a:r>
          </a:p>
          <a:p>
            <a:pPr marL="2324100" lvl="4" indent="-609600">
              <a:spcBef>
                <a:spcPts val="200"/>
              </a:spcBef>
              <a:buNone/>
            </a:pPr>
            <a:r>
              <a:rPr lang="en-US" dirty="0"/>
              <a:t>s</a:t>
            </a:r>
            <a:r>
              <a:rPr lang="en-US" baseline="-25000" dirty="0"/>
              <a:t>2m</a:t>
            </a:r>
            <a:r>
              <a:rPr lang="en-US" dirty="0"/>
              <a:t>= c</a:t>
            </a:r>
            <a:r>
              <a:rPr lang="en-US" baseline="-25000" dirty="0"/>
              <a:t>1 </a:t>
            </a:r>
            <a:r>
              <a:rPr lang="en-US" dirty="0"/>
              <a:t>s</a:t>
            </a:r>
            <a:r>
              <a:rPr lang="en-US" baseline="-25000" dirty="0"/>
              <a:t>2m-1</a:t>
            </a:r>
            <a:r>
              <a:rPr lang="en-US" dirty="0"/>
              <a:t>+ c</a:t>
            </a:r>
            <a:r>
              <a:rPr lang="en-US" baseline="-25000" dirty="0"/>
              <a:t>2 </a:t>
            </a:r>
            <a:r>
              <a:rPr lang="en-US" dirty="0"/>
              <a:t>s</a:t>
            </a:r>
            <a:r>
              <a:rPr lang="en-US" baseline="-25000" dirty="0"/>
              <a:t>2m-2 </a:t>
            </a:r>
            <a:r>
              <a:rPr lang="en-US" dirty="0"/>
              <a:t>+ …+ c</a:t>
            </a:r>
            <a:r>
              <a:rPr lang="en-US" baseline="-25000" dirty="0"/>
              <a:t>m</a:t>
            </a:r>
            <a:r>
              <a:rPr lang="en-US" dirty="0"/>
              <a:t> s</a:t>
            </a:r>
            <a:r>
              <a:rPr lang="en-US" baseline="-25000" dirty="0"/>
              <a:t>m+1</a:t>
            </a:r>
            <a:r>
              <a:rPr lang="en-US" dirty="0"/>
              <a:t> </a:t>
            </a:r>
            <a:endParaRPr lang="en-US" sz="2000" dirty="0"/>
          </a:p>
          <a:p>
            <a:pPr>
              <a:spcBef>
                <a:spcPts val="200"/>
              </a:spcBef>
            </a:pPr>
            <a:r>
              <a:rPr lang="en-US" sz="2000" dirty="0"/>
              <a:t>To solve for the </a:t>
            </a:r>
            <a:r>
              <a:rPr lang="en-US" sz="2000" dirty="0" err="1"/>
              <a:t>c</a:t>
            </a:r>
            <a:r>
              <a:rPr lang="en-US" sz="2000" baseline="-25000" dirty="0" err="1"/>
              <a:t>i</a:t>
            </a:r>
            <a:r>
              <a:rPr lang="en-US" sz="2000" dirty="0" err="1"/>
              <a:t>’s</a:t>
            </a:r>
            <a:r>
              <a:rPr lang="en-US" sz="2000" dirty="0"/>
              <a:t> just use Gaussian Elimination (see math summary) which is O(n</a:t>
            </a:r>
            <a:r>
              <a:rPr lang="en-US" sz="2000" baseline="30000" dirty="0"/>
              <a:t>3</a:t>
            </a:r>
            <a:r>
              <a:rPr lang="en-US" sz="2000" dirty="0"/>
              <a:t>).</a:t>
            </a:r>
          </a:p>
          <a:p>
            <a:pPr>
              <a:spcBef>
                <a:spcPts val="200"/>
              </a:spcBef>
            </a:pPr>
            <a:r>
              <a:rPr lang="en-US" sz="2000" dirty="0"/>
              <a:t>But there is a more efficient way!</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63</a:t>
            </a:fld>
            <a:endParaRPr lang="en-US"/>
          </a:p>
        </p:txBody>
      </p:sp>
      <p:sp>
        <p:nvSpPr>
          <p:cNvPr id="22532" name="Rectangle 2"/>
          <p:cNvSpPr>
            <a:spLocks noGrp="1" noChangeArrowheads="1"/>
          </p:cNvSpPr>
          <p:nvPr>
            <p:ph type="title"/>
          </p:nvPr>
        </p:nvSpPr>
        <p:spPr>
          <a:xfrm>
            <a:off x="685800" y="76200"/>
            <a:ext cx="8153400" cy="685800"/>
          </a:xfrm>
        </p:spPr>
        <p:txBody>
          <a:bodyPr/>
          <a:lstStyle/>
          <a:p>
            <a:r>
              <a:rPr lang="en-US" sz="4000" dirty="0"/>
              <a:t>Example: Breaking a LFSR</a:t>
            </a:r>
          </a:p>
        </p:txBody>
      </p:sp>
      <p:sp>
        <p:nvSpPr>
          <p:cNvPr id="7" name="Rectangle 3"/>
          <p:cNvSpPr txBox="1">
            <a:spLocks noChangeArrowheads="1"/>
          </p:cNvSpPr>
          <p:nvPr/>
        </p:nvSpPr>
        <p:spPr bwMode="auto">
          <a:xfrm>
            <a:off x="304800" y="1066800"/>
            <a:ext cx="86868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gn="l">
              <a:spcBef>
                <a:spcPts val="200"/>
              </a:spcBef>
              <a:buFontTx/>
              <a:buChar char="•"/>
            </a:pPr>
            <a:r>
              <a:rPr lang="en-US" sz="1800" dirty="0">
                <a:latin typeface="+mn-lt"/>
              </a:rPr>
              <a:t>z</a:t>
            </a:r>
            <a:r>
              <a:rPr lang="en-US" sz="1800" baseline="-25000" dirty="0">
                <a:latin typeface="+mn-lt"/>
              </a:rPr>
              <a:t>n+1</a:t>
            </a:r>
            <a:r>
              <a:rPr lang="en-US" sz="1800" dirty="0">
                <a:latin typeface="+mn-lt"/>
              </a:rPr>
              <a:t>= c</a:t>
            </a:r>
            <a:r>
              <a:rPr lang="en-US" sz="1800" baseline="-25000" dirty="0">
                <a:latin typeface="+mn-lt"/>
              </a:rPr>
              <a:t>1</a:t>
            </a:r>
            <a:r>
              <a:rPr lang="en-US" sz="1800" dirty="0">
                <a:latin typeface="+mn-lt"/>
              </a:rPr>
              <a:t>z</a:t>
            </a:r>
            <a:r>
              <a:rPr lang="en-US" sz="1800" baseline="-25000" dirty="0">
                <a:latin typeface="+mn-lt"/>
              </a:rPr>
              <a:t>n</a:t>
            </a:r>
            <a:r>
              <a:rPr lang="en-US" sz="1800" dirty="0">
                <a:latin typeface="+mn-lt"/>
              </a:rPr>
              <a:t> + … + c</a:t>
            </a:r>
            <a:r>
              <a:rPr lang="en-US" sz="1800" baseline="-25000" dirty="0">
                <a:latin typeface="+mn-lt"/>
              </a:rPr>
              <a:t>m</a:t>
            </a:r>
            <a:r>
              <a:rPr lang="en-US" sz="1800" dirty="0">
                <a:latin typeface="+mn-lt"/>
              </a:rPr>
              <a:t> z</a:t>
            </a:r>
            <a:r>
              <a:rPr lang="en-US" sz="1800" baseline="-25000" dirty="0">
                <a:latin typeface="+mn-lt"/>
              </a:rPr>
              <a:t>n-m-1</a:t>
            </a:r>
            <a:r>
              <a:rPr lang="en-US" sz="1800" dirty="0">
                <a:latin typeface="+mn-lt"/>
              </a:rPr>
              <a:t>.  m=8. </a:t>
            </a:r>
          </a:p>
          <a:p>
            <a:pPr marL="342900" lvl="0" indent="-342900" algn="l">
              <a:spcBef>
                <a:spcPts val="2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Plain:</a:t>
            </a:r>
            <a:r>
              <a:rPr kumimoji="1" lang="en-US" sz="1800" b="0" i="0" u="none" strike="noStrike" kern="0" cap="none" spc="0" normalizeH="0" baseline="0" noProof="0" dirty="0">
                <a:ln>
                  <a:noFill/>
                </a:ln>
                <a:solidFill>
                  <a:srgbClr val="000000"/>
                </a:solidFill>
                <a:effectLst/>
                <a:uLnTx/>
                <a:uFillTx/>
                <a:cs typeface="Courier New" pitchFamily="49" charset="0"/>
              </a:rPr>
              <a:t>      </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a:t>
            </a:r>
            <a:r>
              <a:rPr kumimoji="1" lang="en-US" sz="1800" b="0" i="0" u="none" strike="noStrike" kern="0" cap="none" spc="0" normalizeH="0" noProof="0" dirty="0">
                <a:ln>
                  <a:noFill/>
                </a:ln>
                <a:solidFill>
                  <a:srgbClr val="000000"/>
                </a:solidFill>
                <a:effectLst/>
                <a:uLnTx/>
                <a:uFillTx/>
                <a:cs typeface="Courier New" pitchFamily="49" charset="0"/>
              </a:rPr>
              <a:t> 0 1 1 1 0 1 0 1 1 1 0 0 1 0 1 1 1</a:t>
            </a:r>
            <a:endParaRPr kumimoji="1" lang="en-US" sz="18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ts val="200"/>
              </a:spcBef>
              <a:buFontTx/>
              <a:buChar char="•"/>
            </a:pPr>
            <a:r>
              <a:rPr kumimoji="1" lang="en-US" sz="1800" kern="0" dirty="0">
                <a:solidFill>
                  <a:srgbClr val="000000"/>
                </a:solidFill>
                <a:latin typeface="Calibri"/>
              </a:rPr>
              <a:t>Cipher:               </a:t>
            </a:r>
            <a:r>
              <a:rPr kumimoji="1" lang="en-US" sz="1800" kern="0" dirty="0">
                <a:solidFill>
                  <a:srgbClr val="000000"/>
                </a:solidFill>
                <a:cs typeface="Courier New" pitchFamily="49" charset="0"/>
              </a:rPr>
              <a:t>1 1 1 1 0 0 1 0 1 0 1 0 1 1 0 0 0 1 0</a:t>
            </a:r>
          </a:p>
          <a:p>
            <a:pPr marL="342900" lvl="0" indent="-342900" algn="l">
              <a:spcBef>
                <a:spcPts val="2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LFSR Output:     </a:t>
            </a:r>
            <a:r>
              <a:rPr kumimoji="1" lang="en-US" sz="1800" b="0" i="0" u="none" strike="noStrike" kern="0" cap="none" spc="0" normalizeH="0" baseline="0" noProof="0" dirty="0">
                <a:ln>
                  <a:noFill/>
                </a:ln>
                <a:solidFill>
                  <a:srgbClr val="000000"/>
                </a:solidFill>
                <a:effectLst/>
                <a:uLnTx/>
                <a:uFillTx/>
                <a:cs typeface="Courier New" pitchFamily="49" charset="0"/>
              </a:rPr>
              <a:t>0 1</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1 0 0</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a:t>
            </a:r>
            <a:r>
              <a:rPr kumimoji="1" lang="en-US" sz="1800" kern="0" dirty="0">
                <a:solidFill>
                  <a:srgbClr val="000000"/>
                </a:solidFill>
                <a:cs typeface="Courier New" pitchFamily="49" charset="0"/>
              </a:rPr>
              <a:t> 1 1 1 1 0 1 0 1</a:t>
            </a:r>
          </a:p>
          <a:p>
            <a:pPr marL="342900" lvl="0" indent="-342900" algn="l">
              <a:spcBef>
                <a:spcPct val="20000"/>
              </a:spcBef>
              <a:buFontTx/>
              <a:buChar char="•"/>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ct val="20000"/>
              </a:spcBef>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ct val="20000"/>
              </a:spcBef>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6" name="Table 5"/>
          <p:cNvGraphicFramePr>
            <a:graphicFrameLocks noGrp="1"/>
          </p:cNvGraphicFramePr>
          <p:nvPr/>
        </p:nvGraphicFramePr>
        <p:xfrm>
          <a:off x="2057400" y="2590800"/>
          <a:ext cx="5181600" cy="3048000"/>
        </p:xfrm>
        <a:graphic>
          <a:graphicData uri="http://schemas.openxmlformats.org/drawingml/2006/table">
            <a:tbl>
              <a:tblPr firstRow="1" bandRow="1">
                <a:tableStyleId>{5C22544A-7EE6-4342-B048-85BDC9FD1C3A}</a:tableStyleId>
              </a:tblPr>
              <a:tblGrid>
                <a:gridCol w="666206">
                  <a:extLst>
                    <a:ext uri="{9D8B030D-6E8A-4147-A177-3AD203B41FA5}">
                      <a16:colId xmlns:a16="http://schemas.microsoft.com/office/drawing/2014/main" val="20000"/>
                    </a:ext>
                  </a:extLst>
                </a:gridCol>
                <a:gridCol w="370114">
                  <a:extLst>
                    <a:ext uri="{9D8B030D-6E8A-4147-A177-3AD203B41FA5}">
                      <a16:colId xmlns:a16="http://schemas.microsoft.com/office/drawing/2014/main" val="20001"/>
                    </a:ext>
                  </a:extLst>
                </a:gridCol>
                <a:gridCol w="518160">
                  <a:extLst>
                    <a:ext uri="{9D8B030D-6E8A-4147-A177-3AD203B41FA5}">
                      <a16:colId xmlns:a16="http://schemas.microsoft.com/office/drawing/2014/main" val="20002"/>
                    </a:ext>
                  </a:extLst>
                </a:gridCol>
                <a:gridCol w="518160">
                  <a:extLst>
                    <a:ext uri="{9D8B030D-6E8A-4147-A177-3AD203B41FA5}">
                      <a16:colId xmlns:a16="http://schemas.microsoft.com/office/drawing/2014/main" val="20003"/>
                    </a:ext>
                  </a:extLst>
                </a:gridCol>
                <a:gridCol w="518160">
                  <a:extLst>
                    <a:ext uri="{9D8B030D-6E8A-4147-A177-3AD203B41FA5}">
                      <a16:colId xmlns:a16="http://schemas.microsoft.com/office/drawing/2014/main" val="20004"/>
                    </a:ext>
                  </a:extLst>
                </a:gridCol>
                <a:gridCol w="518160">
                  <a:extLst>
                    <a:ext uri="{9D8B030D-6E8A-4147-A177-3AD203B41FA5}">
                      <a16:colId xmlns:a16="http://schemas.microsoft.com/office/drawing/2014/main" val="20005"/>
                    </a:ext>
                  </a:extLst>
                </a:gridCol>
                <a:gridCol w="518160">
                  <a:extLst>
                    <a:ext uri="{9D8B030D-6E8A-4147-A177-3AD203B41FA5}">
                      <a16:colId xmlns:a16="http://schemas.microsoft.com/office/drawing/2014/main" val="20006"/>
                    </a:ext>
                  </a:extLst>
                </a:gridCol>
                <a:gridCol w="518160">
                  <a:extLst>
                    <a:ext uri="{9D8B030D-6E8A-4147-A177-3AD203B41FA5}">
                      <a16:colId xmlns:a16="http://schemas.microsoft.com/office/drawing/2014/main" val="20007"/>
                    </a:ext>
                  </a:extLst>
                </a:gridCol>
                <a:gridCol w="518160">
                  <a:extLst>
                    <a:ext uri="{9D8B030D-6E8A-4147-A177-3AD203B41FA5}">
                      <a16:colId xmlns:a16="http://schemas.microsoft.com/office/drawing/2014/main" val="20008"/>
                    </a:ext>
                  </a:extLst>
                </a:gridCol>
                <a:gridCol w="518160">
                  <a:extLst>
                    <a:ext uri="{9D8B030D-6E8A-4147-A177-3AD203B41FA5}">
                      <a16:colId xmlns:a16="http://schemas.microsoft.com/office/drawing/2014/main" val="20009"/>
                    </a:ext>
                  </a:extLst>
                </a:gridCol>
              </a:tblGrid>
              <a:tr h="233795">
                <a:tc>
                  <a:txBody>
                    <a:bodyPr/>
                    <a:lstStyle/>
                    <a:p>
                      <a:endParaRPr lang="en-US" sz="1400" b="0" baseline="-25000" dirty="0">
                        <a:solidFill>
                          <a:schemeClr val="tx2"/>
                        </a:solidFill>
                      </a:endParaRPr>
                    </a:p>
                  </a:txBody>
                  <a:tcPr/>
                </a:tc>
                <a:tc>
                  <a:txBody>
                    <a:bodyPr/>
                    <a:lstStyle/>
                    <a:p>
                      <a:r>
                        <a:rPr lang="en-US" sz="1400" b="0" dirty="0">
                          <a:solidFill>
                            <a:schemeClr val="tx2"/>
                          </a:solidFill>
                        </a:rPr>
                        <a:t>c</a:t>
                      </a:r>
                      <a:r>
                        <a:rPr lang="en-US" sz="1400" b="0" baseline="-25000" dirty="0">
                          <a:solidFill>
                            <a:schemeClr val="tx2"/>
                          </a:solidFill>
                        </a:rPr>
                        <a:t>8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a:solidFill>
                            <a:schemeClr val="tx2"/>
                          </a:solidFill>
                        </a:rPr>
                        <a:t>c</a:t>
                      </a:r>
                      <a:r>
                        <a:rPr lang="en-US" sz="1400" b="0" baseline="-25000" dirty="0">
                          <a:solidFill>
                            <a:schemeClr val="tx2"/>
                          </a:solidFill>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baseline="-25000" dirty="0">
                        <a:solidFill>
                          <a:schemeClr val="tx2"/>
                        </a:solidFill>
                      </a:endParaRPr>
                    </a:p>
                  </a:txBody>
                  <a:tcPr/>
                </a:tc>
                <a:extLst>
                  <a:ext uri="{0D108BD9-81ED-4DB2-BD59-A6C34878D82A}">
                    <a16:rowId xmlns:a16="http://schemas.microsoft.com/office/drawing/2014/main" val="10000"/>
                  </a:ext>
                </a:extLst>
              </a:tr>
              <a:tr h="233795">
                <a:tc>
                  <a:txBody>
                    <a:bodyPr/>
                    <a:lstStyle/>
                    <a:p>
                      <a:pPr algn="l"/>
                      <a:r>
                        <a:rPr lang="en-US" sz="1400" b="0" baseline="0" dirty="0">
                          <a:solidFill>
                            <a:srgbClr val="0070C0"/>
                          </a:solidFill>
                        </a:rPr>
                        <a:t>i</a:t>
                      </a:r>
                    </a:p>
                  </a:txBody>
                  <a:tcPr/>
                </a:tc>
                <a:tc>
                  <a:txBody>
                    <a:bodyPr/>
                    <a:lstStyle/>
                    <a:p>
                      <a:pPr algn="r"/>
                      <a:r>
                        <a:rPr lang="en-US" sz="1400" b="0" dirty="0">
                          <a:solidFill>
                            <a:schemeClr val="tx2"/>
                          </a:solidFill>
                        </a:rPr>
                        <a:t>Z</a:t>
                      </a:r>
                      <a:r>
                        <a:rPr lang="en-US" sz="1400" b="0" baseline="-25000" dirty="0">
                          <a:solidFill>
                            <a:schemeClr val="tx2"/>
                          </a:solidFill>
                        </a:rPr>
                        <a:t>0 </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2</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4</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S</a:t>
                      </a:r>
                      <a:r>
                        <a:rPr lang="en-US" sz="1400" b="0" baseline="-25000" dirty="0">
                          <a:solidFill>
                            <a:schemeClr val="tx2"/>
                          </a:solidFill>
                        </a:rPr>
                        <a:t>i+8</a:t>
                      </a:r>
                    </a:p>
                  </a:txBody>
                  <a:tcPr/>
                </a:tc>
                <a:extLst>
                  <a:ext uri="{0D108BD9-81ED-4DB2-BD59-A6C34878D82A}">
                    <a16:rowId xmlns:a16="http://schemas.microsoft.com/office/drawing/2014/main" val="10001"/>
                  </a:ext>
                </a:extLst>
              </a:tr>
              <a:tr h="284451">
                <a:tc>
                  <a:txBody>
                    <a:bodyPr/>
                    <a:lstStyle/>
                    <a:p>
                      <a:r>
                        <a:rPr lang="en-US" sz="1400" dirty="0">
                          <a:solidFill>
                            <a:srgbClr val="0070C0"/>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2"/>
                  </a:ext>
                </a:extLst>
              </a:tr>
              <a:tr h="284451">
                <a:tc>
                  <a:txBody>
                    <a:bodyPr/>
                    <a:lstStyle/>
                    <a:p>
                      <a:r>
                        <a:rPr lang="en-US" sz="1400" dirty="0">
                          <a:solidFill>
                            <a:srgbClr val="0070C0"/>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3"/>
                  </a:ext>
                </a:extLst>
              </a:tr>
              <a:tr h="284451">
                <a:tc>
                  <a:txBody>
                    <a:bodyPr/>
                    <a:lstStyle/>
                    <a:p>
                      <a:r>
                        <a:rPr lang="en-US" sz="1400" dirty="0">
                          <a:solidFill>
                            <a:srgbClr val="0070C0"/>
                          </a:solidFill>
                        </a:rPr>
                        <a:t>2</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extLst>
                  <a:ext uri="{0D108BD9-81ED-4DB2-BD59-A6C34878D82A}">
                    <a16:rowId xmlns:a16="http://schemas.microsoft.com/office/drawing/2014/main" val="10004"/>
                  </a:ext>
                </a:extLst>
              </a:tr>
              <a:tr h="284451">
                <a:tc>
                  <a:txBody>
                    <a:bodyPr/>
                    <a:lstStyle/>
                    <a:p>
                      <a:r>
                        <a:rPr lang="en-US" sz="1400" dirty="0">
                          <a:solidFill>
                            <a:srgbClr val="0070C0"/>
                          </a:solidFill>
                        </a:rPr>
                        <a:t>3</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5"/>
                  </a:ext>
                </a:extLst>
              </a:tr>
              <a:tr h="284451">
                <a:tc>
                  <a:txBody>
                    <a:bodyPr/>
                    <a:lstStyle/>
                    <a:p>
                      <a:r>
                        <a:rPr lang="en-US" sz="1400" dirty="0">
                          <a:solidFill>
                            <a:srgbClr val="0070C0"/>
                          </a:solidFill>
                        </a:rPr>
                        <a:t>4</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6"/>
                  </a:ext>
                </a:extLst>
              </a:tr>
              <a:tr h="284451">
                <a:tc>
                  <a:txBody>
                    <a:bodyPr/>
                    <a:lstStyle/>
                    <a:p>
                      <a:r>
                        <a:rPr lang="en-US" sz="1400" dirty="0">
                          <a:solidFill>
                            <a:srgbClr val="0070C0"/>
                          </a:solidFill>
                        </a:rPr>
                        <a:t>5</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7"/>
                  </a:ext>
                </a:extLst>
              </a:tr>
              <a:tr h="284451">
                <a:tc>
                  <a:txBody>
                    <a:bodyPr/>
                    <a:lstStyle/>
                    <a:p>
                      <a:r>
                        <a:rPr lang="en-US" sz="1400" dirty="0">
                          <a:solidFill>
                            <a:srgbClr val="0070C0"/>
                          </a:solidFill>
                        </a:rPr>
                        <a:t>6</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8"/>
                  </a:ext>
                </a:extLst>
              </a:tr>
              <a:tr h="228600">
                <a:tc>
                  <a:txBody>
                    <a:bodyPr/>
                    <a:lstStyle/>
                    <a:p>
                      <a:r>
                        <a:rPr lang="en-US" sz="1400" dirty="0">
                          <a:solidFill>
                            <a:srgbClr val="0070C0"/>
                          </a:solidFill>
                        </a:rPr>
                        <a:t>7</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extLst>
                  <a:ext uri="{0D108BD9-81ED-4DB2-BD59-A6C34878D82A}">
                    <a16:rowId xmlns:a16="http://schemas.microsoft.com/office/drawing/2014/main" val="10009"/>
                  </a:ext>
                </a:extLst>
              </a:tr>
            </a:tbl>
          </a:graphicData>
        </a:graphic>
      </p:graphicFrame>
      <p:sp>
        <p:nvSpPr>
          <p:cNvPr id="8" name="Rectangle 3"/>
          <p:cNvSpPr txBox="1">
            <a:spLocks noChangeArrowheads="1"/>
          </p:cNvSpPr>
          <p:nvPr/>
        </p:nvSpPr>
        <p:spPr bwMode="auto">
          <a:xfrm>
            <a:off x="304800" y="5791200"/>
            <a:ext cx="8686800" cy="53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gn="l">
              <a:spcBef>
                <a:spcPct val="200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GE gives</a:t>
            </a:r>
            <a:r>
              <a:rPr kumimoji="1" lang="en-US" sz="1800" b="0" i="0" u="none" strike="noStrike" kern="0" cap="none" spc="0" normalizeH="0" noProof="0" dirty="0">
                <a:ln>
                  <a:noFill/>
                </a:ln>
                <a:solidFill>
                  <a:srgbClr val="000000"/>
                </a:solidFill>
                <a:effectLst/>
                <a:uLnTx/>
                <a:uFillTx/>
                <a:latin typeface="Calibri"/>
                <a:ea typeface="+mn-ea"/>
                <a:cs typeface="+mn-cs"/>
              </a:rPr>
              <a:t> solution (c</a:t>
            </a:r>
            <a:r>
              <a:rPr kumimoji="1" lang="en-US" sz="1800" b="0" i="0" u="none" strike="noStrike" kern="0" cap="none" spc="0" normalizeH="0" baseline="-25000" noProof="0" dirty="0">
                <a:ln>
                  <a:noFill/>
                </a:ln>
                <a:solidFill>
                  <a:srgbClr val="000000"/>
                </a:solidFill>
                <a:effectLst/>
                <a:uLnTx/>
                <a:uFillTx/>
                <a:latin typeface="Calibri"/>
                <a:ea typeface="+mn-ea"/>
                <a:cs typeface="+mn-cs"/>
              </a:rPr>
              <a:t>1</a:t>
            </a:r>
            <a:r>
              <a:rPr kumimoji="1" lang="en-US" sz="1800" b="0" i="0" u="none" strike="noStrike" kern="0" cap="none" spc="0" normalizeH="0" noProof="0" dirty="0">
                <a:ln>
                  <a:noFill/>
                </a:ln>
                <a:solidFill>
                  <a:srgbClr val="000000"/>
                </a:solidFill>
                <a:effectLst/>
                <a:uLnTx/>
                <a:uFillTx/>
                <a:latin typeface="Calibri"/>
                <a:ea typeface="+mn-ea"/>
                <a:cs typeface="+mn-cs"/>
              </a:rPr>
              <a:t>, c</a:t>
            </a:r>
            <a:r>
              <a:rPr kumimoji="1" lang="en-US" sz="1800" kern="0" baseline="-25000" dirty="0">
                <a:solidFill>
                  <a:srgbClr val="000000"/>
                </a:solidFill>
                <a:latin typeface="Calibri"/>
              </a:rPr>
              <a:t>2</a:t>
            </a:r>
            <a:r>
              <a:rPr kumimoji="1" lang="en-US" sz="1800" b="0" i="0" u="none" strike="noStrike" kern="0" cap="none" spc="0" normalizeH="0" noProof="0" dirty="0">
                <a:ln>
                  <a:noFill/>
                </a:ln>
                <a:solidFill>
                  <a:srgbClr val="000000"/>
                </a:solidFill>
                <a:effectLst/>
                <a:uLnTx/>
                <a:uFillTx/>
                <a:latin typeface="Calibri"/>
                <a:ea typeface="+mn-ea"/>
                <a:cs typeface="+mn-cs"/>
              </a:rPr>
              <a:t>,…, c</a:t>
            </a:r>
            <a:r>
              <a:rPr kumimoji="1" lang="en-US" sz="1800" b="0" i="0" u="none" strike="noStrike" kern="0" cap="none" spc="0" normalizeH="0" baseline="-25000" noProof="0" dirty="0">
                <a:ln>
                  <a:noFill/>
                </a:ln>
                <a:solidFill>
                  <a:srgbClr val="000000"/>
                </a:solidFill>
                <a:effectLst/>
                <a:uLnTx/>
                <a:uFillTx/>
                <a:latin typeface="Calibri"/>
                <a:ea typeface="+mn-ea"/>
                <a:cs typeface="+mn-cs"/>
              </a:rPr>
              <a:t>8</a:t>
            </a:r>
            <a:r>
              <a:rPr kumimoji="1" lang="en-US" sz="1800" b="0" i="0" u="none" strike="noStrike" kern="0" cap="none" spc="0" normalizeH="0" noProof="0" dirty="0">
                <a:ln>
                  <a:noFill/>
                </a:ln>
                <a:solidFill>
                  <a:srgbClr val="000000"/>
                </a:solidFill>
                <a:effectLst/>
                <a:uLnTx/>
                <a:uFillTx/>
                <a:latin typeface="Calibri"/>
                <a:ea typeface="+mn-ea"/>
                <a:cs typeface="+mn-cs"/>
              </a:rPr>
              <a:t>): 10110011</a:t>
            </a: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R="0" lvl="0" algn="l" defTabSz="914400" rtl="0" eaLnBrk="0" fontAlgn="base" latinLnBrk="0" hangingPunct="0">
              <a:lnSpc>
                <a:spcPct val="80000"/>
              </a:lnSpc>
              <a:spcBef>
                <a:spcPct val="20000"/>
              </a:spcBef>
              <a:spcAft>
                <a:spcPct val="0"/>
              </a:spcAft>
              <a:buClrTx/>
              <a:buSzTx/>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64</a:t>
            </a:fld>
            <a:endParaRPr lang="en-US" dirty="0"/>
          </a:p>
        </p:txBody>
      </p:sp>
      <p:sp>
        <p:nvSpPr>
          <p:cNvPr id="113668" name="Rectangle 2"/>
          <p:cNvSpPr>
            <a:spLocks noGrp="1" noChangeArrowheads="1"/>
          </p:cNvSpPr>
          <p:nvPr>
            <p:ph type="title"/>
          </p:nvPr>
        </p:nvSpPr>
        <p:spPr>
          <a:xfrm>
            <a:off x="457200" y="76200"/>
            <a:ext cx="8229600" cy="838200"/>
          </a:xfrm>
        </p:spPr>
        <p:txBody>
          <a:bodyPr/>
          <a:lstStyle/>
          <a:p>
            <a:r>
              <a:rPr lang="en-US" sz="4000" dirty="0"/>
              <a:t>LFSR as linear recurrence</a:t>
            </a:r>
          </a:p>
        </p:txBody>
      </p:sp>
      <p:sp>
        <p:nvSpPr>
          <p:cNvPr id="113669" name="Rectangle 3"/>
          <p:cNvSpPr>
            <a:spLocks noGrp="1" noChangeArrowheads="1"/>
          </p:cNvSpPr>
          <p:nvPr>
            <p:ph type="body" idx="1"/>
          </p:nvPr>
        </p:nvSpPr>
        <p:spPr>
          <a:xfrm>
            <a:off x="266700" y="1524000"/>
            <a:ext cx="8610600" cy="4419600"/>
          </a:xfrm>
        </p:spPr>
        <p:txBody>
          <a:bodyPr/>
          <a:lstStyle/>
          <a:p>
            <a:pPr>
              <a:spcBef>
                <a:spcPts val="200"/>
              </a:spcBef>
            </a:pPr>
            <a:r>
              <a:rPr lang="en-US" sz="2000" dirty="0">
                <a:latin typeface="Calibri" panose="020F0502020204030204" pitchFamily="34" charset="0"/>
                <a:cs typeface="Calibri" panose="020F0502020204030204" pitchFamily="34" charset="0"/>
              </a:rPr>
              <a:t>G(x) is power series representing the LFSR, coefficients are outputs.</a:t>
            </a:r>
          </a:p>
          <a:p>
            <a:pPr>
              <a:spcBef>
                <a:spcPts val="200"/>
              </a:spcBef>
            </a:pPr>
            <a:r>
              <a:rPr lang="en-US" sz="2000" dirty="0">
                <a:latin typeface="Calibri" panose="020F0502020204030204" pitchFamily="34" charset="0"/>
                <a:cs typeface="Calibri" panose="020F0502020204030204" pitchFamily="34" charset="0"/>
              </a:rPr>
              <a:t>G(x)= a</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x +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 …</a:t>
            </a:r>
          </a:p>
          <a:p>
            <a:pPr>
              <a:spcBef>
                <a:spcPts val="200"/>
              </a:spcBef>
            </a:pPr>
            <a:r>
              <a:rPr lang="en-US" sz="2000" dirty="0">
                <a:latin typeface="Calibri" panose="020F0502020204030204" pitchFamily="34" charset="0"/>
                <a:cs typeface="Calibri" panose="020F0502020204030204" pitchFamily="34" charset="0"/>
              </a:rPr>
              <a:t>Let c(x)=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x + … + c</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Because of the recurrence,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t+m</a:t>
            </a:r>
            <a:r>
              <a:rPr lang="en-US" sz="2000" dirty="0">
                <a:latin typeface="Calibri" panose="020F0502020204030204" pitchFamily="34" charset="0"/>
                <a:cs typeface="Calibri" panose="020F0502020204030204" pitchFamily="34" charset="0"/>
              </a:rPr>
              <a:t> = ∑</a:t>
            </a:r>
            <a:r>
              <a:rPr lang="en-US" sz="2000" baseline="-25000" dirty="0">
                <a:latin typeface="Calibri" panose="020F0502020204030204" pitchFamily="34" charset="0"/>
                <a:cs typeface="Calibri" panose="020F0502020204030204" pitchFamily="34" charset="0"/>
              </a:rPr>
              <a:t>0&lt;i&lt;m+1 </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t+m-i</a:t>
            </a:r>
            <a:r>
              <a:rPr lang="en-US" sz="2000" dirty="0">
                <a:latin typeface="Calibri" panose="020F0502020204030204" pitchFamily="34" charset="0"/>
                <a:cs typeface="Calibri" panose="020F0502020204030204" pitchFamily="34" charset="0"/>
              </a:rPr>
              <a:t>,</a:t>
            </a:r>
          </a:p>
          <a:p>
            <a:pPr marL="685800" lvl="1">
              <a:spcBef>
                <a:spcPts val="200"/>
              </a:spcBef>
            </a:pPr>
            <a:r>
              <a:rPr lang="en-US" sz="1800" dirty="0">
                <a:latin typeface="Calibri" panose="020F0502020204030204" pitchFamily="34" charset="0"/>
                <a:cs typeface="Calibri" panose="020F0502020204030204" pitchFamily="34" charset="0"/>
              </a:rPr>
              <a:t>G(x)=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x +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 + a</a:t>
            </a:r>
            <a:r>
              <a:rPr lang="en-US" sz="1800" baseline="-25000" dirty="0">
                <a:latin typeface="Calibri" panose="020F0502020204030204" pitchFamily="34" charset="0"/>
                <a:cs typeface="Calibri" panose="020F0502020204030204" pitchFamily="34" charset="0"/>
              </a:rPr>
              <a:t>m-1</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m-1</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x</a:t>
            </a:r>
            <a:r>
              <a:rPr lang="en-US" sz="1800" baseline="30000" dirty="0" err="1">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m-1</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m+1</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m+2</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m+1</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p>
          <a:p>
            <a:pPr marL="685800" lvl="1">
              <a:spcBef>
                <a:spcPts val="200"/>
              </a:spcBef>
            </a:pPr>
            <a:r>
              <a:rPr lang="en-US" sz="1800" dirty="0">
                <a:latin typeface="Calibri" panose="020F0502020204030204" pitchFamily="34" charset="0"/>
                <a:cs typeface="Calibri" panose="020F0502020204030204" pitchFamily="34" charset="0"/>
              </a:rPr>
              <a:t>After some playing around, this can be reduced to  an equation of the form G(x)= K/(1-c(x)), where K is a constant that depends on initial state only.  Let f(x)= 1-c(x) be the called the connection polynomial. [1-c(x)=1+c(x) (mod 2), of course].</a:t>
            </a:r>
          </a:p>
          <a:p>
            <a:pPr marL="685800" lvl="1">
              <a:spcBef>
                <a:spcPts val="200"/>
              </a:spcBef>
            </a:pPr>
            <a:r>
              <a:rPr lang="en-US" sz="1800" dirty="0">
                <a:latin typeface="Calibri" panose="020F0502020204030204" pitchFamily="34" charset="0"/>
                <a:cs typeface="Calibri" panose="020F0502020204030204" pitchFamily="34" charset="0"/>
              </a:rPr>
              <a:t>If the period of the sequence is p, G(x)=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x + … + a</a:t>
            </a:r>
            <a:r>
              <a:rPr lang="en-US" sz="1800" baseline="-25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x</a:t>
            </a:r>
            <a:r>
              <a:rPr lang="en-US" sz="1800" baseline="30000" dirty="0" err="1">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x + … + a</a:t>
            </a:r>
            <a:r>
              <a:rPr lang="en-US" sz="1800" baseline="-25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 …=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x + … + a</a:t>
            </a:r>
            <a:r>
              <a:rPr lang="en-US" sz="1800" baseline="-25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)(1+x</a:t>
            </a:r>
            <a:r>
              <a:rPr lang="en-US" sz="1800" baseline="30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2p</a:t>
            </a:r>
            <a:r>
              <a:rPr lang="en-US" sz="1800" dirty="0">
                <a:latin typeface="Calibri" panose="020F0502020204030204" pitchFamily="34" charset="0"/>
                <a:cs typeface="Calibri" panose="020F0502020204030204" pitchFamily="34" charset="0"/>
              </a:rPr>
              <a:t> + …)</a:t>
            </a:r>
          </a:p>
          <a:p>
            <a:pPr>
              <a:spcBef>
                <a:spcPts val="200"/>
              </a:spcBef>
            </a:pPr>
            <a:r>
              <a:rPr lang="en-US" sz="2000" dirty="0">
                <a:latin typeface="Calibri" panose="020F0502020204030204" pitchFamily="34" charset="0"/>
                <a:cs typeface="Calibri" panose="020F0502020204030204" pitchFamily="34" charset="0"/>
              </a:rPr>
              <a:t>We get (a</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x + … + a</a:t>
            </a:r>
            <a:r>
              <a:rPr lang="en-US" sz="2000" baseline="-250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)/(1-x</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K/(f(x)) so  f(x) | 1-x</a:t>
            </a:r>
            <a:r>
              <a:rPr lang="en-US" sz="2000" baseline="30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rPr>
              <a:t>and f(x) is the equation for a root of 1.  If f(x) is a primitive root of 1 p will be as large as possible, namely, p=2</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-1.</a:t>
            </a:r>
            <a:endParaRPr lang="en-US" sz="2000" baseline="30000" dirty="0">
              <a:latin typeface="Calibri" panose="020F0502020204030204" pitchFamily="34" charset="0"/>
              <a:cs typeface="Calibri" panose="020F0502020204030204" pitchFamily="34" charset="0"/>
            </a:endParaRPr>
          </a:p>
          <a:p>
            <a:pPr marL="609600" indent="-609600"/>
            <a:endParaRPr lang="en-US" sz="200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65</a:t>
            </a:fld>
            <a:endParaRPr lang="en-US"/>
          </a:p>
        </p:txBody>
      </p:sp>
      <p:sp>
        <p:nvSpPr>
          <p:cNvPr id="113668" name="Rectangle 2"/>
          <p:cNvSpPr>
            <a:spLocks noGrp="1" noChangeArrowheads="1"/>
          </p:cNvSpPr>
          <p:nvPr>
            <p:ph type="title"/>
          </p:nvPr>
        </p:nvSpPr>
        <p:spPr>
          <a:xfrm>
            <a:off x="457200" y="152400"/>
            <a:ext cx="8229600" cy="838200"/>
          </a:xfrm>
        </p:spPr>
        <p:txBody>
          <a:bodyPr/>
          <a:lstStyle/>
          <a:p>
            <a:r>
              <a:rPr lang="en-US" sz="4000" dirty="0" err="1"/>
              <a:t>Geffe</a:t>
            </a:r>
            <a:r>
              <a:rPr lang="en-US" sz="4000" dirty="0"/>
              <a:t> Generator </a:t>
            </a:r>
          </a:p>
        </p:txBody>
      </p:sp>
      <p:sp>
        <p:nvSpPr>
          <p:cNvPr id="113669" name="Rectangle 3"/>
          <p:cNvSpPr>
            <a:spLocks noGrp="1" noChangeArrowheads="1"/>
          </p:cNvSpPr>
          <p:nvPr>
            <p:ph type="body" idx="1"/>
          </p:nvPr>
        </p:nvSpPr>
        <p:spPr>
          <a:xfrm>
            <a:off x="381000" y="1981200"/>
            <a:ext cx="8458200" cy="3276600"/>
          </a:xfrm>
        </p:spPr>
        <p:txBody>
          <a:bodyPr/>
          <a:lstStyle/>
          <a:p>
            <a:pPr>
              <a:spcBef>
                <a:spcPts val="200"/>
              </a:spcBef>
            </a:pPr>
            <a:r>
              <a:rPr lang="en-US" sz="2000" dirty="0"/>
              <a:t>Three LFSRs of maximal periods (2</a:t>
            </a:r>
            <a:r>
              <a:rPr lang="en-US" sz="2000" baseline="30000" dirty="0"/>
              <a:t>a</a:t>
            </a:r>
            <a:r>
              <a:rPr lang="en-US" sz="2000" dirty="0"/>
              <a:t>-1), (2</a:t>
            </a:r>
            <a:r>
              <a:rPr lang="en-US" sz="2000" baseline="30000" dirty="0"/>
              <a:t>b</a:t>
            </a:r>
            <a:r>
              <a:rPr lang="en-US" sz="2000" dirty="0"/>
              <a:t>-1), (2</a:t>
            </a:r>
            <a:r>
              <a:rPr lang="en-US" sz="2000" baseline="30000" dirty="0"/>
              <a:t>c</a:t>
            </a:r>
            <a:r>
              <a:rPr lang="en-US" sz="2000" dirty="0"/>
              <a:t>-1) respectively.  </a:t>
            </a:r>
          </a:p>
          <a:p>
            <a:pPr>
              <a:spcBef>
                <a:spcPts val="200"/>
              </a:spcBef>
            </a:pPr>
            <a:r>
              <a:rPr lang="en-US" sz="2000" dirty="0"/>
              <a:t>Output filtered by f(</a:t>
            </a:r>
            <a:r>
              <a:rPr lang="en-US" sz="2000" dirty="0" err="1"/>
              <a:t>x</a:t>
            </a:r>
            <a:r>
              <a:rPr lang="en-US" sz="2000" baseline="-25000" dirty="0" err="1"/>
              <a:t>a</a:t>
            </a:r>
            <a:r>
              <a:rPr lang="en-US" sz="2000" dirty="0"/>
              <a:t>, </a:t>
            </a:r>
            <a:r>
              <a:rPr lang="en-US" sz="2000" dirty="0" err="1"/>
              <a:t>x</a:t>
            </a:r>
            <a:r>
              <a:rPr lang="en-US" sz="2000" baseline="-25000" dirty="0" err="1"/>
              <a:t>b</a:t>
            </a:r>
            <a:r>
              <a:rPr lang="en-US" sz="2000" dirty="0"/>
              <a:t>, </a:t>
            </a:r>
            <a:r>
              <a:rPr lang="en-US" sz="2000" dirty="0" err="1"/>
              <a:t>x</a:t>
            </a:r>
            <a:r>
              <a:rPr lang="en-US" sz="2000" baseline="-25000" dirty="0" err="1"/>
              <a:t>c</a:t>
            </a:r>
            <a:r>
              <a:rPr lang="en-US" sz="2000" dirty="0"/>
              <a:t>)= </a:t>
            </a:r>
            <a:r>
              <a:rPr lang="en-US" sz="2000" dirty="0" err="1"/>
              <a:t>x</a:t>
            </a:r>
            <a:r>
              <a:rPr lang="en-US" sz="2000" baseline="-25000" dirty="0" err="1"/>
              <a:t>a</a:t>
            </a:r>
            <a:r>
              <a:rPr lang="en-US" sz="2000" dirty="0"/>
              <a:t> </a:t>
            </a:r>
            <a:r>
              <a:rPr lang="en-US" sz="2000" dirty="0" err="1"/>
              <a:t>x</a:t>
            </a:r>
            <a:r>
              <a:rPr lang="en-US" sz="2000" baseline="-25000" dirty="0" err="1"/>
              <a:t>b</a:t>
            </a:r>
            <a:r>
              <a:rPr lang="en-US" sz="2000" dirty="0"/>
              <a:t> + </a:t>
            </a:r>
            <a:r>
              <a:rPr lang="en-US" sz="2000" dirty="0" err="1"/>
              <a:t>x</a:t>
            </a:r>
            <a:r>
              <a:rPr lang="en-US" sz="2000" baseline="-25000" dirty="0" err="1"/>
              <a:t>b</a:t>
            </a:r>
            <a:r>
              <a:rPr lang="en-US" sz="2000" dirty="0"/>
              <a:t> </a:t>
            </a:r>
            <a:r>
              <a:rPr lang="en-US" sz="2000" dirty="0" err="1"/>
              <a:t>x</a:t>
            </a:r>
            <a:r>
              <a:rPr lang="en-US" sz="2000" baseline="-25000" dirty="0" err="1"/>
              <a:t>c</a:t>
            </a:r>
            <a:r>
              <a:rPr lang="en-US" sz="2000" dirty="0"/>
              <a:t> + </a:t>
            </a:r>
            <a:r>
              <a:rPr lang="en-US" sz="2000" dirty="0" err="1"/>
              <a:t>x</a:t>
            </a:r>
            <a:r>
              <a:rPr lang="en-US" sz="2000" baseline="-25000" dirty="0" err="1"/>
              <a:t>c</a:t>
            </a:r>
            <a:endParaRPr lang="en-US" sz="2000" baseline="-25000" dirty="0"/>
          </a:p>
          <a:p>
            <a:pPr>
              <a:spcBef>
                <a:spcPts val="200"/>
              </a:spcBef>
            </a:pPr>
            <a:r>
              <a:rPr lang="en-US" sz="2000" dirty="0"/>
              <a:t>Period: (2</a:t>
            </a:r>
            <a:r>
              <a:rPr lang="en-US" sz="2000" baseline="30000" dirty="0"/>
              <a:t>a</a:t>
            </a:r>
            <a:r>
              <a:rPr lang="en-US" sz="2000" dirty="0"/>
              <a:t>-1)(2</a:t>
            </a:r>
            <a:r>
              <a:rPr lang="en-US" sz="2000" baseline="30000" dirty="0"/>
              <a:t>b</a:t>
            </a:r>
            <a:r>
              <a:rPr lang="en-US" sz="2000" dirty="0"/>
              <a:t>-1)(2</a:t>
            </a:r>
            <a:r>
              <a:rPr lang="en-US" sz="2000" baseline="30000" dirty="0"/>
              <a:t>c</a:t>
            </a:r>
            <a:r>
              <a:rPr lang="en-US" sz="2000" dirty="0"/>
              <a:t>-1) </a:t>
            </a:r>
          </a:p>
          <a:p>
            <a:pPr>
              <a:spcBef>
                <a:spcPts val="200"/>
              </a:spcBef>
            </a:pPr>
            <a:r>
              <a:rPr lang="en-US" sz="2000" dirty="0"/>
              <a:t>Linear complexity: </a:t>
            </a:r>
            <a:r>
              <a:rPr lang="en-US" sz="2000" dirty="0" err="1"/>
              <a:t>ab+bc+c</a:t>
            </a:r>
            <a:endParaRPr lang="en-US" sz="2000" dirty="0"/>
          </a:p>
          <a:p>
            <a:pPr>
              <a:spcBef>
                <a:spcPts val="200"/>
              </a:spcBef>
            </a:pPr>
            <a:r>
              <a:rPr lang="en-US" sz="2000" dirty="0"/>
              <a:t>Simple non-linear filter.</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66</a:t>
            </a:fld>
            <a:endParaRPr lang="en-US"/>
          </a:p>
        </p:txBody>
      </p:sp>
      <p:sp>
        <p:nvSpPr>
          <p:cNvPr id="113668" name="Rectangle 2"/>
          <p:cNvSpPr>
            <a:spLocks noGrp="1" noChangeArrowheads="1"/>
          </p:cNvSpPr>
          <p:nvPr>
            <p:ph type="title"/>
          </p:nvPr>
        </p:nvSpPr>
        <p:spPr>
          <a:xfrm>
            <a:off x="457200" y="152400"/>
            <a:ext cx="8229600" cy="609600"/>
          </a:xfrm>
        </p:spPr>
        <p:txBody>
          <a:bodyPr/>
          <a:lstStyle/>
          <a:p>
            <a:r>
              <a:rPr lang="en-US" sz="4000" dirty="0" err="1"/>
              <a:t>Geffe</a:t>
            </a:r>
            <a:r>
              <a:rPr lang="en-US" sz="4000" dirty="0"/>
              <a:t> Generator </a:t>
            </a:r>
          </a:p>
        </p:txBody>
      </p:sp>
      <p:sp>
        <p:nvSpPr>
          <p:cNvPr id="7" name="Rectangle 6"/>
          <p:cNvSpPr/>
          <p:nvPr/>
        </p:nvSpPr>
        <p:spPr bwMode="auto">
          <a:xfrm>
            <a:off x="533400" y="13716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 name="TextBox 8"/>
          <p:cNvSpPr txBox="1"/>
          <p:nvPr/>
        </p:nvSpPr>
        <p:spPr>
          <a:xfrm>
            <a:off x="533400" y="13716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a</a:t>
            </a:r>
            <a:endParaRPr lang="en-US" sz="2000" baseline="-25000" dirty="0">
              <a:latin typeface="Calibri" pitchFamily="34" charset="0"/>
            </a:endParaRPr>
          </a:p>
          <a:p>
            <a:pPr algn="l"/>
            <a:r>
              <a:rPr lang="en-US" sz="2000" dirty="0">
                <a:latin typeface="Calibri" pitchFamily="34" charset="0"/>
              </a:rPr>
              <a:t>State at t: S</a:t>
            </a:r>
            <a:r>
              <a:rPr lang="en-US" sz="2000" baseline="-25000" dirty="0">
                <a:latin typeface="Calibri" pitchFamily="34" charset="0"/>
              </a:rPr>
              <a:t>a</a:t>
            </a:r>
            <a:r>
              <a:rPr lang="en-US" sz="2000" dirty="0">
                <a:latin typeface="Calibri" pitchFamily="34" charset="0"/>
              </a:rPr>
              <a:t>(t)</a:t>
            </a:r>
            <a:endParaRPr lang="en-US" sz="1800" dirty="0">
              <a:latin typeface="Calibri" pitchFamily="34" charset="0"/>
            </a:endParaRPr>
          </a:p>
        </p:txBody>
      </p:sp>
      <p:sp>
        <p:nvSpPr>
          <p:cNvPr id="14" name="Rectangle 13"/>
          <p:cNvSpPr/>
          <p:nvPr/>
        </p:nvSpPr>
        <p:spPr bwMode="auto">
          <a:xfrm>
            <a:off x="533400" y="22860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5" name="TextBox 14"/>
          <p:cNvSpPr txBox="1"/>
          <p:nvPr/>
        </p:nvSpPr>
        <p:spPr>
          <a:xfrm>
            <a:off x="533400" y="22860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b</a:t>
            </a:r>
            <a:endParaRPr lang="en-US" sz="2000" baseline="-25000" dirty="0">
              <a:latin typeface="Calibri" pitchFamily="34" charset="0"/>
            </a:endParaRPr>
          </a:p>
          <a:p>
            <a:pPr algn="l"/>
            <a:r>
              <a:rPr lang="en-US" sz="2000" dirty="0">
                <a:latin typeface="Calibri" pitchFamily="34" charset="0"/>
              </a:rPr>
              <a:t>State at t: </a:t>
            </a:r>
            <a:r>
              <a:rPr lang="en-US" sz="2000" dirty="0" err="1">
                <a:latin typeface="Calibri" pitchFamily="34" charset="0"/>
              </a:rPr>
              <a:t>S</a:t>
            </a:r>
            <a:r>
              <a:rPr lang="en-US" sz="2000" baseline="-25000" dirty="0" err="1">
                <a:latin typeface="Calibri" pitchFamily="34" charset="0"/>
              </a:rPr>
              <a:t>b</a:t>
            </a:r>
            <a:r>
              <a:rPr lang="en-US" sz="2000" dirty="0">
                <a:latin typeface="Calibri" pitchFamily="34" charset="0"/>
              </a:rPr>
              <a:t>(t)</a:t>
            </a:r>
            <a:endParaRPr lang="en-US" sz="1800" dirty="0">
              <a:latin typeface="Calibri" pitchFamily="34" charset="0"/>
            </a:endParaRPr>
          </a:p>
        </p:txBody>
      </p:sp>
      <p:sp>
        <p:nvSpPr>
          <p:cNvPr id="16" name="Rectangle 15"/>
          <p:cNvSpPr/>
          <p:nvPr/>
        </p:nvSpPr>
        <p:spPr bwMode="auto">
          <a:xfrm>
            <a:off x="533400" y="32004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7" name="TextBox 16"/>
          <p:cNvSpPr txBox="1"/>
          <p:nvPr/>
        </p:nvSpPr>
        <p:spPr>
          <a:xfrm>
            <a:off x="533400" y="32004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c</a:t>
            </a:r>
            <a:endParaRPr lang="en-US" sz="2000" baseline="-25000" dirty="0">
              <a:latin typeface="Calibri" pitchFamily="34" charset="0"/>
            </a:endParaRPr>
          </a:p>
          <a:p>
            <a:pPr algn="l"/>
            <a:r>
              <a:rPr lang="en-US" sz="2000" dirty="0">
                <a:latin typeface="Calibri" pitchFamily="34" charset="0"/>
              </a:rPr>
              <a:t>State at t: S</a:t>
            </a:r>
            <a:r>
              <a:rPr lang="en-US" sz="2000" baseline="-25000" dirty="0">
                <a:latin typeface="Calibri" pitchFamily="34" charset="0"/>
              </a:rPr>
              <a:t>c</a:t>
            </a:r>
            <a:r>
              <a:rPr lang="en-US" sz="2000" dirty="0">
                <a:latin typeface="Calibri" pitchFamily="34" charset="0"/>
              </a:rPr>
              <a:t>(t)</a:t>
            </a:r>
            <a:endParaRPr lang="en-US" sz="1800" dirty="0">
              <a:latin typeface="Calibri" pitchFamily="34" charset="0"/>
            </a:endParaRPr>
          </a:p>
        </p:txBody>
      </p:sp>
      <p:sp>
        <p:nvSpPr>
          <p:cNvPr id="18" name="Rounded Rectangle 17"/>
          <p:cNvSpPr/>
          <p:nvPr/>
        </p:nvSpPr>
        <p:spPr bwMode="auto">
          <a:xfrm>
            <a:off x="2743200" y="2362200"/>
            <a:ext cx="2971800" cy="533400"/>
          </a:xfrm>
          <a:prstGeom prst="roundRect">
            <a:avLst/>
          </a:prstGeom>
          <a:noFill/>
          <a:ln w="19050" cap="flat" cmpd="sng" algn="ctr">
            <a:solidFill>
              <a:srgbClr val="0066CC"/>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9" name="TextBox 18"/>
          <p:cNvSpPr txBox="1"/>
          <p:nvPr/>
        </p:nvSpPr>
        <p:spPr>
          <a:xfrm>
            <a:off x="2743200" y="2438400"/>
            <a:ext cx="2971800" cy="400110"/>
          </a:xfrm>
          <a:prstGeom prst="rect">
            <a:avLst/>
          </a:prstGeom>
          <a:noFill/>
        </p:spPr>
        <p:txBody>
          <a:bodyPr wrap="square" rtlCol="0">
            <a:spAutoFit/>
          </a:bodyPr>
          <a:lstStyle/>
          <a:p>
            <a:pPr algn="l"/>
            <a:r>
              <a:rPr lang="en-US" sz="2000" dirty="0">
                <a:latin typeface="Calibri" pitchFamily="34" charset="0"/>
              </a:rPr>
              <a:t>f(</a:t>
            </a:r>
            <a:r>
              <a:rPr lang="en-US" sz="2000" dirty="0" err="1">
                <a:latin typeface="Calibri" pitchFamily="34" charset="0"/>
              </a:rPr>
              <a:t>x</a:t>
            </a:r>
            <a:r>
              <a:rPr lang="en-US" sz="2000" baseline="-25000" dirty="0" err="1">
                <a:latin typeface="Calibri" pitchFamily="34" charset="0"/>
              </a:rPr>
              <a:t>a</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c</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a</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c</a:t>
            </a:r>
            <a:r>
              <a:rPr lang="en-US" sz="2000" dirty="0">
                <a:latin typeface="Calibri" pitchFamily="34" charset="0"/>
              </a:rPr>
              <a:t> + </a:t>
            </a:r>
            <a:r>
              <a:rPr lang="en-US" sz="2000" dirty="0" err="1">
                <a:latin typeface="Calibri" pitchFamily="34" charset="0"/>
              </a:rPr>
              <a:t>x</a:t>
            </a:r>
            <a:r>
              <a:rPr lang="en-US" sz="2000" baseline="-25000" dirty="0" err="1">
                <a:latin typeface="Calibri" pitchFamily="34" charset="0"/>
              </a:rPr>
              <a:t>c</a:t>
            </a:r>
            <a:endParaRPr lang="en-US" sz="2000" dirty="0">
              <a:latin typeface="Calibri" pitchFamily="34" charset="0"/>
            </a:endParaRPr>
          </a:p>
        </p:txBody>
      </p:sp>
      <p:cxnSp>
        <p:nvCxnSpPr>
          <p:cNvPr id="21" name="Straight Arrow Connector 20"/>
          <p:cNvCxnSpPr>
            <a:stCxn id="9" idx="3"/>
          </p:cNvCxnSpPr>
          <p:nvPr/>
        </p:nvCxnSpPr>
        <p:spPr bwMode="auto">
          <a:xfrm>
            <a:off x="2286000" y="1725543"/>
            <a:ext cx="457200" cy="636657"/>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flipH="1" flipV="1">
            <a:off x="2171700" y="3009900"/>
            <a:ext cx="6858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5" name="Straight Arrow Connector 24"/>
          <p:cNvCxnSpPr>
            <a:stCxn id="15" idx="3"/>
          </p:cNvCxnSpPr>
          <p:nvPr/>
        </p:nvCxnSpPr>
        <p:spPr bwMode="auto">
          <a:xfrm>
            <a:off x="2286000" y="2639943"/>
            <a:ext cx="457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1" name="TextBox 30"/>
          <p:cNvSpPr txBox="1"/>
          <p:nvPr/>
        </p:nvSpPr>
        <p:spPr>
          <a:xfrm>
            <a:off x="3810000" y="3886200"/>
            <a:ext cx="838200" cy="400110"/>
          </a:xfrm>
          <a:prstGeom prst="rect">
            <a:avLst/>
          </a:prstGeom>
          <a:noFill/>
        </p:spPr>
        <p:txBody>
          <a:bodyPr wrap="square" rtlCol="0">
            <a:spAutoFit/>
          </a:bodyPr>
          <a:lstStyle/>
          <a:p>
            <a:r>
              <a:rPr lang="en-US" sz="2000" dirty="0">
                <a:latin typeface="Calibri" pitchFamily="34" charset="0"/>
              </a:rPr>
              <a:t>y(t)</a:t>
            </a:r>
          </a:p>
        </p:txBody>
      </p:sp>
      <p:graphicFrame>
        <p:nvGraphicFramePr>
          <p:cNvPr id="33" name="Table 32"/>
          <p:cNvGraphicFramePr>
            <a:graphicFrameLocks noGrp="1"/>
          </p:cNvGraphicFramePr>
          <p:nvPr>
            <p:extLst>
              <p:ext uri="{D42A27DB-BD31-4B8C-83A1-F6EECF244321}">
                <p14:modId xmlns:p14="http://schemas.microsoft.com/office/powerpoint/2010/main" val="623074024"/>
              </p:ext>
            </p:extLst>
          </p:nvPr>
        </p:nvGraphicFramePr>
        <p:xfrm>
          <a:off x="6172200" y="1295400"/>
          <a:ext cx="2590800" cy="3505203"/>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9467">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a</a:t>
                      </a:r>
                      <a:endParaRPr lang="en-US" dirty="0">
                        <a:solidFill>
                          <a:schemeClr val="tx1"/>
                        </a:solidFill>
                      </a:endParaRPr>
                    </a:p>
                  </a:txBody>
                  <a:tcPr/>
                </a:tc>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b</a:t>
                      </a:r>
                      <a:endParaRPr lang="en-US" dirty="0">
                        <a:solidFill>
                          <a:schemeClr val="tx1"/>
                        </a:solidFill>
                      </a:endParaRPr>
                    </a:p>
                  </a:txBody>
                  <a:tcPr/>
                </a:tc>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c</a:t>
                      </a:r>
                      <a:endParaRPr lang="en-US" dirty="0">
                        <a:solidFill>
                          <a:schemeClr val="tx1"/>
                        </a:solidFill>
                      </a:endParaRPr>
                    </a:p>
                  </a:txBody>
                  <a:tcPr/>
                </a:tc>
                <a:tc>
                  <a:txBody>
                    <a:bodyPr/>
                    <a:lstStyle/>
                    <a:p>
                      <a:pPr algn="r"/>
                      <a:r>
                        <a:rPr lang="en-US" sz="1800" dirty="0">
                          <a:solidFill>
                            <a:schemeClr val="tx1"/>
                          </a:solidFill>
                          <a:latin typeface="Calibri" pitchFamily="34" charset="0"/>
                        </a:rPr>
                        <a:t>f(</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a</a:t>
                      </a:r>
                      <a:r>
                        <a:rPr lang="en-US" sz="1800" dirty="0">
                          <a:solidFill>
                            <a:schemeClr val="tx1"/>
                          </a:solidFill>
                          <a:latin typeface="Calibri" pitchFamily="34" charset="0"/>
                        </a:rPr>
                        <a:t>, </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b</a:t>
                      </a:r>
                      <a:r>
                        <a:rPr lang="en-US" sz="1800" dirty="0">
                          <a:solidFill>
                            <a:schemeClr val="tx1"/>
                          </a:solidFill>
                          <a:latin typeface="Calibri" pitchFamily="34" charset="0"/>
                        </a:rPr>
                        <a:t>, </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c</a:t>
                      </a:r>
                      <a:r>
                        <a:rPr lang="en-US" sz="1800" dirty="0">
                          <a:solidFill>
                            <a:schemeClr val="tx1"/>
                          </a:solidFill>
                          <a:latin typeface="Calibri" pitchFamily="34" charset="0"/>
                        </a:rPr>
                        <a:t>)</a:t>
                      </a:r>
                      <a:endParaRPr lang="en-US" dirty="0">
                        <a:solidFill>
                          <a:schemeClr val="tx1"/>
                        </a:solidFill>
                      </a:endParaRPr>
                    </a:p>
                  </a:txBody>
                  <a:tcPr/>
                </a:tc>
                <a:extLst>
                  <a:ext uri="{0D108BD9-81ED-4DB2-BD59-A6C34878D82A}">
                    <a16:rowId xmlns:a16="http://schemas.microsoft.com/office/drawing/2014/main" val="10000"/>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1"/>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2"/>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3"/>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accent2"/>
                          </a:solidFill>
                        </a:rPr>
                        <a:t>0</a:t>
                      </a:r>
                    </a:p>
                  </a:txBody>
                  <a:tcPr/>
                </a:tc>
                <a:extLst>
                  <a:ext uri="{0D108BD9-81ED-4DB2-BD59-A6C34878D82A}">
                    <a16:rowId xmlns:a16="http://schemas.microsoft.com/office/drawing/2014/main" val="10004"/>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5"/>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6"/>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accent2"/>
                          </a:solidFill>
                        </a:rPr>
                        <a:t>1</a:t>
                      </a:r>
                    </a:p>
                  </a:txBody>
                  <a:tcPr/>
                </a:tc>
                <a:extLst>
                  <a:ext uri="{0D108BD9-81ED-4DB2-BD59-A6C34878D82A}">
                    <a16:rowId xmlns:a16="http://schemas.microsoft.com/office/drawing/2014/main" val="10007"/>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8"/>
                  </a:ext>
                </a:extLst>
              </a:tr>
            </a:tbl>
          </a:graphicData>
        </a:graphic>
      </p:graphicFrame>
      <p:cxnSp>
        <p:nvCxnSpPr>
          <p:cNvPr id="44" name="Straight Arrow Connector 43"/>
          <p:cNvCxnSpPr/>
          <p:nvPr/>
        </p:nvCxnSpPr>
        <p:spPr bwMode="auto">
          <a:xfrm rot="5400000">
            <a:off x="3694905" y="3390900"/>
            <a:ext cx="9906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45" name="TextBox 44"/>
          <p:cNvSpPr txBox="1"/>
          <p:nvPr/>
        </p:nvSpPr>
        <p:spPr>
          <a:xfrm>
            <a:off x="678285" y="5323582"/>
            <a:ext cx="7932315" cy="769441"/>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atin typeface="Calibri" pitchFamily="34" charset="0"/>
              </a:rPr>
              <a:t> Note that  x</a:t>
            </a:r>
            <a:r>
              <a:rPr lang="en-US" sz="2400" baseline="-25000" dirty="0">
                <a:latin typeface="Calibri" pitchFamily="34" charset="0"/>
              </a:rPr>
              <a:t>c </a:t>
            </a:r>
            <a:r>
              <a:rPr lang="en-US" sz="2400" dirty="0">
                <a:latin typeface="Calibri" pitchFamily="34" charset="0"/>
              </a:rPr>
              <a:t>and f(</a:t>
            </a:r>
            <a:r>
              <a:rPr lang="en-US" sz="2400" dirty="0" err="1">
                <a:latin typeface="Calibri" pitchFamily="34" charset="0"/>
              </a:rPr>
              <a:t>x</a:t>
            </a:r>
            <a:r>
              <a:rPr lang="en-US" sz="2400" baseline="-25000" dirty="0" err="1">
                <a:latin typeface="Calibri" pitchFamily="34" charset="0"/>
              </a:rPr>
              <a:t>a</a:t>
            </a:r>
            <a:r>
              <a:rPr lang="en-US" sz="2400" dirty="0">
                <a:latin typeface="Calibri" pitchFamily="34" charset="0"/>
              </a:rPr>
              <a:t>, </a:t>
            </a:r>
            <a:r>
              <a:rPr lang="en-US" sz="2400" dirty="0" err="1">
                <a:latin typeface="Calibri" pitchFamily="34" charset="0"/>
              </a:rPr>
              <a:t>x</a:t>
            </a:r>
            <a:r>
              <a:rPr lang="en-US" sz="2400" baseline="-25000" dirty="0" err="1">
                <a:latin typeface="Calibri" pitchFamily="34" charset="0"/>
              </a:rPr>
              <a:t>b</a:t>
            </a:r>
            <a:r>
              <a:rPr lang="en-US" sz="2400" dirty="0">
                <a:latin typeface="Calibri" pitchFamily="34" charset="0"/>
              </a:rPr>
              <a:t>, x</a:t>
            </a:r>
            <a:r>
              <a:rPr lang="en-US" sz="2400" baseline="-25000" dirty="0">
                <a:latin typeface="Calibri" pitchFamily="34" charset="0"/>
              </a:rPr>
              <a:t>c</a:t>
            </a:r>
            <a:r>
              <a:rPr lang="en-US" sz="2400" dirty="0">
                <a:latin typeface="Calibri" pitchFamily="34" charset="0"/>
              </a:rPr>
              <a:t>) agree 75% of the time.</a:t>
            </a:r>
            <a:endParaRPr lang="en-US" sz="2000" dirty="0"/>
          </a:p>
          <a:p>
            <a:pPr algn="l"/>
            <a:endParaRPr lang="en-US" sz="2000" dirty="0">
              <a:latin typeface="Calibri" pitchFamily="34"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67</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a:t>Correlation attack: breaking </a:t>
            </a:r>
            <a:r>
              <a:rPr lang="en-US" sz="4000" dirty="0" err="1"/>
              <a:t>Geffe</a:t>
            </a:r>
            <a:endParaRPr lang="en-US" sz="4000" dirty="0"/>
          </a:p>
        </p:txBody>
      </p:sp>
      <p:sp>
        <p:nvSpPr>
          <p:cNvPr id="22533" name="Rectangle 3"/>
          <p:cNvSpPr>
            <a:spLocks noGrp="1" noChangeArrowheads="1"/>
          </p:cNvSpPr>
          <p:nvPr>
            <p:ph type="body" idx="1"/>
          </p:nvPr>
        </p:nvSpPr>
        <p:spPr>
          <a:xfrm>
            <a:off x="221673" y="1828800"/>
            <a:ext cx="8686800" cy="41148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Guess S</a:t>
            </a:r>
            <a:r>
              <a:rPr lang="en-US" sz="2000" baseline="-25000"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(0) and check the agreement of S</a:t>
            </a:r>
            <a:r>
              <a:rPr lang="en-US" sz="2000" baseline="-25000"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out</a:t>
            </a:r>
            <a:r>
              <a:rPr lang="en-US" sz="2000" dirty="0">
                <a:latin typeface="Calibri" panose="020F0502020204030204" pitchFamily="34" charset="0"/>
                <a:cs typeface="Calibri" panose="020F0502020204030204" pitchFamily="34" charset="0"/>
              </a:rPr>
              <a:t> and y(t).</a:t>
            </a:r>
          </a:p>
          <a:p>
            <a:pPr lvl="1">
              <a:lnSpc>
                <a:spcPct val="80000"/>
              </a:lnSpc>
              <a:spcBef>
                <a:spcPts val="200"/>
              </a:spcBef>
            </a:pPr>
            <a:r>
              <a:rPr lang="en-US" sz="2000" dirty="0">
                <a:latin typeface="Calibri" panose="020F0502020204030204" pitchFamily="34" charset="0"/>
                <a:cs typeface="Calibri" panose="020F0502020204030204" pitchFamily="34" charset="0"/>
              </a:rPr>
              <a:t>If guess is right, they will agree much more often than half the time</a:t>
            </a:r>
          </a:p>
          <a:p>
            <a:pPr lvl="1">
              <a:lnSpc>
                <a:spcPct val="80000"/>
              </a:lnSpc>
              <a:spcBef>
                <a:spcPts val="200"/>
              </a:spcBef>
            </a:pPr>
            <a:r>
              <a:rPr lang="en-US" sz="2000" dirty="0">
                <a:latin typeface="Calibri" panose="020F0502020204030204" pitchFamily="34" charset="0"/>
                <a:cs typeface="Calibri" panose="020F0502020204030204" pitchFamily="34" charset="0"/>
              </a:rPr>
              <a:t>If guess is wrong, they will agree about half the time</a:t>
            </a:r>
          </a:p>
          <a:p>
            <a:pPr lvl="1">
              <a:lnSpc>
                <a:spcPct val="80000"/>
              </a:lnSpc>
              <a:spcBef>
                <a:spcPts val="200"/>
              </a:spcBef>
            </a:pPr>
            <a:r>
              <a:rPr lang="en-US" sz="2000" dirty="0">
                <a:latin typeface="Calibri" panose="020F0502020204030204" pitchFamily="34" charset="0"/>
                <a:cs typeface="Calibri" panose="020F0502020204030204" pitchFamily="34" charset="0"/>
              </a:rPr>
              <a:t>In this way, we obtain S</a:t>
            </a:r>
            <a:r>
              <a:rPr lang="en-US" sz="2000" baseline="-25000"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(0).</a:t>
            </a:r>
          </a:p>
          <a:p>
            <a:pPr>
              <a:lnSpc>
                <a:spcPct val="80000"/>
              </a:lnSpc>
              <a:spcBef>
                <a:spcPts val="200"/>
              </a:spcBef>
            </a:pPr>
            <a:r>
              <a:rPr lang="en-US" sz="2000" dirty="0">
                <a:latin typeface="Calibri" panose="020F0502020204030204" pitchFamily="34" charset="0"/>
                <a:cs typeface="Calibri" panose="020F0502020204030204" pitchFamily="34" charset="0"/>
              </a:rPr>
              <a:t>Now guess </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(0). </a:t>
            </a:r>
          </a:p>
          <a:p>
            <a:pPr lvl="1">
              <a:lnSpc>
                <a:spcPct val="80000"/>
              </a:lnSpc>
              <a:spcBef>
                <a:spcPts val="200"/>
              </a:spcBef>
            </a:pPr>
            <a:r>
              <a:rPr lang="en-US" sz="2000" dirty="0">
                <a:latin typeface="Calibri" panose="020F0502020204030204" pitchFamily="34" charset="0"/>
                <a:cs typeface="Calibri" panose="020F0502020204030204" pitchFamily="34" charset="0"/>
              </a:rPr>
              <a:t>Compare y(t) and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out</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out</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out</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out</a:t>
            </a:r>
            <a:r>
              <a:rPr lang="en-US" sz="2000" dirty="0">
                <a:latin typeface="Calibri" panose="020F0502020204030204" pitchFamily="34" charset="0"/>
                <a:cs typeface="Calibri" panose="020F0502020204030204" pitchFamily="34" charset="0"/>
              </a:rPr>
              <a:t>.</a:t>
            </a:r>
          </a:p>
          <a:p>
            <a:pPr lvl="1">
              <a:lnSpc>
                <a:spcPct val="80000"/>
              </a:lnSpc>
              <a:spcBef>
                <a:spcPts val="200"/>
              </a:spcBef>
            </a:pPr>
            <a:r>
              <a:rPr lang="en-US" sz="2000" dirty="0">
                <a:latin typeface="Calibri" panose="020F0502020204030204" pitchFamily="34" charset="0"/>
                <a:cs typeface="Calibri" panose="020F0502020204030204" pitchFamily="34" charset="0"/>
              </a:rPr>
              <a:t>If guess is right, they will agree much more often than half the time.</a:t>
            </a:r>
          </a:p>
          <a:p>
            <a:pPr lvl="1">
              <a:lnSpc>
                <a:spcPct val="80000"/>
              </a:lnSpc>
              <a:spcBef>
                <a:spcPts val="200"/>
              </a:spcBef>
            </a:pPr>
            <a:r>
              <a:rPr lang="en-US" sz="2000" dirty="0">
                <a:latin typeface="Calibri" panose="020F0502020204030204" pitchFamily="34" charset="0"/>
                <a:cs typeface="Calibri" panose="020F0502020204030204" pitchFamily="34" charset="0"/>
              </a:rPr>
              <a:t>If not, they will agree about half the time.</a:t>
            </a:r>
          </a:p>
          <a:p>
            <a:pPr lvl="1">
              <a:lnSpc>
                <a:spcPct val="80000"/>
              </a:lnSpc>
              <a:spcBef>
                <a:spcPts val="200"/>
              </a:spcBef>
            </a:pPr>
            <a:r>
              <a:rPr lang="en-US" sz="2000" dirty="0">
                <a:latin typeface="Calibri" panose="020F0502020204030204" pitchFamily="34" charset="0"/>
                <a:cs typeface="Calibri" panose="020F0502020204030204" pitchFamily="34" charset="0"/>
              </a:rPr>
              <a:t>In this way, we obtain </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(0).</a:t>
            </a:r>
          </a:p>
          <a:p>
            <a:pPr>
              <a:lnSpc>
                <a:spcPct val="80000"/>
              </a:lnSpc>
              <a:spcBef>
                <a:spcPts val="200"/>
              </a:spcBef>
            </a:pPr>
            <a:r>
              <a:rPr lang="en-US" sz="2000" dirty="0">
                <a:latin typeface="Calibri" panose="020F0502020204030204" pitchFamily="34" charset="0"/>
                <a:cs typeface="Calibri" panose="020F0502020204030204" pitchFamily="34" charset="0"/>
              </a:rPr>
              <a:t>Now guess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(0). </a:t>
            </a:r>
          </a:p>
          <a:p>
            <a:pPr lvl="1">
              <a:lnSpc>
                <a:spcPct val="80000"/>
              </a:lnSpc>
              <a:spcBef>
                <a:spcPts val="200"/>
              </a:spcBef>
            </a:pPr>
            <a:r>
              <a:rPr lang="en-US" sz="2000" dirty="0">
                <a:latin typeface="Calibri" panose="020F0502020204030204" pitchFamily="34" charset="0"/>
                <a:cs typeface="Calibri" panose="020F0502020204030204" pitchFamily="34" charset="0"/>
              </a:rPr>
              <a:t>y(t) and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(t) S</a:t>
            </a:r>
            <a:r>
              <a:rPr lang="en-US" sz="2000" baseline="-25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out</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 out</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out</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out</a:t>
            </a:r>
            <a:r>
              <a:rPr lang="en-US" sz="2000" dirty="0">
                <a:latin typeface="Calibri" panose="020F0502020204030204" pitchFamily="34" charset="0"/>
                <a:cs typeface="Calibri" panose="020F0502020204030204" pitchFamily="34" charset="0"/>
              </a:rPr>
              <a:t> will be the same as y(t) for the correct guess.</a:t>
            </a:r>
            <a:endParaRPr lang="en-US" sz="18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Complexity of attack (on average) is about 2</a:t>
            </a:r>
            <a:r>
              <a:rPr lang="en-US" sz="2000" baseline="30000" dirty="0">
                <a:latin typeface="Calibri" panose="020F0502020204030204" pitchFamily="34" charset="0"/>
                <a:cs typeface="Calibri" panose="020F0502020204030204" pitchFamily="34" charset="0"/>
              </a:rPr>
              <a:t>a-1</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b-1</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c-1 </a:t>
            </a:r>
            <a:r>
              <a:rPr lang="en-US" sz="2000" dirty="0">
                <a:latin typeface="Calibri" panose="020F0502020204030204" pitchFamily="34" charset="0"/>
                <a:cs typeface="Calibri" panose="020F0502020204030204" pitchFamily="34" charset="0"/>
              </a:rPr>
              <a:t>rather than about 2</a:t>
            </a:r>
            <a:r>
              <a:rPr lang="en-US" sz="2000" baseline="30000" dirty="0">
                <a:latin typeface="Calibri" panose="020F0502020204030204" pitchFamily="34" charset="0"/>
                <a:cs typeface="Calibri" panose="020F0502020204030204" pitchFamily="34" charset="0"/>
              </a:rPr>
              <a:t>a+b+c-1</a:t>
            </a:r>
            <a:r>
              <a:rPr lang="en-US" sz="2000" dirty="0">
                <a:latin typeface="Calibri" panose="020F0502020204030204" pitchFamily="34" charset="0"/>
                <a:cs typeface="Calibri" panose="020F0502020204030204" pitchFamily="34" charset="0"/>
              </a:rPr>
              <a:t> which is what we’d hoped for.</a:t>
            </a:r>
          </a:p>
          <a:p>
            <a:pPr lvl="1">
              <a:lnSpc>
                <a:spcPct val="80000"/>
              </a:lnSpc>
            </a:pPr>
            <a:endParaRPr lang="en-US" sz="2200" dirty="0"/>
          </a:p>
          <a:p>
            <a:pPr lvl="1">
              <a:lnSpc>
                <a:spcPct val="80000"/>
              </a:lnSpc>
            </a:pPr>
            <a:endParaRPr lang="en-US" sz="200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68</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err="1"/>
              <a:t>Berlekamp</a:t>
            </a:r>
            <a:r>
              <a:rPr lang="en-US" sz="4000" dirty="0"/>
              <a:t>-Massey</a:t>
            </a:r>
          </a:p>
        </p:txBody>
      </p:sp>
      <p:sp>
        <p:nvSpPr>
          <p:cNvPr id="22533" name="Rectangle 3"/>
          <p:cNvSpPr>
            <a:spLocks noGrp="1" noChangeArrowheads="1"/>
          </p:cNvSpPr>
          <p:nvPr>
            <p:ph type="body" idx="1"/>
          </p:nvPr>
        </p:nvSpPr>
        <p:spPr>
          <a:xfrm>
            <a:off x="304800" y="1447800"/>
            <a:ext cx="8610600" cy="4648200"/>
          </a:xfrm>
        </p:spPr>
        <p:txBody>
          <a:bodyPr/>
          <a:lstStyle/>
          <a:p>
            <a:pPr>
              <a:lnSpc>
                <a:spcPct val="80000"/>
              </a:lnSpc>
            </a:pPr>
            <a:r>
              <a:rPr lang="en-US" sz="2000" dirty="0"/>
              <a:t>Given output of LFSR, s</a:t>
            </a:r>
            <a:r>
              <a:rPr lang="en-US" sz="2000" baseline="-25000" dirty="0"/>
              <a:t>0</a:t>
            </a:r>
            <a:r>
              <a:rPr lang="en-US" sz="2000" dirty="0"/>
              <a:t>, s</a:t>
            </a:r>
            <a:r>
              <a:rPr lang="en-US" sz="2000" baseline="-25000" dirty="0"/>
              <a:t>1</a:t>
            </a:r>
            <a:r>
              <a:rPr lang="en-US" sz="2000" dirty="0"/>
              <a:t>, …, s</a:t>
            </a:r>
            <a:r>
              <a:rPr lang="en-US" sz="2000" baseline="-25000" dirty="0"/>
              <a:t>N-1 </a:t>
            </a:r>
            <a:r>
              <a:rPr lang="en-US" sz="2000" dirty="0"/>
              <a:t>, calculate length, L, of smallest LFSR that produces &lt;</a:t>
            </a:r>
            <a:r>
              <a:rPr lang="en-US" sz="2000" dirty="0" err="1"/>
              <a:t>s</a:t>
            </a:r>
            <a:r>
              <a:rPr lang="en-US" sz="2000" baseline="-25000" dirty="0" err="1"/>
              <a:t>i</a:t>
            </a:r>
            <a:r>
              <a:rPr lang="en-US" sz="2000" dirty="0"/>
              <a:t>&gt;.  Algorithm below is O(n</a:t>
            </a:r>
            <a:r>
              <a:rPr lang="en-US" sz="2000" baseline="30000" dirty="0"/>
              <a:t>2</a:t>
            </a:r>
            <a:r>
              <a:rPr lang="en-US" sz="2000" dirty="0"/>
              <a:t>).  In the algorithm below, the connection polynomial is: c(x) = c</a:t>
            </a:r>
            <a:r>
              <a:rPr lang="en-US" sz="2000" baseline="-25000" dirty="0"/>
              <a:t>0</a:t>
            </a:r>
            <a:r>
              <a:rPr lang="en-US" sz="2000" dirty="0"/>
              <a:t> + c</a:t>
            </a:r>
            <a:r>
              <a:rPr lang="en-US" sz="2000" baseline="-25000" dirty="0"/>
              <a:t>1</a:t>
            </a:r>
            <a:r>
              <a:rPr lang="en-US" sz="2000" dirty="0"/>
              <a:t> x + … + </a:t>
            </a:r>
            <a:r>
              <a:rPr lang="en-US" sz="2000" dirty="0" err="1"/>
              <a:t>c</a:t>
            </a:r>
            <a:r>
              <a:rPr lang="en-US" sz="2000" baseline="-25000" dirty="0" err="1"/>
              <a:t>L</a:t>
            </a:r>
            <a:r>
              <a:rPr lang="en-US" sz="2000" dirty="0" err="1"/>
              <a:t>x</a:t>
            </a:r>
            <a:r>
              <a:rPr lang="en-US" sz="2000" baseline="30000" dirty="0" err="1"/>
              <a:t>L</a:t>
            </a:r>
            <a:r>
              <a:rPr lang="en-US" sz="2000" dirty="0"/>
              <a:t> and c</a:t>
            </a:r>
            <a:r>
              <a:rPr lang="en-US" sz="2000" baseline="-25000" dirty="0"/>
              <a:t>0</a:t>
            </a:r>
            <a:r>
              <a:rPr lang="en-US" sz="2000" dirty="0"/>
              <a:t>=1 always.</a:t>
            </a:r>
          </a:p>
          <a:p>
            <a:pPr lvl="1">
              <a:lnSpc>
                <a:spcPct val="80000"/>
              </a:lnSpc>
              <a:buNone/>
            </a:pPr>
            <a:endParaRPr lang="en-US" sz="1400" baseline="-25000" dirty="0"/>
          </a:p>
          <a:p>
            <a:pPr lvl="1">
              <a:lnSpc>
                <a:spcPct val="80000"/>
              </a:lnSpc>
              <a:spcBef>
                <a:spcPts val="200"/>
              </a:spcBef>
              <a:buNone/>
            </a:pPr>
            <a:r>
              <a:rPr lang="en-US" sz="1800" dirty="0">
                <a:latin typeface="Courier New" pitchFamily="49" charset="0"/>
                <a:cs typeface="Courier New" pitchFamily="49" charset="0"/>
              </a:rPr>
              <a:t>c(x)=1; L= 0; m=-1; b(x)=1;</a:t>
            </a:r>
          </a:p>
          <a:p>
            <a:pPr lvl="1">
              <a:lnSpc>
                <a:spcPct val="80000"/>
              </a:lnSpc>
              <a:spcBef>
                <a:spcPts val="200"/>
              </a:spcBef>
              <a:buNone/>
            </a:pPr>
            <a:r>
              <a:rPr lang="en-US" sz="1800" dirty="0">
                <a:latin typeface="Courier New" pitchFamily="49" charset="0"/>
                <a:cs typeface="Courier New" pitchFamily="49" charset="0"/>
              </a:rPr>
              <a:t>for(n=0</a:t>
            </a:r>
            <a:r>
              <a:rPr lang="en-US" sz="1800" dirty="0"/>
              <a:t>; </a:t>
            </a:r>
            <a:r>
              <a:rPr lang="en-US" sz="1800" dirty="0">
                <a:latin typeface="Courier New" pitchFamily="49" charset="0"/>
                <a:cs typeface="Courier New" pitchFamily="49" charset="0"/>
              </a:rPr>
              <a:t>n&lt;N; n++)</a:t>
            </a:r>
            <a:r>
              <a:rPr lang="en-US" sz="1800" dirty="0"/>
              <a:t> </a:t>
            </a:r>
            <a:endParaRPr lang="en-US" sz="1800" dirty="0">
              <a:latin typeface="Courier New" pitchFamily="49" charset="0"/>
              <a:cs typeface="Courier New" pitchFamily="49" charset="0"/>
            </a:endParaRPr>
          </a:p>
          <a:p>
            <a:pPr lvl="2">
              <a:lnSpc>
                <a:spcPct val="80000"/>
              </a:lnSpc>
              <a:spcBef>
                <a:spcPts val="200"/>
              </a:spcBef>
              <a:buNone/>
            </a:pPr>
            <a:r>
              <a:rPr lang="en-US" sz="1800" dirty="0">
                <a:latin typeface="Courier New" pitchFamily="49" charset="0"/>
                <a:cs typeface="Courier New" pitchFamily="49" charset="0"/>
              </a:rPr>
              <a:t>d= </a:t>
            </a:r>
            <a:r>
              <a:rPr lang="en-US" sz="1800" dirty="0" err="1">
                <a:latin typeface="Courier New" pitchFamily="49" charset="0"/>
                <a:cs typeface="Courier New" pitchFamily="49" charset="0"/>
              </a:rPr>
              <a:t>s</a:t>
            </a:r>
            <a:r>
              <a:rPr lang="en-US" sz="1800" baseline="-25000" dirty="0" err="1">
                <a:latin typeface="Courier New" pitchFamily="49" charset="0"/>
                <a:cs typeface="Courier New" pitchFamily="49" charset="0"/>
              </a:rPr>
              <a:t>n</a:t>
            </a:r>
            <a:r>
              <a:rPr lang="en-US" sz="1800" dirty="0">
                <a:latin typeface="Courier New" pitchFamily="49" charset="0"/>
                <a:cs typeface="Courier New" pitchFamily="49" charset="0"/>
              </a:rPr>
              <a:t> + </a:t>
            </a:r>
            <a:r>
              <a:rPr lang="en-US" dirty="0">
                <a:latin typeface="Math1Mono"/>
                <a:cs typeface="Courier New" pitchFamily="49" charset="0"/>
              </a:rPr>
              <a:t>∑</a:t>
            </a:r>
            <a:r>
              <a:rPr lang="en-US" sz="1800" baseline="-25000" dirty="0">
                <a:latin typeface="Courier New" pitchFamily="49" charset="0"/>
                <a:cs typeface="Courier New" pitchFamily="49" charset="0"/>
              </a:rPr>
              <a:t>i=1</a:t>
            </a:r>
            <a:r>
              <a:rPr lang="en-US" sz="1800" baseline="30000" dirty="0">
                <a:latin typeface="Courier New" pitchFamily="49" charset="0"/>
                <a:cs typeface="Courier New" pitchFamily="49" charset="0"/>
              </a:rPr>
              <a:t>L-1</a:t>
            </a:r>
            <a:r>
              <a:rPr lang="en-US" sz="1800" dirty="0">
                <a:latin typeface="Courier New" pitchFamily="49" charset="0"/>
                <a:cs typeface="Courier New" pitchFamily="49" charset="0"/>
              </a:rPr>
              <a:t> c</a:t>
            </a:r>
            <a:r>
              <a:rPr lang="en-US" sz="1800" baseline="-25000" dirty="0">
                <a:latin typeface="Courier New" pitchFamily="49" charset="0"/>
                <a:cs typeface="Courier New" pitchFamily="49" charset="0"/>
              </a:rPr>
              <a:t>i</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a:t>
            </a:r>
            <a:r>
              <a:rPr lang="en-US" sz="1800" baseline="-25000" dirty="0" err="1">
                <a:latin typeface="Courier New" pitchFamily="49" charset="0"/>
                <a:cs typeface="Courier New" pitchFamily="49" charset="0"/>
              </a:rPr>
              <a:t>n</a:t>
            </a:r>
            <a:r>
              <a:rPr lang="en-US" sz="1800" baseline="-25000" dirty="0">
                <a:latin typeface="Courier New" pitchFamily="49" charset="0"/>
                <a:cs typeface="Courier New" pitchFamily="49" charset="0"/>
              </a:rPr>
              <a:t>-i </a:t>
            </a:r>
            <a:r>
              <a:rPr lang="en-US" sz="1800" dirty="0">
                <a:latin typeface="Courier New" pitchFamily="49" charset="0"/>
                <a:cs typeface="Courier New" pitchFamily="49" charset="0"/>
              </a:rPr>
              <a:t>   //  d is the “</a:t>
            </a:r>
            <a:r>
              <a:rPr lang="en-US" sz="1800" dirty="0" err="1">
                <a:latin typeface="Courier New" pitchFamily="49" charset="0"/>
                <a:cs typeface="Courier New" pitchFamily="49" charset="0"/>
              </a:rPr>
              <a:t>discrepency</a:t>
            </a:r>
            <a:r>
              <a:rPr lang="en-US" sz="1800" dirty="0">
                <a:latin typeface="Courier New" pitchFamily="49" charset="0"/>
                <a:cs typeface="Courier New" pitchFamily="49" charset="0"/>
              </a:rPr>
              <a:t>”</a:t>
            </a:r>
            <a:r>
              <a:rPr lang="en-US" sz="1800" baseline="-25000" dirty="0">
                <a:latin typeface="Courier New" pitchFamily="49" charset="0"/>
                <a:cs typeface="Courier New" pitchFamily="49" charset="0"/>
              </a:rPr>
              <a:t> </a:t>
            </a:r>
          </a:p>
          <a:p>
            <a:pPr lvl="2">
              <a:lnSpc>
                <a:spcPct val="80000"/>
              </a:lnSpc>
              <a:spcBef>
                <a:spcPts val="200"/>
              </a:spcBef>
              <a:buNone/>
            </a:pPr>
            <a:r>
              <a:rPr lang="en-US" sz="1800" dirty="0">
                <a:latin typeface="Courier New" pitchFamily="49" charset="0"/>
                <a:cs typeface="Courier New" pitchFamily="49" charset="0"/>
              </a:rPr>
              <a:t>if(d!=0) {</a:t>
            </a:r>
          </a:p>
          <a:p>
            <a:pPr lvl="3">
              <a:lnSpc>
                <a:spcPct val="80000"/>
              </a:lnSpc>
              <a:spcBef>
                <a:spcPts val="200"/>
              </a:spcBef>
              <a:buNone/>
            </a:pPr>
            <a:r>
              <a:rPr lang="en-US" sz="1800" dirty="0">
                <a:latin typeface="Courier New" pitchFamily="49" charset="0"/>
                <a:cs typeface="Courier New" pitchFamily="49" charset="0"/>
              </a:rPr>
              <a:t>t(x)= c(x);</a:t>
            </a:r>
          </a:p>
          <a:p>
            <a:pPr lvl="3">
              <a:lnSpc>
                <a:spcPct val="80000"/>
              </a:lnSpc>
              <a:spcBef>
                <a:spcPts val="200"/>
              </a:spcBef>
              <a:buNone/>
            </a:pPr>
            <a:r>
              <a:rPr lang="en-US" sz="1800" dirty="0">
                <a:latin typeface="Courier New" pitchFamily="49" charset="0"/>
                <a:cs typeface="Courier New" pitchFamily="49" charset="0"/>
              </a:rPr>
              <a:t>c(x)= c(x) + b(x) </a:t>
            </a:r>
            <a:r>
              <a:rPr lang="en-US" sz="1800" dirty="0" err="1">
                <a:latin typeface="Courier New" pitchFamily="49" charset="0"/>
                <a:cs typeface="Courier New" pitchFamily="49" charset="0"/>
              </a:rPr>
              <a:t>x</a:t>
            </a:r>
            <a:r>
              <a:rPr lang="en-US" sz="1800" baseline="30000" dirty="0" err="1">
                <a:latin typeface="Courier New" pitchFamily="49" charset="0"/>
                <a:cs typeface="Courier New" pitchFamily="49" charset="0"/>
              </a:rPr>
              <a:t>n</a:t>
            </a:r>
            <a:r>
              <a:rPr lang="en-US" sz="1800" baseline="30000" dirty="0">
                <a:latin typeface="Courier New" pitchFamily="49" charset="0"/>
                <a:cs typeface="Courier New" pitchFamily="49" charset="0"/>
              </a:rPr>
              <a:t>-m</a:t>
            </a:r>
            <a:r>
              <a:rPr lang="en-US" sz="1800" dirty="0">
                <a:latin typeface="Courier New" pitchFamily="49" charset="0"/>
                <a:cs typeface="Courier New" pitchFamily="49" charset="0"/>
              </a:rPr>
              <a:t>;</a:t>
            </a:r>
          </a:p>
          <a:p>
            <a:pPr lvl="3">
              <a:lnSpc>
                <a:spcPct val="80000"/>
              </a:lnSpc>
              <a:spcBef>
                <a:spcPts val="200"/>
              </a:spcBef>
              <a:buNone/>
            </a:pPr>
            <a:r>
              <a:rPr lang="en-US" sz="1800" dirty="0">
                <a:latin typeface="Courier New" pitchFamily="49" charset="0"/>
                <a:cs typeface="Courier New" pitchFamily="49" charset="0"/>
              </a:rPr>
              <a:t>if(L&lt;=n/2)) {</a:t>
            </a:r>
          </a:p>
          <a:p>
            <a:pPr lvl="4">
              <a:lnSpc>
                <a:spcPct val="80000"/>
              </a:lnSpc>
              <a:spcBef>
                <a:spcPts val="200"/>
              </a:spcBef>
              <a:buNone/>
            </a:pPr>
            <a:r>
              <a:rPr lang="en-US" sz="1800" dirty="0">
                <a:latin typeface="Courier New" pitchFamily="49" charset="0"/>
                <a:cs typeface="Courier New" pitchFamily="49" charset="0"/>
              </a:rPr>
              <a:t>L=n+1-L;</a:t>
            </a:r>
          </a:p>
          <a:p>
            <a:pPr lvl="4">
              <a:lnSpc>
                <a:spcPct val="80000"/>
              </a:lnSpc>
              <a:spcBef>
                <a:spcPts val="200"/>
              </a:spcBef>
              <a:buNone/>
            </a:pPr>
            <a:r>
              <a:rPr lang="en-US" sz="1800" dirty="0">
                <a:latin typeface="Courier New" pitchFamily="49" charset="0"/>
                <a:cs typeface="Courier New" pitchFamily="49" charset="0"/>
              </a:rPr>
              <a:t>m= n;</a:t>
            </a:r>
          </a:p>
          <a:p>
            <a:pPr lvl="4">
              <a:lnSpc>
                <a:spcPct val="80000"/>
              </a:lnSpc>
              <a:spcBef>
                <a:spcPts val="200"/>
              </a:spcBef>
              <a:buNone/>
            </a:pPr>
            <a:r>
              <a:rPr lang="en-US" sz="1800" dirty="0">
                <a:latin typeface="Courier New" pitchFamily="49" charset="0"/>
                <a:cs typeface="Courier New" pitchFamily="49" charset="0"/>
              </a:rPr>
              <a:t>b(x)= t(x);</a:t>
            </a:r>
          </a:p>
          <a:p>
            <a:pPr lvl="4">
              <a:lnSpc>
                <a:spcPct val="80000"/>
              </a:lnSpc>
              <a:spcBef>
                <a:spcPts val="200"/>
              </a:spcBef>
              <a:buNone/>
            </a:pPr>
            <a:r>
              <a:rPr lang="en-US" sz="1800" dirty="0">
                <a:latin typeface="Courier New" pitchFamily="49" charset="0"/>
                <a:cs typeface="Courier New" pitchFamily="49" charset="0"/>
              </a:rPr>
              <a:t>}</a:t>
            </a:r>
          </a:p>
          <a:p>
            <a:pPr lvl="2">
              <a:lnSpc>
                <a:spcPct val="80000"/>
              </a:lnSpc>
              <a:spcBef>
                <a:spcPts val="200"/>
              </a:spcBef>
              <a:buNone/>
            </a:pPr>
            <a:r>
              <a:rPr lang="en-US" sz="1800" dirty="0">
                <a:latin typeface="Courier New" pitchFamily="49" charset="0"/>
                <a:cs typeface="Courier New" pitchFamily="49" charset="0"/>
              </a:rPr>
              <a:t>}</a:t>
            </a:r>
          </a:p>
          <a:p>
            <a:pPr lvl="1">
              <a:lnSpc>
                <a:spcPct val="80000"/>
              </a:lnSpc>
              <a:spcBef>
                <a:spcPts val="200"/>
              </a:spcBef>
              <a:buNone/>
            </a:pPr>
            <a:r>
              <a:rPr lang="en-US" sz="1800" dirty="0">
                <a:latin typeface="Courier New" pitchFamily="49" charset="0"/>
                <a:cs typeface="Courier New" pitchFamily="49"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69</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err="1"/>
              <a:t>Berlekamp</a:t>
            </a:r>
            <a:r>
              <a:rPr lang="en-US" sz="4000" dirty="0"/>
              <a:t>-Massey example</a:t>
            </a:r>
          </a:p>
        </p:txBody>
      </p:sp>
      <p:sp>
        <p:nvSpPr>
          <p:cNvPr id="22533" name="Rectangle 3"/>
          <p:cNvSpPr>
            <a:spLocks noGrp="1" noChangeArrowheads="1"/>
          </p:cNvSpPr>
          <p:nvPr>
            <p:ph type="body" idx="1"/>
          </p:nvPr>
        </p:nvSpPr>
        <p:spPr>
          <a:xfrm>
            <a:off x="304800" y="1219200"/>
            <a:ext cx="8610600" cy="457200"/>
          </a:xfrm>
        </p:spPr>
        <p:txBody>
          <a:bodyPr/>
          <a:lstStyle/>
          <a:p>
            <a:pPr>
              <a:lnSpc>
                <a:spcPct val="80000"/>
              </a:lnSpc>
            </a:pPr>
            <a:r>
              <a:rPr lang="en-US" sz="1800" dirty="0"/>
              <a:t>s</a:t>
            </a:r>
            <a:r>
              <a:rPr lang="en-US" sz="1800" baseline="-25000" dirty="0"/>
              <a:t>0</a:t>
            </a:r>
            <a:r>
              <a:rPr lang="en-US" sz="1800" dirty="0"/>
              <a:t>, s</a:t>
            </a:r>
            <a:r>
              <a:rPr lang="en-US" sz="1800" baseline="-25000" dirty="0"/>
              <a:t>1</a:t>
            </a:r>
            <a:r>
              <a:rPr lang="en-US" sz="1800" dirty="0"/>
              <a:t>, …, s</a:t>
            </a:r>
            <a:r>
              <a:rPr lang="en-US" sz="1800" baseline="-25000" dirty="0"/>
              <a:t>N-1 </a:t>
            </a:r>
            <a:r>
              <a:rPr lang="en-US" sz="1800" dirty="0"/>
              <a:t>= 001101110, N=9</a:t>
            </a:r>
            <a:endParaRPr lang="en-US" sz="1800" dirty="0">
              <a:cs typeface="Courier New" pitchFamily="49" charset="0"/>
            </a:endParaRPr>
          </a:p>
        </p:txBody>
      </p:sp>
      <p:graphicFrame>
        <p:nvGraphicFramePr>
          <p:cNvPr id="6" name="Table 5"/>
          <p:cNvGraphicFramePr>
            <a:graphicFrameLocks noGrp="1"/>
          </p:cNvGraphicFramePr>
          <p:nvPr/>
        </p:nvGraphicFramePr>
        <p:xfrm>
          <a:off x="1524000" y="1823720"/>
          <a:ext cx="6248400" cy="434848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1312334">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370840">
                <a:tc>
                  <a:txBody>
                    <a:bodyPr/>
                    <a:lstStyle/>
                    <a:p>
                      <a:pPr algn="r"/>
                      <a:r>
                        <a:rPr lang="en-US" dirty="0">
                          <a:solidFill>
                            <a:schemeClr val="tx1"/>
                          </a:solidFill>
                        </a:rPr>
                        <a:t>n</a:t>
                      </a:r>
                    </a:p>
                  </a:txBody>
                  <a:tcPr/>
                </a:tc>
                <a:tc>
                  <a:txBody>
                    <a:bodyPr/>
                    <a:lstStyle/>
                    <a:p>
                      <a:pPr algn="r"/>
                      <a:r>
                        <a:rPr lang="en-US" dirty="0" err="1">
                          <a:solidFill>
                            <a:schemeClr val="tx1"/>
                          </a:solidFill>
                        </a:rPr>
                        <a:t>s</a:t>
                      </a:r>
                      <a:r>
                        <a:rPr lang="en-US" baseline="-25000" dirty="0" err="1">
                          <a:solidFill>
                            <a:schemeClr val="tx1"/>
                          </a:solidFill>
                        </a:rPr>
                        <a:t>n</a:t>
                      </a:r>
                      <a:endParaRPr lang="en-US" baseline="-25000" dirty="0">
                        <a:solidFill>
                          <a:schemeClr val="tx1"/>
                        </a:solidFill>
                      </a:endParaRPr>
                    </a:p>
                  </a:txBody>
                  <a:tcPr/>
                </a:tc>
                <a:tc>
                  <a:txBody>
                    <a:bodyPr/>
                    <a:lstStyle/>
                    <a:p>
                      <a:pPr algn="r"/>
                      <a:r>
                        <a:rPr lang="en-US" dirty="0">
                          <a:solidFill>
                            <a:schemeClr val="tx1"/>
                          </a:solidFill>
                        </a:rPr>
                        <a:t>t(x)</a:t>
                      </a:r>
                    </a:p>
                  </a:txBody>
                  <a:tcPr/>
                </a:tc>
                <a:tc>
                  <a:txBody>
                    <a:bodyPr/>
                    <a:lstStyle/>
                    <a:p>
                      <a:pPr algn="r"/>
                      <a:r>
                        <a:rPr lang="en-US" dirty="0">
                          <a:solidFill>
                            <a:schemeClr val="tx1"/>
                          </a:solidFill>
                        </a:rPr>
                        <a:t>c(x)</a:t>
                      </a:r>
                    </a:p>
                  </a:txBody>
                  <a:tcPr/>
                </a:tc>
                <a:tc>
                  <a:txBody>
                    <a:bodyPr/>
                    <a:lstStyle/>
                    <a:p>
                      <a:pPr algn="r"/>
                      <a:r>
                        <a:rPr lang="en-US" dirty="0">
                          <a:solidFill>
                            <a:schemeClr val="tx1"/>
                          </a:solidFill>
                        </a:rPr>
                        <a:t>L</a:t>
                      </a:r>
                    </a:p>
                  </a:txBody>
                  <a:tcPr/>
                </a:tc>
                <a:tc>
                  <a:txBody>
                    <a:bodyPr/>
                    <a:lstStyle/>
                    <a:p>
                      <a:pPr algn="r"/>
                      <a:r>
                        <a:rPr lang="en-US" dirty="0">
                          <a:solidFill>
                            <a:schemeClr val="tx1"/>
                          </a:solidFill>
                        </a:rPr>
                        <a:t>m</a:t>
                      </a:r>
                    </a:p>
                  </a:txBody>
                  <a:tcPr/>
                </a:tc>
                <a:tc>
                  <a:txBody>
                    <a:bodyPr/>
                    <a:lstStyle/>
                    <a:p>
                      <a:pPr algn="r"/>
                      <a:r>
                        <a:rPr lang="en-US" dirty="0">
                          <a:solidFill>
                            <a:schemeClr val="tx1"/>
                          </a:solidFill>
                        </a:rPr>
                        <a:t>b(x)</a:t>
                      </a:r>
                    </a:p>
                  </a:txBody>
                  <a:tcPr/>
                </a:tc>
                <a:tc>
                  <a:txBody>
                    <a:bodyPr/>
                    <a:lstStyle/>
                    <a:p>
                      <a:pPr algn="r"/>
                      <a:r>
                        <a:rPr lang="en-US" dirty="0">
                          <a:solidFill>
                            <a:schemeClr val="tx1"/>
                          </a:solidFill>
                        </a:rPr>
                        <a:t>d</a:t>
                      </a:r>
                    </a:p>
                  </a:txBody>
                  <a:tcPr/>
                </a:tc>
                <a:extLst>
                  <a:ext uri="{0D108BD9-81ED-4DB2-BD59-A6C34878D82A}">
                    <a16:rowId xmlns:a16="http://schemas.microsoft.com/office/drawing/2014/main" val="10000"/>
                  </a:ext>
                </a:extLst>
              </a:tr>
              <a:tr h="370840">
                <a:tc>
                  <a:txBody>
                    <a:bodyPr/>
                    <a:lstStyle/>
                    <a:p>
                      <a:pPr algn="r"/>
                      <a:r>
                        <a:rPr lang="en-US" dirty="0">
                          <a:solidFill>
                            <a:schemeClr val="tx1"/>
                          </a:solidFill>
                        </a:rPr>
                        <a:t>-</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a:t>
                      </a:r>
                    </a:p>
                  </a:txBody>
                  <a:tcPr/>
                </a:tc>
                <a:extLst>
                  <a:ext uri="{0D108BD9-81ED-4DB2-BD59-A6C34878D82A}">
                    <a16:rowId xmlns:a16="http://schemas.microsoft.com/office/drawing/2014/main" val="10001"/>
                  </a:ext>
                </a:extLst>
              </a:tr>
              <a:tr h="370840">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2"/>
                  </a:ext>
                </a:extLst>
              </a:tr>
              <a:tr h="370840">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3"/>
                  </a:ext>
                </a:extLst>
              </a:tr>
              <a:tr h="370840">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1+x</a:t>
                      </a:r>
                      <a:r>
                        <a:rPr lang="en-US" baseline="30000"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4"/>
                  </a:ext>
                </a:extLst>
              </a:tr>
              <a:tr h="370840">
                <a:tc>
                  <a:txBody>
                    <a:bodyPr/>
                    <a:lstStyle/>
                    <a:p>
                      <a:pPr algn="r"/>
                      <a:r>
                        <a:rPr lang="en-US" dirty="0">
                          <a:solidFill>
                            <a:schemeClr val="tx1"/>
                          </a:solidFill>
                        </a:rPr>
                        <a:t>3</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5"/>
                  </a:ext>
                </a:extLst>
              </a:tr>
              <a:tr h="370840">
                <a:tc>
                  <a:txBody>
                    <a:bodyPr/>
                    <a:lstStyle/>
                    <a:p>
                      <a:pPr algn="r"/>
                      <a:r>
                        <a:rPr lang="en-US" dirty="0">
                          <a:solidFill>
                            <a:schemeClr val="tx1"/>
                          </a:solidFill>
                        </a:rPr>
                        <a:t>4</a:t>
                      </a:r>
                    </a:p>
                  </a:txBody>
                  <a:tcPr/>
                </a:tc>
                <a:tc>
                  <a:txBody>
                    <a:bodyPr/>
                    <a:lstStyle/>
                    <a:p>
                      <a:pPr algn="r"/>
                      <a:r>
                        <a:rPr lang="en-US" dirty="0">
                          <a:solidFill>
                            <a:schemeClr val="tx1"/>
                          </a:solidFill>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6"/>
                  </a:ext>
                </a:extLst>
              </a:tr>
              <a:tr h="370840">
                <a:tc>
                  <a:txBody>
                    <a:bodyPr/>
                    <a:lstStyle/>
                    <a:p>
                      <a:pPr algn="r"/>
                      <a:r>
                        <a:rPr lang="en-US" dirty="0">
                          <a:solidFill>
                            <a:schemeClr val="tx1"/>
                          </a:solidFill>
                        </a:rPr>
                        <a:t>5</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7"/>
                  </a:ext>
                </a:extLst>
              </a:tr>
              <a:tr h="370840">
                <a:tc>
                  <a:txBody>
                    <a:bodyPr/>
                    <a:lstStyle/>
                    <a:p>
                      <a:pPr algn="r"/>
                      <a:r>
                        <a:rPr lang="en-US" dirty="0">
                          <a:solidFill>
                            <a:schemeClr val="tx1"/>
                          </a:solidFill>
                        </a:rPr>
                        <a:t>6</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8"/>
                  </a:ext>
                </a:extLst>
              </a:tr>
              <a:tr h="370840">
                <a:tc>
                  <a:txBody>
                    <a:bodyPr/>
                    <a:lstStyle/>
                    <a:p>
                      <a:pPr algn="r"/>
                      <a:r>
                        <a:rPr lang="en-US" dirty="0">
                          <a:solidFill>
                            <a:schemeClr val="tx1"/>
                          </a:solidFill>
                        </a:rPr>
                        <a:t>7</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1+x+x</a:t>
                      </a:r>
                      <a:r>
                        <a:rPr lang="en-US" baseline="30000" dirty="0">
                          <a:solidFill>
                            <a:schemeClr val="tx1"/>
                          </a:solidFill>
                        </a:rPr>
                        <a:t>2</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5</a:t>
                      </a:r>
                      <a:endParaRPr lang="en-US"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9"/>
                  </a:ext>
                </a:extLst>
              </a:tr>
              <a:tr h="370840">
                <a:tc>
                  <a:txBody>
                    <a:bodyPr/>
                    <a:lstStyle/>
                    <a:p>
                      <a:pPr algn="r"/>
                      <a:r>
                        <a:rPr lang="en-US" dirty="0">
                          <a:solidFill>
                            <a:schemeClr val="tx1"/>
                          </a:solidFill>
                        </a:rPr>
                        <a:t>8</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5</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a:t>
                      </a:r>
                      <a:r>
                        <a:rPr lang="en-US" baseline="30000" dirty="0">
                          <a:solidFill>
                            <a:schemeClr val="tx1"/>
                          </a:solidFill>
                        </a:rPr>
                        <a:t>3</a:t>
                      </a:r>
                      <a:r>
                        <a:rPr lang="en-US" dirty="0">
                          <a:solidFill>
                            <a:schemeClr val="tx1"/>
                          </a:solidFill>
                        </a:rPr>
                        <a:t>+x</a:t>
                      </a:r>
                      <a:r>
                        <a:rPr lang="en-US" baseline="30000" dirty="0">
                          <a:solidFill>
                            <a:schemeClr val="tx1"/>
                          </a:solidFill>
                        </a:rPr>
                        <a:t>5</a:t>
                      </a:r>
                      <a:endParaRPr lang="en-US" dirty="0">
                        <a:solidFill>
                          <a:schemeClr val="tx1"/>
                        </a:solidFill>
                      </a:endParaRPr>
                    </a:p>
                    <a:p>
                      <a:pPr algn="r"/>
                      <a:endParaRPr lang="en-US"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7</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903FEE3-B402-4D75-90DC-86B6287FB98F}" type="slidenum">
              <a:rPr lang="en-US"/>
              <a:pPr>
                <a:defRPr/>
              </a:pPr>
              <a:t>7</a:t>
            </a:fld>
            <a:endParaRPr lang="en-US"/>
          </a:p>
        </p:txBody>
      </p:sp>
      <p:sp>
        <p:nvSpPr>
          <p:cNvPr id="93188" name="Rectangle 2"/>
          <p:cNvSpPr>
            <a:spLocks noGrp="1" noChangeArrowheads="1"/>
          </p:cNvSpPr>
          <p:nvPr>
            <p:ph type="title"/>
          </p:nvPr>
        </p:nvSpPr>
        <p:spPr>
          <a:xfrm>
            <a:off x="685800" y="0"/>
            <a:ext cx="7772400" cy="914400"/>
          </a:xfrm>
        </p:spPr>
        <p:txBody>
          <a:bodyPr/>
          <a:lstStyle/>
          <a:p>
            <a:r>
              <a:rPr lang="en-US" sz="3600" dirty="0"/>
              <a:t>Sample key distributions</a:t>
            </a:r>
          </a:p>
        </p:txBody>
      </p:sp>
      <p:sp>
        <p:nvSpPr>
          <p:cNvPr id="93189"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3190" name="Rectangle 4"/>
          <p:cNvSpPr>
            <a:spLocks noChangeArrowheads="1"/>
          </p:cNvSpPr>
          <p:nvPr/>
        </p:nvSpPr>
        <p:spPr bwMode="auto">
          <a:xfrm>
            <a:off x="152400" y="1524000"/>
            <a:ext cx="8915400" cy="4495800"/>
          </a:xfrm>
          <a:prstGeom prst="rect">
            <a:avLst/>
          </a:prstGeom>
          <a:noFill/>
          <a:ln w="9525">
            <a:noFill/>
            <a:miter lim="800000"/>
            <a:headEnd/>
            <a:tailEnd/>
          </a:ln>
        </p:spPr>
        <p:txBody>
          <a:bodyPr lIns="92075" tIns="46038" rIns="92075" bIns="46038"/>
          <a:lstStyle/>
          <a:p>
            <a:pPr marL="457200" indent="-457200" algn="l">
              <a:spcBef>
                <a:spcPct val="20000"/>
              </a:spcBef>
              <a:buFontTx/>
              <a:buChar char="•"/>
            </a:pPr>
            <a:r>
              <a:rPr kumimoji="1" lang="en-US" sz="2400" dirty="0">
                <a:latin typeface="Arial" charset="0"/>
              </a:rPr>
              <a:t>Studying key search</a:t>
            </a:r>
          </a:p>
          <a:p>
            <a:pPr marL="914400" lvl="1" indent="-457200" algn="l">
              <a:spcBef>
                <a:spcPct val="20000"/>
              </a:spcBef>
              <a:buFontTx/>
              <a:buChar char="•"/>
            </a:pPr>
            <a:r>
              <a:rPr kumimoji="1" lang="en-US" sz="2000" dirty="0">
                <a:latin typeface="Arial" charset="0"/>
              </a:rPr>
              <a:t>Distribution A: 2 bit key each key equally likely</a:t>
            </a:r>
          </a:p>
          <a:p>
            <a:pPr marL="914400" lvl="1" indent="-457200" algn="l">
              <a:spcBef>
                <a:spcPct val="20000"/>
              </a:spcBef>
              <a:buFontTx/>
              <a:buChar char="•"/>
            </a:pPr>
            <a:r>
              <a:rPr kumimoji="1" lang="en-US" sz="2000" dirty="0">
                <a:latin typeface="Arial" charset="0"/>
              </a:rPr>
              <a:t>Distribution B: 4 bit key each key equally likely</a:t>
            </a:r>
          </a:p>
          <a:p>
            <a:pPr marL="914400" lvl="1" indent="-457200" algn="l">
              <a:spcBef>
                <a:spcPct val="20000"/>
              </a:spcBef>
              <a:buFontTx/>
              <a:buChar char="•"/>
            </a:pPr>
            <a:r>
              <a:rPr kumimoji="1" lang="en-US" sz="2000" dirty="0">
                <a:latin typeface="Arial" charset="0"/>
              </a:rPr>
              <a:t>Distribution C: n bit key each key equally likely</a:t>
            </a:r>
          </a:p>
          <a:p>
            <a:pPr marL="914400" lvl="1" indent="-457200" algn="l">
              <a:spcBef>
                <a:spcPct val="20000"/>
              </a:spcBef>
              <a:buFontTx/>
              <a:buChar char="•"/>
            </a:pPr>
            <a:r>
              <a:rPr kumimoji="1" lang="en-US" sz="2000" dirty="0">
                <a:latin typeface="Arial" charset="0"/>
              </a:rPr>
              <a:t>Distribution A’: 2 bits with distribution (1/2, 1/6, 1/6, 1/6)</a:t>
            </a:r>
          </a:p>
          <a:p>
            <a:pPr marL="914400" lvl="1" indent="-457200" algn="l">
              <a:spcBef>
                <a:spcPct val="20000"/>
              </a:spcBef>
              <a:buFontTx/>
              <a:buChar char="•"/>
            </a:pPr>
            <a:r>
              <a:rPr kumimoji="1" lang="en-US" sz="2000" dirty="0">
                <a:latin typeface="Arial" charset="0"/>
              </a:rPr>
              <a:t>Distribution B’: 4 bits with distribution (1/2, 1/30, 1/30, …, 1/30)</a:t>
            </a:r>
            <a:endParaRPr kumimoji="1" lang="en-US" sz="2400" dirty="0">
              <a:latin typeface="Arial" charset="0"/>
            </a:endParaRPr>
          </a:p>
          <a:p>
            <a:pPr marL="914400" lvl="1" indent="-457200" algn="l">
              <a:spcBef>
                <a:spcPct val="20000"/>
              </a:spcBef>
              <a:buFontTx/>
              <a:buChar char="•"/>
            </a:pPr>
            <a:r>
              <a:rPr kumimoji="1" lang="en-US" sz="2000" dirty="0">
                <a:latin typeface="Arial" charset="0"/>
              </a:rPr>
              <a:t>Distribution C’: </a:t>
            </a:r>
            <a:r>
              <a:rPr kumimoji="1" lang="en-US" sz="2000" dirty="0" err="1">
                <a:latin typeface="Arial" charset="0"/>
              </a:rPr>
              <a:t>n</a:t>
            </a:r>
            <a:r>
              <a:rPr kumimoji="1" lang="en-US" sz="2000" dirty="0">
                <a:latin typeface="Arial" charset="0"/>
              </a:rPr>
              <a:t> bits with distribution (1/2, ½ 1/(2</a:t>
            </a:r>
            <a:r>
              <a:rPr kumimoji="1" lang="en-US" sz="2000" baseline="30000" dirty="0">
                <a:latin typeface="Arial" charset="0"/>
              </a:rPr>
              <a:t>n</a:t>
            </a:r>
            <a:r>
              <a:rPr kumimoji="1" lang="en-US" sz="2000" dirty="0">
                <a:latin typeface="Arial" charset="0"/>
              </a:rPr>
              <a:t>-1),…,½ 1/(2</a:t>
            </a:r>
            <a:r>
              <a:rPr kumimoji="1" lang="en-US" sz="2000" baseline="30000" dirty="0">
                <a:latin typeface="Arial" charset="0"/>
              </a:rPr>
              <a:t>n</a:t>
            </a:r>
            <a:r>
              <a:rPr kumimoji="1" lang="en-US" sz="2000" dirty="0">
                <a:latin typeface="Arial" charset="0"/>
              </a:rPr>
              <a:t>-1))</a:t>
            </a:r>
            <a:endParaRPr kumimoji="1" lang="en-US" sz="2400" dirty="0">
              <a:latin typeface="Arial" charset="0"/>
            </a:endParaRPr>
          </a:p>
          <a:p>
            <a:pPr marL="457200" indent="-457200" algn="l">
              <a:spcBef>
                <a:spcPct val="20000"/>
              </a:spcBef>
              <a:buFontTx/>
              <a:buChar char="•"/>
            </a:pPr>
            <a:endParaRPr kumimoji="1" lang="en-US" sz="2000" dirty="0">
              <a:latin typeface="Arial" charset="0"/>
            </a:endParaRPr>
          </a:p>
          <a:p>
            <a:pPr marL="457200" indent="-457200" algn="l">
              <a:spcBef>
                <a:spcPct val="20000"/>
              </a:spcBef>
              <a:buFontTx/>
              <a:buChar char="•"/>
            </a:pPr>
            <a:endParaRPr kumimoji="1" lang="en-US" sz="1800" dirty="0">
              <a:latin typeface="Arial"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70</a:t>
            </a:fld>
            <a:endParaRPr lang="en-US"/>
          </a:p>
        </p:txBody>
      </p:sp>
      <p:sp>
        <p:nvSpPr>
          <p:cNvPr id="22532" name="Rectangle 2"/>
          <p:cNvSpPr>
            <a:spLocks noGrp="1" noChangeArrowheads="1"/>
          </p:cNvSpPr>
          <p:nvPr>
            <p:ph type="title"/>
          </p:nvPr>
        </p:nvSpPr>
        <p:spPr>
          <a:xfrm>
            <a:off x="685800" y="152400"/>
            <a:ext cx="8153400" cy="762000"/>
          </a:xfrm>
        </p:spPr>
        <p:txBody>
          <a:bodyPr/>
          <a:lstStyle/>
          <a:p>
            <a:r>
              <a:rPr lang="en-US" sz="4000" dirty="0"/>
              <a:t>Linear complexity and linear profile</a:t>
            </a:r>
          </a:p>
        </p:txBody>
      </p:sp>
      <p:sp>
        <p:nvSpPr>
          <p:cNvPr id="22533" name="Rectangle 3"/>
          <p:cNvSpPr>
            <a:spLocks noGrp="1" noChangeArrowheads="1"/>
          </p:cNvSpPr>
          <p:nvPr>
            <p:ph type="body" idx="1"/>
          </p:nvPr>
        </p:nvSpPr>
        <p:spPr>
          <a:xfrm>
            <a:off x="381000" y="1981200"/>
            <a:ext cx="8610600" cy="37338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“Best” (i.e.-highest) linear complexity for S</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s</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is L=N/2. </a:t>
            </a:r>
          </a:p>
          <a:p>
            <a:pPr>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Complexity profile for S is the sequence of linear complexities L</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L</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L</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for S</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 S</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For a “strong” shift register, we want not just large L but large </a:t>
            </a:r>
            <a:r>
              <a:rPr lang="en-US" sz="2000" dirty="0" err="1">
                <a:latin typeface="Calibri" panose="020F0502020204030204" pitchFamily="34" charset="0"/>
                <a:cs typeface="Calibri" panose="020F0502020204030204" pitchFamily="34" charset="0"/>
              </a:rPr>
              <a:t>L</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for subsequences (thus hug the line L= N/2).</a:t>
            </a:r>
          </a:p>
          <a:p>
            <a:pPr>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E(L(&lt; s</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s</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&gt;))= N/2+ (4+(∑</a:t>
            </a:r>
            <a:r>
              <a:rPr lang="en-US" sz="2000" baseline="-25000" dirty="0">
                <a:latin typeface="Calibri" panose="020F0502020204030204" pitchFamily="34" charset="0"/>
                <a:cs typeface="Calibri" panose="020F0502020204030204" pitchFamily="34" charset="0"/>
              </a:rPr>
              <a:t>i=0</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(mod 2))/18- 2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(N/3+2/9)</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71</a:t>
            </a:fld>
            <a:endParaRPr lang="en-US"/>
          </a:p>
        </p:txBody>
      </p:sp>
      <p:sp>
        <p:nvSpPr>
          <p:cNvPr id="113668" name="Rectangle 2"/>
          <p:cNvSpPr>
            <a:spLocks noGrp="1" noChangeArrowheads="1"/>
          </p:cNvSpPr>
          <p:nvPr>
            <p:ph type="title"/>
          </p:nvPr>
        </p:nvSpPr>
        <p:spPr>
          <a:xfrm>
            <a:off x="457200" y="228600"/>
            <a:ext cx="8229600" cy="685800"/>
          </a:xfrm>
        </p:spPr>
        <p:txBody>
          <a:bodyPr/>
          <a:lstStyle/>
          <a:p>
            <a:r>
              <a:rPr lang="en-US" sz="4000" dirty="0"/>
              <a:t>Shrinking Generator</a:t>
            </a:r>
          </a:p>
        </p:txBody>
      </p:sp>
      <p:sp>
        <p:nvSpPr>
          <p:cNvPr id="113669" name="Rectangle 3"/>
          <p:cNvSpPr>
            <a:spLocks noGrp="1" noChangeArrowheads="1"/>
          </p:cNvSpPr>
          <p:nvPr>
            <p:ph type="body" idx="1"/>
          </p:nvPr>
        </p:nvSpPr>
        <p:spPr>
          <a:xfrm>
            <a:off x="381000" y="1828800"/>
            <a:ext cx="8458200" cy="3657600"/>
          </a:xfrm>
        </p:spPr>
        <p:txBody>
          <a:bodyPr/>
          <a:lstStyle/>
          <a:p>
            <a:r>
              <a:rPr lang="en-US" sz="2000" dirty="0"/>
              <a:t>Two LFSRs of maximal periods (2</a:t>
            </a:r>
            <a:r>
              <a:rPr lang="en-US" sz="2000" baseline="30000" dirty="0"/>
              <a:t>s</a:t>
            </a:r>
            <a:r>
              <a:rPr lang="en-US" sz="2000" dirty="0"/>
              <a:t>-1), (2</a:t>
            </a:r>
            <a:r>
              <a:rPr lang="en-US" sz="2000" baseline="30000" dirty="0"/>
              <a:t>a</a:t>
            </a:r>
            <a:r>
              <a:rPr lang="en-US" sz="2000" dirty="0"/>
              <a:t>-1) respectively.  (</a:t>
            </a:r>
            <a:r>
              <a:rPr lang="en-US" sz="2000" dirty="0" err="1"/>
              <a:t>a,s</a:t>
            </a:r>
            <a:r>
              <a:rPr lang="en-US" sz="2000" dirty="0"/>
              <a:t>)=1.</a:t>
            </a:r>
          </a:p>
          <a:p>
            <a:r>
              <a:rPr lang="en-US" sz="2000" dirty="0"/>
              <a:t>Output is output of A clocked by S.</a:t>
            </a:r>
            <a:endParaRPr lang="en-US" sz="2000" baseline="-25000" dirty="0"/>
          </a:p>
          <a:p>
            <a:r>
              <a:rPr lang="en-US" sz="2000" dirty="0"/>
              <a:t>Period: (2</a:t>
            </a:r>
            <a:r>
              <a:rPr lang="en-US" sz="2000" baseline="30000" dirty="0"/>
              <a:t>s-1</a:t>
            </a:r>
            <a:r>
              <a:rPr lang="en-US" sz="2000" dirty="0"/>
              <a:t>-1)(2</a:t>
            </a:r>
            <a:r>
              <a:rPr lang="en-US" sz="2000" baseline="30000" dirty="0"/>
              <a:t>a</a:t>
            </a:r>
            <a:r>
              <a:rPr lang="en-US" sz="2000" dirty="0"/>
              <a:t>-1).</a:t>
            </a:r>
          </a:p>
          <a:p>
            <a:r>
              <a:rPr lang="en-US" sz="2000" dirty="0"/>
              <a:t>Linear Complexity: a2</a:t>
            </a:r>
            <a:r>
              <a:rPr lang="en-US" sz="2000" baseline="30000" dirty="0"/>
              <a:t>s-2</a:t>
            </a:r>
            <a:r>
              <a:rPr lang="en-US" sz="2000" dirty="0"/>
              <a:t>&lt;c&lt;a2</a:t>
            </a:r>
            <a:r>
              <a:rPr lang="en-US" sz="2000" baseline="30000" dirty="0"/>
              <a:t>s-1</a:t>
            </a:r>
          </a:p>
          <a:p>
            <a:r>
              <a:rPr lang="en-US" sz="2000" dirty="0"/>
              <a:t>SEAL cipher from Coppersmith.</a:t>
            </a:r>
          </a:p>
          <a:p>
            <a:pPr marL="609600" indent="-609600">
              <a:buNone/>
            </a:pPr>
            <a:endParaRPr lang="en-US" sz="2400" baseline="-25000"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85800" y="0"/>
            <a:ext cx="7772400" cy="838200"/>
          </a:xfrm>
        </p:spPr>
        <p:txBody>
          <a:bodyPr/>
          <a:lstStyle/>
          <a:p>
            <a:r>
              <a:rPr lang="en-US" sz="4000" dirty="0"/>
              <a:t>RC4 Initialization</a:t>
            </a:r>
          </a:p>
        </p:txBody>
      </p:sp>
      <p:sp>
        <p:nvSpPr>
          <p:cNvPr id="187395" name="Rectangle 3"/>
          <p:cNvSpPr>
            <a:spLocks noGrp="1" noChangeArrowheads="1"/>
          </p:cNvSpPr>
          <p:nvPr>
            <p:ph type="body" idx="1"/>
          </p:nvPr>
        </p:nvSpPr>
        <p:spPr>
          <a:xfrm>
            <a:off x="685800" y="1295400"/>
            <a:ext cx="7772400" cy="4572000"/>
          </a:xfrm>
        </p:spPr>
        <p:txBody>
          <a:bodyPr/>
          <a:lstStyle/>
          <a:p>
            <a:r>
              <a:rPr lang="en-US" sz="2000" dirty="0"/>
              <a:t>Array </a:t>
            </a:r>
            <a:r>
              <a:rPr lang="en-US" sz="2000" dirty="0">
                <a:latin typeface="Courier" charset="0"/>
              </a:rPr>
              <a:t>key</a:t>
            </a:r>
            <a:r>
              <a:rPr lang="en-US" sz="2000" dirty="0"/>
              <a:t> contains </a:t>
            </a:r>
            <a:r>
              <a:rPr lang="en-US" sz="2000" dirty="0">
                <a:latin typeface="Times-Roman" charset="0"/>
              </a:rPr>
              <a:t>N</a:t>
            </a:r>
            <a:r>
              <a:rPr lang="en-US" sz="2000" dirty="0"/>
              <a:t> bytes of key</a:t>
            </a:r>
          </a:p>
          <a:p>
            <a:r>
              <a:rPr lang="en-US" sz="2000" dirty="0"/>
              <a:t>Array </a:t>
            </a:r>
            <a:r>
              <a:rPr lang="en-US" sz="2000" dirty="0">
                <a:latin typeface="Courier" charset="0"/>
              </a:rPr>
              <a:t>S</a:t>
            </a:r>
            <a:r>
              <a:rPr lang="en-US" sz="2000" dirty="0"/>
              <a:t> always has a permutation of </a:t>
            </a:r>
            <a:r>
              <a:rPr lang="en-US" sz="2000" dirty="0">
                <a:latin typeface="Times-Roman" charset="0"/>
              </a:rPr>
              <a:t>0,1,…,255</a:t>
            </a:r>
            <a:endParaRPr lang="en-US" sz="2000" dirty="0">
              <a:latin typeface="Courier" charset="0"/>
            </a:endParaRPr>
          </a:p>
          <a:p>
            <a:pPr>
              <a:lnSpc>
                <a:spcPct val="95000"/>
              </a:lnSpc>
              <a:spcBef>
                <a:spcPts val="0"/>
              </a:spcBef>
              <a:buFont typeface="Wingdings" pitchFamily="2" charset="2"/>
              <a:buNone/>
            </a:pPr>
            <a:r>
              <a:rPr lang="en-US" sz="2000" dirty="0">
                <a:latin typeface="Courier" charset="0"/>
              </a:rPr>
              <a:t>		</a:t>
            </a:r>
            <a:r>
              <a:rPr lang="en-US" sz="2000" dirty="0">
                <a:latin typeface="Courier New" panose="02070309020205020404" pitchFamily="49" charset="0"/>
                <a:cs typeface="Courier New" panose="02070309020205020404" pitchFamily="49" charset="0"/>
              </a:rPr>
              <a:t>for i = 0 to 255</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S[i] =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K[i] = key[i (mod N)]</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next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j = 0</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for i = 0 to 255</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j = (j + S[i] + K[i]) (mod 256)</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swap(S[i],S[j])</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next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i = j = 0</a:t>
            </a:r>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0"/>
            <a:ext cx="7772400" cy="990600"/>
          </a:xfrm>
        </p:spPr>
        <p:txBody>
          <a:bodyPr/>
          <a:lstStyle/>
          <a:p>
            <a:r>
              <a:rPr lang="en-US" sz="4000" dirty="0"/>
              <a:t>RC4 </a:t>
            </a:r>
            <a:r>
              <a:rPr lang="en-US" sz="4000" dirty="0" err="1"/>
              <a:t>Keystream</a:t>
            </a:r>
            <a:endParaRPr lang="en-US" sz="4000" dirty="0"/>
          </a:p>
        </p:txBody>
      </p:sp>
      <p:sp>
        <p:nvSpPr>
          <p:cNvPr id="188419" name="Rectangle 3"/>
          <p:cNvSpPr>
            <a:spLocks noGrp="1" noChangeArrowheads="1"/>
          </p:cNvSpPr>
          <p:nvPr>
            <p:ph type="body" idx="1"/>
          </p:nvPr>
        </p:nvSpPr>
        <p:spPr>
          <a:xfrm>
            <a:off x="685800" y="1447800"/>
            <a:ext cx="7772400" cy="4114800"/>
          </a:xfrm>
        </p:spPr>
        <p:txBody>
          <a:bodyPr/>
          <a:lstStyle/>
          <a:p>
            <a:r>
              <a:rPr lang="en-US" sz="2000" dirty="0"/>
              <a:t>For each </a:t>
            </a:r>
            <a:r>
              <a:rPr lang="en-US" sz="2000" dirty="0" err="1"/>
              <a:t>keystream</a:t>
            </a:r>
            <a:r>
              <a:rPr lang="en-US" sz="2000" dirty="0"/>
              <a:t> byte, swap elements of array </a:t>
            </a:r>
            <a:r>
              <a:rPr lang="en-US" sz="2000" dirty="0">
                <a:latin typeface="Courier" charset="0"/>
              </a:rPr>
              <a:t>S</a:t>
            </a:r>
            <a:r>
              <a:rPr lang="en-US" sz="2000" dirty="0"/>
              <a:t> and select a byte from the array:</a:t>
            </a:r>
          </a:p>
          <a:p>
            <a:pPr>
              <a:spcBef>
                <a:spcPts val="200"/>
              </a:spcBef>
              <a:buFont typeface="Wingdings" pitchFamily="2" charset="2"/>
              <a:buNone/>
            </a:pPr>
            <a:r>
              <a:rPr lang="en-US" sz="2000" dirty="0">
                <a:latin typeface="Courier New"/>
              </a:rPr>
              <a:t>		</a:t>
            </a:r>
            <a:r>
              <a:rPr lang="en-US" sz="1800" dirty="0">
                <a:latin typeface="Courier New"/>
              </a:rPr>
              <a:t>i = (i + 1) (mod 256)</a:t>
            </a:r>
          </a:p>
          <a:p>
            <a:pPr>
              <a:spcBef>
                <a:spcPts val="200"/>
              </a:spcBef>
              <a:buFont typeface="Wingdings" pitchFamily="2" charset="2"/>
              <a:buNone/>
            </a:pPr>
            <a:r>
              <a:rPr lang="en-US" sz="1800" dirty="0">
                <a:latin typeface="Courier New"/>
              </a:rPr>
              <a:t>		j = (j + S[i]) (mod 256)</a:t>
            </a:r>
          </a:p>
          <a:p>
            <a:pPr>
              <a:spcBef>
                <a:spcPts val="200"/>
              </a:spcBef>
              <a:buFont typeface="Wingdings" pitchFamily="2" charset="2"/>
              <a:buNone/>
            </a:pPr>
            <a:r>
              <a:rPr lang="en-US" sz="1800" dirty="0">
                <a:latin typeface="Courier New"/>
              </a:rPr>
              <a:t>		swap(S[i], S[j])</a:t>
            </a:r>
          </a:p>
          <a:p>
            <a:pPr>
              <a:spcBef>
                <a:spcPts val="200"/>
              </a:spcBef>
              <a:buFont typeface="Wingdings" pitchFamily="2" charset="2"/>
              <a:buNone/>
            </a:pPr>
            <a:r>
              <a:rPr lang="en-US" sz="1800" dirty="0">
                <a:latin typeface="Courier New"/>
              </a:rPr>
              <a:t>		t = (S[i] + S[j]) (mod 256)</a:t>
            </a:r>
          </a:p>
          <a:p>
            <a:pPr>
              <a:spcBef>
                <a:spcPts val="200"/>
              </a:spcBef>
              <a:buFont typeface="Wingdings" pitchFamily="2" charset="2"/>
              <a:buNone/>
            </a:pPr>
            <a:r>
              <a:rPr lang="en-US" sz="1800" dirty="0">
                <a:latin typeface="Courier New"/>
              </a:rPr>
              <a:t>		</a:t>
            </a:r>
            <a:r>
              <a:rPr lang="en-US" sz="1800" dirty="0" err="1">
                <a:latin typeface="Courier New"/>
              </a:rPr>
              <a:t>keystreamByte</a:t>
            </a:r>
            <a:r>
              <a:rPr lang="en-US" sz="1800" dirty="0">
                <a:latin typeface="Courier New"/>
              </a:rPr>
              <a:t> = S[t]</a:t>
            </a:r>
          </a:p>
          <a:p>
            <a:r>
              <a:rPr lang="en-US" sz="2000" dirty="0"/>
              <a:t>Use </a:t>
            </a:r>
            <a:r>
              <a:rPr lang="en-US" sz="2000" dirty="0" err="1"/>
              <a:t>keystream</a:t>
            </a:r>
            <a:r>
              <a:rPr lang="en-US" sz="2000" dirty="0"/>
              <a:t> bytes like a one-time pad</a:t>
            </a:r>
          </a:p>
          <a:p>
            <a:pPr lvl="1"/>
            <a:r>
              <a:rPr lang="en-US" sz="2000" dirty="0"/>
              <a:t>XOR to encrypt or decrypt</a:t>
            </a:r>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74</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4000" dirty="0"/>
              <a:t>End</a:t>
            </a:r>
            <a:endParaRPr lang="en-US" sz="36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RC4 Weakness</a:t>
            </a:r>
          </a:p>
        </p:txBody>
      </p:sp>
      <p:sp>
        <p:nvSpPr>
          <p:cNvPr id="217091" name="Rectangle 3"/>
          <p:cNvSpPr>
            <a:spLocks noGrp="1" noChangeArrowheads="1"/>
          </p:cNvSpPr>
          <p:nvPr>
            <p:ph type="body" idx="1"/>
          </p:nvPr>
        </p:nvSpPr>
        <p:spPr>
          <a:xfrm>
            <a:off x="304800" y="1143000"/>
            <a:ext cx="8153400" cy="4114800"/>
          </a:xfrm>
        </p:spPr>
        <p:txBody>
          <a:bodyPr/>
          <a:lstStyle/>
          <a:p>
            <a:r>
              <a:rPr lang="en-US" sz="2000" dirty="0"/>
              <a:t>RC4 Weakness: Let </a:t>
            </a:r>
            <a:r>
              <a:rPr lang="en-US" sz="2000" i="1" dirty="0"/>
              <a:t>S</a:t>
            </a:r>
            <a:r>
              <a:rPr lang="en-US" sz="2000" i="1" baseline="-25000" dirty="0"/>
              <a:t>i</a:t>
            </a:r>
            <a:r>
              <a:rPr lang="en-US" sz="2000" i="1" dirty="0"/>
              <a:t> be the state at time i, N = 2n (n = 8, usually). Let ⟨</a:t>
            </a:r>
            <a:r>
              <a:rPr lang="en-US" sz="2000" i="1" dirty="0" err="1"/>
              <a:t>z</a:t>
            </a:r>
            <a:r>
              <a:rPr lang="en-US" sz="2000" i="1" baseline="-25000" dirty="0" err="1"/>
              <a:t>i</a:t>
            </a:r>
            <a:r>
              <a:rPr lang="en-US" sz="2000" i="1" dirty="0"/>
              <a:t>⟩ be the output sequence</a:t>
            </a:r>
            <a:r>
              <a:rPr lang="en-US" sz="2000" b="1" i="1" dirty="0"/>
              <a:t>.</a:t>
            </a:r>
          </a:p>
          <a:p>
            <a:pPr lvl="1">
              <a:buNone/>
            </a:pPr>
            <a:r>
              <a:rPr lang="en-US" sz="1800" i="1" dirty="0"/>
              <a:t>P(z</a:t>
            </a:r>
            <a:r>
              <a:rPr lang="en-US" sz="1800" i="1" baseline="-25000" dirty="0"/>
              <a:t>2</a:t>
            </a:r>
            <a:r>
              <a:rPr lang="en-US" sz="1800" i="1" dirty="0"/>
              <a:t>) = 0) = 2N . </a:t>
            </a:r>
          </a:p>
          <a:p>
            <a:pPr lvl="1">
              <a:buNone/>
            </a:pPr>
            <a:r>
              <a:rPr lang="en-US" sz="1800" i="1" dirty="0"/>
              <a:t>Proof: Suppose S</a:t>
            </a:r>
            <a:r>
              <a:rPr lang="en-US" sz="1800" i="1" baseline="-25000" dirty="0"/>
              <a:t>0</a:t>
            </a:r>
            <a:r>
              <a:rPr lang="en-US" sz="1800" i="1" dirty="0"/>
              <a:t>[2] = 0, S</a:t>
            </a:r>
            <a:r>
              <a:rPr lang="en-US" sz="1800" i="1" baseline="-25000" dirty="0"/>
              <a:t>0</a:t>
            </a:r>
            <a:r>
              <a:rPr lang="en-US" sz="1800" i="1" dirty="0"/>
              <a:t>[1] ̸= 2, S</a:t>
            </a:r>
            <a:r>
              <a:rPr lang="en-US" sz="1800" i="1" baseline="-25000" dirty="0"/>
              <a:t>0</a:t>
            </a:r>
            <a:r>
              <a:rPr lang="en-US" sz="1800" i="1" dirty="0"/>
              <a:t>[1] = X, S</a:t>
            </a:r>
            <a:r>
              <a:rPr lang="en-US" sz="1800" i="1" baseline="-25000" dirty="0"/>
              <a:t>0</a:t>
            </a:r>
            <a:r>
              <a:rPr lang="en-US" sz="1800" i="1" dirty="0"/>
              <a:t>[X] = Y .</a:t>
            </a:r>
          </a:p>
          <a:p>
            <a:pPr lvl="1">
              <a:buNone/>
            </a:pPr>
            <a:r>
              <a:rPr lang="en-US" sz="1800" i="1" dirty="0"/>
              <a:t>Round </a:t>
            </a:r>
            <a:r>
              <a:rPr lang="en-US" sz="1800" dirty="0"/>
              <a:t>1: </a:t>
            </a:r>
            <a:r>
              <a:rPr lang="en-US" sz="1800" i="1" dirty="0"/>
              <a:t>i = 1, X = S</a:t>
            </a:r>
            <a:r>
              <a:rPr lang="en-US" sz="1800" i="1" baseline="-25000" dirty="0"/>
              <a:t>0</a:t>
            </a:r>
            <a:r>
              <a:rPr lang="en-US" sz="1800" i="1" dirty="0"/>
              <a:t>[1] + 0. Exchange S</a:t>
            </a:r>
            <a:r>
              <a:rPr lang="en-US" sz="1800" i="1" baseline="-25000" dirty="0"/>
              <a:t>0</a:t>
            </a:r>
            <a:r>
              <a:rPr lang="en-US" sz="1800" i="1" dirty="0"/>
              <a:t>[1] and S</a:t>
            </a:r>
            <a:r>
              <a:rPr lang="en-US" sz="1800" i="1" baseline="-25000" dirty="0"/>
              <a:t>0</a:t>
            </a:r>
            <a:r>
              <a:rPr lang="en-US" sz="1800" i="1" dirty="0"/>
              <a:t>[Y ]. </a:t>
            </a:r>
          </a:p>
          <a:p>
            <a:pPr lvl="1">
              <a:buNone/>
            </a:pPr>
            <a:r>
              <a:rPr lang="en-US" sz="1800" i="1" dirty="0"/>
              <a:t>Round 2: i = 2, j = X + S</a:t>
            </a:r>
            <a:r>
              <a:rPr lang="en-US" sz="1800" i="1" baseline="-25000" dirty="0"/>
              <a:t>1</a:t>
            </a:r>
            <a:r>
              <a:rPr lang="en-US" sz="1800" i="1" dirty="0"/>
              <a:t>[2] = X, Output S</a:t>
            </a:r>
            <a:r>
              <a:rPr lang="en-US" sz="1800" i="1" baseline="-25000" dirty="0"/>
              <a:t>1</a:t>
            </a:r>
            <a:r>
              <a:rPr lang="en-US" sz="1800" i="1" dirty="0"/>
              <a:t>[S</a:t>
            </a:r>
            <a:r>
              <a:rPr lang="en-US" sz="1800" i="1" baseline="-25000" dirty="0"/>
              <a:t>1</a:t>
            </a:r>
            <a:r>
              <a:rPr lang="en-US" sz="1800" i="1" dirty="0"/>
              <a:t>[2] + S</a:t>
            </a:r>
            <a:r>
              <a:rPr lang="en-US" sz="1800" i="1" baseline="-25000" dirty="0"/>
              <a:t>1</a:t>
            </a:r>
            <a:r>
              <a:rPr lang="en-US" sz="1800" i="1" dirty="0"/>
              <a:t>[X]] = S</a:t>
            </a:r>
            <a:r>
              <a:rPr lang="en-US" sz="1800" i="1" baseline="-25000" dirty="0"/>
              <a:t>1</a:t>
            </a:r>
            <a:r>
              <a:rPr lang="en-US" sz="1800" i="1" dirty="0"/>
              <a:t>[X] = 0. So P(</a:t>
            </a:r>
            <a:r>
              <a:rPr lang="en-US" sz="1800" i="1" dirty="0" err="1"/>
              <a:t>z</a:t>
            </a:r>
            <a:r>
              <a:rPr lang="en-US" sz="1800" i="1" baseline="-25000" dirty="0" err="1"/>
              <a:t>j</a:t>
            </a:r>
            <a:r>
              <a:rPr lang="en-US" sz="1800" i="1" dirty="0"/>
              <a:t> = 0) ≈ 1</a:t>
            </a:r>
          </a:p>
          <a:p>
            <a:pPr lvl="1">
              <a:buNone/>
            </a:pPr>
            <a:r>
              <a:rPr lang="en-US" sz="1800" i="1" dirty="0"/>
              <a:t>N + 1 N (1 − 1N ) ≈ 2</a:t>
            </a:r>
          </a:p>
          <a:p>
            <a:pPr lvl="1">
              <a:buNone/>
            </a:pPr>
            <a:r>
              <a:rPr lang="en-US" sz="1800" i="1" dirty="0"/>
              <a:t>N . So by </a:t>
            </a:r>
            <a:r>
              <a:rPr lang="en-US" sz="1800" i="1" dirty="0" err="1"/>
              <a:t>Bayes</a:t>
            </a:r>
            <a:r>
              <a:rPr lang="en-US" sz="1800" i="1" dirty="0"/>
              <a:t>, if z</a:t>
            </a:r>
            <a:r>
              <a:rPr lang="en-US" sz="1800" i="1" baseline="-25000" dirty="0"/>
              <a:t>2</a:t>
            </a:r>
            <a:r>
              <a:rPr lang="en-US" sz="1800" i="1" dirty="0"/>
              <a:t> = 0, we can extract </a:t>
            </a:r>
            <a:r>
              <a:rPr lang="en-US" sz="1800" dirty="0"/>
              <a:t>byte of state with probability 1/2 .</a:t>
            </a:r>
          </a:p>
          <a:p>
            <a:endParaRPr lang="en-US" sz="2000" b="1" dirty="0"/>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Enigma: method of batons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52400" y="1295400"/>
                <a:ext cx="8763000" cy="4350327"/>
              </a:xfrm>
            </p:spPr>
            <p:txBody>
              <a:bodyPr/>
              <a:lstStyle/>
              <a:p>
                <a:r>
                  <a:rPr lang="en-US" sz="2000" b="0" dirty="0"/>
                  <a:t>Encryption equation with no </a:t>
                </a:r>
                <a:r>
                  <a:rPr lang="en-US" sz="2000" b="0" dirty="0" err="1"/>
                  <a:t>Stecker</a:t>
                </a:r>
                <a:r>
                  <a:rPr lang="en-US" sz="2000" dirty="0"/>
                  <a:t>: </a:t>
                </a: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e>
                      <m:sup>
                        <m:r>
                          <a:rPr lang="en-US" sz="2000" b="0" i="1" smtClean="0">
                            <a:latin typeface="Cambria Math" panose="02040503050406030204" pitchFamily="18" charset="0"/>
                          </a:rPr>
                          <m:t>𝑖</m:t>
                        </m:r>
                      </m:sup>
                    </m:sSup>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e>
                      <m:sup>
                        <m:r>
                          <a:rPr lang="en-US" sz="2000" b="0" i="1" smtClean="0">
                            <a:latin typeface="Cambria Math" panose="02040503050406030204" pitchFamily="18" charset="0"/>
                          </a:rPr>
                          <m:t>𝑗</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sup>
                        <m:r>
                          <a:rPr lang="en-US" sz="2000" b="0" i="1" smtClean="0">
                            <a:latin typeface="Cambria Math" panose="02040503050406030204" pitchFamily="18" charset="0"/>
                          </a:rPr>
                          <m:t>𝑘</m:t>
                        </m:r>
                      </m:sup>
                    </m:sSup>
                    <m:r>
                      <m:rPr>
                        <m:sty m:val="p"/>
                      </m:rPr>
                      <a:rPr lang="en-US" sz="2000" b="0" i="0" smtClean="0">
                        <a:latin typeface="Cambria Math" panose="02040503050406030204" pitchFamily="18" charset="0"/>
                      </a:rPr>
                      <m:t>Z</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𝑘</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𝑗</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𝑖</m:t>
                        </m:r>
                      </m:sup>
                    </m:sSup>
                  </m:oMath>
                </a14:m>
                <a:endParaRPr lang="en-US" sz="2000" dirty="0"/>
              </a:p>
              <a:p>
                <a:r>
                  <a:rPr lang="en-US" sz="2000" dirty="0"/>
                  <a:t>Trial encrypt plaintext with fast rotor in each possible position.</a:t>
                </a:r>
              </a:p>
              <a:p>
                <a:r>
                  <a:rPr lang="en-US" sz="2000" dirty="0"/>
                  <a:t>Correct position will produce isomorphic text.</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52400" y="1295400"/>
                <a:ext cx="8763000" cy="4350327"/>
              </a:xfrm>
              <a:blipFill>
                <a:blip r:embed="rId2"/>
                <a:stretch>
                  <a:fillRect l="-580"/>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76</a:t>
            </a:fld>
            <a:endParaRPr lang="en-US"/>
          </a:p>
        </p:txBody>
      </p:sp>
    </p:spTree>
    <p:extLst>
      <p:ext uri="{BB962C8B-B14F-4D97-AF65-F5344CB8AC3E}">
        <p14:creationId xmlns:p14="http://schemas.microsoft.com/office/powerpoint/2010/main" val="3698147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77</a:t>
            </a:fld>
            <a:endParaRPr lang="en-US"/>
          </a:p>
        </p:txBody>
      </p:sp>
      <p:sp>
        <p:nvSpPr>
          <p:cNvPr id="110596" name="Rectangle 2"/>
          <p:cNvSpPr>
            <a:spLocks noGrp="1" noChangeArrowheads="1"/>
          </p:cNvSpPr>
          <p:nvPr>
            <p:ph type="title"/>
          </p:nvPr>
        </p:nvSpPr>
        <p:spPr>
          <a:xfrm>
            <a:off x="685800" y="0"/>
            <a:ext cx="7772400" cy="762000"/>
          </a:xfrm>
        </p:spPr>
        <p:txBody>
          <a:bodyPr/>
          <a:lstStyle/>
          <a:p>
            <a:r>
              <a:rPr lang="en-US" sz="3600" dirty="0"/>
              <a:t>Visualizing rotor motion</a:t>
            </a:r>
          </a:p>
        </p:txBody>
      </p:sp>
      <p:sp>
        <p:nvSpPr>
          <p:cNvPr id="110597" name="Text Box 3"/>
          <p:cNvSpPr txBox="1">
            <a:spLocks noChangeArrowheads="1"/>
          </p:cNvSpPr>
          <p:nvPr/>
        </p:nvSpPr>
        <p:spPr bwMode="auto">
          <a:xfrm>
            <a:off x="838200" y="950178"/>
            <a:ext cx="6781800" cy="5755422"/>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spcBef>
                <a:spcPts val="0"/>
              </a:spcBef>
            </a:pPr>
            <a:r>
              <a:rPr lang="en-US" sz="1600" b="1" dirty="0">
                <a:latin typeface="Courier New"/>
                <a:cs typeface="Courier New"/>
              </a:rPr>
              <a:t>      </a:t>
            </a:r>
            <a:r>
              <a:rPr lang="en-US" sz="1200" b="1" dirty="0">
                <a:latin typeface="Courier New"/>
                <a:cs typeface="Courier New"/>
              </a:rPr>
              <a:t>a b c d e f g h i j k l m n o p q r s t u v w x y z</a:t>
            </a:r>
          </a:p>
          <a:p>
            <a:pPr algn="l">
              <a:spcBef>
                <a:spcPts val="0"/>
              </a:spcBef>
            </a:pPr>
            <a:r>
              <a:rPr lang="en-US" sz="1200" b="1" dirty="0">
                <a:latin typeface="Courier New"/>
                <a:cs typeface="Courier New"/>
              </a:rPr>
              <a:t>  step</a:t>
            </a:r>
          </a:p>
          <a:p>
            <a:pPr algn="l">
              <a:spcBef>
                <a:spcPts val="0"/>
              </a:spcBef>
            </a:pPr>
            <a:r>
              <a:rPr lang="en-US" sz="1200" b="1" dirty="0">
                <a:latin typeface="Courier New"/>
                <a:cs typeface="Courier New"/>
              </a:rPr>
              <a:t>    0   E K M F L G D Q V Z N T O W Y H X U S P A I B R C J</a:t>
            </a:r>
          </a:p>
          <a:p>
            <a:pPr algn="l">
              <a:spcBef>
                <a:spcPts val="0"/>
              </a:spcBef>
            </a:pPr>
            <a:r>
              <a:rPr lang="en-US" sz="1200" b="1" dirty="0">
                <a:latin typeface="Courier New"/>
                <a:cs typeface="Courier New"/>
              </a:rPr>
              <a:t>    1   J L E K F C P U Y M S N V X G W T R O Z H A Q B I D</a:t>
            </a:r>
          </a:p>
          <a:p>
            <a:pPr algn="l">
              <a:spcBef>
                <a:spcPts val="0"/>
              </a:spcBef>
            </a:pPr>
            <a:r>
              <a:rPr lang="en-US" sz="1200" b="1" dirty="0">
                <a:latin typeface="Courier New"/>
                <a:cs typeface="Courier New"/>
              </a:rPr>
              <a:t>    2   K D J E B O T X L R M U W F V S Q N Y G Z P A H C I</a:t>
            </a:r>
          </a:p>
          <a:p>
            <a:pPr algn="l">
              <a:spcBef>
                <a:spcPts val="0"/>
              </a:spcBef>
            </a:pPr>
            <a:r>
              <a:rPr lang="en-US" sz="1200" b="1" dirty="0">
                <a:latin typeface="Courier New"/>
                <a:cs typeface="Courier New"/>
              </a:rPr>
              <a:t>    3   C I D A N S W K Q L T V E U R P M X F Y O Z G B H J</a:t>
            </a:r>
          </a:p>
          <a:p>
            <a:pPr algn="l">
              <a:spcBef>
                <a:spcPts val="0"/>
              </a:spcBef>
            </a:pPr>
            <a:r>
              <a:rPr lang="en-US" sz="1200" b="1" dirty="0">
                <a:latin typeface="Courier New"/>
                <a:cs typeface="Courier New"/>
              </a:rPr>
              <a:t>    4   H C Z M R V J P K S U D T Q O L W E X N Y F A G I B</a:t>
            </a:r>
          </a:p>
          <a:p>
            <a:pPr algn="l">
              <a:spcBef>
                <a:spcPts val="0"/>
              </a:spcBef>
            </a:pPr>
            <a:r>
              <a:rPr lang="en-US" sz="1200" b="1" dirty="0">
                <a:latin typeface="Courier New"/>
                <a:cs typeface="Courier New"/>
              </a:rPr>
              <a:t>R   5   B Y L Q U I O J R T C S P N K V D W M X E Z F H A G</a:t>
            </a:r>
          </a:p>
          <a:p>
            <a:pPr algn="l">
              <a:spcBef>
                <a:spcPts val="0"/>
              </a:spcBef>
            </a:pPr>
            <a:r>
              <a:rPr lang="en-US" sz="1200" b="1" dirty="0">
                <a:latin typeface="Courier New"/>
                <a:cs typeface="Courier New"/>
              </a:rPr>
              <a:t>O   6   X K P T H N I Q S B R O M J U C V L W D Y E G Z F A</a:t>
            </a:r>
          </a:p>
          <a:p>
            <a:pPr algn="l">
              <a:spcBef>
                <a:spcPts val="0"/>
              </a:spcBef>
            </a:pPr>
            <a:r>
              <a:rPr lang="en-US" sz="1200" b="1" dirty="0">
                <a:latin typeface="Courier New"/>
                <a:cs typeface="Courier New"/>
              </a:rPr>
              <a:t>T   7   J O S G M H P R A Q N L I T B U K V C X D F Y E Z W</a:t>
            </a:r>
          </a:p>
          <a:p>
            <a:pPr algn="l">
              <a:spcBef>
                <a:spcPts val="0"/>
              </a:spcBef>
            </a:pPr>
            <a:r>
              <a:rPr lang="en-US" sz="1200" b="1" dirty="0">
                <a:latin typeface="Courier New"/>
                <a:cs typeface="Courier New"/>
              </a:rPr>
              <a:t>O   8   N R F L G O Q Z P M K H S A T J U B W C E X D Y V I</a:t>
            </a:r>
          </a:p>
          <a:p>
            <a:pPr algn="l">
              <a:spcBef>
                <a:spcPts val="0"/>
              </a:spcBef>
            </a:pPr>
            <a:r>
              <a:rPr lang="en-US" sz="1200" b="1" dirty="0">
                <a:latin typeface="Courier New"/>
                <a:cs typeface="Courier New"/>
              </a:rPr>
              <a:t>R   9   Q E K F N P Y O L J G R Z S I T A V B D W C X U H M</a:t>
            </a:r>
          </a:p>
          <a:p>
            <a:pPr algn="l">
              <a:spcBef>
                <a:spcPts val="0"/>
              </a:spcBef>
            </a:pPr>
            <a:r>
              <a:rPr lang="en-US" sz="1200" b="1" dirty="0">
                <a:latin typeface="Courier New"/>
                <a:cs typeface="Courier New"/>
              </a:rPr>
              <a:t>   10   D J E M O X N K I F Q Y R H S Z U A C V B W T G L P</a:t>
            </a:r>
          </a:p>
          <a:p>
            <a:pPr algn="l">
              <a:spcBef>
                <a:spcPts val="0"/>
              </a:spcBef>
            </a:pPr>
            <a:r>
              <a:rPr lang="en-US" sz="1200" b="1" dirty="0">
                <a:latin typeface="Courier New"/>
                <a:cs typeface="Courier New"/>
              </a:rPr>
              <a:t>I  11   I D L N W M J H E P X Q G R Y T Z B U A V S F K O C</a:t>
            </a:r>
          </a:p>
          <a:p>
            <a:pPr algn="l">
              <a:spcBef>
                <a:spcPts val="0"/>
              </a:spcBef>
            </a:pPr>
            <a:r>
              <a:rPr lang="en-US" sz="1200" b="1" dirty="0">
                <a:latin typeface="Courier New"/>
                <a:cs typeface="Courier New"/>
              </a:rPr>
              <a:t>   12   C K M V L I G D O W P F Q X S Y A T Z U R E J N B H</a:t>
            </a:r>
          </a:p>
          <a:p>
            <a:pPr algn="l">
              <a:spcBef>
                <a:spcPts val="0"/>
              </a:spcBef>
            </a:pPr>
            <a:r>
              <a:rPr lang="en-US" sz="1200" b="1" dirty="0">
                <a:latin typeface="Courier New"/>
                <a:cs typeface="Courier New"/>
              </a:rPr>
              <a:t>   13   J L U K H F C N V O E P W R X Z S Y T Q D I M A G B</a:t>
            </a:r>
          </a:p>
          <a:p>
            <a:pPr algn="l">
              <a:spcBef>
                <a:spcPts val="0"/>
              </a:spcBef>
            </a:pPr>
            <a:r>
              <a:rPr lang="en-US" sz="1200" b="1" dirty="0">
                <a:latin typeface="Courier New"/>
                <a:cs typeface="Courier New"/>
              </a:rPr>
              <a:t>   14   K T J G E B M U N D O V Q W Y R X S P C H L Z F A I</a:t>
            </a:r>
          </a:p>
          <a:p>
            <a:pPr algn="l">
              <a:spcBef>
                <a:spcPts val="0"/>
              </a:spcBef>
            </a:pPr>
            <a:r>
              <a:rPr lang="en-US" sz="1200" b="1" dirty="0">
                <a:latin typeface="Courier New"/>
                <a:cs typeface="Courier New"/>
              </a:rPr>
              <a:t>   15   S I F D A L T M C N U P V X Q W R O B G K Y E Z H J</a:t>
            </a:r>
          </a:p>
          <a:p>
            <a:pPr algn="l">
              <a:spcBef>
                <a:spcPts val="0"/>
              </a:spcBef>
            </a:pPr>
            <a:r>
              <a:rPr lang="en-US" sz="1200" b="1" dirty="0">
                <a:latin typeface="Courier New"/>
                <a:cs typeface="Courier New"/>
              </a:rPr>
              <a:t>   16   H E C Z K S L B M T O U W P V Q N A F J X D Y G I R</a:t>
            </a:r>
          </a:p>
          <a:p>
            <a:pPr algn="l">
              <a:spcBef>
                <a:spcPts val="0"/>
              </a:spcBef>
            </a:pPr>
            <a:r>
              <a:rPr lang="en-US" sz="1200" b="1" dirty="0">
                <a:latin typeface="Courier New"/>
                <a:cs typeface="Courier New"/>
              </a:rPr>
              <a:t>   17   D B Y J R K A L S N T V O U P M Z E I W C X F H Q G</a:t>
            </a:r>
          </a:p>
          <a:p>
            <a:pPr algn="l">
              <a:spcBef>
                <a:spcPts val="0"/>
              </a:spcBef>
            </a:pPr>
            <a:r>
              <a:rPr lang="en-US" sz="1200" b="1" dirty="0">
                <a:latin typeface="Courier New"/>
                <a:cs typeface="Courier New"/>
              </a:rPr>
              <a:t>   18   A X I Q J Z K R M S U N T O L Y D H V B W E G P F C</a:t>
            </a:r>
          </a:p>
          <a:p>
            <a:pPr algn="l">
              <a:spcBef>
                <a:spcPts val="0"/>
              </a:spcBef>
            </a:pPr>
            <a:r>
              <a:rPr lang="en-US" sz="1200" b="1" dirty="0">
                <a:latin typeface="Courier New"/>
                <a:cs typeface="Courier New"/>
              </a:rPr>
              <a:t>   19   W H P I Y J Q L R T M S N K X C G U A V D F O E B Z</a:t>
            </a:r>
          </a:p>
          <a:p>
            <a:pPr algn="l">
              <a:spcBef>
                <a:spcPts val="0"/>
              </a:spcBef>
            </a:pPr>
            <a:r>
              <a:rPr lang="en-US" sz="1200" b="1" dirty="0">
                <a:latin typeface="Courier New"/>
                <a:cs typeface="Courier New"/>
              </a:rPr>
              <a:t>   20   G O H X I P K Q S L R M J W B F T Z U C E N D A Y V</a:t>
            </a:r>
          </a:p>
          <a:p>
            <a:pPr algn="l">
              <a:spcBef>
                <a:spcPts val="0"/>
              </a:spcBef>
            </a:pPr>
            <a:r>
              <a:rPr lang="en-US" sz="1200" b="1" dirty="0">
                <a:latin typeface="Courier New"/>
                <a:cs typeface="Courier New"/>
              </a:rPr>
              <a:t>   21   N G W H O J P R K Q L I V A E S Y T B D M C Z X U F</a:t>
            </a:r>
          </a:p>
          <a:p>
            <a:pPr algn="l">
              <a:spcBef>
                <a:spcPts val="0"/>
              </a:spcBef>
            </a:pPr>
            <a:r>
              <a:rPr lang="en-US" sz="1200" b="1" dirty="0">
                <a:latin typeface="Courier New"/>
                <a:cs typeface="Courier New"/>
              </a:rPr>
              <a:t>   22   F V G N I O Q J P K H U Z D R X S A C L B Y W T E M</a:t>
            </a:r>
          </a:p>
          <a:p>
            <a:pPr algn="l">
              <a:spcBef>
                <a:spcPts val="0"/>
              </a:spcBef>
            </a:pPr>
            <a:r>
              <a:rPr lang="en-US" sz="1200" b="1" dirty="0">
                <a:latin typeface="Courier New"/>
                <a:cs typeface="Courier New"/>
              </a:rPr>
              <a:t>   23   U F M H N P I O J G T Y C Q W R Z B K A X V S D L E</a:t>
            </a:r>
          </a:p>
          <a:p>
            <a:pPr algn="l">
              <a:spcBef>
                <a:spcPts val="0"/>
              </a:spcBef>
            </a:pPr>
            <a:r>
              <a:rPr lang="en-US" sz="1200" b="1" dirty="0">
                <a:latin typeface="Courier New"/>
                <a:cs typeface="Courier New"/>
              </a:rPr>
              <a:t>   24   E L G M O H N I F S X B P V Q Y A J Z W U R C K D T</a:t>
            </a:r>
          </a:p>
          <a:p>
            <a:pPr algn="l">
              <a:spcBef>
                <a:spcPts val="0"/>
              </a:spcBef>
            </a:pPr>
            <a:r>
              <a:rPr lang="en-US" sz="1200" b="1" dirty="0">
                <a:latin typeface="Courier New"/>
                <a:cs typeface="Courier New"/>
              </a:rPr>
              <a:t>   25   K F L N G M H E R W A O U P X Z I Y V T Q B J C S D</a:t>
            </a:r>
          </a:p>
          <a:p>
            <a:pPr algn="l">
              <a:spcBef>
                <a:spcPts val="0"/>
              </a:spcBef>
            </a:pPr>
            <a:r>
              <a:rPr lang="en-US" sz="1200" b="1" dirty="0">
                <a:latin typeface="Courier New"/>
                <a:cs typeface="Courier New"/>
              </a:rPr>
              <a:t>        a b c d e f g h i j k l m n o p q r s t u v w x y z</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err="1"/>
              <a:t>Hebern</a:t>
            </a:r>
            <a:r>
              <a:rPr lang="en-US" sz="3600" dirty="0"/>
              <a:t> machines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52400" y="1600200"/>
                <a:ext cx="8763000" cy="5105400"/>
              </a:xfrm>
            </p:spPr>
            <p:txBody>
              <a:bodyPr/>
              <a:lstStyle/>
              <a:p>
                <a:r>
                  <a:rPr lang="en-US" sz="2000" b="1" dirty="0"/>
                  <a:t>Hebern equation: </a:t>
                </a: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5</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5</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4</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oMath>
                </a14:m>
                <a:endParaRPr lang="en-US" sz="1800" dirty="0"/>
              </a:p>
              <a:p>
                <a:pPr lvl="1"/>
                <a:r>
                  <a:rPr lang="en-US" sz="1800" dirty="0"/>
                  <a:t>For idealized </a:t>
                </a:r>
                <a:r>
                  <a:rPr lang="en-US" sz="1800" dirty="0" err="1"/>
                  <a:t>Hebern</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1</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2</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d>
                      <m:dPr>
                        <m:begChr m:val="["/>
                        <m:endChr m:val="]"/>
                        <m:ctrlPr>
                          <a:rPr lang="en-US" sz="1800" b="1"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𝑡</m:t>
                            </m:r>
                          </m:num>
                          <m:den>
                            <m:r>
                              <a:rPr lang="en-US" sz="1800" b="0" i="1" smtClean="0">
                                <a:latin typeface="Cambria Math" panose="02040503050406030204" pitchFamily="18" charset="0"/>
                              </a:rPr>
                              <m:t>26</m:t>
                            </m:r>
                          </m:den>
                        </m:f>
                      </m:e>
                    </m:d>
                    <m:r>
                      <a:rPr lang="en-US" sz="1800" b="0" i="0"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3</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𝑡</m:t>
                        </m:r>
                      </m:num>
                      <m:den>
                        <m:r>
                          <a:rPr lang="en-US" sz="1800" b="0" i="1" smtClean="0">
                            <a:latin typeface="Cambria Math" panose="02040503050406030204" pitchFamily="18" charset="0"/>
                          </a:rPr>
                          <m:t>676</m:t>
                        </m:r>
                      </m:den>
                    </m:f>
                    <m:r>
                      <a:rPr lang="en-US" sz="1800" b="0" i="1" smtClean="0">
                        <a:latin typeface="Cambria Math" panose="02040503050406030204" pitchFamily="18" charset="0"/>
                      </a:rPr>
                      <m:t>]</m:t>
                    </m:r>
                  </m:oMath>
                </a14:m>
                <a:endParaRPr lang="en-US" sz="1800" dirty="0"/>
              </a:p>
              <a:p>
                <a:r>
                  <a:rPr lang="en-US" sz="2000" b="1" dirty="0"/>
                  <a:t>Idea: </a:t>
                </a:r>
                <a:r>
                  <a:rPr lang="en-US" sz="2000" dirty="0"/>
                  <a:t>If a plaintext is enciphered several times with the fast rotor in the same position, the resulting ciphertexts are isomorphic, that is, the ciphertexts transform into each other using monoalphabetic substitution.  Same is true for same ciphertext decrypted with fast rotor in same position.</a:t>
                </a:r>
              </a:p>
              <a:p>
                <a:r>
                  <a:rPr lang="en-US" sz="2000" dirty="0"/>
                  <a:t>Assumption: Suppose we know wiring of fast rotor.  We can trial encipher plaintext to obtain an isomorphic ciphertext.</a:t>
                </a:r>
              </a:p>
              <a:p>
                <a:pPr lvl="1"/>
                <a:r>
                  <a:rPr lang="en-US" sz="1800" dirty="0"/>
                  <a:t>We can figure out first rotor wiring from a lot of ciphertext</a:t>
                </a:r>
              </a:p>
              <a:p>
                <a:r>
                  <a:rPr lang="en-US" sz="2000" dirty="0"/>
                  <a:t>If a plaintext has no repeated letters, the number of ways two strings can be enciphered is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𝑛</m:t>
                            </m:r>
                            <m:r>
                              <a:rPr lang="en-US" sz="2000" b="0" i="1" smtClean="0">
                                <a:latin typeface="Cambria Math" panose="02040503050406030204" pitchFamily="18" charset="0"/>
                              </a:rPr>
                              <m:t>−1</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26−</m:t>
                                </m:r>
                                <m:r>
                                  <a:rPr lang="en-US" sz="2000" b="0" i="1" smtClean="0">
                                    <a:latin typeface="Cambria Math" panose="02040503050406030204" pitchFamily="18" charset="0"/>
                                  </a:rPr>
                                  <m:t>𝑖</m:t>
                                </m:r>
                              </m:num>
                              <m:den>
                                <m:r>
                                  <a:rPr lang="en-US" sz="2000" b="0" i="1" smtClean="0">
                                    <a:latin typeface="Cambria Math" panose="02040503050406030204" pitchFamily="18" charset="0"/>
                                  </a:rPr>
                                  <m:t>26</m:t>
                                </m:r>
                              </m:den>
                            </m:f>
                          </m:e>
                        </m:nary>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oMath>
                </a14:m>
                <a:r>
                  <a:rPr lang="en-US" sz="2000" dirty="0"/>
                  <a:t>.  There are fewer ways to do this with when characters are repeated.</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52400" y="1600200"/>
                <a:ext cx="8763000" cy="5105400"/>
              </a:xfrm>
              <a:blipFill>
                <a:blip r:embed="rId2"/>
                <a:stretch>
                  <a:fillRect l="-580" t="-496" r="-1159"/>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78</a:t>
            </a:fld>
            <a:endParaRPr lang="en-US"/>
          </a:p>
        </p:txBody>
      </p:sp>
    </p:spTree>
    <p:extLst>
      <p:ext uri="{BB962C8B-B14F-4D97-AF65-F5344CB8AC3E}">
        <p14:creationId xmlns:p14="http://schemas.microsoft.com/office/powerpoint/2010/main" val="11336393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0"/>
            <a:ext cx="7772400" cy="838200"/>
          </a:xfrm>
        </p:spPr>
        <p:txBody>
          <a:bodyPr/>
          <a:lstStyle/>
          <a:p>
            <a:r>
              <a:rPr lang="en-US" sz="3600" dirty="0"/>
              <a:t>Sigaba Wiring Diagram</a:t>
            </a:r>
          </a:p>
        </p:txBody>
      </p:sp>
      <p:sp>
        <p:nvSpPr>
          <p:cNvPr id="215043" name="Rectangle 3"/>
          <p:cNvSpPr>
            <a:spLocks noGrp="1" noChangeArrowheads="1"/>
          </p:cNvSpPr>
          <p:nvPr>
            <p:ph type="body" idx="1"/>
          </p:nvPr>
        </p:nvSpPr>
        <p:spPr>
          <a:xfrm>
            <a:off x="6172200" y="1828800"/>
            <a:ext cx="2895600" cy="4191000"/>
          </a:xfrm>
        </p:spPr>
        <p:txBody>
          <a:bodyPr/>
          <a:lstStyle/>
          <a:p>
            <a:pPr>
              <a:spcBef>
                <a:spcPts val="200"/>
              </a:spcBef>
            </a:pPr>
            <a:r>
              <a:rPr lang="en-US" sz="2000" dirty="0"/>
              <a:t>Control and index rotors determine stepping of cipher rotors</a:t>
            </a:r>
          </a:p>
        </p:txBody>
      </p:sp>
      <p:pic>
        <p:nvPicPr>
          <p:cNvPr id="215045" name="Picture 5"/>
          <p:cNvPicPr>
            <a:picLocks noChangeAspect="1" noChangeArrowheads="1"/>
          </p:cNvPicPr>
          <p:nvPr/>
        </p:nvPicPr>
        <p:blipFill>
          <a:blip r:embed="rId2" cstate="print"/>
          <a:srcRect/>
          <a:stretch>
            <a:fillRect/>
          </a:stretch>
        </p:blipFill>
        <p:spPr bwMode="auto">
          <a:xfrm>
            <a:off x="381000" y="1600200"/>
            <a:ext cx="5346700" cy="3886200"/>
          </a:xfrm>
          <a:prstGeom prst="rect">
            <a:avLst/>
          </a:prstGeom>
          <a:noFill/>
        </p:spPr>
      </p:pic>
      <p:sp>
        <p:nvSpPr>
          <p:cNvPr id="6" name="Footer Placeholder 3"/>
          <p:cNvSpPr>
            <a:spLocks noGrp="1"/>
          </p:cNvSpPr>
          <p:nvPr>
            <p:ph type="ftr" sz="quarter" idx="4294967295"/>
          </p:nvPr>
        </p:nvSpPr>
        <p:spPr>
          <a:xfrm>
            <a:off x="6553200" y="5410200"/>
            <a:ext cx="1905000" cy="457200"/>
          </a:xfrm>
        </p:spPr>
        <p:txBody>
          <a:bodyPr/>
          <a:lstStyle/>
          <a:p>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F413F8-331B-4FA6-9E78-97D481090B45}" type="slidenum">
              <a:rPr lang="en-US"/>
              <a:pPr>
                <a:defRPr/>
              </a:pPr>
              <a:t>8</a:t>
            </a:fld>
            <a:endParaRPr lang="en-US"/>
          </a:p>
        </p:txBody>
      </p:sp>
      <p:sp>
        <p:nvSpPr>
          <p:cNvPr id="94212" name="Rectangle 2"/>
          <p:cNvSpPr>
            <a:spLocks noGrp="1" noChangeArrowheads="1"/>
          </p:cNvSpPr>
          <p:nvPr>
            <p:ph type="title"/>
          </p:nvPr>
        </p:nvSpPr>
        <p:spPr>
          <a:xfrm>
            <a:off x="685800" y="152400"/>
            <a:ext cx="7772400" cy="762000"/>
          </a:xfrm>
        </p:spPr>
        <p:txBody>
          <a:bodyPr/>
          <a:lstStyle/>
          <a:p>
            <a:r>
              <a:rPr lang="en-US" sz="3600" dirty="0"/>
              <a:t>H for the key distributions</a:t>
            </a:r>
          </a:p>
        </p:txBody>
      </p:sp>
      <p:sp>
        <p:nvSpPr>
          <p:cNvPr id="94213" name="Rectangle 3"/>
          <p:cNvSpPr>
            <a:spLocks noGrp="1" noChangeArrowheads="1"/>
          </p:cNvSpPr>
          <p:nvPr>
            <p:ph type="body" idx="1"/>
          </p:nvPr>
        </p:nvSpPr>
        <p:spPr>
          <a:xfrm>
            <a:off x="685800" y="4419600"/>
            <a:ext cx="7772400" cy="1676400"/>
          </a:xfrm>
        </p:spPr>
        <p:txBody>
          <a:bodyPr/>
          <a:lstStyle/>
          <a:p>
            <a:pPr>
              <a:buFontTx/>
              <a:buNone/>
            </a:pPr>
            <a:endParaRPr lang="en-US" sz="2400" dirty="0"/>
          </a:p>
          <a:p>
            <a:pPr>
              <a:buFontTx/>
              <a:buNone/>
            </a:pPr>
            <a:endParaRPr lang="en-US" sz="2400" dirty="0"/>
          </a:p>
        </p:txBody>
      </p:sp>
      <p:sp>
        <p:nvSpPr>
          <p:cNvPr id="94214" name="Rectangle 4"/>
          <p:cNvSpPr>
            <a:spLocks noChangeArrowheads="1"/>
          </p:cNvSpPr>
          <p:nvPr/>
        </p:nvSpPr>
        <p:spPr bwMode="auto">
          <a:xfrm>
            <a:off x="228600" y="1524000"/>
            <a:ext cx="8610600" cy="4648200"/>
          </a:xfrm>
          <a:prstGeom prst="rect">
            <a:avLst/>
          </a:prstGeom>
          <a:noFill/>
          <a:ln w="9525">
            <a:noFill/>
            <a:miter lim="800000"/>
            <a:headEnd/>
            <a:tailEnd/>
          </a:ln>
        </p:spPr>
        <p:txBody>
          <a:bodyPr lIns="92075" tIns="46038" rIns="92075" bIns="46038"/>
          <a:lstStyle/>
          <a:p>
            <a:pPr marL="457200" indent="-457200" algn="l">
              <a:spcBef>
                <a:spcPct val="20000"/>
              </a:spcBef>
              <a:buFont typeface="Arial" pitchFamily="34" charset="0"/>
              <a:buChar char="•"/>
            </a:pPr>
            <a:r>
              <a:rPr kumimoji="1" lang="en-US" sz="2000" dirty="0">
                <a:latin typeface="Arial" charset="0"/>
              </a:rPr>
              <a:t>Distribution A: H(X)= ¼ lg(4) + ¼ lg(4) + ¼ lg(4) +1/4 lg(4) = 2 bits</a:t>
            </a:r>
          </a:p>
          <a:p>
            <a:pPr marL="457200" indent="-457200" algn="l">
              <a:spcBef>
                <a:spcPct val="20000"/>
              </a:spcBef>
              <a:buFont typeface="Arial" pitchFamily="34" charset="0"/>
              <a:buChar char="•"/>
            </a:pPr>
            <a:r>
              <a:rPr kumimoji="1" lang="en-US" sz="2000" dirty="0">
                <a:latin typeface="Arial" charset="0"/>
              </a:rPr>
              <a:t>Distribution B: H(X)= 16x(1/16) lg(16)= 4 bits</a:t>
            </a:r>
          </a:p>
          <a:p>
            <a:pPr marL="457200" indent="-457200" algn="l">
              <a:spcBef>
                <a:spcPct val="20000"/>
              </a:spcBef>
              <a:buFont typeface="Arial" pitchFamily="34" charset="0"/>
              <a:buChar char="•"/>
            </a:pPr>
            <a:r>
              <a:rPr kumimoji="1" lang="en-US" sz="2000" dirty="0">
                <a:latin typeface="Arial" charset="0"/>
              </a:rPr>
              <a:t>Distribution C: H(X)= 2</a:t>
            </a:r>
            <a:r>
              <a:rPr kumimoji="1" lang="en-US" sz="2000" baseline="30000" dirty="0">
                <a:latin typeface="Arial" charset="0"/>
              </a:rPr>
              <a:t>n</a:t>
            </a:r>
            <a:r>
              <a:rPr kumimoji="1" lang="en-US" sz="2000" dirty="0">
                <a:latin typeface="Arial" charset="0"/>
              </a:rPr>
              <a:t>x(1/2</a:t>
            </a:r>
            <a:r>
              <a:rPr kumimoji="1" lang="en-US" sz="2000" baseline="30000" dirty="0">
                <a:latin typeface="Arial" charset="0"/>
              </a:rPr>
              <a:t>n</a:t>
            </a:r>
            <a:r>
              <a:rPr kumimoji="1" lang="en-US" sz="2000" dirty="0">
                <a:latin typeface="Arial" charset="0"/>
              </a:rPr>
              <a:t>) lg(2</a:t>
            </a:r>
            <a:r>
              <a:rPr kumimoji="1" lang="en-US" sz="2000" baseline="30000" dirty="0">
                <a:latin typeface="Arial" charset="0"/>
              </a:rPr>
              <a:t>n</a:t>
            </a:r>
            <a:r>
              <a:rPr kumimoji="1" lang="en-US" sz="2000" dirty="0">
                <a:latin typeface="Arial" charset="0"/>
              </a:rPr>
              <a:t>) = </a:t>
            </a:r>
            <a:r>
              <a:rPr kumimoji="1" lang="en-US" sz="2000" dirty="0" err="1">
                <a:latin typeface="Arial" charset="0"/>
              </a:rPr>
              <a:t>n</a:t>
            </a:r>
            <a:r>
              <a:rPr kumimoji="1" lang="en-US" sz="2000" dirty="0">
                <a:latin typeface="Arial" charset="0"/>
              </a:rPr>
              <a:t> bits</a:t>
            </a:r>
          </a:p>
          <a:p>
            <a:pPr marL="914400" lvl="1" indent="-457200" algn="l">
              <a:spcBef>
                <a:spcPct val="20000"/>
              </a:spcBef>
              <a:buFont typeface="Arial" pitchFamily="34" charset="0"/>
              <a:buChar char="•"/>
            </a:pPr>
            <a:r>
              <a:rPr kumimoji="1" lang="en-US" sz="2000" dirty="0">
                <a:latin typeface="Arial" charset="0"/>
              </a:rPr>
              <a:t>Expected time for key search is ~ 2</a:t>
            </a:r>
            <a:r>
              <a:rPr kumimoji="1" lang="en-US" sz="2000" baseline="30000" dirty="0">
                <a:latin typeface="Arial" charset="0"/>
              </a:rPr>
              <a:t>n</a:t>
            </a:r>
            <a:r>
              <a:rPr kumimoji="1" lang="en-US" sz="2000" dirty="0">
                <a:latin typeface="Arial" charset="0"/>
              </a:rPr>
              <a:t>.</a:t>
            </a:r>
          </a:p>
          <a:p>
            <a:pPr marL="457200" indent="-457200" algn="l">
              <a:spcBef>
                <a:spcPct val="20000"/>
              </a:spcBef>
              <a:buFont typeface="Arial" pitchFamily="34" charset="0"/>
              <a:buChar char="•"/>
            </a:pPr>
            <a:r>
              <a:rPr kumimoji="1" lang="en-US" sz="2000" dirty="0">
                <a:latin typeface="Arial" charset="0"/>
              </a:rPr>
              <a:t>Distribution A’: H(X) = ½ lg(2) + 3 x(1/6 lg(6))= 1.79 bits</a:t>
            </a:r>
          </a:p>
          <a:p>
            <a:pPr marL="457200" indent="-457200" algn="l">
              <a:spcBef>
                <a:spcPct val="20000"/>
              </a:spcBef>
              <a:buFont typeface="Arial" pitchFamily="34" charset="0"/>
              <a:buChar char="•"/>
            </a:pPr>
            <a:r>
              <a:rPr kumimoji="1" lang="en-US" sz="2000" dirty="0">
                <a:latin typeface="Arial" charset="0"/>
              </a:rPr>
              <a:t>Distribution B’: H(X) = ½ lg(2) + 15 x(1/30 lg(30))= 2.95 bits</a:t>
            </a:r>
          </a:p>
          <a:p>
            <a:pPr marL="457200" indent="-457200" algn="l">
              <a:spcBef>
                <a:spcPct val="20000"/>
              </a:spcBef>
              <a:buFont typeface="Arial" pitchFamily="34" charset="0"/>
              <a:buChar char="•"/>
            </a:pPr>
            <a:r>
              <a:rPr kumimoji="1" lang="en-US" sz="2000" dirty="0">
                <a:latin typeface="Arial" charset="0"/>
              </a:rPr>
              <a:t>Distribution C’: H(X) = ½ lg(2) + ½(2</a:t>
            </a:r>
            <a:r>
              <a:rPr kumimoji="1" lang="en-US" sz="2000" baseline="30000" dirty="0">
                <a:latin typeface="Arial" charset="0"/>
              </a:rPr>
              <a:t>n</a:t>
            </a:r>
            <a:r>
              <a:rPr kumimoji="1" lang="en-US" sz="2000" dirty="0">
                <a:latin typeface="Arial" charset="0"/>
              </a:rPr>
              <a:t>-1)x(1/(2</a:t>
            </a:r>
            <a:r>
              <a:rPr kumimoji="1" lang="en-US" sz="2000" baseline="30000" dirty="0">
                <a:latin typeface="Arial" charset="0"/>
              </a:rPr>
              <a:t>n</a:t>
            </a:r>
            <a:r>
              <a:rPr kumimoji="1" lang="en-US" sz="2000" dirty="0">
                <a:latin typeface="Arial" charset="0"/>
              </a:rPr>
              <a:t>-1) lg(2</a:t>
            </a:r>
            <a:r>
              <a:rPr kumimoji="1" lang="en-US" sz="2000" baseline="30000" dirty="0">
                <a:latin typeface="Arial" charset="0"/>
              </a:rPr>
              <a:t>n</a:t>
            </a:r>
            <a:r>
              <a:rPr kumimoji="1" lang="en-US" sz="2000" dirty="0">
                <a:latin typeface="Arial" charset="0"/>
              </a:rPr>
              <a:t>-1))= </a:t>
            </a:r>
            <a:r>
              <a:rPr kumimoji="1" lang="en-US" sz="2000" dirty="0">
                <a:solidFill>
                  <a:srgbClr val="000000"/>
                </a:solidFill>
                <a:latin typeface="Arial" charset="0"/>
                <a:ea typeface="Times New Roman" pitchFamily="18" charset="0"/>
                <a:cs typeface="Math1" pitchFamily="2" charset="2"/>
              </a:rPr>
              <a:t>n/2+1</a:t>
            </a:r>
            <a:r>
              <a:rPr kumimoji="1" lang="en-US" sz="2000" dirty="0">
                <a:latin typeface="Arial" charset="0"/>
              </a:rPr>
              <a:t> bits</a:t>
            </a:r>
          </a:p>
          <a:p>
            <a:pPr lvl="2" indent="-457200" algn="l">
              <a:spcBef>
                <a:spcPct val="20000"/>
              </a:spcBef>
              <a:buFont typeface="Arial" pitchFamily="34" charset="0"/>
              <a:buChar char="•"/>
            </a:pPr>
            <a:r>
              <a:rPr kumimoji="1" lang="en-US" sz="2000" dirty="0">
                <a:latin typeface="Arial" charset="0"/>
              </a:rPr>
              <a:t>Expected time for key search is ~ ½(2</a:t>
            </a:r>
            <a:r>
              <a:rPr kumimoji="1" lang="en-US" sz="2000" baseline="30000" dirty="0">
                <a:latin typeface="Arial" charset="0"/>
              </a:rPr>
              <a:t>n</a:t>
            </a:r>
            <a:r>
              <a:rPr kumimoji="1" lang="en-US" sz="2000" dirty="0">
                <a:latin typeface="Arial" charset="0"/>
              </a:rPr>
              <a:t>+1).</a:t>
            </a:r>
          </a:p>
          <a:p>
            <a:pPr marL="457200" indent="-457200" algn="l">
              <a:spcBef>
                <a:spcPct val="20000"/>
              </a:spcBef>
              <a:buFont typeface="Arial" pitchFamily="34" charset="0"/>
              <a:buChar char="•"/>
            </a:pPr>
            <a:endParaRPr kumimoji="1" lang="en-US" sz="2000" dirty="0">
              <a:latin typeface="Arial" charset="0"/>
            </a:endParaRPr>
          </a:p>
          <a:p>
            <a:pPr marL="914400" lvl="1" indent="-457200" algn="l">
              <a:spcBef>
                <a:spcPct val="20000"/>
              </a:spcBef>
              <a:buFontTx/>
              <a:buChar char="•"/>
            </a:pPr>
            <a:endParaRPr kumimoji="1" lang="en-US" sz="2000" dirty="0">
              <a:latin typeface="Arial" charset="0"/>
            </a:endParaRPr>
          </a:p>
          <a:p>
            <a:pPr marL="457200" indent="-457200" algn="l">
              <a:spcBef>
                <a:spcPct val="20000"/>
              </a:spcBef>
              <a:buFontTx/>
              <a:buChar char="•"/>
            </a:pPr>
            <a:endParaRPr kumimoji="1" lang="en-US" sz="2000" dirty="0">
              <a:latin typeface="Arial"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228600" y="1053852"/>
                <a:ext cx="8305800" cy="4750296"/>
              </a:xfrm>
            </p:spPr>
            <p:txBody>
              <a:bodyPr/>
              <a:lstStyle/>
              <a:p>
                <a:pPr>
                  <a:spcBef>
                    <a:spcPts val="200"/>
                  </a:spcBef>
                </a:pPr>
                <a:r>
                  <a:rPr lang="en-US" sz="2000" dirty="0"/>
                  <a:t>Also called C-48</a:t>
                </a:r>
              </a:p>
              <a:p>
                <a:pPr>
                  <a:spcBef>
                    <a:spcPts val="200"/>
                  </a:spcBef>
                </a:pPr>
                <a:r>
                  <a:rPr lang="en-US" sz="2000" dirty="0"/>
                  <a:t>Six wheels with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26, </m:t>
                        </m:r>
                        <m:r>
                          <a:rPr lang="en-US" sz="2000" b="0" i="1" smtClean="0">
                            <a:latin typeface="Cambria Math" panose="02040503050406030204" pitchFamily="18" charset="0"/>
                            <a:ea typeface="Cambria Math" panose="02040503050406030204" pitchFamily="18" charset="0"/>
                          </a:rPr>
                          <m:t>25, 23, 21, 19, 17</m:t>
                        </m:r>
                      </m:e>
                    </m:d>
                  </m:oMath>
                </a14:m>
                <a:r>
                  <a:rPr lang="en-US" sz="2000" dirty="0">
                    <a:latin typeface="Calibri" panose="020F0502020204030204" pitchFamily="34" charset="0"/>
                    <a:cs typeface="Calibri" panose="020F0502020204030204" pitchFamily="34" charset="0"/>
                  </a:rPr>
                  <a:t> </a:t>
                </a:r>
                <a:r>
                  <a:rPr lang="en-US" sz="2000" dirty="0">
                    <a:cs typeface="Calibri" panose="020F0502020204030204" pitchFamily="34" charset="0"/>
                  </a:rPr>
                  <a:t>pins respectively</a:t>
                </a:r>
              </a:p>
              <a:p>
                <a:pPr>
                  <a:spcBef>
                    <a:spcPts val="200"/>
                  </a:spcBef>
                </a:pPr>
                <a:r>
                  <a:rPr lang="en-US" sz="2000" dirty="0">
                    <a:cs typeface="Calibri" panose="020F0502020204030204" pitchFamily="34" charset="0"/>
                  </a:rPr>
                  <a:t>Cage with 27 bars. Each bar has one or two lugs.  Each lug can be positioned at one of the six wheel positions</a:t>
                </a:r>
              </a:p>
              <a:p>
                <a:pPr>
                  <a:spcBef>
                    <a:spcPts val="200"/>
                  </a:spcBef>
                </a:pPr>
                <a:r>
                  <a:rPr lang="en-US" sz="2000" dirty="0">
                    <a:cs typeface="Calibri" panose="020F0502020204030204" pitchFamily="34" charset="0"/>
                  </a:rPr>
                  <a:t>Each of the 131 pins can be in one of two positions, “active” or “inactive.”</a:t>
                </a:r>
              </a:p>
              <a:p>
                <a:pPr>
                  <a:spcBef>
                    <a:spcPts val="200"/>
                  </a:spcBef>
                </a:pPr>
                <a:r>
                  <a:rPr lang="en-US" sz="2000" dirty="0">
                    <a:cs typeface="Calibri" panose="020F0502020204030204" pitchFamily="34" charset="0"/>
                  </a:rPr>
                  <a:t>“Keyword” that sets offset of each wheel at start, usually sent with message.</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228600" y="1053852"/>
                <a:ext cx="8305800" cy="4750296"/>
              </a:xfrm>
              <a:blipFill>
                <a:blip r:embed="rId2"/>
                <a:stretch>
                  <a:fillRect l="-765" t="-802"/>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80</a:t>
            </a:fld>
            <a:endParaRPr lang="en-US"/>
          </a:p>
        </p:txBody>
      </p:sp>
      <p:pic>
        <p:nvPicPr>
          <p:cNvPr id="6" name="Picture 2" descr="Image result for m-209">
            <a:extLst>
              <a:ext uri="{FF2B5EF4-FFF2-40B4-BE49-F238E27FC236}">
                <a16:creationId xmlns:a16="http://schemas.microsoft.com/office/drawing/2014/main" id="{2ADB31B9-67B3-124C-B4DF-30D867DEC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31096"/>
            <a:ext cx="4800600" cy="321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4161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457200" y="1371600"/>
                <a:ext cx="7772400" cy="4724400"/>
              </a:xfrm>
            </p:spPr>
            <p:txBody>
              <a:bodyPr/>
              <a:lstStyle/>
              <a:p>
                <a:pPr>
                  <a:spcBef>
                    <a:spcPts val="200"/>
                  </a:spcBef>
                </a:pPr>
                <a:r>
                  <a:rPr lang="en-US" sz="2000" dirty="0"/>
                  <a:t>Machine generates keystream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1800" dirty="0"/>
                  <a:t>.</a:t>
                </a:r>
              </a:p>
              <a:p>
                <a:pPr>
                  <a:spcBef>
                    <a:spcPts val="200"/>
                  </a:spcBef>
                </a:pPr>
                <a:r>
                  <a:rPr lang="en-US" sz="2000" dirty="0"/>
                  <a:t>Plain-text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2000" dirty="0"/>
                  <a:t> generates cipher-text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2000" dirty="0"/>
                  <a:t> w</a:t>
                </a:r>
                <a14:m>
                  <m:oMath xmlns:m="http://schemas.openxmlformats.org/officeDocument/2006/math">
                    <m:r>
                      <m:rPr>
                        <m:sty m:val="p"/>
                      </m:rPr>
                      <a:rPr lang="en-US" sz="2000" b="0" i="0" smtClean="0">
                        <a:latin typeface="Cambria Math" panose="02040503050406030204" pitchFamily="18" charset="0"/>
                      </a:rPr>
                      <m:t>here</m:t>
                    </m:r>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=27+</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26)</m:t>
                    </m:r>
                  </m:oMath>
                </a14:m>
                <a:r>
                  <a:rPr lang="en-US" sz="2000" dirty="0"/>
                  <a:t>.  Decryption is reciprocal.</a:t>
                </a:r>
              </a:p>
              <a:p>
                <a:pPr>
                  <a:spcBef>
                    <a:spcPts val="200"/>
                  </a:spcBef>
                </a:pPr>
                <a:r>
                  <a:rPr lang="en-US" sz="2000" dirty="0"/>
                  <a:t>When an “active pin” comes into contact with a lug, it contributes 1 to the keystream.  For each letter, each of the 27 bars rotates to contact the current pins at each current wheel offset.</a:t>
                </a:r>
              </a:p>
              <a:p>
                <a:pPr>
                  <a:spcBef>
                    <a:spcPts val="200"/>
                  </a:spcBef>
                </a:pPr>
                <a:r>
                  <a:rPr lang="en-US" sz="2000" dirty="0"/>
                  <a:t>After each letter is enciphered, each wheel advances one position.</a:t>
                </a:r>
              </a:p>
              <a:p>
                <a:pPr>
                  <a:spcBef>
                    <a:spcPts val="200"/>
                  </a:spcBef>
                </a:pPr>
                <a:r>
                  <a:rPr lang="en-US" sz="2000" dirty="0"/>
                  <a:t>For example,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m:t>
                    </m:r>
                    <m:r>
                      <a:rPr lang="en-US" sz="2000" b="0" i="1" smtClean="0">
                        <a:latin typeface="Cambria Math" panose="02040503050406030204" pitchFamily="18" charset="0"/>
                      </a:rPr>
                      <m:t>𝐴</m:t>
                    </m:r>
                    <m:r>
                      <a:rPr lang="en-US" sz="2000" b="0" i="1" smtClean="0">
                        <a:latin typeface="Cambria Math" panose="02040503050406030204" pitchFamily="18" charset="0"/>
                      </a:rPr>
                      <m:t>)</m:t>
                    </m:r>
                  </m:oMath>
                </a14:m>
                <a:r>
                  <a:rPr lang="en-US" sz="2000" dirty="0"/>
                  <a:t>, and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=9</m:t>
                    </m:r>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=35=9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26</m:t>
                        </m:r>
                      </m:e>
                    </m:d>
                    <m:r>
                      <a:rPr lang="en-US" sz="2000" b="0" i="1" smtClean="0">
                        <a:latin typeface="Cambria Math" panose="02040503050406030204" pitchFamily="18" charset="0"/>
                      </a:rPr>
                      <m:t> </m:t>
                    </m:r>
                    <m:r>
                      <a:rPr lang="en-US" sz="2000" b="0" i="1" smtClean="0">
                        <a:latin typeface="Cambria Math" panose="02040503050406030204" pitchFamily="18" charset="0"/>
                      </a:rPr>
                      <m:t>𝑜𝑟</m:t>
                    </m:r>
                    <m:r>
                      <a:rPr lang="en-US" sz="2000" b="0" i="1" smtClean="0">
                        <a:latin typeface="Cambria Math" panose="02040503050406030204" pitchFamily="18" charset="0"/>
                      </a:rPr>
                      <m:t> </m:t>
                    </m:r>
                    <m:r>
                      <a:rPr lang="en-US" sz="2000" b="0" i="1" smtClean="0">
                        <a:latin typeface="Cambria Math" panose="02040503050406030204" pitchFamily="18" charset="0"/>
                      </a:rPr>
                      <m:t>𝐼</m:t>
                    </m:r>
                  </m:oMath>
                </a14:m>
                <a:endParaRPr lang="en-US" sz="2000" dirty="0"/>
              </a:p>
              <a:p>
                <a:pPr>
                  <a:spcBef>
                    <a:spcPts val="200"/>
                  </a:spcBef>
                </a:pPr>
                <a:r>
                  <a:rPr lang="en-US" sz="2000" dirty="0"/>
                  <a:t>The “current” wheel position can present from from 0 to 6 active pins (i.e.- 64 possible states)</a:t>
                </a:r>
              </a:p>
              <a:p>
                <a:pPr>
                  <a:spcBef>
                    <a:spcPts val="200"/>
                  </a:spcBef>
                </a:pPr>
                <a:r>
                  <a:rPr lang="en-US" sz="2000" dirty="0"/>
                  <a:t>In the following example, we specify the lug settings on each bar.</a:t>
                </a:r>
              </a:p>
              <a:p>
                <a:pPr>
                  <a:spcBef>
                    <a:spcPts val="200"/>
                  </a:spcBef>
                </a:pPr>
                <a:endParaRPr lang="en-US" sz="1800"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457200" y="1371600"/>
                <a:ext cx="7772400" cy="4724400"/>
              </a:xfrm>
              <a:blipFill>
                <a:blip r:embed="rId2"/>
                <a:stretch>
                  <a:fillRect l="-654" t="-804" r="-1634"/>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81</a:t>
            </a:fld>
            <a:endParaRPr lang="en-US"/>
          </a:p>
        </p:txBody>
      </p:sp>
    </p:spTree>
    <p:extLst>
      <p:ext uri="{BB962C8B-B14F-4D97-AF65-F5344CB8AC3E}">
        <p14:creationId xmlns:p14="http://schemas.microsoft.com/office/powerpoint/2010/main" val="8092921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p:sp>
        <p:nvSpPr>
          <p:cNvPr id="217091" name="Rectangle 3"/>
          <p:cNvSpPr>
            <a:spLocks noGrp="1" noChangeArrowheads="1"/>
          </p:cNvSpPr>
          <p:nvPr>
            <p:ph type="body" idx="1"/>
          </p:nvPr>
        </p:nvSpPr>
        <p:spPr>
          <a:xfrm>
            <a:off x="76200" y="1066800"/>
            <a:ext cx="8763000" cy="5105400"/>
          </a:xfrm>
        </p:spPr>
        <p:txBody>
          <a:bodyPr/>
          <a:lstStyle/>
          <a:p>
            <a:pPr>
              <a:spcBef>
                <a:spcPts val="200"/>
              </a:spcBef>
            </a:pPr>
            <a:r>
              <a:rPr lang="en-US" sz="2000" dirty="0"/>
              <a:t>Consider the lug settings, where “1” indicates lug presence</a:t>
            </a:r>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r>
              <a:rPr lang="en-US" sz="2000" dirty="0"/>
              <a:t>With these settings, wheel 1 can contribute up to 8 ticks, wheel 2, 2 ticks, wheel 3, 1 tick, wheel 4, 3 ticks, wheel 5 8 ticks and wheel 6, 4 ticks, for a maximum count of 26.</a:t>
            </a:r>
            <a:endParaRPr lang="en-US" sz="1800" dirty="0"/>
          </a:p>
          <a:p>
            <a:pPr>
              <a:spcBef>
                <a:spcPts val="200"/>
              </a:spcBef>
            </a:pPr>
            <a:endParaRPr lang="en-US" sz="1800" dirty="0"/>
          </a:p>
          <a:p>
            <a:endParaRPr lang="en-US" sz="2000" b="1"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82</a:t>
            </a:fld>
            <a:endParaRPr lang="en-US"/>
          </a:p>
        </p:txBody>
      </p:sp>
      <p:graphicFrame>
        <p:nvGraphicFramePr>
          <p:cNvPr id="3" name="Table 3">
            <a:extLst>
              <a:ext uri="{FF2B5EF4-FFF2-40B4-BE49-F238E27FC236}">
                <a16:creationId xmlns:a16="http://schemas.microsoft.com/office/drawing/2014/main" id="{CDC7AA06-3EDD-7148-AF72-3B93ACD5418C}"/>
              </a:ext>
            </a:extLst>
          </p:cNvPr>
          <p:cNvGraphicFramePr>
            <a:graphicFrameLocks noGrp="1"/>
          </p:cNvGraphicFramePr>
          <p:nvPr>
            <p:extLst>
              <p:ext uri="{D42A27DB-BD31-4B8C-83A1-F6EECF244321}">
                <p14:modId xmlns:p14="http://schemas.microsoft.com/office/powerpoint/2010/main" val="1160073121"/>
              </p:ext>
            </p:extLst>
          </p:nvPr>
        </p:nvGraphicFramePr>
        <p:xfrm>
          <a:off x="800099" y="1600200"/>
          <a:ext cx="7315201" cy="3383280"/>
        </p:xfrm>
        <a:graphic>
          <a:graphicData uri="http://schemas.openxmlformats.org/drawingml/2006/table">
            <a:tbl>
              <a:tblPr firstRow="1" bandRow="1">
                <a:tableStyleId>{D7AC3CCA-C797-4891-BE02-D94E43425B78}</a:tableStyleId>
              </a:tblPr>
              <a:tblGrid>
                <a:gridCol w="990600">
                  <a:extLst>
                    <a:ext uri="{9D8B030D-6E8A-4147-A177-3AD203B41FA5}">
                      <a16:colId xmlns:a16="http://schemas.microsoft.com/office/drawing/2014/main" val="2262637467"/>
                    </a:ext>
                  </a:extLst>
                </a:gridCol>
                <a:gridCol w="1447800">
                  <a:extLst>
                    <a:ext uri="{9D8B030D-6E8A-4147-A177-3AD203B41FA5}">
                      <a16:colId xmlns:a16="http://schemas.microsoft.com/office/drawing/2014/main" val="3990557965"/>
                    </a:ext>
                  </a:extLst>
                </a:gridCol>
                <a:gridCol w="1143000">
                  <a:extLst>
                    <a:ext uri="{9D8B030D-6E8A-4147-A177-3AD203B41FA5}">
                      <a16:colId xmlns:a16="http://schemas.microsoft.com/office/drawing/2014/main" val="2317774527"/>
                    </a:ext>
                  </a:extLst>
                </a:gridCol>
                <a:gridCol w="1447800">
                  <a:extLst>
                    <a:ext uri="{9D8B030D-6E8A-4147-A177-3AD203B41FA5}">
                      <a16:colId xmlns:a16="http://schemas.microsoft.com/office/drawing/2014/main" val="540796425"/>
                    </a:ext>
                  </a:extLst>
                </a:gridCol>
                <a:gridCol w="1066800">
                  <a:extLst>
                    <a:ext uri="{9D8B030D-6E8A-4147-A177-3AD203B41FA5}">
                      <a16:colId xmlns:a16="http://schemas.microsoft.com/office/drawing/2014/main" val="3460491058"/>
                    </a:ext>
                  </a:extLst>
                </a:gridCol>
                <a:gridCol w="1219201">
                  <a:extLst>
                    <a:ext uri="{9D8B030D-6E8A-4147-A177-3AD203B41FA5}">
                      <a16:colId xmlns:a16="http://schemas.microsoft.com/office/drawing/2014/main" val="4220366111"/>
                    </a:ext>
                  </a:extLst>
                </a:gridCol>
              </a:tblGrid>
              <a:tr h="287972">
                <a:tc>
                  <a:txBody>
                    <a:bodyPr/>
                    <a:lstStyle/>
                    <a:p>
                      <a:r>
                        <a:rPr lang="en-US" dirty="0"/>
                        <a:t>Bar</a:t>
                      </a:r>
                    </a:p>
                  </a:txBody>
                  <a:tcPr>
                    <a:noFill/>
                  </a:tcPr>
                </a:tc>
                <a:tc>
                  <a:txBody>
                    <a:bodyPr/>
                    <a:lstStyle/>
                    <a:p>
                      <a:r>
                        <a:rPr lang="en-US" dirty="0"/>
                        <a:t>Lugs</a:t>
                      </a:r>
                    </a:p>
                  </a:txBody>
                  <a:tcPr>
                    <a:noFill/>
                  </a:tcPr>
                </a:tc>
                <a:tc>
                  <a:txBody>
                    <a:bodyPr/>
                    <a:lstStyle/>
                    <a:p>
                      <a:r>
                        <a:rPr lang="en-US" dirty="0"/>
                        <a:t>Bar</a:t>
                      </a:r>
                    </a:p>
                  </a:txBody>
                  <a:tcPr>
                    <a:noFill/>
                  </a:tcPr>
                </a:tc>
                <a:tc>
                  <a:txBody>
                    <a:bodyPr/>
                    <a:lstStyle/>
                    <a:p>
                      <a:r>
                        <a:rPr lang="en-US" dirty="0"/>
                        <a:t>Lugs</a:t>
                      </a:r>
                    </a:p>
                  </a:txBody>
                  <a:tcPr>
                    <a:noFill/>
                  </a:tcPr>
                </a:tc>
                <a:tc>
                  <a:txBody>
                    <a:bodyPr/>
                    <a:lstStyle/>
                    <a:p>
                      <a:r>
                        <a:rPr lang="en-US" dirty="0"/>
                        <a:t>Bar</a:t>
                      </a:r>
                    </a:p>
                  </a:txBody>
                  <a:tcPr>
                    <a:noFill/>
                  </a:tcPr>
                </a:tc>
                <a:tc>
                  <a:txBody>
                    <a:bodyPr/>
                    <a:lstStyle/>
                    <a:p>
                      <a:r>
                        <a:rPr lang="en-US" dirty="0"/>
                        <a:t>Lugs</a:t>
                      </a:r>
                    </a:p>
                  </a:txBody>
                  <a:tcPr>
                    <a:noFill/>
                  </a:tcPr>
                </a:tc>
                <a:extLst>
                  <a:ext uri="{0D108BD9-81ED-4DB2-BD59-A6C34878D82A}">
                    <a16:rowId xmlns:a16="http://schemas.microsoft.com/office/drawing/2014/main" val="1300523604"/>
                  </a:ext>
                </a:extLst>
              </a:tr>
              <a:tr h="287972">
                <a:tc>
                  <a:txBody>
                    <a:bodyPr/>
                    <a:lstStyle/>
                    <a:p>
                      <a:r>
                        <a:rPr lang="en-US" sz="1600" dirty="0"/>
                        <a:t>1</a:t>
                      </a:r>
                    </a:p>
                  </a:txBody>
                  <a:tcPr>
                    <a:noFill/>
                  </a:tcPr>
                </a:tc>
                <a:tc>
                  <a:txBody>
                    <a:bodyPr/>
                    <a:lstStyle/>
                    <a:p>
                      <a:r>
                        <a:rPr lang="en-US" sz="1600" dirty="0"/>
                        <a:t>100000</a:t>
                      </a:r>
                    </a:p>
                  </a:txBody>
                  <a:tcPr>
                    <a:noFill/>
                  </a:tcPr>
                </a:tc>
                <a:tc>
                  <a:txBody>
                    <a:bodyPr/>
                    <a:lstStyle/>
                    <a:p>
                      <a:r>
                        <a:rPr lang="en-US" sz="1600" dirty="0"/>
                        <a:t>10</a:t>
                      </a:r>
                    </a:p>
                  </a:txBody>
                  <a:tcPr>
                    <a:noFill/>
                  </a:tcPr>
                </a:tc>
                <a:tc>
                  <a:txBody>
                    <a:bodyPr/>
                    <a:lstStyle/>
                    <a:p>
                      <a:r>
                        <a:rPr lang="en-US" sz="1600" dirty="0"/>
                        <a:t>001000</a:t>
                      </a:r>
                    </a:p>
                  </a:txBody>
                  <a:tcPr>
                    <a:noFill/>
                  </a:tcPr>
                </a:tc>
                <a:tc>
                  <a:txBody>
                    <a:bodyPr/>
                    <a:lstStyle/>
                    <a:p>
                      <a:r>
                        <a:rPr lang="en-US" sz="1600" dirty="0"/>
                        <a:t>19</a:t>
                      </a:r>
                    </a:p>
                  </a:txBody>
                  <a:tcPr>
                    <a:noFill/>
                  </a:tcPr>
                </a:tc>
                <a:tc>
                  <a:txBody>
                    <a:bodyPr/>
                    <a:lstStyle/>
                    <a:p>
                      <a:r>
                        <a:rPr lang="en-US" sz="1600" dirty="0"/>
                        <a:t>000010</a:t>
                      </a:r>
                    </a:p>
                  </a:txBody>
                  <a:tcPr>
                    <a:noFill/>
                  </a:tcPr>
                </a:tc>
                <a:extLst>
                  <a:ext uri="{0D108BD9-81ED-4DB2-BD59-A6C34878D82A}">
                    <a16:rowId xmlns:a16="http://schemas.microsoft.com/office/drawing/2014/main" val="3963783337"/>
                  </a:ext>
                </a:extLst>
              </a:tr>
              <a:tr h="287972">
                <a:tc>
                  <a:txBody>
                    <a:bodyPr/>
                    <a:lstStyle/>
                    <a:p>
                      <a:r>
                        <a:rPr lang="en-US" sz="1600" dirty="0"/>
                        <a:t>2</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11</a:t>
                      </a:r>
                    </a:p>
                  </a:txBody>
                  <a:tcPr>
                    <a:noFill/>
                  </a:tcPr>
                </a:tc>
                <a:tc>
                  <a:txBody>
                    <a:bodyPr/>
                    <a:lstStyle/>
                    <a:p>
                      <a:r>
                        <a:rPr lang="en-US" sz="1600" dirty="0"/>
                        <a:t>000110</a:t>
                      </a:r>
                    </a:p>
                  </a:txBody>
                  <a:tcPr>
                    <a:noFill/>
                  </a:tcPr>
                </a:tc>
                <a:tc>
                  <a:txBody>
                    <a:bodyPr/>
                    <a:lstStyle/>
                    <a:p>
                      <a:r>
                        <a:rPr lang="en-US" sz="1600" dirty="0"/>
                        <a:t>20</a:t>
                      </a:r>
                    </a:p>
                  </a:txBody>
                  <a:tcPr>
                    <a:noFill/>
                  </a:tcPr>
                </a:tc>
                <a:tc>
                  <a:txBody>
                    <a:bodyPr/>
                    <a:lstStyle/>
                    <a:p>
                      <a:r>
                        <a:rPr lang="en-US" sz="1600" dirty="0"/>
                        <a:t>000010</a:t>
                      </a:r>
                    </a:p>
                  </a:txBody>
                  <a:tcPr>
                    <a:noFill/>
                  </a:tcPr>
                </a:tc>
                <a:extLst>
                  <a:ext uri="{0D108BD9-81ED-4DB2-BD59-A6C34878D82A}">
                    <a16:rowId xmlns:a16="http://schemas.microsoft.com/office/drawing/2014/main" val="766038768"/>
                  </a:ext>
                </a:extLst>
              </a:tr>
              <a:tr h="287972">
                <a:tc>
                  <a:txBody>
                    <a:bodyPr/>
                    <a:lstStyle/>
                    <a:p>
                      <a:r>
                        <a:rPr lang="en-US" sz="1600" dirty="0"/>
                        <a:t>3</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12</a:t>
                      </a:r>
                    </a:p>
                  </a:txBody>
                  <a:tcPr>
                    <a:noFill/>
                  </a:tcPr>
                </a:tc>
                <a:tc>
                  <a:txBody>
                    <a:bodyPr/>
                    <a:lstStyle/>
                    <a:p>
                      <a:r>
                        <a:rPr lang="en-US" sz="1600" dirty="0"/>
                        <a:t>000110</a:t>
                      </a:r>
                    </a:p>
                  </a:txBody>
                  <a:tcPr>
                    <a:noFill/>
                  </a:tcPr>
                </a:tc>
                <a:tc>
                  <a:txBody>
                    <a:bodyPr/>
                    <a:lstStyle/>
                    <a:p>
                      <a:r>
                        <a:rPr lang="en-US" sz="1600" dirty="0"/>
                        <a:t>21</a:t>
                      </a:r>
                    </a:p>
                  </a:txBody>
                  <a:tcPr>
                    <a:noFill/>
                  </a:tcPr>
                </a:tc>
                <a:tc>
                  <a:txBody>
                    <a:bodyPr/>
                    <a:lstStyle/>
                    <a:p>
                      <a:r>
                        <a:rPr lang="en-US" sz="1600" dirty="0"/>
                        <a:t>000010</a:t>
                      </a:r>
                    </a:p>
                  </a:txBody>
                  <a:tcPr>
                    <a:noFill/>
                  </a:tcPr>
                </a:tc>
                <a:extLst>
                  <a:ext uri="{0D108BD9-81ED-4DB2-BD59-A6C34878D82A}">
                    <a16:rowId xmlns:a16="http://schemas.microsoft.com/office/drawing/2014/main" val="399168413"/>
                  </a:ext>
                </a:extLst>
              </a:tr>
              <a:tr h="287972">
                <a:tc>
                  <a:txBody>
                    <a:bodyPr/>
                    <a:lstStyle/>
                    <a:p>
                      <a:r>
                        <a:rPr lang="en-US" sz="1600" dirty="0"/>
                        <a:t>4</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13</a:t>
                      </a:r>
                    </a:p>
                  </a:txBody>
                  <a:tcPr>
                    <a:noFill/>
                  </a:tcPr>
                </a:tc>
                <a:tc>
                  <a:txBody>
                    <a:bodyPr/>
                    <a:lstStyle/>
                    <a:p>
                      <a:r>
                        <a:rPr lang="en-US" sz="1600" dirty="0"/>
                        <a:t>000010</a:t>
                      </a:r>
                    </a:p>
                  </a:txBody>
                  <a:tcPr>
                    <a:noFill/>
                  </a:tcPr>
                </a:tc>
                <a:tc>
                  <a:txBody>
                    <a:bodyPr/>
                    <a:lstStyle/>
                    <a:p>
                      <a:r>
                        <a:rPr lang="en-US" sz="1600" dirty="0"/>
                        <a:t>22</a:t>
                      </a:r>
                    </a:p>
                  </a:txBody>
                  <a:tcPr>
                    <a:noFill/>
                  </a:tcPr>
                </a:tc>
                <a:tc>
                  <a:txBody>
                    <a:bodyPr/>
                    <a:lstStyle/>
                    <a:p>
                      <a:r>
                        <a:rPr lang="en-US" sz="1600" dirty="0"/>
                        <a:t>000010</a:t>
                      </a:r>
                    </a:p>
                  </a:txBody>
                  <a:tcPr>
                    <a:noFill/>
                  </a:tcPr>
                </a:tc>
                <a:extLst>
                  <a:ext uri="{0D108BD9-81ED-4DB2-BD59-A6C34878D82A}">
                    <a16:rowId xmlns:a16="http://schemas.microsoft.com/office/drawing/2014/main" val="1659363414"/>
                  </a:ext>
                </a:extLst>
              </a:tr>
              <a:tr h="287972">
                <a:tc>
                  <a:txBody>
                    <a:bodyPr/>
                    <a:lstStyle/>
                    <a:p>
                      <a:r>
                        <a:rPr lang="en-US" sz="1600" dirty="0"/>
                        <a:t>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14</a:t>
                      </a:r>
                    </a:p>
                  </a:txBody>
                  <a:tcPr>
                    <a:noFill/>
                  </a:tcPr>
                </a:tc>
                <a:tc>
                  <a:txBody>
                    <a:bodyPr/>
                    <a:lstStyle/>
                    <a:p>
                      <a:r>
                        <a:rPr lang="en-US" sz="1600" dirty="0"/>
                        <a:t>000010</a:t>
                      </a:r>
                    </a:p>
                  </a:txBody>
                  <a:tcPr>
                    <a:noFill/>
                  </a:tcPr>
                </a:tc>
                <a:tc>
                  <a:txBody>
                    <a:bodyPr/>
                    <a:lstStyle/>
                    <a:p>
                      <a:r>
                        <a:rPr lang="en-US" sz="1600" dirty="0"/>
                        <a:t>23</a:t>
                      </a:r>
                    </a:p>
                  </a:txBody>
                  <a:tcPr>
                    <a:noFill/>
                  </a:tcPr>
                </a:tc>
                <a:tc>
                  <a:txBody>
                    <a:bodyPr/>
                    <a:lstStyle/>
                    <a:p>
                      <a:r>
                        <a:rPr lang="en-US" sz="1600" dirty="0"/>
                        <a:t>000011</a:t>
                      </a:r>
                    </a:p>
                  </a:txBody>
                  <a:tcPr>
                    <a:noFill/>
                  </a:tcPr>
                </a:tc>
                <a:extLst>
                  <a:ext uri="{0D108BD9-81ED-4DB2-BD59-A6C34878D82A}">
                    <a16:rowId xmlns:a16="http://schemas.microsoft.com/office/drawing/2014/main" val="3012974866"/>
                  </a:ext>
                </a:extLst>
              </a:tr>
              <a:tr h="287972">
                <a:tc>
                  <a:txBody>
                    <a:bodyPr/>
                    <a:lstStyle/>
                    <a:p>
                      <a:r>
                        <a:rPr lang="en-US" sz="1600" dirty="0"/>
                        <a:t>6</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15</a:t>
                      </a:r>
                    </a:p>
                  </a:txBody>
                  <a:tcPr>
                    <a:noFill/>
                  </a:tcPr>
                </a:tc>
                <a:tc>
                  <a:txBody>
                    <a:bodyPr/>
                    <a:lstStyle/>
                    <a:p>
                      <a:r>
                        <a:rPr lang="en-US" sz="1600" dirty="0"/>
                        <a:t>000010</a:t>
                      </a:r>
                    </a:p>
                  </a:txBody>
                  <a:tcPr>
                    <a:noFill/>
                  </a:tcPr>
                </a:tc>
                <a:tc>
                  <a:txBody>
                    <a:bodyPr/>
                    <a:lstStyle/>
                    <a:p>
                      <a:r>
                        <a:rPr lang="en-US" sz="1600" dirty="0"/>
                        <a:t>24</a:t>
                      </a:r>
                    </a:p>
                  </a:txBody>
                  <a:tcPr>
                    <a:noFill/>
                  </a:tcPr>
                </a:tc>
                <a:tc>
                  <a:txBody>
                    <a:bodyPr/>
                    <a:lstStyle/>
                    <a:p>
                      <a:r>
                        <a:rPr lang="en-US" sz="1600" dirty="0"/>
                        <a:t>000001</a:t>
                      </a:r>
                    </a:p>
                  </a:txBody>
                  <a:tcPr>
                    <a:noFill/>
                  </a:tcPr>
                </a:tc>
                <a:extLst>
                  <a:ext uri="{0D108BD9-81ED-4DB2-BD59-A6C34878D82A}">
                    <a16:rowId xmlns:a16="http://schemas.microsoft.com/office/drawing/2014/main" val="866059770"/>
                  </a:ext>
                </a:extLst>
              </a:tr>
              <a:tr h="287972">
                <a:tc>
                  <a:txBody>
                    <a:bodyPr/>
                    <a:lstStyle/>
                    <a:p>
                      <a:r>
                        <a:rPr lang="en-US" sz="1600" dirty="0"/>
                        <a:t>7</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16</a:t>
                      </a:r>
                    </a:p>
                  </a:txBody>
                  <a:tcPr>
                    <a:noFill/>
                  </a:tcPr>
                </a:tc>
                <a:tc>
                  <a:txBody>
                    <a:bodyPr/>
                    <a:lstStyle/>
                    <a:p>
                      <a:r>
                        <a:rPr lang="en-US" sz="1600" dirty="0"/>
                        <a:t>000010</a:t>
                      </a:r>
                    </a:p>
                  </a:txBody>
                  <a:tcPr>
                    <a:noFill/>
                  </a:tcPr>
                </a:tc>
                <a:tc>
                  <a:txBody>
                    <a:bodyPr/>
                    <a:lstStyle/>
                    <a:p>
                      <a:r>
                        <a:rPr lang="en-US" sz="1600" dirty="0"/>
                        <a:t>25</a:t>
                      </a:r>
                    </a:p>
                  </a:txBody>
                  <a:tcPr>
                    <a:noFill/>
                  </a:tcPr>
                </a:tc>
                <a:tc>
                  <a:txBody>
                    <a:bodyPr/>
                    <a:lstStyle/>
                    <a:p>
                      <a:r>
                        <a:rPr lang="en-US" sz="1600" dirty="0"/>
                        <a:t>000001</a:t>
                      </a:r>
                    </a:p>
                  </a:txBody>
                  <a:tcPr>
                    <a:noFill/>
                  </a:tcPr>
                </a:tc>
                <a:extLst>
                  <a:ext uri="{0D108BD9-81ED-4DB2-BD59-A6C34878D82A}">
                    <a16:rowId xmlns:a16="http://schemas.microsoft.com/office/drawing/2014/main" val="716850585"/>
                  </a:ext>
                </a:extLst>
              </a:tr>
              <a:tr h="287972">
                <a:tc>
                  <a:txBody>
                    <a:bodyPr/>
                    <a:lstStyle/>
                    <a:p>
                      <a:r>
                        <a:rPr lang="en-US" sz="1600" dirty="0"/>
                        <a:t>8</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110000</a:t>
                      </a:r>
                    </a:p>
                  </a:txBody>
                  <a:tcPr>
                    <a:noFill/>
                  </a:tcPr>
                </a:tc>
                <a:tc>
                  <a:txBody>
                    <a:bodyPr/>
                    <a:lstStyle/>
                    <a:p>
                      <a:r>
                        <a:rPr lang="en-US" sz="1600" dirty="0"/>
                        <a:t>17</a:t>
                      </a:r>
                    </a:p>
                  </a:txBody>
                  <a:tcPr>
                    <a:noFill/>
                  </a:tcPr>
                </a:tc>
                <a:tc>
                  <a:txBody>
                    <a:bodyPr/>
                    <a:lstStyle/>
                    <a:p>
                      <a:r>
                        <a:rPr lang="en-US" sz="1600" dirty="0"/>
                        <a:t>000010</a:t>
                      </a:r>
                    </a:p>
                  </a:txBody>
                  <a:tcPr>
                    <a:noFill/>
                  </a:tcPr>
                </a:tc>
                <a:tc>
                  <a:txBody>
                    <a:bodyPr/>
                    <a:lstStyle/>
                    <a:p>
                      <a:r>
                        <a:rPr lang="en-US" sz="1600" dirty="0"/>
                        <a:t>26</a:t>
                      </a:r>
                    </a:p>
                  </a:txBody>
                  <a:tcPr>
                    <a:noFill/>
                  </a:tcPr>
                </a:tc>
                <a:tc>
                  <a:txBody>
                    <a:bodyPr/>
                    <a:lstStyle/>
                    <a:p>
                      <a:r>
                        <a:rPr lang="en-US" sz="1600" dirty="0"/>
                        <a:t>000001</a:t>
                      </a:r>
                    </a:p>
                  </a:txBody>
                  <a:tcPr>
                    <a:noFill/>
                  </a:tcPr>
                </a:tc>
                <a:extLst>
                  <a:ext uri="{0D108BD9-81ED-4DB2-BD59-A6C34878D82A}">
                    <a16:rowId xmlns:a16="http://schemas.microsoft.com/office/drawing/2014/main" val="342653793"/>
                  </a:ext>
                </a:extLst>
              </a:tr>
              <a:tr h="287972">
                <a:tc>
                  <a:txBody>
                    <a:bodyPr/>
                    <a:lstStyle/>
                    <a:p>
                      <a:r>
                        <a:rPr lang="en-US" sz="1600" dirty="0"/>
                        <a:t>9</a:t>
                      </a:r>
                    </a:p>
                  </a:txBody>
                  <a:tcPr>
                    <a:noFill/>
                  </a:tcPr>
                </a:tc>
                <a:tc>
                  <a:txBody>
                    <a:bodyPr/>
                    <a:lstStyle/>
                    <a:p>
                      <a:r>
                        <a:rPr lang="en-US" sz="1600" dirty="0"/>
                        <a:t>010010</a:t>
                      </a:r>
                    </a:p>
                  </a:txBody>
                  <a:tcPr>
                    <a:noFill/>
                  </a:tcPr>
                </a:tc>
                <a:tc>
                  <a:txBody>
                    <a:bodyPr/>
                    <a:lstStyle/>
                    <a:p>
                      <a:r>
                        <a:rPr lang="en-US" sz="1600" dirty="0"/>
                        <a:t>18</a:t>
                      </a:r>
                    </a:p>
                  </a:txBody>
                  <a:tcPr>
                    <a:noFill/>
                  </a:tcPr>
                </a:tc>
                <a:tc>
                  <a:txBody>
                    <a:bodyPr/>
                    <a:lstStyle/>
                    <a:p>
                      <a:r>
                        <a:rPr lang="en-US" sz="1600" dirty="0"/>
                        <a:t>000010</a:t>
                      </a:r>
                    </a:p>
                  </a:txBody>
                  <a:tcPr>
                    <a:noFill/>
                  </a:tcPr>
                </a:tc>
                <a:tc>
                  <a:txBody>
                    <a:bodyPr/>
                    <a:lstStyle/>
                    <a:p>
                      <a:r>
                        <a:rPr lang="en-US" sz="1600" dirty="0"/>
                        <a:t>27</a:t>
                      </a:r>
                    </a:p>
                  </a:txBody>
                  <a:tcPr>
                    <a:noFill/>
                  </a:tcPr>
                </a:tc>
                <a:tc>
                  <a:txBody>
                    <a:bodyPr/>
                    <a:lstStyle/>
                    <a:p>
                      <a:r>
                        <a:rPr lang="en-US" sz="1600" dirty="0"/>
                        <a:t>000001</a:t>
                      </a:r>
                    </a:p>
                  </a:txBody>
                  <a:tcPr>
                    <a:noFill/>
                  </a:tcPr>
                </a:tc>
                <a:extLst>
                  <a:ext uri="{0D108BD9-81ED-4DB2-BD59-A6C34878D82A}">
                    <a16:rowId xmlns:a16="http://schemas.microsoft.com/office/drawing/2014/main" val="2000293948"/>
                  </a:ext>
                </a:extLst>
              </a:tr>
            </a:tbl>
          </a:graphicData>
        </a:graphic>
      </p:graphicFrame>
    </p:spTree>
    <p:extLst>
      <p:ext uri="{BB962C8B-B14F-4D97-AF65-F5344CB8AC3E}">
        <p14:creationId xmlns:p14="http://schemas.microsoft.com/office/powerpoint/2010/main" val="1952754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304800" y="1371600"/>
                <a:ext cx="8610600" cy="4876800"/>
              </a:xfrm>
            </p:spPr>
            <p:txBody>
              <a:bodyPr/>
              <a:lstStyle/>
              <a:p>
                <a:pPr>
                  <a:spcBef>
                    <a:spcPts val="200"/>
                  </a:spcBef>
                </a:pPr>
                <a:r>
                  <a:rPr lang="en-US" sz="2000" dirty="0"/>
                  <a:t>If the active pins are  101101 at the initial position, for example,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t> 8+1+3+4=16.</a:t>
                </a:r>
              </a:p>
              <a:p>
                <a:pPr>
                  <a:spcBef>
                    <a:spcPts val="200"/>
                  </a:spcBef>
                </a:pPr>
                <a:r>
                  <a:rPr lang="en-US" sz="2000" dirty="0"/>
                  <a:t>The “key” settings consist of the lug positions and the active pin settings on each of the six wheels.</a:t>
                </a:r>
              </a:p>
              <a:p>
                <a:pPr>
                  <a:spcBef>
                    <a:spcPts val="200"/>
                  </a:spcBef>
                </a:pPr>
                <a:r>
                  <a:rPr lang="en-US" sz="2000" dirty="0"/>
                  <a:t>If we are given corresponding known and cipher text, we are essentially given the keystream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𝑛</m:t>
                    </m:r>
                  </m:oMath>
                </a14:m>
                <a:r>
                  <a:rPr lang="en-US" sz="2000" dirty="0"/>
                  <a:t>.  There is some ambiguity because 0= 26 (mod 26) so a “displacement of 0 and 26 are cryptographically indistinguishable.</a:t>
                </a:r>
              </a:p>
              <a:p>
                <a:pPr>
                  <a:spcBef>
                    <a:spcPts val="200"/>
                  </a:spcBef>
                </a:pPr>
                <a:r>
                  <a:rPr lang="en-US" sz="2000" dirty="0"/>
                  <a:t>The analysis problem is: Given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𝑖</m:t>
                        </m:r>
                      </m:sub>
                    </m:sSub>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m:t>
                    </m:r>
                    <m:r>
                      <a:rPr lang="en-US" sz="2000" i="1">
                        <a:latin typeface="Cambria Math" panose="02040503050406030204" pitchFamily="18" charset="0"/>
                      </a:rPr>
                      <m:t>𝑛</m:t>
                    </m:r>
                  </m:oMath>
                </a14:m>
                <a:r>
                  <a:rPr lang="en-US" sz="2000" dirty="0"/>
                  <a:t> and the starting wheel positions, determine the lug positions on each bar and the active pins on each wheel.</a:t>
                </a:r>
              </a:p>
              <a:p>
                <a:pPr lvl="1"/>
                <a:endParaRPr lang="en-US" sz="1800" dirty="0"/>
              </a:p>
              <a:p>
                <a:endParaRPr lang="en-US" sz="2000" b="1"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304800" y="1371600"/>
                <a:ext cx="8610600" cy="4876800"/>
              </a:xfrm>
              <a:blipFill>
                <a:blip r:embed="rId2"/>
                <a:stretch>
                  <a:fillRect l="-589" t="-779" r="-736"/>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83</a:t>
            </a:fld>
            <a:endParaRPr lang="en-US"/>
          </a:p>
        </p:txBody>
      </p:sp>
    </p:spTree>
    <p:extLst>
      <p:ext uri="{BB962C8B-B14F-4D97-AF65-F5344CB8AC3E}">
        <p14:creationId xmlns:p14="http://schemas.microsoft.com/office/powerpoint/2010/main" val="25149393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example</a:t>
            </a:r>
          </a:p>
        </p:txBody>
      </p:sp>
      <p:sp>
        <p:nvSpPr>
          <p:cNvPr id="217091" name="Rectangle 3"/>
          <p:cNvSpPr>
            <a:spLocks noGrp="1" noChangeArrowheads="1"/>
          </p:cNvSpPr>
          <p:nvPr>
            <p:ph type="body" idx="1"/>
          </p:nvPr>
        </p:nvSpPr>
        <p:spPr>
          <a:xfrm>
            <a:off x="266700" y="1447800"/>
            <a:ext cx="8610600" cy="4876800"/>
          </a:xfrm>
        </p:spPr>
        <p:txBody>
          <a:bodyPr/>
          <a:lstStyle/>
          <a:p>
            <a:pPr marL="0" indent="0">
              <a:buNone/>
            </a:pPr>
            <a:r>
              <a:rPr lang="en-US" sz="1600" dirty="0"/>
              <a:t>M209 simulator</a:t>
            </a:r>
          </a:p>
          <a:p>
            <a:pPr marL="400050" lvl="1" indent="0">
              <a:buNone/>
            </a:pPr>
            <a:r>
              <a:rPr lang="en-US" sz="1600" dirty="0"/>
              <a:t>27 lugs in total</a:t>
            </a:r>
          </a:p>
          <a:p>
            <a:pPr marL="0" indent="0">
              <a:buNone/>
            </a:pPr>
            <a:r>
              <a:rPr lang="en-US" sz="1600" dirty="0"/>
              <a:t>Machine state:</a:t>
            </a:r>
          </a:p>
          <a:p>
            <a:pPr marL="400050" lvl="1" indent="0">
              <a:buNone/>
            </a:pPr>
            <a:r>
              <a:rPr lang="en-US" sz="1600" dirty="0"/>
              <a:t> wheel 1: 01010101000010100101010001</a:t>
            </a:r>
          </a:p>
          <a:p>
            <a:pPr marL="400050" lvl="1" indent="0">
              <a:buNone/>
            </a:pPr>
            <a:r>
              <a:rPr lang="en-US" sz="1600" dirty="0"/>
              <a:t> wheel 2: 0000110000101100110000101</a:t>
            </a:r>
          </a:p>
          <a:p>
            <a:pPr marL="400050" lvl="1" indent="0">
              <a:buNone/>
            </a:pPr>
            <a:r>
              <a:rPr lang="en-US" sz="1600" dirty="0"/>
              <a:t> wheel 3: 00111000001101100011010</a:t>
            </a:r>
          </a:p>
          <a:p>
            <a:pPr marL="400050" lvl="1" indent="0">
              <a:buNone/>
            </a:pPr>
            <a:r>
              <a:rPr lang="en-US" sz="1600" dirty="0"/>
              <a:t> wheel 4: 101011101010110010101</a:t>
            </a:r>
          </a:p>
          <a:p>
            <a:pPr marL="400050" lvl="1" indent="0">
              <a:buNone/>
            </a:pPr>
            <a:r>
              <a:rPr lang="en-US" sz="1600" dirty="0"/>
              <a:t> wheel 5: 0101000001001100010</a:t>
            </a:r>
          </a:p>
          <a:p>
            <a:pPr marL="400050" lvl="1" indent="0">
              <a:buNone/>
            </a:pPr>
            <a:r>
              <a:rPr lang="en-US" sz="1600" dirty="0"/>
              <a:t> wheel 6: 11000101100001101</a:t>
            </a:r>
          </a:p>
          <a:p>
            <a:pPr marL="0" indent="0">
              <a:buNone/>
            </a:pPr>
            <a:r>
              <a:rPr lang="en-US" sz="1600" dirty="0"/>
              <a:t> lugs on wheel: 04 05 03 07 02 06 </a:t>
            </a:r>
          </a:p>
          <a:p>
            <a:pPr marL="0" indent="0">
              <a:buNone/>
            </a:pPr>
            <a:r>
              <a:rPr lang="en-US" sz="1600" dirty="0"/>
              <a:t> wheel positions: 0 0 0 0 0 0 </a:t>
            </a:r>
          </a:p>
          <a:p>
            <a:pPr marL="0" indent="0">
              <a:buNone/>
            </a:pPr>
            <a:r>
              <a:rPr lang="en-US" sz="1600" dirty="0"/>
              <a:t>keystream: 13 12 10 09 15 22 07 10 13 02 15 03 18 23 13 00 18 17 16 07 09 14 13 07 11 20 10 14 02 16 11 19 02 20 16 11 05 15 09 15 04 23 21 04 10 04 07 24 16 08 18 12 13 04 12 18 09 07 15 13 17 00 12 12 13 16 11 21 13 19 02 14 08 20 07 13 13 06 00 21 08 17 09 14 13 17 13 08 17 09 20 05 22 </a:t>
            </a:r>
          </a:p>
          <a:p>
            <a:endParaRPr lang="en-US" sz="2000" b="1"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84</a:t>
            </a:fld>
            <a:endParaRPr lang="en-US"/>
          </a:p>
        </p:txBody>
      </p:sp>
    </p:spTree>
    <p:extLst>
      <p:ext uri="{BB962C8B-B14F-4D97-AF65-F5344CB8AC3E}">
        <p14:creationId xmlns:p14="http://schemas.microsoft.com/office/powerpoint/2010/main" val="14726731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example</a:t>
            </a:r>
          </a:p>
        </p:txBody>
      </p:sp>
      <p:sp>
        <p:nvSpPr>
          <p:cNvPr id="217091" name="Rectangle 3"/>
          <p:cNvSpPr>
            <a:spLocks noGrp="1" noChangeArrowheads="1"/>
          </p:cNvSpPr>
          <p:nvPr>
            <p:ph type="body" idx="1"/>
          </p:nvPr>
        </p:nvSpPr>
        <p:spPr>
          <a:xfrm>
            <a:off x="304800" y="1600200"/>
            <a:ext cx="8610600" cy="4648200"/>
          </a:xfrm>
        </p:spPr>
        <p:txBody>
          <a:bodyPr/>
          <a:lstStyle/>
          <a:p>
            <a:pPr marL="0" indent="0">
              <a:buNone/>
            </a:pPr>
            <a:r>
              <a:rPr lang="en-US" sz="1800" dirty="0"/>
              <a:t>Message is 93 letters long</a:t>
            </a:r>
          </a:p>
          <a:p>
            <a:pPr marL="0" indent="0">
              <a:buNone/>
            </a:pPr>
            <a:r>
              <a:rPr lang="en-US" sz="1800" dirty="0"/>
              <a:t>Plain    :</a:t>
            </a:r>
          </a:p>
          <a:p>
            <a:pPr marL="400050" lvl="1" indent="0">
              <a:buNone/>
            </a:pPr>
            <a:r>
              <a:rPr lang="en-US" sz="1600" dirty="0"/>
              <a:t>HELLOTHERETHISISAMUCHLONGERMESSAGEFORBILLYFRIEDMANABRAHAMSINKOVSOLOMONKULLBACKANDFRANKROWLETT</a:t>
            </a:r>
            <a:endParaRPr lang="en-US" sz="1400" dirty="0"/>
          </a:p>
          <a:p>
            <a:pPr marL="0" indent="0">
              <a:buNone/>
            </a:pPr>
            <a:r>
              <a:rPr lang="en-US" sz="1800" dirty="0"/>
              <a:t>Cipher   :</a:t>
            </a:r>
          </a:p>
          <a:p>
            <a:pPr marL="400050" lvl="1" indent="0">
              <a:buNone/>
            </a:pPr>
            <a:r>
              <a:rPr lang="en-US" sz="1600" dirty="0"/>
              <a:t>GIZYBDAGWYWWKFFISFWFCDZUFQTCYYTTWQLXOOBETZQNCAEMQVSLWEFSXPHAHMRUZFXJZGSUXJGNLWAIFMSOAHWUVYQMD</a:t>
            </a:r>
            <a:endParaRPr lang="en-US" sz="1400" dirty="0"/>
          </a:p>
          <a:p>
            <a:pPr marL="0" indent="0">
              <a:buNone/>
            </a:pPr>
            <a:r>
              <a:rPr lang="en-US" sz="1800" dirty="0"/>
              <a:t>Decrypted:</a:t>
            </a:r>
          </a:p>
          <a:p>
            <a:pPr marL="400050" lvl="1" indent="0">
              <a:buNone/>
            </a:pPr>
            <a:r>
              <a:rPr lang="en-US" sz="1600" dirty="0"/>
              <a:t>HELLOTHERETHISISAMUCHLONGERMESSAGEFORBILLYFRIEDMANABRAHAMSINKOVSOLOMONKULLBACKANDFRANKROWLETT</a:t>
            </a:r>
          </a:p>
          <a:p>
            <a:pPr marL="0" indent="0">
              <a:buNone/>
            </a:pPr>
            <a:br>
              <a:rPr lang="en-US" sz="1800" dirty="0"/>
            </a:br>
            <a:endParaRPr lang="en-US" sz="2200" dirty="0"/>
          </a:p>
          <a:p>
            <a:endParaRPr lang="en-US" sz="2000" b="1"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85</a:t>
            </a:fld>
            <a:endParaRPr lang="en-US"/>
          </a:p>
        </p:txBody>
      </p:sp>
    </p:spTree>
    <p:extLst>
      <p:ext uri="{BB962C8B-B14F-4D97-AF65-F5344CB8AC3E}">
        <p14:creationId xmlns:p14="http://schemas.microsoft.com/office/powerpoint/2010/main" val="32024819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–basic attack</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304800" y="1371600"/>
                <a:ext cx="8610600" cy="5105400"/>
              </a:xfrm>
            </p:spPr>
            <p:txBody>
              <a:bodyPr/>
              <a:lstStyle/>
              <a:p>
                <a:pPr>
                  <a:spcBef>
                    <a:spcPts val="200"/>
                  </a:spcBef>
                </a:pPr>
                <a:r>
                  <a:rPr lang="en-US" sz="2000" dirty="0"/>
                  <a:t>Consider wheel 1 which returns to its starting position every 26 letters of key stream.</a:t>
                </a:r>
              </a:p>
              <a:p>
                <a:pPr>
                  <a:spcBef>
                    <a:spcPts val="200"/>
                  </a:spcBef>
                </a:pPr>
                <a:r>
                  <a:rPr lang="en-US" sz="2000" dirty="0"/>
                  <a:t>Write the keystream in columns as</a:t>
                </a:r>
              </a:p>
              <a:p>
                <a:pPr marL="0" indent="0">
                  <a:spcBef>
                    <a:spcPts val="200"/>
                  </a:spcBef>
                  <a:buNone/>
                </a:pPr>
                <a:endParaRPr lang="en-US" sz="2000" dirty="0"/>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3</m:t>
                          </m:r>
                        </m:sub>
                      </m:sSub>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26</m:t>
                          </m:r>
                        </m:sub>
                      </m:sSub>
                    </m:oMath>
                  </m:oMathPara>
                </a14:m>
                <a:endParaRPr lang="en-US" sz="1800" dirty="0"/>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b="0" i="1" smtClean="0">
                              <a:latin typeface="Cambria Math" panose="02040503050406030204" pitchFamily="18" charset="0"/>
                            </a:rPr>
                            <m:t>26</m:t>
                          </m:r>
                          <m:r>
                            <a:rPr lang="en-US" sz="1800" b="0" i="1" smtClean="0">
                              <a:latin typeface="Cambria Math" panose="02040503050406030204" pitchFamily="18" charset="0"/>
                              <a:ea typeface="Cambria Math" panose="02040503050406030204" pitchFamily="18" charset="0"/>
                            </a:rPr>
                            <m:t>×1+1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3</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26</m:t>
                          </m:r>
                        </m:sub>
                      </m:sSub>
                    </m:oMath>
                  </m:oMathPara>
                </a14:m>
                <a:endParaRPr lang="en-US" sz="1800" dirty="0"/>
              </a:p>
              <a:p>
                <a:pPr marL="400050" lvl="1" indent="0">
                  <a:spcBef>
                    <a:spcPts val="200"/>
                  </a:spcBef>
                  <a:buNone/>
                </a:pPr>
                <a:r>
                  <a:rPr lang="en-US" sz="1800" dirty="0"/>
                  <a:t>... </a:t>
                </a:r>
                <a14:m>
                  <m:oMath xmlns:m="http://schemas.openxmlformats.org/officeDocument/2006/math">
                    <m:r>
                      <a:rPr lang="en-US" sz="1800" b="0" i="1" smtClean="0">
                        <a:latin typeface="Cambria Math" panose="02040503050406030204" pitchFamily="18" charset="0"/>
                      </a:rPr>
                      <m:t>…. </m:t>
                    </m:r>
                  </m:oMath>
                </a14:m>
                <a:r>
                  <a:rPr lang="en-US" sz="1800" dirty="0"/>
                  <a:t>  … … … …</a:t>
                </a:r>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3</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26</m:t>
                          </m:r>
                        </m:sub>
                      </m:sSub>
                    </m:oMath>
                  </m:oMathPara>
                </a14:m>
                <a:endParaRPr lang="en-US" sz="1800" dirty="0"/>
              </a:p>
              <a:p>
                <a:pPr marL="400050" lvl="1" indent="0">
                  <a:spcBef>
                    <a:spcPts val="200"/>
                  </a:spcBef>
                  <a:buNone/>
                </a:pPr>
                <a:endParaRPr lang="en-US" sz="1600" dirty="0"/>
              </a:p>
              <a:p>
                <a:r>
                  <a:rPr lang="en-US" sz="2000" dirty="0"/>
                  <a:t>For simplicity we assume 26(m+1)=n, the size of the known keystream</a:t>
                </a:r>
              </a:p>
              <a:p>
                <a:r>
                  <a:rPr lang="en-US" sz="2000" dirty="0"/>
                  <a:t>If we average each column, a column with a high number of lugs in position 1 will contribute a larger count (by the number of lugs) when the pin at position 1 is active that when it is inactive.</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304800" y="1371600"/>
                <a:ext cx="8610600" cy="5105400"/>
              </a:xfrm>
              <a:blipFill>
                <a:blip r:embed="rId2"/>
                <a:stretch>
                  <a:fillRect l="-589" t="-744" r="-1473"/>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86</a:t>
            </a:fld>
            <a:endParaRPr lang="en-US"/>
          </a:p>
        </p:txBody>
      </p:sp>
    </p:spTree>
    <p:extLst>
      <p:ext uri="{BB962C8B-B14F-4D97-AF65-F5344CB8AC3E}">
        <p14:creationId xmlns:p14="http://schemas.microsoft.com/office/powerpoint/2010/main" val="13256505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–basic attack</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90500" y="1066800"/>
                <a:ext cx="8648700" cy="5257800"/>
              </a:xfrm>
            </p:spPr>
            <p:txBody>
              <a:bodyPr/>
              <a:lstStyle/>
              <a:p>
                <a:r>
                  <a:rPr lang="en-US" sz="2000" dirty="0"/>
                  <a:t>The resulting averages, after binning, with be distributed bimodally and difference between the values of the peaks of the bins will be close to the number of lugs in position 1 corresponding to wheel 1.  Further, a high average at an offset indicates that the pin is active at that offset.</a:t>
                </a:r>
              </a:p>
              <a:p>
                <a:r>
                  <a:rPr lang="en-US" sz="2000" dirty="0"/>
                  <a:t>This lets us determine the number of lugs at each wheel position and the active pin settings on each wheel.  It also allows us to disambiguate the 26, 0 coincidence.  If we compute all these averages for each wheel (with periods 26, 25, 23, 19, 17, depending on the wheel), the wheels with the most pronounced bimodal peaks will have the largest number of lugs.</a:t>
                </a:r>
              </a:p>
              <a:p>
                <a:r>
                  <a:rPr lang="en-US" sz="2000" dirty="0"/>
                  <a:t>After “guessing” the active pins (based on the larger keystream values in a column) and the number of lugs (based on the difference in the difference between the peaks), we can subtract out the effect of the wheel to make the effect of the other wheels more obvious.</a:t>
                </a:r>
              </a:p>
              <a:p>
                <a:r>
                  <a:rPr lang="en-US" sz="2000" dirty="0"/>
                  <a:t>This “trial and error” guessing and correcting inconsistency determines the lugs and pins when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~250</m:t>
                    </m:r>
                  </m:oMath>
                </a14:m>
                <a:endParaRPr lang="en-US" sz="2000"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90500" y="1066800"/>
                <a:ext cx="8648700" cy="5257800"/>
              </a:xfrm>
              <a:blipFill>
                <a:blip r:embed="rId2"/>
                <a:stretch>
                  <a:fillRect l="-440" t="-723" r="-587"/>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87</a:t>
            </a:fld>
            <a:endParaRPr lang="en-US"/>
          </a:p>
        </p:txBody>
      </p:sp>
    </p:spTree>
    <p:extLst>
      <p:ext uri="{BB962C8B-B14F-4D97-AF65-F5344CB8AC3E}">
        <p14:creationId xmlns:p14="http://schemas.microsoft.com/office/powerpoint/2010/main" val="24535984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 basic attack</a:t>
            </a:r>
          </a:p>
        </p:txBody>
      </p:sp>
      <p:sp>
        <p:nvSpPr>
          <p:cNvPr id="217091" name="Rectangle 3"/>
          <p:cNvSpPr>
            <a:spLocks noGrp="1" noChangeArrowheads="1"/>
          </p:cNvSpPr>
          <p:nvPr>
            <p:ph type="body" idx="1"/>
          </p:nvPr>
        </p:nvSpPr>
        <p:spPr>
          <a:xfrm>
            <a:off x="228600" y="990600"/>
            <a:ext cx="7010400" cy="5257800"/>
          </a:xfrm>
        </p:spPr>
        <p:txBody>
          <a:bodyPr/>
          <a:lstStyle/>
          <a:p>
            <a:r>
              <a:rPr lang="en-US" sz="2000" dirty="0"/>
              <a:t>Here is what the initial data might look like, when we pick the “obviously” bimodal spread at wheel 4:</a:t>
            </a:r>
          </a:p>
          <a:p>
            <a:pPr marL="0" indent="0">
              <a:buNone/>
            </a:pPr>
            <a:endParaRPr lang="en-US" sz="2000" dirty="0"/>
          </a:p>
          <a:p>
            <a:pPr marL="400050" lvl="1" indent="0">
              <a:buNone/>
            </a:pPr>
            <a:r>
              <a:rPr lang="en-US" sz="1600" dirty="0">
                <a:latin typeface="Courier New" panose="02070309020205020404" pitchFamily="49" charset="0"/>
                <a:cs typeface="Courier New" panose="02070309020205020404" pitchFamily="49" charset="0"/>
              </a:rPr>
              <a:t>M209 analysis, key length is 250</a:t>
            </a:r>
          </a:p>
          <a:p>
            <a:pPr marL="400050" lvl="1" indent="0">
              <a:buNone/>
            </a:pPr>
            <a:r>
              <a:rPr lang="en-US" sz="1600" dirty="0">
                <a:latin typeface="Courier New" panose="02070309020205020404" pitchFamily="49" charset="0"/>
                <a:cs typeface="Courier New" panose="02070309020205020404" pitchFamily="49" charset="0"/>
              </a:rPr>
              <a:t>Global average:   12.09</a:t>
            </a:r>
          </a:p>
          <a:p>
            <a:pPr marL="400050" lvl="1" indent="0">
              <a:buNone/>
            </a:pPr>
            <a:r>
              <a:rPr lang="en-US" sz="1600" dirty="0">
                <a:latin typeface="Courier New" panose="02070309020205020404" pitchFamily="49" charset="0"/>
                <a:cs typeface="Courier New" panose="02070309020205020404" pitchFamily="49" charset="0"/>
              </a:rPr>
              <a:t>Wheel 4</a:t>
            </a:r>
          </a:p>
          <a:p>
            <a:pPr marL="400050" lvl="1" indent="0">
              <a:buNone/>
            </a:pPr>
            <a:r>
              <a:rPr lang="en-US" sz="1600" dirty="0">
                <a:latin typeface="Courier New" panose="02070309020205020404" pitchFamily="49" charset="0"/>
                <a:cs typeface="Courier New" panose="02070309020205020404" pitchFamily="49" charset="0"/>
              </a:rPr>
              <a:t>  pin  0:   14.50</a:t>
            </a:r>
          </a:p>
          <a:p>
            <a:pPr marL="400050" lvl="1" indent="0">
              <a:buNone/>
            </a:pPr>
            <a:r>
              <a:rPr lang="en-US" sz="1600" dirty="0">
                <a:latin typeface="Courier New" panose="02070309020205020404" pitchFamily="49" charset="0"/>
                <a:cs typeface="Courier New" panose="02070309020205020404" pitchFamily="49" charset="0"/>
              </a:rPr>
              <a:t>  pin  1:    8.08</a:t>
            </a:r>
          </a:p>
          <a:p>
            <a:pPr marL="400050" lvl="1" indent="0">
              <a:buNone/>
            </a:pPr>
            <a:r>
              <a:rPr lang="en-US" sz="1600" dirty="0">
                <a:latin typeface="Courier New" panose="02070309020205020404" pitchFamily="49" charset="0"/>
                <a:cs typeface="Courier New" panose="02070309020205020404" pitchFamily="49" charset="0"/>
              </a:rPr>
              <a:t>  pin  2:   14.58</a:t>
            </a:r>
          </a:p>
          <a:p>
            <a:pPr marL="400050" lvl="1" indent="0">
              <a:buNone/>
            </a:pPr>
            <a:r>
              <a:rPr lang="en-US" sz="1600" dirty="0">
                <a:latin typeface="Courier New" panose="02070309020205020404" pitchFamily="49" charset="0"/>
                <a:cs typeface="Courier New" panose="02070309020205020404" pitchFamily="49" charset="0"/>
              </a:rPr>
              <a:t>  pin  3:    8.58</a:t>
            </a:r>
          </a:p>
          <a:p>
            <a:pPr marL="400050" lvl="1" indent="0">
              <a:buNone/>
            </a:pPr>
            <a:r>
              <a:rPr lang="en-US" sz="1600" dirty="0">
                <a:latin typeface="Courier New" panose="02070309020205020404" pitchFamily="49" charset="0"/>
                <a:cs typeface="Courier New" panose="02070309020205020404" pitchFamily="49" charset="0"/>
              </a:rPr>
              <a:t>  pin  4:   14.83</a:t>
            </a:r>
          </a:p>
          <a:p>
            <a:pPr marL="400050" lvl="1" indent="0">
              <a:buNone/>
            </a:pPr>
            <a:r>
              <a:rPr lang="en-US" sz="1600" dirty="0">
                <a:latin typeface="Courier New" panose="02070309020205020404" pitchFamily="49" charset="0"/>
                <a:cs typeface="Courier New" panose="02070309020205020404" pitchFamily="49" charset="0"/>
              </a:rPr>
              <a:t>  pin  5:   14.75</a:t>
            </a:r>
          </a:p>
          <a:p>
            <a:pPr marL="400050" lvl="1" indent="0">
              <a:buNone/>
            </a:pPr>
            <a:r>
              <a:rPr lang="en-US" sz="1600" dirty="0">
                <a:latin typeface="Courier New" panose="02070309020205020404" pitchFamily="49" charset="0"/>
                <a:cs typeface="Courier New" panose="02070309020205020404" pitchFamily="49" charset="0"/>
              </a:rPr>
              <a:t>  pin  6:   15.58</a:t>
            </a:r>
          </a:p>
          <a:p>
            <a:pPr marL="400050" lvl="1" indent="0">
              <a:buNone/>
            </a:pPr>
            <a:r>
              <a:rPr lang="en-US" sz="1600" dirty="0">
                <a:latin typeface="Courier New" panose="02070309020205020404" pitchFamily="49" charset="0"/>
                <a:cs typeface="Courier New" panose="02070309020205020404" pitchFamily="49" charset="0"/>
              </a:rPr>
              <a:t>  pin  7:    8.33</a:t>
            </a:r>
          </a:p>
          <a:p>
            <a:pPr marL="400050" lvl="1" indent="0">
              <a:buNone/>
            </a:pPr>
            <a:r>
              <a:rPr lang="en-US" sz="1600" dirty="0">
                <a:latin typeface="Courier New" panose="02070309020205020404" pitchFamily="49" charset="0"/>
                <a:cs typeface="Courier New" panose="02070309020205020404" pitchFamily="49" charset="0"/>
              </a:rPr>
              <a:t>  pin  8:   15.42</a:t>
            </a:r>
          </a:p>
          <a:p>
            <a:pPr marL="400050" lvl="1" indent="0">
              <a:buNone/>
            </a:pPr>
            <a:r>
              <a:rPr lang="en-US" sz="1600" dirty="0">
                <a:latin typeface="Courier New" panose="02070309020205020404" pitchFamily="49" charset="0"/>
                <a:cs typeface="Courier New" panose="02070309020205020404" pitchFamily="49" charset="0"/>
              </a:rPr>
              <a:t>  pin  9:    6.42</a:t>
            </a:r>
          </a:p>
          <a:p>
            <a:pPr marL="400050" lvl="1" indent="0">
              <a:buNone/>
            </a:pPr>
            <a:r>
              <a:rPr lang="en-US" sz="1600" dirty="0">
                <a:latin typeface="Courier New" panose="02070309020205020404" pitchFamily="49" charset="0"/>
                <a:cs typeface="Courier New" panose="02070309020205020404" pitchFamily="49" charset="0"/>
              </a:rPr>
              <a:t>  pin 10:   16.33</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88</a:t>
            </a:fld>
            <a:endParaRPr lang="en-US"/>
          </a:p>
        </p:txBody>
      </p:sp>
      <p:sp>
        <p:nvSpPr>
          <p:cNvPr id="5" name="Rectangle 3">
            <a:extLst>
              <a:ext uri="{FF2B5EF4-FFF2-40B4-BE49-F238E27FC236}">
                <a16:creationId xmlns:a16="http://schemas.microsoft.com/office/drawing/2014/main" id="{0AF21B7D-1C78-5F40-A580-6BFC14936505}"/>
              </a:ext>
            </a:extLst>
          </p:cNvPr>
          <p:cNvSpPr txBox="1">
            <a:spLocks noChangeArrowheads="1"/>
          </p:cNvSpPr>
          <p:nvPr/>
        </p:nvSpPr>
        <p:spPr bwMode="auto">
          <a:xfrm>
            <a:off x="4114800" y="2819400"/>
            <a:ext cx="4800600" cy="3886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600" kern="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pin 11:    7.42</a:t>
            </a:r>
          </a:p>
          <a:p>
            <a:pPr marL="0" indent="0">
              <a:buNone/>
            </a:pPr>
            <a:r>
              <a:rPr lang="en-US" sz="1600" dirty="0">
                <a:latin typeface="Courier New" panose="02070309020205020404" pitchFamily="49" charset="0"/>
                <a:cs typeface="Courier New" panose="02070309020205020404" pitchFamily="49" charset="0"/>
              </a:rPr>
              <a:t>  pin 12:   16.00</a:t>
            </a:r>
          </a:p>
          <a:p>
            <a:pPr marL="0" indent="0">
              <a:buNone/>
            </a:pPr>
            <a:r>
              <a:rPr lang="en-US" sz="1600" dirty="0">
                <a:latin typeface="Courier New" panose="02070309020205020404" pitchFamily="49" charset="0"/>
                <a:cs typeface="Courier New" panose="02070309020205020404" pitchFamily="49" charset="0"/>
              </a:rPr>
              <a:t>  pin 13:   14.25</a:t>
            </a:r>
          </a:p>
          <a:p>
            <a:pPr marL="0" indent="0">
              <a:buNone/>
            </a:pPr>
            <a:r>
              <a:rPr lang="en-US" sz="1600" dirty="0">
                <a:latin typeface="Courier New" panose="02070309020205020404" pitchFamily="49" charset="0"/>
                <a:cs typeface="Courier New" panose="02070309020205020404" pitchFamily="49" charset="0"/>
              </a:rPr>
              <a:t>  pin 14:    8.50</a:t>
            </a:r>
          </a:p>
          <a:p>
            <a:pPr marL="0" indent="0">
              <a:buNone/>
            </a:pPr>
            <a:r>
              <a:rPr lang="en-US" sz="1600" dirty="0">
                <a:latin typeface="Courier New" panose="02070309020205020404" pitchFamily="49" charset="0"/>
                <a:cs typeface="Courier New" panose="02070309020205020404" pitchFamily="49" charset="0"/>
              </a:rPr>
              <a:t>  pin 15:    7.67</a:t>
            </a:r>
          </a:p>
          <a:p>
            <a:pPr marL="0" indent="0">
              <a:buNone/>
            </a:pPr>
            <a:r>
              <a:rPr lang="en-US" sz="1600" dirty="0">
                <a:latin typeface="Courier New" panose="02070309020205020404" pitchFamily="49" charset="0"/>
                <a:cs typeface="Courier New" panose="02070309020205020404" pitchFamily="49" charset="0"/>
              </a:rPr>
              <a:t>  pin 16:   16.08</a:t>
            </a:r>
          </a:p>
          <a:p>
            <a:pPr marL="0" indent="0">
              <a:buNone/>
            </a:pPr>
            <a:r>
              <a:rPr lang="en-US" sz="1600" dirty="0">
                <a:latin typeface="Courier New" panose="02070309020205020404" pitchFamily="49" charset="0"/>
                <a:cs typeface="Courier New" panose="02070309020205020404" pitchFamily="49" charset="0"/>
              </a:rPr>
              <a:t>  pin 17:    7.58</a:t>
            </a:r>
          </a:p>
          <a:p>
            <a:pPr marL="0" indent="0">
              <a:buNone/>
            </a:pPr>
            <a:r>
              <a:rPr lang="en-US" sz="1600" dirty="0">
                <a:latin typeface="Courier New" panose="02070309020205020404" pitchFamily="49" charset="0"/>
                <a:cs typeface="Courier New" panose="02070309020205020404" pitchFamily="49" charset="0"/>
              </a:rPr>
              <a:t>  pin 18:   15.25</a:t>
            </a:r>
          </a:p>
          <a:p>
            <a:pPr marL="0" indent="0">
              <a:buNone/>
            </a:pPr>
            <a:r>
              <a:rPr lang="en-US" sz="1600" dirty="0">
                <a:latin typeface="Courier New" panose="02070309020205020404" pitchFamily="49" charset="0"/>
                <a:cs typeface="Courier New" panose="02070309020205020404" pitchFamily="49" charset="0"/>
              </a:rPr>
              <a:t>  pin 19:    8.36</a:t>
            </a:r>
          </a:p>
          <a:p>
            <a:pPr marL="0" indent="0">
              <a:buNone/>
            </a:pPr>
            <a:r>
              <a:rPr lang="en-US" sz="1600" dirty="0">
                <a:latin typeface="Courier New" panose="02070309020205020404" pitchFamily="49" charset="0"/>
                <a:cs typeface="Courier New" panose="02070309020205020404" pitchFamily="49" charset="0"/>
              </a:rPr>
              <a:t>  pin 20:   15.27</a:t>
            </a:r>
          </a:p>
          <a:p>
            <a:pPr marL="0" indent="0">
              <a:buFontTx/>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22430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 basic attack</a:t>
            </a:r>
          </a:p>
        </p:txBody>
      </p:sp>
      <p:sp>
        <p:nvSpPr>
          <p:cNvPr id="217091" name="Rectangle 3"/>
          <p:cNvSpPr>
            <a:spLocks noGrp="1" noChangeArrowheads="1"/>
          </p:cNvSpPr>
          <p:nvPr>
            <p:ph type="body" idx="1"/>
          </p:nvPr>
        </p:nvSpPr>
        <p:spPr>
          <a:xfrm>
            <a:off x="495300" y="1159823"/>
            <a:ext cx="3390900" cy="5257800"/>
          </a:xfrm>
        </p:spPr>
        <p:txBody>
          <a:bodyPr/>
          <a:lstStyle/>
          <a:p>
            <a:r>
              <a:rPr lang="en-US" sz="2000" dirty="0"/>
              <a:t>After binning:</a:t>
            </a:r>
          </a:p>
          <a:p>
            <a:pPr marL="400050" lvl="1" indent="0">
              <a:buNone/>
            </a:pPr>
            <a:r>
              <a:rPr lang="en-US" sz="1200" dirty="0">
                <a:latin typeface="Courier New" panose="02070309020205020404" pitchFamily="49" charset="0"/>
                <a:cs typeface="Courier New" panose="02070309020205020404" pitchFamily="49" charset="0"/>
              </a:rPr>
              <a:t>    0: </a:t>
            </a:r>
          </a:p>
          <a:p>
            <a:pPr marL="400050" lvl="1" indent="0">
              <a:buNone/>
            </a:pPr>
            <a:r>
              <a:rPr lang="en-US" sz="1200" dirty="0">
                <a:latin typeface="Courier New" panose="02070309020205020404" pitchFamily="49" charset="0"/>
                <a:cs typeface="Courier New" panose="02070309020205020404" pitchFamily="49" charset="0"/>
              </a:rPr>
              <a:t>    1: </a:t>
            </a:r>
          </a:p>
          <a:p>
            <a:pPr marL="400050" lvl="1" indent="0">
              <a:buNone/>
            </a:pPr>
            <a:r>
              <a:rPr lang="en-US" sz="1200" dirty="0">
                <a:latin typeface="Courier New" panose="02070309020205020404" pitchFamily="49" charset="0"/>
                <a:cs typeface="Courier New" panose="02070309020205020404" pitchFamily="49" charset="0"/>
              </a:rPr>
              <a:t>    2: </a:t>
            </a:r>
          </a:p>
          <a:p>
            <a:pPr marL="400050" lvl="1" indent="0">
              <a:buNone/>
            </a:pPr>
            <a:r>
              <a:rPr lang="en-US" sz="1200" dirty="0">
                <a:latin typeface="Courier New" panose="02070309020205020404" pitchFamily="49" charset="0"/>
                <a:cs typeface="Courier New" panose="02070309020205020404" pitchFamily="49" charset="0"/>
              </a:rPr>
              <a:t>    3: </a:t>
            </a:r>
          </a:p>
          <a:p>
            <a:pPr marL="400050" lvl="1" indent="0">
              <a:buNone/>
            </a:pPr>
            <a:r>
              <a:rPr lang="en-US" sz="1200" dirty="0">
                <a:latin typeface="Courier New" panose="02070309020205020404" pitchFamily="49" charset="0"/>
                <a:cs typeface="Courier New" panose="02070309020205020404" pitchFamily="49" charset="0"/>
              </a:rPr>
              <a:t>    4: </a:t>
            </a:r>
          </a:p>
          <a:p>
            <a:pPr marL="400050" lvl="1" indent="0">
              <a:buNone/>
            </a:pPr>
            <a:r>
              <a:rPr lang="en-US" sz="1200" dirty="0">
                <a:latin typeface="Courier New" panose="02070309020205020404" pitchFamily="49" charset="0"/>
                <a:cs typeface="Courier New" panose="02070309020205020404" pitchFamily="49" charset="0"/>
              </a:rPr>
              <a:t>    5: </a:t>
            </a:r>
          </a:p>
          <a:p>
            <a:pPr marL="400050" lvl="1" indent="0">
              <a:buNone/>
            </a:pPr>
            <a:r>
              <a:rPr lang="en-US" sz="1200" dirty="0">
                <a:latin typeface="Courier New" panose="02070309020205020404" pitchFamily="49" charset="0"/>
                <a:cs typeface="Courier New" panose="02070309020205020404" pitchFamily="49" charset="0"/>
              </a:rPr>
              <a:t>    6: x</a:t>
            </a:r>
          </a:p>
          <a:p>
            <a:pPr marL="400050" lvl="1" indent="0">
              <a:buNone/>
            </a:pPr>
            <a:r>
              <a:rPr lang="en-US" sz="1200" dirty="0">
                <a:latin typeface="Courier New" panose="02070309020205020404" pitchFamily="49" charset="0"/>
                <a:cs typeface="Courier New" panose="02070309020205020404" pitchFamily="49" charset="0"/>
              </a:rPr>
              <a:t>    7: xxx</a:t>
            </a:r>
          </a:p>
          <a:p>
            <a:pPr marL="400050" lvl="1" indent="0">
              <a:buNone/>
            </a:pPr>
            <a:r>
              <a:rPr lang="en-US" sz="1200" dirty="0">
                <a:latin typeface="Courier New" panose="02070309020205020404" pitchFamily="49" charset="0"/>
                <a:cs typeface="Courier New" panose="02070309020205020404" pitchFamily="49" charset="0"/>
              </a:rPr>
              <a:t>    8: </a:t>
            </a:r>
            <a:r>
              <a:rPr lang="en-US" sz="1200" dirty="0" err="1">
                <a:latin typeface="Courier New" panose="02070309020205020404" pitchFamily="49" charset="0"/>
                <a:cs typeface="Courier New" panose="02070309020205020404" pitchFamily="49" charset="0"/>
              </a:rPr>
              <a:t>xxxxx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9: </a:t>
            </a:r>
          </a:p>
          <a:p>
            <a:pPr marL="400050" lvl="1" indent="0">
              <a:buNone/>
            </a:pPr>
            <a:r>
              <a:rPr lang="en-US" sz="1200" dirty="0">
                <a:latin typeface="Courier New" panose="02070309020205020404" pitchFamily="49" charset="0"/>
                <a:cs typeface="Courier New" panose="02070309020205020404" pitchFamily="49" charset="0"/>
              </a:rPr>
              <a:t>   10: </a:t>
            </a:r>
          </a:p>
          <a:p>
            <a:pPr marL="400050" lvl="1" indent="0">
              <a:buNone/>
            </a:pPr>
            <a:r>
              <a:rPr lang="en-US" sz="1200" dirty="0">
                <a:latin typeface="Courier New" panose="02070309020205020404" pitchFamily="49" charset="0"/>
                <a:cs typeface="Courier New" panose="02070309020205020404" pitchFamily="49" charset="0"/>
              </a:rPr>
              <a:t>   11: </a:t>
            </a:r>
          </a:p>
          <a:p>
            <a:pPr marL="400050" lvl="1" indent="0">
              <a:buNone/>
            </a:pPr>
            <a:r>
              <a:rPr lang="en-US" sz="1200" dirty="0">
                <a:latin typeface="Courier New" panose="02070309020205020404" pitchFamily="49" charset="0"/>
                <a:cs typeface="Courier New" panose="02070309020205020404" pitchFamily="49" charset="0"/>
              </a:rPr>
              <a:t>   12: </a:t>
            </a:r>
          </a:p>
          <a:p>
            <a:pPr marL="400050" lvl="1" indent="0">
              <a:buNone/>
            </a:pPr>
            <a:r>
              <a:rPr lang="en-US" sz="1200" dirty="0">
                <a:latin typeface="Courier New" panose="02070309020205020404" pitchFamily="49" charset="0"/>
                <a:cs typeface="Courier New" panose="02070309020205020404" pitchFamily="49" charset="0"/>
              </a:rPr>
              <a:t>   13: </a:t>
            </a:r>
          </a:p>
          <a:p>
            <a:pPr marL="400050" lvl="1" indent="0">
              <a:buNone/>
            </a:pPr>
            <a:r>
              <a:rPr lang="en-US" sz="1200" dirty="0">
                <a:latin typeface="Courier New" panose="02070309020205020404" pitchFamily="49" charset="0"/>
                <a:cs typeface="Courier New" panose="02070309020205020404" pitchFamily="49" charset="0"/>
              </a:rPr>
              <a:t>   14: </a:t>
            </a:r>
            <a:r>
              <a:rPr lang="en-US" sz="1200" dirty="0" err="1">
                <a:latin typeface="Courier New" panose="02070309020205020404" pitchFamily="49" charset="0"/>
                <a:cs typeface="Courier New" panose="02070309020205020404" pitchFamily="49" charset="0"/>
              </a:rPr>
              <a:t>xxxxx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15: </a:t>
            </a:r>
            <a:r>
              <a:rPr lang="en-US" sz="1200" dirty="0" err="1">
                <a:latin typeface="Courier New" panose="02070309020205020404" pitchFamily="49" charset="0"/>
                <a:cs typeface="Courier New" panose="02070309020205020404" pitchFamily="49" charset="0"/>
              </a:rPr>
              <a:t>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16: xxx</a:t>
            </a:r>
          </a:p>
          <a:p>
            <a:pPr marL="400050" lvl="1" indent="0">
              <a:buNone/>
            </a:pPr>
            <a:r>
              <a:rPr lang="en-US" sz="1200" dirty="0">
                <a:latin typeface="Courier New" panose="02070309020205020404" pitchFamily="49" charset="0"/>
                <a:cs typeface="Courier New" panose="02070309020205020404" pitchFamily="49" charset="0"/>
              </a:rPr>
              <a:t>   17: </a:t>
            </a:r>
          </a:p>
          <a:p>
            <a:pPr marL="400050" lvl="1" indent="0">
              <a:buNone/>
            </a:pPr>
            <a:r>
              <a:rPr lang="en-US" sz="1200" dirty="0">
                <a:latin typeface="Courier New" panose="02070309020205020404" pitchFamily="49" charset="0"/>
                <a:cs typeface="Courier New" panose="02070309020205020404" pitchFamily="49" charset="0"/>
              </a:rPr>
              <a:t>   18: </a:t>
            </a:r>
          </a:p>
          <a:p>
            <a:pPr marL="400050" lvl="1" indent="0">
              <a:buNone/>
            </a:pPr>
            <a:r>
              <a:rPr lang="en-US" sz="1200" dirty="0">
                <a:latin typeface="Courier New" panose="02070309020205020404" pitchFamily="49" charset="0"/>
                <a:cs typeface="Courier New" panose="02070309020205020404" pitchFamily="49" charset="0"/>
              </a:rPr>
              <a:t>   19: </a:t>
            </a:r>
          </a:p>
          <a:p>
            <a:pPr marL="400050" lvl="1" indent="0">
              <a:buNone/>
            </a:pPr>
            <a:r>
              <a:rPr lang="en-US" sz="1200" dirty="0">
                <a:latin typeface="Courier New" panose="02070309020205020404" pitchFamily="49" charset="0"/>
                <a:cs typeface="Courier New" panose="02070309020205020404" pitchFamily="49" charset="0"/>
              </a:rPr>
              <a:t>   20: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89</a:t>
            </a:fld>
            <a:endParaRPr lang="en-US"/>
          </a:p>
        </p:txBody>
      </p:sp>
      <p:sp>
        <p:nvSpPr>
          <p:cNvPr id="6" name="Rectangle 3">
            <a:extLst>
              <a:ext uri="{FF2B5EF4-FFF2-40B4-BE49-F238E27FC236}">
                <a16:creationId xmlns:a16="http://schemas.microsoft.com/office/drawing/2014/main" id="{F4BE21D4-79FE-F145-9FEB-8855A1145FAB}"/>
              </a:ext>
            </a:extLst>
          </p:cNvPr>
          <p:cNvSpPr txBox="1">
            <a:spLocks noChangeArrowheads="1"/>
          </p:cNvSpPr>
          <p:nvPr/>
        </p:nvSpPr>
        <p:spPr bwMode="auto">
          <a:xfrm>
            <a:off x="3886200" y="1752599"/>
            <a:ext cx="4762500" cy="466502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kern="0" dirty="0"/>
              <a:t>This indicates that there are about 6 lugs in wheel position 4 and pins </a:t>
            </a:r>
            <a:r>
              <a:rPr lang="en-US" sz="2000" i="1" kern="0" dirty="0"/>
              <a:t>0,2,4,5,6,8,10,12,13,16,18,20 </a:t>
            </a:r>
            <a:r>
              <a:rPr lang="en-US" sz="2000" kern="0" dirty="0"/>
              <a:t>are likely active while the remaining pins are not.</a:t>
            </a:r>
          </a:p>
          <a:p>
            <a:endParaRPr lang="en-US" sz="2000" i="1" kern="0" dirty="0">
              <a:latin typeface="Courier New" panose="02070309020205020404" pitchFamily="49" charset="0"/>
              <a:cs typeface="Courier New" panose="02070309020205020404" pitchFamily="49" charset="0"/>
            </a:endParaRPr>
          </a:p>
          <a:p>
            <a:r>
              <a:rPr lang="en-US" sz="2000" kern="0" dirty="0">
                <a:cs typeface="Courier New" panose="02070309020205020404" pitchFamily="49" charset="0"/>
              </a:rPr>
              <a:t>This is right, almost.  There are actually 7 lugs at wheel 4.</a:t>
            </a:r>
            <a:endParaRPr lang="en-US" sz="1200" kern="0" dirty="0">
              <a:cs typeface="Courier New" panose="02070309020205020404" pitchFamily="49" charset="0"/>
            </a:endParaRPr>
          </a:p>
          <a:p>
            <a:pPr marL="0" indent="0">
              <a:buFontTx/>
              <a:buNone/>
            </a:pPr>
            <a:r>
              <a:rPr lang="en-US" sz="1600" kern="0" dirty="0">
                <a:latin typeface="Courier New" panose="02070309020205020404" pitchFamily="49" charset="0"/>
                <a:cs typeface="Courier New" panose="02070309020205020404" pitchFamily="49" charset="0"/>
              </a:rPr>
              <a:t> </a:t>
            </a:r>
          </a:p>
          <a:p>
            <a:pPr marL="0" indent="0">
              <a:buFontTx/>
              <a:buNone/>
            </a:pPr>
            <a:r>
              <a:rPr lang="en-US" sz="1600" kern="0" dirty="0">
                <a:latin typeface="Courier New" panose="02070309020205020404" pitchFamily="49" charset="0"/>
                <a:cs typeface="Courier New" panose="02070309020205020404" pitchFamily="49" charset="0"/>
              </a:rPr>
              <a:t> </a:t>
            </a:r>
          </a:p>
          <a:p>
            <a:pPr marL="0" indent="0">
              <a:buFontTx/>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427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903FEE3-B402-4D75-90DC-86B6287FB98F}" type="slidenum">
              <a:rPr lang="en-US"/>
              <a:pPr>
                <a:defRPr/>
              </a:pPr>
              <a:t>9</a:t>
            </a:fld>
            <a:endParaRPr lang="en-US"/>
          </a:p>
        </p:txBody>
      </p:sp>
      <p:sp>
        <p:nvSpPr>
          <p:cNvPr id="93188" name="Rectangle 2"/>
          <p:cNvSpPr>
            <a:spLocks noGrp="1" noChangeArrowheads="1"/>
          </p:cNvSpPr>
          <p:nvPr>
            <p:ph type="title"/>
          </p:nvPr>
        </p:nvSpPr>
        <p:spPr>
          <a:xfrm>
            <a:off x="685800" y="0"/>
            <a:ext cx="7772400" cy="914400"/>
          </a:xfrm>
        </p:spPr>
        <p:txBody>
          <a:bodyPr/>
          <a:lstStyle/>
          <a:p>
            <a:r>
              <a:rPr lang="en-US" sz="3600" dirty="0"/>
              <a:t>Coding theory and Information </a:t>
            </a:r>
          </a:p>
        </p:txBody>
      </p:sp>
      <p:sp>
        <p:nvSpPr>
          <p:cNvPr id="93190" name="Rectangle 4"/>
          <p:cNvSpPr>
            <a:spLocks noChangeArrowheads="1"/>
          </p:cNvSpPr>
          <p:nvPr/>
        </p:nvSpPr>
        <p:spPr bwMode="auto">
          <a:xfrm>
            <a:off x="228600" y="1447800"/>
            <a:ext cx="8610600" cy="4724400"/>
          </a:xfrm>
          <a:prstGeom prst="rect">
            <a:avLst/>
          </a:prstGeom>
          <a:noFill/>
          <a:ln w="9525">
            <a:noFill/>
            <a:miter lim="800000"/>
            <a:headEnd/>
            <a:tailEnd/>
          </a:ln>
        </p:spPr>
        <p:txBody>
          <a:bodyPr lIns="92075" tIns="46038" rIns="92075" bIns="46038"/>
          <a:lstStyle/>
          <a:p>
            <a:pPr marL="457200" indent="-457200" algn="l">
              <a:spcBef>
                <a:spcPts val="200"/>
              </a:spcBef>
              <a:buFontTx/>
              <a:buChar char="•"/>
            </a:pPr>
            <a:r>
              <a:rPr lang="en-US" sz="2000" b="1" dirty="0">
                <a:latin typeface="Calibri" panose="020F0502020204030204" pitchFamily="34" charset="0"/>
                <a:cs typeface="Calibri" panose="020F0502020204030204" pitchFamily="34" charset="0"/>
              </a:rPr>
              <a:t>Shannon Source Coding: </a:t>
            </a:r>
            <a:r>
              <a:rPr lang="en-US" sz="2000" dirty="0">
                <a:latin typeface="Calibri" panose="020F0502020204030204" pitchFamily="34" charset="0"/>
                <a:cs typeface="Calibri" panose="020F0502020204030204" pitchFamily="34" charset="0"/>
              </a:rPr>
              <a:t>If a memoryless source has entropy H then any uniquely decipherable code over an alphabet </a:t>
            </a:r>
            <a:r>
              <a:rPr lang="en-US" sz="2000" dirty="0" err="1">
                <a:latin typeface="Calibri" panose="020F0502020204030204" pitchFamily="34" charset="0"/>
                <a:cs typeface="Calibri" panose="020F0502020204030204" pitchFamily="34" charset="0"/>
              </a:rPr>
              <a:t>Σ</a:t>
            </a:r>
            <a:r>
              <a:rPr lang="en-US" sz="2000" dirty="0">
                <a:latin typeface="Calibri" panose="020F0502020204030204" pitchFamily="34" charset="0"/>
                <a:cs typeface="Calibri" panose="020F0502020204030204" pitchFamily="34" charset="0"/>
              </a:rPr>
              <a:t> with D symbols must have length ≥H. Further, there is a uniquely decipherable code with average length ≤ 1+H/lg(D).</a:t>
            </a:r>
          </a:p>
          <a:p>
            <a:pPr marL="457200" indent="-457200" algn="l">
              <a:spcBef>
                <a:spcPts val="200"/>
              </a:spcBef>
              <a:buFontTx/>
              <a:buChar char="•"/>
            </a:pPr>
            <a:r>
              <a:rPr lang="en-US" sz="2000" dirty="0">
                <a:latin typeface="Calibri" panose="020F0502020204030204" pitchFamily="34" charset="0"/>
                <a:cs typeface="Calibri" panose="020F0502020204030204" pitchFamily="34" charset="0"/>
              </a:rPr>
              <a:t>Applications to compression</a:t>
            </a:r>
          </a:p>
          <a:p>
            <a:pPr marL="457200" indent="-457200" algn="l">
              <a:spcBef>
                <a:spcPts val="200"/>
              </a:spcBef>
              <a:buFontTx/>
              <a:buChar char="•"/>
            </a:pPr>
            <a:r>
              <a:rPr kumimoji="1" lang="en-US" sz="2000" dirty="0">
                <a:latin typeface="Calibri" panose="020F0502020204030204" pitchFamily="34" charset="0"/>
                <a:cs typeface="Calibri" panose="020F0502020204030204" pitchFamily="34" charset="0"/>
              </a:rPr>
              <a:t>Pick 0 with probability .8 and all of the remaining (2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n bit numbers with equal probability</a:t>
            </a:r>
          </a:p>
          <a:p>
            <a:pPr marL="914400" lvl="1" indent="-457200" algn="l">
              <a:spcBef>
                <a:spcPts val="200"/>
              </a:spcBef>
              <a:buFontTx/>
              <a:buChar char="•"/>
            </a:pPr>
            <a:r>
              <a:rPr kumimoji="1" lang="en-US" sz="2000" dirty="0">
                <a:latin typeface="Calibri" panose="020F0502020204030204" pitchFamily="34" charset="0"/>
                <a:cs typeface="Calibri" panose="020F0502020204030204" pitchFamily="34" charset="0"/>
              </a:rPr>
              <a:t>H= - .8 lg(.8) -S .2(2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a:t>
            </a:r>
            <a:r>
              <a:rPr kumimoji="1" lang="en-US" sz="2000" baseline="30000" dirty="0">
                <a:latin typeface="Calibri" panose="020F0502020204030204" pitchFamily="34" charset="0"/>
                <a:cs typeface="Calibri" panose="020F0502020204030204" pitchFamily="34" charset="0"/>
              </a:rPr>
              <a:t>-1</a:t>
            </a:r>
            <a:r>
              <a:rPr kumimoji="1" lang="en-US" sz="2000" dirty="0">
                <a:latin typeface="Calibri" panose="020F0502020204030204" pitchFamily="34" charset="0"/>
                <a:cs typeface="Calibri" panose="020F0502020204030204" pitchFamily="34" charset="0"/>
              </a:rPr>
              <a:t>lg((2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a:t>
            </a:r>
            <a:r>
              <a:rPr kumimoji="1" lang="en-US" sz="2000" baseline="30000" dirty="0">
                <a:latin typeface="Calibri" panose="020F0502020204030204" pitchFamily="34" charset="0"/>
                <a:cs typeface="Calibri" panose="020F0502020204030204" pitchFamily="34" charset="0"/>
              </a:rPr>
              <a:t>-1</a:t>
            </a:r>
            <a:r>
              <a:rPr kumimoji="1" lang="en-US" sz="2000" dirty="0">
                <a:latin typeface="Calibri" panose="020F0502020204030204" pitchFamily="34" charset="0"/>
                <a:cs typeface="Calibri" panose="020F0502020204030204" pitchFamily="34" charset="0"/>
              </a:rPr>
              <a:t>).</a:t>
            </a:r>
          </a:p>
          <a:p>
            <a:pPr marL="914400" lvl="1" indent="-457200" algn="l">
              <a:spcBef>
                <a:spcPts val="200"/>
              </a:spcBef>
              <a:buFontTx/>
              <a:buChar char="•"/>
            </a:pPr>
            <a:r>
              <a:rPr kumimoji="1" lang="en-US" sz="2000" dirty="0">
                <a:latin typeface="Calibri" panose="020F0502020204030204" pitchFamily="34" charset="0"/>
                <a:cs typeface="Calibri" panose="020F0502020204030204" pitchFamily="34" charset="0"/>
              </a:rPr>
              <a:t>For n=10, we get H= 2.7 bits (Not 10!)</a:t>
            </a:r>
          </a:p>
          <a:p>
            <a:pPr marL="457200" indent="-457200" algn="l">
              <a:spcBef>
                <a:spcPts val="200"/>
              </a:spcBef>
              <a:buFontTx/>
              <a:buChar char="•"/>
            </a:pPr>
            <a:r>
              <a:rPr kumimoji="1" lang="en-US" sz="2000" dirty="0">
                <a:latin typeface="Calibri" panose="020F0502020204030204" pitchFamily="34" charset="0"/>
                <a:cs typeface="Calibri" panose="020F0502020204030204" pitchFamily="34" charset="0"/>
              </a:rPr>
              <a:t>How many bits on average does it take to encode n bits with the distribution above?</a:t>
            </a:r>
          </a:p>
          <a:p>
            <a:pPr marL="914400" lvl="1" indent="-457200" algn="l">
              <a:spcBef>
                <a:spcPts val="200"/>
              </a:spcBef>
              <a:buFontTx/>
              <a:buChar char="•"/>
            </a:pPr>
            <a:r>
              <a:rPr kumimoji="1" lang="en-US" sz="2000" dirty="0">
                <a:latin typeface="Calibri" panose="020F0502020204030204" pitchFamily="34" charset="0"/>
                <a:cs typeface="Calibri" panose="020F0502020204030204" pitchFamily="34" charset="0"/>
              </a:rPr>
              <a:t>Code 0,1 with one bit, 2</a:t>
            </a:r>
            <a:r>
              <a:rPr kumimoji="1" lang="en-US" sz="2000" dirty="0">
                <a:latin typeface="Calibri" panose="020F0502020204030204" pitchFamily="34" charset="0"/>
                <a:cs typeface="Calibri" panose="020F0502020204030204" pitchFamily="34" charset="0"/>
                <a:sym typeface="Wingdings"/>
              </a:rPr>
              <a:t></a:t>
            </a:r>
            <a:r>
              <a:rPr kumimoji="1" lang="en-US" sz="2000" dirty="0">
                <a:latin typeface="Calibri" panose="020F0502020204030204" pitchFamily="34" charset="0"/>
                <a:cs typeface="Calibri" panose="020F0502020204030204" pitchFamily="34" charset="0"/>
              </a:rPr>
              <a:t>3 with two bits, …, 2</a:t>
            </a:r>
            <a:r>
              <a:rPr kumimoji="1" lang="en-US" sz="2000" baseline="30000" dirty="0">
                <a:latin typeface="Calibri" panose="020F0502020204030204" pitchFamily="34" charset="0"/>
                <a:cs typeface="Calibri" panose="020F0502020204030204" pitchFamily="34" charset="0"/>
              </a:rPr>
              <a:t>n-1</a:t>
            </a:r>
            <a:r>
              <a:rPr kumimoji="1" lang="en-US" sz="2000" dirty="0">
                <a:latin typeface="Calibri" panose="020F0502020204030204" pitchFamily="34" charset="0"/>
                <a:cs typeface="Calibri" panose="020F0502020204030204" pitchFamily="34" charset="0"/>
                <a:sym typeface="Wingdings"/>
              </a:rPr>
              <a:t></a:t>
            </a:r>
            <a:r>
              <a:rPr kumimoji="1" lang="en-US" sz="2000" dirty="0">
                <a:latin typeface="Calibri" panose="020F0502020204030204" pitchFamily="34" charset="0"/>
                <a:cs typeface="Calibri" panose="020F0502020204030204" pitchFamily="34" charset="0"/>
              </a:rPr>
              <a:t>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with n bits.</a:t>
            </a:r>
          </a:p>
          <a:p>
            <a:pPr marL="914400" lvl="1" indent="-457200" algn="l">
              <a:spcBef>
                <a:spcPts val="200"/>
              </a:spcBef>
              <a:buFontTx/>
              <a:buChar char="•"/>
            </a:pPr>
            <a:r>
              <a:rPr kumimoji="1" lang="en-US" sz="2000" dirty="0">
                <a:latin typeface="Calibri" panose="020F0502020204030204" pitchFamily="34" charset="0"/>
                <a:cs typeface="Calibri" panose="020F0502020204030204" pitchFamily="34" charset="0"/>
              </a:rPr>
              <a:t>For n=10, the average bit length is:</a:t>
            </a:r>
          </a:p>
          <a:p>
            <a:pPr marL="914400" lvl="1" indent="-457200" algn="l">
              <a:spcBef>
                <a:spcPts val="200"/>
              </a:spcBef>
              <a:buFontTx/>
              <a:buChar char="•"/>
            </a:pPr>
            <a:r>
              <a:rPr kumimoji="1" lang="en-US" sz="2000" dirty="0">
                <a:latin typeface="Calibri" panose="020F0502020204030204" pitchFamily="34" charset="0"/>
                <a:cs typeface="Calibri" panose="020F0502020204030204" pitchFamily="34" charset="0"/>
              </a:rPr>
              <a:t>.8x1 + .2/1023(1x1+2x2+4x3+8x4+…+512x10)=2.7</a:t>
            </a:r>
          </a:p>
          <a:p>
            <a:pPr marL="914400" lvl="1" indent="-457200" algn="l">
              <a:spcBef>
                <a:spcPct val="20000"/>
              </a:spcBef>
            </a:pPr>
            <a:endParaRPr kumimoji="1" lang="en-US" sz="2000" dirty="0">
              <a:latin typeface="Arial"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cipher-text only cryptanalysis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90500" y="1524000"/>
                <a:ext cx="8763000" cy="4724400"/>
              </a:xfrm>
            </p:spPr>
            <p:txBody>
              <a:bodyPr/>
              <a:lstStyle/>
              <a:p>
                <a:pPr>
                  <a:spcBef>
                    <a:spcPts val="200"/>
                  </a:spcBef>
                </a:pPr>
                <a:r>
                  <a:rPr lang="en-US" sz="2000" dirty="0"/>
                  <a:t>We can extend this to a ciphertext only attack.  </a:t>
                </a:r>
              </a:p>
              <a:p>
                <a:pPr>
                  <a:spcBef>
                    <a:spcPts val="200"/>
                  </a:spcBef>
                </a:pPr>
                <a:r>
                  <a:rPr lang="en-US" sz="2000" dirty="0"/>
                  <a:t>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𝜆</m:t>
                        </m:r>
                      </m:sub>
                    </m:sSub>
                  </m:oMath>
                </a14:m>
                <a:r>
                  <a:rPr lang="en-US" sz="2000" dirty="0"/>
                  <a:t> be the number of occurrences of cipher-text letter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000" dirty="0"/>
                  <a:t> with pin position </a:t>
                </a:r>
                <a14:m>
                  <m:oMath xmlns:m="http://schemas.openxmlformats.org/officeDocument/2006/math">
                    <m:r>
                      <a:rPr lang="en-US" sz="2000" b="0" i="1" smtClean="0">
                        <a:latin typeface="Cambria Math" panose="02040503050406030204" pitchFamily="18" charset="0"/>
                      </a:rPr>
                      <m:t>𝑖</m:t>
                    </m:r>
                  </m:oMath>
                </a14:m>
                <a:r>
                  <a:rPr lang="en-US" sz="2000" dirty="0"/>
                  <a:t>.</a:t>
                </a:r>
              </a:p>
              <a:p>
                <a:pPr>
                  <a:spcBef>
                    <a:spcPts val="200"/>
                  </a:spcBef>
                </a:pPr>
                <a:r>
                  <a:rPr lang="en-US" sz="2000" dirty="0"/>
                  <a:t>Hypothesis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𝜆</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ea typeface="Cambria Math" panose="02040503050406030204" pitchFamily="18" charset="0"/>
                          </a:rPr>
                          <m:t>𝜆</m:t>
                        </m:r>
                      </m:sub>
                    </m:sSub>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𝜆</m:t>
                        </m:r>
                      </m:sub>
                    </m:sSub>
                  </m:oMath>
                </a14:m>
                <a:r>
                  <a:rPr lang="en-US" sz="1800" dirty="0"/>
                  <a:t> where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i="1" smtClean="0">
                            <a:latin typeface="Cambria Math" panose="02040503050406030204" pitchFamily="18" charset="0"/>
                            <a:ea typeface="Cambria Math" panose="02040503050406030204" pitchFamily="18" charset="0"/>
                          </a:rPr>
                          <m:t>𝜆</m:t>
                        </m:r>
                      </m:sub>
                    </m:sSub>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oMath>
                </a14:m>
                <a:r>
                  <a:rPr lang="en-US" sz="1800" dirty="0"/>
                  <a:t> are ideal frequency distributions.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=1</m:t>
                    </m:r>
                  </m:oMath>
                </a14:m>
                <a:r>
                  <a:rPr lang="en-US" sz="1800" dirty="0"/>
                  <a:t> if pin </a:t>
                </a:r>
                <a14:m>
                  <m:oMath xmlns:m="http://schemas.openxmlformats.org/officeDocument/2006/math">
                    <m:r>
                      <a:rPr lang="en-US" sz="1800" b="0" i="1" smtClean="0">
                        <a:latin typeface="Cambria Math" panose="02040503050406030204" pitchFamily="18" charset="0"/>
                      </a:rPr>
                      <m:t>𝑖</m:t>
                    </m:r>
                  </m:oMath>
                </a14:m>
                <a:r>
                  <a:rPr lang="en-US" sz="1800" dirty="0"/>
                  <a:t> is in class 1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b="0" i="1" smtClean="0">
                        <a:latin typeface="Cambria Math" panose="02040503050406030204" pitchFamily="18" charset="0"/>
                      </a:rPr>
                      <m:t>0</m:t>
                    </m:r>
                  </m:oMath>
                </a14:m>
                <a:r>
                  <a:rPr lang="en-US" sz="1800" dirty="0"/>
                  <a:t> if pin </a:t>
                </a:r>
                <a14:m>
                  <m:oMath xmlns:m="http://schemas.openxmlformats.org/officeDocument/2006/math">
                    <m:r>
                      <a:rPr lang="en-US" sz="1800" i="1">
                        <a:latin typeface="Cambria Math" panose="02040503050406030204" pitchFamily="18" charset="0"/>
                      </a:rPr>
                      <m:t>𝑖</m:t>
                    </m:r>
                  </m:oMath>
                </a14:m>
                <a:r>
                  <a:rPr lang="en-US" sz="1800" dirty="0"/>
                  <a:t> is in class 0.  Since the distributions are not ideal,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t> will become a fraction.</a:t>
                </a:r>
              </a:p>
              <a:p>
                <a:pPr>
                  <a:spcBef>
                    <a:spcPts val="200"/>
                  </a:spcBef>
                </a:pPr>
                <a:r>
                  <a:rPr lang="en-US" sz="1800" dirty="0">
                    <a:ea typeface="Cambria Math" panose="02040503050406030204" pitchFamily="18" charset="0"/>
                  </a:rPr>
                  <a:t>We optimize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Φ</m:t>
                    </m:r>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b="0" i="1" smtClean="0">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b="0" i="1" smtClean="0">
                                        <a:latin typeface="Cambria Math" panose="02040503050406030204" pitchFamily="18" charset="0"/>
                                      </a:rPr>
                                      <m:t>(</m:t>
                                    </m:r>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e>
                        </m:nary>
                      </m:e>
                    </m:nary>
                  </m:oMath>
                </a14:m>
                <a:r>
                  <a:rPr lang="en-US" sz="1800" dirty="0"/>
                  <a:t> by least squares.</a:t>
                </a:r>
              </a:p>
              <a:p>
                <a:pPr>
                  <a:spcBef>
                    <a:spcPts val="200"/>
                  </a:spcBef>
                </a:pPr>
                <a14:m>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r>
                          <m:rPr>
                            <m:sty m:val="p"/>
                          </m:rPr>
                          <a:rPr lang="el-GR" sz="1800" i="1" smtClean="0">
                            <a:latin typeface="Cambria Math" panose="02040503050406030204" pitchFamily="18" charset="0"/>
                            <a:ea typeface="Cambria Math" panose="02040503050406030204" pitchFamily="18" charset="0"/>
                          </a:rPr>
                          <m:t>Φ</m:t>
                        </m:r>
                      </m:num>
                      <m:den>
                        <m:r>
                          <a:rPr lang="en-US" sz="1800" i="1" smtClean="0">
                            <a:latin typeface="Cambria Math" panose="02040503050406030204" pitchFamily="18" charset="0"/>
                            <a:ea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den>
                    </m:f>
                    <m:r>
                      <a:rPr lang="en-US" sz="1800" b="0" i="0" smtClean="0">
                        <a:latin typeface="Cambria Math" panose="02040503050406030204" pitchFamily="18" charset="0"/>
                      </a:rPr>
                      <m:t>=−2</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e>
                    </m:nary>
                    <m:r>
                      <a:rPr lang="en-US" sz="1800" b="0" i="1" smtClean="0">
                        <a:latin typeface="Cambria Math" panose="02040503050406030204" pitchFamily="18" charset="0"/>
                      </a:rPr>
                      <m:t>=0</m:t>
                    </m:r>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num>
                          <m:den>
                            <m:r>
                              <a:rPr lang="en-US" sz="1800" b="0" i="1" smtClean="0">
                                <a:latin typeface="Cambria Math" panose="02040503050406030204" pitchFamily="18" charset="0"/>
                              </a:rPr>
                              <m:t>𝑁</m:t>
                            </m:r>
                          </m:den>
                        </m:f>
                      </m:e>
                    </m:nary>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 </m:t>
                        </m:r>
                      </m:sub>
                    </m:sSub>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𝑁</m:t>
                            </m:r>
                          </m:den>
                        </m:f>
                      </m:e>
                    </m:nary>
                  </m:oMath>
                </a14:m>
                <a:r>
                  <a:rPr lang="en-US" sz="1800" dirty="0"/>
                  <a: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ea typeface="Cambria Math" panose="02040503050406030204" pitchFamily="18" charset="0"/>
                          </a:rPr>
                          <m:t>𝜆</m:t>
                        </m:r>
                      </m:sub>
                    </m:sSub>
                  </m:oMath>
                </a14:m>
                <a:endParaRPr lang="en-US" sz="1800" dirty="0"/>
              </a:p>
              <a:p>
                <a:pPr>
                  <a:spcBef>
                    <a:spcPts val="200"/>
                  </a:spcBef>
                </a:pPr>
                <a:r>
                  <a:rPr lang="en-US" sz="1800" dirty="0"/>
                  <a:t>Putting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num>
                          <m:den>
                            <m:r>
                              <a:rPr lang="en-US" sz="1800" b="0" i="1" smtClean="0">
                                <a:latin typeface="Cambria Math" panose="02040503050406030204" pitchFamily="18" charset="0"/>
                              </a:rPr>
                              <m:t>𝑁</m:t>
                            </m:r>
                          </m:den>
                        </m:f>
                      </m:e>
                    </m:nary>
                  </m:oMath>
                </a14:m>
                <a:r>
                  <a:rPr lang="en-US" sz="1800" dirty="0"/>
                  <a:t>,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Φ</m:t>
                    </m:r>
                    <m:r>
                      <a:rPr lang="en-US" sz="1800" i="1">
                        <a:latin typeface="Cambria Math" panose="02040503050406030204" pitchFamily="18" charset="0"/>
                        <a:ea typeface="Cambria Math" panose="02040503050406030204" pitchFamily="18" charset="0"/>
                      </a:rPr>
                      <m:t>=</m:t>
                    </m:r>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𝑁</m:t>
                        </m:r>
                      </m:sup>
                      <m:e>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𝜆</m:t>
                            </m:r>
                            <m: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i="1">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b="0" i="1" smtClean="0">
                                        <a:latin typeface="Cambria Math" panose="02040503050406030204" pitchFamily="18" charset="0"/>
                                      </a:rPr>
                                      <m:t>𝑔</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sub>
                                </m:sSub>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num>
                                      <m:den>
                                        <m:r>
                                          <a:rPr lang="en-US" sz="1800" b="0" i="1" smtClean="0">
                                            <a:latin typeface="Cambria Math" panose="02040503050406030204" pitchFamily="18" charset="0"/>
                                          </a:rPr>
                                          <m:t>𝑁</m:t>
                                        </m:r>
                                      </m:den>
                                    </m:f>
                                  </m:e>
                                </m:nary>
                                <m:r>
                                  <a:rPr lang="en-US" sz="1800" b="0" i="1" smtClean="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e>
                        </m:nary>
                      </m:e>
                    </m:nary>
                  </m:oMath>
                </a14:m>
                <a:endParaRPr lang="en-US" sz="1800" dirty="0"/>
              </a:p>
              <a:p>
                <a:pPr>
                  <a:spcBef>
                    <a:spcPts val="200"/>
                  </a:spcBef>
                </a:pPr>
                <a:r>
                  <a:rPr lang="en-US" sz="1800" dirty="0"/>
                  <a:t>Now put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num>
                          <m:den>
                            <m:r>
                              <a:rPr lang="en-US" sz="1800" b="0" i="1" smtClean="0">
                                <a:latin typeface="Cambria Math" panose="02040503050406030204" pitchFamily="18" charset="0"/>
                              </a:rPr>
                              <m:t>𝑁</m:t>
                            </m:r>
                          </m:den>
                        </m:f>
                      </m:e>
                    </m:nary>
                  </m:oMath>
                </a14:m>
                <a:r>
                  <a:rPr lang="en-US" sz="1800" dirty="0"/>
                  <a:t> and now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Φ</m:t>
                    </m:r>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𝑔</m:t>
                                    </m:r>
                                  </m:e>
                                  <m:sub>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𝑦</m:t>
                                    </m:r>
                                  </m:e>
                                  <m:sub>
                                    <m:r>
                                      <a:rPr lang="en-US" sz="1800" b="0" i="1" smtClean="0">
                                        <a:latin typeface="Cambria Math" panose="02040503050406030204" pitchFamily="18" charset="0"/>
                                        <a:ea typeface="Cambria Math" panose="02040503050406030204" pitchFamily="18" charset="0"/>
                                      </a:rPr>
                                      <m:t>𝑖</m:t>
                                    </m:r>
                                  </m:sub>
                                </m:s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e>
                        </m:nary>
                      </m:e>
                    </m:nary>
                  </m:oMath>
                </a14:m>
                <a:endParaRPr lang="en-US" sz="1800" dirty="0"/>
              </a:p>
              <a:p>
                <a:pPr>
                  <a:spcBef>
                    <a:spcPts val="200"/>
                  </a:spcBef>
                </a:pPr>
                <a:r>
                  <a:rPr lang="en-US" sz="1800" dirty="0"/>
                  <a:t>Eigenvector with the largest eigenvalue corresponding to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𝛾</m:t>
                        </m:r>
                      </m:e>
                      <m:sub>
                        <m:r>
                          <a:rPr lang="en-US" sz="1800" b="0" i="1" smtClean="0">
                            <a:latin typeface="Cambria Math" panose="02040503050406030204" pitchFamily="18" charset="0"/>
                          </a:rPr>
                          <m:t>𝑖𝑗</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rPr>
                          <m:t>𝐿</m:t>
                        </m:r>
                        <m:r>
                          <a:rPr lang="en-US" sz="1800" b="0" i="1" smtClean="0">
                            <a:latin typeface="Cambria Math" panose="02040503050406030204" pitchFamily="18" charset="0"/>
                          </a:rPr>
                          <m:t>−1</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𝑗</m:t>
                            </m:r>
                            <m:r>
                              <a:rPr lang="en-US" sz="1800" b="0" i="1" smtClean="0">
                                <a:latin typeface="Cambria Math" panose="02040503050406030204" pitchFamily="18" charset="0"/>
                                <a:ea typeface="Cambria Math" panose="02040503050406030204" pitchFamily="18" charset="0"/>
                              </a:rPr>
                              <m:t>𝜆</m:t>
                            </m:r>
                          </m:sub>
                        </m:sSub>
                      </m:e>
                    </m:nary>
                  </m:oMath>
                </a14:m>
                <a:endParaRPr lang="en-US" sz="1800" dirty="0"/>
              </a:p>
              <a:p>
                <a:pPr>
                  <a:spcBef>
                    <a:spcPts val="200"/>
                  </a:spcBef>
                </a:pPr>
                <a:r>
                  <a:rPr lang="en-US" sz="1800" dirty="0"/>
                  <a:t>This requires a longer ciphertext</a:t>
                </a:r>
              </a:p>
              <a:p>
                <a:endParaRPr lang="en-US" sz="2000" b="1"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90500" y="1524000"/>
                <a:ext cx="8763000" cy="4724400"/>
              </a:xfrm>
              <a:blipFill>
                <a:blip r:embed="rId2"/>
                <a:stretch>
                  <a:fillRect l="-434" t="-804" r="-434"/>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90</a:t>
            </a:fld>
            <a:endParaRPr lang="en-US"/>
          </a:p>
        </p:txBody>
      </p:sp>
    </p:spTree>
    <p:extLst>
      <p:ext uri="{BB962C8B-B14F-4D97-AF65-F5344CB8AC3E}">
        <p14:creationId xmlns:p14="http://schemas.microsoft.com/office/powerpoint/2010/main" val="34948292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0"/>
            <a:ext cx="7772400" cy="762000"/>
          </a:xfrm>
        </p:spPr>
        <p:txBody>
          <a:bodyPr/>
          <a:lstStyle/>
          <a:p>
            <a:r>
              <a:rPr lang="en-US" sz="3600" dirty="0"/>
              <a:t>Purple</a:t>
            </a:r>
          </a:p>
        </p:txBody>
      </p:sp>
      <p:sp>
        <p:nvSpPr>
          <p:cNvPr id="196611" name="Rectangle 3"/>
          <p:cNvSpPr>
            <a:spLocks noGrp="1" noChangeArrowheads="1"/>
          </p:cNvSpPr>
          <p:nvPr>
            <p:ph type="body" idx="1"/>
          </p:nvPr>
        </p:nvSpPr>
        <p:spPr>
          <a:xfrm>
            <a:off x="228600" y="1600200"/>
            <a:ext cx="3352800" cy="4191000"/>
          </a:xfrm>
        </p:spPr>
        <p:txBody>
          <a:bodyPr/>
          <a:lstStyle/>
          <a:p>
            <a:r>
              <a:rPr lang="en-US" sz="2000" dirty="0"/>
              <a:t>Input letter permuted by </a:t>
            </a:r>
            <a:r>
              <a:rPr lang="en-US" sz="2000" dirty="0" err="1"/>
              <a:t>plugboard</a:t>
            </a:r>
            <a:r>
              <a:rPr lang="en-US" sz="2000" dirty="0"/>
              <a:t>.</a:t>
            </a:r>
          </a:p>
          <a:p>
            <a:pPr>
              <a:buNone/>
            </a:pPr>
            <a:endParaRPr lang="en-US" sz="2000" dirty="0"/>
          </a:p>
          <a:p>
            <a:r>
              <a:rPr lang="en-US" sz="2000" dirty="0"/>
              <a:t>Vowels and consonants sent thru different switches.</a:t>
            </a:r>
          </a:p>
          <a:p>
            <a:pPr>
              <a:buNone/>
            </a:pPr>
            <a:endParaRPr lang="en-US" sz="2000" dirty="0"/>
          </a:p>
          <a:p>
            <a:r>
              <a:rPr lang="en-US" sz="2000" dirty="0"/>
              <a:t>The “6-20 split”</a:t>
            </a:r>
          </a:p>
        </p:txBody>
      </p:sp>
      <p:pic>
        <p:nvPicPr>
          <p:cNvPr id="196612" name="Picture 4"/>
          <p:cNvPicPr>
            <a:picLocks noChangeAspect="1" noChangeArrowheads="1"/>
          </p:cNvPicPr>
          <p:nvPr/>
        </p:nvPicPr>
        <p:blipFill>
          <a:blip r:embed="rId2" cstate="print"/>
          <a:srcRect/>
          <a:stretch>
            <a:fillRect/>
          </a:stretch>
        </p:blipFill>
        <p:spPr bwMode="auto">
          <a:xfrm>
            <a:off x="3505200" y="15240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762000" y="0"/>
            <a:ext cx="7772400" cy="685800"/>
          </a:xfrm>
        </p:spPr>
        <p:txBody>
          <a:bodyPr/>
          <a:lstStyle/>
          <a:p>
            <a:r>
              <a:rPr lang="en-US" sz="3600" dirty="0"/>
              <a:t>Purple</a:t>
            </a:r>
          </a:p>
        </p:txBody>
      </p:sp>
      <p:sp>
        <p:nvSpPr>
          <p:cNvPr id="197635" name="Rectangle 3"/>
          <p:cNvSpPr>
            <a:spLocks noGrp="1" noChangeArrowheads="1"/>
          </p:cNvSpPr>
          <p:nvPr>
            <p:ph type="body" idx="1"/>
          </p:nvPr>
        </p:nvSpPr>
        <p:spPr>
          <a:xfrm>
            <a:off x="152400" y="1676400"/>
            <a:ext cx="3505200" cy="4419600"/>
          </a:xfrm>
        </p:spPr>
        <p:txBody>
          <a:bodyPr/>
          <a:lstStyle/>
          <a:p>
            <a:pPr>
              <a:spcBef>
                <a:spcPts val="200"/>
              </a:spcBef>
            </a:pPr>
            <a:r>
              <a:rPr lang="en-US" sz="2000" dirty="0"/>
              <a:t>Switch S</a:t>
            </a:r>
          </a:p>
          <a:p>
            <a:pPr lvl="1">
              <a:spcBef>
                <a:spcPts val="200"/>
              </a:spcBef>
            </a:pPr>
            <a:r>
              <a:rPr lang="en-US" sz="2000" dirty="0"/>
              <a:t>Steps once for each letter typed</a:t>
            </a:r>
          </a:p>
          <a:p>
            <a:pPr lvl="1">
              <a:spcBef>
                <a:spcPts val="200"/>
              </a:spcBef>
            </a:pPr>
            <a:r>
              <a:rPr lang="en-US" sz="2000" dirty="0"/>
              <a:t>Permutes vowels</a:t>
            </a:r>
          </a:p>
          <a:p>
            <a:pPr>
              <a:spcBef>
                <a:spcPts val="200"/>
              </a:spcBef>
            </a:pPr>
            <a:r>
              <a:rPr lang="en-US" sz="2000" dirty="0"/>
              <a:t>Switches L,M,R</a:t>
            </a:r>
          </a:p>
          <a:p>
            <a:pPr lvl="1">
              <a:spcBef>
                <a:spcPts val="200"/>
              </a:spcBef>
            </a:pPr>
            <a:r>
              <a:rPr lang="en-US" sz="2000" dirty="0"/>
              <a:t>One of these steps for each letter typed</a:t>
            </a:r>
          </a:p>
          <a:p>
            <a:pPr lvl="1">
              <a:spcBef>
                <a:spcPts val="200"/>
              </a:spcBef>
            </a:pPr>
            <a:r>
              <a:rPr lang="en-US" sz="2000" dirty="0"/>
              <a:t>L,M,R stepping determined by S</a:t>
            </a:r>
          </a:p>
        </p:txBody>
      </p:sp>
      <p:pic>
        <p:nvPicPr>
          <p:cNvPr id="197636" name="Picture 4"/>
          <p:cNvPicPr>
            <a:picLocks noChangeAspect="1" noChangeArrowheads="1"/>
          </p:cNvPicPr>
          <p:nvPr/>
        </p:nvPicPr>
        <p:blipFill>
          <a:blip r:embed="rId2" cstate="print"/>
          <a:srcRect/>
          <a:stretch>
            <a:fillRect/>
          </a:stretch>
        </p:blipFill>
        <p:spPr bwMode="auto">
          <a:xfrm>
            <a:off x="3581400" y="16002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76200"/>
            <a:ext cx="7772400" cy="914400"/>
          </a:xfrm>
        </p:spPr>
        <p:txBody>
          <a:bodyPr/>
          <a:lstStyle/>
          <a:p>
            <a:r>
              <a:rPr lang="en-US" sz="3600" dirty="0"/>
              <a:t>Purple</a:t>
            </a:r>
          </a:p>
        </p:txBody>
      </p:sp>
      <p:sp>
        <p:nvSpPr>
          <p:cNvPr id="195587" name="Rectangle 3"/>
          <p:cNvSpPr>
            <a:spLocks noGrp="1" noChangeArrowheads="1"/>
          </p:cNvSpPr>
          <p:nvPr>
            <p:ph type="body" idx="1"/>
          </p:nvPr>
        </p:nvSpPr>
        <p:spPr>
          <a:xfrm>
            <a:off x="228600" y="1447800"/>
            <a:ext cx="3200400" cy="4191000"/>
          </a:xfrm>
        </p:spPr>
        <p:txBody>
          <a:bodyPr/>
          <a:lstStyle/>
          <a:p>
            <a:r>
              <a:rPr lang="en-US" sz="2000" dirty="0"/>
              <a:t>Switched permutations</a:t>
            </a:r>
          </a:p>
          <a:p>
            <a:pPr lvl="1"/>
            <a:r>
              <a:rPr lang="en-US" sz="2000" b="1" dirty="0"/>
              <a:t>Not</a:t>
            </a:r>
            <a:r>
              <a:rPr lang="en-US" sz="2000" dirty="0"/>
              <a:t> rotors!!!</a:t>
            </a:r>
          </a:p>
          <a:p>
            <a:pPr lvl="1">
              <a:buNone/>
            </a:pPr>
            <a:endParaRPr lang="en-US" sz="2000" dirty="0"/>
          </a:p>
          <a:p>
            <a:r>
              <a:rPr lang="en-US" sz="2000" dirty="0">
                <a:latin typeface="Times-Roman" charset="0"/>
              </a:rPr>
              <a:t>S,L,M,</a:t>
            </a:r>
            <a:r>
              <a:rPr lang="en-US" sz="2000" dirty="0"/>
              <a:t> and </a:t>
            </a:r>
            <a:r>
              <a:rPr lang="en-US" sz="2000" dirty="0">
                <a:latin typeface="Times-Roman" charset="0"/>
              </a:rPr>
              <a:t>R</a:t>
            </a:r>
            <a:r>
              <a:rPr lang="en-US" sz="2000" dirty="0"/>
              <a:t> are switches</a:t>
            </a:r>
          </a:p>
          <a:p>
            <a:pPr lvl="1"/>
            <a:r>
              <a:rPr lang="en-US" sz="2000" dirty="0"/>
              <a:t>Each step, one of the perms switches to a different permutation</a:t>
            </a:r>
          </a:p>
        </p:txBody>
      </p:sp>
      <p:pic>
        <p:nvPicPr>
          <p:cNvPr id="195588" name="Picture 4"/>
          <p:cNvPicPr>
            <a:picLocks noChangeAspect="1" noChangeArrowheads="1"/>
          </p:cNvPicPr>
          <p:nvPr/>
        </p:nvPicPr>
        <p:blipFill>
          <a:blip r:embed="rId2" cstate="print"/>
          <a:srcRect/>
          <a:stretch>
            <a:fillRect/>
          </a:stretch>
        </p:blipFill>
        <p:spPr bwMode="auto">
          <a:xfrm>
            <a:off x="3505200" y="16764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Footer Placeholder 3">
            <a:extLst>
              <a:ext uri="{FF2B5EF4-FFF2-40B4-BE49-F238E27FC236}">
                <a16:creationId xmlns:a16="http://schemas.microsoft.com/office/drawing/2014/main" id="{AC827A58-C7EE-6146-95BA-E1A0721D7C8E}"/>
              </a:ext>
            </a:extLst>
          </p:cNvPr>
          <p:cNvSpPr>
            <a:spLocks noGrp="1"/>
          </p:cNvSpPr>
          <p:nvPr>
            <p:ph type="ftr" sz="quarter" idx="4294967295"/>
          </p:nvPr>
        </p:nvSpPr>
        <p:spPr>
          <a:xfrm>
            <a:off x="8191500" y="6324600"/>
            <a:ext cx="533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DEB7B66-9C64-FC41-80EB-EE34ADB4FD15}" type="slidenum">
              <a:rPr lang="en-US" altLang="en-US" sz="1400" smtClean="0">
                <a:latin typeface="Times New Roman" panose="02020603050405020304" pitchFamily="18" charset="0"/>
              </a:rPr>
              <a:pPr/>
              <a:t>94</a:t>
            </a:fld>
            <a:endParaRPr lang="en-US" altLang="en-US" sz="1400" dirty="0">
              <a:latin typeface="Times New Roman" panose="02020603050405020304" pitchFamily="18" charset="0"/>
            </a:endParaRPr>
          </a:p>
        </p:txBody>
      </p:sp>
      <p:pic>
        <p:nvPicPr>
          <p:cNvPr id="4098" name="Picture 4">
            <a:extLst>
              <a:ext uri="{FF2B5EF4-FFF2-40B4-BE49-F238E27FC236}">
                <a16:creationId xmlns:a16="http://schemas.microsoft.com/office/drawing/2014/main" id="{D6DF5CDC-BD1C-A044-B48C-3250967FD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913" y="3124200"/>
            <a:ext cx="3341687"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F52B9B3D-3362-FE41-B15B-11BB46C5F288}"/>
              </a:ext>
            </a:extLst>
          </p:cNvPr>
          <p:cNvSpPr>
            <a:spLocks noGrp="1" noChangeArrowheads="1"/>
          </p:cNvSpPr>
          <p:nvPr>
            <p:ph type="title"/>
          </p:nvPr>
        </p:nvSpPr>
        <p:spPr>
          <a:xfrm>
            <a:off x="685800" y="76200"/>
            <a:ext cx="7772400" cy="685800"/>
          </a:xfrm>
        </p:spPr>
        <p:txBody>
          <a:bodyPr/>
          <a:lstStyle/>
          <a:p>
            <a:pPr eaLnBrk="1" hangingPunct="1"/>
            <a:r>
              <a:rPr lang="en-US" altLang="en-US" dirty="0">
                <a:latin typeface="Arial" panose="020B0604020202020204" pitchFamily="34" charset="0"/>
                <a:cs typeface="Arial" panose="020B0604020202020204" pitchFamily="34" charset="0"/>
              </a:rPr>
              <a:t>Sigaba</a:t>
            </a:r>
          </a:p>
        </p:txBody>
      </p:sp>
      <p:pic>
        <p:nvPicPr>
          <p:cNvPr id="4100" name="Picture 5">
            <a:extLst>
              <a:ext uri="{FF2B5EF4-FFF2-40B4-BE49-F238E27FC236}">
                <a16:creationId xmlns:a16="http://schemas.microsoft.com/office/drawing/2014/main" id="{24632A5D-5F6E-374E-95D9-C9298466F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295400"/>
            <a:ext cx="53467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2BFCEA2-FD6E-2C44-8EC9-56315B469AC4}"/>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596000735"/>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Footer Placeholder 3">
            <a:extLst>
              <a:ext uri="{FF2B5EF4-FFF2-40B4-BE49-F238E27FC236}">
                <a16:creationId xmlns:a16="http://schemas.microsoft.com/office/drawing/2014/main" id="{F2B4D6D4-DDB8-F14F-9B4D-79C5ADE32BB4}"/>
              </a:ext>
            </a:extLst>
          </p:cNvPr>
          <p:cNvSpPr>
            <a:spLocks noGrp="1"/>
          </p:cNvSpPr>
          <p:nvPr>
            <p:ph type="ftr" sz="quarter" idx="4294967295"/>
          </p:nvPr>
        </p:nvSpPr>
        <p:spPr>
          <a:xfrm>
            <a:off x="8039100" y="6272645"/>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8C8152A-8D7A-324E-96D6-A8A03C6B9672}" type="slidenum">
              <a:rPr lang="en-US" altLang="en-US" sz="1400" smtClean="0">
                <a:latin typeface="Times New Roman" panose="02020603050405020304" pitchFamily="18" charset="0"/>
              </a:rPr>
              <a:pPr/>
              <a:t>95</a:t>
            </a:fld>
            <a:endParaRPr lang="en-US" altLang="en-US" sz="1400" dirty="0">
              <a:latin typeface="Times New Roman" panose="02020603050405020304" pitchFamily="18" charset="0"/>
            </a:endParaRPr>
          </a:p>
        </p:txBody>
      </p:sp>
      <p:sp>
        <p:nvSpPr>
          <p:cNvPr id="5122" name="Rectangle 2">
            <a:extLst>
              <a:ext uri="{FF2B5EF4-FFF2-40B4-BE49-F238E27FC236}">
                <a16:creationId xmlns:a16="http://schemas.microsoft.com/office/drawing/2014/main" id="{7F09F948-CA2C-AD47-A9E2-ABEE1503E89E}"/>
              </a:ext>
            </a:extLst>
          </p:cNvPr>
          <p:cNvSpPr>
            <a:spLocks noGrp="1" noChangeArrowheads="1"/>
          </p:cNvSpPr>
          <p:nvPr>
            <p:ph type="title"/>
          </p:nvPr>
        </p:nvSpPr>
        <p:spPr>
          <a:xfrm>
            <a:off x="685800" y="114300"/>
            <a:ext cx="7772400" cy="647700"/>
          </a:xfrm>
        </p:spPr>
        <p:txBody>
          <a:bodyPr/>
          <a:lstStyle/>
          <a:p>
            <a:pPr eaLnBrk="1" hangingPunct="1"/>
            <a:r>
              <a:rPr lang="en-US" altLang="en-US" dirty="0">
                <a:latin typeface="Arial" panose="020B0604020202020204" pitchFamily="34" charset="0"/>
                <a:cs typeface="Arial" panose="020B0604020202020204" pitchFamily="34" charset="0"/>
              </a:rPr>
              <a:t>Sigaba Wiring Diagram</a:t>
            </a:r>
          </a:p>
        </p:txBody>
      </p:sp>
      <p:sp>
        <p:nvSpPr>
          <p:cNvPr id="5123" name="Rectangle 3">
            <a:extLst>
              <a:ext uri="{FF2B5EF4-FFF2-40B4-BE49-F238E27FC236}">
                <a16:creationId xmlns:a16="http://schemas.microsoft.com/office/drawing/2014/main" id="{4144B181-9399-B446-8186-48E8D42886F0}"/>
              </a:ext>
            </a:extLst>
          </p:cNvPr>
          <p:cNvSpPr>
            <a:spLocks noGrp="1" noChangeArrowheads="1"/>
          </p:cNvSpPr>
          <p:nvPr>
            <p:ph type="body" idx="1"/>
          </p:nvPr>
        </p:nvSpPr>
        <p:spPr>
          <a:xfrm>
            <a:off x="304800" y="1066800"/>
            <a:ext cx="8382000" cy="4038600"/>
          </a:xfrm>
        </p:spPr>
        <p:txBody>
          <a:bodyPr/>
          <a:lstStyle/>
          <a:p>
            <a:pPr eaLnBrk="1" hangingPunct="1">
              <a:spcBef>
                <a:spcPts val="200"/>
              </a:spcBef>
            </a:pPr>
            <a:r>
              <a:rPr lang="en-US" altLang="en-US" sz="2000" dirty="0">
                <a:latin typeface="Arial" panose="020B0604020202020204" pitchFamily="34" charset="0"/>
                <a:cs typeface="Arial" panose="020B0604020202020204" pitchFamily="34" charset="0"/>
              </a:rPr>
              <a:t>Index rotors do not step</a:t>
            </a:r>
          </a:p>
          <a:p>
            <a:pPr eaLnBrk="1" hangingPunct="1">
              <a:spcBef>
                <a:spcPts val="200"/>
              </a:spcBef>
            </a:pPr>
            <a:r>
              <a:rPr lang="en-US" altLang="en-US" sz="2000" dirty="0">
                <a:latin typeface="Arial" panose="020B0604020202020204" pitchFamily="34" charset="0"/>
                <a:cs typeface="Arial" panose="020B0604020202020204" pitchFamily="34" charset="0"/>
              </a:rPr>
              <a:t>Control rotors</a:t>
            </a:r>
          </a:p>
          <a:p>
            <a:pPr lvl="1" eaLnBrk="1" hangingPunct="1">
              <a:spcBef>
                <a:spcPts val="200"/>
              </a:spcBef>
            </a:pPr>
            <a:r>
              <a:rPr lang="en-US" altLang="en-US" sz="1800" dirty="0">
                <a:latin typeface="Arial" panose="020B0604020202020204" pitchFamily="34" charset="0"/>
                <a:cs typeface="Arial" panose="020B0604020202020204" pitchFamily="34" charset="0"/>
              </a:rPr>
              <a:t>Middle 3 step as: slow, fast, medium</a:t>
            </a:r>
          </a:p>
          <a:p>
            <a:pPr lvl="1" eaLnBrk="1" hangingPunct="1">
              <a:spcBef>
                <a:spcPts val="200"/>
              </a:spcBef>
            </a:pPr>
            <a:r>
              <a:rPr lang="en-US" altLang="en-US" sz="1800" dirty="0">
                <a:latin typeface="Arial" panose="020B0604020202020204" pitchFamily="34" charset="0"/>
                <a:cs typeface="Arial" panose="020B0604020202020204" pitchFamily="34" charset="0"/>
              </a:rPr>
              <a:t>Outside rotors don’t step</a:t>
            </a:r>
          </a:p>
          <a:p>
            <a:pPr eaLnBrk="1" hangingPunct="1">
              <a:spcBef>
                <a:spcPts val="200"/>
              </a:spcBef>
            </a:pPr>
            <a:r>
              <a:rPr lang="en-US" altLang="en-US" sz="2000" dirty="0">
                <a:latin typeface="Arial" panose="020B0604020202020204" pitchFamily="34" charset="0"/>
                <a:cs typeface="Arial" panose="020B0604020202020204" pitchFamily="34" charset="0"/>
              </a:rPr>
              <a:t>Cipher rotors</a:t>
            </a:r>
          </a:p>
          <a:p>
            <a:pPr lvl="1" eaLnBrk="1" hangingPunct="1">
              <a:spcBef>
                <a:spcPts val="200"/>
              </a:spcBef>
            </a:pPr>
            <a:r>
              <a:rPr lang="en-US" altLang="en-US" sz="1800" dirty="0">
                <a:latin typeface="Arial" panose="020B0604020202020204" pitchFamily="34" charset="0"/>
                <a:cs typeface="Arial" panose="020B0604020202020204" pitchFamily="34" charset="0"/>
              </a:rPr>
              <a:t>At least 1, at most 4 step each time</a:t>
            </a:r>
          </a:p>
          <a:p>
            <a:pPr eaLnBrk="1" hangingPunct="1">
              <a:spcBef>
                <a:spcPts val="200"/>
              </a:spcBef>
            </a:pPr>
            <a:r>
              <a:rPr lang="en-US" altLang="en-US" sz="2000" dirty="0">
                <a:latin typeface="Arial" panose="020B0604020202020204" pitchFamily="34" charset="0"/>
                <a:cs typeface="Arial" panose="020B0604020202020204" pitchFamily="34" charset="0"/>
              </a:rPr>
              <a:t>When a letter is typed</a:t>
            </a:r>
          </a:p>
          <a:p>
            <a:pPr lvl="1" eaLnBrk="1" hangingPunct="1">
              <a:spcBef>
                <a:spcPts val="200"/>
              </a:spcBef>
            </a:pPr>
            <a:r>
              <a:rPr lang="en-US" altLang="en-US" sz="1600" dirty="0">
                <a:latin typeface="Arial" panose="020B0604020202020204" pitchFamily="34" charset="0"/>
                <a:cs typeface="Arial" panose="020B0604020202020204" pitchFamily="34" charset="0"/>
              </a:rPr>
              <a:t>4 inputs to </a:t>
            </a:r>
            <a:r>
              <a:rPr lang="en-US" altLang="en-US" sz="1600" b="1" dirty="0">
                <a:solidFill>
                  <a:schemeClr val="accent2"/>
                </a:solidFill>
                <a:latin typeface="Arial" panose="020B0604020202020204" pitchFamily="34" charset="0"/>
                <a:cs typeface="Arial" panose="020B0604020202020204" pitchFamily="34" charset="0"/>
              </a:rPr>
              <a:t>control rotors</a:t>
            </a:r>
            <a:r>
              <a:rPr lang="en-US" altLang="en-US" sz="1600" dirty="0">
                <a:latin typeface="Arial" panose="020B0604020202020204" pitchFamily="34" charset="0"/>
                <a:cs typeface="Arial" panose="020B0604020202020204" pitchFamily="34" charset="0"/>
              </a:rPr>
              <a:t> activated</a:t>
            </a:r>
          </a:p>
          <a:p>
            <a:pPr lvl="2" eaLnBrk="1" hangingPunct="1">
              <a:spcBef>
                <a:spcPts val="200"/>
              </a:spcBef>
            </a:pPr>
            <a:r>
              <a:rPr lang="en-US" altLang="en-US" sz="1600" dirty="0">
                <a:latin typeface="Arial" panose="020B0604020202020204" pitchFamily="34" charset="0"/>
                <a:cs typeface="Arial" panose="020B0604020202020204" pitchFamily="34" charset="0"/>
              </a:rPr>
              <a:t>These are: F,G,H,I</a:t>
            </a:r>
          </a:p>
          <a:p>
            <a:pPr lvl="2" eaLnBrk="1" hangingPunct="1">
              <a:spcBef>
                <a:spcPts val="200"/>
              </a:spcBef>
            </a:pPr>
            <a:r>
              <a:rPr lang="en-US" altLang="en-US" sz="1600" dirty="0">
                <a:latin typeface="Arial" panose="020B0604020202020204" pitchFamily="34" charset="0"/>
                <a:cs typeface="Arial" panose="020B0604020202020204" pitchFamily="34" charset="0"/>
              </a:rPr>
              <a:t>Then 4 (scrambled) letters output</a:t>
            </a:r>
          </a:p>
          <a:p>
            <a:pPr lvl="1" eaLnBrk="1" hangingPunct="1">
              <a:spcBef>
                <a:spcPts val="200"/>
              </a:spcBef>
            </a:pPr>
            <a:r>
              <a:rPr lang="en-US" altLang="en-US" sz="1600" dirty="0">
                <a:latin typeface="Arial" panose="020B0604020202020204" pitchFamily="34" charset="0"/>
                <a:cs typeface="Arial" panose="020B0604020202020204" pitchFamily="34" charset="0"/>
              </a:rPr>
              <a:t>Outputs of control rotors combined</a:t>
            </a:r>
          </a:p>
          <a:p>
            <a:pPr lvl="2" eaLnBrk="1" hangingPunct="1">
              <a:spcBef>
                <a:spcPts val="200"/>
              </a:spcBef>
            </a:pPr>
            <a:r>
              <a:rPr lang="en-US" altLang="en-US" sz="1600" dirty="0">
                <a:latin typeface="Arial" panose="020B0604020202020204" pitchFamily="34" charset="0"/>
                <a:cs typeface="Arial" panose="020B0604020202020204" pitchFamily="34" charset="0"/>
              </a:rPr>
              <a:t>Then fed into index rotors</a:t>
            </a:r>
          </a:p>
          <a:p>
            <a:pPr lvl="1" eaLnBrk="1" hangingPunct="1">
              <a:spcBef>
                <a:spcPts val="200"/>
              </a:spcBef>
            </a:pPr>
            <a:r>
              <a:rPr lang="en-US" altLang="en-US" sz="1600" dirty="0">
                <a:latin typeface="Arial" panose="020B0604020202020204" pitchFamily="34" charset="0"/>
                <a:cs typeface="Arial" panose="020B0604020202020204" pitchFamily="34" charset="0"/>
              </a:rPr>
              <a:t>Outputs of control rotors combined</a:t>
            </a:r>
          </a:p>
          <a:p>
            <a:pPr lvl="2" eaLnBrk="1" hangingPunct="1">
              <a:spcBef>
                <a:spcPts val="200"/>
              </a:spcBef>
            </a:pPr>
            <a:r>
              <a:rPr lang="en-US" altLang="en-US" sz="1600" dirty="0">
                <a:latin typeface="Arial" panose="020B0604020202020204" pitchFamily="34" charset="0"/>
                <a:cs typeface="Arial" panose="020B0604020202020204" pitchFamily="34" charset="0"/>
              </a:rPr>
              <a:t>Result(s) go into index rotors</a:t>
            </a:r>
          </a:p>
          <a:p>
            <a:pPr lvl="2" eaLnBrk="1" hangingPunct="1">
              <a:spcBef>
                <a:spcPts val="200"/>
              </a:spcBef>
            </a:pPr>
            <a:r>
              <a:rPr lang="en-US" altLang="en-US" sz="1600" dirty="0">
                <a:latin typeface="Arial" panose="020B0604020202020204" pitchFamily="34" charset="0"/>
                <a:cs typeface="Arial" panose="020B0604020202020204" pitchFamily="34" charset="0"/>
              </a:rPr>
              <a:t>From 1 to 4 inputs to index rotors</a:t>
            </a:r>
          </a:p>
          <a:p>
            <a:pPr lvl="1" eaLnBrk="1" hangingPunct="1">
              <a:spcBef>
                <a:spcPts val="200"/>
              </a:spcBef>
            </a:pPr>
            <a:r>
              <a:rPr lang="en-US" altLang="en-US" sz="1600" dirty="0">
                <a:latin typeface="Arial" panose="020B0604020202020204" pitchFamily="34" charset="0"/>
                <a:cs typeface="Arial" panose="020B0604020202020204" pitchFamily="34" charset="0"/>
              </a:rPr>
              <a:t>Index rotor outputs combined in pairs</a:t>
            </a:r>
          </a:p>
          <a:p>
            <a:pPr lvl="2" eaLnBrk="1" hangingPunct="1">
              <a:spcBef>
                <a:spcPts val="200"/>
              </a:spcBef>
            </a:pPr>
            <a:r>
              <a:rPr lang="en-US" altLang="en-US" sz="1600" dirty="0">
                <a:latin typeface="Arial" panose="020B0604020202020204" pitchFamily="34" charset="0"/>
                <a:cs typeface="Arial" panose="020B0604020202020204" pitchFamily="34" charset="0"/>
              </a:rPr>
              <a:t>Active index rotor outputs determine which cipher rotors step</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C03D481-3537-F34E-AE68-1679B0DF0F17}"/>
              </a:ext>
            </a:extLst>
          </p:cNvPr>
          <p:cNvSpPr txBox="1"/>
          <p:nvPr/>
        </p:nvSpPr>
        <p:spPr>
          <a:xfrm>
            <a:off x="790410" y="59860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841536519"/>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Footer Placeholder 3">
            <a:extLst>
              <a:ext uri="{FF2B5EF4-FFF2-40B4-BE49-F238E27FC236}">
                <a16:creationId xmlns:a16="http://schemas.microsoft.com/office/drawing/2014/main" id="{B1527C42-7C0F-FF44-A204-DBBAC5CE8FA4}"/>
              </a:ext>
            </a:extLst>
          </p:cNvPr>
          <p:cNvSpPr>
            <a:spLocks noGrp="1"/>
          </p:cNvSpPr>
          <p:nvPr>
            <p:ph type="ftr" sz="quarter" idx="4294967295"/>
          </p:nvPr>
        </p:nvSpPr>
        <p:spPr>
          <a:xfrm>
            <a:off x="8458200" y="6309142"/>
            <a:ext cx="533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FA6EDFE1-EEFB-E941-ACE2-CA6D5CFAC95B}" type="slidenum">
              <a:rPr lang="en-US" altLang="en-US" sz="1400" smtClean="0">
                <a:latin typeface="Times New Roman" panose="02020603050405020304" pitchFamily="18" charset="0"/>
              </a:rPr>
              <a:pPr/>
              <a:t>96</a:t>
            </a:fld>
            <a:endParaRPr lang="en-US" altLang="en-US" sz="1400" dirty="0">
              <a:latin typeface="Times New Roman" panose="02020603050405020304" pitchFamily="18" charset="0"/>
            </a:endParaRPr>
          </a:p>
        </p:txBody>
      </p:sp>
      <p:sp>
        <p:nvSpPr>
          <p:cNvPr id="6146" name="Rectangle 2">
            <a:extLst>
              <a:ext uri="{FF2B5EF4-FFF2-40B4-BE49-F238E27FC236}">
                <a16:creationId xmlns:a16="http://schemas.microsoft.com/office/drawing/2014/main" id="{964DB831-A17F-7545-B3E8-3871E04CB22D}"/>
              </a:ext>
            </a:extLst>
          </p:cNvPr>
          <p:cNvSpPr>
            <a:spLocks noGrp="1" noChangeArrowheads="1"/>
          </p:cNvSpPr>
          <p:nvPr>
            <p:ph type="title"/>
          </p:nvPr>
        </p:nvSpPr>
        <p:spPr>
          <a:xfrm>
            <a:off x="685800" y="0"/>
            <a:ext cx="7772400" cy="838200"/>
          </a:xfrm>
        </p:spPr>
        <p:txBody>
          <a:bodyPr/>
          <a:lstStyle/>
          <a:p>
            <a:pPr eaLnBrk="1" hangingPunct="1"/>
            <a:r>
              <a:rPr lang="en-US" altLang="en-US">
                <a:latin typeface="Arial" panose="020B0604020202020204" pitchFamily="34" charset="0"/>
                <a:cs typeface="Arial" panose="020B0604020202020204" pitchFamily="34" charset="0"/>
              </a:rPr>
              <a:t>Cipher Rotor Stepping</a:t>
            </a:r>
          </a:p>
        </p:txBody>
      </p:sp>
      <p:sp>
        <p:nvSpPr>
          <p:cNvPr id="6147" name="Rectangle 3">
            <a:extLst>
              <a:ext uri="{FF2B5EF4-FFF2-40B4-BE49-F238E27FC236}">
                <a16:creationId xmlns:a16="http://schemas.microsoft.com/office/drawing/2014/main" id="{14DD779A-3482-7144-B002-653FCF8925DB}"/>
              </a:ext>
            </a:extLst>
          </p:cNvPr>
          <p:cNvSpPr>
            <a:spLocks noGrp="1" noChangeArrowheads="1"/>
          </p:cNvSpPr>
          <p:nvPr>
            <p:ph type="body" idx="1"/>
          </p:nvPr>
        </p:nvSpPr>
        <p:spPr>
          <a:xfrm>
            <a:off x="304800" y="1203325"/>
            <a:ext cx="8153400" cy="18288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F,G,H,I input to control rotors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Let I</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9</a:t>
            </a:r>
            <a:r>
              <a:rPr lang="en-US" altLang="en-US" sz="2000">
                <a:latin typeface="Arial" panose="020B0604020202020204" pitchFamily="34" charset="0"/>
                <a:cs typeface="Arial" panose="020B0604020202020204" pitchFamily="34" charset="0"/>
              </a:rPr>
              <a:t> be inputs to index rotors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 is always inactive, and…</a:t>
            </a:r>
          </a:p>
          <a:p>
            <a:pPr lvl="1" eaLnBrk="1" hangingPunct="1">
              <a:lnSpc>
                <a:spcPct val="90000"/>
              </a:lnSpc>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A,B,C,…, Z are control rotor </a:t>
            </a:r>
            <a:r>
              <a:rPr lang="en-US" altLang="en-US" sz="2000" b="1">
                <a:solidFill>
                  <a:schemeClr val="hlink"/>
                </a:solidFill>
                <a:latin typeface="Arial" panose="020B0604020202020204" pitchFamily="34" charset="0"/>
                <a:cs typeface="Arial" panose="020B0604020202020204" pitchFamily="34" charset="0"/>
              </a:rPr>
              <a:t>outputs</a:t>
            </a:r>
          </a:p>
          <a:p>
            <a:pPr eaLnBrk="1" hangingPunct="1"/>
            <a:endParaRPr lang="en-US" altLang="en-US" sz="2400">
              <a:latin typeface="Arial" panose="020B0604020202020204" pitchFamily="34" charset="0"/>
              <a:cs typeface="Arial" panose="020B0604020202020204" pitchFamily="34" charset="0"/>
            </a:endParaRPr>
          </a:p>
        </p:txBody>
      </p:sp>
      <p:graphicFrame>
        <p:nvGraphicFramePr>
          <p:cNvPr id="231480" name="Group 56">
            <a:extLst>
              <a:ext uri="{FF2B5EF4-FFF2-40B4-BE49-F238E27FC236}">
                <a16:creationId xmlns:a16="http://schemas.microsoft.com/office/drawing/2014/main" id="{1A24FD4B-E6E7-F74C-B802-95F39873FD9E}"/>
              </a:ext>
            </a:extLst>
          </p:cNvPr>
          <p:cNvGraphicFramePr>
            <a:graphicFrameLocks noGrp="1"/>
          </p:cNvGraphicFramePr>
          <p:nvPr/>
        </p:nvGraphicFramePr>
        <p:xfrm>
          <a:off x="152400" y="2544763"/>
          <a:ext cx="8686800" cy="1097202"/>
        </p:xfrm>
        <a:graphic>
          <a:graphicData uri="http://schemas.openxmlformats.org/drawingml/2006/table">
            <a:tbl>
              <a:tblPr/>
              <a:tblGrid>
                <a:gridCol w="2895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1</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B</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2</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C</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3</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4</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F</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G</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H</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5</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I</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6</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L</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7</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P</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8</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U</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V</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X</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Y</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Z</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9</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166" name="Rectangle 3">
            <a:extLst>
              <a:ext uri="{FF2B5EF4-FFF2-40B4-BE49-F238E27FC236}">
                <a16:creationId xmlns:a16="http://schemas.microsoft.com/office/drawing/2014/main" id="{B9B99F8F-DB57-494D-A4EC-A9130FE08004}"/>
              </a:ext>
            </a:extLst>
          </p:cNvPr>
          <p:cNvSpPr txBox="1">
            <a:spLocks noChangeArrowheads="1"/>
          </p:cNvSpPr>
          <p:nvPr/>
        </p:nvSpPr>
        <p:spPr bwMode="auto">
          <a:xfrm>
            <a:off x="381000" y="364172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Let O</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,O</a:t>
            </a:r>
            <a:r>
              <a:rPr lang="en-US" altLang="en-US" sz="2000" baseline="-25000">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,…,O</a:t>
            </a:r>
            <a:r>
              <a:rPr lang="en-US" altLang="en-US" sz="2000" baseline="-25000">
                <a:latin typeface="Arial" panose="020B0604020202020204" pitchFamily="34" charset="0"/>
                <a:cs typeface="Arial" panose="020B0604020202020204" pitchFamily="34" charset="0"/>
              </a:rPr>
              <a:t>9</a:t>
            </a:r>
            <a:r>
              <a:rPr lang="en-US" altLang="en-US" sz="2000">
                <a:latin typeface="Arial" panose="020B0604020202020204" pitchFamily="34" charset="0"/>
                <a:cs typeface="Arial" panose="020B0604020202020204" pitchFamily="34" charset="0"/>
              </a:rPr>
              <a:t> be index rotor outputs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 1, cipher rotor i steps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Cipher rotors numbered left-to-right</a:t>
            </a:r>
          </a:p>
        </p:txBody>
      </p:sp>
      <p:graphicFrame>
        <p:nvGraphicFramePr>
          <p:cNvPr id="25" name="Group 29">
            <a:extLst>
              <a:ext uri="{FF2B5EF4-FFF2-40B4-BE49-F238E27FC236}">
                <a16:creationId xmlns:a16="http://schemas.microsoft.com/office/drawing/2014/main" id="{BE849C3E-1CE8-364C-AE8B-639DC80B973D}"/>
              </a:ext>
            </a:extLst>
          </p:cNvPr>
          <p:cNvGraphicFramePr>
            <a:graphicFrameLocks noGrp="1"/>
          </p:cNvGraphicFramePr>
          <p:nvPr/>
        </p:nvGraphicFramePr>
        <p:xfrm>
          <a:off x="152400" y="4708525"/>
          <a:ext cx="8763000" cy="396875"/>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96875">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0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0</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9</a:t>
                      </a:r>
                    </a:p>
                  </a:txBody>
                  <a:tcPr marT="45793" marB="45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1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7</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8</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2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5</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6</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3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3</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4</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4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1</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2</a:t>
                      </a:r>
                    </a:p>
                  </a:txBody>
                  <a:tcPr marT="45793" marB="45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81" name="Rectangle 27">
            <a:extLst>
              <a:ext uri="{FF2B5EF4-FFF2-40B4-BE49-F238E27FC236}">
                <a16:creationId xmlns:a16="http://schemas.microsoft.com/office/drawing/2014/main" id="{95B52B15-8DE4-AC43-97E4-A0F70EF6A400}"/>
              </a:ext>
            </a:extLst>
          </p:cNvPr>
          <p:cNvSpPr>
            <a:spLocks noChangeArrowheads="1"/>
          </p:cNvSpPr>
          <p:nvPr/>
        </p:nvSpPr>
        <p:spPr bwMode="auto">
          <a:xfrm>
            <a:off x="457200" y="5203825"/>
            <a:ext cx="7848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Note that 1 to 4 of the O</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active</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Implies that 1 to 4 of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active</a:t>
            </a:r>
          </a:p>
        </p:txBody>
      </p:sp>
      <p:sp>
        <p:nvSpPr>
          <p:cNvPr id="9" name="TextBox 8">
            <a:extLst>
              <a:ext uri="{FF2B5EF4-FFF2-40B4-BE49-F238E27FC236}">
                <a16:creationId xmlns:a16="http://schemas.microsoft.com/office/drawing/2014/main" id="{A3B1D4BC-3D4F-7341-B8AB-9D70BD49D386}"/>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78679148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ooter Placeholder 3">
            <a:extLst>
              <a:ext uri="{FF2B5EF4-FFF2-40B4-BE49-F238E27FC236}">
                <a16:creationId xmlns:a16="http://schemas.microsoft.com/office/drawing/2014/main" id="{807A3D7A-EAD6-3044-8ADB-4164E1E02F51}"/>
              </a:ext>
            </a:extLst>
          </p:cNvPr>
          <p:cNvSpPr>
            <a:spLocks noGrp="1"/>
          </p:cNvSpPr>
          <p:nvPr>
            <p:ph type="ftr" sz="quarter" idx="4294967295"/>
          </p:nvPr>
        </p:nvSpPr>
        <p:spPr>
          <a:xfrm>
            <a:off x="7835842" y="6481420"/>
            <a:ext cx="1314784"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5B64466-CD01-2149-A117-CCCDC2E8EA06}" type="slidenum">
              <a:rPr lang="en-US" altLang="en-US" sz="1400" smtClean="0">
                <a:latin typeface="Times New Roman" panose="02020603050405020304" pitchFamily="18" charset="0"/>
              </a:rPr>
              <a:pPr/>
              <a:t>97</a:t>
            </a:fld>
            <a:endParaRPr lang="en-US" altLang="en-US" sz="1400" dirty="0">
              <a:latin typeface="Times New Roman" panose="02020603050405020304" pitchFamily="18" charset="0"/>
            </a:endParaRPr>
          </a:p>
        </p:txBody>
      </p:sp>
      <p:sp>
        <p:nvSpPr>
          <p:cNvPr id="7170" name="Rectangle 2">
            <a:extLst>
              <a:ext uri="{FF2B5EF4-FFF2-40B4-BE49-F238E27FC236}">
                <a16:creationId xmlns:a16="http://schemas.microsoft.com/office/drawing/2014/main" id="{726AE2A4-5BC8-7848-80E7-8C293EEADC0C}"/>
              </a:ext>
            </a:extLst>
          </p:cNvPr>
          <p:cNvSpPr>
            <a:spLocks noGrp="1" noChangeArrowheads="1"/>
          </p:cNvSpPr>
          <p:nvPr>
            <p:ph type="title"/>
          </p:nvPr>
        </p:nvSpPr>
        <p:spPr>
          <a:xfrm>
            <a:off x="609600" y="-25400"/>
            <a:ext cx="7772400" cy="762000"/>
          </a:xfrm>
        </p:spPr>
        <p:txBody>
          <a:bodyPr/>
          <a:lstStyle/>
          <a:p>
            <a:pPr eaLnBrk="1" hangingPunct="1"/>
            <a:r>
              <a:rPr lang="en-US" altLang="en-US">
                <a:latin typeface="Arial" panose="020B0604020202020204" pitchFamily="34" charset="0"/>
                <a:cs typeface="Arial" panose="020B0604020202020204" pitchFamily="34" charset="0"/>
              </a:rPr>
              <a:t>Stepping Maze</a:t>
            </a:r>
          </a:p>
        </p:txBody>
      </p:sp>
      <p:sp>
        <p:nvSpPr>
          <p:cNvPr id="7171" name="Rectangle 3">
            <a:extLst>
              <a:ext uri="{FF2B5EF4-FFF2-40B4-BE49-F238E27FC236}">
                <a16:creationId xmlns:a16="http://schemas.microsoft.com/office/drawing/2014/main" id="{CABFDC0A-348F-A84E-A2C2-B49DB42E44C0}"/>
              </a:ext>
            </a:extLst>
          </p:cNvPr>
          <p:cNvSpPr>
            <a:spLocks noGrp="1" noChangeArrowheads="1"/>
          </p:cNvSpPr>
          <p:nvPr>
            <p:ph type="body" idx="1"/>
          </p:nvPr>
        </p:nvSpPr>
        <p:spPr>
          <a:xfrm>
            <a:off x="228600" y="939800"/>
            <a:ext cx="8153400" cy="7620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cipher/control rotors all set to “A” </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And index rotors all set to “0”</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cipher rotors: (26!)</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442</a:t>
            </a:r>
            <a:endParaRPr lang="en-US" altLang="en-US" sz="200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control rotors: (26!)</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442</a:t>
            </a:r>
            <a:endParaRPr lang="en-US" altLang="en-US" sz="200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index rotors: (10!)</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109</a:t>
            </a:r>
            <a:endParaRPr lang="en-US" altLang="en-US" sz="200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Keyspace is enormous: 993 bits!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Model control permutations as random</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Probabilities of the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not uniform</a:t>
            </a:r>
          </a:p>
          <a:p>
            <a:pPr eaLnBrk="1" hangingPunct="1">
              <a:spcBef>
                <a:spcPts val="200"/>
              </a:spcBef>
              <a:buFont typeface="Arial" panose="020B0604020202020204" pitchFamily="34" charset="0"/>
              <a:buChar char="•"/>
            </a:pPr>
            <a:endParaRPr lang="en-US" altLang="en-US" sz="2000">
              <a:latin typeface="Arial" panose="020B0604020202020204" pitchFamily="34" charset="0"/>
              <a:cs typeface="Arial" panose="020B0604020202020204" pitchFamily="34" charset="0"/>
            </a:endParaRPr>
          </a:p>
          <a:p>
            <a:pPr eaLnBrk="1" hangingPunct="1"/>
            <a:endParaRPr lang="en-US" altLang="en-US" sz="2000">
              <a:latin typeface="Arial" panose="020B0604020202020204" pitchFamily="34" charset="0"/>
              <a:cs typeface="Arial" panose="020B0604020202020204" pitchFamily="34" charset="0"/>
            </a:endParaRPr>
          </a:p>
        </p:txBody>
      </p:sp>
      <p:pic>
        <p:nvPicPr>
          <p:cNvPr id="7172" name="Picture 6">
            <a:extLst>
              <a:ext uri="{FF2B5EF4-FFF2-40B4-BE49-F238E27FC236}">
                <a16:creationId xmlns:a16="http://schemas.microsoft.com/office/drawing/2014/main" id="{17063ED0-5AAC-4543-A276-51A5E5F8A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33288"/>
            <a:ext cx="5692610" cy="225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56C2EE7-FB53-5140-B63B-9F35D42F3788}"/>
              </a:ext>
            </a:extLst>
          </p:cNvPr>
          <p:cNvSpPr txBox="1"/>
          <p:nvPr/>
        </p:nvSpPr>
        <p:spPr>
          <a:xfrm>
            <a:off x="609600" y="6312143"/>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4163576514"/>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Footer Placeholder 3">
            <a:extLst>
              <a:ext uri="{FF2B5EF4-FFF2-40B4-BE49-F238E27FC236}">
                <a16:creationId xmlns:a16="http://schemas.microsoft.com/office/drawing/2014/main" id="{493FA251-3269-7745-8DF9-7FAC9368D12C}"/>
              </a:ext>
            </a:extLst>
          </p:cNvPr>
          <p:cNvSpPr>
            <a:spLocks noGrp="1"/>
          </p:cNvSpPr>
          <p:nvPr>
            <p:ph type="ftr" sz="quarter" idx="4294967295"/>
          </p:nvPr>
        </p:nvSpPr>
        <p:spPr>
          <a:xfrm>
            <a:off x="8100391" y="6295890"/>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2EFCEB45-5F61-2749-ABC9-69276E32BC07}" type="slidenum">
              <a:rPr lang="en-US" altLang="en-US" sz="1400" smtClean="0">
                <a:latin typeface="Times New Roman" panose="02020603050405020304" pitchFamily="18" charset="0"/>
              </a:rPr>
              <a:pPr/>
              <a:t>98</a:t>
            </a:fld>
            <a:endParaRPr lang="en-US" altLang="en-US" sz="1400" dirty="0">
              <a:latin typeface="Times New Roman" panose="02020603050405020304" pitchFamily="18" charset="0"/>
            </a:endParaRPr>
          </a:p>
        </p:txBody>
      </p:sp>
      <p:sp>
        <p:nvSpPr>
          <p:cNvPr id="8194" name="Rectangle 2">
            <a:extLst>
              <a:ext uri="{FF2B5EF4-FFF2-40B4-BE49-F238E27FC236}">
                <a16:creationId xmlns:a16="http://schemas.microsoft.com/office/drawing/2014/main" id="{294A9794-EB75-3D47-927B-01C35A1E87FC}"/>
              </a:ext>
            </a:extLst>
          </p:cNvPr>
          <p:cNvSpPr>
            <a:spLocks noGrp="1" noChangeArrowheads="1"/>
          </p:cNvSpPr>
          <p:nvPr>
            <p:ph type="title"/>
          </p:nvPr>
        </p:nvSpPr>
        <p:spPr>
          <a:xfrm>
            <a:off x="660400" y="0"/>
            <a:ext cx="7772400" cy="762000"/>
          </a:xfrm>
        </p:spPr>
        <p:txBody>
          <a:bodyPr/>
          <a:lstStyle/>
          <a:p>
            <a:pPr eaLnBrk="1" hangingPunct="1"/>
            <a:r>
              <a:rPr lang="en-US" altLang="en-US" dirty="0">
                <a:latin typeface="Arial" panose="020B0604020202020204" pitchFamily="34" charset="0"/>
                <a:cs typeface="Arial" panose="020B0604020202020204" pitchFamily="34" charset="0"/>
              </a:rPr>
              <a:t>Sigaba Attack</a:t>
            </a:r>
          </a:p>
        </p:txBody>
      </p:sp>
      <p:sp>
        <p:nvSpPr>
          <p:cNvPr id="8195" name="Rectangle 3">
            <a:extLst>
              <a:ext uri="{FF2B5EF4-FFF2-40B4-BE49-F238E27FC236}">
                <a16:creationId xmlns:a16="http://schemas.microsoft.com/office/drawing/2014/main" id="{22B813FE-067E-CC46-B2D7-DEB54F40D3EF}"/>
              </a:ext>
            </a:extLst>
          </p:cNvPr>
          <p:cNvSpPr>
            <a:spLocks noGrp="1" noChangeArrowheads="1"/>
          </p:cNvSpPr>
          <p:nvPr>
            <p:ph type="body" idx="1"/>
          </p:nvPr>
        </p:nvSpPr>
        <p:spPr>
          <a:xfrm>
            <a:off x="228600" y="1066800"/>
            <a:ext cx="8686800" cy="4648200"/>
          </a:xfrm>
        </p:spPr>
        <p:txBody>
          <a:bodyPr/>
          <a:lstStyle/>
          <a:p>
            <a:pPr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Assumptions </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Full 95.6 bit WWII key-space is used</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Trudy has a Sigaba machine (so Trudy knows rotor permutations)</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Trudy has some known plaintext</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Goal: use as little-known plaintext as possible</a:t>
            </a:r>
          </a:p>
          <a:p>
            <a:pPr eaLnBrk="1" hangingPunct="1">
              <a:spcBef>
                <a:spcPts val="200"/>
              </a:spcBef>
              <a:buFont typeface="Arial" panose="020B0604020202020204" pitchFamily="34" charset="0"/>
              <a:buChar char="•"/>
            </a:pPr>
            <a:r>
              <a:rPr lang="en-US" altLang="en-US" sz="2000" b="1" dirty="0">
                <a:solidFill>
                  <a:schemeClr val="hlink"/>
                </a:solidFill>
                <a:latin typeface="Arial" panose="020B0604020202020204" pitchFamily="34" charset="0"/>
                <a:cs typeface="Arial" panose="020B0604020202020204" pitchFamily="34" charset="0"/>
              </a:rPr>
              <a:t>Primary phase</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Find all cipher rotor settings that are consistent with known plaintext</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Requires some amount of known plaintext</a:t>
            </a:r>
          </a:p>
          <a:p>
            <a:pPr eaLnBrk="1" hangingPunct="1">
              <a:spcBef>
                <a:spcPts val="200"/>
              </a:spcBef>
              <a:buFont typeface="Arial" panose="020B0604020202020204" pitchFamily="34" charset="0"/>
              <a:buChar char="•"/>
            </a:pPr>
            <a:r>
              <a:rPr lang="en-US" altLang="en-US" sz="2000" b="1" dirty="0">
                <a:solidFill>
                  <a:schemeClr val="hlink"/>
                </a:solidFill>
                <a:latin typeface="Arial" panose="020B0604020202020204" pitchFamily="34" charset="0"/>
                <a:cs typeface="Arial" panose="020B0604020202020204" pitchFamily="34" charset="0"/>
              </a:rPr>
              <a:t>Secondary phase</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Find control rotor settings, index perm</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May require more known plaintext</a:t>
            </a:r>
          </a:p>
        </p:txBody>
      </p:sp>
      <p:sp>
        <p:nvSpPr>
          <p:cNvPr id="5" name="TextBox 4">
            <a:extLst>
              <a:ext uri="{FF2B5EF4-FFF2-40B4-BE49-F238E27FC236}">
                <a16:creationId xmlns:a16="http://schemas.microsoft.com/office/drawing/2014/main" id="{E4F5E0F5-9C09-BA40-B90C-2D92EEF5D269}"/>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211714774"/>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3">
            <a:extLst>
              <a:ext uri="{FF2B5EF4-FFF2-40B4-BE49-F238E27FC236}">
                <a16:creationId xmlns:a16="http://schemas.microsoft.com/office/drawing/2014/main" id="{EFED83B8-DF97-954A-B631-03DE64CDD854}"/>
              </a:ext>
            </a:extLst>
          </p:cNvPr>
          <p:cNvSpPr>
            <a:spLocks noGrp="1"/>
          </p:cNvSpPr>
          <p:nvPr>
            <p:ph type="ftr" sz="quarter" idx="4294967295"/>
          </p:nvPr>
        </p:nvSpPr>
        <p:spPr>
          <a:xfrm>
            <a:off x="7858290" y="6309142"/>
            <a:ext cx="990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F319BA17-9CCD-F945-90E3-AB016152E5ED}" type="slidenum">
              <a:rPr lang="en-US" altLang="en-US" sz="1400" smtClean="0">
                <a:latin typeface="Times New Roman" panose="02020603050405020304" pitchFamily="18" charset="0"/>
              </a:rPr>
              <a:pPr/>
              <a:t>99</a:t>
            </a:fld>
            <a:endParaRPr lang="en-US" altLang="en-US" sz="1400" dirty="0">
              <a:latin typeface="Times New Roman" panose="02020603050405020304" pitchFamily="18" charset="0"/>
            </a:endParaRPr>
          </a:p>
        </p:txBody>
      </p:sp>
      <p:sp>
        <p:nvSpPr>
          <p:cNvPr id="9218" name="Rectangle 2">
            <a:extLst>
              <a:ext uri="{FF2B5EF4-FFF2-40B4-BE49-F238E27FC236}">
                <a16:creationId xmlns:a16="http://schemas.microsoft.com/office/drawing/2014/main" id="{A9F147DE-D943-5340-9484-FFCCA2C5FB1C}"/>
              </a:ext>
            </a:extLst>
          </p:cNvPr>
          <p:cNvSpPr>
            <a:spLocks noGrp="1" noChangeArrowheads="1"/>
          </p:cNvSpPr>
          <p:nvPr>
            <p:ph type="title"/>
          </p:nvPr>
        </p:nvSpPr>
        <p:spPr>
          <a:xfrm>
            <a:off x="381000" y="0"/>
            <a:ext cx="7772400" cy="722313"/>
          </a:xfrm>
        </p:spPr>
        <p:txBody>
          <a:bodyPr/>
          <a:lstStyle/>
          <a:p>
            <a:pPr eaLnBrk="1" hangingPunct="1"/>
            <a:r>
              <a:rPr lang="en-US" altLang="en-US">
                <a:latin typeface="Arial" panose="020B0604020202020204" pitchFamily="34" charset="0"/>
                <a:cs typeface="Arial" panose="020B0604020202020204" pitchFamily="34" charset="0"/>
              </a:rPr>
              <a:t>Primary Phase</a:t>
            </a:r>
          </a:p>
        </p:txBody>
      </p:sp>
      <p:sp>
        <p:nvSpPr>
          <p:cNvPr id="9219" name="Rectangle 3">
            <a:extLst>
              <a:ext uri="{FF2B5EF4-FFF2-40B4-BE49-F238E27FC236}">
                <a16:creationId xmlns:a16="http://schemas.microsoft.com/office/drawing/2014/main" id="{DDD90FE4-CD7C-EA45-9D3B-7BC50DA5B381}"/>
              </a:ext>
            </a:extLst>
          </p:cNvPr>
          <p:cNvSpPr>
            <a:spLocks noGrp="1" noChangeArrowheads="1"/>
          </p:cNvSpPr>
          <p:nvPr>
            <p:ph type="body" idx="1"/>
          </p:nvPr>
        </p:nvSpPr>
        <p:spPr>
          <a:xfrm>
            <a:off x="381000" y="1219200"/>
            <a:ext cx="7772400" cy="41148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and initialize cipher rotors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Binomial(10,5) </a:t>
            </a:r>
            <a:r>
              <a:rPr lang="en-US" altLang="en-US" sz="2000">
                <a:latin typeface="Arial" panose="020B0604020202020204" pitchFamily="34" charset="0"/>
                <a:cs typeface="Arial" panose="020B0604020202020204" pitchFamily="34" charset="0"/>
                <a:sym typeface="Symbol" pitchFamily="2" charset="2"/>
              </a:rPr>
              <a:t> 5!  2</a:t>
            </a:r>
            <a:r>
              <a:rPr lang="en-US" altLang="en-US" sz="2000" baseline="30000">
                <a:latin typeface="Arial" panose="020B0604020202020204" pitchFamily="34" charset="0"/>
                <a:cs typeface="Arial" panose="020B0604020202020204" pitchFamily="34" charset="0"/>
                <a:sym typeface="Symbol" pitchFamily="2" charset="2"/>
              </a:rPr>
              <a:t>5</a:t>
            </a:r>
            <a:r>
              <a:rPr lang="en-US" altLang="en-US" sz="2000">
                <a:latin typeface="Arial" panose="020B0604020202020204" pitchFamily="34" charset="0"/>
                <a:cs typeface="Arial" panose="020B0604020202020204" pitchFamily="34" charset="0"/>
                <a:sym typeface="Symbol" pitchFamily="2" charset="2"/>
              </a:rPr>
              <a:t>  26</a:t>
            </a:r>
            <a:r>
              <a:rPr lang="en-US" altLang="en-US" sz="2000" baseline="30000">
                <a:latin typeface="Arial" panose="020B0604020202020204" pitchFamily="34" charset="0"/>
                <a:cs typeface="Arial" panose="020B0604020202020204" pitchFamily="34" charset="0"/>
                <a:sym typeface="Symbol" pitchFamily="2" charset="2"/>
              </a:rPr>
              <a:t>5</a:t>
            </a:r>
            <a:r>
              <a:rPr lang="en-US" altLang="en-US" sz="2000">
                <a:latin typeface="Arial" panose="020B0604020202020204" pitchFamily="34" charset="0"/>
                <a:cs typeface="Arial" panose="020B0604020202020204" pitchFamily="34" charset="0"/>
                <a:sym typeface="Symbol" pitchFamily="2" charset="2"/>
              </a:rPr>
              <a:t> = 2</a:t>
            </a:r>
            <a:r>
              <a:rPr lang="en-US" altLang="en-US" sz="2000" baseline="30000">
                <a:latin typeface="Arial" panose="020B0604020202020204" pitchFamily="34" charset="0"/>
                <a:cs typeface="Arial" panose="020B0604020202020204" pitchFamily="34" charset="0"/>
                <a:sym typeface="Symbol" pitchFamily="2" charset="2"/>
              </a:rPr>
              <a:t>43.4</a:t>
            </a:r>
            <a:r>
              <a:rPr lang="en-US" altLang="en-US" sz="2000">
                <a:latin typeface="Arial" panose="020B0604020202020204" pitchFamily="34" charset="0"/>
                <a:cs typeface="Arial" panose="020B0604020202020204" pitchFamily="34" charset="0"/>
                <a:sym typeface="Symbol" pitchFamily="2" charset="2"/>
              </a:rPr>
              <a:t> settings</a:t>
            </a:r>
            <a:endParaRPr lang="en-US" altLang="en-US" sz="200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For each of these </a:t>
            </a:r>
            <a:r>
              <a:rPr lang="en-US" altLang="en-US" sz="2000">
                <a:latin typeface="Arial" panose="020B0604020202020204" pitchFamily="34" charset="0"/>
                <a:cs typeface="Arial" panose="020B0604020202020204" pitchFamily="34" charset="0"/>
                <a:sym typeface="Symbol" pitchFamily="2" charset="2"/>
              </a:rPr>
              <a:t>2</a:t>
            </a:r>
            <a:r>
              <a:rPr lang="en-US" altLang="en-US" sz="2000" baseline="30000">
                <a:latin typeface="Arial" panose="020B0604020202020204" pitchFamily="34" charset="0"/>
                <a:cs typeface="Arial" panose="020B0604020202020204" pitchFamily="34" charset="0"/>
                <a:sym typeface="Symbol" pitchFamily="2" charset="2"/>
              </a:rPr>
              <a:t>43.4</a:t>
            </a:r>
            <a:r>
              <a:rPr lang="en-US" altLang="en-US" sz="2000">
                <a:latin typeface="Arial" panose="020B0604020202020204" pitchFamily="34" charset="0"/>
                <a:cs typeface="Arial" panose="020B0604020202020204" pitchFamily="34" charset="0"/>
              </a:rPr>
              <a:t> settings, how many cipher perms are possible at next step?</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From 1 to 4 cipher rotors can step</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30 ways that 1 to 4 (out of 5) rotors can step</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Given a putative cipher rotor setting…</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Check whether it matches known plaintext. If not, discard it</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a match, try all 30 steps and keep any that match with next known plaintext</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Repeat until either</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No matches (putative setting is discarded)</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Used all known plaintext (save for secondary)</a:t>
            </a:r>
          </a:p>
        </p:txBody>
      </p:sp>
      <p:sp>
        <p:nvSpPr>
          <p:cNvPr id="5" name="TextBox 4">
            <a:extLst>
              <a:ext uri="{FF2B5EF4-FFF2-40B4-BE49-F238E27FC236}">
                <a16:creationId xmlns:a16="http://schemas.microsoft.com/office/drawing/2014/main" id="{456F2A12-FF94-AB4C-9041-17C436704FEC}"/>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99538255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solidFill>
          <a:schemeClr val="accent1"/>
        </a:solidFill>
        <a:ln w="25400" cap="flat" cmpd="sng" algn="ctr">
          <a:solidFill>
            <a:schemeClr val="tx1"/>
          </a:solidFill>
          <a:prstDash val="solid"/>
          <a:round/>
          <a:headEnd type="none" w="med" len="med"/>
          <a:tailEnd type="none" w="med" len="med"/>
        </a:ln>
        <a:effectLst/>
      </a:spPr>
      <a:body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72868</TotalTime>
  <Words>12305</Words>
  <Application>Microsoft Macintosh PowerPoint</Application>
  <PresentationFormat>On-screen Show (4:3)</PresentationFormat>
  <Paragraphs>1603</Paragraphs>
  <Slides>105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105</vt:i4>
      </vt:variant>
    </vt:vector>
  </HeadingPairs>
  <TitlesOfParts>
    <vt:vector size="117" baseType="lpstr">
      <vt:lpstr>Arial Unicode MS</vt:lpstr>
      <vt:lpstr>Arial</vt:lpstr>
      <vt:lpstr>Calibri</vt:lpstr>
      <vt:lpstr>Cambria Math</vt:lpstr>
      <vt:lpstr>Courier</vt:lpstr>
      <vt:lpstr>Courier New</vt:lpstr>
      <vt:lpstr>Math1</vt:lpstr>
      <vt:lpstr>Math1Mono</vt:lpstr>
      <vt:lpstr>Times New Roman</vt:lpstr>
      <vt:lpstr>Times-Roman</vt:lpstr>
      <vt:lpstr>Wingdings</vt:lpstr>
      <vt:lpstr>Contemporary</vt:lpstr>
      <vt:lpstr>PowerPoint Presentation</vt:lpstr>
      <vt:lpstr>Outline</vt:lpstr>
      <vt:lpstr>PowerPoint Presentation</vt:lpstr>
      <vt:lpstr>Information Theory Motivation</vt:lpstr>
      <vt:lpstr>What is the form of H(X)?</vt:lpstr>
      <vt:lpstr>Information Theory</vt:lpstr>
      <vt:lpstr>Sample key distributions</vt:lpstr>
      <vt:lpstr>H for the key distributions</vt:lpstr>
      <vt:lpstr>Coding theory and Information </vt:lpstr>
      <vt:lpstr>Some Theorems</vt:lpstr>
      <vt:lpstr>Huffman Coding</vt:lpstr>
      <vt:lpstr>Long term equivocation</vt:lpstr>
      <vt:lpstr>Unicity and random ciphers</vt:lpstr>
      <vt:lpstr>Unicity for random ciphers</vt:lpstr>
      <vt:lpstr>Unicity distance for mono-alphabet</vt:lpstr>
      <vt:lpstr>Information theoretic estimates to break mono-alphabet</vt:lpstr>
      <vt:lpstr>One Time Pad (OTP)</vt:lpstr>
      <vt:lpstr>One-time pad alphabetic encryption</vt:lpstr>
      <vt:lpstr>One-time pad alphabetic decryption</vt:lpstr>
      <vt:lpstr>Binary one-time pad</vt:lpstr>
      <vt:lpstr>The one time pad has perfect security</vt:lpstr>
      <vt:lpstr>Shannon: Mixing cryptographic elements to produce strong cipher</vt:lpstr>
      <vt:lpstr>Interlude: Think like an adversary</vt:lpstr>
      <vt:lpstr>Interlude: The Sting</vt:lpstr>
      <vt:lpstr>It’s bad … and worse</vt:lpstr>
      <vt:lpstr>PowerPoint Presentation</vt:lpstr>
      <vt:lpstr>The “Machine” Ciphers </vt:lpstr>
      <vt:lpstr>Jefferson Cipher</vt:lpstr>
      <vt:lpstr>Enigma</vt:lpstr>
      <vt:lpstr>Enigma Cryptographic Elements (Army Version)</vt:lpstr>
      <vt:lpstr>Diagrammatic Enigma Structure</vt:lpstr>
      <vt:lpstr>Enigma Structure </vt:lpstr>
      <vt:lpstr>Enigma Data</vt:lpstr>
      <vt:lpstr>Visualizing rotor motion</vt:lpstr>
      <vt:lpstr>First 13 settings of Rotor I</vt:lpstr>
      <vt:lpstr>Last 13 settings of Rotor I</vt:lpstr>
      <vt:lpstr>Military Enigma </vt:lpstr>
      <vt:lpstr>Group Theory for Rotors</vt:lpstr>
      <vt:lpstr>Military Enigma Key Length</vt:lpstr>
      <vt:lpstr>Method of Batons</vt:lpstr>
      <vt:lpstr>Method of Batons: example</vt:lpstr>
      <vt:lpstr>Polish (Rejewski) Attack</vt:lpstr>
      <vt:lpstr>Early German Keying Procedure</vt:lpstr>
      <vt:lpstr>Two Theorems</vt:lpstr>
      <vt:lpstr>Plan of attack</vt:lpstr>
      <vt:lpstr>Getting the rotor</vt:lpstr>
      <vt:lpstr>Calculate (AD), (BE), (CF)</vt:lpstr>
      <vt:lpstr>Calculate A, B, C, D, E, F</vt:lpstr>
      <vt:lpstr>Cillies</vt:lpstr>
      <vt:lpstr>Calculate A, B, C, D, E, F</vt:lpstr>
      <vt:lpstr>U, V, W, X, Y, Z</vt:lpstr>
      <vt:lpstr>Calculate (UV), (VW), (WX)</vt:lpstr>
      <vt:lpstr>Turing Bombe - Introduction</vt:lpstr>
      <vt:lpstr>Turing Bombe – the menu</vt:lpstr>
      <vt:lpstr>Turing Bombe -1</vt:lpstr>
      <vt:lpstr>Test Register in Bombes</vt:lpstr>
      <vt:lpstr>Welchman’s Improvement</vt:lpstr>
      <vt:lpstr>PowerPoint Presentation</vt:lpstr>
      <vt:lpstr>Binary one-time pad</vt:lpstr>
      <vt:lpstr>Linear Feedback Shift Registers (LFSR)</vt:lpstr>
      <vt:lpstr>LFSR performance metrics</vt:lpstr>
      <vt:lpstr>Linear Complexity, simple O(n3) algorithm</vt:lpstr>
      <vt:lpstr>Example: Breaking a LFSR</vt:lpstr>
      <vt:lpstr>LFSR as linear recurrence</vt:lpstr>
      <vt:lpstr>Geffe Generator </vt:lpstr>
      <vt:lpstr>Geffe Generator </vt:lpstr>
      <vt:lpstr>Correlation attack: breaking Geffe</vt:lpstr>
      <vt:lpstr>Berlekamp-Massey</vt:lpstr>
      <vt:lpstr>Berlekamp-Massey example</vt:lpstr>
      <vt:lpstr>Linear complexity and linear profile</vt:lpstr>
      <vt:lpstr>Shrinking Generator</vt:lpstr>
      <vt:lpstr>RC4 Initialization</vt:lpstr>
      <vt:lpstr>RC4 Keystream</vt:lpstr>
      <vt:lpstr>PowerPoint Presentation</vt:lpstr>
      <vt:lpstr>RC4 Weakness</vt:lpstr>
      <vt:lpstr>Enigma: method of batons</vt:lpstr>
      <vt:lpstr>Visualizing rotor motion</vt:lpstr>
      <vt:lpstr>Hebern machines</vt:lpstr>
      <vt:lpstr>Sigaba Wiring Diagram</vt:lpstr>
      <vt:lpstr>M209</vt:lpstr>
      <vt:lpstr>M209</vt:lpstr>
      <vt:lpstr>M209</vt:lpstr>
      <vt:lpstr>M209</vt:lpstr>
      <vt:lpstr>M209 example</vt:lpstr>
      <vt:lpstr>M209 example</vt:lpstr>
      <vt:lpstr>M209 –basic attack</vt:lpstr>
      <vt:lpstr>M209 –basic attack</vt:lpstr>
      <vt:lpstr>M209 – basic attack</vt:lpstr>
      <vt:lpstr>M209 – basic attack</vt:lpstr>
      <vt:lpstr>M209 cipher-text only cryptanalysis</vt:lpstr>
      <vt:lpstr>Purple</vt:lpstr>
      <vt:lpstr>Purple</vt:lpstr>
      <vt:lpstr>Purple</vt:lpstr>
      <vt:lpstr>Sigaba</vt:lpstr>
      <vt:lpstr>Sigaba Wiring Diagram</vt:lpstr>
      <vt:lpstr>Cipher Rotor Stepping</vt:lpstr>
      <vt:lpstr>Stepping Maze</vt:lpstr>
      <vt:lpstr>Sigaba Attack</vt:lpstr>
      <vt:lpstr>Primary Phase</vt:lpstr>
      <vt:lpstr>Primary Phase</vt:lpstr>
      <vt:lpstr>Primary Phase: Merging Paths</vt:lpstr>
      <vt:lpstr>Secondary Phase</vt:lpstr>
      <vt:lpstr>Example</vt:lpstr>
      <vt:lpstr>Index Perm Inputs</vt:lpstr>
      <vt:lpstr>Improved Secondary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Theory and Crypto in the 1930s</dc:title>
  <dc:subject>Cryptanalysis</dc:subject>
  <dc:creator>John L. Manferdelli</dc:creator>
  <cp:lastModifiedBy>John Manferdelli</cp:lastModifiedBy>
  <cp:revision>3631</cp:revision>
  <cp:lastPrinted>2020-03-27T04:16:25Z</cp:lastPrinted>
  <dcterms:created xsi:type="dcterms:W3CDTF">2013-04-29T17:39:55Z</dcterms:created>
  <dcterms:modified xsi:type="dcterms:W3CDTF">2023-11-02T20:05:12Z</dcterms:modified>
</cp:coreProperties>
</file>