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>
                <a:ea typeface="PMingLiU" pitchFamily="18" charset="-120"/>
              </a:rPr>
              <a:t>A straightforward SP cipher needs twice the hardware: one for encryption (S, P), one for decryption (S</a:t>
            </a:r>
            <a:r>
              <a:rPr lang="en-US" altLang="zh-TW" sz="2000" baseline="30000">
                <a:ea typeface="PMingLiU" pitchFamily="18" charset="-120"/>
              </a:rPr>
              <a:t>-1</a:t>
            </a:r>
            <a:r>
              <a:rPr lang="en-US" altLang="zh-TW" sz="2000">
                <a:ea typeface="PMingLiU" pitchFamily="18" charset="-120"/>
              </a:rPr>
              <a:t>, P</a:t>
            </a:r>
            <a:r>
              <a:rPr lang="en-US" altLang="zh-TW" sz="2000" baseline="30000">
                <a:ea typeface="PMingLiU" pitchFamily="18" charset="-120"/>
              </a:rPr>
              <a:t>-1</a:t>
            </a:r>
            <a:r>
              <a:rPr lang="en-US" altLang="zh-TW" sz="2000">
                <a:ea typeface="PMingLiU" pitchFamily="18" charset="-120"/>
              </a:rPr>
              <a:t>).</a:t>
            </a:r>
          </a:p>
          <a:p>
            <a:r>
              <a:rPr lang="en-US" altLang="zh-TW" sz="2000" err="1">
                <a:ea typeface="PMingLiU" pitchFamily="18" charset="-120"/>
              </a:rPr>
              <a:t>Feistel’s</a:t>
            </a:r>
            <a:r>
              <a:rPr lang="en-US" altLang="zh-TW" sz="2000">
                <a:ea typeface="PMingLiU" pitchFamily="18" charset="-120"/>
              </a:rPr>
              <a:t> solution:</a:t>
            </a:r>
            <a:br>
              <a:rPr lang="en-US" altLang="zh-TW" sz="20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endParaRPr lang="en-US" altLang="zh-TW" sz="2400">
              <a:ea typeface="PMingLiU" pitchFamily="18" charset="-120"/>
            </a:endParaRPr>
          </a:p>
          <a:p>
            <a:endParaRPr lang="en-US" altLang="zh-TW" sz="2000">
              <a:ea typeface="PMingLiU" pitchFamily="18" charset="-120"/>
            </a:endParaRPr>
          </a:p>
          <a:p>
            <a:endParaRPr lang="en-US" altLang="zh-TW" sz="2000">
              <a:ea typeface="PMingLiU" pitchFamily="18" charset="-120"/>
            </a:endParaRPr>
          </a:p>
          <a:p>
            <a:r>
              <a:rPr lang="en-US" altLang="zh-TW" sz="2000">
                <a:ea typeface="PMingLiU" pitchFamily="18" charset="-120"/>
              </a:rPr>
              <a:t>Lucifer v1:  </a:t>
            </a:r>
            <a:r>
              <a:rPr lang="en-US" altLang="zh-TW" sz="2000" err="1">
                <a:ea typeface="PMingLiU" pitchFamily="18" charset="-120"/>
              </a:rPr>
              <a:t>Feistel</a:t>
            </a:r>
            <a:r>
              <a:rPr lang="en-US" altLang="zh-TW" sz="2000">
                <a:ea typeface="PMingLiU" pitchFamily="18" charset="-120"/>
              </a:rPr>
              <a:t>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354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57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26841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r Feistel</a:t>
            </a:r>
          </a:p>
          <a:p>
            <a:r>
              <a:rPr lang="en-US" sz="2400">
                <a:latin typeface="Arial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Arial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622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971800" y="1371600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5867400" y="2590800"/>
            <a:ext cx="3254417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Arial" pitchFamily="34" charset="0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endParaRPr lang="en-US" sz="2000" baseline="-25000" dirty="0">
              <a:latin typeface="Arial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Arial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239161"/>
            <a:ext cx="83820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pitchFamily="34" charset="0"/>
              </a:rPr>
              <a:t>Note: If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</a:t>
            </a:r>
            <a:r>
              <a:rPr lang="en-US" sz="2000" dirty="0" err="1">
                <a:latin typeface="Arial Unicode MS" pitchFamily="34" charset="-128"/>
              </a:rPr>
              <a:t>L</a:t>
            </a:r>
            <a:r>
              <a:rPr kumimoji="1" lang="en-US" sz="2000" dirty="0" err="1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dirty="0">
                <a:latin typeface="Arial Unicode MS" pitchFamily="34" charset="-128"/>
              </a:rPr>
              <a:t>(E(R)</a:t>
            </a:r>
            <a:r>
              <a:rPr kumimoji="1" lang="en-US" sz="2000" dirty="0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r>
              <a:rPr lang="en-US" sz="2000" dirty="0">
                <a:latin typeface="Arial Unicode MS" pitchFamily="34" charset="-128"/>
              </a:rPr>
              <a:t>), R) and </a:t>
            </a:r>
            <a:r>
              <a:rPr lang="en-US" sz="2000" dirty="0">
                <a:latin typeface="Math1Mono"/>
              </a:rPr>
              <a:t>𝝉</a:t>
            </a:r>
            <a:r>
              <a:rPr lang="en-US" sz="2000" dirty="0">
                <a:latin typeface="Arial Unicode MS" pitchFamily="34" charset="-128"/>
              </a:rPr>
              <a:t>(L, R)= (R, L), this round  is </a:t>
            </a:r>
            <a:r>
              <a:rPr lang="en-US" sz="2000" dirty="0">
                <a:latin typeface="Math1Mono"/>
              </a:rPr>
              <a:t>𝝉 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 R).</a:t>
            </a:r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Math1Mono"/>
              </a:rPr>
              <a:t>𝝉𝝉𝞂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(L,R).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Arial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116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9318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9318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2018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4225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5573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50653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16 Feistel</a:t>
            </a:r>
          </a:p>
          <a:p>
            <a:r>
              <a:rPr lang="en-US" sz="2400">
                <a:latin typeface="Arial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k</a:t>
            </a:r>
            <a:r>
              <a:rPr lang="en-US" sz="1600" baseline="-25000">
                <a:latin typeface="+mn-lt"/>
              </a:rPr>
              <a:t>1 </a:t>
            </a:r>
            <a:r>
              <a:rPr lang="en-US" sz="1600">
                <a:latin typeface="+mn-lt"/>
              </a:rPr>
              <a:t>(48 bits)</a:t>
            </a:r>
            <a:endParaRPr lang="en-US" sz="1600" baseline="-25000">
              <a:latin typeface="+mn-lt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k</a:t>
            </a:r>
            <a:r>
              <a:rPr lang="en-US" sz="1600" baseline="-25000">
                <a:latin typeface="+mn-lt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16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41613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 </a:t>
            </a:r>
            <a:r>
              <a:rPr lang="en-US" sz="2000" dirty="0">
                <a:latin typeface="Arial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Diffusion: permute round output bits</a:t>
            </a:r>
          </a:p>
          <a:p>
            <a:endParaRPr lang="en-US" sz="2000" b="1" i="1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</a:t>
            </a:r>
            <a:r>
              <a:rPr lang="en-US" sz="2000" dirty="0" err="1">
                <a:latin typeface="Arial Unicode MS" pitchFamily="34" charset="-128"/>
              </a:rPr>
              <a:t>L</a:t>
            </a:r>
            <a:r>
              <a:rPr kumimoji="1" lang="en-US" sz="2000" dirty="0" err="1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dirty="0">
                <a:latin typeface="Arial Unicode MS" pitchFamily="34" charset="-128"/>
              </a:rPr>
              <a:t>(E(R)</a:t>
            </a:r>
            <a:r>
              <a:rPr kumimoji="1" lang="en-US" sz="2000" dirty="0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r>
              <a:rPr lang="en-US" sz="2000" dirty="0">
                <a:latin typeface="Arial Unicode MS" pitchFamily="34" charset="-128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" pitchFamily="34" charset="0"/>
              </a:rPr>
              <a:t>is 48 bit sub-key for round </a:t>
            </a:r>
            <a:r>
              <a:rPr lang="en-US" sz="2000" dirty="0" err="1">
                <a:latin typeface="Arial" pitchFamily="34" charset="0"/>
              </a:rPr>
              <a:t>i</a:t>
            </a:r>
            <a:r>
              <a:rPr lang="en-US" sz="2000" dirty="0">
                <a:latin typeface="Arial" pitchFamily="34" charset="0"/>
              </a:rPr>
              <a:t>.</a:t>
            </a:r>
            <a:endParaRPr lang="en-US" sz="2000" dirty="0">
              <a:latin typeface="Arial Unicode MS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f(x)= P(S</a:t>
            </a:r>
            <a:r>
              <a:rPr lang="en-US" sz="2000" baseline="-25000" dirty="0">
                <a:latin typeface="Arial Unicode MS" pitchFamily="34" charset="-128"/>
              </a:rPr>
              <a:t>1</a:t>
            </a:r>
            <a:r>
              <a:rPr lang="en-US" sz="2000" dirty="0">
                <a:latin typeface="Arial Unicode MS" pitchFamily="34" charset="-128"/>
              </a:rPr>
              <a:t>S</a:t>
            </a:r>
            <a:r>
              <a:rPr lang="en-US" sz="2000" baseline="-25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Arial Unicode MS" pitchFamily="34" charset="-128"/>
              </a:rPr>
              <a:t>S</a:t>
            </a:r>
            <a:r>
              <a:rPr lang="en-US" sz="2000" baseline="-25000" dirty="0">
                <a:latin typeface="Arial Unicode MS" pitchFamily="34" charset="-128"/>
              </a:rPr>
              <a:t>3</a:t>
            </a:r>
            <a:r>
              <a:rPr lang="en-US" sz="2000" dirty="0">
                <a:latin typeface="Arial Unicode MS" pitchFamily="34" charset="-128"/>
              </a:rPr>
              <a:t> … S</a:t>
            </a:r>
            <a:r>
              <a:rPr lang="en-US" sz="2000" baseline="-25000" dirty="0">
                <a:latin typeface="Arial Unicode MS" pitchFamily="34" charset="-128"/>
              </a:rPr>
              <a:t>8</a:t>
            </a:r>
            <a:r>
              <a:rPr lang="en-US" sz="2000" dirty="0">
                <a:latin typeface="Arial Unicode MS" pitchFamily="34" charset="-128"/>
              </a:rPr>
              <a:t>(x)).  </a:t>
            </a:r>
            <a:r>
              <a:rPr lang="en-US" sz="2000" dirty="0">
                <a:latin typeface="Arial" pitchFamily="34" charset="0"/>
              </a:rPr>
              <a:t>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P permutes the resulting 32 output bits.</a:t>
            </a:r>
            <a:endParaRPr lang="en-US" sz="2000" baseline="-25000" dirty="0">
              <a:latin typeface="Arial Unicode MS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Arial Unicode MS" pitchFamily="34" charset="-128"/>
              </a:rPr>
              <a:t>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Each round (except last) is </a:t>
            </a:r>
            <a:r>
              <a:rPr lang="en-US" sz="2000" dirty="0">
                <a:latin typeface="Math1Mono"/>
              </a:rPr>
              <a:t>𝜏𝞂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.</a:t>
            </a:r>
            <a:r>
              <a:rPr lang="en-US" sz="2000" dirty="0">
                <a:latin typeface="Arial Unicode MS" pitchFamily="34" charset="-128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" pitchFamily="34" charset="0"/>
              </a:rPr>
              <a:t>Note that </a:t>
            </a:r>
            <a:r>
              <a:rPr lang="en-US" sz="2000" dirty="0">
                <a:latin typeface="Math1Mono"/>
              </a:rPr>
              <a:t>𝜏𝜏</a:t>
            </a:r>
            <a:r>
              <a:rPr lang="en-US" sz="2000" dirty="0">
                <a:latin typeface="Math1" pitchFamily="2" charset="2"/>
              </a:rPr>
              <a:t>= </a:t>
            </a:r>
            <a:r>
              <a:rPr lang="en-US" sz="2000" dirty="0">
                <a:latin typeface="Math1Mono"/>
              </a:rPr>
              <a:t>𝜏</a:t>
            </a:r>
            <a:r>
              <a:rPr lang="en-US" sz="2000" baseline="30000" dirty="0">
                <a:latin typeface="Math1" pitchFamily="2" charset="2"/>
              </a:rPr>
              <a:t>2</a:t>
            </a:r>
            <a:r>
              <a:rPr lang="en-US" sz="2000" dirty="0">
                <a:latin typeface="Math1" pitchFamily="2" charset="2"/>
              </a:rPr>
              <a:t>= 1=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</a:rPr>
              <a:t>=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baseline="30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Arial Unicode MS" pitchFamily="34" charset="-128"/>
              </a:rPr>
              <a:t>.</a:t>
            </a:r>
            <a:endParaRPr lang="en-US" sz="2000" baseline="-25000" dirty="0">
              <a:latin typeface="Arial Unicode MS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Full DES is:  </a:t>
            </a:r>
            <a:r>
              <a:rPr lang="en-US" sz="2000" dirty="0">
                <a:latin typeface="Arial Unicode MS" pitchFamily="34" charset="-128"/>
              </a:rPr>
              <a:t>DES</a:t>
            </a:r>
            <a:r>
              <a:rPr lang="en-US" sz="2000" baseline="-25000" dirty="0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(x)= IP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16</a:t>
            </a: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3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 </a:t>
            </a:r>
            <a:r>
              <a:rPr lang="en-US" sz="2000" dirty="0">
                <a:latin typeface="Arial Unicode MS" pitchFamily="34" charset="-128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So, its inverse is:  </a:t>
            </a:r>
            <a:r>
              <a:rPr lang="en-US" sz="2000" dirty="0">
                <a:latin typeface="Arial Unicode MS" pitchFamily="34" charset="-128"/>
              </a:rPr>
              <a:t>DES</a:t>
            </a:r>
            <a:r>
              <a:rPr lang="en-US" sz="2000" baseline="-25000" dirty="0">
                <a:latin typeface="Arial Unicode MS" pitchFamily="34" charset="-128"/>
              </a:rPr>
              <a:t>K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(x)= IP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</a:t>
            </a: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14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15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16 </a:t>
            </a:r>
            <a:r>
              <a:rPr lang="en-US" sz="2000" dirty="0">
                <a:latin typeface="Arial Unicode MS" pitchFamily="34" charset="-128"/>
              </a:rPr>
              <a:t>IP(x).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= PC</a:t>
            </a:r>
            <a:r>
              <a:rPr lang="en-US" sz="2000" baseline="-25000" dirty="0"/>
              <a:t>1</a:t>
            </a:r>
            <a:r>
              <a:rPr lang="en-US" sz="2000" dirty="0"/>
              <a:t>(K)</a:t>
            </a:r>
          </a:p>
          <a:p>
            <a:pPr>
              <a:buFontTx/>
              <a:buNone/>
            </a:pPr>
            <a:r>
              <a:rPr lang="en-US" sz="2000" dirty="0"/>
              <a:t>C</a:t>
            </a:r>
            <a:r>
              <a:rPr lang="en-US" sz="2000" baseline="-25000" dirty="0"/>
              <a:t>i+1</a:t>
            </a:r>
            <a:r>
              <a:rPr lang="en-US" sz="2000" dirty="0"/>
              <a:t> 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C</a:t>
            </a:r>
            <a:r>
              <a:rPr lang="en-US" sz="2000" baseline="-25000" dirty="0"/>
              <a:t>i</a:t>
            </a:r>
            <a:r>
              <a:rPr lang="en-US" sz="2000" dirty="0"/>
              <a:t>), D</a:t>
            </a:r>
            <a:r>
              <a:rPr lang="en-US" sz="2000" baseline="-25000" dirty="0"/>
              <a:t>i+1</a:t>
            </a:r>
            <a:r>
              <a:rPr lang="en-US" sz="2000" dirty="0"/>
              <a:t> 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= PC</a:t>
            </a:r>
            <a:r>
              <a:rPr lang="en-US" sz="2000" baseline="-25000" dirty="0"/>
              <a:t>2</a:t>
            </a:r>
            <a:r>
              <a:rPr lang="en-US" sz="2000" dirty="0"/>
              <a:t>(C</a:t>
            </a:r>
            <a:r>
              <a:rPr lang="en-US" sz="2000" baseline="-25000" dirty="0"/>
              <a:t>i</a:t>
            </a:r>
            <a:r>
              <a:rPr lang="en-US" sz="2000" dirty="0"/>
              <a:t> ||D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= &lt;1,2,2,2,2,2,2,1,2,2,2,2,2,2,1,1&gt;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000" dirty="0"/>
              <a:t>Note: Irregular Key schedule protects against related key attacks. [</a:t>
            </a:r>
            <a:r>
              <a:rPr lang="en-US" sz="2000" dirty="0" err="1"/>
              <a:t>Biham</a:t>
            </a:r>
            <a:r>
              <a:rPr lang="en-US" sz="2000" dirty="0"/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19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91000"/>
          </a:xfrm>
        </p:spPr>
        <p:txBody>
          <a:bodyPr/>
          <a:lstStyle/>
          <a:p>
            <a:r>
              <a:rPr lang="en-US" altLang="ko-KR" sz="2000" dirty="0"/>
              <a:t>E(k, x)=y.</a:t>
            </a:r>
          </a:p>
          <a:p>
            <a:r>
              <a:rPr lang="en-US" altLang="ko-KR" sz="2000" dirty="0"/>
              <a:t>E: GF(2</a:t>
            </a:r>
            <a:r>
              <a:rPr lang="en-US" altLang="ko-KR" sz="2000" baseline="30000" dirty="0"/>
              <a:t>m</a:t>
            </a:r>
            <a:r>
              <a:rPr lang="en-US" altLang="ko-KR" sz="2000" dirty="0"/>
              <a:t>) x GF(2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)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  GF(2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), often m=n.</a:t>
            </a:r>
          </a:p>
          <a:p>
            <a:r>
              <a:rPr lang="en-US" altLang="ko-KR" sz="2000" dirty="0"/>
              <a:t>E(</a:t>
            </a:r>
            <a:r>
              <a:rPr lang="en-US" altLang="ko-KR" sz="2000" dirty="0" err="1"/>
              <a:t>k,x</a:t>
            </a:r>
            <a:r>
              <a:rPr lang="en-US" altLang="ko-KR" sz="2000" dirty="0"/>
              <a:t>) is a bijection in second variable.</a:t>
            </a:r>
          </a:p>
          <a:p>
            <a:r>
              <a:rPr lang="en-US" altLang="ko-KR" sz="2000" dirty="0"/>
              <a:t>E(k, x) in S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, N= 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Each bit position is a balanced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function.</a:t>
            </a:r>
          </a:p>
          <a:p>
            <a:r>
              <a:rPr lang="en-US" altLang="ko-KR" sz="2000" dirty="0"/>
              <a:t>E is easy to compute but inverse function (with k fixed) is hard to compute without knowledge of k.</a:t>
            </a:r>
          </a:p>
          <a:p>
            <a:r>
              <a:rPr lang="en-US" altLang="ko-KR" sz="2000" dirty="0"/>
              <a:t>Implicit function hard to compute.</a:t>
            </a:r>
          </a:p>
          <a:p>
            <a:r>
              <a:rPr lang="en-US" altLang="ko-KR" sz="2000" dirty="0"/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/>
              <a:t>E</a:t>
            </a:r>
            <a:r>
              <a:rPr lang="en-US" sz="2400" baseline="-25000"/>
              <a:t>k1||k2</a:t>
            </a:r>
            <a:r>
              <a:rPr lang="en-US" sz="2400"/>
              <a:t>(x)= E’</a:t>
            </a:r>
            <a:r>
              <a:rPr lang="en-US" sz="2400" baseline="-25000"/>
              <a:t>k1</a:t>
            </a:r>
            <a:r>
              <a:rPr lang="en-US" sz="2400"/>
              <a:t>(x)||E’’</a:t>
            </a:r>
            <a:r>
              <a:rPr lang="en-US" sz="2400" baseline="-25000"/>
              <a:t>k2</a:t>
            </a:r>
            <a:r>
              <a:rPr lang="en-US" sz="2400"/>
              <a:t>(x)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buNone/>
            </a:pPr>
            <a:endParaRPr lang="en-US" sz="2400"/>
          </a:p>
          <a:p>
            <a:endParaRPr lang="en-US" sz="2400"/>
          </a:p>
          <a:p>
            <a:r>
              <a:rPr lang="en-US" sz="2400"/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/>
              <a:t>Symmetry DES(</a:t>
            </a:r>
            <a:r>
              <a:rPr lang="en-US" sz="2000" b="1" dirty="0"/>
              <a:t>k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x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  <a:r>
              <a:rPr lang="en-US" sz="2000" dirty="0"/>
              <a:t>)=DES(</a:t>
            </a:r>
            <a:r>
              <a:rPr lang="en-US" sz="2000" b="1" dirty="0"/>
              <a:t>k, x</a:t>
            </a:r>
            <a:r>
              <a:rPr lang="en-US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</a:p>
          <a:p>
            <a:r>
              <a:rPr lang="en-US" sz="2000" dirty="0"/>
              <a:t>Suppose we know plain/cipher text pair (</a:t>
            </a:r>
            <a:r>
              <a:rPr lang="en-US" sz="2000" dirty="0" err="1"/>
              <a:t>p,c</a:t>
            </a:r>
            <a:r>
              <a:rPr lang="en-US" sz="2000" dirty="0"/>
              <a:t>)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/>
              <a:t>Expected number of trials (if k was chosen at random) before success: 2</a:t>
            </a:r>
            <a:r>
              <a:rPr lang="en-US" sz="2000" baseline="30000" dirty="0"/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267200"/>
          </a:xfrm>
        </p:spPr>
        <p:txBody>
          <a:bodyPr/>
          <a:lstStyle/>
          <a:p>
            <a:r>
              <a:rPr lang="en-US" sz="2000" dirty="0"/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2</a:t>
            </a:r>
            <a:r>
              <a:rPr lang="en-US" sz="2000" baseline="30000" dirty="0"/>
              <a:t>20</a:t>
            </a:r>
            <a:r>
              <a:rPr lang="en-US" sz="2000" dirty="0"/>
              <a:t> vs 2</a:t>
            </a:r>
            <a:r>
              <a:rPr lang="en-US" sz="2000" baseline="30000" dirty="0"/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First biggest: bad key management</a:t>
            </a:r>
          </a:p>
          <a:p>
            <a:r>
              <a:rPr lang="en-US" sz="2000" dirty="0"/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/>
              <a:t>Note that the barrier is computational not information theoretic.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91000"/>
          </a:xfrm>
        </p:spPr>
        <p:txBody>
          <a:bodyPr/>
          <a:lstStyle/>
          <a:p>
            <a:r>
              <a:rPr lang="en-US" sz="2000" dirty="0"/>
              <a:t>Can you increase security by encrypting twice or more?</a:t>
            </a:r>
          </a:p>
          <a:p>
            <a:pPr marL="1009650" lvl="1" indent="-609600"/>
            <a:r>
              <a:rPr lang="en-US" sz="2000" dirty="0"/>
              <a:t>E’(k</a:t>
            </a:r>
            <a:r>
              <a:rPr lang="en-US" sz="2000" baseline="-25000" dirty="0"/>
              <a:t>1</a:t>
            </a:r>
            <a:r>
              <a:rPr lang="en-US" sz="2000" dirty="0"/>
              <a:t>||k</a:t>
            </a:r>
            <a:r>
              <a:rPr lang="en-US" sz="2000" baseline="-25000" dirty="0"/>
              <a:t>2</a:t>
            </a:r>
            <a:r>
              <a:rPr lang="en-US" sz="2000" dirty="0"/>
              <a:t>, x)= E(k</a:t>
            </a:r>
            <a:r>
              <a:rPr lang="en-US" sz="2000" baseline="-25000" dirty="0"/>
              <a:t>1</a:t>
            </a:r>
            <a:r>
              <a:rPr lang="en-US" sz="2000" dirty="0"/>
              <a:t>, E(k</a:t>
            </a:r>
            <a:r>
              <a:rPr lang="en-US" sz="2000" baseline="-25000" dirty="0"/>
              <a:t>2</a:t>
            </a:r>
            <a:r>
              <a:rPr lang="en-US" sz="2000" dirty="0"/>
              <a:t>,x))</a:t>
            </a:r>
          </a:p>
          <a:p>
            <a:r>
              <a:rPr lang="en-US" sz="2000" dirty="0"/>
              <a:t>Answer:  Maybe.</a:t>
            </a:r>
          </a:p>
          <a:p>
            <a:r>
              <a:rPr lang="en-US" sz="2000" dirty="0"/>
              <a:t>Three times is the charm (triple DES).</a:t>
            </a:r>
          </a:p>
          <a:p>
            <a:r>
              <a:rPr lang="en-US" sz="2000" dirty="0"/>
              <a:t>If you do it twice, TMTO attack reduces it to little more than one key search time (if you have a lot of memory).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/>
              <a:t>Suppose there are K keys (K=2</a:t>
            </a:r>
            <a:r>
              <a:rPr lang="en-US" sz="2000" baseline="30000" dirty="0"/>
              <a:t>56</a:t>
            </a:r>
            <a:r>
              <a:rPr lang="en-US" sz="2000" dirty="0"/>
              <a:t> for DES)</a:t>
            </a:r>
          </a:p>
          <a:p>
            <a:r>
              <a:rPr lang="en-US" sz="2000" dirty="0"/>
              <a:t>Pick a plaintext p and sort the pairs (E(</a:t>
            </a:r>
            <a:r>
              <a:rPr lang="en-US" sz="2000" dirty="0" err="1"/>
              <a:t>p,x</a:t>
            </a:r>
            <a:r>
              <a:rPr lang="en-US" sz="2000" dirty="0"/>
              <a:t>), x) for x= 0,1,…, K-1)</a:t>
            </a:r>
          </a:p>
          <a:p>
            <a:r>
              <a:rPr lang="en-US" sz="2000" dirty="0"/>
              <a:t>Ask for E(</a:t>
            </a:r>
            <a:r>
              <a:rPr lang="en-US" sz="2000" dirty="0" err="1"/>
              <a:t>p,k</a:t>
            </a:r>
            <a:r>
              <a:rPr lang="en-US" sz="2000" dirty="0"/>
              <a:t>)=c.</a:t>
            </a:r>
          </a:p>
          <a:p>
            <a:r>
              <a:rPr lang="en-US" sz="2000" dirty="0"/>
              <a:t>Lookup (</a:t>
            </a:r>
            <a:r>
              <a:rPr lang="en-US" sz="2000" dirty="0" err="1"/>
              <a:t>c,x</a:t>
            </a:r>
            <a:r>
              <a:rPr lang="en-US" sz="2000" dirty="0"/>
              <a:t>) in the table.</a:t>
            </a:r>
          </a:p>
          <a:p>
            <a:r>
              <a:rPr lang="en-US" sz="2000" dirty="0"/>
              <a:t>x is the key.</a:t>
            </a:r>
          </a:p>
          <a:p>
            <a:r>
              <a:rPr lang="en-US" sz="2000" dirty="0"/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34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Let</a:t>
                </a:r>
                <a:r>
                  <a:rPr lang="en-US" sz="2000" dirty="0">
                    <a:sym typeface="StarMath"/>
                  </a:rPr>
                  <a:t> </a:t>
                </a:r>
                <a:r>
                  <a:rPr lang="en-US" sz="2000" i="1" dirty="0" err="1">
                    <a:sym typeface="StarMath"/>
                  </a:rPr>
                  <a:t>F</a:t>
                </a:r>
                <a:r>
                  <a:rPr lang="en-US" sz="2000" i="1" baseline="-25000" dirty="0" err="1">
                    <a:sym typeface="StarMath"/>
                  </a:rPr>
                  <a:t>n</a:t>
                </a:r>
                <a:r>
                  <a:rPr lang="en-US" sz="2000" dirty="0"/>
                  <a:t> denote all functions (mappings) from a finite domain of size </a:t>
                </a:r>
                <a:r>
                  <a:rPr lang="en-US" sz="2000" i="1" dirty="0"/>
                  <a:t>n</a:t>
                </a:r>
                <a:r>
                  <a:rPr lang="en-US" sz="2000" dirty="0"/>
                  <a:t> to a finite co-domain of size </a:t>
                </a:r>
                <a:r>
                  <a:rPr lang="en-US" sz="2000" i="1" dirty="0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Every mapping is equally likely to be chosen, |</a:t>
                </a:r>
                <a:r>
                  <a:rPr lang="en-US" sz="2000" i="1" dirty="0" err="1">
                    <a:sym typeface="StarMath"/>
                  </a:rPr>
                  <a:t>F</a:t>
                </a:r>
                <a:r>
                  <a:rPr lang="en-US" sz="2000" i="1" baseline="-25000" dirty="0" err="1">
                    <a:sym typeface="StarMath"/>
                  </a:rPr>
                  <a:t>n</a:t>
                </a:r>
                <a:r>
                  <a:rPr lang="en-US" sz="2000" dirty="0">
                    <a:sym typeface="StarMath"/>
                  </a:rPr>
                  <a:t>| = </a:t>
                </a:r>
                <a:r>
                  <a:rPr lang="en-US" sz="2000" dirty="0" err="1">
                    <a:sym typeface="StarMath"/>
                  </a:rPr>
                  <a:t>n</a:t>
                </a:r>
                <a:r>
                  <a:rPr lang="en-US" sz="2000" baseline="30000" dirty="0" err="1">
                    <a:sym typeface="StarMath"/>
                  </a:rPr>
                  <a:t>n</a:t>
                </a:r>
                <a:r>
                  <a:rPr lang="en-US" sz="2000" baseline="30000" dirty="0">
                    <a:sym typeface="StarMath"/>
                  </a:rPr>
                  <a:t>  </a:t>
                </a:r>
                <a:r>
                  <a:rPr lang="en-US" sz="2000" dirty="0"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sym typeface="StarMath"/>
                  </a:rPr>
                  <a:t>n</a:t>
                </a:r>
                <a:r>
                  <a:rPr lang="en-US" sz="2000" baseline="30000" dirty="0" err="1">
                    <a:sym typeface="StarMath"/>
                  </a:rPr>
                  <a:t>n</a:t>
                </a:r>
                <a:endParaRPr lang="en-US" sz="2000" baseline="30000" dirty="0"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mmi10"/>
                    <a:sym typeface="StarMath"/>
                  </a:rPr>
                  <a:t>Example.  f </a:t>
                </a:r>
                <a:r>
                  <a:rPr lang="en-US" sz="2000" dirty="0">
                    <a:latin typeface="cmr10"/>
                    <a:sym typeface="StarMath"/>
                  </a:rPr>
                  <a:t>: </a:t>
                </a:r>
                <a:r>
                  <a:rPr lang="en-US" sz="2000" dirty="0">
                    <a:latin typeface="cmsy10"/>
                    <a:sym typeface="StarMath"/>
                  </a:rPr>
                  <a:t>{</a:t>
                </a:r>
                <a:r>
                  <a:rPr lang="en-US" sz="2000" dirty="0">
                    <a:latin typeface="cmr10"/>
                    <a:sym typeface="StarMath"/>
                  </a:rPr>
                  <a:t>1</a:t>
                </a:r>
                <a:r>
                  <a:rPr lang="en-US" sz="2000" dirty="0">
                    <a:latin typeface="cmmi10"/>
                    <a:sym typeface="StarMath"/>
                  </a:rPr>
                  <a:t>, </a:t>
                </a:r>
                <a:r>
                  <a:rPr lang="en-US" sz="2000" dirty="0">
                    <a:latin typeface="cmr10"/>
                    <a:sym typeface="StarMath"/>
                  </a:rPr>
                  <a:t>2</a:t>
                </a:r>
                <a:r>
                  <a:rPr lang="en-US" sz="2000" dirty="0">
                    <a:latin typeface="cmmi10"/>
                    <a:sym typeface="StarMath"/>
                  </a:rPr>
                  <a:t>, …, </a:t>
                </a:r>
                <a:r>
                  <a:rPr lang="en-US" sz="2000" dirty="0">
                    <a:latin typeface="cmr10"/>
                    <a:sym typeface="StarMath"/>
                  </a:rPr>
                  <a:t>13</a:t>
                </a:r>
                <a:r>
                  <a:rPr lang="en-US" sz="2000" dirty="0">
                    <a:latin typeface="cmsy10"/>
                    <a:sym typeface="StarMath"/>
                  </a:rPr>
                  <a:t>} </a:t>
                </a:r>
                <a:r>
                  <a:rPr lang="en-US" sz="2000" dirty="0">
                    <a:latin typeface="cmsy1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msy10"/>
                    <a:sym typeface="StarMath"/>
                  </a:rPr>
                  <a:t> {</a:t>
                </a:r>
                <a:r>
                  <a:rPr lang="en-US" sz="2000" dirty="0">
                    <a:latin typeface="cmr10"/>
                    <a:sym typeface="StarMath"/>
                  </a:rPr>
                  <a:t>1</a:t>
                </a:r>
                <a:r>
                  <a:rPr lang="en-US" sz="2000" dirty="0">
                    <a:latin typeface="cmmi10"/>
                    <a:sym typeface="StarMath"/>
                  </a:rPr>
                  <a:t>, </a:t>
                </a:r>
                <a:r>
                  <a:rPr lang="en-US" sz="2000" dirty="0">
                    <a:latin typeface="cmr10"/>
                    <a:sym typeface="StarMath"/>
                  </a:rPr>
                  <a:t>2</a:t>
                </a:r>
                <a:r>
                  <a:rPr lang="en-US" sz="2000" dirty="0">
                    <a:latin typeface="cmmi10"/>
                    <a:sym typeface="StarMath"/>
                  </a:rPr>
                  <a:t>, …, </a:t>
                </a:r>
                <a:r>
                  <a:rPr lang="en-US" sz="2000" dirty="0">
                    <a:latin typeface="cmr10"/>
                    <a:sym typeface="StarMath"/>
                  </a:rPr>
                  <a:t>13</a:t>
                </a:r>
                <a:r>
                  <a:rPr lang="en-US" sz="2000" dirty="0">
                    <a:latin typeface="cmsy10"/>
                    <a:sym typeface="StarMath"/>
                  </a:rPr>
                  <a:t>}</a:t>
                </a: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sym typeface="StarMath"/>
                  </a:rPr>
                  <a:t>As </a:t>
                </a:r>
                <a:r>
                  <a:rPr lang="en-US" sz="2000" dirty="0">
                    <a:latin typeface="cmmi10"/>
                    <a:sym typeface="StarMath"/>
                  </a:rPr>
                  <a:t>n </a:t>
                </a:r>
                <a:r>
                  <a:rPr lang="en-US" sz="2000" dirty="0">
                    <a:sym typeface="StarMath"/>
                  </a:rPr>
                  <a:t>tends to infinity, the following are expectations of some parameters associated with a random point in {</a:t>
                </a:r>
                <a:r>
                  <a:rPr lang="en-US" sz="2000" dirty="0">
                    <a:latin typeface="cmr10"/>
                    <a:sym typeface="StarMath"/>
                  </a:rPr>
                  <a:t>1,</a:t>
                </a:r>
                <a:r>
                  <a:rPr lang="en-US" sz="2000" dirty="0">
                    <a:latin typeface="cmmi10"/>
                    <a:sym typeface="StarMath"/>
                  </a:rPr>
                  <a:t> </a:t>
                </a:r>
                <a:r>
                  <a:rPr lang="en-US" sz="2000" dirty="0">
                    <a:latin typeface="cmr10"/>
                    <a:sym typeface="StarMath"/>
                  </a:rPr>
                  <a:t>2, …,</a:t>
                </a:r>
                <a:r>
                  <a:rPr lang="en-US" sz="2000" dirty="0">
                    <a:latin typeface="cmmi10"/>
                    <a:sym typeface="StarMath"/>
                  </a:rPr>
                  <a:t> n}</a:t>
                </a:r>
                <a:r>
                  <a:rPr lang="en-US" sz="2000" dirty="0">
                    <a:latin typeface="cmsy10"/>
                    <a:sym typeface="StarMath"/>
                  </a:rPr>
                  <a:t> </a:t>
                </a:r>
                <a:r>
                  <a:rPr lang="en-US" sz="2000" dirty="0">
                    <a:sym typeface="StarMath"/>
                  </a:rPr>
                  <a:t>and a random function from </a:t>
                </a:r>
                <a:r>
                  <a:rPr lang="en-US" sz="2000" dirty="0" err="1">
                    <a:latin typeface="cmsy1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mmi7"/>
                    <a:sym typeface="StarMath"/>
                  </a:rPr>
                  <a:t>n</a:t>
                </a:r>
                <a:r>
                  <a:rPr lang="en-US" sz="2000" dirty="0">
                    <a:sym typeface="StarMath"/>
                  </a:rPr>
                  <a:t>: (</a:t>
                </a:r>
                <a:r>
                  <a:rPr lang="en-US" sz="2000" dirty="0" err="1">
                    <a:sym typeface="StarMath"/>
                  </a:rPr>
                  <a:t>i</a:t>
                </a:r>
                <a:r>
                  <a:rPr lang="en-US" sz="2000" dirty="0"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mr10"/>
                    <a:sym typeface="StarMath"/>
                  </a:rPr>
                  <a:t> </a:t>
                </a:r>
                <a:r>
                  <a:rPr lang="en-US" sz="2000" dirty="0">
                    <a:sym typeface="StarMath"/>
                  </a:rPr>
                  <a:t>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mmi1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730" t="-1008"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r>
              <a:rPr lang="en-US" sz="2000" dirty="0"/>
              <a:t>If we can pre-compute a table of (k,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dirty="0"/>
              <a:t>(x)) for a fixed x, then given corresponding (</a:t>
            </a:r>
            <a:r>
              <a:rPr lang="en-US" sz="2000" dirty="0" err="1"/>
              <a:t>x,c</a:t>
            </a:r>
            <a:r>
              <a:rPr lang="en-US" sz="2000" dirty="0"/>
              <a:t>) we can find the key in O(1) time.</a:t>
            </a:r>
          </a:p>
          <a:p>
            <a:r>
              <a:rPr lang="en-US" sz="2000" dirty="0"/>
              <a:t>Trying random keys takes O(N) time (where N, usually, 2</a:t>
            </a:r>
            <a:r>
              <a:rPr lang="en-US" sz="2000" baseline="30000" dirty="0"/>
              <a:t>k</a:t>
            </a:r>
            <a:r>
              <a:rPr lang="en-US" sz="2000" dirty="0"/>
              <a:t>, is the number of possible keys)</a:t>
            </a:r>
          </a:p>
          <a:p>
            <a:r>
              <a:rPr lang="en-US" sz="2000" dirty="0"/>
              <a:t>Can we balance “memory” and “time” resources?</a:t>
            </a:r>
          </a:p>
          <a:p>
            <a:r>
              <a:rPr lang="en-US" sz="2000" dirty="0"/>
              <a:t>It is not a 50-50 proposition.  Hellman showed we could cut the search time to O(N</a:t>
            </a:r>
            <a:r>
              <a:rPr lang="en-US" sz="2000" baseline="30000" dirty="0"/>
              <a:t>(1/2)</a:t>
            </a:r>
            <a:r>
              <a:rPr lang="en-US" sz="2000" dirty="0"/>
              <a:t>) by pre-computing and storing O(N</a:t>
            </a:r>
            <a:r>
              <a:rPr lang="en-US" sz="2000" baseline="30000" dirty="0"/>
              <a:t>(1/2)</a:t>
            </a:r>
            <a:r>
              <a:rPr lang="en-US" sz="2000" dirty="0"/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/>
              <a:t>Assume block length n and key length k are equal: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=</a:t>
            </a:r>
            <a:r>
              <a:rPr lang="en-US" sz="2000" i="1" dirty="0">
                <a:latin typeface="Times New Roman" pitchFamily="18" charset="0"/>
              </a:rPr>
              <a:t> k</a:t>
            </a:r>
            <a:endParaRPr lang="en-US" sz="2000" dirty="0"/>
          </a:p>
          <a:p>
            <a:r>
              <a:rPr lang="en-US" sz="2000" dirty="0"/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SP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endParaRPr lang="en-US" sz="2000" baseline="-25000" dirty="0">
              <a:latin typeface="Courier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SP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EP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i="1" baseline="-25000" dirty="0">
                <a:latin typeface="Times New Roman" pitchFamily="18" charset="0"/>
              </a:rPr>
              <a:t>t</a:t>
            </a:r>
            <a:r>
              <a:rPr lang="en-US" sz="2000" i="1" baseline="-25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r>
              <a:rPr lang="en-US" sz="2000" dirty="0"/>
              <a:t>Pre-compute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/>
              <a:t> encryption chains, each of length </a:t>
            </a:r>
            <a:r>
              <a:rPr lang="en-US" sz="2000" i="1" dirty="0">
                <a:latin typeface="Times New Roman" pitchFamily="18" charset="0"/>
              </a:rPr>
              <a:t>t </a:t>
            </a:r>
            <a:r>
              <a:rPr lang="en-US" sz="2000" dirty="0">
                <a:latin typeface="Times New Roman" pitchFamily="18" charset="0"/>
              </a:rPr>
              <a:t>+1</a:t>
            </a:r>
            <a:endParaRPr lang="en-US" sz="2000" dirty="0"/>
          </a:p>
          <a:p>
            <a:r>
              <a:rPr lang="en-US" sz="2000" dirty="0"/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m-1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/>
              <a:t>To attack a particular unknown key </a:t>
            </a:r>
            <a:r>
              <a:rPr lang="en-US" sz="2000" i="1" dirty="0">
                <a:latin typeface="Times New Roman" pitchFamily="18" charset="0"/>
              </a:rPr>
              <a:t>K</a:t>
            </a:r>
            <a:endParaRPr lang="en-US" sz="2000" dirty="0"/>
          </a:p>
          <a:p>
            <a:pPr lvl="1"/>
            <a:r>
              <a:rPr lang="en-US" sz="2000" dirty="0"/>
              <a:t>For the same chosen 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/>
              <a:t> used to find chains, we know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/>
              <a:t> where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and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/>
              <a:t> is unknown key</a:t>
            </a:r>
          </a:p>
          <a:p>
            <a:pPr lvl="1"/>
            <a:r>
              <a:rPr lang="en-US" sz="2000" dirty="0"/>
              <a:t>Compute the chain (maximum of 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/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, 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</a:rPr>
              <a:t>), 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2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),…</a:t>
            </a:r>
          </a:p>
          <a:p>
            <a:r>
              <a:rPr lang="en-US" sz="2000" dirty="0"/>
              <a:t>Suppose for some </a:t>
            </a:r>
            <a:r>
              <a:rPr lang="en-US" sz="2000" i="1" dirty="0" err="1">
                <a:latin typeface="Times New Roman" pitchFamily="18" charset="0"/>
              </a:rPr>
              <a:t>i</a:t>
            </a:r>
            <a:r>
              <a:rPr lang="en-US" sz="2000" dirty="0"/>
              <a:t> we find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endParaRPr lang="en-US" sz="2000" i="1" baseline="-25000" dirty="0">
              <a:latin typeface="Times New Roman" pitchFamily="18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Since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key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should lie before ciphertext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 chain!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0934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Let M be an invertible </a:t>
            </a:r>
            <a:r>
              <a:rPr lang="en-US" sz="2000" dirty="0" err="1">
                <a:latin typeface="Arial" pitchFamily="34" charset="0"/>
              </a:rPr>
              <a:t>nxn</a:t>
            </a:r>
            <a:r>
              <a:rPr lang="en-US" sz="2000" dirty="0">
                <a:latin typeface="Arial" pitchFamily="34" charset="0"/>
              </a:rPr>
              <a:t>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Put c= M(</a:t>
            </a:r>
            <a:r>
              <a:rPr lang="en-US" sz="2000" dirty="0" err="1">
                <a:latin typeface="Arial" pitchFamily="34" charset="0"/>
              </a:rPr>
              <a:t>p+k</a:t>
            </a:r>
            <a:r>
              <a:rPr lang="en-US" sz="2000" dirty="0">
                <a:latin typeface="Arial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Example: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M=          , k= (1,1,1)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,  p= (1,0,1)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, c= (1,1,0)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Arial" pitchFamily="34" charset="0"/>
              </a:rPr>
              <a:t>n</a:t>
            </a:r>
            <a:r>
              <a:rPr lang="en-US" sz="2000" dirty="0">
                <a:latin typeface="Arial" pitchFamily="34" charset="0"/>
              </a:rPr>
              <a:t> x GF(2)</a:t>
            </a:r>
            <a:r>
              <a:rPr lang="en-US" sz="2000" baseline="30000" dirty="0">
                <a:latin typeface="Arial" pitchFamily="34" charset="0"/>
              </a:rPr>
              <a:t>n</a:t>
            </a:r>
            <a:r>
              <a:rPr lang="en-US" sz="2000" dirty="0">
                <a:latin typeface="Arial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Lesson: linear is bad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24505"/>
              </p:ext>
            </p:extLst>
          </p:nvPr>
        </p:nvGraphicFramePr>
        <p:xfrm>
          <a:off x="2362200" y="2743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343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/>
              <a:t>Suppose block cipher has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 = 56</a:t>
            </a:r>
            <a:r>
              <a:rPr lang="en-US" sz="2000" dirty="0"/>
              <a:t>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Suppose we find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= 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chains each of length 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= 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Memory: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pairs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</a:rPr>
              <a:t>SP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en-US" sz="2000" dirty="0"/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Time: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Start at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/>
              <a:t>, find some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/>
              <a:t> in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27</a:t>
            </a:r>
            <a:r>
              <a:rPr lang="en-US" sz="2000" dirty="0"/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Find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/>
              <a:t> with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27</a:t>
            </a:r>
            <a:r>
              <a:rPr lang="en-US" sz="2000" dirty="0"/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False alarms, etc.</a:t>
            </a:r>
            <a:endParaRPr lang="en-US" sz="1800" dirty="0"/>
          </a:p>
          <a:p>
            <a:pPr>
              <a:spcBef>
                <a:spcPts val="200"/>
              </a:spcBef>
            </a:pPr>
            <a:r>
              <a:rPr lang="en-US" sz="2000" dirty="0"/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Compute chain as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))</a:t>
            </a:r>
            <a:r>
              <a:rPr lang="en-US" sz="2000" dirty="0">
                <a:solidFill>
                  <a:schemeClr val="tx2"/>
                </a:solidFill>
              </a:rPr>
              <a:t> where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</a:rPr>
              <a:t>not</a:t>
            </a:r>
            <a:r>
              <a:rPr lang="en-US" sz="2000" dirty="0">
                <a:solidFill>
                  <a:schemeClr val="tx2"/>
                </a:solidFill>
              </a:rPr>
              <a:t> merge</a:t>
            </a:r>
            <a:endParaRPr lang="en-US" sz="2000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F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F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m=</a:t>
            </a:r>
            <a:r>
              <a:rPr lang="en-US" sz="2000" dirty="0"/>
              <a:t> random starting points for each </a:t>
            </a:r>
            <a:r>
              <a:rPr lang="en-US" sz="2000" i="1" dirty="0"/>
              <a:t>F</a:t>
            </a:r>
            <a:r>
              <a:rPr lang="en-US" sz="2000" dirty="0"/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t</a:t>
            </a:r>
            <a:r>
              <a:rPr lang="en-US" sz="2000" dirty="0"/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r</a:t>
            </a:r>
            <a:r>
              <a:rPr lang="en-US" sz="2000" dirty="0"/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Then </a:t>
            </a:r>
            <a:r>
              <a:rPr lang="en-US" sz="2000" i="1" dirty="0" err="1"/>
              <a:t>mtr</a:t>
            </a:r>
            <a:r>
              <a:rPr lang="en-US" sz="2000" i="1" dirty="0"/>
              <a:t> =</a:t>
            </a:r>
            <a:r>
              <a:rPr lang="en-US" sz="2000" dirty="0"/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Pre-computation is about </a:t>
            </a:r>
            <a:r>
              <a:rPr lang="en-US" sz="2000" i="1" dirty="0" err="1"/>
              <a:t>mtr</a:t>
            </a:r>
            <a:r>
              <a:rPr lang="en-US" sz="2000" dirty="0"/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About </a:t>
            </a:r>
            <a:r>
              <a:rPr lang="en-US" sz="2000" i="1" dirty="0" err="1"/>
              <a:t>mr</a:t>
            </a:r>
            <a:r>
              <a:rPr lang="en-US" sz="2000" dirty="0"/>
              <a:t> “memory” and about </a:t>
            </a:r>
            <a:r>
              <a:rPr lang="en-US" sz="2000" i="1" dirty="0"/>
              <a:t>tr</a:t>
            </a:r>
            <a:r>
              <a:rPr lang="en-US" sz="2000" dirty="0"/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Choose </a:t>
            </a:r>
            <a:r>
              <a:rPr lang="en-US" sz="2000" i="1" dirty="0"/>
              <a:t>m</a:t>
            </a:r>
            <a:r>
              <a:rPr lang="en-US" sz="2000" dirty="0"/>
              <a:t>= </a:t>
            </a:r>
            <a:r>
              <a:rPr lang="en-US" sz="2000" i="1" dirty="0"/>
              <a:t>t</a:t>
            </a:r>
            <a:r>
              <a:rPr lang="en-US" sz="2000" dirty="0"/>
              <a:t>= </a:t>
            </a:r>
            <a:r>
              <a:rPr lang="en-US" sz="2000" i="1" dirty="0"/>
              <a:t>r</a:t>
            </a:r>
            <a:r>
              <a:rPr lang="en-US" sz="2000" dirty="0"/>
              <a:t>= 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/3</a:t>
            </a:r>
            <a:r>
              <a:rPr lang="en-US" sz="2000" dirty="0"/>
              <a:t>, </a:t>
            </a:r>
            <a:r>
              <a:rPr lang="en-US" sz="2000" dirty="0" err="1"/>
              <a:t>mtr</a:t>
            </a:r>
            <a:r>
              <a:rPr lang="en-US" sz="2000" dirty="0"/>
              <a:t>= 2</a:t>
            </a:r>
            <a:r>
              <a:rPr lang="en-US" sz="2000" baseline="30000" dirty="0"/>
              <a:t>k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= PC</a:t>
            </a:r>
            <a:r>
              <a:rPr lang="en-US" sz="2000" baseline="-25000" dirty="0"/>
              <a:t>1</a:t>
            </a:r>
            <a:r>
              <a:rPr lang="en-US" sz="2000" dirty="0"/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C</a:t>
            </a:r>
            <a:r>
              <a:rPr lang="en-US" sz="2000" baseline="-25000" dirty="0"/>
              <a:t>i</a:t>
            </a:r>
            <a:r>
              <a:rPr lang="en-US" sz="2000" dirty="0"/>
              <a:t>), D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D</a:t>
            </a:r>
            <a:r>
              <a:rPr lang="en-US" sz="2000" baseline="-25000" dirty="0"/>
              <a:t>i</a:t>
            </a:r>
            <a:r>
              <a:rPr lang="en-US" sz="20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= PC</a:t>
            </a:r>
            <a:r>
              <a:rPr lang="en-US" sz="2000" baseline="-25000" dirty="0"/>
              <a:t>2</a:t>
            </a:r>
            <a:r>
              <a:rPr lang="en-US" sz="2000" dirty="0"/>
              <a:t>(C</a:t>
            </a:r>
            <a:r>
              <a:rPr lang="en-US" sz="2000" baseline="-25000" dirty="0"/>
              <a:t>i</a:t>
            </a:r>
            <a:r>
              <a:rPr lang="en-US" sz="2000" dirty="0"/>
              <a:t> ||D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Note: Irregular Key schedule protects against related key attacks. [</a:t>
            </a:r>
            <a:r>
              <a:rPr lang="en-US" sz="2000" dirty="0" err="1"/>
              <a:t>Biham</a:t>
            </a:r>
            <a:r>
              <a:rPr lang="en-US" sz="2000" dirty="0"/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Four weak keys </a:t>
            </a:r>
            <a:r>
              <a:rPr lang="en-US" sz="2000" i="1" dirty="0"/>
              <a:t>k</a:t>
            </a:r>
            <a:r>
              <a:rPr lang="en-US" sz="2000" dirty="0"/>
              <a:t> for which </a:t>
            </a:r>
            <a:r>
              <a:rPr lang="en-US" sz="2000" i="1" dirty="0" err="1"/>
              <a:t>E</a:t>
            </a:r>
            <a:r>
              <a:rPr lang="en-US" sz="2000" i="1" baseline="-30000" dirty="0" err="1"/>
              <a:t>k</a:t>
            </a:r>
            <a:r>
              <a:rPr lang="en-US" sz="2000" dirty="0"/>
              <a:t>(</a:t>
            </a:r>
            <a:r>
              <a:rPr lang="en-US" sz="2000" i="1" dirty="0" err="1"/>
              <a:t>E</a:t>
            </a:r>
            <a:r>
              <a:rPr lang="en-US" sz="2000" i="1" baseline="-30000" dirty="0" err="1"/>
              <a:t>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))=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Twelve semi-weak keys which come in pairs </a:t>
            </a:r>
            <a:r>
              <a:rPr lang="en-US" sz="2000" i="1" dirty="0"/>
              <a:t>k</a:t>
            </a:r>
            <a:r>
              <a:rPr lang="en-US" sz="2000" baseline="-30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k</a:t>
            </a:r>
            <a:r>
              <a:rPr lang="en-US" sz="2000" baseline="-30000" dirty="0"/>
              <a:t>2</a:t>
            </a:r>
            <a:r>
              <a:rPr lang="en-US" sz="2000" dirty="0"/>
              <a:t> and are such that </a:t>
            </a:r>
            <a:r>
              <a:rPr lang="en-US" sz="2000" i="1" dirty="0"/>
              <a:t>E</a:t>
            </a:r>
            <a:r>
              <a:rPr lang="en-US" sz="2000" i="1" baseline="-30000" dirty="0"/>
              <a:t>k</a:t>
            </a:r>
            <a:r>
              <a:rPr lang="en-US" sz="2000" baseline="-30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E</a:t>
            </a:r>
            <a:r>
              <a:rPr lang="en-US" sz="2000" i="1" baseline="-30000" dirty="0"/>
              <a:t>k</a:t>
            </a:r>
            <a:r>
              <a:rPr lang="en-US" sz="2000" baseline="-30000" dirty="0"/>
              <a:t>2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))= </a:t>
            </a:r>
            <a:r>
              <a:rPr lang="en-US" sz="2000" i="1" dirty="0"/>
              <a:t>m</a:t>
            </a:r>
            <a:r>
              <a:rPr lang="en-US" sz="2000" dirty="0"/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000" dirty="0"/>
              <a:t>A 28 bit quantity has potential symmetries of period 1, 2, 4, 7, and 14.</a:t>
            </a:r>
          </a:p>
          <a:p>
            <a:r>
              <a:rPr lang="en-US" sz="2000" dirty="0"/>
              <a:t>Suppose each of C</a:t>
            </a:r>
            <a:r>
              <a:rPr lang="en-US" sz="2000" baseline="-25000" dirty="0"/>
              <a:t>0</a:t>
            </a:r>
            <a:r>
              <a:rPr lang="en-US" sz="2000" dirty="0"/>
              <a:t> and D</a:t>
            </a:r>
            <a:r>
              <a:rPr lang="en-US" sz="2000" baseline="-25000" dirty="0"/>
              <a:t>0</a:t>
            </a:r>
            <a:r>
              <a:rPr lang="en-US" sz="2000" dirty="0"/>
              <a:t> has a symmetry of period 1; for example C</a:t>
            </a:r>
            <a:r>
              <a:rPr lang="en-US" sz="2000" baseline="-25000" dirty="0"/>
              <a:t>0</a:t>
            </a:r>
            <a:r>
              <a:rPr lang="en-US" sz="2000" dirty="0"/>
              <a:t> =0x0000000, D</a:t>
            </a:r>
            <a:r>
              <a:rPr lang="en-US" sz="2000" baseline="-25000" dirty="0"/>
              <a:t>0</a:t>
            </a:r>
            <a:r>
              <a:rPr lang="en-US" sz="2000" dirty="0"/>
              <a:t>= 0x1111111.  We can easily figure out a master key (K) that produces such a C</a:t>
            </a:r>
            <a:r>
              <a:rPr lang="en-US" sz="2000" baseline="-25000" dirty="0"/>
              <a:t>0</a:t>
            </a:r>
            <a:r>
              <a:rPr lang="en-US" sz="2000" dirty="0"/>
              <a:t> and D</a:t>
            </a:r>
            <a:r>
              <a:rPr lang="en-US" sz="2000" baseline="-25000" dirty="0"/>
              <a:t>0</a:t>
            </a:r>
            <a:r>
              <a:rPr lang="en-US" sz="2000" dirty="0"/>
              <a:t>.  </a:t>
            </a:r>
          </a:p>
          <a:p>
            <a:r>
              <a:rPr lang="en-US" sz="2000" dirty="0"/>
              <a:t>Then DES</a:t>
            </a:r>
            <a:r>
              <a:rPr lang="en-US" sz="2000" baseline="-25000" dirty="0"/>
              <a:t>K</a:t>
            </a:r>
            <a:r>
              <a:rPr lang="en-US" sz="2000" dirty="0"/>
              <a:t>(DES</a:t>
            </a:r>
            <a:r>
              <a:rPr lang="en-US" sz="2000" baseline="-25000" dirty="0"/>
              <a:t>K</a:t>
            </a:r>
            <a:r>
              <a:rPr lang="en-US" sz="2000" dirty="0"/>
              <a:t>(x))=x.</a:t>
            </a:r>
          </a:p>
          <a:p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Let L</a:t>
            </a:r>
            <a:r>
              <a:rPr lang="en-US" sz="2000" baseline="-25000" dirty="0"/>
              <a:t>1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L</a:t>
            </a:r>
            <a:r>
              <a:rPr lang="en-US" sz="2000" baseline="-25000" dirty="0"/>
              <a:t>2</a:t>
            </a:r>
            <a:r>
              <a:rPr lang="en-US" sz="2000" dirty="0"/>
              <a:t>(C) = L</a:t>
            </a:r>
            <a:r>
              <a:rPr lang="en-US" sz="2000" baseline="-25000" dirty="0"/>
              <a:t>3</a:t>
            </a:r>
            <a:r>
              <a:rPr lang="en-US" sz="2000" dirty="0"/>
              <a:t>(K)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 with probability p</a:t>
            </a:r>
            <a:r>
              <a:rPr lang="en-US" sz="2000" baseline="-25000" dirty="0"/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 </a:t>
            </a:r>
            <a:r>
              <a:rPr lang="en-US" sz="2000" dirty="0" err="1">
                <a:latin typeface="Math1Mono"/>
              </a:rPr>
              <a:t>e</a:t>
            </a:r>
            <a:r>
              <a:rPr lang="en-US" sz="2000" baseline="-25000" dirty="0" err="1"/>
              <a:t>i</a:t>
            </a:r>
            <a:r>
              <a:rPr lang="en-US" sz="2000" dirty="0"/>
              <a:t>= |1- p</a:t>
            </a:r>
            <a:r>
              <a:rPr lang="en-US" sz="2000" baseline="-25000" dirty="0"/>
              <a:t>i</a:t>
            </a:r>
            <a:r>
              <a:rPr lang="en-US" sz="2000" dirty="0"/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E and E* be inputs to a cipher and C and C* be corresponding outputs with E⨁E*=E’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E’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E’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410200" y="13716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07037" y="54864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81800" y="2514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81600" y="2438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864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22944" y="1525588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4676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010400" y="2514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1628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410200" y="228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410200" y="5181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162800" y="518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4102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7630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410200" y="2819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818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864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467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010400" y="3581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410200" y="3429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763000" y="3352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4102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7630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81600" y="3505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410200" y="2971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410200" y="3048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81800" y="4572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864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4676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010400" y="4572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4102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763000" y="4343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410200" y="4800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763000" y="4724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81600" y="441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858000" y="5562600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326662" y="33528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326662" y="4343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382000" y="2286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469534" y="2286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486400" y="3364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486400" y="4355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7467600" y="2819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7848600" y="2602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7467600" y="3886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7848600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7467600" y="4876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848600" y="4659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/>
              <a:t>i+1</a:t>
            </a:r>
            <a:r>
              <a:rPr lang="en-US" sz="2000" dirty="0"/>
              <a:t>= R</a:t>
            </a:r>
            <a:r>
              <a:rPr lang="en-US" sz="2000" baseline="-25000" dirty="0"/>
              <a:t>i</a:t>
            </a:r>
            <a:r>
              <a:rPr lang="en-US" sz="2000" dirty="0"/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R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</a:t>
            </a:r>
            <a:r>
              <a:rPr lang="en-US" sz="2000" baseline="-25000" dirty="0" err="1"/>
              <a:t>i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f</a:t>
            </a:r>
            <a:r>
              <a:rPr lang="en-US" sz="2000" dirty="0"/>
              <a:t>(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 err="1"/>
              <a:t>,K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E(x)=  (x</a:t>
            </a:r>
            <a:r>
              <a:rPr lang="en-US" sz="2000" baseline="-25000" dirty="0"/>
              <a:t>1</a:t>
            </a:r>
            <a:r>
              <a:rPr lang="en-US" sz="2000" dirty="0"/>
              <a:t> x</a:t>
            </a:r>
            <a:r>
              <a:rPr lang="en-US" sz="2000" baseline="-25000" dirty="0"/>
              <a:t>2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5</a:t>
            </a:r>
            <a:r>
              <a:rPr lang="en-US" sz="2000" dirty="0"/>
              <a:t> x</a:t>
            </a:r>
            <a:r>
              <a:rPr lang="en-US" sz="2000" baseline="-25000" dirty="0"/>
              <a:t>6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8 bits of K starting at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baseline="30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6553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6388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828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752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8382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7912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828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0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00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13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895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895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667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048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19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286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362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352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429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886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733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657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038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10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343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19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469534" y="2678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6692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0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02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669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07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4964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5410200" cy="5486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000111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101110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101001 000000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100101 000011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011000 100100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111101 100111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 : 0000 0011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’)  : 1010 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 : 111 101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16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101 001= 010 100.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  010(1001,0011).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1011  100(1100,0111).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1..4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=1001|0011, 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1001|0011.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5..8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1100|0111,k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1111|0100.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K= 00x001101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334000" y="8382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16563" y="50292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1981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054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102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46744" y="992188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391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34200" y="1981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0866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3340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0" y="4648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0866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3340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6868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3340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6868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05600" y="3048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102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3914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934200" y="3048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3340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6868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3340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686800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054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3340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3340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05600" y="4038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102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3914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934200" y="4038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3340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6868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0" y="426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686800" y="4191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054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781800" y="5029200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250462" y="2819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250462" y="3810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305800" y="175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393334" y="175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410200" y="2831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410200" y="3821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4 rounds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029200" cy="4800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Pick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 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011010 001100.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’):   0011 1100.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0011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011 with p=3/4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1100  010 with p=1/2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’,k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)= 011 010, p=3/8.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Thus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001100, 000000 p=3/8.</a:t>
            </a:r>
          </a:p>
          <a:p>
            <a:pPr lvl="1"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3/8 of the pairs with this differential produce this result. 5/8 scatter the output differential at random. 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7315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7150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828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9144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8674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648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648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76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698134" y="2754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745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572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83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5040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5040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458200" cy="4114800"/>
              </a:xfrm>
            </p:spPr>
            <p:txBody>
              <a:bodyPr/>
              <a:lstStyle/>
              <a:p>
                <a:r>
                  <a:rPr lang="en-US" sz="2000" dirty="0"/>
                  <a:t>Given m pairs of text, p the probability of a right pair, k the number of keys, </a:t>
                </a:r>
                <a:r>
                  <a:rPr lang="en-US" sz="2000" dirty="0">
                    <a:latin typeface="Math1Mono"/>
                  </a:rPr>
                  <a:t>𝛾</a:t>
                </a:r>
                <a:r>
                  <a:rPr lang="en-US" sz="2000" dirty="0"/>
                  <a:t> the number of suggested keys per right pair and</a:t>
                </a:r>
                <a:r>
                  <a:rPr lang="en-US" sz="2000" dirty="0">
                    <a:latin typeface="Math1" pitchFamily="2" charset="2"/>
                  </a:rPr>
                  <a:t> </a:t>
                </a:r>
                <a:r>
                  <a:rPr lang="en-US" sz="2000" dirty="0" err="1">
                    <a:latin typeface="Math1Mono"/>
                  </a:rPr>
                  <a:t>λ</a:t>
                </a:r>
                <a:r>
                  <a:rPr lang="en-US" sz="2000" dirty="0">
                    <a:latin typeface="Math1" pitchFamily="2" charset="2"/>
                  </a:rPr>
                  <a:t> </a:t>
                </a:r>
                <a:r>
                  <a:rPr lang="en-US" sz="2000" dirty="0"/>
                  <a:t>the ratio of non-discarded pairs to the total number of pairs</a:t>
                </a:r>
              </a:p>
              <a:p>
                <a:r>
                  <a:rPr lang="en-US" sz="2000" dirty="0"/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458200" cy="4114800"/>
              </a:xfrm>
              <a:blipFill>
                <a:blip r:embed="rId2"/>
                <a:stretch>
                  <a:fillRect l="-600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</p:nvPr>
        </p:nvGraphicFramePr>
        <p:xfrm>
          <a:off x="228600" y="2286000"/>
          <a:ext cx="8610600" cy="283464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038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S(X) and S(X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S(X)</a:t>
            </a:r>
            <a:r>
              <a:rPr lang="en-US" sz="2000" dirty="0">
                <a:latin typeface="Math1Mono"/>
              </a:rPr>
              <a:t>¹</a:t>
            </a:r>
            <a:r>
              <a:rPr lang="en-US" sz="2000" dirty="0"/>
              <a:t>S(X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/>
              <a:t>Here is a linear relationship over GF(2) in S5 that holds with probability 52/64 (from NS</a:t>
            </a:r>
            <a:r>
              <a:rPr lang="en-US" sz="2000" baseline="-25000" dirty="0"/>
              <a:t>5</a:t>
            </a:r>
            <a:r>
              <a:rPr lang="en-US" sz="2000" dirty="0"/>
              <a:t>(010000,1111)= 12: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r>
              <a:rPr lang="en-US" sz="2000" dirty="0"/>
              <a:t>X[2]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Y[1]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Y[3]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Y[4]=K[2]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1.</a:t>
            </a:r>
          </a:p>
          <a:p>
            <a:r>
              <a:rPr lang="en-US" sz="2000" dirty="0"/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/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/>
              <a:t>1</a:t>
            </a:r>
            <a:r>
              <a:rPr lang="en-US" sz="2000" dirty="0">
                <a:latin typeface="Math1" pitchFamily="2" charset="2"/>
              </a:rPr>
              <a:t>.</a:t>
            </a:r>
            <a:endParaRPr lang="en-US" sz="2000" dirty="0"/>
          </a:p>
          <a:p>
            <a:r>
              <a:rPr lang="en-US" sz="2000" dirty="0"/>
              <a:t>You can find relations like this using the “Boolean Function” techniques we describe a little later</a:t>
            </a:r>
          </a:p>
          <a:p>
            <a:r>
              <a:rPr lang="en-US" sz="2000" dirty="0"/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/>
              <a:t>X[17]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F(X,K)[3,8,14,25]= K[26]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</a:t>
            </a:r>
            <a:endParaRPr lang="en-US" sz="1800" dirty="0"/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80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X[17]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Y[3,8,14,25]= K[26]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Y</a:t>
            </a:r>
            <a:r>
              <a:rPr lang="en-US" sz="1800" baseline="-25000" dirty="0"/>
              <a:t>1</a:t>
            </a:r>
            <a:r>
              <a:rPr lang="en-US" sz="1800" dirty="0"/>
              <a:t>[3,8,14,25]= K</a:t>
            </a:r>
            <a:r>
              <a:rPr lang="en-US" sz="1800" baseline="-25000" dirty="0"/>
              <a:t>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1</a:t>
            </a:r>
            <a:r>
              <a:rPr lang="en-US" sz="1800" dirty="0"/>
              <a:t>[26] 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Y</a:t>
            </a:r>
            <a:r>
              <a:rPr lang="en-US" sz="1800" baseline="-25000" dirty="0"/>
              <a:t>3</a:t>
            </a:r>
            <a:r>
              <a:rPr lang="en-US" sz="1800" dirty="0"/>
              <a:t>[3,8,14,25]= 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Thus holds with p= (52/64)</a:t>
            </a:r>
            <a:r>
              <a:rPr lang="en-US" sz="1800" baseline="30000" dirty="0"/>
              <a:t>2</a:t>
            </a:r>
            <a:r>
              <a:rPr lang="en-US" sz="1800" dirty="0"/>
              <a:t>+(12/64)</a:t>
            </a:r>
            <a:r>
              <a:rPr lang="en-US" sz="1800" baseline="30000" dirty="0"/>
              <a:t>2</a:t>
            </a:r>
            <a:r>
              <a:rPr lang="en-US" sz="1800" dirty="0"/>
              <a:t>=.66</a:t>
            </a:r>
          </a:p>
        </p:txBody>
      </p:sp>
      <p:sp>
        <p:nvSpPr>
          <p:cNvPr id="124934" name="Oval 4"/>
          <p:cNvSpPr>
            <a:spLocks noChangeArrowheads="1"/>
          </p:cNvSpPr>
          <p:nvPr/>
        </p:nvSpPr>
        <p:spPr bwMode="auto">
          <a:xfrm>
            <a:off x="5200650" y="1143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5" name="Oval 5"/>
          <p:cNvSpPr>
            <a:spLocks noChangeArrowheads="1"/>
          </p:cNvSpPr>
          <p:nvPr/>
        </p:nvSpPr>
        <p:spPr bwMode="auto">
          <a:xfrm>
            <a:off x="5276850" y="5257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6" name="Rectangle 6"/>
          <p:cNvSpPr>
            <a:spLocks noChangeArrowheads="1"/>
          </p:cNvSpPr>
          <p:nvPr/>
        </p:nvSpPr>
        <p:spPr bwMode="auto">
          <a:xfrm>
            <a:off x="6572250" y="2286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7" name="Text Box 7"/>
          <p:cNvSpPr txBox="1">
            <a:spLocks noChangeArrowheads="1"/>
          </p:cNvSpPr>
          <p:nvPr/>
        </p:nvSpPr>
        <p:spPr bwMode="auto">
          <a:xfrm>
            <a:off x="4972050" y="2209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4938" name="Line 8"/>
          <p:cNvSpPr>
            <a:spLocks noChangeShapeType="1"/>
          </p:cNvSpPr>
          <p:nvPr/>
        </p:nvSpPr>
        <p:spPr bwMode="auto">
          <a:xfrm flipH="1">
            <a:off x="527685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6537325" y="1295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>
            <a:off x="6677025" y="5410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1" name="Line 11"/>
          <p:cNvSpPr>
            <a:spLocks noChangeShapeType="1"/>
          </p:cNvSpPr>
          <p:nvPr/>
        </p:nvSpPr>
        <p:spPr bwMode="auto">
          <a:xfrm flipH="1">
            <a:off x="725805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6800850" y="2286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43" name="Text Box 13"/>
          <p:cNvSpPr txBox="1">
            <a:spLocks noChangeArrowheads="1"/>
          </p:cNvSpPr>
          <p:nvPr/>
        </p:nvSpPr>
        <p:spPr bwMode="auto">
          <a:xfrm>
            <a:off x="7410450" y="2133600"/>
            <a:ext cx="11430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  <a:r>
              <a:rPr lang="en-US" sz="1400">
                <a:latin typeface="Arial" pitchFamily="34" charset="0"/>
              </a:rPr>
              <a:t>, 17</a:t>
            </a:r>
          </a:p>
        </p:txBody>
      </p:sp>
      <p:sp>
        <p:nvSpPr>
          <p:cNvPr id="124944" name="Line 14"/>
          <p:cNvSpPr>
            <a:spLocks noChangeShapeType="1"/>
          </p:cNvSpPr>
          <p:nvPr/>
        </p:nvSpPr>
        <p:spPr bwMode="auto">
          <a:xfrm>
            <a:off x="695325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5" name="Line 15"/>
          <p:cNvSpPr>
            <a:spLocks noChangeShapeType="1"/>
          </p:cNvSpPr>
          <p:nvPr/>
        </p:nvSpPr>
        <p:spPr bwMode="auto">
          <a:xfrm>
            <a:off x="520065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6" name="Line 16"/>
          <p:cNvSpPr>
            <a:spLocks noChangeShapeType="1"/>
          </p:cNvSpPr>
          <p:nvPr/>
        </p:nvSpPr>
        <p:spPr bwMode="auto">
          <a:xfrm>
            <a:off x="5200650" y="4953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7" name="Line 17"/>
          <p:cNvSpPr>
            <a:spLocks noChangeShapeType="1"/>
          </p:cNvSpPr>
          <p:nvPr/>
        </p:nvSpPr>
        <p:spPr bwMode="auto">
          <a:xfrm>
            <a:off x="6953250" y="4953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8" name="Line 18"/>
          <p:cNvSpPr>
            <a:spLocks noChangeShapeType="1"/>
          </p:cNvSpPr>
          <p:nvPr/>
        </p:nvSpPr>
        <p:spPr bwMode="auto">
          <a:xfrm>
            <a:off x="520065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9" name="Line 19"/>
          <p:cNvSpPr>
            <a:spLocks noChangeShapeType="1"/>
          </p:cNvSpPr>
          <p:nvPr/>
        </p:nvSpPr>
        <p:spPr bwMode="auto">
          <a:xfrm>
            <a:off x="855345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0" name="Line 20"/>
          <p:cNvSpPr>
            <a:spLocks noChangeShapeType="1"/>
          </p:cNvSpPr>
          <p:nvPr/>
        </p:nvSpPr>
        <p:spPr bwMode="auto">
          <a:xfrm>
            <a:off x="520065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1" name="Line 21"/>
          <p:cNvSpPr>
            <a:spLocks noChangeShapeType="1"/>
          </p:cNvSpPr>
          <p:nvPr/>
        </p:nvSpPr>
        <p:spPr bwMode="auto">
          <a:xfrm>
            <a:off x="855345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2" name="Rectangle 22"/>
          <p:cNvSpPr>
            <a:spLocks noChangeArrowheads="1"/>
          </p:cNvSpPr>
          <p:nvPr/>
        </p:nvSpPr>
        <p:spPr bwMode="auto">
          <a:xfrm>
            <a:off x="657225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3" name="Line 23"/>
          <p:cNvSpPr>
            <a:spLocks noChangeShapeType="1"/>
          </p:cNvSpPr>
          <p:nvPr/>
        </p:nvSpPr>
        <p:spPr bwMode="auto">
          <a:xfrm flipH="1">
            <a:off x="527685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4" name="Line 24"/>
          <p:cNvSpPr>
            <a:spLocks noChangeShapeType="1"/>
          </p:cNvSpPr>
          <p:nvPr/>
        </p:nvSpPr>
        <p:spPr bwMode="auto">
          <a:xfrm flipH="1">
            <a:off x="725805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5" name="Text Box 25"/>
          <p:cNvSpPr txBox="1">
            <a:spLocks noChangeArrowheads="1"/>
          </p:cNvSpPr>
          <p:nvPr/>
        </p:nvSpPr>
        <p:spPr bwMode="auto">
          <a:xfrm>
            <a:off x="6800850" y="3352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56" name="Text Box 26"/>
          <p:cNvSpPr txBox="1">
            <a:spLocks noChangeArrowheads="1"/>
          </p:cNvSpPr>
          <p:nvPr/>
        </p:nvSpPr>
        <p:spPr bwMode="auto">
          <a:xfrm>
            <a:off x="7675562" y="32004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57" name="Line 27"/>
          <p:cNvSpPr>
            <a:spLocks noChangeShapeType="1"/>
          </p:cNvSpPr>
          <p:nvPr/>
        </p:nvSpPr>
        <p:spPr bwMode="auto">
          <a:xfrm>
            <a:off x="520065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8" name="Line 28"/>
          <p:cNvSpPr>
            <a:spLocks noChangeShapeType="1"/>
          </p:cNvSpPr>
          <p:nvPr/>
        </p:nvSpPr>
        <p:spPr bwMode="auto">
          <a:xfrm flipH="1">
            <a:off x="855345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9" name="Line 29"/>
          <p:cNvSpPr>
            <a:spLocks noChangeShapeType="1"/>
          </p:cNvSpPr>
          <p:nvPr/>
        </p:nvSpPr>
        <p:spPr bwMode="auto">
          <a:xfrm>
            <a:off x="520065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0" name="Line 30"/>
          <p:cNvSpPr>
            <a:spLocks noChangeShapeType="1"/>
          </p:cNvSpPr>
          <p:nvPr/>
        </p:nvSpPr>
        <p:spPr bwMode="auto">
          <a:xfrm>
            <a:off x="855345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1" name="Text Box 31"/>
          <p:cNvSpPr txBox="1">
            <a:spLocks noChangeArrowheads="1"/>
          </p:cNvSpPr>
          <p:nvPr/>
        </p:nvSpPr>
        <p:spPr bwMode="auto">
          <a:xfrm>
            <a:off x="4972050" y="32766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4962" name="Line 32"/>
          <p:cNvSpPr>
            <a:spLocks noChangeShapeType="1"/>
          </p:cNvSpPr>
          <p:nvPr/>
        </p:nvSpPr>
        <p:spPr bwMode="auto">
          <a:xfrm flipH="1">
            <a:off x="520065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3" name="Line 33"/>
          <p:cNvSpPr>
            <a:spLocks noChangeShapeType="1"/>
          </p:cNvSpPr>
          <p:nvPr/>
        </p:nvSpPr>
        <p:spPr bwMode="auto">
          <a:xfrm>
            <a:off x="520065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4" name="Rectangle 34"/>
          <p:cNvSpPr>
            <a:spLocks noChangeArrowheads="1"/>
          </p:cNvSpPr>
          <p:nvPr/>
        </p:nvSpPr>
        <p:spPr bwMode="auto">
          <a:xfrm>
            <a:off x="6572250" y="4343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5" name="Line 35"/>
          <p:cNvSpPr>
            <a:spLocks noChangeShapeType="1"/>
          </p:cNvSpPr>
          <p:nvPr/>
        </p:nvSpPr>
        <p:spPr bwMode="auto">
          <a:xfrm flipH="1">
            <a:off x="527685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6" name="Line 36"/>
          <p:cNvSpPr>
            <a:spLocks noChangeShapeType="1"/>
          </p:cNvSpPr>
          <p:nvPr/>
        </p:nvSpPr>
        <p:spPr bwMode="auto">
          <a:xfrm flipH="1">
            <a:off x="725805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7" name="Text Box 37"/>
          <p:cNvSpPr txBox="1">
            <a:spLocks noChangeArrowheads="1"/>
          </p:cNvSpPr>
          <p:nvPr/>
        </p:nvSpPr>
        <p:spPr bwMode="auto">
          <a:xfrm>
            <a:off x="6800850" y="4343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68" name="Text Box 38"/>
          <p:cNvSpPr txBox="1">
            <a:spLocks noChangeArrowheads="1"/>
          </p:cNvSpPr>
          <p:nvPr/>
        </p:nvSpPr>
        <p:spPr bwMode="auto">
          <a:xfrm>
            <a:off x="7675562" y="41910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69" name="Line 39"/>
          <p:cNvSpPr>
            <a:spLocks noChangeShapeType="1"/>
          </p:cNvSpPr>
          <p:nvPr/>
        </p:nvSpPr>
        <p:spPr bwMode="auto">
          <a:xfrm>
            <a:off x="5200650" y="4191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0" name="Line 40"/>
          <p:cNvSpPr>
            <a:spLocks noChangeShapeType="1"/>
          </p:cNvSpPr>
          <p:nvPr/>
        </p:nvSpPr>
        <p:spPr bwMode="auto">
          <a:xfrm flipH="1">
            <a:off x="855345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1" name="Line 41"/>
          <p:cNvSpPr>
            <a:spLocks noChangeShapeType="1"/>
          </p:cNvSpPr>
          <p:nvPr/>
        </p:nvSpPr>
        <p:spPr bwMode="auto">
          <a:xfrm>
            <a:off x="5200650" y="4572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2" name="Line 42"/>
          <p:cNvSpPr>
            <a:spLocks noChangeShapeType="1"/>
          </p:cNvSpPr>
          <p:nvPr/>
        </p:nvSpPr>
        <p:spPr bwMode="auto">
          <a:xfrm>
            <a:off x="855345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3" name="Text Box 43"/>
          <p:cNvSpPr txBox="1">
            <a:spLocks noChangeArrowheads="1"/>
          </p:cNvSpPr>
          <p:nvPr/>
        </p:nvSpPr>
        <p:spPr bwMode="auto">
          <a:xfrm>
            <a:off x="5018087" y="4191000"/>
            <a:ext cx="411163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Math1Mono"/>
              </a:rPr>
              <a:t>⨁</a:t>
            </a:r>
            <a:endParaRPr kumimoji="1" lang="en-US" sz="2400">
              <a:latin typeface="Math1" pitchFamily="2" charset="2"/>
            </a:endParaRPr>
          </a:p>
        </p:txBody>
      </p:sp>
      <p:sp>
        <p:nvSpPr>
          <p:cNvPr id="124974" name="Line 44"/>
          <p:cNvSpPr>
            <a:spLocks noChangeShapeType="1"/>
          </p:cNvSpPr>
          <p:nvPr/>
        </p:nvSpPr>
        <p:spPr bwMode="auto">
          <a:xfrm flipH="1">
            <a:off x="520065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5" name="Line 45"/>
          <p:cNvSpPr>
            <a:spLocks noChangeShapeType="1"/>
          </p:cNvSpPr>
          <p:nvPr/>
        </p:nvSpPr>
        <p:spPr bwMode="auto">
          <a:xfrm>
            <a:off x="520065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6" name="Line 46"/>
          <p:cNvSpPr>
            <a:spLocks noChangeShapeType="1"/>
          </p:cNvSpPr>
          <p:nvPr/>
        </p:nvSpPr>
        <p:spPr bwMode="auto">
          <a:xfrm flipH="1">
            <a:off x="725805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7" name="Text Box 47"/>
          <p:cNvSpPr txBox="1">
            <a:spLocks noChangeArrowheads="1"/>
          </p:cNvSpPr>
          <p:nvPr/>
        </p:nvSpPr>
        <p:spPr bwMode="auto">
          <a:xfrm>
            <a:off x="8629650" y="24384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4978" name="Line 48"/>
          <p:cNvSpPr>
            <a:spLocks noChangeShapeType="1"/>
          </p:cNvSpPr>
          <p:nvPr/>
        </p:nvSpPr>
        <p:spPr bwMode="auto">
          <a:xfrm flipH="1">
            <a:off x="7258050" y="3657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9" name="Text Box 49"/>
          <p:cNvSpPr txBox="1">
            <a:spLocks noChangeArrowheads="1"/>
          </p:cNvSpPr>
          <p:nvPr/>
        </p:nvSpPr>
        <p:spPr bwMode="auto">
          <a:xfrm>
            <a:off x="8629650" y="35052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4980" name="Line 50"/>
          <p:cNvSpPr>
            <a:spLocks noChangeShapeType="1"/>
          </p:cNvSpPr>
          <p:nvPr/>
        </p:nvSpPr>
        <p:spPr bwMode="auto">
          <a:xfrm flipH="1">
            <a:off x="7258050" y="4648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81" name="Text Box 51"/>
          <p:cNvSpPr txBox="1">
            <a:spLocks noChangeArrowheads="1"/>
          </p:cNvSpPr>
          <p:nvPr/>
        </p:nvSpPr>
        <p:spPr bwMode="auto">
          <a:xfrm>
            <a:off x="8629650" y="44958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4982" name="Text Box 52"/>
          <p:cNvSpPr txBox="1">
            <a:spLocks noChangeArrowheads="1"/>
          </p:cNvSpPr>
          <p:nvPr/>
        </p:nvSpPr>
        <p:spPr bwMode="auto">
          <a:xfrm>
            <a:off x="5353050" y="2219980"/>
            <a:ext cx="1143000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  <a:r>
              <a:rPr lang="en-US" sz="1400">
                <a:latin typeface="Arial" pitchFamily="34" charset="0"/>
              </a:rPr>
              <a:t>, </a:t>
            </a:r>
          </a:p>
          <a:p>
            <a:r>
              <a:rPr lang="en-US" sz="1400">
                <a:latin typeface="Arial" pitchFamily="34" charset="0"/>
              </a:rPr>
              <a:t>3,8,14,25</a:t>
            </a:r>
          </a:p>
        </p:txBody>
      </p:sp>
      <p:sp>
        <p:nvSpPr>
          <p:cNvPr id="124983" name="Text Box 53"/>
          <p:cNvSpPr txBox="1">
            <a:spLocks noChangeArrowheads="1"/>
          </p:cNvSpPr>
          <p:nvPr/>
        </p:nvSpPr>
        <p:spPr bwMode="auto">
          <a:xfrm>
            <a:off x="5886450" y="32004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84" name="Text Box 54"/>
          <p:cNvSpPr txBox="1">
            <a:spLocks noChangeArrowheads="1"/>
          </p:cNvSpPr>
          <p:nvPr/>
        </p:nvSpPr>
        <p:spPr bwMode="auto">
          <a:xfrm>
            <a:off x="5962650" y="41910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85" name="Text Box 55"/>
          <p:cNvSpPr txBox="1">
            <a:spLocks noChangeArrowheads="1"/>
          </p:cNvSpPr>
          <p:nvPr/>
        </p:nvSpPr>
        <p:spPr bwMode="auto">
          <a:xfrm>
            <a:off x="4743450" y="31242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86" name="Text Box 56"/>
          <p:cNvSpPr txBox="1">
            <a:spLocks noChangeArrowheads="1"/>
          </p:cNvSpPr>
          <p:nvPr/>
        </p:nvSpPr>
        <p:spPr bwMode="auto">
          <a:xfrm>
            <a:off x="4743450" y="40386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87" name="Text Box 57"/>
          <p:cNvSpPr txBox="1">
            <a:spLocks noChangeArrowheads="1"/>
          </p:cNvSpPr>
          <p:nvPr/>
        </p:nvSpPr>
        <p:spPr bwMode="auto">
          <a:xfrm>
            <a:off x="4743450" y="19812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8" name="Text Box 58"/>
          <p:cNvSpPr txBox="1">
            <a:spLocks noChangeArrowheads="1"/>
          </p:cNvSpPr>
          <p:nvPr/>
        </p:nvSpPr>
        <p:spPr bwMode="auto">
          <a:xfrm>
            <a:off x="8553450" y="19812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9" name="Text Box 59"/>
          <p:cNvSpPr txBox="1">
            <a:spLocks noChangeArrowheads="1"/>
          </p:cNvSpPr>
          <p:nvPr/>
        </p:nvSpPr>
        <p:spPr bwMode="auto">
          <a:xfrm>
            <a:off x="8553450" y="30480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90" name="Text Box 60"/>
          <p:cNvSpPr txBox="1">
            <a:spLocks noChangeArrowheads="1"/>
          </p:cNvSpPr>
          <p:nvPr/>
        </p:nvSpPr>
        <p:spPr bwMode="auto">
          <a:xfrm>
            <a:off x="8629650" y="40386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X</a:t>
            </a:r>
            <a:r>
              <a:rPr lang="en-US" sz="2000" baseline="-25000" dirty="0"/>
              <a:t>i</a:t>
            </a:r>
            <a:r>
              <a:rPr lang="en-US" sz="2000" dirty="0"/>
              <a:t>  (1</a:t>
            </a:r>
            <a:r>
              <a:rPr lang="en-US" sz="2000" dirty="0">
                <a:latin typeface="Math3" pitchFamily="2" charset="2"/>
              </a:rPr>
              <a:t>≦</a:t>
            </a:r>
            <a:r>
              <a:rPr lang="en-US" sz="2000" dirty="0"/>
              <a:t>i</a:t>
            </a:r>
            <a:r>
              <a:rPr lang="en-US" sz="2000" dirty="0">
                <a:latin typeface="Math3" pitchFamily="2" charset="2"/>
              </a:rPr>
              <a:t>≦</a:t>
            </a:r>
            <a:r>
              <a:rPr lang="en-US" sz="2000" dirty="0"/>
              <a:t>n) be independent random variables whose values are 0 with probability p</a:t>
            </a:r>
            <a:r>
              <a:rPr lang="en-US" sz="2000" baseline="-25000" dirty="0"/>
              <a:t>i</a:t>
            </a:r>
            <a:r>
              <a:rPr lang="en-US" sz="2000" dirty="0"/>
              <a:t>.  Then the probability that 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/>
              <a:t>½+2</a:t>
            </a:r>
            <a:r>
              <a:rPr lang="en-US" sz="2000" baseline="30000" dirty="0"/>
              <a:t>n-1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/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/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Suppose </a:t>
            </a:r>
            <a:r>
              <a:rPr lang="en-US" sz="2000" dirty="0" err="1"/>
              <a:t>Pr</a:t>
            </a:r>
            <a:r>
              <a:rPr lang="en-US" sz="2000" dirty="0"/>
              <a:t>[X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n-1</a:t>
            </a:r>
            <a:r>
              <a:rPr lang="en-US" sz="2000" dirty="0"/>
              <a:t>= 0]= q= ½+2</a:t>
            </a:r>
            <a:r>
              <a:rPr lang="en-US" sz="2000" baseline="30000" dirty="0"/>
              <a:t>n-2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[1,n-1]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Then </a:t>
            </a:r>
            <a:r>
              <a:rPr lang="en-US" sz="2000" dirty="0" err="1"/>
              <a:t>Pr</a:t>
            </a:r>
            <a:r>
              <a:rPr lang="en-US" sz="2000" dirty="0"/>
              <a:t>[X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= 0]= </a:t>
            </a:r>
            <a:r>
              <a:rPr lang="en-US" sz="2000" dirty="0" err="1"/>
              <a:t>qp</a:t>
            </a:r>
            <a:r>
              <a:rPr lang="en-US" sz="2000" baseline="-25000" dirty="0" err="1"/>
              <a:t>n</a:t>
            </a:r>
            <a:r>
              <a:rPr lang="en-US" sz="2000" dirty="0"/>
              <a:t> +(1-q)(1-p</a:t>
            </a:r>
            <a:r>
              <a:rPr lang="en-US" sz="2000" baseline="-25000" dirty="0"/>
              <a:t>n</a:t>
            </a:r>
            <a:r>
              <a:rPr lang="en-US" sz="2000" dirty="0"/>
              <a:t>)= ½+2</a:t>
            </a:r>
            <a:r>
              <a:rPr lang="en-US" sz="2000" baseline="30000" dirty="0"/>
              <a:t>n-1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>
                <a:ea typeface="PMingLiU" pitchFamily="18" charset="-120"/>
              </a:rPr>
              <a:t>First serious needs for civilian encryption (in electronic banking), 1970’s</a:t>
            </a:r>
          </a:p>
          <a:p>
            <a:r>
              <a:rPr lang="en-US" altLang="zh-TW" sz="2000">
                <a:ea typeface="PMingLiU" pitchFamily="18" charset="-120"/>
              </a:rPr>
              <a:t>IBM’s response: Lucifer, an iterated SP cipher</a:t>
            </a:r>
          </a:p>
          <a:p>
            <a:r>
              <a:rPr lang="en-US" altLang="zh-TW" sz="2000">
                <a:ea typeface="PMingLiU" pitchFamily="18" charset="-120"/>
              </a:rPr>
              <a:t>Lucifer (v0):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Two fixed, 4x4 s-boxes, S</a:t>
            </a:r>
            <a:r>
              <a:rPr lang="en-US" altLang="zh-TW" sz="2000" baseline="-25000"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&amp; S</a:t>
            </a:r>
            <a:r>
              <a:rPr lang="en-US" altLang="zh-TW" sz="2000" baseline="-25000">
                <a:ea typeface="PMingLiU" pitchFamily="18" charset="-120"/>
              </a:rPr>
              <a:t>1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A fixed permutation P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Key bits determine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which s-box is to be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used at each position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8 x 64/4 = 128 key bits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5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Thank you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37160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Round keys are used only for </a:t>
            </a:r>
            <a:r>
              <a:rPr lang="en-US" altLang="zh-TW" sz="2000" dirty="0" err="1">
                <a:ea typeface="PMingLiU" pitchFamily="18" charset="-120"/>
              </a:rPr>
              <a:t>xor</a:t>
            </a:r>
            <a:r>
              <a:rPr lang="en-US" altLang="zh-TW" sz="2000" dirty="0">
                <a:ea typeface="PMingLiU" pitchFamily="18" charset="-12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3810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70270</TotalTime>
  <Words>7659</Words>
  <Application>Microsoft Macintosh PowerPoint</Application>
  <PresentationFormat>On-screen Show (4:3)</PresentationFormat>
  <Paragraphs>1103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2" baseType="lpstr">
      <vt:lpstr>Arial Unicode MS</vt:lpstr>
      <vt:lpstr>Arial</vt:lpstr>
      <vt:lpstr>Calibri</vt:lpstr>
      <vt:lpstr>Cambria Math</vt:lpstr>
      <vt:lpstr>cmmi10</vt:lpstr>
      <vt:lpstr>cmmi7</vt:lpstr>
      <vt:lpstr>cmr10</vt:lpstr>
      <vt:lpstr>cmsy10</vt:lpstr>
      <vt:lpstr>Courier</vt:lpstr>
      <vt:lpstr>Courier New</vt:lpstr>
      <vt:lpstr>French Script MT</vt:lpstr>
      <vt:lpstr>Math1</vt:lpstr>
      <vt:lpstr>Math1Mono</vt:lpstr>
      <vt:lpstr>Math3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3186</cp:revision>
  <cp:lastPrinted>2019-01-03T22:53:03Z</cp:lastPrinted>
  <dcterms:created xsi:type="dcterms:W3CDTF">2013-05-03T01:10:03Z</dcterms:created>
  <dcterms:modified xsi:type="dcterms:W3CDTF">2023-11-02T20:11:59Z</dcterms:modified>
</cp:coreProperties>
</file>