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1676400"/>
            <a:ext cx="8077200" cy="3962400"/>
          </a:xfrm>
        </p:spPr>
        <p:txBody>
          <a:bodyPr/>
          <a:lstStyle/>
          <a:p>
            <a:pPr>
              <a:lnSpc>
                <a:spcPct val="80000"/>
              </a:lnSpc>
            </a:pPr>
            <a:r>
              <a:rPr lang="en-US" sz="2000" dirty="0">
                <a:sym typeface="Symbol" pitchFamily="18" charset="2"/>
              </a:rPr>
              <a:t>Fundamental Theorem of Arithmetic</a:t>
            </a:r>
          </a:p>
          <a:p>
            <a:pPr>
              <a:lnSpc>
                <a:spcPct val="80000"/>
              </a:lnSpc>
            </a:pPr>
            <a:r>
              <a:rPr lang="en-US" sz="2000" dirty="0">
                <a:sym typeface="Symbol" pitchFamily="18" charset="2"/>
              </a:rPr>
              <a:t>Euclidean algorithm for GCD</a:t>
            </a:r>
          </a:p>
          <a:p>
            <a:pPr>
              <a:lnSpc>
                <a:spcPct val="80000"/>
              </a:lnSpc>
            </a:pPr>
            <a:r>
              <a:rPr lang="en-US" sz="2000" dirty="0">
                <a:sym typeface="Symbol" pitchFamily="18" charset="2"/>
              </a:rPr>
              <a:t>Solving congruences</a:t>
            </a:r>
          </a:p>
          <a:p>
            <a:pPr>
              <a:lnSpc>
                <a:spcPct val="80000"/>
              </a:lnSpc>
            </a:pPr>
            <a:r>
              <a:rPr lang="en-US" sz="2000" dirty="0">
                <a:sym typeface="Symbol" pitchFamily="18" charset="2"/>
              </a:rPr>
              <a:t>Chinese remainder theorem</a:t>
            </a:r>
          </a:p>
          <a:p>
            <a:pPr>
              <a:lnSpc>
                <a:spcPct val="80000"/>
              </a:lnSpc>
            </a:pPr>
            <a:r>
              <a:rPr lang="en-US" sz="2000" dirty="0">
                <a:sym typeface="Symbol" pitchFamily="18" charset="2"/>
              </a:rPr>
              <a:t>Integer arithmetic mod n</a:t>
            </a:r>
          </a:p>
          <a:p>
            <a:pPr>
              <a:lnSpc>
                <a:spcPct val="80000"/>
              </a:lnSpc>
            </a:pPr>
            <a:r>
              <a:rPr lang="en-US" sz="2000" dirty="0">
                <a:sym typeface="Symbol" pitchFamily="18" charset="2"/>
              </a:rPr>
              <a:t>Fermat’s Theorem</a:t>
            </a:r>
          </a:p>
          <a:p>
            <a:pPr>
              <a:lnSpc>
                <a:spcPct val="80000"/>
              </a:lnSpc>
            </a:pPr>
            <a:r>
              <a:rPr lang="en-US" sz="2000" dirty="0">
                <a:sym typeface="Symbol" pitchFamily="18" charset="2"/>
              </a:rPr>
              <a:t>Quadratic Reciprocity: Legendre and Jacobi symbols.</a:t>
            </a:r>
          </a:p>
          <a:p>
            <a:pPr>
              <a:lnSpc>
                <a:spcPct val="80000"/>
              </a:lnSpc>
            </a:pPr>
            <a:r>
              <a:rPr lang="en-US" sz="2000" dirty="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600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653" t="-2991"/>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143000"/>
            <a:ext cx="8382000" cy="2362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7" name="Table 6"/>
          <p:cNvGraphicFramePr>
            <a:graphicFrameLocks noGrp="1"/>
          </p:cNvGraphicFramePr>
          <p:nvPr/>
        </p:nvGraphicFramePr>
        <p:xfrm>
          <a:off x="10668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1816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mc:Choice xmlns:a14="http://schemas.microsoft.com/office/drawing/2010/main"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a:t>
                </a:r>
                <a:r>
                  <a:rPr lang="en-US" sz="2000" baseline="30000" dirty="0">
                    <a:latin typeface="Calibri" panose="020F0502020204030204" pitchFamily="34" charset="0"/>
                    <a:cs typeface="Calibri" panose="020F0502020204030204" pitchFamily="34" charset="0"/>
                  </a:rPr>
                  <a:t>f(n)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701800"/>
                <a:ext cx="8496300" cy="2489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with this property too.</a:t>
                </a:r>
              </a:p>
              <a:p>
                <a:pPr>
                  <a:lnSpc>
                    <a:spcPct val="80000"/>
                  </a:lnSpc>
                  <a:spcBef>
                    <a:spcPts val="200"/>
                  </a:spcBef>
                </a:pPr>
                <a:r>
                  <a:rPr lang="en-US" sz="2000" dirty="0">
                    <a:sym typeface="Symbol" pitchFamily="18" charset="2"/>
                  </a:rPr>
                  <a:t>Thus the multiplicative group may not be cyclic</a:t>
                </a:r>
              </a:p>
              <a:p>
                <a:pPr>
                  <a:lnSpc>
                    <a:spcPct val="80000"/>
                  </a:lnSpc>
                  <a:spcBef>
                    <a:spcPts val="200"/>
                  </a:spcBef>
                </a:pPr>
                <a:r>
                  <a:rPr lang="en-US" sz="2000" dirty="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sym typeface="Symbol" pitchFamily="18" charset="2"/>
                  </a:rPr>
                  <a:t>, but if </a:t>
                </a:r>
              </a:p>
              <a:p>
                <a:pPr lvl="1">
                  <a:lnSpc>
                    <a:spcPct val="80000"/>
                  </a:lnSpc>
                  <a:spcBef>
                    <a:spcPts val="200"/>
                  </a:spcBef>
                  <a:buNone/>
                </a:pPr>
                <a:r>
                  <a:rPr lang="en-US" sz="2000" dirty="0">
                    <a:sym typeface="Symbol" pitchFamily="18" charset="2"/>
                  </a:rPr>
                  <a:t>    (a, 15)=1, a</a:t>
                </a:r>
                <a:r>
                  <a:rPr lang="en-US" sz="2000" baseline="30000" dirty="0">
                    <a:sym typeface="Symbol" pitchFamily="18" charset="2"/>
                  </a:rPr>
                  <a:t>4</a:t>
                </a:r>
                <a:r>
                  <a:rPr lang="en-US" sz="2000" dirty="0">
                    <a:sym typeface="Symbol" pitchFamily="18" charset="2"/>
                  </a:rPr>
                  <a:t>=1 (mod 15)</a:t>
                </a:r>
              </a:p>
              <a:p>
                <a:pPr lvl="1">
                  <a:lnSpc>
                    <a:spcPct val="80000"/>
                  </a:lnSpc>
                  <a:spcBef>
                    <a:spcPts val="200"/>
                  </a:spcBef>
                </a:pPr>
                <a:r>
                  <a:rPr lang="en-US" sz="2000" dirty="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sym typeface="Symbol" pitchFamily="18" charset="2"/>
                  </a:rPr>
                  <a:t>, but if (a, 2800)=1, a</a:t>
                </a:r>
                <a:r>
                  <a:rPr lang="en-US" sz="2000" baseline="30000" dirty="0">
                    <a:sym typeface="Symbol" pitchFamily="18" charset="2"/>
                  </a:rPr>
                  <a:t>60</a:t>
                </a:r>
                <a:r>
                  <a:rPr lang="en-US" sz="2000" dirty="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701800"/>
                <a:ext cx="8496300" cy="2489200"/>
              </a:xfrm>
              <a:blipFill>
                <a:blip r:embed="rId2"/>
                <a:stretch>
                  <a:fillRect l="-597" t="-3046"/>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7391400" cy="1828800"/>
          </a:xfrm>
        </p:spPr>
        <p:txBody>
          <a:bodyPr/>
          <a:lstStyle/>
          <a:p>
            <a:pPr>
              <a:lnSpc>
                <a:spcPct val="95000"/>
              </a:lnSpc>
            </a:pPr>
            <a:r>
              <a:rPr lang="en-US" sz="2400"/>
              <a:t>Entry in row </a:t>
            </a:r>
            <a:r>
              <a:rPr lang="en-US" sz="2400" err="1"/>
              <a:t>i</a:t>
            </a:r>
            <a:r>
              <a:rPr lang="en-US" sz="2400"/>
              <a:t>, column j is p[i]</a:t>
            </a:r>
            <a:r>
              <a:rPr lang="en-US" sz="2400" baseline="30000"/>
              <a:t>([j]-1)/2</a:t>
            </a:r>
            <a:r>
              <a:rPr lang="en-US" sz="2400"/>
              <a:t> </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92734404"/>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endParaRPr>
                    </a:p>
                  </a:txBody>
                  <a:tcPr/>
                </a:tc>
                <a:tc>
                  <a:txBody>
                    <a:bodyPr/>
                    <a:lstStyle/>
                    <a:p>
                      <a:pPr algn="r"/>
                      <a:r>
                        <a:rPr lang="en-US">
                          <a:solidFill>
                            <a:schemeClr val="tx1"/>
                          </a:solidFill>
                        </a:rPr>
                        <a:t>7</a:t>
                      </a:r>
                    </a:p>
                  </a:txBody>
                  <a:tcPr/>
                </a:tc>
                <a:tc>
                  <a:txBody>
                    <a:bodyPr/>
                    <a:lstStyle/>
                    <a:p>
                      <a:pPr algn="r"/>
                      <a:r>
                        <a:rPr lang="en-US">
                          <a:solidFill>
                            <a:schemeClr val="tx1"/>
                          </a:solidFill>
                        </a:rPr>
                        <a:t>11</a:t>
                      </a:r>
                    </a:p>
                  </a:txBody>
                  <a:tcPr/>
                </a:tc>
                <a:tc>
                  <a:txBody>
                    <a:bodyPr/>
                    <a:lstStyle/>
                    <a:p>
                      <a:pPr algn="r"/>
                      <a:r>
                        <a:rPr lang="en-US">
                          <a:solidFill>
                            <a:schemeClr val="tx1"/>
                          </a:solidFill>
                        </a:rPr>
                        <a:t>13</a:t>
                      </a:r>
                    </a:p>
                  </a:txBody>
                  <a:tcPr/>
                </a:tc>
                <a:tc>
                  <a:txBody>
                    <a:bodyPr/>
                    <a:lstStyle/>
                    <a:p>
                      <a:pPr algn="r"/>
                      <a:r>
                        <a:rPr lang="en-US">
                          <a:solidFill>
                            <a:schemeClr val="tx1"/>
                          </a:solidFill>
                        </a:rPr>
                        <a:t>17</a:t>
                      </a:r>
                    </a:p>
                  </a:txBody>
                  <a:tcPr/>
                </a:tc>
                <a:tc>
                  <a:txBody>
                    <a:bodyPr/>
                    <a:lstStyle/>
                    <a:p>
                      <a:pPr algn="r"/>
                      <a:r>
                        <a:rPr lang="en-US">
                          <a:solidFill>
                            <a:schemeClr val="tx1"/>
                          </a:solidFill>
                        </a:rPr>
                        <a:t>29</a:t>
                      </a:r>
                    </a:p>
                  </a:txBody>
                  <a:tcPr/>
                </a:tc>
                <a:tc>
                  <a:txBody>
                    <a:bodyPr/>
                    <a:lstStyle/>
                    <a:p>
                      <a:pPr algn="r"/>
                      <a:r>
                        <a:rPr lang="en-US">
                          <a:solidFill>
                            <a:schemeClr val="tx1"/>
                          </a:solidFill>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rPr>
                        <a:t>7</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rPr>
                        <a:t>11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rPr>
                        <a:t>13</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rPr>
                        <a:t>17</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rPr>
                        <a:t>29</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rPr>
                        <a:t>31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marL="0" algn="l" defTabSz="914400" rtl="0" eaLnBrk="1" latinLnBrk="0" hangingPunct="1"/>
                      <a:endParaRPr lang="en-US"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mn-lt"/>
                <a:ea typeface="+mn-ea"/>
                <a:cs typeface="+mn-cs"/>
              </a:rPr>
              <a:t>(7/11)(11/7)=(-1)</a:t>
            </a:r>
            <a:r>
              <a:rPr kumimoji="1" lang="en-US" sz="2000" b="0" i="0" u="none" strike="noStrike" kern="0" cap="none" spc="0" normalizeH="0" baseline="30000" noProof="0" dirty="0">
                <a:ln>
                  <a:noFill/>
                </a:ln>
                <a:solidFill>
                  <a:schemeClr val="tx1"/>
                </a:solidFill>
                <a:effectLst/>
                <a:uLnTx/>
                <a:uFillTx/>
                <a:latin typeface="+mn-lt"/>
                <a:ea typeface="+mn-ea"/>
                <a:cs typeface="+mn-cs"/>
              </a:rPr>
              <a:t>5x3</a:t>
            </a:r>
            <a:r>
              <a:rPr kumimoji="1" lang="en-US" sz="2000" b="0" i="0" u="none" strike="noStrike" kern="0" cap="none" spc="0" normalizeH="0" noProof="0" dirty="0">
                <a:ln>
                  <a:noFill/>
                </a:ln>
                <a:solidFill>
                  <a:schemeClr val="tx1"/>
                </a:solidFill>
                <a:effectLst/>
                <a:uLnTx/>
                <a:uFillTx/>
                <a:latin typeface="+mn-lt"/>
                <a:ea typeface="+mn-ea"/>
                <a:cs typeface="+mn-cs"/>
              </a:rPr>
              <a:t>=-1</a:t>
            </a:r>
          </a:p>
          <a:p>
            <a:pPr marL="342900" indent="-342900">
              <a:lnSpc>
                <a:spcPct val="95000"/>
              </a:lnSpc>
              <a:spcBef>
                <a:spcPts val="200"/>
              </a:spcBef>
              <a:buFontTx/>
              <a:buChar char="•"/>
            </a:pPr>
            <a:r>
              <a:rPr kumimoji="1" lang="en-US" sz="2000" kern="0" dirty="0">
                <a:latin typeface="Arial" pitchFamily="34" charset="0"/>
                <a:cs typeface="Arial" pitchFamily="34" charset="0"/>
              </a:rPr>
              <a:t>(7/13)(13/7)=(-1)</a:t>
            </a:r>
            <a:r>
              <a:rPr kumimoji="1" lang="en-US" sz="2000" kern="0" baseline="30000" dirty="0">
                <a:latin typeface="Arial" pitchFamily="34" charset="0"/>
                <a:cs typeface="Arial" pitchFamily="34" charset="0"/>
              </a:rPr>
              <a:t>6x3</a:t>
            </a:r>
            <a:r>
              <a:rPr kumimoji="1" lang="en-US" sz="2000" kern="0" dirty="0">
                <a:latin typeface="Arial" pitchFamily="34" charset="0"/>
                <a:cs typeface="Arial" pitchFamily="34" charset="0"/>
              </a:rPr>
              <a:t>=1</a:t>
            </a:r>
          </a:p>
          <a:p>
            <a:pPr marL="342900" indent="-342900">
              <a:lnSpc>
                <a:spcPct val="95000"/>
              </a:lnSpc>
              <a:spcBef>
                <a:spcPts val="200"/>
              </a:spcBef>
              <a:buFontTx/>
              <a:buChar char="•"/>
            </a:pPr>
            <a:r>
              <a:rPr kumimoji="1" lang="en-US" sz="2000" kern="0" dirty="0">
                <a:latin typeface="Arial" pitchFamily="34" charset="0"/>
                <a:cs typeface="Arial" pitchFamily="34" charset="0"/>
              </a:rPr>
              <a:t>(7/17)(17/7)=(-1)</a:t>
            </a:r>
            <a:r>
              <a:rPr kumimoji="1" lang="en-US" sz="2000" kern="0" baseline="30000" dirty="0">
                <a:latin typeface="Arial" pitchFamily="34" charset="0"/>
                <a:cs typeface="Arial" pitchFamily="34" charset="0"/>
              </a:rPr>
              <a:t>8x3</a:t>
            </a:r>
            <a:r>
              <a:rPr kumimoji="1" lang="en-US" sz="2000" kern="0" dirty="0">
                <a:latin typeface="Arial" pitchFamily="34" charset="0"/>
                <a:cs typeface="Arial" pitchFamily="34" charset="0"/>
              </a:rPr>
              <a:t>=1</a:t>
            </a:r>
            <a:endParaRPr kumimoji="1" lang="en-US" sz="2000" kern="0" baseline="30000" dirty="0">
              <a:latin typeface="Arial" pitchFamily="34" charset="0"/>
              <a:cs typeface="Arial" pitchFamily="34" charset="0"/>
            </a:endParaRPr>
          </a:p>
          <a:p>
            <a:pPr marL="342900" indent="-342900">
              <a:lnSpc>
                <a:spcPct val="95000"/>
              </a:lnSpc>
              <a:spcBef>
                <a:spcPts val="200"/>
              </a:spcBef>
              <a:buFontTx/>
              <a:buChar char="•"/>
            </a:pPr>
            <a:r>
              <a:rPr kumimoji="1" lang="en-US" sz="2000" kern="0" dirty="0">
                <a:latin typeface="Arial" pitchFamily="34" charset="0"/>
                <a:cs typeface="Arial" pitchFamily="34" charset="0"/>
              </a:rPr>
              <a:t>(11/31)(31/11)=(-1)</a:t>
            </a:r>
            <a:r>
              <a:rPr kumimoji="1" lang="en-US" sz="2000" kern="0" baseline="30000" dirty="0">
                <a:latin typeface="Arial" pitchFamily="34" charset="0"/>
                <a:cs typeface="Arial" pitchFamily="34" charset="0"/>
              </a:rPr>
              <a:t>15x5</a:t>
            </a:r>
            <a:r>
              <a:rPr kumimoji="1" lang="en-US" sz="2000" kern="0" dirty="0">
                <a:latin typeface="Arial" pitchFamily="34" charset="0"/>
                <a:cs typeface="Arial" pitchFamily="34" charset="0"/>
              </a:rPr>
              <a:t>=-1</a:t>
            </a:r>
            <a:endParaRPr kumimoji="1" lang="en-US" sz="2000" kern="0" baseline="30000"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mc:Choice xmlns:a14="http://schemas.microsoft.com/office/drawing/2010/main"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rPr>
                        <a:t>n</a:t>
                      </a:r>
                    </a:p>
                  </a:txBody>
                  <a:tcPr/>
                </a:tc>
                <a:tc>
                  <a:txBody>
                    <a:bodyPr/>
                    <a:lstStyle/>
                    <a:p>
                      <a:pPr algn="r"/>
                      <a:r>
                        <a:rPr lang="en-US">
                          <a:solidFill>
                            <a:schemeClr val="tx1"/>
                          </a:solidFill>
                          <a:latin typeface="Math1" pitchFamily="2" charset="2"/>
                        </a:rPr>
                        <a:t>p</a:t>
                      </a:r>
                      <a:r>
                        <a:rPr lang="en-US">
                          <a:solidFill>
                            <a:schemeClr val="tx1"/>
                          </a:solidFill>
                        </a:rPr>
                        <a:t>(n)</a:t>
                      </a:r>
                    </a:p>
                  </a:txBody>
                  <a:tcPr/>
                </a:tc>
                <a:tc>
                  <a:txBody>
                    <a:bodyPr/>
                    <a:lstStyle/>
                    <a:p>
                      <a:pPr algn="r"/>
                      <a:r>
                        <a:rPr lang="en-US">
                          <a:solidFill>
                            <a:schemeClr val="tx1"/>
                          </a:solidFill>
                        </a:rPr>
                        <a:t>n/</a:t>
                      </a:r>
                      <a:r>
                        <a:rPr lang="en-US" err="1">
                          <a:solidFill>
                            <a:schemeClr val="tx1"/>
                          </a:solidFill>
                        </a:rPr>
                        <a:t>ln</a:t>
                      </a:r>
                      <a:r>
                        <a:rPr lang="en-US">
                          <a:solidFill>
                            <a:schemeClr val="tx1"/>
                          </a:solidFill>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err="1">
                          <a:solidFill>
                            <a:schemeClr val="tx1"/>
                          </a:solidFill>
                          <a:latin typeface="Math1" pitchFamily="2" charset="2"/>
                        </a:rPr>
                        <a:t>p</a:t>
                      </a:r>
                      <a:r>
                        <a:rPr lang="en-US" err="1">
                          <a:solidFill>
                            <a:schemeClr val="tx1"/>
                          </a:solidFill>
                        </a:rPr>
                        <a:t>(n)/</a:t>
                      </a:r>
                      <a:r>
                        <a:rPr lang="en-US" baseline="0" err="1">
                          <a:solidFill>
                            <a:schemeClr val="tx1"/>
                          </a:solidFill>
                        </a:rPr>
                        <a:t>(</a:t>
                      </a:r>
                      <a:r>
                        <a:rPr lang="en-US" err="1">
                          <a:solidFill>
                            <a:schemeClr val="tx1"/>
                          </a:solidFill>
                        </a:rPr>
                        <a:t>n/ln(n</a:t>
                      </a:r>
                      <a:r>
                        <a:rPr lang="en-US">
                          <a:solidFill>
                            <a:schemeClr val="tx1"/>
                          </a:solidFill>
                        </a:rPr>
                        <a:t>))</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rPr>
                        <a:t>10</a:t>
                      </a:r>
                    </a:p>
                  </a:txBody>
                  <a:tcPr/>
                </a:tc>
                <a:tc>
                  <a:txBody>
                    <a:bodyPr/>
                    <a:lstStyle/>
                    <a:p>
                      <a:pPr algn="r"/>
                      <a:r>
                        <a:rPr lang="en-US" b="0">
                          <a:solidFill>
                            <a:schemeClr val="tx1"/>
                          </a:solidFill>
                        </a:rPr>
                        <a:t>4</a:t>
                      </a:r>
                    </a:p>
                  </a:txBody>
                  <a:tcPr/>
                </a:tc>
                <a:tc>
                  <a:txBody>
                    <a:bodyPr/>
                    <a:lstStyle/>
                    <a:p>
                      <a:pPr algn="r"/>
                      <a:r>
                        <a:rPr lang="en-US" b="0">
                          <a:solidFill>
                            <a:schemeClr val="tx1"/>
                          </a:solidFill>
                        </a:rPr>
                        <a:t>4.34</a:t>
                      </a:r>
                    </a:p>
                  </a:txBody>
                  <a:tcPr/>
                </a:tc>
                <a:tc>
                  <a:txBody>
                    <a:bodyPr/>
                    <a:lstStyle/>
                    <a:p>
                      <a:pPr algn="r"/>
                      <a:r>
                        <a:rPr lang="en-US" b="0">
                          <a:solidFill>
                            <a:schemeClr val="tx1"/>
                          </a:solidFill>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rPr>
                        <a:t>50</a:t>
                      </a:r>
                    </a:p>
                  </a:txBody>
                  <a:tcPr/>
                </a:tc>
                <a:tc>
                  <a:txBody>
                    <a:bodyPr/>
                    <a:lstStyle/>
                    <a:p>
                      <a:pPr algn="r"/>
                      <a:r>
                        <a:rPr lang="en-US" b="0">
                          <a:solidFill>
                            <a:schemeClr val="tx1"/>
                          </a:solidFill>
                        </a:rPr>
                        <a:t>14</a:t>
                      </a:r>
                    </a:p>
                  </a:txBody>
                  <a:tcPr/>
                </a:tc>
                <a:tc>
                  <a:txBody>
                    <a:bodyPr/>
                    <a:lstStyle/>
                    <a:p>
                      <a:pPr algn="r"/>
                      <a:r>
                        <a:rPr lang="en-US" b="0">
                          <a:solidFill>
                            <a:schemeClr val="tx1"/>
                          </a:solidFill>
                        </a:rPr>
                        <a:t>12.78</a:t>
                      </a:r>
                    </a:p>
                  </a:txBody>
                  <a:tcPr/>
                </a:tc>
                <a:tc>
                  <a:txBody>
                    <a:bodyPr/>
                    <a:lstStyle/>
                    <a:p>
                      <a:pPr algn="r"/>
                      <a:r>
                        <a:rPr lang="en-US" b="0">
                          <a:solidFill>
                            <a:schemeClr val="tx1"/>
                          </a:solidFill>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rPr>
                        <a:t>100</a:t>
                      </a:r>
                    </a:p>
                  </a:txBody>
                  <a:tcPr/>
                </a:tc>
                <a:tc>
                  <a:txBody>
                    <a:bodyPr/>
                    <a:lstStyle/>
                    <a:p>
                      <a:pPr algn="r"/>
                      <a:r>
                        <a:rPr lang="en-US" b="0">
                          <a:solidFill>
                            <a:schemeClr val="tx1"/>
                          </a:solidFill>
                        </a:rPr>
                        <a:t>25</a:t>
                      </a:r>
                    </a:p>
                  </a:txBody>
                  <a:tcPr/>
                </a:tc>
                <a:tc>
                  <a:txBody>
                    <a:bodyPr/>
                    <a:lstStyle/>
                    <a:p>
                      <a:pPr algn="r"/>
                      <a:r>
                        <a:rPr lang="en-US" b="0">
                          <a:solidFill>
                            <a:schemeClr val="tx1"/>
                          </a:solidFill>
                        </a:rPr>
                        <a:t>21.71</a:t>
                      </a:r>
                    </a:p>
                  </a:txBody>
                  <a:tcPr/>
                </a:tc>
                <a:tc>
                  <a:txBody>
                    <a:bodyPr/>
                    <a:lstStyle/>
                    <a:p>
                      <a:pPr algn="r"/>
                      <a:r>
                        <a:rPr lang="en-US" b="0">
                          <a:solidFill>
                            <a:schemeClr val="tx1"/>
                          </a:solidFill>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rPr>
                        <a:t>500</a:t>
                      </a:r>
                    </a:p>
                  </a:txBody>
                  <a:tcPr/>
                </a:tc>
                <a:tc>
                  <a:txBody>
                    <a:bodyPr/>
                    <a:lstStyle/>
                    <a:p>
                      <a:pPr algn="r"/>
                      <a:r>
                        <a:rPr lang="en-US" b="0">
                          <a:solidFill>
                            <a:schemeClr val="tx1"/>
                          </a:solidFill>
                        </a:rPr>
                        <a:t>95</a:t>
                      </a:r>
                    </a:p>
                  </a:txBody>
                  <a:tcPr/>
                </a:tc>
                <a:tc>
                  <a:txBody>
                    <a:bodyPr/>
                    <a:lstStyle/>
                    <a:p>
                      <a:pPr algn="r"/>
                      <a:r>
                        <a:rPr lang="en-US" b="0">
                          <a:solidFill>
                            <a:schemeClr val="tx1"/>
                          </a:solidFill>
                        </a:rPr>
                        <a:t>80.46</a:t>
                      </a:r>
                    </a:p>
                  </a:txBody>
                  <a:tcPr/>
                </a:tc>
                <a:tc>
                  <a:txBody>
                    <a:bodyPr/>
                    <a:lstStyle/>
                    <a:p>
                      <a:pPr algn="r"/>
                      <a:r>
                        <a:rPr lang="en-US" b="0">
                          <a:solidFill>
                            <a:schemeClr val="tx1"/>
                          </a:solidFill>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rPr>
                        <a:t>1000</a:t>
                      </a:r>
                    </a:p>
                  </a:txBody>
                  <a:tcPr/>
                </a:tc>
                <a:tc>
                  <a:txBody>
                    <a:bodyPr/>
                    <a:lstStyle/>
                    <a:p>
                      <a:pPr algn="r"/>
                      <a:r>
                        <a:rPr lang="en-US" b="0">
                          <a:solidFill>
                            <a:schemeClr val="tx1"/>
                          </a:solidFill>
                        </a:rPr>
                        <a:t>168</a:t>
                      </a:r>
                    </a:p>
                  </a:txBody>
                  <a:tcPr/>
                </a:tc>
                <a:tc>
                  <a:txBody>
                    <a:bodyPr/>
                    <a:lstStyle/>
                    <a:p>
                      <a:pPr algn="r"/>
                      <a:r>
                        <a:rPr lang="en-US" b="0">
                          <a:solidFill>
                            <a:schemeClr val="tx1"/>
                          </a:solidFill>
                        </a:rPr>
                        <a:t>144.76</a:t>
                      </a:r>
                    </a:p>
                  </a:txBody>
                  <a:tcPr/>
                </a:tc>
                <a:tc>
                  <a:txBody>
                    <a:bodyPr/>
                    <a:lstStyle/>
                    <a:p>
                      <a:pPr algn="r"/>
                      <a:r>
                        <a:rPr lang="en-US" b="0">
                          <a:solidFill>
                            <a:schemeClr val="tx1"/>
                          </a:solidFill>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rPr>
                        <a:t>10</a:t>
                      </a:r>
                      <a:r>
                        <a:rPr lang="en-US" b="0" baseline="30000">
                          <a:solidFill>
                            <a:schemeClr val="tx1"/>
                          </a:solidFill>
                        </a:rPr>
                        <a:t>6</a:t>
                      </a:r>
                    </a:p>
                  </a:txBody>
                  <a:tcPr/>
                </a:tc>
                <a:tc>
                  <a:txBody>
                    <a:bodyPr/>
                    <a:lstStyle/>
                    <a:p>
                      <a:pPr algn="r"/>
                      <a:r>
                        <a:rPr lang="en-US" b="0">
                          <a:solidFill>
                            <a:schemeClr val="tx1"/>
                          </a:solidFill>
                        </a:rPr>
                        <a:t>78498</a:t>
                      </a:r>
                    </a:p>
                  </a:txBody>
                  <a:tcPr/>
                </a:tc>
                <a:tc>
                  <a:txBody>
                    <a:bodyPr/>
                    <a:lstStyle/>
                    <a:p>
                      <a:pPr algn="r"/>
                      <a:r>
                        <a:rPr lang="en-US" b="0">
                          <a:solidFill>
                            <a:schemeClr val="tx1"/>
                          </a:solidFill>
                        </a:rPr>
                        <a:t>72382</a:t>
                      </a:r>
                    </a:p>
                  </a:txBody>
                  <a:tcPr/>
                </a:tc>
                <a:tc>
                  <a:txBody>
                    <a:bodyPr/>
                    <a:lstStyle/>
                    <a:p>
                      <a:pPr algn="r"/>
                      <a:r>
                        <a:rPr lang="en-US" b="0">
                          <a:solidFill>
                            <a:schemeClr val="tx1"/>
                          </a:solidFill>
                        </a:rPr>
                        <a:t>1.08</a:t>
                      </a:r>
                    </a:p>
                  </a:txBody>
                  <a:tcPr/>
                </a:tc>
                <a:extLst>
                  <a:ext uri="{0D108BD9-81ED-4DB2-BD59-A6C34878D82A}">
                    <a16:rowId xmlns:a16="http://schemas.microsoft.com/office/drawing/2014/main" val="10006"/>
                  </a:ext>
                </a:extLst>
              </a:tr>
              <a:tr h="370840">
                <a:tc>
                  <a:txBody>
                    <a:bodyPr/>
                    <a:lstStyle/>
                    <a:p>
                      <a:pPr algn="r"/>
                      <a:r>
                        <a:rPr lang="en-US" b="0">
                          <a:solidFill>
                            <a:schemeClr val="tx1"/>
                          </a:solidFill>
                        </a:rPr>
                        <a:t>10</a:t>
                      </a:r>
                      <a:r>
                        <a:rPr lang="en-US" b="0" baseline="30000">
                          <a:solidFill>
                            <a:schemeClr val="tx1"/>
                          </a:solidFill>
                        </a:rPr>
                        <a:t>9</a:t>
                      </a:r>
                    </a:p>
                  </a:txBody>
                  <a:tcPr/>
                </a:tc>
                <a:tc>
                  <a:txBody>
                    <a:bodyPr/>
                    <a:lstStyle/>
                    <a:p>
                      <a:pPr algn="r"/>
                      <a:r>
                        <a:rPr lang="en-US" b="0">
                          <a:solidFill>
                            <a:schemeClr val="tx1"/>
                          </a:solidFill>
                        </a:rPr>
                        <a:t>50847478</a:t>
                      </a:r>
                    </a:p>
                  </a:txBody>
                  <a:tcPr/>
                </a:tc>
                <a:tc>
                  <a:txBody>
                    <a:bodyPr/>
                    <a:lstStyle/>
                    <a:p>
                      <a:pPr algn="r"/>
                      <a:r>
                        <a:rPr lang="en-US" b="0">
                          <a:solidFill>
                            <a:schemeClr val="tx1"/>
                          </a:solidFill>
                        </a:rPr>
                        <a:t>48254949</a:t>
                      </a:r>
                    </a:p>
                  </a:txBody>
                  <a:tcPr/>
                </a:tc>
                <a:tc>
                  <a:txBody>
                    <a:bodyPr/>
                    <a:lstStyle/>
                    <a:p>
                      <a:pPr algn="r"/>
                      <a:r>
                        <a:rPr lang="en-US" b="0">
                          <a:solidFill>
                            <a:schemeClr val="tx1"/>
                          </a:solidFill>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600200"/>
            <a:ext cx="8229600" cy="4419600"/>
          </a:xfrm>
        </p:spPr>
        <p:txBody>
          <a:bodyPr/>
          <a:lstStyle/>
          <a:p>
            <a:pPr>
              <a:lnSpc>
                <a:spcPct val="95000"/>
              </a:lnSpc>
              <a:spcBef>
                <a:spcPts val="200"/>
              </a:spcBef>
            </a:pPr>
            <a:r>
              <a:rPr lang="en-US" sz="2000" dirty="0"/>
              <a:t>Let n= 1517.  Note that a</a:t>
            </a:r>
            <a:r>
              <a:rPr lang="en-US" sz="2000" baseline="30000" dirty="0"/>
              <a:t>1440</a:t>
            </a:r>
            <a:r>
              <a:rPr lang="en-US" sz="2000" dirty="0"/>
              <a:t>=1 (mod n).</a:t>
            </a:r>
          </a:p>
          <a:p>
            <a:pPr lvl="1">
              <a:lnSpc>
                <a:spcPct val="95000"/>
              </a:lnSpc>
              <a:spcBef>
                <a:spcPts val="200"/>
              </a:spcBef>
            </a:pPr>
            <a:r>
              <a:rPr lang="en-US" sz="2000" dirty="0"/>
              <a:t>1440= 2</a:t>
            </a:r>
            <a:r>
              <a:rPr lang="en-US" sz="2000" baseline="30000" dirty="0"/>
              <a:t>5</a:t>
            </a:r>
            <a:r>
              <a:rPr lang="en-US" sz="2000" dirty="0"/>
              <a:t>(45), m= 45.</a:t>
            </a:r>
          </a:p>
          <a:p>
            <a:pPr lvl="1">
              <a:lnSpc>
                <a:spcPct val="95000"/>
              </a:lnSpc>
              <a:spcBef>
                <a:spcPts val="200"/>
              </a:spcBef>
            </a:pPr>
            <a:r>
              <a:rPr lang="en-US" sz="2000" dirty="0"/>
              <a:t>b</a:t>
            </a:r>
            <a:r>
              <a:rPr lang="en-US" sz="2000" baseline="-25000" dirty="0"/>
              <a:t>0</a:t>
            </a:r>
            <a:r>
              <a:rPr lang="en-US" sz="2000" dirty="0"/>
              <a:t>= 2</a:t>
            </a:r>
            <a:r>
              <a:rPr lang="en-US" sz="2000" baseline="30000" dirty="0"/>
              <a:t>45</a:t>
            </a:r>
            <a:r>
              <a:rPr lang="en-US" sz="2000" dirty="0"/>
              <a:t>=401 (mod 1517)</a:t>
            </a:r>
          </a:p>
          <a:p>
            <a:pPr lvl="1">
              <a:lnSpc>
                <a:spcPct val="95000"/>
              </a:lnSpc>
              <a:spcBef>
                <a:spcPts val="200"/>
              </a:spcBef>
            </a:pPr>
            <a:r>
              <a:rPr lang="en-US" sz="2000" dirty="0"/>
              <a:t>b</a:t>
            </a:r>
            <a:r>
              <a:rPr lang="en-US" sz="2000" baseline="-25000" dirty="0"/>
              <a:t>1</a:t>
            </a:r>
            <a:r>
              <a:rPr lang="en-US" sz="2000" dirty="0"/>
              <a:t>= 401</a:t>
            </a:r>
            <a:r>
              <a:rPr lang="en-US" sz="2000" baseline="30000" dirty="0"/>
              <a:t>2</a:t>
            </a:r>
            <a:r>
              <a:rPr lang="en-US" sz="2000" dirty="0"/>
              <a:t> =1(mod 1517).  Try again.</a:t>
            </a:r>
          </a:p>
          <a:p>
            <a:pPr lvl="1">
              <a:lnSpc>
                <a:spcPct val="95000"/>
              </a:lnSpc>
              <a:spcBef>
                <a:spcPts val="200"/>
              </a:spcBef>
            </a:pPr>
            <a:r>
              <a:rPr lang="en-US" sz="2000" dirty="0"/>
              <a:t>b</a:t>
            </a:r>
            <a:r>
              <a:rPr lang="en-US" sz="2000" baseline="-25000" dirty="0"/>
              <a:t>0</a:t>
            </a:r>
            <a:r>
              <a:rPr lang="en-US" sz="2000" dirty="0"/>
              <a:t>= 3</a:t>
            </a:r>
            <a:r>
              <a:rPr lang="en-US" sz="2000" baseline="30000" dirty="0"/>
              <a:t>45</a:t>
            </a:r>
            <a:r>
              <a:rPr lang="en-US" sz="2000" dirty="0"/>
              <a:t>=776 (mod 1517)</a:t>
            </a:r>
          </a:p>
          <a:p>
            <a:pPr lvl="1">
              <a:lnSpc>
                <a:spcPct val="95000"/>
              </a:lnSpc>
              <a:spcBef>
                <a:spcPts val="200"/>
              </a:spcBef>
            </a:pPr>
            <a:r>
              <a:rPr lang="en-US" sz="2000" dirty="0"/>
              <a:t>b</a:t>
            </a:r>
            <a:r>
              <a:rPr lang="en-US" sz="2000" baseline="-25000" dirty="0"/>
              <a:t>1</a:t>
            </a:r>
            <a:r>
              <a:rPr lang="en-US" sz="2000" dirty="0"/>
              <a:t>= 776</a:t>
            </a:r>
            <a:r>
              <a:rPr lang="en-US" sz="2000" baseline="30000" dirty="0"/>
              <a:t>2</a:t>
            </a:r>
            <a:r>
              <a:rPr lang="en-US" sz="2000" dirty="0"/>
              <a:t>=1444 (mod 1517)</a:t>
            </a:r>
          </a:p>
          <a:p>
            <a:pPr lvl="1">
              <a:lnSpc>
                <a:spcPct val="95000"/>
              </a:lnSpc>
              <a:spcBef>
                <a:spcPts val="200"/>
              </a:spcBef>
            </a:pPr>
            <a:r>
              <a:rPr lang="en-US" sz="2000" dirty="0"/>
              <a:t>b</a:t>
            </a:r>
            <a:r>
              <a:rPr lang="en-US" sz="2000" baseline="-25000" dirty="0"/>
              <a:t>2</a:t>
            </a:r>
            <a:r>
              <a:rPr lang="en-US" sz="2000" dirty="0"/>
              <a:t>= 1444</a:t>
            </a:r>
            <a:r>
              <a:rPr lang="en-US" sz="2000" baseline="30000" dirty="0"/>
              <a:t>2</a:t>
            </a:r>
            <a:r>
              <a:rPr lang="en-US" sz="2000" dirty="0"/>
              <a:t> =778(mod 1517).</a:t>
            </a:r>
          </a:p>
          <a:p>
            <a:pPr lvl="1">
              <a:lnSpc>
                <a:spcPct val="95000"/>
              </a:lnSpc>
              <a:spcBef>
                <a:spcPts val="200"/>
              </a:spcBef>
            </a:pPr>
            <a:r>
              <a:rPr lang="en-US" sz="2000" dirty="0"/>
              <a:t>b</a:t>
            </a:r>
            <a:r>
              <a:rPr lang="en-US" sz="2000" baseline="-25000" dirty="0"/>
              <a:t>3</a:t>
            </a:r>
            <a:r>
              <a:rPr lang="en-US" sz="2000" dirty="0"/>
              <a:t>= 778</a:t>
            </a:r>
            <a:r>
              <a:rPr lang="en-US" sz="2000" baseline="30000" dirty="0"/>
              <a:t>2</a:t>
            </a:r>
            <a:r>
              <a:rPr lang="en-US" sz="2000" dirty="0"/>
              <a:t> =1(mod 1517).</a:t>
            </a:r>
          </a:p>
          <a:p>
            <a:pPr lvl="1">
              <a:lnSpc>
                <a:spcPct val="95000"/>
              </a:lnSpc>
              <a:spcBef>
                <a:spcPts val="200"/>
              </a:spcBef>
            </a:pPr>
            <a:r>
              <a:rPr lang="en-US" sz="2000" dirty="0"/>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57200" y="13716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295400"/>
            <a:ext cx="8458200" cy="46482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dirty="0"/>
              <a:t>JLM 20101208</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872892801"/>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800">
                <a:latin typeface="Arial" pitchFamily="34" charset="0"/>
                <a:cs typeface="Arial" pitchFamily="34" charset="0"/>
              </a:rPr>
              <a:t>Bob</a:t>
            </a: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Arial" pitchFamily="34" charset="0"/>
                <a:cs typeface="Arial" pitchFamily="34" charset="0"/>
              </a:rPr>
              <a:t>A1: s= min(p size),</a:t>
            </a:r>
          </a:p>
          <a:p>
            <a:pPr>
              <a:spcBef>
                <a:spcPct val="0"/>
              </a:spcBef>
            </a:pPr>
            <a:r>
              <a:rPr kumimoji="0" lang="en-US" sz="1800">
                <a:latin typeface="Arial" pitchFamily="34" charset="0"/>
                <a:cs typeface="Arial" pitchFamily="34" charset="0"/>
              </a:rPr>
              <a:t>N</a:t>
            </a:r>
            <a:r>
              <a:rPr kumimoji="0" lang="en-US" sz="1800" baseline="-25000">
                <a:latin typeface="Arial" pitchFamily="34" charset="0"/>
                <a:cs typeface="Arial" pitchFamily="34" charset="0"/>
              </a:rPr>
              <a:t>a</a:t>
            </a:r>
            <a:r>
              <a:rPr kumimoji="0" lang="en-US" sz="1800">
                <a:latin typeface="Arial" pitchFamily="34" charset="0"/>
                <a:cs typeface="Arial" pitchFamily="34" charset="0"/>
              </a:rPr>
              <a:t>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s,N</a:t>
            </a:r>
            <a:r>
              <a:rPr kumimoji="0" lang="en-US" sz="1800" baseline="-25000">
                <a:latin typeface="Arial" pitchFamily="34" charset="0"/>
                <a:cs typeface="Arial" pitchFamily="34" charset="0"/>
              </a:rPr>
              <a:t>a</a:t>
            </a:r>
            <a:endParaRPr kumimoji="0" lang="en-US" sz="1800">
              <a:latin typeface="Arial" pitchFamily="34" charset="0"/>
              <a:cs typeface="Arial"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B1: Choose (</a:t>
            </a:r>
            <a:r>
              <a:rPr kumimoji="0" lang="en-US" sz="1800" err="1">
                <a:latin typeface="Arial" pitchFamily="34" charset="0"/>
                <a:cs typeface="Arial" pitchFamily="34" charset="0"/>
              </a:rPr>
              <a:t>p,q,g</a:t>
            </a:r>
            <a:r>
              <a:rPr kumimoji="0" lang="en-US" sz="1800">
                <a:latin typeface="Arial" pitchFamily="34" charset="0"/>
                <a:cs typeface="Arial" pitchFamily="34" charset="0"/>
              </a:rPr>
              <a:t>),</a:t>
            </a:r>
          </a:p>
          <a:p>
            <a:pPr>
              <a:spcBef>
                <a:spcPct val="0"/>
              </a:spcBef>
            </a:pPr>
            <a:r>
              <a:rPr kumimoji="0" lang="en-US" sz="1800">
                <a:latin typeface="Arial" pitchFamily="34" charset="0"/>
                <a:cs typeface="Arial" pitchFamily="34" charset="0"/>
              </a:rPr>
              <a:t>x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Arial" pitchFamily="34" charset="0"/>
              <a:cs typeface="Arial"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a:t>
            </a:r>
            <a:r>
              <a:rPr kumimoji="0" lang="en-US" sz="1800" err="1">
                <a:latin typeface="Arial" pitchFamily="34" charset="0"/>
                <a:cs typeface="Arial" pitchFamily="34" charset="0"/>
              </a:rPr>
              <a:t>p,q,g</a:t>
            </a:r>
            <a:r>
              <a:rPr kumimoji="0" lang="en-US" sz="1800">
                <a:latin typeface="Arial" pitchFamily="34" charset="0"/>
                <a:cs typeface="Arial" pitchFamily="34" charset="0"/>
              </a:rPr>
              <a:t>), X=</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x</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endParaRPr kumimoji="0" lang="en-US" sz="1800" baseline="-25000">
              <a:latin typeface="Arial" pitchFamily="34" charset="0"/>
              <a:cs typeface="Arial"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A2: Check (</a:t>
            </a:r>
            <a:r>
              <a:rPr kumimoji="0" lang="en-US" sz="1800" err="1">
                <a:latin typeface="Arial" pitchFamily="34" charset="0"/>
                <a:cs typeface="Arial" pitchFamily="34" charset="0"/>
              </a:rPr>
              <a:t>p,q,g</a:t>
            </a:r>
            <a:r>
              <a:rPr kumimoji="0" lang="en-US" sz="1800">
                <a:latin typeface="Arial" pitchFamily="34" charset="0"/>
                <a:cs typeface="Arial" pitchFamily="34" charset="0"/>
              </a:rPr>
              <a:t>) X,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r>
              <a:rPr kumimoji="0" lang="en-US" sz="1800">
                <a:latin typeface="Arial" pitchFamily="34" charset="0"/>
                <a:cs typeface="Arial"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B2: Check  Y, Auth</a:t>
            </a:r>
            <a:r>
              <a:rPr kumimoji="0" lang="en-US" sz="1800" baseline="-25000">
                <a:latin typeface="Arial" pitchFamily="34" charset="0"/>
                <a:cs typeface="Arial" pitchFamily="34" charset="0"/>
              </a:rPr>
              <a:t>A</a:t>
            </a: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Y= </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y</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A</a:t>
            </a:r>
            <a:endParaRPr kumimoji="0" lang="en-US" sz="1800" baseline="-25000">
              <a:latin typeface="Arial" pitchFamily="34" charset="0"/>
              <a:cs typeface="Arial"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X</a:t>
            </a:r>
            <a:r>
              <a:rPr kumimoji="0" lang="en-US" sz="1800" baseline="30000" err="1">
                <a:latin typeface="Arial" pitchFamily="34" charset="0"/>
                <a:cs typeface="Arial" pitchFamily="34" charset="0"/>
              </a:rPr>
              <a:t>y</a:t>
            </a:r>
            <a:endParaRPr kumimoji="0" lang="en-US" sz="1800" baseline="30000">
              <a:latin typeface="Arial" pitchFamily="34" charset="0"/>
              <a:cs typeface="Arial"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Y</a:t>
            </a:r>
            <a:r>
              <a:rPr kumimoji="0" lang="en-US" sz="1800" baseline="30000" err="1">
                <a:latin typeface="Arial" pitchFamily="34" charset="0"/>
                <a:cs typeface="Arial" pitchFamily="34" charset="0"/>
              </a:rPr>
              <a:t>x</a:t>
            </a:r>
            <a:endParaRPr kumimoji="0" lang="en-US" sz="1800" baseline="30000">
              <a:latin typeface="Arial" pitchFamily="34" charset="0"/>
              <a:cs typeface="Arial" pitchFamily="34" charset="0"/>
            </a:endParaRPr>
          </a:p>
        </p:txBody>
      </p:sp>
      <p:sp>
        <p:nvSpPr>
          <p:cNvPr id="19"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mc:Choice xmlns:a14="http://schemas.microsoft.com/office/drawing/2010/main"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mc:Choice xmlns:a14="http://schemas.microsoft.com/office/drawing/2010/main"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
        <p:nvSpPr>
          <p:cNvPr id="8"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mc:Choice xmlns:a14="http://schemas.microsoft.com/office/drawing/2010/main" Requires="a14">
          <p:sp>
            <p:nvSpPr>
              <p:cNvPr id="54277" name="Rectangle 3"/>
              <p:cNvSpPr>
                <a:spLocks noGrp="1" noChangeArrowheads="1"/>
              </p:cNvSpPr>
              <p:nvPr>
                <p:ph type="body" idx="1"/>
              </p:nvPr>
            </p:nvSpPr>
            <p:spPr>
              <a:xfrm>
                <a:off x="685800" y="1600200"/>
                <a:ext cx="8077200" cy="46482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p:sp>
            <p:nvSpPr>
              <p:cNvPr id="54277" name="Rectangle 3"/>
              <p:cNvSpPr>
                <a:spLocks noGrp="1" noRot="1" noChangeAspect="1" noMove="1" noResize="1" noEditPoints="1" noAdjustHandles="1" noChangeArrowheads="1" noChangeShapeType="1" noTextEdit="1"/>
              </p:cNvSpPr>
              <p:nvPr>
                <p:ph type="body" idx="1"/>
              </p:nvPr>
            </p:nvSpPr>
            <p:spPr>
              <a:xfrm>
                <a:off x="685800" y="1600200"/>
                <a:ext cx="8077200" cy="4648200"/>
              </a:xfrm>
              <a:blipFill>
                <a:blip r:embed="rId2"/>
                <a:stretch>
                  <a:fillRect l="-942" t="-817"/>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1752600"/>
            <a:ext cx="7620000" cy="4114800"/>
          </a:xfrm>
        </p:spPr>
        <p:txBody>
          <a:bodyPr/>
          <a:lstStyle/>
          <a:p>
            <a:pPr>
              <a:buFontTx/>
              <a:buNone/>
            </a:pPr>
            <a:r>
              <a:rPr lang="en-US" sz="2000" dirty="0"/>
              <a:t>An additional property</a:t>
            </a:r>
          </a:p>
          <a:p>
            <a:pPr>
              <a:buFontTx/>
              <a:buNone/>
            </a:pPr>
            <a:r>
              <a:rPr lang="en-US" sz="2000" dirty="0"/>
              <a:t>	D(E(Y))= </a:t>
            </a:r>
            <a:r>
              <a:rPr lang="en-US" sz="2000" dirty="0" err="1"/>
              <a:t>Y</a:t>
            </a:r>
            <a:r>
              <a:rPr lang="en-US" sz="2000" baseline="30000" dirty="0" err="1"/>
              <a:t>ed</a:t>
            </a:r>
            <a:r>
              <a:rPr lang="en-US" sz="2000" dirty="0"/>
              <a:t> mod n= Y </a:t>
            </a:r>
          </a:p>
          <a:p>
            <a:pPr>
              <a:buFontTx/>
              <a:buNone/>
            </a:pPr>
            <a:r>
              <a:rPr lang="en-US" sz="2000" dirty="0"/>
              <a:t>	E(D(Y))= </a:t>
            </a:r>
            <a:r>
              <a:rPr lang="en-US" sz="2000" dirty="0" err="1"/>
              <a:t>Y</a:t>
            </a:r>
            <a:r>
              <a:rPr lang="en-US" sz="2000" baseline="30000" dirty="0" err="1"/>
              <a:t>de</a:t>
            </a:r>
            <a:r>
              <a:rPr lang="en-US" sz="2000" dirty="0"/>
              <a:t> mod n= Y</a:t>
            </a:r>
          </a:p>
          <a:p>
            <a:pPr>
              <a:buFontTx/>
              <a:buNone/>
            </a:pPr>
            <a:r>
              <a:rPr lang="en-US" sz="2000" dirty="0"/>
              <a:t>Only Alice (knowing the factorization of n) knows D.  Hence only Alice can compute D(Y)= Y</a:t>
            </a:r>
            <a:r>
              <a:rPr lang="en-US" sz="2000" baseline="30000" dirty="0"/>
              <a:t>d</a:t>
            </a:r>
            <a:r>
              <a:rPr lang="en-US" sz="2000" dirty="0"/>
              <a:t> mod n.</a:t>
            </a:r>
          </a:p>
          <a:p>
            <a:pPr>
              <a:buFontTx/>
              <a:buNone/>
            </a:pPr>
            <a:r>
              <a:rPr lang="en-US" sz="2000" dirty="0"/>
              <a:t>This D(Y) serves as Alice’s signature on Y.</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0" y="0"/>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57200" y="1219200"/>
            <a:ext cx="86868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400" dirty="0">
                <a:latin typeface="Calibri" panose="020F0502020204030204" pitchFamily="34" charset="0"/>
                <a:cs typeface="Calibri" panose="020F0502020204030204" pitchFamily="34" charset="0"/>
              </a:rPr>
              <a:t>Doesn’t matter:  ECM does just as well on strong primes.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1752600"/>
            <a:ext cx="7772400" cy="41148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524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524000"/>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457200" y="1676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2"/>
                <a:stretch>
                  <a:fillRect l="-750"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1676400"/>
            <a:ext cx="8077200" cy="4419600"/>
          </a:xfrm>
        </p:spPr>
        <p:txBody>
          <a:bodyPr/>
          <a:lstStyle/>
          <a:p>
            <a:pPr>
              <a:lnSpc>
                <a:spcPct val="80000"/>
              </a:lnSpc>
            </a:pPr>
            <a:r>
              <a:rPr lang="en-US" sz="2000" dirty="0">
                <a:sym typeface="Symbol" pitchFamily="18" charset="2"/>
              </a:rPr>
              <a:t>c= m</a:t>
            </a:r>
            <a:r>
              <a:rPr lang="en-US" sz="2000" baseline="30000" dirty="0">
                <a:sym typeface="Symbol" pitchFamily="18" charset="2"/>
              </a:rPr>
              <a:t>e</a:t>
            </a:r>
            <a:r>
              <a:rPr lang="en-US" sz="2000" dirty="0">
                <a:sym typeface="Symbol" pitchFamily="18" charset="2"/>
              </a:rPr>
              <a:t> (mod n), m, unknown (but small).</a:t>
            </a:r>
          </a:p>
          <a:p>
            <a:pPr>
              <a:lnSpc>
                <a:spcPct val="80000"/>
              </a:lnSpc>
            </a:pPr>
            <a:r>
              <a:rPr lang="en-US" sz="2000" dirty="0">
                <a:sym typeface="Symbol" pitchFamily="18" charset="2"/>
              </a:rPr>
              <a:t>Make two lists: cx</a:t>
            </a:r>
            <a:r>
              <a:rPr lang="en-US" sz="2000" baseline="30000" dirty="0">
                <a:sym typeface="Symbol" pitchFamily="18" charset="2"/>
              </a:rPr>
              <a:t>-e</a:t>
            </a:r>
            <a:r>
              <a:rPr lang="en-US" sz="2000" dirty="0">
                <a:sym typeface="Symbol" pitchFamily="18" charset="2"/>
              </a:rPr>
              <a:t> (mod n) and y</a:t>
            </a:r>
            <a:r>
              <a:rPr lang="en-US" sz="2000" baseline="30000" dirty="0">
                <a:sym typeface="Symbol" pitchFamily="18" charset="2"/>
              </a:rPr>
              <a:t>e</a:t>
            </a:r>
            <a:r>
              <a:rPr lang="en-US" sz="2000" dirty="0">
                <a:sym typeface="Symbol" pitchFamily="18" charset="2"/>
              </a:rPr>
              <a:t> with </a:t>
            </a:r>
            <a:r>
              <a:rPr lang="en-US" sz="2000" dirty="0" err="1">
                <a:sym typeface="Symbol" pitchFamily="18" charset="2"/>
              </a:rPr>
              <a:t>x,y</a:t>
            </a:r>
            <a:r>
              <a:rPr lang="en-US" sz="2000" dirty="0">
                <a:sym typeface="Symbol" pitchFamily="18" charset="2"/>
              </a:rPr>
              <a:t> “small.”</a:t>
            </a:r>
          </a:p>
          <a:p>
            <a:pPr>
              <a:lnSpc>
                <a:spcPct val="80000"/>
              </a:lnSpc>
            </a:pPr>
            <a:r>
              <a:rPr lang="en-US" sz="2000" dirty="0">
                <a:sym typeface="Symbol" pitchFamily="18" charset="2"/>
              </a:rPr>
              <a:t>When they match: </a:t>
            </a:r>
          </a:p>
          <a:p>
            <a:pPr lvl="1">
              <a:lnSpc>
                <a:spcPct val="80000"/>
              </a:lnSpc>
            </a:pPr>
            <a:r>
              <a:rPr lang="en-US" sz="2000" dirty="0">
                <a:sym typeface="Symbol" pitchFamily="18" charset="2"/>
              </a:rPr>
              <a:t>cx</a:t>
            </a:r>
            <a:r>
              <a:rPr lang="en-US" sz="2000" baseline="30000" dirty="0">
                <a:sym typeface="Symbol" pitchFamily="18" charset="2"/>
              </a:rPr>
              <a:t>-e </a:t>
            </a:r>
            <a:r>
              <a:rPr lang="en-US" sz="2000" dirty="0">
                <a:sym typeface="Symbol" pitchFamily="18" charset="2"/>
              </a:rPr>
              <a:t>= y</a:t>
            </a:r>
            <a:r>
              <a:rPr lang="en-US" sz="2000" baseline="30000" dirty="0">
                <a:sym typeface="Symbol" pitchFamily="18" charset="2"/>
              </a:rPr>
              <a:t>e</a:t>
            </a:r>
            <a:r>
              <a:rPr lang="en-US" sz="2000" dirty="0">
                <a:sym typeface="Symbol" pitchFamily="18" charset="2"/>
              </a:rPr>
              <a:t> (mod n) and c= (</a:t>
            </a:r>
            <a:r>
              <a:rPr lang="en-US" sz="2000" dirty="0" err="1">
                <a:sym typeface="Symbol" pitchFamily="18" charset="2"/>
              </a:rPr>
              <a:t>xy</a:t>
            </a:r>
            <a:r>
              <a:rPr lang="en-US" sz="2000" dirty="0">
                <a:sym typeface="Symbol" pitchFamily="18" charset="2"/>
              </a:rPr>
              <a:t>)</a:t>
            </a:r>
            <a:r>
              <a:rPr lang="en-US" sz="2000" baseline="30000" dirty="0">
                <a:sym typeface="Symbol" pitchFamily="18" charset="2"/>
              </a:rPr>
              <a:t>e </a:t>
            </a:r>
            <a:r>
              <a:rPr lang="en-US" sz="2000" dirty="0">
                <a:sym typeface="Symbol" pitchFamily="18" charset="2"/>
              </a:rPr>
              <a:t>(mod 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mc:Choice xmlns:a14="http://schemas.microsoft.com/office/drawing/2010/main"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295400"/>
            <a:ext cx="8382000" cy="4495800"/>
          </a:xfrm>
        </p:spPr>
        <p:txBody>
          <a:bodyPr/>
          <a:lstStyle/>
          <a:p>
            <a:pPr>
              <a:lnSpc>
                <a:spcPct val="90000"/>
              </a:lnSpc>
              <a:spcBef>
                <a:spcPts val="200"/>
              </a:spcBef>
              <a:buFont typeface="Wingdings" pitchFamily="2" charset="2"/>
              <a:buNone/>
            </a:pPr>
            <a:r>
              <a:rPr lang="en-US" sz="2400" dirty="0">
                <a:latin typeface="Arial" pitchFamily="34" charset="0"/>
                <a:cs typeface="Arial" pitchFamily="34" charset="0"/>
              </a:rPr>
              <a:t>	</a:t>
            </a:r>
            <a:r>
              <a:rPr lang="en-US" sz="2000" dirty="0">
                <a:latin typeface="Courier New" pitchFamily="49" charset="0"/>
                <a:cs typeface="Courier New" pitchFamily="49" charset="0"/>
              </a:rPr>
              <a:t>// Compute y = </a:t>
            </a:r>
            <a:r>
              <a:rPr lang="en-US" sz="2000" dirty="0" err="1">
                <a:latin typeface="Courier New" pitchFamily="49" charset="0"/>
                <a:cs typeface="Courier New" pitchFamily="49" charset="0"/>
              </a:rPr>
              <a:t>x</a:t>
            </a:r>
            <a:r>
              <a:rPr lang="en-US" sz="2000" baseline="30000" dirty="0" err="1">
                <a:latin typeface="Courier New" pitchFamily="49" charset="0"/>
                <a:cs typeface="Courier New" pitchFamily="49" charset="0"/>
              </a:rPr>
              <a:t>d</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 where, in binary, d = (d</a:t>
            </a:r>
            <a:r>
              <a:rPr lang="en-US" sz="2000" baseline="-25000" dirty="0">
                <a:latin typeface="Courier New" pitchFamily="49" charset="0"/>
                <a:cs typeface="Courier New" pitchFamily="49" charset="0"/>
              </a:rPr>
              <a:t>0</a:t>
            </a:r>
            <a:r>
              <a:rPr lang="en-US" sz="2000" dirty="0">
                <a:latin typeface="Courier New" pitchFamily="49" charset="0"/>
                <a:cs typeface="Courier New" pitchFamily="49" charset="0"/>
              </a:rPr>
              <a:t>,d</a:t>
            </a:r>
            <a:r>
              <a:rPr lang="en-US" sz="2000" baseline="-25000" dirty="0">
                <a:latin typeface="Courier New" pitchFamily="49" charset="0"/>
                <a:cs typeface="Courier New" pitchFamily="49" charset="0"/>
              </a:rPr>
              <a:t>1</a:t>
            </a:r>
            <a:r>
              <a:rPr lang="en-US" sz="2000" dirty="0">
                <a:latin typeface="Courier New" pitchFamily="49" charset="0"/>
                <a:cs typeface="Courier New" pitchFamily="49" charset="0"/>
              </a:rPr>
              <a:t>,d</a:t>
            </a:r>
            <a:r>
              <a:rPr lang="en-US" sz="2000" baseline="-25000" dirty="0">
                <a:latin typeface="Courier New" pitchFamily="49" charset="0"/>
                <a:cs typeface="Courier New" pitchFamily="49" charset="0"/>
              </a:rPr>
              <a:t>2</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d</a:t>
            </a:r>
            <a:r>
              <a:rPr lang="en-US" sz="2000" baseline="-25000" dirty="0" err="1">
                <a:latin typeface="Courier New" pitchFamily="49" charset="0"/>
                <a:cs typeface="Courier New" pitchFamily="49" charset="0"/>
              </a:rPr>
              <a:t>n</a:t>
            </a:r>
            <a:r>
              <a:rPr lang="en-US" sz="2000" dirty="0">
                <a:latin typeface="Courier New" pitchFamily="49" charset="0"/>
                <a:cs typeface="Courier New" pitchFamily="49" charset="0"/>
              </a:rPr>
              <a:t>) with d</a:t>
            </a:r>
            <a:r>
              <a:rPr lang="en-US" sz="2000" baseline="-25000" dirty="0">
                <a:latin typeface="Courier New" pitchFamily="49" charset="0"/>
                <a:cs typeface="Courier New" pitchFamily="49" charset="0"/>
              </a:rPr>
              <a:t>0</a:t>
            </a:r>
            <a:r>
              <a:rPr lang="en-US" sz="2000" dirty="0">
                <a:latin typeface="Courier New" pitchFamily="49" charset="0"/>
                <a:cs typeface="Courier New" pitchFamily="49" charset="0"/>
              </a:rPr>
              <a:t> = 1</a:t>
            </a:r>
          </a:p>
          <a:p>
            <a:pPr>
              <a:lnSpc>
                <a:spcPct val="90000"/>
              </a:lnSpc>
              <a:spcBef>
                <a:spcPts val="200"/>
              </a:spcBef>
              <a:buFont typeface="Wingdings" pitchFamily="2" charset="2"/>
              <a:buNone/>
            </a:pPr>
            <a:r>
              <a:rPr lang="en-US" sz="2000" dirty="0">
                <a:latin typeface="Courier New" pitchFamily="49" charset="0"/>
                <a:cs typeface="Courier New" pitchFamily="49" charset="0"/>
              </a:rPr>
              <a:t>	s = x	</a:t>
            </a:r>
          </a:p>
          <a:p>
            <a:pPr>
              <a:lnSpc>
                <a:spcPct val="90000"/>
              </a:lnSpc>
              <a:spcBef>
                <a:spcPts val="200"/>
              </a:spcBef>
              <a:buFont typeface="Wingdings" pitchFamily="2" charset="2"/>
              <a:buNone/>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2000" dirty="0">
                <a:latin typeface="Courier New" pitchFamily="49" charset="0"/>
                <a:cs typeface="Courier New" pitchFamily="49" charset="0"/>
              </a:rPr>
              <a:t>	     s = s</a:t>
            </a:r>
            <a:r>
              <a:rPr lang="en-US" sz="2000" baseline="30000" dirty="0">
                <a:latin typeface="Courier New" pitchFamily="49" charset="0"/>
                <a:cs typeface="Courier New" pitchFamily="49" charset="0"/>
              </a:rPr>
              <a:t>2</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if d</a:t>
            </a:r>
            <a:r>
              <a:rPr lang="en-US" sz="2000" baseline="-25000" dirty="0">
                <a:latin typeface="Courier New" pitchFamily="49" charset="0"/>
                <a:cs typeface="Courier New" pitchFamily="49" charset="0"/>
              </a:rPr>
              <a:t>i</a:t>
            </a:r>
            <a:r>
              <a:rPr lang="en-US" sz="20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2000" dirty="0">
                <a:latin typeface="Courier New" pitchFamily="49" charset="0"/>
                <a:cs typeface="Courier New" pitchFamily="49" charset="0"/>
              </a:rPr>
              <a:t>	          s = </a:t>
            </a:r>
            <a:r>
              <a:rPr lang="en-US" sz="2000" dirty="0" err="1">
                <a:latin typeface="Courier New" pitchFamily="49" charset="0"/>
                <a:cs typeface="Courier New" pitchFamily="49" charset="0"/>
              </a:rPr>
              <a:t>s</a:t>
            </a:r>
            <a:r>
              <a:rPr lang="en-US" sz="2000" dirty="0" err="1">
                <a:latin typeface="Courier New" pitchFamily="49" charset="0"/>
                <a:cs typeface="Courier New" pitchFamily="49" charset="0"/>
                <a:sym typeface="Symbol" pitchFamily="18" charset="2"/>
              </a:rPr>
              <a:t></a:t>
            </a:r>
            <a:r>
              <a:rPr lang="en-US" sz="2000" dirty="0" err="1">
                <a:latin typeface="Courier New" pitchFamily="49" charset="0"/>
                <a:cs typeface="Courier New" pitchFamily="49" charset="0"/>
              </a:rPr>
              <a:t>x</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2000" dirty="0">
                <a:latin typeface="Courier New" pitchFamily="49" charset="0"/>
                <a:cs typeface="Courier New" pitchFamily="49" charset="0"/>
              </a:rPr>
              <a:t>	next </a:t>
            </a:r>
            <a:r>
              <a:rPr lang="en-US" sz="2000" dirty="0" err="1">
                <a:latin typeface="Courier New" pitchFamily="49" charset="0"/>
                <a:cs typeface="Courier New" pitchFamily="49" charset="0"/>
              </a:rPr>
              <a:t>i</a:t>
            </a:r>
            <a:endParaRPr lang="en-US" sz="2000" dirty="0">
              <a:latin typeface="Courier New" pitchFamily="49" charset="0"/>
              <a:cs typeface="Courier New" pitchFamily="49" charset="0"/>
            </a:endParaRPr>
          </a:p>
          <a:p>
            <a:pPr>
              <a:lnSpc>
                <a:spcPct val="90000"/>
              </a:lnSpc>
              <a:spcBef>
                <a:spcPts val="200"/>
              </a:spcBef>
              <a:buFont typeface="Wingdings" pitchFamily="2" charset="2"/>
              <a:buNone/>
            </a:pPr>
            <a:r>
              <a:rPr lang="en-US" sz="2000" dirty="0">
                <a:latin typeface="Courier New" pitchFamily="49" charset="0"/>
                <a:cs typeface="Courier New" pitchFamily="49" charset="0"/>
              </a:rPr>
              <a:t>	return s</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mc:Choice xmlns:a14="http://schemas.microsoft.com/office/drawing/2010/main"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mc:Choice xmlns:a14="http://schemas.microsoft.com/office/drawing/2010/main"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81000" y="1600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mc:Choice xmlns:a14="http://schemas.microsoft.com/office/drawing/2010/main" Requires="a14">
          <p:sp>
            <p:nvSpPr>
              <p:cNvPr id="70661" name="Rectangle 3"/>
              <p:cNvSpPr>
                <a:spLocks noGrp="1" noChangeArrowheads="1"/>
              </p:cNvSpPr>
              <p:nvPr>
                <p:ph type="body" idx="1"/>
              </p:nvPr>
            </p:nvSpPr>
            <p:spPr>
              <a:xfrm>
                <a:off x="762000" y="171450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p:sp>
            <p:nvSpPr>
              <p:cNvPr id="70661" name="Rectangle 3"/>
              <p:cNvSpPr>
                <a:spLocks noGrp="1" noRot="1" noChangeAspect="1" noMove="1" noResize="1" noEditPoints="1" noAdjustHandles="1" noChangeArrowheads="1" noChangeShapeType="1" noTextEdit="1"/>
              </p:cNvSpPr>
              <p:nvPr>
                <p:ph type="body" idx="1"/>
              </p:nvPr>
            </p:nvSpPr>
            <p:spPr>
              <a:xfrm>
                <a:off x="762000" y="1714500"/>
                <a:ext cx="7772400" cy="2552700"/>
              </a:xfrm>
              <a:blipFill>
                <a:blip r:embed="rId3"/>
                <a:stretch>
                  <a:fillRect l="-817"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p:sp>
        <p:nvSpPr>
          <p:cNvPr id="84997" name="Rectangle 3"/>
          <p:cNvSpPr>
            <a:spLocks noGrp="1" noChangeArrowheads="1"/>
          </p:cNvSpPr>
          <p:nvPr>
            <p:ph type="body" idx="1"/>
          </p:nvPr>
        </p:nvSpPr>
        <p:spPr>
          <a:xfrm>
            <a:off x="838200" y="1828800"/>
            <a:ext cx="75438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a:t>
            </a:r>
          </a:p>
          <a:p>
            <a:pPr lvl="1">
              <a:lnSpc>
                <a:spcPct val="90000"/>
              </a:lnSpc>
              <a:spcBef>
                <a:spcPts val="200"/>
              </a:spcBef>
            </a:pPr>
            <a:r>
              <a:rPr lang="en-US" sz="2000" dirty="0">
                <a:latin typeface="Calibri" panose="020F0502020204030204" pitchFamily="34" charset="0"/>
                <a:cs typeface="Calibri" panose="020F0502020204030204" pitchFamily="34" charset="0"/>
              </a:rPr>
              <a:t>f(952)= 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f(360)=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(952-360)(952+360).</a:t>
            </a:r>
          </a:p>
          <a:p>
            <a:pPr lvl="1">
              <a:lnSpc>
                <a:spcPct val="90000"/>
              </a:lnSpc>
              <a:spcBef>
                <a:spcPts val="200"/>
              </a:spcBef>
            </a:pPr>
            <a:r>
              <a:rPr lang="en-US" sz="2000" dirty="0">
                <a:latin typeface="Calibri" panose="020F0502020204030204" pitchFamily="34" charset="0"/>
                <a:cs typeface="Calibri" panose="020F0502020204030204" pitchFamily="34" charset="0"/>
              </a:rPr>
              <a:t>952-360=592</a:t>
            </a: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a:t>
            </a:r>
          </a:p>
          <a:p>
            <a:pPr>
              <a:lnSpc>
                <a:spcPct val="90000"/>
              </a:lnSpc>
              <a:spcBef>
                <a:spcPts val="200"/>
              </a:spcBef>
            </a:pPr>
            <a:r>
              <a:rPr lang="en-US" sz="2000" dirty="0">
                <a:latin typeface="Calibri" panose="020F0502020204030204" pitchFamily="34" charset="0"/>
                <a:cs typeface="Calibri" panose="020F0502020204030204" pitchFamily="34" charset="0"/>
              </a:rPr>
              <a:t>Put f(x)= (x+⎣n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mc:Choice xmlns:a14="http://schemas.microsoft.com/office/drawing/2010/main" Requires="a14">
          <p:sp>
            <p:nvSpPr>
              <p:cNvPr id="51205" name="Rectangle 3"/>
              <p:cNvSpPr>
                <a:spLocks noGrp="1" noChangeArrowheads="1"/>
              </p:cNvSpPr>
              <p:nvPr>
                <p:ph type="body" idx="1"/>
              </p:nvPr>
            </p:nvSpPr>
            <p:spPr>
              <a:xfrm>
                <a:off x="381000" y="1981200"/>
                <a:ext cx="8458200" cy="44196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a:t>
                </a:r>
              </a:p>
            </p:txBody>
          </p:sp>
        </mc:Choice>
        <mc:Fallback>
          <p:sp>
            <p:nvSpPr>
              <p:cNvPr id="51205" name="Rectangle 3"/>
              <p:cNvSpPr>
                <a:spLocks noGrp="1" noRot="1" noChangeAspect="1" noMove="1" noResize="1" noEditPoints="1" noAdjustHandles="1" noChangeArrowheads="1" noChangeShapeType="1" noTextEdit="1"/>
              </p:cNvSpPr>
              <p:nvPr>
                <p:ph type="body" idx="1"/>
              </p:nvPr>
            </p:nvSpPr>
            <p:spPr>
              <a:xfrm>
                <a:off x="381000" y="1981200"/>
                <a:ext cx="8458200" cy="4419600"/>
              </a:xfrm>
              <a:blipFill>
                <a:blip r:embed="rId2"/>
                <a:stretch>
                  <a:fillRect l="-901" t="-860"/>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457200" y="1524000"/>
            <a:ext cx="7696200" cy="533400"/>
          </a:xfrm>
        </p:spPr>
        <p:txBody>
          <a:bodyPr/>
          <a:lstStyle/>
          <a:p>
            <a:pPr>
              <a:lnSpc>
                <a:spcPct val="90000"/>
              </a:lnSpc>
            </a:pPr>
            <a:r>
              <a:rPr lang="en-US" sz="2000" dirty="0"/>
              <a:t>n= 7429, m=86.  B={-1,2,3,5,7}, C=3</a:t>
            </a:r>
            <a:endParaRPr lang="en-US" sz="1600" dirty="0"/>
          </a:p>
        </p:txBody>
      </p:sp>
      <p:graphicFrame>
        <p:nvGraphicFramePr>
          <p:cNvPr id="7" name="Table 6"/>
          <p:cNvGraphicFramePr>
            <a:graphicFrameLocks noGrp="1"/>
          </p:cNvGraphicFramePr>
          <p:nvPr/>
        </p:nvGraphicFramePr>
        <p:xfrm>
          <a:off x="762000" y="2209800"/>
          <a:ext cx="7543797"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rPr>
                        <a:t>       </a:t>
                      </a:r>
                      <a:r>
                        <a:rPr lang="en-US" err="1">
                          <a:solidFill>
                            <a:schemeClr val="tx1"/>
                          </a:solidFill>
                        </a:rPr>
                        <a:t>s</a:t>
                      </a:r>
                      <a:endParaRPr lang="en-US">
                        <a:solidFill>
                          <a:schemeClr val="tx1"/>
                        </a:solidFill>
                      </a:endParaRPr>
                    </a:p>
                  </a:txBody>
                  <a:tcPr/>
                </a:tc>
                <a:tc>
                  <a:txBody>
                    <a:bodyPr/>
                    <a:lstStyle/>
                    <a:p>
                      <a:pPr algn="r"/>
                      <a:r>
                        <a:rPr lang="en-US">
                          <a:solidFill>
                            <a:schemeClr val="tx1"/>
                          </a:solidFill>
                        </a:rPr>
                        <a:t>-3</a:t>
                      </a:r>
                    </a:p>
                  </a:txBody>
                  <a:tcPr/>
                </a:tc>
                <a:tc>
                  <a:txBody>
                    <a:bodyPr/>
                    <a:lstStyle/>
                    <a:p>
                      <a:pPr algn="r"/>
                      <a:r>
                        <a:rPr lang="en-US">
                          <a:solidFill>
                            <a:schemeClr val="tx1"/>
                          </a:solidFill>
                        </a:rPr>
                        <a:t>-2</a:t>
                      </a:r>
                    </a:p>
                  </a:txBody>
                  <a:tcPr/>
                </a:tc>
                <a:tc>
                  <a:txBody>
                    <a:bodyPr/>
                    <a:lstStyle/>
                    <a:p>
                      <a:pPr algn="r"/>
                      <a:r>
                        <a:rPr lang="en-US">
                          <a:solidFill>
                            <a:schemeClr val="tx1"/>
                          </a:solidFill>
                        </a:rPr>
                        <a:t>-1</a:t>
                      </a:r>
                    </a:p>
                  </a:txBody>
                  <a:tcPr/>
                </a:tc>
                <a:tc>
                  <a:txBody>
                    <a:bodyPr/>
                    <a:lstStyle/>
                    <a:p>
                      <a:pPr algn="r"/>
                      <a:r>
                        <a:rPr lang="en-US">
                          <a:solidFill>
                            <a:schemeClr val="tx1"/>
                          </a:solidFill>
                        </a:rPr>
                        <a:t>0</a:t>
                      </a:r>
                    </a:p>
                  </a:txBody>
                  <a:tcPr/>
                </a:tc>
                <a:tc>
                  <a:txBody>
                    <a:bodyPr/>
                    <a:lstStyle/>
                    <a:p>
                      <a:pPr algn="r"/>
                      <a:r>
                        <a:rPr lang="en-US">
                          <a:solidFill>
                            <a:schemeClr val="tx1"/>
                          </a:solidFill>
                        </a:rPr>
                        <a:t>1</a:t>
                      </a:r>
                    </a:p>
                  </a:txBody>
                  <a:tcPr/>
                </a:tc>
                <a:tc>
                  <a:txBody>
                    <a:bodyPr/>
                    <a:lstStyle/>
                    <a:p>
                      <a:pPr algn="r"/>
                      <a:r>
                        <a:rPr lang="en-US">
                          <a:solidFill>
                            <a:schemeClr val="tx1"/>
                          </a:solidFill>
                        </a:rPr>
                        <a:t>2</a:t>
                      </a:r>
                    </a:p>
                  </a:txBody>
                  <a:tcPr/>
                </a:tc>
                <a:tc>
                  <a:txBody>
                    <a:bodyPr/>
                    <a:lstStyle/>
                    <a:p>
                      <a:pPr algn="r"/>
                      <a:r>
                        <a:rPr lang="en-US">
                          <a:solidFill>
                            <a:schemeClr val="tx1"/>
                          </a:solidFill>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rPr>
                        <a:t>F(s</a:t>
                      </a:r>
                      <a:r>
                        <a:rPr lang="en-US">
                          <a:solidFill>
                            <a:schemeClr val="tx1"/>
                          </a:solidFill>
                        </a:rPr>
                        <a:t>)= (s+m)</a:t>
                      </a:r>
                      <a:r>
                        <a:rPr lang="en-US" baseline="30000">
                          <a:solidFill>
                            <a:schemeClr val="tx1"/>
                          </a:solidFill>
                        </a:rPr>
                        <a:t>2</a:t>
                      </a:r>
                      <a:r>
                        <a:rPr lang="en-US">
                          <a:solidFill>
                            <a:schemeClr val="tx1"/>
                          </a:solidFill>
                        </a:rPr>
                        <a:t>-n</a:t>
                      </a:r>
                    </a:p>
                  </a:txBody>
                  <a:tcPr/>
                </a:tc>
                <a:tc>
                  <a:txBody>
                    <a:bodyPr/>
                    <a:lstStyle/>
                    <a:p>
                      <a:pPr algn="r"/>
                      <a:r>
                        <a:rPr lang="en-US">
                          <a:solidFill>
                            <a:srgbClr val="C00000"/>
                          </a:solidFill>
                        </a:rPr>
                        <a:t>-540</a:t>
                      </a:r>
                    </a:p>
                  </a:txBody>
                  <a:tcPr/>
                </a:tc>
                <a:tc>
                  <a:txBody>
                    <a:bodyPr/>
                    <a:lstStyle/>
                    <a:p>
                      <a:pPr algn="r"/>
                      <a:r>
                        <a:rPr lang="en-US">
                          <a:solidFill>
                            <a:schemeClr val="tx1"/>
                          </a:solidFill>
                        </a:rPr>
                        <a:t>-373</a:t>
                      </a:r>
                    </a:p>
                  </a:txBody>
                  <a:tcPr/>
                </a:tc>
                <a:tc>
                  <a:txBody>
                    <a:bodyPr/>
                    <a:lstStyle/>
                    <a:p>
                      <a:pPr algn="r"/>
                      <a:r>
                        <a:rPr lang="en-US">
                          <a:solidFill>
                            <a:schemeClr val="tx1"/>
                          </a:solidFill>
                        </a:rPr>
                        <a:t>-204</a:t>
                      </a:r>
                    </a:p>
                  </a:txBody>
                  <a:tcPr/>
                </a:tc>
                <a:tc>
                  <a:txBody>
                    <a:bodyPr/>
                    <a:lstStyle/>
                    <a:p>
                      <a:pPr algn="r"/>
                      <a:r>
                        <a:rPr lang="en-US">
                          <a:solidFill>
                            <a:schemeClr val="tx1"/>
                          </a:solidFill>
                        </a:rPr>
                        <a:t>-33</a:t>
                      </a:r>
                    </a:p>
                  </a:txBody>
                  <a:tcPr/>
                </a:tc>
                <a:tc>
                  <a:txBody>
                    <a:bodyPr/>
                    <a:lstStyle/>
                    <a:p>
                      <a:pPr algn="r"/>
                      <a:r>
                        <a:rPr lang="en-US">
                          <a:solidFill>
                            <a:srgbClr val="FF0000"/>
                          </a:solidFill>
                        </a:rPr>
                        <a:t>140</a:t>
                      </a:r>
                    </a:p>
                  </a:txBody>
                  <a:tcPr/>
                </a:tc>
                <a:tc>
                  <a:txBody>
                    <a:bodyPr/>
                    <a:lstStyle/>
                    <a:p>
                      <a:pPr algn="r"/>
                      <a:r>
                        <a:rPr lang="en-US">
                          <a:solidFill>
                            <a:schemeClr val="accent2"/>
                          </a:solidFill>
                        </a:rPr>
                        <a:t>315</a:t>
                      </a:r>
                    </a:p>
                  </a:txBody>
                  <a:tcPr/>
                </a:tc>
                <a:tc>
                  <a:txBody>
                    <a:bodyPr/>
                    <a:lstStyle/>
                    <a:p>
                      <a:pPr algn="r"/>
                      <a:r>
                        <a:rPr lang="en-US">
                          <a:solidFill>
                            <a:schemeClr val="tx1"/>
                          </a:solidFill>
                        </a:rPr>
                        <a:t>492</a:t>
                      </a:r>
                    </a:p>
                  </a:txBody>
                  <a:tcPr/>
                </a:tc>
                <a:extLst>
                  <a:ext uri="{0D108BD9-81ED-4DB2-BD59-A6C34878D82A}">
                    <a16:rowId xmlns:a16="http://schemas.microsoft.com/office/drawing/2014/main" val="10001"/>
                  </a:ext>
                </a:extLst>
              </a:tr>
              <a:tr h="370840">
                <a:tc>
                  <a:txBody>
                    <a:bodyPr/>
                    <a:lstStyle/>
                    <a:p>
                      <a:r>
                        <a:rPr lang="en-US">
                          <a:solidFill>
                            <a:schemeClr val="tx1"/>
                          </a:solidFill>
                        </a:rPr>
                        <a:t>p=2</a:t>
                      </a:r>
                    </a:p>
                  </a:txBody>
                  <a:tcPr/>
                </a:tc>
                <a:tc>
                  <a:txBody>
                    <a:bodyPr/>
                    <a:lstStyle/>
                    <a:p>
                      <a:pPr algn="r"/>
                      <a:r>
                        <a:rPr lang="en-US">
                          <a:solidFill>
                            <a:srgbClr val="C00000"/>
                          </a:solidFill>
                        </a:rPr>
                        <a:t>-135</a:t>
                      </a:r>
                    </a:p>
                  </a:txBody>
                  <a:tcPr/>
                </a:tc>
                <a:tc>
                  <a:txBody>
                    <a:bodyPr/>
                    <a:lstStyle/>
                    <a:p>
                      <a:pPr algn="r"/>
                      <a:endParaRPr lang="en-US">
                        <a:solidFill>
                          <a:schemeClr val="tx1"/>
                        </a:solidFill>
                      </a:endParaRPr>
                    </a:p>
                  </a:txBody>
                  <a:tcPr/>
                </a:tc>
                <a:tc>
                  <a:txBody>
                    <a:bodyPr/>
                    <a:lstStyle/>
                    <a:p>
                      <a:pPr algn="r"/>
                      <a:r>
                        <a:rPr lang="en-US">
                          <a:solidFill>
                            <a:schemeClr val="tx1"/>
                          </a:solidFill>
                        </a:rPr>
                        <a:t>-51</a:t>
                      </a:r>
                    </a:p>
                  </a:txBody>
                  <a:tcPr/>
                </a:tc>
                <a:tc>
                  <a:txBody>
                    <a:bodyPr/>
                    <a:lstStyle/>
                    <a:p>
                      <a:pPr algn="r"/>
                      <a:endParaRPr lang="en-US">
                        <a:solidFill>
                          <a:schemeClr val="tx1"/>
                        </a:solidFill>
                      </a:endParaRPr>
                    </a:p>
                  </a:txBody>
                  <a:tcPr/>
                </a:tc>
                <a:tc>
                  <a:txBody>
                    <a:bodyPr/>
                    <a:lstStyle/>
                    <a:p>
                      <a:pPr algn="r"/>
                      <a:r>
                        <a:rPr lang="en-US">
                          <a:solidFill>
                            <a:srgbClr val="FF0000"/>
                          </a:solidFill>
                        </a:rPr>
                        <a:t>35</a:t>
                      </a:r>
                    </a:p>
                  </a:txBody>
                  <a:tcPr/>
                </a:tc>
                <a:tc>
                  <a:txBody>
                    <a:bodyPr/>
                    <a:lstStyle/>
                    <a:p>
                      <a:pPr algn="r"/>
                      <a:endParaRPr lang="en-US">
                        <a:solidFill>
                          <a:schemeClr val="accent2"/>
                        </a:solidFill>
                      </a:endParaRPr>
                    </a:p>
                  </a:txBody>
                  <a:tcPr/>
                </a:tc>
                <a:tc>
                  <a:txBody>
                    <a:bodyPr/>
                    <a:lstStyle/>
                    <a:p>
                      <a:pPr algn="r"/>
                      <a:r>
                        <a:rPr lang="en-US">
                          <a:solidFill>
                            <a:schemeClr val="tx1"/>
                          </a:solidFill>
                        </a:rPr>
                        <a:t>123</a:t>
                      </a:r>
                    </a:p>
                  </a:txBody>
                  <a:tcPr/>
                </a:tc>
                <a:extLst>
                  <a:ext uri="{0D108BD9-81ED-4DB2-BD59-A6C34878D82A}">
                    <a16:rowId xmlns:a16="http://schemas.microsoft.com/office/drawing/2014/main" val="10002"/>
                  </a:ext>
                </a:extLst>
              </a:tr>
              <a:tr h="370840">
                <a:tc>
                  <a:txBody>
                    <a:bodyPr/>
                    <a:lstStyle/>
                    <a:p>
                      <a:r>
                        <a:rPr lang="en-US">
                          <a:solidFill>
                            <a:schemeClr val="tx1"/>
                          </a:solidFill>
                        </a:rPr>
                        <a:t>p=3</a:t>
                      </a:r>
                    </a:p>
                  </a:txBody>
                  <a:tcPr/>
                </a:tc>
                <a:tc>
                  <a:txBody>
                    <a:bodyPr/>
                    <a:lstStyle/>
                    <a:p>
                      <a:pPr algn="r"/>
                      <a:r>
                        <a:rPr lang="en-US" dirty="0">
                          <a:solidFill>
                            <a:srgbClr val="C00000"/>
                          </a:solidFill>
                        </a:rPr>
                        <a:t>-5</a:t>
                      </a:r>
                    </a:p>
                  </a:txBody>
                  <a:tcPr/>
                </a:tc>
                <a:tc>
                  <a:txBody>
                    <a:bodyPr/>
                    <a:lstStyle/>
                    <a:p>
                      <a:pPr algn="r"/>
                      <a:endParaRPr lang="en-US">
                        <a:solidFill>
                          <a:schemeClr val="tx1"/>
                        </a:solidFill>
                      </a:endParaRPr>
                    </a:p>
                  </a:txBody>
                  <a:tcPr/>
                </a:tc>
                <a:tc>
                  <a:txBody>
                    <a:bodyPr/>
                    <a:lstStyle/>
                    <a:p>
                      <a:pPr algn="r"/>
                      <a:r>
                        <a:rPr lang="en-US">
                          <a:solidFill>
                            <a:schemeClr val="tx1"/>
                          </a:solidFill>
                        </a:rPr>
                        <a:t>-17</a:t>
                      </a:r>
                    </a:p>
                  </a:txBody>
                  <a:tcPr/>
                </a:tc>
                <a:tc>
                  <a:txBody>
                    <a:bodyPr/>
                    <a:lstStyle/>
                    <a:p>
                      <a:pPr algn="r"/>
                      <a:r>
                        <a:rPr lang="en-US">
                          <a:solidFill>
                            <a:schemeClr val="tx1"/>
                          </a:solidFill>
                        </a:rPr>
                        <a:t>-11</a:t>
                      </a:r>
                    </a:p>
                  </a:txBody>
                  <a:tcPr/>
                </a:tc>
                <a:tc>
                  <a:txBody>
                    <a:bodyPr/>
                    <a:lstStyle/>
                    <a:p>
                      <a:pPr algn="r"/>
                      <a:endParaRPr lang="en-US">
                        <a:solidFill>
                          <a:srgbClr val="FF0000"/>
                        </a:solidFill>
                      </a:endParaRPr>
                    </a:p>
                  </a:txBody>
                  <a:tcPr/>
                </a:tc>
                <a:tc>
                  <a:txBody>
                    <a:bodyPr/>
                    <a:lstStyle/>
                    <a:p>
                      <a:pPr algn="r"/>
                      <a:r>
                        <a:rPr lang="en-US">
                          <a:solidFill>
                            <a:schemeClr val="accent2"/>
                          </a:solidFill>
                        </a:rPr>
                        <a:t>35</a:t>
                      </a:r>
                    </a:p>
                  </a:txBody>
                  <a:tcPr/>
                </a:tc>
                <a:tc>
                  <a:txBody>
                    <a:bodyPr/>
                    <a:lstStyle/>
                    <a:p>
                      <a:pPr algn="r"/>
                      <a:r>
                        <a:rPr lang="en-US">
                          <a:solidFill>
                            <a:schemeClr val="tx1"/>
                          </a:solidFill>
                        </a:rPr>
                        <a:t>41</a:t>
                      </a:r>
                    </a:p>
                  </a:txBody>
                  <a:tcPr/>
                </a:tc>
                <a:extLst>
                  <a:ext uri="{0D108BD9-81ED-4DB2-BD59-A6C34878D82A}">
                    <a16:rowId xmlns:a16="http://schemas.microsoft.com/office/drawing/2014/main" val="10003"/>
                  </a:ext>
                </a:extLst>
              </a:tr>
              <a:tr h="370840">
                <a:tc>
                  <a:txBody>
                    <a:bodyPr/>
                    <a:lstStyle/>
                    <a:p>
                      <a:r>
                        <a:rPr lang="en-US">
                          <a:solidFill>
                            <a:schemeClr val="tx1"/>
                          </a:solidFill>
                        </a:rPr>
                        <a:t>p=5</a:t>
                      </a:r>
                    </a:p>
                  </a:txBody>
                  <a:tcPr/>
                </a:tc>
                <a:tc>
                  <a:txBody>
                    <a:bodyPr/>
                    <a:lstStyle/>
                    <a:p>
                      <a:pPr algn="r"/>
                      <a:r>
                        <a:rPr lang="en-US">
                          <a:solidFill>
                            <a:srgbClr val="C00000"/>
                          </a:solidFill>
                        </a:rPr>
                        <a:t>-1</a:t>
                      </a: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r>
                        <a:rPr lang="en-US">
                          <a:solidFill>
                            <a:srgbClr val="FF0000"/>
                          </a:solidFill>
                        </a:rPr>
                        <a:t>7</a:t>
                      </a:r>
                    </a:p>
                  </a:txBody>
                  <a:tcPr/>
                </a:tc>
                <a:tc>
                  <a:txBody>
                    <a:bodyPr/>
                    <a:lstStyle/>
                    <a:p>
                      <a:pPr algn="r"/>
                      <a:r>
                        <a:rPr lang="en-US">
                          <a:solidFill>
                            <a:schemeClr val="accent2"/>
                          </a:solidFill>
                        </a:rPr>
                        <a:t>7</a:t>
                      </a:r>
                    </a:p>
                  </a:txBody>
                  <a:tcPr/>
                </a:tc>
                <a:tc>
                  <a:txBody>
                    <a:bodyPr/>
                    <a:lstStyle/>
                    <a:p>
                      <a:pPr algn="r"/>
                      <a:endParaRPr lang="en-US">
                        <a:solidFill>
                          <a:schemeClr val="tx1"/>
                        </a:solidFill>
                      </a:endParaRPr>
                    </a:p>
                  </a:txBody>
                  <a:tcPr/>
                </a:tc>
                <a:extLst>
                  <a:ext uri="{0D108BD9-81ED-4DB2-BD59-A6C34878D82A}">
                    <a16:rowId xmlns:a16="http://schemas.microsoft.com/office/drawing/2014/main" val="10004"/>
                  </a:ext>
                </a:extLst>
              </a:tr>
              <a:tr h="370840">
                <a:tc>
                  <a:txBody>
                    <a:bodyPr/>
                    <a:lstStyle/>
                    <a:p>
                      <a:r>
                        <a:rPr lang="en-US">
                          <a:solidFill>
                            <a:schemeClr val="tx1"/>
                          </a:solidFill>
                        </a:rPr>
                        <a:t>p=7</a:t>
                      </a:r>
                    </a:p>
                  </a:txBody>
                  <a:tcPr/>
                </a:tc>
                <a:tc>
                  <a:txBody>
                    <a:bodyPr/>
                    <a:lstStyle/>
                    <a:p>
                      <a:pPr algn="r"/>
                      <a:endParaRPr lang="en-US">
                        <a:solidFill>
                          <a:srgbClr val="C00000"/>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r>
                        <a:rPr lang="en-US">
                          <a:solidFill>
                            <a:srgbClr val="FF0000"/>
                          </a:solidFill>
                        </a:rPr>
                        <a:t>1</a:t>
                      </a:r>
                    </a:p>
                  </a:txBody>
                  <a:tcPr/>
                </a:tc>
                <a:tc>
                  <a:txBody>
                    <a:bodyPr/>
                    <a:lstStyle/>
                    <a:p>
                      <a:pPr algn="r"/>
                      <a:r>
                        <a:rPr lang="en-US">
                          <a:solidFill>
                            <a:schemeClr val="accent2"/>
                          </a:solidFill>
                        </a:rPr>
                        <a:t>1</a:t>
                      </a:r>
                    </a:p>
                  </a:txBody>
                  <a:tcPr/>
                </a:tc>
                <a:tc>
                  <a:txBody>
                    <a:bodyPr/>
                    <a:lstStyle/>
                    <a:p>
                      <a:pPr algn="r"/>
                      <a:endParaRPr lang="en-US">
                        <a:solidFill>
                          <a:schemeClr val="tx1"/>
                        </a:solidFill>
                      </a:endParaRPr>
                    </a:p>
                  </a:txBody>
                  <a:tcPr/>
                </a:tc>
                <a:extLst>
                  <a:ext uri="{0D108BD9-81ED-4DB2-BD59-A6C34878D82A}">
                    <a16:rowId xmlns:a16="http://schemas.microsoft.com/office/drawing/2014/main" val="10005"/>
                  </a:ext>
                </a:extLst>
              </a:tr>
              <a:tr h="370840">
                <a:tc>
                  <a:txBody>
                    <a:bodyPr/>
                    <a:lstStyle/>
                    <a:p>
                      <a:endParaRPr lang="en-US">
                        <a:solidFill>
                          <a:schemeClr val="tx1"/>
                        </a:solidFill>
                      </a:endParaRPr>
                    </a:p>
                  </a:txBody>
                  <a:tcPr/>
                </a:tc>
                <a:tc>
                  <a:txBody>
                    <a:bodyPr/>
                    <a:lstStyle/>
                    <a:p>
                      <a:pPr algn="r"/>
                      <a:endParaRPr lang="en-US">
                        <a:solidFill>
                          <a:srgbClr val="C00000"/>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rgbClr val="FF0000"/>
                        </a:solidFill>
                      </a:endParaRPr>
                    </a:p>
                  </a:txBody>
                  <a:tcPr/>
                </a:tc>
                <a:tc>
                  <a:txBody>
                    <a:bodyPr/>
                    <a:lstStyle/>
                    <a:p>
                      <a:pPr algn="r"/>
                      <a:endParaRPr lang="en-US">
                        <a:solidFill>
                          <a:schemeClr val="accent2"/>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t>To analyze QS, we need to finds a good interval and estimate sieving and solving times</a:t>
            </a:r>
            <a:endParaRPr lang="en-US" sz="2000" baseline="30000" dirty="0"/>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1357276954"/>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factor base </a:t>
                      </a:r>
                      <a:r>
                        <a:rPr kumimoji="1" lang="en-US" sz="1800" b="0" i="0" u="none" strike="noStrike" cap="none" normalizeH="0" baseline="0" err="1">
                          <a:ln>
                            <a:noFill/>
                          </a:ln>
                          <a:solidFill>
                            <a:schemeClr val="tx1"/>
                          </a:solidFill>
                          <a:effectLst/>
                          <a:latin typeface="Arial" pitchFamily="34" charset="0"/>
                        </a:rPr>
                        <a:t>x</a:t>
                      </a:r>
                      <a:r>
                        <a:rPr kumimoji="1" lang="en-US" sz="1800" b="0" i="0" u="none" strike="noStrike" cap="none" normalizeH="0" baseline="0">
                          <a:ln>
                            <a:noFill/>
                          </a:ln>
                          <a:solidFill>
                            <a:schemeClr val="tx1"/>
                          </a:solidFill>
                          <a:effectLst/>
                          <a:latin typeface="Arial"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sieving interval x 10</a:t>
                      </a:r>
                      <a:r>
                        <a:rPr kumimoji="1" lang="en-US" sz="1800" b="0" i="0" u="none" strike="noStrike" cap="none" normalizeH="0" baseline="3000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Arial"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5257800"/>
          </a:xfrm>
        </p:spPr>
        <p:txBody>
          <a:bodyPr/>
          <a:lstStyle/>
          <a:p>
            <a:pPr>
              <a:spcBef>
                <a:spcPts val="200"/>
              </a:spcBef>
            </a:pPr>
            <a:r>
              <a:rPr lang="en-US" sz="2000" dirty="0">
                <a:latin typeface="Calibri" panose="020F0502020204030204" pitchFamily="34" charset="0"/>
                <a:cs typeface="Calibri" panose="020F0502020204030204" pitchFamily="34" charset="0"/>
              </a:rPr>
              <a:t>Define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exp(v(lg(n))</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(lg(lg(n)</a:t>
            </a:r>
            <a:r>
              <a:rPr lang="en-US" sz="2000" baseline="30000" dirty="0">
                <a:latin typeface="Calibri" panose="020F0502020204030204" pitchFamily="34" charset="0"/>
                <a:cs typeface="Calibri" panose="020F0502020204030204" pitchFamily="34" charset="0"/>
              </a:rPr>
              <a:t>(1-u)</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Let y(x, B) =|{y: </a:t>
            </a:r>
            <a:r>
              <a:rPr lang="en-US" sz="2000" dirty="0" err="1">
                <a:latin typeface="Calibri" panose="020F0502020204030204" pitchFamily="34" charset="0"/>
                <a:cs typeface="Calibri" panose="020F0502020204030204" pitchFamily="34" charset="0"/>
              </a:rPr>
              <a:t>y≤x</a:t>
            </a:r>
            <a:r>
              <a:rPr lang="en-US" sz="2000" dirty="0">
                <a:latin typeface="Calibri" panose="020F0502020204030204" pitchFamily="34" charset="0"/>
                <a:cs typeface="Calibri" panose="020F0502020204030204" pitchFamily="34" charset="0"/>
              </a:rPr>
              <a:t> and y is B-smooth}|.</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r>
              <a:rPr lang="en-US" sz="1800" dirty="0">
                <a:latin typeface="Calibri" panose="020F0502020204030204" pitchFamily="34" charset="0"/>
                <a:cs typeface="Calibri" panose="020F0502020204030204" pitchFamily="34" charset="0"/>
              </a:rPr>
              <a:t>y(</a:t>
            </a:r>
            <a:r>
              <a:rPr lang="en-US" sz="1800" dirty="0" err="1">
                <a:latin typeface="Calibri" panose="020F0502020204030204" pitchFamily="34" charset="0"/>
                <a:cs typeface="Calibri" panose="020F0502020204030204" pitchFamily="34" charset="0"/>
              </a:rPr>
              <a:t>x,x</a:t>
            </a:r>
            <a:r>
              <a:rPr lang="en-US" sz="1800" baseline="30000" dirty="0">
                <a:latin typeface="Calibri" panose="020F0502020204030204" pitchFamily="34" charset="0"/>
                <a:cs typeface="Calibri" panose="020F0502020204030204" pitchFamily="34" charset="0"/>
              </a:rPr>
              <a:t>(1/w)</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w+f</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where f(</a:t>
            </a:r>
            <a:r>
              <a:rPr lang="en-US" sz="1800" dirty="0" err="1">
                <a:latin typeface="Calibri" panose="020F0502020204030204" pitchFamily="34" charset="0"/>
                <a:cs typeface="Calibri" panose="020F0502020204030204" pitchFamily="34" charset="0"/>
              </a:rPr>
              <a:t>x,w</a:t>
            </a:r>
            <a:r>
              <a:rPr lang="en-US" sz="1800" dirty="0">
                <a:latin typeface="Calibri" panose="020F0502020204030204" pitchFamily="34" charset="0"/>
                <a:cs typeface="Calibri" panose="020F0502020204030204" pitchFamily="34" charset="0"/>
              </a:rPr>
              <a:t>)/w </a:t>
            </a:r>
            <a:r>
              <a:rPr lang="en-US" sz="1800" dirty="0">
                <a:latin typeface="Calibri" panose="020F0502020204030204" pitchFamily="34" charset="0"/>
                <a:cs typeface="Calibri" panose="020F0502020204030204" pitchFamily="34" charset="0"/>
                <a:sym typeface="Wingdings" pitchFamily="2" charset="2"/>
              </a:rPr>
              <a:t>0 as w</a:t>
            </a:r>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We must try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 1/(2v)(1-u)+o(1)] to find one.</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Q=k x P.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8" name="Table 7"/>
          <p:cNvGraphicFramePr>
            <a:graphicFrameLocks noGrp="1"/>
          </p:cNvGraphicFramePr>
          <p:nvPr>
            <p:extLst>
              <p:ext uri="{D42A27DB-BD31-4B8C-83A1-F6EECF244321}">
                <p14:modId xmlns:p14="http://schemas.microsoft.com/office/powerpoint/2010/main" val="659251759"/>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rPr>
                        <a:t>Method</a:t>
                      </a:r>
                    </a:p>
                  </a:txBody>
                  <a:tcPr/>
                </a:tc>
                <a:tc>
                  <a:txBody>
                    <a:bodyPr/>
                    <a:lstStyle/>
                    <a:p>
                      <a:pPr algn="r"/>
                      <a:r>
                        <a:rPr lang="en-US" sz="2000">
                          <a:solidFill>
                            <a:schemeClr val="tx1"/>
                          </a:solidFill>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rPr>
                        <a:t>Trial Division</a:t>
                      </a:r>
                    </a:p>
                  </a:txBody>
                  <a:tcPr/>
                </a:tc>
                <a:tc>
                  <a:txBody>
                    <a:bodyPr/>
                    <a:lstStyle/>
                    <a:p>
                      <a:pPr algn="r"/>
                      <a:r>
                        <a:rPr lang="en-US" sz="2000">
                          <a:solidFill>
                            <a:schemeClr val="tx1"/>
                          </a:solidFill>
                        </a:rPr>
                        <a:t>n/</a:t>
                      </a:r>
                      <a:r>
                        <a:rPr lang="en-US" sz="2000" err="1">
                          <a:solidFill>
                            <a:schemeClr val="tx1"/>
                          </a:solidFill>
                        </a:rPr>
                        <a:t>lg</a:t>
                      </a:r>
                      <a:r>
                        <a:rPr lang="en-US" sz="2000">
                          <a:solidFill>
                            <a:schemeClr val="tx1"/>
                          </a:solidFill>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rPr>
                        <a:t>Quadratic Sieve</a:t>
                      </a:r>
                    </a:p>
                  </a:txBody>
                  <a:tcPr/>
                </a:tc>
                <a:tc>
                  <a:txBody>
                    <a:bodyPr/>
                    <a:lstStyle/>
                    <a:p>
                      <a:pPr algn="r"/>
                      <a:r>
                        <a:rPr lang="en-US" sz="2000">
                          <a:solidFill>
                            <a:schemeClr val="tx1"/>
                          </a:solidFill>
                        </a:rPr>
                        <a:t>(n </a:t>
                      </a:r>
                      <a:r>
                        <a:rPr lang="en-US" sz="2000" err="1">
                          <a:solidFill>
                            <a:schemeClr val="tx1"/>
                          </a:solidFill>
                        </a:rPr>
                        <a:t>lg</a:t>
                      </a:r>
                      <a:r>
                        <a:rPr lang="en-US" sz="2000">
                          <a:solidFill>
                            <a:schemeClr val="tx1"/>
                          </a:solidFill>
                        </a:rPr>
                        <a:t>(n))</a:t>
                      </a:r>
                      <a:r>
                        <a:rPr lang="en-US" sz="2000" baseline="30000">
                          <a:solidFill>
                            <a:schemeClr val="tx1"/>
                          </a:solidFill>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rPr>
                        <a:t>Number Field Sieve</a:t>
                      </a:r>
                    </a:p>
                  </a:txBody>
                  <a:tcPr/>
                </a:tc>
                <a:tc>
                  <a:txBody>
                    <a:bodyPr/>
                    <a:lstStyle/>
                    <a:p>
                      <a:pPr algn="r"/>
                      <a:r>
                        <a:rPr lang="en-US" sz="2000">
                          <a:solidFill>
                            <a:schemeClr val="tx1"/>
                          </a:solidFill>
                        </a:rPr>
                        <a:t>1.9223 n</a:t>
                      </a:r>
                      <a:r>
                        <a:rPr lang="en-US" sz="2000" baseline="30000">
                          <a:solidFill>
                            <a:schemeClr val="tx1"/>
                          </a:solidFill>
                        </a:rPr>
                        <a:t>1/3</a:t>
                      </a:r>
                      <a:r>
                        <a:rPr lang="en-US" sz="2000" baseline="0">
                          <a:solidFill>
                            <a:schemeClr val="tx1"/>
                          </a:solidFill>
                        </a:rPr>
                        <a:t> </a:t>
                      </a:r>
                      <a:r>
                        <a:rPr lang="en-US" sz="2000" baseline="0" err="1">
                          <a:solidFill>
                            <a:schemeClr val="tx1"/>
                          </a:solidFill>
                        </a:rPr>
                        <a:t>lg</a:t>
                      </a:r>
                      <a:r>
                        <a:rPr lang="en-US" sz="2000" baseline="0">
                          <a:solidFill>
                            <a:schemeClr val="tx1"/>
                          </a:solidFill>
                        </a:rPr>
                        <a:t>(n)</a:t>
                      </a:r>
                      <a:r>
                        <a:rPr lang="en-US" sz="2000" baseline="30000">
                          <a:solidFill>
                            <a:schemeClr val="tx1"/>
                          </a:solidFill>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Fastest in 1998: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err="1">
                <a:latin typeface="Calibri" panose="020F0502020204030204" pitchFamily="34" charset="0"/>
                <a:cs typeface="Calibri" panose="020F0502020204030204" pitchFamily="34" charset="0"/>
              </a:rPr>
              <a:t>Commutivity</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mc:Choice xmlns:a14="http://schemas.microsoft.com/office/drawing/2010/main" Requires="a14">
          <p:sp>
            <p:nvSpPr>
              <p:cNvPr id="89093" name="Rectangle 3"/>
              <p:cNvSpPr>
                <a:spLocks noGrp="1" noChangeArrowheads="1"/>
              </p:cNvSpPr>
              <p:nvPr>
                <p:ph type="body" idx="1"/>
              </p:nvPr>
            </p:nvSpPr>
            <p:spPr>
              <a:xfrm>
                <a:off x="381000" y="1524000"/>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p:sp>
            <p:nvSpPr>
              <p:cNvPr id="89093" name="Rectangle 3"/>
              <p:cNvSpPr>
                <a:spLocks noGrp="1" noRot="1" noChangeAspect="1" noMove="1" noResize="1" noEditPoints="1" noAdjustHandles="1" noChangeArrowheads="1" noChangeShapeType="1" noTextEdit="1"/>
              </p:cNvSpPr>
              <p:nvPr>
                <p:ph type="body" idx="1"/>
              </p:nvPr>
            </p:nvSpPr>
            <p:spPr>
              <a:xfrm>
                <a:off x="381000" y="1524000"/>
                <a:ext cx="7924800" cy="4419600"/>
              </a:xfrm>
              <a:blipFill>
                <a:blip r:embed="rId2"/>
                <a:stretch>
                  <a:fillRect l="-960" t="-860"/>
                </a:stretch>
              </a:blipFill>
            </p:spPr>
            <p:txBody>
              <a:bodyPr/>
              <a:lstStyle/>
              <a:p>
                <a:r>
                  <a:rPr lang="en-US">
                    <a:noFill/>
                  </a:rPr>
                  <a:t> </a:t>
                </a:r>
              </a:p>
            </p:txBody>
          </p:sp>
        </mc:Fallback>
      </mc:AlternateContent>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4289966"/>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rPr>
                        <a:t>Step</a:t>
                      </a:r>
                    </a:p>
                  </a:txBody>
                  <a:tcPr/>
                </a:tc>
                <a:tc>
                  <a:txBody>
                    <a:bodyPr/>
                    <a:lstStyle/>
                    <a:p>
                      <a:pPr algn="r"/>
                      <a:r>
                        <a:rPr lang="en-US">
                          <a:solidFill>
                            <a:schemeClr val="tx1"/>
                          </a:solidFill>
                        </a:rPr>
                        <a:t>m</a:t>
                      </a:r>
                    </a:p>
                  </a:txBody>
                  <a:tcPr/>
                </a:tc>
                <a:tc>
                  <a:txBody>
                    <a:bodyPr/>
                    <a:lstStyle/>
                    <a:p>
                      <a:pPr algn="r"/>
                      <a:r>
                        <a:rPr lang="en-US">
                          <a:solidFill>
                            <a:schemeClr val="tx1"/>
                          </a:solidFill>
                        </a:rPr>
                        <a:t>t</a:t>
                      </a:r>
                    </a:p>
                  </a:txBody>
                  <a:tcPr/>
                </a:tc>
                <a:tc>
                  <a:txBody>
                    <a:bodyPr/>
                    <a:lstStyle/>
                    <a:p>
                      <a:pPr algn="r"/>
                      <a:r>
                        <a:rPr lang="en-US">
                          <a:solidFill>
                            <a:schemeClr val="tx1"/>
                          </a:solidFill>
                        </a:rPr>
                        <a:t>y</a:t>
                      </a:r>
                    </a:p>
                  </a:txBody>
                  <a:tcPr/>
                </a:tc>
                <a:tc>
                  <a:txBody>
                    <a:bodyPr/>
                    <a:lstStyle/>
                    <a:p>
                      <a:pPr algn="r"/>
                      <a:r>
                        <a:rPr lang="en-US">
                          <a:solidFill>
                            <a:schemeClr val="tx1"/>
                          </a:solidFill>
                        </a:rPr>
                        <a:t>r</a:t>
                      </a:r>
                    </a:p>
                  </a:txBody>
                  <a:tcPr/>
                </a:tc>
                <a:tc>
                  <a:txBody>
                    <a:bodyPr/>
                    <a:lstStyle/>
                    <a:p>
                      <a:pPr algn="r"/>
                      <a:r>
                        <a:rPr lang="en-US">
                          <a:solidFill>
                            <a:schemeClr val="tx1"/>
                          </a:solidFill>
                        </a:rPr>
                        <a:t>x</a:t>
                      </a:r>
                    </a:p>
                  </a:txBody>
                  <a:tcPr/>
                </a:tc>
                <a:tc>
                  <a:txBody>
                    <a:bodyPr/>
                    <a:lstStyle/>
                    <a:p>
                      <a:pPr algn="r"/>
                      <a:r>
                        <a:rPr lang="en-US">
                          <a:solidFill>
                            <a:schemeClr val="tx1"/>
                          </a:solidFill>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rPr>
                        <a:t>0</a:t>
                      </a:r>
                    </a:p>
                  </a:txBody>
                  <a:tcPr/>
                </a:tc>
                <a:tc>
                  <a:txBody>
                    <a:bodyPr/>
                    <a:lstStyle/>
                    <a:p>
                      <a:pPr algn="r"/>
                      <a:r>
                        <a:rPr lang="en-US" dirty="0">
                          <a:solidFill>
                            <a:schemeClr val="tx1"/>
                          </a:solidFill>
                        </a:rPr>
                        <a:t>3</a:t>
                      </a:r>
                    </a:p>
                  </a:txBody>
                  <a:tcPr/>
                </a:tc>
                <a:tc>
                  <a:txBody>
                    <a:bodyPr/>
                    <a:lstStyle/>
                    <a:p>
                      <a:pPr algn="r"/>
                      <a:endParaRPr lang="en-US">
                        <a:solidFill>
                          <a:schemeClr val="tx1"/>
                        </a:solidFill>
                      </a:endParaRPr>
                    </a:p>
                  </a:txBody>
                  <a:tcPr/>
                </a:tc>
                <a:tc>
                  <a:txBody>
                    <a:bodyPr/>
                    <a:lstStyle/>
                    <a:p>
                      <a:pPr algn="r"/>
                      <a:r>
                        <a:rPr lang="en-US">
                          <a:solidFill>
                            <a:schemeClr val="tx1"/>
                          </a:solidFill>
                        </a:rPr>
                        <a:t>27</a:t>
                      </a:r>
                    </a:p>
                  </a:txBody>
                  <a:tcPr/>
                </a:tc>
                <a:tc>
                  <a:txBody>
                    <a:bodyPr/>
                    <a:lstStyle/>
                    <a:p>
                      <a:pPr algn="r"/>
                      <a:r>
                        <a:rPr lang="en-US">
                          <a:solidFill>
                            <a:schemeClr val="tx1"/>
                          </a:solidFill>
                        </a:rPr>
                        <a:t>3</a:t>
                      </a:r>
                    </a:p>
                  </a:txBody>
                  <a:tcPr/>
                </a:tc>
                <a:tc>
                  <a:txBody>
                    <a:bodyPr/>
                    <a:lstStyle/>
                    <a:p>
                      <a:pPr algn="r"/>
                      <a:r>
                        <a:rPr lang="en-US">
                          <a:solidFill>
                            <a:schemeClr val="tx1"/>
                          </a:solidFill>
                        </a:rPr>
                        <a:t>2</a:t>
                      </a:r>
                    </a:p>
                  </a:txBody>
                  <a:tcPr/>
                </a:tc>
                <a:tc>
                  <a:txBody>
                    <a:bodyPr/>
                    <a:lstStyle/>
                    <a:p>
                      <a:pPr algn="r"/>
                      <a:r>
                        <a:rPr lang="en-US">
                          <a:solidFill>
                            <a:schemeClr val="tx1"/>
                          </a:solidFill>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rPr>
                        <a:t>1</a:t>
                      </a:r>
                    </a:p>
                  </a:txBody>
                  <a:tcPr/>
                </a:tc>
                <a:tc>
                  <a:txBody>
                    <a:bodyPr/>
                    <a:lstStyle/>
                    <a:p>
                      <a:pPr algn="r"/>
                      <a:r>
                        <a:rPr lang="en-US"/>
                        <a:t>2</a:t>
                      </a:r>
                    </a:p>
                  </a:txBody>
                  <a:tcPr/>
                </a:tc>
                <a:tc>
                  <a:txBody>
                    <a:bodyPr/>
                    <a:lstStyle/>
                    <a:p>
                      <a:pPr algn="r"/>
                      <a:r>
                        <a:rPr lang="en-US"/>
                        <a:t>2</a:t>
                      </a:r>
                    </a:p>
                  </a:txBody>
                  <a:tcPr/>
                </a:tc>
                <a:tc>
                  <a:txBody>
                    <a:bodyPr/>
                    <a:lstStyle/>
                    <a:p>
                      <a:pPr algn="r"/>
                      <a:r>
                        <a:rPr lang="en-US"/>
                        <a:t>32</a:t>
                      </a:r>
                    </a:p>
                  </a:txBody>
                  <a:tcPr/>
                </a:tc>
                <a:tc>
                  <a:txBody>
                    <a:bodyPr/>
                    <a:lstStyle/>
                    <a:p>
                      <a:pPr algn="r"/>
                      <a:r>
                        <a:rPr lang="en-US"/>
                        <a:t>2</a:t>
                      </a:r>
                    </a:p>
                  </a:txBody>
                  <a:tcPr/>
                </a:tc>
                <a:tc>
                  <a:txBody>
                    <a:bodyPr/>
                    <a:lstStyle/>
                    <a:p>
                      <a:pPr algn="r"/>
                      <a:r>
                        <a:rPr lang="en-US"/>
                        <a:t>13</a:t>
                      </a:r>
                    </a:p>
                  </a:txBody>
                  <a:tcPr/>
                </a:tc>
                <a:tc>
                  <a:txBody>
                    <a:bodyPr/>
                    <a:lstStyle/>
                    <a:p>
                      <a:pPr algn="r"/>
                      <a:r>
                        <a:rPr lang="en-US" dirty="0"/>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72028</TotalTime>
  <Words>12030</Words>
  <Application>Microsoft Macintosh PowerPoint</Application>
  <PresentationFormat>On-screen Show (4:3)</PresentationFormat>
  <Paragraphs>1237</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3930</cp:revision>
  <cp:lastPrinted>2013-03-04T02:42:21Z</cp:lastPrinted>
  <dcterms:created xsi:type="dcterms:W3CDTF">2013-03-13T03:43:13Z</dcterms:created>
  <dcterms:modified xsi:type="dcterms:W3CDTF">2023-11-02T21:16:21Z</dcterms:modified>
</cp:coreProperties>
</file>