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reuses b for two different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adversary, Eve, can see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and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Eve discovers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can compute 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&lt;q&lt;2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511+64t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&lt;p&lt;2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512+64t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primitive root x (mod p); compute: g=x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(p-1)/q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Picks a random, 1cacq-1.  A=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 random k, r=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p)) (mod q).  Note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k must be different for each signature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s= k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(h(M)+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(mod q).  Signature is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r,s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u= 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h(x)(mod q), v= (rs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over straight 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Exponent is 160 bits not 768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81400"/>
          </a:xfrm>
        </p:spPr>
        <p:txBody>
          <a:bodyPr/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~ √p.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0≦j&lt;m.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Sort (j,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second coordinate.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there is a match in the tables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-i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mj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mj+i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discrete log.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ath1" pitchFamily="2" charset="2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ath1" pitchFamily="2" charset="2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193.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p=229, n=191, 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dirty="0"/>
              <a:t>=228, 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=2.  L</a:t>
            </a:r>
            <a:r>
              <a:rPr lang="en-US" sz="2000" baseline="-25000" dirty="0"/>
              <a:t>2</a:t>
            </a:r>
            <a:r>
              <a:rPr lang="en-US" sz="2000" dirty="0"/>
              <a:t>(228)=110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73841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5031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125 (mod 191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 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y (mod p) for x (mod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+x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put  g=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-x[0]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133600"/>
                <a:ext cx="8458200" cy="3886200"/>
              </a:xfrm>
              <a:blipFill>
                <a:blip r:embed="rId2"/>
                <a:stretch>
                  <a:fillRect l="-901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p=251.  a= 71, b=210, &lt;a&gt;=F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n=250= 2 x 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 (mod 2).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71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210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Applying CRT: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197.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=y (mod p) .   B=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Precompute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get enough of these, you can solve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s at random and compute 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then</a:t>
            </a:r>
          </a:p>
          <a:p>
            <a:pPr lvl="1">
              <a:lnSpc>
                <a:spcPct val="8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(y)+s 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…+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O(e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(1+ln(p)ln(ln(p))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time.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LaMacchia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Odlyzko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Gaussian integer index calculus variant to attack discrete log.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2971800"/>
          </a:xfrm>
        </p:spPr>
        <p:txBody>
          <a:bodyPr/>
          <a:lstStyle/>
          <a:p>
            <a:r>
              <a:rPr lang="en-US" sz="2000" dirty="0">
                <a:sym typeface="Symbol" pitchFamily="18" charset="2"/>
              </a:rPr>
              <a:t>HMAC(K, text)= </a:t>
            </a:r>
            <a:r>
              <a:rPr lang="en-US" sz="2000" dirty="0" err="1">
                <a:sym typeface="Symbol" pitchFamily="18" charset="2"/>
              </a:rPr>
              <a:t>H((K⊕opad)||H((K⊕ipad)||text</a:t>
            </a:r>
            <a:r>
              <a:rPr lang="en-US" sz="2000" dirty="0">
                <a:sym typeface="Symbol" pitchFamily="18" charset="2"/>
              </a:rPr>
              <a:t>)))</a:t>
            </a:r>
          </a:p>
          <a:p>
            <a:r>
              <a:rPr lang="en-US" sz="2000" dirty="0"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sym typeface="Symbol" pitchFamily="18" charset="2"/>
              </a:rPr>
              <a:t>ipad</a:t>
            </a:r>
            <a:r>
              <a:rPr lang="en-US" sz="2000" dirty="0"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sym typeface="Symbol" pitchFamily="18" charset="2"/>
              </a:rPr>
              <a:t>opad</a:t>
            </a:r>
            <a:r>
              <a:rPr lang="en-US" sz="2000" dirty="0"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sym typeface="Symbol" pitchFamily="18" charset="2"/>
              </a:rPr>
              <a:t>Verification requires knowledge of K.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b=13.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 x 6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147 = 3 x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(13)=  (L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(3)+2L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582612" y="2133600"/>
            <a:ext cx="2160588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A1: s= min(p size),</a:t>
            </a:r>
          </a:p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18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 in {0, … 2</a:t>
            </a:r>
            <a:r>
              <a:rPr kumimoji="0" lang="en-US" sz="1800" baseline="30000" dirty="0">
                <a:latin typeface="Arial" pitchFamily="34" charset="0"/>
                <a:cs typeface="Arial" pitchFamily="34" charset="0"/>
              </a:rPr>
              <a:t>256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-1}</a:t>
            </a:r>
          </a:p>
        </p:txBody>
      </p:sp>
      <p:sp>
        <p:nvSpPr>
          <p:cNvPr id="88072" name="Line 6"/>
          <p:cNvSpPr>
            <a:spLocks noChangeShapeType="1"/>
          </p:cNvSpPr>
          <p:nvPr/>
        </p:nvSpPr>
        <p:spPr bwMode="auto">
          <a:xfrm>
            <a:off x="3048000" y="25908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3" name="Text Box 7"/>
          <p:cNvSpPr txBox="1">
            <a:spLocks noChangeArrowheads="1"/>
          </p:cNvSpPr>
          <p:nvPr/>
        </p:nvSpPr>
        <p:spPr bwMode="auto">
          <a:xfrm>
            <a:off x="3276600" y="21336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>
                <a:latin typeface="Arial" pitchFamily="34" charset="0"/>
                <a:cs typeface="Arial" pitchFamily="34" charset="0"/>
              </a:rPr>
              <a:t>s,N</a:t>
            </a:r>
            <a:r>
              <a:rPr kumimoji="0" lang="en-US" sz="1800" baseline="-25000">
                <a:latin typeface="Arial" pitchFamily="34" charset="0"/>
                <a:cs typeface="Arial" pitchFamily="34" charset="0"/>
              </a:rPr>
              <a:t>a</a:t>
            </a:r>
            <a:endParaRPr kumimoji="0"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4" name="Text Box 8"/>
          <p:cNvSpPr txBox="1">
            <a:spLocks noChangeArrowheads="1"/>
          </p:cNvSpPr>
          <p:nvPr/>
        </p:nvSpPr>
        <p:spPr bwMode="auto">
          <a:xfrm>
            <a:off x="6019800" y="3429000"/>
            <a:ext cx="2514600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B1: Choose 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),</a:t>
            </a:r>
          </a:p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x in {0, … 2</a:t>
            </a:r>
            <a:r>
              <a:rPr kumimoji="0" lang="en-US" sz="1800" baseline="30000" dirty="0">
                <a:latin typeface="Arial" pitchFamily="34" charset="0"/>
                <a:cs typeface="Arial" pitchFamily="34" charset="0"/>
              </a:rPr>
              <a:t>256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-1}</a:t>
            </a:r>
          </a:p>
        </p:txBody>
      </p:sp>
      <p:sp>
        <p:nvSpPr>
          <p:cNvPr id="88075" name="Line 9"/>
          <p:cNvSpPr>
            <a:spLocks noChangeShapeType="1"/>
          </p:cNvSpPr>
          <p:nvPr/>
        </p:nvSpPr>
        <p:spPr bwMode="auto">
          <a:xfrm flipH="1">
            <a:off x="3124200" y="3886200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6" name="Text Box 10"/>
          <p:cNvSpPr txBox="1">
            <a:spLocks noChangeArrowheads="1"/>
          </p:cNvSpPr>
          <p:nvPr/>
        </p:nvSpPr>
        <p:spPr bwMode="auto">
          <a:xfrm>
            <a:off x="3352800" y="3200400"/>
            <a:ext cx="1828800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), X=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g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B</a:t>
            </a:r>
            <a:endParaRPr kumimoji="0"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7" name="Text Box 11"/>
          <p:cNvSpPr txBox="1">
            <a:spLocks noChangeArrowheads="1"/>
          </p:cNvSpPr>
          <p:nvPr/>
        </p:nvSpPr>
        <p:spPr bwMode="auto">
          <a:xfrm>
            <a:off x="457200" y="4648200"/>
            <a:ext cx="23622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A2: Check 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 X,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pick y in {0,…q-1}</a:t>
            </a:r>
          </a:p>
        </p:txBody>
      </p:sp>
      <p:sp>
        <p:nvSpPr>
          <p:cNvPr id="88078" name="Text Box 12"/>
          <p:cNvSpPr txBox="1">
            <a:spLocks noChangeArrowheads="1"/>
          </p:cNvSpPr>
          <p:nvPr/>
        </p:nvSpPr>
        <p:spPr bwMode="auto">
          <a:xfrm>
            <a:off x="6019800" y="4800600"/>
            <a:ext cx="2514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>
                <a:latin typeface="Arial" pitchFamily="34" charset="0"/>
                <a:cs typeface="Arial" pitchFamily="34" charset="0"/>
              </a:rPr>
              <a:t>B2: Check  Y, Auth</a:t>
            </a:r>
            <a:r>
              <a:rPr kumimoji="0" lang="en-US" sz="1800" baseline="-2500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8079" name="Line 13"/>
          <p:cNvSpPr>
            <a:spLocks noChangeShapeType="1"/>
          </p:cNvSpPr>
          <p:nvPr/>
        </p:nvSpPr>
        <p:spPr bwMode="auto">
          <a:xfrm>
            <a:off x="3200400" y="51816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0" name="Text Box 14"/>
          <p:cNvSpPr txBox="1">
            <a:spLocks noChangeArrowheads="1"/>
          </p:cNvSpPr>
          <p:nvPr/>
        </p:nvSpPr>
        <p:spPr bwMode="auto">
          <a:xfrm>
            <a:off x="3429000" y="47244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Y=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g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y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A</a:t>
            </a:r>
            <a:endParaRPr kumimoji="0"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1" name="Text Box 15"/>
          <p:cNvSpPr txBox="1">
            <a:spLocks noChangeArrowheads="1"/>
          </p:cNvSpPr>
          <p:nvPr/>
        </p:nvSpPr>
        <p:spPr bwMode="auto">
          <a:xfrm>
            <a:off x="1981200" y="54864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K=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y</a:t>
            </a:r>
            <a:endParaRPr kumimoji="0" lang="en-US" sz="18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2" name="Text Box 16"/>
          <p:cNvSpPr txBox="1">
            <a:spLocks noChangeArrowheads="1"/>
          </p:cNvSpPr>
          <p:nvPr/>
        </p:nvSpPr>
        <p:spPr bwMode="auto">
          <a:xfrm>
            <a:off x="5638800" y="5498068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K=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Y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x</a:t>
            </a:r>
            <a:endParaRPr kumimoji="0" lang="en-US" sz="18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/>
              <a:t>Jan 18, 2007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Login: jlm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40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Welcome John Manferdelli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/>
              <a:t>Jan 18, 2007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559675" cy="3702050"/>
            <a:chOff x="432" y="1152"/>
            <a:chExt cx="4762" cy="2332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Arial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Arial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52" y="2736"/>
              <a:ext cx="101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Arial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Arial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Arial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8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Arial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1722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b= 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(b)=x.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g=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(g)=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 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Discrete Log Problem (DLP):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a: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 B (mod p), a, unknown, find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Computational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Diffie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Hellman Problem (CDHP):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Theorem: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CDHP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DLP.  If the factorization of p-1 is known and f(p-1)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O((ln(p))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smooth then DLP and CDHP are equivalent.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Conclusion: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Exponentiation is a one 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Alice, the private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keyholder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picks a large prime, p, where p-1 also has large prime divisors (say, p= 2rq+1) and a generator, g,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&lt;g&gt;=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Alice also picks a random number, a (secret), and computes A=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send a message, m, Bob picks a random b (his secret) and computes B=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Bob transmits (B,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decodes the message by computing CB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knowing a, an adversary has to solve the Computational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b must be random and never reused!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Signing: Signer picks k: 1≤k≤p-2 with (k, p-1)= 1 and publishes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M,k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d=(M-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Ver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(M,t,d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610600" cy="4343400"/>
              </a:xfrm>
              <a:blipFill>
                <a:blip r:embed="rId2"/>
                <a:stretch>
                  <a:fillRect l="-885" t="-875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g takes about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operations, so does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testing and raising g to the a power mod 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 is also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so is decryption.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key generation is cheap but for safety, p&gt;w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w is the “computational power” of the adversary.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n= (p-1)=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…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k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ek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 ()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}</a:t>
                </a: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72155</TotalTime>
  <Words>3550</Words>
  <Application>Microsoft Macintosh PowerPoint</Application>
  <PresentationFormat>On-screen Show (4:3)</PresentationFormat>
  <Paragraphs>624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4001</cp:revision>
  <dcterms:created xsi:type="dcterms:W3CDTF">2013-04-26T22:34:28Z</dcterms:created>
  <dcterms:modified xsi:type="dcterms:W3CDTF">2023-11-02T21:23:15Z</dcterms:modified>
</cp:coreProperties>
</file>