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9" autoAdjust="0"/>
  </p:normalViewPr>
  <p:slideViewPr>
    <p:cSldViewPr snapToGrid="0">
      <p:cViewPr varScale="1">
        <p:scale>
          <a:sx n="15" d="100"/>
          <a:sy n="15" d="100"/>
        </p:scale>
        <p:origin x="1752" y="4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B78C120-70CC-4D89-B495-8CA781D769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258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884760" y="8829720"/>
            <a:ext cx="2971440" cy="464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E1EC14-B80E-4378-981F-496DB7284EB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4414680"/>
            <a:ext cx="5486040" cy="41842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73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8986680"/>
            <a:ext cx="3950172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194560" y="20621160"/>
            <a:ext cx="3950172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898668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2435200" y="898668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2435200" y="2062116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2194560" y="2062116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194560" y="8986680"/>
            <a:ext cx="127191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5550200" y="8986680"/>
            <a:ext cx="127191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28905480" y="8986680"/>
            <a:ext cx="127191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8905480" y="20621160"/>
            <a:ext cx="127191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15550200" y="20621160"/>
            <a:ext cx="127191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2194560" y="20621160"/>
            <a:ext cx="127191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194560" y="8986680"/>
            <a:ext cx="39501720" cy="2227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8986680"/>
            <a:ext cx="39501720" cy="2227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8986680"/>
            <a:ext cx="19276560" cy="2227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2435200" y="8986680"/>
            <a:ext cx="19276560" cy="2227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194560" y="1532160"/>
            <a:ext cx="39501720" cy="29728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94560" y="898668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194560" y="2062116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2435200" y="8986680"/>
            <a:ext cx="19276560" cy="2227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4560" y="8986680"/>
            <a:ext cx="19276560" cy="2227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2435200" y="898668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2435200" y="2062116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51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898668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2435200" y="8986680"/>
            <a:ext cx="1927656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194560" y="20621160"/>
            <a:ext cx="39501720" cy="106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/>
          <p:nvPr/>
        </p:nvSpPr>
        <p:spPr>
          <a:xfrm>
            <a:off x="0" y="32895000"/>
            <a:ext cx="43833960" cy="360"/>
          </a:xfrm>
          <a:prstGeom prst="line">
            <a:avLst/>
          </a:prstGeom>
          <a:ln w="127080">
            <a:solidFill>
              <a:srgbClr val="B5AF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2"/>
          <p:cNvSpPr/>
          <p:nvPr/>
        </p:nvSpPr>
        <p:spPr>
          <a:xfrm>
            <a:off x="0" y="4348440"/>
            <a:ext cx="43891200" cy="360"/>
          </a:xfrm>
          <a:prstGeom prst="line">
            <a:avLst/>
          </a:prstGeom>
          <a:ln w="127080">
            <a:solidFill>
              <a:srgbClr val="B5AF6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8960" cy="2680308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2976800" y="6244560"/>
            <a:ext cx="914040" cy="26783640"/>
          </a:xfrm>
          <a:prstGeom prst="rect">
            <a:avLst/>
          </a:prstGeom>
          <a:solidFill>
            <a:srgbClr val="76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13986000" y="33184800"/>
            <a:ext cx="19078200" cy="5219640"/>
          </a:xfrm>
          <a:prstGeom prst="rect">
            <a:avLst/>
          </a:prstGeom>
          <a:ln>
            <a:noFill/>
          </a:ln>
        </p:spPr>
      </p:pic>
      <p:pic>
        <p:nvPicPr>
          <p:cNvPr id="5" name="Picture 8"/>
          <p:cNvPicPr/>
          <p:nvPr/>
        </p:nvPicPr>
        <p:blipFill>
          <a:blip r:embed="rId15"/>
          <a:stretch/>
        </p:blipFill>
        <p:spPr>
          <a:xfrm>
            <a:off x="10842480" y="34053120"/>
            <a:ext cx="4038120" cy="413676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194560" y="1532160"/>
            <a:ext cx="39501720" cy="6413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0519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2194560" y="8986680"/>
            <a:ext cx="39501720" cy="2227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 b="4687"/>
          <a:stretch/>
        </p:blipFill>
        <p:spPr>
          <a:xfrm>
            <a:off x="31943854" y="21268148"/>
            <a:ext cx="9793909" cy="6172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4"/>
          <a:stretch/>
        </p:blipFill>
        <p:spPr>
          <a:xfrm>
            <a:off x="31834321" y="15054159"/>
            <a:ext cx="9309775" cy="63885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10206" r="2873" b="14156"/>
          <a:stretch/>
        </p:blipFill>
        <p:spPr>
          <a:xfrm>
            <a:off x="32202119" y="8747760"/>
            <a:ext cx="9988575" cy="6476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188" y="5936403"/>
            <a:ext cx="15654528" cy="16203809"/>
          </a:xfrm>
          <a:prstGeom prst="rect">
            <a:avLst/>
          </a:prstGeom>
        </p:spPr>
      </p:pic>
      <p:sp>
        <p:nvSpPr>
          <p:cNvPr id="49" name="CustomShape 1"/>
          <p:cNvSpPr/>
          <p:nvPr/>
        </p:nvSpPr>
        <p:spPr>
          <a:xfrm>
            <a:off x="1066680" y="870120"/>
            <a:ext cx="41909760" cy="32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RepoMining</a:t>
            </a:r>
            <a:r>
              <a:rPr lang="en-US" sz="8000" b="1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– Repository and Mining of Temporal Data</a:t>
            </a:r>
            <a:endParaRPr lang="en-US" sz="8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000" b="1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Siomara</a:t>
            </a:r>
            <a:r>
              <a:rPr lang="en-US" sz="7000" b="1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Nieves, Jessica </a:t>
            </a:r>
            <a:r>
              <a:rPr lang="en-US" sz="7000" b="1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Nguy</a:t>
            </a:r>
            <a:endParaRPr lang="en-US" sz="7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Faculty Advisor/s: Dr. Philip Chan,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Arial"/>
                <a:ea typeface="ＭＳ Ｐゴシック"/>
              </a:rPr>
              <a:t>Dept</a:t>
            </a: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 of Computer Science, Florida Institute of Technology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086680" y="7273800"/>
            <a:ext cx="184320" cy="16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Graphic 8"/>
          <p:cNvPicPr/>
          <p:nvPr/>
        </p:nvPicPr>
        <p:blipFill>
          <a:blip r:embed="rId7"/>
          <a:stretch/>
        </p:blipFill>
        <p:spPr>
          <a:xfrm>
            <a:off x="41148000" y="870120"/>
            <a:ext cx="1828440" cy="182844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1415035" y="18120110"/>
            <a:ext cx="11074520" cy="86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6000" spc="-1" dirty="0" smtClean="0">
                <a:latin typeface="Cambria" panose="02040503050406030204" pitchFamily="18" charset="0"/>
              </a:rPr>
              <a:t>To </a:t>
            </a:r>
            <a:r>
              <a:rPr lang="en-US" sz="6000" spc="-1" dirty="0">
                <a:latin typeface="Cambria" panose="02040503050406030204" pitchFamily="18" charset="0"/>
              </a:rPr>
              <a:t>simplify the appearance of data </a:t>
            </a:r>
            <a:r>
              <a:rPr lang="en-US" sz="6000" spc="-1" dirty="0" smtClean="0">
                <a:latin typeface="Cambria" panose="02040503050406030204" pitchFamily="18" charset="0"/>
              </a:rPr>
              <a:t>mining, collection</a:t>
            </a:r>
            <a:r>
              <a:rPr lang="en-US" sz="6000" spc="-1" dirty="0">
                <a:latin typeface="Cambria" panose="02040503050406030204" pitchFamily="18" charset="0"/>
              </a:rPr>
              <a:t>, </a:t>
            </a:r>
            <a:r>
              <a:rPr lang="en-US" sz="6000" spc="-1" dirty="0" smtClean="0">
                <a:latin typeface="Cambria" panose="02040503050406030204" pitchFamily="18" charset="0"/>
              </a:rPr>
              <a:t>and analysis as well as to be able to predict future trends based on different types of information.</a:t>
            </a:r>
            <a:endParaRPr lang="en-US" sz="6000" spc="-1" dirty="0">
              <a:latin typeface="Cambria" panose="02040503050406030204" pitchFamily="18" charset="0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623916" y="24406583"/>
            <a:ext cx="10452843" cy="2244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marL="857250" indent="-857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6000" b="0" strike="noStrike" spc="-1" dirty="0" err="1" smtClean="0">
                <a:latin typeface="Cambria" panose="02040503050406030204" pitchFamily="18" charset="0"/>
              </a:rPr>
              <a:t>Django</a:t>
            </a:r>
            <a:r>
              <a:rPr lang="en-US" sz="6000" b="0" strike="noStrike" spc="-1" dirty="0" smtClean="0">
                <a:latin typeface="Cambria" panose="02040503050406030204" pitchFamily="18" charset="0"/>
              </a:rPr>
              <a:t> – Web Application Framework</a:t>
            </a:r>
          </a:p>
          <a:p>
            <a:pPr algn="ctr">
              <a:lnSpc>
                <a:spcPct val="100000"/>
              </a:lnSpc>
            </a:pPr>
            <a:endParaRPr lang="en-US" sz="6000" b="0" strike="noStrike" spc="-1" dirty="0">
              <a:latin typeface="Arial"/>
            </a:endParaRPr>
          </a:p>
        </p:txBody>
      </p:sp>
      <p:pic>
        <p:nvPicPr>
          <p:cNvPr id="1028" name="Picture 4" descr="https://lh6.googleusercontent.com/VmR7lgLmnBCvGmTIdDJmPrXjUa6iIqqJQSyb-b30tcgvBcaOYq1Z_tqy_ZUPcNAyraLif5d__9LAAOCQSdVip1zXFglkmhyIwAgTc2KPl5qQTXWk0iZBc6i25YNPBG15rl2se-iSR8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t="3108" r="7575" b="6157"/>
          <a:stretch/>
        </p:blipFill>
        <p:spPr bwMode="auto">
          <a:xfrm>
            <a:off x="25860553" y="24527675"/>
            <a:ext cx="44043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stomShape 1"/>
          <p:cNvSpPr/>
          <p:nvPr/>
        </p:nvSpPr>
        <p:spPr>
          <a:xfrm>
            <a:off x="1698257" y="10686255"/>
            <a:ext cx="10733366" cy="5689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marL="857250" indent="-8572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6000" b="0" strike="noStrike" spc="-1" dirty="0" smtClean="0">
                <a:latin typeface="Cambria" panose="02040503050406030204" pitchFamily="18" charset="0"/>
              </a:rPr>
              <a:t>Q1: Is there a significant change on my data?</a:t>
            </a:r>
          </a:p>
          <a:p>
            <a:pPr marL="857250" indent="-8572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6000" spc="-1" dirty="0" smtClean="0">
                <a:latin typeface="Cambria" panose="02040503050406030204" pitchFamily="18" charset="0"/>
              </a:rPr>
              <a:t>Q2: What are the top-k variables affecting it?</a:t>
            </a:r>
          </a:p>
          <a:p>
            <a:pPr marL="857250" indent="-8572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6000" b="0" strike="noStrike" spc="-1" dirty="0" smtClean="0">
                <a:latin typeface="Cambria" panose="02040503050406030204" pitchFamily="18" charset="0"/>
              </a:rPr>
              <a:t>Q3: What is the next possible value</a:t>
            </a:r>
            <a:r>
              <a:rPr lang="en-US" sz="6000" spc="-1" dirty="0">
                <a:latin typeface="Cambria" panose="02040503050406030204" pitchFamily="18" charset="0"/>
              </a:rPr>
              <a:t>?</a:t>
            </a:r>
            <a:endParaRPr lang="en-US" sz="6000" b="0" strike="noStrike" spc="-1" dirty="0" smtClean="0">
              <a:latin typeface="Cambria" panose="02040503050406030204" pitchFamily="18" charset="0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35444412" y="13190781"/>
            <a:ext cx="6293351" cy="685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r">
              <a:lnSpc>
                <a:spcPct val="100000"/>
              </a:lnSpc>
            </a:pPr>
            <a:r>
              <a:rPr lang="en-US" sz="3500" b="1" strike="noStrike" spc="-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Fig 1: Q1 time </a:t>
            </a:r>
            <a:r>
              <a:rPr lang="en-US" sz="3500" b="1" strike="noStrike" spc="-1" dirty="0" err="1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vs</a:t>
            </a:r>
            <a:r>
              <a:rPr lang="en-US" sz="3500" b="1" strike="noStrike" spc="-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 data</a:t>
            </a:r>
          </a:p>
        </p:txBody>
      </p:sp>
      <p:sp>
        <p:nvSpPr>
          <p:cNvPr id="20" name="CustomShape 1"/>
          <p:cNvSpPr/>
          <p:nvPr/>
        </p:nvSpPr>
        <p:spPr>
          <a:xfrm>
            <a:off x="27940626" y="15435263"/>
            <a:ext cx="12840085" cy="940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r">
              <a:lnSpc>
                <a:spcPct val="100000"/>
              </a:lnSpc>
            </a:pPr>
            <a:r>
              <a:rPr lang="en-US" sz="3500" b="1" strike="noStrike" spc="-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Fig 2: Q2 Target </a:t>
            </a:r>
            <a:r>
              <a:rPr lang="en-US" sz="3500" b="1" strike="noStrike" spc="-1" dirty="0" err="1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vs</a:t>
            </a:r>
            <a:r>
              <a:rPr lang="en-US" sz="3500" b="1" strike="noStrike" spc="-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 top-k variables</a:t>
            </a:r>
          </a:p>
        </p:txBody>
      </p:sp>
      <p:sp>
        <p:nvSpPr>
          <p:cNvPr id="21" name="CustomShape 1"/>
          <p:cNvSpPr/>
          <p:nvPr/>
        </p:nvSpPr>
        <p:spPr>
          <a:xfrm>
            <a:off x="33424285" y="25596491"/>
            <a:ext cx="7543869" cy="1012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r">
              <a:lnSpc>
                <a:spcPct val="100000"/>
              </a:lnSpc>
            </a:pPr>
            <a:r>
              <a:rPr lang="en-US" sz="3500" b="1" strike="noStrike" spc="-1" dirty="0" smtClean="0">
                <a:solidFill>
                  <a:srgbClr val="000000"/>
                </a:solidFill>
                <a:latin typeface="Cambria" panose="02040503050406030204" pitchFamily="18" charset="0"/>
                <a:ea typeface="ＭＳ Ｐゴシック"/>
              </a:rPr>
              <a:t>Fig3: Q3 value forecast</a:t>
            </a:r>
          </a:p>
        </p:txBody>
      </p:sp>
      <p:sp>
        <p:nvSpPr>
          <p:cNvPr id="24" name="CustomShape 1"/>
          <p:cNvSpPr/>
          <p:nvPr/>
        </p:nvSpPr>
        <p:spPr>
          <a:xfrm>
            <a:off x="1533758" y="5951759"/>
            <a:ext cx="10921375" cy="5689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6000" spc="-1" dirty="0" smtClean="0">
                <a:latin typeface="Cambria" panose="02040503050406030204" pitchFamily="18" charset="0"/>
              </a:rPr>
              <a:t>Create a web application that allows and simplifies the visualization and analysis of data by answering the following questions:</a:t>
            </a:r>
            <a:endParaRPr lang="en-US" sz="6000" b="0" strike="noStrike" spc="-1" dirty="0" smtClean="0">
              <a:latin typeface="Cambria" panose="02040503050406030204" pitchFamily="18" charset="0"/>
            </a:endParaRPr>
          </a:p>
        </p:txBody>
      </p:sp>
      <p:sp>
        <p:nvSpPr>
          <p:cNvPr id="26" name="CustomShape 1"/>
          <p:cNvSpPr/>
          <p:nvPr/>
        </p:nvSpPr>
        <p:spPr>
          <a:xfrm>
            <a:off x="1354107" y="4511460"/>
            <a:ext cx="10992460" cy="1295368"/>
          </a:xfrm>
          <a:custGeom>
            <a:avLst/>
            <a:gdLst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992456 w 10992456"/>
              <a:gd name="connsiteY2" fmla="*/ 1295368 h 1295368"/>
              <a:gd name="connsiteX3" fmla="*/ 0 w 10992456"/>
              <a:gd name="connsiteY3" fmla="*/ 1295368 h 1295368"/>
              <a:gd name="connsiteX4" fmla="*/ 0 w 10992456"/>
              <a:gd name="connsiteY4" fmla="*/ 0 h 1295368"/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807408 w 10992456"/>
              <a:gd name="connsiteY2" fmla="*/ 649264 h 1295368"/>
              <a:gd name="connsiteX3" fmla="*/ 10992456 w 10992456"/>
              <a:gd name="connsiteY3" fmla="*/ 1295368 h 1295368"/>
              <a:gd name="connsiteX4" fmla="*/ 0 w 10992456"/>
              <a:gd name="connsiteY4" fmla="*/ 1295368 h 1295368"/>
              <a:gd name="connsiteX5" fmla="*/ 0 w 10992456"/>
              <a:gd name="connsiteY5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64926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73054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2460" h="1295368">
                <a:moveTo>
                  <a:pt x="4" y="0"/>
                </a:moveTo>
                <a:lnTo>
                  <a:pt x="10992460" y="0"/>
                </a:lnTo>
                <a:cubicBezTo>
                  <a:pt x="10991737" y="209648"/>
                  <a:pt x="10808135" y="520896"/>
                  <a:pt x="10807412" y="730544"/>
                </a:cubicBezTo>
                <a:lnTo>
                  <a:pt x="10992460" y="1295368"/>
                </a:lnTo>
                <a:lnTo>
                  <a:pt x="4" y="1295368"/>
                </a:lnTo>
                <a:cubicBezTo>
                  <a:pt x="-940" y="1080000"/>
                  <a:pt x="150516" y="874792"/>
                  <a:pt x="149572" y="659424"/>
                </a:cubicBezTo>
                <a:lnTo>
                  <a:pt x="4" y="0"/>
                </a:lnTo>
                <a:close/>
              </a:path>
            </a:pathLst>
          </a:custGeom>
          <a:solidFill>
            <a:srgbClr val="660000">
              <a:alpha val="76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 dirty="0" smtClean="0">
                <a:solidFill>
                  <a:schemeClr val="bg1"/>
                </a:solidFill>
                <a:latin typeface="Cambria" panose="02040503050406030204" pitchFamily="18" charset="0"/>
                <a:ea typeface="ＭＳ Ｐゴシック"/>
              </a:rPr>
              <a:t>Objective</a:t>
            </a:r>
          </a:p>
        </p:txBody>
      </p:sp>
      <p:sp>
        <p:nvSpPr>
          <p:cNvPr id="23" name="CustomShape 1"/>
          <p:cNvSpPr/>
          <p:nvPr/>
        </p:nvSpPr>
        <p:spPr>
          <a:xfrm>
            <a:off x="1533758" y="26270515"/>
            <a:ext cx="10452843" cy="2244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marL="857250" indent="-857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6000" b="0" strike="noStrike" spc="-1" dirty="0" smtClean="0">
                <a:latin typeface="Cambria" panose="02040503050406030204" pitchFamily="18" charset="0"/>
              </a:rPr>
              <a:t>Python – Programming Language</a:t>
            </a:r>
            <a:endParaRPr lang="en-US" sz="6000" b="0" strike="noStrike" spc="-1" dirty="0">
              <a:latin typeface="Cambria" panose="02040503050406030204" pitchFamily="18" charset="0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1533758" y="28049904"/>
            <a:ext cx="10452843" cy="2244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marL="857250" indent="-857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6000" b="0" strike="noStrike" spc="-1" dirty="0" smtClean="0">
                <a:latin typeface="Cambria" panose="02040503050406030204" pitchFamily="18" charset="0"/>
              </a:rPr>
              <a:t>JSON – Handling data objects</a:t>
            </a:r>
            <a:endParaRPr lang="en-US" sz="6000" b="0" strike="noStrike" spc="-1" dirty="0">
              <a:latin typeface="Cambria" panose="02040503050406030204" pitchFamily="18" charset="0"/>
            </a:endParaRPr>
          </a:p>
        </p:txBody>
      </p:sp>
      <p:sp>
        <p:nvSpPr>
          <p:cNvPr id="29" name="CustomShape 1"/>
          <p:cNvSpPr/>
          <p:nvPr/>
        </p:nvSpPr>
        <p:spPr>
          <a:xfrm>
            <a:off x="1533758" y="29256563"/>
            <a:ext cx="10452843" cy="2244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marL="857250" indent="-857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6000" b="0" strike="noStrike" spc="-1" dirty="0" smtClean="0">
                <a:latin typeface="Cambria" panose="02040503050406030204" pitchFamily="18" charset="0"/>
              </a:rPr>
              <a:t>HTML/Bootstrap/CSS/JS – Front-end</a:t>
            </a:r>
            <a:endParaRPr lang="en-US" sz="6000" b="0" strike="noStrike" spc="-1" dirty="0">
              <a:latin typeface="Cambria" panose="02040503050406030204" pitchFamily="18" charset="0"/>
            </a:endParaRPr>
          </a:p>
        </p:txBody>
      </p:sp>
      <p:sp>
        <p:nvSpPr>
          <p:cNvPr id="30" name="CustomShape 1"/>
          <p:cNvSpPr/>
          <p:nvPr/>
        </p:nvSpPr>
        <p:spPr>
          <a:xfrm>
            <a:off x="1354108" y="16560128"/>
            <a:ext cx="10992460" cy="1295368"/>
          </a:xfrm>
          <a:custGeom>
            <a:avLst/>
            <a:gdLst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992456 w 10992456"/>
              <a:gd name="connsiteY2" fmla="*/ 1295368 h 1295368"/>
              <a:gd name="connsiteX3" fmla="*/ 0 w 10992456"/>
              <a:gd name="connsiteY3" fmla="*/ 1295368 h 1295368"/>
              <a:gd name="connsiteX4" fmla="*/ 0 w 10992456"/>
              <a:gd name="connsiteY4" fmla="*/ 0 h 1295368"/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807408 w 10992456"/>
              <a:gd name="connsiteY2" fmla="*/ 649264 h 1295368"/>
              <a:gd name="connsiteX3" fmla="*/ 10992456 w 10992456"/>
              <a:gd name="connsiteY3" fmla="*/ 1295368 h 1295368"/>
              <a:gd name="connsiteX4" fmla="*/ 0 w 10992456"/>
              <a:gd name="connsiteY4" fmla="*/ 1295368 h 1295368"/>
              <a:gd name="connsiteX5" fmla="*/ 0 w 10992456"/>
              <a:gd name="connsiteY5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64926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73054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2460" h="1295368">
                <a:moveTo>
                  <a:pt x="4" y="0"/>
                </a:moveTo>
                <a:lnTo>
                  <a:pt x="10992460" y="0"/>
                </a:lnTo>
                <a:cubicBezTo>
                  <a:pt x="10991737" y="209648"/>
                  <a:pt x="10808135" y="520896"/>
                  <a:pt x="10807412" y="730544"/>
                </a:cubicBezTo>
                <a:lnTo>
                  <a:pt x="10992460" y="1295368"/>
                </a:lnTo>
                <a:lnTo>
                  <a:pt x="4" y="1295368"/>
                </a:lnTo>
                <a:cubicBezTo>
                  <a:pt x="-940" y="1080000"/>
                  <a:pt x="150516" y="874792"/>
                  <a:pt x="149572" y="659424"/>
                </a:cubicBezTo>
                <a:lnTo>
                  <a:pt x="4" y="0"/>
                </a:lnTo>
                <a:close/>
              </a:path>
            </a:pathLst>
          </a:custGeom>
          <a:solidFill>
            <a:srgbClr val="660000">
              <a:alpha val="76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 dirty="0" smtClean="0">
                <a:solidFill>
                  <a:schemeClr val="bg1"/>
                </a:solidFill>
                <a:latin typeface="Cambria" panose="02040503050406030204" pitchFamily="18" charset="0"/>
                <a:ea typeface="ＭＳ Ｐゴシック"/>
              </a:rPr>
              <a:t>Motivation</a:t>
            </a:r>
          </a:p>
        </p:txBody>
      </p:sp>
      <p:sp>
        <p:nvSpPr>
          <p:cNvPr id="31" name="CustomShape 1"/>
          <p:cNvSpPr/>
          <p:nvPr/>
        </p:nvSpPr>
        <p:spPr>
          <a:xfrm>
            <a:off x="1354108" y="22891241"/>
            <a:ext cx="10992460" cy="1295368"/>
          </a:xfrm>
          <a:custGeom>
            <a:avLst/>
            <a:gdLst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992456 w 10992456"/>
              <a:gd name="connsiteY2" fmla="*/ 1295368 h 1295368"/>
              <a:gd name="connsiteX3" fmla="*/ 0 w 10992456"/>
              <a:gd name="connsiteY3" fmla="*/ 1295368 h 1295368"/>
              <a:gd name="connsiteX4" fmla="*/ 0 w 10992456"/>
              <a:gd name="connsiteY4" fmla="*/ 0 h 1295368"/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807408 w 10992456"/>
              <a:gd name="connsiteY2" fmla="*/ 649264 h 1295368"/>
              <a:gd name="connsiteX3" fmla="*/ 10992456 w 10992456"/>
              <a:gd name="connsiteY3" fmla="*/ 1295368 h 1295368"/>
              <a:gd name="connsiteX4" fmla="*/ 0 w 10992456"/>
              <a:gd name="connsiteY4" fmla="*/ 1295368 h 1295368"/>
              <a:gd name="connsiteX5" fmla="*/ 0 w 10992456"/>
              <a:gd name="connsiteY5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64926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73054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2460" h="1295368">
                <a:moveTo>
                  <a:pt x="4" y="0"/>
                </a:moveTo>
                <a:lnTo>
                  <a:pt x="10992460" y="0"/>
                </a:lnTo>
                <a:cubicBezTo>
                  <a:pt x="10991737" y="209648"/>
                  <a:pt x="10808135" y="520896"/>
                  <a:pt x="10807412" y="730544"/>
                </a:cubicBezTo>
                <a:lnTo>
                  <a:pt x="10992460" y="1295368"/>
                </a:lnTo>
                <a:lnTo>
                  <a:pt x="4" y="1295368"/>
                </a:lnTo>
                <a:cubicBezTo>
                  <a:pt x="-940" y="1080000"/>
                  <a:pt x="150516" y="874792"/>
                  <a:pt x="149572" y="659424"/>
                </a:cubicBezTo>
                <a:lnTo>
                  <a:pt x="4" y="0"/>
                </a:lnTo>
                <a:close/>
              </a:path>
            </a:pathLst>
          </a:custGeom>
          <a:solidFill>
            <a:srgbClr val="660000">
              <a:alpha val="76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 dirty="0" smtClean="0">
                <a:solidFill>
                  <a:schemeClr val="bg1"/>
                </a:solidFill>
                <a:latin typeface="Cambria" panose="02040503050406030204" pitchFamily="18" charset="0"/>
                <a:ea typeface="ＭＳ Ｐゴシック"/>
              </a:rPr>
              <a:t>Tools</a:t>
            </a:r>
          </a:p>
        </p:txBody>
      </p:sp>
      <p:sp>
        <p:nvSpPr>
          <p:cNvPr id="32" name="CustomShape 1"/>
          <p:cNvSpPr/>
          <p:nvPr/>
        </p:nvSpPr>
        <p:spPr>
          <a:xfrm>
            <a:off x="16648342" y="4511460"/>
            <a:ext cx="10992460" cy="1295368"/>
          </a:xfrm>
          <a:custGeom>
            <a:avLst/>
            <a:gdLst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992456 w 10992456"/>
              <a:gd name="connsiteY2" fmla="*/ 1295368 h 1295368"/>
              <a:gd name="connsiteX3" fmla="*/ 0 w 10992456"/>
              <a:gd name="connsiteY3" fmla="*/ 1295368 h 1295368"/>
              <a:gd name="connsiteX4" fmla="*/ 0 w 10992456"/>
              <a:gd name="connsiteY4" fmla="*/ 0 h 1295368"/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807408 w 10992456"/>
              <a:gd name="connsiteY2" fmla="*/ 649264 h 1295368"/>
              <a:gd name="connsiteX3" fmla="*/ 10992456 w 10992456"/>
              <a:gd name="connsiteY3" fmla="*/ 1295368 h 1295368"/>
              <a:gd name="connsiteX4" fmla="*/ 0 w 10992456"/>
              <a:gd name="connsiteY4" fmla="*/ 1295368 h 1295368"/>
              <a:gd name="connsiteX5" fmla="*/ 0 w 10992456"/>
              <a:gd name="connsiteY5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64926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73054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2460" h="1295368">
                <a:moveTo>
                  <a:pt x="4" y="0"/>
                </a:moveTo>
                <a:lnTo>
                  <a:pt x="10992460" y="0"/>
                </a:lnTo>
                <a:cubicBezTo>
                  <a:pt x="10991737" y="209648"/>
                  <a:pt x="10808135" y="520896"/>
                  <a:pt x="10807412" y="730544"/>
                </a:cubicBezTo>
                <a:lnTo>
                  <a:pt x="10992460" y="1295368"/>
                </a:lnTo>
                <a:lnTo>
                  <a:pt x="4" y="1295368"/>
                </a:lnTo>
                <a:cubicBezTo>
                  <a:pt x="-940" y="1080000"/>
                  <a:pt x="150516" y="874792"/>
                  <a:pt x="149572" y="659424"/>
                </a:cubicBezTo>
                <a:lnTo>
                  <a:pt x="4" y="0"/>
                </a:lnTo>
                <a:close/>
              </a:path>
            </a:pathLst>
          </a:custGeom>
          <a:solidFill>
            <a:srgbClr val="660000">
              <a:alpha val="76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 dirty="0" smtClean="0">
                <a:solidFill>
                  <a:schemeClr val="bg1"/>
                </a:solidFill>
                <a:latin typeface="Cambria" panose="02040503050406030204" pitchFamily="18" charset="0"/>
                <a:ea typeface="ＭＳ Ｐゴシック"/>
              </a:rPr>
              <a:t>System Architecture</a:t>
            </a:r>
          </a:p>
        </p:txBody>
      </p:sp>
      <p:sp>
        <p:nvSpPr>
          <p:cNvPr id="33" name="CustomShape 1"/>
          <p:cNvSpPr/>
          <p:nvPr/>
        </p:nvSpPr>
        <p:spPr>
          <a:xfrm>
            <a:off x="16721915" y="6948013"/>
            <a:ext cx="2009510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Upload</a:t>
            </a:r>
          </a:p>
        </p:txBody>
      </p:sp>
      <p:sp>
        <p:nvSpPr>
          <p:cNvPr id="35" name="CustomShape 1"/>
          <p:cNvSpPr/>
          <p:nvPr/>
        </p:nvSpPr>
        <p:spPr>
          <a:xfrm>
            <a:off x="17870420" y="8248252"/>
            <a:ext cx="2009510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.</a:t>
            </a:r>
            <a:r>
              <a:rPr lang="en-US" sz="4500" b="0" strike="noStrike" spc="-1" dirty="0" err="1" smtClean="0">
                <a:latin typeface="Cambria" panose="02040503050406030204" pitchFamily="18" charset="0"/>
              </a:rPr>
              <a:t>csv</a:t>
            </a:r>
            <a:r>
              <a:rPr lang="en-US" sz="4500" b="0" strike="noStrike" spc="-1" dirty="0" smtClean="0">
                <a:latin typeface="Cambria" panose="02040503050406030204" pitchFamily="18" charset="0"/>
              </a:rPr>
              <a:t> file</a:t>
            </a:r>
          </a:p>
        </p:txBody>
      </p:sp>
      <p:sp>
        <p:nvSpPr>
          <p:cNvPr id="36" name="CustomShape 1"/>
          <p:cNvSpPr/>
          <p:nvPr/>
        </p:nvSpPr>
        <p:spPr>
          <a:xfrm>
            <a:off x="17639578" y="10686255"/>
            <a:ext cx="2642634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Metadata</a:t>
            </a:r>
          </a:p>
        </p:txBody>
      </p:sp>
      <p:sp>
        <p:nvSpPr>
          <p:cNvPr id="37" name="CustomShape 1"/>
          <p:cNvSpPr/>
          <p:nvPr/>
        </p:nvSpPr>
        <p:spPr>
          <a:xfrm>
            <a:off x="20308053" y="10361469"/>
            <a:ext cx="4447036" cy="922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File, target, tags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17584084" y="12928354"/>
            <a:ext cx="2753622" cy="921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Read data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18401765" y="14979491"/>
            <a:ext cx="953036" cy="1023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Q1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21668054" y="17097003"/>
            <a:ext cx="953036" cy="1023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Q2</a:t>
            </a:r>
          </a:p>
        </p:txBody>
      </p:sp>
      <p:sp>
        <p:nvSpPr>
          <p:cNvPr id="43" name="CustomShape 1"/>
          <p:cNvSpPr/>
          <p:nvPr/>
        </p:nvSpPr>
        <p:spPr>
          <a:xfrm>
            <a:off x="17147509" y="16855171"/>
            <a:ext cx="3569552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ctr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Narrow</a:t>
            </a:r>
          </a:p>
          <a:p>
            <a:pPr algn="ctr">
              <a:lnSpc>
                <a:spcPct val="100000"/>
              </a:lnSpc>
            </a:pPr>
            <a:r>
              <a:rPr lang="en-US" sz="4500" b="0" strike="noStrike" spc="-1" dirty="0" smtClean="0">
                <a:latin typeface="Cambria" panose="02040503050406030204" pitchFamily="18" charset="0"/>
              </a:rPr>
              <a:t>Data</a:t>
            </a:r>
          </a:p>
        </p:txBody>
      </p:sp>
      <p:sp>
        <p:nvSpPr>
          <p:cNvPr id="44" name="CustomShape 1"/>
          <p:cNvSpPr/>
          <p:nvPr/>
        </p:nvSpPr>
        <p:spPr>
          <a:xfrm>
            <a:off x="18084289" y="19580818"/>
            <a:ext cx="1835369" cy="19281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3000" b="0" strike="noStrike" spc="-1" dirty="0" smtClean="0">
                <a:latin typeface="Cambria" panose="02040503050406030204" pitchFamily="18" charset="0"/>
              </a:rPr>
              <a:t>Matrix top-k &amp; target</a:t>
            </a:r>
          </a:p>
        </p:txBody>
      </p:sp>
      <p:sp>
        <p:nvSpPr>
          <p:cNvPr id="45" name="CustomShape 1"/>
          <p:cNvSpPr/>
          <p:nvPr/>
        </p:nvSpPr>
        <p:spPr>
          <a:xfrm>
            <a:off x="21351734" y="18873017"/>
            <a:ext cx="2009510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4200" spc="-1" dirty="0">
                <a:latin typeface="Cambria" panose="02040503050406030204" pitchFamily="18" charset="0"/>
              </a:rPr>
              <a:t>8</a:t>
            </a:r>
            <a:r>
              <a:rPr lang="en-US" sz="4200" b="0" strike="noStrike" spc="-1" dirty="0" smtClean="0">
                <a:latin typeface="Cambria" panose="02040503050406030204" pitchFamily="18" charset="0"/>
              </a:rPr>
              <a:t>0% of info</a:t>
            </a:r>
          </a:p>
        </p:txBody>
      </p:sp>
      <p:sp>
        <p:nvSpPr>
          <p:cNvPr id="46" name="CustomShape 1"/>
          <p:cNvSpPr/>
          <p:nvPr/>
        </p:nvSpPr>
        <p:spPr>
          <a:xfrm>
            <a:off x="21351734" y="20751072"/>
            <a:ext cx="2009510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4200" spc="-1" dirty="0">
                <a:latin typeface="Cambria" panose="02040503050406030204" pitchFamily="18" charset="0"/>
              </a:rPr>
              <a:t>2</a:t>
            </a:r>
            <a:r>
              <a:rPr lang="en-US" sz="4200" b="0" strike="noStrike" spc="-1" dirty="0" smtClean="0">
                <a:latin typeface="Cambria" panose="02040503050406030204" pitchFamily="18" charset="0"/>
              </a:rPr>
              <a:t>0% of info</a:t>
            </a:r>
          </a:p>
        </p:txBody>
      </p:sp>
      <p:sp>
        <p:nvSpPr>
          <p:cNvPr id="47" name="CustomShape 1"/>
          <p:cNvSpPr/>
          <p:nvPr/>
        </p:nvSpPr>
        <p:spPr>
          <a:xfrm>
            <a:off x="21022589" y="14979491"/>
            <a:ext cx="2555469" cy="884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 dirty="0" smtClean="0">
                <a:latin typeface="Cambria" panose="02040503050406030204" pitchFamily="18" charset="0"/>
              </a:rPr>
              <a:t>Q1 graphs</a:t>
            </a:r>
          </a:p>
        </p:txBody>
      </p:sp>
      <p:sp>
        <p:nvSpPr>
          <p:cNvPr id="48" name="CustomShape 1"/>
          <p:cNvSpPr/>
          <p:nvPr/>
        </p:nvSpPr>
        <p:spPr>
          <a:xfrm>
            <a:off x="24020949" y="17091093"/>
            <a:ext cx="2520316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 dirty="0" smtClean="0">
                <a:latin typeface="Cambria" panose="02040503050406030204" pitchFamily="18" charset="0"/>
              </a:rPr>
              <a:t>Q2 graphs</a:t>
            </a:r>
          </a:p>
        </p:txBody>
      </p:sp>
      <p:sp>
        <p:nvSpPr>
          <p:cNvPr id="52" name="CustomShape 1"/>
          <p:cNvSpPr/>
          <p:nvPr/>
        </p:nvSpPr>
        <p:spPr>
          <a:xfrm>
            <a:off x="27022837" y="19161468"/>
            <a:ext cx="2881160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 dirty="0" smtClean="0">
                <a:latin typeface="Cambria" panose="02040503050406030204" pitchFamily="18" charset="0"/>
              </a:rPr>
              <a:t>Q3 graphs</a:t>
            </a:r>
          </a:p>
        </p:txBody>
      </p:sp>
      <p:sp>
        <p:nvSpPr>
          <p:cNvPr id="53" name="CustomShape 1"/>
          <p:cNvSpPr/>
          <p:nvPr/>
        </p:nvSpPr>
        <p:spPr>
          <a:xfrm>
            <a:off x="24299611" y="18897824"/>
            <a:ext cx="2881160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3400" b="0" strike="noStrike" spc="-1" dirty="0" smtClean="0">
                <a:latin typeface="Cambria" panose="02040503050406030204" pitchFamily="18" charset="0"/>
              </a:rPr>
              <a:t>Linear Regression</a:t>
            </a:r>
          </a:p>
        </p:txBody>
      </p:sp>
      <p:sp>
        <p:nvSpPr>
          <p:cNvPr id="54" name="CustomShape 1"/>
          <p:cNvSpPr/>
          <p:nvPr/>
        </p:nvSpPr>
        <p:spPr>
          <a:xfrm>
            <a:off x="24299611" y="20698815"/>
            <a:ext cx="3121884" cy="1770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2500" spc="-1" dirty="0" smtClean="0">
                <a:latin typeface="Cambria" panose="02040503050406030204" pitchFamily="18" charset="0"/>
              </a:rPr>
              <a:t>Percent Error</a:t>
            </a:r>
          </a:p>
          <a:p>
            <a:pPr>
              <a:lnSpc>
                <a:spcPct val="100000"/>
              </a:lnSpc>
            </a:pPr>
            <a:r>
              <a:rPr lang="en-US" sz="2500" b="0" strike="noStrike" spc="-1" dirty="0" smtClean="0">
                <a:latin typeface="Cambria" panose="02040503050406030204" pitchFamily="18" charset="0"/>
              </a:rPr>
              <a:t>Error^2</a:t>
            </a:r>
          </a:p>
          <a:p>
            <a:pPr>
              <a:lnSpc>
                <a:spcPct val="100000"/>
              </a:lnSpc>
            </a:pPr>
            <a:r>
              <a:rPr lang="en-US" sz="2500" spc="-1" dirty="0" smtClean="0">
                <a:latin typeface="Cambria" panose="02040503050406030204" pitchFamily="18" charset="0"/>
              </a:rPr>
              <a:t>Mean Abs Value</a:t>
            </a:r>
            <a:endParaRPr lang="en-US" sz="2500" b="0" strike="noStrike" spc="-1" dirty="0" smtClean="0">
              <a:latin typeface="Cambria" panose="02040503050406030204" pitchFamily="18" charset="0"/>
            </a:endParaRPr>
          </a:p>
        </p:txBody>
      </p:sp>
      <p:sp>
        <p:nvSpPr>
          <p:cNvPr id="55" name="CustomShape 1"/>
          <p:cNvSpPr/>
          <p:nvPr/>
        </p:nvSpPr>
        <p:spPr>
          <a:xfrm>
            <a:off x="27205765" y="20897481"/>
            <a:ext cx="2881160" cy="1155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4200" b="0" strike="noStrike" spc="-1" dirty="0" smtClean="0">
                <a:latin typeface="Cambria" panose="02040503050406030204" pitchFamily="18" charset="0"/>
              </a:rPr>
              <a:t>Accuracy</a:t>
            </a:r>
          </a:p>
        </p:txBody>
      </p:sp>
      <p:sp>
        <p:nvSpPr>
          <p:cNvPr id="56" name="CustomShape 1"/>
          <p:cNvSpPr/>
          <p:nvPr/>
        </p:nvSpPr>
        <p:spPr>
          <a:xfrm>
            <a:off x="16531198" y="22891241"/>
            <a:ext cx="10992460" cy="1295368"/>
          </a:xfrm>
          <a:custGeom>
            <a:avLst/>
            <a:gdLst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992456 w 10992456"/>
              <a:gd name="connsiteY2" fmla="*/ 1295368 h 1295368"/>
              <a:gd name="connsiteX3" fmla="*/ 0 w 10992456"/>
              <a:gd name="connsiteY3" fmla="*/ 1295368 h 1295368"/>
              <a:gd name="connsiteX4" fmla="*/ 0 w 10992456"/>
              <a:gd name="connsiteY4" fmla="*/ 0 h 1295368"/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807408 w 10992456"/>
              <a:gd name="connsiteY2" fmla="*/ 649264 h 1295368"/>
              <a:gd name="connsiteX3" fmla="*/ 10992456 w 10992456"/>
              <a:gd name="connsiteY3" fmla="*/ 1295368 h 1295368"/>
              <a:gd name="connsiteX4" fmla="*/ 0 w 10992456"/>
              <a:gd name="connsiteY4" fmla="*/ 1295368 h 1295368"/>
              <a:gd name="connsiteX5" fmla="*/ 0 w 10992456"/>
              <a:gd name="connsiteY5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64926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73054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2460" h="1295368">
                <a:moveTo>
                  <a:pt x="4" y="0"/>
                </a:moveTo>
                <a:lnTo>
                  <a:pt x="10992460" y="0"/>
                </a:lnTo>
                <a:cubicBezTo>
                  <a:pt x="10991737" y="209648"/>
                  <a:pt x="10808135" y="520896"/>
                  <a:pt x="10807412" y="730544"/>
                </a:cubicBezTo>
                <a:lnTo>
                  <a:pt x="10992460" y="1295368"/>
                </a:lnTo>
                <a:lnTo>
                  <a:pt x="4" y="1295368"/>
                </a:lnTo>
                <a:cubicBezTo>
                  <a:pt x="-940" y="1080000"/>
                  <a:pt x="150516" y="874792"/>
                  <a:pt x="149572" y="659424"/>
                </a:cubicBezTo>
                <a:lnTo>
                  <a:pt x="4" y="0"/>
                </a:lnTo>
                <a:close/>
              </a:path>
            </a:pathLst>
          </a:custGeom>
          <a:solidFill>
            <a:srgbClr val="660000">
              <a:alpha val="76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 dirty="0" smtClean="0">
                <a:solidFill>
                  <a:schemeClr val="bg1"/>
                </a:solidFill>
                <a:latin typeface="Cambria" panose="02040503050406030204" pitchFamily="18" charset="0"/>
                <a:ea typeface="ＭＳ Ｐゴシック"/>
              </a:rPr>
              <a:t>Algorithms</a:t>
            </a:r>
          </a:p>
        </p:txBody>
      </p:sp>
      <p:sp>
        <p:nvSpPr>
          <p:cNvPr id="58" name="CustomShape 1"/>
          <p:cNvSpPr/>
          <p:nvPr/>
        </p:nvSpPr>
        <p:spPr>
          <a:xfrm>
            <a:off x="12979464" y="7786531"/>
            <a:ext cx="5373024" cy="2356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latin typeface="Cambria" panose="02040503050406030204" pitchFamily="18" charset="0"/>
              </a:rPr>
              <a:t>Description(name, info, </a:t>
            </a:r>
            <a:r>
              <a:rPr lang="en-US" sz="3600" b="0" strike="noStrike" spc="-1" dirty="0" err="1" smtClean="0">
                <a:latin typeface="Cambria" panose="02040503050406030204" pitchFamily="18" charset="0"/>
              </a:rPr>
              <a:t>IDnum</a:t>
            </a:r>
            <a:r>
              <a:rPr lang="en-US" sz="3600" b="0" strike="noStrike" spc="-1" dirty="0" smtClean="0">
                <a:latin typeface="Cambria" panose="020405030504060302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3600" spc="-1" dirty="0" smtClean="0">
                <a:latin typeface="Cambria" panose="02040503050406030204" pitchFamily="18" charset="0"/>
              </a:rPr>
              <a:t>Granularity(start, end, type, </a:t>
            </a:r>
            <a:r>
              <a:rPr lang="en-US" sz="3600" spc="-1" dirty="0" err="1" smtClean="0">
                <a:latin typeface="Cambria" panose="02040503050406030204" pitchFamily="18" charset="0"/>
              </a:rPr>
              <a:t>IDnum</a:t>
            </a:r>
            <a:r>
              <a:rPr lang="en-US" sz="3600" spc="-1" dirty="0" smtClean="0">
                <a:latin typeface="Cambria" panose="020405030504060302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latin typeface="Cambria" panose="02040503050406030204" pitchFamily="18" charset="0"/>
              </a:rPr>
              <a:t>Tags(tag1, tag2, tag3, </a:t>
            </a:r>
            <a:r>
              <a:rPr lang="en-US" sz="3600" b="0" strike="noStrike" spc="-1" dirty="0" err="1" smtClean="0">
                <a:latin typeface="Cambria" panose="02040503050406030204" pitchFamily="18" charset="0"/>
              </a:rPr>
              <a:t>IDnum</a:t>
            </a:r>
            <a:r>
              <a:rPr lang="en-US" sz="3600" b="0" strike="noStrike" spc="-1" dirty="0" smtClean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9" name="CustomShape 1"/>
          <p:cNvSpPr/>
          <p:nvPr/>
        </p:nvSpPr>
        <p:spPr>
          <a:xfrm>
            <a:off x="31344578" y="4511460"/>
            <a:ext cx="10992460" cy="1295368"/>
          </a:xfrm>
          <a:custGeom>
            <a:avLst/>
            <a:gdLst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992456 w 10992456"/>
              <a:gd name="connsiteY2" fmla="*/ 1295368 h 1295368"/>
              <a:gd name="connsiteX3" fmla="*/ 0 w 10992456"/>
              <a:gd name="connsiteY3" fmla="*/ 1295368 h 1295368"/>
              <a:gd name="connsiteX4" fmla="*/ 0 w 10992456"/>
              <a:gd name="connsiteY4" fmla="*/ 0 h 1295368"/>
              <a:gd name="connsiteX0" fmla="*/ 0 w 10992456"/>
              <a:gd name="connsiteY0" fmla="*/ 0 h 1295368"/>
              <a:gd name="connsiteX1" fmla="*/ 10992456 w 10992456"/>
              <a:gd name="connsiteY1" fmla="*/ 0 h 1295368"/>
              <a:gd name="connsiteX2" fmla="*/ 10807408 w 10992456"/>
              <a:gd name="connsiteY2" fmla="*/ 649264 h 1295368"/>
              <a:gd name="connsiteX3" fmla="*/ 10992456 w 10992456"/>
              <a:gd name="connsiteY3" fmla="*/ 1295368 h 1295368"/>
              <a:gd name="connsiteX4" fmla="*/ 0 w 10992456"/>
              <a:gd name="connsiteY4" fmla="*/ 1295368 h 1295368"/>
              <a:gd name="connsiteX5" fmla="*/ 0 w 10992456"/>
              <a:gd name="connsiteY5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64926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  <a:gd name="connsiteX0" fmla="*/ 4 w 10992460"/>
              <a:gd name="connsiteY0" fmla="*/ 0 h 1295368"/>
              <a:gd name="connsiteX1" fmla="*/ 10992460 w 10992460"/>
              <a:gd name="connsiteY1" fmla="*/ 0 h 1295368"/>
              <a:gd name="connsiteX2" fmla="*/ 10807412 w 10992460"/>
              <a:gd name="connsiteY2" fmla="*/ 730544 h 1295368"/>
              <a:gd name="connsiteX3" fmla="*/ 10992460 w 10992460"/>
              <a:gd name="connsiteY3" fmla="*/ 1295368 h 1295368"/>
              <a:gd name="connsiteX4" fmla="*/ 4 w 10992460"/>
              <a:gd name="connsiteY4" fmla="*/ 1295368 h 1295368"/>
              <a:gd name="connsiteX5" fmla="*/ 149572 w 10992460"/>
              <a:gd name="connsiteY5" fmla="*/ 659424 h 1295368"/>
              <a:gd name="connsiteX6" fmla="*/ 4 w 10992460"/>
              <a:gd name="connsiteY6" fmla="*/ 0 h 129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2460" h="1295368">
                <a:moveTo>
                  <a:pt x="4" y="0"/>
                </a:moveTo>
                <a:lnTo>
                  <a:pt x="10992460" y="0"/>
                </a:lnTo>
                <a:cubicBezTo>
                  <a:pt x="10991737" y="209648"/>
                  <a:pt x="10808135" y="520896"/>
                  <a:pt x="10807412" y="730544"/>
                </a:cubicBezTo>
                <a:lnTo>
                  <a:pt x="10992460" y="1295368"/>
                </a:lnTo>
                <a:lnTo>
                  <a:pt x="4" y="1295368"/>
                </a:lnTo>
                <a:cubicBezTo>
                  <a:pt x="-940" y="1080000"/>
                  <a:pt x="150516" y="874792"/>
                  <a:pt x="149572" y="659424"/>
                </a:cubicBezTo>
                <a:lnTo>
                  <a:pt x="4" y="0"/>
                </a:lnTo>
                <a:close/>
              </a:path>
            </a:pathLst>
          </a:custGeom>
          <a:solidFill>
            <a:srgbClr val="660000">
              <a:alpha val="76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 dirty="0" smtClean="0">
                <a:solidFill>
                  <a:schemeClr val="bg1"/>
                </a:solidFill>
                <a:latin typeface="Cambria" panose="02040503050406030204" pitchFamily="18" charset="0"/>
                <a:ea typeface="ＭＳ Ｐゴシック"/>
              </a:rPr>
              <a:t>Results</a:t>
            </a:r>
          </a:p>
        </p:txBody>
      </p:sp>
      <p:sp>
        <p:nvSpPr>
          <p:cNvPr id="61" name="CustomShape 1"/>
          <p:cNvSpPr/>
          <p:nvPr/>
        </p:nvSpPr>
        <p:spPr>
          <a:xfrm>
            <a:off x="36947125" y="7830589"/>
            <a:ext cx="3775347" cy="939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800" b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Q3</a:t>
            </a:r>
            <a:r>
              <a:rPr lang="en-US" sz="4800" spc="-1" dirty="0" smtClean="0">
                <a:latin typeface="Cambria" panose="02040503050406030204" pitchFamily="18" charset="0"/>
              </a:rPr>
              <a:t>: Forecast</a:t>
            </a:r>
            <a:endParaRPr lang="en-US" sz="4800" b="0" strike="noStrike" spc="-1" dirty="0" smtClean="0">
              <a:latin typeface="Cambria" panose="02040503050406030204" pitchFamily="18" charset="0"/>
            </a:endParaRPr>
          </a:p>
        </p:txBody>
      </p:sp>
      <p:sp>
        <p:nvSpPr>
          <p:cNvPr id="62" name="CustomShape 1"/>
          <p:cNvSpPr/>
          <p:nvPr/>
        </p:nvSpPr>
        <p:spPr>
          <a:xfrm>
            <a:off x="31246541" y="5668172"/>
            <a:ext cx="6228256" cy="3013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Q1</a:t>
            </a:r>
            <a:r>
              <a:rPr lang="en-US" sz="4800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</a:t>
            </a:r>
            <a:r>
              <a:rPr lang="en-US" sz="4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4800" spc="-1" dirty="0">
                <a:latin typeface="Cambria" panose="02040503050406030204" pitchFamily="18" charset="0"/>
              </a:rPr>
              <a:t>Time </a:t>
            </a:r>
            <a:r>
              <a:rPr lang="en-US" sz="4800" spc="-1" dirty="0" err="1">
                <a:latin typeface="Cambria" panose="02040503050406030204" pitchFamily="18" charset="0"/>
              </a:rPr>
              <a:t>vs</a:t>
            </a:r>
            <a:r>
              <a:rPr lang="en-US" sz="4800" spc="-1" dirty="0">
                <a:latin typeface="Cambria" panose="02040503050406030204" pitchFamily="18" charset="0"/>
              </a:rPr>
              <a:t> data</a:t>
            </a:r>
          </a:p>
          <a:p>
            <a:pPr algn="just">
              <a:lnSpc>
                <a:spcPct val="100000"/>
              </a:lnSpc>
            </a:pPr>
            <a:r>
              <a:rPr lang="en-US" sz="4800" spc="-1" dirty="0">
                <a:latin typeface="Cambria" panose="02040503050406030204" pitchFamily="18" charset="0"/>
              </a:rPr>
              <a:t>        Time </a:t>
            </a:r>
            <a:r>
              <a:rPr lang="en-US" sz="4800" spc="-1" dirty="0" err="1">
                <a:latin typeface="Cambria" panose="02040503050406030204" pitchFamily="18" charset="0"/>
              </a:rPr>
              <a:t>vs</a:t>
            </a:r>
            <a:r>
              <a:rPr lang="en-US" sz="4800" spc="-1" dirty="0">
                <a:latin typeface="Cambria" panose="02040503050406030204" pitchFamily="18" charset="0"/>
              </a:rPr>
              <a:t> </a:t>
            </a:r>
            <a:r>
              <a:rPr lang="en-US" sz="4800" spc="-1" dirty="0" smtClean="0">
                <a:latin typeface="Cambria" panose="02040503050406030204" pitchFamily="18" charset="0"/>
              </a:rPr>
              <a:t>z-score</a:t>
            </a:r>
            <a:endParaRPr lang="en-US" sz="4800" spc="-1" dirty="0">
              <a:latin typeface="Cambria" panose="020405030504060302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4800" spc="-1" dirty="0">
                <a:latin typeface="Cambria" panose="02040503050406030204" pitchFamily="18" charset="0"/>
              </a:rPr>
              <a:t>        Time </a:t>
            </a:r>
            <a:r>
              <a:rPr lang="en-US" sz="4800" spc="-1" dirty="0" err="1">
                <a:latin typeface="Cambria" panose="02040503050406030204" pitchFamily="18" charset="0"/>
              </a:rPr>
              <a:t>vs</a:t>
            </a:r>
            <a:r>
              <a:rPr lang="en-US" sz="4800" spc="-1" dirty="0">
                <a:latin typeface="Cambria" panose="02040503050406030204" pitchFamily="18" charset="0"/>
              </a:rPr>
              <a:t> </a:t>
            </a:r>
            <a:r>
              <a:rPr lang="el-GR" sz="4800" spc="-1" dirty="0">
                <a:latin typeface="Cambria" panose="02040503050406030204" pitchFamily="18" charset="0"/>
              </a:rPr>
              <a:t>Δ</a:t>
            </a:r>
            <a:r>
              <a:rPr lang="en-US" sz="4800" spc="-1" dirty="0">
                <a:latin typeface="Cambria" panose="02040503050406030204" pitchFamily="18" charset="0"/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4800" spc="-1" dirty="0">
                <a:latin typeface="Cambria" panose="02040503050406030204" pitchFamily="18" charset="0"/>
              </a:rPr>
              <a:t>        Time </a:t>
            </a:r>
            <a:r>
              <a:rPr lang="en-US" sz="4800" spc="-1" dirty="0" err="1">
                <a:latin typeface="Cambria" panose="02040503050406030204" pitchFamily="18" charset="0"/>
              </a:rPr>
              <a:t>vs</a:t>
            </a:r>
            <a:r>
              <a:rPr lang="en-US" sz="4800" spc="-1" dirty="0">
                <a:latin typeface="Cambria" panose="02040503050406030204" pitchFamily="18" charset="0"/>
              </a:rPr>
              <a:t> </a:t>
            </a:r>
            <a:r>
              <a:rPr lang="el-GR" sz="4800" spc="-1" dirty="0">
                <a:latin typeface="Cambria" panose="02040503050406030204" pitchFamily="18" charset="0"/>
              </a:rPr>
              <a:t>Δ</a:t>
            </a:r>
            <a:r>
              <a:rPr lang="en-US" sz="4800" spc="-1" dirty="0">
                <a:latin typeface="Cambria" panose="02040503050406030204" pitchFamily="18" charset="0"/>
              </a:rPr>
              <a:t> </a:t>
            </a:r>
            <a:r>
              <a:rPr lang="en-US" sz="4800" spc="-1" dirty="0" smtClean="0">
                <a:latin typeface="Cambria" panose="02040503050406030204" pitchFamily="18" charset="0"/>
              </a:rPr>
              <a:t>z-score</a:t>
            </a:r>
            <a:endParaRPr lang="en-US" sz="4800" spc="-1" dirty="0">
              <a:latin typeface="Cambria" panose="02040503050406030204" pitchFamily="18" charset="0"/>
            </a:endParaRPr>
          </a:p>
        </p:txBody>
      </p:sp>
      <p:sp>
        <p:nvSpPr>
          <p:cNvPr id="63" name="CustomShape 1"/>
          <p:cNvSpPr/>
          <p:nvPr/>
        </p:nvSpPr>
        <p:spPr>
          <a:xfrm>
            <a:off x="36840808" y="5643834"/>
            <a:ext cx="6228256" cy="3013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45000"/>
          <a:lstStyle/>
          <a:p>
            <a:pPr algn="just">
              <a:lnSpc>
                <a:spcPct val="100000"/>
              </a:lnSpc>
            </a:pPr>
            <a:r>
              <a:rPr lang="en-US" sz="4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Q2</a:t>
            </a:r>
            <a:r>
              <a:rPr lang="en-US" sz="4800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4800" spc="-1" dirty="0">
                <a:latin typeface="Cambria" panose="02040503050406030204" pitchFamily="18" charset="0"/>
              </a:rPr>
              <a:t>Data </a:t>
            </a:r>
            <a:r>
              <a:rPr lang="en-US" sz="4800" spc="-1" dirty="0" err="1">
                <a:latin typeface="Cambria" panose="02040503050406030204" pitchFamily="18" charset="0"/>
              </a:rPr>
              <a:t>vs</a:t>
            </a:r>
            <a:r>
              <a:rPr lang="en-US" sz="4800" spc="-1" dirty="0">
                <a:latin typeface="Cambria" panose="02040503050406030204" pitchFamily="18" charset="0"/>
              </a:rPr>
              <a:t> top-k var.</a:t>
            </a:r>
          </a:p>
          <a:p>
            <a:pPr algn="just">
              <a:lnSpc>
                <a:spcPct val="100000"/>
              </a:lnSpc>
            </a:pPr>
            <a:r>
              <a:rPr lang="en-US" sz="4800" spc="-1" dirty="0">
                <a:latin typeface="Cambria" panose="02040503050406030204" pitchFamily="18" charset="0"/>
              </a:rPr>
              <a:t>        Data </a:t>
            </a:r>
            <a:r>
              <a:rPr lang="en-US" sz="4800" spc="-1" dirty="0" err="1">
                <a:latin typeface="Cambria" panose="02040503050406030204" pitchFamily="18" charset="0"/>
              </a:rPr>
              <a:t>vs</a:t>
            </a:r>
            <a:r>
              <a:rPr lang="en-US" sz="4800" spc="-1" dirty="0">
                <a:latin typeface="Cambria" panose="02040503050406030204" pitchFamily="18" charset="0"/>
              </a:rPr>
              <a:t> Corr. top-k</a:t>
            </a:r>
          </a:p>
          <a:p>
            <a:pPr algn="just">
              <a:lnSpc>
                <a:spcPct val="100000"/>
              </a:lnSpc>
            </a:pPr>
            <a:r>
              <a:rPr lang="en-US" sz="4800" spc="-1" dirty="0">
                <a:latin typeface="Cambria" panose="02040503050406030204" pitchFamily="18" charset="0"/>
              </a:rPr>
              <a:t>        Top-1 corr. top-k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879694" y="24452061"/>
            <a:ext cx="3066684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Q1</a:t>
            </a:r>
            <a:r>
              <a:rPr lang="en-US" sz="6000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6000" spc="-1" dirty="0" smtClean="0">
                <a:latin typeface="Cambria" panose="02040503050406030204" pitchFamily="18" charset="0"/>
              </a:rPr>
              <a:t>time </a:t>
            </a:r>
            <a:r>
              <a:rPr lang="en-US" sz="6000" spc="-1" dirty="0" err="1" smtClean="0">
                <a:latin typeface="Cambria" panose="02040503050406030204" pitchFamily="18" charset="0"/>
              </a:rPr>
              <a:t>vs</a:t>
            </a:r>
            <a:r>
              <a:rPr lang="en-US" sz="6000" spc="-1" dirty="0" smtClean="0">
                <a:latin typeface="Cambria" panose="02040503050406030204" pitchFamily="18" charset="0"/>
              </a:rPr>
              <a:t> data, z-score, </a:t>
            </a:r>
            <a:r>
              <a:rPr lang="el-GR" sz="6000" spc="-1" dirty="0">
                <a:latin typeface="Cambria" panose="02040503050406030204" pitchFamily="18" charset="0"/>
              </a:rPr>
              <a:t>Δ</a:t>
            </a:r>
            <a:r>
              <a:rPr lang="en-US" sz="6000" spc="-1" dirty="0" smtClean="0">
                <a:latin typeface="Cambria" panose="02040503050406030204" pitchFamily="18" charset="0"/>
              </a:rPr>
              <a:t>x, </a:t>
            </a:r>
            <a:r>
              <a:rPr lang="el-GR" sz="6000" spc="-1" dirty="0" smtClean="0">
                <a:latin typeface="Cambria" panose="02040503050406030204" pitchFamily="18" charset="0"/>
              </a:rPr>
              <a:t>Δ</a:t>
            </a:r>
            <a:r>
              <a:rPr lang="en-US" sz="6000" spc="-1" dirty="0" smtClean="0">
                <a:latin typeface="Cambria" panose="02040503050406030204" pitchFamily="18" charset="0"/>
              </a:rPr>
              <a:t>z-score</a:t>
            </a:r>
          </a:p>
          <a:p>
            <a:pPr marL="857250" indent="-8572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Q2</a:t>
            </a:r>
            <a:r>
              <a:rPr lang="en-US" sz="6000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6000" spc="-1" dirty="0" err="1" smtClean="0">
                <a:latin typeface="Cambria" panose="02040503050406030204" pitchFamily="18" charset="0"/>
              </a:rPr>
              <a:t>NarrowData</a:t>
            </a:r>
            <a:r>
              <a:rPr lang="en-US" sz="6000" spc="-1" dirty="0" smtClean="0">
                <a:latin typeface="Cambria" panose="02040503050406030204" pitchFamily="18" charset="0"/>
              </a:rPr>
              <a:t>, Pearson Correlation </a:t>
            </a:r>
          </a:p>
          <a:p>
            <a:pPr marL="857250" indent="-8572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Q3</a:t>
            </a:r>
            <a:r>
              <a:rPr lang="en-US" sz="6000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6000" spc="-1" dirty="0" smtClean="0">
                <a:latin typeface="Cambria" panose="02040503050406030204" pitchFamily="18" charset="0"/>
              </a:rPr>
              <a:t>Linear Regression</a:t>
            </a:r>
          </a:p>
          <a:p>
            <a:pPr marL="857250" indent="-8572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NarrowData</a:t>
            </a:r>
            <a:r>
              <a:rPr lang="en-US" sz="6000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6000" spc="-1" dirty="0">
                <a:latin typeface="Cambria" panose="02040503050406030204" pitchFamily="18" charset="0"/>
              </a:rPr>
              <a:t>Compares the timestamps of all data in storage and returns the ones whose starting timestamp falls before the target’s and whose end timestamp falls after the target’s. Uses lag of n-times to determine if past data affected present data. Calculates the correlation value of the matching data and </a:t>
            </a:r>
            <a:r>
              <a:rPr lang="en-US" sz="6000" spc="-1" dirty="0" smtClean="0">
                <a:latin typeface="Cambria" panose="02040503050406030204" pitchFamily="18" charset="0"/>
              </a:rPr>
              <a:t>returns </a:t>
            </a:r>
            <a:r>
              <a:rPr lang="en-US" sz="6000" spc="-1" dirty="0">
                <a:latin typeface="Cambria" panose="02040503050406030204" pitchFamily="18" charset="0"/>
              </a:rPr>
              <a:t>the top-k variables affecting the target. </a:t>
            </a:r>
          </a:p>
          <a:p>
            <a:pPr marL="857250" indent="-8572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Linear Regression</a:t>
            </a:r>
            <a:r>
              <a:rPr lang="en-US" sz="6000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6000" spc="-1" dirty="0">
                <a:latin typeface="Cambria" panose="02040503050406030204" pitchFamily="18" charset="0"/>
              </a:rPr>
              <a:t>Used along with top-k values from to predict the target’s future timestamp. </a:t>
            </a:r>
          </a:p>
          <a:p>
            <a:pPr marL="857250" indent="-8572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spc="-1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358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Cambria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Company>Florida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shopper</dc:creator>
  <dc:description/>
  <cp:lastModifiedBy>Usuario1</cp:lastModifiedBy>
  <cp:revision>108</cp:revision>
  <dcterms:created xsi:type="dcterms:W3CDTF">2007-04-04T14:17:42Z</dcterms:created>
  <dcterms:modified xsi:type="dcterms:W3CDTF">2018-03-17T20:04:05Z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Florida Institute of Technology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