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A91670-8DCE-4885-A24A-0363F9567DFB}">
  <a:tblStyle styleId="{0FA91670-8DCE-4885-A24A-0363F9567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954ecd1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954ecd1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54ecd1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954ecd1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954ecd1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954ecd1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a288aaa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a288aaa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a288aaa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a288aaa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a288aaa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a288aaa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9289821c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9289821c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919e00644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919e00644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289821c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9289821c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19e0064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919e0064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919e0064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919e0064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919e00644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919e00644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19e0064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19e0064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54ecd1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54ecd1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public.tableau.com/shared/6FPSPNKM5?:display_count=n&amp;:origin=viz_share_link" TargetMode="External"/><Relationship Id="rId5" Type="http://schemas.openxmlformats.org/officeDocument/2006/relationships/hyperlink" Target="https://public.tableau.com/shared/6FPSPNKM5?:display_count=n&amp;:origin=viz_share_link" TargetMode="External"/><Relationship Id="rId6" Type="http://schemas.openxmlformats.org/officeDocument/2006/relationships/hyperlink" Target="https://public.tableau.com/shared/6FPSPNKM5?:display_count=n&amp;:origin=viz_share_lin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public.tableau.com/shared/5PNRWK82Q?:display_count=n&amp;:origin=viz_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Water Quality Across China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Julien Smith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6/20/2025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4624150" cy="500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5646625" y="258875"/>
            <a:ext cx="29307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Yichang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had 4 stations rank among the top 15 across Ammonia, Phosphorous, and Nitrogen.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Station 8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in particular consisted of the highest average levels of Ammonia.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Luoyang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Zhengzhou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were among the other provinces which had </a:t>
            </a: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or more stations rank among the top 15.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pollutants spiked seasonally?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0" y="-108275"/>
            <a:ext cx="2802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1669375" y="3709350"/>
            <a:ext cx="46563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0" y="3658325"/>
            <a:ext cx="8189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3 Pollutants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were elevated across most stations between </a:t>
            </a: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Winter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Spring.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Summer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Fall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had more variance regarding levels of pollution.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7394825" y="1842700"/>
            <a:ext cx="10422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* </a:t>
            </a: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Station 8 in Yichang </a:t>
            </a:r>
            <a:r>
              <a:rPr b="1" lang="en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was missing pollutant data during the summer.</a:t>
            </a:r>
            <a:endParaRPr b="1"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5" y="43850"/>
            <a:ext cx="2230022" cy="3730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396" y="43844"/>
            <a:ext cx="2228144" cy="373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175" y="59488"/>
            <a:ext cx="2230025" cy="369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5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55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81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63"/>
              <a:buChar char="●"/>
            </a:pPr>
            <a:r>
              <a:rPr b="1" lang="en" sz="1462"/>
              <a:t>Wuhan</a:t>
            </a:r>
            <a:r>
              <a:rPr lang="en" sz="1462"/>
              <a:t> </a:t>
            </a:r>
            <a:r>
              <a:rPr lang="en" sz="1462"/>
              <a:t>was among one of the most polluted provinces</a:t>
            </a:r>
            <a:r>
              <a:rPr lang="en" sz="1462"/>
              <a:t> across China, followed by </a:t>
            </a:r>
            <a:r>
              <a:rPr b="1" lang="en" sz="1462"/>
              <a:t>Dali, Yichang, Zhengzhou</a:t>
            </a:r>
            <a:r>
              <a:rPr lang="en" sz="1462"/>
              <a:t> and </a:t>
            </a:r>
            <a:r>
              <a:rPr b="1" lang="en" sz="1462"/>
              <a:t>Luoyang</a:t>
            </a:r>
            <a:r>
              <a:rPr lang="en" sz="1462"/>
              <a:t> (in no particular order)</a:t>
            </a:r>
            <a:endParaRPr sz="146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/>
          </a:p>
          <a:p>
            <a:pPr indent="-32781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63"/>
              <a:buChar char="●"/>
            </a:pPr>
            <a:r>
              <a:rPr b="1" lang="en" sz="1462"/>
              <a:t>Spring</a:t>
            </a:r>
            <a:r>
              <a:rPr lang="en" sz="1462"/>
              <a:t> and </a:t>
            </a:r>
            <a:r>
              <a:rPr b="1" lang="en" sz="1462"/>
              <a:t>Winter</a:t>
            </a:r>
            <a:r>
              <a:rPr lang="en" sz="1462"/>
              <a:t> tended to have higher pollutant levels, while </a:t>
            </a:r>
            <a:r>
              <a:rPr b="1" lang="en" sz="1462"/>
              <a:t>Summer</a:t>
            </a:r>
            <a:r>
              <a:rPr lang="en" sz="1462"/>
              <a:t> showed the least severe averages across most stations.</a:t>
            </a:r>
            <a:endParaRPr sz="146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/>
          </a:p>
          <a:p>
            <a:pPr indent="-32781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63"/>
              <a:buChar char="●"/>
            </a:pPr>
            <a:r>
              <a:rPr b="1" lang="en" sz="1462"/>
              <a:t>Nitrogen</a:t>
            </a:r>
            <a:r>
              <a:rPr lang="en" sz="1462"/>
              <a:t> levels</a:t>
            </a:r>
            <a:r>
              <a:rPr lang="en" sz="1462"/>
              <a:t> were relatively stable among many stations within</a:t>
            </a:r>
            <a:r>
              <a:rPr b="1" lang="en" sz="1462"/>
              <a:t> Wuhan,</a:t>
            </a:r>
            <a:r>
              <a:rPr lang="en" sz="1462"/>
              <a:t> </a:t>
            </a:r>
            <a:r>
              <a:rPr b="1" lang="en" sz="1462"/>
              <a:t>Luoyang,</a:t>
            </a:r>
            <a:r>
              <a:rPr lang="en" sz="1462"/>
              <a:t> and </a:t>
            </a:r>
            <a:r>
              <a:rPr b="1" lang="en" sz="1462"/>
              <a:t>Yichang </a:t>
            </a:r>
            <a:r>
              <a:rPr lang="en" sz="1462"/>
              <a:t>during Fall, yet spiked sharply in Winter. </a:t>
            </a:r>
            <a:endParaRPr sz="1462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62"/>
          </a:p>
          <a:p>
            <a:pPr indent="-347503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3"/>
              <a:buChar char="●"/>
            </a:pPr>
            <a:r>
              <a:rPr b="1" lang="en" sz="1462"/>
              <a:t>Stations </a:t>
            </a:r>
            <a:r>
              <a:rPr lang="en" sz="1462"/>
              <a:t>within</a:t>
            </a:r>
            <a:r>
              <a:rPr b="1" lang="en" sz="1462"/>
              <a:t> Zhengzhou </a:t>
            </a:r>
            <a:r>
              <a:rPr lang="en" sz="1462"/>
              <a:t>and</a:t>
            </a:r>
            <a:r>
              <a:rPr b="1" lang="en" sz="1462"/>
              <a:t> Yichang</a:t>
            </a:r>
            <a:r>
              <a:rPr lang="en" sz="1462"/>
              <a:t> had high levels of Phosphorous nearly year round;</a:t>
            </a:r>
            <a:r>
              <a:rPr b="1" lang="en" sz="1462"/>
              <a:t> </a:t>
            </a:r>
            <a:r>
              <a:rPr lang="en" sz="1462"/>
              <a:t>similarly, stations in </a:t>
            </a:r>
            <a:r>
              <a:rPr b="1" lang="en" sz="1462"/>
              <a:t>Dali</a:t>
            </a:r>
            <a:r>
              <a:rPr lang="en" sz="1462"/>
              <a:t> exhibited consistently high levels of Ammonia.</a:t>
            </a:r>
            <a:endParaRPr sz="1462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2"/>
          </a:p>
          <a:p>
            <a:pPr indent="-327818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63"/>
              <a:buChar char="●"/>
            </a:pPr>
            <a:r>
              <a:rPr b="1" lang="en" sz="1462"/>
              <a:t>Monitoring is highly recommended </a:t>
            </a:r>
            <a:r>
              <a:rPr lang="en" sz="1462"/>
              <a:t>in these 5 provinces, as they consistently exhibited elevated pollution levels </a:t>
            </a:r>
            <a:r>
              <a:rPr b="1" lang="en" sz="1462"/>
              <a:t>across all three contaminants.</a:t>
            </a:r>
            <a:endParaRPr b="1" sz="1462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472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our goal?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Business task: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Analyze water quality data from 2023 to identify which regions in China experienced the highest pollution levels, detect seasonal trends in pollution, and highlight which pollutants were most frequently elevated.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Key factors:</a:t>
            </a:r>
            <a:endParaRPr b="1" sz="15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dataset was synthetically generated and </a:t>
            </a:r>
            <a:r>
              <a:rPr b="1" lang="en" sz="1400">
                <a:solidFill>
                  <a:srgbClr val="000000"/>
                </a:solidFill>
              </a:rPr>
              <a:t>does not reflect real-world data. </a:t>
            </a:r>
            <a:r>
              <a:rPr lang="en" sz="1400">
                <a:solidFill>
                  <a:srgbClr val="000000"/>
                </a:solidFill>
              </a:rPr>
              <a:t>It is meant for </a:t>
            </a:r>
            <a:r>
              <a:rPr b="1" lang="en" sz="1400">
                <a:solidFill>
                  <a:srgbClr val="000000"/>
                </a:solidFill>
              </a:rPr>
              <a:t>exploratory analysis</a:t>
            </a:r>
            <a:r>
              <a:rPr lang="en" sz="1400">
                <a:solidFill>
                  <a:srgbClr val="000000"/>
                </a:solidFill>
              </a:rPr>
              <a:t> only.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Station names, coordinates, and measurements are entirely fictional and were algorithmically randomized within realistic boundaries.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Heavy metals such as lead, cadmium and mercury were excluded from the analysis. Instead, this study focuses only on organic pollutants.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Pollutant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11700" y="-140400"/>
            <a:ext cx="77160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Pollutant			 	 Description			   Significance 	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					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11700" y="2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{0FA91670-8DCE-4885-A24A-0363F9567DFB}</a:tableStyleId>
              </a:tblPr>
              <a:tblGrid>
                <a:gridCol w="2159000"/>
                <a:gridCol w="2159000"/>
                <a:gridCol w="2159000"/>
              </a:tblGrid>
              <a:tr h="54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Dissolved Oxygen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Presence of Oxygen gas in water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Vital for aquatic life to breathe properly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Turbidity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Measure of haziness of water due to suspended particles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Lowers oxygen and facilitates the growth of bacteria /  pathogens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Ammonia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Caused by agricultural runoff and natural processes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Contributes to Eutrophication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Phosphorous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Caused by agricultural runoff and erosion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Contributes to Eutrophication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Nitrate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Excess in nutrients frequently caused by chemical waste runoff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Contributes to Eutrophication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Nitrite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Caused by agricultural runoff, sewage, and natural processes.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Toxic to marine life, interferes with oxygen transport in the bloodstream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 Nitrogen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sum of compounds carrying nitrogen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Contributes to Eutrophication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6859750" y="1208000"/>
            <a:ext cx="16776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Eutrophication: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Increased nutrient levels causing excessive algae and plant growth, suffocating marine life.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Natural processes: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Includes factors such as organic decomposition or marine activity.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Compounds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carrying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nitrogen: 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Nitrite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Nitrate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Ammonia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25" y="1133600"/>
            <a:ext cx="4924725" cy="37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5274125" y="803550"/>
            <a:ext cx="34422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roxima Nova"/>
              <a:buChar char="●"/>
            </a:pPr>
            <a:r>
              <a:rPr b="1"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Nitrate, Nitrite, and COD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are excluded as none of these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pollutants reached high / very high levels of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contamination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Nitrogen, Phosphorous, and Ammonia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had the highest number of instances where pollution reached unsafe levels.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 3 of these pollutants directly contribute to Eutrophication.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Turbidity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remained relatively low, showcasing how clear water is not indicative of safety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64525" y="-93750"/>
            <a:ext cx="75822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 pollutants were most elevated? </a:t>
            </a:r>
            <a:endParaRPr sz="3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59500" y="3780250"/>
            <a:ext cx="40125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For an more detailed perspective: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check out a 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interactive map here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provinces faced the most pollution?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5" y="134325"/>
            <a:ext cx="4409076" cy="487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5324225" y="141650"/>
            <a:ext cx="3487500" cy="4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Wuhan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had 6 different stations rank within the top 15 across all three pollutants - </a:t>
            </a: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highest of any city.</a:t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Additionally, </a:t>
            </a: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Station 5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appeared twice, for both Nitrogen and Phosphorous.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levels of Nitrogen were moderately raised across many other provinces as well.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View interactive bar chart here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63550" cy="5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734550" y="288200"/>
            <a:ext cx="29748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Dali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had 3 stations rank in the top 15 between both Ammonia and Phosphorous.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Station 9 </a:t>
            </a: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appeared in both categories, ranking 2nd for Ammonia and 6th for Phosphorous, revealing multi-pollutant contamination.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