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57" r:id="rId4"/>
    <p:sldId id="258" r:id="rId5"/>
    <p:sldId id="259" r:id="rId6"/>
    <p:sldId id="261"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2B3294B2-5EDA-4541-BA82-C256F40BAC54}"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1376609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B3294B2-5EDA-4541-BA82-C256F40BAC54}"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222472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B3294B2-5EDA-4541-BA82-C256F40BAC54}"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E0762C-9C55-48B9-88F4-1BC18154F583}"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2923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2B3294B2-5EDA-4541-BA82-C256F40BAC54}"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1087556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2B3294B2-5EDA-4541-BA82-C256F40BAC54}"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0762C-9C55-48B9-88F4-1BC18154F583}"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3180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2B3294B2-5EDA-4541-BA82-C256F40BAC54}"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1258251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3294B2-5EDA-4541-BA82-C256F40BAC54}"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3317983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3294B2-5EDA-4541-BA82-C256F40BAC54}"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2295477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B3294B2-5EDA-4541-BA82-C256F40BAC54}"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401514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B3294B2-5EDA-4541-BA82-C256F40BAC54}"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473297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B3294B2-5EDA-4541-BA82-C256F40BAC54}"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16927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B3294B2-5EDA-4541-BA82-C256F40BAC54}" type="datetimeFigureOut">
              <a:rPr lang="es-GT" smtClean="0"/>
              <a:t>30/05/2019</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403084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B3294B2-5EDA-4541-BA82-C256F40BAC54}" type="datetimeFigureOut">
              <a:rPr lang="es-GT" smtClean="0"/>
              <a:t>30/05/2019</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195717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294B2-5EDA-4541-BA82-C256F40BAC54}" type="datetimeFigureOut">
              <a:rPr lang="es-GT" smtClean="0"/>
              <a:t>30/05/2019</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134615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B3294B2-5EDA-4541-BA82-C256F40BAC54}"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251471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B3294B2-5EDA-4541-BA82-C256F40BAC54}"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0762C-9C55-48B9-88F4-1BC18154F583}" type="slidenum">
              <a:rPr lang="es-GT" smtClean="0"/>
              <a:t>‹Nº›</a:t>
            </a:fld>
            <a:endParaRPr lang="es-GT"/>
          </a:p>
        </p:txBody>
      </p:sp>
    </p:spTree>
    <p:extLst>
      <p:ext uri="{BB962C8B-B14F-4D97-AF65-F5344CB8AC3E}">
        <p14:creationId xmlns:p14="http://schemas.microsoft.com/office/powerpoint/2010/main" val="123441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3294B2-5EDA-4541-BA82-C256F40BAC54}" type="datetimeFigureOut">
              <a:rPr lang="es-GT" smtClean="0"/>
              <a:t>30/05/2019</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AE0762C-9C55-48B9-88F4-1BC18154F583}" type="slidenum">
              <a:rPr lang="es-GT" smtClean="0"/>
              <a:t>‹Nº›</a:t>
            </a:fld>
            <a:endParaRPr lang="es-GT"/>
          </a:p>
        </p:txBody>
      </p:sp>
    </p:spTree>
    <p:extLst>
      <p:ext uri="{BB962C8B-B14F-4D97-AF65-F5344CB8AC3E}">
        <p14:creationId xmlns:p14="http://schemas.microsoft.com/office/powerpoint/2010/main" val="152156705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Sitio_web#cite_note-2" TargetMode="External"/><Relationship Id="rId2" Type="http://schemas.openxmlformats.org/officeDocument/2006/relationships/hyperlink" Target="https://es.wikipedia.org/wiki/Sitio_web#cite_note-1" TargetMode="External"/><Relationship Id="rId1" Type="http://schemas.openxmlformats.org/officeDocument/2006/relationships/slideLayout" Target="../slideLayouts/slideLayout2.xml"/><Relationship Id="rId6" Type="http://schemas.openxmlformats.org/officeDocument/2006/relationships/hyperlink" Target="https://es.wikipedia.org/wiki/Tr%C3%A1fico_web" TargetMode="External"/><Relationship Id="rId5" Type="http://schemas.openxmlformats.org/officeDocument/2006/relationships/hyperlink" Target="https://es.wikipedia.org/wiki/URL" TargetMode="External"/><Relationship Id="rId4" Type="http://schemas.openxmlformats.org/officeDocument/2006/relationships/hyperlink" Target="https://es.wikipedia.org/wiki/P%C3%A1gina_we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GT" dirty="0" smtClean="0"/>
              <a:t>APLICACIONES HIBRIDAS Y SITIOS WEB </a:t>
            </a:r>
            <a:endParaRPr lang="es-GT" dirty="0"/>
          </a:p>
        </p:txBody>
      </p:sp>
    </p:spTree>
    <p:extLst>
      <p:ext uri="{BB962C8B-B14F-4D97-AF65-F5344CB8AC3E}">
        <p14:creationId xmlns:p14="http://schemas.microsoft.com/office/powerpoint/2010/main" val="2386294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cap="all" dirty="0"/>
              <a:t>LAS CARACTERÍSTICAS MÁS IMPORTANTES DE UNA WEB</a:t>
            </a:r>
            <a:br>
              <a:rPr lang="es-GT" cap="all" dirty="0"/>
            </a:br>
            <a:endParaRPr lang="es-GT" dirty="0"/>
          </a:p>
        </p:txBody>
      </p:sp>
      <p:sp>
        <p:nvSpPr>
          <p:cNvPr id="3" name="Marcador de contenido 2"/>
          <p:cNvSpPr>
            <a:spLocks noGrp="1"/>
          </p:cNvSpPr>
          <p:nvPr>
            <p:ph idx="1"/>
          </p:nvPr>
        </p:nvSpPr>
        <p:spPr/>
        <p:txBody>
          <a:bodyPr>
            <a:normAutofit/>
          </a:bodyPr>
          <a:lstStyle/>
          <a:p>
            <a:r>
              <a:rPr lang="es-GT" sz="2000" dirty="0">
                <a:latin typeface="Arial" panose="020B0604020202020204" pitchFamily="34" charset="0"/>
                <a:cs typeface="Arial" panose="020B0604020202020204" pitchFamily="34" charset="0"/>
              </a:rPr>
              <a:t>Las empresas obvian un aspecto fundamental como es la parte del diseño y las características que su sitio web debe cumplir para ser totalmente funcional.</a:t>
            </a:r>
          </a:p>
          <a:p>
            <a:r>
              <a:rPr lang="es-GT" sz="2000" dirty="0">
                <a:latin typeface="Arial" panose="020B0604020202020204" pitchFamily="34" charset="0"/>
                <a:cs typeface="Arial" panose="020B0604020202020204" pitchFamily="34" charset="0"/>
              </a:rPr>
              <a:t>Por ejemplo, en el caso de un contenido de calidad, este puede quedar desmejorado debido a un diseño poco atractivo. O también, la falta de interactividad y animación en una web, puede generar abandonos si el texto de la web es demasiado intenso y monótono.</a:t>
            </a:r>
          </a:p>
          <a:p>
            <a:r>
              <a:rPr lang="es-GT" sz="2000" dirty="0">
                <a:latin typeface="Arial" panose="020B0604020202020204" pitchFamily="34" charset="0"/>
                <a:cs typeface="Arial" panose="020B0604020202020204" pitchFamily="34" charset="0"/>
              </a:rPr>
              <a:t>Hemos decidido dedicar este post, a citar una serie de características que consideramos de vital importancia a la hora de desarrollar un sitio web:</a:t>
            </a:r>
          </a:p>
          <a:p>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316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idx="1"/>
          </p:nvPr>
        </p:nvSpPr>
        <p:spPr>
          <a:xfrm>
            <a:off x="2589213" y="993775"/>
            <a:ext cx="8915400" cy="4918075"/>
          </a:xfrm>
        </p:spPr>
        <p:txBody>
          <a:bodyPr>
            <a:normAutofit fontScale="92500" lnSpcReduction="20000"/>
          </a:bodyPr>
          <a:lstStyle/>
          <a:p>
            <a:pPr algn="just"/>
            <a:r>
              <a:rPr lang="es-GT" b="1" dirty="0">
                <a:solidFill>
                  <a:schemeClr val="tx1"/>
                </a:solidFill>
                <a:latin typeface="Arial" panose="020B0604020202020204" pitchFamily="34" charset="0"/>
                <a:cs typeface="Arial" panose="020B0604020202020204" pitchFamily="34" charset="0"/>
              </a:rPr>
              <a:t>1. Contenidos de utilidad.</a:t>
            </a:r>
          </a:p>
          <a:p>
            <a:pPr algn="just"/>
            <a:r>
              <a:rPr lang="es-GT" dirty="0">
                <a:solidFill>
                  <a:schemeClr val="tx1"/>
                </a:solidFill>
                <a:latin typeface="Arial" panose="020B0604020202020204" pitchFamily="34" charset="0"/>
                <a:cs typeface="Arial" panose="020B0604020202020204" pitchFamily="34" charset="0"/>
              </a:rPr>
              <a:t>La temática y las búsquedas deben ir acordes con el usuario final, si no, lo más seguro es que el visitante abandone la página rápidamente.</a:t>
            </a:r>
          </a:p>
          <a:p>
            <a:pPr algn="just"/>
            <a:r>
              <a:rPr lang="es-GT" b="1" dirty="0">
                <a:solidFill>
                  <a:schemeClr val="tx1"/>
                </a:solidFill>
                <a:latin typeface="Arial" panose="020B0604020202020204" pitchFamily="34" charset="0"/>
                <a:cs typeface="Arial" panose="020B0604020202020204" pitchFamily="34" charset="0"/>
              </a:rPr>
              <a:t>2. Debe ser intuitivo.</a:t>
            </a:r>
          </a:p>
          <a:p>
            <a:pPr algn="just"/>
            <a:r>
              <a:rPr lang="es-GT" dirty="0">
                <a:solidFill>
                  <a:schemeClr val="tx1"/>
                </a:solidFill>
                <a:latin typeface="Arial" panose="020B0604020202020204" pitchFamily="34" charset="0"/>
                <a:cs typeface="Arial" panose="020B0604020202020204" pitchFamily="34" charset="0"/>
              </a:rPr>
              <a:t>Hacer fácil la navegación genera que las visitas consigan fácilmente su objetivo. Además, evita abandonos en tu página web.</a:t>
            </a:r>
          </a:p>
          <a:p>
            <a:pPr algn="just"/>
            <a:r>
              <a:rPr lang="es-GT" b="1" dirty="0">
                <a:solidFill>
                  <a:schemeClr val="tx1"/>
                </a:solidFill>
                <a:latin typeface="Arial" panose="020B0604020202020204" pitchFamily="34" charset="0"/>
                <a:cs typeface="Arial" panose="020B0604020202020204" pitchFamily="34" charset="0"/>
              </a:rPr>
              <a:t>3. Diseño atractivo.</a:t>
            </a:r>
          </a:p>
          <a:p>
            <a:pPr algn="just"/>
            <a:r>
              <a:rPr lang="es-GT" dirty="0">
                <a:solidFill>
                  <a:schemeClr val="tx1"/>
                </a:solidFill>
                <a:latin typeface="Arial" panose="020B0604020202020204" pitchFamily="34" charset="0"/>
                <a:cs typeface="Arial" panose="020B0604020202020204" pitchFamily="34" charset="0"/>
              </a:rPr>
              <a:t>Dicen que una imagen vale más que mil palabras. En una web, una primera impresión cuenta, ya que representa nuestro negocio, e incluso a nosotros mismos. Si a un usuario no le gusta lo que ve, o no le genera confianza, lo más probable es que abandone el sitio web, en muchos casos sin tan siquiera tener en cuenta el contenido.</a:t>
            </a:r>
          </a:p>
          <a:p>
            <a:pPr algn="just"/>
            <a:r>
              <a:rPr lang="es-GT" dirty="0">
                <a:solidFill>
                  <a:schemeClr val="tx1"/>
                </a:solidFill>
                <a:latin typeface="Arial" panose="020B0604020202020204" pitchFamily="34" charset="0"/>
                <a:cs typeface="Arial" panose="020B0604020202020204" pitchFamily="34" charset="0"/>
              </a:rPr>
              <a:t>Por lo cual un buen diseño genera confianza, seriedad y muy buena impresión. </a:t>
            </a:r>
            <a:r>
              <a:rPr lang="es-GT" dirty="0">
                <a:solidFill>
                  <a:schemeClr val="tx1"/>
                </a:solidFill>
                <a:latin typeface="Arial" panose="020B0604020202020204" pitchFamily="34" charset="0"/>
                <a:cs typeface="Arial" panose="020B0604020202020204" pitchFamily="34" charset="0"/>
              </a:rPr>
              <a:t/>
            </a:r>
            <a:br>
              <a:rPr lang="es-GT" dirty="0">
                <a:solidFill>
                  <a:schemeClr val="tx1"/>
                </a:solidFill>
                <a:latin typeface="Arial" panose="020B0604020202020204" pitchFamily="34" charset="0"/>
                <a:cs typeface="Arial" panose="020B0604020202020204" pitchFamily="34" charset="0"/>
              </a:rPr>
            </a:br>
            <a:r>
              <a:rPr lang="es-GT" b="1" dirty="0">
                <a:solidFill>
                  <a:schemeClr val="tx1"/>
                </a:solidFill>
                <a:latin typeface="Arial" panose="020B0604020202020204" pitchFamily="34" charset="0"/>
                <a:cs typeface="Arial" panose="020B0604020202020204" pitchFamily="34" charset="0"/>
              </a:rPr>
              <a:t>4. Contenido bien estructurado.</a:t>
            </a:r>
          </a:p>
          <a:p>
            <a:pPr algn="just"/>
            <a:r>
              <a:rPr lang="es-GT" dirty="0">
                <a:solidFill>
                  <a:schemeClr val="tx1"/>
                </a:solidFill>
                <a:latin typeface="Arial" panose="020B0604020202020204" pitchFamily="34" charset="0"/>
                <a:cs typeface="Arial" panose="020B0604020202020204" pitchFamily="34" charset="0"/>
              </a:rPr>
              <a:t>Un desglose del contenido claro y sencillo, bien explicado, tiene el éxito asegurado. La importancia de una estructura clara y objetiva es lo que mantendrá a tu usuario conectado.</a:t>
            </a:r>
          </a:p>
          <a:p>
            <a:pPr algn="just"/>
            <a:r>
              <a:rPr lang="es-GT" dirty="0">
                <a:solidFill>
                  <a:schemeClr val="tx1"/>
                </a:solidFill>
                <a:latin typeface="Arial" panose="020B0604020202020204" pitchFamily="34" charset="0"/>
                <a:cs typeface="Arial" panose="020B0604020202020204" pitchFamily="34" charset="0"/>
              </a:rPr>
              <a:t>Recuerda que una información siempre debe ser concisa y sencilla.</a:t>
            </a:r>
          </a:p>
          <a:p>
            <a:endParaRPr lang="es-GT" dirty="0"/>
          </a:p>
        </p:txBody>
      </p:sp>
    </p:spTree>
    <p:extLst>
      <p:ext uri="{BB962C8B-B14F-4D97-AF65-F5344CB8AC3E}">
        <p14:creationId xmlns:p14="http://schemas.microsoft.com/office/powerpoint/2010/main" val="3616091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1024759"/>
            <a:ext cx="8915400" cy="4886463"/>
          </a:xfrm>
        </p:spPr>
        <p:txBody>
          <a:bodyPr>
            <a:normAutofit lnSpcReduction="10000"/>
          </a:bodyPr>
          <a:lstStyle/>
          <a:p>
            <a:pPr algn="just"/>
            <a:r>
              <a:rPr lang="es-GT" b="1" dirty="0"/>
              <a:t>5. Importancia de la velocidad de la web.</a:t>
            </a:r>
          </a:p>
          <a:p>
            <a:pPr algn="just"/>
            <a:r>
              <a:rPr lang="es-GT" dirty="0"/>
              <a:t>Las páginas que tardan en mucho en cargar son un problema. Para todos, nuestro tiempo vale oro, y lo que más fastidia a cualquier persona es tener que esperar.</a:t>
            </a:r>
          </a:p>
          <a:p>
            <a:pPr algn="just"/>
            <a:r>
              <a:rPr lang="es-GT" dirty="0"/>
              <a:t>El índex de una página web debe tener una carga rápida, si no, muchos usuarios abandonarán la navegación sin dar una oportunidad de ver el sitio, aunque su contenido pueda resultarles de utilidad.</a:t>
            </a:r>
          </a:p>
          <a:p>
            <a:pPr algn="just"/>
            <a:r>
              <a:rPr lang="es-GT" b="1" dirty="0"/>
              <a:t>6. Información de contacto.</a:t>
            </a:r>
          </a:p>
          <a:p>
            <a:pPr algn="just"/>
            <a:r>
              <a:rPr lang="es-GT" dirty="0"/>
              <a:t>Es muy importante situar en lugares visibles nuestros datos de contacto, teléfonos y dirección. Nunca deben enlazarse emails directamente, sino utilizar enlaces a formularios de contacto y, muy importante, incitar al usuario a realizar una acción, como por ejemplo contactar con nosotros o solicitar más información. Si nuestro contenido genera interés, es muy probable que el usuario quiera saber más, por tanto, después de mostrar la información que le interesa, es muy apropiado invitarle a resolver sus dudas contactando con </a:t>
            </a:r>
            <a:r>
              <a:rPr lang="es-GT" dirty="0" err="1"/>
              <a:t>nostros</a:t>
            </a:r>
            <a:r>
              <a:rPr lang="es-GT" dirty="0"/>
              <a:t> y que siempre sepa que estamos para ayudarle.</a:t>
            </a:r>
          </a:p>
          <a:p>
            <a:pPr algn="just"/>
            <a:endParaRPr lang="es-GT" dirty="0"/>
          </a:p>
        </p:txBody>
      </p:sp>
    </p:spTree>
    <p:extLst>
      <p:ext uri="{BB962C8B-B14F-4D97-AF65-F5344CB8AC3E}">
        <p14:creationId xmlns:p14="http://schemas.microsoft.com/office/powerpoint/2010/main" val="2100634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867103"/>
            <a:ext cx="8915400" cy="5044119"/>
          </a:xfrm>
        </p:spPr>
        <p:txBody>
          <a:bodyPr/>
          <a:lstStyle/>
          <a:p>
            <a:r>
              <a:rPr lang="es-GT" b="1" dirty="0"/>
              <a:t>7. Difusión del sitio web...</a:t>
            </a:r>
          </a:p>
          <a:p>
            <a:r>
              <a:rPr lang="es-GT" dirty="0"/>
              <a:t>Hay muchas empresas que piensan que con tener una web ya está todo el trabajo hecho. Pues no, ni mucho menos. Detrás de una web hay muchísimo trabajo que hacer para darnos a conocer a nuevos usuarios.</a:t>
            </a:r>
          </a:p>
          <a:p>
            <a:r>
              <a:rPr lang="es-GT" dirty="0"/>
              <a:t>En primer lugar, si tu sitio es nuevo es muy </a:t>
            </a:r>
            <a:r>
              <a:rPr lang="es-GT" dirty="0" err="1"/>
              <a:t>dificil</a:t>
            </a:r>
            <a:r>
              <a:rPr lang="es-GT" dirty="0"/>
              <a:t> aparecer en los primeros puestos de los buscadores. Si quieres aparecer en un futuro tendrás que pensar en llevar a cabo una tarea de posicionamiento seo continua para tu página web, con los términos mas apropiados e ir </a:t>
            </a:r>
            <a:r>
              <a:rPr lang="es-GT" dirty="0" err="1"/>
              <a:t>aumentandolos</a:t>
            </a:r>
            <a:r>
              <a:rPr lang="es-GT" dirty="0"/>
              <a:t> según los resultados que vayas obteniendo.</a:t>
            </a:r>
          </a:p>
          <a:p>
            <a:r>
              <a:rPr lang="es-GT" dirty="0"/>
              <a:t>En segundo lugar, es importante ir actualizando periódicamente los contenidos de la web, e ir ampliando poco a poco las secciones de la misma. Es muy importante contar con un blog en el que ir informando a los usuarios de noticias y novedades que puedan resultarles de interés.</a:t>
            </a:r>
          </a:p>
          <a:p>
            <a:endParaRPr lang="es-GT" dirty="0"/>
          </a:p>
        </p:txBody>
      </p:sp>
    </p:spTree>
    <p:extLst>
      <p:ext uri="{BB962C8B-B14F-4D97-AF65-F5344CB8AC3E}">
        <p14:creationId xmlns:p14="http://schemas.microsoft.com/office/powerpoint/2010/main" val="1130925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sitios  we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1900" y="1024759"/>
            <a:ext cx="6305879" cy="465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83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3957145" y="1182414"/>
            <a:ext cx="5092261" cy="4319752"/>
          </a:xfrm>
          <a:prstGeom prst="rect">
            <a:avLst/>
          </a:prstGeom>
        </p:spPr>
      </p:pic>
    </p:spTree>
    <p:extLst>
      <p:ext uri="{BB962C8B-B14F-4D97-AF65-F5344CB8AC3E}">
        <p14:creationId xmlns:p14="http://schemas.microsoft.com/office/powerpoint/2010/main" val="3578711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1939158"/>
            <a:ext cx="8225933" cy="3972063"/>
          </a:xfrm>
        </p:spPr>
        <p:txBody>
          <a:bodyPr>
            <a:normAutofit/>
          </a:bodyPr>
          <a:lstStyle/>
          <a:p>
            <a:pPr algn="just"/>
            <a:r>
              <a:rPr lang="es-GT" sz="2400" dirty="0" smtClean="0">
                <a:solidFill>
                  <a:schemeClr val="tx1"/>
                </a:solidFill>
                <a:latin typeface="Arial" panose="020B0604020202020204" pitchFamily="34" charset="0"/>
                <a:cs typeface="Arial" panose="020B0604020202020204" pitchFamily="34" charset="0"/>
              </a:rPr>
              <a:t>Las </a:t>
            </a:r>
            <a:r>
              <a:rPr lang="es-GT" sz="2400" b="1" dirty="0" smtClean="0">
                <a:solidFill>
                  <a:schemeClr val="tx1"/>
                </a:solidFill>
                <a:latin typeface="Arial" panose="020B0604020202020204" pitchFamily="34" charset="0"/>
                <a:cs typeface="Arial" panose="020B0604020202020204" pitchFamily="34" charset="0"/>
              </a:rPr>
              <a:t>aplicaciones </a:t>
            </a:r>
            <a:r>
              <a:rPr lang="es-GT" sz="2400" b="1" dirty="0">
                <a:solidFill>
                  <a:schemeClr val="tx1"/>
                </a:solidFill>
                <a:latin typeface="Arial" panose="020B0604020202020204" pitchFamily="34" charset="0"/>
                <a:cs typeface="Arial" panose="020B0604020202020204" pitchFamily="34" charset="0"/>
              </a:rPr>
              <a:t>móviles híbridas</a:t>
            </a:r>
            <a:r>
              <a:rPr lang="es-GT" sz="2400" dirty="0">
                <a:solidFill>
                  <a:schemeClr val="tx1"/>
                </a:solidFill>
                <a:latin typeface="Arial" panose="020B0604020202020204" pitchFamily="34" charset="0"/>
                <a:cs typeface="Arial" panose="020B0604020202020204" pitchFamily="34" charset="0"/>
              </a:rPr>
              <a:t> son una combinación de tecnologías web como </a:t>
            </a:r>
            <a:r>
              <a:rPr lang="es-GT" sz="2400" b="1" dirty="0">
                <a:solidFill>
                  <a:schemeClr val="tx1"/>
                </a:solidFill>
                <a:latin typeface="Arial" panose="020B0604020202020204" pitchFamily="34" charset="0"/>
                <a:cs typeface="Arial" panose="020B0604020202020204" pitchFamily="34" charset="0"/>
              </a:rPr>
              <a:t>HTML, CSS y JavaScript</a:t>
            </a:r>
            <a:r>
              <a:rPr lang="es-GT" sz="2400" dirty="0">
                <a:solidFill>
                  <a:schemeClr val="tx1"/>
                </a:solidFill>
                <a:latin typeface="Arial" panose="020B0604020202020204" pitchFamily="34" charset="0"/>
                <a:cs typeface="Arial" panose="020B0604020202020204" pitchFamily="34" charset="0"/>
              </a:rPr>
              <a:t>, que no son ni aplicaciones móviles verdaderamente nativas, porque consisten en un </a:t>
            </a:r>
            <a:r>
              <a:rPr lang="es-GT" sz="2400" dirty="0" err="1">
                <a:solidFill>
                  <a:schemeClr val="tx1"/>
                </a:solidFill>
                <a:latin typeface="Arial" panose="020B0604020202020204" pitchFamily="34" charset="0"/>
                <a:cs typeface="Arial" panose="020B0604020202020204" pitchFamily="34" charset="0"/>
              </a:rPr>
              <a:t>WebView</a:t>
            </a:r>
            <a:r>
              <a:rPr lang="es-GT" sz="2400" dirty="0">
                <a:solidFill>
                  <a:schemeClr val="tx1"/>
                </a:solidFill>
                <a:latin typeface="Arial" panose="020B0604020202020204" pitchFamily="34" charset="0"/>
                <a:cs typeface="Arial" panose="020B0604020202020204" pitchFamily="34" charset="0"/>
              </a:rPr>
              <a:t> ejecutado dentro de un contenedor nativo, ni tampoco están basadas en Web, porque se empaquetan como aplicaciones para distribución y tienen acceso a las </a:t>
            </a:r>
            <a:r>
              <a:rPr lang="es-GT" sz="2400" dirty="0" err="1">
                <a:solidFill>
                  <a:schemeClr val="tx1"/>
                </a:solidFill>
                <a:latin typeface="Arial" panose="020B0604020202020204" pitchFamily="34" charset="0"/>
                <a:cs typeface="Arial" panose="020B0604020202020204" pitchFamily="34" charset="0"/>
              </a:rPr>
              <a:t>APIs</a:t>
            </a:r>
            <a:r>
              <a:rPr lang="es-GT" sz="2400" dirty="0">
                <a:solidFill>
                  <a:schemeClr val="tx1"/>
                </a:solidFill>
                <a:latin typeface="Arial" panose="020B0604020202020204" pitchFamily="34" charset="0"/>
                <a:cs typeface="Arial" panose="020B0604020202020204" pitchFamily="34" charset="0"/>
              </a:rPr>
              <a:t> nativas del dispositivo</a:t>
            </a:r>
            <a:r>
              <a:rPr lang="es-GT" sz="2400" dirty="0">
                <a:latin typeface="Arial" panose="020B0604020202020204" pitchFamily="34" charset="0"/>
                <a:cs typeface="Arial" panose="020B0604020202020204" pitchFamily="34" charset="0"/>
              </a:rPr>
              <a:t>.</a:t>
            </a:r>
            <a:endParaRPr lang="es-GT"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797918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idx="1"/>
          </p:nvPr>
        </p:nvSpPr>
        <p:spPr>
          <a:xfrm>
            <a:off x="2589213" y="1198178"/>
            <a:ext cx="8367821" cy="4713671"/>
          </a:xfrm>
        </p:spPr>
        <p:txBody>
          <a:bodyPr/>
          <a:lstStyle/>
          <a:p>
            <a:pPr algn="ctr" fontAlgn="base"/>
            <a:r>
              <a:rPr lang="es-GT" sz="2800" b="1" dirty="0">
                <a:latin typeface="Arial" panose="020B0604020202020204" pitchFamily="34" charset="0"/>
                <a:cs typeface="Arial" panose="020B0604020202020204" pitchFamily="34" charset="0"/>
              </a:rPr>
              <a:t>Desarrollo de aplicaciones móviles híbridas</a:t>
            </a:r>
          </a:p>
          <a:p>
            <a:pPr algn="just" fontAlgn="base"/>
            <a:r>
              <a:rPr lang="es-GT" sz="2400" dirty="0">
                <a:solidFill>
                  <a:schemeClr val="tx1"/>
                </a:solidFill>
                <a:latin typeface="Arial" panose="020B0604020202020204" pitchFamily="34" charset="0"/>
                <a:cs typeface="Arial" panose="020B0604020202020204" pitchFamily="34" charset="0"/>
              </a:rPr>
              <a:t>Si eres desarrollador o tu empresa necesita realizar un desarrollo para dispositivos móviles, la primera idea que llega a tu mente es: ¿Desarrollo nativo o híbrido?</a:t>
            </a:r>
          </a:p>
          <a:p>
            <a:pPr algn="just" fontAlgn="base"/>
            <a:r>
              <a:rPr lang="es-GT" sz="2400" dirty="0">
                <a:solidFill>
                  <a:schemeClr val="tx1"/>
                </a:solidFill>
                <a:latin typeface="Arial" panose="020B0604020202020204" pitchFamily="34" charset="0"/>
                <a:cs typeface="Arial" panose="020B0604020202020204" pitchFamily="34" charset="0"/>
              </a:rPr>
              <a:t>Sabemos que desarrollar aplicaciones nativas conlleva un mayor costo de producción y así mismo la curva de aprendizaje es mucho más alta. Debido a estas limitantes, disponemos de una alternativa: Aplicaciones móviles híbridas y w</a:t>
            </a:r>
            <a:r>
              <a:rPr lang="es-GT" sz="2400" dirty="0">
                <a:latin typeface="Arial" panose="020B0604020202020204" pitchFamily="34" charset="0"/>
                <a:cs typeface="Arial" panose="020B0604020202020204" pitchFamily="34" charset="0"/>
              </a:rPr>
              <a:t>eb</a:t>
            </a:r>
            <a:r>
              <a:rPr lang="es-GT" dirty="0"/>
              <a:t>.</a:t>
            </a:r>
          </a:p>
          <a:p>
            <a:endParaRPr lang="es-GT" dirty="0"/>
          </a:p>
        </p:txBody>
      </p:sp>
    </p:spTree>
    <p:extLst>
      <p:ext uri="{BB962C8B-B14F-4D97-AF65-F5344CB8AC3E}">
        <p14:creationId xmlns:p14="http://schemas.microsoft.com/office/powerpoint/2010/main" val="3319467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898634"/>
            <a:ext cx="8915400" cy="5012588"/>
          </a:xfrm>
        </p:spPr>
        <p:txBody>
          <a:bodyPr/>
          <a:lstStyle/>
          <a:p>
            <a:pPr fontAlgn="base"/>
            <a:r>
              <a:rPr lang="es-GT" sz="2400" b="1" dirty="0" smtClean="0">
                <a:latin typeface="Arial" panose="020B0604020202020204" pitchFamily="34" charset="0"/>
                <a:cs typeface="Arial" panose="020B0604020202020204" pitchFamily="34" charset="0"/>
              </a:rPr>
              <a:t>Las diferencias entre aplicaciones híbridas, web y nativas.</a:t>
            </a:r>
          </a:p>
          <a:p>
            <a:pPr fontAlgn="base"/>
            <a:r>
              <a:rPr lang="es-GT" sz="2000" dirty="0" smtClean="0">
                <a:solidFill>
                  <a:schemeClr val="tx1"/>
                </a:solidFill>
                <a:latin typeface="Arial" panose="020B0604020202020204" pitchFamily="34" charset="0"/>
                <a:cs typeface="Arial" panose="020B0604020202020204" pitchFamily="34" charset="0"/>
              </a:rPr>
              <a:t>El </a:t>
            </a:r>
            <a:r>
              <a:rPr lang="es-GT" sz="2000" b="1" dirty="0" smtClean="0">
                <a:solidFill>
                  <a:schemeClr val="tx1"/>
                </a:solidFill>
                <a:latin typeface="Arial" panose="020B0604020202020204" pitchFamily="34" charset="0"/>
                <a:cs typeface="Arial" panose="020B0604020202020204" pitchFamily="34" charset="0"/>
              </a:rPr>
              <a:t>desarrollo de aplicaciones híbridas</a:t>
            </a:r>
            <a:r>
              <a:rPr lang="es-GT" sz="2000" dirty="0" smtClean="0">
                <a:solidFill>
                  <a:schemeClr val="tx1"/>
                </a:solidFill>
                <a:latin typeface="Arial" panose="020B0604020202020204" pitchFamily="34" charset="0"/>
                <a:cs typeface="Arial" panose="020B0604020202020204" pitchFamily="34" charset="0"/>
              </a:rPr>
              <a:t> es un enfoque de programación para dispositivos móviles que combina las fortalezas de la programación nativa con otras tecnologías (Como tecnologías web o algún lenguaje de programación diferente al de la plataforma) para desarrollar aplicaciones multiplataforma que se ejecuten de forma nativa en Android y IOS.</a:t>
            </a:r>
          </a:p>
          <a:p>
            <a:pPr fontAlgn="base"/>
            <a:r>
              <a:rPr lang="es-GT" sz="2000" dirty="0" smtClean="0">
                <a:solidFill>
                  <a:schemeClr val="tx1"/>
                </a:solidFill>
                <a:latin typeface="Arial" panose="020B0604020202020204" pitchFamily="34" charset="0"/>
                <a:cs typeface="Arial" panose="020B0604020202020204" pitchFamily="34" charset="0"/>
              </a:rPr>
              <a:t>El </a:t>
            </a:r>
            <a:r>
              <a:rPr lang="es-GT" sz="2000" b="1" dirty="0" smtClean="0">
                <a:solidFill>
                  <a:schemeClr val="tx1"/>
                </a:solidFill>
                <a:latin typeface="Arial" panose="020B0604020202020204" pitchFamily="34" charset="0"/>
                <a:cs typeface="Arial" panose="020B0604020202020204" pitchFamily="34" charset="0"/>
              </a:rPr>
              <a:t>desarrollo móvil web</a:t>
            </a:r>
            <a:r>
              <a:rPr lang="es-GT" sz="2000" dirty="0" smtClean="0">
                <a:solidFill>
                  <a:schemeClr val="tx1"/>
                </a:solidFill>
                <a:latin typeface="Arial" panose="020B0604020202020204" pitchFamily="34" charset="0"/>
                <a:cs typeface="Arial" panose="020B0604020202020204" pitchFamily="34" charset="0"/>
              </a:rPr>
              <a:t> es básicamente el desarrollo de aplicaciones web comunes, pero optimizadas para ser visualizadas desde un dispositivo móvil. Por ende, estas aplicaciones son ejecutadas mediante el navegador del dispositivo.</a:t>
            </a:r>
          </a:p>
          <a:p>
            <a:endParaRPr lang="es-GT" dirty="0">
              <a:solidFill>
                <a:schemeClr val="tx1"/>
              </a:solidFill>
            </a:endParaRPr>
          </a:p>
        </p:txBody>
      </p:sp>
    </p:spTree>
    <p:extLst>
      <p:ext uri="{BB962C8B-B14F-4D97-AF65-F5344CB8AC3E}">
        <p14:creationId xmlns:p14="http://schemas.microsoft.com/office/powerpoint/2010/main" val="37934086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889380"/>
          </a:xfrm>
        </p:spPr>
        <p:txBody>
          <a:bodyPr>
            <a:normAutofit fontScale="90000"/>
          </a:bodyPr>
          <a:lstStyle/>
          <a:p>
            <a:pPr algn="ctr"/>
            <a:r>
              <a:rPr lang="es-ES" dirty="0" smtClean="0">
                <a:latin typeface="Arial" panose="020B0604020202020204" pitchFamily="34" charset="0"/>
                <a:cs typeface="Arial" panose="020B0604020202020204" pitchFamily="34" charset="0"/>
              </a:rPr>
              <a:t>Sitios </a:t>
            </a:r>
            <a:r>
              <a:rPr lang="es-ES" dirty="0">
                <a:latin typeface="Arial" panose="020B0604020202020204" pitchFamily="34" charset="0"/>
                <a:cs typeface="Arial" panose="020B0604020202020204" pitchFamily="34" charset="0"/>
              </a:rPr>
              <a:t>we</a:t>
            </a:r>
            <a:r>
              <a:rPr lang="es-ES" dirty="0"/>
              <a:t>b</a:t>
            </a:r>
            <a:br>
              <a:rPr lang="es-ES" dirty="0"/>
            </a:br>
            <a:endParaRPr lang="es-GT" dirty="0"/>
          </a:p>
        </p:txBody>
      </p:sp>
      <p:sp>
        <p:nvSpPr>
          <p:cNvPr id="3" name="Marcador de contenido 2"/>
          <p:cNvSpPr>
            <a:spLocks noGrp="1"/>
          </p:cNvSpPr>
          <p:nvPr>
            <p:ph idx="1"/>
          </p:nvPr>
        </p:nvSpPr>
        <p:spPr>
          <a:xfrm>
            <a:off x="2589212" y="1403131"/>
            <a:ext cx="8915400" cy="5044965"/>
          </a:xfrm>
        </p:spPr>
        <p:txBody>
          <a:bodyPr>
            <a:noAutofit/>
          </a:bodyPr>
          <a:lstStyle/>
          <a:p>
            <a:pPr algn="just"/>
            <a:r>
              <a:rPr lang="es-GT" sz="2000" dirty="0">
                <a:solidFill>
                  <a:schemeClr val="tx1"/>
                </a:solidFill>
                <a:latin typeface="Arial" panose="020B0604020202020204" pitchFamily="34" charset="0"/>
                <a:cs typeface="Arial" panose="020B0604020202020204" pitchFamily="34" charset="0"/>
              </a:rPr>
              <a:t>Un </a:t>
            </a:r>
            <a:r>
              <a:rPr lang="es-GT" sz="2000" b="1" dirty="0">
                <a:solidFill>
                  <a:schemeClr val="tx1"/>
                </a:solidFill>
                <a:latin typeface="Arial" panose="020B0604020202020204" pitchFamily="34" charset="0"/>
                <a:cs typeface="Arial" panose="020B0604020202020204" pitchFamily="34" charset="0"/>
              </a:rPr>
              <a:t>sitio web</a:t>
            </a:r>
            <a:r>
              <a:rPr lang="es-GT" sz="2000" dirty="0">
                <a:solidFill>
                  <a:schemeClr val="tx1"/>
                </a:solidFill>
                <a:latin typeface="Arial" panose="020B0604020202020204" pitchFamily="34" charset="0"/>
                <a:cs typeface="Arial" panose="020B0604020202020204" pitchFamily="34" charset="0"/>
              </a:rPr>
              <a:t>,</a:t>
            </a:r>
            <a:r>
              <a:rPr lang="es-GT" sz="2000" baseline="30000" dirty="0">
                <a:solidFill>
                  <a:schemeClr val="tx1"/>
                </a:solidFill>
                <a:latin typeface="Arial" panose="020B0604020202020204" pitchFamily="34" charset="0"/>
                <a:cs typeface="Arial" panose="020B0604020202020204" pitchFamily="34" charset="0"/>
                <a:hlinkClick r:id="rId2"/>
              </a:rPr>
              <a:t>1</a:t>
            </a:r>
            <a:r>
              <a:rPr lang="es-GT" sz="2000" dirty="0">
                <a:solidFill>
                  <a:schemeClr val="tx1"/>
                </a:solidFill>
                <a:latin typeface="Arial" panose="020B0604020202020204" pitchFamily="34" charset="0"/>
                <a:cs typeface="Arial" panose="020B0604020202020204" pitchFamily="34" charset="0"/>
              </a:rPr>
              <a:t>​ </a:t>
            </a:r>
            <a:r>
              <a:rPr lang="es-GT" sz="2000" b="1" dirty="0">
                <a:solidFill>
                  <a:schemeClr val="tx1"/>
                </a:solidFill>
                <a:latin typeface="Arial" panose="020B0604020202020204" pitchFamily="34" charset="0"/>
                <a:cs typeface="Arial" panose="020B0604020202020204" pitchFamily="34" charset="0"/>
              </a:rPr>
              <a:t>portal</a:t>
            </a:r>
            <a:r>
              <a:rPr lang="es-GT" sz="2000" dirty="0">
                <a:solidFill>
                  <a:schemeClr val="tx1"/>
                </a:solidFill>
                <a:latin typeface="Arial" panose="020B0604020202020204" pitchFamily="34" charset="0"/>
                <a:cs typeface="Arial" panose="020B0604020202020204" pitchFamily="34" charset="0"/>
              </a:rPr>
              <a:t>,</a:t>
            </a:r>
            <a:r>
              <a:rPr lang="es-GT" sz="2000" baseline="30000" dirty="0">
                <a:solidFill>
                  <a:schemeClr val="tx1"/>
                </a:solidFill>
                <a:latin typeface="Arial" panose="020B0604020202020204" pitchFamily="34" charset="0"/>
                <a:cs typeface="Arial" panose="020B0604020202020204" pitchFamily="34" charset="0"/>
                <a:hlinkClick r:id="rId3"/>
              </a:rPr>
              <a:t>2</a:t>
            </a:r>
            <a:r>
              <a:rPr lang="es-GT" sz="2000" dirty="0">
                <a:solidFill>
                  <a:schemeClr val="tx1"/>
                </a:solidFill>
                <a:latin typeface="Arial" panose="020B0604020202020204" pitchFamily="34" charset="0"/>
                <a:cs typeface="Arial" panose="020B0604020202020204" pitchFamily="34" charset="0"/>
              </a:rPr>
              <a:t>​ o </a:t>
            </a:r>
            <a:r>
              <a:rPr lang="es-GT" sz="2000" b="1" dirty="0" err="1">
                <a:solidFill>
                  <a:schemeClr val="tx1"/>
                </a:solidFill>
                <a:latin typeface="Arial" panose="020B0604020202020204" pitchFamily="34" charset="0"/>
                <a:cs typeface="Arial" panose="020B0604020202020204" pitchFamily="34" charset="0"/>
              </a:rPr>
              <a:t>cibersitio</a:t>
            </a:r>
            <a:r>
              <a:rPr lang="es-GT" sz="2000" dirty="0">
                <a:solidFill>
                  <a:schemeClr val="tx1"/>
                </a:solidFill>
                <a:latin typeface="Arial" panose="020B0604020202020204" pitchFamily="34" charset="0"/>
                <a:cs typeface="Arial" panose="020B0604020202020204" pitchFamily="34" charset="0"/>
              </a:rPr>
              <a:t>, es una colección de </a:t>
            </a:r>
            <a:r>
              <a:rPr lang="es-GT" sz="2000" dirty="0">
                <a:solidFill>
                  <a:schemeClr val="tx1"/>
                </a:solidFill>
                <a:latin typeface="Arial" panose="020B0604020202020204" pitchFamily="34" charset="0"/>
                <a:cs typeface="Arial" panose="020B0604020202020204" pitchFamily="34" charset="0"/>
                <a:hlinkClick r:id="rId4" tooltip="Página web"/>
              </a:rPr>
              <a:t>páginas </a:t>
            </a:r>
            <a:r>
              <a:rPr lang="es-GT" sz="2000" dirty="0">
                <a:solidFill>
                  <a:schemeClr val="tx1"/>
                </a:solidFill>
                <a:latin typeface="Arial" panose="020B0604020202020204" pitchFamily="34" charset="0"/>
                <a:cs typeface="Arial" panose="020B0604020202020204" pitchFamily="34" charset="0"/>
              </a:rPr>
              <a:t>web relacionadas y comunes a un dominio de internet o subdominio en la </a:t>
            </a:r>
            <a:r>
              <a:rPr lang="es-GT" sz="2000" dirty="0" err="1">
                <a:solidFill>
                  <a:schemeClr val="tx1"/>
                </a:solidFill>
                <a:latin typeface="Arial" panose="020B0604020202020204" pitchFamily="34" charset="0"/>
                <a:cs typeface="Arial" panose="020B0604020202020204" pitchFamily="34" charset="0"/>
              </a:rPr>
              <a:t>World</a:t>
            </a:r>
            <a:r>
              <a:rPr lang="es-GT" sz="2000" dirty="0">
                <a:solidFill>
                  <a:schemeClr val="tx1"/>
                </a:solidFill>
                <a:latin typeface="Arial" panose="020B0604020202020204" pitchFamily="34" charset="0"/>
                <a:cs typeface="Arial" panose="020B0604020202020204" pitchFamily="34" charset="0"/>
              </a:rPr>
              <a:t> Wide Web dentro de Internet.</a:t>
            </a:r>
            <a:r>
              <a:rPr lang="es-GT" sz="2000" baseline="30000" dirty="0">
                <a:solidFill>
                  <a:schemeClr val="tx1"/>
                </a:solidFill>
                <a:latin typeface="Arial" panose="020B0604020202020204" pitchFamily="34" charset="0"/>
                <a:cs typeface="Arial" panose="020B0604020202020204" pitchFamily="34" charset="0"/>
              </a:rPr>
              <a:t>3</a:t>
            </a:r>
            <a:r>
              <a:rPr lang="es-GT" sz="2000" dirty="0">
                <a:solidFill>
                  <a:schemeClr val="tx1"/>
                </a:solidFill>
                <a:latin typeface="Arial" panose="020B0604020202020204" pitchFamily="34" charset="0"/>
                <a:cs typeface="Arial" panose="020B0604020202020204" pitchFamily="34" charset="0"/>
              </a:rPr>
              <a:t>​</a:t>
            </a:r>
            <a:r>
              <a:rPr lang="es-GT" sz="2000" baseline="30000" dirty="0">
                <a:solidFill>
                  <a:schemeClr val="tx1"/>
                </a:solidFill>
                <a:latin typeface="Arial" panose="020B0604020202020204" pitchFamily="34" charset="0"/>
                <a:cs typeface="Arial" panose="020B0604020202020204" pitchFamily="34" charset="0"/>
              </a:rPr>
              <a:t>4</a:t>
            </a:r>
            <a:r>
              <a:rPr lang="es-GT" sz="2000" dirty="0">
                <a:solidFill>
                  <a:schemeClr val="tx1"/>
                </a:solidFill>
                <a:latin typeface="Arial" panose="020B0604020202020204" pitchFamily="34" charset="0"/>
                <a:cs typeface="Arial" panose="020B0604020202020204" pitchFamily="34" charset="0"/>
              </a:rPr>
              <a:t>​</a:t>
            </a:r>
          </a:p>
          <a:p>
            <a:pPr algn="just"/>
            <a:r>
              <a:rPr lang="es-GT" sz="2000" dirty="0">
                <a:solidFill>
                  <a:schemeClr val="tx1"/>
                </a:solidFill>
                <a:latin typeface="Arial" panose="020B0604020202020204" pitchFamily="34" charset="0"/>
                <a:cs typeface="Arial" panose="020B0604020202020204" pitchFamily="34" charset="0"/>
              </a:rPr>
              <a:t>Todos los sitios web públicamente accesibles constituyen una gigantesca </a:t>
            </a:r>
            <a:r>
              <a:rPr lang="es-GT" sz="2000" i="1" dirty="0" err="1">
                <a:solidFill>
                  <a:schemeClr val="tx1"/>
                </a:solidFill>
                <a:latin typeface="Arial" panose="020B0604020202020204" pitchFamily="34" charset="0"/>
                <a:cs typeface="Arial" panose="020B0604020202020204" pitchFamily="34" charset="0"/>
              </a:rPr>
              <a:t>World</a:t>
            </a:r>
            <a:r>
              <a:rPr lang="es-GT" sz="2000" i="1" dirty="0">
                <a:solidFill>
                  <a:schemeClr val="tx1"/>
                </a:solidFill>
                <a:latin typeface="Arial" panose="020B0604020202020204" pitchFamily="34" charset="0"/>
                <a:cs typeface="Arial" panose="020B0604020202020204" pitchFamily="34" charset="0"/>
              </a:rPr>
              <a:t> Wide Web</a:t>
            </a:r>
            <a:r>
              <a:rPr lang="es-GT" sz="2000" dirty="0">
                <a:solidFill>
                  <a:schemeClr val="tx1"/>
                </a:solidFill>
                <a:latin typeface="Arial" panose="020B0604020202020204" pitchFamily="34" charset="0"/>
                <a:cs typeface="Arial" panose="020B0604020202020204" pitchFamily="34" charset="0"/>
              </a:rPr>
              <a:t> de información; y un gigantesco entramado de recursos de alcance mundial.</a:t>
            </a:r>
          </a:p>
          <a:p>
            <a:pPr algn="just"/>
            <a:r>
              <a:rPr lang="es-GT" sz="2000" dirty="0">
                <a:solidFill>
                  <a:schemeClr val="tx1"/>
                </a:solidFill>
                <a:latin typeface="Arial" panose="020B0604020202020204" pitchFamily="34" charset="0"/>
                <a:cs typeface="Arial" panose="020B0604020202020204" pitchFamily="34" charset="0"/>
              </a:rPr>
              <a:t>A las páginas de un sitio web se accede frecuentemente a través de un </a:t>
            </a:r>
            <a:r>
              <a:rPr lang="es-GT" sz="2000" dirty="0">
                <a:solidFill>
                  <a:schemeClr val="tx1"/>
                </a:solidFill>
                <a:latin typeface="Arial" panose="020B0604020202020204" pitchFamily="34" charset="0"/>
                <a:cs typeface="Arial" panose="020B0604020202020204" pitchFamily="34" charset="0"/>
                <a:hlinkClick r:id="rId5" tooltip="URL"/>
              </a:rPr>
              <a:t>URL</a:t>
            </a:r>
            <a:r>
              <a:rPr lang="es-GT" sz="2000" dirty="0">
                <a:solidFill>
                  <a:schemeClr val="tx1"/>
                </a:solidFill>
                <a:latin typeface="Arial" panose="020B0604020202020204" pitchFamily="34" charset="0"/>
                <a:cs typeface="Arial" panose="020B0604020202020204" pitchFamily="34" charset="0"/>
              </a:rPr>
              <a:t> raíz común llamado portada, que normalmente reside en el mismo servidor físico. Los URL organizan las páginas en una jerarquía, aunque los hiperenlaces entre ellas controlan más particularmente cómo el lector percibe la estructura general y cómo el </a:t>
            </a:r>
            <a:r>
              <a:rPr lang="es-GT" sz="2000" dirty="0">
                <a:solidFill>
                  <a:schemeClr val="tx1"/>
                </a:solidFill>
                <a:latin typeface="Arial" panose="020B0604020202020204" pitchFamily="34" charset="0"/>
                <a:cs typeface="Arial" panose="020B0604020202020204" pitchFamily="34" charset="0"/>
                <a:hlinkClick r:id="rId6" tooltip="Tráfico web"/>
              </a:rPr>
              <a:t>tráfico web</a:t>
            </a:r>
            <a:r>
              <a:rPr lang="es-GT" sz="2000" dirty="0">
                <a:solidFill>
                  <a:schemeClr val="tx1"/>
                </a:solidFill>
                <a:latin typeface="Arial" panose="020B0604020202020204" pitchFamily="34" charset="0"/>
                <a:cs typeface="Arial" panose="020B0604020202020204" pitchFamily="34" charset="0"/>
              </a:rPr>
              <a:t> fluye entre las diferentes partes de los sitios.</a:t>
            </a:r>
          </a:p>
          <a:p>
            <a:endParaRPr lang="es-GT"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27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1308538"/>
            <a:ext cx="7689905" cy="4602684"/>
          </a:xfrm>
        </p:spPr>
        <p:txBody>
          <a:bodyPr>
            <a:normAutofit/>
          </a:bodyPr>
          <a:lstStyle/>
          <a:p>
            <a:pPr algn="just"/>
            <a:r>
              <a:rPr lang="es-GT" sz="2400" dirty="0">
                <a:solidFill>
                  <a:schemeClr val="tx1"/>
                </a:solidFill>
                <a:latin typeface="Arial" panose="020B0604020202020204" pitchFamily="34" charset="0"/>
                <a:cs typeface="Arial" panose="020B0604020202020204" pitchFamily="34" charset="0"/>
              </a:rPr>
              <a:t>No debemos confundir sitio web con </a:t>
            </a:r>
            <a:r>
              <a:rPr lang="es-GT" sz="2400" dirty="0" err="1">
                <a:solidFill>
                  <a:schemeClr val="tx1"/>
                </a:solidFill>
                <a:latin typeface="Arial" panose="020B0604020202020204" pitchFamily="34" charset="0"/>
                <a:cs typeface="Arial" panose="020B0604020202020204" pitchFamily="34" charset="0"/>
              </a:rPr>
              <a:t>páginaweb</a:t>
            </a:r>
            <a:r>
              <a:rPr lang="es-GT" sz="2400" dirty="0">
                <a:solidFill>
                  <a:schemeClr val="tx1"/>
                </a:solidFill>
                <a:latin typeface="Arial" panose="020B0604020202020204" pitchFamily="34" charset="0"/>
                <a:cs typeface="Arial" panose="020B0604020202020204" pitchFamily="34" charset="0"/>
              </a:rPr>
              <a:t>; esta última es solo un archivo HTML, una unidad HTML, que forma parte de algún sitio web. Al ingresar una dirección web, como por ejemplo www.wikipedia.org, siempre se está haciendo referencia a un sitio web, el que tiene una página HTML inicial, que es generalmente la primera que se visualiza. La búsqueda en Internet se realiza asociando el DNS ingresado con la dirección IP del servidor que contiene el sitio web en el cual está la página HTML buscada.</a:t>
            </a:r>
            <a:endParaRPr lang="es-GT"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380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2317530"/>
            <a:ext cx="8911687" cy="3168869"/>
          </a:xfrm>
        </p:spPr>
        <p:txBody>
          <a:bodyPr/>
          <a:lstStyle/>
          <a:p>
            <a:pPr algn="ctr"/>
            <a:r>
              <a:rPr lang="es-GT" sz="3200" dirty="0">
                <a:latin typeface="Arial" panose="020B0604020202020204" pitchFamily="34" charset="0"/>
                <a:cs typeface="Arial" panose="020B0604020202020204" pitchFamily="34" charset="0"/>
              </a:rPr>
              <a:t>Tipos de sitios </a:t>
            </a:r>
            <a:r>
              <a:rPr lang="es-GT" sz="3200" dirty="0" smtClean="0">
                <a:latin typeface="Arial" panose="020B0604020202020204" pitchFamily="34" charset="0"/>
                <a:cs typeface="Arial" panose="020B0604020202020204" pitchFamily="34" charset="0"/>
              </a:rPr>
              <a:t>web</a:t>
            </a:r>
            <a:r>
              <a:rPr lang="es-GT" sz="3200" dirty="0">
                <a:latin typeface="Arial" panose="020B0604020202020204" pitchFamily="34" charset="0"/>
                <a:cs typeface="Arial" panose="020B0604020202020204" pitchFamily="34" charset="0"/>
              </a:rPr>
              <a:t/>
            </a:r>
            <a:br>
              <a:rPr lang="es-GT" sz="3200" dirty="0">
                <a:latin typeface="Arial" panose="020B0604020202020204" pitchFamily="34" charset="0"/>
                <a:cs typeface="Arial" panose="020B0604020202020204" pitchFamily="34" charset="0"/>
              </a:rPr>
            </a:br>
            <a:r>
              <a:rPr lang="es-GT" sz="2000" dirty="0">
                <a:latin typeface="Arial" panose="020B0604020202020204" pitchFamily="34" charset="0"/>
                <a:cs typeface="Arial" panose="020B0604020202020204" pitchFamily="34" charset="0"/>
              </a:rPr>
              <a:t>Existen muchas variedades de sitios web, cada uno especializado en un tipo particular de contenido o uso, y pueden clasificarse arbitrariamente de muchas maneras. Unas pocas clasificaciones pueden incluir:</a:t>
            </a:r>
            <a:br>
              <a:rPr lang="es-GT" sz="2000" dirty="0">
                <a:latin typeface="Arial" panose="020B0604020202020204" pitchFamily="34" charset="0"/>
                <a:cs typeface="Arial" panose="020B0604020202020204" pitchFamily="34" charset="0"/>
              </a:rPr>
            </a:b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229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95529" y="315310"/>
            <a:ext cx="8915400" cy="6148551"/>
          </a:xfrm>
        </p:spPr>
        <p:txBody>
          <a:bodyPr>
            <a:noAutofit/>
          </a:bodyPr>
          <a:lstStyle/>
          <a:p>
            <a:r>
              <a:rPr lang="es-GT" dirty="0">
                <a:solidFill>
                  <a:schemeClr val="tx1"/>
                </a:solidFill>
                <a:latin typeface="Arial" panose="020B0604020202020204" pitchFamily="34" charset="0"/>
                <a:cs typeface="Arial" panose="020B0604020202020204" pitchFamily="34" charset="0"/>
              </a:rPr>
              <a:t>Sitio archivo: usado para preservar contenido electrónico valioso amenazado de extinción. Dos ejemplos son: Internet Archive, el cual desde 1996 ha preservado billones de antiguas (y nuevas) páginas web; y Google </a:t>
            </a:r>
            <a:r>
              <a:rPr lang="es-GT" dirty="0" err="1">
                <a:solidFill>
                  <a:schemeClr val="tx1"/>
                </a:solidFill>
                <a:latin typeface="Arial" panose="020B0604020202020204" pitchFamily="34" charset="0"/>
                <a:cs typeface="Arial" panose="020B0604020202020204" pitchFamily="34" charset="0"/>
              </a:rPr>
              <a:t>Groups</a:t>
            </a:r>
            <a:r>
              <a:rPr lang="es-GT" dirty="0">
                <a:solidFill>
                  <a:schemeClr val="tx1"/>
                </a:solidFill>
                <a:latin typeface="Arial" panose="020B0604020202020204" pitchFamily="34" charset="0"/>
                <a:cs typeface="Arial" panose="020B0604020202020204" pitchFamily="34" charset="0"/>
              </a:rPr>
              <a:t>, que a principios del 2005 archivaba más de 845 000 000 mensajes expuestos en los grupos de noticias/discusión de </a:t>
            </a:r>
            <a:r>
              <a:rPr lang="es-GT" dirty="0" err="1">
                <a:solidFill>
                  <a:schemeClr val="tx1"/>
                </a:solidFill>
                <a:latin typeface="Arial" panose="020B0604020202020204" pitchFamily="34" charset="0"/>
                <a:cs typeface="Arial" panose="020B0604020202020204" pitchFamily="34" charset="0"/>
              </a:rPr>
              <a:t>Usenet</a:t>
            </a:r>
            <a:r>
              <a:rPr lang="es-GT" dirty="0">
                <a:solidFill>
                  <a:schemeClr val="tx1"/>
                </a:solidFill>
                <a:latin typeface="Arial" panose="020B0604020202020204" pitchFamily="34" charset="0"/>
                <a:cs typeface="Arial" panose="020B0604020202020204" pitchFamily="34" charset="0"/>
              </a:rPr>
              <a:t>, tras su adquisición de Deja News.</a:t>
            </a:r>
          </a:p>
          <a:p>
            <a:r>
              <a:rPr lang="es-GT" dirty="0" smtClean="0">
                <a:solidFill>
                  <a:schemeClr val="tx1"/>
                </a:solidFill>
                <a:latin typeface="Arial" panose="020B0604020202020204" pitchFamily="34" charset="0"/>
                <a:cs typeface="Arial" panose="020B0604020202020204" pitchFamily="34" charset="0"/>
              </a:rPr>
              <a:t>Sitio </a:t>
            </a:r>
            <a:r>
              <a:rPr lang="es-GT" dirty="0">
                <a:solidFill>
                  <a:schemeClr val="tx1"/>
                </a:solidFill>
                <a:latin typeface="Arial" panose="020B0604020202020204" pitchFamily="34" charset="0"/>
                <a:cs typeface="Arial" panose="020B0604020202020204" pitchFamily="34" charset="0"/>
              </a:rPr>
              <a:t>de comunidad virtual: un sitio o portal social donde las personas con intereses similares se comunican entre sí, normalmente por chat o foros o simples mensajes. Por ejemplo: MySpace, Facebook, Hi5, </a:t>
            </a:r>
            <a:r>
              <a:rPr lang="es-GT" dirty="0" err="1">
                <a:solidFill>
                  <a:schemeClr val="tx1"/>
                </a:solidFill>
                <a:latin typeface="Arial" panose="020B0604020202020204" pitchFamily="34" charset="0"/>
                <a:cs typeface="Arial" panose="020B0604020202020204" pitchFamily="34" charset="0"/>
              </a:rPr>
              <a:t>Orkut</a:t>
            </a:r>
            <a:r>
              <a:rPr lang="es-GT" dirty="0">
                <a:solidFill>
                  <a:schemeClr val="tx1"/>
                </a:solidFill>
                <a:latin typeface="Arial" panose="020B0604020202020204" pitchFamily="34" charset="0"/>
                <a:cs typeface="Arial" panose="020B0604020202020204" pitchFamily="34" charset="0"/>
              </a:rPr>
              <a:t>, </a:t>
            </a:r>
            <a:r>
              <a:rPr lang="es-GT" dirty="0" err="1">
                <a:solidFill>
                  <a:schemeClr val="tx1"/>
                </a:solidFill>
                <a:latin typeface="Arial" panose="020B0604020202020204" pitchFamily="34" charset="0"/>
                <a:cs typeface="Arial" panose="020B0604020202020204" pitchFamily="34" charset="0"/>
              </a:rPr>
              <a:t>Habbo</a:t>
            </a:r>
            <a:r>
              <a:rPr lang="es-GT" dirty="0">
                <a:solidFill>
                  <a:schemeClr val="tx1"/>
                </a:solidFill>
                <a:latin typeface="Arial" panose="020B0604020202020204" pitchFamily="34" charset="0"/>
                <a:cs typeface="Arial" panose="020B0604020202020204" pitchFamily="34" charset="0"/>
              </a:rPr>
              <a:t>, Twitter,</a:t>
            </a:r>
          </a:p>
          <a:p>
            <a:r>
              <a:rPr lang="es-GT" dirty="0">
                <a:solidFill>
                  <a:schemeClr val="tx1"/>
                </a:solidFill>
                <a:latin typeface="Arial" panose="020B0604020202020204" pitchFamily="34" charset="0"/>
                <a:cs typeface="Arial" panose="020B0604020202020204" pitchFamily="34" charset="0"/>
              </a:rPr>
              <a:t>Sitio de Base de datos: un sitio donde el uso principal es la búsqueda y muestra de un contenido específico de la base de datos, como por ejemplo Internet </a:t>
            </a:r>
            <a:r>
              <a:rPr lang="es-GT" dirty="0" err="1">
                <a:solidFill>
                  <a:schemeClr val="tx1"/>
                </a:solidFill>
                <a:latin typeface="Arial" panose="020B0604020202020204" pitchFamily="34" charset="0"/>
                <a:cs typeface="Arial" panose="020B0604020202020204" pitchFamily="34" charset="0"/>
              </a:rPr>
              <a:t>Movie</a:t>
            </a:r>
            <a:r>
              <a:rPr lang="es-GT" dirty="0">
                <a:solidFill>
                  <a:schemeClr val="tx1"/>
                </a:solidFill>
                <a:latin typeface="Arial" panose="020B0604020202020204" pitchFamily="34" charset="0"/>
                <a:cs typeface="Arial" panose="020B0604020202020204" pitchFamily="34" charset="0"/>
              </a:rPr>
              <a:t> </a:t>
            </a:r>
            <a:r>
              <a:rPr lang="es-GT" dirty="0" err="1">
                <a:solidFill>
                  <a:schemeClr val="tx1"/>
                </a:solidFill>
                <a:latin typeface="Arial" panose="020B0604020202020204" pitchFamily="34" charset="0"/>
                <a:cs typeface="Arial" panose="020B0604020202020204" pitchFamily="34" charset="0"/>
              </a:rPr>
              <a:t>Database</a:t>
            </a:r>
            <a:r>
              <a:rPr lang="es-GT" dirty="0">
                <a:solidFill>
                  <a:schemeClr val="tx1"/>
                </a:solidFill>
                <a:latin typeface="Arial" panose="020B0604020202020204" pitchFamily="34" charset="0"/>
                <a:cs typeface="Arial" panose="020B0604020202020204" pitchFamily="34" charset="0"/>
              </a:rPr>
              <a:t>.</a:t>
            </a:r>
          </a:p>
          <a:p>
            <a:r>
              <a:rPr lang="es-GT" dirty="0">
                <a:solidFill>
                  <a:schemeClr val="tx1"/>
                </a:solidFill>
                <a:latin typeface="Arial" panose="020B0604020202020204" pitchFamily="34" charset="0"/>
                <a:cs typeface="Arial" panose="020B0604020202020204" pitchFamily="34" charset="0"/>
              </a:rPr>
              <a:t>Sitio de desarrollo: un sitio con el propósito de proporcionar información y recursos relacionados con el desarrollo de software, diseño web, etc.</a:t>
            </a:r>
          </a:p>
          <a:p>
            <a:r>
              <a:rPr lang="es-GT" dirty="0">
                <a:solidFill>
                  <a:schemeClr val="tx1"/>
                </a:solidFill>
                <a:latin typeface="Arial" panose="020B0604020202020204" pitchFamily="34" charset="0"/>
                <a:cs typeface="Arial" panose="020B0604020202020204" pitchFamily="34" charset="0"/>
              </a:rPr>
              <a:t>Sitio directorio: un sitio que contiene contenidos variados que están divididos en categorías y subcategorías, como el directorio de </a:t>
            </a:r>
            <a:r>
              <a:rPr lang="es-GT" dirty="0" err="1">
                <a:solidFill>
                  <a:schemeClr val="tx1"/>
                </a:solidFill>
                <a:latin typeface="Arial" panose="020B0604020202020204" pitchFamily="34" charset="0"/>
                <a:cs typeface="Arial" panose="020B0604020202020204" pitchFamily="34" charset="0"/>
              </a:rPr>
              <a:t>Yahoo</a:t>
            </a:r>
            <a:r>
              <a:rPr lang="es-GT" dirty="0">
                <a:solidFill>
                  <a:schemeClr val="tx1"/>
                </a:solidFill>
                <a:latin typeface="Arial" panose="020B0604020202020204" pitchFamily="34" charset="0"/>
                <a:cs typeface="Arial" panose="020B0604020202020204" pitchFamily="34" charset="0"/>
              </a:rPr>
              <a:t>!, el directorio de Google, y el Open </a:t>
            </a:r>
            <a:r>
              <a:rPr lang="es-GT" dirty="0" err="1">
                <a:solidFill>
                  <a:schemeClr val="tx1"/>
                </a:solidFill>
                <a:latin typeface="Arial" panose="020B0604020202020204" pitchFamily="34" charset="0"/>
                <a:cs typeface="Arial" panose="020B0604020202020204" pitchFamily="34" charset="0"/>
              </a:rPr>
              <a:t>Directory</a:t>
            </a:r>
            <a:r>
              <a:rPr lang="es-GT" dirty="0">
                <a:solidFill>
                  <a:schemeClr val="tx1"/>
                </a:solidFill>
                <a:latin typeface="Arial" panose="020B0604020202020204" pitchFamily="34" charset="0"/>
                <a:cs typeface="Arial" panose="020B0604020202020204" pitchFamily="34" charset="0"/>
              </a:rPr>
              <a:t> Project.</a:t>
            </a:r>
          </a:p>
          <a:p>
            <a:r>
              <a:rPr lang="es-GT" dirty="0">
                <a:solidFill>
                  <a:schemeClr val="tx1"/>
                </a:solidFill>
                <a:latin typeface="Arial" panose="020B0604020202020204" pitchFamily="34" charset="0"/>
                <a:cs typeface="Arial" panose="020B0604020202020204" pitchFamily="34" charset="0"/>
              </a:rPr>
              <a:t>Sitio de descargas: estrictamente usado para descargar contenido electrónico, como software, juegos o fondos de escritorio: </a:t>
            </a:r>
            <a:r>
              <a:rPr lang="es-GT" dirty="0" err="1">
                <a:solidFill>
                  <a:schemeClr val="tx1"/>
                </a:solidFill>
                <a:latin typeface="Arial" panose="020B0604020202020204" pitchFamily="34" charset="0"/>
                <a:cs typeface="Arial" panose="020B0604020202020204" pitchFamily="34" charset="0"/>
              </a:rPr>
              <a:t>Download</a:t>
            </a:r>
            <a:r>
              <a:rPr lang="es-GT" dirty="0">
                <a:solidFill>
                  <a:schemeClr val="tx1"/>
                </a:solidFill>
                <a:latin typeface="Arial" panose="020B0604020202020204" pitchFamily="34" charset="0"/>
                <a:cs typeface="Arial" panose="020B0604020202020204" pitchFamily="34" charset="0"/>
              </a:rPr>
              <a:t>, </a:t>
            </a:r>
            <a:r>
              <a:rPr lang="es-GT" dirty="0" err="1">
                <a:solidFill>
                  <a:schemeClr val="tx1"/>
                </a:solidFill>
                <a:latin typeface="Arial" panose="020B0604020202020204" pitchFamily="34" charset="0"/>
                <a:cs typeface="Arial" panose="020B0604020202020204" pitchFamily="34" charset="0"/>
              </a:rPr>
              <a:t>Tucows</a:t>
            </a:r>
            <a:r>
              <a:rPr lang="es-GT" dirty="0">
                <a:solidFill>
                  <a:schemeClr val="tx1"/>
                </a:solidFill>
                <a:latin typeface="Arial" panose="020B0604020202020204" pitchFamily="34" charset="0"/>
                <a:cs typeface="Arial" panose="020B0604020202020204" pitchFamily="34" charset="0"/>
              </a:rPr>
              <a:t>, </a:t>
            </a:r>
            <a:r>
              <a:rPr lang="es-GT" dirty="0" err="1">
                <a:solidFill>
                  <a:schemeClr val="tx1"/>
                </a:solidFill>
                <a:latin typeface="Arial" panose="020B0604020202020204" pitchFamily="34" charset="0"/>
                <a:cs typeface="Arial" panose="020B0604020202020204" pitchFamily="34" charset="0"/>
              </a:rPr>
              <a:t>Softonic</a:t>
            </a:r>
            <a:r>
              <a:rPr lang="es-GT" dirty="0">
                <a:solidFill>
                  <a:schemeClr val="tx1"/>
                </a:solidFill>
                <a:latin typeface="Arial" panose="020B0604020202020204" pitchFamily="34" charset="0"/>
                <a:cs typeface="Arial" panose="020B0604020202020204" pitchFamily="34" charset="0"/>
              </a:rPr>
              <a:t>, </a:t>
            </a:r>
            <a:r>
              <a:rPr lang="es-GT" dirty="0" err="1">
                <a:solidFill>
                  <a:schemeClr val="tx1"/>
                </a:solidFill>
                <a:latin typeface="Arial" panose="020B0604020202020204" pitchFamily="34" charset="0"/>
                <a:cs typeface="Arial" panose="020B0604020202020204" pitchFamily="34" charset="0"/>
              </a:rPr>
              <a:t>Baulsoft</a:t>
            </a:r>
            <a:r>
              <a:rPr lang="es-GT" dirty="0">
                <a:solidFill>
                  <a:schemeClr val="tx1"/>
                </a:solidFill>
                <a:latin typeface="Arial" panose="020B0604020202020204" pitchFamily="34" charset="0"/>
                <a:cs typeface="Arial" panose="020B0604020202020204" pitchFamily="34" charset="0"/>
              </a:rPr>
              <a:t>.</a:t>
            </a:r>
          </a:p>
          <a:p>
            <a:endParaRPr lang="es-G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8512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80</TotalTime>
  <Words>781</Words>
  <Application>Microsoft Office PowerPoint</Application>
  <PresentationFormat>Panorámica</PresentationFormat>
  <Paragraphs>42</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Wingdings 3</vt:lpstr>
      <vt:lpstr>Espiral</vt:lpstr>
      <vt:lpstr>APLICACIONES HIBRIDAS Y SITIOS WEB </vt:lpstr>
      <vt:lpstr>Presentación de PowerPoint</vt:lpstr>
      <vt:lpstr>Presentación de PowerPoint</vt:lpstr>
      <vt:lpstr>Presentación de PowerPoint</vt:lpstr>
      <vt:lpstr>Presentación de PowerPoint</vt:lpstr>
      <vt:lpstr>Sitios web </vt:lpstr>
      <vt:lpstr>Presentación de PowerPoint</vt:lpstr>
      <vt:lpstr>Tipos de sitios web Existen muchas variedades de sitios web, cada uno especializado en un tipo particular de contenido o uso, y pueden clasificarse arbitrariamente de muchas maneras. Unas pocas clasificaciones pueden incluir: </vt:lpstr>
      <vt:lpstr>Presentación de PowerPoint</vt:lpstr>
      <vt:lpstr>LAS CARACTERÍSTICAS MÁS IMPORTANTES DE UNA WEB </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6</cp:revision>
  <dcterms:created xsi:type="dcterms:W3CDTF">2019-05-30T13:46:53Z</dcterms:created>
  <dcterms:modified xsi:type="dcterms:W3CDTF">2019-05-30T15:07:01Z</dcterms:modified>
</cp:coreProperties>
</file>