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319" r:id="rId5"/>
    <p:sldId id="2146848395" r:id="rId6"/>
    <p:sldId id="2146848402" r:id="rId7"/>
    <p:sldId id="2146848404" r:id="rId8"/>
    <p:sldId id="2146848405" r:id="rId9"/>
    <p:sldId id="2146848406" r:id="rId10"/>
    <p:sldId id="2146848401" r:id="rId11"/>
    <p:sldId id="2146848399" r:id="rId12"/>
    <p:sldId id="21468483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240" userDrawn="1">
          <p15:clr>
            <a:srgbClr val="A4A3A4"/>
          </p15:clr>
        </p15:guide>
        <p15:guide id="3" pos="1968" userDrawn="1">
          <p15:clr>
            <a:srgbClr val="A4A3A4"/>
          </p15:clr>
        </p15:guide>
        <p15:guide id="4" pos="3720" userDrawn="1">
          <p15:clr>
            <a:srgbClr val="A4A3A4"/>
          </p15:clr>
        </p15:guide>
        <p15:guide id="5"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BEB"/>
    <a:srgbClr val="FFFFFF"/>
    <a:srgbClr val="E3F3D1"/>
    <a:srgbClr val="FFDDDD"/>
    <a:srgbClr val="FFF7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CDA7C-48AF-3BC2-D14D-0365E04E9822}" v="6" dt="2024-09-23T06:48:30.048"/>
    <p1510:client id="{1E1B4259-C800-7155-57E4-047496B12FB9}" v="8" dt="2024-09-22T15:53:52.622"/>
    <p1510:client id="{360A0C5D-D3A2-875E-0A02-63A2E7E75168}" v="108" dt="2024-09-22T21:36:00.812"/>
    <p1510:client id="{9612998C-EC43-979C-2539-20BEE11C90B0}" v="31" dt="2024-09-23T10:44:08.593"/>
    <p1510:client id="{973E804D-F2B5-48C9-B720-77D2FD6988B0}" v="1205" dt="2024-09-22T20:47:46.641"/>
    <p1510:client id="{D11231CB-4E9C-86D0-32D2-D1CDB923A007}" v="2" dt="2024-09-22T20:29:36.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70" autoAdjust="0"/>
  </p:normalViewPr>
  <p:slideViewPr>
    <p:cSldViewPr snapToGrid="0">
      <p:cViewPr varScale="1">
        <p:scale>
          <a:sx n="59" d="100"/>
          <a:sy n="59" d="100"/>
        </p:scale>
        <p:origin x="940" y="28"/>
      </p:cViewPr>
      <p:guideLst>
        <p:guide pos="3840"/>
        <p:guide pos="240"/>
        <p:guide pos="1968"/>
        <p:guide pos="372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856721178845884E-2"/>
          <c:y val="4.0003619511457589E-2"/>
          <c:w val="0.96857856466568504"/>
          <c:h val="0.78213175479871622"/>
        </c:manualLayout>
      </c:layout>
      <c:barChart>
        <c:barDir val="col"/>
        <c:grouping val="clustered"/>
        <c:varyColors val="0"/>
        <c:dLbls>
          <c:dLblPos val="ctr"/>
          <c:showLegendKey val="0"/>
          <c:showVal val="1"/>
          <c:showCatName val="0"/>
          <c:showSerName val="0"/>
          <c:showPercent val="0"/>
          <c:showBubbleSize val="0"/>
        </c:dLbls>
        <c:gapWidth val="219"/>
        <c:overlap val="-27"/>
        <c:axId val="769301080"/>
        <c:axId val="769298784"/>
      </c:barChart>
      <c:catAx>
        <c:axId val="76930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BentonSans Regular" panose="02000503000000020004" pitchFamily="2" charset="0"/>
                <a:ea typeface="+mn-ea"/>
                <a:cs typeface="+mn-cs"/>
              </a:defRPr>
            </a:pPr>
            <a:endParaRPr lang="en-US"/>
          </a:p>
        </c:txPr>
        <c:crossAx val="769298784"/>
        <c:crosses val="autoZero"/>
        <c:auto val="1"/>
        <c:lblAlgn val="ctr"/>
        <c:lblOffset val="100"/>
        <c:noMultiLvlLbl val="0"/>
      </c:catAx>
      <c:valAx>
        <c:axId val="769298784"/>
        <c:scaling>
          <c:orientation val="minMax"/>
        </c:scaling>
        <c:delete val="1"/>
        <c:axPos val="l"/>
        <c:numFmt formatCode="0.00" sourceLinked="1"/>
        <c:majorTickMark val="none"/>
        <c:minorTickMark val="none"/>
        <c:tickLblPos val="nextTo"/>
        <c:crossAx val="769301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856721178845884E-2"/>
          <c:y val="4.0003619511457589E-2"/>
          <c:w val="0.96857856466568504"/>
          <c:h val="0.78213175479871622"/>
        </c:manualLayout>
      </c:layout>
      <c:barChart>
        <c:barDir val="col"/>
        <c:grouping val="clustered"/>
        <c:varyColors val="0"/>
        <c:dLbls>
          <c:dLblPos val="ctr"/>
          <c:showLegendKey val="0"/>
          <c:showVal val="1"/>
          <c:showCatName val="0"/>
          <c:showSerName val="0"/>
          <c:showPercent val="0"/>
          <c:showBubbleSize val="0"/>
        </c:dLbls>
        <c:gapWidth val="219"/>
        <c:overlap val="-27"/>
        <c:axId val="769301080"/>
        <c:axId val="769298784"/>
      </c:barChart>
      <c:catAx>
        <c:axId val="76930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BentonSans Regular" panose="02000503000000020004" pitchFamily="2" charset="0"/>
                <a:ea typeface="+mn-ea"/>
                <a:cs typeface="+mn-cs"/>
              </a:defRPr>
            </a:pPr>
            <a:endParaRPr lang="en-US"/>
          </a:p>
        </c:txPr>
        <c:crossAx val="769298784"/>
        <c:crosses val="autoZero"/>
        <c:auto val="1"/>
        <c:lblAlgn val="ctr"/>
        <c:lblOffset val="100"/>
        <c:noMultiLvlLbl val="0"/>
      </c:catAx>
      <c:valAx>
        <c:axId val="769298784"/>
        <c:scaling>
          <c:orientation val="minMax"/>
        </c:scaling>
        <c:delete val="1"/>
        <c:axPos val="l"/>
        <c:numFmt formatCode="0.00" sourceLinked="1"/>
        <c:majorTickMark val="none"/>
        <c:minorTickMark val="none"/>
        <c:tickLblPos val="nextTo"/>
        <c:crossAx val="769301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856721178845884E-2"/>
          <c:y val="4.0003619511457589E-2"/>
          <c:w val="0.96857856466568504"/>
          <c:h val="0.78213175479871622"/>
        </c:manualLayout>
      </c:layout>
      <c:barChart>
        <c:barDir val="col"/>
        <c:grouping val="clustered"/>
        <c:varyColors val="0"/>
        <c:dLbls>
          <c:dLblPos val="ctr"/>
          <c:showLegendKey val="0"/>
          <c:showVal val="1"/>
          <c:showCatName val="0"/>
          <c:showSerName val="0"/>
          <c:showPercent val="0"/>
          <c:showBubbleSize val="0"/>
        </c:dLbls>
        <c:gapWidth val="219"/>
        <c:overlap val="-27"/>
        <c:axId val="769301080"/>
        <c:axId val="769298784"/>
      </c:barChart>
      <c:catAx>
        <c:axId val="76930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BentonSans Regular" panose="02000503000000020004" pitchFamily="2" charset="0"/>
                <a:ea typeface="+mn-ea"/>
                <a:cs typeface="+mn-cs"/>
              </a:defRPr>
            </a:pPr>
            <a:endParaRPr lang="en-US"/>
          </a:p>
        </c:txPr>
        <c:crossAx val="769298784"/>
        <c:crosses val="autoZero"/>
        <c:auto val="1"/>
        <c:lblAlgn val="ctr"/>
        <c:lblOffset val="100"/>
        <c:noMultiLvlLbl val="0"/>
      </c:catAx>
      <c:valAx>
        <c:axId val="769298784"/>
        <c:scaling>
          <c:orientation val="minMax"/>
        </c:scaling>
        <c:delete val="1"/>
        <c:axPos val="l"/>
        <c:numFmt formatCode="0.00" sourceLinked="1"/>
        <c:majorTickMark val="none"/>
        <c:minorTickMark val="none"/>
        <c:tickLblPos val="nextTo"/>
        <c:crossAx val="769301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856721178845884E-2"/>
          <c:y val="4.0003619511457589E-2"/>
          <c:w val="0.96857856466568504"/>
          <c:h val="0.78213175479871622"/>
        </c:manualLayout>
      </c:layout>
      <c:barChart>
        <c:barDir val="col"/>
        <c:grouping val="clustered"/>
        <c:varyColors val="0"/>
        <c:dLbls>
          <c:dLblPos val="ctr"/>
          <c:showLegendKey val="0"/>
          <c:showVal val="1"/>
          <c:showCatName val="0"/>
          <c:showSerName val="0"/>
          <c:showPercent val="0"/>
          <c:showBubbleSize val="0"/>
        </c:dLbls>
        <c:gapWidth val="219"/>
        <c:overlap val="-27"/>
        <c:axId val="769301080"/>
        <c:axId val="769298784"/>
      </c:barChart>
      <c:catAx>
        <c:axId val="76930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BentonSans Regular" panose="02000503000000020004" pitchFamily="2" charset="0"/>
                <a:ea typeface="+mn-ea"/>
                <a:cs typeface="+mn-cs"/>
              </a:defRPr>
            </a:pPr>
            <a:endParaRPr lang="en-US"/>
          </a:p>
        </c:txPr>
        <c:crossAx val="769298784"/>
        <c:crosses val="autoZero"/>
        <c:auto val="1"/>
        <c:lblAlgn val="ctr"/>
        <c:lblOffset val="100"/>
        <c:noMultiLvlLbl val="0"/>
      </c:catAx>
      <c:valAx>
        <c:axId val="769298784"/>
        <c:scaling>
          <c:orientation val="minMax"/>
        </c:scaling>
        <c:delete val="1"/>
        <c:axPos val="l"/>
        <c:numFmt formatCode="0.00" sourceLinked="1"/>
        <c:majorTickMark val="none"/>
        <c:minorTickMark val="none"/>
        <c:tickLblPos val="nextTo"/>
        <c:crossAx val="769301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Sheet1!$A$2:$A$9</c:f>
              <c:strCache>
                <c:ptCount val="8"/>
                <c:pt idx="0">
                  <c:v>Submission 1</c:v>
                </c:pt>
                <c:pt idx="1">
                  <c:v>Submission 2</c:v>
                </c:pt>
                <c:pt idx="2">
                  <c:v>Iteration 1</c:v>
                </c:pt>
                <c:pt idx="3">
                  <c:v>Iteration 2</c:v>
                </c:pt>
                <c:pt idx="4">
                  <c:v>Iteration 3</c:v>
                </c:pt>
                <c:pt idx="5">
                  <c:v>Iteration 4</c:v>
                </c:pt>
                <c:pt idx="6">
                  <c:v>Iteration 5</c:v>
                </c:pt>
                <c:pt idx="7">
                  <c:v>Iteartion 6</c:v>
                </c:pt>
              </c:strCache>
            </c:strRef>
          </c:cat>
          <c:val>
            <c:numRef>
              <c:f>Sheet1!$B$2:$B$9</c:f>
              <c:numCache>
                <c:formatCode>General</c:formatCode>
                <c:ptCount val="8"/>
                <c:pt idx="0">
                  <c:v>103</c:v>
                </c:pt>
                <c:pt idx="1">
                  <c:v>114</c:v>
                </c:pt>
                <c:pt idx="2">
                  <c:v>122</c:v>
                </c:pt>
                <c:pt idx="3">
                  <c:v>186.48</c:v>
                </c:pt>
                <c:pt idx="4">
                  <c:v>192.75</c:v>
                </c:pt>
                <c:pt idx="5">
                  <c:v>190</c:v>
                </c:pt>
                <c:pt idx="6">
                  <c:v>196</c:v>
                </c:pt>
                <c:pt idx="7">
                  <c:v>198</c:v>
                </c:pt>
              </c:numCache>
            </c:numRef>
          </c:val>
          <c:extLst>
            <c:ext xmlns:c16="http://schemas.microsoft.com/office/drawing/2014/chart" uri="{C3380CC4-5D6E-409C-BE32-E72D297353CC}">
              <c16:uniqueId val="{00000000-D184-450C-ADCD-701C74F67383}"/>
            </c:ext>
          </c:extLst>
        </c:ser>
        <c:dLbls>
          <c:showLegendKey val="0"/>
          <c:showVal val="0"/>
          <c:showCatName val="0"/>
          <c:showSerName val="0"/>
          <c:showPercent val="0"/>
          <c:showBubbleSize val="0"/>
        </c:dLbls>
        <c:gapWidth val="219"/>
        <c:overlap val="-27"/>
        <c:axId val="1083712864"/>
        <c:axId val="1083713824"/>
      </c:barChart>
      <c:catAx>
        <c:axId val="108371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3713824"/>
        <c:crosses val="autoZero"/>
        <c:auto val="1"/>
        <c:lblAlgn val="ctr"/>
        <c:lblOffset val="100"/>
        <c:noMultiLvlLbl val="0"/>
      </c:catAx>
      <c:valAx>
        <c:axId val="1083713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3712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1D545-1C23-4B7A-B55B-E1A642C3687F}" type="datetimeFigureOut">
              <a:rPr lang="en-US" smtClean="0"/>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A251C-464F-420D-9CCF-60A7F97117F1}" type="slidenum">
              <a:rPr lang="en-US" smtClean="0"/>
              <a:t>‹#›</a:t>
            </a:fld>
            <a:endParaRPr lang="en-US"/>
          </a:p>
        </p:txBody>
      </p:sp>
    </p:spTree>
    <p:extLst>
      <p:ext uri="{BB962C8B-B14F-4D97-AF65-F5344CB8AC3E}">
        <p14:creationId xmlns:p14="http://schemas.microsoft.com/office/powerpoint/2010/main" val="2627416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6200" y="8834808"/>
            <a:ext cx="2971800" cy="461592"/>
          </a:xfrm>
          <a:prstGeom prst="rect">
            <a:avLst/>
          </a:prstGeom>
          <a:noFill/>
          <a:ln w="9525">
            <a:noFill/>
            <a:miter lim="800000"/>
            <a:headEnd/>
            <a:tailEnd/>
          </a:ln>
        </p:spPr>
        <p:txBody>
          <a:bodyPr lIns="95874" tIns="47936" rIns="95874" bIns="47936" anchor="b"/>
          <a:lstStyle/>
          <a:p>
            <a:pPr marL="0" marR="0" lvl="0" indent="0" algn="r" defTabSz="959274" rtl="0" eaLnBrk="0" fontAlgn="base" latinLnBrk="0" hangingPunct="0">
              <a:lnSpc>
                <a:spcPct val="100000"/>
              </a:lnSpc>
              <a:spcBef>
                <a:spcPct val="0"/>
              </a:spcBef>
              <a:spcAft>
                <a:spcPct val="0"/>
              </a:spcAft>
              <a:buClrTx/>
              <a:buSzTx/>
              <a:buFontTx/>
              <a:buNone/>
              <a:tabLst/>
              <a:defRPr/>
            </a:pPr>
            <a:fld id="{D3607556-21B3-485A-8090-64824B56B46B}" type="slidenum">
              <a:rPr kumimoji="0" lang="en-US" sz="12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pPr marL="0" marR="0" lvl="0" indent="0" algn="r" defTabSz="959274"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18435" name="Rectangle 2"/>
          <p:cNvSpPr>
            <a:spLocks noGrp="1" noRot="1" noChangeAspect="1" noChangeArrowheads="1" noTextEdit="1"/>
          </p:cNvSpPr>
          <p:nvPr>
            <p:ph type="sldImg"/>
          </p:nvPr>
        </p:nvSpPr>
        <p:spPr bwMode="auto">
          <a:xfrm>
            <a:off x="338138" y="698500"/>
            <a:ext cx="6197600" cy="3486150"/>
          </a:xfrm>
          <a:noFill/>
          <a:ln>
            <a:solidFill>
              <a:srgbClr val="000000"/>
            </a:solidFill>
            <a:miter lim="800000"/>
            <a:headEnd/>
            <a:tailEnd/>
          </a:ln>
        </p:spPr>
      </p:sp>
      <p:sp>
        <p:nvSpPr>
          <p:cNvPr id="18436" name="Rectangle 3"/>
          <p:cNvSpPr>
            <a:spLocks noGrp="1" noChangeArrowheads="1"/>
          </p:cNvSpPr>
          <p:nvPr>
            <p:ph type="body" idx="1"/>
          </p:nvPr>
        </p:nvSpPr>
        <p:spPr bwMode="auto">
          <a:xfrm>
            <a:off x="914400" y="4414177"/>
            <a:ext cx="5029200" cy="4183380"/>
          </a:xfrm>
          <a:noFill/>
        </p:spPr>
        <p:txBody>
          <a:bodyPr lIns="95874" tIns="47936" rIns="95874" bIns="47936"/>
          <a:lstStyle/>
          <a:p>
            <a:endParaRPr dirty="0">
              <a:cs typeface="Arial" pitchFamily="34" charset="0"/>
            </a:endParaRPr>
          </a:p>
        </p:txBody>
      </p:sp>
    </p:spTree>
    <p:extLst>
      <p:ext uri="{BB962C8B-B14F-4D97-AF65-F5344CB8AC3E}">
        <p14:creationId xmlns:p14="http://schemas.microsoft.com/office/powerpoint/2010/main" val="105182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A251C-464F-420D-9CCF-60A7F97117F1}" type="slidenum">
              <a:rPr lang="en-US" smtClean="0"/>
              <a:t>2</a:t>
            </a:fld>
            <a:endParaRPr lang="en-US"/>
          </a:p>
        </p:txBody>
      </p:sp>
    </p:spTree>
    <p:extLst>
      <p:ext uri="{BB962C8B-B14F-4D97-AF65-F5344CB8AC3E}">
        <p14:creationId xmlns:p14="http://schemas.microsoft.com/office/powerpoint/2010/main" val="418330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A251C-464F-420D-9CCF-60A7F97117F1}" type="slidenum">
              <a:rPr lang="en-US" smtClean="0"/>
              <a:t>3</a:t>
            </a:fld>
            <a:endParaRPr lang="en-US"/>
          </a:p>
        </p:txBody>
      </p:sp>
    </p:spTree>
    <p:extLst>
      <p:ext uri="{BB962C8B-B14F-4D97-AF65-F5344CB8AC3E}">
        <p14:creationId xmlns:p14="http://schemas.microsoft.com/office/powerpoint/2010/main" val="3962367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A251C-464F-420D-9CCF-60A7F97117F1}" type="slidenum">
              <a:rPr lang="en-US" smtClean="0"/>
              <a:t>4</a:t>
            </a:fld>
            <a:endParaRPr lang="en-US"/>
          </a:p>
        </p:txBody>
      </p:sp>
    </p:spTree>
    <p:extLst>
      <p:ext uri="{BB962C8B-B14F-4D97-AF65-F5344CB8AC3E}">
        <p14:creationId xmlns:p14="http://schemas.microsoft.com/office/powerpoint/2010/main" val="1949533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A251C-464F-420D-9CCF-60A7F97117F1}" type="slidenum">
              <a:rPr lang="en-US" smtClean="0"/>
              <a:t>8</a:t>
            </a:fld>
            <a:endParaRPr lang="en-US"/>
          </a:p>
        </p:txBody>
      </p:sp>
    </p:spTree>
    <p:extLst>
      <p:ext uri="{BB962C8B-B14F-4D97-AF65-F5344CB8AC3E}">
        <p14:creationId xmlns:p14="http://schemas.microsoft.com/office/powerpoint/2010/main" val="381873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Text Placeholder 4"/>
          <p:cNvSpPr>
            <a:spLocks noGrp="1"/>
          </p:cNvSpPr>
          <p:nvPr>
            <p:ph type="body" sz="quarter" idx="11"/>
          </p:nvPr>
        </p:nvSpPr>
        <p:spPr>
          <a:xfrm>
            <a:off x="516468" y="1526680"/>
            <a:ext cx="8678333" cy="3316288"/>
          </a:xfrm>
        </p:spPr>
        <p:txBody>
          <a:bodyPr lIns="0" tIns="0" rIns="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0492370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a:t>
            </a:fld>
            <a:endParaRPr lang="en-US">
              <a:solidFill>
                <a:srgbClr val="006AD2"/>
              </a:solidFill>
            </a:endParaRPr>
          </a:p>
        </p:txBody>
      </p:sp>
      <p:sp>
        <p:nvSpPr>
          <p:cNvPr id="5" name="Text Placeholder 4"/>
          <p:cNvSpPr>
            <a:spLocks noGrp="1"/>
          </p:cNvSpPr>
          <p:nvPr>
            <p:ph type="body" sz="quarter" idx="11"/>
          </p:nvPr>
        </p:nvSpPr>
        <p:spPr>
          <a:xfrm>
            <a:off x="516468" y="1526680"/>
            <a:ext cx="8678333" cy="3316288"/>
          </a:xfrm>
        </p:spPr>
        <p:txBody>
          <a:bodyPr lIns="0" tIns="0" rIns="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98743031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9"/>
            <a:ext cx="12192000" cy="3418115"/>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
        <p:nvSpPr>
          <p:cNvPr id="19" name="Text Placeholder 18"/>
          <p:cNvSpPr>
            <a:spLocks noGrp="1"/>
          </p:cNvSpPr>
          <p:nvPr>
            <p:ph type="body" sz="quarter" idx="11"/>
          </p:nvPr>
        </p:nvSpPr>
        <p:spPr>
          <a:xfrm>
            <a:off x="0" y="3418117"/>
            <a:ext cx="12192000" cy="3439884"/>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Bold" charset="0"/>
                <a:ea typeface="BentonSans Bold" charset="0"/>
                <a:cs typeface="BentonSans Bold" charset="0"/>
              </a:defRPr>
            </a:lvl2pPr>
            <a:lvl3pPr algn="r">
              <a:defRPr b="1">
                <a:solidFill>
                  <a:schemeClr val="bg1"/>
                </a:solidFill>
                <a:latin typeface="BentonSans Bold" charset="0"/>
                <a:ea typeface="BentonSans Bold" charset="0"/>
                <a:cs typeface="BentonSans Bold" charset="0"/>
              </a:defRPr>
            </a:lvl3pPr>
            <a:lvl4pPr algn="r">
              <a:defRPr b="1">
                <a:solidFill>
                  <a:schemeClr val="bg1"/>
                </a:solidFill>
                <a:latin typeface="BentonSans Bold" charset="0"/>
                <a:ea typeface="BentonSans Bold" charset="0"/>
                <a:cs typeface="BentonSans Bold" charset="0"/>
              </a:defRPr>
            </a:lvl4pPr>
            <a:lvl5pPr algn="r">
              <a:defRPr b="1">
                <a:solidFill>
                  <a:schemeClr val="bg1"/>
                </a:solidFill>
                <a:latin typeface="BentonSans Bold" charset="0"/>
                <a:ea typeface="BentonSans Bold" charset="0"/>
                <a:cs typeface="BentonSans Bold" charset="0"/>
              </a:defRPr>
            </a:lvl5pPr>
          </a:lstStyle>
          <a:p>
            <a:pPr lvl="0"/>
            <a:r>
              <a:rPr lang="en-GB"/>
              <a:t>Click to edit Master text styles</a:t>
            </a:r>
          </a:p>
        </p:txBody>
      </p:sp>
    </p:spTree>
    <p:extLst>
      <p:ext uri="{BB962C8B-B14F-4D97-AF65-F5344CB8AC3E}">
        <p14:creationId xmlns:p14="http://schemas.microsoft.com/office/powerpoint/2010/main" val="2356877267"/>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Tree>
    <p:extLst>
      <p:ext uri="{BB962C8B-B14F-4D97-AF65-F5344CB8AC3E}">
        <p14:creationId xmlns:p14="http://schemas.microsoft.com/office/powerpoint/2010/main" val="410057812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5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Tree>
    <p:extLst>
      <p:ext uri="{BB962C8B-B14F-4D97-AF65-F5344CB8AC3E}">
        <p14:creationId xmlns:p14="http://schemas.microsoft.com/office/powerpoint/2010/main" val="907716297"/>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6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Tree>
    <p:extLst>
      <p:ext uri="{BB962C8B-B14F-4D97-AF65-F5344CB8AC3E}">
        <p14:creationId xmlns:p14="http://schemas.microsoft.com/office/powerpoint/2010/main" val="50764767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Divider Slide">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
        <p:nvSpPr>
          <p:cNvPr id="4" name="Slide Number Placeholder 5"/>
          <p:cNvSpPr>
            <a:spLocks noGrp="1"/>
          </p:cNvSpPr>
          <p:nvPr>
            <p:ph type="sldNum" sz="quarter" idx="12"/>
          </p:nvPr>
        </p:nvSpPr>
        <p:spPr>
          <a:xfrm>
            <a:off x="10589393" y="6034888"/>
            <a:ext cx="1052269" cy="301273"/>
          </a:xfrm>
        </p:spPr>
        <p:txBody>
          <a:bodyPr/>
          <a:lstStyle/>
          <a:p>
            <a:fld id="{A5E8319B-9A66-4AD0-9B3A-8CA936DA00F1}" type="slidenum">
              <a:rPr lang="en-US" smtClean="0">
                <a:solidFill>
                  <a:srgbClr val="006AD2"/>
                </a:solidFill>
              </a:rPr>
              <a:pPr/>
              <a:t>‹#›</a:t>
            </a:fld>
            <a:endParaRPr lang="en-US">
              <a:solidFill>
                <a:srgbClr val="006AD2"/>
              </a:solidFill>
            </a:endParaRPr>
          </a:p>
        </p:txBody>
      </p:sp>
    </p:spTree>
    <p:extLst>
      <p:ext uri="{BB962C8B-B14F-4D97-AF65-F5344CB8AC3E}">
        <p14:creationId xmlns:p14="http://schemas.microsoft.com/office/powerpoint/2010/main" val="119355494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438400"/>
            <a:ext cx="10972800" cy="1143000"/>
          </a:xfrm>
        </p:spPr>
        <p:txBody>
          <a:bodyPr/>
          <a:lstStyle/>
          <a:p>
            <a:r>
              <a:rPr lang="en-US"/>
              <a:t>Click to edit Master title style</a:t>
            </a:r>
          </a:p>
        </p:txBody>
      </p:sp>
      <p:sp>
        <p:nvSpPr>
          <p:cNvPr id="3" name="Content Placeholder 2"/>
          <p:cNvSpPr>
            <a:spLocks noGrp="1"/>
          </p:cNvSpPr>
          <p:nvPr>
            <p:ph idx="1"/>
          </p:nvPr>
        </p:nvSpPr>
        <p:spPr>
          <a:xfrm>
            <a:off x="706783" y="1447801"/>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28330-7BD2-4FF9-B514-3952F06B80E3}" type="datetime1">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288030" y="4911765"/>
            <a:ext cx="1052269" cy="301273"/>
          </a:xfrm>
        </p:spPr>
        <p:txBody>
          <a:bodyPr/>
          <a:lstStyle/>
          <a:p>
            <a:fld id="{0CE72E76-55F2-482D-AB22-062BFDEF6A5D}" type="slidenum">
              <a:rPr lang="en-US" smtClean="0"/>
              <a:pPr/>
              <a:t>‹#›</a:t>
            </a:fld>
            <a:endParaRPr lang="en-US"/>
          </a:p>
        </p:txBody>
      </p:sp>
    </p:spTree>
    <p:extLst>
      <p:ext uri="{BB962C8B-B14F-4D97-AF65-F5344CB8AC3E}">
        <p14:creationId xmlns:p14="http://schemas.microsoft.com/office/powerpoint/2010/main" val="269581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516995" y="529887"/>
            <a:ext cx="10972800" cy="996795"/>
          </a:xfrm>
          <a:prstGeom prst="rect">
            <a:avLst/>
          </a:prstGeom>
        </p:spPr>
        <p:txBody>
          <a:bodyPr vert="horz" lIns="0" tIns="0" rIns="0" bIns="0" rtlCol="0" anchor="t">
            <a:noAutofit/>
          </a:bodyPr>
          <a:lstStyle/>
          <a:p>
            <a:r>
              <a:rPr lang="en-GB"/>
              <a:t>Click to edit Master title style</a:t>
            </a:r>
            <a:endParaRPr lang="en-US"/>
          </a:p>
        </p:txBody>
      </p:sp>
      <p:sp>
        <p:nvSpPr>
          <p:cNvPr id="1027" name="Text Placeholder 2"/>
          <p:cNvSpPr>
            <a:spLocks noGrp="1"/>
          </p:cNvSpPr>
          <p:nvPr>
            <p:ph type="body" idx="1"/>
          </p:nvPr>
        </p:nvSpPr>
        <p:spPr bwMode="gray">
          <a:xfrm>
            <a:off x="516995" y="1526687"/>
            <a:ext cx="10972800" cy="4884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bwMode="gray">
          <a:xfrm>
            <a:off x="10675656" y="6392696"/>
            <a:ext cx="1052269" cy="301273"/>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Regular" charset="0"/>
                <a:ea typeface="Guardian Egyp Regular" charset="0"/>
                <a:cs typeface="Guardian Egyp Regular" charset="0"/>
              </a:defRPr>
            </a:lvl1pPr>
          </a:lstStyle>
          <a:p>
            <a:pPr defTabSz="342900">
              <a:defRPr/>
            </a:pPr>
            <a:fld id="{920384AA-0A71-E644-AEED-65CD2253F2C8}" type="slidenum">
              <a:rPr lang="en-US" b="0" smtClean="0">
                <a:solidFill>
                  <a:srgbClr val="006AD2"/>
                </a:solidFill>
              </a:rPr>
              <a:pPr defTabSz="342900">
                <a:defRPr/>
              </a:pPr>
              <a:t>‹#›</a:t>
            </a:fld>
            <a:endParaRPr lang="en-US" b="0">
              <a:solidFill>
                <a:srgbClr val="006AD2"/>
              </a:solidFill>
            </a:endParaRPr>
          </a:p>
        </p:txBody>
      </p:sp>
      <p:pic>
        <p:nvPicPr>
          <p:cNvPr id="7" name="Picture 6" descr="Creditandfraudrisk_logo-RGB.eps"/>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875739" y="6419330"/>
            <a:ext cx="1326052" cy="343791"/>
          </a:xfrm>
          <a:prstGeom prst="rect">
            <a:avLst/>
          </a:prstGeom>
        </p:spPr>
      </p:pic>
    </p:spTree>
    <p:extLst>
      <p:ext uri="{BB962C8B-B14F-4D97-AF65-F5344CB8AC3E}">
        <p14:creationId xmlns:p14="http://schemas.microsoft.com/office/powerpoint/2010/main" val="696885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slow"/>
  <p:hf hdr="0"/>
  <p:txStyles>
    <p:title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83" indent="-342883" algn="l" defTabSz="457178"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78"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02" indent="-288911" algn="l" defTabSz="457178"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293" indent="-228588" algn="l" defTabSz="457178"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45" indent="-225414" algn="l" defTabSz="457178"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474" indent="-228588"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8"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8" indent="-228588"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8"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3"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document/d/1ufAzhzqOVfVvS_5_m0ZAFRPdtZ0GQWS00_63dIsc4yo/edit?usp=sharing" TargetMode="External"/><Relationship Id="rId2" Type="http://schemas.openxmlformats.org/officeDocument/2006/relationships/hyperlink" Target="https://colab.research.google.com/drive/1yCt74dMDuMiPUwHk2RzvXLEgq2Ae-6zX?usp=sharing"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p:cNvSpPr>
          <p:nvPr>
            <p:ph type="ctrTitle"/>
          </p:nvPr>
        </p:nvSpPr>
        <p:spPr/>
        <p:txBody>
          <a:bodyPr/>
          <a:lstStyle/>
          <a:p>
            <a:pPr>
              <a:lnSpc>
                <a:spcPct val="150000"/>
              </a:lnSpc>
            </a:pPr>
            <a:r>
              <a:rPr lang="en-US" sz="4000" b="1">
                <a:latin typeface="Guardian Egyp Regular"/>
                <a:cs typeface="Arial"/>
              </a:rPr>
              <a:t>The American Express Campus Challenge 2024</a:t>
            </a:r>
          </a:p>
        </p:txBody>
      </p:sp>
      <p:sp>
        <p:nvSpPr>
          <p:cNvPr id="13315" name="Rectangle 10"/>
          <p:cNvSpPr>
            <a:spLocks noGrp="1"/>
          </p:cNvSpPr>
          <p:nvPr>
            <p:ph type="body" sz="quarter" idx="11"/>
          </p:nvPr>
        </p:nvSpPr>
        <p:spPr/>
        <p:txBody>
          <a:bodyPr/>
          <a:lstStyle/>
          <a:p>
            <a:pPr eaLnBrk="1" hangingPunct="1"/>
            <a:endParaRPr lang="en-US" dirty="0"/>
          </a:p>
          <a:p>
            <a:pPr eaLnBrk="1" hangingPunct="1"/>
            <a:r>
              <a:rPr lang="en-US" sz="2400" b="1" dirty="0">
                <a:latin typeface="BentonSans Regular" panose="02000503000000020004" pitchFamily="2" charset="0"/>
              </a:rPr>
              <a:t>Raman Kumar</a:t>
            </a:r>
          </a:p>
          <a:p>
            <a:pPr eaLnBrk="1" hangingPunct="1"/>
            <a:r>
              <a:rPr lang="en-US" sz="2400" b="1" dirty="0">
                <a:latin typeface="BentonSans Regular" panose="02000503000000020004" pitchFamily="2" charset="0"/>
              </a:rPr>
              <a:t>Sachin Kumar</a:t>
            </a:r>
          </a:p>
          <a:p>
            <a:pPr eaLnBrk="1" hangingPunct="1"/>
            <a:r>
              <a:rPr lang="en-US" sz="2400" b="1" dirty="0" err="1">
                <a:latin typeface="BentonSans Regular" panose="02000503000000020004" pitchFamily="2" charset="0"/>
              </a:rPr>
              <a:t>Prabhash</a:t>
            </a:r>
            <a:r>
              <a:rPr lang="en-US" sz="2400" b="1" dirty="0">
                <a:latin typeface="BentonSans Regular" panose="02000503000000020004" pitchFamily="2" charset="0"/>
              </a:rPr>
              <a:t> Mishra</a:t>
            </a:r>
            <a:endParaRPr lang="en-US" sz="2400" dirty="0">
              <a:latin typeface="BentonSans Regular" panose="02000503000000020004" pitchFamily="2" charset="0"/>
            </a:endParaRPr>
          </a:p>
          <a:p>
            <a:r>
              <a:rPr lang="en-US" sz="2400" dirty="0">
                <a:latin typeface="BentonSans Regular" panose="02000503000000020004" pitchFamily="2" charset="0"/>
              </a:rPr>
              <a:t>IIT KANPUR</a:t>
            </a:r>
          </a:p>
          <a:p>
            <a:pPr eaLnBrk="1" hangingPunct="1"/>
            <a:endParaRPr lang="en-US" dirty="0">
              <a:latin typeface="BentonSans Regular" panose="02000503000000020004" pitchFamily="2" charset="0"/>
            </a:endParaRPr>
          </a:p>
          <a:p>
            <a:pPr eaLnBrk="1" hangingPunct="1"/>
            <a:r>
              <a:rPr lang="en-US" sz="2800" b="1" dirty="0" err="1">
                <a:latin typeface="BentonSans Regular" panose="02000503000000020004" pitchFamily="2" charset="0"/>
              </a:rPr>
              <a:t>Dikec</a:t>
            </a:r>
            <a:endParaRPr lang="en-US" sz="2800" b="1" dirty="0">
              <a:latin typeface="BentonSans Regular" panose="02000503000000020004" pitchFamily="2"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042632" y="6944794"/>
            <a:ext cx="1052269" cy="301273"/>
          </a:xfrm>
        </p:spPr>
        <p:txBody>
          <a:bodyPr/>
          <a:lstStyle/>
          <a:p>
            <a:fld id="{0CE72E76-55F2-482D-AB22-062BFDEF6A5D}" type="slidenum">
              <a:rPr lang="en-US" smtClean="0"/>
              <a:pPr/>
              <a:t>2</a:t>
            </a:fld>
            <a:endParaRPr lang="en-US"/>
          </a:p>
        </p:txBody>
      </p:sp>
      <p:sp>
        <p:nvSpPr>
          <p:cNvPr id="9" name="Title 1">
            <a:extLst>
              <a:ext uri="{FF2B5EF4-FFF2-40B4-BE49-F238E27FC236}">
                <a16:creationId xmlns:a16="http://schemas.microsoft.com/office/drawing/2014/main" id="{FB150ECC-053D-F690-E9A3-A803C3C36749}"/>
              </a:ext>
            </a:extLst>
          </p:cNvPr>
          <p:cNvSpPr txBox="1">
            <a:spLocks/>
          </p:cNvSpPr>
          <p:nvPr/>
        </p:nvSpPr>
        <p:spPr bwMode="white">
          <a:xfrm>
            <a:off x="394907" y="262163"/>
            <a:ext cx="10972800" cy="377030"/>
          </a:xfrm>
          <a:prstGeom prst="rect">
            <a:avLst/>
          </a:prstGeom>
        </p:spPr>
        <p:txBody>
          <a:bodyPr vert="horz" lIns="0" tIns="0" rIns="0" bIns="0" rtlCol="0" anchor="t">
            <a:noAutofit/>
          </a:bodyPr>
          <a:lst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a:lstStyle>
          <a:p>
            <a:r>
              <a:rPr lang="en-US" dirty="0"/>
              <a:t>Summary</a:t>
            </a:r>
          </a:p>
        </p:txBody>
      </p:sp>
      <p:grpSp>
        <p:nvGrpSpPr>
          <p:cNvPr id="16" name="Group 15">
            <a:extLst>
              <a:ext uri="{FF2B5EF4-FFF2-40B4-BE49-F238E27FC236}">
                <a16:creationId xmlns:a16="http://schemas.microsoft.com/office/drawing/2014/main" id="{93327F8E-9BB6-6369-F377-997660985A94}"/>
              </a:ext>
            </a:extLst>
          </p:cNvPr>
          <p:cNvGrpSpPr/>
          <p:nvPr/>
        </p:nvGrpSpPr>
        <p:grpSpPr>
          <a:xfrm>
            <a:off x="263522" y="940043"/>
            <a:ext cx="11664950" cy="1387312"/>
            <a:chOff x="523875" y="1362075"/>
            <a:chExt cx="2448722" cy="4906645"/>
          </a:xfrm>
        </p:grpSpPr>
        <p:sp>
          <p:nvSpPr>
            <p:cNvPr id="17" name="Rectangle 16">
              <a:extLst>
                <a:ext uri="{FF2B5EF4-FFF2-40B4-BE49-F238E27FC236}">
                  <a16:creationId xmlns:a16="http://schemas.microsoft.com/office/drawing/2014/main" id="{BC9DE4EE-AB32-ABE2-87BC-0FEEDDC2C077}"/>
                </a:ext>
              </a:extLst>
            </p:cNvPr>
            <p:cNvSpPr/>
            <p:nvPr/>
          </p:nvSpPr>
          <p:spPr>
            <a:xfrm>
              <a:off x="523875" y="1362075"/>
              <a:ext cx="2448722" cy="4906645"/>
            </a:xfrm>
            <a:prstGeom prst="rect">
              <a:avLst/>
            </a:prstGeom>
            <a:noFill/>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FB7BBC6-0C43-0A29-052B-3B8998A7ED91}"/>
                </a:ext>
              </a:extLst>
            </p:cNvPr>
            <p:cNvSpPr/>
            <p:nvPr/>
          </p:nvSpPr>
          <p:spPr>
            <a:xfrm>
              <a:off x="523875" y="1362075"/>
              <a:ext cx="2448721" cy="1065337"/>
            </a:xfrm>
            <a:prstGeom prst="rect">
              <a:avLst/>
            </a:prstGeom>
            <a:solidFill>
              <a:srgbClr val="0070C0"/>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latin typeface="BentonSans Book" panose="02000503000000020004" pitchFamily="2" charset="0"/>
                </a:rPr>
                <a:t>Final Strategy*</a:t>
              </a:r>
            </a:p>
          </p:txBody>
        </p:sp>
      </p:grpSp>
      <p:sp>
        <p:nvSpPr>
          <p:cNvPr id="35" name="TextBox 34">
            <a:extLst>
              <a:ext uri="{FF2B5EF4-FFF2-40B4-BE49-F238E27FC236}">
                <a16:creationId xmlns:a16="http://schemas.microsoft.com/office/drawing/2014/main" id="{B75DE841-DFE4-DA81-5DB8-33521551CA20}"/>
              </a:ext>
            </a:extLst>
          </p:cNvPr>
          <p:cNvSpPr txBox="1"/>
          <p:nvPr/>
        </p:nvSpPr>
        <p:spPr>
          <a:xfrm>
            <a:off x="6096000" y="3548512"/>
            <a:ext cx="2446971" cy="246221"/>
          </a:xfrm>
          <a:prstGeom prst="rect">
            <a:avLst/>
          </a:prstGeom>
          <a:noFill/>
        </p:spPr>
        <p:txBody>
          <a:bodyPr wrap="square" lIns="0" tIns="0" rIns="0" bIns="0" rtlCol="0">
            <a:spAutoFit/>
          </a:bodyPr>
          <a:lstStyle/>
          <a:p>
            <a:pPr algn="ctr"/>
            <a:r>
              <a:rPr lang="en-US" sz="1600" i="0" dirty="0">
                <a:solidFill>
                  <a:schemeClr val="accent3"/>
                </a:solidFill>
                <a:latin typeface="BentonSans Regular" panose="02000503000000020004" pitchFamily="2" charset="0"/>
              </a:rPr>
              <a:t> </a:t>
            </a:r>
            <a:endParaRPr lang="en-US" sz="1600" b="1" i="0" dirty="0">
              <a:solidFill>
                <a:srgbClr val="00B050"/>
              </a:solidFill>
              <a:latin typeface="BentonSans Regular" panose="02000503000000020004" pitchFamily="2" charset="0"/>
            </a:endParaRPr>
          </a:p>
        </p:txBody>
      </p:sp>
      <p:graphicFrame>
        <p:nvGraphicFramePr>
          <p:cNvPr id="33" name="Table 32">
            <a:extLst>
              <a:ext uri="{FF2B5EF4-FFF2-40B4-BE49-F238E27FC236}">
                <a16:creationId xmlns:a16="http://schemas.microsoft.com/office/drawing/2014/main" id="{F978FD6D-7DFF-F9D5-2812-1E21429A0B37}"/>
              </a:ext>
            </a:extLst>
          </p:cNvPr>
          <p:cNvGraphicFramePr>
            <a:graphicFrameLocks noGrp="1"/>
          </p:cNvGraphicFramePr>
          <p:nvPr>
            <p:extLst>
              <p:ext uri="{D42A27DB-BD31-4B8C-83A1-F6EECF244321}">
                <p14:modId xmlns:p14="http://schemas.microsoft.com/office/powerpoint/2010/main" val="3361412461"/>
              </p:ext>
            </p:extLst>
          </p:nvPr>
        </p:nvGraphicFramePr>
        <p:xfrm>
          <a:off x="1981803" y="2886052"/>
          <a:ext cx="8228394" cy="1562428"/>
        </p:xfrm>
        <a:graphic>
          <a:graphicData uri="http://schemas.openxmlformats.org/drawingml/2006/table">
            <a:tbl>
              <a:tblPr/>
              <a:tblGrid>
                <a:gridCol w="271844">
                  <a:extLst>
                    <a:ext uri="{9D8B030D-6E8A-4147-A177-3AD203B41FA5}">
                      <a16:colId xmlns:a16="http://schemas.microsoft.com/office/drawing/2014/main" val="3372799083"/>
                    </a:ext>
                  </a:extLst>
                </a:gridCol>
                <a:gridCol w="1390650">
                  <a:extLst>
                    <a:ext uri="{9D8B030D-6E8A-4147-A177-3AD203B41FA5}">
                      <a16:colId xmlns:a16="http://schemas.microsoft.com/office/drawing/2014/main" val="1177071786"/>
                    </a:ext>
                  </a:extLst>
                </a:gridCol>
                <a:gridCol w="2508250">
                  <a:extLst>
                    <a:ext uri="{9D8B030D-6E8A-4147-A177-3AD203B41FA5}">
                      <a16:colId xmlns:a16="http://schemas.microsoft.com/office/drawing/2014/main" val="2563993434"/>
                    </a:ext>
                  </a:extLst>
                </a:gridCol>
                <a:gridCol w="4057650">
                  <a:extLst>
                    <a:ext uri="{9D8B030D-6E8A-4147-A177-3AD203B41FA5}">
                      <a16:colId xmlns:a16="http://schemas.microsoft.com/office/drawing/2014/main" val="1717277257"/>
                    </a:ext>
                  </a:extLst>
                </a:gridCol>
              </a:tblGrid>
              <a:tr h="339738">
                <a:tc gridSpan="4">
                  <a:txBody>
                    <a:bodyPr/>
                    <a:lstStyle/>
                    <a:p>
                      <a:pPr algn="ctr" fontAlgn="b"/>
                      <a:r>
                        <a:rPr lang="en-US" sz="1100" b="1" i="0" u="none" strike="noStrike" dirty="0">
                          <a:solidFill>
                            <a:schemeClr val="bg1"/>
                          </a:solidFill>
                          <a:effectLst/>
                          <a:latin typeface="BentonSans Book" panose="02000503000000020004" pitchFamily="2" charset="0"/>
                        </a:rPr>
                        <a:t>Derived Variables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100" b="1" i="0" u="none" strike="noStrike" dirty="0">
                        <a:solidFill>
                          <a:schemeClr val="bg1"/>
                        </a:solidFill>
                        <a:effectLst/>
                        <a:latin typeface="BentonSans Regular" panose="02000503000000020004"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100" b="1" i="0" u="none" strike="noStrike" dirty="0">
                        <a:solidFill>
                          <a:schemeClr val="bg1"/>
                        </a:solidFill>
                        <a:effectLst/>
                        <a:latin typeface="BentonSans Regular" panose="02000503000000020004"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76723231"/>
                  </a:ext>
                </a:extLst>
              </a:tr>
              <a:tr h="339738">
                <a:tc>
                  <a:txBody>
                    <a:bodyPr/>
                    <a:lstStyle/>
                    <a:p>
                      <a:pPr algn="ctr" fontAlgn="b"/>
                      <a:r>
                        <a:rPr lang="en-US" sz="1100" b="1" i="0" u="none" strike="noStrike" dirty="0">
                          <a:solidFill>
                            <a:schemeClr val="bg1"/>
                          </a:solidFill>
                          <a:effectLst/>
                          <a:latin typeface="BentonSans Book" panose="02000503000000020004" pitchFamily="2"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100" b="1" i="0" u="none" strike="noStrike" dirty="0">
                          <a:solidFill>
                            <a:schemeClr val="bg1"/>
                          </a:solidFill>
                          <a:effectLst/>
                          <a:latin typeface="BentonSans Book" panose="02000503000000020004" pitchFamily="2" charset="0"/>
                        </a:rPr>
                        <a:t>Variable 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100" b="1" i="0" u="none" strike="noStrike" dirty="0">
                          <a:solidFill>
                            <a:schemeClr val="bg1"/>
                          </a:solidFill>
                          <a:effectLst/>
                          <a:latin typeface="BentonSans Book" panose="02000503000000020004" pitchFamily="2" charset="0"/>
                        </a:rPr>
                        <a:t>Derivation Logic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100" b="1" i="0" u="none" strike="noStrike" dirty="0">
                          <a:solidFill>
                            <a:schemeClr val="bg1"/>
                          </a:solidFill>
                          <a:effectLst/>
                          <a:latin typeface="BentonSans Book" panose="02000503000000020004" pitchFamily="2" charset="0"/>
                        </a:rPr>
                        <a:t>Description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38375127"/>
                  </a:ext>
                </a:extLst>
              </a:tr>
              <a:tr h="220738">
                <a:tc>
                  <a:txBody>
                    <a:bodyPr/>
                    <a:lstStyle/>
                    <a:p>
                      <a:pPr algn="ctr" fontAlgn="b"/>
                      <a:r>
                        <a:rPr lang="en-US" sz="1100" b="0" i="0" u="none" strike="noStrike" dirty="0">
                          <a:solidFill>
                            <a:srgbClr val="000000"/>
                          </a:solidFill>
                          <a:effectLst/>
                          <a:latin typeface="BentonSans Book" panose="02000503000000020004" pitchFamily="2" charset="0"/>
                          <a:cs typeface="Arial" panose="020B060402020202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BentonSans Book" panose="02000503000000020004" pitchFamily="2" charset="0"/>
                          <a:cs typeface="Arial" panose="020B0604020202020204" pitchFamily="34" charset="0"/>
                        </a:rPr>
                        <a:t>none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BentonSans Book" panose="02000503000000020004" pitchFamily="2" charset="0"/>
                          <a:cs typeface="Arial" panose="020B0604020202020204" pitchFamily="34" charset="0"/>
                        </a:rPr>
                        <a:t>none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BentonSans Book" panose="02000503000000020004" pitchFamily="2" charset="0"/>
                          <a:cs typeface="Arial" panose="020B0604020202020204" pitchFamily="34" charset="0"/>
                        </a:rPr>
                        <a:t>A small description that gives details about this variable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2862963"/>
                  </a:ext>
                </a:extLst>
              </a:tr>
              <a:tr h="220738">
                <a:tc>
                  <a:txBody>
                    <a:bodyPr/>
                    <a:lstStyle/>
                    <a:p>
                      <a:pPr algn="ctr" fontAlgn="b"/>
                      <a:r>
                        <a:rPr lang="en-US" sz="1100" b="0" i="0" u="none" strike="noStrike" dirty="0">
                          <a:solidFill>
                            <a:srgbClr val="000000"/>
                          </a:solidFill>
                          <a:effectLst/>
                          <a:latin typeface="BentonSans Book" panose="02000503000000020004" pitchFamily="2" charset="0"/>
                          <a:cs typeface="Arial" panose="020B060402020202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17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BentonSans Book" panose="02000503000000020004" pitchFamily="2" charset="0"/>
                          <a:cs typeface="Arial" panose="020B0604020202020204" pitchFamily="34" charset="0"/>
                        </a:rPr>
                        <a:t>none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BentonSans Book" panose="02000503000000020004" pitchFamily="2" charset="0"/>
                          <a:cs typeface="Arial" panose="020B0604020202020204" pitchFamily="34" charset="0"/>
                        </a:rPr>
                        <a:t>none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17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BentonSans Book" panose="02000503000000020004" pitchFamily="2" charset="0"/>
                          <a:cs typeface="Arial" panose="020B0604020202020204" pitchFamily="34" charset="0"/>
                        </a:rPr>
                        <a:t>A small description that gives details about this variable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3327114"/>
                  </a:ext>
                </a:extLst>
              </a:tr>
              <a:tr h="220738">
                <a:tc>
                  <a:txBody>
                    <a:bodyPr/>
                    <a:lstStyle/>
                    <a:p>
                      <a:pPr algn="ctr" fontAlgn="b"/>
                      <a:r>
                        <a:rPr lang="en-US" sz="1100" b="0" i="0" u="none" strike="noStrike" dirty="0">
                          <a:solidFill>
                            <a:srgbClr val="000000"/>
                          </a:solidFill>
                          <a:effectLst/>
                          <a:latin typeface="BentonSans Book" panose="02000503000000020004" pitchFamily="2" charset="0"/>
                          <a:cs typeface="Arial" panose="020B060402020202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BentonSans Book" panose="02000503000000020004" pitchFamily="2"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kumimoji="0" lang="en-US" sz="1100" b="0" i="0" u="none" strike="noStrike" kern="1200" cap="none" spc="0" normalizeH="0" baseline="0" noProof="0">
                          <a:ln>
                            <a:noFill/>
                          </a:ln>
                          <a:solidFill>
                            <a:srgbClr val="000000"/>
                          </a:solidFill>
                          <a:effectLst/>
                          <a:uLnTx/>
                          <a:uFillTx/>
                          <a:latin typeface="BentonSans Book" panose="02000503000000020004" pitchFamily="2" charset="0"/>
                          <a:ea typeface="+mn-ea"/>
                          <a:cs typeface="Arial" panose="020B0604020202020204" pitchFamily="34" charset="0"/>
                        </a:rPr>
                        <a:t>….</a:t>
                      </a:r>
                      <a:endParaRPr lang="en-US" sz="1100" b="0" i="0" u="none" strike="noStrike" dirty="0">
                        <a:solidFill>
                          <a:srgbClr val="000000"/>
                        </a:solidFill>
                        <a:effectLst/>
                        <a:latin typeface="BentonSans Book" panose="02000503000000020004" pitchFamily="2"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kumimoji="0" lang="en-US" sz="1100" b="0" i="0" u="none" strike="noStrike" kern="1200" cap="none" spc="0" normalizeH="0" baseline="0" noProof="0">
                          <a:ln>
                            <a:noFill/>
                          </a:ln>
                          <a:solidFill>
                            <a:srgbClr val="000000"/>
                          </a:solidFill>
                          <a:effectLst/>
                          <a:uLnTx/>
                          <a:uFillTx/>
                          <a:latin typeface="BentonSans Book" panose="02000503000000020004" pitchFamily="2" charset="0"/>
                          <a:ea typeface="+mn-ea"/>
                          <a:cs typeface="Arial" panose="020B0604020202020204" pitchFamily="34" charset="0"/>
                        </a:rPr>
                        <a:t>….</a:t>
                      </a:r>
                      <a:endParaRPr lang="en-US" sz="1100" b="0" i="0" u="none" strike="noStrike" dirty="0">
                        <a:solidFill>
                          <a:srgbClr val="000000"/>
                        </a:solidFill>
                        <a:effectLst/>
                        <a:latin typeface="BentonSans Book" panose="02000503000000020004" pitchFamily="2"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6680669"/>
                  </a:ext>
                </a:extLst>
              </a:tr>
              <a:tr h="220738">
                <a:tc>
                  <a:txBody>
                    <a:bodyPr/>
                    <a:lstStyle/>
                    <a:p>
                      <a:pPr algn="ctr" fontAlgn="b"/>
                      <a:r>
                        <a:rPr lang="en-US" sz="1100" b="0" i="0" u="none" strike="noStrike" dirty="0">
                          <a:solidFill>
                            <a:srgbClr val="000000"/>
                          </a:solidFill>
                          <a:effectLst/>
                          <a:latin typeface="BentonSans Book" panose="02000503000000020004" pitchFamily="2" charset="0"/>
                          <a:cs typeface="Arial" panose="020B0604020202020204"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BentonSans Book" panose="02000503000000020004" pitchFamily="2"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kumimoji="0" lang="en-US" sz="1100" b="0" i="0" u="none" strike="noStrike" kern="1200" cap="none" spc="0" normalizeH="0" baseline="0" noProof="0" dirty="0">
                          <a:ln>
                            <a:noFill/>
                          </a:ln>
                          <a:solidFill>
                            <a:srgbClr val="000000"/>
                          </a:solidFill>
                          <a:effectLst/>
                          <a:uLnTx/>
                          <a:uFillTx/>
                          <a:latin typeface="BentonSans Book" panose="02000503000000020004" pitchFamily="2" charset="0"/>
                          <a:ea typeface="+mn-ea"/>
                          <a:cs typeface="Arial" panose="020B0604020202020204" pitchFamily="34" charset="0"/>
                        </a:rPr>
                        <a:t>….</a:t>
                      </a:r>
                      <a:endParaRPr lang="en-US" sz="1100" b="0" i="0" u="none" strike="noStrike" dirty="0">
                        <a:solidFill>
                          <a:srgbClr val="000000"/>
                        </a:solidFill>
                        <a:effectLst/>
                        <a:latin typeface="BentonSans Book" panose="02000503000000020004" pitchFamily="2"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kumimoji="0" lang="en-US" sz="1100" b="0" i="0" u="none" strike="noStrike" kern="1200" cap="none" spc="0" normalizeH="0" baseline="0" noProof="0" dirty="0">
                          <a:ln>
                            <a:noFill/>
                          </a:ln>
                          <a:solidFill>
                            <a:srgbClr val="000000"/>
                          </a:solidFill>
                          <a:effectLst/>
                          <a:uLnTx/>
                          <a:uFillTx/>
                          <a:latin typeface="BentonSans Book" panose="02000503000000020004" pitchFamily="2" charset="0"/>
                          <a:ea typeface="+mn-ea"/>
                          <a:cs typeface="Arial" panose="020B0604020202020204" pitchFamily="34" charset="0"/>
                        </a:rPr>
                        <a:t>….</a:t>
                      </a:r>
                      <a:endParaRPr lang="en-US" sz="1100" b="0" i="0" u="none" strike="noStrike" dirty="0">
                        <a:solidFill>
                          <a:srgbClr val="000000"/>
                        </a:solidFill>
                        <a:effectLst/>
                        <a:latin typeface="BentonSans Book" panose="02000503000000020004" pitchFamily="2"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4708664"/>
                  </a:ext>
                </a:extLst>
              </a:tr>
            </a:tbl>
          </a:graphicData>
        </a:graphic>
      </p:graphicFrame>
      <p:sp>
        <p:nvSpPr>
          <p:cNvPr id="34" name="TextBox 33">
            <a:extLst>
              <a:ext uri="{FF2B5EF4-FFF2-40B4-BE49-F238E27FC236}">
                <a16:creationId xmlns:a16="http://schemas.microsoft.com/office/drawing/2014/main" id="{4528E736-4899-BCB4-4D07-43F863195945}"/>
              </a:ext>
            </a:extLst>
          </p:cNvPr>
          <p:cNvSpPr txBox="1"/>
          <p:nvPr/>
        </p:nvSpPr>
        <p:spPr>
          <a:xfrm>
            <a:off x="634669" y="4905494"/>
            <a:ext cx="10922650" cy="184666"/>
          </a:xfrm>
          <a:prstGeom prst="rect">
            <a:avLst/>
          </a:prstGeom>
          <a:noFill/>
          <a:effectLst/>
        </p:spPr>
        <p:txBody>
          <a:bodyPr wrap="square" lIns="0" tIns="0" rIns="0" bIns="0" rtlCol="0" anchor="t">
            <a:spAutoFit/>
          </a:bodyPr>
          <a:lstStyle>
            <a:defPPr>
              <a:defRPr lang="en-US"/>
            </a:defPPr>
            <a:lvl1pPr algn="l" defTabSz="609585" rtl="0" fontAlgn="base">
              <a:spcBef>
                <a:spcPct val="0"/>
              </a:spcBef>
              <a:spcAft>
                <a:spcPct val="0"/>
              </a:spcAft>
              <a:defRPr kern="1200">
                <a:solidFill>
                  <a:schemeClr val="tx1"/>
                </a:solidFill>
                <a:latin typeface="Arial" charset="0"/>
                <a:ea typeface="+mn-ea"/>
                <a:cs typeface="+mn-cs"/>
              </a:defRPr>
            </a:lvl1pPr>
            <a:lvl2pPr marL="609585" algn="l" defTabSz="609585" rtl="0" fontAlgn="base">
              <a:spcBef>
                <a:spcPct val="0"/>
              </a:spcBef>
              <a:spcAft>
                <a:spcPct val="0"/>
              </a:spcAft>
              <a:defRPr kern="1200">
                <a:solidFill>
                  <a:schemeClr val="tx1"/>
                </a:solidFill>
                <a:latin typeface="Arial" charset="0"/>
                <a:ea typeface="+mn-ea"/>
                <a:cs typeface="+mn-cs"/>
              </a:defRPr>
            </a:lvl2pPr>
            <a:lvl3pPr marL="1219170" algn="l" defTabSz="609585" rtl="0" fontAlgn="base">
              <a:spcBef>
                <a:spcPct val="0"/>
              </a:spcBef>
              <a:spcAft>
                <a:spcPct val="0"/>
              </a:spcAft>
              <a:defRPr kern="1200">
                <a:solidFill>
                  <a:schemeClr val="tx1"/>
                </a:solidFill>
                <a:latin typeface="Arial" charset="0"/>
                <a:ea typeface="+mn-ea"/>
                <a:cs typeface="+mn-cs"/>
              </a:defRPr>
            </a:lvl3pPr>
            <a:lvl4pPr marL="1828754" algn="l" defTabSz="609585" rtl="0" fontAlgn="base">
              <a:spcBef>
                <a:spcPct val="0"/>
              </a:spcBef>
              <a:spcAft>
                <a:spcPct val="0"/>
              </a:spcAft>
              <a:defRPr kern="1200">
                <a:solidFill>
                  <a:schemeClr val="tx1"/>
                </a:solidFill>
                <a:latin typeface="Arial" charset="0"/>
                <a:ea typeface="+mn-ea"/>
                <a:cs typeface="+mn-cs"/>
              </a:defRPr>
            </a:lvl4pPr>
            <a:lvl5pPr marL="2438339" algn="l" defTabSz="609585" rtl="0" fontAlgn="base">
              <a:spcBef>
                <a:spcPct val="0"/>
              </a:spcBef>
              <a:spcAft>
                <a:spcPct val="0"/>
              </a:spcAft>
              <a:defRPr kern="1200">
                <a:solidFill>
                  <a:schemeClr val="tx1"/>
                </a:solidFill>
                <a:latin typeface="Arial" charset="0"/>
                <a:ea typeface="+mn-ea"/>
                <a:cs typeface="+mn-cs"/>
              </a:defRPr>
            </a:lvl5pPr>
            <a:lvl6pPr marL="3047924" algn="l" defTabSz="609585" rtl="0" eaLnBrk="1" latinLnBrk="0" hangingPunct="1">
              <a:defRPr kern="1200">
                <a:solidFill>
                  <a:schemeClr val="tx1"/>
                </a:solidFill>
                <a:latin typeface="Arial" charset="0"/>
                <a:ea typeface="+mn-ea"/>
                <a:cs typeface="+mn-cs"/>
              </a:defRPr>
            </a:lvl6pPr>
            <a:lvl7pPr marL="3657509" algn="l" defTabSz="609585" rtl="0" eaLnBrk="1" latinLnBrk="0" hangingPunct="1">
              <a:defRPr kern="1200">
                <a:solidFill>
                  <a:schemeClr val="tx1"/>
                </a:solidFill>
                <a:latin typeface="Arial" charset="0"/>
                <a:ea typeface="+mn-ea"/>
                <a:cs typeface="+mn-cs"/>
              </a:defRPr>
            </a:lvl7pPr>
            <a:lvl8pPr marL="4267093" algn="l" defTabSz="609585" rtl="0" eaLnBrk="1" latinLnBrk="0" hangingPunct="1">
              <a:defRPr kern="1200">
                <a:solidFill>
                  <a:schemeClr val="tx1"/>
                </a:solidFill>
                <a:latin typeface="Arial" charset="0"/>
                <a:ea typeface="+mn-ea"/>
                <a:cs typeface="+mn-cs"/>
              </a:defRPr>
            </a:lvl8pPr>
            <a:lvl9pPr marL="4876678" algn="l" defTabSz="609585" rtl="0" eaLnBrk="1" latinLnBrk="0" hangingPunct="1">
              <a:defRPr kern="1200">
                <a:solidFill>
                  <a:schemeClr val="tx1"/>
                </a:solidFill>
                <a:latin typeface="Arial" charset="0"/>
                <a:ea typeface="+mn-ea"/>
                <a:cs typeface="+mn-cs"/>
              </a:defRPr>
            </a:lvl9pPr>
          </a:lstStyle>
          <a:p>
            <a:pPr marR="0" lvl="0" algn="l" defTabSz="914377" rtl="0" eaLnBrk="1" fontAlgn="auto" latinLnBrk="0" hangingPunct="1">
              <a:lnSpc>
                <a:spcPct val="100000"/>
              </a:lnSpc>
              <a:spcBef>
                <a:spcPts val="0"/>
              </a:spcBef>
              <a:spcAft>
                <a:spcPts val="0"/>
              </a:spcAft>
              <a:buClrTx/>
              <a:buSzTx/>
              <a:tabLst/>
              <a:defRPr/>
            </a:pPr>
            <a:r>
              <a:rPr lang="en-US" sz="1200" dirty="0">
                <a:solidFill>
                  <a:srgbClr val="002663"/>
                </a:solidFill>
                <a:latin typeface="BentonSans Book" panose="02000503000000020004" pitchFamily="2" charset="0"/>
              </a:rPr>
              <a:t>	</a:t>
            </a:r>
          </a:p>
        </p:txBody>
      </p:sp>
      <p:sp>
        <p:nvSpPr>
          <p:cNvPr id="36" name="TextBox 35">
            <a:extLst>
              <a:ext uri="{FF2B5EF4-FFF2-40B4-BE49-F238E27FC236}">
                <a16:creationId xmlns:a16="http://schemas.microsoft.com/office/drawing/2014/main" id="{E0A8CDCC-3E5E-6FA8-4936-05CF22C60D8C}"/>
              </a:ext>
            </a:extLst>
          </p:cNvPr>
          <p:cNvSpPr txBox="1"/>
          <p:nvPr/>
        </p:nvSpPr>
        <p:spPr>
          <a:xfrm>
            <a:off x="263522" y="2408738"/>
            <a:ext cx="6360643" cy="161583"/>
          </a:xfrm>
          <a:prstGeom prst="rect">
            <a:avLst/>
          </a:prstGeom>
          <a:noFill/>
          <a:effectLst/>
        </p:spPr>
        <p:txBody>
          <a:bodyPr wrap="square" lIns="0" tIns="0" rIns="0" bIns="0" rtlCol="0" anchor="t">
            <a:spAutoFit/>
          </a:bodyPr>
          <a:lstStyle>
            <a:defPPr>
              <a:defRPr lang="en-US"/>
            </a:defPPr>
            <a:lvl1pPr algn="l" defTabSz="609585" rtl="0" fontAlgn="base">
              <a:spcBef>
                <a:spcPct val="0"/>
              </a:spcBef>
              <a:spcAft>
                <a:spcPct val="0"/>
              </a:spcAft>
              <a:defRPr kern="1200">
                <a:solidFill>
                  <a:schemeClr val="tx1"/>
                </a:solidFill>
                <a:latin typeface="Arial" charset="0"/>
                <a:ea typeface="+mn-ea"/>
                <a:cs typeface="+mn-cs"/>
              </a:defRPr>
            </a:lvl1pPr>
            <a:lvl2pPr marL="609585" algn="l" defTabSz="609585" rtl="0" fontAlgn="base">
              <a:spcBef>
                <a:spcPct val="0"/>
              </a:spcBef>
              <a:spcAft>
                <a:spcPct val="0"/>
              </a:spcAft>
              <a:defRPr kern="1200">
                <a:solidFill>
                  <a:schemeClr val="tx1"/>
                </a:solidFill>
                <a:latin typeface="Arial" charset="0"/>
                <a:ea typeface="+mn-ea"/>
                <a:cs typeface="+mn-cs"/>
              </a:defRPr>
            </a:lvl2pPr>
            <a:lvl3pPr marL="1219170" algn="l" defTabSz="609585" rtl="0" fontAlgn="base">
              <a:spcBef>
                <a:spcPct val="0"/>
              </a:spcBef>
              <a:spcAft>
                <a:spcPct val="0"/>
              </a:spcAft>
              <a:defRPr kern="1200">
                <a:solidFill>
                  <a:schemeClr val="tx1"/>
                </a:solidFill>
                <a:latin typeface="Arial" charset="0"/>
                <a:ea typeface="+mn-ea"/>
                <a:cs typeface="+mn-cs"/>
              </a:defRPr>
            </a:lvl3pPr>
            <a:lvl4pPr marL="1828754" algn="l" defTabSz="609585" rtl="0" fontAlgn="base">
              <a:spcBef>
                <a:spcPct val="0"/>
              </a:spcBef>
              <a:spcAft>
                <a:spcPct val="0"/>
              </a:spcAft>
              <a:defRPr kern="1200">
                <a:solidFill>
                  <a:schemeClr val="tx1"/>
                </a:solidFill>
                <a:latin typeface="Arial" charset="0"/>
                <a:ea typeface="+mn-ea"/>
                <a:cs typeface="+mn-cs"/>
              </a:defRPr>
            </a:lvl4pPr>
            <a:lvl5pPr marL="2438339" algn="l" defTabSz="609585" rtl="0" fontAlgn="base">
              <a:spcBef>
                <a:spcPct val="0"/>
              </a:spcBef>
              <a:spcAft>
                <a:spcPct val="0"/>
              </a:spcAft>
              <a:defRPr kern="1200">
                <a:solidFill>
                  <a:schemeClr val="tx1"/>
                </a:solidFill>
                <a:latin typeface="Arial" charset="0"/>
                <a:ea typeface="+mn-ea"/>
                <a:cs typeface="+mn-cs"/>
              </a:defRPr>
            </a:lvl5pPr>
            <a:lvl6pPr marL="3047924" algn="l" defTabSz="609585" rtl="0" eaLnBrk="1" latinLnBrk="0" hangingPunct="1">
              <a:defRPr kern="1200">
                <a:solidFill>
                  <a:schemeClr val="tx1"/>
                </a:solidFill>
                <a:latin typeface="Arial" charset="0"/>
                <a:ea typeface="+mn-ea"/>
                <a:cs typeface="+mn-cs"/>
              </a:defRPr>
            </a:lvl6pPr>
            <a:lvl7pPr marL="3657509" algn="l" defTabSz="609585" rtl="0" eaLnBrk="1" latinLnBrk="0" hangingPunct="1">
              <a:defRPr kern="1200">
                <a:solidFill>
                  <a:schemeClr val="tx1"/>
                </a:solidFill>
                <a:latin typeface="Arial" charset="0"/>
                <a:ea typeface="+mn-ea"/>
                <a:cs typeface="+mn-cs"/>
              </a:defRPr>
            </a:lvl7pPr>
            <a:lvl8pPr marL="4267093" algn="l" defTabSz="609585" rtl="0" eaLnBrk="1" latinLnBrk="0" hangingPunct="1">
              <a:defRPr kern="1200">
                <a:solidFill>
                  <a:schemeClr val="tx1"/>
                </a:solidFill>
                <a:latin typeface="Arial" charset="0"/>
                <a:ea typeface="+mn-ea"/>
                <a:cs typeface="+mn-cs"/>
              </a:defRPr>
            </a:lvl8pPr>
            <a:lvl9pPr marL="4876678" algn="l" defTabSz="609585" rtl="0" eaLnBrk="1" latinLnBrk="0" hangingPunct="1">
              <a:defRPr kern="1200">
                <a:solidFill>
                  <a:schemeClr val="tx1"/>
                </a:solidFill>
                <a:latin typeface="Arial" charset="0"/>
                <a:ea typeface="+mn-ea"/>
                <a:cs typeface="+mn-cs"/>
              </a:defRPr>
            </a:lvl9pPr>
          </a:lstStyle>
          <a:p>
            <a:pPr marR="0" lvl="0" defTabSz="914377" rtl="0" eaLnBrk="1" fontAlgn="auto" latinLnBrk="0" hangingPunct="1">
              <a:lnSpc>
                <a:spcPct val="100000"/>
              </a:lnSpc>
              <a:spcBef>
                <a:spcPts val="0"/>
              </a:spcBef>
              <a:spcAft>
                <a:spcPts val="0"/>
              </a:spcAft>
              <a:buClrTx/>
              <a:buSzTx/>
              <a:tabLst/>
              <a:defRPr/>
            </a:pPr>
            <a:r>
              <a:rPr lang="en-US" sz="1050" i="1" dirty="0">
                <a:solidFill>
                  <a:schemeClr val="bg1">
                    <a:lumMod val="50000"/>
                  </a:schemeClr>
                </a:solidFill>
                <a:latin typeface="BentonSans Regular" panose="02000503000000020004" pitchFamily="2" charset="0"/>
              </a:rPr>
              <a:t>* Final Strategy = The strategy used to get the final score on the leaderboard</a:t>
            </a:r>
          </a:p>
        </p:txBody>
      </p:sp>
      <p:sp>
        <p:nvSpPr>
          <p:cNvPr id="29" name="TextBox 28">
            <a:extLst>
              <a:ext uri="{FF2B5EF4-FFF2-40B4-BE49-F238E27FC236}">
                <a16:creationId xmlns:a16="http://schemas.microsoft.com/office/drawing/2014/main" id="{96386B18-920E-947F-5362-E388654FE1BE}"/>
              </a:ext>
            </a:extLst>
          </p:cNvPr>
          <p:cNvSpPr txBox="1"/>
          <p:nvPr/>
        </p:nvSpPr>
        <p:spPr>
          <a:xfrm>
            <a:off x="462835" y="1414974"/>
            <a:ext cx="11094484" cy="738664"/>
          </a:xfrm>
          <a:prstGeom prst="rect">
            <a:avLst/>
          </a:prstGeom>
          <a:noFill/>
        </p:spPr>
        <p:txBody>
          <a:bodyPr wrap="square" lIns="0" tIns="0" rIns="0" bIns="0" rtlCol="0" anchor="t">
            <a:spAutoFit/>
          </a:bodyPr>
          <a:lstStyle/>
          <a:p>
            <a:r>
              <a:rPr lang="en-US" sz="1200" dirty="0">
                <a:solidFill>
                  <a:schemeClr val="accent3"/>
                </a:solidFill>
                <a:ea typeface="+mn-lt"/>
                <a:cs typeface="+mn-lt"/>
              </a:rPr>
              <a:t>( (merchant1 !='163070' and '164428') and merchant2='163070')</a:t>
            </a:r>
            <a:endParaRPr lang="en-US" dirty="0">
              <a:solidFill>
                <a:schemeClr val="accent3"/>
              </a:solidFill>
            </a:endParaRPr>
          </a:p>
          <a:p>
            <a:r>
              <a:rPr lang="en-US" sz="1200" dirty="0">
                <a:solidFill>
                  <a:schemeClr val="accent3"/>
                </a:solidFill>
                <a:ea typeface="+mn-lt"/>
                <a:cs typeface="+mn-lt"/>
              </a:rPr>
              <a:t>or ( merchant2='0' and (merchant1!='0' and '163070' and '164428') ) )</a:t>
            </a:r>
            <a:endParaRPr lang="en-US" dirty="0">
              <a:solidFill>
                <a:schemeClr val="accent3"/>
              </a:solidFill>
            </a:endParaRPr>
          </a:p>
          <a:p>
            <a:r>
              <a:rPr lang="en-US" sz="1200" dirty="0">
                <a:solidFill>
                  <a:schemeClr val="accent3"/>
                </a:solidFill>
                <a:ea typeface="+mn-lt"/>
                <a:cs typeface="+mn-lt"/>
              </a:rPr>
              <a:t>Or (( merchant1='0' and merchant2='0') and </a:t>
            </a:r>
            <a:r>
              <a:rPr lang="en-US" sz="1200" dirty="0" err="1">
                <a:solidFill>
                  <a:schemeClr val="accent3"/>
                </a:solidFill>
                <a:ea typeface="+mn-lt"/>
                <a:cs typeface="+mn-lt"/>
              </a:rPr>
              <a:t>addr_mismatch</a:t>
            </a:r>
            <a:r>
              <a:rPr lang="en-US" sz="1200" dirty="0">
                <a:solidFill>
                  <a:schemeClr val="accent3"/>
                </a:solidFill>
                <a:ea typeface="+mn-lt"/>
                <a:cs typeface="+mn-lt"/>
              </a:rPr>
              <a:t>='Y') </a:t>
            </a:r>
            <a:endParaRPr lang="en-US" dirty="0">
              <a:solidFill>
                <a:schemeClr val="accent3"/>
              </a:solidFill>
              <a:ea typeface="+mn-lt"/>
              <a:cs typeface="+mn-lt"/>
            </a:endParaRPr>
          </a:p>
          <a:p>
            <a:r>
              <a:rPr lang="en-US" sz="1200" dirty="0">
                <a:solidFill>
                  <a:schemeClr val="accent3"/>
                </a:solidFill>
                <a:ea typeface="+mn-lt"/>
                <a:cs typeface="+mn-lt"/>
              </a:rPr>
              <a:t>or (25&lt;=risk_score_3) and (risk_score_4=0) and (    </a:t>
            </a:r>
            <a:r>
              <a:rPr lang="en-US" sz="1200" dirty="0" err="1">
                <a:solidFill>
                  <a:schemeClr val="accent3"/>
                </a:solidFill>
                <a:ea typeface="+mn-lt"/>
                <a:cs typeface="+mn-lt"/>
              </a:rPr>
              <a:t>addr_mismatch</a:t>
            </a:r>
            <a:r>
              <a:rPr lang="en-US" sz="1200" dirty="0">
                <a:solidFill>
                  <a:schemeClr val="accent3"/>
                </a:solidFill>
                <a:ea typeface="+mn-lt"/>
                <a:cs typeface="+mn-lt"/>
              </a:rPr>
              <a:t> != 'NA' and  (merchant1=['163070' , '164428'])')</a:t>
            </a:r>
            <a:endParaRPr lang="en-US" dirty="0">
              <a:solidFill>
                <a:schemeClr val="accent3"/>
              </a:solidFill>
            </a:endParaRPr>
          </a:p>
        </p:txBody>
      </p:sp>
    </p:spTree>
    <p:extLst>
      <p:ext uri="{BB962C8B-B14F-4D97-AF65-F5344CB8AC3E}">
        <p14:creationId xmlns:p14="http://schemas.microsoft.com/office/powerpoint/2010/main" val="281004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042632" y="6944794"/>
            <a:ext cx="1052269" cy="301273"/>
          </a:xfrm>
        </p:spPr>
        <p:txBody>
          <a:bodyPr/>
          <a:lstStyle/>
          <a:p>
            <a:fld id="{0CE72E76-55F2-482D-AB22-062BFDEF6A5D}" type="slidenum">
              <a:rPr lang="en-US" smtClean="0"/>
              <a:pPr/>
              <a:t>3</a:t>
            </a:fld>
            <a:endParaRPr lang="en-US"/>
          </a:p>
        </p:txBody>
      </p:sp>
      <p:sp>
        <p:nvSpPr>
          <p:cNvPr id="9" name="Title 1">
            <a:extLst>
              <a:ext uri="{FF2B5EF4-FFF2-40B4-BE49-F238E27FC236}">
                <a16:creationId xmlns:a16="http://schemas.microsoft.com/office/drawing/2014/main" id="{FB150ECC-053D-F690-E9A3-A803C3C36749}"/>
              </a:ext>
            </a:extLst>
          </p:cNvPr>
          <p:cNvSpPr txBox="1">
            <a:spLocks/>
          </p:cNvSpPr>
          <p:nvPr/>
        </p:nvSpPr>
        <p:spPr bwMode="white">
          <a:xfrm>
            <a:off x="394907" y="262163"/>
            <a:ext cx="10972800" cy="377030"/>
          </a:xfrm>
          <a:prstGeom prst="rect">
            <a:avLst/>
          </a:prstGeom>
        </p:spPr>
        <p:txBody>
          <a:bodyPr vert="horz" lIns="0" tIns="0" rIns="0" bIns="0" rtlCol="0" anchor="t">
            <a:noAutofit/>
          </a:bodyPr>
          <a:lst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a:lstStyle>
          <a:p>
            <a:endParaRPr lang="en-US" dirty="0"/>
          </a:p>
        </p:txBody>
      </p:sp>
      <p:sp>
        <p:nvSpPr>
          <p:cNvPr id="2" name="Rectangle: Rounded Corners 1">
            <a:extLst>
              <a:ext uri="{FF2B5EF4-FFF2-40B4-BE49-F238E27FC236}">
                <a16:creationId xmlns:a16="http://schemas.microsoft.com/office/drawing/2014/main" id="{1C573CF6-B4A4-B1D2-D8E4-29EF03620393}"/>
              </a:ext>
            </a:extLst>
          </p:cNvPr>
          <p:cNvSpPr/>
          <p:nvPr/>
        </p:nvSpPr>
        <p:spPr>
          <a:xfrm>
            <a:off x="292912" y="186412"/>
            <a:ext cx="11606175" cy="518299"/>
          </a:xfrm>
          <a:prstGeom prst="roundRect">
            <a:avLst/>
          </a:prstGeom>
          <a:solidFill>
            <a:srgbClr val="0070C0"/>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solidFill>
                  <a:schemeClr val="bg1"/>
                </a:solidFill>
                <a:latin typeface="BentonSans Book" panose="02000503000000020004" pitchFamily="2" charset="0"/>
              </a:rPr>
              <a:t>Story Behind the Strategy</a:t>
            </a:r>
          </a:p>
        </p:txBody>
      </p:sp>
      <p:sp>
        <p:nvSpPr>
          <p:cNvPr id="4" name="TextBox 3">
            <a:extLst>
              <a:ext uri="{FF2B5EF4-FFF2-40B4-BE49-F238E27FC236}">
                <a16:creationId xmlns:a16="http://schemas.microsoft.com/office/drawing/2014/main" id="{302AF4C5-EEB1-8820-6602-B662CF722922}"/>
              </a:ext>
            </a:extLst>
          </p:cNvPr>
          <p:cNvSpPr txBox="1"/>
          <p:nvPr/>
        </p:nvSpPr>
        <p:spPr>
          <a:xfrm>
            <a:off x="290640" y="780462"/>
            <a:ext cx="11181333" cy="8290603"/>
          </a:xfrm>
          <a:prstGeom prst="rect">
            <a:avLst/>
          </a:prstGeom>
          <a:noFill/>
        </p:spPr>
        <p:txBody>
          <a:bodyPr wrap="square">
            <a:spAutoFit/>
          </a:bodyPr>
          <a:lstStyle/>
          <a:p>
            <a:pPr marL="285750" indent="-285750">
              <a:lnSpc>
                <a:spcPct val="110000"/>
              </a:lnSpc>
              <a:spcAft>
                <a:spcPts val="400"/>
              </a:spcAft>
              <a:buFont typeface="Arial" panose="020B0604020202020204" pitchFamily="34" charset="0"/>
              <a:buChar char="•"/>
            </a:pPr>
            <a:r>
              <a:rPr lang="en-US" sz="1600" dirty="0"/>
              <a:t>We began the fraud detection task by thoroughly analyzing all the variables and understanding how each can be utilized in the fraud detection process.</a:t>
            </a:r>
          </a:p>
          <a:p>
            <a:pPr marL="285750" indent="-285750">
              <a:lnSpc>
                <a:spcPct val="110000"/>
              </a:lnSpc>
              <a:spcAft>
                <a:spcPts val="400"/>
              </a:spcAft>
              <a:buFont typeface="Arial" panose="020B0604020202020204" pitchFamily="34" charset="0"/>
              <a:buChar char="•"/>
            </a:pPr>
            <a:r>
              <a:rPr lang="en-US" sz="1600" dirty="0"/>
              <a:t>Most machine learning models used for fraud detection, such as logistic regression and random forests, generate a probability score for each transaction, representing the likelihood of fraud. In our dataset, we used the variable </a:t>
            </a:r>
            <a:r>
              <a:rPr lang="en-US" sz="1600" b="1" dirty="0"/>
              <a:t>risk_score_3</a:t>
            </a:r>
            <a:r>
              <a:rPr lang="en-US" sz="1600" dirty="0"/>
              <a:t> to capture this probability as it was Risk score assigned based on probability of fraud.</a:t>
            </a:r>
          </a:p>
          <a:p>
            <a:pPr marL="285750" indent="-285750">
              <a:lnSpc>
                <a:spcPct val="110000"/>
              </a:lnSpc>
              <a:spcAft>
                <a:spcPts val="400"/>
              </a:spcAft>
              <a:buFont typeface="Arial" panose="020B0604020202020204" pitchFamily="34" charset="0"/>
              <a:buChar char="•"/>
            </a:pPr>
            <a:r>
              <a:rPr lang="en-US" sz="1600" dirty="0"/>
              <a:t>Now, we had to correctly tune a threshold for this variable. Neither a high threshold nor a low threshold. As,</a:t>
            </a:r>
          </a:p>
          <a:p>
            <a:pPr marL="800100" lvl="1" indent="-342900">
              <a:lnSpc>
                <a:spcPct val="110000"/>
              </a:lnSpc>
              <a:spcAft>
                <a:spcPts val="400"/>
              </a:spcAft>
              <a:buFont typeface="+mj-lt"/>
              <a:buAutoNum type="arabicPeriod"/>
            </a:pPr>
            <a:r>
              <a:rPr lang="en-US" sz="1600" dirty="0"/>
              <a:t>A </a:t>
            </a:r>
            <a:r>
              <a:rPr lang="en-US" sz="1600" b="1" dirty="0"/>
              <a:t>higher threshold</a:t>
            </a:r>
            <a:r>
              <a:rPr lang="en-US" sz="1600" dirty="0"/>
              <a:t> increases hit rate but reduces coverage (fewer transactions are flagged as fraud, but those that are flagged are more likely to be correct).</a:t>
            </a:r>
          </a:p>
          <a:p>
            <a:pPr marL="800100" lvl="1" indent="-342900">
              <a:lnSpc>
                <a:spcPct val="110000"/>
              </a:lnSpc>
              <a:spcAft>
                <a:spcPts val="400"/>
              </a:spcAft>
              <a:buFont typeface="+mj-lt"/>
              <a:buAutoNum type="arabicPeriod"/>
            </a:pPr>
            <a:r>
              <a:rPr lang="en-US" sz="1600" dirty="0"/>
              <a:t>A </a:t>
            </a:r>
            <a:r>
              <a:rPr lang="en-US" sz="1600" b="1" dirty="0"/>
              <a:t>lower threshold</a:t>
            </a:r>
            <a:r>
              <a:rPr lang="en-US" sz="1600" dirty="0"/>
              <a:t> increases coverage but reduces hit rate (more transactions are flagged as fraud, but there are more false positives).</a:t>
            </a:r>
          </a:p>
          <a:p>
            <a:pPr marL="285750" indent="-285750">
              <a:lnSpc>
                <a:spcPct val="110000"/>
              </a:lnSpc>
              <a:spcAft>
                <a:spcPts val="400"/>
              </a:spcAft>
              <a:buFont typeface="Arial" panose="020B0604020202020204" pitchFamily="34" charset="0"/>
              <a:buChar char="•"/>
            </a:pPr>
            <a:r>
              <a:rPr lang="en-US" sz="1600" dirty="0"/>
              <a:t>We initially set the threshold by calculating the average value of </a:t>
            </a:r>
            <a:r>
              <a:rPr lang="en-US" sz="1600" b="1" dirty="0"/>
              <a:t>risk_score_3</a:t>
            </a:r>
            <a:r>
              <a:rPr lang="en-US" sz="1600" dirty="0"/>
              <a:t> across all default indicators(=39), as it provided a balanced starting point—neither too high nor too low.</a:t>
            </a:r>
          </a:p>
          <a:p>
            <a:pPr marL="285750" indent="-285750">
              <a:lnSpc>
                <a:spcPct val="110000"/>
              </a:lnSpc>
              <a:spcAft>
                <a:spcPts val="400"/>
              </a:spcAft>
              <a:buFont typeface="Arial" panose="020B0604020202020204" pitchFamily="34" charset="0"/>
              <a:buChar char="•"/>
            </a:pPr>
            <a:r>
              <a:rPr lang="en-US" sz="1600" dirty="0"/>
              <a:t>We flagged any value above the threshold of </a:t>
            </a:r>
            <a:r>
              <a:rPr lang="en-US" sz="1600" b="1" dirty="0"/>
              <a:t>risk_score_3</a:t>
            </a:r>
            <a:r>
              <a:rPr lang="en-US" sz="1600" dirty="0"/>
              <a:t> as fraud, starting with a threshold of &gt;39, which identified 98 fraudsters among the defaulters. Through iterative adjustments, we refined the threshold and determined the final value to be </a:t>
            </a:r>
            <a:r>
              <a:rPr lang="en-US" sz="1600" b="1" dirty="0"/>
              <a:t>≥25</a:t>
            </a:r>
            <a:r>
              <a:rPr lang="en-US" sz="1600" dirty="0"/>
              <a:t> for optimal fraud detection.</a:t>
            </a:r>
          </a:p>
          <a:p>
            <a:pPr marL="285750" indent="-285750">
              <a:lnSpc>
                <a:spcPct val="110000"/>
              </a:lnSpc>
              <a:spcAft>
                <a:spcPts val="400"/>
              </a:spcAft>
              <a:buFont typeface="Arial" panose="020B0604020202020204" pitchFamily="34" charset="0"/>
              <a:buChar char="•"/>
            </a:pPr>
            <a:r>
              <a:rPr lang="en-US" sz="1600" dirty="0"/>
              <a:t>Now that we have identified </a:t>
            </a:r>
            <a:r>
              <a:rPr lang="en-US" sz="1600" b="1" dirty="0"/>
              <a:t>risk_score_3</a:t>
            </a:r>
            <a:r>
              <a:rPr lang="en-US" sz="1600" dirty="0"/>
              <a:t> as one key variable, our next step is to explore additional variables to improve the hit rate and coverage. The goal is to identify fraudsters across the entire dataset without relying on default indicators, using them merely as a hint.</a:t>
            </a:r>
          </a:p>
          <a:p>
            <a:pPr marL="285750" indent="-285750">
              <a:buFont typeface="Arial" panose="020B0604020202020204" pitchFamily="34" charset="0"/>
              <a:buChar char="•"/>
            </a:pPr>
            <a:r>
              <a:rPr lang="en-US" sz="1600" dirty="0"/>
              <a:t>We plotted different variables against </a:t>
            </a:r>
            <a:r>
              <a:rPr lang="en-US" sz="1600" b="1" dirty="0"/>
              <a:t>risk_score_3</a:t>
            </a:r>
            <a:r>
              <a:rPr lang="en-US" sz="1600" dirty="0"/>
              <a:t> to identify potential relationships of only the defaulters. This helped us discover relevant variables linked to fraud. Based on the insights, we determined threshold values for those variables to enhance detection and then applied to the whole dataset.</a:t>
            </a:r>
          </a:p>
          <a:p>
            <a:pPr marL="285750" indent="-285750">
              <a:lnSpc>
                <a:spcPct val="110000"/>
              </a:lnSpc>
              <a:spcAft>
                <a:spcPts val="400"/>
              </a:spcAft>
              <a:buFont typeface="Arial" panose="020B0604020202020204" pitchFamily="34" charset="0"/>
              <a:buChar char="•"/>
            </a:pPr>
            <a:endParaRPr lang="en-US" sz="1600" dirty="0"/>
          </a:p>
          <a:p>
            <a:pPr marL="285750" indent="-285750">
              <a:lnSpc>
                <a:spcPct val="110000"/>
              </a:lnSpc>
              <a:spcAft>
                <a:spcPts val="400"/>
              </a:spcAft>
              <a:buFont typeface="Arial" panose="020B0604020202020204" pitchFamily="34" charset="0"/>
              <a:buChar char="•"/>
            </a:pPr>
            <a:endParaRPr lang="en-US" sz="1600" dirty="0"/>
          </a:p>
          <a:p>
            <a:pPr marL="285750" indent="-285750">
              <a:lnSpc>
                <a:spcPct val="110000"/>
              </a:lnSpc>
              <a:spcAft>
                <a:spcPts val="400"/>
              </a:spcAft>
              <a:buFont typeface="Arial" panose="020B0604020202020204" pitchFamily="34" charset="0"/>
              <a:buChar char="•"/>
            </a:pPr>
            <a:endParaRPr lang="en-US" sz="1600" dirty="0"/>
          </a:p>
          <a:p>
            <a:pPr marL="285750" indent="-285750">
              <a:lnSpc>
                <a:spcPct val="110000"/>
              </a:lnSpc>
              <a:spcAft>
                <a:spcPts val="400"/>
              </a:spcAft>
              <a:buFont typeface="Arial" panose="020B0604020202020204" pitchFamily="34" charset="0"/>
              <a:buChar char="•"/>
            </a:pPr>
            <a:endParaRPr lang="en-US" sz="1600" dirty="0"/>
          </a:p>
          <a:p>
            <a:pPr marL="285750" indent="-285750">
              <a:lnSpc>
                <a:spcPct val="110000"/>
              </a:lnSpc>
              <a:spcAft>
                <a:spcPts val="400"/>
              </a:spcAft>
              <a:buFont typeface="Arial" panose="020B0604020202020204" pitchFamily="34" charset="0"/>
              <a:buChar char="•"/>
            </a:pPr>
            <a:endParaRPr lang="en-US" sz="1600" dirty="0"/>
          </a:p>
          <a:p>
            <a:pPr marL="285750" indent="-285750">
              <a:lnSpc>
                <a:spcPct val="110000"/>
              </a:lnSpc>
              <a:spcAft>
                <a:spcPts val="400"/>
              </a:spcAft>
              <a:buFont typeface="Arial" panose="020B0604020202020204" pitchFamily="34" charset="0"/>
              <a:buChar char="•"/>
            </a:pPr>
            <a:endParaRPr lang="en-US" sz="1600" dirty="0"/>
          </a:p>
          <a:p>
            <a:pPr marL="285750" indent="-285750">
              <a:lnSpc>
                <a:spcPct val="110000"/>
              </a:lnSpc>
              <a:spcAft>
                <a:spcPts val="400"/>
              </a:spcAft>
              <a:buFont typeface="Arial" panose="020B0604020202020204" pitchFamily="34" charset="0"/>
              <a:buChar char="•"/>
            </a:pPr>
            <a:endParaRPr lang="en-US" sz="1500" dirty="0">
              <a:solidFill>
                <a:schemeClr val="tx1"/>
              </a:solidFill>
              <a:latin typeface="BentonSans Regular" panose="02000503000000020004" pitchFamily="2" charset="0"/>
            </a:endParaRPr>
          </a:p>
        </p:txBody>
      </p:sp>
    </p:spTree>
    <p:extLst>
      <p:ext uri="{BB962C8B-B14F-4D97-AF65-F5344CB8AC3E}">
        <p14:creationId xmlns:p14="http://schemas.microsoft.com/office/powerpoint/2010/main" val="53503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2AF4C5-EEB1-8820-6602-B662CF722922}"/>
              </a:ext>
            </a:extLst>
          </p:cNvPr>
          <p:cNvSpPr txBox="1"/>
          <p:nvPr/>
        </p:nvSpPr>
        <p:spPr>
          <a:xfrm>
            <a:off x="290640" y="262163"/>
            <a:ext cx="11181333" cy="12010596"/>
          </a:xfrm>
          <a:prstGeom prst="rect">
            <a:avLst/>
          </a:prstGeom>
          <a:noFill/>
        </p:spPr>
        <p:txBody>
          <a:bodyPr wrap="square" lIns="91440" tIns="45720" rIns="91440" bIns="45720" anchor="t">
            <a:spAutoFit/>
          </a:bodyPr>
          <a:lstStyle/>
          <a:p>
            <a:pPr marL="285750" indent="-285750">
              <a:lnSpc>
                <a:spcPct val="110000"/>
              </a:lnSpc>
              <a:spcAft>
                <a:spcPts val="400"/>
              </a:spcAft>
              <a:buFont typeface="Arial" panose="020B0604020202020204" pitchFamily="34" charset="0"/>
              <a:buChar char="•"/>
            </a:pPr>
            <a:r>
              <a:rPr lang="en-US" sz="1600" dirty="0"/>
              <a:t>Other variables and their thresholds are as follows</a:t>
            </a:r>
            <a:endParaRPr lang="en-US" sz="1600" dirty="0">
              <a:cs typeface="Arial"/>
            </a:endParaRPr>
          </a:p>
          <a:p>
            <a:pPr marL="800100" lvl="1" indent="-342900">
              <a:lnSpc>
                <a:spcPct val="110000"/>
              </a:lnSpc>
              <a:spcAft>
                <a:spcPts val="400"/>
              </a:spcAft>
              <a:buFont typeface="+mj-lt"/>
              <a:buAutoNum type="arabicPeriod"/>
            </a:pPr>
            <a:r>
              <a:rPr lang="en-US" sz="1600" dirty="0"/>
              <a:t>Merchant   2.  Income between 50000 to 85000</a:t>
            </a:r>
            <a:endParaRPr lang="en-US" sz="1600" dirty="0">
              <a:cs typeface="Arial"/>
            </a:endParaRPr>
          </a:p>
          <a:p>
            <a:pPr marL="800100" lvl="1" indent="-342900">
              <a:lnSpc>
                <a:spcPct val="110000"/>
              </a:lnSpc>
              <a:spcAft>
                <a:spcPts val="400"/>
              </a:spcAft>
              <a:buAutoNum type="arabicPeriod" startAt="3"/>
            </a:pPr>
            <a:r>
              <a:rPr lang="en-US" sz="1600" dirty="0"/>
              <a:t>acq_channel=‘Channel 3’   4.   prod_name=‘Product 1’    5.   payments&lt;=4300</a:t>
            </a:r>
          </a:p>
          <a:p>
            <a:pPr marL="342900" indent="-342900">
              <a:lnSpc>
                <a:spcPct val="110000"/>
              </a:lnSpc>
              <a:spcAft>
                <a:spcPts val="400"/>
              </a:spcAft>
              <a:buFont typeface="Arial" panose="020B0604020202020204" pitchFamily="34" charset="0"/>
              <a:buChar char="•"/>
            </a:pPr>
            <a:r>
              <a:rPr lang="en-US" sz="1600" dirty="0"/>
              <a:t>After calculating the thresholds for various variables, we selected five—</a:t>
            </a:r>
            <a:r>
              <a:rPr lang="en-US" sz="1600" b="1" dirty="0"/>
              <a:t>risk_score_3</a:t>
            </a:r>
            <a:r>
              <a:rPr lang="en-US" sz="1600" dirty="0"/>
              <a:t>, </a:t>
            </a:r>
            <a:r>
              <a:rPr lang="en-US" sz="1600" b="1" dirty="0"/>
              <a:t>risk_score_4</a:t>
            </a:r>
            <a:r>
              <a:rPr lang="en-US" sz="1600" dirty="0"/>
              <a:t>, </a:t>
            </a:r>
            <a:r>
              <a:rPr lang="en-US" sz="1600" b="1" dirty="0"/>
              <a:t>risk_score_11</a:t>
            </a:r>
            <a:r>
              <a:rPr lang="en-US" sz="1600" dirty="0"/>
              <a:t>, </a:t>
            </a:r>
            <a:r>
              <a:rPr lang="en-US" sz="1600" b="1" dirty="0"/>
              <a:t>risk_score_1 </a:t>
            </a:r>
            <a:r>
              <a:rPr lang="en-US" sz="1600" dirty="0"/>
              <a:t>and</a:t>
            </a:r>
            <a:r>
              <a:rPr lang="en-US" sz="1600" b="1" dirty="0"/>
              <a:t> payments</a:t>
            </a:r>
            <a:r>
              <a:rPr lang="en-US" sz="1600" dirty="0"/>
              <a:t>—for our strategy. We then applied an "AND" condition across these thresholds to evaluate the entire dataset for potential fraud.</a:t>
            </a:r>
          </a:p>
          <a:p>
            <a:pPr marL="342900" indent="-342900">
              <a:lnSpc>
                <a:spcPct val="110000"/>
              </a:lnSpc>
              <a:spcAft>
                <a:spcPts val="400"/>
              </a:spcAft>
              <a:buFont typeface="Arial" panose="020B0604020202020204" pitchFamily="34" charset="0"/>
              <a:buChar char="•"/>
            </a:pPr>
            <a:r>
              <a:rPr lang="en-US" sz="1600" dirty="0"/>
              <a:t>Also, there were few false positives in our strategy but there was no true negative. The unique_identifier of fraudsters caught by our strategy which were defaulter (true positive) had unique_identifier in a serial number which was also hinted in the problem statement (surge) and was helpful in finding fraudsters.</a:t>
            </a:r>
          </a:p>
          <a:p>
            <a:pPr>
              <a:lnSpc>
                <a:spcPct val="110000"/>
              </a:lnSpc>
              <a:spcAft>
                <a:spcPts val="400"/>
              </a:spcAft>
            </a:pPr>
            <a:r>
              <a:rPr lang="en-US" sz="1600" dirty="0"/>
              <a:t>We have mentioned an alternate strategy different from our final strategy</a:t>
            </a:r>
          </a:p>
          <a:p>
            <a:pPr marL="342900" indent="-342900">
              <a:lnSpc>
                <a:spcPct val="110000"/>
              </a:lnSpc>
              <a:spcAft>
                <a:spcPts val="400"/>
              </a:spcAft>
              <a:buFont typeface="+mj-lt"/>
              <a:buAutoNum type="alphaLcParenR"/>
            </a:pPr>
            <a:r>
              <a:rPr lang="en-US" sz="1600" dirty="0">
                <a:latin typeface="BentonSans Regular" panose="02000503000000020004" pitchFamily="2" charset="0"/>
              </a:rPr>
              <a:t>Mention in detail the approach behind that strategy</a:t>
            </a:r>
          </a:p>
          <a:p>
            <a:pPr lvl="1">
              <a:lnSpc>
                <a:spcPct val="110000"/>
              </a:lnSpc>
              <a:spcAft>
                <a:spcPts val="400"/>
              </a:spcAft>
            </a:pPr>
            <a:r>
              <a:rPr lang="en-US" sz="1600" dirty="0"/>
              <a:t>The approach for both strategies was quite similar; we started and proceeded in the same manner, calculating thresholds consistently. The key difference was the identification of unique identifiers for </a:t>
            </a:r>
            <a:r>
              <a:rPr lang="en-US" sz="1600" b="1" dirty="0"/>
              <a:t>merchant 1</a:t>
            </a:r>
            <a:r>
              <a:rPr lang="en-US" sz="1600" dirty="0"/>
              <a:t> and </a:t>
            </a:r>
            <a:r>
              <a:rPr lang="en-US" sz="1600" b="1" dirty="0"/>
              <a:t>merchant 2</a:t>
            </a:r>
            <a:r>
              <a:rPr lang="en-US" sz="1600" dirty="0"/>
              <a:t> from the list of true positives. By applying these identifiers, we aimed to improve our scores, leading to our final strategy.</a:t>
            </a:r>
          </a:p>
          <a:p>
            <a:pPr marL="342900" indent="-342900">
              <a:lnSpc>
                <a:spcPct val="110000"/>
              </a:lnSpc>
              <a:spcAft>
                <a:spcPts val="400"/>
              </a:spcAft>
              <a:buFont typeface="+mj-lt"/>
              <a:buAutoNum type="alphaLcParenR"/>
            </a:pPr>
            <a:r>
              <a:rPr lang="en-US" sz="1600" dirty="0">
                <a:latin typeface="BentonSans Regular" panose="02000503000000020004" pitchFamily="2" charset="0"/>
              </a:rPr>
              <a:t>Why do you think this strategy is more generalized than your original strategy?</a:t>
            </a:r>
          </a:p>
          <a:p>
            <a:pPr lvl="1">
              <a:lnSpc>
                <a:spcPct val="110000"/>
              </a:lnSpc>
              <a:spcAft>
                <a:spcPts val="400"/>
              </a:spcAft>
            </a:pPr>
            <a:r>
              <a:rPr lang="en-US" sz="1600" dirty="0"/>
              <a:t>In the final strategy, we didn't apply any thresholds for </a:t>
            </a:r>
            <a:r>
              <a:rPr lang="en-US" sz="1600" b="1" dirty="0"/>
              <a:t>merchant 1</a:t>
            </a:r>
            <a:r>
              <a:rPr lang="en-US" sz="1600" dirty="0"/>
              <a:t> or </a:t>
            </a:r>
            <a:r>
              <a:rPr lang="en-US" sz="1600" b="1" dirty="0"/>
              <a:t>merchant 2</a:t>
            </a:r>
            <a:r>
              <a:rPr lang="en-US" sz="1600" dirty="0"/>
              <a:t>; instead, we utilized the unique identifiers associated with them. While this approach can be effective, it is inherently dynamic and resembles a hard-coded solution. In contrast, our overall strategy employs thresholds from various variables to flag potential fraudsters. This means that if someone attempts to exploit weaknesses in the acquisition system, they are more likely to be detected by our strategy, ensuring a more robust fraud detection process.</a:t>
            </a:r>
            <a:endParaRPr lang="en-US" sz="1600" dirty="0">
              <a:latin typeface="BentonSans Regular" panose="02000503000000020004" pitchFamily="2" charset="0"/>
            </a:endParaRPr>
          </a:p>
          <a:p>
            <a:pPr lvl="1">
              <a:lnSpc>
                <a:spcPct val="110000"/>
              </a:lnSpc>
              <a:spcAft>
                <a:spcPts val="400"/>
              </a:spcAft>
            </a:pPr>
            <a:endParaRPr lang="en-US" sz="1600" dirty="0"/>
          </a:p>
          <a:p>
            <a:pPr lvl="1">
              <a:lnSpc>
                <a:spcPct val="110000"/>
              </a:lnSpc>
              <a:spcAft>
                <a:spcPts val="400"/>
              </a:spcAft>
            </a:pPr>
            <a:endParaRPr lang="en-US" sz="1600" dirty="0">
              <a:latin typeface="BentonSans Regular" panose="02000503000000020004" pitchFamily="2" charset="0"/>
            </a:endParaRPr>
          </a:p>
          <a:p>
            <a:pPr marL="342900" indent="-342900">
              <a:lnSpc>
                <a:spcPct val="110000"/>
              </a:lnSpc>
              <a:spcAft>
                <a:spcPts val="400"/>
              </a:spcAft>
              <a:buFont typeface="+mj-lt"/>
              <a:buAutoNum type="alphaLcParenR"/>
            </a:pPr>
            <a:endParaRPr lang="en-US" sz="1600" dirty="0">
              <a:latin typeface="BentonSans Regular" panose="02000503000000020004" pitchFamily="2" charset="0"/>
            </a:endParaRPr>
          </a:p>
          <a:p>
            <a:pPr lvl="1">
              <a:lnSpc>
                <a:spcPct val="110000"/>
              </a:lnSpc>
              <a:spcAft>
                <a:spcPts val="400"/>
              </a:spcAft>
            </a:pPr>
            <a:endParaRPr lang="en-US" sz="1600" dirty="0">
              <a:latin typeface="BentonSans Regular" panose="02000503000000020004" pitchFamily="2" charset="0"/>
            </a:endParaRPr>
          </a:p>
          <a:p>
            <a:pPr marL="342900" indent="-342900">
              <a:lnSpc>
                <a:spcPct val="110000"/>
              </a:lnSpc>
              <a:spcAft>
                <a:spcPts val="400"/>
              </a:spcAft>
              <a:buFont typeface="+mj-lt"/>
              <a:buAutoNum type="alphaLcParenR"/>
            </a:pPr>
            <a:endParaRPr lang="en-US" sz="1600" dirty="0"/>
          </a:p>
          <a:p>
            <a:pPr marL="342900" indent="-342900">
              <a:lnSpc>
                <a:spcPct val="110000"/>
              </a:lnSpc>
              <a:spcAft>
                <a:spcPts val="400"/>
              </a:spcAft>
              <a:buFont typeface="+mj-lt"/>
              <a:buAutoNum type="alphaLcParenR"/>
            </a:pPr>
            <a:endParaRPr lang="en-US" sz="1600" dirty="0"/>
          </a:p>
          <a:p>
            <a:pPr>
              <a:lnSpc>
                <a:spcPct val="110000"/>
              </a:lnSpc>
              <a:spcAft>
                <a:spcPts val="400"/>
              </a:spcAft>
            </a:pPr>
            <a:r>
              <a:rPr lang="en-US" sz="1600" dirty="0"/>
              <a:t> </a:t>
            </a:r>
          </a:p>
          <a:p>
            <a:pPr marL="342900" indent="-342900">
              <a:lnSpc>
                <a:spcPct val="110000"/>
              </a:lnSpc>
              <a:spcAft>
                <a:spcPts val="400"/>
              </a:spcAft>
              <a:buFont typeface="Arial" panose="020B0604020202020204" pitchFamily="34" charset="0"/>
              <a:buChar char="•"/>
            </a:pPr>
            <a:endParaRPr lang="en-US" sz="1600" dirty="0"/>
          </a:p>
          <a:p>
            <a:pPr marL="342900" indent="-342900">
              <a:lnSpc>
                <a:spcPct val="110000"/>
              </a:lnSpc>
              <a:spcAft>
                <a:spcPts val="400"/>
              </a:spcAft>
              <a:buFont typeface="Arial" panose="020B0604020202020204" pitchFamily="34" charset="0"/>
              <a:buChar char="•"/>
            </a:pPr>
            <a:endParaRPr lang="en-US" sz="1600" dirty="0"/>
          </a:p>
          <a:p>
            <a:pPr>
              <a:lnSpc>
                <a:spcPct val="110000"/>
              </a:lnSpc>
              <a:spcAft>
                <a:spcPts val="400"/>
              </a:spcAft>
            </a:pPr>
            <a:endParaRPr lang="en-US" sz="1600" dirty="0"/>
          </a:p>
          <a:p>
            <a:pPr marL="342900" indent="-342900">
              <a:lnSpc>
                <a:spcPct val="110000"/>
              </a:lnSpc>
              <a:spcAft>
                <a:spcPts val="400"/>
              </a:spcAft>
              <a:buFont typeface="Arial" panose="020B0604020202020204" pitchFamily="34" charset="0"/>
              <a:buChar char="•"/>
            </a:pPr>
            <a:endParaRPr lang="en-US" sz="1600" dirty="0"/>
          </a:p>
          <a:p>
            <a:pPr marL="800100" lvl="1" indent="-342900">
              <a:lnSpc>
                <a:spcPct val="110000"/>
              </a:lnSpc>
              <a:spcAft>
                <a:spcPts val="400"/>
              </a:spcAft>
              <a:buFont typeface="+mj-lt"/>
              <a:buAutoNum type="arabicPeriod"/>
            </a:pPr>
            <a:endParaRPr lang="en-US" sz="1600" dirty="0"/>
          </a:p>
          <a:p>
            <a:pPr marL="285750" indent="-285750">
              <a:lnSpc>
                <a:spcPct val="110000"/>
              </a:lnSpc>
              <a:spcAft>
                <a:spcPts val="400"/>
              </a:spcAft>
              <a:buFont typeface="Arial" panose="020B0604020202020204" pitchFamily="34" charset="0"/>
              <a:buChar char="•"/>
            </a:pPr>
            <a:endParaRPr lang="en-US" sz="1600" dirty="0"/>
          </a:p>
          <a:p>
            <a:pPr marL="285750" indent="-285750">
              <a:lnSpc>
                <a:spcPct val="110000"/>
              </a:lnSpc>
              <a:spcAft>
                <a:spcPts val="400"/>
              </a:spcAft>
              <a:buFont typeface="Arial" panose="020B0604020202020204" pitchFamily="34" charset="0"/>
              <a:buChar char="•"/>
            </a:pPr>
            <a:endParaRPr lang="en-US" sz="1600" dirty="0"/>
          </a:p>
          <a:p>
            <a:pPr marL="285750" indent="-285750">
              <a:lnSpc>
                <a:spcPct val="110000"/>
              </a:lnSpc>
              <a:spcAft>
                <a:spcPts val="400"/>
              </a:spcAft>
              <a:buFont typeface="Arial" panose="020B0604020202020204" pitchFamily="34" charset="0"/>
              <a:buChar char="•"/>
            </a:pPr>
            <a:endParaRPr lang="en-US" sz="1600" dirty="0"/>
          </a:p>
          <a:p>
            <a:pPr marL="285750" indent="-285750">
              <a:lnSpc>
                <a:spcPct val="110000"/>
              </a:lnSpc>
              <a:spcAft>
                <a:spcPts val="400"/>
              </a:spcAft>
              <a:buFont typeface="Arial" panose="020B0604020202020204" pitchFamily="34" charset="0"/>
              <a:buChar char="•"/>
            </a:pPr>
            <a:endParaRPr lang="en-US" sz="1600" dirty="0"/>
          </a:p>
          <a:p>
            <a:pPr marL="285750" indent="-285750">
              <a:lnSpc>
                <a:spcPct val="110000"/>
              </a:lnSpc>
              <a:spcAft>
                <a:spcPts val="400"/>
              </a:spcAft>
              <a:buFont typeface="Arial" panose="020B0604020202020204" pitchFamily="34" charset="0"/>
              <a:buChar char="•"/>
            </a:pPr>
            <a:endParaRPr lang="en-US" sz="1600" dirty="0"/>
          </a:p>
          <a:p>
            <a:pPr marL="285750" indent="-285750">
              <a:lnSpc>
                <a:spcPct val="110000"/>
              </a:lnSpc>
              <a:spcAft>
                <a:spcPts val="400"/>
              </a:spcAft>
              <a:buFont typeface="Arial" panose="020B0604020202020204" pitchFamily="34" charset="0"/>
              <a:buChar char="•"/>
            </a:pPr>
            <a:endParaRPr lang="en-US" sz="1500" dirty="0">
              <a:solidFill>
                <a:schemeClr val="tx1"/>
              </a:solidFill>
              <a:latin typeface="BentonSans Regular" panose="02000503000000020004" pitchFamily="2" charset="0"/>
            </a:endParaRPr>
          </a:p>
        </p:txBody>
      </p:sp>
      <p:sp>
        <p:nvSpPr>
          <p:cNvPr id="3" name="Slide Number Placeholder 2"/>
          <p:cNvSpPr>
            <a:spLocks noGrp="1"/>
          </p:cNvSpPr>
          <p:nvPr>
            <p:ph type="sldNum" sz="quarter" idx="12"/>
          </p:nvPr>
        </p:nvSpPr>
        <p:spPr>
          <a:xfrm>
            <a:off x="11042632" y="6944794"/>
            <a:ext cx="1052269" cy="301273"/>
          </a:xfrm>
        </p:spPr>
        <p:txBody>
          <a:bodyPr/>
          <a:lstStyle/>
          <a:p>
            <a:fld id="{0CE72E76-55F2-482D-AB22-062BFDEF6A5D}" type="slidenum">
              <a:rPr lang="en-US" smtClean="0"/>
              <a:pPr/>
              <a:t>4</a:t>
            </a:fld>
            <a:endParaRPr lang="en-US"/>
          </a:p>
        </p:txBody>
      </p:sp>
      <p:sp>
        <p:nvSpPr>
          <p:cNvPr id="9" name="Title 1">
            <a:extLst>
              <a:ext uri="{FF2B5EF4-FFF2-40B4-BE49-F238E27FC236}">
                <a16:creationId xmlns:a16="http://schemas.microsoft.com/office/drawing/2014/main" id="{FB150ECC-053D-F690-E9A3-A803C3C36749}"/>
              </a:ext>
            </a:extLst>
          </p:cNvPr>
          <p:cNvSpPr txBox="1">
            <a:spLocks/>
          </p:cNvSpPr>
          <p:nvPr/>
        </p:nvSpPr>
        <p:spPr bwMode="white">
          <a:xfrm>
            <a:off x="394907" y="262163"/>
            <a:ext cx="10972800" cy="377030"/>
          </a:xfrm>
          <a:prstGeom prst="rect">
            <a:avLst/>
          </a:prstGeom>
        </p:spPr>
        <p:txBody>
          <a:bodyPr vert="horz" lIns="0" tIns="0" rIns="0" bIns="0" rtlCol="0" anchor="t">
            <a:noAutofit/>
          </a:bodyPr>
          <a:lst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a:lstStyle>
          <a:p>
            <a:endParaRPr lang="en-US" dirty="0"/>
          </a:p>
        </p:txBody>
      </p:sp>
    </p:spTree>
    <p:extLst>
      <p:ext uri="{BB962C8B-B14F-4D97-AF65-F5344CB8AC3E}">
        <p14:creationId xmlns:p14="http://schemas.microsoft.com/office/powerpoint/2010/main" val="245095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AF337B-F9A5-475F-A55A-ABE8476D7D2D}"/>
              </a:ext>
            </a:extLst>
          </p:cNvPr>
          <p:cNvSpPr>
            <a:spLocks noGrp="1"/>
          </p:cNvSpPr>
          <p:nvPr>
            <p:ph type="sldNum" sz="quarter" idx="4294967295"/>
          </p:nvPr>
        </p:nvSpPr>
        <p:spPr>
          <a:xfrm>
            <a:off x="11139488" y="6392863"/>
            <a:ext cx="1052512" cy="301625"/>
          </a:xfrm>
        </p:spPr>
        <p:txBody>
          <a:bodyPr/>
          <a:lstStyle/>
          <a:p>
            <a:pPr>
              <a:defRPr/>
            </a:pPr>
            <a:fld id="{920384AA-0A71-E644-AEED-65CD2253F2C8}" type="slidenum">
              <a:rPr lang="en-US" smtClean="0">
                <a:solidFill>
                  <a:srgbClr val="006AD2"/>
                </a:solidFill>
              </a:rPr>
              <a:pPr>
                <a:defRPr/>
              </a:pPr>
              <a:t>5</a:t>
            </a:fld>
            <a:endParaRPr lang="en-US">
              <a:solidFill>
                <a:srgbClr val="006AD2"/>
              </a:solidFill>
            </a:endParaRPr>
          </a:p>
        </p:txBody>
      </p:sp>
      <p:graphicFrame>
        <p:nvGraphicFramePr>
          <p:cNvPr id="9" name="Chart 8">
            <a:extLst>
              <a:ext uri="{FF2B5EF4-FFF2-40B4-BE49-F238E27FC236}">
                <a16:creationId xmlns:a16="http://schemas.microsoft.com/office/drawing/2014/main" id="{D6F9D84E-1DFB-4E1A-A95E-67210DFDA25B}"/>
              </a:ext>
            </a:extLst>
          </p:cNvPr>
          <p:cNvGraphicFramePr>
            <a:graphicFrameLocks/>
          </p:cNvGraphicFramePr>
          <p:nvPr/>
        </p:nvGraphicFramePr>
        <p:xfrm>
          <a:off x="394907" y="2299743"/>
          <a:ext cx="7583593" cy="349218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5409DDF7-1E73-A009-13E0-8176CD6B3A2D}"/>
              </a:ext>
            </a:extLst>
          </p:cNvPr>
          <p:cNvSpPr txBox="1"/>
          <p:nvPr/>
        </p:nvSpPr>
        <p:spPr>
          <a:xfrm>
            <a:off x="255639" y="730291"/>
            <a:ext cx="11541454" cy="5964197"/>
          </a:xfrm>
          <a:prstGeom prst="rect">
            <a:avLst/>
          </a:prstGeom>
          <a:noFill/>
        </p:spPr>
        <p:txBody>
          <a:bodyPr wrap="square">
            <a:spAutoFit/>
          </a:bodyPr>
          <a:lstStyle/>
          <a:p>
            <a:pPr marL="342900" indent="-342900">
              <a:lnSpc>
                <a:spcPct val="110000"/>
              </a:lnSpc>
              <a:spcAft>
                <a:spcPts val="400"/>
              </a:spcAft>
              <a:buFont typeface="Arial" panose="020B0604020202020204" pitchFamily="34" charset="0"/>
              <a:buChar char="•"/>
            </a:pPr>
            <a:r>
              <a:rPr lang="en-US" sz="1500" b="1" dirty="0"/>
              <a:t>Submission 1 and 2</a:t>
            </a:r>
            <a:r>
              <a:rPr lang="en-US" sz="1500" b="1" dirty="0">
                <a:solidFill>
                  <a:schemeClr val="tx1"/>
                </a:solidFill>
              </a:rPr>
              <a:t> </a:t>
            </a:r>
            <a:r>
              <a:rPr lang="en-US" sz="1500" dirty="0">
                <a:solidFill>
                  <a:schemeClr val="tx1"/>
                </a:solidFill>
                <a:latin typeface="BentonSans Regular" panose="02000503000000020004" pitchFamily="2" charset="0"/>
              </a:rPr>
              <a:t>: </a:t>
            </a:r>
            <a:r>
              <a:rPr lang="en-US" sz="1600" dirty="0"/>
              <a:t>In our initial submission, we primarily aimed to grasp the question but didn't fully understand it. The prompt requested a strategy that didn't involve a modeling solution, yet we approached it using a linear SVC method, Random forest and Isolation Forest respectively. This misalignment highlighted our need to focus more on strategy formulation rather than relying on modeling techniques to address the problem effectively. From next submissions we understood the task of not using modelling based rather focused on formulating a strategy.</a:t>
            </a:r>
          </a:p>
          <a:p>
            <a:pPr marL="342900" indent="-342900">
              <a:lnSpc>
                <a:spcPct val="110000"/>
              </a:lnSpc>
              <a:spcAft>
                <a:spcPts val="400"/>
              </a:spcAft>
              <a:buFont typeface="Arial" panose="020B0604020202020204" pitchFamily="34" charset="0"/>
              <a:buChar char="•"/>
            </a:pPr>
            <a:r>
              <a:rPr lang="en-US" sz="1600" b="1" dirty="0"/>
              <a:t>Iteration 1/ Submission 3 </a:t>
            </a:r>
            <a:r>
              <a:rPr lang="en-US" sz="1600" dirty="0"/>
              <a:t>: In the first actual iteration, where we used a strategic approach instead of a modeling solution, we applied the average value of </a:t>
            </a:r>
            <a:r>
              <a:rPr lang="en-US" sz="1600" b="1" dirty="0"/>
              <a:t>risk_score_3</a:t>
            </a:r>
            <a:r>
              <a:rPr lang="en-US" sz="1600" dirty="0"/>
              <a:t>, which was </a:t>
            </a:r>
            <a:r>
              <a:rPr lang="en-US" sz="1600" b="1" dirty="0"/>
              <a:t>&gt;39</a:t>
            </a:r>
            <a:r>
              <a:rPr lang="en-US" sz="1600" dirty="0"/>
              <a:t>. Additionally, we noticed a cluster forming at </a:t>
            </a:r>
            <a:r>
              <a:rPr lang="en-US" sz="1600" b="1" dirty="0"/>
              <a:t>risk_score_4 = 0</a:t>
            </a:r>
            <a:r>
              <a:rPr lang="en-US" sz="1600" dirty="0"/>
              <a:t>, so we incorporated these threshold values into the strategy. We then applied this combined threshold to the entire dataset for fraud detection. Using this strategy, we detected 207 fraud cases across the entire dataset, achieving a better score than our previous submissions. This improvement demonstrated the effectiveness of applying targeted thresholds for fraud detection.</a:t>
            </a:r>
          </a:p>
          <a:p>
            <a:pPr marL="342900" indent="-342900">
              <a:lnSpc>
                <a:spcPct val="110000"/>
              </a:lnSpc>
              <a:spcAft>
                <a:spcPts val="400"/>
              </a:spcAft>
              <a:buFont typeface="Arial" panose="020B0604020202020204" pitchFamily="34" charset="0"/>
              <a:buChar char="•"/>
            </a:pPr>
            <a:r>
              <a:rPr lang="en-US" sz="1600" b="1" dirty="0"/>
              <a:t>Iteration 2/ Submission 4 </a:t>
            </a:r>
            <a:r>
              <a:rPr lang="en-US" sz="1600" dirty="0"/>
              <a:t>: We needed to use more variables to eliminate all those false positives and needed to lower the value of </a:t>
            </a:r>
            <a:r>
              <a:rPr lang="en-US" sz="1600" b="1" dirty="0"/>
              <a:t>risk_score_3 </a:t>
            </a:r>
            <a:r>
              <a:rPr lang="en-US" sz="1600" dirty="0"/>
              <a:t>to increase the hit rate. We decreased the threshold value of </a:t>
            </a:r>
            <a:r>
              <a:rPr lang="en-US" sz="1600" b="1" dirty="0"/>
              <a:t>risk_score_3 </a:t>
            </a:r>
            <a:r>
              <a:rPr lang="en-US" sz="1600" dirty="0"/>
              <a:t>from &gt;39 to &gt;=25 just to increase the number of defaulters satisfying this threshold from 98 to 125. By carefully analyzing clusters of points in individual plots and intersecting them across different plots, we identified unique identifiers that met the cluster conditions (or the specific threshold for the cluster of points). By analyzing all these defaulter data points, we came with variables to be used and their thresholds. </a:t>
            </a:r>
          </a:p>
          <a:p>
            <a:pPr marL="742950" lvl="1" indent="-285750">
              <a:lnSpc>
                <a:spcPct val="110000"/>
              </a:lnSpc>
              <a:spcAft>
                <a:spcPts val="400"/>
              </a:spcAft>
              <a:buFont typeface="Arial" panose="020B0604020202020204" pitchFamily="34" charset="0"/>
              <a:buChar char="•"/>
            </a:pPr>
            <a:r>
              <a:rPr lang="en-US" sz="1600" dirty="0"/>
              <a:t>Strategy of the Iteration : </a:t>
            </a:r>
            <a:r>
              <a:rPr lang="en-US" sz="1600" b="0" i="0" dirty="0">
                <a:solidFill>
                  <a:srgbClr val="242424"/>
                </a:solidFill>
                <a:effectLst/>
                <a:latin typeface="Aptos Narrow" panose="020B0004020202020204" pitchFamily="34" charset="0"/>
              </a:rPr>
              <a:t>(risk_score_4=0) and (0.1&lt;=risk_score_1&lt;=5.8) and (risk_score_3&gt;=25) and (50000&lt;=income&lt;=85000) and (payments&lt;=3107)</a:t>
            </a:r>
          </a:p>
          <a:p>
            <a:pPr marL="742950" lvl="1" indent="-285750">
              <a:lnSpc>
                <a:spcPct val="110000"/>
              </a:lnSpc>
              <a:spcAft>
                <a:spcPts val="400"/>
              </a:spcAft>
              <a:buFont typeface="Arial" panose="020B0604020202020204" pitchFamily="34" charset="0"/>
              <a:buChar char="•"/>
            </a:pPr>
            <a:r>
              <a:rPr lang="en-US" sz="1600" dirty="0"/>
              <a:t>This strategy gave a decent score having only few false positive and true negative. Hence the threshold value were good.</a:t>
            </a:r>
          </a:p>
        </p:txBody>
      </p:sp>
      <p:sp>
        <p:nvSpPr>
          <p:cNvPr id="5" name="Title 1">
            <a:extLst>
              <a:ext uri="{FF2B5EF4-FFF2-40B4-BE49-F238E27FC236}">
                <a16:creationId xmlns:a16="http://schemas.microsoft.com/office/drawing/2014/main" id="{0DD74043-0009-5E59-6E69-50AB4426745B}"/>
              </a:ext>
            </a:extLst>
          </p:cNvPr>
          <p:cNvSpPr txBox="1">
            <a:spLocks/>
          </p:cNvSpPr>
          <p:nvPr/>
        </p:nvSpPr>
        <p:spPr bwMode="white">
          <a:xfrm>
            <a:off x="394907" y="262163"/>
            <a:ext cx="10972800" cy="377030"/>
          </a:xfrm>
          <a:prstGeom prst="rect">
            <a:avLst/>
          </a:prstGeom>
        </p:spPr>
        <p:txBody>
          <a:bodyPr vert="horz" lIns="0" tIns="0" rIns="0" bIns="0" rtlCol="0" anchor="t">
            <a:noAutofit/>
          </a:bodyPr>
          <a:lst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a:lstStyle>
          <a:p>
            <a:r>
              <a:rPr lang="en-US" dirty="0"/>
              <a:t>Iterative Progress</a:t>
            </a:r>
          </a:p>
        </p:txBody>
      </p:sp>
    </p:spTree>
    <p:extLst>
      <p:ext uri="{BB962C8B-B14F-4D97-AF65-F5344CB8AC3E}">
        <p14:creationId xmlns:p14="http://schemas.microsoft.com/office/powerpoint/2010/main" val="5475804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AF337B-F9A5-475F-A55A-ABE8476D7D2D}"/>
              </a:ext>
            </a:extLst>
          </p:cNvPr>
          <p:cNvSpPr>
            <a:spLocks noGrp="1"/>
          </p:cNvSpPr>
          <p:nvPr>
            <p:ph type="sldNum" sz="quarter" idx="4294967295"/>
          </p:nvPr>
        </p:nvSpPr>
        <p:spPr>
          <a:xfrm>
            <a:off x="11139488" y="6392863"/>
            <a:ext cx="1052512" cy="301625"/>
          </a:xfrm>
        </p:spPr>
        <p:txBody>
          <a:bodyPr/>
          <a:lstStyle/>
          <a:p>
            <a:pPr>
              <a:defRPr/>
            </a:pPr>
            <a:fld id="{920384AA-0A71-E644-AEED-65CD2253F2C8}" type="slidenum">
              <a:rPr lang="en-US" smtClean="0">
                <a:solidFill>
                  <a:srgbClr val="006AD2"/>
                </a:solidFill>
              </a:rPr>
              <a:pPr>
                <a:defRPr/>
              </a:pPr>
              <a:t>6</a:t>
            </a:fld>
            <a:endParaRPr lang="en-US">
              <a:solidFill>
                <a:srgbClr val="006AD2"/>
              </a:solidFill>
            </a:endParaRPr>
          </a:p>
        </p:txBody>
      </p:sp>
      <p:graphicFrame>
        <p:nvGraphicFramePr>
          <p:cNvPr id="9" name="Chart 8">
            <a:extLst>
              <a:ext uri="{FF2B5EF4-FFF2-40B4-BE49-F238E27FC236}">
                <a16:creationId xmlns:a16="http://schemas.microsoft.com/office/drawing/2014/main" id="{D6F9D84E-1DFB-4E1A-A95E-67210DFDA25B}"/>
              </a:ext>
            </a:extLst>
          </p:cNvPr>
          <p:cNvGraphicFramePr>
            <a:graphicFrameLocks/>
          </p:cNvGraphicFramePr>
          <p:nvPr/>
        </p:nvGraphicFramePr>
        <p:xfrm>
          <a:off x="394907" y="2299743"/>
          <a:ext cx="7583593" cy="349218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5409DDF7-1E73-A009-13E0-8176CD6B3A2D}"/>
              </a:ext>
            </a:extLst>
          </p:cNvPr>
          <p:cNvSpPr txBox="1"/>
          <p:nvPr/>
        </p:nvSpPr>
        <p:spPr>
          <a:xfrm>
            <a:off x="255639" y="163512"/>
            <a:ext cx="11541454" cy="7421006"/>
          </a:xfrm>
          <a:prstGeom prst="rect">
            <a:avLst/>
          </a:prstGeom>
          <a:noFill/>
        </p:spPr>
        <p:txBody>
          <a:bodyPr wrap="square">
            <a:spAutoFit/>
          </a:bodyPr>
          <a:lstStyle/>
          <a:p>
            <a:pPr marL="342900" indent="-342900">
              <a:lnSpc>
                <a:spcPct val="110000"/>
              </a:lnSpc>
              <a:spcAft>
                <a:spcPts val="400"/>
              </a:spcAft>
              <a:buFont typeface="Arial" panose="020B0604020202020204" pitchFamily="34" charset="0"/>
              <a:buChar char="•"/>
            </a:pPr>
            <a:r>
              <a:rPr lang="en-US" sz="1600" b="1" dirty="0"/>
              <a:t>Iteration 3/ Submission 5 </a:t>
            </a:r>
            <a:r>
              <a:rPr lang="en-US" sz="1600" dirty="0"/>
              <a:t>: In previous iterations, the variables used had well-optimized thresholds. In this iteration, the focus is on improving our score by incorporating additional valuable variables, such as </a:t>
            </a:r>
            <a:r>
              <a:rPr lang="en-US" sz="1600" b="1" dirty="0"/>
              <a:t>Merchant 1</a:t>
            </a:r>
            <a:r>
              <a:rPr lang="en-US" sz="1600" dirty="0"/>
              <a:t>. This involves analyzing its relationship with fraudsters and identifying the </a:t>
            </a:r>
            <a:r>
              <a:rPr lang="en-US" sz="1600" b="1" dirty="0"/>
              <a:t>Merchant 1</a:t>
            </a:r>
            <a:r>
              <a:rPr lang="en-US" sz="1600" dirty="0"/>
              <a:t> associated with fraudulent activities in the dataset. The goal is to leverage these variables to achieve a hit rate of 1, effectively identifying all fraudsters within the dataset. Strategy used </a:t>
            </a:r>
            <a:r>
              <a:rPr lang="en-US" sz="1600" b="0" i="0" dirty="0">
                <a:solidFill>
                  <a:srgbClr val="242424"/>
                </a:solidFill>
                <a:effectLst/>
                <a:latin typeface="Aptos Narrow" panose="020B0004020202020204" pitchFamily="34" charset="0"/>
              </a:rPr>
              <a:t>(risk_score_4=0) and (0.1&lt;=risk_score_1&lt;=5.8) and (risk_score_3&gt;=25) and (50000&lt;=income&lt;=85000) and (merchant1=163070 or merchant1=167574 or merchant1=110104 or merchant1=166949 or merchant1=164435 or mechant1=164428 or merchant1=164845 or merchant1=164428 or merchant1=0)</a:t>
            </a:r>
          </a:p>
          <a:p>
            <a:pPr marL="342900" indent="-342900">
              <a:lnSpc>
                <a:spcPct val="110000"/>
              </a:lnSpc>
              <a:spcAft>
                <a:spcPts val="400"/>
              </a:spcAft>
              <a:buFont typeface="Arial" panose="020B0604020202020204" pitchFamily="34" charset="0"/>
              <a:buChar char="•"/>
            </a:pPr>
            <a:r>
              <a:rPr lang="en-US" sz="1600" b="1" dirty="0"/>
              <a:t>Iteration 4/ Submission 6 </a:t>
            </a:r>
            <a:r>
              <a:rPr lang="en-US" sz="1600" dirty="0"/>
              <a:t>: In this iteration, we implemented the strategy discussed in the previous strategy review. While the overall score of this strategy is lower compared to the previous one, the variables used have better-optimized thresholds. This is the strategy we discussed in the strategy story. Using </a:t>
            </a:r>
            <a:r>
              <a:rPr lang="en-US" sz="1600" b="1" dirty="0"/>
              <a:t>Merchant 1 </a:t>
            </a:r>
            <a:r>
              <a:rPr lang="en-US" sz="1600" dirty="0"/>
              <a:t>requires accounting for all merchants in the system, which makes it an unreliable variable due to its highly dynamic nature. Its variability reduces its effectiveness in identifying fraud consistently, making it less suitable for the strategy. Strategy of the iteration </a:t>
            </a:r>
            <a:r>
              <a:rPr lang="en-US" sz="1600" b="0" i="0" dirty="0">
                <a:solidFill>
                  <a:srgbClr val="242424"/>
                </a:solidFill>
                <a:effectLst/>
                <a:latin typeface="Aptos Narrow" panose="020B0004020202020204" pitchFamily="34" charset="0"/>
              </a:rPr>
              <a:t>(risk_score_4=0) and (0.1&lt;=risk_score_1&lt;=5.8) and (risk_score_3&gt;=25) and (risk_score_11&gt;=0.2787) and (payments&lt;=4300)</a:t>
            </a:r>
          </a:p>
          <a:p>
            <a:pPr marL="342900" indent="-342900">
              <a:lnSpc>
                <a:spcPct val="110000"/>
              </a:lnSpc>
              <a:spcAft>
                <a:spcPts val="400"/>
              </a:spcAft>
              <a:buFont typeface="Arial" panose="020B0604020202020204" pitchFamily="34" charset="0"/>
              <a:buChar char="•"/>
            </a:pPr>
            <a:r>
              <a:rPr lang="en-US" sz="1600" b="1" dirty="0">
                <a:solidFill>
                  <a:srgbClr val="242424"/>
                </a:solidFill>
              </a:rPr>
              <a:t>Iteration 5/ Submission 7 : </a:t>
            </a:r>
            <a:r>
              <a:rPr lang="en-US" sz="1600" dirty="0">
                <a:solidFill>
                  <a:schemeClr val="bg2"/>
                </a:solidFill>
              </a:rPr>
              <a:t>Same as the iteration 5, we use merchant 1 together with suitable variables which go along with merchant 1 to determine the frauds in the dataset. From the list of fraudsters already determined by other strategies we look out for variable which account for a smaller number of false positive giving as a higher score for this vary iteration. The variable which accounts for this is </a:t>
            </a:r>
            <a:r>
              <a:rPr lang="en-US" sz="1600" dirty="0" err="1">
                <a:solidFill>
                  <a:schemeClr val="bg2"/>
                </a:solidFill>
              </a:rPr>
              <a:t>addr_mismatch</a:t>
            </a:r>
            <a:r>
              <a:rPr lang="en-US" sz="1600" dirty="0">
                <a:solidFill>
                  <a:schemeClr val="bg2"/>
                </a:solidFill>
              </a:rPr>
              <a:t>. Strategy of the iteration </a:t>
            </a:r>
            <a:r>
              <a:rPr lang="en-US" sz="1600" dirty="0">
                <a:solidFill>
                  <a:schemeClr val="accent2"/>
                </a:solidFill>
                <a:ea typeface="+mn-lt"/>
                <a:cs typeface="+mn-lt"/>
              </a:rPr>
              <a:t>( (merchant1 !='163070' and '164428') and merchant2='163070’)</a:t>
            </a:r>
            <a:r>
              <a:rPr lang="en-US" sz="1600" dirty="0">
                <a:solidFill>
                  <a:schemeClr val="accent2"/>
                </a:solidFill>
              </a:rPr>
              <a:t> </a:t>
            </a:r>
            <a:r>
              <a:rPr lang="en-US" sz="1600" dirty="0">
                <a:solidFill>
                  <a:schemeClr val="accent2"/>
                </a:solidFill>
                <a:ea typeface="+mn-lt"/>
                <a:cs typeface="+mn-lt"/>
              </a:rPr>
              <a:t>or ( merchant2='0' and (merchant1!='0' and '163070' and '164428') ) )Or (( merchant1='0' and merchant2='0') and </a:t>
            </a:r>
            <a:r>
              <a:rPr lang="en-US" sz="1600" dirty="0" err="1">
                <a:solidFill>
                  <a:schemeClr val="accent2"/>
                </a:solidFill>
                <a:ea typeface="+mn-lt"/>
                <a:cs typeface="+mn-lt"/>
              </a:rPr>
              <a:t>addr_mismatch</a:t>
            </a:r>
            <a:r>
              <a:rPr lang="en-US" sz="1600" dirty="0">
                <a:solidFill>
                  <a:schemeClr val="accent2"/>
                </a:solidFill>
                <a:ea typeface="+mn-lt"/>
                <a:cs typeface="+mn-lt"/>
              </a:rPr>
              <a:t>='Y') or (25&lt;=risk_score_3) and (risk_score_4=0) and (    </a:t>
            </a:r>
            <a:r>
              <a:rPr lang="en-US" sz="1600" dirty="0" err="1">
                <a:solidFill>
                  <a:schemeClr val="accent2"/>
                </a:solidFill>
                <a:ea typeface="+mn-lt"/>
                <a:cs typeface="+mn-lt"/>
              </a:rPr>
              <a:t>addr_mismatch</a:t>
            </a:r>
            <a:r>
              <a:rPr lang="en-US" sz="1600" dirty="0">
                <a:solidFill>
                  <a:schemeClr val="accent2"/>
                </a:solidFill>
                <a:ea typeface="+mn-lt"/>
                <a:cs typeface="+mn-lt"/>
              </a:rPr>
              <a:t> != 'NA' and  (merchant1=['163070' , '164428'])’)</a:t>
            </a:r>
          </a:p>
          <a:p>
            <a:pPr marL="342900" indent="-342900">
              <a:lnSpc>
                <a:spcPct val="110000"/>
              </a:lnSpc>
              <a:spcAft>
                <a:spcPts val="400"/>
              </a:spcAft>
              <a:buFont typeface="Arial" panose="020B0604020202020204" pitchFamily="34" charset="0"/>
              <a:buChar char="•"/>
            </a:pPr>
            <a:r>
              <a:rPr lang="en-US" sz="1600" b="1" dirty="0">
                <a:solidFill>
                  <a:schemeClr val="accent2"/>
                </a:solidFill>
                <a:ea typeface="+mn-lt"/>
                <a:cs typeface="+mn-lt"/>
              </a:rPr>
              <a:t>Iteration 6/ Submission 8 : </a:t>
            </a:r>
            <a:r>
              <a:rPr lang="en-US" sz="1600" dirty="0">
                <a:solidFill>
                  <a:schemeClr val="bg2"/>
                </a:solidFill>
                <a:ea typeface="+mn-lt"/>
                <a:cs typeface="+mn-lt"/>
              </a:rPr>
              <a:t>This is the final strategy which gave as the highest score. This strategy is very similar to the iteration 6 which used the same merchant 1 and </a:t>
            </a:r>
            <a:r>
              <a:rPr lang="en-US" sz="1600" dirty="0" err="1">
                <a:solidFill>
                  <a:schemeClr val="bg2"/>
                </a:solidFill>
                <a:ea typeface="+mn-lt"/>
                <a:cs typeface="+mn-lt"/>
              </a:rPr>
              <a:t>addr_mismatch</a:t>
            </a:r>
            <a:r>
              <a:rPr lang="en-US" sz="1600" dirty="0">
                <a:solidFill>
                  <a:schemeClr val="bg2"/>
                </a:solidFill>
                <a:ea typeface="+mn-lt"/>
                <a:cs typeface="+mn-lt"/>
              </a:rPr>
              <a:t>. Just it does not count for a single false positive which is missed by this iteration for the given data.</a:t>
            </a:r>
            <a:endParaRPr lang="en-US" sz="1600" b="1" dirty="0">
              <a:solidFill>
                <a:schemeClr val="accent2"/>
              </a:solidFill>
            </a:endParaRPr>
          </a:p>
          <a:p>
            <a:pPr marL="342900" indent="-342900">
              <a:lnSpc>
                <a:spcPct val="110000"/>
              </a:lnSpc>
              <a:spcAft>
                <a:spcPts val="400"/>
              </a:spcAft>
              <a:buFont typeface="Arial" panose="020B0604020202020204" pitchFamily="34" charset="0"/>
              <a:buChar char="•"/>
            </a:pPr>
            <a:endParaRPr lang="en-US" sz="1600" b="1" i="0" dirty="0">
              <a:solidFill>
                <a:srgbClr val="242424"/>
              </a:solidFill>
              <a:effectLst/>
            </a:endParaRPr>
          </a:p>
          <a:p>
            <a:pPr marL="342900" indent="-342900">
              <a:lnSpc>
                <a:spcPct val="110000"/>
              </a:lnSpc>
              <a:spcAft>
                <a:spcPts val="400"/>
              </a:spcAft>
              <a:buFont typeface="Arial" panose="020B0604020202020204" pitchFamily="34" charset="0"/>
              <a:buChar char="•"/>
            </a:pPr>
            <a:endParaRPr lang="en-US" sz="1600" dirty="0"/>
          </a:p>
          <a:p>
            <a:pPr marL="342900" indent="-342900">
              <a:lnSpc>
                <a:spcPct val="110000"/>
              </a:lnSpc>
              <a:spcAft>
                <a:spcPts val="4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85309799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AF337B-F9A5-475F-A55A-ABE8476D7D2D}"/>
              </a:ext>
            </a:extLst>
          </p:cNvPr>
          <p:cNvSpPr>
            <a:spLocks noGrp="1"/>
          </p:cNvSpPr>
          <p:nvPr>
            <p:ph type="sldNum" sz="quarter" idx="4294967295"/>
          </p:nvPr>
        </p:nvSpPr>
        <p:spPr>
          <a:xfrm>
            <a:off x="11139488" y="6392863"/>
            <a:ext cx="1052512" cy="301625"/>
          </a:xfrm>
        </p:spPr>
        <p:txBody>
          <a:bodyPr/>
          <a:lstStyle/>
          <a:p>
            <a:pPr>
              <a:defRPr/>
            </a:pPr>
            <a:fld id="{920384AA-0A71-E644-AEED-65CD2253F2C8}" type="slidenum">
              <a:rPr lang="en-US" smtClean="0">
                <a:solidFill>
                  <a:srgbClr val="006AD2"/>
                </a:solidFill>
              </a:rPr>
              <a:pPr>
                <a:defRPr/>
              </a:pPr>
              <a:t>7</a:t>
            </a:fld>
            <a:endParaRPr lang="en-US">
              <a:solidFill>
                <a:srgbClr val="006AD2"/>
              </a:solidFill>
            </a:endParaRPr>
          </a:p>
        </p:txBody>
      </p:sp>
      <p:graphicFrame>
        <p:nvGraphicFramePr>
          <p:cNvPr id="9" name="Chart 8">
            <a:extLst>
              <a:ext uri="{FF2B5EF4-FFF2-40B4-BE49-F238E27FC236}">
                <a16:creationId xmlns:a16="http://schemas.microsoft.com/office/drawing/2014/main" id="{D6F9D84E-1DFB-4E1A-A95E-67210DFDA25B}"/>
              </a:ext>
            </a:extLst>
          </p:cNvPr>
          <p:cNvGraphicFramePr>
            <a:graphicFrameLocks/>
          </p:cNvGraphicFramePr>
          <p:nvPr>
            <p:extLst>
              <p:ext uri="{D42A27DB-BD31-4B8C-83A1-F6EECF244321}">
                <p14:modId xmlns:p14="http://schemas.microsoft.com/office/powerpoint/2010/main" val="20288636"/>
              </p:ext>
            </p:extLst>
          </p:nvPr>
        </p:nvGraphicFramePr>
        <p:xfrm>
          <a:off x="394907" y="2299743"/>
          <a:ext cx="7583593" cy="34921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1A69B940-70FF-5F18-237F-CEC5A86513F6}"/>
              </a:ext>
            </a:extLst>
          </p:cNvPr>
          <p:cNvGraphicFramePr>
            <a:graphicFrameLocks/>
          </p:cNvGraphicFramePr>
          <p:nvPr>
            <p:extLst>
              <p:ext uri="{D42A27DB-BD31-4B8C-83A1-F6EECF244321}">
                <p14:modId xmlns:p14="http://schemas.microsoft.com/office/powerpoint/2010/main" val="1762141824"/>
              </p:ext>
            </p:extLst>
          </p:nvPr>
        </p:nvGraphicFramePr>
        <p:xfrm>
          <a:off x="9234107" y="1809549"/>
          <a:ext cx="2133600" cy="41121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BD22669B-AD57-746C-59FF-FAC0C3F1F238}"/>
              </a:ext>
            </a:extLst>
          </p:cNvPr>
          <p:cNvGraphicFramePr/>
          <p:nvPr>
            <p:extLst>
              <p:ext uri="{D42A27DB-BD31-4B8C-83A1-F6EECF244321}">
                <p14:modId xmlns:p14="http://schemas.microsoft.com/office/powerpoint/2010/main" val="3062641747"/>
              </p:ext>
            </p:extLst>
          </p:nvPr>
        </p:nvGraphicFramePr>
        <p:xfrm>
          <a:off x="1199536" y="1209369"/>
          <a:ext cx="9763432" cy="49289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5635695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042632" y="6944794"/>
            <a:ext cx="1052269" cy="301273"/>
          </a:xfrm>
        </p:spPr>
        <p:txBody>
          <a:bodyPr/>
          <a:lstStyle/>
          <a:p>
            <a:fld id="{0CE72E76-55F2-482D-AB22-062BFDEF6A5D}" type="slidenum">
              <a:rPr lang="en-US" smtClean="0"/>
              <a:pPr/>
              <a:t>8</a:t>
            </a:fld>
            <a:endParaRPr lang="en-US"/>
          </a:p>
        </p:txBody>
      </p:sp>
      <p:sp>
        <p:nvSpPr>
          <p:cNvPr id="9" name="Title 1">
            <a:extLst>
              <a:ext uri="{FF2B5EF4-FFF2-40B4-BE49-F238E27FC236}">
                <a16:creationId xmlns:a16="http://schemas.microsoft.com/office/drawing/2014/main" id="{FB150ECC-053D-F690-E9A3-A803C3C36749}"/>
              </a:ext>
            </a:extLst>
          </p:cNvPr>
          <p:cNvSpPr txBox="1">
            <a:spLocks/>
          </p:cNvSpPr>
          <p:nvPr/>
        </p:nvSpPr>
        <p:spPr bwMode="white">
          <a:xfrm>
            <a:off x="394907" y="262163"/>
            <a:ext cx="10972800" cy="377030"/>
          </a:xfrm>
          <a:prstGeom prst="rect">
            <a:avLst/>
          </a:prstGeom>
        </p:spPr>
        <p:txBody>
          <a:bodyPr vert="horz" lIns="0" tIns="0" rIns="0" bIns="0" rtlCol="0" anchor="t">
            <a:noAutofit/>
          </a:bodyPr>
          <a:lst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a:lstStyle>
          <a:p>
            <a:r>
              <a:rPr lang="en-US" dirty="0"/>
              <a:t>Other Recommendations</a:t>
            </a:r>
          </a:p>
        </p:txBody>
      </p:sp>
      <p:sp>
        <p:nvSpPr>
          <p:cNvPr id="2" name="TextBox 1">
            <a:extLst>
              <a:ext uri="{FF2B5EF4-FFF2-40B4-BE49-F238E27FC236}">
                <a16:creationId xmlns:a16="http://schemas.microsoft.com/office/drawing/2014/main" id="{CB155A03-3E25-B635-2A36-AABA9E188441}"/>
              </a:ext>
            </a:extLst>
          </p:cNvPr>
          <p:cNvSpPr txBox="1"/>
          <p:nvPr/>
        </p:nvSpPr>
        <p:spPr>
          <a:xfrm>
            <a:off x="394906" y="1148623"/>
            <a:ext cx="11499273" cy="4891724"/>
          </a:xfrm>
          <a:prstGeom prst="rect">
            <a:avLst/>
          </a:prstGeom>
          <a:noFill/>
        </p:spPr>
        <p:txBody>
          <a:bodyPr wrap="square" lIns="91440" tIns="45720" rIns="91440" bIns="45720" anchor="t">
            <a:spAutoFit/>
          </a:bodyPr>
          <a:lstStyle/>
          <a:p>
            <a:pPr marL="342900" indent="-342900">
              <a:lnSpc>
                <a:spcPct val="110000"/>
              </a:lnSpc>
              <a:spcAft>
                <a:spcPts val="400"/>
              </a:spcAft>
              <a:buFont typeface="+mj-lt"/>
              <a:buAutoNum type="arabicPeriod"/>
            </a:pPr>
            <a:r>
              <a:rPr lang="en-US" sz="1500" dirty="0">
                <a:solidFill>
                  <a:schemeClr val="bg2"/>
                </a:solidFill>
                <a:latin typeface="BentonSans Regular"/>
              </a:rPr>
              <a:t>How do you think your strategy (and/or alternate strategy) can be scaled?</a:t>
            </a:r>
          </a:p>
          <a:p>
            <a:pPr lvl="1">
              <a:lnSpc>
                <a:spcPct val="110000"/>
              </a:lnSpc>
              <a:spcAft>
                <a:spcPts val="400"/>
              </a:spcAft>
            </a:pPr>
            <a:r>
              <a:rPr lang="en-US" sz="1500" dirty="0">
                <a:solidFill>
                  <a:schemeClr val="bg2"/>
                </a:solidFill>
                <a:latin typeface="BentonSans Regular"/>
              </a:rPr>
              <a:t>Scaling a threshold-based fraud detection strategy involves several key enhancements to improve its effectiveness and adaptability. First, integrating diverse data sources, such as transaction history and external databases, enriches the dataset, allowing for more accurate threshold settings. Regularly retraining machine learning models with updated data ensures they remain responsive to evolving fraud patterns. Implementing automated alert systems for high-risk transactions streamlines the detection process and improves response times. Additionally, adopting dynamic thresholds based on real-time analysis allows for adjustments according to current risk levels, while continuous feedback from investigations helps refine thresholds further.</a:t>
            </a:r>
          </a:p>
          <a:p>
            <a:pPr marL="342900" indent="-342900">
              <a:lnSpc>
                <a:spcPct val="110000"/>
              </a:lnSpc>
              <a:spcAft>
                <a:spcPts val="400"/>
              </a:spcAft>
              <a:buFont typeface="+mj-lt"/>
              <a:buAutoNum type="arabicPeriod"/>
            </a:pPr>
            <a:r>
              <a:rPr lang="en-US" sz="1500" dirty="0">
                <a:solidFill>
                  <a:schemeClr val="bg2"/>
                </a:solidFill>
                <a:latin typeface="BentonSans Regular"/>
              </a:rPr>
              <a:t>Share your opinion on how your strategy might fare against similar fraudsters in future?</a:t>
            </a:r>
          </a:p>
          <a:p>
            <a:pPr lvl="1">
              <a:lnSpc>
                <a:spcPct val="110000"/>
              </a:lnSpc>
              <a:spcAft>
                <a:spcPts val="400"/>
              </a:spcAft>
            </a:pPr>
            <a:r>
              <a:rPr lang="en-US" sz="1500" dirty="0">
                <a:solidFill>
                  <a:schemeClr val="bg2"/>
                </a:solidFill>
                <a:latin typeface="BentonSans Regular"/>
              </a:rPr>
              <a:t>The fraudsters in this vary dataset produced a new acquisition system for doing frauds. If similar ways are followed by fraudsters in the future for doing frauds. It will surely be caught by this strategy with a minimal rate of false alarm.</a:t>
            </a:r>
          </a:p>
          <a:p>
            <a:pPr marL="342900" indent="-342900">
              <a:lnSpc>
                <a:spcPct val="110000"/>
              </a:lnSpc>
              <a:spcAft>
                <a:spcPts val="400"/>
              </a:spcAft>
              <a:buFont typeface="+mj-lt"/>
              <a:buAutoNum type="arabicPeriod"/>
            </a:pPr>
            <a:r>
              <a:rPr lang="en-US" sz="1500" dirty="0">
                <a:solidFill>
                  <a:schemeClr val="bg2"/>
                </a:solidFill>
                <a:latin typeface="BentonSans Regular"/>
              </a:rPr>
              <a:t>What are some of the challenges you faced in coming up with a strategy?</a:t>
            </a:r>
          </a:p>
          <a:p>
            <a:pPr lvl="1">
              <a:lnSpc>
                <a:spcPct val="110000"/>
              </a:lnSpc>
              <a:spcAft>
                <a:spcPts val="400"/>
              </a:spcAft>
            </a:pPr>
            <a:r>
              <a:rPr lang="en-US" sz="1500" dirty="0">
                <a:solidFill>
                  <a:schemeClr val="bg2"/>
                </a:solidFill>
                <a:latin typeface="BentonSans Regular"/>
              </a:rPr>
              <a:t>Choosing appropriate variables , and then cluster from data and define the threshold of each cluster or the variable so that fraudsters can be caught and understanding the meaning of all these variables provided and act accordingly.</a:t>
            </a:r>
            <a:endParaRPr lang="en-US" sz="1500">
              <a:solidFill>
                <a:schemeClr val="bg2"/>
              </a:solidFill>
              <a:latin typeface="BentonSans Regular" panose="02000503000000020004" pitchFamily="2" charset="0"/>
            </a:endParaRPr>
          </a:p>
          <a:p>
            <a:pPr marL="342900" indent="-342900">
              <a:lnSpc>
                <a:spcPct val="110000"/>
              </a:lnSpc>
              <a:spcAft>
                <a:spcPts val="400"/>
              </a:spcAft>
              <a:buFont typeface="+mj-lt"/>
              <a:buAutoNum type="arabicPeriod"/>
            </a:pPr>
            <a:r>
              <a:rPr lang="en-US" sz="1500" dirty="0">
                <a:solidFill>
                  <a:schemeClr val="bg2"/>
                </a:solidFill>
                <a:latin typeface="BentonSans Regular"/>
              </a:rPr>
              <a:t>Please share additional details if you think any other intelligence could be leveraged to improve your strategy’s performance  </a:t>
            </a:r>
          </a:p>
          <a:p>
            <a:pPr marL="800100" lvl="1" indent="-342900">
              <a:lnSpc>
                <a:spcPct val="110000"/>
              </a:lnSpc>
              <a:spcAft>
                <a:spcPts val="400"/>
              </a:spcAft>
              <a:buFont typeface="+mj-lt"/>
              <a:buAutoNum type="arabicPeriod"/>
            </a:pPr>
            <a:r>
              <a:rPr lang="en-IN" sz="1600" dirty="0">
                <a:solidFill>
                  <a:schemeClr val="bg2"/>
                </a:solidFill>
              </a:rPr>
              <a:t>Machine Learning Model Optimization</a:t>
            </a:r>
            <a:endParaRPr lang="en-IN" sz="1600">
              <a:solidFill>
                <a:schemeClr val="bg2"/>
              </a:solidFill>
              <a:cs typeface="Arial"/>
            </a:endParaRPr>
          </a:p>
          <a:p>
            <a:pPr marL="800100" lvl="1" indent="-342900">
              <a:lnSpc>
                <a:spcPct val="110000"/>
              </a:lnSpc>
              <a:spcAft>
                <a:spcPts val="400"/>
              </a:spcAft>
              <a:buFont typeface="+mj-lt"/>
              <a:buAutoNum type="arabicPeriod"/>
            </a:pPr>
            <a:r>
              <a:rPr lang="en-IN" sz="1600" dirty="0">
                <a:solidFill>
                  <a:schemeClr val="bg2"/>
                </a:solidFill>
              </a:rPr>
              <a:t>Automation and Real-Time Processing</a:t>
            </a:r>
            <a:endParaRPr lang="en-US" sz="1600" dirty="0">
              <a:solidFill>
                <a:schemeClr val="bg2"/>
              </a:solidFill>
            </a:endParaRPr>
          </a:p>
          <a:p>
            <a:pPr lvl="1">
              <a:lnSpc>
                <a:spcPct val="110000"/>
              </a:lnSpc>
              <a:spcAft>
                <a:spcPts val="400"/>
              </a:spcAft>
            </a:pPr>
            <a:endParaRPr lang="en-US" sz="1500" dirty="0">
              <a:solidFill>
                <a:schemeClr val="tx1"/>
              </a:solidFill>
              <a:latin typeface="BentonSans Regular" panose="02000503000000020004" pitchFamily="2" charset="0"/>
            </a:endParaRPr>
          </a:p>
        </p:txBody>
      </p:sp>
    </p:spTree>
    <p:extLst>
      <p:ext uri="{BB962C8B-B14F-4D97-AF65-F5344CB8AC3E}">
        <p14:creationId xmlns:p14="http://schemas.microsoft.com/office/powerpoint/2010/main" val="421767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F684D1-1E5E-BBCE-C7EA-B3BE6F579633}"/>
              </a:ext>
            </a:extLst>
          </p:cNvPr>
          <p:cNvSpPr>
            <a:spLocks noGrp="1"/>
          </p:cNvSpPr>
          <p:nvPr>
            <p:ph type="title"/>
          </p:nvPr>
        </p:nvSpPr>
        <p:spPr/>
        <p:txBody>
          <a:bodyPr/>
          <a:lstStyle/>
          <a:p>
            <a:r>
              <a:rPr lang="en-US" dirty="0"/>
              <a:t>Appendix</a:t>
            </a:r>
            <a:br>
              <a:rPr lang="en-US" dirty="0"/>
            </a:br>
            <a:r>
              <a:rPr lang="en-US" sz="1600" dirty="0">
                <a:hlinkClick r:id="rId2"/>
              </a:rPr>
              <a:t>https://colab.research.google.com/drive/1yCt74dMDuMiPUwHk2RzvXLEgq2Ae-6zX?usp=sharing</a:t>
            </a:r>
            <a:br>
              <a:rPr lang="en-US" dirty="0"/>
            </a:br>
            <a:br>
              <a:rPr lang="en-US" sz="1600" dirty="0"/>
            </a:br>
            <a:r>
              <a:rPr lang="en-US" sz="1600" dirty="0">
                <a:hlinkClick r:id="rId3"/>
              </a:rPr>
              <a:t>https://docs.google.com/document/d/1ufAzhzqOVfVvS_5_m0ZAFRPdtZ0GQWS00_63dIsc4yo/edit?usp=sharing</a:t>
            </a:r>
            <a:endParaRPr lang="en-US" dirty="0"/>
          </a:p>
        </p:txBody>
      </p:sp>
      <p:sp>
        <p:nvSpPr>
          <p:cNvPr id="3" name="Slide Number Placeholder 2">
            <a:extLst>
              <a:ext uri="{FF2B5EF4-FFF2-40B4-BE49-F238E27FC236}">
                <a16:creationId xmlns:a16="http://schemas.microsoft.com/office/drawing/2014/main" id="{44E2640C-64A9-A1B7-25C8-3095E0A93A5F}"/>
              </a:ext>
            </a:extLst>
          </p:cNvPr>
          <p:cNvSpPr>
            <a:spLocks noGrp="1"/>
          </p:cNvSpPr>
          <p:nvPr>
            <p:ph type="sldNum" sz="quarter" idx="4294967295"/>
          </p:nvPr>
        </p:nvSpPr>
        <p:spPr>
          <a:xfrm>
            <a:off x="11139488" y="6392863"/>
            <a:ext cx="1052512" cy="301625"/>
          </a:xfrm>
        </p:spPr>
        <p:txBody>
          <a:bodyPr/>
          <a:lstStyle/>
          <a:p>
            <a:pPr>
              <a:defRPr/>
            </a:pPr>
            <a:fld id="{920384AA-0A71-E644-AEED-65CD2253F2C8}" type="slidenum">
              <a:rPr lang="en-US" smtClean="0">
                <a:solidFill>
                  <a:srgbClr val="006AD2"/>
                </a:solidFill>
              </a:rPr>
              <a:pPr>
                <a:defRPr/>
              </a:pPr>
              <a:t>9</a:t>
            </a:fld>
            <a:endParaRPr lang="en-US">
              <a:solidFill>
                <a:srgbClr val="006AD2"/>
              </a:solidFill>
            </a:endParaRPr>
          </a:p>
        </p:txBody>
      </p:sp>
    </p:spTree>
    <p:extLst>
      <p:ext uri="{BB962C8B-B14F-4D97-AF65-F5344CB8AC3E}">
        <p14:creationId xmlns:p14="http://schemas.microsoft.com/office/powerpoint/2010/main" val="1470932027"/>
      </p:ext>
    </p:extLst>
  </p:cSld>
  <p:clrMapOvr>
    <a:masterClrMapping/>
  </p:clrMapOvr>
  <p:transition spd="slow"/>
</p:sld>
</file>

<file path=ppt/theme/theme1.xml><?xml version="1.0" encoding="utf-8"?>
<a:theme xmlns:a="http://schemas.openxmlformats.org/drawingml/2006/main"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extLst>
    <a:ext uri="{05A4C25C-085E-4340-85A3-A5531E510DB2}">
      <thm15:themeFamily xmlns:thm15="http://schemas.microsoft.com/office/thememl/2012/main" name="Update_Di_Jun_2021  -  Read-Only" id="{6BA58252-B421-EC42-83C7-B6F6620D96AB}" vid="{D11A25EE-4972-BC4B-817A-30C6DBE8D4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dd2166e-e5fe-4d06-ad23-11ee0e85ae5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A3499F84F6EF419CD5AA8728859015" ma:contentTypeVersion="5" ma:contentTypeDescription="Create a new document." ma:contentTypeScope="" ma:versionID="74ec0ce13c3bf71a2494e616eb6654ab">
  <xsd:schema xmlns:xsd="http://www.w3.org/2001/XMLSchema" xmlns:xs="http://www.w3.org/2001/XMLSchema" xmlns:p="http://schemas.microsoft.com/office/2006/metadata/properties" xmlns:ns3="edd2166e-e5fe-4d06-ad23-11ee0e85ae59" targetNamespace="http://schemas.microsoft.com/office/2006/metadata/properties" ma:root="true" ma:fieldsID="478d16fafc9c27480402225897927e69" ns3:_="">
    <xsd:import namespace="edd2166e-e5fe-4d06-ad23-11ee0e85ae59"/>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d2166e-e5fe-4d06-ad23-11ee0e85ae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1" nillable="true" ma:displayName="_activity" ma:hidden="true" ma:internalName="_activity">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0D68DF-72E3-4834-BAC2-EAE2472C1AA9}">
  <ds:schemaRefs>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edd2166e-e5fe-4d06-ad23-11ee0e85ae59"/>
    <ds:schemaRef ds:uri="http://purl.org/dc/dcmitype/"/>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D77CB2D2-A080-4FF0-AC07-B6BCBAF22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d2166e-e5fe-4d06-ad23-11ee0e85ae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F781C9-91A3-4AC5-9189-D419DDE506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6860</TotalTime>
  <Words>2119</Words>
  <Application>Microsoft Office PowerPoint</Application>
  <PresentationFormat>Widescreen</PresentationFormat>
  <Paragraphs>115</Paragraphs>
  <Slides>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Aptos Narrow</vt:lpstr>
      <vt:lpstr>Arial</vt:lpstr>
      <vt:lpstr>BentonSans Bold</vt:lpstr>
      <vt:lpstr>BentonSans Book</vt:lpstr>
      <vt:lpstr>BentonSans Light</vt:lpstr>
      <vt:lpstr>BentonSans Regular</vt:lpstr>
      <vt:lpstr>Calibri</vt:lpstr>
      <vt:lpstr>Guardian Egyp Regular</vt:lpstr>
      <vt:lpstr>Times New Roman</vt:lpstr>
      <vt:lpstr>Enterprise CorpID version 2</vt:lpstr>
      <vt:lpstr>The American Express Campus Challenge 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https://colab.research.google.com/drive/1yCt74dMDuMiPUwHk2RzvXLEgq2Ae-6zX?usp=sharing  https://docs.google.com/document/d/1ufAzhzqOVfVvS_5_m0ZAFRPdtZ0GQWS00_63dIsc4yo/edit?usp=sharing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Me Recommender! Team RAD</dc:title>
  <dc:creator/>
  <cp:lastModifiedBy>Raman Kumar</cp:lastModifiedBy>
  <cp:revision>31</cp:revision>
  <dcterms:created xsi:type="dcterms:W3CDTF">2023-06-30T04:58:55Z</dcterms:created>
  <dcterms:modified xsi:type="dcterms:W3CDTF">2025-01-19T23:24:50Z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Arun S</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ContentTypeId">
    <vt:lpwstr>0x010100C3A3499F84F6EF419CD5AA8728859015</vt:lpwstr>
  </property>
</Properties>
</file>