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 id="2147483659" r:id="rId7"/>
    <p:sldMasterId id="214748367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5" roundtripDataSignature="AMtx7mgyCv8DHmcb3VheqwYS1PISAr7n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0FF8B2-24B6-4B7E-9B6F-EE30EAB93C46}">
  <a:tblStyle styleId="{100FF8B2-24B6-4B7E-9B6F-EE30EAB93C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customschemas.google.com/relationships/presentationmetadata" Target="metadata"/><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7a6258269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7a625826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7a6258269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a7a6258269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7a6258269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a7a625826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7a6258269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a7a6258269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7a6258269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 - present this as well</a:t>
            </a:r>
            <a:br>
              <a:rPr lang="en-US"/>
            </a:br>
            <a:br>
              <a:rPr lang="en-US"/>
            </a:br>
            <a:r>
              <a:rPr lang="en-US"/>
              <a:t>TODO: Draw box around each data source and gray out the rest. Copy to the beginning of each section</a:t>
            </a:r>
            <a:endParaRPr/>
          </a:p>
        </p:txBody>
      </p:sp>
      <p:sp>
        <p:nvSpPr>
          <p:cNvPr id="232" name="Google Shape;232;ga7a6258269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3a5eb0a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James - switch order with Airbnb</a:t>
            </a:r>
            <a:endParaRPr/>
          </a:p>
        </p:txBody>
      </p:sp>
      <p:sp>
        <p:nvSpPr>
          <p:cNvPr id="239" name="Google Shape;239;gaf3a5eb0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f3a5eb0a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address + zip code are important to note for next slide</a:t>
            </a:r>
            <a:endParaRPr/>
          </a:p>
        </p:txBody>
      </p:sp>
      <p:sp>
        <p:nvSpPr>
          <p:cNvPr id="246" name="Google Shape;246;gaf3a5eb0a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f3a5eb0a7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af3a5eb0a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f581919ce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af581919c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f3a5eb0a7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af3a5eb0a7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Done!</a:t>
            </a:r>
            <a:endParaRPr/>
          </a:p>
        </p:txBody>
      </p:sp>
      <p:sp>
        <p:nvSpPr>
          <p:cNvPr id="142" name="Google Shape;14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f3a5eb0a7_0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Move to in between zillow and yelp</a:t>
            </a:r>
            <a:endParaRPr/>
          </a:p>
        </p:txBody>
      </p:sp>
      <p:sp>
        <p:nvSpPr>
          <p:cNvPr id="272" name="Google Shape;272;gaf3a5eb0a7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f3a5eb0a7_0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af3a5eb0a7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3a5eb0a7_0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overlap between the two isn’t extensive: zillow has price as primary weight, airbnb has amenties, plus airbnb doesn’t give us the address for security reasons.</a:t>
            </a:r>
            <a:endParaRPr/>
          </a:p>
          <a:p>
            <a:pPr indent="0" lvl="0" marL="0" rtl="0" algn="l">
              <a:lnSpc>
                <a:spcPct val="100000"/>
              </a:lnSpc>
              <a:spcBef>
                <a:spcPts val="0"/>
              </a:spcBef>
              <a:spcAft>
                <a:spcPts val="0"/>
              </a:spcAft>
              <a:buSzPts val="1400"/>
              <a:buNone/>
            </a:pPr>
            <a:r>
              <a:rPr lang="en-US"/>
              <a:t>Future enhancements section addresses the smaller number of features here</a:t>
            </a:r>
            <a:endParaRPr/>
          </a:p>
        </p:txBody>
      </p:sp>
      <p:sp>
        <p:nvSpPr>
          <p:cNvPr id="292" name="Google Shape;292;gaf3a5eb0a7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7a6258269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a7a6258269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f1d9e7807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Teck</a:t>
            </a:r>
            <a:endParaRPr/>
          </a:p>
        </p:txBody>
      </p:sp>
      <p:sp>
        <p:nvSpPr>
          <p:cNvPr id="309" name="Google Shape;309;gaf1d9e780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7a59a5aff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a7a59a5aff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7a6258269_4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a7a6258269_4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7a59a5aff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a7a59a5aff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7a6258269_4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a7a6258269_4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7a6258269_4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a7a6258269_4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7a6258269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7a6258269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a7a6258269_0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7a6258269_4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a7a6258269_4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f3a5eb0a7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af3a5eb0a7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7a59a5aff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a7a59a5aff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7a59a5aff_1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a7a59a5aff_1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7a59a5aff_1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a7a59a5aff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f3a5eb0a7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af3a5eb0a7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581919ce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rgbClr val="464749"/>
                </a:solidFill>
              </a:rPr>
              <a:t>Teck</a:t>
            </a:r>
            <a:endParaRPr b="1"/>
          </a:p>
        </p:txBody>
      </p:sp>
      <p:sp>
        <p:nvSpPr>
          <p:cNvPr id="397" name="Google Shape;397;gaf581919c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7a6258269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rgbClr val="464749"/>
                </a:solidFill>
              </a:rPr>
              <a:t>Teck</a:t>
            </a:r>
            <a:endParaRPr b="1"/>
          </a:p>
        </p:txBody>
      </p:sp>
      <p:sp>
        <p:nvSpPr>
          <p:cNvPr id="403" name="Google Shape;403;ga7a625826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7a6258269_4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Teck</a:t>
            </a:r>
            <a:endParaRPr/>
          </a:p>
        </p:txBody>
      </p:sp>
      <p:sp>
        <p:nvSpPr>
          <p:cNvPr id="409" name="Google Shape;409;ga7a6258269_4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7a59a5aff_1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a7a59a5aff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7a6258269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 - present this as well</a:t>
            </a:r>
            <a:br>
              <a:rPr lang="en-US"/>
            </a:br>
            <a:br>
              <a:rPr lang="en-US"/>
            </a:br>
            <a:r>
              <a:rPr lang="en-US"/>
              <a:t>TODO: Draw box around each data source and gray out the rest. Copy to the beginning of each section</a:t>
            </a:r>
            <a:endParaRPr/>
          </a:p>
        </p:txBody>
      </p:sp>
      <p:sp>
        <p:nvSpPr>
          <p:cNvPr id="162" name="Google Shape;162;ga7a6258269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7a59a5aff_1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JAMES CAN TAKE THIS ONE</a:t>
            </a:r>
            <a:endParaRPr/>
          </a:p>
        </p:txBody>
      </p:sp>
      <p:sp>
        <p:nvSpPr>
          <p:cNvPr id="420" name="Google Shape;420;ga7a59a5aff_1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7a59a5aff_1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a7a59a5aff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7a59a5aff_1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Teck - Merge nodes from the same place (hotel/restaurant/attraction)</a:t>
            </a:r>
            <a:endParaRPr/>
          </a:p>
          <a:p>
            <a:pPr indent="0" lvl="0" marL="0" rtl="0" algn="l">
              <a:lnSpc>
                <a:spcPct val="100000"/>
              </a:lnSpc>
              <a:spcBef>
                <a:spcPts val="0"/>
              </a:spcBef>
              <a:spcAft>
                <a:spcPts val="0"/>
              </a:spcAft>
              <a:buSzPts val="1400"/>
              <a:buNone/>
            </a:pPr>
            <a:r>
              <a:rPr lang="en-US"/>
              <a:t>Kevin - improve similarity score</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solidFill>
                  <a:srgbClr val="464749"/>
                </a:solidFill>
              </a:rPr>
              <a:t>James - Prese</a:t>
            </a:r>
            <a:endParaRPr/>
          </a:p>
        </p:txBody>
      </p:sp>
      <p:sp>
        <p:nvSpPr>
          <p:cNvPr id="431" name="Google Shape;431;ga7a59a5aff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7a59a5aff_1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a7a59a5aff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3a5eb0a7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af3a5eb0a7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7a625826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 - present this as well</a:t>
            </a:r>
            <a:br>
              <a:rPr lang="en-US"/>
            </a:br>
            <a:br>
              <a:rPr lang="en-US"/>
            </a:br>
            <a:r>
              <a:rPr lang="en-US"/>
              <a:t>TODO: Draw box around each data source and gray out the rest. Copy to the beginning of each section</a:t>
            </a:r>
            <a:endParaRPr/>
          </a:p>
        </p:txBody>
      </p:sp>
      <p:sp>
        <p:nvSpPr>
          <p:cNvPr id="173" name="Google Shape;173;ga7a6258269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f1d9e780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a:t>
            </a:r>
            <a:endParaRPr/>
          </a:p>
        </p:txBody>
      </p:sp>
      <p:sp>
        <p:nvSpPr>
          <p:cNvPr id="180" name="Google Shape;180;gaf1d9e780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7a6258269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a:t>
            </a:r>
            <a:endParaRPr/>
          </a:p>
        </p:txBody>
      </p:sp>
      <p:sp>
        <p:nvSpPr>
          <p:cNvPr id="187" name="Google Shape;187;ga7a6258269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7a6258269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Kevin</a:t>
            </a:r>
            <a:endParaRPr/>
          </a:p>
        </p:txBody>
      </p:sp>
      <p:sp>
        <p:nvSpPr>
          <p:cNvPr id="194" name="Google Shape;194;ga7a6258269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White+Seal">
  <p:cSld name="2_Title Slide - White+Seal">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id="13" name="Google Shape;13;p15"/>
          <p:cNvPicPr preferRelativeResize="0"/>
          <p:nvPr/>
        </p:nvPicPr>
        <p:blipFill rotWithShape="1">
          <a:blip r:embed="rId3">
            <a:alphaModFix/>
          </a:blip>
          <a:srcRect b="0" l="0" r="0" t="0"/>
          <a:stretch/>
        </p:blipFill>
        <p:spPr>
          <a:xfrm>
            <a:off x="2121408" y="2075688"/>
            <a:ext cx="4892040" cy="960120"/>
          </a:xfrm>
          <a:prstGeom prst="rect">
            <a:avLst/>
          </a:prstGeom>
          <a:noFill/>
          <a:ln>
            <a:noFill/>
          </a:ln>
        </p:spPr>
      </p:pic>
      <p:sp>
        <p:nvSpPr>
          <p:cNvPr id="14" name="Google Shape;14;p15"/>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Slide">
  <p:cSld name="1_Section Slid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9"/>
          <p:cNvSpPr/>
          <p:nvPr>
            <p:ph idx="2" type="pic"/>
          </p:nvPr>
        </p:nvSpPr>
        <p:spPr>
          <a:xfrm>
            <a:off x="6"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56" name="Google Shape;56;p19"/>
          <p:cNvSpPr txBox="1"/>
          <p:nvPr>
            <p:ph type="ctrTitle"/>
          </p:nvPr>
        </p:nvSpPr>
        <p:spPr>
          <a:xfrm>
            <a:off x="4869706" y="194620"/>
            <a:ext cx="4376661" cy="1179464"/>
          </a:xfrm>
          <a:prstGeom prst="rect">
            <a:avLst/>
          </a:prstGeom>
          <a:solidFill>
            <a:schemeClr val="lt1"/>
          </a:solidFill>
          <a:ln>
            <a:noFill/>
          </a:ln>
        </p:spPr>
        <p:txBody>
          <a:bodyPr anchorCtr="0" anchor="ctr" bIns="182875" lIns="182875" spcFirstLastPara="1" rIns="274300" wrap="square" tIns="182875">
            <a:noAutofit/>
          </a:bodyPr>
          <a:lstStyle>
            <a:lvl1pPr lvl="0" algn="l">
              <a:lnSpc>
                <a:spcPct val="93750"/>
              </a:lnSpc>
              <a:spcBef>
                <a:spcPts val="0"/>
              </a:spcBef>
              <a:spcAft>
                <a:spcPts val="0"/>
              </a:spcAft>
              <a:buClr>
                <a:srgbClr val="006C92"/>
              </a:buClr>
              <a:buSzPts val="2400"/>
              <a:buFont typeface="Calibri"/>
              <a:buNone/>
              <a:defRPr b="1" sz="2400">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 type="body"/>
          </p:nvPr>
        </p:nvSpPr>
        <p:spPr>
          <a:xfrm>
            <a:off x="5048410" y="1504150"/>
            <a:ext cx="3766584" cy="3417474"/>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20"/>
          <p:cNvSpPr/>
          <p:nvPr>
            <p:ph idx="2" type="pic"/>
          </p:nvPr>
        </p:nvSpPr>
        <p:spPr>
          <a:xfrm>
            <a:off x="274321" y="985478"/>
            <a:ext cx="8607993" cy="2650991"/>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60" name="Google Shape;60;p20"/>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006C92"/>
              </a:buClr>
              <a:buSzPts val="2250"/>
              <a:buFont typeface="Calibri"/>
              <a:buNone/>
              <a:defRPr b="1" sz="225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0"/>
          <p:cNvSpPr txBox="1"/>
          <p:nvPr>
            <p:ph idx="1" type="body"/>
          </p:nvPr>
        </p:nvSpPr>
        <p:spPr>
          <a:xfrm>
            <a:off x="274321" y="3824935"/>
            <a:ext cx="8607993" cy="1062111"/>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ction Slide">
  <p:cSld name="7_Section Slide">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22"/>
          <p:cNvSpPr/>
          <p:nvPr>
            <p:ph idx="2" type="pic"/>
          </p:nvPr>
        </p:nvSpPr>
        <p:spPr>
          <a:xfrm>
            <a:off x="4573168"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64" name="Google Shape;64;p22"/>
          <p:cNvSpPr txBox="1"/>
          <p:nvPr>
            <p:ph type="ctrTitle"/>
          </p:nvPr>
        </p:nvSpPr>
        <p:spPr>
          <a:xfrm>
            <a:off x="-86497" y="194620"/>
            <a:ext cx="4376661" cy="1179464"/>
          </a:xfrm>
          <a:prstGeom prst="rect">
            <a:avLst/>
          </a:prstGeom>
          <a:solidFill>
            <a:schemeClr val="lt1"/>
          </a:solidFill>
          <a:ln>
            <a:noFill/>
          </a:ln>
        </p:spPr>
        <p:txBody>
          <a:bodyPr anchorCtr="0" anchor="ctr" bIns="182875" lIns="457200" spcFirstLastPara="1" rIns="182875" wrap="square" tIns="182875">
            <a:noAutofit/>
          </a:bodyPr>
          <a:lstStyle>
            <a:lvl1pPr lvl="0" algn="l">
              <a:lnSpc>
                <a:spcPct val="93750"/>
              </a:lnSpc>
              <a:spcBef>
                <a:spcPts val="0"/>
              </a:spcBef>
              <a:spcAft>
                <a:spcPts val="0"/>
              </a:spcAft>
              <a:buClr>
                <a:srgbClr val="13294A"/>
              </a:buClr>
              <a:buSzPts val="2400"/>
              <a:buFont typeface="Calibri"/>
              <a:buNone/>
              <a:defRPr b="1" sz="2400">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 type="body"/>
          </p:nvPr>
        </p:nvSpPr>
        <p:spPr>
          <a:xfrm>
            <a:off x="365760" y="1504150"/>
            <a:ext cx="3924404" cy="3417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chemeClr val="lt1"/>
                </a:solidFill>
              </a:defRPr>
            </a:lvl1pPr>
            <a:lvl2pPr indent="-228600" lvl="1" marL="914400" algn="l">
              <a:lnSpc>
                <a:spcPct val="90000"/>
              </a:lnSpc>
              <a:spcBef>
                <a:spcPts val="900"/>
              </a:spcBef>
              <a:spcAft>
                <a:spcPts val="0"/>
              </a:spcAft>
              <a:buClr>
                <a:srgbClr val="0C68AC"/>
              </a:buClr>
              <a:buSzPts val="1500"/>
              <a:buNone/>
              <a:defRPr sz="1500">
                <a:solidFill>
                  <a:schemeClr val="lt1"/>
                </a:solidFill>
              </a:defRPr>
            </a:lvl2pPr>
            <a:lvl3pPr indent="-228600" lvl="2" marL="1371600" algn="l">
              <a:lnSpc>
                <a:spcPct val="90000"/>
              </a:lnSpc>
              <a:spcBef>
                <a:spcPts val="900"/>
              </a:spcBef>
              <a:spcAft>
                <a:spcPts val="0"/>
              </a:spcAft>
              <a:buClr>
                <a:srgbClr val="0C68AC"/>
              </a:buClr>
              <a:buSzPts val="1500"/>
              <a:buNone/>
              <a:defRPr sz="1500">
                <a:solidFill>
                  <a:schemeClr val="lt1"/>
                </a:solidFill>
              </a:defRPr>
            </a:lvl3pPr>
            <a:lvl4pPr indent="-228600" lvl="3" marL="1828800" algn="l">
              <a:lnSpc>
                <a:spcPct val="90000"/>
              </a:lnSpc>
              <a:spcBef>
                <a:spcPts val="900"/>
              </a:spcBef>
              <a:spcAft>
                <a:spcPts val="0"/>
              </a:spcAft>
              <a:buClr>
                <a:srgbClr val="0C68AC"/>
              </a:buClr>
              <a:buSzPts val="1500"/>
              <a:buNone/>
              <a:defRPr sz="1500">
                <a:solidFill>
                  <a:schemeClr val="lt1"/>
                </a:solidFill>
              </a:defRPr>
            </a:lvl4pPr>
            <a:lvl5pPr indent="-228600" lvl="4" marL="2286000" algn="l">
              <a:lnSpc>
                <a:spcPct val="90000"/>
              </a:lnSpc>
              <a:spcBef>
                <a:spcPts val="900"/>
              </a:spcBef>
              <a:spcAft>
                <a:spcPts val="0"/>
              </a:spcAft>
              <a:buClr>
                <a:srgbClr val="0C68AC"/>
              </a:buClr>
              <a:buSzPts val="1500"/>
              <a:buNone/>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23"/>
          <p:cNvSpPr/>
          <p:nvPr>
            <p:ph idx="2" type="pic"/>
          </p:nvPr>
        </p:nvSpPr>
        <p:spPr>
          <a:xfrm>
            <a:off x="274321" y="985478"/>
            <a:ext cx="8607993" cy="2650991"/>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68" name="Google Shape;68;p23"/>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13294A"/>
              </a:buClr>
              <a:buSzPts val="2250"/>
              <a:buFont typeface="Calibri"/>
              <a:buNone/>
              <a:defRPr b="1" sz="225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txBox="1"/>
          <p:nvPr>
            <p:ph idx="1" type="body"/>
          </p:nvPr>
        </p:nvSpPr>
        <p:spPr>
          <a:xfrm>
            <a:off x="274321" y="3824935"/>
            <a:ext cx="8607993" cy="106211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chemeClr val="lt1"/>
                </a:solidFill>
              </a:defRPr>
            </a:lvl1pPr>
            <a:lvl2pPr indent="-228600" lvl="1" marL="914400" algn="l">
              <a:lnSpc>
                <a:spcPct val="90000"/>
              </a:lnSpc>
              <a:spcBef>
                <a:spcPts val="900"/>
              </a:spcBef>
              <a:spcAft>
                <a:spcPts val="0"/>
              </a:spcAft>
              <a:buClr>
                <a:srgbClr val="0C68AC"/>
              </a:buClr>
              <a:buSzPts val="1500"/>
              <a:buNone/>
              <a:defRPr sz="1500">
                <a:solidFill>
                  <a:schemeClr val="lt1"/>
                </a:solidFill>
              </a:defRPr>
            </a:lvl2pPr>
            <a:lvl3pPr indent="-228600" lvl="2" marL="1371600" algn="l">
              <a:lnSpc>
                <a:spcPct val="90000"/>
              </a:lnSpc>
              <a:spcBef>
                <a:spcPts val="900"/>
              </a:spcBef>
              <a:spcAft>
                <a:spcPts val="0"/>
              </a:spcAft>
              <a:buClr>
                <a:srgbClr val="0C68AC"/>
              </a:buClr>
              <a:buSzPts val="1500"/>
              <a:buNone/>
              <a:defRPr sz="1500">
                <a:solidFill>
                  <a:schemeClr val="lt1"/>
                </a:solidFill>
              </a:defRPr>
            </a:lvl3pPr>
            <a:lvl4pPr indent="-228600" lvl="3" marL="1828800" algn="l">
              <a:lnSpc>
                <a:spcPct val="90000"/>
              </a:lnSpc>
              <a:spcBef>
                <a:spcPts val="900"/>
              </a:spcBef>
              <a:spcAft>
                <a:spcPts val="0"/>
              </a:spcAft>
              <a:buClr>
                <a:srgbClr val="0C68AC"/>
              </a:buClr>
              <a:buSzPts val="1500"/>
              <a:buNone/>
              <a:defRPr sz="1500">
                <a:solidFill>
                  <a:schemeClr val="lt1"/>
                </a:solidFill>
              </a:defRPr>
            </a:lvl4pPr>
            <a:lvl5pPr indent="-228600" lvl="4" marL="2286000" algn="l">
              <a:lnSpc>
                <a:spcPct val="90000"/>
              </a:lnSpc>
              <a:spcBef>
                <a:spcPts val="900"/>
              </a:spcBef>
              <a:spcAft>
                <a:spcPts val="0"/>
              </a:spcAft>
              <a:buClr>
                <a:srgbClr val="0C68AC"/>
              </a:buClr>
              <a:buSzPts val="1500"/>
              <a:buNone/>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Content+PhotoLeft">
  <p:cSld name="3_Title+Content+PhotoLeft">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25"/>
          <p:cNvSpPr/>
          <p:nvPr>
            <p:ph idx="2" type="pic"/>
          </p:nvPr>
        </p:nvSpPr>
        <p:spPr>
          <a:xfrm>
            <a:off x="4149207" y="1014293"/>
            <a:ext cx="4733107" cy="3872753"/>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72" name="Google Shape;72;p25"/>
          <p:cNvSpPr txBox="1"/>
          <p:nvPr>
            <p:ph type="ctrTitle"/>
          </p:nvPr>
        </p:nvSpPr>
        <p:spPr>
          <a:xfrm>
            <a:off x="-123568" y="188158"/>
            <a:ext cx="9005882" cy="608855"/>
          </a:xfrm>
          <a:prstGeom prst="rect">
            <a:avLst/>
          </a:prstGeom>
          <a:solidFill>
            <a:srgbClr val="006C92"/>
          </a:solidFill>
          <a:ln>
            <a:noFill/>
          </a:ln>
        </p:spPr>
        <p:txBody>
          <a:bodyPr anchorCtr="0" anchor="ctr" bIns="0" lIns="457200" spcFirstLastPara="1" rIns="0" wrap="square" tIns="0">
            <a:noAutofit/>
          </a:bodyPr>
          <a:lstStyle>
            <a:lvl1pPr lvl="0" algn="l">
              <a:lnSpc>
                <a:spcPct val="86666"/>
              </a:lnSpc>
              <a:spcBef>
                <a:spcPts val="0"/>
              </a:spcBef>
              <a:spcAft>
                <a:spcPts val="0"/>
              </a:spcAft>
              <a:buClr>
                <a:schemeClr val="lt1"/>
              </a:buClr>
              <a:buSzPts val="2250"/>
              <a:buFont typeface="Calibri"/>
              <a:buNone/>
              <a:defRPr b="1" sz="225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346509" y="1014293"/>
            <a:ext cx="3588420" cy="387275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rgbClr val="006C92"/>
                </a:solidFill>
              </a:defRPr>
            </a:lvl1pPr>
            <a:lvl2pPr indent="-228600" lvl="1" marL="914400" algn="l">
              <a:lnSpc>
                <a:spcPct val="90000"/>
              </a:lnSpc>
              <a:spcBef>
                <a:spcPts val="900"/>
              </a:spcBef>
              <a:spcAft>
                <a:spcPts val="0"/>
              </a:spcAft>
              <a:buClr>
                <a:srgbClr val="0C68AC"/>
              </a:buClr>
              <a:buSzPts val="1500"/>
              <a:buNone/>
              <a:defRPr sz="1500">
                <a:solidFill>
                  <a:srgbClr val="006C92"/>
                </a:solidFill>
              </a:defRPr>
            </a:lvl2pPr>
            <a:lvl3pPr indent="-228600" lvl="2" marL="1371600" algn="l">
              <a:lnSpc>
                <a:spcPct val="90000"/>
              </a:lnSpc>
              <a:spcBef>
                <a:spcPts val="900"/>
              </a:spcBef>
              <a:spcAft>
                <a:spcPts val="0"/>
              </a:spcAft>
              <a:buClr>
                <a:srgbClr val="0C68AC"/>
              </a:buClr>
              <a:buSzPts val="1500"/>
              <a:buNone/>
              <a:defRPr sz="1500">
                <a:solidFill>
                  <a:srgbClr val="006C92"/>
                </a:solidFill>
              </a:defRPr>
            </a:lvl3pPr>
            <a:lvl4pPr indent="-228600" lvl="3" marL="1828800" algn="l">
              <a:lnSpc>
                <a:spcPct val="90000"/>
              </a:lnSpc>
              <a:spcBef>
                <a:spcPts val="900"/>
              </a:spcBef>
              <a:spcAft>
                <a:spcPts val="0"/>
              </a:spcAft>
              <a:buClr>
                <a:srgbClr val="0C68AC"/>
              </a:buClr>
              <a:buSzPts val="1500"/>
              <a:buNone/>
              <a:defRPr sz="1500">
                <a:solidFill>
                  <a:srgbClr val="006C92"/>
                </a:solidFill>
              </a:defRPr>
            </a:lvl4pPr>
            <a:lvl5pPr indent="-228600" lvl="4" marL="2286000" algn="l">
              <a:lnSpc>
                <a:spcPct val="90000"/>
              </a:lnSpc>
              <a:spcBef>
                <a:spcPts val="900"/>
              </a:spcBef>
              <a:spcAft>
                <a:spcPts val="0"/>
              </a:spcAft>
              <a:buClr>
                <a:srgbClr val="0C68AC"/>
              </a:buClr>
              <a:buSzPts val="1500"/>
              <a:buNone/>
              <a:defRPr sz="1500">
                <a:solidFill>
                  <a:srgbClr val="006C92"/>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26"/>
          <p:cNvSpPr/>
          <p:nvPr>
            <p:ph idx="2" type="pic"/>
          </p:nvPr>
        </p:nvSpPr>
        <p:spPr>
          <a:xfrm>
            <a:off x="274321" y="985478"/>
            <a:ext cx="8607993" cy="2650991"/>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76" name="Google Shape;76;p26"/>
          <p:cNvSpPr txBox="1"/>
          <p:nvPr>
            <p:ph type="ctrTitle"/>
          </p:nvPr>
        </p:nvSpPr>
        <p:spPr>
          <a:xfrm>
            <a:off x="-123568" y="188158"/>
            <a:ext cx="9005882" cy="608855"/>
          </a:xfrm>
          <a:prstGeom prst="rect">
            <a:avLst/>
          </a:prstGeom>
          <a:solidFill>
            <a:srgbClr val="006C92"/>
          </a:solidFill>
          <a:ln>
            <a:noFill/>
          </a:ln>
        </p:spPr>
        <p:txBody>
          <a:bodyPr anchorCtr="0" anchor="ctr" bIns="0" lIns="457200" spcFirstLastPara="1" rIns="0" wrap="square" tIns="0">
            <a:noAutofit/>
          </a:bodyPr>
          <a:lstStyle>
            <a:lvl1pPr lvl="0" algn="l">
              <a:lnSpc>
                <a:spcPct val="86666"/>
              </a:lnSpc>
              <a:spcBef>
                <a:spcPts val="0"/>
              </a:spcBef>
              <a:spcAft>
                <a:spcPts val="0"/>
              </a:spcAft>
              <a:buClr>
                <a:schemeClr val="lt1"/>
              </a:buClr>
              <a:buSzPts val="2250"/>
              <a:buFont typeface="Calibri"/>
              <a:buNone/>
              <a:defRPr b="1" sz="225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a:off x="274321" y="3824935"/>
            <a:ext cx="8607993" cy="106211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rgbClr val="006C92"/>
                </a:solidFill>
              </a:defRPr>
            </a:lvl1pPr>
            <a:lvl2pPr indent="-228600" lvl="1" marL="914400" algn="l">
              <a:lnSpc>
                <a:spcPct val="90000"/>
              </a:lnSpc>
              <a:spcBef>
                <a:spcPts val="900"/>
              </a:spcBef>
              <a:spcAft>
                <a:spcPts val="0"/>
              </a:spcAft>
              <a:buClr>
                <a:srgbClr val="0C68AC"/>
              </a:buClr>
              <a:buSzPts val="1500"/>
              <a:buNone/>
              <a:defRPr sz="1500">
                <a:solidFill>
                  <a:srgbClr val="006C92"/>
                </a:solidFill>
              </a:defRPr>
            </a:lvl2pPr>
            <a:lvl3pPr indent="-228600" lvl="2" marL="1371600" algn="l">
              <a:lnSpc>
                <a:spcPct val="90000"/>
              </a:lnSpc>
              <a:spcBef>
                <a:spcPts val="900"/>
              </a:spcBef>
              <a:spcAft>
                <a:spcPts val="0"/>
              </a:spcAft>
              <a:buClr>
                <a:srgbClr val="0C68AC"/>
              </a:buClr>
              <a:buSzPts val="1500"/>
              <a:buNone/>
              <a:defRPr sz="1500">
                <a:solidFill>
                  <a:srgbClr val="006C92"/>
                </a:solidFill>
              </a:defRPr>
            </a:lvl3pPr>
            <a:lvl4pPr indent="-228600" lvl="3" marL="1828800" algn="l">
              <a:lnSpc>
                <a:spcPct val="90000"/>
              </a:lnSpc>
              <a:spcBef>
                <a:spcPts val="900"/>
              </a:spcBef>
              <a:spcAft>
                <a:spcPts val="0"/>
              </a:spcAft>
              <a:buClr>
                <a:srgbClr val="0C68AC"/>
              </a:buClr>
              <a:buSzPts val="1500"/>
              <a:buNone/>
              <a:defRPr sz="1500">
                <a:solidFill>
                  <a:srgbClr val="006C92"/>
                </a:solidFill>
              </a:defRPr>
            </a:lvl4pPr>
            <a:lvl5pPr indent="-228600" lvl="4" marL="2286000" algn="l">
              <a:lnSpc>
                <a:spcPct val="90000"/>
              </a:lnSpc>
              <a:spcBef>
                <a:spcPts val="900"/>
              </a:spcBef>
              <a:spcAft>
                <a:spcPts val="0"/>
              </a:spcAft>
              <a:buClr>
                <a:srgbClr val="0C68AC"/>
              </a:buClr>
              <a:buSzPts val="1500"/>
              <a:buNone/>
              <a:defRPr sz="1500">
                <a:solidFill>
                  <a:srgbClr val="006C92"/>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Slide">
  <p:cSld name="2_Section Slide">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34"/>
          <p:cNvSpPr/>
          <p:nvPr>
            <p:ph idx="2" type="pic"/>
          </p:nvPr>
        </p:nvSpPr>
        <p:spPr>
          <a:xfrm>
            <a:off x="6"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80" name="Google Shape;80;p34"/>
          <p:cNvSpPr txBox="1"/>
          <p:nvPr>
            <p:ph type="ctrTitle"/>
          </p:nvPr>
        </p:nvSpPr>
        <p:spPr>
          <a:xfrm>
            <a:off x="4869706" y="194620"/>
            <a:ext cx="4376661" cy="1179464"/>
          </a:xfrm>
          <a:prstGeom prst="rect">
            <a:avLst/>
          </a:prstGeom>
          <a:solidFill>
            <a:srgbClr val="006C92"/>
          </a:solidFill>
          <a:ln>
            <a:noFill/>
          </a:ln>
        </p:spPr>
        <p:txBody>
          <a:bodyPr anchorCtr="0" anchor="ctr" bIns="182875" lIns="182875" spcFirstLastPara="1" rIns="274300" wrap="square" tIns="182875">
            <a:noAutofit/>
          </a:bodyPr>
          <a:lstStyle>
            <a:lvl1pPr lvl="0" algn="l">
              <a:lnSpc>
                <a:spcPct val="93750"/>
              </a:lnSpc>
              <a:spcBef>
                <a:spcPts val="0"/>
              </a:spcBef>
              <a:spcAft>
                <a:spcPts val="0"/>
              </a:spcAft>
              <a:buClr>
                <a:schemeClr val="lt1"/>
              </a:buClr>
              <a:buSzPts val="2400"/>
              <a:buFont typeface="Calibri"/>
              <a:buNone/>
              <a:defRPr b="1"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4"/>
          <p:cNvSpPr txBox="1"/>
          <p:nvPr>
            <p:ph idx="1" type="body"/>
          </p:nvPr>
        </p:nvSpPr>
        <p:spPr>
          <a:xfrm>
            <a:off x="5048410" y="1504150"/>
            <a:ext cx="3766584" cy="3417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rgbClr val="006C92"/>
                </a:solidFill>
              </a:defRPr>
            </a:lvl1pPr>
            <a:lvl2pPr indent="-228600" lvl="1" marL="914400" algn="l">
              <a:lnSpc>
                <a:spcPct val="90000"/>
              </a:lnSpc>
              <a:spcBef>
                <a:spcPts val="900"/>
              </a:spcBef>
              <a:spcAft>
                <a:spcPts val="0"/>
              </a:spcAft>
              <a:buClr>
                <a:srgbClr val="0C68AC"/>
              </a:buClr>
              <a:buSzPts val="1500"/>
              <a:buNone/>
              <a:defRPr sz="1500">
                <a:solidFill>
                  <a:srgbClr val="006C92"/>
                </a:solidFill>
              </a:defRPr>
            </a:lvl2pPr>
            <a:lvl3pPr indent="-228600" lvl="2" marL="1371600" algn="l">
              <a:lnSpc>
                <a:spcPct val="90000"/>
              </a:lnSpc>
              <a:spcBef>
                <a:spcPts val="900"/>
              </a:spcBef>
              <a:spcAft>
                <a:spcPts val="0"/>
              </a:spcAft>
              <a:buClr>
                <a:srgbClr val="0C68AC"/>
              </a:buClr>
              <a:buSzPts val="1500"/>
              <a:buNone/>
              <a:defRPr sz="1500">
                <a:solidFill>
                  <a:srgbClr val="006C92"/>
                </a:solidFill>
              </a:defRPr>
            </a:lvl3pPr>
            <a:lvl4pPr indent="-228600" lvl="3" marL="1828800" algn="l">
              <a:lnSpc>
                <a:spcPct val="90000"/>
              </a:lnSpc>
              <a:spcBef>
                <a:spcPts val="900"/>
              </a:spcBef>
              <a:spcAft>
                <a:spcPts val="0"/>
              </a:spcAft>
              <a:buClr>
                <a:srgbClr val="0C68AC"/>
              </a:buClr>
              <a:buSzPts val="1500"/>
              <a:buNone/>
              <a:defRPr sz="1500">
                <a:solidFill>
                  <a:srgbClr val="006C92"/>
                </a:solidFill>
              </a:defRPr>
            </a:lvl4pPr>
            <a:lvl5pPr indent="-228600" lvl="4" marL="2286000" algn="l">
              <a:lnSpc>
                <a:spcPct val="90000"/>
              </a:lnSpc>
              <a:spcBef>
                <a:spcPts val="900"/>
              </a:spcBef>
              <a:spcAft>
                <a:spcPts val="0"/>
              </a:spcAft>
              <a:buClr>
                <a:srgbClr val="0C68AC"/>
              </a:buClr>
              <a:buSzPts val="1500"/>
              <a:buNone/>
              <a:defRPr sz="1500">
                <a:solidFill>
                  <a:srgbClr val="006C92"/>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35"/>
          <p:cNvSpPr/>
          <p:nvPr>
            <p:ph idx="2" type="pic"/>
          </p:nvPr>
        </p:nvSpPr>
        <p:spPr>
          <a:xfrm>
            <a:off x="6"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84" name="Google Shape;84;p35"/>
          <p:cNvSpPr txBox="1"/>
          <p:nvPr>
            <p:ph type="ctrTitle"/>
          </p:nvPr>
        </p:nvSpPr>
        <p:spPr>
          <a:xfrm>
            <a:off x="4869706" y="194620"/>
            <a:ext cx="4376661" cy="1179464"/>
          </a:xfrm>
          <a:prstGeom prst="rect">
            <a:avLst/>
          </a:prstGeom>
          <a:solidFill>
            <a:schemeClr val="lt1"/>
          </a:solidFill>
          <a:ln>
            <a:noFill/>
          </a:ln>
        </p:spPr>
        <p:txBody>
          <a:bodyPr anchorCtr="0" anchor="ctr" bIns="182875" lIns="182875" spcFirstLastPara="1" rIns="274300" wrap="square" tIns="182875">
            <a:noAutofit/>
          </a:bodyPr>
          <a:lstStyle>
            <a:lvl1pPr lvl="0" algn="l">
              <a:lnSpc>
                <a:spcPct val="93750"/>
              </a:lnSpc>
              <a:spcBef>
                <a:spcPts val="0"/>
              </a:spcBef>
              <a:spcAft>
                <a:spcPts val="0"/>
              </a:spcAft>
              <a:buClr>
                <a:srgbClr val="13294A"/>
              </a:buClr>
              <a:buSzPts val="2400"/>
              <a:buFont typeface="Calibri"/>
              <a:buNone/>
              <a:defRPr b="1" sz="2400">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5"/>
          <p:cNvSpPr txBox="1"/>
          <p:nvPr>
            <p:ph idx="1" type="body"/>
          </p:nvPr>
        </p:nvSpPr>
        <p:spPr>
          <a:xfrm>
            <a:off x="5048410" y="1504150"/>
            <a:ext cx="3766584" cy="3417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chemeClr val="lt1"/>
                </a:solidFill>
              </a:defRPr>
            </a:lvl1pPr>
            <a:lvl2pPr indent="-228600" lvl="1" marL="914400" algn="l">
              <a:lnSpc>
                <a:spcPct val="90000"/>
              </a:lnSpc>
              <a:spcBef>
                <a:spcPts val="900"/>
              </a:spcBef>
              <a:spcAft>
                <a:spcPts val="0"/>
              </a:spcAft>
              <a:buClr>
                <a:srgbClr val="0C68AC"/>
              </a:buClr>
              <a:buSzPts val="1500"/>
              <a:buNone/>
              <a:defRPr sz="1500">
                <a:solidFill>
                  <a:schemeClr val="lt1"/>
                </a:solidFill>
              </a:defRPr>
            </a:lvl2pPr>
            <a:lvl3pPr indent="-228600" lvl="2" marL="1371600" algn="l">
              <a:lnSpc>
                <a:spcPct val="90000"/>
              </a:lnSpc>
              <a:spcBef>
                <a:spcPts val="900"/>
              </a:spcBef>
              <a:spcAft>
                <a:spcPts val="0"/>
              </a:spcAft>
              <a:buClr>
                <a:srgbClr val="0C68AC"/>
              </a:buClr>
              <a:buSzPts val="1500"/>
              <a:buNone/>
              <a:defRPr sz="1500">
                <a:solidFill>
                  <a:schemeClr val="lt1"/>
                </a:solidFill>
              </a:defRPr>
            </a:lvl3pPr>
            <a:lvl4pPr indent="-228600" lvl="3" marL="1828800" algn="l">
              <a:lnSpc>
                <a:spcPct val="90000"/>
              </a:lnSpc>
              <a:spcBef>
                <a:spcPts val="900"/>
              </a:spcBef>
              <a:spcAft>
                <a:spcPts val="0"/>
              </a:spcAft>
              <a:buClr>
                <a:srgbClr val="0C68AC"/>
              </a:buClr>
              <a:buSzPts val="1500"/>
              <a:buNone/>
              <a:defRPr sz="1500">
                <a:solidFill>
                  <a:schemeClr val="lt1"/>
                </a:solidFill>
              </a:defRPr>
            </a:lvl4pPr>
            <a:lvl5pPr indent="-228600" lvl="4" marL="2286000" algn="l">
              <a:lnSpc>
                <a:spcPct val="90000"/>
              </a:lnSpc>
              <a:spcBef>
                <a:spcPts val="900"/>
              </a:spcBef>
              <a:spcAft>
                <a:spcPts val="0"/>
              </a:spcAft>
              <a:buClr>
                <a:srgbClr val="0C68AC"/>
              </a:buClr>
              <a:buSzPts val="1500"/>
              <a:buNone/>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Slide">
  <p:cSld name="5_Section Slide">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36"/>
          <p:cNvSpPr/>
          <p:nvPr>
            <p:ph idx="2" type="pic"/>
          </p:nvPr>
        </p:nvSpPr>
        <p:spPr>
          <a:xfrm>
            <a:off x="4573168"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88" name="Google Shape;88;p36"/>
          <p:cNvSpPr txBox="1"/>
          <p:nvPr>
            <p:ph type="ctrTitle"/>
          </p:nvPr>
        </p:nvSpPr>
        <p:spPr>
          <a:xfrm>
            <a:off x="-86497" y="194620"/>
            <a:ext cx="4376661" cy="1179464"/>
          </a:xfrm>
          <a:prstGeom prst="rect">
            <a:avLst/>
          </a:prstGeom>
          <a:solidFill>
            <a:srgbClr val="006C92"/>
          </a:solidFill>
          <a:ln>
            <a:noFill/>
          </a:ln>
        </p:spPr>
        <p:txBody>
          <a:bodyPr anchorCtr="0" anchor="ctr" bIns="182875" lIns="457200" spcFirstLastPara="1" rIns="182875" wrap="square" tIns="182875">
            <a:noAutofit/>
          </a:bodyPr>
          <a:lstStyle>
            <a:lvl1pPr lvl="0" algn="l">
              <a:lnSpc>
                <a:spcPct val="93750"/>
              </a:lnSpc>
              <a:spcBef>
                <a:spcPts val="0"/>
              </a:spcBef>
              <a:spcAft>
                <a:spcPts val="0"/>
              </a:spcAft>
              <a:buClr>
                <a:schemeClr val="lt1"/>
              </a:buClr>
              <a:buSzPts val="2400"/>
              <a:buFont typeface="Calibri"/>
              <a:buNone/>
              <a:defRPr b="1"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6"/>
          <p:cNvSpPr txBox="1"/>
          <p:nvPr>
            <p:ph idx="1" type="body"/>
          </p:nvPr>
        </p:nvSpPr>
        <p:spPr>
          <a:xfrm>
            <a:off x="365760" y="1504150"/>
            <a:ext cx="3924404" cy="3417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rgbClr val="006C92"/>
                </a:solidFill>
              </a:defRPr>
            </a:lvl1pPr>
            <a:lvl2pPr indent="-228600" lvl="1" marL="914400" algn="l">
              <a:lnSpc>
                <a:spcPct val="90000"/>
              </a:lnSpc>
              <a:spcBef>
                <a:spcPts val="900"/>
              </a:spcBef>
              <a:spcAft>
                <a:spcPts val="0"/>
              </a:spcAft>
              <a:buClr>
                <a:srgbClr val="0C68AC"/>
              </a:buClr>
              <a:buSzPts val="1500"/>
              <a:buNone/>
              <a:defRPr sz="1500">
                <a:solidFill>
                  <a:srgbClr val="006C92"/>
                </a:solidFill>
              </a:defRPr>
            </a:lvl2pPr>
            <a:lvl3pPr indent="-228600" lvl="2" marL="1371600" algn="l">
              <a:lnSpc>
                <a:spcPct val="90000"/>
              </a:lnSpc>
              <a:spcBef>
                <a:spcPts val="900"/>
              </a:spcBef>
              <a:spcAft>
                <a:spcPts val="0"/>
              </a:spcAft>
              <a:buClr>
                <a:srgbClr val="0C68AC"/>
              </a:buClr>
              <a:buSzPts val="1500"/>
              <a:buNone/>
              <a:defRPr sz="1500">
                <a:solidFill>
                  <a:srgbClr val="006C92"/>
                </a:solidFill>
              </a:defRPr>
            </a:lvl3pPr>
            <a:lvl4pPr indent="-228600" lvl="3" marL="1828800" algn="l">
              <a:lnSpc>
                <a:spcPct val="90000"/>
              </a:lnSpc>
              <a:spcBef>
                <a:spcPts val="900"/>
              </a:spcBef>
              <a:spcAft>
                <a:spcPts val="0"/>
              </a:spcAft>
              <a:buClr>
                <a:srgbClr val="0C68AC"/>
              </a:buClr>
              <a:buSzPts val="1500"/>
              <a:buNone/>
              <a:defRPr sz="1500">
                <a:solidFill>
                  <a:srgbClr val="006C92"/>
                </a:solidFill>
              </a:defRPr>
            </a:lvl4pPr>
            <a:lvl5pPr indent="-228600" lvl="4" marL="2286000" algn="l">
              <a:lnSpc>
                <a:spcPct val="90000"/>
              </a:lnSpc>
              <a:spcBef>
                <a:spcPts val="900"/>
              </a:spcBef>
              <a:spcAft>
                <a:spcPts val="0"/>
              </a:spcAft>
              <a:buClr>
                <a:srgbClr val="0C68AC"/>
              </a:buClr>
              <a:buSzPts val="1500"/>
              <a:buNone/>
              <a:defRPr sz="1500">
                <a:solidFill>
                  <a:srgbClr val="006C92"/>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ction Slide">
  <p:cSld name="6_Section Slide">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37"/>
          <p:cNvSpPr/>
          <p:nvPr>
            <p:ph idx="2" type="pic"/>
          </p:nvPr>
        </p:nvSpPr>
        <p:spPr>
          <a:xfrm>
            <a:off x="4573168" y="2"/>
            <a:ext cx="4570833" cy="5142075"/>
          </a:xfrm>
          <a:prstGeom prst="rect">
            <a:avLst/>
          </a:prstGeom>
          <a:blipFill rotWithShape="1">
            <a:blip r:embed="rId3">
              <a:alphaModFix/>
            </a:blip>
            <a:stretch>
              <a:fillRect b="0" l="0" r="0" t="0"/>
            </a:stretch>
          </a:blipFill>
          <a:ln>
            <a:noFill/>
          </a:ln>
        </p:spPr>
        <p:txBody>
          <a:bodyPr anchorCtr="0" anchor="ctr" bIns="0" lIns="0" spcFirstLastPara="1" rIns="0" wrap="square" tIns="451800">
            <a:noAutofit/>
          </a:bodyPr>
          <a:lstStyle>
            <a:lvl1pPr lvl="0" marR="0" rtl="0" algn="ctr">
              <a:lnSpc>
                <a:spcPct val="184678"/>
              </a:lnSpc>
              <a:spcBef>
                <a:spcPts val="450"/>
              </a:spcBef>
              <a:spcAft>
                <a:spcPts val="0"/>
              </a:spcAft>
              <a:buClr>
                <a:srgbClr val="FFFFFF"/>
              </a:buClr>
              <a:buSzPts val="731"/>
              <a:buFont typeface="Arial"/>
              <a:buNone/>
              <a:defRPr b="1" i="0" sz="731" u="none" cap="none" strike="noStrike">
                <a:solidFill>
                  <a:srgbClr val="FFFFFF"/>
                </a:solidFill>
                <a:latin typeface="Arial"/>
                <a:ea typeface="Arial"/>
                <a:cs typeface="Arial"/>
                <a:sym typeface="Arial"/>
              </a:defRPr>
            </a:lvl1pPr>
            <a:lvl2pPr lvl="1"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lvl="2"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lvl="3"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lvl="4"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92" name="Google Shape;92;p37"/>
          <p:cNvSpPr txBox="1"/>
          <p:nvPr>
            <p:ph type="ctrTitle"/>
          </p:nvPr>
        </p:nvSpPr>
        <p:spPr>
          <a:xfrm>
            <a:off x="-86497" y="194620"/>
            <a:ext cx="4376661" cy="1179464"/>
          </a:xfrm>
          <a:prstGeom prst="rect">
            <a:avLst/>
          </a:prstGeom>
          <a:solidFill>
            <a:schemeClr val="lt1"/>
          </a:solidFill>
          <a:ln>
            <a:noFill/>
          </a:ln>
        </p:spPr>
        <p:txBody>
          <a:bodyPr anchorCtr="0" anchor="ctr" bIns="182875" lIns="457200" spcFirstLastPara="1" rIns="182875" wrap="square" tIns="182875">
            <a:noAutofit/>
          </a:bodyPr>
          <a:lstStyle>
            <a:lvl1pPr lvl="0" algn="l">
              <a:lnSpc>
                <a:spcPct val="93750"/>
              </a:lnSpc>
              <a:spcBef>
                <a:spcPts val="0"/>
              </a:spcBef>
              <a:spcAft>
                <a:spcPts val="0"/>
              </a:spcAft>
              <a:buClr>
                <a:srgbClr val="006C92"/>
              </a:buClr>
              <a:buSzPts val="2400"/>
              <a:buFont typeface="Calibri"/>
              <a:buNone/>
              <a:defRPr b="1" sz="2400">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7"/>
          <p:cNvSpPr txBox="1"/>
          <p:nvPr>
            <p:ph idx="1" type="body"/>
          </p:nvPr>
        </p:nvSpPr>
        <p:spPr>
          <a:xfrm>
            <a:off x="365760" y="1504150"/>
            <a:ext cx="3924404" cy="3417474"/>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White+Seal">
  <p:cSld name="1_Title Slide - White+Seal">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id="17" name="Google Shape;17;p29"/>
          <p:cNvPicPr preferRelativeResize="0"/>
          <p:nvPr/>
        </p:nvPicPr>
        <p:blipFill rotWithShape="1">
          <a:blip r:embed="rId3">
            <a:alphaModFix/>
          </a:blip>
          <a:srcRect b="0" l="0" r="0" t="0"/>
          <a:stretch/>
        </p:blipFill>
        <p:spPr>
          <a:xfrm>
            <a:off x="2125979" y="2071596"/>
            <a:ext cx="4892040" cy="960120"/>
          </a:xfrm>
          <a:prstGeom prst="rect">
            <a:avLst/>
          </a:prstGeom>
          <a:noFill/>
          <a:ln>
            <a:noFill/>
          </a:ln>
        </p:spPr>
      </p:pic>
      <p:sp>
        <p:nvSpPr>
          <p:cNvPr id="18" name="Google Shape;18;p29"/>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ntent+PhotoLeft">
  <p:cSld name="Title+Content+PhotoLef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38"/>
          <p:cNvSpPr/>
          <p:nvPr>
            <p:ph idx="2" type="pic"/>
          </p:nvPr>
        </p:nvSpPr>
        <p:spPr>
          <a:xfrm>
            <a:off x="317500" y="1014293"/>
            <a:ext cx="4760913" cy="3872753"/>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96" name="Google Shape;96;p38"/>
          <p:cNvSpPr txBox="1"/>
          <p:nvPr>
            <p:ph type="ctrTitle"/>
          </p:nvPr>
        </p:nvSpPr>
        <p:spPr>
          <a:xfrm>
            <a:off x="-123568" y="188158"/>
            <a:ext cx="9005882" cy="608855"/>
          </a:xfrm>
          <a:prstGeom prst="rect">
            <a:avLst/>
          </a:prstGeom>
          <a:solidFill>
            <a:srgbClr val="006C92"/>
          </a:solidFill>
          <a:ln>
            <a:noFill/>
          </a:ln>
        </p:spPr>
        <p:txBody>
          <a:bodyPr anchorCtr="0" anchor="ctr" bIns="0" lIns="457200" spcFirstLastPara="1" rIns="0" wrap="square" tIns="0">
            <a:noAutofit/>
          </a:bodyPr>
          <a:lstStyle>
            <a:lvl1pPr lvl="0" algn="l">
              <a:lnSpc>
                <a:spcPct val="86666"/>
              </a:lnSpc>
              <a:spcBef>
                <a:spcPts val="0"/>
              </a:spcBef>
              <a:spcAft>
                <a:spcPts val="0"/>
              </a:spcAft>
              <a:buClr>
                <a:schemeClr val="lt1"/>
              </a:buClr>
              <a:buSzPts val="2250"/>
              <a:buFont typeface="Calibri"/>
              <a:buNone/>
              <a:defRPr b="1" sz="225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8"/>
          <p:cNvSpPr txBox="1"/>
          <p:nvPr>
            <p:ph idx="1" type="body"/>
          </p:nvPr>
        </p:nvSpPr>
        <p:spPr>
          <a:xfrm>
            <a:off x="5293894" y="1014293"/>
            <a:ext cx="3588420" cy="387275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rgbClr val="006C92"/>
                </a:solidFill>
              </a:defRPr>
            </a:lvl1pPr>
            <a:lvl2pPr indent="-228600" lvl="1" marL="914400" algn="l">
              <a:lnSpc>
                <a:spcPct val="90000"/>
              </a:lnSpc>
              <a:spcBef>
                <a:spcPts val="900"/>
              </a:spcBef>
              <a:spcAft>
                <a:spcPts val="0"/>
              </a:spcAft>
              <a:buClr>
                <a:srgbClr val="0C68AC"/>
              </a:buClr>
              <a:buSzPts val="1500"/>
              <a:buNone/>
              <a:defRPr sz="1500">
                <a:solidFill>
                  <a:srgbClr val="006C92"/>
                </a:solidFill>
              </a:defRPr>
            </a:lvl2pPr>
            <a:lvl3pPr indent="-228600" lvl="2" marL="1371600" algn="l">
              <a:lnSpc>
                <a:spcPct val="90000"/>
              </a:lnSpc>
              <a:spcBef>
                <a:spcPts val="900"/>
              </a:spcBef>
              <a:spcAft>
                <a:spcPts val="0"/>
              </a:spcAft>
              <a:buClr>
                <a:srgbClr val="0C68AC"/>
              </a:buClr>
              <a:buSzPts val="1500"/>
              <a:buNone/>
              <a:defRPr sz="1500">
                <a:solidFill>
                  <a:srgbClr val="006C92"/>
                </a:solidFill>
              </a:defRPr>
            </a:lvl3pPr>
            <a:lvl4pPr indent="-228600" lvl="3" marL="1828800" algn="l">
              <a:lnSpc>
                <a:spcPct val="90000"/>
              </a:lnSpc>
              <a:spcBef>
                <a:spcPts val="900"/>
              </a:spcBef>
              <a:spcAft>
                <a:spcPts val="0"/>
              </a:spcAft>
              <a:buClr>
                <a:srgbClr val="0C68AC"/>
              </a:buClr>
              <a:buSzPts val="1500"/>
              <a:buNone/>
              <a:defRPr sz="1500">
                <a:solidFill>
                  <a:srgbClr val="006C92"/>
                </a:solidFill>
              </a:defRPr>
            </a:lvl4pPr>
            <a:lvl5pPr indent="-228600" lvl="4" marL="2286000" algn="l">
              <a:lnSpc>
                <a:spcPct val="90000"/>
              </a:lnSpc>
              <a:spcBef>
                <a:spcPts val="900"/>
              </a:spcBef>
              <a:spcAft>
                <a:spcPts val="0"/>
              </a:spcAft>
              <a:buClr>
                <a:srgbClr val="0C68AC"/>
              </a:buClr>
              <a:buSzPts val="1500"/>
              <a:buNone/>
              <a:defRPr sz="1500">
                <a:solidFill>
                  <a:srgbClr val="006C92"/>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Content+PhotoLeft">
  <p:cSld name="1_Title+Content+PhotoLeft">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39"/>
          <p:cNvSpPr/>
          <p:nvPr>
            <p:ph idx="2" type="pic"/>
          </p:nvPr>
        </p:nvSpPr>
        <p:spPr>
          <a:xfrm>
            <a:off x="317500" y="1014293"/>
            <a:ext cx="4760913" cy="3872753"/>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100" name="Google Shape;100;p39"/>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13294A"/>
              </a:buClr>
              <a:buSzPts val="2250"/>
              <a:buFont typeface="Calibri"/>
              <a:buNone/>
              <a:defRPr b="1" sz="225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9"/>
          <p:cNvSpPr txBox="1"/>
          <p:nvPr>
            <p:ph idx="1" type="body"/>
          </p:nvPr>
        </p:nvSpPr>
        <p:spPr>
          <a:xfrm>
            <a:off x="5293894" y="1014293"/>
            <a:ext cx="3588420" cy="387275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chemeClr val="lt1"/>
                </a:solidFill>
              </a:defRPr>
            </a:lvl1pPr>
            <a:lvl2pPr indent="-228600" lvl="1" marL="914400" algn="l">
              <a:lnSpc>
                <a:spcPct val="90000"/>
              </a:lnSpc>
              <a:spcBef>
                <a:spcPts val="900"/>
              </a:spcBef>
              <a:spcAft>
                <a:spcPts val="0"/>
              </a:spcAft>
              <a:buClr>
                <a:srgbClr val="0C68AC"/>
              </a:buClr>
              <a:buSzPts val="1500"/>
              <a:buNone/>
              <a:defRPr sz="1500">
                <a:solidFill>
                  <a:schemeClr val="lt1"/>
                </a:solidFill>
              </a:defRPr>
            </a:lvl2pPr>
            <a:lvl3pPr indent="-228600" lvl="2" marL="1371600" algn="l">
              <a:lnSpc>
                <a:spcPct val="90000"/>
              </a:lnSpc>
              <a:spcBef>
                <a:spcPts val="900"/>
              </a:spcBef>
              <a:spcAft>
                <a:spcPts val="0"/>
              </a:spcAft>
              <a:buClr>
                <a:srgbClr val="0C68AC"/>
              </a:buClr>
              <a:buSzPts val="1500"/>
              <a:buNone/>
              <a:defRPr sz="1500">
                <a:solidFill>
                  <a:schemeClr val="lt1"/>
                </a:solidFill>
              </a:defRPr>
            </a:lvl3pPr>
            <a:lvl4pPr indent="-228600" lvl="3" marL="1828800" algn="l">
              <a:lnSpc>
                <a:spcPct val="90000"/>
              </a:lnSpc>
              <a:spcBef>
                <a:spcPts val="900"/>
              </a:spcBef>
              <a:spcAft>
                <a:spcPts val="0"/>
              </a:spcAft>
              <a:buClr>
                <a:srgbClr val="0C68AC"/>
              </a:buClr>
              <a:buSzPts val="1500"/>
              <a:buNone/>
              <a:defRPr sz="1500">
                <a:solidFill>
                  <a:schemeClr val="lt1"/>
                </a:solidFill>
              </a:defRPr>
            </a:lvl4pPr>
            <a:lvl5pPr indent="-228600" lvl="4" marL="2286000" algn="l">
              <a:lnSpc>
                <a:spcPct val="90000"/>
              </a:lnSpc>
              <a:spcBef>
                <a:spcPts val="900"/>
              </a:spcBef>
              <a:spcAft>
                <a:spcPts val="0"/>
              </a:spcAft>
              <a:buClr>
                <a:srgbClr val="0C68AC"/>
              </a:buClr>
              <a:buSzPts val="1500"/>
              <a:buNone/>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Content+PhotoLeft">
  <p:cSld name="2_Title+Content+PhotoLeft">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40"/>
          <p:cNvSpPr/>
          <p:nvPr>
            <p:ph idx="2" type="pic"/>
          </p:nvPr>
        </p:nvSpPr>
        <p:spPr>
          <a:xfrm>
            <a:off x="317500" y="1014293"/>
            <a:ext cx="4760913" cy="3872753"/>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104" name="Google Shape;104;p40"/>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006C92"/>
              </a:buClr>
              <a:buSzPts val="2250"/>
              <a:buFont typeface="Calibri"/>
              <a:buNone/>
              <a:defRPr b="1" sz="225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0"/>
          <p:cNvSpPr txBox="1"/>
          <p:nvPr>
            <p:ph idx="1" type="body"/>
          </p:nvPr>
        </p:nvSpPr>
        <p:spPr>
          <a:xfrm>
            <a:off x="5293894" y="1014293"/>
            <a:ext cx="3588420" cy="3872753"/>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Content+PhotoLeft">
  <p:cSld name="4_Title+Content+PhotoLeft">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41"/>
          <p:cNvSpPr/>
          <p:nvPr>
            <p:ph idx="2" type="pic"/>
          </p:nvPr>
        </p:nvSpPr>
        <p:spPr>
          <a:xfrm>
            <a:off x="4149207" y="1025819"/>
            <a:ext cx="4700588" cy="3863822"/>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108" name="Google Shape;108;p41"/>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13294A"/>
              </a:buClr>
              <a:buSzPts val="2250"/>
              <a:buFont typeface="Calibri"/>
              <a:buNone/>
              <a:defRPr b="1" sz="2250" cap="none">
                <a:solidFill>
                  <a:srgbClr val="1329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1"/>
          <p:cNvSpPr txBox="1"/>
          <p:nvPr>
            <p:ph idx="1" type="body"/>
          </p:nvPr>
        </p:nvSpPr>
        <p:spPr>
          <a:xfrm>
            <a:off x="346509" y="1025818"/>
            <a:ext cx="3588420" cy="386122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50"/>
              </a:spcBef>
              <a:spcAft>
                <a:spcPts val="0"/>
              </a:spcAft>
              <a:buClr>
                <a:srgbClr val="0C68AC"/>
              </a:buClr>
              <a:buSzPts val="1500"/>
              <a:buNone/>
              <a:defRPr sz="1500">
                <a:solidFill>
                  <a:schemeClr val="lt1"/>
                </a:solidFill>
              </a:defRPr>
            </a:lvl1pPr>
            <a:lvl2pPr indent="-228600" lvl="1" marL="914400" algn="l">
              <a:lnSpc>
                <a:spcPct val="90000"/>
              </a:lnSpc>
              <a:spcBef>
                <a:spcPts val="900"/>
              </a:spcBef>
              <a:spcAft>
                <a:spcPts val="0"/>
              </a:spcAft>
              <a:buClr>
                <a:srgbClr val="0C68AC"/>
              </a:buClr>
              <a:buSzPts val="1500"/>
              <a:buNone/>
              <a:defRPr sz="1500">
                <a:solidFill>
                  <a:schemeClr val="lt1"/>
                </a:solidFill>
              </a:defRPr>
            </a:lvl2pPr>
            <a:lvl3pPr indent="-228600" lvl="2" marL="1371600" algn="l">
              <a:lnSpc>
                <a:spcPct val="90000"/>
              </a:lnSpc>
              <a:spcBef>
                <a:spcPts val="900"/>
              </a:spcBef>
              <a:spcAft>
                <a:spcPts val="0"/>
              </a:spcAft>
              <a:buClr>
                <a:srgbClr val="0C68AC"/>
              </a:buClr>
              <a:buSzPts val="1500"/>
              <a:buNone/>
              <a:defRPr sz="1500">
                <a:solidFill>
                  <a:schemeClr val="lt1"/>
                </a:solidFill>
              </a:defRPr>
            </a:lvl3pPr>
            <a:lvl4pPr indent="-228600" lvl="3" marL="1828800" algn="l">
              <a:lnSpc>
                <a:spcPct val="90000"/>
              </a:lnSpc>
              <a:spcBef>
                <a:spcPts val="900"/>
              </a:spcBef>
              <a:spcAft>
                <a:spcPts val="0"/>
              </a:spcAft>
              <a:buClr>
                <a:srgbClr val="0C68AC"/>
              </a:buClr>
              <a:buSzPts val="1500"/>
              <a:buNone/>
              <a:defRPr sz="1500">
                <a:solidFill>
                  <a:schemeClr val="lt1"/>
                </a:solidFill>
              </a:defRPr>
            </a:lvl4pPr>
            <a:lvl5pPr indent="-228600" lvl="4" marL="2286000" algn="l">
              <a:lnSpc>
                <a:spcPct val="90000"/>
              </a:lnSpc>
              <a:spcBef>
                <a:spcPts val="900"/>
              </a:spcBef>
              <a:spcAft>
                <a:spcPts val="0"/>
              </a:spcAft>
              <a:buClr>
                <a:srgbClr val="0C68AC"/>
              </a:buClr>
              <a:buSzPts val="1500"/>
              <a:buNone/>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Content+PhotoLeft">
  <p:cSld name="5_Title+Content+PhotoLeft">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42"/>
          <p:cNvSpPr/>
          <p:nvPr>
            <p:ph idx="2" type="pic"/>
          </p:nvPr>
        </p:nvSpPr>
        <p:spPr>
          <a:xfrm>
            <a:off x="4149207" y="1025819"/>
            <a:ext cx="4700588" cy="3863822"/>
          </a:xfrm>
          <a:prstGeom prst="rect">
            <a:avLst/>
          </a:prstGeom>
          <a:noFill/>
          <a:ln>
            <a:noFill/>
          </a:ln>
        </p:spPr>
        <p:txBody>
          <a:bodyPr anchorCtr="1" anchor="ctr" bIns="0" lIns="0" spcFirstLastPara="1" rIns="0" wrap="square" tIns="0">
            <a:noAutofit/>
          </a:bodyPr>
          <a:lstStyle>
            <a:lvl1pPr lvl="0" marR="0" rtl="0" algn="ctr">
              <a:lnSpc>
                <a:spcPct val="171319"/>
              </a:lnSpc>
              <a:spcBef>
                <a:spcPts val="450"/>
              </a:spcBef>
              <a:spcAft>
                <a:spcPts val="0"/>
              </a:spcAft>
              <a:buClr>
                <a:srgbClr val="006C92"/>
              </a:buClr>
              <a:buSzPts val="788"/>
              <a:buFont typeface="Arial"/>
              <a:buNone/>
              <a:defRPr b="0" i="0" sz="788" u="none" cap="none" strike="noStrike">
                <a:solidFill>
                  <a:srgbClr val="006C92"/>
                </a:solidFill>
                <a:latin typeface="Calibri"/>
                <a:ea typeface="Calibri"/>
                <a:cs typeface="Calibri"/>
                <a:sym typeface="Calibri"/>
              </a:defRPr>
            </a:lvl1pPr>
            <a:lvl2pPr lvl="1" marR="0" rtl="0" algn="l">
              <a:lnSpc>
                <a:spcPct val="77408"/>
              </a:lnSpc>
              <a:spcBef>
                <a:spcPts val="900"/>
              </a:spcBef>
              <a:spcAft>
                <a:spcPts val="0"/>
              </a:spcAft>
              <a:buClr>
                <a:srgbClr val="006C92"/>
              </a:buClr>
              <a:buSzPts val="1744"/>
              <a:buFont typeface="Arial"/>
              <a:buNone/>
              <a:defRPr b="0" i="0" sz="1744" u="none" cap="none" strike="noStrike">
                <a:solidFill>
                  <a:srgbClr val="006C92"/>
                </a:solidFill>
                <a:latin typeface="Calibri"/>
                <a:ea typeface="Calibri"/>
                <a:cs typeface="Calibri"/>
                <a:sym typeface="Calibri"/>
              </a:defRPr>
            </a:lvl2pPr>
            <a:lvl3pPr lvl="2" marR="0" rtl="0" algn="l">
              <a:lnSpc>
                <a:spcPct val="88874"/>
              </a:lnSpc>
              <a:spcBef>
                <a:spcPts val="900"/>
              </a:spcBef>
              <a:spcAft>
                <a:spcPts val="0"/>
              </a:spcAft>
              <a:buClr>
                <a:srgbClr val="006C92"/>
              </a:buClr>
              <a:buSzPts val="1519"/>
              <a:buFont typeface="Arial"/>
              <a:buNone/>
              <a:defRPr b="0" i="0" sz="1519" u="none" cap="none" strike="noStrike">
                <a:solidFill>
                  <a:srgbClr val="006C92"/>
                </a:solidFill>
                <a:latin typeface="Calibri"/>
                <a:ea typeface="Calibri"/>
                <a:cs typeface="Calibri"/>
                <a:sym typeface="Calibri"/>
              </a:defRPr>
            </a:lvl3pPr>
            <a:lvl4pPr lvl="3"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4pPr>
            <a:lvl5pPr lvl="4" marR="0" rtl="0" algn="l">
              <a:lnSpc>
                <a:spcPct val="109046"/>
              </a:lnSpc>
              <a:spcBef>
                <a:spcPts val="900"/>
              </a:spcBef>
              <a:spcAft>
                <a:spcPts val="0"/>
              </a:spcAft>
              <a:buClr>
                <a:srgbClr val="006C92"/>
              </a:buClr>
              <a:buSzPts val="1238"/>
              <a:buFont typeface="Arial"/>
              <a:buNone/>
              <a:defRPr b="0" i="0" sz="1238" u="none" cap="none" strike="noStrike">
                <a:solidFill>
                  <a:srgbClr val="006C92"/>
                </a:solidFill>
                <a:latin typeface="Calibri"/>
                <a:ea typeface="Calibri"/>
                <a:cs typeface="Calibri"/>
                <a:sym typeface="Calibri"/>
              </a:defRPr>
            </a:lvl5pPr>
            <a:lvl6pPr lvl="5" marR="0" rtl="0" algn="l">
              <a:spcBef>
                <a:spcPts val="900"/>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6pPr>
            <a:lvl7pPr lvl="6"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7pPr>
            <a:lvl8pPr lvl="7"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8pPr>
            <a:lvl9pPr lvl="8" marR="0" rtl="0" algn="l">
              <a:spcBef>
                <a:spcPts val="248"/>
              </a:spcBef>
              <a:spcAft>
                <a:spcPts val="0"/>
              </a:spcAft>
              <a:buClr>
                <a:schemeClr val="dk1"/>
              </a:buClr>
              <a:buSzPts val="1238"/>
              <a:buFont typeface="Arial"/>
              <a:buNone/>
              <a:defRPr b="0" i="0" sz="1238" u="none" cap="none" strike="noStrike">
                <a:solidFill>
                  <a:schemeClr val="dk1"/>
                </a:solidFill>
                <a:latin typeface="Arial"/>
                <a:ea typeface="Arial"/>
                <a:cs typeface="Arial"/>
                <a:sym typeface="Arial"/>
              </a:defRPr>
            </a:lvl9pPr>
          </a:lstStyle>
          <a:p/>
        </p:txBody>
      </p:sp>
      <p:sp>
        <p:nvSpPr>
          <p:cNvPr id="112" name="Google Shape;112;p42"/>
          <p:cNvSpPr txBox="1"/>
          <p:nvPr>
            <p:ph type="ctrTitle"/>
          </p:nvPr>
        </p:nvSpPr>
        <p:spPr>
          <a:xfrm>
            <a:off x="-123568" y="188158"/>
            <a:ext cx="9005882" cy="608855"/>
          </a:xfrm>
          <a:prstGeom prst="rect">
            <a:avLst/>
          </a:prstGeom>
          <a:solidFill>
            <a:schemeClr val="lt1"/>
          </a:solidFill>
          <a:ln>
            <a:noFill/>
          </a:ln>
        </p:spPr>
        <p:txBody>
          <a:bodyPr anchorCtr="0" anchor="ctr" bIns="0" lIns="457200" spcFirstLastPara="1" rIns="0" wrap="square" tIns="0">
            <a:noAutofit/>
          </a:bodyPr>
          <a:lstStyle>
            <a:lvl1pPr lvl="0" algn="l">
              <a:lnSpc>
                <a:spcPct val="86666"/>
              </a:lnSpc>
              <a:spcBef>
                <a:spcPts val="0"/>
              </a:spcBef>
              <a:spcAft>
                <a:spcPts val="0"/>
              </a:spcAft>
              <a:buClr>
                <a:srgbClr val="006C92"/>
              </a:buClr>
              <a:buSzPts val="2250"/>
              <a:buFont typeface="Calibri"/>
              <a:buNone/>
              <a:defRPr b="1" sz="225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2"/>
          <p:cNvSpPr txBox="1"/>
          <p:nvPr>
            <p:ph idx="1" type="body"/>
          </p:nvPr>
        </p:nvSpPr>
        <p:spPr>
          <a:xfrm>
            <a:off x="346509" y="1025818"/>
            <a:ext cx="3588420" cy="3861227"/>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450"/>
              </a:spcBef>
              <a:spcAft>
                <a:spcPts val="0"/>
              </a:spcAft>
              <a:buClr>
                <a:schemeClr val="lt1"/>
              </a:buClr>
              <a:buSzPts val="1500"/>
              <a:buFont typeface="Arial"/>
              <a:buChar char="•"/>
              <a:defRPr sz="1500">
                <a:solidFill>
                  <a:schemeClr val="lt1"/>
                </a:solidFill>
              </a:defRPr>
            </a:lvl1pPr>
            <a:lvl2pPr indent="-323850" lvl="1" marL="914400" algn="l">
              <a:lnSpc>
                <a:spcPct val="90000"/>
              </a:lnSpc>
              <a:spcBef>
                <a:spcPts val="900"/>
              </a:spcBef>
              <a:spcAft>
                <a:spcPts val="0"/>
              </a:spcAft>
              <a:buClr>
                <a:schemeClr val="lt1"/>
              </a:buClr>
              <a:buSzPts val="1500"/>
              <a:buFont typeface="Arial"/>
              <a:buChar char="•"/>
              <a:defRPr sz="1500">
                <a:solidFill>
                  <a:schemeClr val="lt1"/>
                </a:solidFill>
              </a:defRPr>
            </a:lvl2pPr>
            <a:lvl3pPr indent="-323850" lvl="2" marL="1371600" algn="l">
              <a:lnSpc>
                <a:spcPct val="90000"/>
              </a:lnSpc>
              <a:spcBef>
                <a:spcPts val="900"/>
              </a:spcBef>
              <a:spcAft>
                <a:spcPts val="0"/>
              </a:spcAft>
              <a:buClr>
                <a:schemeClr val="lt1"/>
              </a:buClr>
              <a:buSzPts val="1500"/>
              <a:buFont typeface="Arial"/>
              <a:buChar char="•"/>
              <a:defRPr sz="1500">
                <a:solidFill>
                  <a:schemeClr val="lt1"/>
                </a:solidFill>
              </a:defRPr>
            </a:lvl3pPr>
            <a:lvl4pPr indent="-323850" lvl="3" marL="1828800" algn="l">
              <a:lnSpc>
                <a:spcPct val="90000"/>
              </a:lnSpc>
              <a:spcBef>
                <a:spcPts val="900"/>
              </a:spcBef>
              <a:spcAft>
                <a:spcPts val="0"/>
              </a:spcAft>
              <a:buClr>
                <a:schemeClr val="lt1"/>
              </a:buClr>
              <a:buSzPts val="1500"/>
              <a:buFont typeface="Arial"/>
              <a:buChar char="•"/>
              <a:defRPr sz="1500">
                <a:solidFill>
                  <a:schemeClr val="lt1"/>
                </a:solidFill>
              </a:defRPr>
            </a:lvl4pPr>
            <a:lvl5pPr indent="-323850" lvl="4" marL="2286000" algn="l">
              <a:lnSpc>
                <a:spcPct val="90000"/>
              </a:lnSpc>
              <a:spcBef>
                <a:spcPts val="900"/>
              </a:spcBef>
              <a:spcAft>
                <a:spcPts val="0"/>
              </a:spcAft>
              <a:buClr>
                <a:schemeClr val="lt1"/>
              </a:buClr>
              <a:buSzPts val="1500"/>
              <a:buFont typeface="Arial"/>
              <a:buChar char="•"/>
              <a:defRPr sz="1500">
                <a:solidFill>
                  <a:schemeClr val="lt1"/>
                </a:solidFill>
              </a:defRPr>
            </a:lvl5pPr>
            <a:lvl6pPr indent="-342900" lvl="5" marL="2743200" algn="l">
              <a:spcBef>
                <a:spcPts val="9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rgbClr val="182B49"/>
        </a:solidFill>
      </p:bgPr>
    </p:bg>
    <p:spTree>
      <p:nvGrpSpPr>
        <p:cNvPr id="118" name="Shape 118"/>
        <p:cNvGrpSpPr/>
        <p:nvPr/>
      </p:nvGrpSpPr>
      <p:grpSpPr>
        <a:xfrm>
          <a:off x="0" y="0"/>
          <a:ext cx="0" cy="0"/>
          <a:chOff x="0" y="0"/>
          <a:chExt cx="0" cy="0"/>
        </a:xfrm>
      </p:grpSpPr>
      <p:pic>
        <p:nvPicPr>
          <p:cNvPr id="119" name="Google Shape;119;p28"/>
          <p:cNvPicPr preferRelativeResize="0"/>
          <p:nvPr/>
        </p:nvPicPr>
        <p:blipFill rotWithShape="1">
          <a:blip r:embed="rId2">
            <a:alphaModFix/>
          </a:blip>
          <a:srcRect b="0" l="0" r="0" t="0"/>
          <a:stretch/>
        </p:blipFill>
        <p:spPr>
          <a:xfrm>
            <a:off x="2871434" y="2321433"/>
            <a:ext cx="3424428" cy="67208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Contact-White">
  <p:cSld name="Closing-Contact-White">
    <p:bg>
      <p:bgPr>
        <a:solidFill>
          <a:schemeClr val="lt1"/>
        </a:solidFill>
      </p:bgPr>
    </p:bg>
    <p:spTree>
      <p:nvGrpSpPr>
        <p:cNvPr id="120" name="Shape 120"/>
        <p:cNvGrpSpPr/>
        <p:nvPr/>
      </p:nvGrpSpPr>
      <p:grpSpPr>
        <a:xfrm>
          <a:off x="0" y="0"/>
          <a:ext cx="0" cy="0"/>
          <a:chOff x="0" y="0"/>
          <a:chExt cx="0" cy="0"/>
        </a:xfrm>
      </p:grpSpPr>
      <p:sp>
        <p:nvSpPr>
          <p:cNvPr id="121" name="Google Shape;121;p44"/>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006C92"/>
              </a:buClr>
              <a:buSzPts val="1500"/>
              <a:buFont typeface="Calibri"/>
              <a:buNone/>
              <a:defRPr sz="1500">
                <a:solidFill>
                  <a:srgbClr val="006C92"/>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22" name="Google Shape;122;p44"/>
          <p:cNvPicPr preferRelativeResize="0"/>
          <p:nvPr/>
        </p:nvPicPr>
        <p:blipFill rotWithShape="1">
          <a:blip r:embed="rId2">
            <a:alphaModFix/>
          </a:blip>
          <a:srcRect b="0" l="0" r="0" t="0"/>
          <a:stretch/>
        </p:blipFill>
        <p:spPr>
          <a:xfrm>
            <a:off x="211756" y="192246"/>
            <a:ext cx="1467612" cy="28803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rgbClr val="182B49"/>
        </a:solidFill>
      </p:bgPr>
    </p:bg>
    <p:spTree>
      <p:nvGrpSpPr>
        <p:cNvPr id="123" name="Shape 123"/>
        <p:cNvGrpSpPr/>
        <p:nvPr/>
      </p:nvGrpSpPr>
      <p:grpSpPr>
        <a:xfrm>
          <a:off x="0" y="0"/>
          <a:ext cx="0" cy="0"/>
          <a:chOff x="0" y="0"/>
          <a:chExt cx="0" cy="0"/>
        </a:xfrm>
      </p:grpSpPr>
      <p:sp>
        <p:nvSpPr>
          <p:cNvPr id="124" name="Google Shape;124;p45"/>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FFFFFF"/>
              </a:buClr>
              <a:buSzPts val="1500"/>
              <a:buFont typeface="Calibri"/>
              <a:buNone/>
              <a:defRPr sz="1500">
                <a:solidFill>
                  <a:srgbClr val="FFFFFF"/>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25" name="Google Shape;125;p45"/>
          <p:cNvPicPr preferRelativeResize="0"/>
          <p:nvPr/>
        </p:nvPicPr>
        <p:blipFill rotWithShape="1">
          <a:blip r:embed="rId2">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006A96"/>
        </a:solidFill>
      </p:bgPr>
    </p:bg>
    <p:spTree>
      <p:nvGrpSpPr>
        <p:cNvPr id="126" name="Shape 126"/>
        <p:cNvGrpSpPr/>
        <p:nvPr/>
      </p:nvGrpSpPr>
      <p:grpSpPr>
        <a:xfrm>
          <a:off x="0" y="0"/>
          <a:ext cx="0" cy="0"/>
          <a:chOff x="0" y="0"/>
          <a:chExt cx="0" cy="0"/>
        </a:xfrm>
      </p:grpSpPr>
      <p:sp>
        <p:nvSpPr>
          <p:cNvPr id="127" name="Google Shape;127;p46"/>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FFFFFF"/>
              </a:buClr>
              <a:buSzPts val="1500"/>
              <a:buFont typeface="Calibri"/>
              <a:buNone/>
              <a:defRPr sz="1500">
                <a:solidFill>
                  <a:srgbClr val="FFFFFF"/>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28" name="Google Shape;128;p46"/>
          <p:cNvPicPr preferRelativeResize="0"/>
          <p:nvPr/>
        </p:nvPicPr>
        <p:blipFill rotWithShape="1">
          <a:blip r:embed="rId2">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 White+Seal">
  <p:cSld name="3_Title Slide - White+Seal">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0"/>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0"/>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pic>
        <p:nvPicPr>
          <p:cNvPr id="23" name="Google Shape;23;p30"/>
          <p:cNvPicPr preferRelativeResize="0"/>
          <p:nvPr/>
        </p:nvPicPr>
        <p:blipFill rotWithShape="1">
          <a:blip r:embed="rId3">
            <a:alphaModFix/>
          </a:blip>
          <a:srcRect b="0" l="0" r="0" t="0"/>
          <a:stretch/>
        </p:blipFill>
        <p:spPr>
          <a:xfrm>
            <a:off x="2121408" y="2075688"/>
            <a:ext cx="4892040" cy="96012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9" name="Shape 129"/>
        <p:cNvGrpSpPr/>
        <p:nvPr/>
      </p:nvGrpSpPr>
      <p:grpSpPr>
        <a:xfrm>
          <a:off x="0" y="0"/>
          <a:ext cx="0" cy="0"/>
          <a:chOff x="0" y="0"/>
          <a:chExt cx="0" cy="0"/>
        </a:xfrm>
      </p:grpSpPr>
      <p:pic>
        <p:nvPicPr>
          <p:cNvPr id="130" name="Google Shape;130;p47"/>
          <p:cNvPicPr preferRelativeResize="0"/>
          <p:nvPr/>
        </p:nvPicPr>
        <p:blipFill rotWithShape="1">
          <a:blip r:embed="rId2">
            <a:alphaModFix/>
          </a:blip>
          <a:srcRect b="0" l="0" r="0" t="0"/>
          <a:stretch/>
        </p:blipFill>
        <p:spPr>
          <a:xfrm>
            <a:off x="2880360" y="2322746"/>
            <a:ext cx="3424428" cy="6720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rgbClr val="006A96"/>
        </a:solidFill>
      </p:bgPr>
    </p:bg>
    <p:spTree>
      <p:nvGrpSpPr>
        <p:cNvPr id="131" name="Shape 131"/>
        <p:cNvGrpSpPr/>
        <p:nvPr/>
      </p:nvGrpSpPr>
      <p:grpSpPr>
        <a:xfrm>
          <a:off x="0" y="0"/>
          <a:ext cx="0" cy="0"/>
          <a:chOff x="0" y="0"/>
          <a:chExt cx="0" cy="0"/>
        </a:xfrm>
      </p:grpSpPr>
      <p:pic>
        <p:nvPicPr>
          <p:cNvPr id="132" name="Google Shape;132;p48"/>
          <p:cNvPicPr preferRelativeResize="0"/>
          <p:nvPr/>
        </p:nvPicPr>
        <p:blipFill rotWithShape="1">
          <a:blip r:embed="rId2">
            <a:alphaModFix/>
          </a:blip>
          <a:srcRect b="0" l="0" r="0" t="0"/>
          <a:stretch/>
        </p:blipFill>
        <p:spPr>
          <a:xfrm>
            <a:off x="2871434" y="2321433"/>
            <a:ext cx="3424428" cy="6720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 White+Seal">
  <p:cSld name="6_Title Slide - White+Seal">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7"/>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pic>
        <p:nvPicPr>
          <p:cNvPr id="30" name="Google Shape;30;p17"/>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 White+Seal">
  <p:cSld name="5_Title Slide - White+Seal">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21"/>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
        <p:nvSpPr>
          <p:cNvPr id="33" name="Google Shape;33;p21"/>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 White+Seal">
  <p:cSld name="4_Title Slide - White+Seal">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24"/>
          <p:cNvPicPr preferRelativeResize="0"/>
          <p:nvPr/>
        </p:nvPicPr>
        <p:blipFill rotWithShape="1">
          <a:blip r:embed="rId3">
            <a:alphaModFix/>
          </a:blip>
          <a:srcRect b="0" l="0" r="0" t="0"/>
          <a:stretch/>
        </p:blipFill>
        <p:spPr>
          <a:xfrm>
            <a:off x="211756" y="192246"/>
            <a:ext cx="1467612" cy="288036"/>
          </a:xfrm>
          <a:prstGeom prst="rect">
            <a:avLst/>
          </a:prstGeom>
          <a:noFill/>
          <a:ln>
            <a:noFill/>
          </a:ln>
        </p:spPr>
      </p:pic>
      <p:sp>
        <p:nvSpPr>
          <p:cNvPr id="37" name="Google Shape;37;p24"/>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006C92"/>
              </a:buClr>
              <a:buSzPts val="3300"/>
              <a:buFont typeface="Calibri"/>
              <a:buNone/>
              <a:defRPr b="1" sz="33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006C92"/>
              </a:buClr>
              <a:buSzPts val="1500"/>
              <a:buNone/>
              <a:defRPr sz="1500">
                <a:solidFill>
                  <a:srgbClr val="006C92"/>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White">
  <p:cSld name="Section Slide-White">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id="40" name="Google Shape;40;p31"/>
          <p:cNvPicPr preferRelativeResize="0"/>
          <p:nvPr/>
        </p:nvPicPr>
        <p:blipFill rotWithShape="1">
          <a:blip r:embed="rId3">
            <a:alphaModFix/>
          </a:blip>
          <a:srcRect b="0" l="0" r="0" t="0"/>
          <a:stretch/>
        </p:blipFill>
        <p:spPr>
          <a:xfrm>
            <a:off x="7306291" y="4715328"/>
            <a:ext cx="1530858" cy="291592"/>
          </a:xfrm>
          <a:prstGeom prst="rect">
            <a:avLst/>
          </a:prstGeom>
          <a:noFill/>
          <a:ln>
            <a:noFill/>
          </a:ln>
        </p:spPr>
      </p:pic>
      <p:sp>
        <p:nvSpPr>
          <p:cNvPr id="41" name="Google Shape;41;p31"/>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Slide">
  <p:cSld name="4_Section Slide">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id="44" name="Google Shape;44;p32"/>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45" name="Google Shape;45;p32"/>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2"/>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Slide">
  <p:cSld name="3_Section Slide">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id="48" name="Google Shape;48;p33"/>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49" name="Google Shape;49;p33"/>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3"/>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theme" Target="../theme/theme5.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325967" y="180579"/>
            <a:ext cx="8518524" cy="857250"/>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Clr>
                <a:schemeClr val="dk2"/>
              </a:buClr>
              <a:buSzPts val="1350"/>
              <a:buFont typeface="Calibri"/>
              <a:buNone/>
              <a:defRPr b="0" i="0" sz="135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325977" y="1187455"/>
            <a:ext cx="8518525" cy="3699591"/>
          </a:xfrm>
          <a:prstGeom prst="rect">
            <a:avLst/>
          </a:prstGeom>
          <a:noFill/>
          <a:ln>
            <a:noFill/>
          </a:ln>
        </p:spPr>
        <p:txBody>
          <a:bodyPr anchorCtr="0" anchor="t" bIns="0" lIns="0" spcFirstLastPara="1" rIns="0" wrap="square" tIns="0">
            <a:noAutofit/>
          </a:bodyPr>
          <a:lstStyle>
            <a:lvl1pPr indent="-285750" lvl="0" marL="457200" marR="0" rtl="0" algn="l">
              <a:spcBef>
                <a:spcPts val="180"/>
              </a:spcBef>
              <a:spcAft>
                <a:spcPts val="0"/>
              </a:spcAft>
              <a:buClr>
                <a:schemeClr val="dk2"/>
              </a:buClr>
              <a:buSzPts val="900"/>
              <a:buFont typeface="Arial"/>
              <a:buChar char="•"/>
              <a:defRPr b="0" i="0" sz="900" u="none" cap="none" strike="noStrike">
                <a:solidFill>
                  <a:schemeClr val="dk2"/>
                </a:solidFill>
                <a:latin typeface="Calibri"/>
                <a:ea typeface="Calibri"/>
                <a:cs typeface="Calibri"/>
                <a:sym typeface="Calibri"/>
              </a:defRPr>
            </a:lvl1pPr>
            <a:lvl2pPr indent="-285750" lvl="1" marL="914400" marR="0" rtl="0" algn="l">
              <a:spcBef>
                <a:spcPts val="180"/>
              </a:spcBef>
              <a:spcAft>
                <a:spcPts val="0"/>
              </a:spcAft>
              <a:buClr>
                <a:schemeClr val="dk2"/>
              </a:buClr>
              <a:buSzPts val="900"/>
              <a:buFont typeface="Arial"/>
              <a:buChar char="•"/>
              <a:defRPr b="0" i="0" sz="900" u="none" cap="none" strike="noStrike">
                <a:solidFill>
                  <a:schemeClr val="dk2"/>
                </a:solidFill>
                <a:latin typeface="Calibri"/>
                <a:ea typeface="Calibri"/>
                <a:cs typeface="Calibri"/>
                <a:sym typeface="Calibri"/>
              </a:defRPr>
            </a:lvl2pPr>
            <a:lvl3pPr indent="-282194" lvl="2" marL="1371600" marR="0" rtl="0" algn="l">
              <a:spcBef>
                <a:spcPts val="169"/>
              </a:spcBef>
              <a:spcAft>
                <a:spcPts val="0"/>
              </a:spcAft>
              <a:buClr>
                <a:schemeClr val="dk2"/>
              </a:buClr>
              <a:buSzPts val="844"/>
              <a:buFont typeface="Arial"/>
              <a:buChar char="•"/>
              <a:defRPr b="0" i="0" sz="843" u="none" cap="none" strike="noStrike">
                <a:solidFill>
                  <a:schemeClr val="dk2"/>
                </a:solidFill>
                <a:latin typeface="Calibri"/>
                <a:ea typeface="Calibri"/>
                <a:cs typeface="Calibri"/>
                <a:sym typeface="Calibri"/>
              </a:defRPr>
            </a:lvl3pPr>
            <a:lvl4pPr indent="-275018" lvl="3" marL="1828800" marR="0" rtl="0" algn="l">
              <a:spcBef>
                <a:spcPts val="146"/>
              </a:spcBef>
              <a:spcAft>
                <a:spcPts val="0"/>
              </a:spcAft>
              <a:buClr>
                <a:schemeClr val="dk2"/>
              </a:buClr>
              <a:buSzPts val="731"/>
              <a:buFont typeface="Arial"/>
              <a:buChar char="•"/>
              <a:defRPr b="0" i="0" sz="731" u="none" cap="none" strike="noStrike">
                <a:solidFill>
                  <a:schemeClr val="dk2"/>
                </a:solidFill>
                <a:latin typeface="Calibri"/>
                <a:ea typeface="Calibri"/>
                <a:cs typeface="Calibri"/>
                <a:sym typeface="Calibri"/>
              </a:defRPr>
            </a:lvl4pPr>
            <a:lvl5pPr indent="-271462" lvl="4" marL="2286000" marR="0" rtl="0" algn="l">
              <a:spcBef>
                <a:spcPts val="135"/>
              </a:spcBef>
              <a:spcAft>
                <a:spcPts val="0"/>
              </a:spcAft>
              <a:buClr>
                <a:schemeClr val="dk2"/>
              </a:buClr>
              <a:buSzPts val="675"/>
              <a:buFont typeface="Arial"/>
              <a:buChar char="•"/>
              <a:defRPr b="0" i="0" sz="675" u="none" cap="none" strike="noStrike">
                <a:solidFill>
                  <a:schemeClr val="dk2"/>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6"/>
          <p:cNvSpPr txBox="1"/>
          <p:nvPr>
            <p:ph type="title"/>
          </p:nvPr>
        </p:nvSpPr>
        <p:spPr>
          <a:xfrm>
            <a:off x="325967" y="205979"/>
            <a:ext cx="8229600" cy="857250"/>
          </a:xfrm>
          <a:prstGeom prst="rect">
            <a:avLst/>
          </a:prstGeom>
          <a:noFill/>
          <a:ln>
            <a:noFill/>
          </a:ln>
        </p:spPr>
        <p:txBody>
          <a:bodyPr anchorCtr="0" anchor="t" bIns="0" lIns="91425" spcFirstLastPara="1" rIns="91425" wrap="square" tIns="0">
            <a:normAutofit/>
          </a:bodyPr>
          <a:lstStyle>
            <a:lvl1pPr lvl="0" marR="0" rtl="0" algn="l">
              <a:spcBef>
                <a:spcPts val="0"/>
              </a:spcBef>
              <a:spcAft>
                <a:spcPts val="0"/>
              </a:spcAft>
              <a:buClr>
                <a:schemeClr val="dk1"/>
              </a:buClr>
              <a:buSzPts val="1856"/>
              <a:buFont typeface="Calibri"/>
              <a:buNone/>
              <a:defRPr b="0" i="0" sz="185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16"/>
          <p:cNvSpPr txBox="1"/>
          <p:nvPr>
            <p:ph idx="1" type="body"/>
          </p:nvPr>
        </p:nvSpPr>
        <p:spPr>
          <a:xfrm>
            <a:off x="325967" y="1200155"/>
            <a:ext cx="8229600" cy="3692654"/>
          </a:xfrm>
          <a:prstGeom prst="rect">
            <a:avLst/>
          </a:prstGeom>
          <a:noFill/>
          <a:ln>
            <a:noFill/>
          </a:ln>
        </p:spPr>
        <p:txBody>
          <a:bodyPr anchorCtr="0" anchor="t" bIns="45700" lIns="91425" spcFirstLastPara="1" rIns="91425" wrap="square" tIns="45700">
            <a:normAutofit/>
          </a:bodyPr>
          <a:lstStyle>
            <a:lvl1pPr indent="-285750" lvl="0" marL="457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indent="-285750" lvl="1" marL="914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2pPr>
            <a:lvl3pPr indent="-282194" lvl="2" marL="1371600" marR="0" rtl="0" algn="l">
              <a:spcBef>
                <a:spcPts val="169"/>
              </a:spcBef>
              <a:spcAft>
                <a:spcPts val="0"/>
              </a:spcAft>
              <a:buClr>
                <a:schemeClr val="dk1"/>
              </a:buClr>
              <a:buSzPts val="844"/>
              <a:buFont typeface="Arial"/>
              <a:buChar char="•"/>
              <a:defRPr b="0" i="0" sz="843" u="none" cap="none" strike="noStrike">
                <a:solidFill>
                  <a:schemeClr val="dk1"/>
                </a:solidFill>
                <a:latin typeface="Calibri"/>
                <a:ea typeface="Calibri"/>
                <a:cs typeface="Calibri"/>
                <a:sym typeface="Calibri"/>
              </a:defRPr>
            </a:lvl3pPr>
            <a:lvl4pPr indent="-275018" lvl="3" marL="1828800" marR="0" rtl="0" algn="l">
              <a:spcBef>
                <a:spcPts val="146"/>
              </a:spcBef>
              <a:spcAft>
                <a:spcPts val="0"/>
              </a:spcAft>
              <a:buClr>
                <a:schemeClr val="dk1"/>
              </a:buClr>
              <a:buSzPts val="731"/>
              <a:buFont typeface="Arial"/>
              <a:buChar char="•"/>
              <a:defRPr b="0" i="0" sz="731" u="none" cap="none" strike="noStrike">
                <a:solidFill>
                  <a:schemeClr val="dk1"/>
                </a:solidFill>
                <a:latin typeface="Calibri"/>
                <a:ea typeface="Calibri"/>
                <a:cs typeface="Calibri"/>
                <a:sym typeface="Calibri"/>
              </a:defRPr>
            </a:lvl4pPr>
            <a:lvl5pPr indent="-271462" lvl="4" marL="2286000" marR="0" rtl="0" algn="l">
              <a:spcBef>
                <a:spcPts val="135"/>
              </a:spcBef>
              <a:spcAft>
                <a:spcPts val="0"/>
              </a:spcAft>
              <a:buClr>
                <a:schemeClr val="dk1"/>
              </a:buClr>
              <a:buSzPts val="675"/>
              <a:buFont typeface="Arial"/>
              <a:buChar char="•"/>
              <a:defRPr b="0" i="0" sz="67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8"/>
          <p:cNvSpPr txBox="1"/>
          <p:nvPr>
            <p:ph type="title"/>
          </p:nvPr>
        </p:nvSpPr>
        <p:spPr>
          <a:xfrm>
            <a:off x="321371" y="114300"/>
            <a:ext cx="8528424" cy="685800"/>
          </a:xfrm>
          <a:prstGeom prst="rect">
            <a:avLst/>
          </a:prstGeom>
          <a:noFill/>
          <a:ln>
            <a:noFill/>
          </a:ln>
        </p:spPr>
        <p:txBody>
          <a:bodyPr anchorCtr="0" anchor="b" bIns="0" lIns="0" spcFirstLastPara="1" rIns="91425" wrap="square" tIns="0">
            <a:normAutofit/>
          </a:bodyPr>
          <a:lstStyle>
            <a:lvl1pPr lvl="0" marR="0" rtl="0" algn="l">
              <a:lnSpc>
                <a:spcPct val="107174"/>
              </a:lnSpc>
              <a:spcBef>
                <a:spcPts val="0"/>
              </a:spcBef>
              <a:spcAft>
                <a:spcPts val="0"/>
              </a:spcAft>
              <a:buClr>
                <a:srgbClr val="007DBA"/>
              </a:buClr>
              <a:buSzPts val="1575"/>
              <a:buFont typeface="Calibri"/>
              <a:buNone/>
              <a:defRPr b="0" i="0" sz="1575" u="none" cap="none" strike="noStrike">
                <a:solidFill>
                  <a:srgbClr val="007DB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8"/>
          <p:cNvSpPr txBox="1"/>
          <p:nvPr>
            <p:ph idx="1" type="body"/>
          </p:nvPr>
        </p:nvSpPr>
        <p:spPr>
          <a:xfrm>
            <a:off x="321371" y="1218031"/>
            <a:ext cx="8518524" cy="3674777"/>
          </a:xfrm>
          <a:prstGeom prst="rect">
            <a:avLst/>
          </a:prstGeom>
          <a:noFill/>
          <a:ln>
            <a:noFill/>
          </a:ln>
        </p:spPr>
        <p:txBody>
          <a:bodyPr anchorCtr="0" anchor="t" bIns="0" lIns="0" spcFirstLastPara="1" rIns="0" wrap="square" tIns="0">
            <a:noAutofit/>
          </a:bodyPr>
          <a:lstStyle>
            <a:lvl1pPr indent="-323850" lvl="0" marL="457200" marR="0" rtl="0" algn="l">
              <a:lnSpc>
                <a:spcPct val="90000"/>
              </a:lnSpc>
              <a:spcBef>
                <a:spcPts val="45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1pPr>
            <a:lvl2pPr indent="-323850" lvl="1" marL="9144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2pPr>
            <a:lvl3pPr indent="-323850" lvl="2" marL="13716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3pPr>
            <a:lvl4pPr indent="-323850" lvl="3" marL="18288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4pPr>
            <a:lvl5pPr indent="-323850" lvl="4" marL="2286000" marR="0" rtl="0" algn="l">
              <a:lnSpc>
                <a:spcPct val="90000"/>
              </a:lnSpc>
              <a:spcBef>
                <a:spcPts val="900"/>
              </a:spcBef>
              <a:spcAft>
                <a:spcPts val="0"/>
              </a:spcAft>
              <a:buClr>
                <a:srgbClr val="006C92"/>
              </a:buClr>
              <a:buSzPts val="1500"/>
              <a:buFont typeface="Arial"/>
              <a:buChar char="•"/>
              <a:defRPr b="0" i="0" sz="1500" u="none" cap="none" strike="noStrike">
                <a:solidFill>
                  <a:srgbClr val="006C92"/>
                </a:solidFill>
                <a:latin typeface="Calibri"/>
                <a:ea typeface="Calibri"/>
                <a:cs typeface="Calibri"/>
                <a:sym typeface="Calibri"/>
              </a:defRPr>
            </a:lvl5pPr>
            <a:lvl6pPr indent="-300037" lvl="5" marL="2743200" marR="0" rtl="0" algn="l">
              <a:spcBef>
                <a:spcPts val="90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192">
          <p15:clr>
            <a:srgbClr val="F26B43"/>
          </p15:clr>
        </p15:guide>
        <p15:guide id="4" pos="5568">
          <p15:clr>
            <a:srgbClr val="F26B43"/>
          </p15:clr>
        </p15:guide>
        <p15:guide id="5" orient="horz" pos="468">
          <p15:clr>
            <a:srgbClr val="F26B43"/>
          </p15:clr>
        </p15:guide>
        <p15:guide id="6" orient="horz" pos="756">
          <p15:clr>
            <a:srgbClr val="F26B43"/>
          </p15:clr>
        </p15:guide>
        <p15:guide id="7" orient="horz" pos="307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7"/>
          <p:cNvSpPr txBox="1"/>
          <p:nvPr>
            <p:ph type="title"/>
          </p:nvPr>
        </p:nvSpPr>
        <p:spPr>
          <a:xfrm>
            <a:off x="317510" y="173013"/>
            <a:ext cx="8518525" cy="857250"/>
          </a:xfrm>
          <a:prstGeom prst="rect">
            <a:avLst/>
          </a:prstGeom>
          <a:noFill/>
          <a:ln>
            <a:noFill/>
          </a:ln>
        </p:spPr>
        <p:txBody>
          <a:bodyPr anchorCtr="0" anchor="ctr" bIns="45700" lIns="0" spcFirstLastPara="1" rIns="0" wrap="square" tIns="45700">
            <a:normAutofit/>
          </a:bodyPr>
          <a:lstStyle>
            <a:lvl1pPr lvl="0" marR="0" rtl="0" algn="l">
              <a:spcBef>
                <a:spcPts val="0"/>
              </a:spcBef>
              <a:spcAft>
                <a:spcPts val="0"/>
              </a:spcAft>
              <a:buClr>
                <a:srgbClr val="101D3A"/>
              </a:buClr>
              <a:buSzPts val="1350"/>
              <a:buFont typeface="Calibri"/>
              <a:buNone/>
              <a:defRPr b="0" i="0" sz="1350" u="none" cap="none" strike="noStrike">
                <a:solidFill>
                  <a:srgbClr val="101D3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7"/>
          <p:cNvSpPr txBox="1"/>
          <p:nvPr>
            <p:ph idx="1" type="body"/>
          </p:nvPr>
        </p:nvSpPr>
        <p:spPr>
          <a:xfrm>
            <a:off x="317500" y="1164692"/>
            <a:ext cx="8518524" cy="3394472"/>
          </a:xfrm>
          <a:prstGeom prst="rect">
            <a:avLst/>
          </a:prstGeom>
          <a:noFill/>
          <a:ln>
            <a:noFill/>
          </a:ln>
        </p:spPr>
        <p:txBody>
          <a:bodyPr anchorCtr="0" anchor="t" bIns="45700" lIns="0" spcFirstLastPara="1" rIns="0" wrap="square" tIns="45700">
            <a:noAutofit/>
          </a:bodyPr>
          <a:lstStyle>
            <a:lvl1pPr indent="-285750" lvl="0" marL="457200" marR="0" rtl="0" algn="l">
              <a:lnSpc>
                <a:spcPct val="90000"/>
              </a:lnSpc>
              <a:spcBef>
                <a:spcPts val="338"/>
              </a:spcBef>
              <a:spcAft>
                <a:spcPts val="0"/>
              </a:spcAft>
              <a:buClr>
                <a:srgbClr val="101D3A"/>
              </a:buClr>
              <a:buSzPts val="900"/>
              <a:buFont typeface="Arial"/>
              <a:buChar char="•"/>
              <a:defRPr b="0" i="0" sz="900" u="none" cap="none" strike="noStrike">
                <a:solidFill>
                  <a:srgbClr val="101D3A"/>
                </a:solidFill>
                <a:latin typeface="Calibri"/>
                <a:ea typeface="Calibri"/>
                <a:cs typeface="Calibri"/>
                <a:sym typeface="Calibri"/>
              </a:defRPr>
            </a:lvl1pPr>
            <a:lvl2pPr indent="-285750" lvl="1" marL="914400" marR="0" rtl="0" algn="l">
              <a:lnSpc>
                <a:spcPct val="90000"/>
              </a:lnSpc>
              <a:spcBef>
                <a:spcPts val="450"/>
              </a:spcBef>
              <a:spcAft>
                <a:spcPts val="0"/>
              </a:spcAft>
              <a:buClr>
                <a:srgbClr val="101D3A"/>
              </a:buClr>
              <a:buSzPts val="900"/>
              <a:buFont typeface="Arial"/>
              <a:buChar char="•"/>
              <a:defRPr b="0" i="0" sz="900" u="none" cap="none" strike="noStrike">
                <a:solidFill>
                  <a:srgbClr val="101D3A"/>
                </a:solidFill>
                <a:latin typeface="Calibri"/>
                <a:ea typeface="Calibri"/>
                <a:cs typeface="Calibri"/>
                <a:sym typeface="Calibri"/>
              </a:defRPr>
            </a:lvl2pPr>
            <a:lvl3pPr indent="-282194" lvl="2" marL="1371600" marR="0" rtl="0" algn="l">
              <a:lnSpc>
                <a:spcPct val="90000"/>
              </a:lnSpc>
              <a:spcBef>
                <a:spcPts val="450"/>
              </a:spcBef>
              <a:spcAft>
                <a:spcPts val="0"/>
              </a:spcAft>
              <a:buClr>
                <a:srgbClr val="101D3A"/>
              </a:buClr>
              <a:buSzPts val="844"/>
              <a:buFont typeface="Arial"/>
              <a:buChar char="•"/>
              <a:defRPr b="0" i="0" sz="843" u="none" cap="none" strike="noStrike">
                <a:solidFill>
                  <a:srgbClr val="101D3A"/>
                </a:solidFill>
                <a:latin typeface="Calibri"/>
                <a:ea typeface="Calibri"/>
                <a:cs typeface="Calibri"/>
                <a:sym typeface="Calibri"/>
              </a:defRPr>
            </a:lvl3pPr>
            <a:lvl4pPr indent="-275018" lvl="3" marL="1828800" marR="0" rtl="0" algn="l">
              <a:lnSpc>
                <a:spcPct val="90000"/>
              </a:lnSpc>
              <a:spcBef>
                <a:spcPts val="450"/>
              </a:spcBef>
              <a:spcAft>
                <a:spcPts val="0"/>
              </a:spcAft>
              <a:buClr>
                <a:srgbClr val="101D3A"/>
              </a:buClr>
              <a:buSzPts val="731"/>
              <a:buFont typeface="Arial"/>
              <a:buChar char="•"/>
              <a:defRPr b="0" i="0" sz="731" u="none" cap="none" strike="noStrike">
                <a:solidFill>
                  <a:srgbClr val="101D3A"/>
                </a:solidFill>
                <a:latin typeface="Calibri"/>
                <a:ea typeface="Calibri"/>
                <a:cs typeface="Calibri"/>
                <a:sym typeface="Calibri"/>
              </a:defRPr>
            </a:lvl4pPr>
            <a:lvl5pPr indent="-271462" lvl="4" marL="2286000" marR="0" rtl="0" algn="l">
              <a:lnSpc>
                <a:spcPct val="90000"/>
              </a:lnSpc>
              <a:spcBef>
                <a:spcPts val="450"/>
              </a:spcBef>
              <a:spcAft>
                <a:spcPts val="0"/>
              </a:spcAft>
              <a:buClr>
                <a:srgbClr val="101D3A"/>
              </a:buClr>
              <a:buSzPts val="675"/>
              <a:buFont typeface="Arial"/>
              <a:buChar char="•"/>
              <a:defRPr b="0" i="0" sz="675" u="none" cap="none" strike="noStrike">
                <a:solidFill>
                  <a:srgbClr val="101D3A"/>
                </a:solidFill>
                <a:latin typeface="Calibri"/>
                <a:ea typeface="Calibri"/>
                <a:cs typeface="Calibri"/>
                <a:sym typeface="Calibri"/>
              </a:defRPr>
            </a:lvl5pPr>
            <a:lvl6pPr indent="-300037" lvl="5" marL="2743200" marR="0" rtl="0" algn="l">
              <a:spcBef>
                <a:spcPts val="45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3.jpg"/><Relationship Id="rId5" Type="http://schemas.openxmlformats.org/officeDocument/2006/relationships/image" Target="../media/image29.png"/><Relationship Id="rId6" Type="http://schemas.openxmlformats.org/officeDocument/2006/relationships/image" Target="../media/image10.png"/><Relationship Id="rId7"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news.airbnb.com/about-us/"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FFFFFF"/>
              </a:buClr>
              <a:buSzPts val="2700"/>
              <a:buFont typeface="Calibri"/>
              <a:buNone/>
            </a:pPr>
            <a:r>
              <a:rPr lang="en-US"/>
              <a:t>Identifying Profitable Rental Properties</a:t>
            </a:r>
            <a:br>
              <a:rPr lang="en-US"/>
            </a:br>
            <a:r>
              <a:rPr lang="en-US"/>
              <a:t>12/5/2020</a:t>
            </a:r>
            <a:endParaRPr/>
          </a:p>
        </p:txBody>
      </p:sp>
      <p:sp>
        <p:nvSpPr>
          <p:cNvPr id="138" name="Google Shape;138;p1"/>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FFFF"/>
              </a:buClr>
              <a:buSzPts val="1500"/>
              <a:buNone/>
            </a:pPr>
            <a:r>
              <a:rPr lang="en-US">
                <a:solidFill>
                  <a:schemeClr val="lt1"/>
                </a:solidFill>
              </a:rPr>
              <a:t>James Logan, </a:t>
            </a:r>
            <a:r>
              <a:rPr lang="en-US"/>
              <a:t>Kevin Lane, Teck Lim</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7a6258269_0_19"/>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204" name="Google Shape;204;ga7a6258269_0_19"/>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US" sz="1800"/>
              <a:t>Neighborhoods</a:t>
            </a:r>
            <a:endParaRPr b="1" sz="1800"/>
          </a:p>
          <a:p>
            <a:pPr indent="-342900" lvl="0" marL="457200" rtl="0" algn="l">
              <a:lnSpc>
                <a:spcPct val="90000"/>
              </a:lnSpc>
              <a:spcBef>
                <a:spcPts val="0"/>
              </a:spcBef>
              <a:spcAft>
                <a:spcPts val="0"/>
              </a:spcAft>
              <a:buSzPts val="1800"/>
              <a:buChar char="•"/>
            </a:pPr>
            <a:r>
              <a:rPr lang="en-US" sz="1800"/>
              <a:t>Airbnb provides neighborhoods for most listings</a:t>
            </a:r>
            <a:endParaRPr sz="1800"/>
          </a:p>
          <a:p>
            <a:pPr indent="-342900" lvl="1" marL="914400" rtl="0" algn="l">
              <a:spcBef>
                <a:spcPts val="0"/>
              </a:spcBef>
              <a:spcAft>
                <a:spcPts val="0"/>
              </a:spcAft>
              <a:buSzPts val="1800"/>
              <a:buChar char="•"/>
            </a:pPr>
            <a:r>
              <a:rPr lang="en-US" sz="1800"/>
              <a:t>Zillow neighborhood data is sparse</a:t>
            </a:r>
            <a:endParaRPr sz="1800"/>
          </a:p>
          <a:p>
            <a:pPr indent="-342900" lvl="1" marL="914400" rtl="0" algn="l">
              <a:lnSpc>
                <a:spcPct val="90000"/>
              </a:lnSpc>
              <a:spcBef>
                <a:spcPts val="0"/>
              </a:spcBef>
              <a:spcAft>
                <a:spcPts val="0"/>
              </a:spcAft>
              <a:buSzPts val="1800"/>
              <a:buChar char="•"/>
            </a:pPr>
            <a:r>
              <a:rPr lang="en-US" sz="1800"/>
              <a:t>Yelp provides none</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Google Maps Geocoding API enables reverse geocoding lookups on GPS coordinates</a:t>
            </a:r>
            <a:endParaRPr sz="1800"/>
          </a:p>
          <a:p>
            <a:pPr indent="-342900" lvl="1" marL="914400" rtl="0" algn="l">
              <a:lnSpc>
                <a:spcPct val="90000"/>
              </a:lnSpc>
              <a:spcBef>
                <a:spcPts val="0"/>
              </a:spcBef>
              <a:spcAft>
                <a:spcPts val="0"/>
              </a:spcAft>
              <a:buSzPts val="1800"/>
              <a:buChar char="•"/>
            </a:pPr>
            <a:r>
              <a:rPr lang="en-US" sz="1800"/>
              <a:t>Provides details of nearby places, including neighborhoods</a:t>
            </a:r>
            <a:endParaRPr sz="1800"/>
          </a:p>
          <a:p>
            <a:pPr indent="-342900" lvl="1" marL="914400" rtl="0" algn="l">
              <a:lnSpc>
                <a:spcPct val="90000"/>
              </a:lnSpc>
              <a:spcBef>
                <a:spcPts val="0"/>
              </a:spcBef>
              <a:spcAft>
                <a:spcPts val="0"/>
              </a:spcAft>
              <a:buSzPts val="1800"/>
              <a:buChar char="•"/>
            </a:pPr>
            <a:r>
              <a:rPr lang="en-US" sz="1800"/>
              <a:t>Google provides a convenient Python wrapper to format the JSON as dictionaries</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Merge Airbnb and Google neighborhoods</a:t>
            </a:r>
            <a:endParaRPr sz="1800"/>
          </a:p>
          <a:p>
            <a:pPr indent="-342900" lvl="1" marL="914400" rtl="0" algn="l">
              <a:lnSpc>
                <a:spcPct val="90000"/>
              </a:lnSpc>
              <a:spcBef>
                <a:spcPts val="0"/>
              </a:spcBef>
              <a:spcAft>
                <a:spcPts val="0"/>
              </a:spcAft>
              <a:buSzPts val="1800"/>
              <a:buChar char="•"/>
            </a:pPr>
            <a:r>
              <a:rPr lang="en-US" sz="1800"/>
              <a:t>Find relative complement of Google neighborhoods in Airbnb (A \ G)</a:t>
            </a:r>
            <a:endParaRPr sz="1800"/>
          </a:p>
          <a:p>
            <a:pPr indent="-342900" lvl="1" marL="914400" rtl="0" algn="l">
              <a:lnSpc>
                <a:spcPct val="90000"/>
              </a:lnSpc>
              <a:spcBef>
                <a:spcPts val="0"/>
              </a:spcBef>
              <a:spcAft>
                <a:spcPts val="0"/>
              </a:spcAft>
              <a:buSzPts val="1800"/>
              <a:buChar char="•"/>
            </a:pPr>
            <a:r>
              <a:rPr lang="en-US" sz="1800"/>
              <a:t>Score remaining neighborhoods with py_stringmatching</a:t>
            </a:r>
            <a:endParaRPr sz="1800"/>
          </a:p>
          <a:p>
            <a:pPr indent="-342900" lvl="2" marL="1371600" rtl="0" algn="l">
              <a:lnSpc>
                <a:spcPct val="90000"/>
              </a:lnSpc>
              <a:spcBef>
                <a:spcPts val="0"/>
              </a:spcBef>
              <a:spcAft>
                <a:spcPts val="0"/>
              </a:spcAft>
              <a:buSzPts val="1800"/>
              <a:buChar char="•"/>
            </a:pPr>
            <a:r>
              <a:rPr lang="en-US" sz="1800"/>
              <a:t>Identifies abbreviated neighborhoods (e.g. Gaslamp, Gaslamp Quarter)</a:t>
            </a:r>
            <a:endParaRPr sz="1800"/>
          </a:p>
          <a:p>
            <a:pPr indent="-342900" lvl="2" marL="1371600" rtl="0" algn="l">
              <a:lnSpc>
                <a:spcPct val="90000"/>
              </a:lnSpc>
              <a:spcBef>
                <a:spcPts val="0"/>
              </a:spcBef>
              <a:spcAft>
                <a:spcPts val="0"/>
              </a:spcAft>
              <a:buSzPts val="1800"/>
              <a:buChar char="•"/>
            </a:pPr>
            <a:r>
              <a:rPr lang="en-US" sz="1800"/>
              <a:t>Identifies </a:t>
            </a:r>
            <a:r>
              <a:rPr lang="en-US" sz="1800"/>
              <a:t>differing</a:t>
            </a:r>
            <a:r>
              <a:rPr lang="en-US" sz="1800"/>
              <a:t> symbols (e.g. Roseville/Fleet Ridge, Roseville - Fleet Ridge)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a7a6258269_0_58"/>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210" name="Google Shape;210;ga7a6258269_0_58"/>
          <p:cNvSpPr txBox="1"/>
          <p:nvPr>
            <p:ph idx="1" type="body"/>
          </p:nvPr>
        </p:nvSpPr>
        <p:spPr>
          <a:xfrm>
            <a:off x="170900" y="870825"/>
            <a:ext cx="44010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US" sz="1800"/>
              <a:t>Neighborhoods</a:t>
            </a:r>
            <a:endParaRPr b="1" sz="1800"/>
          </a:p>
          <a:p>
            <a:pPr indent="-342900" lvl="0" marL="457200" rtl="0" algn="l">
              <a:lnSpc>
                <a:spcPct val="90000"/>
              </a:lnSpc>
              <a:spcBef>
                <a:spcPts val="0"/>
              </a:spcBef>
              <a:spcAft>
                <a:spcPts val="0"/>
              </a:spcAft>
              <a:buSzPts val="1800"/>
              <a:buChar char="•"/>
            </a:pPr>
            <a:r>
              <a:rPr lang="en-US" sz="1800"/>
              <a:t>Compare unmatched neighborhoods with their Google counterparts</a:t>
            </a:r>
            <a:endParaRPr sz="1800"/>
          </a:p>
        </p:txBody>
      </p:sp>
      <p:pic>
        <p:nvPicPr>
          <p:cNvPr id="211" name="Google Shape;211;ga7a6258269_0_58"/>
          <p:cNvPicPr preferRelativeResize="0"/>
          <p:nvPr/>
        </p:nvPicPr>
        <p:blipFill>
          <a:blip r:embed="rId3">
            <a:alphaModFix/>
          </a:blip>
          <a:stretch>
            <a:fillRect/>
          </a:stretch>
        </p:blipFill>
        <p:spPr>
          <a:xfrm>
            <a:off x="4106218" y="186250"/>
            <a:ext cx="5569176" cy="5569176"/>
          </a:xfrm>
          <a:prstGeom prst="rect">
            <a:avLst/>
          </a:prstGeom>
          <a:noFill/>
          <a:ln>
            <a:noFill/>
          </a:ln>
        </p:spPr>
      </p:pic>
      <p:graphicFrame>
        <p:nvGraphicFramePr>
          <p:cNvPr id="212" name="Google Shape;212;ga7a6258269_0_58"/>
          <p:cNvGraphicFramePr/>
          <p:nvPr/>
        </p:nvGraphicFramePr>
        <p:xfrm>
          <a:off x="82365" y="2137593"/>
          <a:ext cx="3000000" cy="3000000"/>
        </p:xfrm>
        <a:graphic>
          <a:graphicData uri="http://schemas.openxmlformats.org/drawingml/2006/table">
            <a:tbl>
              <a:tblPr>
                <a:noFill/>
                <a:tableStyleId>{100FF8B2-24B6-4B7E-9B6F-EE30EAB93C46}</a:tableStyleId>
              </a:tblPr>
              <a:tblGrid>
                <a:gridCol w="1639225"/>
                <a:gridCol w="2925150"/>
              </a:tblGrid>
              <a:tr h="381000">
                <a:tc>
                  <a:txBody>
                    <a:bodyPr/>
                    <a:lstStyle/>
                    <a:p>
                      <a:pPr indent="0" lvl="0" marL="0" rtl="0" algn="l">
                        <a:lnSpc>
                          <a:spcPct val="90000"/>
                        </a:lnSpc>
                        <a:spcBef>
                          <a:spcPts val="0"/>
                        </a:spcBef>
                        <a:spcAft>
                          <a:spcPts val="0"/>
                        </a:spcAft>
                        <a:buNone/>
                      </a:pPr>
                      <a:r>
                        <a:rPr b="1" lang="en-US" sz="1800">
                          <a:solidFill>
                            <a:schemeClr val="lt1"/>
                          </a:solidFill>
                          <a:latin typeface="Calibri"/>
                          <a:ea typeface="Calibri"/>
                          <a:cs typeface="Calibri"/>
                          <a:sym typeface="Calibri"/>
                        </a:rPr>
                        <a:t>Unmatched Neighborhood</a:t>
                      </a:r>
                      <a:endParaRPr b="1"/>
                    </a:p>
                  </a:txBody>
                  <a:tcPr marT="91425" marB="91425" marR="91425" marL="91425"/>
                </a:tc>
                <a:tc>
                  <a:txBody>
                    <a:bodyPr/>
                    <a:lstStyle/>
                    <a:p>
                      <a:pPr indent="0" lvl="0" marL="0" rtl="0" algn="l">
                        <a:lnSpc>
                          <a:spcPct val="90000"/>
                        </a:lnSpc>
                        <a:spcBef>
                          <a:spcPts val="0"/>
                        </a:spcBef>
                        <a:spcAft>
                          <a:spcPts val="0"/>
                        </a:spcAft>
                        <a:buNone/>
                      </a:pPr>
                      <a:r>
                        <a:rPr b="1" lang="en-US" sz="1800">
                          <a:solidFill>
                            <a:schemeClr val="lt1"/>
                          </a:solidFill>
                          <a:latin typeface="Calibri"/>
                          <a:ea typeface="Calibri"/>
                          <a:cs typeface="Calibri"/>
                          <a:sym typeface="Calibri"/>
                        </a:rPr>
                        <a:t>Google Counterpart</a:t>
                      </a:r>
                      <a:endParaRPr b="1"/>
                    </a:p>
                  </a:txBody>
                  <a:tcPr marT="91425" marB="91425" marR="91425" marL="91425" anchor="ctr"/>
                </a:tc>
              </a:tr>
              <a:tr h="381000">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Adams North</a:t>
                      </a:r>
                      <a:endParaRPr sz="1600"/>
                    </a:p>
                  </a:txBody>
                  <a:tcPr marT="91425" marB="91425" marR="91425" marL="91425"/>
                </a:tc>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Normal Heights, Mid-City</a:t>
                      </a:r>
                      <a:endParaRPr sz="1600"/>
                    </a:p>
                  </a:txBody>
                  <a:tcPr marT="91425" marB="91425" marR="91425" marL="91425"/>
                </a:tc>
              </a:tr>
              <a:tr h="381000">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Castle</a:t>
                      </a:r>
                      <a:endParaRPr sz="1600"/>
                    </a:p>
                  </a:txBody>
                  <a:tcPr marT="91425" marB="91425" marR="91425" marL="91425"/>
                </a:tc>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City Heights, Mid-City</a:t>
                      </a:r>
                      <a:endParaRPr sz="1600"/>
                    </a:p>
                  </a:txBody>
                  <a:tcPr marT="91425" marB="91425" marR="91425" marL="91425"/>
                </a:tc>
              </a:tr>
              <a:tr h="381000">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Horton Plaza</a:t>
                      </a:r>
                      <a:endParaRPr sz="1600"/>
                    </a:p>
                  </a:txBody>
                  <a:tcPr marT="91425" marB="91425" marR="91425" marL="91425"/>
                </a:tc>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Gaslamp Quarter</a:t>
                      </a:r>
                      <a:endParaRPr sz="1600"/>
                    </a:p>
                  </a:txBody>
                  <a:tcPr marT="91425" marB="91425" marR="91425" marL="91425"/>
                </a:tc>
              </a:tr>
              <a:tr h="381000">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Park West</a:t>
                      </a:r>
                      <a:endParaRPr sz="1600"/>
                    </a:p>
                  </a:txBody>
                  <a:tcPr marT="91425" marB="91425" marR="91425" marL="91425" anchor="ctr"/>
                </a:tc>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Bankers Hill, Cortez Hill, Hillcrest, Little Italy, Middletown</a:t>
                      </a:r>
                      <a:endParaRPr sz="1600"/>
                    </a:p>
                  </a:txBody>
                  <a:tcPr marT="91425" marB="91425" marR="91425" marL="91425"/>
                </a:tc>
              </a:tr>
              <a:tr h="381000">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Petco Park</a:t>
                      </a:r>
                      <a:endParaRPr sz="1600"/>
                    </a:p>
                  </a:txBody>
                  <a:tcPr marT="91425" marB="91425" marR="91425" marL="91425"/>
                </a:tc>
                <a:tc>
                  <a:txBody>
                    <a:bodyPr/>
                    <a:lstStyle/>
                    <a:p>
                      <a:pPr indent="0" lvl="0" marL="0" rtl="0" algn="l">
                        <a:lnSpc>
                          <a:spcPct val="90000"/>
                        </a:lnSpc>
                        <a:spcBef>
                          <a:spcPts val="0"/>
                        </a:spcBef>
                        <a:spcAft>
                          <a:spcPts val="0"/>
                        </a:spcAft>
                        <a:buNone/>
                      </a:pPr>
                      <a:r>
                        <a:rPr lang="en-US" sz="1600">
                          <a:solidFill>
                            <a:schemeClr val="lt1"/>
                          </a:solidFill>
                          <a:latin typeface="Calibri"/>
                          <a:ea typeface="Calibri"/>
                          <a:cs typeface="Calibri"/>
                          <a:sym typeface="Calibri"/>
                        </a:rPr>
                        <a:t>East Village</a:t>
                      </a:r>
                      <a:endParaRPr sz="16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7a6258269_0_13"/>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218" name="Google Shape;218;ga7a6258269_0_13"/>
          <p:cNvSpPr txBox="1"/>
          <p:nvPr>
            <p:ph idx="1" type="body"/>
          </p:nvPr>
        </p:nvSpPr>
        <p:spPr>
          <a:xfrm>
            <a:off x="170900" y="870825"/>
            <a:ext cx="52641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US" sz="1800"/>
              <a:t>Review Text Processing</a:t>
            </a:r>
            <a:endParaRPr b="1" sz="1800"/>
          </a:p>
          <a:p>
            <a:pPr indent="-342900" lvl="0" marL="457200" rtl="0" algn="l">
              <a:lnSpc>
                <a:spcPct val="90000"/>
              </a:lnSpc>
              <a:spcBef>
                <a:spcPts val="0"/>
              </a:spcBef>
              <a:spcAft>
                <a:spcPts val="0"/>
              </a:spcAft>
              <a:buSzPts val="1800"/>
              <a:buChar char="•"/>
            </a:pPr>
            <a:r>
              <a:rPr lang="en-US" sz="1800"/>
              <a:t>Merge listings with non-automated English reviews</a:t>
            </a:r>
            <a:endParaRPr sz="1800"/>
          </a:p>
          <a:p>
            <a:pPr indent="-342900" lvl="1" marL="914400" rtl="0" algn="l">
              <a:lnSpc>
                <a:spcPct val="90000"/>
              </a:lnSpc>
              <a:spcBef>
                <a:spcPts val="0"/>
              </a:spcBef>
              <a:spcAft>
                <a:spcPts val="0"/>
              </a:spcAft>
              <a:buSzPts val="1800"/>
              <a:buChar char="•"/>
            </a:pPr>
            <a:r>
              <a:rPr lang="en-US" sz="1800"/>
              <a:t>Automated reviews for trip cancellations</a:t>
            </a:r>
            <a:endParaRPr sz="1800"/>
          </a:p>
          <a:p>
            <a:pPr indent="0" lvl="0" marL="0" rtl="0" algn="l">
              <a:lnSpc>
                <a:spcPct val="90000"/>
              </a:lnSpc>
              <a:spcBef>
                <a:spcPts val="0"/>
              </a:spcBef>
              <a:spcAft>
                <a:spcPts val="0"/>
              </a:spcAft>
              <a:buNone/>
            </a:pPr>
            <a:r>
              <a:t/>
            </a:r>
            <a:endParaRPr sz="1800"/>
          </a:p>
          <a:p>
            <a:pPr indent="-342900" lvl="0" marL="457200" rtl="0" algn="l">
              <a:spcBef>
                <a:spcPts val="0"/>
              </a:spcBef>
              <a:spcAft>
                <a:spcPts val="0"/>
              </a:spcAft>
              <a:buSzPts val="1800"/>
              <a:buChar char="•"/>
            </a:pPr>
            <a:r>
              <a:rPr lang="en-US" sz="1800"/>
              <a:t>Filter out reviews from neighborhoods with less than 5000 reviews</a:t>
            </a:r>
            <a:endParaRPr sz="1800"/>
          </a:p>
          <a:p>
            <a:pPr indent="0" lvl="0" marL="0" rtl="0" algn="l">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Spacy</a:t>
            </a:r>
            <a:endParaRPr sz="1800"/>
          </a:p>
          <a:p>
            <a:pPr indent="-342900" lvl="1" marL="914400" rtl="0" algn="l">
              <a:lnSpc>
                <a:spcPct val="90000"/>
              </a:lnSpc>
              <a:spcBef>
                <a:spcPts val="0"/>
              </a:spcBef>
              <a:spcAft>
                <a:spcPts val="0"/>
              </a:spcAft>
              <a:buSzPts val="1800"/>
              <a:buChar char="•"/>
            </a:pPr>
            <a:r>
              <a:rPr lang="en-US" sz="1800"/>
              <a:t>Text processing (tokenization, stop word removal, lemmatization, etc.)</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Gensim</a:t>
            </a:r>
            <a:endParaRPr sz="1800"/>
          </a:p>
          <a:p>
            <a:pPr indent="-342900" lvl="1" marL="914400" rtl="0" algn="l">
              <a:lnSpc>
                <a:spcPct val="90000"/>
              </a:lnSpc>
              <a:spcBef>
                <a:spcPts val="0"/>
              </a:spcBef>
              <a:spcAft>
                <a:spcPts val="0"/>
              </a:spcAft>
              <a:buSzPts val="1800"/>
              <a:buChar char="•"/>
            </a:pPr>
            <a:r>
              <a:rPr lang="en-US" sz="1800"/>
              <a:t>Bi-grams and tri-grams</a:t>
            </a:r>
            <a:endParaRPr sz="1800"/>
          </a:p>
        </p:txBody>
      </p:sp>
      <p:sp>
        <p:nvSpPr>
          <p:cNvPr id="219" name="Google Shape;219;ga7a6258269_0_13"/>
          <p:cNvSpPr txBox="1"/>
          <p:nvPr/>
        </p:nvSpPr>
        <p:spPr>
          <a:xfrm>
            <a:off x="5598525" y="830750"/>
            <a:ext cx="3469800" cy="334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US" sz="1800">
                <a:solidFill>
                  <a:schemeClr val="lt1"/>
                </a:solidFill>
                <a:latin typeface="Calibri"/>
                <a:ea typeface="Calibri"/>
                <a:cs typeface="Calibri"/>
                <a:sym typeface="Calibri"/>
              </a:rPr>
              <a:t>Hillcrest</a:t>
            </a:r>
            <a:endParaRPr>
              <a:latin typeface="Calibri"/>
              <a:ea typeface="Calibri"/>
              <a:cs typeface="Calibri"/>
              <a:sym typeface="Calibri"/>
            </a:endParaRPr>
          </a:p>
        </p:txBody>
      </p:sp>
      <p:pic>
        <p:nvPicPr>
          <p:cNvPr id="220" name="Google Shape;220;ga7a6258269_0_13"/>
          <p:cNvPicPr preferRelativeResize="0"/>
          <p:nvPr/>
        </p:nvPicPr>
        <p:blipFill>
          <a:blip r:embed="rId3">
            <a:alphaModFix/>
          </a:blip>
          <a:stretch>
            <a:fillRect/>
          </a:stretch>
        </p:blipFill>
        <p:spPr>
          <a:xfrm>
            <a:off x="5598625" y="3304950"/>
            <a:ext cx="3469750" cy="1734875"/>
          </a:xfrm>
          <a:prstGeom prst="rect">
            <a:avLst/>
          </a:prstGeom>
          <a:noFill/>
          <a:ln>
            <a:noFill/>
          </a:ln>
        </p:spPr>
      </p:pic>
      <p:pic>
        <p:nvPicPr>
          <p:cNvPr id="221" name="Google Shape;221;ga7a6258269_0_13"/>
          <p:cNvPicPr preferRelativeResize="0"/>
          <p:nvPr/>
        </p:nvPicPr>
        <p:blipFill>
          <a:blip r:embed="rId4">
            <a:alphaModFix/>
          </a:blip>
          <a:stretch>
            <a:fillRect/>
          </a:stretch>
        </p:blipFill>
        <p:spPr>
          <a:xfrm>
            <a:off x="5598663" y="1173523"/>
            <a:ext cx="3469702" cy="1734875"/>
          </a:xfrm>
          <a:prstGeom prst="rect">
            <a:avLst/>
          </a:prstGeom>
          <a:noFill/>
          <a:ln>
            <a:noFill/>
          </a:ln>
        </p:spPr>
      </p:pic>
      <p:sp>
        <p:nvSpPr>
          <p:cNvPr id="222" name="Google Shape;222;ga7a6258269_0_13"/>
          <p:cNvSpPr txBox="1"/>
          <p:nvPr/>
        </p:nvSpPr>
        <p:spPr>
          <a:xfrm>
            <a:off x="5598525" y="2970750"/>
            <a:ext cx="3469800" cy="334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US" sz="1800">
                <a:solidFill>
                  <a:schemeClr val="lt1"/>
                </a:solidFill>
                <a:latin typeface="Calibri"/>
                <a:ea typeface="Calibri"/>
                <a:cs typeface="Calibri"/>
                <a:sym typeface="Calibri"/>
              </a:rPr>
              <a:t>Mission Beach</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a7a6258269_0_69"/>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228" name="Google Shape;228;ga7a6258269_0_69"/>
          <p:cNvSpPr txBox="1"/>
          <p:nvPr>
            <p:ph idx="1" type="body"/>
          </p:nvPr>
        </p:nvSpPr>
        <p:spPr>
          <a:xfrm>
            <a:off x="170900" y="870825"/>
            <a:ext cx="86682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US" sz="1800"/>
              <a:t>Review Topic Modeling</a:t>
            </a:r>
            <a:endParaRPr b="1" sz="1800"/>
          </a:p>
          <a:p>
            <a:pPr indent="-342900" lvl="0" marL="457200" rtl="0" algn="l">
              <a:lnSpc>
                <a:spcPct val="90000"/>
              </a:lnSpc>
              <a:spcBef>
                <a:spcPts val="0"/>
              </a:spcBef>
              <a:spcAft>
                <a:spcPts val="0"/>
              </a:spcAft>
              <a:buSzPts val="1800"/>
              <a:buChar char="•"/>
            </a:pPr>
            <a:r>
              <a:rPr lang="en-US" sz="1800"/>
              <a:t>Perform LDA with Gensim and MALLET</a:t>
            </a:r>
            <a:endParaRPr sz="1800"/>
          </a:p>
          <a:p>
            <a:pPr indent="-342900" lvl="0" marL="457200" rtl="0" algn="l">
              <a:lnSpc>
                <a:spcPct val="90000"/>
              </a:lnSpc>
              <a:spcBef>
                <a:spcPts val="0"/>
              </a:spcBef>
              <a:spcAft>
                <a:spcPts val="0"/>
              </a:spcAft>
              <a:buSzPts val="1800"/>
              <a:buChar char="•"/>
            </a:pPr>
            <a:r>
              <a:rPr lang="en-US" sz="1800"/>
              <a:t>Associate topics with neighborhoods</a:t>
            </a:r>
            <a:endParaRPr sz="1800"/>
          </a:p>
          <a:p>
            <a:pPr indent="-342900" lvl="1" marL="914400" rtl="0" algn="l">
              <a:lnSpc>
                <a:spcPct val="90000"/>
              </a:lnSpc>
              <a:spcBef>
                <a:spcPts val="0"/>
              </a:spcBef>
              <a:spcAft>
                <a:spcPts val="0"/>
              </a:spcAft>
              <a:buSzPts val="1800"/>
              <a:buChar char="•"/>
            </a:pPr>
            <a:r>
              <a:rPr lang="en-US" sz="1800"/>
              <a:t>Calculate P(T|N) and P(T)</a:t>
            </a:r>
            <a:endParaRPr sz="1800"/>
          </a:p>
          <a:p>
            <a:pPr indent="-342900" lvl="1" marL="914400" rtl="0" algn="l">
              <a:lnSpc>
                <a:spcPct val="90000"/>
              </a:lnSpc>
              <a:spcBef>
                <a:spcPts val="0"/>
              </a:spcBef>
              <a:spcAft>
                <a:spcPts val="0"/>
              </a:spcAft>
              <a:buSzPts val="1800"/>
              <a:buChar char="•"/>
            </a:pPr>
            <a:r>
              <a:rPr lang="en-US" sz="1800"/>
              <a:t>Review/topic pairs weighted by LDA score</a:t>
            </a:r>
            <a:endParaRPr sz="1800"/>
          </a:p>
          <a:p>
            <a:pPr indent="-342900" lvl="1" marL="914400" rtl="0" algn="l">
              <a:lnSpc>
                <a:spcPct val="90000"/>
              </a:lnSpc>
              <a:spcBef>
                <a:spcPts val="0"/>
              </a:spcBef>
              <a:spcAft>
                <a:spcPts val="0"/>
              </a:spcAft>
              <a:buSzPts val="1800"/>
              <a:buChar char="•"/>
            </a:pPr>
            <a:r>
              <a:rPr lang="en-US" sz="1800"/>
              <a:t>Associate neighborhoods with topics that appear more often relative to all neighborhoods</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p:txBody>
      </p:sp>
      <p:graphicFrame>
        <p:nvGraphicFramePr>
          <p:cNvPr id="229" name="Google Shape;229;ga7a6258269_0_69"/>
          <p:cNvGraphicFramePr/>
          <p:nvPr/>
        </p:nvGraphicFramePr>
        <p:xfrm>
          <a:off x="170900" y="2739218"/>
          <a:ext cx="3000000" cy="3000000"/>
        </p:xfrm>
        <a:graphic>
          <a:graphicData uri="http://schemas.openxmlformats.org/drawingml/2006/table">
            <a:tbl>
              <a:tblPr>
                <a:noFill/>
                <a:tableStyleId>{100FF8B2-24B6-4B7E-9B6F-EE30EAB93C46}</a:tableStyleId>
              </a:tblPr>
              <a:tblGrid>
                <a:gridCol w="4082850"/>
                <a:gridCol w="4790825"/>
              </a:tblGrid>
              <a:tr h="381000">
                <a:tc>
                  <a:txBody>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Topic Words</a:t>
                      </a:r>
                      <a:endParaRPr b="1" sz="16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Neighborhoods</a:t>
                      </a:r>
                      <a:endParaRPr b="1" sz="16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beach, restaurant, walk, ocean, walk_distance, shop, dog, perfect, bike, short_walk, bay, coffee_shop</a:t>
                      </a:r>
                      <a:endParaRPr>
                        <a:solidFill>
                          <a:schemeClr val="lt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La Jolla, Mission Beach, Ocean Beach, Pacific Beach, Point Loma</a:t>
                      </a:r>
                      <a:endParaRPr>
                        <a:solidFill>
                          <a:schemeClr val="lt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san_diego, apartment, downtown, walk, little_italy, airport, balboa_park, sd, restaurant, convenient</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Bankers Hill, Core-Columbia, East Village, Golden Hill, Hillcrest, Little Italy, Middletown, Park West, Sherman Heights</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night, issue, sleep, noise, work, problem, leave, loud, neighbor, bad</a:t>
                      </a:r>
                      <a:endParaRPr>
                        <a:solidFill>
                          <a:schemeClr val="lt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Bankers Hill, East Village, Little Italy, Logan Heights, Mission Beach, Park West</a:t>
                      </a:r>
                      <a:endParaRPr>
                        <a:solidFill>
                          <a:schemeClr val="lt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a7a6258269_0_95"/>
          <p:cNvPicPr preferRelativeResize="0"/>
          <p:nvPr/>
        </p:nvPicPr>
        <p:blipFill>
          <a:blip r:embed="rId3">
            <a:alphaModFix/>
          </a:blip>
          <a:stretch>
            <a:fillRect/>
          </a:stretch>
        </p:blipFill>
        <p:spPr>
          <a:xfrm>
            <a:off x="649750" y="874425"/>
            <a:ext cx="7929550" cy="4185475"/>
          </a:xfrm>
          <a:prstGeom prst="rect">
            <a:avLst/>
          </a:prstGeom>
          <a:noFill/>
          <a:ln>
            <a:noFill/>
          </a:ln>
        </p:spPr>
      </p:pic>
      <p:sp>
        <p:nvSpPr>
          <p:cNvPr id="235" name="Google Shape;235;ga7a6258269_0_95"/>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a:t>
            </a:r>
            <a:endParaRPr/>
          </a:p>
        </p:txBody>
      </p:sp>
      <p:sp>
        <p:nvSpPr>
          <p:cNvPr id="236" name="Google Shape;236;ga7a6258269_0_95"/>
          <p:cNvSpPr/>
          <p:nvPr/>
        </p:nvSpPr>
        <p:spPr>
          <a:xfrm>
            <a:off x="5537825" y="1303025"/>
            <a:ext cx="3041700" cy="29574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af3a5eb0a7_0_0"/>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 </a:t>
            </a:r>
            <a:endParaRPr/>
          </a:p>
        </p:txBody>
      </p:sp>
      <p:sp>
        <p:nvSpPr>
          <p:cNvPr id="242" name="Google Shape;242;gaf3a5eb0a7_0_0"/>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"Zillow is the leading real estate and rental marketplace dedicated to empowering consumers with data, inspiration and knowledge around the place they call home, and connecting them with the best local professionals who can help."</a:t>
            </a:r>
            <a:endParaRPr sz="1800"/>
          </a:p>
          <a:p>
            <a:pPr indent="0" lvl="0" marL="45720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Zillow's real estate property database has many features</a:t>
            </a:r>
            <a:endParaRPr sz="1800"/>
          </a:p>
          <a:p>
            <a:pPr indent="-342900" lvl="1" marL="914400" rtl="0" algn="l">
              <a:lnSpc>
                <a:spcPct val="90000"/>
              </a:lnSpc>
              <a:spcBef>
                <a:spcPts val="0"/>
              </a:spcBef>
              <a:spcAft>
                <a:spcPts val="0"/>
              </a:spcAft>
              <a:buSzPts val="1800"/>
              <a:buChar char="•"/>
            </a:pPr>
            <a:r>
              <a:rPr lang="en-US" sz="1800"/>
              <a:t>address, bedrooms, bathrooms, square footage</a:t>
            </a:r>
            <a:endParaRPr sz="1800"/>
          </a:p>
          <a:p>
            <a:pPr indent="-342900" lvl="1" marL="914400" rtl="0" algn="l">
              <a:lnSpc>
                <a:spcPct val="90000"/>
              </a:lnSpc>
              <a:spcBef>
                <a:spcPts val="0"/>
              </a:spcBef>
              <a:spcAft>
                <a:spcPts val="0"/>
              </a:spcAft>
              <a:buSzPts val="1800"/>
              <a:buChar char="•"/>
            </a:pPr>
            <a:r>
              <a:rPr lang="en-US" sz="1800"/>
              <a:t>heating/cooling, parking</a:t>
            </a:r>
            <a:r>
              <a:rPr lang="en-US" sz="1800"/>
              <a:t>, nearby schools</a:t>
            </a:r>
            <a:endParaRPr sz="1800"/>
          </a:p>
          <a:p>
            <a:pPr indent="-342900" lvl="1" marL="914400" rtl="0" algn="l">
              <a:lnSpc>
                <a:spcPct val="90000"/>
              </a:lnSpc>
              <a:spcBef>
                <a:spcPts val="0"/>
              </a:spcBef>
              <a:spcAft>
                <a:spcPts val="0"/>
              </a:spcAft>
              <a:buSzPts val="1800"/>
              <a:buChar char="•"/>
            </a:pPr>
            <a:r>
              <a:rPr lang="en-US" sz="1800"/>
              <a:t>Estimated mortgage, taxes, HOA</a:t>
            </a:r>
            <a:endParaRPr sz="1800"/>
          </a:p>
          <a:p>
            <a:pPr indent="-342900" lvl="1" marL="914400" rtl="0" algn="l">
              <a:lnSpc>
                <a:spcPct val="90000"/>
              </a:lnSpc>
              <a:spcBef>
                <a:spcPts val="0"/>
              </a:spcBef>
              <a:spcAft>
                <a:spcPts val="0"/>
              </a:spcAft>
              <a:buSzPts val="1800"/>
              <a:buChar char="•"/>
            </a:pPr>
            <a:r>
              <a:rPr lang="en-US" sz="1800"/>
              <a:t>LGBT legal protections</a:t>
            </a:r>
            <a:endParaRPr sz="1800"/>
          </a:p>
          <a:p>
            <a:pPr indent="-342900" lvl="0" marL="457200" rtl="0" algn="l">
              <a:lnSpc>
                <a:spcPct val="100000"/>
              </a:lnSpc>
              <a:spcBef>
                <a:spcPts val="1000"/>
              </a:spcBef>
              <a:spcAft>
                <a:spcPts val="0"/>
              </a:spcAft>
              <a:buSzPts val="1800"/>
              <a:buChar char="•"/>
            </a:pPr>
            <a:r>
              <a:rPr lang="en-US" sz="1800"/>
              <a:t>Why Zillow?</a:t>
            </a:r>
            <a:endParaRPr sz="1800"/>
          </a:p>
          <a:p>
            <a:pPr indent="-342900" lvl="1" marL="914400" rtl="0" algn="l">
              <a:lnSpc>
                <a:spcPct val="90000"/>
              </a:lnSpc>
              <a:spcBef>
                <a:spcPts val="0"/>
              </a:spcBef>
              <a:spcAft>
                <a:spcPts val="0"/>
              </a:spcAft>
              <a:buSzPts val="1800"/>
              <a:buChar char="•"/>
            </a:pPr>
            <a:r>
              <a:rPr lang="en-US" sz="1800"/>
              <a:t>redfin.com: no API</a:t>
            </a:r>
            <a:endParaRPr sz="1800"/>
          </a:p>
          <a:p>
            <a:pPr indent="-342900" lvl="1" marL="914400" rtl="0" algn="l">
              <a:lnSpc>
                <a:spcPct val="90000"/>
              </a:lnSpc>
              <a:spcBef>
                <a:spcPts val="0"/>
              </a:spcBef>
              <a:spcAft>
                <a:spcPts val="0"/>
              </a:spcAft>
              <a:buSzPts val="1800"/>
              <a:buChar char="•"/>
            </a:pPr>
            <a:r>
              <a:rPr lang="en-US" sz="1800"/>
              <a:t>realtor.com: no accessible API</a:t>
            </a:r>
            <a:endParaRPr sz="1800"/>
          </a:p>
          <a:p>
            <a:pPr indent="-342900" lvl="1" marL="914400" rtl="0" algn="l">
              <a:lnSpc>
                <a:spcPct val="90000"/>
              </a:lnSpc>
              <a:spcBef>
                <a:spcPts val="0"/>
              </a:spcBef>
              <a:spcAft>
                <a:spcPts val="0"/>
              </a:spcAft>
              <a:buSzPts val="1800"/>
              <a:buChar char="•"/>
            </a:pPr>
            <a:r>
              <a:rPr lang="en-US" sz="1800"/>
              <a:t>trulia.com: no API</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2700"/>
              </a:spcBef>
              <a:spcAft>
                <a:spcPts val="0"/>
              </a:spcAft>
              <a:buNone/>
            </a:pPr>
            <a:r>
              <a:t/>
            </a:r>
            <a:endParaRPr/>
          </a:p>
        </p:txBody>
      </p:sp>
      <p:pic>
        <p:nvPicPr>
          <p:cNvPr id="243" name="Google Shape;243;gaf3a5eb0a7_0_0"/>
          <p:cNvPicPr preferRelativeResize="0"/>
          <p:nvPr/>
        </p:nvPicPr>
        <p:blipFill>
          <a:blip r:embed="rId3">
            <a:alphaModFix/>
          </a:blip>
          <a:stretch>
            <a:fillRect/>
          </a:stretch>
        </p:blipFill>
        <p:spPr>
          <a:xfrm>
            <a:off x="6645575" y="2893725"/>
            <a:ext cx="2498423" cy="2249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f3a5eb0a7_0_10"/>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 </a:t>
            </a:r>
            <a:endParaRPr/>
          </a:p>
        </p:txBody>
      </p:sp>
      <p:sp>
        <p:nvSpPr>
          <p:cNvPr id="249" name="Google Shape;249;gaf3a5eb0a7_0_10"/>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Official Zillow API (3rd-party wrapper)</a:t>
            </a:r>
            <a:endParaRPr sz="1800"/>
          </a:p>
          <a:p>
            <a:pPr indent="-342900" lvl="1" marL="914400" rtl="0" algn="l">
              <a:lnSpc>
                <a:spcPct val="90000"/>
              </a:lnSpc>
              <a:spcBef>
                <a:spcPts val="0"/>
              </a:spcBef>
              <a:spcAft>
                <a:spcPts val="0"/>
              </a:spcAft>
              <a:buSzPts val="1800"/>
              <a:buChar char="•"/>
            </a:pPr>
            <a:r>
              <a:rPr lang="en-US" sz="1800"/>
              <a:t>Functional, fast, free</a:t>
            </a:r>
            <a:endParaRPr sz="1800"/>
          </a:p>
          <a:p>
            <a:pPr indent="-342900" lvl="1" marL="914400" rtl="0" algn="l">
              <a:spcBef>
                <a:spcPts val="0"/>
              </a:spcBef>
              <a:spcAft>
                <a:spcPts val="0"/>
              </a:spcAft>
              <a:buSzPts val="1800"/>
              <a:buChar char="•"/>
            </a:pPr>
            <a:r>
              <a:rPr lang="en-US" sz="1800"/>
              <a:t>"</a:t>
            </a:r>
            <a:r>
              <a:rPr lang="en-US" sz="1800"/>
              <a:t>GetSearchResults</a:t>
            </a:r>
            <a:r>
              <a:rPr lang="en-US" sz="1800"/>
              <a:t>"</a:t>
            </a:r>
            <a:endParaRPr sz="1800"/>
          </a:p>
          <a:p>
            <a:pPr indent="-342900" lvl="2" marL="1371600" rtl="0" algn="l">
              <a:spcBef>
                <a:spcPts val="0"/>
              </a:spcBef>
              <a:spcAft>
                <a:spcPts val="0"/>
              </a:spcAft>
              <a:buSzPts val="1800"/>
              <a:buChar char="•"/>
            </a:pPr>
            <a:r>
              <a:rPr lang="en-US" sz="1800"/>
              <a:t>Given:</a:t>
            </a:r>
            <a:endParaRPr sz="1800"/>
          </a:p>
          <a:p>
            <a:pPr indent="-342900" lvl="3" marL="1828800" rtl="0" algn="l">
              <a:spcBef>
                <a:spcPts val="0"/>
              </a:spcBef>
              <a:spcAft>
                <a:spcPts val="0"/>
              </a:spcAft>
              <a:buSzPts val="1800"/>
              <a:buChar char="•"/>
            </a:pPr>
            <a:r>
              <a:rPr lang="en-US" sz="1800"/>
              <a:t>api key</a:t>
            </a:r>
            <a:endParaRPr sz="1800"/>
          </a:p>
          <a:p>
            <a:pPr indent="-342900" lvl="3" marL="1828800" rtl="0" algn="l">
              <a:spcBef>
                <a:spcPts val="0"/>
              </a:spcBef>
              <a:spcAft>
                <a:spcPts val="0"/>
              </a:spcAft>
              <a:buSzPts val="1800"/>
              <a:buChar char="•"/>
            </a:pPr>
            <a:r>
              <a:rPr lang="en-US" sz="1800"/>
              <a:t>address</a:t>
            </a:r>
            <a:endParaRPr sz="1800"/>
          </a:p>
          <a:p>
            <a:pPr indent="-342900" lvl="3" marL="1828800" rtl="0" algn="l">
              <a:spcBef>
                <a:spcPts val="0"/>
              </a:spcBef>
              <a:spcAft>
                <a:spcPts val="0"/>
              </a:spcAft>
              <a:buSzPts val="1800"/>
              <a:buChar char="•"/>
            </a:pPr>
            <a:r>
              <a:rPr lang="en-US" sz="1800"/>
              <a:t>zip code</a:t>
            </a:r>
            <a:endParaRPr sz="1800"/>
          </a:p>
          <a:p>
            <a:pPr indent="-342900" lvl="2" marL="1371600" rtl="0" algn="l">
              <a:spcBef>
                <a:spcPts val="0"/>
              </a:spcBef>
              <a:spcAft>
                <a:spcPts val="0"/>
              </a:spcAft>
              <a:buSzPts val="1800"/>
              <a:buChar char="•"/>
            </a:pPr>
            <a:r>
              <a:rPr lang="en-US" sz="1800"/>
              <a:t>Returns:</a:t>
            </a:r>
            <a:endParaRPr sz="1800"/>
          </a:p>
          <a:p>
            <a:pPr indent="-342900" lvl="3" marL="1828800" rtl="0" algn="l">
              <a:spcBef>
                <a:spcPts val="0"/>
              </a:spcBef>
              <a:spcAft>
                <a:spcPts val="0"/>
              </a:spcAft>
              <a:buSzPts val="1800"/>
              <a:buChar char="•"/>
            </a:pPr>
            <a:r>
              <a:rPr lang="en-US" sz="1800"/>
              <a:t>unique identifier</a:t>
            </a:r>
            <a:endParaRPr sz="1800"/>
          </a:p>
          <a:p>
            <a:pPr indent="-342900" lvl="3" marL="1828800" rtl="0" algn="l">
              <a:spcBef>
                <a:spcPts val="0"/>
              </a:spcBef>
              <a:spcAft>
                <a:spcPts val="0"/>
              </a:spcAft>
              <a:buSzPts val="1800"/>
              <a:buChar char="•"/>
            </a:pPr>
            <a:r>
              <a:rPr lang="en-US" sz="1800"/>
              <a:t>full address</a:t>
            </a:r>
            <a:endParaRPr sz="1800"/>
          </a:p>
          <a:p>
            <a:pPr indent="-342900" lvl="3" marL="1828800" rtl="0" algn="l">
              <a:spcBef>
                <a:spcPts val="0"/>
              </a:spcBef>
              <a:spcAft>
                <a:spcPts val="0"/>
              </a:spcAft>
              <a:buSzPts val="1800"/>
              <a:buChar char="•"/>
            </a:pPr>
            <a:r>
              <a:rPr lang="en-US" sz="1800"/>
              <a:t>urls</a:t>
            </a:r>
            <a:endParaRPr sz="1800"/>
          </a:p>
          <a:p>
            <a:pPr indent="-342900" lvl="3" marL="1828800" rtl="0" algn="l">
              <a:spcBef>
                <a:spcPts val="0"/>
              </a:spcBef>
              <a:spcAft>
                <a:spcPts val="0"/>
              </a:spcAft>
              <a:buSzPts val="1800"/>
              <a:buChar char="•"/>
            </a:pPr>
            <a:r>
              <a:rPr lang="en-US" sz="1800"/>
              <a:t>price "zestimate"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Drawbacks:</a:t>
            </a:r>
            <a:endParaRPr sz="1800"/>
          </a:p>
          <a:p>
            <a:pPr indent="-342900" lvl="1" marL="914400" rtl="0" algn="l">
              <a:spcBef>
                <a:spcPts val="0"/>
              </a:spcBef>
              <a:spcAft>
                <a:spcPts val="0"/>
              </a:spcAft>
              <a:buSzPts val="1800"/>
              <a:buChar char="•"/>
            </a:pPr>
            <a:r>
              <a:rPr lang="en-US" sz="1800"/>
              <a:t>Returns limited feature set</a:t>
            </a:r>
            <a:endParaRPr sz="1800"/>
          </a:p>
          <a:p>
            <a:pPr indent="-342900" lvl="1" marL="914400" rtl="0" algn="l">
              <a:spcBef>
                <a:spcPts val="0"/>
              </a:spcBef>
              <a:spcAft>
                <a:spcPts val="0"/>
              </a:spcAft>
              <a:buSzPts val="1800"/>
              <a:buChar char="•"/>
            </a:pPr>
            <a:r>
              <a:rPr lang="en-US" sz="1800"/>
              <a:t>Returned property is not necessarily for sale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af3a5eb0a7_0_15"/>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 </a:t>
            </a:r>
            <a:endParaRPr/>
          </a:p>
        </p:txBody>
      </p:sp>
      <p:sp>
        <p:nvSpPr>
          <p:cNvPr id="255" name="Google Shape;255;gaf3a5eb0a7_0_15"/>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Official API requires address + zip code inputs</a:t>
            </a:r>
            <a:endParaRPr sz="1800"/>
          </a:p>
          <a:p>
            <a:pPr indent="-342900" lvl="0" marL="457200" rtl="0" algn="l">
              <a:lnSpc>
                <a:spcPct val="90000"/>
              </a:lnSpc>
              <a:spcBef>
                <a:spcPts val="1000"/>
              </a:spcBef>
              <a:spcAft>
                <a:spcPts val="0"/>
              </a:spcAft>
              <a:buSzPts val="1800"/>
              <a:buChar char="•"/>
            </a:pPr>
            <a:r>
              <a:rPr lang="en-US" sz="1800"/>
              <a:t>Scrape Zillow for address + zip code pairs</a:t>
            </a:r>
            <a:endParaRPr sz="1800"/>
          </a:p>
          <a:p>
            <a:pPr indent="-340544" lvl="0" marL="452487" rtl="0" algn="l">
              <a:spcBef>
                <a:spcPts val="1000"/>
              </a:spcBef>
              <a:spcAft>
                <a:spcPts val="0"/>
              </a:spcAft>
              <a:buSzPts val="1800"/>
              <a:buChar char="•"/>
            </a:pPr>
            <a:r>
              <a:rPr lang="en-US" sz="1800"/>
              <a:t>www.zillow.com/homes/for_sale/</a:t>
            </a:r>
            <a:r>
              <a:rPr lang="en-US" sz="1800">
                <a:solidFill>
                  <a:srgbClr val="CC0000"/>
                </a:solidFill>
              </a:rPr>
              <a:t>92129</a:t>
            </a:r>
            <a:r>
              <a:rPr lang="en-US" sz="1800"/>
              <a:t>_rb	</a:t>
            </a:r>
            <a:endParaRPr sz="1800"/>
          </a:p>
          <a:p>
            <a:pPr indent="-342900" lvl="0" marL="457200" rtl="0" algn="l">
              <a:lnSpc>
                <a:spcPct val="90000"/>
              </a:lnSpc>
              <a:spcBef>
                <a:spcPts val="1000"/>
              </a:spcBef>
              <a:spcAft>
                <a:spcPts val="0"/>
              </a:spcAft>
              <a:buSzPts val="1800"/>
              <a:buChar char="•"/>
            </a:pPr>
            <a:r>
              <a:rPr lang="en-US" sz="1800"/>
              <a:t>First, assemble list of San Diego zip codes</a:t>
            </a:r>
            <a:endParaRPr sz="1800"/>
          </a:p>
          <a:p>
            <a:pPr indent="-342900" lvl="1" marL="914400" rtl="0" algn="l">
              <a:lnSpc>
                <a:spcPct val="90000"/>
              </a:lnSpc>
              <a:spcBef>
                <a:spcPts val="0"/>
              </a:spcBef>
              <a:spcAft>
                <a:spcPts val="0"/>
              </a:spcAft>
              <a:buSzPts val="1800"/>
              <a:buChar char="•"/>
            </a:pPr>
            <a:r>
              <a:rPr lang="en-US" sz="1800"/>
              <a:t>Manual creation</a:t>
            </a:r>
            <a:endParaRPr sz="1800"/>
          </a:p>
          <a:p>
            <a:pPr indent="-342900" lvl="0" marL="457200" rtl="0" algn="l">
              <a:spcBef>
                <a:spcPts val="1000"/>
              </a:spcBef>
              <a:spcAft>
                <a:spcPts val="0"/>
              </a:spcAft>
              <a:buSzPts val="1800"/>
              <a:buChar char="•"/>
            </a:pPr>
            <a:r>
              <a:rPr lang="en-US" sz="1800"/>
              <a:t>Get properties by zip code</a:t>
            </a:r>
            <a:endParaRPr sz="1800"/>
          </a:p>
          <a:p>
            <a:pPr indent="-342900" lvl="1" marL="914400" rtl="0" algn="l">
              <a:spcBef>
                <a:spcPts val="0"/>
              </a:spcBef>
              <a:spcAft>
                <a:spcPts val="0"/>
              </a:spcAft>
              <a:buSzPts val="1800"/>
              <a:buChar char="•"/>
            </a:pPr>
            <a:r>
              <a:rPr lang="en-US" sz="1800"/>
              <a:t>~40 properties returned per zip code</a:t>
            </a:r>
            <a:endParaRPr sz="1800"/>
          </a:p>
          <a:p>
            <a:pPr indent="-342900" lvl="1" marL="914400" rtl="0" algn="l">
              <a:spcBef>
                <a:spcPts val="0"/>
              </a:spcBef>
              <a:spcAft>
                <a:spcPts val="0"/>
              </a:spcAft>
              <a:buSzPts val="1800"/>
              <a:buChar char="•"/>
            </a:pPr>
            <a:r>
              <a:rPr lang="en-US" sz="1800"/>
              <a:t>Retrieve data with "requests" module</a:t>
            </a:r>
            <a:endParaRPr sz="1800"/>
          </a:p>
          <a:p>
            <a:pPr indent="-342900" lvl="1" marL="914400" rtl="0" algn="l">
              <a:spcBef>
                <a:spcPts val="0"/>
              </a:spcBef>
              <a:spcAft>
                <a:spcPts val="0"/>
              </a:spcAft>
              <a:buSzPts val="1800"/>
              <a:buChar char="•"/>
            </a:pPr>
            <a:r>
              <a:rPr lang="en-US" sz="1800"/>
              <a:t>Parse data with "BeautifulSoup" module</a:t>
            </a:r>
            <a:endParaRPr sz="1800"/>
          </a:p>
          <a:p>
            <a:pPr indent="-342900" lvl="1" marL="914400" rtl="0" algn="l">
              <a:spcBef>
                <a:spcPts val="0"/>
              </a:spcBef>
              <a:spcAft>
                <a:spcPts val="0"/>
              </a:spcAft>
              <a:buSzPts val="1800"/>
              <a:buChar char="•"/>
            </a:pPr>
            <a:r>
              <a:rPr lang="en-US" sz="1800"/>
              <a:t>Returned properties are not necessarily located within</a:t>
            </a:r>
            <a:endParaRPr sz="1800"/>
          </a:p>
          <a:p>
            <a:pPr indent="0" lvl="0" marL="514301" rtl="0" algn="l">
              <a:spcBef>
                <a:spcPts val="0"/>
              </a:spcBef>
              <a:spcAft>
                <a:spcPts val="0"/>
              </a:spcAft>
              <a:buNone/>
            </a:pPr>
            <a:r>
              <a:rPr lang="en-US" sz="1800"/>
              <a:t>        the given zip code</a:t>
            </a:r>
            <a:endParaRPr sz="1800"/>
          </a:p>
        </p:txBody>
      </p:sp>
      <p:pic>
        <p:nvPicPr>
          <p:cNvPr id="256" name="Google Shape;256;gaf3a5eb0a7_0_15"/>
          <p:cNvPicPr preferRelativeResize="0"/>
          <p:nvPr/>
        </p:nvPicPr>
        <p:blipFill rotWithShape="1">
          <a:blip r:embed="rId3">
            <a:alphaModFix/>
          </a:blip>
          <a:srcRect b="0" l="0" r="16729" t="20979"/>
          <a:stretch/>
        </p:blipFill>
        <p:spPr>
          <a:xfrm>
            <a:off x="6459350" y="2057750"/>
            <a:ext cx="2684650" cy="308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af581919ce_1_0"/>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 </a:t>
            </a:r>
            <a:endParaRPr/>
          </a:p>
        </p:txBody>
      </p:sp>
      <p:sp>
        <p:nvSpPr>
          <p:cNvPr id="262" name="Google Shape;262;gaf581919ce_1_0"/>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Zillow “GetSearchResults” API</a:t>
            </a:r>
            <a:endParaRPr sz="1800"/>
          </a:p>
          <a:p>
            <a:pPr indent="-342900" lvl="1" marL="914400" rtl="0" algn="l">
              <a:lnSpc>
                <a:spcPct val="90000"/>
              </a:lnSpc>
              <a:spcBef>
                <a:spcPts val="0"/>
              </a:spcBef>
              <a:spcAft>
                <a:spcPts val="0"/>
              </a:spcAft>
              <a:buSzPts val="1800"/>
              <a:buChar char="•"/>
            </a:pPr>
            <a:r>
              <a:rPr lang="en-US" sz="1800"/>
              <a:t>Receive basic property data, urls, etc.</a:t>
            </a:r>
            <a:endParaRPr sz="1800"/>
          </a:p>
          <a:p>
            <a:pPr indent="-342900" lvl="1" marL="914400" rtl="0" algn="l">
              <a:lnSpc>
                <a:spcPct val="90000"/>
              </a:lnSpc>
              <a:spcBef>
                <a:spcPts val="0"/>
              </a:spcBef>
              <a:spcAft>
                <a:spcPts val="0"/>
              </a:spcAft>
              <a:buSzPts val="1800"/>
              <a:buChar char="•"/>
            </a:pPr>
            <a:r>
              <a:rPr lang="en-US" sz="1800"/>
              <a:t>python object</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Use received Zillow url to scrape more data, per property</a:t>
            </a:r>
            <a:endParaRPr sz="1800"/>
          </a:p>
          <a:p>
            <a:pPr indent="-342900" lvl="1" marL="914400" rtl="0" algn="l">
              <a:spcBef>
                <a:spcPts val="0"/>
              </a:spcBef>
              <a:spcAft>
                <a:spcPts val="0"/>
              </a:spcAft>
              <a:buSzPts val="1800"/>
              <a:buChar char="•"/>
            </a:pPr>
            <a:r>
              <a:rPr lang="en-US" sz="1800"/>
              <a:t>Retrieve data with "requests" module</a:t>
            </a:r>
            <a:endParaRPr sz="1800"/>
          </a:p>
          <a:p>
            <a:pPr indent="-342900" lvl="1" marL="914400" rtl="0" algn="l">
              <a:spcBef>
                <a:spcPts val="0"/>
              </a:spcBef>
              <a:spcAft>
                <a:spcPts val="0"/>
              </a:spcAft>
              <a:buSzPts val="1800"/>
              <a:buChar char="•"/>
            </a:pPr>
            <a:r>
              <a:rPr lang="en-US" sz="1800"/>
              <a:t>Parse data with "BeautifulSoup" module</a:t>
            </a:r>
            <a:endParaRPr sz="1800"/>
          </a:p>
          <a:p>
            <a:pPr indent="-342900" lvl="1" marL="914400" rtl="0" algn="l">
              <a:spcBef>
                <a:spcPts val="0"/>
              </a:spcBef>
              <a:spcAft>
                <a:spcPts val="0"/>
              </a:spcAft>
              <a:buSzPts val="1800"/>
              <a:buChar char="•"/>
            </a:pPr>
            <a:r>
              <a:rPr lang="en-US" sz="1800"/>
              <a:t>Extract:</a:t>
            </a:r>
            <a:endParaRPr sz="1800"/>
          </a:p>
          <a:p>
            <a:pPr indent="-342900" lvl="2" marL="1371600" rtl="0" algn="l">
              <a:spcBef>
                <a:spcPts val="0"/>
              </a:spcBef>
              <a:spcAft>
                <a:spcPts val="0"/>
              </a:spcAft>
              <a:buSzPts val="1800"/>
              <a:buChar char="•"/>
            </a:pPr>
            <a:r>
              <a:rPr lang="en-US" sz="1800"/>
              <a:t>price</a:t>
            </a:r>
            <a:endParaRPr sz="1800"/>
          </a:p>
          <a:p>
            <a:pPr indent="-342900" lvl="2" marL="1371600" rtl="0" algn="l">
              <a:spcBef>
                <a:spcPts val="0"/>
              </a:spcBef>
              <a:spcAft>
                <a:spcPts val="0"/>
              </a:spcAft>
              <a:buSzPts val="1800"/>
              <a:buChar char="•"/>
            </a:pPr>
            <a:r>
              <a:rPr lang="en-US" sz="1800"/>
              <a:t>location info</a:t>
            </a:r>
            <a:endParaRPr sz="1800"/>
          </a:p>
          <a:p>
            <a:pPr indent="-342900" lvl="2" marL="1371600" rtl="0" algn="l">
              <a:spcBef>
                <a:spcPts val="0"/>
              </a:spcBef>
              <a:spcAft>
                <a:spcPts val="0"/>
              </a:spcAft>
              <a:buSzPts val="1800"/>
              <a:buChar char="•"/>
            </a:pPr>
            <a:r>
              <a:rPr lang="en-US" sz="1800"/>
              <a:t>neighborhood</a:t>
            </a:r>
            <a:endParaRPr sz="1800"/>
          </a:p>
          <a:p>
            <a:pPr indent="-342900" lvl="2" marL="1371600" rtl="0" algn="l">
              <a:spcBef>
                <a:spcPts val="0"/>
              </a:spcBef>
              <a:spcAft>
                <a:spcPts val="0"/>
              </a:spcAft>
              <a:buSzPts val="1800"/>
              <a:buChar char="•"/>
            </a:pPr>
            <a:r>
              <a:rPr lang="en-US" sz="1800"/>
              <a:t>number of bedrooms</a:t>
            </a:r>
            <a:endParaRPr sz="1800"/>
          </a:p>
          <a:p>
            <a:pPr indent="-342900" lvl="2" marL="1371600" rtl="0" algn="l">
              <a:spcBef>
                <a:spcPts val="0"/>
              </a:spcBef>
              <a:spcAft>
                <a:spcPts val="0"/>
              </a:spcAft>
              <a:buSzPts val="1800"/>
              <a:buChar char="•"/>
            </a:pPr>
            <a:r>
              <a:rPr lang="en-US" sz="1800"/>
              <a:t>number of bathrooms</a:t>
            </a:r>
            <a:endParaRPr sz="1800"/>
          </a:p>
          <a:p>
            <a:pPr indent="-342900" lvl="2" marL="1371600" rtl="0" algn="l">
              <a:spcBef>
                <a:spcPts val="0"/>
              </a:spcBef>
              <a:spcAft>
                <a:spcPts val="0"/>
              </a:spcAft>
              <a:buSzPts val="1800"/>
              <a:buChar char="•"/>
            </a:pPr>
            <a:r>
              <a:rPr lang="en-US" sz="1800"/>
              <a:t>lot size</a:t>
            </a:r>
            <a:endParaRPr sz="1800"/>
          </a:p>
          <a:p>
            <a:pPr indent="-342900" lvl="2" marL="1371600" rtl="0" algn="l">
              <a:spcBef>
                <a:spcPts val="0"/>
              </a:spcBef>
              <a:spcAft>
                <a:spcPts val="0"/>
              </a:spcAft>
              <a:buSzPts val="1800"/>
              <a:buChar char="•"/>
            </a:pPr>
            <a:r>
              <a:rPr lang="en-US" sz="1800"/>
              <a:t>agent description</a:t>
            </a:r>
            <a:endParaRPr sz="1800"/>
          </a:p>
          <a:p>
            <a:pPr indent="0" lvl="0" marL="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af3a5eb0a7_0_20"/>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Real Estate Properties (Zillow) </a:t>
            </a:r>
            <a:endParaRPr/>
          </a:p>
        </p:txBody>
      </p:sp>
      <p:sp>
        <p:nvSpPr>
          <p:cNvPr id="268" name="Google Shape;268;gaf3a5eb0a7_0_20"/>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276225" lvl="1" marL="514301" rtl="0" algn="l">
              <a:spcBef>
                <a:spcPts val="0"/>
              </a:spcBef>
              <a:spcAft>
                <a:spcPts val="0"/>
              </a:spcAft>
              <a:buSzPts val="1800"/>
              <a:buChar char="•"/>
            </a:pPr>
            <a:r>
              <a:rPr lang="en-US" sz="1800"/>
              <a:t>Zillow’s “neighborhood” data is very sparse</a:t>
            </a:r>
            <a:endParaRPr sz="1800"/>
          </a:p>
          <a:p>
            <a:pPr indent="-276225" lvl="2" marL="771432" rtl="0" algn="l">
              <a:spcBef>
                <a:spcPts val="0"/>
              </a:spcBef>
              <a:spcAft>
                <a:spcPts val="0"/>
              </a:spcAft>
              <a:buSzPts val="1800"/>
              <a:buChar char="•"/>
            </a:pPr>
            <a:r>
              <a:rPr lang="en-US" sz="1800"/>
              <a:t>95% null</a:t>
            </a:r>
            <a:endParaRPr sz="1800"/>
          </a:p>
          <a:p>
            <a:pPr indent="-276225" lvl="2" marL="771432" rtl="0" algn="l">
              <a:spcBef>
                <a:spcPts val="0"/>
              </a:spcBef>
              <a:spcAft>
                <a:spcPts val="0"/>
              </a:spcAft>
              <a:buSzPts val="1800"/>
              <a:buChar char="•"/>
            </a:pPr>
            <a:r>
              <a:rPr lang="en-US" sz="1800"/>
              <a:t>Potential scraping oversight</a:t>
            </a:r>
            <a:endParaRPr sz="1800"/>
          </a:p>
          <a:p>
            <a:pPr indent="-276225" lvl="2" marL="771432" rtl="0" algn="l">
              <a:spcBef>
                <a:spcPts val="0"/>
              </a:spcBef>
              <a:spcAft>
                <a:spcPts val="0"/>
              </a:spcAft>
              <a:buSzPts val="1800"/>
              <a:buChar char="•"/>
            </a:pPr>
            <a:r>
              <a:rPr lang="en-US" sz="1800"/>
              <a:t>Reverse geocode GPS to neighborhood</a:t>
            </a:r>
            <a:endParaRPr sz="1800"/>
          </a:p>
          <a:p>
            <a:pPr indent="0" lvl="0" marL="0" rtl="0" algn="l">
              <a:spcBef>
                <a:spcPts val="0"/>
              </a:spcBef>
              <a:spcAft>
                <a:spcPts val="0"/>
              </a:spcAft>
              <a:buNone/>
            </a:pPr>
            <a:r>
              <a:t/>
            </a:r>
            <a:endParaRPr sz="1800"/>
          </a:p>
          <a:p>
            <a:pPr indent="-276225" lvl="1" marL="514301" rtl="0" algn="l">
              <a:spcBef>
                <a:spcPts val="0"/>
              </a:spcBef>
              <a:spcAft>
                <a:spcPts val="0"/>
              </a:spcAft>
              <a:buSzPts val="1800"/>
              <a:buChar char="•"/>
            </a:pPr>
            <a:r>
              <a:rPr lang="en-US" sz="1800"/>
              <a:t>Export data as csv</a:t>
            </a:r>
            <a:endParaRPr sz="1800"/>
          </a:p>
        </p:txBody>
      </p:sp>
      <p:pic>
        <p:nvPicPr>
          <p:cNvPr id="269" name="Google Shape;269;gaf3a5eb0a7_0_20"/>
          <p:cNvPicPr preferRelativeResize="0"/>
          <p:nvPr/>
        </p:nvPicPr>
        <p:blipFill>
          <a:blip r:embed="rId3">
            <a:alphaModFix/>
          </a:blip>
          <a:stretch>
            <a:fillRect/>
          </a:stretch>
        </p:blipFill>
        <p:spPr>
          <a:xfrm>
            <a:off x="2878087" y="3490350"/>
            <a:ext cx="3387826" cy="12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ctrTitle"/>
          </p:nvPr>
        </p:nvSpPr>
        <p:spPr>
          <a:xfrm>
            <a:off x="69057" y="196283"/>
            <a:ext cx="9006000" cy="609000"/>
          </a:xfrm>
          <a:prstGeom prst="rect">
            <a:avLst/>
          </a:prstGeom>
          <a:solidFill>
            <a:srgbClr val="006C92"/>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chemeClr val="lt1"/>
              </a:buClr>
              <a:buSzPts val="2200"/>
              <a:buFont typeface="Calibri"/>
              <a:buNone/>
            </a:pPr>
            <a:r>
              <a:rPr lang="en-US"/>
              <a:t>Outlines</a:t>
            </a:r>
            <a:endParaRPr/>
          </a:p>
        </p:txBody>
      </p:sp>
      <p:sp>
        <p:nvSpPr>
          <p:cNvPr id="145" name="Google Shape;145;p10"/>
          <p:cNvSpPr txBox="1"/>
          <p:nvPr>
            <p:ph idx="1" type="body"/>
          </p:nvPr>
        </p:nvSpPr>
        <p:spPr>
          <a:xfrm>
            <a:off x="346500" y="931500"/>
            <a:ext cx="3588300" cy="3955500"/>
          </a:xfrm>
          <a:prstGeom prst="rect">
            <a:avLst/>
          </a:prstGeom>
          <a:noFill/>
          <a:ln>
            <a:noFill/>
          </a:ln>
        </p:spPr>
        <p:txBody>
          <a:bodyPr anchorCtr="0" anchor="t" bIns="0" lIns="0" spcFirstLastPara="1" rIns="0" wrap="square" tIns="0">
            <a:noAutofit/>
          </a:bodyPr>
          <a:lstStyle/>
          <a:p>
            <a:pPr indent="-355600" lvl="0" marL="342900" rtl="0" algn="l">
              <a:lnSpc>
                <a:spcPct val="90000"/>
              </a:lnSpc>
              <a:spcBef>
                <a:spcPts val="0"/>
              </a:spcBef>
              <a:spcAft>
                <a:spcPts val="0"/>
              </a:spcAft>
              <a:buSzPts val="1700"/>
              <a:buFont typeface="Arial"/>
              <a:buChar char="•"/>
            </a:pPr>
            <a:r>
              <a:rPr lang="en-US" sz="1700"/>
              <a:t>Project Objective</a:t>
            </a:r>
            <a:endParaRPr sz="1700"/>
          </a:p>
          <a:p>
            <a:pPr indent="0" lvl="0" marL="0" rtl="0" algn="l">
              <a:lnSpc>
                <a:spcPct val="90000"/>
              </a:lnSpc>
              <a:spcBef>
                <a:spcPts val="0"/>
              </a:spcBef>
              <a:spcAft>
                <a:spcPts val="0"/>
              </a:spcAft>
              <a:buNone/>
            </a:pPr>
            <a:r>
              <a:t/>
            </a:r>
            <a:endParaRPr sz="1700"/>
          </a:p>
          <a:p>
            <a:pPr indent="-355600" lvl="0" marL="342900" rtl="0" algn="l">
              <a:lnSpc>
                <a:spcPct val="90000"/>
              </a:lnSpc>
              <a:spcBef>
                <a:spcPts val="0"/>
              </a:spcBef>
              <a:spcAft>
                <a:spcPts val="0"/>
              </a:spcAft>
              <a:buSzPts val="1700"/>
              <a:buFont typeface="Arial"/>
              <a:buChar char="•"/>
            </a:pPr>
            <a:r>
              <a:rPr lang="en-US" sz="1700"/>
              <a:t>Data Sources and Diagram</a:t>
            </a:r>
            <a:endParaRPr sz="1700"/>
          </a:p>
          <a:p>
            <a:pPr indent="0" lvl="0" marL="0" rtl="0" algn="l">
              <a:lnSpc>
                <a:spcPct val="90000"/>
              </a:lnSpc>
              <a:spcBef>
                <a:spcPts val="0"/>
              </a:spcBef>
              <a:spcAft>
                <a:spcPts val="0"/>
              </a:spcAft>
              <a:buNone/>
            </a:pPr>
            <a:r>
              <a:t/>
            </a:r>
            <a:endParaRPr sz="1700"/>
          </a:p>
          <a:p>
            <a:pPr indent="-355600" lvl="0" marL="342900" rtl="0" algn="l">
              <a:lnSpc>
                <a:spcPct val="90000"/>
              </a:lnSpc>
              <a:spcBef>
                <a:spcPts val="0"/>
              </a:spcBef>
              <a:spcAft>
                <a:spcPts val="0"/>
              </a:spcAft>
              <a:buSzPts val="1700"/>
              <a:buFont typeface="Arial"/>
              <a:buChar char="•"/>
            </a:pPr>
            <a:r>
              <a:rPr lang="en-US" sz="1700"/>
              <a:t>Extract, Transform, Load (ETL)</a:t>
            </a:r>
            <a:endParaRPr sz="1700"/>
          </a:p>
          <a:p>
            <a:pPr indent="0" lvl="2" marL="514257" rtl="0" algn="l">
              <a:spcBef>
                <a:spcPts val="0"/>
              </a:spcBef>
              <a:spcAft>
                <a:spcPts val="0"/>
              </a:spcAft>
              <a:buSzPts val="1600"/>
              <a:buNone/>
            </a:pPr>
            <a:r>
              <a:rPr lang="en-US" sz="1400"/>
              <a:t>Rental Properties</a:t>
            </a:r>
            <a:endParaRPr sz="1400"/>
          </a:p>
          <a:p>
            <a:pPr indent="0" lvl="2" marL="514257" rtl="0" algn="l">
              <a:lnSpc>
                <a:spcPct val="90000"/>
              </a:lnSpc>
              <a:spcBef>
                <a:spcPts val="0"/>
              </a:spcBef>
              <a:spcAft>
                <a:spcPts val="0"/>
              </a:spcAft>
              <a:buSzPts val="1600"/>
              <a:buFont typeface="Arial"/>
              <a:buNone/>
            </a:pPr>
            <a:r>
              <a:rPr lang="en-US" sz="1400"/>
              <a:t>Real Estate Properties</a:t>
            </a:r>
            <a:br>
              <a:rPr lang="en-US" sz="1400"/>
            </a:br>
            <a:r>
              <a:rPr lang="en-US" sz="1400"/>
              <a:t>Places of interest</a:t>
            </a:r>
            <a:endParaRPr sz="1400"/>
          </a:p>
          <a:p>
            <a:pPr indent="0" lvl="2" marL="514257" rtl="0" algn="l">
              <a:lnSpc>
                <a:spcPct val="90000"/>
              </a:lnSpc>
              <a:spcBef>
                <a:spcPts val="0"/>
              </a:spcBef>
              <a:spcAft>
                <a:spcPts val="0"/>
              </a:spcAft>
              <a:buSzPts val="1500"/>
              <a:buNone/>
            </a:pPr>
            <a:r>
              <a:t/>
            </a:r>
            <a:endParaRPr/>
          </a:p>
          <a:p>
            <a:pPr indent="-355600" lvl="0" marL="342900" rtl="0" algn="l">
              <a:lnSpc>
                <a:spcPct val="90000"/>
              </a:lnSpc>
              <a:spcBef>
                <a:spcPts val="0"/>
              </a:spcBef>
              <a:spcAft>
                <a:spcPts val="0"/>
              </a:spcAft>
              <a:buSzPts val="1700"/>
              <a:buFont typeface="Arial"/>
              <a:buChar char="•"/>
            </a:pPr>
            <a:r>
              <a:rPr lang="en-US" sz="1700"/>
              <a:t>Knowledge Graph Schema</a:t>
            </a:r>
            <a:br>
              <a:rPr lang="en-US" sz="1700"/>
            </a:br>
            <a:endParaRPr sz="1700"/>
          </a:p>
          <a:p>
            <a:pPr indent="-355600" lvl="0" marL="342900" rtl="0" algn="l">
              <a:lnSpc>
                <a:spcPct val="90000"/>
              </a:lnSpc>
              <a:spcBef>
                <a:spcPts val="0"/>
              </a:spcBef>
              <a:spcAft>
                <a:spcPts val="0"/>
              </a:spcAft>
              <a:buSzPts val="1700"/>
              <a:buFont typeface="Arial"/>
              <a:buChar char="•"/>
            </a:pPr>
            <a:r>
              <a:rPr lang="en-US" sz="1700"/>
              <a:t>Example Queries</a:t>
            </a:r>
            <a:br>
              <a:rPr lang="en-US" sz="1700"/>
            </a:br>
            <a:endParaRPr sz="1700"/>
          </a:p>
          <a:p>
            <a:pPr indent="-355600" lvl="0" marL="342900" rtl="0" algn="l">
              <a:lnSpc>
                <a:spcPct val="90000"/>
              </a:lnSpc>
              <a:spcBef>
                <a:spcPts val="0"/>
              </a:spcBef>
              <a:spcAft>
                <a:spcPts val="0"/>
              </a:spcAft>
              <a:buSzPts val="1700"/>
              <a:buFont typeface="Arial"/>
              <a:buChar char="•"/>
            </a:pPr>
            <a:r>
              <a:rPr lang="en-US" sz="1700"/>
              <a:t>Challenges and Limitations</a:t>
            </a:r>
            <a:br>
              <a:rPr lang="en-US" sz="1700"/>
            </a:br>
            <a:endParaRPr sz="1700"/>
          </a:p>
          <a:p>
            <a:pPr indent="-355600" lvl="0" marL="342900" rtl="0" algn="l">
              <a:lnSpc>
                <a:spcPct val="90000"/>
              </a:lnSpc>
              <a:spcBef>
                <a:spcPts val="0"/>
              </a:spcBef>
              <a:spcAft>
                <a:spcPts val="0"/>
              </a:spcAft>
              <a:buSzPts val="1700"/>
              <a:buFont typeface="Arial"/>
              <a:buChar char="•"/>
            </a:pPr>
            <a:r>
              <a:rPr lang="en-US" sz="1700"/>
              <a:t>Future Enhancements</a:t>
            </a:r>
            <a:br>
              <a:rPr lang="en-US" sz="1700"/>
            </a:br>
            <a:endParaRPr sz="1700"/>
          </a:p>
          <a:p>
            <a:pPr indent="-355600" lvl="0" marL="342900" rtl="0" algn="l">
              <a:lnSpc>
                <a:spcPct val="90000"/>
              </a:lnSpc>
              <a:spcBef>
                <a:spcPts val="0"/>
              </a:spcBef>
              <a:spcAft>
                <a:spcPts val="0"/>
              </a:spcAft>
              <a:buSzPts val="1700"/>
              <a:buChar char="•"/>
            </a:pPr>
            <a:r>
              <a:rPr lang="en-US" sz="1700"/>
              <a:t>Q / A</a:t>
            </a:r>
            <a:endParaRPr sz="1700"/>
          </a:p>
        </p:txBody>
      </p:sp>
      <p:sp>
        <p:nvSpPr>
          <p:cNvPr id="146" name="Google Shape;146;p10"/>
          <p:cNvSpPr txBox="1"/>
          <p:nvPr>
            <p:ph type="ctrTitle"/>
          </p:nvPr>
        </p:nvSpPr>
        <p:spPr>
          <a:xfrm>
            <a:off x="2204675" y="3022950"/>
            <a:ext cx="4440900" cy="5583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sz="1900"/>
              <a:t>USE AS NEEDED</a:t>
            </a:r>
            <a:endParaRPr sz="1900"/>
          </a:p>
        </p:txBody>
      </p:sp>
      <p:pic>
        <p:nvPicPr>
          <p:cNvPr id="147" name="Google Shape;147;p10"/>
          <p:cNvPicPr preferRelativeResize="0"/>
          <p:nvPr/>
        </p:nvPicPr>
        <p:blipFill>
          <a:blip r:embed="rId3">
            <a:alphaModFix/>
          </a:blip>
          <a:stretch>
            <a:fillRect/>
          </a:stretch>
        </p:blipFill>
        <p:spPr>
          <a:xfrm>
            <a:off x="6734900" y="1054351"/>
            <a:ext cx="1771050" cy="861926"/>
          </a:xfrm>
          <a:prstGeom prst="rect">
            <a:avLst/>
          </a:prstGeom>
          <a:noFill/>
          <a:ln>
            <a:noFill/>
          </a:ln>
        </p:spPr>
      </p:pic>
      <p:pic>
        <p:nvPicPr>
          <p:cNvPr id="148" name="Google Shape;148;p10"/>
          <p:cNvPicPr preferRelativeResize="0"/>
          <p:nvPr/>
        </p:nvPicPr>
        <p:blipFill>
          <a:blip r:embed="rId4">
            <a:alphaModFix/>
          </a:blip>
          <a:stretch>
            <a:fillRect/>
          </a:stretch>
        </p:blipFill>
        <p:spPr>
          <a:xfrm>
            <a:off x="4182575" y="1200150"/>
            <a:ext cx="1712474" cy="1142099"/>
          </a:xfrm>
          <a:prstGeom prst="rect">
            <a:avLst/>
          </a:prstGeom>
          <a:noFill/>
          <a:ln>
            <a:noFill/>
          </a:ln>
        </p:spPr>
      </p:pic>
      <p:pic>
        <p:nvPicPr>
          <p:cNvPr id="149" name="Google Shape;149;p10"/>
          <p:cNvPicPr preferRelativeResize="0"/>
          <p:nvPr/>
        </p:nvPicPr>
        <p:blipFill>
          <a:blip r:embed="rId5">
            <a:alphaModFix/>
          </a:blip>
          <a:stretch>
            <a:fillRect/>
          </a:stretch>
        </p:blipFill>
        <p:spPr>
          <a:xfrm>
            <a:off x="7119900" y="3245000"/>
            <a:ext cx="1894499" cy="1705951"/>
          </a:xfrm>
          <a:prstGeom prst="rect">
            <a:avLst/>
          </a:prstGeom>
          <a:noFill/>
          <a:ln>
            <a:noFill/>
          </a:ln>
        </p:spPr>
      </p:pic>
      <p:pic>
        <p:nvPicPr>
          <p:cNvPr id="150" name="Google Shape;150;p10"/>
          <p:cNvPicPr preferRelativeResize="0"/>
          <p:nvPr/>
        </p:nvPicPr>
        <p:blipFill>
          <a:blip r:embed="rId6">
            <a:alphaModFix/>
          </a:blip>
          <a:stretch>
            <a:fillRect/>
          </a:stretch>
        </p:blipFill>
        <p:spPr>
          <a:xfrm>
            <a:off x="4099028" y="3508949"/>
            <a:ext cx="2765476" cy="1442000"/>
          </a:xfrm>
          <a:prstGeom prst="rect">
            <a:avLst/>
          </a:prstGeom>
          <a:noFill/>
          <a:ln>
            <a:noFill/>
          </a:ln>
        </p:spPr>
      </p:pic>
      <p:pic>
        <p:nvPicPr>
          <p:cNvPr id="151" name="Google Shape;151;p10"/>
          <p:cNvPicPr preferRelativeResize="0"/>
          <p:nvPr/>
        </p:nvPicPr>
        <p:blipFill>
          <a:blip r:embed="rId7">
            <a:alphaModFix/>
          </a:blip>
          <a:stretch>
            <a:fillRect/>
          </a:stretch>
        </p:blipFill>
        <p:spPr>
          <a:xfrm>
            <a:off x="4842125" y="1959825"/>
            <a:ext cx="3387826" cy="122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af3a5eb0a7_0_137"/>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Connecting Similar Zillow Properties</a:t>
            </a:r>
            <a:endParaRPr/>
          </a:p>
        </p:txBody>
      </p:sp>
      <p:sp>
        <p:nvSpPr>
          <p:cNvPr id="275" name="Google Shape;275;gaf3a5eb0a7_0_137"/>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Relationships are unidirectional and added symmetrically</a:t>
            </a:r>
            <a:endParaRPr sz="1800"/>
          </a:p>
          <a:p>
            <a:pPr indent="-342900" lvl="0" marL="457200" rtl="0" algn="l">
              <a:lnSpc>
                <a:spcPct val="90000"/>
              </a:lnSpc>
              <a:spcBef>
                <a:spcPts val="1000"/>
              </a:spcBef>
              <a:spcAft>
                <a:spcPts val="0"/>
              </a:spcAft>
              <a:buSzPts val="1800"/>
              <a:buChar char="•"/>
            </a:pPr>
            <a:r>
              <a:rPr lang="en-US" sz="1800"/>
              <a:t>Attributes considered:</a:t>
            </a:r>
            <a:endParaRPr sz="1800"/>
          </a:p>
          <a:p>
            <a:pPr indent="-340542" lvl="1" marL="904972" rtl="0" algn="l">
              <a:lnSpc>
                <a:spcPct val="90000"/>
              </a:lnSpc>
              <a:spcBef>
                <a:spcPts val="0"/>
              </a:spcBef>
              <a:spcAft>
                <a:spcPts val="0"/>
              </a:spcAft>
              <a:buSzPts val="1800"/>
              <a:buChar char="•"/>
            </a:pPr>
            <a:r>
              <a:rPr lang="en-US" sz="1800"/>
              <a:t>Price</a:t>
            </a:r>
            <a:endParaRPr sz="1800"/>
          </a:p>
          <a:p>
            <a:pPr indent="-340542" lvl="1" marL="904972" rtl="0" algn="l">
              <a:lnSpc>
                <a:spcPct val="90000"/>
              </a:lnSpc>
              <a:spcBef>
                <a:spcPts val="0"/>
              </a:spcBef>
              <a:spcAft>
                <a:spcPts val="0"/>
              </a:spcAft>
              <a:buSzPts val="1800"/>
              <a:buChar char="•"/>
            </a:pPr>
            <a:r>
              <a:rPr lang="en-US" sz="1800"/>
              <a:t>Location</a:t>
            </a:r>
            <a:endParaRPr sz="1800"/>
          </a:p>
          <a:p>
            <a:pPr indent="-340542" lvl="2" marL="1357459" rtl="0" algn="l">
              <a:lnSpc>
                <a:spcPct val="90000"/>
              </a:lnSpc>
              <a:spcBef>
                <a:spcPts val="0"/>
              </a:spcBef>
              <a:spcAft>
                <a:spcPts val="0"/>
              </a:spcAft>
              <a:buSzPts val="1800"/>
              <a:buChar char="•"/>
            </a:pPr>
            <a:r>
              <a:rPr lang="en-US" sz="1800"/>
              <a:t>Cosine similarity of neighborhood sets</a:t>
            </a:r>
            <a:endParaRPr sz="1800"/>
          </a:p>
          <a:p>
            <a:pPr indent="-340542" lvl="2" marL="1357459" rtl="0" algn="l">
              <a:lnSpc>
                <a:spcPct val="90000"/>
              </a:lnSpc>
              <a:spcBef>
                <a:spcPts val="0"/>
              </a:spcBef>
              <a:spcAft>
                <a:spcPts val="0"/>
              </a:spcAft>
              <a:buSzPts val="1800"/>
              <a:buChar char="•"/>
            </a:pPr>
            <a:r>
              <a:rPr lang="en-US" sz="1800"/>
              <a:t>Street name</a:t>
            </a:r>
            <a:endParaRPr sz="1800"/>
          </a:p>
          <a:p>
            <a:pPr indent="-340542" lvl="1" marL="904972" rtl="0" algn="l">
              <a:lnSpc>
                <a:spcPct val="90000"/>
              </a:lnSpc>
              <a:spcBef>
                <a:spcPts val="0"/>
              </a:spcBef>
              <a:spcAft>
                <a:spcPts val="0"/>
              </a:spcAft>
              <a:buSzPts val="1800"/>
              <a:buChar char="•"/>
            </a:pPr>
            <a:r>
              <a:rPr lang="en-US" sz="1800"/>
              <a:t>Size</a:t>
            </a:r>
            <a:endParaRPr sz="1800"/>
          </a:p>
          <a:p>
            <a:pPr indent="-340542" lvl="1" marL="904972" rtl="0" algn="l">
              <a:lnSpc>
                <a:spcPct val="90000"/>
              </a:lnSpc>
              <a:spcBef>
                <a:spcPts val="0"/>
              </a:spcBef>
              <a:spcAft>
                <a:spcPts val="0"/>
              </a:spcAft>
              <a:buSzPts val="1800"/>
              <a:buChar char="•"/>
            </a:pPr>
            <a:r>
              <a:rPr lang="en-US" sz="1800"/>
              <a:t>Number of Bedrooms</a:t>
            </a:r>
            <a:endParaRPr sz="1800"/>
          </a:p>
          <a:p>
            <a:pPr indent="-340542" lvl="1" marL="904972" rtl="0" algn="l">
              <a:lnSpc>
                <a:spcPct val="90000"/>
              </a:lnSpc>
              <a:spcBef>
                <a:spcPts val="0"/>
              </a:spcBef>
              <a:spcAft>
                <a:spcPts val="0"/>
              </a:spcAft>
              <a:buSzPts val="1800"/>
              <a:buChar char="•"/>
            </a:pPr>
            <a:r>
              <a:rPr lang="en-US" sz="1800"/>
              <a:t>Number of Bathrooms</a:t>
            </a:r>
            <a:endParaRPr sz="1800"/>
          </a:p>
        </p:txBody>
      </p:sp>
      <p:pic>
        <p:nvPicPr>
          <p:cNvPr id="276" name="Google Shape;276;gaf3a5eb0a7_0_137"/>
          <p:cNvPicPr preferRelativeResize="0"/>
          <p:nvPr/>
        </p:nvPicPr>
        <p:blipFill>
          <a:blip r:embed="rId3">
            <a:alphaModFix/>
          </a:blip>
          <a:stretch>
            <a:fillRect/>
          </a:stretch>
        </p:blipFill>
        <p:spPr>
          <a:xfrm>
            <a:off x="3624750" y="3437550"/>
            <a:ext cx="1894499" cy="1705951"/>
          </a:xfrm>
          <a:prstGeom prst="rect">
            <a:avLst/>
          </a:prstGeom>
          <a:noFill/>
          <a:ln>
            <a:noFill/>
          </a:ln>
        </p:spPr>
      </p:pic>
      <p:pic>
        <p:nvPicPr>
          <p:cNvPr id="277" name="Google Shape;277;gaf3a5eb0a7_0_137"/>
          <p:cNvPicPr preferRelativeResize="0"/>
          <p:nvPr/>
        </p:nvPicPr>
        <p:blipFill>
          <a:blip r:embed="rId3">
            <a:alphaModFix/>
          </a:blip>
          <a:stretch>
            <a:fillRect/>
          </a:stretch>
        </p:blipFill>
        <p:spPr>
          <a:xfrm>
            <a:off x="7249500" y="3437550"/>
            <a:ext cx="1894499" cy="1705951"/>
          </a:xfrm>
          <a:prstGeom prst="rect">
            <a:avLst/>
          </a:prstGeom>
          <a:noFill/>
          <a:ln>
            <a:noFill/>
          </a:ln>
        </p:spPr>
      </p:pic>
      <p:sp>
        <p:nvSpPr>
          <p:cNvPr id="278" name="Google Shape;278;gaf3a5eb0a7_0_137"/>
          <p:cNvSpPr/>
          <p:nvPr/>
        </p:nvSpPr>
        <p:spPr>
          <a:xfrm>
            <a:off x="5519250" y="4484925"/>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af3a5eb0a7_0_137"/>
          <p:cNvSpPr/>
          <p:nvPr/>
        </p:nvSpPr>
        <p:spPr>
          <a:xfrm rot="10800000">
            <a:off x="5519250" y="3715100"/>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af3a5eb0a7_0_142"/>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Connecting Similar Airbnb Rentals</a:t>
            </a:r>
            <a:endParaRPr/>
          </a:p>
        </p:txBody>
      </p:sp>
      <p:sp>
        <p:nvSpPr>
          <p:cNvPr id="285" name="Google Shape;285;gaf3a5eb0a7_0_142"/>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Attributes considered:</a:t>
            </a:r>
            <a:endParaRPr sz="1800"/>
          </a:p>
          <a:p>
            <a:pPr indent="-340542" lvl="1" marL="904972" rtl="0" algn="l">
              <a:lnSpc>
                <a:spcPct val="90000"/>
              </a:lnSpc>
              <a:spcBef>
                <a:spcPts val="0"/>
              </a:spcBef>
              <a:spcAft>
                <a:spcPts val="0"/>
              </a:spcAft>
              <a:buSzPts val="1800"/>
              <a:buChar char="•"/>
            </a:pPr>
            <a:r>
              <a:rPr lang="en-US" sz="1800"/>
              <a:t>Location</a:t>
            </a:r>
            <a:endParaRPr sz="1800"/>
          </a:p>
          <a:p>
            <a:pPr indent="-342900" lvl="1" marL="1371600" rtl="0" algn="l">
              <a:lnSpc>
                <a:spcPct val="90000"/>
              </a:lnSpc>
              <a:spcBef>
                <a:spcPts val="0"/>
              </a:spcBef>
              <a:spcAft>
                <a:spcPts val="0"/>
              </a:spcAft>
              <a:buSzPts val="1800"/>
              <a:buChar char="•"/>
            </a:pPr>
            <a:r>
              <a:rPr lang="en-US" sz="1800"/>
              <a:t>Cosine similarity of neighborhood sets</a:t>
            </a:r>
            <a:endParaRPr sz="1800"/>
          </a:p>
          <a:p>
            <a:pPr indent="-342900" lvl="1" marL="1371600" rtl="0" algn="l">
              <a:lnSpc>
                <a:spcPct val="90000"/>
              </a:lnSpc>
              <a:spcBef>
                <a:spcPts val="0"/>
              </a:spcBef>
              <a:spcAft>
                <a:spcPts val="0"/>
              </a:spcAft>
              <a:buSzPts val="1800"/>
              <a:buChar char="•"/>
            </a:pPr>
            <a:r>
              <a:rPr lang="en-US" sz="1800"/>
              <a:t>City equality if one or both neighborhood sets are empty</a:t>
            </a:r>
            <a:endParaRPr sz="1800"/>
          </a:p>
          <a:p>
            <a:pPr indent="-340542" lvl="1" marL="904972" rtl="0" algn="l">
              <a:lnSpc>
                <a:spcPct val="90000"/>
              </a:lnSpc>
              <a:spcBef>
                <a:spcPts val="0"/>
              </a:spcBef>
              <a:spcAft>
                <a:spcPts val="0"/>
              </a:spcAft>
              <a:buSzPts val="1800"/>
              <a:buChar char="•"/>
            </a:pPr>
            <a:r>
              <a:rPr lang="en-US" sz="1800"/>
              <a:t>Number of bedrooms</a:t>
            </a:r>
            <a:endParaRPr sz="1800"/>
          </a:p>
          <a:p>
            <a:pPr indent="-340542" lvl="1" marL="904972" rtl="0" algn="l">
              <a:lnSpc>
                <a:spcPct val="90000"/>
              </a:lnSpc>
              <a:spcBef>
                <a:spcPts val="0"/>
              </a:spcBef>
              <a:spcAft>
                <a:spcPts val="0"/>
              </a:spcAft>
              <a:buSzPts val="1800"/>
              <a:buChar char="•"/>
            </a:pPr>
            <a:r>
              <a:rPr lang="en-US" sz="1800"/>
              <a:t>Number of bathrooms</a:t>
            </a:r>
            <a:endParaRPr sz="1800"/>
          </a:p>
          <a:p>
            <a:pPr indent="-340542" lvl="1" marL="904972" rtl="0" algn="l">
              <a:lnSpc>
                <a:spcPct val="90000"/>
              </a:lnSpc>
              <a:spcBef>
                <a:spcPts val="0"/>
              </a:spcBef>
              <a:spcAft>
                <a:spcPts val="0"/>
              </a:spcAft>
              <a:buSzPts val="1800"/>
              <a:buChar char="•"/>
            </a:pPr>
            <a:r>
              <a:rPr lang="en-US" sz="1800"/>
              <a:t>Property type (id)</a:t>
            </a:r>
            <a:endParaRPr sz="1800"/>
          </a:p>
          <a:p>
            <a:pPr indent="-340542" lvl="1" marL="904972" rtl="0" algn="l">
              <a:lnSpc>
                <a:spcPct val="90000"/>
              </a:lnSpc>
              <a:spcBef>
                <a:spcPts val="0"/>
              </a:spcBef>
              <a:spcAft>
                <a:spcPts val="0"/>
              </a:spcAft>
              <a:buSzPts val="1800"/>
              <a:buChar char="•"/>
            </a:pPr>
            <a:r>
              <a:rPr lang="en-US" sz="1800"/>
              <a:t>Cosine similarity of amenity IDs and </a:t>
            </a:r>
            <a:r>
              <a:rPr lang="en-US" sz="1800"/>
              <a:t>a</a:t>
            </a:r>
            <a:r>
              <a:rPr lang="en-US" sz="1800"/>
              <a:t>menity names</a:t>
            </a:r>
            <a:endParaRPr sz="1800"/>
          </a:p>
          <a:p>
            <a:pPr indent="0" lvl="0" marL="0" rtl="0" algn="l">
              <a:lnSpc>
                <a:spcPct val="90000"/>
              </a:lnSpc>
              <a:spcBef>
                <a:spcPts val="0"/>
              </a:spcBef>
              <a:spcAft>
                <a:spcPts val="0"/>
              </a:spcAft>
              <a:buNone/>
            </a:pPr>
            <a:r>
              <a:t/>
            </a:r>
            <a:endParaRPr sz="1800"/>
          </a:p>
        </p:txBody>
      </p:sp>
      <p:pic>
        <p:nvPicPr>
          <p:cNvPr id="286" name="Google Shape;286;gaf3a5eb0a7_0_142"/>
          <p:cNvPicPr preferRelativeResize="0"/>
          <p:nvPr/>
        </p:nvPicPr>
        <p:blipFill rotWithShape="1">
          <a:blip r:embed="rId3">
            <a:alphaModFix/>
          </a:blip>
          <a:srcRect b="0" l="13775" r="12161" t="0"/>
          <a:stretch/>
        </p:blipFill>
        <p:spPr>
          <a:xfrm>
            <a:off x="7249500" y="3437575"/>
            <a:ext cx="1894500" cy="1705950"/>
          </a:xfrm>
          <a:prstGeom prst="rect">
            <a:avLst/>
          </a:prstGeom>
          <a:noFill/>
          <a:ln>
            <a:noFill/>
          </a:ln>
        </p:spPr>
      </p:pic>
      <p:pic>
        <p:nvPicPr>
          <p:cNvPr id="287" name="Google Shape;287;gaf3a5eb0a7_0_142"/>
          <p:cNvPicPr preferRelativeResize="0"/>
          <p:nvPr/>
        </p:nvPicPr>
        <p:blipFill rotWithShape="1">
          <a:blip r:embed="rId3">
            <a:alphaModFix/>
          </a:blip>
          <a:srcRect b="0" l="13775" r="12161" t="0"/>
          <a:stretch/>
        </p:blipFill>
        <p:spPr>
          <a:xfrm>
            <a:off x="3624750" y="3437550"/>
            <a:ext cx="1894500" cy="1705950"/>
          </a:xfrm>
          <a:prstGeom prst="rect">
            <a:avLst/>
          </a:prstGeom>
          <a:noFill/>
          <a:ln>
            <a:noFill/>
          </a:ln>
        </p:spPr>
      </p:pic>
      <p:sp>
        <p:nvSpPr>
          <p:cNvPr id="288" name="Google Shape;288;gaf3a5eb0a7_0_142"/>
          <p:cNvSpPr/>
          <p:nvPr/>
        </p:nvSpPr>
        <p:spPr>
          <a:xfrm rot="10800000">
            <a:off x="5519250" y="3715100"/>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af3a5eb0a7_0_142"/>
          <p:cNvSpPr/>
          <p:nvPr/>
        </p:nvSpPr>
        <p:spPr>
          <a:xfrm>
            <a:off x="5519250" y="4484925"/>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af3a5eb0a7_0_147"/>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Connecting Similar Zillow Properties and Airbnb Rentals</a:t>
            </a:r>
            <a:endParaRPr/>
          </a:p>
        </p:txBody>
      </p:sp>
      <p:sp>
        <p:nvSpPr>
          <p:cNvPr id="295" name="Google Shape;295;gaf3a5eb0a7_0_147"/>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SzPts val="1800"/>
              <a:buChar char="•"/>
            </a:pPr>
            <a:r>
              <a:rPr lang="en-US" sz="1800"/>
              <a:t>Column name matching </a:t>
            </a:r>
            <a:endParaRPr sz="1800"/>
          </a:p>
          <a:p>
            <a:pPr indent="0" lvl="0" marL="257175"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Attributes considered:</a:t>
            </a:r>
            <a:endParaRPr sz="1800"/>
          </a:p>
          <a:p>
            <a:pPr indent="-340542" lvl="1" marL="904972" rtl="0" algn="l">
              <a:lnSpc>
                <a:spcPct val="90000"/>
              </a:lnSpc>
              <a:spcBef>
                <a:spcPts val="0"/>
              </a:spcBef>
              <a:spcAft>
                <a:spcPts val="0"/>
              </a:spcAft>
              <a:buSzPts val="1800"/>
              <a:buChar char="•"/>
            </a:pPr>
            <a:r>
              <a:rPr lang="en-US" sz="1800"/>
              <a:t>Location</a:t>
            </a:r>
            <a:endParaRPr sz="1800"/>
          </a:p>
          <a:p>
            <a:pPr indent="-340542" lvl="3" marL="1357459" rtl="0" algn="l">
              <a:lnSpc>
                <a:spcPct val="90000"/>
              </a:lnSpc>
              <a:spcBef>
                <a:spcPts val="0"/>
              </a:spcBef>
              <a:spcAft>
                <a:spcPts val="0"/>
              </a:spcAft>
              <a:buSzPts val="1800"/>
              <a:buChar char="•"/>
            </a:pPr>
            <a:r>
              <a:rPr lang="en-US" sz="1800"/>
              <a:t>Cosine similarity of neighborhood sets</a:t>
            </a:r>
            <a:endParaRPr sz="1800"/>
          </a:p>
          <a:p>
            <a:pPr indent="-340542" lvl="4" marL="1357459" rtl="0" algn="l">
              <a:spcBef>
                <a:spcPts val="0"/>
              </a:spcBef>
              <a:spcAft>
                <a:spcPts val="0"/>
              </a:spcAft>
              <a:buSzPts val="1800"/>
              <a:buChar char="•"/>
            </a:pPr>
            <a:r>
              <a:rPr lang="en-US" sz="1800"/>
              <a:t>City equality if one or both neighborhood sets are empty</a:t>
            </a:r>
            <a:endParaRPr sz="1800"/>
          </a:p>
          <a:p>
            <a:pPr indent="-340542" lvl="1" marL="904972" rtl="0" algn="l">
              <a:lnSpc>
                <a:spcPct val="90000"/>
              </a:lnSpc>
              <a:spcBef>
                <a:spcPts val="0"/>
              </a:spcBef>
              <a:spcAft>
                <a:spcPts val="0"/>
              </a:spcAft>
              <a:buSzPts val="1800"/>
              <a:buChar char="•"/>
            </a:pPr>
            <a:r>
              <a:rPr lang="en-US" sz="1800"/>
              <a:t>Number of bedrooms</a:t>
            </a:r>
            <a:endParaRPr sz="1800"/>
          </a:p>
          <a:p>
            <a:pPr indent="-340542" lvl="1" marL="904972" rtl="0" algn="l">
              <a:lnSpc>
                <a:spcPct val="90000"/>
              </a:lnSpc>
              <a:spcBef>
                <a:spcPts val="0"/>
              </a:spcBef>
              <a:spcAft>
                <a:spcPts val="0"/>
              </a:spcAft>
              <a:buSzPts val="1800"/>
              <a:buChar char="•"/>
            </a:pPr>
            <a:r>
              <a:rPr lang="en-US" sz="1800"/>
              <a:t>Number of bathrooms</a:t>
            </a:r>
            <a:endParaRPr sz="1800"/>
          </a:p>
          <a:p>
            <a:pPr indent="0" lvl="0" marL="257175" rtl="0" algn="l">
              <a:lnSpc>
                <a:spcPct val="90000"/>
              </a:lnSpc>
              <a:spcBef>
                <a:spcPts val="0"/>
              </a:spcBef>
              <a:spcAft>
                <a:spcPts val="0"/>
              </a:spcAft>
              <a:buNone/>
            </a:pPr>
            <a:r>
              <a:t/>
            </a:r>
            <a:endParaRPr sz="1800"/>
          </a:p>
        </p:txBody>
      </p:sp>
      <p:pic>
        <p:nvPicPr>
          <p:cNvPr id="296" name="Google Shape;296;gaf3a5eb0a7_0_147"/>
          <p:cNvPicPr preferRelativeResize="0"/>
          <p:nvPr/>
        </p:nvPicPr>
        <p:blipFill>
          <a:blip r:embed="rId3">
            <a:alphaModFix/>
          </a:blip>
          <a:stretch>
            <a:fillRect/>
          </a:stretch>
        </p:blipFill>
        <p:spPr>
          <a:xfrm>
            <a:off x="3629550" y="3437563"/>
            <a:ext cx="1894499" cy="1705951"/>
          </a:xfrm>
          <a:prstGeom prst="rect">
            <a:avLst/>
          </a:prstGeom>
          <a:noFill/>
          <a:ln>
            <a:noFill/>
          </a:ln>
        </p:spPr>
      </p:pic>
      <p:pic>
        <p:nvPicPr>
          <p:cNvPr id="297" name="Google Shape;297;gaf3a5eb0a7_0_147"/>
          <p:cNvPicPr preferRelativeResize="0"/>
          <p:nvPr/>
        </p:nvPicPr>
        <p:blipFill rotWithShape="1">
          <a:blip r:embed="rId4">
            <a:alphaModFix/>
          </a:blip>
          <a:srcRect b="0" l="13775" r="12161" t="0"/>
          <a:stretch/>
        </p:blipFill>
        <p:spPr>
          <a:xfrm>
            <a:off x="7249500" y="3437575"/>
            <a:ext cx="1894500" cy="1705950"/>
          </a:xfrm>
          <a:prstGeom prst="rect">
            <a:avLst/>
          </a:prstGeom>
          <a:noFill/>
          <a:ln>
            <a:noFill/>
          </a:ln>
        </p:spPr>
      </p:pic>
      <p:sp>
        <p:nvSpPr>
          <p:cNvPr id="298" name="Google Shape;298;gaf3a5eb0a7_0_147"/>
          <p:cNvSpPr/>
          <p:nvPr/>
        </p:nvSpPr>
        <p:spPr>
          <a:xfrm rot="10800000">
            <a:off x="5519250" y="3715100"/>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af3a5eb0a7_0_147"/>
          <p:cNvSpPr/>
          <p:nvPr/>
        </p:nvSpPr>
        <p:spPr>
          <a:xfrm>
            <a:off x="5519250" y="4484925"/>
            <a:ext cx="1730400" cy="4014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ga7a6258269_0_101"/>
          <p:cNvPicPr preferRelativeResize="0"/>
          <p:nvPr/>
        </p:nvPicPr>
        <p:blipFill>
          <a:blip r:embed="rId3">
            <a:alphaModFix/>
          </a:blip>
          <a:stretch>
            <a:fillRect/>
          </a:stretch>
        </p:blipFill>
        <p:spPr>
          <a:xfrm>
            <a:off x="649750" y="874425"/>
            <a:ext cx="7929550" cy="4185475"/>
          </a:xfrm>
          <a:prstGeom prst="rect">
            <a:avLst/>
          </a:prstGeom>
          <a:noFill/>
          <a:ln>
            <a:noFill/>
          </a:ln>
        </p:spPr>
      </p:pic>
      <p:sp>
        <p:nvSpPr>
          <p:cNvPr id="305" name="Google Shape;305;ga7a6258269_0_101"/>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 / Google)</a:t>
            </a:r>
            <a:endParaRPr/>
          </a:p>
        </p:txBody>
      </p:sp>
      <p:sp>
        <p:nvSpPr>
          <p:cNvPr id="306" name="Google Shape;306;ga7a6258269_0_101"/>
          <p:cNvSpPr/>
          <p:nvPr/>
        </p:nvSpPr>
        <p:spPr>
          <a:xfrm>
            <a:off x="649750" y="1114425"/>
            <a:ext cx="2985000" cy="39861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af1d9e7807_0_19"/>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 / Google)</a:t>
            </a:r>
            <a:endParaRPr/>
          </a:p>
        </p:txBody>
      </p:sp>
      <p:sp>
        <p:nvSpPr>
          <p:cNvPr id="312" name="Google Shape;312;gaf1d9e7807_0_19"/>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2700"/>
              </a:spcBef>
              <a:spcAft>
                <a:spcPts val="0"/>
              </a:spcAft>
              <a:buSzPts val="1800"/>
              <a:buChar char="•"/>
            </a:pPr>
            <a:r>
              <a:rPr b="1" lang="en-US" sz="1800"/>
              <a:t>Yelp: </a:t>
            </a:r>
            <a:r>
              <a:rPr lang="en-US" sz="1800"/>
              <a:t>“The Yelp API gives you access to search for over 50,000,000 </a:t>
            </a:r>
            <a:br>
              <a:rPr lang="en-US" sz="1800"/>
            </a:br>
            <a:r>
              <a:rPr lang="en-US" sz="1800"/>
              <a:t>businesses in 32 countries. We provide a search, phone search, and </a:t>
            </a:r>
            <a:br>
              <a:rPr lang="en-US" sz="1800"/>
            </a:br>
            <a:r>
              <a:rPr lang="en-US" sz="1800"/>
              <a:t>business API to help integrate Yelp into your app.”</a:t>
            </a:r>
            <a:br>
              <a:rPr lang="en-US" sz="1800"/>
            </a:br>
            <a:endParaRPr sz="1800"/>
          </a:p>
          <a:p>
            <a:pPr indent="-342900" lvl="0" marL="457200" rtl="0" algn="l">
              <a:lnSpc>
                <a:spcPct val="90000"/>
              </a:lnSpc>
              <a:spcBef>
                <a:spcPts val="0"/>
              </a:spcBef>
              <a:spcAft>
                <a:spcPts val="0"/>
              </a:spcAft>
              <a:buSzPts val="1800"/>
              <a:buChar char="•"/>
            </a:pPr>
            <a:r>
              <a:rPr b="1" lang="en-US" sz="1800"/>
              <a:t>Yelp API: </a:t>
            </a:r>
            <a:r>
              <a:rPr lang="en-US" sz="1800"/>
              <a:t>Well established REST API and GraphQL. Daily limit on usage.</a:t>
            </a:r>
            <a:br>
              <a:rPr lang="en-US" sz="1800"/>
            </a:br>
            <a:br>
              <a:rPr lang="en-US" sz="1800"/>
            </a:br>
            <a:br>
              <a:rPr lang="en-US" sz="1800"/>
            </a:br>
            <a:endParaRPr sz="1800"/>
          </a:p>
          <a:p>
            <a:pPr indent="-342900" lvl="0" marL="457200" rtl="0" algn="l">
              <a:lnSpc>
                <a:spcPct val="90000"/>
              </a:lnSpc>
              <a:spcBef>
                <a:spcPts val="0"/>
              </a:spcBef>
              <a:spcAft>
                <a:spcPts val="0"/>
              </a:spcAft>
              <a:buSzPts val="1800"/>
              <a:buChar char="•"/>
            </a:pPr>
            <a:r>
              <a:rPr b="1" lang="en-US" sz="1800"/>
              <a:t>Google Place - </a:t>
            </a:r>
            <a:r>
              <a:rPr lang="en-US" sz="1800"/>
              <a:t>“Google Places API Web Service allow the user to query for </a:t>
            </a:r>
            <a:br>
              <a:rPr lang="en-US" sz="1800"/>
            </a:br>
            <a:r>
              <a:rPr lang="en-US" sz="1800"/>
              <a:t>place information on a variety of categories, such as establishments, </a:t>
            </a:r>
            <a:br>
              <a:rPr lang="en-US" sz="1800"/>
            </a:br>
            <a:r>
              <a:rPr lang="en-US" sz="1800"/>
              <a:t>prominent points of interest, geographic locations, and more.”</a:t>
            </a:r>
            <a:br>
              <a:rPr lang="en-US" sz="1800"/>
            </a:br>
            <a:br>
              <a:rPr lang="en-US" sz="1800"/>
            </a:br>
            <a:r>
              <a:rPr b="1" lang="en-US" sz="1800"/>
              <a:t>Google Place API: </a:t>
            </a:r>
            <a:r>
              <a:rPr lang="en-US" sz="1800"/>
              <a:t>Well established &amp; documented REST API. Costly.</a:t>
            </a:r>
            <a:endParaRPr sz="1800"/>
          </a:p>
        </p:txBody>
      </p:sp>
      <p:pic>
        <p:nvPicPr>
          <p:cNvPr id="313" name="Google Shape;313;gaf1d9e7807_0_19"/>
          <p:cNvPicPr preferRelativeResize="0"/>
          <p:nvPr/>
        </p:nvPicPr>
        <p:blipFill>
          <a:blip r:embed="rId3">
            <a:alphaModFix/>
          </a:blip>
          <a:stretch>
            <a:fillRect/>
          </a:stretch>
        </p:blipFill>
        <p:spPr>
          <a:xfrm>
            <a:off x="6877000" y="3401325"/>
            <a:ext cx="2107850" cy="761475"/>
          </a:xfrm>
          <a:prstGeom prst="rect">
            <a:avLst/>
          </a:prstGeom>
          <a:noFill/>
          <a:ln>
            <a:noFill/>
          </a:ln>
        </p:spPr>
      </p:pic>
      <p:pic>
        <p:nvPicPr>
          <p:cNvPr id="314" name="Google Shape;314;gaf1d9e7807_0_19"/>
          <p:cNvPicPr preferRelativeResize="0"/>
          <p:nvPr/>
        </p:nvPicPr>
        <p:blipFill>
          <a:blip r:embed="rId4">
            <a:alphaModFix/>
          </a:blip>
          <a:stretch>
            <a:fillRect/>
          </a:stretch>
        </p:blipFill>
        <p:spPr>
          <a:xfrm>
            <a:off x="7113590" y="1133287"/>
            <a:ext cx="1634661" cy="7955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a7a59a5aff_1_1"/>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a:t>
            </a:r>
            <a:endParaRPr/>
          </a:p>
        </p:txBody>
      </p:sp>
      <p:sp>
        <p:nvSpPr>
          <p:cNvPr id="320" name="Google Shape;320;ga7a59a5aff_1_1"/>
          <p:cNvSpPr txBox="1"/>
          <p:nvPr>
            <p:ph idx="1" type="body"/>
          </p:nvPr>
        </p:nvSpPr>
        <p:spPr>
          <a:xfrm>
            <a:off x="170900" y="870825"/>
            <a:ext cx="8515800" cy="40161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Ideal Scenario: </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A coordinate with search radius to get all the </a:t>
            </a:r>
            <a:br>
              <a:rPr lang="en-US" sz="1800">
                <a:solidFill>
                  <a:srgbClr val="FFFFFF"/>
                </a:solidFill>
              </a:rPr>
            </a:br>
            <a:r>
              <a:rPr lang="en-US" sz="1800">
                <a:solidFill>
                  <a:srgbClr val="FFFFFF"/>
                </a:solidFill>
              </a:rPr>
              <a:t>restaurant, hotel, tourist attraction data.</a:t>
            </a:r>
            <a:endParaRPr sz="1800">
              <a:solidFill>
                <a:srgbClr val="FFFFFF"/>
              </a:solidFill>
            </a:endParaRPr>
          </a:p>
          <a:p>
            <a:pPr indent="0" lvl="0" marL="914400" rtl="0" algn="l">
              <a:lnSpc>
                <a:spcPct val="115000"/>
              </a:lnSpc>
              <a:spcBef>
                <a:spcPts val="1200"/>
              </a:spcBef>
              <a:spcAft>
                <a:spcPts val="0"/>
              </a:spcAft>
              <a:buNone/>
            </a:pPr>
            <a:r>
              <a:t/>
            </a:r>
            <a:endParaRPr sz="1200">
              <a:solidFill>
                <a:srgbClr val="FFFFFF"/>
              </a:solidFill>
            </a:endParaRPr>
          </a:p>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Reality: </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Each coordinate returns up to 50 results and </a:t>
            </a:r>
            <a:br>
              <a:rPr lang="en-US" sz="1800">
                <a:solidFill>
                  <a:srgbClr val="FFFFFF"/>
                </a:solidFill>
              </a:rPr>
            </a:br>
            <a:r>
              <a:rPr lang="en-US" sz="1800">
                <a:solidFill>
                  <a:srgbClr val="FFFFFF"/>
                </a:solidFill>
              </a:rPr>
              <a:t>20 pages.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Density of places-of-interest varies between </a:t>
            </a:r>
            <a:br>
              <a:rPr lang="en-US" sz="1800">
                <a:solidFill>
                  <a:srgbClr val="FFFFFF"/>
                </a:solidFill>
              </a:rPr>
            </a:br>
            <a:r>
              <a:rPr lang="en-US" sz="1800">
                <a:solidFill>
                  <a:srgbClr val="FFFFFF"/>
                </a:solidFill>
              </a:rPr>
              <a:t>urban and suburban.</a:t>
            </a:r>
            <a:endParaRPr sz="1800"/>
          </a:p>
        </p:txBody>
      </p:sp>
      <p:pic>
        <p:nvPicPr>
          <p:cNvPr id="321" name="Google Shape;321;ga7a59a5aff_1_1"/>
          <p:cNvPicPr preferRelativeResize="0"/>
          <p:nvPr/>
        </p:nvPicPr>
        <p:blipFill>
          <a:blip r:embed="rId3">
            <a:alphaModFix/>
          </a:blip>
          <a:stretch>
            <a:fillRect/>
          </a:stretch>
        </p:blipFill>
        <p:spPr>
          <a:xfrm>
            <a:off x="5600700" y="1471973"/>
            <a:ext cx="2945825" cy="2578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a7a6258269_4_16"/>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a:t>
            </a:r>
            <a:endParaRPr/>
          </a:p>
        </p:txBody>
      </p:sp>
      <p:sp>
        <p:nvSpPr>
          <p:cNvPr id="327" name="Google Shape;327;ga7a6258269_4_16"/>
          <p:cNvSpPr txBox="1"/>
          <p:nvPr>
            <p:ph idx="1" type="body"/>
          </p:nvPr>
        </p:nvSpPr>
        <p:spPr>
          <a:xfrm>
            <a:off x="247650" y="923925"/>
            <a:ext cx="8794200" cy="39630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Map Sweep Technique:</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Identify a rectangular box on the map</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Create </a:t>
            </a:r>
            <a:r>
              <a:rPr lang="en-US" sz="1800"/>
              <a:t>equally distributed </a:t>
            </a:r>
            <a:r>
              <a:rPr lang="en-US" sz="1800">
                <a:solidFill>
                  <a:srgbClr val="FFFFFF"/>
                </a:solidFill>
              </a:rPr>
              <a:t>c</a:t>
            </a:r>
            <a:r>
              <a:rPr lang="en-US" sz="1800">
                <a:solidFill>
                  <a:srgbClr val="FFFFFF"/>
                </a:solidFill>
              </a:rPr>
              <a:t>oordinates </a:t>
            </a:r>
            <a:br>
              <a:rPr lang="en-US" sz="1800">
                <a:solidFill>
                  <a:srgbClr val="FFFFFF"/>
                </a:solidFill>
              </a:rPr>
            </a:br>
            <a:r>
              <a:rPr lang="en-US" sz="1800">
                <a:solidFill>
                  <a:srgbClr val="FFFFFF"/>
                </a:solidFill>
              </a:rPr>
              <a:t>with 1 km radius to get maximum </a:t>
            </a:r>
            <a:br>
              <a:rPr lang="en-US" sz="1800">
                <a:solidFill>
                  <a:srgbClr val="FFFFFF"/>
                </a:solidFill>
              </a:rPr>
            </a:br>
            <a:r>
              <a:rPr lang="en-US" sz="1800">
                <a:solidFill>
                  <a:srgbClr val="FFFFFF"/>
                </a:solidFill>
              </a:rPr>
              <a:t>coverage. </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Daily limit on REST API calls.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Restaurant,</a:t>
            </a:r>
            <a:br>
              <a:rPr lang="en-US" sz="1800">
                <a:solidFill>
                  <a:srgbClr val="FFFFFF"/>
                </a:solidFill>
              </a:rPr>
            </a:br>
            <a:r>
              <a:rPr lang="en-US" sz="1800">
                <a:solidFill>
                  <a:srgbClr val="FFFFFF"/>
                </a:solidFill>
              </a:rPr>
              <a:t>Hotel,</a:t>
            </a:r>
            <a:br>
              <a:rPr lang="en-US" sz="1800">
                <a:solidFill>
                  <a:srgbClr val="FFFFFF"/>
                </a:solidFill>
              </a:rPr>
            </a:br>
            <a:r>
              <a:rPr lang="en-US" sz="1800">
                <a:solidFill>
                  <a:srgbClr val="FFFFFF"/>
                </a:solidFill>
              </a:rPr>
              <a:t>Tourist attraction &amp;</a:t>
            </a:r>
            <a:br>
              <a:rPr lang="en-US" sz="1800">
                <a:solidFill>
                  <a:srgbClr val="FFFFFF"/>
                </a:solidFill>
              </a:rPr>
            </a:br>
            <a:r>
              <a:rPr lang="en-US" sz="1800">
                <a:solidFill>
                  <a:srgbClr val="FFFFFF"/>
                </a:solidFill>
              </a:rPr>
              <a:t>Reviews</a:t>
            </a:r>
            <a:endParaRPr sz="1800"/>
          </a:p>
        </p:txBody>
      </p:sp>
      <p:pic>
        <p:nvPicPr>
          <p:cNvPr id="328" name="Google Shape;328;ga7a6258269_4_16"/>
          <p:cNvPicPr preferRelativeResize="0"/>
          <p:nvPr/>
        </p:nvPicPr>
        <p:blipFill>
          <a:blip r:embed="rId3">
            <a:alphaModFix/>
          </a:blip>
          <a:stretch>
            <a:fillRect/>
          </a:stretch>
        </p:blipFill>
        <p:spPr>
          <a:xfrm>
            <a:off x="5203052" y="1200150"/>
            <a:ext cx="3017025" cy="3155375"/>
          </a:xfrm>
          <a:prstGeom prst="rect">
            <a:avLst/>
          </a:prstGeom>
          <a:noFill/>
          <a:ln>
            <a:noFill/>
          </a:ln>
        </p:spPr>
      </p:pic>
      <p:pic>
        <p:nvPicPr>
          <p:cNvPr id="329" name="Google Shape;329;ga7a6258269_4_16"/>
          <p:cNvPicPr preferRelativeResize="0"/>
          <p:nvPr/>
        </p:nvPicPr>
        <p:blipFill>
          <a:blip r:embed="rId4">
            <a:alphaModFix/>
          </a:blip>
          <a:stretch>
            <a:fillRect/>
          </a:stretch>
        </p:blipFill>
        <p:spPr>
          <a:xfrm>
            <a:off x="7086600" y="3335400"/>
            <a:ext cx="1993201" cy="1550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a7a59a5aff_1_7"/>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(Google)</a:t>
            </a:r>
            <a:endParaRPr/>
          </a:p>
        </p:txBody>
      </p:sp>
      <p:sp>
        <p:nvSpPr>
          <p:cNvPr id="335" name="Google Shape;335;ga7a59a5aff_1_7"/>
          <p:cNvSpPr txBox="1"/>
          <p:nvPr>
            <p:ph idx="1" type="body"/>
          </p:nvPr>
        </p:nvSpPr>
        <p:spPr>
          <a:xfrm>
            <a:off x="170900" y="870825"/>
            <a:ext cx="8535000" cy="40161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Ideal </a:t>
            </a:r>
            <a:r>
              <a:rPr b="1" lang="en-US" sz="1800">
                <a:solidFill>
                  <a:srgbClr val="FFFFFF"/>
                </a:solidFill>
              </a:rPr>
              <a:t>Scenario</a:t>
            </a:r>
            <a:r>
              <a:rPr b="1" lang="en-US" sz="1800">
                <a:solidFill>
                  <a:srgbClr val="FFFFFF"/>
                </a:solidFill>
              </a:rPr>
              <a:t>: </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Same methodology as Yelp</a:t>
            </a:r>
            <a:endParaRPr sz="1800">
              <a:solidFill>
                <a:srgbClr val="FFFFFF"/>
              </a:solidFill>
            </a:endParaRPr>
          </a:p>
          <a:p>
            <a:pPr indent="0" lvl="0" marL="457200" rtl="0" algn="l">
              <a:lnSpc>
                <a:spcPct val="115000"/>
              </a:lnSpc>
              <a:spcBef>
                <a:spcPts val="1200"/>
              </a:spcBef>
              <a:spcAft>
                <a:spcPts val="0"/>
              </a:spcAft>
              <a:buNone/>
            </a:pPr>
            <a:r>
              <a:t/>
            </a:r>
            <a:endParaRPr sz="1800">
              <a:solidFill>
                <a:srgbClr val="FFFFFF"/>
              </a:solidFill>
            </a:endParaRPr>
          </a:p>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Reality: </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Each coordinate returns up to 20 results and </a:t>
            </a:r>
            <a:br>
              <a:rPr lang="en-US" sz="1800">
                <a:solidFill>
                  <a:srgbClr val="FFFFFF"/>
                </a:solidFill>
              </a:rPr>
            </a:br>
            <a:r>
              <a:rPr lang="en-US" sz="1800">
                <a:solidFill>
                  <a:srgbClr val="FFFFFF"/>
                </a:solidFill>
              </a:rPr>
              <a:t>3 pages. </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Coordinates with smaller radius. </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Density map from Yelp.</a:t>
            </a:r>
            <a:endParaRPr sz="1800">
              <a:solidFill>
                <a:srgbClr val="FFFFFF"/>
              </a:solidFill>
            </a:endParaRPr>
          </a:p>
          <a:p>
            <a:pPr indent="0" lvl="0" marL="457200" rtl="0" algn="l">
              <a:lnSpc>
                <a:spcPct val="90000"/>
              </a:lnSpc>
              <a:spcBef>
                <a:spcPts val="2700"/>
              </a:spcBef>
              <a:spcAft>
                <a:spcPts val="0"/>
              </a:spcAft>
              <a:buNone/>
            </a:pPr>
            <a:r>
              <a:t/>
            </a:r>
            <a:endParaRPr sz="1800"/>
          </a:p>
        </p:txBody>
      </p:sp>
      <p:pic>
        <p:nvPicPr>
          <p:cNvPr id="336" name="Google Shape;336;ga7a59a5aff_1_7"/>
          <p:cNvPicPr preferRelativeResize="0"/>
          <p:nvPr/>
        </p:nvPicPr>
        <p:blipFill>
          <a:blip r:embed="rId3">
            <a:alphaModFix/>
          </a:blip>
          <a:stretch>
            <a:fillRect/>
          </a:stretch>
        </p:blipFill>
        <p:spPr>
          <a:xfrm>
            <a:off x="5829297" y="1293888"/>
            <a:ext cx="2650575" cy="3169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a7a6258269_4_25"/>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(Google)</a:t>
            </a:r>
            <a:endParaRPr/>
          </a:p>
        </p:txBody>
      </p:sp>
      <p:sp>
        <p:nvSpPr>
          <p:cNvPr id="342" name="Google Shape;342;ga7a6258269_4_25"/>
          <p:cNvSpPr txBox="1"/>
          <p:nvPr>
            <p:ph idx="1" type="body"/>
          </p:nvPr>
        </p:nvSpPr>
        <p:spPr>
          <a:xfrm>
            <a:off x="209550" y="990600"/>
            <a:ext cx="8832300" cy="38964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lang="en-US" sz="1800">
                <a:solidFill>
                  <a:srgbClr val="FFFFFF"/>
                </a:solidFill>
              </a:rPr>
              <a:t>“Targeted” Map Sweep Technique:</a:t>
            </a:r>
            <a:endParaRPr sz="1800">
              <a:solidFill>
                <a:srgbClr val="FFFFFF"/>
              </a:solidFill>
            </a:endParaRPr>
          </a:p>
          <a:p>
            <a:pPr indent="-342900" lvl="1" marL="914400" rtl="0" algn="l">
              <a:lnSpc>
                <a:spcPct val="115000"/>
              </a:lnSpc>
              <a:spcBef>
                <a:spcPts val="0"/>
              </a:spcBef>
              <a:spcAft>
                <a:spcPts val="0"/>
              </a:spcAft>
              <a:buSzPts val="1800"/>
              <a:buChar char="•"/>
            </a:pPr>
            <a:r>
              <a:rPr lang="en-US" sz="1800"/>
              <a:t>Identify a rectangular box on the map</a:t>
            </a:r>
            <a:endParaRPr sz="1800"/>
          </a:p>
          <a:p>
            <a:pPr indent="-342900" lvl="1" marL="914400" rtl="0" algn="l">
              <a:lnSpc>
                <a:spcPct val="115000"/>
              </a:lnSpc>
              <a:spcBef>
                <a:spcPts val="0"/>
              </a:spcBef>
              <a:spcAft>
                <a:spcPts val="0"/>
              </a:spcAft>
              <a:buSzPts val="1800"/>
              <a:buChar char="•"/>
            </a:pPr>
            <a:r>
              <a:rPr lang="en-US" sz="1800"/>
              <a:t>Create “non-equally” distributed coordinates </a:t>
            </a:r>
            <a:br>
              <a:rPr lang="en-US" sz="1800"/>
            </a:br>
            <a:r>
              <a:rPr lang="en-US" sz="1800"/>
              <a:t>with “variable” radius to save on API calls</a:t>
            </a:r>
            <a:endParaRPr sz="1800"/>
          </a:p>
          <a:p>
            <a:pPr indent="-342900" lvl="1" marL="914400" rtl="0" algn="l">
              <a:lnSpc>
                <a:spcPct val="115000"/>
              </a:lnSpc>
              <a:spcBef>
                <a:spcPts val="0"/>
              </a:spcBef>
              <a:spcAft>
                <a:spcPts val="0"/>
              </a:spcAft>
              <a:buSzPts val="1800"/>
              <a:buChar char="•"/>
            </a:pPr>
            <a:r>
              <a:rPr lang="en-US" sz="1800"/>
              <a:t>Pay per 1000 REST API calls </a:t>
            </a:r>
            <a:endParaRPr sz="1800"/>
          </a:p>
          <a:p>
            <a:pPr indent="-342900" lvl="1" marL="914400" rtl="0" algn="l">
              <a:lnSpc>
                <a:spcPct val="115000"/>
              </a:lnSpc>
              <a:spcBef>
                <a:spcPts val="0"/>
              </a:spcBef>
              <a:spcAft>
                <a:spcPts val="0"/>
              </a:spcAft>
              <a:buSzPts val="1800"/>
              <a:buChar char="•"/>
            </a:pPr>
            <a:r>
              <a:rPr lang="en-US" sz="1800">
                <a:solidFill>
                  <a:srgbClr val="FFFFFF"/>
                </a:solidFill>
              </a:rPr>
              <a:t>Restaurant &amp;</a:t>
            </a:r>
            <a:br>
              <a:rPr lang="en-US" sz="1800">
                <a:solidFill>
                  <a:srgbClr val="FFFFFF"/>
                </a:solidFill>
              </a:rPr>
            </a:br>
            <a:r>
              <a:rPr lang="en-US" sz="1800">
                <a:solidFill>
                  <a:srgbClr val="FFFFFF"/>
                </a:solidFill>
              </a:rPr>
              <a:t>Reviews</a:t>
            </a:r>
            <a:endParaRPr sz="1800">
              <a:solidFill>
                <a:srgbClr val="FFFFFF"/>
              </a:solidFill>
            </a:endParaRPr>
          </a:p>
          <a:p>
            <a:pPr indent="0" lvl="0" marL="457200" rtl="0" algn="l">
              <a:lnSpc>
                <a:spcPct val="90000"/>
              </a:lnSpc>
              <a:spcBef>
                <a:spcPts val="2700"/>
              </a:spcBef>
              <a:spcAft>
                <a:spcPts val="0"/>
              </a:spcAft>
              <a:buNone/>
            </a:pPr>
            <a:r>
              <a:t/>
            </a:r>
            <a:endParaRPr sz="1800"/>
          </a:p>
        </p:txBody>
      </p:sp>
      <p:pic>
        <p:nvPicPr>
          <p:cNvPr id="343" name="Google Shape;343;ga7a6258269_4_25"/>
          <p:cNvPicPr preferRelativeResize="0"/>
          <p:nvPr/>
        </p:nvPicPr>
        <p:blipFill>
          <a:blip r:embed="rId3">
            <a:alphaModFix/>
          </a:blip>
          <a:stretch>
            <a:fillRect/>
          </a:stretch>
        </p:blipFill>
        <p:spPr>
          <a:xfrm>
            <a:off x="5377525" y="1062037"/>
            <a:ext cx="3095451" cy="3019425"/>
          </a:xfrm>
          <a:prstGeom prst="rect">
            <a:avLst/>
          </a:prstGeom>
          <a:noFill/>
          <a:ln>
            <a:noFill/>
          </a:ln>
        </p:spPr>
      </p:pic>
      <p:pic>
        <p:nvPicPr>
          <p:cNvPr id="344" name="Google Shape;344;ga7a6258269_4_25"/>
          <p:cNvPicPr preferRelativeResize="0"/>
          <p:nvPr/>
        </p:nvPicPr>
        <p:blipFill>
          <a:blip r:embed="rId4">
            <a:alphaModFix/>
          </a:blip>
          <a:stretch>
            <a:fillRect/>
          </a:stretch>
        </p:blipFill>
        <p:spPr>
          <a:xfrm>
            <a:off x="7544100" y="3276600"/>
            <a:ext cx="1497750" cy="172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a7a6258269_4_34"/>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 / Google)</a:t>
            </a:r>
            <a:endParaRPr/>
          </a:p>
        </p:txBody>
      </p:sp>
      <p:sp>
        <p:nvSpPr>
          <p:cNvPr id="350" name="Google Shape;350;ga7a6258269_4_34"/>
          <p:cNvSpPr txBox="1"/>
          <p:nvPr>
            <p:ph idx="1" type="body"/>
          </p:nvPr>
        </p:nvSpPr>
        <p:spPr>
          <a:xfrm>
            <a:off x="170900" y="870825"/>
            <a:ext cx="8535000" cy="40161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b="1" lang="en-US" sz="1800">
                <a:solidFill>
                  <a:srgbClr val="FFFFFF"/>
                </a:solidFill>
              </a:rPr>
              <a:t>Entity matching: </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Restaurant data from both Google and Yelp</a:t>
            </a:r>
            <a:br>
              <a:rPr lang="en-US" sz="1800">
                <a:solidFill>
                  <a:srgbClr val="FFFFFF"/>
                </a:solidFill>
              </a:rPr>
            </a:b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en-US" sz="1800">
                <a:solidFill>
                  <a:srgbClr val="FFFFFF"/>
                </a:solidFill>
              </a:rPr>
              <a:t>Blocking:</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Phone number exact match, or</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Name with Jaccard similarity, and</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t>Places that are less than 5 km apart</a:t>
            </a:r>
            <a:br>
              <a:rPr lang="en-US" sz="1800">
                <a:solidFill>
                  <a:srgbClr val="FFFFFF"/>
                </a:solidFill>
              </a:rPr>
            </a:b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en-US" sz="1800">
                <a:solidFill>
                  <a:srgbClr val="FFFFFF"/>
                </a:solidFill>
              </a:rPr>
              <a:t>Matching:</a:t>
            </a:r>
            <a:endParaRPr b="1"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Naive Bayes model</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4349 matches</a:t>
            </a:r>
            <a:br>
              <a:rPr lang="en-US" sz="1800">
                <a:solidFill>
                  <a:srgbClr val="FFFFFF"/>
                </a:solidFill>
              </a:rPr>
            </a:br>
            <a:r>
              <a:rPr lang="en-US" sz="1800">
                <a:solidFill>
                  <a:srgbClr val="FFFFFF"/>
                </a:solidFill>
              </a:rPr>
              <a:t>								</a:t>
            </a:r>
            <a:endParaRPr sz="1150">
              <a:solidFill>
                <a:srgbClr val="FFFFFF"/>
              </a:solidFill>
              <a:latin typeface="Arial"/>
              <a:ea typeface="Arial"/>
              <a:cs typeface="Arial"/>
              <a:sym typeface="Arial"/>
            </a:endParaRPr>
          </a:p>
        </p:txBody>
      </p:sp>
      <p:pic>
        <p:nvPicPr>
          <p:cNvPr id="351" name="Google Shape;351;ga7a6258269_4_34"/>
          <p:cNvPicPr preferRelativeResize="0"/>
          <p:nvPr/>
        </p:nvPicPr>
        <p:blipFill>
          <a:blip r:embed="rId3">
            <a:alphaModFix/>
          </a:blip>
          <a:stretch>
            <a:fillRect/>
          </a:stretch>
        </p:blipFill>
        <p:spPr>
          <a:xfrm>
            <a:off x="4210050" y="3409950"/>
            <a:ext cx="4629150" cy="10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a7a6258269_0_130"/>
          <p:cNvSpPr/>
          <p:nvPr>
            <p:ph idx="2" type="pic"/>
          </p:nvPr>
        </p:nvSpPr>
        <p:spPr>
          <a:xfrm>
            <a:off x="274321" y="985478"/>
            <a:ext cx="8607900" cy="2651100"/>
          </a:xfrm>
          <a:prstGeom prst="rect">
            <a:avLst/>
          </a:prstGeom>
        </p:spPr>
        <p:txBody>
          <a:bodyPr anchorCtr="1" anchor="ctr" bIns="0" lIns="0" spcFirstLastPara="1" rIns="0" wrap="square" tIns="0">
            <a:noAutofit/>
          </a:bodyPr>
          <a:lstStyle/>
          <a:p>
            <a:pPr indent="0" lvl="0" marL="0" rtl="0" algn="ctr">
              <a:spcBef>
                <a:spcPts val="450"/>
              </a:spcBef>
              <a:spcAft>
                <a:spcPts val="900"/>
              </a:spcAft>
              <a:buNone/>
            </a:pPr>
            <a:r>
              <a:t/>
            </a:r>
            <a:endParaRPr/>
          </a:p>
        </p:txBody>
      </p:sp>
      <p:sp>
        <p:nvSpPr>
          <p:cNvPr id="158" name="Google Shape;158;ga7a6258269_0_130"/>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Project Objective</a:t>
            </a:r>
            <a:endParaRPr/>
          </a:p>
        </p:txBody>
      </p:sp>
      <p:sp>
        <p:nvSpPr>
          <p:cNvPr id="159" name="Google Shape;159;ga7a6258269_0_130"/>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Associate places of interest with short-term rental properties to identify profitable real estate investments in San Diego County</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Construct knowledge graph connecting real estate listings with similar short-term rental properties and nearby places of interest</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Connect places and reviews to neighborhoods</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Process review text to find themes associated with neighborhoods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a7a6258269_4_43"/>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Places of interest (Yelp / Google)</a:t>
            </a:r>
            <a:endParaRPr/>
          </a:p>
        </p:txBody>
      </p:sp>
      <p:sp>
        <p:nvSpPr>
          <p:cNvPr id="357" name="Google Shape;357;ga7a6258269_4_43"/>
          <p:cNvSpPr txBox="1"/>
          <p:nvPr>
            <p:ph idx="1" type="body"/>
          </p:nvPr>
        </p:nvSpPr>
        <p:spPr>
          <a:xfrm>
            <a:off x="228600" y="870825"/>
            <a:ext cx="8813400" cy="40161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FFFFFF"/>
              </a:buClr>
              <a:buSzPts val="1800"/>
              <a:buChar char="•"/>
            </a:pPr>
            <a:r>
              <a:rPr lang="en-US" sz="1800">
                <a:solidFill>
                  <a:srgbClr val="FFFFFF"/>
                </a:solidFill>
              </a:rPr>
              <a:t>Topic modeling</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Employ the same technique from Airbnb Review </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Find 10 topics from entire review corpus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US" sz="1800">
                <a:solidFill>
                  <a:srgbClr val="FFFFFF"/>
                </a:solidFill>
              </a:rPr>
              <a:t>Get top 2 topics from each neighborhood</a:t>
            </a:r>
            <a:endParaRPr sz="1800">
              <a:solidFill>
                <a:srgbClr val="FFFFFF"/>
              </a:solidFill>
            </a:endParaRPr>
          </a:p>
          <a:p>
            <a:pPr indent="0" lvl="0" marL="0" rtl="0" algn="l">
              <a:lnSpc>
                <a:spcPct val="115000"/>
              </a:lnSpc>
              <a:spcBef>
                <a:spcPts val="1200"/>
              </a:spcBef>
              <a:spcAft>
                <a:spcPts val="0"/>
              </a:spcAft>
              <a:buNone/>
            </a:pPr>
            <a:r>
              <a:t/>
            </a:r>
            <a:endParaRPr sz="1800">
              <a:solidFill>
                <a:srgbClr val="FFFFFF"/>
              </a:solidFill>
            </a:endParaRPr>
          </a:p>
          <a:p>
            <a:pPr indent="0" lvl="0" marL="0" rtl="0" algn="l">
              <a:lnSpc>
                <a:spcPct val="115000"/>
              </a:lnSpc>
              <a:spcBef>
                <a:spcPts val="1200"/>
              </a:spcBef>
              <a:spcAft>
                <a:spcPts val="0"/>
              </a:spcAft>
              <a:buNone/>
            </a:pPr>
            <a:r>
              <a:t/>
            </a:r>
            <a:endParaRPr sz="1800">
              <a:solidFill>
                <a:srgbClr val="FFFFFF"/>
              </a:solidFill>
            </a:endParaRPr>
          </a:p>
          <a:p>
            <a:pPr indent="0" lvl="0" marL="457200" rtl="0" algn="l">
              <a:lnSpc>
                <a:spcPct val="115000"/>
              </a:lnSpc>
              <a:spcBef>
                <a:spcPts val="1200"/>
              </a:spcBef>
              <a:spcAft>
                <a:spcPts val="0"/>
              </a:spcAft>
              <a:buNone/>
            </a:pPr>
            <a:r>
              <a:t/>
            </a:r>
            <a:endParaRPr sz="12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lnSpc>
                <a:spcPct val="90000"/>
              </a:lnSpc>
              <a:spcBef>
                <a:spcPts val="2700"/>
              </a:spcBef>
              <a:spcAft>
                <a:spcPts val="0"/>
              </a:spcAft>
              <a:buNone/>
            </a:pPr>
            <a:r>
              <a:t/>
            </a:r>
            <a:endParaRPr sz="1800"/>
          </a:p>
        </p:txBody>
      </p:sp>
      <p:graphicFrame>
        <p:nvGraphicFramePr>
          <p:cNvPr id="358" name="Google Shape;358;ga7a6258269_4_43"/>
          <p:cNvGraphicFramePr/>
          <p:nvPr/>
        </p:nvGraphicFramePr>
        <p:xfrm>
          <a:off x="384250" y="2409825"/>
          <a:ext cx="3000000" cy="3000000"/>
        </p:xfrm>
        <a:graphic>
          <a:graphicData uri="http://schemas.openxmlformats.org/drawingml/2006/table">
            <a:tbl>
              <a:tblPr>
                <a:noFill/>
                <a:tableStyleId>{100FF8B2-24B6-4B7E-9B6F-EE30EAB93C46}</a:tableStyleId>
              </a:tblPr>
              <a:tblGrid>
                <a:gridCol w="4192550"/>
                <a:gridCol w="4192550"/>
              </a:tblGrid>
              <a:tr h="381000">
                <a:tc>
                  <a:txBody>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Topic Words</a:t>
                      </a:r>
                      <a:endParaRPr b="1" sz="16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Neighborhoods</a:t>
                      </a:r>
                      <a:endParaRPr b="1" sz="16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bad, people, customer, work, customer_service, give, employee, star, guy, leave</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San Ysidro, Otay Ranch, Clairemont, Miramar, Mission Valley, University City, Barrio Logan</a:t>
                      </a:r>
                      <a:endParaRPr>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great, drink, nice, bar, spot, enjoy, beer, area, night, dinner</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Little Italy, Gaslamp Quarter, East Village, Marina, Core-Columbia, Point Loma, Mission Beach, La Jolla, Pacific Beach</a:t>
                      </a:r>
                      <a:endParaRPr>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order, time, taco, pick, wait, burrito, drive, delivery, call, minute</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Otay Ranch, San Ysidro, Mid-City, Grantville, Clairemont, Carmel Mountain Ranch, Mira Mesa,</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Rancho Bernardo, Carmel Valley</a:t>
                      </a:r>
                      <a:endParaRPr>
                        <a:solidFill>
                          <a:schemeClr val="lt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af3a5eb0a7_0_99"/>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Knowledge Graph Schema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a7a59a5aff_1_45"/>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Knowledge Graph Schema</a:t>
            </a:r>
            <a:endParaRPr/>
          </a:p>
        </p:txBody>
      </p:sp>
      <p:sp>
        <p:nvSpPr>
          <p:cNvPr id="369" name="Google Shape;369;ga7a59a5aff_1_45"/>
          <p:cNvSpPr txBox="1"/>
          <p:nvPr>
            <p:ph idx="1" type="body"/>
          </p:nvPr>
        </p:nvSpPr>
        <p:spPr>
          <a:xfrm>
            <a:off x="170900" y="870825"/>
            <a:ext cx="5763300" cy="4016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US" sz="1600"/>
              <a:t>Node Labels</a:t>
            </a:r>
            <a:endParaRPr sz="900">
              <a:solidFill>
                <a:srgbClr val="000000"/>
              </a:solidFill>
              <a:highlight>
                <a:srgbClr val="FFFFFF"/>
              </a:highlight>
            </a:endParaRPr>
          </a:p>
          <a:p>
            <a:pPr indent="-314325" lvl="0" marL="457200" rtl="0" algn="l">
              <a:lnSpc>
                <a:spcPct val="115000"/>
              </a:lnSpc>
              <a:spcBef>
                <a:spcPts val="1200"/>
              </a:spcBef>
              <a:spcAft>
                <a:spcPts val="0"/>
              </a:spcAft>
              <a:buClr>
                <a:srgbClr val="FFFFFF"/>
              </a:buClr>
              <a:buSzPts val="1350"/>
              <a:buFont typeface="Calibri"/>
              <a:buAutoNum type="arabicPeriod"/>
            </a:pPr>
            <a:r>
              <a:rPr b="1" lang="en-US" sz="1350">
                <a:solidFill>
                  <a:srgbClr val="FFFFFF"/>
                </a:solidFill>
              </a:rPr>
              <a:t>Attraction: </a:t>
            </a:r>
            <a:r>
              <a:rPr lang="en-US" sz="1350">
                <a:solidFill>
                  <a:srgbClr val="FFFFFF"/>
                </a:solidFill>
              </a:rPr>
              <a:t>Coordinate, Name, Rating, Price Range,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City: </a:t>
            </a:r>
            <a:r>
              <a:rPr lang="en-US" sz="1350">
                <a:solidFill>
                  <a:srgbClr val="FFFFFF"/>
                </a:solidFill>
              </a:rPr>
              <a:t>Name</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Hotel: </a:t>
            </a:r>
            <a:r>
              <a:rPr lang="en-US" sz="1350">
                <a:solidFill>
                  <a:srgbClr val="FFFFFF"/>
                </a:solidFill>
              </a:rPr>
              <a:t>Coordinate, Name, Rating, Price Range,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Neighborhood: </a:t>
            </a:r>
            <a:r>
              <a:rPr lang="en-US" sz="1350">
                <a:solidFill>
                  <a:srgbClr val="FFFFFF"/>
                </a:solidFill>
              </a:rPr>
              <a:t>Name</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Property: </a:t>
            </a:r>
            <a:r>
              <a:rPr lang="en-US" sz="1350">
                <a:solidFill>
                  <a:srgbClr val="FFFFFF"/>
                </a:solidFill>
              </a:rPr>
              <a:t>Coordinate, Street, Bed, Bath, Price, </a:t>
            </a:r>
            <a:br>
              <a:rPr lang="en-US" sz="1350">
                <a:solidFill>
                  <a:srgbClr val="FFFFFF"/>
                </a:solidFill>
              </a:rPr>
            </a:br>
            <a:r>
              <a:rPr lang="en-US" sz="1350">
                <a:solidFill>
                  <a:srgbClr val="FFFFFF"/>
                </a:solidFill>
              </a:rPr>
              <a:t>	Size, Year built, Description,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Rental: </a:t>
            </a:r>
            <a:r>
              <a:rPr lang="en-US" sz="1350">
                <a:solidFill>
                  <a:srgbClr val="FFFFFF"/>
                </a:solidFill>
              </a:rPr>
              <a:t>Coordinate, Bed, Bath, Price,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Restaurant: </a:t>
            </a:r>
            <a:r>
              <a:rPr lang="en-US" sz="1350">
                <a:solidFill>
                  <a:srgbClr val="FFFFFF"/>
                </a:solidFill>
              </a:rPr>
              <a:t>Coordinate, Name, Rating, </a:t>
            </a:r>
            <a:br>
              <a:rPr lang="en-US" sz="1350">
                <a:solidFill>
                  <a:srgbClr val="FFFFFF"/>
                </a:solidFill>
              </a:rPr>
            </a:br>
            <a:r>
              <a:rPr lang="en-US" sz="1350">
                <a:solidFill>
                  <a:srgbClr val="FFFFFF"/>
                </a:solidFill>
              </a:rPr>
              <a:t>	Price Range,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Review: </a:t>
            </a:r>
            <a:r>
              <a:rPr lang="en-US" sz="1350">
                <a:solidFill>
                  <a:srgbClr val="FFFFFF"/>
                </a:solidFill>
              </a:rPr>
              <a:t>Rating, Text, Time Created, Author Id, …</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b="1" lang="en-US" sz="1350">
                <a:solidFill>
                  <a:srgbClr val="FFFFFF"/>
                </a:solidFill>
              </a:rPr>
              <a:t>Topic: </a:t>
            </a:r>
            <a:r>
              <a:rPr lang="en-US" sz="1350">
                <a:solidFill>
                  <a:srgbClr val="FFFFFF"/>
                </a:solidFill>
              </a:rPr>
              <a:t>Words, Type</a:t>
            </a:r>
            <a:endParaRPr sz="1350">
              <a:solidFill>
                <a:srgbClr val="FFFFFF"/>
              </a:solidFill>
            </a:endParaRPr>
          </a:p>
        </p:txBody>
      </p:sp>
      <p:sp>
        <p:nvSpPr>
          <p:cNvPr id="370" name="Google Shape;370;ga7a59a5aff_1_45"/>
          <p:cNvSpPr txBox="1"/>
          <p:nvPr>
            <p:ph idx="1" type="body"/>
          </p:nvPr>
        </p:nvSpPr>
        <p:spPr>
          <a:xfrm>
            <a:off x="6477000" y="870825"/>
            <a:ext cx="2542200" cy="4016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US" sz="1600"/>
              <a:t>Relationship Types</a:t>
            </a:r>
            <a:endParaRPr sz="1600"/>
          </a:p>
          <a:p>
            <a:pPr indent="-314325" lvl="0" marL="457200" rtl="0" algn="l">
              <a:lnSpc>
                <a:spcPct val="115000"/>
              </a:lnSpc>
              <a:spcBef>
                <a:spcPts val="1200"/>
              </a:spcBef>
              <a:spcAft>
                <a:spcPts val="0"/>
              </a:spcAft>
              <a:buClr>
                <a:srgbClr val="FFFFFF"/>
              </a:buClr>
              <a:buSzPts val="1350"/>
              <a:buFont typeface="Calibri"/>
              <a:buAutoNum type="arabicPeriod"/>
            </a:pPr>
            <a:r>
              <a:rPr lang="en-US" sz="1350">
                <a:solidFill>
                  <a:srgbClr val="FFFFFF"/>
                </a:solidFill>
              </a:rPr>
              <a:t>Has_Topic: {null}</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lang="en-US" sz="1350">
                <a:solidFill>
                  <a:srgbClr val="FFFFFF"/>
                </a:solidFill>
              </a:rPr>
              <a:t>Is_Nearby: Distance</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lang="en-US" sz="1350">
                <a:solidFill>
                  <a:srgbClr val="FFFFFF"/>
                </a:solidFill>
              </a:rPr>
              <a:t>Is_Reviewed: {null}</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lang="en-US" sz="1350">
                <a:solidFill>
                  <a:srgbClr val="FFFFFF"/>
                </a:solidFill>
              </a:rPr>
              <a:t>Is_Similar: Score</a:t>
            </a:r>
            <a:endParaRPr sz="1350">
              <a:solidFill>
                <a:srgbClr val="FFFFFF"/>
              </a:solidFill>
            </a:endParaRPr>
          </a:p>
          <a:p>
            <a:pPr indent="-314325" lvl="0" marL="457200" rtl="0" algn="l">
              <a:lnSpc>
                <a:spcPct val="115000"/>
              </a:lnSpc>
              <a:spcBef>
                <a:spcPts val="0"/>
              </a:spcBef>
              <a:spcAft>
                <a:spcPts val="0"/>
              </a:spcAft>
              <a:buClr>
                <a:srgbClr val="FFFFFF"/>
              </a:buClr>
              <a:buSzPts val="1350"/>
              <a:buFont typeface="Calibri"/>
              <a:buAutoNum type="arabicPeriod"/>
            </a:pPr>
            <a:r>
              <a:rPr lang="en-US" sz="1350">
                <a:solidFill>
                  <a:srgbClr val="FFFFFF"/>
                </a:solidFill>
              </a:rPr>
              <a:t>Located_in: {null}</a:t>
            </a:r>
            <a:endParaRPr sz="1350">
              <a:solidFill>
                <a:srgbClr val="FFFFFF"/>
              </a:solidFill>
            </a:endParaRPr>
          </a:p>
          <a:p>
            <a:pPr indent="0" lvl="0" marL="457200" rtl="0" algn="l">
              <a:lnSpc>
                <a:spcPct val="115000"/>
              </a:lnSpc>
              <a:spcBef>
                <a:spcPts val="1200"/>
              </a:spcBef>
              <a:spcAft>
                <a:spcPts val="0"/>
              </a:spcAft>
              <a:buNone/>
            </a:pPr>
            <a:r>
              <a:t/>
            </a:r>
            <a:endParaRPr sz="1600">
              <a:solidFill>
                <a:srgbClr val="000000"/>
              </a:solidFill>
              <a:highlight>
                <a:srgbClr val="FFFFFF"/>
              </a:highlight>
            </a:endParaRPr>
          </a:p>
          <a:p>
            <a:pPr indent="0" lvl="0" marL="0" rtl="0" algn="l">
              <a:lnSpc>
                <a:spcPct val="115000"/>
              </a:lnSpc>
              <a:spcBef>
                <a:spcPts val="1200"/>
              </a:spcBef>
              <a:spcAft>
                <a:spcPts val="1200"/>
              </a:spcAft>
              <a:buNone/>
            </a:pPr>
            <a:r>
              <a:t/>
            </a:r>
            <a:endParaRPr sz="1600">
              <a:solidFill>
                <a:srgbClr val="FFFFFF"/>
              </a:solidFill>
            </a:endParaRPr>
          </a:p>
        </p:txBody>
      </p:sp>
      <p:pic>
        <p:nvPicPr>
          <p:cNvPr id="371" name="Google Shape;371;ga7a59a5aff_1_45"/>
          <p:cNvPicPr preferRelativeResize="0"/>
          <p:nvPr/>
        </p:nvPicPr>
        <p:blipFill>
          <a:blip r:embed="rId3">
            <a:alphaModFix/>
          </a:blip>
          <a:stretch>
            <a:fillRect/>
          </a:stretch>
        </p:blipFill>
        <p:spPr>
          <a:xfrm>
            <a:off x="4181475" y="1829249"/>
            <a:ext cx="1626450" cy="2889775"/>
          </a:xfrm>
          <a:prstGeom prst="rect">
            <a:avLst/>
          </a:prstGeom>
          <a:noFill/>
          <a:ln>
            <a:noFill/>
          </a:ln>
        </p:spPr>
      </p:pic>
      <p:pic>
        <p:nvPicPr>
          <p:cNvPr id="372" name="Google Shape;372;ga7a59a5aff_1_45"/>
          <p:cNvPicPr preferRelativeResize="0"/>
          <p:nvPr/>
        </p:nvPicPr>
        <p:blipFill>
          <a:blip r:embed="rId4">
            <a:alphaModFix/>
          </a:blip>
          <a:stretch>
            <a:fillRect/>
          </a:stretch>
        </p:blipFill>
        <p:spPr>
          <a:xfrm>
            <a:off x="6650512" y="2886775"/>
            <a:ext cx="1509375" cy="1832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a7a59a5aff_1_64"/>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Knowledge Graph Schema</a:t>
            </a:r>
            <a:endParaRPr/>
          </a:p>
        </p:txBody>
      </p:sp>
      <p:pic>
        <p:nvPicPr>
          <p:cNvPr id="378" name="Google Shape;378;ga7a59a5aff_1_64"/>
          <p:cNvPicPr preferRelativeResize="0"/>
          <p:nvPr/>
        </p:nvPicPr>
        <p:blipFill>
          <a:blip r:embed="rId3">
            <a:alphaModFix/>
          </a:blip>
          <a:stretch>
            <a:fillRect/>
          </a:stretch>
        </p:blipFill>
        <p:spPr>
          <a:xfrm>
            <a:off x="2284875" y="901825"/>
            <a:ext cx="4048799" cy="39541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a7a59a5aff_1_36"/>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Knowledge Graph Schema</a:t>
            </a:r>
            <a:endParaRPr/>
          </a:p>
        </p:txBody>
      </p:sp>
      <p:sp>
        <p:nvSpPr>
          <p:cNvPr id="384" name="Google Shape;384;ga7a59a5aff_1_36"/>
          <p:cNvSpPr txBox="1"/>
          <p:nvPr>
            <p:ph idx="1" type="body"/>
          </p:nvPr>
        </p:nvSpPr>
        <p:spPr>
          <a:xfrm>
            <a:off x="170900" y="870825"/>
            <a:ext cx="4435500" cy="20118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1200"/>
              </a:spcBef>
              <a:spcAft>
                <a:spcPts val="0"/>
              </a:spcAft>
              <a:buClr>
                <a:srgbClr val="FFFFFF"/>
              </a:buClr>
              <a:buSzPts val="1400"/>
              <a:buChar char="●"/>
            </a:pPr>
            <a:r>
              <a:rPr lang="en-US" sz="1800"/>
              <a:t>Location Subgraph</a:t>
            </a:r>
            <a:endParaRPr sz="1800"/>
          </a:p>
          <a:p>
            <a:pPr indent="0" lvl="0" marL="45720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50">
              <a:solidFill>
                <a:srgbClr val="FFFFFF"/>
              </a:solidFill>
              <a:latin typeface="Arial"/>
              <a:ea typeface="Arial"/>
              <a:cs typeface="Arial"/>
              <a:sym typeface="Arial"/>
            </a:endParaRPr>
          </a:p>
        </p:txBody>
      </p:sp>
      <p:sp>
        <p:nvSpPr>
          <p:cNvPr id="385" name="Google Shape;385;ga7a59a5aff_1_36"/>
          <p:cNvSpPr txBox="1"/>
          <p:nvPr>
            <p:ph idx="1" type="body"/>
          </p:nvPr>
        </p:nvSpPr>
        <p:spPr>
          <a:xfrm>
            <a:off x="4606400" y="870825"/>
            <a:ext cx="4435500" cy="40161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1200"/>
              </a:spcBef>
              <a:spcAft>
                <a:spcPts val="0"/>
              </a:spcAft>
              <a:buClr>
                <a:srgbClr val="FFFFFF"/>
              </a:buClr>
              <a:buSzPts val="1400"/>
              <a:buChar char="●"/>
            </a:pPr>
            <a:r>
              <a:rPr lang="en-US" sz="1800"/>
              <a:t>Nearby Subgraph</a:t>
            </a:r>
            <a:endParaRPr sz="1800"/>
          </a:p>
        </p:txBody>
      </p:sp>
      <p:pic>
        <p:nvPicPr>
          <p:cNvPr id="386" name="Google Shape;386;ga7a59a5aff_1_36"/>
          <p:cNvPicPr preferRelativeResize="0"/>
          <p:nvPr/>
        </p:nvPicPr>
        <p:blipFill>
          <a:blip r:embed="rId3">
            <a:alphaModFix/>
          </a:blip>
          <a:stretch>
            <a:fillRect/>
          </a:stretch>
        </p:blipFill>
        <p:spPr>
          <a:xfrm>
            <a:off x="4940875" y="1373025"/>
            <a:ext cx="3898326" cy="3674005"/>
          </a:xfrm>
          <a:prstGeom prst="rect">
            <a:avLst/>
          </a:prstGeom>
          <a:noFill/>
          <a:ln>
            <a:noFill/>
          </a:ln>
        </p:spPr>
      </p:pic>
      <p:pic>
        <p:nvPicPr>
          <p:cNvPr id="387" name="Google Shape;387;ga7a59a5aff_1_36"/>
          <p:cNvPicPr preferRelativeResize="0"/>
          <p:nvPr/>
        </p:nvPicPr>
        <p:blipFill>
          <a:blip r:embed="rId4">
            <a:alphaModFix/>
          </a:blip>
          <a:stretch>
            <a:fillRect/>
          </a:stretch>
        </p:blipFill>
        <p:spPr>
          <a:xfrm>
            <a:off x="594375" y="1373025"/>
            <a:ext cx="3531725" cy="1305075"/>
          </a:xfrm>
          <a:prstGeom prst="rect">
            <a:avLst/>
          </a:prstGeom>
          <a:noFill/>
          <a:ln>
            <a:noFill/>
          </a:ln>
        </p:spPr>
      </p:pic>
      <p:sp>
        <p:nvSpPr>
          <p:cNvPr id="388" name="Google Shape;388;ga7a59a5aff_1_36"/>
          <p:cNvSpPr txBox="1"/>
          <p:nvPr>
            <p:ph idx="1" type="body"/>
          </p:nvPr>
        </p:nvSpPr>
        <p:spPr>
          <a:xfrm>
            <a:off x="304800" y="2882625"/>
            <a:ext cx="4435500" cy="21645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1200"/>
              </a:spcBef>
              <a:spcAft>
                <a:spcPts val="0"/>
              </a:spcAft>
              <a:buClr>
                <a:srgbClr val="FFFFFF"/>
              </a:buClr>
              <a:buSzPts val="1400"/>
              <a:buChar char="●"/>
            </a:pPr>
            <a:r>
              <a:rPr lang="en-US" sz="1800"/>
              <a:t>Similarity</a:t>
            </a:r>
            <a:r>
              <a:rPr lang="en-US" sz="1800"/>
              <a:t> Subgraph</a:t>
            </a:r>
            <a:endParaRPr sz="1800"/>
          </a:p>
          <a:p>
            <a:pPr indent="0" lvl="0" marL="45720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50">
              <a:solidFill>
                <a:srgbClr val="FFFFFF"/>
              </a:solidFill>
              <a:latin typeface="Arial"/>
              <a:ea typeface="Arial"/>
              <a:cs typeface="Arial"/>
              <a:sym typeface="Arial"/>
            </a:endParaRPr>
          </a:p>
        </p:txBody>
      </p:sp>
      <p:pic>
        <p:nvPicPr>
          <p:cNvPr id="389" name="Google Shape;389;ga7a59a5aff_1_36"/>
          <p:cNvPicPr preferRelativeResize="0"/>
          <p:nvPr/>
        </p:nvPicPr>
        <p:blipFill>
          <a:blip r:embed="rId5">
            <a:alphaModFix/>
          </a:blip>
          <a:stretch>
            <a:fillRect/>
          </a:stretch>
        </p:blipFill>
        <p:spPr>
          <a:xfrm>
            <a:off x="1179725" y="3474675"/>
            <a:ext cx="2510325" cy="1503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af3a5eb0a7_0_104"/>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Example</a:t>
            </a:r>
            <a:r>
              <a:rPr lang="en-US"/>
              <a:t> Queries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af581919ce_0_4"/>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Example Queries</a:t>
            </a:r>
            <a:endParaRPr/>
          </a:p>
        </p:txBody>
      </p:sp>
      <p:sp>
        <p:nvSpPr>
          <p:cNvPr id="400" name="Google Shape;400;gaf581919ce_0_4"/>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1800"/>
          </a:p>
          <a:p>
            <a:pPr indent="-342900" lvl="0" marL="457200" rtl="0" algn="l">
              <a:spcBef>
                <a:spcPts val="0"/>
              </a:spcBef>
              <a:spcAft>
                <a:spcPts val="0"/>
              </a:spcAft>
              <a:buSzPts val="1800"/>
              <a:buChar char="•"/>
            </a:pPr>
            <a:r>
              <a:rPr lang="en-US" sz="1800"/>
              <a:t>Find properties under $1M that are similar to rentals with an average price at least $500 and located in a neighborhood associated with a topic containing the word “walk”</a:t>
            </a:r>
            <a:endParaRPr sz="400"/>
          </a:p>
          <a:p>
            <a:pPr indent="0" lvl="0" marL="0" rtl="0" algn="l">
              <a:lnSpc>
                <a:spcPct val="90000"/>
              </a:lnSpc>
              <a:spcBef>
                <a:spcPts val="0"/>
              </a:spcBef>
              <a:spcAft>
                <a:spcPts val="0"/>
              </a:spcAft>
              <a:buNone/>
            </a:pPr>
            <a:r>
              <a:t/>
            </a:r>
            <a:endParaRPr sz="2100"/>
          </a:p>
          <a:p>
            <a:pPr indent="0" lvl="0" marL="0" rtl="0" algn="l">
              <a:lnSpc>
                <a:spcPct val="90000"/>
              </a:lnSpc>
              <a:spcBef>
                <a:spcPts val="0"/>
              </a:spcBef>
              <a:spcAft>
                <a:spcPts val="0"/>
              </a:spcAft>
              <a:buNone/>
            </a:pPr>
            <a:r>
              <a:t/>
            </a:r>
            <a:endParaRPr sz="2100"/>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MATCH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Property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Is_Similar</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Rental</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Located_In</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n</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Neighborhood</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Has_Topic</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Topic</a:t>
            </a:r>
            <a:r>
              <a:rPr lang="en-US" sz="1400">
                <a:solidFill>
                  <a:srgbClr val="ABB2BF"/>
                </a:solidFill>
                <a:latin typeface="Arial"/>
                <a:ea typeface="Arial"/>
                <a:cs typeface="Arial"/>
                <a:sym typeface="Arial"/>
              </a:rPr>
              <a:t>)</a:t>
            </a:r>
            <a:endParaRPr sz="1400">
              <a:solidFill>
                <a:srgbClr val="ABB2BF"/>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98C379"/>
                </a:solidFill>
                <a:latin typeface="Arial"/>
                <a:ea typeface="Arial"/>
                <a:cs typeface="Arial"/>
                <a:sym typeface="Arial"/>
              </a:rPr>
              <a:t>'walk'</a:t>
            </a:r>
            <a:r>
              <a:rPr lang="en-US" sz="1400">
                <a:solidFill>
                  <a:srgbClr val="ABB2BF"/>
                </a:solidFill>
                <a:latin typeface="Arial"/>
                <a:ea typeface="Arial"/>
                <a:cs typeface="Arial"/>
                <a:sym typeface="Arial"/>
              </a:rPr>
              <a:t> IN </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words</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AND</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price</a:t>
            </a:r>
            <a:r>
              <a:rPr lang="en-US" sz="1400">
                <a:solidFill>
                  <a:srgbClr val="ABB2BF"/>
                </a:solidFill>
                <a:latin typeface="Arial"/>
                <a:ea typeface="Arial"/>
                <a:cs typeface="Arial"/>
                <a:sym typeface="Arial"/>
              </a:rPr>
              <a:t> &lt; </a:t>
            </a:r>
            <a:r>
              <a:rPr lang="en-US" sz="1400">
                <a:solidFill>
                  <a:srgbClr val="D19A66"/>
                </a:solidFill>
                <a:latin typeface="Arial"/>
                <a:ea typeface="Arial"/>
                <a:cs typeface="Arial"/>
                <a:sym typeface="Arial"/>
              </a:rPr>
              <a:t>1000000</a:t>
            </a:r>
            <a:endParaRPr sz="1400">
              <a:solidFill>
                <a:srgbClr val="D19A66"/>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WITH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n</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avg</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price</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price</a:t>
            </a:r>
            <a:endParaRPr sz="1400">
              <a:solidFill>
                <a:srgbClr val="E06C75"/>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price</a:t>
            </a:r>
            <a:r>
              <a:rPr lang="en-US" sz="1400">
                <a:solidFill>
                  <a:srgbClr val="ABB2BF"/>
                </a:solidFill>
                <a:latin typeface="Arial"/>
                <a:ea typeface="Arial"/>
                <a:cs typeface="Arial"/>
                <a:sym typeface="Arial"/>
              </a:rPr>
              <a:t> &gt;= </a:t>
            </a:r>
            <a:r>
              <a:rPr lang="en-US" sz="1400">
                <a:solidFill>
                  <a:srgbClr val="D19A66"/>
                </a:solidFill>
                <a:latin typeface="Arial"/>
                <a:ea typeface="Arial"/>
                <a:cs typeface="Arial"/>
                <a:sym typeface="Arial"/>
              </a:rPr>
              <a:t>500</a:t>
            </a:r>
            <a:endParaRPr sz="1400">
              <a:solidFill>
                <a:srgbClr val="D19A66"/>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RETURN</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n</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a:t>
            </a:r>
            <a:endParaRPr sz="1900">
              <a:solidFill>
                <a:srgbClr val="C678DD"/>
              </a:solidFill>
              <a:latin typeface="Arial"/>
              <a:ea typeface="Arial"/>
              <a:cs typeface="Arial"/>
              <a:sym typeface="Arial"/>
            </a:endParaRPr>
          </a:p>
          <a:p>
            <a:pPr indent="457200" lvl="0" marL="0" rtl="0" algn="l">
              <a:lnSpc>
                <a:spcPct val="100000"/>
              </a:lnSpc>
              <a:spcBef>
                <a:spcPts val="0"/>
              </a:spcBef>
              <a:spcAft>
                <a:spcPts val="0"/>
              </a:spcAft>
              <a:buNone/>
            </a:pPr>
            <a:r>
              <a:t/>
            </a:r>
            <a:endParaRPr sz="1400">
              <a:solidFill>
                <a:srgbClr val="E06C75"/>
              </a:solidFill>
              <a:highlight>
                <a:srgbClr val="282C34"/>
              </a:highlight>
              <a:latin typeface="Arial"/>
              <a:ea typeface="Arial"/>
              <a:cs typeface="Arial"/>
              <a:sym typeface="Arial"/>
            </a:endParaRPr>
          </a:p>
          <a:p>
            <a:pPr indent="0" lvl="0" marL="0" rtl="0" algn="l">
              <a:lnSpc>
                <a:spcPct val="100000"/>
              </a:lnSpc>
              <a:spcBef>
                <a:spcPts val="0"/>
              </a:spcBef>
              <a:spcAft>
                <a:spcPts val="0"/>
              </a:spcAft>
              <a:buNone/>
            </a:pPr>
            <a:r>
              <a:t/>
            </a:r>
            <a:endParaRPr sz="400">
              <a:solidFill>
                <a:srgbClr val="E06C75"/>
              </a:solidFill>
              <a:highlight>
                <a:srgbClr val="282C34"/>
              </a:highlight>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a7a6258269_0_32"/>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Example Queries</a:t>
            </a:r>
            <a:endParaRPr/>
          </a:p>
        </p:txBody>
      </p:sp>
      <p:sp>
        <p:nvSpPr>
          <p:cNvPr id="406" name="Google Shape;406;ga7a6258269_0_32"/>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Find properties with at least 10 nearby restaurants that have both Yelp and Google ratings higher than 4, within 250 meters in a neighborhood associated with a topic containing the word “bar”</a:t>
            </a:r>
            <a:endParaRPr sz="1800"/>
          </a:p>
          <a:p>
            <a:pPr indent="0" lvl="0" marL="0" rtl="0" algn="l">
              <a:lnSpc>
                <a:spcPct val="90000"/>
              </a:lnSpc>
              <a:spcBef>
                <a:spcPts val="0"/>
              </a:spcBef>
              <a:spcAft>
                <a:spcPts val="0"/>
              </a:spcAft>
              <a:buNone/>
            </a:pPr>
            <a:r>
              <a:t/>
            </a:r>
            <a:endParaRPr sz="400"/>
          </a:p>
          <a:p>
            <a:pPr indent="0" lvl="0" marL="0" rtl="0" algn="l">
              <a:lnSpc>
                <a:spcPct val="90000"/>
              </a:lnSpc>
              <a:spcBef>
                <a:spcPts val="0"/>
              </a:spcBef>
              <a:spcAft>
                <a:spcPts val="0"/>
              </a:spcAft>
              <a:buNone/>
            </a:pPr>
            <a:r>
              <a:t/>
            </a:r>
            <a:endParaRPr sz="2100"/>
          </a:p>
          <a:p>
            <a:pPr indent="200025" lvl="0" marL="257175" rtl="0" algn="l">
              <a:lnSpc>
                <a:spcPct val="90000"/>
              </a:lnSpc>
              <a:spcBef>
                <a:spcPts val="0"/>
              </a:spcBef>
              <a:spcAft>
                <a:spcPts val="0"/>
              </a:spcAft>
              <a:buNone/>
            </a:pPr>
            <a:r>
              <a:rPr lang="en-US" sz="1400">
                <a:solidFill>
                  <a:srgbClr val="C678DD"/>
                </a:solidFill>
                <a:latin typeface="Arial"/>
                <a:ea typeface="Arial"/>
                <a:cs typeface="Arial"/>
                <a:sym typeface="Arial"/>
              </a:rPr>
              <a:t>MATCH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Property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d</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Is_Nearby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Restaurant</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Located_In</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n</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Neighborhood</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Has_Topic</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Topic</a:t>
            </a:r>
            <a:r>
              <a:rPr lang="en-US" sz="1400">
                <a:solidFill>
                  <a:srgbClr val="ABB2BF"/>
                </a:solidFill>
                <a:latin typeface="Arial"/>
                <a:ea typeface="Arial"/>
                <a:cs typeface="Arial"/>
                <a:sym typeface="Arial"/>
              </a:rPr>
              <a:t>)</a:t>
            </a:r>
            <a:endParaRPr sz="1400">
              <a:solidFill>
                <a:srgbClr val="ABB2BF"/>
              </a:solidFill>
              <a:latin typeface="Arial"/>
              <a:ea typeface="Arial"/>
              <a:cs typeface="Arial"/>
              <a:sym typeface="Arial"/>
            </a:endParaRPr>
          </a:p>
          <a:p>
            <a:pPr indent="457200" lvl="0" marL="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98C379"/>
                </a:solidFill>
                <a:latin typeface="Arial"/>
                <a:ea typeface="Arial"/>
                <a:cs typeface="Arial"/>
                <a:sym typeface="Arial"/>
              </a:rPr>
              <a:t>'bar'</a:t>
            </a:r>
            <a:r>
              <a:rPr lang="en-US" sz="1400">
                <a:solidFill>
                  <a:srgbClr val="ABB2BF"/>
                </a:solidFill>
                <a:latin typeface="Arial"/>
                <a:ea typeface="Arial"/>
                <a:cs typeface="Arial"/>
                <a:sym typeface="Arial"/>
              </a:rPr>
              <a:t> IN </a:t>
            </a:r>
            <a:r>
              <a:rPr lang="en-US" sz="1400">
                <a:solidFill>
                  <a:srgbClr val="E06C75"/>
                </a:solidFill>
                <a:latin typeface="Arial"/>
                <a:ea typeface="Arial"/>
                <a:cs typeface="Arial"/>
                <a:sym typeface="Arial"/>
              </a:rPr>
              <a:t>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words</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AND</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d</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distance</a:t>
            </a:r>
            <a:r>
              <a:rPr lang="en-US" sz="1400">
                <a:solidFill>
                  <a:srgbClr val="ABB2BF"/>
                </a:solidFill>
                <a:latin typeface="Arial"/>
                <a:ea typeface="Arial"/>
                <a:cs typeface="Arial"/>
                <a:sym typeface="Arial"/>
              </a:rPr>
              <a:t> &lt; </a:t>
            </a:r>
            <a:r>
              <a:rPr lang="en-US" sz="1400">
                <a:solidFill>
                  <a:srgbClr val="D19A66"/>
                </a:solidFill>
                <a:latin typeface="Arial"/>
                <a:ea typeface="Arial"/>
                <a:cs typeface="Arial"/>
                <a:sym typeface="Arial"/>
              </a:rPr>
              <a:t>250 </a:t>
            </a:r>
            <a:r>
              <a:rPr lang="en-US" sz="1400">
                <a:solidFill>
                  <a:srgbClr val="56B6C2"/>
                </a:solidFill>
                <a:latin typeface="Arial"/>
                <a:ea typeface="Arial"/>
                <a:cs typeface="Arial"/>
                <a:sym typeface="Arial"/>
              </a:rPr>
              <a:t>AND</a:t>
            </a:r>
            <a:r>
              <a:rPr lang="en-US" sz="1400">
                <a:solidFill>
                  <a:srgbClr val="D19A66"/>
                </a:solidFill>
                <a:latin typeface="Arial"/>
                <a:ea typeface="Arial"/>
                <a:cs typeface="Arial"/>
                <a:sym typeface="Arial"/>
              </a:rPr>
              <a:t> </a:t>
            </a:r>
            <a:r>
              <a:rPr lang="en-US" sz="1400">
                <a:solidFill>
                  <a:srgbClr val="E06C75"/>
                </a:solidFill>
                <a:latin typeface="Arial"/>
                <a:ea typeface="Arial"/>
                <a:cs typeface="Arial"/>
                <a:sym typeface="Arial"/>
              </a:rPr>
              <a:t>r.yelp_rating </a:t>
            </a:r>
            <a:r>
              <a:rPr lang="en-US" sz="1400">
                <a:solidFill>
                  <a:srgbClr val="ABB2BF"/>
                </a:solidFill>
                <a:latin typeface="Arial"/>
                <a:ea typeface="Arial"/>
                <a:cs typeface="Arial"/>
                <a:sym typeface="Arial"/>
              </a:rPr>
              <a:t>&gt;</a:t>
            </a:r>
            <a:r>
              <a:rPr lang="en-US" sz="1400">
                <a:solidFill>
                  <a:srgbClr val="D19A66"/>
                </a:solidFill>
                <a:latin typeface="Arial"/>
                <a:ea typeface="Arial"/>
                <a:cs typeface="Arial"/>
                <a:sym typeface="Arial"/>
              </a:rPr>
              <a:t> 4 </a:t>
            </a:r>
            <a:r>
              <a:rPr lang="en-US" sz="1400">
                <a:solidFill>
                  <a:srgbClr val="56B6C2"/>
                </a:solidFill>
                <a:latin typeface="Arial"/>
                <a:ea typeface="Arial"/>
                <a:cs typeface="Arial"/>
                <a:sym typeface="Arial"/>
              </a:rPr>
              <a:t>AND</a:t>
            </a:r>
            <a:r>
              <a:rPr lang="en-US" sz="1400">
                <a:solidFill>
                  <a:srgbClr val="D19A66"/>
                </a:solidFill>
                <a:latin typeface="Arial"/>
                <a:ea typeface="Arial"/>
                <a:cs typeface="Arial"/>
                <a:sym typeface="Arial"/>
              </a:rPr>
              <a:t> </a:t>
            </a:r>
            <a:r>
              <a:rPr lang="en-US" sz="1400">
                <a:solidFill>
                  <a:srgbClr val="E06C75"/>
                </a:solidFill>
                <a:latin typeface="Arial"/>
                <a:ea typeface="Arial"/>
                <a:cs typeface="Arial"/>
                <a:sym typeface="Arial"/>
              </a:rPr>
              <a:t>r.google_rating</a:t>
            </a:r>
            <a:r>
              <a:rPr lang="en-US" sz="1400">
                <a:solidFill>
                  <a:srgbClr val="D19A66"/>
                </a:solidFill>
                <a:latin typeface="Arial"/>
                <a:ea typeface="Arial"/>
                <a:cs typeface="Arial"/>
                <a:sym typeface="Arial"/>
              </a:rPr>
              <a:t> </a:t>
            </a:r>
            <a:r>
              <a:rPr lang="en-US" sz="1400">
                <a:solidFill>
                  <a:srgbClr val="ABB2BF"/>
                </a:solidFill>
                <a:latin typeface="Arial"/>
                <a:ea typeface="Arial"/>
                <a:cs typeface="Arial"/>
                <a:sym typeface="Arial"/>
              </a:rPr>
              <a:t>&gt;</a:t>
            </a:r>
            <a:r>
              <a:rPr lang="en-US" sz="1400">
                <a:solidFill>
                  <a:srgbClr val="D19A66"/>
                </a:solidFill>
                <a:latin typeface="Arial"/>
                <a:ea typeface="Arial"/>
                <a:cs typeface="Arial"/>
                <a:sym typeface="Arial"/>
              </a:rPr>
              <a:t> 4</a:t>
            </a:r>
            <a:endParaRPr sz="1400">
              <a:solidFill>
                <a:srgbClr val="D19A66"/>
              </a:solidFill>
              <a:latin typeface="Arial"/>
              <a:ea typeface="Arial"/>
              <a:cs typeface="Arial"/>
              <a:sym typeface="Arial"/>
            </a:endParaRPr>
          </a:p>
          <a:p>
            <a:pPr indent="457200" lvl="0" marL="0" rtl="0" algn="l">
              <a:lnSpc>
                <a:spcPct val="100000"/>
              </a:lnSpc>
              <a:spcBef>
                <a:spcPts val="0"/>
              </a:spcBef>
              <a:spcAft>
                <a:spcPts val="0"/>
              </a:spcAft>
              <a:buNone/>
            </a:pPr>
            <a:r>
              <a:rPr lang="en-US" sz="1400">
                <a:solidFill>
                  <a:srgbClr val="C678DD"/>
                </a:solidFill>
                <a:latin typeface="Arial"/>
                <a:ea typeface="Arial"/>
                <a:cs typeface="Arial"/>
                <a:sym typeface="Arial"/>
              </a:rPr>
              <a:t>WITH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COUNT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r</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rc</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n</a:t>
            </a:r>
            <a:endParaRPr sz="1400">
              <a:solidFill>
                <a:srgbClr val="E06C75"/>
              </a:solidFill>
              <a:latin typeface="Arial"/>
              <a:ea typeface="Arial"/>
              <a:cs typeface="Arial"/>
              <a:sym typeface="Arial"/>
            </a:endParaRPr>
          </a:p>
          <a:p>
            <a:pPr indent="457200" lvl="0" marL="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rc</a:t>
            </a:r>
            <a:r>
              <a:rPr lang="en-US" sz="1400">
                <a:solidFill>
                  <a:srgbClr val="ABB2BF"/>
                </a:solidFill>
                <a:latin typeface="Arial"/>
                <a:ea typeface="Arial"/>
                <a:cs typeface="Arial"/>
                <a:sym typeface="Arial"/>
              </a:rPr>
              <a:t> &gt;= </a:t>
            </a:r>
            <a:r>
              <a:rPr lang="en-US" sz="1400">
                <a:solidFill>
                  <a:srgbClr val="D19A66"/>
                </a:solidFill>
                <a:latin typeface="Arial"/>
                <a:ea typeface="Arial"/>
                <a:cs typeface="Arial"/>
                <a:sym typeface="Arial"/>
              </a:rPr>
              <a:t>10</a:t>
            </a:r>
            <a:endParaRPr sz="1400">
              <a:solidFill>
                <a:srgbClr val="D19A66"/>
              </a:solidFill>
              <a:latin typeface="Arial"/>
              <a:ea typeface="Arial"/>
              <a:cs typeface="Arial"/>
              <a:sym typeface="Arial"/>
            </a:endParaRPr>
          </a:p>
          <a:p>
            <a:pPr indent="457200" lvl="0" marL="0" rtl="0" algn="l">
              <a:lnSpc>
                <a:spcPct val="100000"/>
              </a:lnSpc>
              <a:spcBef>
                <a:spcPts val="0"/>
              </a:spcBef>
              <a:spcAft>
                <a:spcPts val="0"/>
              </a:spcAft>
              <a:buNone/>
            </a:pPr>
            <a:r>
              <a:rPr lang="en-US" sz="1400">
                <a:solidFill>
                  <a:srgbClr val="C678DD"/>
                </a:solidFill>
                <a:latin typeface="Arial"/>
                <a:ea typeface="Arial"/>
                <a:cs typeface="Arial"/>
                <a:sym typeface="Arial"/>
              </a:rPr>
              <a:t>RETURN</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n.name </a:t>
            </a:r>
            <a:r>
              <a:rPr lang="en-US" sz="1400">
                <a:solidFill>
                  <a:srgbClr val="C678DD"/>
                </a:solidFill>
                <a:latin typeface="Arial"/>
                <a:ea typeface="Arial"/>
                <a:cs typeface="Arial"/>
                <a:sym typeface="Arial"/>
              </a:rPr>
              <a:t>AS</a:t>
            </a:r>
            <a:r>
              <a:rPr lang="en-US" sz="1400">
                <a:solidFill>
                  <a:srgbClr val="E06C75"/>
                </a:solidFill>
                <a:latin typeface="Arial"/>
                <a:ea typeface="Arial"/>
                <a:cs typeface="Arial"/>
                <a:sym typeface="Arial"/>
              </a:rPr>
              <a:t> neighborhood, rc </a:t>
            </a:r>
            <a:r>
              <a:rPr lang="en-US" sz="1400">
                <a:solidFill>
                  <a:srgbClr val="C678DD"/>
                </a:solidFill>
                <a:latin typeface="Arial"/>
                <a:ea typeface="Arial"/>
                <a:cs typeface="Arial"/>
                <a:sym typeface="Arial"/>
              </a:rPr>
              <a:t>AS</a:t>
            </a:r>
            <a:r>
              <a:rPr lang="en-US" sz="1400">
                <a:solidFill>
                  <a:srgbClr val="E06C75"/>
                </a:solidFill>
                <a:latin typeface="Arial"/>
                <a:ea typeface="Arial"/>
                <a:cs typeface="Arial"/>
                <a:sym typeface="Arial"/>
              </a:rPr>
              <a:t> restaurant_count;</a:t>
            </a:r>
            <a:endParaRPr sz="1400">
              <a:solidFill>
                <a:srgbClr val="E06C75"/>
              </a:solidFill>
              <a:latin typeface="Arial"/>
              <a:ea typeface="Arial"/>
              <a:cs typeface="Arial"/>
              <a:sym typeface="Arial"/>
            </a:endParaRPr>
          </a:p>
          <a:p>
            <a:pPr indent="457200" lvl="0" marL="0" rtl="0" algn="l">
              <a:lnSpc>
                <a:spcPct val="100000"/>
              </a:lnSpc>
              <a:spcBef>
                <a:spcPts val="0"/>
              </a:spcBef>
              <a:spcAft>
                <a:spcPts val="0"/>
              </a:spcAft>
              <a:buNone/>
            </a:pPr>
            <a:r>
              <a:t/>
            </a:r>
            <a:endParaRPr sz="1400">
              <a:solidFill>
                <a:srgbClr val="E06C75"/>
              </a:solidFill>
              <a:highlight>
                <a:srgbClr val="282C34"/>
              </a:highlight>
              <a:latin typeface="Arial"/>
              <a:ea typeface="Arial"/>
              <a:cs typeface="Arial"/>
              <a:sym typeface="Arial"/>
            </a:endParaRPr>
          </a:p>
          <a:p>
            <a:pPr indent="0" lvl="0" marL="0" rtl="0" algn="l">
              <a:lnSpc>
                <a:spcPct val="100000"/>
              </a:lnSpc>
              <a:spcBef>
                <a:spcPts val="0"/>
              </a:spcBef>
              <a:spcAft>
                <a:spcPts val="0"/>
              </a:spcAft>
              <a:buNone/>
            </a:pPr>
            <a:r>
              <a:t/>
            </a:r>
            <a:endParaRPr sz="400">
              <a:solidFill>
                <a:srgbClr val="E06C75"/>
              </a:solidFill>
              <a:highlight>
                <a:srgbClr val="282C34"/>
              </a:highlight>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a7a6258269_4_11"/>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Example Queries</a:t>
            </a:r>
            <a:endParaRPr/>
          </a:p>
        </p:txBody>
      </p:sp>
      <p:sp>
        <p:nvSpPr>
          <p:cNvPr id="412" name="Google Shape;412;ga7a6258269_4_11"/>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sz="1800">
              <a:solidFill>
                <a:srgbClr val="ABB2BF"/>
              </a:solidFill>
              <a:highlight>
                <a:srgbClr val="282C34"/>
              </a:highlight>
            </a:endParaRPr>
          </a:p>
          <a:p>
            <a:pPr indent="-342900" lvl="0" marL="457200" rtl="0" algn="l">
              <a:spcBef>
                <a:spcPts val="0"/>
              </a:spcBef>
              <a:spcAft>
                <a:spcPts val="0"/>
              </a:spcAft>
              <a:buSzPts val="1800"/>
              <a:buChar char="•"/>
            </a:pPr>
            <a:r>
              <a:rPr lang="en-US" sz="1800"/>
              <a:t>Find properties with at least 10 local attractions within 1000 meters, while without any hotel in nearby proximity, in San Diego City</a:t>
            </a:r>
            <a:endParaRPr sz="18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MATCH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p1</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Property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Is_Nearby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Hotel</a:t>
            </a:r>
            <a:r>
              <a:rPr lang="en-US" sz="1400">
                <a:solidFill>
                  <a:srgbClr val="ABB2BF"/>
                </a:solidFill>
                <a:latin typeface="Arial"/>
                <a:ea typeface="Arial"/>
                <a:cs typeface="Arial"/>
                <a:sym typeface="Arial"/>
              </a:rPr>
              <a:t>)</a:t>
            </a:r>
            <a:endParaRPr sz="1400">
              <a:solidFill>
                <a:srgbClr val="ABB2BF"/>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WITH</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COLLECT</a:t>
            </a:r>
            <a:r>
              <a:rPr lang="en-US" sz="1400">
                <a:solidFill>
                  <a:srgbClr val="ABB2BF"/>
                </a:solidFill>
                <a:latin typeface="Arial"/>
                <a:ea typeface="Arial"/>
                <a:cs typeface="Arial"/>
                <a:sym typeface="Arial"/>
              </a:rPr>
              <a:t>(</a:t>
            </a:r>
            <a:r>
              <a:rPr lang="en-US" sz="1400">
                <a:solidFill>
                  <a:srgbClr val="C678DD"/>
                </a:solidFill>
                <a:latin typeface="Arial"/>
                <a:ea typeface="Arial"/>
                <a:cs typeface="Arial"/>
                <a:sym typeface="Arial"/>
              </a:rPr>
              <a:t>DISTINCT</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p1</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p1</a:t>
            </a:r>
            <a:endParaRPr sz="1400">
              <a:solidFill>
                <a:srgbClr val="E06C75"/>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MATCH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c</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City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&lt;-</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Located_In</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p2</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Property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d</a:t>
            </a:r>
            <a:r>
              <a:rPr lang="en-US" sz="1400">
                <a:solidFill>
                  <a:srgbClr val="ABB2BF"/>
                </a:solidFill>
                <a:latin typeface="Arial"/>
                <a:ea typeface="Arial"/>
                <a:cs typeface="Arial"/>
                <a:sym typeface="Arial"/>
              </a:rPr>
              <a:t>:</a:t>
            </a:r>
            <a:r>
              <a:rPr lang="en-US" sz="1400">
                <a:solidFill>
                  <a:srgbClr val="E5C07B"/>
                </a:solidFill>
                <a:latin typeface="Arial"/>
                <a:ea typeface="Arial"/>
                <a:cs typeface="Arial"/>
                <a:sym typeface="Arial"/>
              </a:rPr>
              <a:t>Is_Nearby</a:t>
            </a:r>
            <a:r>
              <a:rPr lang="en-US" sz="1400">
                <a:solidFill>
                  <a:srgbClr val="ABB2BF"/>
                </a:solidFill>
                <a:latin typeface="Arial"/>
                <a:ea typeface="Arial"/>
                <a:cs typeface="Arial"/>
                <a:sym typeface="Arial"/>
              </a:rPr>
              <a:t>]</a:t>
            </a:r>
            <a:r>
              <a:rPr lang="en-US" sz="1400">
                <a:solidFill>
                  <a:srgbClr val="56B6C2"/>
                </a:solidFill>
                <a:latin typeface="Arial"/>
                <a:ea typeface="Arial"/>
                <a:cs typeface="Arial"/>
                <a:sym typeface="Arial"/>
              </a:rPr>
              <a:t>-&gt;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a</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Attraction</a:t>
            </a:r>
            <a:r>
              <a:rPr lang="en-US" sz="1400">
                <a:solidFill>
                  <a:srgbClr val="ABB2BF"/>
                </a:solidFill>
                <a:latin typeface="Arial"/>
                <a:ea typeface="Arial"/>
                <a:cs typeface="Arial"/>
                <a:sym typeface="Arial"/>
              </a:rPr>
              <a:t>)</a:t>
            </a:r>
            <a:endParaRPr sz="1400">
              <a:solidFill>
                <a:srgbClr val="ABB2BF"/>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NOT</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p2</a:t>
            </a:r>
            <a:r>
              <a:rPr lang="en-US" sz="1400">
                <a:solidFill>
                  <a:srgbClr val="ABB2BF"/>
                </a:solidFill>
                <a:latin typeface="Arial"/>
                <a:ea typeface="Arial"/>
                <a:cs typeface="Arial"/>
                <a:sym typeface="Arial"/>
              </a:rPr>
              <a:t> IN </a:t>
            </a:r>
            <a:r>
              <a:rPr lang="en-US" sz="1400">
                <a:solidFill>
                  <a:srgbClr val="E06C75"/>
                </a:solidFill>
                <a:latin typeface="Arial"/>
                <a:ea typeface="Arial"/>
                <a:cs typeface="Arial"/>
                <a:sym typeface="Arial"/>
              </a:rPr>
              <a:t>p1</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AND</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d</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distance</a:t>
            </a:r>
            <a:r>
              <a:rPr lang="en-US" sz="1400">
                <a:solidFill>
                  <a:srgbClr val="ABB2BF"/>
                </a:solidFill>
                <a:latin typeface="Arial"/>
                <a:ea typeface="Arial"/>
                <a:cs typeface="Arial"/>
                <a:sym typeface="Arial"/>
              </a:rPr>
              <a:t> &lt; </a:t>
            </a:r>
            <a:r>
              <a:rPr lang="en-US" sz="1400">
                <a:solidFill>
                  <a:srgbClr val="D19A66"/>
                </a:solidFill>
                <a:latin typeface="Arial"/>
                <a:ea typeface="Arial"/>
                <a:cs typeface="Arial"/>
                <a:sym typeface="Arial"/>
              </a:rPr>
              <a:t>1000</a:t>
            </a:r>
            <a:endParaRPr sz="1400">
              <a:solidFill>
                <a:srgbClr val="D19A66"/>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WITH</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p2</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COUNT</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a</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ac</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c</a:t>
            </a:r>
            <a:endParaRPr sz="1400">
              <a:solidFill>
                <a:srgbClr val="E06C75"/>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WHERE</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ac</a:t>
            </a:r>
            <a:r>
              <a:rPr lang="en-US" sz="1400">
                <a:solidFill>
                  <a:srgbClr val="ABB2BF"/>
                </a:solidFill>
                <a:latin typeface="Arial"/>
                <a:ea typeface="Arial"/>
                <a:cs typeface="Arial"/>
                <a:sym typeface="Arial"/>
              </a:rPr>
              <a:t> &gt;= </a:t>
            </a:r>
            <a:r>
              <a:rPr lang="en-US" sz="1400">
                <a:solidFill>
                  <a:srgbClr val="D19A66"/>
                </a:solidFill>
                <a:latin typeface="Arial"/>
                <a:ea typeface="Arial"/>
                <a:cs typeface="Arial"/>
                <a:sym typeface="Arial"/>
              </a:rPr>
              <a:t>10</a:t>
            </a:r>
            <a:r>
              <a:rPr lang="en-US" sz="1400">
                <a:solidFill>
                  <a:srgbClr val="ABB2BF"/>
                </a:solidFill>
                <a:latin typeface="Arial"/>
                <a:ea typeface="Arial"/>
                <a:cs typeface="Arial"/>
                <a:sym typeface="Arial"/>
              </a:rPr>
              <a:t> </a:t>
            </a:r>
            <a:r>
              <a:rPr lang="en-US" sz="1400">
                <a:solidFill>
                  <a:srgbClr val="56B6C2"/>
                </a:solidFill>
                <a:latin typeface="Arial"/>
                <a:ea typeface="Arial"/>
                <a:cs typeface="Arial"/>
                <a:sym typeface="Arial"/>
              </a:rPr>
              <a:t>AND</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c</a:t>
            </a:r>
            <a:r>
              <a:rPr lang="en-US" sz="1400">
                <a:solidFill>
                  <a:srgbClr val="ABB2BF"/>
                </a:solidFill>
                <a:latin typeface="Arial"/>
                <a:ea typeface="Arial"/>
                <a:cs typeface="Arial"/>
                <a:sym typeface="Arial"/>
              </a:rPr>
              <a:t>.</a:t>
            </a:r>
            <a:r>
              <a:rPr lang="en-US" sz="1400">
                <a:solidFill>
                  <a:srgbClr val="E06C75"/>
                </a:solidFill>
                <a:latin typeface="Arial"/>
                <a:ea typeface="Arial"/>
                <a:cs typeface="Arial"/>
                <a:sym typeface="Arial"/>
              </a:rPr>
              <a:t>name</a:t>
            </a:r>
            <a:r>
              <a:rPr lang="en-US" sz="1400">
                <a:solidFill>
                  <a:srgbClr val="ABB2BF"/>
                </a:solidFill>
                <a:latin typeface="Arial"/>
                <a:ea typeface="Arial"/>
                <a:cs typeface="Arial"/>
                <a:sym typeface="Arial"/>
              </a:rPr>
              <a:t> = </a:t>
            </a:r>
            <a:r>
              <a:rPr lang="en-US" sz="1400">
                <a:solidFill>
                  <a:srgbClr val="98C379"/>
                </a:solidFill>
                <a:latin typeface="Arial"/>
                <a:ea typeface="Arial"/>
                <a:cs typeface="Arial"/>
                <a:sym typeface="Arial"/>
              </a:rPr>
              <a:t>'San Diego'</a:t>
            </a:r>
            <a:endParaRPr sz="1400">
              <a:solidFill>
                <a:srgbClr val="98C379"/>
              </a:solidFill>
              <a:latin typeface="Arial"/>
              <a:ea typeface="Arial"/>
              <a:cs typeface="Arial"/>
              <a:sym typeface="Arial"/>
            </a:endParaRPr>
          </a:p>
          <a:p>
            <a:pPr indent="0" lvl="0" marL="457200" rtl="0" algn="l">
              <a:lnSpc>
                <a:spcPct val="100000"/>
              </a:lnSpc>
              <a:spcBef>
                <a:spcPts val="0"/>
              </a:spcBef>
              <a:spcAft>
                <a:spcPts val="0"/>
              </a:spcAft>
              <a:buNone/>
            </a:pPr>
            <a:r>
              <a:rPr lang="en-US" sz="1400">
                <a:solidFill>
                  <a:srgbClr val="C678DD"/>
                </a:solidFill>
                <a:latin typeface="Arial"/>
                <a:ea typeface="Arial"/>
                <a:cs typeface="Arial"/>
                <a:sym typeface="Arial"/>
              </a:rPr>
              <a:t>RETURN</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p2</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properties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ac</a:t>
            </a:r>
            <a:r>
              <a:rPr lang="en-US" sz="1400">
                <a:solidFill>
                  <a:srgbClr val="ABB2BF"/>
                </a:solidFill>
                <a:latin typeface="Arial"/>
                <a:ea typeface="Arial"/>
                <a:cs typeface="Arial"/>
                <a:sym typeface="Arial"/>
              </a:rPr>
              <a:t> </a:t>
            </a:r>
            <a:r>
              <a:rPr lang="en-US" sz="1400">
                <a:solidFill>
                  <a:srgbClr val="C678DD"/>
                </a:solidFill>
                <a:latin typeface="Arial"/>
                <a:ea typeface="Arial"/>
                <a:cs typeface="Arial"/>
                <a:sym typeface="Arial"/>
              </a:rPr>
              <a:t>AS</a:t>
            </a:r>
            <a:r>
              <a:rPr lang="en-US" sz="1400">
                <a:solidFill>
                  <a:srgbClr val="ABB2BF"/>
                </a:solidFill>
                <a:latin typeface="Arial"/>
                <a:ea typeface="Arial"/>
                <a:cs typeface="Arial"/>
                <a:sym typeface="Arial"/>
              </a:rPr>
              <a:t> </a:t>
            </a:r>
            <a:r>
              <a:rPr lang="en-US" sz="1400">
                <a:solidFill>
                  <a:srgbClr val="E06C75"/>
                </a:solidFill>
                <a:latin typeface="Arial"/>
                <a:ea typeface="Arial"/>
                <a:cs typeface="Arial"/>
                <a:sym typeface="Arial"/>
              </a:rPr>
              <a:t>attraction_count</a:t>
            </a:r>
            <a:r>
              <a:rPr lang="en-US" sz="1400">
                <a:solidFill>
                  <a:srgbClr val="ABB2BF"/>
                </a:solidFill>
                <a:latin typeface="Arial"/>
                <a:ea typeface="Arial"/>
                <a:cs typeface="Arial"/>
                <a:sym typeface="Arial"/>
              </a:rPr>
              <a:t>;</a:t>
            </a:r>
            <a:endParaRPr>
              <a:solidFill>
                <a:srgbClr val="C678DD"/>
              </a:solidFill>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a7a59a5aff_1_81"/>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Challenges and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a7a6258269_0_81"/>
          <p:cNvPicPr preferRelativeResize="0"/>
          <p:nvPr/>
        </p:nvPicPr>
        <p:blipFill>
          <a:blip r:embed="rId3">
            <a:alphaModFix/>
          </a:blip>
          <a:stretch>
            <a:fillRect/>
          </a:stretch>
        </p:blipFill>
        <p:spPr>
          <a:xfrm>
            <a:off x="649750" y="874425"/>
            <a:ext cx="7929550" cy="4185475"/>
          </a:xfrm>
          <a:prstGeom prst="rect">
            <a:avLst/>
          </a:prstGeom>
          <a:noFill/>
          <a:ln>
            <a:noFill/>
          </a:ln>
        </p:spPr>
      </p:pic>
      <p:sp>
        <p:nvSpPr>
          <p:cNvPr id="165" name="Google Shape;165;ga7a6258269_0_81"/>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Data Sources and Diagram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a7a59a5aff_1_96"/>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Challenges and Limitations</a:t>
            </a:r>
            <a:endParaRPr/>
          </a:p>
        </p:txBody>
      </p:sp>
      <p:sp>
        <p:nvSpPr>
          <p:cNvPr id="423" name="Google Shape;423;ga7a59a5aff_1_96"/>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914400" rtl="0" algn="l">
              <a:lnSpc>
                <a:spcPct val="100000"/>
              </a:lnSpc>
              <a:spcBef>
                <a:spcPts val="0"/>
              </a:spcBef>
              <a:spcAft>
                <a:spcPts val="0"/>
              </a:spcAft>
              <a:buNone/>
            </a:pPr>
            <a:r>
              <a:t/>
            </a:r>
            <a:endParaRPr sz="1100">
              <a:solidFill>
                <a:srgbClr val="C678DD"/>
              </a:solidFill>
              <a:highlight>
                <a:srgbClr val="282C34"/>
              </a:highlight>
              <a:latin typeface="Arial"/>
              <a:ea typeface="Arial"/>
              <a:cs typeface="Arial"/>
              <a:sym typeface="Arial"/>
            </a:endParaRPr>
          </a:p>
          <a:p>
            <a:pPr indent="-342900" lvl="0" marL="457200" rtl="0" algn="l">
              <a:spcBef>
                <a:spcPts val="0"/>
              </a:spcBef>
              <a:spcAft>
                <a:spcPts val="0"/>
              </a:spcAft>
              <a:buSzPts val="1800"/>
              <a:buChar char="•"/>
            </a:pPr>
            <a:r>
              <a:rPr lang="en-US" sz="1800"/>
              <a:t>API limitations and non-free APIs</a:t>
            </a:r>
            <a:endParaRPr sz="1800"/>
          </a:p>
          <a:p>
            <a:pPr indent="-342900" lvl="1" marL="914400" rtl="0" algn="l">
              <a:spcBef>
                <a:spcPts val="0"/>
              </a:spcBef>
              <a:spcAft>
                <a:spcPts val="0"/>
              </a:spcAft>
              <a:buSzPts val="1800"/>
              <a:buChar char="•"/>
            </a:pPr>
            <a:r>
              <a:rPr lang="en-US" sz="1800"/>
              <a:t>Exhausted $320 credit on Google Place and Geocoding APIs</a:t>
            </a:r>
            <a:endParaRPr sz="1800"/>
          </a:p>
          <a:p>
            <a:pPr indent="-342900" lvl="1" marL="914400" rtl="0" algn="l">
              <a:spcBef>
                <a:spcPts val="0"/>
              </a:spcBef>
              <a:spcAft>
                <a:spcPts val="0"/>
              </a:spcAft>
              <a:buSzPts val="1800"/>
              <a:buChar char="•"/>
            </a:pPr>
            <a:r>
              <a:rPr lang="en-US" sz="1800"/>
              <a:t>Constantly hit daily limit on Yelp API</a:t>
            </a:r>
            <a:endParaRPr sz="1800"/>
          </a:p>
          <a:p>
            <a:pPr indent="-342900" lvl="1" marL="914400" rtl="0" algn="l">
              <a:spcBef>
                <a:spcPts val="0"/>
              </a:spcBef>
              <a:spcAft>
                <a:spcPts val="0"/>
              </a:spcAft>
              <a:buSzPts val="1800"/>
              <a:buChar char="•"/>
            </a:pPr>
            <a:r>
              <a:rPr lang="en-US" sz="1800"/>
              <a:t>Zillow does not appreciate scrapers and can refuse to serve results</a:t>
            </a:r>
            <a:br>
              <a:rPr lang="en-US" sz="1800"/>
            </a:br>
            <a:endParaRPr sz="1800"/>
          </a:p>
          <a:p>
            <a:pPr indent="-342900" lvl="0" marL="457200" rtl="0" algn="l">
              <a:spcBef>
                <a:spcPts val="0"/>
              </a:spcBef>
              <a:spcAft>
                <a:spcPts val="0"/>
              </a:spcAft>
              <a:buSzPts val="1800"/>
              <a:buChar char="•"/>
            </a:pPr>
            <a:r>
              <a:rPr lang="en-US" sz="1800"/>
              <a:t>The final data contains &gt;12 million relationships. Connections are drawn between nodes using unique identifiers (id). Without indices on these ids, data ingest executes at an unbearably slow pace.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Google Place API returns 5 reviews per place. Yelp API returns 3 reviews, with 160 characters limit, per place. Review corpus size is not large enough for precise topic modeling.</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a7a59a5aff_1_86"/>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Future Enhancements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a7a59a5aff_1_101"/>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Future Enhancements</a:t>
            </a:r>
            <a:endParaRPr/>
          </a:p>
        </p:txBody>
      </p:sp>
      <p:sp>
        <p:nvSpPr>
          <p:cNvPr id="434" name="Google Shape;434;ga7a59a5aff_1_101"/>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914400" rtl="0" algn="l">
              <a:lnSpc>
                <a:spcPct val="100000"/>
              </a:lnSpc>
              <a:spcBef>
                <a:spcPts val="0"/>
              </a:spcBef>
              <a:spcAft>
                <a:spcPts val="0"/>
              </a:spcAft>
              <a:buNone/>
            </a:pPr>
            <a:r>
              <a:t/>
            </a:r>
            <a:endParaRPr sz="1100">
              <a:solidFill>
                <a:srgbClr val="C678DD"/>
              </a:solidFill>
              <a:highlight>
                <a:srgbClr val="282C34"/>
              </a:highlight>
              <a:latin typeface="Arial"/>
              <a:ea typeface="Arial"/>
              <a:cs typeface="Arial"/>
              <a:sym typeface="Arial"/>
            </a:endParaRPr>
          </a:p>
          <a:p>
            <a:pPr indent="-342900" lvl="0" marL="457200" rtl="0" algn="l">
              <a:spcBef>
                <a:spcPts val="0"/>
              </a:spcBef>
              <a:spcAft>
                <a:spcPts val="0"/>
              </a:spcAft>
              <a:buSzPts val="1800"/>
              <a:buChar char="•"/>
            </a:pPr>
            <a:r>
              <a:rPr lang="en-US" sz="1800"/>
              <a:t>Fill in missing Zillow property attributes using agent description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Investigate historical Airbnb occupancy rates to estimate potential rental income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Incorporate property types in Airbnb/Zillow comparisons</a:t>
            </a:r>
            <a:endParaRPr sz="1800"/>
          </a:p>
          <a:p>
            <a:pPr indent="-342900" lvl="1" marL="914400" rtl="0" algn="l">
              <a:spcBef>
                <a:spcPts val="0"/>
              </a:spcBef>
              <a:spcAft>
                <a:spcPts val="0"/>
              </a:spcAft>
              <a:buSzPts val="1800"/>
              <a:buChar char="•"/>
            </a:pPr>
            <a:r>
              <a:rPr lang="en-US" sz="1800"/>
              <a:t>Infer Airbnb property types from host description and/or reviews (map to type IDs)</a:t>
            </a:r>
            <a:endParaRPr sz="1800"/>
          </a:p>
          <a:p>
            <a:pPr indent="-342900" lvl="1" marL="914400" rtl="0" algn="l">
              <a:spcBef>
                <a:spcPts val="0"/>
              </a:spcBef>
              <a:spcAft>
                <a:spcPts val="0"/>
              </a:spcAft>
              <a:buSzPts val="1800"/>
              <a:buChar char="•"/>
            </a:pPr>
            <a:r>
              <a:rPr lang="en-US" sz="1800"/>
              <a:t>Determine Zillow property types from agent descriptions</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Fine tune entity matching between Yelp and Google data to achieve higher Recall</a:t>
            </a:r>
            <a:endParaRPr sz="1800"/>
          </a:p>
          <a:p>
            <a:pPr indent="-342900" lvl="1" marL="914400" rtl="0" algn="l">
              <a:spcBef>
                <a:spcPts val="0"/>
              </a:spcBef>
              <a:spcAft>
                <a:spcPts val="0"/>
              </a:spcAft>
              <a:buSzPts val="1800"/>
              <a:buChar char="•"/>
            </a:pPr>
            <a:r>
              <a:rPr lang="en-US" sz="1800"/>
              <a:t>Approximate 4500+ out of 6000+ restaurants are matched currently</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Retrieve Hotel and Attraction data from Google Places</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Compare Zillow addresses using an edit distance-type metric</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br>
              <a:rPr lang="en-US" sz="1800"/>
            </a:b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a7a59a5aff_1_91"/>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Q &amp; 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FFFFFF"/>
              </a:buClr>
              <a:buSzPts val="3300"/>
              <a:buFont typeface="Calibri"/>
              <a:buNone/>
            </a:pPr>
            <a:r>
              <a:rPr lang="en-US"/>
              <a:t>Backup Slides</a:t>
            </a:r>
            <a:endParaRPr/>
          </a:p>
        </p:txBody>
      </p:sp>
      <p:sp>
        <p:nvSpPr>
          <p:cNvPr id="449" name="Google Shape;449;p2"/>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FFFFFF"/>
              </a:buClr>
              <a:buSzPts val="15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af3a5eb0a7_0_109"/>
          <p:cNvSpPr txBox="1"/>
          <p:nvPr>
            <p:ph type="ctrTitle"/>
          </p:nvPr>
        </p:nvSpPr>
        <p:spPr>
          <a:xfrm>
            <a:off x="288697" y="1487385"/>
            <a:ext cx="85734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006C92"/>
              </a:buClr>
              <a:buSzPts val="3300"/>
              <a:buFont typeface="Calibri"/>
              <a:buNone/>
            </a:pPr>
            <a:r>
              <a:rPr lang="en-US"/>
              <a:t>ETL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a7a6258269_0_87"/>
          <p:cNvPicPr preferRelativeResize="0"/>
          <p:nvPr/>
        </p:nvPicPr>
        <p:blipFill>
          <a:blip r:embed="rId3">
            <a:alphaModFix/>
          </a:blip>
          <a:stretch>
            <a:fillRect/>
          </a:stretch>
        </p:blipFill>
        <p:spPr>
          <a:xfrm>
            <a:off x="649750" y="874425"/>
            <a:ext cx="7929550" cy="4185475"/>
          </a:xfrm>
          <a:prstGeom prst="rect">
            <a:avLst/>
          </a:prstGeom>
          <a:noFill/>
          <a:ln>
            <a:noFill/>
          </a:ln>
        </p:spPr>
      </p:pic>
      <p:sp>
        <p:nvSpPr>
          <p:cNvPr id="176" name="Google Shape;176;ga7a6258269_0_87"/>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177" name="Google Shape;177;ga7a6258269_0_87"/>
          <p:cNvSpPr/>
          <p:nvPr/>
        </p:nvSpPr>
        <p:spPr>
          <a:xfrm>
            <a:off x="1560200" y="840100"/>
            <a:ext cx="3394500" cy="21345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af1d9e7807_0_14"/>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183" name="Google Shape;183;gaf1d9e7807_0_14"/>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Char char="•"/>
            </a:pPr>
            <a:r>
              <a:rPr lang="en-US" sz="1800"/>
              <a:t>Airbnb is a popular vacation rental marketplace for both vacationers and property owners alike to host and find places to stay from a single room to an entire house</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Since its inception in 2008, Airbnb has grown to 5.6 million* active listings</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Airbnb has listings in 100,000* cities and 220* countries</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Airbnb hosts earn an average of $7,900* annually</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IPO scheduled for Dec 10, 2020</a:t>
            </a:r>
            <a:endParaRPr sz="1800"/>
          </a:p>
          <a:p>
            <a:pPr indent="0" lvl="0" marL="0" rtl="0" algn="l">
              <a:lnSpc>
                <a:spcPct val="100000"/>
              </a:lnSpc>
              <a:spcBef>
                <a:spcPts val="0"/>
              </a:spcBef>
              <a:spcAft>
                <a:spcPts val="0"/>
              </a:spcAft>
              <a:buNone/>
            </a:pPr>
            <a:r>
              <a:rPr lang="en-US" sz="1800"/>
              <a:t>	</a:t>
            </a:r>
            <a:endParaRPr sz="1800"/>
          </a:p>
          <a:p>
            <a:pPr indent="-342900" lvl="0" marL="457200" rtl="0" algn="l">
              <a:lnSpc>
                <a:spcPct val="100000"/>
              </a:lnSpc>
              <a:spcBef>
                <a:spcPts val="0"/>
              </a:spcBef>
              <a:spcAft>
                <a:spcPts val="0"/>
              </a:spcAft>
              <a:buSzPts val="1800"/>
              <a:buChar char="•"/>
            </a:pPr>
            <a:r>
              <a:rPr lang="en-US" sz="1800"/>
              <a:t>U</a:t>
            </a:r>
            <a:r>
              <a:rPr lang="en-US" sz="1800"/>
              <a:t>nofficial API hosted on GitHub</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 </a:t>
            </a:r>
            <a:r>
              <a:rPr lang="en-US" sz="1800" u="sng">
                <a:hlinkClick r:id="rId3"/>
              </a:rPr>
              <a:t>numbers as of Sept 30, 2020</a:t>
            </a:r>
            <a:endParaRPr sz="1800"/>
          </a:p>
        </p:txBody>
      </p:sp>
      <p:pic>
        <p:nvPicPr>
          <p:cNvPr id="184" name="Google Shape;184;gaf1d9e7807_0_14"/>
          <p:cNvPicPr preferRelativeResize="0"/>
          <p:nvPr/>
        </p:nvPicPr>
        <p:blipFill>
          <a:blip r:embed="rId4">
            <a:alphaModFix/>
          </a:blip>
          <a:stretch>
            <a:fillRect/>
          </a:stretch>
        </p:blipFill>
        <p:spPr>
          <a:xfrm>
            <a:off x="6294026" y="3242649"/>
            <a:ext cx="2847400" cy="189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a7a6258269_0_117"/>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190" name="Google Shape;190;ga7a6258269_0_117"/>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US" sz="1800"/>
              <a:t>Listings</a:t>
            </a:r>
            <a:endParaRPr b="1" sz="1800"/>
          </a:p>
          <a:p>
            <a:pPr indent="-342900" lvl="0" marL="457200" rtl="0" algn="l">
              <a:lnSpc>
                <a:spcPct val="100000"/>
              </a:lnSpc>
              <a:spcBef>
                <a:spcPts val="0"/>
              </a:spcBef>
              <a:spcAft>
                <a:spcPts val="0"/>
              </a:spcAft>
              <a:buSzPts val="1800"/>
              <a:buChar char="•"/>
            </a:pPr>
            <a:r>
              <a:rPr lang="en-US" sz="1800"/>
              <a:t>Queries return a maximum of 300 listings</a:t>
            </a:r>
            <a:endParaRPr sz="1800"/>
          </a:p>
          <a:p>
            <a:pPr indent="-342900" lvl="0" marL="457200" rtl="0" algn="l">
              <a:lnSpc>
                <a:spcPct val="100000"/>
              </a:lnSpc>
              <a:spcBef>
                <a:spcPts val="0"/>
              </a:spcBef>
              <a:spcAft>
                <a:spcPts val="0"/>
              </a:spcAft>
              <a:buSzPts val="1800"/>
              <a:buChar char="•"/>
            </a:pPr>
            <a:r>
              <a:rPr lang="en-US" sz="1800"/>
              <a:t>E</a:t>
            </a:r>
            <a:r>
              <a:rPr lang="en-US" sz="1800"/>
              <a:t>xpand </a:t>
            </a:r>
            <a:r>
              <a:rPr lang="en-US" sz="1800"/>
              <a:t>results </a:t>
            </a:r>
            <a:r>
              <a:rPr lang="en-US" sz="1800"/>
              <a:t>by searching by neighborhood</a:t>
            </a:r>
            <a:endParaRPr sz="1800"/>
          </a:p>
          <a:p>
            <a:pPr indent="-342900" lvl="0" marL="457200" rtl="0" algn="l">
              <a:lnSpc>
                <a:spcPct val="100000"/>
              </a:lnSpc>
              <a:spcBef>
                <a:spcPts val="0"/>
              </a:spcBef>
              <a:spcAft>
                <a:spcPts val="0"/>
              </a:spcAft>
              <a:buSzPts val="1800"/>
              <a:buChar char="•"/>
            </a:pPr>
            <a:r>
              <a:rPr lang="en-US" sz="1800"/>
              <a:t>Identified 7,320 unique listings</a:t>
            </a:r>
            <a:endParaRPr sz="1800"/>
          </a:p>
          <a:p>
            <a:pPr indent="-342900" lvl="0" marL="457200" rtl="0" algn="l">
              <a:lnSpc>
                <a:spcPct val="100000"/>
              </a:lnSpc>
              <a:spcBef>
                <a:spcPts val="0"/>
              </a:spcBef>
              <a:spcAft>
                <a:spcPts val="0"/>
              </a:spcAft>
              <a:buSzPts val="1800"/>
              <a:buChar char="•"/>
            </a:pPr>
            <a:r>
              <a:rPr lang="en-US" sz="1800"/>
              <a:t>Fields include:</a:t>
            </a:r>
            <a:endParaRPr sz="1800"/>
          </a:p>
          <a:p>
            <a:pPr indent="-342900" lvl="1" marL="914400" rtl="0" algn="l">
              <a:lnSpc>
                <a:spcPct val="100000"/>
              </a:lnSpc>
              <a:spcBef>
                <a:spcPts val="0"/>
              </a:spcBef>
              <a:spcAft>
                <a:spcPts val="0"/>
              </a:spcAft>
              <a:buSzPts val="1800"/>
              <a:buChar char="•"/>
            </a:pPr>
            <a:r>
              <a:rPr lang="en-US" sz="1800"/>
              <a:t>location (city, neighborhood, GPS coordinate)</a:t>
            </a:r>
            <a:endParaRPr sz="1800"/>
          </a:p>
          <a:p>
            <a:pPr indent="-342900" lvl="1" marL="914400" rtl="0" algn="l">
              <a:lnSpc>
                <a:spcPct val="100000"/>
              </a:lnSpc>
              <a:spcBef>
                <a:spcPts val="0"/>
              </a:spcBef>
              <a:spcAft>
                <a:spcPts val="0"/>
              </a:spcAft>
              <a:buSzPts val="1800"/>
              <a:buChar char="•"/>
            </a:pPr>
            <a:r>
              <a:rPr lang="en-US" sz="1800"/>
              <a:t>number of bedrooms and bathrooms</a:t>
            </a:r>
            <a:endParaRPr sz="1800"/>
          </a:p>
          <a:p>
            <a:pPr indent="-342900" lvl="1" marL="914400" rtl="0" algn="l">
              <a:lnSpc>
                <a:spcPct val="100000"/>
              </a:lnSpc>
              <a:spcBef>
                <a:spcPts val="0"/>
              </a:spcBef>
              <a:spcAft>
                <a:spcPts val="0"/>
              </a:spcAft>
              <a:buSzPts val="1800"/>
              <a:buChar char="•"/>
            </a:pPr>
            <a:r>
              <a:rPr lang="en-US" sz="1800"/>
              <a:t>property type (ID)</a:t>
            </a:r>
            <a:endParaRPr sz="1800"/>
          </a:p>
          <a:p>
            <a:pPr indent="-342900" lvl="1" marL="914400" rtl="0" algn="l">
              <a:lnSpc>
                <a:spcPct val="100000"/>
              </a:lnSpc>
              <a:spcBef>
                <a:spcPts val="0"/>
              </a:spcBef>
              <a:spcAft>
                <a:spcPts val="0"/>
              </a:spcAft>
              <a:buSzPts val="1800"/>
              <a:buChar char="•"/>
            </a:pPr>
            <a:r>
              <a:rPr lang="en-US" sz="1800"/>
              <a:t>space type (private room, entire house, etc.)</a:t>
            </a:r>
            <a:endParaRPr sz="1800"/>
          </a:p>
          <a:p>
            <a:pPr indent="-342900" lvl="1" marL="914400" rtl="0" algn="l">
              <a:lnSpc>
                <a:spcPct val="100000"/>
              </a:lnSpc>
              <a:spcBef>
                <a:spcPts val="0"/>
              </a:spcBef>
              <a:spcAft>
                <a:spcPts val="0"/>
              </a:spcAft>
              <a:buSzPts val="1800"/>
              <a:buChar char="•"/>
            </a:pPr>
            <a:r>
              <a:rPr lang="en-US" sz="1800"/>
              <a:t>price</a:t>
            </a:r>
            <a:endParaRPr sz="1800"/>
          </a:p>
          <a:p>
            <a:pPr indent="-342900" lvl="1" marL="914400" rtl="0" algn="l">
              <a:lnSpc>
                <a:spcPct val="100000"/>
              </a:lnSpc>
              <a:spcBef>
                <a:spcPts val="0"/>
              </a:spcBef>
              <a:spcAft>
                <a:spcPts val="0"/>
              </a:spcAft>
              <a:buSzPts val="1800"/>
              <a:buChar char="•"/>
            </a:pPr>
            <a:r>
              <a:rPr lang="en-US" sz="1800"/>
              <a:t>amenity IDs</a:t>
            </a:r>
            <a:endParaRPr sz="1800"/>
          </a:p>
          <a:p>
            <a:pPr indent="-342900" lvl="2" marL="1371600" rtl="0" algn="l">
              <a:lnSpc>
                <a:spcPct val="100000"/>
              </a:lnSpc>
              <a:spcBef>
                <a:spcPts val="0"/>
              </a:spcBef>
              <a:spcAft>
                <a:spcPts val="0"/>
              </a:spcAft>
              <a:buSzPts val="1800"/>
              <a:buChar char="•"/>
            </a:pPr>
            <a:r>
              <a:rPr lang="en-US" sz="1800"/>
              <a:t>About 30 per listing</a:t>
            </a:r>
            <a:endParaRPr sz="1800"/>
          </a:p>
          <a:p>
            <a:pPr indent="-342900" lvl="1" marL="914400" rtl="0" algn="l">
              <a:lnSpc>
                <a:spcPct val="100000"/>
              </a:lnSpc>
              <a:spcBef>
                <a:spcPts val="0"/>
              </a:spcBef>
              <a:spcAft>
                <a:spcPts val="0"/>
              </a:spcAft>
              <a:buSzPts val="1800"/>
              <a:buChar char="•"/>
            </a:pPr>
            <a:r>
              <a:rPr lang="en-US" sz="1800"/>
              <a:t>amenity names (Wi-Fi, kitchen, air conditioning, etc.)</a:t>
            </a:r>
            <a:endParaRPr sz="1800"/>
          </a:p>
          <a:p>
            <a:pPr indent="-342900" lvl="2" marL="1371600" rtl="0" algn="l">
              <a:lnSpc>
                <a:spcPct val="100000"/>
              </a:lnSpc>
              <a:spcBef>
                <a:spcPts val="0"/>
              </a:spcBef>
              <a:spcAft>
                <a:spcPts val="0"/>
              </a:spcAft>
              <a:buSzPts val="1800"/>
              <a:buChar char="•"/>
            </a:pPr>
            <a:r>
              <a:rPr lang="en-US" sz="1800"/>
              <a:t>Only up to 4 per listing</a:t>
            </a:r>
            <a:endParaRPr sz="1800"/>
          </a:p>
          <a:p>
            <a:pPr indent="-342900" lvl="0" marL="457200" rtl="0" algn="l">
              <a:lnSpc>
                <a:spcPct val="100000"/>
              </a:lnSpc>
              <a:spcBef>
                <a:spcPts val="0"/>
              </a:spcBef>
              <a:spcAft>
                <a:spcPts val="0"/>
              </a:spcAft>
              <a:buSzPts val="1800"/>
              <a:buChar char="•"/>
            </a:pPr>
            <a:r>
              <a:rPr lang="en-US" sz="1800"/>
              <a:t>Only import listings for the entire property</a:t>
            </a:r>
            <a:endParaRPr sz="1800"/>
          </a:p>
        </p:txBody>
      </p:sp>
      <p:pic>
        <p:nvPicPr>
          <p:cNvPr id="191" name="Google Shape;191;ga7a6258269_0_117"/>
          <p:cNvPicPr preferRelativeResize="0"/>
          <p:nvPr/>
        </p:nvPicPr>
        <p:blipFill>
          <a:blip r:embed="rId3">
            <a:alphaModFix/>
          </a:blip>
          <a:stretch>
            <a:fillRect/>
          </a:stretch>
        </p:blipFill>
        <p:spPr>
          <a:xfrm>
            <a:off x="6294026" y="3242649"/>
            <a:ext cx="2847400" cy="189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7a6258269_0_108"/>
          <p:cNvSpPr txBox="1"/>
          <p:nvPr>
            <p:ph type="ctrTitle"/>
          </p:nvPr>
        </p:nvSpPr>
        <p:spPr>
          <a:xfrm>
            <a:off x="73794" y="171883"/>
            <a:ext cx="9006000" cy="609000"/>
          </a:xfrm>
          <a:prstGeom prst="rect">
            <a:avLst/>
          </a:prstGeom>
          <a:solidFill>
            <a:schemeClr val="lt1"/>
          </a:solidFill>
          <a:ln>
            <a:noFill/>
          </a:ln>
        </p:spPr>
        <p:txBody>
          <a:bodyPr anchorCtr="0" anchor="ctr" bIns="0" lIns="457200" spcFirstLastPara="1" rIns="0" wrap="square" tIns="0">
            <a:noAutofit/>
          </a:bodyPr>
          <a:lstStyle/>
          <a:p>
            <a:pPr indent="0" lvl="0" marL="0" rtl="0" algn="l">
              <a:lnSpc>
                <a:spcPct val="88636"/>
              </a:lnSpc>
              <a:spcBef>
                <a:spcPts val="0"/>
              </a:spcBef>
              <a:spcAft>
                <a:spcPts val="0"/>
              </a:spcAft>
              <a:buClr>
                <a:srgbClr val="006C92"/>
              </a:buClr>
              <a:buSzPts val="2200"/>
              <a:buFont typeface="Calibri"/>
              <a:buNone/>
            </a:pPr>
            <a:r>
              <a:rPr lang="en-US"/>
              <a:t>ETL - Rental Properties &amp; Reviews (Airbnb)</a:t>
            </a:r>
            <a:endParaRPr/>
          </a:p>
        </p:txBody>
      </p:sp>
      <p:sp>
        <p:nvSpPr>
          <p:cNvPr id="197" name="Google Shape;197;ga7a6258269_0_108"/>
          <p:cNvSpPr txBox="1"/>
          <p:nvPr>
            <p:ph idx="1" type="body"/>
          </p:nvPr>
        </p:nvSpPr>
        <p:spPr>
          <a:xfrm>
            <a:off x="170900" y="870825"/>
            <a:ext cx="8908800" cy="401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US" sz="1800"/>
              <a:t>Reviews</a:t>
            </a:r>
            <a:endParaRPr b="1" sz="1800"/>
          </a:p>
          <a:p>
            <a:pPr indent="-342900" lvl="0" marL="457200" rtl="0" algn="l">
              <a:lnSpc>
                <a:spcPct val="100000"/>
              </a:lnSpc>
              <a:spcBef>
                <a:spcPts val="0"/>
              </a:spcBef>
              <a:spcAft>
                <a:spcPts val="0"/>
              </a:spcAft>
              <a:buSzPts val="1800"/>
              <a:buChar char="•"/>
            </a:pPr>
            <a:r>
              <a:rPr lang="en-US" sz="1800"/>
              <a:t>Obtain reviews by listing ID</a:t>
            </a:r>
            <a:endParaRPr sz="1800"/>
          </a:p>
          <a:p>
            <a:pPr indent="-342900" lvl="0" marL="457200" rtl="0" algn="l">
              <a:lnSpc>
                <a:spcPct val="100000"/>
              </a:lnSpc>
              <a:spcBef>
                <a:spcPts val="0"/>
              </a:spcBef>
              <a:spcAft>
                <a:spcPts val="0"/>
              </a:spcAft>
              <a:buSzPts val="1800"/>
              <a:buChar char="•"/>
            </a:pPr>
            <a:r>
              <a:rPr lang="en-US" sz="1800"/>
              <a:t>Identified over 425,000 unique reviews</a:t>
            </a:r>
            <a:endParaRPr sz="1800"/>
          </a:p>
          <a:p>
            <a:pPr indent="-342900" lvl="0" marL="457200" rtl="0" algn="l">
              <a:lnSpc>
                <a:spcPct val="100000"/>
              </a:lnSpc>
              <a:spcBef>
                <a:spcPts val="0"/>
              </a:spcBef>
              <a:spcAft>
                <a:spcPts val="0"/>
              </a:spcAft>
              <a:buSzPts val="1800"/>
              <a:buChar char="•"/>
            </a:pPr>
            <a:r>
              <a:rPr lang="en-US" sz="1800"/>
              <a:t>Fields include:</a:t>
            </a:r>
            <a:endParaRPr sz="1800"/>
          </a:p>
          <a:p>
            <a:pPr indent="-342900" lvl="1" marL="914400" rtl="0" algn="l">
              <a:lnSpc>
                <a:spcPct val="100000"/>
              </a:lnSpc>
              <a:spcBef>
                <a:spcPts val="0"/>
              </a:spcBef>
              <a:spcAft>
                <a:spcPts val="0"/>
              </a:spcAft>
              <a:buSzPts val="1800"/>
              <a:buChar char="•"/>
            </a:pPr>
            <a:r>
              <a:rPr lang="en-US" sz="1800"/>
              <a:t>IDs: review, listing, guest, host</a:t>
            </a:r>
            <a:endParaRPr sz="1800"/>
          </a:p>
          <a:p>
            <a:pPr indent="-342900" lvl="1" marL="914400" rtl="0" algn="l">
              <a:lnSpc>
                <a:spcPct val="100000"/>
              </a:lnSpc>
              <a:spcBef>
                <a:spcPts val="0"/>
              </a:spcBef>
              <a:spcAft>
                <a:spcPts val="0"/>
              </a:spcAft>
              <a:buSzPts val="1800"/>
              <a:buChar char="•"/>
            </a:pPr>
            <a:r>
              <a:rPr lang="en-US" sz="1800"/>
              <a:t>review text</a:t>
            </a:r>
            <a:endParaRPr sz="1800"/>
          </a:p>
          <a:p>
            <a:pPr indent="-342900" lvl="1" marL="914400" rtl="0" algn="l">
              <a:lnSpc>
                <a:spcPct val="100000"/>
              </a:lnSpc>
              <a:spcBef>
                <a:spcPts val="0"/>
              </a:spcBef>
              <a:spcAft>
                <a:spcPts val="0"/>
              </a:spcAft>
              <a:buSzPts val="1800"/>
              <a:buChar char="•"/>
            </a:pPr>
            <a:r>
              <a:rPr lang="en-US" sz="1800"/>
              <a:t>rating</a:t>
            </a:r>
            <a:endParaRPr sz="1800"/>
          </a:p>
          <a:p>
            <a:pPr indent="-342900" lvl="1" marL="914400" rtl="0" algn="l">
              <a:lnSpc>
                <a:spcPct val="100000"/>
              </a:lnSpc>
              <a:spcBef>
                <a:spcPts val="0"/>
              </a:spcBef>
              <a:spcAft>
                <a:spcPts val="0"/>
              </a:spcAft>
              <a:buSzPts val="1800"/>
              <a:buChar char="•"/>
            </a:pPr>
            <a:r>
              <a:rPr lang="en-US" sz="1800"/>
              <a:t>host response (no response for 90% of reviews)</a:t>
            </a:r>
            <a:endParaRPr sz="1800"/>
          </a:p>
          <a:p>
            <a:pPr indent="-342900" lvl="1" marL="914400" rtl="0" algn="l">
              <a:lnSpc>
                <a:spcPct val="100000"/>
              </a:lnSpc>
              <a:spcBef>
                <a:spcPts val="0"/>
              </a:spcBef>
              <a:spcAft>
                <a:spcPts val="0"/>
              </a:spcAft>
              <a:buSzPts val="1800"/>
              <a:buChar char="•"/>
            </a:pPr>
            <a:r>
              <a:rPr lang="en-US" sz="1800"/>
              <a:t>time created</a:t>
            </a:r>
            <a:endParaRPr sz="1800"/>
          </a:p>
          <a:p>
            <a:pPr indent="-342900" lvl="1" marL="914400" rtl="0" algn="l">
              <a:lnSpc>
                <a:spcPct val="100000"/>
              </a:lnSpc>
              <a:spcBef>
                <a:spcPts val="0"/>
              </a:spcBef>
              <a:spcAft>
                <a:spcPts val="0"/>
              </a:spcAft>
              <a:buSzPts val="1800"/>
              <a:buChar char="•"/>
            </a:pPr>
            <a:r>
              <a:rPr lang="en-US" sz="1800"/>
              <a:t>language</a:t>
            </a:r>
            <a:endParaRPr sz="1800"/>
          </a:p>
        </p:txBody>
      </p:sp>
      <p:pic>
        <p:nvPicPr>
          <p:cNvPr id="198" name="Google Shape;198;ga7a6258269_0_108"/>
          <p:cNvPicPr preferRelativeResize="0"/>
          <p:nvPr/>
        </p:nvPicPr>
        <p:blipFill>
          <a:blip r:embed="rId3">
            <a:alphaModFix/>
          </a:blip>
          <a:stretch>
            <a:fillRect/>
          </a:stretch>
        </p:blipFill>
        <p:spPr>
          <a:xfrm>
            <a:off x="6294026" y="3242649"/>
            <a:ext cx="2847400" cy="189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osing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ntent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2016-05-16T17:59:33Z</dcterms:created>
  <dc:creator>Toombs, Monica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0x010100FAE8EF9B5484074A9AD6AE3ECE890B10</vt:lpwstr>
  </property>
</Properties>
</file>