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4" r:id="rId6"/>
    <p:sldId id="263" r:id="rId7"/>
    <p:sldId id="265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1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25B0-75E7-CA72-B7F3-DA33D4E74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013F5-D4FA-7F3E-76B7-D1B12D95C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D97B-9678-7553-9F47-FBE52AA6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FEFB-9C77-40E4-810E-E283D102EE8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28B1-783E-8D3C-643D-1C45F391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1DE6-7D17-C685-3797-AF340C43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2-5A32-44E0-A607-91E31457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A373-B038-3948-914A-DAB52F17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4A905-9E9B-0C2F-DFAB-F9ABDE218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5D12-020F-AADD-72FF-8AA77D52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FEFB-9C77-40E4-810E-E283D102EE8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8A8B-95DC-A544-2F3C-668EE1EE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7B01-E5B3-773C-08DF-6AF1A22D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2-5A32-44E0-A607-91E31457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9D1E7-3BDC-A675-EE93-CE9DE7A30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92CCF-9ABA-FEA2-59AF-05B8B151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BBB4-57A2-F1C7-5574-E8C1B4CA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FEFB-9C77-40E4-810E-E283D102EE8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D45A2-53B6-5D23-245B-CCB1BF0E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690AE-A400-E647-A0ED-A0701820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2-5A32-44E0-A607-91E31457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77C7-4CF7-1325-7AB7-0B1A08B6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F3B7-5507-87FE-550C-E853EB4E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26B2-0AC5-26D5-E8B4-41AF40AE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FEFB-9C77-40E4-810E-E283D102EE8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369AE-25C3-76BD-0D17-262EE5FA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4F34B-A900-1E1A-8644-C5A679D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2-5A32-44E0-A607-91E31457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FED2-5CE6-376D-D932-D379EA43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4B4E9-2FB6-1890-CDA7-9AF262D9F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06F-12EA-0522-A10F-B6FB3BF7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FEFB-9C77-40E4-810E-E283D102EE8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D740-7FC2-759F-9483-E8A5E443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16966-E95D-16E0-41D9-40599CCD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2-5A32-44E0-A607-91E31457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CDA7-0D95-AA9C-CA2A-0BADA7C1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D46F-339C-59C0-1E8F-5634538E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006FE-88F2-2171-83AC-FF3CF233C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7372B-C7F1-2826-2A4F-E5089A0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FEFB-9C77-40E4-810E-E283D102EE8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97452-DCAB-3AB1-68C0-847523AD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162D-9795-B0C0-6759-541D13C7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2-5A32-44E0-A607-91E31457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0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5ACE-B2B3-EFFD-80FA-B0DA963E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3B46C-57FD-41D5-CD15-392EC09B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7DADC-A656-55A1-0618-83FAB3EF2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8B577-9311-79F6-B2D7-C297075EA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DE839-75DB-2605-4FBC-5EF7EC962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3BFFD-0949-D528-B385-6E93C9D2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FEFB-9C77-40E4-810E-E283D102EE8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B55F6-0532-9B74-7AC4-E064F849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03AFC-CAC6-F869-6F2F-D3B74FBC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2-5A32-44E0-A607-91E31457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8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6527-3AE3-B920-0AB5-0415435A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9DF91-36D1-5386-5BED-F1E228B1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FEFB-9C77-40E4-810E-E283D102EE8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83FF4-E7A2-4FF8-BCB4-E2C664DB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B3B41-00A9-F99B-8219-5C91771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2-5A32-44E0-A607-91E31457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1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301C5-AF3D-37E7-D567-43FC5602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FEFB-9C77-40E4-810E-E283D102EE8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36FE9-47C6-D7E5-5779-A62AC2BF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00BA8-978D-E75E-ED4A-D65F04F9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2-5A32-44E0-A607-91E31457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74BF-4A92-6D92-3040-DF009728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BDA93-8AD5-412B-F062-FA599C90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141D2-7307-C2D9-ACEE-B7E1C5677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AAA7F-8033-0004-AFA9-C7258CE0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FEFB-9C77-40E4-810E-E283D102EE8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0C025-3FAB-2B35-B7C1-DF60C05C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269FD-C7CE-B12D-3BAC-E9B66F7F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2-5A32-44E0-A607-91E31457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0290-DF46-4E30-A63B-87BA4A11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127C3-4B33-AFA6-06D2-67E4ADF0A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5F90B-E65A-37D4-9C01-4FEC0B6B6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0988A-B243-AA60-04B2-E6208755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FEFB-9C77-40E4-810E-E283D102EE8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307B-AF95-24EF-A3B8-FF5B4D49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9081-6F3A-6746-2675-E0C90787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0C62-5A32-44E0-A607-91E31457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9AAD4-C416-6097-DB76-DCE22E36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CC6D5-4F04-1D87-C635-50FB58C14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8B74B-1B8E-4F82-FF3E-4F1E30BD5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FEFB-9C77-40E4-810E-E283D102EE8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14E6-4437-C876-CD0E-B1442C5FC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0490-4720-2AF3-5E12-A3E66449C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0C62-5A32-44E0-A607-91E31457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coit.sharepoint.com/sites/FinHub/Lists/AI%20Training%20and%20Education/AllItems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xtgov.com/artificial-intelligence/?oref=ng-na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245038-C488-8B2A-01A4-0A7F2EBB9F88}"/>
              </a:ext>
            </a:extLst>
          </p:cNvPr>
          <p:cNvSpPr/>
          <p:nvPr/>
        </p:nvSpPr>
        <p:spPr>
          <a:xfrm>
            <a:off x="3114675" y="361949"/>
            <a:ext cx="8220075" cy="1910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 including SEC logo and name: Exams Artificial Intelligence “AI” Task Force.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Could we include the AI Task Force email address here that can link to open up an Outlook email to the team?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AB983-9C80-FBCD-512C-2DC1B4008C84}"/>
              </a:ext>
            </a:extLst>
          </p:cNvPr>
          <p:cNvSpPr/>
          <p:nvPr/>
        </p:nvSpPr>
        <p:spPr>
          <a:xfrm>
            <a:off x="8920024" y="2556768"/>
            <a:ext cx="2414726" cy="2192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Task Force Events. Upcoming 3 events here and a link to the Events page (7)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5C2A5-3BF1-A40C-9FD7-7B0F5060BB81}"/>
              </a:ext>
            </a:extLst>
          </p:cNvPr>
          <p:cNvSpPr/>
          <p:nvPr/>
        </p:nvSpPr>
        <p:spPr>
          <a:xfrm>
            <a:off x="3114675" y="2556767"/>
            <a:ext cx="5567686" cy="872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Box for mission statement (broader? About the team?))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ED0AA4-ADD7-095F-C78D-5FA93D9E478D}"/>
              </a:ext>
            </a:extLst>
          </p:cNvPr>
          <p:cNvSpPr/>
          <p:nvPr/>
        </p:nvSpPr>
        <p:spPr>
          <a:xfrm>
            <a:off x="461639" y="361949"/>
            <a:ext cx="2352582" cy="6260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LINKS (need </a:t>
            </a:r>
            <a:r>
              <a:rPr lang="en-US" dirty="0" err="1"/>
              <a:t>sublinks</a:t>
            </a:r>
            <a:r>
              <a:rPr lang="en-US" dirty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Center page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Resources link to site (4)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Restricted access site link to AI taskforce force only site (8)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7AAC0-7B29-8877-8005-0C2B84BE44D5}"/>
              </a:ext>
            </a:extLst>
          </p:cNvPr>
          <p:cNvSpPr/>
          <p:nvPr/>
        </p:nvSpPr>
        <p:spPr>
          <a:xfrm>
            <a:off x="8920024" y="4847208"/>
            <a:ext cx="2414726" cy="1766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through link to find AI Task Force members and contact info on separate page (2)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4D02C8-C565-4CED-AC19-1CAA9ED7ED4D}"/>
              </a:ext>
            </a:extLst>
          </p:cNvPr>
          <p:cNvSpPr/>
          <p:nvPr/>
        </p:nvSpPr>
        <p:spPr>
          <a:xfrm>
            <a:off x="3114675" y="3508900"/>
            <a:ext cx="5567686" cy="872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Q&amp;A section with a submission box. Also, a link to the history of all Q&amp;A on page (6)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F1F832-14BB-9E85-6816-5C15407685D9}"/>
              </a:ext>
            </a:extLst>
          </p:cNvPr>
          <p:cNvSpPr/>
          <p:nvPr/>
        </p:nvSpPr>
        <p:spPr>
          <a:xfrm>
            <a:off x="3114675" y="4461033"/>
            <a:ext cx="5567686" cy="21617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 &amp; Headlines: Show the 5 most recent links here along with a link to the New &amp; Headlines page (5)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7CDF9-9FE5-CADE-D3FA-968313BE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088" y="2641292"/>
            <a:ext cx="3990975" cy="398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4060BC-D7B1-4389-5ED3-96EA19B3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5" y="642937"/>
            <a:ext cx="27241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8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D77-560F-7E33-67B2-D16602AE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Contact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38EE-F0BB-FB74-8737-1196D6A0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Names, office, email and phone numbers. Can we enable a hyperlink to the email to open a message box to the recipient?</a:t>
            </a:r>
          </a:p>
          <a:p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99D805-EBFF-3616-0A5D-90B3DD445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08044"/>
              </p:ext>
            </p:extLst>
          </p:nvPr>
        </p:nvGraphicFramePr>
        <p:xfrm>
          <a:off x="1127463" y="2902998"/>
          <a:ext cx="3586580" cy="1686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316">
                  <a:extLst>
                    <a:ext uri="{9D8B030D-6E8A-4147-A177-3AD203B41FA5}">
                      <a16:colId xmlns:a16="http://schemas.microsoft.com/office/drawing/2014/main" val="2175611124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628123127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790408728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1804081652"/>
                    </a:ext>
                  </a:extLst>
                </a:gridCol>
                <a:gridCol w="717316">
                  <a:extLst>
                    <a:ext uri="{9D8B030D-6E8A-4147-A177-3AD203B41FA5}">
                      <a16:colId xmlns:a16="http://schemas.microsoft.com/office/drawing/2014/main" val="91757446"/>
                    </a:ext>
                  </a:extLst>
                </a:gridCol>
              </a:tblGrid>
              <a:tr h="327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Division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Office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Email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601495"/>
                  </a:ext>
                </a:extLst>
              </a:tr>
              <a:tr h="375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3560185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3207856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4884471"/>
                  </a:ext>
                </a:extLst>
              </a:tr>
              <a:tr h="327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904848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3B8CEEB-46BF-1131-FA8C-F47892F0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75" y="3895427"/>
            <a:ext cx="6034132" cy="2343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29208-330E-F512-A3B2-D25B6A507C58}"/>
              </a:ext>
            </a:extLst>
          </p:cNvPr>
          <p:cNvSpPr txBox="1"/>
          <p:nvPr/>
        </p:nvSpPr>
        <p:spPr>
          <a:xfrm>
            <a:off x="5355546" y="3429000"/>
            <a:ext cx="542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See sample below</a:t>
            </a:r>
          </a:p>
        </p:txBody>
      </p:sp>
    </p:spTree>
    <p:extLst>
      <p:ext uri="{BB962C8B-B14F-4D97-AF65-F5344CB8AC3E}">
        <p14:creationId xmlns:p14="http://schemas.microsoft.com/office/powerpoint/2010/main" val="281410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531A-71CA-C6B4-929F-0937E9E5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3B4D-47A1-0239-0D72-1539885B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Categories/TAGS:</a:t>
            </a:r>
          </a:p>
          <a:p>
            <a:r>
              <a:rPr lang="en-US" dirty="0">
                <a:solidFill>
                  <a:srgbClr val="0070C0"/>
                </a:solidFill>
              </a:rPr>
              <a:t>AI topics? </a:t>
            </a:r>
            <a:r>
              <a:rPr lang="en-US" dirty="0"/>
              <a:t>(either have tags or write in a custom tag)</a:t>
            </a:r>
          </a:p>
          <a:p>
            <a:pPr lvl="1"/>
            <a:r>
              <a:rPr lang="en-US" dirty="0"/>
              <a:t>Basic/Foundational</a:t>
            </a:r>
          </a:p>
          <a:p>
            <a:pPr lvl="1"/>
            <a:r>
              <a:rPr lang="en-US" dirty="0"/>
              <a:t>AI related data</a:t>
            </a:r>
          </a:p>
          <a:p>
            <a:pPr lvl="1"/>
            <a:r>
              <a:rPr lang="en-US" dirty="0"/>
              <a:t>Computing/hardware</a:t>
            </a:r>
          </a:p>
          <a:p>
            <a:pPr lvl="1"/>
            <a:r>
              <a:rPr lang="en-US" dirty="0"/>
              <a:t>AI methods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Internal Training sites (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 err="1"/>
              <a:t>Finhub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AI Training and Education - All Items (sharepoint.com)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Video</a:t>
            </a:r>
          </a:p>
          <a:p>
            <a:r>
              <a:rPr lang="en-US" dirty="0"/>
              <a:t>Audio</a:t>
            </a:r>
          </a:p>
          <a:p>
            <a:r>
              <a:rPr lang="en-US" dirty="0"/>
              <a:t>Documents</a:t>
            </a:r>
          </a:p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59290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D601-47AC-80EB-E3BA-15D11079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C8BC-0A76-BE25-C47C-705F4E4D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Categories/TAGS</a:t>
            </a:r>
          </a:p>
          <a:p>
            <a:r>
              <a:rPr lang="en-US" dirty="0"/>
              <a:t>SEC internal site links on AI (</a:t>
            </a:r>
            <a:r>
              <a:rPr lang="en-US" dirty="0" err="1"/>
              <a:t>ie</a:t>
            </a:r>
            <a:r>
              <a:rPr lang="en-US" dirty="0"/>
              <a:t>.  </a:t>
            </a:r>
            <a:r>
              <a:rPr lang="en-US" dirty="0" err="1"/>
              <a:t>FinHub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Sharepoint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Confluence?</a:t>
            </a:r>
          </a:p>
          <a:p>
            <a:pPr lvl="1"/>
            <a:r>
              <a:rPr lang="en-US" dirty="0"/>
              <a:t>Gitlab?</a:t>
            </a:r>
          </a:p>
          <a:p>
            <a:r>
              <a:rPr lang="en-US" dirty="0"/>
              <a:t>SEC external website links (</a:t>
            </a:r>
            <a:r>
              <a:rPr lang="en-US" dirty="0" err="1"/>
              <a:t>ie</a:t>
            </a:r>
            <a:r>
              <a:rPr lang="en-US" dirty="0"/>
              <a:t>. Proposed AI rulemaking on conflicts of interest)</a:t>
            </a:r>
          </a:p>
          <a:p>
            <a:r>
              <a:rPr lang="en-US" dirty="0"/>
              <a:t>Government agency website links (</a:t>
            </a:r>
            <a:r>
              <a:rPr lang="en-US" dirty="0" err="1"/>
              <a:t>ie</a:t>
            </a:r>
            <a:r>
              <a:rPr lang="en-US" dirty="0"/>
              <a:t>. AI.gov)</a:t>
            </a:r>
          </a:p>
          <a:p>
            <a:r>
              <a:rPr lang="en-US" dirty="0"/>
              <a:t>Section with AI Firms (Start with </a:t>
            </a:r>
            <a:r>
              <a:rPr lang="en-US" dirty="0">
                <a:highlight>
                  <a:srgbClr val="FFFF00"/>
                </a:highlight>
              </a:rPr>
              <a:t>Rob Grasso’s Excel of AI firm’s inventory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List in embedded ? with links (need sections to fill out, how to populate?)</a:t>
            </a:r>
          </a:p>
          <a:p>
            <a:pPr lvl="1"/>
            <a:endParaRPr lang="en-US" dirty="0"/>
          </a:p>
          <a:p>
            <a:r>
              <a:rPr lang="en-US" dirty="0"/>
              <a:t>Links</a:t>
            </a:r>
          </a:p>
          <a:p>
            <a:r>
              <a:rPr lang="en-US" dirty="0"/>
              <a:t>Documents</a:t>
            </a:r>
          </a:p>
          <a:p>
            <a:r>
              <a:rPr lang="en-US" dirty="0"/>
              <a:t>Audio</a:t>
            </a:r>
          </a:p>
          <a:p>
            <a:r>
              <a:rPr lang="en-US" dirty="0"/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102861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77D5-9738-BE67-BCE8-641F15CB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&amp; Headlines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9CF6-CE71-84D9-4A39-E9B9A4D7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Must be searchable (</a:t>
            </a:r>
            <a:r>
              <a:rPr lang="en-US" dirty="0">
                <a:highlight>
                  <a:srgbClr val="FFFF00"/>
                </a:highlight>
              </a:rPr>
              <a:t>by keyword search or by tags?) (type in search or predefined search by view</a:t>
            </a:r>
            <a:r>
              <a:rPr lang="en-US" dirty="0"/>
              <a:t>)</a:t>
            </a:r>
          </a:p>
          <a:p>
            <a:r>
              <a:rPr lang="en-US" dirty="0"/>
              <a:t>A list of all headline links chronologically ordered (</a:t>
            </a:r>
            <a:r>
              <a:rPr lang="en-US" dirty="0">
                <a:highlight>
                  <a:srgbClr val="FFFF00"/>
                </a:highlight>
              </a:rPr>
              <a:t>view</a:t>
            </a:r>
            <a:r>
              <a:rPr lang="en-US" dirty="0"/>
              <a:t>)</a:t>
            </a:r>
          </a:p>
          <a:p>
            <a:r>
              <a:rPr lang="en-US" dirty="0"/>
              <a:t>Documents section for articles and papers (Sharepoint List with link to file in </a:t>
            </a:r>
            <a:r>
              <a:rPr lang="en-US" dirty="0">
                <a:highlight>
                  <a:srgbClr val="FFFF00"/>
                </a:highlight>
              </a:rPr>
              <a:t>document library</a:t>
            </a:r>
            <a:r>
              <a:rPr lang="en-US" dirty="0"/>
              <a:t>)</a:t>
            </a:r>
          </a:p>
          <a:p>
            <a:r>
              <a:rPr lang="en-US" dirty="0"/>
              <a:t>Video section</a:t>
            </a:r>
          </a:p>
          <a:p>
            <a:r>
              <a:rPr lang="en-US" dirty="0"/>
              <a:t>Audio section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Major News site links for updates ( 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Artificial Intelligence - </a:t>
            </a:r>
            <a:r>
              <a:rPr lang="en-US" dirty="0" err="1">
                <a:hlinkClick r:id="rId2"/>
              </a:rPr>
              <a:t>Nextgov</a:t>
            </a:r>
            <a:r>
              <a:rPr lang="en-US" dirty="0">
                <a:hlinkClick r:id="rId2"/>
              </a:rPr>
              <a:t>/FCW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6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74D0-0BF4-A8A6-E6DD-2EB58B76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A0A3-5FF7-5C20-8A12-A279ABF1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of all questions and responses chronologically ordered by date of submission. We want to have the submitter and responder both be anonymous. (</a:t>
            </a:r>
            <a:r>
              <a:rPr lang="en-US" dirty="0">
                <a:highlight>
                  <a:srgbClr val="FFFF00"/>
                </a:highlight>
              </a:rPr>
              <a:t>would this be a text only or with voice/video?)</a:t>
            </a:r>
          </a:p>
          <a:p>
            <a:r>
              <a:rPr lang="en-US" dirty="0"/>
              <a:t>Would also like to have the questions tagged under the following sub-categories.  Searchable (</a:t>
            </a:r>
            <a:r>
              <a:rPr lang="en-US" dirty="0">
                <a:highlight>
                  <a:srgbClr val="FFFF00"/>
                </a:highlight>
              </a:rPr>
              <a:t>type in search or </a:t>
            </a:r>
            <a:r>
              <a:rPr lang="en-US" dirty="0" err="1">
                <a:highlight>
                  <a:srgbClr val="FFFF00"/>
                </a:highlight>
              </a:rPr>
              <a:t>categoried</a:t>
            </a:r>
            <a:r>
              <a:rPr lang="en-US" dirty="0">
                <a:highlight>
                  <a:srgbClr val="FFFF00"/>
                </a:highlight>
              </a:rPr>
              <a:t> search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AI technical question</a:t>
            </a:r>
          </a:p>
          <a:p>
            <a:pPr lvl="1"/>
            <a:r>
              <a:rPr lang="en-US" dirty="0"/>
              <a:t>Tool, Product or Service</a:t>
            </a:r>
          </a:p>
          <a:p>
            <a:pPr lvl="1"/>
            <a:r>
              <a:rPr lang="en-US" dirty="0"/>
              <a:t>Exam related</a:t>
            </a:r>
          </a:p>
          <a:p>
            <a:pPr lvl="1"/>
            <a:r>
              <a:rPr lang="en-US" dirty="0"/>
              <a:t>General questions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1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F769-D237-9047-067A-4362DF28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2A4E-9216-FF85-3CA3-03A6A8A6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Tiles or other structure? (</a:t>
            </a:r>
            <a:r>
              <a:rPr lang="en-US" dirty="0">
                <a:highlight>
                  <a:srgbClr val="FFFF00"/>
                </a:highlight>
              </a:rPr>
              <a:t>event calendar</a:t>
            </a:r>
            <a:r>
              <a:rPr lang="en-US" dirty="0"/>
              <a:t>)</a:t>
            </a:r>
          </a:p>
          <a:p>
            <a:r>
              <a:rPr lang="en-US" dirty="0"/>
              <a:t>Any new submitted event can auto generate a calendar entry into Outlook to all AI Task Force members that can be accepted or rejected. (</a:t>
            </a:r>
            <a:r>
              <a:rPr lang="en-US" dirty="0">
                <a:highlight>
                  <a:srgbClr val="FFFF00"/>
                </a:highlight>
              </a:rPr>
              <a:t>will need to check to see if we can accomplish this using Power Automate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37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1ADC-AA35-563A-66EF-9D612CA6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Task Force Site (members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B9E2-9A71-C90A-30B2-DDB13729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Notes/comments section</a:t>
            </a:r>
          </a:p>
          <a:p>
            <a:r>
              <a:rPr lang="en-US" dirty="0"/>
              <a:t>Documents</a:t>
            </a:r>
          </a:p>
          <a:p>
            <a:r>
              <a:rPr lang="en-US" dirty="0"/>
              <a:t>Videos</a:t>
            </a:r>
          </a:p>
          <a:p>
            <a:r>
              <a:rPr lang="en-US" dirty="0"/>
              <a:t>Links to sites of interest</a:t>
            </a:r>
          </a:p>
          <a:p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Document Library - section only viewed by a small group of member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02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80DD-9380-A696-D6BB-D51CD512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0D24-096A-FCC3-AF29-BA260275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searching capabilities?</a:t>
            </a:r>
          </a:p>
          <a:p>
            <a:pPr lvl="1"/>
            <a:r>
              <a:rPr lang="en-US" dirty="0"/>
              <a:t>Multi-item tagging and search capabilities (Journal and topic)</a:t>
            </a:r>
          </a:p>
          <a:p>
            <a:pPr lvl="1"/>
            <a:r>
              <a:rPr lang="en-US" dirty="0"/>
              <a:t>Multiple key word searches</a:t>
            </a:r>
          </a:p>
          <a:p>
            <a:pPr lvl="1"/>
            <a:r>
              <a:rPr lang="en-US" dirty="0"/>
              <a:t>Look-throughs</a:t>
            </a:r>
          </a:p>
          <a:p>
            <a:pPr lvl="1"/>
            <a:r>
              <a:rPr lang="en-US" dirty="0"/>
              <a:t>Rankings</a:t>
            </a:r>
          </a:p>
          <a:p>
            <a:pPr lvl="1"/>
            <a:r>
              <a:rPr lang="en-US" dirty="0"/>
              <a:t>Filters based on doc type and topic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2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629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Task Force Contact Site</vt:lpstr>
      <vt:lpstr>Education Center</vt:lpstr>
      <vt:lpstr>Resources Site</vt:lpstr>
      <vt:lpstr>News &amp; Headlines Site</vt:lpstr>
      <vt:lpstr>Questions &amp; Answers Site</vt:lpstr>
      <vt:lpstr>Events Site</vt:lpstr>
      <vt:lpstr>AI Task Force Site (members only)</vt:lpstr>
      <vt:lpstr>Questions for 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Oh, Steve</dc:creator>
  <cp:lastModifiedBy>Loh, Jimmy (Contractor)</cp:lastModifiedBy>
  <cp:revision>78</cp:revision>
  <dcterms:created xsi:type="dcterms:W3CDTF">2024-03-13T14:11:03Z</dcterms:created>
  <dcterms:modified xsi:type="dcterms:W3CDTF">2024-05-14T14:17:02Z</dcterms:modified>
</cp:coreProperties>
</file>