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0" r:id="rId5"/>
    <p:sldId id="267" r:id="rId6"/>
    <p:sldId id="269" r:id="rId7"/>
    <p:sldId id="272" r:id="rId8"/>
    <p:sldId id="274" r:id="rId9"/>
    <p:sldId id="273" r:id="rId10"/>
    <p:sldId id="263" r:id="rId11"/>
    <p:sldId id="264" r:id="rId12"/>
    <p:sldId id="265" r:id="rId13"/>
    <p:sldId id="275" r:id="rId14"/>
    <p:sldId id="266" r:id="rId15"/>
    <p:sldId id="258" r:id="rId16"/>
    <p:sldId id="262" r:id="rId17"/>
    <p:sldId id="259" r:id="rId18"/>
    <p:sldId id="268" r:id="rId19"/>
    <p:sldId id="270" r:id="rId20"/>
    <p:sldId id="271" r:id="rId21"/>
  </p:sldIdLst>
  <p:sldSz cx="9144000" cy="6858000" type="screen4x3"/>
  <p:notesSz cx="6858000" cy="9144000"/>
  <p:custShowLst>
    <p:custShow name="PhD_2" id="0">
      <p:sldLst>
        <p:sld r:id="rId2"/>
        <p:sld r:id="rId8"/>
        <p:sld r:id="rId9"/>
        <p:sld r:id="rId10"/>
        <p:sld r:id="rId11"/>
        <p:sld r:id="rId12"/>
        <p:sld r:id="rId13"/>
        <p:sld r:id="rId15"/>
        <p:sld r:id="rId21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71" autoAdjust="0"/>
  </p:normalViewPr>
  <p:slideViewPr>
    <p:cSldViewPr snapToGrid="0" snapToObjects="1">
      <p:cViewPr varScale="1">
        <p:scale>
          <a:sx n="88" d="100"/>
          <a:sy n="88" d="100"/>
        </p:scale>
        <p:origin x="-82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3040C-8D00-9147-BB36-4C60E847090B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62CB2-FE94-5543-9961-1253A0697F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Trabalho</a:t>
            </a:r>
            <a:r>
              <a:rPr lang="en-GB" dirty="0" smtClean="0"/>
              <a:t> </a:t>
            </a:r>
            <a:r>
              <a:rPr lang="en-GB" dirty="0" err="1" smtClean="0"/>
              <a:t>desenvolvimento</a:t>
            </a:r>
            <a:r>
              <a:rPr lang="en-GB" dirty="0" smtClean="0"/>
              <a:t>, </a:t>
            </a:r>
          </a:p>
          <a:p>
            <a:r>
              <a:rPr lang="en-GB" dirty="0" err="1" smtClean="0"/>
              <a:t>planificação</a:t>
            </a:r>
            <a:r>
              <a:rPr lang="en-GB" dirty="0" smtClean="0"/>
              <a:t> </a:t>
            </a:r>
            <a:r>
              <a:rPr lang="en-GB" dirty="0" err="1" smtClean="0"/>
              <a:t>tese</a:t>
            </a:r>
            <a:endParaRPr lang="en-GB" dirty="0" smtClean="0"/>
          </a:p>
          <a:p>
            <a:r>
              <a:rPr lang="en-GB" dirty="0" err="1" smtClean="0"/>
              <a:t>Acompanhamento</a:t>
            </a:r>
            <a:r>
              <a:rPr lang="en-GB" dirty="0" smtClean="0"/>
              <a:t> Linda</a:t>
            </a:r>
          </a:p>
          <a:p>
            <a:r>
              <a:rPr lang="en-GB" dirty="0" err="1" smtClean="0"/>
              <a:t>Escrita</a:t>
            </a:r>
            <a:r>
              <a:rPr lang="en-GB" dirty="0" smtClean="0"/>
              <a:t> 1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artigo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para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revista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até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julho</a:t>
            </a:r>
            <a:r>
              <a:rPr lang="en-GB" baseline="0" dirty="0" smtClean="0"/>
              <a:t>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2CB2-FE94-5543-9961-1253A0697FCA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2CB2-FE94-5543-9961-1253A0697FCA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0" y="0"/>
            <a:ext cx="9144000" cy="6858024"/>
            <a:chOff x="0" y="-24"/>
            <a:chExt cx="9144000" cy="6858024"/>
          </a:xfrm>
        </p:grpSpPr>
        <p:pic>
          <p:nvPicPr>
            <p:cNvPr id="16" name="Picture 15" descr="Double_Helix_by_Palandros_alt.png"/>
            <p:cNvPicPr>
              <a:picLocks noChangeAspect="1"/>
            </p:cNvPicPr>
            <p:nvPr userDrawn="1"/>
          </p:nvPicPr>
          <p:blipFill>
            <a:blip r:embed="rId2"/>
            <a:srcRect l="90833" t="938" b="9051"/>
            <a:stretch>
              <a:fillRect/>
            </a:stretch>
          </p:blipFill>
          <p:spPr>
            <a:xfrm flipH="1">
              <a:off x="8026477" y="-24"/>
              <a:ext cx="1117523" cy="6858000"/>
            </a:xfrm>
            <a:prstGeom prst="rect">
              <a:avLst/>
            </a:prstGeom>
          </p:spPr>
        </p:pic>
        <p:pic>
          <p:nvPicPr>
            <p:cNvPr id="15" name="Picture 14" descr="Double_Helix_by_Palandros_alt.png"/>
            <p:cNvPicPr>
              <a:picLocks noChangeAspect="1"/>
            </p:cNvPicPr>
            <p:nvPr userDrawn="1"/>
          </p:nvPicPr>
          <p:blipFill>
            <a:blip r:embed="rId2"/>
            <a:srcRect l="33989" t="938" b="9051"/>
            <a:stretch>
              <a:fillRect/>
            </a:stretch>
          </p:blipFill>
          <p:spPr>
            <a:xfrm>
              <a:off x="0" y="0"/>
              <a:ext cx="8047041" cy="6858000"/>
            </a:xfrm>
            <a:prstGeom prst="rect">
              <a:avLst/>
            </a:prstGeom>
          </p:spPr>
        </p:pic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57554" y="1500174"/>
            <a:ext cx="5114714" cy="1901394"/>
          </a:xfrm>
        </p:spPr>
        <p:txBody>
          <a:bodyPr lIns="45720" tIns="0" rIns="4572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contourW="12700" prstMaterial="softEdge">
              <a:bevelT w="29210" h="16510"/>
              <a:contourClr>
                <a:schemeClr val="tx1"/>
              </a:contourClr>
            </a:sp3d>
          </a:bodyPr>
          <a:lstStyle>
            <a:lvl1pPr algn="r">
              <a:defRPr sz="4600" b="1" cap="none" spc="0">
                <a:ln>
                  <a:prstDash val="solid"/>
                </a:ln>
                <a:gradFill flip="none" rotWithShape="1">
                  <a:gsLst>
                    <a:gs pos="0">
                      <a:srgbClr val="99CC67"/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8000" dist="63500" dir="5040000" sx="101000" sy="101000" algn="tl">
                    <a:schemeClr val="tx1"/>
                  </a:outerShdw>
                </a:effectLst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7554" y="3399322"/>
            <a:ext cx="5111666" cy="386868"/>
          </a:xfrm>
        </p:spPr>
        <p:txBody>
          <a:bodyPr lIns="45720" tIns="0" rIns="45720" bIns="0"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57554" y="4714875"/>
            <a:ext cx="5105436" cy="1714500"/>
          </a:xfrm>
        </p:spPr>
        <p:txBody>
          <a:bodyPr anchor="b">
            <a:normAutofit/>
          </a:bodyPr>
          <a:lstStyle>
            <a:lvl1pPr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smtClean="0"/>
              <a:t>Click to edit the authors</a:t>
            </a:r>
            <a:endParaRPr lang="pt-PT" dirty="0"/>
          </a:p>
        </p:txBody>
      </p:sp>
      <p:pic>
        <p:nvPicPr>
          <p:cNvPr id="23" name="Picture 22" descr="logotipo_bola.png"/>
          <p:cNvPicPr>
            <a:picLocks noChangeAspect="1"/>
          </p:cNvPicPr>
          <p:nvPr/>
        </p:nvPicPr>
        <p:blipFill>
          <a:blip r:embed="rId3" cstate="print"/>
          <a:srcRect l="-9900" t="-10000" r="-8900" b="-10000"/>
          <a:stretch>
            <a:fillRect/>
          </a:stretch>
        </p:blipFill>
        <p:spPr>
          <a:xfrm>
            <a:off x="7620084" y="535855"/>
            <a:ext cx="857256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01600" sx="102000" sy="102000" algn="ctr" rotWithShape="0">
              <a:prstClr val="black"/>
            </a:outerShdw>
          </a:effectLst>
        </p:spPr>
      </p:pic>
      <p:pic>
        <p:nvPicPr>
          <p:cNvPr id="24" name="Picture 19" descr="Sample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4098" y="535855"/>
            <a:ext cx="815725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01600" sx="102000" sy="102000" algn="ctr" rotWithShape="0">
              <a:prstClr val="black"/>
            </a:outerShdw>
          </a:effectLst>
        </p:spPr>
      </p:pic>
      <p:pic>
        <p:nvPicPr>
          <p:cNvPr id="27" name="Picture 16"/>
          <p:cNvPicPr>
            <a:picLocks noChangeArrowheads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auto">
          <a:xfrm>
            <a:off x="6970058" y="538142"/>
            <a:ext cx="530900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01600" sx="102000" sy="102000" algn="ctr" rotWithShape="0">
              <a:prstClr val="black"/>
            </a:outerShdw>
          </a:effectLst>
        </p:spPr>
      </p:pic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357554" y="3786188"/>
            <a:ext cx="5105436" cy="357192"/>
          </a:xfrm>
        </p:spPr>
        <p:txBody>
          <a:bodyPr>
            <a:noAutofit/>
          </a:bodyPr>
          <a:lstStyle>
            <a:lvl1pPr algn="r">
              <a:buNone/>
              <a:defRPr sz="1800">
                <a:solidFill>
                  <a:srgbClr val="8DBAD7"/>
                </a:solidFill>
              </a:defRPr>
            </a:lvl1pPr>
          </a:lstStyle>
          <a:p>
            <a:pPr lvl="0"/>
            <a:r>
              <a:rPr lang="pt-PT" dirty="0" smtClean="0"/>
              <a:t>Click to edit the date</a:t>
            </a:r>
            <a:endParaRPr lang="pt-P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rotWithShape="1">
          <a:gsLst>
            <a:gs pos="0">
              <a:schemeClr val="bg1"/>
            </a:gs>
            <a:gs pos="100000">
              <a:schemeClr val="bg2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186766" cy="107157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36"/>
            <a:ext cx="8186766" cy="5072098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186766" cy="107157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kumimoji="0" lang="pt-PT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186766" cy="5027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5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186766" cy="1071570"/>
          </a:xfrm>
        </p:spPr>
        <p:txBody>
          <a:bodyPr lIns="45720" tIns="0" rIns="45720" numCol="1" anchor="b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contourW="12700" prstMaterial="softEdge">
              <a:bevelT w="29210" h="16510"/>
              <a:contourClr>
                <a:schemeClr val="tx1"/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0" lang="pt-PT" sz="4400" b="1" i="0" u="none" strike="noStrike" kern="1200" cap="none" spc="0" normalizeH="0" baseline="0" noProof="0" dirty="0" smtClean="0">
                <a:ln>
                  <a:prstDash val="solid"/>
                </a:ln>
                <a:gradFill flip="none" rotWithShape="1">
                  <a:gsLst>
                    <a:gs pos="0">
                      <a:srgbClr val="99CC67"/>
                    </a:gs>
                    <a:gs pos="100000">
                      <a:schemeClr val="bg1">
                        <a:alpha val="24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186766" cy="5027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5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9118" y="0"/>
            <a:ext cx="8184848" cy="428604"/>
          </a:xfrm>
        </p:spPr>
        <p:txBody>
          <a:bodyPr anchor="b">
            <a:normAutofit/>
          </a:bodyPr>
          <a:lstStyle>
            <a:lvl1pPr>
              <a:buNone/>
              <a:defRPr sz="2000">
                <a:solidFill>
                  <a:srgbClr val="8DBAD7"/>
                </a:solidFill>
              </a:defRPr>
            </a:lvl1pPr>
          </a:lstStyle>
          <a:p>
            <a:pPr lvl="0"/>
            <a:r>
              <a:rPr lang="pt-PT" dirty="0" smtClean="0"/>
              <a:t>Click to edit Master Subtitle</a:t>
            </a:r>
            <a:endParaRPr lang="pt-P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03131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52" y="2821837"/>
            <a:ext cx="8184314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652" y="2071678"/>
            <a:ext cx="8184314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8DBAD7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55630" y="6555112"/>
            <a:ext cx="588336" cy="2286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186766" cy="107157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9540" y="1428736"/>
            <a:ext cx="4031022" cy="507209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714875" y="1428750"/>
            <a:ext cx="3929063" cy="5072063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043634"/>
            <a:ext cx="4043362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14876" y="6043634"/>
            <a:ext cx="3942738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186766" cy="1071570"/>
          </a:xfrm>
        </p:spPr>
        <p:txBody>
          <a:bodyPr lIns="45720" tIns="0" rIns="45720" numCol="1" anchor="b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contourW="12700" prstMaterial="softEdge">
              <a:bevelT w="29210" h="16510"/>
              <a:contourClr>
                <a:schemeClr val="tx1"/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0" lang="en-US" sz="4400" b="1" i="0" u="none" strike="noStrike" kern="1200" cap="none" spc="0" normalizeH="0" baseline="0" noProof="0">
                <a:ln>
                  <a:prstDash val="solid"/>
                </a:ln>
                <a:gradFill flip="none" rotWithShape="1">
                  <a:gsLst>
                    <a:gs pos="0">
                      <a:srgbClr val="99CC67"/>
                    </a:gs>
                    <a:gs pos="100000">
                      <a:schemeClr val="bg1">
                        <a:alpha val="24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3"/>
          </p:nvPr>
        </p:nvSpPr>
        <p:spPr>
          <a:xfrm>
            <a:off x="486386" y="1428750"/>
            <a:ext cx="4000529" cy="457200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4"/>
          </p:nvPr>
        </p:nvSpPr>
        <p:spPr>
          <a:xfrm>
            <a:off x="4714875" y="1428750"/>
            <a:ext cx="3929063" cy="457200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Group 9"/>
          <p:cNvGrpSpPr/>
          <p:nvPr/>
        </p:nvGrpSpPr>
        <p:grpSpPr>
          <a:xfrm>
            <a:off x="-44174" y="0"/>
            <a:ext cx="9215470" cy="3643314"/>
            <a:chOff x="-44174" y="0"/>
            <a:chExt cx="9215470" cy="1142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142984"/>
            </a:xfrm>
            <a:prstGeom prst="rect">
              <a:avLst/>
            </a:prstGeom>
            <a:solidFill>
              <a:srgbClr val="131313"/>
            </a:solidFill>
            <a:ln>
              <a:noFill/>
            </a:ln>
            <a:effectLst>
              <a:outerShdw blurRad="1270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>
              <a:off x="-44174" y="1141396"/>
              <a:ext cx="9215470" cy="1588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0314"/>
            <a:ext cx="8186766" cy="1143000"/>
          </a:xfrm>
        </p:spPr>
        <p:txBody>
          <a:bodyPr lIns="45720" tIns="0" rIns="45720" numCol="1" anchor="b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contourW="12700" prstMaterial="softEdge">
              <a:bevelT w="29210" h="16510"/>
              <a:contourClr>
                <a:schemeClr val="tx1"/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0" lang="en-US" sz="4400" b="1" i="0" u="none" strike="noStrike" kern="1200" cap="none" spc="0" normalizeH="0" baseline="0" noProof="0" dirty="0">
                <a:ln>
                  <a:prstDash val="solid"/>
                </a:ln>
                <a:gradFill flip="none" rotWithShape="1">
                  <a:gsLst>
                    <a:gs pos="0">
                      <a:srgbClr val="99CC67"/>
                    </a:gs>
                    <a:gs pos="100000">
                      <a:schemeClr val="bg1">
                        <a:alpha val="24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1142984"/>
          </a:xfrm>
          <a:prstGeom prst="rect">
            <a:avLst/>
          </a:prstGeom>
          <a:solidFill>
            <a:srgbClr val="131313"/>
          </a:solidFill>
          <a:ln>
            <a:noFill/>
          </a:ln>
          <a:effectLst>
            <a:outerShdw blurRad="1270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-24"/>
            <a:ext cx="8258204" cy="1143008"/>
          </a:xfrm>
          <a:prstGeom prst="rect">
            <a:avLst/>
          </a:prstGeom>
        </p:spPr>
        <p:txBody>
          <a:bodyPr lIns="45720" tIns="0" rIns="45720" numCol="1" anchor="b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contourW="12700" prstMaterial="softEdge">
              <a:bevelT w="29210" h="16510"/>
              <a:contourClr>
                <a:schemeClr val="tx1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600" b="1" i="0" u="none" strike="noStrike" kern="1200" cap="none" spc="0" normalizeH="0" baseline="0" noProof="0" smtClean="0">
                <a:ln>
                  <a:prstDash val="solid"/>
                </a:ln>
                <a:gradFill flip="none" rotWithShape="1">
                  <a:gsLst>
                    <a:gs pos="0">
                      <a:srgbClr val="99CC67"/>
                    </a:gs>
                    <a:gs pos="100000">
                      <a:schemeClr val="bg1">
                        <a:alpha val="8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8000" dist="63500" dir="5040000" sx="101000" sy="101000" algn="tl">
                    <a:schemeClr val="tx1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4600" b="1" i="0" u="none" strike="noStrike" kern="1200" cap="none" spc="0" normalizeH="0" baseline="0" noProof="0" dirty="0">
              <a:ln>
                <a:prstDash val="solid"/>
              </a:ln>
              <a:gradFill flip="none" rotWithShape="1">
                <a:gsLst>
                  <a:gs pos="0">
                    <a:srgbClr val="99CC67"/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  <a:tileRect/>
              </a:gradFill>
              <a:effectLst>
                <a:outerShdw blurRad="88000" dist="63500" dir="5040000" sx="101000" sy="101000" algn="tl">
                  <a:schemeClr val="tx1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8186766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998560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544656-A799-2944-A2B9-4CBC8ABB53AE}" type="datetimeFigureOut">
              <a:rPr lang="en-US" smtClean="0"/>
              <a:pPr/>
              <a:t>11/02/06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954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72462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11F31E0-4A1C-EF44-868F-C47D614E3A8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-44174" y="1141396"/>
            <a:ext cx="9215470" cy="1588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0" lang="en-US" sz="4400" b="1" i="0" u="none" strike="noStrike" kern="1200" cap="none" spc="0" normalizeH="0" baseline="0" noProof="0" dirty="0">
          <a:ln>
            <a:prstDash val="solid"/>
          </a:ln>
          <a:gradFill flip="none" rotWithShape="1">
            <a:gsLst>
              <a:gs pos="0">
                <a:srgbClr val="99CC67"/>
              </a:gs>
              <a:gs pos="100000">
                <a:schemeClr val="bg1">
                  <a:alpha val="24000"/>
                </a:schemeClr>
              </a:gs>
            </a:gsLst>
            <a:lin ang="5400000" scaled="1"/>
            <a:tileRect/>
          </a:gra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1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7554" y="1486519"/>
            <a:ext cx="5114714" cy="1901394"/>
          </a:xfrm>
        </p:spPr>
        <p:txBody>
          <a:bodyPr/>
          <a:lstStyle/>
          <a:p>
            <a:r>
              <a:rPr lang="en-GB" smtClean="0"/>
              <a:t>Reunião Doutoramentos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Janeiro 2010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Calendário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89514"/>
              </p:ext>
            </p:extLst>
          </p:nvPr>
        </p:nvGraphicFramePr>
        <p:xfrm>
          <a:off x="0" y="2251131"/>
          <a:ext cx="9023837" cy="4119201"/>
        </p:xfrm>
        <a:graphic>
          <a:graphicData uri="http://schemas.openxmlformats.org/drawingml/2006/table">
            <a:tbl>
              <a:tblPr/>
              <a:tblGrid>
                <a:gridCol w="958009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  <a:gridCol w="278132"/>
              </a:tblGrid>
              <a:tr h="45768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Verdan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Verdan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2008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2009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Verdana"/>
                        </a:rPr>
                        <a:t>2010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2011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2012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2013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Verdana"/>
                        </a:rPr>
                        <a:t>2014</a:t>
                      </a:r>
                      <a:endParaRPr lang="en-US" sz="10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Tiago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Pedro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Cândido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David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Luis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Frederico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Paulo 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Carlos 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Objectivos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Publicações</a:t>
            </a:r>
            <a:endParaRPr lang="en-GB" dirty="0" smtClean="0"/>
          </a:p>
          <a:p>
            <a:pPr lvl="1"/>
            <a:r>
              <a:rPr lang="en-GB" dirty="0" err="1" smtClean="0"/>
              <a:t>Mínimo</a:t>
            </a:r>
            <a:endParaRPr lang="en-GB" dirty="0" smtClean="0"/>
          </a:p>
          <a:p>
            <a:pPr lvl="2"/>
            <a:r>
              <a:rPr lang="en-GB" dirty="0" smtClean="0"/>
              <a:t>1 </a:t>
            </a:r>
            <a:r>
              <a:rPr lang="en-GB" dirty="0" err="1" smtClean="0"/>
              <a:t>artigo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revista</a:t>
            </a:r>
            <a:r>
              <a:rPr lang="en-GB" dirty="0" smtClean="0"/>
              <a:t> </a:t>
            </a:r>
            <a:r>
              <a:rPr lang="en-GB" dirty="0" err="1" smtClean="0"/>
              <a:t>como</a:t>
            </a:r>
            <a:r>
              <a:rPr lang="en-GB" dirty="0" smtClean="0"/>
              <a:t> </a:t>
            </a:r>
            <a:r>
              <a:rPr lang="en-GB" dirty="0" err="1" smtClean="0"/>
              <a:t>primeiro</a:t>
            </a:r>
            <a:r>
              <a:rPr lang="en-GB" dirty="0" smtClean="0"/>
              <a:t> </a:t>
            </a:r>
            <a:r>
              <a:rPr lang="en-GB" dirty="0" err="1" smtClean="0"/>
              <a:t>autor</a:t>
            </a:r>
            <a:endParaRPr lang="en-GB" dirty="0" smtClean="0"/>
          </a:p>
          <a:p>
            <a:pPr lvl="2"/>
            <a:r>
              <a:rPr lang="en-GB" dirty="0" smtClean="0"/>
              <a:t>6 </a:t>
            </a:r>
            <a:r>
              <a:rPr lang="en-GB" dirty="0" err="1" smtClean="0"/>
              <a:t>artigos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conferências</a:t>
            </a:r>
            <a:r>
              <a:rPr lang="en-GB" dirty="0" smtClean="0"/>
              <a:t> </a:t>
            </a:r>
            <a:r>
              <a:rPr lang="en-GB" dirty="0" err="1" smtClean="0"/>
              <a:t>relevantes</a:t>
            </a:r>
            <a:r>
              <a:rPr lang="en-GB" dirty="0" smtClean="0"/>
              <a:t> (IEEE, ACM, Springer, …)</a:t>
            </a:r>
          </a:p>
          <a:p>
            <a:pPr lvl="1"/>
            <a:r>
              <a:rPr lang="en-GB" dirty="0" err="1" smtClean="0"/>
              <a:t>Recomendável</a:t>
            </a:r>
            <a:endParaRPr lang="en-GB" dirty="0" smtClean="0"/>
          </a:p>
          <a:p>
            <a:pPr lvl="2"/>
            <a:r>
              <a:rPr lang="en-GB" dirty="0"/>
              <a:t>3</a:t>
            </a:r>
            <a:r>
              <a:rPr lang="en-GB" dirty="0" smtClean="0"/>
              <a:t> </a:t>
            </a:r>
            <a:r>
              <a:rPr lang="en-GB" dirty="0" err="1" smtClean="0"/>
              <a:t>artigos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revista</a:t>
            </a:r>
            <a:endParaRPr lang="en-GB" dirty="0" smtClean="0"/>
          </a:p>
          <a:p>
            <a:pPr lvl="2"/>
            <a:r>
              <a:rPr lang="en-GB" dirty="0" smtClean="0"/>
              <a:t>12 </a:t>
            </a:r>
            <a:r>
              <a:rPr lang="en-GB" dirty="0" err="1" smtClean="0"/>
              <a:t>artigos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conferências</a:t>
            </a:r>
            <a:r>
              <a:rPr lang="en-GB" dirty="0" smtClean="0"/>
              <a:t> </a:t>
            </a:r>
            <a:r>
              <a:rPr lang="en-GB" dirty="0" err="1" smtClean="0"/>
              <a:t>relevantes</a:t>
            </a:r>
            <a:r>
              <a:rPr lang="en-GB" dirty="0" smtClean="0"/>
              <a:t> (IEEE, ACM, Springer, …)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Passado</a:t>
            </a:r>
            <a:r>
              <a:rPr lang="en-GB" dirty="0" smtClean="0"/>
              <a:t> </a:t>
            </a:r>
            <a:r>
              <a:rPr lang="en-GB" dirty="0" err="1" smtClean="0"/>
              <a:t>recente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Joel</a:t>
            </a:r>
          </a:p>
          <a:p>
            <a:pPr lvl="1"/>
            <a:r>
              <a:rPr lang="en-GB" dirty="0" smtClean="0"/>
              <a:t>1R1st, 4R … total 18 pub</a:t>
            </a:r>
          </a:p>
          <a:p>
            <a:r>
              <a:rPr lang="en-GB" dirty="0" smtClean="0"/>
              <a:t>Miguel</a:t>
            </a:r>
          </a:p>
          <a:p>
            <a:pPr lvl="1"/>
            <a:r>
              <a:rPr lang="en-GB" dirty="0"/>
              <a:t>2</a:t>
            </a:r>
            <a:r>
              <a:rPr lang="en-GB" dirty="0" smtClean="0"/>
              <a:t>R1st, 4R … total 18 pub</a:t>
            </a:r>
          </a:p>
          <a:p>
            <a:r>
              <a:rPr lang="en-GB" dirty="0" err="1" smtClean="0"/>
              <a:t>Lousado</a:t>
            </a:r>
            <a:endParaRPr lang="en-GB" dirty="0" smtClean="0"/>
          </a:p>
          <a:p>
            <a:pPr lvl="1"/>
            <a:r>
              <a:rPr lang="en-GB" dirty="0" smtClean="0"/>
              <a:t>1R1st, 1R … total 8 pub</a:t>
            </a:r>
          </a:p>
          <a:p>
            <a:r>
              <a:rPr lang="en-GB" dirty="0" smtClean="0"/>
              <a:t>Daniel</a:t>
            </a:r>
          </a:p>
          <a:p>
            <a:pPr lvl="1"/>
            <a:r>
              <a:rPr lang="en-GB" dirty="0" smtClean="0"/>
              <a:t>1R1st … total 12 pub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Publicações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1" y="2165350"/>
            <a:ext cx="8632114" cy="30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Publicações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97168"/>
              </p:ext>
            </p:extLst>
          </p:nvPr>
        </p:nvGraphicFramePr>
        <p:xfrm>
          <a:off x="138903" y="1919220"/>
          <a:ext cx="8947373" cy="4127070"/>
        </p:xfrm>
        <a:graphic>
          <a:graphicData uri="http://schemas.openxmlformats.org/drawingml/2006/table">
            <a:tbl>
              <a:tblPr/>
              <a:tblGrid>
                <a:gridCol w="1038262"/>
                <a:gridCol w="549668"/>
                <a:gridCol w="671816"/>
                <a:gridCol w="534400"/>
                <a:gridCol w="763428"/>
                <a:gridCol w="549668"/>
                <a:gridCol w="442788"/>
                <a:gridCol w="442788"/>
                <a:gridCol w="442788"/>
                <a:gridCol w="442788"/>
                <a:gridCol w="442788"/>
                <a:gridCol w="442788"/>
                <a:gridCol w="442788"/>
                <a:gridCol w="412251"/>
                <a:gridCol w="442788"/>
                <a:gridCol w="442788"/>
                <a:gridCol w="442788"/>
              </a:tblGrid>
              <a:tr h="445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/>
                        </a:rPr>
                        <a:t>Submissões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/>
                        </a:rPr>
                        <a:t>Rejeições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</a:tr>
              <a:tr h="5598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Tot 2011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Daniel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HuMut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JBI2010 LNBI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IJCARS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ECCB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IJMI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IB2011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BMC Bioinf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AlgMolBio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Frederico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 0,0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 0,0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 0,0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20884"/>
                          </a:solidFill>
                          <a:effectLst/>
                          <a:latin typeface="Calibri"/>
                        </a:rPr>
                        <a:t> 0,0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20884"/>
                          </a:solidFill>
                          <a:effectLst/>
                          <a:latin typeface="Calibri"/>
                        </a:rPr>
                        <a:t> 0,0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5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Paulo 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 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 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 0,0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20884"/>
                          </a:solidFill>
                          <a:effectLst/>
                          <a:latin typeface="Calibri"/>
                        </a:rPr>
                        <a:t> 0,0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20884"/>
                          </a:solidFill>
                          <a:effectLst/>
                          <a:latin typeface="Calibri"/>
                        </a:rPr>
                        <a:t> 0,0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5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Carlos F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1 01,0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1 01,0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 0,0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20884"/>
                          </a:solidFill>
                          <a:effectLst/>
                          <a:latin typeface="Calibri"/>
                        </a:rPr>
                        <a:t> 0,0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20884"/>
                          </a:solidFill>
                          <a:effectLst/>
                          <a:latin typeface="Calibri"/>
                        </a:rPr>
                        <a:t> 0,0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59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Reg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Journal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Anac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Book chapter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Poster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Tiago – </a:t>
            </a:r>
            <a:r>
              <a:rPr lang="en-GB" dirty="0" err="1" smtClean="0"/>
              <a:t>Publicações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2011</a:t>
            </a:r>
          </a:p>
          <a:p>
            <a:pPr lvl="1"/>
            <a:r>
              <a:rPr lang="en-US" b="1" dirty="0" smtClean="0"/>
              <a:t>T. </a:t>
            </a:r>
            <a:r>
              <a:rPr lang="en-US" b="1" dirty="0" err="1" smtClean="0"/>
              <a:t>Pedrosa</a:t>
            </a:r>
            <a:r>
              <a:rPr lang="en-US" dirty="0" smtClean="0"/>
              <a:t>, R. P. Lopes, J. C. Santos, C. Costa, and J. L. Oliveira, “Hybrid </a:t>
            </a:r>
            <a:r>
              <a:rPr lang="en-US" dirty="0"/>
              <a:t>Electronic Health </a:t>
            </a:r>
            <a:r>
              <a:rPr lang="en-US" dirty="0" smtClean="0"/>
              <a:t>Record”, </a:t>
            </a:r>
            <a:r>
              <a:rPr lang="en-US" dirty="0" err="1" smtClean="0"/>
              <a:t>HealthInf</a:t>
            </a:r>
            <a:r>
              <a:rPr lang="en-US" dirty="0" smtClean="0"/>
              <a:t> 2011.</a:t>
            </a:r>
          </a:p>
          <a:p>
            <a:pPr lvl="1"/>
            <a:r>
              <a:rPr lang="en-US" dirty="0" smtClean="0"/>
              <a:t>J. C. Santos, </a:t>
            </a:r>
            <a:r>
              <a:rPr lang="en-US" b="1" dirty="0" smtClean="0"/>
              <a:t>T. </a:t>
            </a:r>
            <a:r>
              <a:rPr lang="en-US" b="1" dirty="0" err="1" smtClean="0"/>
              <a:t>Pedrosa</a:t>
            </a:r>
            <a:r>
              <a:rPr lang="en-US" dirty="0" smtClean="0"/>
              <a:t>, C. Costa, and J. L. Oliveira, “On the Use of </a:t>
            </a:r>
            <a:r>
              <a:rPr lang="en-US" dirty="0" err="1" smtClean="0"/>
              <a:t>openEHR</a:t>
            </a:r>
            <a:r>
              <a:rPr lang="en-US" dirty="0" smtClean="0"/>
              <a:t> in a Portable Personal Health Record”, </a:t>
            </a:r>
            <a:r>
              <a:rPr lang="en-US" dirty="0" err="1" smtClean="0"/>
              <a:t>HealthInf</a:t>
            </a:r>
            <a:r>
              <a:rPr lang="en-US" dirty="0" smtClean="0"/>
              <a:t> 2011.</a:t>
            </a:r>
          </a:p>
          <a:p>
            <a:r>
              <a:rPr lang="en-US" dirty="0" smtClean="0"/>
              <a:t>2010</a:t>
            </a:r>
          </a:p>
          <a:p>
            <a:pPr lvl="1"/>
            <a:r>
              <a:rPr lang="en-US" dirty="0" smtClean="0"/>
              <a:t>J. C. Santos, </a:t>
            </a:r>
            <a:r>
              <a:rPr lang="en-US" b="1" dirty="0" smtClean="0"/>
              <a:t>T. </a:t>
            </a:r>
            <a:r>
              <a:rPr lang="en-US" b="1" dirty="0" err="1" smtClean="0"/>
              <a:t>Pedrosa</a:t>
            </a:r>
            <a:r>
              <a:rPr lang="en-US" dirty="0" smtClean="0"/>
              <a:t>, C. Ferreira, C. Costa, and J. L. Oliveira, "Gathering and Managing Complementary Diagnostic Tests," in 5th Iberian Conference on Information Systems and Technologies (CISTI 2010), Santiago de </a:t>
            </a:r>
            <a:r>
              <a:rPr lang="en-US" dirty="0" err="1" smtClean="0"/>
              <a:t>Compostela</a:t>
            </a:r>
            <a:r>
              <a:rPr lang="en-US" dirty="0" smtClean="0"/>
              <a:t>, Spain, 2010.</a:t>
            </a:r>
          </a:p>
          <a:p>
            <a:pPr lvl="1"/>
            <a:r>
              <a:rPr lang="en-US" dirty="0" smtClean="0"/>
              <a:t>J. C. Santos, </a:t>
            </a:r>
            <a:r>
              <a:rPr lang="en-US" b="1" dirty="0" smtClean="0"/>
              <a:t>T. </a:t>
            </a:r>
            <a:r>
              <a:rPr lang="en-US" b="1" dirty="0" err="1" smtClean="0"/>
              <a:t>Pedrosa</a:t>
            </a:r>
            <a:r>
              <a:rPr lang="en-US" dirty="0" smtClean="0"/>
              <a:t>, C. Costa, and J. L. Oliveira, "</a:t>
            </a:r>
            <a:r>
              <a:rPr lang="en-US" dirty="0" err="1" smtClean="0"/>
              <a:t>Modelling</a:t>
            </a:r>
            <a:r>
              <a:rPr lang="en-US" dirty="0" smtClean="0"/>
              <a:t> a Portable Personal Health Record," in HEALTHINF 2010, Valencia, Spain, 2010.</a:t>
            </a:r>
          </a:p>
          <a:p>
            <a:pPr lvl="1"/>
            <a:r>
              <a:rPr lang="en-US" b="1" dirty="0" smtClean="0"/>
              <a:t>T. </a:t>
            </a:r>
            <a:r>
              <a:rPr lang="en-US" b="1" dirty="0" err="1" smtClean="0"/>
              <a:t>Pedrosa</a:t>
            </a:r>
            <a:r>
              <a:rPr lang="en-US" dirty="0" smtClean="0"/>
              <a:t>, R. P. Lopes, J. C. Santos, C. Costa, and J. L. Oliveira, "Towards an EHR architecture for </a:t>
            </a:r>
            <a:r>
              <a:rPr lang="en-US" dirty="0" err="1" smtClean="0"/>
              <a:t>mobilde</a:t>
            </a:r>
            <a:r>
              <a:rPr lang="en-US" dirty="0" smtClean="0"/>
              <a:t> citizens," in HEALTHINF 2010, Valencia, Spain, 2010.</a:t>
            </a:r>
          </a:p>
          <a:p>
            <a:r>
              <a:rPr lang="en-US" dirty="0" smtClean="0"/>
              <a:t>2009</a:t>
            </a:r>
          </a:p>
          <a:p>
            <a:pPr lvl="1"/>
            <a:r>
              <a:rPr lang="en-US" b="1" dirty="0" smtClean="0"/>
              <a:t>T. </a:t>
            </a:r>
            <a:r>
              <a:rPr lang="en-US" b="1" dirty="0" err="1" smtClean="0"/>
              <a:t>Pedrosa</a:t>
            </a:r>
            <a:r>
              <a:rPr lang="en-US" dirty="0" smtClean="0"/>
              <a:t>, C. Costa, R. P. Lopes, and J. L. Oliveira, "Virtual Health Card System," in </a:t>
            </a:r>
            <a:r>
              <a:rPr lang="en-US" dirty="0" err="1" smtClean="0"/>
              <a:t>Inforum</a:t>
            </a:r>
            <a:r>
              <a:rPr lang="en-US" dirty="0" smtClean="0"/>
              <a:t> 2009, Lisbon, Portugal, 2009.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Pedro – </a:t>
            </a:r>
            <a:r>
              <a:rPr lang="en-GB" dirty="0" err="1" smtClean="0"/>
              <a:t>Publicações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2010</a:t>
            </a:r>
          </a:p>
          <a:p>
            <a:pPr lvl="1"/>
            <a:r>
              <a:rPr lang="en-US" dirty="0" smtClean="0"/>
              <a:t>J. </a:t>
            </a:r>
            <a:r>
              <a:rPr lang="en-US" dirty="0" err="1" smtClean="0"/>
              <a:t>Arrais</a:t>
            </a:r>
            <a:r>
              <a:rPr lang="en-US" dirty="0" smtClean="0"/>
              <a:t>, J. Pereira, </a:t>
            </a:r>
            <a:r>
              <a:rPr lang="en-US" b="1" dirty="0" smtClean="0"/>
              <a:t>P. Lopes</a:t>
            </a:r>
            <a:r>
              <a:rPr lang="en-US" dirty="0" smtClean="0"/>
              <a:t>, S. Matos, and J. L. Oliveira, "Improving cross mapping in biomedical databases," in 4th International Workshop on Practical Applications of Computational Biology and Bioinformatics (IWPACBB 2010), </a:t>
            </a:r>
            <a:r>
              <a:rPr lang="en-US" dirty="0" err="1" smtClean="0"/>
              <a:t>Guimarães</a:t>
            </a:r>
            <a:r>
              <a:rPr lang="en-US" dirty="0" smtClean="0"/>
              <a:t>, Portugal, 2010.</a:t>
            </a:r>
          </a:p>
          <a:p>
            <a:pPr lvl="1"/>
            <a:r>
              <a:rPr lang="en-US" b="1" dirty="0" smtClean="0"/>
              <a:t>P. Lopes</a:t>
            </a:r>
            <a:r>
              <a:rPr lang="en-US" dirty="0" smtClean="0"/>
              <a:t>, D. Campos, and J. L. Oliveira, "A lightweight annotation system for life sciences resources," in 10th IEEE International Conference on Information Technology and Applications in Biomedicine (ITAB 2010), Corfu, Greece, 2010.</a:t>
            </a:r>
          </a:p>
          <a:p>
            <a:pPr lvl="1"/>
            <a:r>
              <a:rPr lang="en-US" b="1" dirty="0" smtClean="0"/>
              <a:t>P. Lopes </a:t>
            </a:r>
            <a:r>
              <a:rPr lang="en-US" dirty="0" smtClean="0"/>
              <a:t>and J. L. Oliveira, "An extensible platform for </a:t>
            </a:r>
            <a:r>
              <a:rPr lang="en-US" dirty="0" err="1" smtClean="0"/>
              <a:t>variome</a:t>
            </a:r>
            <a:r>
              <a:rPr lang="en-US" dirty="0" smtClean="0"/>
              <a:t> data integration," in 10th IEEE International Conference on Information Technology and Applications in Biomedicine (ITAB 2010), Corfu, Greece, 2010.</a:t>
            </a:r>
          </a:p>
          <a:p>
            <a:pPr lvl="1"/>
            <a:r>
              <a:rPr lang="en-US" b="1" dirty="0" smtClean="0"/>
              <a:t>P. Lopes </a:t>
            </a:r>
            <a:r>
              <a:rPr lang="en-US" dirty="0" smtClean="0"/>
              <a:t>and J. L. Oliveira, "A Holistic Approach for Integrating Genomic Variation Information," in </a:t>
            </a:r>
            <a:r>
              <a:rPr lang="en-US" dirty="0" err="1" smtClean="0"/>
              <a:t>Xth</a:t>
            </a:r>
            <a:r>
              <a:rPr lang="en-US" dirty="0" smtClean="0"/>
              <a:t> Spanish Symposium on Bioinformatics (JBI2010), Malaga, Spain, 2010.</a:t>
            </a:r>
          </a:p>
          <a:p>
            <a:r>
              <a:rPr lang="en-US" dirty="0" smtClean="0"/>
              <a:t>2009</a:t>
            </a:r>
          </a:p>
          <a:p>
            <a:pPr lvl="1"/>
            <a:r>
              <a:rPr lang="en-US" b="1" dirty="0" smtClean="0"/>
              <a:t>P. Lopes</a:t>
            </a:r>
            <a:r>
              <a:rPr lang="en-US" dirty="0" smtClean="0"/>
              <a:t>, J. </a:t>
            </a:r>
            <a:r>
              <a:rPr lang="en-US" dirty="0" err="1" smtClean="0"/>
              <a:t>Arrais</a:t>
            </a:r>
            <a:r>
              <a:rPr lang="en-US" dirty="0" smtClean="0"/>
              <a:t>, and J. L. Oliveira, "A Client-side Workflow Management System," in 3rd International Workshop on Practical Applications of Computational Biology and Bioinformatics (IWPACBB 2009), 2009.</a:t>
            </a:r>
          </a:p>
          <a:p>
            <a:pPr lvl="1"/>
            <a:r>
              <a:rPr lang="en-US" b="1" dirty="0" smtClean="0"/>
              <a:t>P. Lopes</a:t>
            </a:r>
            <a:r>
              <a:rPr lang="en-US" dirty="0" smtClean="0"/>
              <a:t>, D. Pinto, D. Campos, and J. L. Oliveira, "</a:t>
            </a:r>
            <a:r>
              <a:rPr lang="en-US" dirty="0" err="1" smtClean="0"/>
              <a:t>Arabella</a:t>
            </a:r>
            <a:r>
              <a:rPr lang="en-US" dirty="0" smtClean="0"/>
              <a:t>: A Directed Web Crawler," in International Conference on Knowledge Discovery and Information Retrieval (KDIR 2009), Madeira, Portugal, 2009.</a:t>
            </a:r>
          </a:p>
          <a:p>
            <a:pPr lvl="1"/>
            <a:r>
              <a:rPr lang="en-US" b="1" dirty="0" smtClean="0"/>
              <a:t>P. Lopes</a:t>
            </a:r>
            <a:r>
              <a:rPr lang="en-US" dirty="0" smtClean="0"/>
              <a:t>, J. </a:t>
            </a:r>
            <a:r>
              <a:rPr lang="en-US" dirty="0" err="1" smtClean="0"/>
              <a:t>Arrais</a:t>
            </a:r>
            <a:r>
              <a:rPr lang="en-US" dirty="0" smtClean="0"/>
              <a:t>, and J. L. Oliveira, "Link Integrator: A Link-based Data Integration Architecture," in International Conference on Knowledge Discovery and Information Retrieval (KDIR 2009), Madeira, Portugal, 2009.</a:t>
            </a:r>
          </a:p>
          <a:p>
            <a:pPr lvl="1"/>
            <a:r>
              <a:rPr lang="en-US" b="1" dirty="0" smtClean="0"/>
              <a:t>P. Lopes </a:t>
            </a:r>
            <a:r>
              <a:rPr lang="en-US" dirty="0" smtClean="0"/>
              <a:t>and J. L. Oliveira, "Cloud Computing and Digital Libraries : First Perspectives on a Future Technological Alliance " in 9ª </a:t>
            </a:r>
            <a:r>
              <a:rPr lang="en-US" dirty="0" err="1" smtClean="0"/>
              <a:t>Conferência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Associação</a:t>
            </a:r>
            <a:r>
              <a:rPr lang="en-US" dirty="0" smtClean="0"/>
              <a:t> Portuguesa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(CAPSI 2009), </a:t>
            </a:r>
            <a:r>
              <a:rPr lang="en-US" dirty="0" err="1" smtClean="0"/>
              <a:t>Viseu</a:t>
            </a:r>
            <a:r>
              <a:rPr lang="en-US" dirty="0" smtClean="0"/>
              <a:t>, Portugal, 2009.</a:t>
            </a:r>
          </a:p>
          <a:p>
            <a:pPr lvl="1"/>
            <a:r>
              <a:rPr lang="en-US" b="1" dirty="0" smtClean="0"/>
              <a:t>P. Lopes </a:t>
            </a:r>
            <a:r>
              <a:rPr lang="en-US" dirty="0" smtClean="0"/>
              <a:t>and J. L. Oliveira, "Integration of </a:t>
            </a:r>
            <a:r>
              <a:rPr lang="en-US" dirty="0" err="1" smtClean="0"/>
              <a:t>Variome</a:t>
            </a:r>
            <a:r>
              <a:rPr lang="en-US" dirty="0" smtClean="0"/>
              <a:t> Data Through a Link Discovery Strategy," in </a:t>
            </a:r>
            <a:r>
              <a:rPr lang="en-US" dirty="0" err="1" smtClean="0"/>
              <a:t>Jornadas</a:t>
            </a:r>
            <a:r>
              <a:rPr lang="en-US" dirty="0" smtClean="0"/>
              <a:t> de </a:t>
            </a:r>
            <a:r>
              <a:rPr lang="en-US" dirty="0" err="1" smtClean="0"/>
              <a:t>Bioinformática</a:t>
            </a:r>
            <a:r>
              <a:rPr lang="en-US" dirty="0" smtClean="0"/>
              <a:t> (JB 2009), Lisbon, Portugal, 2009.</a:t>
            </a:r>
          </a:p>
          <a:p>
            <a:r>
              <a:rPr lang="en-US" dirty="0" smtClean="0"/>
              <a:t>2008</a:t>
            </a:r>
          </a:p>
          <a:p>
            <a:pPr lvl="1"/>
            <a:r>
              <a:rPr lang="en-US" b="1" dirty="0" smtClean="0"/>
              <a:t>P. Lopes</a:t>
            </a:r>
            <a:r>
              <a:rPr lang="en-US" dirty="0" smtClean="0"/>
              <a:t>, J. </a:t>
            </a:r>
            <a:r>
              <a:rPr lang="en-US" dirty="0" err="1" smtClean="0"/>
              <a:t>Arrais</a:t>
            </a:r>
            <a:r>
              <a:rPr lang="en-US" dirty="0" smtClean="0"/>
              <a:t>, and J. L. Oliveira, "Dynamic Service Integration using Web-based Workflows," in The 10th International Conference on Information Integration and Web-based Applications &amp; Services (</a:t>
            </a:r>
            <a:r>
              <a:rPr lang="en-US" dirty="0" err="1" smtClean="0"/>
              <a:t>iiWAS</a:t>
            </a:r>
            <a:r>
              <a:rPr lang="en-US" dirty="0" smtClean="0"/>
              <a:t> 2008), Linz, Austria, 2008.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Cândido</a:t>
            </a:r>
            <a:r>
              <a:rPr lang="en-GB" dirty="0" smtClean="0"/>
              <a:t> – </a:t>
            </a:r>
            <a:r>
              <a:rPr lang="en-GB" dirty="0" err="1" smtClean="0"/>
              <a:t>Publicações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2011</a:t>
            </a:r>
          </a:p>
          <a:p>
            <a:pPr lvl="1"/>
            <a:r>
              <a:rPr lang="en-US" dirty="0" smtClean="0"/>
              <a:t>T. </a:t>
            </a:r>
            <a:r>
              <a:rPr lang="en-US" dirty="0" err="1" smtClean="0"/>
              <a:t>Pedrosa</a:t>
            </a:r>
            <a:r>
              <a:rPr lang="en-US" dirty="0" smtClean="0"/>
              <a:t>, R. P. Lopes, </a:t>
            </a:r>
            <a:r>
              <a:rPr lang="en-US" b="1" dirty="0" smtClean="0"/>
              <a:t>J. C. Santos</a:t>
            </a:r>
            <a:r>
              <a:rPr lang="en-US" dirty="0" smtClean="0"/>
              <a:t>, C. Costa, and J. L. Oliveira, “Hybrid </a:t>
            </a:r>
            <a:r>
              <a:rPr lang="en-US" dirty="0"/>
              <a:t>Electronic Health </a:t>
            </a:r>
            <a:r>
              <a:rPr lang="en-US" dirty="0" smtClean="0"/>
              <a:t>Record”, </a:t>
            </a:r>
            <a:r>
              <a:rPr lang="en-US" dirty="0" err="1" smtClean="0"/>
              <a:t>HealthInf</a:t>
            </a:r>
            <a:r>
              <a:rPr lang="en-US" dirty="0" smtClean="0"/>
              <a:t> 2011.</a:t>
            </a:r>
          </a:p>
          <a:p>
            <a:pPr lvl="1"/>
            <a:r>
              <a:rPr lang="en-US" b="1" dirty="0" smtClean="0"/>
              <a:t>J. C. Santos</a:t>
            </a:r>
            <a:r>
              <a:rPr lang="en-US" dirty="0" smtClean="0"/>
              <a:t>, T. </a:t>
            </a:r>
            <a:r>
              <a:rPr lang="en-US" dirty="0" err="1" smtClean="0"/>
              <a:t>Pedrosa</a:t>
            </a:r>
            <a:r>
              <a:rPr lang="en-US" dirty="0" smtClean="0"/>
              <a:t>, C. Costa, and J. L. Oliveira, “On the Use of </a:t>
            </a:r>
            <a:r>
              <a:rPr lang="en-US" dirty="0" err="1" smtClean="0"/>
              <a:t>openEHR</a:t>
            </a:r>
            <a:r>
              <a:rPr lang="en-US" dirty="0" smtClean="0"/>
              <a:t> in a Portable Personal Health Record”, </a:t>
            </a:r>
            <a:r>
              <a:rPr lang="en-US" dirty="0" err="1" smtClean="0"/>
              <a:t>HealthInf</a:t>
            </a:r>
            <a:r>
              <a:rPr lang="en-US" dirty="0" smtClean="0"/>
              <a:t> 2011.</a:t>
            </a:r>
          </a:p>
          <a:p>
            <a:r>
              <a:rPr lang="en-US" dirty="0" smtClean="0"/>
              <a:t>2010</a:t>
            </a:r>
          </a:p>
          <a:p>
            <a:pPr lvl="1"/>
            <a:r>
              <a:rPr lang="en-US" b="1" dirty="0" smtClean="0"/>
              <a:t>J. C. Santos</a:t>
            </a:r>
            <a:r>
              <a:rPr lang="en-US" dirty="0" smtClean="0"/>
              <a:t>, T. </a:t>
            </a:r>
            <a:r>
              <a:rPr lang="en-US" dirty="0" err="1" smtClean="0"/>
              <a:t>Pedrosa</a:t>
            </a:r>
            <a:r>
              <a:rPr lang="en-US" dirty="0" smtClean="0"/>
              <a:t>, C. Ferreira, C. Costa, and J. L. Oliveira, "Gathering and Managing Complementary Diagnostic Tests," in 5th Iberian Conference on Information Systems and Technologies (CISTI 2010), Santiago de </a:t>
            </a:r>
            <a:r>
              <a:rPr lang="en-US" dirty="0" err="1" smtClean="0"/>
              <a:t>Compostela</a:t>
            </a:r>
            <a:r>
              <a:rPr lang="en-US" dirty="0" smtClean="0"/>
              <a:t>, Spain, 2010.</a:t>
            </a:r>
          </a:p>
          <a:p>
            <a:pPr lvl="1"/>
            <a:r>
              <a:rPr lang="en-US" b="1" dirty="0" smtClean="0"/>
              <a:t>J. C. Santos</a:t>
            </a:r>
            <a:r>
              <a:rPr lang="en-US" dirty="0" smtClean="0"/>
              <a:t>, T. </a:t>
            </a:r>
            <a:r>
              <a:rPr lang="en-US" dirty="0" err="1" smtClean="0"/>
              <a:t>Pedrosa</a:t>
            </a:r>
            <a:r>
              <a:rPr lang="en-US" dirty="0" smtClean="0"/>
              <a:t>, C. Costa, and J. L. Oliveira, "</a:t>
            </a:r>
            <a:r>
              <a:rPr lang="en-US" dirty="0" err="1" smtClean="0"/>
              <a:t>Modelling</a:t>
            </a:r>
            <a:r>
              <a:rPr lang="en-US" dirty="0" smtClean="0"/>
              <a:t> a Portable Personal Health Record," in HEALTHINF 2010, Valencia, Spain, 2010.</a:t>
            </a:r>
          </a:p>
          <a:p>
            <a:pPr lvl="1"/>
            <a:r>
              <a:rPr lang="en-US" dirty="0" smtClean="0"/>
              <a:t>T. </a:t>
            </a:r>
            <a:r>
              <a:rPr lang="en-US" dirty="0" err="1" smtClean="0"/>
              <a:t>Pedrosa</a:t>
            </a:r>
            <a:r>
              <a:rPr lang="en-US" dirty="0" smtClean="0"/>
              <a:t>, R. P. Lopes, </a:t>
            </a:r>
            <a:r>
              <a:rPr lang="en-US" b="1" dirty="0" smtClean="0"/>
              <a:t>J. C. Santos</a:t>
            </a:r>
            <a:r>
              <a:rPr lang="en-US" dirty="0" smtClean="0"/>
              <a:t>, C. Costa, and J. L. Oliveira, "Towards an EHR architecture for </a:t>
            </a:r>
            <a:r>
              <a:rPr lang="en-US" dirty="0" err="1" smtClean="0"/>
              <a:t>mobilde</a:t>
            </a:r>
            <a:r>
              <a:rPr lang="en-US" dirty="0" smtClean="0"/>
              <a:t> citizens," in HEALTHINF 2010, Valencia, Spain, 2010.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 – </a:t>
            </a:r>
            <a:r>
              <a:rPr lang="en-GB" dirty="0" err="1" smtClean="0"/>
              <a:t>Publicações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2010</a:t>
            </a:r>
          </a:p>
          <a:p>
            <a:pPr lvl="1"/>
            <a:r>
              <a:rPr lang="en-US" b="1" dirty="0" smtClean="0"/>
              <a:t>D. Campos</a:t>
            </a:r>
            <a:r>
              <a:rPr lang="en-US" dirty="0" smtClean="0"/>
              <a:t>, S. Matos, and J. L. Oliveira, "Recognition of gene/protein names using Conditional Random Fields," in International Joint Conference on Knowledge Discovery and Information Retrieval (KDIR 2010), Valencia, Spain, 2010.</a:t>
            </a:r>
          </a:p>
          <a:p>
            <a:pPr lvl="1"/>
            <a:r>
              <a:rPr lang="en-US" dirty="0" smtClean="0"/>
              <a:t>P. Lopes, </a:t>
            </a:r>
            <a:r>
              <a:rPr lang="en-US" b="1" dirty="0" smtClean="0"/>
              <a:t>D. Campos</a:t>
            </a:r>
            <a:r>
              <a:rPr lang="en-US" dirty="0" smtClean="0"/>
              <a:t>, and J. L. Oliveira, "A lightweight annotation system for life sciences resources," in 10th IEEE International Conference on Information Technology and Applications in Biomedicine (ITAB 2010), Corfu, Greece, 2010.</a:t>
            </a:r>
          </a:p>
          <a:p>
            <a:r>
              <a:rPr lang="en-US" dirty="0" smtClean="0"/>
              <a:t>2009</a:t>
            </a:r>
          </a:p>
          <a:p>
            <a:pPr lvl="1"/>
            <a:r>
              <a:rPr lang="en-US" dirty="0" smtClean="0"/>
              <a:t>P. Lopes, D. Pinto</a:t>
            </a:r>
            <a:r>
              <a:rPr lang="en-US" b="1" dirty="0" smtClean="0"/>
              <a:t>, D. Campos</a:t>
            </a:r>
            <a:r>
              <a:rPr lang="en-US" dirty="0" smtClean="0"/>
              <a:t>, and J. L. Oliveira, "</a:t>
            </a:r>
            <a:r>
              <a:rPr lang="en-US" dirty="0" err="1" smtClean="0"/>
              <a:t>Arabella</a:t>
            </a:r>
            <a:r>
              <a:rPr lang="en-US" dirty="0" smtClean="0"/>
              <a:t>: A Directed Web Crawler," in International Conference on Knowledge Discovery and Information Retrieval (KDIR 2009), Madeira, Portugal, 2009.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Luis – </a:t>
            </a:r>
            <a:r>
              <a:rPr lang="en-GB" dirty="0" err="1" smtClean="0"/>
              <a:t>Publicações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2010</a:t>
            </a:r>
          </a:p>
          <a:p>
            <a:pPr lvl="1"/>
            <a:r>
              <a:rPr lang="en-US" dirty="0" smtClean="0"/>
              <a:t>C. Costa, C. Ferreira, L. </a:t>
            </a:r>
            <a:r>
              <a:rPr lang="en-US" dirty="0" err="1" smtClean="0"/>
              <a:t>Bastião</a:t>
            </a:r>
            <a:r>
              <a:rPr lang="en-US" dirty="0" smtClean="0"/>
              <a:t>, </a:t>
            </a:r>
            <a:r>
              <a:rPr lang="en-US" b="1" dirty="0" smtClean="0"/>
              <a:t>L. </a:t>
            </a:r>
            <a:r>
              <a:rPr lang="en-US" b="1" dirty="0" err="1" smtClean="0"/>
              <a:t>Ribeiro</a:t>
            </a:r>
            <a:r>
              <a:rPr lang="en-US" dirty="0" smtClean="0"/>
              <a:t>, A. Silva, and J. L. Oliveira, "</a:t>
            </a:r>
            <a:r>
              <a:rPr lang="en-US" dirty="0" err="1" smtClean="0"/>
              <a:t>Dicoogle</a:t>
            </a:r>
            <a:r>
              <a:rPr lang="en-US" dirty="0" smtClean="0"/>
              <a:t> - an Open Source Peer-to-Peer PACS," Journal of Digital Imaging, Oct 28 2010.</a:t>
            </a:r>
          </a:p>
          <a:p>
            <a:pPr lvl="1"/>
            <a:r>
              <a:rPr lang="en-US" b="1" dirty="0" smtClean="0"/>
              <a:t>L. S. </a:t>
            </a:r>
            <a:r>
              <a:rPr lang="en-US" b="1" dirty="0" err="1" smtClean="0"/>
              <a:t>Ribeiro</a:t>
            </a:r>
            <a:r>
              <a:rPr lang="en-US" dirty="0" smtClean="0"/>
              <a:t>, C. Costa, and J. L. Oliveira, "A Distributed and Reliable DICOM Storage Facility," in 28th International </a:t>
            </a:r>
            <a:r>
              <a:rPr lang="en-US" dirty="0" err="1" smtClean="0"/>
              <a:t>EuroPACS</a:t>
            </a:r>
            <a:r>
              <a:rPr lang="en-US" dirty="0" smtClean="0"/>
              <a:t> Meeting (CARS 2010), Geneva, Switzerland, 2010.</a:t>
            </a:r>
          </a:p>
          <a:p>
            <a:pPr lvl="1"/>
            <a:r>
              <a:rPr lang="en-US" b="1" dirty="0" smtClean="0"/>
              <a:t>L. S. </a:t>
            </a:r>
            <a:r>
              <a:rPr lang="en-US" b="1" dirty="0" err="1" smtClean="0"/>
              <a:t>Ribeiro</a:t>
            </a:r>
            <a:r>
              <a:rPr lang="en-US" dirty="0" smtClean="0"/>
              <a:t>, C. Costa, and J. L. Oliveira, "A Proxy of DICOM services," in SPIE Medical Imaging 2010, S. Diego, CA, USA, 2010.</a:t>
            </a:r>
          </a:p>
          <a:p>
            <a:pPr lvl="1"/>
            <a:r>
              <a:rPr lang="en-US" b="1" dirty="0" smtClean="0"/>
              <a:t>L. S. </a:t>
            </a:r>
            <a:r>
              <a:rPr lang="en-US" b="1" dirty="0" err="1" smtClean="0"/>
              <a:t>Ribeiro</a:t>
            </a:r>
            <a:r>
              <a:rPr lang="en-US" dirty="0" smtClean="0"/>
              <a:t>, L. </a:t>
            </a:r>
            <a:r>
              <a:rPr lang="en-US" dirty="0" err="1" smtClean="0"/>
              <a:t>Bastião</a:t>
            </a:r>
            <a:r>
              <a:rPr lang="en-US" dirty="0" smtClean="0"/>
              <a:t>, C. Costa, and J. L. Oliveira, "Email-P2P Gateway to Distributed Medical Imaging Repositories," in HEALTHINF 2010, Valencia, Spain, 2010.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Tiago – Plano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 Electronic Health Records for Mobile Citizens</a:t>
            </a:r>
          </a:p>
          <a:p>
            <a:r>
              <a:rPr lang="en-US" dirty="0" smtClean="0"/>
              <a:t>Advisor	</a:t>
            </a:r>
          </a:p>
          <a:p>
            <a:pPr lvl="1"/>
            <a:r>
              <a:rPr lang="en-US" dirty="0" smtClean="0"/>
              <a:t>José Luis Oliveira, </a:t>
            </a:r>
            <a:r>
              <a:rPr lang="en-US" dirty="0" err="1" smtClean="0"/>
              <a:t>Rui</a:t>
            </a:r>
            <a:r>
              <a:rPr lang="en-US" dirty="0" smtClean="0"/>
              <a:t> Pedro Lopes</a:t>
            </a:r>
          </a:p>
          <a:p>
            <a:r>
              <a:rPr lang="en-US" dirty="0" smtClean="0"/>
              <a:t>Starts	 </a:t>
            </a:r>
          </a:p>
          <a:p>
            <a:pPr lvl="1"/>
            <a:r>
              <a:rPr lang="en-US" dirty="0" smtClean="0"/>
              <a:t>2007/10/01</a:t>
            </a:r>
          </a:p>
          <a:p>
            <a:r>
              <a:rPr lang="en-US" dirty="0" smtClean="0"/>
              <a:t>Ends	 </a:t>
            </a:r>
          </a:p>
          <a:p>
            <a:pPr lvl="1"/>
            <a:r>
              <a:rPr lang="en-US" dirty="0" smtClean="0"/>
              <a:t>2011/09/30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Notas</a:t>
            </a:r>
            <a:r>
              <a:rPr lang="en-GB" dirty="0" smtClean="0"/>
              <a:t> </a:t>
            </a:r>
            <a:r>
              <a:rPr lang="en-GB" dirty="0" err="1" smtClean="0"/>
              <a:t>finais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Proactividade</a:t>
            </a:r>
            <a:endParaRPr lang="en-GB" dirty="0" smtClean="0"/>
          </a:p>
          <a:p>
            <a:pPr lvl="1"/>
            <a:r>
              <a:rPr lang="en-GB" dirty="0" err="1" smtClean="0"/>
              <a:t>Iniciativa</a:t>
            </a:r>
            <a:r>
              <a:rPr lang="en-GB" dirty="0" smtClean="0"/>
              <a:t> de </a:t>
            </a:r>
            <a:r>
              <a:rPr lang="en-GB" dirty="0" err="1" smtClean="0"/>
              <a:t>publicar</a:t>
            </a:r>
            <a:endParaRPr lang="en-GB" dirty="0" smtClean="0"/>
          </a:p>
          <a:p>
            <a:r>
              <a:rPr lang="en-GB" dirty="0" err="1" smtClean="0"/>
              <a:t>Ler</a:t>
            </a:r>
            <a:r>
              <a:rPr lang="en-GB" dirty="0" smtClean="0"/>
              <a:t> </a:t>
            </a:r>
            <a:r>
              <a:rPr lang="en-GB" dirty="0" err="1" smtClean="0"/>
              <a:t>artigos</a:t>
            </a:r>
            <a:r>
              <a:rPr lang="en-GB" dirty="0" smtClean="0"/>
              <a:t> </a:t>
            </a:r>
            <a:r>
              <a:rPr lang="en-GB" dirty="0" err="1" smtClean="0"/>
              <a:t>regularmente</a:t>
            </a:r>
            <a:endParaRPr lang="en-GB" dirty="0" smtClean="0"/>
          </a:p>
          <a:p>
            <a:pPr lvl="1"/>
            <a:r>
              <a:rPr lang="en-GB" dirty="0" err="1" smtClean="0"/>
              <a:t>Espírito</a:t>
            </a:r>
            <a:r>
              <a:rPr lang="en-GB" dirty="0" smtClean="0"/>
              <a:t> </a:t>
            </a:r>
            <a:r>
              <a:rPr lang="en-GB" dirty="0" err="1" smtClean="0"/>
              <a:t>crítico</a:t>
            </a:r>
            <a:endParaRPr lang="en-GB" dirty="0" smtClean="0"/>
          </a:p>
          <a:p>
            <a:r>
              <a:rPr lang="en-GB" dirty="0" err="1" smtClean="0"/>
              <a:t>Planificar</a:t>
            </a:r>
            <a:r>
              <a:rPr lang="en-GB" dirty="0" smtClean="0"/>
              <a:t> TOC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tese</a:t>
            </a:r>
            <a:r>
              <a:rPr lang="en-GB" dirty="0" smtClean="0"/>
              <a:t> ASAP</a:t>
            </a:r>
          </a:p>
          <a:p>
            <a:pPr lvl="1"/>
            <a:r>
              <a:rPr lang="en-GB" dirty="0" err="1" smtClean="0"/>
              <a:t>Ajudar</a:t>
            </a:r>
            <a:r>
              <a:rPr lang="en-GB" dirty="0" smtClean="0"/>
              <a:t> a </a:t>
            </a:r>
            <a:r>
              <a:rPr lang="en-GB" dirty="0" err="1" smtClean="0"/>
              <a:t>guiar</a:t>
            </a:r>
            <a:r>
              <a:rPr lang="en-GB" dirty="0" smtClean="0"/>
              <a:t> </a:t>
            </a:r>
            <a:r>
              <a:rPr lang="en-GB" dirty="0" err="1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trabalho</a:t>
            </a:r>
            <a:endParaRPr lang="en-GB" dirty="0" smtClean="0"/>
          </a:p>
          <a:p>
            <a:r>
              <a:rPr lang="en-GB" dirty="0" err="1" smtClean="0"/>
              <a:t>Procurar</a:t>
            </a:r>
            <a:r>
              <a:rPr lang="en-GB" dirty="0" smtClean="0"/>
              <a:t> </a:t>
            </a:r>
            <a:r>
              <a:rPr lang="en-GB" dirty="0" err="1" smtClean="0"/>
              <a:t>colaborações</a:t>
            </a:r>
            <a:r>
              <a:rPr lang="en-GB" dirty="0" smtClean="0"/>
              <a:t> (PhD, MSc,..)</a:t>
            </a:r>
          </a:p>
          <a:p>
            <a:pPr lvl="1"/>
            <a:r>
              <a:rPr lang="en-GB" dirty="0" smtClean="0"/>
              <a:t>1+1 = 3</a:t>
            </a:r>
          </a:p>
          <a:p>
            <a:endParaRPr lang="en-GB" dirty="0" smtClean="0"/>
          </a:p>
          <a:p>
            <a:r>
              <a:rPr lang="en-GB" dirty="0" err="1" smtClean="0"/>
              <a:t>Redmine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Pedro – Plano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Composition in Biomedical Applications</a:t>
            </a:r>
            <a:endParaRPr lang="en-US" dirty="0" smtClean="0"/>
          </a:p>
          <a:p>
            <a:r>
              <a:rPr lang="en-US" dirty="0" smtClean="0"/>
              <a:t>Advisor	</a:t>
            </a:r>
          </a:p>
          <a:p>
            <a:pPr lvl="1"/>
            <a:r>
              <a:rPr lang="en-US" dirty="0" smtClean="0"/>
              <a:t>José Luis Oliveira</a:t>
            </a:r>
          </a:p>
          <a:p>
            <a:r>
              <a:rPr lang="en-US" dirty="0" smtClean="0"/>
              <a:t>Starts	 </a:t>
            </a:r>
          </a:p>
          <a:p>
            <a:pPr lvl="1"/>
            <a:r>
              <a:rPr lang="en-US" dirty="0" smtClean="0"/>
              <a:t>2008/10/01</a:t>
            </a:r>
          </a:p>
          <a:p>
            <a:r>
              <a:rPr lang="en-US" dirty="0" smtClean="0"/>
              <a:t>Ends	 </a:t>
            </a:r>
          </a:p>
          <a:p>
            <a:pPr lvl="1"/>
            <a:r>
              <a:rPr lang="en-US" dirty="0" smtClean="0"/>
              <a:t>2012/09/30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Cândido</a:t>
            </a:r>
            <a:r>
              <a:rPr lang="en-GB" dirty="0" smtClean="0"/>
              <a:t> – Plano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Portable Personal Electronic Health Record</a:t>
            </a:r>
            <a:endParaRPr lang="en-US" dirty="0" smtClean="0"/>
          </a:p>
          <a:p>
            <a:r>
              <a:rPr lang="en-US" dirty="0" smtClean="0"/>
              <a:t>Advisor	</a:t>
            </a:r>
          </a:p>
          <a:p>
            <a:pPr lvl="1"/>
            <a:r>
              <a:rPr lang="en-US" dirty="0" smtClean="0"/>
              <a:t>Carlos Costa, José Luis Oliveira</a:t>
            </a:r>
          </a:p>
          <a:p>
            <a:r>
              <a:rPr lang="en-US" dirty="0" smtClean="0"/>
              <a:t>Starts	 </a:t>
            </a:r>
          </a:p>
          <a:p>
            <a:pPr lvl="1"/>
            <a:r>
              <a:rPr lang="en-US" dirty="0" smtClean="0"/>
              <a:t>2009/01/01</a:t>
            </a:r>
          </a:p>
          <a:p>
            <a:r>
              <a:rPr lang="en-US" dirty="0" smtClean="0"/>
              <a:t>Ends	 </a:t>
            </a:r>
          </a:p>
          <a:p>
            <a:pPr lvl="1"/>
            <a:r>
              <a:rPr lang="en-US" dirty="0" smtClean="0"/>
              <a:t>2012/12/30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 – Plano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Term </a:t>
            </a:r>
            <a:r>
              <a:rPr lang="en-US" dirty="0"/>
              <a:t>expansion methodologies in biomedical information retrieval</a:t>
            </a:r>
            <a:endParaRPr lang="en-US" dirty="0" smtClean="0"/>
          </a:p>
          <a:p>
            <a:r>
              <a:rPr lang="en-US" dirty="0" smtClean="0"/>
              <a:t>Advisor	</a:t>
            </a:r>
          </a:p>
          <a:p>
            <a:pPr lvl="1"/>
            <a:r>
              <a:rPr lang="en-US" dirty="0" smtClean="0"/>
              <a:t>José Luis Oliveira, </a:t>
            </a:r>
            <a:r>
              <a:rPr lang="en-US" dirty="0" err="1" smtClean="0"/>
              <a:t>Sérgio</a:t>
            </a:r>
            <a:r>
              <a:rPr lang="en-US" dirty="0" smtClean="0"/>
              <a:t> Matos</a:t>
            </a:r>
          </a:p>
          <a:p>
            <a:r>
              <a:rPr lang="en-US" dirty="0" smtClean="0"/>
              <a:t>Starts	 </a:t>
            </a:r>
          </a:p>
          <a:p>
            <a:pPr lvl="1"/>
            <a:r>
              <a:rPr lang="en-US" dirty="0" smtClean="0"/>
              <a:t>2009/10/01</a:t>
            </a:r>
          </a:p>
          <a:p>
            <a:r>
              <a:rPr lang="en-US" dirty="0" smtClean="0"/>
              <a:t>Ends	 </a:t>
            </a:r>
          </a:p>
          <a:p>
            <a:pPr lvl="1"/>
            <a:r>
              <a:rPr lang="en-US" dirty="0" smtClean="0"/>
              <a:t>2013/09/30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Luis – Plano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</a:t>
            </a:r>
          </a:p>
          <a:p>
            <a:pPr lvl="1"/>
            <a:r>
              <a:rPr lang="en-US" dirty="0"/>
              <a:t>Distributed Medical Imaging Repositories</a:t>
            </a:r>
            <a:endParaRPr lang="en-US" dirty="0" smtClean="0"/>
          </a:p>
          <a:p>
            <a:r>
              <a:rPr lang="en-US" dirty="0" smtClean="0"/>
              <a:t>Advisor	</a:t>
            </a:r>
          </a:p>
          <a:p>
            <a:pPr lvl="1"/>
            <a:r>
              <a:rPr lang="en-US" dirty="0" smtClean="0"/>
              <a:t>Carlos Costa</a:t>
            </a:r>
          </a:p>
          <a:p>
            <a:r>
              <a:rPr lang="en-US" dirty="0" smtClean="0"/>
              <a:t>Starts	 </a:t>
            </a:r>
          </a:p>
          <a:p>
            <a:pPr lvl="1"/>
            <a:r>
              <a:rPr lang="en-US" dirty="0" smtClean="0"/>
              <a:t>2009/10/01</a:t>
            </a:r>
          </a:p>
          <a:p>
            <a:r>
              <a:rPr lang="en-US" dirty="0" smtClean="0"/>
              <a:t>Ends	 </a:t>
            </a:r>
          </a:p>
          <a:p>
            <a:pPr lvl="1"/>
            <a:r>
              <a:rPr lang="en-US" dirty="0" smtClean="0"/>
              <a:t>2013/09/30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Frederico</a:t>
            </a:r>
            <a:r>
              <a:rPr lang="en-GB" dirty="0" smtClean="0"/>
              <a:t> – </a:t>
            </a:r>
            <a:r>
              <a:rPr lang="en-GB" dirty="0" smtClean="0"/>
              <a:t>Plano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</a:t>
            </a:r>
          </a:p>
          <a:p>
            <a:pPr lvl="1"/>
            <a:r>
              <a:rPr lang="en-US" dirty="0"/>
              <a:t>Feature Based </a:t>
            </a:r>
            <a:r>
              <a:rPr lang="en-US" dirty="0" smtClean="0"/>
              <a:t>Repositories For </a:t>
            </a:r>
            <a:r>
              <a:rPr lang="en-US" dirty="0"/>
              <a:t>Medical Imaging Content Based Retrieval</a:t>
            </a:r>
          </a:p>
          <a:p>
            <a:r>
              <a:rPr lang="en-US" dirty="0" smtClean="0"/>
              <a:t>Advisor	</a:t>
            </a:r>
          </a:p>
          <a:p>
            <a:pPr lvl="1"/>
            <a:r>
              <a:rPr lang="en-US" dirty="0" smtClean="0"/>
              <a:t>Carlos Costa, Augusto Silva</a:t>
            </a:r>
            <a:endParaRPr lang="en-US" dirty="0" smtClean="0"/>
          </a:p>
          <a:p>
            <a:r>
              <a:rPr lang="en-US" dirty="0" smtClean="0"/>
              <a:t>Starts	 </a:t>
            </a:r>
          </a:p>
          <a:p>
            <a:pPr lvl="1"/>
            <a:r>
              <a:rPr lang="en-US" dirty="0" smtClean="0"/>
              <a:t>2010/</a:t>
            </a:r>
            <a:r>
              <a:rPr lang="en-US" dirty="0" smtClean="0"/>
              <a:t>10/01</a:t>
            </a:r>
          </a:p>
          <a:p>
            <a:r>
              <a:rPr lang="en-US" dirty="0" smtClean="0"/>
              <a:t>Ends	 </a:t>
            </a:r>
          </a:p>
          <a:p>
            <a:pPr lvl="1"/>
            <a:r>
              <a:rPr lang="en-US" dirty="0" smtClean="0"/>
              <a:t>2014/</a:t>
            </a:r>
            <a:r>
              <a:rPr lang="en-US" dirty="0" smtClean="0"/>
              <a:t>09/30</a:t>
            </a:r>
          </a:p>
        </p:txBody>
      </p:sp>
    </p:spTree>
    <p:extLst>
      <p:ext uri="{BB962C8B-B14F-4D97-AF65-F5344CB8AC3E}">
        <p14:creationId xmlns:p14="http://schemas.microsoft.com/office/powerpoint/2010/main" val="766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Paulo – </a:t>
            </a:r>
            <a:r>
              <a:rPr lang="en-GB" dirty="0" smtClean="0"/>
              <a:t>Plano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</a:t>
            </a:r>
          </a:p>
          <a:p>
            <a:pPr lvl="1"/>
            <a:r>
              <a:rPr lang="en-US" dirty="0"/>
              <a:t>Feature Selection for Enhanced Extraction of Information</a:t>
            </a:r>
            <a:endParaRPr lang="en-US" dirty="0" smtClean="0"/>
          </a:p>
          <a:p>
            <a:r>
              <a:rPr lang="en-US" dirty="0" smtClean="0"/>
              <a:t>Advisor	</a:t>
            </a:r>
          </a:p>
          <a:p>
            <a:pPr lvl="1"/>
            <a:r>
              <a:rPr lang="en-US" dirty="0" smtClean="0"/>
              <a:t>Jos</a:t>
            </a:r>
            <a:r>
              <a:rPr lang="en-US" dirty="0" smtClean="0"/>
              <a:t>é Luis Oliveira, </a:t>
            </a:r>
            <a:r>
              <a:rPr lang="en-US" dirty="0" err="1" smtClean="0"/>
              <a:t>Sérgio</a:t>
            </a:r>
            <a:r>
              <a:rPr lang="en-US" dirty="0" smtClean="0"/>
              <a:t> Matos</a:t>
            </a:r>
            <a:endParaRPr lang="en-US" dirty="0" smtClean="0"/>
          </a:p>
          <a:p>
            <a:r>
              <a:rPr lang="en-US" dirty="0" smtClean="0"/>
              <a:t>Starts	 </a:t>
            </a:r>
          </a:p>
          <a:p>
            <a:pPr lvl="1"/>
            <a:r>
              <a:rPr lang="en-US" dirty="0" smtClean="0"/>
              <a:t>2010/</a:t>
            </a:r>
            <a:r>
              <a:rPr lang="en-US" dirty="0" smtClean="0"/>
              <a:t>10/01</a:t>
            </a:r>
          </a:p>
          <a:p>
            <a:r>
              <a:rPr lang="en-US" dirty="0" smtClean="0"/>
              <a:t>Ends	 </a:t>
            </a:r>
          </a:p>
          <a:p>
            <a:pPr lvl="1"/>
            <a:r>
              <a:rPr lang="en-US" dirty="0" smtClean="0"/>
              <a:t>2014/</a:t>
            </a:r>
            <a:r>
              <a:rPr lang="en-US" dirty="0" smtClean="0"/>
              <a:t>09/30</a:t>
            </a:r>
          </a:p>
        </p:txBody>
      </p:sp>
    </p:spTree>
    <p:extLst>
      <p:ext uri="{BB962C8B-B14F-4D97-AF65-F5344CB8AC3E}">
        <p14:creationId xmlns:p14="http://schemas.microsoft.com/office/powerpoint/2010/main" val="414264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Carlos Ferreira – </a:t>
            </a:r>
            <a:r>
              <a:rPr lang="en-GB" dirty="0" smtClean="0"/>
              <a:t>Plano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</a:t>
            </a:r>
          </a:p>
          <a:p>
            <a:pPr lvl="1"/>
            <a:r>
              <a:rPr lang="en-US" dirty="0"/>
              <a:t>Medical Imaging Services over Cloud </a:t>
            </a:r>
            <a:endParaRPr lang="en-US" dirty="0" smtClean="0"/>
          </a:p>
          <a:p>
            <a:r>
              <a:rPr lang="en-US" dirty="0" smtClean="0"/>
              <a:t>Advisor	</a:t>
            </a:r>
          </a:p>
          <a:p>
            <a:pPr lvl="1"/>
            <a:r>
              <a:rPr lang="en-US" dirty="0" smtClean="0"/>
              <a:t>Carlos </a:t>
            </a:r>
            <a:r>
              <a:rPr lang="en-US" dirty="0" smtClean="0"/>
              <a:t>Costa</a:t>
            </a:r>
            <a:endParaRPr lang="en-US" dirty="0" smtClean="0"/>
          </a:p>
          <a:p>
            <a:r>
              <a:rPr lang="en-US" dirty="0" smtClean="0"/>
              <a:t>Starts	 </a:t>
            </a:r>
          </a:p>
          <a:p>
            <a:pPr lvl="1"/>
            <a:r>
              <a:rPr lang="en-US" dirty="0" smtClean="0"/>
              <a:t>2010/</a:t>
            </a:r>
            <a:r>
              <a:rPr lang="en-US" dirty="0" smtClean="0"/>
              <a:t>10/01</a:t>
            </a:r>
          </a:p>
          <a:p>
            <a:r>
              <a:rPr lang="en-US" dirty="0" smtClean="0"/>
              <a:t>Ends	 </a:t>
            </a:r>
          </a:p>
          <a:p>
            <a:pPr lvl="1"/>
            <a:r>
              <a:rPr lang="en-US" dirty="0" smtClean="0"/>
              <a:t>2014/</a:t>
            </a:r>
            <a:r>
              <a:rPr lang="en-US" dirty="0" smtClean="0"/>
              <a:t>09/30</a:t>
            </a:r>
          </a:p>
        </p:txBody>
      </p:sp>
    </p:spTree>
    <p:extLst>
      <p:ext uri="{BB962C8B-B14F-4D97-AF65-F5344CB8AC3E}">
        <p14:creationId xmlns:p14="http://schemas.microsoft.com/office/powerpoint/2010/main" val="414264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Theme">
  <a:themeElements>
    <a:clrScheme name="Custom 7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579BC5"/>
      </a:accent1>
      <a:accent2>
        <a:srgbClr val="009DD9"/>
      </a:accent2>
      <a:accent3>
        <a:srgbClr val="0BD0D9"/>
      </a:accent3>
      <a:accent4>
        <a:srgbClr val="92D050"/>
      </a:accent4>
      <a:accent5>
        <a:srgbClr val="7CCA62"/>
      </a:accent5>
      <a:accent6>
        <a:srgbClr val="A5C249"/>
      </a:accent6>
      <a:hlink>
        <a:srgbClr val="438FBD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desaconselhos.pptx</Template>
  <TotalTime>256</TotalTime>
  <Words>1588</Words>
  <Application>Microsoft Macintosh PowerPoint</Application>
  <PresentationFormat>On-screen Show (4:3)</PresentationFormat>
  <Paragraphs>465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PowerPointTheme</vt:lpstr>
      <vt:lpstr>Reunião Doutoramentos</vt:lpstr>
      <vt:lpstr>Tiago – Plano </vt:lpstr>
      <vt:lpstr>Pedro – Plano </vt:lpstr>
      <vt:lpstr>Cândido – Plano </vt:lpstr>
      <vt:lpstr>David – Plano </vt:lpstr>
      <vt:lpstr>Luis – Plano </vt:lpstr>
      <vt:lpstr>Frederico – Plano </vt:lpstr>
      <vt:lpstr>Paulo – Plano </vt:lpstr>
      <vt:lpstr>Carlos Ferreira – Plano </vt:lpstr>
      <vt:lpstr>Calendário</vt:lpstr>
      <vt:lpstr>Objectivos</vt:lpstr>
      <vt:lpstr>Passado recente</vt:lpstr>
      <vt:lpstr>Publicações</vt:lpstr>
      <vt:lpstr>Publicações</vt:lpstr>
      <vt:lpstr>Tiago – Publicações </vt:lpstr>
      <vt:lpstr>Pedro – Publicações </vt:lpstr>
      <vt:lpstr>Cândido – Publicações </vt:lpstr>
      <vt:lpstr>David – Publicações </vt:lpstr>
      <vt:lpstr>Luis – Publicações </vt:lpstr>
      <vt:lpstr>Notas finais</vt:lpstr>
      <vt:lpstr>PhD_2</vt:lpstr>
    </vt:vector>
  </TitlesOfParts>
  <Company>Univ Aveiro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Doutoramentos</dc:title>
  <dc:creator>José Luis Oliveira</dc:creator>
  <cp:lastModifiedBy>José Luis Oliveira</cp:lastModifiedBy>
  <cp:revision>8</cp:revision>
  <dcterms:created xsi:type="dcterms:W3CDTF">2011-01-24T10:26:51Z</dcterms:created>
  <dcterms:modified xsi:type="dcterms:W3CDTF">2011-02-06T23:38:51Z</dcterms:modified>
</cp:coreProperties>
</file>