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617BA-D575-4D07-95B4-B9B8B2A03ABC}" type="datetimeFigureOut">
              <a:rPr lang="en-GB" smtClean="0"/>
              <a:t>27/06/2017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087C2-17E5-4A08-A648-ABF9E23870D8}" type="slidenum">
              <a:rPr lang="en-GB" smtClean="0"/>
              <a:t>‹#›</a:t>
            </a:fld>
            <a:endParaRPr lang="en-GB"/>
          </a:p>
        </p:txBody>
      </p:sp>
    </p:spTree>
    <p:extLst>
      <p:ext uri="{BB962C8B-B14F-4D97-AF65-F5344CB8AC3E}">
        <p14:creationId xmlns:p14="http://schemas.microsoft.com/office/powerpoint/2010/main" val="220228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8087C2-17E5-4A08-A648-ABF9E23870D8}" type="slidenum">
              <a:rPr lang="en-GB" smtClean="0"/>
              <a:t>4</a:t>
            </a:fld>
            <a:endParaRPr lang="en-GB"/>
          </a:p>
        </p:txBody>
      </p:sp>
    </p:spTree>
    <p:extLst>
      <p:ext uri="{BB962C8B-B14F-4D97-AF65-F5344CB8AC3E}">
        <p14:creationId xmlns:p14="http://schemas.microsoft.com/office/powerpoint/2010/main" val="290099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80C7ECD-32B7-4118-88EB-8D23538BED49}"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395048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0C7ECD-32B7-4118-88EB-8D23538BED49}"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351451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0C7ECD-32B7-4118-88EB-8D23538BED49}"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8516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0C7ECD-32B7-4118-88EB-8D23538BED49}"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244909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C7ECD-32B7-4118-88EB-8D23538BED49}"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121268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80C7ECD-32B7-4118-88EB-8D23538BED49}" type="datetimeFigureOut">
              <a:rPr lang="en-GB" smtClean="0"/>
              <a:t>27/06/2017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165556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80C7ECD-32B7-4118-88EB-8D23538BED49}" type="datetimeFigureOut">
              <a:rPr lang="en-GB" smtClean="0"/>
              <a:t>27/06/2017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221965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80C7ECD-32B7-4118-88EB-8D23538BED49}" type="datetimeFigureOut">
              <a:rPr lang="en-GB" smtClean="0"/>
              <a:t>27/06/2017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98561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C7ECD-32B7-4118-88EB-8D23538BED49}" type="datetimeFigureOut">
              <a:rPr lang="en-GB" smtClean="0"/>
              <a:t>27/06/2017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1566897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7ECD-32B7-4118-88EB-8D23538BED49}" type="datetimeFigureOut">
              <a:rPr lang="en-GB" smtClean="0"/>
              <a:t>27/06/2017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7213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C7ECD-32B7-4118-88EB-8D23538BED49}" type="datetimeFigureOut">
              <a:rPr lang="en-GB" smtClean="0"/>
              <a:t>27/06/2017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3FA388-C4DE-41EE-806A-5A13CE9048A7}" type="slidenum">
              <a:rPr lang="en-GB" smtClean="0"/>
              <a:t>‹#›</a:t>
            </a:fld>
            <a:endParaRPr lang="en-GB"/>
          </a:p>
        </p:txBody>
      </p:sp>
    </p:spTree>
    <p:extLst>
      <p:ext uri="{BB962C8B-B14F-4D97-AF65-F5344CB8AC3E}">
        <p14:creationId xmlns:p14="http://schemas.microsoft.com/office/powerpoint/2010/main" val="20176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C7ECD-32B7-4118-88EB-8D23538BED49}" type="datetimeFigureOut">
              <a:rPr lang="en-GB" smtClean="0"/>
              <a:t>27/06/2017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FA388-C4DE-41EE-806A-5A13CE9048A7}" type="slidenum">
              <a:rPr lang="en-GB" smtClean="0"/>
              <a:t>‹#›</a:t>
            </a:fld>
            <a:endParaRPr lang="en-GB"/>
          </a:p>
        </p:txBody>
      </p:sp>
    </p:spTree>
    <p:extLst>
      <p:ext uri="{BB962C8B-B14F-4D97-AF65-F5344CB8AC3E}">
        <p14:creationId xmlns:p14="http://schemas.microsoft.com/office/powerpoint/2010/main" val="958586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nltk.org/" TargetMode="External"/><Relationship Id="rId7" Type="http://schemas.openxmlformats.org/officeDocument/2006/relationships/image" Target="../media/image3.png"/><Relationship Id="rId2" Type="http://schemas.openxmlformats.org/officeDocument/2006/relationships/hyperlink" Target="https://docs.python.org/2/library/re.html" TargetMode="Externa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regex101.com/r/cJ2zT8/1" TargetMode="Externa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1" y="467577"/>
            <a:ext cx="11264347" cy="5293757"/>
          </a:xfrm>
          <a:prstGeom prst="rect">
            <a:avLst/>
          </a:prstGeom>
        </p:spPr>
        <p:txBody>
          <a:bodyPr wrap="square">
            <a:spAutoFit/>
          </a:bodyPr>
          <a:lstStyle/>
          <a:p>
            <a:r>
              <a:rPr lang="en-GB" b="1" dirty="0" smtClean="0">
                <a:effectLst/>
              </a:rPr>
              <a:t>				</a:t>
            </a:r>
            <a:r>
              <a:rPr lang="en-GB" b="1" u="sng" dirty="0" smtClean="0">
                <a:effectLst/>
              </a:rPr>
              <a:t>Natural Language Processing</a:t>
            </a:r>
            <a:endParaRPr lang="en-GB" b="1" u="sng" dirty="0" smtClean="0"/>
          </a:p>
          <a:p>
            <a:r>
              <a:rPr lang="en-GB" dirty="0" smtClean="0">
                <a:effectLst/>
              </a:rPr>
              <a:t/>
            </a:r>
            <a:br>
              <a:rPr lang="en-GB" dirty="0" smtClean="0">
                <a:effectLst/>
              </a:rPr>
            </a:br>
            <a:endParaRPr lang="en-GB" sz="1400" dirty="0" smtClean="0"/>
          </a:p>
          <a:p>
            <a:r>
              <a:rPr lang="en-GB" sz="1600" b="1" dirty="0" smtClean="0">
                <a:effectLst/>
              </a:rPr>
              <a:t>Natural Language Processing (or NLP)</a:t>
            </a:r>
            <a:r>
              <a:rPr lang="en-GB" sz="1600" dirty="0" smtClean="0">
                <a:effectLst/>
              </a:rPr>
              <a:t> is applying </a:t>
            </a:r>
            <a:r>
              <a:rPr lang="en-GB" sz="1600" b="1" dirty="0" smtClean="0">
                <a:effectLst/>
              </a:rPr>
              <a:t>Machine Learning models to text and language</a:t>
            </a:r>
            <a:r>
              <a:rPr lang="en-GB" sz="1600" dirty="0" smtClean="0">
                <a:effectLst/>
              </a:rPr>
              <a:t>. Teaching machines to understand what is said in spoken and written word is the focus of Natural Language Processing. Whenever you dictate something into your iPhone / Android device that is then converted to text, that’s an NLP algorithm in action.</a:t>
            </a:r>
          </a:p>
          <a:p>
            <a:endParaRPr lang="en-GB" sz="1600" dirty="0" smtClean="0"/>
          </a:p>
          <a:p>
            <a:r>
              <a:rPr lang="en-GB" sz="1600" dirty="0" smtClean="0">
                <a:effectLst/>
              </a:rPr>
              <a:t>You can also use NLP on a text review to predict if the review is a good one or a bad one. You can use NLP on an article to predict some categories of the articles you are trying to segment. You can use NLP on a book to predict the genre of the book. And it can go further</a:t>
            </a:r>
            <a:r>
              <a:rPr lang="en-GB" sz="1600" u="sng" dirty="0" smtClean="0">
                <a:effectLst/>
              </a:rPr>
              <a:t>, you can use NLP to build a machine translator or a speech recognition system, and in that last example you use classification algorithms to classify language</a:t>
            </a:r>
            <a:r>
              <a:rPr lang="en-GB" sz="1600" dirty="0" smtClean="0">
                <a:effectLst/>
              </a:rPr>
              <a:t>. Speaking of classification algorithms, </a:t>
            </a:r>
            <a:r>
              <a:rPr lang="en-GB" sz="1600" u="sng" dirty="0" smtClean="0">
                <a:effectLst/>
              </a:rPr>
              <a:t>most of NLP algorithms are classification models, and they include Logistic Regression, Naive Bayes, CART which is a model based on decision trees, Maximum Entropy again related to Decision Trees, Hidden Markov Models which are models based on Markov processes.</a:t>
            </a:r>
          </a:p>
          <a:p>
            <a:endParaRPr lang="en-GB" sz="1600" u="sng" dirty="0" smtClean="0"/>
          </a:p>
          <a:p>
            <a:r>
              <a:rPr lang="en-GB" sz="1600" dirty="0" smtClean="0">
                <a:effectLst/>
              </a:rPr>
              <a:t>A </a:t>
            </a:r>
            <a:r>
              <a:rPr lang="en-GB" sz="1600" b="1" u="sng" dirty="0" smtClean="0">
                <a:effectLst/>
              </a:rPr>
              <a:t>very well-known model in NLP is the Bag of Words model</a:t>
            </a:r>
            <a:r>
              <a:rPr lang="en-GB" sz="1600" dirty="0" smtClean="0">
                <a:effectLst/>
              </a:rPr>
              <a:t>. It is a model </a:t>
            </a:r>
            <a:r>
              <a:rPr lang="en-GB" sz="1600" u="sng" dirty="0" smtClean="0">
                <a:effectLst/>
              </a:rPr>
              <a:t>used to pre-process the texts to classify before fitting the classification algorithms on the observations containing the texts</a:t>
            </a:r>
            <a:r>
              <a:rPr lang="en-GB" sz="1600" dirty="0" smtClean="0">
                <a:effectLst/>
              </a:rPr>
              <a:t>.</a:t>
            </a:r>
          </a:p>
          <a:p>
            <a:endParaRPr lang="en-GB" sz="1600" dirty="0" smtClean="0"/>
          </a:p>
          <a:p>
            <a:r>
              <a:rPr lang="en-GB" sz="1600" dirty="0" smtClean="0">
                <a:effectLst/>
              </a:rPr>
              <a:t>Among others, this part takes care of the following topics in the context of NLP:</a:t>
            </a:r>
            <a:endParaRPr lang="en-GB" sz="1600" dirty="0" smtClean="0"/>
          </a:p>
          <a:p>
            <a:pPr lvl="1">
              <a:buFont typeface="+mj-lt"/>
              <a:buAutoNum type="arabicPeriod"/>
            </a:pPr>
            <a:r>
              <a:rPr lang="en-GB" sz="1600" dirty="0" smtClean="0">
                <a:effectLst/>
              </a:rPr>
              <a:t>Clean texts to prepare them for the Machine Learning models</a:t>
            </a:r>
            <a:endParaRPr lang="en-GB" sz="1600" dirty="0" smtClean="0"/>
          </a:p>
          <a:p>
            <a:pPr lvl="1">
              <a:buFont typeface="+mj-lt"/>
              <a:buAutoNum type="arabicPeriod"/>
            </a:pPr>
            <a:r>
              <a:rPr lang="en-GB" sz="1600" dirty="0" smtClean="0">
                <a:effectLst/>
              </a:rPr>
              <a:t>Create a Bag of Words model</a:t>
            </a:r>
            <a:endParaRPr lang="en-GB" sz="1600" dirty="0" smtClean="0"/>
          </a:p>
          <a:p>
            <a:pPr lvl="1">
              <a:buFont typeface="+mj-lt"/>
              <a:buAutoNum type="arabicPeriod"/>
            </a:pPr>
            <a:r>
              <a:rPr lang="en-GB" sz="1600" dirty="0" smtClean="0">
                <a:effectLst/>
              </a:rPr>
              <a:t>Apply Machine Learning models onto this Bag of Worlds model</a:t>
            </a:r>
            <a:endParaRPr lang="en-GB" sz="1600" dirty="0"/>
          </a:p>
        </p:txBody>
      </p:sp>
    </p:spTree>
    <p:extLst>
      <p:ext uri="{BB962C8B-B14F-4D97-AF65-F5344CB8AC3E}">
        <p14:creationId xmlns:p14="http://schemas.microsoft.com/office/powerpoint/2010/main" val="393982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4077" y="544489"/>
            <a:ext cx="1060172" cy="569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Dataset</a:t>
            </a:r>
            <a:endParaRPr lang="en-GB" sz="1000" dirty="0"/>
          </a:p>
        </p:txBody>
      </p:sp>
      <p:sp>
        <p:nvSpPr>
          <p:cNvPr id="5" name="Rectangle 4"/>
          <p:cNvSpPr/>
          <p:nvPr/>
        </p:nvSpPr>
        <p:spPr>
          <a:xfrm>
            <a:off x="2464076" y="1879232"/>
            <a:ext cx="1060173" cy="651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Data Cleaning</a:t>
            </a:r>
            <a:endParaRPr lang="en-GB" sz="1000" dirty="0"/>
          </a:p>
        </p:txBody>
      </p:sp>
      <p:sp>
        <p:nvSpPr>
          <p:cNvPr id="6" name="Rectangle 5"/>
          <p:cNvSpPr/>
          <p:nvPr/>
        </p:nvSpPr>
        <p:spPr>
          <a:xfrm>
            <a:off x="2464078" y="2656636"/>
            <a:ext cx="1060172" cy="481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Split</a:t>
            </a:r>
            <a:endParaRPr lang="en-GB" sz="1000" dirty="0"/>
          </a:p>
        </p:txBody>
      </p:sp>
      <p:sp>
        <p:nvSpPr>
          <p:cNvPr id="7" name="Rectangle 6"/>
          <p:cNvSpPr/>
          <p:nvPr/>
        </p:nvSpPr>
        <p:spPr>
          <a:xfrm>
            <a:off x="2464076" y="3282331"/>
            <a:ext cx="1060173" cy="429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Stem</a:t>
            </a:r>
            <a:endParaRPr lang="en-GB" sz="1000" dirty="0"/>
          </a:p>
        </p:txBody>
      </p:sp>
      <p:sp>
        <p:nvSpPr>
          <p:cNvPr id="8" name="Rectangle 7"/>
          <p:cNvSpPr/>
          <p:nvPr/>
        </p:nvSpPr>
        <p:spPr>
          <a:xfrm>
            <a:off x="2464076" y="4417833"/>
            <a:ext cx="1060174" cy="529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Corpus</a:t>
            </a:r>
            <a:endParaRPr lang="en-GB" sz="1000" dirty="0"/>
          </a:p>
        </p:txBody>
      </p:sp>
      <p:sp>
        <p:nvSpPr>
          <p:cNvPr id="10" name="Rectangle 9"/>
          <p:cNvSpPr/>
          <p:nvPr/>
        </p:nvSpPr>
        <p:spPr>
          <a:xfrm>
            <a:off x="2443782" y="5116217"/>
            <a:ext cx="1080467"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Bag of words</a:t>
            </a:r>
            <a:endParaRPr lang="en-GB" sz="1000" dirty="0"/>
          </a:p>
        </p:txBody>
      </p:sp>
      <p:sp>
        <p:nvSpPr>
          <p:cNvPr id="16" name="TextBox 15"/>
          <p:cNvSpPr txBox="1"/>
          <p:nvPr/>
        </p:nvSpPr>
        <p:spPr>
          <a:xfrm>
            <a:off x="5082206" y="0"/>
            <a:ext cx="1928194" cy="369332"/>
          </a:xfrm>
          <a:prstGeom prst="rect">
            <a:avLst/>
          </a:prstGeom>
          <a:noFill/>
        </p:spPr>
        <p:txBody>
          <a:bodyPr wrap="square" rtlCol="0">
            <a:spAutoFit/>
          </a:bodyPr>
          <a:lstStyle/>
          <a:p>
            <a:r>
              <a:rPr lang="en-GB" b="1" u="sng" dirty="0" smtClean="0"/>
              <a:t>NLP Framework </a:t>
            </a:r>
            <a:endParaRPr lang="en-GB" b="1" u="sng" dirty="0"/>
          </a:p>
        </p:txBody>
      </p:sp>
      <p:sp>
        <p:nvSpPr>
          <p:cNvPr id="18" name="TextBox 17"/>
          <p:cNvSpPr txBox="1"/>
          <p:nvPr/>
        </p:nvSpPr>
        <p:spPr>
          <a:xfrm>
            <a:off x="3892850" y="498952"/>
            <a:ext cx="6226977" cy="1200329"/>
          </a:xfrm>
          <a:prstGeom prst="rect">
            <a:avLst/>
          </a:prstGeom>
          <a:solidFill>
            <a:srgbClr val="FFC000"/>
          </a:solidFill>
          <a:ln>
            <a:solidFill>
              <a:srgbClr val="FFC000"/>
            </a:solidFill>
          </a:ln>
        </p:spPr>
        <p:txBody>
          <a:bodyPr wrap="square" rtlCol="0">
            <a:spAutoFit/>
          </a:bodyPr>
          <a:lstStyle/>
          <a:p>
            <a:r>
              <a:rPr lang="en-GB" sz="800" dirty="0" smtClean="0"/>
              <a:t>Collection of texts with categories (1, 0 etc.) to identify each with positive or negative feedbacks or reviews</a:t>
            </a:r>
          </a:p>
          <a:p>
            <a:r>
              <a:rPr lang="en-GB" sz="800" dirty="0" smtClean="0"/>
              <a:t>LIBRARIES</a:t>
            </a:r>
          </a:p>
          <a:p>
            <a:pPr marL="171450" indent="-171450">
              <a:buFont typeface="Arial" panose="020B0604020202020204" pitchFamily="34" charset="0"/>
              <a:buChar char="•"/>
            </a:pPr>
            <a:r>
              <a:rPr lang="en-GB" sz="800" dirty="0"/>
              <a:t>import </a:t>
            </a:r>
            <a:r>
              <a:rPr lang="en-GB" sz="800" b="1" dirty="0" smtClean="0"/>
              <a:t>re: regular expression library</a:t>
            </a:r>
          </a:p>
          <a:p>
            <a:pPr lvl="1"/>
            <a:r>
              <a:rPr lang="en-GB" sz="800" b="1" dirty="0">
                <a:hlinkClick r:id="rId2"/>
              </a:rPr>
              <a:t>https://</a:t>
            </a:r>
            <a:r>
              <a:rPr lang="en-GB" sz="800" b="1" dirty="0" smtClean="0">
                <a:hlinkClick r:id="rId2"/>
              </a:rPr>
              <a:t>docs.python.org/2/library/re.html</a:t>
            </a:r>
            <a:endParaRPr lang="en-GB" sz="800" b="1" dirty="0" smtClean="0"/>
          </a:p>
          <a:p>
            <a:pPr marL="171450" indent="-171450">
              <a:buFont typeface="Arial" panose="020B0604020202020204" pitchFamily="34" charset="0"/>
              <a:buChar char="•"/>
            </a:pPr>
            <a:r>
              <a:rPr lang="en-GB" sz="800" dirty="0" smtClean="0"/>
              <a:t>import </a:t>
            </a:r>
            <a:r>
              <a:rPr lang="en-GB" sz="800" b="1" dirty="0" smtClean="0"/>
              <a:t>nltk: natural language toolkit</a:t>
            </a:r>
          </a:p>
          <a:p>
            <a:pPr lvl="1"/>
            <a:r>
              <a:rPr lang="en-GB" sz="800" b="1" dirty="0" smtClean="0">
                <a:hlinkClick r:id="rId3"/>
              </a:rPr>
              <a:t>http</a:t>
            </a:r>
            <a:r>
              <a:rPr lang="en-GB" sz="800" b="1" dirty="0">
                <a:hlinkClick r:id="rId3"/>
              </a:rPr>
              <a:t>://</a:t>
            </a:r>
            <a:r>
              <a:rPr lang="en-GB" sz="800" b="1" dirty="0" smtClean="0">
                <a:hlinkClick r:id="rId3"/>
              </a:rPr>
              <a:t>www.nltk.org/</a:t>
            </a:r>
            <a:endParaRPr lang="en-GB" sz="800" b="1" dirty="0"/>
          </a:p>
          <a:p>
            <a:pPr marL="171450" indent="-171450">
              <a:buFont typeface="Arial" panose="020B0604020202020204" pitchFamily="34" charset="0"/>
              <a:buChar char="•"/>
            </a:pPr>
            <a:r>
              <a:rPr lang="en-GB" sz="800" b="1" dirty="0" smtClean="0"/>
              <a:t>REGEX Expressions</a:t>
            </a:r>
            <a:endParaRPr lang="en-GB" sz="800" b="1" dirty="0"/>
          </a:p>
          <a:p>
            <a:pPr lvl="1"/>
            <a:r>
              <a:rPr lang="en-GB" sz="800" b="1" dirty="0" smtClean="0">
                <a:hlinkClick r:id="rId4"/>
              </a:rPr>
              <a:t>https</a:t>
            </a:r>
            <a:r>
              <a:rPr lang="en-GB" sz="800" b="1" dirty="0">
                <a:hlinkClick r:id="rId4"/>
              </a:rPr>
              <a:t>://</a:t>
            </a:r>
            <a:r>
              <a:rPr lang="en-GB" sz="800" b="1" dirty="0" smtClean="0">
                <a:hlinkClick r:id="rId4"/>
              </a:rPr>
              <a:t>regex101.com/r/cJ2zT8/1</a:t>
            </a:r>
            <a:endParaRPr lang="en-GB" sz="800" b="1" dirty="0" smtClean="0"/>
          </a:p>
          <a:p>
            <a:pPr lvl="1"/>
            <a:endParaRPr lang="en-GB" sz="800" b="1" dirty="0"/>
          </a:p>
        </p:txBody>
      </p:sp>
      <p:sp>
        <p:nvSpPr>
          <p:cNvPr id="19" name="TextBox 18"/>
          <p:cNvSpPr txBox="1"/>
          <p:nvPr/>
        </p:nvSpPr>
        <p:spPr>
          <a:xfrm>
            <a:off x="3893997" y="2002197"/>
            <a:ext cx="4253398" cy="461665"/>
          </a:xfrm>
          <a:prstGeom prst="rect">
            <a:avLst/>
          </a:prstGeom>
          <a:solidFill>
            <a:srgbClr val="FFC000"/>
          </a:solidFill>
          <a:ln>
            <a:solidFill>
              <a:srgbClr val="FFC000"/>
            </a:solidFill>
          </a:ln>
        </p:spPr>
        <p:txBody>
          <a:bodyPr wrap="square" rtlCol="0">
            <a:spAutoFit/>
          </a:bodyPr>
          <a:lstStyle/>
          <a:p>
            <a:r>
              <a:rPr lang="en-GB" sz="800" b="1" dirty="0" smtClean="0"/>
              <a:t>SUB</a:t>
            </a:r>
            <a:r>
              <a:rPr lang="en-GB" sz="800" dirty="0" smtClean="0"/>
              <a:t>: Remove </a:t>
            </a:r>
            <a:r>
              <a:rPr lang="en-GB" sz="800" dirty="0" smtClean="0"/>
              <a:t>all the text items superfluous and unnecessary from the dataset (i.e., everything unless letters a-z</a:t>
            </a:r>
            <a:r>
              <a:rPr lang="en-GB" sz="800" dirty="0" smtClean="0"/>
              <a:t>). </a:t>
            </a:r>
          </a:p>
          <a:p>
            <a:r>
              <a:rPr lang="en-GB" sz="800" b="1" dirty="0" smtClean="0"/>
              <a:t>LOW</a:t>
            </a:r>
            <a:r>
              <a:rPr lang="en-GB" sz="800" dirty="0" smtClean="0"/>
              <a:t>: Also, to handle the texts to adapt it to needs (i.e., lower case and </a:t>
            </a:r>
            <a:endParaRPr lang="en-GB" sz="800" dirty="0"/>
          </a:p>
        </p:txBody>
      </p:sp>
      <p:sp>
        <p:nvSpPr>
          <p:cNvPr id="20" name="TextBox 19"/>
          <p:cNvSpPr txBox="1"/>
          <p:nvPr/>
        </p:nvSpPr>
        <p:spPr>
          <a:xfrm>
            <a:off x="3893997" y="2823540"/>
            <a:ext cx="3747774" cy="215444"/>
          </a:xfrm>
          <a:prstGeom prst="rect">
            <a:avLst/>
          </a:prstGeom>
          <a:solidFill>
            <a:srgbClr val="FFC000"/>
          </a:solidFill>
          <a:ln>
            <a:solidFill>
              <a:srgbClr val="FFC000"/>
            </a:solidFill>
          </a:ln>
        </p:spPr>
        <p:txBody>
          <a:bodyPr wrap="square" rtlCol="0">
            <a:spAutoFit/>
          </a:bodyPr>
          <a:lstStyle/>
          <a:p>
            <a:r>
              <a:rPr lang="en-GB" sz="800" b="1" dirty="0" smtClean="0"/>
              <a:t>SPLIT</a:t>
            </a:r>
            <a:r>
              <a:rPr lang="en-GB" sz="800" dirty="0" smtClean="0"/>
              <a:t>: Create a splitted list with all the elements (words)</a:t>
            </a:r>
            <a:endParaRPr lang="en-GB" sz="800" dirty="0"/>
          </a:p>
        </p:txBody>
      </p:sp>
      <p:sp>
        <p:nvSpPr>
          <p:cNvPr id="21" name="TextBox 20"/>
          <p:cNvSpPr txBox="1"/>
          <p:nvPr/>
        </p:nvSpPr>
        <p:spPr>
          <a:xfrm>
            <a:off x="3893997" y="3270517"/>
            <a:ext cx="4045089" cy="461665"/>
          </a:xfrm>
          <a:prstGeom prst="rect">
            <a:avLst/>
          </a:prstGeom>
          <a:solidFill>
            <a:srgbClr val="FFC000"/>
          </a:solidFill>
          <a:ln>
            <a:solidFill>
              <a:srgbClr val="FFC000"/>
            </a:solidFill>
          </a:ln>
        </p:spPr>
        <p:txBody>
          <a:bodyPr wrap="square" rtlCol="0">
            <a:spAutoFit/>
          </a:bodyPr>
          <a:lstStyle/>
          <a:p>
            <a:r>
              <a:rPr lang="en-GB" sz="800" b="1" dirty="0" smtClean="0"/>
              <a:t>STOPWORDS</a:t>
            </a:r>
            <a:r>
              <a:rPr lang="en-GB" sz="800" dirty="0" smtClean="0"/>
              <a:t>: use the stopwords library to remove irrelevant words from the list</a:t>
            </a:r>
          </a:p>
          <a:p>
            <a:r>
              <a:rPr lang="en-GB" sz="800" b="1" dirty="0" smtClean="0"/>
              <a:t>STEM</a:t>
            </a:r>
            <a:r>
              <a:rPr lang="en-GB" sz="800" dirty="0"/>
              <a:t>: this is taking the  meaningful root of the word, so loved becomes love.</a:t>
            </a:r>
          </a:p>
          <a:p>
            <a:r>
              <a:rPr lang="en-GB" sz="800" dirty="0" smtClean="0"/>
              <a:t>The combination of stopwords and stemming gives place to my new  list</a:t>
            </a:r>
            <a:endParaRPr lang="en-GB" sz="800" dirty="0"/>
          </a:p>
        </p:txBody>
      </p:sp>
      <p:sp>
        <p:nvSpPr>
          <p:cNvPr id="22" name="TextBox 21"/>
          <p:cNvSpPr txBox="1"/>
          <p:nvPr/>
        </p:nvSpPr>
        <p:spPr>
          <a:xfrm>
            <a:off x="3893997" y="4490075"/>
            <a:ext cx="3747774" cy="338554"/>
          </a:xfrm>
          <a:prstGeom prst="rect">
            <a:avLst/>
          </a:prstGeom>
          <a:solidFill>
            <a:srgbClr val="FFC000"/>
          </a:solidFill>
          <a:ln>
            <a:solidFill>
              <a:srgbClr val="FFC000"/>
            </a:solidFill>
          </a:ln>
        </p:spPr>
        <p:txBody>
          <a:bodyPr wrap="square" rtlCol="0">
            <a:spAutoFit/>
          </a:bodyPr>
          <a:lstStyle/>
          <a:p>
            <a:r>
              <a:rPr lang="en-GB" sz="800" b="1" dirty="0" smtClean="0"/>
              <a:t>CORPUS</a:t>
            </a:r>
            <a:r>
              <a:rPr lang="en-GB" sz="800" dirty="0" smtClean="0"/>
              <a:t>: list of lists. Each iteration has all the splits of one sentence. In our example it will contain all the 1000 cleaned reviews</a:t>
            </a:r>
            <a:endParaRPr lang="en-GB" sz="800" dirty="0"/>
          </a:p>
        </p:txBody>
      </p:sp>
      <p:sp>
        <p:nvSpPr>
          <p:cNvPr id="24" name="TextBox 23"/>
          <p:cNvSpPr txBox="1"/>
          <p:nvPr/>
        </p:nvSpPr>
        <p:spPr>
          <a:xfrm>
            <a:off x="3893997" y="5145507"/>
            <a:ext cx="5179807" cy="461665"/>
          </a:xfrm>
          <a:prstGeom prst="rect">
            <a:avLst/>
          </a:prstGeom>
          <a:solidFill>
            <a:srgbClr val="FFC000"/>
          </a:solidFill>
          <a:ln>
            <a:solidFill>
              <a:srgbClr val="FFC000"/>
            </a:solidFill>
          </a:ln>
        </p:spPr>
        <p:txBody>
          <a:bodyPr wrap="square" rtlCol="0">
            <a:spAutoFit/>
          </a:bodyPr>
          <a:lstStyle/>
          <a:p>
            <a:r>
              <a:rPr lang="en-GB" sz="800" dirty="0" smtClean="0"/>
              <a:t>The bag of words creates a matrix with one column for each word. In our example the table will contain 1000 rows (all the reviews) and 1500 columns (one by word). The column will tell how many times each word appears in the reviews</a:t>
            </a:r>
          </a:p>
          <a:p>
            <a:r>
              <a:rPr lang="en-GB" sz="800" b="1" dirty="0"/>
              <a:t>TOKENIZATION:  </a:t>
            </a:r>
            <a:r>
              <a:rPr lang="en-GB" sz="800" dirty="0"/>
              <a:t>process </a:t>
            </a:r>
            <a:r>
              <a:rPr lang="en-GB" sz="800" dirty="0" smtClean="0"/>
              <a:t>to take all </a:t>
            </a:r>
            <a:r>
              <a:rPr lang="en-GB" sz="800" dirty="0"/>
              <a:t>the words of the review and create one </a:t>
            </a:r>
            <a:r>
              <a:rPr lang="en-GB" sz="800" dirty="0" smtClean="0"/>
              <a:t>column </a:t>
            </a:r>
            <a:r>
              <a:rPr lang="en-GB" sz="800" dirty="0"/>
              <a:t>for each of them</a:t>
            </a:r>
          </a:p>
        </p:txBody>
      </p:sp>
      <p:sp>
        <p:nvSpPr>
          <p:cNvPr id="17" name="Rectangle 16"/>
          <p:cNvSpPr/>
          <p:nvPr/>
        </p:nvSpPr>
        <p:spPr>
          <a:xfrm>
            <a:off x="2464076" y="5808837"/>
            <a:ext cx="1060174"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SPARSE Metric</a:t>
            </a:r>
            <a:endParaRPr lang="en-GB" sz="1000" dirty="0"/>
          </a:p>
        </p:txBody>
      </p:sp>
      <p:sp>
        <p:nvSpPr>
          <p:cNvPr id="25" name="TextBox 24"/>
          <p:cNvSpPr txBox="1"/>
          <p:nvPr/>
        </p:nvSpPr>
        <p:spPr>
          <a:xfrm>
            <a:off x="3893998" y="5849702"/>
            <a:ext cx="3747774" cy="338554"/>
          </a:xfrm>
          <a:prstGeom prst="rect">
            <a:avLst/>
          </a:prstGeom>
          <a:solidFill>
            <a:srgbClr val="FFC000"/>
          </a:solidFill>
          <a:ln>
            <a:solidFill>
              <a:srgbClr val="FFC000"/>
            </a:solidFill>
          </a:ln>
        </p:spPr>
        <p:txBody>
          <a:bodyPr wrap="square" rtlCol="0">
            <a:spAutoFit/>
          </a:bodyPr>
          <a:lstStyle/>
          <a:p>
            <a:r>
              <a:rPr lang="en-GB" sz="800" dirty="0" smtClean="0"/>
              <a:t>This is a matrix containing a lot of 0 values. When we work with machine learning models and NLP we try to reduce sparsity (number of 0’s) as much as we can</a:t>
            </a:r>
            <a:endParaRPr lang="en-GB" sz="800" dirty="0"/>
          </a:p>
        </p:txBody>
      </p:sp>
      <p:pic>
        <p:nvPicPr>
          <p:cNvPr id="26" name="Picture 25"/>
          <p:cNvPicPr>
            <a:picLocks noChangeAspect="1"/>
          </p:cNvPicPr>
          <p:nvPr/>
        </p:nvPicPr>
        <p:blipFill>
          <a:blip r:embed="rId5"/>
          <a:stretch>
            <a:fillRect/>
          </a:stretch>
        </p:blipFill>
        <p:spPr>
          <a:xfrm>
            <a:off x="8904655" y="1943885"/>
            <a:ext cx="925145" cy="162306"/>
          </a:xfrm>
          <a:prstGeom prst="rect">
            <a:avLst/>
          </a:prstGeom>
          <a:ln>
            <a:solidFill>
              <a:srgbClr val="FFC000"/>
            </a:solidFill>
          </a:ln>
        </p:spPr>
      </p:pic>
      <p:pic>
        <p:nvPicPr>
          <p:cNvPr id="27" name="Picture 26"/>
          <p:cNvPicPr>
            <a:picLocks noChangeAspect="1"/>
          </p:cNvPicPr>
          <p:nvPr/>
        </p:nvPicPr>
        <p:blipFill>
          <a:blip r:embed="rId6"/>
          <a:stretch>
            <a:fillRect/>
          </a:stretch>
        </p:blipFill>
        <p:spPr>
          <a:xfrm>
            <a:off x="8904655" y="2143056"/>
            <a:ext cx="925145" cy="117648"/>
          </a:xfrm>
          <a:prstGeom prst="rect">
            <a:avLst/>
          </a:prstGeom>
          <a:ln>
            <a:solidFill>
              <a:srgbClr val="FFC000"/>
            </a:solidFill>
          </a:ln>
        </p:spPr>
      </p:pic>
      <p:pic>
        <p:nvPicPr>
          <p:cNvPr id="28" name="Picture 27"/>
          <p:cNvPicPr>
            <a:picLocks noChangeAspect="1"/>
          </p:cNvPicPr>
          <p:nvPr/>
        </p:nvPicPr>
        <p:blipFill>
          <a:blip r:embed="rId7"/>
          <a:stretch>
            <a:fillRect/>
          </a:stretch>
        </p:blipFill>
        <p:spPr>
          <a:xfrm>
            <a:off x="8904655" y="2728331"/>
            <a:ext cx="1374725" cy="186404"/>
          </a:xfrm>
          <a:prstGeom prst="rect">
            <a:avLst/>
          </a:prstGeom>
          <a:ln>
            <a:solidFill>
              <a:srgbClr val="FFC000"/>
            </a:solidFill>
          </a:ln>
        </p:spPr>
      </p:pic>
      <p:pic>
        <p:nvPicPr>
          <p:cNvPr id="2" name="Picture 1"/>
          <p:cNvPicPr>
            <a:picLocks noChangeAspect="1"/>
          </p:cNvPicPr>
          <p:nvPr/>
        </p:nvPicPr>
        <p:blipFill>
          <a:blip r:embed="rId8"/>
          <a:stretch>
            <a:fillRect/>
          </a:stretch>
        </p:blipFill>
        <p:spPr>
          <a:xfrm>
            <a:off x="8904655" y="3301243"/>
            <a:ext cx="1248995" cy="185291"/>
          </a:xfrm>
          <a:prstGeom prst="rect">
            <a:avLst/>
          </a:prstGeom>
          <a:ln>
            <a:solidFill>
              <a:srgbClr val="FFC000"/>
            </a:solidFill>
          </a:ln>
        </p:spPr>
      </p:pic>
      <p:cxnSp>
        <p:nvCxnSpPr>
          <p:cNvPr id="11" name="Elbow Connector 10"/>
          <p:cNvCxnSpPr>
            <a:stCxn id="19" idx="3"/>
            <a:endCxn id="26" idx="1"/>
          </p:cNvCxnSpPr>
          <p:nvPr/>
        </p:nvCxnSpPr>
        <p:spPr>
          <a:xfrm flipV="1">
            <a:off x="8147395" y="2025038"/>
            <a:ext cx="757260" cy="207992"/>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9" idx="3"/>
            <a:endCxn id="27" idx="1"/>
          </p:cNvCxnSpPr>
          <p:nvPr/>
        </p:nvCxnSpPr>
        <p:spPr>
          <a:xfrm flipV="1">
            <a:off x="8147395" y="2201880"/>
            <a:ext cx="757260" cy="31150"/>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0" idx="3"/>
            <a:endCxn id="28" idx="1"/>
          </p:cNvCxnSpPr>
          <p:nvPr/>
        </p:nvCxnSpPr>
        <p:spPr>
          <a:xfrm flipV="1">
            <a:off x="7641771" y="2821533"/>
            <a:ext cx="1262884" cy="109729"/>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9"/>
          <a:stretch>
            <a:fillRect/>
          </a:stretch>
        </p:blipFill>
        <p:spPr>
          <a:xfrm>
            <a:off x="8904655" y="4452924"/>
            <a:ext cx="1248995" cy="190636"/>
          </a:xfrm>
          <a:prstGeom prst="rect">
            <a:avLst/>
          </a:prstGeom>
          <a:ln>
            <a:solidFill>
              <a:srgbClr val="FFC000"/>
            </a:solidFill>
          </a:ln>
        </p:spPr>
      </p:pic>
      <p:cxnSp>
        <p:nvCxnSpPr>
          <p:cNvPr id="31" name="Elbow Connector 30"/>
          <p:cNvCxnSpPr>
            <a:stCxn id="22" idx="3"/>
            <a:endCxn id="29" idx="1"/>
          </p:cNvCxnSpPr>
          <p:nvPr/>
        </p:nvCxnSpPr>
        <p:spPr>
          <a:xfrm flipV="1">
            <a:off x="7641771" y="4548242"/>
            <a:ext cx="1262884" cy="111110"/>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1" idx="3"/>
            <a:endCxn id="2" idx="1"/>
          </p:cNvCxnSpPr>
          <p:nvPr/>
        </p:nvCxnSpPr>
        <p:spPr>
          <a:xfrm flipV="1">
            <a:off x="7939086" y="3393889"/>
            <a:ext cx="965569" cy="107461"/>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10"/>
          <a:stretch>
            <a:fillRect/>
          </a:stretch>
        </p:blipFill>
        <p:spPr>
          <a:xfrm>
            <a:off x="8824302" y="3918302"/>
            <a:ext cx="929298" cy="199135"/>
          </a:xfrm>
          <a:prstGeom prst="rect">
            <a:avLst/>
          </a:prstGeom>
          <a:ln>
            <a:solidFill>
              <a:srgbClr val="FFC000"/>
            </a:solidFill>
          </a:ln>
        </p:spPr>
      </p:pic>
      <p:sp>
        <p:nvSpPr>
          <p:cNvPr id="39" name="TextBox 38"/>
          <p:cNvSpPr txBox="1"/>
          <p:nvPr/>
        </p:nvSpPr>
        <p:spPr>
          <a:xfrm>
            <a:off x="3893997" y="3841396"/>
            <a:ext cx="3747774" cy="338554"/>
          </a:xfrm>
          <a:prstGeom prst="rect">
            <a:avLst/>
          </a:prstGeom>
          <a:solidFill>
            <a:srgbClr val="FFC000"/>
          </a:solidFill>
          <a:ln>
            <a:solidFill>
              <a:srgbClr val="FFC000"/>
            </a:solidFill>
          </a:ln>
        </p:spPr>
        <p:txBody>
          <a:bodyPr wrap="square" rtlCol="0">
            <a:spAutoFit/>
          </a:bodyPr>
          <a:lstStyle/>
          <a:p>
            <a:r>
              <a:rPr lang="en-GB" sz="800" b="1" dirty="0" smtClean="0"/>
              <a:t>JOIN</a:t>
            </a:r>
            <a:r>
              <a:rPr lang="en-GB" sz="800" dirty="0" smtClean="0"/>
              <a:t>: after stemming and cleaning we  do not need to work with lists more so we transform the lists to strings (sentences)</a:t>
            </a:r>
            <a:endParaRPr lang="en-GB" sz="800" dirty="0"/>
          </a:p>
        </p:txBody>
      </p:sp>
      <p:sp>
        <p:nvSpPr>
          <p:cNvPr id="40" name="Rectangle 39"/>
          <p:cNvSpPr/>
          <p:nvPr/>
        </p:nvSpPr>
        <p:spPr>
          <a:xfrm>
            <a:off x="2443782" y="3798103"/>
            <a:ext cx="1080467" cy="429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JOIN</a:t>
            </a:r>
            <a:endParaRPr lang="en-GB" sz="1000" dirty="0"/>
          </a:p>
        </p:txBody>
      </p:sp>
      <p:cxnSp>
        <p:nvCxnSpPr>
          <p:cNvPr id="42" name="Elbow Connector 41"/>
          <p:cNvCxnSpPr>
            <a:stCxn id="39" idx="3"/>
            <a:endCxn id="38" idx="1"/>
          </p:cNvCxnSpPr>
          <p:nvPr/>
        </p:nvCxnSpPr>
        <p:spPr>
          <a:xfrm>
            <a:off x="7641771" y="4010673"/>
            <a:ext cx="1182531" cy="7197"/>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11"/>
          <a:stretch>
            <a:fillRect/>
          </a:stretch>
        </p:blipFill>
        <p:spPr>
          <a:xfrm>
            <a:off x="9642886" y="4740823"/>
            <a:ext cx="1129889" cy="833625"/>
          </a:xfrm>
          <a:prstGeom prst="rect">
            <a:avLst/>
          </a:prstGeom>
          <a:ln>
            <a:solidFill>
              <a:srgbClr val="FFC000"/>
            </a:solidFill>
          </a:ln>
        </p:spPr>
      </p:pic>
      <p:cxnSp>
        <p:nvCxnSpPr>
          <p:cNvPr id="50" name="Elbow Connector 49"/>
          <p:cNvCxnSpPr>
            <a:stCxn id="24" idx="3"/>
            <a:endCxn id="48" idx="1"/>
          </p:cNvCxnSpPr>
          <p:nvPr/>
        </p:nvCxnSpPr>
        <p:spPr>
          <a:xfrm flipV="1">
            <a:off x="9073804" y="5157636"/>
            <a:ext cx="569082" cy="218704"/>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54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82206" y="0"/>
            <a:ext cx="1928194" cy="369332"/>
          </a:xfrm>
          <a:prstGeom prst="rect">
            <a:avLst/>
          </a:prstGeom>
          <a:noFill/>
        </p:spPr>
        <p:txBody>
          <a:bodyPr wrap="square" rtlCol="0">
            <a:spAutoFit/>
          </a:bodyPr>
          <a:lstStyle/>
          <a:p>
            <a:r>
              <a:rPr lang="en-GB" b="1" u="sng" dirty="0" smtClean="0"/>
              <a:t>NLP </a:t>
            </a:r>
            <a:r>
              <a:rPr lang="en-GB" b="1" u="sng" dirty="0" smtClean="0"/>
              <a:t>Data Cleaning</a:t>
            </a:r>
            <a:endParaRPr lang="en-GB" b="1" u="sng" dirty="0"/>
          </a:p>
        </p:txBody>
      </p:sp>
      <p:sp>
        <p:nvSpPr>
          <p:cNvPr id="6" name="TextBox 5"/>
          <p:cNvSpPr txBox="1"/>
          <p:nvPr/>
        </p:nvSpPr>
        <p:spPr>
          <a:xfrm>
            <a:off x="2466006" y="693222"/>
            <a:ext cx="1928194" cy="369332"/>
          </a:xfrm>
          <a:prstGeom prst="rect">
            <a:avLst/>
          </a:prstGeom>
          <a:noFill/>
        </p:spPr>
        <p:txBody>
          <a:bodyPr wrap="square" rtlCol="0">
            <a:spAutoFit/>
          </a:bodyPr>
          <a:lstStyle/>
          <a:p>
            <a:r>
              <a:rPr lang="en-GB" b="1" dirty="0" smtClean="0"/>
              <a:t>Before Clean</a:t>
            </a:r>
            <a:endParaRPr lang="en-GB" b="1" dirty="0"/>
          </a:p>
        </p:txBody>
      </p:sp>
      <p:pic>
        <p:nvPicPr>
          <p:cNvPr id="7" name="Picture 6"/>
          <p:cNvPicPr>
            <a:picLocks noChangeAspect="1"/>
          </p:cNvPicPr>
          <p:nvPr/>
        </p:nvPicPr>
        <p:blipFill>
          <a:blip r:embed="rId2"/>
          <a:stretch>
            <a:fillRect/>
          </a:stretch>
        </p:blipFill>
        <p:spPr>
          <a:xfrm>
            <a:off x="671512" y="1376362"/>
            <a:ext cx="11163622" cy="4224338"/>
          </a:xfrm>
          <a:prstGeom prst="rect">
            <a:avLst/>
          </a:prstGeom>
        </p:spPr>
      </p:pic>
      <p:sp>
        <p:nvSpPr>
          <p:cNvPr id="8" name="TextBox 7"/>
          <p:cNvSpPr txBox="1"/>
          <p:nvPr/>
        </p:nvSpPr>
        <p:spPr>
          <a:xfrm>
            <a:off x="7660306" y="693222"/>
            <a:ext cx="1928194" cy="369332"/>
          </a:xfrm>
          <a:prstGeom prst="rect">
            <a:avLst/>
          </a:prstGeom>
          <a:noFill/>
        </p:spPr>
        <p:txBody>
          <a:bodyPr wrap="square" rtlCol="0">
            <a:spAutoFit/>
          </a:bodyPr>
          <a:lstStyle/>
          <a:p>
            <a:r>
              <a:rPr lang="en-GB" b="1" dirty="0" smtClean="0"/>
              <a:t>After Clean</a:t>
            </a:r>
            <a:endParaRPr lang="en-GB" b="1" dirty="0"/>
          </a:p>
        </p:txBody>
      </p:sp>
    </p:spTree>
    <p:extLst>
      <p:ext uri="{BB962C8B-B14F-4D97-AF65-F5344CB8AC3E}">
        <p14:creationId xmlns:p14="http://schemas.microsoft.com/office/powerpoint/2010/main" val="237156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6226" y="40804"/>
            <a:ext cx="3747774" cy="1200329"/>
          </a:xfrm>
          <a:prstGeom prst="rect">
            <a:avLst/>
          </a:prstGeom>
          <a:solidFill>
            <a:srgbClr val="FFC000"/>
          </a:solidFill>
          <a:ln>
            <a:solidFill>
              <a:srgbClr val="FFC000"/>
            </a:solidFill>
          </a:ln>
        </p:spPr>
        <p:txBody>
          <a:bodyPr wrap="square" rtlCol="0">
            <a:spAutoFit/>
          </a:bodyPr>
          <a:lstStyle/>
          <a:p>
            <a:r>
              <a:rPr lang="en-GB" sz="800" dirty="0" smtClean="0"/>
              <a:t>We are going to read a tsv (tab separated value) better than a csv because the text might include comas but not tabs.</a:t>
            </a:r>
          </a:p>
          <a:p>
            <a:r>
              <a:rPr lang="en-GB" sz="800" dirty="0" smtClean="0"/>
              <a:t>The dataset provides us with 1000 reviews from a restaurant, pre-categorised as positive or negative (i.e. 1 or 0). </a:t>
            </a:r>
          </a:p>
          <a:p>
            <a:r>
              <a:rPr lang="en-GB" sz="800" dirty="0" smtClean="0"/>
              <a:t>The plan is to train our algorithm with this dataset and then try in another test set to see if we can make accurate predictions</a:t>
            </a:r>
            <a:endParaRPr lang="en-GB" sz="800" dirty="0"/>
          </a:p>
          <a:p>
            <a:r>
              <a:rPr lang="en-GB" sz="800" dirty="0" smtClean="0"/>
              <a:t>This algorithm might be used in other contexts such as:</a:t>
            </a:r>
          </a:p>
          <a:p>
            <a:pPr marL="171450" indent="-171450">
              <a:buFont typeface="Arial" panose="020B0604020202020204" pitchFamily="34" charset="0"/>
              <a:buChar char="•"/>
            </a:pPr>
            <a:r>
              <a:rPr lang="en-GB" sz="800" dirty="0" smtClean="0"/>
              <a:t>Review the category of a book, newspaper etc.</a:t>
            </a:r>
          </a:p>
          <a:p>
            <a:pPr marL="171450" indent="-171450">
              <a:buFont typeface="Arial" panose="020B0604020202020204" pitchFamily="34" charset="0"/>
              <a:buChar char="•"/>
            </a:pPr>
            <a:r>
              <a:rPr lang="en-GB" sz="800" dirty="0" smtClean="0"/>
              <a:t> Do text analytics in a text in internet etc.</a:t>
            </a:r>
            <a:endParaRPr lang="en-GB" sz="800" dirty="0"/>
          </a:p>
        </p:txBody>
      </p:sp>
      <p:pic>
        <p:nvPicPr>
          <p:cNvPr id="5" name="Picture 4"/>
          <p:cNvPicPr>
            <a:picLocks noChangeAspect="1"/>
          </p:cNvPicPr>
          <p:nvPr/>
        </p:nvPicPr>
        <p:blipFill>
          <a:blip r:embed="rId3"/>
          <a:stretch>
            <a:fillRect/>
          </a:stretch>
        </p:blipFill>
        <p:spPr>
          <a:xfrm>
            <a:off x="661620" y="767776"/>
            <a:ext cx="2530846" cy="535891"/>
          </a:xfrm>
          <a:prstGeom prst="rect">
            <a:avLst/>
          </a:prstGeom>
          <a:ln>
            <a:solidFill>
              <a:srgbClr val="0070C0"/>
            </a:solidFill>
          </a:ln>
        </p:spPr>
      </p:pic>
      <p:sp>
        <p:nvSpPr>
          <p:cNvPr id="6" name="Rectangle 5"/>
          <p:cNvSpPr/>
          <p:nvPr/>
        </p:nvSpPr>
        <p:spPr>
          <a:xfrm>
            <a:off x="5657850" y="743273"/>
            <a:ext cx="581025"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Dataset</a:t>
            </a:r>
            <a:endParaRPr lang="en-GB" sz="1000" dirty="0"/>
          </a:p>
        </p:txBody>
      </p:sp>
      <p:pic>
        <p:nvPicPr>
          <p:cNvPr id="7" name="Picture 6"/>
          <p:cNvPicPr>
            <a:picLocks noChangeAspect="1"/>
          </p:cNvPicPr>
          <p:nvPr/>
        </p:nvPicPr>
        <p:blipFill>
          <a:blip r:embed="rId4"/>
          <a:stretch>
            <a:fillRect/>
          </a:stretch>
        </p:blipFill>
        <p:spPr>
          <a:xfrm>
            <a:off x="661620" y="1463529"/>
            <a:ext cx="3957063" cy="1362075"/>
          </a:xfrm>
          <a:prstGeom prst="rect">
            <a:avLst/>
          </a:prstGeom>
          <a:ln>
            <a:solidFill>
              <a:srgbClr val="0070C0"/>
            </a:solidFill>
          </a:ln>
        </p:spPr>
      </p:pic>
      <p:sp>
        <p:nvSpPr>
          <p:cNvPr id="8" name="Rectangle 7"/>
          <p:cNvSpPr/>
          <p:nvPr/>
        </p:nvSpPr>
        <p:spPr>
          <a:xfrm>
            <a:off x="5657850" y="1667198"/>
            <a:ext cx="685800"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Clean the texts</a:t>
            </a:r>
            <a:endParaRPr lang="en-GB" sz="1000" dirty="0"/>
          </a:p>
        </p:txBody>
      </p:sp>
      <p:pic>
        <p:nvPicPr>
          <p:cNvPr id="9" name="Picture 8"/>
          <p:cNvPicPr>
            <a:picLocks noChangeAspect="1"/>
          </p:cNvPicPr>
          <p:nvPr/>
        </p:nvPicPr>
        <p:blipFill>
          <a:blip r:embed="rId5"/>
          <a:stretch>
            <a:fillRect/>
          </a:stretch>
        </p:blipFill>
        <p:spPr>
          <a:xfrm>
            <a:off x="716282" y="3559247"/>
            <a:ext cx="2876550" cy="556535"/>
          </a:xfrm>
          <a:prstGeom prst="rect">
            <a:avLst/>
          </a:prstGeom>
          <a:ln>
            <a:solidFill>
              <a:srgbClr val="0070C0"/>
            </a:solidFill>
          </a:ln>
        </p:spPr>
      </p:pic>
      <p:sp>
        <p:nvSpPr>
          <p:cNvPr id="10" name="Rectangle 9"/>
          <p:cNvSpPr/>
          <p:nvPr/>
        </p:nvSpPr>
        <p:spPr>
          <a:xfrm>
            <a:off x="5553075" y="3639596"/>
            <a:ext cx="895350"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Create the bag of words</a:t>
            </a:r>
            <a:endParaRPr lang="en-GB" sz="1000" dirty="0"/>
          </a:p>
        </p:txBody>
      </p:sp>
      <p:pic>
        <p:nvPicPr>
          <p:cNvPr id="11" name="Picture 10"/>
          <p:cNvPicPr>
            <a:picLocks noChangeAspect="1"/>
          </p:cNvPicPr>
          <p:nvPr/>
        </p:nvPicPr>
        <p:blipFill>
          <a:blip r:embed="rId6"/>
          <a:stretch>
            <a:fillRect/>
          </a:stretch>
        </p:blipFill>
        <p:spPr>
          <a:xfrm>
            <a:off x="713433" y="4375111"/>
            <a:ext cx="3905250" cy="335240"/>
          </a:xfrm>
          <a:prstGeom prst="rect">
            <a:avLst/>
          </a:prstGeom>
          <a:ln>
            <a:solidFill>
              <a:srgbClr val="0070C0"/>
            </a:solidFill>
          </a:ln>
        </p:spPr>
      </p:pic>
      <p:sp>
        <p:nvSpPr>
          <p:cNvPr id="12" name="Rectangle 11"/>
          <p:cNvSpPr/>
          <p:nvPr/>
        </p:nvSpPr>
        <p:spPr>
          <a:xfrm>
            <a:off x="5553074" y="4373182"/>
            <a:ext cx="981075"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Split training set and test set</a:t>
            </a:r>
            <a:endParaRPr lang="en-GB" sz="1000" dirty="0"/>
          </a:p>
        </p:txBody>
      </p:sp>
      <p:pic>
        <p:nvPicPr>
          <p:cNvPr id="13" name="Picture 12"/>
          <p:cNvPicPr>
            <a:picLocks noChangeAspect="1"/>
          </p:cNvPicPr>
          <p:nvPr/>
        </p:nvPicPr>
        <p:blipFill>
          <a:blip r:embed="rId7"/>
          <a:stretch>
            <a:fillRect/>
          </a:stretch>
        </p:blipFill>
        <p:spPr>
          <a:xfrm>
            <a:off x="713433" y="4932335"/>
            <a:ext cx="2057400" cy="455711"/>
          </a:xfrm>
          <a:prstGeom prst="rect">
            <a:avLst/>
          </a:prstGeom>
          <a:ln>
            <a:solidFill>
              <a:srgbClr val="0070C0"/>
            </a:solidFill>
          </a:ln>
        </p:spPr>
      </p:pic>
      <p:pic>
        <p:nvPicPr>
          <p:cNvPr id="14" name="Picture 13"/>
          <p:cNvPicPr>
            <a:picLocks noChangeAspect="1"/>
          </p:cNvPicPr>
          <p:nvPr/>
        </p:nvPicPr>
        <p:blipFill>
          <a:blip r:embed="rId8"/>
          <a:stretch>
            <a:fillRect/>
          </a:stretch>
        </p:blipFill>
        <p:spPr>
          <a:xfrm>
            <a:off x="741530" y="5529557"/>
            <a:ext cx="1863557" cy="271463"/>
          </a:xfrm>
          <a:prstGeom prst="rect">
            <a:avLst/>
          </a:prstGeom>
          <a:ln>
            <a:solidFill>
              <a:srgbClr val="0070C0"/>
            </a:solidFill>
          </a:ln>
        </p:spPr>
      </p:pic>
      <p:sp>
        <p:nvSpPr>
          <p:cNvPr id="15" name="Rectangle 14"/>
          <p:cNvSpPr/>
          <p:nvPr/>
        </p:nvSpPr>
        <p:spPr>
          <a:xfrm>
            <a:off x="5553074" y="4888575"/>
            <a:ext cx="981075"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Fit Naïve Bayes to Training set</a:t>
            </a:r>
            <a:endParaRPr lang="en-GB" sz="1000" dirty="0"/>
          </a:p>
        </p:txBody>
      </p:sp>
      <p:sp>
        <p:nvSpPr>
          <p:cNvPr id="16" name="Rectangle 15"/>
          <p:cNvSpPr/>
          <p:nvPr/>
        </p:nvSpPr>
        <p:spPr>
          <a:xfrm>
            <a:off x="5553074" y="5394712"/>
            <a:ext cx="981075"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Predict the test set results</a:t>
            </a:r>
            <a:endParaRPr lang="en-GB" sz="1000" dirty="0"/>
          </a:p>
        </p:txBody>
      </p:sp>
      <p:sp>
        <p:nvSpPr>
          <p:cNvPr id="17" name="TextBox 16"/>
          <p:cNvSpPr txBox="1"/>
          <p:nvPr/>
        </p:nvSpPr>
        <p:spPr>
          <a:xfrm>
            <a:off x="5943597" y="20364"/>
            <a:ext cx="600075" cy="370000"/>
          </a:xfrm>
          <a:prstGeom prst="rect">
            <a:avLst/>
          </a:prstGeom>
          <a:noFill/>
        </p:spPr>
        <p:txBody>
          <a:bodyPr wrap="square" rtlCol="0">
            <a:spAutoFit/>
          </a:bodyPr>
          <a:lstStyle/>
          <a:p>
            <a:r>
              <a:rPr lang="en-GB" b="1" u="sng" dirty="0" smtClean="0"/>
              <a:t>NLP</a:t>
            </a:r>
            <a:endParaRPr lang="en-GB" b="1" u="sng" dirty="0"/>
          </a:p>
        </p:txBody>
      </p:sp>
      <p:pic>
        <p:nvPicPr>
          <p:cNvPr id="18" name="Picture 17"/>
          <p:cNvPicPr>
            <a:picLocks noChangeAspect="1"/>
          </p:cNvPicPr>
          <p:nvPr/>
        </p:nvPicPr>
        <p:blipFill>
          <a:blip r:embed="rId9"/>
          <a:stretch>
            <a:fillRect/>
          </a:stretch>
        </p:blipFill>
        <p:spPr>
          <a:xfrm>
            <a:off x="741530" y="5942531"/>
            <a:ext cx="2219325" cy="332899"/>
          </a:xfrm>
          <a:prstGeom prst="rect">
            <a:avLst/>
          </a:prstGeom>
          <a:ln>
            <a:solidFill>
              <a:srgbClr val="0070C0"/>
            </a:solidFill>
          </a:ln>
        </p:spPr>
      </p:pic>
      <p:sp>
        <p:nvSpPr>
          <p:cNvPr id="19" name="Rectangle 18"/>
          <p:cNvSpPr/>
          <p:nvPr/>
        </p:nvSpPr>
        <p:spPr>
          <a:xfrm>
            <a:off x="5553074" y="5927950"/>
            <a:ext cx="981075"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Confusion Matrix</a:t>
            </a:r>
            <a:endParaRPr lang="en-GB" sz="1000" dirty="0"/>
          </a:p>
        </p:txBody>
      </p:sp>
      <p:pic>
        <p:nvPicPr>
          <p:cNvPr id="20" name="Picture 19"/>
          <p:cNvPicPr>
            <a:picLocks noChangeAspect="1"/>
          </p:cNvPicPr>
          <p:nvPr/>
        </p:nvPicPr>
        <p:blipFill>
          <a:blip r:embed="rId10"/>
          <a:stretch>
            <a:fillRect/>
          </a:stretch>
        </p:blipFill>
        <p:spPr>
          <a:xfrm>
            <a:off x="6764072" y="40804"/>
            <a:ext cx="1017851" cy="1201738"/>
          </a:xfrm>
          <a:prstGeom prst="rect">
            <a:avLst/>
          </a:prstGeom>
          <a:ln>
            <a:solidFill>
              <a:srgbClr val="FFC000"/>
            </a:solidFill>
          </a:ln>
        </p:spPr>
      </p:pic>
      <p:cxnSp>
        <p:nvCxnSpPr>
          <p:cNvPr id="22" name="Elbow Connector 21"/>
          <p:cNvCxnSpPr>
            <a:stCxn id="6" idx="3"/>
          </p:cNvCxnSpPr>
          <p:nvPr/>
        </p:nvCxnSpPr>
        <p:spPr>
          <a:xfrm flipV="1">
            <a:off x="6238875" y="743273"/>
            <a:ext cx="525198" cy="190339"/>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0" idx="3"/>
            <a:endCxn id="4" idx="1"/>
          </p:cNvCxnSpPr>
          <p:nvPr/>
        </p:nvCxnSpPr>
        <p:spPr>
          <a:xfrm flipV="1">
            <a:off x="7781923" y="640969"/>
            <a:ext cx="154303" cy="704"/>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757089" y="1789910"/>
            <a:ext cx="5275527" cy="461665"/>
          </a:xfrm>
          <a:prstGeom prst="rect">
            <a:avLst/>
          </a:prstGeom>
          <a:solidFill>
            <a:srgbClr val="FFC000"/>
          </a:solidFill>
          <a:ln>
            <a:solidFill>
              <a:srgbClr val="FFC000"/>
            </a:solidFill>
          </a:ln>
        </p:spPr>
        <p:txBody>
          <a:bodyPr wrap="square" rtlCol="0">
            <a:spAutoFit/>
          </a:bodyPr>
          <a:lstStyle/>
          <a:p>
            <a:r>
              <a:rPr lang="pl-PL" sz="800" b="1" i="1" u="sng" dirty="0" smtClean="0"/>
              <a:t>review = re.sub('[^a-zA-Z]', ' ', dataset['Review'][i])</a:t>
            </a:r>
            <a:endParaRPr lang="en-GB" sz="800" b="1" i="1" u="sng" dirty="0" smtClean="0"/>
          </a:p>
          <a:p>
            <a:r>
              <a:rPr lang="en-GB" sz="800" dirty="0" smtClean="0"/>
              <a:t>First thing we obtain a review (dataset[][i], and then transform the result by removing all the values that are not a-z or A-Z. That way we will remove all the superfluous data from our dataset (i.e., values like “:”,”…”,”-” etc.</a:t>
            </a:r>
            <a:endParaRPr lang="en-GB" sz="800" dirty="0"/>
          </a:p>
        </p:txBody>
      </p:sp>
      <p:sp>
        <p:nvSpPr>
          <p:cNvPr id="47" name="TextBox 46"/>
          <p:cNvSpPr txBox="1"/>
          <p:nvPr/>
        </p:nvSpPr>
        <p:spPr>
          <a:xfrm>
            <a:off x="6757089" y="2294085"/>
            <a:ext cx="5027877" cy="215444"/>
          </a:xfrm>
          <a:prstGeom prst="rect">
            <a:avLst/>
          </a:prstGeom>
          <a:solidFill>
            <a:srgbClr val="FFC000"/>
          </a:solidFill>
          <a:ln>
            <a:solidFill>
              <a:srgbClr val="FFC000"/>
            </a:solidFill>
          </a:ln>
        </p:spPr>
        <p:txBody>
          <a:bodyPr wrap="square" rtlCol="0">
            <a:spAutoFit/>
          </a:bodyPr>
          <a:lstStyle/>
          <a:p>
            <a:r>
              <a:rPr lang="pl-PL" sz="800" b="1" i="1" u="sng" dirty="0" smtClean="0"/>
              <a:t>Review</a:t>
            </a:r>
            <a:r>
              <a:rPr lang="en-GB" sz="800" b="1" i="1" u="sng" dirty="0" smtClean="0"/>
              <a:t>.lower(), review.split(): </a:t>
            </a:r>
            <a:r>
              <a:rPr lang="en-GB" sz="800" dirty="0" smtClean="0"/>
              <a:t>To avoid misunderstandings </a:t>
            </a:r>
            <a:r>
              <a:rPr lang="en-GB" sz="800" b="1" dirty="0" smtClean="0"/>
              <a:t>transform the text to low letters and split </a:t>
            </a:r>
            <a:r>
              <a:rPr lang="en-GB" sz="800" dirty="0" smtClean="0"/>
              <a:t>the text</a:t>
            </a:r>
            <a:endParaRPr lang="en-GB" sz="800" dirty="0"/>
          </a:p>
        </p:txBody>
      </p:sp>
      <p:cxnSp>
        <p:nvCxnSpPr>
          <p:cNvPr id="49" name="Elbow Connector 48"/>
          <p:cNvCxnSpPr>
            <a:endCxn id="33" idx="1"/>
          </p:cNvCxnSpPr>
          <p:nvPr/>
        </p:nvCxnSpPr>
        <p:spPr>
          <a:xfrm>
            <a:off x="6343650" y="1733712"/>
            <a:ext cx="413439" cy="287031"/>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47" idx="1"/>
          </p:cNvCxnSpPr>
          <p:nvPr/>
        </p:nvCxnSpPr>
        <p:spPr>
          <a:xfrm rot="16200000" flipH="1">
            <a:off x="6309582" y="1954300"/>
            <a:ext cx="477762" cy="417251"/>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534149" y="2545893"/>
            <a:ext cx="5250817" cy="215444"/>
          </a:xfrm>
          <a:prstGeom prst="rect">
            <a:avLst/>
          </a:prstGeom>
          <a:solidFill>
            <a:srgbClr val="FFC000"/>
          </a:solidFill>
          <a:ln>
            <a:solidFill>
              <a:srgbClr val="FFC000"/>
            </a:solidFill>
          </a:ln>
        </p:spPr>
        <p:txBody>
          <a:bodyPr wrap="square" rtlCol="0">
            <a:spAutoFit/>
          </a:bodyPr>
          <a:lstStyle/>
          <a:p>
            <a:r>
              <a:rPr lang="en-GB" sz="800" b="1" i="1" u="sng" dirty="0" smtClean="0"/>
              <a:t>PorterStemmer</a:t>
            </a:r>
            <a:r>
              <a:rPr lang="en-GB" sz="800" dirty="0" smtClean="0"/>
              <a:t>: Generate a </a:t>
            </a:r>
            <a:r>
              <a:rPr lang="en-GB" sz="800" b="1" dirty="0" smtClean="0"/>
              <a:t>Stemmer</a:t>
            </a:r>
            <a:r>
              <a:rPr lang="en-GB" sz="800" dirty="0" smtClean="0"/>
              <a:t> class: it will be used to collect all combinations of one word </a:t>
            </a:r>
            <a:endParaRPr lang="en-GB" sz="800" dirty="0"/>
          </a:p>
        </p:txBody>
      </p:sp>
      <p:sp>
        <p:nvSpPr>
          <p:cNvPr id="66" name="TextBox 65"/>
          <p:cNvSpPr txBox="1"/>
          <p:nvPr/>
        </p:nvSpPr>
        <p:spPr>
          <a:xfrm>
            <a:off x="6339837" y="2816455"/>
            <a:ext cx="5445129" cy="338554"/>
          </a:xfrm>
          <a:prstGeom prst="rect">
            <a:avLst/>
          </a:prstGeom>
          <a:solidFill>
            <a:srgbClr val="FFC000"/>
          </a:solidFill>
          <a:ln>
            <a:solidFill>
              <a:srgbClr val="FFC000"/>
            </a:solidFill>
          </a:ln>
        </p:spPr>
        <p:txBody>
          <a:bodyPr wrap="square" rtlCol="0">
            <a:spAutoFit/>
          </a:bodyPr>
          <a:lstStyle/>
          <a:p>
            <a:r>
              <a:rPr lang="en-GB" sz="800" b="1" u="sng" dirty="0" smtClean="0"/>
              <a:t>Stem</a:t>
            </a:r>
            <a:r>
              <a:rPr lang="en-GB" sz="800" dirty="0" smtClean="0"/>
              <a:t> every one of the words in the review  (ps.stem(word)) and using the English language </a:t>
            </a:r>
            <a:r>
              <a:rPr lang="en-GB" sz="800" dirty="0" smtClean="0"/>
              <a:t>library</a:t>
            </a:r>
          </a:p>
          <a:p>
            <a:r>
              <a:rPr lang="en-GB" sz="800" b="1" u="sng" dirty="0" smtClean="0"/>
              <a:t>Join</a:t>
            </a:r>
            <a:r>
              <a:rPr lang="en-GB" sz="800" dirty="0" smtClean="0"/>
              <a:t> to turn the list of words again into  cleaned and stemmed sentences</a:t>
            </a:r>
            <a:endParaRPr lang="en-GB" sz="800" dirty="0"/>
          </a:p>
        </p:txBody>
      </p:sp>
      <p:cxnSp>
        <p:nvCxnSpPr>
          <p:cNvPr id="73" name="Elbow Connector 72"/>
          <p:cNvCxnSpPr>
            <a:stCxn id="8" idx="2"/>
            <a:endCxn id="56" idx="1"/>
          </p:cNvCxnSpPr>
          <p:nvPr/>
        </p:nvCxnSpPr>
        <p:spPr>
          <a:xfrm rot="16200000" flipH="1">
            <a:off x="5964579" y="2084045"/>
            <a:ext cx="605740" cy="533399"/>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8" idx="2"/>
            <a:endCxn id="66" idx="1"/>
          </p:cNvCxnSpPr>
          <p:nvPr/>
        </p:nvCxnSpPr>
        <p:spPr>
          <a:xfrm rot="16200000" flipH="1">
            <a:off x="5701365" y="2347259"/>
            <a:ext cx="937857" cy="339087"/>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64072" y="1334200"/>
            <a:ext cx="4850711" cy="338554"/>
          </a:xfrm>
          <a:prstGeom prst="rect">
            <a:avLst/>
          </a:prstGeom>
          <a:solidFill>
            <a:srgbClr val="FFC000"/>
          </a:solidFill>
          <a:ln>
            <a:solidFill>
              <a:srgbClr val="FFC000"/>
            </a:solidFill>
          </a:ln>
        </p:spPr>
        <p:txBody>
          <a:bodyPr wrap="square" rtlCol="0">
            <a:spAutoFit/>
          </a:bodyPr>
          <a:lstStyle/>
          <a:p>
            <a:r>
              <a:rPr lang="en-GB" sz="800" b="1" i="1" u="sng" dirty="0" smtClean="0"/>
              <a:t>Download ‘stopwords</a:t>
            </a:r>
            <a:r>
              <a:rPr lang="en-GB" sz="800" b="1" i="1" u="sng" dirty="0"/>
              <a:t>’: </a:t>
            </a:r>
            <a:r>
              <a:rPr lang="en-GB" sz="800" dirty="0" smtClean="0"/>
              <a:t>'stopwords</a:t>
            </a:r>
            <a:r>
              <a:rPr lang="en-GB" sz="800" dirty="0"/>
              <a:t>' is a list of </a:t>
            </a:r>
            <a:r>
              <a:rPr lang="en-GB" sz="800" dirty="0" smtClean="0"/>
              <a:t>irrelevant </a:t>
            </a:r>
            <a:r>
              <a:rPr lang="en-GB" sz="800" dirty="0"/>
              <a:t>words that we can omit\remove from our bag of </a:t>
            </a:r>
            <a:r>
              <a:rPr lang="en-GB" sz="800" dirty="0" smtClean="0"/>
              <a:t>words. We </a:t>
            </a:r>
            <a:r>
              <a:rPr lang="en-GB" sz="800" dirty="0"/>
              <a:t>use the Natural Language toolkit to download the list</a:t>
            </a:r>
            <a:endParaRPr lang="en-GB" sz="800" dirty="0"/>
          </a:p>
        </p:txBody>
      </p:sp>
      <p:cxnSp>
        <p:nvCxnSpPr>
          <p:cNvPr id="3" name="Elbow Connector 2"/>
          <p:cNvCxnSpPr>
            <a:endCxn id="29" idx="1"/>
          </p:cNvCxnSpPr>
          <p:nvPr/>
        </p:nvCxnSpPr>
        <p:spPr>
          <a:xfrm flipV="1">
            <a:off x="6339837" y="1503477"/>
            <a:ext cx="424235" cy="163720"/>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238875" y="3199807"/>
            <a:ext cx="5867399" cy="215444"/>
          </a:xfrm>
          <a:prstGeom prst="rect">
            <a:avLst/>
          </a:prstGeom>
          <a:solidFill>
            <a:srgbClr val="FFC000"/>
          </a:solidFill>
          <a:ln>
            <a:solidFill>
              <a:srgbClr val="FFC000"/>
            </a:solidFill>
          </a:ln>
        </p:spPr>
        <p:txBody>
          <a:bodyPr wrap="square" rtlCol="0">
            <a:spAutoFit/>
          </a:bodyPr>
          <a:lstStyle/>
          <a:p>
            <a:r>
              <a:rPr lang="en-GB" sz="800" b="1" u="sng" dirty="0" smtClean="0"/>
              <a:t>Corpus: </a:t>
            </a:r>
            <a:r>
              <a:rPr lang="en-GB" sz="800" dirty="0" smtClean="0"/>
              <a:t>end up adding the words in each iteration to a list of list, which is the corpus. Each row of the corpus will be a cleaned sentence</a:t>
            </a:r>
            <a:endParaRPr lang="en-GB" sz="800" dirty="0"/>
          </a:p>
        </p:txBody>
      </p:sp>
      <p:cxnSp>
        <p:nvCxnSpPr>
          <p:cNvPr id="44" name="Elbow Connector 43"/>
          <p:cNvCxnSpPr>
            <a:stCxn id="8" idx="2"/>
            <a:endCxn id="50" idx="1"/>
          </p:cNvCxnSpPr>
          <p:nvPr/>
        </p:nvCxnSpPr>
        <p:spPr>
          <a:xfrm rot="16200000" flipH="1">
            <a:off x="5489985" y="2558639"/>
            <a:ext cx="1259654" cy="238125"/>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11"/>
          <a:stretch>
            <a:fillRect/>
          </a:stretch>
        </p:blipFill>
        <p:spPr>
          <a:xfrm>
            <a:off x="10544836" y="3442927"/>
            <a:ext cx="1116094" cy="804720"/>
          </a:xfrm>
          <a:prstGeom prst="rect">
            <a:avLst/>
          </a:prstGeom>
          <a:ln>
            <a:solidFill>
              <a:srgbClr val="FFC000"/>
            </a:solidFill>
          </a:ln>
        </p:spPr>
      </p:pic>
      <p:sp>
        <p:nvSpPr>
          <p:cNvPr id="57" name="TextBox 56"/>
          <p:cNvSpPr txBox="1"/>
          <p:nvPr/>
        </p:nvSpPr>
        <p:spPr>
          <a:xfrm>
            <a:off x="6716856" y="3696897"/>
            <a:ext cx="3628363" cy="830997"/>
          </a:xfrm>
          <a:prstGeom prst="rect">
            <a:avLst/>
          </a:prstGeom>
          <a:solidFill>
            <a:srgbClr val="FFC000"/>
          </a:solidFill>
          <a:ln>
            <a:solidFill>
              <a:srgbClr val="FFC000"/>
            </a:solidFill>
          </a:ln>
        </p:spPr>
        <p:txBody>
          <a:bodyPr wrap="square" rtlCol="0">
            <a:spAutoFit/>
          </a:bodyPr>
          <a:lstStyle/>
          <a:p>
            <a:r>
              <a:rPr lang="en-GB" sz="800" dirty="0" smtClean="0"/>
              <a:t>We can </a:t>
            </a:r>
            <a:r>
              <a:rPr lang="en-GB" sz="800" dirty="0" smtClean="0"/>
              <a:t>generate now a bag of words to simplify even further the resulting reviews list  The bags of words is used to remove those words that appear rarely in the list.</a:t>
            </a:r>
          </a:p>
          <a:p>
            <a:r>
              <a:rPr lang="en-GB" sz="800" dirty="0" smtClean="0"/>
              <a:t>Then, we have to train our algorithm with the dataset to understand the correlation between words and reviews. </a:t>
            </a:r>
          </a:p>
          <a:p>
            <a:r>
              <a:rPr lang="en-GB" sz="800" dirty="0" smtClean="0"/>
              <a:t>Firstly, we are going to split the dataset between the </a:t>
            </a:r>
            <a:r>
              <a:rPr lang="en-GB" sz="800" dirty="0"/>
              <a:t> </a:t>
            </a:r>
            <a:r>
              <a:rPr lang="en-GB" sz="800" dirty="0" smtClean="0"/>
              <a:t>corpus </a:t>
            </a:r>
            <a:r>
              <a:rPr lang="en-GB" sz="800" dirty="0" smtClean="0"/>
              <a:t>X (matrix with) with our bag of words (reviews and words) and y with the reviews only (1 or 0)</a:t>
            </a:r>
            <a:endParaRPr lang="en-GB" sz="800" dirty="0"/>
          </a:p>
        </p:txBody>
      </p:sp>
      <p:cxnSp>
        <p:nvCxnSpPr>
          <p:cNvPr id="51" name="Elbow Connector 50"/>
          <p:cNvCxnSpPr>
            <a:stCxn id="10" idx="3"/>
            <a:endCxn id="57" idx="1"/>
          </p:cNvCxnSpPr>
          <p:nvPr/>
        </p:nvCxnSpPr>
        <p:spPr>
          <a:xfrm>
            <a:off x="6448425" y="3829935"/>
            <a:ext cx="268431" cy="282461"/>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299727" y="3982844"/>
            <a:ext cx="700833" cy="492443"/>
          </a:xfrm>
          <a:prstGeom prst="rect">
            <a:avLst/>
          </a:prstGeom>
          <a:noFill/>
        </p:spPr>
        <p:txBody>
          <a:bodyPr wrap="none" rtlCol="0">
            <a:spAutoFit/>
          </a:bodyPr>
          <a:lstStyle/>
          <a:p>
            <a:r>
              <a:rPr lang="en-GB" dirty="0" smtClean="0"/>
              <a:t>X </a:t>
            </a:r>
          </a:p>
          <a:p>
            <a:r>
              <a:rPr lang="en-GB" sz="800" dirty="0" smtClean="0"/>
              <a:t>(1500x1000)</a:t>
            </a:r>
            <a:endParaRPr lang="en-GB" dirty="0"/>
          </a:p>
        </p:txBody>
      </p:sp>
      <p:pic>
        <p:nvPicPr>
          <p:cNvPr id="58" name="Picture 57"/>
          <p:cNvPicPr>
            <a:picLocks noChangeAspect="1"/>
          </p:cNvPicPr>
          <p:nvPr/>
        </p:nvPicPr>
        <p:blipFill>
          <a:blip r:embed="rId12"/>
          <a:stretch>
            <a:fillRect/>
          </a:stretch>
        </p:blipFill>
        <p:spPr>
          <a:xfrm>
            <a:off x="11820419" y="3424909"/>
            <a:ext cx="290507" cy="825210"/>
          </a:xfrm>
          <a:prstGeom prst="rect">
            <a:avLst/>
          </a:prstGeom>
        </p:spPr>
      </p:pic>
      <p:sp>
        <p:nvSpPr>
          <p:cNvPr id="63" name="TextBox 62"/>
          <p:cNvSpPr txBox="1"/>
          <p:nvPr/>
        </p:nvSpPr>
        <p:spPr>
          <a:xfrm>
            <a:off x="11660930" y="4003897"/>
            <a:ext cx="546945" cy="492443"/>
          </a:xfrm>
          <a:prstGeom prst="rect">
            <a:avLst/>
          </a:prstGeom>
          <a:noFill/>
        </p:spPr>
        <p:txBody>
          <a:bodyPr wrap="none" rtlCol="0">
            <a:spAutoFit/>
          </a:bodyPr>
          <a:lstStyle/>
          <a:p>
            <a:r>
              <a:rPr lang="en-GB" dirty="0" smtClean="0"/>
              <a:t>y</a:t>
            </a:r>
          </a:p>
          <a:p>
            <a:r>
              <a:rPr lang="en-GB" sz="800" dirty="0" smtClean="0"/>
              <a:t>(1500x1)</a:t>
            </a:r>
            <a:endParaRPr lang="en-GB" dirty="0"/>
          </a:p>
        </p:txBody>
      </p:sp>
      <p:cxnSp>
        <p:nvCxnSpPr>
          <p:cNvPr id="76" name="Elbow Connector 75"/>
          <p:cNvCxnSpPr>
            <a:stCxn id="12" idx="3"/>
          </p:cNvCxnSpPr>
          <p:nvPr/>
        </p:nvCxnSpPr>
        <p:spPr>
          <a:xfrm flipV="1">
            <a:off x="6534149" y="4325290"/>
            <a:ext cx="229923" cy="238231"/>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779759" y="4744691"/>
            <a:ext cx="3628363" cy="338554"/>
          </a:xfrm>
          <a:prstGeom prst="rect">
            <a:avLst/>
          </a:prstGeom>
          <a:solidFill>
            <a:srgbClr val="FFC000"/>
          </a:solidFill>
          <a:ln>
            <a:solidFill>
              <a:srgbClr val="FFC000"/>
            </a:solidFill>
          </a:ln>
        </p:spPr>
        <p:txBody>
          <a:bodyPr wrap="square" rtlCol="0">
            <a:spAutoFit/>
          </a:bodyPr>
          <a:lstStyle/>
          <a:p>
            <a:r>
              <a:rPr lang="en-GB" sz="800" dirty="0" smtClean="0"/>
              <a:t>NLP is basically a classification issue so we will chose a classification algorithm. In this particular case we have chosen Naïve Bayes</a:t>
            </a:r>
            <a:endParaRPr lang="en-GB" sz="800" dirty="0"/>
          </a:p>
        </p:txBody>
      </p:sp>
      <p:cxnSp>
        <p:nvCxnSpPr>
          <p:cNvPr id="81" name="Elbow Connector 80"/>
          <p:cNvCxnSpPr>
            <a:stCxn id="15" idx="3"/>
            <a:endCxn id="79" idx="1"/>
          </p:cNvCxnSpPr>
          <p:nvPr/>
        </p:nvCxnSpPr>
        <p:spPr>
          <a:xfrm flipV="1">
            <a:off x="6534149" y="4913968"/>
            <a:ext cx="245610" cy="164946"/>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764072" y="5296055"/>
            <a:ext cx="3628363" cy="338554"/>
          </a:xfrm>
          <a:prstGeom prst="rect">
            <a:avLst/>
          </a:prstGeom>
          <a:solidFill>
            <a:srgbClr val="FFC000"/>
          </a:solidFill>
          <a:ln>
            <a:solidFill>
              <a:srgbClr val="FFC000"/>
            </a:solidFill>
          </a:ln>
        </p:spPr>
        <p:txBody>
          <a:bodyPr wrap="square" rtlCol="0">
            <a:spAutoFit/>
          </a:bodyPr>
          <a:lstStyle/>
          <a:p>
            <a:r>
              <a:rPr lang="en-GB" sz="800" dirty="0" smtClean="0"/>
              <a:t>As usual, use the X_test dataset of 200  values to generate a Y_pred vector of predicted values</a:t>
            </a:r>
            <a:endParaRPr lang="en-GB" sz="800" dirty="0"/>
          </a:p>
        </p:txBody>
      </p:sp>
      <p:cxnSp>
        <p:nvCxnSpPr>
          <p:cNvPr id="83" name="Elbow Connector 82"/>
          <p:cNvCxnSpPr/>
          <p:nvPr/>
        </p:nvCxnSpPr>
        <p:spPr>
          <a:xfrm flipV="1">
            <a:off x="6534149" y="5382775"/>
            <a:ext cx="245610" cy="164946"/>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779760" y="5923619"/>
            <a:ext cx="2694440" cy="338554"/>
          </a:xfrm>
          <a:prstGeom prst="rect">
            <a:avLst/>
          </a:prstGeom>
          <a:solidFill>
            <a:srgbClr val="FFC000"/>
          </a:solidFill>
          <a:ln>
            <a:solidFill>
              <a:srgbClr val="FFC000"/>
            </a:solidFill>
          </a:ln>
        </p:spPr>
        <p:txBody>
          <a:bodyPr wrap="square" rtlCol="0">
            <a:spAutoFit/>
          </a:bodyPr>
          <a:lstStyle/>
          <a:p>
            <a:r>
              <a:rPr lang="en-GB" sz="800" dirty="0" smtClean="0"/>
              <a:t>Once completed, we can generate the confusion matrix to evaluate performance of our model </a:t>
            </a:r>
            <a:endParaRPr lang="en-GB" sz="800" dirty="0"/>
          </a:p>
        </p:txBody>
      </p:sp>
      <p:cxnSp>
        <p:nvCxnSpPr>
          <p:cNvPr id="86" name="Elbow Connector 85"/>
          <p:cNvCxnSpPr>
            <a:stCxn id="19" idx="3"/>
            <a:endCxn id="84" idx="1"/>
          </p:cNvCxnSpPr>
          <p:nvPr/>
        </p:nvCxnSpPr>
        <p:spPr>
          <a:xfrm flipV="1">
            <a:off x="6534149" y="6092896"/>
            <a:ext cx="245611" cy="25393"/>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88" name="Picture 87"/>
          <p:cNvPicPr>
            <a:picLocks noChangeAspect="1"/>
          </p:cNvPicPr>
          <p:nvPr/>
        </p:nvPicPr>
        <p:blipFill>
          <a:blip r:embed="rId13"/>
          <a:stretch>
            <a:fillRect/>
          </a:stretch>
        </p:blipFill>
        <p:spPr>
          <a:xfrm>
            <a:off x="9655636" y="5961853"/>
            <a:ext cx="889200" cy="343824"/>
          </a:xfrm>
          <a:prstGeom prst="rect">
            <a:avLst/>
          </a:prstGeom>
          <a:ln>
            <a:solidFill>
              <a:srgbClr val="FFC000"/>
            </a:solidFill>
          </a:ln>
        </p:spPr>
      </p:pic>
      <p:cxnSp>
        <p:nvCxnSpPr>
          <p:cNvPr id="89" name="Elbow Connector 88"/>
          <p:cNvCxnSpPr>
            <a:stCxn id="84" idx="3"/>
            <a:endCxn id="88" idx="1"/>
          </p:cNvCxnSpPr>
          <p:nvPr/>
        </p:nvCxnSpPr>
        <p:spPr>
          <a:xfrm>
            <a:off x="9474200" y="6092896"/>
            <a:ext cx="181436" cy="40869"/>
          </a:xfrm>
          <a:prstGeom prst="bentConnector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612043" y="5841377"/>
            <a:ext cx="1486132" cy="584775"/>
          </a:xfrm>
          <a:prstGeom prst="rect">
            <a:avLst/>
          </a:prstGeom>
          <a:solidFill>
            <a:srgbClr val="FFC000"/>
          </a:solidFill>
          <a:ln>
            <a:solidFill>
              <a:srgbClr val="FFC000"/>
            </a:solidFill>
          </a:ln>
        </p:spPr>
        <p:txBody>
          <a:bodyPr wrap="square" rtlCol="0">
            <a:spAutoFit/>
          </a:bodyPr>
          <a:lstStyle/>
          <a:p>
            <a:r>
              <a:rPr lang="en-GB" sz="800" dirty="0" smtClean="0"/>
              <a:t>Our confusion matrix shows a total of 55 + 91 =  </a:t>
            </a:r>
            <a:r>
              <a:rPr lang="en-GB" sz="800" b="1" dirty="0" smtClean="0"/>
              <a:t>146  tru</a:t>
            </a:r>
            <a:r>
              <a:rPr lang="en-GB" sz="800" b="1" dirty="0" smtClean="0"/>
              <a:t>e positives/true negatives and 54 errors</a:t>
            </a:r>
            <a:endParaRPr lang="en-GB" sz="800" b="1" dirty="0"/>
          </a:p>
        </p:txBody>
      </p:sp>
      <p:sp>
        <p:nvSpPr>
          <p:cNvPr id="101" name="Rectangle 100"/>
          <p:cNvSpPr/>
          <p:nvPr/>
        </p:nvSpPr>
        <p:spPr>
          <a:xfrm>
            <a:off x="5567806" y="6408533"/>
            <a:ext cx="981075" cy="380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Accuracy</a:t>
            </a:r>
            <a:endParaRPr lang="en-GB" sz="1000" dirty="0"/>
          </a:p>
        </p:txBody>
      </p:sp>
      <p:sp>
        <p:nvSpPr>
          <p:cNvPr id="102" name="TextBox 101"/>
          <p:cNvSpPr txBox="1"/>
          <p:nvPr/>
        </p:nvSpPr>
        <p:spPr>
          <a:xfrm>
            <a:off x="6779760" y="6408533"/>
            <a:ext cx="2694440" cy="338554"/>
          </a:xfrm>
          <a:prstGeom prst="rect">
            <a:avLst/>
          </a:prstGeom>
          <a:solidFill>
            <a:srgbClr val="FFC000"/>
          </a:solidFill>
          <a:ln>
            <a:solidFill>
              <a:srgbClr val="FFC000"/>
            </a:solidFill>
          </a:ln>
        </p:spPr>
        <p:txBody>
          <a:bodyPr wrap="square" rtlCol="0">
            <a:spAutoFit/>
          </a:bodyPr>
          <a:lstStyle/>
          <a:p>
            <a:r>
              <a:rPr lang="en-GB" sz="800" dirty="0" smtClean="0"/>
              <a:t>We can calculate the accuracy of our model with the </a:t>
            </a:r>
            <a:r>
              <a:rPr lang="en-GB" sz="800" b="1" dirty="0" smtClean="0"/>
              <a:t>formula (FP +FN)/TOTAL</a:t>
            </a:r>
            <a:endParaRPr lang="en-GB" sz="800" b="1" dirty="0"/>
          </a:p>
        </p:txBody>
      </p:sp>
      <p:pic>
        <p:nvPicPr>
          <p:cNvPr id="103" name="Picture 102"/>
          <p:cNvPicPr>
            <a:picLocks noChangeAspect="1"/>
          </p:cNvPicPr>
          <p:nvPr/>
        </p:nvPicPr>
        <p:blipFill>
          <a:blip r:embed="rId14"/>
          <a:stretch>
            <a:fillRect/>
          </a:stretch>
        </p:blipFill>
        <p:spPr>
          <a:xfrm>
            <a:off x="747879" y="6467826"/>
            <a:ext cx="790575" cy="304800"/>
          </a:xfrm>
          <a:prstGeom prst="rect">
            <a:avLst/>
          </a:prstGeom>
          <a:ln>
            <a:solidFill>
              <a:srgbClr val="0070C0"/>
            </a:solidFill>
          </a:ln>
        </p:spPr>
      </p:pic>
    </p:spTree>
    <p:extLst>
      <p:ext uri="{BB962C8B-B14F-4D97-AF65-F5344CB8AC3E}">
        <p14:creationId xmlns:p14="http://schemas.microsoft.com/office/powerpoint/2010/main" val="2999456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836</Words>
  <Application>Microsoft Office PowerPoint</Application>
  <PresentationFormat>Widescreen</PresentationFormat>
  <Paragraphs>79</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LaserUK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Javier LombanaDominguez</dc:creator>
  <cp:lastModifiedBy>Javier LombanaDominguez</cp:lastModifiedBy>
  <cp:revision>36</cp:revision>
  <dcterms:created xsi:type="dcterms:W3CDTF">2017-06-26T10:40:00Z</dcterms:created>
  <dcterms:modified xsi:type="dcterms:W3CDTF">2017-06-27T12:45:56Z</dcterms:modified>
</cp:coreProperties>
</file>