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33" autoAdjust="0"/>
  </p:normalViewPr>
  <p:slideViewPr>
    <p:cSldViewPr snapToGrid="0">
      <p:cViewPr>
        <p:scale>
          <a:sx n="90" d="100"/>
          <a:sy n="90" d="100"/>
        </p:scale>
        <p:origin x="-15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66B3DA2-3129-4C50-B0DC-E27C9F08C67F}"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57611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6B3DA2-3129-4C50-B0DC-E27C9F08C67F}"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381737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6B3DA2-3129-4C50-B0DC-E27C9F08C67F}"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129324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6B3DA2-3129-4C50-B0DC-E27C9F08C67F}"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357909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B3DA2-3129-4C50-B0DC-E27C9F08C67F}"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57060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66B3DA2-3129-4C50-B0DC-E27C9F08C67F}"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290243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66B3DA2-3129-4C50-B0DC-E27C9F08C67F}" type="datetimeFigureOut">
              <a:rPr lang="en-GB" smtClean="0"/>
              <a:t>02/08/2017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405720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66B3DA2-3129-4C50-B0DC-E27C9F08C67F}" type="datetimeFigureOut">
              <a:rPr lang="en-GB" smtClean="0"/>
              <a:t>02/08/2017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397595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B3DA2-3129-4C50-B0DC-E27C9F08C67F}" type="datetimeFigureOut">
              <a:rPr lang="en-GB" smtClean="0"/>
              <a:t>02/08/2017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40192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B3DA2-3129-4C50-B0DC-E27C9F08C67F}"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119754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B3DA2-3129-4C50-B0DC-E27C9F08C67F}"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E9E586-9B61-450F-8BFA-12112F7DFDD5}" type="slidenum">
              <a:rPr lang="en-GB" smtClean="0"/>
              <a:t>‹#›</a:t>
            </a:fld>
            <a:endParaRPr lang="en-GB"/>
          </a:p>
        </p:txBody>
      </p:sp>
    </p:spTree>
    <p:extLst>
      <p:ext uri="{BB962C8B-B14F-4D97-AF65-F5344CB8AC3E}">
        <p14:creationId xmlns:p14="http://schemas.microsoft.com/office/powerpoint/2010/main" val="10601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B3DA2-3129-4C50-B0DC-E27C9F08C67F}" type="datetimeFigureOut">
              <a:rPr lang="en-GB" smtClean="0"/>
              <a:t>02/08/2017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9E586-9B61-450F-8BFA-12112F7DFDD5}" type="slidenum">
              <a:rPr lang="en-GB" smtClean="0"/>
              <a:t>‹#›</a:t>
            </a:fld>
            <a:endParaRPr lang="en-GB"/>
          </a:p>
        </p:txBody>
      </p:sp>
    </p:spTree>
    <p:extLst>
      <p:ext uri="{BB962C8B-B14F-4D97-AF65-F5344CB8AC3E}">
        <p14:creationId xmlns:p14="http://schemas.microsoft.com/office/powerpoint/2010/main" val="176450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cikit-learn.org/stable/modules/grid_search.html#grid-search" TargetMode="External"/><Relationship Id="rId2" Type="http://schemas.openxmlformats.org/officeDocument/2006/relationships/hyperlink" Target="http://scikit-learn.org/stable/modules/generated/sklearn.model_selection.GridSearchCV.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4078" y="80989"/>
            <a:ext cx="3595536" cy="369332"/>
          </a:xfrm>
          <a:prstGeom prst="rect">
            <a:avLst/>
          </a:prstGeom>
          <a:noFill/>
        </p:spPr>
        <p:txBody>
          <a:bodyPr wrap="none" rtlCol="0">
            <a:spAutoFit/>
          </a:bodyPr>
          <a:lstStyle/>
          <a:p>
            <a:r>
              <a:rPr lang="en-GB" b="1" dirty="0" smtClean="0"/>
              <a:t>Model Selection (k-cross validation)</a:t>
            </a:r>
            <a:endParaRPr lang="en-GB" b="1" dirty="0"/>
          </a:p>
        </p:txBody>
      </p:sp>
      <p:sp>
        <p:nvSpPr>
          <p:cNvPr id="5" name="TextBox 4"/>
          <p:cNvSpPr txBox="1"/>
          <p:nvPr/>
        </p:nvSpPr>
        <p:spPr>
          <a:xfrm>
            <a:off x="375709" y="813859"/>
            <a:ext cx="5482167" cy="2708434"/>
          </a:xfrm>
          <a:prstGeom prst="rect">
            <a:avLst/>
          </a:prstGeom>
          <a:noFill/>
          <a:ln>
            <a:solidFill>
              <a:srgbClr val="0070C0"/>
            </a:solidFill>
          </a:ln>
        </p:spPr>
        <p:txBody>
          <a:bodyPr wrap="square" rtlCol="0">
            <a:spAutoFit/>
          </a:bodyPr>
          <a:lstStyle/>
          <a:p>
            <a:r>
              <a:rPr lang="en-GB" sz="1000" b="1" dirty="0" smtClean="0"/>
              <a:t>MODEL SELECTION</a:t>
            </a:r>
          </a:p>
          <a:p>
            <a:r>
              <a:rPr lang="en-GB" sz="1000" dirty="0" smtClean="0"/>
              <a:t>In this section we will do 2 things</a:t>
            </a:r>
          </a:p>
          <a:p>
            <a:pPr marL="685800" lvl="1" indent="-228600">
              <a:buFont typeface="+mj-lt"/>
              <a:buAutoNum type="arabicPeriod"/>
            </a:pPr>
            <a:r>
              <a:rPr lang="en-GB" sz="1000" dirty="0"/>
              <a:t>E</a:t>
            </a:r>
            <a:r>
              <a:rPr lang="en-GB" sz="1000" dirty="0" smtClean="0"/>
              <a:t>valuate model performance</a:t>
            </a:r>
          </a:p>
          <a:p>
            <a:pPr marL="685800" lvl="1" indent="-228600">
              <a:buFont typeface="+mj-lt"/>
              <a:buAutoNum type="arabicPeriod"/>
            </a:pPr>
            <a:r>
              <a:rPr lang="en-GB" sz="1000" dirty="0"/>
              <a:t>I</a:t>
            </a:r>
            <a:r>
              <a:rPr lang="en-GB" sz="1000" dirty="0" smtClean="0"/>
              <a:t>mproving model performance</a:t>
            </a:r>
          </a:p>
          <a:p>
            <a:endParaRPr lang="en-GB" sz="1000" dirty="0" smtClean="0"/>
          </a:p>
          <a:p>
            <a:r>
              <a:rPr lang="en-GB" sz="1000" dirty="0" smtClean="0"/>
              <a:t>This consist of </a:t>
            </a:r>
            <a:r>
              <a:rPr lang="en-GB" sz="1000" b="1" dirty="0" smtClean="0"/>
              <a:t>choosing the best parameters in our model selection prob</a:t>
            </a:r>
            <a:r>
              <a:rPr lang="en-GB" sz="1000" dirty="0" smtClean="0"/>
              <a:t>lem. This will impact:</a:t>
            </a:r>
          </a:p>
          <a:p>
            <a:pPr lvl="1"/>
            <a:r>
              <a:rPr lang="en-GB" sz="1000" dirty="0" smtClean="0"/>
              <a:t>1. Those parameters that the model learn and found optimal values by running the model</a:t>
            </a:r>
          </a:p>
          <a:p>
            <a:pPr lvl="1"/>
            <a:r>
              <a:rPr lang="en-GB" sz="1000" dirty="0" smtClean="0"/>
              <a:t>2. </a:t>
            </a:r>
            <a:r>
              <a:rPr lang="en-GB" sz="1000" b="1" dirty="0" smtClean="0"/>
              <a:t>Hyperparameters</a:t>
            </a:r>
            <a:r>
              <a:rPr lang="en-GB" sz="1000" dirty="0" smtClean="0"/>
              <a:t>: The parameter that we chose ourselves to improve the performance of our model (for example, the kernel parameter in the kernel SVM). In this case the technique used is called </a:t>
            </a:r>
            <a:r>
              <a:rPr lang="en-GB" sz="1000" b="1" u="sng" dirty="0" smtClean="0"/>
              <a:t>Grid Search </a:t>
            </a:r>
          </a:p>
          <a:p>
            <a:endParaRPr lang="en-GB" sz="1000" dirty="0" smtClean="0"/>
          </a:p>
          <a:p>
            <a:r>
              <a:rPr lang="en-GB" sz="1000" dirty="0" smtClean="0"/>
              <a:t>So far we have evaluated the performance of our models in the test set after the dataset being trained in the training set, but this have  the problem of the variance.</a:t>
            </a:r>
          </a:p>
          <a:p>
            <a:r>
              <a:rPr lang="en-GB" sz="1000" dirty="0" smtClean="0"/>
              <a:t>The variance problem emerge when we get the accuracy on the test set and then we evaluate the performance in another test set we can obtain </a:t>
            </a:r>
            <a:r>
              <a:rPr lang="en-GB" sz="1000" b="1" u="sng" dirty="0" smtClean="0"/>
              <a:t>a  very different result due to the differences in variance between both</a:t>
            </a:r>
            <a:r>
              <a:rPr lang="en-GB" sz="1000" dirty="0" smtClean="0"/>
              <a:t>.</a:t>
            </a:r>
          </a:p>
          <a:p>
            <a:endParaRPr lang="en-GB" sz="1000" dirty="0" smtClean="0"/>
          </a:p>
        </p:txBody>
      </p:sp>
      <p:sp>
        <p:nvSpPr>
          <p:cNvPr id="7" name="TextBox 6"/>
          <p:cNvSpPr txBox="1"/>
          <p:nvPr/>
        </p:nvSpPr>
        <p:spPr>
          <a:xfrm>
            <a:off x="398843" y="4047672"/>
            <a:ext cx="5482166" cy="1477328"/>
          </a:xfrm>
          <a:prstGeom prst="rect">
            <a:avLst/>
          </a:prstGeom>
          <a:noFill/>
          <a:ln>
            <a:solidFill>
              <a:srgbClr val="0070C0"/>
            </a:solidFill>
          </a:ln>
        </p:spPr>
        <p:txBody>
          <a:bodyPr wrap="square" rtlCol="0">
            <a:spAutoFit/>
          </a:bodyPr>
          <a:lstStyle/>
          <a:p>
            <a:r>
              <a:rPr lang="en-GB" sz="1000" b="1" u="sng" dirty="0" smtClean="0"/>
              <a:t>BIAS-ACCURACY TRADEOFF</a:t>
            </a:r>
          </a:p>
          <a:p>
            <a:r>
              <a:rPr lang="en-GB" sz="1000" dirty="0" smtClean="0"/>
              <a:t>The </a:t>
            </a:r>
            <a:r>
              <a:rPr lang="en-GB" sz="1000" b="1" dirty="0" smtClean="0"/>
              <a:t>K-FOLD validation </a:t>
            </a:r>
            <a:r>
              <a:rPr lang="en-GB" sz="1000" dirty="0" smtClean="0"/>
              <a:t>can help to solve this variance problem by splitting the training set into 10 fold and train the data in 9 folds and then test it  in one fold.</a:t>
            </a:r>
          </a:p>
          <a:p>
            <a:endParaRPr lang="en-GB" sz="1000" dirty="0" smtClean="0"/>
          </a:p>
          <a:p>
            <a:r>
              <a:rPr lang="en-GB" sz="1000" dirty="0" smtClean="0"/>
              <a:t>By applying this model performance method we will also be able to identify which is the bias-variance trade-off, as displayed in the image. </a:t>
            </a:r>
          </a:p>
          <a:p>
            <a:endParaRPr lang="en-GB" sz="1000" dirty="0" smtClean="0"/>
          </a:p>
          <a:p>
            <a:r>
              <a:rPr lang="en-GB" sz="1000" dirty="0" smtClean="0"/>
              <a:t>That is related to the different types of accuracy and variance our data may have. Low accuracy is inverse to high bias and vice versa</a:t>
            </a:r>
            <a:endParaRPr lang="en-GB" sz="1000" dirty="0"/>
          </a:p>
        </p:txBody>
      </p:sp>
      <p:sp>
        <p:nvSpPr>
          <p:cNvPr id="8" name="Right Brace 7"/>
          <p:cNvSpPr/>
          <p:nvPr/>
        </p:nvSpPr>
        <p:spPr>
          <a:xfrm>
            <a:off x="6299200" y="3880037"/>
            <a:ext cx="391886" cy="19492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p:cNvSpPr/>
          <p:nvPr/>
        </p:nvSpPr>
        <p:spPr>
          <a:xfrm>
            <a:off x="6299200" y="813859"/>
            <a:ext cx="391886" cy="2708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1" name="Picture 10"/>
          <p:cNvPicPr>
            <a:picLocks noChangeAspect="1"/>
          </p:cNvPicPr>
          <p:nvPr/>
        </p:nvPicPr>
        <p:blipFill>
          <a:blip r:embed="rId2"/>
          <a:stretch>
            <a:fillRect/>
          </a:stretch>
        </p:blipFill>
        <p:spPr>
          <a:xfrm>
            <a:off x="7299614" y="1232959"/>
            <a:ext cx="2550869" cy="1348316"/>
          </a:xfrm>
          <a:prstGeom prst="rect">
            <a:avLst/>
          </a:prstGeom>
          <a:ln>
            <a:solidFill>
              <a:srgbClr val="FFC000"/>
            </a:solidFill>
          </a:ln>
        </p:spPr>
      </p:pic>
      <p:pic>
        <p:nvPicPr>
          <p:cNvPr id="12" name="Picture 11"/>
          <p:cNvPicPr>
            <a:picLocks noChangeAspect="1"/>
          </p:cNvPicPr>
          <p:nvPr/>
        </p:nvPicPr>
        <p:blipFill>
          <a:blip r:embed="rId3"/>
          <a:stretch>
            <a:fillRect/>
          </a:stretch>
        </p:blipFill>
        <p:spPr>
          <a:xfrm>
            <a:off x="7299614" y="3946712"/>
            <a:ext cx="2547730" cy="1453963"/>
          </a:xfrm>
          <a:prstGeom prst="rect">
            <a:avLst/>
          </a:prstGeom>
          <a:ln>
            <a:solidFill>
              <a:srgbClr val="FFC000"/>
            </a:solidFill>
          </a:ln>
        </p:spPr>
      </p:pic>
    </p:spTree>
    <p:extLst>
      <p:ext uri="{BB962C8B-B14F-4D97-AF65-F5344CB8AC3E}">
        <p14:creationId xmlns:p14="http://schemas.microsoft.com/office/powerpoint/2010/main" val="34949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34933" y="372533"/>
            <a:ext cx="2173159" cy="369332"/>
          </a:xfrm>
          <a:prstGeom prst="rect">
            <a:avLst/>
          </a:prstGeom>
          <a:noFill/>
        </p:spPr>
        <p:txBody>
          <a:bodyPr wrap="none" rtlCol="0">
            <a:spAutoFit/>
          </a:bodyPr>
          <a:lstStyle/>
          <a:p>
            <a:r>
              <a:rPr lang="en-GB" dirty="0" smtClean="0"/>
              <a:t>K-CROSS VALIDATION</a:t>
            </a:r>
            <a:endParaRPr lang="en-GB" dirty="0"/>
          </a:p>
        </p:txBody>
      </p:sp>
      <p:pic>
        <p:nvPicPr>
          <p:cNvPr id="2" name="Picture 1"/>
          <p:cNvPicPr>
            <a:picLocks noChangeAspect="1"/>
          </p:cNvPicPr>
          <p:nvPr/>
        </p:nvPicPr>
        <p:blipFill>
          <a:blip r:embed="rId2"/>
          <a:stretch>
            <a:fillRect/>
          </a:stretch>
        </p:blipFill>
        <p:spPr>
          <a:xfrm>
            <a:off x="1919286" y="923925"/>
            <a:ext cx="3921469" cy="2411376"/>
          </a:xfrm>
          <a:prstGeom prst="rect">
            <a:avLst/>
          </a:prstGeom>
          <a:ln>
            <a:solidFill>
              <a:srgbClr val="0070C0"/>
            </a:solidFill>
          </a:ln>
        </p:spPr>
      </p:pic>
      <p:pic>
        <p:nvPicPr>
          <p:cNvPr id="3" name="Picture 2"/>
          <p:cNvPicPr>
            <a:picLocks noChangeAspect="1"/>
          </p:cNvPicPr>
          <p:nvPr/>
        </p:nvPicPr>
        <p:blipFill>
          <a:blip r:embed="rId3"/>
          <a:stretch>
            <a:fillRect/>
          </a:stretch>
        </p:blipFill>
        <p:spPr>
          <a:xfrm>
            <a:off x="1919287" y="3941491"/>
            <a:ext cx="3919538" cy="2762783"/>
          </a:xfrm>
          <a:prstGeom prst="rect">
            <a:avLst/>
          </a:prstGeom>
          <a:ln>
            <a:solidFill>
              <a:srgbClr val="0070C0"/>
            </a:solidFill>
          </a:ln>
        </p:spPr>
      </p:pic>
      <p:pic>
        <p:nvPicPr>
          <p:cNvPr id="5" name="Picture 4"/>
          <p:cNvPicPr>
            <a:picLocks noChangeAspect="1"/>
          </p:cNvPicPr>
          <p:nvPr/>
        </p:nvPicPr>
        <p:blipFill>
          <a:blip r:embed="rId4"/>
          <a:stretch>
            <a:fillRect/>
          </a:stretch>
        </p:blipFill>
        <p:spPr>
          <a:xfrm>
            <a:off x="1919287" y="3406804"/>
            <a:ext cx="3681413" cy="463184"/>
          </a:xfrm>
          <a:prstGeom prst="rect">
            <a:avLst/>
          </a:prstGeom>
          <a:ln>
            <a:solidFill>
              <a:srgbClr val="0070C0"/>
            </a:solidFill>
          </a:ln>
        </p:spPr>
      </p:pic>
      <p:sp>
        <p:nvSpPr>
          <p:cNvPr id="6" name="TextBox 5"/>
          <p:cNvSpPr txBox="1"/>
          <p:nvPr/>
        </p:nvSpPr>
        <p:spPr>
          <a:xfrm>
            <a:off x="6210299" y="1221590"/>
            <a:ext cx="5267325" cy="830997"/>
          </a:xfrm>
          <a:prstGeom prst="rect">
            <a:avLst/>
          </a:prstGeom>
          <a:noFill/>
          <a:ln>
            <a:solidFill>
              <a:srgbClr val="FFC000"/>
            </a:solidFill>
          </a:ln>
        </p:spPr>
        <p:txBody>
          <a:bodyPr wrap="square" rtlCol="0">
            <a:spAutoFit/>
          </a:bodyPr>
          <a:lstStyle/>
          <a:p>
            <a:r>
              <a:rPr lang="en-GB" sz="800" dirty="0" smtClean="0"/>
              <a:t>We are going to use the Kernel SVM we use in the corresponding section to measure the performance through this method. For that we add a new section</a:t>
            </a:r>
          </a:p>
          <a:p>
            <a:endParaRPr lang="en-GB" sz="800" dirty="0" smtClean="0"/>
          </a:p>
          <a:p>
            <a:r>
              <a:rPr lang="en-GB" sz="800" dirty="0" smtClean="0"/>
              <a:t>For that we import the CrossVal class from the ski learnt python library. As we can see the model will return 1o different accuracies for each one of the 10 combinations. Each one of these 10 combinations is formed of 9 sets to train the model and 1 to test it.</a:t>
            </a:r>
          </a:p>
        </p:txBody>
      </p:sp>
      <p:sp>
        <p:nvSpPr>
          <p:cNvPr id="8" name="TextBox 7"/>
          <p:cNvSpPr txBox="1"/>
          <p:nvPr/>
        </p:nvSpPr>
        <p:spPr>
          <a:xfrm>
            <a:off x="6210299" y="2943225"/>
            <a:ext cx="4902858" cy="1200329"/>
          </a:xfrm>
          <a:prstGeom prst="rect">
            <a:avLst/>
          </a:prstGeom>
          <a:noFill/>
          <a:ln>
            <a:solidFill>
              <a:srgbClr val="FFC000"/>
            </a:solidFill>
          </a:ln>
        </p:spPr>
        <p:txBody>
          <a:bodyPr wrap="square" rtlCol="0">
            <a:spAutoFit/>
          </a:bodyPr>
          <a:lstStyle/>
          <a:p>
            <a:endParaRPr lang="en-GB" sz="800" dirty="0" smtClean="0"/>
          </a:p>
          <a:p>
            <a:r>
              <a:rPr lang="en-GB" sz="800" dirty="0" smtClean="0"/>
              <a:t>First thing we have to do is define a vector to store each one of these accuracies that we just mentioned.</a:t>
            </a:r>
          </a:p>
          <a:p>
            <a:r>
              <a:rPr lang="en-GB" sz="800" dirty="0" smtClean="0"/>
              <a:t>Secondly, we apply the k-cross function. The parameters it uses are:</a:t>
            </a:r>
          </a:p>
          <a:p>
            <a:r>
              <a:rPr lang="en-GB" sz="800" dirty="0" smtClean="0"/>
              <a:t>    - </a:t>
            </a:r>
            <a:r>
              <a:rPr lang="en-GB" sz="800" b="1" dirty="0" smtClean="0"/>
              <a:t>estimator</a:t>
            </a:r>
            <a:r>
              <a:rPr lang="en-GB" sz="800" dirty="0" smtClean="0"/>
              <a:t>: in this case we will use classifier as that correspond to our model</a:t>
            </a:r>
          </a:p>
          <a:p>
            <a:r>
              <a:rPr lang="en-GB" sz="800" dirty="0" smtClean="0"/>
              <a:t>    - </a:t>
            </a:r>
            <a:r>
              <a:rPr lang="en-GB" sz="800" b="1" dirty="0" smtClean="0"/>
              <a:t>X</a:t>
            </a:r>
            <a:r>
              <a:rPr lang="en-GB" sz="800" dirty="0" smtClean="0"/>
              <a:t>: that would be our training dataset that will be split in a number of folders. It is X_train</a:t>
            </a:r>
          </a:p>
          <a:p>
            <a:r>
              <a:rPr lang="en-GB" sz="800" dirty="0" smtClean="0"/>
              <a:t>    - </a:t>
            </a:r>
            <a:r>
              <a:rPr lang="en-GB" sz="800" b="1" dirty="0" smtClean="0"/>
              <a:t>y</a:t>
            </a:r>
            <a:r>
              <a:rPr lang="en-GB" sz="800" dirty="0" smtClean="0"/>
              <a:t>: this is the dependent variable vector y_train</a:t>
            </a:r>
          </a:p>
          <a:p>
            <a:r>
              <a:rPr lang="en-GB" sz="800" dirty="0" smtClean="0"/>
              <a:t>    - </a:t>
            </a:r>
            <a:r>
              <a:rPr lang="en-GB" sz="800" b="1" dirty="0" smtClean="0"/>
              <a:t>groups</a:t>
            </a:r>
            <a:r>
              <a:rPr lang="en-GB" sz="800" dirty="0" smtClean="0"/>
              <a:t> (that is for scoring and is not important here)</a:t>
            </a:r>
          </a:p>
          <a:p>
            <a:r>
              <a:rPr lang="en-GB" sz="800" dirty="0" smtClean="0"/>
              <a:t>    - </a:t>
            </a:r>
            <a:r>
              <a:rPr lang="en-GB" sz="800" b="1" dirty="0" smtClean="0"/>
              <a:t>cb</a:t>
            </a:r>
            <a:r>
              <a:rPr lang="en-GB" sz="800" dirty="0" smtClean="0"/>
              <a:t> : that is the number of folders we are going to use. A good number is 10 but can be change if we want</a:t>
            </a:r>
          </a:p>
          <a:p>
            <a:endParaRPr lang="en-GB" sz="800" dirty="0"/>
          </a:p>
        </p:txBody>
      </p:sp>
      <p:cxnSp>
        <p:nvCxnSpPr>
          <p:cNvPr id="10" name="Elbow Connector 9"/>
          <p:cNvCxnSpPr>
            <a:stCxn id="5" idx="3"/>
            <a:endCxn id="8" idx="1"/>
          </p:cNvCxnSpPr>
          <p:nvPr/>
        </p:nvCxnSpPr>
        <p:spPr>
          <a:xfrm flipV="1">
            <a:off x="5600700" y="3543390"/>
            <a:ext cx="609599" cy="950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1"/>
          </p:cNvCxnSpPr>
          <p:nvPr/>
        </p:nvCxnSpPr>
        <p:spPr>
          <a:xfrm rot="10800000" flipV="1">
            <a:off x="5838825" y="1637088"/>
            <a:ext cx="371474" cy="28696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10299" y="4743719"/>
            <a:ext cx="4826657" cy="1323439"/>
          </a:xfrm>
          <a:prstGeom prst="rect">
            <a:avLst/>
          </a:prstGeom>
          <a:noFill/>
          <a:ln>
            <a:solidFill>
              <a:srgbClr val="FFC000"/>
            </a:solidFill>
          </a:ln>
        </p:spPr>
        <p:txBody>
          <a:bodyPr wrap="square" rtlCol="0">
            <a:spAutoFit/>
          </a:bodyPr>
          <a:lstStyle/>
          <a:p>
            <a:r>
              <a:rPr lang="en-GB" sz="800" dirty="0" smtClean="0"/>
              <a:t>Once executed we can see the result in the accuracy vector we created. The first and third  accuracy are 80% for example, but the second accuracy is 96%. </a:t>
            </a:r>
          </a:p>
          <a:p>
            <a:endParaRPr lang="en-GB" sz="800" dirty="0" smtClean="0"/>
          </a:p>
          <a:p>
            <a:r>
              <a:rPr lang="en-GB" sz="800" dirty="0" smtClean="0"/>
              <a:t>What we will do now is obtain the average of all the accuracies we have in our vector and that will give us a better idea on the actual accuracy of our </a:t>
            </a:r>
          </a:p>
          <a:p>
            <a:r>
              <a:rPr lang="en-GB" sz="800" dirty="0" smtClean="0"/>
              <a:t>model.</a:t>
            </a:r>
          </a:p>
          <a:p>
            <a:endParaRPr lang="en-GB" sz="800" dirty="0" smtClean="0"/>
          </a:p>
          <a:p>
            <a:r>
              <a:rPr lang="en-GB" sz="800" dirty="0" smtClean="0"/>
              <a:t>Finally, we can also obtain the standard deviation from our mean recently calculated, to obtain a better measure of the spread of the data with respect to  the mean. In this case it is a 6% of Standard Deviation, which is not too high, so the performance is good so the category would be low bias low variance.</a:t>
            </a:r>
            <a:endParaRPr lang="en-GB" sz="800" dirty="0"/>
          </a:p>
        </p:txBody>
      </p:sp>
      <p:cxnSp>
        <p:nvCxnSpPr>
          <p:cNvPr id="15" name="Elbow Connector 14"/>
          <p:cNvCxnSpPr>
            <a:stCxn id="13" idx="1"/>
          </p:cNvCxnSpPr>
          <p:nvPr/>
        </p:nvCxnSpPr>
        <p:spPr>
          <a:xfrm rot="10800000" flipV="1">
            <a:off x="5838825" y="5405439"/>
            <a:ext cx="371474" cy="22891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49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0357" y="86783"/>
            <a:ext cx="3034292" cy="369332"/>
          </a:xfrm>
          <a:prstGeom prst="rect">
            <a:avLst/>
          </a:prstGeom>
          <a:noFill/>
        </p:spPr>
        <p:txBody>
          <a:bodyPr wrap="none" rtlCol="0">
            <a:spAutoFit/>
          </a:bodyPr>
          <a:lstStyle/>
          <a:p>
            <a:r>
              <a:rPr lang="en-GB" b="1" dirty="0" smtClean="0"/>
              <a:t>Model Selection (grid search)</a:t>
            </a:r>
            <a:endParaRPr lang="en-GB" b="1" dirty="0"/>
          </a:p>
        </p:txBody>
      </p:sp>
      <p:sp>
        <p:nvSpPr>
          <p:cNvPr id="5" name="TextBox 4"/>
          <p:cNvSpPr txBox="1"/>
          <p:nvPr/>
        </p:nvSpPr>
        <p:spPr>
          <a:xfrm>
            <a:off x="2763908" y="846483"/>
            <a:ext cx="7646917" cy="4093428"/>
          </a:xfrm>
          <a:prstGeom prst="rect">
            <a:avLst/>
          </a:prstGeom>
          <a:noFill/>
          <a:ln>
            <a:solidFill>
              <a:srgbClr val="0070C0"/>
            </a:solidFill>
          </a:ln>
        </p:spPr>
        <p:txBody>
          <a:bodyPr wrap="square" rtlCol="0">
            <a:spAutoFit/>
          </a:bodyPr>
          <a:lstStyle>
            <a:defPPr>
              <a:defRPr lang="en-US"/>
            </a:defPPr>
            <a:lvl1pPr>
              <a:defRPr sz="1000" b="1"/>
            </a:lvl1pPr>
            <a:lvl2pPr marL="685800" lvl="1" indent="-228600">
              <a:buFont typeface="+mj-lt"/>
              <a:buAutoNum type="arabicPeriod"/>
              <a:defRPr sz="1000"/>
            </a:lvl2pPr>
          </a:lstStyle>
          <a:p>
            <a:r>
              <a:rPr lang="en-GB" b="0" dirty="0"/>
              <a:t>Grid search will help us to respond to these two questions:</a:t>
            </a:r>
          </a:p>
          <a:p>
            <a:r>
              <a:rPr lang="en-GB" b="0" dirty="0"/>
              <a:t>1. chose the parameters that optimize our model more (or which are the optimal parameters to chose).</a:t>
            </a:r>
          </a:p>
          <a:p>
            <a:r>
              <a:rPr lang="en-GB" b="0" dirty="0"/>
              <a:t>2. What model should I chose to solve my problem</a:t>
            </a:r>
          </a:p>
          <a:p>
            <a:endParaRPr lang="en-GB" b="0" dirty="0"/>
          </a:p>
          <a:p>
            <a:r>
              <a:rPr lang="en-GB" b="0" dirty="0"/>
              <a:t>For that second question, obviously, we first need to preclassify the problem at high level (if is a classification, regression, clustering etc. problem).</a:t>
            </a:r>
          </a:p>
          <a:p>
            <a:endParaRPr lang="en-GB" b="0" dirty="0"/>
          </a:p>
          <a:p>
            <a:r>
              <a:rPr lang="en-GB" b="0" dirty="0"/>
              <a:t>At very high level this logic would be:</a:t>
            </a:r>
          </a:p>
          <a:p>
            <a:endParaRPr lang="en-GB" b="0" dirty="0"/>
          </a:p>
          <a:p>
            <a:pPr marL="457200" lvl="1" indent="0">
              <a:buNone/>
            </a:pPr>
            <a:r>
              <a:rPr lang="en-GB" b="1" dirty="0"/>
              <a:t>Step1</a:t>
            </a:r>
            <a:r>
              <a:rPr lang="en-GB" dirty="0"/>
              <a:t>. Have dependent variable?</a:t>
            </a:r>
          </a:p>
          <a:p>
            <a:pPr marL="457200" lvl="1" indent="0">
              <a:buNone/>
            </a:pPr>
            <a:r>
              <a:rPr lang="en-GB" dirty="0" smtClean="0"/>
              <a:t>	YES</a:t>
            </a:r>
            <a:endParaRPr lang="en-GB" dirty="0"/>
          </a:p>
          <a:p>
            <a:pPr marL="1085850" lvl="2" indent="-171450">
              <a:buFont typeface="Arial" panose="020B0604020202020204" pitchFamily="34" charset="0"/>
              <a:buChar char="•"/>
            </a:pPr>
            <a:r>
              <a:rPr lang="en-GB" sz="1000" dirty="0"/>
              <a:t>           </a:t>
            </a:r>
            <a:r>
              <a:rPr lang="en-GB" sz="1000" dirty="0" smtClean="0"/>
              <a:t>  </a:t>
            </a:r>
            <a:r>
              <a:rPr lang="en-GB" sz="1000" dirty="0"/>
              <a:t>if is </a:t>
            </a:r>
            <a:r>
              <a:rPr lang="en-GB" sz="1000" b="1" dirty="0"/>
              <a:t>CONTINOUS</a:t>
            </a:r>
            <a:r>
              <a:rPr lang="en-GB" sz="1000" dirty="0"/>
              <a:t> outcome then is a regression</a:t>
            </a:r>
          </a:p>
          <a:p>
            <a:pPr marL="1085850" lvl="2" indent="-171450">
              <a:buFont typeface="Arial" panose="020B0604020202020204" pitchFamily="34" charset="0"/>
              <a:buChar char="•"/>
            </a:pPr>
            <a:r>
              <a:rPr lang="en-GB" sz="1000" dirty="0"/>
              <a:t>             if is </a:t>
            </a:r>
            <a:r>
              <a:rPr lang="en-GB" sz="1000" b="1" dirty="0"/>
              <a:t>CATEGORICAL</a:t>
            </a:r>
            <a:r>
              <a:rPr lang="en-GB" sz="1000" dirty="0"/>
              <a:t> outcome then is a classification</a:t>
            </a:r>
          </a:p>
          <a:p>
            <a:pPr marL="457200" lvl="1" indent="0">
              <a:buNone/>
            </a:pPr>
            <a:r>
              <a:rPr lang="en-GB" dirty="0" smtClean="0"/>
              <a:t>	NO</a:t>
            </a:r>
            <a:r>
              <a:rPr lang="en-GB" dirty="0"/>
              <a:t>: Clustering</a:t>
            </a:r>
          </a:p>
          <a:p>
            <a:pPr lvl="1"/>
            <a:endParaRPr lang="en-GB" dirty="0"/>
          </a:p>
          <a:p>
            <a:pPr marL="457200" lvl="1" indent="0">
              <a:buNone/>
            </a:pPr>
            <a:r>
              <a:rPr lang="en-GB" b="1" dirty="0" smtClean="0"/>
              <a:t>Step2</a:t>
            </a:r>
            <a:r>
              <a:rPr lang="en-GB" dirty="0"/>
              <a:t>. Is the model linear or not?. Can the data be linearly separable?. </a:t>
            </a:r>
            <a:endParaRPr lang="en-GB" dirty="0" smtClean="0"/>
          </a:p>
          <a:p>
            <a:pPr marL="457200" lvl="1" indent="0">
              <a:buNone/>
            </a:pPr>
            <a:endParaRPr lang="en-GB" dirty="0"/>
          </a:p>
          <a:p>
            <a:endParaRPr lang="en-GB" b="0" dirty="0"/>
          </a:p>
          <a:p>
            <a:r>
              <a:rPr lang="en-GB" b="0" dirty="0"/>
              <a:t>This last question can be responded by Grid Search that, for example, can help us to chose between a linear model as SVM and a non linear model like kernel SVM</a:t>
            </a:r>
            <a:r>
              <a:rPr lang="en-GB" b="0" dirty="0" smtClean="0"/>
              <a:t>.</a:t>
            </a:r>
          </a:p>
          <a:p>
            <a:endParaRPr lang="en-GB" b="0" dirty="0"/>
          </a:p>
          <a:p>
            <a:r>
              <a:rPr lang="en-GB" u="sng" dirty="0" smtClean="0"/>
              <a:t>More details on GridSearch</a:t>
            </a:r>
          </a:p>
          <a:p>
            <a:endParaRPr lang="en-GB" b="0" dirty="0"/>
          </a:p>
          <a:p>
            <a:r>
              <a:rPr lang="en-GB" b="0" dirty="0">
                <a:hlinkClick r:id="rId2"/>
              </a:rPr>
              <a:t>http://</a:t>
            </a:r>
            <a:r>
              <a:rPr lang="en-GB" b="0" dirty="0" smtClean="0">
                <a:hlinkClick r:id="rId2"/>
              </a:rPr>
              <a:t>scikit-learn.org/stable/modules/generated/sklearn.model_selection.GridSearchCV.html</a:t>
            </a:r>
            <a:endParaRPr lang="en-GB" b="0" dirty="0" smtClean="0"/>
          </a:p>
          <a:p>
            <a:r>
              <a:rPr lang="en-GB" b="0" dirty="0">
                <a:hlinkClick r:id="rId3"/>
              </a:rPr>
              <a:t>http://</a:t>
            </a:r>
            <a:r>
              <a:rPr lang="en-GB" b="0" dirty="0" smtClean="0">
                <a:hlinkClick r:id="rId3"/>
              </a:rPr>
              <a:t>scikit-learn.org/stable/modules/grid_search.html#grid-search</a:t>
            </a:r>
            <a:endParaRPr lang="en-GB" b="0" dirty="0" smtClean="0"/>
          </a:p>
          <a:p>
            <a:endParaRPr lang="en-GB" b="0" dirty="0"/>
          </a:p>
        </p:txBody>
      </p:sp>
    </p:spTree>
    <p:extLst>
      <p:ext uri="{BB962C8B-B14F-4D97-AF65-F5344CB8AC3E}">
        <p14:creationId xmlns:p14="http://schemas.microsoft.com/office/powerpoint/2010/main" val="79275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3681" y="0"/>
            <a:ext cx="1266501" cy="369332"/>
          </a:xfrm>
          <a:prstGeom prst="rect">
            <a:avLst/>
          </a:prstGeom>
          <a:noFill/>
        </p:spPr>
        <p:txBody>
          <a:bodyPr wrap="none" rtlCol="0">
            <a:spAutoFit/>
          </a:bodyPr>
          <a:lstStyle/>
          <a:p>
            <a:r>
              <a:rPr lang="en-GB" dirty="0" smtClean="0"/>
              <a:t>Grid Search</a:t>
            </a:r>
            <a:endParaRPr lang="en-GB" dirty="0"/>
          </a:p>
        </p:txBody>
      </p:sp>
      <p:pic>
        <p:nvPicPr>
          <p:cNvPr id="2" name="Picture 1"/>
          <p:cNvPicPr>
            <a:picLocks noChangeAspect="1"/>
          </p:cNvPicPr>
          <p:nvPr/>
        </p:nvPicPr>
        <p:blipFill>
          <a:blip r:embed="rId2"/>
          <a:stretch>
            <a:fillRect/>
          </a:stretch>
        </p:blipFill>
        <p:spPr>
          <a:xfrm>
            <a:off x="614569" y="369332"/>
            <a:ext cx="3533360" cy="2149815"/>
          </a:xfrm>
          <a:prstGeom prst="rect">
            <a:avLst/>
          </a:prstGeom>
          <a:ln>
            <a:solidFill>
              <a:srgbClr val="0070C0"/>
            </a:solidFill>
          </a:ln>
        </p:spPr>
      </p:pic>
      <p:pic>
        <p:nvPicPr>
          <p:cNvPr id="3" name="Picture 2"/>
          <p:cNvPicPr>
            <a:picLocks noChangeAspect="1"/>
          </p:cNvPicPr>
          <p:nvPr/>
        </p:nvPicPr>
        <p:blipFill>
          <a:blip r:embed="rId3"/>
          <a:stretch>
            <a:fillRect/>
          </a:stretch>
        </p:blipFill>
        <p:spPr>
          <a:xfrm>
            <a:off x="614569" y="4169151"/>
            <a:ext cx="3705639" cy="2659573"/>
          </a:xfrm>
          <a:prstGeom prst="rect">
            <a:avLst/>
          </a:prstGeom>
          <a:ln>
            <a:solidFill>
              <a:srgbClr val="0070C0"/>
            </a:solidFill>
          </a:ln>
        </p:spPr>
      </p:pic>
      <p:pic>
        <p:nvPicPr>
          <p:cNvPr id="5" name="Picture 4"/>
          <p:cNvPicPr>
            <a:picLocks noChangeAspect="1"/>
          </p:cNvPicPr>
          <p:nvPr/>
        </p:nvPicPr>
        <p:blipFill>
          <a:blip r:embed="rId4"/>
          <a:stretch>
            <a:fillRect/>
          </a:stretch>
        </p:blipFill>
        <p:spPr>
          <a:xfrm>
            <a:off x="614569" y="2559351"/>
            <a:ext cx="4606788" cy="1569595"/>
          </a:xfrm>
          <a:prstGeom prst="rect">
            <a:avLst/>
          </a:prstGeom>
          <a:ln>
            <a:solidFill>
              <a:srgbClr val="0070C0"/>
            </a:solidFill>
          </a:ln>
        </p:spPr>
      </p:pic>
      <p:sp>
        <p:nvSpPr>
          <p:cNvPr id="7" name="TextBox 6"/>
          <p:cNvSpPr txBox="1"/>
          <p:nvPr/>
        </p:nvSpPr>
        <p:spPr>
          <a:xfrm>
            <a:off x="5602631" y="2626594"/>
            <a:ext cx="6275044" cy="1569660"/>
          </a:xfrm>
          <a:prstGeom prst="rect">
            <a:avLst/>
          </a:prstGeom>
          <a:noFill/>
          <a:ln>
            <a:solidFill>
              <a:srgbClr val="FFC000"/>
            </a:solidFill>
          </a:ln>
        </p:spPr>
        <p:txBody>
          <a:bodyPr wrap="square" rtlCol="0">
            <a:spAutoFit/>
          </a:bodyPr>
          <a:lstStyle/>
          <a:p>
            <a:r>
              <a:rPr lang="en-GB" sz="800" dirty="0"/>
              <a:t>Grid search can be applied after fitting the model to the training set, but in this particular case we will apply after </a:t>
            </a:r>
            <a:r>
              <a:rPr lang="en-GB" sz="800" b="1" dirty="0"/>
              <a:t>K-Cross validation </a:t>
            </a:r>
            <a:r>
              <a:rPr lang="en-GB" sz="800" dirty="0"/>
              <a:t>since that one</a:t>
            </a:r>
          </a:p>
          <a:p>
            <a:r>
              <a:rPr lang="en-GB" sz="800" dirty="0"/>
              <a:t>works in the </a:t>
            </a:r>
            <a:r>
              <a:rPr lang="en-GB" sz="800" b="1" dirty="0"/>
              <a:t>evaluation of our model perfor</a:t>
            </a:r>
            <a:r>
              <a:rPr lang="en-GB" sz="800" dirty="0"/>
              <a:t>mance and </a:t>
            </a:r>
            <a:r>
              <a:rPr lang="en-GB" sz="800" b="1" u="sng" dirty="0"/>
              <a:t>grid search works to improve the model performance.</a:t>
            </a:r>
          </a:p>
          <a:p>
            <a:endParaRPr lang="en-GB" sz="800" dirty="0"/>
          </a:p>
          <a:p>
            <a:r>
              <a:rPr lang="en-GB" sz="800" dirty="0"/>
              <a:t>The package we use for this model is the grid search cb and we import it from sklearn.modelselection library.</a:t>
            </a:r>
          </a:p>
          <a:p>
            <a:endParaRPr lang="en-GB" sz="800" dirty="0"/>
          </a:p>
          <a:p>
            <a:r>
              <a:rPr lang="en-GB" sz="800" dirty="0"/>
              <a:t>Next we specify the different parameters we will use for our model to improve performance as follow:</a:t>
            </a:r>
          </a:p>
          <a:p>
            <a:r>
              <a:rPr lang="en-GB" sz="800" dirty="0"/>
              <a:t>	1. The identifier is the parameter we want to optimize</a:t>
            </a:r>
          </a:p>
          <a:p>
            <a:r>
              <a:rPr lang="en-GB" sz="800" dirty="0"/>
              <a:t>	2. Degree: this is for a polynomial learner </a:t>
            </a:r>
            <a:r>
              <a:rPr lang="en-GB" sz="800" dirty="0" smtClean="0"/>
              <a:t>kernel </a:t>
            </a:r>
            <a:r>
              <a:rPr lang="en-GB" sz="800" dirty="0"/>
              <a:t>so if we do not have it do not need to use</a:t>
            </a:r>
          </a:p>
          <a:p>
            <a:r>
              <a:rPr lang="en-GB" sz="800" dirty="0"/>
              <a:t>	3. Gamma: will help us to find the optimal kernel for our model and also the best penalty parameter to avoid </a:t>
            </a:r>
            <a:r>
              <a:rPr lang="en-GB" sz="800" dirty="0" smtClean="0"/>
              <a:t>overfitting</a:t>
            </a:r>
          </a:p>
          <a:p>
            <a:endParaRPr lang="en-GB" sz="800" dirty="0"/>
          </a:p>
          <a:p>
            <a:r>
              <a:rPr lang="en-GB" sz="800" dirty="0" smtClean="0"/>
              <a:t>What we are going to do in this problem is implement  our gridsearch algorithm with two different options for our hyperparameters: one for  linear kernel and other one for rbf (which is non linear)</a:t>
            </a:r>
          </a:p>
        </p:txBody>
      </p:sp>
      <p:cxnSp>
        <p:nvCxnSpPr>
          <p:cNvPr id="9" name="Elbow Connector 8"/>
          <p:cNvCxnSpPr>
            <a:stCxn id="7" idx="1"/>
            <a:endCxn id="5" idx="3"/>
          </p:cNvCxnSpPr>
          <p:nvPr/>
        </p:nvCxnSpPr>
        <p:spPr>
          <a:xfrm rot="10800000">
            <a:off x="5221357" y="3344150"/>
            <a:ext cx="381274" cy="67275"/>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5889968" y="383681"/>
            <a:ext cx="5700369" cy="1782992"/>
          </a:xfrm>
          <a:prstGeom prst="rect">
            <a:avLst/>
          </a:prstGeom>
          <a:ln>
            <a:solidFill>
              <a:srgbClr val="FFC000"/>
            </a:solidFill>
          </a:ln>
        </p:spPr>
      </p:pic>
      <p:sp>
        <p:nvSpPr>
          <p:cNvPr id="13" name="Up Arrow 12"/>
          <p:cNvSpPr/>
          <p:nvPr/>
        </p:nvSpPr>
        <p:spPr>
          <a:xfrm>
            <a:off x="7876553" y="2220396"/>
            <a:ext cx="863600" cy="298751"/>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772400" y="4599256"/>
            <a:ext cx="4105274" cy="830997"/>
          </a:xfrm>
          <a:prstGeom prst="rect">
            <a:avLst/>
          </a:prstGeom>
          <a:solidFill>
            <a:srgbClr val="FFC000"/>
          </a:solidFill>
          <a:ln>
            <a:solidFill>
              <a:srgbClr val="FFC000"/>
            </a:solidFill>
          </a:ln>
        </p:spPr>
        <p:txBody>
          <a:bodyPr wrap="square" rtlCol="0">
            <a:spAutoFit/>
          </a:bodyPr>
          <a:lstStyle/>
          <a:p>
            <a:r>
              <a:rPr lang="en-GB" sz="800" dirty="0" smtClean="0"/>
              <a:t>The response to our problem will tell us:</a:t>
            </a:r>
          </a:p>
          <a:p>
            <a:pPr marL="171450" indent="-171450">
              <a:buFont typeface="Arial" panose="020B0604020202020204" pitchFamily="34" charset="0"/>
              <a:buChar char="•"/>
            </a:pPr>
            <a:r>
              <a:rPr lang="en-GB" sz="800" dirty="0" smtClean="0"/>
              <a:t>If our model is linear or non linear depending on which of both kernels returns better results</a:t>
            </a:r>
          </a:p>
          <a:p>
            <a:pPr marL="171450" indent="-171450">
              <a:buFont typeface="Arial" panose="020B0604020202020204" pitchFamily="34" charset="0"/>
              <a:buChar char="•"/>
            </a:pPr>
            <a:r>
              <a:rPr lang="en-GB" sz="800" dirty="0" smtClean="0"/>
              <a:t>The best value to chose for the parameter C, which is the penalty parameter to prevent overfitting</a:t>
            </a:r>
          </a:p>
          <a:p>
            <a:pPr marL="171450" indent="-171450">
              <a:buFont typeface="Arial" panose="020B0604020202020204" pitchFamily="34" charset="0"/>
              <a:buChar char="•"/>
            </a:pPr>
            <a:r>
              <a:rPr lang="en-GB" sz="800" dirty="0" smtClean="0"/>
              <a:t>The best kernel  value to chose</a:t>
            </a:r>
          </a:p>
        </p:txBody>
      </p:sp>
      <p:sp>
        <p:nvSpPr>
          <p:cNvPr id="15" name="Up Arrow 14"/>
          <p:cNvSpPr/>
          <p:nvPr/>
        </p:nvSpPr>
        <p:spPr>
          <a:xfrm rot="10800000">
            <a:off x="7876553" y="4241565"/>
            <a:ext cx="863600" cy="298751"/>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585648" y="4619142"/>
            <a:ext cx="3013982" cy="20887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800" dirty="0" smtClean="0">
                <a:solidFill>
                  <a:schemeClr val="tx1"/>
                </a:solidFill>
              </a:rPr>
              <a:t>Estimator because the problem is a ‘classification’</a:t>
            </a:r>
          </a:p>
          <a:p>
            <a:pPr marL="171450" indent="-171450">
              <a:buFont typeface="Arial" panose="020B0604020202020204" pitchFamily="34" charset="0"/>
              <a:buChar char="•"/>
            </a:pPr>
            <a:r>
              <a:rPr lang="en-GB" sz="800" dirty="0" smtClean="0">
                <a:solidFill>
                  <a:schemeClr val="tx1"/>
                </a:solidFill>
              </a:rPr>
              <a:t>Parameters = hyperparameters (that just tuned) </a:t>
            </a:r>
          </a:p>
          <a:p>
            <a:pPr marL="171450" indent="-171450">
              <a:buFont typeface="Arial" panose="020B0604020202020204" pitchFamily="34" charset="0"/>
              <a:buChar char="•"/>
            </a:pPr>
            <a:r>
              <a:rPr lang="en-GB" sz="800" dirty="0" smtClean="0">
                <a:solidFill>
                  <a:schemeClr val="tx1"/>
                </a:solidFill>
              </a:rPr>
              <a:t>Scoring is the way we will evaluate our model: ‘accuracy’)</a:t>
            </a:r>
          </a:p>
          <a:p>
            <a:pPr marL="171450" indent="-171450">
              <a:buFont typeface="Arial" panose="020B0604020202020204" pitchFamily="34" charset="0"/>
              <a:buChar char="•"/>
            </a:pPr>
            <a:r>
              <a:rPr lang="en-GB" sz="800" dirty="0" smtClean="0">
                <a:solidFill>
                  <a:schemeClr val="tx1"/>
                </a:solidFill>
              </a:rPr>
              <a:t>Cv is cross validation (number of folds to validate our model  as in kcrossvalidation)</a:t>
            </a:r>
          </a:p>
          <a:p>
            <a:pPr marL="171450" indent="-171450">
              <a:buFont typeface="Arial" panose="020B0604020202020204" pitchFamily="34" charset="0"/>
              <a:buChar char="•"/>
            </a:pPr>
            <a:r>
              <a:rPr lang="en-GB" sz="800" dirty="0" smtClean="0">
                <a:solidFill>
                  <a:schemeClr val="tx1"/>
                </a:solidFill>
              </a:rPr>
              <a:t>N_jobs = -1 for large datasets</a:t>
            </a:r>
          </a:p>
          <a:p>
            <a:pPr marL="171450" indent="-171450">
              <a:buFont typeface="Arial" panose="020B0604020202020204" pitchFamily="34" charset="0"/>
              <a:buChar char="•"/>
            </a:pPr>
            <a:endParaRPr lang="en-GB" sz="800" dirty="0">
              <a:solidFill>
                <a:schemeClr val="tx1"/>
              </a:solidFill>
            </a:endParaRPr>
          </a:p>
          <a:p>
            <a:r>
              <a:rPr lang="en-GB" sz="800" dirty="0" smtClean="0">
                <a:solidFill>
                  <a:schemeClr val="tx1"/>
                </a:solidFill>
              </a:rPr>
              <a:t>Finally, the best_score_ and best_params_  attributes return the values of the model we should chose. In addition, the returned value is not only one value, but an average calculated from 10 different models.</a:t>
            </a:r>
          </a:p>
          <a:p>
            <a:endParaRPr lang="en-GB" sz="800" dirty="0">
              <a:solidFill>
                <a:schemeClr val="tx1"/>
              </a:solidFill>
            </a:endParaRPr>
          </a:p>
          <a:p>
            <a:r>
              <a:rPr lang="en-GB" sz="800" dirty="0" smtClean="0">
                <a:solidFill>
                  <a:schemeClr val="tx1"/>
                </a:solidFill>
              </a:rPr>
              <a:t>The model that performs better is ‘rbf’ and the parameter value is around 0.1, so we might want to try with other parameters around 0.1, to enhance the performance even more</a:t>
            </a:r>
            <a:endParaRPr lang="en-GB" sz="800" dirty="0">
              <a:solidFill>
                <a:schemeClr val="tx1"/>
              </a:solidFill>
            </a:endParaRPr>
          </a:p>
        </p:txBody>
      </p:sp>
      <p:cxnSp>
        <p:nvCxnSpPr>
          <p:cNvPr id="10" name="Elbow Connector 9"/>
          <p:cNvCxnSpPr>
            <a:stCxn id="6" idx="0"/>
          </p:cNvCxnSpPr>
          <p:nvPr/>
        </p:nvCxnSpPr>
        <p:spPr>
          <a:xfrm rot="16200000" flipV="1">
            <a:off x="3926917" y="2453420"/>
            <a:ext cx="913773" cy="3417672"/>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972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955</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LaserUK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 LombanaDominguez</dc:creator>
  <cp:lastModifiedBy>Javier LombanaDominguez</cp:lastModifiedBy>
  <cp:revision>20</cp:revision>
  <dcterms:created xsi:type="dcterms:W3CDTF">2017-08-01T09:49:05Z</dcterms:created>
  <dcterms:modified xsi:type="dcterms:W3CDTF">2017-08-02T17:07:18Z</dcterms:modified>
</cp:coreProperties>
</file>