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515" r:id="rId2"/>
    <p:sldId id="356" r:id="rId3"/>
    <p:sldId id="426" r:id="rId4"/>
    <p:sldId id="427" r:id="rId5"/>
    <p:sldId id="428" r:id="rId6"/>
    <p:sldId id="425" r:id="rId7"/>
    <p:sldId id="429" r:id="rId8"/>
    <p:sldId id="430" r:id="rId9"/>
    <p:sldId id="431" r:id="rId10"/>
    <p:sldId id="432" r:id="rId11"/>
    <p:sldId id="433" r:id="rId12"/>
    <p:sldId id="434" r:id="rId13"/>
    <p:sldId id="435" r:id="rId14"/>
    <p:sldId id="436" r:id="rId15"/>
    <p:sldId id="437" r:id="rId16"/>
    <p:sldId id="438" r:id="rId17"/>
    <p:sldId id="439" r:id="rId18"/>
    <p:sldId id="440" r:id="rId19"/>
    <p:sldId id="442" r:id="rId20"/>
    <p:sldId id="475" r:id="rId21"/>
    <p:sldId id="476" r:id="rId22"/>
    <p:sldId id="477" r:id="rId23"/>
    <p:sldId id="479" r:id="rId24"/>
    <p:sldId id="443" r:id="rId25"/>
    <p:sldId id="478" r:id="rId26"/>
    <p:sldId id="480" r:id="rId27"/>
    <p:sldId id="444" r:id="rId28"/>
    <p:sldId id="481" r:id="rId29"/>
    <p:sldId id="482" r:id="rId30"/>
    <p:sldId id="483" r:id="rId31"/>
    <p:sldId id="445" r:id="rId32"/>
    <p:sldId id="446" r:id="rId33"/>
    <p:sldId id="484" r:id="rId34"/>
    <p:sldId id="485" r:id="rId35"/>
    <p:sldId id="486" r:id="rId36"/>
    <p:sldId id="447" r:id="rId37"/>
    <p:sldId id="488" r:id="rId38"/>
    <p:sldId id="489" r:id="rId39"/>
    <p:sldId id="487" r:id="rId40"/>
    <p:sldId id="448" r:id="rId41"/>
    <p:sldId id="449" r:id="rId42"/>
    <p:sldId id="450" r:id="rId43"/>
    <p:sldId id="452" r:id="rId44"/>
    <p:sldId id="468" r:id="rId45"/>
    <p:sldId id="490" r:id="rId46"/>
    <p:sldId id="441" r:id="rId47"/>
  </p:sldIdLst>
  <p:sldSz cx="13681075" cy="7380288"/>
  <p:notesSz cx="6858000" cy="9144000"/>
  <p:defaultTextStyle>
    <a:defPPr>
      <a:defRPr lang="es-ES"/>
    </a:defPPr>
    <a:lvl1pPr marL="0" algn="l" defTabSz="1204596" rtl="0" eaLnBrk="1" latinLnBrk="0" hangingPunct="1">
      <a:defRPr sz="2400" kern="1200">
        <a:solidFill>
          <a:schemeClr val="tx1"/>
        </a:solidFill>
        <a:latin typeface="+mn-lt"/>
        <a:ea typeface="+mn-ea"/>
        <a:cs typeface="+mn-cs"/>
      </a:defRPr>
    </a:lvl1pPr>
    <a:lvl2pPr marL="602298" algn="l" defTabSz="1204596" rtl="0" eaLnBrk="1" latinLnBrk="0" hangingPunct="1">
      <a:defRPr sz="2400" kern="1200">
        <a:solidFill>
          <a:schemeClr val="tx1"/>
        </a:solidFill>
        <a:latin typeface="+mn-lt"/>
        <a:ea typeface="+mn-ea"/>
        <a:cs typeface="+mn-cs"/>
      </a:defRPr>
    </a:lvl2pPr>
    <a:lvl3pPr marL="1204596" algn="l" defTabSz="1204596" rtl="0" eaLnBrk="1" latinLnBrk="0" hangingPunct="1">
      <a:defRPr sz="2400" kern="1200">
        <a:solidFill>
          <a:schemeClr val="tx1"/>
        </a:solidFill>
        <a:latin typeface="+mn-lt"/>
        <a:ea typeface="+mn-ea"/>
        <a:cs typeface="+mn-cs"/>
      </a:defRPr>
    </a:lvl3pPr>
    <a:lvl4pPr marL="1806894" algn="l" defTabSz="1204596" rtl="0" eaLnBrk="1" latinLnBrk="0" hangingPunct="1">
      <a:defRPr sz="2400" kern="1200">
        <a:solidFill>
          <a:schemeClr val="tx1"/>
        </a:solidFill>
        <a:latin typeface="+mn-lt"/>
        <a:ea typeface="+mn-ea"/>
        <a:cs typeface="+mn-cs"/>
      </a:defRPr>
    </a:lvl4pPr>
    <a:lvl5pPr marL="2409193" algn="l" defTabSz="1204596" rtl="0" eaLnBrk="1" latinLnBrk="0" hangingPunct="1">
      <a:defRPr sz="2400" kern="1200">
        <a:solidFill>
          <a:schemeClr val="tx1"/>
        </a:solidFill>
        <a:latin typeface="+mn-lt"/>
        <a:ea typeface="+mn-ea"/>
        <a:cs typeface="+mn-cs"/>
      </a:defRPr>
    </a:lvl5pPr>
    <a:lvl6pPr marL="3011490" algn="l" defTabSz="1204596" rtl="0" eaLnBrk="1" latinLnBrk="0" hangingPunct="1">
      <a:defRPr sz="2400" kern="1200">
        <a:solidFill>
          <a:schemeClr val="tx1"/>
        </a:solidFill>
        <a:latin typeface="+mn-lt"/>
        <a:ea typeface="+mn-ea"/>
        <a:cs typeface="+mn-cs"/>
      </a:defRPr>
    </a:lvl6pPr>
    <a:lvl7pPr marL="3613790" algn="l" defTabSz="1204596" rtl="0" eaLnBrk="1" latinLnBrk="0" hangingPunct="1">
      <a:defRPr sz="2400" kern="1200">
        <a:solidFill>
          <a:schemeClr val="tx1"/>
        </a:solidFill>
        <a:latin typeface="+mn-lt"/>
        <a:ea typeface="+mn-ea"/>
        <a:cs typeface="+mn-cs"/>
      </a:defRPr>
    </a:lvl7pPr>
    <a:lvl8pPr marL="4216087" algn="l" defTabSz="1204596" rtl="0" eaLnBrk="1" latinLnBrk="0" hangingPunct="1">
      <a:defRPr sz="2400" kern="1200">
        <a:solidFill>
          <a:schemeClr val="tx1"/>
        </a:solidFill>
        <a:latin typeface="+mn-lt"/>
        <a:ea typeface="+mn-ea"/>
        <a:cs typeface="+mn-cs"/>
      </a:defRPr>
    </a:lvl8pPr>
    <a:lvl9pPr marL="4818386" algn="l" defTabSz="1204596"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44" autoAdjust="0"/>
    <p:restoredTop sz="94660"/>
  </p:normalViewPr>
  <p:slideViewPr>
    <p:cSldViewPr snapToObjects="1">
      <p:cViewPr>
        <p:scale>
          <a:sx n="75" d="100"/>
          <a:sy n="75" d="100"/>
        </p:scale>
        <p:origin x="-1656" y="-798"/>
      </p:cViewPr>
      <p:guideLst>
        <p:guide orient="horz" pos="2325"/>
        <p:guide pos="4310"/>
      </p:guideLst>
    </p:cSldViewPr>
  </p:slid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D3047C-15FB-4E84-9008-15520BEF5A38}" type="doc">
      <dgm:prSet loTypeId="urn:microsoft.com/office/officeart/2005/8/layout/hierarchy2" loCatId="hierarchy" qsTypeId="urn:microsoft.com/office/officeart/2005/8/quickstyle/simple5" qsCatId="simple" csTypeId="urn:microsoft.com/office/officeart/2005/8/colors/colorful2" csCatId="colorful" phldr="1"/>
      <dgm:spPr/>
      <dgm:t>
        <a:bodyPr/>
        <a:lstStyle/>
        <a:p>
          <a:endParaRPr lang="es-ES_tradnl"/>
        </a:p>
      </dgm:t>
    </dgm:pt>
    <dgm:pt modelId="{22D0D746-F1A8-4075-AB9A-99DCDB9756D0}">
      <dgm:prSet phldrT="[Texto]" custT="1"/>
      <dgm:spPr/>
      <dgm:t>
        <a:bodyPr/>
        <a:lstStyle/>
        <a:p>
          <a:r>
            <a:rPr lang="es-ES" sz="500" dirty="0" smtClean="0"/>
            <a:t>Introducción</a:t>
          </a:r>
          <a:endParaRPr lang="es-ES_tradnl" sz="500" dirty="0"/>
        </a:p>
      </dgm:t>
    </dgm:pt>
    <dgm:pt modelId="{2A350771-A683-40E5-B86C-5CD07E6E20E2}" type="parTrans" cxnId="{1195D463-7EA2-43BD-BDC4-7E1DCC62BCBA}">
      <dgm:prSet/>
      <dgm:spPr/>
      <dgm:t>
        <a:bodyPr/>
        <a:lstStyle/>
        <a:p>
          <a:endParaRPr lang="es-ES_tradnl" sz="500"/>
        </a:p>
      </dgm:t>
    </dgm:pt>
    <dgm:pt modelId="{6965FE63-A40A-4CFB-B530-CDC55BEF7B34}" type="sibTrans" cxnId="{1195D463-7EA2-43BD-BDC4-7E1DCC62BCBA}">
      <dgm:prSet/>
      <dgm:spPr/>
      <dgm:t>
        <a:bodyPr/>
        <a:lstStyle/>
        <a:p>
          <a:endParaRPr lang="es-ES_tradnl" sz="500"/>
        </a:p>
      </dgm:t>
    </dgm:pt>
    <dgm:pt modelId="{524E0FE3-C382-468E-ABC0-5B636E85F429}">
      <dgm:prSet phldrT="[Texto]" custT="1"/>
      <dgm:spPr>
        <a:solidFill>
          <a:schemeClr val="tx1">
            <a:lumMod val="85000"/>
            <a:lumOff val="15000"/>
          </a:schemeClr>
        </a:solidFill>
      </dgm:spPr>
      <dgm:t>
        <a:bodyPr/>
        <a:lstStyle/>
        <a:p>
          <a:r>
            <a:rPr lang="es-ES" sz="500" dirty="0" smtClean="0"/>
            <a:t>Número</a:t>
          </a:r>
          <a:endParaRPr lang="es-ES_tradnl" sz="500" dirty="0"/>
        </a:p>
      </dgm:t>
    </dgm:pt>
    <dgm:pt modelId="{649FA7A0-4F49-469E-8336-7B8F6CFC80BC}" type="parTrans" cxnId="{B6F8B1A3-E623-4E52-84D8-F0411BCC50FB}">
      <dgm:prSet custT="1"/>
      <dgm:spPr/>
      <dgm:t>
        <a:bodyPr/>
        <a:lstStyle/>
        <a:p>
          <a:endParaRPr lang="es-ES_tradnl" sz="500" dirty="0"/>
        </a:p>
      </dgm:t>
    </dgm:pt>
    <dgm:pt modelId="{87B2F437-7FB6-4707-A490-F4584FA23F9A}" type="sibTrans" cxnId="{B6F8B1A3-E623-4E52-84D8-F0411BCC50FB}">
      <dgm:prSet/>
      <dgm:spPr/>
      <dgm:t>
        <a:bodyPr/>
        <a:lstStyle/>
        <a:p>
          <a:endParaRPr lang="es-ES_tradnl" sz="500"/>
        </a:p>
      </dgm:t>
    </dgm:pt>
    <dgm:pt modelId="{D854C8D2-978A-49B0-9046-864143294903}">
      <dgm:prSet phldrT="[Texto]" custT="1"/>
      <dgm:spPr>
        <a:solidFill>
          <a:schemeClr val="tx1">
            <a:lumMod val="85000"/>
            <a:lumOff val="15000"/>
          </a:schemeClr>
        </a:solidFill>
      </dgm:spPr>
      <dgm:t>
        <a:bodyPr/>
        <a:lstStyle/>
        <a:p>
          <a:r>
            <a:rPr lang="es-ES" sz="500" dirty="0" smtClean="0"/>
            <a:t>Alineación</a:t>
          </a:r>
          <a:endParaRPr lang="es-ES_tradnl" sz="500" dirty="0"/>
        </a:p>
      </dgm:t>
    </dgm:pt>
    <dgm:pt modelId="{3F9A8B66-A035-4470-9445-0D3FDE9139A5}" type="parTrans" cxnId="{6BC5B73E-D545-4DDE-98CC-BE3D763E73F0}">
      <dgm:prSet custT="1"/>
      <dgm:spPr/>
      <dgm:t>
        <a:bodyPr/>
        <a:lstStyle/>
        <a:p>
          <a:endParaRPr lang="es-ES_tradnl" sz="500" dirty="0"/>
        </a:p>
      </dgm:t>
    </dgm:pt>
    <dgm:pt modelId="{DBFCF6A1-0DB4-4282-A107-0AD193D624AD}" type="sibTrans" cxnId="{6BC5B73E-D545-4DDE-98CC-BE3D763E73F0}">
      <dgm:prSet/>
      <dgm:spPr/>
      <dgm:t>
        <a:bodyPr/>
        <a:lstStyle/>
        <a:p>
          <a:endParaRPr lang="es-ES_tradnl" sz="500"/>
        </a:p>
      </dgm:t>
    </dgm:pt>
    <dgm:pt modelId="{34C83BA6-9F10-474C-BE72-3E82C0D94052}">
      <dgm:prSet phldrT="[Texto]" custT="1"/>
      <dgm:spPr>
        <a:solidFill>
          <a:schemeClr val="tx1">
            <a:lumMod val="85000"/>
            <a:lumOff val="15000"/>
          </a:schemeClr>
        </a:solidFill>
      </dgm:spPr>
      <dgm:t>
        <a:bodyPr/>
        <a:lstStyle/>
        <a:p>
          <a:r>
            <a:rPr lang="es-ES" sz="500" dirty="0" smtClean="0"/>
            <a:t>Fuente</a:t>
          </a:r>
          <a:endParaRPr lang="es-ES_tradnl" sz="500" dirty="0"/>
        </a:p>
      </dgm:t>
    </dgm:pt>
    <dgm:pt modelId="{0AFC082A-CC82-4D57-895A-DDFDB8283BB7}" type="parTrans" cxnId="{36738277-BC16-4405-B9DB-083C0DE20B9A}">
      <dgm:prSet custT="1"/>
      <dgm:spPr/>
      <dgm:t>
        <a:bodyPr/>
        <a:lstStyle/>
        <a:p>
          <a:endParaRPr lang="es-ES_tradnl" sz="500" dirty="0"/>
        </a:p>
      </dgm:t>
    </dgm:pt>
    <dgm:pt modelId="{DF8EAAF3-6E55-4FD5-B3AA-4F8E65EAC647}" type="sibTrans" cxnId="{36738277-BC16-4405-B9DB-083C0DE20B9A}">
      <dgm:prSet/>
      <dgm:spPr/>
      <dgm:t>
        <a:bodyPr/>
        <a:lstStyle/>
        <a:p>
          <a:endParaRPr lang="es-ES_tradnl" sz="500"/>
        </a:p>
      </dgm:t>
    </dgm:pt>
    <dgm:pt modelId="{C6A191DA-98C4-45AF-B933-6424B04F4EBA}">
      <dgm:prSet phldrT="[Texto]" custT="1"/>
      <dgm:spPr>
        <a:solidFill>
          <a:schemeClr val="tx1">
            <a:lumMod val="85000"/>
            <a:lumOff val="15000"/>
          </a:schemeClr>
        </a:solidFill>
      </dgm:spPr>
      <dgm:t>
        <a:bodyPr/>
        <a:lstStyle/>
        <a:p>
          <a:r>
            <a:rPr lang="es-ES" sz="500" dirty="0" smtClean="0"/>
            <a:t>Bordes</a:t>
          </a:r>
          <a:endParaRPr lang="es-ES_tradnl" sz="500" dirty="0"/>
        </a:p>
      </dgm:t>
    </dgm:pt>
    <dgm:pt modelId="{1747FBD7-9D99-4E66-8AC5-35EE3DCE7DF7}" type="parTrans" cxnId="{A435A681-ACD0-49F0-8EC3-CC064D0CC0A8}">
      <dgm:prSet custT="1"/>
      <dgm:spPr/>
      <dgm:t>
        <a:bodyPr/>
        <a:lstStyle/>
        <a:p>
          <a:endParaRPr lang="es-ES_tradnl" sz="500" dirty="0"/>
        </a:p>
      </dgm:t>
    </dgm:pt>
    <dgm:pt modelId="{3F1E03D8-4107-4ED0-94C6-06253B9089D0}" type="sibTrans" cxnId="{A435A681-ACD0-49F0-8EC3-CC064D0CC0A8}">
      <dgm:prSet/>
      <dgm:spPr/>
      <dgm:t>
        <a:bodyPr/>
        <a:lstStyle/>
        <a:p>
          <a:endParaRPr lang="es-ES_tradnl" sz="500"/>
        </a:p>
      </dgm:t>
    </dgm:pt>
    <dgm:pt modelId="{75918379-4105-4E93-931A-C229910EF53C}">
      <dgm:prSet phldrT="[Texto]" custT="1"/>
      <dgm:spPr>
        <a:solidFill>
          <a:schemeClr val="tx1">
            <a:lumMod val="85000"/>
            <a:lumOff val="15000"/>
          </a:schemeClr>
        </a:solidFill>
      </dgm:spPr>
      <dgm:t>
        <a:bodyPr/>
        <a:lstStyle/>
        <a:p>
          <a:r>
            <a:rPr lang="es-ES" sz="500" dirty="0" smtClean="0"/>
            <a:t>Relleno</a:t>
          </a:r>
          <a:endParaRPr lang="es-ES_tradnl" sz="500" dirty="0"/>
        </a:p>
      </dgm:t>
    </dgm:pt>
    <dgm:pt modelId="{E752DDC4-BE3E-4A93-B1D2-CCC72DA02F55}" type="parTrans" cxnId="{35EE4D54-B015-4E35-ADAC-F93B5D88D617}">
      <dgm:prSet custT="1"/>
      <dgm:spPr/>
      <dgm:t>
        <a:bodyPr/>
        <a:lstStyle/>
        <a:p>
          <a:endParaRPr lang="es-ES_tradnl" sz="500" dirty="0"/>
        </a:p>
      </dgm:t>
    </dgm:pt>
    <dgm:pt modelId="{1781410F-5D36-4D08-9D46-79B5353432B7}" type="sibTrans" cxnId="{35EE4D54-B015-4E35-ADAC-F93B5D88D617}">
      <dgm:prSet/>
      <dgm:spPr/>
      <dgm:t>
        <a:bodyPr/>
        <a:lstStyle/>
        <a:p>
          <a:endParaRPr lang="es-ES_tradnl" sz="500"/>
        </a:p>
      </dgm:t>
    </dgm:pt>
    <dgm:pt modelId="{D3A860E4-E59A-4BDA-9EDD-F9192734DFB9}">
      <dgm:prSet phldrT="[Texto]" custT="1"/>
      <dgm:spPr>
        <a:solidFill>
          <a:schemeClr val="tx1">
            <a:lumMod val="85000"/>
            <a:lumOff val="15000"/>
          </a:schemeClr>
        </a:solidFill>
      </dgm:spPr>
      <dgm:t>
        <a:bodyPr/>
        <a:lstStyle/>
        <a:p>
          <a:r>
            <a:rPr lang="es-ES" sz="500" dirty="0" smtClean="0"/>
            <a:t>Proteger</a:t>
          </a:r>
          <a:endParaRPr lang="es-ES_tradnl" sz="500" dirty="0"/>
        </a:p>
      </dgm:t>
    </dgm:pt>
    <dgm:pt modelId="{317BEA91-0A6E-47E0-8B6A-615B2BDC244F}" type="parTrans" cxnId="{13487D58-B228-414A-949C-7AE26A6DAB51}">
      <dgm:prSet custT="1"/>
      <dgm:spPr/>
      <dgm:t>
        <a:bodyPr/>
        <a:lstStyle/>
        <a:p>
          <a:endParaRPr lang="es-ES_tradnl" sz="500" dirty="0"/>
        </a:p>
      </dgm:t>
    </dgm:pt>
    <dgm:pt modelId="{8CFF2C2A-878E-4599-AEE2-E65D36F0C5DC}" type="sibTrans" cxnId="{13487D58-B228-414A-949C-7AE26A6DAB51}">
      <dgm:prSet/>
      <dgm:spPr/>
      <dgm:t>
        <a:bodyPr/>
        <a:lstStyle/>
        <a:p>
          <a:endParaRPr lang="es-ES_tradnl" sz="500"/>
        </a:p>
      </dgm:t>
    </dgm:pt>
    <dgm:pt modelId="{2F1E63B5-7E2D-4FB7-AB92-CEE0D9DEEA26}" type="pres">
      <dgm:prSet presAssocID="{2AD3047C-15FB-4E84-9008-15520BEF5A38}" presName="diagram" presStyleCnt="0">
        <dgm:presLayoutVars>
          <dgm:chPref val="1"/>
          <dgm:dir/>
          <dgm:animOne val="branch"/>
          <dgm:animLvl val="lvl"/>
          <dgm:resizeHandles val="exact"/>
        </dgm:presLayoutVars>
      </dgm:prSet>
      <dgm:spPr/>
      <dgm:t>
        <a:bodyPr/>
        <a:lstStyle/>
        <a:p>
          <a:endParaRPr lang="es-ES_tradnl"/>
        </a:p>
      </dgm:t>
    </dgm:pt>
    <dgm:pt modelId="{4ECC937F-BA29-4029-AAEE-D690FFFA750F}" type="pres">
      <dgm:prSet presAssocID="{22D0D746-F1A8-4075-AB9A-99DCDB9756D0}" presName="root1" presStyleCnt="0"/>
      <dgm:spPr/>
      <dgm:t>
        <a:bodyPr/>
        <a:lstStyle/>
        <a:p>
          <a:endParaRPr lang="es-ES_tradnl"/>
        </a:p>
      </dgm:t>
    </dgm:pt>
    <dgm:pt modelId="{1D1CB358-6995-4167-8811-690AF794F087}" type="pres">
      <dgm:prSet presAssocID="{22D0D746-F1A8-4075-AB9A-99DCDB9756D0}" presName="LevelOneTextNode" presStyleLbl="node0" presStyleIdx="0" presStyleCnt="1" custScaleX="102707">
        <dgm:presLayoutVars>
          <dgm:chPref val="3"/>
        </dgm:presLayoutVars>
      </dgm:prSet>
      <dgm:spPr/>
      <dgm:t>
        <a:bodyPr/>
        <a:lstStyle/>
        <a:p>
          <a:endParaRPr lang="es-ES_tradnl"/>
        </a:p>
      </dgm:t>
    </dgm:pt>
    <dgm:pt modelId="{425FBCE1-2E46-4D2E-9311-4A746C50F163}" type="pres">
      <dgm:prSet presAssocID="{22D0D746-F1A8-4075-AB9A-99DCDB9756D0}" presName="level2hierChild" presStyleCnt="0"/>
      <dgm:spPr/>
      <dgm:t>
        <a:bodyPr/>
        <a:lstStyle/>
        <a:p>
          <a:endParaRPr lang="es-ES_tradnl"/>
        </a:p>
      </dgm:t>
    </dgm:pt>
    <dgm:pt modelId="{1156269F-9A1F-417A-8AD8-EB2EB3DF487A}" type="pres">
      <dgm:prSet presAssocID="{649FA7A0-4F49-469E-8336-7B8F6CFC80BC}" presName="conn2-1" presStyleLbl="parChTrans1D2" presStyleIdx="0" presStyleCnt="1"/>
      <dgm:spPr/>
      <dgm:t>
        <a:bodyPr/>
        <a:lstStyle/>
        <a:p>
          <a:endParaRPr lang="es-ES_tradnl"/>
        </a:p>
      </dgm:t>
    </dgm:pt>
    <dgm:pt modelId="{3E7C2F50-487F-4F8D-9E0F-3C5091326B07}" type="pres">
      <dgm:prSet presAssocID="{649FA7A0-4F49-469E-8336-7B8F6CFC80BC}" presName="connTx" presStyleLbl="parChTrans1D2" presStyleIdx="0" presStyleCnt="1"/>
      <dgm:spPr/>
      <dgm:t>
        <a:bodyPr/>
        <a:lstStyle/>
        <a:p>
          <a:endParaRPr lang="es-ES_tradnl"/>
        </a:p>
      </dgm:t>
    </dgm:pt>
    <dgm:pt modelId="{D4E172FF-0303-4554-8A94-59DD9E67DB32}" type="pres">
      <dgm:prSet presAssocID="{524E0FE3-C382-468E-ABC0-5B636E85F429}" presName="root2" presStyleCnt="0"/>
      <dgm:spPr/>
      <dgm:t>
        <a:bodyPr/>
        <a:lstStyle/>
        <a:p>
          <a:endParaRPr lang="es-ES_tradnl"/>
        </a:p>
      </dgm:t>
    </dgm:pt>
    <dgm:pt modelId="{24CF58DE-F113-4E27-8CF4-8CCF74210186}" type="pres">
      <dgm:prSet presAssocID="{524E0FE3-C382-468E-ABC0-5B636E85F429}" presName="LevelTwoTextNode" presStyleLbl="node2" presStyleIdx="0" presStyleCnt="1">
        <dgm:presLayoutVars>
          <dgm:chPref val="3"/>
        </dgm:presLayoutVars>
      </dgm:prSet>
      <dgm:spPr/>
      <dgm:t>
        <a:bodyPr/>
        <a:lstStyle/>
        <a:p>
          <a:endParaRPr lang="es-ES_tradnl"/>
        </a:p>
      </dgm:t>
    </dgm:pt>
    <dgm:pt modelId="{62F6A88F-8BE6-4DEC-BC5E-5AE872A2A80F}" type="pres">
      <dgm:prSet presAssocID="{524E0FE3-C382-468E-ABC0-5B636E85F429}" presName="level3hierChild" presStyleCnt="0"/>
      <dgm:spPr/>
      <dgm:t>
        <a:bodyPr/>
        <a:lstStyle/>
        <a:p>
          <a:endParaRPr lang="es-ES_tradnl"/>
        </a:p>
      </dgm:t>
    </dgm:pt>
    <dgm:pt modelId="{E6AA14CE-BDD6-4D86-9710-85961DA985EF}" type="pres">
      <dgm:prSet presAssocID="{3F9A8B66-A035-4470-9445-0D3FDE9139A5}" presName="conn2-1" presStyleLbl="parChTrans1D3" presStyleIdx="0" presStyleCnt="5"/>
      <dgm:spPr/>
      <dgm:t>
        <a:bodyPr/>
        <a:lstStyle/>
        <a:p>
          <a:endParaRPr lang="es-ES_tradnl"/>
        </a:p>
      </dgm:t>
    </dgm:pt>
    <dgm:pt modelId="{68F3D521-CCBB-42A3-9F06-76EA9D591682}" type="pres">
      <dgm:prSet presAssocID="{3F9A8B66-A035-4470-9445-0D3FDE9139A5}" presName="connTx" presStyleLbl="parChTrans1D3" presStyleIdx="0" presStyleCnt="5"/>
      <dgm:spPr/>
      <dgm:t>
        <a:bodyPr/>
        <a:lstStyle/>
        <a:p>
          <a:endParaRPr lang="es-ES_tradnl"/>
        </a:p>
      </dgm:t>
    </dgm:pt>
    <dgm:pt modelId="{9DD4F60C-202C-45E7-B553-B0031E00D87C}" type="pres">
      <dgm:prSet presAssocID="{D854C8D2-978A-49B0-9046-864143294903}" presName="root2" presStyleCnt="0"/>
      <dgm:spPr/>
      <dgm:t>
        <a:bodyPr/>
        <a:lstStyle/>
        <a:p>
          <a:endParaRPr lang="es-ES_tradnl"/>
        </a:p>
      </dgm:t>
    </dgm:pt>
    <dgm:pt modelId="{AAD9CB69-E753-4884-BAE5-60964BFB5020}" type="pres">
      <dgm:prSet presAssocID="{D854C8D2-978A-49B0-9046-864143294903}" presName="LevelTwoTextNode" presStyleLbl="node3" presStyleIdx="0" presStyleCnt="5">
        <dgm:presLayoutVars>
          <dgm:chPref val="3"/>
        </dgm:presLayoutVars>
      </dgm:prSet>
      <dgm:spPr/>
      <dgm:t>
        <a:bodyPr/>
        <a:lstStyle/>
        <a:p>
          <a:endParaRPr lang="es-ES_tradnl"/>
        </a:p>
      </dgm:t>
    </dgm:pt>
    <dgm:pt modelId="{F01C8A6E-8E7C-4C90-8E8B-E451646F2F55}" type="pres">
      <dgm:prSet presAssocID="{D854C8D2-978A-49B0-9046-864143294903}" presName="level3hierChild" presStyleCnt="0"/>
      <dgm:spPr/>
      <dgm:t>
        <a:bodyPr/>
        <a:lstStyle/>
        <a:p>
          <a:endParaRPr lang="es-ES_tradnl"/>
        </a:p>
      </dgm:t>
    </dgm:pt>
    <dgm:pt modelId="{F0B61891-21EA-4310-95F7-310E45919FBE}" type="pres">
      <dgm:prSet presAssocID="{0AFC082A-CC82-4D57-895A-DDFDB8283BB7}" presName="conn2-1" presStyleLbl="parChTrans1D3" presStyleIdx="1" presStyleCnt="5"/>
      <dgm:spPr/>
      <dgm:t>
        <a:bodyPr/>
        <a:lstStyle/>
        <a:p>
          <a:endParaRPr lang="es-ES_tradnl"/>
        </a:p>
      </dgm:t>
    </dgm:pt>
    <dgm:pt modelId="{84934723-34F9-4B00-8CAF-9CAD080CA6B9}" type="pres">
      <dgm:prSet presAssocID="{0AFC082A-CC82-4D57-895A-DDFDB8283BB7}" presName="connTx" presStyleLbl="parChTrans1D3" presStyleIdx="1" presStyleCnt="5"/>
      <dgm:spPr/>
      <dgm:t>
        <a:bodyPr/>
        <a:lstStyle/>
        <a:p>
          <a:endParaRPr lang="es-ES_tradnl"/>
        </a:p>
      </dgm:t>
    </dgm:pt>
    <dgm:pt modelId="{6464470D-BB71-45DE-8C46-97FB59A4EDBD}" type="pres">
      <dgm:prSet presAssocID="{34C83BA6-9F10-474C-BE72-3E82C0D94052}" presName="root2" presStyleCnt="0"/>
      <dgm:spPr/>
      <dgm:t>
        <a:bodyPr/>
        <a:lstStyle/>
        <a:p>
          <a:endParaRPr lang="es-ES_tradnl"/>
        </a:p>
      </dgm:t>
    </dgm:pt>
    <dgm:pt modelId="{724CAFD7-E068-4551-81DF-B90028365083}" type="pres">
      <dgm:prSet presAssocID="{34C83BA6-9F10-474C-BE72-3E82C0D94052}" presName="LevelTwoTextNode" presStyleLbl="node3" presStyleIdx="1" presStyleCnt="5">
        <dgm:presLayoutVars>
          <dgm:chPref val="3"/>
        </dgm:presLayoutVars>
      </dgm:prSet>
      <dgm:spPr/>
      <dgm:t>
        <a:bodyPr/>
        <a:lstStyle/>
        <a:p>
          <a:endParaRPr lang="es-ES_tradnl"/>
        </a:p>
      </dgm:t>
    </dgm:pt>
    <dgm:pt modelId="{D77E9F29-AA84-4DEB-A6E4-3B8AD6F063F3}" type="pres">
      <dgm:prSet presAssocID="{34C83BA6-9F10-474C-BE72-3E82C0D94052}" presName="level3hierChild" presStyleCnt="0"/>
      <dgm:spPr/>
      <dgm:t>
        <a:bodyPr/>
        <a:lstStyle/>
        <a:p>
          <a:endParaRPr lang="es-ES_tradnl"/>
        </a:p>
      </dgm:t>
    </dgm:pt>
    <dgm:pt modelId="{7226EF76-92D4-43A5-948A-017C838D3830}" type="pres">
      <dgm:prSet presAssocID="{1747FBD7-9D99-4E66-8AC5-35EE3DCE7DF7}" presName="conn2-1" presStyleLbl="parChTrans1D3" presStyleIdx="2" presStyleCnt="5"/>
      <dgm:spPr/>
      <dgm:t>
        <a:bodyPr/>
        <a:lstStyle/>
        <a:p>
          <a:endParaRPr lang="es-ES_tradnl"/>
        </a:p>
      </dgm:t>
    </dgm:pt>
    <dgm:pt modelId="{BFEE61D4-2C95-4CE2-888C-A9EA4BF99428}" type="pres">
      <dgm:prSet presAssocID="{1747FBD7-9D99-4E66-8AC5-35EE3DCE7DF7}" presName="connTx" presStyleLbl="parChTrans1D3" presStyleIdx="2" presStyleCnt="5"/>
      <dgm:spPr/>
      <dgm:t>
        <a:bodyPr/>
        <a:lstStyle/>
        <a:p>
          <a:endParaRPr lang="es-ES_tradnl"/>
        </a:p>
      </dgm:t>
    </dgm:pt>
    <dgm:pt modelId="{9933AE11-079E-4F8B-8C39-79055F64D9C1}" type="pres">
      <dgm:prSet presAssocID="{C6A191DA-98C4-45AF-B933-6424B04F4EBA}" presName="root2" presStyleCnt="0"/>
      <dgm:spPr/>
      <dgm:t>
        <a:bodyPr/>
        <a:lstStyle/>
        <a:p>
          <a:endParaRPr lang="es-ES_tradnl"/>
        </a:p>
      </dgm:t>
    </dgm:pt>
    <dgm:pt modelId="{E0EF5A4B-5CF2-4AC7-8060-D31B6C196468}" type="pres">
      <dgm:prSet presAssocID="{C6A191DA-98C4-45AF-B933-6424B04F4EBA}" presName="LevelTwoTextNode" presStyleLbl="node3" presStyleIdx="2" presStyleCnt="5">
        <dgm:presLayoutVars>
          <dgm:chPref val="3"/>
        </dgm:presLayoutVars>
      </dgm:prSet>
      <dgm:spPr/>
      <dgm:t>
        <a:bodyPr/>
        <a:lstStyle/>
        <a:p>
          <a:endParaRPr lang="es-ES_tradnl"/>
        </a:p>
      </dgm:t>
    </dgm:pt>
    <dgm:pt modelId="{32E00255-59FF-47CF-8A11-8FF3641A63E7}" type="pres">
      <dgm:prSet presAssocID="{C6A191DA-98C4-45AF-B933-6424B04F4EBA}" presName="level3hierChild" presStyleCnt="0"/>
      <dgm:spPr/>
      <dgm:t>
        <a:bodyPr/>
        <a:lstStyle/>
        <a:p>
          <a:endParaRPr lang="es-ES_tradnl"/>
        </a:p>
      </dgm:t>
    </dgm:pt>
    <dgm:pt modelId="{8AB27CB7-39B4-4E78-AC1E-DC00F7BB263D}" type="pres">
      <dgm:prSet presAssocID="{E752DDC4-BE3E-4A93-B1D2-CCC72DA02F55}" presName="conn2-1" presStyleLbl="parChTrans1D3" presStyleIdx="3" presStyleCnt="5"/>
      <dgm:spPr/>
      <dgm:t>
        <a:bodyPr/>
        <a:lstStyle/>
        <a:p>
          <a:endParaRPr lang="es-ES_tradnl"/>
        </a:p>
      </dgm:t>
    </dgm:pt>
    <dgm:pt modelId="{96017022-40DC-41D1-B2FC-164D5E86C968}" type="pres">
      <dgm:prSet presAssocID="{E752DDC4-BE3E-4A93-B1D2-CCC72DA02F55}" presName="connTx" presStyleLbl="parChTrans1D3" presStyleIdx="3" presStyleCnt="5"/>
      <dgm:spPr/>
      <dgm:t>
        <a:bodyPr/>
        <a:lstStyle/>
        <a:p>
          <a:endParaRPr lang="es-ES_tradnl"/>
        </a:p>
      </dgm:t>
    </dgm:pt>
    <dgm:pt modelId="{43052291-FF87-42F2-A854-0AC9FDD85889}" type="pres">
      <dgm:prSet presAssocID="{75918379-4105-4E93-931A-C229910EF53C}" presName="root2" presStyleCnt="0"/>
      <dgm:spPr/>
      <dgm:t>
        <a:bodyPr/>
        <a:lstStyle/>
        <a:p>
          <a:endParaRPr lang="es-ES_tradnl"/>
        </a:p>
      </dgm:t>
    </dgm:pt>
    <dgm:pt modelId="{6A437D50-EE09-4E41-8845-ED8BB0C270BA}" type="pres">
      <dgm:prSet presAssocID="{75918379-4105-4E93-931A-C229910EF53C}" presName="LevelTwoTextNode" presStyleLbl="node3" presStyleIdx="3" presStyleCnt="5">
        <dgm:presLayoutVars>
          <dgm:chPref val="3"/>
        </dgm:presLayoutVars>
      </dgm:prSet>
      <dgm:spPr/>
      <dgm:t>
        <a:bodyPr/>
        <a:lstStyle/>
        <a:p>
          <a:endParaRPr lang="es-ES_tradnl"/>
        </a:p>
      </dgm:t>
    </dgm:pt>
    <dgm:pt modelId="{D0A11ABD-8FDF-4007-861C-9F1BC605F4A3}" type="pres">
      <dgm:prSet presAssocID="{75918379-4105-4E93-931A-C229910EF53C}" presName="level3hierChild" presStyleCnt="0"/>
      <dgm:spPr/>
      <dgm:t>
        <a:bodyPr/>
        <a:lstStyle/>
        <a:p>
          <a:endParaRPr lang="es-ES_tradnl"/>
        </a:p>
      </dgm:t>
    </dgm:pt>
    <dgm:pt modelId="{9127EFD0-B641-48EB-800B-3D35A67B2914}" type="pres">
      <dgm:prSet presAssocID="{317BEA91-0A6E-47E0-8B6A-615B2BDC244F}" presName="conn2-1" presStyleLbl="parChTrans1D3" presStyleIdx="4" presStyleCnt="5"/>
      <dgm:spPr/>
      <dgm:t>
        <a:bodyPr/>
        <a:lstStyle/>
        <a:p>
          <a:endParaRPr lang="es-ES_tradnl"/>
        </a:p>
      </dgm:t>
    </dgm:pt>
    <dgm:pt modelId="{F5F8ED92-FC6B-4173-A5E6-61DD565B6BE4}" type="pres">
      <dgm:prSet presAssocID="{317BEA91-0A6E-47E0-8B6A-615B2BDC244F}" presName="connTx" presStyleLbl="parChTrans1D3" presStyleIdx="4" presStyleCnt="5"/>
      <dgm:spPr/>
      <dgm:t>
        <a:bodyPr/>
        <a:lstStyle/>
        <a:p>
          <a:endParaRPr lang="es-ES_tradnl"/>
        </a:p>
      </dgm:t>
    </dgm:pt>
    <dgm:pt modelId="{3B9DE4FE-2D60-4D2B-B4FD-0FC4B61FC2C1}" type="pres">
      <dgm:prSet presAssocID="{D3A860E4-E59A-4BDA-9EDD-F9192734DFB9}" presName="root2" presStyleCnt="0"/>
      <dgm:spPr/>
      <dgm:t>
        <a:bodyPr/>
        <a:lstStyle/>
        <a:p>
          <a:endParaRPr lang="es-ES_tradnl"/>
        </a:p>
      </dgm:t>
    </dgm:pt>
    <dgm:pt modelId="{00831F09-F38A-40D5-9BEB-9D241176ECC4}" type="pres">
      <dgm:prSet presAssocID="{D3A860E4-E59A-4BDA-9EDD-F9192734DFB9}" presName="LevelTwoTextNode" presStyleLbl="node3" presStyleIdx="4" presStyleCnt="5">
        <dgm:presLayoutVars>
          <dgm:chPref val="3"/>
        </dgm:presLayoutVars>
      </dgm:prSet>
      <dgm:spPr/>
      <dgm:t>
        <a:bodyPr/>
        <a:lstStyle/>
        <a:p>
          <a:endParaRPr lang="es-ES_tradnl"/>
        </a:p>
      </dgm:t>
    </dgm:pt>
    <dgm:pt modelId="{6DF3C789-A3AE-4707-83A0-F52EF987174F}" type="pres">
      <dgm:prSet presAssocID="{D3A860E4-E59A-4BDA-9EDD-F9192734DFB9}" presName="level3hierChild" presStyleCnt="0"/>
      <dgm:spPr/>
      <dgm:t>
        <a:bodyPr/>
        <a:lstStyle/>
        <a:p>
          <a:endParaRPr lang="es-ES_tradnl"/>
        </a:p>
      </dgm:t>
    </dgm:pt>
  </dgm:ptLst>
  <dgm:cxnLst>
    <dgm:cxn modelId="{6BC5B73E-D545-4DDE-98CC-BE3D763E73F0}" srcId="{524E0FE3-C382-468E-ABC0-5B636E85F429}" destId="{D854C8D2-978A-49B0-9046-864143294903}" srcOrd="0" destOrd="0" parTransId="{3F9A8B66-A035-4470-9445-0D3FDE9139A5}" sibTransId="{DBFCF6A1-0DB4-4282-A107-0AD193D624AD}"/>
    <dgm:cxn modelId="{1195D463-7EA2-43BD-BDC4-7E1DCC62BCBA}" srcId="{2AD3047C-15FB-4E84-9008-15520BEF5A38}" destId="{22D0D746-F1A8-4075-AB9A-99DCDB9756D0}" srcOrd="0" destOrd="0" parTransId="{2A350771-A683-40E5-B86C-5CD07E6E20E2}" sibTransId="{6965FE63-A40A-4CFB-B530-CDC55BEF7B34}"/>
    <dgm:cxn modelId="{E3F7D088-FCF9-4EDE-B9BA-D93081A7E929}" type="presOf" srcId="{75918379-4105-4E93-931A-C229910EF53C}" destId="{6A437D50-EE09-4E41-8845-ED8BB0C270BA}" srcOrd="0" destOrd="0" presId="urn:microsoft.com/office/officeart/2005/8/layout/hierarchy2"/>
    <dgm:cxn modelId="{235BEB06-0E27-4A83-850B-D52D42E91D36}" type="presOf" srcId="{E752DDC4-BE3E-4A93-B1D2-CCC72DA02F55}" destId="{8AB27CB7-39B4-4E78-AC1E-DC00F7BB263D}" srcOrd="0" destOrd="0" presId="urn:microsoft.com/office/officeart/2005/8/layout/hierarchy2"/>
    <dgm:cxn modelId="{56F4B68C-8D6C-4A60-96EA-F06AE924333D}" type="presOf" srcId="{524E0FE3-C382-468E-ABC0-5B636E85F429}" destId="{24CF58DE-F113-4E27-8CF4-8CCF74210186}" srcOrd="0" destOrd="0" presId="urn:microsoft.com/office/officeart/2005/8/layout/hierarchy2"/>
    <dgm:cxn modelId="{EE34C52E-33F7-47FC-A8C1-BEC070EEC1B2}" type="presOf" srcId="{D3A860E4-E59A-4BDA-9EDD-F9192734DFB9}" destId="{00831F09-F38A-40D5-9BEB-9D241176ECC4}" srcOrd="0" destOrd="0" presId="urn:microsoft.com/office/officeart/2005/8/layout/hierarchy2"/>
    <dgm:cxn modelId="{D785643C-92AF-4E88-847E-C778D53B2625}" type="presOf" srcId="{3F9A8B66-A035-4470-9445-0D3FDE9139A5}" destId="{E6AA14CE-BDD6-4D86-9710-85961DA985EF}" srcOrd="0" destOrd="0" presId="urn:microsoft.com/office/officeart/2005/8/layout/hierarchy2"/>
    <dgm:cxn modelId="{2AF106AD-1EB5-4537-BDAB-62A8F2026E82}" type="presOf" srcId="{3F9A8B66-A035-4470-9445-0D3FDE9139A5}" destId="{68F3D521-CCBB-42A3-9F06-76EA9D591682}" srcOrd="1" destOrd="0" presId="urn:microsoft.com/office/officeart/2005/8/layout/hierarchy2"/>
    <dgm:cxn modelId="{6270E501-332E-429F-B1CE-4FD141AA4BB5}" type="presOf" srcId="{2AD3047C-15FB-4E84-9008-15520BEF5A38}" destId="{2F1E63B5-7E2D-4FB7-AB92-CEE0D9DEEA26}" srcOrd="0" destOrd="0" presId="urn:microsoft.com/office/officeart/2005/8/layout/hierarchy2"/>
    <dgm:cxn modelId="{E8067649-B24E-4ED4-81B4-709BA3FEA4E6}" type="presOf" srcId="{649FA7A0-4F49-469E-8336-7B8F6CFC80BC}" destId="{3E7C2F50-487F-4F8D-9E0F-3C5091326B07}" srcOrd="1" destOrd="0" presId="urn:microsoft.com/office/officeart/2005/8/layout/hierarchy2"/>
    <dgm:cxn modelId="{57906C03-D9A2-4E21-AA37-DC249059DDAB}" type="presOf" srcId="{1747FBD7-9D99-4E66-8AC5-35EE3DCE7DF7}" destId="{7226EF76-92D4-43A5-948A-017C838D3830}" srcOrd="0" destOrd="0" presId="urn:microsoft.com/office/officeart/2005/8/layout/hierarchy2"/>
    <dgm:cxn modelId="{215EA918-CDE2-4C90-8C8A-83277F8BA4A4}" type="presOf" srcId="{22D0D746-F1A8-4075-AB9A-99DCDB9756D0}" destId="{1D1CB358-6995-4167-8811-690AF794F087}" srcOrd="0" destOrd="0" presId="urn:microsoft.com/office/officeart/2005/8/layout/hierarchy2"/>
    <dgm:cxn modelId="{B6F8B1A3-E623-4E52-84D8-F0411BCC50FB}" srcId="{22D0D746-F1A8-4075-AB9A-99DCDB9756D0}" destId="{524E0FE3-C382-468E-ABC0-5B636E85F429}" srcOrd="0" destOrd="0" parTransId="{649FA7A0-4F49-469E-8336-7B8F6CFC80BC}" sibTransId="{87B2F437-7FB6-4707-A490-F4584FA23F9A}"/>
    <dgm:cxn modelId="{A435A681-ACD0-49F0-8EC3-CC064D0CC0A8}" srcId="{524E0FE3-C382-468E-ABC0-5B636E85F429}" destId="{C6A191DA-98C4-45AF-B933-6424B04F4EBA}" srcOrd="2" destOrd="0" parTransId="{1747FBD7-9D99-4E66-8AC5-35EE3DCE7DF7}" sibTransId="{3F1E03D8-4107-4ED0-94C6-06253B9089D0}"/>
    <dgm:cxn modelId="{EE6B7718-FD4A-4169-9502-A6B503BD46FA}" type="presOf" srcId="{0AFC082A-CC82-4D57-895A-DDFDB8283BB7}" destId="{F0B61891-21EA-4310-95F7-310E45919FBE}" srcOrd="0" destOrd="0" presId="urn:microsoft.com/office/officeart/2005/8/layout/hierarchy2"/>
    <dgm:cxn modelId="{36738277-BC16-4405-B9DB-083C0DE20B9A}" srcId="{524E0FE3-C382-468E-ABC0-5B636E85F429}" destId="{34C83BA6-9F10-474C-BE72-3E82C0D94052}" srcOrd="1" destOrd="0" parTransId="{0AFC082A-CC82-4D57-895A-DDFDB8283BB7}" sibTransId="{DF8EAAF3-6E55-4FD5-B3AA-4F8E65EAC647}"/>
    <dgm:cxn modelId="{5846A275-76AA-431A-A2D9-A663FC69B830}" type="presOf" srcId="{1747FBD7-9D99-4E66-8AC5-35EE3DCE7DF7}" destId="{BFEE61D4-2C95-4CE2-888C-A9EA4BF99428}" srcOrd="1" destOrd="0" presId="urn:microsoft.com/office/officeart/2005/8/layout/hierarchy2"/>
    <dgm:cxn modelId="{4925F9D6-3780-4AD2-A54A-87DAF5F5DD71}" type="presOf" srcId="{D854C8D2-978A-49B0-9046-864143294903}" destId="{AAD9CB69-E753-4884-BAE5-60964BFB5020}" srcOrd="0" destOrd="0" presId="urn:microsoft.com/office/officeart/2005/8/layout/hierarchy2"/>
    <dgm:cxn modelId="{43E2B02C-063F-45E0-8A3B-5973D580048F}" type="presOf" srcId="{317BEA91-0A6E-47E0-8B6A-615B2BDC244F}" destId="{F5F8ED92-FC6B-4173-A5E6-61DD565B6BE4}" srcOrd="1" destOrd="0" presId="urn:microsoft.com/office/officeart/2005/8/layout/hierarchy2"/>
    <dgm:cxn modelId="{61AEE49D-07EE-46EA-87C4-DD57580404D6}" type="presOf" srcId="{649FA7A0-4F49-469E-8336-7B8F6CFC80BC}" destId="{1156269F-9A1F-417A-8AD8-EB2EB3DF487A}" srcOrd="0" destOrd="0" presId="urn:microsoft.com/office/officeart/2005/8/layout/hierarchy2"/>
    <dgm:cxn modelId="{35EE4D54-B015-4E35-ADAC-F93B5D88D617}" srcId="{524E0FE3-C382-468E-ABC0-5B636E85F429}" destId="{75918379-4105-4E93-931A-C229910EF53C}" srcOrd="3" destOrd="0" parTransId="{E752DDC4-BE3E-4A93-B1D2-CCC72DA02F55}" sibTransId="{1781410F-5D36-4D08-9D46-79B5353432B7}"/>
    <dgm:cxn modelId="{28F1AB73-BCA6-4644-B683-061238AC116C}" type="presOf" srcId="{C6A191DA-98C4-45AF-B933-6424B04F4EBA}" destId="{E0EF5A4B-5CF2-4AC7-8060-D31B6C196468}" srcOrd="0" destOrd="0" presId="urn:microsoft.com/office/officeart/2005/8/layout/hierarchy2"/>
    <dgm:cxn modelId="{7178BB76-CF97-4573-826C-4296285C2158}" type="presOf" srcId="{34C83BA6-9F10-474C-BE72-3E82C0D94052}" destId="{724CAFD7-E068-4551-81DF-B90028365083}" srcOrd="0" destOrd="0" presId="urn:microsoft.com/office/officeart/2005/8/layout/hierarchy2"/>
    <dgm:cxn modelId="{32527405-D214-45F5-A6C9-5F3A4E4A13D8}" type="presOf" srcId="{317BEA91-0A6E-47E0-8B6A-615B2BDC244F}" destId="{9127EFD0-B641-48EB-800B-3D35A67B2914}" srcOrd="0" destOrd="0" presId="urn:microsoft.com/office/officeart/2005/8/layout/hierarchy2"/>
    <dgm:cxn modelId="{13487D58-B228-414A-949C-7AE26A6DAB51}" srcId="{524E0FE3-C382-468E-ABC0-5B636E85F429}" destId="{D3A860E4-E59A-4BDA-9EDD-F9192734DFB9}" srcOrd="4" destOrd="0" parTransId="{317BEA91-0A6E-47E0-8B6A-615B2BDC244F}" sibTransId="{8CFF2C2A-878E-4599-AEE2-E65D36F0C5DC}"/>
    <dgm:cxn modelId="{6E4F580D-1377-4EDA-9B0A-BC12306E7E8C}" type="presOf" srcId="{0AFC082A-CC82-4D57-895A-DDFDB8283BB7}" destId="{84934723-34F9-4B00-8CAF-9CAD080CA6B9}" srcOrd="1" destOrd="0" presId="urn:microsoft.com/office/officeart/2005/8/layout/hierarchy2"/>
    <dgm:cxn modelId="{4BBC9388-67DE-49D0-A81C-13294C0F8E63}" type="presOf" srcId="{E752DDC4-BE3E-4A93-B1D2-CCC72DA02F55}" destId="{96017022-40DC-41D1-B2FC-164D5E86C968}" srcOrd="1" destOrd="0" presId="urn:microsoft.com/office/officeart/2005/8/layout/hierarchy2"/>
    <dgm:cxn modelId="{24290A2C-8717-4D7D-8E93-E03D12859387}" type="presParOf" srcId="{2F1E63B5-7E2D-4FB7-AB92-CEE0D9DEEA26}" destId="{4ECC937F-BA29-4029-AAEE-D690FFFA750F}" srcOrd="0" destOrd="0" presId="urn:microsoft.com/office/officeart/2005/8/layout/hierarchy2"/>
    <dgm:cxn modelId="{2D324509-0F95-4E53-B03F-DE3E9EF5E115}" type="presParOf" srcId="{4ECC937F-BA29-4029-AAEE-D690FFFA750F}" destId="{1D1CB358-6995-4167-8811-690AF794F087}" srcOrd="0" destOrd="0" presId="urn:microsoft.com/office/officeart/2005/8/layout/hierarchy2"/>
    <dgm:cxn modelId="{8E0C0B34-E649-42F8-BF46-0B6642948256}" type="presParOf" srcId="{4ECC937F-BA29-4029-AAEE-D690FFFA750F}" destId="{425FBCE1-2E46-4D2E-9311-4A746C50F163}" srcOrd="1" destOrd="0" presId="urn:microsoft.com/office/officeart/2005/8/layout/hierarchy2"/>
    <dgm:cxn modelId="{9F7A330E-23C8-4986-BA90-DCEAD87AE680}" type="presParOf" srcId="{425FBCE1-2E46-4D2E-9311-4A746C50F163}" destId="{1156269F-9A1F-417A-8AD8-EB2EB3DF487A}" srcOrd="0" destOrd="0" presId="urn:microsoft.com/office/officeart/2005/8/layout/hierarchy2"/>
    <dgm:cxn modelId="{898A34BE-0C21-4251-9665-68268083DB6F}" type="presParOf" srcId="{1156269F-9A1F-417A-8AD8-EB2EB3DF487A}" destId="{3E7C2F50-487F-4F8D-9E0F-3C5091326B07}" srcOrd="0" destOrd="0" presId="urn:microsoft.com/office/officeart/2005/8/layout/hierarchy2"/>
    <dgm:cxn modelId="{0C07191A-5D62-44D0-8CB3-8C1D47B470C2}" type="presParOf" srcId="{425FBCE1-2E46-4D2E-9311-4A746C50F163}" destId="{D4E172FF-0303-4554-8A94-59DD9E67DB32}" srcOrd="1" destOrd="0" presId="urn:microsoft.com/office/officeart/2005/8/layout/hierarchy2"/>
    <dgm:cxn modelId="{AB80E258-4B62-4EAA-A8BC-0B24A53D3D00}" type="presParOf" srcId="{D4E172FF-0303-4554-8A94-59DD9E67DB32}" destId="{24CF58DE-F113-4E27-8CF4-8CCF74210186}" srcOrd="0" destOrd="0" presId="urn:microsoft.com/office/officeart/2005/8/layout/hierarchy2"/>
    <dgm:cxn modelId="{BCBE0CE9-5DFC-4DD2-8092-F95CF16D6158}" type="presParOf" srcId="{D4E172FF-0303-4554-8A94-59DD9E67DB32}" destId="{62F6A88F-8BE6-4DEC-BC5E-5AE872A2A80F}" srcOrd="1" destOrd="0" presId="urn:microsoft.com/office/officeart/2005/8/layout/hierarchy2"/>
    <dgm:cxn modelId="{6DC31DF1-BE26-428A-96C4-4834A7DBF7A1}" type="presParOf" srcId="{62F6A88F-8BE6-4DEC-BC5E-5AE872A2A80F}" destId="{E6AA14CE-BDD6-4D86-9710-85961DA985EF}" srcOrd="0" destOrd="0" presId="urn:microsoft.com/office/officeart/2005/8/layout/hierarchy2"/>
    <dgm:cxn modelId="{3FEF1B26-AE09-4AF4-9F53-89965D7FB8F0}" type="presParOf" srcId="{E6AA14CE-BDD6-4D86-9710-85961DA985EF}" destId="{68F3D521-CCBB-42A3-9F06-76EA9D591682}" srcOrd="0" destOrd="0" presId="urn:microsoft.com/office/officeart/2005/8/layout/hierarchy2"/>
    <dgm:cxn modelId="{ACB9EBE3-7857-49D6-AC19-3CC05DF291C2}" type="presParOf" srcId="{62F6A88F-8BE6-4DEC-BC5E-5AE872A2A80F}" destId="{9DD4F60C-202C-45E7-B553-B0031E00D87C}" srcOrd="1" destOrd="0" presId="urn:microsoft.com/office/officeart/2005/8/layout/hierarchy2"/>
    <dgm:cxn modelId="{007A6A18-6B5E-433C-B94C-87982C982596}" type="presParOf" srcId="{9DD4F60C-202C-45E7-B553-B0031E00D87C}" destId="{AAD9CB69-E753-4884-BAE5-60964BFB5020}" srcOrd="0" destOrd="0" presId="urn:microsoft.com/office/officeart/2005/8/layout/hierarchy2"/>
    <dgm:cxn modelId="{51EA6430-2973-4E4C-8B8B-9DC19ECC9758}" type="presParOf" srcId="{9DD4F60C-202C-45E7-B553-B0031E00D87C}" destId="{F01C8A6E-8E7C-4C90-8E8B-E451646F2F55}" srcOrd="1" destOrd="0" presId="urn:microsoft.com/office/officeart/2005/8/layout/hierarchy2"/>
    <dgm:cxn modelId="{B95B19EF-4C87-4751-969D-F91AF1E1871D}" type="presParOf" srcId="{62F6A88F-8BE6-4DEC-BC5E-5AE872A2A80F}" destId="{F0B61891-21EA-4310-95F7-310E45919FBE}" srcOrd="2" destOrd="0" presId="urn:microsoft.com/office/officeart/2005/8/layout/hierarchy2"/>
    <dgm:cxn modelId="{AC3933B2-2641-4778-94F5-1375A05D9ED5}" type="presParOf" srcId="{F0B61891-21EA-4310-95F7-310E45919FBE}" destId="{84934723-34F9-4B00-8CAF-9CAD080CA6B9}" srcOrd="0" destOrd="0" presId="urn:microsoft.com/office/officeart/2005/8/layout/hierarchy2"/>
    <dgm:cxn modelId="{A6F9DA55-AB78-419B-A93B-4224A32D44A6}" type="presParOf" srcId="{62F6A88F-8BE6-4DEC-BC5E-5AE872A2A80F}" destId="{6464470D-BB71-45DE-8C46-97FB59A4EDBD}" srcOrd="3" destOrd="0" presId="urn:microsoft.com/office/officeart/2005/8/layout/hierarchy2"/>
    <dgm:cxn modelId="{7A7ABA29-341C-43A8-8FEE-3ACCC748F913}" type="presParOf" srcId="{6464470D-BB71-45DE-8C46-97FB59A4EDBD}" destId="{724CAFD7-E068-4551-81DF-B90028365083}" srcOrd="0" destOrd="0" presId="urn:microsoft.com/office/officeart/2005/8/layout/hierarchy2"/>
    <dgm:cxn modelId="{8FA9BE67-0FD4-4DF7-96A0-C75BE5156357}" type="presParOf" srcId="{6464470D-BB71-45DE-8C46-97FB59A4EDBD}" destId="{D77E9F29-AA84-4DEB-A6E4-3B8AD6F063F3}" srcOrd="1" destOrd="0" presId="urn:microsoft.com/office/officeart/2005/8/layout/hierarchy2"/>
    <dgm:cxn modelId="{A78B8B19-791E-4D99-A0E6-351CF0FD4551}" type="presParOf" srcId="{62F6A88F-8BE6-4DEC-BC5E-5AE872A2A80F}" destId="{7226EF76-92D4-43A5-948A-017C838D3830}" srcOrd="4" destOrd="0" presId="urn:microsoft.com/office/officeart/2005/8/layout/hierarchy2"/>
    <dgm:cxn modelId="{B0C0A52C-DB62-4287-BBA6-2552D72D1358}" type="presParOf" srcId="{7226EF76-92D4-43A5-948A-017C838D3830}" destId="{BFEE61D4-2C95-4CE2-888C-A9EA4BF99428}" srcOrd="0" destOrd="0" presId="urn:microsoft.com/office/officeart/2005/8/layout/hierarchy2"/>
    <dgm:cxn modelId="{37EFD59A-735C-4545-8E63-CA1ABBB6B67C}" type="presParOf" srcId="{62F6A88F-8BE6-4DEC-BC5E-5AE872A2A80F}" destId="{9933AE11-079E-4F8B-8C39-79055F64D9C1}" srcOrd="5" destOrd="0" presId="urn:microsoft.com/office/officeart/2005/8/layout/hierarchy2"/>
    <dgm:cxn modelId="{E8A542E2-A860-48F3-9EC0-70306FB6CB72}" type="presParOf" srcId="{9933AE11-079E-4F8B-8C39-79055F64D9C1}" destId="{E0EF5A4B-5CF2-4AC7-8060-D31B6C196468}" srcOrd="0" destOrd="0" presId="urn:microsoft.com/office/officeart/2005/8/layout/hierarchy2"/>
    <dgm:cxn modelId="{2B21894C-016B-470B-B1EF-B72E5DBB6894}" type="presParOf" srcId="{9933AE11-079E-4F8B-8C39-79055F64D9C1}" destId="{32E00255-59FF-47CF-8A11-8FF3641A63E7}" srcOrd="1" destOrd="0" presId="urn:microsoft.com/office/officeart/2005/8/layout/hierarchy2"/>
    <dgm:cxn modelId="{D64B5EC4-2C19-490F-AC62-60BBF2E3BA12}" type="presParOf" srcId="{62F6A88F-8BE6-4DEC-BC5E-5AE872A2A80F}" destId="{8AB27CB7-39B4-4E78-AC1E-DC00F7BB263D}" srcOrd="6" destOrd="0" presId="urn:microsoft.com/office/officeart/2005/8/layout/hierarchy2"/>
    <dgm:cxn modelId="{21252146-7261-4105-9320-24821BCF44B1}" type="presParOf" srcId="{8AB27CB7-39B4-4E78-AC1E-DC00F7BB263D}" destId="{96017022-40DC-41D1-B2FC-164D5E86C968}" srcOrd="0" destOrd="0" presId="urn:microsoft.com/office/officeart/2005/8/layout/hierarchy2"/>
    <dgm:cxn modelId="{A10B7966-FA2C-43D2-9FCB-3D0A8CA88E85}" type="presParOf" srcId="{62F6A88F-8BE6-4DEC-BC5E-5AE872A2A80F}" destId="{43052291-FF87-42F2-A854-0AC9FDD85889}" srcOrd="7" destOrd="0" presId="urn:microsoft.com/office/officeart/2005/8/layout/hierarchy2"/>
    <dgm:cxn modelId="{D585BE62-1BCD-48D1-A6FD-9B51798DA5BB}" type="presParOf" srcId="{43052291-FF87-42F2-A854-0AC9FDD85889}" destId="{6A437D50-EE09-4E41-8845-ED8BB0C270BA}" srcOrd="0" destOrd="0" presId="urn:microsoft.com/office/officeart/2005/8/layout/hierarchy2"/>
    <dgm:cxn modelId="{D2FA7F69-B9F4-45FD-A17E-70A4828C7BFA}" type="presParOf" srcId="{43052291-FF87-42F2-A854-0AC9FDD85889}" destId="{D0A11ABD-8FDF-4007-861C-9F1BC605F4A3}" srcOrd="1" destOrd="0" presId="urn:microsoft.com/office/officeart/2005/8/layout/hierarchy2"/>
    <dgm:cxn modelId="{D35B5E65-FC1F-420A-829E-C493C20E1259}" type="presParOf" srcId="{62F6A88F-8BE6-4DEC-BC5E-5AE872A2A80F}" destId="{9127EFD0-B641-48EB-800B-3D35A67B2914}" srcOrd="8" destOrd="0" presId="urn:microsoft.com/office/officeart/2005/8/layout/hierarchy2"/>
    <dgm:cxn modelId="{A8FBBB19-9FE0-4222-9D9A-3FA07AD965C9}" type="presParOf" srcId="{9127EFD0-B641-48EB-800B-3D35A67B2914}" destId="{F5F8ED92-FC6B-4173-A5E6-61DD565B6BE4}" srcOrd="0" destOrd="0" presId="urn:microsoft.com/office/officeart/2005/8/layout/hierarchy2"/>
    <dgm:cxn modelId="{2496AA87-F99D-4916-9B54-7277613F3FE2}" type="presParOf" srcId="{62F6A88F-8BE6-4DEC-BC5E-5AE872A2A80F}" destId="{3B9DE4FE-2D60-4D2B-B4FD-0FC4B61FC2C1}" srcOrd="9" destOrd="0" presId="urn:microsoft.com/office/officeart/2005/8/layout/hierarchy2"/>
    <dgm:cxn modelId="{4401D2AE-08EC-4CF9-9D00-D0BF1686F585}" type="presParOf" srcId="{3B9DE4FE-2D60-4D2B-B4FD-0FC4B61FC2C1}" destId="{00831F09-F38A-40D5-9BEB-9D241176ECC4}" srcOrd="0" destOrd="0" presId="urn:microsoft.com/office/officeart/2005/8/layout/hierarchy2"/>
    <dgm:cxn modelId="{021F8CA0-963F-44B9-B6EB-447A01B651F4}" type="presParOf" srcId="{3B9DE4FE-2D60-4D2B-B4FD-0FC4B61FC2C1}" destId="{6DF3C789-A3AE-4707-83A0-F52EF987174F}" srcOrd="1" destOrd="0" presId="urn:microsoft.com/office/officeart/2005/8/layout/hierarchy2"/>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5FAB75-3FF8-4D30-B223-351AB88C46FD}" type="doc">
      <dgm:prSet loTypeId="urn:microsoft.com/office/officeart/2008/layout/LinedList" loCatId="list" qsTypeId="urn:microsoft.com/office/officeart/2005/8/quickstyle/simple4" qsCatId="simple" csTypeId="urn:microsoft.com/office/officeart/2005/8/colors/accent0_2" csCatId="mainScheme" phldr="1"/>
      <dgm:spPr/>
      <dgm:t>
        <a:bodyPr/>
        <a:lstStyle/>
        <a:p>
          <a:endParaRPr lang="es-ES"/>
        </a:p>
      </dgm:t>
    </dgm:pt>
    <dgm:pt modelId="{CDE1431E-4BEE-4621-8AD6-022BA18C6B4D}">
      <dgm:prSet phldrT="[Texto]" custT="1"/>
      <dgm:spPr/>
      <dgm:t>
        <a:bodyPr/>
        <a:lstStyle/>
        <a:p>
          <a:r>
            <a:rPr lang="es-ES" sz="3200" dirty="0" smtClean="0">
              <a:latin typeface="Arial" panose="020B0604020202020204" pitchFamily="34" charset="0"/>
              <a:cs typeface="Arial" panose="020B0604020202020204" pitchFamily="34" charset="0"/>
            </a:rPr>
            <a:t>HTML y CSS</a:t>
          </a:r>
          <a:endParaRPr lang="es-ES" sz="3200" dirty="0">
            <a:latin typeface="Arial" panose="020B0604020202020204" pitchFamily="34" charset="0"/>
            <a:cs typeface="Arial" panose="020B0604020202020204" pitchFamily="34" charset="0"/>
          </a:endParaRPr>
        </a:p>
      </dgm:t>
    </dgm:pt>
    <dgm:pt modelId="{B4485F07-B0B4-4B96-99FC-8349891C1118}" type="parTrans" cxnId="{7334E5D7-2600-45F6-8693-282A65571A78}">
      <dgm:prSet/>
      <dgm:spPr/>
      <dgm:t>
        <a:bodyPr/>
        <a:lstStyle/>
        <a:p>
          <a:endParaRPr lang="es-ES" sz="1200">
            <a:latin typeface="Arial" panose="020B0604020202020204" pitchFamily="34" charset="0"/>
            <a:cs typeface="Arial" panose="020B0604020202020204" pitchFamily="34" charset="0"/>
          </a:endParaRPr>
        </a:p>
      </dgm:t>
    </dgm:pt>
    <dgm:pt modelId="{B4005EC7-257A-4DED-85A7-4026459CAAD6}" type="sibTrans" cxnId="{7334E5D7-2600-45F6-8693-282A65571A78}">
      <dgm:prSet/>
      <dgm:spPr/>
      <dgm:t>
        <a:bodyPr/>
        <a:lstStyle/>
        <a:p>
          <a:endParaRPr lang="es-ES" sz="1200">
            <a:latin typeface="Arial" panose="020B0604020202020204" pitchFamily="34" charset="0"/>
            <a:cs typeface="Arial" panose="020B0604020202020204" pitchFamily="34" charset="0"/>
          </a:endParaRPr>
        </a:p>
      </dgm:t>
    </dgm:pt>
    <dgm:pt modelId="{AE22BCBB-9C04-4AF1-A462-EB5308F00389}">
      <dgm:prSet phldrT="[Texto]" custT="1"/>
      <dgm:spPr/>
      <dgm:t>
        <a:bodyPr/>
        <a:lstStyle/>
        <a:p>
          <a:r>
            <a:rPr lang="es-ES" sz="1600" dirty="0" smtClean="0">
              <a:latin typeface="Arial" panose="020B0604020202020204" pitchFamily="34" charset="0"/>
              <a:cs typeface="Arial" panose="020B0604020202020204" pitchFamily="34" charset="0"/>
            </a:rPr>
            <a:t>1. Introducción</a:t>
          </a:r>
          <a:endParaRPr lang="es-ES" sz="1600" dirty="0">
            <a:latin typeface="Arial" panose="020B0604020202020204" pitchFamily="34" charset="0"/>
            <a:cs typeface="Arial" panose="020B0604020202020204" pitchFamily="34" charset="0"/>
          </a:endParaRPr>
        </a:p>
      </dgm:t>
    </dgm:pt>
    <dgm:pt modelId="{E5E16823-56AB-4512-A2BE-30112CEF7FA1}" type="parTrans" cxnId="{A4316729-617A-4218-B6C6-9535B46D376C}">
      <dgm:prSet/>
      <dgm:spPr/>
      <dgm:t>
        <a:bodyPr/>
        <a:lstStyle/>
        <a:p>
          <a:endParaRPr lang="es-ES" sz="1200">
            <a:latin typeface="Arial" panose="020B0604020202020204" pitchFamily="34" charset="0"/>
            <a:cs typeface="Arial" panose="020B0604020202020204" pitchFamily="34" charset="0"/>
          </a:endParaRPr>
        </a:p>
      </dgm:t>
    </dgm:pt>
    <dgm:pt modelId="{D5BD6BA8-42D2-4C10-B965-DC254F722AF8}" type="sibTrans" cxnId="{A4316729-617A-4218-B6C6-9535B46D376C}">
      <dgm:prSet/>
      <dgm:spPr/>
      <dgm:t>
        <a:bodyPr/>
        <a:lstStyle/>
        <a:p>
          <a:endParaRPr lang="es-ES" sz="1200">
            <a:latin typeface="Arial" panose="020B0604020202020204" pitchFamily="34" charset="0"/>
            <a:cs typeface="Arial" panose="020B0604020202020204" pitchFamily="34" charset="0"/>
          </a:endParaRPr>
        </a:p>
      </dgm:t>
    </dgm:pt>
    <dgm:pt modelId="{80969CA2-95B8-45F1-B60F-11A0BA152C32}">
      <dgm:prSet phldrT="[Texto]" custT="1"/>
      <dgm:spPr/>
      <dgm:t>
        <a:bodyPr/>
        <a:lstStyle/>
        <a:p>
          <a:r>
            <a:rPr lang="es-ES" sz="1600" dirty="0" smtClean="0">
              <a:latin typeface="Arial" panose="020B0604020202020204" pitchFamily="34" charset="0"/>
              <a:cs typeface="Arial" panose="020B0604020202020204" pitchFamily="34" charset="0"/>
            </a:rPr>
            <a:t>2. Estructura de una página, Texto, Enlaces e Imágenes.</a:t>
          </a:r>
          <a:endParaRPr lang="es-ES" sz="1600" dirty="0">
            <a:latin typeface="Arial" panose="020B0604020202020204" pitchFamily="34" charset="0"/>
            <a:cs typeface="Arial" panose="020B0604020202020204" pitchFamily="34" charset="0"/>
          </a:endParaRPr>
        </a:p>
      </dgm:t>
    </dgm:pt>
    <dgm:pt modelId="{C3ADFBB1-2287-4ED9-AE1A-51B3B409C818}" type="parTrans" cxnId="{7B9529D4-5076-4F71-95CC-EF5B9B5C09AD}">
      <dgm:prSet/>
      <dgm:spPr/>
      <dgm:t>
        <a:bodyPr/>
        <a:lstStyle/>
        <a:p>
          <a:endParaRPr lang="es-ES" sz="1200">
            <a:latin typeface="Arial" panose="020B0604020202020204" pitchFamily="34" charset="0"/>
            <a:cs typeface="Arial" panose="020B0604020202020204" pitchFamily="34" charset="0"/>
          </a:endParaRPr>
        </a:p>
      </dgm:t>
    </dgm:pt>
    <dgm:pt modelId="{A7C5D9C3-644D-46FE-B075-8B048CD205DD}" type="sibTrans" cxnId="{7B9529D4-5076-4F71-95CC-EF5B9B5C09AD}">
      <dgm:prSet/>
      <dgm:spPr/>
      <dgm:t>
        <a:bodyPr/>
        <a:lstStyle/>
        <a:p>
          <a:endParaRPr lang="es-ES" sz="1200">
            <a:latin typeface="Arial" panose="020B0604020202020204" pitchFamily="34" charset="0"/>
            <a:cs typeface="Arial" panose="020B0604020202020204" pitchFamily="34" charset="0"/>
          </a:endParaRPr>
        </a:p>
      </dgm:t>
    </dgm:pt>
    <dgm:pt modelId="{62B07AA4-82E0-4E1A-ADA9-5DC21462D5C1}">
      <dgm:prSet phldrT="[Texto]" custT="1"/>
      <dgm:spPr/>
      <dgm:t>
        <a:bodyPr/>
        <a:lstStyle/>
        <a:p>
          <a:r>
            <a:rPr lang="es-ES" sz="1600" dirty="0" smtClean="0">
              <a:latin typeface="Arial" panose="020B0604020202020204" pitchFamily="34" charset="0"/>
              <a:cs typeface="Arial" panose="020B0604020202020204" pitchFamily="34" charset="0"/>
            </a:rPr>
            <a:t>3. Capas</a:t>
          </a:r>
          <a:endParaRPr lang="es-ES" sz="1600" dirty="0">
            <a:latin typeface="Arial" panose="020B0604020202020204" pitchFamily="34" charset="0"/>
            <a:cs typeface="Arial" panose="020B0604020202020204" pitchFamily="34" charset="0"/>
          </a:endParaRPr>
        </a:p>
      </dgm:t>
    </dgm:pt>
    <dgm:pt modelId="{71BAC80C-232B-4BCE-BBB5-92284F518885}" type="parTrans" cxnId="{F7B90BCC-459E-490C-8FB1-0F7172CFE24C}">
      <dgm:prSet/>
      <dgm:spPr/>
      <dgm:t>
        <a:bodyPr/>
        <a:lstStyle/>
        <a:p>
          <a:endParaRPr lang="es-ES" sz="1200">
            <a:latin typeface="Arial" panose="020B0604020202020204" pitchFamily="34" charset="0"/>
            <a:cs typeface="Arial" panose="020B0604020202020204" pitchFamily="34" charset="0"/>
          </a:endParaRPr>
        </a:p>
      </dgm:t>
    </dgm:pt>
    <dgm:pt modelId="{CB5E03CF-B2D9-432E-A8FA-03979CCA924E}" type="sibTrans" cxnId="{F7B90BCC-459E-490C-8FB1-0F7172CFE24C}">
      <dgm:prSet/>
      <dgm:spPr/>
      <dgm:t>
        <a:bodyPr/>
        <a:lstStyle/>
        <a:p>
          <a:endParaRPr lang="es-ES" sz="1200">
            <a:latin typeface="Arial" panose="020B0604020202020204" pitchFamily="34" charset="0"/>
            <a:cs typeface="Arial" panose="020B0604020202020204" pitchFamily="34" charset="0"/>
          </a:endParaRPr>
        </a:p>
      </dgm:t>
    </dgm:pt>
    <dgm:pt modelId="{F4FC5EAC-7154-4C52-A252-BEF2B293EBF6}">
      <dgm:prSet phldrT="[Texto]" custT="1"/>
      <dgm:spPr/>
      <dgm:t>
        <a:bodyPr/>
        <a:lstStyle/>
        <a:p>
          <a:r>
            <a:rPr lang="es-ES" sz="1600" dirty="0" smtClean="0">
              <a:latin typeface="Arial" panose="020B0604020202020204" pitchFamily="34" charset="0"/>
              <a:cs typeface="Arial" panose="020B0604020202020204" pitchFamily="34" charset="0"/>
            </a:rPr>
            <a:t>4. Nuevas Etiquetas.</a:t>
          </a:r>
          <a:endParaRPr lang="es-ES" sz="1600" dirty="0">
            <a:latin typeface="Arial" panose="020B0604020202020204" pitchFamily="34" charset="0"/>
            <a:cs typeface="Arial" panose="020B0604020202020204" pitchFamily="34" charset="0"/>
          </a:endParaRPr>
        </a:p>
      </dgm:t>
    </dgm:pt>
    <dgm:pt modelId="{70CFE774-ED53-44C1-AA0A-8B645A9B57F7}" type="parTrans" cxnId="{5F5527AD-276B-4AA0-9291-3D0559F4673E}">
      <dgm:prSet/>
      <dgm:spPr/>
      <dgm:t>
        <a:bodyPr/>
        <a:lstStyle/>
        <a:p>
          <a:endParaRPr lang="es-ES" sz="1200">
            <a:latin typeface="Arial" panose="020B0604020202020204" pitchFamily="34" charset="0"/>
            <a:cs typeface="Arial" panose="020B0604020202020204" pitchFamily="34" charset="0"/>
          </a:endParaRPr>
        </a:p>
      </dgm:t>
    </dgm:pt>
    <dgm:pt modelId="{5CEF15EC-A8BF-4A66-8711-C300C6900B02}" type="sibTrans" cxnId="{5F5527AD-276B-4AA0-9291-3D0559F4673E}">
      <dgm:prSet/>
      <dgm:spPr/>
      <dgm:t>
        <a:bodyPr/>
        <a:lstStyle/>
        <a:p>
          <a:endParaRPr lang="es-ES" sz="1200">
            <a:latin typeface="Arial" panose="020B0604020202020204" pitchFamily="34" charset="0"/>
            <a:cs typeface="Arial" panose="020B0604020202020204" pitchFamily="34" charset="0"/>
          </a:endParaRPr>
        </a:p>
      </dgm:t>
    </dgm:pt>
    <dgm:pt modelId="{C251F842-0EAE-4BE7-A245-4F1AD9EA6BD7}">
      <dgm:prSet phldrT="[Texto]" custT="1"/>
      <dgm:spPr/>
      <dgm:t>
        <a:bodyPr/>
        <a:lstStyle/>
        <a:p>
          <a:r>
            <a:rPr lang="es-ES" sz="1600" dirty="0" smtClean="0">
              <a:latin typeface="Arial" panose="020B0604020202020204" pitchFamily="34" charset="0"/>
              <a:cs typeface="Arial" panose="020B0604020202020204" pitchFamily="34" charset="0"/>
            </a:rPr>
            <a:t>5. Formularios.</a:t>
          </a:r>
          <a:endParaRPr lang="es-ES" sz="1600" dirty="0">
            <a:latin typeface="Arial" panose="020B0604020202020204" pitchFamily="34" charset="0"/>
            <a:cs typeface="Arial" panose="020B0604020202020204" pitchFamily="34" charset="0"/>
          </a:endParaRPr>
        </a:p>
      </dgm:t>
    </dgm:pt>
    <dgm:pt modelId="{FB7E28C1-93FF-46F2-8D14-3C3B09E9F53A}" type="parTrans" cxnId="{80C1ED2C-111E-451E-A767-C945EC7BA4C5}">
      <dgm:prSet/>
      <dgm:spPr/>
      <dgm:t>
        <a:bodyPr/>
        <a:lstStyle/>
        <a:p>
          <a:endParaRPr lang="es-ES" sz="1200">
            <a:latin typeface="Arial" panose="020B0604020202020204" pitchFamily="34" charset="0"/>
            <a:cs typeface="Arial" panose="020B0604020202020204" pitchFamily="34" charset="0"/>
          </a:endParaRPr>
        </a:p>
      </dgm:t>
    </dgm:pt>
    <dgm:pt modelId="{86EFDC4C-9066-439A-BB89-91BF4850958A}" type="sibTrans" cxnId="{80C1ED2C-111E-451E-A767-C945EC7BA4C5}">
      <dgm:prSet/>
      <dgm:spPr/>
      <dgm:t>
        <a:bodyPr/>
        <a:lstStyle/>
        <a:p>
          <a:endParaRPr lang="es-ES" sz="1200">
            <a:latin typeface="Arial" panose="020B0604020202020204" pitchFamily="34" charset="0"/>
            <a:cs typeface="Arial" panose="020B0604020202020204" pitchFamily="34" charset="0"/>
          </a:endParaRPr>
        </a:p>
      </dgm:t>
    </dgm:pt>
    <dgm:pt modelId="{D9EEDAD3-BD2E-4D16-99A7-67A78CA00680}">
      <dgm:prSet phldrT="[Texto]" custT="1"/>
      <dgm:spPr/>
      <dgm:t>
        <a:bodyPr/>
        <a:lstStyle/>
        <a:p>
          <a:r>
            <a:rPr lang="es-ES" sz="1600" dirty="0" smtClean="0">
              <a:latin typeface="Arial" panose="020B0604020202020204" pitchFamily="34" charset="0"/>
              <a:cs typeface="Arial" panose="020B0604020202020204" pitchFamily="34" charset="0"/>
            </a:rPr>
            <a:t>6. Tablas.</a:t>
          </a:r>
          <a:endParaRPr lang="es-ES" sz="1600" dirty="0">
            <a:latin typeface="Arial" panose="020B0604020202020204" pitchFamily="34" charset="0"/>
            <a:cs typeface="Arial" panose="020B0604020202020204" pitchFamily="34" charset="0"/>
          </a:endParaRPr>
        </a:p>
      </dgm:t>
    </dgm:pt>
    <dgm:pt modelId="{6DC78B23-E70C-4857-884A-67B283CEB19B}" type="parTrans" cxnId="{7A9ADB5C-A4FD-4933-8897-34F195071ACE}">
      <dgm:prSet/>
      <dgm:spPr/>
      <dgm:t>
        <a:bodyPr/>
        <a:lstStyle/>
        <a:p>
          <a:endParaRPr lang="es-ES" sz="1200">
            <a:latin typeface="Arial" panose="020B0604020202020204" pitchFamily="34" charset="0"/>
            <a:cs typeface="Arial" panose="020B0604020202020204" pitchFamily="34" charset="0"/>
          </a:endParaRPr>
        </a:p>
      </dgm:t>
    </dgm:pt>
    <dgm:pt modelId="{1291C9BA-B5F2-4B3E-8C35-3B8B42617C9F}" type="sibTrans" cxnId="{7A9ADB5C-A4FD-4933-8897-34F195071ACE}">
      <dgm:prSet/>
      <dgm:spPr/>
      <dgm:t>
        <a:bodyPr/>
        <a:lstStyle/>
        <a:p>
          <a:endParaRPr lang="es-ES" sz="1200">
            <a:latin typeface="Arial" panose="020B0604020202020204" pitchFamily="34" charset="0"/>
            <a:cs typeface="Arial" panose="020B0604020202020204" pitchFamily="34" charset="0"/>
          </a:endParaRPr>
        </a:p>
      </dgm:t>
    </dgm:pt>
    <dgm:pt modelId="{CBCB5BB3-B177-4A7B-91D8-7EA1322CD903}">
      <dgm:prSet phldrT="[Texto]" custT="1"/>
      <dgm:spPr/>
      <dgm:t>
        <a:bodyPr/>
        <a:lstStyle/>
        <a:p>
          <a:r>
            <a:rPr lang="es-ES" sz="1600" dirty="0" smtClean="0">
              <a:latin typeface="Arial" panose="020B0604020202020204" pitchFamily="34" charset="0"/>
              <a:cs typeface="Arial" panose="020B0604020202020204" pitchFamily="34" charset="0"/>
            </a:rPr>
            <a:t>7. Hojas de estilo.</a:t>
          </a:r>
          <a:endParaRPr lang="es-ES" sz="1600" dirty="0">
            <a:latin typeface="Arial" panose="020B0604020202020204" pitchFamily="34" charset="0"/>
            <a:cs typeface="Arial" panose="020B0604020202020204" pitchFamily="34" charset="0"/>
          </a:endParaRPr>
        </a:p>
      </dgm:t>
    </dgm:pt>
    <dgm:pt modelId="{8A3FDEB0-7D25-43B0-9211-5B51C20E7AE2}" type="parTrans" cxnId="{8173C78F-DF8F-405A-8097-5FF123FA13D1}">
      <dgm:prSet/>
      <dgm:spPr/>
      <dgm:t>
        <a:bodyPr/>
        <a:lstStyle/>
        <a:p>
          <a:endParaRPr lang="es-ES" sz="1200">
            <a:latin typeface="Arial" panose="020B0604020202020204" pitchFamily="34" charset="0"/>
            <a:cs typeface="Arial" panose="020B0604020202020204" pitchFamily="34" charset="0"/>
          </a:endParaRPr>
        </a:p>
      </dgm:t>
    </dgm:pt>
    <dgm:pt modelId="{FE5E52C2-54EC-47B3-9B33-43DF7267A4CA}" type="sibTrans" cxnId="{8173C78F-DF8F-405A-8097-5FF123FA13D1}">
      <dgm:prSet/>
      <dgm:spPr/>
      <dgm:t>
        <a:bodyPr/>
        <a:lstStyle/>
        <a:p>
          <a:endParaRPr lang="es-ES" sz="1200">
            <a:latin typeface="Arial" panose="020B0604020202020204" pitchFamily="34" charset="0"/>
            <a:cs typeface="Arial" panose="020B0604020202020204" pitchFamily="34" charset="0"/>
          </a:endParaRPr>
        </a:p>
      </dgm:t>
    </dgm:pt>
    <dgm:pt modelId="{D5932FBC-C1AC-487C-84A6-A76061ADA06D}">
      <dgm:prSet phldrT="[Texto]" custT="1"/>
      <dgm:spPr/>
      <dgm:t>
        <a:bodyPr/>
        <a:lstStyle/>
        <a:p>
          <a:r>
            <a:rPr lang="es-ES" sz="1600" dirty="0" smtClean="0">
              <a:latin typeface="Arial" panose="020B0604020202020204" pitchFamily="34" charset="0"/>
              <a:cs typeface="Arial" panose="020B0604020202020204" pitchFamily="34" charset="0"/>
            </a:rPr>
            <a:t>8. Media </a:t>
          </a:r>
          <a:r>
            <a:rPr lang="es-ES" sz="1600" dirty="0" err="1" smtClean="0">
              <a:latin typeface="Arial" panose="020B0604020202020204" pitchFamily="34" charset="0"/>
              <a:cs typeface="Arial" panose="020B0604020202020204" pitchFamily="34" charset="0"/>
            </a:rPr>
            <a:t>Queries</a:t>
          </a:r>
          <a:r>
            <a:rPr lang="es-E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dgm:t>
    </dgm:pt>
    <dgm:pt modelId="{6CDC55CF-B552-4C17-A637-E40F3D01DF05}" type="parTrans" cxnId="{350EE689-0938-42C5-93CE-1AC40BA17850}">
      <dgm:prSet/>
      <dgm:spPr/>
      <dgm:t>
        <a:bodyPr/>
        <a:lstStyle/>
        <a:p>
          <a:endParaRPr lang="es-ES" sz="1200">
            <a:latin typeface="Arial" panose="020B0604020202020204" pitchFamily="34" charset="0"/>
            <a:cs typeface="Arial" panose="020B0604020202020204" pitchFamily="34" charset="0"/>
          </a:endParaRPr>
        </a:p>
      </dgm:t>
    </dgm:pt>
    <dgm:pt modelId="{FC65039F-5623-4896-BA22-46BD77D4EE8B}" type="sibTrans" cxnId="{350EE689-0938-42C5-93CE-1AC40BA17850}">
      <dgm:prSet/>
      <dgm:spPr/>
      <dgm:t>
        <a:bodyPr/>
        <a:lstStyle/>
        <a:p>
          <a:endParaRPr lang="es-ES" sz="1200">
            <a:latin typeface="Arial" panose="020B0604020202020204" pitchFamily="34" charset="0"/>
            <a:cs typeface="Arial" panose="020B0604020202020204" pitchFamily="34" charset="0"/>
          </a:endParaRPr>
        </a:p>
      </dgm:t>
    </dgm:pt>
    <dgm:pt modelId="{8162289E-CF52-4F29-AB74-13918C7CE479}" type="pres">
      <dgm:prSet presAssocID="{905FAB75-3FF8-4D30-B223-351AB88C46FD}" presName="vert0" presStyleCnt="0">
        <dgm:presLayoutVars>
          <dgm:dir/>
          <dgm:animOne val="branch"/>
          <dgm:animLvl val="lvl"/>
        </dgm:presLayoutVars>
      </dgm:prSet>
      <dgm:spPr/>
    </dgm:pt>
    <dgm:pt modelId="{C0B1CB17-4443-4A7E-AE31-D32B13DAA602}" type="pres">
      <dgm:prSet presAssocID="{CDE1431E-4BEE-4621-8AD6-022BA18C6B4D}" presName="thickLine" presStyleLbl="alignNode1" presStyleIdx="0" presStyleCnt="1"/>
      <dgm:spPr/>
    </dgm:pt>
    <dgm:pt modelId="{16EB9D29-69ED-4B82-81AC-706E4820B347}" type="pres">
      <dgm:prSet presAssocID="{CDE1431E-4BEE-4621-8AD6-022BA18C6B4D}" presName="horz1" presStyleCnt="0"/>
      <dgm:spPr/>
    </dgm:pt>
    <dgm:pt modelId="{D28F798C-95F0-4085-8CCE-BB9EE908CC63}" type="pres">
      <dgm:prSet presAssocID="{CDE1431E-4BEE-4621-8AD6-022BA18C6B4D}" presName="tx1" presStyleLbl="revTx" presStyleIdx="0" presStyleCnt="9" custScaleX="168430"/>
      <dgm:spPr/>
    </dgm:pt>
    <dgm:pt modelId="{97B393BD-8534-4AE5-B43A-8B1C3ABF73DE}" type="pres">
      <dgm:prSet presAssocID="{CDE1431E-4BEE-4621-8AD6-022BA18C6B4D}" presName="vert1" presStyleCnt="0"/>
      <dgm:spPr/>
    </dgm:pt>
    <dgm:pt modelId="{D3577389-12AA-4349-B2D8-43E9D6A70186}" type="pres">
      <dgm:prSet presAssocID="{AE22BCBB-9C04-4AF1-A462-EB5308F00389}" presName="vertSpace2a" presStyleCnt="0"/>
      <dgm:spPr/>
    </dgm:pt>
    <dgm:pt modelId="{8A041A16-D68C-406A-B6C3-592FFD5DAE61}" type="pres">
      <dgm:prSet presAssocID="{AE22BCBB-9C04-4AF1-A462-EB5308F00389}" presName="horz2" presStyleCnt="0"/>
      <dgm:spPr/>
    </dgm:pt>
    <dgm:pt modelId="{328000CF-00D2-4A4C-8C70-A05470F0F27D}" type="pres">
      <dgm:prSet presAssocID="{AE22BCBB-9C04-4AF1-A462-EB5308F00389}" presName="horzSpace2" presStyleCnt="0"/>
      <dgm:spPr/>
    </dgm:pt>
    <dgm:pt modelId="{78799CCA-3DD0-462C-91C9-3EEB6AA8E169}" type="pres">
      <dgm:prSet presAssocID="{AE22BCBB-9C04-4AF1-A462-EB5308F00389}" presName="tx2" presStyleLbl="revTx" presStyleIdx="1" presStyleCnt="9"/>
      <dgm:spPr/>
      <dgm:t>
        <a:bodyPr/>
        <a:lstStyle/>
        <a:p>
          <a:endParaRPr lang="es-ES"/>
        </a:p>
      </dgm:t>
    </dgm:pt>
    <dgm:pt modelId="{D9FDB5C8-E4E4-412C-AE86-FC95CB8EB496}" type="pres">
      <dgm:prSet presAssocID="{AE22BCBB-9C04-4AF1-A462-EB5308F00389}" presName="vert2" presStyleCnt="0"/>
      <dgm:spPr/>
    </dgm:pt>
    <dgm:pt modelId="{0A02B792-8559-4CA7-85FB-A873D8020A85}" type="pres">
      <dgm:prSet presAssocID="{AE22BCBB-9C04-4AF1-A462-EB5308F00389}" presName="thinLine2b" presStyleLbl="callout" presStyleIdx="0" presStyleCnt="8"/>
      <dgm:spPr/>
    </dgm:pt>
    <dgm:pt modelId="{D6B32DF3-4F12-40D9-8881-E20FE484F2C4}" type="pres">
      <dgm:prSet presAssocID="{AE22BCBB-9C04-4AF1-A462-EB5308F00389}" presName="vertSpace2b" presStyleCnt="0"/>
      <dgm:spPr/>
    </dgm:pt>
    <dgm:pt modelId="{3E5E4247-F4B9-4594-BF55-5B7C4BD11073}" type="pres">
      <dgm:prSet presAssocID="{80969CA2-95B8-45F1-B60F-11A0BA152C32}" presName="horz2" presStyleCnt="0"/>
      <dgm:spPr/>
    </dgm:pt>
    <dgm:pt modelId="{D7CC448D-D713-4827-8757-66B74D639758}" type="pres">
      <dgm:prSet presAssocID="{80969CA2-95B8-45F1-B60F-11A0BA152C32}" presName="horzSpace2" presStyleCnt="0"/>
      <dgm:spPr/>
    </dgm:pt>
    <dgm:pt modelId="{088510A3-0F21-4599-9E6A-051DCF174EB5}" type="pres">
      <dgm:prSet presAssocID="{80969CA2-95B8-45F1-B60F-11A0BA152C32}" presName="tx2" presStyleLbl="revTx" presStyleIdx="2" presStyleCnt="9"/>
      <dgm:spPr/>
      <dgm:t>
        <a:bodyPr/>
        <a:lstStyle/>
        <a:p>
          <a:endParaRPr lang="es-ES"/>
        </a:p>
      </dgm:t>
    </dgm:pt>
    <dgm:pt modelId="{529F7782-7FE1-417F-8102-24A526F08D68}" type="pres">
      <dgm:prSet presAssocID="{80969CA2-95B8-45F1-B60F-11A0BA152C32}" presName="vert2" presStyleCnt="0"/>
      <dgm:spPr/>
    </dgm:pt>
    <dgm:pt modelId="{DB305A0A-84F0-40E2-8592-19C7F91F6404}" type="pres">
      <dgm:prSet presAssocID="{80969CA2-95B8-45F1-B60F-11A0BA152C32}" presName="thinLine2b" presStyleLbl="callout" presStyleIdx="1" presStyleCnt="8"/>
      <dgm:spPr/>
    </dgm:pt>
    <dgm:pt modelId="{973DE5B6-9BE5-431A-9521-E1E545E99DB0}" type="pres">
      <dgm:prSet presAssocID="{80969CA2-95B8-45F1-B60F-11A0BA152C32}" presName="vertSpace2b" presStyleCnt="0"/>
      <dgm:spPr/>
    </dgm:pt>
    <dgm:pt modelId="{4C067398-6C73-47E5-853C-C91D9E39B7BE}" type="pres">
      <dgm:prSet presAssocID="{62B07AA4-82E0-4E1A-ADA9-5DC21462D5C1}" presName="horz2" presStyleCnt="0"/>
      <dgm:spPr/>
    </dgm:pt>
    <dgm:pt modelId="{C9CE46F2-6D88-4CBF-BB2C-6AE85B4AFBF0}" type="pres">
      <dgm:prSet presAssocID="{62B07AA4-82E0-4E1A-ADA9-5DC21462D5C1}" presName="horzSpace2" presStyleCnt="0"/>
      <dgm:spPr/>
    </dgm:pt>
    <dgm:pt modelId="{106DDBC9-94FF-42BD-9F86-62D8A708F14D}" type="pres">
      <dgm:prSet presAssocID="{62B07AA4-82E0-4E1A-ADA9-5DC21462D5C1}" presName="tx2" presStyleLbl="revTx" presStyleIdx="3" presStyleCnt="9"/>
      <dgm:spPr/>
    </dgm:pt>
    <dgm:pt modelId="{47462658-5B38-4121-96FE-D9A5F0001A88}" type="pres">
      <dgm:prSet presAssocID="{62B07AA4-82E0-4E1A-ADA9-5DC21462D5C1}" presName="vert2" presStyleCnt="0"/>
      <dgm:spPr/>
    </dgm:pt>
    <dgm:pt modelId="{001CB2AC-830F-4901-BBE8-C591403C9644}" type="pres">
      <dgm:prSet presAssocID="{62B07AA4-82E0-4E1A-ADA9-5DC21462D5C1}" presName="thinLine2b" presStyleLbl="callout" presStyleIdx="2" presStyleCnt="8"/>
      <dgm:spPr/>
    </dgm:pt>
    <dgm:pt modelId="{510CA1E0-E3DC-4D34-ACD8-75D0DE6289F8}" type="pres">
      <dgm:prSet presAssocID="{62B07AA4-82E0-4E1A-ADA9-5DC21462D5C1}" presName="vertSpace2b" presStyleCnt="0"/>
      <dgm:spPr/>
    </dgm:pt>
    <dgm:pt modelId="{E1A8E615-7BB6-4774-BB41-EF17E9E4AB77}" type="pres">
      <dgm:prSet presAssocID="{F4FC5EAC-7154-4C52-A252-BEF2B293EBF6}" presName="horz2" presStyleCnt="0"/>
      <dgm:spPr/>
    </dgm:pt>
    <dgm:pt modelId="{2760CACE-1E76-4D4B-82B5-90A647E1584A}" type="pres">
      <dgm:prSet presAssocID="{F4FC5EAC-7154-4C52-A252-BEF2B293EBF6}" presName="horzSpace2" presStyleCnt="0"/>
      <dgm:spPr/>
    </dgm:pt>
    <dgm:pt modelId="{EA4CD310-3F58-419A-A9FB-38BF73C26041}" type="pres">
      <dgm:prSet presAssocID="{F4FC5EAC-7154-4C52-A252-BEF2B293EBF6}" presName="tx2" presStyleLbl="revTx" presStyleIdx="4" presStyleCnt="9"/>
      <dgm:spPr/>
      <dgm:t>
        <a:bodyPr/>
        <a:lstStyle/>
        <a:p>
          <a:endParaRPr lang="es-ES"/>
        </a:p>
      </dgm:t>
    </dgm:pt>
    <dgm:pt modelId="{289D8AB3-8977-4BF0-9B5F-126A47607094}" type="pres">
      <dgm:prSet presAssocID="{F4FC5EAC-7154-4C52-A252-BEF2B293EBF6}" presName="vert2" presStyleCnt="0"/>
      <dgm:spPr/>
    </dgm:pt>
    <dgm:pt modelId="{52226556-618C-4FEE-A412-32AC7C95B75A}" type="pres">
      <dgm:prSet presAssocID="{F4FC5EAC-7154-4C52-A252-BEF2B293EBF6}" presName="thinLine2b" presStyleLbl="callout" presStyleIdx="3" presStyleCnt="8"/>
      <dgm:spPr/>
    </dgm:pt>
    <dgm:pt modelId="{00E42C8B-D1E3-4827-9BFD-C0C5A1EF73C3}" type="pres">
      <dgm:prSet presAssocID="{F4FC5EAC-7154-4C52-A252-BEF2B293EBF6}" presName="vertSpace2b" presStyleCnt="0"/>
      <dgm:spPr/>
    </dgm:pt>
    <dgm:pt modelId="{4BD7EB8B-0278-4EDE-B288-A47994D520B8}" type="pres">
      <dgm:prSet presAssocID="{C251F842-0EAE-4BE7-A245-4F1AD9EA6BD7}" presName="horz2" presStyleCnt="0"/>
      <dgm:spPr/>
    </dgm:pt>
    <dgm:pt modelId="{E50126C0-0E88-4C3E-A146-E6C7187A689D}" type="pres">
      <dgm:prSet presAssocID="{C251F842-0EAE-4BE7-A245-4F1AD9EA6BD7}" presName="horzSpace2" presStyleCnt="0"/>
      <dgm:spPr/>
    </dgm:pt>
    <dgm:pt modelId="{94B39933-C800-47EC-A70A-5B0D033BB5C8}" type="pres">
      <dgm:prSet presAssocID="{C251F842-0EAE-4BE7-A245-4F1AD9EA6BD7}" presName="tx2" presStyleLbl="revTx" presStyleIdx="5" presStyleCnt="9"/>
      <dgm:spPr/>
    </dgm:pt>
    <dgm:pt modelId="{F92074C4-6262-4A57-BA11-8D4A6BA72550}" type="pres">
      <dgm:prSet presAssocID="{C251F842-0EAE-4BE7-A245-4F1AD9EA6BD7}" presName="vert2" presStyleCnt="0"/>
      <dgm:spPr/>
    </dgm:pt>
    <dgm:pt modelId="{B75C9E8B-F520-4470-84A7-FD6FA40E6A09}" type="pres">
      <dgm:prSet presAssocID="{C251F842-0EAE-4BE7-A245-4F1AD9EA6BD7}" presName="thinLine2b" presStyleLbl="callout" presStyleIdx="4" presStyleCnt="8"/>
      <dgm:spPr/>
    </dgm:pt>
    <dgm:pt modelId="{1DF4C238-1A1D-45F4-B5D7-2CBC22E40970}" type="pres">
      <dgm:prSet presAssocID="{C251F842-0EAE-4BE7-A245-4F1AD9EA6BD7}" presName="vertSpace2b" presStyleCnt="0"/>
      <dgm:spPr/>
    </dgm:pt>
    <dgm:pt modelId="{29BDA29E-63CB-48E3-8F3E-D14D0AA014C1}" type="pres">
      <dgm:prSet presAssocID="{D9EEDAD3-BD2E-4D16-99A7-67A78CA00680}" presName="horz2" presStyleCnt="0"/>
      <dgm:spPr/>
    </dgm:pt>
    <dgm:pt modelId="{EDA8B35A-F579-4550-B025-06C9534FB583}" type="pres">
      <dgm:prSet presAssocID="{D9EEDAD3-BD2E-4D16-99A7-67A78CA00680}" presName="horzSpace2" presStyleCnt="0"/>
      <dgm:spPr/>
    </dgm:pt>
    <dgm:pt modelId="{D9870763-D302-4A91-A732-9AA6606C0AB8}" type="pres">
      <dgm:prSet presAssocID="{D9EEDAD3-BD2E-4D16-99A7-67A78CA00680}" presName="tx2" presStyleLbl="revTx" presStyleIdx="6" presStyleCnt="9"/>
      <dgm:spPr/>
    </dgm:pt>
    <dgm:pt modelId="{2E5AEEBC-5A34-46DB-8951-9575352D8A1E}" type="pres">
      <dgm:prSet presAssocID="{D9EEDAD3-BD2E-4D16-99A7-67A78CA00680}" presName="vert2" presStyleCnt="0"/>
      <dgm:spPr/>
    </dgm:pt>
    <dgm:pt modelId="{D51B0F68-C98B-408D-8CD6-499CAC638CBE}" type="pres">
      <dgm:prSet presAssocID="{D9EEDAD3-BD2E-4D16-99A7-67A78CA00680}" presName="thinLine2b" presStyleLbl="callout" presStyleIdx="5" presStyleCnt="8"/>
      <dgm:spPr/>
    </dgm:pt>
    <dgm:pt modelId="{FF7345DB-2A42-4DC2-8A5C-71A4A6194046}" type="pres">
      <dgm:prSet presAssocID="{D9EEDAD3-BD2E-4D16-99A7-67A78CA00680}" presName="vertSpace2b" presStyleCnt="0"/>
      <dgm:spPr/>
    </dgm:pt>
    <dgm:pt modelId="{DC694DF7-6953-48E4-BFBA-A6E6E9927EC3}" type="pres">
      <dgm:prSet presAssocID="{CBCB5BB3-B177-4A7B-91D8-7EA1322CD903}" presName="horz2" presStyleCnt="0"/>
      <dgm:spPr/>
    </dgm:pt>
    <dgm:pt modelId="{52929E17-C7BC-49A0-A699-91A7526BD93D}" type="pres">
      <dgm:prSet presAssocID="{CBCB5BB3-B177-4A7B-91D8-7EA1322CD903}" presName="horzSpace2" presStyleCnt="0"/>
      <dgm:spPr/>
    </dgm:pt>
    <dgm:pt modelId="{91D04D23-004A-4F65-9C48-128E46488D3F}" type="pres">
      <dgm:prSet presAssocID="{CBCB5BB3-B177-4A7B-91D8-7EA1322CD903}" presName="tx2" presStyleLbl="revTx" presStyleIdx="7" presStyleCnt="9"/>
      <dgm:spPr/>
      <dgm:t>
        <a:bodyPr/>
        <a:lstStyle/>
        <a:p>
          <a:endParaRPr lang="es-ES"/>
        </a:p>
      </dgm:t>
    </dgm:pt>
    <dgm:pt modelId="{2F1218FB-C183-43E7-93EA-5FF63146AD5B}" type="pres">
      <dgm:prSet presAssocID="{CBCB5BB3-B177-4A7B-91D8-7EA1322CD903}" presName="vert2" presStyleCnt="0"/>
      <dgm:spPr/>
    </dgm:pt>
    <dgm:pt modelId="{186E2858-FC54-4095-B4CC-547DCB2B4000}" type="pres">
      <dgm:prSet presAssocID="{CBCB5BB3-B177-4A7B-91D8-7EA1322CD903}" presName="thinLine2b" presStyleLbl="callout" presStyleIdx="6" presStyleCnt="8"/>
      <dgm:spPr/>
    </dgm:pt>
    <dgm:pt modelId="{DF897F9A-78A4-4C20-A73F-2D2B86365783}" type="pres">
      <dgm:prSet presAssocID="{CBCB5BB3-B177-4A7B-91D8-7EA1322CD903}" presName="vertSpace2b" presStyleCnt="0"/>
      <dgm:spPr/>
    </dgm:pt>
    <dgm:pt modelId="{0C4ADEC2-8DBB-4938-8AFA-A3D488FEE819}" type="pres">
      <dgm:prSet presAssocID="{D5932FBC-C1AC-487C-84A6-A76061ADA06D}" presName="horz2" presStyleCnt="0"/>
      <dgm:spPr/>
    </dgm:pt>
    <dgm:pt modelId="{EF39DCD0-7C4B-412D-8C28-E1482682E74B}" type="pres">
      <dgm:prSet presAssocID="{D5932FBC-C1AC-487C-84A6-A76061ADA06D}" presName="horzSpace2" presStyleCnt="0"/>
      <dgm:spPr/>
    </dgm:pt>
    <dgm:pt modelId="{58091DA7-2F3E-4ABD-9AB0-44B4708683D5}" type="pres">
      <dgm:prSet presAssocID="{D5932FBC-C1AC-487C-84A6-A76061ADA06D}" presName="tx2" presStyleLbl="revTx" presStyleIdx="8" presStyleCnt="9"/>
      <dgm:spPr/>
    </dgm:pt>
    <dgm:pt modelId="{CAE05AAE-DE21-45CE-8414-A45E1E7F6149}" type="pres">
      <dgm:prSet presAssocID="{D5932FBC-C1AC-487C-84A6-A76061ADA06D}" presName="vert2" presStyleCnt="0"/>
      <dgm:spPr/>
    </dgm:pt>
    <dgm:pt modelId="{8C75CF23-EBD8-4D6E-9B66-58AEC216554A}" type="pres">
      <dgm:prSet presAssocID="{D5932FBC-C1AC-487C-84A6-A76061ADA06D}" presName="thinLine2b" presStyleLbl="callout" presStyleIdx="7" presStyleCnt="8"/>
      <dgm:spPr/>
    </dgm:pt>
    <dgm:pt modelId="{490B4AA4-C864-4B75-AB24-0DF2AE7A243F}" type="pres">
      <dgm:prSet presAssocID="{D5932FBC-C1AC-487C-84A6-A76061ADA06D}" presName="vertSpace2b" presStyleCnt="0"/>
      <dgm:spPr/>
    </dgm:pt>
  </dgm:ptLst>
  <dgm:cxnLst>
    <dgm:cxn modelId="{569C5D23-62A9-497E-B784-862587E86C96}" type="presOf" srcId="{F4FC5EAC-7154-4C52-A252-BEF2B293EBF6}" destId="{EA4CD310-3F58-419A-A9FB-38BF73C26041}" srcOrd="0" destOrd="0" presId="urn:microsoft.com/office/officeart/2008/layout/LinedList"/>
    <dgm:cxn modelId="{A4316729-617A-4218-B6C6-9535B46D376C}" srcId="{CDE1431E-4BEE-4621-8AD6-022BA18C6B4D}" destId="{AE22BCBB-9C04-4AF1-A462-EB5308F00389}" srcOrd="0" destOrd="0" parTransId="{E5E16823-56AB-4512-A2BE-30112CEF7FA1}" sibTransId="{D5BD6BA8-42D2-4C10-B965-DC254F722AF8}"/>
    <dgm:cxn modelId="{7B9529D4-5076-4F71-95CC-EF5B9B5C09AD}" srcId="{CDE1431E-4BEE-4621-8AD6-022BA18C6B4D}" destId="{80969CA2-95B8-45F1-B60F-11A0BA152C32}" srcOrd="1" destOrd="0" parTransId="{C3ADFBB1-2287-4ED9-AE1A-51B3B409C818}" sibTransId="{A7C5D9C3-644D-46FE-B075-8B048CD205DD}"/>
    <dgm:cxn modelId="{E38E3FD7-3574-48A0-8468-CD010867FB1E}" type="presOf" srcId="{905FAB75-3FF8-4D30-B223-351AB88C46FD}" destId="{8162289E-CF52-4F29-AB74-13918C7CE479}" srcOrd="0" destOrd="0" presId="urn:microsoft.com/office/officeart/2008/layout/LinedList"/>
    <dgm:cxn modelId="{DF45FDAB-9B93-4DF3-A562-3D585ACC0933}" type="presOf" srcId="{CBCB5BB3-B177-4A7B-91D8-7EA1322CD903}" destId="{91D04D23-004A-4F65-9C48-128E46488D3F}" srcOrd="0" destOrd="0" presId="urn:microsoft.com/office/officeart/2008/layout/LinedList"/>
    <dgm:cxn modelId="{350EE689-0938-42C5-93CE-1AC40BA17850}" srcId="{CDE1431E-4BEE-4621-8AD6-022BA18C6B4D}" destId="{D5932FBC-C1AC-487C-84A6-A76061ADA06D}" srcOrd="7" destOrd="0" parTransId="{6CDC55CF-B552-4C17-A637-E40F3D01DF05}" sibTransId="{FC65039F-5623-4896-BA22-46BD77D4EE8B}"/>
    <dgm:cxn modelId="{72569213-1919-4E49-8C89-70B9380D75CD}" type="presOf" srcId="{62B07AA4-82E0-4E1A-ADA9-5DC21462D5C1}" destId="{106DDBC9-94FF-42BD-9F86-62D8A708F14D}" srcOrd="0" destOrd="0" presId="urn:microsoft.com/office/officeart/2008/layout/LinedList"/>
    <dgm:cxn modelId="{5F5527AD-276B-4AA0-9291-3D0559F4673E}" srcId="{CDE1431E-4BEE-4621-8AD6-022BA18C6B4D}" destId="{F4FC5EAC-7154-4C52-A252-BEF2B293EBF6}" srcOrd="3" destOrd="0" parTransId="{70CFE774-ED53-44C1-AA0A-8B645A9B57F7}" sibTransId="{5CEF15EC-A8BF-4A66-8711-C300C6900B02}"/>
    <dgm:cxn modelId="{AB19EBAA-798B-4E83-8AA5-DB6568F9C36D}" type="presOf" srcId="{D5932FBC-C1AC-487C-84A6-A76061ADA06D}" destId="{58091DA7-2F3E-4ABD-9AB0-44B4708683D5}" srcOrd="0" destOrd="0" presId="urn:microsoft.com/office/officeart/2008/layout/LinedList"/>
    <dgm:cxn modelId="{8173C78F-DF8F-405A-8097-5FF123FA13D1}" srcId="{CDE1431E-4BEE-4621-8AD6-022BA18C6B4D}" destId="{CBCB5BB3-B177-4A7B-91D8-7EA1322CD903}" srcOrd="6" destOrd="0" parTransId="{8A3FDEB0-7D25-43B0-9211-5B51C20E7AE2}" sibTransId="{FE5E52C2-54EC-47B3-9B33-43DF7267A4CA}"/>
    <dgm:cxn modelId="{02F00427-7620-4557-AB41-57417BB49372}" type="presOf" srcId="{80969CA2-95B8-45F1-B60F-11A0BA152C32}" destId="{088510A3-0F21-4599-9E6A-051DCF174EB5}" srcOrd="0" destOrd="0" presId="urn:microsoft.com/office/officeart/2008/layout/LinedList"/>
    <dgm:cxn modelId="{7334E5D7-2600-45F6-8693-282A65571A78}" srcId="{905FAB75-3FF8-4D30-B223-351AB88C46FD}" destId="{CDE1431E-4BEE-4621-8AD6-022BA18C6B4D}" srcOrd="0" destOrd="0" parTransId="{B4485F07-B0B4-4B96-99FC-8349891C1118}" sibTransId="{B4005EC7-257A-4DED-85A7-4026459CAAD6}"/>
    <dgm:cxn modelId="{F7B90BCC-459E-490C-8FB1-0F7172CFE24C}" srcId="{CDE1431E-4BEE-4621-8AD6-022BA18C6B4D}" destId="{62B07AA4-82E0-4E1A-ADA9-5DC21462D5C1}" srcOrd="2" destOrd="0" parTransId="{71BAC80C-232B-4BCE-BBB5-92284F518885}" sibTransId="{CB5E03CF-B2D9-432E-A8FA-03979CCA924E}"/>
    <dgm:cxn modelId="{7A61B0F8-4598-4161-8E9F-C79BB33C6A3A}" type="presOf" srcId="{D9EEDAD3-BD2E-4D16-99A7-67A78CA00680}" destId="{D9870763-D302-4A91-A732-9AA6606C0AB8}" srcOrd="0" destOrd="0" presId="urn:microsoft.com/office/officeart/2008/layout/LinedList"/>
    <dgm:cxn modelId="{4B4EF987-F44D-43D8-8FC4-865037493D61}" type="presOf" srcId="{CDE1431E-4BEE-4621-8AD6-022BA18C6B4D}" destId="{D28F798C-95F0-4085-8CCE-BB9EE908CC63}" srcOrd="0" destOrd="0" presId="urn:microsoft.com/office/officeart/2008/layout/LinedList"/>
    <dgm:cxn modelId="{7A9ADB5C-A4FD-4933-8897-34F195071ACE}" srcId="{CDE1431E-4BEE-4621-8AD6-022BA18C6B4D}" destId="{D9EEDAD3-BD2E-4D16-99A7-67A78CA00680}" srcOrd="5" destOrd="0" parTransId="{6DC78B23-E70C-4857-884A-67B283CEB19B}" sibTransId="{1291C9BA-B5F2-4B3E-8C35-3B8B42617C9F}"/>
    <dgm:cxn modelId="{80C1ED2C-111E-451E-A767-C945EC7BA4C5}" srcId="{CDE1431E-4BEE-4621-8AD6-022BA18C6B4D}" destId="{C251F842-0EAE-4BE7-A245-4F1AD9EA6BD7}" srcOrd="4" destOrd="0" parTransId="{FB7E28C1-93FF-46F2-8D14-3C3B09E9F53A}" sibTransId="{86EFDC4C-9066-439A-BB89-91BF4850958A}"/>
    <dgm:cxn modelId="{FFB9A604-3988-4436-BACB-2AAE61EDDFCC}" type="presOf" srcId="{C251F842-0EAE-4BE7-A245-4F1AD9EA6BD7}" destId="{94B39933-C800-47EC-A70A-5B0D033BB5C8}" srcOrd="0" destOrd="0" presId="urn:microsoft.com/office/officeart/2008/layout/LinedList"/>
    <dgm:cxn modelId="{D80745B4-37E8-45CC-AA15-738CDD28DD51}" type="presOf" srcId="{AE22BCBB-9C04-4AF1-A462-EB5308F00389}" destId="{78799CCA-3DD0-462C-91C9-3EEB6AA8E169}" srcOrd="0" destOrd="0" presId="urn:microsoft.com/office/officeart/2008/layout/LinedList"/>
    <dgm:cxn modelId="{6A0642F0-6517-4BA8-9463-37777D837CF4}" type="presParOf" srcId="{8162289E-CF52-4F29-AB74-13918C7CE479}" destId="{C0B1CB17-4443-4A7E-AE31-D32B13DAA602}" srcOrd="0" destOrd="0" presId="urn:microsoft.com/office/officeart/2008/layout/LinedList"/>
    <dgm:cxn modelId="{E78D1C88-5E65-4D20-9ACF-9607F40B95DF}" type="presParOf" srcId="{8162289E-CF52-4F29-AB74-13918C7CE479}" destId="{16EB9D29-69ED-4B82-81AC-706E4820B347}" srcOrd="1" destOrd="0" presId="urn:microsoft.com/office/officeart/2008/layout/LinedList"/>
    <dgm:cxn modelId="{7F5CCE31-232B-4382-AEF6-994A0325E971}" type="presParOf" srcId="{16EB9D29-69ED-4B82-81AC-706E4820B347}" destId="{D28F798C-95F0-4085-8CCE-BB9EE908CC63}" srcOrd="0" destOrd="0" presId="urn:microsoft.com/office/officeart/2008/layout/LinedList"/>
    <dgm:cxn modelId="{84704352-B82C-4A98-B3CA-FA8796D937A0}" type="presParOf" srcId="{16EB9D29-69ED-4B82-81AC-706E4820B347}" destId="{97B393BD-8534-4AE5-B43A-8B1C3ABF73DE}" srcOrd="1" destOrd="0" presId="urn:microsoft.com/office/officeart/2008/layout/LinedList"/>
    <dgm:cxn modelId="{7FECDADC-A1F3-4B4B-A0A6-B701FDFFA5D3}" type="presParOf" srcId="{97B393BD-8534-4AE5-B43A-8B1C3ABF73DE}" destId="{D3577389-12AA-4349-B2D8-43E9D6A70186}" srcOrd="0" destOrd="0" presId="urn:microsoft.com/office/officeart/2008/layout/LinedList"/>
    <dgm:cxn modelId="{B64EF7C3-DFF4-4159-8DE7-BCD5B5195A8B}" type="presParOf" srcId="{97B393BD-8534-4AE5-B43A-8B1C3ABF73DE}" destId="{8A041A16-D68C-406A-B6C3-592FFD5DAE61}" srcOrd="1" destOrd="0" presId="urn:microsoft.com/office/officeart/2008/layout/LinedList"/>
    <dgm:cxn modelId="{2CCA9862-FD9C-4346-815D-C73E38FA9C04}" type="presParOf" srcId="{8A041A16-D68C-406A-B6C3-592FFD5DAE61}" destId="{328000CF-00D2-4A4C-8C70-A05470F0F27D}" srcOrd="0" destOrd="0" presId="urn:microsoft.com/office/officeart/2008/layout/LinedList"/>
    <dgm:cxn modelId="{C617EE05-76FA-4CE5-B287-1CAFF0DF2CE7}" type="presParOf" srcId="{8A041A16-D68C-406A-B6C3-592FFD5DAE61}" destId="{78799CCA-3DD0-462C-91C9-3EEB6AA8E169}" srcOrd="1" destOrd="0" presId="urn:microsoft.com/office/officeart/2008/layout/LinedList"/>
    <dgm:cxn modelId="{64677D78-FCDB-42A8-9F60-F908479E4721}" type="presParOf" srcId="{8A041A16-D68C-406A-B6C3-592FFD5DAE61}" destId="{D9FDB5C8-E4E4-412C-AE86-FC95CB8EB496}" srcOrd="2" destOrd="0" presId="urn:microsoft.com/office/officeart/2008/layout/LinedList"/>
    <dgm:cxn modelId="{1DABF137-CC9B-4C6F-875E-0B1075538ED6}" type="presParOf" srcId="{97B393BD-8534-4AE5-B43A-8B1C3ABF73DE}" destId="{0A02B792-8559-4CA7-85FB-A873D8020A85}" srcOrd="2" destOrd="0" presId="urn:microsoft.com/office/officeart/2008/layout/LinedList"/>
    <dgm:cxn modelId="{2E2804E4-69D1-4DBC-A903-2FCF3C6A18CF}" type="presParOf" srcId="{97B393BD-8534-4AE5-B43A-8B1C3ABF73DE}" destId="{D6B32DF3-4F12-40D9-8881-E20FE484F2C4}" srcOrd="3" destOrd="0" presId="urn:microsoft.com/office/officeart/2008/layout/LinedList"/>
    <dgm:cxn modelId="{DF3E81F5-1B41-4DFA-BB61-AD3E010B9C7D}" type="presParOf" srcId="{97B393BD-8534-4AE5-B43A-8B1C3ABF73DE}" destId="{3E5E4247-F4B9-4594-BF55-5B7C4BD11073}" srcOrd="4" destOrd="0" presId="urn:microsoft.com/office/officeart/2008/layout/LinedList"/>
    <dgm:cxn modelId="{97FA8847-0496-4412-A20D-61D5FFA76976}" type="presParOf" srcId="{3E5E4247-F4B9-4594-BF55-5B7C4BD11073}" destId="{D7CC448D-D713-4827-8757-66B74D639758}" srcOrd="0" destOrd="0" presId="urn:microsoft.com/office/officeart/2008/layout/LinedList"/>
    <dgm:cxn modelId="{DF7EF94D-F432-4016-AC19-9D15F395EC22}" type="presParOf" srcId="{3E5E4247-F4B9-4594-BF55-5B7C4BD11073}" destId="{088510A3-0F21-4599-9E6A-051DCF174EB5}" srcOrd="1" destOrd="0" presId="urn:microsoft.com/office/officeart/2008/layout/LinedList"/>
    <dgm:cxn modelId="{E777877D-47F9-4A2F-9B82-17AD11E4099E}" type="presParOf" srcId="{3E5E4247-F4B9-4594-BF55-5B7C4BD11073}" destId="{529F7782-7FE1-417F-8102-24A526F08D68}" srcOrd="2" destOrd="0" presId="urn:microsoft.com/office/officeart/2008/layout/LinedList"/>
    <dgm:cxn modelId="{EF8CB97E-364E-4ED4-A36A-71296367CEE1}" type="presParOf" srcId="{97B393BD-8534-4AE5-B43A-8B1C3ABF73DE}" destId="{DB305A0A-84F0-40E2-8592-19C7F91F6404}" srcOrd="5" destOrd="0" presId="urn:microsoft.com/office/officeart/2008/layout/LinedList"/>
    <dgm:cxn modelId="{65296C36-68B3-47FA-9408-55592FA37D2B}" type="presParOf" srcId="{97B393BD-8534-4AE5-B43A-8B1C3ABF73DE}" destId="{973DE5B6-9BE5-431A-9521-E1E545E99DB0}" srcOrd="6" destOrd="0" presId="urn:microsoft.com/office/officeart/2008/layout/LinedList"/>
    <dgm:cxn modelId="{5554D894-0318-4778-9303-E5D072CA827C}" type="presParOf" srcId="{97B393BD-8534-4AE5-B43A-8B1C3ABF73DE}" destId="{4C067398-6C73-47E5-853C-C91D9E39B7BE}" srcOrd="7" destOrd="0" presId="urn:microsoft.com/office/officeart/2008/layout/LinedList"/>
    <dgm:cxn modelId="{325E85A5-1689-4C17-894A-1757AB0043D0}" type="presParOf" srcId="{4C067398-6C73-47E5-853C-C91D9E39B7BE}" destId="{C9CE46F2-6D88-4CBF-BB2C-6AE85B4AFBF0}" srcOrd="0" destOrd="0" presId="urn:microsoft.com/office/officeart/2008/layout/LinedList"/>
    <dgm:cxn modelId="{4A0752F0-0E1A-4D25-8F13-CC8E9047702D}" type="presParOf" srcId="{4C067398-6C73-47E5-853C-C91D9E39B7BE}" destId="{106DDBC9-94FF-42BD-9F86-62D8A708F14D}" srcOrd="1" destOrd="0" presId="urn:microsoft.com/office/officeart/2008/layout/LinedList"/>
    <dgm:cxn modelId="{E4B21C10-42AA-4556-AC17-2F3CB375BFC4}" type="presParOf" srcId="{4C067398-6C73-47E5-853C-C91D9E39B7BE}" destId="{47462658-5B38-4121-96FE-D9A5F0001A88}" srcOrd="2" destOrd="0" presId="urn:microsoft.com/office/officeart/2008/layout/LinedList"/>
    <dgm:cxn modelId="{15BF7B84-C340-4CE3-87AE-86B1571560B1}" type="presParOf" srcId="{97B393BD-8534-4AE5-B43A-8B1C3ABF73DE}" destId="{001CB2AC-830F-4901-BBE8-C591403C9644}" srcOrd="8" destOrd="0" presId="urn:microsoft.com/office/officeart/2008/layout/LinedList"/>
    <dgm:cxn modelId="{FEF16482-B5BD-486C-997B-610EF826F742}" type="presParOf" srcId="{97B393BD-8534-4AE5-B43A-8B1C3ABF73DE}" destId="{510CA1E0-E3DC-4D34-ACD8-75D0DE6289F8}" srcOrd="9" destOrd="0" presId="urn:microsoft.com/office/officeart/2008/layout/LinedList"/>
    <dgm:cxn modelId="{A2A583FD-608F-4317-B6F8-28C23AB8BB47}" type="presParOf" srcId="{97B393BD-8534-4AE5-B43A-8B1C3ABF73DE}" destId="{E1A8E615-7BB6-4774-BB41-EF17E9E4AB77}" srcOrd="10" destOrd="0" presId="urn:microsoft.com/office/officeart/2008/layout/LinedList"/>
    <dgm:cxn modelId="{C2936093-7AED-4DD4-A0F9-C9CA4DC26217}" type="presParOf" srcId="{E1A8E615-7BB6-4774-BB41-EF17E9E4AB77}" destId="{2760CACE-1E76-4D4B-82B5-90A647E1584A}" srcOrd="0" destOrd="0" presId="urn:microsoft.com/office/officeart/2008/layout/LinedList"/>
    <dgm:cxn modelId="{627AE0AE-F7A5-4B49-8FC1-9FEFFA4F671B}" type="presParOf" srcId="{E1A8E615-7BB6-4774-BB41-EF17E9E4AB77}" destId="{EA4CD310-3F58-419A-A9FB-38BF73C26041}" srcOrd="1" destOrd="0" presId="urn:microsoft.com/office/officeart/2008/layout/LinedList"/>
    <dgm:cxn modelId="{9C4A354A-BF61-4C2A-9BD2-D58CDD0637F8}" type="presParOf" srcId="{E1A8E615-7BB6-4774-BB41-EF17E9E4AB77}" destId="{289D8AB3-8977-4BF0-9B5F-126A47607094}" srcOrd="2" destOrd="0" presId="urn:microsoft.com/office/officeart/2008/layout/LinedList"/>
    <dgm:cxn modelId="{F66A7B7D-DC49-4FF7-A377-4392ECAF67F4}" type="presParOf" srcId="{97B393BD-8534-4AE5-B43A-8B1C3ABF73DE}" destId="{52226556-618C-4FEE-A412-32AC7C95B75A}" srcOrd="11" destOrd="0" presId="urn:microsoft.com/office/officeart/2008/layout/LinedList"/>
    <dgm:cxn modelId="{08DD749A-FDB6-4736-87FB-F3E5142FC485}" type="presParOf" srcId="{97B393BD-8534-4AE5-B43A-8B1C3ABF73DE}" destId="{00E42C8B-D1E3-4827-9BFD-C0C5A1EF73C3}" srcOrd="12" destOrd="0" presId="urn:microsoft.com/office/officeart/2008/layout/LinedList"/>
    <dgm:cxn modelId="{953B708C-7146-4FF0-B0AB-5DCA39C87B4F}" type="presParOf" srcId="{97B393BD-8534-4AE5-B43A-8B1C3ABF73DE}" destId="{4BD7EB8B-0278-4EDE-B288-A47994D520B8}" srcOrd="13" destOrd="0" presId="urn:microsoft.com/office/officeart/2008/layout/LinedList"/>
    <dgm:cxn modelId="{344379E9-C9FC-4394-B4B8-F7C69A4E2544}" type="presParOf" srcId="{4BD7EB8B-0278-4EDE-B288-A47994D520B8}" destId="{E50126C0-0E88-4C3E-A146-E6C7187A689D}" srcOrd="0" destOrd="0" presId="urn:microsoft.com/office/officeart/2008/layout/LinedList"/>
    <dgm:cxn modelId="{55565F38-E552-465D-B8A9-178F41A72190}" type="presParOf" srcId="{4BD7EB8B-0278-4EDE-B288-A47994D520B8}" destId="{94B39933-C800-47EC-A70A-5B0D033BB5C8}" srcOrd="1" destOrd="0" presId="urn:microsoft.com/office/officeart/2008/layout/LinedList"/>
    <dgm:cxn modelId="{C7351B3A-8027-40BA-978C-47DF90F4D15B}" type="presParOf" srcId="{4BD7EB8B-0278-4EDE-B288-A47994D520B8}" destId="{F92074C4-6262-4A57-BA11-8D4A6BA72550}" srcOrd="2" destOrd="0" presId="urn:microsoft.com/office/officeart/2008/layout/LinedList"/>
    <dgm:cxn modelId="{F52EFE7A-76B0-478D-A095-4BA894532B8A}" type="presParOf" srcId="{97B393BD-8534-4AE5-B43A-8B1C3ABF73DE}" destId="{B75C9E8B-F520-4470-84A7-FD6FA40E6A09}" srcOrd="14" destOrd="0" presId="urn:microsoft.com/office/officeart/2008/layout/LinedList"/>
    <dgm:cxn modelId="{17C96FEF-FC93-4934-B668-885706754833}" type="presParOf" srcId="{97B393BD-8534-4AE5-B43A-8B1C3ABF73DE}" destId="{1DF4C238-1A1D-45F4-B5D7-2CBC22E40970}" srcOrd="15" destOrd="0" presId="urn:microsoft.com/office/officeart/2008/layout/LinedList"/>
    <dgm:cxn modelId="{D1124CC6-C48C-4DEF-9347-E2E632C7B904}" type="presParOf" srcId="{97B393BD-8534-4AE5-B43A-8B1C3ABF73DE}" destId="{29BDA29E-63CB-48E3-8F3E-D14D0AA014C1}" srcOrd="16" destOrd="0" presId="urn:microsoft.com/office/officeart/2008/layout/LinedList"/>
    <dgm:cxn modelId="{770535FD-E6C1-4396-BB9A-B024D10895CB}" type="presParOf" srcId="{29BDA29E-63CB-48E3-8F3E-D14D0AA014C1}" destId="{EDA8B35A-F579-4550-B025-06C9534FB583}" srcOrd="0" destOrd="0" presId="urn:microsoft.com/office/officeart/2008/layout/LinedList"/>
    <dgm:cxn modelId="{0BBCAB19-5713-44E2-8193-A229FAECF023}" type="presParOf" srcId="{29BDA29E-63CB-48E3-8F3E-D14D0AA014C1}" destId="{D9870763-D302-4A91-A732-9AA6606C0AB8}" srcOrd="1" destOrd="0" presId="urn:microsoft.com/office/officeart/2008/layout/LinedList"/>
    <dgm:cxn modelId="{42BA899E-612B-418E-823B-1E3AAD34930D}" type="presParOf" srcId="{29BDA29E-63CB-48E3-8F3E-D14D0AA014C1}" destId="{2E5AEEBC-5A34-46DB-8951-9575352D8A1E}" srcOrd="2" destOrd="0" presId="urn:microsoft.com/office/officeart/2008/layout/LinedList"/>
    <dgm:cxn modelId="{2E620D26-2225-4D03-9A6D-E2AA880355EE}" type="presParOf" srcId="{97B393BD-8534-4AE5-B43A-8B1C3ABF73DE}" destId="{D51B0F68-C98B-408D-8CD6-499CAC638CBE}" srcOrd="17" destOrd="0" presId="urn:microsoft.com/office/officeart/2008/layout/LinedList"/>
    <dgm:cxn modelId="{A705E475-E7A0-4120-BFA7-0015E99EFEBA}" type="presParOf" srcId="{97B393BD-8534-4AE5-B43A-8B1C3ABF73DE}" destId="{FF7345DB-2A42-4DC2-8A5C-71A4A6194046}" srcOrd="18" destOrd="0" presId="urn:microsoft.com/office/officeart/2008/layout/LinedList"/>
    <dgm:cxn modelId="{5A27B7C1-A0A2-4D3D-8761-8398C9FC2100}" type="presParOf" srcId="{97B393BD-8534-4AE5-B43A-8B1C3ABF73DE}" destId="{DC694DF7-6953-48E4-BFBA-A6E6E9927EC3}" srcOrd="19" destOrd="0" presId="urn:microsoft.com/office/officeart/2008/layout/LinedList"/>
    <dgm:cxn modelId="{32B84045-CB04-438F-A473-2BBA2653BF25}" type="presParOf" srcId="{DC694DF7-6953-48E4-BFBA-A6E6E9927EC3}" destId="{52929E17-C7BC-49A0-A699-91A7526BD93D}" srcOrd="0" destOrd="0" presId="urn:microsoft.com/office/officeart/2008/layout/LinedList"/>
    <dgm:cxn modelId="{803F37CF-5EB1-44C1-93BF-91912BBEA272}" type="presParOf" srcId="{DC694DF7-6953-48E4-BFBA-A6E6E9927EC3}" destId="{91D04D23-004A-4F65-9C48-128E46488D3F}" srcOrd="1" destOrd="0" presId="urn:microsoft.com/office/officeart/2008/layout/LinedList"/>
    <dgm:cxn modelId="{85F1BFA5-1F4C-403D-8AD4-7E2DD10CCC34}" type="presParOf" srcId="{DC694DF7-6953-48E4-BFBA-A6E6E9927EC3}" destId="{2F1218FB-C183-43E7-93EA-5FF63146AD5B}" srcOrd="2" destOrd="0" presId="urn:microsoft.com/office/officeart/2008/layout/LinedList"/>
    <dgm:cxn modelId="{CBC400EB-854C-4AC2-A0DC-C93B572B7A7D}" type="presParOf" srcId="{97B393BD-8534-4AE5-B43A-8B1C3ABF73DE}" destId="{186E2858-FC54-4095-B4CC-547DCB2B4000}" srcOrd="20" destOrd="0" presId="urn:microsoft.com/office/officeart/2008/layout/LinedList"/>
    <dgm:cxn modelId="{365626C3-751B-40B6-944E-100B8AE9A1EC}" type="presParOf" srcId="{97B393BD-8534-4AE5-B43A-8B1C3ABF73DE}" destId="{DF897F9A-78A4-4C20-A73F-2D2B86365783}" srcOrd="21" destOrd="0" presId="urn:microsoft.com/office/officeart/2008/layout/LinedList"/>
    <dgm:cxn modelId="{7FF26C7E-9671-481D-820F-908902111E25}" type="presParOf" srcId="{97B393BD-8534-4AE5-B43A-8B1C3ABF73DE}" destId="{0C4ADEC2-8DBB-4938-8AFA-A3D488FEE819}" srcOrd="22" destOrd="0" presId="urn:microsoft.com/office/officeart/2008/layout/LinedList"/>
    <dgm:cxn modelId="{70A7D2CE-6396-4663-B20D-A7728B87CE49}" type="presParOf" srcId="{0C4ADEC2-8DBB-4938-8AFA-A3D488FEE819}" destId="{EF39DCD0-7C4B-412D-8C28-E1482682E74B}" srcOrd="0" destOrd="0" presId="urn:microsoft.com/office/officeart/2008/layout/LinedList"/>
    <dgm:cxn modelId="{FDEB241B-2594-425F-AE70-DF02EC324C88}" type="presParOf" srcId="{0C4ADEC2-8DBB-4938-8AFA-A3D488FEE819}" destId="{58091DA7-2F3E-4ABD-9AB0-44B4708683D5}" srcOrd="1" destOrd="0" presId="urn:microsoft.com/office/officeart/2008/layout/LinedList"/>
    <dgm:cxn modelId="{78CFF76F-577F-47FB-8C18-C063EDEE687D}" type="presParOf" srcId="{0C4ADEC2-8DBB-4938-8AFA-A3D488FEE819}" destId="{CAE05AAE-DE21-45CE-8414-A45E1E7F6149}" srcOrd="2" destOrd="0" presId="urn:microsoft.com/office/officeart/2008/layout/LinedList"/>
    <dgm:cxn modelId="{D02E2B1A-5C03-4744-AEE4-0D0C8A77D142}" type="presParOf" srcId="{97B393BD-8534-4AE5-B43A-8B1C3ABF73DE}" destId="{8C75CF23-EBD8-4D6E-9B66-58AEC216554A}" srcOrd="23" destOrd="0" presId="urn:microsoft.com/office/officeart/2008/layout/LinedList"/>
    <dgm:cxn modelId="{D9B59D45-6FDE-410A-9927-D17BEA8C32DF}" type="presParOf" srcId="{97B393BD-8534-4AE5-B43A-8B1C3ABF73DE}" destId="{490B4AA4-C864-4B75-AB24-0DF2AE7A243F}" srcOrd="24"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B1CB17-4443-4A7E-AE31-D32B13DAA602}">
      <dsp:nvSpPr>
        <dsp:cNvPr id="0" name=""/>
        <dsp:cNvSpPr/>
      </dsp:nvSpPr>
      <dsp:spPr>
        <a:xfrm>
          <a:off x="0" y="0"/>
          <a:ext cx="9120717" cy="0"/>
        </a:xfrm>
        <a:prstGeom prst="lin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2">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D28F798C-95F0-4085-8CCE-BB9EE908CC63}">
      <dsp:nvSpPr>
        <dsp:cNvPr id="0" name=""/>
        <dsp:cNvSpPr/>
      </dsp:nvSpPr>
      <dsp:spPr>
        <a:xfrm>
          <a:off x="0" y="0"/>
          <a:ext cx="2700355" cy="4896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es-ES" sz="3200" kern="1200" dirty="0" smtClean="0">
              <a:latin typeface="Arial" panose="020B0604020202020204" pitchFamily="34" charset="0"/>
              <a:cs typeface="Arial" panose="020B0604020202020204" pitchFamily="34" charset="0"/>
            </a:rPr>
            <a:t>HTML y CSS</a:t>
          </a:r>
          <a:endParaRPr lang="es-ES" sz="3200" kern="1200" dirty="0">
            <a:latin typeface="Arial" panose="020B0604020202020204" pitchFamily="34" charset="0"/>
            <a:cs typeface="Arial" panose="020B0604020202020204" pitchFamily="34" charset="0"/>
          </a:endParaRPr>
        </a:p>
      </dsp:txBody>
      <dsp:txXfrm>
        <a:off x="0" y="0"/>
        <a:ext cx="2700355" cy="4896544"/>
      </dsp:txXfrm>
    </dsp:sp>
    <dsp:sp modelId="{78799CCA-3DD0-462C-91C9-3EEB6AA8E169}">
      <dsp:nvSpPr>
        <dsp:cNvPr id="0" name=""/>
        <dsp:cNvSpPr/>
      </dsp:nvSpPr>
      <dsp:spPr>
        <a:xfrm>
          <a:off x="2820599" y="28959"/>
          <a:ext cx="6292760" cy="57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s-ES" sz="1600" kern="1200" dirty="0" smtClean="0">
              <a:latin typeface="Arial" panose="020B0604020202020204" pitchFamily="34" charset="0"/>
              <a:cs typeface="Arial" panose="020B0604020202020204" pitchFamily="34" charset="0"/>
            </a:rPr>
            <a:t>1. Introducción</a:t>
          </a:r>
          <a:endParaRPr lang="es-ES" sz="1600" kern="1200" dirty="0">
            <a:latin typeface="Arial" panose="020B0604020202020204" pitchFamily="34" charset="0"/>
            <a:cs typeface="Arial" panose="020B0604020202020204" pitchFamily="34" charset="0"/>
          </a:endParaRPr>
        </a:p>
      </dsp:txBody>
      <dsp:txXfrm>
        <a:off x="2820599" y="28959"/>
        <a:ext cx="6292760" cy="579193"/>
      </dsp:txXfrm>
    </dsp:sp>
    <dsp:sp modelId="{0A02B792-8559-4CA7-85FB-A873D8020A85}">
      <dsp:nvSpPr>
        <dsp:cNvPr id="0" name=""/>
        <dsp:cNvSpPr/>
      </dsp:nvSpPr>
      <dsp:spPr>
        <a:xfrm>
          <a:off x="2700355" y="608152"/>
          <a:ext cx="6413004"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088510A3-0F21-4599-9E6A-051DCF174EB5}">
      <dsp:nvSpPr>
        <dsp:cNvPr id="0" name=""/>
        <dsp:cNvSpPr/>
      </dsp:nvSpPr>
      <dsp:spPr>
        <a:xfrm>
          <a:off x="2820599" y="637112"/>
          <a:ext cx="6292760" cy="57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s-ES" sz="1600" kern="1200" dirty="0" smtClean="0">
              <a:latin typeface="Arial" panose="020B0604020202020204" pitchFamily="34" charset="0"/>
              <a:cs typeface="Arial" panose="020B0604020202020204" pitchFamily="34" charset="0"/>
            </a:rPr>
            <a:t>2. Estructura de una página, Texto, Enlaces e Imágenes.</a:t>
          </a:r>
          <a:endParaRPr lang="es-ES" sz="1600" kern="1200" dirty="0">
            <a:latin typeface="Arial" panose="020B0604020202020204" pitchFamily="34" charset="0"/>
            <a:cs typeface="Arial" panose="020B0604020202020204" pitchFamily="34" charset="0"/>
          </a:endParaRPr>
        </a:p>
      </dsp:txBody>
      <dsp:txXfrm>
        <a:off x="2820599" y="637112"/>
        <a:ext cx="6292760" cy="579193"/>
      </dsp:txXfrm>
    </dsp:sp>
    <dsp:sp modelId="{DB305A0A-84F0-40E2-8592-19C7F91F6404}">
      <dsp:nvSpPr>
        <dsp:cNvPr id="0" name=""/>
        <dsp:cNvSpPr/>
      </dsp:nvSpPr>
      <dsp:spPr>
        <a:xfrm>
          <a:off x="2700355" y="1216305"/>
          <a:ext cx="6413004"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106DDBC9-94FF-42BD-9F86-62D8A708F14D}">
      <dsp:nvSpPr>
        <dsp:cNvPr id="0" name=""/>
        <dsp:cNvSpPr/>
      </dsp:nvSpPr>
      <dsp:spPr>
        <a:xfrm>
          <a:off x="2820599" y="1245265"/>
          <a:ext cx="6292760" cy="57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s-ES" sz="1600" kern="1200" dirty="0" smtClean="0">
              <a:latin typeface="Arial" panose="020B0604020202020204" pitchFamily="34" charset="0"/>
              <a:cs typeface="Arial" panose="020B0604020202020204" pitchFamily="34" charset="0"/>
            </a:rPr>
            <a:t>3. Capas</a:t>
          </a:r>
          <a:endParaRPr lang="es-ES" sz="1600" kern="1200" dirty="0">
            <a:latin typeface="Arial" panose="020B0604020202020204" pitchFamily="34" charset="0"/>
            <a:cs typeface="Arial" panose="020B0604020202020204" pitchFamily="34" charset="0"/>
          </a:endParaRPr>
        </a:p>
      </dsp:txBody>
      <dsp:txXfrm>
        <a:off x="2820599" y="1245265"/>
        <a:ext cx="6292760" cy="579193"/>
      </dsp:txXfrm>
    </dsp:sp>
    <dsp:sp modelId="{001CB2AC-830F-4901-BBE8-C591403C9644}">
      <dsp:nvSpPr>
        <dsp:cNvPr id="0" name=""/>
        <dsp:cNvSpPr/>
      </dsp:nvSpPr>
      <dsp:spPr>
        <a:xfrm>
          <a:off x="2700355" y="1824458"/>
          <a:ext cx="6413004"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EA4CD310-3F58-419A-A9FB-38BF73C26041}">
      <dsp:nvSpPr>
        <dsp:cNvPr id="0" name=""/>
        <dsp:cNvSpPr/>
      </dsp:nvSpPr>
      <dsp:spPr>
        <a:xfrm>
          <a:off x="2820599" y="1853418"/>
          <a:ext cx="6292760" cy="57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s-ES" sz="1600" kern="1200" dirty="0" smtClean="0">
              <a:latin typeface="Arial" panose="020B0604020202020204" pitchFamily="34" charset="0"/>
              <a:cs typeface="Arial" panose="020B0604020202020204" pitchFamily="34" charset="0"/>
            </a:rPr>
            <a:t>4. Nuevas Etiquetas.</a:t>
          </a:r>
          <a:endParaRPr lang="es-ES" sz="1600" kern="1200" dirty="0">
            <a:latin typeface="Arial" panose="020B0604020202020204" pitchFamily="34" charset="0"/>
            <a:cs typeface="Arial" panose="020B0604020202020204" pitchFamily="34" charset="0"/>
          </a:endParaRPr>
        </a:p>
      </dsp:txBody>
      <dsp:txXfrm>
        <a:off x="2820599" y="1853418"/>
        <a:ext cx="6292760" cy="579193"/>
      </dsp:txXfrm>
    </dsp:sp>
    <dsp:sp modelId="{52226556-618C-4FEE-A412-32AC7C95B75A}">
      <dsp:nvSpPr>
        <dsp:cNvPr id="0" name=""/>
        <dsp:cNvSpPr/>
      </dsp:nvSpPr>
      <dsp:spPr>
        <a:xfrm>
          <a:off x="2700355" y="2432611"/>
          <a:ext cx="6413004"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94B39933-C800-47EC-A70A-5B0D033BB5C8}">
      <dsp:nvSpPr>
        <dsp:cNvPr id="0" name=""/>
        <dsp:cNvSpPr/>
      </dsp:nvSpPr>
      <dsp:spPr>
        <a:xfrm>
          <a:off x="2820599" y="2461571"/>
          <a:ext cx="6292760" cy="57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s-ES" sz="1600" kern="1200" dirty="0" smtClean="0">
              <a:latin typeface="Arial" panose="020B0604020202020204" pitchFamily="34" charset="0"/>
              <a:cs typeface="Arial" panose="020B0604020202020204" pitchFamily="34" charset="0"/>
            </a:rPr>
            <a:t>5. Formularios.</a:t>
          </a:r>
          <a:endParaRPr lang="es-ES" sz="1600" kern="1200" dirty="0">
            <a:latin typeface="Arial" panose="020B0604020202020204" pitchFamily="34" charset="0"/>
            <a:cs typeface="Arial" panose="020B0604020202020204" pitchFamily="34" charset="0"/>
          </a:endParaRPr>
        </a:p>
      </dsp:txBody>
      <dsp:txXfrm>
        <a:off x="2820599" y="2461571"/>
        <a:ext cx="6292760" cy="579193"/>
      </dsp:txXfrm>
    </dsp:sp>
    <dsp:sp modelId="{B75C9E8B-F520-4470-84A7-FD6FA40E6A09}">
      <dsp:nvSpPr>
        <dsp:cNvPr id="0" name=""/>
        <dsp:cNvSpPr/>
      </dsp:nvSpPr>
      <dsp:spPr>
        <a:xfrm>
          <a:off x="2700355" y="3040764"/>
          <a:ext cx="6413004"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D9870763-D302-4A91-A732-9AA6606C0AB8}">
      <dsp:nvSpPr>
        <dsp:cNvPr id="0" name=""/>
        <dsp:cNvSpPr/>
      </dsp:nvSpPr>
      <dsp:spPr>
        <a:xfrm>
          <a:off x="2820599" y="3069724"/>
          <a:ext cx="6292760" cy="57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s-ES" sz="1600" kern="1200" dirty="0" smtClean="0">
              <a:latin typeface="Arial" panose="020B0604020202020204" pitchFamily="34" charset="0"/>
              <a:cs typeface="Arial" panose="020B0604020202020204" pitchFamily="34" charset="0"/>
            </a:rPr>
            <a:t>6. Tablas.</a:t>
          </a:r>
          <a:endParaRPr lang="es-ES" sz="1600" kern="1200" dirty="0">
            <a:latin typeface="Arial" panose="020B0604020202020204" pitchFamily="34" charset="0"/>
            <a:cs typeface="Arial" panose="020B0604020202020204" pitchFamily="34" charset="0"/>
          </a:endParaRPr>
        </a:p>
      </dsp:txBody>
      <dsp:txXfrm>
        <a:off x="2820599" y="3069724"/>
        <a:ext cx="6292760" cy="579193"/>
      </dsp:txXfrm>
    </dsp:sp>
    <dsp:sp modelId="{D51B0F68-C98B-408D-8CD6-499CAC638CBE}">
      <dsp:nvSpPr>
        <dsp:cNvPr id="0" name=""/>
        <dsp:cNvSpPr/>
      </dsp:nvSpPr>
      <dsp:spPr>
        <a:xfrm>
          <a:off x="2700355" y="3648917"/>
          <a:ext cx="6413004"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91D04D23-004A-4F65-9C48-128E46488D3F}">
      <dsp:nvSpPr>
        <dsp:cNvPr id="0" name=""/>
        <dsp:cNvSpPr/>
      </dsp:nvSpPr>
      <dsp:spPr>
        <a:xfrm>
          <a:off x="2820599" y="3677877"/>
          <a:ext cx="6292760" cy="57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s-ES" sz="1600" kern="1200" dirty="0" smtClean="0">
              <a:latin typeface="Arial" panose="020B0604020202020204" pitchFamily="34" charset="0"/>
              <a:cs typeface="Arial" panose="020B0604020202020204" pitchFamily="34" charset="0"/>
            </a:rPr>
            <a:t>7. Hojas de estilo.</a:t>
          </a:r>
          <a:endParaRPr lang="es-ES" sz="1600" kern="1200" dirty="0">
            <a:latin typeface="Arial" panose="020B0604020202020204" pitchFamily="34" charset="0"/>
            <a:cs typeface="Arial" panose="020B0604020202020204" pitchFamily="34" charset="0"/>
          </a:endParaRPr>
        </a:p>
      </dsp:txBody>
      <dsp:txXfrm>
        <a:off x="2820599" y="3677877"/>
        <a:ext cx="6292760" cy="579193"/>
      </dsp:txXfrm>
    </dsp:sp>
    <dsp:sp modelId="{186E2858-FC54-4095-B4CC-547DCB2B4000}">
      <dsp:nvSpPr>
        <dsp:cNvPr id="0" name=""/>
        <dsp:cNvSpPr/>
      </dsp:nvSpPr>
      <dsp:spPr>
        <a:xfrm>
          <a:off x="2700355" y="4257070"/>
          <a:ext cx="6413004"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58091DA7-2F3E-4ABD-9AB0-44B4708683D5}">
      <dsp:nvSpPr>
        <dsp:cNvPr id="0" name=""/>
        <dsp:cNvSpPr/>
      </dsp:nvSpPr>
      <dsp:spPr>
        <a:xfrm>
          <a:off x="2820599" y="4286030"/>
          <a:ext cx="6292760" cy="57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s-ES" sz="1600" kern="1200" dirty="0" smtClean="0">
              <a:latin typeface="Arial" panose="020B0604020202020204" pitchFamily="34" charset="0"/>
              <a:cs typeface="Arial" panose="020B0604020202020204" pitchFamily="34" charset="0"/>
            </a:rPr>
            <a:t>8. Media </a:t>
          </a:r>
          <a:r>
            <a:rPr lang="es-ES" sz="1600" kern="1200" dirty="0" err="1" smtClean="0">
              <a:latin typeface="Arial" panose="020B0604020202020204" pitchFamily="34" charset="0"/>
              <a:cs typeface="Arial" panose="020B0604020202020204" pitchFamily="34" charset="0"/>
            </a:rPr>
            <a:t>Queries</a:t>
          </a:r>
          <a:r>
            <a:rPr lang="es-ES" sz="1600" kern="1200" dirty="0" smtClean="0">
              <a:latin typeface="Arial" panose="020B0604020202020204" pitchFamily="34" charset="0"/>
              <a:cs typeface="Arial" panose="020B0604020202020204" pitchFamily="34" charset="0"/>
            </a:rPr>
            <a:t>.</a:t>
          </a:r>
          <a:endParaRPr lang="es-ES" sz="1600" kern="1200" dirty="0">
            <a:latin typeface="Arial" panose="020B0604020202020204" pitchFamily="34" charset="0"/>
            <a:cs typeface="Arial" panose="020B0604020202020204" pitchFamily="34" charset="0"/>
          </a:endParaRPr>
        </a:p>
      </dsp:txBody>
      <dsp:txXfrm>
        <a:off x="2820599" y="4286030"/>
        <a:ext cx="6292760" cy="579193"/>
      </dsp:txXfrm>
    </dsp:sp>
    <dsp:sp modelId="{8C75CF23-EBD8-4D6E-9B66-58AEC216554A}">
      <dsp:nvSpPr>
        <dsp:cNvPr id="0" name=""/>
        <dsp:cNvSpPr/>
      </dsp:nvSpPr>
      <dsp:spPr>
        <a:xfrm>
          <a:off x="2700355" y="4865223"/>
          <a:ext cx="6413004"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pic>
        <p:nvPicPr>
          <p:cNvPr id="3" name="Picture 2" descr="Hom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25142" y="71657"/>
            <a:ext cx="3333750" cy="685800"/>
          </a:xfrm>
          <a:prstGeom prst="rect">
            <a:avLst/>
          </a:prstGeom>
          <a:noFill/>
          <a:extLst>
            <a:ext uri="{909E8E84-426E-40DD-AFC4-6F175D3DCCD1}">
              <a14:hiddenFill xmlns:a14="http://schemas.microsoft.com/office/drawing/2010/main">
                <a:solidFill>
                  <a:srgbClr val="FFFFFF"/>
                </a:solidFill>
              </a14:hiddenFill>
            </a:ext>
          </a:extLst>
        </p:spPr>
      </p:pic>
      <p:sp>
        <p:nvSpPr>
          <p:cNvPr id="24" name="23 Título"/>
          <p:cNvSpPr>
            <a:spLocks noGrp="1"/>
          </p:cNvSpPr>
          <p:nvPr>
            <p:ph type="title"/>
          </p:nvPr>
        </p:nvSpPr>
        <p:spPr>
          <a:xfrm>
            <a:off x="2196856" y="975348"/>
            <a:ext cx="9252194" cy="490966"/>
          </a:xfrm>
          <a:noFill/>
        </p:spPr>
        <p:txBody>
          <a:bodyPr wrap="square" rtlCol="0">
            <a:spAutoFit/>
          </a:bodyPr>
          <a:lstStyle>
            <a:lvl1pPr marL="0" algn="l" defTabSz="1204596" rtl="0" eaLnBrk="1" latinLnBrk="0" hangingPunct="1">
              <a:defRPr lang="es-ES_tradnl" sz="2400" b="1" kern="1200" dirty="0" smtClean="0">
                <a:solidFill>
                  <a:sysClr val="windowText" lastClr="000000"/>
                </a:solidFill>
                <a:latin typeface="Arial" pitchFamily="34" charset="0"/>
                <a:ea typeface="+mn-ea"/>
                <a:cs typeface="Arial" pitchFamily="34" charset="0"/>
              </a:defRPr>
            </a:lvl1pPr>
          </a:lstStyle>
          <a:p>
            <a:r>
              <a:rPr lang="es-ES" dirty="0" smtClean="0"/>
              <a:t>Haga clic para modificar el estilo de título del patrón</a:t>
            </a:r>
            <a:endParaRPr lang="es-ES_tradnl" dirty="0"/>
          </a:p>
        </p:txBody>
      </p:sp>
      <p:sp>
        <p:nvSpPr>
          <p:cNvPr id="27" name="26 Marcador de texto"/>
          <p:cNvSpPr>
            <a:spLocks noGrp="1"/>
          </p:cNvSpPr>
          <p:nvPr>
            <p:ph type="body" sz="quarter" idx="10"/>
          </p:nvPr>
        </p:nvSpPr>
        <p:spPr>
          <a:xfrm>
            <a:off x="2196855" y="1412881"/>
            <a:ext cx="4542137" cy="337078"/>
          </a:xfrm>
          <a:noFill/>
        </p:spPr>
        <p:txBody>
          <a:bodyPr vert="horz" wrap="square" lIns="120459" tIns="60229" rIns="120459" bIns="60229" rtlCol="0" anchor="ctr">
            <a:spAutoFit/>
          </a:bodyPr>
          <a:lstStyle>
            <a:lvl1pPr>
              <a:buNone/>
              <a:defRPr kumimoji="0" lang="es-ES_tradnl"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1pPr>
          </a:lstStyle>
          <a:p>
            <a:pPr marL="0" marR="0" lvl="0" indent="0" algn="l" defTabSz="1204596" rtl="0" eaLnBrk="1" fontAlgn="auto" latinLnBrk="0" hangingPunct="1">
              <a:lnSpc>
                <a:spcPct val="100000"/>
              </a:lnSpc>
              <a:spcBef>
                <a:spcPct val="0"/>
              </a:spcBef>
              <a:spcAft>
                <a:spcPts val="0"/>
              </a:spcAft>
              <a:buClrTx/>
              <a:buSzTx/>
              <a:tabLst/>
              <a:defRPr/>
            </a:pPr>
            <a:r>
              <a:rPr lang="es-ES" dirty="0" smtClean="0"/>
              <a:t>Haga clic para modificar el estilo de texto del patrón</a:t>
            </a:r>
          </a:p>
        </p:txBody>
      </p:sp>
      <p:sp>
        <p:nvSpPr>
          <p:cNvPr id="16" name="15 CuadroTexto"/>
          <p:cNvSpPr txBox="1"/>
          <p:nvPr userDrawn="1"/>
        </p:nvSpPr>
        <p:spPr>
          <a:xfrm>
            <a:off x="12921779" y="0"/>
            <a:ext cx="746756" cy="377866"/>
          </a:xfrm>
          <a:prstGeom prst="rect">
            <a:avLst/>
          </a:prstGeom>
          <a:noFill/>
        </p:spPr>
        <p:txBody>
          <a:bodyPr wrap="none" lIns="99892" tIns="49946" rIns="99892" bIns="49946" rtlCol="0">
            <a:spAutoFit/>
          </a:bodyPr>
          <a:lstStyle/>
          <a:p>
            <a:pPr algn="r"/>
            <a:r>
              <a:rPr lang="es-ES_tradnl" sz="1800" dirty="0" smtClean="0">
                <a:solidFill>
                  <a:schemeClr val="bg1">
                    <a:lumMod val="50000"/>
                  </a:schemeClr>
                </a:solidFill>
              </a:rPr>
              <a:t>-</a:t>
            </a:r>
            <a:fld id="{8041F532-4A0C-4B0A-8E5A-568C7A7F2C0A}" type="slidenum">
              <a:rPr lang="es-ES_tradnl" sz="1800" smtClean="0">
                <a:solidFill>
                  <a:schemeClr val="bg1">
                    <a:lumMod val="50000"/>
                  </a:schemeClr>
                </a:solidFill>
              </a:rPr>
              <a:pPr algn="r"/>
              <a:t>‹Nº›</a:t>
            </a:fld>
            <a:r>
              <a:rPr lang="es-ES_tradnl" sz="1800" dirty="0" smtClean="0">
                <a:solidFill>
                  <a:schemeClr val="bg1">
                    <a:lumMod val="50000"/>
                  </a:schemeClr>
                </a:solidFill>
              </a:rPr>
              <a:t>-</a:t>
            </a:r>
            <a:endParaRPr lang="es-ES_tradnl" sz="1800" dirty="0">
              <a:solidFill>
                <a:schemeClr val="bg1">
                  <a:lumMod val="50000"/>
                </a:schemeClr>
              </a:solidFill>
            </a:endParaRPr>
          </a:p>
        </p:txBody>
      </p:sp>
      <p:cxnSp>
        <p:nvCxnSpPr>
          <p:cNvPr id="5" name="4 Conector recto"/>
          <p:cNvCxnSpPr/>
          <p:nvPr userDrawn="1"/>
        </p:nvCxnSpPr>
        <p:spPr>
          <a:xfrm>
            <a:off x="2041117" y="881832"/>
            <a:ext cx="947994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16 Conector recto"/>
          <p:cNvCxnSpPr/>
          <p:nvPr userDrawn="1"/>
        </p:nvCxnSpPr>
        <p:spPr>
          <a:xfrm>
            <a:off x="2041117" y="1735875"/>
            <a:ext cx="947994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8 Conector recto"/>
          <p:cNvCxnSpPr/>
          <p:nvPr userDrawn="1"/>
        </p:nvCxnSpPr>
        <p:spPr>
          <a:xfrm>
            <a:off x="2050938" y="7002512"/>
            <a:ext cx="947994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1 CuadroTexto"/>
          <p:cNvSpPr txBox="1"/>
          <p:nvPr userDrawn="1"/>
        </p:nvSpPr>
        <p:spPr>
          <a:xfrm>
            <a:off x="2042907" y="7066781"/>
            <a:ext cx="3649589" cy="307777"/>
          </a:xfrm>
          <a:prstGeom prst="rect">
            <a:avLst/>
          </a:prstGeom>
          <a:noFill/>
        </p:spPr>
        <p:txBody>
          <a:bodyPr wrap="none" rtlCol="0">
            <a:spAutoFit/>
          </a:bodyPr>
          <a:lstStyle/>
          <a:p>
            <a:r>
              <a:rPr lang="es-ES" sz="1400" dirty="0" smtClean="0"/>
              <a:t>© </a:t>
            </a:r>
            <a:r>
              <a:rPr lang="es-ES" sz="1400" dirty="0" err="1" smtClean="0"/>
              <a:t>GreenPC</a:t>
            </a:r>
            <a:r>
              <a:rPr lang="es-ES" sz="1400" dirty="0" smtClean="0"/>
              <a:t>, S.L. Todos los derechos reservados.</a:t>
            </a:r>
            <a:endParaRPr lang="es-ES" sz="1400"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5" name="4 Marcador de pie de página"/>
          <p:cNvSpPr>
            <a:spLocks noGrp="1"/>
          </p:cNvSpPr>
          <p:nvPr>
            <p:ph type="ftr" sz="quarter" idx="11"/>
          </p:nvPr>
        </p:nvSpPr>
        <p:spPr/>
        <p:txBody>
          <a:bodyPr/>
          <a:lstStyle/>
          <a:p>
            <a:endParaRPr lang="es-ES_tradnl" dirty="0"/>
          </a:p>
        </p:txBody>
      </p:sp>
      <p:sp>
        <p:nvSpPr>
          <p:cNvPr id="6" name="5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13279672" y="304097"/>
            <a:ext cx="4118574" cy="6479961"/>
          </a:xfrm>
        </p:spPr>
        <p:txBody>
          <a:bodyPr vert="eaVert"/>
          <a:lstStyle/>
          <a:p>
            <a:r>
              <a:rPr lang="es-ES" smtClean="0"/>
              <a:t>Haga clic para modificar el estilo de título del patrón</a:t>
            </a:r>
            <a:endParaRPr lang="es-ES_tradnl"/>
          </a:p>
        </p:txBody>
      </p:sp>
      <p:sp>
        <p:nvSpPr>
          <p:cNvPr id="3" name="2 Marcador de texto vertical"/>
          <p:cNvSpPr>
            <a:spLocks noGrp="1"/>
          </p:cNvSpPr>
          <p:nvPr>
            <p:ph type="body" orient="vert" idx="1"/>
          </p:nvPr>
        </p:nvSpPr>
        <p:spPr>
          <a:xfrm>
            <a:off x="916822" y="304097"/>
            <a:ext cx="12134830" cy="647996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5" name="4 Marcador de pie de página"/>
          <p:cNvSpPr>
            <a:spLocks noGrp="1"/>
          </p:cNvSpPr>
          <p:nvPr>
            <p:ph type="ftr" sz="quarter" idx="11"/>
          </p:nvPr>
        </p:nvSpPr>
        <p:spPr/>
        <p:txBody>
          <a:bodyPr/>
          <a:lstStyle/>
          <a:p>
            <a:endParaRPr lang="es-ES_tradnl" dirty="0"/>
          </a:p>
        </p:txBody>
      </p:sp>
      <p:sp>
        <p:nvSpPr>
          <p:cNvPr id="6" name="5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cxnSp>
        <p:nvCxnSpPr>
          <p:cNvPr id="7" name="6 Conector recto"/>
          <p:cNvCxnSpPr/>
          <p:nvPr userDrawn="1"/>
        </p:nvCxnSpPr>
        <p:spPr>
          <a:xfrm rot="5400000">
            <a:off x="-636640" y="3688585"/>
            <a:ext cx="7379366" cy="2195"/>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0" name="9 CuadroTexto"/>
          <p:cNvSpPr txBox="1"/>
          <p:nvPr userDrawn="1"/>
        </p:nvSpPr>
        <p:spPr>
          <a:xfrm>
            <a:off x="1414676" y="1098245"/>
            <a:ext cx="1365515" cy="347089"/>
          </a:xfrm>
          <a:prstGeom prst="rect">
            <a:avLst/>
          </a:prstGeom>
          <a:noFill/>
        </p:spPr>
        <p:txBody>
          <a:bodyPr wrap="none" lIns="99892" tIns="49946" rIns="99892" bIns="49946" rtlCol="0">
            <a:spAutoFit/>
          </a:bodyPr>
          <a:lstStyle/>
          <a:p>
            <a:r>
              <a:rPr lang="es-ES" sz="1600" dirty="0" smtClean="0"/>
              <a:t>Hola Elena. </a:t>
            </a:r>
            <a:r>
              <a:rPr lang="es-ES" sz="1600" dirty="0" smtClean="0">
                <a:sym typeface="Wingdings 3"/>
              </a:rPr>
              <a:t></a:t>
            </a:r>
            <a:endParaRPr lang="es-ES_tradnl" sz="1600" dirty="0"/>
          </a:p>
        </p:txBody>
      </p:sp>
      <p:sp>
        <p:nvSpPr>
          <p:cNvPr id="13" name="12 CuadroTexto"/>
          <p:cNvSpPr txBox="1"/>
          <p:nvPr userDrawn="1"/>
        </p:nvSpPr>
        <p:spPr>
          <a:xfrm>
            <a:off x="1171840" y="1830422"/>
            <a:ext cx="1756497" cy="2711319"/>
          </a:xfrm>
          <a:prstGeom prst="rect">
            <a:avLst/>
          </a:prstGeom>
          <a:noFill/>
        </p:spPr>
        <p:txBody>
          <a:bodyPr wrap="square" lIns="99892" tIns="49946" rIns="99892" bIns="49946" rtlCol="0">
            <a:spAutoFit/>
          </a:bodyPr>
          <a:lstStyle/>
          <a:p>
            <a:pPr algn="ctr"/>
            <a:r>
              <a:rPr lang="es-ES" dirty="0" smtClean="0"/>
              <a:t>Novedades</a:t>
            </a:r>
          </a:p>
          <a:p>
            <a:pPr algn="ctr"/>
            <a:endParaRPr lang="es-ES" dirty="0" smtClean="0"/>
          </a:p>
          <a:p>
            <a:pPr algn="ctr"/>
            <a:r>
              <a:rPr lang="es-ES" dirty="0" smtClean="0"/>
              <a:t>Chatroom</a:t>
            </a:r>
          </a:p>
          <a:p>
            <a:pPr algn="ctr"/>
            <a:endParaRPr lang="es-ES" dirty="0" smtClean="0"/>
          </a:p>
          <a:p>
            <a:pPr algn="ctr"/>
            <a:r>
              <a:rPr lang="es-ES" dirty="0" smtClean="0"/>
              <a:t>Foro</a:t>
            </a:r>
          </a:p>
          <a:p>
            <a:pPr algn="ctr"/>
            <a:endParaRPr lang="es-ES_tradnl" dirty="0" smtClean="0"/>
          </a:p>
          <a:p>
            <a:pPr algn="ctr"/>
            <a:r>
              <a:rPr lang="es-ES_tradnl" dirty="0" smtClean="0"/>
              <a:t>Estadísticas</a:t>
            </a:r>
            <a:endParaRPr lang="es-ES_tradnl" dirty="0"/>
          </a:p>
        </p:txBody>
      </p:sp>
      <p:pic>
        <p:nvPicPr>
          <p:cNvPr id="14" name="Picture 5"/>
          <p:cNvPicPr>
            <a:picLocks noChangeAspect="1" noChangeArrowheads="1"/>
          </p:cNvPicPr>
          <p:nvPr userDrawn="1"/>
        </p:nvPicPr>
        <p:blipFill>
          <a:blip r:embed="rId2" cstate="print"/>
          <a:srcRect/>
          <a:stretch>
            <a:fillRect/>
          </a:stretch>
        </p:blipFill>
        <p:spPr bwMode="auto">
          <a:xfrm>
            <a:off x="1149458" y="110095"/>
            <a:ext cx="1792226" cy="676857"/>
          </a:xfrm>
          <a:prstGeom prst="rect">
            <a:avLst/>
          </a:prstGeom>
          <a:noFill/>
          <a:ln w="9525">
            <a:noFill/>
            <a:miter lim="800000"/>
            <a:headEnd/>
            <a:tailEnd/>
          </a:ln>
          <a:effectLst/>
        </p:spPr>
      </p:pic>
      <p:sp>
        <p:nvSpPr>
          <p:cNvPr id="15" name="14 CuadroTexto"/>
          <p:cNvSpPr txBox="1"/>
          <p:nvPr userDrawn="1"/>
        </p:nvSpPr>
        <p:spPr>
          <a:xfrm>
            <a:off x="1450664" y="7067131"/>
            <a:ext cx="1280877" cy="300922"/>
          </a:xfrm>
          <a:prstGeom prst="rect">
            <a:avLst/>
          </a:prstGeom>
          <a:noFill/>
        </p:spPr>
        <p:txBody>
          <a:bodyPr wrap="none" lIns="99892" tIns="49946" rIns="99892" bIns="49946" rtlCol="0">
            <a:spAutoFit/>
          </a:bodyPr>
          <a:lstStyle/>
          <a:p>
            <a:r>
              <a:rPr lang="es-ES" sz="1300" dirty="0" smtClean="0"/>
              <a:t>© GreenPC, S.L.</a:t>
            </a:r>
            <a:endParaRPr lang="es-ES_tradnl" sz="1300" dirty="0"/>
          </a:p>
        </p:txBody>
      </p:sp>
      <p:cxnSp>
        <p:nvCxnSpPr>
          <p:cNvPr id="16" name="15 Conector recto"/>
          <p:cNvCxnSpPr/>
          <p:nvPr userDrawn="1"/>
        </p:nvCxnSpPr>
        <p:spPr>
          <a:xfrm>
            <a:off x="3071640" y="365875"/>
            <a:ext cx="9575804" cy="162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7" name="16 Diagrama"/>
          <p:cNvGraphicFramePr/>
          <p:nvPr userDrawn="1"/>
        </p:nvGraphicFramePr>
        <p:xfrm>
          <a:off x="1414676" y="5677504"/>
          <a:ext cx="1516975" cy="1098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8" name="17 Conector recto"/>
          <p:cNvCxnSpPr/>
          <p:nvPr userDrawn="1"/>
        </p:nvCxnSpPr>
        <p:spPr>
          <a:xfrm>
            <a:off x="1029418" y="5593408"/>
            <a:ext cx="2011723" cy="396"/>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18 Conector recto"/>
          <p:cNvCxnSpPr/>
          <p:nvPr userDrawn="1"/>
        </p:nvCxnSpPr>
        <p:spPr>
          <a:xfrm>
            <a:off x="1029418" y="6922202"/>
            <a:ext cx="2011723" cy="396"/>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0" name="19 Título"/>
          <p:cNvSpPr>
            <a:spLocks noGrp="1"/>
          </p:cNvSpPr>
          <p:nvPr>
            <p:ph type="title"/>
          </p:nvPr>
        </p:nvSpPr>
        <p:spPr>
          <a:xfrm>
            <a:off x="3384956" y="395351"/>
            <a:ext cx="8884758" cy="1230048"/>
          </a:xfrm>
        </p:spPr>
        <p:txBody>
          <a:bodyPr>
            <a:noAutofit/>
          </a:bodyPr>
          <a:lstStyle>
            <a:lvl1pPr algn="ctr">
              <a:defRPr sz="4000"/>
            </a:lvl1pPr>
          </a:lstStyle>
          <a:p>
            <a:r>
              <a:rPr lang="es-ES" dirty="0" smtClean="0"/>
              <a:t>Haga clic para modificar el estilo de título del patrón</a:t>
            </a:r>
            <a:endParaRPr lang="es-ES_tradnl" dirty="0"/>
          </a:p>
        </p:txBody>
      </p:sp>
      <p:cxnSp>
        <p:nvCxnSpPr>
          <p:cNvPr id="21" name="20 Conector recto"/>
          <p:cNvCxnSpPr/>
          <p:nvPr userDrawn="1"/>
        </p:nvCxnSpPr>
        <p:spPr>
          <a:xfrm rot="5400000">
            <a:off x="-2867727" y="3690071"/>
            <a:ext cx="7761072" cy="1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21 Conector recto"/>
          <p:cNvCxnSpPr/>
          <p:nvPr userDrawn="1"/>
        </p:nvCxnSpPr>
        <p:spPr>
          <a:xfrm rot="5400000">
            <a:off x="8755608" y="3690071"/>
            <a:ext cx="7761072" cy="1774"/>
          </a:xfrm>
          <a:prstGeom prst="line">
            <a:avLst/>
          </a:prstGeom>
        </p:spPr>
        <p:style>
          <a:lnRef idx="1">
            <a:schemeClr val="accent1"/>
          </a:lnRef>
          <a:fillRef idx="0">
            <a:schemeClr val="accent1"/>
          </a:fillRef>
          <a:effectRef idx="0">
            <a:schemeClr val="accent1"/>
          </a:effectRef>
          <a:fontRef idx="minor">
            <a:schemeClr val="tx1"/>
          </a:fontRef>
        </p:style>
      </p:cxnSp>
      <p:sp>
        <p:nvSpPr>
          <p:cNvPr id="23" name="26 Marcador de texto"/>
          <p:cNvSpPr>
            <a:spLocks noGrp="1"/>
          </p:cNvSpPr>
          <p:nvPr>
            <p:ph type="body" sz="quarter" idx="10"/>
          </p:nvPr>
        </p:nvSpPr>
        <p:spPr>
          <a:xfrm>
            <a:off x="7878468" y="-16462"/>
            <a:ext cx="4560222" cy="367856"/>
          </a:xfrm>
          <a:noFill/>
        </p:spPr>
        <p:txBody>
          <a:bodyPr vert="horz" wrap="none" lIns="120459" tIns="60229" rIns="120459" bIns="60229" rtlCol="0" anchor="ctr">
            <a:spAutoFit/>
          </a:bodyPr>
          <a:lstStyle>
            <a:lvl1pPr>
              <a:buNone/>
              <a:defRPr kumimoji="0" lang="es-ES_tradnl" sz="1600" b="0" i="0" u="none" strike="noStrike" kern="1200" cap="none" spc="0" normalizeH="0" baseline="0" noProof="0" dirty="0" smtClean="0">
                <a:ln>
                  <a:noFill/>
                </a:ln>
                <a:solidFill>
                  <a:schemeClr val="tx1"/>
                </a:solidFill>
                <a:effectLst/>
                <a:uLnTx/>
                <a:uFillTx/>
                <a:latin typeface="+mn-lt"/>
                <a:ea typeface="+mn-ea"/>
                <a:cs typeface="+mn-cs"/>
              </a:defRPr>
            </a:lvl1pPr>
          </a:lstStyle>
          <a:p>
            <a:pPr marL="0" marR="0" lvl="0" indent="0" algn="l" defTabSz="1204596" rtl="0" eaLnBrk="1" fontAlgn="auto" latinLnBrk="0" hangingPunct="1">
              <a:lnSpc>
                <a:spcPct val="100000"/>
              </a:lnSpc>
              <a:spcBef>
                <a:spcPct val="0"/>
              </a:spcBef>
              <a:spcAft>
                <a:spcPts val="0"/>
              </a:spcAft>
              <a:buClrTx/>
              <a:buSzTx/>
              <a:tabLst/>
              <a:defRPr/>
            </a:pPr>
            <a:r>
              <a:rPr lang="es-ES" dirty="0" smtClean="0"/>
              <a:t>Haga clic para modificar el estilo de texto del patrón</a:t>
            </a:r>
          </a:p>
        </p:txBody>
      </p:sp>
      <p:sp>
        <p:nvSpPr>
          <p:cNvPr id="24" name="29 Marcador de texto"/>
          <p:cNvSpPr>
            <a:spLocks noGrp="1"/>
          </p:cNvSpPr>
          <p:nvPr>
            <p:ph type="body" sz="quarter" idx="11"/>
          </p:nvPr>
        </p:nvSpPr>
        <p:spPr>
          <a:xfrm>
            <a:off x="3384958" y="1786486"/>
            <a:ext cx="4253989" cy="937180"/>
          </a:xfrm>
        </p:spPr>
        <p:txBody>
          <a:bodyPr>
            <a:noAutofit/>
          </a:bodyPr>
          <a:lstStyle>
            <a:lvl1pPr marL="0" indent="0" algn="just">
              <a:buNone/>
              <a:defRPr sz="1800"/>
            </a:lvl1pPr>
            <a:lvl2pPr>
              <a:buNone/>
              <a:defRPr sz="1800"/>
            </a:lvl2pPr>
            <a:lvl3pPr>
              <a:buNone/>
              <a:defRPr sz="1800"/>
            </a:lvl3pPr>
            <a:lvl4pPr>
              <a:buNone/>
              <a:defRPr sz="1800"/>
            </a:lvl4pPr>
            <a:lvl5pPr>
              <a:buNone/>
              <a:defRPr sz="1800"/>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_tradnl" dirty="0"/>
          </a:p>
        </p:txBody>
      </p:sp>
      <p:sp>
        <p:nvSpPr>
          <p:cNvPr id="25" name="34 Marcador de posición de imagen"/>
          <p:cNvSpPr>
            <a:spLocks noGrp="1"/>
          </p:cNvSpPr>
          <p:nvPr>
            <p:ph type="pic" sz="quarter" idx="12"/>
          </p:nvPr>
        </p:nvSpPr>
        <p:spPr>
          <a:xfrm>
            <a:off x="7958308" y="1786486"/>
            <a:ext cx="4425792" cy="3652786"/>
          </a:xfrm>
        </p:spPr>
        <p:txBody>
          <a:bodyPr/>
          <a:lstStyle/>
          <a:p>
            <a:endParaRPr lang="es-ES_tradnl"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1080714" y="4742521"/>
            <a:ext cx="11628913" cy="1465807"/>
          </a:xfrm>
        </p:spPr>
        <p:txBody>
          <a:bodyPr anchor="t"/>
          <a:lstStyle>
            <a:lvl1pPr algn="l">
              <a:defRPr sz="5300" b="1" cap="all"/>
            </a:lvl1pPr>
          </a:lstStyle>
          <a:p>
            <a:r>
              <a:rPr lang="es-ES" smtClean="0"/>
              <a:t>Haga clic para modificar el estilo de título del patrón</a:t>
            </a:r>
            <a:endParaRPr lang="es-ES_tradnl"/>
          </a:p>
        </p:txBody>
      </p:sp>
      <p:sp>
        <p:nvSpPr>
          <p:cNvPr id="3" name="2 Marcador de texto"/>
          <p:cNvSpPr>
            <a:spLocks noGrp="1"/>
          </p:cNvSpPr>
          <p:nvPr>
            <p:ph type="body" idx="1"/>
          </p:nvPr>
        </p:nvSpPr>
        <p:spPr>
          <a:xfrm>
            <a:off x="1080714" y="3128083"/>
            <a:ext cx="11628913" cy="1614438"/>
          </a:xfrm>
        </p:spPr>
        <p:txBody>
          <a:bodyPr anchor="b"/>
          <a:lstStyle>
            <a:lvl1pPr marL="0" indent="0">
              <a:buNone/>
              <a:defRPr sz="2700">
                <a:solidFill>
                  <a:schemeClr val="tx1">
                    <a:tint val="75000"/>
                  </a:schemeClr>
                </a:solidFill>
              </a:defRPr>
            </a:lvl1pPr>
            <a:lvl2pPr marL="602298" indent="0">
              <a:buNone/>
              <a:defRPr sz="2400">
                <a:solidFill>
                  <a:schemeClr val="tx1">
                    <a:tint val="75000"/>
                  </a:schemeClr>
                </a:solidFill>
              </a:defRPr>
            </a:lvl2pPr>
            <a:lvl3pPr marL="1204596" indent="0">
              <a:buNone/>
              <a:defRPr sz="2000">
                <a:solidFill>
                  <a:schemeClr val="tx1">
                    <a:tint val="75000"/>
                  </a:schemeClr>
                </a:solidFill>
              </a:defRPr>
            </a:lvl3pPr>
            <a:lvl4pPr marL="1806894" indent="0">
              <a:buNone/>
              <a:defRPr sz="1800">
                <a:solidFill>
                  <a:schemeClr val="tx1">
                    <a:tint val="75000"/>
                  </a:schemeClr>
                </a:solidFill>
              </a:defRPr>
            </a:lvl4pPr>
            <a:lvl5pPr marL="2409193" indent="0">
              <a:buNone/>
              <a:defRPr sz="1800">
                <a:solidFill>
                  <a:schemeClr val="tx1">
                    <a:tint val="75000"/>
                  </a:schemeClr>
                </a:solidFill>
              </a:defRPr>
            </a:lvl5pPr>
            <a:lvl6pPr marL="3011490" indent="0">
              <a:buNone/>
              <a:defRPr sz="1800">
                <a:solidFill>
                  <a:schemeClr val="tx1">
                    <a:tint val="75000"/>
                  </a:schemeClr>
                </a:solidFill>
              </a:defRPr>
            </a:lvl6pPr>
            <a:lvl7pPr marL="3613790" indent="0">
              <a:buNone/>
              <a:defRPr sz="1800">
                <a:solidFill>
                  <a:schemeClr val="tx1">
                    <a:tint val="75000"/>
                  </a:schemeClr>
                </a:solidFill>
              </a:defRPr>
            </a:lvl7pPr>
            <a:lvl8pPr marL="4216087" indent="0">
              <a:buNone/>
              <a:defRPr sz="1800">
                <a:solidFill>
                  <a:schemeClr val="tx1">
                    <a:tint val="75000"/>
                  </a:schemeClr>
                </a:solidFill>
              </a:defRPr>
            </a:lvl8pPr>
            <a:lvl9pPr marL="4818386" indent="0">
              <a:buNone/>
              <a:defRPr sz="18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5" name="4 Marcador de pie de página"/>
          <p:cNvSpPr>
            <a:spLocks noGrp="1"/>
          </p:cNvSpPr>
          <p:nvPr>
            <p:ph type="ftr" sz="quarter" idx="11"/>
          </p:nvPr>
        </p:nvSpPr>
        <p:spPr/>
        <p:txBody>
          <a:bodyPr/>
          <a:lstStyle/>
          <a:p>
            <a:endParaRPr lang="es-ES_tradnl" dirty="0"/>
          </a:p>
        </p:txBody>
      </p:sp>
      <p:sp>
        <p:nvSpPr>
          <p:cNvPr id="6" name="5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contenido"/>
          <p:cNvSpPr>
            <a:spLocks noGrp="1"/>
          </p:cNvSpPr>
          <p:nvPr>
            <p:ph sz="half" idx="1"/>
          </p:nvPr>
        </p:nvSpPr>
        <p:spPr>
          <a:xfrm>
            <a:off x="916822" y="1771615"/>
            <a:ext cx="8125515" cy="5012445"/>
          </a:xfrm>
        </p:spPr>
        <p:txBody>
          <a:bodyPr/>
          <a:lstStyle>
            <a:lvl1pPr>
              <a:defRPr sz="3800"/>
            </a:lvl1pPr>
            <a:lvl2pPr>
              <a:defRPr sz="3100"/>
            </a:lvl2pPr>
            <a:lvl3pPr>
              <a:defRPr sz="2700"/>
            </a:lvl3pPr>
            <a:lvl4pPr>
              <a:defRPr sz="2400"/>
            </a:lvl4pPr>
            <a:lvl5pPr>
              <a:defRPr sz="2400"/>
            </a:lvl5pPr>
            <a:lvl6pPr>
              <a:defRPr sz="2400"/>
            </a:lvl6pPr>
            <a:lvl7pPr>
              <a:defRPr sz="2400"/>
            </a:lvl7pPr>
            <a:lvl8pPr>
              <a:defRPr sz="2400"/>
            </a:lvl8pPr>
            <a:lvl9pPr>
              <a:defRPr sz="2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contenido"/>
          <p:cNvSpPr>
            <a:spLocks noGrp="1"/>
          </p:cNvSpPr>
          <p:nvPr>
            <p:ph sz="half" idx="2"/>
          </p:nvPr>
        </p:nvSpPr>
        <p:spPr>
          <a:xfrm>
            <a:off x="9270359" y="1771615"/>
            <a:ext cx="8127889" cy="5012445"/>
          </a:xfrm>
        </p:spPr>
        <p:txBody>
          <a:bodyPr/>
          <a:lstStyle>
            <a:lvl1pPr>
              <a:defRPr sz="3800"/>
            </a:lvl1pPr>
            <a:lvl2pPr>
              <a:defRPr sz="3100"/>
            </a:lvl2pPr>
            <a:lvl3pPr>
              <a:defRPr sz="2700"/>
            </a:lvl3pPr>
            <a:lvl4pPr>
              <a:defRPr sz="2400"/>
            </a:lvl4pPr>
            <a:lvl5pPr>
              <a:defRPr sz="2400"/>
            </a:lvl5pPr>
            <a:lvl6pPr>
              <a:defRPr sz="2400"/>
            </a:lvl6pPr>
            <a:lvl7pPr>
              <a:defRPr sz="2400"/>
            </a:lvl7pPr>
            <a:lvl8pPr>
              <a:defRPr sz="2400"/>
            </a:lvl8pPr>
            <a:lvl9pPr>
              <a:defRPr sz="2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4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6" name="5 Marcador de pie de página"/>
          <p:cNvSpPr>
            <a:spLocks noGrp="1"/>
          </p:cNvSpPr>
          <p:nvPr>
            <p:ph type="ftr" sz="quarter" idx="11"/>
          </p:nvPr>
        </p:nvSpPr>
        <p:spPr/>
        <p:txBody>
          <a:bodyPr/>
          <a:lstStyle/>
          <a:p>
            <a:endParaRPr lang="es-ES_tradnl" dirty="0"/>
          </a:p>
        </p:txBody>
      </p:sp>
      <p:sp>
        <p:nvSpPr>
          <p:cNvPr id="7" name="6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84055" y="295556"/>
            <a:ext cx="12312968" cy="1230048"/>
          </a:xfrm>
        </p:spPr>
        <p:txBody>
          <a:bodyPr/>
          <a:lstStyle>
            <a:lvl1pPr>
              <a:defRPr/>
            </a:lvl1pPr>
          </a:lstStyle>
          <a:p>
            <a:r>
              <a:rPr lang="es-ES" smtClean="0"/>
              <a:t>Haga clic para modificar el estilo de título del patrón</a:t>
            </a:r>
            <a:endParaRPr lang="es-ES_tradnl"/>
          </a:p>
        </p:txBody>
      </p:sp>
      <p:sp>
        <p:nvSpPr>
          <p:cNvPr id="3" name="2 Marcador de texto"/>
          <p:cNvSpPr>
            <a:spLocks noGrp="1"/>
          </p:cNvSpPr>
          <p:nvPr>
            <p:ph type="body" idx="1"/>
          </p:nvPr>
        </p:nvSpPr>
        <p:spPr>
          <a:xfrm>
            <a:off x="684054" y="1652025"/>
            <a:ext cx="6044851" cy="688484"/>
          </a:xfrm>
        </p:spPr>
        <p:txBody>
          <a:bodyPr anchor="b"/>
          <a:lstStyle>
            <a:lvl1pPr marL="0" indent="0">
              <a:buNone/>
              <a:defRPr sz="3100" b="1"/>
            </a:lvl1pPr>
            <a:lvl2pPr marL="602298" indent="0">
              <a:buNone/>
              <a:defRPr sz="2700" b="1"/>
            </a:lvl2pPr>
            <a:lvl3pPr marL="1204596" indent="0">
              <a:buNone/>
              <a:defRPr sz="2400" b="1"/>
            </a:lvl3pPr>
            <a:lvl4pPr marL="1806894" indent="0">
              <a:buNone/>
              <a:defRPr sz="2000" b="1"/>
            </a:lvl4pPr>
            <a:lvl5pPr marL="2409193" indent="0">
              <a:buNone/>
              <a:defRPr sz="2000" b="1"/>
            </a:lvl5pPr>
            <a:lvl6pPr marL="3011490" indent="0">
              <a:buNone/>
              <a:defRPr sz="2000" b="1"/>
            </a:lvl6pPr>
            <a:lvl7pPr marL="3613790" indent="0">
              <a:buNone/>
              <a:defRPr sz="2000" b="1"/>
            </a:lvl7pPr>
            <a:lvl8pPr marL="4216087" indent="0">
              <a:buNone/>
              <a:defRPr sz="2000" b="1"/>
            </a:lvl8pPr>
            <a:lvl9pPr marL="4818386" indent="0">
              <a:buNone/>
              <a:defRPr sz="20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84054" y="2340509"/>
            <a:ext cx="6044851" cy="4252209"/>
          </a:xfrm>
        </p:spPr>
        <p:txBody>
          <a:bodyPr/>
          <a:lstStyle>
            <a:lvl1pPr>
              <a:defRPr sz="3100"/>
            </a:lvl1pPr>
            <a:lvl2pPr>
              <a:defRPr sz="27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4 Marcador de texto"/>
          <p:cNvSpPr>
            <a:spLocks noGrp="1"/>
          </p:cNvSpPr>
          <p:nvPr>
            <p:ph type="body" sz="quarter" idx="3"/>
          </p:nvPr>
        </p:nvSpPr>
        <p:spPr>
          <a:xfrm>
            <a:off x="6949799" y="1652025"/>
            <a:ext cx="6047224" cy="688484"/>
          </a:xfrm>
        </p:spPr>
        <p:txBody>
          <a:bodyPr anchor="b"/>
          <a:lstStyle>
            <a:lvl1pPr marL="0" indent="0">
              <a:buNone/>
              <a:defRPr sz="3100" b="1"/>
            </a:lvl1pPr>
            <a:lvl2pPr marL="602298" indent="0">
              <a:buNone/>
              <a:defRPr sz="2700" b="1"/>
            </a:lvl2pPr>
            <a:lvl3pPr marL="1204596" indent="0">
              <a:buNone/>
              <a:defRPr sz="2400" b="1"/>
            </a:lvl3pPr>
            <a:lvl4pPr marL="1806894" indent="0">
              <a:buNone/>
              <a:defRPr sz="2000" b="1"/>
            </a:lvl4pPr>
            <a:lvl5pPr marL="2409193" indent="0">
              <a:buNone/>
              <a:defRPr sz="2000" b="1"/>
            </a:lvl5pPr>
            <a:lvl6pPr marL="3011490" indent="0">
              <a:buNone/>
              <a:defRPr sz="2000" b="1"/>
            </a:lvl6pPr>
            <a:lvl7pPr marL="3613790" indent="0">
              <a:buNone/>
              <a:defRPr sz="2000" b="1"/>
            </a:lvl7pPr>
            <a:lvl8pPr marL="4216087" indent="0">
              <a:buNone/>
              <a:defRPr sz="2000" b="1"/>
            </a:lvl8pPr>
            <a:lvl9pPr marL="4818386" indent="0">
              <a:buNone/>
              <a:defRPr sz="20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949799" y="2340509"/>
            <a:ext cx="6047224" cy="4252209"/>
          </a:xfrm>
        </p:spPr>
        <p:txBody>
          <a:bodyPr/>
          <a:lstStyle>
            <a:lvl1pPr>
              <a:defRPr sz="3100"/>
            </a:lvl1pPr>
            <a:lvl2pPr>
              <a:defRPr sz="27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6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8" name="7 Marcador de pie de página"/>
          <p:cNvSpPr>
            <a:spLocks noGrp="1"/>
          </p:cNvSpPr>
          <p:nvPr>
            <p:ph type="ftr" sz="quarter" idx="11"/>
          </p:nvPr>
        </p:nvSpPr>
        <p:spPr/>
        <p:txBody>
          <a:bodyPr/>
          <a:lstStyle/>
          <a:p>
            <a:endParaRPr lang="es-ES_tradnl" dirty="0"/>
          </a:p>
        </p:txBody>
      </p:sp>
      <p:sp>
        <p:nvSpPr>
          <p:cNvPr id="9" name="8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4" name="3 Marcador de pie de página"/>
          <p:cNvSpPr>
            <a:spLocks noGrp="1"/>
          </p:cNvSpPr>
          <p:nvPr>
            <p:ph type="ftr" sz="quarter" idx="11"/>
          </p:nvPr>
        </p:nvSpPr>
        <p:spPr/>
        <p:txBody>
          <a:bodyPr/>
          <a:lstStyle/>
          <a:p>
            <a:endParaRPr lang="es-ES_tradnl" dirty="0"/>
          </a:p>
        </p:txBody>
      </p:sp>
      <p:sp>
        <p:nvSpPr>
          <p:cNvPr id="5" name="4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3" name="2 Marcador de pie de página"/>
          <p:cNvSpPr>
            <a:spLocks noGrp="1"/>
          </p:cNvSpPr>
          <p:nvPr>
            <p:ph type="ftr" sz="quarter" idx="11"/>
          </p:nvPr>
        </p:nvSpPr>
        <p:spPr/>
        <p:txBody>
          <a:bodyPr/>
          <a:lstStyle/>
          <a:p>
            <a:endParaRPr lang="es-ES_tradnl" dirty="0"/>
          </a:p>
        </p:txBody>
      </p:sp>
      <p:sp>
        <p:nvSpPr>
          <p:cNvPr id="4" name="3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4055" y="293846"/>
            <a:ext cx="4500981" cy="1250549"/>
          </a:xfrm>
        </p:spPr>
        <p:txBody>
          <a:bodyPr anchor="b"/>
          <a:lstStyle>
            <a:lvl1pPr algn="l">
              <a:defRPr sz="2700" b="1"/>
            </a:lvl1pPr>
          </a:lstStyle>
          <a:p>
            <a:r>
              <a:rPr lang="es-ES" smtClean="0"/>
              <a:t>Haga clic para modificar el estilo de título del patrón</a:t>
            </a:r>
            <a:endParaRPr lang="es-ES_tradnl"/>
          </a:p>
        </p:txBody>
      </p:sp>
      <p:sp>
        <p:nvSpPr>
          <p:cNvPr id="3" name="2 Marcador de contenido"/>
          <p:cNvSpPr>
            <a:spLocks noGrp="1"/>
          </p:cNvSpPr>
          <p:nvPr>
            <p:ph idx="1"/>
          </p:nvPr>
        </p:nvSpPr>
        <p:spPr>
          <a:xfrm>
            <a:off x="5348921" y="293846"/>
            <a:ext cx="7648101" cy="6298871"/>
          </a:xfrm>
        </p:spPr>
        <p:txBody>
          <a:bodyPr/>
          <a:lstStyle>
            <a:lvl1pPr>
              <a:defRPr sz="4200"/>
            </a:lvl1pPr>
            <a:lvl2pPr>
              <a:defRPr sz="3800"/>
            </a:lvl2pPr>
            <a:lvl3pPr>
              <a:defRPr sz="3100"/>
            </a:lvl3pPr>
            <a:lvl4pPr>
              <a:defRPr sz="2700"/>
            </a:lvl4pPr>
            <a:lvl5pPr>
              <a:defRPr sz="2700"/>
            </a:lvl5pPr>
            <a:lvl6pPr>
              <a:defRPr sz="2700"/>
            </a:lvl6pPr>
            <a:lvl7pPr>
              <a:defRPr sz="2700"/>
            </a:lvl7pPr>
            <a:lvl8pPr>
              <a:defRPr sz="2700"/>
            </a:lvl8pPr>
            <a:lvl9pPr>
              <a:defRPr sz="27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texto"/>
          <p:cNvSpPr>
            <a:spLocks noGrp="1"/>
          </p:cNvSpPr>
          <p:nvPr>
            <p:ph type="body" sz="half" idx="2"/>
          </p:nvPr>
        </p:nvSpPr>
        <p:spPr>
          <a:xfrm>
            <a:off x="684055" y="1544394"/>
            <a:ext cx="4500981" cy="5048322"/>
          </a:xfrm>
        </p:spPr>
        <p:txBody>
          <a:bodyPr/>
          <a:lstStyle>
            <a:lvl1pPr marL="0" indent="0">
              <a:buNone/>
              <a:defRPr sz="1800"/>
            </a:lvl1pPr>
            <a:lvl2pPr marL="602298" indent="0">
              <a:buNone/>
              <a:defRPr sz="1600"/>
            </a:lvl2pPr>
            <a:lvl3pPr marL="1204596" indent="0">
              <a:buNone/>
              <a:defRPr sz="1300"/>
            </a:lvl3pPr>
            <a:lvl4pPr marL="1806894" indent="0">
              <a:buNone/>
              <a:defRPr sz="1200"/>
            </a:lvl4pPr>
            <a:lvl5pPr marL="2409193" indent="0">
              <a:buNone/>
              <a:defRPr sz="1200"/>
            </a:lvl5pPr>
            <a:lvl6pPr marL="3011490" indent="0">
              <a:buNone/>
              <a:defRPr sz="1200"/>
            </a:lvl6pPr>
            <a:lvl7pPr marL="3613790" indent="0">
              <a:buNone/>
              <a:defRPr sz="1200"/>
            </a:lvl7pPr>
            <a:lvl8pPr marL="4216087" indent="0">
              <a:buNone/>
              <a:defRPr sz="1200"/>
            </a:lvl8pPr>
            <a:lvl9pPr marL="4818386" indent="0">
              <a:buNone/>
              <a:defRPr sz="12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6" name="5 Marcador de pie de página"/>
          <p:cNvSpPr>
            <a:spLocks noGrp="1"/>
          </p:cNvSpPr>
          <p:nvPr>
            <p:ph type="ftr" sz="quarter" idx="11"/>
          </p:nvPr>
        </p:nvSpPr>
        <p:spPr/>
        <p:txBody>
          <a:bodyPr/>
          <a:lstStyle/>
          <a:p>
            <a:endParaRPr lang="es-ES_tradnl" dirty="0"/>
          </a:p>
        </p:txBody>
      </p:sp>
      <p:sp>
        <p:nvSpPr>
          <p:cNvPr id="7" name="6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681587" y="5166203"/>
            <a:ext cx="8208645" cy="609899"/>
          </a:xfrm>
        </p:spPr>
        <p:txBody>
          <a:bodyPr anchor="b"/>
          <a:lstStyle>
            <a:lvl1pPr algn="l">
              <a:defRPr sz="2700" b="1"/>
            </a:lvl1pPr>
          </a:lstStyle>
          <a:p>
            <a:r>
              <a:rPr lang="es-ES" smtClean="0"/>
              <a:t>Haga clic para modificar el estilo de título del patrón</a:t>
            </a:r>
            <a:endParaRPr lang="es-ES_tradnl"/>
          </a:p>
        </p:txBody>
      </p:sp>
      <p:sp>
        <p:nvSpPr>
          <p:cNvPr id="3" name="2 Marcador de posición de imagen"/>
          <p:cNvSpPr>
            <a:spLocks noGrp="1"/>
          </p:cNvSpPr>
          <p:nvPr>
            <p:ph type="pic" idx="1"/>
          </p:nvPr>
        </p:nvSpPr>
        <p:spPr>
          <a:xfrm>
            <a:off x="2681587" y="659444"/>
            <a:ext cx="8208645" cy="4428173"/>
          </a:xfrm>
        </p:spPr>
        <p:txBody>
          <a:bodyPr/>
          <a:lstStyle>
            <a:lvl1pPr marL="0" indent="0">
              <a:buNone/>
              <a:defRPr sz="4200"/>
            </a:lvl1pPr>
            <a:lvl2pPr marL="602298" indent="0">
              <a:buNone/>
              <a:defRPr sz="3800"/>
            </a:lvl2pPr>
            <a:lvl3pPr marL="1204596" indent="0">
              <a:buNone/>
              <a:defRPr sz="3100"/>
            </a:lvl3pPr>
            <a:lvl4pPr marL="1806894" indent="0">
              <a:buNone/>
              <a:defRPr sz="2700"/>
            </a:lvl4pPr>
            <a:lvl5pPr marL="2409193" indent="0">
              <a:buNone/>
              <a:defRPr sz="2700"/>
            </a:lvl5pPr>
            <a:lvl6pPr marL="3011490" indent="0">
              <a:buNone/>
              <a:defRPr sz="2700"/>
            </a:lvl6pPr>
            <a:lvl7pPr marL="3613790" indent="0">
              <a:buNone/>
              <a:defRPr sz="2700"/>
            </a:lvl7pPr>
            <a:lvl8pPr marL="4216087" indent="0">
              <a:buNone/>
              <a:defRPr sz="2700"/>
            </a:lvl8pPr>
            <a:lvl9pPr marL="4818386" indent="0">
              <a:buNone/>
              <a:defRPr sz="2700"/>
            </a:lvl9pPr>
          </a:lstStyle>
          <a:p>
            <a:endParaRPr lang="es-ES_tradnl" dirty="0"/>
          </a:p>
        </p:txBody>
      </p:sp>
      <p:sp>
        <p:nvSpPr>
          <p:cNvPr id="4" name="3 Marcador de texto"/>
          <p:cNvSpPr>
            <a:spLocks noGrp="1"/>
          </p:cNvSpPr>
          <p:nvPr>
            <p:ph type="body" sz="half" idx="2"/>
          </p:nvPr>
        </p:nvSpPr>
        <p:spPr>
          <a:xfrm>
            <a:off x="2681587" y="5776101"/>
            <a:ext cx="8208645" cy="866159"/>
          </a:xfrm>
        </p:spPr>
        <p:txBody>
          <a:bodyPr/>
          <a:lstStyle>
            <a:lvl1pPr marL="0" indent="0">
              <a:buNone/>
              <a:defRPr sz="1800"/>
            </a:lvl1pPr>
            <a:lvl2pPr marL="602298" indent="0">
              <a:buNone/>
              <a:defRPr sz="1600"/>
            </a:lvl2pPr>
            <a:lvl3pPr marL="1204596" indent="0">
              <a:buNone/>
              <a:defRPr sz="1300"/>
            </a:lvl3pPr>
            <a:lvl4pPr marL="1806894" indent="0">
              <a:buNone/>
              <a:defRPr sz="1200"/>
            </a:lvl4pPr>
            <a:lvl5pPr marL="2409193" indent="0">
              <a:buNone/>
              <a:defRPr sz="1200"/>
            </a:lvl5pPr>
            <a:lvl6pPr marL="3011490" indent="0">
              <a:buNone/>
              <a:defRPr sz="1200"/>
            </a:lvl6pPr>
            <a:lvl7pPr marL="3613790" indent="0">
              <a:buNone/>
              <a:defRPr sz="1200"/>
            </a:lvl7pPr>
            <a:lvl8pPr marL="4216087" indent="0">
              <a:buNone/>
              <a:defRPr sz="1200"/>
            </a:lvl8pPr>
            <a:lvl9pPr marL="4818386" indent="0">
              <a:buNone/>
              <a:defRPr sz="12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6" name="5 Marcador de pie de página"/>
          <p:cNvSpPr>
            <a:spLocks noGrp="1"/>
          </p:cNvSpPr>
          <p:nvPr>
            <p:ph type="ftr" sz="quarter" idx="11"/>
          </p:nvPr>
        </p:nvSpPr>
        <p:spPr/>
        <p:txBody>
          <a:bodyPr/>
          <a:lstStyle/>
          <a:p>
            <a:endParaRPr lang="es-ES_tradnl" dirty="0"/>
          </a:p>
        </p:txBody>
      </p:sp>
      <p:sp>
        <p:nvSpPr>
          <p:cNvPr id="7" name="6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84055" y="295556"/>
            <a:ext cx="12312968" cy="1230048"/>
          </a:xfrm>
          <a:prstGeom prst="rect">
            <a:avLst/>
          </a:prstGeom>
        </p:spPr>
        <p:txBody>
          <a:bodyPr vert="horz" lIns="120459" tIns="60229" rIns="120459" bIns="60229" rtlCol="0" anchor="ctr">
            <a:normAutofit/>
          </a:bodyPr>
          <a:lstStyle/>
          <a:p>
            <a:r>
              <a:rPr lang="es-ES" smtClean="0"/>
              <a:t>Haga clic para modificar el estilo de título del patrón</a:t>
            </a:r>
            <a:endParaRPr lang="es-ES_tradnl"/>
          </a:p>
        </p:txBody>
      </p:sp>
      <p:sp>
        <p:nvSpPr>
          <p:cNvPr id="3" name="2 Marcador de texto"/>
          <p:cNvSpPr>
            <a:spLocks noGrp="1"/>
          </p:cNvSpPr>
          <p:nvPr>
            <p:ph type="body" idx="1"/>
          </p:nvPr>
        </p:nvSpPr>
        <p:spPr>
          <a:xfrm>
            <a:off x="684055" y="1722068"/>
            <a:ext cx="12312968" cy="4870649"/>
          </a:xfrm>
          <a:prstGeom prst="rect">
            <a:avLst/>
          </a:prstGeom>
        </p:spPr>
        <p:txBody>
          <a:bodyPr vert="horz" lIns="120459" tIns="60229" rIns="120459" bIns="60229"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2"/>
          </p:nvPr>
        </p:nvSpPr>
        <p:spPr>
          <a:xfrm>
            <a:off x="684057" y="6840435"/>
            <a:ext cx="3192251" cy="392932"/>
          </a:xfrm>
          <a:prstGeom prst="rect">
            <a:avLst/>
          </a:prstGeom>
        </p:spPr>
        <p:txBody>
          <a:bodyPr vert="horz" lIns="120459" tIns="60229" rIns="120459" bIns="60229" rtlCol="0" anchor="ctr"/>
          <a:lstStyle>
            <a:lvl1pPr algn="l">
              <a:defRPr sz="1600">
                <a:solidFill>
                  <a:schemeClr val="tx1">
                    <a:tint val="75000"/>
                  </a:schemeClr>
                </a:solidFill>
              </a:defRPr>
            </a:lvl1pPr>
          </a:lstStyle>
          <a:p>
            <a:fld id="{1544844A-C4FE-4E2B-998B-5A730188FE52}" type="datetimeFigureOut">
              <a:rPr lang="es-ES" smtClean="0"/>
              <a:pPr/>
              <a:t>29/04/2015</a:t>
            </a:fld>
            <a:endParaRPr lang="es-ES_tradnl" dirty="0"/>
          </a:p>
        </p:txBody>
      </p:sp>
      <p:sp>
        <p:nvSpPr>
          <p:cNvPr id="5" name="4 Marcador de pie de página"/>
          <p:cNvSpPr>
            <a:spLocks noGrp="1"/>
          </p:cNvSpPr>
          <p:nvPr>
            <p:ph type="ftr" sz="quarter" idx="3"/>
          </p:nvPr>
        </p:nvSpPr>
        <p:spPr>
          <a:xfrm>
            <a:off x="4674368" y="6840435"/>
            <a:ext cx="4332341" cy="392932"/>
          </a:xfrm>
          <a:prstGeom prst="rect">
            <a:avLst/>
          </a:prstGeom>
        </p:spPr>
        <p:txBody>
          <a:bodyPr vert="horz" lIns="120459" tIns="60229" rIns="120459" bIns="60229" rtlCol="0" anchor="ctr"/>
          <a:lstStyle>
            <a:lvl1pPr algn="ctr">
              <a:defRPr sz="1600">
                <a:solidFill>
                  <a:schemeClr val="tx1">
                    <a:tint val="75000"/>
                  </a:schemeClr>
                </a:solidFill>
              </a:defRPr>
            </a:lvl1pPr>
          </a:lstStyle>
          <a:p>
            <a:endParaRPr lang="es-ES_tradnl" dirty="0"/>
          </a:p>
        </p:txBody>
      </p:sp>
      <p:sp>
        <p:nvSpPr>
          <p:cNvPr id="6" name="5 Marcador de número de diapositiva"/>
          <p:cNvSpPr>
            <a:spLocks noGrp="1"/>
          </p:cNvSpPr>
          <p:nvPr>
            <p:ph type="sldNum" sz="quarter" idx="4"/>
          </p:nvPr>
        </p:nvSpPr>
        <p:spPr>
          <a:xfrm>
            <a:off x="9804773" y="6840435"/>
            <a:ext cx="3192251" cy="392932"/>
          </a:xfrm>
          <a:prstGeom prst="rect">
            <a:avLst/>
          </a:prstGeom>
        </p:spPr>
        <p:txBody>
          <a:bodyPr vert="horz" lIns="120459" tIns="60229" rIns="120459" bIns="60229" rtlCol="0" anchor="ctr"/>
          <a:lstStyle>
            <a:lvl1pPr algn="r">
              <a:defRPr sz="1600">
                <a:solidFill>
                  <a:schemeClr val="tx1">
                    <a:tint val="75000"/>
                  </a:schemeClr>
                </a:solidFill>
              </a:defRPr>
            </a:lvl1pPr>
          </a:lstStyle>
          <a:p>
            <a:fld id="{8C97AF09-FCA7-4C51-A66B-451A0EA57879}" type="slidenum">
              <a:rPr lang="es-ES_tradnl" smtClean="0"/>
              <a:pPr/>
              <a:t>‹Nº›</a:t>
            </a:fld>
            <a:endParaRPr lang="es-ES_tradnl"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txStyles>
    <p:titleStyle>
      <a:lvl1pPr algn="ctr" defTabSz="1204596" rtl="0" eaLnBrk="1" latinLnBrk="0" hangingPunct="1">
        <a:spcBef>
          <a:spcPct val="0"/>
        </a:spcBef>
        <a:buNone/>
        <a:defRPr sz="5800" kern="1200">
          <a:solidFill>
            <a:schemeClr val="tx1"/>
          </a:solidFill>
          <a:latin typeface="+mj-lt"/>
          <a:ea typeface="+mj-ea"/>
          <a:cs typeface="+mj-cs"/>
        </a:defRPr>
      </a:lvl1pPr>
    </p:titleStyle>
    <p:bodyStyle>
      <a:lvl1pPr marL="451723" indent="-451723" algn="l" defTabSz="1204596" rtl="0" eaLnBrk="1" latinLnBrk="0" hangingPunct="1">
        <a:spcBef>
          <a:spcPct val="20000"/>
        </a:spcBef>
        <a:buFont typeface="Arial" pitchFamily="34" charset="0"/>
        <a:buChar char="•"/>
        <a:defRPr sz="4200" kern="1200">
          <a:solidFill>
            <a:schemeClr val="tx1"/>
          </a:solidFill>
          <a:latin typeface="+mn-lt"/>
          <a:ea typeface="+mn-ea"/>
          <a:cs typeface="+mn-cs"/>
        </a:defRPr>
      </a:lvl1pPr>
      <a:lvl2pPr marL="978734" indent="-376437" algn="l" defTabSz="1204596" rtl="0" eaLnBrk="1" latinLnBrk="0" hangingPunct="1">
        <a:spcBef>
          <a:spcPct val="20000"/>
        </a:spcBef>
        <a:buFont typeface="Arial" pitchFamily="34" charset="0"/>
        <a:buChar char="–"/>
        <a:defRPr sz="3800" kern="1200">
          <a:solidFill>
            <a:schemeClr val="tx1"/>
          </a:solidFill>
          <a:latin typeface="+mn-lt"/>
          <a:ea typeface="+mn-ea"/>
          <a:cs typeface="+mn-cs"/>
        </a:defRPr>
      </a:lvl2pPr>
      <a:lvl3pPr marL="1505746" indent="-301149" algn="l" defTabSz="1204596"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108044"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10342"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12639"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14939"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17236"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19535"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s-ES"/>
      </a:defPPr>
      <a:lvl1pPr marL="0" algn="l" defTabSz="1204596" rtl="0" eaLnBrk="1" latinLnBrk="0" hangingPunct="1">
        <a:defRPr sz="2400" kern="1200">
          <a:solidFill>
            <a:schemeClr val="tx1"/>
          </a:solidFill>
          <a:latin typeface="+mn-lt"/>
          <a:ea typeface="+mn-ea"/>
          <a:cs typeface="+mn-cs"/>
        </a:defRPr>
      </a:lvl1pPr>
      <a:lvl2pPr marL="602298" algn="l" defTabSz="1204596" rtl="0" eaLnBrk="1" latinLnBrk="0" hangingPunct="1">
        <a:defRPr sz="2400" kern="1200">
          <a:solidFill>
            <a:schemeClr val="tx1"/>
          </a:solidFill>
          <a:latin typeface="+mn-lt"/>
          <a:ea typeface="+mn-ea"/>
          <a:cs typeface="+mn-cs"/>
        </a:defRPr>
      </a:lvl2pPr>
      <a:lvl3pPr marL="1204596" algn="l" defTabSz="1204596" rtl="0" eaLnBrk="1" latinLnBrk="0" hangingPunct="1">
        <a:defRPr sz="2400" kern="1200">
          <a:solidFill>
            <a:schemeClr val="tx1"/>
          </a:solidFill>
          <a:latin typeface="+mn-lt"/>
          <a:ea typeface="+mn-ea"/>
          <a:cs typeface="+mn-cs"/>
        </a:defRPr>
      </a:lvl3pPr>
      <a:lvl4pPr marL="1806894" algn="l" defTabSz="1204596" rtl="0" eaLnBrk="1" latinLnBrk="0" hangingPunct="1">
        <a:defRPr sz="2400" kern="1200">
          <a:solidFill>
            <a:schemeClr val="tx1"/>
          </a:solidFill>
          <a:latin typeface="+mn-lt"/>
          <a:ea typeface="+mn-ea"/>
          <a:cs typeface="+mn-cs"/>
        </a:defRPr>
      </a:lvl4pPr>
      <a:lvl5pPr marL="2409193" algn="l" defTabSz="1204596" rtl="0" eaLnBrk="1" latinLnBrk="0" hangingPunct="1">
        <a:defRPr sz="2400" kern="1200">
          <a:solidFill>
            <a:schemeClr val="tx1"/>
          </a:solidFill>
          <a:latin typeface="+mn-lt"/>
          <a:ea typeface="+mn-ea"/>
          <a:cs typeface="+mn-cs"/>
        </a:defRPr>
      </a:lvl5pPr>
      <a:lvl6pPr marL="3011490" algn="l" defTabSz="1204596" rtl="0" eaLnBrk="1" latinLnBrk="0" hangingPunct="1">
        <a:defRPr sz="2400" kern="1200">
          <a:solidFill>
            <a:schemeClr val="tx1"/>
          </a:solidFill>
          <a:latin typeface="+mn-lt"/>
          <a:ea typeface="+mn-ea"/>
          <a:cs typeface="+mn-cs"/>
        </a:defRPr>
      </a:lvl6pPr>
      <a:lvl7pPr marL="3613790" algn="l" defTabSz="1204596" rtl="0" eaLnBrk="1" latinLnBrk="0" hangingPunct="1">
        <a:defRPr sz="2400" kern="1200">
          <a:solidFill>
            <a:schemeClr val="tx1"/>
          </a:solidFill>
          <a:latin typeface="+mn-lt"/>
          <a:ea typeface="+mn-ea"/>
          <a:cs typeface="+mn-cs"/>
        </a:defRPr>
      </a:lvl7pPr>
      <a:lvl8pPr marL="4216087" algn="l" defTabSz="1204596" rtl="0" eaLnBrk="1" latinLnBrk="0" hangingPunct="1">
        <a:defRPr sz="2400" kern="1200">
          <a:solidFill>
            <a:schemeClr val="tx1"/>
          </a:solidFill>
          <a:latin typeface="+mn-lt"/>
          <a:ea typeface="+mn-ea"/>
          <a:cs typeface="+mn-cs"/>
        </a:defRPr>
      </a:lvl8pPr>
      <a:lvl9pPr marL="4818386" algn="l" defTabSz="120459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hyperlink" Target="http://es.wikipedia.org/wiki/Nivel_f%C3%ADsico" TargetMode="External"/><Relationship Id="rId3" Type="http://schemas.openxmlformats.org/officeDocument/2006/relationships/hyperlink" Target="http://es.wikipedia.org/wiki/Nivel_de_presentaci%C3%B3n" TargetMode="External"/><Relationship Id="rId7" Type="http://schemas.openxmlformats.org/officeDocument/2006/relationships/hyperlink" Target="http://es.wikipedia.org/wiki/Nivel_de_enlace_de_datos" TargetMode="External"/><Relationship Id="rId2" Type="http://schemas.openxmlformats.org/officeDocument/2006/relationships/hyperlink" Target="http://es.wikipedia.org/wiki/Nivel_de_aplicaci%C3%B3n" TargetMode="External"/><Relationship Id="rId1" Type="http://schemas.openxmlformats.org/officeDocument/2006/relationships/slideLayout" Target="../slideLayouts/slideLayout1.xml"/><Relationship Id="rId6" Type="http://schemas.openxmlformats.org/officeDocument/2006/relationships/hyperlink" Target="http://es.wikipedia.org/wiki/Nivel_de_red" TargetMode="External"/><Relationship Id="rId5" Type="http://schemas.openxmlformats.org/officeDocument/2006/relationships/hyperlink" Target="http://es.wikipedia.org/wiki/Nivel_de_transporte" TargetMode="External"/><Relationship Id="rId4" Type="http://schemas.openxmlformats.org/officeDocument/2006/relationships/hyperlink" Target="http://es.wikipedia.org/wiki/Nivel_de_sesi%C3%B3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excel.greenpc.es\www\cursos\images\fijasweb\main\portada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2202"/>
            <a:ext cx="13681075" cy="6264696"/>
          </a:xfrm>
          <a:prstGeom prst="rect">
            <a:avLst/>
          </a:prstGeom>
          <a:noFill/>
          <a:extLst>
            <a:ext uri="{909E8E84-426E-40DD-AFC4-6F175D3DCCD1}">
              <a14:hiddenFill xmlns:a14="http://schemas.microsoft.com/office/drawing/2010/main">
                <a:solidFill>
                  <a:srgbClr val="FFFFFF"/>
                </a:solidFill>
              </a14:hiddenFill>
            </a:ext>
          </a:extLst>
        </p:spPr>
      </p:pic>
      <p:sp>
        <p:nvSpPr>
          <p:cNvPr id="4" name="3 CuadroTexto"/>
          <p:cNvSpPr txBox="1"/>
          <p:nvPr/>
        </p:nvSpPr>
        <p:spPr>
          <a:xfrm>
            <a:off x="359817" y="1313880"/>
            <a:ext cx="9597114" cy="3108543"/>
          </a:xfrm>
          <a:prstGeom prst="rect">
            <a:avLst/>
          </a:prstGeom>
          <a:noFill/>
        </p:spPr>
        <p:txBody>
          <a:bodyPr wrap="none" rtlCol="0">
            <a:spAutoFit/>
          </a:bodyPr>
          <a:lstStyle/>
          <a:p>
            <a:r>
              <a:rPr lang="es-ES" sz="4400" b="1" dirty="0" smtClean="0">
                <a:solidFill>
                  <a:schemeClr val="bg1"/>
                </a:solidFill>
                <a:latin typeface="Arial" panose="020B0604020202020204" pitchFamily="34" charset="0"/>
                <a:cs typeface="Arial" panose="020B0604020202020204" pitchFamily="34" charset="0"/>
              </a:rPr>
              <a:t>Curso:</a:t>
            </a:r>
          </a:p>
          <a:p>
            <a:endParaRPr lang="es-ES" sz="4400" b="1" dirty="0" smtClean="0">
              <a:solidFill>
                <a:schemeClr val="bg1"/>
              </a:solidFill>
              <a:latin typeface="Arial" panose="020B0604020202020204" pitchFamily="34" charset="0"/>
              <a:cs typeface="Arial" panose="020B0604020202020204" pitchFamily="34" charset="0"/>
            </a:endParaRPr>
          </a:p>
          <a:p>
            <a:r>
              <a:rPr lang="es-ES" sz="4400" b="1" dirty="0" smtClean="0">
                <a:solidFill>
                  <a:schemeClr val="bg1"/>
                </a:solidFill>
                <a:latin typeface="Arial" panose="020B0604020202020204" pitchFamily="34" charset="0"/>
                <a:cs typeface="Arial" panose="020B0604020202020204" pitchFamily="34" charset="0"/>
              </a:rPr>
              <a:t>Desarrollo de aplicaciones Web</a:t>
            </a:r>
          </a:p>
          <a:p>
            <a:pPr lvl="0"/>
            <a:r>
              <a:rPr lang="es-ES" sz="3200" dirty="0">
                <a:solidFill>
                  <a:schemeClr val="bg1"/>
                </a:solidFill>
              </a:rPr>
              <a:t>Desarrollar elementos de software en el entorno cliente</a:t>
            </a:r>
            <a:r>
              <a:rPr lang="es-ES" sz="3200" dirty="0" smtClean="0">
                <a:solidFill>
                  <a:schemeClr val="bg1"/>
                </a:solidFill>
              </a:rPr>
              <a:t>.</a:t>
            </a:r>
          </a:p>
          <a:p>
            <a:pPr lvl="0"/>
            <a:r>
              <a:rPr lang="es-ES" sz="3200" dirty="0" smtClean="0">
                <a:solidFill>
                  <a:schemeClr val="bg1"/>
                </a:solidFill>
              </a:rPr>
              <a:t>Presentación Temario e Introducción.</a:t>
            </a:r>
            <a:endParaRPr lang="es-ES" sz="3200" dirty="0">
              <a:solidFill>
                <a:schemeClr val="bg1"/>
              </a:solidFill>
            </a:endParaRPr>
          </a:p>
        </p:txBody>
      </p:sp>
      <p:pic>
        <p:nvPicPr>
          <p:cNvPr id="6" name="5 Imagen"/>
          <p:cNvPicPr/>
          <p:nvPr/>
        </p:nvPicPr>
        <p:blipFill>
          <a:blip r:embed="rId3" cstate="print"/>
          <a:srcRect/>
          <a:stretch>
            <a:fillRect/>
          </a:stretch>
        </p:blipFill>
        <p:spPr bwMode="auto">
          <a:xfrm>
            <a:off x="209154" y="89497"/>
            <a:ext cx="2016224" cy="864343"/>
          </a:xfrm>
          <a:prstGeom prst="rect">
            <a:avLst/>
          </a:prstGeom>
          <a:noFill/>
        </p:spPr>
      </p:pic>
      <p:sp>
        <p:nvSpPr>
          <p:cNvPr id="7" name="Text Box 7"/>
          <p:cNvSpPr txBox="1">
            <a:spLocks noChangeArrowheads="1"/>
          </p:cNvSpPr>
          <p:nvPr/>
        </p:nvSpPr>
        <p:spPr bwMode="auto">
          <a:xfrm>
            <a:off x="11385909" y="7020237"/>
            <a:ext cx="2255838" cy="336550"/>
          </a:xfrm>
          <a:prstGeom prst="rect">
            <a:avLst/>
          </a:prstGeom>
          <a:noFill/>
          <a:ln w="9525">
            <a:noFill/>
            <a:miter lim="800000"/>
            <a:headEnd/>
            <a:tailEnd/>
          </a:ln>
        </p:spPr>
        <p:txBody>
          <a:bodyPr wrap="none">
            <a:spAutoFit/>
          </a:bodyPr>
          <a:lstStyle/>
          <a:p>
            <a:r>
              <a:rPr lang="es-ES" sz="1600" b="1" dirty="0">
                <a:solidFill>
                  <a:schemeClr val="bg1"/>
                </a:solidFill>
                <a:latin typeface="Book Antiqua" pitchFamily="18" charset="0"/>
                <a:cs typeface="Arial" charset="0"/>
              </a:rPr>
              <a:t>Por Fernando </a:t>
            </a:r>
            <a:r>
              <a:rPr lang="es-ES" sz="1600" b="1" dirty="0" smtClean="0">
                <a:solidFill>
                  <a:schemeClr val="bg1"/>
                </a:solidFill>
                <a:latin typeface="Book Antiqua" pitchFamily="18" charset="0"/>
                <a:cs typeface="Arial" charset="0"/>
              </a:rPr>
              <a:t>Diezma</a:t>
            </a:r>
            <a:endParaRPr lang="es-ES" sz="1600" b="1" dirty="0">
              <a:solidFill>
                <a:schemeClr val="bg1"/>
              </a:solidFill>
              <a:latin typeface="Book Antiqua" pitchFamily="18" charset="0"/>
              <a:cs typeface="Arial" charset="0"/>
            </a:endParaRPr>
          </a:p>
        </p:txBody>
      </p:sp>
    </p:spTree>
    <p:extLst>
      <p:ext uri="{BB962C8B-B14F-4D97-AF65-F5344CB8AC3E}">
        <p14:creationId xmlns:p14="http://schemas.microsoft.com/office/powerpoint/2010/main" val="27633569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Ejemplo sencillo de código HTML</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Entorno cliente – Lenguajes de marca - Introducción</a:t>
            </a:r>
          </a:p>
        </p:txBody>
      </p:sp>
      <p:sp>
        <p:nvSpPr>
          <p:cNvPr id="2" name="Rectangle 2"/>
          <p:cNvSpPr>
            <a:spLocks noChangeArrowheads="1"/>
          </p:cNvSpPr>
          <p:nvPr/>
        </p:nvSpPr>
        <p:spPr bwMode="auto">
          <a:xfrm>
            <a:off x="4608289" y="2070350"/>
            <a:ext cx="4464496"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defTabSz="914400" fontAlgn="t">
              <a:spcBef>
                <a:spcPct val="0"/>
              </a:spcBef>
              <a:spcAft>
                <a:spcPct val="0"/>
              </a:spcAft>
            </a:pPr>
            <a:r>
              <a:rPr lang="en-US" sz="1600" dirty="0">
                <a:solidFill>
                  <a:srgbClr val="00BBDD"/>
                </a:solidFill>
                <a:latin typeface="Arial" panose="020B0604020202020204" pitchFamily="34" charset="0"/>
                <a:cs typeface="Arial" panose="020B0604020202020204" pitchFamily="34" charset="0"/>
              </a:rPr>
              <a:t>&lt;!DOCTYPE HTML&gt;</a:t>
            </a:r>
            <a:r>
              <a:rPr lang="en-US" sz="1600" dirty="0">
                <a:latin typeface="Arial" panose="020B0604020202020204" pitchFamily="34" charset="0"/>
                <a:cs typeface="Arial" panose="020B0604020202020204" pitchFamily="34" charset="0"/>
              </a:rPr>
              <a:t> </a:t>
            </a:r>
            <a:endParaRPr lang="en-US" sz="1600" dirty="0" smtClean="0">
              <a:latin typeface="Arial" panose="020B0604020202020204" pitchFamily="34" charset="0"/>
              <a:cs typeface="Arial" panose="020B0604020202020204" pitchFamily="34" charset="0"/>
            </a:endParaRPr>
          </a:p>
          <a:p>
            <a:pPr marL="361950" lvl="0" defTabSz="914400" fontAlgn="t">
              <a:spcBef>
                <a:spcPct val="0"/>
              </a:spcBef>
              <a:spcAft>
                <a:spcPct val="0"/>
              </a:spcAft>
            </a:pPr>
            <a:r>
              <a:rPr lang="en-US" sz="1600" dirty="0" smtClean="0">
                <a:solidFill>
                  <a:srgbClr val="009900"/>
                </a:solidFill>
                <a:latin typeface="Arial" panose="020B0604020202020204" pitchFamily="34" charset="0"/>
                <a:cs typeface="Arial" panose="020B0604020202020204" pitchFamily="34" charset="0"/>
              </a:rPr>
              <a:t>&lt;</a:t>
            </a:r>
            <a:r>
              <a:rPr lang="en-US" sz="1600" b="1" dirty="0">
                <a:solidFill>
                  <a:srgbClr val="000000"/>
                </a:solidFill>
                <a:latin typeface="Arial" panose="020B0604020202020204" pitchFamily="34" charset="0"/>
                <a:cs typeface="Arial" panose="020B0604020202020204" pitchFamily="34" charset="0"/>
              </a:rPr>
              <a:t>html</a:t>
            </a:r>
            <a:r>
              <a:rPr lang="en-US" sz="1600" dirty="0">
                <a:solidFill>
                  <a:srgbClr val="009900"/>
                </a:solidFill>
                <a:latin typeface="Arial" panose="020B0604020202020204" pitchFamily="34" charset="0"/>
                <a:cs typeface="Arial" panose="020B0604020202020204" pitchFamily="34" charset="0"/>
              </a:rPr>
              <a:t>&gt;</a:t>
            </a:r>
            <a:r>
              <a:rPr lang="en-US" sz="1600" dirty="0">
                <a:latin typeface="Arial" panose="020B0604020202020204" pitchFamily="34" charset="0"/>
                <a:cs typeface="Arial" panose="020B0604020202020204" pitchFamily="34" charset="0"/>
              </a:rPr>
              <a:t> </a:t>
            </a:r>
            <a:endParaRPr lang="en-US" sz="1600" dirty="0" smtClean="0">
              <a:latin typeface="Arial" panose="020B0604020202020204" pitchFamily="34" charset="0"/>
              <a:cs typeface="Arial" panose="020B0604020202020204" pitchFamily="34" charset="0"/>
            </a:endParaRPr>
          </a:p>
          <a:p>
            <a:pPr marL="715963" lvl="0" defTabSz="914400" fontAlgn="t">
              <a:spcBef>
                <a:spcPct val="0"/>
              </a:spcBef>
              <a:spcAft>
                <a:spcPct val="0"/>
              </a:spcAft>
            </a:pPr>
            <a:r>
              <a:rPr lang="en-US" sz="1600" dirty="0" smtClean="0">
                <a:solidFill>
                  <a:srgbClr val="009900"/>
                </a:solidFill>
                <a:latin typeface="Arial" panose="020B0604020202020204" pitchFamily="34" charset="0"/>
                <a:cs typeface="Arial" panose="020B0604020202020204" pitchFamily="34" charset="0"/>
              </a:rPr>
              <a:t>&lt;</a:t>
            </a:r>
            <a:r>
              <a:rPr lang="en-US" sz="1600" b="1" dirty="0">
                <a:solidFill>
                  <a:srgbClr val="000000"/>
                </a:solidFill>
                <a:latin typeface="Arial" panose="020B0604020202020204" pitchFamily="34" charset="0"/>
                <a:cs typeface="Arial" panose="020B0604020202020204" pitchFamily="34" charset="0"/>
              </a:rPr>
              <a:t>head</a:t>
            </a:r>
            <a:r>
              <a:rPr lang="en-US" sz="1600" dirty="0">
                <a:solidFill>
                  <a:srgbClr val="009900"/>
                </a:solidFill>
                <a:latin typeface="Arial" panose="020B0604020202020204" pitchFamily="34" charset="0"/>
                <a:cs typeface="Arial" panose="020B0604020202020204" pitchFamily="34" charset="0"/>
              </a:rPr>
              <a:t>&gt;</a:t>
            </a:r>
            <a:r>
              <a:rPr lang="en-US" sz="1600" dirty="0">
                <a:latin typeface="Arial" panose="020B0604020202020204" pitchFamily="34" charset="0"/>
                <a:cs typeface="Arial" panose="020B0604020202020204" pitchFamily="34" charset="0"/>
              </a:rPr>
              <a:t> </a:t>
            </a:r>
            <a:endParaRPr lang="en-US" sz="1600" dirty="0" smtClean="0">
              <a:latin typeface="Arial" panose="020B0604020202020204" pitchFamily="34" charset="0"/>
              <a:cs typeface="Arial" panose="020B0604020202020204" pitchFamily="34" charset="0"/>
            </a:endParaRPr>
          </a:p>
          <a:p>
            <a:pPr marL="1077913" lvl="0" defTabSz="914400" fontAlgn="t">
              <a:spcBef>
                <a:spcPct val="0"/>
              </a:spcBef>
              <a:spcAft>
                <a:spcPct val="0"/>
              </a:spcAft>
            </a:pPr>
            <a:r>
              <a:rPr lang="en-US" sz="1600" dirty="0" smtClean="0">
                <a:solidFill>
                  <a:srgbClr val="009900"/>
                </a:solidFill>
                <a:latin typeface="Arial" panose="020B0604020202020204" pitchFamily="34" charset="0"/>
                <a:cs typeface="Arial" panose="020B0604020202020204" pitchFamily="34" charset="0"/>
              </a:rPr>
              <a:t>&lt;</a:t>
            </a:r>
            <a:r>
              <a:rPr lang="en-US" sz="1600" b="1" dirty="0">
                <a:solidFill>
                  <a:srgbClr val="000000"/>
                </a:solidFill>
                <a:latin typeface="Arial" panose="020B0604020202020204" pitchFamily="34" charset="0"/>
                <a:cs typeface="Arial" panose="020B0604020202020204" pitchFamily="34" charset="0"/>
              </a:rPr>
              <a:t>title</a:t>
            </a:r>
            <a:r>
              <a:rPr lang="en-US" sz="1600" dirty="0">
                <a:solidFill>
                  <a:srgbClr val="009900"/>
                </a:solidFill>
                <a:latin typeface="Arial" panose="020B0604020202020204" pitchFamily="34" charset="0"/>
                <a:cs typeface="Arial" panose="020B0604020202020204" pitchFamily="34" charset="0"/>
              </a:rPr>
              <a:t>&gt;</a:t>
            </a:r>
            <a:r>
              <a:rPr lang="en-US" sz="1600" dirty="0">
                <a:latin typeface="Arial" panose="020B0604020202020204" pitchFamily="34" charset="0"/>
                <a:cs typeface="Arial" panose="020B0604020202020204" pitchFamily="34" charset="0"/>
              </a:rPr>
              <a:t>Ejemplo1</a:t>
            </a:r>
            <a:r>
              <a:rPr lang="en-US" sz="1600" dirty="0">
                <a:solidFill>
                  <a:srgbClr val="009900"/>
                </a:solidFill>
                <a:latin typeface="Arial" panose="020B0604020202020204" pitchFamily="34" charset="0"/>
                <a:cs typeface="Arial" panose="020B0604020202020204" pitchFamily="34" charset="0"/>
              </a:rPr>
              <a:t>&lt;</a:t>
            </a:r>
            <a:r>
              <a:rPr lang="en-US" sz="1600" dirty="0">
                <a:solidFill>
                  <a:srgbClr val="66CC66"/>
                </a:solidFill>
                <a:latin typeface="Arial" panose="020B0604020202020204" pitchFamily="34" charset="0"/>
                <a:cs typeface="Arial" panose="020B0604020202020204" pitchFamily="34" charset="0"/>
              </a:rPr>
              <a:t>/</a:t>
            </a:r>
            <a:r>
              <a:rPr lang="en-US" sz="1600" b="1" dirty="0">
                <a:solidFill>
                  <a:srgbClr val="000000"/>
                </a:solidFill>
                <a:latin typeface="Arial" panose="020B0604020202020204" pitchFamily="34" charset="0"/>
                <a:cs typeface="Arial" panose="020B0604020202020204" pitchFamily="34" charset="0"/>
              </a:rPr>
              <a:t>title</a:t>
            </a:r>
            <a:r>
              <a:rPr lang="en-US" sz="1600" dirty="0">
                <a:solidFill>
                  <a:srgbClr val="009900"/>
                </a:solidFill>
                <a:latin typeface="Arial" panose="020B0604020202020204" pitchFamily="34" charset="0"/>
                <a:cs typeface="Arial" panose="020B0604020202020204" pitchFamily="34" charset="0"/>
              </a:rPr>
              <a:t>&gt;</a:t>
            </a:r>
            <a:r>
              <a:rPr lang="en-US" sz="1600" dirty="0">
                <a:latin typeface="Arial" panose="020B0604020202020204" pitchFamily="34" charset="0"/>
                <a:cs typeface="Arial" panose="020B0604020202020204" pitchFamily="34" charset="0"/>
              </a:rPr>
              <a:t> </a:t>
            </a:r>
            <a:endParaRPr lang="en-US" sz="1600" dirty="0" smtClean="0">
              <a:latin typeface="Arial" panose="020B0604020202020204" pitchFamily="34" charset="0"/>
              <a:cs typeface="Arial" panose="020B0604020202020204" pitchFamily="34" charset="0"/>
            </a:endParaRPr>
          </a:p>
          <a:p>
            <a:pPr marL="715963" lvl="0" defTabSz="914400" fontAlgn="t">
              <a:spcBef>
                <a:spcPct val="0"/>
              </a:spcBef>
              <a:spcAft>
                <a:spcPct val="0"/>
              </a:spcAft>
            </a:pPr>
            <a:r>
              <a:rPr lang="en-US" sz="1600" dirty="0" smtClean="0">
                <a:solidFill>
                  <a:srgbClr val="009900"/>
                </a:solidFill>
                <a:latin typeface="Arial" panose="020B0604020202020204" pitchFamily="34" charset="0"/>
                <a:cs typeface="Arial" panose="020B0604020202020204" pitchFamily="34" charset="0"/>
              </a:rPr>
              <a:t>&lt;</a:t>
            </a:r>
            <a:r>
              <a:rPr lang="en-US" sz="1600" dirty="0" smtClean="0">
                <a:solidFill>
                  <a:srgbClr val="66CC66"/>
                </a:solidFill>
                <a:latin typeface="Arial" panose="020B0604020202020204" pitchFamily="34" charset="0"/>
                <a:cs typeface="Arial" panose="020B0604020202020204" pitchFamily="34" charset="0"/>
              </a:rPr>
              <a:t>/</a:t>
            </a:r>
            <a:r>
              <a:rPr lang="en-US" sz="1600" b="1" dirty="0">
                <a:solidFill>
                  <a:srgbClr val="000000"/>
                </a:solidFill>
                <a:latin typeface="Arial" panose="020B0604020202020204" pitchFamily="34" charset="0"/>
                <a:cs typeface="Arial" panose="020B0604020202020204" pitchFamily="34" charset="0"/>
              </a:rPr>
              <a:t>head</a:t>
            </a:r>
            <a:r>
              <a:rPr lang="en-US" sz="1600" dirty="0">
                <a:solidFill>
                  <a:srgbClr val="009900"/>
                </a:solidFill>
                <a:latin typeface="Arial" panose="020B0604020202020204" pitchFamily="34" charset="0"/>
                <a:cs typeface="Arial" panose="020B0604020202020204" pitchFamily="34" charset="0"/>
              </a:rPr>
              <a:t>&gt;</a:t>
            </a:r>
            <a:r>
              <a:rPr lang="en-US" sz="1600" dirty="0">
                <a:latin typeface="Arial" panose="020B0604020202020204" pitchFamily="34" charset="0"/>
                <a:cs typeface="Arial" panose="020B0604020202020204" pitchFamily="34" charset="0"/>
              </a:rPr>
              <a:t> </a:t>
            </a:r>
            <a:endParaRPr lang="en-US" sz="1600" dirty="0" smtClean="0">
              <a:latin typeface="Arial" panose="020B0604020202020204" pitchFamily="34" charset="0"/>
              <a:cs typeface="Arial" panose="020B0604020202020204" pitchFamily="34" charset="0"/>
            </a:endParaRPr>
          </a:p>
          <a:p>
            <a:pPr marL="715963" lvl="0" defTabSz="914400" fontAlgn="t">
              <a:spcBef>
                <a:spcPct val="0"/>
              </a:spcBef>
              <a:spcAft>
                <a:spcPct val="0"/>
              </a:spcAft>
            </a:pPr>
            <a:r>
              <a:rPr lang="en-US" sz="1600" dirty="0" smtClean="0">
                <a:solidFill>
                  <a:srgbClr val="009900"/>
                </a:solidFill>
                <a:latin typeface="Arial" panose="020B0604020202020204" pitchFamily="34" charset="0"/>
                <a:cs typeface="Arial" panose="020B0604020202020204" pitchFamily="34" charset="0"/>
              </a:rPr>
              <a:t>&lt;</a:t>
            </a:r>
            <a:r>
              <a:rPr lang="en-US" sz="1600" b="1" dirty="0">
                <a:solidFill>
                  <a:srgbClr val="000000"/>
                </a:solidFill>
                <a:latin typeface="Arial" panose="020B0604020202020204" pitchFamily="34" charset="0"/>
                <a:cs typeface="Arial" panose="020B0604020202020204" pitchFamily="34" charset="0"/>
              </a:rPr>
              <a:t>body</a:t>
            </a:r>
            <a:r>
              <a:rPr lang="en-US" sz="1600" dirty="0">
                <a:solidFill>
                  <a:srgbClr val="009900"/>
                </a:solidFill>
                <a:latin typeface="Arial" panose="020B0604020202020204" pitchFamily="34" charset="0"/>
                <a:cs typeface="Arial" panose="020B0604020202020204" pitchFamily="34" charset="0"/>
              </a:rPr>
              <a:t>&gt;</a:t>
            </a:r>
            <a:r>
              <a:rPr lang="en-US" sz="1600" dirty="0">
                <a:latin typeface="Arial" panose="020B0604020202020204" pitchFamily="34" charset="0"/>
                <a:cs typeface="Arial" panose="020B0604020202020204" pitchFamily="34" charset="0"/>
              </a:rPr>
              <a:t> </a:t>
            </a:r>
            <a:endParaRPr lang="en-US" sz="1600" dirty="0" smtClean="0">
              <a:latin typeface="Arial" panose="020B0604020202020204" pitchFamily="34" charset="0"/>
              <a:cs typeface="Arial" panose="020B0604020202020204" pitchFamily="34" charset="0"/>
            </a:endParaRPr>
          </a:p>
          <a:p>
            <a:pPr marL="1077913" lvl="0" defTabSz="914400" fontAlgn="t">
              <a:spcBef>
                <a:spcPct val="0"/>
              </a:spcBef>
              <a:spcAft>
                <a:spcPct val="0"/>
              </a:spcAft>
            </a:pPr>
            <a:r>
              <a:rPr lang="en-US" sz="1600" dirty="0" smtClean="0">
                <a:solidFill>
                  <a:srgbClr val="009900"/>
                </a:solidFill>
                <a:latin typeface="Arial" panose="020B0604020202020204" pitchFamily="34" charset="0"/>
                <a:cs typeface="Arial" panose="020B0604020202020204" pitchFamily="34" charset="0"/>
              </a:rPr>
              <a:t>&lt;</a:t>
            </a:r>
            <a:r>
              <a:rPr lang="en-US" sz="1600" b="1" dirty="0">
                <a:solidFill>
                  <a:srgbClr val="000000"/>
                </a:solidFill>
                <a:latin typeface="Arial" panose="020B0604020202020204" pitchFamily="34" charset="0"/>
                <a:cs typeface="Arial" panose="020B0604020202020204" pitchFamily="34" charset="0"/>
              </a:rPr>
              <a:t>p</a:t>
            </a:r>
            <a:r>
              <a:rPr lang="en-US" sz="1600" dirty="0">
                <a:solidFill>
                  <a:srgbClr val="009900"/>
                </a:solidFill>
                <a:latin typeface="Arial" panose="020B0604020202020204" pitchFamily="34" charset="0"/>
                <a:cs typeface="Arial" panose="020B0604020202020204" pitchFamily="34" charset="0"/>
              </a:rPr>
              <a:t>&gt;</a:t>
            </a:r>
            <a:r>
              <a:rPr lang="en-US" sz="1600" dirty="0">
                <a:latin typeface="Arial" panose="020B0604020202020204" pitchFamily="34" charset="0"/>
                <a:cs typeface="Arial" panose="020B0604020202020204" pitchFamily="34" charset="0"/>
              </a:rPr>
              <a:t>ejemplo1</a:t>
            </a:r>
            <a:r>
              <a:rPr lang="en-US" sz="1600" dirty="0">
                <a:solidFill>
                  <a:srgbClr val="009900"/>
                </a:solidFill>
                <a:latin typeface="Arial" panose="020B0604020202020204" pitchFamily="34" charset="0"/>
                <a:cs typeface="Arial" panose="020B0604020202020204" pitchFamily="34" charset="0"/>
              </a:rPr>
              <a:t>&lt;</a:t>
            </a:r>
            <a:r>
              <a:rPr lang="en-US" sz="1600" dirty="0">
                <a:solidFill>
                  <a:srgbClr val="66CC66"/>
                </a:solidFill>
                <a:latin typeface="Arial" panose="020B0604020202020204" pitchFamily="34" charset="0"/>
                <a:cs typeface="Arial" panose="020B0604020202020204" pitchFamily="34" charset="0"/>
              </a:rPr>
              <a:t>/</a:t>
            </a:r>
            <a:r>
              <a:rPr lang="en-US" sz="1600" b="1" dirty="0">
                <a:solidFill>
                  <a:srgbClr val="000000"/>
                </a:solidFill>
                <a:latin typeface="Arial" panose="020B0604020202020204" pitchFamily="34" charset="0"/>
                <a:cs typeface="Arial" panose="020B0604020202020204" pitchFamily="34" charset="0"/>
              </a:rPr>
              <a:t>p</a:t>
            </a:r>
            <a:r>
              <a:rPr lang="en-US" sz="1600" dirty="0">
                <a:solidFill>
                  <a:srgbClr val="009900"/>
                </a:solidFill>
                <a:latin typeface="Arial" panose="020B0604020202020204" pitchFamily="34" charset="0"/>
                <a:cs typeface="Arial" panose="020B0604020202020204" pitchFamily="34" charset="0"/>
              </a:rPr>
              <a:t>&gt;</a:t>
            </a:r>
            <a:r>
              <a:rPr lang="en-US" sz="1600" dirty="0">
                <a:latin typeface="Arial" panose="020B0604020202020204" pitchFamily="34" charset="0"/>
                <a:cs typeface="Arial" panose="020B0604020202020204" pitchFamily="34" charset="0"/>
              </a:rPr>
              <a:t> </a:t>
            </a:r>
            <a:endParaRPr lang="en-US" sz="1600" dirty="0" smtClean="0">
              <a:latin typeface="Arial" panose="020B0604020202020204" pitchFamily="34" charset="0"/>
              <a:cs typeface="Arial" panose="020B0604020202020204" pitchFamily="34" charset="0"/>
            </a:endParaRPr>
          </a:p>
          <a:p>
            <a:pPr marL="715963" lvl="0" defTabSz="914400" fontAlgn="t">
              <a:spcBef>
                <a:spcPct val="0"/>
              </a:spcBef>
              <a:spcAft>
                <a:spcPct val="0"/>
              </a:spcAft>
            </a:pPr>
            <a:r>
              <a:rPr lang="en-US" sz="1600" dirty="0" smtClean="0">
                <a:solidFill>
                  <a:srgbClr val="009900"/>
                </a:solidFill>
                <a:latin typeface="Arial" panose="020B0604020202020204" pitchFamily="34" charset="0"/>
                <a:cs typeface="Arial" panose="020B0604020202020204" pitchFamily="34" charset="0"/>
              </a:rPr>
              <a:t>&lt;</a:t>
            </a:r>
            <a:r>
              <a:rPr lang="en-US" sz="1600" dirty="0" smtClean="0">
                <a:solidFill>
                  <a:srgbClr val="66CC66"/>
                </a:solidFill>
                <a:latin typeface="Arial" panose="020B0604020202020204" pitchFamily="34" charset="0"/>
                <a:cs typeface="Arial" panose="020B0604020202020204" pitchFamily="34" charset="0"/>
              </a:rPr>
              <a:t>/</a:t>
            </a:r>
            <a:r>
              <a:rPr lang="en-US" sz="1600" b="1" dirty="0">
                <a:solidFill>
                  <a:srgbClr val="000000"/>
                </a:solidFill>
                <a:latin typeface="Arial" panose="020B0604020202020204" pitchFamily="34" charset="0"/>
                <a:cs typeface="Arial" panose="020B0604020202020204" pitchFamily="34" charset="0"/>
              </a:rPr>
              <a:t>body</a:t>
            </a:r>
            <a:r>
              <a:rPr lang="en-US" sz="1600" dirty="0">
                <a:solidFill>
                  <a:srgbClr val="009900"/>
                </a:solidFill>
                <a:latin typeface="Arial" panose="020B0604020202020204" pitchFamily="34" charset="0"/>
                <a:cs typeface="Arial" panose="020B0604020202020204" pitchFamily="34" charset="0"/>
              </a:rPr>
              <a:t>&gt;</a:t>
            </a:r>
            <a:r>
              <a:rPr lang="en-US" sz="1600" dirty="0">
                <a:latin typeface="Arial" panose="020B0604020202020204" pitchFamily="34" charset="0"/>
                <a:cs typeface="Arial" panose="020B0604020202020204" pitchFamily="34" charset="0"/>
              </a:rPr>
              <a:t> </a:t>
            </a:r>
            <a:endParaRPr lang="en-US" sz="1600" dirty="0" smtClean="0">
              <a:latin typeface="Arial" panose="020B0604020202020204" pitchFamily="34" charset="0"/>
              <a:cs typeface="Arial" panose="020B0604020202020204" pitchFamily="34" charset="0"/>
            </a:endParaRPr>
          </a:p>
          <a:p>
            <a:pPr marL="361950" lvl="0" defTabSz="914400" fontAlgn="t">
              <a:spcBef>
                <a:spcPct val="0"/>
              </a:spcBef>
              <a:spcAft>
                <a:spcPct val="0"/>
              </a:spcAft>
            </a:pPr>
            <a:r>
              <a:rPr lang="en-US" sz="1600" dirty="0" smtClean="0">
                <a:solidFill>
                  <a:srgbClr val="009900"/>
                </a:solidFill>
                <a:latin typeface="Arial" panose="020B0604020202020204" pitchFamily="34" charset="0"/>
                <a:cs typeface="Arial" panose="020B0604020202020204" pitchFamily="34" charset="0"/>
              </a:rPr>
              <a:t>&lt;</a:t>
            </a:r>
            <a:r>
              <a:rPr lang="en-US" sz="1600" dirty="0" smtClean="0">
                <a:solidFill>
                  <a:srgbClr val="66CC66"/>
                </a:solidFill>
                <a:latin typeface="Arial" panose="020B0604020202020204" pitchFamily="34" charset="0"/>
                <a:cs typeface="Arial" panose="020B0604020202020204" pitchFamily="34" charset="0"/>
              </a:rPr>
              <a:t>/</a:t>
            </a:r>
            <a:r>
              <a:rPr lang="en-US" sz="1600" b="1" dirty="0">
                <a:solidFill>
                  <a:srgbClr val="000000"/>
                </a:solidFill>
                <a:latin typeface="Arial" panose="020B0604020202020204" pitchFamily="34" charset="0"/>
                <a:cs typeface="Arial" panose="020B0604020202020204" pitchFamily="34" charset="0"/>
              </a:rPr>
              <a:t>html</a:t>
            </a:r>
            <a:r>
              <a:rPr lang="en-US" sz="1600" dirty="0">
                <a:solidFill>
                  <a:srgbClr val="009900"/>
                </a:solidFill>
                <a:latin typeface="Arial" panose="020B0604020202020204" pitchFamily="34" charset="0"/>
                <a:cs typeface="Arial" panose="020B0604020202020204" pitchFamily="34" charset="0"/>
              </a:rPr>
              <a:t>&gt;</a:t>
            </a:r>
            <a:endParaRPr kumimoji="0" lang="es-ES" altLang="es-ES"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7118843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Qué es XHTML</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Introducción</a:t>
            </a:r>
          </a:p>
        </p:txBody>
      </p:sp>
      <p:sp>
        <p:nvSpPr>
          <p:cNvPr id="3" name="2 Rectángulo"/>
          <p:cNvSpPr/>
          <p:nvPr/>
        </p:nvSpPr>
        <p:spPr>
          <a:xfrm>
            <a:off x="2304033" y="1961952"/>
            <a:ext cx="8928992" cy="2308324"/>
          </a:xfrm>
          <a:prstGeom prst="rect">
            <a:avLst/>
          </a:prstGeom>
        </p:spPr>
        <p:txBody>
          <a:bodyPr wrap="square">
            <a:spAutoFit/>
          </a:bodyPr>
          <a:lstStyle/>
          <a:p>
            <a:pPr algn="just"/>
            <a:r>
              <a:rPr lang="es-ES" sz="1600" b="1" dirty="0">
                <a:latin typeface="Arial" panose="020B0604020202020204" pitchFamily="34" charset="0"/>
                <a:cs typeface="Arial" panose="020B0604020202020204" pitchFamily="34" charset="0"/>
              </a:rPr>
              <a:t>XHTML</a:t>
            </a:r>
            <a:r>
              <a:rPr lang="es-ES" sz="1600" dirty="0">
                <a:latin typeface="Arial" panose="020B0604020202020204" pitchFamily="34" charset="0"/>
                <a:cs typeface="Arial" panose="020B0604020202020204" pitchFamily="34" charset="0"/>
              </a:rPr>
              <a:t>, Siglas del inglés </a:t>
            </a:r>
            <a:r>
              <a:rPr lang="es-ES" sz="1600" b="1" dirty="0" err="1">
                <a:latin typeface="Arial" panose="020B0604020202020204" pitchFamily="34" charset="0"/>
                <a:cs typeface="Arial" panose="020B0604020202020204" pitchFamily="34" charset="0"/>
              </a:rPr>
              <a:t>eXtensible</a:t>
            </a:r>
            <a:r>
              <a:rPr lang="es-ES" sz="1600" b="1" dirty="0">
                <a:latin typeface="Arial" panose="020B0604020202020204" pitchFamily="34" charset="0"/>
                <a:cs typeface="Arial" panose="020B0604020202020204" pitchFamily="34" charset="0"/>
              </a:rPr>
              <a:t> </a:t>
            </a:r>
            <a:r>
              <a:rPr lang="es-ES" sz="1600" b="1" dirty="0" err="1">
                <a:latin typeface="Arial" panose="020B0604020202020204" pitchFamily="34" charset="0"/>
                <a:cs typeface="Arial" panose="020B0604020202020204" pitchFamily="34" charset="0"/>
              </a:rPr>
              <a:t>HyperText</a:t>
            </a:r>
            <a:r>
              <a:rPr lang="es-ES" sz="1600" b="1" dirty="0">
                <a:latin typeface="Arial" panose="020B0604020202020204" pitchFamily="34" charset="0"/>
                <a:cs typeface="Arial" panose="020B0604020202020204" pitchFamily="34" charset="0"/>
              </a:rPr>
              <a:t> </a:t>
            </a:r>
            <a:r>
              <a:rPr lang="es-ES" sz="1600" b="1" dirty="0" err="1">
                <a:latin typeface="Arial" panose="020B0604020202020204" pitchFamily="34" charset="0"/>
                <a:cs typeface="Arial" panose="020B0604020202020204" pitchFamily="34" charset="0"/>
              </a:rPr>
              <a:t>Markup</a:t>
            </a:r>
            <a:r>
              <a:rPr lang="es-ES" sz="1600" b="1" dirty="0">
                <a:latin typeface="Arial" panose="020B0604020202020204" pitchFamily="34" charset="0"/>
                <a:cs typeface="Arial" panose="020B0604020202020204" pitchFamily="34" charset="0"/>
              </a:rPr>
              <a:t> </a:t>
            </a:r>
            <a:r>
              <a:rPr lang="es-ES" sz="1600" b="1" dirty="0" err="1">
                <a:latin typeface="Arial" panose="020B0604020202020204" pitchFamily="34" charset="0"/>
                <a:cs typeface="Arial" panose="020B0604020202020204" pitchFamily="34" charset="0"/>
              </a:rPr>
              <a:t>Language</a:t>
            </a:r>
            <a:r>
              <a:rPr lang="es-ES" sz="1600" dirty="0">
                <a:latin typeface="Arial" panose="020B0604020202020204" pitchFamily="34" charset="0"/>
                <a:cs typeface="Arial" panose="020B0604020202020204" pitchFamily="34" charset="0"/>
              </a:rPr>
              <a:t>. XHTML es básicamente HTML expresado como </a:t>
            </a:r>
            <a:r>
              <a:rPr lang="es-ES" sz="1600" b="1" dirty="0">
                <a:latin typeface="Arial" panose="020B0604020202020204" pitchFamily="34" charset="0"/>
                <a:cs typeface="Arial" panose="020B0604020202020204" pitchFamily="34" charset="0"/>
              </a:rPr>
              <a:t>XML</a:t>
            </a:r>
            <a:r>
              <a:rPr lang="es-ES" sz="1600" dirty="0">
                <a:latin typeface="Arial" panose="020B0604020202020204" pitchFamily="34" charset="0"/>
                <a:cs typeface="Arial" panose="020B0604020202020204" pitchFamily="34" charset="0"/>
              </a:rPr>
              <a:t> válido. Es más estricto a nivel técnico, pero esto permite que posteriormente sea más fácil al hacer cambios o buscar </a:t>
            </a:r>
            <a:r>
              <a:rPr lang="es-ES" sz="1600" dirty="0" smtClean="0">
                <a:latin typeface="Arial" panose="020B0604020202020204" pitchFamily="34" charset="0"/>
                <a:cs typeface="Arial" panose="020B0604020202020204" pitchFamily="34" charset="0"/>
              </a:rPr>
              <a:t>errores. </a:t>
            </a:r>
            <a:r>
              <a:rPr lang="es-ES" sz="1600" dirty="0">
                <a:latin typeface="Arial" panose="020B0604020202020204" pitchFamily="34" charset="0"/>
                <a:cs typeface="Arial" panose="020B0604020202020204" pitchFamily="34" charset="0"/>
              </a:rPr>
              <a:t>En su versión 1.0, XHTML es solamente la versión XML de HTML, por lo que tiene, básicamente, las mismas funcionalidades, pero cumple las especificaciones, más estrictas, de XML. Su objetivo es avanzar en el proyecto del </a:t>
            </a:r>
            <a:r>
              <a:rPr lang="es-ES" sz="1600" dirty="0" err="1">
                <a:latin typeface="Arial" panose="020B0604020202020204" pitchFamily="34" charset="0"/>
                <a:cs typeface="Arial" panose="020B0604020202020204" pitchFamily="34" charset="0"/>
              </a:rPr>
              <a:t>World</a:t>
            </a:r>
            <a:r>
              <a:rPr lang="es-ES" sz="1600" dirty="0">
                <a:latin typeface="Arial" panose="020B0604020202020204" pitchFamily="34" charset="0"/>
                <a:cs typeface="Arial" panose="020B0604020202020204" pitchFamily="34" charset="0"/>
              </a:rPr>
              <a:t> Wide Web </a:t>
            </a:r>
            <a:r>
              <a:rPr lang="es-ES" sz="1600" dirty="0" err="1">
                <a:latin typeface="Arial" panose="020B0604020202020204" pitchFamily="34" charset="0"/>
                <a:cs typeface="Arial" panose="020B0604020202020204" pitchFamily="34" charset="0"/>
              </a:rPr>
              <a:t>Consortium</a:t>
            </a:r>
            <a:r>
              <a:rPr lang="es-ES" sz="1600" dirty="0">
                <a:latin typeface="Arial" panose="020B0604020202020204" pitchFamily="34" charset="0"/>
                <a:cs typeface="Arial" panose="020B0604020202020204" pitchFamily="34" charset="0"/>
              </a:rPr>
              <a:t> de lograr una </a:t>
            </a:r>
            <a:r>
              <a:rPr lang="es-ES" sz="1600" b="1" dirty="0">
                <a:latin typeface="Arial" panose="020B0604020202020204" pitchFamily="34" charset="0"/>
                <a:cs typeface="Arial" panose="020B0604020202020204" pitchFamily="34" charset="0"/>
              </a:rPr>
              <a:t>web semántica</a:t>
            </a:r>
            <a:r>
              <a:rPr lang="es-ES" sz="1600" dirty="0">
                <a:latin typeface="Arial" panose="020B0604020202020204" pitchFamily="34" charset="0"/>
                <a:cs typeface="Arial" panose="020B0604020202020204" pitchFamily="34" charset="0"/>
              </a:rPr>
              <a:t>, donde la información, y la forma de presentarla estén claramente separadas. La versión 1.1 es similar, pero parte a la especificación en módulos. En sucesivas versiones la W3C planea romper con los </a:t>
            </a:r>
            <a:r>
              <a:rPr lang="es-ES" sz="1600" dirty="0" err="1">
                <a:latin typeface="Arial" panose="020B0604020202020204" pitchFamily="34" charset="0"/>
                <a:cs typeface="Arial" panose="020B0604020202020204" pitchFamily="34" charset="0"/>
              </a:rPr>
              <a:t>tags</a:t>
            </a:r>
            <a:r>
              <a:rPr lang="es-ES" sz="1600" dirty="0">
                <a:latin typeface="Arial" panose="020B0604020202020204" pitchFamily="34" charset="0"/>
                <a:cs typeface="Arial" panose="020B0604020202020204" pitchFamily="34" charset="0"/>
              </a:rPr>
              <a:t> clásicos traídos de HTML.</a:t>
            </a:r>
            <a:endParaRPr lang="es-ES"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52882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Qué es protocolo</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Introducción</a:t>
            </a:r>
          </a:p>
        </p:txBody>
      </p:sp>
      <p:sp>
        <p:nvSpPr>
          <p:cNvPr id="3" name="2 Rectángulo"/>
          <p:cNvSpPr/>
          <p:nvPr/>
        </p:nvSpPr>
        <p:spPr>
          <a:xfrm>
            <a:off x="2304033" y="1961952"/>
            <a:ext cx="8928992" cy="3785652"/>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En informática y telecomunicación, un protocolo de comunicaciones es un </a:t>
            </a:r>
            <a:r>
              <a:rPr lang="es-ES" sz="1600" b="1" dirty="0">
                <a:latin typeface="Arial" panose="020B0604020202020204" pitchFamily="34" charset="0"/>
                <a:cs typeface="Arial" panose="020B0604020202020204" pitchFamily="34" charset="0"/>
              </a:rPr>
              <a:t>conjunto de reglas </a:t>
            </a:r>
            <a:r>
              <a:rPr lang="es-ES" sz="1600" dirty="0">
                <a:latin typeface="Arial" panose="020B0604020202020204" pitchFamily="34" charset="0"/>
                <a:cs typeface="Arial" panose="020B0604020202020204" pitchFamily="34" charset="0"/>
              </a:rPr>
              <a:t>y </a:t>
            </a:r>
            <a:r>
              <a:rPr lang="es-ES" sz="1600" b="1" dirty="0">
                <a:latin typeface="Arial" panose="020B0604020202020204" pitchFamily="34" charset="0"/>
                <a:cs typeface="Arial" panose="020B0604020202020204" pitchFamily="34" charset="0"/>
              </a:rPr>
              <a:t>normas</a:t>
            </a:r>
            <a:r>
              <a:rPr lang="es-ES" sz="1600" dirty="0">
                <a:latin typeface="Arial" panose="020B0604020202020204" pitchFamily="34" charset="0"/>
                <a:cs typeface="Arial" panose="020B0604020202020204" pitchFamily="34" charset="0"/>
              </a:rPr>
              <a:t> que permiten que dos o más entidades de un sistema de comunicación se comuniquen entre ellos para transmitir información por medio de cualquier tipo de variación de una magnitud física. Se trata de las reglas o el estándar que define la sintaxis, semántica y sincronización de la comunicación, así como posibles métodos de recuperación de errores. Los protocolos pueden ser implementados por hardware, software, o una combinación de ambos</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Por ejemplo, el protocolo sobre palomas mensajeras permite definir la forma en la que una paloma mensajera transmite información de una ubicación a otra, definiendo todos los aspectos que intervienen en la comunicación: tipo de paloma, cifrado del mensaje, tiempos de espera antes de dar la paloma por 'perdida'... y cualquier regla que ordene y mejore la comunicación.</a:t>
            </a:r>
          </a:p>
          <a:p>
            <a:pPr algn="just"/>
            <a:endParaRPr lang="es-ES" sz="1600" dirty="0" smtClean="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En </a:t>
            </a:r>
            <a:r>
              <a:rPr lang="es-ES" sz="1600" dirty="0">
                <a:latin typeface="Arial" panose="020B0604020202020204" pitchFamily="34" charset="0"/>
                <a:cs typeface="Arial" panose="020B0604020202020204" pitchFamily="34" charset="0"/>
              </a:rPr>
              <a:t>el caso concreto de las computadoras, un protocolo de comunicación, también llamado en este caso protocolo de red, define la forma en la que los distintos mensajes o tramas de bit circulan en una red de computadoras.</a:t>
            </a:r>
            <a:endParaRPr lang="es-ES"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27085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Qué es protocolo</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Introducción</a:t>
            </a:r>
          </a:p>
        </p:txBody>
      </p:sp>
      <p:sp>
        <p:nvSpPr>
          <p:cNvPr id="3" name="2 Rectángulo"/>
          <p:cNvSpPr/>
          <p:nvPr/>
        </p:nvSpPr>
        <p:spPr>
          <a:xfrm>
            <a:off x="2304033" y="1961952"/>
            <a:ext cx="8928992" cy="2308324"/>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En el campo de las redes informáticas, los protocolos se pueden dividir en varias </a:t>
            </a:r>
            <a:r>
              <a:rPr lang="es-ES" sz="1600" dirty="0" smtClean="0">
                <a:latin typeface="Arial" panose="020B0604020202020204" pitchFamily="34" charset="0"/>
                <a:cs typeface="Arial" panose="020B0604020202020204" pitchFamily="34" charset="0"/>
              </a:rPr>
              <a:t>categorías.</a:t>
            </a:r>
          </a:p>
          <a:p>
            <a:pPr algn="just"/>
            <a:endParaRPr lang="es-ES" sz="1600" dirty="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Una </a:t>
            </a:r>
            <a:r>
              <a:rPr lang="es-ES" sz="1600" dirty="0">
                <a:latin typeface="Arial" panose="020B0604020202020204" pitchFamily="34" charset="0"/>
                <a:cs typeface="Arial" panose="020B0604020202020204" pitchFamily="34" charset="0"/>
              </a:rPr>
              <a:t>de las clasificaciones más estudiadas es la del modelo OSI (Open </a:t>
            </a:r>
            <a:r>
              <a:rPr lang="es-ES" sz="1600" dirty="0" err="1">
                <a:latin typeface="Arial" panose="020B0604020202020204" pitchFamily="34" charset="0"/>
                <a:cs typeface="Arial" panose="020B0604020202020204" pitchFamily="34" charset="0"/>
              </a:rPr>
              <a:t>System</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Interconnection</a:t>
            </a:r>
            <a:r>
              <a:rPr lang="es-ES" sz="1600" dirty="0">
                <a:latin typeface="Arial" panose="020B0604020202020204" pitchFamily="34" charset="0"/>
                <a:cs typeface="Arial" panose="020B0604020202020204" pitchFamily="34" charset="0"/>
              </a:rPr>
              <a:t>, interconexión de sistemas abiertos</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Según la clasificación OSI, la comunicación de varios “Equipos Terminales de Datos” (ETD) se puede estudiar dividiéndola en 7 niveles, que son expuestos desde su nivel más alto hasta el más bajo</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p:txBody>
      </p:sp>
      <p:graphicFrame>
        <p:nvGraphicFramePr>
          <p:cNvPr id="5" name="4 Tabla"/>
          <p:cNvGraphicFramePr>
            <a:graphicFrameLocks noGrp="1"/>
          </p:cNvGraphicFramePr>
          <p:nvPr>
            <p:extLst>
              <p:ext uri="{D42A27DB-BD31-4B8C-83A1-F6EECF244321}">
                <p14:modId xmlns:p14="http://schemas.microsoft.com/office/powerpoint/2010/main" val="3142212984"/>
              </p:ext>
            </p:extLst>
          </p:nvPr>
        </p:nvGraphicFramePr>
        <p:xfrm>
          <a:off x="4212246" y="4122480"/>
          <a:ext cx="5256583" cy="2592000"/>
        </p:xfrm>
        <a:graphic>
          <a:graphicData uri="http://schemas.openxmlformats.org/drawingml/2006/table">
            <a:tbl>
              <a:tblPr/>
              <a:tblGrid>
                <a:gridCol w="1423657"/>
                <a:gridCol w="2536782"/>
                <a:gridCol w="1296144"/>
              </a:tblGrid>
              <a:tr h="324000">
                <a:tc>
                  <a:txBody>
                    <a:bodyPr/>
                    <a:lstStyle/>
                    <a:p>
                      <a:pPr algn="ctr"/>
                      <a:r>
                        <a:rPr lang="es-ES" sz="1200">
                          <a:effectLst/>
                          <a:latin typeface="Arial" panose="020B0604020202020204" pitchFamily="34" charset="0"/>
                          <a:cs typeface="Arial" panose="020B0604020202020204" pitchFamily="34" charset="0"/>
                        </a:rPr>
                        <a:t>Capas</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s-ES" sz="1200">
                          <a:effectLst/>
                          <a:latin typeface="Arial" panose="020B0604020202020204" pitchFamily="34" charset="0"/>
                          <a:cs typeface="Arial" panose="020B0604020202020204" pitchFamily="34" charset="0"/>
                        </a:rPr>
                        <a:t>Niveles</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s-ES" sz="1200">
                          <a:effectLst/>
                          <a:latin typeface="Arial" panose="020B0604020202020204" pitchFamily="34" charset="0"/>
                          <a:cs typeface="Arial" panose="020B0604020202020204" pitchFamily="34" charset="0"/>
                        </a:rPr>
                        <a:t>Categorías</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324000">
                <a:tc>
                  <a:txBody>
                    <a:bodyPr/>
                    <a:lstStyle/>
                    <a:p>
                      <a:r>
                        <a:rPr lang="es-ES" sz="1200">
                          <a:effectLst/>
                          <a:latin typeface="Arial" panose="020B0604020202020204" pitchFamily="34" charset="0"/>
                          <a:cs typeface="Arial" panose="020B0604020202020204" pitchFamily="34" charset="0"/>
                        </a:rPr>
                        <a:t>Capa 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s-ES" sz="1200" u="none" strike="noStrike">
                          <a:solidFill>
                            <a:srgbClr val="0B0080"/>
                          </a:solidFill>
                          <a:effectLst/>
                          <a:latin typeface="Arial" panose="020B0604020202020204" pitchFamily="34" charset="0"/>
                          <a:cs typeface="Arial" panose="020B0604020202020204" pitchFamily="34" charset="0"/>
                          <a:hlinkClick r:id="rId2" tooltip="Nivel de aplicación"/>
                        </a:rPr>
                        <a:t>nivel de aplicación</a:t>
                      </a:r>
                      <a:endParaRPr lang="es-ES" sz="1200">
                        <a:effectLst/>
                        <a:latin typeface="Arial" panose="020B0604020202020204" pitchFamily="34" charset="0"/>
                        <a:cs typeface="Arial" panose="020B0604020202020204" pitchFamily="34"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rowSpan="4">
                  <a:txBody>
                    <a:bodyPr/>
                    <a:lstStyle/>
                    <a:p>
                      <a:r>
                        <a:rPr lang="es-ES" sz="1200">
                          <a:effectLst/>
                          <a:latin typeface="Arial" panose="020B0604020202020204" pitchFamily="34" charset="0"/>
                          <a:cs typeface="Arial" panose="020B0604020202020204" pitchFamily="34" charset="0"/>
                        </a:rPr>
                        <a:t>Aplicación</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24000">
                <a:tc>
                  <a:txBody>
                    <a:bodyPr/>
                    <a:lstStyle/>
                    <a:p>
                      <a:r>
                        <a:rPr lang="es-ES" sz="1200">
                          <a:effectLst/>
                          <a:latin typeface="Arial" panose="020B0604020202020204" pitchFamily="34" charset="0"/>
                          <a:cs typeface="Arial" panose="020B0604020202020204" pitchFamily="34" charset="0"/>
                        </a:rPr>
                        <a:t>Capa 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s-ES" sz="1200" u="none" strike="noStrike">
                          <a:solidFill>
                            <a:srgbClr val="0B0080"/>
                          </a:solidFill>
                          <a:effectLst/>
                          <a:latin typeface="Arial" panose="020B0604020202020204" pitchFamily="34" charset="0"/>
                          <a:cs typeface="Arial" panose="020B0604020202020204" pitchFamily="34" charset="0"/>
                          <a:hlinkClick r:id="rId3" tooltip="Nivel de presentación"/>
                        </a:rPr>
                        <a:t>nivel de presentación</a:t>
                      </a:r>
                      <a:endParaRPr lang="es-ES" sz="1200">
                        <a:effectLst/>
                        <a:latin typeface="Arial" panose="020B0604020202020204" pitchFamily="34" charset="0"/>
                        <a:cs typeface="Arial" panose="020B0604020202020204" pitchFamily="34"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vMerge="1">
                  <a:txBody>
                    <a:bodyPr/>
                    <a:lstStyle/>
                    <a:p>
                      <a:endParaRPr lang="es-ES"/>
                    </a:p>
                  </a:txBody>
                  <a:tcPr/>
                </a:tc>
              </a:tr>
              <a:tr h="324000">
                <a:tc>
                  <a:txBody>
                    <a:bodyPr/>
                    <a:lstStyle/>
                    <a:p>
                      <a:r>
                        <a:rPr lang="es-ES" sz="1200">
                          <a:effectLst/>
                          <a:latin typeface="Arial" panose="020B0604020202020204" pitchFamily="34" charset="0"/>
                          <a:cs typeface="Arial" panose="020B0604020202020204" pitchFamily="34" charset="0"/>
                        </a:rPr>
                        <a:t>Capa 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s-ES" sz="1200" u="none" strike="noStrike">
                          <a:solidFill>
                            <a:srgbClr val="0B0080"/>
                          </a:solidFill>
                          <a:effectLst/>
                          <a:latin typeface="Arial" panose="020B0604020202020204" pitchFamily="34" charset="0"/>
                          <a:cs typeface="Arial" panose="020B0604020202020204" pitchFamily="34" charset="0"/>
                          <a:hlinkClick r:id="rId4" tooltip="Nivel de sesión"/>
                        </a:rPr>
                        <a:t>nivel de sesión</a:t>
                      </a:r>
                      <a:endParaRPr lang="es-ES" sz="1200">
                        <a:effectLst/>
                        <a:latin typeface="Arial" panose="020B0604020202020204" pitchFamily="34" charset="0"/>
                        <a:cs typeface="Arial" panose="020B0604020202020204" pitchFamily="34"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vMerge="1">
                  <a:txBody>
                    <a:bodyPr/>
                    <a:lstStyle/>
                    <a:p>
                      <a:endParaRPr lang="es-ES"/>
                    </a:p>
                  </a:txBody>
                  <a:tcPr/>
                </a:tc>
              </a:tr>
              <a:tr h="324000">
                <a:tc>
                  <a:txBody>
                    <a:bodyPr/>
                    <a:lstStyle/>
                    <a:p>
                      <a:r>
                        <a:rPr lang="es-ES" sz="1200">
                          <a:effectLst/>
                          <a:latin typeface="Arial" panose="020B0604020202020204" pitchFamily="34" charset="0"/>
                          <a:cs typeface="Arial" panose="020B0604020202020204" pitchFamily="34" charset="0"/>
                        </a:rPr>
                        <a:t>Capa 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s-ES" sz="1200" u="none" strike="noStrike">
                          <a:solidFill>
                            <a:srgbClr val="0B0080"/>
                          </a:solidFill>
                          <a:effectLst/>
                          <a:latin typeface="Arial" panose="020B0604020202020204" pitchFamily="34" charset="0"/>
                          <a:cs typeface="Arial" panose="020B0604020202020204" pitchFamily="34" charset="0"/>
                          <a:hlinkClick r:id="rId5" tooltip="Nivel de transporte"/>
                        </a:rPr>
                        <a:t>nivel de transporte</a:t>
                      </a:r>
                      <a:endParaRPr lang="es-ES" sz="1200">
                        <a:effectLst/>
                        <a:latin typeface="Arial" panose="020B0604020202020204" pitchFamily="34" charset="0"/>
                        <a:cs typeface="Arial" panose="020B0604020202020204" pitchFamily="34"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vMerge="1">
                  <a:txBody>
                    <a:bodyPr/>
                    <a:lstStyle/>
                    <a:p>
                      <a:endParaRPr lang="es-ES"/>
                    </a:p>
                  </a:txBody>
                  <a:tcPr/>
                </a:tc>
              </a:tr>
              <a:tr h="324000">
                <a:tc>
                  <a:txBody>
                    <a:bodyPr/>
                    <a:lstStyle/>
                    <a:p>
                      <a:r>
                        <a:rPr lang="es-ES" sz="1200">
                          <a:effectLst/>
                          <a:latin typeface="Arial" panose="020B0604020202020204" pitchFamily="34" charset="0"/>
                          <a:cs typeface="Arial" panose="020B0604020202020204" pitchFamily="34" charset="0"/>
                        </a:rPr>
                        <a:t>Capa 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s-ES" sz="1200" u="none" strike="noStrike">
                          <a:solidFill>
                            <a:srgbClr val="0B0080"/>
                          </a:solidFill>
                          <a:effectLst/>
                          <a:latin typeface="Arial" panose="020B0604020202020204" pitchFamily="34" charset="0"/>
                          <a:cs typeface="Arial" panose="020B0604020202020204" pitchFamily="34" charset="0"/>
                          <a:hlinkClick r:id="rId6" tooltip="Nivel de red"/>
                        </a:rPr>
                        <a:t>nivel de red</a:t>
                      </a:r>
                      <a:endParaRPr lang="es-ES" sz="1200">
                        <a:effectLst/>
                        <a:latin typeface="Arial" panose="020B0604020202020204" pitchFamily="34" charset="0"/>
                        <a:cs typeface="Arial" panose="020B0604020202020204" pitchFamily="34"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rowSpan="3">
                  <a:txBody>
                    <a:bodyPr/>
                    <a:lstStyle/>
                    <a:p>
                      <a:r>
                        <a:rPr lang="es-ES" sz="1200">
                          <a:effectLst/>
                          <a:latin typeface="Arial" panose="020B0604020202020204" pitchFamily="34" charset="0"/>
                          <a:cs typeface="Arial" panose="020B0604020202020204" pitchFamily="34" charset="0"/>
                        </a:rPr>
                        <a:t>Transporte</a:t>
                      </a:r>
                      <a:br>
                        <a:rPr lang="es-ES" sz="1200">
                          <a:effectLst/>
                          <a:latin typeface="Arial" panose="020B0604020202020204" pitchFamily="34" charset="0"/>
                          <a:cs typeface="Arial" panose="020B0604020202020204" pitchFamily="34" charset="0"/>
                        </a:rPr>
                      </a:br>
                      <a:r>
                        <a:rPr lang="es-ES" sz="1200">
                          <a:effectLst/>
                          <a:latin typeface="Arial" panose="020B0604020202020204" pitchFamily="34" charset="0"/>
                          <a:cs typeface="Arial" panose="020B0604020202020204" pitchFamily="34" charset="0"/>
                        </a:rPr>
                        <a:t>de datos</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24000">
                <a:tc>
                  <a:txBody>
                    <a:bodyPr/>
                    <a:lstStyle/>
                    <a:p>
                      <a:r>
                        <a:rPr lang="es-ES" sz="1200">
                          <a:effectLst/>
                          <a:latin typeface="Arial" panose="020B0604020202020204" pitchFamily="34" charset="0"/>
                          <a:cs typeface="Arial" panose="020B0604020202020204" pitchFamily="34" charset="0"/>
                        </a:rPr>
                        <a:t>Capa 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s-ES" sz="1200" u="none" strike="noStrike">
                          <a:solidFill>
                            <a:srgbClr val="0B0080"/>
                          </a:solidFill>
                          <a:effectLst/>
                          <a:latin typeface="Arial" panose="020B0604020202020204" pitchFamily="34" charset="0"/>
                          <a:cs typeface="Arial" panose="020B0604020202020204" pitchFamily="34" charset="0"/>
                          <a:hlinkClick r:id="rId7" tooltip="Nivel de enlace de datos"/>
                        </a:rPr>
                        <a:t>nivel de enlace de datos</a:t>
                      </a:r>
                      <a:endParaRPr lang="es-ES" sz="1200">
                        <a:effectLst/>
                        <a:latin typeface="Arial" panose="020B0604020202020204" pitchFamily="34" charset="0"/>
                        <a:cs typeface="Arial" panose="020B0604020202020204" pitchFamily="34"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vMerge="1">
                  <a:txBody>
                    <a:bodyPr/>
                    <a:lstStyle/>
                    <a:p>
                      <a:endParaRPr lang="es-ES"/>
                    </a:p>
                  </a:txBody>
                  <a:tcPr/>
                </a:tc>
              </a:tr>
              <a:tr h="324000">
                <a:tc>
                  <a:txBody>
                    <a:bodyPr/>
                    <a:lstStyle/>
                    <a:p>
                      <a:r>
                        <a:rPr lang="es-ES" sz="1200">
                          <a:effectLst/>
                          <a:latin typeface="Arial" panose="020B0604020202020204" pitchFamily="34" charset="0"/>
                          <a:cs typeface="Arial" panose="020B0604020202020204" pitchFamily="34" charset="0"/>
                        </a:rPr>
                        <a:t>Capa 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s-ES" sz="1200" u="none" strike="noStrike" dirty="0">
                          <a:solidFill>
                            <a:srgbClr val="0B0080"/>
                          </a:solidFill>
                          <a:effectLst/>
                          <a:latin typeface="Arial" panose="020B0604020202020204" pitchFamily="34" charset="0"/>
                          <a:cs typeface="Arial" panose="020B0604020202020204" pitchFamily="34" charset="0"/>
                          <a:hlinkClick r:id="rId8" tooltip="Nivel físico"/>
                        </a:rPr>
                        <a:t>nivel físico</a:t>
                      </a:r>
                      <a:endParaRPr lang="es-ES" sz="1200" dirty="0">
                        <a:effectLst/>
                        <a:latin typeface="Arial" panose="020B0604020202020204" pitchFamily="34" charset="0"/>
                        <a:cs typeface="Arial" panose="020B0604020202020204" pitchFamily="34"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vMerge="1">
                  <a:txBody>
                    <a:bodyPr/>
                    <a:lstStyle/>
                    <a:p>
                      <a:endParaRPr lang="es-ES"/>
                    </a:p>
                  </a:txBody>
                  <a:tcPr/>
                </a:tc>
              </a:tr>
            </a:tbl>
          </a:graphicData>
        </a:graphic>
      </p:graphicFrame>
    </p:spTree>
    <p:extLst>
      <p:ext uri="{BB962C8B-B14F-4D97-AF65-F5344CB8AC3E}">
        <p14:creationId xmlns:p14="http://schemas.microsoft.com/office/powerpoint/2010/main" val="27055515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Qué es HTTP</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Introducción</a:t>
            </a:r>
          </a:p>
        </p:txBody>
      </p:sp>
      <p:sp>
        <p:nvSpPr>
          <p:cNvPr id="3" name="2 Rectángulo"/>
          <p:cNvSpPr/>
          <p:nvPr/>
        </p:nvSpPr>
        <p:spPr>
          <a:xfrm>
            <a:off x="2304033" y="1961952"/>
            <a:ext cx="8928992" cy="5016758"/>
          </a:xfrm>
          <a:prstGeom prst="rect">
            <a:avLst/>
          </a:prstGeom>
        </p:spPr>
        <p:txBody>
          <a:bodyPr wrap="square">
            <a:spAutoFit/>
          </a:bodyPr>
          <a:lstStyle/>
          <a:p>
            <a:pPr algn="just"/>
            <a:r>
              <a:rPr lang="es-ES" sz="1600" b="1" dirty="0" err="1">
                <a:latin typeface="Arial" panose="020B0604020202020204" pitchFamily="34" charset="0"/>
                <a:cs typeface="Arial" panose="020B0604020202020204" pitchFamily="34" charset="0"/>
              </a:rPr>
              <a:t>Hypertext</a:t>
            </a:r>
            <a:r>
              <a:rPr lang="es-ES" sz="1600" b="1" dirty="0">
                <a:latin typeface="Arial" panose="020B0604020202020204" pitchFamily="34" charset="0"/>
                <a:cs typeface="Arial" panose="020B0604020202020204" pitchFamily="34" charset="0"/>
              </a:rPr>
              <a:t> Transfer </a:t>
            </a:r>
            <a:r>
              <a:rPr lang="es-ES" sz="1600" b="1" dirty="0" err="1">
                <a:latin typeface="Arial" panose="020B0604020202020204" pitchFamily="34" charset="0"/>
                <a:cs typeface="Arial" panose="020B0604020202020204" pitchFamily="34" charset="0"/>
              </a:rPr>
              <a:t>Protocol</a:t>
            </a:r>
            <a:r>
              <a:rPr lang="es-ES" sz="1600" dirty="0">
                <a:latin typeface="Arial" panose="020B0604020202020204" pitchFamily="34" charset="0"/>
                <a:cs typeface="Arial" panose="020B0604020202020204" pitchFamily="34" charset="0"/>
              </a:rPr>
              <a:t> o </a:t>
            </a:r>
            <a:r>
              <a:rPr lang="es-ES" sz="1600" b="1" dirty="0">
                <a:latin typeface="Arial" panose="020B0604020202020204" pitchFamily="34" charset="0"/>
                <a:cs typeface="Arial" panose="020B0604020202020204" pitchFamily="34" charset="0"/>
              </a:rPr>
              <a:t>HTTP</a:t>
            </a:r>
            <a:r>
              <a:rPr lang="es-ES" sz="1600" dirty="0">
                <a:latin typeface="Arial" panose="020B0604020202020204" pitchFamily="34" charset="0"/>
                <a:cs typeface="Arial" panose="020B0604020202020204" pitchFamily="34" charset="0"/>
              </a:rPr>
              <a:t> (en español protocolo de transferencia de hipertexto) es el protocolo usado en cada transacción de la </a:t>
            </a:r>
            <a:r>
              <a:rPr lang="es-ES" sz="1600" dirty="0" err="1">
                <a:latin typeface="Arial" panose="020B0604020202020204" pitchFamily="34" charset="0"/>
                <a:cs typeface="Arial" panose="020B0604020202020204" pitchFamily="34" charset="0"/>
              </a:rPr>
              <a:t>World</a:t>
            </a:r>
            <a:r>
              <a:rPr lang="es-ES" sz="1600" dirty="0">
                <a:latin typeface="Arial" panose="020B0604020202020204" pitchFamily="34" charset="0"/>
                <a:cs typeface="Arial" panose="020B0604020202020204" pitchFamily="34" charset="0"/>
              </a:rPr>
              <a:t> Wide Web. </a:t>
            </a:r>
            <a:endParaRPr lang="es-ES" sz="1600" dirty="0" smtClean="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HTTP </a:t>
            </a:r>
            <a:r>
              <a:rPr lang="es-ES" sz="1600" dirty="0">
                <a:latin typeface="Arial" panose="020B0604020202020204" pitchFamily="34" charset="0"/>
                <a:cs typeface="Arial" panose="020B0604020202020204" pitchFamily="34" charset="0"/>
              </a:rPr>
              <a:t>fue desarrollado por el </a:t>
            </a:r>
            <a:r>
              <a:rPr lang="es-ES" sz="1600" dirty="0" err="1">
                <a:latin typeface="Arial" panose="020B0604020202020204" pitchFamily="34" charset="0"/>
                <a:cs typeface="Arial" panose="020B0604020202020204" pitchFamily="34" charset="0"/>
              </a:rPr>
              <a:t>World</a:t>
            </a:r>
            <a:r>
              <a:rPr lang="es-ES" sz="1600" dirty="0">
                <a:latin typeface="Arial" panose="020B0604020202020204" pitchFamily="34" charset="0"/>
                <a:cs typeface="Arial" panose="020B0604020202020204" pitchFamily="34" charset="0"/>
              </a:rPr>
              <a:t> Wide Web </a:t>
            </a:r>
            <a:r>
              <a:rPr lang="es-ES" sz="1600" dirty="0" err="1">
                <a:latin typeface="Arial" panose="020B0604020202020204" pitchFamily="34" charset="0"/>
                <a:cs typeface="Arial" panose="020B0604020202020204" pitchFamily="34" charset="0"/>
              </a:rPr>
              <a:t>Consortium</a:t>
            </a:r>
            <a:r>
              <a:rPr lang="es-ES" sz="1600" dirty="0">
                <a:latin typeface="Arial" panose="020B0604020202020204" pitchFamily="34" charset="0"/>
                <a:cs typeface="Arial" panose="020B0604020202020204" pitchFamily="34" charset="0"/>
              </a:rPr>
              <a:t> y la Internet </a:t>
            </a:r>
            <a:r>
              <a:rPr lang="es-ES" sz="1600" dirty="0" err="1">
                <a:latin typeface="Arial" panose="020B0604020202020204" pitchFamily="34" charset="0"/>
                <a:cs typeface="Arial" panose="020B0604020202020204" pitchFamily="34" charset="0"/>
              </a:rPr>
              <a:t>Engineering</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Task</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Force</a:t>
            </a:r>
            <a:r>
              <a:rPr lang="es-ES" sz="1600" dirty="0">
                <a:latin typeface="Arial" panose="020B0604020202020204" pitchFamily="34" charset="0"/>
                <a:cs typeface="Arial" panose="020B0604020202020204" pitchFamily="34" charset="0"/>
              </a:rPr>
              <a:t>, colaboración que culminó en 1999 con la publicación de una serie de RFC, el más importante de ellos es el RFC 2616 que especifica la versión 1.1. HTTP define la sintaxis y la semántica que utilizan los elementos de software de la arquitectura web (clientes, servidores, </a:t>
            </a:r>
            <a:r>
              <a:rPr lang="es-ES" sz="1600" dirty="0" err="1">
                <a:latin typeface="Arial" panose="020B0604020202020204" pitchFamily="34" charset="0"/>
                <a:cs typeface="Arial" panose="020B0604020202020204" pitchFamily="34" charset="0"/>
              </a:rPr>
              <a:t>proxies</a:t>
            </a:r>
            <a:r>
              <a:rPr lang="es-ES" sz="1600" dirty="0">
                <a:latin typeface="Arial" panose="020B0604020202020204" pitchFamily="34" charset="0"/>
                <a:cs typeface="Arial" panose="020B0604020202020204" pitchFamily="34" charset="0"/>
              </a:rPr>
              <a:t>) para comunicarse. </a:t>
            </a:r>
            <a:endParaRPr lang="es-ES" sz="1600" dirty="0" smtClean="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Es </a:t>
            </a:r>
            <a:r>
              <a:rPr lang="es-ES" sz="1600" dirty="0">
                <a:latin typeface="Arial" panose="020B0604020202020204" pitchFamily="34" charset="0"/>
                <a:cs typeface="Arial" panose="020B0604020202020204" pitchFamily="34" charset="0"/>
              </a:rPr>
              <a:t>un protocolo orientado a transacciones y sigue el esquema petición-respuesta entre un cliente y un servidor. Al cliente que efectúa la petición (un navegador web o un spider) se lo conoce como "</a:t>
            </a:r>
            <a:r>
              <a:rPr lang="es-ES" sz="1600" dirty="0" err="1">
                <a:latin typeface="Arial" panose="020B0604020202020204" pitchFamily="34" charset="0"/>
                <a:cs typeface="Arial" panose="020B0604020202020204" pitchFamily="34" charset="0"/>
              </a:rPr>
              <a:t>user</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agent</a:t>
            </a:r>
            <a:r>
              <a:rPr lang="es-ES" sz="1600" dirty="0">
                <a:latin typeface="Arial" panose="020B0604020202020204" pitchFamily="34" charset="0"/>
                <a:cs typeface="Arial" panose="020B0604020202020204" pitchFamily="34" charset="0"/>
              </a:rPr>
              <a:t>" (agente del usuario). A la información transmitida se la llama recurso y se la identifica mediante un localizador uniforme de recursos (URL). El resultado de la ejecución de un programa, una consulta a una base de datos, la traducción automática de un documento, etc.</a:t>
            </a:r>
          </a:p>
          <a:p>
            <a:pPr algn="just"/>
            <a:r>
              <a:rPr lang="es-ES" sz="1600" dirty="0">
                <a:latin typeface="Arial" panose="020B0604020202020204" pitchFamily="34" charset="0"/>
                <a:cs typeface="Arial" panose="020B0604020202020204" pitchFamily="34" charset="0"/>
              </a:rPr>
              <a:t>HTTP es un protocolo sin estado, es decir, que no guarda ninguna información sobre conexiones anteriores. El desarrollo de aplicaciones web necesita frecuentemente mantener estado. Para esto se usan las cookies, que es información que un servidor puede almacenar en el sistema cliente. Esto le permite a las aplicaciones web instituir la noción de "sesión", y también permite rastrear usuarios ya que las cookies pueden guardarse en el cliente por tiempo indeterminado.</a:t>
            </a:r>
          </a:p>
        </p:txBody>
      </p:sp>
    </p:spTree>
    <p:extLst>
      <p:ext uri="{BB962C8B-B14F-4D97-AF65-F5344CB8AC3E}">
        <p14:creationId xmlns:p14="http://schemas.microsoft.com/office/powerpoint/2010/main" val="20997403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Qué es XML</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Introducción</a:t>
            </a:r>
          </a:p>
        </p:txBody>
      </p:sp>
      <p:sp>
        <p:nvSpPr>
          <p:cNvPr id="3" name="2 Rectángulo"/>
          <p:cNvSpPr/>
          <p:nvPr/>
        </p:nvSpPr>
        <p:spPr>
          <a:xfrm>
            <a:off x="2304033" y="1961952"/>
            <a:ext cx="8928992" cy="3785652"/>
          </a:xfrm>
          <a:prstGeom prst="rect">
            <a:avLst/>
          </a:prstGeom>
        </p:spPr>
        <p:txBody>
          <a:bodyPr wrap="square">
            <a:spAutoFit/>
          </a:bodyPr>
          <a:lstStyle/>
          <a:p>
            <a:pPr algn="just"/>
            <a:r>
              <a:rPr lang="es-ES" sz="1600" b="1" dirty="0">
                <a:latin typeface="Arial" panose="020B0604020202020204" pitchFamily="34" charset="0"/>
                <a:cs typeface="Arial" panose="020B0604020202020204" pitchFamily="34" charset="0"/>
              </a:rPr>
              <a:t>XML</a:t>
            </a:r>
            <a:r>
              <a:rPr lang="es-ES" sz="1600" dirty="0">
                <a:latin typeface="Arial" panose="020B0604020202020204" pitchFamily="34" charset="0"/>
                <a:cs typeface="Arial" panose="020B0604020202020204" pitchFamily="34" charset="0"/>
              </a:rPr>
              <a:t>, siglas en inglés de </a:t>
            </a:r>
            <a:r>
              <a:rPr lang="es-ES" sz="1600" b="1" dirty="0" err="1">
                <a:latin typeface="Arial" panose="020B0604020202020204" pitchFamily="34" charset="0"/>
                <a:cs typeface="Arial" panose="020B0604020202020204" pitchFamily="34" charset="0"/>
              </a:rPr>
              <a:t>eXtensible</a:t>
            </a:r>
            <a:r>
              <a:rPr lang="es-ES" sz="1600" b="1" dirty="0">
                <a:latin typeface="Arial" panose="020B0604020202020204" pitchFamily="34" charset="0"/>
                <a:cs typeface="Arial" panose="020B0604020202020204" pitchFamily="34" charset="0"/>
              </a:rPr>
              <a:t> </a:t>
            </a:r>
            <a:r>
              <a:rPr lang="es-ES" sz="1600" b="1" dirty="0" err="1">
                <a:latin typeface="Arial" panose="020B0604020202020204" pitchFamily="34" charset="0"/>
                <a:cs typeface="Arial" panose="020B0604020202020204" pitchFamily="34" charset="0"/>
              </a:rPr>
              <a:t>Markup</a:t>
            </a:r>
            <a:r>
              <a:rPr lang="es-ES" sz="1600" b="1" dirty="0">
                <a:latin typeface="Arial" panose="020B0604020202020204" pitchFamily="34" charset="0"/>
                <a:cs typeface="Arial" panose="020B0604020202020204" pitchFamily="34" charset="0"/>
              </a:rPr>
              <a:t> </a:t>
            </a:r>
            <a:r>
              <a:rPr lang="es-ES" sz="1600" b="1" dirty="0" err="1">
                <a:latin typeface="Arial" panose="020B0604020202020204" pitchFamily="34" charset="0"/>
                <a:cs typeface="Arial" panose="020B0604020202020204" pitchFamily="34" charset="0"/>
              </a:rPr>
              <a:t>Language</a:t>
            </a:r>
            <a:r>
              <a:rPr lang="es-ES" sz="1600" b="1" dirty="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('lenguaje de marcas extensible'), es un lenguaje de marcas desarrollado por el </a:t>
            </a:r>
            <a:r>
              <a:rPr lang="es-ES" sz="1600" dirty="0" err="1">
                <a:latin typeface="Arial" panose="020B0604020202020204" pitchFamily="34" charset="0"/>
                <a:cs typeface="Arial" panose="020B0604020202020204" pitchFamily="34" charset="0"/>
              </a:rPr>
              <a:t>World</a:t>
            </a:r>
            <a:r>
              <a:rPr lang="es-ES" sz="1600" dirty="0">
                <a:latin typeface="Arial" panose="020B0604020202020204" pitchFamily="34" charset="0"/>
                <a:cs typeface="Arial" panose="020B0604020202020204" pitchFamily="34" charset="0"/>
              </a:rPr>
              <a:t> Wide Web </a:t>
            </a:r>
            <a:r>
              <a:rPr lang="es-ES" sz="1600" dirty="0" err="1">
                <a:latin typeface="Arial" panose="020B0604020202020204" pitchFamily="34" charset="0"/>
                <a:cs typeface="Arial" panose="020B0604020202020204" pitchFamily="34" charset="0"/>
              </a:rPr>
              <a:t>Consortium</a:t>
            </a:r>
            <a:r>
              <a:rPr lang="es-ES" sz="1600" dirty="0">
                <a:latin typeface="Arial" panose="020B0604020202020204" pitchFamily="34" charset="0"/>
                <a:cs typeface="Arial" panose="020B0604020202020204" pitchFamily="34" charset="0"/>
              </a:rPr>
              <a:t> (W3C) utilizado para </a:t>
            </a:r>
            <a:r>
              <a:rPr lang="es-ES" sz="1600" b="1" dirty="0">
                <a:latin typeface="Arial" panose="020B0604020202020204" pitchFamily="34" charset="0"/>
                <a:cs typeface="Arial" panose="020B0604020202020204" pitchFamily="34" charset="0"/>
              </a:rPr>
              <a:t>almacenar datos en forma legible</a:t>
            </a:r>
            <a:r>
              <a:rPr lang="es-ES" sz="1600" dirty="0">
                <a:latin typeface="Arial" panose="020B0604020202020204" pitchFamily="34" charset="0"/>
                <a:cs typeface="Arial" panose="020B0604020202020204" pitchFamily="34" charset="0"/>
              </a:rPr>
              <a:t>. Deriva del lenguaje SGML y permite definir la gramática de lenguajes específicos (de la misma manera que HTML es a su vez un lenguaje definido por SGML) para estructurar documentos grandes. A diferencia de otros lenguajes, </a:t>
            </a:r>
            <a:r>
              <a:rPr lang="es-ES" sz="1600" b="1" dirty="0">
                <a:latin typeface="Arial" panose="020B0604020202020204" pitchFamily="34" charset="0"/>
                <a:cs typeface="Arial" panose="020B0604020202020204" pitchFamily="34" charset="0"/>
              </a:rPr>
              <a:t>XML da soporte a bases de datos</a:t>
            </a:r>
            <a:r>
              <a:rPr lang="es-ES" sz="1600" dirty="0">
                <a:latin typeface="Arial" panose="020B0604020202020204" pitchFamily="34" charset="0"/>
                <a:cs typeface="Arial" panose="020B0604020202020204" pitchFamily="34" charset="0"/>
              </a:rPr>
              <a:t>, siendo útil cuando varias aplicaciones deben comunicarse entre sí o integrar información</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b="1" dirty="0">
                <a:latin typeface="Arial" panose="020B0604020202020204" pitchFamily="34" charset="0"/>
                <a:cs typeface="Arial" panose="020B0604020202020204" pitchFamily="34" charset="0"/>
              </a:rPr>
              <a:t>XML no ha nacido sólo para su aplicación para Internet</a:t>
            </a:r>
            <a:r>
              <a:rPr lang="es-ES" sz="1600" dirty="0">
                <a:latin typeface="Arial" panose="020B0604020202020204" pitchFamily="34" charset="0"/>
                <a:cs typeface="Arial" panose="020B0604020202020204" pitchFamily="34" charset="0"/>
              </a:rPr>
              <a:t>, sino que se propone como un estándar para el intercambio de información estructurada entre diferentes plataformas. Se puede usar en bases de datos, editores de texto, hojas de cálculo y casi cualquier cosa imaginable.</a:t>
            </a:r>
          </a:p>
          <a:p>
            <a:pPr algn="just"/>
            <a:r>
              <a:rPr lang="es-ES" sz="1600" dirty="0">
                <a:latin typeface="Arial" panose="020B0604020202020204" pitchFamily="34" charset="0"/>
                <a:cs typeface="Arial" panose="020B0604020202020204" pitchFamily="34" charset="0"/>
              </a:rPr>
              <a:t>XML es una tecnología sencilla que tiene a su alrededor otras que la complementan y la hacen mucho más grande y con unas posibilidades mucho mayores. </a:t>
            </a:r>
            <a:r>
              <a:rPr lang="es-ES" sz="1600" b="1" dirty="0">
                <a:latin typeface="Arial" panose="020B0604020202020204" pitchFamily="34" charset="0"/>
                <a:cs typeface="Arial" panose="020B0604020202020204" pitchFamily="34" charset="0"/>
              </a:rPr>
              <a:t>Tiene un papel muy importante en la actualidad</a:t>
            </a:r>
            <a:r>
              <a:rPr lang="es-ES" sz="1600" dirty="0">
                <a:latin typeface="Arial" panose="020B0604020202020204" pitchFamily="34" charset="0"/>
                <a:cs typeface="Arial" panose="020B0604020202020204" pitchFamily="34" charset="0"/>
              </a:rPr>
              <a:t> ya que permite la compatibilidad entre sistemas para compartir la información de una manera segura, fiable y fácil.</a:t>
            </a:r>
          </a:p>
        </p:txBody>
      </p:sp>
    </p:spTree>
    <p:extLst>
      <p:ext uri="{BB962C8B-B14F-4D97-AF65-F5344CB8AC3E}">
        <p14:creationId xmlns:p14="http://schemas.microsoft.com/office/powerpoint/2010/main" val="298406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Qué es XML</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Introducción</a:t>
            </a:r>
          </a:p>
        </p:txBody>
      </p:sp>
      <p:sp>
        <p:nvSpPr>
          <p:cNvPr id="3" name="2 Rectángulo"/>
          <p:cNvSpPr/>
          <p:nvPr/>
        </p:nvSpPr>
        <p:spPr>
          <a:xfrm>
            <a:off x="2304033" y="1961952"/>
            <a:ext cx="8928992" cy="3785652"/>
          </a:xfrm>
          <a:prstGeom prst="rect">
            <a:avLst/>
          </a:prstGeom>
        </p:spPr>
        <p:txBody>
          <a:bodyPr wrap="square">
            <a:spAutoFit/>
          </a:bodyPr>
          <a:lstStyle/>
          <a:p>
            <a:pPr algn="just"/>
            <a:r>
              <a:rPr lang="es-ES" sz="1600" b="1" dirty="0">
                <a:latin typeface="Arial" panose="020B0604020202020204" pitchFamily="34" charset="0"/>
                <a:cs typeface="Arial" panose="020B0604020202020204" pitchFamily="34" charset="0"/>
              </a:rPr>
              <a:t>XML</a:t>
            </a:r>
            <a:r>
              <a:rPr lang="es-ES" sz="1600" dirty="0">
                <a:latin typeface="Arial" panose="020B0604020202020204" pitchFamily="34" charset="0"/>
                <a:cs typeface="Arial" panose="020B0604020202020204" pitchFamily="34" charset="0"/>
              </a:rPr>
              <a:t>, siglas en inglés de </a:t>
            </a:r>
            <a:r>
              <a:rPr lang="es-ES" sz="1600" b="1" dirty="0" err="1">
                <a:latin typeface="Arial" panose="020B0604020202020204" pitchFamily="34" charset="0"/>
                <a:cs typeface="Arial" panose="020B0604020202020204" pitchFamily="34" charset="0"/>
              </a:rPr>
              <a:t>eXtensible</a:t>
            </a:r>
            <a:r>
              <a:rPr lang="es-ES" sz="1600" b="1" dirty="0">
                <a:latin typeface="Arial" panose="020B0604020202020204" pitchFamily="34" charset="0"/>
                <a:cs typeface="Arial" panose="020B0604020202020204" pitchFamily="34" charset="0"/>
              </a:rPr>
              <a:t> </a:t>
            </a:r>
            <a:r>
              <a:rPr lang="es-ES" sz="1600" b="1" dirty="0" err="1">
                <a:latin typeface="Arial" panose="020B0604020202020204" pitchFamily="34" charset="0"/>
                <a:cs typeface="Arial" panose="020B0604020202020204" pitchFamily="34" charset="0"/>
              </a:rPr>
              <a:t>Markup</a:t>
            </a:r>
            <a:r>
              <a:rPr lang="es-ES" sz="1600" b="1" dirty="0">
                <a:latin typeface="Arial" panose="020B0604020202020204" pitchFamily="34" charset="0"/>
                <a:cs typeface="Arial" panose="020B0604020202020204" pitchFamily="34" charset="0"/>
              </a:rPr>
              <a:t> </a:t>
            </a:r>
            <a:r>
              <a:rPr lang="es-ES" sz="1600" b="1" dirty="0" err="1">
                <a:latin typeface="Arial" panose="020B0604020202020204" pitchFamily="34" charset="0"/>
                <a:cs typeface="Arial" panose="020B0604020202020204" pitchFamily="34" charset="0"/>
              </a:rPr>
              <a:t>Language</a:t>
            </a:r>
            <a:r>
              <a:rPr lang="es-ES" sz="1600" b="1" dirty="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('lenguaje de marcas extensible'), es un lenguaje de marcas desarrollado por el </a:t>
            </a:r>
            <a:r>
              <a:rPr lang="es-ES" sz="1600" dirty="0" err="1">
                <a:latin typeface="Arial" panose="020B0604020202020204" pitchFamily="34" charset="0"/>
                <a:cs typeface="Arial" panose="020B0604020202020204" pitchFamily="34" charset="0"/>
              </a:rPr>
              <a:t>World</a:t>
            </a:r>
            <a:r>
              <a:rPr lang="es-ES" sz="1600" dirty="0">
                <a:latin typeface="Arial" panose="020B0604020202020204" pitchFamily="34" charset="0"/>
                <a:cs typeface="Arial" panose="020B0604020202020204" pitchFamily="34" charset="0"/>
              </a:rPr>
              <a:t> Wide Web </a:t>
            </a:r>
            <a:r>
              <a:rPr lang="es-ES" sz="1600" dirty="0" err="1">
                <a:latin typeface="Arial" panose="020B0604020202020204" pitchFamily="34" charset="0"/>
                <a:cs typeface="Arial" panose="020B0604020202020204" pitchFamily="34" charset="0"/>
              </a:rPr>
              <a:t>Consortium</a:t>
            </a:r>
            <a:r>
              <a:rPr lang="es-ES" sz="1600" dirty="0">
                <a:latin typeface="Arial" panose="020B0604020202020204" pitchFamily="34" charset="0"/>
                <a:cs typeface="Arial" panose="020B0604020202020204" pitchFamily="34" charset="0"/>
              </a:rPr>
              <a:t> (W3C) utilizado para </a:t>
            </a:r>
            <a:r>
              <a:rPr lang="es-ES" sz="1600" b="1" dirty="0">
                <a:latin typeface="Arial" panose="020B0604020202020204" pitchFamily="34" charset="0"/>
                <a:cs typeface="Arial" panose="020B0604020202020204" pitchFamily="34" charset="0"/>
              </a:rPr>
              <a:t>almacenar datos en forma legible</a:t>
            </a:r>
            <a:r>
              <a:rPr lang="es-ES" sz="1600" dirty="0">
                <a:latin typeface="Arial" panose="020B0604020202020204" pitchFamily="34" charset="0"/>
                <a:cs typeface="Arial" panose="020B0604020202020204" pitchFamily="34" charset="0"/>
              </a:rPr>
              <a:t>. Deriva del lenguaje SGML y permite definir la gramática de lenguajes específicos (de la misma manera que HTML es a su vez un lenguaje definido por SGML) para estructurar documentos grandes. A diferencia de otros lenguajes, </a:t>
            </a:r>
            <a:r>
              <a:rPr lang="es-ES" sz="1600" b="1" dirty="0">
                <a:latin typeface="Arial" panose="020B0604020202020204" pitchFamily="34" charset="0"/>
                <a:cs typeface="Arial" panose="020B0604020202020204" pitchFamily="34" charset="0"/>
              </a:rPr>
              <a:t>XML da soporte a bases de datos</a:t>
            </a:r>
            <a:r>
              <a:rPr lang="es-ES" sz="1600" dirty="0">
                <a:latin typeface="Arial" panose="020B0604020202020204" pitchFamily="34" charset="0"/>
                <a:cs typeface="Arial" panose="020B0604020202020204" pitchFamily="34" charset="0"/>
              </a:rPr>
              <a:t>, siendo útil cuando varias aplicaciones deben comunicarse entre sí o integrar información</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b="1" dirty="0">
                <a:latin typeface="Arial" panose="020B0604020202020204" pitchFamily="34" charset="0"/>
                <a:cs typeface="Arial" panose="020B0604020202020204" pitchFamily="34" charset="0"/>
              </a:rPr>
              <a:t>XML no ha nacido sólo para su aplicación para Internet</a:t>
            </a:r>
            <a:r>
              <a:rPr lang="es-ES" sz="1600" dirty="0">
                <a:latin typeface="Arial" panose="020B0604020202020204" pitchFamily="34" charset="0"/>
                <a:cs typeface="Arial" panose="020B0604020202020204" pitchFamily="34" charset="0"/>
              </a:rPr>
              <a:t>, sino que se propone como un estándar para el intercambio de información estructurada entre diferentes plataformas. Se puede usar en bases de datos, editores de texto, hojas de cálculo y casi cualquier cosa imaginable.</a:t>
            </a:r>
          </a:p>
          <a:p>
            <a:pPr algn="just"/>
            <a:r>
              <a:rPr lang="es-ES" sz="1600" dirty="0">
                <a:latin typeface="Arial" panose="020B0604020202020204" pitchFamily="34" charset="0"/>
                <a:cs typeface="Arial" panose="020B0604020202020204" pitchFamily="34" charset="0"/>
              </a:rPr>
              <a:t>XML es una tecnología sencilla que tiene a su alrededor otras que la complementan y la hacen mucho más grande y con unas posibilidades mucho mayores. </a:t>
            </a:r>
            <a:r>
              <a:rPr lang="es-ES" sz="1600" b="1" dirty="0">
                <a:latin typeface="Arial" panose="020B0604020202020204" pitchFamily="34" charset="0"/>
                <a:cs typeface="Arial" panose="020B0604020202020204" pitchFamily="34" charset="0"/>
              </a:rPr>
              <a:t>Tiene un papel muy importante en la actualidad</a:t>
            </a:r>
            <a:r>
              <a:rPr lang="es-ES" sz="1600" dirty="0">
                <a:latin typeface="Arial" panose="020B0604020202020204" pitchFamily="34" charset="0"/>
                <a:cs typeface="Arial" panose="020B0604020202020204" pitchFamily="34" charset="0"/>
              </a:rPr>
              <a:t> ya que permite la compatibilidad entre sistemas para compartir la información de una manera segura, fiable y fácil.</a:t>
            </a:r>
          </a:p>
        </p:txBody>
      </p:sp>
    </p:spTree>
    <p:extLst>
      <p:ext uri="{BB962C8B-B14F-4D97-AF65-F5344CB8AC3E}">
        <p14:creationId xmlns:p14="http://schemas.microsoft.com/office/powerpoint/2010/main" val="21734420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Qué es ISP</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Introducción</a:t>
            </a:r>
          </a:p>
        </p:txBody>
      </p:sp>
      <p:sp>
        <p:nvSpPr>
          <p:cNvPr id="3" name="2 Rectángulo"/>
          <p:cNvSpPr/>
          <p:nvPr/>
        </p:nvSpPr>
        <p:spPr>
          <a:xfrm>
            <a:off x="2304033" y="1961952"/>
            <a:ext cx="8928992" cy="830997"/>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El proveedor de servicios de Internet (ISP, por la sigla en inglés de Internet Service </a:t>
            </a:r>
            <a:r>
              <a:rPr lang="es-ES" sz="1600" dirty="0" err="1">
                <a:latin typeface="Arial" panose="020B0604020202020204" pitchFamily="34" charset="0"/>
                <a:cs typeface="Arial" panose="020B0604020202020204" pitchFamily="34" charset="0"/>
              </a:rPr>
              <a:t>Provider</a:t>
            </a:r>
            <a:r>
              <a:rPr lang="es-ES" sz="1600" dirty="0">
                <a:latin typeface="Arial" panose="020B0604020202020204" pitchFamily="34" charset="0"/>
                <a:cs typeface="Arial" panose="020B0604020202020204" pitchFamily="34" charset="0"/>
              </a:rPr>
              <a:t>) es la empresa que brinda conexión a Internet a sus clientes. Un ISP conecta a sus usuarios a Internet a través de diferentes tecnologías como DSL, </a:t>
            </a:r>
            <a:r>
              <a:rPr lang="es-ES" sz="1600" dirty="0" err="1">
                <a:latin typeface="Arial" panose="020B0604020202020204" pitchFamily="34" charset="0"/>
                <a:cs typeface="Arial" panose="020B0604020202020204" pitchFamily="34" charset="0"/>
              </a:rPr>
              <a:t>cablemódem</a:t>
            </a:r>
            <a:r>
              <a:rPr lang="es-ES" sz="1600" dirty="0">
                <a:latin typeface="Arial" panose="020B0604020202020204" pitchFamily="34" charset="0"/>
                <a:cs typeface="Arial" panose="020B0604020202020204" pitchFamily="34" charset="0"/>
              </a:rPr>
              <a:t>, GSM, dial-up</a:t>
            </a:r>
            <a:r>
              <a:rPr lang="es-E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70899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Qué es Hosting</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Introducción</a:t>
            </a:r>
          </a:p>
        </p:txBody>
      </p:sp>
      <p:sp>
        <p:nvSpPr>
          <p:cNvPr id="3" name="2 Rectángulo"/>
          <p:cNvSpPr/>
          <p:nvPr/>
        </p:nvSpPr>
        <p:spPr>
          <a:xfrm>
            <a:off x="2304033" y="1961952"/>
            <a:ext cx="8928992" cy="4524315"/>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El </a:t>
            </a:r>
            <a:r>
              <a:rPr lang="es-ES" sz="1600" b="1" dirty="0">
                <a:latin typeface="Arial" panose="020B0604020202020204" pitchFamily="34" charset="0"/>
                <a:cs typeface="Arial" panose="020B0604020202020204" pitchFamily="34" charset="0"/>
              </a:rPr>
              <a:t>alojamiento web </a:t>
            </a:r>
            <a:r>
              <a:rPr lang="es-ES" sz="1600" dirty="0">
                <a:latin typeface="Arial" panose="020B0604020202020204" pitchFamily="34" charset="0"/>
                <a:cs typeface="Arial" panose="020B0604020202020204" pitchFamily="34" charset="0"/>
              </a:rPr>
              <a:t>(en inglés: web hosting) es el servicio que provee a los usuarios de Internet un sistema para poder almacenar información, imágenes, vídeo, o cualquier contenido accesible vía web. Es una analogía de "hospedaje o alojamiento en hoteles o habitaciones" donde uno ocupa un lugar específico, en este caso la analogía alojamiento web o alojamiento de páginas web, se refiere al lugar que ocupa una página web, sitio web, sistema, correo electrónico, archivos etc. en internet o más específicamente en un servidor que por lo general hospeda varias aplicaciones o páginas web</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Las compañías que proporcionan espacio de un servidor a sus clientes se suelen denominar con el término en inglés web host</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El hospedaje web aunque no es necesariamente un servicio, se ha convertido en un lucrativo negocio para las compañías de internet alrededor del mundo</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Se puede definir como "un lugar para tu página web o correos electrónicos", aunque esta definición simplifica de manera conceptual el hecho de que el alojamiento web es en realidad espacio en Internet para prácticamente cualquier tipo de información, sea archivos, sistemas, correos electrónicos, </a:t>
            </a:r>
            <a:r>
              <a:rPr lang="es-ES" sz="1600" dirty="0" smtClean="0">
                <a:latin typeface="Arial" panose="020B0604020202020204" pitchFamily="34" charset="0"/>
                <a:cs typeface="Arial" panose="020B0604020202020204" pitchFamily="34" charset="0"/>
              </a:rPr>
              <a:t>videos…</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27492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Qué es HTML5</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Introducción</a:t>
            </a:r>
          </a:p>
        </p:txBody>
      </p:sp>
      <p:sp>
        <p:nvSpPr>
          <p:cNvPr id="3" name="2 Rectángulo"/>
          <p:cNvSpPr/>
          <p:nvPr/>
        </p:nvSpPr>
        <p:spPr>
          <a:xfrm>
            <a:off x="2304033" y="1961952"/>
            <a:ext cx="8928992" cy="3293209"/>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HTML5 (</a:t>
            </a:r>
            <a:r>
              <a:rPr lang="es-ES" sz="1600" dirty="0" err="1">
                <a:latin typeface="Arial" panose="020B0604020202020204" pitchFamily="34" charset="0"/>
                <a:cs typeface="Arial" panose="020B0604020202020204" pitchFamily="34" charset="0"/>
              </a:rPr>
              <a:t>HyperText</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Markup</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Language</a:t>
            </a:r>
            <a:r>
              <a:rPr lang="es-ES" sz="1600" dirty="0">
                <a:latin typeface="Arial" panose="020B0604020202020204" pitchFamily="34" charset="0"/>
                <a:cs typeface="Arial" panose="020B0604020202020204" pitchFamily="34" charset="0"/>
              </a:rPr>
              <a:t>, versión 5) es la quinta revisión importante del lenguaje básico de la </a:t>
            </a:r>
            <a:r>
              <a:rPr lang="es-ES" sz="1600" dirty="0" err="1">
                <a:latin typeface="Arial" panose="020B0604020202020204" pitchFamily="34" charset="0"/>
                <a:cs typeface="Arial" panose="020B0604020202020204" pitchFamily="34" charset="0"/>
              </a:rPr>
              <a:t>World</a:t>
            </a:r>
            <a:r>
              <a:rPr lang="es-ES" sz="1600" dirty="0">
                <a:latin typeface="Arial" panose="020B0604020202020204" pitchFamily="34" charset="0"/>
                <a:cs typeface="Arial" panose="020B0604020202020204" pitchFamily="34" charset="0"/>
              </a:rPr>
              <a:t> Wide Web, HTML. HTML5 especifica dos variantes de sintaxis para HTML: un «clásico» HTML (</a:t>
            </a:r>
            <a:r>
              <a:rPr lang="es-ES" sz="1600" dirty="0" err="1">
                <a:latin typeface="Arial" panose="020B0604020202020204" pitchFamily="34" charset="0"/>
                <a:cs typeface="Arial" panose="020B0604020202020204" pitchFamily="34" charset="0"/>
              </a:rPr>
              <a:t>text</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 la variante conocida como HTML5 y una variante XHTML conocida como sintaxis XHTML5 que deberá ser servida como </a:t>
            </a:r>
            <a:r>
              <a:rPr lang="es-ES" sz="1600" dirty="0" smtClean="0">
                <a:latin typeface="Arial" panose="020B0604020202020204" pitchFamily="34" charset="0"/>
                <a:cs typeface="Arial" panose="020B0604020202020204" pitchFamily="34" charset="0"/>
              </a:rPr>
              <a:t>XML. </a:t>
            </a:r>
            <a:r>
              <a:rPr lang="es-ES" sz="1600" dirty="0">
                <a:latin typeface="Arial" panose="020B0604020202020204" pitchFamily="34" charset="0"/>
                <a:cs typeface="Arial" panose="020B0604020202020204" pitchFamily="34" charset="0"/>
              </a:rPr>
              <a:t>Esta es la primera vez que HTML y XHTML se han desarrollado en paralelo</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La versión definitiva de la quinta revisión del estándar se publicó en octubre de </a:t>
            </a:r>
            <a:r>
              <a:rPr lang="es-ES" sz="1600" dirty="0" smtClean="0">
                <a:latin typeface="Arial" panose="020B0604020202020204" pitchFamily="34" charset="0"/>
                <a:cs typeface="Arial" panose="020B0604020202020204" pitchFamily="34" charset="0"/>
              </a:rPr>
              <a:t>2014.</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Al no ser reconocido en viejas versiones de navegadores por sus nuevas etiquetas, se recomienda al usuario común actualizar a la versión más nueva, para poder disfrutar de todo el potencial que provee HTML5</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El desarrollo de este lenguaje de marcado es regulado por el Consorcio W3C.</a:t>
            </a:r>
          </a:p>
        </p:txBody>
      </p:sp>
    </p:spTree>
    <p:extLst>
      <p:ext uri="{BB962C8B-B14F-4D97-AF65-F5344CB8AC3E}">
        <p14:creationId xmlns:p14="http://schemas.microsoft.com/office/powerpoint/2010/main" val="7739869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Rectángulo"/>
          <p:cNvSpPr/>
          <p:nvPr/>
        </p:nvSpPr>
        <p:spPr>
          <a:xfrm>
            <a:off x="2196855" y="1889944"/>
            <a:ext cx="9479535" cy="322467"/>
          </a:xfrm>
          <a:prstGeom prst="rect">
            <a:avLst/>
          </a:prstGeom>
        </p:spPr>
        <p:txBody>
          <a:bodyPr wrap="square" lIns="99892" tIns="49946" rIns="99892" bIns="49946">
            <a:spAutoFit/>
          </a:bodyPr>
          <a:lstStyle/>
          <a:p>
            <a:pPr>
              <a:lnSpc>
                <a:spcPct val="90000"/>
              </a:lnSpc>
            </a:pPr>
            <a:r>
              <a:rPr lang="es-ES" altLang="es-ES" sz="1600" dirty="0" smtClean="0">
                <a:latin typeface="Arial" panose="020B0604020202020204" pitchFamily="34" charset="0"/>
                <a:cs typeface="Arial" panose="020B0604020202020204" pitchFamily="34" charset="0"/>
              </a:rPr>
              <a:t>Este primer módulo de 180 horas se divide en:</a:t>
            </a:r>
            <a:endParaRPr lang="es-ES" altLang="es-ES" sz="1600" dirty="0">
              <a:latin typeface="Arial" panose="020B0604020202020204" pitchFamily="34" charset="0"/>
              <a:cs typeface="Arial" panose="020B0604020202020204" pitchFamily="34" charset="0"/>
            </a:endParaRPr>
          </a:p>
        </p:txBody>
      </p:sp>
      <p:sp>
        <p:nvSpPr>
          <p:cNvPr id="14" name="5 Título"/>
          <p:cNvSpPr>
            <a:spLocks noGrp="1"/>
          </p:cNvSpPr>
          <p:nvPr>
            <p:ph type="title"/>
          </p:nvPr>
        </p:nvSpPr>
        <p:spPr/>
        <p:txBody>
          <a:bodyPr/>
          <a:lstStyle/>
          <a:p>
            <a:r>
              <a:rPr lang="es-ES" dirty="0" smtClean="0">
                <a:solidFill>
                  <a:schemeClr val="tx1">
                    <a:lumMod val="95000"/>
                    <a:lumOff val="5000"/>
                  </a:schemeClr>
                </a:solidFill>
              </a:rPr>
              <a:t>Temario</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smtClean="0"/>
              <a:t>Presentación Temario</a:t>
            </a:r>
            <a:endParaRPr lang="es-ES" dirty="0"/>
          </a:p>
        </p:txBody>
      </p:sp>
      <p:graphicFrame>
        <p:nvGraphicFramePr>
          <p:cNvPr id="5" name="4 Tabla"/>
          <p:cNvGraphicFramePr>
            <a:graphicFrameLocks noGrp="1"/>
          </p:cNvGraphicFramePr>
          <p:nvPr>
            <p:extLst>
              <p:ext uri="{D42A27DB-BD31-4B8C-83A1-F6EECF244321}">
                <p14:modId xmlns:p14="http://schemas.microsoft.com/office/powerpoint/2010/main" val="2850345570"/>
              </p:ext>
            </p:extLst>
          </p:nvPr>
        </p:nvGraphicFramePr>
        <p:xfrm>
          <a:off x="2196855" y="2394000"/>
          <a:ext cx="9120718" cy="1691640"/>
        </p:xfrm>
        <a:graphic>
          <a:graphicData uri="http://schemas.openxmlformats.org/drawingml/2006/table">
            <a:tbl>
              <a:tblPr firstRow="1" bandRow="1">
                <a:tableStyleId>{5C22544A-7EE6-4342-B048-85BDC9FD1C3A}</a:tableStyleId>
              </a:tblPr>
              <a:tblGrid>
                <a:gridCol w="7667283"/>
                <a:gridCol w="1453435"/>
              </a:tblGrid>
              <a:tr h="370840">
                <a:tc>
                  <a:txBody>
                    <a:bodyPr/>
                    <a:lstStyle/>
                    <a:p>
                      <a:r>
                        <a:rPr lang="es-ES" sz="1600" dirty="0" smtClean="0">
                          <a:latin typeface="Arial" panose="020B0604020202020204" pitchFamily="34" charset="0"/>
                          <a:cs typeface="Arial" panose="020B0604020202020204" pitchFamily="34" charset="0"/>
                        </a:rPr>
                        <a:t>Unidades formativas</a:t>
                      </a:r>
                      <a:endParaRPr lang="es-ES" sz="1600" dirty="0">
                        <a:latin typeface="Arial" panose="020B0604020202020204" pitchFamily="34" charset="0"/>
                        <a:cs typeface="Arial" panose="020B0604020202020204" pitchFamily="34" charset="0"/>
                      </a:endParaRPr>
                    </a:p>
                  </a:txBody>
                  <a:tcPr/>
                </a:tc>
                <a:tc>
                  <a:txBody>
                    <a:bodyPr/>
                    <a:lstStyle/>
                    <a:p>
                      <a:r>
                        <a:rPr lang="es-ES" sz="1600" dirty="0" smtClean="0">
                          <a:latin typeface="Arial" panose="020B0604020202020204" pitchFamily="34" charset="0"/>
                          <a:cs typeface="Arial" panose="020B0604020202020204" pitchFamily="34" charset="0"/>
                        </a:rPr>
                        <a:t>Horas</a:t>
                      </a:r>
                      <a:endParaRPr lang="es-ES" sz="1600" dirty="0">
                        <a:latin typeface="Arial" panose="020B0604020202020204" pitchFamily="34" charset="0"/>
                        <a:cs typeface="Arial" panose="020B0604020202020204" pitchFamily="34" charset="0"/>
                      </a:endParaRPr>
                    </a:p>
                  </a:txBody>
                  <a:tcPr/>
                </a:tc>
              </a:tr>
              <a:tr h="370840">
                <a:tc>
                  <a:txBody>
                    <a:bodyPr/>
                    <a:lstStyle/>
                    <a:p>
                      <a:pPr marL="0" marR="0" lvl="0" indent="0" algn="l" defTabSz="1204596" rtl="0" eaLnBrk="1" fontAlgn="auto" latinLnBrk="0" hangingPunct="1">
                        <a:lnSpc>
                          <a:spcPct val="100000"/>
                        </a:lnSpc>
                        <a:spcBef>
                          <a:spcPts val="0"/>
                        </a:spcBef>
                        <a:spcAft>
                          <a:spcPts val="0"/>
                        </a:spcAft>
                        <a:buClrTx/>
                        <a:buSzTx/>
                        <a:buFontTx/>
                        <a:buNone/>
                        <a:tabLst/>
                        <a:defRPr/>
                      </a:pPr>
                      <a:r>
                        <a:rPr lang="es-ES" sz="1600" dirty="0" smtClean="0">
                          <a:solidFill>
                            <a:srgbClr val="00B050"/>
                          </a:solidFill>
                          <a:latin typeface="Arial" panose="020B0604020202020204" pitchFamily="34" charset="0"/>
                          <a:cs typeface="Arial" panose="020B0604020202020204" pitchFamily="34" charset="0"/>
                        </a:rPr>
                        <a:t>Elaboración de documentos web mediante lenguajes de marca</a:t>
                      </a:r>
                    </a:p>
                  </a:txBody>
                  <a:tcPr/>
                </a:tc>
                <a:tc>
                  <a:txBody>
                    <a:bodyPr/>
                    <a:lstStyle/>
                    <a:p>
                      <a:pPr algn="ctr"/>
                      <a:r>
                        <a:rPr lang="es-ES" sz="1600" dirty="0" smtClean="0">
                          <a:solidFill>
                            <a:srgbClr val="00B050"/>
                          </a:solidFill>
                          <a:latin typeface="Arial" panose="020B0604020202020204" pitchFamily="34" charset="0"/>
                          <a:cs typeface="Arial" panose="020B0604020202020204" pitchFamily="34" charset="0"/>
                        </a:rPr>
                        <a:t>60</a:t>
                      </a:r>
                      <a:endParaRPr lang="es-ES" sz="1600" dirty="0">
                        <a:solidFill>
                          <a:srgbClr val="00B050"/>
                        </a:solidFill>
                        <a:latin typeface="Arial" panose="020B0604020202020204" pitchFamily="34" charset="0"/>
                        <a:cs typeface="Arial" panose="020B0604020202020204" pitchFamily="34" charset="0"/>
                      </a:endParaRPr>
                    </a:p>
                  </a:txBody>
                  <a:tcPr/>
                </a:tc>
              </a:tr>
              <a:tr h="370840">
                <a:tc>
                  <a:txBody>
                    <a:bodyPr/>
                    <a:lstStyle/>
                    <a:p>
                      <a:pPr marL="0" marR="0" lvl="0" indent="0" algn="l" defTabSz="1204596" rtl="0" eaLnBrk="1" fontAlgn="auto" latinLnBrk="0" hangingPunct="1">
                        <a:lnSpc>
                          <a:spcPct val="100000"/>
                        </a:lnSpc>
                        <a:spcBef>
                          <a:spcPts val="0"/>
                        </a:spcBef>
                        <a:spcAft>
                          <a:spcPts val="0"/>
                        </a:spcAft>
                        <a:buClrTx/>
                        <a:buSzTx/>
                        <a:buFontTx/>
                        <a:buNone/>
                        <a:tabLst/>
                        <a:defRPr/>
                      </a:pPr>
                      <a:r>
                        <a:rPr lang="es-ES" sz="1600" dirty="0" smtClean="0">
                          <a:solidFill>
                            <a:prstClr val="black"/>
                          </a:solidFill>
                          <a:latin typeface="Arial" panose="020B0604020202020204" pitchFamily="34" charset="0"/>
                          <a:cs typeface="Arial" panose="020B0604020202020204" pitchFamily="34" charset="0"/>
                        </a:rPr>
                        <a:t>Desarrollo y reutilización de componentes software y multimedia mediante lenguajes de guion</a:t>
                      </a:r>
                    </a:p>
                  </a:txBody>
                  <a:tcPr/>
                </a:tc>
                <a:tc>
                  <a:txBody>
                    <a:bodyPr/>
                    <a:lstStyle/>
                    <a:p>
                      <a:pPr algn="ctr"/>
                      <a:r>
                        <a:rPr lang="es-ES" sz="1600" dirty="0" smtClean="0">
                          <a:latin typeface="Arial" panose="020B0604020202020204" pitchFamily="34" charset="0"/>
                          <a:cs typeface="Arial" panose="020B0604020202020204" pitchFamily="34" charset="0"/>
                        </a:rPr>
                        <a:t>90</a:t>
                      </a:r>
                      <a:endParaRPr lang="es-ES" sz="1600" dirty="0">
                        <a:latin typeface="Arial" panose="020B0604020202020204" pitchFamily="34" charset="0"/>
                        <a:cs typeface="Arial" panose="020B0604020202020204" pitchFamily="34" charset="0"/>
                      </a:endParaRPr>
                    </a:p>
                  </a:txBody>
                  <a:tcPr/>
                </a:tc>
              </a:tr>
              <a:tr h="370840">
                <a:tc>
                  <a:txBody>
                    <a:bodyPr/>
                    <a:lstStyle/>
                    <a:p>
                      <a:pPr marL="0" marR="0" lvl="0" indent="0" algn="l" defTabSz="1204596" rtl="0" eaLnBrk="1" fontAlgn="auto" latinLnBrk="0" hangingPunct="1">
                        <a:lnSpc>
                          <a:spcPct val="100000"/>
                        </a:lnSpc>
                        <a:spcBef>
                          <a:spcPts val="0"/>
                        </a:spcBef>
                        <a:spcAft>
                          <a:spcPts val="0"/>
                        </a:spcAft>
                        <a:buClrTx/>
                        <a:buSzTx/>
                        <a:buFontTx/>
                        <a:buNone/>
                        <a:tabLst/>
                        <a:defRPr/>
                      </a:pPr>
                      <a:r>
                        <a:rPr lang="es-ES" sz="1600" dirty="0" smtClean="0">
                          <a:solidFill>
                            <a:prstClr val="black"/>
                          </a:solidFill>
                          <a:latin typeface="Arial" panose="020B0604020202020204" pitchFamily="34" charset="0"/>
                          <a:cs typeface="Arial" panose="020B0604020202020204" pitchFamily="34" charset="0"/>
                        </a:rPr>
                        <a:t>Aplicaciones técnicas de usabilidad y accesibilidad en el entorno cliente</a:t>
                      </a:r>
                      <a:endParaRPr lang="es-ES" altLang="es-ES" sz="1600" dirty="0" smtClean="0">
                        <a:solidFill>
                          <a:prstClr val="black"/>
                        </a:solidFill>
                        <a:latin typeface="Arial" panose="020B0604020202020204" pitchFamily="34" charset="0"/>
                        <a:cs typeface="Arial" panose="020B0604020202020204" pitchFamily="34" charset="0"/>
                      </a:endParaRPr>
                    </a:p>
                  </a:txBody>
                  <a:tcPr/>
                </a:tc>
                <a:tc>
                  <a:txBody>
                    <a:bodyPr/>
                    <a:lstStyle/>
                    <a:p>
                      <a:pPr algn="ctr"/>
                      <a:r>
                        <a:rPr lang="es-ES" sz="1600" dirty="0" smtClean="0">
                          <a:latin typeface="Arial" panose="020B0604020202020204" pitchFamily="34" charset="0"/>
                          <a:cs typeface="Arial" panose="020B0604020202020204" pitchFamily="34" charset="0"/>
                        </a:rPr>
                        <a:t>30</a:t>
                      </a:r>
                      <a:endParaRPr lang="es-ES" sz="1600" dirty="0">
                        <a:latin typeface="Arial" panose="020B0604020202020204" pitchFamily="34" charset="0"/>
                        <a:cs typeface="Arial" panose="020B0604020202020204"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Qué es HTML5</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Introducción</a:t>
            </a:r>
          </a:p>
        </p:txBody>
      </p:sp>
      <p:sp>
        <p:nvSpPr>
          <p:cNvPr id="3" name="2 Rectángulo"/>
          <p:cNvSpPr/>
          <p:nvPr/>
        </p:nvSpPr>
        <p:spPr>
          <a:xfrm>
            <a:off x="2304033" y="1961952"/>
            <a:ext cx="8928992" cy="4031873"/>
          </a:xfrm>
          <a:prstGeom prst="rect">
            <a:avLst/>
          </a:prstGeom>
        </p:spPr>
        <p:txBody>
          <a:bodyPr wrap="square">
            <a:spAutoFit/>
          </a:bodyPr>
          <a:lstStyle/>
          <a:p>
            <a:pPr algn="just"/>
            <a:r>
              <a:rPr lang="es-ES" sz="1600" b="1" dirty="0" smtClean="0">
                <a:latin typeface="Arial" panose="020B0604020202020204" pitchFamily="34" charset="0"/>
                <a:cs typeface="Arial" panose="020B0604020202020204" pitchFamily="34" charset="0"/>
              </a:rPr>
              <a:t>Nuevos elementos.</a:t>
            </a:r>
          </a:p>
          <a:p>
            <a:pPr algn="just"/>
            <a:endParaRPr lang="es-ES" sz="1600" b="1" dirty="0" smtClean="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HTML5 </a:t>
            </a:r>
            <a:r>
              <a:rPr lang="es-ES" sz="1600" dirty="0">
                <a:latin typeface="Arial" panose="020B0604020202020204" pitchFamily="34" charset="0"/>
                <a:cs typeface="Arial" panose="020B0604020202020204" pitchFamily="34" charset="0"/>
              </a:rPr>
              <a:t>establece una serie de nuevos elementos y atributos que reflejan el uso típico de los sitios web modernos. Algunos de ellos son técnicamente similares a las etiquetas &lt;div&gt; y &lt;</a:t>
            </a:r>
            <a:r>
              <a:rPr lang="es-ES" sz="1600" dirty="0" err="1">
                <a:latin typeface="Arial" panose="020B0604020202020204" pitchFamily="34" charset="0"/>
                <a:cs typeface="Arial" panose="020B0604020202020204" pitchFamily="34" charset="0"/>
              </a:rPr>
              <a:t>span</a:t>
            </a:r>
            <a:r>
              <a:rPr lang="es-ES" sz="1600" dirty="0">
                <a:latin typeface="Arial" panose="020B0604020202020204" pitchFamily="34" charset="0"/>
                <a:cs typeface="Arial" panose="020B0604020202020204" pitchFamily="34" charset="0"/>
              </a:rPr>
              <a:t>&gt;, pero tienen un significado semántico, como por ejemplo &lt;</a:t>
            </a:r>
            <a:r>
              <a:rPr lang="es-ES" sz="1600" dirty="0" err="1">
                <a:latin typeface="Arial" panose="020B0604020202020204" pitchFamily="34" charset="0"/>
                <a:cs typeface="Arial" panose="020B0604020202020204" pitchFamily="34" charset="0"/>
              </a:rPr>
              <a:t>nav</a:t>
            </a:r>
            <a:r>
              <a:rPr lang="es-ES" sz="1600" dirty="0">
                <a:latin typeface="Arial" panose="020B0604020202020204" pitchFamily="34" charset="0"/>
                <a:cs typeface="Arial" panose="020B0604020202020204" pitchFamily="34" charset="0"/>
              </a:rPr>
              <a:t>&gt; (bloque de navegación del sitio web) y &lt;</a:t>
            </a:r>
            <a:r>
              <a:rPr lang="es-ES" sz="1600" dirty="0" err="1">
                <a:latin typeface="Arial" panose="020B0604020202020204" pitchFamily="34" charset="0"/>
                <a:cs typeface="Arial" panose="020B0604020202020204" pitchFamily="34" charset="0"/>
              </a:rPr>
              <a:t>footer</a:t>
            </a:r>
            <a:r>
              <a:rPr lang="es-ES" sz="1600" dirty="0" smtClean="0">
                <a:latin typeface="Arial" panose="020B0604020202020204" pitchFamily="34" charset="0"/>
                <a:cs typeface="Arial" panose="020B0604020202020204" pitchFamily="34" charset="0"/>
              </a:rPr>
              <a:t>&gt; (establecido para el contenido como pie de página). </a:t>
            </a:r>
          </a:p>
          <a:p>
            <a:pPr algn="just"/>
            <a:endParaRPr lang="es-ES" sz="1600" dirty="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Otros </a:t>
            </a:r>
            <a:r>
              <a:rPr lang="es-ES" sz="1600" dirty="0">
                <a:latin typeface="Arial" panose="020B0604020202020204" pitchFamily="34" charset="0"/>
                <a:cs typeface="Arial" panose="020B0604020202020204" pitchFamily="34" charset="0"/>
              </a:rPr>
              <a:t>elementos proporcionan nuevas funcionalidades a través de una interfaz estandarizada, como los elementos &lt;audio&gt; y &lt;video&gt;. Mejora el elemento &lt;</a:t>
            </a:r>
            <a:r>
              <a:rPr lang="es-ES" sz="1600" dirty="0" err="1">
                <a:latin typeface="Arial" panose="020B0604020202020204" pitchFamily="34" charset="0"/>
                <a:cs typeface="Arial" panose="020B0604020202020204" pitchFamily="34" charset="0"/>
              </a:rPr>
              <a:t>canvas</a:t>
            </a:r>
            <a:r>
              <a:rPr lang="es-ES" sz="1600" dirty="0">
                <a:latin typeface="Arial" panose="020B0604020202020204" pitchFamily="34" charset="0"/>
                <a:cs typeface="Arial" panose="020B0604020202020204" pitchFamily="34" charset="0"/>
              </a:rPr>
              <a:t>&gt;, capaz de </a:t>
            </a:r>
            <a:r>
              <a:rPr lang="es-ES" sz="1600" dirty="0" err="1">
                <a:latin typeface="Arial" panose="020B0604020202020204" pitchFamily="34" charset="0"/>
                <a:cs typeface="Arial" panose="020B0604020202020204" pitchFamily="34" charset="0"/>
              </a:rPr>
              <a:t>renderizar</a:t>
            </a:r>
            <a:r>
              <a:rPr lang="es-ES" sz="1600" dirty="0">
                <a:latin typeface="Arial" panose="020B0604020202020204" pitchFamily="34" charset="0"/>
                <a:cs typeface="Arial" panose="020B0604020202020204" pitchFamily="34" charset="0"/>
              </a:rPr>
              <a:t> elementos 3D en los navegadores más importantes (Firefox, Chrome, Opera, Safari e Internet Explorer</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Algunos elementos de HTML 4.01 han quedado obsoletos, incluyendo elementos puramente de presentación, como &lt;</a:t>
            </a:r>
            <a:r>
              <a:rPr lang="es-ES" sz="1600" dirty="0" err="1">
                <a:latin typeface="Arial" panose="020B0604020202020204" pitchFamily="34" charset="0"/>
                <a:cs typeface="Arial" panose="020B0604020202020204" pitchFamily="34" charset="0"/>
              </a:rPr>
              <a:t>font</a:t>
            </a:r>
            <a:r>
              <a:rPr lang="es-ES" sz="1600" dirty="0">
                <a:latin typeface="Arial" panose="020B0604020202020204" pitchFamily="34" charset="0"/>
                <a:cs typeface="Arial" panose="020B0604020202020204" pitchFamily="34" charset="0"/>
              </a:rPr>
              <a:t>&gt; y &lt;center&gt;, cuyos efectos son manejados por Hojas de estilo en cascada. También hay un renovado énfasis en la importancia del scripting DOM para el comportamiento de la web 2.0.</a:t>
            </a:r>
          </a:p>
        </p:txBody>
      </p:sp>
    </p:spTree>
    <p:extLst>
      <p:ext uri="{BB962C8B-B14F-4D97-AF65-F5344CB8AC3E}">
        <p14:creationId xmlns:p14="http://schemas.microsoft.com/office/powerpoint/2010/main" val="40571627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Qué es HTML5</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Introducción</a:t>
            </a:r>
          </a:p>
        </p:txBody>
      </p:sp>
      <p:sp>
        <p:nvSpPr>
          <p:cNvPr id="3" name="2 Rectángulo"/>
          <p:cNvSpPr/>
          <p:nvPr/>
        </p:nvSpPr>
        <p:spPr>
          <a:xfrm>
            <a:off x="2304033" y="1961952"/>
            <a:ext cx="8928992" cy="4031873"/>
          </a:xfrm>
          <a:prstGeom prst="rect">
            <a:avLst/>
          </a:prstGeom>
        </p:spPr>
        <p:txBody>
          <a:bodyPr wrap="square">
            <a:spAutoFit/>
          </a:bodyPr>
          <a:lstStyle/>
          <a:p>
            <a:pPr algn="just"/>
            <a:r>
              <a:rPr lang="es-ES" sz="1600" b="1" dirty="0" smtClean="0">
                <a:latin typeface="Arial" panose="020B0604020202020204" pitchFamily="34" charset="0"/>
                <a:cs typeface="Arial" panose="020B0604020202020204" pitchFamily="34" charset="0"/>
              </a:rPr>
              <a:t>Novedades.</a:t>
            </a:r>
            <a:endParaRPr lang="es-ES" sz="1600" dirty="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Incorpora </a:t>
            </a:r>
            <a:r>
              <a:rPr lang="es-ES" sz="1600" dirty="0">
                <a:latin typeface="Arial" panose="020B0604020202020204" pitchFamily="34" charset="0"/>
                <a:cs typeface="Arial" panose="020B0604020202020204" pitchFamily="34" charset="0"/>
              </a:rPr>
              <a:t>etiquetas (</a:t>
            </a:r>
            <a:r>
              <a:rPr lang="es-ES" sz="1600" dirty="0" err="1">
                <a:latin typeface="Arial" panose="020B0604020202020204" pitchFamily="34" charset="0"/>
                <a:cs typeface="Arial" panose="020B0604020202020204" pitchFamily="34" charset="0"/>
              </a:rPr>
              <a:t>canvas</a:t>
            </a:r>
            <a:r>
              <a:rPr lang="es-ES" sz="1600" dirty="0">
                <a:latin typeface="Arial" panose="020B0604020202020204" pitchFamily="34" charset="0"/>
                <a:cs typeface="Arial" panose="020B0604020202020204" pitchFamily="34" charset="0"/>
              </a:rPr>
              <a:t> 2D y 3D, audio, vídeo) con </a:t>
            </a:r>
            <a:r>
              <a:rPr lang="es-ES" sz="1600" dirty="0" err="1">
                <a:latin typeface="Arial" panose="020B0604020202020204" pitchFamily="34" charset="0"/>
                <a:cs typeface="Arial" panose="020B0604020202020204" pitchFamily="34" charset="0"/>
              </a:rPr>
              <a:t>codecs</a:t>
            </a:r>
            <a:r>
              <a:rPr lang="es-ES" sz="1600" dirty="0">
                <a:latin typeface="Arial" panose="020B0604020202020204" pitchFamily="34" charset="0"/>
                <a:cs typeface="Arial" panose="020B0604020202020204" pitchFamily="34" charset="0"/>
              </a:rPr>
              <a:t> para mostrar los contenidos multimedia. Actualmente hay una lucha entre imponer </a:t>
            </a:r>
            <a:r>
              <a:rPr lang="es-ES" sz="1600" dirty="0" err="1">
                <a:latin typeface="Arial" panose="020B0604020202020204" pitchFamily="34" charset="0"/>
                <a:cs typeface="Arial" panose="020B0604020202020204" pitchFamily="34" charset="0"/>
              </a:rPr>
              <a:t>codecs</a:t>
            </a:r>
            <a:r>
              <a:rPr lang="es-ES" sz="1600" dirty="0">
                <a:latin typeface="Arial" panose="020B0604020202020204" pitchFamily="34" charset="0"/>
                <a:cs typeface="Arial" panose="020B0604020202020204" pitchFamily="34" charset="0"/>
              </a:rPr>
              <a:t> libres (</a:t>
            </a:r>
            <a:r>
              <a:rPr lang="es-ES" sz="1600" dirty="0" err="1">
                <a:latin typeface="Arial" panose="020B0604020202020204" pitchFamily="34" charset="0"/>
                <a:cs typeface="Arial" panose="020B0604020202020204" pitchFamily="34" charset="0"/>
              </a:rPr>
              <a:t>WebM</a:t>
            </a:r>
            <a:r>
              <a:rPr lang="es-ES" sz="1600" dirty="0">
                <a:latin typeface="Arial" panose="020B0604020202020204" pitchFamily="34" charset="0"/>
                <a:cs typeface="Arial" panose="020B0604020202020204" pitchFamily="34" charset="0"/>
              </a:rPr>
              <a:t> + VP8) o privados (H.264/MPEG-4 AVC</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Etiquetas para manejar grandes conjuntos de datos: </a:t>
            </a:r>
            <a:r>
              <a:rPr lang="es-ES" sz="1600" dirty="0" err="1">
                <a:latin typeface="Arial" panose="020B0604020202020204" pitchFamily="34" charset="0"/>
                <a:cs typeface="Arial" panose="020B0604020202020204" pitchFamily="34" charset="0"/>
              </a:rPr>
              <a:t>Datagrid</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Details</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Menu</a:t>
            </a:r>
            <a:r>
              <a:rPr lang="es-ES" sz="1600" dirty="0">
                <a:latin typeface="Arial" panose="020B0604020202020204" pitchFamily="34" charset="0"/>
                <a:cs typeface="Arial" panose="020B0604020202020204" pitchFamily="34" charset="0"/>
              </a:rPr>
              <a:t> y </a:t>
            </a:r>
            <a:r>
              <a:rPr lang="es-ES" sz="1600" dirty="0" err="1">
                <a:latin typeface="Arial" panose="020B0604020202020204" pitchFamily="34" charset="0"/>
                <a:cs typeface="Arial" panose="020B0604020202020204" pitchFamily="34" charset="0"/>
              </a:rPr>
              <a:t>Command</a:t>
            </a:r>
            <a:r>
              <a:rPr lang="es-ES" sz="1600" dirty="0">
                <a:latin typeface="Arial" panose="020B0604020202020204" pitchFamily="34" charset="0"/>
                <a:cs typeface="Arial" panose="020B0604020202020204" pitchFamily="34" charset="0"/>
              </a:rPr>
              <a:t>. Permiten generar tablas dinámicas que pueden filtrar, ordenar y ocultar contenido en cliente</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Mejoras en los formularios. Nuevos tipos de datos (</a:t>
            </a:r>
            <a:r>
              <a:rPr lang="es-ES" sz="1600" dirty="0" err="1">
                <a:latin typeface="Arial" panose="020B0604020202020204" pitchFamily="34" charset="0"/>
                <a:cs typeface="Arial" panose="020B0604020202020204" pitchFamily="34" charset="0"/>
              </a:rPr>
              <a:t>eMail</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number</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url</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datetime</a:t>
            </a:r>
            <a:r>
              <a:rPr lang="es-ES" sz="1600" dirty="0">
                <a:latin typeface="Arial" panose="020B0604020202020204" pitchFamily="34" charset="0"/>
                <a:cs typeface="Arial" panose="020B0604020202020204" pitchFamily="34" charset="0"/>
              </a:rPr>
              <a:t> …) y facilidades para validar el contenido sin </a:t>
            </a:r>
            <a:r>
              <a:rPr lang="es-ES" sz="1600" dirty="0" err="1">
                <a:latin typeface="Arial" panose="020B0604020202020204" pitchFamily="34" charset="0"/>
                <a:cs typeface="Arial" panose="020B0604020202020204" pitchFamily="34" charset="0"/>
              </a:rPr>
              <a:t>Javascript</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Visores: MathML (fórmulas matemáticas) y SVG (gráficos vectoriales). En general se deja abierto a poder interpretar otros lenguajes XML</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err="1">
                <a:latin typeface="Arial" panose="020B0604020202020204" pitchFamily="34" charset="0"/>
                <a:cs typeface="Arial" panose="020B0604020202020204" pitchFamily="34" charset="0"/>
              </a:rPr>
              <a:t>Drag</a:t>
            </a:r>
            <a:r>
              <a:rPr lang="es-ES" sz="1600" dirty="0">
                <a:latin typeface="Arial" panose="020B0604020202020204" pitchFamily="34" charset="0"/>
                <a:cs typeface="Arial" panose="020B0604020202020204" pitchFamily="34" charset="0"/>
              </a:rPr>
              <a:t> &amp; </a:t>
            </a:r>
            <a:r>
              <a:rPr lang="es-ES" sz="1600" dirty="0" err="1">
                <a:latin typeface="Arial" panose="020B0604020202020204" pitchFamily="34" charset="0"/>
                <a:cs typeface="Arial" panose="020B0604020202020204" pitchFamily="34" charset="0"/>
              </a:rPr>
              <a:t>Drop</a:t>
            </a:r>
            <a:r>
              <a:rPr lang="es-ES" sz="1600" dirty="0">
                <a:latin typeface="Arial" panose="020B0604020202020204" pitchFamily="34" charset="0"/>
                <a:cs typeface="Arial" panose="020B0604020202020204" pitchFamily="34" charset="0"/>
              </a:rPr>
              <a:t>. Nueva funcionalidad para arrastrar objetos como imágenes.</a:t>
            </a:r>
          </a:p>
        </p:txBody>
      </p:sp>
    </p:spTree>
    <p:extLst>
      <p:ext uri="{BB962C8B-B14F-4D97-AF65-F5344CB8AC3E}">
        <p14:creationId xmlns:p14="http://schemas.microsoft.com/office/powerpoint/2010/main" val="32134326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Qué es HTML5</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Introducción</a:t>
            </a:r>
          </a:p>
        </p:txBody>
      </p:sp>
      <p:sp>
        <p:nvSpPr>
          <p:cNvPr id="3" name="2 Rectángulo"/>
          <p:cNvSpPr/>
          <p:nvPr/>
        </p:nvSpPr>
        <p:spPr>
          <a:xfrm>
            <a:off x="2304033" y="1961952"/>
            <a:ext cx="8928992" cy="4031873"/>
          </a:xfrm>
          <a:prstGeom prst="rect">
            <a:avLst/>
          </a:prstGeom>
        </p:spPr>
        <p:txBody>
          <a:bodyPr wrap="square">
            <a:spAutoFit/>
          </a:bodyPr>
          <a:lstStyle/>
          <a:p>
            <a:pPr algn="just"/>
            <a:r>
              <a:rPr lang="es-ES" sz="1600" b="1" dirty="0">
                <a:latin typeface="Arial" panose="020B0604020202020204" pitchFamily="34" charset="0"/>
                <a:cs typeface="Arial" panose="020B0604020202020204" pitchFamily="34" charset="0"/>
              </a:rPr>
              <a:t>Web </a:t>
            </a:r>
            <a:r>
              <a:rPr lang="es-ES" sz="1600" b="1" dirty="0" smtClean="0">
                <a:latin typeface="Arial" panose="020B0604020202020204" pitchFamily="34" charset="0"/>
                <a:cs typeface="Arial" panose="020B0604020202020204" pitchFamily="34" charset="0"/>
              </a:rPr>
              <a:t>Semántica</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Añade etiquetas para manejar la Web Semántica (Web 3.0): </a:t>
            </a:r>
            <a:r>
              <a:rPr lang="es-ES" sz="1600" dirty="0" err="1">
                <a:latin typeface="Arial" panose="020B0604020202020204" pitchFamily="34" charset="0"/>
                <a:cs typeface="Arial" panose="020B0604020202020204" pitchFamily="34" charset="0"/>
              </a:rPr>
              <a:t>header</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footer</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article</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nav</a:t>
            </a:r>
            <a:r>
              <a:rPr lang="es-ES" sz="1600" dirty="0">
                <a:latin typeface="Arial" panose="020B0604020202020204" pitchFamily="34" charset="0"/>
                <a:cs typeface="Arial" panose="020B0604020202020204" pitchFamily="34" charset="0"/>
              </a:rPr>
              <a:t>, time (fecha del contenido), link </a:t>
            </a:r>
            <a:r>
              <a:rPr lang="es-ES" sz="1600" dirty="0" err="1">
                <a:latin typeface="Arial" panose="020B0604020202020204" pitchFamily="34" charset="0"/>
                <a:cs typeface="Arial" panose="020B0604020202020204" pitchFamily="34" charset="0"/>
              </a:rPr>
              <a:t>rel</a:t>
            </a:r>
            <a:r>
              <a:rPr lang="es-ES" sz="1600" dirty="0">
                <a:latin typeface="Arial" panose="020B0604020202020204" pitchFamily="34" charset="0"/>
                <a:cs typeface="Arial" panose="020B0604020202020204" pitchFamily="34" charset="0"/>
              </a:rPr>
              <a:t>=‘’ (tipo de contenido que se enlaza</a:t>
            </a:r>
            <a:r>
              <a:rPr lang="es-ES" sz="1600" dirty="0" smtClean="0">
                <a:latin typeface="Arial" panose="020B0604020202020204" pitchFamily="34" charset="0"/>
                <a:cs typeface="Arial" panose="020B0604020202020204" pitchFamily="34" charset="0"/>
              </a:rPr>
              <a:t>).</a:t>
            </a:r>
          </a:p>
          <a:p>
            <a:pPr algn="just"/>
            <a:endParaRPr lang="es-ES" sz="1600" dirty="0" smtClean="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Estas </a:t>
            </a:r>
            <a:r>
              <a:rPr lang="es-ES" sz="1600" dirty="0">
                <a:latin typeface="Arial" panose="020B0604020202020204" pitchFamily="34" charset="0"/>
                <a:cs typeface="Arial" panose="020B0604020202020204" pitchFamily="34" charset="0"/>
              </a:rPr>
              <a:t>etiquetas permiten describir cuál es el significado del contenido. Por ejemplo su importancia, su finalidad y las relaciones que existen. No tienen especial impacto en la visualización, se orientan a buscadores</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Los buscadores podrán indexar e interpretar esta meta información para no buscar simplemente apariciones de palabras en el texto de la página</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Permite incorporar a las páginas ficheros RDF / OWL (con meta información) para describir relaciones entre los términos utilizados</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Además, ofrece versatilidad en el manejo y animación de objetos simples, </a:t>
            </a:r>
            <a:r>
              <a:rPr lang="es-ES" sz="1600" dirty="0" smtClean="0">
                <a:latin typeface="Arial" panose="020B0604020202020204" pitchFamily="34" charset="0"/>
                <a:cs typeface="Arial" panose="020B0604020202020204" pitchFamily="34" charset="0"/>
              </a:rPr>
              <a:t>imágenes…</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4115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Qué es HTML5</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Introducción</a:t>
            </a:r>
          </a:p>
        </p:txBody>
      </p:sp>
      <p:sp>
        <p:nvSpPr>
          <p:cNvPr id="3" name="2 Rectángulo"/>
          <p:cNvSpPr/>
          <p:nvPr/>
        </p:nvSpPr>
        <p:spPr>
          <a:xfrm>
            <a:off x="2304033" y="1961952"/>
            <a:ext cx="8928992" cy="2800767"/>
          </a:xfrm>
          <a:prstGeom prst="rect">
            <a:avLst/>
          </a:prstGeom>
        </p:spPr>
        <p:txBody>
          <a:bodyPr wrap="square">
            <a:spAutoFit/>
          </a:bodyPr>
          <a:lstStyle/>
          <a:p>
            <a:pPr algn="just"/>
            <a:r>
              <a:rPr lang="es-ES" sz="1600" b="1" dirty="0" smtClean="0">
                <a:latin typeface="Arial" panose="020B0604020202020204" pitchFamily="34" charset="0"/>
                <a:cs typeface="Arial" panose="020B0604020202020204" pitchFamily="34" charset="0"/>
              </a:rPr>
              <a:t>Ejemplos de HTML 5.</a:t>
            </a:r>
          </a:p>
          <a:p>
            <a:pPr algn="just"/>
            <a:endParaRPr lang="es-ES" sz="1600" b="1"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ejemplo </a:t>
            </a:r>
            <a:r>
              <a:rPr lang="es-ES" sz="1600" dirty="0" smtClean="0">
                <a:latin typeface="Arial" panose="020B0604020202020204" pitchFamily="34" charset="0"/>
                <a:cs typeface="Arial" panose="020B0604020202020204" pitchFamily="34" charset="0"/>
              </a:rPr>
              <a:t>Formulario.html</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ejemplo </a:t>
            </a:r>
            <a:r>
              <a:rPr lang="es-ES" sz="1600" dirty="0" smtClean="0">
                <a:latin typeface="Arial" panose="020B0604020202020204" pitchFamily="34" charset="0"/>
                <a:cs typeface="Arial" panose="020B0604020202020204" pitchFamily="34" charset="0"/>
              </a:rPr>
              <a:t>CANVAS 2D.html</a:t>
            </a:r>
          </a:p>
          <a:p>
            <a:pPr algn="just"/>
            <a:endParaRPr lang="es-ES" sz="1600" dirty="0" smtClean="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ejemplo </a:t>
            </a:r>
            <a:r>
              <a:rPr lang="es-ES" sz="1600" dirty="0">
                <a:latin typeface="Arial" panose="020B0604020202020204" pitchFamily="34" charset="0"/>
                <a:cs typeface="Arial" panose="020B0604020202020204" pitchFamily="34" charset="0"/>
              </a:rPr>
              <a:t>CANVAS </a:t>
            </a:r>
            <a:r>
              <a:rPr lang="es-ES" sz="1600" dirty="0" smtClean="0">
                <a:latin typeface="Arial" panose="020B0604020202020204" pitchFamily="34" charset="0"/>
                <a:cs typeface="Arial" panose="020B0604020202020204" pitchFamily="34" charset="0"/>
              </a:rPr>
              <a:t>3D.html</a:t>
            </a:r>
            <a:endParaRPr lang="es-ES" sz="1600" dirty="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algn="just"/>
            <a:r>
              <a:rPr lang="es-ES" sz="1600" dirty="0" smtClean="0">
                <a:solidFill>
                  <a:srgbClr val="FF0000"/>
                </a:solidFill>
                <a:latin typeface="Arial" panose="020B0604020202020204" pitchFamily="34" charset="0"/>
                <a:cs typeface="Arial" panose="020B0604020202020204" pitchFamily="34" charset="0"/>
              </a:rPr>
              <a:t>ejemplo video.html</a:t>
            </a:r>
          </a:p>
          <a:p>
            <a:pPr algn="just"/>
            <a:endParaRPr lang="es-ES" sz="1600" dirty="0" smtClean="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55381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Qué son Hojas de estilo</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Introducción</a:t>
            </a:r>
          </a:p>
        </p:txBody>
      </p:sp>
      <p:sp>
        <p:nvSpPr>
          <p:cNvPr id="3" name="2 Rectángulo"/>
          <p:cNvSpPr/>
          <p:nvPr/>
        </p:nvSpPr>
        <p:spPr>
          <a:xfrm>
            <a:off x="2304033" y="1961952"/>
            <a:ext cx="8928992" cy="3293209"/>
          </a:xfrm>
          <a:prstGeom prst="rect">
            <a:avLst/>
          </a:prstGeom>
        </p:spPr>
        <p:txBody>
          <a:bodyPr wrap="square">
            <a:spAutoFit/>
          </a:bodyPr>
          <a:lstStyle/>
          <a:p>
            <a:pPr algn="just"/>
            <a:r>
              <a:rPr lang="es-ES" sz="1600" b="1" dirty="0" smtClean="0">
                <a:latin typeface="Arial" panose="020B0604020202020204" pitchFamily="34" charset="0"/>
                <a:cs typeface="Arial" panose="020B0604020202020204" pitchFamily="34" charset="0"/>
              </a:rPr>
              <a:t>Hojas </a:t>
            </a:r>
            <a:r>
              <a:rPr lang="es-ES" sz="1600" b="1" dirty="0">
                <a:latin typeface="Arial" panose="020B0604020202020204" pitchFamily="34" charset="0"/>
                <a:cs typeface="Arial" panose="020B0604020202020204" pitchFamily="34" charset="0"/>
              </a:rPr>
              <a:t>de estilo</a:t>
            </a:r>
            <a:r>
              <a:rPr lang="es-ES" sz="1600" dirty="0">
                <a:latin typeface="Arial" panose="020B0604020202020204" pitchFamily="34" charset="0"/>
                <a:cs typeface="Arial" panose="020B0604020202020204" pitchFamily="34" charset="0"/>
              </a:rPr>
              <a:t> </a:t>
            </a:r>
            <a:r>
              <a:rPr lang="es-ES" sz="1600" dirty="0" smtClean="0">
                <a:latin typeface="Arial" panose="020B0604020202020204" pitchFamily="34" charset="0"/>
                <a:cs typeface="Arial" panose="020B0604020202020204" pitchFamily="34" charset="0"/>
              </a:rPr>
              <a:t>o también llamadas </a:t>
            </a:r>
            <a:r>
              <a:rPr lang="es-ES" sz="1600" b="1" dirty="0" smtClean="0">
                <a:latin typeface="Arial" panose="020B0604020202020204" pitchFamily="34" charset="0"/>
                <a:cs typeface="Arial" panose="020B0604020202020204" pitchFamily="34" charset="0"/>
              </a:rPr>
              <a:t>Hojas de estilo en </a:t>
            </a:r>
            <a:r>
              <a:rPr lang="es-ES" sz="1600" b="1" dirty="0">
                <a:latin typeface="Arial" panose="020B0604020202020204" pitchFamily="34" charset="0"/>
                <a:cs typeface="Arial" panose="020B0604020202020204" pitchFamily="34" charset="0"/>
              </a:rPr>
              <a:t>cascada</a:t>
            </a:r>
            <a:r>
              <a:rPr lang="es-ES" sz="1600" dirty="0">
                <a:latin typeface="Arial" panose="020B0604020202020204" pitchFamily="34" charset="0"/>
                <a:cs typeface="Arial" panose="020B0604020202020204" pitchFamily="34" charset="0"/>
              </a:rPr>
              <a:t> o </a:t>
            </a:r>
            <a:r>
              <a:rPr lang="es-ES" sz="1600" b="1" dirty="0">
                <a:latin typeface="Arial" panose="020B0604020202020204" pitchFamily="34" charset="0"/>
                <a:cs typeface="Arial" panose="020B0604020202020204" pitchFamily="34" charset="0"/>
              </a:rPr>
              <a:t>CSS</a:t>
            </a:r>
            <a:r>
              <a:rPr lang="es-ES" sz="1600" dirty="0">
                <a:latin typeface="Arial" panose="020B0604020202020204" pitchFamily="34" charset="0"/>
                <a:cs typeface="Arial" panose="020B0604020202020204" pitchFamily="34" charset="0"/>
              </a:rPr>
              <a:t> (siglas en inglés de </a:t>
            </a:r>
            <a:r>
              <a:rPr lang="es-ES" sz="1600" dirty="0" err="1">
                <a:latin typeface="Arial" panose="020B0604020202020204" pitchFamily="34" charset="0"/>
                <a:cs typeface="Arial" panose="020B0604020202020204" pitchFamily="34" charset="0"/>
              </a:rPr>
              <a:t>cascading</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style</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sheets</a:t>
            </a:r>
            <a:r>
              <a:rPr lang="es-ES" sz="1600" dirty="0">
                <a:latin typeface="Arial" panose="020B0604020202020204" pitchFamily="34" charset="0"/>
                <a:cs typeface="Arial" panose="020B0604020202020204" pitchFamily="34" charset="0"/>
              </a:rPr>
              <a:t>) es un lenguaje usado para definir y crear la presentación de un documento estructurado escrito en HTML o </a:t>
            </a:r>
            <a:r>
              <a:rPr lang="es-ES" sz="1600" dirty="0" smtClean="0">
                <a:latin typeface="Arial" panose="020B0604020202020204" pitchFamily="34" charset="0"/>
                <a:cs typeface="Arial" panose="020B0604020202020204" pitchFamily="34" charset="0"/>
              </a:rPr>
              <a:t>XML </a:t>
            </a:r>
            <a:r>
              <a:rPr lang="es-ES" sz="1600" dirty="0">
                <a:latin typeface="Arial" panose="020B0604020202020204" pitchFamily="34" charset="0"/>
                <a:cs typeface="Arial" panose="020B0604020202020204" pitchFamily="34" charset="0"/>
              </a:rPr>
              <a:t>(y por extensión en XHTML). </a:t>
            </a:r>
            <a:endParaRPr lang="es-ES" sz="1600" dirty="0" smtClean="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El </a:t>
            </a:r>
            <a:r>
              <a:rPr lang="es-ES" sz="1600" dirty="0" err="1">
                <a:latin typeface="Arial" panose="020B0604020202020204" pitchFamily="34" charset="0"/>
                <a:cs typeface="Arial" panose="020B0604020202020204" pitchFamily="34" charset="0"/>
              </a:rPr>
              <a:t>World</a:t>
            </a:r>
            <a:r>
              <a:rPr lang="es-ES" sz="1600" dirty="0">
                <a:latin typeface="Arial" panose="020B0604020202020204" pitchFamily="34" charset="0"/>
                <a:cs typeface="Arial" panose="020B0604020202020204" pitchFamily="34" charset="0"/>
              </a:rPr>
              <a:t> Wide Web </a:t>
            </a:r>
            <a:r>
              <a:rPr lang="es-ES" sz="1600" dirty="0" err="1">
                <a:latin typeface="Arial" panose="020B0604020202020204" pitchFamily="34" charset="0"/>
                <a:cs typeface="Arial" panose="020B0604020202020204" pitchFamily="34" charset="0"/>
              </a:rPr>
              <a:t>Consortium</a:t>
            </a:r>
            <a:r>
              <a:rPr lang="es-ES" sz="1600" dirty="0">
                <a:latin typeface="Arial" panose="020B0604020202020204" pitchFamily="34" charset="0"/>
                <a:cs typeface="Arial" panose="020B0604020202020204" pitchFamily="34" charset="0"/>
              </a:rPr>
              <a:t> (W3C) es el encargado de formular la especificación de las hojas de estilo que servirán de estándar para los agentes de usuario o navegadores</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La idea que se encuentra detrás del desarrollo de CSS es separar la estructura de un documento de su presentación</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La información de estilo puede ser definida en un documento separado o en el mismo documento HTML. En este último caso podrían definirse estilos generales en la cabecera del documento o en cada etiqueta particular mediante el atributo «</a:t>
            </a:r>
            <a:r>
              <a:rPr lang="es-ES" sz="1600" dirty="0" err="1" smtClean="0">
                <a:latin typeface="Arial" panose="020B0604020202020204" pitchFamily="34" charset="0"/>
                <a:cs typeface="Arial" panose="020B0604020202020204" pitchFamily="34" charset="0"/>
              </a:rPr>
              <a:t>style</a:t>
            </a:r>
            <a:r>
              <a:rPr lang="es-E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21978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solidFill>
                  <a:schemeClr val="tx1">
                    <a:lumMod val="95000"/>
                    <a:lumOff val="5000"/>
                  </a:schemeClr>
                </a:solidFill>
              </a:rPr>
              <a:t>Qué son Hojas de estilo</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Introducción</a:t>
            </a:r>
          </a:p>
        </p:txBody>
      </p:sp>
      <p:sp>
        <p:nvSpPr>
          <p:cNvPr id="3" name="2 Rectángulo"/>
          <p:cNvSpPr/>
          <p:nvPr/>
        </p:nvSpPr>
        <p:spPr>
          <a:xfrm>
            <a:off x="2304033" y="1961952"/>
            <a:ext cx="8928992" cy="3046988"/>
          </a:xfrm>
          <a:prstGeom prst="rect">
            <a:avLst/>
          </a:prstGeom>
        </p:spPr>
        <p:txBody>
          <a:bodyPr wrap="square">
            <a:spAutoFit/>
          </a:bodyPr>
          <a:lstStyle/>
          <a:p>
            <a:pPr algn="just"/>
            <a:r>
              <a:rPr lang="es-ES" sz="1600" dirty="0" smtClean="0">
                <a:latin typeface="Arial" panose="020B0604020202020204" pitchFamily="34" charset="0"/>
                <a:cs typeface="Arial" panose="020B0604020202020204" pitchFamily="34" charset="0"/>
              </a:rPr>
              <a:t>CSS </a:t>
            </a:r>
            <a:r>
              <a:rPr lang="es-ES" sz="1600" dirty="0">
                <a:latin typeface="Arial" panose="020B0604020202020204" pitchFamily="34" charset="0"/>
                <a:cs typeface="Arial" panose="020B0604020202020204" pitchFamily="34" charset="0"/>
              </a:rPr>
              <a:t>tiene una sintaxis muy sencilla, que usa unas cuantas palabras clave tomadas del inglés para especificar los nombres de varias propiedades de estilo.</a:t>
            </a:r>
          </a:p>
          <a:p>
            <a:pPr algn="just"/>
            <a:endParaRPr lang="es-ES" sz="1600" dirty="0" smtClean="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Una </a:t>
            </a:r>
            <a:r>
              <a:rPr lang="es-ES" sz="1600" dirty="0">
                <a:latin typeface="Arial" panose="020B0604020202020204" pitchFamily="34" charset="0"/>
                <a:cs typeface="Arial" panose="020B0604020202020204" pitchFamily="34" charset="0"/>
              </a:rPr>
              <a:t>hoja de estilo se compone de una lista de reglas. Cada regla o conjunto de reglas consiste en uno o más selectores y un bloque de declaración (o «bloque de estilo») con los estilos a aplicar para los elementos del documento que cumplan con el selector que les precede. Cada bloque de estilos se define entre llaves, y está formado por una o varias declaraciones de estilo con el formato </a:t>
            </a:r>
            <a:r>
              <a:rPr lang="es-ES" sz="1600" dirty="0" err="1">
                <a:latin typeface="Arial" panose="020B0604020202020204" pitchFamily="34" charset="0"/>
                <a:cs typeface="Arial" panose="020B0604020202020204" pitchFamily="34" charset="0"/>
              </a:rPr>
              <a:t>propiedad:valor</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En el CSS, los selectores marcarán qué elementos se verán afectados por cada bloque de estilo que les siga, y pueden afectar a uno o varios elementos a la vez, en función de su tipo, nombre (</a:t>
            </a:r>
            <a:r>
              <a:rPr lang="es-ES" sz="1600" dirty="0" err="1">
                <a:latin typeface="Arial" panose="020B0604020202020204" pitchFamily="34" charset="0"/>
                <a:cs typeface="Arial" panose="020B0604020202020204" pitchFamily="34" charset="0"/>
              </a:rPr>
              <a:t>name</a:t>
            </a:r>
            <a:r>
              <a:rPr lang="es-ES" sz="1600" dirty="0">
                <a:latin typeface="Arial" panose="020B0604020202020204" pitchFamily="34" charset="0"/>
                <a:cs typeface="Arial" panose="020B0604020202020204" pitchFamily="34" charset="0"/>
              </a:rPr>
              <a:t>), ID, clase (</a:t>
            </a:r>
            <a:r>
              <a:rPr lang="es-ES" sz="1600" dirty="0" err="1">
                <a:latin typeface="Arial" panose="020B0604020202020204" pitchFamily="34" charset="0"/>
                <a:cs typeface="Arial" panose="020B0604020202020204" pitchFamily="34" charset="0"/>
              </a:rPr>
              <a:t>class</a:t>
            </a:r>
            <a:r>
              <a:rPr lang="es-ES" sz="1600" dirty="0">
                <a:latin typeface="Arial" panose="020B0604020202020204" pitchFamily="34" charset="0"/>
                <a:cs typeface="Arial" panose="020B0604020202020204" pitchFamily="34" charset="0"/>
              </a:rPr>
              <a:t>), posición dentro del </a:t>
            </a:r>
            <a:r>
              <a:rPr lang="es-ES" sz="1600" dirty="0" err="1">
                <a:latin typeface="Arial" panose="020B0604020202020204" pitchFamily="34" charset="0"/>
                <a:cs typeface="Arial" panose="020B0604020202020204" pitchFamily="34" charset="0"/>
              </a:rPr>
              <a:t>Document</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Object</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Model</a:t>
            </a:r>
            <a:r>
              <a:rPr lang="es-E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07109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solidFill>
                  <a:schemeClr val="tx1">
                    <a:lumMod val="95000"/>
                    <a:lumOff val="5000"/>
                  </a:schemeClr>
                </a:solidFill>
              </a:rPr>
              <a:t>Qué son Hojas de estilo</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Introducción</a:t>
            </a:r>
          </a:p>
        </p:txBody>
      </p:sp>
      <p:sp>
        <p:nvSpPr>
          <p:cNvPr id="3" name="2 Rectángulo"/>
          <p:cNvSpPr/>
          <p:nvPr/>
        </p:nvSpPr>
        <p:spPr>
          <a:xfrm>
            <a:off x="2304033" y="1961952"/>
            <a:ext cx="8928992" cy="4031873"/>
          </a:xfrm>
          <a:prstGeom prst="rect">
            <a:avLst/>
          </a:prstGeom>
        </p:spPr>
        <p:txBody>
          <a:bodyPr wrap="square">
            <a:spAutoFit/>
          </a:bodyPr>
          <a:lstStyle/>
          <a:p>
            <a:pPr algn="just"/>
            <a:r>
              <a:rPr lang="es-ES" sz="1400" dirty="0">
                <a:latin typeface="Arial" panose="020B0604020202020204" pitchFamily="34" charset="0"/>
                <a:cs typeface="Arial" panose="020B0604020202020204" pitchFamily="34" charset="0"/>
              </a:rPr>
              <a:t>Para dar formato a un documento HTML, puede emplearse CSS de tres formas distintas</a:t>
            </a:r>
            <a:r>
              <a:rPr lang="es-ES" sz="1400" dirty="0" smtClean="0">
                <a:latin typeface="Arial" panose="020B0604020202020204" pitchFamily="34" charset="0"/>
                <a:cs typeface="Arial" panose="020B0604020202020204" pitchFamily="34" charset="0"/>
              </a:rPr>
              <a:t>:</a:t>
            </a:r>
          </a:p>
          <a:p>
            <a:pPr algn="just"/>
            <a:endParaRPr lang="es-ES" sz="1400" dirty="0">
              <a:latin typeface="Arial" panose="020B0604020202020204" pitchFamily="34" charset="0"/>
              <a:cs typeface="Arial" panose="020B0604020202020204" pitchFamily="34" charset="0"/>
            </a:endParaRPr>
          </a:p>
          <a:p>
            <a:pPr marL="285750" indent="-285750" algn="just">
              <a:buFont typeface="+mj-lt"/>
              <a:buAutoNum type="arabicPeriod"/>
            </a:pPr>
            <a:r>
              <a:rPr lang="es-ES" sz="1200" b="1" dirty="0" smtClean="0">
                <a:latin typeface="Arial" panose="020B0604020202020204" pitchFamily="34" charset="0"/>
                <a:cs typeface="Arial" panose="020B0604020202020204" pitchFamily="34" charset="0"/>
              </a:rPr>
              <a:t>Un </a:t>
            </a:r>
            <a:r>
              <a:rPr lang="es-ES" sz="1200" b="1" dirty="0">
                <a:latin typeface="Arial" panose="020B0604020202020204" pitchFamily="34" charset="0"/>
                <a:cs typeface="Arial" panose="020B0604020202020204" pitchFamily="34" charset="0"/>
              </a:rPr>
              <a:t>estilo en línea (</a:t>
            </a:r>
            <a:r>
              <a:rPr lang="es-ES" sz="1200" b="1" dirty="0" err="1">
                <a:latin typeface="Arial" panose="020B0604020202020204" pitchFamily="34" charset="0"/>
                <a:cs typeface="Arial" panose="020B0604020202020204" pitchFamily="34" charset="0"/>
              </a:rPr>
              <a:t>inline</a:t>
            </a:r>
            <a:r>
              <a:rPr lang="es-ES" sz="1200" b="1" dirty="0">
                <a:latin typeface="Arial" panose="020B0604020202020204" pitchFamily="34" charset="0"/>
                <a:cs typeface="Arial" panose="020B0604020202020204" pitchFamily="34" charset="0"/>
              </a:rPr>
              <a:t>) </a:t>
            </a:r>
            <a:r>
              <a:rPr lang="es-ES" sz="1200" dirty="0">
                <a:latin typeface="Arial" panose="020B0604020202020204" pitchFamily="34" charset="0"/>
                <a:cs typeface="Arial" panose="020B0604020202020204" pitchFamily="34" charset="0"/>
              </a:rPr>
              <a:t>es un método para insertar el lenguaje de estilo de página directamente dentro de una etiqueta HTML. Esta manera de proceder no es totalmente adecuada. El incrustar la descripción del formateo dentro del documento de la página Web, a nivel de código, se convierte en una manera larga, tediosa y poco elegante de resolver el problema de la programación de la página. Este modo de trabajo se podría usar de manera ocasional si se pretende aplicar un formateo con prisa, al vuelo. No es todo lo claro o estructurado que debería ser, pero funciona</a:t>
            </a:r>
            <a:r>
              <a:rPr lang="es-ES" sz="1200" dirty="0" smtClean="0">
                <a:latin typeface="Arial" panose="020B0604020202020204" pitchFamily="34" charset="0"/>
                <a:cs typeface="Arial" panose="020B0604020202020204" pitchFamily="34" charset="0"/>
              </a:rPr>
              <a:t>.</a:t>
            </a:r>
          </a:p>
          <a:p>
            <a:pPr marL="294640" lvl="1" algn="just"/>
            <a:r>
              <a:rPr lang="es-ES" sz="1200" dirty="0" smtClean="0">
                <a:latin typeface="Arial" panose="020B0604020202020204" pitchFamily="34" charset="0"/>
                <a:cs typeface="Arial" panose="020B0604020202020204" pitchFamily="34" charset="0"/>
              </a:rPr>
              <a:t>Dado </a:t>
            </a:r>
            <a:r>
              <a:rPr lang="es-ES" sz="1200" dirty="0">
                <a:latin typeface="Arial" panose="020B0604020202020204" pitchFamily="34" charset="0"/>
                <a:cs typeface="Arial" panose="020B0604020202020204" pitchFamily="34" charset="0"/>
              </a:rPr>
              <a:t>que los clientes de correo electrónico no soportan las hojas de estilos externas, y que no existen estándares que los fabricantes de clientes de correo respeten para utilizar CSS en este contexto, la solución más recomendable para maquetar correos electrónicos, es utilizar CSS dentro de los propios elementos (</a:t>
            </a:r>
            <a:r>
              <a:rPr lang="es-ES" sz="1200" dirty="0" err="1">
                <a:latin typeface="Arial" panose="020B0604020202020204" pitchFamily="34" charset="0"/>
                <a:cs typeface="Arial" panose="020B0604020202020204" pitchFamily="34" charset="0"/>
              </a:rPr>
              <a:t>inline</a:t>
            </a:r>
            <a:r>
              <a:rPr lang="es-ES" sz="1200" dirty="0" smtClean="0">
                <a:latin typeface="Arial" panose="020B0604020202020204" pitchFamily="34" charset="0"/>
                <a:cs typeface="Arial" panose="020B0604020202020204" pitchFamily="34" charset="0"/>
              </a:rPr>
              <a:t>).</a:t>
            </a:r>
          </a:p>
          <a:p>
            <a:pPr marL="523240" lvl="1" indent="-228600" algn="just">
              <a:buFont typeface="+mj-lt"/>
              <a:buAutoNum type="arabicPeriod"/>
            </a:pPr>
            <a:endParaRPr lang="es-ES" sz="1200" dirty="0">
              <a:latin typeface="Arial" panose="020B0604020202020204" pitchFamily="34" charset="0"/>
              <a:cs typeface="Arial" panose="020B0604020202020204" pitchFamily="34" charset="0"/>
            </a:endParaRPr>
          </a:p>
          <a:p>
            <a:pPr marL="285750" indent="-285750" algn="just">
              <a:buFont typeface="+mj-lt"/>
              <a:buAutoNum type="arabicPeriod"/>
            </a:pPr>
            <a:r>
              <a:rPr lang="es-ES" sz="1200" b="1" dirty="0">
                <a:latin typeface="Arial" panose="020B0604020202020204" pitchFamily="34" charset="0"/>
                <a:cs typeface="Arial" panose="020B0604020202020204" pitchFamily="34" charset="0"/>
              </a:rPr>
              <a:t>Una hoja de estilo interna</a:t>
            </a:r>
            <a:r>
              <a:rPr lang="es-ES" sz="1200" dirty="0">
                <a:latin typeface="Arial" panose="020B0604020202020204" pitchFamily="34" charset="0"/>
                <a:cs typeface="Arial" panose="020B0604020202020204" pitchFamily="34" charset="0"/>
              </a:rPr>
              <a:t>, que es una hoja de estilo que está incrustada dentro de un documento HTML, dentro del elemento &lt;head&gt;, marcada por la etiqueta &lt;</a:t>
            </a:r>
            <a:r>
              <a:rPr lang="es-ES" sz="1200" dirty="0" err="1">
                <a:latin typeface="Arial" panose="020B0604020202020204" pitchFamily="34" charset="0"/>
                <a:cs typeface="Arial" panose="020B0604020202020204" pitchFamily="34" charset="0"/>
              </a:rPr>
              <a:t>style</a:t>
            </a:r>
            <a:r>
              <a:rPr lang="es-ES" sz="1200" dirty="0">
                <a:latin typeface="Arial" panose="020B0604020202020204" pitchFamily="34" charset="0"/>
                <a:cs typeface="Arial" panose="020B0604020202020204" pitchFamily="34" charset="0"/>
              </a:rPr>
              <a:t>&gt;. De esta manera se obtiene el beneficio de separar la información del estilo del código HTML propiamente dicho. Se puede optar por copiar la hoja de estilo incrustada de una página a otra (esta posibilidad es difícil de ejecutar si se desea para guardar las copias sincronizadas). En general, la única vez que se usa una hoja de estilo interna, es cuando se quiere proporcionar alguna característica a una página Web en un simple fichero, por ejemplo, si se está enviando algo a la página Web</a:t>
            </a:r>
            <a:r>
              <a:rPr lang="es-ES" sz="1200" dirty="0" smtClean="0">
                <a:latin typeface="Arial" panose="020B0604020202020204" pitchFamily="34" charset="0"/>
                <a:cs typeface="Arial" panose="020B0604020202020204" pitchFamily="34" charset="0"/>
              </a:rPr>
              <a:t>.</a:t>
            </a:r>
          </a:p>
          <a:p>
            <a:pPr marL="228600" indent="-228600" algn="just">
              <a:buFont typeface="+mj-lt"/>
              <a:buAutoNum type="arabicPeriod"/>
            </a:pPr>
            <a:endParaRPr lang="es-ES" sz="1200" dirty="0">
              <a:latin typeface="Arial" panose="020B0604020202020204" pitchFamily="34" charset="0"/>
              <a:cs typeface="Arial" panose="020B0604020202020204" pitchFamily="34" charset="0"/>
            </a:endParaRPr>
          </a:p>
          <a:p>
            <a:pPr marL="285750" indent="-285750" algn="just">
              <a:buFont typeface="+mj-lt"/>
              <a:buAutoNum type="arabicPeriod"/>
            </a:pPr>
            <a:r>
              <a:rPr lang="es-ES" sz="1200" b="1" dirty="0">
                <a:latin typeface="Arial" panose="020B0604020202020204" pitchFamily="34" charset="0"/>
                <a:cs typeface="Arial" panose="020B0604020202020204" pitchFamily="34" charset="0"/>
              </a:rPr>
              <a:t>Una hoja de estilo externa,</a:t>
            </a:r>
            <a:r>
              <a:rPr lang="es-ES" sz="1200" dirty="0">
                <a:latin typeface="Arial" panose="020B0604020202020204" pitchFamily="34" charset="0"/>
                <a:cs typeface="Arial" panose="020B0604020202020204" pitchFamily="34" charset="0"/>
              </a:rPr>
              <a:t> es una hoja de estilo que está almacenada en un archivo diferente al archivo donde se almacena el código HTML de la página Web. Esta es la manera de programar más potente, porque separa completamente las reglas de formateo para la página HTML de la estructura básica de la página</a:t>
            </a:r>
            <a:r>
              <a:rPr lang="es-ES" sz="1200" dirty="0" smtClean="0">
                <a:latin typeface="Arial" panose="020B0604020202020204" pitchFamily="34" charset="0"/>
                <a:cs typeface="Arial" panose="020B0604020202020204" pitchFamily="34" charset="0"/>
              </a:rPr>
              <a:t>.</a:t>
            </a:r>
            <a:endParaRPr lang="es-E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26414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Qué es </a:t>
            </a:r>
            <a:r>
              <a:rPr lang="es-ES" dirty="0" err="1" smtClean="0">
                <a:solidFill>
                  <a:schemeClr val="tx1">
                    <a:lumMod val="95000"/>
                    <a:lumOff val="5000"/>
                  </a:schemeClr>
                </a:solidFill>
              </a:rPr>
              <a:t>Javascript</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Introducción</a:t>
            </a:r>
          </a:p>
        </p:txBody>
      </p:sp>
      <p:sp>
        <p:nvSpPr>
          <p:cNvPr id="3" name="2 Rectángulo"/>
          <p:cNvSpPr/>
          <p:nvPr/>
        </p:nvSpPr>
        <p:spPr>
          <a:xfrm>
            <a:off x="2304033" y="1961952"/>
            <a:ext cx="8928992" cy="4278094"/>
          </a:xfrm>
          <a:prstGeom prst="rect">
            <a:avLst/>
          </a:prstGeom>
        </p:spPr>
        <p:txBody>
          <a:bodyPr wrap="square">
            <a:spAutoFit/>
          </a:bodyPr>
          <a:lstStyle/>
          <a:p>
            <a:pPr algn="just"/>
            <a:r>
              <a:rPr lang="es-ES" sz="1600" b="1" dirty="0">
                <a:latin typeface="Arial" panose="020B0604020202020204" pitchFamily="34" charset="0"/>
                <a:cs typeface="Arial" panose="020B0604020202020204" pitchFamily="34" charset="0"/>
              </a:rPr>
              <a:t>JavaScript</a:t>
            </a:r>
            <a:r>
              <a:rPr lang="es-ES" sz="1600" dirty="0">
                <a:latin typeface="Arial" panose="020B0604020202020204" pitchFamily="34" charset="0"/>
                <a:cs typeface="Arial" panose="020B0604020202020204" pitchFamily="34" charset="0"/>
              </a:rPr>
              <a:t> (abreviado comúnmente "JS") es un lenguaje de programación interpretado, dialecto del estándar </a:t>
            </a:r>
            <a:r>
              <a:rPr lang="es-ES" sz="1600" dirty="0" err="1">
                <a:latin typeface="Arial" panose="020B0604020202020204" pitchFamily="34" charset="0"/>
                <a:cs typeface="Arial" panose="020B0604020202020204" pitchFamily="34" charset="0"/>
              </a:rPr>
              <a:t>ECMAScript</a:t>
            </a:r>
            <a:r>
              <a:rPr lang="es-ES" sz="1600" dirty="0">
                <a:latin typeface="Arial" panose="020B0604020202020204" pitchFamily="34" charset="0"/>
                <a:cs typeface="Arial" panose="020B0604020202020204" pitchFamily="34" charset="0"/>
              </a:rPr>
              <a:t>. Se define como orientado a objetos</a:t>
            </a:r>
            <a:r>
              <a:rPr lang="es-ES" sz="1600" dirty="0" smtClean="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basado en prototipos, imperativo, débilmente </a:t>
            </a:r>
            <a:r>
              <a:rPr lang="es-ES" sz="1600" dirty="0" err="1">
                <a:latin typeface="Arial" panose="020B0604020202020204" pitchFamily="34" charset="0"/>
                <a:cs typeface="Arial" panose="020B0604020202020204" pitchFamily="34" charset="0"/>
              </a:rPr>
              <a:t>tipado</a:t>
            </a:r>
            <a:r>
              <a:rPr lang="es-ES" sz="1600" dirty="0">
                <a:latin typeface="Arial" panose="020B0604020202020204" pitchFamily="34" charset="0"/>
                <a:cs typeface="Arial" panose="020B0604020202020204" pitchFamily="34" charset="0"/>
              </a:rPr>
              <a:t> y dinámico</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Se utiliza principalmente en su forma del lado del cliente (</a:t>
            </a:r>
            <a:r>
              <a:rPr lang="es-ES" sz="1600" dirty="0" err="1">
                <a:latin typeface="Arial" panose="020B0604020202020204" pitchFamily="34" charset="0"/>
                <a:cs typeface="Arial" panose="020B0604020202020204" pitchFamily="34" charset="0"/>
              </a:rPr>
              <a:t>client-side</a:t>
            </a:r>
            <a:r>
              <a:rPr lang="es-ES" sz="1600" dirty="0">
                <a:latin typeface="Arial" panose="020B0604020202020204" pitchFamily="34" charset="0"/>
                <a:cs typeface="Arial" panose="020B0604020202020204" pitchFamily="34" charset="0"/>
              </a:rPr>
              <a:t>), implementado como parte de un navegador web permitiendo mejoras en la interfaz de usuario y páginas web </a:t>
            </a:r>
            <a:r>
              <a:rPr lang="es-ES" sz="1600" dirty="0" smtClean="0">
                <a:latin typeface="Arial" panose="020B0604020202020204" pitchFamily="34" charset="0"/>
                <a:cs typeface="Arial" panose="020B0604020202020204" pitchFamily="34" charset="0"/>
              </a:rPr>
              <a:t>dinámicas </a:t>
            </a:r>
            <a:r>
              <a:rPr lang="es-ES" sz="1600" dirty="0">
                <a:latin typeface="Arial" panose="020B0604020202020204" pitchFamily="34" charset="0"/>
                <a:cs typeface="Arial" panose="020B0604020202020204" pitchFamily="34" charset="0"/>
              </a:rPr>
              <a:t>aunque existe una forma de JavaScript del lado del servidor (Server-</a:t>
            </a:r>
            <a:r>
              <a:rPr lang="es-ES" sz="1600" dirty="0" err="1">
                <a:latin typeface="Arial" panose="020B0604020202020204" pitchFamily="34" charset="0"/>
                <a:cs typeface="Arial" panose="020B0604020202020204" pitchFamily="34" charset="0"/>
              </a:rPr>
              <a:t>side</a:t>
            </a:r>
            <a:r>
              <a:rPr lang="es-ES" sz="1600" dirty="0">
                <a:latin typeface="Arial" panose="020B0604020202020204" pitchFamily="34" charset="0"/>
                <a:cs typeface="Arial" panose="020B0604020202020204" pitchFamily="34" charset="0"/>
              </a:rPr>
              <a:t> JavaScript o SSJS). Su uso en aplicaciones externas a la web, por ejemplo en documentos PDF, aplicaciones de escritorio (mayoritariamente widgets) es también significativo</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JavaScript se diseñó con una sintaxis similar al C, aunque adopta nombres y convenciones del lenguaje de programación Java. Sin embargo Java y JavaScript no están relacionados y tienen semánticas y propósitos diferentes</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Todos los navegadores modernos interpretan el código JavaScript integrado en las páginas web. Para interactuar con una página web se provee al lenguaje JavaScript de una implementación del </a:t>
            </a:r>
            <a:r>
              <a:rPr lang="es-ES" sz="1600" dirty="0" err="1">
                <a:latin typeface="Arial" panose="020B0604020202020204" pitchFamily="34" charset="0"/>
                <a:cs typeface="Arial" panose="020B0604020202020204" pitchFamily="34" charset="0"/>
              </a:rPr>
              <a:t>Document</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Object</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Model</a:t>
            </a:r>
            <a:r>
              <a:rPr lang="es-ES" sz="1600" dirty="0">
                <a:latin typeface="Arial" panose="020B0604020202020204" pitchFamily="34" charset="0"/>
                <a:cs typeface="Arial" panose="020B0604020202020204" pitchFamily="34" charset="0"/>
              </a:rPr>
              <a:t> (DOM</a:t>
            </a:r>
            <a:r>
              <a:rPr lang="es-E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29255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Qué es </a:t>
            </a:r>
            <a:r>
              <a:rPr lang="es-ES" dirty="0" err="1" smtClean="0">
                <a:solidFill>
                  <a:schemeClr val="tx1">
                    <a:lumMod val="95000"/>
                    <a:lumOff val="5000"/>
                  </a:schemeClr>
                </a:solidFill>
              </a:rPr>
              <a:t>Javascript</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Introducción</a:t>
            </a:r>
          </a:p>
        </p:txBody>
      </p:sp>
      <p:sp>
        <p:nvSpPr>
          <p:cNvPr id="3" name="2 Rectángulo"/>
          <p:cNvSpPr/>
          <p:nvPr/>
        </p:nvSpPr>
        <p:spPr>
          <a:xfrm>
            <a:off x="2304033" y="1961952"/>
            <a:ext cx="8928992" cy="1077218"/>
          </a:xfrm>
          <a:prstGeom prst="rect">
            <a:avLst/>
          </a:prstGeom>
        </p:spPr>
        <p:txBody>
          <a:bodyPr wrap="square">
            <a:spAutoFit/>
          </a:bodyPr>
          <a:lstStyle/>
          <a:p>
            <a:pPr algn="just"/>
            <a:r>
              <a:rPr lang="es-ES" sz="1600" dirty="0" smtClean="0">
                <a:latin typeface="Arial" panose="020B0604020202020204" pitchFamily="34" charset="0"/>
                <a:cs typeface="Arial" panose="020B0604020202020204" pitchFamily="34" charset="0"/>
              </a:rPr>
              <a:t>Tradicionalmente </a:t>
            </a:r>
            <a:r>
              <a:rPr lang="es-ES" sz="1600" dirty="0">
                <a:latin typeface="Arial" panose="020B0604020202020204" pitchFamily="34" charset="0"/>
                <a:cs typeface="Arial" panose="020B0604020202020204" pitchFamily="34" charset="0"/>
              </a:rPr>
              <a:t>se venía utilizando en páginas web HTML para realizar operaciones y únicamente en el marco de la aplicación cliente, sin acceso a funciones del servidor. JavaScript se interpreta en el agente de usuario, al mismo tiempo que las sentencias van descargándose junto con el código HTML</a:t>
            </a:r>
            <a:r>
              <a:rPr lang="es-ES"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5442988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Qué es </a:t>
            </a:r>
            <a:r>
              <a:rPr lang="es-ES" dirty="0" err="1" smtClean="0">
                <a:solidFill>
                  <a:schemeClr val="tx1">
                    <a:lumMod val="95000"/>
                    <a:lumOff val="5000"/>
                  </a:schemeClr>
                </a:solidFill>
              </a:rPr>
              <a:t>Javascript</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Introducción</a:t>
            </a:r>
          </a:p>
        </p:txBody>
      </p:sp>
      <p:sp>
        <p:nvSpPr>
          <p:cNvPr id="3" name="2 Rectángulo"/>
          <p:cNvSpPr/>
          <p:nvPr/>
        </p:nvSpPr>
        <p:spPr>
          <a:xfrm>
            <a:off x="2304033" y="1961952"/>
            <a:ext cx="8928992" cy="4585871"/>
          </a:xfrm>
          <a:prstGeom prst="rect">
            <a:avLst/>
          </a:prstGeom>
        </p:spPr>
        <p:txBody>
          <a:bodyPr wrap="square">
            <a:spAutoFit/>
          </a:bodyPr>
          <a:lstStyle/>
          <a:p>
            <a:pPr algn="just"/>
            <a:r>
              <a:rPr lang="es-ES" sz="1600" b="1" dirty="0">
                <a:latin typeface="Arial" panose="020B0604020202020204" pitchFamily="34" charset="0"/>
                <a:cs typeface="Arial" panose="020B0604020202020204" pitchFamily="34" charset="0"/>
              </a:rPr>
              <a:t>Uso en páginas </a:t>
            </a:r>
            <a:r>
              <a:rPr lang="es-ES" sz="1600" b="1" dirty="0" smtClean="0">
                <a:latin typeface="Arial" panose="020B0604020202020204" pitchFamily="34" charset="0"/>
                <a:cs typeface="Arial" panose="020B0604020202020204" pitchFamily="34" charset="0"/>
              </a:rPr>
              <a:t>web</a:t>
            </a:r>
          </a:p>
          <a:p>
            <a:pPr algn="just"/>
            <a:endParaRPr lang="es-ES" sz="1600" dirty="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El </a:t>
            </a:r>
            <a:r>
              <a:rPr lang="es-ES" sz="1600" dirty="0">
                <a:latin typeface="Arial" panose="020B0604020202020204" pitchFamily="34" charset="0"/>
                <a:cs typeface="Arial" panose="020B0604020202020204" pitchFamily="34" charset="0"/>
              </a:rPr>
              <a:t>uso más común de JavaScript es escribir funciones embebidas o incluidas en páginas HTML y que interactúan con el </a:t>
            </a:r>
            <a:r>
              <a:rPr lang="es-ES" sz="1600" dirty="0" err="1">
                <a:latin typeface="Arial" panose="020B0604020202020204" pitchFamily="34" charset="0"/>
                <a:cs typeface="Arial" panose="020B0604020202020204" pitchFamily="34" charset="0"/>
              </a:rPr>
              <a:t>Document</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Object</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Model</a:t>
            </a:r>
            <a:r>
              <a:rPr lang="es-ES" sz="1600" dirty="0">
                <a:latin typeface="Arial" panose="020B0604020202020204" pitchFamily="34" charset="0"/>
                <a:cs typeface="Arial" panose="020B0604020202020204" pitchFamily="34" charset="0"/>
              </a:rPr>
              <a:t> (DOM o Modelo de Objetos del Documento) de la página. Algunos ejemplos sencillos de este uso son</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ES" sz="1400" dirty="0">
                <a:latin typeface="Arial" panose="020B0604020202020204" pitchFamily="34" charset="0"/>
                <a:cs typeface="Arial" panose="020B0604020202020204" pitchFamily="34" charset="0"/>
              </a:rPr>
              <a:t>Cargar nuevo contenido para la página o enviar datos al servidor a través de AJAX sin necesidad de recargar la página (por ejemplo, una red social puede permitir al usuario enviar actualizaciones de estado sin salir de la página</a:t>
            </a:r>
            <a:r>
              <a:rPr lang="es-ES" sz="1400"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s-ES"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ES" sz="1400" dirty="0">
                <a:latin typeface="Arial" panose="020B0604020202020204" pitchFamily="34" charset="0"/>
                <a:cs typeface="Arial" panose="020B0604020202020204" pitchFamily="34" charset="0"/>
              </a:rPr>
              <a:t>Animación de los elementos de página, hacerlos desaparecer, cambiar su tamaño, moverlos, etc</a:t>
            </a:r>
            <a:r>
              <a:rPr lang="es-ES" sz="1400"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s-ES"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ES" sz="1400" dirty="0">
                <a:latin typeface="Arial" panose="020B0604020202020204" pitchFamily="34" charset="0"/>
                <a:cs typeface="Arial" panose="020B0604020202020204" pitchFamily="34" charset="0"/>
              </a:rPr>
              <a:t>Contenido interactivo, por ejemplo, juegos y reproducción de audio y vídeo</a:t>
            </a:r>
            <a:r>
              <a:rPr lang="es-ES" sz="1400"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s-ES"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ES" sz="1400" dirty="0">
                <a:latin typeface="Arial" panose="020B0604020202020204" pitchFamily="34" charset="0"/>
                <a:cs typeface="Arial" panose="020B0604020202020204" pitchFamily="34" charset="0"/>
              </a:rPr>
              <a:t>Validación de los valores de entrada de un formulario web para asegurarse de que son aceptables antes de ser enviado al servidor</a:t>
            </a:r>
            <a:r>
              <a:rPr lang="es-ES" sz="1400"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s-ES"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ES" sz="1400" dirty="0">
                <a:latin typeface="Arial" panose="020B0604020202020204" pitchFamily="34" charset="0"/>
                <a:cs typeface="Arial" panose="020B0604020202020204" pitchFamily="34" charset="0"/>
              </a:rPr>
              <a:t>Transmisión de información sobre los hábitos de lectura de los usuarios y las actividades de navegación a varios sitios web. Las páginas Web con frecuencia lo hacen para hacer análisis web, seguimiento de anuncios, la personalización o para otros </a:t>
            </a:r>
            <a:r>
              <a:rPr lang="es-ES" sz="1400" dirty="0" smtClean="0">
                <a:latin typeface="Arial" panose="020B0604020202020204" pitchFamily="34" charset="0"/>
                <a:cs typeface="Arial" panose="020B0604020202020204" pitchFamily="34" charset="0"/>
              </a:rPr>
              <a:t>fines.</a:t>
            </a:r>
            <a:endParaRPr lang="es-ES"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53243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Rectángulo"/>
          <p:cNvSpPr/>
          <p:nvPr/>
        </p:nvSpPr>
        <p:spPr>
          <a:xfrm>
            <a:off x="2196855" y="1889944"/>
            <a:ext cx="9479535" cy="322467"/>
          </a:xfrm>
          <a:prstGeom prst="rect">
            <a:avLst/>
          </a:prstGeom>
        </p:spPr>
        <p:txBody>
          <a:bodyPr wrap="square" lIns="99892" tIns="49946" rIns="99892" bIns="49946">
            <a:spAutoFit/>
          </a:bodyPr>
          <a:lstStyle/>
          <a:p>
            <a:pPr>
              <a:lnSpc>
                <a:spcPct val="90000"/>
              </a:lnSpc>
            </a:pPr>
            <a:r>
              <a:rPr lang="es-ES" altLang="es-ES" sz="1600" dirty="0" smtClean="0">
                <a:latin typeface="Arial" panose="020B0604020202020204" pitchFamily="34" charset="0"/>
                <a:cs typeface="Arial" panose="020B0604020202020204" pitchFamily="34" charset="0"/>
              </a:rPr>
              <a:t>La primera unidad formativa se divide en:</a:t>
            </a:r>
            <a:endParaRPr lang="es-ES" altLang="es-ES" sz="1600" dirty="0">
              <a:latin typeface="Arial" panose="020B0604020202020204" pitchFamily="34" charset="0"/>
              <a:cs typeface="Arial" panose="020B0604020202020204" pitchFamily="34" charset="0"/>
            </a:endParaRPr>
          </a:p>
        </p:txBody>
      </p:sp>
      <p:sp>
        <p:nvSpPr>
          <p:cNvPr id="14" name="5 Título"/>
          <p:cNvSpPr>
            <a:spLocks noGrp="1"/>
          </p:cNvSpPr>
          <p:nvPr>
            <p:ph type="title"/>
          </p:nvPr>
        </p:nvSpPr>
        <p:spPr/>
        <p:txBody>
          <a:bodyPr/>
          <a:lstStyle/>
          <a:p>
            <a:r>
              <a:rPr lang="es-ES" dirty="0" smtClean="0">
                <a:solidFill>
                  <a:schemeClr val="tx1">
                    <a:lumMod val="95000"/>
                    <a:lumOff val="5000"/>
                  </a:schemeClr>
                </a:solidFill>
              </a:rPr>
              <a:t>Temario Oficial</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Presentación Temario</a:t>
            </a:r>
          </a:p>
        </p:txBody>
      </p:sp>
      <p:sp>
        <p:nvSpPr>
          <p:cNvPr id="6" name="5 Rectángulo"/>
          <p:cNvSpPr/>
          <p:nvPr/>
        </p:nvSpPr>
        <p:spPr>
          <a:xfrm>
            <a:off x="6840537" y="2467163"/>
            <a:ext cx="4466555" cy="4247317"/>
          </a:xfrm>
          <a:prstGeom prst="rect">
            <a:avLst/>
          </a:prstGeom>
        </p:spPr>
        <p:txBody>
          <a:bodyPr wrap="square">
            <a:spAutoFit/>
          </a:bodyPr>
          <a:lstStyle/>
          <a:p>
            <a:r>
              <a:rPr lang="es-ES" sz="900" b="1" dirty="0" smtClean="0">
                <a:latin typeface="Arial" panose="020B0604020202020204" pitchFamily="34" charset="0"/>
                <a:cs typeface="Arial" panose="020B0604020202020204" pitchFamily="34" charset="0"/>
              </a:rPr>
              <a:t>3</a:t>
            </a:r>
            <a:r>
              <a:rPr lang="es-ES" sz="900" b="1" dirty="0">
                <a:latin typeface="Arial" panose="020B0604020202020204" pitchFamily="34" charset="0"/>
                <a:cs typeface="Arial" panose="020B0604020202020204" pitchFamily="34" charset="0"/>
              </a:rPr>
              <a:t>. Lenguajes de marcado para presentación de páginas web </a:t>
            </a:r>
            <a:endParaRPr lang="es-ES" sz="900" b="1" dirty="0" smtClean="0">
              <a:latin typeface="Arial" panose="020B0604020202020204" pitchFamily="34" charset="0"/>
              <a:cs typeface="Arial" panose="020B0604020202020204" pitchFamily="34" charset="0"/>
            </a:endParaRPr>
          </a:p>
          <a:p>
            <a:pPr>
              <a:tabLst>
                <a:tab pos="1077913" algn="l"/>
              </a:tabLst>
            </a:pPr>
            <a:r>
              <a:rPr lang="es-ES" sz="900" dirty="0">
                <a:latin typeface="Arial" panose="020B0604020202020204" pitchFamily="34" charset="0"/>
                <a:cs typeface="Arial" panose="020B0604020202020204" pitchFamily="34" charset="0"/>
              </a:rPr>
              <a:t>	</a:t>
            </a:r>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Historia de HTML y XHTML. Diferencias entre versiones. </a:t>
            </a:r>
            <a:endParaRPr lang="es-ES" sz="900" dirty="0" smtClean="0">
              <a:latin typeface="Arial" panose="020B0604020202020204" pitchFamily="34" charset="0"/>
              <a:cs typeface="Arial" panose="020B0604020202020204" pitchFamily="34" charset="0"/>
            </a:endParaRPr>
          </a:p>
          <a:p>
            <a:pPr>
              <a:tabLst>
                <a:tab pos="1077913" algn="l"/>
              </a:tabLst>
            </a:pPr>
            <a:r>
              <a:rPr lang="es-ES" sz="900" dirty="0">
                <a:latin typeface="Arial" panose="020B0604020202020204" pitchFamily="34" charset="0"/>
                <a:cs typeface="Arial" panose="020B0604020202020204" pitchFamily="34" charset="0"/>
              </a:rPr>
              <a:t>	</a:t>
            </a:r>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Estructura de un documento</a:t>
            </a:r>
            <a:r>
              <a:rPr lang="es-ES" sz="900" dirty="0" smtClean="0">
                <a:latin typeface="Arial" panose="020B0604020202020204" pitchFamily="34" charset="0"/>
                <a:cs typeface="Arial" panose="020B0604020202020204" pitchFamily="34" charset="0"/>
              </a:rPr>
              <a:t>.</a:t>
            </a:r>
          </a:p>
          <a:p>
            <a:pPr marL="1439863" lvl="2"/>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Versiones. </a:t>
            </a:r>
            <a:endParaRPr lang="es-ES" sz="900" dirty="0" smtClean="0">
              <a:latin typeface="Arial" panose="020B0604020202020204" pitchFamily="34" charset="0"/>
              <a:cs typeface="Arial" panose="020B0604020202020204" pitchFamily="34" charset="0"/>
            </a:endParaRPr>
          </a:p>
          <a:p>
            <a:pPr marL="1439863" lvl="2">
              <a:tabLst>
                <a:tab pos="1077913" algn="l"/>
              </a:tabLst>
            </a:pPr>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Elementos de la cabecera. </a:t>
            </a:r>
          </a:p>
          <a:p>
            <a:pPr marL="1439863" lvl="2">
              <a:tabLst>
                <a:tab pos="1077913" algn="l"/>
              </a:tabLst>
            </a:pPr>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Elementos del cuerpo del documento</a:t>
            </a:r>
            <a:r>
              <a:rPr lang="es-ES" sz="900" dirty="0" smtClean="0">
                <a:latin typeface="Arial" panose="020B0604020202020204" pitchFamily="34" charset="0"/>
                <a:cs typeface="Arial" panose="020B0604020202020204" pitchFamily="34" charset="0"/>
              </a:rPr>
              <a:t>.</a:t>
            </a:r>
          </a:p>
          <a:p>
            <a:r>
              <a:rPr lang="es-ES" sz="900" dirty="0" smtClean="0">
                <a:latin typeface="Arial" panose="020B0604020202020204" pitchFamily="34" charset="0"/>
                <a:cs typeface="Arial" panose="020B0604020202020204" pitchFamily="34" charset="0"/>
              </a:rPr>
              <a:t>	– </a:t>
            </a:r>
            <a:r>
              <a:rPr lang="es-ES" sz="900" dirty="0">
                <a:latin typeface="Arial" panose="020B0604020202020204" pitchFamily="34" charset="0"/>
                <a:cs typeface="Arial" panose="020B0604020202020204" pitchFamily="34" charset="0"/>
              </a:rPr>
              <a:t>Color</a:t>
            </a:r>
            <a:r>
              <a:rPr lang="es-ES" sz="900" dirty="0" smtClean="0">
                <a:latin typeface="Arial" panose="020B0604020202020204" pitchFamily="34" charset="0"/>
                <a:cs typeface="Arial" panose="020B0604020202020204" pitchFamily="34" charset="0"/>
              </a:rPr>
              <a:t>.</a:t>
            </a:r>
          </a:p>
          <a:p>
            <a:pPr marL="1439863" lvl="2"/>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Codificación de colores. </a:t>
            </a:r>
            <a:endParaRPr lang="es-ES" sz="900" dirty="0" smtClean="0">
              <a:latin typeface="Arial" panose="020B0604020202020204" pitchFamily="34" charset="0"/>
              <a:cs typeface="Arial" panose="020B0604020202020204" pitchFamily="34" charset="0"/>
            </a:endParaRPr>
          </a:p>
          <a:p>
            <a:pPr marL="1439863" lvl="2"/>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Colores tipo. </a:t>
            </a:r>
            <a:endParaRPr lang="es-ES" sz="900" dirty="0" smtClean="0">
              <a:latin typeface="Arial" panose="020B0604020202020204" pitchFamily="34" charset="0"/>
              <a:cs typeface="Arial" panose="020B0604020202020204" pitchFamily="34" charset="0"/>
            </a:endParaRPr>
          </a:p>
          <a:p>
            <a:pPr marL="1439863" lvl="2"/>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Colores seguros. </a:t>
            </a:r>
            <a:endParaRPr lang="es-ES" sz="900" dirty="0" smtClean="0">
              <a:latin typeface="Arial" panose="020B0604020202020204" pitchFamily="34" charset="0"/>
              <a:cs typeface="Arial" panose="020B0604020202020204" pitchFamily="34" charset="0"/>
            </a:endParaRPr>
          </a:p>
          <a:p>
            <a:r>
              <a:rPr lang="es-ES" sz="900" dirty="0" smtClean="0">
                <a:latin typeface="Arial" panose="020B0604020202020204" pitchFamily="34" charset="0"/>
                <a:cs typeface="Arial" panose="020B0604020202020204" pitchFamily="34" charset="0"/>
              </a:rPr>
              <a:t>	– </a:t>
            </a:r>
            <a:r>
              <a:rPr lang="es-ES" sz="900" dirty="0">
                <a:latin typeface="Arial" panose="020B0604020202020204" pitchFamily="34" charset="0"/>
                <a:cs typeface="Arial" panose="020B0604020202020204" pitchFamily="34" charset="0"/>
              </a:rPr>
              <a:t>Texto. </a:t>
            </a:r>
            <a:endParaRPr lang="es-ES" sz="900" dirty="0" smtClean="0">
              <a:latin typeface="Arial" panose="020B0604020202020204" pitchFamily="34" charset="0"/>
              <a:cs typeface="Arial" panose="020B0604020202020204" pitchFamily="34" charset="0"/>
            </a:endParaRPr>
          </a:p>
          <a:p>
            <a:pPr marL="1439863" lvl="2">
              <a:tabLst>
                <a:tab pos="1257300" algn="l"/>
              </a:tabLst>
            </a:pPr>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Encabezados. Jerarquía y estructura del contenido de un documento. </a:t>
            </a:r>
            <a:endParaRPr lang="es-ES" sz="900" dirty="0" smtClean="0">
              <a:latin typeface="Arial" panose="020B0604020202020204" pitchFamily="34" charset="0"/>
              <a:cs typeface="Arial" panose="020B0604020202020204" pitchFamily="34" charset="0"/>
            </a:endParaRPr>
          </a:p>
          <a:p>
            <a:pPr marL="1439863" lvl="2">
              <a:tabLst>
                <a:tab pos="1257300" algn="l"/>
              </a:tabLst>
            </a:pPr>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Párrafos. </a:t>
            </a:r>
            <a:endParaRPr lang="es-ES" sz="900" dirty="0" smtClean="0">
              <a:latin typeface="Arial" panose="020B0604020202020204" pitchFamily="34" charset="0"/>
              <a:cs typeface="Arial" panose="020B0604020202020204" pitchFamily="34" charset="0"/>
            </a:endParaRPr>
          </a:p>
          <a:p>
            <a:pPr marL="1439863" lvl="2">
              <a:tabLst>
                <a:tab pos="1257300" algn="l"/>
              </a:tabLst>
            </a:pPr>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Alineación, espaciado y sangrado de texto. </a:t>
            </a:r>
            <a:endParaRPr lang="es-ES" sz="900" dirty="0" smtClean="0">
              <a:latin typeface="Arial" panose="020B0604020202020204" pitchFamily="34" charset="0"/>
              <a:cs typeface="Arial" panose="020B0604020202020204" pitchFamily="34" charset="0"/>
            </a:endParaRPr>
          </a:p>
          <a:p>
            <a:pPr marL="1439863" lvl="2">
              <a:tabLst>
                <a:tab pos="1257300" algn="l"/>
              </a:tabLst>
            </a:pPr>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Características de letra: tipos, tamaños y colores. </a:t>
            </a:r>
            <a:endParaRPr lang="es-ES" sz="900" dirty="0" smtClean="0">
              <a:latin typeface="Arial" panose="020B0604020202020204" pitchFamily="34" charset="0"/>
              <a:cs typeface="Arial" panose="020B0604020202020204" pitchFamily="34" charset="0"/>
            </a:endParaRPr>
          </a:p>
          <a:p>
            <a:pPr marL="1439863" lvl="2">
              <a:tabLst>
                <a:tab pos="1257300" algn="l"/>
              </a:tabLst>
            </a:pPr>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Separadores de texto. </a:t>
            </a:r>
            <a:endParaRPr lang="es-ES" sz="900" dirty="0" smtClean="0">
              <a:latin typeface="Arial" panose="020B0604020202020204" pitchFamily="34" charset="0"/>
              <a:cs typeface="Arial" panose="020B0604020202020204" pitchFamily="34" charset="0"/>
            </a:endParaRPr>
          </a:p>
          <a:p>
            <a:pPr marL="1439863" lvl="2">
              <a:tabLst>
                <a:tab pos="1257300" algn="l"/>
              </a:tabLst>
            </a:pPr>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Etiquetas específicas para el marcado de texto. Estilos lógicos. </a:t>
            </a:r>
            <a:endParaRPr lang="es-ES" sz="900" dirty="0" smtClean="0">
              <a:latin typeface="Arial" panose="020B0604020202020204" pitchFamily="34" charset="0"/>
              <a:cs typeface="Arial" panose="020B0604020202020204" pitchFamily="34" charset="0"/>
            </a:endParaRPr>
          </a:p>
          <a:p>
            <a:r>
              <a:rPr lang="es-ES" sz="900" dirty="0">
                <a:latin typeface="Arial" panose="020B0604020202020204" pitchFamily="34" charset="0"/>
                <a:cs typeface="Arial" panose="020B0604020202020204" pitchFamily="34" charset="0"/>
              </a:rPr>
              <a:t>	</a:t>
            </a:r>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Enlaces de hipertexto. </a:t>
            </a:r>
            <a:endParaRPr lang="es-ES" sz="900" dirty="0" smtClean="0">
              <a:latin typeface="Arial" panose="020B0604020202020204" pitchFamily="34" charset="0"/>
              <a:cs typeface="Arial" panose="020B0604020202020204" pitchFamily="34" charset="0"/>
            </a:endParaRPr>
          </a:p>
          <a:p>
            <a:pPr marL="1439863" lvl="2"/>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Estructura de un enlace: la dirección de internet o URL. </a:t>
            </a:r>
            <a:endParaRPr lang="es-ES" sz="900" dirty="0" smtClean="0">
              <a:latin typeface="Arial" panose="020B0604020202020204" pitchFamily="34" charset="0"/>
              <a:cs typeface="Arial" panose="020B0604020202020204" pitchFamily="34" charset="0"/>
            </a:endParaRPr>
          </a:p>
          <a:p>
            <a:pPr marL="1439863" lvl="2"/>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Estilos de enlaces. </a:t>
            </a:r>
            <a:endParaRPr lang="es-ES" sz="900" dirty="0" smtClean="0">
              <a:latin typeface="Arial" panose="020B0604020202020204" pitchFamily="34" charset="0"/>
              <a:cs typeface="Arial" panose="020B0604020202020204" pitchFamily="34" charset="0"/>
            </a:endParaRPr>
          </a:p>
          <a:p>
            <a:pPr marL="1439863" lvl="2"/>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Diferencias entre enlaces absolutos y relativos. </a:t>
            </a:r>
            <a:endParaRPr lang="es-ES" sz="900" dirty="0" smtClean="0">
              <a:latin typeface="Arial" panose="020B0604020202020204" pitchFamily="34" charset="0"/>
              <a:cs typeface="Arial" panose="020B0604020202020204" pitchFamily="34" charset="0"/>
            </a:endParaRPr>
          </a:p>
          <a:p>
            <a:pPr marL="1439863" lvl="2"/>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Enlaces internos. </a:t>
            </a:r>
            <a:endParaRPr lang="es-ES" sz="900" dirty="0" smtClean="0">
              <a:latin typeface="Arial" panose="020B0604020202020204" pitchFamily="34" charset="0"/>
              <a:cs typeface="Arial" panose="020B0604020202020204" pitchFamily="34" charset="0"/>
            </a:endParaRPr>
          </a:p>
          <a:p>
            <a:pPr marL="1439863" lvl="2"/>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Enlaces especiales: correo electrónico. Enlaces de descarga. </a:t>
            </a:r>
            <a:endParaRPr lang="es-ES" sz="900" dirty="0" smtClean="0">
              <a:latin typeface="Arial" panose="020B0604020202020204" pitchFamily="34" charset="0"/>
              <a:cs typeface="Arial" panose="020B0604020202020204" pitchFamily="34" charset="0"/>
            </a:endParaRPr>
          </a:p>
          <a:p>
            <a:pPr marL="1439863" lvl="2"/>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Atributos específicos: título, destino, atajos de teclado, etc. </a:t>
            </a:r>
            <a:endParaRPr lang="es-ES" sz="900" dirty="0" smtClean="0">
              <a:latin typeface="Arial" panose="020B0604020202020204" pitchFamily="34" charset="0"/>
              <a:cs typeface="Arial" panose="020B0604020202020204" pitchFamily="34" charset="0"/>
            </a:endParaRPr>
          </a:p>
          <a:p>
            <a:r>
              <a:rPr lang="es-ES" sz="900" dirty="0">
                <a:latin typeface="Arial" panose="020B0604020202020204" pitchFamily="34" charset="0"/>
                <a:cs typeface="Arial" panose="020B0604020202020204" pitchFamily="34" charset="0"/>
              </a:rPr>
              <a:t>	</a:t>
            </a:r>
            <a:endParaRPr lang="es-ES" sz="900" dirty="0" smtClean="0">
              <a:latin typeface="Arial" panose="020B0604020202020204" pitchFamily="34" charset="0"/>
              <a:cs typeface="Arial" panose="020B0604020202020204" pitchFamily="34" charset="0"/>
            </a:endParaRPr>
          </a:p>
        </p:txBody>
      </p:sp>
      <p:sp>
        <p:nvSpPr>
          <p:cNvPr id="7" name="6 Rectángulo"/>
          <p:cNvSpPr/>
          <p:nvPr/>
        </p:nvSpPr>
        <p:spPr>
          <a:xfrm>
            <a:off x="2212954" y="2467163"/>
            <a:ext cx="4483567" cy="3693319"/>
          </a:xfrm>
          <a:prstGeom prst="rect">
            <a:avLst/>
          </a:prstGeom>
        </p:spPr>
        <p:txBody>
          <a:bodyPr wrap="square">
            <a:spAutoFit/>
          </a:bodyPr>
          <a:lstStyle/>
          <a:p>
            <a:pPr marL="228600" indent="-228600">
              <a:buAutoNum type="arabicPeriod"/>
            </a:pPr>
            <a:r>
              <a:rPr lang="es-ES" sz="900" b="1" dirty="0" smtClean="0">
                <a:latin typeface="Arial" panose="020B0604020202020204" pitchFamily="34" charset="0"/>
                <a:cs typeface="Arial" panose="020B0604020202020204" pitchFamily="34" charset="0"/>
              </a:rPr>
              <a:t>Diseño </a:t>
            </a:r>
            <a:r>
              <a:rPr lang="es-ES" sz="900" b="1" dirty="0">
                <a:latin typeface="Arial" panose="020B0604020202020204" pitchFamily="34" charset="0"/>
                <a:cs typeface="Arial" panose="020B0604020202020204" pitchFamily="34" charset="0"/>
              </a:rPr>
              <a:t>web </a:t>
            </a:r>
            <a:endParaRPr lang="es-ES" sz="900" b="1" dirty="0" smtClean="0">
              <a:latin typeface="Arial" panose="020B0604020202020204" pitchFamily="34" charset="0"/>
              <a:cs typeface="Arial" panose="020B0604020202020204" pitchFamily="34" charset="0"/>
            </a:endParaRPr>
          </a:p>
          <a:p>
            <a:r>
              <a:rPr lang="es-ES" sz="900" dirty="0">
                <a:latin typeface="Arial" panose="020B0604020202020204" pitchFamily="34" charset="0"/>
                <a:cs typeface="Arial" panose="020B0604020202020204" pitchFamily="34" charset="0"/>
              </a:rPr>
              <a:t>	</a:t>
            </a:r>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Principios de diseño web. </a:t>
            </a:r>
            <a:endParaRPr lang="es-ES" sz="900" dirty="0" smtClean="0">
              <a:latin typeface="Arial" panose="020B0604020202020204" pitchFamily="34" charset="0"/>
              <a:cs typeface="Arial" panose="020B0604020202020204" pitchFamily="34" charset="0"/>
            </a:endParaRPr>
          </a:p>
          <a:p>
            <a:r>
              <a:rPr lang="es-ES" sz="900" dirty="0">
                <a:latin typeface="Arial" panose="020B0604020202020204" pitchFamily="34" charset="0"/>
                <a:cs typeface="Arial" panose="020B0604020202020204" pitchFamily="34" charset="0"/>
              </a:rPr>
              <a:t>	</a:t>
            </a:r>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Diseño orientado al usuario. </a:t>
            </a:r>
            <a:endParaRPr lang="es-ES" sz="900" dirty="0" smtClean="0">
              <a:latin typeface="Arial" panose="020B0604020202020204" pitchFamily="34" charset="0"/>
              <a:cs typeface="Arial" panose="020B0604020202020204" pitchFamily="34" charset="0"/>
            </a:endParaRPr>
          </a:p>
          <a:p>
            <a:r>
              <a:rPr lang="es-ES" sz="900" dirty="0">
                <a:latin typeface="Arial" panose="020B0604020202020204" pitchFamily="34" charset="0"/>
                <a:cs typeface="Arial" panose="020B0604020202020204" pitchFamily="34" charset="0"/>
              </a:rPr>
              <a:t>	</a:t>
            </a:r>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Diseño orientado a objetivos. </a:t>
            </a:r>
            <a:endParaRPr lang="es-ES" sz="900" dirty="0" smtClean="0">
              <a:latin typeface="Arial" panose="020B0604020202020204" pitchFamily="34" charset="0"/>
              <a:cs typeface="Arial" panose="020B0604020202020204" pitchFamily="34" charset="0"/>
            </a:endParaRPr>
          </a:p>
          <a:p>
            <a:r>
              <a:rPr lang="es-ES" sz="900" dirty="0">
                <a:latin typeface="Arial" panose="020B0604020202020204" pitchFamily="34" charset="0"/>
                <a:cs typeface="Arial" panose="020B0604020202020204" pitchFamily="34" charset="0"/>
              </a:rPr>
              <a:t>	</a:t>
            </a:r>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Diseño orientado a la implementación. </a:t>
            </a:r>
          </a:p>
          <a:p>
            <a:r>
              <a:rPr lang="es-ES" sz="900" dirty="0" smtClean="0">
                <a:latin typeface="Arial" panose="020B0604020202020204" pitchFamily="34" charset="0"/>
                <a:cs typeface="Arial" panose="020B0604020202020204" pitchFamily="34" charset="0"/>
              </a:rPr>
              <a:t>	– </a:t>
            </a:r>
            <a:r>
              <a:rPr lang="es-ES" sz="900" dirty="0">
                <a:latin typeface="Arial" panose="020B0604020202020204" pitchFamily="34" charset="0"/>
                <a:cs typeface="Arial" panose="020B0604020202020204" pitchFamily="34" charset="0"/>
              </a:rPr>
              <a:t>El proceso de diseño web. </a:t>
            </a:r>
            <a:endParaRPr lang="es-ES" sz="900" dirty="0" smtClean="0">
              <a:latin typeface="Arial" panose="020B0604020202020204" pitchFamily="34" charset="0"/>
              <a:cs typeface="Arial" panose="020B0604020202020204" pitchFamily="34" charset="0"/>
            </a:endParaRPr>
          </a:p>
          <a:p>
            <a:r>
              <a:rPr lang="es-ES" sz="900" dirty="0">
                <a:latin typeface="Arial" panose="020B0604020202020204" pitchFamily="34" charset="0"/>
                <a:cs typeface="Arial" panose="020B0604020202020204" pitchFamily="34" charset="0"/>
              </a:rPr>
              <a:t>	</a:t>
            </a:r>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Estructura de un sitio web y navegabilidad. </a:t>
            </a:r>
            <a:endParaRPr lang="es-ES" sz="900" dirty="0" smtClean="0">
              <a:latin typeface="Arial" panose="020B0604020202020204" pitchFamily="34" charset="0"/>
              <a:cs typeface="Arial" panose="020B0604020202020204" pitchFamily="34" charset="0"/>
            </a:endParaRPr>
          </a:p>
          <a:p>
            <a:r>
              <a:rPr lang="es-ES" sz="900" dirty="0">
                <a:latin typeface="Arial" panose="020B0604020202020204" pitchFamily="34" charset="0"/>
                <a:cs typeface="Arial" panose="020B0604020202020204" pitchFamily="34" charset="0"/>
              </a:rPr>
              <a:t>	</a:t>
            </a:r>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Estructura y composición de páginas. </a:t>
            </a:r>
            <a:endParaRPr lang="es-ES" sz="900" dirty="0" smtClean="0">
              <a:latin typeface="Arial" panose="020B0604020202020204" pitchFamily="34" charset="0"/>
              <a:cs typeface="Arial" panose="020B0604020202020204" pitchFamily="34" charset="0"/>
            </a:endParaRPr>
          </a:p>
          <a:p>
            <a:r>
              <a:rPr lang="es-ES" sz="900" dirty="0" smtClean="0">
                <a:latin typeface="Arial" panose="020B0604020202020204" pitchFamily="34" charset="0"/>
                <a:cs typeface="Arial" panose="020B0604020202020204" pitchFamily="34" charset="0"/>
              </a:rPr>
              <a:t>	– </a:t>
            </a:r>
            <a:r>
              <a:rPr lang="es-ES" sz="900" dirty="0">
                <a:latin typeface="Arial" panose="020B0604020202020204" pitchFamily="34" charset="0"/>
                <a:cs typeface="Arial" panose="020B0604020202020204" pitchFamily="34" charset="0"/>
              </a:rPr>
              <a:t>Compatibilidad con navegadores. </a:t>
            </a:r>
            <a:endParaRPr lang="es-ES" sz="900" dirty="0" smtClean="0">
              <a:latin typeface="Arial" panose="020B0604020202020204" pitchFamily="34" charset="0"/>
              <a:cs typeface="Arial" panose="020B0604020202020204" pitchFamily="34" charset="0"/>
            </a:endParaRPr>
          </a:p>
          <a:p>
            <a:r>
              <a:rPr lang="es-ES" sz="900" dirty="0">
                <a:latin typeface="Arial" panose="020B0604020202020204" pitchFamily="34" charset="0"/>
                <a:cs typeface="Arial" panose="020B0604020202020204" pitchFamily="34" charset="0"/>
              </a:rPr>
              <a:t>	</a:t>
            </a:r>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Diferencias entre diseño orientado a presentación e impresión. </a:t>
            </a:r>
            <a:endParaRPr lang="es-ES" sz="900" dirty="0" smtClean="0">
              <a:latin typeface="Arial" panose="020B0604020202020204" pitchFamily="34" charset="0"/>
              <a:cs typeface="Arial" panose="020B0604020202020204" pitchFamily="34" charset="0"/>
            </a:endParaRPr>
          </a:p>
          <a:p>
            <a:endParaRPr lang="es-ES" sz="900" dirty="0">
              <a:latin typeface="Arial" panose="020B0604020202020204" pitchFamily="34" charset="0"/>
              <a:cs typeface="Arial" panose="020B0604020202020204" pitchFamily="34" charset="0"/>
            </a:endParaRPr>
          </a:p>
          <a:p>
            <a:r>
              <a:rPr lang="es-ES" sz="900" b="1" dirty="0" smtClean="0">
                <a:latin typeface="Arial" panose="020B0604020202020204" pitchFamily="34" charset="0"/>
                <a:cs typeface="Arial" panose="020B0604020202020204" pitchFamily="34" charset="0"/>
              </a:rPr>
              <a:t>2</a:t>
            </a:r>
            <a:r>
              <a:rPr lang="es-ES" sz="900" b="1" dirty="0">
                <a:latin typeface="Arial" panose="020B0604020202020204" pitchFamily="34" charset="0"/>
                <a:cs typeface="Arial" panose="020B0604020202020204" pitchFamily="34" charset="0"/>
              </a:rPr>
              <a:t>. Lenguajes de marcado generales </a:t>
            </a:r>
            <a:endParaRPr lang="es-ES" sz="900" b="1" dirty="0" smtClean="0">
              <a:latin typeface="Arial" panose="020B0604020202020204" pitchFamily="34" charset="0"/>
              <a:cs typeface="Arial" panose="020B0604020202020204" pitchFamily="34" charset="0"/>
            </a:endParaRPr>
          </a:p>
          <a:p>
            <a:r>
              <a:rPr lang="es-ES" sz="900" dirty="0">
                <a:latin typeface="Arial" panose="020B0604020202020204" pitchFamily="34" charset="0"/>
                <a:cs typeface="Arial" panose="020B0604020202020204" pitchFamily="34" charset="0"/>
              </a:rPr>
              <a:t>	</a:t>
            </a:r>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Origen de los lenguajes de marcado generales: SGML y XML. </a:t>
            </a:r>
            <a:endParaRPr lang="es-ES" sz="900" dirty="0" smtClean="0">
              <a:latin typeface="Arial" panose="020B0604020202020204" pitchFamily="34" charset="0"/>
              <a:cs typeface="Arial" panose="020B0604020202020204" pitchFamily="34" charset="0"/>
            </a:endParaRPr>
          </a:p>
          <a:p>
            <a:r>
              <a:rPr lang="es-ES" sz="900" dirty="0">
                <a:latin typeface="Arial" panose="020B0604020202020204" pitchFamily="34" charset="0"/>
                <a:cs typeface="Arial" panose="020B0604020202020204" pitchFamily="34" charset="0"/>
              </a:rPr>
              <a:t>	</a:t>
            </a:r>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Características generales de los lenguajes de marcado. </a:t>
            </a:r>
            <a:endParaRPr lang="es-ES" sz="900" dirty="0" smtClean="0">
              <a:latin typeface="Arial" panose="020B0604020202020204" pitchFamily="34" charset="0"/>
              <a:cs typeface="Arial" panose="020B0604020202020204" pitchFamily="34" charset="0"/>
            </a:endParaRPr>
          </a:p>
          <a:p>
            <a:r>
              <a:rPr lang="es-ES" sz="900" dirty="0">
                <a:latin typeface="Arial" panose="020B0604020202020204" pitchFamily="34" charset="0"/>
                <a:cs typeface="Arial" panose="020B0604020202020204" pitchFamily="34" charset="0"/>
              </a:rPr>
              <a:t>	</a:t>
            </a:r>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Estructura general de un documento con lenguaje de marcado. </a:t>
            </a:r>
            <a:endParaRPr lang="es-ES" sz="900" dirty="0" smtClean="0">
              <a:latin typeface="Arial" panose="020B0604020202020204" pitchFamily="34" charset="0"/>
              <a:cs typeface="Arial" panose="020B0604020202020204" pitchFamily="34" charset="0"/>
            </a:endParaRPr>
          </a:p>
          <a:p>
            <a:pPr marL="1436688" lvl="3" defTabSz="342900">
              <a:tabLst>
                <a:tab pos="1257300" algn="l"/>
              </a:tabLst>
            </a:pPr>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Metadatos e instrucciones de proceso. </a:t>
            </a:r>
            <a:endParaRPr lang="es-ES" sz="900" dirty="0" smtClean="0">
              <a:latin typeface="Arial" panose="020B0604020202020204" pitchFamily="34" charset="0"/>
              <a:cs typeface="Arial" panose="020B0604020202020204" pitchFamily="34" charset="0"/>
            </a:endParaRPr>
          </a:p>
          <a:p>
            <a:pPr marL="1436688" lvl="3" defTabSz="342900">
              <a:tabLst>
                <a:tab pos="1257300" algn="l"/>
              </a:tabLst>
            </a:pPr>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Codificación de caracteres. Caracteres especiales (escape). </a:t>
            </a:r>
            <a:endParaRPr lang="es-ES" sz="900" dirty="0" smtClean="0">
              <a:latin typeface="Arial" panose="020B0604020202020204" pitchFamily="34" charset="0"/>
              <a:cs typeface="Arial" panose="020B0604020202020204" pitchFamily="34" charset="0"/>
            </a:endParaRPr>
          </a:p>
          <a:p>
            <a:pPr marL="1436688" lvl="3" defTabSz="342900">
              <a:tabLst>
                <a:tab pos="1257300" algn="l"/>
              </a:tabLst>
            </a:pPr>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Etiquetas o marcas. </a:t>
            </a:r>
            <a:endParaRPr lang="es-ES" sz="900" dirty="0" smtClean="0">
              <a:latin typeface="Arial" panose="020B0604020202020204" pitchFamily="34" charset="0"/>
              <a:cs typeface="Arial" panose="020B0604020202020204" pitchFamily="34" charset="0"/>
            </a:endParaRPr>
          </a:p>
          <a:p>
            <a:pPr marL="1436688" lvl="3" defTabSz="342900">
              <a:tabLst>
                <a:tab pos="1257300" algn="l"/>
              </a:tabLst>
            </a:pPr>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Elementos. </a:t>
            </a:r>
            <a:endParaRPr lang="es-ES" sz="900" dirty="0" smtClean="0">
              <a:latin typeface="Arial" panose="020B0604020202020204" pitchFamily="34" charset="0"/>
              <a:cs typeface="Arial" panose="020B0604020202020204" pitchFamily="34" charset="0"/>
            </a:endParaRPr>
          </a:p>
          <a:p>
            <a:pPr marL="1436688" lvl="3" defTabSz="342900">
              <a:tabLst>
                <a:tab pos="1257300" algn="l"/>
              </a:tabLst>
            </a:pPr>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Atributos. </a:t>
            </a:r>
            <a:endParaRPr lang="es-ES" sz="900" dirty="0" smtClean="0">
              <a:latin typeface="Arial" panose="020B0604020202020204" pitchFamily="34" charset="0"/>
              <a:cs typeface="Arial" panose="020B0604020202020204" pitchFamily="34" charset="0"/>
            </a:endParaRPr>
          </a:p>
          <a:p>
            <a:pPr marL="1436688" lvl="3" defTabSz="342900">
              <a:tabLst>
                <a:tab pos="1257300" algn="l"/>
              </a:tabLst>
            </a:pPr>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Comentarios. </a:t>
            </a:r>
            <a:endParaRPr lang="es-ES" sz="900" dirty="0" smtClean="0">
              <a:latin typeface="Arial" panose="020B0604020202020204" pitchFamily="34" charset="0"/>
              <a:cs typeface="Arial" panose="020B0604020202020204" pitchFamily="34" charset="0"/>
            </a:endParaRPr>
          </a:p>
          <a:p>
            <a:r>
              <a:rPr lang="es-ES" sz="900" dirty="0">
                <a:latin typeface="Arial" panose="020B0604020202020204" pitchFamily="34" charset="0"/>
                <a:cs typeface="Arial" panose="020B0604020202020204" pitchFamily="34" charset="0"/>
              </a:rPr>
              <a:t>	</a:t>
            </a:r>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Documentos válidos y bien formados. Esquemas</a:t>
            </a:r>
            <a:r>
              <a:rPr lang="es-ES" sz="900" dirty="0" smtClean="0">
                <a:latin typeface="Arial" panose="020B0604020202020204" pitchFamily="34" charset="0"/>
                <a:cs typeface="Arial" panose="020B0604020202020204" pitchFamily="34" charset="0"/>
              </a:rPr>
              <a:t>.</a:t>
            </a:r>
            <a:endParaRPr lang="es-ES"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35463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Qué es </a:t>
            </a:r>
            <a:r>
              <a:rPr lang="es-ES" dirty="0" err="1" smtClean="0">
                <a:solidFill>
                  <a:schemeClr val="tx1">
                    <a:lumMod val="95000"/>
                    <a:lumOff val="5000"/>
                  </a:schemeClr>
                </a:solidFill>
              </a:rPr>
              <a:t>Javascript</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Introducción</a:t>
            </a:r>
          </a:p>
        </p:txBody>
      </p:sp>
      <p:sp>
        <p:nvSpPr>
          <p:cNvPr id="3" name="2 Rectángulo"/>
          <p:cNvSpPr/>
          <p:nvPr/>
        </p:nvSpPr>
        <p:spPr>
          <a:xfrm>
            <a:off x="2304033" y="1961952"/>
            <a:ext cx="8928992" cy="4524315"/>
          </a:xfrm>
          <a:prstGeom prst="rect">
            <a:avLst/>
          </a:prstGeom>
        </p:spPr>
        <p:txBody>
          <a:bodyPr wrap="square">
            <a:spAutoFit/>
          </a:bodyPr>
          <a:lstStyle/>
          <a:p>
            <a:pPr algn="just"/>
            <a:r>
              <a:rPr lang="es-ES" sz="1600" b="1" dirty="0">
                <a:latin typeface="Arial" panose="020B0604020202020204" pitchFamily="34" charset="0"/>
                <a:cs typeface="Arial" panose="020B0604020202020204" pitchFamily="34" charset="0"/>
              </a:rPr>
              <a:t>Uso en páginas </a:t>
            </a:r>
            <a:r>
              <a:rPr lang="es-ES" sz="1600" b="1" dirty="0" smtClean="0">
                <a:latin typeface="Arial" panose="020B0604020202020204" pitchFamily="34" charset="0"/>
                <a:cs typeface="Arial" panose="020B0604020202020204" pitchFamily="34" charset="0"/>
              </a:rPr>
              <a:t>web</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Dado que el código JavaScript puede ejecutarse localmente en el navegador del usuario (en lugar de en un servidor remoto), el navegador puede responder a las acciones del usuario con rapidez, haciendo una aplicación más sensible. Por otra parte, el código JavaScript puede detectar acciones de los usuarios que HTML por sí sola no puede, como pulsaciones de </a:t>
            </a:r>
            <a:r>
              <a:rPr lang="es-ES" sz="1600" dirty="0" smtClean="0">
                <a:latin typeface="Arial" panose="020B0604020202020204" pitchFamily="34" charset="0"/>
                <a:cs typeface="Arial" panose="020B0604020202020204" pitchFamily="34" charset="0"/>
              </a:rPr>
              <a:t>teclado.</a:t>
            </a:r>
          </a:p>
          <a:p>
            <a:pPr algn="just"/>
            <a:endParaRPr lang="es-ES" sz="1600" dirty="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Las </a:t>
            </a:r>
            <a:r>
              <a:rPr lang="es-ES" sz="1600" dirty="0">
                <a:latin typeface="Arial" panose="020B0604020202020204" pitchFamily="34" charset="0"/>
                <a:cs typeface="Arial" panose="020B0604020202020204" pitchFamily="34" charset="0"/>
              </a:rPr>
              <a:t>aplicaciones como Gmail se aprovechan de esto: la mayor parte de la lógica de la interfaz de usuario está escrita en JavaScript, enviando peticiones al servidor (por ejemplo, el contenido de un mensaje de correo electrónico). La tendencia cada vez mayor por el uso de la programación Ajax explota de manera similar esta técnica</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Debido </a:t>
            </a:r>
            <a:r>
              <a:rPr lang="es-ES" sz="1600" dirty="0">
                <a:latin typeface="Arial" panose="020B0604020202020204" pitchFamily="34" charset="0"/>
                <a:cs typeface="Arial" panose="020B0604020202020204" pitchFamily="34" charset="0"/>
              </a:rPr>
              <a:t>a que JavaScript es el único lenguaje por el que los más populares navegadores comparten su apoyo, se ha convertido en un lenguaje al que muchos </a:t>
            </a:r>
            <a:r>
              <a:rPr lang="es-ES" sz="1600" dirty="0" err="1">
                <a:latin typeface="Arial" panose="020B0604020202020204" pitchFamily="34" charset="0"/>
                <a:cs typeface="Arial" panose="020B0604020202020204" pitchFamily="34" charset="0"/>
              </a:rPr>
              <a:t>frameworks</a:t>
            </a:r>
            <a:r>
              <a:rPr lang="es-ES" sz="1600" dirty="0">
                <a:latin typeface="Arial" panose="020B0604020202020204" pitchFamily="34" charset="0"/>
                <a:cs typeface="Arial" panose="020B0604020202020204" pitchFamily="34" charset="0"/>
              </a:rPr>
              <a:t> en otros lenguajes compilan, a pesar de que JavaScript no fue diseñado para tales </a:t>
            </a:r>
            <a:r>
              <a:rPr lang="es-ES" sz="1600" dirty="0" smtClean="0">
                <a:latin typeface="Arial" panose="020B0604020202020204" pitchFamily="34" charset="0"/>
                <a:cs typeface="Arial" panose="020B0604020202020204" pitchFamily="34" charset="0"/>
              </a:rPr>
              <a:t>propósitos. </a:t>
            </a:r>
            <a:r>
              <a:rPr lang="es-ES" sz="1600" dirty="0">
                <a:latin typeface="Arial" panose="020B0604020202020204" pitchFamily="34" charset="0"/>
                <a:cs typeface="Arial" panose="020B0604020202020204" pitchFamily="34" charset="0"/>
              </a:rPr>
              <a:t>A pesar de las limitaciones de rendimiento inherentes a su naturaleza dinámica, el aumento de la velocidad de los motores de JavaScript ha hecho de este lenguaje un entorno para la compilación sorprendentemente factible.</a:t>
            </a:r>
            <a:endParaRPr lang="es-ES"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14392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Qué es </a:t>
            </a:r>
            <a:r>
              <a:rPr lang="es-ES" dirty="0" err="1" smtClean="0">
                <a:solidFill>
                  <a:schemeClr val="tx1">
                    <a:lumMod val="95000"/>
                    <a:lumOff val="5000"/>
                  </a:schemeClr>
                </a:solidFill>
              </a:rPr>
              <a:t>JQuery</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Introducción</a:t>
            </a:r>
          </a:p>
        </p:txBody>
      </p:sp>
      <p:sp>
        <p:nvSpPr>
          <p:cNvPr id="3" name="2 Rectángulo"/>
          <p:cNvSpPr/>
          <p:nvPr/>
        </p:nvSpPr>
        <p:spPr>
          <a:xfrm>
            <a:off x="2304033" y="1961952"/>
            <a:ext cx="8928992" cy="4031873"/>
          </a:xfrm>
          <a:prstGeom prst="rect">
            <a:avLst/>
          </a:prstGeom>
        </p:spPr>
        <p:txBody>
          <a:bodyPr wrap="square">
            <a:spAutoFit/>
          </a:bodyPr>
          <a:lstStyle/>
          <a:p>
            <a:pPr algn="just"/>
            <a:r>
              <a:rPr lang="es-ES" sz="1600" b="1" dirty="0" err="1">
                <a:latin typeface="Arial" panose="020B0604020202020204" pitchFamily="34" charset="0"/>
                <a:cs typeface="Arial" panose="020B0604020202020204" pitchFamily="34" charset="0"/>
              </a:rPr>
              <a:t>jQuery</a:t>
            </a:r>
            <a:r>
              <a:rPr lang="es-ES" sz="1600" dirty="0">
                <a:latin typeface="Arial" panose="020B0604020202020204" pitchFamily="34" charset="0"/>
                <a:cs typeface="Arial" panose="020B0604020202020204" pitchFamily="34" charset="0"/>
              </a:rPr>
              <a:t> es una biblioteca de JavaScript, creada inicialmente por John </a:t>
            </a:r>
            <a:r>
              <a:rPr lang="es-ES" sz="1600" dirty="0" err="1">
                <a:latin typeface="Arial" panose="020B0604020202020204" pitchFamily="34" charset="0"/>
                <a:cs typeface="Arial" panose="020B0604020202020204" pitchFamily="34" charset="0"/>
              </a:rPr>
              <a:t>Resig</a:t>
            </a:r>
            <a:r>
              <a:rPr lang="es-ES" sz="1600" dirty="0">
                <a:latin typeface="Arial" panose="020B0604020202020204" pitchFamily="34" charset="0"/>
                <a:cs typeface="Arial" panose="020B0604020202020204" pitchFamily="34" charset="0"/>
              </a:rPr>
              <a:t>, que permite simplificar la manera de interactuar con los documentos HTML, manipular el árbol DOM, manejar eventos, desarrollar animaciones y agregar interacción con la técnica AJAX a páginas web. Fue presentada el 14 de enero de 2006 en el </a:t>
            </a:r>
            <a:r>
              <a:rPr lang="es-ES" sz="1600" dirty="0" err="1">
                <a:latin typeface="Arial" panose="020B0604020202020204" pitchFamily="34" charset="0"/>
                <a:cs typeface="Arial" panose="020B0604020202020204" pitchFamily="34" charset="0"/>
              </a:rPr>
              <a:t>BarCamp</a:t>
            </a:r>
            <a:r>
              <a:rPr lang="es-ES" sz="1600" dirty="0">
                <a:latin typeface="Arial" panose="020B0604020202020204" pitchFamily="34" charset="0"/>
                <a:cs typeface="Arial" panose="020B0604020202020204" pitchFamily="34" charset="0"/>
              </a:rPr>
              <a:t> NYC. </a:t>
            </a:r>
            <a:r>
              <a:rPr lang="es-ES" sz="1600" dirty="0" err="1">
                <a:latin typeface="Arial" panose="020B0604020202020204" pitchFamily="34" charset="0"/>
                <a:cs typeface="Arial" panose="020B0604020202020204" pitchFamily="34" charset="0"/>
              </a:rPr>
              <a:t>jQuery</a:t>
            </a:r>
            <a:r>
              <a:rPr lang="es-ES" sz="1600" dirty="0">
                <a:latin typeface="Arial" panose="020B0604020202020204" pitchFamily="34" charset="0"/>
                <a:cs typeface="Arial" panose="020B0604020202020204" pitchFamily="34" charset="0"/>
              </a:rPr>
              <a:t> es la biblioteca de JavaScript más utilizada</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err="1">
                <a:latin typeface="Arial" panose="020B0604020202020204" pitchFamily="34" charset="0"/>
                <a:cs typeface="Arial" panose="020B0604020202020204" pitchFamily="34" charset="0"/>
              </a:rPr>
              <a:t>jQuery</a:t>
            </a:r>
            <a:r>
              <a:rPr lang="es-ES" sz="1600" dirty="0">
                <a:latin typeface="Arial" panose="020B0604020202020204" pitchFamily="34" charset="0"/>
                <a:cs typeface="Arial" panose="020B0604020202020204" pitchFamily="34" charset="0"/>
              </a:rPr>
              <a:t> es software libre y de código abierto, posee un doble licenciamiento bajo la Licencia MIT y la Licencia Pública General de GNU v2, permitiendo su uso en proyectos libres y </a:t>
            </a:r>
            <a:r>
              <a:rPr lang="es-ES" sz="1600" dirty="0" smtClean="0">
                <a:latin typeface="Arial" panose="020B0604020202020204" pitchFamily="34" charset="0"/>
                <a:cs typeface="Arial" panose="020B0604020202020204" pitchFamily="34" charset="0"/>
              </a:rPr>
              <a:t>privados.</a:t>
            </a:r>
          </a:p>
          <a:p>
            <a:pPr algn="just"/>
            <a:endParaRPr lang="es-ES" sz="1600" dirty="0">
              <a:latin typeface="Arial" panose="020B0604020202020204" pitchFamily="34" charset="0"/>
              <a:cs typeface="Arial" panose="020B0604020202020204" pitchFamily="34" charset="0"/>
            </a:endParaRPr>
          </a:p>
          <a:p>
            <a:pPr algn="just"/>
            <a:r>
              <a:rPr lang="es-ES" sz="1600" dirty="0" err="1" smtClean="0">
                <a:latin typeface="Arial" panose="020B0604020202020204" pitchFamily="34" charset="0"/>
                <a:cs typeface="Arial" panose="020B0604020202020204" pitchFamily="34" charset="0"/>
              </a:rPr>
              <a:t>jQuery</a:t>
            </a:r>
            <a:r>
              <a:rPr lang="es-ES" sz="1600" dirty="0">
                <a:latin typeface="Arial" panose="020B0604020202020204" pitchFamily="34" charset="0"/>
                <a:cs typeface="Arial" panose="020B0604020202020204" pitchFamily="34" charset="0"/>
              </a:rPr>
              <a:t>, al igual que otras bibliotecas, ofrece una serie de funcionalidades basadas en JavaScript que de otra manera requerirían de mucho más código, es decir, con las funciones propias de esta biblioteca se logran grandes resultados en menos tiempo y espacio</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Las empresas Microsoft y Nokia anunciaron que incluirán la biblioteca en sus plataformas</a:t>
            </a:r>
            <a:r>
              <a:rPr lang="es-ES" sz="1600" dirty="0" smtClean="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Microsoft la añadirá en su IDE Visual Studio4 y la usará junto con los </a:t>
            </a:r>
            <a:r>
              <a:rPr lang="es-ES" sz="1600" dirty="0" err="1">
                <a:latin typeface="Arial" panose="020B0604020202020204" pitchFamily="34" charset="0"/>
                <a:cs typeface="Arial" panose="020B0604020202020204" pitchFamily="34" charset="0"/>
              </a:rPr>
              <a:t>frameworks</a:t>
            </a:r>
            <a:r>
              <a:rPr lang="es-ES" sz="1600" dirty="0">
                <a:latin typeface="Arial" panose="020B0604020202020204" pitchFamily="34" charset="0"/>
                <a:cs typeface="Arial" panose="020B0604020202020204" pitchFamily="34" charset="0"/>
              </a:rPr>
              <a:t> ASP.NET AJAX y ASP.NET MVC, mientras que Nokia los integrará con su plataforma Web Run-Time.</a:t>
            </a:r>
          </a:p>
        </p:txBody>
      </p:sp>
    </p:spTree>
    <p:extLst>
      <p:ext uri="{BB962C8B-B14F-4D97-AF65-F5344CB8AC3E}">
        <p14:creationId xmlns:p14="http://schemas.microsoft.com/office/powerpoint/2010/main" val="23363205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Qué es base de datos</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Introducción</a:t>
            </a:r>
          </a:p>
        </p:txBody>
      </p:sp>
      <p:sp>
        <p:nvSpPr>
          <p:cNvPr id="3" name="2 Rectángulo"/>
          <p:cNvSpPr/>
          <p:nvPr/>
        </p:nvSpPr>
        <p:spPr>
          <a:xfrm>
            <a:off x="2304033" y="1961952"/>
            <a:ext cx="8928992" cy="4031873"/>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Una </a:t>
            </a:r>
            <a:r>
              <a:rPr lang="es-ES" sz="1600" b="1" dirty="0">
                <a:latin typeface="Arial" panose="020B0604020202020204" pitchFamily="34" charset="0"/>
                <a:cs typeface="Arial" panose="020B0604020202020204" pitchFamily="34" charset="0"/>
              </a:rPr>
              <a:t>base de datos</a:t>
            </a:r>
            <a:r>
              <a:rPr lang="es-ES" sz="1600" dirty="0">
                <a:latin typeface="Arial" panose="020B0604020202020204" pitchFamily="34" charset="0"/>
                <a:cs typeface="Arial" panose="020B0604020202020204" pitchFamily="34" charset="0"/>
              </a:rPr>
              <a:t> </a:t>
            </a:r>
            <a:r>
              <a:rPr lang="es-ES" sz="1600" dirty="0" smtClean="0">
                <a:latin typeface="Arial" panose="020B0604020202020204" pitchFamily="34" charset="0"/>
                <a:cs typeface="Arial" panose="020B0604020202020204" pitchFamily="34" charset="0"/>
              </a:rPr>
              <a:t>es </a:t>
            </a:r>
            <a:r>
              <a:rPr lang="es-ES" sz="1600" dirty="0">
                <a:latin typeface="Arial" panose="020B0604020202020204" pitchFamily="34" charset="0"/>
                <a:cs typeface="Arial" panose="020B0604020202020204" pitchFamily="34" charset="0"/>
              </a:rPr>
              <a:t>un conjunto de datos pertenecientes a un mismo contexto y almacenados sistemáticamente para su posterior uso. En este sentido; una biblioteca puede considerarse una base de datos compuesta en su mayoría por documentos y textos impresos en papel e indexados para su consulta. Actualmente, y debido al desarrollo tecnológico de campos como la informática y la electrónica, la mayoría de las bases de datos están en formato digital, siendo este un componente electrónico, y por ende se ha desarrollado y se ofrece un amplio rango de soluciones al problema del almacenamiento de datos</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Existen programas denominados sistemas gestores de bases de datos, abreviado DBMS, que permiten almacenar y posteriormente acceder a los datos de forma rápida y estructurada. Las propiedades de estos DBMS, así como su utilización y administración, se estudian dentro del ámbito de la informática</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Las aplicaciones más usuales son para la gestión de empresas e instituciones públicas; También son ampliamente utilizadas en entornos científicos con el objeto de almacenar la información experimental.</a:t>
            </a:r>
          </a:p>
        </p:txBody>
      </p:sp>
    </p:spTree>
    <p:extLst>
      <p:ext uri="{BB962C8B-B14F-4D97-AF65-F5344CB8AC3E}">
        <p14:creationId xmlns:p14="http://schemas.microsoft.com/office/powerpoint/2010/main" val="34314502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Qué es base de datos</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Introducción</a:t>
            </a:r>
          </a:p>
        </p:txBody>
      </p:sp>
      <p:sp>
        <p:nvSpPr>
          <p:cNvPr id="3" name="2 Rectángulo"/>
          <p:cNvSpPr/>
          <p:nvPr/>
        </p:nvSpPr>
        <p:spPr>
          <a:xfrm>
            <a:off x="2304033" y="1961952"/>
            <a:ext cx="8928992" cy="2554545"/>
          </a:xfrm>
          <a:prstGeom prst="rect">
            <a:avLst/>
          </a:prstGeom>
        </p:spPr>
        <p:txBody>
          <a:bodyPr wrap="square">
            <a:spAutoFit/>
          </a:bodyPr>
          <a:lstStyle/>
          <a:p>
            <a:pPr algn="just"/>
            <a:r>
              <a:rPr lang="es-ES" sz="1600" dirty="0" smtClean="0">
                <a:latin typeface="Arial" panose="020B0604020202020204" pitchFamily="34" charset="0"/>
                <a:cs typeface="Arial" panose="020B0604020202020204" pitchFamily="34" charset="0"/>
              </a:rPr>
              <a:t>Existen muchos modelos de bases de datos según como tratan los datos:</a:t>
            </a:r>
          </a:p>
          <a:p>
            <a:pPr algn="just"/>
            <a:endParaRPr lang="es-E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ES" sz="1600" dirty="0" smtClean="0"/>
              <a:t>Jerárquicas</a:t>
            </a:r>
          </a:p>
          <a:p>
            <a:pPr marL="285750" indent="-285750" algn="just">
              <a:buFont typeface="Arial" panose="020B0604020202020204" pitchFamily="34" charset="0"/>
              <a:buChar char="•"/>
            </a:pPr>
            <a:r>
              <a:rPr lang="es-ES" sz="1600" dirty="0" smtClean="0"/>
              <a:t>De red</a:t>
            </a:r>
          </a:p>
          <a:p>
            <a:pPr marL="285750" indent="-285750" algn="just">
              <a:buFont typeface="Arial" panose="020B0604020202020204" pitchFamily="34" charset="0"/>
              <a:buChar char="•"/>
            </a:pPr>
            <a:r>
              <a:rPr lang="es-ES" sz="1600" dirty="0" smtClean="0"/>
              <a:t>Transaccionales</a:t>
            </a:r>
          </a:p>
          <a:p>
            <a:pPr marL="285750" indent="-285750" algn="just">
              <a:buFont typeface="Arial" panose="020B0604020202020204" pitchFamily="34" charset="0"/>
              <a:buChar char="•"/>
            </a:pPr>
            <a:r>
              <a:rPr lang="es-ES" sz="1600" b="1" dirty="0" smtClean="0"/>
              <a:t>Relacionales</a:t>
            </a:r>
          </a:p>
          <a:p>
            <a:pPr marL="285750" indent="-285750" algn="just">
              <a:buFont typeface="Arial" panose="020B0604020202020204" pitchFamily="34" charset="0"/>
              <a:buChar char="•"/>
            </a:pPr>
            <a:r>
              <a:rPr lang="es-ES" sz="1600" dirty="0" smtClean="0"/>
              <a:t>Multidimensionales</a:t>
            </a:r>
          </a:p>
          <a:p>
            <a:pPr marL="285750" indent="-285750" algn="just">
              <a:buFont typeface="Arial" panose="020B0604020202020204" pitchFamily="34" charset="0"/>
              <a:buChar char="•"/>
            </a:pPr>
            <a:r>
              <a:rPr lang="es-ES" sz="1600" dirty="0" smtClean="0"/>
              <a:t>Orientadas a objetos</a:t>
            </a:r>
          </a:p>
          <a:p>
            <a:pPr marL="285750" indent="-285750" algn="just">
              <a:buFont typeface="Arial" panose="020B0604020202020204" pitchFamily="34" charset="0"/>
              <a:buChar char="•"/>
            </a:pPr>
            <a:r>
              <a:rPr lang="es-ES" sz="1600" dirty="0" smtClean="0"/>
              <a:t>Documentales</a:t>
            </a:r>
          </a:p>
          <a:p>
            <a:pPr marL="285750" indent="-285750" algn="just">
              <a:buFont typeface="Arial" panose="020B0604020202020204" pitchFamily="34" charset="0"/>
              <a:buChar char="•"/>
            </a:pPr>
            <a:r>
              <a:rPr lang="es-ES" sz="1600" dirty="0" smtClean="0"/>
              <a:t>Deductivas</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3315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Qué es base de datos</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Introducción</a:t>
            </a:r>
          </a:p>
        </p:txBody>
      </p:sp>
      <p:sp>
        <p:nvSpPr>
          <p:cNvPr id="3" name="2 Rectángulo"/>
          <p:cNvSpPr/>
          <p:nvPr/>
        </p:nvSpPr>
        <p:spPr>
          <a:xfrm>
            <a:off x="2304033" y="1961952"/>
            <a:ext cx="8928992" cy="4524315"/>
          </a:xfrm>
          <a:prstGeom prst="rect">
            <a:avLst/>
          </a:prstGeom>
        </p:spPr>
        <p:txBody>
          <a:bodyPr wrap="square">
            <a:spAutoFit/>
          </a:bodyPr>
          <a:lstStyle/>
          <a:p>
            <a:pPr algn="just"/>
            <a:r>
              <a:rPr lang="es-ES" sz="1600" b="1" dirty="0" smtClean="0">
                <a:latin typeface="Arial" panose="020B0604020202020204" pitchFamily="34" charset="0"/>
                <a:cs typeface="Arial" panose="020B0604020202020204" pitchFamily="34" charset="0"/>
              </a:rPr>
              <a:t>Bases de datos relacionales</a:t>
            </a:r>
            <a:endParaRPr lang="es-ES" sz="1600" b="1" dirty="0" smtClean="0"/>
          </a:p>
          <a:p>
            <a:pPr algn="just"/>
            <a:endParaRPr lang="es-ES" sz="1600" dirty="0" smtClean="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Éste </a:t>
            </a:r>
            <a:r>
              <a:rPr lang="es-ES" sz="1600" dirty="0">
                <a:latin typeface="Arial" panose="020B0604020202020204" pitchFamily="34" charset="0"/>
                <a:cs typeface="Arial" panose="020B0604020202020204" pitchFamily="34" charset="0"/>
              </a:rPr>
              <a:t>es el modelo utilizado en la actualidad para modelar problemas reales y administrar datos dinámicamente. Tras ser postulados sus fundamentos en 1970 por Edgar Frank </a:t>
            </a:r>
            <a:r>
              <a:rPr lang="es-ES" sz="1600" dirty="0" err="1">
                <a:latin typeface="Arial" panose="020B0604020202020204" pitchFamily="34" charset="0"/>
                <a:cs typeface="Arial" panose="020B0604020202020204" pitchFamily="34" charset="0"/>
              </a:rPr>
              <a:t>Codd</a:t>
            </a:r>
            <a:r>
              <a:rPr lang="es-ES" sz="1600" dirty="0">
                <a:latin typeface="Arial" panose="020B0604020202020204" pitchFamily="34" charset="0"/>
                <a:cs typeface="Arial" panose="020B0604020202020204" pitchFamily="34" charset="0"/>
              </a:rPr>
              <a:t>, de los laboratorios IBM en San José (California), no tardó en consolidarse como un nuevo paradigma en los modelos de base de datos. Su idea fundamental es el uso de "relaciones". Estas relaciones podrían considerarse en forma lógica como conjuntos de datos llamados "</a:t>
            </a:r>
            <a:r>
              <a:rPr lang="es-ES" sz="1600" dirty="0" err="1">
                <a:latin typeface="Arial" panose="020B0604020202020204" pitchFamily="34" charset="0"/>
                <a:cs typeface="Arial" panose="020B0604020202020204" pitchFamily="34" charset="0"/>
              </a:rPr>
              <a:t>tuplas</a:t>
            </a:r>
            <a:r>
              <a:rPr lang="es-ES" sz="1600" dirty="0">
                <a:latin typeface="Arial" panose="020B0604020202020204" pitchFamily="34" charset="0"/>
                <a:cs typeface="Arial" panose="020B0604020202020204" pitchFamily="34" charset="0"/>
              </a:rPr>
              <a:t>". </a:t>
            </a:r>
            <a:endParaRPr lang="es-ES" sz="1600" dirty="0" smtClean="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Pese </a:t>
            </a:r>
            <a:r>
              <a:rPr lang="es-ES" sz="1600" dirty="0">
                <a:latin typeface="Arial" panose="020B0604020202020204" pitchFamily="34" charset="0"/>
                <a:cs typeface="Arial" panose="020B0604020202020204" pitchFamily="34" charset="0"/>
              </a:rPr>
              <a:t>a que ésta es la teoría de las bases de datos relacionales creadas por </a:t>
            </a:r>
            <a:r>
              <a:rPr lang="es-ES" sz="1600" dirty="0" err="1">
                <a:latin typeface="Arial" panose="020B0604020202020204" pitchFamily="34" charset="0"/>
                <a:cs typeface="Arial" panose="020B0604020202020204" pitchFamily="34" charset="0"/>
              </a:rPr>
              <a:t>Codd</a:t>
            </a:r>
            <a:r>
              <a:rPr lang="es-ES" sz="1600" dirty="0">
                <a:latin typeface="Arial" panose="020B0604020202020204" pitchFamily="34" charset="0"/>
                <a:cs typeface="Arial" panose="020B0604020202020204" pitchFamily="34" charset="0"/>
              </a:rPr>
              <a:t>, la mayoría de las veces se conceptualiza de una manera más fácil de imaginar. Esto es pensando en cada relación como si fuese una tabla que está compuesta por registros (las filas de una tabla), que representarían las </a:t>
            </a:r>
            <a:r>
              <a:rPr lang="es-ES" sz="1600" dirty="0" err="1">
                <a:latin typeface="Arial" panose="020B0604020202020204" pitchFamily="34" charset="0"/>
                <a:cs typeface="Arial" panose="020B0604020202020204" pitchFamily="34" charset="0"/>
              </a:rPr>
              <a:t>tuplas</a:t>
            </a:r>
            <a:r>
              <a:rPr lang="es-ES" sz="1600" dirty="0">
                <a:latin typeface="Arial" panose="020B0604020202020204" pitchFamily="34" charset="0"/>
                <a:cs typeface="Arial" panose="020B0604020202020204" pitchFamily="34" charset="0"/>
              </a:rPr>
              <a:t>, y campos (las columnas de una tabla).</a:t>
            </a:r>
          </a:p>
          <a:p>
            <a:pPr algn="just"/>
            <a:endParaRPr lang="es-ES" sz="1600" dirty="0" smtClean="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En </a:t>
            </a:r>
            <a:r>
              <a:rPr lang="es-ES" sz="1600" dirty="0">
                <a:latin typeface="Arial" panose="020B0604020202020204" pitchFamily="34" charset="0"/>
                <a:cs typeface="Arial" panose="020B0604020202020204" pitchFamily="34" charset="0"/>
              </a:rPr>
              <a:t>este modelo, el lugar y la forma en que se almacenen los datos no tienen relevancia (a </a:t>
            </a:r>
            <a:endParaRPr lang="es-ES" sz="1600" dirty="0" smtClean="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diferencia </a:t>
            </a:r>
            <a:r>
              <a:rPr lang="es-ES" sz="1600" dirty="0">
                <a:latin typeface="Arial" panose="020B0604020202020204" pitchFamily="34" charset="0"/>
                <a:cs typeface="Arial" panose="020B0604020202020204" pitchFamily="34" charset="0"/>
              </a:rPr>
              <a:t>de otros modelos como el jerárquico y el de red). Esto tiene la considerable ventaja de que es más fácil de entender y de utilizar para un usuario esporádico de la base de datos. La información puede ser recuperada o almacenada mediante "consultas" que ofrecen una amplia flexibilidad y poder para administrar la información</a:t>
            </a:r>
            <a:r>
              <a:rPr lang="es-E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2604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Qué es base de datos</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Introducción</a:t>
            </a:r>
          </a:p>
        </p:txBody>
      </p:sp>
      <p:sp>
        <p:nvSpPr>
          <p:cNvPr id="3" name="2 Rectángulo"/>
          <p:cNvSpPr/>
          <p:nvPr/>
        </p:nvSpPr>
        <p:spPr>
          <a:xfrm>
            <a:off x="2304033" y="1961952"/>
            <a:ext cx="8928992" cy="3046988"/>
          </a:xfrm>
          <a:prstGeom prst="rect">
            <a:avLst/>
          </a:prstGeom>
        </p:spPr>
        <p:txBody>
          <a:bodyPr wrap="square">
            <a:spAutoFit/>
          </a:bodyPr>
          <a:lstStyle/>
          <a:p>
            <a:pPr algn="just"/>
            <a:r>
              <a:rPr lang="es-ES" sz="1600" b="1" dirty="0" smtClean="0">
                <a:latin typeface="Arial" panose="020B0604020202020204" pitchFamily="34" charset="0"/>
                <a:cs typeface="Arial" panose="020B0604020202020204" pitchFamily="34" charset="0"/>
              </a:rPr>
              <a:t>Bases de datos relacionales</a:t>
            </a:r>
            <a:endParaRPr lang="es-ES" sz="1600" b="1" dirty="0" smtClean="0"/>
          </a:p>
          <a:p>
            <a:pPr algn="just"/>
            <a:endParaRPr lang="es-ES" sz="1600" dirty="0" smtClean="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El </a:t>
            </a:r>
            <a:r>
              <a:rPr lang="es-ES" sz="1600" dirty="0">
                <a:latin typeface="Arial" panose="020B0604020202020204" pitchFamily="34" charset="0"/>
                <a:cs typeface="Arial" panose="020B0604020202020204" pitchFamily="34" charset="0"/>
              </a:rPr>
              <a:t>lenguaje más habitual para construir las consultas a bases de datos relacionales es SQL, </a:t>
            </a:r>
            <a:r>
              <a:rPr lang="es-ES" sz="1600" dirty="0" err="1">
                <a:latin typeface="Arial" panose="020B0604020202020204" pitchFamily="34" charset="0"/>
                <a:cs typeface="Arial" panose="020B0604020202020204" pitchFamily="34" charset="0"/>
              </a:rPr>
              <a:t>Structured</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Query</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Language</a:t>
            </a:r>
            <a:r>
              <a:rPr lang="es-ES" sz="1600" dirty="0">
                <a:latin typeface="Arial" panose="020B0604020202020204" pitchFamily="34" charset="0"/>
                <a:cs typeface="Arial" panose="020B0604020202020204" pitchFamily="34" charset="0"/>
              </a:rPr>
              <a:t> o Lenguaje Estructurado de Consultas, un estándar implementado por los principales motores o sistemas de gestión de bases de datos relacionales</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Durante su diseño, una base de datos relacional pasa por un proceso al que se le conoce como normalización de una base de datos</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Durante los años 80 la aparición de </a:t>
            </a:r>
            <a:r>
              <a:rPr lang="es-ES" sz="1600" dirty="0" err="1">
                <a:latin typeface="Arial" panose="020B0604020202020204" pitchFamily="34" charset="0"/>
                <a:cs typeface="Arial" panose="020B0604020202020204" pitchFamily="34" charset="0"/>
              </a:rPr>
              <a:t>dBASE</a:t>
            </a:r>
            <a:r>
              <a:rPr lang="es-ES" sz="1600" dirty="0">
                <a:latin typeface="Arial" panose="020B0604020202020204" pitchFamily="34" charset="0"/>
                <a:cs typeface="Arial" panose="020B0604020202020204" pitchFamily="34" charset="0"/>
              </a:rPr>
              <a:t> produjo una revolución en los lenguajes de programación y sistemas de administración de datos. Aunque nunca debe olvidarse que </a:t>
            </a:r>
            <a:r>
              <a:rPr lang="es-ES" sz="1600" dirty="0" err="1">
                <a:latin typeface="Arial" panose="020B0604020202020204" pitchFamily="34" charset="0"/>
                <a:cs typeface="Arial" panose="020B0604020202020204" pitchFamily="34" charset="0"/>
              </a:rPr>
              <a:t>dBase</a:t>
            </a:r>
            <a:r>
              <a:rPr lang="es-ES" sz="1600" dirty="0">
                <a:latin typeface="Arial" panose="020B0604020202020204" pitchFamily="34" charset="0"/>
                <a:cs typeface="Arial" panose="020B0604020202020204" pitchFamily="34" charset="0"/>
              </a:rPr>
              <a:t> no utilizaba SQL como lenguaje base para su gestión.</a:t>
            </a:r>
          </a:p>
        </p:txBody>
      </p:sp>
    </p:spTree>
    <p:extLst>
      <p:ext uri="{BB962C8B-B14F-4D97-AF65-F5344CB8AC3E}">
        <p14:creationId xmlns:p14="http://schemas.microsoft.com/office/powerpoint/2010/main" val="33157664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Qué es SQL</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Introducción</a:t>
            </a:r>
          </a:p>
        </p:txBody>
      </p:sp>
      <p:sp>
        <p:nvSpPr>
          <p:cNvPr id="3" name="2 Rectángulo"/>
          <p:cNvSpPr/>
          <p:nvPr/>
        </p:nvSpPr>
        <p:spPr>
          <a:xfrm>
            <a:off x="2304033" y="1961952"/>
            <a:ext cx="8928992" cy="3539430"/>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El lenguaje de consulta estructurado o SQL (por sus siglas en inglés </a:t>
            </a:r>
            <a:r>
              <a:rPr lang="es-ES" sz="1600" b="1" dirty="0" err="1">
                <a:latin typeface="Arial" panose="020B0604020202020204" pitchFamily="34" charset="0"/>
                <a:cs typeface="Arial" panose="020B0604020202020204" pitchFamily="34" charset="0"/>
              </a:rPr>
              <a:t>Structured</a:t>
            </a:r>
            <a:r>
              <a:rPr lang="es-ES" sz="1600" b="1" dirty="0">
                <a:latin typeface="Arial" panose="020B0604020202020204" pitchFamily="34" charset="0"/>
                <a:cs typeface="Arial" panose="020B0604020202020204" pitchFamily="34" charset="0"/>
              </a:rPr>
              <a:t> </a:t>
            </a:r>
            <a:r>
              <a:rPr lang="es-ES" sz="1600" b="1" dirty="0" err="1">
                <a:latin typeface="Arial" panose="020B0604020202020204" pitchFamily="34" charset="0"/>
                <a:cs typeface="Arial" panose="020B0604020202020204" pitchFamily="34" charset="0"/>
              </a:rPr>
              <a:t>Query</a:t>
            </a:r>
            <a:r>
              <a:rPr lang="es-ES" sz="1600" b="1" dirty="0">
                <a:latin typeface="Arial" panose="020B0604020202020204" pitchFamily="34" charset="0"/>
                <a:cs typeface="Arial" panose="020B0604020202020204" pitchFamily="34" charset="0"/>
              </a:rPr>
              <a:t> </a:t>
            </a:r>
            <a:r>
              <a:rPr lang="es-ES" sz="1600" b="1" dirty="0" err="1">
                <a:latin typeface="Arial" panose="020B0604020202020204" pitchFamily="34" charset="0"/>
                <a:cs typeface="Arial" panose="020B0604020202020204" pitchFamily="34" charset="0"/>
              </a:rPr>
              <a:t>Language</a:t>
            </a:r>
            <a:r>
              <a:rPr lang="es-ES" sz="1600" dirty="0">
                <a:latin typeface="Arial" panose="020B0604020202020204" pitchFamily="34" charset="0"/>
                <a:cs typeface="Arial" panose="020B0604020202020204" pitchFamily="34" charset="0"/>
              </a:rPr>
              <a:t>) es un lenguaje declarativo de acceso a bases de datos relacionales que permite especificar diversos tipos de operaciones en ellas. Una de sus características es el manejo del álgebra y el cálculo relacional que permiten efectuar consultas con el fin de recuperar de forma sencilla información de interés de bases de datos, así como hacer cambios en ellas</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El SQL es un lenguaje de acceso a bases de datos que explota la flexibilidad y potencia de los sistemas relacionales y permite así gran variedad de operaciones</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Es un lenguaje declarativo de "alto nivel" o "de no procedimiento" que, gracias a su fuerte base teórica y su orientación al manejo de conjuntos de registros —y no a registros individuales— permite una alta productividad en codificación y la orientación a objetos. De esta forma, una sola sentencia puede equivaler a uno o más programas que se utilizarían en un lenguaje de bajo nivel orientado a registros</a:t>
            </a:r>
            <a:r>
              <a:rPr lang="es-E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60872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Qué es SQL</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Introducción</a:t>
            </a:r>
          </a:p>
        </p:txBody>
      </p:sp>
      <p:sp>
        <p:nvSpPr>
          <p:cNvPr id="3" name="2 Rectángulo"/>
          <p:cNvSpPr/>
          <p:nvPr/>
        </p:nvSpPr>
        <p:spPr>
          <a:xfrm>
            <a:off x="2304033" y="1961952"/>
            <a:ext cx="8928992" cy="4462760"/>
          </a:xfrm>
          <a:prstGeom prst="rect">
            <a:avLst/>
          </a:prstGeom>
        </p:spPr>
        <p:txBody>
          <a:bodyPr wrap="square">
            <a:spAutoFit/>
          </a:bodyPr>
          <a:lstStyle/>
          <a:p>
            <a:pPr algn="just"/>
            <a:r>
              <a:rPr lang="es-ES" sz="1600" dirty="0" smtClean="0">
                <a:latin typeface="Arial" panose="020B0604020202020204" pitchFamily="34" charset="0"/>
                <a:cs typeface="Arial" panose="020B0604020202020204" pitchFamily="34" charset="0"/>
              </a:rPr>
              <a:t>SQL </a:t>
            </a:r>
            <a:r>
              <a:rPr lang="es-ES" sz="1600" dirty="0">
                <a:latin typeface="Arial" panose="020B0604020202020204" pitchFamily="34" charset="0"/>
                <a:cs typeface="Arial" panose="020B0604020202020204" pitchFamily="34" charset="0"/>
              </a:rPr>
              <a:t>también tiene las siguientes características</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400" b="1" dirty="0">
                <a:latin typeface="Arial" panose="020B0604020202020204" pitchFamily="34" charset="0"/>
                <a:cs typeface="Arial" panose="020B0604020202020204" pitchFamily="34" charset="0"/>
              </a:rPr>
              <a:t>Lenguaje de definición de datos</a:t>
            </a:r>
            <a:r>
              <a:rPr lang="es-ES" sz="1400" dirty="0">
                <a:latin typeface="Arial" panose="020B0604020202020204" pitchFamily="34" charset="0"/>
                <a:cs typeface="Arial" panose="020B0604020202020204" pitchFamily="34" charset="0"/>
              </a:rPr>
              <a:t>: El LDD de SQL proporciona comandos para la definición de esquemas de relación, borrado de relaciones y modificaciones de los esquemas de relación</a:t>
            </a:r>
            <a:r>
              <a:rPr lang="es-ES" sz="1400" dirty="0" smtClean="0">
                <a:latin typeface="Arial" panose="020B0604020202020204" pitchFamily="34" charset="0"/>
                <a:cs typeface="Arial" panose="020B0604020202020204" pitchFamily="34" charset="0"/>
              </a:rPr>
              <a:t>.</a:t>
            </a:r>
          </a:p>
          <a:p>
            <a:pPr algn="just"/>
            <a:endParaRPr lang="es-ES" sz="1400" dirty="0">
              <a:latin typeface="Arial" panose="020B0604020202020204" pitchFamily="34" charset="0"/>
              <a:cs typeface="Arial" panose="020B0604020202020204" pitchFamily="34" charset="0"/>
            </a:endParaRPr>
          </a:p>
          <a:p>
            <a:pPr algn="just"/>
            <a:r>
              <a:rPr lang="es-ES" sz="1400" b="1" dirty="0">
                <a:latin typeface="Arial" panose="020B0604020202020204" pitchFamily="34" charset="0"/>
                <a:cs typeface="Arial" panose="020B0604020202020204" pitchFamily="34" charset="0"/>
              </a:rPr>
              <a:t>Lenguaje interactivo de manipulación de datos</a:t>
            </a:r>
            <a:r>
              <a:rPr lang="es-ES" sz="1400" dirty="0">
                <a:latin typeface="Arial" panose="020B0604020202020204" pitchFamily="34" charset="0"/>
                <a:cs typeface="Arial" panose="020B0604020202020204" pitchFamily="34" charset="0"/>
              </a:rPr>
              <a:t>: El LMD de SQL incluye lenguajes de consultas basado tanto en álgebra relacional como en cálculo relacional de </a:t>
            </a:r>
            <a:r>
              <a:rPr lang="es-ES" sz="1400" dirty="0" err="1">
                <a:latin typeface="Arial" panose="020B0604020202020204" pitchFamily="34" charset="0"/>
                <a:cs typeface="Arial" panose="020B0604020202020204" pitchFamily="34" charset="0"/>
              </a:rPr>
              <a:t>tuplas</a:t>
            </a:r>
            <a:r>
              <a:rPr lang="es-ES" sz="1400" dirty="0" smtClean="0">
                <a:latin typeface="Arial" panose="020B0604020202020204" pitchFamily="34" charset="0"/>
                <a:cs typeface="Arial" panose="020B0604020202020204" pitchFamily="34" charset="0"/>
              </a:rPr>
              <a:t>.</a:t>
            </a:r>
          </a:p>
          <a:p>
            <a:pPr algn="just"/>
            <a:endParaRPr lang="es-ES" sz="1400" dirty="0">
              <a:latin typeface="Arial" panose="020B0604020202020204" pitchFamily="34" charset="0"/>
              <a:cs typeface="Arial" panose="020B0604020202020204" pitchFamily="34" charset="0"/>
            </a:endParaRPr>
          </a:p>
          <a:p>
            <a:pPr algn="just"/>
            <a:r>
              <a:rPr lang="es-ES" sz="1400" b="1" dirty="0">
                <a:latin typeface="Arial" panose="020B0604020202020204" pitchFamily="34" charset="0"/>
                <a:cs typeface="Arial" panose="020B0604020202020204" pitchFamily="34" charset="0"/>
              </a:rPr>
              <a:t>Integridad</a:t>
            </a:r>
            <a:r>
              <a:rPr lang="es-ES" sz="1400" dirty="0">
                <a:latin typeface="Arial" panose="020B0604020202020204" pitchFamily="34" charset="0"/>
                <a:cs typeface="Arial" panose="020B0604020202020204" pitchFamily="34" charset="0"/>
              </a:rPr>
              <a:t>: El LDD de SQL incluye comandos para especificar las restricciones de integridad que deben cumplir los datos almacenados en la base de datos</a:t>
            </a:r>
            <a:r>
              <a:rPr lang="es-ES" sz="1400" dirty="0" smtClean="0">
                <a:latin typeface="Arial" panose="020B0604020202020204" pitchFamily="34" charset="0"/>
                <a:cs typeface="Arial" panose="020B0604020202020204" pitchFamily="34" charset="0"/>
              </a:rPr>
              <a:t>.</a:t>
            </a:r>
          </a:p>
          <a:p>
            <a:pPr algn="just"/>
            <a:endParaRPr lang="es-ES" sz="1400" dirty="0">
              <a:latin typeface="Arial" panose="020B0604020202020204" pitchFamily="34" charset="0"/>
              <a:cs typeface="Arial" panose="020B0604020202020204" pitchFamily="34" charset="0"/>
            </a:endParaRPr>
          </a:p>
          <a:p>
            <a:pPr algn="just"/>
            <a:r>
              <a:rPr lang="es-ES" sz="1400" b="1" dirty="0">
                <a:latin typeface="Arial" panose="020B0604020202020204" pitchFamily="34" charset="0"/>
                <a:cs typeface="Arial" panose="020B0604020202020204" pitchFamily="34" charset="0"/>
              </a:rPr>
              <a:t>Definición de vistas</a:t>
            </a:r>
            <a:r>
              <a:rPr lang="es-ES" sz="1400" dirty="0">
                <a:latin typeface="Arial" panose="020B0604020202020204" pitchFamily="34" charset="0"/>
                <a:cs typeface="Arial" panose="020B0604020202020204" pitchFamily="34" charset="0"/>
              </a:rPr>
              <a:t>: El LDD incluye comandos para definir las vistas</a:t>
            </a:r>
            <a:r>
              <a:rPr lang="es-ES" sz="1400" dirty="0" smtClean="0">
                <a:latin typeface="Arial" panose="020B0604020202020204" pitchFamily="34" charset="0"/>
                <a:cs typeface="Arial" panose="020B0604020202020204" pitchFamily="34" charset="0"/>
              </a:rPr>
              <a:t>.</a:t>
            </a:r>
          </a:p>
          <a:p>
            <a:pPr algn="just"/>
            <a:endParaRPr lang="es-ES" sz="1400" dirty="0">
              <a:latin typeface="Arial" panose="020B0604020202020204" pitchFamily="34" charset="0"/>
              <a:cs typeface="Arial" panose="020B0604020202020204" pitchFamily="34" charset="0"/>
            </a:endParaRPr>
          </a:p>
          <a:p>
            <a:pPr algn="just"/>
            <a:r>
              <a:rPr lang="es-ES" sz="1400" b="1" dirty="0">
                <a:latin typeface="Arial" panose="020B0604020202020204" pitchFamily="34" charset="0"/>
                <a:cs typeface="Arial" panose="020B0604020202020204" pitchFamily="34" charset="0"/>
              </a:rPr>
              <a:t>Control de transacciones</a:t>
            </a:r>
            <a:r>
              <a:rPr lang="es-ES" sz="1400" dirty="0">
                <a:latin typeface="Arial" panose="020B0604020202020204" pitchFamily="34" charset="0"/>
                <a:cs typeface="Arial" panose="020B0604020202020204" pitchFamily="34" charset="0"/>
              </a:rPr>
              <a:t>: SQL tiene comandos para especificar el comienzo y el final de una transacción</a:t>
            </a:r>
            <a:r>
              <a:rPr lang="es-ES" sz="1400" dirty="0" smtClean="0">
                <a:latin typeface="Arial" panose="020B0604020202020204" pitchFamily="34" charset="0"/>
                <a:cs typeface="Arial" panose="020B0604020202020204" pitchFamily="34" charset="0"/>
              </a:rPr>
              <a:t>.</a:t>
            </a:r>
          </a:p>
          <a:p>
            <a:pPr algn="just"/>
            <a:endParaRPr lang="es-ES" sz="1400" dirty="0">
              <a:latin typeface="Arial" panose="020B0604020202020204" pitchFamily="34" charset="0"/>
              <a:cs typeface="Arial" panose="020B0604020202020204" pitchFamily="34" charset="0"/>
            </a:endParaRPr>
          </a:p>
          <a:p>
            <a:pPr algn="just"/>
            <a:r>
              <a:rPr lang="es-ES" sz="1400" b="1" dirty="0">
                <a:latin typeface="Arial" panose="020B0604020202020204" pitchFamily="34" charset="0"/>
                <a:cs typeface="Arial" panose="020B0604020202020204" pitchFamily="34" charset="0"/>
              </a:rPr>
              <a:t>SQL incorporado y dinámico</a:t>
            </a:r>
            <a:r>
              <a:rPr lang="es-ES" sz="1400" dirty="0">
                <a:latin typeface="Arial" panose="020B0604020202020204" pitchFamily="34" charset="0"/>
                <a:cs typeface="Arial" panose="020B0604020202020204" pitchFamily="34" charset="0"/>
              </a:rPr>
              <a:t>: Esto quiere decir que se pueden incorporar instrucciones de SQL en lenguajes de programación como: C++, C, Java, PHP, Cobol, Pascal y Fortran</a:t>
            </a:r>
            <a:r>
              <a:rPr lang="es-ES" sz="1400" dirty="0" smtClean="0">
                <a:latin typeface="Arial" panose="020B0604020202020204" pitchFamily="34" charset="0"/>
                <a:cs typeface="Arial" panose="020B0604020202020204" pitchFamily="34" charset="0"/>
              </a:rPr>
              <a:t>.</a:t>
            </a:r>
          </a:p>
          <a:p>
            <a:pPr algn="just"/>
            <a:endParaRPr lang="es-ES" sz="1400" dirty="0">
              <a:latin typeface="Arial" panose="020B0604020202020204" pitchFamily="34" charset="0"/>
              <a:cs typeface="Arial" panose="020B0604020202020204" pitchFamily="34" charset="0"/>
            </a:endParaRPr>
          </a:p>
          <a:p>
            <a:pPr algn="just"/>
            <a:r>
              <a:rPr lang="es-ES" sz="1400" b="1" dirty="0">
                <a:latin typeface="Arial" panose="020B0604020202020204" pitchFamily="34" charset="0"/>
                <a:cs typeface="Arial" panose="020B0604020202020204" pitchFamily="34" charset="0"/>
              </a:rPr>
              <a:t>Autorización</a:t>
            </a:r>
            <a:r>
              <a:rPr lang="es-ES" sz="1400" dirty="0">
                <a:latin typeface="Arial" panose="020B0604020202020204" pitchFamily="34" charset="0"/>
                <a:cs typeface="Arial" panose="020B0604020202020204" pitchFamily="34" charset="0"/>
              </a:rPr>
              <a:t>: El LDD incluye comandos para especificar los derechos de acceso a las relaciones y a las vistas.</a:t>
            </a:r>
          </a:p>
        </p:txBody>
      </p:sp>
    </p:spTree>
    <p:extLst>
      <p:ext uri="{BB962C8B-B14F-4D97-AF65-F5344CB8AC3E}">
        <p14:creationId xmlns:p14="http://schemas.microsoft.com/office/powerpoint/2010/main" val="5274444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Qué es SQL</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Introducción</a:t>
            </a:r>
          </a:p>
        </p:txBody>
      </p:sp>
      <p:sp>
        <p:nvSpPr>
          <p:cNvPr id="3" name="2 Rectángulo"/>
          <p:cNvSpPr/>
          <p:nvPr/>
        </p:nvSpPr>
        <p:spPr>
          <a:xfrm>
            <a:off x="2304033" y="1961952"/>
            <a:ext cx="8928992" cy="4031873"/>
          </a:xfrm>
          <a:prstGeom prst="rect">
            <a:avLst/>
          </a:prstGeom>
        </p:spPr>
        <p:txBody>
          <a:bodyPr wrap="square">
            <a:spAutoFit/>
          </a:bodyPr>
          <a:lstStyle/>
          <a:p>
            <a:pPr algn="just"/>
            <a:r>
              <a:rPr lang="es-ES" sz="1600" dirty="0" smtClean="0">
                <a:latin typeface="Arial" panose="020B0604020202020204" pitchFamily="34" charset="0"/>
                <a:cs typeface="Arial" panose="020B0604020202020204" pitchFamily="34" charset="0"/>
              </a:rPr>
              <a:t>Los </a:t>
            </a:r>
            <a:r>
              <a:rPr lang="es-ES" sz="1600" dirty="0">
                <a:latin typeface="Arial" panose="020B0604020202020204" pitchFamily="34" charset="0"/>
                <a:cs typeface="Arial" panose="020B0604020202020204" pitchFamily="34" charset="0"/>
              </a:rPr>
              <a:t>sistemas de gestión de base de datos con soporte SQL más utilizados son, por orden alfabético:</a:t>
            </a:r>
          </a:p>
          <a:p>
            <a:pPr marL="285750" indent="-285750" algn="just">
              <a:buFont typeface="Arial" panose="020B0604020202020204" pitchFamily="34" charset="0"/>
              <a:buChar char="•"/>
            </a:pPr>
            <a:r>
              <a:rPr lang="es-ES" sz="1600" dirty="0">
                <a:latin typeface="Arial" panose="020B0604020202020204" pitchFamily="34" charset="0"/>
                <a:cs typeface="Arial" panose="020B0604020202020204" pitchFamily="34" charset="0"/>
              </a:rPr>
              <a:t>DB2</a:t>
            </a:r>
          </a:p>
          <a:p>
            <a:pPr marL="285750" indent="-285750" algn="just">
              <a:buFont typeface="Arial" panose="020B0604020202020204" pitchFamily="34" charset="0"/>
              <a:buChar char="•"/>
            </a:pPr>
            <a:r>
              <a:rPr lang="es-ES" sz="1600" dirty="0" err="1">
                <a:latin typeface="Arial" panose="020B0604020202020204" pitchFamily="34" charset="0"/>
                <a:cs typeface="Arial" panose="020B0604020202020204" pitchFamily="34" charset="0"/>
              </a:rPr>
              <a:t>Firebird</a:t>
            </a:r>
            <a:endParaRPr lang="es-E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ES" sz="1600" dirty="0">
                <a:latin typeface="Arial" panose="020B0604020202020204" pitchFamily="34" charset="0"/>
                <a:cs typeface="Arial" panose="020B0604020202020204" pitchFamily="34" charset="0"/>
              </a:rPr>
              <a:t>HSQL</a:t>
            </a:r>
          </a:p>
          <a:p>
            <a:pPr marL="285750" indent="-285750" algn="just">
              <a:buFont typeface="Arial" panose="020B0604020202020204" pitchFamily="34" charset="0"/>
              <a:buChar char="•"/>
            </a:pPr>
            <a:r>
              <a:rPr lang="es-ES" sz="1600" dirty="0" err="1">
                <a:latin typeface="Arial" panose="020B0604020202020204" pitchFamily="34" charset="0"/>
                <a:cs typeface="Arial" panose="020B0604020202020204" pitchFamily="34" charset="0"/>
              </a:rPr>
              <a:t>Informix</a:t>
            </a:r>
            <a:endParaRPr lang="es-E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ES" sz="1600" dirty="0" err="1">
                <a:latin typeface="Arial" panose="020B0604020202020204" pitchFamily="34" charset="0"/>
                <a:cs typeface="Arial" panose="020B0604020202020204" pitchFamily="34" charset="0"/>
              </a:rPr>
              <a:t>Interbase</a:t>
            </a:r>
            <a:endParaRPr lang="es-E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ES" sz="1600" dirty="0" err="1">
                <a:latin typeface="Arial" panose="020B0604020202020204" pitchFamily="34" charset="0"/>
                <a:cs typeface="Arial" panose="020B0604020202020204" pitchFamily="34" charset="0"/>
              </a:rPr>
              <a:t>MariaDB</a:t>
            </a:r>
            <a:endParaRPr lang="es-E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ES" sz="1600" dirty="0">
                <a:latin typeface="Arial" panose="020B0604020202020204" pitchFamily="34" charset="0"/>
                <a:cs typeface="Arial" panose="020B0604020202020204" pitchFamily="34" charset="0"/>
              </a:rPr>
              <a:t>Microsoft SQL Server</a:t>
            </a:r>
          </a:p>
          <a:p>
            <a:pPr marL="285750" indent="-285750" algn="just">
              <a:buFont typeface="Arial" panose="020B0604020202020204" pitchFamily="34" charset="0"/>
              <a:buChar char="•"/>
            </a:pPr>
            <a:r>
              <a:rPr lang="es-ES" sz="1600" b="1" dirty="0" err="1">
                <a:latin typeface="Arial" panose="020B0604020202020204" pitchFamily="34" charset="0"/>
                <a:cs typeface="Arial" panose="020B0604020202020204" pitchFamily="34" charset="0"/>
              </a:rPr>
              <a:t>MySQL</a:t>
            </a:r>
            <a:endParaRPr lang="es-ES" sz="1600" b="1"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ES" sz="1600" dirty="0">
                <a:latin typeface="Arial" panose="020B0604020202020204" pitchFamily="34" charset="0"/>
                <a:cs typeface="Arial" panose="020B0604020202020204" pitchFamily="34" charset="0"/>
              </a:rPr>
              <a:t>Oracle</a:t>
            </a:r>
          </a:p>
          <a:p>
            <a:pPr marL="285750" indent="-285750" algn="just">
              <a:buFont typeface="Arial" panose="020B0604020202020204" pitchFamily="34" charset="0"/>
              <a:buChar char="•"/>
            </a:pPr>
            <a:r>
              <a:rPr lang="es-ES" sz="1600" dirty="0" err="1">
                <a:latin typeface="Arial" panose="020B0604020202020204" pitchFamily="34" charset="0"/>
                <a:cs typeface="Arial" panose="020B0604020202020204" pitchFamily="34" charset="0"/>
              </a:rPr>
              <a:t>PostgreSQL</a:t>
            </a:r>
            <a:endParaRPr lang="es-E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ES" sz="1600" dirty="0" err="1">
                <a:latin typeface="Arial" panose="020B0604020202020204" pitchFamily="34" charset="0"/>
                <a:cs typeface="Arial" panose="020B0604020202020204" pitchFamily="34" charset="0"/>
              </a:rPr>
              <a:t>Progress</a:t>
            </a:r>
            <a:endParaRPr lang="es-E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ES" sz="1600" dirty="0" err="1">
                <a:latin typeface="Arial" panose="020B0604020202020204" pitchFamily="34" charset="0"/>
                <a:cs typeface="Arial" panose="020B0604020202020204" pitchFamily="34" charset="0"/>
              </a:rPr>
              <a:t>PervasiveSQL</a:t>
            </a:r>
            <a:endParaRPr lang="es-E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ES" sz="1600" dirty="0" err="1">
                <a:latin typeface="Arial" panose="020B0604020202020204" pitchFamily="34" charset="0"/>
                <a:cs typeface="Arial" panose="020B0604020202020204" pitchFamily="34" charset="0"/>
              </a:rPr>
              <a:t>SQLite</a:t>
            </a:r>
            <a:endParaRPr lang="es-E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ES" sz="1600" dirty="0" err="1">
                <a:latin typeface="Arial" panose="020B0604020202020204" pitchFamily="34" charset="0"/>
                <a:cs typeface="Arial" panose="020B0604020202020204" pitchFamily="34" charset="0"/>
              </a:rPr>
              <a:t>Sybase</a:t>
            </a:r>
            <a:r>
              <a:rPr lang="es-ES" sz="1600" dirty="0">
                <a:latin typeface="Arial" panose="020B0604020202020204" pitchFamily="34" charset="0"/>
                <a:cs typeface="Arial" panose="020B0604020202020204" pitchFamily="34" charset="0"/>
              </a:rPr>
              <a:t> ASE</a:t>
            </a:r>
            <a:endParaRPr lang="es-E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70374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Qué es </a:t>
            </a:r>
            <a:r>
              <a:rPr lang="es-ES" dirty="0" err="1" smtClean="0">
                <a:solidFill>
                  <a:schemeClr val="tx1">
                    <a:lumMod val="95000"/>
                    <a:lumOff val="5000"/>
                  </a:schemeClr>
                </a:solidFill>
              </a:rPr>
              <a:t>MySQL</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Introducción</a:t>
            </a:r>
          </a:p>
        </p:txBody>
      </p:sp>
      <p:sp>
        <p:nvSpPr>
          <p:cNvPr id="3" name="2 Rectángulo"/>
          <p:cNvSpPr/>
          <p:nvPr/>
        </p:nvSpPr>
        <p:spPr>
          <a:xfrm>
            <a:off x="2304033" y="1961952"/>
            <a:ext cx="8928992" cy="5016758"/>
          </a:xfrm>
          <a:prstGeom prst="rect">
            <a:avLst/>
          </a:prstGeom>
        </p:spPr>
        <p:txBody>
          <a:bodyPr wrap="square">
            <a:spAutoFit/>
          </a:bodyPr>
          <a:lstStyle/>
          <a:p>
            <a:pPr algn="just"/>
            <a:r>
              <a:rPr lang="es-ES" sz="1600" b="1" dirty="0" err="1">
                <a:latin typeface="Arial" panose="020B0604020202020204" pitchFamily="34" charset="0"/>
                <a:cs typeface="Arial" panose="020B0604020202020204" pitchFamily="34" charset="0"/>
              </a:rPr>
              <a:t>MySQL</a:t>
            </a:r>
            <a:r>
              <a:rPr lang="es-ES" sz="1600" dirty="0">
                <a:latin typeface="Arial" panose="020B0604020202020204" pitchFamily="34" charset="0"/>
                <a:cs typeface="Arial" panose="020B0604020202020204" pitchFamily="34" charset="0"/>
              </a:rPr>
              <a:t> es un sistema de gestión de bases de datos relacional, </a:t>
            </a:r>
            <a:r>
              <a:rPr lang="es-ES" sz="1600" dirty="0" err="1">
                <a:latin typeface="Arial" panose="020B0604020202020204" pitchFamily="34" charset="0"/>
                <a:cs typeface="Arial" panose="020B0604020202020204" pitchFamily="34" charset="0"/>
              </a:rPr>
              <a:t>multihilo</a:t>
            </a:r>
            <a:r>
              <a:rPr lang="es-ES" sz="1600" dirty="0">
                <a:latin typeface="Arial" panose="020B0604020202020204" pitchFamily="34" charset="0"/>
                <a:cs typeface="Arial" panose="020B0604020202020204" pitchFamily="34" charset="0"/>
              </a:rPr>
              <a:t> y multiusuario con más de seis millones de instalaciones</a:t>
            </a:r>
            <a:r>
              <a:rPr lang="es-ES" sz="1600" dirty="0" smtClean="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MySQL</a:t>
            </a:r>
            <a:r>
              <a:rPr lang="es-ES" sz="1600" dirty="0">
                <a:latin typeface="Arial" panose="020B0604020202020204" pitchFamily="34" charset="0"/>
                <a:cs typeface="Arial" panose="020B0604020202020204" pitchFamily="34" charset="0"/>
              </a:rPr>
              <a:t> AB —desde enero de 2008 una subsidiaria de </a:t>
            </a:r>
            <a:r>
              <a:rPr lang="es-ES" sz="1600" dirty="0" err="1">
                <a:latin typeface="Arial" panose="020B0604020202020204" pitchFamily="34" charset="0"/>
                <a:cs typeface="Arial" panose="020B0604020202020204" pitchFamily="34" charset="0"/>
              </a:rPr>
              <a:t>Sun</a:t>
            </a:r>
            <a:r>
              <a:rPr lang="es-ES" sz="1600" dirty="0">
                <a:latin typeface="Arial" panose="020B0604020202020204" pitchFamily="34" charset="0"/>
                <a:cs typeface="Arial" panose="020B0604020202020204" pitchFamily="34" charset="0"/>
              </a:rPr>
              <a:t> Microsystems y ésta a su vez de Oracle </a:t>
            </a:r>
            <a:r>
              <a:rPr lang="es-ES" sz="1600" dirty="0" err="1">
                <a:latin typeface="Arial" panose="020B0604020202020204" pitchFamily="34" charset="0"/>
                <a:cs typeface="Arial" panose="020B0604020202020204" pitchFamily="34" charset="0"/>
              </a:rPr>
              <a:t>Corporation</a:t>
            </a:r>
            <a:r>
              <a:rPr lang="es-ES" sz="1600" dirty="0">
                <a:latin typeface="Arial" panose="020B0604020202020204" pitchFamily="34" charset="0"/>
                <a:cs typeface="Arial" panose="020B0604020202020204" pitchFamily="34" charset="0"/>
              </a:rPr>
              <a:t> desde abril de 2009— desarrolla </a:t>
            </a:r>
            <a:r>
              <a:rPr lang="es-ES" sz="1600" dirty="0" err="1">
                <a:latin typeface="Arial" panose="020B0604020202020204" pitchFamily="34" charset="0"/>
                <a:cs typeface="Arial" panose="020B0604020202020204" pitchFamily="34" charset="0"/>
              </a:rPr>
              <a:t>MySQL</a:t>
            </a:r>
            <a:r>
              <a:rPr lang="es-ES" sz="1600" dirty="0">
                <a:latin typeface="Arial" panose="020B0604020202020204" pitchFamily="34" charset="0"/>
                <a:cs typeface="Arial" panose="020B0604020202020204" pitchFamily="34" charset="0"/>
              </a:rPr>
              <a:t> como software libre en un esquema de licenciamiento dual</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Por un lado se ofrece bajo la GNU GPL para cualquier uso compatible con esta licencia, pero para aquellas empresas que quieran incorporarlo en productos privativos deben comprar a la empresa una licencia específica que les permita este uso. Está desarrollado en su mayor parte en ANSI C</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Al contrario de proyectos como Apache, donde el software es desarrollado por una comunidad pública y los derechos de autor del código están en poder del autor individual, </a:t>
            </a:r>
            <a:r>
              <a:rPr lang="es-ES" sz="1600" dirty="0" err="1">
                <a:latin typeface="Arial" panose="020B0604020202020204" pitchFamily="34" charset="0"/>
                <a:cs typeface="Arial" panose="020B0604020202020204" pitchFamily="34" charset="0"/>
              </a:rPr>
              <a:t>MySQL</a:t>
            </a:r>
            <a:r>
              <a:rPr lang="es-ES" sz="1600" dirty="0">
                <a:latin typeface="Arial" panose="020B0604020202020204" pitchFamily="34" charset="0"/>
                <a:cs typeface="Arial" panose="020B0604020202020204" pitchFamily="34" charset="0"/>
              </a:rPr>
              <a:t> es patrocinado por una empresa privada, que posee el copyright de la mayor parte del código. Esto es lo que posibilita el esquema de licenciamiento anteriormente mencionado. Además de la venta de licencias privativas, la compañía ofrece soporte y servicios. Para sus operaciones contratan trabajadores alrededor del mundo que colaboran vía Internet. </a:t>
            </a:r>
            <a:r>
              <a:rPr lang="es-ES" sz="1600" dirty="0" err="1">
                <a:latin typeface="Arial" panose="020B0604020202020204" pitchFamily="34" charset="0"/>
                <a:cs typeface="Arial" panose="020B0604020202020204" pitchFamily="34" charset="0"/>
              </a:rPr>
              <a:t>MySQL</a:t>
            </a:r>
            <a:r>
              <a:rPr lang="es-ES" sz="1600" dirty="0">
                <a:latin typeface="Arial" panose="020B0604020202020204" pitchFamily="34" charset="0"/>
                <a:cs typeface="Arial" panose="020B0604020202020204" pitchFamily="34" charset="0"/>
              </a:rPr>
              <a:t> AB fue fundado por David </a:t>
            </a:r>
            <a:r>
              <a:rPr lang="es-ES" sz="1600" dirty="0" err="1">
                <a:latin typeface="Arial" panose="020B0604020202020204" pitchFamily="34" charset="0"/>
                <a:cs typeface="Arial" panose="020B0604020202020204" pitchFamily="34" charset="0"/>
              </a:rPr>
              <a:t>Axmark</a:t>
            </a:r>
            <a:r>
              <a:rPr lang="es-ES" sz="1600" dirty="0">
                <a:latin typeface="Arial" panose="020B0604020202020204" pitchFamily="34" charset="0"/>
                <a:cs typeface="Arial" panose="020B0604020202020204" pitchFamily="34" charset="0"/>
              </a:rPr>
              <a:t>, Allan </a:t>
            </a:r>
            <a:r>
              <a:rPr lang="es-ES" sz="1600" dirty="0" err="1">
                <a:latin typeface="Arial" panose="020B0604020202020204" pitchFamily="34" charset="0"/>
                <a:cs typeface="Arial" panose="020B0604020202020204" pitchFamily="34" charset="0"/>
              </a:rPr>
              <a:t>Larsson</a:t>
            </a:r>
            <a:r>
              <a:rPr lang="es-ES" sz="1600" dirty="0">
                <a:latin typeface="Arial" panose="020B0604020202020204" pitchFamily="34" charset="0"/>
                <a:cs typeface="Arial" panose="020B0604020202020204" pitchFamily="34" charset="0"/>
              </a:rPr>
              <a:t> y Michael </a:t>
            </a:r>
            <a:r>
              <a:rPr lang="es-ES" sz="1600" dirty="0" err="1">
                <a:latin typeface="Arial" panose="020B0604020202020204" pitchFamily="34" charset="0"/>
                <a:cs typeface="Arial" panose="020B0604020202020204" pitchFamily="34" charset="0"/>
              </a:rPr>
              <a:t>Widenius</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err="1">
                <a:latin typeface="Arial" panose="020B0604020202020204" pitchFamily="34" charset="0"/>
                <a:cs typeface="Arial" panose="020B0604020202020204" pitchFamily="34" charset="0"/>
              </a:rPr>
              <a:t>MySQL</a:t>
            </a:r>
            <a:r>
              <a:rPr lang="es-ES" sz="1600" dirty="0">
                <a:latin typeface="Arial" panose="020B0604020202020204" pitchFamily="34" charset="0"/>
                <a:cs typeface="Arial" panose="020B0604020202020204" pitchFamily="34" charset="0"/>
              </a:rPr>
              <a:t> es usado por muchos sitios web grandes y populares, como Wikipedia</a:t>
            </a:r>
            <a:r>
              <a:rPr lang="es-ES" sz="1600" dirty="0" smtClean="0">
                <a:latin typeface="Arial" panose="020B0604020202020204" pitchFamily="34" charset="0"/>
                <a:cs typeface="Arial" panose="020B0604020202020204" pitchFamily="34" charset="0"/>
              </a:rPr>
              <a:t>, Google (no </a:t>
            </a:r>
            <a:r>
              <a:rPr lang="es-ES" sz="1600" dirty="0">
                <a:latin typeface="Arial" panose="020B0604020202020204" pitchFamily="34" charset="0"/>
                <a:cs typeface="Arial" panose="020B0604020202020204" pitchFamily="34" charset="0"/>
              </a:rPr>
              <a:t>para búsquedas), </a:t>
            </a:r>
            <a:r>
              <a:rPr lang="es-ES" sz="1600" dirty="0" smtClean="0">
                <a:latin typeface="Arial" panose="020B0604020202020204" pitchFamily="34" charset="0"/>
                <a:cs typeface="Arial" panose="020B0604020202020204" pitchFamily="34" charset="0"/>
              </a:rPr>
              <a:t>Facebook, </a:t>
            </a:r>
            <a:r>
              <a:rPr lang="es-ES" sz="1600" dirty="0">
                <a:latin typeface="Arial" panose="020B0604020202020204" pitchFamily="34" charset="0"/>
                <a:cs typeface="Arial" panose="020B0604020202020204" pitchFamily="34" charset="0"/>
              </a:rPr>
              <a:t>Twitter</a:t>
            </a:r>
            <a:r>
              <a:rPr lang="es-ES" sz="1600" dirty="0" smtClean="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Flickr</a:t>
            </a:r>
            <a:r>
              <a:rPr lang="es-ES" sz="1600" dirty="0" smtClean="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y </a:t>
            </a:r>
            <a:r>
              <a:rPr lang="es-ES" sz="1600" dirty="0" smtClean="0">
                <a:latin typeface="Arial" panose="020B0604020202020204" pitchFamily="34" charset="0"/>
                <a:cs typeface="Arial" panose="020B0604020202020204" pitchFamily="34" charset="0"/>
              </a:rPr>
              <a:t>YouTube.</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721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Temario Oficial</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Presentación Temario</a:t>
            </a:r>
          </a:p>
        </p:txBody>
      </p:sp>
      <p:sp>
        <p:nvSpPr>
          <p:cNvPr id="8" name="7 Rectángulo"/>
          <p:cNvSpPr/>
          <p:nvPr/>
        </p:nvSpPr>
        <p:spPr>
          <a:xfrm>
            <a:off x="2232025" y="1961952"/>
            <a:ext cx="4536504" cy="4662815"/>
          </a:xfrm>
          <a:prstGeom prst="rect">
            <a:avLst/>
          </a:prstGeom>
        </p:spPr>
        <p:txBody>
          <a:bodyPr wrap="square">
            <a:spAutoFit/>
          </a:bodyPr>
          <a:lstStyle/>
          <a:p>
            <a:r>
              <a:rPr lang="es-ES" sz="900" dirty="0" smtClean="0">
                <a:latin typeface="Arial" panose="020B0604020202020204" pitchFamily="34" charset="0"/>
                <a:cs typeface="Arial" panose="020B0604020202020204" pitchFamily="34" charset="0"/>
              </a:rPr>
              <a:t>3</a:t>
            </a:r>
            <a:r>
              <a:rPr lang="es-ES" sz="900" dirty="0">
                <a:latin typeface="Arial" panose="020B0604020202020204" pitchFamily="34" charset="0"/>
                <a:cs typeface="Arial" panose="020B0604020202020204" pitchFamily="34" charset="0"/>
              </a:rPr>
              <a:t>. Lenguajes de marcado para presentación de páginas web </a:t>
            </a:r>
            <a:r>
              <a:rPr lang="es-ES" sz="900" dirty="0" smtClean="0">
                <a:latin typeface="Arial" panose="020B0604020202020204" pitchFamily="34" charset="0"/>
                <a:cs typeface="Arial" panose="020B0604020202020204" pitchFamily="34" charset="0"/>
              </a:rPr>
              <a:t>(Continuación)</a:t>
            </a:r>
          </a:p>
          <a:p>
            <a:r>
              <a:rPr lang="es-ES" sz="900" dirty="0" smtClean="0">
                <a:latin typeface="Arial" panose="020B0604020202020204" pitchFamily="34" charset="0"/>
                <a:cs typeface="Arial" panose="020B0604020202020204" pitchFamily="34" charset="0"/>
              </a:rPr>
              <a:t>	– </a:t>
            </a:r>
            <a:r>
              <a:rPr lang="es-ES" sz="900" dirty="0">
                <a:latin typeface="Arial" panose="020B0604020202020204" pitchFamily="34" charset="0"/>
                <a:cs typeface="Arial" panose="020B0604020202020204" pitchFamily="34" charset="0"/>
              </a:rPr>
              <a:t>Imágenes. </a:t>
            </a:r>
          </a:p>
          <a:p>
            <a:pPr marL="1439863"/>
            <a:r>
              <a:rPr lang="es-ES" sz="900" dirty="0">
                <a:latin typeface="Arial" panose="020B0604020202020204" pitchFamily="34" charset="0"/>
                <a:cs typeface="Arial" panose="020B0604020202020204" pitchFamily="34" charset="0"/>
              </a:rPr>
              <a:t>– Formatos de imágenes. </a:t>
            </a:r>
          </a:p>
          <a:p>
            <a:pPr marL="1439863"/>
            <a:r>
              <a:rPr lang="es-ES" sz="900" dirty="0">
                <a:latin typeface="Arial" panose="020B0604020202020204" pitchFamily="34" charset="0"/>
                <a:cs typeface="Arial" panose="020B0604020202020204" pitchFamily="34" charset="0"/>
              </a:rPr>
              <a:t>– Características de imágenes: tamaño, título, textos alternativos. </a:t>
            </a:r>
          </a:p>
          <a:p>
            <a:pPr marL="1439863"/>
            <a:r>
              <a:rPr lang="es-ES" sz="900" dirty="0">
                <a:latin typeface="Arial" panose="020B0604020202020204" pitchFamily="34" charset="0"/>
                <a:cs typeface="Arial" panose="020B0604020202020204" pitchFamily="34" charset="0"/>
              </a:rPr>
              <a:t>– Enlaces en imágenes. </a:t>
            </a:r>
          </a:p>
          <a:p>
            <a:pPr marL="1439863"/>
            <a:r>
              <a:rPr lang="es-ES" sz="900" dirty="0">
                <a:latin typeface="Arial" panose="020B0604020202020204" pitchFamily="34" charset="0"/>
                <a:cs typeface="Arial" panose="020B0604020202020204" pitchFamily="34" charset="0"/>
              </a:rPr>
              <a:t>– Imágenes de fondo. </a:t>
            </a:r>
          </a:p>
          <a:p>
            <a:r>
              <a:rPr lang="es-ES" sz="900" dirty="0" smtClean="0">
                <a:latin typeface="Arial" panose="020B0604020202020204" pitchFamily="34" charset="0"/>
                <a:cs typeface="Arial" panose="020B0604020202020204" pitchFamily="34" charset="0"/>
              </a:rPr>
              <a:t>	– </a:t>
            </a:r>
            <a:r>
              <a:rPr lang="es-ES" sz="900" dirty="0">
                <a:latin typeface="Arial" panose="020B0604020202020204" pitchFamily="34" charset="0"/>
                <a:cs typeface="Arial" panose="020B0604020202020204" pitchFamily="34" charset="0"/>
              </a:rPr>
              <a:t>Listas</a:t>
            </a:r>
            <a:r>
              <a:rPr lang="es-ES" sz="900" dirty="0" smtClean="0">
                <a:latin typeface="Arial" panose="020B0604020202020204" pitchFamily="34" charset="0"/>
                <a:cs typeface="Arial" panose="020B0604020202020204" pitchFamily="34" charset="0"/>
              </a:rPr>
              <a:t>.</a:t>
            </a:r>
          </a:p>
          <a:p>
            <a:pPr marL="1439863" lvl="2"/>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Características. </a:t>
            </a:r>
          </a:p>
          <a:p>
            <a:pPr marL="1439863" lvl="2"/>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Ordenación de listas. </a:t>
            </a:r>
          </a:p>
          <a:p>
            <a:pPr marL="1439863" lvl="2"/>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Anidamiento en listas. </a:t>
            </a:r>
          </a:p>
          <a:p>
            <a:pPr marL="1439863"/>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Otros tipos de listas: listas de definición. </a:t>
            </a:r>
          </a:p>
          <a:p>
            <a:r>
              <a:rPr lang="es-ES" sz="900" dirty="0" smtClean="0">
                <a:latin typeface="Arial" panose="020B0604020202020204" pitchFamily="34" charset="0"/>
                <a:cs typeface="Arial" panose="020B0604020202020204" pitchFamily="34" charset="0"/>
              </a:rPr>
              <a:t>	– </a:t>
            </a:r>
            <a:r>
              <a:rPr lang="es-ES" sz="900" dirty="0">
                <a:latin typeface="Arial" panose="020B0604020202020204" pitchFamily="34" charset="0"/>
                <a:cs typeface="Arial" panose="020B0604020202020204" pitchFamily="34" charset="0"/>
              </a:rPr>
              <a:t>Tablas. </a:t>
            </a:r>
            <a:endParaRPr lang="es-ES" sz="900" dirty="0" smtClean="0">
              <a:latin typeface="Arial" panose="020B0604020202020204" pitchFamily="34" charset="0"/>
              <a:cs typeface="Arial" panose="020B0604020202020204" pitchFamily="34" charset="0"/>
            </a:endParaRPr>
          </a:p>
          <a:p>
            <a:pPr marL="1439863">
              <a:tabLst>
                <a:tab pos="1257300" algn="l"/>
              </a:tabLst>
            </a:pPr>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Estructura básica. </a:t>
            </a:r>
            <a:endParaRPr lang="es-ES" sz="900" dirty="0" smtClean="0">
              <a:latin typeface="Arial" panose="020B0604020202020204" pitchFamily="34" charset="0"/>
              <a:cs typeface="Arial" panose="020B0604020202020204" pitchFamily="34" charset="0"/>
            </a:endParaRPr>
          </a:p>
          <a:p>
            <a:pPr marL="1439863" lvl="3"/>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Formato de tablas: bordes, alineación, tamaño, etc. </a:t>
            </a:r>
            <a:endParaRPr lang="es-ES" sz="900" dirty="0" smtClean="0">
              <a:latin typeface="Arial" panose="020B0604020202020204" pitchFamily="34" charset="0"/>
              <a:cs typeface="Arial" panose="020B0604020202020204" pitchFamily="34" charset="0"/>
            </a:endParaRPr>
          </a:p>
          <a:p>
            <a:pPr marL="1439863" lvl="3"/>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Formato de contenido de celdas.</a:t>
            </a:r>
          </a:p>
          <a:p>
            <a:pPr marL="1439863" lvl="3"/>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Agrupamiento de filas y columnas. </a:t>
            </a:r>
            <a:endParaRPr lang="es-ES" sz="900" dirty="0" smtClean="0">
              <a:latin typeface="Arial" panose="020B0604020202020204" pitchFamily="34" charset="0"/>
              <a:cs typeface="Arial" panose="020B0604020202020204" pitchFamily="34" charset="0"/>
            </a:endParaRPr>
          </a:p>
          <a:p>
            <a:pPr marL="1439863" lvl="3"/>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Tablas anidadas. </a:t>
            </a:r>
            <a:endParaRPr lang="es-ES" sz="900" dirty="0" smtClean="0">
              <a:latin typeface="Arial" panose="020B0604020202020204" pitchFamily="34" charset="0"/>
              <a:cs typeface="Arial" panose="020B0604020202020204" pitchFamily="34" charset="0"/>
            </a:endParaRPr>
          </a:p>
          <a:p>
            <a:pPr marL="1439863" lvl="3"/>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Buenas prácticas en el uso de tablas. </a:t>
            </a:r>
            <a:endParaRPr lang="es-ES" sz="900" dirty="0" smtClean="0">
              <a:latin typeface="Arial" panose="020B0604020202020204" pitchFamily="34" charset="0"/>
              <a:cs typeface="Arial" panose="020B0604020202020204" pitchFamily="34" charset="0"/>
            </a:endParaRPr>
          </a:p>
          <a:p>
            <a:r>
              <a:rPr lang="es-ES" sz="900" dirty="0" smtClean="0">
                <a:latin typeface="Arial" panose="020B0604020202020204" pitchFamily="34" charset="0"/>
                <a:cs typeface="Arial" panose="020B0604020202020204" pitchFamily="34" charset="0"/>
              </a:rPr>
              <a:t>	– </a:t>
            </a:r>
            <a:r>
              <a:rPr lang="es-ES" sz="900" dirty="0">
                <a:latin typeface="Arial" panose="020B0604020202020204" pitchFamily="34" charset="0"/>
                <a:cs typeface="Arial" panose="020B0604020202020204" pitchFamily="34" charset="0"/>
              </a:rPr>
              <a:t>Marcos (</a:t>
            </a:r>
            <a:r>
              <a:rPr lang="es-ES" sz="900" dirty="0" err="1">
                <a:latin typeface="Arial" panose="020B0604020202020204" pitchFamily="34" charset="0"/>
                <a:cs typeface="Arial" panose="020B0604020202020204" pitchFamily="34" charset="0"/>
              </a:rPr>
              <a:t>frames</a:t>
            </a:r>
            <a:r>
              <a:rPr lang="es-ES" sz="900" dirty="0">
                <a:latin typeface="Arial" panose="020B0604020202020204" pitchFamily="34" charset="0"/>
                <a:cs typeface="Arial" panose="020B0604020202020204" pitchFamily="34" charset="0"/>
              </a:rPr>
              <a:t>). </a:t>
            </a:r>
            <a:endParaRPr lang="es-ES" sz="900" dirty="0" smtClean="0">
              <a:latin typeface="Arial" panose="020B0604020202020204" pitchFamily="34" charset="0"/>
              <a:cs typeface="Arial" panose="020B0604020202020204" pitchFamily="34" charset="0"/>
            </a:endParaRPr>
          </a:p>
          <a:p>
            <a:pPr marL="1438275" lvl="3"/>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Creación de marcos. </a:t>
            </a:r>
            <a:endParaRPr lang="es-ES" sz="900" dirty="0" smtClean="0">
              <a:latin typeface="Arial" panose="020B0604020202020204" pitchFamily="34" charset="0"/>
              <a:cs typeface="Arial" panose="020B0604020202020204" pitchFamily="34" charset="0"/>
            </a:endParaRPr>
          </a:p>
          <a:p>
            <a:pPr marL="1438275" lvl="3"/>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Ventajas e inconvenientes en el uso de marcos. </a:t>
            </a:r>
            <a:endParaRPr lang="es-ES" sz="900" dirty="0" smtClean="0">
              <a:latin typeface="Arial" panose="020B0604020202020204" pitchFamily="34" charset="0"/>
              <a:cs typeface="Arial" panose="020B0604020202020204" pitchFamily="34" charset="0"/>
            </a:endParaRPr>
          </a:p>
          <a:p>
            <a:pPr marL="1438275" lvl="3"/>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Soporte de navegadores. </a:t>
            </a:r>
            <a:endParaRPr lang="es-ES" sz="900" dirty="0" smtClean="0">
              <a:latin typeface="Arial" panose="020B0604020202020204" pitchFamily="34" charset="0"/>
              <a:cs typeface="Arial" panose="020B0604020202020204" pitchFamily="34" charset="0"/>
            </a:endParaRPr>
          </a:p>
          <a:p>
            <a:pPr marL="1438275" lvl="3"/>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Formateado de marcos. </a:t>
            </a:r>
            <a:endParaRPr lang="es-ES" sz="900" dirty="0" smtClean="0">
              <a:latin typeface="Arial" panose="020B0604020202020204" pitchFamily="34" charset="0"/>
              <a:cs typeface="Arial" panose="020B0604020202020204" pitchFamily="34" charset="0"/>
            </a:endParaRPr>
          </a:p>
          <a:p>
            <a:pPr marL="1438275" lvl="3"/>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Enlaces entre contenidos de marcos. </a:t>
            </a:r>
            <a:endParaRPr lang="es-ES" sz="900" dirty="0" smtClean="0">
              <a:latin typeface="Arial" panose="020B0604020202020204" pitchFamily="34" charset="0"/>
              <a:cs typeface="Arial" panose="020B0604020202020204" pitchFamily="34" charset="0"/>
            </a:endParaRPr>
          </a:p>
          <a:p>
            <a:pPr marL="1438275" lvl="3"/>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Marcos anidados. </a:t>
            </a:r>
            <a:endParaRPr lang="es-ES" sz="900" dirty="0" smtClean="0">
              <a:latin typeface="Arial" panose="020B0604020202020204" pitchFamily="34" charset="0"/>
              <a:cs typeface="Arial" panose="020B0604020202020204" pitchFamily="34" charset="0"/>
            </a:endParaRPr>
          </a:p>
          <a:p>
            <a:pPr marL="1438275" lvl="3"/>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Marcos incrustados (</a:t>
            </a:r>
            <a:r>
              <a:rPr lang="es-ES" sz="900" dirty="0" err="1">
                <a:latin typeface="Arial" panose="020B0604020202020204" pitchFamily="34" charset="0"/>
                <a:cs typeface="Arial" panose="020B0604020202020204" pitchFamily="34" charset="0"/>
              </a:rPr>
              <a:t>iFrames</a:t>
            </a:r>
            <a:r>
              <a:rPr lang="es-ES" sz="900" dirty="0">
                <a:latin typeface="Arial" panose="020B0604020202020204" pitchFamily="34" charset="0"/>
                <a:cs typeface="Arial" panose="020B0604020202020204" pitchFamily="34" charset="0"/>
              </a:rPr>
              <a:t>). </a:t>
            </a:r>
            <a:endParaRPr lang="es-ES" sz="900" dirty="0" smtClean="0">
              <a:latin typeface="Arial" panose="020B0604020202020204" pitchFamily="34" charset="0"/>
              <a:cs typeface="Arial" panose="020B0604020202020204" pitchFamily="34" charset="0"/>
            </a:endParaRPr>
          </a:p>
          <a:p>
            <a:r>
              <a:rPr lang="es-ES" sz="900" dirty="0" smtClean="0">
                <a:latin typeface="Arial" panose="020B0604020202020204" pitchFamily="34" charset="0"/>
                <a:cs typeface="Arial" panose="020B0604020202020204" pitchFamily="34" charset="0"/>
              </a:rPr>
              <a:t>	– </a:t>
            </a:r>
            <a:r>
              <a:rPr lang="es-ES" sz="900" dirty="0">
                <a:latin typeface="Arial" panose="020B0604020202020204" pitchFamily="34" charset="0"/>
                <a:cs typeface="Arial" panose="020B0604020202020204" pitchFamily="34" charset="0"/>
              </a:rPr>
              <a:t>Formularios. </a:t>
            </a:r>
            <a:endParaRPr lang="es-ES" sz="900" dirty="0" smtClean="0">
              <a:latin typeface="Arial" panose="020B0604020202020204" pitchFamily="34" charset="0"/>
              <a:cs typeface="Arial" panose="020B0604020202020204" pitchFamily="34" charset="0"/>
            </a:endParaRPr>
          </a:p>
          <a:p>
            <a:pPr marL="1438275" lvl="3"/>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Descripción general y uso de formularios. </a:t>
            </a:r>
            <a:endParaRPr lang="es-ES" sz="900" dirty="0" smtClean="0">
              <a:latin typeface="Arial" panose="020B0604020202020204" pitchFamily="34" charset="0"/>
              <a:cs typeface="Arial" panose="020B0604020202020204" pitchFamily="34" charset="0"/>
            </a:endParaRPr>
          </a:p>
          <a:p>
            <a:pPr marL="1438275" lvl="3"/>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Elementos de un formulario: texto, botones, etc. </a:t>
            </a:r>
            <a:endParaRPr lang="es-ES" sz="900" dirty="0" smtClean="0">
              <a:latin typeface="Arial" panose="020B0604020202020204" pitchFamily="34" charset="0"/>
              <a:cs typeface="Arial" panose="020B0604020202020204" pitchFamily="34" charset="0"/>
            </a:endParaRPr>
          </a:p>
          <a:p>
            <a:pPr marL="1438275" lvl="3"/>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Procesamiento de formularios. </a:t>
            </a:r>
            <a:endParaRPr lang="es-ES" sz="900" dirty="0" smtClean="0">
              <a:latin typeface="Arial" panose="020B0604020202020204" pitchFamily="34" charset="0"/>
              <a:cs typeface="Arial" panose="020B0604020202020204" pitchFamily="34" charset="0"/>
            </a:endParaRPr>
          </a:p>
          <a:p>
            <a:pPr marL="1438275" lvl="3"/>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Formateado de formularios: atajos de teclado, orden de edición, grupos, etiquetas, etc. </a:t>
            </a:r>
          </a:p>
        </p:txBody>
      </p:sp>
      <p:sp>
        <p:nvSpPr>
          <p:cNvPr id="9" name="8 Rectángulo"/>
          <p:cNvSpPr/>
          <p:nvPr/>
        </p:nvSpPr>
        <p:spPr>
          <a:xfrm>
            <a:off x="6984553" y="1961952"/>
            <a:ext cx="4320480" cy="3000821"/>
          </a:xfrm>
          <a:prstGeom prst="rect">
            <a:avLst/>
          </a:prstGeom>
        </p:spPr>
        <p:txBody>
          <a:bodyPr wrap="square">
            <a:spAutoFit/>
          </a:bodyPr>
          <a:lstStyle/>
          <a:p>
            <a:r>
              <a:rPr lang="es-ES" sz="900" dirty="0" smtClean="0">
                <a:latin typeface="Arial" panose="020B0604020202020204" pitchFamily="34" charset="0"/>
                <a:cs typeface="Arial" panose="020B0604020202020204" pitchFamily="34" charset="0"/>
              </a:rPr>
              <a:t>3</a:t>
            </a:r>
            <a:r>
              <a:rPr lang="es-ES" sz="900" dirty="0">
                <a:latin typeface="Arial" panose="020B0604020202020204" pitchFamily="34" charset="0"/>
                <a:cs typeface="Arial" panose="020B0604020202020204" pitchFamily="34" charset="0"/>
              </a:rPr>
              <a:t>. Lenguajes de marcado para presentación de páginas web (Continuación)</a:t>
            </a:r>
          </a:p>
          <a:p>
            <a:r>
              <a:rPr lang="es-ES" sz="900" dirty="0">
                <a:latin typeface="Arial" panose="020B0604020202020204" pitchFamily="34" charset="0"/>
                <a:cs typeface="Arial" panose="020B0604020202020204" pitchFamily="34" charset="0"/>
              </a:rPr>
              <a:t>	</a:t>
            </a:r>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Elementos específicos para tecnologías móviles. </a:t>
            </a:r>
            <a:endParaRPr lang="es-ES" sz="900" dirty="0" smtClean="0">
              <a:latin typeface="Arial" panose="020B0604020202020204" pitchFamily="34" charset="0"/>
              <a:cs typeface="Arial" panose="020B0604020202020204" pitchFamily="34" charset="0"/>
            </a:endParaRPr>
          </a:p>
          <a:p>
            <a:pPr marL="1435100" lvl="3"/>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Selección del lenguaje de marcas para tecnologías móviles. </a:t>
            </a:r>
            <a:endParaRPr lang="es-ES" sz="900" dirty="0" smtClean="0">
              <a:latin typeface="Arial" panose="020B0604020202020204" pitchFamily="34" charset="0"/>
              <a:cs typeface="Arial" panose="020B0604020202020204" pitchFamily="34" charset="0"/>
            </a:endParaRPr>
          </a:p>
          <a:p>
            <a:pPr marL="1435100" lvl="3"/>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Hojas de estilo en dispositivos móviles. </a:t>
            </a:r>
            <a:endParaRPr lang="es-ES" sz="900" dirty="0" smtClean="0">
              <a:latin typeface="Arial" panose="020B0604020202020204" pitchFamily="34" charset="0"/>
              <a:cs typeface="Arial" panose="020B0604020202020204" pitchFamily="34" charset="0"/>
            </a:endParaRPr>
          </a:p>
          <a:p>
            <a:r>
              <a:rPr lang="es-ES" sz="900" dirty="0" smtClean="0">
                <a:latin typeface="Arial" panose="020B0604020202020204" pitchFamily="34" charset="0"/>
                <a:cs typeface="Arial" panose="020B0604020202020204" pitchFamily="34" charset="0"/>
              </a:rPr>
              <a:t>	– </a:t>
            </a:r>
            <a:r>
              <a:rPr lang="es-ES" sz="900" dirty="0">
                <a:latin typeface="Arial" panose="020B0604020202020204" pitchFamily="34" charset="0"/>
                <a:cs typeface="Arial" panose="020B0604020202020204" pitchFamily="34" charset="0"/>
              </a:rPr>
              <a:t>Elementos en desuso (</a:t>
            </a:r>
            <a:r>
              <a:rPr lang="es-ES" sz="900" dirty="0" err="1">
                <a:latin typeface="Arial" panose="020B0604020202020204" pitchFamily="34" charset="0"/>
                <a:cs typeface="Arial" panose="020B0604020202020204" pitchFamily="34" charset="0"/>
              </a:rPr>
              <a:t>deprecated</a:t>
            </a:r>
            <a:r>
              <a:rPr lang="es-ES" sz="900" dirty="0">
                <a:latin typeface="Arial" panose="020B0604020202020204" pitchFamily="34" charset="0"/>
                <a:cs typeface="Arial" panose="020B0604020202020204" pitchFamily="34" charset="0"/>
              </a:rPr>
              <a:t>). </a:t>
            </a:r>
            <a:endParaRPr lang="es-ES" sz="900" dirty="0" smtClean="0">
              <a:latin typeface="Arial" panose="020B0604020202020204" pitchFamily="34" charset="0"/>
              <a:cs typeface="Arial" panose="020B0604020202020204" pitchFamily="34" charset="0"/>
            </a:endParaRPr>
          </a:p>
          <a:p>
            <a:pPr marL="1435100" lvl="3"/>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Texto parpadeante. </a:t>
            </a:r>
            <a:endParaRPr lang="es-ES" sz="900" dirty="0" smtClean="0">
              <a:latin typeface="Arial" panose="020B0604020202020204" pitchFamily="34" charset="0"/>
              <a:cs typeface="Arial" panose="020B0604020202020204" pitchFamily="34" charset="0"/>
            </a:endParaRPr>
          </a:p>
          <a:p>
            <a:pPr marL="1435100" lvl="3"/>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Marquesinas. </a:t>
            </a:r>
            <a:endParaRPr lang="es-ES" sz="900" dirty="0" smtClean="0">
              <a:latin typeface="Arial" panose="020B0604020202020204" pitchFamily="34" charset="0"/>
              <a:cs typeface="Arial" panose="020B0604020202020204" pitchFamily="34" charset="0"/>
            </a:endParaRPr>
          </a:p>
          <a:p>
            <a:pPr marL="1435100" lvl="3"/>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Alineaciones. </a:t>
            </a:r>
            <a:endParaRPr lang="es-ES" sz="900" dirty="0" smtClean="0">
              <a:latin typeface="Arial" panose="020B0604020202020204" pitchFamily="34" charset="0"/>
              <a:cs typeface="Arial" panose="020B0604020202020204" pitchFamily="34" charset="0"/>
            </a:endParaRPr>
          </a:p>
          <a:p>
            <a:pPr marL="1435100" lvl="3"/>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Otros elementos en desuso </a:t>
            </a:r>
            <a:r>
              <a:rPr lang="es-ES" sz="900" dirty="0" smtClean="0">
                <a:latin typeface="Arial" panose="020B0604020202020204" pitchFamily="34" charset="0"/>
                <a:cs typeface="Arial" panose="020B0604020202020204" pitchFamily="34" charset="0"/>
              </a:rPr>
              <a:t>.</a:t>
            </a:r>
          </a:p>
          <a:p>
            <a:pPr lvl="3"/>
            <a:endParaRPr lang="es-ES" sz="900" dirty="0">
              <a:latin typeface="Arial" panose="020B0604020202020204" pitchFamily="34" charset="0"/>
              <a:cs typeface="Arial" panose="020B0604020202020204" pitchFamily="34" charset="0"/>
            </a:endParaRPr>
          </a:p>
          <a:p>
            <a:r>
              <a:rPr lang="es-ES" sz="900" dirty="0">
                <a:latin typeface="Arial" panose="020B0604020202020204" pitchFamily="34" charset="0"/>
                <a:cs typeface="Arial" panose="020B0604020202020204" pitchFamily="34" charset="0"/>
              </a:rPr>
              <a:t>4. Hojas de Estilo web </a:t>
            </a:r>
            <a:endParaRPr lang="es-ES" sz="900" dirty="0" smtClean="0">
              <a:latin typeface="Arial" panose="020B0604020202020204" pitchFamily="34" charset="0"/>
              <a:cs typeface="Arial" panose="020B0604020202020204" pitchFamily="34" charset="0"/>
            </a:endParaRPr>
          </a:p>
          <a:p>
            <a:pPr lvl="2"/>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Tipos de hojas de estilo: estáticas y dinámicas. </a:t>
            </a:r>
            <a:endParaRPr lang="es-ES" sz="900" dirty="0" smtClean="0">
              <a:latin typeface="Arial" panose="020B0604020202020204" pitchFamily="34" charset="0"/>
              <a:cs typeface="Arial" panose="020B0604020202020204" pitchFamily="34" charset="0"/>
            </a:endParaRPr>
          </a:p>
          <a:p>
            <a:pPr lvl="2"/>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Elementos y estructura de una hoja de estilo. </a:t>
            </a:r>
            <a:endParaRPr lang="es-ES" sz="900" dirty="0" smtClean="0">
              <a:latin typeface="Arial" panose="020B0604020202020204" pitchFamily="34" charset="0"/>
              <a:cs typeface="Arial" panose="020B0604020202020204" pitchFamily="34" charset="0"/>
            </a:endParaRPr>
          </a:p>
          <a:p>
            <a:pPr marL="1435100" lvl="3"/>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Creación de hojas de estilo. </a:t>
            </a:r>
            <a:endParaRPr lang="es-ES" sz="900" dirty="0" smtClean="0">
              <a:latin typeface="Arial" panose="020B0604020202020204" pitchFamily="34" charset="0"/>
              <a:cs typeface="Arial" panose="020B0604020202020204" pitchFamily="34" charset="0"/>
            </a:endParaRPr>
          </a:p>
          <a:p>
            <a:pPr marL="1435100" lvl="3"/>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Aplicación de estilos. </a:t>
            </a:r>
            <a:endParaRPr lang="es-ES" sz="900" dirty="0" smtClean="0">
              <a:latin typeface="Arial" panose="020B0604020202020204" pitchFamily="34" charset="0"/>
              <a:cs typeface="Arial" panose="020B0604020202020204" pitchFamily="34" charset="0"/>
            </a:endParaRPr>
          </a:p>
          <a:p>
            <a:pPr marL="1435100" lvl="3"/>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Herencia de estilos y aplicación en cascada. </a:t>
            </a:r>
            <a:endParaRPr lang="es-ES" sz="900" dirty="0" smtClean="0">
              <a:latin typeface="Arial" panose="020B0604020202020204" pitchFamily="34" charset="0"/>
              <a:cs typeface="Arial" panose="020B0604020202020204" pitchFamily="34" charset="0"/>
            </a:endParaRPr>
          </a:p>
          <a:p>
            <a:pPr marL="1435100" lvl="3"/>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Formateado de páginas mediante estilos. </a:t>
            </a:r>
            <a:endParaRPr lang="es-ES" sz="900" dirty="0" smtClean="0">
              <a:latin typeface="Arial" panose="020B0604020202020204" pitchFamily="34" charset="0"/>
              <a:cs typeface="Arial" panose="020B0604020202020204" pitchFamily="34" charset="0"/>
            </a:endParaRPr>
          </a:p>
          <a:p>
            <a:pPr marL="1435100" lvl="3"/>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Estructura de páginas mediante estilos. </a:t>
            </a:r>
            <a:endParaRPr lang="es-ES" sz="900" dirty="0" smtClean="0">
              <a:latin typeface="Arial" panose="020B0604020202020204" pitchFamily="34" charset="0"/>
              <a:cs typeface="Arial" panose="020B0604020202020204" pitchFamily="34" charset="0"/>
            </a:endParaRPr>
          </a:p>
          <a:p>
            <a:pPr lvl="2"/>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Diseño de estilos para diferentes dispositivos. </a:t>
            </a:r>
            <a:endParaRPr lang="es-ES" sz="900" dirty="0" smtClean="0">
              <a:latin typeface="Arial" panose="020B0604020202020204" pitchFamily="34" charset="0"/>
              <a:cs typeface="Arial" panose="020B0604020202020204" pitchFamily="34" charset="0"/>
            </a:endParaRPr>
          </a:p>
          <a:p>
            <a:pPr lvl="2"/>
            <a:r>
              <a:rPr lang="es-ES" sz="900" dirty="0" smtClean="0">
                <a:latin typeface="Arial" panose="020B0604020202020204" pitchFamily="34" charset="0"/>
                <a:cs typeface="Arial" panose="020B0604020202020204" pitchFamily="34" charset="0"/>
              </a:rPr>
              <a:t>– </a:t>
            </a:r>
            <a:r>
              <a:rPr lang="es-ES" sz="900" dirty="0">
                <a:latin typeface="Arial" panose="020B0604020202020204" pitchFamily="34" charset="0"/>
                <a:cs typeface="Arial" panose="020B0604020202020204" pitchFamily="34" charset="0"/>
              </a:rPr>
              <a:t>Buenas prácticas en el uso de hojas de estilo.</a:t>
            </a:r>
          </a:p>
        </p:txBody>
      </p:sp>
    </p:spTree>
    <p:extLst>
      <p:ext uri="{BB962C8B-B14F-4D97-AF65-F5344CB8AC3E}">
        <p14:creationId xmlns:p14="http://schemas.microsoft.com/office/powerpoint/2010/main" val="9322330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Qué es PHP</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Introducción</a:t>
            </a:r>
          </a:p>
        </p:txBody>
      </p:sp>
      <p:sp>
        <p:nvSpPr>
          <p:cNvPr id="3" name="2 Rectángulo"/>
          <p:cNvSpPr/>
          <p:nvPr/>
        </p:nvSpPr>
        <p:spPr>
          <a:xfrm>
            <a:off x="2304033" y="1961952"/>
            <a:ext cx="8928992" cy="4524315"/>
          </a:xfrm>
          <a:prstGeom prst="rect">
            <a:avLst/>
          </a:prstGeom>
        </p:spPr>
        <p:txBody>
          <a:bodyPr wrap="square">
            <a:spAutoFit/>
          </a:bodyPr>
          <a:lstStyle/>
          <a:p>
            <a:pPr algn="just"/>
            <a:r>
              <a:rPr lang="es-ES" sz="1600" b="1" dirty="0">
                <a:latin typeface="Arial" panose="020B0604020202020204" pitchFamily="34" charset="0"/>
                <a:cs typeface="Arial" panose="020B0604020202020204" pitchFamily="34" charset="0"/>
              </a:rPr>
              <a:t>PHP</a:t>
            </a:r>
            <a:r>
              <a:rPr lang="es-ES" sz="1600" dirty="0">
                <a:latin typeface="Arial" panose="020B0604020202020204" pitchFamily="34" charset="0"/>
                <a:cs typeface="Arial" panose="020B0604020202020204" pitchFamily="34" charset="0"/>
              </a:rPr>
              <a:t> es un lenguaje de programación de uso general de código del lado del servidor originalmente diseñado para el desarrollo web de contenido dinámico. Fue uno de los primeros lenguajes de programación del lado del servidor que se podían incorporar directamente en el documento HTML en lugar de llamar a un archivo externo que procese los datos. El código es interpretado por un servidor web con un módulo de procesador de PHP que genera la página Web resultante. PHP ha evolucionado por lo que ahora incluye también una interfaz de línea de comandos que puede ser usada en aplicaciones gráficas independientes. Puede ser usado en la mayoría de los servidores web al igual que en casi todos los sistemas operativos y plataformas sin ningún costo</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Se considera uno de los lenguajes más flexibles, potentes y de alto rendimiento conocidos hasta el día de hoy. Lo que ha atraído el interés de múltiples sitios con gran demanda de tráfico como Facebook, para optar por PHP como tecnología de servidor</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Fue creado originalmente por </a:t>
            </a:r>
            <a:r>
              <a:rPr lang="es-ES" sz="1600" dirty="0" err="1">
                <a:latin typeface="Arial" panose="020B0604020202020204" pitchFamily="34" charset="0"/>
                <a:cs typeface="Arial" panose="020B0604020202020204" pitchFamily="34" charset="0"/>
              </a:rPr>
              <a:t>Rasmus</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Lerdorf</a:t>
            </a:r>
            <a:r>
              <a:rPr lang="es-ES" sz="1600" dirty="0">
                <a:latin typeface="Arial" panose="020B0604020202020204" pitchFamily="34" charset="0"/>
                <a:cs typeface="Arial" panose="020B0604020202020204" pitchFamily="34" charset="0"/>
              </a:rPr>
              <a:t> en 1995. Actualmente el lenguaje sigue siendo desarrollado con nuevas funciones por el grupo PHP</a:t>
            </a:r>
            <a:r>
              <a:rPr lang="es-ES" sz="1600" dirty="0" smtClean="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Este lenguaje forma parte del software libre publicado bajo la licencia PHP, que es incompatible con la Licencia Pública General de GNU debido a las restricciones del uso del término PHP</a:t>
            </a:r>
            <a:r>
              <a:rPr lang="es-E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07353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Qué es Java</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Introducción</a:t>
            </a:r>
          </a:p>
        </p:txBody>
      </p:sp>
      <p:sp>
        <p:nvSpPr>
          <p:cNvPr id="3" name="2 Rectángulo"/>
          <p:cNvSpPr/>
          <p:nvPr/>
        </p:nvSpPr>
        <p:spPr>
          <a:xfrm>
            <a:off x="2304033" y="1961952"/>
            <a:ext cx="8928992" cy="4031873"/>
          </a:xfrm>
          <a:prstGeom prst="rect">
            <a:avLst/>
          </a:prstGeom>
        </p:spPr>
        <p:txBody>
          <a:bodyPr wrap="square">
            <a:spAutoFit/>
          </a:bodyPr>
          <a:lstStyle/>
          <a:p>
            <a:pPr algn="just"/>
            <a:r>
              <a:rPr lang="es-ES" sz="1600" b="1" dirty="0">
                <a:latin typeface="Arial" panose="020B0604020202020204" pitchFamily="34" charset="0"/>
                <a:cs typeface="Arial" panose="020B0604020202020204" pitchFamily="34" charset="0"/>
              </a:rPr>
              <a:t>Java</a:t>
            </a:r>
            <a:r>
              <a:rPr lang="es-ES" sz="1600" dirty="0">
                <a:latin typeface="Arial" panose="020B0604020202020204" pitchFamily="34" charset="0"/>
                <a:cs typeface="Arial" panose="020B0604020202020204" pitchFamily="34" charset="0"/>
              </a:rPr>
              <a:t> es un lenguaje de programación de propósito general, concurrente, orientado a objetos que fue diseñado específicamente para tener tan pocas dependencias de implementación como fuera posible. Su intención es permitir que los desarrolladores de aplicaciones escriban el programa una vez y lo ejecuten en cualquier dispositivo (conocido en inglés como WORA, o "</a:t>
            </a:r>
            <a:r>
              <a:rPr lang="es-ES" sz="1600" dirty="0" err="1">
                <a:latin typeface="Arial" panose="020B0604020202020204" pitchFamily="34" charset="0"/>
                <a:cs typeface="Arial" panose="020B0604020202020204" pitchFamily="34" charset="0"/>
              </a:rPr>
              <a:t>write</a:t>
            </a:r>
            <a:r>
              <a:rPr lang="es-ES" sz="1600" dirty="0">
                <a:latin typeface="Arial" panose="020B0604020202020204" pitchFamily="34" charset="0"/>
                <a:cs typeface="Arial" panose="020B0604020202020204" pitchFamily="34" charset="0"/>
              </a:rPr>
              <a:t> once, run </a:t>
            </a:r>
            <a:r>
              <a:rPr lang="es-ES" sz="1600" dirty="0" err="1">
                <a:latin typeface="Arial" panose="020B0604020202020204" pitchFamily="34" charset="0"/>
                <a:cs typeface="Arial" panose="020B0604020202020204" pitchFamily="34" charset="0"/>
              </a:rPr>
              <a:t>anywhere</a:t>
            </a:r>
            <a:r>
              <a:rPr lang="es-ES" sz="1600" dirty="0">
                <a:latin typeface="Arial" panose="020B0604020202020204" pitchFamily="34" charset="0"/>
                <a:cs typeface="Arial" panose="020B0604020202020204" pitchFamily="34" charset="0"/>
              </a:rPr>
              <a:t>"), lo que quiere decir que el código que es ejecutado en una plataforma no tiene que ser recompilado para correr en otra. Java es, a partir de 2012, uno de los lenguajes de programación más populares en uso, particularmente para aplicaciones de cliente-servidor de web, con unos 10 millones de usuarios reportados</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El lenguaje de programación Java fue originalmente desarrollado por James </a:t>
            </a:r>
            <a:r>
              <a:rPr lang="es-ES" sz="1600" dirty="0" err="1">
                <a:latin typeface="Arial" panose="020B0604020202020204" pitchFamily="34" charset="0"/>
                <a:cs typeface="Arial" panose="020B0604020202020204" pitchFamily="34" charset="0"/>
              </a:rPr>
              <a:t>Gosling</a:t>
            </a:r>
            <a:r>
              <a:rPr lang="es-ES" sz="1600" dirty="0">
                <a:latin typeface="Arial" panose="020B0604020202020204" pitchFamily="34" charset="0"/>
                <a:cs typeface="Arial" panose="020B0604020202020204" pitchFamily="34" charset="0"/>
              </a:rPr>
              <a:t> de </a:t>
            </a:r>
            <a:r>
              <a:rPr lang="es-ES" sz="1600" dirty="0" err="1">
                <a:latin typeface="Arial" panose="020B0604020202020204" pitchFamily="34" charset="0"/>
                <a:cs typeface="Arial" panose="020B0604020202020204" pitchFamily="34" charset="0"/>
              </a:rPr>
              <a:t>Sun</a:t>
            </a:r>
            <a:r>
              <a:rPr lang="es-ES" sz="1600" dirty="0">
                <a:latin typeface="Arial" panose="020B0604020202020204" pitchFamily="34" charset="0"/>
                <a:cs typeface="Arial" panose="020B0604020202020204" pitchFamily="34" charset="0"/>
              </a:rPr>
              <a:t> Microsystems (la cual fue adquirida por la compañía Oracle) y publicado en 1995 como un componente fundamental de la plataforma Java de </a:t>
            </a:r>
            <a:r>
              <a:rPr lang="es-ES" sz="1600" dirty="0" err="1">
                <a:latin typeface="Arial" panose="020B0604020202020204" pitchFamily="34" charset="0"/>
                <a:cs typeface="Arial" panose="020B0604020202020204" pitchFamily="34" charset="0"/>
              </a:rPr>
              <a:t>Sun</a:t>
            </a:r>
            <a:r>
              <a:rPr lang="es-ES" sz="1600" dirty="0">
                <a:latin typeface="Arial" panose="020B0604020202020204" pitchFamily="34" charset="0"/>
                <a:cs typeface="Arial" panose="020B0604020202020204" pitchFamily="34" charset="0"/>
              </a:rPr>
              <a:t> Microsystems. Su sintaxis deriva en gran medida de C y C++, pero tiene menos utilidades de bajo nivel que cualquiera de ellos. Las aplicaciones de Java son generalmente compiladas a </a:t>
            </a:r>
            <a:r>
              <a:rPr lang="es-ES" sz="1600" dirty="0" err="1">
                <a:latin typeface="Arial" panose="020B0604020202020204" pitchFamily="34" charset="0"/>
                <a:cs typeface="Arial" panose="020B0604020202020204" pitchFamily="34" charset="0"/>
              </a:rPr>
              <a:t>bytecode</a:t>
            </a:r>
            <a:r>
              <a:rPr lang="es-ES" sz="1600" dirty="0">
                <a:latin typeface="Arial" panose="020B0604020202020204" pitchFamily="34" charset="0"/>
                <a:cs typeface="Arial" panose="020B0604020202020204" pitchFamily="34" charset="0"/>
              </a:rPr>
              <a:t> (clase Java) que puede ejecutarse en cualquier máquina virtual Java (JVM) sin importar la arquitectura de la computadora subyacente</a:t>
            </a:r>
            <a:r>
              <a:rPr lang="es-E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89112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Qué es .NET</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Introducción</a:t>
            </a:r>
          </a:p>
        </p:txBody>
      </p:sp>
      <p:sp>
        <p:nvSpPr>
          <p:cNvPr id="3" name="2 Rectángulo"/>
          <p:cNvSpPr/>
          <p:nvPr/>
        </p:nvSpPr>
        <p:spPr>
          <a:xfrm>
            <a:off x="2304033" y="1961952"/>
            <a:ext cx="8928992" cy="1815882"/>
          </a:xfrm>
          <a:prstGeom prst="rect">
            <a:avLst/>
          </a:prstGeom>
        </p:spPr>
        <p:txBody>
          <a:bodyPr wrap="square">
            <a:spAutoFit/>
          </a:bodyPr>
          <a:lstStyle/>
          <a:p>
            <a:pPr algn="just"/>
            <a:r>
              <a:rPr lang="es-ES" sz="1600" b="1" dirty="0">
                <a:latin typeface="Arial" panose="020B0604020202020204" pitchFamily="34" charset="0"/>
                <a:cs typeface="Arial" panose="020B0604020202020204" pitchFamily="34" charset="0"/>
              </a:rPr>
              <a:t>ASP.NET </a:t>
            </a:r>
            <a:r>
              <a:rPr lang="es-ES" sz="1600" dirty="0">
                <a:latin typeface="Arial" panose="020B0604020202020204" pitchFamily="34" charset="0"/>
                <a:cs typeface="Arial" panose="020B0604020202020204" pitchFamily="34" charset="0"/>
              </a:rPr>
              <a:t>es un </a:t>
            </a:r>
            <a:r>
              <a:rPr lang="es-ES" sz="1600" dirty="0" err="1">
                <a:latin typeface="Arial" panose="020B0604020202020204" pitchFamily="34" charset="0"/>
                <a:cs typeface="Arial" panose="020B0604020202020204" pitchFamily="34" charset="0"/>
              </a:rPr>
              <a:t>framework</a:t>
            </a:r>
            <a:r>
              <a:rPr lang="es-ES" sz="1600" dirty="0">
                <a:latin typeface="Arial" panose="020B0604020202020204" pitchFamily="34" charset="0"/>
                <a:cs typeface="Arial" panose="020B0604020202020204" pitchFamily="34" charset="0"/>
              </a:rPr>
              <a:t> para aplicaciones web desarrollado y comercializado por Microsoft. </a:t>
            </a:r>
            <a:endParaRPr lang="es-ES" sz="1600" dirty="0" smtClean="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Es </a:t>
            </a:r>
            <a:r>
              <a:rPr lang="es-ES" sz="1600" dirty="0">
                <a:latin typeface="Arial" panose="020B0604020202020204" pitchFamily="34" charset="0"/>
                <a:cs typeface="Arial" panose="020B0604020202020204" pitchFamily="34" charset="0"/>
              </a:rPr>
              <a:t>usado por programadores y diseñadores para construir sitios web dinámicos, aplicaciones web y servicios web XML. Apareció en enero de 2002 con la versión 1.0 del .NET Framework, y es la tecnología sucesora de la tecnología Active Server </a:t>
            </a:r>
            <a:r>
              <a:rPr lang="es-ES" sz="1600" dirty="0" err="1">
                <a:latin typeface="Arial" panose="020B0604020202020204" pitchFamily="34" charset="0"/>
                <a:cs typeface="Arial" panose="020B0604020202020204" pitchFamily="34" charset="0"/>
              </a:rPr>
              <a:t>Pages</a:t>
            </a:r>
            <a:r>
              <a:rPr lang="es-ES" sz="1600" dirty="0">
                <a:latin typeface="Arial" panose="020B0604020202020204" pitchFamily="34" charset="0"/>
                <a:cs typeface="Arial" panose="020B0604020202020204" pitchFamily="34" charset="0"/>
              </a:rPr>
              <a:t> (ASP). ASP.NET esta construido sobre el </a:t>
            </a:r>
            <a:r>
              <a:rPr lang="es-ES" sz="1600" dirty="0" err="1">
                <a:latin typeface="Arial" panose="020B0604020202020204" pitchFamily="34" charset="0"/>
                <a:cs typeface="Arial" panose="020B0604020202020204" pitchFamily="34" charset="0"/>
              </a:rPr>
              <a:t>Common</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Language</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Runtime</a:t>
            </a:r>
            <a:r>
              <a:rPr lang="es-ES" sz="1600" dirty="0">
                <a:latin typeface="Arial" panose="020B0604020202020204" pitchFamily="34" charset="0"/>
                <a:cs typeface="Arial" panose="020B0604020202020204" pitchFamily="34" charset="0"/>
              </a:rPr>
              <a:t>, permitiendo a los programadores escribir código ASP.NET usando cualquier lenguaje admitido por el .NET Framework.</a:t>
            </a:r>
          </a:p>
        </p:txBody>
      </p:sp>
    </p:spTree>
    <p:extLst>
      <p:ext uri="{BB962C8B-B14F-4D97-AF65-F5344CB8AC3E}">
        <p14:creationId xmlns:p14="http://schemas.microsoft.com/office/powerpoint/2010/main" val="4952209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Qué es SEO</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Introducción</a:t>
            </a:r>
          </a:p>
        </p:txBody>
      </p:sp>
      <p:sp>
        <p:nvSpPr>
          <p:cNvPr id="3" name="2 Rectángulo"/>
          <p:cNvSpPr/>
          <p:nvPr/>
        </p:nvSpPr>
        <p:spPr>
          <a:xfrm>
            <a:off x="2304033" y="1961952"/>
            <a:ext cx="8928992" cy="2062103"/>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El </a:t>
            </a:r>
            <a:r>
              <a:rPr lang="es-ES" sz="1600" b="1" dirty="0">
                <a:latin typeface="Arial" panose="020B0604020202020204" pitchFamily="34" charset="0"/>
                <a:cs typeface="Arial" panose="020B0604020202020204" pitchFamily="34" charset="0"/>
              </a:rPr>
              <a:t>posicionamiento</a:t>
            </a:r>
            <a:r>
              <a:rPr lang="es-ES" sz="1600" dirty="0">
                <a:latin typeface="Arial" panose="020B0604020202020204" pitchFamily="34" charset="0"/>
                <a:cs typeface="Arial" panose="020B0604020202020204" pitchFamily="34" charset="0"/>
              </a:rPr>
              <a:t> en buscadores u optimización en motores de búsqueda es el proceso de mejorar la visibilidad de un sitio web en los resultados orgánicos de los diferentes buscadores. </a:t>
            </a:r>
            <a:endParaRPr lang="es-ES" sz="1600" dirty="0" smtClean="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También </a:t>
            </a:r>
            <a:r>
              <a:rPr lang="es-ES" sz="1600" dirty="0">
                <a:latin typeface="Arial" panose="020B0604020202020204" pitchFamily="34" charset="0"/>
                <a:cs typeface="Arial" panose="020B0604020202020204" pitchFamily="34" charset="0"/>
              </a:rPr>
              <a:t>es frecuente nombrarlo por su título inglés, </a:t>
            </a:r>
            <a:r>
              <a:rPr lang="es-ES" sz="1600" b="1" dirty="0">
                <a:latin typeface="Arial" panose="020B0604020202020204" pitchFamily="34" charset="0"/>
                <a:cs typeface="Arial" panose="020B0604020202020204" pitchFamily="34" charset="0"/>
              </a:rPr>
              <a:t>SEO</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Search</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Engine</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Optimization</a:t>
            </a:r>
            <a:r>
              <a:rPr lang="es-ES" sz="1600" dirty="0">
                <a:latin typeface="Arial" panose="020B0604020202020204" pitchFamily="34" charset="0"/>
                <a:cs typeface="Arial" panose="020B0604020202020204" pitchFamily="34" charset="0"/>
              </a:rPr>
              <a:t>). </a:t>
            </a:r>
            <a:endParaRPr lang="es-ES" sz="1600" dirty="0" smtClean="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En </a:t>
            </a:r>
            <a:r>
              <a:rPr lang="es-ES" sz="1600" dirty="0">
                <a:latin typeface="Arial" panose="020B0604020202020204" pitchFamily="34" charset="0"/>
                <a:cs typeface="Arial" panose="020B0604020202020204" pitchFamily="34" charset="0"/>
              </a:rPr>
              <a:t>los últimos años, la generalización de las estrategias de posicionamiento en buscadores y su implementación en un mayor número de </a:t>
            </a:r>
            <a:r>
              <a:rPr lang="es-ES" sz="1600" dirty="0" err="1">
                <a:latin typeface="Arial" panose="020B0604020202020204" pitchFamily="34" charset="0"/>
                <a:cs typeface="Arial" panose="020B0604020202020204" pitchFamily="34" charset="0"/>
              </a:rPr>
              <a:t>websites</a:t>
            </a:r>
            <a:r>
              <a:rPr lang="es-ES" sz="1600" dirty="0">
                <a:latin typeface="Arial" panose="020B0604020202020204" pitchFamily="34" charset="0"/>
                <a:cs typeface="Arial" panose="020B0604020202020204" pitchFamily="34" charset="0"/>
              </a:rPr>
              <a:t>, han logrado generar la consciencia que ocupar los primeros puestos en las páginas de resultados puede ser crucial para un </a:t>
            </a:r>
            <a:r>
              <a:rPr lang="es-ES" sz="1600" dirty="0" smtClean="0">
                <a:latin typeface="Arial" panose="020B0604020202020204" pitchFamily="34" charset="0"/>
                <a:cs typeface="Arial" panose="020B0604020202020204" pitchFamily="34" charset="0"/>
              </a:rPr>
              <a:t>sitio.</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5371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Qué es Web </a:t>
            </a:r>
            <a:r>
              <a:rPr lang="es-ES" dirty="0" err="1" smtClean="0">
                <a:solidFill>
                  <a:schemeClr val="tx1">
                    <a:lumMod val="95000"/>
                    <a:lumOff val="5000"/>
                  </a:schemeClr>
                </a:solidFill>
              </a:rPr>
              <a:t>Responsive</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Introducción</a:t>
            </a:r>
          </a:p>
        </p:txBody>
      </p:sp>
      <p:sp>
        <p:nvSpPr>
          <p:cNvPr id="3" name="2 Rectángulo"/>
          <p:cNvSpPr/>
          <p:nvPr/>
        </p:nvSpPr>
        <p:spPr>
          <a:xfrm>
            <a:off x="2304033" y="1961952"/>
            <a:ext cx="8928992" cy="3539430"/>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El </a:t>
            </a:r>
            <a:r>
              <a:rPr lang="es-ES" sz="1600" b="1" dirty="0">
                <a:latin typeface="Arial" panose="020B0604020202020204" pitchFamily="34" charset="0"/>
                <a:cs typeface="Arial" panose="020B0604020202020204" pitchFamily="34" charset="0"/>
              </a:rPr>
              <a:t>diseño web adaptable o adaptativo</a:t>
            </a:r>
            <a:r>
              <a:rPr lang="es-ES" sz="1600" dirty="0">
                <a:latin typeface="Arial" panose="020B0604020202020204" pitchFamily="34" charset="0"/>
                <a:cs typeface="Arial" panose="020B0604020202020204" pitchFamily="34" charset="0"/>
              </a:rPr>
              <a:t>, conocido por las siglas RWD (del inglés, </a:t>
            </a:r>
            <a:r>
              <a:rPr lang="es-ES" sz="1600" b="1" dirty="0" err="1">
                <a:latin typeface="Arial" panose="020B0604020202020204" pitchFamily="34" charset="0"/>
                <a:cs typeface="Arial" panose="020B0604020202020204" pitchFamily="34" charset="0"/>
              </a:rPr>
              <a:t>Responsive</a:t>
            </a:r>
            <a:r>
              <a:rPr lang="es-ES" sz="1600" b="1" dirty="0">
                <a:latin typeface="Arial" panose="020B0604020202020204" pitchFamily="34" charset="0"/>
                <a:cs typeface="Arial" panose="020B0604020202020204" pitchFamily="34" charset="0"/>
              </a:rPr>
              <a:t> Web </a:t>
            </a:r>
            <a:r>
              <a:rPr lang="es-ES" sz="1600" b="1" dirty="0" err="1">
                <a:latin typeface="Arial" panose="020B0604020202020204" pitchFamily="34" charset="0"/>
                <a:cs typeface="Arial" panose="020B0604020202020204" pitchFamily="34" charset="0"/>
              </a:rPr>
              <a:t>Design</a:t>
            </a:r>
            <a:r>
              <a:rPr lang="es-ES" sz="1600" dirty="0">
                <a:latin typeface="Arial" panose="020B0604020202020204" pitchFamily="34" charset="0"/>
                <a:cs typeface="Arial" panose="020B0604020202020204" pitchFamily="34" charset="0"/>
              </a:rPr>
              <a:t>) es una filosofía de diseño y desarrollo cuyo objetivo es adaptar la apariencia de las páginas web al dispositivo que se esté utilizando para visualizarla. Hoy día las páginas web se visualizan en multitud de tipos de dispositivos como tabletas, </a:t>
            </a:r>
            <a:r>
              <a:rPr lang="es-ES" sz="1600" dirty="0" err="1">
                <a:latin typeface="Arial" panose="020B0604020202020204" pitchFamily="34" charset="0"/>
                <a:cs typeface="Arial" panose="020B0604020202020204" pitchFamily="34" charset="0"/>
              </a:rPr>
              <a:t>smartphones</a:t>
            </a:r>
            <a:r>
              <a:rPr lang="es-ES" sz="1600" dirty="0">
                <a:latin typeface="Arial" panose="020B0604020202020204" pitchFamily="34" charset="0"/>
                <a:cs typeface="Arial" panose="020B0604020202020204" pitchFamily="34" charset="0"/>
              </a:rPr>
              <a:t>, libros electrónicos, portátiles, </a:t>
            </a:r>
            <a:r>
              <a:rPr lang="es-ES" sz="1600" dirty="0" err="1">
                <a:latin typeface="Arial" panose="020B0604020202020204" pitchFamily="34" charset="0"/>
                <a:cs typeface="Arial" panose="020B0604020202020204" pitchFamily="34" charset="0"/>
              </a:rPr>
              <a:t>PCs</a:t>
            </a:r>
            <a:r>
              <a:rPr lang="es-ES" sz="1600" dirty="0">
                <a:latin typeface="Arial" panose="020B0604020202020204" pitchFamily="34" charset="0"/>
                <a:cs typeface="Arial" panose="020B0604020202020204" pitchFamily="34" charset="0"/>
              </a:rPr>
              <a:t>,... Además, aún dentro de cada tipo, cada dispositivo tiene sus características concretas: Tamaño de pantalla, resolución, potencia de CPU, capacidad de memoria,... Esta tecnología pretende que con un solo diseño web, tengamos una visualización adecuada en cualquier dispositivo</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El diseñador y autor norteamericano </a:t>
            </a:r>
            <a:r>
              <a:rPr lang="es-ES" sz="1600" dirty="0" err="1">
                <a:latin typeface="Arial" panose="020B0604020202020204" pitchFamily="34" charset="0"/>
                <a:cs typeface="Arial" panose="020B0604020202020204" pitchFamily="34" charset="0"/>
              </a:rPr>
              <a:t>Ethan</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Marcotte</a:t>
            </a:r>
            <a:r>
              <a:rPr lang="es-ES" sz="1600" dirty="0">
                <a:latin typeface="Arial" panose="020B0604020202020204" pitchFamily="34" charset="0"/>
                <a:cs typeface="Arial" panose="020B0604020202020204" pitchFamily="34" charset="0"/>
              </a:rPr>
              <a:t> creó y difundió esta técnica a partir de una serie de artículos en A </a:t>
            </a:r>
            <a:r>
              <a:rPr lang="es-ES" sz="1600" dirty="0" err="1">
                <a:latin typeface="Arial" panose="020B0604020202020204" pitchFamily="34" charset="0"/>
                <a:cs typeface="Arial" panose="020B0604020202020204" pitchFamily="34" charset="0"/>
              </a:rPr>
              <a:t>List</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Apart</a:t>
            </a:r>
            <a:r>
              <a:rPr lang="es-ES" sz="1600" dirty="0" smtClean="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una publicación en línea especializada en diseño y desarrollo web, idea que luego extendería en su libro </a:t>
            </a:r>
            <a:r>
              <a:rPr lang="es-ES" sz="1600" dirty="0" err="1">
                <a:latin typeface="Arial" panose="020B0604020202020204" pitchFamily="34" charset="0"/>
                <a:cs typeface="Arial" panose="020B0604020202020204" pitchFamily="34" charset="0"/>
              </a:rPr>
              <a:t>Responsive</a:t>
            </a:r>
            <a:r>
              <a:rPr lang="es-ES" sz="1600" dirty="0">
                <a:latin typeface="Arial" panose="020B0604020202020204" pitchFamily="34" charset="0"/>
                <a:cs typeface="Arial" panose="020B0604020202020204" pitchFamily="34" charset="0"/>
              </a:rPr>
              <a:t> Web </a:t>
            </a:r>
            <a:r>
              <a:rPr lang="es-ES" sz="1600" dirty="0" err="1">
                <a:latin typeface="Arial" panose="020B0604020202020204" pitchFamily="34" charset="0"/>
                <a:cs typeface="Arial" panose="020B0604020202020204" pitchFamily="34" charset="0"/>
              </a:rPr>
              <a:t>Design</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82748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Qué es Web </a:t>
            </a:r>
            <a:r>
              <a:rPr lang="es-ES" dirty="0" err="1" smtClean="0">
                <a:solidFill>
                  <a:schemeClr val="tx1">
                    <a:lumMod val="95000"/>
                    <a:lumOff val="5000"/>
                  </a:schemeClr>
                </a:solidFill>
              </a:rPr>
              <a:t>Responsive</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Introducción</a:t>
            </a:r>
          </a:p>
        </p:txBody>
      </p:sp>
      <p:sp>
        <p:nvSpPr>
          <p:cNvPr id="3" name="2 Rectángulo"/>
          <p:cNvSpPr/>
          <p:nvPr/>
        </p:nvSpPr>
        <p:spPr>
          <a:xfrm>
            <a:off x="2304033" y="1961952"/>
            <a:ext cx="8928992" cy="4770537"/>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Con una sola versión en </a:t>
            </a:r>
            <a:r>
              <a:rPr lang="es-ES" sz="1600" b="1" dirty="0">
                <a:latin typeface="Arial" panose="020B0604020202020204" pitchFamily="34" charset="0"/>
                <a:cs typeface="Arial" panose="020B0604020202020204" pitchFamily="34" charset="0"/>
              </a:rPr>
              <a:t>HTML y CSS </a:t>
            </a:r>
            <a:r>
              <a:rPr lang="es-ES" sz="1600" dirty="0">
                <a:latin typeface="Arial" panose="020B0604020202020204" pitchFamily="34" charset="0"/>
                <a:cs typeface="Arial" panose="020B0604020202020204" pitchFamily="34" charset="0"/>
              </a:rPr>
              <a:t>se cubren todas las resoluciones de pantalla, es decir, el sitio web creado estará optimizado para todo tipo de dispositivos: </a:t>
            </a:r>
            <a:r>
              <a:rPr lang="es-ES" sz="1600" dirty="0" err="1">
                <a:latin typeface="Arial" panose="020B0604020202020204" pitchFamily="34" charset="0"/>
                <a:cs typeface="Arial" panose="020B0604020202020204" pitchFamily="34" charset="0"/>
              </a:rPr>
              <a:t>PCs</a:t>
            </a:r>
            <a:r>
              <a:rPr lang="es-ES" sz="1600" dirty="0">
                <a:latin typeface="Arial" panose="020B0604020202020204" pitchFamily="34" charset="0"/>
                <a:cs typeface="Arial" panose="020B0604020202020204" pitchFamily="34" charset="0"/>
              </a:rPr>
              <a:t>, tabletas, teléfonos móviles, etc. Esto mejora la experiencia de usuario a diferencia de lo que ocurre, por ejemplo, con sitios web de ancho fijo cuando se acceden desde dispositivos móviles</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De esta forma se reducen los costos de creación y mantenimiento cuando el diseño de las pantallas es similar entre dispositivos de distintos tamaños</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También se supone que evita tener que desarrollar aplicaciones ad-hoc para versiones móviles, o no, por ejemplo, una aplicación específica para iPhone, otra para móviles Android, etc.,5 aunque hoy en día las webs para móviles todavía no pueden realizar las mismas funciones que las aplicaciones nativas</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Desde el punto de vista de la optimización de motores de búsqueda, sólo aparecería una URL en los resultados de búsqueda, con lo cual se ahorran redirecciones y los fallos que se derivan de éstas. También se evitarían errores al acceder al sitio web en concreto desde los llamados "social links", es decir, desde enlaces que los usuarios comparten en medios sociales tales como Facebook, Twitter, </a:t>
            </a:r>
            <a:r>
              <a:rPr lang="es-ES" sz="1600" dirty="0" err="1">
                <a:latin typeface="Arial" panose="020B0604020202020204" pitchFamily="34" charset="0"/>
                <a:cs typeface="Arial" panose="020B0604020202020204" pitchFamily="34" charset="0"/>
              </a:rPr>
              <a:t>etc</a:t>
            </a:r>
            <a:r>
              <a:rPr lang="es-ES" sz="1600" dirty="0">
                <a:latin typeface="Arial" panose="020B0604020202020204" pitchFamily="34" charset="0"/>
                <a:cs typeface="Arial" panose="020B0604020202020204" pitchFamily="34" charset="0"/>
              </a:rPr>
              <a:t> y que pueden acabar en error dependiendo de qué enlace se copió (desde qué dispositivo se copió) y desde qué dispositivo se accede</a:t>
            </a:r>
            <a:r>
              <a:rPr lang="es-E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02401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2016001" y="2583117"/>
            <a:ext cx="9505056" cy="2132193"/>
          </a:xfrm>
          <a:prstGeom prst="rect">
            <a:avLst/>
          </a:prstGeom>
          <a:noFill/>
        </p:spPr>
        <p:txBody>
          <a:bodyPr wrap="square" lIns="99892" tIns="49946" rIns="99892" bIns="49946" rtlCol="0">
            <a:spAutoFit/>
          </a:bodyPr>
          <a:lstStyle/>
          <a:p>
            <a:pPr algn="ctr"/>
            <a:r>
              <a:rPr lang="es-ES_tradnl" sz="6600" dirty="0">
                <a:solidFill>
                  <a:srgbClr val="C00000"/>
                </a:solidFill>
              </a:rPr>
              <a:t>FIN TEMA</a:t>
            </a:r>
          </a:p>
          <a:p>
            <a:pPr algn="ctr"/>
            <a:r>
              <a:rPr lang="es-ES" sz="6600" dirty="0" smtClean="0">
                <a:solidFill>
                  <a:srgbClr val="FF0000"/>
                </a:solidFill>
                <a:effectLst>
                  <a:outerShdw blurRad="38100" dist="38100" dir="2700000" algn="tl">
                    <a:srgbClr val="000000">
                      <a:alpha val="43137"/>
                    </a:srgbClr>
                  </a:outerShdw>
                </a:effectLst>
              </a:rPr>
              <a:t>INTRODUCCIÓN</a:t>
            </a:r>
            <a:endParaRPr lang="es-ES" sz="6600" dirty="0">
              <a:solidFill>
                <a:srgbClr val="FF0000"/>
              </a:solidFill>
              <a:effectLst>
                <a:outerShdw blurRad="38100" dist="38100" dir="2700000" algn="tl">
                  <a:srgbClr val="000000">
                    <a:alpha val="43137"/>
                  </a:srgbClr>
                </a:outerShdw>
              </a:effectLst>
            </a:endParaRPr>
          </a:p>
        </p:txBody>
      </p:sp>
      <p:sp>
        <p:nvSpPr>
          <p:cNvPr id="6" name="9 Marcador de texto"/>
          <p:cNvSpPr>
            <a:spLocks noGrp="1"/>
          </p:cNvSpPr>
          <p:nvPr>
            <p:ph type="body" sz="quarter" idx="10"/>
          </p:nvPr>
        </p:nvSpPr>
        <p:spPr>
          <a:xfrm>
            <a:off x="2196855" y="1412881"/>
            <a:ext cx="5651794" cy="337078"/>
          </a:xfrm>
        </p:spPr>
        <p:txBody>
          <a:bodyPr/>
          <a:lstStyle/>
          <a:p>
            <a:r>
              <a:rPr lang="es-ES" dirty="0"/>
              <a:t>Introducción</a:t>
            </a:r>
          </a:p>
        </p:txBody>
      </p:sp>
    </p:spTree>
    <p:extLst>
      <p:ext uri="{BB962C8B-B14F-4D97-AF65-F5344CB8AC3E}">
        <p14:creationId xmlns:p14="http://schemas.microsoft.com/office/powerpoint/2010/main" val="29254606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Temario del </a:t>
            </a:r>
            <a:r>
              <a:rPr lang="es-ES" dirty="0" smtClean="0">
                <a:solidFill>
                  <a:schemeClr val="tx1">
                    <a:lumMod val="95000"/>
                    <a:lumOff val="5000"/>
                  </a:schemeClr>
                </a:solidFill>
              </a:rPr>
              <a:t>módulo (primera unidad)</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Presentación Temario</a:t>
            </a:r>
          </a:p>
        </p:txBody>
      </p:sp>
      <p:graphicFrame>
        <p:nvGraphicFramePr>
          <p:cNvPr id="3" name="2 Diagrama"/>
          <p:cNvGraphicFramePr/>
          <p:nvPr>
            <p:extLst>
              <p:ext uri="{D42A27DB-BD31-4B8C-83A1-F6EECF244321}">
                <p14:modId xmlns:p14="http://schemas.microsoft.com/office/powerpoint/2010/main" val="1666048288"/>
              </p:ext>
            </p:extLst>
          </p:nvPr>
        </p:nvGraphicFramePr>
        <p:xfrm>
          <a:off x="2232025" y="1889944"/>
          <a:ext cx="9120717"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3073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2016001" y="2583117"/>
            <a:ext cx="9505056" cy="2132193"/>
          </a:xfrm>
          <a:prstGeom prst="rect">
            <a:avLst/>
          </a:prstGeom>
          <a:noFill/>
        </p:spPr>
        <p:txBody>
          <a:bodyPr wrap="square" lIns="99892" tIns="49946" rIns="99892" bIns="49946" rtlCol="0">
            <a:spAutoFit/>
          </a:bodyPr>
          <a:lstStyle/>
          <a:p>
            <a:pPr algn="ctr"/>
            <a:r>
              <a:rPr lang="es-ES_tradnl" sz="6600" dirty="0">
                <a:solidFill>
                  <a:srgbClr val="C00000"/>
                </a:solidFill>
              </a:rPr>
              <a:t>FIN TEMA</a:t>
            </a:r>
          </a:p>
          <a:p>
            <a:pPr algn="ctr"/>
            <a:r>
              <a:rPr lang="es-ES" sz="6600" dirty="0" smtClean="0">
                <a:solidFill>
                  <a:srgbClr val="FF0000"/>
                </a:solidFill>
                <a:effectLst>
                  <a:outerShdw blurRad="38100" dist="38100" dir="2700000" algn="tl">
                    <a:srgbClr val="000000">
                      <a:alpha val="43137"/>
                    </a:srgbClr>
                  </a:outerShdw>
                </a:effectLst>
              </a:rPr>
              <a:t>PRESENTACIÓN TEMARIO</a:t>
            </a:r>
            <a:endParaRPr lang="es-ES" sz="6600" dirty="0">
              <a:solidFill>
                <a:srgbClr val="FF0000"/>
              </a:solidFill>
              <a:effectLst>
                <a:outerShdw blurRad="38100" dist="38100" dir="2700000" algn="tl">
                  <a:srgbClr val="000000">
                    <a:alpha val="43137"/>
                  </a:srgbClr>
                </a:outerShdw>
              </a:effectLst>
            </a:endParaRPr>
          </a:p>
        </p:txBody>
      </p:sp>
      <p:sp>
        <p:nvSpPr>
          <p:cNvPr id="6" name="9 Marcador de texto"/>
          <p:cNvSpPr>
            <a:spLocks noGrp="1"/>
          </p:cNvSpPr>
          <p:nvPr>
            <p:ph type="body" sz="quarter" idx="10"/>
          </p:nvPr>
        </p:nvSpPr>
        <p:spPr>
          <a:xfrm>
            <a:off x="2196855" y="1412881"/>
            <a:ext cx="5651794" cy="337078"/>
          </a:xfrm>
        </p:spPr>
        <p:txBody>
          <a:bodyPr/>
          <a:lstStyle/>
          <a:p>
            <a:r>
              <a:rPr lang="es-ES" dirty="0"/>
              <a:t>Presentación Temario</a:t>
            </a:r>
          </a:p>
        </p:txBody>
      </p:sp>
    </p:spTree>
    <p:extLst>
      <p:ext uri="{BB962C8B-B14F-4D97-AF65-F5344CB8AC3E}">
        <p14:creationId xmlns:p14="http://schemas.microsoft.com/office/powerpoint/2010/main" val="42189851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Qué es una web</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smtClean="0"/>
              <a:t>Introducción</a:t>
            </a:r>
            <a:endParaRPr lang="es-ES" dirty="0"/>
          </a:p>
        </p:txBody>
      </p:sp>
      <p:sp>
        <p:nvSpPr>
          <p:cNvPr id="3" name="2 Rectángulo"/>
          <p:cNvSpPr/>
          <p:nvPr/>
        </p:nvSpPr>
        <p:spPr>
          <a:xfrm>
            <a:off x="2304033" y="1961952"/>
            <a:ext cx="8784976" cy="3293209"/>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Un </a:t>
            </a:r>
            <a:r>
              <a:rPr lang="es-ES" sz="1600" b="1" dirty="0">
                <a:latin typeface="Arial" panose="020B0604020202020204" pitchFamily="34" charset="0"/>
                <a:cs typeface="Arial" panose="020B0604020202020204" pitchFamily="34" charset="0"/>
              </a:rPr>
              <a:t>sitio web o </a:t>
            </a:r>
            <a:r>
              <a:rPr lang="es-ES" sz="1600" b="1" dirty="0" err="1" smtClean="0">
                <a:latin typeface="Arial" panose="020B0604020202020204" pitchFamily="34" charset="0"/>
                <a:cs typeface="Arial" panose="020B0604020202020204" pitchFamily="34" charset="0"/>
              </a:rPr>
              <a:t>cibersitio</a:t>
            </a:r>
            <a:r>
              <a:rPr lang="es-ES" sz="1600" b="1" dirty="0" smtClean="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es una colección de páginas de internet relacionadas y comunes a un dominio de Internet o subdominio en la </a:t>
            </a:r>
            <a:r>
              <a:rPr lang="es-ES" sz="1600" dirty="0" err="1">
                <a:latin typeface="Arial" panose="020B0604020202020204" pitchFamily="34" charset="0"/>
                <a:cs typeface="Arial" panose="020B0604020202020204" pitchFamily="34" charset="0"/>
              </a:rPr>
              <a:t>World</a:t>
            </a:r>
            <a:r>
              <a:rPr lang="es-ES" sz="1600" dirty="0">
                <a:latin typeface="Arial" panose="020B0604020202020204" pitchFamily="34" charset="0"/>
                <a:cs typeface="Arial" panose="020B0604020202020204" pitchFamily="34" charset="0"/>
              </a:rPr>
              <a:t> Wide Web en </a:t>
            </a:r>
            <a:r>
              <a:rPr lang="es-ES" sz="1600" dirty="0" smtClean="0">
                <a:latin typeface="Arial" panose="020B0604020202020204" pitchFamily="34" charset="0"/>
                <a:cs typeface="Arial" panose="020B0604020202020204" pitchFamily="34" charset="0"/>
              </a:rPr>
              <a:t>Internet. </a:t>
            </a:r>
            <a:r>
              <a:rPr lang="es-ES" sz="1600" dirty="0">
                <a:latin typeface="Arial" panose="020B0604020202020204" pitchFamily="34" charset="0"/>
                <a:cs typeface="Arial" panose="020B0604020202020204" pitchFamily="34" charset="0"/>
              </a:rPr>
              <a:t>Una página web es un documento </a:t>
            </a:r>
            <a:r>
              <a:rPr lang="es-ES" sz="1600" b="1" dirty="0">
                <a:latin typeface="Arial" panose="020B0604020202020204" pitchFamily="34" charset="0"/>
                <a:cs typeface="Arial" panose="020B0604020202020204" pitchFamily="34" charset="0"/>
              </a:rPr>
              <a:t>HTML/XHTML</a:t>
            </a:r>
            <a:r>
              <a:rPr lang="es-ES" sz="1600" dirty="0">
                <a:latin typeface="Arial" panose="020B0604020202020204" pitchFamily="34" charset="0"/>
                <a:cs typeface="Arial" panose="020B0604020202020204" pitchFamily="34" charset="0"/>
              </a:rPr>
              <a:t> que es accesible generalmente mediante el </a:t>
            </a:r>
            <a:r>
              <a:rPr lang="es-ES" sz="1600" b="1" dirty="0">
                <a:latin typeface="Arial" panose="020B0604020202020204" pitchFamily="34" charset="0"/>
                <a:cs typeface="Arial" panose="020B0604020202020204" pitchFamily="34" charset="0"/>
              </a:rPr>
              <a:t>protocolo HTTP</a:t>
            </a:r>
            <a:r>
              <a:rPr lang="es-ES" sz="1600" dirty="0">
                <a:latin typeface="Arial" panose="020B0604020202020204" pitchFamily="34" charset="0"/>
                <a:cs typeface="Arial" panose="020B0604020202020204" pitchFamily="34" charset="0"/>
              </a:rPr>
              <a:t> de Internet</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Todos los sitios web públicamente accesibles constituyen una gigantesca </a:t>
            </a:r>
            <a:r>
              <a:rPr lang="es-ES" sz="1600" dirty="0" err="1">
                <a:latin typeface="Arial" panose="020B0604020202020204" pitchFamily="34" charset="0"/>
                <a:cs typeface="Arial" panose="020B0604020202020204" pitchFamily="34" charset="0"/>
              </a:rPr>
              <a:t>World</a:t>
            </a:r>
            <a:r>
              <a:rPr lang="es-ES" sz="1600" dirty="0">
                <a:latin typeface="Arial" panose="020B0604020202020204" pitchFamily="34" charset="0"/>
                <a:cs typeface="Arial" panose="020B0604020202020204" pitchFamily="34" charset="0"/>
              </a:rPr>
              <a:t> Wide Web de información (un gigantesco entramado de recursos de alcance mundial</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A las páginas de un sitio web se accede frecuentemente a través de un URL raíz común </a:t>
            </a:r>
            <a:r>
              <a:rPr lang="es-ES" sz="1600" dirty="0" smtClean="0">
                <a:latin typeface="Arial" panose="020B0604020202020204" pitchFamily="34" charset="0"/>
                <a:cs typeface="Arial" panose="020B0604020202020204" pitchFamily="34" charset="0"/>
              </a:rPr>
              <a:t>llamada portada(</a:t>
            </a:r>
            <a:r>
              <a:rPr lang="es-ES" sz="1600" dirty="0" err="1" smtClean="0">
                <a:latin typeface="Arial" panose="020B0604020202020204" pitchFamily="34" charset="0"/>
                <a:cs typeface="Arial" panose="020B0604020202020204" pitchFamily="34" charset="0"/>
              </a:rPr>
              <a:t>main</a:t>
            </a:r>
            <a:r>
              <a:rPr lang="es-ES" sz="1600" dirty="0" smtClean="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que normalmente reside en el mismo servidor físico. Los URL organizan las páginas en una jerarquía, aunque los hiperenlaces entre ellas controlan más particularmente cómo el lector percibe la estructura general y cómo el tráfico web fluye entre las diferentes partes de los sitios</a:t>
            </a:r>
            <a:r>
              <a:rPr lang="es-ES"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0009988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Qué es HTML</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Introducción</a:t>
            </a:r>
          </a:p>
        </p:txBody>
      </p:sp>
      <p:sp>
        <p:nvSpPr>
          <p:cNvPr id="3" name="2 Rectángulo"/>
          <p:cNvSpPr/>
          <p:nvPr/>
        </p:nvSpPr>
        <p:spPr>
          <a:xfrm>
            <a:off x="2304033" y="1961952"/>
            <a:ext cx="8784976" cy="4031873"/>
          </a:xfrm>
          <a:prstGeom prst="rect">
            <a:avLst/>
          </a:prstGeom>
        </p:spPr>
        <p:txBody>
          <a:bodyPr wrap="square">
            <a:spAutoFit/>
          </a:bodyPr>
          <a:lstStyle/>
          <a:p>
            <a:pPr algn="just"/>
            <a:r>
              <a:rPr lang="es-ES" sz="1600" b="1" dirty="0" smtClean="0">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 siglas de </a:t>
            </a:r>
            <a:r>
              <a:rPr lang="es-ES" sz="1600" b="1" dirty="0" err="1">
                <a:latin typeface="Arial" panose="020B0604020202020204" pitchFamily="34" charset="0"/>
                <a:cs typeface="Arial" panose="020B0604020202020204" pitchFamily="34" charset="0"/>
              </a:rPr>
              <a:t>HyperText</a:t>
            </a:r>
            <a:r>
              <a:rPr lang="es-ES" sz="1600" b="1" dirty="0">
                <a:latin typeface="Arial" panose="020B0604020202020204" pitchFamily="34" charset="0"/>
                <a:cs typeface="Arial" panose="020B0604020202020204" pitchFamily="34" charset="0"/>
              </a:rPr>
              <a:t> </a:t>
            </a:r>
            <a:r>
              <a:rPr lang="es-ES" sz="1600" b="1" dirty="0" err="1">
                <a:latin typeface="Arial" panose="020B0604020202020204" pitchFamily="34" charset="0"/>
                <a:cs typeface="Arial" panose="020B0604020202020204" pitchFamily="34" charset="0"/>
              </a:rPr>
              <a:t>Markup</a:t>
            </a:r>
            <a:r>
              <a:rPr lang="es-ES" sz="1600" b="1" dirty="0">
                <a:latin typeface="Arial" panose="020B0604020202020204" pitchFamily="34" charset="0"/>
                <a:cs typeface="Arial" panose="020B0604020202020204" pitchFamily="34" charset="0"/>
              </a:rPr>
              <a:t> </a:t>
            </a:r>
            <a:r>
              <a:rPr lang="es-ES" sz="1600" b="1" dirty="0" err="1">
                <a:latin typeface="Arial" panose="020B0604020202020204" pitchFamily="34" charset="0"/>
                <a:cs typeface="Arial" panose="020B0604020202020204" pitchFamily="34" charset="0"/>
              </a:rPr>
              <a:t>Language</a:t>
            </a:r>
            <a:r>
              <a:rPr lang="es-ES" sz="1600" dirty="0">
                <a:latin typeface="Arial" panose="020B0604020202020204" pitchFamily="34" charset="0"/>
                <a:cs typeface="Arial" panose="020B0604020202020204" pitchFamily="34" charset="0"/>
              </a:rPr>
              <a:t> («lenguaje de marcas de hipertexto»), hace referencia al lenguaje de marcado para la elaboración de páginas web. Es un estándar que sirve de referencia para la elaboración de páginas web en sus diferentes versiones, define una estructura básica y un código (denominado código HTML) para la definición de contenido de una página web, como texto, imágenes, entre otros. Es un estándar a cargo de la </a:t>
            </a:r>
            <a:r>
              <a:rPr lang="es-ES" sz="1600" b="1" dirty="0">
                <a:latin typeface="Arial" panose="020B0604020202020204" pitchFamily="34" charset="0"/>
                <a:cs typeface="Arial" panose="020B0604020202020204" pitchFamily="34" charset="0"/>
              </a:rPr>
              <a:t>W3C</a:t>
            </a:r>
            <a:r>
              <a:rPr lang="es-ES" sz="1600" dirty="0">
                <a:latin typeface="Arial" panose="020B0604020202020204" pitchFamily="34" charset="0"/>
                <a:cs typeface="Arial" panose="020B0604020202020204" pitchFamily="34" charset="0"/>
              </a:rPr>
              <a:t>, organización dedicada a la estandarización de casi todas las tecnologías ligadas a la web, sobre todo en lo referente a su escritura e interpretación</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El lenguaje HTML basa su filosofía de desarrollo en la referenciación. Para añadir un elemento externo a la página (imagen, vídeo, script, entre otros.), este no se incrusta directamente en el código de la página, sino que se hace una referencia a la ubicación de dicho elemento mediante texto. De este modo, la página web contiene sólo texto mientras que recae en el navegador web (interpretador del código) la tarea de unir todos los elementos y visualizar la página final. Al ser un estándar, HTML busca ser un lenguaje que permita que cualquier página web escrita en una determinada versión, pueda ser interpretada de la misma forma (estándar) por cualquier navegador web actualizado</a:t>
            </a:r>
            <a:r>
              <a:rPr lang="es-ES"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236816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Qué es HTML</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Introducción</a:t>
            </a:r>
          </a:p>
        </p:txBody>
      </p:sp>
      <p:sp>
        <p:nvSpPr>
          <p:cNvPr id="3" name="2 Rectángulo"/>
          <p:cNvSpPr/>
          <p:nvPr/>
        </p:nvSpPr>
        <p:spPr>
          <a:xfrm>
            <a:off x="2304033" y="1961952"/>
            <a:ext cx="8928992" cy="4770537"/>
          </a:xfrm>
          <a:prstGeom prst="rect">
            <a:avLst/>
          </a:prstGeom>
        </p:spPr>
        <p:txBody>
          <a:bodyPr wrap="square">
            <a:spAutoFit/>
          </a:bodyPr>
          <a:lstStyle/>
          <a:p>
            <a:pPr algn="just"/>
            <a:r>
              <a:rPr lang="es-ES" sz="1600" dirty="0" smtClean="0">
                <a:latin typeface="Arial" panose="020B0604020202020204" pitchFamily="34" charset="0"/>
                <a:cs typeface="Arial" panose="020B0604020202020204" pitchFamily="34" charset="0"/>
              </a:rPr>
              <a:t>Sin </a:t>
            </a:r>
            <a:r>
              <a:rPr lang="es-ES" sz="1600" dirty="0">
                <a:latin typeface="Arial" panose="020B0604020202020204" pitchFamily="34" charset="0"/>
                <a:cs typeface="Arial" panose="020B0604020202020204" pitchFamily="34" charset="0"/>
              </a:rPr>
              <a:t>embargo, a lo largo de sus diferentes versiones, se han incorporado y suprimido diversas características, con el fin de hacerlo más eficiente y facilitar el desarrollo de páginas web compatibles con distintos navegadores y plataformas (PC de escritorio, portátiles, teléfonos inteligentes, tabletas, etc.). Sin embargo, para interpretar correctamente una nueva versión de HTML, los desarrolladores de navegadores web deben incorporar estos cambios y el usuario debe ser capaz de usar la nueva versión del navegador con los cambios incorporados. </a:t>
            </a:r>
            <a:endParaRPr lang="es-ES" sz="1600" dirty="0" smtClean="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Normalmente </a:t>
            </a:r>
            <a:r>
              <a:rPr lang="es-ES" sz="1600" dirty="0">
                <a:latin typeface="Arial" panose="020B0604020202020204" pitchFamily="34" charset="0"/>
                <a:cs typeface="Arial" panose="020B0604020202020204" pitchFamily="34" charset="0"/>
              </a:rPr>
              <a:t>los cambios son aplicados mediante parches de actualización automática (Firefox, Chrome) u ofreciendo una nueva versión del navegador con todos los cambios incorporados, en un sitio web de descarga oficial (Internet Explorer). Un navegador no actualizado no será capaz de interpretar correctamente una página web escrita en una versión de HTML superior a la que pueda interpretar, lo que obliga muchas veces a los desarrolladores a aplicar técnicas y cambios que permitan corregir problemas de visualización e incluso de interpretación de código HTML. Así mismo, las páginas escritas en una versión anterior de HTML deberían ser actualizadas o reescritas, lo que no siempre se cumple. Es por ello que ciertos navegadores aún mantienen la capacidad de interpretar páginas web de versiones HTML anteriores. </a:t>
            </a:r>
            <a:endParaRPr lang="es-ES" sz="1600" dirty="0" smtClean="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Por </a:t>
            </a:r>
            <a:r>
              <a:rPr lang="es-ES" sz="1600" dirty="0">
                <a:latin typeface="Arial" panose="020B0604020202020204" pitchFamily="34" charset="0"/>
                <a:cs typeface="Arial" panose="020B0604020202020204" pitchFamily="34" charset="0"/>
              </a:rPr>
              <a:t>estas razones, aún existen diferencias entre distintos navegadores y versiones al interpretar una misma página web.</a:t>
            </a:r>
            <a:endParaRPr lang="es-ES"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200699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44059</TotalTime>
  <Words>6773</Words>
  <Application>Microsoft Office PowerPoint</Application>
  <PresentationFormat>Personalizado</PresentationFormat>
  <Paragraphs>487</Paragraphs>
  <Slides>46</Slides>
  <Notes>0</Notes>
  <HiddenSlides>0</HiddenSlides>
  <MMClips>0</MMClips>
  <ScaleCrop>false</ScaleCrop>
  <HeadingPairs>
    <vt:vector size="4" baseType="variant">
      <vt:variant>
        <vt:lpstr>Tema</vt:lpstr>
      </vt:variant>
      <vt:variant>
        <vt:i4>1</vt:i4>
      </vt:variant>
      <vt:variant>
        <vt:lpstr>Títulos de diapositiva</vt:lpstr>
      </vt:variant>
      <vt:variant>
        <vt:i4>46</vt:i4>
      </vt:variant>
    </vt:vector>
  </HeadingPairs>
  <TitlesOfParts>
    <vt:vector size="47" baseType="lpstr">
      <vt:lpstr>1_Tema de Office</vt:lpstr>
      <vt:lpstr>Presentación de PowerPoint</vt:lpstr>
      <vt:lpstr>Temario</vt:lpstr>
      <vt:lpstr>Temario Oficial</vt:lpstr>
      <vt:lpstr>Temario Oficial</vt:lpstr>
      <vt:lpstr>Temario del módulo (primera unidad)</vt:lpstr>
      <vt:lpstr>Presentación de PowerPoint</vt:lpstr>
      <vt:lpstr>Qué es una web</vt:lpstr>
      <vt:lpstr>Qué es HTML</vt:lpstr>
      <vt:lpstr>Qué es HTML</vt:lpstr>
      <vt:lpstr>Ejemplo sencillo de código HTML</vt:lpstr>
      <vt:lpstr>Qué es XHTML</vt:lpstr>
      <vt:lpstr>Qué es protocolo</vt:lpstr>
      <vt:lpstr>Qué es protocolo</vt:lpstr>
      <vt:lpstr>Qué es HTTP</vt:lpstr>
      <vt:lpstr>Qué es XML</vt:lpstr>
      <vt:lpstr>Qué es XML</vt:lpstr>
      <vt:lpstr>Qué es ISP</vt:lpstr>
      <vt:lpstr>Qué es Hosting</vt:lpstr>
      <vt:lpstr>Qué es HTML5</vt:lpstr>
      <vt:lpstr>Qué es HTML5</vt:lpstr>
      <vt:lpstr>Qué es HTML5</vt:lpstr>
      <vt:lpstr>Qué es HTML5</vt:lpstr>
      <vt:lpstr>Qué es HTML5</vt:lpstr>
      <vt:lpstr>Qué son Hojas de estilo</vt:lpstr>
      <vt:lpstr>Qué son Hojas de estilo</vt:lpstr>
      <vt:lpstr>Qué son Hojas de estilo</vt:lpstr>
      <vt:lpstr>Qué es Javascript</vt:lpstr>
      <vt:lpstr>Qué es Javascript</vt:lpstr>
      <vt:lpstr>Qué es Javascript</vt:lpstr>
      <vt:lpstr>Qué es Javascript</vt:lpstr>
      <vt:lpstr>Qué es JQuery</vt:lpstr>
      <vt:lpstr>Qué es base de datos</vt:lpstr>
      <vt:lpstr>Qué es base de datos</vt:lpstr>
      <vt:lpstr>Qué es base de datos</vt:lpstr>
      <vt:lpstr>Qué es base de datos</vt:lpstr>
      <vt:lpstr>Qué es SQL</vt:lpstr>
      <vt:lpstr>Qué es SQL</vt:lpstr>
      <vt:lpstr>Qué es SQL</vt:lpstr>
      <vt:lpstr>Qué es MySQL</vt:lpstr>
      <vt:lpstr>Qué es PHP</vt:lpstr>
      <vt:lpstr>Qué es Java</vt:lpstr>
      <vt:lpstr>Qué es .NET</vt:lpstr>
      <vt:lpstr>Qué es SEO</vt:lpstr>
      <vt:lpstr>Qué es Web Responsive</vt:lpstr>
      <vt:lpstr>Qué es Web Responsive</vt:lpstr>
      <vt:lpstr>Presentación de PowerPoint</vt:lpstr>
    </vt:vector>
  </TitlesOfParts>
  <Company>autonomo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FDG</dc:creator>
  <cp:lastModifiedBy>Fernando Diezma</cp:lastModifiedBy>
  <cp:revision>1306</cp:revision>
  <dcterms:created xsi:type="dcterms:W3CDTF">2012-11-21T14:08:18Z</dcterms:created>
  <dcterms:modified xsi:type="dcterms:W3CDTF">2015-04-29T11:26:43Z</dcterms:modified>
</cp:coreProperties>
</file>