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515" r:id="rId2"/>
    <p:sldId id="451" r:id="rId3"/>
    <p:sldId id="453" r:id="rId4"/>
    <p:sldId id="464" r:id="rId5"/>
    <p:sldId id="454" r:id="rId6"/>
    <p:sldId id="543" r:id="rId7"/>
    <p:sldId id="455" r:id="rId8"/>
    <p:sldId id="456" r:id="rId9"/>
    <p:sldId id="457" r:id="rId10"/>
    <p:sldId id="458" r:id="rId11"/>
    <p:sldId id="459" r:id="rId12"/>
    <p:sldId id="571" r:id="rId13"/>
    <p:sldId id="569" r:id="rId14"/>
    <p:sldId id="460" r:id="rId15"/>
    <p:sldId id="461" r:id="rId16"/>
    <p:sldId id="570" r:id="rId17"/>
    <p:sldId id="572" r:id="rId18"/>
    <p:sldId id="462" r:id="rId19"/>
    <p:sldId id="463" r:id="rId20"/>
    <p:sldId id="465" r:id="rId21"/>
    <p:sldId id="466" r:id="rId22"/>
    <p:sldId id="553" r:id="rId23"/>
    <p:sldId id="467" r:id="rId24"/>
    <p:sldId id="545" r:id="rId25"/>
    <p:sldId id="469" r:id="rId26"/>
    <p:sldId id="470" r:id="rId27"/>
    <p:sldId id="472" r:id="rId28"/>
    <p:sldId id="473" r:id="rId29"/>
    <p:sldId id="474" r:id="rId30"/>
    <p:sldId id="560" r:id="rId31"/>
    <p:sldId id="471" r:id="rId32"/>
    <p:sldId id="498" r:id="rId33"/>
    <p:sldId id="557" r:id="rId34"/>
    <p:sldId id="558" r:id="rId35"/>
    <p:sldId id="556" r:id="rId36"/>
    <p:sldId id="499" r:id="rId37"/>
    <p:sldId id="500" r:id="rId38"/>
    <p:sldId id="501" r:id="rId39"/>
    <p:sldId id="504" r:id="rId40"/>
    <p:sldId id="502" r:id="rId41"/>
    <p:sldId id="491" r:id="rId42"/>
    <p:sldId id="555" r:id="rId43"/>
    <p:sldId id="554" r:id="rId44"/>
    <p:sldId id="492" r:id="rId45"/>
    <p:sldId id="541" r:id="rId46"/>
    <p:sldId id="493" r:id="rId47"/>
    <p:sldId id="505" r:id="rId48"/>
    <p:sldId id="494" r:id="rId49"/>
    <p:sldId id="495" r:id="rId50"/>
    <p:sldId id="496" r:id="rId51"/>
    <p:sldId id="497" r:id="rId52"/>
    <p:sldId id="561" r:id="rId53"/>
    <p:sldId id="562" r:id="rId54"/>
    <p:sldId id="563" r:id="rId55"/>
    <p:sldId id="564" r:id="rId56"/>
    <p:sldId id="565" r:id="rId57"/>
    <p:sldId id="566" r:id="rId58"/>
    <p:sldId id="567" r:id="rId59"/>
    <p:sldId id="568" r:id="rId60"/>
    <p:sldId id="542" r:id="rId61"/>
    <p:sldId id="559" r:id="rId62"/>
    <p:sldId id="544" r:id="rId63"/>
    <p:sldId id="506" r:id="rId64"/>
    <p:sldId id="513" r:id="rId65"/>
    <p:sldId id="552" r:id="rId66"/>
    <p:sldId id="507" r:id="rId67"/>
    <p:sldId id="508" r:id="rId68"/>
    <p:sldId id="510" r:id="rId69"/>
    <p:sldId id="511" r:id="rId70"/>
    <p:sldId id="512" r:id="rId71"/>
    <p:sldId id="514" r:id="rId72"/>
    <p:sldId id="517" r:id="rId73"/>
    <p:sldId id="516" r:id="rId74"/>
    <p:sldId id="518" r:id="rId75"/>
    <p:sldId id="509" r:id="rId76"/>
    <p:sldId id="547" r:id="rId77"/>
    <p:sldId id="519" r:id="rId78"/>
    <p:sldId id="520" r:id="rId79"/>
    <p:sldId id="521" r:id="rId80"/>
    <p:sldId id="522" r:id="rId81"/>
    <p:sldId id="523" r:id="rId82"/>
    <p:sldId id="548" r:id="rId83"/>
    <p:sldId id="546" r:id="rId84"/>
  </p:sldIdLst>
  <p:sldSz cx="13681075" cy="7380288"/>
  <p:notesSz cx="6858000" cy="9144000"/>
  <p:defaultTextStyle>
    <a:defPPr>
      <a:defRPr lang="es-ES"/>
    </a:defPPr>
    <a:lvl1pPr marL="0" algn="l" defTabSz="1204596" rtl="0" eaLnBrk="1" latinLnBrk="0" hangingPunct="1">
      <a:defRPr sz="2400" kern="1200">
        <a:solidFill>
          <a:schemeClr val="tx1"/>
        </a:solidFill>
        <a:latin typeface="+mn-lt"/>
        <a:ea typeface="+mn-ea"/>
        <a:cs typeface="+mn-cs"/>
      </a:defRPr>
    </a:lvl1pPr>
    <a:lvl2pPr marL="602298" algn="l" defTabSz="1204596" rtl="0" eaLnBrk="1" latinLnBrk="0" hangingPunct="1">
      <a:defRPr sz="2400" kern="1200">
        <a:solidFill>
          <a:schemeClr val="tx1"/>
        </a:solidFill>
        <a:latin typeface="+mn-lt"/>
        <a:ea typeface="+mn-ea"/>
        <a:cs typeface="+mn-cs"/>
      </a:defRPr>
    </a:lvl2pPr>
    <a:lvl3pPr marL="1204596" algn="l" defTabSz="1204596" rtl="0" eaLnBrk="1" latinLnBrk="0" hangingPunct="1">
      <a:defRPr sz="2400" kern="1200">
        <a:solidFill>
          <a:schemeClr val="tx1"/>
        </a:solidFill>
        <a:latin typeface="+mn-lt"/>
        <a:ea typeface="+mn-ea"/>
        <a:cs typeface="+mn-cs"/>
      </a:defRPr>
    </a:lvl3pPr>
    <a:lvl4pPr marL="1806894" algn="l" defTabSz="1204596" rtl="0" eaLnBrk="1" latinLnBrk="0" hangingPunct="1">
      <a:defRPr sz="2400" kern="1200">
        <a:solidFill>
          <a:schemeClr val="tx1"/>
        </a:solidFill>
        <a:latin typeface="+mn-lt"/>
        <a:ea typeface="+mn-ea"/>
        <a:cs typeface="+mn-cs"/>
      </a:defRPr>
    </a:lvl4pPr>
    <a:lvl5pPr marL="2409193" algn="l" defTabSz="1204596" rtl="0" eaLnBrk="1" latinLnBrk="0" hangingPunct="1">
      <a:defRPr sz="2400" kern="1200">
        <a:solidFill>
          <a:schemeClr val="tx1"/>
        </a:solidFill>
        <a:latin typeface="+mn-lt"/>
        <a:ea typeface="+mn-ea"/>
        <a:cs typeface="+mn-cs"/>
      </a:defRPr>
    </a:lvl5pPr>
    <a:lvl6pPr marL="3011490" algn="l" defTabSz="1204596" rtl="0" eaLnBrk="1" latinLnBrk="0" hangingPunct="1">
      <a:defRPr sz="2400" kern="1200">
        <a:solidFill>
          <a:schemeClr val="tx1"/>
        </a:solidFill>
        <a:latin typeface="+mn-lt"/>
        <a:ea typeface="+mn-ea"/>
        <a:cs typeface="+mn-cs"/>
      </a:defRPr>
    </a:lvl6pPr>
    <a:lvl7pPr marL="3613790" algn="l" defTabSz="1204596" rtl="0" eaLnBrk="1" latinLnBrk="0" hangingPunct="1">
      <a:defRPr sz="2400" kern="1200">
        <a:solidFill>
          <a:schemeClr val="tx1"/>
        </a:solidFill>
        <a:latin typeface="+mn-lt"/>
        <a:ea typeface="+mn-ea"/>
        <a:cs typeface="+mn-cs"/>
      </a:defRPr>
    </a:lvl7pPr>
    <a:lvl8pPr marL="4216087" algn="l" defTabSz="1204596" rtl="0" eaLnBrk="1" latinLnBrk="0" hangingPunct="1">
      <a:defRPr sz="2400" kern="1200">
        <a:solidFill>
          <a:schemeClr val="tx1"/>
        </a:solidFill>
        <a:latin typeface="+mn-lt"/>
        <a:ea typeface="+mn-ea"/>
        <a:cs typeface="+mn-cs"/>
      </a:defRPr>
    </a:lvl8pPr>
    <a:lvl9pPr marL="4818386" algn="l" defTabSz="1204596"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202B0CA-FC54-4496-8BCA-5EF66A818D29}" styleName="Estilo oscuro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Estilo claro 1 - Acento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D27102A9-8310-4765-A935-A1911B00CA55}" styleName="Estilo claro 1 - Acento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Estilo claro 1 - Acento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128" autoAdjust="0"/>
    <p:restoredTop sz="99771" autoAdjust="0"/>
  </p:normalViewPr>
  <p:slideViewPr>
    <p:cSldViewPr snapToObjects="1">
      <p:cViewPr varScale="1">
        <p:scale>
          <a:sx n="105" d="100"/>
          <a:sy n="105" d="100"/>
        </p:scale>
        <p:origin x="-438" y="-78"/>
      </p:cViewPr>
      <p:guideLst>
        <p:guide orient="horz" pos="2325"/>
        <p:guide pos="4310"/>
      </p:guideLst>
    </p:cSldViewPr>
  </p:slideViewPr>
  <p:notesTextViewPr>
    <p:cViewPr>
      <p:scale>
        <a:sx n="100" d="100"/>
        <a:sy n="100" d="100"/>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D3047C-15FB-4E84-9008-15520BEF5A38}" type="doc">
      <dgm:prSet loTypeId="urn:microsoft.com/office/officeart/2005/8/layout/hierarchy2" loCatId="hierarchy" qsTypeId="urn:microsoft.com/office/officeart/2005/8/quickstyle/simple5" qsCatId="simple" csTypeId="urn:microsoft.com/office/officeart/2005/8/colors/colorful2" csCatId="colorful" phldr="1"/>
      <dgm:spPr/>
      <dgm:t>
        <a:bodyPr/>
        <a:lstStyle/>
        <a:p>
          <a:endParaRPr lang="es-ES_tradnl"/>
        </a:p>
      </dgm:t>
    </dgm:pt>
    <dgm:pt modelId="{22D0D746-F1A8-4075-AB9A-99DCDB9756D0}">
      <dgm:prSet phldrT="[Texto]" custT="1"/>
      <dgm:spPr/>
      <dgm:t>
        <a:bodyPr/>
        <a:lstStyle/>
        <a:p>
          <a:r>
            <a:rPr lang="es-ES" sz="500" dirty="0" smtClean="0"/>
            <a:t>Introducción</a:t>
          </a:r>
          <a:endParaRPr lang="es-ES_tradnl" sz="500" dirty="0"/>
        </a:p>
      </dgm:t>
    </dgm:pt>
    <dgm:pt modelId="{2A350771-A683-40E5-B86C-5CD07E6E20E2}" type="parTrans" cxnId="{1195D463-7EA2-43BD-BDC4-7E1DCC62BCBA}">
      <dgm:prSet/>
      <dgm:spPr/>
      <dgm:t>
        <a:bodyPr/>
        <a:lstStyle/>
        <a:p>
          <a:endParaRPr lang="es-ES_tradnl" sz="500"/>
        </a:p>
      </dgm:t>
    </dgm:pt>
    <dgm:pt modelId="{6965FE63-A40A-4CFB-B530-CDC55BEF7B34}" type="sibTrans" cxnId="{1195D463-7EA2-43BD-BDC4-7E1DCC62BCBA}">
      <dgm:prSet/>
      <dgm:spPr/>
      <dgm:t>
        <a:bodyPr/>
        <a:lstStyle/>
        <a:p>
          <a:endParaRPr lang="es-ES_tradnl" sz="500"/>
        </a:p>
      </dgm:t>
    </dgm:pt>
    <dgm:pt modelId="{524E0FE3-C382-468E-ABC0-5B636E85F429}">
      <dgm:prSet phldrT="[Texto]" custT="1"/>
      <dgm:spPr>
        <a:solidFill>
          <a:schemeClr val="tx1">
            <a:lumMod val="85000"/>
            <a:lumOff val="15000"/>
          </a:schemeClr>
        </a:solidFill>
      </dgm:spPr>
      <dgm:t>
        <a:bodyPr/>
        <a:lstStyle/>
        <a:p>
          <a:r>
            <a:rPr lang="es-ES" sz="500" dirty="0" smtClean="0"/>
            <a:t>Número</a:t>
          </a:r>
          <a:endParaRPr lang="es-ES_tradnl" sz="500" dirty="0"/>
        </a:p>
      </dgm:t>
    </dgm:pt>
    <dgm:pt modelId="{649FA7A0-4F49-469E-8336-7B8F6CFC80BC}" type="parTrans" cxnId="{B6F8B1A3-E623-4E52-84D8-F0411BCC50FB}">
      <dgm:prSet custT="1"/>
      <dgm:spPr/>
      <dgm:t>
        <a:bodyPr/>
        <a:lstStyle/>
        <a:p>
          <a:endParaRPr lang="es-ES_tradnl" sz="500" dirty="0"/>
        </a:p>
      </dgm:t>
    </dgm:pt>
    <dgm:pt modelId="{87B2F437-7FB6-4707-A490-F4584FA23F9A}" type="sibTrans" cxnId="{B6F8B1A3-E623-4E52-84D8-F0411BCC50FB}">
      <dgm:prSet/>
      <dgm:spPr/>
      <dgm:t>
        <a:bodyPr/>
        <a:lstStyle/>
        <a:p>
          <a:endParaRPr lang="es-ES_tradnl" sz="500"/>
        </a:p>
      </dgm:t>
    </dgm:pt>
    <dgm:pt modelId="{D854C8D2-978A-49B0-9046-864143294903}">
      <dgm:prSet phldrT="[Texto]" custT="1"/>
      <dgm:spPr>
        <a:solidFill>
          <a:schemeClr val="tx1">
            <a:lumMod val="85000"/>
            <a:lumOff val="15000"/>
          </a:schemeClr>
        </a:solidFill>
      </dgm:spPr>
      <dgm:t>
        <a:bodyPr/>
        <a:lstStyle/>
        <a:p>
          <a:r>
            <a:rPr lang="es-ES" sz="500" dirty="0" smtClean="0"/>
            <a:t>Alineación</a:t>
          </a:r>
          <a:endParaRPr lang="es-ES_tradnl" sz="500" dirty="0"/>
        </a:p>
      </dgm:t>
    </dgm:pt>
    <dgm:pt modelId="{3F9A8B66-A035-4470-9445-0D3FDE9139A5}" type="parTrans" cxnId="{6BC5B73E-D545-4DDE-98CC-BE3D763E73F0}">
      <dgm:prSet custT="1"/>
      <dgm:spPr/>
      <dgm:t>
        <a:bodyPr/>
        <a:lstStyle/>
        <a:p>
          <a:endParaRPr lang="es-ES_tradnl" sz="500" dirty="0"/>
        </a:p>
      </dgm:t>
    </dgm:pt>
    <dgm:pt modelId="{DBFCF6A1-0DB4-4282-A107-0AD193D624AD}" type="sibTrans" cxnId="{6BC5B73E-D545-4DDE-98CC-BE3D763E73F0}">
      <dgm:prSet/>
      <dgm:spPr/>
      <dgm:t>
        <a:bodyPr/>
        <a:lstStyle/>
        <a:p>
          <a:endParaRPr lang="es-ES_tradnl" sz="500"/>
        </a:p>
      </dgm:t>
    </dgm:pt>
    <dgm:pt modelId="{34C83BA6-9F10-474C-BE72-3E82C0D94052}">
      <dgm:prSet phldrT="[Texto]" custT="1"/>
      <dgm:spPr>
        <a:solidFill>
          <a:schemeClr val="tx1">
            <a:lumMod val="85000"/>
            <a:lumOff val="15000"/>
          </a:schemeClr>
        </a:solidFill>
      </dgm:spPr>
      <dgm:t>
        <a:bodyPr/>
        <a:lstStyle/>
        <a:p>
          <a:r>
            <a:rPr lang="es-ES" sz="500" dirty="0" smtClean="0"/>
            <a:t>Fuente</a:t>
          </a:r>
          <a:endParaRPr lang="es-ES_tradnl" sz="500" dirty="0"/>
        </a:p>
      </dgm:t>
    </dgm:pt>
    <dgm:pt modelId="{0AFC082A-CC82-4D57-895A-DDFDB8283BB7}" type="parTrans" cxnId="{36738277-BC16-4405-B9DB-083C0DE20B9A}">
      <dgm:prSet custT="1"/>
      <dgm:spPr/>
      <dgm:t>
        <a:bodyPr/>
        <a:lstStyle/>
        <a:p>
          <a:endParaRPr lang="es-ES_tradnl" sz="500" dirty="0"/>
        </a:p>
      </dgm:t>
    </dgm:pt>
    <dgm:pt modelId="{DF8EAAF3-6E55-4FD5-B3AA-4F8E65EAC647}" type="sibTrans" cxnId="{36738277-BC16-4405-B9DB-083C0DE20B9A}">
      <dgm:prSet/>
      <dgm:spPr/>
      <dgm:t>
        <a:bodyPr/>
        <a:lstStyle/>
        <a:p>
          <a:endParaRPr lang="es-ES_tradnl" sz="500"/>
        </a:p>
      </dgm:t>
    </dgm:pt>
    <dgm:pt modelId="{C6A191DA-98C4-45AF-B933-6424B04F4EBA}">
      <dgm:prSet phldrT="[Texto]" custT="1"/>
      <dgm:spPr>
        <a:solidFill>
          <a:schemeClr val="tx1">
            <a:lumMod val="85000"/>
            <a:lumOff val="15000"/>
          </a:schemeClr>
        </a:solidFill>
      </dgm:spPr>
      <dgm:t>
        <a:bodyPr/>
        <a:lstStyle/>
        <a:p>
          <a:r>
            <a:rPr lang="es-ES" sz="500" dirty="0" smtClean="0"/>
            <a:t>Bordes</a:t>
          </a:r>
          <a:endParaRPr lang="es-ES_tradnl" sz="500" dirty="0"/>
        </a:p>
      </dgm:t>
    </dgm:pt>
    <dgm:pt modelId="{1747FBD7-9D99-4E66-8AC5-35EE3DCE7DF7}" type="parTrans" cxnId="{A435A681-ACD0-49F0-8EC3-CC064D0CC0A8}">
      <dgm:prSet custT="1"/>
      <dgm:spPr/>
      <dgm:t>
        <a:bodyPr/>
        <a:lstStyle/>
        <a:p>
          <a:endParaRPr lang="es-ES_tradnl" sz="500" dirty="0"/>
        </a:p>
      </dgm:t>
    </dgm:pt>
    <dgm:pt modelId="{3F1E03D8-4107-4ED0-94C6-06253B9089D0}" type="sibTrans" cxnId="{A435A681-ACD0-49F0-8EC3-CC064D0CC0A8}">
      <dgm:prSet/>
      <dgm:spPr/>
      <dgm:t>
        <a:bodyPr/>
        <a:lstStyle/>
        <a:p>
          <a:endParaRPr lang="es-ES_tradnl" sz="500"/>
        </a:p>
      </dgm:t>
    </dgm:pt>
    <dgm:pt modelId="{75918379-4105-4E93-931A-C229910EF53C}">
      <dgm:prSet phldrT="[Texto]" custT="1"/>
      <dgm:spPr>
        <a:solidFill>
          <a:schemeClr val="tx1">
            <a:lumMod val="85000"/>
            <a:lumOff val="15000"/>
          </a:schemeClr>
        </a:solidFill>
      </dgm:spPr>
      <dgm:t>
        <a:bodyPr/>
        <a:lstStyle/>
        <a:p>
          <a:r>
            <a:rPr lang="es-ES" sz="500" dirty="0" smtClean="0"/>
            <a:t>Relleno</a:t>
          </a:r>
          <a:endParaRPr lang="es-ES_tradnl" sz="500" dirty="0"/>
        </a:p>
      </dgm:t>
    </dgm:pt>
    <dgm:pt modelId="{E752DDC4-BE3E-4A93-B1D2-CCC72DA02F55}" type="parTrans" cxnId="{35EE4D54-B015-4E35-ADAC-F93B5D88D617}">
      <dgm:prSet custT="1"/>
      <dgm:spPr/>
      <dgm:t>
        <a:bodyPr/>
        <a:lstStyle/>
        <a:p>
          <a:endParaRPr lang="es-ES_tradnl" sz="500" dirty="0"/>
        </a:p>
      </dgm:t>
    </dgm:pt>
    <dgm:pt modelId="{1781410F-5D36-4D08-9D46-79B5353432B7}" type="sibTrans" cxnId="{35EE4D54-B015-4E35-ADAC-F93B5D88D617}">
      <dgm:prSet/>
      <dgm:spPr/>
      <dgm:t>
        <a:bodyPr/>
        <a:lstStyle/>
        <a:p>
          <a:endParaRPr lang="es-ES_tradnl" sz="500"/>
        </a:p>
      </dgm:t>
    </dgm:pt>
    <dgm:pt modelId="{D3A860E4-E59A-4BDA-9EDD-F9192734DFB9}">
      <dgm:prSet phldrT="[Texto]" custT="1"/>
      <dgm:spPr>
        <a:solidFill>
          <a:schemeClr val="tx1">
            <a:lumMod val="85000"/>
            <a:lumOff val="15000"/>
          </a:schemeClr>
        </a:solidFill>
      </dgm:spPr>
      <dgm:t>
        <a:bodyPr/>
        <a:lstStyle/>
        <a:p>
          <a:r>
            <a:rPr lang="es-ES" sz="500" dirty="0" smtClean="0"/>
            <a:t>Proteger</a:t>
          </a:r>
          <a:endParaRPr lang="es-ES_tradnl" sz="500" dirty="0"/>
        </a:p>
      </dgm:t>
    </dgm:pt>
    <dgm:pt modelId="{317BEA91-0A6E-47E0-8B6A-615B2BDC244F}" type="parTrans" cxnId="{13487D58-B228-414A-949C-7AE26A6DAB51}">
      <dgm:prSet custT="1"/>
      <dgm:spPr/>
      <dgm:t>
        <a:bodyPr/>
        <a:lstStyle/>
        <a:p>
          <a:endParaRPr lang="es-ES_tradnl" sz="500" dirty="0"/>
        </a:p>
      </dgm:t>
    </dgm:pt>
    <dgm:pt modelId="{8CFF2C2A-878E-4599-AEE2-E65D36F0C5DC}" type="sibTrans" cxnId="{13487D58-B228-414A-949C-7AE26A6DAB51}">
      <dgm:prSet/>
      <dgm:spPr/>
      <dgm:t>
        <a:bodyPr/>
        <a:lstStyle/>
        <a:p>
          <a:endParaRPr lang="es-ES_tradnl" sz="500"/>
        </a:p>
      </dgm:t>
    </dgm:pt>
    <dgm:pt modelId="{2F1E63B5-7E2D-4FB7-AB92-CEE0D9DEEA26}" type="pres">
      <dgm:prSet presAssocID="{2AD3047C-15FB-4E84-9008-15520BEF5A38}" presName="diagram" presStyleCnt="0">
        <dgm:presLayoutVars>
          <dgm:chPref val="1"/>
          <dgm:dir/>
          <dgm:animOne val="branch"/>
          <dgm:animLvl val="lvl"/>
          <dgm:resizeHandles val="exact"/>
        </dgm:presLayoutVars>
      </dgm:prSet>
      <dgm:spPr/>
      <dgm:t>
        <a:bodyPr/>
        <a:lstStyle/>
        <a:p>
          <a:endParaRPr lang="es-ES_tradnl"/>
        </a:p>
      </dgm:t>
    </dgm:pt>
    <dgm:pt modelId="{4ECC937F-BA29-4029-AAEE-D690FFFA750F}" type="pres">
      <dgm:prSet presAssocID="{22D0D746-F1A8-4075-AB9A-99DCDB9756D0}" presName="root1" presStyleCnt="0"/>
      <dgm:spPr/>
      <dgm:t>
        <a:bodyPr/>
        <a:lstStyle/>
        <a:p>
          <a:endParaRPr lang="es-ES_tradnl"/>
        </a:p>
      </dgm:t>
    </dgm:pt>
    <dgm:pt modelId="{1D1CB358-6995-4167-8811-690AF794F087}" type="pres">
      <dgm:prSet presAssocID="{22D0D746-F1A8-4075-AB9A-99DCDB9756D0}" presName="LevelOneTextNode" presStyleLbl="node0" presStyleIdx="0" presStyleCnt="1" custScaleX="102707">
        <dgm:presLayoutVars>
          <dgm:chPref val="3"/>
        </dgm:presLayoutVars>
      </dgm:prSet>
      <dgm:spPr/>
      <dgm:t>
        <a:bodyPr/>
        <a:lstStyle/>
        <a:p>
          <a:endParaRPr lang="es-ES_tradnl"/>
        </a:p>
      </dgm:t>
    </dgm:pt>
    <dgm:pt modelId="{425FBCE1-2E46-4D2E-9311-4A746C50F163}" type="pres">
      <dgm:prSet presAssocID="{22D0D746-F1A8-4075-AB9A-99DCDB9756D0}" presName="level2hierChild" presStyleCnt="0"/>
      <dgm:spPr/>
      <dgm:t>
        <a:bodyPr/>
        <a:lstStyle/>
        <a:p>
          <a:endParaRPr lang="es-ES_tradnl"/>
        </a:p>
      </dgm:t>
    </dgm:pt>
    <dgm:pt modelId="{1156269F-9A1F-417A-8AD8-EB2EB3DF487A}" type="pres">
      <dgm:prSet presAssocID="{649FA7A0-4F49-469E-8336-7B8F6CFC80BC}" presName="conn2-1" presStyleLbl="parChTrans1D2" presStyleIdx="0" presStyleCnt="1"/>
      <dgm:spPr/>
      <dgm:t>
        <a:bodyPr/>
        <a:lstStyle/>
        <a:p>
          <a:endParaRPr lang="es-ES_tradnl"/>
        </a:p>
      </dgm:t>
    </dgm:pt>
    <dgm:pt modelId="{3E7C2F50-487F-4F8D-9E0F-3C5091326B07}" type="pres">
      <dgm:prSet presAssocID="{649FA7A0-4F49-469E-8336-7B8F6CFC80BC}" presName="connTx" presStyleLbl="parChTrans1D2" presStyleIdx="0" presStyleCnt="1"/>
      <dgm:spPr/>
      <dgm:t>
        <a:bodyPr/>
        <a:lstStyle/>
        <a:p>
          <a:endParaRPr lang="es-ES_tradnl"/>
        </a:p>
      </dgm:t>
    </dgm:pt>
    <dgm:pt modelId="{D4E172FF-0303-4554-8A94-59DD9E67DB32}" type="pres">
      <dgm:prSet presAssocID="{524E0FE3-C382-468E-ABC0-5B636E85F429}" presName="root2" presStyleCnt="0"/>
      <dgm:spPr/>
      <dgm:t>
        <a:bodyPr/>
        <a:lstStyle/>
        <a:p>
          <a:endParaRPr lang="es-ES_tradnl"/>
        </a:p>
      </dgm:t>
    </dgm:pt>
    <dgm:pt modelId="{24CF58DE-F113-4E27-8CF4-8CCF74210186}" type="pres">
      <dgm:prSet presAssocID="{524E0FE3-C382-468E-ABC0-5B636E85F429}" presName="LevelTwoTextNode" presStyleLbl="node2" presStyleIdx="0" presStyleCnt="1">
        <dgm:presLayoutVars>
          <dgm:chPref val="3"/>
        </dgm:presLayoutVars>
      </dgm:prSet>
      <dgm:spPr/>
      <dgm:t>
        <a:bodyPr/>
        <a:lstStyle/>
        <a:p>
          <a:endParaRPr lang="es-ES_tradnl"/>
        </a:p>
      </dgm:t>
    </dgm:pt>
    <dgm:pt modelId="{62F6A88F-8BE6-4DEC-BC5E-5AE872A2A80F}" type="pres">
      <dgm:prSet presAssocID="{524E0FE3-C382-468E-ABC0-5B636E85F429}" presName="level3hierChild" presStyleCnt="0"/>
      <dgm:spPr/>
      <dgm:t>
        <a:bodyPr/>
        <a:lstStyle/>
        <a:p>
          <a:endParaRPr lang="es-ES_tradnl"/>
        </a:p>
      </dgm:t>
    </dgm:pt>
    <dgm:pt modelId="{E6AA14CE-BDD6-4D86-9710-85961DA985EF}" type="pres">
      <dgm:prSet presAssocID="{3F9A8B66-A035-4470-9445-0D3FDE9139A5}" presName="conn2-1" presStyleLbl="parChTrans1D3" presStyleIdx="0" presStyleCnt="5"/>
      <dgm:spPr/>
      <dgm:t>
        <a:bodyPr/>
        <a:lstStyle/>
        <a:p>
          <a:endParaRPr lang="es-ES_tradnl"/>
        </a:p>
      </dgm:t>
    </dgm:pt>
    <dgm:pt modelId="{68F3D521-CCBB-42A3-9F06-76EA9D591682}" type="pres">
      <dgm:prSet presAssocID="{3F9A8B66-A035-4470-9445-0D3FDE9139A5}" presName="connTx" presStyleLbl="parChTrans1D3" presStyleIdx="0" presStyleCnt="5"/>
      <dgm:spPr/>
      <dgm:t>
        <a:bodyPr/>
        <a:lstStyle/>
        <a:p>
          <a:endParaRPr lang="es-ES_tradnl"/>
        </a:p>
      </dgm:t>
    </dgm:pt>
    <dgm:pt modelId="{9DD4F60C-202C-45E7-B553-B0031E00D87C}" type="pres">
      <dgm:prSet presAssocID="{D854C8D2-978A-49B0-9046-864143294903}" presName="root2" presStyleCnt="0"/>
      <dgm:spPr/>
      <dgm:t>
        <a:bodyPr/>
        <a:lstStyle/>
        <a:p>
          <a:endParaRPr lang="es-ES_tradnl"/>
        </a:p>
      </dgm:t>
    </dgm:pt>
    <dgm:pt modelId="{AAD9CB69-E753-4884-BAE5-60964BFB5020}" type="pres">
      <dgm:prSet presAssocID="{D854C8D2-978A-49B0-9046-864143294903}" presName="LevelTwoTextNode" presStyleLbl="node3" presStyleIdx="0" presStyleCnt="5">
        <dgm:presLayoutVars>
          <dgm:chPref val="3"/>
        </dgm:presLayoutVars>
      </dgm:prSet>
      <dgm:spPr/>
      <dgm:t>
        <a:bodyPr/>
        <a:lstStyle/>
        <a:p>
          <a:endParaRPr lang="es-ES_tradnl"/>
        </a:p>
      </dgm:t>
    </dgm:pt>
    <dgm:pt modelId="{F01C8A6E-8E7C-4C90-8E8B-E451646F2F55}" type="pres">
      <dgm:prSet presAssocID="{D854C8D2-978A-49B0-9046-864143294903}" presName="level3hierChild" presStyleCnt="0"/>
      <dgm:spPr/>
      <dgm:t>
        <a:bodyPr/>
        <a:lstStyle/>
        <a:p>
          <a:endParaRPr lang="es-ES_tradnl"/>
        </a:p>
      </dgm:t>
    </dgm:pt>
    <dgm:pt modelId="{F0B61891-21EA-4310-95F7-310E45919FBE}" type="pres">
      <dgm:prSet presAssocID="{0AFC082A-CC82-4D57-895A-DDFDB8283BB7}" presName="conn2-1" presStyleLbl="parChTrans1D3" presStyleIdx="1" presStyleCnt="5"/>
      <dgm:spPr/>
      <dgm:t>
        <a:bodyPr/>
        <a:lstStyle/>
        <a:p>
          <a:endParaRPr lang="es-ES_tradnl"/>
        </a:p>
      </dgm:t>
    </dgm:pt>
    <dgm:pt modelId="{84934723-34F9-4B00-8CAF-9CAD080CA6B9}" type="pres">
      <dgm:prSet presAssocID="{0AFC082A-CC82-4D57-895A-DDFDB8283BB7}" presName="connTx" presStyleLbl="parChTrans1D3" presStyleIdx="1" presStyleCnt="5"/>
      <dgm:spPr/>
      <dgm:t>
        <a:bodyPr/>
        <a:lstStyle/>
        <a:p>
          <a:endParaRPr lang="es-ES_tradnl"/>
        </a:p>
      </dgm:t>
    </dgm:pt>
    <dgm:pt modelId="{6464470D-BB71-45DE-8C46-97FB59A4EDBD}" type="pres">
      <dgm:prSet presAssocID="{34C83BA6-9F10-474C-BE72-3E82C0D94052}" presName="root2" presStyleCnt="0"/>
      <dgm:spPr/>
      <dgm:t>
        <a:bodyPr/>
        <a:lstStyle/>
        <a:p>
          <a:endParaRPr lang="es-ES_tradnl"/>
        </a:p>
      </dgm:t>
    </dgm:pt>
    <dgm:pt modelId="{724CAFD7-E068-4551-81DF-B90028365083}" type="pres">
      <dgm:prSet presAssocID="{34C83BA6-9F10-474C-BE72-3E82C0D94052}" presName="LevelTwoTextNode" presStyleLbl="node3" presStyleIdx="1" presStyleCnt="5">
        <dgm:presLayoutVars>
          <dgm:chPref val="3"/>
        </dgm:presLayoutVars>
      </dgm:prSet>
      <dgm:spPr/>
      <dgm:t>
        <a:bodyPr/>
        <a:lstStyle/>
        <a:p>
          <a:endParaRPr lang="es-ES_tradnl"/>
        </a:p>
      </dgm:t>
    </dgm:pt>
    <dgm:pt modelId="{D77E9F29-AA84-4DEB-A6E4-3B8AD6F063F3}" type="pres">
      <dgm:prSet presAssocID="{34C83BA6-9F10-474C-BE72-3E82C0D94052}" presName="level3hierChild" presStyleCnt="0"/>
      <dgm:spPr/>
      <dgm:t>
        <a:bodyPr/>
        <a:lstStyle/>
        <a:p>
          <a:endParaRPr lang="es-ES_tradnl"/>
        </a:p>
      </dgm:t>
    </dgm:pt>
    <dgm:pt modelId="{7226EF76-92D4-43A5-948A-017C838D3830}" type="pres">
      <dgm:prSet presAssocID="{1747FBD7-9D99-4E66-8AC5-35EE3DCE7DF7}" presName="conn2-1" presStyleLbl="parChTrans1D3" presStyleIdx="2" presStyleCnt="5"/>
      <dgm:spPr/>
      <dgm:t>
        <a:bodyPr/>
        <a:lstStyle/>
        <a:p>
          <a:endParaRPr lang="es-ES_tradnl"/>
        </a:p>
      </dgm:t>
    </dgm:pt>
    <dgm:pt modelId="{BFEE61D4-2C95-4CE2-888C-A9EA4BF99428}" type="pres">
      <dgm:prSet presAssocID="{1747FBD7-9D99-4E66-8AC5-35EE3DCE7DF7}" presName="connTx" presStyleLbl="parChTrans1D3" presStyleIdx="2" presStyleCnt="5"/>
      <dgm:spPr/>
      <dgm:t>
        <a:bodyPr/>
        <a:lstStyle/>
        <a:p>
          <a:endParaRPr lang="es-ES_tradnl"/>
        </a:p>
      </dgm:t>
    </dgm:pt>
    <dgm:pt modelId="{9933AE11-079E-4F8B-8C39-79055F64D9C1}" type="pres">
      <dgm:prSet presAssocID="{C6A191DA-98C4-45AF-B933-6424B04F4EBA}" presName="root2" presStyleCnt="0"/>
      <dgm:spPr/>
      <dgm:t>
        <a:bodyPr/>
        <a:lstStyle/>
        <a:p>
          <a:endParaRPr lang="es-ES_tradnl"/>
        </a:p>
      </dgm:t>
    </dgm:pt>
    <dgm:pt modelId="{E0EF5A4B-5CF2-4AC7-8060-D31B6C196468}" type="pres">
      <dgm:prSet presAssocID="{C6A191DA-98C4-45AF-B933-6424B04F4EBA}" presName="LevelTwoTextNode" presStyleLbl="node3" presStyleIdx="2" presStyleCnt="5">
        <dgm:presLayoutVars>
          <dgm:chPref val="3"/>
        </dgm:presLayoutVars>
      </dgm:prSet>
      <dgm:spPr/>
      <dgm:t>
        <a:bodyPr/>
        <a:lstStyle/>
        <a:p>
          <a:endParaRPr lang="es-ES_tradnl"/>
        </a:p>
      </dgm:t>
    </dgm:pt>
    <dgm:pt modelId="{32E00255-59FF-47CF-8A11-8FF3641A63E7}" type="pres">
      <dgm:prSet presAssocID="{C6A191DA-98C4-45AF-B933-6424B04F4EBA}" presName="level3hierChild" presStyleCnt="0"/>
      <dgm:spPr/>
      <dgm:t>
        <a:bodyPr/>
        <a:lstStyle/>
        <a:p>
          <a:endParaRPr lang="es-ES_tradnl"/>
        </a:p>
      </dgm:t>
    </dgm:pt>
    <dgm:pt modelId="{8AB27CB7-39B4-4E78-AC1E-DC00F7BB263D}" type="pres">
      <dgm:prSet presAssocID="{E752DDC4-BE3E-4A93-B1D2-CCC72DA02F55}" presName="conn2-1" presStyleLbl="parChTrans1D3" presStyleIdx="3" presStyleCnt="5"/>
      <dgm:spPr/>
      <dgm:t>
        <a:bodyPr/>
        <a:lstStyle/>
        <a:p>
          <a:endParaRPr lang="es-ES_tradnl"/>
        </a:p>
      </dgm:t>
    </dgm:pt>
    <dgm:pt modelId="{96017022-40DC-41D1-B2FC-164D5E86C968}" type="pres">
      <dgm:prSet presAssocID="{E752DDC4-BE3E-4A93-B1D2-CCC72DA02F55}" presName="connTx" presStyleLbl="parChTrans1D3" presStyleIdx="3" presStyleCnt="5"/>
      <dgm:spPr/>
      <dgm:t>
        <a:bodyPr/>
        <a:lstStyle/>
        <a:p>
          <a:endParaRPr lang="es-ES_tradnl"/>
        </a:p>
      </dgm:t>
    </dgm:pt>
    <dgm:pt modelId="{43052291-FF87-42F2-A854-0AC9FDD85889}" type="pres">
      <dgm:prSet presAssocID="{75918379-4105-4E93-931A-C229910EF53C}" presName="root2" presStyleCnt="0"/>
      <dgm:spPr/>
      <dgm:t>
        <a:bodyPr/>
        <a:lstStyle/>
        <a:p>
          <a:endParaRPr lang="es-ES_tradnl"/>
        </a:p>
      </dgm:t>
    </dgm:pt>
    <dgm:pt modelId="{6A437D50-EE09-4E41-8845-ED8BB0C270BA}" type="pres">
      <dgm:prSet presAssocID="{75918379-4105-4E93-931A-C229910EF53C}" presName="LevelTwoTextNode" presStyleLbl="node3" presStyleIdx="3" presStyleCnt="5">
        <dgm:presLayoutVars>
          <dgm:chPref val="3"/>
        </dgm:presLayoutVars>
      </dgm:prSet>
      <dgm:spPr/>
      <dgm:t>
        <a:bodyPr/>
        <a:lstStyle/>
        <a:p>
          <a:endParaRPr lang="es-ES_tradnl"/>
        </a:p>
      </dgm:t>
    </dgm:pt>
    <dgm:pt modelId="{D0A11ABD-8FDF-4007-861C-9F1BC605F4A3}" type="pres">
      <dgm:prSet presAssocID="{75918379-4105-4E93-931A-C229910EF53C}" presName="level3hierChild" presStyleCnt="0"/>
      <dgm:spPr/>
      <dgm:t>
        <a:bodyPr/>
        <a:lstStyle/>
        <a:p>
          <a:endParaRPr lang="es-ES_tradnl"/>
        </a:p>
      </dgm:t>
    </dgm:pt>
    <dgm:pt modelId="{9127EFD0-B641-48EB-800B-3D35A67B2914}" type="pres">
      <dgm:prSet presAssocID="{317BEA91-0A6E-47E0-8B6A-615B2BDC244F}" presName="conn2-1" presStyleLbl="parChTrans1D3" presStyleIdx="4" presStyleCnt="5"/>
      <dgm:spPr/>
      <dgm:t>
        <a:bodyPr/>
        <a:lstStyle/>
        <a:p>
          <a:endParaRPr lang="es-ES_tradnl"/>
        </a:p>
      </dgm:t>
    </dgm:pt>
    <dgm:pt modelId="{F5F8ED92-FC6B-4173-A5E6-61DD565B6BE4}" type="pres">
      <dgm:prSet presAssocID="{317BEA91-0A6E-47E0-8B6A-615B2BDC244F}" presName="connTx" presStyleLbl="parChTrans1D3" presStyleIdx="4" presStyleCnt="5"/>
      <dgm:spPr/>
      <dgm:t>
        <a:bodyPr/>
        <a:lstStyle/>
        <a:p>
          <a:endParaRPr lang="es-ES_tradnl"/>
        </a:p>
      </dgm:t>
    </dgm:pt>
    <dgm:pt modelId="{3B9DE4FE-2D60-4D2B-B4FD-0FC4B61FC2C1}" type="pres">
      <dgm:prSet presAssocID="{D3A860E4-E59A-4BDA-9EDD-F9192734DFB9}" presName="root2" presStyleCnt="0"/>
      <dgm:spPr/>
      <dgm:t>
        <a:bodyPr/>
        <a:lstStyle/>
        <a:p>
          <a:endParaRPr lang="es-ES_tradnl"/>
        </a:p>
      </dgm:t>
    </dgm:pt>
    <dgm:pt modelId="{00831F09-F38A-40D5-9BEB-9D241176ECC4}" type="pres">
      <dgm:prSet presAssocID="{D3A860E4-E59A-4BDA-9EDD-F9192734DFB9}" presName="LevelTwoTextNode" presStyleLbl="node3" presStyleIdx="4" presStyleCnt="5">
        <dgm:presLayoutVars>
          <dgm:chPref val="3"/>
        </dgm:presLayoutVars>
      </dgm:prSet>
      <dgm:spPr/>
      <dgm:t>
        <a:bodyPr/>
        <a:lstStyle/>
        <a:p>
          <a:endParaRPr lang="es-ES_tradnl"/>
        </a:p>
      </dgm:t>
    </dgm:pt>
    <dgm:pt modelId="{6DF3C789-A3AE-4707-83A0-F52EF987174F}" type="pres">
      <dgm:prSet presAssocID="{D3A860E4-E59A-4BDA-9EDD-F9192734DFB9}" presName="level3hierChild" presStyleCnt="0"/>
      <dgm:spPr/>
      <dgm:t>
        <a:bodyPr/>
        <a:lstStyle/>
        <a:p>
          <a:endParaRPr lang="es-ES_tradnl"/>
        </a:p>
      </dgm:t>
    </dgm:pt>
  </dgm:ptLst>
  <dgm:cxnLst>
    <dgm:cxn modelId="{4925F9D6-3780-4AD2-A54A-87DAF5F5DD71}" type="presOf" srcId="{D854C8D2-978A-49B0-9046-864143294903}" destId="{AAD9CB69-E753-4884-BAE5-60964BFB5020}" srcOrd="0" destOrd="0" presId="urn:microsoft.com/office/officeart/2005/8/layout/hierarchy2"/>
    <dgm:cxn modelId="{28F1AB73-BCA6-4644-B683-061238AC116C}" type="presOf" srcId="{C6A191DA-98C4-45AF-B933-6424B04F4EBA}" destId="{E0EF5A4B-5CF2-4AC7-8060-D31B6C196468}" srcOrd="0" destOrd="0" presId="urn:microsoft.com/office/officeart/2005/8/layout/hierarchy2"/>
    <dgm:cxn modelId="{4BBC9388-67DE-49D0-A81C-13294C0F8E63}" type="presOf" srcId="{E752DDC4-BE3E-4A93-B1D2-CCC72DA02F55}" destId="{96017022-40DC-41D1-B2FC-164D5E86C968}" srcOrd="1" destOrd="0" presId="urn:microsoft.com/office/officeart/2005/8/layout/hierarchy2"/>
    <dgm:cxn modelId="{35EE4D54-B015-4E35-ADAC-F93B5D88D617}" srcId="{524E0FE3-C382-468E-ABC0-5B636E85F429}" destId="{75918379-4105-4E93-931A-C229910EF53C}" srcOrd="3" destOrd="0" parTransId="{E752DDC4-BE3E-4A93-B1D2-CCC72DA02F55}" sibTransId="{1781410F-5D36-4D08-9D46-79B5353432B7}"/>
    <dgm:cxn modelId="{E8067649-B24E-4ED4-81B4-709BA3FEA4E6}" type="presOf" srcId="{649FA7A0-4F49-469E-8336-7B8F6CFC80BC}" destId="{3E7C2F50-487F-4F8D-9E0F-3C5091326B07}" srcOrd="1" destOrd="0" presId="urn:microsoft.com/office/officeart/2005/8/layout/hierarchy2"/>
    <dgm:cxn modelId="{7178BB76-CF97-4573-826C-4296285C2158}" type="presOf" srcId="{34C83BA6-9F10-474C-BE72-3E82C0D94052}" destId="{724CAFD7-E068-4551-81DF-B90028365083}" srcOrd="0" destOrd="0" presId="urn:microsoft.com/office/officeart/2005/8/layout/hierarchy2"/>
    <dgm:cxn modelId="{EE6B7718-FD4A-4169-9502-A6B503BD46FA}" type="presOf" srcId="{0AFC082A-CC82-4D57-895A-DDFDB8283BB7}" destId="{F0B61891-21EA-4310-95F7-310E45919FBE}" srcOrd="0" destOrd="0" presId="urn:microsoft.com/office/officeart/2005/8/layout/hierarchy2"/>
    <dgm:cxn modelId="{36738277-BC16-4405-B9DB-083C0DE20B9A}" srcId="{524E0FE3-C382-468E-ABC0-5B636E85F429}" destId="{34C83BA6-9F10-474C-BE72-3E82C0D94052}" srcOrd="1" destOrd="0" parTransId="{0AFC082A-CC82-4D57-895A-DDFDB8283BB7}" sibTransId="{DF8EAAF3-6E55-4FD5-B3AA-4F8E65EAC647}"/>
    <dgm:cxn modelId="{6BC5B73E-D545-4DDE-98CC-BE3D763E73F0}" srcId="{524E0FE3-C382-468E-ABC0-5B636E85F429}" destId="{D854C8D2-978A-49B0-9046-864143294903}" srcOrd="0" destOrd="0" parTransId="{3F9A8B66-A035-4470-9445-0D3FDE9139A5}" sibTransId="{DBFCF6A1-0DB4-4282-A107-0AD193D624AD}"/>
    <dgm:cxn modelId="{43E2B02C-063F-45E0-8A3B-5973D580048F}" type="presOf" srcId="{317BEA91-0A6E-47E0-8B6A-615B2BDC244F}" destId="{F5F8ED92-FC6B-4173-A5E6-61DD565B6BE4}" srcOrd="1" destOrd="0" presId="urn:microsoft.com/office/officeart/2005/8/layout/hierarchy2"/>
    <dgm:cxn modelId="{6270E501-332E-429F-B1CE-4FD141AA4BB5}" type="presOf" srcId="{2AD3047C-15FB-4E84-9008-15520BEF5A38}" destId="{2F1E63B5-7E2D-4FB7-AB92-CEE0D9DEEA26}" srcOrd="0" destOrd="0" presId="urn:microsoft.com/office/officeart/2005/8/layout/hierarchy2"/>
    <dgm:cxn modelId="{13487D58-B228-414A-949C-7AE26A6DAB51}" srcId="{524E0FE3-C382-468E-ABC0-5B636E85F429}" destId="{D3A860E4-E59A-4BDA-9EDD-F9192734DFB9}" srcOrd="4" destOrd="0" parTransId="{317BEA91-0A6E-47E0-8B6A-615B2BDC244F}" sibTransId="{8CFF2C2A-878E-4599-AEE2-E65D36F0C5DC}"/>
    <dgm:cxn modelId="{2AF106AD-1EB5-4537-BDAB-62A8F2026E82}" type="presOf" srcId="{3F9A8B66-A035-4470-9445-0D3FDE9139A5}" destId="{68F3D521-CCBB-42A3-9F06-76EA9D591682}" srcOrd="1" destOrd="0" presId="urn:microsoft.com/office/officeart/2005/8/layout/hierarchy2"/>
    <dgm:cxn modelId="{A435A681-ACD0-49F0-8EC3-CC064D0CC0A8}" srcId="{524E0FE3-C382-468E-ABC0-5B636E85F429}" destId="{C6A191DA-98C4-45AF-B933-6424B04F4EBA}" srcOrd="2" destOrd="0" parTransId="{1747FBD7-9D99-4E66-8AC5-35EE3DCE7DF7}" sibTransId="{3F1E03D8-4107-4ED0-94C6-06253B9089D0}"/>
    <dgm:cxn modelId="{EE34C52E-33F7-47FC-A8C1-BEC070EEC1B2}" type="presOf" srcId="{D3A860E4-E59A-4BDA-9EDD-F9192734DFB9}" destId="{00831F09-F38A-40D5-9BEB-9D241176ECC4}" srcOrd="0" destOrd="0" presId="urn:microsoft.com/office/officeart/2005/8/layout/hierarchy2"/>
    <dgm:cxn modelId="{57906C03-D9A2-4E21-AA37-DC249059DDAB}" type="presOf" srcId="{1747FBD7-9D99-4E66-8AC5-35EE3DCE7DF7}" destId="{7226EF76-92D4-43A5-948A-017C838D3830}" srcOrd="0" destOrd="0" presId="urn:microsoft.com/office/officeart/2005/8/layout/hierarchy2"/>
    <dgm:cxn modelId="{5846A275-76AA-431A-A2D9-A663FC69B830}" type="presOf" srcId="{1747FBD7-9D99-4E66-8AC5-35EE3DCE7DF7}" destId="{BFEE61D4-2C95-4CE2-888C-A9EA4BF99428}" srcOrd="1" destOrd="0" presId="urn:microsoft.com/office/officeart/2005/8/layout/hierarchy2"/>
    <dgm:cxn modelId="{215EA918-CDE2-4C90-8C8A-83277F8BA4A4}" type="presOf" srcId="{22D0D746-F1A8-4075-AB9A-99DCDB9756D0}" destId="{1D1CB358-6995-4167-8811-690AF794F087}" srcOrd="0" destOrd="0" presId="urn:microsoft.com/office/officeart/2005/8/layout/hierarchy2"/>
    <dgm:cxn modelId="{32527405-D214-45F5-A6C9-5F3A4E4A13D8}" type="presOf" srcId="{317BEA91-0A6E-47E0-8B6A-615B2BDC244F}" destId="{9127EFD0-B641-48EB-800B-3D35A67B2914}" srcOrd="0" destOrd="0" presId="urn:microsoft.com/office/officeart/2005/8/layout/hierarchy2"/>
    <dgm:cxn modelId="{B6F8B1A3-E623-4E52-84D8-F0411BCC50FB}" srcId="{22D0D746-F1A8-4075-AB9A-99DCDB9756D0}" destId="{524E0FE3-C382-468E-ABC0-5B636E85F429}" srcOrd="0" destOrd="0" parTransId="{649FA7A0-4F49-469E-8336-7B8F6CFC80BC}" sibTransId="{87B2F437-7FB6-4707-A490-F4584FA23F9A}"/>
    <dgm:cxn modelId="{D785643C-92AF-4E88-847E-C778D53B2625}" type="presOf" srcId="{3F9A8B66-A035-4470-9445-0D3FDE9139A5}" destId="{E6AA14CE-BDD6-4D86-9710-85961DA985EF}" srcOrd="0" destOrd="0" presId="urn:microsoft.com/office/officeart/2005/8/layout/hierarchy2"/>
    <dgm:cxn modelId="{6E4F580D-1377-4EDA-9B0A-BC12306E7E8C}" type="presOf" srcId="{0AFC082A-CC82-4D57-895A-DDFDB8283BB7}" destId="{84934723-34F9-4B00-8CAF-9CAD080CA6B9}" srcOrd="1" destOrd="0" presId="urn:microsoft.com/office/officeart/2005/8/layout/hierarchy2"/>
    <dgm:cxn modelId="{E3F7D088-FCF9-4EDE-B9BA-D93081A7E929}" type="presOf" srcId="{75918379-4105-4E93-931A-C229910EF53C}" destId="{6A437D50-EE09-4E41-8845-ED8BB0C270BA}" srcOrd="0" destOrd="0" presId="urn:microsoft.com/office/officeart/2005/8/layout/hierarchy2"/>
    <dgm:cxn modelId="{56F4B68C-8D6C-4A60-96EA-F06AE924333D}" type="presOf" srcId="{524E0FE3-C382-468E-ABC0-5B636E85F429}" destId="{24CF58DE-F113-4E27-8CF4-8CCF74210186}" srcOrd="0" destOrd="0" presId="urn:microsoft.com/office/officeart/2005/8/layout/hierarchy2"/>
    <dgm:cxn modelId="{235BEB06-0E27-4A83-850B-D52D42E91D36}" type="presOf" srcId="{E752DDC4-BE3E-4A93-B1D2-CCC72DA02F55}" destId="{8AB27CB7-39B4-4E78-AC1E-DC00F7BB263D}" srcOrd="0" destOrd="0" presId="urn:microsoft.com/office/officeart/2005/8/layout/hierarchy2"/>
    <dgm:cxn modelId="{61AEE49D-07EE-46EA-87C4-DD57580404D6}" type="presOf" srcId="{649FA7A0-4F49-469E-8336-7B8F6CFC80BC}" destId="{1156269F-9A1F-417A-8AD8-EB2EB3DF487A}" srcOrd="0" destOrd="0" presId="urn:microsoft.com/office/officeart/2005/8/layout/hierarchy2"/>
    <dgm:cxn modelId="{1195D463-7EA2-43BD-BDC4-7E1DCC62BCBA}" srcId="{2AD3047C-15FB-4E84-9008-15520BEF5A38}" destId="{22D0D746-F1A8-4075-AB9A-99DCDB9756D0}" srcOrd="0" destOrd="0" parTransId="{2A350771-A683-40E5-B86C-5CD07E6E20E2}" sibTransId="{6965FE63-A40A-4CFB-B530-CDC55BEF7B34}"/>
    <dgm:cxn modelId="{24290A2C-8717-4D7D-8E93-E03D12859387}" type="presParOf" srcId="{2F1E63B5-7E2D-4FB7-AB92-CEE0D9DEEA26}" destId="{4ECC937F-BA29-4029-AAEE-D690FFFA750F}" srcOrd="0" destOrd="0" presId="urn:microsoft.com/office/officeart/2005/8/layout/hierarchy2"/>
    <dgm:cxn modelId="{2D324509-0F95-4E53-B03F-DE3E9EF5E115}" type="presParOf" srcId="{4ECC937F-BA29-4029-AAEE-D690FFFA750F}" destId="{1D1CB358-6995-4167-8811-690AF794F087}" srcOrd="0" destOrd="0" presId="urn:microsoft.com/office/officeart/2005/8/layout/hierarchy2"/>
    <dgm:cxn modelId="{8E0C0B34-E649-42F8-BF46-0B6642948256}" type="presParOf" srcId="{4ECC937F-BA29-4029-AAEE-D690FFFA750F}" destId="{425FBCE1-2E46-4D2E-9311-4A746C50F163}" srcOrd="1" destOrd="0" presId="urn:microsoft.com/office/officeart/2005/8/layout/hierarchy2"/>
    <dgm:cxn modelId="{9F7A330E-23C8-4986-BA90-DCEAD87AE680}" type="presParOf" srcId="{425FBCE1-2E46-4D2E-9311-4A746C50F163}" destId="{1156269F-9A1F-417A-8AD8-EB2EB3DF487A}" srcOrd="0" destOrd="0" presId="urn:microsoft.com/office/officeart/2005/8/layout/hierarchy2"/>
    <dgm:cxn modelId="{898A34BE-0C21-4251-9665-68268083DB6F}" type="presParOf" srcId="{1156269F-9A1F-417A-8AD8-EB2EB3DF487A}" destId="{3E7C2F50-487F-4F8D-9E0F-3C5091326B07}" srcOrd="0" destOrd="0" presId="urn:microsoft.com/office/officeart/2005/8/layout/hierarchy2"/>
    <dgm:cxn modelId="{0C07191A-5D62-44D0-8CB3-8C1D47B470C2}" type="presParOf" srcId="{425FBCE1-2E46-4D2E-9311-4A746C50F163}" destId="{D4E172FF-0303-4554-8A94-59DD9E67DB32}" srcOrd="1" destOrd="0" presId="urn:microsoft.com/office/officeart/2005/8/layout/hierarchy2"/>
    <dgm:cxn modelId="{AB80E258-4B62-4EAA-A8BC-0B24A53D3D00}" type="presParOf" srcId="{D4E172FF-0303-4554-8A94-59DD9E67DB32}" destId="{24CF58DE-F113-4E27-8CF4-8CCF74210186}" srcOrd="0" destOrd="0" presId="urn:microsoft.com/office/officeart/2005/8/layout/hierarchy2"/>
    <dgm:cxn modelId="{BCBE0CE9-5DFC-4DD2-8092-F95CF16D6158}" type="presParOf" srcId="{D4E172FF-0303-4554-8A94-59DD9E67DB32}" destId="{62F6A88F-8BE6-4DEC-BC5E-5AE872A2A80F}" srcOrd="1" destOrd="0" presId="urn:microsoft.com/office/officeart/2005/8/layout/hierarchy2"/>
    <dgm:cxn modelId="{6DC31DF1-BE26-428A-96C4-4834A7DBF7A1}" type="presParOf" srcId="{62F6A88F-8BE6-4DEC-BC5E-5AE872A2A80F}" destId="{E6AA14CE-BDD6-4D86-9710-85961DA985EF}" srcOrd="0" destOrd="0" presId="urn:microsoft.com/office/officeart/2005/8/layout/hierarchy2"/>
    <dgm:cxn modelId="{3FEF1B26-AE09-4AF4-9F53-89965D7FB8F0}" type="presParOf" srcId="{E6AA14CE-BDD6-4D86-9710-85961DA985EF}" destId="{68F3D521-CCBB-42A3-9F06-76EA9D591682}" srcOrd="0" destOrd="0" presId="urn:microsoft.com/office/officeart/2005/8/layout/hierarchy2"/>
    <dgm:cxn modelId="{ACB9EBE3-7857-49D6-AC19-3CC05DF291C2}" type="presParOf" srcId="{62F6A88F-8BE6-4DEC-BC5E-5AE872A2A80F}" destId="{9DD4F60C-202C-45E7-B553-B0031E00D87C}" srcOrd="1" destOrd="0" presId="urn:microsoft.com/office/officeart/2005/8/layout/hierarchy2"/>
    <dgm:cxn modelId="{007A6A18-6B5E-433C-B94C-87982C982596}" type="presParOf" srcId="{9DD4F60C-202C-45E7-B553-B0031E00D87C}" destId="{AAD9CB69-E753-4884-BAE5-60964BFB5020}" srcOrd="0" destOrd="0" presId="urn:microsoft.com/office/officeart/2005/8/layout/hierarchy2"/>
    <dgm:cxn modelId="{51EA6430-2973-4E4C-8B8B-9DC19ECC9758}" type="presParOf" srcId="{9DD4F60C-202C-45E7-B553-B0031E00D87C}" destId="{F01C8A6E-8E7C-4C90-8E8B-E451646F2F55}" srcOrd="1" destOrd="0" presId="urn:microsoft.com/office/officeart/2005/8/layout/hierarchy2"/>
    <dgm:cxn modelId="{B95B19EF-4C87-4751-969D-F91AF1E1871D}" type="presParOf" srcId="{62F6A88F-8BE6-4DEC-BC5E-5AE872A2A80F}" destId="{F0B61891-21EA-4310-95F7-310E45919FBE}" srcOrd="2" destOrd="0" presId="urn:microsoft.com/office/officeart/2005/8/layout/hierarchy2"/>
    <dgm:cxn modelId="{AC3933B2-2641-4778-94F5-1375A05D9ED5}" type="presParOf" srcId="{F0B61891-21EA-4310-95F7-310E45919FBE}" destId="{84934723-34F9-4B00-8CAF-9CAD080CA6B9}" srcOrd="0" destOrd="0" presId="urn:microsoft.com/office/officeart/2005/8/layout/hierarchy2"/>
    <dgm:cxn modelId="{A6F9DA55-AB78-419B-A93B-4224A32D44A6}" type="presParOf" srcId="{62F6A88F-8BE6-4DEC-BC5E-5AE872A2A80F}" destId="{6464470D-BB71-45DE-8C46-97FB59A4EDBD}" srcOrd="3" destOrd="0" presId="urn:microsoft.com/office/officeart/2005/8/layout/hierarchy2"/>
    <dgm:cxn modelId="{7A7ABA29-341C-43A8-8FEE-3ACCC748F913}" type="presParOf" srcId="{6464470D-BB71-45DE-8C46-97FB59A4EDBD}" destId="{724CAFD7-E068-4551-81DF-B90028365083}" srcOrd="0" destOrd="0" presId="urn:microsoft.com/office/officeart/2005/8/layout/hierarchy2"/>
    <dgm:cxn modelId="{8FA9BE67-0FD4-4DF7-96A0-C75BE5156357}" type="presParOf" srcId="{6464470D-BB71-45DE-8C46-97FB59A4EDBD}" destId="{D77E9F29-AA84-4DEB-A6E4-3B8AD6F063F3}" srcOrd="1" destOrd="0" presId="urn:microsoft.com/office/officeart/2005/8/layout/hierarchy2"/>
    <dgm:cxn modelId="{A78B8B19-791E-4D99-A0E6-351CF0FD4551}" type="presParOf" srcId="{62F6A88F-8BE6-4DEC-BC5E-5AE872A2A80F}" destId="{7226EF76-92D4-43A5-948A-017C838D3830}" srcOrd="4" destOrd="0" presId="urn:microsoft.com/office/officeart/2005/8/layout/hierarchy2"/>
    <dgm:cxn modelId="{B0C0A52C-DB62-4287-BBA6-2552D72D1358}" type="presParOf" srcId="{7226EF76-92D4-43A5-948A-017C838D3830}" destId="{BFEE61D4-2C95-4CE2-888C-A9EA4BF99428}" srcOrd="0" destOrd="0" presId="urn:microsoft.com/office/officeart/2005/8/layout/hierarchy2"/>
    <dgm:cxn modelId="{37EFD59A-735C-4545-8E63-CA1ABBB6B67C}" type="presParOf" srcId="{62F6A88F-8BE6-4DEC-BC5E-5AE872A2A80F}" destId="{9933AE11-079E-4F8B-8C39-79055F64D9C1}" srcOrd="5" destOrd="0" presId="urn:microsoft.com/office/officeart/2005/8/layout/hierarchy2"/>
    <dgm:cxn modelId="{E8A542E2-A860-48F3-9EC0-70306FB6CB72}" type="presParOf" srcId="{9933AE11-079E-4F8B-8C39-79055F64D9C1}" destId="{E0EF5A4B-5CF2-4AC7-8060-D31B6C196468}" srcOrd="0" destOrd="0" presId="urn:microsoft.com/office/officeart/2005/8/layout/hierarchy2"/>
    <dgm:cxn modelId="{2B21894C-016B-470B-B1EF-B72E5DBB6894}" type="presParOf" srcId="{9933AE11-079E-4F8B-8C39-79055F64D9C1}" destId="{32E00255-59FF-47CF-8A11-8FF3641A63E7}" srcOrd="1" destOrd="0" presId="urn:microsoft.com/office/officeart/2005/8/layout/hierarchy2"/>
    <dgm:cxn modelId="{D64B5EC4-2C19-490F-AC62-60BBF2E3BA12}" type="presParOf" srcId="{62F6A88F-8BE6-4DEC-BC5E-5AE872A2A80F}" destId="{8AB27CB7-39B4-4E78-AC1E-DC00F7BB263D}" srcOrd="6" destOrd="0" presId="urn:microsoft.com/office/officeart/2005/8/layout/hierarchy2"/>
    <dgm:cxn modelId="{21252146-7261-4105-9320-24821BCF44B1}" type="presParOf" srcId="{8AB27CB7-39B4-4E78-AC1E-DC00F7BB263D}" destId="{96017022-40DC-41D1-B2FC-164D5E86C968}" srcOrd="0" destOrd="0" presId="urn:microsoft.com/office/officeart/2005/8/layout/hierarchy2"/>
    <dgm:cxn modelId="{A10B7966-FA2C-43D2-9FCB-3D0A8CA88E85}" type="presParOf" srcId="{62F6A88F-8BE6-4DEC-BC5E-5AE872A2A80F}" destId="{43052291-FF87-42F2-A854-0AC9FDD85889}" srcOrd="7" destOrd="0" presId="urn:microsoft.com/office/officeart/2005/8/layout/hierarchy2"/>
    <dgm:cxn modelId="{D585BE62-1BCD-48D1-A6FD-9B51798DA5BB}" type="presParOf" srcId="{43052291-FF87-42F2-A854-0AC9FDD85889}" destId="{6A437D50-EE09-4E41-8845-ED8BB0C270BA}" srcOrd="0" destOrd="0" presId="urn:microsoft.com/office/officeart/2005/8/layout/hierarchy2"/>
    <dgm:cxn modelId="{D2FA7F69-B9F4-45FD-A17E-70A4828C7BFA}" type="presParOf" srcId="{43052291-FF87-42F2-A854-0AC9FDD85889}" destId="{D0A11ABD-8FDF-4007-861C-9F1BC605F4A3}" srcOrd="1" destOrd="0" presId="urn:microsoft.com/office/officeart/2005/8/layout/hierarchy2"/>
    <dgm:cxn modelId="{D35B5E65-FC1F-420A-829E-C493C20E1259}" type="presParOf" srcId="{62F6A88F-8BE6-4DEC-BC5E-5AE872A2A80F}" destId="{9127EFD0-B641-48EB-800B-3D35A67B2914}" srcOrd="8" destOrd="0" presId="urn:microsoft.com/office/officeart/2005/8/layout/hierarchy2"/>
    <dgm:cxn modelId="{A8FBBB19-9FE0-4222-9D9A-3FA07AD965C9}" type="presParOf" srcId="{9127EFD0-B641-48EB-800B-3D35A67B2914}" destId="{F5F8ED92-FC6B-4173-A5E6-61DD565B6BE4}" srcOrd="0" destOrd="0" presId="urn:microsoft.com/office/officeart/2005/8/layout/hierarchy2"/>
    <dgm:cxn modelId="{2496AA87-F99D-4916-9B54-7277613F3FE2}" type="presParOf" srcId="{62F6A88F-8BE6-4DEC-BC5E-5AE872A2A80F}" destId="{3B9DE4FE-2D60-4D2B-B4FD-0FC4B61FC2C1}" srcOrd="9" destOrd="0" presId="urn:microsoft.com/office/officeart/2005/8/layout/hierarchy2"/>
    <dgm:cxn modelId="{4401D2AE-08EC-4CF9-9D00-D0BF1686F585}" type="presParOf" srcId="{3B9DE4FE-2D60-4D2B-B4FD-0FC4B61FC2C1}" destId="{00831F09-F38A-40D5-9BEB-9D241176ECC4}" srcOrd="0" destOrd="0" presId="urn:microsoft.com/office/officeart/2005/8/layout/hierarchy2"/>
    <dgm:cxn modelId="{021F8CA0-963F-44B9-B6EB-447A01B651F4}" type="presParOf" srcId="{3B9DE4FE-2D60-4D2B-B4FD-0FC4B61FC2C1}" destId="{6DF3C789-A3AE-4707-83A0-F52EF987174F}" srcOrd="1" destOrd="0" presId="urn:microsoft.com/office/officeart/2005/8/layout/hierarchy2"/>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D017331-20D6-4C05-9144-321A144FBDBC}" type="doc">
      <dgm:prSet loTypeId="urn:microsoft.com/office/officeart/2005/8/layout/matrix3" loCatId="matrix" qsTypeId="urn:microsoft.com/office/officeart/2005/8/quickstyle/simple1" qsCatId="simple" csTypeId="urn:microsoft.com/office/officeart/2005/8/colors/colorful4" csCatId="colorful" phldr="1"/>
      <dgm:spPr/>
      <dgm:t>
        <a:bodyPr/>
        <a:lstStyle/>
        <a:p>
          <a:endParaRPr lang="es-ES"/>
        </a:p>
      </dgm:t>
    </dgm:pt>
    <dgm:pt modelId="{67271093-50E7-4067-861E-7530E191167A}">
      <dgm:prSet phldrT="[Texto]"/>
      <dgm:spPr/>
      <dgm:t>
        <a:bodyPr/>
        <a:lstStyle/>
        <a:p>
          <a:r>
            <a:rPr lang="es-ES" dirty="0" err="1" smtClean="0">
              <a:latin typeface="Arial" panose="020B0604020202020204" pitchFamily="34" charset="0"/>
              <a:cs typeface="Arial" panose="020B0604020202020204" pitchFamily="34" charset="0"/>
            </a:rPr>
            <a:t>Notepad</a:t>
          </a:r>
          <a:r>
            <a:rPr lang="es-ES" dirty="0" smtClean="0">
              <a:latin typeface="Arial" panose="020B0604020202020204" pitchFamily="34" charset="0"/>
              <a:cs typeface="Arial" panose="020B0604020202020204" pitchFamily="34" charset="0"/>
            </a:rPr>
            <a:t>++</a:t>
          </a:r>
          <a:endParaRPr lang="es-ES" dirty="0"/>
        </a:p>
      </dgm:t>
    </dgm:pt>
    <dgm:pt modelId="{2F335912-215A-454A-9EC4-60BBEDC7052D}" type="parTrans" cxnId="{58F264B3-644D-4C9E-8A4E-24BF5167F946}">
      <dgm:prSet/>
      <dgm:spPr/>
      <dgm:t>
        <a:bodyPr/>
        <a:lstStyle/>
        <a:p>
          <a:endParaRPr lang="es-ES"/>
        </a:p>
      </dgm:t>
    </dgm:pt>
    <dgm:pt modelId="{B979B6B2-FC00-4EED-9924-1AEA5C7E61F6}" type="sibTrans" cxnId="{58F264B3-644D-4C9E-8A4E-24BF5167F946}">
      <dgm:prSet/>
      <dgm:spPr/>
      <dgm:t>
        <a:bodyPr/>
        <a:lstStyle/>
        <a:p>
          <a:endParaRPr lang="es-ES"/>
        </a:p>
      </dgm:t>
    </dgm:pt>
    <dgm:pt modelId="{BA22434D-CC8F-407B-B519-E826ED3250DC}">
      <dgm:prSet phldrT="[Texto]"/>
      <dgm:spPr/>
      <dgm:t>
        <a:bodyPr/>
        <a:lstStyle/>
        <a:p>
          <a:r>
            <a:rPr lang="es-ES" dirty="0" smtClean="0">
              <a:latin typeface="Arial" panose="020B0604020202020204" pitchFamily="34" charset="0"/>
              <a:cs typeface="Arial" panose="020B0604020202020204" pitchFamily="34" charset="0"/>
            </a:rPr>
            <a:t>Sublime</a:t>
          </a:r>
          <a:endParaRPr lang="es-ES" dirty="0"/>
        </a:p>
      </dgm:t>
    </dgm:pt>
    <dgm:pt modelId="{FC515588-A2A1-4168-8B19-A76F48AC02D4}" type="parTrans" cxnId="{6D91D762-CA44-41E2-A06F-8925654EF47F}">
      <dgm:prSet/>
      <dgm:spPr/>
      <dgm:t>
        <a:bodyPr/>
        <a:lstStyle/>
        <a:p>
          <a:endParaRPr lang="es-ES"/>
        </a:p>
      </dgm:t>
    </dgm:pt>
    <dgm:pt modelId="{5A0E75A4-7984-470D-9125-E07EA92F0425}" type="sibTrans" cxnId="{6D91D762-CA44-41E2-A06F-8925654EF47F}">
      <dgm:prSet/>
      <dgm:spPr/>
      <dgm:t>
        <a:bodyPr/>
        <a:lstStyle/>
        <a:p>
          <a:endParaRPr lang="es-ES"/>
        </a:p>
      </dgm:t>
    </dgm:pt>
    <dgm:pt modelId="{2863B2AC-F919-465A-B2DD-3C924DCFCD24}">
      <dgm:prSet phldrT="[Texto]"/>
      <dgm:spPr/>
      <dgm:t>
        <a:bodyPr/>
        <a:lstStyle/>
        <a:p>
          <a:r>
            <a:rPr lang="es-ES" dirty="0" smtClean="0">
              <a:latin typeface="Arial" panose="020B0604020202020204" pitchFamily="34" charset="0"/>
              <a:cs typeface="Arial" panose="020B0604020202020204" pitchFamily="34" charset="0"/>
            </a:rPr>
            <a:t>Chrome</a:t>
          </a:r>
          <a:endParaRPr lang="es-ES" dirty="0"/>
        </a:p>
      </dgm:t>
    </dgm:pt>
    <dgm:pt modelId="{EAA71A06-7981-4A33-B78C-D4250A808648}" type="parTrans" cxnId="{1DBA5068-2F80-4D61-A541-EECC41F753F5}">
      <dgm:prSet/>
      <dgm:spPr/>
      <dgm:t>
        <a:bodyPr/>
        <a:lstStyle/>
        <a:p>
          <a:endParaRPr lang="es-ES"/>
        </a:p>
      </dgm:t>
    </dgm:pt>
    <dgm:pt modelId="{87B4AB70-B05C-4C61-819A-C5F712B1D269}" type="sibTrans" cxnId="{1DBA5068-2F80-4D61-A541-EECC41F753F5}">
      <dgm:prSet/>
      <dgm:spPr/>
      <dgm:t>
        <a:bodyPr/>
        <a:lstStyle/>
        <a:p>
          <a:endParaRPr lang="es-ES"/>
        </a:p>
      </dgm:t>
    </dgm:pt>
    <dgm:pt modelId="{5721A090-4DED-4925-BB0E-52F18CF81E34}">
      <dgm:prSet phldrT="[Texto]"/>
      <dgm:spPr/>
      <dgm:t>
        <a:bodyPr/>
        <a:lstStyle/>
        <a:p>
          <a:r>
            <a:rPr lang="es-ES" dirty="0" smtClean="0">
              <a:latin typeface="Arial" panose="020B0604020202020204" pitchFamily="34" charset="0"/>
              <a:cs typeface="Arial" panose="020B0604020202020204" pitchFamily="34" charset="0"/>
            </a:rPr>
            <a:t>Firefox</a:t>
          </a:r>
          <a:endParaRPr lang="es-ES" dirty="0"/>
        </a:p>
      </dgm:t>
    </dgm:pt>
    <dgm:pt modelId="{E2998981-00AE-4D3F-A514-F94BB9571AD6}" type="parTrans" cxnId="{426FFA76-C26F-4A22-B45C-7A9794CEF618}">
      <dgm:prSet/>
      <dgm:spPr/>
      <dgm:t>
        <a:bodyPr/>
        <a:lstStyle/>
        <a:p>
          <a:endParaRPr lang="es-ES"/>
        </a:p>
      </dgm:t>
    </dgm:pt>
    <dgm:pt modelId="{9E0F2172-03CD-4725-8E6B-0BF6D3676D46}" type="sibTrans" cxnId="{426FFA76-C26F-4A22-B45C-7A9794CEF618}">
      <dgm:prSet/>
      <dgm:spPr/>
      <dgm:t>
        <a:bodyPr/>
        <a:lstStyle/>
        <a:p>
          <a:endParaRPr lang="es-ES"/>
        </a:p>
      </dgm:t>
    </dgm:pt>
    <dgm:pt modelId="{15E6FA93-31EB-4C64-9FA9-A44473F6F85D}" type="pres">
      <dgm:prSet presAssocID="{3D017331-20D6-4C05-9144-321A144FBDBC}" presName="matrix" presStyleCnt="0">
        <dgm:presLayoutVars>
          <dgm:chMax val="1"/>
          <dgm:dir/>
          <dgm:resizeHandles val="exact"/>
        </dgm:presLayoutVars>
      </dgm:prSet>
      <dgm:spPr/>
      <dgm:t>
        <a:bodyPr/>
        <a:lstStyle/>
        <a:p>
          <a:endParaRPr lang="es-ES"/>
        </a:p>
      </dgm:t>
    </dgm:pt>
    <dgm:pt modelId="{2F1848B0-BD44-4226-B3DE-166A995FC15A}" type="pres">
      <dgm:prSet presAssocID="{3D017331-20D6-4C05-9144-321A144FBDBC}" presName="diamond" presStyleLbl="bgShp" presStyleIdx="0" presStyleCnt="1" custLinFactNeighborY="-895"/>
      <dgm:spPr/>
    </dgm:pt>
    <dgm:pt modelId="{23E94956-9545-40B3-8B27-FCF616D45247}" type="pres">
      <dgm:prSet presAssocID="{3D017331-20D6-4C05-9144-321A144FBDBC}" presName="quad1" presStyleLbl="node1" presStyleIdx="0" presStyleCnt="4">
        <dgm:presLayoutVars>
          <dgm:chMax val="0"/>
          <dgm:chPref val="0"/>
          <dgm:bulletEnabled val="1"/>
        </dgm:presLayoutVars>
      </dgm:prSet>
      <dgm:spPr/>
      <dgm:t>
        <a:bodyPr/>
        <a:lstStyle/>
        <a:p>
          <a:endParaRPr lang="es-ES"/>
        </a:p>
      </dgm:t>
    </dgm:pt>
    <dgm:pt modelId="{24399F10-8031-4D81-95EC-0531822B4C76}" type="pres">
      <dgm:prSet presAssocID="{3D017331-20D6-4C05-9144-321A144FBDBC}" presName="quad2" presStyleLbl="node1" presStyleIdx="1" presStyleCnt="4">
        <dgm:presLayoutVars>
          <dgm:chMax val="0"/>
          <dgm:chPref val="0"/>
          <dgm:bulletEnabled val="1"/>
        </dgm:presLayoutVars>
      </dgm:prSet>
      <dgm:spPr/>
      <dgm:t>
        <a:bodyPr/>
        <a:lstStyle/>
        <a:p>
          <a:endParaRPr lang="es-ES"/>
        </a:p>
      </dgm:t>
    </dgm:pt>
    <dgm:pt modelId="{98467315-E10A-4B23-846A-92DE7A567658}" type="pres">
      <dgm:prSet presAssocID="{3D017331-20D6-4C05-9144-321A144FBDBC}" presName="quad3" presStyleLbl="node1" presStyleIdx="2" presStyleCnt="4">
        <dgm:presLayoutVars>
          <dgm:chMax val="0"/>
          <dgm:chPref val="0"/>
          <dgm:bulletEnabled val="1"/>
        </dgm:presLayoutVars>
      </dgm:prSet>
      <dgm:spPr/>
      <dgm:t>
        <a:bodyPr/>
        <a:lstStyle/>
        <a:p>
          <a:endParaRPr lang="es-ES"/>
        </a:p>
      </dgm:t>
    </dgm:pt>
    <dgm:pt modelId="{B27A32F5-592C-4A6F-B812-DA77D41D505A}" type="pres">
      <dgm:prSet presAssocID="{3D017331-20D6-4C05-9144-321A144FBDBC}" presName="quad4" presStyleLbl="node1" presStyleIdx="3" presStyleCnt="4">
        <dgm:presLayoutVars>
          <dgm:chMax val="0"/>
          <dgm:chPref val="0"/>
          <dgm:bulletEnabled val="1"/>
        </dgm:presLayoutVars>
      </dgm:prSet>
      <dgm:spPr/>
      <dgm:t>
        <a:bodyPr/>
        <a:lstStyle/>
        <a:p>
          <a:endParaRPr lang="es-ES"/>
        </a:p>
      </dgm:t>
    </dgm:pt>
  </dgm:ptLst>
  <dgm:cxnLst>
    <dgm:cxn modelId="{C828E315-B005-4257-83E3-F7EDC8E5D61E}" type="presOf" srcId="{2863B2AC-F919-465A-B2DD-3C924DCFCD24}" destId="{98467315-E10A-4B23-846A-92DE7A567658}" srcOrd="0" destOrd="0" presId="urn:microsoft.com/office/officeart/2005/8/layout/matrix3"/>
    <dgm:cxn modelId="{5A4F58B0-140D-452A-A729-07014BB80A00}" type="presOf" srcId="{5721A090-4DED-4925-BB0E-52F18CF81E34}" destId="{B27A32F5-592C-4A6F-B812-DA77D41D505A}" srcOrd="0" destOrd="0" presId="urn:microsoft.com/office/officeart/2005/8/layout/matrix3"/>
    <dgm:cxn modelId="{1DBA5068-2F80-4D61-A541-EECC41F753F5}" srcId="{3D017331-20D6-4C05-9144-321A144FBDBC}" destId="{2863B2AC-F919-465A-B2DD-3C924DCFCD24}" srcOrd="2" destOrd="0" parTransId="{EAA71A06-7981-4A33-B78C-D4250A808648}" sibTransId="{87B4AB70-B05C-4C61-819A-C5F712B1D269}"/>
    <dgm:cxn modelId="{426FFA76-C26F-4A22-B45C-7A9794CEF618}" srcId="{3D017331-20D6-4C05-9144-321A144FBDBC}" destId="{5721A090-4DED-4925-BB0E-52F18CF81E34}" srcOrd="3" destOrd="0" parTransId="{E2998981-00AE-4D3F-A514-F94BB9571AD6}" sibTransId="{9E0F2172-03CD-4725-8E6B-0BF6D3676D46}"/>
    <dgm:cxn modelId="{58F264B3-644D-4C9E-8A4E-24BF5167F946}" srcId="{3D017331-20D6-4C05-9144-321A144FBDBC}" destId="{67271093-50E7-4067-861E-7530E191167A}" srcOrd="0" destOrd="0" parTransId="{2F335912-215A-454A-9EC4-60BBEDC7052D}" sibTransId="{B979B6B2-FC00-4EED-9924-1AEA5C7E61F6}"/>
    <dgm:cxn modelId="{CA17B4D0-2C2A-4386-B0AA-83E273861B5D}" type="presOf" srcId="{BA22434D-CC8F-407B-B519-E826ED3250DC}" destId="{24399F10-8031-4D81-95EC-0531822B4C76}" srcOrd="0" destOrd="0" presId="urn:microsoft.com/office/officeart/2005/8/layout/matrix3"/>
    <dgm:cxn modelId="{6D91D762-CA44-41E2-A06F-8925654EF47F}" srcId="{3D017331-20D6-4C05-9144-321A144FBDBC}" destId="{BA22434D-CC8F-407B-B519-E826ED3250DC}" srcOrd="1" destOrd="0" parTransId="{FC515588-A2A1-4168-8B19-A76F48AC02D4}" sibTransId="{5A0E75A4-7984-470D-9125-E07EA92F0425}"/>
    <dgm:cxn modelId="{ABE873BB-584B-4D62-9CDF-88F4EB1632D3}" type="presOf" srcId="{67271093-50E7-4067-861E-7530E191167A}" destId="{23E94956-9545-40B3-8B27-FCF616D45247}" srcOrd="0" destOrd="0" presId="urn:microsoft.com/office/officeart/2005/8/layout/matrix3"/>
    <dgm:cxn modelId="{805E7A9F-0923-422B-977B-2C06F7346001}" type="presOf" srcId="{3D017331-20D6-4C05-9144-321A144FBDBC}" destId="{15E6FA93-31EB-4C64-9FA9-A44473F6F85D}" srcOrd="0" destOrd="0" presId="urn:microsoft.com/office/officeart/2005/8/layout/matrix3"/>
    <dgm:cxn modelId="{6EC20E79-E788-435C-A2A6-F22512BF2A4A}" type="presParOf" srcId="{15E6FA93-31EB-4C64-9FA9-A44473F6F85D}" destId="{2F1848B0-BD44-4226-B3DE-166A995FC15A}" srcOrd="0" destOrd="0" presId="urn:microsoft.com/office/officeart/2005/8/layout/matrix3"/>
    <dgm:cxn modelId="{8AC96179-77B4-4F4B-8F54-7F2C033A4801}" type="presParOf" srcId="{15E6FA93-31EB-4C64-9FA9-A44473F6F85D}" destId="{23E94956-9545-40B3-8B27-FCF616D45247}" srcOrd="1" destOrd="0" presId="urn:microsoft.com/office/officeart/2005/8/layout/matrix3"/>
    <dgm:cxn modelId="{4A765047-A1F8-4F18-AF7B-2F69020D62DE}" type="presParOf" srcId="{15E6FA93-31EB-4C64-9FA9-A44473F6F85D}" destId="{24399F10-8031-4D81-95EC-0531822B4C76}" srcOrd="2" destOrd="0" presId="urn:microsoft.com/office/officeart/2005/8/layout/matrix3"/>
    <dgm:cxn modelId="{FAD3A1C2-1EAC-4FD6-A5E2-581754BC2EA7}" type="presParOf" srcId="{15E6FA93-31EB-4C64-9FA9-A44473F6F85D}" destId="{98467315-E10A-4B23-846A-92DE7A567658}" srcOrd="3" destOrd="0" presId="urn:microsoft.com/office/officeart/2005/8/layout/matrix3"/>
    <dgm:cxn modelId="{F56C2584-2F45-4699-AD53-F7E2E720CE16}" type="presParOf" srcId="{15E6FA93-31EB-4C64-9FA9-A44473F6F85D}" destId="{B27A32F5-592C-4A6F-B812-DA77D41D505A}"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1848B0-BD44-4226-B3DE-166A995FC15A}">
      <dsp:nvSpPr>
        <dsp:cNvPr id="0" name=""/>
        <dsp:cNvSpPr/>
      </dsp:nvSpPr>
      <dsp:spPr>
        <a:xfrm>
          <a:off x="835299" y="0"/>
          <a:ext cx="3825863" cy="3825863"/>
        </a:xfrm>
        <a:prstGeom prst="diamond">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E94956-9545-40B3-8B27-FCF616D45247}">
      <dsp:nvSpPr>
        <dsp:cNvPr id="0" name=""/>
        <dsp:cNvSpPr/>
      </dsp:nvSpPr>
      <dsp:spPr>
        <a:xfrm>
          <a:off x="1198756" y="363456"/>
          <a:ext cx="1492086" cy="1492086"/>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s-ES" sz="1900" kern="1200" dirty="0" err="1" smtClean="0">
              <a:latin typeface="Arial" panose="020B0604020202020204" pitchFamily="34" charset="0"/>
              <a:cs typeface="Arial" panose="020B0604020202020204" pitchFamily="34" charset="0"/>
            </a:rPr>
            <a:t>Notepad</a:t>
          </a:r>
          <a:r>
            <a:rPr lang="es-ES" sz="1900" kern="1200" dirty="0" smtClean="0">
              <a:latin typeface="Arial" panose="020B0604020202020204" pitchFamily="34" charset="0"/>
              <a:cs typeface="Arial" panose="020B0604020202020204" pitchFamily="34" charset="0"/>
            </a:rPr>
            <a:t>++</a:t>
          </a:r>
          <a:endParaRPr lang="es-ES" sz="1900" kern="1200" dirty="0"/>
        </a:p>
      </dsp:txBody>
      <dsp:txXfrm>
        <a:off x="1271594" y="436294"/>
        <a:ext cx="1346410" cy="1346410"/>
      </dsp:txXfrm>
    </dsp:sp>
    <dsp:sp modelId="{24399F10-8031-4D81-95EC-0531822B4C76}">
      <dsp:nvSpPr>
        <dsp:cNvPr id="0" name=""/>
        <dsp:cNvSpPr/>
      </dsp:nvSpPr>
      <dsp:spPr>
        <a:xfrm>
          <a:off x="2805619" y="363456"/>
          <a:ext cx="1492086" cy="1492086"/>
        </a:xfrm>
        <a:prstGeom prst="roundRect">
          <a:avLst/>
        </a:prstGeom>
        <a:solidFill>
          <a:schemeClr val="accent4">
            <a:hueOff val="-1488257"/>
            <a:satOff val="8966"/>
            <a:lumOff val="71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s-ES" sz="1900" kern="1200" dirty="0" smtClean="0">
              <a:latin typeface="Arial" panose="020B0604020202020204" pitchFamily="34" charset="0"/>
              <a:cs typeface="Arial" panose="020B0604020202020204" pitchFamily="34" charset="0"/>
            </a:rPr>
            <a:t>Sublime</a:t>
          </a:r>
          <a:endParaRPr lang="es-ES" sz="1900" kern="1200" dirty="0"/>
        </a:p>
      </dsp:txBody>
      <dsp:txXfrm>
        <a:off x="2878457" y="436294"/>
        <a:ext cx="1346410" cy="1346410"/>
      </dsp:txXfrm>
    </dsp:sp>
    <dsp:sp modelId="{98467315-E10A-4B23-846A-92DE7A567658}">
      <dsp:nvSpPr>
        <dsp:cNvPr id="0" name=""/>
        <dsp:cNvSpPr/>
      </dsp:nvSpPr>
      <dsp:spPr>
        <a:xfrm>
          <a:off x="1198756" y="1970319"/>
          <a:ext cx="1492086" cy="1492086"/>
        </a:xfrm>
        <a:prstGeom prst="roundRect">
          <a:avLst/>
        </a:prstGeom>
        <a:solidFill>
          <a:schemeClr val="accent4">
            <a:hueOff val="-2976513"/>
            <a:satOff val="17933"/>
            <a:lumOff val="143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s-ES" sz="1900" kern="1200" dirty="0" smtClean="0">
              <a:latin typeface="Arial" panose="020B0604020202020204" pitchFamily="34" charset="0"/>
              <a:cs typeface="Arial" panose="020B0604020202020204" pitchFamily="34" charset="0"/>
            </a:rPr>
            <a:t>Chrome</a:t>
          </a:r>
          <a:endParaRPr lang="es-ES" sz="1900" kern="1200" dirty="0"/>
        </a:p>
      </dsp:txBody>
      <dsp:txXfrm>
        <a:off x="1271594" y="2043157"/>
        <a:ext cx="1346410" cy="1346410"/>
      </dsp:txXfrm>
    </dsp:sp>
    <dsp:sp modelId="{B27A32F5-592C-4A6F-B812-DA77D41D505A}">
      <dsp:nvSpPr>
        <dsp:cNvPr id="0" name=""/>
        <dsp:cNvSpPr/>
      </dsp:nvSpPr>
      <dsp:spPr>
        <a:xfrm>
          <a:off x="2805619" y="1970319"/>
          <a:ext cx="1492086" cy="1492086"/>
        </a:xfrm>
        <a:prstGeom prst="roundRect">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s-ES" sz="1900" kern="1200" dirty="0" smtClean="0">
              <a:latin typeface="Arial" panose="020B0604020202020204" pitchFamily="34" charset="0"/>
              <a:cs typeface="Arial" panose="020B0604020202020204" pitchFamily="34" charset="0"/>
            </a:rPr>
            <a:t>Firefox</a:t>
          </a:r>
          <a:endParaRPr lang="es-ES" sz="1900" kern="1200" dirty="0"/>
        </a:p>
      </dsp:txBody>
      <dsp:txXfrm>
        <a:off x="2878457" y="2043157"/>
        <a:ext cx="1346410" cy="134641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Diapositiva de título">
    <p:spTree>
      <p:nvGrpSpPr>
        <p:cNvPr id="1" name=""/>
        <p:cNvGrpSpPr/>
        <p:nvPr/>
      </p:nvGrpSpPr>
      <p:grpSpPr>
        <a:xfrm>
          <a:off x="0" y="0"/>
          <a:ext cx="0" cy="0"/>
          <a:chOff x="0" y="0"/>
          <a:chExt cx="0" cy="0"/>
        </a:xfrm>
      </p:grpSpPr>
      <p:pic>
        <p:nvPicPr>
          <p:cNvPr id="3" name="Picture 2" descr="Hom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125142" y="71657"/>
            <a:ext cx="3333750" cy="685800"/>
          </a:xfrm>
          <a:prstGeom prst="rect">
            <a:avLst/>
          </a:prstGeom>
          <a:noFill/>
          <a:extLst>
            <a:ext uri="{909E8E84-426E-40DD-AFC4-6F175D3DCCD1}">
              <a14:hiddenFill xmlns:a14="http://schemas.microsoft.com/office/drawing/2010/main">
                <a:solidFill>
                  <a:srgbClr val="FFFFFF"/>
                </a:solidFill>
              </a14:hiddenFill>
            </a:ext>
          </a:extLst>
        </p:spPr>
      </p:pic>
      <p:sp>
        <p:nvSpPr>
          <p:cNvPr id="24" name="23 Título"/>
          <p:cNvSpPr>
            <a:spLocks noGrp="1"/>
          </p:cNvSpPr>
          <p:nvPr>
            <p:ph type="title"/>
          </p:nvPr>
        </p:nvSpPr>
        <p:spPr>
          <a:xfrm>
            <a:off x="2196856" y="975348"/>
            <a:ext cx="9252194" cy="490966"/>
          </a:xfrm>
          <a:noFill/>
        </p:spPr>
        <p:txBody>
          <a:bodyPr wrap="square" rtlCol="0">
            <a:spAutoFit/>
          </a:bodyPr>
          <a:lstStyle>
            <a:lvl1pPr marL="0" algn="l" defTabSz="1204596" rtl="0" eaLnBrk="1" latinLnBrk="0" hangingPunct="1">
              <a:defRPr lang="es-ES_tradnl" sz="2400" b="1" kern="1200" dirty="0" smtClean="0">
                <a:solidFill>
                  <a:sysClr val="windowText" lastClr="000000"/>
                </a:solidFill>
                <a:latin typeface="Arial" pitchFamily="34" charset="0"/>
                <a:ea typeface="+mn-ea"/>
                <a:cs typeface="Arial" pitchFamily="34" charset="0"/>
              </a:defRPr>
            </a:lvl1pPr>
          </a:lstStyle>
          <a:p>
            <a:r>
              <a:rPr lang="es-ES" dirty="0" smtClean="0"/>
              <a:t>Haga clic para modificar el estilo de título del patrón</a:t>
            </a:r>
            <a:endParaRPr lang="es-ES_tradnl" dirty="0"/>
          </a:p>
        </p:txBody>
      </p:sp>
      <p:sp>
        <p:nvSpPr>
          <p:cNvPr id="27" name="26 Marcador de texto"/>
          <p:cNvSpPr>
            <a:spLocks noGrp="1"/>
          </p:cNvSpPr>
          <p:nvPr>
            <p:ph type="body" sz="quarter" idx="10"/>
          </p:nvPr>
        </p:nvSpPr>
        <p:spPr>
          <a:xfrm>
            <a:off x="2196855" y="1412881"/>
            <a:ext cx="4542137" cy="337078"/>
          </a:xfrm>
          <a:noFill/>
        </p:spPr>
        <p:txBody>
          <a:bodyPr vert="horz" wrap="square" lIns="120459" tIns="60229" rIns="120459" bIns="60229" rtlCol="0" anchor="ctr">
            <a:spAutoFit/>
          </a:bodyPr>
          <a:lstStyle>
            <a:lvl1pPr>
              <a:buNone/>
              <a:defRPr kumimoji="0" lang="es-ES_tradnl" sz="1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1pPr>
          </a:lstStyle>
          <a:p>
            <a:pPr marL="0" marR="0" lvl="0" indent="0" algn="l" defTabSz="1204596" rtl="0" eaLnBrk="1" fontAlgn="auto" latinLnBrk="0" hangingPunct="1">
              <a:lnSpc>
                <a:spcPct val="100000"/>
              </a:lnSpc>
              <a:spcBef>
                <a:spcPct val="0"/>
              </a:spcBef>
              <a:spcAft>
                <a:spcPts val="0"/>
              </a:spcAft>
              <a:buClrTx/>
              <a:buSzTx/>
              <a:tabLst/>
              <a:defRPr/>
            </a:pPr>
            <a:r>
              <a:rPr lang="es-ES" dirty="0" smtClean="0"/>
              <a:t>Haga clic para modificar el estilo de texto del patrón</a:t>
            </a:r>
          </a:p>
        </p:txBody>
      </p:sp>
      <p:sp>
        <p:nvSpPr>
          <p:cNvPr id="16" name="15 CuadroTexto"/>
          <p:cNvSpPr txBox="1"/>
          <p:nvPr userDrawn="1"/>
        </p:nvSpPr>
        <p:spPr>
          <a:xfrm>
            <a:off x="12921779" y="0"/>
            <a:ext cx="746756" cy="377866"/>
          </a:xfrm>
          <a:prstGeom prst="rect">
            <a:avLst/>
          </a:prstGeom>
          <a:noFill/>
        </p:spPr>
        <p:txBody>
          <a:bodyPr wrap="none" lIns="99892" tIns="49946" rIns="99892" bIns="49946" rtlCol="0">
            <a:spAutoFit/>
          </a:bodyPr>
          <a:lstStyle/>
          <a:p>
            <a:pPr algn="r"/>
            <a:r>
              <a:rPr lang="es-ES_tradnl" sz="1800" dirty="0" smtClean="0">
                <a:solidFill>
                  <a:schemeClr val="bg1">
                    <a:lumMod val="50000"/>
                  </a:schemeClr>
                </a:solidFill>
              </a:rPr>
              <a:t>-</a:t>
            </a:r>
            <a:fld id="{8041F532-4A0C-4B0A-8E5A-568C7A7F2C0A}" type="slidenum">
              <a:rPr lang="es-ES_tradnl" sz="1800" smtClean="0">
                <a:solidFill>
                  <a:schemeClr val="bg1">
                    <a:lumMod val="50000"/>
                  </a:schemeClr>
                </a:solidFill>
              </a:rPr>
              <a:pPr algn="r"/>
              <a:t>‹Nº›</a:t>
            </a:fld>
            <a:r>
              <a:rPr lang="es-ES_tradnl" sz="1800" dirty="0" smtClean="0">
                <a:solidFill>
                  <a:schemeClr val="bg1">
                    <a:lumMod val="50000"/>
                  </a:schemeClr>
                </a:solidFill>
              </a:rPr>
              <a:t>-</a:t>
            </a:r>
            <a:endParaRPr lang="es-ES_tradnl" sz="1800" dirty="0">
              <a:solidFill>
                <a:schemeClr val="bg1">
                  <a:lumMod val="50000"/>
                </a:schemeClr>
              </a:solidFill>
            </a:endParaRPr>
          </a:p>
        </p:txBody>
      </p:sp>
      <p:cxnSp>
        <p:nvCxnSpPr>
          <p:cNvPr id="5" name="4 Conector recto"/>
          <p:cNvCxnSpPr/>
          <p:nvPr userDrawn="1"/>
        </p:nvCxnSpPr>
        <p:spPr>
          <a:xfrm>
            <a:off x="2041117" y="881832"/>
            <a:ext cx="9479940"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16 Conector recto"/>
          <p:cNvCxnSpPr/>
          <p:nvPr userDrawn="1"/>
        </p:nvCxnSpPr>
        <p:spPr>
          <a:xfrm>
            <a:off x="2041117" y="1735875"/>
            <a:ext cx="9479940"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8 Conector recto"/>
          <p:cNvCxnSpPr/>
          <p:nvPr userDrawn="1"/>
        </p:nvCxnSpPr>
        <p:spPr>
          <a:xfrm>
            <a:off x="2050938" y="7002512"/>
            <a:ext cx="9479940"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 name="1 CuadroTexto"/>
          <p:cNvSpPr txBox="1"/>
          <p:nvPr userDrawn="1"/>
        </p:nvSpPr>
        <p:spPr>
          <a:xfrm>
            <a:off x="2042907" y="7066781"/>
            <a:ext cx="3649589" cy="307777"/>
          </a:xfrm>
          <a:prstGeom prst="rect">
            <a:avLst/>
          </a:prstGeom>
          <a:noFill/>
        </p:spPr>
        <p:txBody>
          <a:bodyPr wrap="none" rtlCol="0">
            <a:spAutoFit/>
          </a:bodyPr>
          <a:lstStyle/>
          <a:p>
            <a:r>
              <a:rPr lang="es-ES" sz="1400" dirty="0" smtClean="0"/>
              <a:t>© </a:t>
            </a:r>
            <a:r>
              <a:rPr lang="es-ES" sz="1400" dirty="0" err="1" smtClean="0"/>
              <a:t>GreenPC</a:t>
            </a:r>
            <a:r>
              <a:rPr lang="es-ES" sz="1400" dirty="0" smtClean="0"/>
              <a:t>, S.L. Todos los derechos reservados.</a:t>
            </a:r>
            <a:endParaRPr lang="es-ES" sz="1400"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_tradnl"/>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3 Marcador de fecha"/>
          <p:cNvSpPr>
            <a:spLocks noGrp="1"/>
          </p:cNvSpPr>
          <p:nvPr>
            <p:ph type="dt" sz="half" idx="10"/>
          </p:nvPr>
        </p:nvSpPr>
        <p:spPr/>
        <p:txBody>
          <a:bodyPr/>
          <a:lstStyle/>
          <a:p>
            <a:fld id="{1544844A-C4FE-4E2B-998B-5A730188FE52}" type="datetimeFigureOut">
              <a:rPr lang="es-ES" smtClean="0"/>
              <a:pPr/>
              <a:t>14/04/2015</a:t>
            </a:fld>
            <a:endParaRPr lang="es-ES_tradnl" dirty="0"/>
          </a:p>
        </p:txBody>
      </p:sp>
      <p:sp>
        <p:nvSpPr>
          <p:cNvPr id="5" name="4 Marcador de pie de página"/>
          <p:cNvSpPr>
            <a:spLocks noGrp="1"/>
          </p:cNvSpPr>
          <p:nvPr>
            <p:ph type="ftr" sz="quarter" idx="11"/>
          </p:nvPr>
        </p:nvSpPr>
        <p:spPr/>
        <p:txBody>
          <a:bodyPr/>
          <a:lstStyle/>
          <a:p>
            <a:endParaRPr lang="es-ES_tradnl" dirty="0"/>
          </a:p>
        </p:txBody>
      </p:sp>
      <p:sp>
        <p:nvSpPr>
          <p:cNvPr id="6" name="5 Marcador de número de diapositiva"/>
          <p:cNvSpPr>
            <a:spLocks noGrp="1"/>
          </p:cNvSpPr>
          <p:nvPr>
            <p:ph type="sldNum" sz="quarter" idx="12"/>
          </p:nvPr>
        </p:nvSpPr>
        <p:spPr/>
        <p:txBody>
          <a:bodyPr/>
          <a:lstStyle/>
          <a:p>
            <a:fld id="{8C97AF09-FCA7-4C51-A66B-451A0EA57879}" type="slidenum">
              <a:rPr lang="es-ES_tradnl" smtClean="0"/>
              <a:pPr/>
              <a:t>‹Nº›</a:t>
            </a:fld>
            <a:endParaRPr lang="es-ES_tradnl"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13279672" y="304097"/>
            <a:ext cx="4118574" cy="6479961"/>
          </a:xfrm>
        </p:spPr>
        <p:txBody>
          <a:bodyPr vert="eaVert"/>
          <a:lstStyle/>
          <a:p>
            <a:r>
              <a:rPr lang="es-ES" smtClean="0"/>
              <a:t>Haga clic para modificar el estilo de título del patrón</a:t>
            </a:r>
            <a:endParaRPr lang="es-ES_tradnl"/>
          </a:p>
        </p:txBody>
      </p:sp>
      <p:sp>
        <p:nvSpPr>
          <p:cNvPr id="3" name="2 Marcador de texto vertical"/>
          <p:cNvSpPr>
            <a:spLocks noGrp="1"/>
          </p:cNvSpPr>
          <p:nvPr>
            <p:ph type="body" orient="vert" idx="1"/>
          </p:nvPr>
        </p:nvSpPr>
        <p:spPr>
          <a:xfrm>
            <a:off x="916822" y="304097"/>
            <a:ext cx="12134830" cy="6479961"/>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3 Marcador de fecha"/>
          <p:cNvSpPr>
            <a:spLocks noGrp="1"/>
          </p:cNvSpPr>
          <p:nvPr>
            <p:ph type="dt" sz="half" idx="10"/>
          </p:nvPr>
        </p:nvSpPr>
        <p:spPr/>
        <p:txBody>
          <a:bodyPr/>
          <a:lstStyle/>
          <a:p>
            <a:fld id="{1544844A-C4FE-4E2B-998B-5A730188FE52}" type="datetimeFigureOut">
              <a:rPr lang="es-ES" smtClean="0"/>
              <a:pPr/>
              <a:t>14/04/2015</a:t>
            </a:fld>
            <a:endParaRPr lang="es-ES_tradnl" dirty="0"/>
          </a:p>
        </p:txBody>
      </p:sp>
      <p:sp>
        <p:nvSpPr>
          <p:cNvPr id="5" name="4 Marcador de pie de página"/>
          <p:cNvSpPr>
            <a:spLocks noGrp="1"/>
          </p:cNvSpPr>
          <p:nvPr>
            <p:ph type="ftr" sz="quarter" idx="11"/>
          </p:nvPr>
        </p:nvSpPr>
        <p:spPr/>
        <p:txBody>
          <a:bodyPr/>
          <a:lstStyle/>
          <a:p>
            <a:endParaRPr lang="es-ES_tradnl" dirty="0"/>
          </a:p>
        </p:txBody>
      </p:sp>
      <p:sp>
        <p:nvSpPr>
          <p:cNvPr id="6" name="5 Marcador de número de diapositiva"/>
          <p:cNvSpPr>
            <a:spLocks noGrp="1"/>
          </p:cNvSpPr>
          <p:nvPr>
            <p:ph type="sldNum" sz="quarter" idx="12"/>
          </p:nvPr>
        </p:nvSpPr>
        <p:spPr/>
        <p:txBody>
          <a:bodyPr/>
          <a:lstStyle/>
          <a:p>
            <a:fld id="{8C97AF09-FCA7-4C51-A66B-451A0EA57879}" type="slidenum">
              <a:rPr lang="es-ES_tradnl" smtClean="0"/>
              <a:pPr/>
              <a:t>‹Nº›</a:t>
            </a:fld>
            <a:endParaRPr lang="es-ES_tradnl"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cxnSp>
        <p:nvCxnSpPr>
          <p:cNvPr id="7" name="6 Conector recto"/>
          <p:cNvCxnSpPr/>
          <p:nvPr userDrawn="1"/>
        </p:nvCxnSpPr>
        <p:spPr>
          <a:xfrm rot="5400000">
            <a:off x="-636640" y="3688585"/>
            <a:ext cx="7379366" cy="2195"/>
          </a:xfrm>
          <a:prstGeom prst="line">
            <a:avLst/>
          </a:prstGeom>
          <a:ln w="285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10" name="9 CuadroTexto"/>
          <p:cNvSpPr txBox="1"/>
          <p:nvPr userDrawn="1"/>
        </p:nvSpPr>
        <p:spPr>
          <a:xfrm>
            <a:off x="1414676" y="1098245"/>
            <a:ext cx="1365515" cy="347089"/>
          </a:xfrm>
          <a:prstGeom prst="rect">
            <a:avLst/>
          </a:prstGeom>
          <a:noFill/>
        </p:spPr>
        <p:txBody>
          <a:bodyPr wrap="none" lIns="99892" tIns="49946" rIns="99892" bIns="49946" rtlCol="0">
            <a:spAutoFit/>
          </a:bodyPr>
          <a:lstStyle/>
          <a:p>
            <a:r>
              <a:rPr lang="es-ES" sz="1600" dirty="0" smtClean="0"/>
              <a:t>Hola Elena. </a:t>
            </a:r>
            <a:r>
              <a:rPr lang="es-ES" sz="1600" dirty="0" smtClean="0">
                <a:sym typeface="Wingdings 3"/>
              </a:rPr>
              <a:t></a:t>
            </a:r>
            <a:endParaRPr lang="es-ES_tradnl" sz="1600" dirty="0"/>
          </a:p>
        </p:txBody>
      </p:sp>
      <p:sp>
        <p:nvSpPr>
          <p:cNvPr id="13" name="12 CuadroTexto"/>
          <p:cNvSpPr txBox="1"/>
          <p:nvPr userDrawn="1"/>
        </p:nvSpPr>
        <p:spPr>
          <a:xfrm>
            <a:off x="1171840" y="1830422"/>
            <a:ext cx="1756497" cy="2711319"/>
          </a:xfrm>
          <a:prstGeom prst="rect">
            <a:avLst/>
          </a:prstGeom>
          <a:noFill/>
        </p:spPr>
        <p:txBody>
          <a:bodyPr wrap="square" lIns="99892" tIns="49946" rIns="99892" bIns="49946" rtlCol="0">
            <a:spAutoFit/>
          </a:bodyPr>
          <a:lstStyle/>
          <a:p>
            <a:pPr algn="ctr"/>
            <a:r>
              <a:rPr lang="es-ES" dirty="0" smtClean="0"/>
              <a:t>Novedades</a:t>
            </a:r>
          </a:p>
          <a:p>
            <a:pPr algn="ctr"/>
            <a:endParaRPr lang="es-ES" dirty="0" smtClean="0"/>
          </a:p>
          <a:p>
            <a:pPr algn="ctr"/>
            <a:r>
              <a:rPr lang="es-ES" dirty="0" smtClean="0"/>
              <a:t>Chatroom</a:t>
            </a:r>
          </a:p>
          <a:p>
            <a:pPr algn="ctr"/>
            <a:endParaRPr lang="es-ES" dirty="0" smtClean="0"/>
          </a:p>
          <a:p>
            <a:pPr algn="ctr"/>
            <a:r>
              <a:rPr lang="es-ES" dirty="0" smtClean="0"/>
              <a:t>Foro</a:t>
            </a:r>
          </a:p>
          <a:p>
            <a:pPr algn="ctr"/>
            <a:endParaRPr lang="es-ES_tradnl" dirty="0" smtClean="0"/>
          </a:p>
          <a:p>
            <a:pPr algn="ctr"/>
            <a:r>
              <a:rPr lang="es-ES_tradnl" dirty="0" smtClean="0"/>
              <a:t>Estadísticas</a:t>
            </a:r>
            <a:endParaRPr lang="es-ES_tradnl" dirty="0"/>
          </a:p>
        </p:txBody>
      </p:sp>
      <p:pic>
        <p:nvPicPr>
          <p:cNvPr id="14" name="Picture 5"/>
          <p:cNvPicPr>
            <a:picLocks noChangeAspect="1" noChangeArrowheads="1"/>
          </p:cNvPicPr>
          <p:nvPr userDrawn="1"/>
        </p:nvPicPr>
        <p:blipFill>
          <a:blip r:embed="rId2" cstate="print"/>
          <a:srcRect/>
          <a:stretch>
            <a:fillRect/>
          </a:stretch>
        </p:blipFill>
        <p:spPr bwMode="auto">
          <a:xfrm>
            <a:off x="1149458" y="110095"/>
            <a:ext cx="1792226" cy="676857"/>
          </a:xfrm>
          <a:prstGeom prst="rect">
            <a:avLst/>
          </a:prstGeom>
          <a:noFill/>
          <a:ln w="9525">
            <a:noFill/>
            <a:miter lim="800000"/>
            <a:headEnd/>
            <a:tailEnd/>
          </a:ln>
          <a:effectLst/>
        </p:spPr>
      </p:pic>
      <p:sp>
        <p:nvSpPr>
          <p:cNvPr id="15" name="14 CuadroTexto"/>
          <p:cNvSpPr txBox="1"/>
          <p:nvPr userDrawn="1"/>
        </p:nvSpPr>
        <p:spPr>
          <a:xfrm>
            <a:off x="1450664" y="7067131"/>
            <a:ext cx="1280877" cy="300922"/>
          </a:xfrm>
          <a:prstGeom prst="rect">
            <a:avLst/>
          </a:prstGeom>
          <a:noFill/>
        </p:spPr>
        <p:txBody>
          <a:bodyPr wrap="none" lIns="99892" tIns="49946" rIns="99892" bIns="49946" rtlCol="0">
            <a:spAutoFit/>
          </a:bodyPr>
          <a:lstStyle/>
          <a:p>
            <a:r>
              <a:rPr lang="es-ES" sz="1300" dirty="0" smtClean="0"/>
              <a:t>© GreenPC, S.L.</a:t>
            </a:r>
            <a:endParaRPr lang="es-ES_tradnl" sz="1300" dirty="0"/>
          </a:p>
        </p:txBody>
      </p:sp>
      <p:cxnSp>
        <p:nvCxnSpPr>
          <p:cNvPr id="16" name="15 Conector recto"/>
          <p:cNvCxnSpPr/>
          <p:nvPr userDrawn="1"/>
        </p:nvCxnSpPr>
        <p:spPr>
          <a:xfrm>
            <a:off x="3071640" y="365875"/>
            <a:ext cx="9575804" cy="1628"/>
          </a:xfrm>
          <a:prstGeom prst="line">
            <a:avLst/>
          </a:prstGeom>
          <a:ln w="285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17" name="16 Diagrama"/>
          <p:cNvGraphicFramePr/>
          <p:nvPr userDrawn="1"/>
        </p:nvGraphicFramePr>
        <p:xfrm>
          <a:off x="1414676" y="5677504"/>
          <a:ext cx="1516975" cy="10982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18" name="17 Conector recto"/>
          <p:cNvCxnSpPr/>
          <p:nvPr userDrawn="1"/>
        </p:nvCxnSpPr>
        <p:spPr>
          <a:xfrm>
            <a:off x="1029418" y="5593408"/>
            <a:ext cx="2011723" cy="396"/>
          </a:xfrm>
          <a:prstGeom prst="line">
            <a:avLst/>
          </a:prstGeom>
          <a:ln w="285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18 Conector recto"/>
          <p:cNvCxnSpPr/>
          <p:nvPr userDrawn="1"/>
        </p:nvCxnSpPr>
        <p:spPr>
          <a:xfrm>
            <a:off x="1029418" y="6922202"/>
            <a:ext cx="2011723" cy="396"/>
          </a:xfrm>
          <a:prstGeom prst="line">
            <a:avLst/>
          </a:prstGeom>
          <a:ln w="285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20" name="19 Título"/>
          <p:cNvSpPr>
            <a:spLocks noGrp="1"/>
          </p:cNvSpPr>
          <p:nvPr>
            <p:ph type="title"/>
          </p:nvPr>
        </p:nvSpPr>
        <p:spPr>
          <a:xfrm>
            <a:off x="3384956" y="395351"/>
            <a:ext cx="8884758" cy="1230048"/>
          </a:xfrm>
        </p:spPr>
        <p:txBody>
          <a:bodyPr>
            <a:noAutofit/>
          </a:bodyPr>
          <a:lstStyle>
            <a:lvl1pPr algn="ctr">
              <a:defRPr sz="4000"/>
            </a:lvl1pPr>
          </a:lstStyle>
          <a:p>
            <a:r>
              <a:rPr lang="es-ES" dirty="0" smtClean="0"/>
              <a:t>Haga clic para modificar el estilo de título del patrón</a:t>
            </a:r>
            <a:endParaRPr lang="es-ES_tradnl" dirty="0"/>
          </a:p>
        </p:txBody>
      </p:sp>
      <p:cxnSp>
        <p:nvCxnSpPr>
          <p:cNvPr id="21" name="20 Conector recto"/>
          <p:cNvCxnSpPr/>
          <p:nvPr userDrawn="1"/>
        </p:nvCxnSpPr>
        <p:spPr>
          <a:xfrm rot="5400000">
            <a:off x="-2867727" y="3690071"/>
            <a:ext cx="7761072" cy="1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21 Conector recto"/>
          <p:cNvCxnSpPr/>
          <p:nvPr userDrawn="1"/>
        </p:nvCxnSpPr>
        <p:spPr>
          <a:xfrm rot="5400000">
            <a:off x="8755608" y="3690071"/>
            <a:ext cx="7761072" cy="1774"/>
          </a:xfrm>
          <a:prstGeom prst="line">
            <a:avLst/>
          </a:prstGeom>
        </p:spPr>
        <p:style>
          <a:lnRef idx="1">
            <a:schemeClr val="accent1"/>
          </a:lnRef>
          <a:fillRef idx="0">
            <a:schemeClr val="accent1"/>
          </a:fillRef>
          <a:effectRef idx="0">
            <a:schemeClr val="accent1"/>
          </a:effectRef>
          <a:fontRef idx="minor">
            <a:schemeClr val="tx1"/>
          </a:fontRef>
        </p:style>
      </p:cxnSp>
      <p:sp>
        <p:nvSpPr>
          <p:cNvPr id="23" name="26 Marcador de texto"/>
          <p:cNvSpPr>
            <a:spLocks noGrp="1"/>
          </p:cNvSpPr>
          <p:nvPr>
            <p:ph type="body" sz="quarter" idx="10"/>
          </p:nvPr>
        </p:nvSpPr>
        <p:spPr>
          <a:xfrm>
            <a:off x="7878468" y="-16462"/>
            <a:ext cx="4560222" cy="367856"/>
          </a:xfrm>
          <a:noFill/>
        </p:spPr>
        <p:txBody>
          <a:bodyPr vert="horz" wrap="none" lIns="120459" tIns="60229" rIns="120459" bIns="60229" rtlCol="0" anchor="ctr">
            <a:spAutoFit/>
          </a:bodyPr>
          <a:lstStyle>
            <a:lvl1pPr>
              <a:buNone/>
              <a:defRPr kumimoji="0" lang="es-ES_tradnl" sz="1600" b="0" i="0" u="none" strike="noStrike" kern="1200" cap="none" spc="0" normalizeH="0" baseline="0" noProof="0" dirty="0" smtClean="0">
                <a:ln>
                  <a:noFill/>
                </a:ln>
                <a:solidFill>
                  <a:schemeClr val="tx1"/>
                </a:solidFill>
                <a:effectLst/>
                <a:uLnTx/>
                <a:uFillTx/>
                <a:latin typeface="+mn-lt"/>
                <a:ea typeface="+mn-ea"/>
                <a:cs typeface="+mn-cs"/>
              </a:defRPr>
            </a:lvl1pPr>
          </a:lstStyle>
          <a:p>
            <a:pPr marL="0" marR="0" lvl="0" indent="0" algn="l" defTabSz="1204596" rtl="0" eaLnBrk="1" fontAlgn="auto" latinLnBrk="0" hangingPunct="1">
              <a:lnSpc>
                <a:spcPct val="100000"/>
              </a:lnSpc>
              <a:spcBef>
                <a:spcPct val="0"/>
              </a:spcBef>
              <a:spcAft>
                <a:spcPts val="0"/>
              </a:spcAft>
              <a:buClrTx/>
              <a:buSzTx/>
              <a:tabLst/>
              <a:defRPr/>
            </a:pPr>
            <a:r>
              <a:rPr lang="es-ES" dirty="0" smtClean="0"/>
              <a:t>Haga clic para modificar el estilo de texto del patrón</a:t>
            </a:r>
          </a:p>
        </p:txBody>
      </p:sp>
      <p:sp>
        <p:nvSpPr>
          <p:cNvPr id="24" name="29 Marcador de texto"/>
          <p:cNvSpPr>
            <a:spLocks noGrp="1"/>
          </p:cNvSpPr>
          <p:nvPr>
            <p:ph type="body" sz="quarter" idx="11"/>
          </p:nvPr>
        </p:nvSpPr>
        <p:spPr>
          <a:xfrm>
            <a:off x="3384958" y="1786486"/>
            <a:ext cx="4253989" cy="937180"/>
          </a:xfrm>
        </p:spPr>
        <p:txBody>
          <a:bodyPr>
            <a:noAutofit/>
          </a:bodyPr>
          <a:lstStyle>
            <a:lvl1pPr marL="0" indent="0" algn="just">
              <a:buNone/>
              <a:defRPr sz="1800"/>
            </a:lvl1pPr>
            <a:lvl2pPr>
              <a:buNone/>
              <a:defRPr sz="1800"/>
            </a:lvl2pPr>
            <a:lvl3pPr>
              <a:buNone/>
              <a:defRPr sz="1800"/>
            </a:lvl3pPr>
            <a:lvl4pPr>
              <a:buNone/>
              <a:defRPr sz="1800"/>
            </a:lvl4pPr>
            <a:lvl5pPr>
              <a:buNone/>
              <a:defRPr sz="1800"/>
            </a:lvl5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ES_tradnl" dirty="0"/>
          </a:p>
        </p:txBody>
      </p:sp>
      <p:sp>
        <p:nvSpPr>
          <p:cNvPr id="25" name="34 Marcador de posición de imagen"/>
          <p:cNvSpPr>
            <a:spLocks noGrp="1"/>
          </p:cNvSpPr>
          <p:nvPr>
            <p:ph type="pic" sz="quarter" idx="12"/>
          </p:nvPr>
        </p:nvSpPr>
        <p:spPr>
          <a:xfrm>
            <a:off x="7958308" y="1786486"/>
            <a:ext cx="4425792" cy="3652786"/>
          </a:xfrm>
        </p:spPr>
        <p:txBody>
          <a:bodyPr/>
          <a:lstStyle/>
          <a:p>
            <a:endParaRPr lang="es-ES_tradnl"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1080714" y="4742521"/>
            <a:ext cx="11628913" cy="1465807"/>
          </a:xfrm>
        </p:spPr>
        <p:txBody>
          <a:bodyPr anchor="t"/>
          <a:lstStyle>
            <a:lvl1pPr algn="l">
              <a:defRPr sz="5300" b="1" cap="all"/>
            </a:lvl1pPr>
          </a:lstStyle>
          <a:p>
            <a:r>
              <a:rPr lang="es-ES" smtClean="0"/>
              <a:t>Haga clic para modificar el estilo de título del patrón</a:t>
            </a:r>
            <a:endParaRPr lang="es-ES_tradnl"/>
          </a:p>
        </p:txBody>
      </p:sp>
      <p:sp>
        <p:nvSpPr>
          <p:cNvPr id="3" name="2 Marcador de texto"/>
          <p:cNvSpPr>
            <a:spLocks noGrp="1"/>
          </p:cNvSpPr>
          <p:nvPr>
            <p:ph type="body" idx="1"/>
          </p:nvPr>
        </p:nvSpPr>
        <p:spPr>
          <a:xfrm>
            <a:off x="1080714" y="3128083"/>
            <a:ext cx="11628913" cy="1614438"/>
          </a:xfrm>
        </p:spPr>
        <p:txBody>
          <a:bodyPr anchor="b"/>
          <a:lstStyle>
            <a:lvl1pPr marL="0" indent="0">
              <a:buNone/>
              <a:defRPr sz="2700">
                <a:solidFill>
                  <a:schemeClr val="tx1">
                    <a:tint val="75000"/>
                  </a:schemeClr>
                </a:solidFill>
              </a:defRPr>
            </a:lvl1pPr>
            <a:lvl2pPr marL="602298" indent="0">
              <a:buNone/>
              <a:defRPr sz="2400">
                <a:solidFill>
                  <a:schemeClr val="tx1">
                    <a:tint val="75000"/>
                  </a:schemeClr>
                </a:solidFill>
              </a:defRPr>
            </a:lvl2pPr>
            <a:lvl3pPr marL="1204596" indent="0">
              <a:buNone/>
              <a:defRPr sz="2000">
                <a:solidFill>
                  <a:schemeClr val="tx1">
                    <a:tint val="75000"/>
                  </a:schemeClr>
                </a:solidFill>
              </a:defRPr>
            </a:lvl3pPr>
            <a:lvl4pPr marL="1806894" indent="0">
              <a:buNone/>
              <a:defRPr sz="1800">
                <a:solidFill>
                  <a:schemeClr val="tx1">
                    <a:tint val="75000"/>
                  </a:schemeClr>
                </a:solidFill>
              </a:defRPr>
            </a:lvl4pPr>
            <a:lvl5pPr marL="2409193" indent="0">
              <a:buNone/>
              <a:defRPr sz="1800">
                <a:solidFill>
                  <a:schemeClr val="tx1">
                    <a:tint val="75000"/>
                  </a:schemeClr>
                </a:solidFill>
              </a:defRPr>
            </a:lvl5pPr>
            <a:lvl6pPr marL="3011490" indent="0">
              <a:buNone/>
              <a:defRPr sz="1800">
                <a:solidFill>
                  <a:schemeClr val="tx1">
                    <a:tint val="75000"/>
                  </a:schemeClr>
                </a:solidFill>
              </a:defRPr>
            </a:lvl6pPr>
            <a:lvl7pPr marL="3613790" indent="0">
              <a:buNone/>
              <a:defRPr sz="1800">
                <a:solidFill>
                  <a:schemeClr val="tx1">
                    <a:tint val="75000"/>
                  </a:schemeClr>
                </a:solidFill>
              </a:defRPr>
            </a:lvl7pPr>
            <a:lvl8pPr marL="4216087" indent="0">
              <a:buNone/>
              <a:defRPr sz="1800">
                <a:solidFill>
                  <a:schemeClr val="tx1">
                    <a:tint val="75000"/>
                  </a:schemeClr>
                </a:solidFill>
              </a:defRPr>
            </a:lvl8pPr>
            <a:lvl9pPr marL="4818386" indent="0">
              <a:buNone/>
              <a:defRPr sz="18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1544844A-C4FE-4E2B-998B-5A730188FE52}" type="datetimeFigureOut">
              <a:rPr lang="es-ES" smtClean="0"/>
              <a:pPr/>
              <a:t>14/04/2015</a:t>
            </a:fld>
            <a:endParaRPr lang="es-ES_tradnl" dirty="0"/>
          </a:p>
        </p:txBody>
      </p:sp>
      <p:sp>
        <p:nvSpPr>
          <p:cNvPr id="5" name="4 Marcador de pie de página"/>
          <p:cNvSpPr>
            <a:spLocks noGrp="1"/>
          </p:cNvSpPr>
          <p:nvPr>
            <p:ph type="ftr" sz="quarter" idx="11"/>
          </p:nvPr>
        </p:nvSpPr>
        <p:spPr/>
        <p:txBody>
          <a:bodyPr/>
          <a:lstStyle/>
          <a:p>
            <a:endParaRPr lang="es-ES_tradnl" dirty="0"/>
          </a:p>
        </p:txBody>
      </p:sp>
      <p:sp>
        <p:nvSpPr>
          <p:cNvPr id="6" name="5 Marcador de número de diapositiva"/>
          <p:cNvSpPr>
            <a:spLocks noGrp="1"/>
          </p:cNvSpPr>
          <p:nvPr>
            <p:ph type="sldNum" sz="quarter" idx="12"/>
          </p:nvPr>
        </p:nvSpPr>
        <p:spPr/>
        <p:txBody>
          <a:bodyPr/>
          <a:lstStyle/>
          <a:p>
            <a:fld id="{8C97AF09-FCA7-4C51-A66B-451A0EA57879}" type="slidenum">
              <a:rPr lang="es-ES_tradnl" smtClean="0"/>
              <a:pPr/>
              <a:t>‹Nº›</a:t>
            </a:fld>
            <a:endParaRPr lang="es-ES_tradnl"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_tradnl"/>
          </a:p>
        </p:txBody>
      </p:sp>
      <p:sp>
        <p:nvSpPr>
          <p:cNvPr id="3" name="2 Marcador de contenido"/>
          <p:cNvSpPr>
            <a:spLocks noGrp="1"/>
          </p:cNvSpPr>
          <p:nvPr>
            <p:ph sz="half" idx="1"/>
          </p:nvPr>
        </p:nvSpPr>
        <p:spPr>
          <a:xfrm>
            <a:off x="916822" y="1771615"/>
            <a:ext cx="8125515" cy="5012445"/>
          </a:xfrm>
        </p:spPr>
        <p:txBody>
          <a:bodyPr/>
          <a:lstStyle>
            <a:lvl1pPr>
              <a:defRPr sz="3800"/>
            </a:lvl1pPr>
            <a:lvl2pPr>
              <a:defRPr sz="3100"/>
            </a:lvl2pPr>
            <a:lvl3pPr>
              <a:defRPr sz="2700"/>
            </a:lvl3pPr>
            <a:lvl4pPr>
              <a:defRPr sz="2400"/>
            </a:lvl4pPr>
            <a:lvl5pPr>
              <a:defRPr sz="2400"/>
            </a:lvl5pPr>
            <a:lvl6pPr>
              <a:defRPr sz="2400"/>
            </a:lvl6pPr>
            <a:lvl7pPr>
              <a:defRPr sz="2400"/>
            </a:lvl7pPr>
            <a:lvl8pPr>
              <a:defRPr sz="2400"/>
            </a:lvl8pPr>
            <a:lvl9pPr>
              <a:defRPr sz="2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3 Marcador de contenido"/>
          <p:cNvSpPr>
            <a:spLocks noGrp="1"/>
          </p:cNvSpPr>
          <p:nvPr>
            <p:ph sz="half" idx="2"/>
          </p:nvPr>
        </p:nvSpPr>
        <p:spPr>
          <a:xfrm>
            <a:off x="9270359" y="1771615"/>
            <a:ext cx="8127889" cy="5012445"/>
          </a:xfrm>
        </p:spPr>
        <p:txBody>
          <a:bodyPr/>
          <a:lstStyle>
            <a:lvl1pPr>
              <a:defRPr sz="3800"/>
            </a:lvl1pPr>
            <a:lvl2pPr>
              <a:defRPr sz="3100"/>
            </a:lvl2pPr>
            <a:lvl3pPr>
              <a:defRPr sz="2700"/>
            </a:lvl3pPr>
            <a:lvl4pPr>
              <a:defRPr sz="2400"/>
            </a:lvl4pPr>
            <a:lvl5pPr>
              <a:defRPr sz="2400"/>
            </a:lvl5pPr>
            <a:lvl6pPr>
              <a:defRPr sz="2400"/>
            </a:lvl6pPr>
            <a:lvl7pPr>
              <a:defRPr sz="2400"/>
            </a:lvl7pPr>
            <a:lvl8pPr>
              <a:defRPr sz="2400"/>
            </a:lvl8pPr>
            <a:lvl9pPr>
              <a:defRPr sz="2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5" name="4 Marcador de fecha"/>
          <p:cNvSpPr>
            <a:spLocks noGrp="1"/>
          </p:cNvSpPr>
          <p:nvPr>
            <p:ph type="dt" sz="half" idx="10"/>
          </p:nvPr>
        </p:nvSpPr>
        <p:spPr/>
        <p:txBody>
          <a:bodyPr/>
          <a:lstStyle/>
          <a:p>
            <a:fld id="{1544844A-C4FE-4E2B-998B-5A730188FE52}" type="datetimeFigureOut">
              <a:rPr lang="es-ES" smtClean="0"/>
              <a:pPr/>
              <a:t>14/04/2015</a:t>
            </a:fld>
            <a:endParaRPr lang="es-ES_tradnl" dirty="0"/>
          </a:p>
        </p:txBody>
      </p:sp>
      <p:sp>
        <p:nvSpPr>
          <p:cNvPr id="6" name="5 Marcador de pie de página"/>
          <p:cNvSpPr>
            <a:spLocks noGrp="1"/>
          </p:cNvSpPr>
          <p:nvPr>
            <p:ph type="ftr" sz="quarter" idx="11"/>
          </p:nvPr>
        </p:nvSpPr>
        <p:spPr/>
        <p:txBody>
          <a:bodyPr/>
          <a:lstStyle/>
          <a:p>
            <a:endParaRPr lang="es-ES_tradnl" dirty="0"/>
          </a:p>
        </p:txBody>
      </p:sp>
      <p:sp>
        <p:nvSpPr>
          <p:cNvPr id="7" name="6 Marcador de número de diapositiva"/>
          <p:cNvSpPr>
            <a:spLocks noGrp="1"/>
          </p:cNvSpPr>
          <p:nvPr>
            <p:ph type="sldNum" sz="quarter" idx="12"/>
          </p:nvPr>
        </p:nvSpPr>
        <p:spPr/>
        <p:txBody>
          <a:bodyPr/>
          <a:lstStyle/>
          <a:p>
            <a:fld id="{8C97AF09-FCA7-4C51-A66B-451A0EA57879}" type="slidenum">
              <a:rPr lang="es-ES_tradnl" smtClean="0"/>
              <a:pPr/>
              <a:t>‹Nº›</a:t>
            </a:fld>
            <a:endParaRPr lang="es-ES_tradnl"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684055" y="295556"/>
            <a:ext cx="12312968" cy="1230048"/>
          </a:xfrm>
        </p:spPr>
        <p:txBody>
          <a:bodyPr/>
          <a:lstStyle>
            <a:lvl1pPr>
              <a:defRPr/>
            </a:lvl1pPr>
          </a:lstStyle>
          <a:p>
            <a:r>
              <a:rPr lang="es-ES" smtClean="0"/>
              <a:t>Haga clic para modificar el estilo de título del patrón</a:t>
            </a:r>
            <a:endParaRPr lang="es-ES_tradnl"/>
          </a:p>
        </p:txBody>
      </p:sp>
      <p:sp>
        <p:nvSpPr>
          <p:cNvPr id="3" name="2 Marcador de texto"/>
          <p:cNvSpPr>
            <a:spLocks noGrp="1"/>
          </p:cNvSpPr>
          <p:nvPr>
            <p:ph type="body" idx="1"/>
          </p:nvPr>
        </p:nvSpPr>
        <p:spPr>
          <a:xfrm>
            <a:off x="684054" y="1652025"/>
            <a:ext cx="6044851" cy="688484"/>
          </a:xfrm>
        </p:spPr>
        <p:txBody>
          <a:bodyPr anchor="b"/>
          <a:lstStyle>
            <a:lvl1pPr marL="0" indent="0">
              <a:buNone/>
              <a:defRPr sz="3100" b="1"/>
            </a:lvl1pPr>
            <a:lvl2pPr marL="602298" indent="0">
              <a:buNone/>
              <a:defRPr sz="2700" b="1"/>
            </a:lvl2pPr>
            <a:lvl3pPr marL="1204596" indent="0">
              <a:buNone/>
              <a:defRPr sz="2400" b="1"/>
            </a:lvl3pPr>
            <a:lvl4pPr marL="1806894" indent="0">
              <a:buNone/>
              <a:defRPr sz="2000" b="1"/>
            </a:lvl4pPr>
            <a:lvl5pPr marL="2409193" indent="0">
              <a:buNone/>
              <a:defRPr sz="2000" b="1"/>
            </a:lvl5pPr>
            <a:lvl6pPr marL="3011490" indent="0">
              <a:buNone/>
              <a:defRPr sz="2000" b="1"/>
            </a:lvl6pPr>
            <a:lvl7pPr marL="3613790" indent="0">
              <a:buNone/>
              <a:defRPr sz="2000" b="1"/>
            </a:lvl7pPr>
            <a:lvl8pPr marL="4216087" indent="0">
              <a:buNone/>
              <a:defRPr sz="2000" b="1"/>
            </a:lvl8pPr>
            <a:lvl9pPr marL="4818386" indent="0">
              <a:buNone/>
              <a:defRPr sz="20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684054" y="2340509"/>
            <a:ext cx="6044851" cy="4252209"/>
          </a:xfrm>
        </p:spPr>
        <p:txBody>
          <a:bodyPr/>
          <a:lstStyle>
            <a:lvl1pPr>
              <a:defRPr sz="3100"/>
            </a:lvl1pPr>
            <a:lvl2pPr>
              <a:defRPr sz="27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5" name="4 Marcador de texto"/>
          <p:cNvSpPr>
            <a:spLocks noGrp="1"/>
          </p:cNvSpPr>
          <p:nvPr>
            <p:ph type="body" sz="quarter" idx="3"/>
          </p:nvPr>
        </p:nvSpPr>
        <p:spPr>
          <a:xfrm>
            <a:off x="6949799" y="1652025"/>
            <a:ext cx="6047224" cy="688484"/>
          </a:xfrm>
        </p:spPr>
        <p:txBody>
          <a:bodyPr anchor="b"/>
          <a:lstStyle>
            <a:lvl1pPr marL="0" indent="0">
              <a:buNone/>
              <a:defRPr sz="3100" b="1"/>
            </a:lvl1pPr>
            <a:lvl2pPr marL="602298" indent="0">
              <a:buNone/>
              <a:defRPr sz="2700" b="1"/>
            </a:lvl2pPr>
            <a:lvl3pPr marL="1204596" indent="0">
              <a:buNone/>
              <a:defRPr sz="2400" b="1"/>
            </a:lvl3pPr>
            <a:lvl4pPr marL="1806894" indent="0">
              <a:buNone/>
              <a:defRPr sz="2000" b="1"/>
            </a:lvl4pPr>
            <a:lvl5pPr marL="2409193" indent="0">
              <a:buNone/>
              <a:defRPr sz="2000" b="1"/>
            </a:lvl5pPr>
            <a:lvl6pPr marL="3011490" indent="0">
              <a:buNone/>
              <a:defRPr sz="2000" b="1"/>
            </a:lvl6pPr>
            <a:lvl7pPr marL="3613790" indent="0">
              <a:buNone/>
              <a:defRPr sz="2000" b="1"/>
            </a:lvl7pPr>
            <a:lvl8pPr marL="4216087" indent="0">
              <a:buNone/>
              <a:defRPr sz="2000" b="1"/>
            </a:lvl8pPr>
            <a:lvl9pPr marL="4818386" indent="0">
              <a:buNone/>
              <a:defRPr sz="20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6949799" y="2340509"/>
            <a:ext cx="6047224" cy="4252209"/>
          </a:xfrm>
        </p:spPr>
        <p:txBody>
          <a:bodyPr/>
          <a:lstStyle>
            <a:lvl1pPr>
              <a:defRPr sz="3100"/>
            </a:lvl1pPr>
            <a:lvl2pPr>
              <a:defRPr sz="27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7" name="6 Marcador de fecha"/>
          <p:cNvSpPr>
            <a:spLocks noGrp="1"/>
          </p:cNvSpPr>
          <p:nvPr>
            <p:ph type="dt" sz="half" idx="10"/>
          </p:nvPr>
        </p:nvSpPr>
        <p:spPr/>
        <p:txBody>
          <a:bodyPr/>
          <a:lstStyle/>
          <a:p>
            <a:fld id="{1544844A-C4FE-4E2B-998B-5A730188FE52}" type="datetimeFigureOut">
              <a:rPr lang="es-ES" smtClean="0"/>
              <a:pPr/>
              <a:t>14/04/2015</a:t>
            </a:fld>
            <a:endParaRPr lang="es-ES_tradnl" dirty="0"/>
          </a:p>
        </p:txBody>
      </p:sp>
      <p:sp>
        <p:nvSpPr>
          <p:cNvPr id="8" name="7 Marcador de pie de página"/>
          <p:cNvSpPr>
            <a:spLocks noGrp="1"/>
          </p:cNvSpPr>
          <p:nvPr>
            <p:ph type="ftr" sz="quarter" idx="11"/>
          </p:nvPr>
        </p:nvSpPr>
        <p:spPr/>
        <p:txBody>
          <a:bodyPr/>
          <a:lstStyle/>
          <a:p>
            <a:endParaRPr lang="es-ES_tradnl" dirty="0"/>
          </a:p>
        </p:txBody>
      </p:sp>
      <p:sp>
        <p:nvSpPr>
          <p:cNvPr id="9" name="8 Marcador de número de diapositiva"/>
          <p:cNvSpPr>
            <a:spLocks noGrp="1"/>
          </p:cNvSpPr>
          <p:nvPr>
            <p:ph type="sldNum" sz="quarter" idx="12"/>
          </p:nvPr>
        </p:nvSpPr>
        <p:spPr/>
        <p:txBody>
          <a:bodyPr/>
          <a:lstStyle/>
          <a:p>
            <a:fld id="{8C97AF09-FCA7-4C51-A66B-451A0EA57879}" type="slidenum">
              <a:rPr lang="es-ES_tradnl" smtClean="0"/>
              <a:pPr/>
              <a:t>‹Nº›</a:t>
            </a:fld>
            <a:endParaRPr lang="es-ES_tradnl"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_tradnl"/>
          </a:p>
        </p:txBody>
      </p:sp>
      <p:sp>
        <p:nvSpPr>
          <p:cNvPr id="3" name="2 Marcador de fecha"/>
          <p:cNvSpPr>
            <a:spLocks noGrp="1"/>
          </p:cNvSpPr>
          <p:nvPr>
            <p:ph type="dt" sz="half" idx="10"/>
          </p:nvPr>
        </p:nvSpPr>
        <p:spPr/>
        <p:txBody>
          <a:bodyPr/>
          <a:lstStyle/>
          <a:p>
            <a:fld id="{1544844A-C4FE-4E2B-998B-5A730188FE52}" type="datetimeFigureOut">
              <a:rPr lang="es-ES" smtClean="0"/>
              <a:pPr/>
              <a:t>14/04/2015</a:t>
            </a:fld>
            <a:endParaRPr lang="es-ES_tradnl" dirty="0"/>
          </a:p>
        </p:txBody>
      </p:sp>
      <p:sp>
        <p:nvSpPr>
          <p:cNvPr id="4" name="3 Marcador de pie de página"/>
          <p:cNvSpPr>
            <a:spLocks noGrp="1"/>
          </p:cNvSpPr>
          <p:nvPr>
            <p:ph type="ftr" sz="quarter" idx="11"/>
          </p:nvPr>
        </p:nvSpPr>
        <p:spPr/>
        <p:txBody>
          <a:bodyPr/>
          <a:lstStyle/>
          <a:p>
            <a:endParaRPr lang="es-ES_tradnl" dirty="0"/>
          </a:p>
        </p:txBody>
      </p:sp>
      <p:sp>
        <p:nvSpPr>
          <p:cNvPr id="5" name="4 Marcador de número de diapositiva"/>
          <p:cNvSpPr>
            <a:spLocks noGrp="1"/>
          </p:cNvSpPr>
          <p:nvPr>
            <p:ph type="sldNum" sz="quarter" idx="12"/>
          </p:nvPr>
        </p:nvSpPr>
        <p:spPr/>
        <p:txBody>
          <a:bodyPr/>
          <a:lstStyle/>
          <a:p>
            <a:fld id="{8C97AF09-FCA7-4C51-A66B-451A0EA57879}" type="slidenum">
              <a:rPr lang="es-ES_tradnl" smtClean="0"/>
              <a:pPr/>
              <a:t>‹Nº›</a:t>
            </a:fld>
            <a:endParaRPr lang="es-ES_tradnl"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1544844A-C4FE-4E2B-998B-5A730188FE52}" type="datetimeFigureOut">
              <a:rPr lang="es-ES" smtClean="0"/>
              <a:pPr/>
              <a:t>14/04/2015</a:t>
            </a:fld>
            <a:endParaRPr lang="es-ES_tradnl" dirty="0"/>
          </a:p>
        </p:txBody>
      </p:sp>
      <p:sp>
        <p:nvSpPr>
          <p:cNvPr id="3" name="2 Marcador de pie de página"/>
          <p:cNvSpPr>
            <a:spLocks noGrp="1"/>
          </p:cNvSpPr>
          <p:nvPr>
            <p:ph type="ftr" sz="quarter" idx="11"/>
          </p:nvPr>
        </p:nvSpPr>
        <p:spPr/>
        <p:txBody>
          <a:bodyPr/>
          <a:lstStyle/>
          <a:p>
            <a:endParaRPr lang="es-ES_tradnl" dirty="0"/>
          </a:p>
        </p:txBody>
      </p:sp>
      <p:sp>
        <p:nvSpPr>
          <p:cNvPr id="4" name="3 Marcador de número de diapositiva"/>
          <p:cNvSpPr>
            <a:spLocks noGrp="1"/>
          </p:cNvSpPr>
          <p:nvPr>
            <p:ph type="sldNum" sz="quarter" idx="12"/>
          </p:nvPr>
        </p:nvSpPr>
        <p:spPr/>
        <p:txBody>
          <a:bodyPr/>
          <a:lstStyle/>
          <a:p>
            <a:fld id="{8C97AF09-FCA7-4C51-A66B-451A0EA57879}" type="slidenum">
              <a:rPr lang="es-ES_tradnl" smtClean="0"/>
              <a:pPr/>
              <a:t>‹Nº›</a:t>
            </a:fld>
            <a:endParaRPr lang="es-ES_tradnl"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84055" y="293846"/>
            <a:ext cx="4500981" cy="1250549"/>
          </a:xfrm>
        </p:spPr>
        <p:txBody>
          <a:bodyPr anchor="b"/>
          <a:lstStyle>
            <a:lvl1pPr algn="l">
              <a:defRPr sz="2700" b="1"/>
            </a:lvl1pPr>
          </a:lstStyle>
          <a:p>
            <a:r>
              <a:rPr lang="es-ES" smtClean="0"/>
              <a:t>Haga clic para modificar el estilo de título del patrón</a:t>
            </a:r>
            <a:endParaRPr lang="es-ES_tradnl"/>
          </a:p>
        </p:txBody>
      </p:sp>
      <p:sp>
        <p:nvSpPr>
          <p:cNvPr id="3" name="2 Marcador de contenido"/>
          <p:cNvSpPr>
            <a:spLocks noGrp="1"/>
          </p:cNvSpPr>
          <p:nvPr>
            <p:ph idx="1"/>
          </p:nvPr>
        </p:nvSpPr>
        <p:spPr>
          <a:xfrm>
            <a:off x="5348921" y="293846"/>
            <a:ext cx="7648101" cy="6298871"/>
          </a:xfrm>
        </p:spPr>
        <p:txBody>
          <a:bodyPr/>
          <a:lstStyle>
            <a:lvl1pPr>
              <a:defRPr sz="4200"/>
            </a:lvl1pPr>
            <a:lvl2pPr>
              <a:defRPr sz="3800"/>
            </a:lvl2pPr>
            <a:lvl3pPr>
              <a:defRPr sz="3100"/>
            </a:lvl3pPr>
            <a:lvl4pPr>
              <a:defRPr sz="2700"/>
            </a:lvl4pPr>
            <a:lvl5pPr>
              <a:defRPr sz="2700"/>
            </a:lvl5pPr>
            <a:lvl6pPr>
              <a:defRPr sz="2700"/>
            </a:lvl6pPr>
            <a:lvl7pPr>
              <a:defRPr sz="2700"/>
            </a:lvl7pPr>
            <a:lvl8pPr>
              <a:defRPr sz="2700"/>
            </a:lvl8pPr>
            <a:lvl9pPr>
              <a:defRPr sz="27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3 Marcador de texto"/>
          <p:cNvSpPr>
            <a:spLocks noGrp="1"/>
          </p:cNvSpPr>
          <p:nvPr>
            <p:ph type="body" sz="half" idx="2"/>
          </p:nvPr>
        </p:nvSpPr>
        <p:spPr>
          <a:xfrm>
            <a:off x="684055" y="1544394"/>
            <a:ext cx="4500981" cy="5048322"/>
          </a:xfrm>
        </p:spPr>
        <p:txBody>
          <a:bodyPr/>
          <a:lstStyle>
            <a:lvl1pPr marL="0" indent="0">
              <a:buNone/>
              <a:defRPr sz="1800"/>
            </a:lvl1pPr>
            <a:lvl2pPr marL="602298" indent="0">
              <a:buNone/>
              <a:defRPr sz="1600"/>
            </a:lvl2pPr>
            <a:lvl3pPr marL="1204596" indent="0">
              <a:buNone/>
              <a:defRPr sz="1300"/>
            </a:lvl3pPr>
            <a:lvl4pPr marL="1806894" indent="0">
              <a:buNone/>
              <a:defRPr sz="1200"/>
            </a:lvl4pPr>
            <a:lvl5pPr marL="2409193" indent="0">
              <a:buNone/>
              <a:defRPr sz="1200"/>
            </a:lvl5pPr>
            <a:lvl6pPr marL="3011490" indent="0">
              <a:buNone/>
              <a:defRPr sz="1200"/>
            </a:lvl6pPr>
            <a:lvl7pPr marL="3613790" indent="0">
              <a:buNone/>
              <a:defRPr sz="1200"/>
            </a:lvl7pPr>
            <a:lvl8pPr marL="4216087" indent="0">
              <a:buNone/>
              <a:defRPr sz="1200"/>
            </a:lvl8pPr>
            <a:lvl9pPr marL="4818386" indent="0">
              <a:buNone/>
              <a:defRPr sz="12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1544844A-C4FE-4E2B-998B-5A730188FE52}" type="datetimeFigureOut">
              <a:rPr lang="es-ES" smtClean="0"/>
              <a:pPr/>
              <a:t>14/04/2015</a:t>
            </a:fld>
            <a:endParaRPr lang="es-ES_tradnl" dirty="0"/>
          </a:p>
        </p:txBody>
      </p:sp>
      <p:sp>
        <p:nvSpPr>
          <p:cNvPr id="6" name="5 Marcador de pie de página"/>
          <p:cNvSpPr>
            <a:spLocks noGrp="1"/>
          </p:cNvSpPr>
          <p:nvPr>
            <p:ph type="ftr" sz="quarter" idx="11"/>
          </p:nvPr>
        </p:nvSpPr>
        <p:spPr/>
        <p:txBody>
          <a:bodyPr/>
          <a:lstStyle/>
          <a:p>
            <a:endParaRPr lang="es-ES_tradnl" dirty="0"/>
          </a:p>
        </p:txBody>
      </p:sp>
      <p:sp>
        <p:nvSpPr>
          <p:cNvPr id="7" name="6 Marcador de número de diapositiva"/>
          <p:cNvSpPr>
            <a:spLocks noGrp="1"/>
          </p:cNvSpPr>
          <p:nvPr>
            <p:ph type="sldNum" sz="quarter" idx="12"/>
          </p:nvPr>
        </p:nvSpPr>
        <p:spPr/>
        <p:txBody>
          <a:bodyPr/>
          <a:lstStyle/>
          <a:p>
            <a:fld id="{8C97AF09-FCA7-4C51-A66B-451A0EA57879}" type="slidenum">
              <a:rPr lang="es-ES_tradnl" smtClean="0"/>
              <a:pPr/>
              <a:t>‹Nº›</a:t>
            </a:fld>
            <a:endParaRPr lang="es-ES_tradnl"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2681587" y="5166203"/>
            <a:ext cx="8208645" cy="609899"/>
          </a:xfrm>
        </p:spPr>
        <p:txBody>
          <a:bodyPr anchor="b"/>
          <a:lstStyle>
            <a:lvl1pPr algn="l">
              <a:defRPr sz="2700" b="1"/>
            </a:lvl1pPr>
          </a:lstStyle>
          <a:p>
            <a:r>
              <a:rPr lang="es-ES" smtClean="0"/>
              <a:t>Haga clic para modificar el estilo de título del patrón</a:t>
            </a:r>
            <a:endParaRPr lang="es-ES_tradnl"/>
          </a:p>
        </p:txBody>
      </p:sp>
      <p:sp>
        <p:nvSpPr>
          <p:cNvPr id="3" name="2 Marcador de posición de imagen"/>
          <p:cNvSpPr>
            <a:spLocks noGrp="1"/>
          </p:cNvSpPr>
          <p:nvPr>
            <p:ph type="pic" idx="1"/>
          </p:nvPr>
        </p:nvSpPr>
        <p:spPr>
          <a:xfrm>
            <a:off x="2681587" y="659444"/>
            <a:ext cx="8208645" cy="4428173"/>
          </a:xfrm>
        </p:spPr>
        <p:txBody>
          <a:bodyPr/>
          <a:lstStyle>
            <a:lvl1pPr marL="0" indent="0">
              <a:buNone/>
              <a:defRPr sz="4200"/>
            </a:lvl1pPr>
            <a:lvl2pPr marL="602298" indent="0">
              <a:buNone/>
              <a:defRPr sz="3800"/>
            </a:lvl2pPr>
            <a:lvl3pPr marL="1204596" indent="0">
              <a:buNone/>
              <a:defRPr sz="3100"/>
            </a:lvl3pPr>
            <a:lvl4pPr marL="1806894" indent="0">
              <a:buNone/>
              <a:defRPr sz="2700"/>
            </a:lvl4pPr>
            <a:lvl5pPr marL="2409193" indent="0">
              <a:buNone/>
              <a:defRPr sz="2700"/>
            </a:lvl5pPr>
            <a:lvl6pPr marL="3011490" indent="0">
              <a:buNone/>
              <a:defRPr sz="2700"/>
            </a:lvl6pPr>
            <a:lvl7pPr marL="3613790" indent="0">
              <a:buNone/>
              <a:defRPr sz="2700"/>
            </a:lvl7pPr>
            <a:lvl8pPr marL="4216087" indent="0">
              <a:buNone/>
              <a:defRPr sz="2700"/>
            </a:lvl8pPr>
            <a:lvl9pPr marL="4818386" indent="0">
              <a:buNone/>
              <a:defRPr sz="2700"/>
            </a:lvl9pPr>
          </a:lstStyle>
          <a:p>
            <a:endParaRPr lang="es-ES_tradnl" dirty="0"/>
          </a:p>
        </p:txBody>
      </p:sp>
      <p:sp>
        <p:nvSpPr>
          <p:cNvPr id="4" name="3 Marcador de texto"/>
          <p:cNvSpPr>
            <a:spLocks noGrp="1"/>
          </p:cNvSpPr>
          <p:nvPr>
            <p:ph type="body" sz="half" idx="2"/>
          </p:nvPr>
        </p:nvSpPr>
        <p:spPr>
          <a:xfrm>
            <a:off x="2681587" y="5776101"/>
            <a:ext cx="8208645" cy="866159"/>
          </a:xfrm>
        </p:spPr>
        <p:txBody>
          <a:bodyPr/>
          <a:lstStyle>
            <a:lvl1pPr marL="0" indent="0">
              <a:buNone/>
              <a:defRPr sz="1800"/>
            </a:lvl1pPr>
            <a:lvl2pPr marL="602298" indent="0">
              <a:buNone/>
              <a:defRPr sz="1600"/>
            </a:lvl2pPr>
            <a:lvl3pPr marL="1204596" indent="0">
              <a:buNone/>
              <a:defRPr sz="1300"/>
            </a:lvl3pPr>
            <a:lvl4pPr marL="1806894" indent="0">
              <a:buNone/>
              <a:defRPr sz="1200"/>
            </a:lvl4pPr>
            <a:lvl5pPr marL="2409193" indent="0">
              <a:buNone/>
              <a:defRPr sz="1200"/>
            </a:lvl5pPr>
            <a:lvl6pPr marL="3011490" indent="0">
              <a:buNone/>
              <a:defRPr sz="1200"/>
            </a:lvl6pPr>
            <a:lvl7pPr marL="3613790" indent="0">
              <a:buNone/>
              <a:defRPr sz="1200"/>
            </a:lvl7pPr>
            <a:lvl8pPr marL="4216087" indent="0">
              <a:buNone/>
              <a:defRPr sz="1200"/>
            </a:lvl8pPr>
            <a:lvl9pPr marL="4818386" indent="0">
              <a:buNone/>
              <a:defRPr sz="12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1544844A-C4FE-4E2B-998B-5A730188FE52}" type="datetimeFigureOut">
              <a:rPr lang="es-ES" smtClean="0"/>
              <a:pPr/>
              <a:t>14/04/2015</a:t>
            </a:fld>
            <a:endParaRPr lang="es-ES_tradnl" dirty="0"/>
          </a:p>
        </p:txBody>
      </p:sp>
      <p:sp>
        <p:nvSpPr>
          <p:cNvPr id="6" name="5 Marcador de pie de página"/>
          <p:cNvSpPr>
            <a:spLocks noGrp="1"/>
          </p:cNvSpPr>
          <p:nvPr>
            <p:ph type="ftr" sz="quarter" idx="11"/>
          </p:nvPr>
        </p:nvSpPr>
        <p:spPr/>
        <p:txBody>
          <a:bodyPr/>
          <a:lstStyle/>
          <a:p>
            <a:endParaRPr lang="es-ES_tradnl" dirty="0"/>
          </a:p>
        </p:txBody>
      </p:sp>
      <p:sp>
        <p:nvSpPr>
          <p:cNvPr id="7" name="6 Marcador de número de diapositiva"/>
          <p:cNvSpPr>
            <a:spLocks noGrp="1"/>
          </p:cNvSpPr>
          <p:nvPr>
            <p:ph type="sldNum" sz="quarter" idx="12"/>
          </p:nvPr>
        </p:nvSpPr>
        <p:spPr/>
        <p:txBody>
          <a:bodyPr/>
          <a:lstStyle/>
          <a:p>
            <a:fld id="{8C97AF09-FCA7-4C51-A66B-451A0EA57879}" type="slidenum">
              <a:rPr lang="es-ES_tradnl" smtClean="0"/>
              <a:pPr/>
              <a:t>‹Nº›</a:t>
            </a:fld>
            <a:endParaRPr lang="es-ES_tradnl"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684055" y="295556"/>
            <a:ext cx="12312968" cy="1230048"/>
          </a:xfrm>
          <a:prstGeom prst="rect">
            <a:avLst/>
          </a:prstGeom>
        </p:spPr>
        <p:txBody>
          <a:bodyPr vert="horz" lIns="120459" tIns="60229" rIns="120459" bIns="60229" rtlCol="0" anchor="ctr">
            <a:normAutofit/>
          </a:bodyPr>
          <a:lstStyle/>
          <a:p>
            <a:r>
              <a:rPr lang="es-ES" smtClean="0"/>
              <a:t>Haga clic para modificar el estilo de título del patrón</a:t>
            </a:r>
            <a:endParaRPr lang="es-ES_tradnl"/>
          </a:p>
        </p:txBody>
      </p:sp>
      <p:sp>
        <p:nvSpPr>
          <p:cNvPr id="3" name="2 Marcador de texto"/>
          <p:cNvSpPr>
            <a:spLocks noGrp="1"/>
          </p:cNvSpPr>
          <p:nvPr>
            <p:ph type="body" idx="1"/>
          </p:nvPr>
        </p:nvSpPr>
        <p:spPr>
          <a:xfrm>
            <a:off x="684055" y="1722068"/>
            <a:ext cx="12312968" cy="4870649"/>
          </a:xfrm>
          <a:prstGeom prst="rect">
            <a:avLst/>
          </a:prstGeom>
        </p:spPr>
        <p:txBody>
          <a:bodyPr vert="horz" lIns="120459" tIns="60229" rIns="120459" bIns="60229"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3 Marcador de fecha"/>
          <p:cNvSpPr>
            <a:spLocks noGrp="1"/>
          </p:cNvSpPr>
          <p:nvPr>
            <p:ph type="dt" sz="half" idx="2"/>
          </p:nvPr>
        </p:nvSpPr>
        <p:spPr>
          <a:xfrm>
            <a:off x="684057" y="6840435"/>
            <a:ext cx="3192251" cy="392932"/>
          </a:xfrm>
          <a:prstGeom prst="rect">
            <a:avLst/>
          </a:prstGeom>
        </p:spPr>
        <p:txBody>
          <a:bodyPr vert="horz" lIns="120459" tIns="60229" rIns="120459" bIns="60229" rtlCol="0" anchor="ctr"/>
          <a:lstStyle>
            <a:lvl1pPr algn="l">
              <a:defRPr sz="1600">
                <a:solidFill>
                  <a:schemeClr val="tx1">
                    <a:tint val="75000"/>
                  </a:schemeClr>
                </a:solidFill>
              </a:defRPr>
            </a:lvl1pPr>
          </a:lstStyle>
          <a:p>
            <a:fld id="{1544844A-C4FE-4E2B-998B-5A730188FE52}" type="datetimeFigureOut">
              <a:rPr lang="es-ES" smtClean="0"/>
              <a:pPr/>
              <a:t>14/04/2015</a:t>
            </a:fld>
            <a:endParaRPr lang="es-ES_tradnl" dirty="0"/>
          </a:p>
        </p:txBody>
      </p:sp>
      <p:sp>
        <p:nvSpPr>
          <p:cNvPr id="5" name="4 Marcador de pie de página"/>
          <p:cNvSpPr>
            <a:spLocks noGrp="1"/>
          </p:cNvSpPr>
          <p:nvPr>
            <p:ph type="ftr" sz="quarter" idx="3"/>
          </p:nvPr>
        </p:nvSpPr>
        <p:spPr>
          <a:xfrm>
            <a:off x="4674368" y="6840435"/>
            <a:ext cx="4332341" cy="392932"/>
          </a:xfrm>
          <a:prstGeom prst="rect">
            <a:avLst/>
          </a:prstGeom>
        </p:spPr>
        <p:txBody>
          <a:bodyPr vert="horz" lIns="120459" tIns="60229" rIns="120459" bIns="60229" rtlCol="0" anchor="ctr"/>
          <a:lstStyle>
            <a:lvl1pPr algn="ctr">
              <a:defRPr sz="1600">
                <a:solidFill>
                  <a:schemeClr val="tx1">
                    <a:tint val="75000"/>
                  </a:schemeClr>
                </a:solidFill>
              </a:defRPr>
            </a:lvl1pPr>
          </a:lstStyle>
          <a:p>
            <a:endParaRPr lang="es-ES_tradnl" dirty="0"/>
          </a:p>
        </p:txBody>
      </p:sp>
      <p:sp>
        <p:nvSpPr>
          <p:cNvPr id="6" name="5 Marcador de número de diapositiva"/>
          <p:cNvSpPr>
            <a:spLocks noGrp="1"/>
          </p:cNvSpPr>
          <p:nvPr>
            <p:ph type="sldNum" sz="quarter" idx="4"/>
          </p:nvPr>
        </p:nvSpPr>
        <p:spPr>
          <a:xfrm>
            <a:off x="9804773" y="6840435"/>
            <a:ext cx="3192251" cy="392932"/>
          </a:xfrm>
          <a:prstGeom prst="rect">
            <a:avLst/>
          </a:prstGeom>
        </p:spPr>
        <p:txBody>
          <a:bodyPr vert="horz" lIns="120459" tIns="60229" rIns="120459" bIns="60229" rtlCol="0" anchor="ctr"/>
          <a:lstStyle>
            <a:lvl1pPr algn="r">
              <a:defRPr sz="1600">
                <a:solidFill>
                  <a:schemeClr val="tx1">
                    <a:tint val="75000"/>
                  </a:schemeClr>
                </a:solidFill>
              </a:defRPr>
            </a:lvl1pPr>
          </a:lstStyle>
          <a:p>
            <a:fld id="{8C97AF09-FCA7-4C51-A66B-451A0EA57879}" type="slidenum">
              <a:rPr lang="es-ES_tradnl" smtClean="0"/>
              <a:pPr/>
              <a:t>‹Nº›</a:t>
            </a:fld>
            <a:endParaRPr lang="es-ES_tradnl" dirty="0"/>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iming>
    <p:tnLst>
      <p:par>
        <p:cTn id="1" dur="indefinite" restart="never" nodeType="tmRoot"/>
      </p:par>
    </p:tnLst>
  </p:timing>
  <p:txStyles>
    <p:titleStyle>
      <a:lvl1pPr algn="ctr" defTabSz="1204596" rtl="0" eaLnBrk="1" latinLnBrk="0" hangingPunct="1">
        <a:spcBef>
          <a:spcPct val="0"/>
        </a:spcBef>
        <a:buNone/>
        <a:defRPr sz="5800" kern="1200">
          <a:solidFill>
            <a:schemeClr val="tx1"/>
          </a:solidFill>
          <a:latin typeface="+mj-lt"/>
          <a:ea typeface="+mj-ea"/>
          <a:cs typeface="+mj-cs"/>
        </a:defRPr>
      </a:lvl1pPr>
    </p:titleStyle>
    <p:bodyStyle>
      <a:lvl1pPr marL="451723" indent="-451723" algn="l" defTabSz="1204596" rtl="0" eaLnBrk="1" latinLnBrk="0" hangingPunct="1">
        <a:spcBef>
          <a:spcPct val="20000"/>
        </a:spcBef>
        <a:buFont typeface="Arial" pitchFamily="34" charset="0"/>
        <a:buChar char="•"/>
        <a:defRPr sz="4200" kern="1200">
          <a:solidFill>
            <a:schemeClr val="tx1"/>
          </a:solidFill>
          <a:latin typeface="+mn-lt"/>
          <a:ea typeface="+mn-ea"/>
          <a:cs typeface="+mn-cs"/>
        </a:defRPr>
      </a:lvl1pPr>
      <a:lvl2pPr marL="978734" indent="-376437" algn="l" defTabSz="1204596" rtl="0" eaLnBrk="1" latinLnBrk="0" hangingPunct="1">
        <a:spcBef>
          <a:spcPct val="20000"/>
        </a:spcBef>
        <a:buFont typeface="Arial" pitchFamily="34" charset="0"/>
        <a:buChar char="–"/>
        <a:defRPr sz="3800" kern="1200">
          <a:solidFill>
            <a:schemeClr val="tx1"/>
          </a:solidFill>
          <a:latin typeface="+mn-lt"/>
          <a:ea typeface="+mn-ea"/>
          <a:cs typeface="+mn-cs"/>
        </a:defRPr>
      </a:lvl2pPr>
      <a:lvl3pPr marL="1505746" indent="-301149" algn="l" defTabSz="1204596" rtl="0" eaLnBrk="1" latinLnBrk="0" hangingPunct="1">
        <a:spcBef>
          <a:spcPct val="20000"/>
        </a:spcBef>
        <a:buFont typeface="Arial" pitchFamily="34" charset="0"/>
        <a:buChar char="•"/>
        <a:defRPr sz="3100" kern="1200">
          <a:solidFill>
            <a:schemeClr val="tx1"/>
          </a:solidFill>
          <a:latin typeface="+mn-lt"/>
          <a:ea typeface="+mn-ea"/>
          <a:cs typeface="+mn-cs"/>
        </a:defRPr>
      </a:lvl3pPr>
      <a:lvl4pPr marL="2108044" indent="-301149" algn="l" defTabSz="1204596"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10342" indent="-301149" algn="l" defTabSz="1204596"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12639" indent="-301149" algn="l" defTabSz="1204596"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14939" indent="-301149" algn="l" defTabSz="1204596"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17236" indent="-301149" algn="l" defTabSz="1204596"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19535" indent="-301149" algn="l" defTabSz="1204596"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s-ES"/>
      </a:defPPr>
      <a:lvl1pPr marL="0" algn="l" defTabSz="1204596" rtl="0" eaLnBrk="1" latinLnBrk="0" hangingPunct="1">
        <a:defRPr sz="2400" kern="1200">
          <a:solidFill>
            <a:schemeClr val="tx1"/>
          </a:solidFill>
          <a:latin typeface="+mn-lt"/>
          <a:ea typeface="+mn-ea"/>
          <a:cs typeface="+mn-cs"/>
        </a:defRPr>
      </a:lvl1pPr>
      <a:lvl2pPr marL="602298" algn="l" defTabSz="1204596" rtl="0" eaLnBrk="1" latinLnBrk="0" hangingPunct="1">
        <a:defRPr sz="2400" kern="1200">
          <a:solidFill>
            <a:schemeClr val="tx1"/>
          </a:solidFill>
          <a:latin typeface="+mn-lt"/>
          <a:ea typeface="+mn-ea"/>
          <a:cs typeface="+mn-cs"/>
        </a:defRPr>
      </a:lvl2pPr>
      <a:lvl3pPr marL="1204596" algn="l" defTabSz="1204596" rtl="0" eaLnBrk="1" latinLnBrk="0" hangingPunct="1">
        <a:defRPr sz="2400" kern="1200">
          <a:solidFill>
            <a:schemeClr val="tx1"/>
          </a:solidFill>
          <a:latin typeface="+mn-lt"/>
          <a:ea typeface="+mn-ea"/>
          <a:cs typeface="+mn-cs"/>
        </a:defRPr>
      </a:lvl3pPr>
      <a:lvl4pPr marL="1806894" algn="l" defTabSz="1204596" rtl="0" eaLnBrk="1" latinLnBrk="0" hangingPunct="1">
        <a:defRPr sz="2400" kern="1200">
          <a:solidFill>
            <a:schemeClr val="tx1"/>
          </a:solidFill>
          <a:latin typeface="+mn-lt"/>
          <a:ea typeface="+mn-ea"/>
          <a:cs typeface="+mn-cs"/>
        </a:defRPr>
      </a:lvl4pPr>
      <a:lvl5pPr marL="2409193" algn="l" defTabSz="1204596" rtl="0" eaLnBrk="1" latinLnBrk="0" hangingPunct="1">
        <a:defRPr sz="2400" kern="1200">
          <a:solidFill>
            <a:schemeClr val="tx1"/>
          </a:solidFill>
          <a:latin typeface="+mn-lt"/>
          <a:ea typeface="+mn-ea"/>
          <a:cs typeface="+mn-cs"/>
        </a:defRPr>
      </a:lvl5pPr>
      <a:lvl6pPr marL="3011490" algn="l" defTabSz="1204596" rtl="0" eaLnBrk="1" latinLnBrk="0" hangingPunct="1">
        <a:defRPr sz="2400" kern="1200">
          <a:solidFill>
            <a:schemeClr val="tx1"/>
          </a:solidFill>
          <a:latin typeface="+mn-lt"/>
          <a:ea typeface="+mn-ea"/>
          <a:cs typeface="+mn-cs"/>
        </a:defRPr>
      </a:lvl6pPr>
      <a:lvl7pPr marL="3613790" algn="l" defTabSz="1204596" rtl="0" eaLnBrk="1" latinLnBrk="0" hangingPunct="1">
        <a:defRPr sz="2400" kern="1200">
          <a:solidFill>
            <a:schemeClr val="tx1"/>
          </a:solidFill>
          <a:latin typeface="+mn-lt"/>
          <a:ea typeface="+mn-ea"/>
          <a:cs typeface="+mn-cs"/>
        </a:defRPr>
      </a:lvl7pPr>
      <a:lvl8pPr marL="4216087" algn="l" defTabSz="1204596" rtl="0" eaLnBrk="1" latinLnBrk="0" hangingPunct="1">
        <a:defRPr sz="2400" kern="1200">
          <a:solidFill>
            <a:schemeClr val="tx1"/>
          </a:solidFill>
          <a:latin typeface="+mn-lt"/>
          <a:ea typeface="+mn-ea"/>
          <a:cs typeface="+mn-cs"/>
        </a:defRPr>
      </a:lvl8pPr>
      <a:lvl9pPr marL="4818386" algn="l" defTabSz="1204596"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hyperlink" Target="http://es.wikipedia.org/wiki/Codificaci%C3%B3n_de_caracteres"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hyperlink" Target="http://www.awwwards.com/" TargetMode="External"/><Relationship Id="rId3" Type="http://schemas.openxmlformats.org/officeDocument/2006/relationships/hyperlink" Target="http://www.codecademy.com/" TargetMode="External"/><Relationship Id="rId7" Type="http://schemas.openxmlformats.org/officeDocument/2006/relationships/hyperlink" Target="http://tutorialphp.net/" TargetMode="External"/><Relationship Id="rId2" Type="http://schemas.openxmlformats.org/officeDocument/2006/relationships/hyperlink" Target="http://www.w3schools.com/" TargetMode="External"/><Relationship Id="rId1" Type="http://schemas.openxmlformats.org/officeDocument/2006/relationships/slideLayout" Target="../slideLayouts/slideLayout1.xml"/><Relationship Id="rId6" Type="http://schemas.openxmlformats.org/officeDocument/2006/relationships/hyperlink" Target="http://jquery.com/" TargetMode="External"/><Relationship Id="rId5" Type="http://schemas.openxmlformats.org/officeDocument/2006/relationships/hyperlink" Target="http://es.html.net/" TargetMode="External"/><Relationship Id="rId4" Type="http://schemas.openxmlformats.org/officeDocument/2006/relationships/hyperlink" Target="http://www.w3c.es/"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es.wikipedia.org/wiki/ISO_639-1"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excel.greenpc.es\www\cursos\images\fijasweb\main\portada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22202"/>
            <a:ext cx="13681075" cy="6264696"/>
          </a:xfrm>
          <a:prstGeom prst="rect">
            <a:avLst/>
          </a:prstGeom>
          <a:noFill/>
          <a:extLst>
            <a:ext uri="{909E8E84-426E-40DD-AFC4-6F175D3DCCD1}">
              <a14:hiddenFill xmlns:a14="http://schemas.microsoft.com/office/drawing/2010/main">
                <a:solidFill>
                  <a:srgbClr val="FFFFFF"/>
                </a:solidFill>
              </a14:hiddenFill>
            </a:ext>
          </a:extLst>
        </p:spPr>
      </p:pic>
      <p:sp>
        <p:nvSpPr>
          <p:cNvPr id="4" name="3 CuadroTexto"/>
          <p:cNvSpPr txBox="1"/>
          <p:nvPr/>
        </p:nvSpPr>
        <p:spPr>
          <a:xfrm>
            <a:off x="359817" y="1313880"/>
            <a:ext cx="9597114" cy="3108543"/>
          </a:xfrm>
          <a:prstGeom prst="rect">
            <a:avLst/>
          </a:prstGeom>
          <a:noFill/>
        </p:spPr>
        <p:txBody>
          <a:bodyPr wrap="none" rtlCol="0">
            <a:spAutoFit/>
          </a:bodyPr>
          <a:lstStyle/>
          <a:p>
            <a:r>
              <a:rPr lang="es-ES" sz="4400" b="1" dirty="0" smtClean="0">
                <a:solidFill>
                  <a:schemeClr val="bg1"/>
                </a:solidFill>
                <a:latin typeface="Arial" panose="020B0604020202020204" pitchFamily="34" charset="0"/>
                <a:cs typeface="Arial" panose="020B0604020202020204" pitchFamily="34" charset="0"/>
              </a:rPr>
              <a:t>Curso:</a:t>
            </a:r>
          </a:p>
          <a:p>
            <a:endParaRPr lang="es-ES" sz="4400" b="1" dirty="0" smtClean="0">
              <a:solidFill>
                <a:schemeClr val="bg1"/>
              </a:solidFill>
              <a:latin typeface="Arial" panose="020B0604020202020204" pitchFamily="34" charset="0"/>
              <a:cs typeface="Arial" panose="020B0604020202020204" pitchFamily="34" charset="0"/>
            </a:endParaRPr>
          </a:p>
          <a:p>
            <a:r>
              <a:rPr lang="es-ES" sz="4400" b="1" dirty="0" smtClean="0">
                <a:solidFill>
                  <a:schemeClr val="bg1"/>
                </a:solidFill>
                <a:latin typeface="Arial" panose="020B0604020202020204" pitchFamily="34" charset="0"/>
                <a:cs typeface="Arial" panose="020B0604020202020204" pitchFamily="34" charset="0"/>
              </a:rPr>
              <a:t>Desarrollo de aplicaciones Web</a:t>
            </a:r>
          </a:p>
          <a:p>
            <a:pPr lvl="0"/>
            <a:r>
              <a:rPr lang="es-ES" sz="3200" dirty="0">
                <a:solidFill>
                  <a:schemeClr val="bg1"/>
                </a:solidFill>
              </a:rPr>
              <a:t>Desarrollar elementos de software en el entorno cliente</a:t>
            </a:r>
            <a:r>
              <a:rPr lang="es-ES" sz="3200" dirty="0" smtClean="0">
                <a:solidFill>
                  <a:schemeClr val="bg1"/>
                </a:solidFill>
              </a:rPr>
              <a:t>.</a:t>
            </a:r>
          </a:p>
          <a:p>
            <a:pPr lvl="0"/>
            <a:r>
              <a:rPr lang="es-ES" sz="3200" dirty="0" smtClean="0">
                <a:solidFill>
                  <a:schemeClr val="bg1"/>
                </a:solidFill>
              </a:rPr>
              <a:t>Estructura de un documento, texto, enlaces e imágenes.</a:t>
            </a:r>
            <a:endParaRPr lang="es-ES" sz="3200" dirty="0">
              <a:solidFill>
                <a:schemeClr val="bg1"/>
              </a:solidFill>
            </a:endParaRPr>
          </a:p>
        </p:txBody>
      </p:sp>
      <p:pic>
        <p:nvPicPr>
          <p:cNvPr id="6" name="5 Imagen"/>
          <p:cNvPicPr/>
          <p:nvPr/>
        </p:nvPicPr>
        <p:blipFill>
          <a:blip r:embed="rId3" cstate="print"/>
          <a:srcRect/>
          <a:stretch>
            <a:fillRect/>
          </a:stretch>
        </p:blipFill>
        <p:spPr bwMode="auto">
          <a:xfrm>
            <a:off x="209154" y="89497"/>
            <a:ext cx="2016224" cy="864343"/>
          </a:xfrm>
          <a:prstGeom prst="rect">
            <a:avLst/>
          </a:prstGeom>
          <a:noFill/>
        </p:spPr>
      </p:pic>
      <p:sp>
        <p:nvSpPr>
          <p:cNvPr id="7" name="Text Box 7"/>
          <p:cNvSpPr txBox="1">
            <a:spLocks noChangeArrowheads="1"/>
          </p:cNvSpPr>
          <p:nvPr/>
        </p:nvSpPr>
        <p:spPr bwMode="auto">
          <a:xfrm>
            <a:off x="11385909" y="7020237"/>
            <a:ext cx="2255838" cy="336550"/>
          </a:xfrm>
          <a:prstGeom prst="rect">
            <a:avLst/>
          </a:prstGeom>
          <a:noFill/>
          <a:ln w="9525">
            <a:noFill/>
            <a:miter lim="800000"/>
            <a:headEnd/>
            <a:tailEnd/>
          </a:ln>
        </p:spPr>
        <p:txBody>
          <a:bodyPr wrap="none">
            <a:spAutoFit/>
          </a:bodyPr>
          <a:lstStyle/>
          <a:p>
            <a:r>
              <a:rPr lang="es-ES" sz="1600" b="1" dirty="0">
                <a:solidFill>
                  <a:schemeClr val="bg1"/>
                </a:solidFill>
                <a:latin typeface="Book Antiqua" pitchFamily="18" charset="0"/>
                <a:cs typeface="Arial" charset="0"/>
              </a:rPr>
              <a:t>Por Fernando </a:t>
            </a:r>
            <a:r>
              <a:rPr lang="es-ES" sz="1600" b="1" dirty="0" smtClean="0">
                <a:solidFill>
                  <a:schemeClr val="bg1"/>
                </a:solidFill>
                <a:latin typeface="Book Antiqua" pitchFamily="18" charset="0"/>
                <a:cs typeface="Arial" charset="0"/>
              </a:rPr>
              <a:t>Diezma</a:t>
            </a:r>
            <a:endParaRPr lang="es-ES" sz="1600" b="1" dirty="0">
              <a:solidFill>
                <a:schemeClr val="bg1"/>
              </a:solidFill>
              <a:latin typeface="Book Antiqua" pitchFamily="18" charset="0"/>
              <a:cs typeface="Arial" charset="0"/>
            </a:endParaRPr>
          </a:p>
        </p:txBody>
      </p:sp>
    </p:spTree>
    <p:extLst>
      <p:ext uri="{BB962C8B-B14F-4D97-AF65-F5344CB8AC3E}">
        <p14:creationId xmlns:p14="http://schemas.microsoft.com/office/powerpoint/2010/main" val="27633569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chemeClr val="tx1">
                    <a:lumMod val="95000"/>
                    <a:lumOff val="5000"/>
                  </a:schemeClr>
                </a:solidFill>
              </a:rPr>
              <a:t>Estructura de un documento</a:t>
            </a:r>
            <a:endParaRPr lang="es-ES_tradnl" dirty="0"/>
          </a:p>
        </p:txBody>
      </p:sp>
      <p:sp>
        <p:nvSpPr>
          <p:cNvPr id="15" name="9 Marcador de texto"/>
          <p:cNvSpPr>
            <a:spLocks noGrp="1"/>
          </p:cNvSpPr>
          <p:nvPr>
            <p:ph type="body" sz="quarter" idx="10"/>
          </p:nvPr>
        </p:nvSpPr>
        <p:spPr>
          <a:xfrm>
            <a:off x="2196855" y="1412881"/>
            <a:ext cx="5219746" cy="337078"/>
          </a:xfrm>
        </p:spPr>
        <p:txBody>
          <a:bodyPr/>
          <a:lstStyle/>
          <a:p>
            <a:r>
              <a:rPr lang="es-ES" dirty="0"/>
              <a:t>Entorno cliente – HTML y CSS - Estructura de un documento</a:t>
            </a:r>
          </a:p>
        </p:txBody>
      </p:sp>
      <p:sp>
        <p:nvSpPr>
          <p:cNvPr id="3" name="2 Rectángulo"/>
          <p:cNvSpPr/>
          <p:nvPr/>
        </p:nvSpPr>
        <p:spPr>
          <a:xfrm>
            <a:off x="2304033" y="1889944"/>
            <a:ext cx="936104" cy="537034"/>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wrap="square" tIns="144000" bIns="144000">
            <a:spAutoFit/>
          </a:bodyPr>
          <a:lstStyle/>
          <a:p>
            <a:pPr algn="ctr"/>
            <a:r>
              <a:rPr lang="es-ES" sz="1600" dirty="0">
                <a:solidFill>
                  <a:srgbClr val="008000"/>
                </a:solidFill>
                <a:latin typeface="Arial" panose="020B0604020202020204" pitchFamily="34" charset="0"/>
                <a:cs typeface="Arial" panose="020B0604020202020204" pitchFamily="34" charset="0"/>
              </a:rPr>
              <a:t>&lt;head&gt;</a:t>
            </a:r>
          </a:p>
        </p:txBody>
      </p:sp>
      <p:sp>
        <p:nvSpPr>
          <p:cNvPr id="7" name="6 Rectángulo"/>
          <p:cNvSpPr/>
          <p:nvPr/>
        </p:nvSpPr>
        <p:spPr>
          <a:xfrm>
            <a:off x="2304033" y="2526978"/>
            <a:ext cx="8928992" cy="3539430"/>
          </a:xfrm>
          <a:prstGeom prst="rect">
            <a:avLst/>
          </a:prstGeom>
        </p:spPr>
        <p:txBody>
          <a:bodyPr wrap="square">
            <a:spAutoFit/>
          </a:bodyPr>
          <a:lstStyle/>
          <a:p>
            <a:pPr algn="just"/>
            <a:r>
              <a:rPr lang="es-ES" sz="1600" dirty="0" smtClean="0">
                <a:latin typeface="Arial" pitchFamily="34" charset="0"/>
                <a:cs typeface="Arial" pitchFamily="34" charset="0"/>
              </a:rPr>
              <a:t>Es la cabecera del documento donde incluimos toda la información sobre la página. No se visualiza en los navegadores para el usuario pero es de suma importancia para los navegadores y para los motores de búsqueda. </a:t>
            </a:r>
          </a:p>
          <a:p>
            <a:pPr algn="just"/>
            <a:r>
              <a:rPr lang="es-ES" sz="1600" dirty="0" smtClean="0">
                <a:latin typeface="Arial" pitchFamily="34" charset="0"/>
                <a:cs typeface="Arial" pitchFamily="34" charset="0"/>
              </a:rPr>
              <a:t>Este </a:t>
            </a:r>
            <a:r>
              <a:rPr lang="es-ES" sz="1600" dirty="0">
                <a:latin typeface="Arial" pitchFamily="34" charset="0"/>
                <a:cs typeface="Arial" pitchFamily="34" charset="0"/>
              </a:rPr>
              <a:t>elemento </a:t>
            </a:r>
            <a:r>
              <a:rPr lang="es-ES" sz="1600" dirty="0" smtClean="0">
                <a:latin typeface="Arial" pitchFamily="34" charset="0"/>
                <a:cs typeface="Arial" pitchFamily="34" charset="0"/>
              </a:rPr>
              <a:t>si tiene cierre &lt;</a:t>
            </a:r>
            <a:r>
              <a:rPr lang="es-ES" sz="1600" dirty="0">
                <a:latin typeface="Arial" pitchFamily="34" charset="0"/>
                <a:cs typeface="Arial" pitchFamily="34" charset="0"/>
              </a:rPr>
              <a:t>head&gt; y &lt;/head</a:t>
            </a:r>
            <a:r>
              <a:rPr lang="es-ES" sz="1600" dirty="0" smtClean="0">
                <a:latin typeface="Arial" pitchFamily="34" charset="0"/>
                <a:cs typeface="Arial" pitchFamily="34" charset="0"/>
              </a:rPr>
              <a:t>&gt;.</a:t>
            </a:r>
            <a:endParaRPr lang="es-ES" sz="1600" dirty="0">
              <a:latin typeface="Arial" pitchFamily="34" charset="0"/>
              <a:cs typeface="Arial" pitchFamily="34" charset="0"/>
            </a:endParaRPr>
          </a:p>
          <a:p>
            <a:pPr algn="just"/>
            <a:endParaRPr lang="es-ES" sz="1600" dirty="0">
              <a:latin typeface="Arial" pitchFamily="34" charset="0"/>
              <a:cs typeface="Arial" pitchFamily="34" charset="0"/>
            </a:endParaRPr>
          </a:p>
          <a:p>
            <a:pPr algn="just"/>
            <a:r>
              <a:rPr lang="es-ES" sz="1600" dirty="0">
                <a:latin typeface="Arial" pitchFamily="34" charset="0"/>
                <a:cs typeface="Arial" pitchFamily="34" charset="0"/>
              </a:rPr>
              <a:t>De acuerdo a los estándares de HTML solo un número reducido de etiquetas pueden incluirse en la sección </a:t>
            </a:r>
            <a:r>
              <a:rPr lang="es-ES" sz="1600" dirty="0" smtClean="0">
                <a:latin typeface="Arial" pitchFamily="34" charset="0"/>
                <a:cs typeface="Arial" pitchFamily="34" charset="0"/>
              </a:rPr>
              <a:t>head y son las siguientes:</a:t>
            </a:r>
            <a:endParaRPr lang="es-ES" sz="1600" dirty="0">
              <a:latin typeface="Arial" pitchFamily="34" charset="0"/>
              <a:cs typeface="Arial" pitchFamily="34" charset="0"/>
            </a:endParaRPr>
          </a:p>
          <a:p>
            <a:pPr algn="just"/>
            <a:endParaRPr lang="es-ES" sz="1600" dirty="0">
              <a:latin typeface="Arial" pitchFamily="34" charset="0"/>
              <a:cs typeface="Arial" pitchFamily="34" charset="0"/>
            </a:endParaRPr>
          </a:p>
          <a:p>
            <a:pPr algn="ctr"/>
            <a:r>
              <a:rPr lang="es-ES" sz="1600" dirty="0">
                <a:latin typeface="Arial" pitchFamily="34" charset="0"/>
                <a:cs typeface="Arial" pitchFamily="34" charset="0"/>
              </a:rPr>
              <a:t>&lt;base&gt;</a:t>
            </a:r>
          </a:p>
          <a:p>
            <a:pPr algn="ctr"/>
            <a:r>
              <a:rPr lang="es-ES" sz="1600" dirty="0">
                <a:latin typeface="Arial" pitchFamily="34" charset="0"/>
                <a:cs typeface="Arial" pitchFamily="34" charset="0"/>
              </a:rPr>
              <a:t>&lt;link&gt;</a:t>
            </a:r>
          </a:p>
          <a:p>
            <a:pPr algn="ctr"/>
            <a:r>
              <a:rPr lang="es-ES" sz="1600" dirty="0">
                <a:latin typeface="Arial" pitchFamily="34" charset="0"/>
                <a:cs typeface="Arial" pitchFamily="34" charset="0"/>
              </a:rPr>
              <a:t>&lt;meta&gt;</a:t>
            </a:r>
          </a:p>
          <a:p>
            <a:pPr algn="ctr"/>
            <a:r>
              <a:rPr lang="es-ES" sz="1600" dirty="0">
                <a:latin typeface="Arial" pitchFamily="34" charset="0"/>
                <a:cs typeface="Arial" pitchFamily="34" charset="0"/>
              </a:rPr>
              <a:t>&lt;</a:t>
            </a:r>
            <a:r>
              <a:rPr lang="es-ES" sz="1600" dirty="0" err="1">
                <a:latin typeface="Arial" pitchFamily="34" charset="0"/>
                <a:cs typeface="Arial" pitchFamily="34" charset="0"/>
              </a:rPr>
              <a:t>title</a:t>
            </a:r>
            <a:r>
              <a:rPr lang="es-ES" sz="1600" dirty="0">
                <a:latin typeface="Arial" pitchFamily="34" charset="0"/>
                <a:cs typeface="Arial" pitchFamily="34" charset="0"/>
              </a:rPr>
              <a:t>&gt;</a:t>
            </a:r>
          </a:p>
          <a:p>
            <a:pPr algn="ctr"/>
            <a:r>
              <a:rPr lang="es-ES" sz="1600" dirty="0">
                <a:latin typeface="Arial" pitchFamily="34" charset="0"/>
                <a:cs typeface="Arial" pitchFamily="34" charset="0"/>
              </a:rPr>
              <a:t>&lt;</a:t>
            </a:r>
            <a:r>
              <a:rPr lang="es-ES" sz="1600" dirty="0" err="1">
                <a:latin typeface="Arial" pitchFamily="34" charset="0"/>
                <a:cs typeface="Arial" pitchFamily="34" charset="0"/>
              </a:rPr>
              <a:t>style</a:t>
            </a:r>
            <a:r>
              <a:rPr lang="es-ES" sz="1600" dirty="0">
                <a:latin typeface="Arial" pitchFamily="34" charset="0"/>
                <a:cs typeface="Arial" pitchFamily="34" charset="0"/>
              </a:rPr>
              <a:t>&gt;</a:t>
            </a:r>
          </a:p>
          <a:p>
            <a:pPr algn="ctr"/>
            <a:r>
              <a:rPr lang="es-ES" sz="1600" dirty="0">
                <a:latin typeface="Arial" pitchFamily="34" charset="0"/>
                <a:cs typeface="Arial" pitchFamily="34" charset="0"/>
              </a:rPr>
              <a:t>&lt;script&gt;</a:t>
            </a:r>
          </a:p>
        </p:txBody>
      </p:sp>
    </p:spTree>
    <p:extLst>
      <p:ext uri="{BB962C8B-B14F-4D97-AF65-F5344CB8AC3E}">
        <p14:creationId xmlns:p14="http://schemas.microsoft.com/office/powerpoint/2010/main" val="11064869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chemeClr val="tx1">
                    <a:lumMod val="95000"/>
                    <a:lumOff val="5000"/>
                  </a:schemeClr>
                </a:solidFill>
              </a:rPr>
              <a:t>Estructura de un documento</a:t>
            </a:r>
            <a:endParaRPr lang="es-ES_tradnl" dirty="0"/>
          </a:p>
        </p:txBody>
      </p:sp>
      <p:sp>
        <p:nvSpPr>
          <p:cNvPr id="15" name="9 Marcador de texto"/>
          <p:cNvSpPr>
            <a:spLocks noGrp="1"/>
          </p:cNvSpPr>
          <p:nvPr>
            <p:ph type="body" sz="quarter" idx="10"/>
          </p:nvPr>
        </p:nvSpPr>
        <p:spPr>
          <a:xfrm>
            <a:off x="2196855" y="1412881"/>
            <a:ext cx="5219746" cy="337078"/>
          </a:xfrm>
        </p:spPr>
        <p:txBody>
          <a:bodyPr/>
          <a:lstStyle/>
          <a:p>
            <a:r>
              <a:rPr lang="es-ES" dirty="0"/>
              <a:t>Entorno cliente – HTML y CSS - Estructura de un documento</a:t>
            </a:r>
          </a:p>
        </p:txBody>
      </p:sp>
      <p:sp>
        <p:nvSpPr>
          <p:cNvPr id="3" name="2 Rectángulo"/>
          <p:cNvSpPr/>
          <p:nvPr/>
        </p:nvSpPr>
        <p:spPr>
          <a:xfrm>
            <a:off x="2304033" y="1889944"/>
            <a:ext cx="1080120" cy="537034"/>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wrap="square" tIns="144000" bIns="144000">
            <a:spAutoFit/>
          </a:bodyPr>
          <a:lstStyle/>
          <a:p>
            <a:r>
              <a:rPr lang="es-ES" sz="1600" dirty="0" smtClean="0">
                <a:solidFill>
                  <a:srgbClr val="008000"/>
                </a:solidFill>
                <a:latin typeface="Arial" panose="020B0604020202020204" pitchFamily="34" charset="0"/>
                <a:cs typeface="Arial" panose="020B0604020202020204" pitchFamily="34" charset="0"/>
              </a:rPr>
              <a:t>&lt;base&gt;</a:t>
            </a:r>
            <a:endParaRPr lang="es-ES" sz="1600" dirty="0">
              <a:solidFill>
                <a:srgbClr val="008000"/>
              </a:solidFill>
              <a:latin typeface="Arial" panose="020B0604020202020204" pitchFamily="34" charset="0"/>
              <a:cs typeface="Arial" panose="020B0604020202020204" pitchFamily="34" charset="0"/>
            </a:endParaRPr>
          </a:p>
        </p:txBody>
      </p:sp>
      <p:sp>
        <p:nvSpPr>
          <p:cNvPr id="7" name="6 Rectángulo"/>
          <p:cNvSpPr/>
          <p:nvPr/>
        </p:nvSpPr>
        <p:spPr>
          <a:xfrm>
            <a:off x="2304033" y="2545561"/>
            <a:ext cx="8928992" cy="584775"/>
          </a:xfrm>
          <a:prstGeom prst="rect">
            <a:avLst/>
          </a:prstGeom>
        </p:spPr>
        <p:txBody>
          <a:bodyPr wrap="square">
            <a:spAutoFit/>
          </a:bodyPr>
          <a:lstStyle/>
          <a:p>
            <a:pPr marL="0" lvl="1" algn="just"/>
            <a:r>
              <a:rPr lang="es-ES" sz="1600" dirty="0">
                <a:latin typeface="Arial" panose="020B0604020202020204" pitchFamily="34" charset="0"/>
                <a:cs typeface="Arial" panose="020B0604020202020204" pitchFamily="34" charset="0"/>
              </a:rPr>
              <a:t>Especifica </a:t>
            </a:r>
            <a:r>
              <a:rPr lang="es-ES" sz="1600" dirty="0" smtClean="0">
                <a:latin typeface="Arial" panose="020B0604020202020204" pitchFamily="34" charset="0"/>
                <a:cs typeface="Arial" panose="020B0604020202020204" pitchFamily="34" charset="0"/>
              </a:rPr>
              <a:t>una dirección </a:t>
            </a:r>
            <a:r>
              <a:rPr lang="es-ES" sz="1600" dirty="0" err="1" smtClean="0">
                <a:latin typeface="Arial" panose="020B0604020202020204" pitchFamily="34" charset="0"/>
                <a:cs typeface="Arial" panose="020B0604020202020204" pitchFamily="34" charset="0"/>
              </a:rPr>
              <a:t>url</a:t>
            </a:r>
            <a:r>
              <a:rPr lang="es-ES" sz="1600" dirty="0" smtClean="0">
                <a:latin typeface="Arial" panose="020B0604020202020204" pitchFamily="34" charset="0"/>
                <a:cs typeface="Arial" panose="020B0604020202020204" pitchFamily="34" charset="0"/>
              </a:rPr>
              <a:t> predeterminada a partir de la cual los enlaces o imágenes de una página se encontrarán.</a:t>
            </a:r>
          </a:p>
        </p:txBody>
      </p:sp>
      <p:sp>
        <p:nvSpPr>
          <p:cNvPr id="2" name="Rectangle 2"/>
          <p:cNvSpPr>
            <a:spLocks noChangeArrowheads="1"/>
          </p:cNvSpPr>
          <p:nvPr/>
        </p:nvSpPr>
        <p:spPr bwMode="auto">
          <a:xfrm>
            <a:off x="2304034" y="3651618"/>
            <a:ext cx="8928992" cy="1768140"/>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wrap="square" tIns="144000" bIns="144000">
            <a:spAutoFit/>
          </a:bodyPr>
          <a:lstStyle/>
          <a:p>
            <a:pPr>
              <a:tabLst>
                <a:tab pos="361950" algn="l"/>
              </a:tabLst>
            </a:pPr>
            <a:r>
              <a:rPr lang="es-ES" altLang="es-ES" sz="1600" dirty="0" smtClean="0">
                <a:solidFill>
                  <a:srgbClr val="008000"/>
                </a:solidFill>
                <a:latin typeface="Arial" panose="020B0604020202020204" pitchFamily="34" charset="0"/>
                <a:cs typeface="Arial" panose="020B0604020202020204" pitchFamily="34" charset="0"/>
              </a:rPr>
              <a:t>	&lt;</a:t>
            </a:r>
            <a:r>
              <a:rPr lang="es-ES" altLang="es-ES" sz="1600" dirty="0">
                <a:solidFill>
                  <a:srgbClr val="008000"/>
                </a:solidFill>
                <a:latin typeface="Arial" panose="020B0604020202020204" pitchFamily="34" charset="0"/>
                <a:cs typeface="Arial" panose="020B0604020202020204" pitchFamily="34" charset="0"/>
              </a:rPr>
              <a:t>base </a:t>
            </a:r>
            <a:r>
              <a:rPr lang="es-ES" altLang="es-ES" sz="1600" dirty="0" err="1">
                <a:solidFill>
                  <a:srgbClr val="008000"/>
                </a:solidFill>
                <a:latin typeface="Arial" panose="020B0604020202020204" pitchFamily="34" charset="0"/>
                <a:cs typeface="Arial" panose="020B0604020202020204" pitchFamily="34" charset="0"/>
              </a:rPr>
              <a:t>href</a:t>
            </a:r>
            <a:r>
              <a:rPr lang="es-ES" altLang="es-ES" sz="1600" dirty="0">
                <a:solidFill>
                  <a:srgbClr val="008000"/>
                </a:solidFill>
                <a:latin typeface="Arial" panose="020B0604020202020204" pitchFamily="34" charset="0"/>
                <a:cs typeface="Arial" panose="020B0604020202020204" pitchFamily="34" charset="0"/>
              </a:rPr>
              <a:t>='http://</a:t>
            </a:r>
            <a:r>
              <a:rPr lang="es-ES" altLang="es-ES" sz="1600" dirty="0" smtClean="0">
                <a:solidFill>
                  <a:srgbClr val="008000"/>
                </a:solidFill>
                <a:latin typeface="Arial" panose="020B0604020202020204" pitchFamily="34" charset="0"/>
                <a:cs typeface="Arial" panose="020B0604020202020204" pitchFamily="34" charset="0"/>
              </a:rPr>
              <a:t>www.dominio.com/docs/'&gt;</a:t>
            </a:r>
          </a:p>
          <a:p>
            <a:pPr>
              <a:tabLst>
                <a:tab pos="361950" algn="l"/>
              </a:tabLst>
            </a:pPr>
            <a:r>
              <a:rPr lang="es-ES" altLang="es-ES" sz="1600" dirty="0" smtClean="0">
                <a:solidFill>
                  <a:srgbClr val="008000"/>
                </a:solidFill>
                <a:latin typeface="Arial" panose="020B0604020202020204" pitchFamily="34" charset="0"/>
                <a:cs typeface="Arial" panose="020B0604020202020204" pitchFamily="34" charset="0"/>
              </a:rPr>
              <a:t>&lt;/head&gt;</a:t>
            </a:r>
          </a:p>
          <a:p>
            <a:pPr>
              <a:tabLst>
                <a:tab pos="361950" algn="l"/>
              </a:tabLst>
            </a:pPr>
            <a:r>
              <a:rPr lang="es-ES" altLang="es-ES" sz="1600" dirty="0" smtClean="0">
                <a:solidFill>
                  <a:srgbClr val="008000"/>
                </a:solidFill>
                <a:latin typeface="Arial" panose="020B0604020202020204" pitchFamily="34" charset="0"/>
                <a:cs typeface="Arial" panose="020B0604020202020204" pitchFamily="34" charset="0"/>
              </a:rPr>
              <a:t>&lt;</a:t>
            </a:r>
            <a:r>
              <a:rPr lang="es-ES" altLang="es-ES" sz="1600" dirty="0" err="1" smtClean="0">
                <a:solidFill>
                  <a:srgbClr val="008000"/>
                </a:solidFill>
                <a:latin typeface="Arial" panose="020B0604020202020204" pitchFamily="34" charset="0"/>
                <a:cs typeface="Arial" panose="020B0604020202020204" pitchFamily="34" charset="0"/>
              </a:rPr>
              <a:t>body</a:t>
            </a:r>
            <a:r>
              <a:rPr lang="es-ES" altLang="es-ES" sz="1600" dirty="0" smtClean="0">
                <a:solidFill>
                  <a:srgbClr val="008000"/>
                </a:solidFill>
                <a:latin typeface="Arial" panose="020B0604020202020204" pitchFamily="34" charset="0"/>
                <a:cs typeface="Arial" panose="020B0604020202020204" pitchFamily="34" charset="0"/>
              </a:rPr>
              <a:t>&gt;</a:t>
            </a:r>
          </a:p>
          <a:p>
            <a:pPr>
              <a:tabLst>
                <a:tab pos="361950" algn="l"/>
              </a:tabLst>
            </a:pPr>
            <a:r>
              <a:rPr lang="es-ES" altLang="es-ES" sz="1600" dirty="0">
                <a:solidFill>
                  <a:srgbClr val="008000"/>
                </a:solidFill>
                <a:latin typeface="Arial" panose="020B0604020202020204" pitchFamily="34" charset="0"/>
                <a:cs typeface="Arial" panose="020B0604020202020204" pitchFamily="34" charset="0"/>
              </a:rPr>
              <a:t>	</a:t>
            </a:r>
            <a:r>
              <a:rPr lang="es-ES" altLang="es-ES" sz="1600" dirty="0" smtClean="0">
                <a:solidFill>
                  <a:srgbClr val="008000"/>
                </a:solidFill>
                <a:latin typeface="Arial" panose="020B0604020202020204" pitchFamily="34" charset="0"/>
                <a:cs typeface="Arial" panose="020B0604020202020204" pitchFamily="34" charset="0"/>
              </a:rPr>
              <a:t>&lt;</a:t>
            </a:r>
            <a:r>
              <a:rPr lang="es-ES" altLang="es-ES" sz="1600" dirty="0" err="1" smtClean="0">
                <a:solidFill>
                  <a:srgbClr val="008000"/>
                </a:solidFill>
                <a:latin typeface="Arial" panose="020B0604020202020204" pitchFamily="34" charset="0"/>
                <a:cs typeface="Arial" panose="020B0604020202020204" pitchFamily="34" charset="0"/>
              </a:rPr>
              <a:t>img</a:t>
            </a:r>
            <a:r>
              <a:rPr lang="es-ES" altLang="es-ES" sz="1600" dirty="0" smtClean="0">
                <a:solidFill>
                  <a:srgbClr val="008000"/>
                </a:solidFill>
                <a:latin typeface="Arial" panose="020B0604020202020204" pitchFamily="34" charset="0"/>
                <a:cs typeface="Arial" panose="020B0604020202020204" pitchFamily="34" charset="0"/>
              </a:rPr>
              <a:t> </a:t>
            </a:r>
            <a:r>
              <a:rPr lang="es-ES" altLang="es-ES" sz="1600" dirty="0" err="1" smtClean="0">
                <a:solidFill>
                  <a:srgbClr val="008000"/>
                </a:solidFill>
                <a:latin typeface="Arial" panose="020B0604020202020204" pitchFamily="34" charset="0"/>
                <a:cs typeface="Arial" panose="020B0604020202020204" pitchFamily="34" charset="0"/>
              </a:rPr>
              <a:t>src</a:t>
            </a:r>
            <a:r>
              <a:rPr lang="es-ES" altLang="es-ES" sz="1600" dirty="0" smtClean="0">
                <a:solidFill>
                  <a:srgbClr val="008000"/>
                </a:solidFill>
                <a:latin typeface="Arial" panose="020B0604020202020204" pitchFamily="34" charset="0"/>
                <a:cs typeface="Arial" panose="020B0604020202020204" pitchFamily="34" charset="0"/>
              </a:rPr>
              <a:t>=“</a:t>
            </a:r>
            <a:r>
              <a:rPr lang="es-ES" altLang="es-ES" sz="1600" dirty="0" err="1" smtClean="0">
                <a:solidFill>
                  <a:srgbClr val="008000"/>
                </a:solidFill>
                <a:latin typeface="Arial" panose="020B0604020202020204" pitchFamily="34" charset="0"/>
                <a:cs typeface="Arial" panose="020B0604020202020204" pitchFamily="34" charset="0"/>
              </a:rPr>
              <a:t>images</a:t>
            </a:r>
            <a:r>
              <a:rPr lang="es-ES" altLang="es-ES" sz="1600" dirty="0" smtClean="0">
                <a:solidFill>
                  <a:srgbClr val="008000"/>
                </a:solidFill>
                <a:latin typeface="Arial" panose="020B0604020202020204" pitchFamily="34" charset="0"/>
                <a:cs typeface="Arial" panose="020B0604020202020204" pitchFamily="34" charset="0"/>
              </a:rPr>
              <a:t>/logo.jpg”&gt;</a:t>
            </a:r>
          </a:p>
          <a:p>
            <a:pPr>
              <a:tabLst>
                <a:tab pos="361950" algn="l"/>
              </a:tabLst>
            </a:pPr>
            <a:r>
              <a:rPr lang="es-ES" altLang="es-ES" sz="1600" dirty="0">
                <a:solidFill>
                  <a:srgbClr val="008000"/>
                </a:solidFill>
                <a:latin typeface="Arial" panose="020B0604020202020204" pitchFamily="34" charset="0"/>
                <a:cs typeface="Arial" panose="020B0604020202020204" pitchFamily="34" charset="0"/>
              </a:rPr>
              <a:t>	</a:t>
            </a:r>
            <a:r>
              <a:rPr lang="es-ES" altLang="es-ES" sz="1600" dirty="0" smtClean="0">
                <a:solidFill>
                  <a:srgbClr val="008000"/>
                </a:solidFill>
                <a:latin typeface="Arial" panose="020B0604020202020204" pitchFamily="34" charset="0"/>
                <a:cs typeface="Arial" panose="020B0604020202020204" pitchFamily="34" charset="0"/>
              </a:rPr>
              <a:t>&lt;a </a:t>
            </a:r>
            <a:r>
              <a:rPr lang="es-ES" altLang="es-ES" sz="1600" dirty="0" err="1" smtClean="0">
                <a:solidFill>
                  <a:srgbClr val="008000"/>
                </a:solidFill>
                <a:latin typeface="Arial" panose="020B0604020202020204" pitchFamily="34" charset="0"/>
                <a:cs typeface="Arial" panose="020B0604020202020204" pitchFamily="34" charset="0"/>
              </a:rPr>
              <a:t>href</a:t>
            </a:r>
            <a:r>
              <a:rPr lang="es-ES" altLang="es-ES" sz="1600" dirty="0" smtClean="0">
                <a:solidFill>
                  <a:srgbClr val="008000"/>
                </a:solidFill>
                <a:latin typeface="Arial" panose="020B0604020202020204" pitchFamily="34" charset="0"/>
                <a:cs typeface="Arial" panose="020B0604020202020204" pitchFamily="34" charset="0"/>
              </a:rPr>
              <a:t>=“pagina.html”&gt;enlace&lt;/a&gt;</a:t>
            </a:r>
          </a:p>
          <a:p>
            <a:pPr>
              <a:tabLst>
                <a:tab pos="361950" algn="l"/>
              </a:tabLst>
            </a:pPr>
            <a:r>
              <a:rPr lang="es-ES" altLang="es-ES" sz="1600" dirty="0">
                <a:solidFill>
                  <a:srgbClr val="008000"/>
                </a:solidFill>
                <a:latin typeface="Arial" panose="020B0604020202020204" pitchFamily="34" charset="0"/>
                <a:cs typeface="Arial" panose="020B0604020202020204" pitchFamily="34" charset="0"/>
              </a:rPr>
              <a:t>	</a:t>
            </a:r>
            <a:r>
              <a:rPr lang="es-ES" altLang="es-ES" sz="1600" dirty="0" smtClean="0">
                <a:solidFill>
                  <a:srgbClr val="008000"/>
                </a:solidFill>
                <a:latin typeface="Arial" panose="020B0604020202020204" pitchFamily="34" charset="0"/>
                <a:cs typeface="Arial" panose="020B0604020202020204" pitchFamily="34" charset="0"/>
              </a:rPr>
              <a:t>…</a:t>
            </a:r>
            <a:endParaRPr lang="es-ES" altLang="es-ES" sz="1600" dirty="0">
              <a:solidFill>
                <a:srgbClr val="008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061706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chemeClr val="tx1">
                    <a:lumMod val="95000"/>
                    <a:lumOff val="5000"/>
                  </a:schemeClr>
                </a:solidFill>
              </a:rPr>
              <a:t>Estructura de un documento</a:t>
            </a:r>
            <a:endParaRPr lang="es-ES_tradnl" dirty="0"/>
          </a:p>
        </p:txBody>
      </p:sp>
      <p:sp>
        <p:nvSpPr>
          <p:cNvPr id="15" name="9 Marcador de texto"/>
          <p:cNvSpPr>
            <a:spLocks noGrp="1"/>
          </p:cNvSpPr>
          <p:nvPr>
            <p:ph type="body" sz="quarter" idx="10"/>
          </p:nvPr>
        </p:nvSpPr>
        <p:spPr>
          <a:xfrm>
            <a:off x="2196855" y="1412881"/>
            <a:ext cx="5219746" cy="337078"/>
          </a:xfrm>
        </p:spPr>
        <p:txBody>
          <a:bodyPr/>
          <a:lstStyle/>
          <a:p>
            <a:r>
              <a:rPr lang="es-ES" dirty="0"/>
              <a:t>Entorno cliente – HTML y CSS - Estructura de un documento</a:t>
            </a:r>
          </a:p>
        </p:txBody>
      </p:sp>
      <p:sp>
        <p:nvSpPr>
          <p:cNvPr id="3" name="2 Rectángulo"/>
          <p:cNvSpPr/>
          <p:nvPr/>
        </p:nvSpPr>
        <p:spPr>
          <a:xfrm>
            <a:off x="2304033" y="1889944"/>
            <a:ext cx="2448272" cy="537034"/>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wrap="square" tIns="144000" bIns="144000">
            <a:spAutoFit/>
          </a:bodyPr>
          <a:lstStyle/>
          <a:p>
            <a:r>
              <a:rPr lang="es-ES" sz="1600" dirty="0">
                <a:solidFill>
                  <a:srgbClr val="008000"/>
                </a:solidFill>
                <a:latin typeface="Arial" panose="020B0604020202020204" pitchFamily="34" charset="0"/>
                <a:cs typeface="Arial" panose="020B0604020202020204" pitchFamily="34" charset="0"/>
              </a:rPr>
              <a:t>&lt;meta </a:t>
            </a:r>
            <a:r>
              <a:rPr lang="es-ES" sz="1600" dirty="0" err="1">
                <a:solidFill>
                  <a:srgbClr val="008000"/>
                </a:solidFill>
                <a:latin typeface="Arial" panose="020B0604020202020204" pitchFamily="34" charset="0"/>
                <a:cs typeface="Arial" panose="020B0604020202020204" pitchFamily="34" charset="0"/>
              </a:rPr>
              <a:t>charset</a:t>
            </a:r>
            <a:r>
              <a:rPr lang="es-ES" sz="1600" dirty="0">
                <a:solidFill>
                  <a:srgbClr val="008000"/>
                </a:solidFill>
                <a:latin typeface="Arial" panose="020B0604020202020204" pitchFamily="34" charset="0"/>
                <a:cs typeface="Arial" panose="020B0604020202020204" pitchFamily="34" charset="0"/>
              </a:rPr>
              <a:t>="utf-8" /&gt;</a:t>
            </a:r>
          </a:p>
        </p:txBody>
      </p:sp>
      <p:sp>
        <p:nvSpPr>
          <p:cNvPr id="7" name="6 Rectángulo"/>
          <p:cNvSpPr/>
          <p:nvPr/>
        </p:nvSpPr>
        <p:spPr>
          <a:xfrm>
            <a:off x="2304033" y="2545561"/>
            <a:ext cx="8928992" cy="2800767"/>
          </a:xfrm>
          <a:prstGeom prst="rect">
            <a:avLst/>
          </a:prstGeom>
        </p:spPr>
        <p:txBody>
          <a:bodyPr wrap="square">
            <a:spAutoFit/>
          </a:bodyPr>
          <a:lstStyle/>
          <a:p>
            <a:pPr marL="0" lvl="1" algn="just"/>
            <a:r>
              <a:rPr lang="es-ES" sz="1600" dirty="0">
                <a:latin typeface="Arial" panose="020B0604020202020204" pitchFamily="34" charset="0"/>
                <a:cs typeface="Arial" panose="020B0604020202020204" pitchFamily="34" charset="0"/>
              </a:rPr>
              <a:t>Especifica la codificación de caracteres del documento HTML, en el documento hemos definido </a:t>
            </a:r>
            <a:r>
              <a:rPr lang="es-ES" sz="1600" dirty="0" smtClean="0">
                <a:latin typeface="Arial" panose="020B0604020202020204" pitchFamily="34" charset="0"/>
                <a:cs typeface="Arial" panose="020B0604020202020204" pitchFamily="34" charset="0"/>
              </a:rPr>
              <a:t>utf-8. Lo que nos permite es que podamos representar las tildes en sus diferentes formatos, á, à, ü, la ñ,… símbolos como ¿ o ¡. Lo cierto es que este juego </a:t>
            </a:r>
            <a:r>
              <a:rPr lang="es-ES" sz="1600" dirty="0">
                <a:latin typeface="Arial" panose="020B0604020202020204" pitchFamily="34" charset="0"/>
                <a:cs typeface="Arial" panose="020B0604020202020204" pitchFamily="34" charset="0"/>
              </a:rPr>
              <a:t>de caracteres asigna un código a cada uno de los más de cincuenta mil símbolos, los cuales abarcan todos los alfabetos europeos, ideogramas chinos, japoneses, coreanos, muchas otras formas de escritura, y más de un millar de símbolos locales.</a:t>
            </a:r>
            <a:endParaRPr lang="es-ES" sz="1600" dirty="0" smtClean="0">
              <a:latin typeface="Arial" panose="020B0604020202020204" pitchFamily="34" charset="0"/>
              <a:cs typeface="Arial" panose="020B0604020202020204" pitchFamily="34" charset="0"/>
            </a:endParaRPr>
          </a:p>
          <a:p>
            <a:pPr marL="0" lvl="1" algn="just"/>
            <a:endParaRPr lang="es-ES" sz="1600" dirty="0">
              <a:latin typeface="Arial" panose="020B0604020202020204" pitchFamily="34" charset="0"/>
              <a:cs typeface="Arial" panose="020B0604020202020204" pitchFamily="34" charset="0"/>
            </a:endParaRPr>
          </a:p>
          <a:p>
            <a:pPr marL="0" lvl="1" algn="just"/>
            <a:endParaRPr lang="es-ES" sz="1600" b="1" dirty="0">
              <a:latin typeface="Arial" panose="020B0604020202020204" pitchFamily="34" charset="0"/>
              <a:cs typeface="Arial" panose="020B0604020202020204" pitchFamily="34" charset="0"/>
            </a:endParaRPr>
          </a:p>
          <a:p>
            <a:pPr algn="just"/>
            <a:endParaRPr lang="es-ES" sz="1600" dirty="0">
              <a:latin typeface="Arial" panose="020B0604020202020204" pitchFamily="34" charset="0"/>
              <a:cs typeface="Arial" panose="020B0604020202020204" pitchFamily="34" charset="0"/>
            </a:endParaRPr>
          </a:p>
          <a:p>
            <a:pPr algn="just"/>
            <a:r>
              <a:rPr lang="es-ES" sz="1600" dirty="0" smtClean="0">
                <a:latin typeface="Arial" panose="020B0604020202020204" pitchFamily="34" charset="0"/>
                <a:cs typeface="Arial" panose="020B0604020202020204" pitchFamily="34" charset="0"/>
              </a:rPr>
              <a:t>Más información en:</a:t>
            </a:r>
          </a:p>
          <a:p>
            <a:pPr algn="just"/>
            <a:r>
              <a:rPr lang="es-ES" sz="1600" dirty="0">
                <a:latin typeface="Arial" panose="020B0604020202020204" pitchFamily="34" charset="0"/>
                <a:cs typeface="Arial" panose="020B0604020202020204" pitchFamily="34" charset="0"/>
                <a:hlinkClick r:id="rId2"/>
              </a:rPr>
              <a:t>http://</a:t>
            </a:r>
            <a:r>
              <a:rPr lang="es-ES" sz="1600" dirty="0" smtClean="0">
                <a:latin typeface="Arial" panose="020B0604020202020204" pitchFamily="34" charset="0"/>
                <a:cs typeface="Arial" panose="020B0604020202020204" pitchFamily="34" charset="0"/>
                <a:hlinkClick r:id="rId2"/>
              </a:rPr>
              <a:t>es.wikipedia.org/wiki/Codificaci%C3%B3n_de_caracteres</a:t>
            </a:r>
            <a:endParaRPr lang="es-ES"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97421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chemeClr val="tx1">
                    <a:lumMod val="95000"/>
                    <a:lumOff val="5000"/>
                  </a:schemeClr>
                </a:solidFill>
              </a:rPr>
              <a:t>Estructura de un documento</a:t>
            </a:r>
            <a:endParaRPr lang="es-ES_tradnl" dirty="0"/>
          </a:p>
        </p:txBody>
      </p:sp>
      <p:sp>
        <p:nvSpPr>
          <p:cNvPr id="15" name="9 Marcador de texto"/>
          <p:cNvSpPr>
            <a:spLocks noGrp="1"/>
          </p:cNvSpPr>
          <p:nvPr>
            <p:ph type="body" sz="quarter" idx="10"/>
          </p:nvPr>
        </p:nvSpPr>
        <p:spPr>
          <a:xfrm>
            <a:off x="2196855" y="1412881"/>
            <a:ext cx="5219746" cy="337078"/>
          </a:xfrm>
        </p:spPr>
        <p:txBody>
          <a:bodyPr/>
          <a:lstStyle/>
          <a:p>
            <a:r>
              <a:rPr lang="es-ES" dirty="0"/>
              <a:t>Entorno cliente – HTML y CSS - Estructura de un documento</a:t>
            </a:r>
          </a:p>
        </p:txBody>
      </p:sp>
      <p:sp>
        <p:nvSpPr>
          <p:cNvPr id="3" name="2 Rectángulo"/>
          <p:cNvSpPr/>
          <p:nvPr/>
        </p:nvSpPr>
        <p:spPr>
          <a:xfrm>
            <a:off x="2304033" y="2682032"/>
            <a:ext cx="8856984" cy="537034"/>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wrap="square" tIns="144000" bIns="144000">
            <a:spAutoFit/>
          </a:bodyPr>
          <a:lstStyle/>
          <a:p>
            <a:pPr algn="just">
              <a:tabLst>
                <a:tab pos="450850" algn="l"/>
              </a:tabLst>
            </a:pPr>
            <a:r>
              <a:rPr lang="en-US" sz="1600" dirty="0">
                <a:solidFill>
                  <a:srgbClr val="008000"/>
                </a:solidFill>
                <a:latin typeface="Arial" pitchFamily="34" charset="0"/>
                <a:cs typeface="Arial" pitchFamily="34" charset="0"/>
              </a:rPr>
              <a:t>&lt;</a:t>
            </a:r>
            <a:r>
              <a:rPr lang="es-ES" sz="1600" dirty="0">
                <a:solidFill>
                  <a:srgbClr val="008000"/>
                </a:solidFill>
                <a:latin typeface="Arial" pitchFamily="34" charset="0"/>
                <a:cs typeface="Arial" pitchFamily="34" charset="0"/>
              </a:rPr>
              <a:t>meta </a:t>
            </a:r>
            <a:r>
              <a:rPr lang="es-ES" sz="1600" dirty="0" err="1">
                <a:solidFill>
                  <a:srgbClr val="008000"/>
                </a:solidFill>
                <a:latin typeface="Arial" pitchFamily="34" charset="0"/>
                <a:cs typeface="Arial" pitchFamily="34" charset="0"/>
              </a:rPr>
              <a:t>name</a:t>
            </a:r>
            <a:r>
              <a:rPr lang="en-US" sz="1600" dirty="0">
                <a:solidFill>
                  <a:srgbClr val="008000"/>
                </a:solidFill>
                <a:latin typeface="Arial" pitchFamily="34" charset="0"/>
                <a:cs typeface="Arial" pitchFamily="34" charset="0"/>
              </a:rPr>
              <a:t>="keywords" content=“</a:t>
            </a:r>
            <a:r>
              <a:rPr lang="en-US" sz="1600" dirty="0" err="1">
                <a:solidFill>
                  <a:srgbClr val="008000"/>
                </a:solidFill>
                <a:latin typeface="Arial" pitchFamily="34" charset="0"/>
                <a:cs typeface="Arial" pitchFamily="34" charset="0"/>
              </a:rPr>
              <a:t>formación</a:t>
            </a:r>
            <a:r>
              <a:rPr lang="en-US" sz="1600" dirty="0">
                <a:solidFill>
                  <a:srgbClr val="008000"/>
                </a:solidFill>
                <a:latin typeface="Arial" pitchFamily="34" charset="0"/>
                <a:cs typeface="Arial" pitchFamily="34" charset="0"/>
              </a:rPr>
              <a:t> </a:t>
            </a:r>
            <a:r>
              <a:rPr lang="en-US" sz="1600" dirty="0" err="1">
                <a:solidFill>
                  <a:srgbClr val="008000"/>
                </a:solidFill>
                <a:latin typeface="Arial" pitchFamily="34" charset="0"/>
                <a:cs typeface="Arial" pitchFamily="34" charset="0"/>
              </a:rPr>
              <a:t>medicina</a:t>
            </a:r>
            <a:r>
              <a:rPr lang="en-US" sz="1600" dirty="0">
                <a:solidFill>
                  <a:srgbClr val="008000"/>
                </a:solidFill>
                <a:latin typeface="Arial" pitchFamily="34" charset="0"/>
                <a:cs typeface="Arial" pitchFamily="34" charset="0"/>
              </a:rPr>
              <a:t> </a:t>
            </a:r>
            <a:r>
              <a:rPr lang="en-US" sz="1600" dirty="0" err="1">
                <a:solidFill>
                  <a:srgbClr val="008000"/>
                </a:solidFill>
                <a:latin typeface="Arial" pitchFamily="34" charset="0"/>
                <a:cs typeface="Arial" pitchFamily="34" charset="0"/>
              </a:rPr>
              <a:t>cursos</a:t>
            </a:r>
            <a:r>
              <a:rPr lang="en-US" sz="1600" dirty="0">
                <a:solidFill>
                  <a:srgbClr val="008000"/>
                </a:solidFill>
                <a:latin typeface="Arial" pitchFamily="34" charset="0"/>
                <a:cs typeface="Arial" pitchFamily="34" charset="0"/>
              </a:rPr>
              <a:t>"&gt;</a:t>
            </a:r>
            <a:endParaRPr lang="es-ES" sz="1600" dirty="0">
              <a:solidFill>
                <a:srgbClr val="008000"/>
              </a:solidFill>
              <a:latin typeface="Arial" pitchFamily="34" charset="0"/>
              <a:cs typeface="Arial" pitchFamily="34" charset="0"/>
            </a:endParaRPr>
          </a:p>
        </p:txBody>
      </p:sp>
      <p:sp>
        <p:nvSpPr>
          <p:cNvPr id="7" name="6 Rectángulo"/>
          <p:cNvSpPr/>
          <p:nvPr/>
        </p:nvSpPr>
        <p:spPr>
          <a:xfrm>
            <a:off x="2304033" y="1889944"/>
            <a:ext cx="8928992" cy="584775"/>
          </a:xfrm>
          <a:prstGeom prst="rect">
            <a:avLst/>
          </a:prstGeom>
        </p:spPr>
        <p:txBody>
          <a:bodyPr wrap="square">
            <a:spAutoFit/>
          </a:bodyPr>
          <a:lstStyle/>
          <a:p>
            <a:pPr marL="0" lvl="1" algn="just"/>
            <a:r>
              <a:rPr lang="es-ES" sz="1600" dirty="0" smtClean="0">
                <a:latin typeface="Arial" panose="020B0604020202020204" pitchFamily="34" charset="0"/>
                <a:cs typeface="Arial" panose="020B0604020202020204" pitchFamily="34" charset="0"/>
              </a:rPr>
              <a:t>La etiqueta meta podemos emplearl</a:t>
            </a:r>
            <a:r>
              <a:rPr lang="es-ES" sz="1600" dirty="0" smtClean="0">
                <a:latin typeface="Arial" panose="020B0604020202020204" pitchFamily="34" charset="0"/>
                <a:cs typeface="Arial" panose="020B0604020202020204" pitchFamily="34" charset="0"/>
              </a:rPr>
              <a:t>a para definir muchas características de la página, entre las que destacamos las palabras clave y descripción que los motores de búsqueda indexaran.</a:t>
            </a:r>
            <a:endParaRPr lang="es-ES" sz="1600" b="1" dirty="0">
              <a:latin typeface="Arial" panose="020B0604020202020204" pitchFamily="34" charset="0"/>
              <a:cs typeface="Arial" panose="020B0604020202020204" pitchFamily="34" charset="0"/>
            </a:endParaRPr>
          </a:p>
        </p:txBody>
      </p:sp>
      <p:sp>
        <p:nvSpPr>
          <p:cNvPr id="6" name="5 Rectángulo"/>
          <p:cNvSpPr/>
          <p:nvPr/>
        </p:nvSpPr>
        <p:spPr>
          <a:xfrm>
            <a:off x="2304033" y="3402112"/>
            <a:ext cx="8928992" cy="584775"/>
          </a:xfrm>
          <a:prstGeom prst="rect">
            <a:avLst/>
          </a:prstGeom>
        </p:spPr>
        <p:txBody>
          <a:bodyPr wrap="square">
            <a:spAutoFit/>
          </a:bodyPr>
          <a:lstStyle/>
          <a:p>
            <a:pPr marL="0" lvl="1" algn="just"/>
            <a:r>
              <a:rPr lang="es-ES" sz="1600" dirty="0" smtClean="0">
                <a:latin typeface="Arial" panose="020B0604020202020204" pitchFamily="34" charset="0"/>
                <a:cs typeface="Arial" panose="020B0604020202020204" pitchFamily="34" charset="0"/>
              </a:rPr>
              <a:t>Por estas palabras será más probable que aparezca la página en las webs de búsqueda. Las palabras aquí escritas deben de aparecer de vez en cuando en el contenido de la página.</a:t>
            </a:r>
            <a:endParaRPr lang="es-ES" sz="1600" b="1" dirty="0">
              <a:latin typeface="Arial" panose="020B0604020202020204" pitchFamily="34" charset="0"/>
              <a:cs typeface="Arial" panose="020B0604020202020204" pitchFamily="34" charset="0"/>
            </a:endParaRPr>
          </a:p>
        </p:txBody>
      </p:sp>
      <p:sp>
        <p:nvSpPr>
          <p:cNvPr id="8" name="7 Rectángulo"/>
          <p:cNvSpPr/>
          <p:nvPr/>
        </p:nvSpPr>
        <p:spPr>
          <a:xfrm>
            <a:off x="2294980" y="4185489"/>
            <a:ext cx="8856984" cy="537034"/>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wrap="square" tIns="144000" bIns="144000">
            <a:spAutoFit/>
          </a:bodyPr>
          <a:lstStyle/>
          <a:p>
            <a:pPr algn="just">
              <a:tabLst>
                <a:tab pos="450850" algn="l"/>
              </a:tabLst>
            </a:pPr>
            <a:r>
              <a:rPr lang="es-ES" sz="1600" dirty="0">
                <a:solidFill>
                  <a:srgbClr val="008000"/>
                </a:solidFill>
                <a:latin typeface="Arial" pitchFamily="34" charset="0"/>
                <a:cs typeface="Arial" pitchFamily="34" charset="0"/>
              </a:rPr>
              <a:t>&lt;meta </a:t>
            </a:r>
            <a:r>
              <a:rPr lang="es-ES" sz="1600" dirty="0" err="1">
                <a:solidFill>
                  <a:srgbClr val="008000"/>
                </a:solidFill>
                <a:latin typeface="Arial" pitchFamily="34" charset="0"/>
                <a:cs typeface="Arial" pitchFamily="34" charset="0"/>
              </a:rPr>
              <a:t>name</a:t>
            </a:r>
            <a:r>
              <a:rPr lang="es-ES" sz="1600" dirty="0">
                <a:solidFill>
                  <a:srgbClr val="008000"/>
                </a:solidFill>
                <a:latin typeface="Arial" pitchFamily="34" charset="0"/>
                <a:cs typeface="Arial" pitchFamily="34" charset="0"/>
              </a:rPr>
              <a:t>=“</a:t>
            </a:r>
            <a:r>
              <a:rPr lang="es-ES" sz="1600" dirty="0" err="1">
                <a:solidFill>
                  <a:srgbClr val="008000"/>
                </a:solidFill>
                <a:latin typeface="Arial" pitchFamily="34" charset="0"/>
                <a:cs typeface="Arial" pitchFamily="34" charset="0"/>
              </a:rPr>
              <a:t>description</a:t>
            </a:r>
            <a:r>
              <a:rPr lang="es-ES" sz="1600" dirty="0">
                <a:solidFill>
                  <a:srgbClr val="008000"/>
                </a:solidFill>
                <a:latin typeface="Arial" pitchFamily="34" charset="0"/>
                <a:cs typeface="Arial" pitchFamily="34" charset="0"/>
              </a:rPr>
              <a:t>” </a:t>
            </a:r>
            <a:r>
              <a:rPr lang="es-ES" sz="1600" dirty="0" err="1">
                <a:solidFill>
                  <a:srgbClr val="008000"/>
                </a:solidFill>
                <a:latin typeface="Arial" pitchFamily="34" charset="0"/>
                <a:cs typeface="Arial" pitchFamily="34" charset="0"/>
              </a:rPr>
              <a:t>content</a:t>
            </a:r>
            <a:r>
              <a:rPr lang="es-ES" sz="1600" dirty="0" smtClean="0">
                <a:solidFill>
                  <a:srgbClr val="008000"/>
                </a:solidFill>
                <a:latin typeface="Arial" pitchFamily="34" charset="0"/>
                <a:cs typeface="Arial" pitchFamily="34" charset="0"/>
              </a:rPr>
              <a:t>=“La formación en medicina es nuestra base de ….”&gt;</a:t>
            </a:r>
            <a:endParaRPr lang="es-ES" sz="1600" dirty="0">
              <a:solidFill>
                <a:srgbClr val="008000"/>
              </a:solidFill>
              <a:latin typeface="Arial" pitchFamily="34" charset="0"/>
              <a:cs typeface="Arial" pitchFamily="34" charset="0"/>
            </a:endParaRPr>
          </a:p>
        </p:txBody>
      </p:sp>
      <p:sp>
        <p:nvSpPr>
          <p:cNvPr id="9" name="8 Rectángulo"/>
          <p:cNvSpPr/>
          <p:nvPr/>
        </p:nvSpPr>
        <p:spPr>
          <a:xfrm>
            <a:off x="2294980" y="4905569"/>
            <a:ext cx="8928992" cy="584775"/>
          </a:xfrm>
          <a:prstGeom prst="rect">
            <a:avLst/>
          </a:prstGeom>
        </p:spPr>
        <p:txBody>
          <a:bodyPr wrap="square">
            <a:spAutoFit/>
          </a:bodyPr>
          <a:lstStyle/>
          <a:p>
            <a:pPr marL="0" lvl="1" algn="just"/>
            <a:r>
              <a:rPr lang="es-ES" sz="1600" dirty="0" smtClean="0">
                <a:latin typeface="Arial" panose="020B0604020202020204" pitchFamily="34" charset="0"/>
                <a:cs typeface="Arial" panose="020B0604020202020204" pitchFamily="34" charset="0"/>
              </a:rPr>
              <a:t>Proporciona </a:t>
            </a:r>
            <a:r>
              <a:rPr lang="es-ES" sz="1600" dirty="0">
                <a:latin typeface="Arial" panose="020B0604020202020204" pitchFamily="34" charset="0"/>
                <a:cs typeface="Arial" panose="020B0604020202020204" pitchFamily="34" charset="0"/>
              </a:rPr>
              <a:t>una descripción breve de la página. En algunos casos esta descripción se utiliza como parte del fragmento que se muestra en los resultados de búsqueda</a:t>
            </a:r>
            <a:r>
              <a:rPr lang="es-ES" sz="1600" dirty="0" smtClean="0">
                <a:latin typeface="Arial" panose="020B0604020202020204" pitchFamily="34" charset="0"/>
                <a:cs typeface="Arial" panose="020B0604020202020204" pitchFamily="34" charset="0"/>
              </a:rPr>
              <a:t>.</a:t>
            </a:r>
            <a:endParaRPr lang="es-ES" sz="1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888875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chemeClr val="tx1">
                    <a:lumMod val="95000"/>
                    <a:lumOff val="5000"/>
                  </a:schemeClr>
                </a:solidFill>
              </a:rPr>
              <a:t>Estructura de un documento</a:t>
            </a:r>
            <a:endParaRPr lang="es-ES_tradnl" dirty="0"/>
          </a:p>
        </p:txBody>
      </p:sp>
      <p:sp>
        <p:nvSpPr>
          <p:cNvPr id="15" name="9 Marcador de texto"/>
          <p:cNvSpPr>
            <a:spLocks noGrp="1"/>
          </p:cNvSpPr>
          <p:nvPr>
            <p:ph type="body" sz="quarter" idx="10"/>
          </p:nvPr>
        </p:nvSpPr>
        <p:spPr>
          <a:xfrm>
            <a:off x="2196855" y="1412881"/>
            <a:ext cx="5219746" cy="337078"/>
          </a:xfrm>
        </p:spPr>
        <p:txBody>
          <a:bodyPr/>
          <a:lstStyle/>
          <a:p>
            <a:r>
              <a:rPr lang="es-ES" dirty="0"/>
              <a:t>Entorno cliente – HTML y CSS - Estructura de un documento</a:t>
            </a:r>
          </a:p>
        </p:txBody>
      </p:sp>
      <p:sp>
        <p:nvSpPr>
          <p:cNvPr id="3" name="2 Rectángulo"/>
          <p:cNvSpPr/>
          <p:nvPr/>
        </p:nvSpPr>
        <p:spPr>
          <a:xfrm>
            <a:off x="2304033" y="1889944"/>
            <a:ext cx="3024336" cy="537034"/>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wrap="square" tIns="144000" bIns="144000">
            <a:spAutoFit/>
          </a:bodyPr>
          <a:lstStyle/>
          <a:p>
            <a:r>
              <a:rPr lang="es-ES" sz="1600" dirty="0">
                <a:solidFill>
                  <a:srgbClr val="008000"/>
                </a:solidFill>
                <a:latin typeface="Arial" panose="020B0604020202020204" pitchFamily="34" charset="0"/>
                <a:cs typeface="Arial" panose="020B0604020202020204" pitchFamily="34" charset="0"/>
              </a:rPr>
              <a:t>&lt;</a:t>
            </a:r>
            <a:r>
              <a:rPr lang="es-ES" sz="1600" dirty="0" err="1">
                <a:solidFill>
                  <a:srgbClr val="008000"/>
                </a:solidFill>
                <a:latin typeface="Arial" panose="020B0604020202020204" pitchFamily="34" charset="0"/>
                <a:cs typeface="Arial" panose="020B0604020202020204" pitchFamily="34" charset="0"/>
              </a:rPr>
              <a:t>title</a:t>
            </a:r>
            <a:r>
              <a:rPr lang="es-ES" sz="1600" dirty="0">
                <a:solidFill>
                  <a:srgbClr val="008000"/>
                </a:solidFill>
                <a:latin typeface="Arial" panose="020B0604020202020204" pitchFamily="34" charset="0"/>
                <a:cs typeface="Arial" panose="020B0604020202020204" pitchFamily="34" charset="0"/>
              </a:rPr>
              <a:t>&gt;Título de la página&lt;/</a:t>
            </a:r>
            <a:r>
              <a:rPr lang="es-ES" sz="1600" dirty="0" err="1">
                <a:solidFill>
                  <a:srgbClr val="008000"/>
                </a:solidFill>
                <a:latin typeface="Arial" panose="020B0604020202020204" pitchFamily="34" charset="0"/>
                <a:cs typeface="Arial" panose="020B0604020202020204" pitchFamily="34" charset="0"/>
              </a:rPr>
              <a:t>title</a:t>
            </a:r>
            <a:r>
              <a:rPr lang="es-ES" sz="1600" dirty="0">
                <a:solidFill>
                  <a:srgbClr val="008000"/>
                </a:solidFill>
                <a:latin typeface="Arial" panose="020B0604020202020204" pitchFamily="34" charset="0"/>
                <a:cs typeface="Arial" panose="020B0604020202020204" pitchFamily="34" charset="0"/>
              </a:rPr>
              <a:t>&gt;</a:t>
            </a:r>
          </a:p>
        </p:txBody>
      </p:sp>
      <p:sp>
        <p:nvSpPr>
          <p:cNvPr id="7" name="6 Rectángulo"/>
          <p:cNvSpPr/>
          <p:nvPr/>
        </p:nvSpPr>
        <p:spPr>
          <a:xfrm>
            <a:off x="2304033" y="2612926"/>
            <a:ext cx="8928992" cy="1077218"/>
          </a:xfrm>
          <a:prstGeom prst="rect">
            <a:avLst/>
          </a:prstGeom>
        </p:spPr>
        <p:txBody>
          <a:bodyPr wrap="square">
            <a:spAutoFit/>
          </a:bodyPr>
          <a:lstStyle/>
          <a:p>
            <a:pPr marL="0" lvl="1" algn="just"/>
            <a:r>
              <a:rPr lang="es-ES" sz="1600" dirty="0" smtClean="0">
                <a:latin typeface="Arial" panose="020B0604020202020204" pitchFamily="34" charset="0"/>
                <a:cs typeface="Arial" panose="020B0604020202020204" pitchFamily="34" charset="0"/>
              </a:rPr>
              <a:t>Es la etiqueta para definir el título de la página, lo que aparece en la pestaña del navegador. Es muy importante para el posicionamiento en buscadores.</a:t>
            </a:r>
          </a:p>
          <a:p>
            <a:pPr marL="0" lvl="1" algn="just"/>
            <a:endParaRPr lang="es-ES" sz="1600" dirty="0">
              <a:latin typeface="Arial" panose="020B0604020202020204" pitchFamily="34" charset="0"/>
              <a:cs typeface="Arial" panose="020B0604020202020204" pitchFamily="34" charset="0"/>
            </a:endParaRPr>
          </a:p>
          <a:p>
            <a:pPr marL="0" lvl="1" algn="just"/>
            <a:r>
              <a:rPr lang="es-ES" sz="1600" dirty="0" smtClean="0">
                <a:latin typeface="Arial" panose="020B0604020202020204" pitchFamily="34" charset="0"/>
                <a:cs typeface="Arial" panose="020B0604020202020204" pitchFamily="34" charset="0"/>
              </a:rPr>
              <a:t>Entre la etiquetas &lt;</a:t>
            </a:r>
            <a:r>
              <a:rPr lang="es-ES" sz="1600" dirty="0" err="1" smtClean="0">
                <a:latin typeface="Arial" panose="020B0604020202020204" pitchFamily="34" charset="0"/>
                <a:cs typeface="Arial" panose="020B0604020202020204" pitchFamily="34" charset="0"/>
              </a:rPr>
              <a:t>title</a:t>
            </a:r>
            <a:r>
              <a:rPr lang="es-ES" sz="1600" dirty="0" smtClean="0">
                <a:latin typeface="Arial" panose="020B0604020202020204" pitchFamily="34" charset="0"/>
                <a:cs typeface="Arial" panose="020B0604020202020204" pitchFamily="34" charset="0"/>
              </a:rPr>
              <a:t>&gt; y &lt;/</a:t>
            </a:r>
            <a:r>
              <a:rPr lang="es-ES" sz="1600" dirty="0" err="1" smtClean="0">
                <a:latin typeface="Arial" panose="020B0604020202020204" pitchFamily="34" charset="0"/>
                <a:cs typeface="Arial" panose="020B0604020202020204" pitchFamily="34" charset="0"/>
              </a:rPr>
              <a:t>title</a:t>
            </a:r>
            <a:r>
              <a:rPr lang="es-ES" sz="1600" dirty="0" smtClean="0">
                <a:latin typeface="Arial" panose="020B0604020202020204" pitchFamily="34" charset="0"/>
                <a:cs typeface="Arial" panose="020B0604020202020204" pitchFamily="34" charset="0"/>
              </a:rPr>
              <a:t>&gt; escribimos el título de la página.</a:t>
            </a:r>
          </a:p>
        </p:txBody>
      </p:sp>
    </p:spTree>
    <p:extLst>
      <p:ext uri="{BB962C8B-B14F-4D97-AF65-F5344CB8AC3E}">
        <p14:creationId xmlns:p14="http://schemas.microsoft.com/office/powerpoint/2010/main" val="28959355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chemeClr val="tx1">
                    <a:lumMod val="95000"/>
                    <a:lumOff val="5000"/>
                  </a:schemeClr>
                </a:solidFill>
              </a:rPr>
              <a:t>Estructura de un documento</a:t>
            </a:r>
            <a:endParaRPr lang="es-ES_tradnl" dirty="0"/>
          </a:p>
        </p:txBody>
      </p:sp>
      <p:sp>
        <p:nvSpPr>
          <p:cNvPr id="15" name="9 Marcador de texto"/>
          <p:cNvSpPr>
            <a:spLocks noGrp="1"/>
          </p:cNvSpPr>
          <p:nvPr>
            <p:ph type="body" sz="quarter" idx="10"/>
          </p:nvPr>
        </p:nvSpPr>
        <p:spPr>
          <a:xfrm>
            <a:off x="2196855" y="1412881"/>
            <a:ext cx="5219746" cy="337078"/>
          </a:xfrm>
        </p:spPr>
        <p:txBody>
          <a:bodyPr/>
          <a:lstStyle/>
          <a:p>
            <a:r>
              <a:rPr lang="es-ES" dirty="0"/>
              <a:t>Entorno cliente – HTML y CSS - Estructura de un documento</a:t>
            </a:r>
          </a:p>
        </p:txBody>
      </p:sp>
      <p:sp>
        <p:nvSpPr>
          <p:cNvPr id="3" name="2 Rectángulo"/>
          <p:cNvSpPr/>
          <p:nvPr/>
        </p:nvSpPr>
        <p:spPr>
          <a:xfrm>
            <a:off x="2304033" y="1889944"/>
            <a:ext cx="864096" cy="537034"/>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wrap="square" tIns="144000" bIns="144000">
            <a:spAutoFit/>
          </a:bodyPr>
          <a:lstStyle/>
          <a:p>
            <a:pPr algn="ctr"/>
            <a:r>
              <a:rPr lang="es-ES" sz="1600" dirty="0">
                <a:solidFill>
                  <a:srgbClr val="008000"/>
                </a:solidFill>
                <a:latin typeface="Arial" panose="020B0604020202020204" pitchFamily="34" charset="0"/>
                <a:cs typeface="Arial" panose="020B0604020202020204" pitchFamily="34" charset="0"/>
              </a:rPr>
              <a:t>&lt;</a:t>
            </a:r>
            <a:r>
              <a:rPr lang="es-ES" sz="1600" dirty="0" err="1">
                <a:solidFill>
                  <a:srgbClr val="008000"/>
                </a:solidFill>
                <a:latin typeface="Arial" panose="020B0604020202020204" pitchFamily="34" charset="0"/>
                <a:cs typeface="Arial" panose="020B0604020202020204" pitchFamily="34" charset="0"/>
              </a:rPr>
              <a:t>style</a:t>
            </a:r>
            <a:r>
              <a:rPr lang="es-ES" sz="1600" dirty="0">
                <a:solidFill>
                  <a:srgbClr val="008000"/>
                </a:solidFill>
                <a:latin typeface="Arial" panose="020B0604020202020204" pitchFamily="34" charset="0"/>
                <a:cs typeface="Arial" panose="020B0604020202020204" pitchFamily="34" charset="0"/>
              </a:rPr>
              <a:t>&gt;</a:t>
            </a:r>
          </a:p>
        </p:txBody>
      </p:sp>
      <p:sp>
        <p:nvSpPr>
          <p:cNvPr id="7" name="6 Rectángulo"/>
          <p:cNvSpPr/>
          <p:nvPr/>
        </p:nvSpPr>
        <p:spPr>
          <a:xfrm>
            <a:off x="2304033" y="2379246"/>
            <a:ext cx="8928992" cy="3785652"/>
          </a:xfrm>
          <a:prstGeom prst="rect">
            <a:avLst/>
          </a:prstGeom>
        </p:spPr>
        <p:txBody>
          <a:bodyPr wrap="square">
            <a:spAutoFit/>
          </a:bodyPr>
          <a:lstStyle/>
          <a:p>
            <a:pPr marL="0" lvl="1" algn="just"/>
            <a:r>
              <a:rPr lang="es-ES" sz="1600" dirty="0" smtClean="0">
                <a:latin typeface="Arial" panose="020B0604020202020204" pitchFamily="34" charset="0"/>
                <a:cs typeface="Arial" panose="020B0604020202020204" pitchFamily="34" charset="0"/>
              </a:rPr>
              <a:t>Es la etiqueta para definir los estilos de los elementos de la página, para formatearlos tanto de aspecto gráfico, tamaño, posición u otras características que iremos estudiando a lo largo del curso.</a:t>
            </a:r>
          </a:p>
          <a:p>
            <a:pPr marL="0" lvl="1" algn="just"/>
            <a:endParaRPr lang="es-ES" sz="1600" dirty="0">
              <a:latin typeface="Arial" panose="020B0604020202020204" pitchFamily="34" charset="0"/>
              <a:cs typeface="Arial" panose="020B0604020202020204" pitchFamily="34" charset="0"/>
            </a:endParaRPr>
          </a:p>
          <a:p>
            <a:pPr marL="0" lvl="1" algn="just"/>
            <a:r>
              <a:rPr lang="es-ES" sz="1600" dirty="0" smtClean="0">
                <a:latin typeface="Arial" panose="020B0604020202020204" pitchFamily="34" charset="0"/>
                <a:cs typeface="Arial" panose="020B0604020202020204" pitchFamily="34" charset="0"/>
              </a:rPr>
              <a:t>Entre la etiquetas &lt;</a:t>
            </a:r>
            <a:r>
              <a:rPr lang="es-ES" sz="1600" dirty="0" err="1" smtClean="0">
                <a:latin typeface="Arial" panose="020B0604020202020204" pitchFamily="34" charset="0"/>
                <a:cs typeface="Arial" panose="020B0604020202020204" pitchFamily="34" charset="0"/>
              </a:rPr>
              <a:t>style</a:t>
            </a:r>
            <a:r>
              <a:rPr lang="es-ES" sz="1600" dirty="0" smtClean="0">
                <a:latin typeface="Arial" panose="020B0604020202020204" pitchFamily="34" charset="0"/>
                <a:cs typeface="Arial" panose="020B0604020202020204" pitchFamily="34" charset="0"/>
              </a:rPr>
              <a:t>&gt; y &lt;/</a:t>
            </a:r>
            <a:r>
              <a:rPr lang="es-ES" sz="1600" dirty="0" err="1" smtClean="0">
                <a:latin typeface="Arial" panose="020B0604020202020204" pitchFamily="34" charset="0"/>
                <a:cs typeface="Arial" panose="020B0604020202020204" pitchFamily="34" charset="0"/>
              </a:rPr>
              <a:t>style</a:t>
            </a:r>
            <a:r>
              <a:rPr lang="es-ES" sz="1600" dirty="0" smtClean="0">
                <a:latin typeface="Arial" panose="020B0604020202020204" pitchFamily="34" charset="0"/>
                <a:cs typeface="Arial" panose="020B0604020202020204" pitchFamily="34" charset="0"/>
              </a:rPr>
              <a:t>&gt; escribimos los estilos de los elementos. Es la forma rápida de escribir una hoja de estilos dentro del propio documento </a:t>
            </a:r>
            <a:r>
              <a:rPr lang="es-ES" sz="1600" dirty="0" err="1" smtClean="0">
                <a:latin typeface="Arial" panose="020B0604020202020204" pitchFamily="34" charset="0"/>
                <a:cs typeface="Arial" panose="020B0604020202020204" pitchFamily="34" charset="0"/>
              </a:rPr>
              <a:t>html</a:t>
            </a:r>
            <a:r>
              <a:rPr lang="es-ES" sz="1600" dirty="0" smtClean="0">
                <a:latin typeface="Arial" panose="020B0604020202020204" pitchFamily="34" charset="0"/>
                <a:cs typeface="Arial" panose="020B0604020202020204" pitchFamily="34" charset="0"/>
              </a:rPr>
              <a:t>. Comenzaremos a definir las propiedades de los elementos en esta etiqueta pero dentro de poco utilizaremos las hojas de estilo que también definiremos en la etiqueta </a:t>
            </a:r>
            <a:r>
              <a:rPr lang="es-ES" sz="1600" dirty="0" err="1" smtClean="0">
                <a:latin typeface="Arial" panose="020B0604020202020204" pitchFamily="34" charset="0"/>
                <a:cs typeface="Arial" panose="020B0604020202020204" pitchFamily="34" charset="0"/>
              </a:rPr>
              <a:t>style</a:t>
            </a:r>
            <a:r>
              <a:rPr lang="es-ES" sz="1600" dirty="0" smtClean="0">
                <a:latin typeface="Arial" panose="020B0604020202020204" pitchFamily="34" charset="0"/>
                <a:cs typeface="Arial" panose="020B0604020202020204" pitchFamily="34" charset="0"/>
              </a:rPr>
              <a:t>.</a:t>
            </a:r>
          </a:p>
          <a:p>
            <a:pPr marL="0" lvl="1" algn="just"/>
            <a:endParaRPr lang="es-ES" sz="1600" dirty="0">
              <a:latin typeface="Arial" panose="020B0604020202020204" pitchFamily="34" charset="0"/>
              <a:cs typeface="Arial" panose="020B0604020202020204" pitchFamily="34" charset="0"/>
            </a:endParaRPr>
          </a:p>
          <a:p>
            <a:pPr marL="0" lvl="1" algn="just"/>
            <a:endParaRPr lang="es-ES" sz="1600" dirty="0" smtClean="0">
              <a:solidFill>
                <a:srgbClr val="00B050"/>
              </a:solidFill>
              <a:latin typeface="Arial" panose="020B0604020202020204" pitchFamily="34" charset="0"/>
              <a:cs typeface="Arial" panose="020B0604020202020204" pitchFamily="34" charset="0"/>
            </a:endParaRPr>
          </a:p>
          <a:p>
            <a:pPr marL="0" lvl="1" algn="just"/>
            <a:endParaRPr lang="es-ES" sz="1600" dirty="0">
              <a:solidFill>
                <a:srgbClr val="00B050"/>
              </a:solidFill>
              <a:latin typeface="Arial" panose="020B0604020202020204" pitchFamily="34" charset="0"/>
              <a:cs typeface="Arial" panose="020B0604020202020204" pitchFamily="34" charset="0"/>
            </a:endParaRPr>
          </a:p>
          <a:p>
            <a:pPr marL="0" lvl="1" algn="just"/>
            <a:r>
              <a:rPr lang="es-ES" sz="1600" dirty="0" smtClean="0">
                <a:latin typeface="Arial" panose="020B0604020202020204" pitchFamily="34" charset="0"/>
                <a:cs typeface="Arial" panose="020B0604020202020204" pitchFamily="34" charset="0"/>
              </a:rPr>
              <a:t>Con esta línea hemos conseguido que todas las etiquetas p, etiquetas tipo párrafo, se escriban en color de fuente azul. De momento no vamos a profundizar en como hay que definirlos, ni en su sintaxis, ni en las propiedades existentes. Según vayamos avanzando en el temario aprenderemos las diferentes propiedades y la sintaxis de forma correcta.</a:t>
            </a:r>
          </a:p>
        </p:txBody>
      </p:sp>
      <p:sp>
        <p:nvSpPr>
          <p:cNvPr id="2" name="1 Rectángulo"/>
          <p:cNvSpPr/>
          <p:nvPr/>
        </p:nvSpPr>
        <p:spPr>
          <a:xfrm>
            <a:off x="2376041" y="4482232"/>
            <a:ext cx="1512168" cy="537034"/>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wrap="square" tIns="144000" bIns="144000">
            <a:spAutoFit/>
          </a:bodyPr>
          <a:lstStyle/>
          <a:p>
            <a:pPr marL="0" lvl="1"/>
            <a:r>
              <a:rPr lang="es-ES" sz="1600" dirty="0">
                <a:solidFill>
                  <a:srgbClr val="008000"/>
                </a:solidFill>
                <a:latin typeface="Arial" panose="020B0604020202020204" pitchFamily="34" charset="0"/>
                <a:cs typeface="Arial" panose="020B0604020202020204" pitchFamily="34" charset="0"/>
              </a:rPr>
              <a:t>p {</a:t>
            </a:r>
            <a:r>
              <a:rPr lang="es-ES" sz="1600" dirty="0" err="1">
                <a:solidFill>
                  <a:srgbClr val="008000"/>
                </a:solidFill>
                <a:latin typeface="Arial" panose="020B0604020202020204" pitchFamily="34" charset="0"/>
                <a:cs typeface="Arial" panose="020B0604020202020204" pitchFamily="34" charset="0"/>
              </a:rPr>
              <a:t>color:blue</a:t>
            </a:r>
            <a:r>
              <a:rPr lang="es-ES" sz="1600" dirty="0">
                <a:solidFill>
                  <a:srgbClr val="0080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0727776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chemeClr val="tx1">
                    <a:lumMod val="95000"/>
                    <a:lumOff val="5000"/>
                  </a:schemeClr>
                </a:solidFill>
              </a:rPr>
              <a:t>Estructura de un documento</a:t>
            </a:r>
            <a:endParaRPr lang="es-ES_tradnl" dirty="0"/>
          </a:p>
        </p:txBody>
      </p:sp>
      <p:sp>
        <p:nvSpPr>
          <p:cNvPr id="15" name="9 Marcador de texto"/>
          <p:cNvSpPr>
            <a:spLocks noGrp="1"/>
          </p:cNvSpPr>
          <p:nvPr>
            <p:ph type="body" sz="quarter" idx="10"/>
          </p:nvPr>
        </p:nvSpPr>
        <p:spPr>
          <a:xfrm>
            <a:off x="2196855" y="1412881"/>
            <a:ext cx="5219746" cy="337078"/>
          </a:xfrm>
        </p:spPr>
        <p:txBody>
          <a:bodyPr/>
          <a:lstStyle/>
          <a:p>
            <a:r>
              <a:rPr lang="es-ES" dirty="0"/>
              <a:t>Entorno cliente – HTML y CSS - Estructura de un documento</a:t>
            </a:r>
          </a:p>
        </p:txBody>
      </p:sp>
      <p:sp>
        <p:nvSpPr>
          <p:cNvPr id="3" name="2 Rectángulo"/>
          <p:cNvSpPr/>
          <p:nvPr/>
        </p:nvSpPr>
        <p:spPr>
          <a:xfrm>
            <a:off x="2304033" y="1889944"/>
            <a:ext cx="864096" cy="537034"/>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wrap="square" tIns="144000" bIns="144000">
            <a:spAutoFit/>
          </a:bodyPr>
          <a:lstStyle/>
          <a:p>
            <a:pPr algn="ctr"/>
            <a:r>
              <a:rPr lang="es-ES" sz="1600" dirty="0" smtClean="0">
                <a:solidFill>
                  <a:srgbClr val="008000"/>
                </a:solidFill>
                <a:latin typeface="Arial" panose="020B0604020202020204" pitchFamily="34" charset="0"/>
                <a:cs typeface="Arial" panose="020B0604020202020204" pitchFamily="34" charset="0"/>
              </a:rPr>
              <a:t>&lt;link&gt;</a:t>
            </a:r>
            <a:endParaRPr lang="es-ES" sz="1600" dirty="0">
              <a:solidFill>
                <a:srgbClr val="008000"/>
              </a:solidFill>
              <a:latin typeface="Arial" panose="020B0604020202020204" pitchFamily="34" charset="0"/>
              <a:cs typeface="Arial" panose="020B0604020202020204" pitchFamily="34" charset="0"/>
            </a:endParaRPr>
          </a:p>
        </p:txBody>
      </p:sp>
      <p:sp>
        <p:nvSpPr>
          <p:cNvPr id="7" name="6 Rectángulo"/>
          <p:cNvSpPr/>
          <p:nvPr/>
        </p:nvSpPr>
        <p:spPr>
          <a:xfrm>
            <a:off x="2304033" y="2529305"/>
            <a:ext cx="8928992" cy="830997"/>
          </a:xfrm>
          <a:prstGeom prst="rect">
            <a:avLst/>
          </a:prstGeom>
        </p:spPr>
        <p:txBody>
          <a:bodyPr wrap="square">
            <a:spAutoFit/>
          </a:bodyPr>
          <a:lstStyle/>
          <a:p>
            <a:pPr marL="0" lvl="1" algn="just"/>
            <a:r>
              <a:rPr lang="es-ES" sz="1600" dirty="0" smtClean="0">
                <a:latin typeface="Arial" panose="020B0604020202020204" pitchFamily="34" charset="0"/>
                <a:cs typeface="Arial" panose="020B0604020202020204" pitchFamily="34" charset="0"/>
              </a:rPr>
              <a:t>La etiqueta link define un enlace entre el documento, la página actual, y un documento externo. Es empleado para enlazar hojas de estilo. Podemos enlazar todas las hojas que necesitemos empleando diversas etiquetas link.</a:t>
            </a:r>
            <a:endParaRPr lang="es-ES" sz="1600" dirty="0" smtClean="0">
              <a:latin typeface="Arial" panose="020B0604020202020204" pitchFamily="34" charset="0"/>
              <a:cs typeface="Arial" panose="020B0604020202020204" pitchFamily="34" charset="0"/>
            </a:endParaRPr>
          </a:p>
        </p:txBody>
      </p:sp>
      <p:sp>
        <p:nvSpPr>
          <p:cNvPr id="2" name="1 Rectángulo"/>
          <p:cNvSpPr/>
          <p:nvPr/>
        </p:nvSpPr>
        <p:spPr>
          <a:xfrm>
            <a:off x="2376041" y="3474120"/>
            <a:ext cx="5400600" cy="1029476"/>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wrap="square" tIns="144000" bIns="144000">
            <a:spAutoFit/>
          </a:bodyPr>
          <a:lstStyle/>
          <a:p>
            <a:pPr marL="0" lvl="1"/>
            <a:r>
              <a:rPr lang="en-US" sz="1600" dirty="0">
                <a:solidFill>
                  <a:srgbClr val="008000"/>
                </a:solidFill>
                <a:latin typeface="Arial" panose="020B0604020202020204" pitchFamily="34" charset="0"/>
                <a:cs typeface="Arial" panose="020B0604020202020204" pitchFamily="34" charset="0"/>
              </a:rPr>
              <a:t>&lt;link </a:t>
            </a:r>
            <a:r>
              <a:rPr lang="en-US" sz="1600" dirty="0" err="1">
                <a:solidFill>
                  <a:srgbClr val="008000"/>
                </a:solidFill>
                <a:latin typeface="Arial" panose="020B0604020202020204" pitchFamily="34" charset="0"/>
                <a:cs typeface="Arial" panose="020B0604020202020204" pitchFamily="34" charset="0"/>
              </a:rPr>
              <a:t>rel</a:t>
            </a:r>
            <a:r>
              <a:rPr lang="en-US" sz="1600" dirty="0">
                <a:solidFill>
                  <a:srgbClr val="008000"/>
                </a:solidFill>
                <a:latin typeface="Arial" panose="020B0604020202020204" pitchFamily="34" charset="0"/>
                <a:cs typeface="Arial" panose="020B0604020202020204" pitchFamily="34" charset="0"/>
              </a:rPr>
              <a:t>="stylesheet" type="text/</a:t>
            </a:r>
            <a:r>
              <a:rPr lang="en-US" sz="1600" dirty="0" err="1">
                <a:solidFill>
                  <a:srgbClr val="008000"/>
                </a:solidFill>
                <a:latin typeface="Arial" panose="020B0604020202020204" pitchFamily="34" charset="0"/>
                <a:cs typeface="Arial" panose="020B0604020202020204" pitchFamily="34" charset="0"/>
              </a:rPr>
              <a:t>css</a:t>
            </a:r>
            <a:r>
              <a:rPr lang="en-US" sz="1600" dirty="0">
                <a:solidFill>
                  <a:srgbClr val="008000"/>
                </a:solidFill>
                <a:latin typeface="Arial" panose="020B0604020202020204" pitchFamily="34" charset="0"/>
                <a:cs typeface="Arial" panose="020B0604020202020204" pitchFamily="34" charset="0"/>
              </a:rPr>
              <a:t>" </a:t>
            </a:r>
            <a:r>
              <a:rPr lang="en-US" sz="1600" dirty="0" err="1">
                <a:solidFill>
                  <a:srgbClr val="008000"/>
                </a:solidFill>
                <a:latin typeface="Arial" panose="020B0604020202020204" pitchFamily="34" charset="0"/>
                <a:cs typeface="Arial" panose="020B0604020202020204" pitchFamily="34" charset="0"/>
              </a:rPr>
              <a:t>href</a:t>
            </a:r>
            <a:r>
              <a:rPr lang="en-US" sz="1600" dirty="0" smtClean="0">
                <a:solidFill>
                  <a:srgbClr val="008000"/>
                </a:solidFill>
                <a:latin typeface="Arial" panose="020B0604020202020204" pitchFamily="34" charset="0"/>
                <a:cs typeface="Arial" panose="020B0604020202020204" pitchFamily="34" charset="0"/>
              </a:rPr>
              <a:t>=“fichero.css"&gt;</a:t>
            </a:r>
          </a:p>
          <a:p>
            <a:pPr marL="0" lvl="1"/>
            <a:r>
              <a:rPr lang="en-US" sz="1600" dirty="0">
                <a:solidFill>
                  <a:srgbClr val="008000"/>
                </a:solidFill>
                <a:latin typeface="Arial" panose="020B0604020202020204" pitchFamily="34" charset="0"/>
                <a:cs typeface="Arial" panose="020B0604020202020204" pitchFamily="34" charset="0"/>
              </a:rPr>
              <a:t>&lt;link </a:t>
            </a:r>
            <a:r>
              <a:rPr lang="en-US" sz="1600" dirty="0" err="1">
                <a:solidFill>
                  <a:srgbClr val="008000"/>
                </a:solidFill>
                <a:latin typeface="Arial" panose="020B0604020202020204" pitchFamily="34" charset="0"/>
                <a:cs typeface="Arial" panose="020B0604020202020204" pitchFamily="34" charset="0"/>
              </a:rPr>
              <a:t>rel</a:t>
            </a:r>
            <a:r>
              <a:rPr lang="en-US" sz="1600" dirty="0">
                <a:solidFill>
                  <a:srgbClr val="008000"/>
                </a:solidFill>
                <a:latin typeface="Arial" panose="020B0604020202020204" pitchFamily="34" charset="0"/>
                <a:cs typeface="Arial" panose="020B0604020202020204" pitchFamily="34" charset="0"/>
              </a:rPr>
              <a:t>="stylesheet" type="text/</a:t>
            </a:r>
            <a:r>
              <a:rPr lang="en-US" sz="1600" dirty="0" err="1">
                <a:solidFill>
                  <a:srgbClr val="008000"/>
                </a:solidFill>
                <a:latin typeface="Arial" panose="020B0604020202020204" pitchFamily="34" charset="0"/>
                <a:cs typeface="Arial" panose="020B0604020202020204" pitchFamily="34" charset="0"/>
              </a:rPr>
              <a:t>css</a:t>
            </a:r>
            <a:r>
              <a:rPr lang="en-US" sz="1600" dirty="0">
                <a:solidFill>
                  <a:srgbClr val="008000"/>
                </a:solidFill>
                <a:latin typeface="Arial" panose="020B0604020202020204" pitchFamily="34" charset="0"/>
                <a:cs typeface="Arial" panose="020B0604020202020204" pitchFamily="34" charset="0"/>
              </a:rPr>
              <a:t>" </a:t>
            </a:r>
            <a:r>
              <a:rPr lang="en-US" sz="1600" dirty="0" err="1">
                <a:solidFill>
                  <a:srgbClr val="008000"/>
                </a:solidFill>
                <a:latin typeface="Arial" panose="020B0604020202020204" pitchFamily="34" charset="0"/>
                <a:cs typeface="Arial" panose="020B0604020202020204" pitchFamily="34" charset="0"/>
              </a:rPr>
              <a:t>href</a:t>
            </a:r>
            <a:r>
              <a:rPr lang="en-US" sz="1600" dirty="0">
                <a:solidFill>
                  <a:srgbClr val="008000"/>
                </a:solidFill>
                <a:latin typeface="Arial" panose="020B0604020202020204" pitchFamily="34" charset="0"/>
                <a:cs typeface="Arial" panose="020B0604020202020204" pitchFamily="34" charset="0"/>
              </a:rPr>
              <a:t>=“</a:t>
            </a:r>
            <a:r>
              <a:rPr lang="en-US" sz="1600" dirty="0" smtClean="0">
                <a:solidFill>
                  <a:srgbClr val="008000"/>
                </a:solidFill>
                <a:latin typeface="Arial" panose="020B0604020202020204" pitchFamily="34" charset="0"/>
                <a:cs typeface="Arial" panose="020B0604020202020204" pitchFamily="34" charset="0"/>
              </a:rPr>
              <a:t>fichero2.css"&gt;</a:t>
            </a:r>
          </a:p>
          <a:p>
            <a:pPr marL="0" lvl="1"/>
            <a:r>
              <a:rPr lang="en-US" sz="1600" dirty="0">
                <a:solidFill>
                  <a:srgbClr val="008000"/>
                </a:solidFill>
                <a:latin typeface="Arial" panose="020B0604020202020204" pitchFamily="34" charset="0"/>
                <a:cs typeface="Arial" panose="020B0604020202020204" pitchFamily="34" charset="0"/>
              </a:rPr>
              <a:t>&lt;link </a:t>
            </a:r>
            <a:r>
              <a:rPr lang="en-US" sz="1600" dirty="0" err="1">
                <a:solidFill>
                  <a:srgbClr val="008000"/>
                </a:solidFill>
                <a:latin typeface="Arial" panose="020B0604020202020204" pitchFamily="34" charset="0"/>
                <a:cs typeface="Arial" panose="020B0604020202020204" pitchFamily="34" charset="0"/>
              </a:rPr>
              <a:t>rel</a:t>
            </a:r>
            <a:r>
              <a:rPr lang="en-US" sz="1600" dirty="0">
                <a:solidFill>
                  <a:srgbClr val="008000"/>
                </a:solidFill>
                <a:latin typeface="Arial" panose="020B0604020202020204" pitchFamily="34" charset="0"/>
                <a:cs typeface="Arial" panose="020B0604020202020204" pitchFamily="34" charset="0"/>
              </a:rPr>
              <a:t>="stylesheet" type="text/</a:t>
            </a:r>
            <a:r>
              <a:rPr lang="en-US" sz="1600" dirty="0" err="1">
                <a:solidFill>
                  <a:srgbClr val="008000"/>
                </a:solidFill>
                <a:latin typeface="Arial" panose="020B0604020202020204" pitchFamily="34" charset="0"/>
                <a:cs typeface="Arial" panose="020B0604020202020204" pitchFamily="34" charset="0"/>
              </a:rPr>
              <a:t>css</a:t>
            </a:r>
            <a:r>
              <a:rPr lang="en-US" sz="1600" dirty="0">
                <a:solidFill>
                  <a:srgbClr val="008000"/>
                </a:solidFill>
                <a:latin typeface="Arial" panose="020B0604020202020204" pitchFamily="34" charset="0"/>
                <a:cs typeface="Arial" panose="020B0604020202020204" pitchFamily="34" charset="0"/>
              </a:rPr>
              <a:t>" </a:t>
            </a:r>
            <a:r>
              <a:rPr lang="en-US" sz="1600" dirty="0" err="1">
                <a:solidFill>
                  <a:srgbClr val="008000"/>
                </a:solidFill>
                <a:latin typeface="Arial" panose="020B0604020202020204" pitchFamily="34" charset="0"/>
                <a:cs typeface="Arial" panose="020B0604020202020204" pitchFamily="34" charset="0"/>
              </a:rPr>
              <a:t>href</a:t>
            </a:r>
            <a:r>
              <a:rPr lang="en-US" sz="1600" dirty="0">
                <a:solidFill>
                  <a:srgbClr val="008000"/>
                </a:solidFill>
                <a:latin typeface="Arial" panose="020B0604020202020204" pitchFamily="34" charset="0"/>
                <a:cs typeface="Arial" panose="020B0604020202020204" pitchFamily="34" charset="0"/>
              </a:rPr>
              <a:t>=“</a:t>
            </a:r>
            <a:r>
              <a:rPr lang="en-US" sz="1600" dirty="0" smtClean="0">
                <a:solidFill>
                  <a:srgbClr val="008000"/>
                </a:solidFill>
                <a:latin typeface="Arial" panose="020B0604020202020204" pitchFamily="34" charset="0"/>
                <a:cs typeface="Arial" panose="020B0604020202020204" pitchFamily="34" charset="0"/>
              </a:rPr>
              <a:t>fichero3.css</a:t>
            </a:r>
            <a:r>
              <a:rPr lang="en-US" sz="1600" dirty="0">
                <a:solidFill>
                  <a:srgbClr val="008000"/>
                </a:solidFill>
                <a:latin typeface="Arial" panose="020B0604020202020204" pitchFamily="34" charset="0"/>
                <a:cs typeface="Arial" panose="020B0604020202020204" pitchFamily="34" charset="0"/>
              </a:rPr>
              <a:t>"&gt;</a:t>
            </a:r>
            <a:endParaRPr lang="es-ES" sz="1600" dirty="0">
              <a:solidFill>
                <a:srgbClr val="008000"/>
              </a:solidFill>
              <a:latin typeface="Arial" panose="020B0604020202020204" pitchFamily="34" charset="0"/>
              <a:cs typeface="Arial" panose="020B0604020202020204" pitchFamily="34" charset="0"/>
            </a:endParaRPr>
          </a:p>
        </p:txBody>
      </p:sp>
      <p:sp>
        <p:nvSpPr>
          <p:cNvPr id="8" name="7 Rectángulo"/>
          <p:cNvSpPr/>
          <p:nvPr/>
        </p:nvSpPr>
        <p:spPr>
          <a:xfrm>
            <a:off x="2304033" y="4626248"/>
            <a:ext cx="8928992" cy="830997"/>
          </a:xfrm>
          <a:prstGeom prst="rect">
            <a:avLst/>
          </a:prstGeom>
        </p:spPr>
        <p:txBody>
          <a:bodyPr wrap="square">
            <a:spAutoFit/>
          </a:bodyPr>
          <a:lstStyle/>
          <a:p>
            <a:pPr marL="0" lvl="1" algn="just"/>
            <a:r>
              <a:rPr lang="es-ES" sz="1600" dirty="0" smtClean="0">
                <a:latin typeface="Arial" panose="020B0604020202020204" pitchFamily="34" charset="0"/>
                <a:cs typeface="Arial" panose="020B0604020202020204" pitchFamily="34" charset="0"/>
              </a:rPr>
              <a:t>Otra de las utilidades para la que podemos emplear la etiqueta link es para definir el icono que aparece a la izquierda del título de la página en la pestaña del navegador. El tamaño del icono puede ser 16x16 o 32x32. Algunos navegadores admiten otro formato </a:t>
            </a:r>
            <a:r>
              <a:rPr lang="es-ES" sz="1600" dirty="0" err="1" smtClean="0">
                <a:latin typeface="Arial" panose="020B0604020202020204" pitchFamily="34" charset="0"/>
                <a:cs typeface="Arial" panose="020B0604020202020204" pitchFamily="34" charset="0"/>
              </a:rPr>
              <a:t>jpg</a:t>
            </a:r>
            <a:r>
              <a:rPr lang="es-ES" sz="1600" dirty="0" smtClean="0">
                <a:latin typeface="Arial" panose="020B0604020202020204" pitchFamily="34" charset="0"/>
                <a:cs typeface="Arial" panose="020B0604020202020204" pitchFamily="34" charset="0"/>
              </a:rPr>
              <a:t>, </a:t>
            </a:r>
            <a:r>
              <a:rPr lang="es-ES" sz="1600" dirty="0" err="1" smtClean="0">
                <a:latin typeface="Arial" panose="020B0604020202020204" pitchFamily="34" charset="0"/>
                <a:cs typeface="Arial" panose="020B0604020202020204" pitchFamily="34" charset="0"/>
              </a:rPr>
              <a:t>gif</a:t>
            </a:r>
            <a:r>
              <a:rPr lang="es-ES" sz="1600" dirty="0" smtClean="0">
                <a:latin typeface="Arial" panose="020B0604020202020204" pitchFamily="34" charset="0"/>
                <a:cs typeface="Arial" panose="020B0604020202020204" pitchFamily="34" charset="0"/>
              </a:rPr>
              <a:t> o </a:t>
            </a:r>
            <a:r>
              <a:rPr lang="es-ES" sz="1600" dirty="0" err="1" smtClean="0">
                <a:latin typeface="Arial" panose="020B0604020202020204" pitchFamily="34" charset="0"/>
                <a:cs typeface="Arial" panose="020B0604020202020204" pitchFamily="34" charset="0"/>
              </a:rPr>
              <a:t>png</a:t>
            </a:r>
            <a:r>
              <a:rPr lang="es-ES" sz="1600" dirty="0" smtClean="0">
                <a:latin typeface="Arial" panose="020B0604020202020204" pitchFamily="34" charset="0"/>
                <a:cs typeface="Arial" panose="020B0604020202020204" pitchFamily="34" charset="0"/>
              </a:rPr>
              <a:t>.</a:t>
            </a:r>
            <a:endParaRPr lang="es-ES" sz="1600" dirty="0" smtClean="0">
              <a:latin typeface="Arial" panose="020B0604020202020204" pitchFamily="34" charset="0"/>
              <a:cs typeface="Arial" panose="020B0604020202020204" pitchFamily="34" charset="0"/>
            </a:endParaRPr>
          </a:p>
        </p:txBody>
      </p:sp>
      <p:sp>
        <p:nvSpPr>
          <p:cNvPr id="4" name="3 Rectángulo"/>
          <p:cNvSpPr/>
          <p:nvPr/>
        </p:nvSpPr>
        <p:spPr>
          <a:xfrm>
            <a:off x="3421062" y="5601382"/>
            <a:ext cx="6838950" cy="537034"/>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wrap="square" tIns="144000" bIns="144000">
            <a:spAutoFit/>
          </a:bodyPr>
          <a:lstStyle/>
          <a:p>
            <a:pPr marL="0" lvl="1"/>
            <a:r>
              <a:rPr lang="en-US" sz="1600" dirty="0">
                <a:solidFill>
                  <a:srgbClr val="008000"/>
                </a:solidFill>
                <a:latin typeface="Arial" panose="020B0604020202020204" pitchFamily="34" charset="0"/>
                <a:cs typeface="Arial" panose="020B0604020202020204" pitchFamily="34" charset="0"/>
              </a:rPr>
              <a:t>&lt;link </a:t>
            </a:r>
            <a:r>
              <a:rPr lang="en-US" sz="1600" dirty="0" err="1">
                <a:solidFill>
                  <a:srgbClr val="008000"/>
                </a:solidFill>
                <a:latin typeface="Arial" panose="020B0604020202020204" pitchFamily="34" charset="0"/>
                <a:cs typeface="Arial" panose="020B0604020202020204" pitchFamily="34" charset="0"/>
              </a:rPr>
              <a:t>href</a:t>
            </a:r>
            <a:r>
              <a:rPr lang="en-US" sz="1600" dirty="0">
                <a:solidFill>
                  <a:srgbClr val="008000"/>
                </a:solidFill>
                <a:latin typeface="Arial" panose="020B0604020202020204" pitchFamily="34" charset="0"/>
                <a:cs typeface="Arial" panose="020B0604020202020204" pitchFamily="34" charset="0"/>
              </a:rPr>
              <a:t>="favicon.ico" type="image/x-icon" </a:t>
            </a:r>
            <a:r>
              <a:rPr lang="en-US" sz="1600" dirty="0" err="1">
                <a:solidFill>
                  <a:srgbClr val="008000"/>
                </a:solidFill>
                <a:latin typeface="Arial" panose="020B0604020202020204" pitchFamily="34" charset="0"/>
                <a:cs typeface="Arial" panose="020B0604020202020204" pitchFamily="34" charset="0"/>
              </a:rPr>
              <a:t>rel</a:t>
            </a:r>
            <a:r>
              <a:rPr lang="en-US" sz="1600" dirty="0">
                <a:solidFill>
                  <a:srgbClr val="008000"/>
                </a:solidFill>
                <a:latin typeface="Arial" panose="020B0604020202020204" pitchFamily="34" charset="0"/>
                <a:cs typeface="Arial" panose="020B0604020202020204" pitchFamily="34" charset="0"/>
              </a:rPr>
              <a:t>="shortcut icon" /&gt;</a:t>
            </a:r>
            <a:endParaRPr lang="es-ES" sz="1600" dirty="0">
              <a:solidFill>
                <a:srgbClr val="008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08016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chemeClr val="tx1">
                    <a:lumMod val="95000"/>
                    <a:lumOff val="5000"/>
                  </a:schemeClr>
                </a:solidFill>
              </a:rPr>
              <a:t>Estructura de un documento</a:t>
            </a:r>
            <a:endParaRPr lang="es-ES_tradnl" dirty="0"/>
          </a:p>
        </p:txBody>
      </p:sp>
      <p:sp>
        <p:nvSpPr>
          <p:cNvPr id="15" name="9 Marcador de texto"/>
          <p:cNvSpPr>
            <a:spLocks noGrp="1"/>
          </p:cNvSpPr>
          <p:nvPr>
            <p:ph type="body" sz="quarter" idx="10"/>
          </p:nvPr>
        </p:nvSpPr>
        <p:spPr>
          <a:xfrm>
            <a:off x="2196855" y="1412881"/>
            <a:ext cx="5219746" cy="337078"/>
          </a:xfrm>
        </p:spPr>
        <p:txBody>
          <a:bodyPr/>
          <a:lstStyle/>
          <a:p>
            <a:r>
              <a:rPr lang="es-ES" dirty="0"/>
              <a:t>Entorno cliente – HTML y CSS - Estructura de un documento</a:t>
            </a:r>
          </a:p>
        </p:txBody>
      </p:sp>
      <p:sp>
        <p:nvSpPr>
          <p:cNvPr id="3" name="2 Rectángulo"/>
          <p:cNvSpPr/>
          <p:nvPr/>
        </p:nvSpPr>
        <p:spPr>
          <a:xfrm>
            <a:off x="2304033" y="1889944"/>
            <a:ext cx="1008112" cy="537034"/>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wrap="square" tIns="144000" bIns="144000">
            <a:spAutoFit/>
          </a:bodyPr>
          <a:lstStyle/>
          <a:p>
            <a:pPr algn="ctr"/>
            <a:r>
              <a:rPr lang="es-ES" sz="1600" dirty="0" smtClean="0">
                <a:solidFill>
                  <a:srgbClr val="008000"/>
                </a:solidFill>
                <a:latin typeface="Arial" panose="020B0604020202020204" pitchFamily="34" charset="0"/>
                <a:cs typeface="Arial" panose="020B0604020202020204" pitchFamily="34" charset="0"/>
              </a:rPr>
              <a:t>&lt;script&gt;</a:t>
            </a:r>
            <a:endParaRPr lang="es-ES" sz="1600" dirty="0">
              <a:solidFill>
                <a:srgbClr val="008000"/>
              </a:solidFill>
              <a:latin typeface="Arial" panose="020B0604020202020204" pitchFamily="34" charset="0"/>
              <a:cs typeface="Arial" panose="020B0604020202020204" pitchFamily="34" charset="0"/>
            </a:endParaRPr>
          </a:p>
        </p:txBody>
      </p:sp>
      <p:sp>
        <p:nvSpPr>
          <p:cNvPr id="7" name="6 Rectángulo"/>
          <p:cNvSpPr/>
          <p:nvPr/>
        </p:nvSpPr>
        <p:spPr>
          <a:xfrm>
            <a:off x="2304033" y="2529305"/>
            <a:ext cx="8928992" cy="584775"/>
          </a:xfrm>
          <a:prstGeom prst="rect">
            <a:avLst/>
          </a:prstGeom>
        </p:spPr>
        <p:txBody>
          <a:bodyPr wrap="square">
            <a:spAutoFit/>
          </a:bodyPr>
          <a:lstStyle/>
          <a:p>
            <a:pPr marL="0" lvl="1" algn="just"/>
            <a:r>
              <a:rPr lang="es-ES" sz="1600" dirty="0" smtClean="0">
                <a:latin typeface="Arial" panose="020B0604020202020204" pitchFamily="34" charset="0"/>
                <a:cs typeface="Arial" panose="020B0604020202020204" pitchFamily="34" charset="0"/>
              </a:rPr>
              <a:t>La etiqueta script se utiliza para definir un script de </a:t>
            </a:r>
            <a:r>
              <a:rPr lang="es-ES" sz="1600" dirty="0" err="1" smtClean="0">
                <a:latin typeface="Arial" panose="020B0604020202020204" pitchFamily="34" charset="0"/>
                <a:cs typeface="Arial" panose="020B0604020202020204" pitchFamily="34" charset="0"/>
              </a:rPr>
              <a:t>javascript</a:t>
            </a:r>
            <a:r>
              <a:rPr lang="es-ES" sz="1600" dirty="0" smtClean="0">
                <a:latin typeface="Arial" panose="020B0604020202020204" pitchFamily="34" charset="0"/>
                <a:cs typeface="Arial" panose="020B0604020202020204" pitchFamily="34" charset="0"/>
              </a:rPr>
              <a:t>, dentro de las etiquetas &lt;script&gt; y &lt;/script&gt; podemos escribir código </a:t>
            </a:r>
            <a:r>
              <a:rPr lang="es-ES" sz="1600" dirty="0" err="1" smtClean="0">
                <a:latin typeface="Arial" panose="020B0604020202020204" pitchFamily="34" charset="0"/>
                <a:cs typeface="Arial" panose="020B0604020202020204" pitchFamily="34" charset="0"/>
              </a:rPr>
              <a:t>javascript</a:t>
            </a:r>
            <a:r>
              <a:rPr lang="es-ES" sz="1600" dirty="0" smtClean="0">
                <a:latin typeface="Arial" panose="020B0604020202020204" pitchFamily="34" charset="0"/>
                <a:cs typeface="Arial" panose="020B0604020202020204" pitchFamily="34" charset="0"/>
              </a:rPr>
              <a:t>.</a:t>
            </a:r>
            <a:endParaRPr lang="es-ES" sz="1600" dirty="0" smtClean="0">
              <a:latin typeface="Arial" panose="020B0604020202020204" pitchFamily="34" charset="0"/>
              <a:cs typeface="Arial" panose="020B0604020202020204" pitchFamily="34" charset="0"/>
            </a:endParaRPr>
          </a:p>
        </p:txBody>
      </p:sp>
      <p:sp>
        <p:nvSpPr>
          <p:cNvPr id="2" name="1 Rectángulo"/>
          <p:cNvSpPr/>
          <p:nvPr/>
        </p:nvSpPr>
        <p:spPr>
          <a:xfrm>
            <a:off x="5220357" y="3474120"/>
            <a:ext cx="3240360" cy="1029476"/>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wrap="square" tIns="144000" bIns="144000">
            <a:spAutoFit/>
          </a:bodyPr>
          <a:lstStyle/>
          <a:p>
            <a:pPr marL="0" lvl="1"/>
            <a:r>
              <a:rPr lang="es-ES" sz="1600" dirty="0">
                <a:solidFill>
                  <a:srgbClr val="008000"/>
                </a:solidFill>
                <a:latin typeface="Arial" panose="020B0604020202020204" pitchFamily="34" charset="0"/>
                <a:cs typeface="Arial" panose="020B0604020202020204" pitchFamily="34" charset="0"/>
              </a:rPr>
              <a:t>&lt;script </a:t>
            </a:r>
            <a:r>
              <a:rPr lang="es-ES" sz="1600" dirty="0" err="1">
                <a:solidFill>
                  <a:srgbClr val="008000"/>
                </a:solidFill>
                <a:latin typeface="Arial" panose="020B0604020202020204" pitchFamily="34" charset="0"/>
                <a:cs typeface="Arial" panose="020B0604020202020204" pitchFamily="34" charset="0"/>
              </a:rPr>
              <a:t>type</a:t>
            </a:r>
            <a:r>
              <a:rPr lang="es-ES" sz="1600" dirty="0">
                <a:solidFill>
                  <a:srgbClr val="008000"/>
                </a:solidFill>
                <a:latin typeface="Arial" panose="020B0604020202020204" pitchFamily="34" charset="0"/>
                <a:cs typeface="Arial" panose="020B0604020202020204" pitchFamily="34" charset="0"/>
              </a:rPr>
              <a:t>="</a:t>
            </a:r>
            <a:r>
              <a:rPr lang="es-ES" sz="1600" dirty="0" err="1">
                <a:solidFill>
                  <a:srgbClr val="008000"/>
                </a:solidFill>
                <a:latin typeface="Arial" panose="020B0604020202020204" pitchFamily="34" charset="0"/>
                <a:cs typeface="Arial" panose="020B0604020202020204" pitchFamily="34" charset="0"/>
              </a:rPr>
              <a:t>text</a:t>
            </a:r>
            <a:r>
              <a:rPr lang="es-ES" sz="1600" dirty="0">
                <a:solidFill>
                  <a:srgbClr val="008000"/>
                </a:solidFill>
                <a:latin typeface="Arial" panose="020B0604020202020204" pitchFamily="34" charset="0"/>
                <a:cs typeface="Arial" panose="020B0604020202020204" pitchFamily="34" charset="0"/>
              </a:rPr>
              <a:t>/</a:t>
            </a:r>
            <a:r>
              <a:rPr lang="es-ES" sz="1600" dirty="0" err="1">
                <a:solidFill>
                  <a:srgbClr val="008000"/>
                </a:solidFill>
                <a:latin typeface="Arial" panose="020B0604020202020204" pitchFamily="34" charset="0"/>
                <a:cs typeface="Arial" panose="020B0604020202020204" pitchFamily="34" charset="0"/>
              </a:rPr>
              <a:t>javascript</a:t>
            </a:r>
            <a:r>
              <a:rPr lang="es-ES" sz="1600" dirty="0">
                <a:solidFill>
                  <a:srgbClr val="008000"/>
                </a:solidFill>
                <a:latin typeface="Arial" panose="020B0604020202020204" pitchFamily="34" charset="0"/>
                <a:cs typeface="Arial" panose="020B0604020202020204" pitchFamily="34" charset="0"/>
              </a:rPr>
              <a:t>"&gt; </a:t>
            </a:r>
            <a:endParaRPr lang="es-ES" sz="1600" dirty="0" smtClean="0">
              <a:solidFill>
                <a:srgbClr val="008000"/>
              </a:solidFill>
              <a:latin typeface="Arial" panose="020B0604020202020204" pitchFamily="34" charset="0"/>
              <a:cs typeface="Arial" panose="020B0604020202020204" pitchFamily="34" charset="0"/>
            </a:endParaRPr>
          </a:p>
          <a:p>
            <a:pPr marL="0" lvl="1">
              <a:tabLst>
                <a:tab pos="361950" algn="l"/>
              </a:tabLst>
            </a:pPr>
            <a:r>
              <a:rPr lang="es-ES" sz="1600" dirty="0" smtClean="0">
                <a:solidFill>
                  <a:srgbClr val="008000"/>
                </a:solidFill>
                <a:latin typeface="Arial" panose="020B0604020202020204" pitchFamily="34" charset="0"/>
                <a:cs typeface="Arial" panose="020B0604020202020204" pitchFamily="34" charset="0"/>
              </a:rPr>
              <a:t>	</a:t>
            </a:r>
            <a:r>
              <a:rPr lang="en-US" sz="1600" dirty="0" smtClean="0">
                <a:solidFill>
                  <a:srgbClr val="008000"/>
                </a:solidFill>
                <a:latin typeface="Arial" panose="020B0604020202020204" pitchFamily="34" charset="0"/>
                <a:cs typeface="Arial" panose="020B0604020202020204" pitchFamily="34" charset="0"/>
              </a:rPr>
              <a:t>// </a:t>
            </a:r>
            <a:r>
              <a:rPr lang="en-US" sz="1600" dirty="0" err="1" smtClean="0">
                <a:solidFill>
                  <a:srgbClr val="008000"/>
                </a:solidFill>
                <a:latin typeface="Arial" panose="020B0604020202020204" pitchFamily="34" charset="0"/>
                <a:cs typeface="Arial" panose="020B0604020202020204" pitchFamily="34" charset="0"/>
              </a:rPr>
              <a:t>Código</a:t>
            </a:r>
            <a:r>
              <a:rPr lang="en-US" sz="1600" dirty="0" smtClean="0">
                <a:solidFill>
                  <a:srgbClr val="008000"/>
                </a:solidFill>
                <a:latin typeface="Arial" panose="020B0604020202020204" pitchFamily="34" charset="0"/>
                <a:cs typeface="Arial" panose="020B0604020202020204" pitchFamily="34" charset="0"/>
              </a:rPr>
              <a:t> </a:t>
            </a:r>
            <a:r>
              <a:rPr lang="en-US" sz="1600" dirty="0" err="1" smtClean="0">
                <a:solidFill>
                  <a:srgbClr val="008000"/>
                </a:solidFill>
                <a:latin typeface="Arial" panose="020B0604020202020204" pitchFamily="34" charset="0"/>
                <a:cs typeface="Arial" panose="020B0604020202020204" pitchFamily="34" charset="0"/>
              </a:rPr>
              <a:t>javascript</a:t>
            </a:r>
            <a:r>
              <a:rPr lang="en-US" sz="1600" dirty="0" smtClean="0">
                <a:solidFill>
                  <a:srgbClr val="008000"/>
                </a:solidFill>
                <a:latin typeface="Arial" panose="020B0604020202020204" pitchFamily="34" charset="0"/>
                <a:cs typeface="Arial" panose="020B0604020202020204" pitchFamily="34" charset="0"/>
              </a:rPr>
              <a:t>.</a:t>
            </a:r>
            <a:endParaRPr lang="en-US" sz="1600" dirty="0">
              <a:solidFill>
                <a:srgbClr val="008000"/>
              </a:solidFill>
              <a:latin typeface="Arial" panose="020B0604020202020204" pitchFamily="34" charset="0"/>
              <a:cs typeface="Arial" panose="020B0604020202020204" pitchFamily="34" charset="0"/>
            </a:endParaRPr>
          </a:p>
          <a:p>
            <a:pPr marL="0" lvl="1"/>
            <a:r>
              <a:rPr lang="en-US" sz="1600" dirty="0">
                <a:solidFill>
                  <a:srgbClr val="008000"/>
                </a:solidFill>
                <a:latin typeface="Arial" panose="020B0604020202020204" pitchFamily="34" charset="0"/>
                <a:cs typeface="Arial" panose="020B0604020202020204" pitchFamily="34" charset="0"/>
              </a:rPr>
              <a:t>&lt;/script&gt;</a:t>
            </a:r>
            <a:endParaRPr lang="es-ES" sz="1600" dirty="0">
              <a:solidFill>
                <a:srgbClr val="008000"/>
              </a:solidFill>
              <a:latin typeface="Arial" panose="020B0604020202020204" pitchFamily="34" charset="0"/>
              <a:cs typeface="Arial" panose="020B0604020202020204" pitchFamily="34" charset="0"/>
            </a:endParaRPr>
          </a:p>
        </p:txBody>
      </p:sp>
      <p:sp>
        <p:nvSpPr>
          <p:cNvPr id="4" name="3 Rectángulo"/>
          <p:cNvSpPr/>
          <p:nvPr/>
        </p:nvSpPr>
        <p:spPr>
          <a:xfrm>
            <a:off x="3421062" y="5490344"/>
            <a:ext cx="6838950" cy="506256"/>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wrap="square" tIns="144000" bIns="144000">
            <a:spAutoFit/>
          </a:bodyPr>
          <a:lstStyle/>
          <a:p>
            <a:pPr algn="just"/>
            <a:r>
              <a:rPr lang="es-ES" sz="1400" dirty="0">
                <a:solidFill>
                  <a:srgbClr val="008000"/>
                </a:solidFill>
                <a:latin typeface="Arial" panose="020B0604020202020204" pitchFamily="34" charset="0"/>
                <a:cs typeface="Arial" panose="020B0604020202020204" pitchFamily="34" charset="0"/>
              </a:rPr>
              <a:t>&lt;script </a:t>
            </a:r>
            <a:r>
              <a:rPr lang="es-ES" sz="1400" dirty="0" err="1">
                <a:solidFill>
                  <a:srgbClr val="008000"/>
                </a:solidFill>
                <a:latin typeface="Arial" panose="020B0604020202020204" pitchFamily="34" charset="0"/>
                <a:cs typeface="Arial" panose="020B0604020202020204" pitchFamily="34" charset="0"/>
              </a:rPr>
              <a:t>type</a:t>
            </a:r>
            <a:r>
              <a:rPr lang="es-ES" sz="1400" dirty="0">
                <a:solidFill>
                  <a:srgbClr val="008000"/>
                </a:solidFill>
                <a:latin typeface="Arial" panose="020B0604020202020204" pitchFamily="34" charset="0"/>
                <a:cs typeface="Arial" panose="020B0604020202020204" pitchFamily="34" charset="0"/>
              </a:rPr>
              <a:t>="</a:t>
            </a:r>
            <a:r>
              <a:rPr lang="es-ES" sz="1400" dirty="0" err="1" smtClean="0">
                <a:solidFill>
                  <a:srgbClr val="008000"/>
                </a:solidFill>
                <a:latin typeface="Arial" panose="020B0604020202020204" pitchFamily="34" charset="0"/>
                <a:cs typeface="Arial" panose="020B0604020202020204" pitchFamily="34" charset="0"/>
              </a:rPr>
              <a:t>text</a:t>
            </a:r>
            <a:r>
              <a:rPr lang="es-ES" sz="1400" dirty="0" smtClean="0">
                <a:solidFill>
                  <a:srgbClr val="008000"/>
                </a:solidFill>
                <a:latin typeface="Arial" panose="020B0604020202020204" pitchFamily="34" charset="0"/>
                <a:cs typeface="Arial" panose="020B0604020202020204" pitchFamily="34" charset="0"/>
              </a:rPr>
              <a:t>/</a:t>
            </a:r>
            <a:r>
              <a:rPr lang="es-ES" sz="1400" dirty="0" err="1" smtClean="0">
                <a:solidFill>
                  <a:srgbClr val="008000"/>
                </a:solidFill>
                <a:latin typeface="Arial" panose="020B0604020202020204" pitchFamily="34" charset="0"/>
                <a:cs typeface="Arial" panose="020B0604020202020204" pitchFamily="34" charset="0"/>
              </a:rPr>
              <a:t>javascript</a:t>
            </a:r>
            <a:r>
              <a:rPr lang="es-ES" sz="1400" dirty="0" smtClean="0">
                <a:solidFill>
                  <a:srgbClr val="008000"/>
                </a:solidFill>
                <a:latin typeface="Arial" panose="020B0604020202020204" pitchFamily="34" charset="0"/>
                <a:cs typeface="Arial" panose="020B0604020202020204" pitchFamily="34" charset="0"/>
              </a:rPr>
              <a:t>“ </a:t>
            </a:r>
            <a:r>
              <a:rPr lang="es-ES" sz="1400" dirty="0" err="1" smtClean="0">
                <a:solidFill>
                  <a:srgbClr val="008000"/>
                </a:solidFill>
                <a:latin typeface="Arial" panose="020B0604020202020204" pitchFamily="34" charset="0"/>
                <a:cs typeface="Arial" panose="020B0604020202020204" pitchFamily="34" charset="0"/>
              </a:rPr>
              <a:t>src</a:t>
            </a:r>
            <a:r>
              <a:rPr lang="es-ES" sz="1400" dirty="0" smtClean="0">
                <a:solidFill>
                  <a:srgbClr val="008000"/>
                </a:solidFill>
                <a:latin typeface="Arial" panose="020B0604020202020204" pitchFamily="34" charset="0"/>
                <a:cs typeface="Arial" panose="020B0604020202020204" pitchFamily="34" charset="0"/>
              </a:rPr>
              <a:t>=“fichero.js"&gt;&lt;/</a:t>
            </a:r>
            <a:r>
              <a:rPr lang="es-ES" sz="1400" dirty="0">
                <a:solidFill>
                  <a:srgbClr val="008000"/>
                </a:solidFill>
                <a:latin typeface="Arial" panose="020B0604020202020204" pitchFamily="34" charset="0"/>
                <a:cs typeface="Arial" panose="020B0604020202020204" pitchFamily="34" charset="0"/>
              </a:rPr>
              <a:t>script&gt;</a:t>
            </a:r>
          </a:p>
        </p:txBody>
      </p:sp>
      <p:sp>
        <p:nvSpPr>
          <p:cNvPr id="9" name="8 Rectángulo"/>
          <p:cNvSpPr/>
          <p:nvPr/>
        </p:nvSpPr>
        <p:spPr>
          <a:xfrm>
            <a:off x="2304033" y="4791750"/>
            <a:ext cx="8928992" cy="338554"/>
          </a:xfrm>
          <a:prstGeom prst="rect">
            <a:avLst/>
          </a:prstGeom>
        </p:spPr>
        <p:txBody>
          <a:bodyPr wrap="square">
            <a:spAutoFit/>
          </a:bodyPr>
          <a:lstStyle/>
          <a:p>
            <a:r>
              <a:rPr lang="es-ES" sz="1600" dirty="0">
                <a:solidFill>
                  <a:prstClr val="black"/>
                </a:solidFill>
                <a:latin typeface="Arial" panose="020B0604020202020204" pitchFamily="34" charset="0"/>
                <a:cs typeface="Arial" panose="020B0604020202020204" pitchFamily="34" charset="0"/>
              </a:rPr>
              <a:t>También podemos definir el fichero en el que se encuentra el código.</a:t>
            </a:r>
            <a:endParaRPr lang="es-ES" dirty="0"/>
          </a:p>
        </p:txBody>
      </p:sp>
    </p:spTree>
    <p:extLst>
      <p:ext uri="{BB962C8B-B14F-4D97-AF65-F5344CB8AC3E}">
        <p14:creationId xmlns:p14="http://schemas.microsoft.com/office/powerpoint/2010/main" val="6306637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chemeClr val="tx1">
                    <a:lumMod val="95000"/>
                    <a:lumOff val="5000"/>
                  </a:schemeClr>
                </a:solidFill>
              </a:rPr>
              <a:t>Estructura de un documento</a:t>
            </a:r>
            <a:endParaRPr lang="es-ES_tradnl" dirty="0"/>
          </a:p>
        </p:txBody>
      </p:sp>
      <p:sp>
        <p:nvSpPr>
          <p:cNvPr id="15" name="9 Marcador de texto"/>
          <p:cNvSpPr>
            <a:spLocks noGrp="1"/>
          </p:cNvSpPr>
          <p:nvPr>
            <p:ph type="body" sz="quarter" idx="10"/>
          </p:nvPr>
        </p:nvSpPr>
        <p:spPr>
          <a:xfrm>
            <a:off x="2196855" y="1412881"/>
            <a:ext cx="5219746" cy="337078"/>
          </a:xfrm>
        </p:spPr>
        <p:txBody>
          <a:bodyPr/>
          <a:lstStyle/>
          <a:p>
            <a:r>
              <a:rPr lang="es-ES" dirty="0"/>
              <a:t>Entorno cliente – HTML y CSS - Estructura de un documento</a:t>
            </a:r>
          </a:p>
        </p:txBody>
      </p:sp>
      <p:sp>
        <p:nvSpPr>
          <p:cNvPr id="3" name="2 Rectángulo"/>
          <p:cNvSpPr/>
          <p:nvPr/>
        </p:nvSpPr>
        <p:spPr>
          <a:xfrm>
            <a:off x="2304033" y="1889944"/>
            <a:ext cx="864096" cy="537034"/>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wrap="square" tIns="144000" bIns="144000">
            <a:spAutoFit/>
          </a:bodyPr>
          <a:lstStyle/>
          <a:p>
            <a:r>
              <a:rPr lang="es-ES" sz="1600" dirty="0">
                <a:solidFill>
                  <a:srgbClr val="008000"/>
                </a:solidFill>
                <a:latin typeface="Arial" panose="020B0604020202020204" pitchFamily="34" charset="0"/>
                <a:cs typeface="Arial" panose="020B0604020202020204" pitchFamily="34" charset="0"/>
              </a:rPr>
              <a:t>&lt;</a:t>
            </a:r>
            <a:r>
              <a:rPr lang="es-ES" sz="1600" dirty="0" err="1">
                <a:solidFill>
                  <a:srgbClr val="008000"/>
                </a:solidFill>
                <a:latin typeface="Arial" panose="020B0604020202020204" pitchFamily="34" charset="0"/>
                <a:cs typeface="Arial" panose="020B0604020202020204" pitchFamily="34" charset="0"/>
              </a:rPr>
              <a:t>body</a:t>
            </a:r>
            <a:r>
              <a:rPr lang="es-ES" sz="1600" dirty="0">
                <a:solidFill>
                  <a:srgbClr val="008000"/>
                </a:solidFill>
                <a:latin typeface="Arial" panose="020B0604020202020204" pitchFamily="34" charset="0"/>
                <a:cs typeface="Arial" panose="020B0604020202020204" pitchFamily="34" charset="0"/>
              </a:rPr>
              <a:t>&gt;</a:t>
            </a:r>
          </a:p>
        </p:txBody>
      </p:sp>
      <p:sp>
        <p:nvSpPr>
          <p:cNvPr id="7" name="6 Rectángulo"/>
          <p:cNvSpPr/>
          <p:nvPr/>
        </p:nvSpPr>
        <p:spPr>
          <a:xfrm>
            <a:off x="2304033" y="2636153"/>
            <a:ext cx="8928992" cy="2062103"/>
          </a:xfrm>
          <a:prstGeom prst="rect">
            <a:avLst/>
          </a:prstGeom>
        </p:spPr>
        <p:txBody>
          <a:bodyPr wrap="square">
            <a:spAutoFit/>
          </a:bodyPr>
          <a:lstStyle/>
          <a:p>
            <a:pPr marL="0" lvl="1" algn="just"/>
            <a:r>
              <a:rPr lang="es-ES" sz="1600" dirty="0">
                <a:latin typeface="Arial" panose="020B0604020202020204" pitchFamily="34" charset="0"/>
                <a:cs typeface="Arial" panose="020B0604020202020204" pitchFamily="34" charset="0"/>
              </a:rPr>
              <a:t>Entre las etiquetas &lt;</a:t>
            </a:r>
            <a:r>
              <a:rPr lang="es-ES" sz="1600" dirty="0" err="1">
                <a:latin typeface="Arial" panose="020B0604020202020204" pitchFamily="34" charset="0"/>
                <a:cs typeface="Arial" panose="020B0604020202020204" pitchFamily="34" charset="0"/>
              </a:rPr>
              <a:t>body</a:t>
            </a:r>
            <a:r>
              <a:rPr lang="es-ES" sz="1600" dirty="0">
                <a:latin typeface="Arial" panose="020B0604020202020204" pitchFamily="34" charset="0"/>
                <a:cs typeface="Arial" panose="020B0604020202020204" pitchFamily="34" charset="0"/>
              </a:rPr>
              <a:t>&gt; y &lt;/</a:t>
            </a:r>
            <a:r>
              <a:rPr lang="es-ES" sz="1600" dirty="0" err="1">
                <a:latin typeface="Arial" panose="020B0604020202020204" pitchFamily="34" charset="0"/>
                <a:cs typeface="Arial" panose="020B0604020202020204" pitchFamily="34" charset="0"/>
              </a:rPr>
              <a:t>body</a:t>
            </a:r>
            <a:r>
              <a:rPr lang="es-ES" sz="1600" dirty="0">
                <a:latin typeface="Arial" panose="020B0604020202020204" pitchFamily="34" charset="0"/>
                <a:cs typeface="Arial" panose="020B0604020202020204" pitchFamily="34" charset="0"/>
              </a:rPr>
              <a:t>&gt; se escriben los </a:t>
            </a:r>
            <a:r>
              <a:rPr lang="es-ES" sz="1600" dirty="0" smtClean="0">
                <a:latin typeface="Arial" panose="020B0604020202020204" pitchFamily="34" charset="0"/>
                <a:cs typeface="Arial" panose="020B0604020202020204" pitchFamily="34" charset="0"/>
              </a:rPr>
              <a:t>elementos: enlaces, textos, imágenes, tablas, listas, vídeos… </a:t>
            </a:r>
            <a:r>
              <a:rPr lang="es-ES" sz="1600" dirty="0">
                <a:latin typeface="Arial" panose="020B0604020202020204" pitchFamily="34" charset="0"/>
                <a:cs typeface="Arial" panose="020B0604020202020204" pitchFamily="34" charset="0"/>
              </a:rPr>
              <a:t>que aparecerán en la página</a:t>
            </a:r>
            <a:r>
              <a:rPr lang="es-ES" sz="1600" dirty="0" smtClean="0">
                <a:latin typeface="Arial" panose="020B0604020202020204" pitchFamily="34" charset="0"/>
                <a:cs typeface="Arial" panose="020B0604020202020204" pitchFamily="34" charset="0"/>
              </a:rPr>
              <a:t>.</a:t>
            </a:r>
          </a:p>
          <a:p>
            <a:pPr marL="0" lvl="1" algn="just"/>
            <a:endParaRPr lang="es-ES" sz="1600" dirty="0">
              <a:latin typeface="Arial" panose="020B0604020202020204" pitchFamily="34" charset="0"/>
              <a:cs typeface="Arial" panose="020B0604020202020204" pitchFamily="34" charset="0"/>
            </a:endParaRPr>
          </a:p>
          <a:p>
            <a:pPr marL="0" lvl="1" algn="just"/>
            <a:endParaRPr lang="es-ES" sz="1600" dirty="0">
              <a:solidFill>
                <a:srgbClr val="008000"/>
              </a:solidFill>
              <a:latin typeface="Arial" panose="020B0604020202020204" pitchFamily="34" charset="0"/>
              <a:cs typeface="Arial" panose="020B0604020202020204" pitchFamily="34" charset="0"/>
            </a:endParaRPr>
          </a:p>
          <a:p>
            <a:pPr marL="0" lvl="1" algn="just"/>
            <a:endParaRPr lang="es-ES" sz="1600" dirty="0">
              <a:latin typeface="Arial" panose="020B0604020202020204" pitchFamily="34" charset="0"/>
              <a:cs typeface="Arial" panose="020B0604020202020204" pitchFamily="34" charset="0"/>
            </a:endParaRPr>
          </a:p>
          <a:p>
            <a:pPr marL="0" lvl="1" algn="just"/>
            <a:r>
              <a:rPr lang="es-ES" sz="1600" dirty="0" smtClean="0">
                <a:latin typeface="Arial" panose="020B0604020202020204" pitchFamily="34" charset="0"/>
                <a:cs typeface="Arial" panose="020B0604020202020204" pitchFamily="34" charset="0"/>
              </a:rPr>
              <a:t>Esta es una etiqueta de tipo párrafo en la que el texto definido aparece con márgenes ya que los navegadores lo definen así por defecto.</a:t>
            </a:r>
            <a:endParaRPr lang="es-ES" sz="1600" dirty="0">
              <a:latin typeface="Arial" panose="020B0604020202020204" pitchFamily="34" charset="0"/>
              <a:cs typeface="Arial" panose="020B0604020202020204" pitchFamily="34" charset="0"/>
            </a:endParaRPr>
          </a:p>
          <a:p>
            <a:pPr marL="0" lvl="1" algn="just"/>
            <a:endParaRPr lang="es-ES" sz="1600" dirty="0">
              <a:latin typeface="Arial" panose="020B0604020202020204" pitchFamily="34" charset="0"/>
              <a:cs typeface="Arial" panose="020B0604020202020204" pitchFamily="34" charset="0"/>
            </a:endParaRPr>
          </a:p>
        </p:txBody>
      </p:sp>
      <p:sp>
        <p:nvSpPr>
          <p:cNvPr id="2" name="1 Rectángulo"/>
          <p:cNvSpPr/>
          <p:nvPr/>
        </p:nvSpPr>
        <p:spPr>
          <a:xfrm>
            <a:off x="4871890" y="3280873"/>
            <a:ext cx="4545796" cy="537034"/>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tIns="144000" bIns="144000">
            <a:spAutoFit/>
          </a:bodyPr>
          <a:lstStyle/>
          <a:p>
            <a:pPr marL="0" lvl="1" algn="ctr"/>
            <a:r>
              <a:rPr lang="es-ES" sz="1600" dirty="0">
                <a:solidFill>
                  <a:srgbClr val="008000"/>
                </a:solidFill>
                <a:latin typeface="Arial" panose="020B0604020202020204" pitchFamily="34" charset="0"/>
                <a:cs typeface="Arial" panose="020B0604020202020204" pitchFamily="34" charset="0"/>
              </a:rPr>
              <a:t>&lt;p&gt;Aquí la información de la página.&lt;/p&gt;</a:t>
            </a:r>
          </a:p>
        </p:txBody>
      </p:sp>
    </p:spTree>
    <p:extLst>
      <p:ext uri="{BB962C8B-B14F-4D97-AF65-F5344CB8AC3E}">
        <p14:creationId xmlns:p14="http://schemas.microsoft.com/office/powerpoint/2010/main" val="39304697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rgbClr val="0070C0"/>
                </a:solidFill>
              </a:rPr>
              <a:t>Ejercicios estructura de un documento</a:t>
            </a:r>
            <a:endParaRPr lang="es-ES_tradnl" dirty="0">
              <a:solidFill>
                <a:srgbClr val="0070C0"/>
              </a:solidFill>
            </a:endParaRPr>
          </a:p>
        </p:txBody>
      </p:sp>
      <p:sp>
        <p:nvSpPr>
          <p:cNvPr id="15" name="9 Marcador de texto"/>
          <p:cNvSpPr>
            <a:spLocks noGrp="1"/>
          </p:cNvSpPr>
          <p:nvPr>
            <p:ph type="body" sz="quarter" idx="10"/>
          </p:nvPr>
        </p:nvSpPr>
        <p:spPr>
          <a:xfrm>
            <a:off x="2196855" y="1412881"/>
            <a:ext cx="6947938" cy="337078"/>
          </a:xfrm>
        </p:spPr>
        <p:txBody>
          <a:bodyPr/>
          <a:lstStyle/>
          <a:p>
            <a:r>
              <a:rPr lang="es-ES" dirty="0"/>
              <a:t>Entorno cliente – HTML y CSS - Estructura de un documento</a:t>
            </a:r>
          </a:p>
        </p:txBody>
      </p:sp>
      <p:sp>
        <p:nvSpPr>
          <p:cNvPr id="3" name="2 Rectángulo"/>
          <p:cNvSpPr/>
          <p:nvPr/>
        </p:nvSpPr>
        <p:spPr>
          <a:xfrm>
            <a:off x="2304033" y="1889944"/>
            <a:ext cx="8928992" cy="2062103"/>
          </a:xfrm>
          <a:prstGeom prst="rect">
            <a:avLst/>
          </a:prstGeom>
          <a:ln>
            <a:noFill/>
          </a:ln>
        </p:spPr>
        <p:txBody>
          <a:bodyPr wrap="square">
            <a:spAutoFit/>
          </a:bodyPr>
          <a:lstStyle/>
          <a:p>
            <a:pPr marL="342900" indent="-342900" algn="just">
              <a:buAutoNum type="arabicPeriod"/>
              <a:tabLst>
                <a:tab pos="361950" algn="l"/>
              </a:tabLst>
            </a:pPr>
            <a:r>
              <a:rPr lang="es-ES" sz="1600" dirty="0" smtClean="0">
                <a:latin typeface="Arial" panose="020B0604020202020204" pitchFamily="34" charset="0"/>
                <a:cs typeface="Arial" panose="020B0604020202020204" pitchFamily="34" charset="0"/>
              </a:rPr>
              <a:t>Manipular el documento estructurabase.html para que aparezca escrito en la página Hola Mundo!.</a:t>
            </a:r>
          </a:p>
          <a:p>
            <a:pPr marL="342900" indent="-342900" algn="just">
              <a:buAutoNum type="arabicPeriod"/>
              <a:tabLst>
                <a:tab pos="361950" algn="l"/>
              </a:tabLst>
            </a:pPr>
            <a:endParaRPr lang="es-ES" sz="1600" dirty="0">
              <a:latin typeface="Arial" panose="020B0604020202020204" pitchFamily="34" charset="0"/>
              <a:cs typeface="Arial" panose="020B0604020202020204" pitchFamily="34" charset="0"/>
            </a:endParaRPr>
          </a:p>
          <a:p>
            <a:pPr marL="342900" indent="-342900" algn="just">
              <a:buAutoNum type="arabicPeriod"/>
              <a:tabLst>
                <a:tab pos="361950" algn="l"/>
              </a:tabLst>
            </a:pPr>
            <a:r>
              <a:rPr lang="es-ES" sz="1600" dirty="0" smtClean="0">
                <a:latin typeface="Arial" panose="020B0604020202020204" pitchFamily="34" charset="0"/>
                <a:cs typeface="Arial" panose="020B0604020202020204" pitchFamily="34" charset="0"/>
              </a:rPr>
              <a:t>Manipular el documento </a:t>
            </a:r>
            <a:r>
              <a:rPr lang="es-ES" sz="1600" dirty="0">
                <a:latin typeface="Arial" panose="020B0604020202020204" pitchFamily="34" charset="0"/>
                <a:cs typeface="Arial" panose="020B0604020202020204" pitchFamily="34" charset="0"/>
              </a:rPr>
              <a:t>estructurabase.html para que aparezca escrito </a:t>
            </a:r>
            <a:r>
              <a:rPr lang="es-ES" sz="1600" dirty="0" smtClean="0">
                <a:latin typeface="Arial" panose="020B0604020202020204" pitchFamily="34" charset="0"/>
                <a:cs typeface="Arial" panose="020B0604020202020204" pitchFamily="34" charset="0"/>
              </a:rPr>
              <a:t>como título de página Mi primera página.</a:t>
            </a:r>
          </a:p>
          <a:p>
            <a:pPr marL="342900" indent="-342900" algn="just">
              <a:buAutoNum type="arabicPeriod"/>
              <a:tabLst>
                <a:tab pos="361950" algn="l"/>
              </a:tabLst>
            </a:pPr>
            <a:endParaRPr lang="es-ES" sz="1600" dirty="0">
              <a:latin typeface="Arial" panose="020B0604020202020204" pitchFamily="34" charset="0"/>
              <a:cs typeface="Arial" panose="020B0604020202020204" pitchFamily="34" charset="0"/>
            </a:endParaRPr>
          </a:p>
          <a:p>
            <a:pPr marL="342900" indent="-342900" algn="just">
              <a:buAutoNum type="arabicPeriod"/>
              <a:tabLst>
                <a:tab pos="361950" algn="l"/>
              </a:tabLst>
            </a:pPr>
            <a:r>
              <a:rPr lang="es-ES" sz="1600" dirty="0" smtClean="0">
                <a:latin typeface="Arial" panose="020B0604020202020204" pitchFamily="34" charset="0"/>
                <a:cs typeface="Arial" panose="020B0604020202020204" pitchFamily="34" charset="0"/>
              </a:rPr>
              <a:t>Añadir otro párrafo en el que aparezca escrito ¡Bienvenidos a mi primera página web! Esto va bien.</a:t>
            </a:r>
            <a:endParaRPr lang="es-E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06417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chemeClr val="tx1">
                    <a:lumMod val="95000"/>
                    <a:lumOff val="5000"/>
                  </a:schemeClr>
                </a:solidFill>
              </a:rPr>
              <a:t>Introducción</a:t>
            </a:r>
            <a:endParaRPr lang="es-ES_tradnl" dirty="0"/>
          </a:p>
        </p:txBody>
      </p:sp>
      <p:sp>
        <p:nvSpPr>
          <p:cNvPr id="15" name="9 Marcador de texto"/>
          <p:cNvSpPr>
            <a:spLocks noGrp="1"/>
          </p:cNvSpPr>
          <p:nvPr>
            <p:ph type="body" sz="quarter" idx="10"/>
          </p:nvPr>
        </p:nvSpPr>
        <p:spPr>
          <a:xfrm>
            <a:off x="2196855" y="1412881"/>
            <a:ext cx="5219746" cy="337078"/>
          </a:xfrm>
        </p:spPr>
        <p:txBody>
          <a:bodyPr/>
          <a:lstStyle/>
          <a:p>
            <a:r>
              <a:rPr lang="es-ES" dirty="0"/>
              <a:t>Entorno cliente – </a:t>
            </a:r>
            <a:r>
              <a:rPr lang="es-ES" dirty="0" smtClean="0"/>
              <a:t>HTML y CSS - Introducción</a:t>
            </a:r>
            <a:endParaRPr lang="es-ES" dirty="0"/>
          </a:p>
        </p:txBody>
      </p:sp>
      <p:sp>
        <p:nvSpPr>
          <p:cNvPr id="3" name="2 Rectángulo"/>
          <p:cNvSpPr/>
          <p:nvPr/>
        </p:nvSpPr>
        <p:spPr>
          <a:xfrm>
            <a:off x="2304033" y="1961952"/>
            <a:ext cx="8928992" cy="1815882"/>
          </a:xfrm>
          <a:prstGeom prst="rect">
            <a:avLst/>
          </a:prstGeom>
        </p:spPr>
        <p:txBody>
          <a:bodyPr wrap="square">
            <a:spAutoFit/>
          </a:bodyPr>
          <a:lstStyle/>
          <a:p>
            <a:pPr algn="just"/>
            <a:r>
              <a:rPr lang="es-ES" sz="1600" dirty="0" smtClean="0">
                <a:latin typeface="Arial" panose="020B0604020202020204" pitchFamily="34" charset="0"/>
                <a:cs typeface="Arial" panose="020B0604020202020204" pitchFamily="34" charset="0"/>
              </a:rPr>
              <a:t>El temario que vamos a ver a continuación se compone de:</a:t>
            </a:r>
          </a:p>
          <a:p>
            <a:pPr algn="just"/>
            <a:endParaRPr lang="es-ES" sz="1600" dirty="0">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Ø"/>
            </a:pPr>
            <a:r>
              <a:rPr lang="es-ES" sz="1600" dirty="0" smtClean="0">
                <a:latin typeface="Arial" panose="020B0604020202020204" pitchFamily="34" charset="0"/>
                <a:cs typeface="Arial" panose="020B0604020202020204" pitchFamily="34" charset="0"/>
              </a:rPr>
              <a:t>Herramientas de trabajo.</a:t>
            </a:r>
          </a:p>
          <a:p>
            <a:pPr marL="342900" indent="-342900" algn="just">
              <a:buFont typeface="Wingdings" panose="05000000000000000000" pitchFamily="2" charset="2"/>
              <a:buChar char="Ø"/>
            </a:pPr>
            <a:r>
              <a:rPr lang="es-ES" sz="1600" dirty="0" smtClean="0">
                <a:latin typeface="Arial" panose="020B0604020202020204" pitchFamily="34" charset="0"/>
                <a:cs typeface="Arial" panose="020B0604020202020204" pitchFamily="34" charset="0"/>
              </a:rPr>
              <a:t>Estructura de un fichero HTML5.</a:t>
            </a:r>
          </a:p>
          <a:p>
            <a:pPr marL="342900" indent="-342900" algn="just">
              <a:buFont typeface="Wingdings" panose="05000000000000000000" pitchFamily="2" charset="2"/>
              <a:buChar char="Ø"/>
            </a:pPr>
            <a:r>
              <a:rPr lang="es-ES" sz="1600" dirty="0" smtClean="0">
                <a:latin typeface="Arial" panose="020B0604020202020204" pitchFamily="34" charset="0"/>
                <a:cs typeface="Arial" panose="020B0604020202020204" pitchFamily="34" charset="0"/>
              </a:rPr>
              <a:t>Formatear texto.</a:t>
            </a:r>
          </a:p>
          <a:p>
            <a:pPr marL="342900" indent="-342900" algn="just">
              <a:buFont typeface="Wingdings" panose="05000000000000000000" pitchFamily="2" charset="2"/>
              <a:buChar char="Ø"/>
            </a:pPr>
            <a:r>
              <a:rPr lang="es-ES" sz="1600" dirty="0" smtClean="0">
                <a:latin typeface="Arial" panose="020B0604020202020204" pitchFamily="34" charset="0"/>
                <a:cs typeface="Arial" panose="020B0604020202020204" pitchFamily="34" charset="0"/>
              </a:rPr>
              <a:t>Enlaces.</a:t>
            </a:r>
          </a:p>
          <a:p>
            <a:pPr marL="342900" indent="-342900" algn="just">
              <a:buFont typeface="Wingdings" panose="05000000000000000000" pitchFamily="2" charset="2"/>
              <a:buChar char="Ø"/>
            </a:pPr>
            <a:r>
              <a:rPr lang="es-ES" sz="1600" dirty="0" smtClean="0">
                <a:latin typeface="Arial" panose="020B0604020202020204" pitchFamily="34" charset="0"/>
                <a:cs typeface="Arial" panose="020B0604020202020204" pitchFamily="34" charset="0"/>
              </a:rPr>
              <a:t>Imágenes</a:t>
            </a:r>
            <a:r>
              <a:rPr lang="es-ES" sz="1600" dirty="0">
                <a:latin typeface="Arial" panose="020B0604020202020204" pitchFamily="34" charset="0"/>
                <a:cs typeface="Arial" panose="020B0604020202020204" pitchFamily="34" charset="0"/>
              </a:rPr>
              <a:t>.</a:t>
            </a:r>
            <a:endParaRPr lang="es-ES"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952297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chemeClr val="tx1">
                    <a:lumMod val="95000"/>
                    <a:lumOff val="5000"/>
                  </a:schemeClr>
                </a:solidFill>
              </a:rPr>
              <a:t>Ampliando la estructura</a:t>
            </a:r>
            <a:endParaRPr lang="es-ES_tradnl" dirty="0"/>
          </a:p>
        </p:txBody>
      </p:sp>
      <p:sp>
        <p:nvSpPr>
          <p:cNvPr id="15" name="9 Marcador de texto"/>
          <p:cNvSpPr>
            <a:spLocks noGrp="1"/>
          </p:cNvSpPr>
          <p:nvPr>
            <p:ph type="body" sz="quarter" idx="10"/>
          </p:nvPr>
        </p:nvSpPr>
        <p:spPr>
          <a:xfrm>
            <a:off x="2196855" y="1412881"/>
            <a:ext cx="5219746" cy="337078"/>
          </a:xfrm>
        </p:spPr>
        <p:txBody>
          <a:bodyPr/>
          <a:lstStyle/>
          <a:p>
            <a:r>
              <a:rPr lang="es-ES" dirty="0"/>
              <a:t>Entorno cliente – HTML y CSS - Estructura de un documento</a:t>
            </a:r>
          </a:p>
        </p:txBody>
      </p:sp>
      <p:sp>
        <p:nvSpPr>
          <p:cNvPr id="3" name="2 Rectángulo"/>
          <p:cNvSpPr/>
          <p:nvPr/>
        </p:nvSpPr>
        <p:spPr>
          <a:xfrm>
            <a:off x="2304033" y="1968098"/>
            <a:ext cx="8928992" cy="4753573"/>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tIns="144000" bIns="144000">
            <a:spAutoFit/>
          </a:bodyPr>
          <a:lstStyle/>
          <a:p>
            <a:r>
              <a:rPr lang="es-ES" sz="1600" dirty="0">
                <a:solidFill>
                  <a:srgbClr val="008000"/>
                </a:solidFill>
                <a:latin typeface="Arial" panose="020B0604020202020204" pitchFamily="34" charset="0"/>
                <a:cs typeface="Arial" panose="020B0604020202020204" pitchFamily="34" charset="0"/>
              </a:rPr>
              <a:t>&lt;!DOCTYPE </a:t>
            </a:r>
            <a:r>
              <a:rPr lang="es-ES" sz="1600" dirty="0" err="1">
                <a:solidFill>
                  <a:srgbClr val="008000"/>
                </a:solidFill>
                <a:latin typeface="Arial" panose="020B0604020202020204" pitchFamily="34" charset="0"/>
                <a:cs typeface="Arial" panose="020B0604020202020204" pitchFamily="34" charset="0"/>
              </a:rPr>
              <a:t>html</a:t>
            </a:r>
            <a:r>
              <a:rPr lang="es-ES" sz="1600" dirty="0">
                <a:solidFill>
                  <a:srgbClr val="008000"/>
                </a:solidFill>
                <a:latin typeface="Arial" panose="020B0604020202020204" pitchFamily="34" charset="0"/>
                <a:cs typeface="Arial" panose="020B0604020202020204" pitchFamily="34" charset="0"/>
              </a:rPr>
              <a:t>&gt;</a:t>
            </a:r>
          </a:p>
          <a:p>
            <a:r>
              <a:rPr lang="es-ES" sz="1600" dirty="0">
                <a:solidFill>
                  <a:srgbClr val="008000"/>
                </a:solidFill>
                <a:latin typeface="Arial" panose="020B0604020202020204" pitchFamily="34" charset="0"/>
                <a:cs typeface="Arial" panose="020B0604020202020204" pitchFamily="34" charset="0"/>
              </a:rPr>
              <a:t>&lt;</a:t>
            </a:r>
            <a:r>
              <a:rPr lang="es-ES" sz="1600" dirty="0" err="1">
                <a:solidFill>
                  <a:srgbClr val="008000"/>
                </a:solidFill>
                <a:latin typeface="Arial" panose="020B0604020202020204" pitchFamily="34" charset="0"/>
                <a:cs typeface="Arial" panose="020B0604020202020204" pitchFamily="34" charset="0"/>
              </a:rPr>
              <a:t>html</a:t>
            </a:r>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lang</a:t>
            </a:r>
            <a:r>
              <a:rPr lang="es-ES" sz="1600" dirty="0">
                <a:solidFill>
                  <a:srgbClr val="008000"/>
                </a:solidFill>
                <a:latin typeface="Arial" panose="020B0604020202020204" pitchFamily="34" charset="0"/>
                <a:cs typeface="Arial" panose="020B0604020202020204" pitchFamily="34" charset="0"/>
              </a:rPr>
              <a:t>="es</a:t>
            </a:r>
            <a:r>
              <a:rPr lang="es-ES" sz="1600" dirty="0" smtClean="0">
                <a:solidFill>
                  <a:srgbClr val="008000"/>
                </a:solidFill>
                <a:latin typeface="Arial" panose="020B0604020202020204" pitchFamily="34" charset="0"/>
                <a:cs typeface="Arial" panose="020B0604020202020204" pitchFamily="34" charset="0"/>
              </a:rPr>
              <a:t>"&gt;</a:t>
            </a:r>
            <a:endParaRPr lang="es-ES" sz="1600" dirty="0">
              <a:solidFill>
                <a:srgbClr val="008000"/>
              </a:solidFill>
              <a:latin typeface="Arial" panose="020B0604020202020204" pitchFamily="34" charset="0"/>
              <a:cs typeface="Arial" panose="020B0604020202020204" pitchFamily="34" charset="0"/>
            </a:endParaRPr>
          </a:p>
          <a:p>
            <a:pPr>
              <a:tabLst>
                <a:tab pos="354013" algn="l"/>
                <a:tab pos="722313" algn="l"/>
                <a:tab pos="1076325" algn="l"/>
              </a:tabLst>
            </a:pPr>
            <a:r>
              <a:rPr lang="es-ES" sz="1600" dirty="0" smtClean="0">
                <a:solidFill>
                  <a:srgbClr val="008000"/>
                </a:solidFill>
                <a:latin typeface="Arial" panose="020B0604020202020204" pitchFamily="34" charset="0"/>
                <a:cs typeface="Arial" panose="020B0604020202020204" pitchFamily="34" charset="0"/>
              </a:rPr>
              <a:t>	</a:t>
            </a:r>
            <a:r>
              <a:rPr lang="es-ES" sz="1100" dirty="0" smtClean="0">
                <a:solidFill>
                  <a:srgbClr val="008000"/>
                </a:solidFill>
                <a:latin typeface="Arial" panose="020B0604020202020204" pitchFamily="34" charset="0"/>
                <a:cs typeface="Arial" panose="020B0604020202020204" pitchFamily="34" charset="0"/>
              </a:rPr>
              <a:t>&lt;</a:t>
            </a:r>
            <a:r>
              <a:rPr lang="es-ES" sz="1100" dirty="0">
                <a:solidFill>
                  <a:srgbClr val="008000"/>
                </a:solidFill>
                <a:latin typeface="Arial" panose="020B0604020202020204" pitchFamily="34" charset="0"/>
                <a:cs typeface="Arial" panose="020B0604020202020204" pitchFamily="34" charset="0"/>
              </a:rPr>
              <a:t>head&gt;</a:t>
            </a:r>
          </a:p>
          <a:p>
            <a:pPr>
              <a:tabLst>
                <a:tab pos="354013" algn="l"/>
                <a:tab pos="722313" algn="l"/>
                <a:tab pos="1076325" algn="l"/>
              </a:tabLst>
            </a:pPr>
            <a:r>
              <a:rPr lang="es-ES" sz="1100" dirty="0">
                <a:solidFill>
                  <a:srgbClr val="008000"/>
                </a:solidFill>
                <a:latin typeface="Arial" panose="020B0604020202020204" pitchFamily="34" charset="0"/>
                <a:cs typeface="Arial" panose="020B0604020202020204" pitchFamily="34" charset="0"/>
              </a:rPr>
              <a:t>		&lt;meta </a:t>
            </a:r>
            <a:r>
              <a:rPr lang="es-ES" sz="1100" dirty="0" err="1">
                <a:solidFill>
                  <a:srgbClr val="008000"/>
                </a:solidFill>
                <a:latin typeface="Arial" panose="020B0604020202020204" pitchFamily="34" charset="0"/>
                <a:cs typeface="Arial" panose="020B0604020202020204" pitchFamily="34" charset="0"/>
              </a:rPr>
              <a:t>charset</a:t>
            </a:r>
            <a:r>
              <a:rPr lang="es-ES" sz="1100" dirty="0">
                <a:solidFill>
                  <a:srgbClr val="008000"/>
                </a:solidFill>
                <a:latin typeface="Arial" panose="020B0604020202020204" pitchFamily="34" charset="0"/>
                <a:cs typeface="Arial" panose="020B0604020202020204" pitchFamily="34" charset="0"/>
              </a:rPr>
              <a:t>="utf-8" /&gt;</a:t>
            </a:r>
          </a:p>
          <a:p>
            <a:pPr>
              <a:tabLst>
                <a:tab pos="354013" algn="l"/>
                <a:tab pos="722313" algn="l"/>
                <a:tab pos="1076325" algn="l"/>
              </a:tabLst>
            </a:pPr>
            <a:r>
              <a:rPr lang="es-ES" sz="1100" dirty="0">
                <a:solidFill>
                  <a:srgbClr val="008000"/>
                </a:solidFill>
                <a:latin typeface="Arial" panose="020B0604020202020204" pitchFamily="34" charset="0"/>
                <a:cs typeface="Arial" panose="020B0604020202020204" pitchFamily="34" charset="0"/>
              </a:rPr>
              <a:t>		&lt;</a:t>
            </a:r>
            <a:r>
              <a:rPr lang="es-ES" sz="1100" dirty="0" err="1">
                <a:solidFill>
                  <a:srgbClr val="008000"/>
                </a:solidFill>
                <a:latin typeface="Arial" panose="020B0604020202020204" pitchFamily="34" charset="0"/>
                <a:cs typeface="Arial" panose="020B0604020202020204" pitchFamily="34" charset="0"/>
              </a:rPr>
              <a:t>title</a:t>
            </a:r>
            <a:r>
              <a:rPr lang="es-ES" sz="1100" dirty="0">
                <a:solidFill>
                  <a:srgbClr val="008000"/>
                </a:solidFill>
                <a:latin typeface="Arial" panose="020B0604020202020204" pitchFamily="34" charset="0"/>
                <a:cs typeface="Arial" panose="020B0604020202020204" pitchFamily="34" charset="0"/>
              </a:rPr>
              <a:t>&gt;Título de la página&lt;/</a:t>
            </a:r>
            <a:r>
              <a:rPr lang="es-ES" sz="1100" dirty="0" err="1">
                <a:solidFill>
                  <a:srgbClr val="008000"/>
                </a:solidFill>
                <a:latin typeface="Arial" panose="020B0604020202020204" pitchFamily="34" charset="0"/>
                <a:cs typeface="Arial" panose="020B0604020202020204" pitchFamily="34" charset="0"/>
              </a:rPr>
              <a:t>title</a:t>
            </a:r>
            <a:r>
              <a:rPr lang="es-ES" sz="1100" dirty="0">
                <a:solidFill>
                  <a:srgbClr val="008000"/>
                </a:solidFill>
                <a:latin typeface="Arial" panose="020B0604020202020204" pitchFamily="34" charset="0"/>
                <a:cs typeface="Arial" panose="020B0604020202020204" pitchFamily="34" charset="0"/>
              </a:rPr>
              <a:t>&gt;</a:t>
            </a:r>
          </a:p>
          <a:p>
            <a:pPr>
              <a:tabLst>
                <a:tab pos="354013" algn="l"/>
                <a:tab pos="722313" algn="l"/>
                <a:tab pos="1076325" algn="l"/>
              </a:tabLst>
            </a:pPr>
            <a:r>
              <a:rPr lang="es-ES" sz="1100" dirty="0">
                <a:solidFill>
                  <a:srgbClr val="008000"/>
                </a:solidFill>
                <a:latin typeface="Arial" panose="020B0604020202020204" pitchFamily="34" charset="0"/>
                <a:cs typeface="Arial" panose="020B0604020202020204" pitchFamily="34" charset="0"/>
              </a:rPr>
              <a:t>		&lt;</a:t>
            </a:r>
            <a:r>
              <a:rPr lang="es-ES" sz="1100" dirty="0" err="1">
                <a:solidFill>
                  <a:srgbClr val="008000"/>
                </a:solidFill>
                <a:latin typeface="Arial" panose="020B0604020202020204" pitchFamily="34" charset="0"/>
                <a:cs typeface="Arial" panose="020B0604020202020204" pitchFamily="34" charset="0"/>
              </a:rPr>
              <a:t>style</a:t>
            </a:r>
            <a:r>
              <a:rPr lang="es-ES" sz="1100" dirty="0">
                <a:solidFill>
                  <a:srgbClr val="008000"/>
                </a:solidFill>
                <a:latin typeface="Arial" panose="020B0604020202020204" pitchFamily="34" charset="0"/>
                <a:cs typeface="Arial" panose="020B0604020202020204" pitchFamily="34" charset="0"/>
              </a:rPr>
              <a:t>&gt;</a:t>
            </a:r>
          </a:p>
          <a:p>
            <a:pPr>
              <a:tabLst>
                <a:tab pos="354013" algn="l"/>
                <a:tab pos="722313" algn="l"/>
                <a:tab pos="1076325" algn="l"/>
              </a:tabLst>
            </a:pPr>
            <a:r>
              <a:rPr lang="es-ES" sz="1100" dirty="0">
                <a:solidFill>
                  <a:srgbClr val="008000"/>
                </a:solidFill>
                <a:latin typeface="Arial" panose="020B0604020202020204" pitchFamily="34" charset="0"/>
                <a:cs typeface="Arial" panose="020B0604020202020204" pitchFamily="34" charset="0"/>
              </a:rPr>
              <a:t>			p {</a:t>
            </a:r>
            <a:r>
              <a:rPr lang="es-ES" sz="1100" dirty="0" err="1">
                <a:solidFill>
                  <a:srgbClr val="008000"/>
                </a:solidFill>
                <a:latin typeface="Arial" panose="020B0604020202020204" pitchFamily="34" charset="0"/>
                <a:cs typeface="Arial" panose="020B0604020202020204" pitchFamily="34" charset="0"/>
              </a:rPr>
              <a:t>color:blue</a:t>
            </a:r>
            <a:r>
              <a:rPr lang="es-ES" sz="1100" dirty="0">
                <a:solidFill>
                  <a:srgbClr val="008000"/>
                </a:solidFill>
                <a:latin typeface="Arial" panose="020B0604020202020204" pitchFamily="34" charset="0"/>
                <a:cs typeface="Arial" panose="020B0604020202020204" pitchFamily="34" charset="0"/>
              </a:rPr>
              <a:t>;}</a:t>
            </a:r>
          </a:p>
          <a:p>
            <a:pPr>
              <a:tabLst>
                <a:tab pos="354013" algn="l"/>
                <a:tab pos="722313" algn="l"/>
                <a:tab pos="1076325" algn="l"/>
              </a:tabLst>
            </a:pPr>
            <a:r>
              <a:rPr lang="es-ES" sz="1100" dirty="0">
                <a:solidFill>
                  <a:srgbClr val="008000"/>
                </a:solidFill>
                <a:latin typeface="Arial" panose="020B0604020202020204" pitchFamily="34" charset="0"/>
                <a:cs typeface="Arial" panose="020B0604020202020204" pitchFamily="34" charset="0"/>
              </a:rPr>
              <a:t>		&lt;/</a:t>
            </a:r>
            <a:r>
              <a:rPr lang="es-ES" sz="1100" dirty="0" err="1">
                <a:solidFill>
                  <a:srgbClr val="008000"/>
                </a:solidFill>
                <a:latin typeface="Arial" panose="020B0604020202020204" pitchFamily="34" charset="0"/>
                <a:cs typeface="Arial" panose="020B0604020202020204" pitchFamily="34" charset="0"/>
              </a:rPr>
              <a:t>style</a:t>
            </a:r>
            <a:r>
              <a:rPr lang="es-ES" sz="1100" dirty="0">
                <a:solidFill>
                  <a:srgbClr val="008000"/>
                </a:solidFill>
                <a:latin typeface="Arial" panose="020B0604020202020204" pitchFamily="34" charset="0"/>
                <a:cs typeface="Arial" panose="020B0604020202020204" pitchFamily="34" charset="0"/>
              </a:rPr>
              <a:t>&gt;</a:t>
            </a:r>
          </a:p>
          <a:p>
            <a:pPr>
              <a:tabLst>
                <a:tab pos="354013" algn="l"/>
                <a:tab pos="722313" algn="l"/>
                <a:tab pos="1076325" algn="l"/>
              </a:tabLst>
            </a:pPr>
            <a:r>
              <a:rPr lang="es-ES" sz="1100" dirty="0">
                <a:solidFill>
                  <a:srgbClr val="008000"/>
                </a:solidFill>
                <a:latin typeface="Arial" panose="020B0604020202020204" pitchFamily="34" charset="0"/>
                <a:cs typeface="Arial" panose="020B0604020202020204" pitchFamily="34" charset="0"/>
              </a:rPr>
              <a:t>	&lt;/head&gt;</a:t>
            </a:r>
          </a:p>
          <a:p>
            <a:pPr>
              <a:tabLst>
                <a:tab pos="354013" algn="l"/>
                <a:tab pos="722313" algn="l"/>
                <a:tab pos="1076325" algn="l"/>
              </a:tabLst>
            </a:pPr>
            <a:endParaRPr lang="es-ES" sz="1600" i="1" dirty="0">
              <a:solidFill>
                <a:srgbClr val="008000"/>
              </a:solidFill>
              <a:latin typeface="Arial" panose="020B0604020202020204" pitchFamily="34" charset="0"/>
              <a:cs typeface="Arial" panose="020B0604020202020204" pitchFamily="34" charset="0"/>
            </a:endParaRPr>
          </a:p>
          <a:p>
            <a:pPr>
              <a:tabLst>
                <a:tab pos="354013" algn="l"/>
                <a:tab pos="722313" algn="l"/>
                <a:tab pos="1076325" algn="l"/>
              </a:tabLst>
            </a:pPr>
            <a:r>
              <a:rPr lang="es-ES" sz="1600" i="1" dirty="0">
                <a:solidFill>
                  <a:srgbClr val="008000"/>
                </a:solidFill>
                <a:latin typeface="Arial" panose="020B0604020202020204" pitchFamily="34" charset="0"/>
                <a:cs typeface="Arial" panose="020B0604020202020204" pitchFamily="34" charset="0"/>
              </a:rPr>
              <a:t>	&lt;</a:t>
            </a:r>
            <a:r>
              <a:rPr lang="es-ES" sz="1600" i="1" dirty="0" err="1">
                <a:solidFill>
                  <a:srgbClr val="008000"/>
                </a:solidFill>
                <a:latin typeface="Arial" panose="020B0604020202020204" pitchFamily="34" charset="0"/>
                <a:cs typeface="Arial" panose="020B0604020202020204" pitchFamily="34" charset="0"/>
              </a:rPr>
              <a:t>body</a:t>
            </a:r>
            <a:r>
              <a:rPr lang="es-ES" sz="1600" i="1" dirty="0">
                <a:solidFill>
                  <a:srgbClr val="008000"/>
                </a:solidFill>
                <a:latin typeface="Arial" panose="020B0604020202020204" pitchFamily="34" charset="0"/>
                <a:cs typeface="Arial" panose="020B0604020202020204" pitchFamily="34" charset="0"/>
              </a:rPr>
              <a:t>&gt;</a:t>
            </a:r>
          </a:p>
          <a:p>
            <a:pPr>
              <a:tabLst>
                <a:tab pos="354013" algn="l"/>
                <a:tab pos="722313" algn="l"/>
                <a:tab pos="1076325" algn="l"/>
              </a:tabLst>
            </a:pPr>
            <a:r>
              <a:rPr lang="es-ES" sz="1600" i="1" dirty="0">
                <a:solidFill>
                  <a:srgbClr val="008000"/>
                </a:solidFill>
                <a:latin typeface="Arial" panose="020B0604020202020204" pitchFamily="34" charset="0"/>
                <a:cs typeface="Arial" panose="020B0604020202020204" pitchFamily="34" charset="0"/>
              </a:rPr>
              <a:t>		&lt;</a:t>
            </a:r>
            <a:r>
              <a:rPr lang="es-ES" sz="1600" i="1" dirty="0" err="1">
                <a:solidFill>
                  <a:srgbClr val="008000"/>
                </a:solidFill>
                <a:latin typeface="Arial" panose="020B0604020202020204" pitchFamily="34" charset="0"/>
                <a:cs typeface="Arial" panose="020B0604020202020204" pitchFamily="34" charset="0"/>
              </a:rPr>
              <a:t>header</a:t>
            </a:r>
            <a:r>
              <a:rPr lang="es-ES" sz="1600" i="1" dirty="0">
                <a:solidFill>
                  <a:srgbClr val="008000"/>
                </a:solidFill>
                <a:latin typeface="Arial" panose="020B0604020202020204" pitchFamily="34" charset="0"/>
                <a:cs typeface="Arial" panose="020B0604020202020204" pitchFamily="34" charset="0"/>
              </a:rPr>
              <a:t>&gt;</a:t>
            </a:r>
          </a:p>
          <a:p>
            <a:pPr>
              <a:tabLst>
                <a:tab pos="354013" algn="l"/>
                <a:tab pos="722313" algn="l"/>
                <a:tab pos="1076325" algn="l"/>
              </a:tabLst>
            </a:pPr>
            <a:r>
              <a:rPr lang="es-ES" sz="1600" i="1" dirty="0">
                <a:solidFill>
                  <a:srgbClr val="008000"/>
                </a:solidFill>
                <a:latin typeface="Arial" panose="020B0604020202020204" pitchFamily="34" charset="0"/>
                <a:cs typeface="Arial" panose="020B0604020202020204" pitchFamily="34" charset="0"/>
              </a:rPr>
              <a:t>       		&lt;h1&gt;Mi sitio web&lt;/h1&gt;</a:t>
            </a:r>
          </a:p>
          <a:p>
            <a:pPr>
              <a:tabLst>
                <a:tab pos="354013" algn="l"/>
                <a:tab pos="722313" algn="l"/>
                <a:tab pos="1076325" algn="l"/>
              </a:tabLst>
            </a:pPr>
            <a:r>
              <a:rPr lang="es-ES" sz="1600" i="1" dirty="0">
                <a:solidFill>
                  <a:srgbClr val="008000"/>
                </a:solidFill>
                <a:latin typeface="Arial" panose="020B0604020202020204" pitchFamily="34" charset="0"/>
                <a:cs typeface="Arial" panose="020B0604020202020204" pitchFamily="34" charset="0"/>
              </a:rPr>
              <a:t>       	</a:t>
            </a:r>
            <a:r>
              <a:rPr lang="es-ES" sz="1600" dirty="0">
                <a:solidFill>
                  <a:srgbClr val="008000"/>
                </a:solidFill>
                <a:latin typeface="Arial" panose="020B0604020202020204" pitchFamily="34" charset="0"/>
                <a:cs typeface="Arial" panose="020B0604020202020204" pitchFamily="34" charset="0"/>
              </a:rPr>
              <a:t>	&lt;p&gt;Mi sitio web creado en html5&lt;/p&gt;</a:t>
            </a:r>
          </a:p>
          <a:p>
            <a:pPr>
              <a:tabLst>
                <a:tab pos="354013" algn="l"/>
                <a:tab pos="722313" algn="l"/>
                <a:tab pos="1076325" algn="l"/>
              </a:tabLst>
            </a:pPr>
            <a:r>
              <a:rPr lang="es-ES" sz="1600" dirty="0">
                <a:solidFill>
                  <a:srgbClr val="008000"/>
                </a:solidFill>
                <a:latin typeface="Arial" panose="020B0604020202020204" pitchFamily="34" charset="0"/>
                <a:cs typeface="Arial" panose="020B0604020202020204" pitchFamily="34" charset="0"/>
              </a:rPr>
              <a:t>		&lt;/</a:t>
            </a:r>
            <a:r>
              <a:rPr lang="es-ES" sz="1600" dirty="0" err="1">
                <a:solidFill>
                  <a:srgbClr val="008000"/>
                </a:solidFill>
                <a:latin typeface="Arial" panose="020B0604020202020204" pitchFamily="34" charset="0"/>
                <a:cs typeface="Arial" panose="020B0604020202020204" pitchFamily="34" charset="0"/>
              </a:rPr>
              <a:t>header</a:t>
            </a:r>
            <a:r>
              <a:rPr lang="es-ES" sz="1600" dirty="0">
                <a:solidFill>
                  <a:srgbClr val="008000"/>
                </a:solidFill>
                <a:latin typeface="Arial" panose="020B0604020202020204" pitchFamily="34" charset="0"/>
                <a:cs typeface="Arial" panose="020B0604020202020204" pitchFamily="34" charset="0"/>
              </a:rPr>
              <a:t>&gt;</a:t>
            </a:r>
          </a:p>
          <a:p>
            <a:pPr>
              <a:tabLst>
                <a:tab pos="354013" algn="l"/>
                <a:tab pos="722313" algn="l"/>
                <a:tab pos="1076325" algn="l"/>
              </a:tabLst>
            </a:pPr>
            <a:endParaRPr lang="es-ES" sz="1600" dirty="0">
              <a:solidFill>
                <a:srgbClr val="008000"/>
              </a:solidFill>
              <a:latin typeface="Arial" panose="020B0604020202020204" pitchFamily="34" charset="0"/>
              <a:cs typeface="Arial" panose="020B0604020202020204" pitchFamily="34" charset="0"/>
            </a:endParaRPr>
          </a:p>
          <a:p>
            <a:pPr>
              <a:tabLst>
                <a:tab pos="354013" algn="l"/>
                <a:tab pos="722313" algn="l"/>
                <a:tab pos="1076325" algn="l"/>
              </a:tabLst>
            </a:pPr>
            <a:r>
              <a:rPr lang="es-ES" sz="1600" dirty="0">
                <a:solidFill>
                  <a:srgbClr val="008000"/>
                </a:solidFill>
                <a:latin typeface="Arial" panose="020B0604020202020204" pitchFamily="34" charset="0"/>
                <a:cs typeface="Arial" panose="020B0604020202020204" pitchFamily="34" charset="0"/>
              </a:rPr>
              <a:t>		&lt;p&gt;Aquí más información.&lt;/p&gt;</a:t>
            </a:r>
          </a:p>
          <a:p>
            <a:pPr>
              <a:tabLst>
                <a:tab pos="354013" algn="l"/>
                <a:tab pos="722313" algn="l"/>
                <a:tab pos="1076325" algn="l"/>
              </a:tabLst>
            </a:pPr>
            <a:r>
              <a:rPr lang="es-ES" sz="1600" dirty="0">
                <a:solidFill>
                  <a:srgbClr val="008000"/>
                </a:solidFill>
                <a:latin typeface="Arial" panose="020B0604020202020204" pitchFamily="34" charset="0"/>
                <a:cs typeface="Arial" panose="020B0604020202020204" pitchFamily="34" charset="0"/>
              </a:rPr>
              <a:t>	&lt;/</a:t>
            </a:r>
            <a:r>
              <a:rPr lang="es-ES" sz="1600" dirty="0" err="1">
                <a:solidFill>
                  <a:srgbClr val="008000"/>
                </a:solidFill>
                <a:latin typeface="Arial" panose="020B0604020202020204" pitchFamily="34" charset="0"/>
                <a:cs typeface="Arial" panose="020B0604020202020204" pitchFamily="34" charset="0"/>
              </a:rPr>
              <a:t>body</a:t>
            </a:r>
            <a:r>
              <a:rPr lang="es-ES" sz="1600" dirty="0">
                <a:solidFill>
                  <a:srgbClr val="008000"/>
                </a:solidFill>
                <a:latin typeface="Arial" panose="020B0604020202020204" pitchFamily="34" charset="0"/>
                <a:cs typeface="Arial" panose="020B0604020202020204" pitchFamily="34" charset="0"/>
              </a:rPr>
              <a:t>&gt;</a:t>
            </a:r>
          </a:p>
          <a:p>
            <a:pPr lvl="1"/>
            <a:endParaRPr lang="es-ES" sz="1600" dirty="0">
              <a:solidFill>
                <a:srgbClr val="008000"/>
              </a:solidFill>
              <a:latin typeface="Arial" panose="020B0604020202020204" pitchFamily="34" charset="0"/>
              <a:cs typeface="Arial" panose="020B0604020202020204" pitchFamily="34" charset="0"/>
            </a:endParaRPr>
          </a:p>
          <a:p>
            <a:r>
              <a:rPr lang="es-ES" sz="1600" dirty="0">
                <a:solidFill>
                  <a:srgbClr val="008000"/>
                </a:solidFill>
                <a:latin typeface="Arial" panose="020B0604020202020204" pitchFamily="34" charset="0"/>
                <a:cs typeface="Arial" panose="020B0604020202020204" pitchFamily="34" charset="0"/>
              </a:rPr>
              <a:t>&lt;/</a:t>
            </a:r>
            <a:r>
              <a:rPr lang="es-ES" sz="1600" dirty="0" err="1">
                <a:solidFill>
                  <a:srgbClr val="008000"/>
                </a:solidFill>
                <a:latin typeface="Arial" panose="020B0604020202020204" pitchFamily="34" charset="0"/>
                <a:cs typeface="Arial" panose="020B0604020202020204" pitchFamily="34" charset="0"/>
              </a:rPr>
              <a:t>html</a:t>
            </a:r>
            <a:r>
              <a:rPr lang="es-ES" sz="1600" dirty="0">
                <a:solidFill>
                  <a:srgbClr val="008000"/>
                </a:solidFill>
                <a:latin typeface="Arial" panose="020B0604020202020204" pitchFamily="34" charset="0"/>
                <a:cs typeface="Arial" panose="020B0604020202020204" pitchFamily="34" charset="0"/>
              </a:rPr>
              <a:t>&gt;</a:t>
            </a:r>
          </a:p>
        </p:txBody>
      </p:sp>
      <p:sp>
        <p:nvSpPr>
          <p:cNvPr id="2" name="1 Rectángulo"/>
          <p:cNvSpPr/>
          <p:nvPr/>
        </p:nvSpPr>
        <p:spPr>
          <a:xfrm>
            <a:off x="9234014" y="1817936"/>
            <a:ext cx="1854995" cy="307777"/>
          </a:xfrm>
          <a:prstGeom prst="rect">
            <a:avLst/>
          </a:prstGeom>
          <a:solidFill>
            <a:schemeClr val="bg1"/>
          </a:solidFill>
        </p:spPr>
        <p:txBody>
          <a:bodyPr wrap="none">
            <a:spAutoFit/>
          </a:bodyPr>
          <a:lstStyle/>
          <a:p>
            <a:r>
              <a:rPr lang="es-ES" sz="1400" dirty="0" smtClean="0">
                <a:solidFill>
                  <a:schemeClr val="accent1"/>
                </a:solidFill>
                <a:latin typeface="Arial" panose="020B0604020202020204" pitchFamily="34" charset="0"/>
                <a:cs typeface="Arial" panose="020B0604020202020204" pitchFamily="34" charset="0"/>
              </a:rPr>
              <a:t>estructurabase2.html</a:t>
            </a:r>
            <a:endParaRPr lang="es-ES" dirty="0">
              <a:solidFill>
                <a:schemeClr val="accent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76685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a:solidFill>
                  <a:schemeClr val="tx1">
                    <a:lumMod val="95000"/>
                    <a:lumOff val="5000"/>
                  </a:schemeClr>
                </a:solidFill>
              </a:rPr>
              <a:t>Ampliando la estructura</a:t>
            </a:r>
            <a:endParaRPr lang="es-ES_tradnl" dirty="0"/>
          </a:p>
        </p:txBody>
      </p:sp>
      <p:sp>
        <p:nvSpPr>
          <p:cNvPr id="15" name="9 Marcador de texto"/>
          <p:cNvSpPr>
            <a:spLocks noGrp="1"/>
          </p:cNvSpPr>
          <p:nvPr>
            <p:ph type="body" sz="quarter" idx="10"/>
          </p:nvPr>
        </p:nvSpPr>
        <p:spPr>
          <a:xfrm>
            <a:off x="2196855" y="1412881"/>
            <a:ext cx="8820146" cy="337078"/>
          </a:xfrm>
        </p:spPr>
        <p:txBody>
          <a:bodyPr/>
          <a:lstStyle/>
          <a:p>
            <a:r>
              <a:rPr lang="es-ES" dirty="0"/>
              <a:t>Entorno cliente – HTML y CSS - Estructura de un documento</a:t>
            </a:r>
          </a:p>
        </p:txBody>
      </p:sp>
      <p:sp>
        <p:nvSpPr>
          <p:cNvPr id="3" name="2 Rectángulo"/>
          <p:cNvSpPr/>
          <p:nvPr/>
        </p:nvSpPr>
        <p:spPr>
          <a:xfrm>
            <a:off x="2304033" y="1889944"/>
            <a:ext cx="8928992" cy="537034"/>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tIns="144000" bIns="144000">
            <a:spAutoFit/>
          </a:bodyPr>
          <a:lstStyle/>
          <a:p>
            <a:r>
              <a:rPr lang="es-ES" sz="1600" dirty="0">
                <a:solidFill>
                  <a:srgbClr val="008000"/>
                </a:solidFill>
                <a:latin typeface="Arial" panose="020B0604020202020204" pitchFamily="34" charset="0"/>
                <a:cs typeface="Arial" panose="020B0604020202020204" pitchFamily="34" charset="0"/>
              </a:rPr>
              <a:t>&lt;</a:t>
            </a:r>
            <a:r>
              <a:rPr lang="es-ES" sz="1600" dirty="0" err="1">
                <a:solidFill>
                  <a:srgbClr val="008000"/>
                </a:solidFill>
                <a:latin typeface="Arial" panose="020B0604020202020204" pitchFamily="34" charset="0"/>
                <a:cs typeface="Arial" panose="020B0604020202020204" pitchFamily="34" charset="0"/>
              </a:rPr>
              <a:t>header</a:t>
            </a:r>
            <a:r>
              <a:rPr lang="es-ES" sz="1600" dirty="0">
                <a:solidFill>
                  <a:srgbClr val="008000"/>
                </a:solidFill>
                <a:latin typeface="Arial" panose="020B0604020202020204" pitchFamily="34" charset="0"/>
                <a:cs typeface="Arial" panose="020B0604020202020204" pitchFamily="34" charset="0"/>
              </a:rPr>
              <a:t>&gt;</a:t>
            </a:r>
          </a:p>
        </p:txBody>
      </p:sp>
      <p:sp>
        <p:nvSpPr>
          <p:cNvPr id="7" name="6 Rectángulo"/>
          <p:cNvSpPr/>
          <p:nvPr/>
        </p:nvSpPr>
        <p:spPr>
          <a:xfrm>
            <a:off x="2304033" y="2754615"/>
            <a:ext cx="8928992" cy="3293209"/>
          </a:xfrm>
          <a:prstGeom prst="rect">
            <a:avLst/>
          </a:prstGeom>
        </p:spPr>
        <p:txBody>
          <a:bodyPr wrap="square">
            <a:spAutoFit/>
          </a:bodyPr>
          <a:lstStyle/>
          <a:p>
            <a:pPr marL="0" lvl="1" algn="just"/>
            <a:r>
              <a:rPr lang="es-ES" sz="1600" dirty="0">
                <a:latin typeface="Arial" panose="020B0604020202020204" pitchFamily="34" charset="0"/>
                <a:cs typeface="Arial" panose="020B0604020202020204" pitchFamily="34" charset="0"/>
              </a:rPr>
              <a:t>Entre las etiquetas &lt;</a:t>
            </a:r>
            <a:r>
              <a:rPr lang="es-ES" sz="1600" dirty="0" err="1">
                <a:latin typeface="Arial" panose="020B0604020202020204" pitchFamily="34" charset="0"/>
                <a:cs typeface="Arial" panose="020B0604020202020204" pitchFamily="34" charset="0"/>
              </a:rPr>
              <a:t>header</a:t>
            </a:r>
            <a:r>
              <a:rPr lang="es-ES" sz="1600" dirty="0">
                <a:latin typeface="Arial" panose="020B0604020202020204" pitchFamily="34" charset="0"/>
                <a:cs typeface="Arial" panose="020B0604020202020204" pitchFamily="34" charset="0"/>
              </a:rPr>
              <a:t>&gt; y &lt;/</a:t>
            </a:r>
            <a:r>
              <a:rPr lang="es-ES" sz="1600" dirty="0" err="1">
                <a:latin typeface="Arial" panose="020B0604020202020204" pitchFamily="34" charset="0"/>
                <a:cs typeface="Arial" panose="020B0604020202020204" pitchFamily="34" charset="0"/>
              </a:rPr>
              <a:t>header</a:t>
            </a:r>
            <a:r>
              <a:rPr lang="es-ES" sz="1600" dirty="0">
                <a:latin typeface="Arial" panose="020B0604020202020204" pitchFamily="34" charset="0"/>
                <a:cs typeface="Arial" panose="020B0604020202020204" pitchFamily="34" charset="0"/>
              </a:rPr>
              <a:t>&gt; se escriben los elementos que consideramos son la cabecera de la página. Normalmente estarán en la parte superior de la página.</a:t>
            </a:r>
          </a:p>
          <a:p>
            <a:pPr marL="0" lvl="1" algn="just"/>
            <a:endParaRPr lang="es-ES" sz="1600" dirty="0">
              <a:latin typeface="Arial" panose="020B0604020202020204" pitchFamily="34" charset="0"/>
              <a:cs typeface="Arial" panose="020B0604020202020204" pitchFamily="34" charset="0"/>
            </a:endParaRPr>
          </a:p>
          <a:p>
            <a:pPr marL="0" lvl="1" algn="just"/>
            <a:r>
              <a:rPr lang="es-ES" sz="1600" dirty="0" smtClean="0">
                <a:latin typeface="Arial" panose="020B0604020202020204" pitchFamily="34" charset="0"/>
                <a:cs typeface="Arial" panose="020B0604020202020204" pitchFamily="34" charset="0"/>
              </a:rPr>
              <a:t>En el ejemplo hemos definido una etiqueta h1 y una etiqueta p.</a:t>
            </a:r>
          </a:p>
          <a:p>
            <a:pPr marL="0" lvl="1" algn="just"/>
            <a:endParaRPr lang="es-ES" sz="1600" dirty="0">
              <a:latin typeface="Arial" panose="020B0604020202020204" pitchFamily="34" charset="0"/>
              <a:cs typeface="Arial" panose="020B0604020202020204" pitchFamily="34" charset="0"/>
            </a:endParaRPr>
          </a:p>
          <a:p>
            <a:pPr marL="0" lvl="1" algn="just"/>
            <a:r>
              <a:rPr lang="es-ES" sz="1600" dirty="0" smtClean="0">
                <a:latin typeface="Arial" panose="020B0604020202020204" pitchFamily="34" charset="0"/>
                <a:cs typeface="Arial" panose="020B0604020202020204" pitchFamily="34" charset="0"/>
              </a:rPr>
              <a:t>La etiqueta p ya la conocemos un poco, y la etiqueta h1 se utiliza para definir títulos ya que por defecto tiene definidos tamaños de fuente más grandes que los de la etiqueta p.</a:t>
            </a:r>
          </a:p>
          <a:p>
            <a:pPr marL="0" lvl="1" algn="just"/>
            <a:endParaRPr lang="es-ES" sz="1600" dirty="0">
              <a:latin typeface="Arial" panose="020B0604020202020204" pitchFamily="34" charset="0"/>
              <a:cs typeface="Arial" panose="020B0604020202020204" pitchFamily="34" charset="0"/>
            </a:endParaRPr>
          </a:p>
          <a:p>
            <a:pPr marL="0" lvl="1" algn="just"/>
            <a:r>
              <a:rPr lang="es-ES" sz="1600" dirty="0" smtClean="0">
                <a:latin typeface="Arial" panose="020B0604020202020204" pitchFamily="34" charset="0"/>
                <a:cs typeface="Arial" panose="020B0604020202020204" pitchFamily="34" charset="0"/>
              </a:rPr>
              <a:t>Existen 6 etiquetas de tipo título desde h1 a h6 cada una con sus tamaños de fuente predefinidos de mayor a menor. También tienen márgenes definidos. Se pueden modificar a nuestro interés.</a:t>
            </a:r>
          </a:p>
          <a:p>
            <a:pPr marL="0" lvl="1" algn="just"/>
            <a:endParaRPr lang="es-ES" sz="1600" dirty="0">
              <a:latin typeface="Arial" panose="020B0604020202020204" pitchFamily="34" charset="0"/>
              <a:cs typeface="Arial" panose="020B0604020202020204" pitchFamily="34" charset="0"/>
            </a:endParaRPr>
          </a:p>
          <a:p>
            <a:pPr marL="0" lvl="1" algn="just"/>
            <a:r>
              <a:rPr lang="es-ES" sz="1600" dirty="0" smtClean="0">
                <a:latin typeface="Arial" panose="020B0604020202020204" pitchFamily="34" charset="0"/>
                <a:cs typeface="Arial" panose="020B0604020202020204" pitchFamily="34" charset="0"/>
              </a:rPr>
              <a:t>Son importantes para el SEO ya que es una de las informaciones que indexa.</a:t>
            </a:r>
            <a:endParaRPr lang="es-E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965436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chemeClr val="tx1">
                    <a:lumMod val="95000"/>
                    <a:lumOff val="5000"/>
                  </a:schemeClr>
                </a:solidFill>
              </a:rPr>
              <a:t>Comentarios en HTML</a:t>
            </a:r>
            <a:endParaRPr lang="es-ES_tradnl" dirty="0"/>
          </a:p>
        </p:txBody>
      </p:sp>
      <p:sp>
        <p:nvSpPr>
          <p:cNvPr id="15" name="9 Marcador de texto"/>
          <p:cNvSpPr>
            <a:spLocks noGrp="1"/>
          </p:cNvSpPr>
          <p:nvPr>
            <p:ph type="body" sz="quarter" idx="10"/>
          </p:nvPr>
        </p:nvSpPr>
        <p:spPr>
          <a:xfrm>
            <a:off x="2196855" y="1412881"/>
            <a:ext cx="8820146" cy="337078"/>
          </a:xfrm>
        </p:spPr>
        <p:txBody>
          <a:bodyPr/>
          <a:lstStyle/>
          <a:p>
            <a:r>
              <a:rPr lang="es-ES" dirty="0"/>
              <a:t>Entorno cliente – HTML y CSS - Estructura de un documento</a:t>
            </a:r>
          </a:p>
        </p:txBody>
      </p:sp>
      <p:sp>
        <p:nvSpPr>
          <p:cNvPr id="3" name="2 Rectángulo"/>
          <p:cNvSpPr/>
          <p:nvPr/>
        </p:nvSpPr>
        <p:spPr>
          <a:xfrm>
            <a:off x="2304033" y="1889944"/>
            <a:ext cx="8928992" cy="2260583"/>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tIns="144000" bIns="144000">
            <a:spAutoFit/>
          </a:bodyPr>
          <a:lstStyle/>
          <a:p>
            <a:pPr>
              <a:tabLst>
                <a:tab pos="354013" algn="l"/>
                <a:tab pos="722313" algn="l"/>
                <a:tab pos="1076325" algn="l"/>
              </a:tabLst>
            </a:pPr>
            <a:r>
              <a:rPr lang="es-ES" sz="1600" i="1" dirty="0">
                <a:solidFill>
                  <a:srgbClr val="008000"/>
                </a:solidFill>
                <a:latin typeface="Arial" panose="020B0604020202020204" pitchFamily="34" charset="0"/>
                <a:cs typeface="Arial" panose="020B0604020202020204" pitchFamily="34" charset="0"/>
              </a:rPr>
              <a:t>&lt;</a:t>
            </a:r>
            <a:r>
              <a:rPr lang="es-ES" sz="1600" i="1" dirty="0" err="1">
                <a:solidFill>
                  <a:srgbClr val="008000"/>
                </a:solidFill>
                <a:latin typeface="Arial" panose="020B0604020202020204" pitchFamily="34" charset="0"/>
                <a:cs typeface="Arial" panose="020B0604020202020204" pitchFamily="34" charset="0"/>
              </a:rPr>
              <a:t>body</a:t>
            </a:r>
            <a:r>
              <a:rPr lang="es-ES" sz="1600" i="1" dirty="0">
                <a:solidFill>
                  <a:srgbClr val="008000"/>
                </a:solidFill>
                <a:latin typeface="Arial" panose="020B0604020202020204" pitchFamily="34" charset="0"/>
                <a:cs typeface="Arial" panose="020B0604020202020204" pitchFamily="34" charset="0"/>
              </a:rPr>
              <a:t>&gt;</a:t>
            </a:r>
          </a:p>
          <a:p>
            <a:pPr marL="361950">
              <a:tabLst>
                <a:tab pos="354013" algn="l"/>
                <a:tab pos="722313" algn="l"/>
                <a:tab pos="1076325" algn="l"/>
              </a:tabLst>
            </a:pPr>
            <a:r>
              <a:rPr lang="es-ES" sz="1600" i="1" dirty="0" smtClean="0">
                <a:solidFill>
                  <a:srgbClr val="008000"/>
                </a:solidFill>
                <a:latin typeface="Arial" panose="020B0604020202020204" pitchFamily="34" charset="0"/>
                <a:cs typeface="Arial" panose="020B0604020202020204" pitchFamily="34" charset="0"/>
              </a:rPr>
              <a:t>&lt;</a:t>
            </a:r>
            <a:r>
              <a:rPr lang="es-ES" sz="1600" i="1" dirty="0" err="1">
                <a:solidFill>
                  <a:srgbClr val="008000"/>
                </a:solidFill>
                <a:latin typeface="Arial" panose="020B0604020202020204" pitchFamily="34" charset="0"/>
                <a:cs typeface="Arial" panose="020B0604020202020204" pitchFamily="34" charset="0"/>
              </a:rPr>
              <a:t>header</a:t>
            </a:r>
            <a:r>
              <a:rPr lang="es-ES" sz="1600" i="1" dirty="0">
                <a:solidFill>
                  <a:srgbClr val="008000"/>
                </a:solidFill>
                <a:latin typeface="Arial" panose="020B0604020202020204" pitchFamily="34" charset="0"/>
                <a:cs typeface="Arial" panose="020B0604020202020204" pitchFamily="34" charset="0"/>
              </a:rPr>
              <a:t>&gt;</a:t>
            </a:r>
          </a:p>
          <a:p>
            <a:pPr marL="361950">
              <a:tabLst>
                <a:tab pos="354013" algn="l"/>
                <a:tab pos="722313" algn="l"/>
                <a:tab pos="1076325" algn="l"/>
              </a:tabLst>
            </a:pPr>
            <a:r>
              <a:rPr lang="es-ES" sz="1600" i="1" dirty="0" smtClean="0">
                <a:solidFill>
                  <a:srgbClr val="008000"/>
                </a:solidFill>
                <a:latin typeface="Arial" panose="020B0604020202020204" pitchFamily="34" charset="0"/>
                <a:cs typeface="Arial" panose="020B0604020202020204" pitchFamily="34" charset="0"/>
              </a:rPr>
              <a:t>	&lt;</a:t>
            </a:r>
            <a:r>
              <a:rPr lang="es-ES" sz="1600" i="1" dirty="0">
                <a:solidFill>
                  <a:srgbClr val="008000"/>
                </a:solidFill>
                <a:latin typeface="Arial" panose="020B0604020202020204" pitchFamily="34" charset="0"/>
                <a:cs typeface="Arial" panose="020B0604020202020204" pitchFamily="34" charset="0"/>
              </a:rPr>
              <a:t>h1&gt;Mi sitio web&lt;/h1&gt;</a:t>
            </a:r>
          </a:p>
          <a:p>
            <a:pPr marL="361950">
              <a:tabLst>
                <a:tab pos="354013" algn="l"/>
                <a:tab pos="722313" algn="l"/>
                <a:tab pos="1076325" algn="l"/>
              </a:tabLst>
            </a:pPr>
            <a:r>
              <a:rPr lang="es-ES" sz="1600" i="1" dirty="0">
                <a:solidFill>
                  <a:srgbClr val="008000"/>
                </a:solidFill>
                <a:latin typeface="Arial" panose="020B0604020202020204" pitchFamily="34" charset="0"/>
                <a:cs typeface="Arial" panose="020B0604020202020204" pitchFamily="34" charset="0"/>
              </a:rPr>
              <a:t>      </a:t>
            </a:r>
            <a:r>
              <a:rPr lang="es-ES" sz="1600" b="1" dirty="0">
                <a:solidFill>
                  <a:srgbClr val="008000"/>
                </a:solidFill>
                <a:latin typeface="Arial" panose="020B0604020202020204" pitchFamily="34" charset="0"/>
                <a:cs typeface="Arial" panose="020B0604020202020204" pitchFamily="34" charset="0"/>
              </a:rPr>
              <a:t>	</a:t>
            </a:r>
            <a:r>
              <a:rPr lang="es-ES" sz="1600" b="1" dirty="0" smtClean="0">
                <a:solidFill>
                  <a:srgbClr val="008000"/>
                </a:solidFill>
                <a:latin typeface="Arial" panose="020B0604020202020204" pitchFamily="34" charset="0"/>
                <a:cs typeface="Arial" panose="020B0604020202020204" pitchFamily="34" charset="0"/>
              </a:rPr>
              <a:t>&lt;!-- &lt;</a:t>
            </a:r>
            <a:r>
              <a:rPr lang="es-ES" sz="1600" b="1" dirty="0">
                <a:solidFill>
                  <a:srgbClr val="008000"/>
                </a:solidFill>
                <a:latin typeface="Arial" panose="020B0604020202020204" pitchFamily="34" charset="0"/>
                <a:cs typeface="Arial" panose="020B0604020202020204" pitchFamily="34" charset="0"/>
              </a:rPr>
              <a:t>p&gt;Mi sitio web creado en html5&lt;/p</a:t>
            </a:r>
            <a:r>
              <a:rPr lang="es-ES" sz="1600" b="1" dirty="0" smtClean="0">
                <a:solidFill>
                  <a:srgbClr val="008000"/>
                </a:solidFill>
                <a:latin typeface="Arial" panose="020B0604020202020204" pitchFamily="34" charset="0"/>
                <a:cs typeface="Arial" panose="020B0604020202020204" pitchFamily="34" charset="0"/>
              </a:rPr>
              <a:t>&gt; --&gt;</a:t>
            </a:r>
            <a:endParaRPr lang="es-ES" sz="1600" b="1" dirty="0">
              <a:solidFill>
                <a:srgbClr val="008000"/>
              </a:solidFill>
              <a:latin typeface="Arial" panose="020B0604020202020204" pitchFamily="34" charset="0"/>
              <a:cs typeface="Arial" panose="020B0604020202020204" pitchFamily="34" charset="0"/>
            </a:endParaRPr>
          </a:p>
          <a:p>
            <a:pPr marL="361950">
              <a:tabLst>
                <a:tab pos="354013" algn="l"/>
                <a:tab pos="722313" algn="l"/>
                <a:tab pos="1076325" algn="l"/>
              </a:tabLst>
            </a:pPr>
            <a:r>
              <a:rPr lang="es-ES" sz="1600" dirty="0" smtClean="0">
                <a:solidFill>
                  <a:srgbClr val="008000"/>
                </a:solidFill>
                <a:latin typeface="Arial" panose="020B0604020202020204" pitchFamily="34" charset="0"/>
                <a:cs typeface="Arial" panose="020B0604020202020204" pitchFamily="34" charset="0"/>
              </a:rPr>
              <a:t>&lt;/</a:t>
            </a:r>
            <a:r>
              <a:rPr lang="es-ES" sz="1600" dirty="0" err="1">
                <a:solidFill>
                  <a:srgbClr val="008000"/>
                </a:solidFill>
                <a:latin typeface="Arial" panose="020B0604020202020204" pitchFamily="34" charset="0"/>
                <a:cs typeface="Arial" panose="020B0604020202020204" pitchFamily="34" charset="0"/>
              </a:rPr>
              <a:t>header</a:t>
            </a:r>
            <a:r>
              <a:rPr lang="es-ES" sz="1600" dirty="0">
                <a:solidFill>
                  <a:srgbClr val="008000"/>
                </a:solidFill>
                <a:latin typeface="Arial" panose="020B0604020202020204" pitchFamily="34" charset="0"/>
                <a:cs typeface="Arial" panose="020B0604020202020204" pitchFamily="34" charset="0"/>
              </a:rPr>
              <a:t>&gt;</a:t>
            </a:r>
          </a:p>
          <a:p>
            <a:pPr marL="361950">
              <a:tabLst>
                <a:tab pos="354013" algn="l"/>
                <a:tab pos="722313" algn="l"/>
                <a:tab pos="1076325" algn="l"/>
              </a:tabLst>
            </a:pPr>
            <a:endParaRPr lang="es-ES" sz="1600" dirty="0">
              <a:solidFill>
                <a:srgbClr val="008000"/>
              </a:solidFill>
              <a:latin typeface="Arial" panose="020B0604020202020204" pitchFamily="34" charset="0"/>
              <a:cs typeface="Arial" panose="020B0604020202020204" pitchFamily="34" charset="0"/>
            </a:endParaRPr>
          </a:p>
          <a:p>
            <a:pPr marL="361950">
              <a:tabLst>
                <a:tab pos="354013" algn="l"/>
                <a:tab pos="722313" algn="l"/>
                <a:tab pos="1076325" algn="l"/>
              </a:tabLst>
            </a:pPr>
            <a:r>
              <a:rPr lang="es-ES" sz="1600" dirty="0" smtClean="0">
                <a:solidFill>
                  <a:srgbClr val="008000"/>
                </a:solidFill>
                <a:latin typeface="Arial" panose="020B0604020202020204" pitchFamily="34" charset="0"/>
                <a:cs typeface="Arial" panose="020B0604020202020204" pitchFamily="34" charset="0"/>
              </a:rPr>
              <a:t>&lt;</a:t>
            </a:r>
            <a:r>
              <a:rPr lang="es-ES" sz="1600" dirty="0">
                <a:solidFill>
                  <a:srgbClr val="008000"/>
                </a:solidFill>
                <a:latin typeface="Arial" panose="020B0604020202020204" pitchFamily="34" charset="0"/>
                <a:cs typeface="Arial" panose="020B0604020202020204" pitchFamily="34" charset="0"/>
              </a:rPr>
              <a:t>p&gt;Aquí más información.&lt;/p&gt;</a:t>
            </a:r>
          </a:p>
          <a:p>
            <a:pPr>
              <a:tabLst>
                <a:tab pos="354013" algn="l"/>
                <a:tab pos="722313" algn="l"/>
                <a:tab pos="1076325" algn="l"/>
              </a:tabLst>
            </a:pPr>
            <a:r>
              <a:rPr lang="es-ES" sz="1600" dirty="0" smtClean="0">
                <a:solidFill>
                  <a:srgbClr val="008000"/>
                </a:solidFill>
                <a:latin typeface="Arial" panose="020B0604020202020204" pitchFamily="34" charset="0"/>
                <a:cs typeface="Arial" panose="020B0604020202020204" pitchFamily="34" charset="0"/>
              </a:rPr>
              <a:t>&lt;/</a:t>
            </a:r>
            <a:r>
              <a:rPr lang="es-ES" sz="1600" dirty="0" err="1">
                <a:solidFill>
                  <a:srgbClr val="008000"/>
                </a:solidFill>
                <a:latin typeface="Arial" panose="020B0604020202020204" pitchFamily="34" charset="0"/>
                <a:cs typeface="Arial" panose="020B0604020202020204" pitchFamily="34" charset="0"/>
              </a:rPr>
              <a:t>body</a:t>
            </a:r>
            <a:r>
              <a:rPr lang="es-ES" sz="1600" dirty="0">
                <a:solidFill>
                  <a:srgbClr val="008000"/>
                </a:solidFill>
                <a:latin typeface="Arial" panose="020B0604020202020204" pitchFamily="34" charset="0"/>
                <a:cs typeface="Arial" panose="020B0604020202020204" pitchFamily="34" charset="0"/>
              </a:rPr>
              <a:t>&gt;</a:t>
            </a:r>
          </a:p>
        </p:txBody>
      </p:sp>
      <p:sp>
        <p:nvSpPr>
          <p:cNvPr id="7" name="6 Rectángulo"/>
          <p:cNvSpPr/>
          <p:nvPr/>
        </p:nvSpPr>
        <p:spPr>
          <a:xfrm>
            <a:off x="2304033" y="4473521"/>
            <a:ext cx="8928992" cy="1323439"/>
          </a:xfrm>
          <a:prstGeom prst="rect">
            <a:avLst/>
          </a:prstGeom>
        </p:spPr>
        <p:txBody>
          <a:bodyPr wrap="square">
            <a:spAutoFit/>
          </a:bodyPr>
          <a:lstStyle/>
          <a:p>
            <a:pPr marL="0" lvl="1" algn="just"/>
            <a:r>
              <a:rPr lang="es-ES" sz="1600" dirty="0" smtClean="0">
                <a:latin typeface="Arial" panose="020B0604020202020204" pitchFamily="34" charset="0"/>
                <a:cs typeface="Arial" panose="020B0604020202020204" pitchFamily="34" charset="0"/>
              </a:rPr>
              <a:t>Si quisiéramos que determinado código que tenemos escrito no se ejecute, debemos de comentarlo. Para hacerlo encapsularemos el código entre &lt;!-- y --&gt;.</a:t>
            </a:r>
          </a:p>
          <a:p>
            <a:pPr marL="0" lvl="1" algn="just"/>
            <a:endParaRPr lang="es-ES" sz="1600" dirty="0">
              <a:latin typeface="Arial" panose="020B0604020202020204" pitchFamily="34" charset="0"/>
              <a:cs typeface="Arial" panose="020B0604020202020204" pitchFamily="34" charset="0"/>
            </a:endParaRPr>
          </a:p>
          <a:p>
            <a:pPr marL="0" lvl="1" algn="just"/>
            <a:r>
              <a:rPr lang="es-ES" sz="1600" dirty="0">
                <a:latin typeface="Arial" panose="020B0604020202020204" pitchFamily="34" charset="0"/>
                <a:cs typeface="Arial" panose="020B0604020202020204" pitchFamily="34" charset="0"/>
              </a:rPr>
              <a:t>Pero si se inspecciona la página las líneas comentadas si aparecen por lo que no podemos escribir información </a:t>
            </a:r>
            <a:r>
              <a:rPr lang="es-ES" sz="1600" dirty="0" smtClean="0">
                <a:latin typeface="Arial" panose="020B0604020202020204" pitchFamily="34" charset="0"/>
                <a:cs typeface="Arial" panose="020B0604020202020204" pitchFamily="34" charset="0"/>
              </a:rPr>
              <a:t>sensible.</a:t>
            </a:r>
            <a:endParaRPr lang="es-E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171916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rgbClr val="0070C0"/>
                </a:solidFill>
              </a:rPr>
              <a:t>Ejercicio h1…h6</a:t>
            </a:r>
            <a:endParaRPr lang="es-ES_tradnl" dirty="0">
              <a:solidFill>
                <a:srgbClr val="0070C0"/>
              </a:solidFill>
            </a:endParaRPr>
          </a:p>
        </p:txBody>
      </p:sp>
      <p:sp>
        <p:nvSpPr>
          <p:cNvPr id="15" name="9 Marcador de texto"/>
          <p:cNvSpPr>
            <a:spLocks noGrp="1"/>
          </p:cNvSpPr>
          <p:nvPr>
            <p:ph type="body" sz="quarter" idx="10"/>
          </p:nvPr>
        </p:nvSpPr>
        <p:spPr>
          <a:xfrm>
            <a:off x="2196855" y="1412881"/>
            <a:ext cx="6947938" cy="337078"/>
          </a:xfrm>
        </p:spPr>
        <p:txBody>
          <a:bodyPr/>
          <a:lstStyle/>
          <a:p>
            <a:r>
              <a:rPr lang="es-ES" dirty="0"/>
              <a:t>Entorno cliente – HTML y CSS - Estructura de un documento</a:t>
            </a:r>
          </a:p>
        </p:txBody>
      </p:sp>
      <p:sp>
        <p:nvSpPr>
          <p:cNvPr id="3" name="2 Rectángulo"/>
          <p:cNvSpPr/>
          <p:nvPr/>
        </p:nvSpPr>
        <p:spPr>
          <a:xfrm>
            <a:off x="2304033" y="1889944"/>
            <a:ext cx="8928992" cy="584775"/>
          </a:xfrm>
          <a:prstGeom prst="rect">
            <a:avLst/>
          </a:prstGeom>
          <a:ln>
            <a:noFill/>
          </a:ln>
        </p:spPr>
        <p:txBody>
          <a:bodyPr wrap="square">
            <a:spAutoFit/>
          </a:bodyPr>
          <a:lstStyle/>
          <a:p>
            <a:pPr marL="342900" indent="-342900" algn="just">
              <a:buAutoNum type="arabicPeriod"/>
              <a:tabLst>
                <a:tab pos="361950" algn="l"/>
              </a:tabLst>
            </a:pPr>
            <a:r>
              <a:rPr lang="es-ES" sz="1600" dirty="0" smtClean="0">
                <a:latin typeface="Arial" panose="020B0604020202020204" pitchFamily="34" charset="0"/>
                <a:cs typeface="Arial" panose="020B0604020202020204" pitchFamily="34" charset="0"/>
              </a:rPr>
              <a:t>Crear una página con las etiquetas de título, incluir el mismo texto en todas para comprobar los tamaños definidos. Probar en diferentes navegadores.</a:t>
            </a:r>
          </a:p>
        </p:txBody>
      </p:sp>
    </p:spTree>
    <p:extLst>
      <p:ext uri="{BB962C8B-B14F-4D97-AF65-F5344CB8AC3E}">
        <p14:creationId xmlns:p14="http://schemas.microsoft.com/office/powerpoint/2010/main" val="1193837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9 Marcador de texto"/>
          <p:cNvSpPr>
            <a:spLocks noGrp="1"/>
          </p:cNvSpPr>
          <p:nvPr>
            <p:ph type="body" sz="quarter" idx="10"/>
          </p:nvPr>
        </p:nvSpPr>
        <p:spPr>
          <a:xfrm>
            <a:off x="2196855" y="1412881"/>
            <a:ext cx="4542137" cy="337078"/>
          </a:xfrm>
        </p:spPr>
        <p:txBody>
          <a:bodyPr/>
          <a:lstStyle/>
          <a:p>
            <a:r>
              <a:rPr lang="es-ES" dirty="0"/>
              <a:t>Entorno cliente – HTML y </a:t>
            </a:r>
            <a:r>
              <a:rPr lang="es-ES" dirty="0" smtClean="0"/>
              <a:t>CSS</a:t>
            </a:r>
            <a:endParaRPr lang="es-ES" dirty="0"/>
          </a:p>
        </p:txBody>
      </p:sp>
      <p:sp>
        <p:nvSpPr>
          <p:cNvPr id="5" name="4 CuadroTexto"/>
          <p:cNvSpPr txBox="1"/>
          <p:nvPr/>
        </p:nvSpPr>
        <p:spPr>
          <a:xfrm>
            <a:off x="9789" y="2558513"/>
            <a:ext cx="13681074" cy="3147855"/>
          </a:xfrm>
          <a:prstGeom prst="rect">
            <a:avLst/>
          </a:prstGeom>
          <a:noFill/>
        </p:spPr>
        <p:txBody>
          <a:bodyPr wrap="square" lIns="99892" tIns="49946" rIns="99892" bIns="49946" rtlCol="0">
            <a:spAutoFit/>
          </a:bodyPr>
          <a:lstStyle/>
          <a:p>
            <a:pPr algn="ctr"/>
            <a:r>
              <a:rPr lang="es-ES_tradnl" sz="6600" dirty="0" smtClean="0"/>
              <a:t>FIN </a:t>
            </a:r>
          </a:p>
          <a:p>
            <a:pPr algn="ctr"/>
            <a:r>
              <a:rPr lang="es-ES" sz="6600" dirty="0" smtClean="0"/>
              <a:t>ESTRUCTURA DE </a:t>
            </a:r>
          </a:p>
          <a:p>
            <a:pPr algn="ctr"/>
            <a:r>
              <a:rPr lang="es-ES" sz="6600" dirty="0" smtClean="0"/>
              <a:t>UN DOCUMENTO</a:t>
            </a:r>
            <a:endParaRPr lang="es-ES" sz="6600" dirty="0"/>
          </a:p>
        </p:txBody>
      </p:sp>
    </p:spTree>
    <p:extLst>
      <p:ext uri="{BB962C8B-B14F-4D97-AF65-F5344CB8AC3E}">
        <p14:creationId xmlns:p14="http://schemas.microsoft.com/office/powerpoint/2010/main" val="33993164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chemeClr val="tx1">
                    <a:lumMod val="95000"/>
                    <a:lumOff val="5000"/>
                  </a:schemeClr>
                </a:solidFill>
              </a:rPr>
              <a:t>Formateando el texto</a:t>
            </a:r>
            <a:endParaRPr lang="es-ES_tradnl" dirty="0"/>
          </a:p>
        </p:txBody>
      </p:sp>
      <p:sp>
        <p:nvSpPr>
          <p:cNvPr id="15" name="9 Marcador de texto"/>
          <p:cNvSpPr>
            <a:spLocks noGrp="1"/>
          </p:cNvSpPr>
          <p:nvPr>
            <p:ph type="body" sz="quarter" idx="10"/>
          </p:nvPr>
        </p:nvSpPr>
        <p:spPr>
          <a:xfrm>
            <a:off x="2196855" y="1412881"/>
            <a:ext cx="8820146" cy="337078"/>
          </a:xfrm>
        </p:spPr>
        <p:txBody>
          <a:bodyPr/>
          <a:lstStyle/>
          <a:p>
            <a:r>
              <a:rPr lang="es-ES" dirty="0"/>
              <a:t>Entorno cliente – </a:t>
            </a:r>
            <a:r>
              <a:rPr lang="es-ES" dirty="0" smtClean="0"/>
              <a:t>HTML y CSS - Formateando texto</a:t>
            </a:r>
            <a:endParaRPr lang="es-ES" dirty="0"/>
          </a:p>
        </p:txBody>
      </p:sp>
      <p:sp>
        <p:nvSpPr>
          <p:cNvPr id="3" name="2 Rectángulo"/>
          <p:cNvSpPr/>
          <p:nvPr/>
        </p:nvSpPr>
        <p:spPr>
          <a:xfrm>
            <a:off x="2304033" y="1889944"/>
            <a:ext cx="8928992" cy="4524315"/>
          </a:xfrm>
          <a:prstGeom prst="rect">
            <a:avLst/>
          </a:prstGeom>
          <a:ln>
            <a:noFill/>
          </a:ln>
        </p:spPr>
        <p:txBody>
          <a:bodyPr wrap="square">
            <a:spAutoFit/>
          </a:bodyPr>
          <a:lstStyle/>
          <a:p>
            <a:pPr algn="just"/>
            <a:r>
              <a:rPr lang="es-ES" sz="1600" dirty="0">
                <a:latin typeface="Arial" panose="020B0604020202020204" pitchFamily="34" charset="0"/>
                <a:cs typeface="Arial" panose="020B0604020202020204" pitchFamily="34" charset="0"/>
              </a:rPr>
              <a:t>Anteriormente a HTML5 se usaba la etiqueta &lt;</a:t>
            </a:r>
            <a:r>
              <a:rPr lang="es-ES" sz="1600" dirty="0" err="1">
                <a:latin typeface="Arial" panose="020B0604020202020204" pitchFamily="34" charset="0"/>
                <a:cs typeface="Arial" panose="020B0604020202020204" pitchFamily="34" charset="0"/>
              </a:rPr>
              <a:t>font</a:t>
            </a:r>
            <a:r>
              <a:rPr lang="es-ES" sz="1600" dirty="0">
                <a:latin typeface="Arial" panose="020B0604020202020204" pitchFamily="34" charset="0"/>
                <a:cs typeface="Arial" panose="020B0604020202020204" pitchFamily="34" charset="0"/>
              </a:rPr>
              <a:t>&gt; pero en HTML5 es </a:t>
            </a:r>
            <a:r>
              <a:rPr lang="es-ES" sz="1600" dirty="0" smtClean="0">
                <a:latin typeface="Arial" panose="020B0604020202020204" pitchFamily="34" charset="0"/>
                <a:cs typeface="Arial" panose="020B0604020202020204" pitchFamily="34" charset="0"/>
              </a:rPr>
              <a:t>obsoleta y no debemos utilizarla. Ahora para formatear los textos definiremos las etiquetas con el formato deseado o añadiremos clases a los elementos.</a:t>
            </a:r>
          </a:p>
          <a:p>
            <a:pPr algn="just"/>
            <a:endParaRPr lang="es-ES" sz="1600" dirty="0">
              <a:latin typeface="Arial" panose="020B0604020202020204" pitchFamily="34" charset="0"/>
              <a:cs typeface="Arial" panose="020B0604020202020204" pitchFamily="34" charset="0"/>
            </a:endParaRPr>
          </a:p>
          <a:p>
            <a:pPr algn="just"/>
            <a:r>
              <a:rPr lang="es-ES" sz="1600" dirty="0" smtClean="0">
                <a:latin typeface="Arial" panose="020B0604020202020204" pitchFamily="34" charset="0"/>
                <a:cs typeface="Arial" panose="020B0604020202020204" pitchFamily="34" charset="0"/>
              </a:rPr>
              <a:t>Si </a:t>
            </a:r>
            <a:r>
              <a:rPr lang="es-ES" sz="1600" dirty="0">
                <a:latin typeface="Arial" panose="020B0604020202020204" pitchFamily="34" charset="0"/>
                <a:cs typeface="Arial" panose="020B0604020202020204" pitchFamily="34" charset="0"/>
              </a:rPr>
              <a:t>queremos resaltar una determinada palabra de ese </a:t>
            </a:r>
            <a:r>
              <a:rPr lang="es-ES" sz="1600" dirty="0" smtClean="0">
                <a:latin typeface="Arial" panose="020B0604020202020204" pitchFamily="34" charset="0"/>
                <a:cs typeface="Arial" panose="020B0604020202020204" pitchFamily="34" charset="0"/>
              </a:rPr>
              <a:t>texto.</a:t>
            </a:r>
            <a:endParaRPr lang="es-ES" sz="1600" dirty="0">
              <a:latin typeface="Arial" panose="020B0604020202020204" pitchFamily="34" charset="0"/>
              <a:cs typeface="Arial" panose="020B0604020202020204" pitchFamily="34" charset="0"/>
            </a:endParaRP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Hay varias maneras de hacerlo:</a:t>
            </a:r>
          </a:p>
          <a:p>
            <a:pPr algn="just"/>
            <a:endParaRPr lang="es-ES" sz="1600" dirty="0" smtClean="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La etiqueta &lt;b&gt; nos marca el texto englobado en </a:t>
            </a:r>
            <a:r>
              <a:rPr lang="es-ES" sz="1600" dirty="0" smtClean="0">
                <a:latin typeface="Arial" panose="020B0604020202020204" pitchFamily="34" charset="0"/>
                <a:cs typeface="Arial" panose="020B0604020202020204" pitchFamily="34" charset="0"/>
              </a:rPr>
              <a:t>negrita, pero esta etiqueta no es semántica.</a:t>
            </a:r>
            <a:endParaRPr lang="es-ES" sz="1600" dirty="0">
              <a:latin typeface="Arial" panose="020B0604020202020204" pitchFamily="34" charset="0"/>
              <a:cs typeface="Arial" panose="020B0604020202020204" pitchFamily="34" charset="0"/>
            </a:endParaRPr>
          </a:p>
          <a:p>
            <a:pPr algn="just"/>
            <a:endParaRPr lang="es-ES" sz="1600" dirty="0">
              <a:latin typeface="Arial" panose="020B0604020202020204" pitchFamily="34" charset="0"/>
              <a:cs typeface="Arial" panose="020B0604020202020204" pitchFamily="34" charset="0"/>
            </a:endParaRPr>
          </a:p>
          <a:p>
            <a:pPr algn="ctr"/>
            <a:endParaRPr lang="es-ES" sz="1600" dirty="0">
              <a:solidFill>
                <a:srgbClr val="008000"/>
              </a:solidFill>
              <a:latin typeface="Arial" panose="020B0604020202020204" pitchFamily="34" charset="0"/>
              <a:cs typeface="Arial" panose="020B0604020202020204" pitchFamily="34" charset="0"/>
            </a:endParaRPr>
          </a:p>
          <a:p>
            <a:pPr algn="just"/>
            <a:endParaRPr lang="es-ES" sz="1600" dirty="0" smtClean="0">
              <a:solidFill>
                <a:srgbClr val="008000"/>
              </a:solidFill>
              <a:latin typeface="Arial" panose="020B0604020202020204" pitchFamily="34" charset="0"/>
              <a:cs typeface="Arial" panose="020B0604020202020204" pitchFamily="34" charset="0"/>
            </a:endParaRPr>
          </a:p>
          <a:p>
            <a:pPr algn="just"/>
            <a:r>
              <a:rPr lang="es-ES" sz="1600" dirty="0" smtClean="0">
                <a:latin typeface="Arial" panose="020B0604020202020204" pitchFamily="34" charset="0"/>
                <a:cs typeface="Arial" panose="020B0604020202020204" pitchFamily="34" charset="0"/>
              </a:rPr>
              <a:t>Añadiendo una clase a la etiqueta </a:t>
            </a:r>
            <a:r>
              <a:rPr lang="es-ES" sz="1600" dirty="0" err="1" smtClean="0">
                <a:latin typeface="Arial" panose="020B0604020202020204" pitchFamily="34" charset="0"/>
                <a:cs typeface="Arial" panose="020B0604020202020204" pitchFamily="34" charset="0"/>
              </a:rPr>
              <a:t>span</a:t>
            </a:r>
            <a:r>
              <a:rPr lang="es-ES" sz="1600" dirty="0" smtClean="0">
                <a:latin typeface="Arial" panose="020B0604020202020204" pitchFamily="34" charset="0"/>
                <a:cs typeface="Arial" panose="020B0604020202020204" pitchFamily="34" charset="0"/>
              </a:rPr>
              <a:t> también lo conseguimos, pero tenemos que definir el estilo de importante en la etiqueta &lt;</a:t>
            </a:r>
            <a:r>
              <a:rPr lang="es-ES" sz="1600" dirty="0" err="1" smtClean="0">
                <a:latin typeface="Arial" panose="020B0604020202020204" pitchFamily="34" charset="0"/>
                <a:cs typeface="Arial" panose="020B0604020202020204" pitchFamily="34" charset="0"/>
              </a:rPr>
              <a:t>style</a:t>
            </a:r>
            <a:r>
              <a:rPr lang="es-ES" sz="1600" dirty="0" smtClean="0">
                <a:latin typeface="Arial" panose="020B0604020202020204" pitchFamily="34" charset="0"/>
                <a:cs typeface="Arial" panose="020B0604020202020204" pitchFamily="34" charset="0"/>
              </a:rPr>
              <a:t>&gt;.</a:t>
            </a:r>
            <a:endParaRPr lang="es-ES" sz="1600" dirty="0">
              <a:latin typeface="Arial" panose="020B0604020202020204" pitchFamily="34" charset="0"/>
              <a:cs typeface="Arial" panose="020B0604020202020204" pitchFamily="34" charset="0"/>
            </a:endParaRPr>
          </a:p>
          <a:p>
            <a:pPr algn="just"/>
            <a:endParaRPr lang="es-ES" sz="1600" dirty="0">
              <a:latin typeface="Arial" panose="020B0604020202020204" pitchFamily="34" charset="0"/>
              <a:cs typeface="Arial" panose="020B0604020202020204" pitchFamily="34" charset="0"/>
            </a:endParaRPr>
          </a:p>
          <a:p>
            <a:pPr algn="ctr"/>
            <a:endParaRPr lang="es-ES" sz="1600" dirty="0">
              <a:solidFill>
                <a:srgbClr val="008000"/>
              </a:solidFill>
              <a:latin typeface="Arial" panose="020B0604020202020204" pitchFamily="34" charset="0"/>
              <a:cs typeface="Arial" panose="020B0604020202020204" pitchFamily="34" charset="0"/>
            </a:endParaRPr>
          </a:p>
          <a:p>
            <a:pPr algn="just"/>
            <a:endParaRPr lang="es-ES" sz="1600" dirty="0" smtClean="0">
              <a:latin typeface="Arial" panose="020B0604020202020204" pitchFamily="34" charset="0"/>
              <a:cs typeface="Arial" panose="020B0604020202020204" pitchFamily="34" charset="0"/>
            </a:endParaRPr>
          </a:p>
          <a:p>
            <a:pPr algn="just"/>
            <a:r>
              <a:rPr lang="es-ES" sz="1600" dirty="0" smtClean="0">
                <a:latin typeface="Arial" panose="020B0604020202020204" pitchFamily="34" charset="0"/>
                <a:cs typeface="Arial" panose="020B0604020202020204" pitchFamily="34" charset="0"/>
              </a:rPr>
              <a:t>Veamos primero las etiquetas no semánticas.</a:t>
            </a:r>
            <a:endParaRPr lang="es-ES" sz="1600" dirty="0">
              <a:latin typeface="Arial" panose="020B0604020202020204" pitchFamily="34" charset="0"/>
              <a:cs typeface="Arial" panose="020B0604020202020204" pitchFamily="34" charset="0"/>
            </a:endParaRPr>
          </a:p>
        </p:txBody>
      </p:sp>
      <p:sp>
        <p:nvSpPr>
          <p:cNvPr id="2" name="1 Rectángulo"/>
          <p:cNvSpPr/>
          <p:nvPr/>
        </p:nvSpPr>
        <p:spPr>
          <a:xfrm>
            <a:off x="9245306" y="6690701"/>
            <a:ext cx="2347759" cy="338554"/>
          </a:xfrm>
          <a:prstGeom prst="rect">
            <a:avLst/>
          </a:prstGeom>
        </p:spPr>
        <p:txBody>
          <a:bodyPr wrap="none">
            <a:spAutoFit/>
          </a:bodyPr>
          <a:lstStyle/>
          <a:p>
            <a:r>
              <a:rPr lang="es-ES" sz="1600" dirty="0" smtClean="0">
                <a:solidFill>
                  <a:schemeClr val="accent1"/>
                </a:solidFill>
              </a:rPr>
              <a:t>formateandotexto_1.html</a:t>
            </a:r>
            <a:endParaRPr lang="es-ES" sz="1600" dirty="0">
              <a:solidFill>
                <a:schemeClr val="accent1"/>
              </a:solidFill>
            </a:endParaRPr>
          </a:p>
        </p:txBody>
      </p:sp>
      <p:sp>
        <p:nvSpPr>
          <p:cNvPr id="4" name="3 Rectángulo"/>
          <p:cNvSpPr/>
          <p:nvPr/>
        </p:nvSpPr>
        <p:spPr>
          <a:xfrm>
            <a:off x="4533014" y="4236712"/>
            <a:ext cx="4615046" cy="537034"/>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tIns="144000" bIns="144000">
            <a:spAutoFit/>
          </a:bodyPr>
          <a:lstStyle/>
          <a:p>
            <a:r>
              <a:rPr lang="es-ES" sz="1600" dirty="0">
                <a:solidFill>
                  <a:srgbClr val="008000"/>
                </a:solidFill>
                <a:latin typeface="Arial" panose="020B0604020202020204" pitchFamily="34" charset="0"/>
                <a:cs typeface="Arial" panose="020B0604020202020204" pitchFamily="34" charset="0"/>
              </a:rPr>
              <a:t>&lt;p&gt;Texto que aparecerá en &lt;b&gt;negrita.&lt;/b&gt;&lt;/p&gt;</a:t>
            </a:r>
          </a:p>
        </p:txBody>
      </p:sp>
      <p:sp>
        <p:nvSpPr>
          <p:cNvPr id="5" name="4 Rectángulo"/>
          <p:cNvSpPr/>
          <p:nvPr/>
        </p:nvSpPr>
        <p:spPr>
          <a:xfrm>
            <a:off x="3421062" y="5460848"/>
            <a:ext cx="6838950" cy="537034"/>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tIns="144000" bIns="144000">
            <a:spAutoFit/>
          </a:bodyPr>
          <a:lstStyle/>
          <a:p>
            <a:r>
              <a:rPr lang="es-ES" sz="1600" dirty="0">
                <a:solidFill>
                  <a:srgbClr val="008000"/>
                </a:solidFill>
                <a:latin typeface="Arial" panose="020B0604020202020204" pitchFamily="34" charset="0"/>
                <a:cs typeface="Arial" panose="020B0604020202020204" pitchFamily="34" charset="0"/>
              </a:rPr>
              <a:t>&lt;p&gt;Texto que aparecerá en &lt;</a:t>
            </a:r>
            <a:r>
              <a:rPr lang="es-ES" sz="1600" dirty="0" err="1">
                <a:solidFill>
                  <a:srgbClr val="008000"/>
                </a:solidFill>
                <a:latin typeface="Arial" panose="020B0604020202020204" pitchFamily="34" charset="0"/>
                <a:cs typeface="Arial" panose="020B0604020202020204" pitchFamily="34" charset="0"/>
              </a:rPr>
              <a:t>span</a:t>
            </a:r>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class</a:t>
            </a:r>
            <a:r>
              <a:rPr lang="es-ES" sz="1600" dirty="0">
                <a:solidFill>
                  <a:srgbClr val="008000"/>
                </a:solidFill>
                <a:latin typeface="Arial" panose="020B0604020202020204" pitchFamily="34" charset="0"/>
                <a:cs typeface="Arial" panose="020B0604020202020204" pitchFamily="34" charset="0"/>
              </a:rPr>
              <a:t>=“negrita”&gt;negrita.&lt;/</a:t>
            </a:r>
            <a:r>
              <a:rPr lang="es-ES" sz="1600" dirty="0" err="1">
                <a:solidFill>
                  <a:srgbClr val="008000"/>
                </a:solidFill>
                <a:latin typeface="Arial" panose="020B0604020202020204" pitchFamily="34" charset="0"/>
                <a:cs typeface="Arial" panose="020B0604020202020204" pitchFamily="34" charset="0"/>
              </a:rPr>
              <a:t>span</a:t>
            </a:r>
            <a:r>
              <a:rPr lang="es-ES" sz="1600" dirty="0">
                <a:solidFill>
                  <a:srgbClr val="008000"/>
                </a:solidFill>
                <a:latin typeface="Arial" panose="020B0604020202020204" pitchFamily="34" charset="0"/>
                <a:cs typeface="Arial" panose="020B0604020202020204" pitchFamily="34" charset="0"/>
              </a:rPr>
              <a:t>&gt;&lt;/p&gt;</a:t>
            </a:r>
          </a:p>
        </p:txBody>
      </p:sp>
    </p:spTree>
    <p:extLst>
      <p:ext uri="{BB962C8B-B14F-4D97-AF65-F5344CB8AC3E}">
        <p14:creationId xmlns:p14="http://schemas.microsoft.com/office/powerpoint/2010/main" val="148781572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chemeClr val="tx1">
                    <a:lumMod val="95000"/>
                    <a:lumOff val="5000"/>
                  </a:schemeClr>
                </a:solidFill>
              </a:rPr>
              <a:t>Formateando el texto</a:t>
            </a:r>
            <a:endParaRPr lang="es-ES_tradnl" dirty="0"/>
          </a:p>
        </p:txBody>
      </p:sp>
      <p:sp>
        <p:nvSpPr>
          <p:cNvPr id="15" name="9 Marcador de texto"/>
          <p:cNvSpPr>
            <a:spLocks noGrp="1"/>
          </p:cNvSpPr>
          <p:nvPr>
            <p:ph type="body" sz="quarter" idx="10"/>
          </p:nvPr>
        </p:nvSpPr>
        <p:spPr>
          <a:xfrm>
            <a:off x="2196855" y="1412881"/>
            <a:ext cx="8820146" cy="337078"/>
          </a:xfrm>
        </p:spPr>
        <p:txBody>
          <a:bodyPr/>
          <a:lstStyle/>
          <a:p>
            <a:r>
              <a:rPr lang="es-ES" dirty="0"/>
              <a:t>Entorno cliente – HTML y CSS - Formateando texto</a:t>
            </a:r>
          </a:p>
        </p:txBody>
      </p:sp>
      <p:graphicFrame>
        <p:nvGraphicFramePr>
          <p:cNvPr id="2" name="1 Tabla"/>
          <p:cNvGraphicFramePr>
            <a:graphicFrameLocks noGrp="1"/>
          </p:cNvGraphicFramePr>
          <p:nvPr>
            <p:extLst>
              <p:ext uri="{D42A27DB-BD31-4B8C-83A1-F6EECF244321}">
                <p14:modId xmlns:p14="http://schemas.microsoft.com/office/powerpoint/2010/main" val="2183130938"/>
              </p:ext>
            </p:extLst>
          </p:nvPr>
        </p:nvGraphicFramePr>
        <p:xfrm>
          <a:off x="2328332" y="2033960"/>
          <a:ext cx="9120718" cy="4744720"/>
        </p:xfrm>
        <a:graphic>
          <a:graphicData uri="http://schemas.openxmlformats.org/drawingml/2006/table">
            <a:tbl>
              <a:tblPr firstRow="1" bandRow="1">
                <a:tableStyleId>{073A0DAA-6AF3-43AB-8588-CEC1D06C72B9}</a:tableStyleId>
              </a:tblPr>
              <a:tblGrid>
                <a:gridCol w="2063933"/>
                <a:gridCol w="7056785"/>
              </a:tblGrid>
              <a:tr h="370840">
                <a:tc>
                  <a:txBody>
                    <a:bodyPr/>
                    <a:lstStyle/>
                    <a:p>
                      <a:r>
                        <a:rPr lang="es-ES" sz="1400" dirty="0" smtClean="0">
                          <a:latin typeface="Arial" panose="020B0604020202020204" pitchFamily="34" charset="0"/>
                          <a:cs typeface="Arial" panose="020B0604020202020204" pitchFamily="34" charset="0"/>
                        </a:rPr>
                        <a:t>Etiquetas</a:t>
                      </a:r>
                      <a:endParaRPr lang="es-ES" sz="1400" dirty="0">
                        <a:latin typeface="Arial" panose="020B0604020202020204" pitchFamily="34" charset="0"/>
                        <a:cs typeface="Arial" panose="020B0604020202020204" pitchFamily="34" charset="0"/>
                      </a:endParaRPr>
                    </a:p>
                  </a:txBody>
                  <a:tcPr/>
                </a:tc>
                <a:tc>
                  <a:txBody>
                    <a:bodyPr/>
                    <a:lstStyle/>
                    <a:p>
                      <a:r>
                        <a:rPr lang="es-ES" sz="1400" dirty="0" smtClean="0">
                          <a:latin typeface="Arial" panose="020B0604020202020204" pitchFamily="34" charset="0"/>
                          <a:cs typeface="Arial" panose="020B0604020202020204" pitchFamily="34" charset="0"/>
                        </a:rPr>
                        <a:t>Descripción</a:t>
                      </a:r>
                      <a:endParaRPr lang="es-ES" sz="1400" dirty="0">
                        <a:latin typeface="Arial" panose="020B0604020202020204" pitchFamily="34" charset="0"/>
                        <a:cs typeface="Arial" panose="020B0604020202020204" pitchFamily="34" charset="0"/>
                      </a:endParaRPr>
                    </a:p>
                  </a:txBody>
                  <a:tcPr/>
                </a:tc>
              </a:tr>
              <a:tr h="370840">
                <a:tc>
                  <a:txBody>
                    <a:bodyPr/>
                    <a:lstStyle/>
                    <a:p>
                      <a:r>
                        <a:rPr lang="es-ES" sz="1400" dirty="0" smtClean="0">
                          <a:latin typeface="Arial" panose="020B0604020202020204" pitchFamily="34" charset="0"/>
                          <a:cs typeface="Arial" panose="020B0604020202020204" pitchFamily="34" charset="0"/>
                        </a:rPr>
                        <a:t>&lt;b&gt; y &lt;</a:t>
                      </a:r>
                      <a:r>
                        <a:rPr lang="es-ES" sz="1400" dirty="0" err="1" smtClean="0">
                          <a:latin typeface="Arial" panose="020B0604020202020204" pitchFamily="34" charset="0"/>
                          <a:cs typeface="Arial" panose="020B0604020202020204" pitchFamily="34" charset="0"/>
                        </a:rPr>
                        <a:t>strong</a:t>
                      </a:r>
                      <a:r>
                        <a:rPr lang="es-ES" sz="1400" dirty="0" smtClean="0">
                          <a:latin typeface="Arial" panose="020B0604020202020204" pitchFamily="34" charset="0"/>
                          <a:cs typeface="Arial" panose="020B0604020202020204" pitchFamily="34" charset="0"/>
                        </a:rPr>
                        <a:t>&gt;</a:t>
                      </a:r>
                      <a:endParaRPr lang="es-ES" sz="1400" dirty="0">
                        <a:latin typeface="Arial" panose="020B0604020202020204" pitchFamily="34" charset="0"/>
                        <a:cs typeface="Arial" panose="020B0604020202020204" pitchFamily="34" charset="0"/>
                      </a:endParaRPr>
                    </a:p>
                  </a:txBody>
                  <a:tcPr/>
                </a:tc>
                <a:tc>
                  <a:txBody>
                    <a:bodyPr/>
                    <a:lstStyle/>
                    <a:p>
                      <a:r>
                        <a:rPr lang="es-ES" sz="1400" dirty="0" smtClean="0">
                          <a:latin typeface="Arial" panose="020B0604020202020204" pitchFamily="34" charset="0"/>
                          <a:cs typeface="Arial" panose="020B0604020202020204" pitchFamily="34" charset="0"/>
                        </a:rPr>
                        <a:t>Texto en negrita y texto importante. El</a:t>
                      </a:r>
                      <a:r>
                        <a:rPr lang="es-ES" sz="1400" baseline="0" dirty="0" smtClean="0">
                          <a:latin typeface="Arial" panose="020B0604020202020204" pitchFamily="34" charset="0"/>
                          <a:cs typeface="Arial" panose="020B0604020202020204" pitchFamily="34" charset="0"/>
                        </a:rPr>
                        <a:t> aspecto es el mismo pero no para el SEO.</a:t>
                      </a:r>
                      <a:endParaRPr lang="es-ES" sz="1400" dirty="0">
                        <a:latin typeface="Arial" panose="020B0604020202020204" pitchFamily="34" charset="0"/>
                        <a:cs typeface="Arial" panose="020B0604020202020204" pitchFamily="34" charset="0"/>
                      </a:endParaRPr>
                    </a:p>
                  </a:txBody>
                  <a:tcPr/>
                </a:tc>
              </a:tr>
              <a:tr h="370840">
                <a:tc>
                  <a:txBody>
                    <a:bodyPr/>
                    <a:lstStyle/>
                    <a:p>
                      <a:r>
                        <a:rPr lang="es-ES" sz="1400" dirty="0" smtClean="0">
                          <a:latin typeface="Arial" panose="020B0604020202020204" pitchFamily="34" charset="0"/>
                          <a:cs typeface="Arial" panose="020B0604020202020204" pitchFamily="34" charset="0"/>
                        </a:rPr>
                        <a:t>&lt;i&gt; y &lt;</a:t>
                      </a:r>
                      <a:r>
                        <a:rPr lang="es-ES" sz="1400" dirty="0" err="1" smtClean="0">
                          <a:latin typeface="Arial" panose="020B0604020202020204" pitchFamily="34" charset="0"/>
                          <a:cs typeface="Arial" panose="020B0604020202020204" pitchFamily="34" charset="0"/>
                        </a:rPr>
                        <a:t>em</a:t>
                      </a:r>
                      <a:r>
                        <a:rPr lang="es-ES" sz="1400" dirty="0" smtClean="0">
                          <a:latin typeface="Arial" panose="020B0604020202020204" pitchFamily="34" charset="0"/>
                          <a:cs typeface="Arial" panose="020B0604020202020204" pitchFamily="34" charset="0"/>
                        </a:rPr>
                        <a:t>&gt;</a:t>
                      </a:r>
                      <a:endParaRPr lang="es-ES" sz="1400" dirty="0">
                        <a:latin typeface="Arial" panose="020B0604020202020204" pitchFamily="34" charset="0"/>
                        <a:cs typeface="Arial" panose="020B0604020202020204" pitchFamily="34" charset="0"/>
                      </a:endParaRPr>
                    </a:p>
                  </a:txBody>
                  <a:tcPr/>
                </a:tc>
                <a:tc>
                  <a:txBody>
                    <a:bodyPr/>
                    <a:lstStyle/>
                    <a:p>
                      <a:r>
                        <a:rPr lang="es-ES" sz="1400" dirty="0" smtClean="0">
                          <a:latin typeface="Arial" panose="020B0604020202020204" pitchFamily="34" charset="0"/>
                          <a:cs typeface="Arial" panose="020B0604020202020204" pitchFamily="34" charset="0"/>
                        </a:rPr>
                        <a:t>Texto en cursiva y enfatizada. El aspecto</a:t>
                      </a:r>
                      <a:r>
                        <a:rPr lang="es-ES" sz="1400" baseline="0" dirty="0" smtClean="0">
                          <a:latin typeface="Arial" panose="020B0604020202020204" pitchFamily="34" charset="0"/>
                          <a:cs typeface="Arial" panose="020B0604020202020204" pitchFamily="34" charset="0"/>
                        </a:rPr>
                        <a:t> es el mismo pero no para el SEO.</a:t>
                      </a:r>
                      <a:endParaRPr lang="es-ES" sz="1400" dirty="0">
                        <a:latin typeface="Arial" panose="020B0604020202020204" pitchFamily="34" charset="0"/>
                        <a:cs typeface="Arial" panose="020B0604020202020204" pitchFamily="34" charset="0"/>
                      </a:endParaRPr>
                    </a:p>
                  </a:txBody>
                  <a:tcPr/>
                </a:tc>
              </a:tr>
              <a:tr h="370840">
                <a:tc>
                  <a:txBody>
                    <a:bodyPr/>
                    <a:lstStyle/>
                    <a:p>
                      <a:r>
                        <a:rPr lang="es-ES" sz="1400" dirty="0" smtClean="0">
                          <a:latin typeface="Arial" panose="020B0604020202020204" pitchFamily="34" charset="0"/>
                          <a:cs typeface="Arial" panose="020B0604020202020204" pitchFamily="34" charset="0"/>
                        </a:rPr>
                        <a:t>&lt;sub&gt; y &lt;</a:t>
                      </a:r>
                      <a:r>
                        <a:rPr lang="es-ES" sz="1400" dirty="0" err="1" smtClean="0">
                          <a:latin typeface="Arial" panose="020B0604020202020204" pitchFamily="34" charset="0"/>
                          <a:cs typeface="Arial" panose="020B0604020202020204" pitchFamily="34" charset="0"/>
                        </a:rPr>
                        <a:t>sup</a:t>
                      </a:r>
                      <a:r>
                        <a:rPr lang="es-ES" sz="1400" dirty="0" smtClean="0">
                          <a:latin typeface="Arial" panose="020B0604020202020204" pitchFamily="34" charset="0"/>
                          <a:cs typeface="Arial" panose="020B0604020202020204" pitchFamily="34" charset="0"/>
                        </a:rPr>
                        <a:t>&gt;</a:t>
                      </a:r>
                      <a:endParaRPr lang="es-ES" sz="1400" dirty="0">
                        <a:latin typeface="Arial" panose="020B0604020202020204" pitchFamily="34" charset="0"/>
                        <a:cs typeface="Arial" panose="020B0604020202020204" pitchFamily="34" charset="0"/>
                      </a:endParaRPr>
                    </a:p>
                  </a:txBody>
                  <a:tcPr/>
                </a:tc>
                <a:tc>
                  <a:txBody>
                    <a:bodyPr/>
                    <a:lstStyle/>
                    <a:p>
                      <a:r>
                        <a:rPr lang="es-ES" sz="1400" dirty="0" smtClean="0">
                          <a:latin typeface="Arial" panose="020B0604020202020204" pitchFamily="34" charset="0"/>
                          <a:cs typeface="Arial" panose="020B0604020202020204" pitchFamily="34" charset="0"/>
                        </a:rPr>
                        <a:t>Texto</a:t>
                      </a:r>
                      <a:r>
                        <a:rPr lang="es-ES" sz="1400" baseline="0" dirty="0" smtClean="0">
                          <a:latin typeface="Arial" panose="020B0604020202020204" pitchFamily="34" charset="0"/>
                          <a:cs typeface="Arial" panose="020B0604020202020204" pitchFamily="34" charset="0"/>
                        </a:rPr>
                        <a:t> en subíndice y en superíndice.</a:t>
                      </a:r>
                      <a:endParaRPr lang="es-ES" sz="1400" dirty="0">
                        <a:latin typeface="Arial" panose="020B0604020202020204" pitchFamily="34" charset="0"/>
                        <a:cs typeface="Arial" panose="020B0604020202020204" pitchFamily="34" charset="0"/>
                      </a:endParaRPr>
                    </a:p>
                  </a:txBody>
                  <a:tcPr/>
                </a:tc>
              </a:tr>
              <a:tr h="370840">
                <a:tc>
                  <a:txBody>
                    <a:bodyPr/>
                    <a:lstStyle/>
                    <a:p>
                      <a:r>
                        <a:rPr lang="es-ES" sz="1400" dirty="0" smtClean="0">
                          <a:latin typeface="Arial" panose="020B0604020202020204" pitchFamily="34" charset="0"/>
                          <a:cs typeface="Arial" panose="020B0604020202020204" pitchFamily="34" charset="0"/>
                        </a:rPr>
                        <a:t>&lt;</a:t>
                      </a:r>
                      <a:r>
                        <a:rPr lang="es-ES" sz="1400" dirty="0" err="1" smtClean="0">
                          <a:latin typeface="Arial" panose="020B0604020202020204" pitchFamily="34" charset="0"/>
                          <a:cs typeface="Arial" panose="020B0604020202020204" pitchFamily="34" charset="0"/>
                        </a:rPr>
                        <a:t>ins</a:t>
                      </a:r>
                      <a:r>
                        <a:rPr lang="es-ES" sz="1400" dirty="0" smtClean="0">
                          <a:latin typeface="Arial" panose="020B0604020202020204" pitchFamily="34" charset="0"/>
                          <a:cs typeface="Arial" panose="020B0604020202020204" pitchFamily="34" charset="0"/>
                        </a:rPr>
                        <a:t>&gt; y &lt;del&gt;</a:t>
                      </a:r>
                      <a:endParaRPr lang="es-ES" sz="1400" dirty="0">
                        <a:latin typeface="Arial" panose="020B0604020202020204" pitchFamily="34" charset="0"/>
                        <a:cs typeface="Arial" panose="020B0604020202020204" pitchFamily="34" charset="0"/>
                      </a:endParaRPr>
                    </a:p>
                  </a:txBody>
                  <a:tcPr/>
                </a:tc>
                <a:tc>
                  <a:txBody>
                    <a:bodyPr/>
                    <a:lstStyle/>
                    <a:p>
                      <a:r>
                        <a:rPr lang="es-ES" sz="1400" dirty="0" smtClean="0">
                          <a:latin typeface="Arial" panose="020B0604020202020204" pitchFamily="34" charset="0"/>
                          <a:cs typeface="Arial" panose="020B0604020202020204" pitchFamily="34" charset="0"/>
                        </a:rPr>
                        <a:t>Texto subrayado</a:t>
                      </a:r>
                      <a:r>
                        <a:rPr lang="es-ES" sz="1400" baseline="0" dirty="0" smtClean="0">
                          <a:latin typeface="Arial" panose="020B0604020202020204" pitchFamily="34" charset="0"/>
                          <a:cs typeface="Arial" panose="020B0604020202020204" pitchFamily="34" charset="0"/>
                        </a:rPr>
                        <a:t> y texto tachado.</a:t>
                      </a:r>
                      <a:endParaRPr lang="es-ES" sz="1400" dirty="0">
                        <a:latin typeface="Arial" panose="020B0604020202020204" pitchFamily="34" charset="0"/>
                        <a:cs typeface="Arial" panose="020B0604020202020204" pitchFamily="34" charset="0"/>
                      </a:endParaRPr>
                    </a:p>
                  </a:txBody>
                  <a:tcPr/>
                </a:tc>
              </a:tr>
              <a:tr h="370840">
                <a:tc>
                  <a:txBody>
                    <a:bodyPr/>
                    <a:lstStyle/>
                    <a:p>
                      <a:r>
                        <a:rPr lang="es-ES" sz="1400" dirty="0" smtClean="0">
                          <a:latin typeface="Arial" panose="020B0604020202020204" pitchFamily="34" charset="0"/>
                          <a:cs typeface="Arial" panose="020B0604020202020204" pitchFamily="34" charset="0"/>
                        </a:rPr>
                        <a:t>&lt;</a:t>
                      </a:r>
                      <a:r>
                        <a:rPr lang="es-ES" sz="1400" dirty="0" err="1" smtClean="0">
                          <a:latin typeface="Arial" panose="020B0604020202020204" pitchFamily="34" charset="0"/>
                          <a:cs typeface="Arial" panose="020B0604020202020204" pitchFamily="34" charset="0"/>
                        </a:rPr>
                        <a:t>br</a:t>
                      </a:r>
                      <a:r>
                        <a:rPr lang="es-ES" sz="1400" dirty="0" smtClean="0">
                          <a:latin typeface="Arial" panose="020B0604020202020204" pitchFamily="34" charset="0"/>
                          <a:cs typeface="Arial" panose="020B0604020202020204" pitchFamily="34" charset="0"/>
                        </a:rPr>
                        <a:t> /&gt;</a:t>
                      </a:r>
                      <a:endParaRPr lang="es-ES" sz="1400" dirty="0">
                        <a:latin typeface="Arial" panose="020B0604020202020204" pitchFamily="34" charset="0"/>
                        <a:cs typeface="Arial" panose="020B0604020202020204" pitchFamily="34" charset="0"/>
                      </a:endParaRPr>
                    </a:p>
                  </a:txBody>
                  <a:tcPr/>
                </a:tc>
                <a:tc>
                  <a:txBody>
                    <a:bodyPr/>
                    <a:lstStyle/>
                    <a:p>
                      <a:r>
                        <a:rPr lang="es-ES" sz="1400" dirty="0" smtClean="0">
                          <a:latin typeface="Arial" panose="020B0604020202020204" pitchFamily="34" charset="0"/>
                          <a:cs typeface="Arial" panose="020B0604020202020204" pitchFamily="34" charset="0"/>
                        </a:rPr>
                        <a:t>Esta</a:t>
                      </a:r>
                      <a:r>
                        <a:rPr lang="es-ES" sz="1400" baseline="0" dirty="0" smtClean="0">
                          <a:latin typeface="Arial" panose="020B0604020202020204" pitchFamily="34" charset="0"/>
                          <a:cs typeface="Arial" panose="020B0604020202020204" pitchFamily="34" charset="0"/>
                        </a:rPr>
                        <a:t> etiqueta produce un salto de línea en el texto.</a:t>
                      </a:r>
                      <a:endParaRPr lang="es-ES" sz="1400" dirty="0">
                        <a:latin typeface="Arial" panose="020B0604020202020204" pitchFamily="34" charset="0"/>
                        <a:cs typeface="Arial" panose="020B0604020202020204" pitchFamily="34" charset="0"/>
                      </a:endParaRPr>
                    </a:p>
                  </a:txBody>
                  <a:tcPr/>
                </a:tc>
              </a:tr>
              <a:tr h="370840">
                <a:tc>
                  <a:txBody>
                    <a:bodyPr/>
                    <a:lstStyle/>
                    <a:p>
                      <a:r>
                        <a:rPr lang="es-ES" sz="1400" dirty="0" smtClean="0">
                          <a:latin typeface="Arial" panose="020B0604020202020204" pitchFamily="34" charset="0"/>
                          <a:cs typeface="Arial" panose="020B0604020202020204" pitchFamily="34" charset="0"/>
                        </a:rPr>
                        <a:t>&lt;</a:t>
                      </a:r>
                      <a:r>
                        <a:rPr lang="es-ES" sz="1400" dirty="0" err="1" smtClean="0">
                          <a:latin typeface="Arial" panose="020B0604020202020204" pitchFamily="34" charset="0"/>
                          <a:cs typeface="Arial" panose="020B0604020202020204" pitchFamily="34" charset="0"/>
                        </a:rPr>
                        <a:t>mark</a:t>
                      </a:r>
                      <a:r>
                        <a:rPr lang="es-ES" sz="1400" dirty="0" smtClean="0">
                          <a:latin typeface="Arial" panose="020B0604020202020204" pitchFamily="34" charset="0"/>
                          <a:cs typeface="Arial" panose="020B0604020202020204" pitchFamily="34" charset="0"/>
                        </a:rPr>
                        <a:t>&gt;</a:t>
                      </a:r>
                      <a:endParaRPr lang="es-ES" sz="1400" dirty="0">
                        <a:latin typeface="Arial" panose="020B0604020202020204" pitchFamily="34" charset="0"/>
                        <a:cs typeface="Arial" panose="020B0604020202020204" pitchFamily="34" charset="0"/>
                      </a:endParaRPr>
                    </a:p>
                  </a:txBody>
                  <a:tcPr/>
                </a:tc>
                <a:tc>
                  <a:txBody>
                    <a:bodyPr/>
                    <a:lstStyle/>
                    <a:p>
                      <a:r>
                        <a:rPr lang="es-ES" sz="1400" dirty="0" smtClean="0">
                          <a:latin typeface="Arial" panose="020B0604020202020204" pitchFamily="34" charset="0"/>
                          <a:cs typeface="Arial" panose="020B0604020202020204" pitchFamily="34" charset="0"/>
                        </a:rPr>
                        <a:t>Texto con fondo amarillo</a:t>
                      </a:r>
                      <a:r>
                        <a:rPr lang="es-ES" sz="1400" baseline="0" dirty="0" smtClean="0">
                          <a:latin typeface="Arial" panose="020B0604020202020204" pitchFamily="34" charset="0"/>
                          <a:cs typeface="Arial" panose="020B0604020202020204" pitchFamily="34" charset="0"/>
                        </a:rPr>
                        <a:t>, por defecto.</a:t>
                      </a:r>
                      <a:endParaRPr lang="es-ES" sz="1400" dirty="0">
                        <a:latin typeface="Arial" panose="020B0604020202020204" pitchFamily="34" charset="0"/>
                        <a:cs typeface="Arial" panose="020B0604020202020204" pitchFamily="34" charset="0"/>
                      </a:endParaRPr>
                    </a:p>
                  </a:txBody>
                  <a:tcPr/>
                </a:tc>
              </a:tr>
              <a:tr h="370840">
                <a:tc>
                  <a:txBody>
                    <a:bodyPr/>
                    <a:lstStyle/>
                    <a:p>
                      <a:r>
                        <a:rPr lang="es-ES" sz="1400" dirty="0" smtClean="0">
                          <a:latin typeface="Arial" panose="020B0604020202020204" pitchFamily="34" charset="0"/>
                          <a:cs typeface="Arial" panose="020B0604020202020204" pitchFamily="34" charset="0"/>
                        </a:rPr>
                        <a:t>&lt;cite&gt;</a:t>
                      </a:r>
                      <a:endParaRPr lang="es-ES" sz="1400" dirty="0">
                        <a:latin typeface="Arial" panose="020B0604020202020204" pitchFamily="34" charset="0"/>
                        <a:cs typeface="Arial" panose="020B0604020202020204" pitchFamily="34" charset="0"/>
                      </a:endParaRPr>
                    </a:p>
                  </a:txBody>
                  <a:tcPr/>
                </a:tc>
                <a:tc>
                  <a:txBody>
                    <a:bodyPr/>
                    <a:lstStyle/>
                    <a:p>
                      <a:r>
                        <a:rPr lang="es-ES" sz="1400" dirty="0" smtClean="0">
                          <a:latin typeface="Arial" panose="020B0604020202020204" pitchFamily="34" charset="0"/>
                          <a:cs typeface="Arial" panose="020B0604020202020204" pitchFamily="34" charset="0"/>
                        </a:rPr>
                        <a:t>Se utiliza para resaltar el título</a:t>
                      </a:r>
                      <a:r>
                        <a:rPr lang="es-ES" sz="1400" baseline="0" dirty="0" smtClean="0">
                          <a:latin typeface="Arial" panose="020B0604020202020204" pitchFamily="34" charset="0"/>
                          <a:cs typeface="Arial" panose="020B0604020202020204" pitchFamily="34" charset="0"/>
                        </a:rPr>
                        <a:t> de un trabajo. El aspecto es cursiva.</a:t>
                      </a:r>
                      <a:endParaRPr lang="es-ES" sz="1400" dirty="0">
                        <a:latin typeface="Arial" panose="020B0604020202020204" pitchFamily="34" charset="0"/>
                        <a:cs typeface="Arial" panose="020B0604020202020204" pitchFamily="34" charset="0"/>
                      </a:endParaRPr>
                    </a:p>
                  </a:txBody>
                  <a:tcPr/>
                </a:tc>
              </a:tr>
              <a:tr h="370840">
                <a:tc>
                  <a:txBody>
                    <a:bodyPr/>
                    <a:lstStyle/>
                    <a:p>
                      <a:r>
                        <a:rPr lang="es-ES" sz="1400" dirty="0" smtClean="0">
                          <a:latin typeface="Arial" panose="020B0604020202020204" pitchFamily="34" charset="0"/>
                          <a:cs typeface="Arial" panose="020B0604020202020204" pitchFamily="34" charset="0"/>
                        </a:rPr>
                        <a:t>&lt;</a:t>
                      </a:r>
                      <a:r>
                        <a:rPr lang="es-ES" sz="1400" dirty="0" err="1" smtClean="0">
                          <a:latin typeface="Arial" panose="020B0604020202020204" pitchFamily="34" charset="0"/>
                          <a:cs typeface="Arial" panose="020B0604020202020204" pitchFamily="34" charset="0"/>
                        </a:rPr>
                        <a:t>dfn</a:t>
                      </a:r>
                      <a:r>
                        <a:rPr lang="es-ES" sz="1400" dirty="0" smtClean="0">
                          <a:latin typeface="Arial" panose="020B0604020202020204" pitchFamily="34" charset="0"/>
                          <a:cs typeface="Arial" panose="020B0604020202020204" pitchFamily="34" charset="0"/>
                        </a:rPr>
                        <a:t>&gt;</a:t>
                      </a:r>
                      <a:endParaRPr lang="es-ES" sz="1400" dirty="0">
                        <a:latin typeface="Arial" panose="020B0604020202020204" pitchFamily="34" charset="0"/>
                        <a:cs typeface="Arial" panose="020B0604020202020204" pitchFamily="34" charset="0"/>
                      </a:endParaRPr>
                    </a:p>
                  </a:txBody>
                  <a:tcPr/>
                </a:tc>
                <a:tc>
                  <a:txBody>
                    <a:bodyPr/>
                    <a:lstStyle/>
                    <a:p>
                      <a:r>
                        <a:rPr lang="es-ES" sz="1400" dirty="0" smtClean="0">
                          <a:latin typeface="Arial" panose="020B0604020202020204" pitchFamily="34" charset="0"/>
                          <a:cs typeface="Arial" panose="020B0604020202020204" pitchFamily="34" charset="0"/>
                        </a:rPr>
                        <a:t>Se utiliza cuando escribimos una explicación y el termino explicado lo</a:t>
                      </a:r>
                      <a:r>
                        <a:rPr lang="es-ES" sz="1400" baseline="0" dirty="0" smtClean="0">
                          <a:latin typeface="Arial" panose="020B0604020202020204" pitchFamily="34" charset="0"/>
                          <a:cs typeface="Arial" panose="020B0604020202020204" pitchFamily="34" charset="0"/>
                        </a:rPr>
                        <a:t> deseamos resaltar.</a:t>
                      </a:r>
                      <a:endParaRPr lang="es-ES" sz="1400" dirty="0">
                        <a:latin typeface="Arial" panose="020B0604020202020204" pitchFamily="34" charset="0"/>
                        <a:cs typeface="Arial" panose="020B0604020202020204" pitchFamily="34" charset="0"/>
                      </a:endParaRPr>
                    </a:p>
                  </a:txBody>
                  <a:tcPr/>
                </a:tc>
              </a:tr>
              <a:tr h="370840">
                <a:tc>
                  <a:txBody>
                    <a:bodyPr/>
                    <a:lstStyle/>
                    <a:p>
                      <a:r>
                        <a:rPr lang="es-ES" sz="1400" dirty="0" smtClean="0">
                          <a:latin typeface="Arial" panose="020B0604020202020204" pitchFamily="34" charset="0"/>
                          <a:cs typeface="Arial" panose="020B0604020202020204" pitchFamily="34" charset="0"/>
                        </a:rPr>
                        <a:t>&lt;</a:t>
                      </a:r>
                      <a:r>
                        <a:rPr lang="es-ES" sz="1400" dirty="0" err="1" smtClean="0">
                          <a:latin typeface="Arial" panose="020B0604020202020204" pitchFamily="34" charset="0"/>
                          <a:cs typeface="Arial" panose="020B0604020202020204" pitchFamily="34" charset="0"/>
                        </a:rPr>
                        <a:t>kbd</a:t>
                      </a:r>
                      <a:r>
                        <a:rPr lang="es-ES" sz="1400" dirty="0" smtClean="0">
                          <a:latin typeface="Arial" panose="020B0604020202020204" pitchFamily="34" charset="0"/>
                          <a:cs typeface="Arial" panose="020B0604020202020204" pitchFamily="34" charset="0"/>
                        </a:rPr>
                        <a:t>&gt;</a:t>
                      </a:r>
                      <a:endParaRPr lang="es-ES" sz="1400" dirty="0">
                        <a:latin typeface="Arial" panose="020B0604020202020204" pitchFamily="34" charset="0"/>
                        <a:cs typeface="Arial" panose="020B0604020202020204" pitchFamily="34" charset="0"/>
                      </a:endParaRPr>
                    </a:p>
                  </a:txBody>
                  <a:tcPr/>
                </a:tc>
                <a:tc>
                  <a:txBody>
                    <a:bodyPr/>
                    <a:lstStyle/>
                    <a:p>
                      <a:r>
                        <a:rPr lang="es-ES" sz="1400" dirty="0" smtClean="0">
                          <a:latin typeface="Arial" panose="020B0604020202020204" pitchFamily="34" charset="0"/>
                          <a:cs typeface="Arial" panose="020B0604020202020204" pitchFamily="34" charset="0"/>
                        </a:rPr>
                        <a:t>Se utiliza para resaltar una entrada de teclado. La fuente que utiliza</a:t>
                      </a:r>
                      <a:r>
                        <a:rPr lang="es-ES" sz="1400" baseline="0" dirty="0" smtClean="0">
                          <a:latin typeface="Arial" panose="020B0604020202020204" pitchFamily="34" charset="0"/>
                          <a:cs typeface="Arial" panose="020B0604020202020204" pitchFamily="34" charset="0"/>
                        </a:rPr>
                        <a:t> es </a:t>
                      </a:r>
                      <a:r>
                        <a:rPr lang="es-ES" sz="1400" baseline="0" dirty="0" err="1" smtClean="0">
                          <a:latin typeface="Arial" panose="020B0604020202020204" pitchFamily="34" charset="0"/>
                          <a:cs typeface="Arial" panose="020B0604020202020204" pitchFamily="34" charset="0"/>
                        </a:rPr>
                        <a:t>monospace</a:t>
                      </a:r>
                      <a:r>
                        <a:rPr lang="es-ES" sz="1400" baseline="0" dirty="0" smtClean="0">
                          <a:latin typeface="Arial" panose="020B0604020202020204" pitchFamily="34" charset="0"/>
                          <a:cs typeface="Arial" panose="020B0604020202020204" pitchFamily="34" charset="0"/>
                        </a:rPr>
                        <a:t>.</a:t>
                      </a:r>
                      <a:endParaRPr lang="es-ES" sz="1400" dirty="0">
                        <a:latin typeface="Arial" panose="020B0604020202020204" pitchFamily="34" charset="0"/>
                        <a:cs typeface="Arial" panose="020B0604020202020204" pitchFamily="34" charset="0"/>
                      </a:endParaRPr>
                    </a:p>
                  </a:txBody>
                  <a:tcPr/>
                </a:tc>
              </a:tr>
              <a:tr h="370840">
                <a:tc>
                  <a:txBody>
                    <a:bodyPr/>
                    <a:lstStyle/>
                    <a:p>
                      <a:r>
                        <a:rPr lang="es-ES" sz="1400" dirty="0" smtClean="0">
                          <a:latin typeface="Arial" panose="020B0604020202020204" pitchFamily="34" charset="0"/>
                          <a:cs typeface="Arial" panose="020B0604020202020204" pitchFamily="34" charset="0"/>
                        </a:rPr>
                        <a:t>&lt;</a:t>
                      </a:r>
                      <a:r>
                        <a:rPr lang="es-ES" sz="1400" dirty="0" err="1" smtClean="0">
                          <a:latin typeface="Arial" panose="020B0604020202020204" pitchFamily="34" charset="0"/>
                          <a:cs typeface="Arial" panose="020B0604020202020204" pitchFamily="34" charset="0"/>
                        </a:rPr>
                        <a:t>samp</a:t>
                      </a:r>
                      <a:r>
                        <a:rPr lang="es-ES" sz="1400" dirty="0" smtClean="0">
                          <a:latin typeface="Arial" panose="020B0604020202020204" pitchFamily="34" charset="0"/>
                          <a:cs typeface="Arial" panose="020B0604020202020204" pitchFamily="34" charset="0"/>
                        </a:rPr>
                        <a:t>&gt;</a:t>
                      </a:r>
                      <a:endParaRPr lang="es-ES" sz="1400" dirty="0">
                        <a:latin typeface="Arial" panose="020B0604020202020204" pitchFamily="34" charset="0"/>
                        <a:cs typeface="Arial" panose="020B0604020202020204" pitchFamily="34" charset="0"/>
                      </a:endParaRPr>
                    </a:p>
                  </a:txBody>
                  <a:tcPr/>
                </a:tc>
                <a:tc>
                  <a:txBody>
                    <a:bodyPr/>
                    <a:lstStyle/>
                    <a:p>
                      <a:r>
                        <a:rPr lang="es-ES" sz="1400" dirty="0" smtClean="0">
                          <a:latin typeface="Arial" panose="020B0604020202020204" pitchFamily="34" charset="0"/>
                          <a:cs typeface="Arial" panose="020B0604020202020204" pitchFamily="34" charset="0"/>
                        </a:rPr>
                        <a:t>Se utiliza para</a:t>
                      </a:r>
                      <a:r>
                        <a:rPr lang="es-ES" sz="1400" baseline="0" dirty="0" smtClean="0">
                          <a:latin typeface="Arial" panose="020B0604020202020204" pitchFamily="34" charset="0"/>
                          <a:cs typeface="Arial" panose="020B0604020202020204" pitchFamily="34" charset="0"/>
                        </a:rPr>
                        <a:t> resaltar </a:t>
                      </a:r>
                      <a:r>
                        <a:rPr lang="es-ES" sz="1400" dirty="0" smtClean="0">
                          <a:latin typeface="Arial" panose="020B0604020202020204" pitchFamily="34" charset="0"/>
                          <a:cs typeface="Arial" panose="020B0604020202020204" pitchFamily="34" charset="0"/>
                        </a:rPr>
                        <a:t>la salida, un mensaje o el</a:t>
                      </a:r>
                      <a:r>
                        <a:rPr lang="es-ES" sz="1400" baseline="0" dirty="0" smtClean="0">
                          <a:latin typeface="Arial" panose="020B0604020202020204" pitchFamily="34" charset="0"/>
                          <a:cs typeface="Arial" panose="020B0604020202020204" pitchFamily="34" charset="0"/>
                        </a:rPr>
                        <a:t> retorno </a:t>
                      </a:r>
                      <a:r>
                        <a:rPr lang="es-ES" sz="1400" dirty="0" smtClean="0">
                          <a:latin typeface="Arial" panose="020B0604020202020204" pitchFamily="34" charset="0"/>
                          <a:cs typeface="Arial" panose="020B0604020202020204" pitchFamily="34" charset="0"/>
                        </a:rPr>
                        <a:t>de los programas. La fuente que utiliza</a:t>
                      </a:r>
                      <a:r>
                        <a:rPr lang="es-ES" sz="1400" baseline="0" dirty="0" smtClean="0">
                          <a:latin typeface="Arial" panose="020B0604020202020204" pitchFamily="34" charset="0"/>
                          <a:cs typeface="Arial" panose="020B0604020202020204" pitchFamily="34" charset="0"/>
                        </a:rPr>
                        <a:t> es </a:t>
                      </a:r>
                      <a:r>
                        <a:rPr lang="es-ES" sz="1400" baseline="0" dirty="0" err="1" smtClean="0">
                          <a:latin typeface="Arial" panose="020B0604020202020204" pitchFamily="34" charset="0"/>
                          <a:cs typeface="Arial" panose="020B0604020202020204" pitchFamily="34" charset="0"/>
                        </a:rPr>
                        <a:t>monospace</a:t>
                      </a:r>
                      <a:r>
                        <a:rPr lang="es-ES" sz="1400" baseline="0" dirty="0" smtClean="0">
                          <a:latin typeface="Arial" panose="020B0604020202020204" pitchFamily="34" charset="0"/>
                          <a:cs typeface="Arial" panose="020B0604020202020204" pitchFamily="34" charset="0"/>
                        </a:rPr>
                        <a:t>.</a:t>
                      </a:r>
                      <a:endParaRPr lang="es-ES" sz="1400" dirty="0">
                        <a:latin typeface="Arial" panose="020B0604020202020204" pitchFamily="34" charset="0"/>
                        <a:cs typeface="Arial" panose="020B0604020202020204" pitchFamily="34" charset="0"/>
                      </a:endParaRPr>
                    </a:p>
                  </a:txBody>
                  <a:tcPr/>
                </a:tc>
              </a:tr>
              <a:tr h="370840">
                <a:tc>
                  <a:txBody>
                    <a:bodyPr/>
                    <a:lstStyle/>
                    <a:p>
                      <a:r>
                        <a:rPr lang="es-ES" sz="1400" dirty="0" smtClean="0">
                          <a:latin typeface="Arial" panose="020B0604020202020204" pitchFamily="34" charset="0"/>
                          <a:cs typeface="Arial" panose="020B0604020202020204" pitchFamily="34" charset="0"/>
                        </a:rPr>
                        <a:t>&lt;</a:t>
                      </a:r>
                      <a:r>
                        <a:rPr lang="es-ES" sz="1400" dirty="0" err="1" smtClean="0">
                          <a:latin typeface="Arial" panose="020B0604020202020204" pitchFamily="34" charset="0"/>
                          <a:cs typeface="Arial" panose="020B0604020202020204" pitchFamily="34" charset="0"/>
                        </a:rPr>
                        <a:t>var</a:t>
                      </a:r>
                      <a:r>
                        <a:rPr lang="es-ES" sz="1400" dirty="0" smtClean="0">
                          <a:latin typeface="Arial" panose="020B0604020202020204" pitchFamily="34" charset="0"/>
                          <a:cs typeface="Arial" panose="020B0604020202020204" pitchFamily="34" charset="0"/>
                        </a:rPr>
                        <a:t>&gt;</a:t>
                      </a:r>
                      <a:endParaRPr lang="es-ES" sz="1400" dirty="0">
                        <a:latin typeface="Arial" panose="020B0604020202020204" pitchFamily="34" charset="0"/>
                        <a:cs typeface="Arial" panose="020B0604020202020204" pitchFamily="34" charset="0"/>
                      </a:endParaRPr>
                    </a:p>
                  </a:txBody>
                  <a:tcPr/>
                </a:tc>
                <a:tc>
                  <a:txBody>
                    <a:bodyPr/>
                    <a:lstStyle/>
                    <a:p>
                      <a:r>
                        <a:rPr lang="es-ES" sz="1400" dirty="0" smtClean="0">
                          <a:latin typeface="Arial" panose="020B0604020202020204" pitchFamily="34" charset="0"/>
                          <a:cs typeface="Arial" panose="020B0604020202020204" pitchFamily="34" charset="0"/>
                        </a:rPr>
                        <a:t>Se utiliza para resaltar</a:t>
                      </a:r>
                      <a:r>
                        <a:rPr lang="es-ES" sz="1400" baseline="0" dirty="0" smtClean="0">
                          <a:latin typeface="Arial" panose="020B0604020202020204" pitchFamily="34" charset="0"/>
                          <a:cs typeface="Arial" panose="020B0604020202020204" pitchFamily="34" charset="0"/>
                        </a:rPr>
                        <a:t> </a:t>
                      </a:r>
                      <a:endParaRPr lang="es-ES" sz="1400" dirty="0">
                        <a:latin typeface="Arial" panose="020B0604020202020204" pitchFamily="34" charset="0"/>
                        <a:cs typeface="Arial" panose="020B0604020202020204" pitchFamily="34" charset="0"/>
                      </a:endParaRPr>
                    </a:p>
                  </a:txBody>
                  <a:tcPr/>
                </a:tc>
              </a:tr>
            </a:tbl>
          </a:graphicData>
        </a:graphic>
      </p:graphicFrame>
      <p:sp>
        <p:nvSpPr>
          <p:cNvPr id="6" name="5 Rectángulo"/>
          <p:cNvSpPr/>
          <p:nvPr/>
        </p:nvSpPr>
        <p:spPr>
          <a:xfrm>
            <a:off x="9245306" y="6690701"/>
            <a:ext cx="2347759" cy="338554"/>
          </a:xfrm>
          <a:prstGeom prst="rect">
            <a:avLst/>
          </a:prstGeom>
        </p:spPr>
        <p:txBody>
          <a:bodyPr wrap="none">
            <a:spAutoFit/>
          </a:bodyPr>
          <a:lstStyle/>
          <a:p>
            <a:r>
              <a:rPr lang="es-ES" sz="1600" dirty="0" smtClean="0">
                <a:solidFill>
                  <a:schemeClr val="accent1"/>
                </a:solidFill>
              </a:rPr>
              <a:t>formateandotexto_2.html</a:t>
            </a:r>
            <a:endParaRPr lang="es-ES" sz="1600" dirty="0">
              <a:solidFill>
                <a:schemeClr val="accent1"/>
              </a:solidFill>
            </a:endParaRPr>
          </a:p>
        </p:txBody>
      </p:sp>
    </p:spTree>
    <p:extLst>
      <p:ext uri="{BB962C8B-B14F-4D97-AF65-F5344CB8AC3E}">
        <p14:creationId xmlns:p14="http://schemas.microsoft.com/office/powerpoint/2010/main" val="17713825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chemeClr val="tx1">
                    <a:lumMod val="95000"/>
                    <a:lumOff val="5000"/>
                  </a:schemeClr>
                </a:solidFill>
              </a:rPr>
              <a:t>Formateando el texto</a:t>
            </a:r>
            <a:endParaRPr lang="es-ES_tradnl" dirty="0"/>
          </a:p>
        </p:txBody>
      </p:sp>
      <p:sp>
        <p:nvSpPr>
          <p:cNvPr id="15" name="9 Marcador de texto"/>
          <p:cNvSpPr>
            <a:spLocks noGrp="1"/>
          </p:cNvSpPr>
          <p:nvPr>
            <p:ph type="body" sz="quarter" idx="10"/>
          </p:nvPr>
        </p:nvSpPr>
        <p:spPr>
          <a:xfrm>
            <a:off x="2196855" y="1412881"/>
            <a:ext cx="8820146" cy="337078"/>
          </a:xfrm>
        </p:spPr>
        <p:txBody>
          <a:bodyPr/>
          <a:lstStyle/>
          <a:p>
            <a:r>
              <a:rPr lang="es-ES" dirty="0"/>
              <a:t>Entorno cliente – HTML y CSS - Formateando texto</a:t>
            </a:r>
          </a:p>
        </p:txBody>
      </p:sp>
      <p:graphicFrame>
        <p:nvGraphicFramePr>
          <p:cNvPr id="2" name="1 Tabla"/>
          <p:cNvGraphicFramePr>
            <a:graphicFrameLocks noGrp="1"/>
          </p:cNvGraphicFramePr>
          <p:nvPr>
            <p:extLst>
              <p:ext uri="{D42A27DB-BD31-4B8C-83A1-F6EECF244321}">
                <p14:modId xmlns:p14="http://schemas.microsoft.com/office/powerpoint/2010/main" val="1294651050"/>
              </p:ext>
            </p:extLst>
          </p:nvPr>
        </p:nvGraphicFramePr>
        <p:xfrm>
          <a:off x="2328332" y="2033960"/>
          <a:ext cx="9120718" cy="2047240"/>
        </p:xfrm>
        <a:graphic>
          <a:graphicData uri="http://schemas.openxmlformats.org/drawingml/2006/table">
            <a:tbl>
              <a:tblPr firstRow="1" bandRow="1">
                <a:tableStyleId>{073A0DAA-6AF3-43AB-8588-CEC1D06C72B9}</a:tableStyleId>
              </a:tblPr>
              <a:tblGrid>
                <a:gridCol w="2063933"/>
                <a:gridCol w="7056785"/>
              </a:tblGrid>
              <a:tr h="370840">
                <a:tc>
                  <a:txBody>
                    <a:bodyPr/>
                    <a:lstStyle/>
                    <a:p>
                      <a:r>
                        <a:rPr lang="es-ES" sz="1400" dirty="0" smtClean="0">
                          <a:latin typeface="Arial" panose="020B0604020202020204" pitchFamily="34" charset="0"/>
                          <a:cs typeface="Arial" panose="020B0604020202020204" pitchFamily="34" charset="0"/>
                        </a:rPr>
                        <a:t>Etiquetas</a:t>
                      </a:r>
                      <a:endParaRPr lang="es-ES" sz="1400" dirty="0">
                        <a:latin typeface="Arial" panose="020B0604020202020204" pitchFamily="34" charset="0"/>
                        <a:cs typeface="Arial" panose="020B0604020202020204" pitchFamily="34" charset="0"/>
                      </a:endParaRPr>
                    </a:p>
                  </a:txBody>
                  <a:tcPr/>
                </a:tc>
                <a:tc>
                  <a:txBody>
                    <a:bodyPr/>
                    <a:lstStyle/>
                    <a:p>
                      <a:r>
                        <a:rPr lang="es-ES" sz="1400" dirty="0" smtClean="0">
                          <a:latin typeface="Arial" panose="020B0604020202020204" pitchFamily="34" charset="0"/>
                          <a:cs typeface="Arial" panose="020B0604020202020204" pitchFamily="34" charset="0"/>
                        </a:rPr>
                        <a:t>Descripción</a:t>
                      </a:r>
                      <a:endParaRPr lang="es-ES" sz="1400" dirty="0">
                        <a:latin typeface="Arial" panose="020B0604020202020204" pitchFamily="34" charset="0"/>
                        <a:cs typeface="Arial" panose="020B0604020202020204" pitchFamily="34" charset="0"/>
                      </a:endParaRPr>
                    </a:p>
                  </a:txBody>
                  <a:tcPr/>
                </a:tc>
              </a:tr>
              <a:tr h="370840">
                <a:tc>
                  <a:txBody>
                    <a:bodyPr/>
                    <a:lstStyle/>
                    <a:p>
                      <a:r>
                        <a:rPr lang="es-ES" sz="1400" dirty="0" smtClean="0">
                          <a:latin typeface="Arial" panose="020B0604020202020204" pitchFamily="34" charset="0"/>
                          <a:cs typeface="Arial" panose="020B0604020202020204" pitchFamily="34" charset="0"/>
                        </a:rPr>
                        <a:t>&lt;pre&gt;</a:t>
                      </a:r>
                      <a:endParaRPr lang="es-ES" sz="1400" dirty="0">
                        <a:latin typeface="Arial" panose="020B0604020202020204" pitchFamily="34" charset="0"/>
                        <a:cs typeface="Arial" panose="020B0604020202020204" pitchFamily="34" charset="0"/>
                      </a:endParaRPr>
                    </a:p>
                  </a:txBody>
                  <a:tcPr/>
                </a:tc>
                <a:tc>
                  <a:txBody>
                    <a:bodyPr/>
                    <a:lstStyle/>
                    <a:p>
                      <a:pPr algn="l"/>
                      <a:r>
                        <a:rPr lang="es-ES" sz="1400" dirty="0" smtClean="0">
                          <a:effectLst/>
                          <a:latin typeface="Arial" panose="020B0604020202020204" pitchFamily="34" charset="0"/>
                          <a:cs typeface="Arial" panose="020B0604020202020204" pitchFamily="34" charset="0"/>
                        </a:rPr>
                        <a:t>La etiqueta &lt;pre&gt; define el texto </a:t>
                      </a:r>
                      <a:r>
                        <a:rPr lang="es-ES" sz="1400" dirty="0" err="1" smtClean="0">
                          <a:effectLst/>
                          <a:latin typeface="Arial" panose="020B0604020202020204" pitchFamily="34" charset="0"/>
                          <a:cs typeface="Arial" panose="020B0604020202020204" pitchFamily="34" charset="0"/>
                        </a:rPr>
                        <a:t>preformateado</a:t>
                      </a:r>
                      <a:r>
                        <a:rPr lang="es-ES" sz="1400" dirty="0" smtClean="0">
                          <a:effectLst/>
                          <a:latin typeface="Arial" panose="020B0604020202020204" pitchFamily="34" charset="0"/>
                          <a:cs typeface="Arial" panose="020B0604020202020204" pitchFamily="34" charset="0"/>
                        </a:rPr>
                        <a:t>,</a:t>
                      </a:r>
                      <a:r>
                        <a:rPr lang="es-ES" sz="1400" baseline="0" dirty="0" smtClean="0">
                          <a:effectLst/>
                          <a:latin typeface="Arial" panose="020B0604020202020204" pitchFamily="34" charset="0"/>
                          <a:cs typeface="Arial" panose="020B0604020202020204" pitchFamily="34" charset="0"/>
                        </a:rPr>
                        <a:t> es decir conserva los espacios y los saltos de línea, utiliza una fuente de ancho fijo, normalmente </a:t>
                      </a:r>
                      <a:r>
                        <a:rPr lang="es-ES" sz="1400" baseline="0" dirty="0" err="1" smtClean="0">
                          <a:effectLst/>
                          <a:latin typeface="Arial" panose="020B0604020202020204" pitchFamily="34" charset="0"/>
                          <a:cs typeface="Arial" panose="020B0604020202020204" pitchFamily="34" charset="0"/>
                        </a:rPr>
                        <a:t>monospace</a:t>
                      </a:r>
                      <a:r>
                        <a:rPr lang="es-ES" sz="1400" baseline="0" dirty="0" smtClean="0">
                          <a:effectLst/>
                          <a:latin typeface="Arial" panose="020B0604020202020204" pitchFamily="34" charset="0"/>
                          <a:cs typeface="Arial" panose="020B0604020202020204" pitchFamily="34" charset="0"/>
                        </a:rPr>
                        <a:t>.</a:t>
                      </a:r>
                    </a:p>
                    <a:p>
                      <a:pPr algn="l"/>
                      <a:r>
                        <a:rPr lang="es-ES" sz="1400" baseline="0" dirty="0" smtClean="0">
                          <a:effectLst/>
                          <a:latin typeface="Arial" panose="020B0604020202020204" pitchFamily="34" charset="0"/>
                          <a:cs typeface="Arial" panose="020B0604020202020204" pitchFamily="34" charset="0"/>
                        </a:rPr>
                        <a:t>Para conservar los espacios y los saltos de línea se define la propiedad </a:t>
                      </a:r>
                      <a:r>
                        <a:rPr lang="es-ES" sz="1400" baseline="0" dirty="0" err="1" smtClean="0">
                          <a:effectLst/>
                          <a:latin typeface="Arial" panose="020B0604020202020204" pitchFamily="34" charset="0"/>
                          <a:cs typeface="Arial" panose="020B0604020202020204" pitchFamily="34" charset="0"/>
                        </a:rPr>
                        <a:t>white-space</a:t>
                      </a:r>
                      <a:r>
                        <a:rPr lang="es-ES" sz="1400" baseline="0" dirty="0" smtClean="0">
                          <a:effectLst/>
                          <a:latin typeface="Arial" panose="020B0604020202020204" pitchFamily="34" charset="0"/>
                          <a:cs typeface="Arial" panose="020B0604020202020204" pitchFamily="34" charset="0"/>
                        </a:rPr>
                        <a:t>, de CSS, con el valor pre.</a:t>
                      </a:r>
                      <a:endParaRPr lang="es-ES" sz="1400" b="0" i="0" dirty="0" smtClean="0">
                        <a:solidFill>
                          <a:srgbClr val="333333"/>
                        </a:solidFill>
                        <a:effectLst/>
                        <a:latin typeface="Arial" panose="020B0604020202020204" pitchFamily="34" charset="0"/>
                        <a:cs typeface="Arial" panose="020B0604020202020204" pitchFamily="34" charset="0"/>
                      </a:endParaRPr>
                    </a:p>
                  </a:txBody>
                  <a:tcPr/>
                </a:tc>
              </a:tr>
              <a:tr h="370840">
                <a:tc>
                  <a:txBody>
                    <a:bodyPr/>
                    <a:lstStyle/>
                    <a:p>
                      <a:r>
                        <a:rPr lang="es-ES" sz="1400" dirty="0" smtClean="0">
                          <a:latin typeface="Arial" panose="020B0604020202020204" pitchFamily="34" charset="0"/>
                          <a:cs typeface="Arial" panose="020B0604020202020204" pitchFamily="34" charset="0"/>
                        </a:rPr>
                        <a:t>&lt;</a:t>
                      </a:r>
                      <a:r>
                        <a:rPr lang="es-ES" sz="1400" dirty="0" err="1" smtClean="0">
                          <a:latin typeface="Arial" panose="020B0604020202020204" pitchFamily="34" charset="0"/>
                          <a:cs typeface="Arial" panose="020B0604020202020204" pitchFamily="34" charset="0"/>
                        </a:rPr>
                        <a:t>code</a:t>
                      </a:r>
                      <a:r>
                        <a:rPr lang="es-ES" sz="1400" dirty="0" smtClean="0">
                          <a:latin typeface="Arial" panose="020B0604020202020204" pitchFamily="34" charset="0"/>
                          <a:cs typeface="Arial" panose="020B0604020202020204" pitchFamily="34" charset="0"/>
                        </a:rPr>
                        <a:t>&gt;</a:t>
                      </a:r>
                      <a:endParaRPr lang="es-ES" sz="1400" dirty="0">
                        <a:latin typeface="Arial" panose="020B0604020202020204" pitchFamily="34" charset="0"/>
                        <a:cs typeface="Arial" panose="020B0604020202020204" pitchFamily="34" charset="0"/>
                      </a:endParaRPr>
                    </a:p>
                  </a:txBody>
                  <a:tcPr/>
                </a:tc>
                <a:tc>
                  <a:txBody>
                    <a:bodyPr/>
                    <a:lstStyle/>
                    <a:p>
                      <a:r>
                        <a:rPr lang="es-ES" sz="1400" dirty="0" smtClean="0">
                          <a:latin typeface="Arial" panose="020B0604020202020204" pitchFamily="34" charset="0"/>
                          <a:cs typeface="Arial" panose="020B0604020202020204" pitchFamily="34" charset="0"/>
                        </a:rPr>
                        <a:t>Se utiliza para escribir ejemplos de código fuente.</a:t>
                      </a:r>
                      <a:r>
                        <a:rPr lang="es-ES" sz="1400" baseline="0" dirty="0" smtClean="0">
                          <a:latin typeface="Arial" panose="020B0604020202020204" pitchFamily="34" charset="0"/>
                          <a:cs typeface="Arial" panose="020B0604020202020204" pitchFamily="34" charset="0"/>
                        </a:rPr>
                        <a:t> El código si HTML también es interpretado y se visualizará lo que muestre. </a:t>
                      </a:r>
                      <a:r>
                        <a:rPr lang="es-ES" sz="1400" dirty="0" smtClean="0">
                          <a:latin typeface="Arial" panose="020B0604020202020204" pitchFamily="34" charset="0"/>
                          <a:cs typeface="Arial" panose="020B0604020202020204" pitchFamily="34" charset="0"/>
                        </a:rPr>
                        <a:t>La fuente que utiliza</a:t>
                      </a:r>
                      <a:r>
                        <a:rPr lang="es-ES" sz="1400" baseline="0" dirty="0" smtClean="0">
                          <a:latin typeface="Arial" panose="020B0604020202020204" pitchFamily="34" charset="0"/>
                          <a:cs typeface="Arial" panose="020B0604020202020204" pitchFamily="34" charset="0"/>
                        </a:rPr>
                        <a:t> es </a:t>
                      </a:r>
                      <a:r>
                        <a:rPr lang="es-ES" sz="1400" baseline="0" dirty="0" err="1" smtClean="0">
                          <a:latin typeface="Arial" panose="020B0604020202020204" pitchFamily="34" charset="0"/>
                          <a:cs typeface="Arial" panose="020B0604020202020204" pitchFamily="34" charset="0"/>
                        </a:rPr>
                        <a:t>monospace</a:t>
                      </a:r>
                      <a:r>
                        <a:rPr lang="es-ES" sz="1400" baseline="0" dirty="0" smtClean="0">
                          <a:latin typeface="Arial" panose="020B0604020202020204" pitchFamily="34" charset="0"/>
                          <a:cs typeface="Arial" panose="020B0604020202020204" pitchFamily="34" charset="0"/>
                        </a:rPr>
                        <a:t>.</a:t>
                      </a:r>
                    </a:p>
                    <a:p>
                      <a:r>
                        <a:rPr lang="es-ES" sz="1400" baseline="0" dirty="0" smtClean="0">
                          <a:latin typeface="Arial" panose="020B0604020202020204" pitchFamily="34" charset="0"/>
                          <a:cs typeface="Arial" panose="020B0604020202020204" pitchFamily="34" charset="0"/>
                        </a:rPr>
                        <a:t>Es normal utilizarla conjuntamente con la etiqueta &lt;pre&gt;.</a:t>
                      </a:r>
                      <a:endParaRPr lang="es-ES" sz="1400" dirty="0">
                        <a:latin typeface="Arial" panose="020B0604020202020204" pitchFamily="34" charset="0"/>
                        <a:cs typeface="Arial" panose="020B0604020202020204" pitchFamily="34" charset="0"/>
                      </a:endParaRPr>
                    </a:p>
                  </a:txBody>
                  <a:tcPr/>
                </a:tc>
              </a:tr>
            </a:tbl>
          </a:graphicData>
        </a:graphic>
      </p:graphicFrame>
      <p:sp>
        <p:nvSpPr>
          <p:cNvPr id="5" name="4 Rectángulo"/>
          <p:cNvSpPr/>
          <p:nvPr/>
        </p:nvSpPr>
        <p:spPr>
          <a:xfrm>
            <a:off x="9245306" y="6690701"/>
            <a:ext cx="2347759" cy="338554"/>
          </a:xfrm>
          <a:prstGeom prst="rect">
            <a:avLst/>
          </a:prstGeom>
        </p:spPr>
        <p:txBody>
          <a:bodyPr wrap="none">
            <a:spAutoFit/>
          </a:bodyPr>
          <a:lstStyle/>
          <a:p>
            <a:r>
              <a:rPr lang="es-ES" sz="1600" dirty="0" smtClean="0">
                <a:solidFill>
                  <a:schemeClr val="accent1"/>
                </a:solidFill>
              </a:rPr>
              <a:t>formateandotexto_3.html</a:t>
            </a:r>
            <a:endParaRPr lang="es-ES" sz="1600" dirty="0">
              <a:solidFill>
                <a:schemeClr val="accent1"/>
              </a:solidFill>
            </a:endParaRPr>
          </a:p>
        </p:txBody>
      </p:sp>
    </p:spTree>
    <p:extLst>
      <p:ext uri="{BB962C8B-B14F-4D97-AF65-F5344CB8AC3E}">
        <p14:creationId xmlns:p14="http://schemas.microsoft.com/office/powerpoint/2010/main" val="16077596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chemeClr val="tx1">
                    <a:lumMod val="95000"/>
                    <a:lumOff val="5000"/>
                  </a:schemeClr>
                </a:solidFill>
              </a:rPr>
              <a:t>Formateando el texto</a:t>
            </a:r>
            <a:endParaRPr lang="es-ES_tradnl" dirty="0"/>
          </a:p>
        </p:txBody>
      </p:sp>
      <p:sp>
        <p:nvSpPr>
          <p:cNvPr id="15" name="9 Marcador de texto"/>
          <p:cNvSpPr>
            <a:spLocks noGrp="1"/>
          </p:cNvSpPr>
          <p:nvPr>
            <p:ph type="body" sz="quarter" idx="10"/>
          </p:nvPr>
        </p:nvSpPr>
        <p:spPr>
          <a:xfrm>
            <a:off x="2196855" y="1412881"/>
            <a:ext cx="8820146" cy="337078"/>
          </a:xfrm>
        </p:spPr>
        <p:txBody>
          <a:bodyPr/>
          <a:lstStyle/>
          <a:p>
            <a:r>
              <a:rPr lang="es-ES" dirty="0"/>
              <a:t>Entorno cliente – HTML y CSS - Formateando texto</a:t>
            </a:r>
          </a:p>
        </p:txBody>
      </p:sp>
      <p:sp>
        <p:nvSpPr>
          <p:cNvPr id="6" name="5 Rectángulo"/>
          <p:cNvSpPr/>
          <p:nvPr/>
        </p:nvSpPr>
        <p:spPr>
          <a:xfrm>
            <a:off x="2304033" y="1889944"/>
            <a:ext cx="8928992" cy="2062103"/>
          </a:xfrm>
          <a:prstGeom prst="rect">
            <a:avLst/>
          </a:prstGeom>
          <a:ln>
            <a:noFill/>
          </a:ln>
        </p:spPr>
        <p:txBody>
          <a:bodyPr wrap="square">
            <a:spAutoFit/>
          </a:bodyPr>
          <a:lstStyle/>
          <a:p>
            <a:pPr algn="just"/>
            <a:r>
              <a:rPr lang="es-ES" sz="1600" dirty="0" smtClean="0">
                <a:latin typeface="Arial" panose="020B0604020202020204" pitchFamily="34" charset="0"/>
                <a:cs typeface="Arial" panose="020B0604020202020204" pitchFamily="34" charset="0"/>
              </a:rPr>
              <a:t>Cuando queremos escribir en una página el carácter &lt; o el carácter &gt; dentro de un texto, no podemos hacerlo directamente ya que HTML interpreta que es el comienzo de una etiqueta y no lo escribe.</a:t>
            </a:r>
          </a:p>
          <a:p>
            <a:pPr algn="just"/>
            <a:endParaRPr lang="es-ES" sz="1600" dirty="0">
              <a:latin typeface="Arial" panose="020B0604020202020204" pitchFamily="34" charset="0"/>
              <a:cs typeface="Arial" panose="020B0604020202020204" pitchFamily="34" charset="0"/>
            </a:endParaRPr>
          </a:p>
          <a:p>
            <a:pPr algn="just"/>
            <a:r>
              <a:rPr lang="es-ES" sz="1600" dirty="0" smtClean="0">
                <a:latin typeface="Arial" panose="020B0604020202020204" pitchFamily="34" charset="0"/>
                <a:cs typeface="Arial" panose="020B0604020202020204" pitchFamily="34" charset="0"/>
              </a:rPr>
              <a:t>Para hacerlo tenemos que emplear el código de estos caracteres que son:</a:t>
            </a:r>
          </a:p>
          <a:p>
            <a:pPr algn="just"/>
            <a:endParaRPr lang="es-ES" sz="1600" dirty="0">
              <a:latin typeface="Arial" panose="020B0604020202020204" pitchFamily="34" charset="0"/>
              <a:cs typeface="Arial" panose="020B0604020202020204" pitchFamily="34" charset="0"/>
            </a:endParaRPr>
          </a:p>
          <a:p>
            <a:pPr algn="just"/>
            <a:r>
              <a:rPr lang="es-ES" sz="1600" dirty="0" smtClean="0">
                <a:latin typeface="Arial" panose="020B0604020202020204" pitchFamily="34" charset="0"/>
                <a:cs typeface="Arial" panose="020B0604020202020204" pitchFamily="34" charset="0"/>
              </a:rPr>
              <a:t>&amp;</a:t>
            </a:r>
            <a:r>
              <a:rPr lang="es-ES" sz="1600" dirty="0" err="1" smtClean="0">
                <a:latin typeface="Arial" panose="020B0604020202020204" pitchFamily="34" charset="0"/>
                <a:cs typeface="Arial" panose="020B0604020202020204" pitchFamily="34" charset="0"/>
              </a:rPr>
              <a:t>lt</a:t>
            </a:r>
            <a:r>
              <a:rPr lang="es-ES" sz="1600" dirty="0" smtClean="0">
                <a:latin typeface="Arial" panose="020B0604020202020204" pitchFamily="34" charset="0"/>
                <a:cs typeface="Arial" panose="020B0604020202020204" pitchFamily="34" charset="0"/>
              </a:rPr>
              <a:t>; para &lt;. 	</a:t>
            </a:r>
            <a:r>
              <a:rPr lang="es-ES" sz="1600" dirty="0" err="1" smtClean="0">
                <a:latin typeface="Arial" panose="020B0604020202020204" pitchFamily="34" charset="0"/>
                <a:cs typeface="Arial" panose="020B0604020202020204" pitchFamily="34" charset="0"/>
              </a:rPr>
              <a:t>lt</a:t>
            </a:r>
            <a:r>
              <a:rPr lang="es-ES" sz="1600" dirty="0" smtClean="0">
                <a:latin typeface="Arial" panose="020B0604020202020204" pitchFamily="34" charset="0"/>
                <a:cs typeface="Arial" panose="020B0604020202020204" pitchFamily="34" charset="0"/>
              </a:rPr>
              <a:t> significa </a:t>
            </a:r>
            <a:r>
              <a:rPr lang="es-ES" sz="1600" dirty="0" err="1" smtClean="0">
                <a:latin typeface="Arial" panose="020B0604020202020204" pitchFamily="34" charset="0"/>
                <a:cs typeface="Arial" panose="020B0604020202020204" pitchFamily="34" charset="0"/>
              </a:rPr>
              <a:t>less</a:t>
            </a:r>
            <a:r>
              <a:rPr lang="es-ES" sz="1600" dirty="0" smtClean="0">
                <a:latin typeface="Arial" panose="020B0604020202020204" pitchFamily="34" charset="0"/>
                <a:cs typeface="Arial" panose="020B0604020202020204" pitchFamily="34" charset="0"/>
              </a:rPr>
              <a:t> </a:t>
            </a:r>
            <a:r>
              <a:rPr lang="es-ES" sz="1600" dirty="0" err="1" smtClean="0">
                <a:latin typeface="Arial" panose="020B0604020202020204" pitchFamily="34" charset="0"/>
                <a:cs typeface="Arial" panose="020B0604020202020204" pitchFamily="34" charset="0"/>
              </a:rPr>
              <a:t>than</a:t>
            </a:r>
            <a:r>
              <a:rPr lang="es-ES" sz="1600" dirty="0" smtClean="0">
                <a:latin typeface="Arial" panose="020B0604020202020204" pitchFamily="34" charset="0"/>
                <a:cs typeface="Arial" panose="020B0604020202020204" pitchFamily="34" charset="0"/>
              </a:rPr>
              <a:t>.</a:t>
            </a:r>
          </a:p>
          <a:p>
            <a:pPr algn="just"/>
            <a:r>
              <a:rPr lang="es-ES" sz="1600" dirty="0" smtClean="0">
                <a:latin typeface="Arial" panose="020B0604020202020204" pitchFamily="34" charset="0"/>
                <a:cs typeface="Arial" panose="020B0604020202020204" pitchFamily="34" charset="0"/>
              </a:rPr>
              <a:t>&amp;</a:t>
            </a:r>
            <a:r>
              <a:rPr lang="es-ES" sz="1600" dirty="0" err="1" smtClean="0">
                <a:latin typeface="Arial" panose="020B0604020202020204" pitchFamily="34" charset="0"/>
                <a:cs typeface="Arial" panose="020B0604020202020204" pitchFamily="34" charset="0"/>
              </a:rPr>
              <a:t>gt</a:t>
            </a:r>
            <a:r>
              <a:rPr lang="es-ES" sz="1600" dirty="0" smtClean="0">
                <a:latin typeface="Arial" panose="020B0604020202020204" pitchFamily="34" charset="0"/>
                <a:cs typeface="Arial" panose="020B0604020202020204" pitchFamily="34" charset="0"/>
              </a:rPr>
              <a:t>; para &gt;.	</a:t>
            </a:r>
            <a:r>
              <a:rPr lang="es-ES" sz="1600" dirty="0" err="1" smtClean="0">
                <a:latin typeface="Arial" panose="020B0604020202020204" pitchFamily="34" charset="0"/>
                <a:cs typeface="Arial" panose="020B0604020202020204" pitchFamily="34" charset="0"/>
              </a:rPr>
              <a:t>gt</a:t>
            </a:r>
            <a:r>
              <a:rPr lang="es-ES" sz="1600" dirty="0" smtClean="0">
                <a:latin typeface="Arial" panose="020B0604020202020204" pitchFamily="34" charset="0"/>
                <a:cs typeface="Arial" panose="020B0604020202020204" pitchFamily="34" charset="0"/>
              </a:rPr>
              <a:t> significa </a:t>
            </a:r>
            <a:r>
              <a:rPr lang="es-ES" sz="1600" dirty="0" err="1" smtClean="0">
                <a:latin typeface="Arial" panose="020B0604020202020204" pitchFamily="34" charset="0"/>
                <a:cs typeface="Arial" panose="020B0604020202020204" pitchFamily="34" charset="0"/>
              </a:rPr>
              <a:t>greater</a:t>
            </a:r>
            <a:r>
              <a:rPr lang="es-ES" sz="1600" dirty="0" smtClean="0">
                <a:latin typeface="Arial" panose="020B0604020202020204" pitchFamily="34" charset="0"/>
                <a:cs typeface="Arial" panose="020B0604020202020204" pitchFamily="34" charset="0"/>
              </a:rPr>
              <a:t> </a:t>
            </a:r>
            <a:r>
              <a:rPr lang="es-ES" sz="1600" dirty="0" err="1" smtClean="0">
                <a:latin typeface="Arial" panose="020B0604020202020204" pitchFamily="34" charset="0"/>
                <a:cs typeface="Arial" panose="020B0604020202020204" pitchFamily="34" charset="0"/>
              </a:rPr>
              <a:t>than</a:t>
            </a:r>
            <a:r>
              <a:rPr lang="es-ES" sz="1600"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0161955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chemeClr val="tx1">
                    <a:lumMod val="95000"/>
                    <a:lumOff val="5000"/>
                  </a:schemeClr>
                </a:solidFill>
              </a:rPr>
              <a:t>Formateando el texto</a:t>
            </a:r>
            <a:endParaRPr lang="es-ES_tradnl" dirty="0"/>
          </a:p>
        </p:txBody>
      </p:sp>
      <p:sp>
        <p:nvSpPr>
          <p:cNvPr id="15" name="9 Marcador de texto"/>
          <p:cNvSpPr>
            <a:spLocks noGrp="1"/>
          </p:cNvSpPr>
          <p:nvPr>
            <p:ph type="body" sz="quarter" idx="10"/>
          </p:nvPr>
        </p:nvSpPr>
        <p:spPr>
          <a:xfrm>
            <a:off x="2196855" y="1412881"/>
            <a:ext cx="8820146" cy="337078"/>
          </a:xfrm>
        </p:spPr>
        <p:txBody>
          <a:bodyPr/>
          <a:lstStyle/>
          <a:p>
            <a:r>
              <a:rPr lang="es-ES" dirty="0"/>
              <a:t>Entorno cliente – HTML y CSS - Formateando texto</a:t>
            </a:r>
          </a:p>
        </p:txBody>
      </p:sp>
      <p:sp>
        <p:nvSpPr>
          <p:cNvPr id="6" name="5 Rectángulo"/>
          <p:cNvSpPr/>
          <p:nvPr/>
        </p:nvSpPr>
        <p:spPr>
          <a:xfrm>
            <a:off x="2304033" y="1889944"/>
            <a:ext cx="8928992" cy="338554"/>
          </a:xfrm>
          <a:prstGeom prst="rect">
            <a:avLst/>
          </a:prstGeom>
          <a:ln>
            <a:noFill/>
          </a:ln>
        </p:spPr>
        <p:txBody>
          <a:bodyPr wrap="square">
            <a:spAutoFit/>
          </a:bodyPr>
          <a:lstStyle/>
          <a:p>
            <a:pPr algn="just"/>
            <a:r>
              <a:rPr lang="es-ES" sz="1600" dirty="0" smtClean="0">
                <a:latin typeface="Arial" panose="020B0604020202020204" pitchFamily="34" charset="0"/>
                <a:cs typeface="Arial" panose="020B0604020202020204" pitchFamily="34" charset="0"/>
              </a:rPr>
              <a:t>Existen más códigos que son muy utilizados en algunas ocasiones, veámoslos:</a:t>
            </a:r>
          </a:p>
        </p:txBody>
      </p:sp>
      <p:graphicFrame>
        <p:nvGraphicFramePr>
          <p:cNvPr id="4" name="3 Tabla"/>
          <p:cNvGraphicFramePr>
            <a:graphicFrameLocks noGrp="1"/>
          </p:cNvGraphicFramePr>
          <p:nvPr>
            <p:extLst>
              <p:ext uri="{D42A27DB-BD31-4B8C-83A1-F6EECF244321}">
                <p14:modId xmlns:p14="http://schemas.microsoft.com/office/powerpoint/2010/main" val="4274011283"/>
              </p:ext>
            </p:extLst>
          </p:nvPr>
        </p:nvGraphicFramePr>
        <p:xfrm>
          <a:off x="3699832" y="2466008"/>
          <a:ext cx="6281411" cy="3327400"/>
        </p:xfrm>
        <a:graphic>
          <a:graphicData uri="http://schemas.openxmlformats.org/drawingml/2006/table">
            <a:tbl>
              <a:tblPr firstRow="1" bandRow="1">
                <a:tableStyleId>{5C22544A-7EE6-4342-B048-85BDC9FD1C3A}</a:tableStyleId>
              </a:tblPr>
              <a:tblGrid>
                <a:gridCol w="952818"/>
                <a:gridCol w="1197683"/>
                <a:gridCol w="1014445"/>
                <a:gridCol w="3116465"/>
              </a:tblGrid>
              <a:tr h="370840">
                <a:tc>
                  <a:txBody>
                    <a:bodyPr/>
                    <a:lstStyle/>
                    <a:p>
                      <a:r>
                        <a:rPr lang="es-ES" sz="1400" dirty="0" smtClean="0">
                          <a:latin typeface="Arial" panose="020B0604020202020204" pitchFamily="34" charset="0"/>
                          <a:cs typeface="Arial" panose="020B0604020202020204" pitchFamily="34" charset="0"/>
                        </a:rPr>
                        <a:t>Carácter</a:t>
                      </a:r>
                      <a:endParaRPr lang="es-ES" sz="1400" dirty="0">
                        <a:latin typeface="Arial" panose="020B0604020202020204" pitchFamily="34" charset="0"/>
                        <a:cs typeface="Arial" panose="020B0604020202020204" pitchFamily="34" charset="0"/>
                      </a:endParaRPr>
                    </a:p>
                  </a:txBody>
                  <a:tcPr/>
                </a:tc>
                <a:tc>
                  <a:txBody>
                    <a:bodyPr/>
                    <a:lstStyle/>
                    <a:p>
                      <a:r>
                        <a:rPr lang="es-ES" sz="1400" dirty="0" smtClean="0">
                          <a:latin typeface="Arial" panose="020B0604020202020204" pitchFamily="34" charset="0"/>
                          <a:cs typeface="Arial" panose="020B0604020202020204" pitchFamily="34" charset="0"/>
                        </a:rPr>
                        <a:t>Código.</a:t>
                      </a:r>
                      <a:endParaRPr lang="es-ES" sz="1400" dirty="0">
                        <a:latin typeface="Arial" panose="020B0604020202020204" pitchFamily="34" charset="0"/>
                        <a:cs typeface="Arial" panose="020B0604020202020204" pitchFamily="34" charset="0"/>
                      </a:endParaRPr>
                    </a:p>
                  </a:txBody>
                  <a:tcPr/>
                </a:tc>
                <a:tc>
                  <a:txBody>
                    <a:bodyPr/>
                    <a:lstStyle/>
                    <a:p>
                      <a:r>
                        <a:rPr lang="es-ES" sz="1400" dirty="0" smtClean="0">
                          <a:latin typeface="Arial" panose="020B0604020202020204" pitchFamily="34" charset="0"/>
                          <a:cs typeface="Arial" panose="020B0604020202020204" pitchFamily="34" charset="0"/>
                        </a:rPr>
                        <a:t>Carácter</a:t>
                      </a:r>
                      <a:endParaRPr lang="es-ES" sz="1400" dirty="0">
                        <a:latin typeface="Arial" panose="020B0604020202020204" pitchFamily="34" charset="0"/>
                        <a:cs typeface="Arial" panose="020B0604020202020204" pitchFamily="34" charset="0"/>
                      </a:endParaRPr>
                    </a:p>
                  </a:txBody>
                  <a:tcPr/>
                </a:tc>
                <a:tc>
                  <a:txBody>
                    <a:bodyPr/>
                    <a:lstStyle/>
                    <a:p>
                      <a:r>
                        <a:rPr lang="es-ES" sz="1400" dirty="0" smtClean="0">
                          <a:latin typeface="Arial" panose="020B0604020202020204" pitchFamily="34" charset="0"/>
                          <a:cs typeface="Arial" panose="020B0604020202020204" pitchFamily="34" charset="0"/>
                        </a:rPr>
                        <a:t>Código.</a:t>
                      </a:r>
                      <a:endParaRPr lang="es-ES" sz="1400" dirty="0">
                        <a:latin typeface="Arial" panose="020B0604020202020204" pitchFamily="34" charset="0"/>
                        <a:cs typeface="Arial" panose="020B0604020202020204" pitchFamily="34" charset="0"/>
                      </a:endParaRPr>
                    </a:p>
                  </a:txBody>
                  <a:tcPr/>
                </a:tc>
              </a:tr>
              <a:tr h="370840">
                <a:tc>
                  <a:txBody>
                    <a:bodyPr/>
                    <a:lstStyle/>
                    <a:p>
                      <a:r>
                        <a:rPr lang="es-ES" sz="1400" dirty="0" smtClean="0">
                          <a:latin typeface="Arial" panose="020B0604020202020204" pitchFamily="34" charset="0"/>
                          <a:cs typeface="Arial" panose="020B0604020202020204" pitchFamily="34" charset="0"/>
                        </a:rPr>
                        <a:t>á</a:t>
                      </a:r>
                      <a:endParaRPr lang="es-ES" sz="1400" dirty="0">
                        <a:latin typeface="Arial" panose="020B0604020202020204" pitchFamily="34" charset="0"/>
                        <a:cs typeface="Arial" panose="020B0604020202020204" pitchFamily="34" charset="0"/>
                      </a:endParaRPr>
                    </a:p>
                  </a:txBody>
                  <a:tcPr/>
                </a:tc>
                <a:tc>
                  <a:txBody>
                    <a:bodyPr/>
                    <a:lstStyle/>
                    <a:p>
                      <a:r>
                        <a:rPr lang="es-ES" sz="1400" dirty="0" smtClean="0">
                          <a:latin typeface="Arial" panose="020B0604020202020204" pitchFamily="34" charset="0"/>
                          <a:cs typeface="Arial" panose="020B0604020202020204" pitchFamily="34" charset="0"/>
                        </a:rPr>
                        <a:t>&amp;</a:t>
                      </a:r>
                      <a:r>
                        <a:rPr lang="es-ES" sz="1400" dirty="0" err="1" smtClean="0">
                          <a:latin typeface="Arial" panose="020B0604020202020204" pitchFamily="34" charset="0"/>
                          <a:cs typeface="Arial" panose="020B0604020202020204" pitchFamily="34" charset="0"/>
                        </a:rPr>
                        <a:t>aacute</a:t>
                      </a:r>
                      <a:r>
                        <a:rPr lang="es-ES" sz="1400" dirty="0" smtClean="0">
                          <a:latin typeface="Arial" panose="020B0604020202020204" pitchFamily="34" charset="0"/>
                          <a:cs typeface="Arial" panose="020B0604020202020204" pitchFamily="34" charset="0"/>
                        </a:rPr>
                        <a:t>;</a:t>
                      </a:r>
                      <a:endParaRPr lang="es-ES" sz="1400" dirty="0">
                        <a:latin typeface="Arial" panose="020B0604020202020204" pitchFamily="34" charset="0"/>
                        <a:cs typeface="Arial" panose="020B0604020202020204" pitchFamily="34" charset="0"/>
                      </a:endParaRPr>
                    </a:p>
                  </a:txBody>
                  <a:tcPr/>
                </a:tc>
                <a:tc>
                  <a:txBody>
                    <a:bodyPr/>
                    <a:lstStyle/>
                    <a:p>
                      <a:r>
                        <a:rPr lang="es-ES" sz="1400" dirty="0" smtClean="0">
                          <a:latin typeface="Arial" panose="020B0604020202020204" pitchFamily="34" charset="0"/>
                          <a:cs typeface="Arial" panose="020B0604020202020204" pitchFamily="34" charset="0"/>
                        </a:rPr>
                        <a:t>Á</a:t>
                      </a:r>
                      <a:endParaRPr lang="es-ES" sz="1400" dirty="0">
                        <a:latin typeface="Arial" panose="020B0604020202020204" pitchFamily="34" charset="0"/>
                        <a:cs typeface="Arial" panose="020B0604020202020204" pitchFamily="34" charset="0"/>
                      </a:endParaRPr>
                    </a:p>
                  </a:txBody>
                  <a:tcPr/>
                </a:tc>
                <a:tc>
                  <a:txBody>
                    <a:bodyPr/>
                    <a:lstStyle/>
                    <a:p>
                      <a:pPr marL="0" marR="0" indent="0" algn="l" defTabSz="1204596" rtl="0" eaLnBrk="1" fontAlgn="auto" latinLnBrk="0" hangingPunct="1">
                        <a:lnSpc>
                          <a:spcPct val="100000"/>
                        </a:lnSpc>
                        <a:spcBef>
                          <a:spcPts val="0"/>
                        </a:spcBef>
                        <a:spcAft>
                          <a:spcPts val="0"/>
                        </a:spcAft>
                        <a:buClrTx/>
                        <a:buSzTx/>
                        <a:buFontTx/>
                        <a:buNone/>
                        <a:tabLst/>
                        <a:defRPr/>
                      </a:pPr>
                      <a:r>
                        <a:rPr lang="es-ES" sz="1400" dirty="0" smtClean="0">
                          <a:latin typeface="Arial" panose="020B0604020202020204" pitchFamily="34" charset="0"/>
                          <a:cs typeface="Arial" panose="020B0604020202020204" pitchFamily="34" charset="0"/>
                        </a:rPr>
                        <a:t>&amp;</a:t>
                      </a:r>
                      <a:r>
                        <a:rPr lang="es-ES" sz="1400" dirty="0" err="1" smtClean="0">
                          <a:latin typeface="Arial" panose="020B0604020202020204" pitchFamily="34" charset="0"/>
                          <a:cs typeface="Arial" panose="020B0604020202020204" pitchFamily="34" charset="0"/>
                        </a:rPr>
                        <a:t>Aacute</a:t>
                      </a:r>
                      <a:r>
                        <a:rPr lang="es-ES" sz="1400" dirty="0" smtClean="0">
                          <a:latin typeface="Arial" panose="020B0604020202020204" pitchFamily="34" charset="0"/>
                          <a:cs typeface="Arial" panose="020B0604020202020204" pitchFamily="34" charset="0"/>
                        </a:rPr>
                        <a:t>;</a:t>
                      </a:r>
                    </a:p>
                  </a:txBody>
                  <a:tcPr/>
                </a:tc>
              </a:tr>
              <a:tr h="370840">
                <a:tc>
                  <a:txBody>
                    <a:bodyPr/>
                    <a:lstStyle/>
                    <a:p>
                      <a:r>
                        <a:rPr lang="es-ES" sz="1400" dirty="0" smtClean="0">
                          <a:latin typeface="Arial" panose="020B0604020202020204" pitchFamily="34" charset="0"/>
                          <a:cs typeface="Arial" panose="020B0604020202020204" pitchFamily="34" charset="0"/>
                        </a:rPr>
                        <a:t>é</a:t>
                      </a:r>
                      <a:endParaRPr lang="es-ES" sz="1400" dirty="0">
                        <a:latin typeface="Arial" panose="020B0604020202020204" pitchFamily="34" charset="0"/>
                        <a:cs typeface="Arial" panose="020B0604020202020204" pitchFamily="34" charset="0"/>
                      </a:endParaRPr>
                    </a:p>
                  </a:txBody>
                  <a:tcPr/>
                </a:tc>
                <a:tc>
                  <a:txBody>
                    <a:bodyPr/>
                    <a:lstStyle/>
                    <a:p>
                      <a:r>
                        <a:rPr lang="es-ES" sz="1400" dirty="0" smtClean="0">
                          <a:latin typeface="Arial" panose="020B0604020202020204" pitchFamily="34" charset="0"/>
                          <a:cs typeface="Arial" panose="020B0604020202020204" pitchFamily="34" charset="0"/>
                        </a:rPr>
                        <a:t>&amp;</a:t>
                      </a:r>
                      <a:r>
                        <a:rPr lang="es-ES" sz="1400" dirty="0" err="1" smtClean="0">
                          <a:latin typeface="Arial" panose="020B0604020202020204" pitchFamily="34" charset="0"/>
                          <a:cs typeface="Arial" panose="020B0604020202020204" pitchFamily="34" charset="0"/>
                        </a:rPr>
                        <a:t>eacute</a:t>
                      </a:r>
                      <a:r>
                        <a:rPr lang="es-ES" sz="1400" dirty="0" smtClean="0">
                          <a:latin typeface="Arial" panose="020B0604020202020204" pitchFamily="34" charset="0"/>
                          <a:cs typeface="Arial" panose="020B0604020202020204" pitchFamily="34" charset="0"/>
                        </a:rPr>
                        <a:t>;</a:t>
                      </a:r>
                      <a:endParaRPr lang="es-ES" sz="1400" dirty="0">
                        <a:latin typeface="Arial" panose="020B0604020202020204" pitchFamily="34" charset="0"/>
                        <a:cs typeface="Arial" panose="020B0604020202020204" pitchFamily="34" charset="0"/>
                      </a:endParaRPr>
                    </a:p>
                  </a:txBody>
                  <a:tcPr/>
                </a:tc>
                <a:tc>
                  <a:txBody>
                    <a:bodyPr/>
                    <a:lstStyle/>
                    <a:p>
                      <a:r>
                        <a:rPr lang="es-ES" sz="1400" dirty="0" smtClean="0">
                          <a:latin typeface="Arial" panose="020B0604020202020204" pitchFamily="34" charset="0"/>
                          <a:cs typeface="Arial" panose="020B0604020202020204" pitchFamily="34" charset="0"/>
                        </a:rPr>
                        <a:t>É</a:t>
                      </a:r>
                      <a:endParaRPr lang="es-ES" sz="1400" dirty="0">
                        <a:latin typeface="Arial" panose="020B0604020202020204" pitchFamily="34" charset="0"/>
                        <a:cs typeface="Arial" panose="020B0604020202020204" pitchFamily="34" charset="0"/>
                      </a:endParaRPr>
                    </a:p>
                  </a:txBody>
                  <a:tcPr/>
                </a:tc>
                <a:tc>
                  <a:txBody>
                    <a:bodyPr/>
                    <a:lstStyle/>
                    <a:p>
                      <a:pPr marL="0" marR="0" indent="0" algn="l" defTabSz="1204596" rtl="0" eaLnBrk="1" fontAlgn="auto" latinLnBrk="0" hangingPunct="1">
                        <a:lnSpc>
                          <a:spcPct val="100000"/>
                        </a:lnSpc>
                        <a:spcBef>
                          <a:spcPts val="0"/>
                        </a:spcBef>
                        <a:spcAft>
                          <a:spcPts val="0"/>
                        </a:spcAft>
                        <a:buClrTx/>
                        <a:buSzTx/>
                        <a:buFontTx/>
                        <a:buNone/>
                        <a:tabLst/>
                        <a:defRPr/>
                      </a:pPr>
                      <a:r>
                        <a:rPr lang="es-ES" sz="1400" dirty="0" smtClean="0">
                          <a:latin typeface="Arial" panose="020B0604020202020204" pitchFamily="34" charset="0"/>
                          <a:cs typeface="Arial" panose="020B0604020202020204" pitchFamily="34" charset="0"/>
                        </a:rPr>
                        <a:t>&amp;</a:t>
                      </a:r>
                      <a:r>
                        <a:rPr lang="es-ES" sz="1400" dirty="0" err="1" smtClean="0">
                          <a:latin typeface="Arial" panose="020B0604020202020204" pitchFamily="34" charset="0"/>
                          <a:cs typeface="Arial" panose="020B0604020202020204" pitchFamily="34" charset="0"/>
                        </a:rPr>
                        <a:t>Eacute</a:t>
                      </a:r>
                      <a:r>
                        <a:rPr lang="es-ES" sz="1400" dirty="0" smtClean="0">
                          <a:latin typeface="Arial" panose="020B0604020202020204" pitchFamily="34" charset="0"/>
                          <a:cs typeface="Arial" panose="020B0604020202020204" pitchFamily="34" charset="0"/>
                        </a:rPr>
                        <a:t>;</a:t>
                      </a:r>
                    </a:p>
                  </a:txBody>
                  <a:tcPr/>
                </a:tc>
              </a:tr>
              <a:tr h="370840">
                <a:tc>
                  <a:txBody>
                    <a:bodyPr/>
                    <a:lstStyle/>
                    <a:p>
                      <a:r>
                        <a:rPr lang="es-ES" sz="1400" dirty="0" smtClean="0">
                          <a:latin typeface="Arial" panose="020B0604020202020204" pitchFamily="34" charset="0"/>
                          <a:cs typeface="Arial" panose="020B0604020202020204" pitchFamily="34" charset="0"/>
                        </a:rPr>
                        <a:t>í</a:t>
                      </a:r>
                      <a:endParaRPr lang="es-ES" sz="1400" dirty="0">
                        <a:latin typeface="Arial" panose="020B0604020202020204" pitchFamily="34" charset="0"/>
                        <a:cs typeface="Arial" panose="020B0604020202020204" pitchFamily="34" charset="0"/>
                      </a:endParaRPr>
                    </a:p>
                  </a:txBody>
                  <a:tcPr/>
                </a:tc>
                <a:tc>
                  <a:txBody>
                    <a:bodyPr/>
                    <a:lstStyle/>
                    <a:p>
                      <a:r>
                        <a:rPr lang="es-ES" sz="1400" dirty="0" smtClean="0">
                          <a:latin typeface="Arial" panose="020B0604020202020204" pitchFamily="34" charset="0"/>
                          <a:cs typeface="Arial" panose="020B0604020202020204" pitchFamily="34" charset="0"/>
                        </a:rPr>
                        <a:t>&amp;</a:t>
                      </a:r>
                      <a:r>
                        <a:rPr lang="es-ES" sz="1400" dirty="0" err="1" smtClean="0">
                          <a:latin typeface="Arial" panose="020B0604020202020204" pitchFamily="34" charset="0"/>
                          <a:cs typeface="Arial" panose="020B0604020202020204" pitchFamily="34" charset="0"/>
                        </a:rPr>
                        <a:t>iacute</a:t>
                      </a:r>
                      <a:r>
                        <a:rPr lang="es-ES" sz="1400" dirty="0" smtClean="0">
                          <a:latin typeface="Arial" panose="020B0604020202020204" pitchFamily="34" charset="0"/>
                          <a:cs typeface="Arial" panose="020B0604020202020204" pitchFamily="34" charset="0"/>
                        </a:rPr>
                        <a:t>;</a:t>
                      </a:r>
                      <a:endParaRPr lang="es-ES" sz="1400" dirty="0">
                        <a:latin typeface="Arial" panose="020B0604020202020204" pitchFamily="34" charset="0"/>
                        <a:cs typeface="Arial" panose="020B0604020202020204" pitchFamily="34" charset="0"/>
                      </a:endParaRPr>
                    </a:p>
                  </a:txBody>
                  <a:tcPr/>
                </a:tc>
                <a:tc>
                  <a:txBody>
                    <a:bodyPr/>
                    <a:lstStyle/>
                    <a:p>
                      <a:r>
                        <a:rPr lang="es-ES" sz="1400" dirty="0" smtClean="0">
                          <a:latin typeface="Arial" panose="020B0604020202020204" pitchFamily="34" charset="0"/>
                          <a:cs typeface="Arial" panose="020B0604020202020204" pitchFamily="34" charset="0"/>
                        </a:rPr>
                        <a:t>Í</a:t>
                      </a:r>
                      <a:endParaRPr lang="es-ES" sz="1400" dirty="0">
                        <a:latin typeface="Arial" panose="020B0604020202020204" pitchFamily="34" charset="0"/>
                        <a:cs typeface="Arial" panose="020B0604020202020204" pitchFamily="34" charset="0"/>
                      </a:endParaRPr>
                    </a:p>
                  </a:txBody>
                  <a:tcPr/>
                </a:tc>
                <a:tc>
                  <a:txBody>
                    <a:bodyPr/>
                    <a:lstStyle/>
                    <a:p>
                      <a:pPr marL="0" marR="0" indent="0" algn="l" defTabSz="1204596" rtl="0" eaLnBrk="1" fontAlgn="auto" latinLnBrk="0" hangingPunct="1">
                        <a:lnSpc>
                          <a:spcPct val="100000"/>
                        </a:lnSpc>
                        <a:spcBef>
                          <a:spcPts val="0"/>
                        </a:spcBef>
                        <a:spcAft>
                          <a:spcPts val="0"/>
                        </a:spcAft>
                        <a:buClrTx/>
                        <a:buSzTx/>
                        <a:buFontTx/>
                        <a:buNone/>
                        <a:tabLst/>
                        <a:defRPr/>
                      </a:pPr>
                      <a:r>
                        <a:rPr lang="es-ES" sz="1400" dirty="0" smtClean="0">
                          <a:latin typeface="Arial" panose="020B0604020202020204" pitchFamily="34" charset="0"/>
                          <a:cs typeface="Arial" panose="020B0604020202020204" pitchFamily="34" charset="0"/>
                        </a:rPr>
                        <a:t>&amp;</a:t>
                      </a:r>
                      <a:r>
                        <a:rPr lang="es-ES" sz="1400" dirty="0" err="1" smtClean="0">
                          <a:latin typeface="Arial" panose="020B0604020202020204" pitchFamily="34" charset="0"/>
                          <a:cs typeface="Arial" panose="020B0604020202020204" pitchFamily="34" charset="0"/>
                        </a:rPr>
                        <a:t>Iacute</a:t>
                      </a:r>
                      <a:r>
                        <a:rPr lang="es-ES" sz="1400" dirty="0" smtClean="0">
                          <a:latin typeface="Arial" panose="020B0604020202020204" pitchFamily="34" charset="0"/>
                          <a:cs typeface="Arial" panose="020B0604020202020204" pitchFamily="34" charset="0"/>
                        </a:rPr>
                        <a:t>;</a:t>
                      </a:r>
                    </a:p>
                  </a:txBody>
                  <a:tcPr/>
                </a:tc>
              </a:tr>
              <a:tr h="370840">
                <a:tc>
                  <a:txBody>
                    <a:bodyPr/>
                    <a:lstStyle/>
                    <a:p>
                      <a:r>
                        <a:rPr lang="es-ES" sz="1400" dirty="0" err="1" smtClean="0">
                          <a:latin typeface="Arial" panose="020B0604020202020204" pitchFamily="34" charset="0"/>
                          <a:cs typeface="Arial" panose="020B0604020202020204" pitchFamily="34" charset="0"/>
                        </a:rPr>
                        <a:t>ó</a:t>
                      </a:r>
                      <a:endParaRPr lang="es-ES" sz="1400" dirty="0">
                        <a:latin typeface="Arial" panose="020B0604020202020204" pitchFamily="34" charset="0"/>
                        <a:cs typeface="Arial" panose="020B0604020202020204" pitchFamily="34" charset="0"/>
                      </a:endParaRPr>
                    </a:p>
                  </a:txBody>
                  <a:tcPr/>
                </a:tc>
                <a:tc>
                  <a:txBody>
                    <a:bodyPr/>
                    <a:lstStyle/>
                    <a:p>
                      <a:r>
                        <a:rPr lang="es-ES" sz="1400" dirty="0" smtClean="0">
                          <a:latin typeface="Arial" panose="020B0604020202020204" pitchFamily="34" charset="0"/>
                          <a:cs typeface="Arial" panose="020B0604020202020204" pitchFamily="34" charset="0"/>
                        </a:rPr>
                        <a:t>&amp;</a:t>
                      </a:r>
                      <a:r>
                        <a:rPr lang="es-ES" sz="1400" dirty="0" err="1" smtClean="0">
                          <a:latin typeface="Arial" panose="020B0604020202020204" pitchFamily="34" charset="0"/>
                          <a:cs typeface="Arial" panose="020B0604020202020204" pitchFamily="34" charset="0"/>
                        </a:rPr>
                        <a:t>oacute</a:t>
                      </a:r>
                      <a:r>
                        <a:rPr lang="es-ES" sz="1400" dirty="0" smtClean="0">
                          <a:latin typeface="Arial" panose="020B0604020202020204" pitchFamily="34" charset="0"/>
                          <a:cs typeface="Arial" panose="020B0604020202020204" pitchFamily="34" charset="0"/>
                        </a:rPr>
                        <a:t>;</a:t>
                      </a:r>
                      <a:endParaRPr lang="es-ES" sz="1400" dirty="0">
                        <a:latin typeface="Arial" panose="020B0604020202020204" pitchFamily="34" charset="0"/>
                        <a:cs typeface="Arial" panose="020B0604020202020204" pitchFamily="34" charset="0"/>
                      </a:endParaRPr>
                    </a:p>
                  </a:txBody>
                  <a:tcPr/>
                </a:tc>
                <a:tc>
                  <a:txBody>
                    <a:bodyPr/>
                    <a:lstStyle/>
                    <a:p>
                      <a:r>
                        <a:rPr lang="es-ES" sz="1400" dirty="0" err="1" smtClean="0">
                          <a:latin typeface="Arial" panose="020B0604020202020204" pitchFamily="34" charset="0"/>
                          <a:cs typeface="Arial" panose="020B0604020202020204" pitchFamily="34" charset="0"/>
                        </a:rPr>
                        <a:t>Ó</a:t>
                      </a:r>
                      <a:endParaRPr lang="es-ES" sz="1400" dirty="0">
                        <a:latin typeface="Arial" panose="020B0604020202020204" pitchFamily="34" charset="0"/>
                        <a:cs typeface="Arial" panose="020B0604020202020204" pitchFamily="34" charset="0"/>
                      </a:endParaRPr>
                    </a:p>
                  </a:txBody>
                  <a:tcPr/>
                </a:tc>
                <a:tc>
                  <a:txBody>
                    <a:bodyPr/>
                    <a:lstStyle/>
                    <a:p>
                      <a:pPr marL="0" marR="0" indent="0" algn="l" defTabSz="1204596" rtl="0" eaLnBrk="1" fontAlgn="auto" latinLnBrk="0" hangingPunct="1">
                        <a:lnSpc>
                          <a:spcPct val="100000"/>
                        </a:lnSpc>
                        <a:spcBef>
                          <a:spcPts val="0"/>
                        </a:spcBef>
                        <a:spcAft>
                          <a:spcPts val="0"/>
                        </a:spcAft>
                        <a:buClrTx/>
                        <a:buSzTx/>
                        <a:buFontTx/>
                        <a:buNone/>
                        <a:tabLst/>
                        <a:defRPr/>
                      </a:pPr>
                      <a:r>
                        <a:rPr lang="es-ES" sz="1400" dirty="0" smtClean="0">
                          <a:latin typeface="Arial" panose="020B0604020202020204" pitchFamily="34" charset="0"/>
                          <a:cs typeface="Arial" panose="020B0604020202020204" pitchFamily="34" charset="0"/>
                        </a:rPr>
                        <a:t>&amp;</a:t>
                      </a:r>
                      <a:r>
                        <a:rPr lang="es-ES" sz="1400" dirty="0" err="1" smtClean="0">
                          <a:latin typeface="Arial" panose="020B0604020202020204" pitchFamily="34" charset="0"/>
                          <a:cs typeface="Arial" panose="020B0604020202020204" pitchFamily="34" charset="0"/>
                        </a:rPr>
                        <a:t>Oacute</a:t>
                      </a:r>
                      <a:r>
                        <a:rPr lang="es-ES" sz="1400" dirty="0" smtClean="0">
                          <a:latin typeface="Arial" panose="020B0604020202020204" pitchFamily="34" charset="0"/>
                          <a:cs typeface="Arial" panose="020B0604020202020204" pitchFamily="34" charset="0"/>
                        </a:rPr>
                        <a:t>;</a:t>
                      </a:r>
                    </a:p>
                  </a:txBody>
                  <a:tcPr/>
                </a:tc>
              </a:tr>
              <a:tr h="370840">
                <a:tc>
                  <a:txBody>
                    <a:bodyPr/>
                    <a:lstStyle/>
                    <a:p>
                      <a:r>
                        <a:rPr lang="es-ES" sz="1400" dirty="0" smtClean="0">
                          <a:latin typeface="Arial" panose="020B0604020202020204" pitchFamily="34" charset="0"/>
                          <a:cs typeface="Arial" panose="020B0604020202020204" pitchFamily="34" charset="0"/>
                        </a:rPr>
                        <a:t>Ú</a:t>
                      </a:r>
                      <a:endParaRPr lang="es-ES" sz="1400" dirty="0">
                        <a:latin typeface="Arial" panose="020B0604020202020204" pitchFamily="34" charset="0"/>
                        <a:cs typeface="Arial" panose="020B0604020202020204" pitchFamily="34" charset="0"/>
                      </a:endParaRPr>
                    </a:p>
                  </a:txBody>
                  <a:tcPr/>
                </a:tc>
                <a:tc>
                  <a:txBody>
                    <a:bodyPr/>
                    <a:lstStyle/>
                    <a:p>
                      <a:r>
                        <a:rPr lang="es-ES" sz="1400" dirty="0" smtClean="0">
                          <a:latin typeface="Arial" panose="020B0604020202020204" pitchFamily="34" charset="0"/>
                          <a:cs typeface="Arial" panose="020B0604020202020204" pitchFamily="34" charset="0"/>
                        </a:rPr>
                        <a:t>&amp;</a:t>
                      </a:r>
                      <a:r>
                        <a:rPr lang="es-ES" sz="1400" dirty="0" err="1" smtClean="0">
                          <a:latin typeface="Arial" panose="020B0604020202020204" pitchFamily="34" charset="0"/>
                          <a:cs typeface="Arial" panose="020B0604020202020204" pitchFamily="34" charset="0"/>
                        </a:rPr>
                        <a:t>uacute</a:t>
                      </a:r>
                      <a:r>
                        <a:rPr lang="es-ES" sz="1400" dirty="0" smtClean="0">
                          <a:latin typeface="Arial" panose="020B0604020202020204" pitchFamily="34" charset="0"/>
                          <a:cs typeface="Arial" panose="020B0604020202020204" pitchFamily="34" charset="0"/>
                        </a:rPr>
                        <a:t>;</a:t>
                      </a:r>
                      <a:endParaRPr lang="es-ES" sz="1400" dirty="0">
                        <a:latin typeface="Arial" panose="020B0604020202020204" pitchFamily="34" charset="0"/>
                        <a:cs typeface="Arial" panose="020B0604020202020204" pitchFamily="34" charset="0"/>
                      </a:endParaRPr>
                    </a:p>
                  </a:txBody>
                  <a:tcPr/>
                </a:tc>
                <a:tc>
                  <a:txBody>
                    <a:bodyPr/>
                    <a:lstStyle/>
                    <a:p>
                      <a:r>
                        <a:rPr lang="es-ES" sz="1400" dirty="0" smtClean="0">
                          <a:latin typeface="Arial" panose="020B0604020202020204" pitchFamily="34" charset="0"/>
                          <a:cs typeface="Arial" panose="020B0604020202020204" pitchFamily="34" charset="0"/>
                        </a:rPr>
                        <a:t>Ú</a:t>
                      </a:r>
                      <a:endParaRPr lang="es-ES" sz="1400" dirty="0">
                        <a:latin typeface="Arial" panose="020B0604020202020204" pitchFamily="34" charset="0"/>
                        <a:cs typeface="Arial" panose="020B0604020202020204" pitchFamily="34" charset="0"/>
                      </a:endParaRPr>
                    </a:p>
                  </a:txBody>
                  <a:tcPr/>
                </a:tc>
                <a:tc>
                  <a:txBody>
                    <a:bodyPr/>
                    <a:lstStyle/>
                    <a:p>
                      <a:pPr marL="0" marR="0" indent="0" algn="l" defTabSz="1204596" rtl="0" eaLnBrk="1" fontAlgn="auto" latinLnBrk="0" hangingPunct="1">
                        <a:lnSpc>
                          <a:spcPct val="100000"/>
                        </a:lnSpc>
                        <a:spcBef>
                          <a:spcPts val="0"/>
                        </a:spcBef>
                        <a:spcAft>
                          <a:spcPts val="0"/>
                        </a:spcAft>
                        <a:buClrTx/>
                        <a:buSzTx/>
                        <a:buFontTx/>
                        <a:buNone/>
                        <a:tabLst/>
                        <a:defRPr/>
                      </a:pPr>
                      <a:r>
                        <a:rPr lang="es-ES" sz="1400" dirty="0" smtClean="0">
                          <a:latin typeface="Arial" panose="020B0604020202020204" pitchFamily="34" charset="0"/>
                          <a:cs typeface="Arial" panose="020B0604020202020204" pitchFamily="34" charset="0"/>
                        </a:rPr>
                        <a:t>&amp;</a:t>
                      </a:r>
                      <a:r>
                        <a:rPr lang="es-ES" sz="1400" dirty="0" err="1" smtClean="0">
                          <a:latin typeface="Arial" panose="020B0604020202020204" pitchFamily="34" charset="0"/>
                          <a:cs typeface="Arial" panose="020B0604020202020204" pitchFamily="34" charset="0"/>
                        </a:rPr>
                        <a:t>Uacute</a:t>
                      </a:r>
                      <a:r>
                        <a:rPr lang="es-ES" sz="1400" dirty="0" smtClean="0">
                          <a:latin typeface="Arial" panose="020B0604020202020204" pitchFamily="34" charset="0"/>
                          <a:cs typeface="Arial" panose="020B0604020202020204" pitchFamily="34" charset="0"/>
                        </a:rPr>
                        <a:t>;</a:t>
                      </a:r>
                    </a:p>
                  </a:txBody>
                  <a:tcPr/>
                </a:tc>
              </a:tr>
              <a:tr h="370840">
                <a:tc>
                  <a:txBody>
                    <a:bodyPr/>
                    <a:lstStyle/>
                    <a:p>
                      <a:r>
                        <a:rPr lang="es-ES" sz="1400" dirty="0" smtClean="0">
                          <a:latin typeface="Arial" panose="020B0604020202020204" pitchFamily="34" charset="0"/>
                          <a:cs typeface="Arial" panose="020B0604020202020204" pitchFamily="34" charset="0"/>
                        </a:rPr>
                        <a:t>ñ</a:t>
                      </a:r>
                      <a:endParaRPr lang="es-ES" sz="1400" dirty="0">
                        <a:latin typeface="Arial" panose="020B0604020202020204" pitchFamily="34" charset="0"/>
                        <a:cs typeface="Arial" panose="020B0604020202020204" pitchFamily="34" charset="0"/>
                      </a:endParaRPr>
                    </a:p>
                  </a:txBody>
                  <a:tcPr/>
                </a:tc>
                <a:tc>
                  <a:txBody>
                    <a:bodyPr/>
                    <a:lstStyle/>
                    <a:p>
                      <a:r>
                        <a:rPr lang="es-ES" sz="1400" dirty="0" smtClean="0">
                          <a:latin typeface="Arial" panose="020B0604020202020204" pitchFamily="34" charset="0"/>
                          <a:cs typeface="Arial" panose="020B0604020202020204" pitchFamily="34" charset="0"/>
                        </a:rPr>
                        <a:t>&amp;</a:t>
                      </a:r>
                      <a:r>
                        <a:rPr lang="es-ES" sz="1400" dirty="0" err="1" smtClean="0">
                          <a:latin typeface="Arial" panose="020B0604020202020204" pitchFamily="34" charset="0"/>
                          <a:cs typeface="Arial" panose="020B0604020202020204" pitchFamily="34" charset="0"/>
                        </a:rPr>
                        <a:t>ntilde</a:t>
                      </a:r>
                      <a:r>
                        <a:rPr lang="es-ES" sz="1400" dirty="0" smtClean="0">
                          <a:latin typeface="Arial" panose="020B0604020202020204" pitchFamily="34" charset="0"/>
                          <a:cs typeface="Arial" panose="020B0604020202020204" pitchFamily="34" charset="0"/>
                        </a:rPr>
                        <a:t>;</a:t>
                      </a:r>
                      <a:endParaRPr lang="es-ES" sz="1400" dirty="0">
                        <a:latin typeface="Arial" panose="020B0604020202020204" pitchFamily="34" charset="0"/>
                        <a:cs typeface="Arial" panose="020B0604020202020204" pitchFamily="34" charset="0"/>
                      </a:endParaRPr>
                    </a:p>
                  </a:txBody>
                  <a:tcPr/>
                </a:tc>
                <a:tc>
                  <a:txBody>
                    <a:bodyPr/>
                    <a:lstStyle/>
                    <a:p>
                      <a:r>
                        <a:rPr lang="es-ES" sz="1400" dirty="0" smtClean="0">
                          <a:latin typeface="Arial" panose="020B0604020202020204" pitchFamily="34" charset="0"/>
                          <a:cs typeface="Arial" panose="020B0604020202020204" pitchFamily="34" charset="0"/>
                        </a:rPr>
                        <a:t>Ñ</a:t>
                      </a:r>
                      <a:endParaRPr lang="es-ES" sz="1400" dirty="0">
                        <a:latin typeface="Arial" panose="020B0604020202020204" pitchFamily="34" charset="0"/>
                        <a:cs typeface="Arial" panose="020B0604020202020204" pitchFamily="34" charset="0"/>
                      </a:endParaRPr>
                    </a:p>
                  </a:txBody>
                  <a:tcPr/>
                </a:tc>
                <a:tc>
                  <a:txBody>
                    <a:bodyPr/>
                    <a:lstStyle/>
                    <a:p>
                      <a:pPr marL="0" marR="0" indent="0" algn="l" defTabSz="1204596" rtl="0" eaLnBrk="1" fontAlgn="auto" latinLnBrk="0" hangingPunct="1">
                        <a:lnSpc>
                          <a:spcPct val="100000"/>
                        </a:lnSpc>
                        <a:spcBef>
                          <a:spcPts val="0"/>
                        </a:spcBef>
                        <a:spcAft>
                          <a:spcPts val="0"/>
                        </a:spcAft>
                        <a:buClrTx/>
                        <a:buSzTx/>
                        <a:buFontTx/>
                        <a:buNone/>
                        <a:tabLst/>
                        <a:defRPr/>
                      </a:pPr>
                      <a:r>
                        <a:rPr lang="es-ES" sz="1400" dirty="0" smtClean="0">
                          <a:latin typeface="Arial" panose="020B0604020202020204" pitchFamily="34" charset="0"/>
                          <a:cs typeface="Arial" panose="020B0604020202020204" pitchFamily="34" charset="0"/>
                        </a:rPr>
                        <a:t>&amp;</a:t>
                      </a:r>
                      <a:r>
                        <a:rPr lang="es-ES" sz="1400" dirty="0" err="1" smtClean="0">
                          <a:latin typeface="Arial" panose="020B0604020202020204" pitchFamily="34" charset="0"/>
                          <a:cs typeface="Arial" panose="020B0604020202020204" pitchFamily="34" charset="0"/>
                        </a:rPr>
                        <a:t>Ntilde</a:t>
                      </a:r>
                      <a:r>
                        <a:rPr lang="es-ES" sz="1400" dirty="0" smtClean="0">
                          <a:latin typeface="Arial" panose="020B0604020202020204" pitchFamily="34" charset="0"/>
                          <a:cs typeface="Arial" panose="020B0604020202020204" pitchFamily="34" charset="0"/>
                        </a:rPr>
                        <a:t>;</a:t>
                      </a:r>
                    </a:p>
                  </a:txBody>
                  <a:tcPr/>
                </a:tc>
              </a:tr>
              <a:tr h="370840">
                <a:tc>
                  <a:txBody>
                    <a:bodyPr/>
                    <a:lstStyle/>
                    <a:p>
                      <a:r>
                        <a:rPr lang="es-ES" sz="1400" dirty="0" smtClean="0">
                          <a:latin typeface="Arial" panose="020B0604020202020204" pitchFamily="34" charset="0"/>
                          <a:cs typeface="Arial" panose="020B0604020202020204" pitchFamily="34" charset="0"/>
                        </a:rPr>
                        <a:t>&amp;</a:t>
                      </a:r>
                      <a:r>
                        <a:rPr lang="es-ES" sz="1400" dirty="0" err="1" smtClean="0">
                          <a:latin typeface="Arial" panose="020B0604020202020204" pitchFamily="34" charset="0"/>
                          <a:cs typeface="Arial" panose="020B0604020202020204" pitchFamily="34" charset="0"/>
                        </a:rPr>
                        <a:t>nbsp</a:t>
                      </a:r>
                      <a:r>
                        <a:rPr lang="es-ES" sz="1400" dirty="0" smtClean="0">
                          <a:latin typeface="Arial" panose="020B0604020202020204" pitchFamily="34" charset="0"/>
                          <a:cs typeface="Arial" panose="020B0604020202020204" pitchFamily="34" charset="0"/>
                        </a:rPr>
                        <a:t>;</a:t>
                      </a:r>
                      <a:endParaRPr lang="es-ES" sz="1400" dirty="0">
                        <a:latin typeface="Arial" panose="020B0604020202020204" pitchFamily="34" charset="0"/>
                        <a:cs typeface="Arial" panose="020B0604020202020204" pitchFamily="34" charset="0"/>
                      </a:endParaRPr>
                    </a:p>
                  </a:txBody>
                  <a:tcPr/>
                </a:tc>
                <a:tc gridSpan="3">
                  <a:txBody>
                    <a:bodyPr/>
                    <a:lstStyle/>
                    <a:p>
                      <a:r>
                        <a:rPr lang="es-ES" sz="1400" dirty="0" smtClean="0">
                          <a:latin typeface="Arial" panose="020B0604020202020204" pitchFamily="34" charset="0"/>
                          <a:cs typeface="Arial" panose="020B0604020202020204" pitchFamily="34" charset="0"/>
                        </a:rPr>
                        <a:t>Espacio en blanco. En </a:t>
                      </a:r>
                      <a:r>
                        <a:rPr lang="es-ES" sz="1400" dirty="0" err="1" smtClean="0">
                          <a:latin typeface="Arial" panose="020B0604020202020204" pitchFamily="34" charset="0"/>
                          <a:cs typeface="Arial" panose="020B0604020202020204" pitchFamily="34" charset="0"/>
                        </a:rPr>
                        <a:t>html</a:t>
                      </a:r>
                      <a:r>
                        <a:rPr lang="es-ES" sz="1400" dirty="0" smtClean="0">
                          <a:latin typeface="Arial" panose="020B0604020202020204" pitchFamily="34" charset="0"/>
                          <a:cs typeface="Arial" panose="020B0604020202020204" pitchFamily="34" charset="0"/>
                        </a:rPr>
                        <a:t> no podemos escribir más de dos espacios en blanco</a:t>
                      </a:r>
                      <a:r>
                        <a:rPr lang="es-ES" sz="1400" baseline="0" dirty="0" smtClean="0">
                          <a:latin typeface="Arial" panose="020B0604020202020204" pitchFamily="34" charset="0"/>
                          <a:cs typeface="Arial" panose="020B0604020202020204" pitchFamily="34" charset="0"/>
                        </a:rPr>
                        <a:t> seguidos, para hacerlo tenemos que emplear este código.</a:t>
                      </a:r>
                      <a:endParaRPr lang="es-ES" sz="1400" dirty="0">
                        <a:latin typeface="Arial" panose="020B0604020202020204" pitchFamily="34" charset="0"/>
                        <a:cs typeface="Arial" panose="020B0604020202020204" pitchFamily="34" charset="0"/>
                      </a:endParaRPr>
                    </a:p>
                  </a:txBody>
                  <a:tcPr/>
                </a:tc>
                <a:tc hMerge="1">
                  <a:txBody>
                    <a:bodyPr/>
                    <a:lstStyle/>
                    <a:p>
                      <a:endParaRPr lang="es-ES" sz="1400" dirty="0">
                        <a:latin typeface="Arial" panose="020B0604020202020204" pitchFamily="34" charset="0"/>
                        <a:cs typeface="Arial" panose="020B0604020202020204" pitchFamily="34" charset="0"/>
                      </a:endParaRPr>
                    </a:p>
                  </a:txBody>
                  <a:tcPr/>
                </a:tc>
                <a:tc hMerge="1">
                  <a:txBody>
                    <a:bodyPr/>
                    <a:lstStyle/>
                    <a:p>
                      <a:pPr marL="0" marR="0" indent="0" algn="l" defTabSz="1204596" rtl="0" eaLnBrk="1" fontAlgn="auto" latinLnBrk="0" hangingPunct="1">
                        <a:lnSpc>
                          <a:spcPct val="100000"/>
                        </a:lnSpc>
                        <a:spcBef>
                          <a:spcPts val="0"/>
                        </a:spcBef>
                        <a:spcAft>
                          <a:spcPts val="0"/>
                        </a:spcAft>
                        <a:buClrTx/>
                        <a:buSzTx/>
                        <a:buFontTx/>
                        <a:buNone/>
                        <a:tabLst/>
                        <a:defRPr/>
                      </a:pPr>
                      <a:endParaRPr lang="es-ES" sz="1400" dirty="0" smtClean="0">
                        <a:latin typeface="Arial" panose="020B0604020202020204" pitchFamily="34" charset="0"/>
                        <a:cs typeface="Arial" panose="020B0604020202020204" pitchFamily="34" charset="0"/>
                      </a:endParaRPr>
                    </a:p>
                  </a:txBody>
                  <a:tcPr/>
                </a:tc>
              </a:tr>
            </a:tbl>
          </a:graphicData>
        </a:graphic>
      </p:graphicFrame>
    </p:spTree>
    <p:extLst>
      <p:ext uri="{BB962C8B-B14F-4D97-AF65-F5344CB8AC3E}">
        <p14:creationId xmlns:p14="http://schemas.microsoft.com/office/powerpoint/2010/main" val="27672660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chemeClr val="tx1">
                    <a:lumMod val="95000"/>
                    <a:lumOff val="5000"/>
                  </a:schemeClr>
                </a:solidFill>
              </a:rPr>
              <a:t>Herramientas de trabajo</a:t>
            </a:r>
            <a:endParaRPr lang="es-ES_tradnl" dirty="0"/>
          </a:p>
        </p:txBody>
      </p:sp>
      <p:sp>
        <p:nvSpPr>
          <p:cNvPr id="15" name="9 Marcador de texto"/>
          <p:cNvSpPr>
            <a:spLocks noGrp="1"/>
          </p:cNvSpPr>
          <p:nvPr>
            <p:ph type="body" sz="quarter" idx="10"/>
          </p:nvPr>
        </p:nvSpPr>
        <p:spPr>
          <a:xfrm>
            <a:off x="2196855" y="1412881"/>
            <a:ext cx="5219746" cy="337078"/>
          </a:xfrm>
        </p:spPr>
        <p:txBody>
          <a:bodyPr/>
          <a:lstStyle/>
          <a:p>
            <a:r>
              <a:rPr lang="es-ES" dirty="0" smtClean="0"/>
              <a:t>Entorno cliente – HTML y CSS - Herramientas de trabajo</a:t>
            </a:r>
            <a:endParaRPr lang="es-ES" dirty="0"/>
          </a:p>
        </p:txBody>
      </p:sp>
      <p:sp>
        <p:nvSpPr>
          <p:cNvPr id="3" name="2 Rectángulo"/>
          <p:cNvSpPr/>
          <p:nvPr/>
        </p:nvSpPr>
        <p:spPr>
          <a:xfrm>
            <a:off x="2304033" y="1961952"/>
            <a:ext cx="8928992" cy="4462760"/>
          </a:xfrm>
          <a:prstGeom prst="rect">
            <a:avLst/>
          </a:prstGeom>
        </p:spPr>
        <p:txBody>
          <a:bodyPr wrap="square">
            <a:spAutoFit/>
          </a:bodyPr>
          <a:lstStyle/>
          <a:p>
            <a:pPr algn="just"/>
            <a:r>
              <a:rPr lang="es-ES" sz="1600" dirty="0" smtClean="0">
                <a:latin typeface="Arial" panose="020B0604020202020204" pitchFamily="34" charset="0"/>
                <a:cs typeface="Arial" panose="020B0604020202020204" pitchFamily="34" charset="0"/>
              </a:rPr>
              <a:t>Para comenzar a crear nuestras páginas web en el entorno cliente no necesitamos mucho, nos basta con un navegador web y un editor de texto, ni siquiera necesitamos disponer de una conexión a Internet.</a:t>
            </a:r>
          </a:p>
          <a:p>
            <a:pPr algn="just"/>
            <a:endParaRPr lang="es-ES" sz="1600" dirty="0">
              <a:latin typeface="Arial" panose="020B0604020202020204" pitchFamily="34" charset="0"/>
              <a:cs typeface="Arial" panose="020B0604020202020204" pitchFamily="34" charset="0"/>
            </a:endParaRPr>
          </a:p>
          <a:p>
            <a:pPr algn="just"/>
            <a:r>
              <a:rPr lang="es-ES" sz="1600" dirty="0" smtClean="0">
                <a:latin typeface="Arial" panose="020B0604020202020204" pitchFamily="34" charset="0"/>
                <a:cs typeface="Arial" panose="020B0604020202020204" pitchFamily="34" charset="0"/>
              </a:rPr>
              <a:t>Navegadores web disponibles:</a:t>
            </a:r>
          </a:p>
          <a:p>
            <a:pPr algn="just"/>
            <a:r>
              <a:rPr lang="es-ES" sz="1600" b="1" dirty="0">
                <a:latin typeface="Arial" panose="020B0604020202020204" pitchFamily="34" charset="0"/>
                <a:cs typeface="Arial" panose="020B0604020202020204" pitchFamily="34" charset="0"/>
              </a:rPr>
              <a:t>	</a:t>
            </a:r>
            <a:r>
              <a:rPr lang="es-ES" sz="1600" b="1" dirty="0" smtClean="0">
                <a:latin typeface="Arial" panose="020B0604020202020204" pitchFamily="34" charset="0"/>
                <a:cs typeface="Arial" panose="020B0604020202020204" pitchFamily="34" charset="0"/>
              </a:rPr>
              <a:t>Chrome de Google. </a:t>
            </a:r>
            <a:r>
              <a:rPr lang="es-ES" sz="1200" dirty="0" smtClean="0">
                <a:latin typeface="Arial" panose="020B0604020202020204" pitchFamily="34" charset="0"/>
                <a:cs typeface="Arial" panose="020B0604020202020204" pitchFamily="34" charset="0"/>
              </a:rPr>
              <a:t>(Su </a:t>
            </a:r>
            <a:r>
              <a:rPr lang="es-ES" sz="1200" dirty="0" err="1" smtClean="0">
                <a:latin typeface="Arial" panose="020B0604020202020204" pitchFamily="34" charset="0"/>
                <a:cs typeface="Arial" panose="020B0604020202020204" pitchFamily="34" charset="0"/>
              </a:rPr>
              <a:t>inspeccionador</a:t>
            </a:r>
            <a:r>
              <a:rPr lang="es-ES" sz="1200" dirty="0" smtClean="0">
                <a:latin typeface="Arial" panose="020B0604020202020204" pitchFamily="34" charset="0"/>
                <a:cs typeface="Arial" panose="020B0604020202020204" pitchFamily="34" charset="0"/>
              </a:rPr>
              <a:t> de elementos es muy bueno)</a:t>
            </a:r>
          </a:p>
          <a:p>
            <a:pPr algn="just"/>
            <a:r>
              <a:rPr lang="es-ES" sz="1600" dirty="0">
                <a:latin typeface="Arial" panose="020B0604020202020204" pitchFamily="34" charset="0"/>
                <a:cs typeface="Arial" panose="020B0604020202020204" pitchFamily="34" charset="0"/>
              </a:rPr>
              <a:t>	</a:t>
            </a:r>
            <a:r>
              <a:rPr lang="es-ES" sz="1600" dirty="0" smtClean="0">
                <a:latin typeface="Arial" panose="020B0604020202020204" pitchFamily="34" charset="0"/>
                <a:cs typeface="Arial" panose="020B0604020202020204" pitchFamily="34" charset="0"/>
              </a:rPr>
              <a:t>Internet Explorer de Microsoft.</a:t>
            </a:r>
          </a:p>
          <a:p>
            <a:pPr algn="just"/>
            <a:r>
              <a:rPr lang="es-ES" sz="1600" dirty="0">
                <a:latin typeface="Arial" panose="020B0604020202020204" pitchFamily="34" charset="0"/>
                <a:cs typeface="Arial" panose="020B0604020202020204" pitchFamily="34" charset="0"/>
              </a:rPr>
              <a:t>	</a:t>
            </a:r>
            <a:r>
              <a:rPr lang="es-ES" sz="1600" dirty="0" smtClean="0">
                <a:latin typeface="Arial" panose="020B0604020202020204" pitchFamily="34" charset="0"/>
                <a:cs typeface="Arial" panose="020B0604020202020204" pitchFamily="34" charset="0"/>
              </a:rPr>
              <a:t>Firefox </a:t>
            </a:r>
            <a:r>
              <a:rPr lang="es-ES" sz="1600" dirty="0">
                <a:latin typeface="Arial" panose="020B0604020202020204" pitchFamily="34" charset="0"/>
                <a:cs typeface="Arial" panose="020B0604020202020204" pitchFamily="34" charset="0"/>
              </a:rPr>
              <a:t>de  Fundación Mozilla.</a:t>
            </a:r>
            <a:endParaRPr lang="es-ES" sz="1600" dirty="0" smtClean="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	</a:t>
            </a:r>
            <a:r>
              <a:rPr lang="es-ES" sz="1600" dirty="0" smtClean="0">
                <a:latin typeface="Arial" panose="020B0604020202020204" pitchFamily="34" charset="0"/>
                <a:cs typeface="Arial" panose="020B0604020202020204" pitchFamily="34" charset="0"/>
              </a:rPr>
              <a:t>Safari de Apple.</a:t>
            </a:r>
          </a:p>
          <a:p>
            <a:pPr algn="just"/>
            <a:r>
              <a:rPr lang="es-ES" sz="1600" dirty="0">
                <a:latin typeface="Arial" panose="020B0604020202020204" pitchFamily="34" charset="0"/>
                <a:cs typeface="Arial" panose="020B0604020202020204" pitchFamily="34" charset="0"/>
              </a:rPr>
              <a:t>	</a:t>
            </a:r>
            <a:r>
              <a:rPr lang="es-ES" sz="1600" dirty="0" smtClean="0">
                <a:latin typeface="Arial" panose="020B0604020202020204" pitchFamily="34" charset="0"/>
                <a:cs typeface="Arial" panose="020B0604020202020204" pitchFamily="34" charset="0"/>
              </a:rPr>
              <a:t>Opera de Opera Software.</a:t>
            </a:r>
          </a:p>
          <a:p>
            <a:pPr algn="just"/>
            <a:endParaRPr lang="es-ES" sz="1600" dirty="0">
              <a:latin typeface="Arial" panose="020B0604020202020204" pitchFamily="34" charset="0"/>
              <a:cs typeface="Arial" panose="020B0604020202020204" pitchFamily="34" charset="0"/>
            </a:endParaRPr>
          </a:p>
          <a:p>
            <a:pPr algn="just"/>
            <a:r>
              <a:rPr lang="es-ES" sz="1600" dirty="0" smtClean="0">
                <a:latin typeface="Arial" panose="020B0604020202020204" pitchFamily="34" charset="0"/>
                <a:cs typeface="Arial" panose="020B0604020202020204" pitchFamily="34" charset="0"/>
              </a:rPr>
              <a:t>Editores de texto.</a:t>
            </a:r>
          </a:p>
          <a:p>
            <a:pPr algn="just"/>
            <a:r>
              <a:rPr lang="es-ES" sz="1600" dirty="0">
                <a:latin typeface="Arial" panose="020B0604020202020204" pitchFamily="34" charset="0"/>
                <a:cs typeface="Arial" panose="020B0604020202020204" pitchFamily="34" charset="0"/>
              </a:rPr>
              <a:t>	</a:t>
            </a:r>
            <a:r>
              <a:rPr lang="es-ES" sz="1600" dirty="0" smtClean="0">
                <a:latin typeface="Arial" panose="020B0604020202020204" pitchFamily="34" charset="0"/>
                <a:cs typeface="Arial" panose="020B0604020202020204" pitchFamily="34" charset="0"/>
              </a:rPr>
              <a:t>Dreamweaver.</a:t>
            </a:r>
          </a:p>
          <a:p>
            <a:pPr algn="just"/>
            <a:r>
              <a:rPr lang="es-ES" sz="1600" dirty="0">
                <a:latin typeface="Arial" panose="020B0604020202020204" pitchFamily="34" charset="0"/>
                <a:cs typeface="Arial" panose="020B0604020202020204" pitchFamily="34" charset="0"/>
              </a:rPr>
              <a:t>	</a:t>
            </a:r>
            <a:r>
              <a:rPr lang="es-ES" sz="1600" dirty="0" err="1" smtClean="0">
                <a:latin typeface="Arial" panose="020B0604020202020204" pitchFamily="34" charset="0"/>
                <a:cs typeface="Arial" panose="020B0604020202020204" pitchFamily="34" charset="0"/>
              </a:rPr>
              <a:t>Notepad</a:t>
            </a:r>
            <a:r>
              <a:rPr lang="es-ES" sz="1600" dirty="0" smtClean="0">
                <a:latin typeface="Arial" panose="020B0604020202020204" pitchFamily="34" charset="0"/>
                <a:cs typeface="Arial" panose="020B0604020202020204" pitchFamily="34" charset="0"/>
              </a:rPr>
              <a:t>.</a:t>
            </a:r>
          </a:p>
          <a:p>
            <a:pPr algn="just"/>
            <a:r>
              <a:rPr lang="es-ES" sz="1600" b="1" dirty="0">
                <a:latin typeface="Arial" panose="020B0604020202020204" pitchFamily="34" charset="0"/>
                <a:cs typeface="Arial" panose="020B0604020202020204" pitchFamily="34" charset="0"/>
              </a:rPr>
              <a:t>	</a:t>
            </a:r>
            <a:r>
              <a:rPr lang="es-ES" sz="1600" b="1" dirty="0" err="1" smtClean="0">
                <a:latin typeface="Arial" panose="020B0604020202020204" pitchFamily="34" charset="0"/>
                <a:cs typeface="Arial" panose="020B0604020202020204" pitchFamily="34" charset="0"/>
              </a:rPr>
              <a:t>Notepad</a:t>
            </a:r>
            <a:r>
              <a:rPr lang="es-ES" sz="1600" b="1" dirty="0" smtClean="0">
                <a:latin typeface="Arial" panose="020B0604020202020204" pitchFamily="34" charset="0"/>
                <a:cs typeface="Arial" panose="020B0604020202020204" pitchFamily="34" charset="0"/>
              </a:rPr>
              <a:t>++ </a:t>
            </a:r>
            <a:r>
              <a:rPr lang="es-ES" sz="1200" dirty="0" smtClean="0">
                <a:latin typeface="Arial" panose="020B0604020202020204" pitchFamily="34" charset="0"/>
                <a:cs typeface="Arial" panose="020B0604020202020204" pitchFamily="34" charset="0"/>
              </a:rPr>
              <a:t>(Es sencillo de aprender)</a:t>
            </a:r>
          </a:p>
          <a:p>
            <a:pPr algn="just"/>
            <a:r>
              <a:rPr lang="es-ES" sz="1600" dirty="0">
                <a:latin typeface="Arial" panose="020B0604020202020204" pitchFamily="34" charset="0"/>
                <a:cs typeface="Arial" panose="020B0604020202020204" pitchFamily="34" charset="0"/>
              </a:rPr>
              <a:t>	</a:t>
            </a:r>
            <a:r>
              <a:rPr lang="es-ES" sz="1600" dirty="0" smtClean="0">
                <a:latin typeface="Arial" panose="020B0604020202020204" pitchFamily="34" charset="0"/>
                <a:cs typeface="Arial" panose="020B0604020202020204" pitchFamily="34" charset="0"/>
              </a:rPr>
              <a:t>Sublime.</a:t>
            </a:r>
          </a:p>
          <a:p>
            <a:pPr algn="just"/>
            <a:endParaRPr lang="es-ES" sz="1600" dirty="0">
              <a:latin typeface="Arial" panose="020B0604020202020204" pitchFamily="34" charset="0"/>
              <a:cs typeface="Arial" panose="020B0604020202020204" pitchFamily="34" charset="0"/>
            </a:endParaRPr>
          </a:p>
          <a:p>
            <a:pPr algn="just"/>
            <a:r>
              <a:rPr lang="es-ES" sz="1200" b="1" dirty="0" smtClean="0">
                <a:latin typeface="Arial" panose="020B0604020202020204" pitchFamily="34" charset="0"/>
                <a:cs typeface="Arial" panose="020B0604020202020204" pitchFamily="34" charset="0"/>
              </a:rPr>
              <a:t>En negrita las recomendadas.</a:t>
            </a:r>
            <a:endParaRPr lang="es-ES" sz="1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9170030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chemeClr val="tx1">
                    <a:lumMod val="95000"/>
                    <a:lumOff val="5000"/>
                  </a:schemeClr>
                </a:solidFill>
              </a:rPr>
              <a:t>Salto de línea</a:t>
            </a:r>
            <a:endParaRPr lang="es-ES_tradnl" dirty="0"/>
          </a:p>
        </p:txBody>
      </p:sp>
      <p:sp>
        <p:nvSpPr>
          <p:cNvPr id="15" name="9 Marcador de texto"/>
          <p:cNvSpPr>
            <a:spLocks noGrp="1"/>
          </p:cNvSpPr>
          <p:nvPr>
            <p:ph type="body" sz="quarter" idx="10"/>
          </p:nvPr>
        </p:nvSpPr>
        <p:spPr>
          <a:xfrm>
            <a:off x="2196855" y="1412881"/>
            <a:ext cx="8820146" cy="337078"/>
          </a:xfrm>
        </p:spPr>
        <p:txBody>
          <a:bodyPr/>
          <a:lstStyle/>
          <a:p>
            <a:r>
              <a:rPr lang="es-ES" dirty="0"/>
              <a:t>Entorno cliente – HTML y CSS - Formateando texto</a:t>
            </a:r>
          </a:p>
        </p:txBody>
      </p:sp>
      <p:sp>
        <p:nvSpPr>
          <p:cNvPr id="6" name="5 Rectángulo"/>
          <p:cNvSpPr/>
          <p:nvPr/>
        </p:nvSpPr>
        <p:spPr>
          <a:xfrm>
            <a:off x="2304033" y="1889944"/>
            <a:ext cx="8928992" cy="338554"/>
          </a:xfrm>
          <a:prstGeom prst="rect">
            <a:avLst/>
          </a:prstGeom>
          <a:ln>
            <a:noFill/>
          </a:ln>
        </p:spPr>
        <p:txBody>
          <a:bodyPr wrap="square">
            <a:spAutoFit/>
          </a:bodyPr>
          <a:lstStyle/>
          <a:p>
            <a:pPr algn="just"/>
            <a:r>
              <a:rPr lang="es-ES" sz="1600" dirty="0" smtClean="0">
                <a:latin typeface="Arial" panose="020B0604020202020204" pitchFamily="34" charset="0"/>
                <a:cs typeface="Arial" panose="020B0604020202020204" pitchFamily="34" charset="0"/>
              </a:rPr>
              <a:t>Para hacer un salto de línea debemos escribir la etiqueta &lt;</a:t>
            </a:r>
            <a:r>
              <a:rPr lang="es-ES" sz="1600" dirty="0" err="1" smtClean="0">
                <a:latin typeface="Arial" panose="020B0604020202020204" pitchFamily="34" charset="0"/>
                <a:cs typeface="Arial" panose="020B0604020202020204" pitchFamily="34" charset="0"/>
              </a:rPr>
              <a:t>br</a:t>
            </a:r>
            <a:r>
              <a:rPr lang="es-ES" sz="1600" dirty="0" smtClean="0">
                <a:latin typeface="Arial" panose="020B0604020202020204" pitchFamily="34" charset="0"/>
                <a:cs typeface="Arial" panose="020B0604020202020204" pitchFamily="34" charset="0"/>
              </a:rPr>
              <a:t>&gt;. Esta etiqueta no tiene cierre.</a:t>
            </a:r>
          </a:p>
        </p:txBody>
      </p:sp>
      <p:sp>
        <p:nvSpPr>
          <p:cNvPr id="7" name="6 Rectángulo"/>
          <p:cNvSpPr/>
          <p:nvPr/>
        </p:nvSpPr>
        <p:spPr>
          <a:xfrm>
            <a:off x="3024113" y="2682032"/>
            <a:ext cx="7200800" cy="537034"/>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wrap="square" tIns="144000" bIns="144000">
            <a:spAutoFit/>
          </a:bodyPr>
          <a:lstStyle/>
          <a:p>
            <a:r>
              <a:rPr lang="es-ES" sz="1600" dirty="0">
                <a:solidFill>
                  <a:srgbClr val="008000"/>
                </a:solidFill>
                <a:latin typeface="Arial" panose="020B0604020202020204" pitchFamily="34" charset="0"/>
                <a:cs typeface="Arial" panose="020B0604020202020204" pitchFamily="34" charset="0"/>
              </a:rPr>
              <a:t>&lt;</a:t>
            </a:r>
            <a:r>
              <a:rPr lang="es-ES" sz="1600" dirty="0" smtClean="0">
                <a:solidFill>
                  <a:srgbClr val="008000"/>
                </a:solidFill>
                <a:latin typeface="Arial" panose="020B0604020202020204" pitchFamily="34" charset="0"/>
                <a:cs typeface="Arial" panose="020B0604020202020204" pitchFamily="34" charset="0"/>
              </a:rPr>
              <a:t>p&gt;Esto es una línea.&lt;</a:t>
            </a:r>
            <a:r>
              <a:rPr lang="es-ES" sz="1600" dirty="0" err="1" smtClean="0">
                <a:solidFill>
                  <a:srgbClr val="008000"/>
                </a:solidFill>
                <a:latin typeface="Arial" panose="020B0604020202020204" pitchFamily="34" charset="0"/>
                <a:cs typeface="Arial" panose="020B0604020202020204" pitchFamily="34" charset="0"/>
              </a:rPr>
              <a:t>br</a:t>
            </a:r>
            <a:r>
              <a:rPr lang="es-ES" sz="1600" dirty="0" smtClean="0">
                <a:solidFill>
                  <a:srgbClr val="008000"/>
                </a:solidFill>
                <a:latin typeface="Arial" panose="020B0604020202020204" pitchFamily="34" charset="0"/>
                <a:cs typeface="Arial" panose="020B0604020202020204" pitchFamily="34" charset="0"/>
              </a:rPr>
              <a:t>&gt;Y esto es otra línea.&lt;/</a:t>
            </a:r>
            <a:r>
              <a:rPr lang="es-ES" sz="1600" dirty="0">
                <a:solidFill>
                  <a:srgbClr val="008000"/>
                </a:solidFill>
                <a:latin typeface="Arial" panose="020B0604020202020204" pitchFamily="34" charset="0"/>
                <a:cs typeface="Arial" panose="020B0604020202020204" pitchFamily="34" charset="0"/>
              </a:rPr>
              <a:t>p&gt;</a:t>
            </a:r>
          </a:p>
        </p:txBody>
      </p:sp>
      <p:sp>
        <p:nvSpPr>
          <p:cNvPr id="8" name="7 Rectángulo"/>
          <p:cNvSpPr/>
          <p:nvPr/>
        </p:nvSpPr>
        <p:spPr>
          <a:xfrm>
            <a:off x="2304033" y="3393401"/>
            <a:ext cx="8928992" cy="584775"/>
          </a:xfrm>
          <a:prstGeom prst="rect">
            <a:avLst/>
          </a:prstGeom>
          <a:ln>
            <a:noFill/>
          </a:ln>
        </p:spPr>
        <p:txBody>
          <a:bodyPr wrap="square">
            <a:spAutoFit/>
          </a:bodyPr>
          <a:lstStyle/>
          <a:p>
            <a:pPr algn="just"/>
            <a:r>
              <a:rPr lang="es-ES" sz="1600" dirty="0" smtClean="0">
                <a:latin typeface="Arial" panose="020B0604020202020204" pitchFamily="34" charset="0"/>
                <a:cs typeface="Arial" panose="020B0604020202020204" pitchFamily="34" charset="0"/>
              </a:rPr>
              <a:t>Podemos escribirla también así &lt;</a:t>
            </a:r>
            <a:r>
              <a:rPr lang="es-ES" sz="1600" dirty="0" err="1" smtClean="0">
                <a:latin typeface="Arial" panose="020B0604020202020204" pitchFamily="34" charset="0"/>
                <a:cs typeface="Arial" panose="020B0604020202020204" pitchFamily="34" charset="0"/>
              </a:rPr>
              <a:t>br</a:t>
            </a:r>
            <a:r>
              <a:rPr lang="es-ES" sz="1600" dirty="0" smtClean="0">
                <a:latin typeface="Arial" panose="020B0604020202020204" pitchFamily="34" charset="0"/>
                <a:cs typeface="Arial" panose="020B0604020202020204" pitchFamily="34" charset="0"/>
              </a:rPr>
              <a:t>/&gt; o &lt;</a:t>
            </a:r>
            <a:r>
              <a:rPr lang="es-ES" sz="1600" dirty="0" err="1" smtClean="0">
                <a:latin typeface="Arial" panose="020B0604020202020204" pitchFamily="34" charset="0"/>
                <a:cs typeface="Arial" panose="020B0604020202020204" pitchFamily="34" charset="0"/>
              </a:rPr>
              <a:t>br</a:t>
            </a:r>
            <a:r>
              <a:rPr lang="es-ES" sz="1600" dirty="0" smtClean="0">
                <a:latin typeface="Arial" panose="020B0604020202020204" pitchFamily="34" charset="0"/>
                <a:cs typeface="Arial" panose="020B0604020202020204" pitchFamily="34" charset="0"/>
              </a:rPr>
              <a:t> /&gt;, en HTML nos sirve cualquiera pero en XHTML solamente admite &lt;</a:t>
            </a:r>
            <a:r>
              <a:rPr lang="es-ES" sz="1600" dirty="0" err="1" smtClean="0">
                <a:latin typeface="Arial" panose="020B0604020202020204" pitchFamily="34" charset="0"/>
                <a:cs typeface="Arial" panose="020B0604020202020204" pitchFamily="34" charset="0"/>
              </a:rPr>
              <a:t>br</a:t>
            </a:r>
            <a:r>
              <a:rPr lang="es-ES" sz="1600" dirty="0" smtClean="0">
                <a:latin typeface="Arial" panose="020B0604020202020204" pitchFamily="34" charset="0"/>
                <a:cs typeface="Arial" panose="020B0604020202020204" pitchFamily="34" charset="0"/>
              </a:rPr>
              <a:t> /&gt;.</a:t>
            </a:r>
          </a:p>
        </p:txBody>
      </p:sp>
    </p:spTree>
    <p:extLst>
      <p:ext uri="{BB962C8B-B14F-4D97-AF65-F5344CB8AC3E}">
        <p14:creationId xmlns:p14="http://schemas.microsoft.com/office/powerpoint/2010/main" val="843627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rgbClr val="0070C0"/>
                </a:solidFill>
              </a:rPr>
              <a:t>Ejercicios</a:t>
            </a:r>
            <a:endParaRPr lang="es-ES_tradnl" dirty="0">
              <a:solidFill>
                <a:srgbClr val="0070C0"/>
              </a:solidFill>
            </a:endParaRPr>
          </a:p>
        </p:txBody>
      </p:sp>
      <p:sp>
        <p:nvSpPr>
          <p:cNvPr id="15" name="9 Marcador de texto"/>
          <p:cNvSpPr>
            <a:spLocks noGrp="1"/>
          </p:cNvSpPr>
          <p:nvPr>
            <p:ph type="body" sz="quarter" idx="10"/>
          </p:nvPr>
        </p:nvSpPr>
        <p:spPr>
          <a:xfrm>
            <a:off x="2196855" y="1412881"/>
            <a:ext cx="6947938" cy="337078"/>
          </a:xfrm>
        </p:spPr>
        <p:txBody>
          <a:bodyPr/>
          <a:lstStyle/>
          <a:p>
            <a:r>
              <a:rPr lang="es-ES" dirty="0"/>
              <a:t>Entorno cliente – HTML y CSS - Formateando texto</a:t>
            </a:r>
          </a:p>
        </p:txBody>
      </p:sp>
      <p:sp>
        <p:nvSpPr>
          <p:cNvPr id="3" name="2 Rectángulo"/>
          <p:cNvSpPr/>
          <p:nvPr/>
        </p:nvSpPr>
        <p:spPr>
          <a:xfrm>
            <a:off x="2304033" y="1889944"/>
            <a:ext cx="8928992" cy="830997"/>
          </a:xfrm>
          <a:prstGeom prst="rect">
            <a:avLst/>
          </a:prstGeom>
          <a:ln>
            <a:noFill/>
          </a:ln>
        </p:spPr>
        <p:txBody>
          <a:bodyPr wrap="square">
            <a:spAutoFit/>
          </a:bodyPr>
          <a:lstStyle/>
          <a:p>
            <a:pPr marL="342900" indent="-342900" algn="just">
              <a:buAutoNum type="arabicPeriod"/>
              <a:tabLst>
                <a:tab pos="361950" algn="l"/>
              </a:tabLst>
            </a:pPr>
            <a:r>
              <a:rPr lang="es-ES" sz="1600" dirty="0" smtClean="0">
                <a:latin typeface="Arial" panose="020B0604020202020204" pitchFamily="34" charset="0"/>
                <a:cs typeface="Arial" panose="020B0604020202020204" pitchFamily="34" charset="0"/>
              </a:rPr>
              <a:t>Utilizando el fichero plano, ejercicio 1-formateando text.txt cree una página para que el texto aparezca de la siguiente manera.</a:t>
            </a:r>
          </a:p>
          <a:p>
            <a:pPr marL="342900" indent="-342900" algn="just">
              <a:buAutoNum type="arabicPeriod"/>
              <a:tabLst>
                <a:tab pos="361950" algn="l"/>
              </a:tabLst>
            </a:pPr>
            <a:endParaRPr lang="es-ES" sz="1600" dirty="0">
              <a:latin typeface="Arial" panose="020B0604020202020204" pitchFamily="34" charset="0"/>
              <a:cs typeface="Arial" panose="020B0604020202020204" pitchFamily="34" charset="0"/>
            </a:endParaRPr>
          </a:p>
        </p:txBody>
      </p:sp>
      <p:sp>
        <p:nvSpPr>
          <p:cNvPr id="4" name="3 Rectángulo"/>
          <p:cNvSpPr/>
          <p:nvPr/>
        </p:nvSpPr>
        <p:spPr>
          <a:xfrm>
            <a:off x="2592065" y="2754040"/>
            <a:ext cx="8568952" cy="329320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lvl="0"/>
            <a:r>
              <a:rPr lang="es-ES" sz="1600" b="1" dirty="0">
                <a:solidFill>
                  <a:schemeClr val="tx1"/>
                </a:solidFill>
              </a:rPr>
              <a:t>HTML5</a:t>
            </a:r>
            <a:r>
              <a:rPr lang="es-ES" sz="1600" dirty="0">
                <a:solidFill>
                  <a:schemeClr val="tx1"/>
                </a:solidFill>
              </a:rPr>
              <a:t> (</a:t>
            </a:r>
            <a:r>
              <a:rPr lang="es-ES" sz="1600" i="1" dirty="0" err="1">
                <a:solidFill>
                  <a:schemeClr val="tx1"/>
                </a:solidFill>
              </a:rPr>
              <a:t>HyperText</a:t>
            </a:r>
            <a:r>
              <a:rPr lang="es-ES" sz="1600" i="1" dirty="0">
                <a:solidFill>
                  <a:schemeClr val="tx1"/>
                </a:solidFill>
              </a:rPr>
              <a:t> </a:t>
            </a:r>
            <a:r>
              <a:rPr lang="es-ES" sz="1600" i="1" dirty="0" err="1">
                <a:solidFill>
                  <a:schemeClr val="tx1"/>
                </a:solidFill>
              </a:rPr>
              <a:t>Markup</a:t>
            </a:r>
            <a:r>
              <a:rPr lang="es-ES" sz="1600" i="1" dirty="0">
                <a:solidFill>
                  <a:schemeClr val="tx1"/>
                </a:solidFill>
              </a:rPr>
              <a:t> </a:t>
            </a:r>
            <a:r>
              <a:rPr lang="es-ES" sz="1600" i="1" dirty="0" err="1">
                <a:solidFill>
                  <a:schemeClr val="tx1"/>
                </a:solidFill>
              </a:rPr>
              <a:t>Language</a:t>
            </a:r>
            <a:r>
              <a:rPr lang="es-ES" sz="1600" dirty="0">
                <a:solidFill>
                  <a:schemeClr val="tx1"/>
                </a:solidFill>
              </a:rPr>
              <a:t>, versión 5) es la quinta revisión importante del lenguaje básico de la </a:t>
            </a:r>
            <a:r>
              <a:rPr lang="es-ES" sz="1600" u="sng" dirty="0" err="1">
                <a:solidFill>
                  <a:schemeClr val="tx1"/>
                </a:solidFill>
              </a:rPr>
              <a:t>World</a:t>
            </a:r>
            <a:r>
              <a:rPr lang="es-ES" sz="1600" u="sng" dirty="0">
                <a:solidFill>
                  <a:schemeClr val="tx1"/>
                </a:solidFill>
              </a:rPr>
              <a:t> Wide Web</a:t>
            </a:r>
            <a:r>
              <a:rPr lang="es-ES" sz="1600" dirty="0">
                <a:solidFill>
                  <a:schemeClr val="tx1"/>
                </a:solidFill>
              </a:rPr>
              <a:t>, </a:t>
            </a:r>
            <a:r>
              <a:rPr lang="es-ES" sz="1600" u="sng" dirty="0">
                <a:solidFill>
                  <a:schemeClr val="tx1"/>
                </a:solidFill>
              </a:rPr>
              <a:t>HTML</a:t>
            </a:r>
            <a:r>
              <a:rPr lang="es-ES" sz="1600" dirty="0">
                <a:solidFill>
                  <a:schemeClr val="tx1"/>
                </a:solidFill>
              </a:rPr>
              <a:t>. </a:t>
            </a:r>
            <a:r>
              <a:rPr lang="es-ES" sz="1600" b="1" dirty="0">
                <a:solidFill>
                  <a:schemeClr val="tx1"/>
                </a:solidFill>
              </a:rPr>
              <a:t>HTML5</a:t>
            </a:r>
            <a:r>
              <a:rPr lang="es-ES" sz="1600" dirty="0">
                <a:solidFill>
                  <a:schemeClr val="tx1"/>
                </a:solidFill>
              </a:rPr>
              <a:t> especifica dos variantes de sintaxis para HTML: un «clásico» HTML (</a:t>
            </a:r>
            <a:r>
              <a:rPr lang="es-ES" sz="1600" dirty="0" err="1">
                <a:solidFill>
                  <a:schemeClr val="tx1"/>
                </a:solidFill>
              </a:rPr>
              <a:t>text</a:t>
            </a:r>
            <a:r>
              <a:rPr lang="es-ES" sz="1600" dirty="0">
                <a:solidFill>
                  <a:schemeClr val="tx1"/>
                </a:solidFill>
              </a:rPr>
              <a:t>/</a:t>
            </a:r>
            <a:r>
              <a:rPr lang="es-ES" sz="1600" dirty="0" err="1">
                <a:solidFill>
                  <a:schemeClr val="tx1"/>
                </a:solidFill>
              </a:rPr>
              <a:t>html</a:t>
            </a:r>
            <a:r>
              <a:rPr lang="es-ES" sz="1600" dirty="0">
                <a:solidFill>
                  <a:schemeClr val="tx1"/>
                </a:solidFill>
              </a:rPr>
              <a:t>), la variante conocida como </a:t>
            </a:r>
            <a:r>
              <a:rPr lang="es-ES" sz="1600" b="1" i="1" dirty="0">
                <a:solidFill>
                  <a:schemeClr val="tx1"/>
                </a:solidFill>
              </a:rPr>
              <a:t>HTML5</a:t>
            </a:r>
            <a:r>
              <a:rPr lang="es-ES" sz="1600" dirty="0">
                <a:solidFill>
                  <a:schemeClr val="tx1"/>
                </a:solidFill>
              </a:rPr>
              <a:t> y una variante </a:t>
            </a:r>
            <a:r>
              <a:rPr lang="es-ES" sz="1600" u="sng" dirty="0">
                <a:solidFill>
                  <a:schemeClr val="tx1"/>
                </a:solidFill>
              </a:rPr>
              <a:t>XHTML</a:t>
            </a:r>
            <a:r>
              <a:rPr lang="es-ES" sz="1600" dirty="0">
                <a:solidFill>
                  <a:schemeClr val="tx1"/>
                </a:solidFill>
              </a:rPr>
              <a:t> conocida como sintaxis </a:t>
            </a:r>
            <a:r>
              <a:rPr lang="es-ES" sz="1600" i="1" dirty="0">
                <a:solidFill>
                  <a:schemeClr val="tx1"/>
                </a:solidFill>
              </a:rPr>
              <a:t>XHTML5</a:t>
            </a:r>
            <a:r>
              <a:rPr lang="es-ES" sz="1600" dirty="0">
                <a:solidFill>
                  <a:schemeClr val="tx1"/>
                </a:solidFill>
              </a:rPr>
              <a:t> que deberá ser servida como </a:t>
            </a:r>
            <a:r>
              <a:rPr lang="es-ES" sz="1600" b="1" dirty="0">
                <a:solidFill>
                  <a:schemeClr val="tx1"/>
                </a:solidFill>
              </a:rPr>
              <a:t>XML</a:t>
            </a:r>
            <a:r>
              <a:rPr lang="es-ES" sz="1600" dirty="0">
                <a:solidFill>
                  <a:schemeClr val="tx1"/>
                </a:solidFill>
              </a:rPr>
              <a:t>. Esta es la primera vez que HTML y XHTML se han desarrollado en paralelo.</a:t>
            </a:r>
          </a:p>
          <a:p>
            <a:pPr lvl="0"/>
            <a:endParaRPr lang="es-ES" sz="1600" dirty="0">
              <a:solidFill>
                <a:schemeClr val="tx1"/>
              </a:solidFill>
            </a:endParaRPr>
          </a:p>
          <a:p>
            <a:pPr lvl="0"/>
            <a:r>
              <a:rPr lang="es-ES" sz="1600" dirty="0">
                <a:solidFill>
                  <a:schemeClr val="tx1"/>
                </a:solidFill>
              </a:rPr>
              <a:t>La versión definitiva de la quinta revisión del estándar se publicó en octubre de 2014.</a:t>
            </a:r>
          </a:p>
          <a:p>
            <a:pPr lvl="0"/>
            <a:endParaRPr lang="es-ES" sz="1600" dirty="0">
              <a:solidFill>
                <a:schemeClr val="tx1"/>
              </a:solidFill>
            </a:endParaRPr>
          </a:p>
          <a:p>
            <a:pPr lvl="0"/>
            <a:r>
              <a:rPr lang="es-ES" sz="1600" dirty="0">
                <a:solidFill>
                  <a:schemeClr val="tx1"/>
                </a:solidFill>
              </a:rPr>
              <a:t>Al no ser reconocido en viejas versiones de navegadores por sus nuevas etiquetas, se recomienda al usuario común actualizar a la versión más nueva, para poder disfrutar de todo el potencial que provee HTML5.</a:t>
            </a:r>
          </a:p>
          <a:p>
            <a:pPr lvl="0"/>
            <a:endParaRPr lang="es-ES" sz="1600" dirty="0">
              <a:solidFill>
                <a:schemeClr val="tx1"/>
              </a:solidFill>
            </a:endParaRPr>
          </a:p>
          <a:p>
            <a:pPr lvl="0"/>
            <a:r>
              <a:rPr lang="es-ES" sz="1600" dirty="0">
                <a:solidFill>
                  <a:schemeClr val="tx1"/>
                </a:solidFill>
              </a:rPr>
              <a:t>El desarrollo de este </a:t>
            </a:r>
            <a:r>
              <a:rPr lang="es-ES" sz="1600" u="sng" dirty="0">
                <a:solidFill>
                  <a:schemeClr val="tx1"/>
                </a:solidFill>
              </a:rPr>
              <a:t>lenguaje de marcado</a:t>
            </a:r>
            <a:r>
              <a:rPr lang="es-ES" sz="1600" dirty="0">
                <a:solidFill>
                  <a:schemeClr val="tx1"/>
                </a:solidFill>
              </a:rPr>
              <a:t> es regulado por el </a:t>
            </a:r>
            <a:r>
              <a:rPr lang="es-ES" sz="1600" b="1" dirty="0">
                <a:solidFill>
                  <a:schemeClr val="tx1"/>
                </a:solidFill>
              </a:rPr>
              <a:t>Consorcio</a:t>
            </a:r>
            <a:r>
              <a:rPr lang="es-ES" sz="1600" dirty="0">
                <a:solidFill>
                  <a:schemeClr val="tx1"/>
                </a:solidFill>
              </a:rPr>
              <a:t> </a:t>
            </a:r>
            <a:r>
              <a:rPr lang="es-ES" sz="1600" b="1" dirty="0">
                <a:solidFill>
                  <a:schemeClr val="tx1"/>
                </a:solidFill>
              </a:rPr>
              <a:t>W3C</a:t>
            </a:r>
            <a:r>
              <a:rPr lang="es-ES" sz="1600" dirty="0">
                <a:solidFill>
                  <a:schemeClr val="tx1"/>
                </a:solidFill>
              </a:rPr>
              <a:t>.</a:t>
            </a:r>
            <a:endParaRPr lang="es-ES" sz="16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640754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chemeClr val="tx1">
                    <a:lumMod val="95000"/>
                    <a:lumOff val="5000"/>
                  </a:schemeClr>
                </a:solidFill>
              </a:rPr>
              <a:t>Etiqueta p</a:t>
            </a:r>
            <a:endParaRPr lang="es-ES_tradnl" dirty="0"/>
          </a:p>
        </p:txBody>
      </p:sp>
      <p:sp>
        <p:nvSpPr>
          <p:cNvPr id="15" name="9 Marcador de texto"/>
          <p:cNvSpPr>
            <a:spLocks noGrp="1"/>
          </p:cNvSpPr>
          <p:nvPr>
            <p:ph type="body" sz="quarter" idx="10"/>
          </p:nvPr>
        </p:nvSpPr>
        <p:spPr>
          <a:xfrm>
            <a:off x="2196855" y="1412881"/>
            <a:ext cx="8820146" cy="337078"/>
          </a:xfrm>
        </p:spPr>
        <p:txBody>
          <a:bodyPr/>
          <a:lstStyle/>
          <a:p>
            <a:r>
              <a:rPr lang="es-ES" dirty="0"/>
              <a:t>Entorno cliente – HTML y CSS - Formateando texto</a:t>
            </a:r>
          </a:p>
        </p:txBody>
      </p:sp>
      <p:sp>
        <p:nvSpPr>
          <p:cNvPr id="6" name="5 Rectángulo"/>
          <p:cNvSpPr/>
          <p:nvPr/>
        </p:nvSpPr>
        <p:spPr>
          <a:xfrm>
            <a:off x="2380233" y="1889944"/>
            <a:ext cx="8928992" cy="1569660"/>
          </a:xfrm>
          <a:prstGeom prst="rect">
            <a:avLst/>
          </a:prstGeom>
          <a:ln>
            <a:noFill/>
          </a:ln>
        </p:spPr>
        <p:txBody>
          <a:bodyPr wrap="square">
            <a:spAutoFit/>
          </a:bodyPr>
          <a:lstStyle/>
          <a:p>
            <a:pPr algn="just"/>
            <a:r>
              <a:rPr lang="es-ES" sz="1600" dirty="0" smtClean="0">
                <a:latin typeface="Arial" panose="020B0604020202020204" pitchFamily="34" charset="0"/>
                <a:cs typeface="Arial" panose="020B0604020202020204" pitchFamily="34" charset="0"/>
              </a:rPr>
              <a:t>La etiqueta p es una de las más utilizadas ya que habitualmente escribimos contenidos con textos y los escribimos entre etiquetas &lt;p&gt; y &lt;/p&gt;. La sintaxis es sencilla simplemente se escriben el texto entre las etiquetas.</a:t>
            </a:r>
          </a:p>
          <a:p>
            <a:pPr algn="just"/>
            <a:endParaRPr lang="es-ES" sz="1600" dirty="0">
              <a:latin typeface="Arial" panose="020B0604020202020204" pitchFamily="34" charset="0"/>
              <a:cs typeface="Arial" panose="020B0604020202020204" pitchFamily="34" charset="0"/>
            </a:endParaRPr>
          </a:p>
          <a:p>
            <a:pPr algn="just"/>
            <a:r>
              <a:rPr lang="es-ES" sz="1600" dirty="0" smtClean="0">
                <a:latin typeface="Arial" panose="020B0604020202020204" pitchFamily="34" charset="0"/>
                <a:cs typeface="Arial" panose="020B0604020202020204" pitchFamily="34" charset="0"/>
              </a:rPr>
              <a:t>Lo que aporta esta etiqueta son los márgenes que crea en el contenido, los márgenes son en la parte superior y en la parte inferior.</a:t>
            </a:r>
          </a:p>
        </p:txBody>
      </p:sp>
    </p:spTree>
    <p:extLst>
      <p:ext uri="{BB962C8B-B14F-4D97-AF65-F5344CB8AC3E}">
        <p14:creationId xmlns:p14="http://schemas.microsoft.com/office/powerpoint/2010/main" val="102767634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chemeClr val="tx1">
                    <a:lumMod val="95000"/>
                    <a:lumOff val="5000"/>
                  </a:schemeClr>
                </a:solidFill>
              </a:rPr>
              <a:t>Etiqueta </a:t>
            </a:r>
            <a:r>
              <a:rPr lang="es-ES" dirty="0" err="1" smtClean="0">
                <a:solidFill>
                  <a:schemeClr val="tx1">
                    <a:lumMod val="95000"/>
                    <a:lumOff val="5000"/>
                  </a:schemeClr>
                </a:solidFill>
              </a:rPr>
              <a:t>span</a:t>
            </a:r>
            <a:endParaRPr lang="es-ES_tradnl" dirty="0"/>
          </a:p>
        </p:txBody>
      </p:sp>
      <p:sp>
        <p:nvSpPr>
          <p:cNvPr id="15" name="9 Marcador de texto"/>
          <p:cNvSpPr>
            <a:spLocks noGrp="1"/>
          </p:cNvSpPr>
          <p:nvPr>
            <p:ph type="body" sz="quarter" idx="10"/>
          </p:nvPr>
        </p:nvSpPr>
        <p:spPr>
          <a:xfrm>
            <a:off x="2196855" y="1412881"/>
            <a:ext cx="8820146" cy="337078"/>
          </a:xfrm>
        </p:spPr>
        <p:txBody>
          <a:bodyPr/>
          <a:lstStyle/>
          <a:p>
            <a:r>
              <a:rPr lang="es-ES" dirty="0"/>
              <a:t>Entorno cliente – HTML y CSS - Formateando texto</a:t>
            </a:r>
          </a:p>
        </p:txBody>
      </p:sp>
      <p:sp>
        <p:nvSpPr>
          <p:cNvPr id="6" name="5 Rectángulo"/>
          <p:cNvSpPr/>
          <p:nvPr/>
        </p:nvSpPr>
        <p:spPr>
          <a:xfrm>
            <a:off x="2380233" y="1889944"/>
            <a:ext cx="8928992" cy="830997"/>
          </a:xfrm>
          <a:prstGeom prst="rect">
            <a:avLst/>
          </a:prstGeom>
          <a:ln>
            <a:noFill/>
          </a:ln>
        </p:spPr>
        <p:txBody>
          <a:bodyPr wrap="square">
            <a:spAutoFit/>
          </a:bodyPr>
          <a:lstStyle/>
          <a:p>
            <a:pPr algn="just"/>
            <a:r>
              <a:rPr lang="es-ES" sz="1600" dirty="0" smtClean="0">
                <a:latin typeface="Arial" panose="020B0604020202020204" pitchFamily="34" charset="0"/>
                <a:cs typeface="Arial" panose="020B0604020202020204" pitchFamily="34" charset="0"/>
              </a:rPr>
              <a:t>La etiqueta </a:t>
            </a:r>
            <a:r>
              <a:rPr lang="es-ES" sz="1600" dirty="0" err="1" smtClean="0">
                <a:latin typeface="Arial" panose="020B0604020202020204" pitchFamily="34" charset="0"/>
                <a:cs typeface="Arial" panose="020B0604020202020204" pitchFamily="34" charset="0"/>
              </a:rPr>
              <a:t>span</a:t>
            </a:r>
            <a:r>
              <a:rPr lang="es-ES" sz="1600" dirty="0" smtClean="0">
                <a:latin typeface="Arial" panose="020B0604020202020204" pitchFamily="34" charset="0"/>
                <a:cs typeface="Arial" panose="020B0604020202020204" pitchFamily="34" charset="0"/>
              </a:rPr>
              <a:t> también es una de las más utilizadas para escribir contenidos de tipo texto cuando queremos darles formato y que continúen estando en la misma línea horizontal. El formato lo haremos utilizando la propiedad </a:t>
            </a:r>
            <a:r>
              <a:rPr lang="es-ES" sz="1600" dirty="0" err="1" smtClean="0">
                <a:latin typeface="Arial" panose="020B0604020202020204" pitchFamily="34" charset="0"/>
                <a:cs typeface="Arial" panose="020B0604020202020204" pitchFamily="34" charset="0"/>
              </a:rPr>
              <a:t>class</a:t>
            </a:r>
            <a:r>
              <a:rPr lang="es-ES" sz="1600" dirty="0" smtClean="0">
                <a:latin typeface="Arial" panose="020B0604020202020204" pitchFamily="34" charset="0"/>
                <a:cs typeface="Arial" panose="020B0604020202020204" pitchFamily="34" charset="0"/>
              </a:rPr>
              <a:t> y definiendo el formato en la etiqueta &lt;</a:t>
            </a:r>
            <a:r>
              <a:rPr lang="es-ES" sz="1600" dirty="0" err="1" smtClean="0">
                <a:latin typeface="Arial" panose="020B0604020202020204" pitchFamily="34" charset="0"/>
                <a:cs typeface="Arial" panose="020B0604020202020204" pitchFamily="34" charset="0"/>
              </a:rPr>
              <a:t>style</a:t>
            </a:r>
            <a:r>
              <a:rPr lang="es-ES" sz="1600" dirty="0" smtClean="0">
                <a:latin typeface="Arial" panose="020B0604020202020204" pitchFamily="34" charset="0"/>
                <a:cs typeface="Arial" panose="020B0604020202020204" pitchFamily="34" charset="0"/>
              </a:rPr>
              <a:t>&gt;.</a:t>
            </a:r>
          </a:p>
        </p:txBody>
      </p:sp>
      <p:sp>
        <p:nvSpPr>
          <p:cNvPr id="5" name="4 Rectángulo"/>
          <p:cNvSpPr/>
          <p:nvPr/>
        </p:nvSpPr>
        <p:spPr>
          <a:xfrm>
            <a:off x="2970560" y="2898056"/>
            <a:ext cx="7739955" cy="537034"/>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wrap="square" tIns="144000" bIns="144000">
            <a:spAutoFit/>
          </a:bodyPr>
          <a:lstStyle/>
          <a:p>
            <a:r>
              <a:rPr lang="es-ES" sz="1600" dirty="0" smtClean="0">
                <a:solidFill>
                  <a:srgbClr val="008000"/>
                </a:solidFill>
                <a:latin typeface="Arial" panose="020B0604020202020204" pitchFamily="34" charset="0"/>
                <a:cs typeface="Arial" panose="020B0604020202020204" pitchFamily="34" charset="0"/>
              </a:rPr>
              <a:t>&lt;</a:t>
            </a:r>
            <a:r>
              <a:rPr lang="es-ES" sz="1600" dirty="0" err="1" smtClean="0">
                <a:solidFill>
                  <a:srgbClr val="008000"/>
                </a:solidFill>
                <a:latin typeface="Arial" panose="020B0604020202020204" pitchFamily="34" charset="0"/>
                <a:cs typeface="Arial" panose="020B0604020202020204" pitchFamily="34" charset="0"/>
              </a:rPr>
              <a:t>span</a:t>
            </a:r>
            <a:r>
              <a:rPr lang="es-ES" sz="1600" dirty="0" smtClean="0">
                <a:solidFill>
                  <a:srgbClr val="008000"/>
                </a:solidFill>
                <a:latin typeface="Arial" panose="020B0604020202020204" pitchFamily="34" charset="0"/>
                <a:cs typeface="Arial" panose="020B0604020202020204" pitchFamily="34" charset="0"/>
              </a:rPr>
              <a:t> </a:t>
            </a:r>
            <a:r>
              <a:rPr lang="es-ES" sz="1600" dirty="0" err="1" smtClean="0">
                <a:solidFill>
                  <a:srgbClr val="008000"/>
                </a:solidFill>
                <a:latin typeface="Arial" panose="020B0604020202020204" pitchFamily="34" charset="0"/>
                <a:cs typeface="Arial" panose="020B0604020202020204" pitchFamily="34" charset="0"/>
              </a:rPr>
              <a:t>class</a:t>
            </a:r>
            <a:r>
              <a:rPr lang="es-ES" sz="1600" dirty="0" smtClean="0">
                <a:solidFill>
                  <a:srgbClr val="008000"/>
                </a:solidFill>
                <a:latin typeface="Arial" panose="020B0604020202020204" pitchFamily="34" charset="0"/>
                <a:cs typeface="Arial" panose="020B0604020202020204" pitchFamily="34" charset="0"/>
              </a:rPr>
              <a:t>=“resaltado1”&gt;HTML5&lt;/</a:t>
            </a:r>
            <a:r>
              <a:rPr lang="es-ES" sz="1600" dirty="0" err="1" smtClean="0">
                <a:solidFill>
                  <a:srgbClr val="008000"/>
                </a:solidFill>
                <a:latin typeface="Arial" panose="020B0604020202020204" pitchFamily="34" charset="0"/>
                <a:cs typeface="Arial" panose="020B0604020202020204" pitchFamily="34" charset="0"/>
              </a:rPr>
              <a:t>span</a:t>
            </a:r>
            <a:r>
              <a:rPr lang="es-ES" sz="1600" dirty="0" smtClean="0">
                <a:solidFill>
                  <a:srgbClr val="008000"/>
                </a:solidFill>
                <a:latin typeface="Arial" panose="020B0604020202020204" pitchFamily="34" charset="0"/>
                <a:cs typeface="Arial" panose="020B0604020202020204" pitchFamily="34" charset="0"/>
              </a:rPr>
              <a:t>&gt; es uno de los lenguajes….</a:t>
            </a:r>
            <a:endParaRPr lang="es-ES" sz="1600" dirty="0">
              <a:solidFill>
                <a:srgbClr val="008000"/>
              </a:solidFill>
              <a:latin typeface="Arial" panose="020B0604020202020204" pitchFamily="34" charset="0"/>
              <a:cs typeface="Arial" panose="020B0604020202020204" pitchFamily="34" charset="0"/>
            </a:endParaRPr>
          </a:p>
        </p:txBody>
      </p:sp>
      <p:sp>
        <p:nvSpPr>
          <p:cNvPr id="7" name="6 Rectángulo"/>
          <p:cNvSpPr/>
          <p:nvPr/>
        </p:nvSpPr>
        <p:spPr>
          <a:xfrm>
            <a:off x="2970559" y="4122192"/>
            <a:ext cx="7739955" cy="1029476"/>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wrap="square" tIns="144000" bIns="144000">
            <a:spAutoFit/>
          </a:bodyPr>
          <a:lstStyle/>
          <a:p>
            <a:r>
              <a:rPr lang="es-ES" sz="1600" dirty="0" smtClean="0">
                <a:solidFill>
                  <a:srgbClr val="008000"/>
                </a:solidFill>
                <a:latin typeface="Arial" panose="020B0604020202020204" pitchFamily="34" charset="0"/>
                <a:cs typeface="Arial" panose="020B0604020202020204" pitchFamily="34" charset="0"/>
              </a:rPr>
              <a:t>&lt;p&gt;</a:t>
            </a:r>
          </a:p>
          <a:p>
            <a:pPr>
              <a:tabLst>
                <a:tab pos="361950" algn="l"/>
              </a:tabLst>
            </a:pPr>
            <a:r>
              <a:rPr lang="es-ES" sz="1600" dirty="0" smtClean="0">
                <a:solidFill>
                  <a:srgbClr val="008000"/>
                </a:solidFill>
                <a:latin typeface="Arial" panose="020B0604020202020204" pitchFamily="34" charset="0"/>
                <a:cs typeface="Arial" panose="020B0604020202020204" pitchFamily="34" charset="0"/>
              </a:rPr>
              <a:t>	&lt;</a:t>
            </a:r>
            <a:r>
              <a:rPr lang="es-ES" sz="1600" dirty="0" err="1" smtClean="0">
                <a:solidFill>
                  <a:srgbClr val="008000"/>
                </a:solidFill>
                <a:latin typeface="Arial" panose="020B0604020202020204" pitchFamily="34" charset="0"/>
                <a:cs typeface="Arial" panose="020B0604020202020204" pitchFamily="34" charset="0"/>
              </a:rPr>
              <a:t>span</a:t>
            </a:r>
            <a:r>
              <a:rPr lang="es-ES" sz="1600" dirty="0" smtClean="0">
                <a:solidFill>
                  <a:srgbClr val="008000"/>
                </a:solidFill>
                <a:latin typeface="Arial" panose="020B0604020202020204" pitchFamily="34" charset="0"/>
                <a:cs typeface="Arial" panose="020B0604020202020204" pitchFamily="34" charset="0"/>
              </a:rPr>
              <a:t> </a:t>
            </a:r>
            <a:r>
              <a:rPr lang="es-ES" sz="1600" dirty="0" err="1" smtClean="0">
                <a:solidFill>
                  <a:srgbClr val="008000"/>
                </a:solidFill>
                <a:latin typeface="Arial" panose="020B0604020202020204" pitchFamily="34" charset="0"/>
                <a:cs typeface="Arial" panose="020B0604020202020204" pitchFamily="34" charset="0"/>
              </a:rPr>
              <a:t>class</a:t>
            </a:r>
            <a:r>
              <a:rPr lang="es-ES" sz="1600" dirty="0" smtClean="0">
                <a:solidFill>
                  <a:srgbClr val="008000"/>
                </a:solidFill>
                <a:latin typeface="Arial" panose="020B0604020202020204" pitchFamily="34" charset="0"/>
                <a:cs typeface="Arial" panose="020B0604020202020204" pitchFamily="34" charset="0"/>
              </a:rPr>
              <a:t>=“resaltado1”&gt;HTML5&lt;/</a:t>
            </a:r>
            <a:r>
              <a:rPr lang="es-ES" sz="1600" dirty="0" err="1" smtClean="0">
                <a:solidFill>
                  <a:srgbClr val="008000"/>
                </a:solidFill>
                <a:latin typeface="Arial" panose="020B0604020202020204" pitchFamily="34" charset="0"/>
                <a:cs typeface="Arial" panose="020B0604020202020204" pitchFamily="34" charset="0"/>
              </a:rPr>
              <a:t>span</a:t>
            </a:r>
            <a:r>
              <a:rPr lang="es-ES" sz="1600" dirty="0" smtClean="0">
                <a:solidFill>
                  <a:srgbClr val="008000"/>
                </a:solidFill>
                <a:latin typeface="Arial" panose="020B0604020202020204" pitchFamily="34" charset="0"/>
                <a:cs typeface="Arial" panose="020B0604020202020204" pitchFamily="34" charset="0"/>
              </a:rPr>
              <a:t>&gt; es uno de los lenguajes….</a:t>
            </a:r>
          </a:p>
          <a:p>
            <a:r>
              <a:rPr lang="es-ES" sz="1600" dirty="0" smtClean="0">
                <a:solidFill>
                  <a:srgbClr val="008000"/>
                </a:solidFill>
                <a:latin typeface="Arial" panose="020B0604020202020204" pitchFamily="34" charset="0"/>
                <a:cs typeface="Arial" panose="020B0604020202020204" pitchFamily="34" charset="0"/>
              </a:rPr>
              <a:t>&lt;/p&gt;</a:t>
            </a:r>
            <a:endParaRPr lang="es-ES" sz="1600" dirty="0">
              <a:solidFill>
                <a:srgbClr val="008000"/>
              </a:solidFill>
              <a:latin typeface="Arial" panose="020B0604020202020204" pitchFamily="34" charset="0"/>
              <a:cs typeface="Arial" panose="020B0604020202020204" pitchFamily="34" charset="0"/>
            </a:endParaRPr>
          </a:p>
        </p:txBody>
      </p:sp>
      <p:sp>
        <p:nvSpPr>
          <p:cNvPr id="4" name="3 Rectángulo"/>
          <p:cNvSpPr/>
          <p:nvPr/>
        </p:nvSpPr>
        <p:spPr>
          <a:xfrm>
            <a:off x="2380233" y="3633892"/>
            <a:ext cx="8928992" cy="338554"/>
          </a:xfrm>
          <a:prstGeom prst="rect">
            <a:avLst/>
          </a:prstGeom>
        </p:spPr>
        <p:txBody>
          <a:bodyPr wrap="square">
            <a:spAutoFit/>
          </a:bodyPr>
          <a:lstStyle/>
          <a:p>
            <a:pPr lvl="0" algn="just"/>
            <a:r>
              <a:rPr lang="es-ES" sz="1600" dirty="0" smtClean="0">
                <a:solidFill>
                  <a:prstClr val="black"/>
                </a:solidFill>
                <a:latin typeface="Arial" panose="020B0604020202020204" pitchFamily="34" charset="0"/>
                <a:cs typeface="Arial" panose="020B0604020202020204" pitchFamily="34" charset="0"/>
              </a:rPr>
              <a:t>La utilizaremos muy a menudo con la etiqueta &lt;p&gt;.</a:t>
            </a:r>
            <a:endParaRPr lang="es-ES" sz="1600" dirty="0">
              <a:solidFill>
                <a:prstClr val="black"/>
              </a:solidFill>
              <a:latin typeface="Arial" panose="020B0604020202020204" pitchFamily="34" charset="0"/>
              <a:cs typeface="Arial" panose="020B0604020202020204" pitchFamily="34" charset="0"/>
            </a:endParaRPr>
          </a:p>
        </p:txBody>
      </p:sp>
      <p:sp>
        <p:nvSpPr>
          <p:cNvPr id="10" name="9 Rectángulo"/>
          <p:cNvSpPr/>
          <p:nvPr/>
        </p:nvSpPr>
        <p:spPr>
          <a:xfrm>
            <a:off x="2970558" y="5801418"/>
            <a:ext cx="7739955" cy="1029476"/>
          </a:xfrm>
          <a:prstGeom prst="rect">
            <a:avLst/>
          </a:prstGeom>
          <a:ln w="3175">
            <a:solidFill>
              <a:srgbClr val="FF0000"/>
            </a:solidFill>
            <a:prstDash val="dash"/>
          </a:ln>
        </p:spPr>
        <p:style>
          <a:lnRef idx="2">
            <a:schemeClr val="accent3"/>
          </a:lnRef>
          <a:fillRef idx="1">
            <a:schemeClr val="lt1"/>
          </a:fillRef>
          <a:effectRef idx="0">
            <a:schemeClr val="accent3"/>
          </a:effectRef>
          <a:fontRef idx="minor">
            <a:schemeClr val="dk1"/>
          </a:fontRef>
        </p:style>
        <p:txBody>
          <a:bodyPr wrap="square" tIns="144000" bIns="144000">
            <a:spAutoFit/>
          </a:bodyPr>
          <a:lstStyle/>
          <a:p>
            <a:r>
              <a:rPr lang="es-ES" sz="1600" dirty="0" smtClean="0">
                <a:solidFill>
                  <a:srgbClr val="FF0000"/>
                </a:solidFill>
                <a:latin typeface="Arial" panose="020B0604020202020204" pitchFamily="34" charset="0"/>
                <a:cs typeface="Arial" panose="020B0604020202020204" pitchFamily="34" charset="0"/>
              </a:rPr>
              <a:t>&lt;p&gt;</a:t>
            </a:r>
          </a:p>
          <a:p>
            <a:pPr>
              <a:tabLst>
                <a:tab pos="361950" algn="l"/>
              </a:tabLst>
            </a:pPr>
            <a:r>
              <a:rPr lang="es-ES" sz="1600" dirty="0" smtClean="0">
                <a:solidFill>
                  <a:srgbClr val="FF0000"/>
                </a:solidFill>
                <a:latin typeface="Arial" panose="020B0604020202020204" pitchFamily="34" charset="0"/>
                <a:cs typeface="Arial" panose="020B0604020202020204" pitchFamily="34" charset="0"/>
              </a:rPr>
              <a:t>	&lt;p </a:t>
            </a:r>
            <a:r>
              <a:rPr lang="es-ES" sz="1600" dirty="0" err="1" smtClean="0">
                <a:solidFill>
                  <a:srgbClr val="FF0000"/>
                </a:solidFill>
                <a:latin typeface="Arial" panose="020B0604020202020204" pitchFamily="34" charset="0"/>
                <a:cs typeface="Arial" panose="020B0604020202020204" pitchFamily="34" charset="0"/>
              </a:rPr>
              <a:t>class</a:t>
            </a:r>
            <a:r>
              <a:rPr lang="es-ES" sz="1600" dirty="0" smtClean="0">
                <a:solidFill>
                  <a:srgbClr val="FF0000"/>
                </a:solidFill>
                <a:latin typeface="Arial" panose="020B0604020202020204" pitchFamily="34" charset="0"/>
                <a:cs typeface="Arial" panose="020B0604020202020204" pitchFamily="34" charset="0"/>
              </a:rPr>
              <a:t>=“resaltado1”&gt;HTML5&lt;/p&gt; es uno de los lenguajes….</a:t>
            </a:r>
          </a:p>
          <a:p>
            <a:r>
              <a:rPr lang="es-ES" sz="1600" dirty="0" smtClean="0">
                <a:solidFill>
                  <a:srgbClr val="FF0000"/>
                </a:solidFill>
                <a:latin typeface="Arial" panose="020B0604020202020204" pitchFamily="34" charset="0"/>
                <a:cs typeface="Arial" panose="020B0604020202020204" pitchFamily="34" charset="0"/>
              </a:rPr>
              <a:t>&lt;/p&gt;</a:t>
            </a:r>
            <a:endParaRPr lang="es-ES" sz="1600" dirty="0">
              <a:solidFill>
                <a:srgbClr val="FF0000"/>
              </a:solidFill>
              <a:latin typeface="Arial" panose="020B0604020202020204" pitchFamily="34" charset="0"/>
              <a:cs typeface="Arial" panose="020B0604020202020204" pitchFamily="34" charset="0"/>
            </a:endParaRPr>
          </a:p>
        </p:txBody>
      </p:sp>
      <p:sp>
        <p:nvSpPr>
          <p:cNvPr id="11" name="10 Rectángulo"/>
          <p:cNvSpPr/>
          <p:nvPr/>
        </p:nvSpPr>
        <p:spPr>
          <a:xfrm>
            <a:off x="2380232" y="5313118"/>
            <a:ext cx="8928992" cy="338554"/>
          </a:xfrm>
          <a:prstGeom prst="rect">
            <a:avLst/>
          </a:prstGeom>
        </p:spPr>
        <p:txBody>
          <a:bodyPr wrap="square">
            <a:spAutoFit/>
          </a:bodyPr>
          <a:lstStyle/>
          <a:p>
            <a:pPr lvl="0" algn="just"/>
            <a:r>
              <a:rPr lang="es-ES" sz="1600" dirty="0" smtClean="0">
                <a:solidFill>
                  <a:prstClr val="black"/>
                </a:solidFill>
                <a:latin typeface="Arial" panose="020B0604020202020204" pitchFamily="34" charset="0"/>
                <a:cs typeface="Arial" panose="020B0604020202020204" pitchFamily="34" charset="0"/>
              </a:rPr>
              <a:t>Esto no podemos hacerlo ya que nos crearía dos párrafos distintos.</a:t>
            </a:r>
            <a:endParaRPr lang="es-ES" sz="1600" dirty="0">
              <a:solidFill>
                <a:prstClr val="black"/>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4050463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chemeClr val="tx1">
                    <a:lumMod val="95000"/>
                    <a:lumOff val="5000"/>
                  </a:schemeClr>
                </a:solidFill>
              </a:rPr>
              <a:t>Etiqueta </a:t>
            </a:r>
            <a:r>
              <a:rPr lang="es-ES" dirty="0" err="1" smtClean="0">
                <a:solidFill>
                  <a:schemeClr val="tx1">
                    <a:lumMod val="95000"/>
                    <a:lumOff val="5000"/>
                  </a:schemeClr>
                </a:solidFill>
              </a:rPr>
              <a:t>span</a:t>
            </a:r>
            <a:endParaRPr lang="es-ES_tradnl" dirty="0"/>
          </a:p>
        </p:txBody>
      </p:sp>
      <p:sp>
        <p:nvSpPr>
          <p:cNvPr id="15" name="9 Marcador de texto"/>
          <p:cNvSpPr>
            <a:spLocks noGrp="1"/>
          </p:cNvSpPr>
          <p:nvPr>
            <p:ph type="body" sz="quarter" idx="10"/>
          </p:nvPr>
        </p:nvSpPr>
        <p:spPr>
          <a:xfrm>
            <a:off x="2196855" y="1412881"/>
            <a:ext cx="8820146" cy="337078"/>
          </a:xfrm>
        </p:spPr>
        <p:txBody>
          <a:bodyPr/>
          <a:lstStyle/>
          <a:p>
            <a:r>
              <a:rPr lang="es-ES" dirty="0"/>
              <a:t>Entorno cliente – HTML y CSS - Formateando texto</a:t>
            </a:r>
          </a:p>
        </p:txBody>
      </p:sp>
      <p:sp>
        <p:nvSpPr>
          <p:cNvPr id="6" name="5 Rectángulo"/>
          <p:cNvSpPr/>
          <p:nvPr/>
        </p:nvSpPr>
        <p:spPr>
          <a:xfrm>
            <a:off x="2380233" y="1889944"/>
            <a:ext cx="8928992" cy="584775"/>
          </a:xfrm>
          <a:prstGeom prst="rect">
            <a:avLst/>
          </a:prstGeom>
          <a:ln>
            <a:noFill/>
          </a:ln>
        </p:spPr>
        <p:txBody>
          <a:bodyPr wrap="square">
            <a:spAutoFit/>
          </a:bodyPr>
          <a:lstStyle/>
          <a:p>
            <a:pPr algn="just"/>
            <a:r>
              <a:rPr lang="es-ES" sz="1600" dirty="0" smtClean="0">
                <a:latin typeface="Arial" panose="020B0604020202020204" pitchFamily="34" charset="0"/>
                <a:cs typeface="Arial" panose="020B0604020202020204" pitchFamily="34" charset="0"/>
              </a:rPr>
              <a:t>Veamos un ejemplo en el que utilizamos la etiqueta p, la etiqueta </a:t>
            </a:r>
            <a:r>
              <a:rPr lang="es-ES" sz="1600" dirty="0" err="1" smtClean="0">
                <a:latin typeface="Arial" panose="020B0604020202020204" pitchFamily="34" charset="0"/>
                <a:cs typeface="Arial" panose="020B0604020202020204" pitchFamily="34" charset="0"/>
              </a:rPr>
              <a:t>span</a:t>
            </a:r>
            <a:r>
              <a:rPr lang="es-ES" sz="1600" dirty="0" smtClean="0">
                <a:latin typeface="Arial" panose="020B0604020202020204" pitchFamily="34" charset="0"/>
                <a:cs typeface="Arial" panose="020B0604020202020204" pitchFamily="34" charset="0"/>
              </a:rPr>
              <a:t> y sin etiquetas, y analicemos que diferencia se produce en el texto.</a:t>
            </a:r>
          </a:p>
        </p:txBody>
      </p:sp>
      <p:sp>
        <p:nvSpPr>
          <p:cNvPr id="2" name="1 Rectángulo"/>
          <p:cNvSpPr/>
          <p:nvPr/>
        </p:nvSpPr>
        <p:spPr>
          <a:xfrm>
            <a:off x="9182351" y="6663958"/>
            <a:ext cx="2347759" cy="338554"/>
          </a:xfrm>
          <a:prstGeom prst="rect">
            <a:avLst/>
          </a:prstGeom>
        </p:spPr>
        <p:txBody>
          <a:bodyPr wrap="none">
            <a:spAutoFit/>
          </a:bodyPr>
          <a:lstStyle/>
          <a:p>
            <a:r>
              <a:rPr lang="es-ES" sz="1600" dirty="0">
                <a:solidFill>
                  <a:schemeClr val="accent1"/>
                </a:solidFill>
              </a:rPr>
              <a:t>formateandotexto_5.html</a:t>
            </a:r>
          </a:p>
        </p:txBody>
      </p:sp>
    </p:spTree>
    <p:extLst>
      <p:ext uri="{BB962C8B-B14F-4D97-AF65-F5344CB8AC3E}">
        <p14:creationId xmlns:p14="http://schemas.microsoft.com/office/powerpoint/2010/main" val="312357809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chemeClr val="tx1">
                    <a:lumMod val="95000"/>
                    <a:lumOff val="5000"/>
                  </a:schemeClr>
                </a:solidFill>
              </a:rPr>
              <a:t>Utilizando </a:t>
            </a:r>
            <a:r>
              <a:rPr lang="es-ES" dirty="0" err="1" smtClean="0">
                <a:solidFill>
                  <a:schemeClr val="tx1">
                    <a:lumMod val="95000"/>
                    <a:lumOff val="5000"/>
                  </a:schemeClr>
                </a:solidFill>
              </a:rPr>
              <a:t>style</a:t>
            </a:r>
            <a:endParaRPr lang="es-ES_tradnl" dirty="0"/>
          </a:p>
        </p:txBody>
      </p:sp>
      <p:sp>
        <p:nvSpPr>
          <p:cNvPr id="15" name="9 Marcador de texto"/>
          <p:cNvSpPr>
            <a:spLocks noGrp="1"/>
          </p:cNvSpPr>
          <p:nvPr>
            <p:ph type="body" sz="quarter" idx="10"/>
          </p:nvPr>
        </p:nvSpPr>
        <p:spPr>
          <a:xfrm>
            <a:off x="2196855" y="1412881"/>
            <a:ext cx="8820146" cy="337078"/>
          </a:xfrm>
        </p:spPr>
        <p:txBody>
          <a:bodyPr/>
          <a:lstStyle/>
          <a:p>
            <a:r>
              <a:rPr lang="es-ES" dirty="0"/>
              <a:t>Entorno cliente – HTML y CSS - Formateando texto</a:t>
            </a:r>
          </a:p>
        </p:txBody>
      </p:sp>
      <p:sp>
        <p:nvSpPr>
          <p:cNvPr id="6" name="5 Rectángulo"/>
          <p:cNvSpPr/>
          <p:nvPr/>
        </p:nvSpPr>
        <p:spPr>
          <a:xfrm>
            <a:off x="2380233" y="1889944"/>
            <a:ext cx="8928992" cy="584775"/>
          </a:xfrm>
          <a:prstGeom prst="rect">
            <a:avLst/>
          </a:prstGeom>
          <a:ln>
            <a:noFill/>
          </a:ln>
        </p:spPr>
        <p:txBody>
          <a:bodyPr wrap="square">
            <a:spAutoFit/>
          </a:bodyPr>
          <a:lstStyle/>
          <a:p>
            <a:pPr algn="just"/>
            <a:r>
              <a:rPr lang="es-ES" sz="1600" dirty="0" smtClean="0">
                <a:latin typeface="Arial" panose="020B0604020202020204" pitchFamily="34" charset="0"/>
                <a:cs typeface="Arial" panose="020B0604020202020204" pitchFamily="34" charset="0"/>
              </a:rPr>
              <a:t>Como explicamos anteriormente la etiqueta </a:t>
            </a:r>
            <a:r>
              <a:rPr lang="es-ES" sz="1600" dirty="0" err="1" smtClean="0">
                <a:latin typeface="Arial" panose="020B0604020202020204" pitchFamily="34" charset="0"/>
                <a:cs typeface="Arial" panose="020B0604020202020204" pitchFamily="34" charset="0"/>
              </a:rPr>
              <a:t>style</a:t>
            </a:r>
            <a:r>
              <a:rPr lang="es-ES" sz="1600" dirty="0" smtClean="0">
                <a:latin typeface="Arial" panose="020B0604020202020204" pitchFamily="34" charset="0"/>
                <a:cs typeface="Arial" panose="020B0604020202020204" pitchFamily="34" charset="0"/>
              </a:rPr>
              <a:t> que se define en el head nos sirve para dar formato, el estilo, a los elementos de la página.</a:t>
            </a:r>
          </a:p>
        </p:txBody>
      </p:sp>
      <p:sp>
        <p:nvSpPr>
          <p:cNvPr id="3" name="2 Rectángulo"/>
          <p:cNvSpPr/>
          <p:nvPr/>
        </p:nvSpPr>
        <p:spPr>
          <a:xfrm>
            <a:off x="3421062" y="2682032"/>
            <a:ext cx="6838950" cy="1029476"/>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tIns="144000" bIns="144000">
            <a:spAutoFit/>
          </a:bodyPr>
          <a:lstStyle/>
          <a:p>
            <a:r>
              <a:rPr lang="es-ES" sz="1600" dirty="0">
                <a:solidFill>
                  <a:srgbClr val="008000"/>
                </a:solidFill>
                <a:latin typeface="Arial" panose="020B0604020202020204" pitchFamily="34" charset="0"/>
                <a:cs typeface="Arial" panose="020B0604020202020204" pitchFamily="34" charset="0"/>
              </a:rPr>
              <a:t>&lt;</a:t>
            </a:r>
            <a:r>
              <a:rPr lang="es-ES" sz="1600" dirty="0" err="1">
                <a:solidFill>
                  <a:srgbClr val="008000"/>
                </a:solidFill>
                <a:latin typeface="Arial" panose="020B0604020202020204" pitchFamily="34" charset="0"/>
                <a:cs typeface="Arial" panose="020B0604020202020204" pitchFamily="34" charset="0"/>
              </a:rPr>
              <a:t>style</a:t>
            </a:r>
            <a:r>
              <a:rPr lang="es-ES" sz="1600" dirty="0">
                <a:solidFill>
                  <a:srgbClr val="008000"/>
                </a:solidFill>
                <a:latin typeface="Arial" panose="020B0604020202020204" pitchFamily="34" charset="0"/>
                <a:cs typeface="Arial" panose="020B0604020202020204" pitchFamily="34" charset="0"/>
              </a:rPr>
              <a:t>&gt;</a:t>
            </a:r>
          </a:p>
          <a:p>
            <a:pPr>
              <a:tabLst>
                <a:tab pos="354013" algn="l"/>
              </a:tabLst>
            </a:pPr>
            <a:r>
              <a:rPr lang="es-ES" sz="1600" dirty="0" smtClean="0">
                <a:solidFill>
                  <a:srgbClr val="008000"/>
                </a:solidFill>
                <a:latin typeface="Arial" panose="020B0604020202020204" pitchFamily="34" charset="0"/>
                <a:cs typeface="Arial" panose="020B0604020202020204" pitchFamily="34" charset="0"/>
              </a:rPr>
              <a:t>	p </a:t>
            </a:r>
            <a:r>
              <a:rPr lang="es-ES" sz="1600" dirty="0">
                <a:solidFill>
                  <a:srgbClr val="008000"/>
                </a:solidFill>
                <a:latin typeface="Arial" panose="020B0604020202020204" pitchFamily="34" charset="0"/>
                <a:cs typeface="Arial" panose="020B0604020202020204" pitchFamily="34" charset="0"/>
              </a:rPr>
              <a:t>{</a:t>
            </a:r>
            <a:r>
              <a:rPr lang="es-ES" sz="1600" dirty="0" err="1">
                <a:solidFill>
                  <a:srgbClr val="008000"/>
                </a:solidFill>
                <a:latin typeface="Arial" panose="020B0604020202020204" pitchFamily="34" charset="0"/>
                <a:cs typeface="Arial" panose="020B0604020202020204" pitchFamily="34" charset="0"/>
              </a:rPr>
              <a:t>color:blue</a:t>
            </a:r>
            <a:r>
              <a:rPr lang="es-ES" sz="1600" dirty="0">
                <a:solidFill>
                  <a:srgbClr val="008000"/>
                </a:solidFill>
                <a:latin typeface="Arial" panose="020B0604020202020204" pitchFamily="34" charset="0"/>
                <a:cs typeface="Arial" panose="020B0604020202020204" pitchFamily="34" charset="0"/>
              </a:rPr>
              <a:t>;}</a:t>
            </a:r>
          </a:p>
          <a:p>
            <a:r>
              <a:rPr lang="es-ES" sz="1600" dirty="0">
                <a:solidFill>
                  <a:srgbClr val="008000"/>
                </a:solidFill>
                <a:latin typeface="Arial" panose="020B0604020202020204" pitchFamily="34" charset="0"/>
                <a:cs typeface="Arial" panose="020B0604020202020204" pitchFamily="34" charset="0"/>
              </a:rPr>
              <a:t>&lt;/</a:t>
            </a:r>
            <a:r>
              <a:rPr lang="es-ES" sz="1600" dirty="0" err="1">
                <a:solidFill>
                  <a:srgbClr val="008000"/>
                </a:solidFill>
                <a:latin typeface="Arial" panose="020B0604020202020204" pitchFamily="34" charset="0"/>
                <a:cs typeface="Arial" panose="020B0604020202020204" pitchFamily="34" charset="0"/>
              </a:rPr>
              <a:t>style</a:t>
            </a:r>
            <a:r>
              <a:rPr lang="es-ES" sz="1600" dirty="0">
                <a:solidFill>
                  <a:srgbClr val="008000"/>
                </a:solidFill>
                <a:latin typeface="Arial" panose="020B0604020202020204" pitchFamily="34" charset="0"/>
                <a:cs typeface="Arial" panose="020B0604020202020204" pitchFamily="34" charset="0"/>
              </a:rPr>
              <a:t>&gt;</a:t>
            </a:r>
          </a:p>
        </p:txBody>
      </p:sp>
      <p:sp>
        <p:nvSpPr>
          <p:cNvPr id="11" name="10 Rectángulo"/>
          <p:cNvSpPr/>
          <p:nvPr/>
        </p:nvSpPr>
        <p:spPr>
          <a:xfrm>
            <a:off x="2380233" y="4041473"/>
            <a:ext cx="8928992" cy="584775"/>
          </a:xfrm>
          <a:prstGeom prst="rect">
            <a:avLst/>
          </a:prstGeom>
          <a:ln>
            <a:noFill/>
          </a:ln>
        </p:spPr>
        <p:txBody>
          <a:bodyPr wrap="square">
            <a:spAutoFit/>
          </a:bodyPr>
          <a:lstStyle/>
          <a:p>
            <a:pPr algn="just"/>
            <a:r>
              <a:rPr lang="es-ES" sz="1600" dirty="0" smtClean="0">
                <a:latin typeface="Arial" panose="020B0604020202020204" pitchFamily="34" charset="0"/>
                <a:cs typeface="Arial" panose="020B0604020202020204" pitchFamily="34" charset="0"/>
              </a:rPr>
              <a:t>Con este código conseguíamos que todos los párrafos nos aparezcan en color azul, el texto en color azul.</a:t>
            </a:r>
          </a:p>
        </p:txBody>
      </p:sp>
    </p:spTree>
    <p:extLst>
      <p:ext uri="{BB962C8B-B14F-4D97-AF65-F5344CB8AC3E}">
        <p14:creationId xmlns:p14="http://schemas.microsoft.com/office/powerpoint/2010/main" val="270843178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chemeClr val="tx1">
                    <a:lumMod val="95000"/>
                    <a:lumOff val="5000"/>
                  </a:schemeClr>
                </a:solidFill>
              </a:rPr>
              <a:t>Utilizando </a:t>
            </a:r>
            <a:r>
              <a:rPr lang="es-ES" dirty="0" err="1" smtClean="0">
                <a:solidFill>
                  <a:schemeClr val="tx1">
                    <a:lumMod val="95000"/>
                    <a:lumOff val="5000"/>
                  </a:schemeClr>
                </a:solidFill>
              </a:rPr>
              <a:t>style</a:t>
            </a:r>
            <a:endParaRPr lang="es-ES_tradnl" dirty="0"/>
          </a:p>
        </p:txBody>
      </p:sp>
      <p:sp>
        <p:nvSpPr>
          <p:cNvPr id="15" name="9 Marcador de texto"/>
          <p:cNvSpPr>
            <a:spLocks noGrp="1"/>
          </p:cNvSpPr>
          <p:nvPr>
            <p:ph type="body" sz="quarter" idx="10"/>
          </p:nvPr>
        </p:nvSpPr>
        <p:spPr>
          <a:xfrm>
            <a:off x="2196855" y="1412881"/>
            <a:ext cx="8820146" cy="337078"/>
          </a:xfrm>
        </p:spPr>
        <p:txBody>
          <a:bodyPr/>
          <a:lstStyle/>
          <a:p>
            <a:r>
              <a:rPr lang="es-ES" dirty="0"/>
              <a:t>Entorno cliente – HTML y CSS - Formateando texto</a:t>
            </a:r>
          </a:p>
        </p:txBody>
      </p:sp>
      <p:sp>
        <p:nvSpPr>
          <p:cNvPr id="6" name="5 Rectángulo"/>
          <p:cNvSpPr/>
          <p:nvPr/>
        </p:nvSpPr>
        <p:spPr>
          <a:xfrm>
            <a:off x="2304033" y="1889944"/>
            <a:ext cx="8928992" cy="338554"/>
          </a:xfrm>
          <a:prstGeom prst="rect">
            <a:avLst/>
          </a:prstGeom>
          <a:ln>
            <a:noFill/>
          </a:ln>
        </p:spPr>
        <p:txBody>
          <a:bodyPr wrap="square">
            <a:spAutoFit/>
          </a:bodyPr>
          <a:lstStyle/>
          <a:p>
            <a:pPr algn="just"/>
            <a:r>
              <a:rPr lang="es-ES" sz="1600" dirty="0" smtClean="0">
                <a:latin typeface="Arial" panose="020B0604020202020204" pitchFamily="34" charset="0"/>
                <a:cs typeface="Arial" panose="020B0604020202020204" pitchFamily="34" charset="0"/>
              </a:rPr>
              <a:t>La </a:t>
            </a:r>
            <a:r>
              <a:rPr lang="es-ES" sz="1600" dirty="0">
                <a:latin typeface="Arial" panose="020B0604020202020204" pitchFamily="34" charset="0"/>
                <a:cs typeface="Arial" panose="020B0604020202020204" pitchFamily="34" charset="0"/>
              </a:rPr>
              <a:t>declaración de estilo para un elemento podemos realizarla de diversas formas</a:t>
            </a:r>
            <a:r>
              <a:rPr lang="es-ES" sz="1600" dirty="0" smtClean="0">
                <a:latin typeface="Arial" panose="020B0604020202020204" pitchFamily="34" charset="0"/>
                <a:cs typeface="Arial" panose="020B0604020202020204" pitchFamily="34" charset="0"/>
              </a:rPr>
              <a:t>:</a:t>
            </a:r>
            <a:endParaRPr lang="es-ES" sz="1600" dirty="0">
              <a:latin typeface="Arial" panose="020B0604020202020204" pitchFamily="34" charset="0"/>
              <a:cs typeface="Arial" panose="020B0604020202020204" pitchFamily="34" charset="0"/>
            </a:endParaRPr>
          </a:p>
        </p:txBody>
      </p:sp>
      <p:sp>
        <p:nvSpPr>
          <p:cNvPr id="8" name="7 Rectángulo"/>
          <p:cNvSpPr/>
          <p:nvPr/>
        </p:nvSpPr>
        <p:spPr>
          <a:xfrm>
            <a:off x="2304033" y="2355091"/>
            <a:ext cx="6408712" cy="830997"/>
          </a:xfrm>
          <a:prstGeom prst="rect">
            <a:avLst/>
          </a:prstGeom>
        </p:spPr>
        <p:txBody>
          <a:bodyPr wrap="square">
            <a:spAutoFit/>
          </a:bodyPr>
          <a:lstStyle/>
          <a:p>
            <a:pPr marL="342900" lvl="0" indent="-342900" algn="just">
              <a:buAutoNum type="arabicPeriod"/>
              <a:tabLst>
                <a:tab pos="273050" algn="l"/>
              </a:tabLst>
            </a:pPr>
            <a:r>
              <a:rPr lang="es-ES_tradnl" sz="1600" dirty="0" smtClean="0">
                <a:solidFill>
                  <a:prstClr val="black"/>
                </a:solidFill>
                <a:latin typeface="Arial" panose="020B0604020202020204" pitchFamily="34" charset="0"/>
                <a:cs typeface="Arial" panose="020B0604020202020204" pitchFamily="34" charset="0"/>
              </a:rPr>
              <a:t>Definiendo el estilo a la etiqueta.</a:t>
            </a:r>
          </a:p>
          <a:p>
            <a:pPr marL="342900" lvl="0" indent="-342900" algn="just">
              <a:buAutoNum type="arabicPeriod"/>
              <a:tabLst>
                <a:tab pos="273050" algn="l"/>
              </a:tabLst>
            </a:pPr>
            <a:r>
              <a:rPr lang="es-ES_tradnl" sz="1600" dirty="0" smtClean="0">
                <a:solidFill>
                  <a:prstClr val="black"/>
                </a:solidFill>
                <a:latin typeface="Arial" panose="020B0604020202020204" pitchFamily="34" charset="0"/>
                <a:cs typeface="Arial" panose="020B0604020202020204" pitchFamily="34" charset="0"/>
              </a:rPr>
              <a:t>Definiendo el estilo al id declarado en el elemento.</a:t>
            </a:r>
          </a:p>
          <a:p>
            <a:pPr marL="342900" lvl="0" indent="-342900" algn="just">
              <a:buAutoNum type="arabicPeriod"/>
              <a:tabLst>
                <a:tab pos="273050" algn="l"/>
              </a:tabLst>
            </a:pPr>
            <a:r>
              <a:rPr lang="es-ES_tradnl" sz="1600" dirty="0" smtClean="0">
                <a:solidFill>
                  <a:prstClr val="black"/>
                </a:solidFill>
                <a:latin typeface="Arial" panose="020B0604020202020204" pitchFamily="34" charset="0"/>
                <a:cs typeface="Arial" panose="020B0604020202020204" pitchFamily="34" charset="0"/>
              </a:rPr>
              <a:t>Definiendo el estilo a la clase declarada en el elemento.</a:t>
            </a:r>
          </a:p>
        </p:txBody>
      </p:sp>
    </p:spTree>
    <p:extLst>
      <p:ext uri="{BB962C8B-B14F-4D97-AF65-F5344CB8AC3E}">
        <p14:creationId xmlns:p14="http://schemas.microsoft.com/office/powerpoint/2010/main" val="242368092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chemeClr val="tx1">
                    <a:lumMod val="95000"/>
                    <a:lumOff val="5000"/>
                  </a:schemeClr>
                </a:solidFill>
              </a:rPr>
              <a:t>Utilizando </a:t>
            </a:r>
            <a:r>
              <a:rPr lang="es-ES" dirty="0" err="1" smtClean="0">
                <a:solidFill>
                  <a:schemeClr val="tx1">
                    <a:lumMod val="95000"/>
                    <a:lumOff val="5000"/>
                  </a:schemeClr>
                </a:solidFill>
              </a:rPr>
              <a:t>style</a:t>
            </a:r>
            <a:endParaRPr lang="es-ES_tradnl" dirty="0"/>
          </a:p>
        </p:txBody>
      </p:sp>
      <p:sp>
        <p:nvSpPr>
          <p:cNvPr id="15" name="9 Marcador de texto"/>
          <p:cNvSpPr>
            <a:spLocks noGrp="1"/>
          </p:cNvSpPr>
          <p:nvPr>
            <p:ph type="body" sz="quarter" idx="10"/>
          </p:nvPr>
        </p:nvSpPr>
        <p:spPr>
          <a:xfrm>
            <a:off x="2196855" y="1412881"/>
            <a:ext cx="8820146" cy="337078"/>
          </a:xfrm>
        </p:spPr>
        <p:txBody>
          <a:bodyPr/>
          <a:lstStyle/>
          <a:p>
            <a:r>
              <a:rPr lang="es-ES" dirty="0"/>
              <a:t>Entorno cliente – HTML y CSS - Formateando texto</a:t>
            </a:r>
          </a:p>
        </p:txBody>
      </p:sp>
      <p:sp>
        <p:nvSpPr>
          <p:cNvPr id="6" name="5 Rectángulo"/>
          <p:cNvSpPr/>
          <p:nvPr/>
        </p:nvSpPr>
        <p:spPr>
          <a:xfrm>
            <a:off x="2304033" y="1889944"/>
            <a:ext cx="8928992" cy="338554"/>
          </a:xfrm>
          <a:prstGeom prst="rect">
            <a:avLst/>
          </a:prstGeom>
          <a:ln>
            <a:noFill/>
          </a:ln>
        </p:spPr>
        <p:txBody>
          <a:bodyPr wrap="square">
            <a:spAutoFit/>
          </a:bodyPr>
          <a:lstStyle/>
          <a:p>
            <a:pPr algn="just"/>
            <a:r>
              <a:rPr lang="es-ES" sz="1600" dirty="0" smtClean="0">
                <a:latin typeface="Arial" panose="020B0604020202020204" pitchFamily="34" charset="0"/>
                <a:cs typeface="Arial" panose="020B0604020202020204" pitchFamily="34" charset="0"/>
              </a:rPr>
              <a:t>1. Definiendo el estilo a la etiqueta.</a:t>
            </a:r>
          </a:p>
        </p:txBody>
      </p:sp>
      <p:sp>
        <p:nvSpPr>
          <p:cNvPr id="8" name="7 Rectángulo"/>
          <p:cNvSpPr/>
          <p:nvPr/>
        </p:nvSpPr>
        <p:spPr>
          <a:xfrm>
            <a:off x="3636181" y="2321992"/>
            <a:ext cx="6408712" cy="2753025"/>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tIns="144000" bIns="144000">
            <a:spAutoFit/>
          </a:bodyPr>
          <a:lstStyle/>
          <a:p>
            <a:r>
              <a:rPr lang="es-ES" sz="1600" dirty="0">
                <a:solidFill>
                  <a:srgbClr val="008000"/>
                </a:solidFill>
                <a:latin typeface="Arial" panose="020B0604020202020204" pitchFamily="34" charset="0"/>
                <a:cs typeface="Arial" panose="020B0604020202020204" pitchFamily="34" charset="0"/>
              </a:rPr>
              <a:t>&lt;</a:t>
            </a:r>
            <a:r>
              <a:rPr lang="es-ES" sz="1600" dirty="0" err="1">
                <a:solidFill>
                  <a:srgbClr val="008000"/>
                </a:solidFill>
                <a:latin typeface="Arial" panose="020B0604020202020204" pitchFamily="34" charset="0"/>
                <a:cs typeface="Arial" panose="020B0604020202020204" pitchFamily="34" charset="0"/>
              </a:rPr>
              <a:t>style</a:t>
            </a:r>
            <a:r>
              <a:rPr lang="es-ES" sz="1600" dirty="0">
                <a:solidFill>
                  <a:srgbClr val="008000"/>
                </a:solidFill>
                <a:latin typeface="Arial" panose="020B0604020202020204" pitchFamily="34" charset="0"/>
                <a:cs typeface="Arial" panose="020B0604020202020204" pitchFamily="34" charset="0"/>
              </a:rPr>
              <a:t>&gt;</a:t>
            </a:r>
          </a:p>
          <a:p>
            <a:pPr lvl="1"/>
            <a:r>
              <a:rPr lang="es-ES" sz="1600" dirty="0">
                <a:solidFill>
                  <a:srgbClr val="008000"/>
                </a:solidFill>
                <a:latin typeface="Arial" panose="020B0604020202020204" pitchFamily="34" charset="0"/>
                <a:cs typeface="Arial" panose="020B0604020202020204" pitchFamily="34" charset="0"/>
              </a:rPr>
              <a:t>p {</a:t>
            </a:r>
          </a:p>
          <a:p>
            <a:pPr lvl="1"/>
            <a:r>
              <a:rPr lang="es-ES" sz="1600" dirty="0">
                <a:solidFill>
                  <a:srgbClr val="008000"/>
                </a:solidFill>
                <a:latin typeface="Arial" panose="020B0604020202020204" pitchFamily="34" charset="0"/>
                <a:cs typeface="Arial" panose="020B0604020202020204" pitchFamily="34" charset="0"/>
              </a:rPr>
              <a:t>	</a:t>
            </a:r>
            <a:r>
              <a:rPr lang="es-ES" sz="1600" dirty="0" err="1" smtClean="0">
                <a:solidFill>
                  <a:srgbClr val="008000"/>
                </a:solidFill>
                <a:latin typeface="Arial" panose="020B0604020202020204" pitchFamily="34" charset="0"/>
                <a:cs typeface="Arial" panose="020B0604020202020204" pitchFamily="34" charset="0"/>
              </a:rPr>
              <a:t>propiedad:valor</a:t>
            </a:r>
            <a:r>
              <a:rPr lang="es-ES" sz="1600" dirty="0">
                <a:solidFill>
                  <a:srgbClr val="008000"/>
                </a:solidFill>
                <a:latin typeface="Arial" panose="020B0604020202020204" pitchFamily="34" charset="0"/>
                <a:cs typeface="Arial" panose="020B0604020202020204" pitchFamily="34" charset="0"/>
              </a:rPr>
              <a:t>;</a:t>
            </a:r>
          </a:p>
          <a:p>
            <a:pPr lvl="2"/>
            <a:r>
              <a:rPr lang="es-ES" sz="1600" dirty="0" err="1">
                <a:solidFill>
                  <a:srgbClr val="008000"/>
                </a:solidFill>
                <a:latin typeface="Arial" panose="020B0604020202020204" pitchFamily="34" charset="0"/>
                <a:cs typeface="Arial" panose="020B0604020202020204" pitchFamily="34" charset="0"/>
              </a:rPr>
              <a:t>propiedad:valor</a:t>
            </a:r>
            <a:r>
              <a:rPr lang="es-ES" sz="1600" dirty="0">
                <a:solidFill>
                  <a:srgbClr val="008000"/>
                </a:solidFill>
                <a:latin typeface="Arial" panose="020B0604020202020204" pitchFamily="34" charset="0"/>
                <a:cs typeface="Arial" panose="020B0604020202020204" pitchFamily="34" charset="0"/>
              </a:rPr>
              <a:t>;</a:t>
            </a:r>
          </a:p>
          <a:p>
            <a:pPr lvl="2"/>
            <a:r>
              <a:rPr lang="es-ES" sz="1600" dirty="0">
                <a:solidFill>
                  <a:srgbClr val="008000"/>
                </a:solidFill>
                <a:latin typeface="Arial" panose="020B0604020202020204" pitchFamily="34" charset="0"/>
                <a:cs typeface="Arial" panose="020B0604020202020204" pitchFamily="34" charset="0"/>
              </a:rPr>
              <a:t>….;	</a:t>
            </a:r>
          </a:p>
          <a:p>
            <a:pPr lvl="1"/>
            <a:r>
              <a:rPr lang="es-ES" sz="1600" dirty="0">
                <a:solidFill>
                  <a:srgbClr val="008000"/>
                </a:solidFill>
                <a:latin typeface="Arial" panose="020B0604020202020204" pitchFamily="34" charset="0"/>
                <a:cs typeface="Arial" panose="020B0604020202020204" pitchFamily="34" charset="0"/>
              </a:rPr>
              <a:t>}</a:t>
            </a:r>
          </a:p>
          <a:p>
            <a:pPr lvl="1"/>
            <a:r>
              <a:rPr lang="es-ES" sz="1600" dirty="0">
                <a:solidFill>
                  <a:srgbClr val="008000"/>
                </a:solidFill>
                <a:latin typeface="Arial" panose="020B0604020202020204" pitchFamily="34" charset="0"/>
                <a:cs typeface="Arial" panose="020B0604020202020204" pitchFamily="34" charset="0"/>
              </a:rPr>
              <a:t>….</a:t>
            </a:r>
          </a:p>
          <a:p>
            <a:pPr lvl="1"/>
            <a:r>
              <a:rPr lang="es-ES" sz="1600" dirty="0">
                <a:solidFill>
                  <a:srgbClr val="008000"/>
                </a:solidFill>
                <a:latin typeface="Arial" panose="020B0604020202020204" pitchFamily="34" charset="0"/>
                <a:cs typeface="Arial" panose="020B0604020202020204" pitchFamily="34" charset="0"/>
              </a:rPr>
              <a:t>….</a:t>
            </a:r>
          </a:p>
          <a:p>
            <a:pPr lvl="1"/>
            <a:r>
              <a:rPr lang="es-ES" sz="1600" dirty="0" smtClean="0">
                <a:solidFill>
                  <a:srgbClr val="008000"/>
                </a:solidFill>
                <a:latin typeface="Arial" panose="020B0604020202020204" pitchFamily="34" charset="0"/>
                <a:cs typeface="Arial" panose="020B0604020202020204" pitchFamily="34" charset="0"/>
              </a:rPr>
              <a:t>….</a:t>
            </a:r>
          </a:p>
          <a:p>
            <a:pPr marL="0" lvl="1"/>
            <a:r>
              <a:rPr lang="es-ES" sz="1600" dirty="0" smtClean="0">
                <a:solidFill>
                  <a:srgbClr val="008000"/>
                </a:solidFill>
                <a:latin typeface="Arial" panose="020B0604020202020204" pitchFamily="34" charset="0"/>
                <a:cs typeface="Arial" panose="020B0604020202020204" pitchFamily="34" charset="0"/>
              </a:rPr>
              <a:t>&lt;/</a:t>
            </a:r>
            <a:r>
              <a:rPr lang="es-ES" sz="1600" dirty="0" err="1">
                <a:solidFill>
                  <a:srgbClr val="008000"/>
                </a:solidFill>
                <a:latin typeface="Arial" panose="020B0604020202020204" pitchFamily="34" charset="0"/>
                <a:cs typeface="Arial" panose="020B0604020202020204" pitchFamily="34" charset="0"/>
              </a:rPr>
              <a:t>style</a:t>
            </a:r>
            <a:r>
              <a:rPr lang="es-ES" sz="1600" dirty="0">
                <a:solidFill>
                  <a:srgbClr val="008000"/>
                </a:solidFill>
                <a:latin typeface="Arial" panose="020B0604020202020204" pitchFamily="34" charset="0"/>
                <a:cs typeface="Arial" panose="020B0604020202020204" pitchFamily="34" charset="0"/>
              </a:rPr>
              <a:t>&gt;</a:t>
            </a:r>
          </a:p>
        </p:txBody>
      </p:sp>
      <p:sp>
        <p:nvSpPr>
          <p:cNvPr id="7" name="6 Rectángulo"/>
          <p:cNvSpPr/>
          <p:nvPr/>
        </p:nvSpPr>
        <p:spPr>
          <a:xfrm>
            <a:off x="2304033" y="5193601"/>
            <a:ext cx="8928992" cy="584775"/>
          </a:xfrm>
          <a:prstGeom prst="rect">
            <a:avLst/>
          </a:prstGeom>
          <a:ln>
            <a:noFill/>
          </a:ln>
        </p:spPr>
        <p:txBody>
          <a:bodyPr wrap="square">
            <a:spAutoFit/>
          </a:bodyPr>
          <a:lstStyle/>
          <a:p>
            <a:pPr algn="just"/>
            <a:r>
              <a:rPr lang="es-ES" sz="1600" dirty="0" smtClean="0">
                <a:latin typeface="Arial" panose="020B0604020202020204" pitchFamily="34" charset="0"/>
                <a:cs typeface="Arial" panose="020B0604020202020204" pitchFamily="34" charset="0"/>
              </a:rPr>
              <a:t>Con este código conseguimos que todas las etiquetas de la página web tengan las propiedades definidas.</a:t>
            </a:r>
          </a:p>
        </p:txBody>
      </p:sp>
    </p:spTree>
    <p:extLst>
      <p:ext uri="{BB962C8B-B14F-4D97-AF65-F5344CB8AC3E}">
        <p14:creationId xmlns:p14="http://schemas.microsoft.com/office/powerpoint/2010/main" val="60584058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chemeClr val="tx1">
                    <a:lumMod val="95000"/>
                    <a:lumOff val="5000"/>
                  </a:schemeClr>
                </a:solidFill>
              </a:rPr>
              <a:t>Utilizando </a:t>
            </a:r>
            <a:r>
              <a:rPr lang="es-ES" dirty="0" err="1" smtClean="0">
                <a:solidFill>
                  <a:schemeClr val="tx1">
                    <a:lumMod val="95000"/>
                    <a:lumOff val="5000"/>
                  </a:schemeClr>
                </a:solidFill>
              </a:rPr>
              <a:t>style</a:t>
            </a:r>
            <a:endParaRPr lang="es-ES_tradnl" dirty="0"/>
          </a:p>
        </p:txBody>
      </p:sp>
      <p:sp>
        <p:nvSpPr>
          <p:cNvPr id="15" name="9 Marcador de texto"/>
          <p:cNvSpPr>
            <a:spLocks noGrp="1"/>
          </p:cNvSpPr>
          <p:nvPr>
            <p:ph type="body" sz="quarter" idx="10"/>
          </p:nvPr>
        </p:nvSpPr>
        <p:spPr>
          <a:xfrm>
            <a:off x="2196855" y="1412881"/>
            <a:ext cx="8820146" cy="337078"/>
          </a:xfrm>
        </p:spPr>
        <p:txBody>
          <a:bodyPr/>
          <a:lstStyle/>
          <a:p>
            <a:r>
              <a:rPr lang="es-ES" dirty="0"/>
              <a:t>Entorno cliente – HTML y CSS - Formateando texto</a:t>
            </a:r>
          </a:p>
        </p:txBody>
      </p:sp>
      <p:sp>
        <p:nvSpPr>
          <p:cNvPr id="6" name="5 Rectángulo"/>
          <p:cNvSpPr/>
          <p:nvPr/>
        </p:nvSpPr>
        <p:spPr>
          <a:xfrm>
            <a:off x="2304033" y="1889944"/>
            <a:ext cx="8928992" cy="2308324"/>
          </a:xfrm>
          <a:prstGeom prst="rect">
            <a:avLst/>
          </a:prstGeom>
          <a:ln>
            <a:noFill/>
          </a:ln>
        </p:spPr>
        <p:txBody>
          <a:bodyPr wrap="square">
            <a:spAutoFit/>
          </a:bodyPr>
          <a:lstStyle/>
          <a:p>
            <a:pPr algn="just"/>
            <a:r>
              <a:rPr lang="es-ES" sz="1600" dirty="0" smtClean="0">
                <a:latin typeface="Arial" panose="020B0604020202020204" pitchFamily="34" charset="0"/>
                <a:cs typeface="Arial" panose="020B0604020202020204" pitchFamily="34" charset="0"/>
              </a:rPr>
              <a:t>Antes de ver las opciones 2 y 3. Vamos a explicar los dos atributos globales más importantes y utilizados de las etiquetas, que son id y </a:t>
            </a:r>
            <a:r>
              <a:rPr lang="es-ES" sz="1600" dirty="0" err="1" smtClean="0">
                <a:latin typeface="Arial" panose="020B0604020202020204" pitchFamily="34" charset="0"/>
                <a:cs typeface="Arial" panose="020B0604020202020204" pitchFamily="34" charset="0"/>
              </a:rPr>
              <a:t>class</a:t>
            </a:r>
            <a:r>
              <a:rPr lang="es-ES" sz="1600" dirty="0" smtClean="0">
                <a:latin typeface="Arial" panose="020B0604020202020204" pitchFamily="34" charset="0"/>
                <a:cs typeface="Arial" panose="020B0604020202020204" pitchFamily="34" charset="0"/>
              </a:rPr>
              <a:t>.</a:t>
            </a:r>
          </a:p>
          <a:p>
            <a:pPr algn="just"/>
            <a:endParaRPr lang="es-ES" sz="1600"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r>
              <a:rPr lang="es-ES" sz="1600" b="1" dirty="0" smtClean="0">
                <a:latin typeface="Arial" panose="020B0604020202020204" pitchFamily="34" charset="0"/>
                <a:cs typeface="Arial" panose="020B0604020202020204" pitchFamily="34" charset="0"/>
              </a:rPr>
              <a:t>id</a:t>
            </a:r>
            <a:r>
              <a:rPr lang="es-ES" sz="1600" dirty="0" smtClean="0">
                <a:latin typeface="Arial" panose="020B0604020202020204" pitchFamily="34" charset="0"/>
                <a:cs typeface="Arial" panose="020B0604020202020204" pitchFamily="34" charset="0"/>
              </a:rPr>
              <a:t> nos permite escribir un nombre a un elemento de la página. Aunque debe ser único en la página, </a:t>
            </a:r>
            <a:r>
              <a:rPr lang="es-ES" sz="1600" dirty="0" err="1" smtClean="0">
                <a:latin typeface="Arial" panose="020B0604020202020204" pitchFamily="34" charset="0"/>
                <a:cs typeface="Arial" panose="020B0604020202020204" pitchFamily="34" charset="0"/>
              </a:rPr>
              <a:t>html</a:t>
            </a:r>
            <a:r>
              <a:rPr lang="es-ES" sz="1600" dirty="0" smtClean="0">
                <a:latin typeface="Arial" panose="020B0604020202020204" pitchFamily="34" charset="0"/>
                <a:cs typeface="Arial" panose="020B0604020202020204" pitchFamily="34" charset="0"/>
              </a:rPr>
              <a:t> no valida que no lo sea.</a:t>
            </a:r>
          </a:p>
          <a:p>
            <a:pPr marL="285750" indent="-285750" algn="just">
              <a:buFont typeface="Wingdings" panose="05000000000000000000" pitchFamily="2" charset="2"/>
              <a:buChar char="§"/>
            </a:pPr>
            <a:endParaRPr lang="es-ES" sz="1600"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r>
              <a:rPr lang="es-ES" sz="1600" b="1" dirty="0" err="1" smtClean="0">
                <a:latin typeface="Arial" panose="020B0604020202020204" pitchFamily="34" charset="0"/>
                <a:cs typeface="Arial" panose="020B0604020202020204" pitchFamily="34" charset="0"/>
              </a:rPr>
              <a:t>class</a:t>
            </a:r>
            <a:r>
              <a:rPr lang="es-ES" sz="1600" dirty="0" smtClean="0">
                <a:latin typeface="Arial" panose="020B0604020202020204" pitchFamily="34" charset="0"/>
                <a:cs typeface="Arial" panose="020B0604020202020204" pitchFamily="34" charset="0"/>
              </a:rPr>
              <a:t> nos permite escribir un nombre de clase a un elemento de la página, lo normal es este caso es que varios elementos de la páginas de la web contengan esa misma clase, aunque podría ser sólo uno, y así comparten los mismos estilos.</a:t>
            </a:r>
          </a:p>
        </p:txBody>
      </p:sp>
      <p:sp>
        <p:nvSpPr>
          <p:cNvPr id="9" name="8 Rectángulo"/>
          <p:cNvSpPr/>
          <p:nvPr/>
        </p:nvSpPr>
        <p:spPr>
          <a:xfrm>
            <a:off x="2304033" y="4401513"/>
            <a:ext cx="8928992" cy="338554"/>
          </a:xfrm>
          <a:prstGeom prst="rect">
            <a:avLst/>
          </a:prstGeom>
          <a:ln>
            <a:noFill/>
          </a:ln>
        </p:spPr>
        <p:txBody>
          <a:bodyPr wrap="square">
            <a:spAutoFit/>
          </a:bodyPr>
          <a:lstStyle/>
          <a:p>
            <a:pPr algn="just"/>
            <a:r>
              <a:rPr lang="es-ES" sz="1600" dirty="0" smtClean="0">
                <a:latin typeface="Arial" panose="020B0604020202020204" pitchFamily="34" charset="0"/>
                <a:cs typeface="Arial" panose="020B0604020202020204" pitchFamily="34" charset="0"/>
              </a:rPr>
              <a:t>La forma de definirlos es:</a:t>
            </a:r>
          </a:p>
        </p:txBody>
      </p:sp>
      <p:sp>
        <p:nvSpPr>
          <p:cNvPr id="2" name="1 Rectángulo"/>
          <p:cNvSpPr/>
          <p:nvPr/>
        </p:nvSpPr>
        <p:spPr>
          <a:xfrm>
            <a:off x="3421063" y="4842272"/>
            <a:ext cx="6838950" cy="1768140"/>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tIns="144000" bIns="144000">
            <a:spAutoFit/>
          </a:bodyPr>
          <a:lstStyle/>
          <a:p>
            <a:pPr lvl="1"/>
            <a:r>
              <a:rPr lang="es-ES" sz="1600" dirty="0">
                <a:solidFill>
                  <a:srgbClr val="008000"/>
                </a:solidFill>
                <a:latin typeface="Arial" panose="020B0604020202020204" pitchFamily="34" charset="0"/>
                <a:cs typeface="Arial" panose="020B0604020202020204" pitchFamily="34" charset="0"/>
              </a:rPr>
              <a:t>&lt;</a:t>
            </a:r>
            <a:r>
              <a:rPr lang="es-ES" sz="1600" dirty="0" err="1">
                <a:solidFill>
                  <a:srgbClr val="008000"/>
                </a:solidFill>
                <a:latin typeface="Arial" panose="020B0604020202020204" pitchFamily="34" charset="0"/>
                <a:cs typeface="Arial" panose="020B0604020202020204" pitchFamily="34" charset="0"/>
              </a:rPr>
              <a:t>body</a:t>
            </a:r>
            <a:r>
              <a:rPr lang="es-ES" sz="1600" dirty="0">
                <a:solidFill>
                  <a:srgbClr val="008000"/>
                </a:solidFill>
                <a:latin typeface="Arial" panose="020B0604020202020204" pitchFamily="34" charset="0"/>
                <a:cs typeface="Arial" panose="020B0604020202020204" pitchFamily="34" charset="0"/>
              </a:rPr>
              <a:t>&gt;</a:t>
            </a:r>
          </a:p>
          <a:p>
            <a:pPr lvl="1"/>
            <a:r>
              <a:rPr lang="es-ES" sz="1600" dirty="0">
                <a:solidFill>
                  <a:srgbClr val="008000"/>
                </a:solidFill>
                <a:latin typeface="Arial" panose="020B0604020202020204" pitchFamily="34" charset="0"/>
                <a:cs typeface="Arial" panose="020B0604020202020204" pitchFamily="34" charset="0"/>
              </a:rPr>
              <a:t>	&lt;p id=“</a:t>
            </a:r>
            <a:r>
              <a:rPr lang="es-ES" sz="1600" dirty="0" err="1">
                <a:solidFill>
                  <a:srgbClr val="008000"/>
                </a:solidFill>
                <a:latin typeface="Arial" panose="020B0604020202020204" pitchFamily="34" charset="0"/>
                <a:cs typeface="Arial" panose="020B0604020202020204" pitchFamily="34" charset="0"/>
              </a:rPr>
              <a:t>nombre_id</a:t>
            </a:r>
            <a:r>
              <a:rPr lang="es-ES" sz="1600" dirty="0">
                <a:solidFill>
                  <a:srgbClr val="008000"/>
                </a:solidFill>
                <a:latin typeface="Arial" panose="020B0604020202020204" pitchFamily="34" charset="0"/>
                <a:cs typeface="Arial" panose="020B0604020202020204" pitchFamily="34" charset="0"/>
              </a:rPr>
              <a:t>”&gt;……..&lt;/p&gt;</a:t>
            </a:r>
          </a:p>
          <a:p>
            <a:pPr lvl="1"/>
            <a:r>
              <a:rPr lang="es-ES" sz="1600" dirty="0">
                <a:solidFill>
                  <a:srgbClr val="008000"/>
                </a:solidFill>
                <a:latin typeface="Arial" panose="020B0604020202020204" pitchFamily="34" charset="0"/>
                <a:cs typeface="Arial" panose="020B0604020202020204" pitchFamily="34" charset="0"/>
              </a:rPr>
              <a:t>	…</a:t>
            </a:r>
          </a:p>
          <a:p>
            <a:pPr lvl="1"/>
            <a:r>
              <a:rPr lang="es-ES" sz="1600" dirty="0">
                <a:solidFill>
                  <a:srgbClr val="008000"/>
                </a:solidFill>
                <a:latin typeface="Arial" panose="020B0604020202020204" pitchFamily="34" charset="0"/>
                <a:cs typeface="Arial" panose="020B0604020202020204" pitchFamily="34" charset="0"/>
              </a:rPr>
              <a:t>	&lt;p </a:t>
            </a:r>
            <a:r>
              <a:rPr lang="es-ES" sz="1600" dirty="0" err="1">
                <a:solidFill>
                  <a:srgbClr val="008000"/>
                </a:solidFill>
                <a:latin typeface="Arial" panose="020B0604020202020204" pitchFamily="34" charset="0"/>
                <a:cs typeface="Arial" panose="020B0604020202020204" pitchFamily="34" charset="0"/>
              </a:rPr>
              <a:t>class</a:t>
            </a:r>
            <a:r>
              <a:rPr lang="es-ES" sz="1600" dirty="0">
                <a:solidFill>
                  <a:srgbClr val="008000"/>
                </a:solidFill>
                <a:latin typeface="Arial" panose="020B0604020202020204" pitchFamily="34" charset="0"/>
                <a:cs typeface="Arial" panose="020B0604020202020204" pitchFamily="34" charset="0"/>
              </a:rPr>
              <a:t>=“</a:t>
            </a:r>
            <a:r>
              <a:rPr lang="es-ES" sz="1600" dirty="0" err="1">
                <a:solidFill>
                  <a:srgbClr val="008000"/>
                </a:solidFill>
                <a:latin typeface="Arial" panose="020B0604020202020204" pitchFamily="34" charset="0"/>
                <a:cs typeface="Arial" panose="020B0604020202020204" pitchFamily="34" charset="0"/>
              </a:rPr>
              <a:t>nombre_clase</a:t>
            </a:r>
            <a:r>
              <a:rPr lang="es-ES" sz="1600" dirty="0">
                <a:solidFill>
                  <a:srgbClr val="008000"/>
                </a:solidFill>
                <a:latin typeface="Arial" panose="020B0604020202020204" pitchFamily="34" charset="0"/>
                <a:cs typeface="Arial" panose="020B0604020202020204" pitchFamily="34" charset="0"/>
              </a:rPr>
              <a:t>”&gt;……..&lt;/p&gt;</a:t>
            </a:r>
          </a:p>
          <a:p>
            <a:pPr lvl="1"/>
            <a:r>
              <a:rPr lang="es-ES" sz="1600" dirty="0">
                <a:solidFill>
                  <a:srgbClr val="008000"/>
                </a:solidFill>
                <a:latin typeface="Arial" panose="020B0604020202020204" pitchFamily="34" charset="0"/>
                <a:cs typeface="Arial" panose="020B0604020202020204" pitchFamily="34" charset="0"/>
              </a:rPr>
              <a:t>	&lt;p </a:t>
            </a:r>
            <a:r>
              <a:rPr lang="es-ES" sz="1600" dirty="0" err="1">
                <a:solidFill>
                  <a:srgbClr val="008000"/>
                </a:solidFill>
                <a:latin typeface="Arial" panose="020B0604020202020204" pitchFamily="34" charset="0"/>
                <a:cs typeface="Arial" panose="020B0604020202020204" pitchFamily="34" charset="0"/>
              </a:rPr>
              <a:t>class</a:t>
            </a:r>
            <a:r>
              <a:rPr lang="es-ES" sz="1600" dirty="0">
                <a:solidFill>
                  <a:srgbClr val="008000"/>
                </a:solidFill>
                <a:latin typeface="Arial" panose="020B0604020202020204" pitchFamily="34" charset="0"/>
                <a:cs typeface="Arial" panose="020B0604020202020204" pitchFamily="34" charset="0"/>
              </a:rPr>
              <a:t>=“</a:t>
            </a:r>
            <a:r>
              <a:rPr lang="es-ES" sz="1600" dirty="0" err="1">
                <a:solidFill>
                  <a:srgbClr val="008000"/>
                </a:solidFill>
                <a:latin typeface="Arial" panose="020B0604020202020204" pitchFamily="34" charset="0"/>
                <a:cs typeface="Arial" panose="020B0604020202020204" pitchFamily="34" charset="0"/>
              </a:rPr>
              <a:t>nombre_clase</a:t>
            </a:r>
            <a:r>
              <a:rPr lang="es-ES" sz="1600" dirty="0">
                <a:solidFill>
                  <a:srgbClr val="008000"/>
                </a:solidFill>
                <a:latin typeface="Arial" panose="020B0604020202020204" pitchFamily="34" charset="0"/>
                <a:cs typeface="Arial" panose="020B0604020202020204" pitchFamily="34" charset="0"/>
              </a:rPr>
              <a:t>”&gt;……..&lt;/p&gt;</a:t>
            </a:r>
          </a:p>
          <a:p>
            <a:pPr lvl="1"/>
            <a:r>
              <a:rPr lang="es-ES" sz="1600" dirty="0">
                <a:solidFill>
                  <a:srgbClr val="008000"/>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51408439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chemeClr val="tx1">
                    <a:lumMod val="95000"/>
                    <a:lumOff val="5000"/>
                  </a:schemeClr>
                </a:solidFill>
              </a:rPr>
              <a:t>Utilizando </a:t>
            </a:r>
            <a:r>
              <a:rPr lang="es-ES" dirty="0" err="1" smtClean="0">
                <a:solidFill>
                  <a:schemeClr val="tx1">
                    <a:lumMod val="95000"/>
                    <a:lumOff val="5000"/>
                  </a:schemeClr>
                </a:solidFill>
              </a:rPr>
              <a:t>style</a:t>
            </a:r>
            <a:endParaRPr lang="es-ES_tradnl" dirty="0"/>
          </a:p>
        </p:txBody>
      </p:sp>
      <p:sp>
        <p:nvSpPr>
          <p:cNvPr id="15" name="9 Marcador de texto"/>
          <p:cNvSpPr>
            <a:spLocks noGrp="1"/>
          </p:cNvSpPr>
          <p:nvPr>
            <p:ph type="body" sz="quarter" idx="10"/>
          </p:nvPr>
        </p:nvSpPr>
        <p:spPr>
          <a:xfrm>
            <a:off x="2196855" y="1412881"/>
            <a:ext cx="8820146" cy="337078"/>
          </a:xfrm>
        </p:spPr>
        <p:txBody>
          <a:bodyPr/>
          <a:lstStyle/>
          <a:p>
            <a:r>
              <a:rPr lang="es-ES" dirty="0"/>
              <a:t>Entorno cliente – HTML y CSS - Formateando texto</a:t>
            </a:r>
          </a:p>
        </p:txBody>
      </p:sp>
      <p:sp>
        <p:nvSpPr>
          <p:cNvPr id="6" name="5 Rectángulo"/>
          <p:cNvSpPr/>
          <p:nvPr/>
        </p:nvSpPr>
        <p:spPr>
          <a:xfrm>
            <a:off x="2304033" y="1889944"/>
            <a:ext cx="8928992" cy="338554"/>
          </a:xfrm>
          <a:prstGeom prst="rect">
            <a:avLst/>
          </a:prstGeom>
          <a:ln>
            <a:noFill/>
          </a:ln>
        </p:spPr>
        <p:txBody>
          <a:bodyPr wrap="square">
            <a:spAutoFit/>
          </a:bodyPr>
          <a:lstStyle/>
          <a:p>
            <a:pPr algn="just"/>
            <a:r>
              <a:rPr lang="es-ES" sz="1600" dirty="0" smtClean="0">
                <a:latin typeface="Arial" panose="020B0604020202020204" pitchFamily="34" charset="0"/>
                <a:cs typeface="Arial" panose="020B0604020202020204" pitchFamily="34" charset="0"/>
              </a:rPr>
              <a:t>2. Definiendo el estilo al id declarado en el elemento.</a:t>
            </a:r>
          </a:p>
        </p:txBody>
      </p:sp>
      <p:sp>
        <p:nvSpPr>
          <p:cNvPr id="7" name="6 Rectángulo"/>
          <p:cNvSpPr/>
          <p:nvPr/>
        </p:nvSpPr>
        <p:spPr>
          <a:xfrm>
            <a:off x="3636181" y="2321992"/>
            <a:ext cx="6408712" cy="2999246"/>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tIns="144000" bIns="144000">
            <a:spAutoFit/>
          </a:bodyPr>
          <a:lstStyle/>
          <a:p>
            <a:r>
              <a:rPr lang="es-ES" sz="1600" dirty="0">
                <a:solidFill>
                  <a:srgbClr val="008000"/>
                </a:solidFill>
                <a:latin typeface="Arial" panose="020B0604020202020204" pitchFamily="34" charset="0"/>
                <a:cs typeface="Arial" panose="020B0604020202020204" pitchFamily="34" charset="0"/>
              </a:rPr>
              <a:t>&lt;</a:t>
            </a:r>
            <a:r>
              <a:rPr lang="es-ES" sz="1600" dirty="0" err="1">
                <a:solidFill>
                  <a:srgbClr val="008000"/>
                </a:solidFill>
                <a:latin typeface="Arial" panose="020B0604020202020204" pitchFamily="34" charset="0"/>
                <a:cs typeface="Arial" panose="020B0604020202020204" pitchFamily="34" charset="0"/>
              </a:rPr>
              <a:t>style</a:t>
            </a:r>
            <a:r>
              <a:rPr lang="es-ES" sz="1600" dirty="0">
                <a:solidFill>
                  <a:srgbClr val="008000"/>
                </a:solidFill>
                <a:latin typeface="Arial" panose="020B0604020202020204" pitchFamily="34" charset="0"/>
                <a:cs typeface="Arial" panose="020B0604020202020204" pitchFamily="34" charset="0"/>
              </a:rPr>
              <a:t>&gt;</a:t>
            </a:r>
          </a:p>
          <a:p>
            <a:pPr lvl="1"/>
            <a:r>
              <a:rPr lang="es-ES" sz="1600" dirty="0">
                <a:solidFill>
                  <a:srgbClr val="008000"/>
                </a:solidFill>
                <a:latin typeface="Arial" panose="020B0604020202020204" pitchFamily="34" charset="0"/>
                <a:cs typeface="Arial" panose="020B0604020202020204" pitchFamily="34" charset="0"/>
              </a:rPr>
              <a:t>#</a:t>
            </a:r>
            <a:r>
              <a:rPr lang="es-ES" sz="1600" dirty="0" err="1">
                <a:solidFill>
                  <a:srgbClr val="008000"/>
                </a:solidFill>
                <a:latin typeface="Arial" panose="020B0604020202020204" pitchFamily="34" charset="0"/>
                <a:cs typeface="Arial" panose="020B0604020202020204" pitchFamily="34" charset="0"/>
              </a:rPr>
              <a:t>nombre_id</a:t>
            </a:r>
            <a:r>
              <a:rPr lang="es-ES" sz="1600" dirty="0">
                <a:solidFill>
                  <a:srgbClr val="008000"/>
                </a:solidFill>
                <a:latin typeface="Arial" panose="020B0604020202020204" pitchFamily="34" charset="0"/>
                <a:cs typeface="Arial" panose="020B0604020202020204" pitchFamily="34" charset="0"/>
              </a:rPr>
              <a:t> {</a:t>
            </a:r>
          </a:p>
          <a:p>
            <a:pPr lvl="1"/>
            <a:r>
              <a:rPr lang="es-ES" sz="1600" dirty="0">
                <a:solidFill>
                  <a:srgbClr val="008000"/>
                </a:solidFill>
                <a:latin typeface="Arial" panose="020B0604020202020204" pitchFamily="34" charset="0"/>
                <a:cs typeface="Arial" panose="020B0604020202020204" pitchFamily="34" charset="0"/>
              </a:rPr>
              <a:t>	</a:t>
            </a:r>
            <a:r>
              <a:rPr lang="es-ES" sz="1600" dirty="0" err="1" smtClean="0">
                <a:solidFill>
                  <a:srgbClr val="008000"/>
                </a:solidFill>
                <a:latin typeface="Arial" panose="020B0604020202020204" pitchFamily="34" charset="0"/>
                <a:cs typeface="Arial" panose="020B0604020202020204" pitchFamily="34" charset="0"/>
              </a:rPr>
              <a:t>propiedad:valor</a:t>
            </a:r>
            <a:r>
              <a:rPr lang="es-ES" sz="1600" dirty="0">
                <a:solidFill>
                  <a:srgbClr val="008000"/>
                </a:solidFill>
                <a:latin typeface="Arial" panose="020B0604020202020204" pitchFamily="34" charset="0"/>
                <a:cs typeface="Arial" panose="020B0604020202020204" pitchFamily="34" charset="0"/>
              </a:rPr>
              <a:t>;</a:t>
            </a:r>
          </a:p>
          <a:p>
            <a:pPr lvl="2"/>
            <a:r>
              <a:rPr lang="es-ES" sz="1600" dirty="0" err="1">
                <a:solidFill>
                  <a:srgbClr val="008000"/>
                </a:solidFill>
                <a:latin typeface="Arial" panose="020B0604020202020204" pitchFamily="34" charset="0"/>
                <a:cs typeface="Arial" panose="020B0604020202020204" pitchFamily="34" charset="0"/>
              </a:rPr>
              <a:t>propiedad:valor</a:t>
            </a:r>
            <a:r>
              <a:rPr lang="es-ES" sz="1600" dirty="0">
                <a:solidFill>
                  <a:srgbClr val="008000"/>
                </a:solidFill>
                <a:latin typeface="Arial" panose="020B0604020202020204" pitchFamily="34" charset="0"/>
                <a:cs typeface="Arial" panose="020B0604020202020204" pitchFamily="34" charset="0"/>
              </a:rPr>
              <a:t>;</a:t>
            </a:r>
          </a:p>
          <a:p>
            <a:pPr lvl="2"/>
            <a:r>
              <a:rPr lang="es-ES" sz="1600" dirty="0">
                <a:solidFill>
                  <a:srgbClr val="008000"/>
                </a:solidFill>
                <a:latin typeface="Arial" panose="020B0604020202020204" pitchFamily="34" charset="0"/>
                <a:cs typeface="Arial" panose="020B0604020202020204" pitchFamily="34" charset="0"/>
              </a:rPr>
              <a:t>….;	</a:t>
            </a:r>
          </a:p>
          <a:p>
            <a:pPr lvl="1"/>
            <a:r>
              <a:rPr lang="es-ES" sz="1600" dirty="0">
                <a:solidFill>
                  <a:srgbClr val="008000"/>
                </a:solidFill>
                <a:latin typeface="Arial" panose="020B0604020202020204" pitchFamily="34" charset="0"/>
                <a:cs typeface="Arial" panose="020B0604020202020204" pitchFamily="34" charset="0"/>
              </a:rPr>
              <a:t>}</a:t>
            </a:r>
          </a:p>
          <a:p>
            <a:pPr lvl="1"/>
            <a:r>
              <a:rPr lang="es-ES" sz="1600" dirty="0">
                <a:solidFill>
                  <a:srgbClr val="008000"/>
                </a:solidFill>
                <a:latin typeface="Arial" panose="020B0604020202020204" pitchFamily="34" charset="0"/>
                <a:cs typeface="Arial" panose="020B0604020202020204" pitchFamily="34" charset="0"/>
              </a:rPr>
              <a:t>….</a:t>
            </a:r>
          </a:p>
          <a:p>
            <a:pPr lvl="1"/>
            <a:r>
              <a:rPr lang="es-ES" sz="1600" dirty="0">
                <a:solidFill>
                  <a:srgbClr val="008000"/>
                </a:solidFill>
                <a:latin typeface="Arial" panose="020B0604020202020204" pitchFamily="34" charset="0"/>
                <a:cs typeface="Arial" panose="020B0604020202020204" pitchFamily="34" charset="0"/>
              </a:rPr>
              <a:t>&lt;/</a:t>
            </a:r>
            <a:r>
              <a:rPr lang="es-ES" sz="1600" dirty="0" err="1">
                <a:solidFill>
                  <a:srgbClr val="008000"/>
                </a:solidFill>
                <a:latin typeface="Arial" panose="020B0604020202020204" pitchFamily="34" charset="0"/>
                <a:cs typeface="Arial" panose="020B0604020202020204" pitchFamily="34" charset="0"/>
              </a:rPr>
              <a:t>style</a:t>
            </a:r>
            <a:r>
              <a:rPr lang="es-ES" sz="1600" dirty="0">
                <a:solidFill>
                  <a:srgbClr val="008000"/>
                </a:solidFill>
                <a:latin typeface="Arial" panose="020B0604020202020204" pitchFamily="34" charset="0"/>
                <a:cs typeface="Arial" panose="020B0604020202020204" pitchFamily="34" charset="0"/>
              </a:rPr>
              <a:t>&gt;</a:t>
            </a:r>
          </a:p>
          <a:p>
            <a:pPr lvl="1"/>
            <a:r>
              <a:rPr lang="es-ES" sz="1600" dirty="0">
                <a:solidFill>
                  <a:srgbClr val="008000"/>
                </a:solidFill>
                <a:latin typeface="Arial" panose="020B0604020202020204" pitchFamily="34" charset="0"/>
                <a:cs typeface="Arial" panose="020B0604020202020204" pitchFamily="34" charset="0"/>
              </a:rPr>
              <a:t>….</a:t>
            </a:r>
          </a:p>
          <a:p>
            <a:pPr lvl="1"/>
            <a:r>
              <a:rPr lang="es-ES" sz="1600" dirty="0">
                <a:solidFill>
                  <a:srgbClr val="008000"/>
                </a:solidFill>
                <a:latin typeface="Arial" panose="020B0604020202020204" pitchFamily="34" charset="0"/>
                <a:cs typeface="Arial" panose="020B0604020202020204" pitchFamily="34" charset="0"/>
              </a:rPr>
              <a:t>&lt;</a:t>
            </a:r>
            <a:r>
              <a:rPr lang="es-ES" sz="1600" dirty="0" err="1">
                <a:solidFill>
                  <a:srgbClr val="008000"/>
                </a:solidFill>
                <a:latin typeface="Arial" panose="020B0604020202020204" pitchFamily="34" charset="0"/>
                <a:cs typeface="Arial" panose="020B0604020202020204" pitchFamily="34" charset="0"/>
              </a:rPr>
              <a:t>body</a:t>
            </a:r>
            <a:r>
              <a:rPr lang="es-ES" sz="1600" dirty="0">
                <a:solidFill>
                  <a:srgbClr val="008000"/>
                </a:solidFill>
                <a:latin typeface="Arial" panose="020B0604020202020204" pitchFamily="34" charset="0"/>
                <a:cs typeface="Arial" panose="020B0604020202020204" pitchFamily="34" charset="0"/>
              </a:rPr>
              <a:t>&gt;</a:t>
            </a:r>
          </a:p>
          <a:p>
            <a:pPr lvl="1"/>
            <a:r>
              <a:rPr lang="es-ES" sz="1600" dirty="0">
                <a:solidFill>
                  <a:srgbClr val="008000"/>
                </a:solidFill>
                <a:latin typeface="Arial" panose="020B0604020202020204" pitchFamily="34" charset="0"/>
                <a:cs typeface="Arial" panose="020B0604020202020204" pitchFamily="34" charset="0"/>
              </a:rPr>
              <a:t>	&lt;p id=“</a:t>
            </a:r>
            <a:r>
              <a:rPr lang="es-ES" sz="1600" dirty="0" err="1">
                <a:solidFill>
                  <a:srgbClr val="008000"/>
                </a:solidFill>
                <a:latin typeface="Arial" panose="020B0604020202020204" pitchFamily="34" charset="0"/>
                <a:cs typeface="Arial" panose="020B0604020202020204" pitchFamily="34" charset="0"/>
              </a:rPr>
              <a:t>nombre_id</a:t>
            </a:r>
            <a:r>
              <a:rPr lang="es-ES" sz="1600" dirty="0">
                <a:solidFill>
                  <a:srgbClr val="008000"/>
                </a:solidFill>
                <a:latin typeface="Arial" panose="020B0604020202020204" pitchFamily="34" charset="0"/>
                <a:cs typeface="Arial" panose="020B0604020202020204" pitchFamily="34" charset="0"/>
              </a:rPr>
              <a:t>”&gt;……..&lt;/p&gt;</a:t>
            </a:r>
          </a:p>
        </p:txBody>
      </p:sp>
      <p:sp>
        <p:nvSpPr>
          <p:cNvPr id="9" name="8 Rectángulo"/>
          <p:cNvSpPr/>
          <p:nvPr/>
        </p:nvSpPr>
        <p:spPr>
          <a:xfrm>
            <a:off x="2304033" y="5418336"/>
            <a:ext cx="8928992" cy="830997"/>
          </a:xfrm>
          <a:prstGeom prst="rect">
            <a:avLst/>
          </a:prstGeom>
          <a:ln>
            <a:noFill/>
          </a:ln>
        </p:spPr>
        <p:txBody>
          <a:bodyPr wrap="square">
            <a:spAutoFit/>
          </a:bodyPr>
          <a:lstStyle/>
          <a:p>
            <a:pPr algn="just"/>
            <a:r>
              <a:rPr lang="es-ES" sz="1600" dirty="0" smtClean="0">
                <a:latin typeface="Arial" panose="020B0604020202020204" pitchFamily="34" charset="0"/>
                <a:cs typeface="Arial" panose="020B0604020202020204" pitchFamily="34" charset="0"/>
              </a:rPr>
              <a:t>Con este código conseguimos que todas los elementos de la página web que tengan el id con el valor </a:t>
            </a:r>
            <a:r>
              <a:rPr lang="es-ES" sz="1600" dirty="0" err="1" smtClean="0">
                <a:latin typeface="Arial" panose="020B0604020202020204" pitchFamily="34" charset="0"/>
                <a:cs typeface="Arial" panose="020B0604020202020204" pitchFamily="34" charset="0"/>
              </a:rPr>
              <a:t>nombre_id</a:t>
            </a:r>
            <a:r>
              <a:rPr lang="es-ES" sz="1600" dirty="0">
                <a:latin typeface="Arial" panose="020B0604020202020204" pitchFamily="34" charset="0"/>
                <a:cs typeface="Arial" panose="020B0604020202020204" pitchFamily="34" charset="0"/>
              </a:rPr>
              <a:t> tengan las propiedades </a:t>
            </a:r>
            <a:r>
              <a:rPr lang="es-ES" sz="1600" dirty="0" smtClean="0">
                <a:latin typeface="Arial" panose="020B0604020202020204" pitchFamily="34" charset="0"/>
                <a:cs typeface="Arial" panose="020B0604020202020204" pitchFamily="34" charset="0"/>
              </a:rPr>
              <a:t>definidas. En este caso tenemos que escribir una almohadilla por delante del nombre dado cuando definimos el estilo.</a:t>
            </a:r>
          </a:p>
        </p:txBody>
      </p:sp>
    </p:spTree>
    <p:extLst>
      <p:ext uri="{BB962C8B-B14F-4D97-AF65-F5344CB8AC3E}">
        <p14:creationId xmlns:p14="http://schemas.microsoft.com/office/powerpoint/2010/main" val="35039952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chemeClr val="tx1">
                    <a:lumMod val="95000"/>
                    <a:lumOff val="5000"/>
                  </a:schemeClr>
                </a:solidFill>
              </a:rPr>
              <a:t>Herramientas de trabajo</a:t>
            </a:r>
            <a:endParaRPr lang="es-ES_tradnl" dirty="0"/>
          </a:p>
        </p:txBody>
      </p:sp>
      <p:sp>
        <p:nvSpPr>
          <p:cNvPr id="15" name="9 Marcador de texto"/>
          <p:cNvSpPr>
            <a:spLocks noGrp="1"/>
          </p:cNvSpPr>
          <p:nvPr>
            <p:ph type="body" sz="quarter" idx="10"/>
          </p:nvPr>
        </p:nvSpPr>
        <p:spPr>
          <a:xfrm>
            <a:off x="2196855" y="1412881"/>
            <a:ext cx="5219746" cy="337078"/>
          </a:xfrm>
        </p:spPr>
        <p:txBody>
          <a:bodyPr/>
          <a:lstStyle/>
          <a:p>
            <a:r>
              <a:rPr lang="es-ES" dirty="0"/>
              <a:t>Entorno cliente – HTML y CSS - Herramientas de trabajo</a:t>
            </a:r>
          </a:p>
        </p:txBody>
      </p:sp>
      <p:sp>
        <p:nvSpPr>
          <p:cNvPr id="3" name="2 Rectángulo"/>
          <p:cNvSpPr/>
          <p:nvPr/>
        </p:nvSpPr>
        <p:spPr>
          <a:xfrm>
            <a:off x="2304033" y="1961952"/>
            <a:ext cx="8928992" cy="338554"/>
          </a:xfrm>
          <a:prstGeom prst="rect">
            <a:avLst/>
          </a:prstGeom>
        </p:spPr>
        <p:txBody>
          <a:bodyPr wrap="square">
            <a:spAutoFit/>
          </a:bodyPr>
          <a:lstStyle/>
          <a:p>
            <a:pPr algn="just"/>
            <a:r>
              <a:rPr lang="es-ES" sz="1600" dirty="0" smtClean="0">
                <a:latin typeface="Arial" panose="020B0604020202020204" pitchFamily="34" charset="0"/>
                <a:cs typeface="Arial" panose="020B0604020202020204" pitchFamily="34" charset="0"/>
              </a:rPr>
              <a:t>Vamos a instalar las siguientes herramientas y a explicarlas brevemente:</a:t>
            </a:r>
            <a:endParaRPr lang="es-ES" sz="1600" dirty="0">
              <a:latin typeface="Arial" panose="020B0604020202020204" pitchFamily="34" charset="0"/>
              <a:cs typeface="Arial" panose="020B0604020202020204" pitchFamily="34" charset="0"/>
            </a:endParaRPr>
          </a:p>
        </p:txBody>
      </p:sp>
      <p:sp>
        <p:nvSpPr>
          <p:cNvPr id="2" name="1 Rectángulo"/>
          <p:cNvSpPr/>
          <p:nvPr/>
        </p:nvSpPr>
        <p:spPr>
          <a:xfrm>
            <a:off x="3421063" y="2904520"/>
            <a:ext cx="6838950" cy="830997"/>
          </a:xfrm>
          <a:prstGeom prst="rect">
            <a:avLst/>
          </a:prstGeom>
        </p:spPr>
        <p:txBody>
          <a:bodyPr>
            <a:spAutoFit/>
          </a:bodyPr>
          <a:lstStyle/>
          <a:p>
            <a:pPr algn="just"/>
            <a:endParaRPr lang="es-ES" dirty="0">
              <a:latin typeface="Arial" panose="020B0604020202020204" pitchFamily="34" charset="0"/>
              <a:cs typeface="Arial" panose="020B0604020202020204" pitchFamily="34" charset="0"/>
            </a:endParaRPr>
          </a:p>
          <a:p>
            <a:pPr algn="just"/>
            <a:endParaRPr lang="es-ES" dirty="0">
              <a:latin typeface="Arial" panose="020B0604020202020204" pitchFamily="34" charset="0"/>
              <a:cs typeface="Arial" panose="020B0604020202020204" pitchFamily="34" charset="0"/>
            </a:endParaRPr>
          </a:p>
        </p:txBody>
      </p:sp>
      <p:graphicFrame>
        <p:nvGraphicFramePr>
          <p:cNvPr id="5" name="4 Diagrama"/>
          <p:cNvGraphicFramePr/>
          <p:nvPr>
            <p:extLst>
              <p:ext uri="{D42A27DB-BD31-4B8C-83A1-F6EECF244321}">
                <p14:modId xmlns:p14="http://schemas.microsoft.com/office/powerpoint/2010/main" val="314187818"/>
              </p:ext>
            </p:extLst>
          </p:nvPr>
        </p:nvGraphicFramePr>
        <p:xfrm>
          <a:off x="4092306" y="2394000"/>
          <a:ext cx="5496463" cy="3825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6181463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chemeClr val="tx1">
                    <a:lumMod val="95000"/>
                    <a:lumOff val="5000"/>
                  </a:schemeClr>
                </a:solidFill>
              </a:rPr>
              <a:t>Utilizando </a:t>
            </a:r>
            <a:r>
              <a:rPr lang="es-ES" dirty="0" err="1" smtClean="0">
                <a:solidFill>
                  <a:schemeClr val="tx1">
                    <a:lumMod val="95000"/>
                    <a:lumOff val="5000"/>
                  </a:schemeClr>
                </a:solidFill>
              </a:rPr>
              <a:t>style</a:t>
            </a:r>
            <a:endParaRPr lang="es-ES_tradnl" dirty="0"/>
          </a:p>
        </p:txBody>
      </p:sp>
      <p:sp>
        <p:nvSpPr>
          <p:cNvPr id="15" name="9 Marcador de texto"/>
          <p:cNvSpPr>
            <a:spLocks noGrp="1"/>
          </p:cNvSpPr>
          <p:nvPr>
            <p:ph type="body" sz="quarter" idx="10"/>
          </p:nvPr>
        </p:nvSpPr>
        <p:spPr>
          <a:xfrm>
            <a:off x="2196855" y="1412881"/>
            <a:ext cx="8820146" cy="337078"/>
          </a:xfrm>
        </p:spPr>
        <p:txBody>
          <a:bodyPr/>
          <a:lstStyle/>
          <a:p>
            <a:r>
              <a:rPr lang="es-ES" dirty="0"/>
              <a:t>Entorno cliente – HTML y CSS - Formateando texto</a:t>
            </a:r>
          </a:p>
        </p:txBody>
      </p:sp>
      <p:sp>
        <p:nvSpPr>
          <p:cNvPr id="6" name="5 Rectángulo"/>
          <p:cNvSpPr/>
          <p:nvPr/>
        </p:nvSpPr>
        <p:spPr>
          <a:xfrm>
            <a:off x="2304033" y="1889944"/>
            <a:ext cx="8928992" cy="338554"/>
          </a:xfrm>
          <a:prstGeom prst="rect">
            <a:avLst/>
          </a:prstGeom>
          <a:ln>
            <a:noFill/>
          </a:ln>
        </p:spPr>
        <p:txBody>
          <a:bodyPr wrap="square">
            <a:spAutoFit/>
          </a:bodyPr>
          <a:lstStyle/>
          <a:p>
            <a:pPr algn="just"/>
            <a:r>
              <a:rPr lang="es-ES" sz="1600" dirty="0" smtClean="0">
                <a:latin typeface="Arial" panose="020B0604020202020204" pitchFamily="34" charset="0"/>
                <a:cs typeface="Arial" panose="020B0604020202020204" pitchFamily="34" charset="0"/>
              </a:rPr>
              <a:t>3. Definiendo el estilo a la clase declarada en el elemento.</a:t>
            </a:r>
          </a:p>
        </p:txBody>
      </p:sp>
      <p:sp>
        <p:nvSpPr>
          <p:cNvPr id="7" name="6 Rectángulo"/>
          <p:cNvSpPr/>
          <p:nvPr/>
        </p:nvSpPr>
        <p:spPr>
          <a:xfrm>
            <a:off x="3636181" y="2321992"/>
            <a:ext cx="6408712" cy="2999246"/>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tIns="144000" bIns="144000">
            <a:spAutoFit/>
          </a:bodyPr>
          <a:lstStyle/>
          <a:p>
            <a:r>
              <a:rPr lang="es-ES" sz="1600" dirty="0">
                <a:solidFill>
                  <a:srgbClr val="008000"/>
                </a:solidFill>
                <a:latin typeface="Arial" panose="020B0604020202020204" pitchFamily="34" charset="0"/>
                <a:cs typeface="Arial" panose="020B0604020202020204" pitchFamily="34" charset="0"/>
              </a:rPr>
              <a:t>&lt;</a:t>
            </a:r>
            <a:r>
              <a:rPr lang="es-ES" sz="1600" dirty="0" err="1">
                <a:solidFill>
                  <a:srgbClr val="008000"/>
                </a:solidFill>
                <a:latin typeface="Arial" panose="020B0604020202020204" pitchFamily="34" charset="0"/>
                <a:cs typeface="Arial" panose="020B0604020202020204" pitchFamily="34" charset="0"/>
              </a:rPr>
              <a:t>style</a:t>
            </a:r>
            <a:r>
              <a:rPr lang="es-ES" sz="1600" dirty="0">
                <a:solidFill>
                  <a:srgbClr val="008000"/>
                </a:solidFill>
                <a:latin typeface="Arial" panose="020B0604020202020204" pitchFamily="34" charset="0"/>
                <a:cs typeface="Arial" panose="020B0604020202020204" pitchFamily="34" charset="0"/>
              </a:rPr>
              <a:t>&gt;</a:t>
            </a:r>
          </a:p>
          <a:p>
            <a:pPr lvl="1"/>
            <a:r>
              <a:rPr lang="es-ES" sz="1600" dirty="0">
                <a:solidFill>
                  <a:srgbClr val="008000"/>
                </a:solidFill>
                <a:latin typeface="Arial" panose="020B0604020202020204" pitchFamily="34" charset="0"/>
                <a:cs typeface="Arial" panose="020B0604020202020204" pitchFamily="34" charset="0"/>
              </a:rPr>
              <a:t>.</a:t>
            </a:r>
            <a:r>
              <a:rPr lang="es-ES" sz="1600" dirty="0" err="1">
                <a:solidFill>
                  <a:srgbClr val="008000"/>
                </a:solidFill>
                <a:latin typeface="Arial" panose="020B0604020202020204" pitchFamily="34" charset="0"/>
                <a:cs typeface="Arial" panose="020B0604020202020204" pitchFamily="34" charset="0"/>
              </a:rPr>
              <a:t>nombre_clase</a:t>
            </a:r>
            <a:r>
              <a:rPr lang="es-ES" sz="1600" dirty="0">
                <a:solidFill>
                  <a:srgbClr val="008000"/>
                </a:solidFill>
                <a:latin typeface="Arial" panose="020B0604020202020204" pitchFamily="34" charset="0"/>
                <a:cs typeface="Arial" panose="020B0604020202020204" pitchFamily="34" charset="0"/>
              </a:rPr>
              <a:t> {</a:t>
            </a:r>
          </a:p>
          <a:p>
            <a:pPr lvl="1"/>
            <a:r>
              <a:rPr lang="es-ES" sz="1600" dirty="0">
                <a:solidFill>
                  <a:srgbClr val="008000"/>
                </a:solidFill>
                <a:latin typeface="Arial" panose="020B0604020202020204" pitchFamily="34" charset="0"/>
                <a:cs typeface="Arial" panose="020B0604020202020204" pitchFamily="34" charset="0"/>
              </a:rPr>
              <a:t>	</a:t>
            </a:r>
            <a:r>
              <a:rPr lang="es-ES" sz="1600" dirty="0" err="1" smtClean="0">
                <a:solidFill>
                  <a:srgbClr val="008000"/>
                </a:solidFill>
                <a:latin typeface="Arial" panose="020B0604020202020204" pitchFamily="34" charset="0"/>
                <a:cs typeface="Arial" panose="020B0604020202020204" pitchFamily="34" charset="0"/>
              </a:rPr>
              <a:t>propiedad:valor</a:t>
            </a:r>
            <a:r>
              <a:rPr lang="es-ES" sz="1600" dirty="0">
                <a:solidFill>
                  <a:srgbClr val="008000"/>
                </a:solidFill>
                <a:latin typeface="Arial" panose="020B0604020202020204" pitchFamily="34" charset="0"/>
                <a:cs typeface="Arial" panose="020B0604020202020204" pitchFamily="34" charset="0"/>
              </a:rPr>
              <a:t>;</a:t>
            </a:r>
          </a:p>
          <a:p>
            <a:pPr lvl="2"/>
            <a:r>
              <a:rPr lang="es-ES" sz="1600" dirty="0" err="1">
                <a:solidFill>
                  <a:srgbClr val="008000"/>
                </a:solidFill>
                <a:latin typeface="Arial" panose="020B0604020202020204" pitchFamily="34" charset="0"/>
                <a:cs typeface="Arial" panose="020B0604020202020204" pitchFamily="34" charset="0"/>
              </a:rPr>
              <a:t>propiedad:valor</a:t>
            </a:r>
            <a:r>
              <a:rPr lang="es-ES" sz="1600" dirty="0">
                <a:solidFill>
                  <a:srgbClr val="008000"/>
                </a:solidFill>
                <a:latin typeface="Arial" panose="020B0604020202020204" pitchFamily="34" charset="0"/>
                <a:cs typeface="Arial" panose="020B0604020202020204" pitchFamily="34" charset="0"/>
              </a:rPr>
              <a:t>;</a:t>
            </a:r>
          </a:p>
          <a:p>
            <a:pPr lvl="2"/>
            <a:r>
              <a:rPr lang="es-ES" sz="1600" dirty="0">
                <a:solidFill>
                  <a:srgbClr val="008000"/>
                </a:solidFill>
                <a:latin typeface="Arial" panose="020B0604020202020204" pitchFamily="34" charset="0"/>
                <a:cs typeface="Arial" panose="020B0604020202020204" pitchFamily="34" charset="0"/>
              </a:rPr>
              <a:t>….;	</a:t>
            </a:r>
          </a:p>
          <a:p>
            <a:pPr lvl="1"/>
            <a:r>
              <a:rPr lang="es-ES" sz="1600" dirty="0">
                <a:solidFill>
                  <a:srgbClr val="008000"/>
                </a:solidFill>
                <a:latin typeface="Arial" panose="020B0604020202020204" pitchFamily="34" charset="0"/>
                <a:cs typeface="Arial" panose="020B0604020202020204" pitchFamily="34" charset="0"/>
              </a:rPr>
              <a:t>}</a:t>
            </a:r>
          </a:p>
          <a:p>
            <a:pPr lvl="1"/>
            <a:r>
              <a:rPr lang="es-ES" sz="1600" dirty="0">
                <a:solidFill>
                  <a:srgbClr val="008000"/>
                </a:solidFill>
                <a:latin typeface="Arial" panose="020B0604020202020204" pitchFamily="34" charset="0"/>
                <a:cs typeface="Arial" panose="020B0604020202020204" pitchFamily="34" charset="0"/>
              </a:rPr>
              <a:t>….</a:t>
            </a:r>
          </a:p>
          <a:p>
            <a:pPr lvl="1"/>
            <a:r>
              <a:rPr lang="es-ES" sz="1600" dirty="0">
                <a:solidFill>
                  <a:srgbClr val="008000"/>
                </a:solidFill>
                <a:latin typeface="Arial" panose="020B0604020202020204" pitchFamily="34" charset="0"/>
                <a:cs typeface="Arial" panose="020B0604020202020204" pitchFamily="34" charset="0"/>
              </a:rPr>
              <a:t>&lt;/</a:t>
            </a:r>
            <a:r>
              <a:rPr lang="es-ES" sz="1600" dirty="0" err="1">
                <a:solidFill>
                  <a:srgbClr val="008000"/>
                </a:solidFill>
                <a:latin typeface="Arial" panose="020B0604020202020204" pitchFamily="34" charset="0"/>
                <a:cs typeface="Arial" panose="020B0604020202020204" pitchFamily="34" charset="0"/>
              </a:rPr>
              <a:t>style</a:t>
            </a:r>
            <a:r>
              <a:rPr lang="es-ES" sz="1600" dirty="0">
                <a:solidFill>
                  <a:srgbClr val="008000"/>
                </a:solidFill>
                <a:latin typeface="Arial" panose="020B0604020202020204" pitchFamily="34" charset="0"/>
                <a:cs typeface="Arial" panose="020B0604020202020204" pitchFamily="34" charset="0"/>
              </a:rPr>
              <a:t>&gt;</a:t>
            </a:r>
          </a:p>
          <a:p>
            <a:pPr lvl="1"/>
            <a:r>
              <a:rPr lang="es-ES" sz="1600" dirty="0">
                <a:solidFill>
                  <a:srgbClr val="008000"/>
                </a:solidFill>
                <a:latin typeface="Arial" panose="020B0604020202020204" pitchFamily="34" charset="0"/>
                <a:cs typeface="Arial" panose="020B0604020202020204" pitchFamily="34" charset="0"/>
              </a:rPr>
              <a:t>….</a:t>
            </a:r>
          </a:p>
          <a:p>
            <a:pPr lvl="1"/>
            <a:r>
              <a:rPr lang="es-ES" sz="1600" dirty="0">
                <a:solidFill>
                  <a:srgbClr val="008000"/>
                </a:solidFill>
                <a:latin typeface="Arial" panose="020B0604020202020204" pitchFamily="34" charset="0"/>
                <a:cs typeface="Arial" panose="020B0604020202020204" pitchFamily="34" charset="0"/>
              </a:rPr>
              <a:t>&lt;</a:t>
            </a:r>
            <a:r>
              <a:rPr lang="es-ES" sz="1600" dirty="0" err="1">
                <a:solidFill>
                  <a:srgbClr val="008000"/>
                </a:solidFill>
                <a:latin typeface="Arial" panose="020B0604020202020204" pitchFamily="34" charset="0"/>
                <a:cs typeface="Arial" panose="020B0604020202020204" pitchFamily="34" charset="0"/>
              </a:rPr>
              <a:t>body</a:t>
            </a:r>
            <a:r>
              <a:rPr lang="es-ES" sz="1600" dirty="0">
                <a:solidFill>
                  <a:srgbClr val="008000"/>
                </a:solidFill>
                <a:latin typeface="Arial" panose="020B0604020202020204" pitchFamily="34" charset="0"/>
                <a:cs typeface="Arial" panose="020B0604020202020204" pitchFamily="34" charset="0"/>
              </a:rPr>
              <a:t>&gt;</a:t>
            </a:r>
          </a:p>
          <a:p>
            <a:pPr lvl="1"/>
            <a:r>
              <a:rPr lang="es-ES" sz="1600" dirty="0">
                <a:solidFill>
                  <a:srgbClr val="008000"/>
                </a:solidFill>
                <a:latin typeface="Arial" panose="020B0604020202020204" pitchFamily="34" charset="0"/>
                <a:cs typeface="Arial" panose="020B0604020202020204" pitchFamily="34" charset="0"/>
              </a:rPr>
              <a:t>	&lt;p </a:t>
            </a:r>
            <a:r>
              <a:rPr lang="es-ES" sz="1600" dirty="0" err="1">
                <a:solidFill>
                  <a:srgbClr val="008000"/>
                </a:solidFill>
                <a:latin typeface="Arial" panose="020B0604020202020204" pitchFamily="34" charset="0"/>
                <a:cs typeface="Arial" panose="020B0604020202020204" pitchFamily="34" charset="0"/>
              </a:rPr>
              <a:t>class</a:t>
            </a:r>
            <a:r>
              <a:rPr lang="es-ES" sz="1600" dirty="0">
                <a:solidFill>
                  <a:srgbClr val="008000"/>
                </a:solidFill>
                <a:latin typeface="Arial" panose="020B0604020202020204" pitchFamily="34" charset="0"/>
                <a:cs typeface="Arial" panose="020B0604020202020204" pitchFamily="34" charset="0"/>
              </a:rPr>
              <a:t>=“</a:t>
            </a:r>
            <a:r>
              <a:rPr lang="es-ES" sz="1600" dirty="0" err="1">
                <a:solidFill>
                  <a:srgbClr val="008000"/>
                </a:solidFill>
                <a:latin typeface="Arial" panose="020B0604020202020204" pitchFamily="34" charset="0"/>
                <a:cs typeface="Arial" panose="020B0604020202020204" pitchFamily="34" charset="0"/>
              </a:rPr>
              <a:t>nombre_clase</a:t>
            </a:r>
            <a:r>
              <a:rPr lang="es-ES" sz="1600" dirty="0">
                <a:solidFill>
                  <a:srgbClr val="008000"/>
                </a:solidFill>
                <a:latin typeface="Arial" panose="020B0604020202020204" pitchFamily="34" charset="0"/>
                <a:cs typeface="Arial" panose="020B0604020202020204" pitchFamily="34" charset="0"/>
              </a:rPr>
              <a:t>”&gt;……..&lt;/p&gt;</a:t>
            </a:r>
          </a:p>
        </p:txBody>
      </p:sp>
      <p:sp>
        <p:nvSpPr>
          <p:cNvPr id="9" name="8 Rectángulo"/>
          <p:cNvSpPr/>
          <p:nvPr/>
        </p:nvSpPr>
        <p:spPr>
          <a:xfrm>
            <a:off x="2304033" y="5418336"/>
            <a:ext cx="8928992" cy="1077218"/>
          </a:xfrm>
          <a:prstGeom prst="rect">
            <a:avLst/>
          </a:prstGeom>
          <a:ln>
            <a:noFill/>
          </a:ln>
        </p:spPr>
        <p:txBody>
          <a:bodyPr wrap="square">
            <a:spAutoFit/>
          </a:bodyPr>
          <a:lstStyle/>
          <a:p>
            <a:pPr algn="just"/>
            <a:r>
              <a:rPr lang="es-ES" sz="1600" dirty="0" smtClean="0">
                <a:latin typeface="Arial" panose="020B0604020202020204" pitchFamily="34" charset="0"/>
                <a:cs typeface="Arial" panose="020B0604020202020204" pitchFamily="34" charset="0"/>
              </a:rPr>
              <a:t>Con este código conseguimos que todas los elementos de la página web que tengan la clase con el valor </a:t>
            </a:r>
            <a:r>
              <a:rPr lang="es-ES" sz="1600" dirty="0" err="1" smtClean="0">
                <a:latin typeface="Arial" panose="020B0604020202020204" pitchFamily="34" charset="0"/>
                <a:cs typeface="Arial" panose="020B0604020202020204" pitchFamily="34" charset="0"/>
              </a:rPr>
              <a:t>nombre_clase</a:t>
            </a:r>
            <a:r>
              <a:rPr lang="es-ES" sz="1600" dirty="0" smtClean="0">
                <a:latin typeface="Arial" panose="020B0604020202020204" pitchFamily="34" charset="0"/>
                <a:cs typeface="Arial" panose="020B0604020202020204" pitchFamily="34" charset="0"/>
              </a:rPr>
              <a:t> </a:t>
            </a:r>
            <a:r>
              <a:rPr lang="es-ES" sz="1600" dirty="0">
                <a:latin typeface="Arial" panose="020B0604020202020204" pitchFamily="34" charset="0"/>
                <a:cs typeface="Arial" panose="020B0604020202020204" pitchFamily="34" charset="0"/>
              </a:rPr>
              <a:t>tengan las propiedades </a:t>
            </a:r>
            <a:r>
              <a:rPr lang="es-ES" sz="1600" dirty="0" smtClean="0">
                <a:latin typeface="Arial" panose="020B0604020202020204" pitchFamily="34" charset="0"/>
                <a:cs typeface="Arial" panose="020B0604020202020204" pitchFamily="34" charset="0"/>
              </a:rPr>
              <a:t>definidas. </a:t>
            </a:r>
            <a:r>
              <a:rPr lang="es-ES" sz="1600" dirty="0">
                <a:latin typeface="Arial" panose="020B0604020202020204" pitchFamily="34" charset="0"/>
                <a:cs typeface="Arial" panose="020B0604020202020204" pitchFamily="34" charset="0"/>
              </a:rPr>
              <a:t>En este caso tenemos que escribir </a:t>
            </a:r>
            <a:r>
              <a:rPr lang="es-ES" sz="1600" dirty="0" smtClean="0">
                <a:latin typeface="Arial" panose="020B0604020202020204" pitchFamily="34" charset="0"/>
                <a:cs typeface="Arial" panose="020B0604020202020204" pitchFamily="34" charset="0"/>
              </a:rPr>
              <a:t>un punto </a:t>
            </a:r>
            <a:r>
              <a:rPr lang="es-ES" sz="1600" dirty="0">
                <a:latin typeface="Arial" panose="020B0604020202020204" pitchFamily="34" charset="0"/>
                <a:cs typeface="Arial" panose="020B0604020202020204" pitchFamily="34" charset="0"/>
              </a:rPr>
              <a:t>por delante del nombre </a:t>
            </a:r>
            <a:r>
              <a:rPr lang="es-ES" sz="1600" dirty="0" smtClean="0">
                <a:latin typeface="Arial" panose="020B0604020202020204" pitchFamily="34" charset="0"/>
                <a:cs typeface="Arial" panose="020B0604020202020204" pitchFamily="34" charset="0"/>
              </a:rPr>
              <a:t>dado </a:t>
            </a:r>
            <a:r>
              <a:rPr lang="es-ES" sz="1600" dirty="0">
                <a:latin typeface="Arial" panose="020B0604020202020204" pitchFamily="34" charset="0"/>
                <a:cs typeface="Arial" panose="020B0604020202020204" pitchFamily="34" charset="0"/>
              </a:rPr>
              <a:t>cuando definimos el estilo.</a:t>
            </a:r>
          </a:p>
          <a:p>
            <a:pPr algn="just"/>
            <a:endParaRPr lang="es-ES"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9886521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chemeClr val="tx1">
                    <a:lumMod val="95000"/>
                    <a:lumOff val="5000"/>
                  </a:schemeClr>
                </a:solidFill>
              </a:rPr>
              <a:t>Utilizando </a:t>
            </a:r>
            <a:r>
              <a:rPr lang="es-ES" dirty="0" err="1" smtClean="0">
                <a:solidFill>
                  <a:schemeClr val="tx1">
                    <a:lumMod val="95000"/>
                    <a:lumOff val="5000"/>
                  </a:schemeClr>
                </a:solidFill>
              </a:rPr>
              <a:t>style</a:t>
            </a:r>
            <a:endParaRPr lang="es-ES_tradnl" dirty="0"/>
          </a:p>
        </p:txBody>
      </p:sp>
      <p:sp>
        <p:nvSpPr>
          <p:cNvPr id="15" name="9 Marcador de texto"/>
          <p:cNvSpPr>
            <a:spLocks noGrp="1"/>
          </p:cNvSpPr>
          <p:nvPr>
            <p:ph type="body" sz="quarter" idx="10"/>
          </p:nvPr>
        </p:nvSpPr>
        <p:spPr>
          <a:xfrm>
            <a:off x="2196855" y="1412881"/>
            <a:ext cx="8820146" cy="337078"/>
          </a:xfrm>
        </p:spPr>
        <p:txBody>
          <a:bodyPr/>
          <a:lstStyle/>
          <a:p>
            <a:r>
              <a:rPr lang="es-ES" dirty="0"/>
              <a:t>Entorno cliente – HTML y CSS - Formateando texto</a:t>
            </a:r>
          </a:p>
        </p:txBody>
      </p:sp>
      <p:sp>
        <p:nvSpPr>
          <p:cNvPr id="6" name="5 Rectángulo"/>
          <p:cNvSpPr/>
          <p:nvPr/>
        </p:nvSpPr>
        <p:spPr>
          <a:xfrm>
            <a:off x="2304033" y="1889944"/>
            <a:ext cx="3384376" cy="4230353"/>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tIns="144000" bIns="144000">
            <a:spAutoFit/>
          </a:bodyPr>
          <a:lstStyle/>
          <a:p>
            <a:pPr>
              <a:tabLst>
                <a:tab pos="354013" algn="l"/>
              </a:tabLst>
            </a:pPr>
            <a:r>
              <a:rPr lang="es-ES" sz="1600" dirty="0">
                <a:solidFill>
                  <a:srgbClr val="008000"/>
                </a:solidFill>
                <a:latin typeface="Arial" panose="020B0604020202020204" pitchFamily="34" charset="0"/>
                <a:cs typeface="Arial" panose="020B0604020202020204" pitchFamily="34" charset="0"/>
              </a:rPr>
              <a:t>&lt;</a:t>
            </a:r>
            <a:r>
              <a:rPr lang="es-ES" sz="1600" dirty="0" err="1">
                <a:solidFill>
                  <a:srgbClr val="008000"/>
                </a:solidFill>
                <a:latin typeface="Arial" panose="020B0604020202020204" pitchFamily="34" charset="0"/>
                <a:cs typeface="Arial" panose="020B0604020202020204" pitchFamily="34" charset="0"/>
              </a:rPr>
              <a:t>style</a:t>
            </a:r>
            <a:r>
              <a:rPr lang="es-ES" sz="1600" dirty="0">
                <a:solidFill>
                  <a:srgbClr val="008000"/>
                </a:solidFill>
                <a:latin typeface="Arial" panose="020B0604020202020204" pitchFamily="34" charset="0"/>
                <a:cs typeface="Arial" panose="020B0604020202020204" pitchFamily="34" charset="0"/>
              </a:rPr>
              <a:t>&gt;</a:t>
            </a:r>
          </a:p>
          <a:p>
            <a:pPr>
              <a:tabLst>
                <a:tab pos="354013" algn="l"/>
              </a:tabLst>
            </a:pPr>
            <a:r>
              <a:rPr lang="es-ES" sz="1600" dirty="0">
                <a:solidFill>
                  <a:srgbClr val="008000"/>
                </a:solidFill>
                <a:latin typeface="Arial" panose="020B0604020202020204" pitchFamily="34" charset="0"/>
                <a:cs typeface="Arial" panose="020B0604020202020204" pitchFamily="34" charset="0"/>
              </a:rPr>
              <a:t>	p {</a:t>
            </a:r>
          </a:p>
          <a:p>
            <a:pPr>
              <a:tabLst>
                <a:tab pos="354013" algn="l"/>
                <a:tab pos="715963" algn="l"/>
              </a:tabLst>
            </a:pPr>
            <a:r>
              <a:rPr lang="es-ES" sz="1600" dirty="0">
                <a:solidFill>
                  <a:srgbClr val="008000"/>
                </a:solidFill>
                <a:latin typeface="Arial" panose="020B0604020202020204" pitchFamily="34" charset="0"/>
                <a:cs typeface="Arial" panose="020B0604020202020204" pitchFamily="34" charset="0"/>
              </a:rPr>
              <a:t>		</a:t>
            </a:r>
            <a:r>
              <a:rPr lang="es-ES" sz="1600" dirty="0" err="1" smtClean="0">
                <a:solidFill>
                  <a:srgbClr val="008000"/>
                </a:solidFill>
                <a:latin typeface="Arial" panose="020B0604020202020204" pitchFamily="34" charset="0"/>
                <a:cs typeface="Arial" panose="020B0604020202020204" pitchFamily="34" charset="0"/>
              </a:rPr>
              <a:t>color:blue</a:t>
            </a:r>
            <a:r>
              <a:rPr lang="es-ES" sz="1600" dirty="0">
                <a:solidFill>
                  <a:srgbClr val="008000"/>
                </a:solidFill>
                <a:latin typeface="Arial" panose="020B0604020202020204" pitchFamily="34" charset="0"/>
                <a:cs typeface="Arial" panose="020B0604020202020204" pitchFamily="34" charset="0"/>
              </a:rPr>
              <a:t>; }</a:t>
            </a:r>
          </a:p>
          <a:p>
            <a:pPr>
              <a:tabLst>
                <a:tab pos="354013" algn="l"/>
              </a:tabLst>
            </a:pPr>
            <a:r>
              <a:rPr lang="es-ES" sz="1600" dirty="0">
                <a:solidFill>
                  <a:srgbClr val="008000"/>
                </a:solidFill>
                <a:latin typeface="Arial" panose="020B0604020202020204" pitchFamily="34" charset="0"/>
                <a:cs typeface="Arial" panose="020B0604020202020204" pitchFamily="34" charset="0"/>
              </a:rPr>
              <a:t>	#importante {</a:t>
            </a:r>
          </a:p>
          <a:p>
            <a:pPr>
              <a:tabLst>
                <a:tab pos="354013" algn="l"/>
                <a:tab pos="715963" algn="l"/>
              </a:tabLst>
            </a:pPr>
            <a:r>
              <a:rPr lang="es-ES" sz="1600" dirty="0">
                <a:solidFill>
                  <a:srgbClr val="008000"/>
                </a:solidFill>
                <a:latin typeface="Arial" panose="020B0604020202020204" pitchFamily="34" charset="0"/>
                <a:cs typeface="Arial" panose="020B0604020202020204" pitchFamily="34" charset="0"/>
              </a:rPr>
              <a:t>	</a:t>
            </a:r>
            <a:r>
              <a:rPr lang="es-ES" sz="1600" dirty="0" smtClean="0">
                <a:solidFill>
                  <a:srgbClr val="008000"/>
                </a:solidFill>
                <a:latin typeface="Arial" panose="020B0604020202020204" pitchFamily="34" charset="0"/>
                <a:cs typeface="Arial" panose="020B0604020202020204" pitchFamily="34" charset="0"/>
              </a:rPr>
              <a:t>	</a:t>
            </a:r>
            <a:r>
              <a:rPr lang="es-ES" sz="1600" dirty="0" err="1" smtClean="0">
                <a:solidFill>
                  <a:srgbClr val="008000"/>
                </a:solidFill>
                <a:latin typeface="Arial" panose="020B0604020202020204" pitchFamily="34" charset="0"/>
                <a:cs typeface="Arial" panose="020B0604020202020204" pitchFamily="34" charset="0"/>
              </a:rPr>
              <a:t>font-weight</a:t>
            </a:r>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bold</a:t>
            </a:r>
            <a:r>
              <a:rPr lang="es-ES" sz="1600" dirty="0">
                <a:solidFill>
                  <a:srgbClr val="008000"/>
                </a:solidFill>
                <a:latin typeface="Arial" panose="020B0604020202020204" pitchFamily="34" charset="0"/>
                <a:cs typeface="Arial" panose="020B0604020202020204" pitchFamily="34" charset="0"/>
              </a:rPr>
              <a:t>; }</a:t>
            </a:r>
          </a:p>
          <a:p>
            <a:pPr>
              <a:tabLst>
                <a:tab pos="354013" algn="l"/>
              </a:tabLst>
            </a:pPr>
            <a:r>
              <a:rPr lang="es-ES" sz="1600" dirty="0">
                <a:solidFill>
                  <a:srgbClr val="008000"/>
                </a:solidFill>
                <a:latin typeface="Arial" panose="020B0604020202020204" pitchFamily="34" charset="0"/>
                <a:cs typeface="Arial" panose="020B0604020202020204" pitchFamily="34" charset="0"/>
              </a:rPr>
              <a:t>	.noticia {</a:t>
            </a:r>
          </a:p>
          <a:p>
            <a:pPr>
              <a:tabLst>
                <a:tab pos="354013" algn="l"/>
                <a:tab pos="715963" algn="l"/>
              </a:tabLst>
            </a:pPr>
            <a:r>
              <a:rPr lang="es-ES" sz="1600" dirty="0">
                <a:solidFill>
                  <a:srgbClr val="008000"/>
                </a:solidFill>
                <a:latin typeface="Arial" panose="020B0604020202020204" pitchFamily="34" charset="0"/>
                <a:cs typeface="Arial" panose="020B0604020202020204" pitchFamily="34" charset="0"/>
              </a:rPr>
              <a:t>	</a:t>
            </a:r>
            <a:r>
              <a:rPr lang="es-ES" sz="1600" dirty="0" smtClean="0">
                <a:solidFill>
                  <a:srgbClr val="008000"/>
                </a:solidFill>
                <a:latin typeface="Arial" panose="020B0604020202020204" pitchFamily="34" charset="0"/>
                <a:cs typeface="Arial" panose="020B0604020202020204" pitchFamily="34" charset="0"/>
              </a:rPr>
              <a:t>	</a:t>
            </a:r>
            <a:r>
              <a:rPr lang="es-ES" sz="1600" dirty="0" err="1" smtClean="0">
                <a:solidFill>
                  <a:srgbClr val="008000"/>
                </a:solidFill>
                <a:latin typeface="Arial" panose="020B0604020202020204" pitchFamily="34" charset="0"/>
                <a:cs typeface="Arial" panose="020B0604020202020204" pitchFamily="34" charset="0"/>
              </a:rPr>
              <a:t>text-align:justify</a:t>
            </a:r>
            <a:r>
              <a:rPr lang="es-ES" sz="1600" dirty="0">
                <a:solidFill>
                  <a:srgbClr val="008000"/>
                </a:solidFill>
                <a:latin typeface="Arial" panose="020B0604020202020204" pitchFamily="34" charset="0"/>
                <a:cs typeface="Arial" panose="020B0604020202020204" pitchFamily="34" charset="0"/>
              </a:rPr>
              <a:t>; }</a:t>
            </a:r>
            <a:br>
              <a:rPr lang="es-ES" sz="1600" dirty="0">
                <a:solidFill>
                  <a:srgbClr val="008000"/>
                </a:solidFill>
                <a:latin typeface="Arial" panose="020B0604020202020204" pitchFamily="34" charset="0"/>
                <a:cs typeface="Arial" panose="020B0604020202020204" pitchFamily="34" charset="0"/>
              </a:rPr>
            </a:br>
            <a:r>
              <a:rPr lang="es-ES" sz="1600" dirty="0">
                <a:solidFill>
                  <a:srgbClr val="008000"/>
                </a:solidFill>
                <a:latin typeface="Arial" panose="020B0604020202020204" pitchFamily="34" charset="0"/>
                <a:cs typeface="Arial" panose="020B0604020202020204" pitchFamily="34" charset="0"/>
              </a:rPr>
              <a:t>&lt;/</a:t>
            </a:r>
            <a:r>
              <a:rPr lang="es-ES" sz="1600" dirty="0" err="1">
                <a:solidFill>
                  <a:srgbClr val="008000"/>
                </a:solidFill>
                <a:latin typeface="Arial" panose="020B0604020202020204" pitchFamily="34" charset="0"/>
                <a:cs typeface="Arial" panose="020B0604020202020204" pitchFamily="34" charset="0"/>
              </a:rPr>
              <a:t>style</a:t>
            </a:r>
            <a:r>
              <a:rPr lang="es-ES" sz="1600" dirty="0">
                <a:solidFill>
                  <a:srgbClr val="008000"/>
                </a:solidFill>
                <a:latin typeface="Arial" panose="020B0604020202020204" pitchFamily="34" charset="0"/>
                <a:cs typeface="Arial" panose="020B0604020202020204" pitchFamily="34" charset="0"/>
              </a:rPr>
              <a:t>&gt;</a:t>
            </a:r>
          </a:p>
          <a:p>
            <a:pPr>
              <a:tabLst>
                <a:tab pos="354013" algn="l"/>
              </a:tabLst>
            </a:pPr>
            <a:endParaRPr lang="es-ES" sz="1600" dirty="0">
              <a:solidFill>
                <a:srgbClr val="008000"/>
              </a:solidFill>
              <a:latin typeface="Arial" panose="020B0604020202020204" pitchFamily="34" charset="0"/>
              <a:cs typeface="Arial" panose="020B0604020202020204" pitchFamily="34" charset="0"/>
            </a:endParaRPr>
          </a:p>
          <a:p>
            <a:pPr>
              <a:tabLst>
                <a:tab pos="354013" algn="l"/>
              </a:tabLst>
            </a:pPr>
            <a:r>
              <a:rPr lang="es-ES" sz="1600" dirty="0">
                <a:solidFill>
                  <a:srgbClr val="008000"/>
                </a:solidFill>
                <a:latin typeface="Arial" panose="020B0604020202020204" pitchFamily="34" charset="0"/>
                <a:cs typeface="Arial" panose="020B0604020202020204" pitchFamily="34" charset="0"/>
              </a:rPr>
              <a:t>&lt;</a:t>
            </a:r>
            <a:r>
              <a:rPr lang="es-ES" sz="1600" dirty="0" err="1">
                <a:solidFill>
                  <a:srgbClr val="008000"/>
                </a:solidFill>
                <a:latin typeface="Arial" panose="020B0604020202020204" pitchFamily="34" charset="0"/>
                <a:cs typeface="Arial" panose="020B0604020202020204" pitchFamily="34" charset="0"/>
              </a:rPr>
              <a:t>body</a:t>
            </a:r>
            <a:r>
              <a:rPr lang="es-ES" sz="1600" dirty="0">
                <a:solidFill>
                  <a:srgbClr val="008000"/>
                </a:solidFill>
                <a:latin typeface="Arial" panose="020B0604020202020204" pitchFamily="34" charset="0"/>
                <a:cs typeface="Arial" panose="020B0604020202020204" pitchFamily="34" charset="0"/>
              </a:rPr>
              <a:t>&gt;</a:t>
            </a:r>
          </a:p>
          <a:p>
            <a:pPr>
              <a:tabLst>
                <a:tab pos="354013" algn="l"/>
              </a:tabLst>
            </a:pPr>
            <a:r>
              <a:rPr lang="es-ES" sz="1600" dirty="0">
                <a:solidFill>
                  <a:srgbClr val="008000"/>
                </a:solidFill>
                <a:latin typeface="Arial" panose="020B0604020202020204" pitchFamily="34" charset="0"/>
                <a:cs typeface="Arial" panose="020B0604020202020204" pitchFamily="34" charset="0"/>
              </a:rPr>
              <a:t>	&lt;p&gt;…..&lt;/p&gt;</a:t>
            </a:r>
          </a:p>
          <a:p>
            <a:pPr>
              <a:tabLst>
                <a:tab pos="354013" algn="l"/>
              </a:tabLst>
            </a:pPr>
            <a:r>
              <a:rPr lang="es-ES" sz="1600" dirty="0">
                <a:solidFill>
                  <a:srgbClr val="008000"/>
                </a:solidFill>
                <a:latin typeface="Arial" panose="020B0604020202020204" pitchFamily="34" charset="0"/>
                <a:cs typeface="Arial" panose="020B0604020202020204" pitchFamily="34" charset="0"/>
              </a:rPr>
              <a:t>	&lt;p id=“importante”&gt;…..&lt;/p&gt;</a:t>
            </a:r>
          </a:p>
          <a:p>
            <a:pPr>
              <a:tabLst>
                <a:tab pos="354013" algn="l"/>
              </a:tabLst>
            </a:pPr>
            <a:r>
              <a:rPr lang="es-ES" sz="1600" dirty="0">
                <a:solidFill>
                  <a:srgbClr val="008000"/>
                </a:solidFill>
                <a:latin typeface="Arial" panose="020B0604020202020204" pitchFamily="34" charset="0"/>
                <a:cs typeface="Arial" panose="020B0604020202020204" pitchFamily="34" charset="0"/>
              </a:rPr>
              <a:t>	&lt;p </a:t>
            </a:r>
            <a:r>
              <a:rPr lang="es-ES" sz="1600" dirty="0" err="1">
                <a:solidFill>
                  <a:srgbClr val="008000"/>
                </a:solidFill>
                <a:latin typeface="Arial" panose="020B0604020202020204" pitchFamily="34" charset="0"/>
                <a:cs typeface="Arial" panose="020B0604020202020204" pitchFamily="34" charset="0"/>
              </a:rPr>
              <a:t>class</a:t>
            </a:r>
            <a:r>
              <a:rPr lang="es-ES" sz="1600" dirty="0">
                <a:solidFill>
                  <a:srgbClr val="008000"/>
                </a:solidFill>
                <a:latin typeface="Arial" panose="020B0604020202020204" pitchFamily="34" charset="0"/>
                <a:cs typeface="Arial" panose="020B0604020202020204" pitchFamily="34" charset="0"/>
              </a:rPr>
              <a:t>=“noticia”&gt;….&lt;/p&gt;</a:t>
            </a:r>
          </a:p>
          <a:p>
            <a:pPr>
              <a:tabLst>
                <a:tab pos="354013" algn="l"/>
              </a:tabLst>
            </a:pPr>
            <a:r>
              <a:rPr lang="es-ES" sz="1600" dirty="0">
                <a:solidFill>
                  <a:srgbClr val="008000"/>
                </a:solidFill>
                <a:latin typeface="Arial" panose="020B0604020202020204" pitchFamily="34" charset="0"/>
                <a:cs typeface="Arial" panose="020B0604020202020204" pitchFamily="34" charset="0"/>
              </a:rPr>
              <a:t>&lt;/</a:t>
            </a:r>
            <a:r>
              <a:rPr lang="es-ES" sz="1600" dirty="0" err="1">
                <a:solidFill>
                  <a:srgbClr val="008000"/>
                </a:solidFill>
                <a:latin typeface="Arial" panose="020B0604020202020204" pitchFamily="34" charset="0"/>
                <a:cs typeface="Arial" panose="020B0604020202020204" pitchFamily="34" charset="0"/>
              </a:rPr>
              <a:t>body</a:t>
            </a:r>
            <a:r>
              <a:rPr lang="es-ES" sz="1600" dirty="0">
                <a:solidFill>
                  <a:srgbClr val="008000"/>
                </a:solidFill>
                <a:latin typeface="Arial" panose="020B0604020202020204" pitchFamily="34" charset="0"/>
                <a:cs typeface="Arial" panose="020B0604020202020204" pitchFamily="34" charset="0"/>
              </a:rPr>
              <a:t>&gt;</a:t>
            </a:r>
          </a:p>
          <a:p>
            <a:pPr>
              <a:tabLst>
                <a:tab pos="354013" algn="l"/>
              </a:tabLst>
            </a:pPr>
            <a:endParaRPr lang="es-ES" sz="1600" dirty="0">
              <a:solidFill>
                <a:srgbClr val="008000"/>
              </a:solidFill>
              <a:latin typeface="Arial" panose="020B0604020202020204" pitchFamily="34" charset="0"/>
              <a:cs typeface="Arial" panose="020B0604020202020204" pitchFamily="34" charset="0"/>
            </a:endParaRPr>
          </a:p>
          <a:p>
            <a:pPr>
              <a:tabLst>
                <a:tab pos="354013" algn="l"/>
              </a:tabLst>
            </a:pPr>
            <a:endParaRPr lang="es-ES" sz="1600" dirty="0">
              <a:solidFill>
                <a:srgbClr val="008000"/>
              </a:solidFill>
              <a:latin typeface="Arial" panose="020B0604020202020204" pitchFamily="34" charset="0"/>
              <a:cs typeface="Arial" panose="020B0604020202020204" pitchFamily="34" charset="0"/>
            </a:endParaRPr>
          </a:p>
        </p:txBody>
      </p:sp>
      <p:sp>
        <p:nvSpPr>
          <p:cNvPr id="10" name="9 Rectángulo"/>
          <p:cNvSpPr/>
          <p:nvPr/>
        </p:nvSpPr>
        <p:spPr>
          <a:xfrm>
            <a:off x="5832425" y="1904688"/>
            <a:ext cx="5256584" cy="2308324"/>
          </a:xfrm>
          <a:prstGeom prst="rect">
            <a:avLst/>
          </a:prstGeom>
        </p:spPr>
        <p:txBody>
          <a:bodyPr wrap="square">
            <a:spAutoFit/>
          </a:bodyPr>
          <a:lstStyle/>
          <a:p>
            <a:pPr lvl="0" algn="just">
              <a:tabLst>
                <a:tab pos="273050" algn="l"/>
              </a:tabLst>
            </a:pPr>
            <a:r>
              <a:rPr lang="es-ES_tradnl" sz="1600" dirty="0" smtClean="0">
                <a:solidFill>
                  <a:prstClr val="black"/>
                </a:solidFill>
                <a:latin typeface="Arial" panose="020B0604020202020204" pitchFamily="34" charset="0"/>
                <a:cs typeface="Arial" panose="020B0604020202020204" pitchFamily="34" charset="0"/>
              </a:rPr>
              <a:t>Con este código definimos todas las etiquetas p de la página en color azul.</a:t>
            </a:r>
          </a:p>
          <a:p>
            <a:pPr lvl="0" algn="just">
              <a:tabLst>
                <a:tab pos="273050" algn="l"/>
              </a:tabLst>
            </a:pPr>
            <a:endParaRPr lang="es-ES_tradnl" sz="1600" dirty="0">
              <a:solidFill>
                <a:prstClr val="black"/>
              </a:solidFill>
              <a:latin typeface="Arial" panose="020B0604020202020204" pitchFamily="34" charset="0"/>
              <a:cs typeface="Arial" panose="020B0604020202020204" pitchFamily="34" charset="0"/>
            </a:endParaRPr>
          </a:p>
          <a:p>
            <a:pPr lvl="0" algn="just">
              <a:tabLst>
                <a:tab pos="273050" algn="l"/>
              </a:tabLst>
            </a:pPr>
            <a:r>
              <a:rPr lang="es-ES_tradnl" sz="1600" dirty="0" smtClean="0">
                <a:solidFill>
                  <a:prstClr val="black"/>
                </a:solidFill>
                <a:latin typeface="Arial" panose="020B0604020202020204" pitchFamily="34" charset="0"/>
                <a:cs typeface="Arial" panose="020B0604020202020204" pitchFamily="34" charset="0"/>
              </a:rPr>
              <a:t>Los elementos con id importante de cualquier etiqueta con negrita.</a:t>
            </a:r>
          </a:p>
          <a:p>
            <a:pPr lvl="0" algn="just">
              <a:tabLst>
                <a:tab pos="273050" algn="l"/>
              </a:tabLst>
            </a:pPr>
            <a:endParaRPr lang="es-ES_tradnl" sz="1600" dirty="0">
              <a:solidFill>
                <a:prstClr val="black"/>
              </a:solidFill>
              <a:latin typeface="Arial" panose="020B0604020202020204" pitchFamily="34" charset="0"/>
              <a:cs typeface="Arial" panose="020B0604020202020204" pitchFamily="34" charset="0"/>
            </a:endParaRPr>
          </a:p>
          <a:p>
            <a:pPr lvl="0" algn="just">
              <a:tabLst>
                <a:tab pos="273050" algn="l"/>
              </a:tabLst>
            </a:pPr>
            <a:r>
              <a:rPr lang="es-ES_tradnl" sz="1600" dirty="0" smtClean="0">
                <a:solidFill>
                  <a:prstClr val="black"/>
                </a:solidFill>
                <a:latin typeface="Arial" panose="020B0604020202020204" pitchFamily="34" charset="0"/>
                <a:cs typeface="Arial" panose="020B0604020202020204" pitchFamily="34" charset="0"/>
              </a:rPr>
              <a:t>Y los elementos con la clase noticia con el texto justificado.</a:t>
            </a:r>
          </a:p>
          <a:p>
            <a:pPr lvl="0" algn="just">
              <a:tabLst>
                <a:tab pos="273050" algn="l"/>
              </a:tabLst>
            </a:pPr>
            <a:endParaRPr lang="es-ES_tradnl" sz="1600" dirty="0">
              <a:solidFill>
                <a:prstClr val="black"/>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6282169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chemeClr val="tx1">
                    <a:lumMod val="95000"/>
                    <a:lumOff val="5000"/>
                  </a:schemeClr>
                </a:solidFill>
              </a:rPr>
              <a:t>Utilizando </a:t>
            </a:r>
            <a:r>
              <a:rPr lang="es-ES" dirty="0" err="1" smtClean="0">
                <a:solidFill>
                  <a:schemeClr val="tx1">
                    <a:lumMod val="95000"/>
                    <a:lumOff val="5000"/>
                  </a:schemeClr>
                </a:solidFill>
              </a:rPr>
              <a:t>style</a:t>
            </a:r>
            <a:endParaRPr lang="es-ES_tradnl" dirty="0"/>
          </a:p>
        </p:txBody>
      </p:sp>
      <p:sp>
        <p:nvSpPr>
          <p:cNvPr id="15" name="9 Marcador de texto"/>
          <p:cNvSpPr>
            <a:spLocks noGrp="1"/>
          </p:cNvSpPr>
          <p:nvPr>
            <p:ph type="body" sz="quarter" idx="10"/>
          </p:nvPr>
        </p:nvSpPr>
        <p:spPr>
          <a:xfrm>
            <a:off x="2196855" y="1412881"/>
            <a:ext cx="8820146" cy="337078"/>
          </a:xfrm>
        </p:spPr>
        <p:txBody>
          <a:bodyPr/>
          <a:lstStyle/>
          <a:p>
            <a:r>
              <a:rPr lang="es-ES" dirty="0"/>
              <a:t>Entorno cliente – HTML y CSS - Formateando texto</a:t>
            </a:r>
          </a:p>
        </p:txBody>
      </p:sp>
      <p:sp>
        <p:nvSpPr>
          <p:cNvPr id="6" name="5 Rectángulo"/>
          <p:cNvSpPr/>
          <p:nvPr/>
        </p:nvSpPr>
        <p:spPr>
          <a:xfrm>
            <a:off x="2304033" y="2904562"/>
            <a:ext cx="8856984" cy="2753025"/>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wrap="square" tIns="144000" bIns="144000">
            <a:spAutoFit/>
          </a:bodyPr>
          <a:lstStyle/>
          <a:p>
            <a:pPr>
              <a:tabLst>
                <a:tab pos="354013" algn="l"/>
              </a:tabLst>
            </a:pPr>
            <a:r>
              <a:rPr lang="es-ES" sz="1600" dirty="0">
                <a:solidFill>
                  <a:srgbClr val="008000"/>
                </a:solidFill>
                <a:latin typeface="Arial" panose="020B0604020202020204" pitchFamily="34" charset="0"/>
                <a:cs typeface="Arial" panose="020B0604020202020204" pitchFamily="34" charset="0"/>
              </a:rPr>
              <a:t>&lt;</a:t>
            </a:r>
            <a:r>
              <a:rPr lang="es-ES" sz="1600" dirty="0" err="1">
                <a:solidFill>
                  <a:srgbClr val="008000"/>
                </a:solidFill>
                <a:latin typeface="Arial" panose="020B0604020202020204" pitchFamily="34" charset="0"/>
                <a:cs typeface="Arial" panose="020B0604020202020204" pitchFamily="34" charset="0"/>
              </a:rPr>
              <a:t>style</a:t>
            </a:r>
            <a:r>
              <a:rPr lang="es-ES" sz="1600" dirty="0">
                <a:solidFill>
                  <a:srgbClr val="008000"/>
                </a:solidFill>
                <a:latin typeface="Arial" panose="020B0604020202020204" pitchFamily="34" charset="0"/>
                <a:cs typeface="Arial" panose="020B0604020202020204" pitchFamily="34" charset="0"/>
              </a:rPr>
              <a:t>&gt;</a:t>
            </a:r>
          </a:p>
          <a:p>
            <a:pPr>
              <a:tabLst>
                <a:tab pos="354013" algn="l"/>
              </a:tabLst>
            </a:pPr>
            <a:r>
              <a:rPr lang="es-ES" sz="1600" dirty="0">
                <a:solidFill>
                  <a:srgbClr val="008000"/>
                </a:solidFill>
                <a:latin typeface="Arial" panose="020B0604020202020204" pitchFamily="34" charset="0"/>
                <a:cs typeface="Arial" panose="020B0604020202020204" pitchFamily="34" charset="0"/>
              </a:rPr>
              <a:t>	</a:t>
            </a:r>
            <a:r>
              <a:rPr lang="es-ES" sz="1600" dirty="0" smtClean="0">
                <a:solidFill>
                  <a:srgbClr val="008000"/>
                </a:solidFill>
                <a:latin typeface="Arial" panose="020B0604020202020204" pitchFamily="34" charset="0"/>
                <a:cs typeface="Arial" panose="020B0604020202020204" pitchFamily="34" charset="0"/>
              </a:rPr>
              <a:t>.subtitulo </a:t>
            </a:r>
            <a:r>
              <a:rPr lang="es-ES" sz="1600" dirty="0">
                <a:solidFill>
                  <a:srgbClr val="008000"/>
                </a:solidFill>
                <a:latin typeface="Arial" panose="020B0604020202020204" pitchFamily="34" charset="0"/>
                <a:cs typeface="Arial" panose="020B0604020202020204" pitchFamily="34" charset="0"/>
              </a:rPr>
              <a:t>{</a:t>
            </a:r>
          </a:p>
          <a:p>
            <a:pPr>
              <a:tabLst>
                <a:tab pos="354013" algn="l"/>
                <a:tab pos="715963" algn="l"/>
              </a:tabLst>
            </a:pPr>
            <a:r>
              <a:rPr lang="es-ES" sz="1600" dirty="0">
                <a:solidFill>
                  <a:srgbClr val="008000"/>
                </a:solidFill>
                <a:latin typeface="Arial" panose="020B0604020202020204" pitchFamily="34" charset="0"/>
                <a:cs typeface="Arial" panose="020B0604020202020204" pitchFamily="34" charset="0"/>
              </a:rPr>
              <a:t>	</a:t>
            </a:r>
            <a:r>
              <a:rPr lang="es-ES" sz="1600" dirty="0" smtClean="0">
                <a:solidFill>
                  <a:srgbClr val="008000"/>
                </a:solidFill>
                <a:latin typeface="Arial" panose="020B0604020202020204" pitchFamily="34" charset="0"/>
                <a:cs typeface="Arial" panose="020B0604020202020204" pitchFamily="34" charset="0"/>
              </a:rPr>
              <a:t>	</a:t>
            </a:r>
            <a:r>
              <a:rPr lang="es-ES" sz="1600" dirty="0" err="1" smtClean="0">
                <a:solidFill>
                  <a:srgbClr val="008000"/>
                </a:solidFill>
                <a:latin typeface="Arial" panose="020B0604020202020204" pitchFamily="34" charset="0"/>
                <a:cs typeface="Arial" panose="020B0604020202020204" pitchFamily="34" charset="0"/>
              </a:rPr>
              <a:t>font-weight</a:t>
            </a:r>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bold</a:t>
            </a:r>
            <a:r>
              <a:rPr lang="es-ES" sz="1600" dirty="0" smtClean="0">
                <a:solidFill>
                  <a:srgbClr val="008000"/>
                </a:solidFill>
                <a:latin typeface="Arial" panose="020B0604020202020204" pitchFamily="34" charset="0"/>
                <a:cs typeface="Arial" panose="020B0604020202020204" pitchFamily="34" charset="0"/>
              </a:rPr>
              <a:t>; </a:t>
            </a:r>
            <a:r>
              <a:rPr lang="es-ES" sz="1600" dirty="0">
                <a:solidFill>
                  <a:srgbClr val="008000"/>
                </a:solidFill>
                <a:latin typeface="Arial" panose="020B0604020202020204" pitchFamily="34" charset="0"/>
                <a:cs typeface="Arial" panose="020B0604020202020204" pitchFamily="34" charset="0"/>
              </a:rPr>
              <a:t>}</a:t>
            </a:r>
          </a:p>
          <a:p>
            <a:pPr>
              <a:tabLst>
                <a:tab pos="354013" algn="l"/>
              </a:tabLst>
            </a:pPr>
            <a:r>
              <a:rPr lang="es-ES" sz="1600" dirty="0">
                <a:solidFill>
                  <a:srgbClr val="008000"/>
                </a:solidFill>
                <a:latin typeface="Arial" panose="020B0604020202020204" pitchFamily="34" charset="0"/>
                <a:cs typeface="Arial" panose="020B0604020202020204" pitchFamily="34" charset="0"/>
              </a:rPr>
              <a:t>	.noticia {</a:t>
            </a:r>
          </a:p>
          <a:p>
            <a:pPr>
              <a:tabLst>
                <a:tab pos="354013" algn="l"/>
                <a:tab pos="715963" algn="l"/>
              </a:tabLst>
            </a:pPr>
            <a:r>
              <a:rPr lang="es-ES" sz="1600" dirty="0">
                <a:solidFill>
                  <a:srgbClr val="008000"/>
                </a:solidFill>
                <a:latin typeface="Arial" panose="020B0604020202020204" pitchFamily="34" charset="0"/>
                <a:cs typeface="Arial" panose="020B0604020202020204" pitchFamily="34" charset="0"/>
              </a:rPr>
              <a:t>	</a:t>
            </a:r>
            <a:r>
              <a:rPr lang="es-ES" sz="1600" dirty="0" smtClean="0">
                <a:solidFill>
                  <a:srgbClr val="008000"/>
                </a:solidFill>
                <a:latin typeface="Arial" panose="020B0604020202020204" pitchFamily="34" charset="0"/>
                <a:cs typeface="Arial" panose="020B0604020202020204" pitchFamily="34" charset="0"/>
              </a:rPr>
              <a:t>	</a:t>
            </a:r>
            <a:r>
              <a:rPr lang="es-ES" sz="1600" dirty="0" err="1" smtClean="0">
                <a:solidFill>
                  <a:srgbClr val="008000"/>
                </a:solidFill>
                <a:latin typeface="Arial" panose="020B0604020202020204" pitchFamily="34" charset="0"/>
                <a:cs typeface="Arial" panose="020B0604020202020204" pitchFamily="34" charset="0"/>
              </a:rPr>
              <a:t>text-align:justify</a:t>
            </a:r>
            <a:r>
              <a:rPr lang="es-ES" sz="1600" dirty="0">
                <a:solidFill>
                  <a:srgbClr val="008000"/>
                </a:solidFill>
                <a:latin typeface="Arial" panose="020B0604020202020204" pitchFamily="34" charset="0"/>
                <a:cs typeface="Arial" panose="020B0604020202020204" pitchFamily="34" charset="0"/>
              </a:rPr>
              <a:t>; }</a:t>
            </a:r>
            <a:br>
              <a:rPr lang="es-ES" sz="1600" dirty="0">
                <a:solidFill>
                  <a:srgbClr val="008000"/>
                </a:solidFill>
                <a:latin typeface="Arial" panose="020B0604020202020204" pitchFamily="34" charset="0"/>
                <a:cs typeface="Arial" panose="020B0604020202020204" pitchFamily="34" charset="0"/>
              </a:rPr>
            </a:br>
            <a:r>
              <a:rPr lang="es-ES" sz="1600" dirty="0">
                <a:solidFill>
                  <a:srgbClr val="008000"/>
                </a:solidFill>
                <a:latin typeface="Arial" panose="020B0604020202020204" pitchFamily="34" charset="0"/>
                <a:cs typeface="Arial" panose="020B0604020202020204" pitchFamily="34" charset="0"/>
              </a:rPr>
              <a:t>&lt;/</a:t>
            </a:r>
            <a:r>
              <a:rPr lang="es-ES" sz="1600" dirty="0" err="1">
                <a:solidFill>
                  <a:srgbClr val="008000"/>
                </a:solidFill>
                <a:latin typeface="Arial" panose="020B0604020202020204" pitchFamily="34" charset="0"/>
                <a:cs typeface="Arial" panose="020B0604020202020204" pitchFamily="34" charset="0"/>
              </a:rPr>
              <a:t>style</a:t>
            </a:r>
            <a:r>
              <a:rPr lang="es-ES" sz="1600" dirty="0">
                <a:solidFill>
                  <a:srgbClr val="008000"/>
                </a:solidFill>
                <a:latin typeface="Arial" panose="020B0604020202020204" pitchFamily="34" charset="0"/>
                <a:cs typeface="Arial" panose="020B0604020202020204" pitchFamily="34" charset="0"/>
              </a:rPr>
              <a:t>&gt;</a:t>
            </a:r>
          </a:p>
          <a:p>
            <a:pPr>
              <a:tabLst>
                <a:tab pos="354013" algn="l"/>
              </a:tabLst>
            </a:pPr>
            <a:endParaRPr lang="es-ES" sz="1600" dirty="0">
              <a:solidFill>
                <a:srgbClr val="008000"/>
              </a:solidFill>
              <a:latin typeface="Arial" panose="020B0604020202020204" pitchFamily="34" charset="0"/>
              <a:cs typeface="Arial" panose="020B0604020202020204" pitchFamily="34" charset="0"/>
            </a:endParaRPr>
          </a:p>
          <a:p>
            <a:pPr>
              <a:tabLst>
                <a:tab pos="354013" algn="l"/>
              </a:tabLst>
            </a:pPr>
            <a:r>
              <a:rPr lang="es-ES" sz="1600" dirty="0">
                <a:solidFill>
                  <a:srgbClr val="008000"/>
                </a:solidFill>
                <a:latin typeface="Arial" panose="020B0604020202020204" pitchFamily="34" charset="0"/>
                <a:cs typeface="Arial" panose="020B0604020202020204" pitchFamily="34" charset="0"/>
              </a:rPr>
              <a:t>&lt;</a:t>
            </a:r>
            <a:r>
              <a:rPr lang="es-ES" sz="1600" dirty="0" err="1">
                <a:solidFill>
                  <a:srgbClr val="008000"/>
                </a:solidFill>
                <a:latin typeface="Arial" panose="020B0604020202020204" pitchFamily="34" charset="0"/>
                <a:cs typeface="Arial" panose="020B0604020202020204" pitchFamily="34" charset="0"/>
              </a:rPr>
              <a:t>body</a:t>
            </a:r>
            <a:r>
              <a:rPr lang="es-ES" sz="1600" dirty="0">
                <a:solidFill>
                  <a:srgbClr val="008000"/>
                </a:solidFill>
                <a:latin typeface="Arial" panose="020B0604020202020204" pitchFamily="34" charset="0"/>
                <a:cs typeface="Arial" panose="020B0604020202020204" pitchFamily="34" charset="0"/>
              </a:rPr>
              <a:t>&gt;</a:t>
            </a:r>
          </a:p>
          <a:p>
            <a:pPr>
              <a:tabLst>
                <a:tab pos="354013" algn="l"/>
              </a:tabLst>
            </a:pPr>
            <a:r>
              <a:rPr lang="es-ES" sz="1600" dirty="0">
                <a:solidFill>
                  <a:srgbClr val="008000"/>
                </a:solidFill>
                <a:latin typeface="Arial" panose="020B0604020202020204" pitchFamily="34" charset="0"/>
                <a:cs typeface="Arial" panose="020B0604020202020204" pitchFamily="34" charset="0"/>
              </a:rPr>
              <a:t>	&lt;p </a:t>
            </a:r>
            <a:r>
              <a:rPr lang="es-ES" sz="1600" dirty="0" err="1">
                <a:solidFill>
                  <a:srgbClr val="008000"/>
                </a:solidFill>
                <a:latin typeface="Arial" panose="020B0604020202020204" pitchFamily="34" charset="0"/>
                <a:cs typeface="Arial" panose="020B0604020202020204" pitchFamily="34" charset="0"/>
              </a:rPr>
              <a:t>class</a:t>
            </a:r>
            <a:r>
              <a:rPr lang="es-ES" sz="1600" dirty="0">
                <a:solidFill>
                  <a:srgbClr val="008000"/>
                </a:solidFill>
                <a:latin typeface="Arial" panose="020B0604020202020204" pitchFamily="34" charset="0"/>
                <a:cs typeface="Arial" panose="020B0604020202020204" pitchFamily="34" charset="0"/>
              </a:rPr>
              <a:t>=“</a:t>
            </a:r>
            <a:r>
              <a:rPr lang="es-ES" sz="1600" dirty="0" smtClean="0">
                <a:solidFill>
                  <a:srgbClr val="008000"/>
                </a:solidFill>
                <a:latin typeface="Arial" panose="020B0604020202020204" pitchFamily="34" charset="0"/>
                <a:cs typeface="Arial" panose="020B0604020202020204" pitchFamily="34" charset="0"/>
              </a:rPr>
              <a:t>noticia subtitulo”&gt;….&lt;/</a:t>
            </a:r>
            <a:r>
              <a:rPr lang="es-ES" sz="1600" dirty="0">
                <a:solidFill>
                  <a:srgbClr val="008000"/>
                </a:solidFill>
                <a:latin typeface="Arial" panose="020B0604020202020204" pitchFamily="34" charset="0"/>
                <a:cs typeface="Arial" panose="020B0604020202020204" pitchFamily="34" charset="0"/>
              </a:rPr>
              <a:t>p&gt;</a:t>
            </a:r>
          </a:p>
          <a:p>
            <a:pPr>
              <a:tabLst>
                <a:tab pos="354013" algn="l"/>
              </a:tabLst>
            </a:pPr>
            <a:r>
              <a:rPr lang="es-ES" sz="1600" dirty="0">
                <a:solidFill>
                  <a:srgbClr val="008000"/>
                </a:solidFill>
                <a:latin typeface="Arial" panose="020B0604020202020204" pitchFamily="34" charset="0"/>
                <a:cs typeface="Arial" panose="020B0604020202020204" pitchFamily="34" charset="0"/>
              </a:rPr>
              <a:t>&lt;/</a:t>
            </a:r>
            <a:r>
              <a:rPr lang="es-ES" sz="1600" dirty="0" err="1">
                <a:solidFill>
                  <a:srgbClr val="008000"/>
                </a:solidFill>
                <a:latin typeface="Arial" panose="020B0604020202020204" pitchFamily="34" charset="0"/>
                <a:cs typeface="Arial" panose="020B0604020202020204" pitchFamily="34" charset="0"/>
              </a:rPr>
              <a:t>body</a:t>
            </a:r>
            <a:r>
              <a:rPr lang="es-ES" sz="1600" dirty="0" smtClean="0">
                <a:solidFill>
                  <a:srgbClr val="008000"/>
                </a:solidFill>
                <a:latin typeface="Arial" panose="020B0604020202020204" pitchFamily="34" charset="0"/>
                <a:cs typeface="Arial" panose="020B0604020202020204" pitchFamily="34" charset="0"/>
              </a:rPr>
              <a:t>&gt;</a:t>
            </a:r>
            <a:endParaRPr lang="es-ES" sz="1600" dirty="0">
              <a:solidFill>
                <a:srgbClr val="008000"/>
              </a:solidFill>
              <a:latin typeface="Arial" panose="020B0604020202020204" pitchFamily="34" charset="0"/>
              <a:cs typeface="Arial" panose="020B0604020202020204" pitchFamily="34" charset="0"/>
            </a:endParaRPr>
          </a:p>
        </p:txBody>
      </p:sp>
      <p:sp>
        <p:nvSpPr>
          <p:cNvPr id="10" name="9 Rectángulo"/>
          <p:cNvSpPr/>
          <p:nvPr/>
        </p:nvSpPr>
        <p:spPr>
          <a:xfrm>
            <a:off x="2304033" y="1904688"/>
            <a:ext cx="8784976" cy="1077218"/>
          </a:xfrm>
          <a:prstGeom prst="rect">
            <a:avLst/>
          </a:prstGeom>
        </p:spPr>
        <p:txBody>
          <a:bodyPr wrap="square">
            <a:spAutoFit/>
          </a:bodyPr>
          <a:lstStyle/>
          <a:p>
            <a:pPr lvl="0" algn="just">
              <a:tabLst>
                <a:tab pos="273050" algn="l"/>
              </a:tabLst>
            </a:pPr>
            <a:r>
              <a:rPr lang="es-ES_tradnl" sz="1600" dirty="0" smtClean="0">
                <a:solidFill>
                  <a:prstClr val="black"/>
                </a:solidFill>
                <a:latin typeface="Arial" panose="020B0604020202020204" pitchFamily="34" charset="0"/>
                <a:cs typeface="Arial" panose="020B0604020202020204" pitchFamily="34" charset="0"/>
              </a:rPr>
              <a:t>Es posible y además muy habitual definir a un elemento varias clases, la razón es que así creamos unas definiciones más optimas de nuestros estilos. Las clases se separarán por un espacio en blanco en la misma definición de la propiedad, no se puede duplicar la propiedad.</a:t>
            </a:r>
          </a:p>
          <a:p>
            <a:pPr lvl="0" algn="just">
              <a:tabLst>
                <a:tab pos="273050" algn="l"/>
              </a:tabLst>
            </a:pPr>
            <a:endParaRPr lang="es-ES_tradnl" sz="1600" dirty="0">
              <a:solidFill>
                <a:prstClr val="black"/>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1984940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chemeClr val="tx1">
                    <a:lumMod val="95000"/>
                    <a:lumOff val="5000"/>
                  </a:schemeClr>
                </a:solidFill>
              </a:rPr>
              <a:t>Comentarios en CSS</a:t>
            </a:r>
            <a:endParaRPr lang="es-ES_tradnl" dirty="0"/>
          </a:p>
        </p:txBody>
      </p:sp>
      <p:sp>
        <p:nvSpPr>
          <p:cNvPr id="15" name="9 Marcador de texto"/>
          <p:cNvSpPr>
            <a:spLocks noGrp="1"/>
          </p:cNvSpPr>
          <p:nvPr>
            <p:ph type="body" sz="quarter" idx="10"/>
          </p:nvPr>
        </p:nvSpPr>
        <p:spPr>
          <a:xfrm>
            <a:off x="2196855" y="1412881"/>
            <a:ext cx="8820146" cy="337078"/>
          </a:xfrm>
        </p:spPr>
        <p:txBody>
          <a:bodyPr/>
          <a:lstStyle/>
          <a:p>
            <a:r>
              <a:rPr lang="es-ES" dirty="0"/>
              <a:t>Entorno cliente – HTML y CSS - Formateando texto</a:t>
            </a:r>
          </a:p>
        </p:txBody>
      </p:sp>
      <p:sp>
        <p:nvSpPr>
          <p:cNvPr id="7" name="6 Rectángulo"/>
          <p:cNvSpPr/>
          <p:nvPr/>
        </p:nvSpPr>
        <p:spPr>
          <a:xfrm>
            <a:off x="5976441" y="1889944"/>
            <a:ext cx="5256584" cy="1815882"/>
          </a:xfrm>
          <a:prstGeom prst="rect">
            <a:avLst/>
          </a:prstGeom>
        </p:spPr>
        <p:txBody>
          <a:bodyPr wrap="square">
            <a:spAutoFit/>
          </a:bodyPr>
          <a:lstStyle/>
          <a:p>
            <a:pPr marL="0" lvl="1" algn="just"/>
            <a:r>
              <a:rPr lang="es-ES" sz="1600" dirty="0" smtClean="0">
                <a:latin typeface="Arial" panose="020B0604020202020204" pitchFamily="34" charset="0"/>
                <a:cs typeface="Arial" panose="020B0604020202020204" pitchFamily="34" charset="0"/>
              </a:rPr>
              <a:t>Si quisiéramos que determinado estilos definidos o propiedades no los tenga en cuenta en la ejecución de la página, debemos comentar entre /* y */.</a:t>
            </a:r>
          </a:p>
          <a:p>
            <a:pPr marL="0" lvl="1" algn="just"/>
            <a:endParaRPr lang="es-ES" sz="1600" dirty="0">
              <a:latin typeface="Arial" panose="020B0604020202020204" pitchFamily="34" charset="0"/>
              <a:cs typeface="Arial" panose="020B0604020202020204" pitchFamily="34" charset="0"/>
            </a:endParaRPr>
          </a:p>
          <a:p>
            <a:pPr marL="0" lvl="1" algn="just"/>
            <a:r>
              <a:rPr lang="es-ES" sz="1600" dirty="0" smtClean="0">
                <a:latin typeface="Arial" panose="020B0604020202020204" pitchFamily="34" charset="0"/>
                <a:cs typeface="Arial" panose="020B0604020202020204" pitchFamily="34" charset="0"/>
              </a:rPr>
              <a:t>Pero si se inspecciona la página las líneas comentadas si aparecen por lo que no podemos escribir información sensible.</a:t>
            </a:r>
            <a:endParaRPr lang="es-ES" sz="1600" dirty="0">
              <a:latin typeface="Arial" panose="020B0604020202020204" pitchFamily="34" charset="0"/>
              <a:cs typeface="Arial" panose="020B0604020202020204" pitchFamily="34" charset="0"/>
            </a:endParaRPr>
          </a:p>
        </p:txBody>
      </p:sp>
      <p:sp>
        <p:nvSpPr>
          <p:cNvPr id="6" name="5 Rectángulo"/>
          <p:cNvSpPr/>
          <p:nvPr/>
        </p:nvSpPr>
        <p:spPr>
          <a:xfrm>
            <a:off x="2304033" y="1889944"/>
            <a:ext cx="3384376" cy="3984131"/>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tIns="144000" bIns="144000">
            <a:spAutoFit/>
          </a:bodyPr>
          <a:lstStyle/>
          <a:p>
            <a:pPr>
              <a:tabLst>
                <a:tab pos="354013" algn="l"/>
              </a:tabLst>
            </a:pPr>
            <a:r>
              <a:rPr lang="es-ES" sz="1600" dirty="0">
                <a:solidFill>
                  <a:srgbClr val="008000"/>
                </a:solidFill>
                <a:latin typeface="Arial" panose="020B0604020202020204" pitchFamily="34" charset="0"/>
                <a:cs typeface="Arial" panose="020B0604020202020204" pitchFamily="34" charset="0"/>
              </a:rPr>
              <a:t>&lt;</a:t>
            </a:r>
            <a:r>
              <a:rPr lang="es-ES" sz="1600" dirty="0" err="1">
                <a:solidFill>
                  <a:srgbClr val="008000"/>
                </a:solidFill>
                <a:latin typeface="Arial" panose="020B0604020202020204" pitchFamily="34" charset="0"/>
                <a:cs typeface="Arial" panose="020B0604020202020204" pitchFamily="34" charset="0"/>
              </a:rPr>
              <a:t>style</a:t>
            </a:r>
            <a:r>
              <a:rPr lang="es-ES" sz="1600" dirty="0">
                <a:solidFill>
                  <a:srgbClr val="008000"/>
                </a:solidFill>
                <a:latin typeface="Arial" panose="020B0604020202020204" pitchFamily="34" charset="0"/>
                <a:cs typeface="Arial" panose="020B0604020202020204" pitchFamily="34" charset="0"/>
              </a:rPr>
              <a:t>&gt;</a:t>
            </a:r>
          </a:p>
          <a:p>
            <a:pPr>
              <a:tabLst>
                <a:tab pos="354013" algn="l"/>
              </a:tabLst>
            </a:pPr>
            <a:r>
              <a:rPr lang="es-ES" sz="1600" dirty="0">
                <a:solidFill>
                  <a:srgbClr val="008000"/>
                </a:solidFill>
                <a:latin typeface="Arial" panose="020B0604020202020204" pitchFamily="34" charset="0"/>
                <a:cs typeface="Arial" panose="020B0604020202020204" pitchFamily="34" charset="0"/>
              </a:rPr>
              <a:t>	</a:t>
            </a:r>
            <a:r>
              <a:rPr lang="es-ES" sz="1600" b="1" dirty="0" smtClean="0">
                <a:solidFill>
                  <a:srgbClr val="008000"/>
                </a:solidFill>
                <a:latin typeface="Arial" panose="020B0604020202020204" pitchFamily="34" charset="0"/>
                <a:cs typeface="Arial" panose="020B0604020202020204" pitchFamily="34" charset="0"/>
              </a:rPr>
              <a:t>/*#</a:t>
            </a:r>
            <a:r>
              <a:rPr lang="es-ES" sz="1600" b="1" dirty="0">
                <a:solidFill>
                  <a:srgbClr val="008000"/>
                </a:solidFill>
                <a:latin typeface="Arial" panose="020B0604020202020204" pitchFamily="34" charset="0"/>
                <a:cs typeface="Arial" panose="020B0604020202020204" pitchFamily="34" charset="0"/>
              </a:rPr>
              <a:t>importante {</a:t>
            </a:r>
          </a:p>
          <a:p>
            <a:pPr>
              <a:tabLst>
                <a:tab pos="354013" algn="l"/>
                <a:tab pos="715963" algn="l"/>
              </a:tabLst>
            </a:pPr>
            <a:r>
              <a:rPr lang="es-ES" sz="1600" b="1" dirty="0">
                <a:solidFill>
                  <a:srgbClr val="008000"/>
                </a:solidFill>
                <a:latin typeface="Arial" panose="020B0604020202020204" pitchFamily="34" charset="0"/>
                <a:cs typeface="Arial" panose="020B0604020202020204" pitchFamily="34" charset="0"/>
              </a:rPr>
              <a:t>	</a:t>
            </a:r>
            <a:r>
              <a:rPr lang="es-ES" sz="1600" b="1" dirty="0" smtClean="0">
                <a:solidFill>
                  <a:srgbClr val="008000"/>
                </a:solidFill>
                <a:latin typeface="Arial" panose="020B0604020202020204" pitchFamily="34" charset="0"/>
                <a:cs typeface="Arial" panose="020B0604020202020204" pitchFamily="34" charset="0"/>
              </a:rPr>
              <a:t>	</a:t>
            </a:r>
            <a:r>
              <a:rPr lang="es-ES" sz="1600" b="1" dirty="0" err="1" smtClean="0">
                <a:solidFill>
                  <a:srgbClr val="008000"/>
                </a:solidFill>
                <a:latin typeface="Arial" panose="020B0604020202020204" pitchFamily="34" charset="0"/>
                <a:cs typeface="Arial" panose="020B0604020202020204" pitchFamily="34" charset="0"/>
              </a:rPr>
              <a:t>font-weight</a:t>
            </a:r>
            <a:r>
              <a:rPr lang="es-ES" sz="1600" b="1" dirty="0">
                <a:solidFill>
                  <a:srgbClr val="008000"/>
                </a:solidFill>
                <a:latin typeface="Arial" panose="020B0604020202020204" pitchFamily="34" charset="0"/>
                <a:cs typeface="Arial" panose="020B0604020202020204" pitchFamily="34" charset="0"/>
              </a:rPr>
              <a:t>: </a:t>
            </a:r>
            <a:r>
              <a:rPr lang="es-ES" sz="1600" b="1" dirty="0" err="1">
                <a:solidFill>
                  <a:srgbClr val="008000"/>
                </a:solidFill>
                <a:latin typeface="Arial" panose="020B0604020202020204" pitchFamily="34" charset="0"/>
                <a:cs typeface="Arial" panose="020B0604020202020204" pitchFamily="34" charset="0"/>
              </a:rPr>
              <a:t>bold</a:t>
            </a:r>
            <a:r>
              <a:rPr lang="es-ES" sz="1600" b="1" dirty="0">
                <a:solidFill>
                  <a:srgbClr val="008000"/>
                </a:solidFill>
                <a:latin typeface="Arial" panose="020B0604020202020204" pitchFamily="34" charset="0"/>
                <a:cs typeface="Arial" panose="020B0604020202020204" pitchFamily="34" charset="0"/>
              </a:rPr>
              <a:t>; </a:t>
            </a:r>
            <a:r>
              <a:rPr lang="es-ES" sz="1600" b="1" dirty="0" smtClean="0">
                <a:solidFill>
                  <a:srgbClr val="008000"/>
                </a:solidFill>
                <a:latin typeface="Arial" panose="020B0604020202020204" pitchFamily="34" charset="0"/>
                <a:cs typeface="Arial" panose="020B0604020202020204" pitchFamily="34" charset="0"/>
              </a:rPr>
              <a:t>}*/</a:t>
            </a:r>
            <a:endParaRPr lang="es-ES" sz="1600" b="1" dirty="0">
              <a:solidFill>
                <a:srgbClr val="008000"/>
              </a:solidFill>
              <a:latin typeface="Arial" panose="020B0604020202020204" pitchFamily="34" charset="0"/>
              <a:cs typeface="Arial" panose="020B0604020202020204" pitchFamily="34" charset="0"/>
            </a:endParaRPr>
          </a:p>
          <a:p>
            <a:pPr>
              <a:tabLst>
                <a:tab pos="354013" algn="l"/>
              </a:tabLst>
            </a:pPr>
            <a:r>
              <a:rPr lang="es-ES" sz="1600" dirty="0">
                <a:solidFill>
                  <a:srgbClr val="008000"/>
                </a:solidFill>
                <a:latin typeface="Arial" panose="020B0604020202020204" pitchFamily="34" charset="0"/>
                <a:cs typeface="Arial" panose="020B0604020202020204" pitchFamily="34" charset="0"/>
              </a:rPr>
              <a:t>	.noticia {</a:t>
            </a:r>
          </a:p>
          <a:p>
            <a:pPr>
              <a:tabLst>
                <a:tab pos="354013" algn="l"/>
                <a:tab pos="715963" algn="l"/>
              </a:tabLst>
            </a:pPr>
            <a:r>
              <a:rPr lang="es-ES" sz="1600" dirty="0">
                <a:solidFill>
                  <a:srgbClr val="008000"/>
                </a:solidFill>
                <a:latin typeface="Arial" panose="020B0604020202020204" pitchFamily="34" charset="0"/>
                <a:cs typeface="Arial" panose="020B0604020202020204" pitchFamily="34" charset="0"/>
              </a:rPr>
              <a:t>	</a:t>
            </a:r>
            <a:r>
              <a:rPr lang="es-ES" sz="1600" dirty="0" smtClean="0">
                <a:solidFill>
                  <a:srgbClr val="008000"/>
                </a:solidFill>
                <a:latin typeface="Arial" panose="020B0604020202020204" pitchFamily="34" charset="0"/>
                <a:cs typeface="Arial" panose="020B0604020202020204" pitchFamily="34" charset="0"/>
              </a:rPr>
              <a:t>	</a:t>
            </a:r>
            <a:r>
              <a:rPr lang="es-ES" sz="1600" b="1" dirty="0" smtClean="0">
                <a:solidFill>
                  <a:srgbClr val="008000"/>
                </a:solidFill>
                <a:latin typeface="Arial" panose="020B0604020202020204" pitchFamily="34" charset="0"/>
                <a:cs typeface="Arial" panose="020B0604020202020204" pitchFamily="34" charset="0"/>
              </a:rPr>
              <a:t>/*</a:t>
            </a:r>
            <a:r>
              <a:rPr lang="es-ES" sz="1600" b="1" dirty="0" err="1" smtClean="0">
                <a:solidFill>
                  <a:srgbClr val="008000"/>
                </a:solidFill>
                <a:latin typeface="Arial" panose="020B0604020202020204" pitchFamily="34" charset="0"/>
                <a:cs typeface="Arial" panose="020B0604020202020204" pitchFamily="34" charset="0"/>
              </a:rPr>
              <a:t>text-align:justify</a:t>
            </a:r>
            <a:r>
              <a:rPr lang="es-ES" sz="1600" b="1" dirty="0" smtClean="0">
                <a:solidFill>
                  <a:srgbClr val="008000"/>
                </a:solidFill>
                <a:latin typeface="Arial" panose="020B0604020202020204" pitchFamily="34" charset="0"/>
                <a:cs typeface="Arial" panose="020B0604020202020204" pitchFamily="34" charset="0"/>
              </a:rPr>
              <a:t>;*/</a:t>
            </a:r>
          </a:p>
          <a:p>
            <a:pPr>
              <a:tabLst>
                <a:tab pos="354013" algn="l"/>
                <a:tab pos="715963" algn="l"/>
              </a:tabLst>
            </a:pPr>
            <a:r>
              <a:rPr lang="es-ES" sz="1600" dirty="0">
                <a:solidFill>
                  <a:srgbClr val="008000"/>
                </a:solidFill>
                <a:latin typeface="Arial" panose="020B0604020202020204" pitchFamily="34" charset="0"/>
                <a:cs typeface="Arial" panose="020B0604020202020204" pitchFamily="34" charset="0"/>
              </a:rPr>
              <a:t>	</a:t>
            </a:r>
            <a:r>
              <a:rPr lang="es-ES" sz="1600" dirty="0" smtClean="0">
                <a:solidFill>
                  <a:srgbClr val="008000"/>
                </a:solidFill>
                <a:latin typeface="Arial" panose="020B0604020202020204" pitchFamily="34" charset="0"/>
                <a:cs typeface="Arial" panose="020B0604020202020204" pitchFamily="34" charset="0"/>
              </a:rPr>
              <a:t>	color: red; </a:t>
            </a:r>
            <a:r>
              <a:rPr lang="es-ES" sz="1600" dirty="0">
                <a:solidFill>
                  <a:srgbClr val="008000"/>
                </a:solidFill>
                <a:latin typeface="Arial" panose="020B0604020202020204" pitchFamily="34" charset="0"/>
                <a:cs typeface="Arial" panose="020B0604020202020204" pitchFamily="34" charset="0"/>
              </a:rPr>
              <a:t>}</a:t>
            </a:r>
            <a:br>
              <a:rPr lang="es-ES" sz="1600" dirty="0">
                <a:solidFill>
                  <a:srgbClr val="008000"/>
                </a:solidFill>
                <a:latin typeface="Arial" panose="020B0604020202020204" pitchFamily="34" charset="0"/>
                <a:cs typeface="Arial" panose="020B0604020202020204" pitchFamily="34" charset="0"/>
              </a:rPr>
            </a:br>
            <a:r>
              <a:rPr lang="es-ES" sz="1600" dirty="0">
                <a:solidFill>
                  <a:srgbClr val="008000"/>
                </a:solidFill>
                <a:latin typeface="Arial" panose="020B0604020202020204" pitchFamily="34" charset="0"/>
                <a:cs typeface="Arial" panose="020B0604020202020204" pitchFamily="34" charset="0"/>
              </a:rPr>
              <a:t>&lt;/</a:t>
            </a:r>
            <a:r>
              <a:rPr lang="es-ES" sz="1600" dirty="0" err="1">
                <a:solidFill>
                  <a:srgbClr val="008000"/>
                </a:solidFill>
                <a:latin typeface="Arial" panose="020B0604020202020204" pitchFamily="34" charset="0"/>
                <a:cs typeface="Arial" panose="020B0604020202020204" pitchFamily="34" charset="0"/>
              </a:rPr>
              <a:t>style</a:t>
            </a:r>
            <a:r>
              <a:rPr lang="es-ES" sz="1600" dirty="0">
                <a:solidFill>
                  <a:srgbClr val="008000"/>
                </a:solidFill>
                <a:latin typeface="Arial" panose="020B0604020202020204" pitchFamily="34" charset="0"/>
                <a:cs typeface="Arial" panose="020B0604020202020204" pitchFamily="34" charset="0"/>
              </a:rPr>
              <a:t>&gt;</a:t>
            </a:r>
          </a:p>
          <a:p>
            <a:pPr>
              <a:tabLst>
                <a:tab pos="354013" algn="l"/>
              </a:tabLst>
            </a:pPr>
            <a:endParaRPr lang="es-ES" sz="1600" dirty="0">
              <a:solidFill>
                <a:srgbClr val="008000"/>
              </a:solidFill>
              <a:latin typeface="Arial" panose="020B0604020202020204" pitchFamily="34" charset="0"/>
              <a:cs typeface="Arial" panose="020B0604020202020204" pitchFamily="34" charset="0"/>
            </a:endParaRPr>
          </a:p>
          <a:p>
            <a:pPr>
              <a:tabLst>
                <a:tab pos="354013" algn="l"/>
              </a:tabLst>
            </a:pPr>
            <a:r>
              <a:rPr lang="es-ES" sz="1600" dirty="0">
                <a:solidFill>
                  <a:srgbClr val="008000"/>
                </a:solidFill>
                <a:latin typeface="Arial" panose="020B0604020202020204" pitchFamily="34" charset="0"/>
                <a:cs typeface="Arial" panose="020B0604020202020204" pitchFamily="34" charset="0"/>
              </a:rPr>
              <a:t>&lt;</a:t>
            </a:r>
            <a:r>
              <a:rPr lang="es-ES" sz="1600" dirty="0" err="1">
                <a:solidFill>
                  <a:srgbClr val="008000"/>
                </a:solidFill>
                <a:latin typeface="Arial" panose="020B0604020202020204" pitchFamily="34" charset="0"/>
                <a:cs typeface="Arial" panose="020B0604020202020204" pitchFamily="34" charset="0"/>
              </a:rPr>
              <a:t>body</a:t>
            </a:r>
            <a:r>
              <a:rPr lang="es-ES" sz="1600" dirty="0">
                <a:solidFill>
                  <a:srgbClr val="008000"/>
                </a:solidFill>
                <a:latin typeface="Arial" panose="020B0604020202020204" pitchFamily="34" charset="0"/>
                <a:cs typeface="Arial" panose="020B0604020202020204" pitchFamily="34" charset="0"/>
              </a:rPr>
              <a:t>&gt;</a:t>
            </a:r>
          </a:p>
          <a:p>
            <a:pPr>
              <a:tabLst>
                <a:tab pos="354013" algn="l"/>
              </a:tabLst>
            </a:pPr>
            <a:r>
              <a:rPr lang="es-ES" sz="1600" dirty="0">
                <a:solidFill>
                  <a:srgbClr val="008000"/>
                </a:solidFill>
                <a:latin typeface="Arial" panose="020B0604020202020204" pitchFamily="34" charset="0"/>
                <a:cs typeface="Arial" panose="020B0604020202020204" pitchFamily="34" charset="0"/>
              </a:rPr>
              <a:t>	&lt;p&gt;…..&lt;/p&gt;</a:t>
            </a:r>
          </a:p>
          <a:p>
            <a:pPr>
              <a:tabLst>
                <a:tab pos="354013" algn="l"/>
              </a:tabLst>
            </a:pPr>
            <a:r>
              <a:rPr lang="es-ES" sz="1600" dirty="0">
                <a:solidFill>
                  <a:srgbClr val="008000"/>
                </a:solidFill>
                <a:latin typeface="Arial" panose="020B0604020202020204" pitchFamily="34" charset="0"/>
                <a:cs typeface="Arial" panose="020B0604020202020204" pitchFamily="34" charset="0"/>
              </a:rPr>
              <a:t>	&lt;p id=“importante”&gt;…..&lt;/p&gt;</a:t>
            </a:r>
          </a:p>
          <a:p>
            <a:pPr>
              <a:tabLst>
                <a:tab pos="354013" algn="l"/>
              </a:tabLst>
            </a:pPr>
            <a:r>
              <a:rPr lang="es-ES" sz="1600" dirty="0">
                <a:solidFill>
                  <a:srgbClr val="008000"/>
                </a:solidFill>
                <a:latin typeface="Arial" panose="020B0604020202020204" pitchFamily="34" charset="0"/>
                <a:cs typeface="Arial" panose="020B0604020202020204" pitchFamily="34" charset="0"/>
              </a:rPr>
              <a:t>	&lt;p </a:t>
            </a:r>
            <a:r>
              <a:rPr lang="es-ES" sz="1600" dirty="0" err="1">
                <a:solidFill>
                  <a:srgbClr val="008000"/>
                </a:solidFill>
                <a:latin typeface="Arial" panose="020B0604020202020204" pitchFamily="34" charset="0"/>
                <a:cs typeface="Arial" panose="020B0604020202020204" pitchFamily="34" charset="0"/>
              </a:rPr>
              <a:t>class</a:t>
            </a:r>
            <a:r>
              <a:rPr lang="es-ES" sz="1600" dirty="0">
                <a:solidFill>
                  <a:srgbClr val="008000"/>
                </a:solidFill>
                <a:latin typeface="Arial" panose="020B0604020202020204" pitchFamily="34" charset="0"/>
                <a:cs typeface="Arial" panose="020B0604020202020204" pitchFamily="34" charset="0"/>
              </a:rPr>
              <a:t>=“noticia”&gt;….&lt;/p&gt;</a:t>
            </a:r>
          </a:p>
          <a:p>
            <a:pPr>
              <a:tabLst>
                <a:tab pos="354013" algn="l"/>
              </a:tabLst>
            </a:pPr>
            <a:r>
              <a:rPr lang="es-ES" sz="1600" dirty="0">
                <a:solidFill>
                  <a:srgbClr val="008000"/>
                </a:solidFill>
                <a:latin typeface="Arial" panose="020B0604020202020204" pitchFamily="34" charset="0"/>
                <a:cs typeface="Arial" panose="020B0604020202020204" pitchFamily="34" charset="0"/>
              </a:rPr>
              <a:t>&lt;/</a:t>
            </a:r>
            <a:r>
              <a:rPr lang="es-ES" sz="1600" dirty="0" err="1">
                <a:solidFill>
                  <a:srgbClr val="008000"/>
                </a:solidFill>
                <a:latin typeface="Arial" panose="020B0604020202020204" pitchFamily="34" charset="0"/>
                <a:cs typeface="Arial" panose="020B0604020202020204" pitchFamily="34" charset="0"/>
              </a:rPr>
              <a:t>body</a:t>
            </a:r>
            <a:r>
              <a:rPr lang="es-ES" sz="1600" dirty="0">
                <a:solidFill>
                  <a:srgbClr val="008000"/>
                </a:solidFill>
                <a:latin typeface="Arial" panose="020B0604020202020204" pitchFamily="34" charset="0"/>
                <a:cs typeface="Arial" panose="020B0604020202020204" pitchFamily="34" charset="0"/>
              </a:rPr>
              <a:t>&gt;</a:t>
            </a:r>
          </a:p>
          <a:p>
            <a:pPr>
              <a:tabLst>
                <a:tab pos="354013" algn="l"/>
              </a:tabLst>
            </a:pPr>
            <a:endParaRPr lang="es-ES" sz="1600" dirty="0">
              <a:solidFill>
                <a:srgbClr val="008000"/>
              </a:solidFill>
              <a:latin typeface="Arial" panose="020B0604020202020204" pitchFamily="34" charset="0"/>
              <a:cs typeface="Arial" panose="020B0604020202020204" pitchFamily="34" charset="0"/>
            </a:endParaRPr>
          </a:p>
          <a:p>
            <a:pPr>
              <a:tabLst>
                <a:tab pos="354013" algn="l"/>
              </a:tabLst>
            </a:pPr>
            <a:endParaRPr lang="es-ES" sz="1600" dirty="0">
              <a:solidFill>
                <a:srgbClr val="008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9975621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chemeClr val="tx1">
                    <a:lumMod val="95000"/>
                    <a:lumOff val="5000"/>
                  </a:schemeClr>
                </a:solidFill>
              </a:rPr>
              <a:t>Propiedades para textos</a:t>
            </a:r>
            <a:endParaRPr lang="es-ES_tradnl" dirty="0"/>
          </a:p>
        </p:txBody>
      </p:sp>
      <p:sp>
        <p:nvSpPr>
          <p:cNvPr id="15" name="9 Marcador de texto"/>
          <p:cNvSpPr>
            <a:spLocks noGrp="1"/>
          </p:cNvSpPr>
          <p:nvPr>
            <p:ph type="body" sz="quarter" idx="10"/>
          </p:nvPr>
        </p:nvSpPr>
        <p:spPr>
          <a:xfrm>
            <a:off x="2196855" y="1412881"/>
            <a:ext cx="8820146" cy="337078"/>
          </a:xfrm>
        </p:spPr>
        <p:txBody>
          <a:bodyPr/>
          <a:lstStyle/>
          <a:p>
            <a:r>
              <a:rPr lang="es-ES" dirty="0"/>
              <a:t>Entorno cliente – HTML y CSS - Formateando texto</a:t>
            </a:r>
          </a:p>
        </p:txBody>
      </p:sp>
      <p:sp>
        <p:nvSpPr>
          <p:cNvPr id="6" name="5 Rectángulo"/>
          <p:cNvSpPr/>
          <p:nvPr/>
        </p:nvSpPr>
        <p:spPr>
          <a:xfrm>
            <a:off x="2304033" y="1889944"/>
            <a:ext cx="8928992" cy="584775"/>
          </a:xfrm>
          <a:prstGeom prst="rect">
            <a:avLst/>
          </a:prstGeom>
          <a:ln>
            <a:noFill/>
          </a:ln>
        </p:spPr>
        <p:txBody>
          <a:bodyPr wrap="square">
            <a:spAutoFit/>
          </a:bodyPr>
          <a:lstStyle/>
          <a:p>
            <a:pPr algn="just"/>
            <a:endParaRPr lang="es-ES" sz="1600" dirty="0">
              <a:latin typeface="Arial" panose="020B0604020202020204" pitchFamily="34" charset="0"/>
              <a:cs typeface="Arial" panose="020B0604020202020204" pitchFamily="34" charset="0"/>
            </a:endParaRPr>
          </a:p>
          <a:p>
            <a:pPr algn="just"/>
            <a:endParaRPr lang="es-ES" sz="1600" dirty="0" smtClean="0">
              <a:latin typeface="Arial" panose="020B0604020202020204" pitchFamily="34" charset="0"/>
              <a:cs typeface="Arial" panose="020B0604020202020204" pitchFamily="34" charset="0"/>
            </a:endParaRPr>
          </a:p>
        </p:txBody>
      </p:sp>
      <p:graphicFrame>
        <p:nvGraphicFramePr>
          <p:cNvPr id="5" name="4 Tabla"/>
          <p:cNvGraphicFramePr>
            <a:graphicFrameLocks noGrp="1"/>
          </p:cNvGraphicFramePr>
          <p:nvPr>
            <p:extLst>
              <p:ext uri="{D42A27DB-BD31-4B8C-83A1-F6EECF244321}">
                <p14:modId xmlns:p14="http://schemas.microsoft.com/office/powerpoint/2010/main" val="3361459424"/>
              </p:ext>
            </p:extLst>
          </p:nvPr>
        </p:nvGraphicFramePr>
        <p:xfrm>
          <a:off x="2592065" y="1961952"/>
          <a:ext cx="8424936" cy="1253490"/>
        </p:xfrm>
        <a:graphic>
          <a:graphicData uri="http://schemas.openxmlformats.org/drawingml/2006/table">
            <a:tbl>
              <a:tblPr firstRow="1" bandRow="1">
                <a:tableStyleId>{00A15C55-8517-42AA-B614-E9B94910E393}</a:tableStyleId>
              </a:tblPr>
              <a:tblGrid>
                <a:gridCol w="1668826"/>
                <a:gridCol w="2795670"/>
                <a:gridCol w="3960440"/>
              </a:tblGrid>
              <a:tr h="289513">
                <a:tc>
                  <a:txBody>
                    <a:bodyPr/>
                    <a:lstStyle/>
                    <a:p>
                      <a:pPr marL="0" algn="l" defTabSz="914400" rtl="0" eaLnBrk="1" fontAlgn="t" latinLnBrk="0" hangingPunct="1"/>
                      <a:r>
                        <a:rPr lang="es-ES" sz="1400" kern="1200" noProof="0" dirty="0" smtClean="0">
                          <a:effectLst/>
                          <a:latin typeface="Arial" panose="020B0604020202020204" pitchFamily="34" charset="0"/>
                          <a:cs typeface="Arial" panose="020B0604020202020204" pitchFamily="34" charset="0"/>
                        </a:rPr>
                        <a:t>Propiedad</a:t>
                      </a:r>
                      <a:endParaRPr lang="es-ES" sz="1400" kern="1200" noProof="0" dirty="0">
                        <a:solidFill>
                          <a:schemeClr val="tx1"/>
                        </a:solidFill>
                        <a:effectLst/>
                        <a:latin typeface="Arial" panose="020B0604020202020204" pitchFamily="34" charset="0"/>
                        <a:ea typeface="+mn-ea"/>
                        <a:cs typeface="Arial" panose="020B0604020202020204" pitchFamily="34" charset="0"/>
                      </a:endParaRPr>
                    </a:p>
                  </a:txBody>
                  <a:tcPr marL="47625" marR="47625" marT="66675" marB="66675"/>
                </a:tc>
                <a:tc>
                  <a:txBody>
                    <a:bodyPr/>
                    <a:lstStyle/>
                    <a:p>
                      <a:pPr algn="ctr" fontAlgn="t"/>
                      <a:r>
                        <a:rPr lang="es-ES" sz="1400" noProof="0" dirty="0" smtClean="0">
                          <a:effectLst/>
                          <a:latin typeface="Arial" panose="020B0604020202020204" pitchFamily="34" charset="0"/>
                          <a:cs typeface="Arial" panose="020B0604020202020204" pitchFamily="34" charset="0"/>
                        </a:rPr>
                        <a:t>Valores</a:t>
                      </a:r>
                      <a:endParaRPr lang="es-ES" sz="1400" noProof="0" dirty="0">
                        <a:effectLst/>
                        <a:latin typeface="Arial" panose="020B0604020202020204" pitchFamily="34" charset="0"/>
                        <a:cs typeface="Arial" panose="020B0604020202020204" pitchFamily="34" charset="0"/>
                      </a:endParaRPr>
                    </a:p>
                  </a:txBody>
                  <a:tcPr marL="47625" marR="47625" marT="66675" marB="66675"/>
                </a:tc>
                <a:tc>
                  <a:txBody>
                    <a:bodyPr/>
                    <a:lstStyle/>
                    <a:p>
                      <a:pPr fontAlgn="t"/>
                      <a:r>
                        <a:rPr lang="es-ES" sz="1400" noProof="0" dirty="0" smtClean="0">
                          <a:effectLst/>
                          <a:latin typeface="Arial" panose="020B0604020202020204" pitchFamily="34" charset="0"/>
                          <a:cs typeface="Arial" panose="020B0604020202020204" pitchFamily="34" charset="0"/>
                        </a:rPr>
                        <a:t>Descripción</a:t>
                      </a:r>
                      <a:endParaRPr lang="es-ES" sz="1400" noProof="0" dirty="0">
                        <a:effectLst/>
                        <a:latin typeface="Arial" panose="020B0604020202020204" pitchFamily="34" charset="0"/>
                        <a:cs typeface="Arial" panose="020B0604020202020204" pitchFamily="34" charset="0"/>
                      </a:endParaRPr>
                    </a:p>
                  </a:txBody>
                  <a:tcPr marL="47625" marR="47625" marT="66675" marB="66675"/>
                </a:tc>
              </a:tr>
              <a:tr h="289513">
                <a:tc>
                  <a:txBody>
                    <a:bodyPr/>
                    <a:lstStyle/>
                    <a:p>
                      <a:pPr marL="0" algn="l" defTabSz="914400" rtl="0" eaLnBrk="1" fontAlgn="t" latinLnBrk="0" hangingPunct="1"/>
                      <a:r>
                        <a:rPr lang="es-ES" sz="1400" b="1" kern="1200" noProof="0" dirty="0" smtClean="0">
                          <a:effectLst/>
                          <a:latin typeface="Arial" panose="020B0604020202020204" pitchFamily="34" charset="0"/>
                          <a:cs typeface="Arial" panose="020B0604020202020204" pitchFamily="34" charset="0"/>
                        </a:rPr>
                        <a:t>color</a:t>
                      </a:r>
                      <a:endParaRPr lang="es-ES" sz="1400" b="1" kern="1200" noProof="0" dirty="0">
                        <a:solidFill>
                          <a:schemeClr val="tx1"/>
                        </a:solidFill>
                        <a:effectLst/>
                        <a:latin typeface="Arial" panose="020B0604020202020204" pitchFamily="34" charset="0"/>
                        <a:ea typeface="+mn-ea"/>
                        <a:cs typeface="Arial" panose="020B0604020202020204" pitchFamily="34" charset="0"/>
                      </a:endParaRPr>
                    </a:p>
                  </a:txBody>
                  <a:tcPr marL="47625" marR="47625" marT="66675" marB="66675"/>
                </a:tc>
                <a:tc>
                  <a:txBody>
                    <a:bodyPr/>
                    <a:lstStyle/>
                    <a:p>
                      <a:pPr fontAlgn="t"/>
                      <a:r>
                        <a:rPr lang="es-ES" sz="1400" b="0" i="1" dirty="0" err="1" smtClean="0">
                          <a:solidFill>
                            <a:srgbClr val="444444"/>
                          </a:solidFill>
                          <a:effectLst/>
                          <a:latin typeface="Arial" panose="020B0604020202020204" pitchFamily="34" charset="0"/>
                          <a:cs typeface="Arial" panose="020B0604020202020204" pitchFamily="34" charset="0"/>
                        </a:rPr>
                        <a:t>color</a:t>
                      </a:r>
                      <a:r>
                        <a:rPr lang="es-ES" sz="1400" b="0" i="0" dirty="0" err="1" smtClean="0">
                          <a:solidFill>
                            <a:srgbClr val="444444"/>
                          </a:solidFill>
                          <a:effectLst/>
                          <a:latin typeface="Arial" panose="020B0604020202020204" pitchFamily="34" charset="0"/>
                          <a:cs typeface="Arial" panose="020B0604020202020204" pitchFamily="34" charset="0"/>
                        </a:rPr>
                        <a:t>|initial|inherit</a:t>
                      </a:r>
                      <a:endParaRPr lang="es-ES" sz="1400" noProof="0" dirty="0">
                        <a:effectLst/>
                        <a:latin typeface="Arial" panose="020B0604020202020204" pitchFamily="34" charset="0"/>
                        <a:cs typeface="Arial" panose="020B0604020202020204" pitchFamily="34" charset="0"/>
                      </a:endParaRPr>
                    </a:p>
                  </a:txBody>
                  <a:tcPr marL="47625" marR="47625" marT="66675" marB="66675"/>
                </a:tc>
                <a:tc>
                  <a:txBody>
                    <a:bodyPr/>
                    <a:lstStyle/>
                    <a:p>
                      <a:pPr fontAlgn="t"/>
                      <a:r>
                        <a:rPr lang="es-ES" sz="1400" kern="1200" noProof="0" dirty="0" smtClean="0">
                          <a:effectLst/>
                          <a:latin typeface="Arial" panose="020B0604020202020204" pitchFamily="34" charset="0"/>
                          <a:cs typeface="Arial" panose="020B0604020202020204" pitchFamily="34" charset="0"/>
                        </a:rPr>
                        <a:t>Especifica el color de la fuente.</a:t>
                      </a:r>
                      <a:endParaRPr lang="es-ES" sz="1400" noProof="0" dirty="0">
                        <a:effectLst/>
                        <a:latin typeface="Arial" panose="020B0604020202020204" pitchFamily="34" charset="0"/>
                        <a:cs typeface="Arial" panose="020B0604020202020204" pitchFamily="34" charset="0"/>
                      </a:endParaRPr>
                    </a:p>
                  </a:txBody>
                  <a:tcPr marL="47625" marR="47625" marT="66675" marB="66675"/>
                </a:tc>
              </a:tr>
              <a:tr h="289513">
                <a:tc>
                  <a:txBody>
                    <a:bodyPr/>
                    <a:lstStyle/>
                    <a:p>
                      <a:pPr marL="0" algn="l" defTabSz="914400" rtl="0" eaLnBrk="1" fontAlgn="t" latinLnBrk="0" hangingPunct="1"/>
                      <a:r>
                        <a:rPr lang="es-ES" sz="1400" b="1" kern="1200" noProof="0" dirty="0" err="1" smtClean="0">
                          <a:solidFill>
                            <a:schemeClr val="tx1"/>
                          </a:solidFill>
                          <a:effectLst/>
                          <a:latin typeface="Arial" panose="020B0604020202020204" pitchFamily="34" charset="0"/>
                          <a:ea typeface="+mn-ea"/>
                          <a:cs typeface="Arial" panose="020B0604020202020204" pitchFamily="34" charset="0"/>
                        </a:rPr>
                        <a:t>background</a:t>
                      </a:r>
                      <a:r>
                        <a:rPr lang="es-ES" sz="1400" b="1" kern="1200" noProof="0" dirty="0" smtClean="0">
                          <a:solidFill>
                            <a:schemeClr val="tx1"/>
                          </a:solidFill>
                          <a:effectLst/>
                          <a:latin typeface="Arial" panose="020B0604020202020204" pitchFamily="34" charset="0"/>
                          <a:ea typeface="+mn-ea"/>
                          <a:cs typeface="Arial" panose="020B0604020202020204" pitchFamily="34" charset="0"/>
                        </a:rPr>
                        <a:t>-color</a:t>
                      </a:r>
                      <a:endParaRPr lang="es-ES" sz="1400" b="1" kern="1200" noProof="0" dirty="0">
                        <a:solidFill>
                          <a:schemeClr val="tx1"/>
                        </a:solidFill>
                        <a:effectLst/>
                        <a:latin typeface="Arial" panose="020B0604020202020204" pitchFamily="34" charset="0"/>
                        <a:ea typeface="+mn-ea"/>
                        <a:cs typeface="Arial" panose="020B0604020202020204" pitchFamily="34" charset="0"/>
                      </a:endParaRPr>
                    </a:p>
                  </a:txBody>
                  <a:tcPr marL="47625" marR="47625" marT="66675" marB="66675"/>
                </a:tc>
                <a:tc>
                  <a:txBody>
                    <a:bodyPr/>
                    <a:lstStyle/>
                    <a:p>
                      <a:pPr marL="0" marR="0" indent="0" algn="l" defTabSz="1204596" rtl="0" eaLnBrk="1" fontAlgn="t" latinLnBrk="0" hangingPunct="1">
                        <a:lnSpc>
                          <a:spcPct val="100000"/>
                        </a:lnSpc>
                        <a:spcBef>
                          <a:spcPts val="0"/>
                        </a:spcBef>
                        <a:spcAft>
                          <a:spcPts val="0"/>
                        </a:spcAft>
                        <a:buClrTx/>
                        <a:buSzTx/>
                        <a:buFontTx/>
                        <a:buNone/>
                        <a:tabLst/>
                        <a:defRPr/>
                      </a:pPr>
                      <a:r>
                        <a:rPr lang="es-ES" sz="1400" b="0" i="1" dirty="0" err="1" smtClean="0">
                          <a:solidFill>
                            <a:srgbClr val="444444"/>
                          </a:solidFill>
                          <a:effectLst/>
                          <a:latin typeface="Consolas"/>
                        </a:rPr>
                        <a:t>color</a:t>
                      </a:r>
                      <a:r>
                        <a:rPr lang="es-ES" sz="1400" b="0" i="0" dirty="0" err="1" smtClean="0">
                          <a:solidFill>
                            <a:srgbClr val="444444"/>
                          </a:solidFill>
                          <a:effectLst/>
                          <a:latin typeface="Consolas"/>
                        </a:rPr>
                        <a:t>|transparent|initial|inherit</a:t>
                      </a:r>
                      <a:endParaRPr lang="es-ES" sz="1400" noProof="0" dirty="0" smtClean="0">
                        <a:effectLst/>
                        <a:latin typeface="Arial" panose="020B0604020202020204" pitchFamily="34" charset="0"/>
                        <a:cs typeface="Arial" panose="020B0604020202020204" pitchFamily="34" charset="0"/>
                      </a:endParaRPr>
                    </a:p>
                  </a:txBody>
                  <a:tcPr marL="47625" marR="47625" marT="66675" marB="66675"/>
                </a:tc>
                <a:tc>
                  <a:txBody>
                    <a:bodyPr/>
                    <a:lstStyle/>
                    <a:p>
                      <a:pPr marL="0" marR="0" indent="0" algn="l" defTabSz="1204596" rtl="0" eaLnBrk="1" fontAlgn="t" latinLnBrk="0" hangingPunct="1">
                        <a:lnSpc>
                          <a:spcPct val="100000"/>
                        </a:lnSpc>
                        <a:spcBef>
                          <a:spcPts val="0"/>
                        </a:spcBef>
                        <a:spcAft>
                          <a:spcPts val="0"/>
                        </a:spcAft>
                        <a:buClrTx/>
                        <a:buSzTx/>
                        <a:buFontTx/>
                        <a:buNone/>
                        <a:tabLst/>
                        <a:defRPr/>
                      </a:pPr>
                      <a:r>
                        <a:rPr lang="es-ES" sz="1400" kern="1200" noProof="0" dirty="0" smtClean="0">
                          <a:effectLst/>
                          <a:latin typeface="Arial" panose="020B0604020202020204" pitchFamily="34" charset="0"/>
                          <a:cs typeface="Arial" panose="020B0604020202020204" pitchFamily="34" charset="0"/>
                        </a:rPr>
                        <a:t>Especifica el color de fondo de un elemento.</a:t>
                      </a:r>
                      <a:endParaRPr lang="es-ES" sz="1400" noProof="0" dirty="0" smtClean="0">
                        <a:effectLst/>
                        <a:latin typeface="Arial" panose="020B0604020202020204" pitchFamily="34" charset="0"/>
                        <a:cs typeface="Arial" panose="020B0604020202020204" pitchFamily="34" charset="0"/>
                      </a:endParaRPr>
                    </a:p>
                  </a:txBody>
                  <a:tcPr marL="47625" marR="47625" marT="66675" marB="66675"/>
                </a:tc>
              </a:tr>
            </a:tbl>
          </a:graphicData>
        </a:graphic>
      </p:graphicFrame>
      <p:sp>
        <p:nvSpPr>
          <p:cNvPr id="7" name="6 Rectángulo"/>
          <p:cNvSpPr/>
          <p:nvPr/>
        </p:nvSpPr>
        <p:spPr>
          <a:xfrm>
            <a:off x="2304033" y="3461340"/>
            <a:ext cx="8928992" cy="3231654"/>
          </a:xfrm>
          <a:prstGeom prst="rect">
            <a:avLst/>
          </a:prstGeom>
          <a:ln>
            <a:noFill/>
          </a:ln>
        </p:spPr>
        <p:txBody>
          <a:bodyPr wrap="square">
            <a:spAutoFit/>
          </a:bodyPr>
          <a:lstStyle/>
          <a:p>
            <a:pPr algn="just"/>
            <a:r>
              <a:rPr lang="es-ES" sz="1200" dirty="0" smtClean="0">
                <a:latin typeface="Arial" panose="020B0604020202020204" pitchFamily="34" charset="0"/>
                <a:cs typeface="Arial" panose="020B0604020202020204" pitchFamily="34" charset="0"/>
              </a:rPr>
              <a:t>Para especificar un color se debe de suministrar por nombre de color o en hexadecimal o el código RGB.</a:t>
            </a:r>
          </a:p>
          <a:p>
            <a:pPr algn="just"/>
            <a:endParaRPr lang="es-ES" sz="1200" dirty="0" smtClean="0">
              <a:latin typeface="Arial" panose="020B0604020202020204" pitchFamily="34" charset="0"/>
              <a:cs typeface="Arial" panose="020B0604020202020204" pitchFamily="34" charset="0"/>
            </a:endParaRPr>
          </a:p>
          <a:p>
            <a:pPr algn="just"/>
            <a:r>
              <a:rPr lang="es-ES" sz="1200" dirty="0" smtClean="0">
                <a:latin typeface="Arial" panose="020B0604020202020204" pitchFamily="34" charset="0"/>
                <a:cs typeface="Arial" panose="020B0604020202020204" pitchFamily="34" charset="0"/>
              </a:rPr>
              <a:t>Los nombres de colores principales predefinidos son 17 con un total de 123. Los principales son: </a:t>
            </a:r>
            <a:r>
              <a:rPr lang="en-US" sz="1200" i="1" dirty="0">
                <a:solidFill>
                  <a:srgbClr val="333333"/>
                </a:solidFill>
                <a:latin typeface="Arial" panose="020B0604020202020204" pitchFamily="34" charset="0"/>
                <a:cs typeface="Arial" panose="020B0604020202020204" pitchFamily="34" charset="0"/>
              </a:rPr>
              <a:t>aqua, black, blue, fuchsia, gray, green, lime, maroon, navy, olive, orange, purple, red, silver, teal, white, </a:t>
            </a:r>
            <a:r>
              <a:rPr lang="en-US" sz="1200" dirty="0">
                <a:solidFill>
                  <a:srgbClr val="333333"/>
                </a:solidFill>
                <a:latin typeface="Arial" panose="020B0604020202020204" pitchFamily="34" charset="0"/>
                <a:cs typeface="Arial" panose="020B0604020202020204" pitchFamily="34" charset="0"/>
              </a:rPr>
              <a:t>and</a:t>
            </a:r>
            <a:r>
              <a:rPr lang="en-US" sz="1200" i="1" dirty="0">
                <a:solidFill>
                  <a:srgbClr val="333333"/>
                </a:solidFill>
                <a:latin typeface="Arial" panose="020B0604020202020204" pitchFamily="34" charset="0"/>
                <a:cs typeface="Arial" panose="020B0604020202020204" pitchFamily="34" charset="0"/>
              </a:rPr>
              <a:t> yellow</a:t>
            </a:r>
            <a:r>
              <a:rPr lang="en-US" sz="1200" dirty="0" smtClean="0">
                <a:solidFill>
                  <a:srgbClr val="333333"/>
                </a:solidFill>
                <a:latin typeface="Arial" panose="020B0604020202020204" pitchFamily="34" charset="0"/>
                <a:cs typeface="Arial" panose="020B0604020202020204" pitchFamily="34" charset="0"/>
              </a:rPr>
              <a:t>.</a:t>
            </a:r>
          </a:p>
          <a:p>
            <a:pPr algn="just"/>
            <a:endParaRPr lang="en-US" sz="1200" dirty="0" smtClean="0">
              <a:solidFill>
                <a:srgbClr val="333333"/>
              </a:solidFill>
              <a:latin typeface="Arial" panose="020B0604020202020204" pitchFamily="34" charset="0"/>
              <a:cs typeface="Arial" panose="020B0604020202020204" pitchFamily="34" charset="0"/>
            </a:endParaRPr>
          </a:p>
          <a:p>
            <a:pPr algn="just"/>
            <a:r>
              <a:rPr lang="en-US" sz="1200" dirty="0" smtClean="0">
                <a:solidFill>
                  <a:srgbClr val="333333"/>
                </a:solidFill>
                <a:latin typeface="Arial" panose="020B0604020202020204" pitchFamily="34" charset="0"/>
                <a:cs typeface="Arial" panose="020B0604020202020204" pitchFamily="34" charset="0"/>
              </a:rPr>
              <a:t>color: yellow;</a:t>
            </a:r>
            <a:endParaRPr lang="en-US" sz="1200" dirty="0">
              <a:solidFill>
                <a:srgbClr val="333333"/>
              </a:solidFill>
              <a:latin typeface="Arial" panose="020B0604020202020204" pitchFamily="34" charset="0"/>
              <a:cs typeface="Arial" panose="020B0604020202020204" pitchFamily="34" charset="0"/>
            </a:endParaRPr>
          </a:p>
          <a:p>
            <a:pPr algn="just"/>
            <a:endParaRPr lang="en-US" sz="1200" dirty="0">
              <a:solidFill>
                <a:srgbClr val="333333"/>
              </a:solidFill>
              <a:latin typeface="Arial" panose="020B0604020202020204" pitchFamily="34" charset="0"/>
              <a:cs typeface="Arial" panose="020B0604020202020204" pitchFamily="34" charset="0"/>
            </a:endParaRPr>
          </a:p>
          <a:p>
            <a:pPr algn="just"/>
            <a:r>
              <a:rPr lang="en-US" sz="1200" dirty="0" err="1" smtClean="0">
                <a:solidFill>
                  <a:srgbClr val="333333"/>
                </a:solidFill>
                <a:latin typeface="Arial" panose="020B0604020202020204" pitchFamily="34" charset="0"/>
                <a:cs typeface="Arial" panose="020B0604020202020204" pitchFamily="34" charset="0"/>
              </a:rPr>
              <a:t>En</a:t>
            </a:r>
            <a:r>
              <a:rPr lang="en-US" sz="1200" dirty="0" smtClean="0">
                <a:solidFill>
                  <a:srgbClr val="333333"/>
                </a:solidFill>
                <a:latin typeface="Arial" panose="020B0604020202020204" pitchFamily="34" charset="0"/>
                <a:cs typeface="Arial" panose="020B0604020202020204" pitchFamily="34" charset="0"/>
              </a:rPr>
              <a:t> hexadecimal se </a:t>
            </a:r>
            <a:r>
              <a:rPr lang="en-US" sz="1200" dirty="0" err="1" smtClean="0">
                <a:solidFill>
                  <a:srgbClr val="333333"/>
                </a:solidFill>
                <a:latin typeface="Arial" panose="020B0604020202020204" pitchFamily="34" charset="0"/>
                <a:cs typeface="Arial" panose="020B0604020202020204" pitchFamily="34" charset="0"/>
              </a:rPr>
              <a:t>expresa</a:t>
            </a:r>
            <a:r>
              <a:rPr lang="en-US" sz="1200" dirty="0" smtClean="0">
                <a:solidFill>
                  <a:srgbClr val="333333"/>
                </a:solidFill>
                <a:latin typeface="Arial" panose="020B0604020202020204" pitchFamily="34" charset="0"/>
                <a:cs typeface="Arial" panose="020B0604020202020204" pitchFamily="34" charset="0"/>
              </a:rPr>
              <a:t> de la </a:t>
            </a:r>
            <a:r>
              <a:rPr lang="en-US" sz="1200" dirty="0" err="1" smtClean="0">
                <a:solidFill>
                  <a:srgbClr val="333333"/>
                </a:solidFill>
                <a:latin typeface="Arial" panose="020B0604020202020204" pitchFamily="34" charset="0"/>
                <a:cs typeface="Arial" panose="020B0604020202020204" pitchFamily="34" charset="0"/>
              </a:rPr>
              <a:t>siguiente</a:t>
            </a:r>
            <a:r>
              <a:rPr lang="en-US" sz="1200" dirty="0" smtClean="0">
                <a:solidFill>
                  <a:srgbClr val="333333"/>
                </a:solidFill>
                <a:latin typeface="Arial" panose="020B0604020202020204" pitchFamily="34" charset="0"/>
                <a:cs typeface="Arial" panose="020B0604020202020204" pitchFamily="34" charset="0"/>
              </a:rPr>
              <a:t> forma: </a:t>
            </a:r>
          </a:p>
          <a:p>
            <a:pPr algn="just"/>
            <a:endParaRPr lang="en-US" sz="1200" dirty="0">
              <a:solidFill>
                <a:srgbClr val="333333"/>
              </a:solidFill>
              <a:latin typeface="Arial" panose="020B0604020202020204" pitchFamily="34" charset="0"/>
              <a:cs typeface="Arial" panose="020B0604020202020204" pitchFamily="34" charset="0"/>
            </a:endParaRPr>
          </a:p>
          <a:p>
            <a:pPr algn="just"/>
            <a:r>
              <a:rPr lang="es-ES" sz="1200" dirty="0">
                <a:latin typeface="Arial" panose="020B0604020202020204" pitchFamily="34" charset="0"/>
                <a:cs typeface="Arial" panose="020B0604020202020204" pitchFamily="34" charset="0"/>
              </a:rPr>
              <a:t>color: #</a:t>
            </a:r>
            <a:r>
              <a:rPr lang="es-ES" sz="1200" dirty="0" smtClean="0">
                <a:latin typeface="Arial" panose="020B0604020202020204" pitchFamily="34" charset="0"/>
                <a:cs typeface="Arial" panose="020B0604020202020204" pitchFamily="34" charset="0"/>
              </a:rPr>
              <a:t>000000; //Negro.			</a:t>
            </a:r>
          </a:p>
          <a:p>
            <a:pPr algn="just"/>
            <a:r>
              <a:rPr lang="es-ES" sz="1200" dirty="0">
                <a:latin typeface="Arial" panose="020B0604020202020204" pitchFamily="34" charset="0"/>
                <a:cs typeface="Arial" panose="020B0604020202020204" pitchFamily="34" charset="0"/>
              </a:rPr>
              <a:t>color: </a:t>
            </a:r>
            <a:r>
              <a:rPr lang="es-ES" sz="1200" dirty="0" smtClean="0">
                <a:latin typeface="Arial" panose="020B0604020202020204" pitchFamily="34" charset="0"/>
                <a:cs typeface="Arial" panose="020B0604020202020204" pitchFamily="34" charset="0"/>
              </a:rPr>
              <a:t>#FFFFFF; //Blanco.</a:t>
            </a:r>
          </a:p>
          <a:p>
            <a:pPr algn="just"/>
            <a:r>
              <a:rPr lang="es-ES" sz="1200" dirty="0" err="1" smtClean="0">
                <a:latin typeface="Arial" panose="020B0604020202020204" pitchFamily="34" charset="0"/>
                <a:cs typeface="Arial" panose="020B0604020202020204" pitchFamily="34" charset="0"/>
              </a:rPr>
              <a:t>background</a:t>
            </a:r>
            <a:r>
              <a:rPr lang="es-ES" sz="1200" dirty="0" smtClean="0">
                <a:latin typeface="Arial" panose="020B0604020202020204" pitchFamily="34" charset="0"/>
                <a:cs typeface="Arial" panose="020B0604020202020204" pitchFamily="34" charset="0"/>
              </a:rPr>
              <a:t>-color: #0AFA5E; //Verde fosforito.</a:t>
            </a:r>
          </a:p>
          <a:p>
            <a:pPr algn="just"/>
            <a:endParaRPr lang="es-ES" sz="1200" dirty="0" smtClean="0">
              <a:latin typeface="Arial" panose="020B0604020202020204" pitchFamily="34" charset="0"/>
              <a:cs typeface="Arial" panose="020B0604020202020204" pitchFamily="34" charset="0"/>
            </a:endParaRPr>
          </a:p>
          <a:p>
            <a:pPr algn="just"/>
            <a:r>
              <a:rPr lang="es-ES" sz="1200" dirty="0" smtClean="0">
                <a:latin typeface="Arial" panose="020B0604020202020204" pitchFamily="34" charset="0"/>
                <a:cs typeface="Arial" panose="020B0604020202020204" pitchFamily="34" charset="0"/>
              </a:rPr>
              <a:t>Y en formato RGB sería:</a:t>
            </a:r>
          </a:p>
          <a:p>
            <a:pPr algn="just"/>
            <a:endParaRPr lang="es-ES" sz="1200" dirty="0">
              <a:latin typeface="Arial" panose="020B0604020202020204" pitchFamily="34" charset="0"/>
              <a:cs typeface="Arial" panose="020B0604020202020204" pitchFamily="34" charset="0"/>
            </a:endParaRPr>
          </a:p>
          <a:p>
            <a:pPr algn="just"/>
            <a:r>
              <a:rPr lang="es-ES" sz="1200" dirty="0">
                <a:latin typeface="Arial" panose="020B0604020202020204" pitchFamily="34" charset="0"/>
                <a:cs typeface="Arial" panose="020B0604020202020204" pitchFamily="34" charset="0"/>
              </a:rPr>
              <a:t>color: </a:t>
            </a:r>
            <a:r>
              <a:rPr lang="es-ES" sz="1200" dirty="0" err="1">
                <a:latin typeface="Arial" panose="020B0604020202020204" pitchFamily="34" charset="0"/>
                <a:cs typeface="Arial" panose="020B0604020202020204" pitchFamily="34" charset="0"/>
              </a:rPr>
              <a:t>rgb</a:t>
            </a:r>
            <a:r>
              <a:rPr lang="es-ES" sz="1200" dirty="0">
                <a:latin typeface="Arial" panose="020B0604020202020204" pitchFamily="34" charset="0"/>
                <a:cs typeface="Arial" panose="020B0604020202020204" pitchFamily="34" charset="0"/>
              </a:rPr>
              <a:t>(0,0,255</a:t>
            </a:r>
            <a:r>
              <a:rPr lang="es-ES" sz="1200" dirty="0" smtClean="0">
                <a:latin typeface="Arial" panose="020B0604020202020204" pitchFamily="34" charset="0"/>
                <a:cs typeface="Arial" panose="020B0604020202020204" pitchFamily="34" charset="0"/>
              </a:rPr>
              <a:t>); // un azul.</a:t>
            </a:r>
          </a:p>
          <a:p>
            <a:pPr algn="just"/>
            <a:r>
              <a:rPr lang="es-ES" sz="1200" dirty="0" err="1" smtClean="0">
                <a:latin typeface="Arial" panose="020B0604020202020204" pitchFamily="34" charset="0"/>
                <a:cs typeface="Arial" panose="020B0604020202020204" pitchFamily="34" charset="0"/>
              </a:rPr>
              <a:t>background</a:t>
            </a:r>
            <a:r>
              <a:rPr lang="es-ES" sz="1200" dirty="0" smtClean="0">
                <a:latin typeface="Arial" panose="020B0604020202020204" pitchFamily="34" charset="0"/>
                <a:cs typeface="Arial" panose="020B0604020202020204" pitchFamily="34" charset="0"/>
              </a:rPr>
              <a:t>-color: </a:t>
            </a:r>
            <a:r>
              <a:rPr lang="es-ES" sz="1200" dirty="0" err="1" smtClean="0">
                <a:latin typeface="Arial" panose="020B0604020202020204" pitchFamily="34" charset="0"/>
                <a:cs typeface="Arial" panose="020B0604020202020204" pitchFamily="34" charset="0"/>
              </a:rPr>
              <a:t>rgb</a:t>
            </a:r>
            <a:r>
              <a:rPr lang="es-ES" sz="1200" dirty="0" smtClean="0">
                <a:latin typeface="Arial" panose="020B0604020202020204" pitchFamily="34" charset="0"/>
                <a:cs typeface="Arial" panose="020B0604020202020204" pitchFamily="34" charset="0"/>
              </a:rPr>
              <a:t>(125,90,232); // morado clarito.</a:t>
            </a:r>
          </a:p>
        </p:txBody>
      </p:sp>
    </p:spTree>
    <p:extLst>
      <p:ext uri="{BB962C8B-B14F-4D97-AF65-F5344CB8AC3E}">
        <p14:creationId xmlns:p14="http://schemas.microsoft.com/office/powerpoint/2010/main" val="28774301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chemeClr val="tx1">
                    <a:lumMod val="95000"/>
                    <a:lumOff val="5000"/>
                  </a:schemeClr>
                </a:solidFill>
              </a:rPr>
              <a:t>Propiedades para textos</a:t>
            </a:r>
            <a:endParaRPr lang="es-ES_tradnl" dirty="0"/>
          </a:p>
        </p:txBody>
      </p:sp>
      <p:sp>
        <p:nvSpPr>
          <p:cNvPr id="15" name="9 Marcador de texto"/>
          <p:cNvSpPr>
            <a:spLocks noGrp="1"/>
          </p:cNvSpPr>
          <p:nvPr>
            <p:ph type="body" sz="quarter" idx="10"/>
          </p:nvPr>
        </p:nvSpPr>
        <p:spPr>
          <a:xfrm>
            <a:off x="2196855" y="1412881"/>
            <a:ext cx="8820146" cy="337078"/>
          </a:xfrm>
        </p:spPr>
        <p:txBody>
          <a:bodyPr/>
          <a:lstStyle/>
          <a:p>
            <a:r>
              <a:rPr lang="es-ES" dirty="0"/>
              <a:t>Entorno cliente – HTML y CSS - Formateando texto</a:t>
            </a:r>
          </a:p>
        </p:txBody>
      </p:sp>
      <p:sp>
        <p:nvSpPr>
          <p:cNvPr id="6" name="5 Rectángulo"/>
          <p:cNvSpPr/>
          <p:nvPr/>
        </p:nvSpPr>
        <p:spPr>
          <a:xfrm>
            <a:off x="2304033" y="1889944"/>
            <a:ext cx="8928992" cy="584775"/>
          </a:xfrm>
          <a:prstGeom prst="rect">
            <a:avLst/>
          </a:prstGeom>
          <a:ln>
            <a:noFill/>
          </a:ln>
        </p:spPr>
        <p:txBody>
          <a:bodyPr wrap="square">
            <a:spAutoFit/>
          </a:bodyPr>
          <a:lstStyle/>
          <a:p>
            <a:pPr algn="just"/>
            <a:endParaRPr lang="es-ES" sz="1600" dirty="0">
              <a:latin typeface="Arial" panose="020B0604020202020204" pitchFamily="34" charset="0"/>
              <a:cs typeface="Arial" panose="020B0604020202020204" pitchFamily="34" charset="0"/>
            </a:endParaRPr>
          </a:p>
          <a:p>
            <a:pPr algn="just"/>
            <a:endParaRPr lang="es-ES" sz="1600" dirty="0" smtClean="0">
              <a:latin typeface="Arial" panose="020B0604020202020204" pitchFamily="34" charset="0"/>
              <a:cs typeface="Arial" panose="020B0604020202020204" pitchFamily="34" charset="0"/>
            </a:endParaRPr>
          </a:p>
        </p:txBody>
      </p:sp>
      <p:graphicFrame>
        <p:nvGraphicFramePr>
          <p:cNvPr id="5" name="4 Tabla"/>
          <p:cNvGraphicFramePr>
            <a:graphicFrameLocks noGrp="1"/>
          </p:cNvGraphicFramePr>
          <p:nvPr>
            <p:extLst>
              <p:ext uri="{D42A27DB-BD31-4B8C-83A1-F6EECF244321}">
                <p14:modId xmlns:p14="http://schemas.microsoft.com/office/powerpoint/2010/main" val="1181242434"/>
              </p:ext>
            </p:extLst>
          </p:nvPr>
        </p:nvGraphicFramePr>
        <p:xfrm>
          <a:off x="2592065" y="1961952"/>
          <a:ext cx="8424936" cy="4267200"/>
        </p:xfrm>
        <a:graphic>
          <a:graphicData uri="http://schemas.openxmlformats.org/drawingml/2006/table">
            <a:tbl>
              <a:tblPr firstRow="1" bandRow="1">
                <a:tableStyleId>{00A15C55-8517-42AA-B614-E9B94910E393}</a:tableStyleId>
              </a:tblPr>
              <a:tblGrid>
                <a:gridCol w="1668826"/>
                <a:gridCol w="2795670"/>
                <a:gridCol w="3960440"/>
              </a:tblGrid>
              <a:tr h="289513">
                <a:tc>
                  <a:txBody>
                    <a:bodyPr/>
                    <a:lstStyle/>
                    <a:p>
                      <a:pPr marL="0" algn="l" defTabSz="914400" rtl="0" eaLnBrk="1" fontAlgn="t" latinLnBrk="0" hangingPunct="1"/>
                      <a:r>
                        <a:rPr lang="es-ES" sz="1400" kern="1200" noProof="0" dirty="0" smtClean="0">
                          <a:effectLst/>
                          <a:latin typeface="Arial" panose="020B0604020202020204" pitchFamily="34" charset="0"/>
                          <a:cs typeface="Arial" panose="020B0604020202020204" pitchFamily="34" charset="0"/>
                        </a:rPr>
                        <a:t>Propiedad</a:t>
                      </a:r>
                      <a:endParaRPr lang="es-ES" sz="1400" kern="1200" noProof="0" dirty="0">
                        <a:solidFill>
                          <a:schemeClr val="tx1"/>
                        </a:solidFill>
                        <a:effectLst/>
                        <a:latin typeface="Arial" panose="020B0604020202020204" pitchFamily="34" charset="0"/>
                        <a:ea typeface="+mn-ea"/>
                        <a:cs typeface="Arial" panose="020B0604020202020204" pitchFamily="34" charset="0"/>
                      </a:endParaRPr>
                    </a:p>
                  </a:txBody>
                  <a:tcPr marL="47625" marR="47625" marT="66675" marB="66675"/>
                </a:tc>
                <a:tc>
                  <a:txBody>
                    <a:bodyPr/>
                    <a:lstStyle/>
                    <a:p>
                      <a:pPr algn="ctr" fontAlgn="t"/>
                      <a:r>
                        <a:rPr lang="es-ES" sz="1400" noProof="0" dirty="0" smtClean="0">
                          <a:effectLst/>
                          <a:latin typeface="Arial" panose="020B0604020202020204" pitchFamily="34" charset="0"/>
                          <a:cs typeface="Arial" panose="020B0604020202020204" pitchFamily="34" charset="0"/>
                        </a:rPr>
                        <a:t>Valores</a:t>
                      </a:r>
                      <a:endParaRPr lang="es-ES" sz="1400" noProof="0" dirty="0">
                        <a:effectLst/>
                        <a:latin typeface="Arial" panose="020B0604020202020204" pitchFamily="34" charset="0"/>
                        <a:cs typeface="Arial" panose="020B0604020202020204" pitchFamily="34" charset="0"/>
                      </a:endParaRPr>
                    </a:p>
                  </a:txBody>
                  <a:tcPr marL="47625" marR="47625" marT="66675" marB="66675"/>
                </a:tc>
                <a:tc>
                  <a:txBody>
                    <a:bodyPr/>
                    <a:lstStyle/>
                    <a:p>
                      <a:pPr fontAlgn="t"/>
                      <a:r>
                        <a:rPr lang="es-ES" sz="1400" noProof="0" dirty="0" smtClean="0">
                          <a:effectLst/>
                          <a:latin typeface="Arial" panose="020B0604020202020204" pitchFamily="34" charset="0"/>
                          <a:cs typeface="Arial" panose="020B0604020202020204" pitchFamily="34" charset="0"/>
                        </a:rPr>
                        <a:t>Descripción</a:t>
                      </a:r>
                      <a:endParaRPr lang="es-ES" sz="1400" noProof="0" dirty="0">
                        <a:effectLst/>
                        <a:latin typeface="Arial" panose="020B0604020202020204" pitchFamily="34" charset="0"/>
                        <a:cs typeface="Arial" panose="020B0604020202020204" pitchFamily="34" charset="0"/>
                      </a:endParaRPr>
                    </a:p>
                  </a:txBody>
                  <a:tcPr marL="47625" marR="47625" marT="66675" marB="66675"/>
                </a:tc>
              </a:tr>
              <a:tr h="289513">
                <a:tc>
                  <a:txBody>
                    <a:bodyPr/>
                    <a:lstStyle/>
                    <a:p>
                      <a:pPr marL="0" algn="l" defTabSz="914400" rtl="0" eaLnBrk="1" fontAlgn="t" latinLnBrk="0" hangingPunct="1"/>
                      <a:r>
                        <a:rPr lang="es-ES" sz="1400" b="1" kern="1200" noProof="0" dirty="0" err="1" smtClean="0">
                          <a:effectLst/>
                          <a:latin typeface="Arial" panose="020B0604020202020204" pitchFamily="34" charset="0"/>
                          <a:cs typeface="Arial" panose="020B0604020202020204" pitchFamily="34" charset="0"/>
                        </a:rPr>
                        <a:t>letter-spacing</a:t>
                      </a:r>
                      <a:endParaRPr lang="es-ES" sz="1400" b="1" kern="1200" noProof="0" dirty="0">
                        <a:solidFill>
                          <a:schemeClr val="tx1"/>
                        </a:solidFill>
                        <a:effectLst/>
                        <a:latin typeface="Arial" panose="020B0604020202020204" pitchFamily="34" charset="0"/>
                        <a:ea typeface="+mn-ea"/>
                        <a:cs typeface="Arial" panose="020B0604020202020204" pitchFamily="34" charset="0"/>
                      </a:endParaRPr>
                    </a:p>
                  </a:txBody>
                  <a:tcPr marL="47625" marR="47625" marT="66675" marB="66675"/>
                </a:tc>
                <a:tc>
                  <a:txBody>
                    <a:bodyPr/>
                    <a:lstStyle/>
                    <a:p>
                      <a:pPr fontAlgn="t"/>
                      <a:r>
                        <a:rPr lang="es-ES" sz="1400" noProof="0" dirty="0" err="1" smtClean="0">
                          <a:effectLst/>
                          <a:latin typeface="Arial" panose="020B0604020202020204" pitchFamily="34" charset="0"/>
                          <a:cs typeface="Arial" panose="020B0604020202020204" pitchFamily="34" charset="0"/>
                        </a:rPr>
                        <a:t>normal|length|initial|inherit</a:t>
                      </a:r>
                      <a:endParaRPr lang="es-ES" sz="1400" noProof="0" dirty="0">
                        <a:effectLst/>
                        <a:latin typeface="Arial" panose="020B0604020202020204" pitchFamily="34" charset="0"/>
                        <a:cs typeface="Arial" panose="020B0604020202020204" pitchFamily="34" charset="0"/>
                      </a:endParaRPr>
                    </a:p>
                  </a:txBody>
                  <a:tcPr marL="47625" marR="47625" marT="66675" marB="66675"/>
                </a:tc>
                <a:tc>
                  <a:txBody>
                    <a:bodyPr/>
                    <a:lstStyle/>
                    <a:p>
                      <a:pPr fontAlgn="t"/>
                      <a:r>
                        <a:rPr lang="es-ES" sz="1400" kern="1200" noProof="0" dirty="0" smtClean="0">
                          <a:effectLst/>
                          <a:latin typeface="Arial" panose="020B0604020202020204" pitchFamily="34" charset="0"/>
                          <a:cs typeface="Arial" panose="020B0604020202020204" pitchFamily="34" charset="0"/>
                        </a:rPr>
                        <a:t>Incrementa o reduce el espacio entre caracteres en un texto.</a:t>
                      </a:r>
                      <a:endParaRPr lang="es-ES" sz="1400" noProof="0" dirty="0">
                        <a:effectLst/>
                        <a:latin typeface="Arial" panose="020B0604020202020204" pitchFamily="34" charset="0"/>
                        <a:cs typeface="Arial" panose="020B0604020202020204" pitchFamily="34" charset="0"/>
                      </a:endParaRPr>
                    </a:p>
                  </a:txBody>
                  <a:tcPr marL="47625" marR="47625" marT="66675" marB="66675"/>
                </a:tc>
              </a:tr>
              <a:tr h="289513">
                <a:tc>
                  <a:txBody>
                    <a:bodyPr/>
                    <a:lstStyle/>
                    <a:p>
                      <a:pPr marL="0" algn="l" defTabSz="914400" rtl="0" eaLnBrk="1" fontAlgn="t" latinLnBrk="0" hangingPunct="1"/>
                      <a:r>
                        <a:rPr lang="es-ES" sz="1400" b="1" kern="1200" noProof="0" dirty="0" smtClean="0">
                          <a:effectLst/>
                          <a:latin typeface="Arial" panose="020B0604020202020204" pitchFamily="34" charset="0"/>
                          <a:cs typeface="Arial" panose="020B0604020202020204" pitchFamily="34" charset="0"/>
                        </a:rPr>
                        <a:t>line-</a:t>
                      </a:r>
                      <a:r>
                        <a:rPr lang="es-ES" sz="1400" b="1" kern="1200" noProof="0" dirty="0" err="1" smtClean="0">
                          <a:effectLst/>
                          <a:latin typeface="Arial" panose="020B0604020202020204" pitchFamily="34" charset="0"/>
                          <a:cs typeface="Arial" panose="020B0604020202020204" pitchFamily="34" charset="0"/>
                        </a:rPr>
                        <a:t>height</a:t>
                      </a:r>
                      <a:endParaRPr lang="es-ES" sz="1400" b="1" kern="1200" noProof="0" dirty="0">
                        <a:solidFill>
                          <a:schemeClr val="tx1"/>
                        </a:solidFill>
                        <a:effectLst/>
                        <a:latin typeface="Arial" panose="020B0604020202020204" pitchFamily="34" charset="0"/>
                        <a:ea typeface="+mn-ea"/>
                        <a:cs typeface="Arial" panose="020B0604020202020204" pitchFamily="34" charset="0"/>
                      </a:endParaRPr>
                    </a:p>
                  </a:txBody>
                  <a:tcPr marL="47625" marR="47625" marT="66675" marB="66675"/>
                </a:tc>
                <a:tc>
                  <a:txBody>
                    <a:bodyPr/>
                    <a:lstStyle/>
                    <a:p>
                      <a:pPr fontAlgn="t"/>
                      <a:r>
                        <a:rPr lang="es-ES" sz="1400" noProof="0" dirty="0" err="1" smtClean="0">
                          <a:effectLst/>
                          <a:latin typeface="Arial" panose="020B0604020202020204" pitchFamily="34" charset="0"/>
                          <a:cs typeface="Arial" panose="020B0604020202020204" pitchFamily="34" charset="0"/>
                        </a:rPr>
                        <a:t>normal|number|length</a:t>
                      </a:r>
                      <a:r>
                        <a:rPr lang="es-ES" sz="1400" noProof="0" dirty="0" smtClean="0">
                          <a:effectLst/>
                          <a:latin typeface="Arial" panose="020B0604020202020204" pitchFamily="34" charset="0"/>
                          <a:cs typeface="Arial" panose="020B0604020202020204" pitchFamily="34" charset="0"/>
                        </a:rPr>
                        <a:t>|%|</a:t>
                      </a:r>
                      <a:r>
                        <a:rPr lang="es-ES" sz="1400" noProof="0" dirty="0" err="1" smtClean="0">
                          <a:effectLst/>
                          <a:latin typeface="Arial" panose="020B0604020202020204" pitchFamily="34" charset="0"/>
                          <a:cs typeface="Arial" panose="020B0604020202020204" pitchFamily="34" charset="0"/>
                        </a:rPr>
                        <a:t>initial</a:t>
                      </a:r>
                      <a:r>
                        <a:rPr lang="es-ES" sz="1400" noProof="0" dirty="0" smtClean="0">
                          <a:effectLst/>
                          <a:latin typeface="Arial" panose="020B0604020202020204" pitchFamily="34" charset="0"/>
                          <a:cs typeface="Arial" panose="020B0604020202020204" pitchFamily="34" charset="0"/>
                        </a:rPr>
                        <a:t>| </a:t>
                      </a:r>
                      <a:r>
                        <a:rPr lang="es-ES" sz="1400" noProof="0" dirty="0" err="1" smtClean="0">
                          <a:effectLst/>
                          <a:latin typeface="Arial" panose="020B0604020202020204" pitchFamily="34" charset="0"/>
                          <a:cs typeface="Arial" panose="020B0604020202020204" pitchFamily="34" charset="0"/>
                        </a:rPr>
                        <a:t>inherit</a:t>
                      </a:r>
                      <a:endParaRPr lang="es-ES" sz="1400" noProof="0" dirty="0">
                        <a:effectLst/>
                        <a:latin typeface="Arial" panose="020B0604020202020204" pitchFamily="34" charset="0"/>
                        <a:cs typeface="Arial" panose="020B0604020202020204" pitchFamily="34" charset="0"/>
                      </a:endParaRPr>
                    </a:p>
                  </a:txBody>
                  <a:tcPr marL="47625" marR="47625" marT="66675" marB="66675"/>
                </a:tc>
                <a:tc>
                  <a:txBody>
                    <a:bodyPr/>
                    <a:lstStyle/>
                    <a:p>
                      <a:pPr fontAlgn="t"/>
                      <a:r>
                        <a:rPr lang="es-ES" sz="1400" kern="1200" noProof="0" dirty="0" smtClean="0">
                          <a:effectLst/>
                          <a:latin typeface="Arial" panose="020B0604020202020204" pitchFamily="34" charset="0"/>
                          <a:cs typeface="Arial" panose="020B0604020202020204" pitchFamily="34" charset="0"/>
                        </a:rPr>
                        <a:t>Establece</a:t>
                      </a:r>
                      <a:r>
                        <a:rPr lang="es-ES" sz="1400" kern="1200" baseline="0" noProof="0" dirty="0" smtClean="0">
                          <a:effectLst/>
                          <a:latin typeface="Arial" panose="020B0604020202020204" pitchFamily="34" charset="0"/>
                          <a:cs typeface="Arial" panose="020B0604020202020204" pitchFamily="34" charset="0"/>
                        </a:rPr>
                        <a:t> la altura de la línea en un párrafo. </a:t>
                      </a:r>
                      <a:endParaRPr lang="es-ES" sz="1400" noProof="0" dirty="0">
                        <a:effectLst/>
                        <a:latin typeface="Arial" panose="020B0604020202020204" pitchFamily="34" charset="0"/>
                        <a:cs typeface="Arial" panose="020B0604020202020204" pitchFamily="34" charset="0"/>
                      </a:endParaRPr>
                    </a:p>
                  </a:txBody>
                  <a:tcPr marL="47625" marR="47625" marT="66675" marB="66675"/>
                </a:tc>
              </a:tr>
              <a:tr h="289513">
                <a:tc>
                  <a:txBody>
                    <a:bodyPr/>
                    <a:lstStyle/>
                    <a:p>
                      <a:pPr marL="0" algn="l" defTabSz="914400" rtl="0" eaLnBrk="1" fontAlgn="t" latinLnBrk="0" hangingPunct="1"/>
                      <a:r>
                        <a:rPr lang="es-ES" sz="1400" b="1" kern="1200" noProof="0" dirty="0" err="1" smtClean="0">
                          <a:effectLst/>
                          <a:latin typeface="Arial" panose="020B0604020202020204" pitchFamily="34" charset="0"/>
                          <a:cs typeface="Arial" panose="020B0604020202020204" pitchFamily="34" charset="0"/>
                        </a:rPr>
                        <a:t>text-align</a:t>
                      </a:r>
                      <a:endParaRPr lang="es-ES" sz="1400" b="1" kern="1200" noProof="0" dirty="0">
                        <a:solidFill>
                          <a:schemeClr val="tx1"/>
                        </a:solidFill>
                        <a:effectLst/>
                        <a:latin typeface="Arial" panose="020B0604020202020204" pitchFamily="34" charset="0"/>
                        <a:ea typeface="+mn-ea"/>
                        <a:cs typeface="Arial" panose="020B0604020202020204" pitchFamily="34" charset="0"/>
                      </a:endParaRPr>
                    </a:p>
                  </a:txBody>
                  <a:tcPr marL="47625" marR="47625" marT="66675" marB="66675"/>
                </a:tc>
                <a:tc>
                  <a:txBody>
                    <a:bodyPr/>
                    <a:lstStyle/>
                    <a:p>
                      <a:pPr fontAlgn="t"/>
                      <a:r>
                        <a:rPr lang="es-ES" sz="1400" b="0" i="0" kern="1200" dirty="0" err="1" smtClean="0">
                          <a:solidFill>
                            <a:schemeClr val="dk1"/>
                          </a:solidFill>
                          <a:effectLst/>
                          <a:latin typeface="Arial" panose="020B0604020202020204" pitchFamily="34" charset="0"/>
                          <a:ea typeface="+mn-ea"/>
                          <a:cs typeface="Arial" panose="020B0604020202020204" pitchFamily="34" charset="0"/>
                        </a:rPr>
                        <a:t>left|right|center|justify</a:t>
                      </a:r>
                      <a:r>
                        <a:rPr lang="es-ES" sz="1400" b="0" i="0" kern="1200" dirty="0" smtClean="0">
                          <a:solidFill>
                            <a:schemeClr val="dk1"/>
                          </a:solidFill>
                          <a:effectLst/>
                          <a:latin typeface="Arial" panose="020B0604020202020204" pitchFamily="34" charset="0"/>
                          <a:ea typeface="+mn-ea"/>
                          <a:cs typeface="Arial" panose="020B0604020202020204" pitchFamily="34" charset="0"/>
                        </a:rPr>
                        <a:t>| </a:t>
                      </a:r>
                      <a:r>
                        <a:rPr lang="es-ES" sz="1400" b="0" i="0" kern="1200" dirty="0" err="1" smtClean="0">
                          <a:solidFill>
                            <a:schemeClr val="dk1"/>
                          </a:solidFill>
                          <a:effectLst/>
                          <a:latin typeface="Arial" panose="020B0604020202020204" pitchFamily="34" charset="0"/>
                          <a:ea typeface="+mn-ea"/>
                          <a:cs typeface="Arial" panose="020B0604020202020204" pitchFamily="34" charset="0"/>
                        </a:rPr>
                        <a:t>initial|inherit</a:t>
                      </a:r>
                      <a:endParaRPr lang="es-ES" sz="1050" noProof="0" dirty="0">
                        <a:effectLst/>
                        <a:latin typeface="Arial" panose="020B0604020202020204" pitchFamily="34" charset="0"/>
                        <a:cs typeface="Arial" panose="020B0604020202020204" pitchFamily="34" charset="0"/>
                      </a:endParaRPr>
                    </a:p>
                  </a:txBody>
                  <a:tcPr marL="47625" marR="47625" marT="66675" marB="66675"/>
                </a:tc>
                <a:tc>
                  <a:txBody>
                    <a:bodyPr/>
                    <a:lstStyle/>
                    <a:p>
                      <a:pPr fontAlgn="t"/>
                      <a:r>
                        <a:rPr lang="es-ES" sz="1400" kern="1200" noProof="0" dirty="0" smtClean="0">
                          <a:effectLst/>
                          <a:latin typeface="Arial" panose="020B0604020202020204" pitchFamily="34" charset="0"/>
                          <a:cs typeface="Arial" panose="020B0604020202020204" pitchFamily="34" charset="0"/>
                        </a:rPr>
                        <a:t>Especifica la alineación horizontal de un texto.</a:t>
                      </a:r>
                      <a:endParaRPr lang="es-ES" sz="1400" noProof="0" dirty="0">
                        <a:effectLst/>
                        <a:latin typeface="Arial" panose="020B0604020202020204" pitchFamily="34" charset="0"/>
                        <a:cs typeface="Arial" panose="020B0604020202020204" pitchFamily="34" charset="0"/>
                      </a:endParaRPr>
                    </a:p>
                  </a:txBody>
                  <a:tcPr marL="47625" marR="47625" marT="66675" marB="66675"/>
                </a:tc>
              </a:tr>
              <a:tr h="289513">
                <a:tc>
                  <a:txBody>
                    <a:bodyPr/>
                    <a:lstStyle/>
                    <a:p>
                      <a:pPr marL="0" algn="l" defTabSz="914400" rtl="0" eaLnBrk="1" fontAlgn="t" latinLnBrk="0" hangingPunct="1"/>
                      <a:r>
                        <a:rPr lang="es-ES" sz="1400" b="1" kern="1200" noProof="0" dirty="0" err="1" smtClean="0">
                          <a:effectLst/>
                          <a:latin typeface="Arial" panose="020B0604020202020204" pitchFamily="34" charset="0"/>
                          <a:cs typeface="Arial" panose="020B0604020202020204" pitchFamily="34" charset="0"/>
                        </a:rPr>
                        <a:t>text-indent</a:t>
                      </a:r>
                      <a:endParaRPr lang="es-ES" sz="1400" b="1" kern="1200" noProof="0" dirty="0">
                        <a:solidFill>
                          <a:schemeClr val="tx1"/>
                        </a:solidFill>
                        <a:effectLst/>
                        <a:latin typeface="Arial" panose="020B0604020202020204" pitchFamily="34" charset="0"/>
                        <a:ea typeface="+mn-ea"/>
                        <a:cs typeface="Arial" panose="020B0604020202020204" pitchFamily="34" charset="0"/>
                      </a:endParaRPr>
                    </a:p>
                  </a:txBody>
                  <a:tcPr marL="47625" marR="47625" marT="66675" marB="66675"/>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s-ES" sz="1400" noProof="0" dirty="0" err="1" smtClean="0">
                          <a:effectLst/>
                          <a:latin typeface="Arial" panose="020B0604020202020204" pitchFamily="34" charset="0"/>
                          <a:cs typeface="Arial" panose="020B0604020202020204" pitchFamily="34" charset="0"/>
                        </a:rPr>
                        <a:t>length|initial|inherit</a:t>
                      </a:r>
                      <a:endParaRPr lang="es-ES" sz="1400" noProof="0" dirty="0" smtClean="0">
                        <a:effectLst/>
                        <a:latin typeface="Arial" panose="020B0604020202020204" pitchFamily="34" charset="0"/>
                        <a:cs typeface="Arial" panose="020B0604020202020204" pitchFamily="34" charset="0"/>
                      </a:endParaRPr>
                    </a:p>
                  </a:txBody>
                  <a:tcPr marL="47625" marR="47625" marT="66675" marB="66675"/>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s-ES" sz="1400" kern="1200" noProof="0" dirty="0" smtClean="0">
                          <a:effectLst/>
                          <a:latin typeface="Arial" panose="020B0604020202020204" pitchFamily="34" charset="0"/>
                          <a:cs typeface="Arial" panose="020B0604020202020204" pitchFamily="34" charset="0"/>
                        </a:rPr>
                        <a:t>Especifica la </a:t>
                      </a:r>
                      <a:r>
                        <a:rPr lang="es-ES" sz="1400" kern="1200" noProof="0" dirty="0" err="1" smtClean="0">
                          <a:effectLst/>
                          <a:latin typeface="Arial" panose="020B0604020202020204" pitchFamily="34" charset="0"/>
                          <a:cs typeface="Arial" panose="020B0604020202020204" pitchFamily="34" charset="0"/>
                        </a:rPr>
                        <a:t>indentación</a:t>
                      </a:r>
                      <a:r>
                        <a:rPr lang="es-ES" sz="1400" kern="1200" noProof="0" dirty="0" smtClean="0">
                          <a:effectLst/>
                          <a:latin typeface="Arial" panose="020B0604020202020204" pitchFamily="34" charset="0"/>
                          <a:cs typeface="Arial" panose="020B0604020202020204" pitchFamily="34" charset="0"/>
                        </a:rPr>
                        <a:t> de la primera línea</a:t>
                      </a:r>
                      <a:r>
                        <a:rPr lang="es-ES" sz="1400" kern="1200" baseline="0" noProof="0" dirty="0" smtClean="0">
                          <a:effectLst/>
                          <a:latin typeface="Arial" panose="020B0604020202020204" pitchFamily="34" charset="0"/>
                          <a:cs typeface="Arial" panose="020B0604020202020204" pitchFamily="34" charset="0"/>
                        </a:rPr>
                        <a:t> en un bloque de texto.</a:t>
                      </a:r>
                      <a:endParaRPr lang="es-ES" sz="1400" noProof="0" dirty="0" smtClean="0">
                        <a:effectLst/>
                        <a:latin typeface="Arial" panose="020B0604020202020204" pitchFamily="34" charset="0"/>
                        <a:cs typeface="Arial" panose="020B0604020202020204" pitchFamily="34" charset="0"/>
                      </a:endParaRPr>
                    </a:p>
                  </a:txBody>
                  <a:tcPr marL="47625" marR="47625" marT="66675" marB="66675"/>
                </a:tc>
              </a:tr>
              <a:tr h="289513">
                <a:tc>
                  <a:txBody>
                    <a:bodyPr/>
                    <a:lstStyle/>
                    <a:p>
                      <a:pPr marL="0" algn="l" defTabSz="914400" rtl="0" eaLnBrk="1" fontAlgn="t" latinLnBrk="0" hangingPunct="1"/>
                      <a:r>
                        <a:rPr lang="es-ES" sz="1400" kern="1200" noProof="0" dirty="0" err="1" smtClean="0">
                          <a:effectLst/>
                          <a:latin typeface="Arial" panose="020B0604020202020204" pitchFamily="34" charset="0"/>
                          <a:cs typeface="Arial" panose="020B0604020202020204" pitchFamily="34" charset="0"/>
                        </a:rPr>
                        <a:t>text-justify</a:t>
                      </a:r>
                      <a:endParaRPr lang="es-ES" sz="1400" kern="1200" noProof="0" dirty="0">
                        <a:solidFill>
                          <a:schemeClr val="tx1"/>
                        </a:solidFill>
                        <a:effectLst/>
                        <a:latin typeface="Arial" panose="020B0604020202020204" pitchFamily="34" charset="0"/>
                        <a:ea typeface="+mn-ea"/>
                        <a:cs typeface="Arial" panose="020B0604020202020204" pitchFamily="34" charset="0"/>
                      </a:endParaRPr>
                    </a:p>
                  </a:txBody>
                  <a:tcPr marL="47625" marR="47625" marT="66675" marB="66675"/>
                </a:tc>
                <a:tc>
                  <a:txBody>
                    <a:bodyPr/>
                    <a:lstStyle/>
                    <a:p>
                      <a:pPr fontAlgn="t"/>
                      <a:r>
                        <a:rPr lang="es-ES" sz="1400" noProof="0" dirty="0" err="1" smtClean="0">
                          <a:effectLst/>
                          <a:latin typeface="Arial" panose="020B0604020202020204" pitchFamily="34" charset="0"/>
                          <a:cs typeface="Arial" panose="020B0604020202020204" pitchFamily="34" charset="0"/>
                        </a:rPr>
                        <a:t>auto|inter-word|inter-ideograph</a:t>
                      </a:r>
                      <a:r>
                        <a:rPr lang="es-ES" sz="1400" noProof="0" dirty="0" smtClean="0">
                          <a:effectLst/>
                          <a:latin typeface="Arial" panose="020B0604020202020204" pitchFamily="34" charset="0"/>
                          <a:cs typeface="Arial" panose="020B0604020202020204" pitchFamily="34" charset="0"/>
                        </a:rPr>
                        <a:t>| </a:t>
                      </a:r>
                      <a:r>
                        <a:rPr lang="es-ES" sz="1400" noProof="0" dirty="0" err="1" smtClean="0">
                          <a:effectLst/>
                          <a:latin typeface="Arial" panose="020B0604020202020204" pitchFamily="34" charset="0"/>
                          <a:cs typeface="Arial" panose="020B0604020202020204" pitchFamily="34" charset="0"/>
                        </a:rPr>
                        <a:t>inter-cluster|distribute|kashida</a:t>
                      </a:r>
                      <a:r>
                        <a:rPr lang="es-ES" sz="1400" noProof="0" dirty="0" smtClean="0">
                          <a:effectLst/>
                          <a:latin typeface="Arial" panose="020B0604020202020204" pitchFamily="34" charset="0"/>
                          <a:cs typeface="Arial" panose="020B0604020202020204" pitchFamily="34" charset="0"/>
                        </a:rPr>
                        <a:t>| </a:t>
                      </a:r>
                      <a:r>
                        <a:rPr lang="es-ES" sz="1400" noProof="0" dirty="0" err="1" smtClean="0">
                          <a:effectLst/>
                          <a:latin typeface="Arial" panose="020B0604020202020204" pitchFamily="34" charset="0"/>
                          <a:cs typeface="Arial" panose="020B0604020202020204" pitchFamily="34" charset="0"/>
                        </a:rPr>
                        <a:t>trim|initial|inherit</a:t>
                      </a:r>
                      <a:endParaRPr lang="es-ES" sz="1400" noProof="0" dirty="0">
                        <a:effectLst/>
                        <a:latin typeface="Arial" panose="020B0604020202020204" pitchFamily="34" charset="0"/>
                        <a:cs typeface="Arial" panose="020B0604020202020204" pitchFamily="34" charset="0"/>
                      </a:endParaRPr>
                    </a:p>
                  </a:txBody>
                  <a:tcPr marL="47625" marR="47625" marT="66675" marB="66675"/>
                </a:tc>
                <a:tc>
                  <a:txBody>
                    <a:bodyPr/>
                    <a:lstStyle/>
                    <a:p>
                      <a:pPr fontAlgn="t"/>
                      <a:r>
                        <a:rPr lang="es-ES" sz="1400" kern="1200" noProof="0" dirty="0" smtClean="0">
                          <a:effectLst/>
                          <a:latin typeface="Arial" panose="020B0604020202020204" pitchFamily="34" charset="0"/>
                          <a:cs typeface="Arial" panose="020B0604020202020204" pitchFamily="34" charset="0"/>
                        </a:rPr>
                        <a:t>Especifica el tipo de justificación cuando </a:t>
                      </a:r>
                      <a:r>
                        <a:rPr lang="es-ES" sz="1400" kern="1200" noProof="0" dirty="0" err="1" smtClean="0">
                          <a:effectLst/>
                          <a:latin typeface="Arial" panose="020B0604020202020204" pitchFamily="34" charset="0"/>
                          <a:cs typeface="Arial" panose="020B0604020202020204" pitchFamily="34" charset="0"/>
                        </a:rPr>
                        <a:t>text-align</a:t>
                      </a:r>
                      <a:r>
                        <a:rPr lang="es-ES" sz="1400" kern="1200" baseline="0" noProof="0" dirty="0" smtClean="0">
                          <a:effectLst/>
                          <a:latin typeface="Arial" panose="020B0604020202020204" pitchFamily="34" charset="0"/>
                          <a:cs typeface="Arial" panose="020B0604020202020204" pitchFamily="34" charset="0"/>
                        </a:rPr>
                        <a:t> es </a:t>
                      </a:r>
                      <a:r>
                        <a:rPr lang="es-ES" sz="1400" kern="1200" baseline="0" noProof="0" dirty="0" err="1" smtClean="0">
                          <a:effectLst/>
                          <a:latin typeface="Arial" panose="020B0604020202020204" pitchFamily="34" charset="0"/>
                          <a:cs typeface="Arial" panose="020B0604020202020204" pitchFamily="34" charset="0"/>
                        </a:rPr>
                        <a:t>justify</a:t>
                      </a:r>
                      <a:r>
                        <a:rPr lang="es-ES" sz="1400" kern="1200" baseline="0" noProof="0" dirty="0" smtClean="0">
                          <a:effectLst/>
                          <a:latin typeface="Arial" panose="020B0604020202020204" pitchFamily="34" charset="0"/>
                          <a:cs typeface="Arial" panose="020B0604020202020204" pitchFamily="34" charset="0"/>
                        </a:rPr>
                        <a:t>. </a:t>
                      </a:r>
                      <a:endParaRPr lang="es-ES" sz="1400" noProof="0" dirty="0">
                        <a:effectLst/>
                        <a:latin typeface="Arial" panose="020B0604020202020204" pitchFamily="34" charset="0"/>
                        <a:cs typeface="Arial" panose="020B0604020202020204" pitchFamily="34" charset="0"/>
                      </a:endParaRPr>
                    </a:p>
                  </a:txBody>
                  <a:tcPr marL="47625" marR="47625" marT="66675" marB="66675"/>
                </a:tc>
              </a:tr>
              <a:tr h="289513">
                <a:tc>
                  <a:txBody>
                    <a:bodyPr/>
                    <a:lstStyle/>
                    <a:p>
                      <a:pPr marL="0" algn="l" defTabSz="914400" rtl="0" eaLnBrk="1" fontAlgn="t" latinLnBrk="0" hangingPunct="1"/>
                      <a:r>
                        <a:rPr lang="es-ES" sz="1400" b="1" kern="1200" noProof="0" dirty="0" err="1" smtClean="0">
                          <a:effectLst/>
                          <a:latin typeface="Arial" panose="020B0604020202020204" pitchFamily="34" charset="0"/>
                          <a:cs typeface="Arial" panose="020B0604020202020204" pitchFamily="34" charset="0"/>
                        </a:rPr>
                        <a:t>text-transform</a:t>
                      </a:r>
                      <a:endParaRPr lang="es-ES" sz="1400" b="1" kern="1200" noProof="0" dirty="0">
                        <a:solidFill>
                          <a:schemeClr val="tx1"/>
                        </a:solidFill>
                        <a:effectLst/>
                        <a:latin typeface="Arial" panose="020B0604020202020204" pitchFamily="34" charset="0"/>
                        <a:ea typeface="+mn-ea"/>
                        <a:cs typeface="Arial" panose="020B0604020202020204" pitchFamily="34" charset="0"/>
                      </a:endParaRPr>
                    </a:p>
                  </a:txBody>
                  <a:tcPr marL="47625" marR="47625" marT="66675" marB="66675"/>
                </a:tc>
                <a:tc>
                  <a:txBody>
                    <a:bodyPr/>
                    <a:lstStyle/>
                    <a:p>
                      <a:pPr fontAlgn="t"/>
                      <a:r>
                        <a:rPr lang="es-ES" sz="1400" noProof="0" dirty="0" err="1" smtClean="0">
                          <a:effectLst/>
                          <a:latin typeface="Arial" panose="020B0604020202020204" pitchFamily="34" charset="0"/>
                          <a:cs typeface="Arial" panose="020B0604020202020204" pitchFamily="34" charset="0"/>
                        </a:rPr>
                        <a:t>none|capitalize|uppercase</a:t>
                      </a:r>
                      <a:r>
                        <a:rPr lang="es-ES" sz="1400" noProof="0" dirty="0" smtClean="0">
                          <a:effectLst/>
                          <a:latin typeface="Arial" panose="020B0604020202020204" pitchFamily="34" charset="0"/>
                          <a:cs typeface="Arial" panose="020B0604020202020204" pitchFamily="34" charset="0"/>
                        </a:rPr>
                        <a:t>| </a:t>
                      </a:r>
                      <a:r>
                        <a:rPr lang="es-ES" sz="1400" noProof="0" dirty="0" err="1" smtClean="0">
                          <a:effectLst/>
                          <a:latin typeface="Arial" panose="020B0604020202020204" pitchFamily="34" charset="0"/>
                          <a:cs typeface="Arial" panose="020B0604020202020204" pitchFamily="34" charset="0"/>
                        </a:rPr>
                        <a:t>lowercase|initial|inherit</a:t>
                      </a:r>
                      <a:endParaRPr lang="es-ES" sz="1400" noProof="0" dirty="0">
                        <a:effectLst/>
                        <a:latin typeface="Arial" panose="020B0604020202020204" pitchFamily="34" charset="0"/>
                        <a:cs typeface="Arial" panose="020B0604020202020204" pitchFamily="34" charset="0"/>
                      </a:endParaRPr>
                    </a:p>
                  </a:txBody>
                  <a:tcPr marL="47625" marR="47625" marT="66675" marB="66675"/>
                </a:tc>
                <a:tc>
                  <a:txBody>
                    <a:bodyPr/>
                    <a:lstStyle/>
                    <a:p>
                      <a:pPr fontAlgn="t"/>
                      <a:r>
                        <a:rPr lang="es-ES" sz="1400" kern="1200" noProof="0" dirty="0" smtClean="0">
                          <a:effectLst/>
                          <a:latin typeface="Arial" panose="020B0604020202020204" pitchFamily="34" charset="0"/>
                          <a:cs typeface="Arial" panose="020B0604020202020204" pitchFamily="34" charset="0"/>
                        </a:rPr>
                        <a:t>Controla la capitalización del</a:t>
                      </a:r>
                      <a:r>
                        <a:rPr lang="es-ES" sz="1400" kern="1200" baseline="0" noProof="0" dirty="0" smtClean="0">
                          <a:effectLst/>
                          <a:latin typeface="Arial" panose="020B0604020202020204" pitchFamily="34" charset="0"/>
                          <a:cs typeface="Arial" panose="020B0604020202020204" pitchFamily="34" charset="0"/>
                        </a:rPr>
                        <a:t> texto.</a:t>
                      </a:r>
                      <a:endParaRPr lang="es-ES" sz="1400" noProof="0" dirty="0">
                        <a:effectLst/>
                        <a:latin typeface="Arial" panose="020B0604020202020204" pitchFamily="34" charset="0"/>
                        <a:cs typeface="Arial" panose="020B0604020202020204" pitchFamily="34" charset="0"/>
                      </a:endParaRPr>
                    </a:p>
                  </a:txBody>
                  <a:tcPr marL="47625" marR="47625" marT="66675" marB="66675"/>
                </a:tc>
              </a:tr>
              <a:tr h="289513">
                <a:tc>
                  <a:txBody>
                    <a:bodyPr/>
                    <a:lstStyle/>
                    <a:p>
                      <a:pPr marL="0" algn="l" defTabSz="914400" rtl="0" eaLnBrk="1" fontAlgn="t" latinLnBrk="0" hangingPunct="1"/>
                      <a:r>
                        <a:rPr lang="es-ES" sz="1400" kern="1200" noProof="0" dirty="0" err="1" smtClean="0">
                          <a:effectLst/>
                          <a:latin typeface="Arial" panose="020B0604020202020204" pitchFamily="34" charset="0"/>
                          <a:cs typeface="Arial" panose="020B0604020202020204" pitchFamily="34" charset="0"/>
                        </a:rPr>
                        <a:t>word-spacing</a:t>
                      </a:r>
                      <a:endParaRPr lang="es-ES" sz="1400" kern="1200" noProof="0" dirty="0">
                        <a:solidFill>
                          <a:schemeClr val="tx1"/>
                        </a:solidFill>
                        <a:effectLst/>
                        <a:latin typeface="Arial" panose="020B0604020202020204" pitchFamily="34" charset="0"/>
                        <a:ea typeface="+mn-ea"/>
                        <a:cs typeface="Arial" panose="020B0604020202020204" pitchFamily="34" charset="0"/>
                      </a:endParaRPr>
                    </a:p>
                  </a:txBody>
                  <a:tcPr marL="47625" marR="47625" marT="66675" marB="66675"/>
                </a:tc>
                <a:tc>
                  <a:txBody>
                    <a:bodyPr/>
                    <a:lstStyle/>
                    <a:p>
                      <a:pPr marL="0" marR="0" indent="0" algn="l" defTabSz="1204596" rtl="0" eaLnBrk="1" fontAlgn="t" latinLnBrk="0" hangingPunct="1">
                        <a:lnSpc>
                          <a:spcPct val="100000"/>
                        </a:lnSpc>
                        <a:spcBef>
                          <a:spcPts val="0"/>
                        </a:spcBef>
                        <a:spcAft>
                          <a:spcPts val="0"/>
                        </a:spcAft>
                        <a:buClrTx/>
                        <a:buSzTx/>
                        <a:buFontTx/>
                        <a:buNone/>
                        <a:tabLst/>
                        <a:defRPr/>
                      </a:pPr>
                      <a:r>
                        <a:rPr lang="es-ES" sz="1400" noProof="0" dirty="0" err="1" smtClean="0">
                          <a:effectLst/>
                          <a:latin typeface="Arial" panose="020B0604020202020204" pitchFamily="34" charset="0"/>
                          <a:cs typeface="Arial" panose="020B0604020202020204" pitchFamily="34" charset="0"/>
                        </a:rPr>
                        <a:t>normal|length|initial|inherit</a:t>
                      </a:r>
                      <a:endParaRPr lang="es-ES" sz="1400" noProof="0" dirty="0" smtClean="0">
                        <a:effectLst/>
                        <a:latin typeface="Arial" panose="020B0604020202020204" pitchFamily="34" charset="0"/>
                        <a:cs typeface="Arial" panose="020B0604020202020204" pitchFamily="34" charset="0"/>
                      </a:endParaRPr>
                    </a:p>
                  </a:txBody>
                  <a:tcPr marL="47625" marR="47625" marT="66675" marB="66675"/>
                </a:tc>
                <a:tc>
                  <a:txBody>
                    <a:bodyPr/>
                    <a:lstStyle/>
                    <a:p>
                      <a:pPr fontAlgn="t"/>
                      <a:r>
                        <a:rPr lang="es-ES" sz="1400" kern="1200" noProof="0" dirty="0" smtClean="0">
                          <a:effectLst/>
                          <a:latin typeface="Arial" panose="020B0604020202020204" pitchFamily="34" charset="0"/>
                          <a:cs typeface="Arial" panose="020B0604020202020204" pitchFamily="34" charset="0"/>
                        </a:rPr>
                        <a:t>Incrementa o reduce el espacio entre palabras</a:t>
                      </a:r>
                      <a:r>
                        <a:rPr lang="es-ES" sz="1400" kern="1200" baseline="0" noProof="0" dirty="0" smtClean="0">
                          <a:effectLst/>
                          <a:latin typeface="Arial" panose="020B0604020202020204" pitchFamily="34" charset="0"/>
                          <a:cs typeface="Arial" panose="020B0604020202020204" pitchFamily="34" charset="0"/>
                        </a:rPr>
                        <a:t> de un texto. </a:t>
                      </a:r>
                      <a:endParaRPr lang="es-ES" sz="1400" noProof="0" dirty="0">
                        <a:effectLst/>
                        <a:latin typeface="Arial" panose="020B0604020202020204" pitchFamily="34" charset="0"/>
                        <a:cs typeface="Arial" panose="020B0604020202020204" pitchFamily="34" charset="0"/>
                      </a:endParaRPr>
                    </a:p>
                  </a:txBody>
                  <a:tcPr marL="47625" marR="47625" marT="66675" marB="66675"/>
                </a:tc>
              </a:tr>
            </a:tbl>
          </a:graphicData>
        </a:graphic>
      </p:graphicFrame>
    </p:spTree>
    <p:extLst>
      <p:ext uri="{BB962C8B-B14F-4D97-AF65-F5344CB8AC3E}">
        <p14:creationId xmlns:p14="http://schemas.microsoft.com/office/powerpoint/2010/main" val="49843715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chemeClr val="tx1">
                    <a:lumMod val="95000"/>
                    <a:lumOff val="5000"/>
                  </a:schemeClr>
                </a:solidFill>
              </a:rPr>
              <a:t>Propiedades para textos - Ejemplos</a:t>
            </a:r>
            <a:endParaRPr lang="es-ES_tradnl" dirty="0"/>
          </a:p>
        </p:txBody>
      </p:sp>
      <p:sp>
        <p:nvSpPr>
          <p:cNvPr id="15" name="9 Marcador de texto"/>
          <p:cNvSpPr>
            <a:spLocks noGrp="1"/>
          </p:cNvSpPr>
          <p:nvPr>
            <p:ph type="body" sz="quarter" idx="10"/>
          </p:nvPr>
        </p:nvSpPr>
        <p:spPr>
          <a:xfrm>
            <a:off x="2196855" y="1412881"/>
            <a:ext cx="8820146" cy="337078"/>
          </a:xfrm>
        </p:spPr>
        <p:txBody>
          <a:bodyPr/>
          <a:lstStyle/>
          <a:p>
            <a:r>
              <a:rPr lang="es-ES" dirty="0"/>
              <a:t>Entorno cliente – HTML y CSS - Formateando texto</a:t>
            </a:r>
          </a:p>
        </p:txBody>
      </p:sp>
      <p:sp>
        <p:nvSpPr>
          <p:cNvPr id="6" name="5 Rectángulo"/>
          <p:cNvSpPr/>
          <p:nvPr/>
        </p:nvSpPr>
        <p:spPr>
          <a:xfrm>
            <a:off x="2304033" y="1889944"/>
            <a:ext cx="8928992" cy="584775"/>
          </a:xfrm>
          <a:prstGeom prst="rect">
            <a:avLst/>
          </a:prstGeom>
          <a:ln>
            <a:noFill/>
          </a:ln>
        </p:spPr>
        <p:txBody>
          <a:bodyPr wrap="square">
            <a:spAutoFit/>
          </a:bodyPr>
          <a:lstStyle/>
          <a:p>
            <a:pPr algn="just"/>
            <a:endParaRPr lang="es-ES" sz="1600" dirty="0">
              <a:latin typeface="Arial" panose="020B0604020202020204" pitchFamily="34" charset="0"/>
              <a:cs typeface="Arial" panose="020B0604020202020204" pitchFamily="34" charset="0"/>
            </a:endParaRPr>
          </a:p>
          <a:p>
            <a:pPr algn="just"/>
            <a:endParaRPr lang="es-ES" sz="1600" dirty="0" smtClean="0">
              <a:latin typeface="Arial" panose="020B0604020202020204" pitchFamily="34" charset="0"/>
              <a:cs typeface="Arial" panose="020B0604020202020204" pitchFamily="34" charset="0"/>
            </a:endParaRPr>
          </a:p>
        </p:txBody>
      </p:sp>
      <p:sp>
        <p:nvSpPr>
          <p:cNvPr id="7" name="6 Rectángulo"/>
          <p:cNvSpPr/>
          <p:nvPr/>
        </p:nvSpPr>
        <p:spPr>
          <a:xfrm>
            <a:off x="7056561" y="1961952"/>
            <a:ext cx="4176464" cy="1768140"/>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tIns="144000" bIns="144000">
            <a:spAutoFit/>
          </a:bodyPr>
          <a:lstStyle/>
          <a:p>
            <a:pPr>
              <a:tabLst>
                <a:tab pos="354013" algn="l"/>
              </a:tabLst>
            </a:pPr>
            <a:r>
              <a:rPr lang="es-ES" sz="1600" dirty="0">
                <a:solidFill>
                  <a:srgbClr val="008000"/>
                </a:solidFill>
                <a:latin typeface="Arial" panose="020B0604020202020204" pitchFamily="34" charset="0"/>
                <a:cs typeface="Arial" panose="020B0604020202020204" pitchFamily="34" charset="0"/>
              </a:rPr>
              <a:t>h1 {</a:t>
            </a:r>
          </a:p>
          <a:p>
            <a:pPr>
              <a:tabLst>
                <a:tab pos="354013" algn="l"/>
              </a:tabLst>
            </a:pPr>
            <a:r>
              <a:rPr lang="es-ES" sz="1600" dirty="0">
                <a:solidFill>
                  <a:srgbClr val="008000"/>
                </a:solidFill>
                <a:latin typeface="Arial" panose="020B0604020202020204" pitchFamily="34" charset="0"/>
                <a:cs typeface="Arial" panose="020B0604020202020204" pitchFamily="34" charset="0"/>
              </a:rPr>
              <a:t>	letter-spacing:2px;</a:t>
            </a:r>
            <a:br>
              <a:rPr lang="es-ES" sz="1600" dirty="0">
                <a:solidFill>
                  <a:srgbClr val="008000"/>
                </a:solidFill>
                <a:latin typeface="Arial" panose="020B0604020202020204" pitchFamily="34" charset="0"/>
                <a:cs typeface="Arial" panose="020B0604020202020204" pitchFamily="34" charset="0"/>
              </a:rPr>
            </a:br>
            <a:r>
              <a:rPr lang="es-ES" sz="1600" dirty="0">
                <a:solidFill>
                  <a:srgbClr val="008000"/>
                </a:solidFill>
                <a:latin typeface="Arial" panose="020B0604020202020204" pitchFamily="34" charset="0"/>
                <a:cs typeface="Arial" panose="020B0604020202020204" pitchFamily="34" charset="0"/>
              </a:rPr>
              <a:t>}</a:t>
            </a:r>
          </a:p>
          <a:p>
            <a:pPr>
              <a:tabLst>
                <a:tab pos="354013" algn="l"/>
              </a:tabLst>
            </a:pPr>
            <a:r>
              <a:rPr lang="es-ES" sz="1600" dirty="0">
                <a:solidFill>
                  <a:srgbClr val="008000"/>
                </a:solidFill>
                <a:latin typeface="Arial" panose="020B0604020202020204" pitchFamily="34" charset="0"/>
                <a:cs typeface="Arial" panose="020B0604020202020204" pitchFamily="34" charset="0"/>
              </a:rPr>
              <a:t>h2 {</a:t>
            </a:r>
          </a:p>
          <a:p>
            <a:pPr>
              <a:tabLst>
                <a:tab pos="354013" algn="l"/>
              </a:tabLst>
            </a:pPr>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letter-spacing</a:t>
            </a:r>
            <a:r>
              <a:rPr lang="es-ES" sz="1600" dirty="0">
                <a:solidFill>
                  <a:srgbClr val="008000"/>
                </a:solidFill>
                <a:latin typeface="Arial" panose="020B0604020202020204" pitchFamily="34" charset="0"/>
                <a:cs typeface="Arial" panose="020B0604020202020204" pitchFamily="34" charset="0"/>
              </a:rPr>
              <a:t>:-2px;</a:t>
            </a:r>
          </a:p>
          <a:p>
            <a:pPr>
              <a:tabLst>
                <a:tab pos="354013" algn="l"/>
              </a:tabLst>
            </a:pPr>
            <a:r>
              <a:rPr lang="es-ES" sz="1600" dirty="0">
                <a:solidFill>
                  <a:srgbClr val="008000"/>
                </a:solidFill>
                <a:latin typeface="Arial" panose="020B0604020202020204" pitchFamily="34" charset="0"/>
                <a:cs typeface="Arial" panose="020B0604020202020204" pitchFamily="34" charset="0"/>
              </a:rPr>
              <a:t>}</a:t>
            </a:r>
          </a:p>
        </p:txBody>
      </p:sp>
      <p:sp>
        <p:nvSpPr>
          <p:cNvPr id="8" name="7 Rectángulo"/>
          <p:cNvSpPr/>
          <p:nvPr/>
        </p:nvSpPr>
        <p:spPr>
          <a:xfrm>
            <a:off x="2304033" y="1961952"/>
            <a:ext cx="4572000" cy="830997"/>
          </a:xfrm>
          <a:prstGeom prst="rect">
            <a:avLst/>
          </a:prstGeom>
        </p:spPr>
        <p:txBody>
          <a:bodyPr>
            <a:spAutoFit/>
          </a:bodyPr>
          <a:lstStyle/>
          <a:p>
            <a:pPr lvl="0" algn="just"/>
            <a:r>
              <a:rPr lang="es-ES" sz="1600" dirty="0" smtClean="0">
                <a:solidFill>
                  <a:prstClr val="black"/>
                </a:solidFill>
                <a:latin typeface="Arial" panose="020B0604020202020204" pitchFamily="34" charset="0"/>
                <a:cs typeface="Arial" panose="020B0604020202020204" pitchFamily="34" charset="0"/>
              </a:rPr>
              <a:t>Para la capa h1 se define un espacio de letras amplio y para h2 un espaciado de letra comprimido.</a:t>
            </a:r>
            <a:endParaRPr lang="es-ES" sz="1600" dirty="0">
              <a:solidFill>
                <a:prstClr val="black"/>
              </a:solidFill>
              <a:latin typeface="Arial" panose="020B0604020202020204" pitchFamily="34" charset="0"/>
              <a:cs typeface="Arial" panose="020B0604020202020204" pitchFamily="34" charset="0"/>
            </a:endParaRPr>
          </a:p>
        </p:txBody>
      </p:sp>
      <p:sp>
        <p:nvSpPr>
          <p:cNvPr id="9" name="8 Rectángulo"/>
          <p:cNvSpPr/>
          <p:nvPr/>
        </p:nvSpPr>
        <p:spPr>
          <a:xfrm>
            <a:off x="7056561" y="4194200"/>
            <a:ext cx="3193578" cy="1275698"/>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tIns="144000" bIns="144000">
            <a:spAutoFit/>
          </a:bodyPr>
          <a:lstStyle/>
          <a:p>
            <a:pPr>
              <a:tabLst>
                <a:tab pos="354013" algn="l"/>
              </a:tabLst>
            </a:pPr>
            <a:r>
              <a:rPr lang="es-ES" sz="1600" dirty="0">
                <a:solidFill>
                  <a:srgbClr val="008000"/>
                </a:solidFill>
                <a:latin typeface="Arial" panose="020B0604020202020204" pitchFamily="34" charset="0"/>
                <a:cs typeface="Arial" panose="020B0604020202020204" pitchFamily="34" charset="0"/>
              </a:rPr>
              <a:t>p {</a:t>
            </a:r>
          </a:p>
          <a:p>
            <a:pPr>
              <a:tabLst>
                <a:tab pos="354013" algn="l"/>
              </a:tabLst>
            </a:pPr>
            <a:r>
              <a:rPr lang="es-ES" sz="1600" dirty="0">
                <a:solidFill>
                  <a:srgbClr val="008000"/>
                </a:solidFill>
                <a:latin typeface="Arial" panose="020B0604020202020204" pitchFamily="34" charset="0"/>
                <a:cs typeface="Arial" panose="020B0604020202020204" pitchFamily="34" charset="0"/>
              </a:rPr>
              <a:t>	line-</a:t>
            </a:r>
            <a:r>
              <a:rPr lang="es-ES" sz="1600" dirty="0" err="1">
                <a:solidFill>
                  <a:srgbClr val="008000"/>
                </a:solidFill>
                <a:latin typeface="Arial" panose="020B0604020202020204" pitchFamily="34" charset="0"/>
                <a:cs typeface="Arial" panose="020B0604020202020204" pitchFamily="34" charset="0"/>
              </a:rPr>
              <a:t>height</a:t>
            </a:r>
            <a:r>
              <a:rPr lang="es-ES" sz="1600" dirty="0">
                <a:solidFill>
                  <a:srgbClr val="008000"/>
                </a:solidFill>
                <a:latin typeface="Arial" panose="020B0604020202020204" pitchFamily="34" charset="0"/>
                <a:cs typeface="Arial" panose="020B0604020202020204" pitchFamily="34" charset="0"/>
              </a:rPr>
              <a:t>: 3;</a:t>
            </a:r>
          </a:p>
          <a:p>
            <a:pPr>
              <a:tabLst>
                <a:tab pos="354013" algn="l"/>
              </a:tabLst>
            </a:pPr>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text-align:justify</a:t>
            </a:r>
            <a:r>
              <a:rPr lang="es-ES" sz="1600" dirty="0">
                <a:solidFill>
                  <a:srgbClr val="008000"/>
                </a:solidFill>
                <a:latin typeface="Arial" panose="020B0604020202020204" pitchFamily="34" charset="0"/>
                <a:cs typeface="Arial" panose="020B0604020202020204" pitchFamily="34" charset="0"/>
              </a:rPr>
              <a:t>;</a:t>
            </a:r>
            <a:br>
              <a:rPr lang="es-ES" sz="1600" dirty="0">
                <a:solidFill>
                  <a:srgbClr val="008000"/>
                </a:solidFill>
                <a:latin typeface="Arial" panose="020B0604020202020204" pitchFamily="34" charset="0"/>
                <a:cs typeface="Arial" panose="020B0604020202020204" pitchFamily="34" charset="0"/>
              </a:rPr>
            </a:br>
            <a:r>
              <a:rPr lang="es-ES" sz="1600" dirty="0">
                <a:solidFill>
                  <a:srgbClr val="008000"/>
                </a:solidFill>
                <a:latin typeface="Arial" panose="020B0604020202020204" pitchFamily="34" charset="0"/>
                <a:cs typeface="Arial" panose="020B0604020202020204" pitchFamily="34" charset="0"/>
              </a:rPr>
              <a:t>}</a:t>
            </a:r>
          </a:p>
        </p:txBody>
      </p:sp>
      <p:sp>
        <p:nvSpPr>
          <p:cNvPr id="10" name="9 Rectángulo"/>
          <p:cNvSpPr/>
          <p:nvPr/>
        </p:nvSpPr>
        <p:spPr>
          <a:xfrm>
            <a:off x="2304033" y="4194200"/>
            <a:ext cx="4572000" cy="830997"/>
          </a:xfrm>
          <a:prstGeom prst="rect">
            <a:avLst/>
          </a:prstGeom>
        </p:spPr>
        <p:txBody>
          <a:bodyPr>
            <a:spAutoFit/>
          </a:bodyPr>
          <a:lstStyle/>
          <a:p>
            <a:pPr lvl="0" algn="just"/>
            <a:r>
              <a:rPr lang="es-ES" sz="1600" dirty="0" smtClean="0">
                <a:solidFill>
                  <a:prstClr val="black"/>
                </a:solidFill>
                <a:latin typeface="Arial" panose="020B0604020202020204" pitchFamily="34" charset="0"/>
                <a:cs typeface="Arial" panose="020B0604020202020204" pitchFamily="34" charset="0"/>
              </a:rPr>
              <a:t>Define que todos los párrafos tengan una altura de línea 3 veces superior a la fuente definida o por defecto y tengan alineación justificada. </a:t>
            </a:r>
            <a:endParaRPr lang="es-ES" sz="1600" dirty="0">
              <a:solidFill>
                <a:prstClr val="black"/>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7233979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chemeClr val="tx1">
                    <a:lumMod val="95000"/>
                    <a:lumOff val="5000"/>
                  </a:schemeClr>
                </a:solidFill>
              </a:rPr>
              <a:t>Propiedades para textos - Ejemplos</a:t>
            </a:r>
            <a:endParaRPr lang="es-ES_tradnl" dirty="0"/>
          </a:p>
        </p:txBody>
      </p:sp>
      <p:sp>
        <p:nvSpPr>
          <p:cNvPr id="15" name="9 Marcador de texto"/>
          <p:cNvSpPr>
            <a:spLocks noGrp="1"/>
          </p:cNvSpPr>
          <p:nvPr>
            <p:ph type="body" sz="quarter" idx="10"/>
          </p:nvPr>
        </p:nvSpPr>
        <p:spPr>
          <a:xfrm>
            <a:off x="2196855" y="1412881"/>
            <a:ext cx="8820146" cy="337078"/>
          </a:xfrm>
        </p:spPr>
        <p:txBody>
          <a:bodyPr/>
          <a:lstStyle/>
          <a:p>
            <a:r>
              <a:rPr lang="es-ES" dirty="0"/>
              <a:t>Entorno cliente – HTML y CSS - Formateando texto</a:t>
            </a:r>
          </a:p>
        </p:txBody>
      </p:sp>
      <p:sp>
        <p:nvSpPr>
          <p:cNvPr id="6" name="5 Rectángulo"/>
          <p:cNvSpPr/>
          <p:nvPr/>
        </p:nvSpPr>
        <p:spPr>
          <a:xfrm>
            <a:off x="2304033" y="1889944"/>
            <a:ext cx="8928992" cy="584775"/>
          </a:xfrm>
          <a:prstGeom prst="rect">
            <a:avLst/>
          </a:prstGeom>
          <a:ln>
            <a:noFill/>
          </a:ln>
        </p:spPr>
        <p:txBody>
          <a:bodyPr wrap="square">
            <a:spAutoFit/>
          </a:bodyPr>
          <a:lstStyle/>
          <a:p>
            <a:pPr algn="just"/>
            <a:endParaRPr lang="es-ES" sz="1600" dirty="0">
              <a:latin typeface="Arial" panose="020B0604020202020204" pitchFamily="34" charset="0"/>
              <a:cs typeface="Arial" panose="020B0604020202020204" pitchFamily="34" charset="0"/>
            </a:endParaRPr>
          </a:p>
          <a:p>
            <a:pPr algn="just"/>
            <a:endParaRPr lang="es-ES" sz="1600" dirty="0" smtClean="0">
              <a:latin typeface="Arial" panose="020B0604020202020204" pitchFamily="34" charset="0"/>
              <a:cs typeface="Arial" panose="020B0604020202020204" pitchFamily="34" charset="0"/>
            </a:endParaRPr>
          </a:p>
        </p:txBody>
      </p:sp>
      <p:sp>
        <p:nvSpPr>
          <p:cNvPr id="7" name="6 Rectángulo"/>
          <p:cNvSpPr/>
          <p:nvPr/>
        </p:nvSpPr>
        <p:spPr>
          <a:xfrm>
            <a:off x="7056561" y="1961952"/>
            <a:ext cx="4176464" cy="1029476"/>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tIns="144000" bIns="144000">
            <a:spAutoFit/>
          </a:bodyPr>
          <a:lstStyle/>
          <a:p>
            <a:pPr>
              <a:tabLst>
                <a:tab pos="354013" algn="l"/>
              </a:tabLst>
            </a:pPr>
            <a:r>
              <a:rPr lang="es-ES" sz="1600" dirty="0">
                <a:solidFill>
                  <a:srgbClr val="008000"/>
                </a:solidFill>
                <a:latin typeface="Arial" panose="020B0604020202020204" pitchFamily="34" charset="0"/>
                <a:cs typeface="Arial" panose="020B0604020202020204" pitchFamily="34" charset="0"/>
              </a:rPr>
              <a:t>.noticia {</a:t>
            </a:r>
          </a:p>
          <a:p>
            <a:pPr>
              <a:tabLst>
                <a:tab pos="354013" algn="l"/>
              </a:tabLst>
            </a:pPr>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text-indent</a:t>
            </a:r>
            <a:r>
              <a:rPr lang="es-ES" sz="1600" dirty="0">
                <a:solidFill>
                  <a:srgbClr val="008000"/>
                </a:solidFill>
                <a:latin typeface="Arial" panose="020B0604020202020204" pitchFamily="34" charset="0"/>
                <a:cs typeface="Arial" panose="020B0604020202020204" pitchFamily="34" charset="0"/>
              </a:rPr>
              <a:t>: 50px;</a:t>
            </a:r>
            <a:br>
              <a:rPr lang="es-ES" sz="1600" dirty="0">
                <a:solidFill>
                  <a:srgbClr val="008000"/>
                </a:solidFill>
                <a:latin typeface="Arial" panose="020B0604020202020204" pitchFamily="34" charset="0"/>
                <a:cs typeface="Arial" panose="020B0604020202020204" pitchFamily="34" charset="0"/>
              </a:rPr>
            </a:br>
            <a:r>
              <a:rPr lang="es-ES" sz="1600" dirty="0">
                <a:solidFill>
                  <a:srgbClr val="008000"/>
                </a:solidFill>
                <a:latin typeface="Arial" panose="020B0604020202020204" pitchFamily="34" charset="0"/>
                <a:cs typeface="Arial" panose="020B0604020202020204" pitchFamily="34" charset="0"/>
              </a:rPr>
              <a:t>}</a:t>
            </a:r>
          </a:p>
        </p:txBody>
      </p:sp>
      <p:sp>
        <p:nvSpPr>
          <p:cNvPr id="8" name="7 Rectángulo"/>
          <p:cNvSpPr/>
          <p:nvPr/>
        </p:nvSpPr>
        <p:spPr>
          <a:xfrm>
            <a:off x="2304033" y="1961952"/>
            <a:ext cx="4572000" cy="584775"/>
          </a:xfrm>
          <a:prstGeom prst="rect">
            <a:avLst/>
          </a:prstGeom>
        </p:spPr>
        <p:txBody>
          <a:bodyPr>
            <a:spAutoFit/>
          </a:bodyPr>
          <a:lstStyle/>
          <a:p>
            <a:pPr lvl="0" algn="just"/>
            <a:r>
              <a:rPr lang="es-ES" sz="1600" dirty="0" smtClean="0">
                <a:solidFill>
                  <a:prstClr val="black"/>
                </a:solidFill>
                <a:latin typeface="Arial" panose="020B0604020202020204" pitchFamily="34" charset="0"/>
                <a:cs typeface="Arial" panose="020B0604020202020204" pitchFamily="34" charset="0"/>
              </a:rPr>
              <a:t>Define 50px de sangría para los elementos con clase noticia.</a:t>
            </a:r>
            <a:endParaRPr lang="es-ES" sz="1600" dirty="0">
              <a:solidFill>
                <a:prstClr val="black"/>
              </a:solidFill>
              <a:latin typeface="Arial" panose="020B0604020202020204" pitchFamily="34" charset="0"/>
              <a:cs typeface="Arial" panose="020B0604020202020204" pitchFamily="34" charset="0"/>
            </a:endParaRPr>
          </a:p>
        </p:txBody>
      </p:sp>
      <p:sp>
        <p:nvSpPr>
          <p:cNvPr id="9" name="8 Rectángulo"/>
          <p:cNvSpPr/>
          <p:nvPr/>
        </p:nvSpPr>
        <p:spPr>
          <a:xfrm>
            <a:off x="7056561" y="3114080"/>
            <a:ext cx="3193578" cy="1275698"/>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tIns="144000" bIns="144000">
            <a:spAutoFit/>
          </a:bodyPr>
          <a:lstStyle/>
          <a:p>
            <a:pPr>
              <a:tabLst>
                <a:tab pos="354013" algn="l"/>
              </a:tabLst>
            </a:pPr>
            <a:r>
              <a:rPr lang="es-ES" sz="1600" dirty="0">
                <a:solidFill>
                  <a:srgbClr val="008000"/>
                </a:solidFill>
                <a:latin typeface="Arial" panose="020B0604020202020204" pitchFamily="34" charset="0"/>
                <a:cs typeface="Arial" panose="020B0604020202020204" pitchFamily="34" charset="0"/>
              </a:rPr>
              <a:t>p {</a:t>
            </a:r>
          </a:p>
          <a:p>
            <a:pPr>
              <a:tabLst>
                <a:tab pos="354013" algn="l"/>
              </a:tabLst>
            </a:pPr>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text-align:justify</a:t>
            </a:r>
            <a:r>
              <a:rPr lang="es-ES" sz="1600" dirty="0">
                <a:solidFill>
                  <a:srgbClr val="008000"/>
                </a:solidFill>
                <a:latin typeface="Arial" panose="020B0604020202020204" pitchFamily="34" charset="0"/>
                <a:cs typeface="Arial" panose="020B0604020202020204" pitchFamily="34" charset="0"/>
              </a:rPr>
              <a:t>;</a:t>
            </a:r>
          </a:p>
          <a:p>
            <a:pPr>
              <a:tabLst>
                <a:tab pos="354013" algn="l"/>
              </a:tabLst>
            </a:pPr>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text-justify:inter-word</a:t>
            </a:r>
            <a:r>
              <a:rPr lang="es-ES" sz="1600" dirty="0">
                <a:solidFill>
                  <a:srgbClr val="008000"/>
                </a:solidFill>
                <a:latin typeface="Arial" panose="020B0604020202020204" pitchFamily="34" charset="0"/>
                <a:cs typeface="Arial" panose="020B0604020202020204" pitchFamily="34" charset="0"/>
              </a:rPr>
              <a:t>;</a:t>
            </a:r>
            <a:br>
              <a:rPr lang="es-ES" sz="1600" dirty="0">
                <a:solidFill>
                  <a:srgbClr val="008000"/>
                </a:solidFill>
                <a:latin typeface="Arial" panose="020B0604020202020204" pitchFamily="34" charset="0"/>
                <a:cs typeface="Arial" panose="020B0604020202020204" pitchFamily="34" charset="0"/>
              </a:rPr>
            </a:br>
            <a:r>
              <a:rPr lang="es-ES" sz="1600" dirty="0">
                <a:solidFill>
                  <a:srgbClr val="008000"/>
                </a:solidFill>
                <a:latin typeface="Arial" panose="020B0604020202020204" pitchFamily="34" charset="0"/>
                <a:cs typeface="Arial" panose="020B0604020202020204" pitchFamily="34" charset="0"/>
              </a:rPr>
              <a:t>}</a:t>
            </a:r>
          </a:p>
        </p:txBody>
      </p:sp>
      <p:sp>
        <p:nvSpPr>
          <p:cNvPr id="10" name="9 Rectángulo"/>
          <p:cNvSpPr/>
          <p:nvPr/>
        </p:nvSpPr>
        <p:spPr>
          <a:xfrm>
            <a:off x="2304033" y="3114080"/>
            <a:ext cx="4572000" cy="830997"/>
          </a:xfrm>
          <a:prstGeom prst="rect">
            <a:avLst/>
          </a:prstGeom>
        </p:spPr>
        <p:txBody>
          <a:bodyPr>
            <a:spAutoFit/>
          </a:bodyPr>
          <a:lstStyle/>
          <a:p>
            <a:pPr lvl="0" algn="just"/>
            <a:r>
              <a:rPr lang="es-ES" sz="1600" dirty="0" smtClean="0">
                <a:solidFill>
                  <a:prstClr val="black"/>
                </a:solidFill>
                <a:latin typeface="Arial" panose="020B0604020202020204" pitchFamily="34" charset="0"/>
                <a:cs typeface="Arial" panose="020B0604020202020204" pitchFamily="34" charset="0"/>
              </a:rPr>
              <a:t>Define que todos los párrafos tengan alineación justificada</a:t>
            </a:r>
            <a:r>
              <a:rPr lang="es-ES" sz="1600" dirty="0">
                <a:solidFill>
                  <a:prstClr val="black"/>
                </a:solidFill>
                <a:latin typeface="Arial" panose="020B0604020202020204" pitchFamily="34" charset="0"/>
                <a:cs typeface="Arial" panose="020B0604020202020204" pitchFamily="34" charset="0"/>
              </a:rPr>
              <a:t> </a:t>
            </a:r>
            <a:r>
              <a:rPr lang="es-ES" sz="1600" dirty="0" smtClean="0">
                <a:solidFill>
                  <a:prstClr val="black"/>
                </a:solidFill>
                <a:latin typeface="Arial" panose="020B0604020202020204" pitchFamily="34" charset="0"/>
                <a:cs typeface="Arial" panose="020B0604020202020204" pitchFamily="34" charset="0"/>
              </a:rPr>
              <a:t>incrementando o reduciendo el espacio en blancos entre palabras.</a:t>
            </a:r>
            <a:endParaRPr lang="es-ES" sz="1600" dirty="0">
              <a:solidFill>
                <a:prstClr val="black"/>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5901182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chemeClr val="tx1">
                    <a:lumMod val="95000"/>
                    <a:lumOff val="5000"/>
                  </a:schemeClr>
                </a:solidFill>
              </a:rPr>
              <a:t>Propiedades para decoración de textos</a:t>
            </a:r>
            <a:endParaRPr lang="es-ES_tradnl" dirty="0"/>
          </a:p>
        </p:txBody>
      </p:sp>
      <p:sp>
        <p:nvSpPr>
          <p:cNvPr id="15" name="9 Marcador de texto"/>
          <p:cNvSpPr>
            <a:spLocks noGrp="1"/>
          </p:cNvSpPr>
          <p:nvPr>
            <p:ph type="body" sz="quarter" idx="10"/>
          </p:nvPr>
        </p:nvSpPr>
        <p:spPr>
          <a:xfrm>
            <a:off x="2196855" y="1412881"/>
            <a:ext cx="8820146" cy="337078"/>
          </a:xfrm>
        </p:spPr>
        <p:txBody>
          <a:bodyPr/>
          <a:lstStyle/>
          <a:p>
            <a:r>
              <a:rPr lang="es-ES" dirty="0"/>
              <a:t>Entorno cliente – HTML y CSS - Formateando texto</a:t>
            </a:r>
          </a:p>
        </p:txBody>
      </p:sp>
      <p:sp>
        <p:nvSpPr>
          <p:cNvPr id="6" name="5 Rectángulo"/>
          <p:cNvSpPr/>
          <p:nvPr/>
        </p:nvSpPr>
        <p:spPr>
          <a:xfrm>
            <a:off x="2304033" y="1889944"/>
            <a:ext cx="8928992" cy="584775"/>
          </a:xfrm>
          <a:prstGeom prst="rect">
            <a:avLst/>
          </a:prstGeom>
          <a:ln>
            <a:noFill/>
          </a:ln>
        </p:spPr>
        <p:txBody>
          <a:bodyPr wrap="square">
            <a:spAutoFit/>
          </a:bodyPr>
          <a:lstStyle/>
          <a:p>
            <a:pPr algn="just"/>
            <a:endParaRPr lang="es-ES" sz="1600" dirty="0">
              <a:latin typeface="Arial" panose="020B0604020202020204" pitchFamily="34" charset="0"/>
              <a:cs typeface="Arial" panose="020B0604020202020204" pitchFamily="34" charset="0"/>
            </a:endParaRPr>
          </a:p>
          <a:p>
            <a:pPr algn="just"/>
            <a:endParaRPr lang="es-ES" sz="1600" dirty="0" smtClean="0">
              <a:latin typeface="Arial" panose="020B0604020202020204" pitchFamily="34" charset="0"/>
              <a:cs typeface="Arial" panose="020B0604020202020204" pitchFamily="34" charset="0"/>
            </a:endParaRPr>
          </a:p>
        </p:txBody>
      </p:sp>
      <p:graphicFrame>
        <p:nvGraphicFramePr>
          <p:cNvPr id="11" name="10 Tabla"/>
          <p:cNvGraphicFramePr>
            <a:graphicFrameLocks noGrp="1"/>
          </p:cNvGraphicFramePr>
          <p:nvPr>
            <p:extLst>
              <p:ext uri="{D42A27DB-BD31-4B8C-83A1-F6EECF244321}">
                <p14:modId xmlns:p14="http://schemas.microsoft.com/office/powerpoint/2010/main" val="2747525258"/>
              </p:ext>
            </p:extLst>
          </p:nvPr>
        </p:nvGraphicFramePr>
        <p:xfrm>
          <a:off x="2304033" y="2249984"/>
          <a:ext cx="8856984" cy="3360420"/>
        </p:xfrm>
        <a:graphic>
          <a:graphicData uri="http://schemas.openxmlformats.org/drawingml/2006/table">
            <a:tbl>
              <a:tblPr firstRow="1" bandRow="1">
                <a:tableStyleId>{00A15C55-8517-42AA-B614-E9B94910E393}</a:tableStyleId>
              </a:tblPr>
              <a:tblGrid>
                <a:gridCol w="1638358"/>
                <a:gridCol w="3146388"/>
                <a:gridCol w="4072238"/>
              </a:tblGrid>
              <a:tr h="289513">
                <a:tc>
                  <a:txBody>
                    <a:bodyPr/>
                    <a:lstStyle/>
                    <a:p>
                      <a:pPr marL="0" algn="l" defTabSz="914400" rtl="0" eaLnBrk="1" fontAlgn="t" latinLnBrk="0" hangingPunct="1"/>
                      <a:r>
                        <a:rPr lang="es-ES" sz="1400" kern="1200" noProof="0" dirty="0" smtClean="0">
                          <a:effectLst/>
                          <a:latin typeface="Arial" panose="020B0604020202020204" pitchFamily="34" charset="0"/>
                          <a:cs typeface="Arial" panose="020B0604020202020204" pitchFamily="34" charset="0"/>
                        </a:rPr>
                        <a:t>Propiedad</a:t>
                      </a:r>
                      <a:endParaRPr lang="es-ES" sz="1400" kern="1200" noProof="0" dirty="0">
                        <a:solidFill>
                          <a:schemeClr val="tx1"/>
                        </a:solidFill>
                        <a:effectLst/>
                        <a:latin typeface="Arial" panose="020B0604020202020204" pitchFamily="34" charset="0"/>
                        <a:ea typeface="+mn-ea"/>
                        <a:cs typeface="Arial" panose="020B0604020202020204" pitchFamily="34" charset="0"/>
                      </a:endParaRPr>
                    </a:p>
                  </a:txBody>
                  <a:tcPr marL="47625" marR="47625" marT="66675" marB="66675"/>
                </a:tc>
                <a:tc>
                  <a:txBody>
                    <a:bodyPr/>
                    <a:lstStyle/>
                    <a:p>
                      <a:pPr fontAlgn="t"/>
                      <a:r>
                        <a:rPr lang="es-ES" sz="1400" noProof="0" dirty="0" smtClean="0">
                          <a:effectLst/>
                          <a:latin typeface="Arial" panose="020B0604020202020204" pitchFamily="34" charset="0"/>
                          <a:cs typeface="Arial" panose="020B0604020202020204" pitchFamily="34" charset="0"/>
                        </a:rPr>
                        <a:t>Valores</a:t>
                      </a:r>
                      <a:endParaRPr lang="es-ES" sz="1400" noProof="0" dirty="0">
                        <a:effectLst/>
                        <a:latin typeface="Arial" panose="020B0604020202020204" pitchFamily="34" charset="0"/>
                        <a:cs typeface="Arial" panose="020B0604020202020204" pitchFamily="34" charset="0"/>
                      </a:endParaRPr>
                    </a:p>
                  </a:txBody>
                  <a:tcPr marL="47625" marR="47625" marT="66675" marB="66675"/>
                </a:tc>
                <a:tc>
                  <a:txBody>
                    <a:bodyPr/>
                    <a:lstStyle/>
                    <a:p>
                      <a:pPr fontAlgn="t"/>
                      <a:r>
                        <a:rPr lang="es-ES" sz="1400" noProof="0" dirty="0" smtClean="0">
                          <a:effectLst/>
                          <a:latin typeface="Arial" panose="020B0604020202020204" pitchFamily="34" charset="0"/>
                          <a:cs typeface="Arial" panose="020B0604020202020204" pitchFamily="34" charset="0"/>
                        </a:rPr>
                        <a:t>Descripción</a:t>
                      </a:r>
                      <a:endParaRPr lang="es-ES" sz="1400" noProof="0" dirty="0">
                        <a:effectLst/>
                        <a:latin typeface="Arial" panose="020B0604020202020204" pitchFamily="34" charset="0"/>
                        <a:cs typeface="Arial" panose="020B0604020202020204" pitchFamily="34" charset="0"/>
                      </a:endParaRPr>
                    </a:p>
                  </a:txBody>
                  <a:tcPr marL="47625" marR="47625" marT="66675" marB="66675"/>
                </a:tc>
              </a:tr>
              <a:tr h="289513">
                <a:tc>
                  <a:txBody>
                    <a:bodyPr/>
                    <a:lstStyle/>
                    <a:p>
                      <a:pPr marL="0" algn="l" defTabSz="914400" rtl="0" eaLnBrk="1" fontAlgn="t" latinLnBrk="0" hangingPunct="1"/>
                      <a:r>
                        <a:rPr lang="es-ES" sz="1400" b="1" kern="1200" noProof="0" dirty="0" err="1" smtClean="0">
                          <a:effectLst/>
                          <a:latin typeface="Arial" panose="020B0604020202020204" pitchFamily="34" charset="0"/>
                          <a:cs typeface="Arial" panose="020B0604020202020204" pitchFamily="34" charset="0"/>
                        </a:rPr>
                        <a:t>text-decoration</a:t>
                      </a:r>
                      <a:endParaRPr lang="es-ES" sz="1400" b="1" kern="1200" noProof="0" dirty="0">
                        <a:solidFill>
                          <a:schemeClr val="tx1"/>
                        </a:solidFill>
                        <a:effectLst/>
                        <a:latin typeface="Arial" panose="020B0604020202020204" pitchFamily="34" charset="0"/>
                        <a:ea typeface="+mn-ea"/>
                        <a:cs typeface="Arial" panose="020B0604020202020204" pitchFamily="34" charset="0"/>
                      </a:endParaRPr>
                    </a:p>
                  </a:txBody>
                  <a:tcPr marL="47625" marR="47625" marT="66675" marB="66675"/>
                </a:tc>
                <a:tc>
                  <a:txBody>
                    <a:bodyPr/>
                    <a:lstStyle/>
                    <a:p>
                      <a:pPr marL="0" algn="l" defTabSz="914400" rtl="0" eaLnBrk="1" fontAlgn="t" latinLnBrk="0" hangingPunct="1"/>
                      <a:r>
                        <a:rPr lang="es-ES" sz="1400" b="0" i="0" kern="1200" dirty="0" err="1" smtClean="0">
                          <a:solidFill>
                            <a:schemeClr val="dk1"/>
                          </a:solidFill>
                          <a:effectLst/>
                          <a:latin typeface="Arial" panose="020B0604020202020204" pitchFamily="34" charset="0"/>
                          <a:ea typeface="+mn-ea"/>
                          <a:cs typeface="Arial" panose="020B0604020202020204" pitchFamily="34" charset="0"/>
                        </a:rPr>
                        <a:t>none|underline|overline</a:t>
                      </a:r>
                      <a:r>
                        <a:rPr lang="es-ES" sz="1400" b="0" i="0" kern="1200" dirty="0" smtClean="0">
                          <a:solidFill>
                            <a:schemeClr val="dk1"/>
                          </a:solidFill>
                          <a:effectLst/>
                          <a:latin typeface="Arial" panose="020B0604020202020204" pitchFamily="34" charset="0"/>
                          <a:ea typeface="+mn-ea"/>
                          <a:cs typeface="Arial" panose="020B0604020202020204" pitchFamily="34" charset="0"/>
                        </a:rPr>
                        <a:t>| </a:t>
                      </a:r>
                    </a:p>
                    <a:p>
                      <a:pPr marL="0" algn="l" defTabSz="914400" rtl="0" eaLnBrk="1" fontAlgn="t" latinLnBrk="0" hangingPunct="1"/>
                      <a:r>
                        <a:rPr lang="es-ES" sz="1400" b="0" i="0" kern="1200" dirty="0" err="1" smtClean="0">
                          <a:solidFill>
                            <a:schemeClr val="dk1"/>
                          </a:solidFill>
                          <a:effectLst/>
                          <a:latin typeface="Arial" panose="020B0604020202020204" pitchFamily="34" charset="0"/>
                          <a:ea typeface="+mn-ea"/>
                          <a:cs typeface="Arial" panose="020B0604020202020204" pitchFamily="34" charset="0"/>
                        </a:rPr>
                        <a:t>line-through|initial|inherit</a:t>
                      </a:r>
                      <a:endParaRPr lang="es-ES" sz="1400" kern="1200" noProof="0" dirty="0">
                        <a:solidFill>
                          <a:schemeClr val="tx1"/>
                        </a:solidFill>
                        <a:effectLst/>
                        <a:latin typeface="Arial" panose="020B0604020202020204" pitchFamily="34" charset="0"/>
                        <a:ea typeface="+mn-ea"/>
                        <a:cs typeface="Arial" panose="020B0604020202020204" pitchFamily="34" charset="0"/>
                      </a:endParaRPr>
                    </a:p>
                  </a:txBody>
                  <a:tcPr marL="47625" marR="47625" marT="66675" marB="66675"/>
                </a:tc>
                <a:tc>
                  <a:txBody>
                    <a:bodyPr/>
                    <a:lstStyle/>
                    <a:p>
                      <a:pPr fontAlgn="t"/>
                      <a:r>
                        <a:rPr lang="es-ES" sz="1400" kern="1200" noProof="0" dirty="0" smtClean="0">
                          <a:effectLst/>
                          <a:latin typeface="Arial" panose="020B0604020202020204" pitchFamily="34" charset="0"/>
                          <a:cs typeface="Arial" panose="020B0604020202020204" pitchFamily="34" charset="0"/>
                        </a:rPr>
                        <a:t>Especifica la decoración sobre un</a:t>
                      </a:r>
                      <a:r>
                        <a:rPr lang="es-ES" sz="1400" kern="1200" baseline="0" noProof="0" dirty="0" smtClean="0">
                          <a:effectLst/>
                          <a:latin typeface="Arial" panose="020B0604020202020204" pitchFamily="34" charset="0"/>
                          <a:cs typeface="Arial" panose="020B0604020202020204" pitchFamily="34" charset="0"/>
                        </a:rPr>
                        <a:t> texto, son las decoraciones de subrayado, un línea por encima del texto y tachado.</a:t>
                      </a:r>
                      <a:endParaRPr lang="es-ES" sz="1400" noProof="0" dirty="0">
                        <a:effectLst/>
                        <a:latin typeface="Arial" panose="020B0604020202020204" pitchFamily="34" charset="0"/>
                        <a:cs typeface="Arial" panose="020B0604020202020204" pitchFamily="34" charset="0"/>
                      </a:endParaRPr>
                    </a:p>
                  </a:txBody>
                  <a:tcPr marL="47625" marR="47625" marT="66675" marB="66675"/>
                </a:tc>
              </a:tr>
              <a:tr h="289513">
                <a:tc>
                  <a:txBody>
                    <a:bodyPr/>
                    <a:lstStyle/>
                    <a:p>
                      <a:pPr marL="0" algn="l" defTabSz="914400" rtl="0" eaLnBrk="1" fontAlgn="t" latinLnBrk="0" hangingPunct="1"/>
                      <a:r>
                        <a:rPr lang="es-ES" sz="1400" kern="1200" noProof="0" dirty="0" err="1" smtClean="0">
                          <a:effectLst/>
                          <a:latin typeface="Arial" panose="020B0604020202020204" pitchFamily="34" charset="0"/>
                          <a:cs typeface="Arial" panose="020B0604020202020204" pitchFamily="34" charset="0"/>
                        </a:rPr>
                        <a:t>text</a:t>
                      </a:r>
                      <a:r>
                        <a:rPr lang="es-ES" sz="1400" kern="1200" noProof="0" dirty="0" smtClean="0">
                          <a:effectLst/>
                          <a:latin typeface="Arial" panose="020B0604020202020204" pitchFamily="34" charset="0"/>
                          <a:cs typeface="Arial" panose="020B0604020202020204" pitchFamily="34" charset="0"/>
                        </a:rPr>
                        <a:t>-</a:t>
                      </a:r>
                      <a:r>
                        <a:rPr lang="es-ES" sz="1400" kern="1200" noProof="0" dirty="0" err="1" smtClean="0">
                          <a:effectLst/>
                          <a:latin typeface="Arial" panose="020B0604020202020204" pitchFamily="34" charset="0"/>
                          <a:cs typeface="Arial" panose="020B0604020202020204" pitchFamily="34" charset="0"/>
                        </a:rPr>
                        <a:t>decoration</a:t>
                      </a:r>
                      <a:r>
                        <a:rPr lang="es-ES" sz="1400" kern="1200" noProof="0" dirty="0" smtClean="0">
                          <a:effectLst/>
                          <a:latin typeface="Arial" panose="020B0604020202020204" pitchFamily="34" charset="0"/>
                          <a:cs typeface="Arial" panose="020B0604020202020204" pitchFamily="34" charset="0"/>
                        </a:rPr>
                        <a:t>-color</a:t>
                      </a:r>
                      <a:endParaRPr lang="es-ES" sz="1400" kern="1200" noProof="0" dirty="0">
                        <a:solidFill>
                          <a:schemeClr val="tx1"/>
                        </a:solidFill>
                        <a:effectLst/>
                        <a:latin typeface="Arial" panose="020B0604020202020204" pitchFamily="34" charset="0"/>
                        <a:ea typeface="+mn-ea"/>
                        <a:cs typeface="Arial" panose="020B0604020202020204" pitchFamily="34" charset="0"/>
                      </a:endParaRPr>
                    </a:p>
                  </a:txBody>
                  <a:tcPr marL="47625" marR="47625" marT="66675" marB="66675"/>
                </a:tc>
                <a:tc>
                  <a:txBody>
                    <a:bodyPr/>
                    <a:lstStyle/>
                    <a:p>
                      <a:pPr marL="0" algn="l" defTabSz="914400" rtl="0" eaLnBrk="1" fontAlgn="t" latinLnBrk="0" hangingPunct="1"/>
                      <a:r>
                        <a:rPr lang="es-ES" sz="1400" kern="1200" noProof="0" dirty="0" err="1" smtClean="0">
                          <a:solidFill>
                            <a:schemeClr val="tx1"/>
                          </a:solidFill>
                          <a:effectLst/>
                          <a:latin typeface="Arial" panose="020B0604020202020204" pitchFamily="34" charset="0"/>
                          <a:ea typeface="+mn-ea"/>
                          <a:cs typeface="Arial" panose="020B0604020202020204" pitchFamily="34" charset="0"/>
                        </a:rPr>
                        <a:t>color|initial|inherit</a:t>
                      </a:r>
                      <a:endParaRPr lang="es-ES" sz="1400" kern="1200" noProof="0" dirty="0">
                        <a:solidFill>
                          <a:schemeClr val="tx1"/>
                        </a:solidFill>
                        <a:effectLst/>
                        <a:latin typeface="Arial" panose="020B0604020202020204" pitchFamily="34" charset="0"/>
                        <a:ea typeface="+mn-ea"/>
                        <a:cs typeface="Arial" panose="020B0604020202020204" pitchFamily="34" charset="0"/>
                      </a:endParaRPr>
                    </a:p>
                  </a:txBody>
                  <a:tcPr marL="47625" marR="47625" marT="66675" marB="66675"/>
                </a:tc>
                <a:tc>
                  <a:txBody>
                    <a:bodyPr/>
                    <a:lstStyle/>
                    <a:p>
                      <a:pPr fontAlgn="t"/>
                      <a:r>
                        <a:rPr lang="es-ES" sz="1400" kern="1200" noProof="0" dirty="0" smtClean="0">
                          <a:effectLst/>
                          <a:latin typeface="Arial" panose="020B0604020202020204" pitchFamily="34" charset="0"/>
                          <a:cs typeface="Arial" panose="020B0604020202020204" pitchFamily="34" charset="0"/>
                        </a:rPr>
                        <a:t>Especifica el color de </a:t>
                      </a:r>
                      <a:r>
                        <a:rPr lang="es-ES" sz="1400" kern="1200" noProof="0" dirty="0" err="1" smtClean="0">
                          <a:effectLst/>
                          <a:latin typeface="Arial" panose="020B0604020202020204" pitchFamily="34" charset="0"/>
                          <a:cs typeface="Arial" panose="020B0604020202020204" pitchFamily="34" charset="0"/>
                        </a:rPr>
                        <a:t>text-decoration</a:t>
                      </a:r>
                      <a:r>
                        <a:rPr lang="es-ES" sz="1400" kern="1200" noProof="0" dirty="0" smtClean="0">
                          <a:effectLst/>
                          <a:latin typeface="Arial" panose="020B0604020202020204" pitchFamily="34" charset="0"/>
                          <a:cs typeface="Arial" panose="020B0604020202020204" pitchFamily="34" charset="0"/>
                        </a:rPr>
                        <a:t>.</a:t>
                      </a:r>
                      <a:endParaRPr lang="es-ES" sz="1400" noProof="0" dirty="0">
                        <a:effectLst/>
                        <a:latin typeface="Arial" panose="020B0604020202020204" pitchFamily="34" charset="0"/>
                        <a:cs typeface="Arial" panose="020B0604020202020204" pitchFamily="34" charset="0"/>
                      </a:endParaRPr>
                    </a:p>
                  </a:txBody>
                  <a:tcPr marL="47625" marR="47625" marT="66675" marB="66675"/>
                </a:tc>
              </a:tr>
              <a:tr h="289513">
                <a:tc>
                  <a:txBody>
                    <a:bodyPr/>
                    <a:lstStyle/>
                    <a:p>
                      <a:pPr marL="0" algn="l" defTabSz="914400" rtl="0" eaLnBrk="1" fontAlgn="t" latinLnBrk="0" hangingPunct="1"/>
                      <a:r>
                        <a:rPr lang="es-ES" sz="1400" kern="1200" noProof="0" dirty="0" err="1" smtClean="0">
                          <a:effectLst/>
                          <a:latin typeface="Arial" panose="020B0604020202020204" pitchFamily="34" charset="0"/>
                          <a:cs typeface="Arial" panose="020B0604020202020204" pitchFamily="34" charset="0"/>
                        </a:rPr>
                        <a:t>text</a:t>
                      </a:r>
                      <a:r>
                        <a:rPr lang="es-ES" sz="1400" kern="1200" noProof="0" dirty="0" smtClean="0">
                          <a:effectLst/>
                          <a:latin typeface="Arial" panose="020B0604020202020204" pitchFamily="34" charset="0"/>
                          <a:cs typeface="Arial" panose="020B0604020202020204" pitchFamily="34" charset="0"/>
                        </a:rPr>
                        <a:t>-</a:t>
                      </a:r>
                      <a:r>
                        <a:rPr lang="es-ES" sz="1400" kern="1200" noProof="0" dirty="0" err="1" smtClean="0">
                          <a:effectLst/>
                          <a:latin typeface="Arial" panose="020B0604020202020204" pitchFamily="34" charset="0"/>
                          <a:cs typeface="Arial" panose="020B0604020202020204" pitchFamily="34" charset="0"/>
                        </a:rPr>
                        <a:t>decoration</a:t>
                      </a:r>
                      <a:r>
                        <a:rPr lang="es-ES" sz="1400" kern="1200" noProof="0" dirty="0" smtClean="0">
                          <a:effectLst/>
                          <a:latin typeface="Arial" panose="020B0604020202020204" pitchFamily="34" charset="0"/>
                          <a:cs typeface="Arial" panose="020B0604020202020204" pitchFamily="34" charset="0"/>
                        </a:rPr>
                        <a:t>-line</a:t>
                      </a:r>
                      <a:endParaRPr lang="es-ES" sz="1400" kern="1200" noProof="0" dirty="0">
                        <a:solidFill>
                          <a:schemeClr val="tx1"/>
                        </a:solidFill>
                        <a:effectLst/>
                        <a:latin typeface="Arial" panose="020B0604020202020204" pitchFamily="34" charset="0"/>
                        <a:ea typeface="+mn-ea"/>
                        <a:cs typeface="Arial" panose="020B0604020202020204" pitchFamily="34" charset="0"/>
                      </a:endParaRPr>
                    </a:p>
                  </a:txBody>
                  <a:tcPr marL="47625" marR="47625" marT="66675" marB="66675"/>
                </a:tc>
                <a:tc>
                  <a:txBody>
                    <a:bodyPr/>
                    <a:lstStyle/>
                    <a:p>
                      <a:pPr marL="0" algn="l" defTabSz="914400" rtl="0" eaLnBrk="1" fontAlgn="t" latinLnBrk="0" hangingPunct="1"/>
                      <a:r>
                        <a:rPr lang="es-ES" sz="1400" kern="1200" noProof="0" dirty="0" err="1" smtClean="0">
                          <a:solidFill>
                            <a:schemeClr val="tx1"/>
                          </a:solidFill>
                          <a:effectLst/>
                          <a:latin typeface="Arial" panose="020B0604020202020204" pitchFamily="34" charset="0"/>
                          <a:ea typeface="+mn-ea"/>
                          <a:cs typeface="Arial" panose="020B0604020202020204" pitchFamily="34" charset="0"/>
                        </a:rPr>
                        <a:t>none|underline|overline|line-through|initial|inherit</a:t>
                      </a:r>
                      <a:endParaRPr lang="es-ES" sz="1400" kern="1200" noProof="0" dirty="0">
                        <a:solidFill>
                          <a:schemeClr val="tx1"/>
                        </a:solidFill>
                        <a:effectLst/>
                        <a:latin typeface="Arial" panose="020B0604020202020204" pitchFamily="34" charset="0"/>
                        <a:ea typeface="+mn-ea"/>
                        <a:cs typeface="Arial" panose="020B0604020202020204" pitchFamily="34" charset="0"/>
                      </a:endParaRPr>
                    </a:p>
                  </a:txBody>
                  <a:tcPr marL="47625" marR="47625" marT="66675" marB="66675"/>
                </a:tc>
                <a:tc>
                  <a:txBody>
                    <a:bodyPr/>
                    <a:lstStyle/>
                    <a:p>
                      <a:pPr fontAlgn="t"/>
                      <a:r>
                        <a:rPr lang="es-ES" sz="1400" kern="1200" noProof="0" dirty="0" smtClean="0">
                          <a:effectLst/>
                          <a:latin typeface="Arial" panose="020B0604020202020204" pitchFamily="34" charset="0"/>
                          <a:cs typeface="Arial" panose="020B0604020202020204" pitchFamily="34" charset="0"/>
                        </a:rPr>
                        <a:t>Especifica el tipo de línea</a:t>
                      </a:r>
                      <a:r>
                        <a:rPr lang="es-ES" sz="1400" kern="1200" baseline="0" noProof="0" dirty="0" smtClean="0">
                          <a:effectLst/>
                          <a:latin typeface="Arial" panose="020B0604020202020204" pitchFamily="34" charset="0"/>
                          <a:cs typeface="Arial" panose="020B0604020202020204" pitchFamily="34" charset="0"/>
                        </a:rPr>
                        <a:t> en </a:t>
                      </a:r>
                      <a:r>
                        <a:rPr lang="es-ES" sz="1400" kern="1200" baseline="0" noProof="0" dirty="0" err="1" smtClean="0">
                          <a:effectLst/>
                          <a:latin typeface="Arial" panose="020B0604020202020204" pitchFamily="34" charset="0"/>
                          <a:cs typeface="Arial" panose="020B0604020202020204" pitchFamily="34" charset="0"/>
                        </a:rPr>
                        <a:t>text-decoration</a:t>
                      </a:r>
                      <a:r>
                        <a:rPr lang="es-ES" sz="1400" kern="1200" baseline="0" noProof="0" dirty="0" smtClean="0">
                          <a:effectLst/>
                          <a:latin typeface="Arial" panose="020B0604020202020204" pitchFamily="34" charset="0"/>
                          <a:cs typeface="Arial" panose="020B0604020202020204" pitchFamily="34" charset="0"/>
                        </a:rPr>
                        <a:t>. </a:t>
                      </a:r>
                      <a:endParaRPr lang="es-ES" sz="1400" noProof="0" dirty="0">
                        <a:effectLst/>
                        <a:latin typeface="Arial" panose="020B0604020202020204" pitchFamily="34" charset="0"/>
                        <a:cs typeface="Arial" panose="020B0604020202020204" pitchFamily="34" charset="0"/>
                      </a:endParaRPr>
                    </a:p>
                  </a:txBody>
                  <a:tcPr marL="47625" marR="47625" marT="66675" marB="66675"/>
                </a:tc>
              </a:tr>
              <a:tr h="289513">
                <a:tc>
                  <a:txBody>
                    <a:bodyPr/>
                    <a:lstStyle/>
                    <a:p>
                      <a:pPr marL="0" algn="l" defTabSz="914400" rtl="0" eaLnBrk="1" fontAlgn="t" latinLnBrk="0" hangingPunct="1"/>
                      <a:r>
                        <a:rPr lang="es-ES" sz="1400" kern="1200" noProof="0" dirty="0" err="1" smtClean="0">
                          <a:effectLst/>
                          <a:latin typeface="Arial" panose="020B0604020202020204" pitchFamily="34" charset="0"/>
                          <a:cs typeface="Arial" panose="020B0604020202020204" pitchFamily="34" charset="0"/>
                        </a:rPr>
                        <a:t>text-decoration-style</a:t>
                      </a:r>
                      <a:endParaRPr lang="es-ES" sz="1400" kern="1200" noProof="0" dirty="0">
                        <a:solidFill>
                          <a:schemeClr val="tx1"/>
                        </a:solidFill>
                        <a:effectLst/>
                        <a:latin typeface="Arial" panose="020B0604020202020204" pitchFamily="34" charset="0"/>
                        <a:ea typeface="+mn-ea"/>
                        <a:cs typeface="Arial" panose="020B0604020202020204" pitchFamily="34" charset="0"/>
                      </a:endParaRPr>
                    </a:p>
                  </a:txBody>
                  <a:tcPr marL="47625" marR="47625" marT="66675" marB="66675"/>
                </a:tc>
                <a:tc>
                  <a:txBody>
                    <a:bodyPr/>
                    <a:lstStyle/>
                    <a:p>
                      <a:pPr marL="0" algn="l" defTabSz="914400" rtl="0" eaLnBrk="1" fontAlgn="t" latinLnBrk="0" hangingPunct="1"/>
                      <a:r>
                        <a:rPr lang="es-ES" sz="1400" kern="1200" noProof="0" dirty="0" err="1" smtClean="0">
                          <a:solidFill>
                            <a:schemeClr val="tx1"/>
                          </a:solidFill>
                          <a:effectLst/>
                          <a:latin typeface="Arial" panose="020B0604020202020204" pitchFamily="34" charset="0"/>
                          <a:ea typeface="+mn-ea"/>
                          <a:cs typeface="Arial" panose="020B0604020202020204" pitchFamily="34" charset="0"/>
                        </a:rPr>
                        <a:t>solid|double|dotted|dashed|wavy|initial|inherit</a:t>
                      </a:r>
                      <a:endParaRPr lang="es-ES" sz="1400" kern="1200" noProof="0" dirty="0">
                        <a:solidFill>
                          <a:schemeClr val="tx1"/>
                        </a:solidFill>
                        <a:effectLst/>
                        <a:latin typeface="Arial" panose="020B0604020202020204" pitchFamily="34" charset="0"/>
                        <a:ea typeface="+mn-ea"/>
                        <a:cs typeface="Arial" panose="020B0604020202020204" pitchFamily="34" charset="0"/>
                      </a:endParaRPr>
                    </a:p>
                  </a:txBody>
                  <a:tcPr marL="47625" marR="47625" marT="66675" marB="66675"/>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s-ES" sz="1400" kern="1200" noProof="0" dirty="0" smtClean="0">
                          <a:effectLst/>
                          <a:latin typeface="Arial" panose="020B0604020202020204" pitchFamily="34" charset="0"/>
                          <a:cs typeface="Arial" panose="020B0604020202020204" pitchFamily="34" charset="0"/>
                        </a:rPr>
                        <a:t>Especifica el estilo de línea</a:t>
                      </a:r>
                      <a:r>
                        <a:rPr lang="es-ES" sz="1400" kern="1200" baseline="0" noProof="0" dirty="0" smtClean="0">
                          <a:effectLst/>
                          <a:latin typeface="Arial" panose="020B0604020202020204" pitchFamily="34" charset="0"/>
                          <a:cs typeface="Arial" panose="020B0604020202020204" pitchFamily="34" charset="0"/>
                        </a:rPr>
                        <a:t> en </a:t>
                      </a:r>
                      <a:r>
                        <a:rPr lang="es-ES" sz="1400" kern="1200" baseline="0" noProof="0" dirty="0" err="1" smtClean="0">
                          <a:effectLst/>
                          <a:latin typeface="Arial" panose="020B0604020202020204" pitchFamily="34" charset="0"/>
                          <a:cs typeface="Arial" panose="020B0604020202020204" pitchFamily="34" charset="0"/>
                        </a:rPr>
                        <a:t>text-decoration</a:t>
                      </a:r>
                      <a:r>
                        <a:rPr lang="es-ES" sz="1400" kern="1200" baseline="0" noProof="0" dirty="0" smtClean="0">
                          <a:effectLst/>
                          <a:latin typeface="Arial" panose="020B0604020202020204" pitchFamily="34" charset="0"/>
                          <a:cs typeface="Arial" panose="020B0604020202020204" pitchFamily="34" charset="0"/>
                        </a:rPr>
                        <a:t>. </a:t>
                      </a:r>
                      <a:endParaRPr lang="es-ES" sz="1400" noProof="0" dirty="0" smtClean="0">
                        <a:effectLst/>
                        <a:latin typeface="Arial" panose="020B0604020202020204" pitchFamily="34" charset="0"/>
                        <a:cs typeface="Arial" panose="020B0604020202020204" pitchFamily="34" charset="0"/>
                      </a:endParaRPr>
                    </a:p>
                  </a:txBody>
                  <a:tcPr marL="47625" marR="47625" marT="66675" marB="66675"/>
                </a:tc>
              </a:tr>
              <a:tr h="289513">
                <a:tc>
                  <a:txBody>
                    <a:bodyPr/>
                    <a:lstStyle/>
                    <a:p>
                      <a:pPr marL="0" algn="l" defTabSz="914400" rtl="0" eaLnBrk="1" fontAlgn="t" latinLnBrk="0" hangingPunct="1"/>
                      <a:r>
                        <a:rPr lang="es-ES" sz="1400" kern="1200" noProof="0" dirty="0" err="1" smtClean="0">
                          <a:effectLst/>
                          <a:latin typeface="Arial" panose="020B0604020202020204" pitchFamily="34" charset="0"/>
                          <a:cs typeface="Arial" panose="020B0604020202020204" pitchFamily="34" charset="0"/>
                        </a:rPr>
                        <a:t>text-shadow</a:t>
                      </a:r>
                      <a:endParaRPr lang="es-ES" sz="1400" kern="1200" noProof="0" dirty="0">
                        <a:solidFill>
                          <a:schemeClr val="tx1"/>
                        </a:solidFill>
                        <a:effectLst/>
                        <a:latin typeface="Arial" panose="020B0604020202020204" pitchFamily="34" charset="0"/>
                        <a:ea typeface="+mn-ea"/>
                        <a:cs typeface="Arial" panose="020B0604020202020204" pitchFamily="34" charset="0"/>
                      </a:endParaRPr>
                    </a:p>
                  </a:txBody>
                  <a:tcPr marL="47625" marR="47625" marT="66675" marB="66675"/>
                </a:tc>
                <a:tc>
                  <a:txBody>
                    <a:bodyPr/>
                    <a:lstStyle/>
                    <a:p>
                      <a:pPr marL="0" algn="l" defTabSz="914400" rtl="0" eaLnBrk="1" fontAlgn="t" latinLnBrk="0" hangingPunct="1"/>
                      <a:r>
                        <a:rPr lang="es-ES" sz="1400" kern="1200" noProof="0" dirty="0" smtClean="0">
                          <a:solidFill>
                            <a:schemeClr val="tx1"/>
                          </a:solidFill>
                          <a:effectLst/>
                          <a:latin typeface="Arial" panose="020B0604020202020204" pitchFamily="34" charset="0"/>
                          <a:ea typeface="+mn-ea"/>
                          <a:cs typeface="Arial" panose="020B0604020202020204" pitchFamily="34" charset="0"/>
                        </a:rPr>
                        <a:t>h-</a:t>
                      </a:r>
                      <a:r>
                        <a:rPr lang="es-ES" sz="1400" kern="1200" noProof="0" dirty="0" err="1" smtClean="0">
                          <a:solidFill>
                            <a:schemeClr val="tx1"/>
                          </a:solidFill>
                          <a:effectLst/>
                          <a:latin typeface="Arial" panose="020B0604020202020204" pitchFamily="34" charset="0"/>
                          <a:ea typeface="+mn-ea"/>
                          <a:cs typeface="Arial" panose="020B0604020202020204" pitchFamily="34" charset="0"/>
                        </a:rPr>
                        <a:t>shadow</a:t>
                      </a:r>
                      <a:r>
                        <a:rPr lang="es-ES" sz="1400" kern="1200" noProof="0" dirty="0" smtClean="0">
                          <a:solidFill>
                            <a:schemeClr val="tx1"/>
                          </a:solidFill>
                          <a:effectLst/>
                          <a:latin typeface="Arial" panose="020B0604020202020204" pitchFamily="34" charset="0"/>
                          <a:ea typeface="+mn-ea"/>
                          <a:cs typeface="Arial" panose="020B0604020202020204" pitchFamily="34" charset="0"/>
                        </a:rPr>
                        <a:t> v-</a:t>
                      </a:r>
                      <a:r>
                        <a:rPr lang="es-ES" sz="1400" kern="1200" noProof="0" dirty="0" err="1" smtClean="0">
                          <a:solidFill>
                            <a:schemeClr val="tx1"/>
                          </a:solidFill>
                          <a:effectLst/>
                          <a:latin typeface="Arial" panose="020B0604020202020204" pitchFamily="34" charset="0"/>
                          <a:ea typeface="+mn-ea"/>
                          <a:cs typeface="Arial" panose="020B0604020202020204" pitchFamily="34" charset="0"/>
                        </a:rPr>
                        <a:t>shadow</a:t>
                      </a:r>
                      <a:r>
                        <a:rPr lang="es-ES" sz="1400" kern="1200" noProof="0" dirty="0" smtClean="0">
                          <a:solidFill>
                            <a:schemeClr val="tx1"/>
                          </a:solidFill>
                          <a:effectLst/>
                          <a:latin typeface="Arial" panose="020B0604020202020204" pitchFamily="34" charset="0"/>
                          <a:ea typeface="+mn-ea"/>
                          <a:cs typeface="Arial" panose="020B0604020202020204" pitchFamily="34" charset="0"/>
                        </a:rPr>
                        <a:t> </a:t>
                      </a:r>
                      <a:r>
                        <a:rPr lang="es-ES" sz="1400" kern="1200" noProof="0" dirty="0" err="1" smtClean="0">
                          <a:solidFill>
                            <a:schemeClr val="tx1"/>
                          </a:solidFill>
                          <a:effectLst/>
                          <a:latin typeface="Arial" panose="020B0604020202020204" pitchFamily="34" charset="0"/>
                          <a:ea typeface="+mn-ea"/>
                          <a:cs typeface="Arial" panose="020B0604020202020204" pitchFamily="34" charset="0"/>
                        </a:rPr>
                        <a:t>blur-radius</a:t>
                      </a:r>
                      <a:r>
                        <a:rPr lang="es-ES" sz="1400" kern="1200" noProof="0" dirty="0" smtClean="0">
                          <a:solidFill>
                            <a:schemeClr val="tx1"/>
                          </a:solidFill>
                          <a:effectLst/>
                          <a:latin typeface="Arial" panose="020B0604020202020204" pitchFamily="34" charset="0"/>
                          <a:ea typeface="+mn-ea"/>
                          <a:cs typeface="Arial" panose="020B0604020202020204" pitchFamily="34" charset="0"/>
                        </a:rPr>
                        <a:t> </a:t>
                      </a:r>
                      <a:r>
                        <a:rPr lang="es-ES" sz="1400" kern="1200" noProof="0" dirty="0" err="1" smtClean="0">
                          <a:solidFill>
                            <a:schemeClr val="tx1"/>
                          </a:solidFill>
                          <a:effectLst/>
                          <a:latin typeface="Arial" panose="020B0604020202020204" pitchFamily="34" charset="0"/>
                          <a:ea typeface="+mn-ea"/>
                          <a:cs typeface="Arial" panose="020B0604020202020204" pitchFamily="34" charset="0"/>
                        </a:rPr>
                        <a:t>color|none|initial|inherit</a:t>
                      </a:r>
                      <a:endParaRPr lang="es-ES" sz="1400" kern="1200" noProof="0" dirty="0">
                        <a:solidFill>
                          <a:schemeClr val="tx1"/>
                        </a:solidFill>
                        <a:effectLst/>
                        <a:latin typeface="Arial" panose="020B0604020202020204" pitchFamily="34" charset="0"/>
                        <a:ea typeface="+mn-ea"/>
                        <a:cs typeface="Arial" panose="020B0604020202020204" pitchFamily="34" charset="0"/>
                      </a:endParaRPr>
                    </a:p>
                  </a:txBody>
                  <a:tcPr marL="47625" marR="47625" marT="66675" marB="66675"/>
                </a:tc>
                <a:tc>
                  <a:txBody>
                    <a:bodyPr/>
                    <a:lstStyle/>
                    <a:p>
                      <a:pPr fontAlgn="t"/>
                      <a:r>
                        <a:rPr lang="es-ES" sz="1400" kern="1200" noProof="0" dirty="0" smtClean="0">
                          <a:effectLst/>
                          <a:latin typeface="Arial" panose="020B0604020202020204" pitchFamily="34" charset="0"/>
                          <a:cs typeface="Arial" panose="020B0604020202020204" pitchFamily="34" charset="0"/>
                        </a:rPr>
                        <a:t>Añade sombra al</a:t>
                      </a:r>
                      <a:r>
                        <a:rPr lang="es-ES" sz="1400" kern="1200" baseline="0" noProof="0" dirty="0" smtClean="0">
                          <a:effectLst/>
                          <a:latin typeface="Arial" panose="020B0604020202020204" pitchFamily="34" charset="0"/>
                          <a:cs typeface="Arial" panose="020B0604020202020204" pitchFamily="34" charset="0"/>
                        </a:rPr>
                        <a:t> texto. </a:t>
                      </a:r>
                      <a:endParaRPr lang="es-ES" sz="1400" noProof="0" dirty="0">
                        <a:effectLst/>
                        <a:latin typeface="Arial" panose="020B0604020202020204" pitchFamily="34" charset="0"/>
                        <a:cs typeface="Arial" panose="020B0604020202020204" pitchFamily="34" charset="0"/>
                      </a:endParaRPr>
                    </a:p>
                  </a:txBody>
                  <a:tcPr marL="47625" marR="47625" marT="66675" marB="66675"/>
                </a:tc>
              </a:tr>
            </a:tbl>
          </a:graphicData>
        </a:graphic>
      </p:graphicFrame>
    </p:spTree>
    <p:extLst>
      <p:ext uri="{BB962C8B-B14F-4D97-AF65-F5344CB8AC3E}">
        <p14:creationId xmlns:p14="http://schemas.microsoft.com/office/powerpoint/2010/main" val="203966072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chemeClr val="tx1">
                    <a:lumMod val="95000"/>
                    <a:lumOff val="5000"/>
                  </a:schemeClr>
                </a:solidFill>
              </a:rPr>
              <a:t>Propiedades para decoración de textos - Ejemplos</a:t>
            </a:r>
            <a:endParaRPr lang="es-ES_tradnl" dirty="0"/>
          </a:p>
        </p:txBody>
      </p:sp>
      <p:sp>
        <p:nvSpPr>
          <p:cNvPr id="15" name="9 Marcador de texto"/>
          <p:cNvSpPr>
            <a:spLocks noGrp="1"/>
          </p:cNvSpPr>
          <p:nvPr>
            <p:ph type="body" sz="quarter" idx="10"/>
          </p:nvPr>
        </p:nvSpPr>
        <p:spPr>
          <a:xfrm>
            <a:off x="2196855" y="1412881"/>
            <a:ext cx="8820146" cy="337078"/>
          </a:xfrm>
        </p:spPr>
        <p:txBody>
          <a:bodyPr/>
          <a:lstStyle/>
          <a:p>
            <a:r>
              <a:rPr lang="es-ES" dirty="0"/>
              <a:t>Entorno cliente – HTML y CSS - Formateando texto</a:t>
            </a:r>
          </a:p>
        </p:txBody>
      </p:sp>
      <p:sp>
        <p:nvSpPr>
          <p:cNvPr id="6" name="5 Rectángulo"/>
          <p:cNvSpPr/>
          <p:nvPr/>
        </p:nvSpPr>
        <p:spPr>
          <a:xfrm>
            <a:off x="2304033" y="1889944"/>
            <a:ext cx="8928992" cy="584775"/>
          </a:xfrm>
          <a:prstGeom prst="rect">
            <a:avLst/>
          </a:prstGeom>
          <a:ln>
            <a:noFill/>
          </a:ln>
        </p:spPr>
        <p:txBody>
          <a:bodyPr wrap="square">
            <a:spAutoFit/>
          </a:bodyPr>
          <a:lstStyle/>
          <a:p>
            <a:pPr algn="just"/>
            <a:endParaRPr lang="es-ES" sz="1600" dirty="0">
              <a:latin typeface="Arial" panose="020B0604020202020204" pitchFamily="34" charset="0"/>
              <a:cs typeface="Arial" panose="020B0604020202020204" pitchFamily="34" charset="0"/>
            </a:endParaRPr>
          </a:p>
          <a:p>
            <a:pPr algn="just"/>
            <a:endParaRPr lang="es-ES" sz="1600" dirty="0" smtClean="0">
              <a:latin typeface="Arial" panose="020B0604020202020204" pitchFamily="34" charset="0"/>
              <a:cs typeface="Arial" panose="020B0604020202020204" pitchFamily="34" charset="0"/>
            </a:endParaRPr>
          </a:p>
        </p:txBody>
      </p:sp>
      <p:sp>
        <p:nvSpPr>
          <p:cNvPr id="7" name="6 Rectángulo"/>
          <p:cNvSpPr/>
          <p:nvPr/>
        </p:nvSpPr>
        <p:spPr>
          <a:xfrm>
            <a:off x="7056561" y="1961952"/>
            <a:ext cx="4176464" cy="1521919"/>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tIns="144000" bIns="144000">
            <a:spAutoFit/>
          </a:bodyPr>
          <a:lstStyle/>
          <a:p>
            <a:pPr>
              <a:tabLst>
                <a:tab pos="354013" algn="l"/>
              </a:tabLst>
            </a:pPr>
            <a:r>
              <a:rPr lang="es-ES" sz="1600" dirty="0">
                <a:solidFill>
                  <a:srgbClr val="008000"/>
                </a:solidFill>
                <a:latin typeface="Arial" panose="020B0604020202020204" pitchFamily="34" charset="0"/>
                <a:cs typeface="Arial" panose="020B0604020202020204" pitchFamily="34" charset="0"/>
              </a:rPr>
              <a:t>.</a:t>
            </a:r>
            <a:r>
              <a:rPr lang="es-ES" sz="1600" dirty="0" err="1">
                <a:solidFill>
                  <a:srgbClr val="008000"/>
                </a:solidFill>
                <a:latin typeface="Arial" panose="020B0604020202020204" pitchFamily="34" charset="0"/>
                <a:cs typeface="Arial" panose="020B0604020202020204" pitchFamily="34" charset="0"/>
              </a:rPr>
              <a:t>palabrasclave</a:t>
            </a:r>
            <a:r>
              <a:rPr lang="es-ES" sz="1600" dirty="0">
                <a:solidFill>
                  <a:srgbClr val="008000"/>
                </a:solidFill>
                <a:latin typeface="Arial" panose="020B0604020202020204" pitchFamily="34" charset="0"/>
                <a:cs typeface="Arial" panose="020B0604020202020204" pitchFamily="34" charset="0"/>
              </a:rPr>
              <a:t> {</a:t>
            </a:r>
          </a:p>
          <a:p>
            <a:pPr>
              <a:tabLst>
                <a:tab pos="354013" algn="l"/>
              </a:tabLst>
            </a:pPr>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text-decoration:underline</a:t>
            </a:r>
            <a:r>
              <a:rPr lang="es-ES" sz="1600" dirty="0">
                <a:solidFill>
                  <a:srgbClr val="008000"/>
                </a:solidFill>
                <a:latin typeface="Arial" panose="020B0604020202020204" pitchFamily="34" charset="0"/>
                <a:cs typeface="Arial" panose="020B0604020202020204" pitchFamily="34" charset="0"/>
              </a:rPr>
              <a:t>;</a:t>
            </a:r>
          </a:p>
          <a:p>
            <a:pPr>
              <a:tabLst>
                <a:tab pos="354013" algn="l"/>
              </a:tabLst>
            </a:pPr>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text-decoration-color:red</a:t>
            </a:r>
            <a:r>
              <a:rPr lang="es-ES" sz="1600" dirty="0">
                <a:solidFill>
                  <a:srgbClr val="008000"/>
                </a:solidFill>
                <a:latin typeface="Arial" panose="020B0604020202020204" pitchFamily="34" charset="0"/>
                <a:cs typeface="Arial" panose="020B0604020202020204" pitchFamily="34" charset="0"/>
              </a:rPr>
              <a:t>;</a:t>
            </a:r>
          </a:p>
          <a:p>
            <a:pPr>
              <a:tabLst>
                <a:tab pos="354013" algn="l"/>
              </a:tabLst>
            </a:pPr>
            <a:r>
              <a:rPr lang="es-ES" sz="1600" dirty="0">
                <a:solidFill>
                  <a:srgbClr val="008000"/>
                </a:solidFill>
                <a:latin typeface="Arial" panose="020B0604020202020204" pitchFamily="34" charset="0"/>
                <a:cs typeface="Arial" panose="020B0604020202020204" pitchFamily="34" charset="0"/>
              </a:rPr>
              <a:t>	text-shadow:2px 2px #CCCCCC;</a:t>
            </a:r>
            <a:br>
              <a:rPr lang="es-ES" sz="1600" dirty="0">
                <a:solidFill>
                  <a:srgbClr val="008000"/>
                </a:solidFill>
                <a:latin typeface="Arial" panose="020B0604020202020204" pitchFamily="34" charset="0"/>
                <a:cs typeface="Arial" panose="020B0604020202020204" pitchFamily="34" charset="0"/>
              </a:rPr>
            </a:br>
            <a:r>
              <a:rPr lang="es-ES" sz="1600" dirty="0">
                <a:solidFill>
                  <a:srgbClr val="008000"/>
                </a:solidFill>
                <a:latin typeface="Arial" panose="020B0604020202020204" pitchFamily="34" charset="0"/>
                <a:cs typeface="Arial" panose="020B0604020202020204" pitchFamily="34" charset="0"/>
              </a:rPr>
              <a:t>}</a:t>
            </a:r>
          </a:p>
        </p:txBody>
      </p:sp>
      <p:sp>
        <p:nvSpPr>
          <p:cNvPr id="9" name="8 Rectángulo"/>
          <p:cNvSpPr/>
          <p:nvPr/>
        </p:nvSpPr>
        <p:spPr>
          <a:xfrm>
            <a:off x="2304033" y="1961952"/>
            <a:ext cx="4572000" cy="1077218"/>
          </a:xfrm>
          <a:prstGeom prst="rect">
            <a:avLst/>
          </a:prstGeom>
        </p:spPr>
        <p:txBody>
          <a:bodyPr>
            <a:spAutoFit/>
          </a:bodyPr>
          <a:lstStyle/>
          <a:p>
            <a:pPr lvl="0" algn="just"/>
            <a:r>
              <a:rPr lang="es-ES" sz="1600" dirty="0">
                <a:solidFill>
                  <a:prstClr val="black"/>
                </a:solidFill>
                <a:latin typeface="Arial" panose="020B0604020202020204" pitchFamily="34" charset="0"/>
                <a:cs typeface="Arial" panose="020B0604020202020204" pitchFamily="34" charset="0"/>
              </a:rPr>
              <a:t>Para las capas con la clase palabras clave se ha definido que estén subrayadas, en color rojo y con una sombra gris de 2px de forma horizontal y vertical.</a:t>
            </a:r>
          </a:p>
        </p:txBody>
      </p:sp>
    </p:spTree>
    <p:extLst>
      <p:ext uri="{BB962C8B-B14F-4D97-AF65-F5344CB8AC3E}">
        <p14:creationId xmlns:p14="http://schemas.microsoft.com/office/powerpoint/2010/main" val="34464781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chemeClr val="tx1">
                    <a:lumMod val="95000"/>
                    <a:lumOff val="5000"/>
                  </a:schemeClr>
                </a:solidFill>
              </a:rPr>
              <a:t>Herramientas de trabajo</a:t>
            </a:r>
            <a:endParaRPr lang="es-ES_tradnl" dirty="0"/>
          </a:p>
        </p:txBody>
      </p:sp>
      <p:sp>
        <p:nvSpPr>
          <p:cNvPr id="15" name="9 Marcador de texto"/>
          <p:cNvSpPr>
            <a:spLocks noGrp="1"/>
          </p:cNvSpPr>
          <p:nvPr>
            <p:ph type="body" sz="quarter" idx="10"/>
          </p:nvPr>
        </p:nvSpPr>
        <p:spPr>
          <a:xfrm>
            <a:off x="2196855" y="1412881"/>
            <a:ext cx="5219746" cy="337078"/>
          </a:xfrm>
        </p:spPr>
        <p:txBody>
          <a:bodyPr/>
          <a:lstStyle/>
          <a:p>
            <a:r>
              <a:rPr lang="es-ES" dirty="0"/>
              <a:t>Entorno cliente – HTML y CSS - Herramientas de trabajo</a:t>
            </a:r>
          </a:p>
        </p:txBody>
      </p:sp>
      <p:sp>
        <p:nvSpPr>
          <p:cNvPr id="3" name="2 Rectángulo"/>
          <p:cNvSpPr/>
          <p:nvPr/>
        </p:nvSpPr>
        <p:spPr>
          <a:xfrm>
            <a:off x="2304033" y="1961952"/>
            <a:ext cx="8928992" cy="3539430"/>
          </a:xfrm>
          <a:prstGeom prst="rect">
            <a:avLst/>
          </a:prstGeom>
        </p:spPr>
        <p:txBody>
          <a:bodyPr wrap="square">
            <a:spAutoFit/>
          </a:bodyPr>
          <a:lstStyle/>
          <a:p>
            <a:pPr algn="just"/>
            <a:r>
              <a:rPr lang="es-ES" sz="1600" dirty="0" smtClean="0">
                <a:latin typeface="Arial" panose="020B0604020202020204" pitchFamily="34" charset="0"/>
                <a:cs typeface="Arial" panose="020B0604020202020204" pitchFamily="34" charset="0"/>
              </a:rPr>
              <a:t>Y utilizaremos varias páginas para consultar la sintaxis y las opciones de los lenguajes:</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hlinkClick r:id="rId2"/>
              </a:rPr>
              <a:t>http://www.w3schools.com</a:t>
            </a:r>
            <a:r>
              <a:rPr lang="es-ES" sz="1600" dirty="0" smtClean="0">
                <a:latin typeface="Arial" panose="020B0604020202020204" pitchFamily="34" charset="0"/>
                <a:cs typeface="Arial" panose="020B0604020202020204" pitchFamily="34" charset="0"/>
                <a:hlinkClick r:id="rId2"/>
              </a:rPr>
              <a:t>/</a:t>
            </a:r>
            <a:endParaRPr lang="es-ES" sz="1600" dirty="0" smtClean="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hlinkClick r:id="rId3"/>
              </a:rPr>
              <a:t>http://www.codecademy.com</a:t>
            </a:r>
            <a:r>
              <a:rPr lang="es-ES" sz="1600" dirty="0" smtClean="0">
                <a:latin typeface="Arial" panose="020B0604020202020204" pitchFamily="34" charset="0"/>
                <a:cs typeface="Arial" panose="020B0604020202020204" pitchFamily="34" charset="0"/>
                <a:hlinkClick r:id="rId3"/>
              </a:rPr>
              <a:t>/</a:t>
            </a:r>
            <a:endParaRPr lang="es-ES" sz="1600" dirty="0" smtClean="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hlinkClick r:id="rId4"/>
              </a:rPr>
              <a:t>http://www.w3c.es</a:t>
            </a:r>
            <a:r>
              <a:rPr lang="es-ES" sz="1600" dirty="0" smtClean="0">
                <a:latin typeface="Arial" panose="020B0604020202020204" pitchFamily="34" charset="0"/>
                <a:cs typeface="Arial" panose="020B0604020202020204" pitchFamily="34" charset="0"/>
                <a:hlinkClick r:id="rId4"/>
              </a:rPr>
              <a:t>/</a:t>
            </a:r>
            <a:endParaRPr lang="es-ES" sz="1600" dirty="0" smtClean="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hlinkClick r:id="rId5"/>
              </a:rPr>
              <a:t>http://es.html.net</a:t>
            </a:r>
            <a:r>
              <a:rPr lang="es-ES" sz="1600" dirty="0" smtClean="0">
                <a:latin typeface="Arial" panose="020B0604020202020204" pitchFamily="34" charset="0"/>
                <a:cs typeface="Arial" panose="020B0604020202020204" pitchFamily="34" charset="0"/>
                <a:hlinkClick r:id="rId5"/>
              </a:rPr>
              <a:t>/</a:t>
            </a:r>
            <a:endParaRPr lang="es-ES" sz="1600" dirty="0" smtClean="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hlinkClick r:id="rId6"/>
              </a:rPr>
              <a:t>http://jquery.com</a:t>
            </a:r>
            <a:r>
              <a:rPr lang="es-ES" sz="1600" dirty="0" smtClean="0">
                <a:latin typeface="Arial" panose="020B0604020202020204" pitchFamily="34" charset="0"/>
                <a:cs typeface="Arial" panose="020B0604020202020204" pitchFamily="34" charset="0"/>
                <a:hlinkClick r:id="rId6"/>
              </a:rPr>
              <a:t>/</a:t>
            </a:r>
            <a:endParaRPr lang="es-ES" sz="1600" dirty="0" smtClean="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hlinkClick r:id="rId7"/>
              </a:rPr>
              <a:t>http://tutorialphp.net</a:t>
            </a:r>
            <a:r>
              <a:rPr lang="es-ES" sz="1600" dirty="0" smtClean="0">
                <a:latin typeface="Arial" panose="020B0604020202020204" pitchFamily="34" charset="0"/>
                <a:cs typeface="Arial" panose="020B0604020202020204" pitchFamily="34" charset="0"/>
                <a:hlinkClick r:id="rId7"/>
              </a:rPr>
              <a:t>/</a:t>
            </a:r>
            <a:endParaRPr lang="es-ES" sz="1600" dirty="0" smtClean="0">
              <a:latin typeface="Arial" panose="020B0604020202020204" pitchFamily="34" charset="0"/>
              <a:cs typeface="Arial" panose="020B0604020202020204" pitchFamily="34" charset="0"/>
            </a:endParaRPr>
          </a:p>
          <a:p>
            <a:pPr algn="just"/>
            <a:endParaRPr lang="es-ES" sz="1600" dirty="0" smtClean="0">
              <a:latin typeface="Arial" panose="020B0604020202020204" pitchFamily="34" charset="0"/>
              <a:cs typeface="Arial" panose="020B0604020202020204" pitchFamily="34" charset="0"/>
            </a:endParaRPr>
          </a:p>
          <a:p>
            <a:pPr algn="just"/>
            <a:r>
              <a:rPr lang="es-ES" sz="1600" dirty="0" smtClean="0">
                <a:latin typeface="Arial" panose="020B0604020202020204" pitchFamily="34" charset="0"/>
                <a:cs typeface="Arial" panose="020B0604020202020204" pitchFamily="34" charset="0"/>
              </a:rPr>
              <a:t>Y para ver buenos diseños:</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hlinkClick r:id="rId8"/>
              </a:rPr>
              <a:t>http://www.awwwards.com</a:t>
            </a:r>
            <a:r>
              <a:rPr lang="es-ES" sz="1600" dirty="0" smtClean="0">
                <a:latin typeface="Arial" panose="020B0604020202020204" pitchFamily="34" charset="0"/>
                <a:cs typeface="Arial" panose="020B0604020202020204" pitchFamily="34" charset="0"/>
                <a:hlinkClick r:id="rId8"/>
              </a:rPr>
              <a:t>/</a:t>
            </a:r>
            <a:endParaRPr lang="es-ES" sz="1600" dirty="0" smtClean="0">
              <a:latin typeface="Arial" panose="020B0604020202020204" pitchFamily="34" charset="0"/>
              <a:cs typeface="Arial" panose="020B0604020202020204" pitchFamily="34" charset="0"/>
            </a:endParaRPr>
          </a:p>
          <a:p>
            <a:pPr algn="just"/>
            <a:endParaRPr lang="es-ES" sz="1600" dirty="0">
              <a:latin typeface="Arial" panose="020B0604020202020204" pitchFamily="34" charset="0"/>
              <a:cs typeface="Arial" panose="020B0604020202020204" pitchFamily="34" charset="0"/>
            </a:endParaRPr>
          </a:p>
          <a:p>
            <a:pPr algn="just"/>
            <a:r>
              <a:rPr lang="es-ES" sz="1600" dirty="0" smtClean="0">
                <a:latin typeface="Arial" panose="020B0604020202020204" pitchFamily="34" charset="0"/>
                <a:cs typeface="Arial" panose="020B0604020202020204" pitchFamily="34" charset="0"/>
              </a:rPr>
              <a:t>Las incluimos en los marcadores del navegador Chrome.</a:t>
            </a:r>
          </a:p>
        </p:txBody>
      </p:sp>
    </p:spTree>
    <p:extLst>
      <p:ext uri="{BB962C8B-B14F-4D97-AF65-F5344CB8AC3E}">
        <p14:creationId xmlns:p14="http://schemas.microsoft.com/office/powerpoint/2010/main" val="316118758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chemeClr val="tx1">
                    <a:lumMod val="95000"/>
                    <a:lumOff val="5000"/>
                  </a:schemeClr>
                </a:solidFill>
              </a:rPr>
              <a:t>Propiedades para fuentes</a:t>
            </a:r>
            <a:endParaRPr lang="es-ES_tradnl" dirty="0"/>
          </a:p>
        </p:txBody>
      </p:sp>
      <p:sp>
        <p:nvSpPr>
          <p:cNvPr id="15" name="9 Marcador de texto"/>
          <p:cNvSpPr>
            <a:spLocks noGrp="1"/>
          </p:cNvSpPr>
          <p:nvPr>
            <p:ph type="body" sz="quarter" idx="10"/>
          </p:nvPr>
        </p:nvSpPr>
        <p:spPr>
          <a:xfrm>
            <a:off x="2196855" y="1412881"/>
            <a:ext cx="8820146" cy="337078"/>
          </a:xfrm>
        </p:spPr>
        <p:txBody>
          <a:bodyPr/>
          <a:lstStyle/>
          <a:p>
            <a:r>
              <a:rPr lang="es-ES" dirty="0"/>
              <a:t>Entorno cliente – HTML y CSS - Formateando texto</a:t>
            </a:r>
          </a:p>
        </p:txBody>
      </p:sp>
      <p:sp>
        <p:nvSpPr>
          <p:cNvPr id="6" name="5 Rectángulo"/>
          <p:cNvSpPr/>
          <p:nvPr/>
        </p:nvSpPr>
        <p:spPr>
          <a:xfrm>
            <a:off x="2304033" y="1889944"/>
            <a:ext cx="8928992" cy="584775"/>
          </a:xfrm>
          <a:prstGeom prst="rect">
            <a:avLst/>
          </a:prstGeom>
          <a:ln>
            <a:noFill/>
          </a:ln>
        </p:spPr>
        <p:txBody>
          <a:bodyPr wrap="square">
            <a:spAutoFit/>
          </a:bodyPr>
          <a:lstStyle/>
          <a:p>
            <a:pPr algn="just"/>
            <a:endParaRPr lang="es-ES" sz="1600" dirty="0">
              <a:latin typeface="Arial" panose="020B0604020202020204" pitchFamily="34" charset="0"/>
              <a:cs typeface="Arial" panose="020B0604020202020204" pitchFamily="34" charset="0"/>
            </a:endParaRPr>
          </a:p>
          <a:p>
            <a:pPr algn="just"/>
            <a:endParaRPr lang="es-ES" sz="1600" dirty="0" smtClean="0">
              <a:latin typeface="Arial" panose="020B0604020202020204" pitchFamily="34" charset="0"/>
              <a:cs typeface="Arial" panose="020B0604020202020204" pitchFamily="34" charset="0"/>
            </a:endParaRPr>
          </a:p>
        </p:txBody>
      </p:sp>
      <p:graphicFrame>
        <p:nvGraphicFramePr>
          <p:cNvPr id="7" name="6 Tabla"/>
          <p:cNvGraphicFramePr>
            <a:graphicFrameLocks noGrp="1"/>
          </p:cNvGraphicFramePr>
          <p:nvPr>
            <p:extLst>
              <p:ext uri="{D42A27DB-BD31-4B8C-83A1-F6EECF244321}">
                <p14:modId xmlns:p14="http://schemas.microsoft.com/office/powerpoint/2010/main" val="2328838670"/>
              </p:ext>
            </p:extLst>
          </p:nvPr>
        </p:nvGraphicFramePr>
        <p:xfrm>
          <a:off x="2376041" y="1961952"/>
          <a:ext cx="8856985" cy="4541520"/>
        </p:xfrm>
        <a:graphic>
          <a:graphicData uri="http://schemas.openxmlformats.org/drawingml/2006/table">
            <a:tbl>
              <a:tblPr firstRow="1" bandRow="1">
                <a:tableStyleId>{00A15C55-8517-42AA-B614-E9B94910E393}</a:tableStyleId>
              </a:tblPr>
              <a:tblGrid>
                <a:gridCol w="1638358"/>
                <a:gridCol w="2466098"/>
                <a:gridCol w="4752529"/>
              </a:tblGrid>
              <a:tr h="289513">
                <a:tc>
                  <a:txBody>
                    <a:bodyPr/>
                    <a:lstStyle/>
                    <a:p>
                      <a:pPr marL="0" algn="l" defTabSz="914400" rtl="0" eaLnBrk="1" fontAlgn="t" latinLnBrk="0" hangingPunct="1"/>
                      <a:r>
                        <a:rPr lang="es-ES" sz="1200" kern="1200" noProof="0" dirty="0" smtClean="0">
                          <a:effectLst/>
                          <a:latin typeface="Arial" panose="020B0604020202020204" pitchFamily="34" charset="0"/>
                          <a:cs typeface="Arial" panose="020B0604020202020204" pitchFamily="34" charset="0"/>
                        </a:rPr>
                        <a:t>Propiedad</a:t>
                      </a:r>
                      <a:endParaRPr lang="es-ES" sz="1200" kern="1200" noProof="0" dirty="0">
                        <a:solidFill>
                          <a:schemeClr val="tx1"/>
                        </a:solidFill>
                        <a:effectLst/>
                        <a:latin typeface="Arial" panose="020B0604020202020204" pitchFamily="34" charset="0"/>
                        <a:ea typeface="+mn-ea"/>
                        <a:cs typeface="Arial" panose="020B0604020202020204" pitchFamily="34" charset="0"/>
                      </a:endParaRPr>
                    </a:p>
                  </a:txBody>
                  <a:tcPr marL="47625" marR="47625" marT="66675" marB="66675"/>
                </a:tc>
                <a:tc>
                  <a:txBody>
                    <a:bodyPr/>
                    <a:lstStyle/>
                    <a:p>
                      <a:pPr fontAlgn="t"/>
                      <a:r>
                        <a:rPr lang="es-ES" sz="1200" noProof="0" dirty="0" smtClean="0">
                          <a:effectLst/>
                          <a:latin typeface="Arial" panose="020B0604020202020204" pitchFamily="34" charset="0"/>
                          <a:cs typeface="Arial" panose="020B0604020202020204" pitchFamily="34" charset="0"/>
                        </a:rPr>
                        <a:t>Valores</a:t>
                      </a:r>
                      <a:endParaRPr lang="es-ES" sz="1200" noProof="0" dirty="0">
                        <a:effectLst/>
                        <a:latin typeface="Arial" panose="020B0604020202020204" pitchFamily="34" charset="0"/>
                        <a:cs typeface="Arial" panose="020B0604020202020204" pitchFamily="34" charset="0"/>
                      </a:endParaRPr>
                    </a:p>
                  </a:txBody>
                  <a:tcPr marL="47625" marR="47625" marT="66675" marB="66675"/>
                </a:tc>
                <a:tc>
                  <a:txBody>
                    <a:bodyPr/>
                    <a:lstStyle/>
                    <a:p>
                      <a:pPr fontAlgn="t"/>
                      <a:r>
                        <a:rPr lang="es-ES" sz="1200" noProof="0" dirty="0" smtClean="0">
                          <a:effectLst/>
                          <a:latin typeface="Arial" panose="020B0604020202020204" pitchFamily="34" charset="0"/>
                          <a:cs typeface="Arial" panose="020B0604020202020204" pitchFamily="34" charset="0"/>
                        </a:rPr>
                        <a:t>Descripción</a:t>
                      </a:r>
                      <a:endParaRPr lang="es-ES" sz="1200" noProof="0" dirty="0">
                        <a:effectLst/>
                        <a:latin typeface="Arial" panose="020B0604020202020204" pitchFamily="34" charset="0"/>
                        <a:cs typeface="Arial" panose="020B0604020202020204" pitchFamily="34" charset="0"/>
                      </a:endParaRPr>
                    </a:p>
                  </a:txBody>
                  <a:tcPr marL="47625" marR="47625" marT="66675" marB="66675"/>
                </a:tc>
              </a:tr>
              <a:tr h="289513">
                <a:tc>
                  <a:txBody>
                    <a:bodyPr/>
                    <a:lstStyle/>
                    <a:p>
                      <a:pPr marL="0" algn="l" defTabSz="914400" rtl="0" eaLnBrk="1" fontAlgn="t" latinLnBrk="0" hangingPunct="1"/>
                      <a:r>
                        <a:rPr lang="es-ES" sz="1200" kern="1200" noProof="0" dirty="0" err="1" smtClean="0">
                          <a:effectLst/>
                          <a:latin typeface="Arial" panose="020B0604020202020204" pitchFamily="34" charset="0"/>
                          <a:cs typeface="Arial" panose="020B0604020202020204" pitchFamily="34" charset="0"/>
                        </a:rPr>
                        <a:t>font</a:t>
                      </a:r>
                      <a:endParaRPr lang="es-ES" sz="1200" kern="1200" noProof="0" dirty="0">
                        <a:solidFill>
                          <a:schemeClr val="tx1"/>
                        </a:solidFill>
                        <a:effectLst/>
                        <a:latin typeface="Arial" panose="020B0604020202020204" pitchFamily="34" charset="0"/>
                        <a:ea typeface="+mn-ea"/>
                        <a:cs typeface="Arial" panose="020B0604020202020204" pitchFamily="34" charset="0"/>
                      </a:endParaRPr>
                    </a:p>
                  </a:txBody>
                  <a:tcPr marL="47625" marR="47625" marT="66675" marB="66675"/>
                </a:tc>
                <a:tc>
                  <a:txBody>
                    <a:bodyPr/>
                    <a:lstStyle/>
                    <a:p>
                      <a:pPr marL="0" algn="l" defTabSz="914400" rtl="0" eaLnBrk="1" fontAlgn="t" latinLnBrk="0" hangingPunct="1"/>
                      <a:r>
                        <a:rPr lang="en-US" sz="1200" kern="1200" noProof="0" dirty="0" smtClean="0">
                          <a:solidFill>
                            <a:schemeClr val="tx1"/>
                          </a:solidFill>
                          <a:effectLst/>
                          <a:latin typeface="Arial" panose="020B0604020202020204" pitchFamily="34" charset="0"/>
                          <a:ea typeface="+mn-ea"/>
                          <a:cs typeface="Arial" panose="020B0604020202020204" pitchFamily="34" charset="0"/>
                        </a:rPr>
                        <a:t>font-style font-variant font-weight font-size/line-height font-family|caption|icon|menu|message-box|small-caption|status-bar|initial|inherit</a:t>
                      </a:r>
                      <a:endParaRPr lang="es-ES" sz="1200" kern="1200" noProof="0" dirty="0">
                        <a:solidFill>
                          <a:schemeClr val="tx1"/>
                        </a:solidFill>
                        <a:effectLst/>
                        <a:latin typeface="Arial" panose="020B0604020202020204" pitchFamily="34" charset="0"/>
                        <a:ea typeface="+mn-ea"/>
                        <a:cs typeface="Arial" panose="020B0604020202020204" pitchFamily="34" charset="0"/>
                      </a:endParaRPr>
                    </a:p>
                  </a:txBody>
                  <a:tcPr marL="47625" marR="47625" marT="66675" marB="66675"/>
                </a:tc>
                <a:tc>
                  <a:txBody>
                    <a:bodyPr/>
                    <a:lstStyle/>
                    <a:p>
                      <a:pPr fontAlgn="t"/>
                      <a:r>
                        <a:rPr lang="en-US" sz="1200" kern="1200" dirty="0" err="1" smtClean="0">
                          <a:effectLst/>
                          <a:latin typeface="Arial" panose="020B0604020202020204" pitchFamily="34" charset="0"/>
                          <a:cs typeface="Arial" panose="020B0604020202020204" pitchFamily="34" charset="0"/>
                        </a:rPr>
                        <a:t>Establece</a:t>
                      </a:r>
                      <a:r>
                        <a:rPr lang="en-US" sz="1200" kern="1200" dirty="0" smtClean="0">
                          <a:effectLst/>
                          <a:latin typeface="Arial" panose="020B0604020202020204" pitchFamily="34" charset="0"/>
                          <a:cs typeface="Arial" panose="020B0604020202020204" pitchFamily="34" charset="0"/>
                        </a:rPr>
                        <a:t> </a:t>
                      </a:r>
                      <a:r>
                        <a:rPr lang="en-US" sz="1200" kern="1200" dirty="0" err="1" smtClean="0">
                          <a:effectLst/>
                          <a:latin typeface="Arial" panose="020B0604020202020204" pitchFamily="34" charset="0"/>
                          <a:cs typeface="Arial" panose="020B0604020202020204" pitchFamily="34" charset="0"/>
                        </a:rPr>
                        <a:t>las</a:t>
                      </a:r>
                      <a:r>
                        <a:rPr lang="en-US" sz="1200" kern="1200" dirty="0" smtClean="0">
                          <a:effectLst/>
                          <a:latin typeface="Arial" panose="020B0604020202020204" pitchFamily="34" charset="0"/>
                          <a:cs typeface="Arial" panose="020B0604020202020204" pitchFamily="34" charset="0"/>
                        </a:rPr>
                        <a:t> </a:t>
                      </a:r>
                      <a:r>
                        <a:rPr lang="en-US" sz="1200" kern="1200" dirty="0" err="1" smtClean="0">
                          <a:effectLst/>
                          <a:latin typeface="Arial" panose="020B0604020202020204" pitchFamily="34" charset="0"/>
                          <a:cs typeface="Arial" panose="020B0604020202020204" pitchFamily="34" charset="0"/>
                        </a:rPr>
                        <a:t>propiedades</a:t>
                      </a:r>
                      <a:r>
                        <a:rPr lang="en-US" sz="1200" kern="1200" dirty="0" smtClean="0">
                          <a:effectLst/>
                          <a:latin typeface="Arial" panose="020B0604020202020204" pitchFamily="34" charset="0"/>
                          <a:cs typeface="Arial" panose="020B0604020202020204" pitchFamily="34" charset="0"/>
                        </a:rPr>
                        <a:t> de la </a:t>
                      </a:r>
                      <a:r>
                        <a:rPr lang="en-US" sz="1200" kern="1200" dirty="0" err="1" smtClean="0">
                          <a:effectLst/>
                          <a:latin typeface="Arial" panose="020B0604020202020204" pitchFamily="34" charset="0"/>
                          <a:cs typeface="Arial" panose="020B0604020202020204" pitchFamily="34" charset="0"/>
                        </a:rPr>
                        <a:t>fuente</a:t>
                      </a:r>
                      <a:r>
                        <a:rPr lang="en-US" sz="1200" kern="1200" dirty="0" smtClean="0">
                          <a:effectLst/>
                          <a:latin typeface="Arial" panose="020B0604020202020204" pitchFamily="34" charset="0"/>
                          <a:cs typeface="Arial" panose="020B0604020202020204" pitchFamily="34" charset="0"/>
                        </a:rPr>
                        <a:t> en </a:t>
                      </a:r>
                      <a:r>
                        <a:rPr lang="en-US" sz="1200" kern="1200" dirty="0" err="1" smtClean="0">
                          <a:effectLst/>
                          <a:latin typeface="Arial" panose="020B0604020202020204" pitchFamily="34" charset="0"/>
                          <a:cs typeface="Arial" panose="020B0604020202020204" pitchFamily="34" charset="0"/>
                        </a:rPr>
                        <a:t>una</a:t>
                      </a:r>
                      <a:r>
                        <a:rPr lang="en-US" sz="1200" kern="1200" dirty="0" smtClean="0">
                          <a:effectLst/>
                          <a:latin typeface="Arial" panose="020B0604020202020204" pitchFamily="34" charset="0"/>
                          <a:cs typeface="Arial" panose="020B0604020202020204" pitchFamily="34" charset="0"/>
                        </a:rPr>
                        <a:t> sola </a:t>
                      </a:r>
                      <a:r>
                        <a:rPr lang="en-US" sz="1200" kern="1200" dirty="0" err="1" smtClean="0">
                          <a:effectLst/>
                          <a:latin typeface="Arial" panose="020B0604020202020204" pitchFamily="34" charset="0"/>
                          <a:cs typeface="Arial" panose="020B0604020202020204" pitchFamily="34" charset="0"/>
                        </a:rPr>
                        <a:t>declaración</a:t>
                      </a:r>
                      <a:r>
                        <a:rPr lang="en-US" sz="1200" kern="1200" dirty="0" smtClean="0">
                          <a:effectLst/>
                          <a:latin typeface="Arial" panose="020B0604020202020204" pitchFamily="34" charset="0"/>
                          <a:cs typeface="Arial" panose="020B0604020202020204" pitchFamily="34" charset="0"/>
                        </a:rPr>
                        <a:t>. </a:t>
                      </a:r>
                    </a:p>
                    <a:p>
                      <a:pPr fontAlgn="t"/>
                      <a:r>
                        <a:rPr lang="es-ES" sz="1200" kern="1200" dirty="0" smtClean="0">
                          <a:effectLst/>
                          <a:latin typeface="Arial" panose="020B0604020202020204" pitchFamily="34" charset="0"/>
                          <a:cs typeface="Arial" panose="020B0604020202020204" pitchFamily="34" charset="0"/>
                        </a:rPr>
                        <a:t>Las propiedades que se pueden establecer, son (en orden): </a:t>
                      </a:r>
                      <a:r>
                        <a:rPr lang="es-ES" sz="1200" kern="1200" dirty="0" err="1" smtClean="0">
                          <a:effectLst/>
                          <a:latin typeface="Arial" panose="020B0604020202020204" pitchFamily="34" charset="0"/>
                          <a:cs typeface="Arial" panose="020B0604020202020204" pitchFamily="34" charset="0"/>
                        </a:rPr>
                        <a:t>font-variant</a:t>
                      </a:r>
                      <a:r>
                        <a:rPr lang="es-ES" sz="1200" kern="1200" dirty="0" smtClean="0">
                          <a:effectLst/>
                          <a:latin typeface="Arial" panose="020B0604020202020204" pitchFamily="34" charset="0"/>
                          <a:cs typeface="Arial" panose="020B0604020202020204" pitchFamily="34" charset="0"/>
                        </a:rPr>
                        <a:t> </a:t>
                      </a:r>
                      <a:r>
                        <a:rPr lang="es-ES" sz="1200" kern="1200" dirty="0" err="1" smtClean="0">
                          <a:effectLst/>
                          <a:latin typeface="Arial" panose="020B0604020202020204" pitchFamily="34" charset="0"/>
                          <a:cs typeface="Arial" panose="020B0604020202020204" pitchFamily="34" charset="0"/>
                        </a:rPr>
                        <a:t>font-weight</a:t>
                      </a:r>
                      <a:r>
                        <a:rPr lang="es-ES" sz="1200" kern="1200" dirty="0" smtClean="0">
                          <a:effectLst/>
                          <a:latin typeface="Arial" panose="020B0604020202020204" pitchFamily="34" charset="0"/>
                          <a:cs typeface="Arial" panose="020B0604020202020204" pitchFamily="34" charset="0"/>
                        </a:rPr>
                        <a:t> </a:t>
                      </a:r>
                      <a:r>
                        <a:rPr lang="es-ES" sz="1200" kern="1200" dirty="0" err="1" smtClean="0">
                          <a:effectLst/>
                          <a:latin typeface="Arial" panose="020B0604020202020204" pitchFamily="34" charset="0"/>
                          <a:cs typeface="Arial" panose="020B0604020202020204" pitchFamily="34" charset="0"/>
                        </a:rPr>
                        <a:t>font-style</a:t>
                      </a:r>
                      <a:r>
                        <a:rPr lang="es-ES" sz="1200" kern="1200" dirty="0" smtClean="0">
                          <a:effectLst/>
                          <a:latin typeface="Arial" panose="020B0604020202020204" pitchFamily="34" charset="0"/>
                          <a:cs typeface="Arial" panose="020B0604020202020204" pitchFamily="34" charset="0"/>
                        </a:rPr>
                        <a:t> </a:t>
                      </a:r>
                      <a:r>
                        <a:rPr lang="es-ES" sz="1200" kern="1200" dirty="0" err="1" smtClean="0">
                          <a:effectLst/>
                          <a:latin typeface="Arial" panose="020B0604020202020204" pitchFamily="34" charset="0"/>
                          <a:cs typeface="Arial" panose="020B0604020202020204" pitchFamily="34" charset="0"/>
                        </a:rPr>
                        <a:t>font-family</a:t>
                      </a:r>
                      <a:r>
                        <a:rPr lang="es-ES" sz="1200" kern="1200" dirty="0" smtClean="0">
                          <a:effectLst/>
                          <a:latin typeface="Arial" panose="020B0604020202020204" pitchFamily="34" charset="0"/>
                          <a:cs typeface="Arial" panose="020B0604020202020204" pitchFamily="34" charset="0"/>
                        </a:rPr>
                        <a:t> </a:t>
                      </a:r>
                      <a:r>
                        <a:rPr lang="es-ES" sz="1200" kern="1200" dirty="0" err="1" smtClean="0">
                          <a:effectLst/>
                          <a:latin typeface="Arial" panose="020B0604020202020204" pitchFamily="34" charset="0"/>
                          <a:cs typeface="Arial" panose="020B0604020202020204" pitchFamily="34" charset="0"/>
                        </a:rPr>
                        <a:t>font-size</a:t>
                      </a:r>
                      <a:r>
                        <a:rPr lang="es-ES" sz="1200" kern="1200" dirty="0" smtClean="0">
                          <a:effectLst/>
                          <a:latin typeface="Arial" panose="020B0604020202020204" pitchFamily="34" charset="0"/>
                          <a:cs typeface="Arial" panose="020B0604020202020204" pitchFamily="34" charset="0"/>
                        </a:rPr>
                        <a:t>/line-</a:t>
                      </a:r>
                      <a:r>
                        <a:rPr lang="es-ES" sz="1200" kern="1200" dirty="0" err="1" smtClean="0">
                          <a:effectLst/>
                          <a:latin typeface="Arial" panose="020B0604020202020204" pitchFamily="34" charset="0"/>
                          <a:cs typeface="Arial" panose="020B0604020202020204" pitchFamily="34" charset="0"/>
                        </a:rPr>
                        <a:t>height</a:t>
                      </a:r>
                      <a:endParaRPr lang="es-ES" sz="1200" noProof="0" dirty="0">
                        <a:effectLst/>
                        <a:latin typeface="Arial" panose="020B0604020202020204" pitchFamily="34" charset="0"/>
                        <a:cs typeface="Arial" panose="020B0604020202020204" pitchFamily="34" charset="0"/>
                      </a:endParaRPr>
                    </a:p>
                  </a:txBody>
                  <a:tcPr marL="47625" marR="47625" marT="66675" marB="66675"/>
                </a:tc>
              </a:tr>
              <a:tr h="289513">
                <a:tc>
                  <a:txBody>
                    <a:bodyPr/>
                    <a:lstStyle/>
                    <a:p>
                      <a:pPr marL="0" algn="l" defTabSz="914400" rtl="0" eaLnBrk="1" fontAlgn="t" latinLnBrk="0" hangingPunct="1"/>
                      <a:r>
                        <a:rPr lang="es-ES" sz="1200" b="1" kern="1200" noProof="0" dirty="0" err="1" smtClean="0">
                          <a:effectLst/>
                          <a:latin typeface="Arial" panose="020B0604020202020204" pitchFamily="34" charset="0"/>
                          <a:cs typeface="Arial" panose="020B0604020202020204" pitchFamily="34" charset="0"/>
                        </a:rPr>
                        <a:t>font-family</a:t>
                      </a:r>
                      <a:endParaRPr lang="es-ES" sz="1200" b="1" kern="1200" noProof="0" dirty="0">
                        <a:solidFill>
                          <a:schemeClr val="tx1"/>
                        </a:solidFill>
                        <a:effectLst/>
                        <a:latin typeface="Arial" panose="020B0604020202020204" pitchFamily="34" charset="0"/>
                        <a:ea typeface="+mn-ea"/>
                        <a:cs typeface="Arial" panose="020B0604020202020204" pitchFamily="34" charset="0"/>
                      </a:endParaRPr>
                    </a:p>
                  </a:txBody>
                  <a:tcPr marL="47625" marR="47625" marT="66675" marB="66675"/>
                </a:tc>
                <a:tc>
                  <a:txBody>
                    <a:bodyPr/>
                    <a:lstStyle/>
                    <a:p>
                      <a:pPr marL="0" algn="l" defTabSz="914400" rtl="0" eaLnBrk="1" fontAlgn="t" latinLnBrk="0" hangingPunct="1"/>
                      <a:r>
                        <a:rPr lang="es-ES" sz="1200" b="0" i="1" kern="1200" dirty="0" err="1" smtClean="0">
                          <a:solidFill>
                            <a:schemeClr val="dk1"/>
                          </a:solidFill>
                          <a:effectLst/>
                          <a:latin typeface="Arial" panose="020B0604020202020204" pitchFamily="34" charset="0"/>
                          <a:ea typeface="+mn-ea"/>
                          <a:cs typeface="Arial" panose="020B0604020202020204" pitchFamily="34" charset="0"/>
                        </a:rPr>
                        <a:t>font</a:t>
                      </a:r>
                      <a:r>
                        <a:rPr lang="es-ES" sz="1200" b="0" i="0" kern="1200" dirty="0" err="1" smtClean="0">
                          <a:solidFill>
                            <a:schemeClr val="dk1"/>
                          </a:solidFill>
                          <a:effectLst/>
                          <a:latin typeface="Arial" panose="020B0604020202020204" pitchFamily="34" charset="0"/>
                          <a:ea typeface="+mn-ea"/>
                          <a:cs typeface="Arial" panose="020B0604020202020204" pitchFamily="34" charset="0"/>
                        </a:rPr>
                        <a:t>|initial|inherit</a:t>
                      </a:r>
                      <a:endParaRPr lang="es-ES" sz="1200" kern="1200" noProof="0" dirty="0">
                        <a:solidFill>
                          <a:schemeClr val="tx1"/>
                        </a:solidFill>
                        <a:effectLst/>
                        <a:latin typeface="Arial" panose="020B0604020202020204" pitchFamily="34" charset="0"/>
                        <a:ea typeface="+mn-ea"/>
                        <a:cs typeface="Arial" panose="020B0604020202020204" pitchFamily="34" charset="0"/>
                      </a:endParaRPr>
                    </a:p>
                  </a:txBody>
                  <a:tcPr marL="47625" marR="47625" marT="66675" marB="66675"/>
                </a:tc>
                <a:tc>
                  <a:txBody>
                    <a:bodyPr/>
                    <a:lstStyle/>
                    <a:p>
                      <a:pPr fontAlgn="t"/>
                      <a:r>
                        <a:rPr lang="en-US" sz="1200" kern="1200" dirty="0" err="1" smtClean="0">
                          <a:effectLst/>
                          <a:latin typeface="Arial" panose="020B0604020202020204" pitchFamily="34" charset="0"/>
                          <a:cs typeface="Arial" panose="020B0604020202020204" pitchFamily="34" charset="0"/>
                        </a:rPr>
                        <a:t>Especifica</a:t>
                      </a:r>
                      <a:r>
                        <a:rPr lang="en-US" sz="1200" kern="1200" dirty="0" smtClean="0">
                          <a:effectLst/>
                          <a:latin typeface="Arial" panose="020B0604020202020204" pitchFamily="34" charset="0"/>
                          <a:cs typeface="Arial" panose="020B0604020202020204" pitchFamily="34" charset="0"/>
                        </a:rPr>
                        <a:t> la </a:t>
                      </a:r>
                      <a:r>
                        <a:rPr lang="en-US" sz="1200" kern="1200" dirty="0" err="1" smtClean="0">
                          <a:effectLst/>
                          <a:latin typeface="Arial" panose="020B0604020202020204" pitchFamily="34" charset="0"/>
                          <a:cs typeface="Arial" panose="020B0604020202020204" pitchFamily="34" charset="0"/>
                        </a:rPr>
                        <a:t>familia</a:t>
                      </a:r>
                      <a:r>
                        <a:rPr lang="en-US" sz="1200" kern="1200" dirty="0" smtClean="0">
                          <a:effectLst/>
                          <a:latin typeface="Arial" panose="020B0604020202020204" pitchFamily="34" charset="0"/>
                          <a:cs typeface="Arial" panose="020B0604020202020204" pitchFamily="34" charset="0"/>
                        </a:rPr>
                        <a:t> de </a:t>
                      </a:r>
                      <a:r>
                        <a:rPr lang="en-US" sz="1200" kern="1200" dirty="0" err="1" smtClean="0">
                          <a:effectLst/>
                          <a:latin typeface="Arial" panose="020B0604020202020204" pitchFamily="34" charset="0"/>
                          <a:cs typeface="Arial" panose="020B0604020202020204" pitchFamily="34" charset="0"/>
                        </a:rPr>
                        <a:t>fuentes</a:t>
                      </a:r>
                      <a:r>
                        <a:rPr lang="en-US" sz="1200" kern="1200" baseline="0" dirty="0" smtClean="0">
                          <a:effectLst/>
                          <a:latin typeface="Arial" panose="020B0604020202020204" pitchFamily="34" charset="0"/>
                          <a:cs typeface="Arial" panose="020B0604020202020204" pitchFamily="34" charset="0"/>
                        </a:rPr>
                        <a:t> para un </a:t>
                      </a:r>
                      <a:r>
                        <a:rPr lang="en-US" sz="1200" kern="1200" baseline="0" dirty="0" err="1" smtClean="0">
                          <a:effectLst/>
                          <a:latin typeface="Arial" panose="020B0604020202020204" pitchFamily="34" charset="0"/>
                          <a:cs typeface="Arial" panose="020B0604020202020204" pitchFamily="34" charset="0"/>
                        </a:rPr>
                        <a:t>texto</a:t>
                      </a:r>
                      <a:r>
                        <a:rPr lang="en-US" sz="1200" kern="1200" baseline="0" dirty="0" smtClean="0">
                          <a:effectLst/>
                          <a:latin typeface="Arial" panose="020B0604020202020204" pitchFamily="34" charset="0"/>
                          <a:cs typeface="Arial" panose="020B0604020202020204" pitchFamily="34" charset="0"/>
                        </a:rPr>
                        <a:t>. </a:t>
                      </a:r>
                      <a:r>
                        <a:rPr lang="en-US" sz="1200" kern="1200" baseline="0" dirty="0" err="1" smtClean="0">
                          <a:effectLst/>
                          <a:latin typeface="Arial" panose="020B0604020202020204" pitchFamily="34" charset="0"/>
                          <a:cs typeface="Arial" panose="020B0604020202020204" pitchFamily="34" charset="0"/>
                        </a:rPr>
                        <a:t>Pueden</a:t>
                      </a:r>
                      <a:r>
                        <a:rPr lang="en-US" sz="1200" kern="1200" baseline="0" dirty="0" smtClean="0">
                          <a:effectLst/>
                          <a:latin typeface="Arial" panose="020B0604020202020204" pitchFamily="34" charset="0"/>
                          <a:cs typeface="Arial" panose="020B0604020202020204" pitchFamily="34" charset="0"/>
                        </a:rPr>
                        <a:t> </a:t>
                      </a:r>
                      <a:r>
                        <a:rPr lang="en-US" sz="1200" kern="1200" baseline="0" dirty="0" err="1" smtClean="0">
                          <a:effectLst/>
                          <a:latin typeface="Arial" panose="020B0604020202020204" pitchFamily="34" charset="0"/>
                          <a:cs typeface="Arial" panose="020B0604020202020204" pitchFamily="34" charset="0"/>
                        </a:rPr>
                        <a:t>ser</a:t>
                      </a:r>
                      <a:r>
                        <a:rPr lang="en-US" sz="1200" kern="1200" baseline="0" dirty="0" smtClean="0">
                          <a:effectLst/>
                          <a:latin typeface="Arial" panose="020B0604020202020204" pitchFamily="34" charset="0"/>
                          <a:cs typeface="Arial" panose="020B0604020202020204" pitchFamily="34" charset="0"/>
                        </a:rPr>
                        <a:t> de dos </a:t>
                      </a:r>
                      <a:r>
                        <a:rPr lang="en-US" sz="1200" kern="1200" baseline="0" dirty="0" err="1" smtClean="0">
                          <a:effectLst/>
                          <a:latin typeface="Arial" panose="020B0604020202020204" pitchFamily="34" charset="0"/>
                          <a:cs typeface="Arial" panose="020B0604020202020204" pitchFamily="34" charset="0"/>
                        </a:rPr>
                        <a:t>tipos</a:t>
                      </a:r>
                      <a:r>
                        <a:rPr lang="en-US" sz="1200" kern="1200" baseline="0" dirty="0" smtClean="0">
                          <a:effectLst/>
                          <a:latin typeface="Arial" panose="020B0604020202020204" pitchFamily="34" charset="0"/>
                          <a:cs typeface="Arial" panose="020B0604020202020204" pitchFamily="34" charset="0"/>
                        </a:rPr>
                        <a:t>: </a:t>
                      </a:r>
                      <a:r>
                        <a:rPr lang="es-ES" sz="1200" b="1" i="0" dirty="0" err="1" smtClean="0">
                          <a:solidFill>
                            <a:srgbClr val="333333"/>
                          </a:solidFill>
                          <a:effectLst/>
                          <a:latin typeface="Arial" panose="020B0604020202020204" pitchFamily="34" charset="0"/>
                          <a:cs typeface="Arial" panose="020B0604020202020204" pitchFamily="34" charset="0"/>
                        </a:rPr>
                        <a:t>family-name</a:t>
                      </a:r>
                      <a:r>
                        <a:rPr lang="es-ES" sz="1200" b="1" i="0" dirty="0" smtClean="0">
                          <a:solidFill>
                            <a:srgbClr val="333333"/>
                          </a:solidFill>
                          <a:effectLst/>
                          <a:latin typeface="Arial" panose="020B0604020202020204" pitchFamily="34" charset="0"/>
                          <a:cs typeface="Arial" panose="020B0604020202020204" pitchFamily="34" charset="0"/>
                        </a:rPr>
                        <a:t> (</a:t>
                      </a:r>
                      <a:r>
                        <a:rPr lang="es-ES" sz="1200" b="0" i="0" dirty="0" smtClean="0">
                          <a:solidFill>
                            <a:srgbClr val="333333"/>
                          </a:solidFill>
                          <a:effectLst/>
                          <a:latin typeface="Arial" panose="020B0604020202020204" pitchFamily="34" charset="0"/>
                          <a:cs typeface="Arial" panose="020B0604020202020204" pitchFamily="34" charset="0"/>
                        </a:rPr>
                        <a:t>times, </a:t>
                      </a:r>
                      <a:r>
                        <a:rPr lang="es-ES" sz="1200" b="0" i="0" dirty="0" err="1" smtClean="0">
                          <a:solidFill>
                            <a:srgbClr val="333333"/>
                          </a:solidFill>
                          <a:effectLst/>
                          <a:latin typeface="Arial" panose="020B0604020202020204" pitchFamily="34" charset="0"/>
                          <a:cs typeface="Arial" panose="020B0604020202020204" pitchFamily="34" charset="0"/>
                        </a:rPr>
                        <a:t>courier</a:t>
                      </a:r>
                      <a:r>
                        <a:rPr lang="es-ES" sz="1200" b="0" i="0" dirty="0" smtClean="0">
                          <a:solidFill>
                            <a:srgbClr val="333333"/>
                          </a:solidFill>
                          <a:effectLst/>
                          <a:latin typeface="Arial" panose="020B0604020202020204" pitchFamily="34" charset="0"/>
                          <a:cs typeface="Arial" panose="020B0604020202020204" pitchFamily="34" charset="0"/>
                        </a:rPr>
                        <a:t>, </a:t>
                      </a:r>
                      <a:r>
                        <a:rPr lang="es-ES" sz="1200" b="0" i="0" dirty="0" err="1" smtClean="0">
                          <a:solidFill>
                            <a:srgbClr val="333333"/>
                          </a:solidFill>
                          <a:effectLst/>
                          <a:latin typeface="Arial" panose="020B0604020202020204" pitchFamily="34" charset="0"/>
                          <a:cs typeface="Arial" panose="020B0604020202020204" pitchFamily="34" charset="0"/>
                        </a:rPr>
                        <a:t>arial</a:t>
                      </a:r>
                      <a:r>
                        <a:rPr lang="es-ES" sz="1200" b="0" i="0" dirty="0" smtClean="0">
                          <a:solidFill>
                            <a:srgbClr val="333333"/>
                          </a:solidFill>
                          <a:effectLst/>
                          <a:latin typeface="Arial" panose="020B0604020202020204" pitchFamily="34" charset="0"/>
                          <a:cs typeface="Arial" panose="020B0604020202020204" pitchFamily="34" charset="0"/>
                        </a:rPr>
                        <a:t>…) o </a:t>
                      </a:r>
                      <a:r>
                        <a:rPr lang="es-ES" sz="1200" b="1" i="0" dirty="0" err="1" smtClean="0">
                          <a:solidFill>
                            <a:srgbClr val="333333"/>
                          </a:solidFill>
                          <a:effectLst/>
                          <a:latin typeface="Arial" panose="020B0604020202020204" pitchFamily="34" charset="0"/>
                          <a:cs typeface="Arial" panose="020B0604020202020204" pitchFamily="34" charset="0"/>
                        </a:rPr>
                        <a:t>generic-family</a:t>
                      </a:r>
                      <a:r>
                        <a:rPr lang="es-ES" sz="1200" b="1" i="0" baseline="0" dirty="0" smtClean="0">
                          <a:solidFill>
                            <a:srgbClr val="333333"/>
                          </a:solidFill>
                          <a:effectLst/>
                          <a:latin typeface="Arial" panose="020B0604020202020204" pitchFamily="34" charset="0"/>
                          <a:cs typeface="Arial" panose="020B0604020202020204" pitchFamily="34" charset="0"/>
                        </a:rPr>
                        <a:t> (</a:t>
                      </a:r>
                      <a:r>
                        <a:rPr lang="es-ES" sz="1200" b="0" i="0" kern="1200" dirty="0" err="1" smtClean="0">
                          <a:solidFill>
                            <a:schemeClr val="dk1"/>
                          </a:solidFill>
                          <a:effectLst/>
                          <a:latin typeface="Arial" panose="020B0604020202020204" pitchFamily="34" charset="0"/>
                          <a:ea typeface="+mn-ea"/>
                          <a:cs typeface="Arial" panose="020B0604020202020204" pitchFamily="34" charset="0"/>
                        </a:rPr>
                        <a:t>serif</a:t>
                      </a:r>
                      <a:r>
                        <a:rPr lang="es-ES" sz="1200" b="0" i="0" kern="1200" dirty="0" smtClean="0">
                          <a:solidFill>
                            <a:schemeClr val="dk1"/>
                          </a:solidFill>
                          <a:effectLst/>
                          <a:latin typeface="Arial" panose="020B0604020202020204" pitchFamily="34" charset="0"/>
                          <a:ea typeface="+mn-ea"/>
                          <a:cs typeface="Arial" panose="020B0604020202020204" pitchFamily="34" charset="0"/>
                        </a:rPr>
                        <a:t>, </a:t>
                      </a:r>
                      <a:r>
                        <a:rPr lang="es-ES" sz="1200" b="0" i="0" kern="1200" dirty="0" err="1" smtClean="0">
                          <a:solidFill>
                            <a:schemeClr val="dk1"/>
                          </a:solidFill>
                          <a:effectLst/>
                          <a:latin typeface="Arial" panose="020B0604020202020204" pitchFamily="34" charset="0"/>
                          <a:ea typeface="+mn-ea"/>
                          <a:cs typeface="Arial" panose="020B0604020202020204" pitchFamily="34" charset="0"/>
                        </a:rPr>
                        <a:t>sans-serif</a:t>
                      </a:r>
                      <a:r>
                        <a:rPr lang="es-ES" sz="1200" b="0" i="0" kern="1200" dirty="0" smtClean="0">
                          <a:solidFill>
                            <a:schemeClr val="dk1"/>
                          </a:solidFill>
                          <a:effectLst/>
                          <a:latin typeface="Arial" panose="020B0604020202020204" pitchFamily="34" charset="0"/>
                          <a:ea typeface="+mn-ea"/>
                          <a:cs typeface="Arial" panose="020B0604020202020204" pitchFamily="34" charset="0"/>
                        </a:rPr>
                        <a:t>, </a:t>
                      </a:r>
                      <a:r>
                        <a:rPr lang="es-ES" sz="1200" b="0" i="0" kern="1200" dirty="0" err="1" smtClean="0">
                          <a:solidFill>
                            <a:schemeClr val="dk1"/>
                          </a:solidFill>
                          <a:effectLst/>
                          <a:latin typeface="Arial" panose="020B0604020202020204" pitchFamily="34" charset="0"/>
                          <a:ea typeface="+mn-ea"/>
                          <a:cs typeface="Arial" panose="020B0604020202020204" pitchFamily="34" charset="0"/>
                        </a:rPr>
                        <a:t>cursive</a:t>
                      </a:r>
                      <a:r>
                        <a:rPr lang="es-ES" sz="1200" b="0" i="0" kern="1200" dirty="0" smtClean="0">
                          <a:solidFill>
                            <a:schemeClr val="dk1"/>
                          </a:solidFill>
                          <a:effectLst/>
                          <a:latin typeface="Arial" panose="020B0604020202020204" pitchFamily="34" charset="0"/>
                          <a:ea typeface="+mn-ea"/>
                          <a:cs typeface="Arial" panose="020B0604020202020204" pitchFamily="34" charset="0"/>
                        </a:rPr>
                        <a:t>, </a:t>
                      </a:r>
                      <a:r>
                        <a:rPr lang="es-ES" sz="1200" b="0" i="0" kern="1200" dirty="0" err="1" smtClean="0">
                          <a:solidFill>
                            <a:schemeClr val="dk1"/>
                          </a:solidFill>
                          <a:effectLst/>
                          <a:latin typeface="Arial" panose="020B0604020202020204" pitchFamily="34" charset="0"/>
                          <a:ea typeface="+mn-ea"/>
                          <a:cs typeface="Arial" panose="020B0604020202020204" pitchFamily="34" charset="0"/>
                        </a:rPr>
                        <a:t>fantasy</a:t>
                      </a:r>
                      <a:r>
                        <a:rPr lang="es-ES" sz="1200" b="0" i="0" kern="1200" dirty="0" smtClean="0">
                          <a:solidFill>
                            <a:schemeClr val="dk1"/>
                          </a:solidFill>
                          <a:effectLst/>
                          <a:latin typeface="Arial" panose="020B0604020202020204" pitchFamily="34" charset="0"/>
                          <a:ea typeface="+mn-ea"/>
                          <a:cs typeface="Arial" panose="020B0604020202020204" pitchFamily="34" charset="0"/>
                        </a:rPr>
                        <a:t>, </a:t>
                      </a:r>
                      <a:r>
                        <a:rPr lang="es-ES" sz="1200" b="0" i="0" kern="1200" dirty="0" err="1" smtClean="0">
                          <a:solidFill>
                            <a:schemeClr val="dk1"/>
                          </a:solidFill>
                          <a:effectLst/>
                          <a:latin typeface="Arial" panose="020B0604020202020204" pitchFamily="34" charset="0"/>
                          <a:ea typeface="+mn-ea"/>
                          <a:cs typeface="Arial" panose="020B0604020202020204" pitchFamily="34" charset="0"/>
                        </a:rPr>
                        <a:t>monospace</a:t>
                      </a:r>
                      <a:r>
                        <a:rPr lang="es-ES" sz="1200" b="0" i="0" kern="1200" dirty="0" smtClean="0">
                          <a:solidFill>
                            <a:schemeClr val="dk1"/>
                          </a:solidFill>
                          <a:effectLst/>
                          <a:latin typeface="Arial" panose="020B0604020202020204" pitchFamily="34" charset="0"/>
                          <a:ea typeface="+mn-ea"/>
                          <a:cs typeface="Arial" panose="020B0604020202020204" pitchFamily="34" charset="0"/>
                        </a:rPr>
                        <a:t>)</a:t>
                      </a:r>
                    </a:p>
                    <a:p>
                      <a:pPr fontAlgn="t"/>
                      <a:r>
                        <a:rPr lang="es-ES" sz="1200" b="0" i="0" kern="1200" noProof="0" dirty="0" smtClean="0">
                          <a:solidFill>
                            <a:schemeClr val="dk1"/>
                          </a:solidFill>
                          <a:effectLst/>
                          <a:latin typeface="Arial" panose="020B0604020202020204" pitchFamily="34" charset="0"/>
                          <a:ea typeface="+mn-ea"/>
                          <a:cs typeface="Arial" panose="020B0604020202020204" pitchFamily="34" charset="0"/>
                        </a:rPr>
                        <a:t>El valor</a:t>
                      </a:r>
                      <a:r>
                        <a:rPr lang="es-ES" sz="1200" b="0" i="0" kern="1200" baseline="0" noProof="0" dirty="0" smtClean="0">
                          <a:solidFill>
                            <a:schemeClr val="dk1"/>
                          </a:solidFill>
                          <a:effectLst/>
                          <a:latin typeface="Arial" panose="020B0604020202020204" pitchFamily="34" charset="0"/>
                          <a:ea typeface="+mn-ea"/>
                          <a:cs typeface="Arial" panose="020B0604020202020204" pitchFamily="34" charset="0"/>
                        </a:rPr>
                        <a:t> por defecto puede depender del navegador.</a:t>
                      </a:r>
                      <a:endParaRPr lang="es-ES" sz="1200" noProof="0" dirty="0">
                        <a:effectLst/>
                        <a:latin typeface="Arial" panose="020B0604020202020204" pitchFamily="34" charset="0"/>
                        <a:cs typeface="Arial" panose="020B0604020202020204" pitchFamily="34" charset="0"/>
                      </a:endParaRPr>
                    </a:p>
                  </a:txBody>
                  <a:tcPr marL="47625" marR="47625" marT="66675" marB="66675"/>
                </a:tc>
              </a:tr>
              <a:tr h="289513">
                <a:tc>
                  <a:txBody>
                    <a:bodyPr/>
                    <a:lstStyle/>
                    <a:p>
                      <a:pPr marL="0" algn="l" defTabSz="914400" rtl="0" eaLnBrk="1" fontAlgn="t" latinLnBrk="0" hangingPunct="1"/>
                      <a:r>
                        <a:rPr lang="es-ES" sz="1200" b="1" kern="1200" noProof="0" dirty="0" err="1" smtClean="0">
                          <a:effectLst/>
                          <a:latin typeface="Arial" panose="020B0604020202020204" pitchFamily="34" charset="0"/>
                          <a:cs typeface="Arial" panose="020B0604020202020204" pitchFamily="34" charset="0"/>
                        </a:rPr>
                        <a:t>font-size</a:t>
                      </a:r>
                      <a:endParaRPr lang="es-ES" sz="1200" b="1" kern="1200" noProof="0" dirty="0">
                        <a:solidFill>
                          <a:schemeClr val="tx1"/>
                        </a:solidFill>
                        <a:effectLst/>
                        <a:latin typeface="Arial" panose="020B0604020202020204" pitchFamily="34" charset="0"/>
                        <a:ea typeface="+mn-ea"/>
                        <a:cs typeface="Arial" panose="020B0604020202020204" pitchFamily="34" charset="0"/>
                      </a:endParaRPr>
                    </a:p>
                  </a:txBody>
                  <a:tcPr marL="47625" marR="47625" marT="66675" marB="66675"/>
                </a:tc>
                <a:tc>
                  <a:txBody>
                    <a:bodyPr/>
                    <a:lstStyle/>
                    <a:p>
                      <a:pPr marL="0" algn="l" defTabSz="914400" rtl="0" eaLnBrk="1" fontAlgn="t" latinLnBrk="0" hangingPunct="1"/>
                      <a:r>
                        <a:rPr lang="es-ES" sz="1200" kern="1200" noProof="0" dirty="0" smtClean="0">
                          <a:solidFill>
                            <a:schemeClr val="tx1"/>
                          </a:solidFill>
                          <a:effectLst/>
                          <a:latin typeface="Arial" panose="020B0604020202020204" pitchFamily="34" charset="0"/>
                          <a:ea typeface="+mn-ea"/>
                          <a:cs typeface="Arial" panose="020B0604020202020204" pitchFamily="34" charset="0"/>
                        </a:rPr>
                        <a:t>medium|xx-small|x-small|small|large|x-large|xx-large|smaller|larger|length|initial|inherit</a:t>
                      </a:r>
                      <a:endParaRPr lang="es-ES" sz="1200" kern="1200" noProof="0" dirty="0">
                        <a:solidFill>
                          <a:schemeClr val="tx1"/>
                        </a:solidFill>
                        <a:effectLst/>
                        <a:latin typeface="Arial" panose="020B0604020202020204" pitchFamily="34" charset="0"/>
                        <a:ea typeface="+mn-ea"/>
                        <a:cs typeface="Arial" panose="020B0604020202020204" pitchFamily="34" charset="0"/>
                      </a:endParaRPr>
                    </a:p>
                  </a:txBody>
                  <a:tcPr marL="47625" marR="47625" marT="66675" marB="66675"/>
                </a:tc>
                <a:tc>
                  <a:txBody>
                    <a:bodyPr/>
                    <a:lstStyle/>
                    <a:p>
                      <a:pPr fontAlgn="t"/>
                      <a:r>
                        <a:rPr lang="en-US" sz="1200" kern="1200" dirty="0" err="1" smtClean="0">
                          <a:effectLst/>
                          <a:latin typeface="Arial" panose="020B0604020202020204" pitchFamily="34" charset="0"/>
                          <a:cs typeface="Arial" panose="020B0604020202020204" pitchFamily="34" charset="0"/>
                        </a:rPr>
                        <a:t>Especifica</a:t>
                      </a:r>
                      <a:r>
                        <a:rPr lang="en-US" sz="1200" kern="1200" baseline="0" dirty="0" smtClean="0">
                          <a:effectLst/>
                          <a:latin typeface="Arial" panose="020B0604020202020204" pitchFamily="34" charset="0"/>
                          <a:cs typeface="Arial" panose="020B0604020202020204" pitchFamily="34" charset="0"/>
                        </a:rPr>
                        <a:t> el </a:t>
                      </a:r>
                      <a:r>
                        <a:rPr lang="en-US" sz="1200" kern="1200" baseline="0" dirty="0" err="1" smtClean="0">
                          <a:effectLst/>
                          <a:latin typeface="Arial" panose="020B0604020202020204" pitchFamily="34" charset="0"/>
                          <a:cs typeface="Arial" panose="020B0604020202020204" pitchFamily="34" charset="0"/>
                        </a:rPr>
                        <a:t>tamaño</a:t>
                      </a:r>
                      <a:r>
                        <a:rPr lang="en-US" sz="1200" kern="1200" baseline="0" dirty="0" smtClean="0">
                          <a:effectLst/>
                          <a:latin typeface="Arial" panose="020B0604020202020204" pitchFamily="34" charset="0"/>
                          <a:cs typeface="Arial" panose="020B0604020202020204" pitchFamily="34" charset="0"/>
                        </a:rPr>
                        <a:t> de la </a:t>
                      </a:r>
                      <a:r>
                        <a:rPr lang="en-US" sz="1200" kern="1200" baseline="0" dirty="0" err="1" smtClean="0">
                          <a:effectLst/>
                          <a:latin typeface="Arial" panose="020B0604020202020204" pitchFamily="34" charset="0"/>
                          <a:cs typeface="Arial" panose="020B0604020202020204" pitchFamily="34" charset="0"/>
                        </a:rPr>
                        <a:t>fuente</a:t>
                      </a:r>
                      <a:r>
                        <a:rPr lang="en-US" sz="1200" kern="1200" baseline="0" dirty="0" smtClean="0">
                          <a:effectLst/>
                          <a:latin typeface="Arial" panose="020B0604020202020204" pitchFamily="34" charset="0"/>
                          <a:cs typeface="Arial" panose="020B0604020202020204" pitchFamily="34" charset="0"/>
                        </a:rPr>
                        <a:t>. </a:t>
                      </a:r>
                      <a:endParaRPr lang="es-ES" sz="1200" noProof="0" dirty="0">
                        <a:effectLst/>
                        <a:latin typeface="Arial" panose="020B0604020202020204" pitchFamily="34" charset="0"/>
                        <a:cs typeface="Arial" panose="020B0604020202020204" pitchFamily="34" charset="0"/>
                      </a:endParaRPr>
                    </a:p>
                  </a:txBody>
                  <a:tcPr marL="47625" marR="47625" marT="66675" marB="66675"/>
                </a:tc>
              </a:tr>
              <a:tr h="289513">
                <a:tc>
                  <a:txBody>
                    <a:bodyPr/>
                    <a:lstStyle/>
                    <a:p>
                      <a:pPr marL="0" algn="l" defTabSz="914400" rtl="0" eaLnBrk="1" fontAlgn="t" latinLnBrk="0" hangingPunct="1"/>
                      <a:r>
                        <a:rPr lang="es-ES" sz="1200" kern="1200" noProof="0" dirty="0" err="1" smtClean="0">
                          <a:effectLst/>
                          <a:latin typeface="Arial" panose="020B0604020202020204" pitchFamily="34" charset="0"/>
                          <a:cs typeface="Arial" panose="020B0604020202020204" pitchFamily="34" charset="0"/>
                        </a:rPr>
                        <a:t>font-style</a:t>
                      </a:r>
                      <a:endParaRPr lang="es-ES" sz="1200" kern="1200" noProof="0" dirty="0">
                        <a:solidFill>
                          <a:schemeClr val="tx1"/>
                        </a:solidFill>
                        <a:effectLst/>
                        <a:latin typeface="Arial" panose="020B0604020202020204" pitchFamily="34" charset="0"/>
                        <a:ea typeface="+mn-ea"/>
                        <a:cs typeface="Arial" panose="020B0604020202020204" pitchFamily="34" charset="0"/>
                      </a:endParaRPr>
                    </a:p>
                  </a:txBody>
                  <a:tcPr marL="47625" marR="47625" marT="66675" marB="66675"/>
                </a:tc>
                <a:tc>
                  <a:txBody>
                    <a:bodyPr/>
                    <a:lstStyle/>
                    <a:p>
                      <a:pPr marL="0" algn="l" defTabSz="914400" rtl="0" eaLnBrk="1" fontAlgn="t" latinLnBrk="0" hangingPunct="1"/>
                      <a:r>
                        <a:rPr lang="es-ES" sz="1200" kern="1200" noProof="0" dirty="0" err="1" smtClean="0">
                          <a:solidFill>
                            <a:schemeClr val="tx1"/>
                          </a:solidFill>
                          <a:effectLst/>
                          <a:latin typeface="Arial" panose="020B0604020202020204" pitchFamily="34" charset="0"/>
                          <a:ea typeface="+mn-ea"/>
                          <a:cs typeface="Arial" panose="020B0604020202020204" pitchFamily="34" charset="0"/>
                        </a:rPr>
                        <a:t>normal|italic|oblique|initial|inherit</a:t>
                      </a:r>
                      <a:endParaRPr lang="es-ES" sz="1200" kern="1200" noProof="0" dirty="0">
                        <a:solidFill>
                          <a:schemeClr val="tx1"/>
                        </a:solidFill>
                        <a:effectLst/>
                        <a:latin typeface="Arial" panose="020B0604020202020204" pitchFamily="34" charset="0"/>
                        <a:ea typeface="+mn-ea"/>
                        <a:cs typeface="Arial" panose="020B0604020202020204" pitchFamily="34" charset="0"/>
                      </a:endParaRPr>
                    </a:p>
                  </a:txBody>
                  <a:tcPr marL="47625" marR="47625" marT="66675" marB="66675"/>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200" kern="1200" dirty="0" err="1" smtClean="0">
                          <a:effectLst/>
                          <a:latin typeface="Arial" panose="020B0604020202020204" pitchFamily="34" charset="0"/>
                          <a:cs typeface="Arial" panose="020B0604020202020204" pitchFamily="34" charset="0"/>
                        </a:rPr>
                        <a:t>Especifica</a:t>
                      </a:r>
                      <a:r>
                        <a:rPr lang="en-US" sz="1200" kern="1200" dirty="0" smtClean="0">
                          <a:effectLst/>
                          <a:latin typeface="Arial" panose="020B0604020202020204" pitchFamily="34" charset="0"/>
                          <a:cs typeface="Arial" panose="020B0604020202020204" pitchFamily="34" charset="0"/>
                        </a:rPr>
                        <a:t> el </a:t>
                      </a:r>
                      <a:r>
                        <a:rPr lang="en-US" sz="1200" kern="1200" dirty="0" err="1" smtClean="0">
                          <a:effectLst/>
                          <a:latin typeface="Arial" panose="020B0604020202020204" pitchFamily="34" charset="0"/>
                          <a:cs typeface="Arial" panose="020B0604020202020204" pitchFamily="34" charset="0"/>
                        </a:rPr>
                        <a:t>estilo</a:t>
                      </a:r>
                      <a:r>
                        <a:rPr lang="en-US" sz="1200" kern="1200" dirty="0" smtClean="0">
                          <a:effectLst/>
                          <a:latin typeface="Arial" panose="020B0604020202020204" pitchFamily="34" charset="0"/>
                          <a:cs typeface="Arial" panose="020B0604020202020204" pitchFamily="34" charset="0"/>
                        </a:rPr>
                        <a:t> de la </a:t>
                      </a:r>
                      <a:r>
                        <a:rPr lang="en-US" sz="1200" kern="1200" dirty="0" err="1" smtClean="0">
                          <a:effectLst/>
                          <a:latin typeface="Arial" panose="020B0604020202020204" pitchFamily="34" charset="0"/>
                          <a:cs typeface="Arial" panose="020B0604020202020204" pitchFamily="34" charset="0"/>
                        </a:rPr>
                        <a:t>fuente</a:t>
                      </a:r>
                      <a:r>
                        <a:rPr lang="en-US" sz="1200" kern="1200" baseline="0" dirty="0" smtClean="0">
                          <a:effectLst/>
                          <a:latin typeface="Arial" panose="020B0604020202020204" pitchFamily="34" charset="0"/>
                          <a:cs typeface="Arial" panose="020B0604020202020204" pitchFamily="34" charset="0"/>
                        </a:rPr>
                        <a:t>. </a:t>
                      </a:r>
                      <a:endParaRPr lang="es-ES" sz="1200" noProof="0" dirty="0" smtClean="0">
                        <a:effectLst/>
                        <a:latin typeface="Arial" panose="020B0604020202020204" pitchFamily="34" charset="0"/>
                        <a:cs typeface="Arial" panose="020B0604020202020204" pitchFamily="34" charset="0"/>
                      </a:endParaRPr>
                    </a:p>
                  </a:txBody>
                  <a:tcPr marL="47625" marR="47625" marT="66675" marB="66675"/>
                </a:tc>
              </a:tr>
              <a:tr h="289513">
                <a:tc>
                  <a:txBody>
                    <a:bodyPr/>
                    <a:lstStyle/>
                    <a:p>
                      <a:pPr marL="0" algn="l" defTabSz="914400" rtl="0" eaLnBrk="1" fontAlgn="t" latinLnBrk="0" hangingPunct="1"/>
                      <a:r>
                        <a:rPr lang="es-ES" sz="1200" kern="1200" noProof="0" dirty="0" err="1" smtClean="0">
                          <a:effectLst/>
                          <a:latin typeface="Arial" panose="020B0604020202020204" pitchFamily="34" charset="0"/>
                          <a:cs typeface="Arial" panose="020B0604020202020204" pitchFamily="34" charset="0"/>
                        </a:rPr>
                        <a:t>font-variant</a:t>
                      </a:r>
                      <a:endParaRPr lang="es-ES" sz="1200" kern="1200" noProof="0" dirty="0">
                        <a:solidFill>
                          <a:schemeClr val="tx1"/>
                        </a:solidFill>
                        <a:effectLst/>
                        <a:latin typeface="Arial" panose="020B0604020202020204" pitchFamily="34" charset="0"/>
                        <a:ea typeface="+mn-ea"/>
                        <a:cs typeface="Arial" panose="020B0604020202020204" pitchFamily="34" charset="0"/>
                      </a:endParaRPr>
                    </a:p>
                  </a:txBody>
                  <a:tcPr marL="47625" marR="47625" marT="66675" marB="66675"/>
                </a:tc>
                <a:tc>
                  <a:txBody>
                    <a:bodyPr/>
                    <a:lstStyle/>
                    <a:p>
                      <a:pPr marL="0" algn="l" defTabSz="914400" rtl="0" eaLnBrk="1" fontAlgn="t" latinLnBrk="0" hangingPunct="1"/>
                      <a:r>
                        <a:rPr lang="es-ES" sz="1200" kern="1200" noProof="0" dirty="0" err="1" smtClean="0">
                          <a:solidFill>
                            <a:schemeClr val="tx1"/>
                          </a:solidFill>
                          <a:effectLst/>
                          <a:latin typeface="Arial" panose="020B0604020202020204" pitchFamily="34" charset="0"/>
                          <a:ea typeface="+mn-ea"/>
                          <a:cs typeface="Arial" panose="020B0604020202020204" pitchFamily="34" charset="0"/>
                        </a:rPr>
                        <a:t>normal|small-caps|initial|inherit</a:t>
                      </a:r>
                      <a:endParaRPr lang="es-ES" sz="1200" kern="1200" noProof="0" dirty="0">
                        <a:solidFill>
                          <a:schemeClr val="tx1"/>
                        </a:solidFill>
                        <a:effectLst/>
                        <a:latin typeface="Arial" panose="020B0604020202020204" pitchFamily="34" charset="0"/>
                        <a:ea typeface="+mn-ea"/>
                        <a:cs typeface="Arial" panose="020B0604020202020204" pitchFamily="34" charset="0"/>
                      </a:endParaRPr>
                    </a:p>
                  </a:txBody>
                  <a:tcPr marL="47625" marR="47625" marT="66675" marB="66675"/>
                </a:tc>
                <a:tc>
                  <a:txBody>
                    <a:bodyPr/>
                    <a:lstStyle/>
                    <a:p>
                      <a:pPr fontAlgn="t"/>
                      <a:r>
                        <a:rPr lang="en-US" sz="1200" kern="1200" dirty="0" err="1" smtClean="0">
                          <a:effectLst/>
                          <a:latin typeface="Arial" panose="020B0604020202020204" pitchFamily="34" charset="0"/>
                          <a:cs typeface="Arial" panose="020B0604020202020204" pitchFamily="34" charset="0"/>
                        </a:rPr>
                        <a:t>Especifica</a:t>
                      </a:r>
                      <a:r>
                        <a:rPr lang="en-US" sz="1200" kern="1200" dirty="0" smtClean="0">
                          <a:effectLst/>
                          <a:latin typeface="Arial" panose="020B0604020202020204" pitchFamily="34" charset="0"/>
                          <a:cs typeface="Arial" panose="020B0604020202020204" pitchFamily="34" charset="0"/>
                        </a:rPr>
                        <a:t> </a:t>
                      </a:r>
                      <a:r>
                        <a:rPr lang="en-US" sz="1200" kern="1200" dirty="0" err="1" smtClean="0">
                          <a:effectLst/>
                          <a:latin typeface="Arial" panose="020B0604020202020204" pitchFamily="34" charset="0"/>
                          <a:cs typeface="Arial" panose="020B0604020202020204" pitchFamily="34" charset="0"/>
                        </a:rPr>
                        <a:t>si</a:t>
                      </a:r>
                      <a:r>
                        <a:rPr lang="en-US" sz="1200" kern="1200" baseline="0" dirty="0" smtClean="0">
                          <a:effectLst/>
                          <a:latin typeface="Arial" panose="020B0604020202020204" pitchFamily="34" charset="0"/>
                          <a:cs typeface="Arial" panose="020B0604020202020204" pitchFamily="34" charset="0"/>
                        </a:rPr>
                        <a:t> el </a:t>
                      </a:r>
                      <a:r>
                        <a:rPr lang="en-US" sz="1200" kern="1200" baseline="0" dirty="0" err="1" smtClean="0">
                          <a:effectLst/>
                          <a:latin typeface="Arial" panose="020B0604020202020204" pitchFamily="34" charset="0"/>
                          <a:cs typeface="Arial" panose="020B0604020202020204" pitchFamily="34" charset="0"/>
                        </a:rPr>
                        <a:t>texto</a:t>
                      </a:r>
                      <a:r>
                        <a:rPr lang="en-US" sz="1200" kern="1200" baseline="0" dirty="0" smtClean="0">
                          <a:effectLst/>
                          <a:latin typeface="Arial" panose="020B0604020202020204" pitchFamily="34" charset="0"/>
                          <a:cs typeface="Arial" panose="020B0604020202020204" pitchFamily="34" charset="0"/>
                        </a:rPr>
                        <a:t> </a:t>
                      </a:r>
                      <a:r>
                        <a:rPr lang="en-US" sz="1200" kern="1200" baseline="0" dirty="0" err="1" smtClean="0">
                          <a:effectLst/>
                          <a:latin typeface="Arial" panose="020B0604020202020204" pitchFamily="34" charset="0"/>
                          <a:cs typeface="Arial" panose="020B0604020202020204" pitchFamily="34" charset="0"/>
                        </a:rPr>
                        <a:t>es</a:t>
                      </a:r>
                      <a:r>
                        <a:rPr lang="en-US" sz="1200" kern="1200" baseline="0" dirty="0" smtClean="0">
                          <a:effectLst/>
                          <a:latin typeface="Arial" panose="020B0604020202020204" pitchFamily="34" charset="0"/>
                          <a:cs typeface="Arial" panose="020B0604020202020204" pitchFamily="34" charset="0"/>
                        </a:rPr>
                        <a:t> </a:t>
                      </a:r>
                      <a:r>
                        <a:rPr lang="en-US" sz="1200" kern="1200" baseline="0" dirty="0" err="1" smtClean="0">
                          <a:effectLst/>
                          <a:latin typeface="Arial" panose="020B0604020202020204" pitchFamily="34" charset="0"/>
                          <a:cs typeface="Arial" panose="020B0604020202020204" pitchFamily="34" charset="0"/>
                        </a:rPr>
                        <a:t>visualizado</a:t>
                      </a:r>
                      <a:r>
                        <a:rPr lang="en-US" sz="1200" kern="1200" baseline="0" dirty="0" smtClean="0">
                          <a:effectLst/>
                          <a:latin typeface="Arial" panose="020B0604020202020204" pitchFamily="34" charset="0"/>
                          <a:cs typeface="Arial" panose="020B0604020202020204" pitchFamily="34" charset="0"/>
                        </a:rPr>
                        <a:t> en </a:t>
                      </a:r>
                      <a:r>
                        <a:rPr lang="en-US" sz="1200" kern="1200" baseline="0" dirty="0" err="1" smtClean="0">
                          <a:effectLst/>
                          <a:latin typeface="Arial" panose="020B0604020202020204" pitchFamily="34" charset="0"/>
                          <a:cs typeface="Arial" panose="020B0604020202020204" pitchFamily="34" charset="0"/>
                        </a:rPr>
                        <a:t>mayúsculas</a:t>
                      </a:r>
                      <a:r>
                        <a:rPr lang="en-US" sz="1200" kern="1200" baseline="0" dirty="0" smtClean="0">
                          <a:effectLst/>
                          <a:latin typeface="Arial" panose="020B0604020202020204" pitchFamily="34" charset="0"/>
                          <a:cs typeface="Arial" panose="020B0604020202020204" pitchFamily="34" charset="0"/>
                        </a:rPr>
                        <a:t> </a:t>
                      </a:r>
                      <a:r>
                        <a:rPr lang="en-US" sz="1200" kern="1200" baseline="0" dirty="0" err="1" smtClean="0">
                          <a:effectLst/>
                          <a:latin typeface="Arial" panose="020B0604020202020204" pitchFamily="34" charset="0"/>
                          <a:cs typeface="Arial" panose="020B0604020202020204" pitchFamily="34" charset="0"/>
                        </a:rPr>
                        <a:t>pequeñas</a:t>
                      </a:r>
                      <a:r>
                        <a:rPr lang="en-US" sz="1200" kern="1200" baseline="0" dirty="0" smtClean="0">
                          <a:effectLst/>
                          <a:latin typeface="Arial" panose="020B0604020202020204" pitchFamily="34" charset="0"/>
                          <a:cs typeface="Arial" panose="020B0604020202020204" pitchFamily="34" charset="0"/>
                        </a:rPr>
                        <a:t> . </a:t>
                      </a:r>
                      <a:endParaRPr lang="es-ES" sz="1200" noProof="0" dirty="0">
                        <a:effectLst/>
                        <a:latin typeface="Arial" panose="020B0604020202020204" pitchFamily="34" charset="0"/>
                        <a:cs typeface="Arial" panose="020B0604020202020204" pitchFamily="34" charset="0"/>
                      </a:endParaRPr>
                    </a:p>
                  </a:txBody>
                  <a:tcPr marL="47625" marR="47625" marT="66675" marB="66675"/>
                </a:tc>
              </a:tr>
              <a:tr h="289513">
                <a:tc>
                  <a:txBody>
                    <a:bodyPr/>
                    <a:lstStyle/>
                    <a:p>
                      <a:pPr marL="0" algn="l" defTabSz="914400" rtl="0" eaLnBrk="1" fontAlgn="t" latinLnBrk="0" hangingPunct="1"/>
                      <a:r>
                        <a:rPr lang="es-ES" sz="1200" b="1" kern="1200" noProof="0" dirty="0" err="1" smtClean="0">
                          <a:effectLst/>
                          <a:latin typeface="Arial" panose="020B0604020202020204" pitchFamily="34" charset="0"/>
                          <a:cs typeface="Arial" panose="020B0604020202020204" pitchFamily="34" charset="0"/>
                        </a:rPr>
                        <a:t>font-weight</a:t>
                      </a:r>
                      <a:endParaRPr lang="es-ES" sz="1200" b="1" kern="1200" noProof="0" dirty="0">
                        <a:solidFill>
                          <a:schemeClr val="tx1"/>
                        </a:solidFill>
                        <a:effectLst/>
                        <a:latin typeface="Arial" panose="020B0604020202020204" pitchFamily="34" charset="0"/>
                        <a:ea typeface="+mn-ea"/>
                        <a:cs typeface="Arial" panose="020B0604020202020204" pitchFamily="34" charset="0"/>
                      </a:endParaRPr>
                    </a:p>
                  </a:txBody>
                  <a:tcPr marL="47625" marR="47625" marT="66675" marB="66675"/>
                </a:tc>
                <a:tc>
                  <a:txBody>
                    <a:bodyPr/>
                    <a:lstStyle/>
                    <a:p>
                      <a:pPr marL="0" algn="l" defTabSz="914400" rtl="0" eaLnBrk="1" fontAlgn="t" latinLnBrk="0" hangingPunct="1"/>
                      <a:r>
                        <a:rPr lang="es-ES" sz="1200" b="0" i="0" kern="1200" dirty="0" err="1" smtClean="0">
                          <a:solidFill>
                            <a:schemeClr val="dk1"/>
                          </a:solidFill>
                          <a:effectLst/>
                          <a:latin typeface="Arial" panose="020B0604020202020204" pitchFamily="34" charset="0"/>
                          <a:ea typeface="+mn-ea"/>
                          <a:cs typeface="Arial" panose="020B0604020202020204" pitchFamily="34" charset="0"/>
                        </a:rPr>
                        <a:t>normal|bold|bolder|lighter|</a:t>
                      </a:r>
                      <a:r>
                        <a:rPr lang="es-ES" sz="1200" b="0" i="1" kern="1200" dirty="0" err="1" smtClean="0">
                          <a:solidFill>
                            <a:schemeClr val="dk1"/>
                          </a:solidFill>
                          <a:effectLst/>
                          <a:latin typeface="Arial" panose="020B0604020202020204" pitchFamily="34" charset="0"/>
                          <a:ea typeface="+mn-ea"/>
                          <a:cs typeface="Arial" panose="020B0604020202020204" pitchFamily="34" charset="0"/>
                        </a:rPr>
                        <a:t>number</a:t>
                      </a:r>
                      <a:r>
                        <a:rPr lang="es-ES" sz="1200" b="0" i="0" kern="1200" dirty="0" err="1" smtClean="0">
                          <a:solidFill>
                            <a:schemeClr val="dk1"/>
                          </a:solidFill>
                          <a:effectLst/>
                          <a:latin typeface="Arial" panose="020B0604020202020204" pitchFamily="34" charset="0"/>
                          <a:ea typeface="+mn-ea"/>
                          <a:cs typeface="Arial" panose="020B0604020202020204" pitchFamily="34" charset="0"/>
                        </a:rPr>
                        <a:t>|initial|inherit</a:t>
                      </a:r>
                      <a:endParaRPr lang="es-ES" sz="1200" kern="1200" noProof="0" dirty="0">
                        <a:solidFill>
                          <a:schemeClr val="tx1"/>
                        </a:solidFill>
                        <a:effectLst/>
                        <a:latin typeface="Arial" panose="020B0604020202020204" pitchFamily="34" charset="0"/>
                        <a:ea typeface="+mn-ea"/>
                        <a:cs typeface="Arial" panose="020B0604020202020204" pitchFamily="34" charset="0"/>
                      </a:endParaRPr>
                    </a:p>
                  </a:txBody>
                  <a:tcPr marL="47625" marR="47625" marT="66675" marB="66675"/>
                </a:tc>
                <a:tc>
                  <a:txBody>
                    <a:bodyPr/>
                    <a:lstStyle/>
                    <a:p>
                      <a:pPr fontAlgn="t"/>
                      <a:r>
                        <a:rPr lang="en-US" sz="1200" kern="1200" dirty="0" err="1" smtClean="0">
                          <a:effectLst/>
                          <a:latin typeface="Arial" panose="020B0604020202020204" pitchFamily="34" charset="0"/>
                          <a:cs typeface="Arial" panose="020B0604020202020204" pitchFamily="34" charset="0"/>
                        </a:rPr>
                        <a:t>Especifica</a:t>
                      </a:r>
                      <a:r>
                        <a:rPr lang="en-US" sz="1200" kern="1200" dirty="0" smtClean="0">
                          <a:effectLst/>
                          <a:latin typeface="Arial" panose="020B0604020202020204" pitchFamily="34" charset="0"/>
                          <a:cs typeface="Arial" panose="020B0604020202020204" pitchFamily="34" charset="0"/>
                        </a:rPr>
                        <a:t> el </a:t>
                      </a:r>
                      <a:r>
                        <a:rPr lang="en-US" sz="1200" kern="1200" dirty="0" err="1" smtClean="0">
                          <a:effectLst/>
                          <a:latin typeface="Arial" panose="020B0604020202020204" pitchFamily="34" charset="0"/>
                          <a:cs typeface="Arial" panose="020B0604020202020204" pitchFamily="34" charset="0"/>
                        </a:rPr>
                        <a:t>tipo</a:t>
                      </a:r>
                      <a:r>
                        <a:rPr lang="en-US" sz="1200" kern="1200" dirty="0" smtClean="0">
                          <a:effectLst/>
                          <a:latin typeface="Arial" panose="020B0604020202020204" pitchFamily="34" charset="0"/>
                          <a:cs typeface="Arial" panose="020B0604020202020204" pitchFamily="34" charset="0"/>
                        </a:rPr>
                        <a:t> de </a:t>
                      </a:r>
                      <a:r>
                        <a:rPr lang="en-US" sz="1200" kern="1200" dirty="0" err="1" smtClean="0">
                          <a:effectLst/>
                          <a:latin typeface="Arial" panose="020B0604020202020204" pitchFamily="34" charset="0"/>
                          <a:cs typeface="Arial" panose="020B0604020202020204" pitchFamily="34" charset="0"/>
                        </a:rPr>
                        <a:t>resaltado</a:t>
                      </a:r>
                      <a:r>
                        <a:rPr lang="en-US" sz="1200" kern="1200" baseline="0" dirty="0" smtClean="0">
                          <a:effectLst/>
                          <a:latin typeface="Arial" panose="020B0604020202020204" pitchFamily="34" charset="0"/>
                          <a:cs typeface="Arial" panose="020B0604020202020204" pitchFamily="34" charset="0"/>
                        </a:rPr>
                        <a:t> en </a:t>
                      </a:r>
                      <a:r>
                        <a:rPr lang="en-US" sz="1200" kern="1200" baseline="0" dirty="0" err="1" smtClean="0">
                          <a:effectLst/>
                          <a:latin typeface="Arial" panose="020B0604020202020204" pitchFamily="34" charset="0"/>
                          <a:cs typeface="Arial" panose="020B0604020202020204" pitchFamily="34" charset="0"/>
                        </a:rPr>
                        <a:t>negrita</a:t>
                      </a:r>
                      <a:r>
                        <a:rPr lang="en-US" sz="1200" kern="1200" baseline="0" dirty="0" smtClean="0">
                          <a:effectLst/>
                          <a:latin typeface="Arial" panose="020B0604020202020204" pitchFamily="34" charset="0"/>
                          <a:cs typeface="Arial" panose="020B0604020202020204" pitchFamily="34" charset="0"/>
                        </a:rPr>
                        <a:t> de </a:t>
                      </a:r>
                      <a:r>
                        <a:rPr lang="en-US" sz="1200" kern="1200" baseline="0" dirty="0" err="1" smtClean="0">
                          <a:effectLst/>
                          <a:latin typeface="Arial" panose="020B0604020202020204" pitchFamily="34" charset="0"/>
                          <a:cs typeface="Arial" panose="020B0604020202020204" pitchFamily="34" charset="0"/>
                        </a:rPr>
                        <a:t>una</a:t>
                      </a:r>
                      <a:r>
                        <a:rPr lang="en-US" sz="1200" kern="1200" baseline="0" dirty="0" smtClean="0">
                          <a:effectLst/>
                          <a:latin typeface="Arial" panose="020B0604020202020204" pitchFamily="34" charset="0"/>
                          <a:cs typeface="Arial" panose="020B0604020202020204" pitchFamily="34" charset="0"/>
                        </a:rPr>
                        <a:t> </a:t>
                      </a:r>
                      <a:r>
                        <a:rPr lang="en-US" sz="1200" kern="1200" baseline="0" dirty="0" err="1" smtClean="0">
                          <a:effectLst/>
                          <a:latin typeface="Arial" panose="020B0604020202020204" pitchFamily="34" charset="0"/>
                          <a:cs typeface="Arial" panose="020B0604020202020204" pitchFamily="34" charset="0"/>
                        </a:rPr>
                        <a:t>fuente</a:t>
                      </a:r>
                      <a:r>
                        <a:rPr lang="en-US" sz="1200" kern="1200" baseline="0" dirty="0" smtClean="0">
                          <a:effectLst/>
                          <a:latin typeface="Arial" panose="020B0604020202020204" pitchFamily="34" charset="0"/>
                          <a:cs typeface="Arial" panose="020B0604020202020204" pitchFamily="34" charset="0"/>
                        </a:rPr>
                        <a:t>.</a:t>
                      </a:r>
                      <a:endParaRPr lang="es-ES" sz="1200" noProof="0" dirty="0">
                        <a:effectLst/>
                        <a:latin typeface="Arial" panose="020B0604020202020204" pitchFamily="34" charset="0"/>
                        <a:cs typeface="Arial" panose="020B0604020202020204" pitchFamily="34" charset="0"/>
                      </a:endParaRPr>
                    </a:p>
                  </a:txBody>
                  <a:tcPr marL="47625" marR="47625" marT="66675" marB="66675"/>
                </a:tc>
              </a:tr>
              <a:tr h="289513">
                <a:tc>
                  <a:txBody>
                    <a:bodyPr/>
                    <a:lstStyle/>
                    <a:p>
                      <a:pPr marL="0" algn="l" defTabSz="914400" rtl="0" eaLnBrk="1" fontAlgn="t" latinLnBrk="0" hangingPunct="1"/>
                      <a:r>
                        <a:rPr lang="es-ES" sz="1200" kern="1200" noProof="0" dirty="0" smtClean="0">
                          <a:effectLst/>
                          <a:latin typeface="Arial" panose="020B0604020202020204" pitchFamily="34" charset="0"/>
                          <a:cs typeface="Arial" panose="020B0604020202020204" pitchFamily="34" charset="0"/>
                        </a:rPr>
                        <a:t>@</a:t>
                      </a:r>
                      <a:r>
                        <a:rPr lang="es-ES" sz="1200" kern="1200" noProof="0" dirty="0" err="1" smtClean="0">
                          <a:effectLst/>
                          <a:latin typeface="Arial" panose="020B0604020202020204" pitchFamily="34" charset="0"/>
                          <a:cs typeface="Arial" panose="020B0604020202020204" pitchFamily="34" charset="0"/>
                        </a:rPr>
                        <a:t>font-face</a:t>
                      </a:r>
                      <a:endParaRPr lang="es-ES" sz="1200" kern="1200" noProof="0" dirty="0">
                        <a:solidFill>
                          <a:schemeClr val="tx1"/>
                        </a:solidFill>
                        <a:effectLst/>
                        <a:latin typeface="Arial" panose="020B0604020202020204" pitchFamily="34" charset="0"/>
                        <a:ea typeface="+mn-ea"/>
                        <a:cs typeface="Arial" panose="020B0604020202020204" pitchFamily="34" charset="0"/>
                      </a:endParaRPr>
                    </a:p>
                  </a:txBody>
                  <a:tcPr marL="47625" marR="47625" marT="66675" marB="66675"/>
                </a:tc>
                <a:tc>
                  <a:txBody>
                    <a:bodyPr/>
                    <a:lstStyle/>
                    <a:p>
                      <a:pPr marL="0" algn="l" defTabSz="914400" rtl="0" eaLnBrk="1" fontAlgn="t" latinLnBrk="0" hangingPunct="1"/>
                      <a:endParaRPr lang="es-ES" sz="1200" kern="1200" noProof="0" dirty="0">
                        <a:solidFill>
                          <a:schemeClr val="tx1"/>
                        </a:solidFill>
                        <a:effectLst/>
                        <a:latin typeface="Arial" panose="020B0604020202020204" pitchFamily="34" charset="0"/>
                        <a:ea typeface="+mn-ea"/>
                        <a:cs typeface="Arial" panose="020B0604020202020204" pitchFamily="34" charset="0"/>
                      </a:endParaRPr>
                    </a:p>
                  </a:txBody>
                  <a:tcPr marL="47625" marR="47625" marT="66675" marB="66675"/>
                </a:tc>
                <a:tc>
                  <a:txBody>
                    <a:bodyPr/>
                    <a:lstStyle/>
                    <a:p>
                      <a:pPr fontAlgn="t"/>
                      <a:r>
                        <a:rPr lang="en-US" sz="1200" kern="1200" dirty="0" err="1" smtClean="0">
                          <a:effectLst/>
                          <a:latin typeface="Arial" panose="020B0604020202020204" pitchFamily="34" charset="0"/>
                          <a:cs typeface="Arial" panose="020B0604020202020204" pitchFamily="34" charset="0"/>
                        </a:rPr>
                        <a:t>Una</a:t>
                      </a:r>
                      <a:r>
                        <a:rPr lang="en-US" sz="1200" kern="1200" baseline="0" dirty="0" smtClean="0">
                          <a:effectLst/>
                          <a:latin typeface="Arial" panose="020B0604020202020204" pitchFamily="34" charset="0"/>
                          <a:cs typeface="Arial" panose="020B0604020202020204" pitchFamily="34" charset="0"/>
                        </a:rPr>
                        <a:t> </a:t>
                      </a:r>
                      <a:r>
                        <a:rPr lang="en-US" sz="1200" kern="1200" baseline="0" dirty="0" err="1" smtClean="0">
                          <a:effectLst/>
                          <a:latin typeface="Arial" panose="020B0604020202020204" pitchFamily="34" charset="0"/>
                          <a:cs typeface="Arial" panose="020B0604020202020204" pitchFamily="34" charset="0"/>
                        </a:rPr>
                        <a:t>regla</a:t>
                      </a:r>
                      <a:r>
                        <a:rPr lang="en-US" sz="1200" kern="1200" baseline="0" dirty="0" smtClean="0">
                          <a:effectLst/>
                          <a:latin typeface="Arial" panose="020B0604020202020204" pitchFamily="34" charset="0"/>
                          <a:cs typeface="Arial" panose="020B0604020202020204" pitchFamily="34" charset="0"/>
                        </a:rPr>
                        <a:t> </a:t>
                      </a:r>
                      <a:r>
                        <a:rPr lang="en-US" sz="1200" kern="1200" baseline="0" dirty="0" err="1" smtClean="0">
                          <a:effectLst/>
                          <a:latin typeface="Arial" panose="020B0604020202020204" pitchFamily="34" charset="0"/>
                          <a:cs typeface="Arial" panose="020B0604020202020204" pitchFamily="34" charset="0"/>
                        </a:rPr>
                        <a:t>que</a:t>
                      </a:r>
                      <a:r>
                        <a:rPr lang="en-US" sz="1200" kern="1200" baseline="0" dirty="0" smtClean="0">
                          <a:effectLst/>
                          <a:latin typeface="Arial" panose="020B0604020202020204" pitchFamily="34" charset="0"/>
                          <a:cs typeface="Arial" panose="020B0604020202020204" pitchFamily="34" charset="0"/>
                        </a:rPr>
                        <a:t> </a:t>
                      </a:r>
                      <a:r>
                        <a:rPr lang="en-US" sz="1200" kern="1200" baseline="0" dirty="0" err="1" smtClean="0">
                          <a:effectLst/>
                          <a:latin typeface="Arial" panose="020B0604020202020204" pitchFamily="34" charset="0"/>
                          <a:cs typeface="Arial" panose="020B0604020202020204" pitchFamily="34" charset="0"/>
                        </a:rPr>
                        <a:t>permite</a:t>
                      </a:r>
                      <a:r>
                        <a:rPr lang="en-US" sz="1200" kern="1200" baseline="0" dirty="0" smtClean="0">
                          <a:effectLst/>
                          <a:latin typeface="Arial" panose="020B0604020202020204" pitchFamily="34" charset="0"/>
                          <a:cs typeface="Arial" panose="020B0604020202020204" pitchFamily="34" charset="0"/>
                        </a:rPr>
                        <a:t> a los sites </a:t>
                      </a:r>
                      <a:r>
                        <a:rPr lang="en-US" sz="1200" kern="1200" baseline="0" dirty="0" err="1" smtClean="0">
                          <a:effectLst/>
                          <a:latin typeface="Arial" panose="020B0604020202020204" pitchFamily="34" charset="0"/>
                          <a:cs typeface="Arial" panose="020B0604020202020204" pitchFamily="34" charset="0"/>
                        </a:rPr>
                        <a:t>cargar</a:t>
                      </a:r>
                      <a:r>
                        <a:rPr lang="en-US" sz="1200" kern="1200" baseline="0" dirty="0" smtClean="0">
                          <a:effectLst/>
                          <a:latin typeface="Arial" panose="020B0604020202020204" pitchFamily="34" charset="0"/>
                          <a:cs typeface="Arial" panose="020B0604020202020204" pitchFamily="34" charset="0"/>
                        </a:rPr>
                        <a:t> </a:t>
                      </a:r>
                      <a:r>
                        <a:rPr lang="en-US" sz="1200" kern="1200" baseline="0" dirty="0" err="1" smtClean="0">
                          <a:effectLst/>
                          <a:latin typeface="Arial" panose="020B0604020202020204" pitchFamily="34" charset="0"/>
                          <a:cs typeface="Arial" panose="020B0604020202020204" pitchFamily="34" charset="0"/>
                        </a:rPr>
                        <a:t>otras</a:t>
                      </a:r>
                      <a:r>
                        <a:rPr lang="en-US" sz="1200" kern="1200" baseline="0" dirty="0" smtClean="0">
                          <a:effectLst/>
                          <a:latin typeface="Arial" panose="020B0604020202020204" pitchFamily="34" charset="0"/>
                          <a:cs typeface="Arial" panose="020B0604020202020204" pitchFamily="34" charset="0"/>
                        </a:rPr>
                        <a:t> </a:t>
                      </a:r>
                      <a:r>
                        <a:rPr lang="en-US" sz="1200" kern="1200" baseline="0" dirty="0" err="1" smtClean="0">
                          <a:effectLst/>
                          <a:latin typeface="Arial" panose="020B0604020202020204" pitchFamily="34" charset="0"/>
                          <a:cs typeface="Arial" panose="020B0604020202020204" pitchFamily="34" charset="0"/>
                        </a:rPr>
                        <a:t>fuentes</a:t>
                      </a:r>
                      <a:r>
                        <a:rPr lang="en-US" sz="1200" kern="1200" baseline="0" dirty="0" smtClean="0">
                          <a:effectLst/>
                          <a:latin typeface="Arial" panose="020B0604020202020204" pitchFamily="34" charset="0"/>
                          <a:cs typeface="Arial" panose="020B0604020202020204" pitchFamily="34" charset="0"/>
                        </a:rPr>
                        <a:t>.</a:t>
                      </a:r>
                      <a:endParaRPr lang="es-ES" sz="1200" noProof="0" dirty="0">
                        <a:effectLst/>
                        <a:latin typeface="Arial" panose="020B0604020202020204" pitchFamily="34" charset="0"/>
                        <a:cs typeface="Arial" panose="020B0604020202020204" pitchFamily="34" charset="0"/>
                      </a:endParaRPr>
                    </a:p>
                  </a:txBody>
                  <a:tcPr marL="47625" marR="47625" marT="66675" marB="66675"/>
                </a:tc>
              </a:tr>
            </a:tbl>
          </a:graphicData>
        </a:graphic>
      </p:graphicFrame>
    </p:spTree>
    <p:extLst>
      <p:ext uri="{BB962C8B-B14F-4D97-AF65-F5344CB8AC3E}">
        <p14:creationId xmlns:p14="http://schemas.microsoft.com/office/powerpoint/2010/main" val="428637024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chemeClr val="tx1">
                    <a:lumMod val="95000"/>
                    <a:lumOff val="5000"/>
                  </a:schemeClr>
                </a:solidFill>
              </a:rPr>
              <a:t>Propiedades para fuentes</a:t>
            </a:r>
            <a:endParaRPr lang="es-ES_tradnl" dirty="0"/>
          </a:p>
        </p:txBody>
      </p:sp>
      <p:sp>
        <p:nvSpPr>
          <p:cNvPr id="15" name="9 Marcador de texto"/>
          <p:cNvSpPr>
            <a:spLocks noGrp="1"/>
          </p:cNvSpPr>
          <p:nvPr>
            <p:ph type="body" sz="quarter" idx="10"/>
          </p:nvPr>
        </p:nvSpPr>
        <p:spPr>
          <a:xfrm>
            <a:off x="2196855" y="1412881"/>
            <a:ext cx="8820146" cy="337078"/>
          </a:xfrm>
        </p:spPr>
        <p:txBody>
          <a:bodyPr/>
          <a:lstStyle/>
          <a:p>
            <a:r>
              <a:rPr lang="es-ES" dirty="0"/>
              <a:t>Entorno cliente – HTML y CSS - Formateando texto</a:t>
            </a:r>
          </a:p>
        </p:txBody>
      </p:sp>
      <p:sp>
        <p:nvSpPr>
          <p:cNvPr id="6" name="5 Rectángulo"/>
          <p:cNvSpPr/>
          <p:nvPr/>
        </p:nvSpPr>
        <p:spPr>
          <a:xfrm>
            <a:off x="2304033" y="1889944"/>
            <a:ext cx="8928992" cy="584775"/>
          </a:xfrm>
          <a:prstGeom prst="rect">
            <a:avLst/>
          </a:prstGeom>
          <a:ln>
            <a:noFill/>
          </a:ln>
        </p:spPr>
        <p:txBody>
          <a:bodyPr wrap="square">
            <a:spAutoFit/>
          </a:bodyPr>
          <a:lstStyle/>
          <a:p>
            <a:pPr algn="just"/>
            <a:endParaRPr lang="es-ES" sz="1600" dirty="0">
              <a:latin typeface="Arial" panose="020B0604020202020204" pitchFamily="34" charset="0"/>
              <a:cs typeface="Arial" panose="020B0604020202020204" pitchFamily="34" charset="0"/>
            </a:endParaRPr>
          </a:p>
          <a:p>
            <a:pPr algn="just"/>
            <a:endParaRPr lang="es-ES" sz="1600" dirty="0" smtClean="0">
              <a:latin typeface="Arial" panose="020B0604020202020204" pitchFamily="34" charset="0"/>
              <a:cs typeface="Arial" panose="020B0604020202020204" pitchFamily="34" charset="0"/>
            </a:endParaRPr>
          </a:p>
        </p:txBody>
      </p:sp>
      <p:sp>
        <p:nvSpPr>
          <p:cNvPr id="10" name="9 Rectángulo"/>
          <p:cNvSpPr/>
          <p:nvPr/>
        </p:nvSpPr>
        <p:spPr>
          <a:xfrm>
            <a:off x="7056561" y="1961952"/>
            <a:ext cx="4176464" cy="1521919"/>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tIns="144000" bIns="144000">
            <a:spAutoFit/>
          </a:bodyPr>
          <a:lstStyle/>
          <a:p>
            <a:pPr>
              <a:tabLst>
                <a:tab pos="354013" algn="l"/>
              </a:tabLst>
            </a:pPr>
            <a:r>
              <a:rPr lang="es-ES" sz="1600" dirty="0">
                <a:solidFill>
                  <a:srgbClr val="008000"/>
                </a:solidFill>
                <a:latin typeface="Arial" panose="020B0604020202020204" pitchFamily="34" charset="0"/>
                <a:cs typeface="Arial" panose="020B0604020202020204" pitchFamily="34" charset="0"/>
              </a:rPr>
              <a:t>.</a:t>
            </a:r>
            <a:r>
              <a:rPr lang="es-ES" sz="1600" dirty="0" err="1" smtClean="0">
                <a:solidFill>
                  <a:srgbClr val="008000"/>
                </a:solidFill>
                <a:latin typeface="Arial" panose="020B0604020202020204" pitchFamily="34" charset="0"/>
                <a:cs typeface="Arial" panose="020B0604020202020204" pitchFamily="34" charset="0"/>
              </a:rPr>
              <a:t>palabrasclave</a:t>
            </a:r>
            <a:r>
              <a:rPr lang="es-ES" sz="1600" dirty="0" smtClean="0">
                <a:solidFill>
                  <a:srgbClr val="008000"/>
                </a:solidFill>
                <a:latin typeface="Arial" panose="020B0604020202020204" pitchFamily="34" charset="0"/>
                <a:cs typeface="Arial" panose="020B0604020202020204" pitchFamily="34" charset="0"/>
              </a:rPr>
              <a:t> {</a:t>
            </a:r>
            <a:endParaRPr lang="es-ES" sz="1600" dirty="0">
              <a:solidFill>
                <a:srgbClr val="008000"/>
              </a:solidFill>
              <a:latin typeface="Arial" panose="020B0604020202020204" pitchFamily="34" charset="0"/>
              <a:cs typeface="Arial" panose="020B0604020202020204" pitchFamily="34" charset="0"/>
            </a:endParaRPr>
          </a:p>
          <a:p>
            <a:pPr>
              <a:tabLst>
                <a:tab pos="354013" algn="l"/>
              </a:tabLst>
            </a:pPr>
            <a:r>
              <a:rPr lang="es-ES" sz="1600" dirty="0" smtClean="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font-family</a:t>
            </a:r>
            <a:r>
              <a:rPr lang="es-ES" sz="1600" dirty="0" smtClean="0">
                <a:solidFill>
                  <a:srgbClr val="008000"/>
                </a:solidFill>
                <a:latin typeface="Arial" panose="020B0604020202020204" pitchFamily="34" charset="0"/>
                <a:cs typeface="Arial" panose="020B0604020202020204" pitchFamily="34" charset="0"/>
              </a:rPr>
              <a:t>: Arial, Georgia, </a:t>
            </a:r>
            <a:r>
              <a:rPr lang="en-US" sz="1600" dirty="0" smtClean="0">
                <a:solidFill>
                  <a:srgbClr val="008000"/>
                </a:solidFill>
                <a:latin typeface="Arial" panose="020B0604020202020204" pitchFamily="34" charset="0"/>
                <a:cs typeface="Arial" panose="020B0604020202020204" pitchFamily="34" charset="0"/>
              </a:rPr>
              <a:t>"Times New Roman“;</a:t>
            </a:r>
          </a:p>
          <a:p>
            <a:pPr>
              <a:tabLst>
                <a:tab pos="354013" algn="l"/>
              </a:tabLst>
            </a:pPr>
            <a:r>
              <a:rPr lang="en-US" sz="1600" dirty="0">
                <a:solidFill>
                  <a:srgbClr val="008000"/>
                </a:solidFill>
                <a:latin typeface="Arial" panose="020B0604020202020204" pitchFamily="34" charset="0"/>
                <a:cs typeface="Arial" panose="020B0604020202020204" pitchFamily="34" charset="0"/>
              </a:rPr>
              <a:t>	</a:t>
            </a:r>
            <a:r>
              <a:rPr lang="es-ES" sz="1600" dirty="0" err="1" smtClean="0">
                <a:solidFill>
                  <a:srgbClr val="008000"/>
                </a:solidFill>
                <a:latin typeface="Arial" panose="020B0604020202020204" pitchFamily="34" charset="0"/>
                <a:cs typeface="Arial" panose="020B0604020202020204" pitchFamily="34" charset="0"/>
              </a:rPr>
              <a:t>font-size</a:t>
            </a:r>
            <a:r>
              <a:rPr lang="es-ES" sz="1600" dirty="0" smtClean="0">
                <a:solidFill>
                  <a:srgbClr val="008000"/>
                </a:solidFill>
                <a:latin typeface="Arial" panose="020B0604020202020204" pitchFamily="34" charset="0"/>
                <a:cs typeface="Arial" panose="020B0604020202020204" pitchFamily="34" charset="0"/>
              </a:rPr>
              <a:t>: 14px;</a:t>
            </a:r>
          </a:p>
          <a:p>
            <a:pPr>
              <a:tabLst>
                <a:tab pos="354013" algn="l"/>
              </a:tabLst>
            </a:pPr>
            <a:r>
              <a:rPr lang="es-ES" sz="1600" dirty="0">
                <a:solidFill>
                  <a:srgbClr val="008000"/>
                </a:solidFill>
                <a:latin typeface="Arial" panose="020B0604020202020204" pitchFamily="34" charset="0"/>
                <a:cs typeface="Arial" panose="020B0604020202020204" pitchFamily="34" charset="0"/>
              </a:rPr>
              <a:t>	</a:t>
            </a:r>
            <a:r>
              <a:rPr lang="es-ES" sz="1600" dirty="0" err="1" smtClean="0">
                <a:solidFill>
                  <a:srgbClr val="008000"/>
                </a:solidFill>
                <a:latin typeface="Arial" panose="020B0604020202020204" pitchFamily="34" charset="0"/>
                <a:cs typeface="Arial" panose="020B0604020202020204" pitchFamily="34" charset="0"/>
              </a:rPr>
              <a:t>font-weight</a:t>
            </a:r>
            <a:r>
              <a:rPr lang="es-ES" sz="1600" dirty="0" smtClean="0">
                <a:solidFill>
                  <a:srgbClr val="008000"/>
                </a:solidFill>
                <a:latin typeface="Arial" panose="020B0604020202020204" pitchFamily="34" charset="0"/>
                <a:cs typeface="Arial" panose="020B0604020202020204" pitchFamily="34" charset="0"/>
              </a:rPr>
              <a:t>: </a:t>
            </a:r>
            <a:r>
              <a:rPr lang="es-ES" sz="1600" dirty="0" err="1" smtClean="0">
                <a:solidFill>
                  <a:srgbClr val="008000"/>
                </a:solidFill>
                <a:latin typeface="Arial" panose="020B0604020202020204" pitchFamily="34" charset="0"/>
                <a:cs typeface="Arial" panose="020B0604020202020204" pitchFamily="34" charset="0"/>
              </a:rPr>
              <a:t>bold</a:t>
            </a:r>
            <a:r>
              <a:rPr lang="es-ES" sz="1600" dirty="0" smtClean="0">
                <a:solidFill>
                  <a:srgbClr val="008000"/>
                </a:solidFill>
                <a:latin typeface="Arial" panose="020B0604020202020204" pitchFamily="34" charset="0"/>
                <a:cs typeface="Arial" panose="020B0604020202020204" pitchFamily="34" charset="0"/>
              </a:rPr>
              <a:t>; </a:t>
            </a:r>
            <a:r>
              <a:rPr lang="en-US" sz="1600" dirty="0" smtClean="0">
                <a:solidFill>
                  <a:srgbClr val="008000"/>
                </a:solidFill>
                <a:latin typeface="Arial" panose="020B0604020202020204" pitchFamily="34" charset="0"/>
                <a:cs typeface="Arial" panose="020B0604020202020204" pitchFamily="34" charset="0"/>
              </a:rPr>
              <a:t>}</a:t>
            </a:r>
            <a:endParaRPr lang="es-ES" sz="1600" dirty="0">
              <a:solidFill>
                <a:srgbClr val="008000"/>
              </a:solidFill>
              <a:latin typeface="Arial" panose="020B0604020202020204" pitchFamily="34" charset="0"/>
              <a:cs typeface="Arial" panose="020B0604020202020204" pitchFamily="34" charset="0"/>
            </a:endParaRPr>
          </a:p>
        </p:txBody>
      </p:sp>
      <p:sp>
        <p:nvSpPr>
          <p:cNvPr id="11" name="10 Rectángulo"/>
          <p:cNvSpPr/>
          <p:nvPr/>
        </p:nvSpPr>
        <p:spPr>
          <a:xfrm>
            <a:off x="2304033" y="1961952"/>
            <a:ext cx="4572000" cy="2308324"/>
          </a:xfrm>
          <a:prstGeom prst="rect">
            <a:avLst/>
          </a:prstGeom>
        </p:spPr>
        <p:txBody>
          <a:bodyPr>
            <a:spAutoFit/>
          </a:bodyPr>
          <a:lstStyle/>
          <a:p>
            <a:pPr lvl="0" algn="just"/>
            <a:r>
              <a:rPr lang="es-ES" sz="1600" dirty="0">
                <a:solidFill>
                  <a:prstClr val="black"/>
                </a:solidFill>
                <a:latin typeface="Arial" panose="020B0604020202020204" pitchFamily="34" charset="0"/>
                <a:cs typeface="Arial" panose="020B0604020202020204" pitchFamily="34" charset="0"/>
              </a:rPr>
              <a:t>Para </a:t>
            </a:r>
            <a:r>
              <a:rPr lang="es-ES" sz="1600" dirty="0" smtClean="0">
                <a:solidFill>
                  <a:prstClr val="black"/>
                </a:solidFill>
                <a:latin typeface="Arial" panose="020B0604020202020204" pitchFamily="34" charset="0"/>
                <a:cs typeface="Arial" panose="020B0604020202020204" pitchFamily="34" charset="0"/>
              </a:rPr>
              <a:t>los elementos </a:t>
            </a:r>
            <a:r>
              <a:rPr lang="es-ES" sz="1600" dirty="0">
                <a:solidFill>
                  <a:prstClr val="black"/>
                </a:solidFill>
                <a:latin typeface="Arial" panose="020B0604020202020204" pitchFamily="34" charset="0"/>
                <a:cs typeface="Arial" panose="020B0604020202020204" pitchFamily="34" charset="0"/>
              </a:rPr>
              <a:t>con la clase </a:t>
            </a:r>
            <a:r>
              <a:rPr lang="es-ES" sz="1600" dirty="0" err="1">
                <a:solidFill>
                  <a:prstClr val="black"/>
                </a:solidFill>
                <a:latin typeface="Arial" panose="020B0604020202020204" pitchFamily="34" charset="0"/>
                <a:cs typeface="Arial" panose="020B0604020202020204" pitchFamily="34" charset="0"/>
              </a:rPr>
              <a:t>palabrasclave</a:t>
            </a:r>
            <a:r>
              <a:rPr lang="es-ES" sz="1600" dirty="0">
                <a:solidFill>
                  <a:prstClr val="black"/>
                </a:solidFill>
                <a:latin typeface="Arial" panose="020B0604020202020204" pitchFamily="34" charset="0"/>
                <a:cs typeface="Arial" panose="020B0604020202020204" pitchFamily="34" charset="0"/>
              </a:rPr>
              <a:t> se ha definido </a:t>
            </a:r>
            <a:r>
              <a:rPr lang="es-ES" sz="1600" dirty="0" smtClean="0">
                <a:solidFill>
                  <a:prstClr val="black"/>
                </a:solidFill>
                <a:latin typeface="Arial" panose="020B0604020202020204" pitchFamily="34" charset="0"/>
                <a:cs typeface="Arial" panose="020B0604020202020204" pitchFamily="34" charset="0"/>
              </a:rPr>
              <a:t>3 tipos de letras, la principal Arial, en el caso de que no este instalada en el puesto del cliente se utiliza Georgia y sino Times New </a:t>
            </a:r>
            <a:r>
              <a:rPr lang="es-ES" sz="1600" dirty="0" err="1" smtClean="0">
                <a:solidFill>
                  <a:prstClr val="black"/>
                </a:solidFill>
                <a:latin typeface="Arial" panose="020B0604020202020204" pitchFamily="34" charset="0"/>
                <a:cs typeface="Arial" panose="020B0604020202020204" pitchFamily="34" charset="0"/>
              </a:rPr>
              <a:t>Roman</a:t>
            </a:r>
            <a:r>
              <a:rPr lang="es-ES" sz="1600" dirty="0" smtClean="0">
                <a:solidFill>
                  <a:prstClr val="black"/>
                </a:solidFill>
                <a:latin typeface="Arial" panose="020B0604020202020204" pitchFamily="34" charset="0"/>
                <a:cs typeface="Arial" panose="020B0604020202020204" pitchFamily="34" charset="0"/>
              </a:rPr>
              <a:t>. Este último hay que especificarlo entre dobles comillas ya que contiene espacios en blanco.</a:t>
            </a:r>
          </a:p>
          <a:p>
            <a:pPr lvl="0" algn="just"/>
            <a:r>
              <a:rPr lang="es-ES" sz="1600" dirty="0" smtClean="0">
                <a:solidFill>
                  <a:prstClr val="black"/>
                </a:solidFill>
                <a:latin typeface="Arial" panose="020B0604020202020204" pitchFamily="34" charset="0"/>
                <a:cs typeface="Arial" panose="020B0604020202020204" pitchFamily="34" charset="0"/>
              </a:rPr>
              <a:t>También se ha definido 14px de tamaño para el texto y en negrita.</a:t>
            </a:r>
            <a:endParaRPr lang="es-ES" sz="1600" dirty="0">
              <a:solidFill>
                <a:prstClr val="black"/>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4826530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chemeClr val="tx1">
                    <a:lumMod val="95000"/>
                    <a:lumOff val="5000"/>
                  </a:schemeClr>
                </a:solidFill>
              </a:rPr>
              <a:t>Medidas para fuentes</a:t>
            </a:r>
            <a:endParaRPr lang="es-ES_tradnl" dirty="0"/>
          </a:p>
        </p:txBody>
      </p:sp>
      <p:sp>
        <p:nvSpPr>
          <p:cNvPr id="15" name="9 Marcador de texto"/>
          <p:cNvSpPr>
            <a:spLocks noGrp="1"/>
          </p:cNvSpPr>
          <p:nvPr>
            <p:ph type="body" sz="quarter" idx="10"/>
          </p:nvPr>
        </p:nvSpPr>
        <p:spPr>
          <a:xfrm>
            <a:off x="2196855" y="1412881"/>
            <a:ext cx="8820146" cy="337078"/>
          </a:xfrm>
        </p:spPr>
        <p:txBody>
          <a:bodyPr/>
          <a:lstStyle/>
          <a:p>
            <a:r>
              <a:rPr lang="es-ES" dirty="0"/>
              <a:t>Entorno cliente – HTML y CSS - Formateando texto</a:t>
            </a:r>
          </a:p>
        </p:txBody>
      </p:sp>
      <p:sp>
        <p:nvSpPr>
          <p:cNvPr id="6" name="5 Rectángulo"/>
          <p:cNvSpPr/>
          <p:nvPr/>
        </p:nvSpPr>
        <p:spPr>
          <a:xfrm>
            <a:off x="2304033" y="1889944"/>
            <a:ext cx="8928992" cy="584775"/>
          </a:xfrm>
          <a:prstGeom prst="rect">
            <a:avLst/>
          </a:prstGeom>
          <a:ln>
            <a:noFill/>
          </a:ln>
        </p:spPr>
        <p:txBody>
          <a:bodyPr wrap="square">
            <a:spAutoFit/>
          </a:bodyPr>
          <a:lstStyle/>
          <a:p>
            <a:pPr algn="just"/>
            <a:endParaRPr lang="es-ES" sz="1600" dirty="0">
              <a:latin typeface="Arial" panose="020B0604020202020204" pitchFamily="34" charset="0"/>
              <a:cs typeface="Arial" panose="020B0604020202020204" pitchFamily="34" charset="0"/>
            </a:endParaRPr>
          </a:p>
          <a:p>
            <a:pPr algn="just"/>
            <a:endParaRPr lang="es-ES" sz="1600" dirty="0" smtClean="0">
              <a:latin typeface="Arial" panose="020B0604020202020204" pitchFamily="34" charset="0"/>
              <a:cs typeface="Arial" panose="020B0604020202020204" pitchFamily="34" charset="0"/>
            </a:endParaRPr>
          </a:p>
        </p:txBody>
      </p:sp>
      <p:sp>
        <p:nvSpPr>
          <p:cNvPr id="11" name="10 Rectángulo"/>
          <p:cNvSpPr/>
          <p:nvPr/>
        </p:nvSpPr>
        <p:spPr>
          <a:xfrm>
            <a:off x="2304033" y="1961952"/>
            <a:ext cx="8928992" cy="2800767"/>
          </a:xfrm>
          <a:prstGeom prst="rect">
            <a:avLst/>
          </a:prstGeom>
        </p:spPr>
        <p:txBody>
          <a:bodyPr wrap="square">
            <a:spAutoFit/>
          </a:bodyPr>
          <a:lstStyle/>
          <a:p>
            <a:pPr lvl="0" algn="just"/>
            <a:r>
              <a:rPr lang="es-ES" sz="1600" dirty="0" smtClean="0">
                <a:solidFill>
                  <a:prstClr val="black"/>
                </a:solidFill>
                <a:latin typeface="Arial" panose="020B0604020202020204" pitchFamily="34" charset="0"/>
                <a:cs typeface="Arial" panose="020B0604020202020204" pitchFamily="34" charset="0"/>
              </a:rPr>
              <a:t>Las medidas se dividen en fijas o escalables. Las escalables son </a:t>
            </a:r>
            <a:r>
              <a:rPr lang="es-ES" sz="1600" dirty="0" err="1" smtClean="0">
                <a:solidFill>
                  <a:prstClr val="black"/>
                </a:solidFill>
                <a:latin typeface="Arial" panose="020B0604020202020204" pitchFamily="34" charset="0"/>
                <a:cs typeface="Arial" panose="020B0604020202020204" pitchFamily="34" charset="0"/>
              </a:rPr>
              <a:t>em</a:t>
            </a:r>
            <a:r>
              <a:rPr lang="es-ES" sz="1600" dirty="0" smtClean="0">
                <a:solidFill>
                  <a:prstClr val="black"/>
                </a:solidFill>
                <a:latin typeface="Arial" panose="020B0604020202020204" pitchFamily="34" charset="0"/>
                <a:cs typeface="Arial" panose="020B0604020202020204" pitchFamily="34" charset="0"/>
              </a:rPr>
              <a:t> y % y las fijas </a:t>
            </a:r>
            <a:r>
              <a:rPr lang="es-ES" sz="1600" dirty="0" err="1" smtClean="0">
                <a:solidFill>
                  <a:prstClr val="black"/>
                </a:solidFill>
                <a:latin typeface="Arial" panose="020B0604020202020204" pitchFamily="34" charset="0"/>
                <a:cs typeface="Arial" panose="020B0604020202020204" pitchFamily="34" charset="0"/>
              </a:rPr>
              <a:t>px</a:t>
            </a:r>
            <a:r>
              <a:rPr lang="es-ES" sz="1600" dirty="0" smtClean="0">
                <a:solidFill>
                  <a:prstClr val="black"/>
                </a:solidFill>
                <a:latin typeface="Arial" panose="020B0604020202020204" pitchFamily="34" charset="0"/>
                <a:cs typeface="Arial" panose="020B0604020202020204" pitchFamily="34" charset="0"/>
              </a:rPr>
              <a:t> y pt.</a:t>
            </a:r>
          </a:p>
          <a:p>
            <a:pPr lvl="0" algn="just"/>
            <a:endParaRPr lang="es-ES" sz="1600" dirty="0">
              <a:solidFill>
                <a:prstClr val="black"/>
              </a:solidFill>
              <a:latin typeface="Arial" panose="020B0604020202020204" pitchFamily="34" charset="0"/>
              <a:cs typeface="Arial" panose="020B0604020202020204" pitchFamily="34" charset="0"/>
            </a:endParaRPr>
          </a:p>
          <a:p>
            <a:pPr lvl="0" algn="just"/>
            <a:r>
              <a:rPr lang="es-ES" sz="1600" dirty="0" smtClean="0">
                <a:solidFill>
                  <a:prstClr val="black"/>
                </a:solidFill>
                <a:latin typeface="Arial" panose="020B0604020202020204" pitchFamily="34" charset="0"/>
                <a:cs typeface="Arial" panose="020B0604020202020204" pitchFamily="34" charset="0"/>
              </a:rPr>
              <a:t>Podemos definir el tamaño de una fuente de las siguientes maneras:</a:t>
            </a:r>
          </a:p>
          <a:p>
            <a:pPr lvl="0" algn="just"/>
            <a:endParaRPr lang="es-ES" sz="1600" dirty="0">
              <a:solidFill>
                <a:prstClr val="black"/>
              </a:solidFill>
              <a:latin typeface="Arial" panose="020B0604020202020204" pitchFamily="34" charset="0"/>
              <a:cs typeface="Arial" panose="020B0604020202020204" pitchFamily="34" charset="0"/>
            </a:endParaRPr>
          </a:p>
          <a:p>
            <a:pPr lvl="0" algn="just"/>
            <a:r>
              <a:rPr lang="es-ES" sz="1600" dirty="0" err="1" smtClean="0">
                <a:solidFill>
                  <a:srgbClr val="008000"/>
                </a:solidFill>
                <a:latin typeface="Arial" panose="020B0604020202020204" pitchFamily="34" charset="0"/>
                <a:cs typeface="Arial" panose="020B0604020202020204" pitchFamily="34" charset="0"/>
              </a:rPr>
              <a:t>font-size</a:t>
            </a:r>
            <a:r>
              <a:rPr lang="es-ES" sz="1600" dirty="0" smtClean="0">
                <a:solidFill>
                  <a:srgbClr val="008000"/>
                </a:solidFill>
                <a:latin typeface="Arial" panose="020B0604020202020204" pitchFamily="34" charset="0"/>
                <a:cs typeface="Arial" panose="020B0604020202020204" pitchFamily="34" charset="0"/>
              </a:rPr>
              <a:t>: 16px;</a:t>
            </a:r>
          </a:p>
          <a:p>
            <a:pPr lvl="0" algn="just"/>
            <a:r>
              <a:rPr lang="es-ES" sz="1600" dirty="0" err="1">
                <a:solidFill>
                  <a:srgbClr val="008000"/>
                </a:solidFill>
                <a:latin typeface="Arial" panose="020B0604020202020204" pitchFamily="34" charset="0"/>
                <a:cs typeface="Arial" panose="020B0604020202020204" pitchFamily="34" charset="0"/>
              </a:rPr>
              <a:t>font-size</a:t>
            </a:r>
            <a:r>
              <a:rPr lang="es-ES" sz="1600" dirty="0">
                <a:solidFill>
                  <a:srgbClr val="008000"/>
                </a:solidFill>
                <a:latin typeface="Arial" panose="020B0604020202020204" pitchFamily="34" charset="0"/>
                <a:cs typeface="Arial" panose="020B0604020202020204" pitchFamily="34" charset="0"/>
              </a:rPr>
              <a:t>: </a:t>
            </a:r>
            <a:r>
              <a:rPr lang="es-ES" sz="1600" dirty="0" smtClean="0">
                <a:solidFill>
                  <a:srgbClr val="008000"/>
                </a:solidFill>
                <a:latin typeface="Arial" panose="020B0604020202020204" pitchFamily="34" charset="0"/>
                <a:cs typeface="Arial" panose="020B0604020202020204" pitchFamily="34" charset="0"/>
              </a:rPr>
              <a:t>12pt;</a:t>
            </a:r>
          </a:p>
          <a:p>
            <a:pPr algn="just"/>
            <a:r>
              <a:rPr lang="es-ES" sz="1600" dirty="0" err="1">
                <a:solidFill>
                  <a:srgbClr val="008000"/>
                </a:solidFill>
                <a:latin typeface="Arial" panose="020B0604020202020204" pitchFamily="34" charset="0"/>
                <a:cs typeface="Arial" panose="020B0604020202020204" pitchFamily="34" charset="0"/>
              </a:rPr>
              <a:t>font-size</a:t>
            </a:r>
            <a:r>
              <a:rPr lang="es-ES" sz="1600" dirty="0">
                <a:solidFill>
                  <a:srgbClr val="008000"/>
                </a:solidFill>
                <a:latin typeface="Arial" panose="020B0604020202020204" pitchFamily="34" charset="0"/>
                <a:cs typeface="Arial" panose="020B0604020202020204" pitchFamily="34" charset="0"/>
              </a:rPr>
              <a:t>: </a:t>
            </a:r>
            <a:r>
              <a:rPr lang="es-ES" sz="1600" dirty="0" smtClean="0">
                <a:solidFill>
                  <a:srgbClr val="008000"/>
                </a:solidFill>
                <a:latin typeface="Arial" panose="020B0604020202020204" pitchFamily="34" charset="0"/>
                <a:cs typeface="Arial" panose="020B0604020202020204" pitchFamily="34" charset="0"/>
              </a:rPr>
              <a:t>1em;</a:t>
            </a:r>
            <a:endParaRPr lang="es-ES" sz="1600" dirty="0">
              <a:solidFill>
                <a:srgbClr val="008000"/>
              </a:solidFill>
              <a:latin typeface="Arial" panose="020B0604020202020204" pitchFamily="34" charset="0"/>
              <a:cs typeface="Arial" panose="020B0604020202020204" pitchFamily="34" charset="0"/>
            </a:endParaRPr>
          </a:p>
          <a:p>
            <a:pPr algn="just"/>
            <a:r>
              <a:rPr lang="es-ES" sz="1600" dirty="0" err="1">
                <a:solidFill>
                  <a:srgbClr val="008000"/>
                </a:solidFill>
                <a:latin typeface="Arial" panose="020B0604020202020204" pitchFamily="34" charset="0"/>
                <a:cs typeface="Arial" panose="020B0604020202020204" pitchFamily="34" charset="0"/>
              </a:rPr>
              <a:t>font-size</a:t>
            </a:r>
            <a:r>
              <a:rPr lang="es-ES" sz="1600" dirty="0">
                <a:solidFill>
                  <a:srgbClr val="008000"/>
                </a:solidFill>
                <a:latin typeface="Arial" panose="020B0604020202020204" pitchFamily="34" charset="0"/>
                <a:cs typeface="Arial" panose="020B0604020202020204" pitchFamily="34" charset="0"/>
              </a:rPr>
              <a:t>: </a:t>
            </a:r>
            <a:r>
              <a:rPr lang="es-ES" sz="1600" dirty="0" smtClean="0">
                <a:solidFill>
                  <a:srgbClr val="008000"/>
                </a:solidFill>
                <a:latin typeface="Arial" panose="020B0604020202020204" pitchFamily="34" charset="0"/>
                <a:cs typeface="Arial" panose="020B0604020202020204" pitchFamily="34" charset="0"/>
              </a:rPr>
              <a:t>100%;</a:t>
            </a:r>
            <a:endParaRPr lang="es-ES" sz="1600" dirty="0">
              <a:solidFill>
                <a:srgbClr val="008000"/>
              </a:solidFill>
              <a:latin typeface="Arial" panose="020B0604020202020204" pitchFamily="34" charset="0"/>
              <a:cs typeface="Arial" panose="020B0604020202020204" pitchFamily="34" charset="0"/>
            </a:endParaRPr>
          </a:p>
          <a:p>
            <a:pPr lvl="0" algn="just"/>
            <a:endParaRPr lang="es-ES" sz="1600" dirty="0" smtClean="0">
              <a:solidFill>
                <a:prstClr val="black"/>
              </a:solidFill>
              <a:latin typeface="Arial" panose="020B0604020202020204" pitchFamily="34" charset="0"/>
              <a:cs typeface="Arial" panose="020B0604020202020204" pitchFamily="34" charset="0"/>
            </a:endParaRPr>
          </a:p>
          <a:p>
            <a:pPr lvl="0" algn="just"/>
            <a:r>
              <a:rPr lang="es-ES" sz="1600" dirty="0" smtClean="0">
                <a:solidFill>
                  <a:prstClr val="black"/>
                </a:solidFill>
                <a:latin typeface="Arial" panose="020B0604020202020204" pitchFamily="34" charset="0"/>
                <a:cs typeface="Arial" panose="020B0604020202020204" pitchFamily="34" charset="0"/>
              </a:rPr>
              <a:t>Todos tendrán el mismo tamaño en la web, pero no se comportarán de la misma manera si el elemento padre cambia.</a:t>
            </a:r>
            <a:endParaRPr lang="es-ES" sz="1600" dirty="0">
              <a:solidFill>
                <a:prstClr val="black"/>
              </a:solidFill>
              <a:latin typeface="Arial" panose="020B0604020202020204" pitchFamily="34" charset="0"/>
              <a:cs typeface="Arial" panose="020B0604020202020204" pitchFamily="34" charset="0"/>
            </a:endParaRPr>
          </a:p>
        </p:txBody>
      </p:sp>
      <p:sp>
        <p:nvSpPr>
          <p:cNvPr id="7" name="6 Rectángulo"/>
          <p:cNvSpPr/>
          <p:nvPr/>
        </p:nvSpPr>
        <p:spPr>
          <a:xfrm>
            <a:off x="9245306" y="5202312"/>
            <a:ext cx="2347759" cy="338554"/>
          </a:xfrm>
          <a:prstGeom prst="rect">
            <a:avLst/>
          </a:prstGeom>
        </p:spPr>
        <p:txBody>
          <a:bodyPr wrap="none">
            <a:spAutoFit/>
          </a:bodyPr>
          <a:lstStyle/>
          <a:p>
            <a:r>
              <a:rPr lang="es-ES" sz="1600" dirty="0" smtClean="0">
                <a:solidFill>
                  <a:schemeClr val="accent1"/>
                </a:solidFill>
              </a:rPr>
              <a:t>formateandotexto_6.html</a:t>
            </a:r>
            <a:endParaRPr lang="es-ES" sz="1600" dirty="0">
              <a:solidFill>
                <a:schemeClr val="accent1"/>
              </a:solidFill>
            </a:endParaRPr>
          </a:p>
        </p:txBody>
      </p:sp>
      <p:sp>
        <p:nvSpPr>
          <p:cNvPr id="8" name="7 Rectángulo"/>
          <p:cNvSpPr/>
          <p:nvPr/>
        </p:nvSpPr>
        <p:spPr>
          <a:xfrm>
            <a:off x="9245306" y="5439822"/>
            <a:ext cx="2347759" cy="338554"/>
          </a:xfrm>
          <a:prstGeom prst="rect">
            <a:avLst/>
          </a:prstGeom>
        </p:spPr>
        <p:txBody>
          <a:bodyPr wrap="none">
            <a:spAutoFit/>
          </a:bodyPr>
          <a:lstStyle/>
          <a:p>
            <a:r>
              <a:rPr lang="es-ES" sz="1600" dirty="0" smtClean="0">
                <a:solidFill>
                  <a:schemeClr val="accent1"/>
                </a:solidFill>
              </a:rPr>
              <a:t>formateandotexto_7.html</a:t>
            </a:r>
            <a:endParaRPr lang="es-ES" sz="1600" dirty="0">
              <a:solidFill>
                <a:schemeClr val="accent1"/>
              </a:solidFill>
            </a:endParaRPr>
          </a:p>
        </p:txBody>
      </p:sp>
      <p:sp>
        <p:nvSpPr>
          <p:cNvPr id="9" name="8 Rectángulo"/>
          <p:cNvSpPr/>
          <p:nvPr/>
        </p:nvSpPr>
        <p:spPr>
          <a:xfrm>
            <a:off x="2304033" y="5994400"/>
            <a:ext cx="8928992" cy="830997"/>
          </a:xfrm>
          <a:prstGeom prst="rect">
            <a:avLst/>
          </a:prstGeom>
        </p:spPr>
        <p:txBody>
          <a:bodyPr wrap="square">
            <a:spAutoFit/>
          </a:bodyPr>
          <a:lstStyle/>
          <a:p>
            <a:pPr lvl="0" algn="just"/>
            <a:r>
              <a:rPr lang="es-ES" sz="1600" dirty="0" smtClean="0">
                <a:solidFill>
                  <a:prstClr val="black"/>
                </a:solidFill>
                <a:latin typeface="Arial" panose="020B0604020202020204" pitchFamily="34" charset="0"/>
                <a:cs typeface="Arial" panose="020B0604020202020204" pitchFamily="34" charset="0"/>
              </a:rPr>
              <a:t>Como podemos apreciar en el ejemplo formateandotexto_7.html los párrafos p definidos con las medidas escalables han modificado su tamaño debido a que el padre en vez de ser 16px, el tamaño del </a:t>
            </a:r>
            <a:r>
              <a:rPr lang="es-ES" sz="1600" dirty="0" err="1" smtClean="0">
                <a:solidFill>
                  <a:prstClr val="black"/>
                </a:solidFill>
                <a:latin typeface="Arial" panose="020B0604020202020204" pitchFamily="34" charset="0"/>
                <a:cs typeface="Arial" panose="020B0604020202020204" pitchFamily="34" charset="0"/>
              </a:rPr>
              <a:t>body</a:t>
            </a:r>
            <a:r>
              <a:rPr lang="es-ES" sz="1600" dirty="0" smtClean="0">
                <a:solidFill>
                  <a:prstClr val="black"/>
                </a:solidFill>
                <a:latin typeface="Arial" panose="020B0604020202020204" pitchFamily="34" charset="0"/>
                <a:cs typeface="Arial" panose="020B0604020202020204" pitchFamily="34" charset="0"/>
              </a:rPr>
              <a:t>, es de ahora de 12px.</a:t>
            </a:r>
            <a:endParaRPr lang="es-ES" sz="1600" dirty="0">
              <a:solidFill>
                <a:prstClr val="black"/>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6669888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chemeClr val="tx1">
                    <a:lumMod val="95000"/>
                    <a:lumOff val="5000"/>
                  </a:schemeClr>
                </a:solidFill>
              </a:rPr>
              <a:t>Medidas para fuentes</a:t>
            </a:r>
            <a:endParaRPr lang="es-ES_tradnl" dirty="0"/>
          </a:p>
        </p:txBody>
      </p:sp>
      <p:sp>
        <p:nvSpPr>
          <p:cNvPr id="15" name="9 Marcador de texto"/>
          <p:cNvSpPr>
            <a:spLocks noGrp="1"/>
          </p:cNvSpPr>
          <p:nvPr>
            <p:ph type="body" sz="quarter" idx="10"/>
          </p:nvPr>
        </p:nvSpPr>
        <p:spPr>
          <a:xfrm>
            <a:off x="2196855" y="1412881"/>
            <a:ext cx="8820146" cy="337078"/>
          </a:xfrm>
        </p:spPr>
        <p:txBody>
          <a:bodyPr/>
          <a:lstStyle/>
          <a:p>
            <a:r>
              <a:rPr lang="es-ES" dirty="0"/>
              <a:t>Entorno cliente – HTML y CSS - Formateando texto</a:t>
            </a:r>
          </a:p>
        </p:txBody>
      </p:sp>
      <p:sp>
        <p:nvSpPr>
          <p:cNvPr id="6" name="5 Rectángulo"/>
          <p:cNvSpPr/>
          <p:nvPr/>
        </p:nvSpPr>
        <p:spPr>
          <a:xfrm>
            <a:off x="2304033" y="1889944"/>
            <a:ext cx="8928992" cy="584775"/>
          </a:xfrm>
          <a:prstGeom prst="rect">
            <a:avLst/>
          </a:prstGeom>
          <a:ln>
            <a:noFill/>
          </a:ln>
        </p:spPr>
        <p:txBody>
          <a:bodyPr wrap="square">
            <a:spAutoFit/>
          </a:bodyPr>
          <a:lstStyle/>
          <a:p>
            <a:pPr algn="just"/>
            <a:endParaRPr lang="es-ES" sz="1600" dirty="0">
              <a:latin typeface="Arial" panose="020B0604020202020204" pitchFamily="34" charset="0"/>
              <a:cs typeface="Arial" panose="020B0604020202020204" pitchFamily="34" charset="0"/>
            </a:endParaRPr>
          </a:p>
          <a:p>
            <a:pPr algn="just"/>
            <a:endParaRPr lang="es-ES" sz="1600" dirty="0" smtClean="0">
              <a:latin typeface="Arial" panose="020B0604020202020204" pitchFamily="34" charset="0"/>
              <a:cs typeface="Arial" panose="020B0604020202020204" pitchFamily="34" charset="0"/>
            </a:endParaRPr>
          </a:p>
        </p:txBody>
      </p:sp>
      <p:sp>
        <p:nvSpPr>
          <p:cNvPr id="7" name="6 Rectángulo"/>
          <p:cNvSpPr/>
          <p:nvPr/>
        </p:nvSpPr>
        <p:spPr>
          <a:xfrm>
            <a:off x="5594648" y="5922392"/>
            <a:ext cx="2347759" cy="338554"/>
          </a:xfrm>
          <a:prstGeom prst="rect">
            <a:avLst/>
          </a:prstGeom>
        </p:spPr>
        <p:txBody>
          <a:bodyPr wrap="none">
            <a:spAutoFit/>
          </a:bodyPr>
          <a:lstStyle/>
          <a:p>
            <a:r>
              <a:rPr lang="es-ES" sz="1600" dirty="0" smtClean="0">
                <a:solidFill>
                  <a:schemeClr val="accent1"/>
                </a:solidFill>
              </a:rPr>
              <a:t>formateandotexto_9.html</a:t>
            </a:r>
            <a:endParaRPr lang="es-ES" sz="1600" dirty="0">
              <a:solidFill>
                <a:schemeClr val="accent1"/>
              </a:solidFill>
            </a:endParaRPr>
          </a:p>
        </p:txBody>
      </p:sp>
      <p:sp>
        <p:nvSpPr>
          <p:cNvPr id="8" name="7 Rectángulo"/>
          <p:cNvSpPr/>
          <p:nvPr/>
        </p:nvSpPr>
        <p:spPr>
          <a:xfrm>
            <a:off x="5594649" y="4842272"/>
            <a:ext cx="2347759" cy="338554"/>
          </a:xfrm>
          <a:prstGeom prst="rect">
            <a:avLst/>
          </a:prstGeom>
        </p:spPr>
        <p:txBody>
          <a:bodyPr wrap="none">
            <a:spAutoFit/>
          </a:bodyPr>
          <a:lstStyle/>
          <a:p>
            <a:r>
              <a:rPr lang="es-ES" sz="1600" dirty="0" smtClean="0">
                <a:solidFill>
                  <a:schemeClr val="accent1"/>
                </a:solidFill>
              </a:rPr>
              <a:t>formateandotexto_8.html</a:t>
            </a:r>
            <a:endParaRPr lang="es-ES" sz="1600" dirty="0">
              <a:solidFill>
                <a:schemeClr val="accent1"/>
              </a:solidFill>
            </a:endParaRPr>
          </a:p>
        </p:txBody>
      </p:sp>
      <p:sp>
        <p:nvSpPr>
          <p:cNvPr id="9" name="8 Rectángulo"/>
          <p:cNvSpPr/>
          <p:nvPr/>
        </p:nvSpPr>
        <p:spPr>
          <a:xfrm>
            <a:off x="2304033" y="1961952"/>
            <a:ext cx="8928992" cy="2800767"/>
          </a:xfrm>
          <a:prstGeom prst="rect">
            <a:avLst/>
          </a:prstGeom>
        </p:spPr>
        <p:txBody>
          <a:bodyPr wrap="square">
            <a:spAutoFit/>
          </a:bodyPr>
          <a:lstStyle/>
          <a:p>
            <a:pPr lvl="0" algn="just"/>
            <a:r>
              <a:rPr lang="es-ES" sz="1600" dirty="0" smtClean="0">
                <a:solidFill>
                  <a:prstClr val="black"/>
                </a:solidFill>
                <a:latin typeface="Arial" panose="020B0604020202020204" pitchFamily="34" charset="0"/>
                <a:cs typeface="Arial" panose="020B0604020202020204" pitchFamily="34" charset="0"/>
              </a:rPr>
              <a:t>Vamos a analizar cada uno de ellos más detenidamente:</a:t>
            </a:r>
          </a:p>
          <a:p>
            <a:pPr lvl="0" algn="just"/>
            <a:endParaRPr lang="es-ES" sz="1600" dirty="0">
              <a:solidFill>
                <a:prstClr val="black"/>
              </a:solidFill>
              <a:latin typeface="Arial" panose="020B0604020202020204" pitchFamily="34" charset="0"/>
              <a:cs typeface="Arial" panose="020B0604020202020204" pitchFamily="34" charset="0"/>
            </a:endParaRPr>
          </a:p>
          <a:p>
            <a:pPr marL="285750" lvl="0" indent="-285750" algn="just">
              <a:buFont typeface="Arial" panose="020B0604020202020204" pitchFamily="34" charset="0"/>
              <a:buChar char="•"/>
            </a:pPr>
            <a:r>
              <a:rPr lang="es-ES" sz="1600" b="1" dirty="0" err="1" smtClean="0">
                <a:solidFill>
                  <a:prstClr val="black"/>
                </a:solidFill>
                <a:latin typeface="Arial" panose="020B0604020202020204" pitchFamily="34" charset="0"/>
                <a:cs typeface="Arial" panose="020B0604020202020204" pitchFamily="34" charset="0"/>
              </a:rPr>
              <a:t>px</a:t>
            </a:r>
            <a:r>
              <a:rPr lang="es-ES" sz="1600" dirty="0" smtClean="0">
                <a:solidFill>
                  <a:prstClr val="black"/>
                </a:solidFill>
                <a:latin typeface="Arial" panose="020B0604020202020204" pitchFamily="34" charset="0"/>
                <a:cs typeface="Arial" panose="020B0604020202020204" pitchFamily="34" charset="0"/>
              </a:rPr>
              <a:t> son </a:t>
            </a:r>
            <a:r>
              <a:rPr lang="es-ES" sz="1600" b="1" dirty="0" smtClean="0">
                <a:solidFill>
                  <a:prstClr val="black"/>
                </a:solidFill>
                <a:latin typeface="Arial" panose="020B0604020202020204" pitchFamily="34" charset="0"/>
                <a:cs typeface="Arial" panose="020B0604020202020204" pitchFamily="34" charset="0"/>
              </a:rPr>
              <a:t>pixeles</a:t>
            </a:r>
            <a:r>
              <a:rPr lang="es-ES" sz="1600" dirty="0" smtClean="0">
                <a:solidFill>
                  <a:prstClr val="black"/>
                </a:solidFill>
                <a:latin typeface="Arial" panose="020B0604020202020204" pitchFamily="34" charset="0"/>
                <a:cs typeface="Arial" panose="020B0604020202020204" pitchFamily="34" charset="0"/>
              </a:rPr>
              <a:t>, y es probablemente la medida más utilizada. Los navegadores definen por regla general la página a 16px.</a:t>
            </a:r>
          </a:p>
          <a:p>
            <a:pPr marL="285750" lvl="0" indent="-285750" algn="just">
              <a:buFont typeface="Arial" panose="020B0604020202020204" pitchFamily="34" charset="0"/>
              <a:buChar char="•"/>
            </a:pPr>
            <a:r>
              <a:rPr lang="es-ES" sz="1600" b="1" dirty="0">
                <a:solidFill>
                  <a:prstClr val="black"/>
                </a:solidFill>
                <a:latin typeface="Arial" panose="020B0604020202020204" pitchFamily="34" charset="0"/>
                <a:cs typeface="Arial" panose="020B0604020202020204" pitchFamily="34" charset="0"/>
              </a:rPr>
              <a:t>p</a:t>
            </a:r>
            <a:r>
              <a:rPr lang="es-ES" sz="1600" b="1" dirty="0" smtClean="0">
                <a:solidFill>
                  <a:prstClr val="black"/>
                </a:solidFill>
                <a:latin typeface="Arial" panose="020B0604020202020204" pitchFamily="34" charset="0"/>
                <a:cs typeface="Arial" panose="020B0604020202020204" pitchFamily="34" charset="0"/>
              </a:rPr>
              <a:t>t</a:t>
            </a:r>
            <a:r>
              <a:rPr lang="es-ES" sz="1600" dirty="0" smtClean="0">
                <a:solidFill>
                  <a:prstClr val="black"/>
                </a:solidFill>
                <a:latin typeface="Arial" panose="020B0604020202020204" pitchFamily="34" charset="0"/>
                <a:cs typeface="Arial" panose="020B0604020202020204" pitchFamily="34" charset="0"/>
              </a:rPr>
              <a:t> son </a:t>
            </a:r>
            <a:r>
              <a:rPr lang="es-ES" sz="1600" b="1" dirty="0" smtClean="0">
                <a:solidFill>
                  <a:prstClr val="black"/>
                </a:solidFill>
                <a:latin typeface="Arial" panose="020B0604020202020204" pitchFamily="34" charset="0"/>
                <a:cs typeface="Arial" panose="020B0604020202020204" pitchFamily="34" charset="0"/>
              </a:rPr>
              <a:t>puntos</a:t>
            </a:r>
            <a:r>
              <a:rPr lang="es-ES" sz="1600" dirty="0" smtClean="0">
                <a:solidFill>
                  <a:prstClr val="black"/>
                </a:solidFill>
                <a:latin typeface="Arial" panose="020B0604020202020204" pitchFamily="34" charset="0"/>
                <a:cs typeface="Arial" panose="020B0604020202020204" pitchFamily="34" charset="0"/>
              </a:rPr>
              <a:t>, y es una medida fija al igual que los pixeles. Normalmente los diseñadores utilizaran </a:t>
            </a:r>
            <a:r>
              <a:rPr lang="es-ES" sz="1600" dirty="0" err="1" smtClean="0">
                <a:solidFill>
                  <a:prstClr val="black"/>
                </a:solidFill>
                <a:latin typeface="Arial" panose="020B0604020202020204" pitchFamily="34" charset="0"/>
                <a:cs typeface="Arial" panose="020B0604020202020204" pitchFamily="34" charset="0"/>
              </a:rPr>
              <a:t>photoshop</a:t>
            </a:r>
            <a:r>
              <a:rPr lang="es-ES" sz="1600" dirty="0" smtClean="0">
                <a:solidFill>
                  <a:prstClr val="black"/>
                </a:solidFill>
                <a:latin typeface="Arial" panose="020B0604020202020204" pitchFamily="34" charset="0"/>
                <a:cs typeface="Arial" panose="020B0604020202020204" pitchFamily="34" charset="0"/>
              </a:rPr>
              <a:t> que utiliza los puntos como medida, pero 1 punto en </a:t>
            </a:r>
            <a:r>
              <a:rPr lang="es-ES" sz="1600" dirty="0" err="1" smtClean="0">
                <a:solidFill>
                  <a:prstClr val="black"/>
                </a:solidFill>
                <a:latin typeface="Arial" panose="020B0604020202020204" pitchFamily="34" charset="0"/>
                <a:cs typeface="Arial" panose="020B0604020202020204" pitchFamily="34" charset="0"/>
              </a:rPr>
              <a:t>photoshop</a:t>
            </a:r>
            <a:r>
              <a:rPr lang="es-ES" sz="1600" dirty="0" smtClean="0">
                <a:solidFill>
                  <a:prstClr val="black"/>
                </a:solidFill>
                <a:latin typeface="Arial" panose="020B0604020202020204" pitchFamily="34" charset="0"/>
                <a:cs typeface="Arial" panose="020B0604020202020204" pitchFamily="34" charset="0"/>
              </a:rPr>
              <a:t> no es 1 punto en los navegadores. Para medidas pequeñas son 2 puntos menos aproximadamente.</a:t>
            </a:r>
          </a:p>
          <a:p>
            <a:pPr marL="285750" lvl="0" indent="-285750" algn="just">
              <a:buFont typeface="Arial" panose="020B0604020202020204" pitchFamily="34" charset="0"/>
              <a:buChar char="•"/>
            </a:pPr>
            <a:r>
              <a:rPr lang="es-ES" sz="1600" b="1" dirty="0" err="1" smtClean="0">
                <a:solidFill>
                  <a:prstClr val="black"/>
                </a:solidFill>
                <a:latin typeface="Arial" panose="020B0604020202020204" pitchFamily="34" charset="0"/>
                <a:cs typeface="Arial" panose="020B0604020202020204" pitchFamily="34" charset="0"/>
              </a:rPr>
              <a:t>em</a:t>
            </a:r>
            <a:r>
              <a:rPr lang="es-ES" sz="1600" dirty="0" smtClean="0">
                <a:solidFill>
                  <a:prstClr val="black"/>
                </a:solidFill>
                <a:latin typeface="Arial" panose="020B0604020202020204" pitchFamily="34" charset="0"/>
                <a:cs typeface="Arial" panose="020B0604020202020204" pitchFamily="34" charset="0"/>
              </a:rPr>
              <a:t> es una medida derivada de la anchura de la letra M. 1em equivale a 16 puntos pero no en los navegadores. </a:t>
            </a:r>
            <a:r>
              <a:rPr lang="es-ES" sz="1600" dirty="0" err="1" smtClean="0">
                <a:solidFill>
                  <a:prstClr val="black"/>
                </a:solidFill>
                <a:latin typeface="Arial" panose="020B0604020202020204" pitchFamily="34" charset="0"/>
                <a:cs typeface="Arial" panose="020B0604020202020204" pitchFamily="34" charset="0"/>
              </a:rPr>
              <a:t>em</a:t>
            </a:r>
            <a:r>
              <a:rPr lang="es-ES" sz="1600" dirty="0" smtClean="0">
                <a:solidFill>
                  <a:prstClr val="black"/>
                </a:solidFill>
                <a:latin typeface="Arial" panose="020B0604020202020204" pitchFamily="34" charset="0"/>
                <a:cs typeface="Arial" panose="020B0604020202020204" pitchFamily="34" charset="0"/>
              </a:rPr>
              <a:t> es una medida escalable y 1em es decirle a un elemento que tome la medida de su padre que tenga un tamaño declarado, por lo que si queremos que varíe lo aumentaremos o disminuiremos de forma decimal.</a:t>
            </a:r>
            <a:endParaRPr lang="es-ES" sz="1600" dirty="0">
              <a:solidFill>
                <a:prstClr val="black"/>
              </a:solidFill>
              <a:latin typeface="Arial" panose="020B0604020202020204" pitchFamily="34" charset="0"/>
              <a:cs typeface="Arial" panose="020B0604020202020204" pitchFamily="34" charset="0"/>
            </a:endParaRPr>
          </a:p>
        </p:txBody>
      </p:sp>
      <p:sp>
        <p:nvSpPr>
          <p:cNvPr id="4" name="3 Rectángulo"/>
          <p:cNvSpPr/>
          <p:nvPr/>
        </p:nvSpPr>
        <p:spPr>
          <a:xfrm>
            <a:off x="2304033" y="5286746"/>
            <a:ext cx="8928992" cy="338554"/>
          </a:xfrm>
          <a:prstGeom prst="rect">
            <a:avLst/>
          </a:prstGeom>
        </p:spPr>
        <p:txBody>
          <a:bodyPr wrap="square">
            <a:spAutoFit/>
          </a:bodyPr>
          <a:lstStyle/>
          <a:p>
            <a:pPr marL="285750" lvl="0" indent="-285750" algn="just">
              <a:buFont typeface="Arial" panose="020B0604020202020204" pitchFamily="34" charset="0"/>
              <a:buChar char="•"/>
            </a:pPr>
            <a:r>
              <a:rPr lang="es-ES" sz="1600" b="1" dirty="0" smtClean="0">
                <a:solidFill>
                  <a:prstClr val="black"/>
                </a:solidFill>
                <a:latin typeface="Arial" panose="020B0604020202020204" pitchFamily="34" charset="0"/>
                <a:cs typeface="Arial" panose="020B0604020202020204" pitchFamily="34" charset="0"/>
              </a:rPr>
              <a:t>% </a:t>
            </a:r>
            <a:r>
              <a:rPr lang="es-ES" sz="1600" dirty="0" smtClean="0">
                <a:solidFill>
                  <a:prstClr val="black"/>
                </a:solidFill>
                <a:latin typeface="Arial" panose="020B0604020202020204" pitchFamily="34" charset="0"/>
                <a:cs typeface="Arial" panose="020B0604020202020204" pitchFamily="34" charset="0"/>
              </a:rPr>
              <a:t>es </a:t>
            </a:r>
            <a:r>
              <a:rPr lang="es-ES" sz="1600" dirty="0">
                <a:solidFill>
                  <a:prstClr val="black"/>
                </a:solidFill>
                <a:latin typeface="Arial" panose="020B0604020202020204" pitchFamily="34" charset="0"/>
                <a:cs typeface="Arial" panose="020B0604020202020204" pitchFamily="34" charset="0"/>
              </a:rPr>
              <a:t>una medida </a:t>
            </a:r>
            <a:r>
              <a:rPr lang="es-ES" sz="1600" dirty="0" smtClean="0">
                <a:solidFill>
                  <a:prstClr val="black"/>
                </a:solidFill>
                <a:latin typeface="Arial" panose="020B0604020202020204" pitchFamily="34" charset="0"/>
                <a:cs typeface="Arial" panose="020B0604020202020204" pitchFamily="34" charset="0"/>
              </a:rPr>
              <a:t>escalable que se calcula de forma porcentual respecto al tamaño del padre.</a:t>
            </a:r>
            <a:endParaRPr lang="es-ES" sz="1600" dirty="0">
              <a:solidFill>
                <a:prstClr val="black"/>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5338029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chemeClr val="tx1">
                    <a:lumMod val="95000"/>
                    <a:lumOff val="5000"/>
                  </a:schemeClr>
                </a:solidFill>
              </a:rPr>
              <a:t>Medidas para fuentes</a:t>
            </a:r>
            <a:endParaRPr lang="es-ES_tradnl" dirty="0"/>
          </a:p>
        </p:txBody>
      </p:sp>
      <p:sp>
        <p:nvSpPr>
          <p:cNvPr id="15" name="9 Marcador de texto"/>
          <p:cNvSpPr>
            <a:spLocks noGrp="1"/>
          </p:cNvSpPr>
          <p:nvPr>
            <p:ph type="body" sz="quarter" idx="10"/>
          </p:nvPr>
        </p:nvSpPr>
        <p:spPr>
          <a:xfrm>
            <a:off x="2196855" y="1412881"/>
            <a:ext cx="8820146" cy="337078"/>
          </a:xfrm>
        </p:spPr>
        <p:txBody>
          <a:bodyPr/>
          <a:lstStyle/>
          <a:p>
            <a:r>
              <a:rPr lang="es-ES" dirty="0"/>
              <a:t>Entorno cliente – HTML y CSS - Formateando texto</a:t>
            </a:r>
          </a:p>
        </p:txBody>
      </p:sp>
      <p:sp>
        <p:nvSpPr>
          <p:cNvPr id="6" name="5 Rectángulo"/>
          <p:cNvSpPr/>
          <p:nvPr/>
        </p:nvSpPr>
        <p:spPr>
          <a:xfrm>
            <a:off x="2304033" y="1889944"/>
            <a:ext cx="8928992" cy="584775"/>
          </a:xfrm>
          <a:prstGeom prst="rect">
            <a:avLst/>
          </a:prstGeom>
          <a:ln>
            <a:noFill/>
          </a:ln>
        </p:spPr>
        <p:txBody>
          <a:bodyPr wrap="square">
            <a:spAutoFit/>
          </a:bodyPr>
          <a:lstStyle/>
          <a:p>
            <a:pPr algn="just"/>
            <a:endParaRPr lang="es-ES" sz="1600" dirty="0">
              <a:latin typeface="Arial" panose="020B0604020202020204" pitchFamily="34" charset="0"/>
              <a:cs typeface="Arial" panose="020B0604020202020204" pitchFamily="34" charset="0"/>
            </a:endParaRPr>
          </a:p>
          <a:p>
            <a:pPr algn="just"/>
            <a:endParaRPr lang="es-ES" sz="1600" dirty="0" smtClean="0">
              <a:latin typeface="Arial" panose="020B0604020202020204" pitchFamily="34" charset="0"/>
              <a:cs typeface="Arial" panose="020B0604020202020204" pitchFamily="34" charset="0"/>
            </a:endParaRPr>
          </a:p>
        </p:txBody>
      </p:sp>
      <p:sp>
        <p:nvSpPr>
          <p:cNvPr id="7" name="6 Rectángulo"/>
          <p:cNvSpPr/>
          <p:nvPr/>
        </p:nvSpPr>
        <p:spPr>
          <a:xfrm>
            <a:off x="5594648" y="5922392"/>
            <a:ext cx="2347759" cy="338554"/>
          </a:xfrm>
          <a:prstGeom prst="rect">
            <a:avLst/>
          </a:prstGeom>
        </p:spPr>
        <p:txBody>
          <a:bodyPr wrap="none">
            <a:spAutoFit/>
          </a:bodyPr>
          <a:lstStyle/>
          <a:p>
            <a:r>
              <a:rPr lang="es-ES" sz="1600" dirty="0" smtClean="0">
                <a:solidFill>
                  <a:schemeClr val="accent1"/>
                </a:solidFill>
              </a:rPr>
              <a:t>formateandotexto_9.html</a:t>
            </a:r>
            <a:endParaRPr lang="es-ES" sz="1600" dirty="0">
              <a:solidFill>
                <a:schemeClr val="accent1"/>
              </a:solidFill>
            </a:endParaRPr>
          </a:p>
        </p:txBody>
      </p:sp>
      <p:sp>
        <p:nvSpPr>
          <p:cNvPr id="8" name="7 Rectángulo"/>
          <p:cNvSpPr/>
          <p:nvPr/>
        </p:nvSpPr>
        <p:spPr>
          <a:xfrm>
            <a:off x="5594649" y="5655846"/>
            <a:ext cx="2347759" cy="338554"/>
          </a:xfrm>
          <a:prstGeom prst="rect">
            <a:avLst/>
          </a:prstGeom>
        </p:spPr>
        <p:txBody>
          <a:bodyPr wrap="none">
            <a:spAutoFit/>
          </a:bodyPr>
          <a:lstStyle/>
          <a:p>
            <a:r>
              <a:rPr lang="es-ES" sz="1600" dirty="0" smtClean="0">
                <a:solidFill>
                  <a:schemeClr val="accent1"/>
                </a:solidFill>
              </a:rPr>
              <a:t>formateandotexto_8.html</a:t>
            </a:r>
            <a:endParaRPr lang="es-ES" sz="1600" dirty="0">
              <a:solidFill>
                <a:schemeClr val="accent1"/>
              </a:solidFill>
            </a:endParaRPr>
          </a:p>
        </p:txBody>
      </p:sp>
      <p:sp>
        <p:nvSpPr>
          <p:cNvPr id="9" name="8 Rectángulo"/>
          <p:cNvSpPr/>
          <p:nvPr/>
        </p:nvSpPr>
        <p:spPr>
          <a:xfrm>
            <a:off x="2304033" y="1961952"/>
            <a:ext cx="8928992" cy="3539430"/>
          </a:xfrm>
          <a:prstGeom prst="rect">
            <a:avLst/>
          </a:prstGeom>
        </p:spPr>
        <p:txBody>
          <a:bodyPr wrap="square">
            <a:spAutoFit/>
          </a:bodyPr>
          <a:lstStyle/>
          <a:p>
            <a:pPr lvl="0" algn="just"/>
            <a:r>
              <a:rPr lang="es-ES" sz="1600" dirty="0" smtClean="0">
                <a:solidFill>
                  <a:prstClr val="black"/>
                </a:solidFill>
                <a:latin typeface="Arial" panose="020B0604020202020204" pitchFamily="34" charset="0"/>
                <a:cs typeface="Arial" panose="020B0604020202020204" pitchFamily="34" charset="0"/>
              </a:rPr>
              <a:t>Vamos a analizar cada uno de ellos más detenidamente:</a:t>
            </a:r>
          </a:p>
          <a:p>
            <a:pPr lvl="0" algn="just"/>
            <a:endParaRPr lang="es-ES" sz="1600" dirty="0">
              <a:solidFill>
                <a:prstClr val="black"/>
              </a:solidFill>
              <a:latin typeface="Arial" panose="020B0604020202020204" pitchFamily="34" charset="0"/>
              <a:cs typeface="Arial" panose="020B0604020202020204" pitchFamily="34" charset="0"/>
            </a:endParaRPr>
          </a:p>
          <a:p>
            <a:pPr marL="285750" lvl="0" indent="-285750" algn="just">
              <a:buFont typeface="Arial" panose="020B0604020202020204" pitchFamily="34" charset="0"/>
              <a:buChar char="•"/>
            </a:pPr>
            <a:r>
              <a:rPr lang="es-ES" sz="1600" b="1" dirty="0" err="1" smtClean="0">
                <a:solidFill>
                  <a:prstClr val="black"/>
                </a:solidFill>
                <a:latin typeface="Arial" panose="020B0604020202020204" pitchFamily="34" charset="0"/>
                <a:cs typeface="Arial" panose="020B0604020202020204" pitchFamily="34" charset="0"/>
              </a:rPr>
              <a:t>px</a:t>
            </a:r>
            <a:r>
              <a:rPr lang="es-ES" sz="1600" dirty="0" smtClean="0">
                <a:solidFill>
                  <a:prstClr val="black"/>
                </a:solidFill>
                <a:latin typeface="Arial" panose="020B0604020202020204" pitchFamily="34" charset="0"/>
                <a:cs typeface="Arial" panose="020B0604020202020204" pitchFamily="34" charset="0"/>
              </a:rPr>
              <a:t> son </a:t>
            </a:r>
            <a:r>
              <a:rPr lang="es-ES" sz="1600" b="1" dirty="0" smtClean="0">
                <a:solidFill>
                  <a:prstClr val="black"/>
                </a:solidFill>
                <a:latin typeface="Arial" panose="020B0604020202020204" pitchFamily="34" charset="0"/>
                <a:cs typeface="Arial" panose="020B0604020202020204" pitchFamily="34" charset="0"/>
              </a:rPr>
              <a:t>pixeles</a:t>
            </a:r>
            <a:r>
              <a:rPr lang="es-ES" sz="1600" dirty="0" smtClean="0">
                <a:solidFill>
                  <a:prstClr val="black"/>
                </a:solidFill>
                <a:latin typeface="Arial" panose="020B0604020202020204" pitchFamily="34" charset="0"/>
                <a:cs typeface="Arial" panose="020B0604020202020204" pitchFamily="34" charset="0"/>
              </a:rPr>
              <a:t>, y es probablemente la medida más utilizada. Los navegadores definen por regla general la página a 16px. El problema de esta medida es que no es el mismo tamaño en todos los navegadores.</a:t>
            </a:r>
          </a:p>
          <a:p>
            <a:pPr marL="285750" lvl="0" indent="-285750" algn="just">
              <a:buFont typeface="Arial" panose="020B0604020202020204" pitchFamily="34" charset="0"/>
              <a:buChar char="•"/>
            </a:pPr>
            <a:endParaRPr lang="es-ES" sz="1600" dirty="0" smtClean="0">
              <a:solidFill>
                <a:prstClr val="black"/>
              </a:solidFill>
              <a:latin typeface="Arial" panose="020B0604020202020204" pitchFamily="34" charset="0"/>
              <a:cs typeface="Arial" panose="020B0604020202020204" pitchFamily="34" charset="0"/>
            </a:endParaRPr>
          </a:p>
          <a:p>
            <a:pPr marL="285750" lvl="0" indent="-285750" algn="just">
              <a:buFont typeface="Arial" panose="020B0604020202020204" pitchFamily="34" charset="0"/>
              <a:buChar char="•"/>
            </a:pPr>
            <a:r>
              <a:rPr lang="es-ES" sz="1600" b="1" dirty="0">
                <a:solidFill>
                  <a:prstClr val="black"/>
                </a:solidFill>
                <a:latin typeface="Arial" panose="020B0604020202020204" pitchFamily="34" charset="0"/>
                <a:cs typeface="Arial" panose="020B0604020202020204" pitchFamily="34" charset="0"/>
              </a:rPr>
              <a:t>p</a:t>
            </a:r>
            <a:r>
              <a:rPr lang="es-ES" sz="1600" b="1" dirty="0" smtClean="0">
                <a:solidFill>
                  <a:prstClr val="black"/>
                </a:solidFill>
                <a:latin typeface="Arial" panose="020B0604020202020204" pitchFamily="34" charset="0"/>
                <a:cs typeface="Arial" panose="020B0604020202020204" pitchFamily="34" charset="0"/>
              </a:rPr>
              <a:t>t</a:t>
            </a:r>
            <a:r>
              <a:rPr lang="es-ES" sz="1600" dirty="0" smtClean="0">
                <a:solidFill>
                  <a:prstClr val="black"/>
                </a:solidFill>
                <a:latin typeface="Arial" panose="020B0604020202020204" pitchFamily="34" charset="0"/>
                <a:cs typeface="Arial" panose="020B0604020202020204" pitchFamily="34" charset="0"/>
              </a:rPr>
              <a:t> son </a:t>
            </a:r>
            <a:r>
              <a:rPr lang="es-ES" sz="1600" b="1" dirty="0" smtClean="0">
                <a:solidFill>
                  <a:prstClr val="black"/>
                </a:solidFill>
                <a:latin typeface="Arial" panose="020B0604020202020204" pitchFamily="34" charset="0"/>
                <a:cs typeface="Arial" panose="020B0604020202020204" pitchFamily="34" charset="0"/>
              </a:rPr>
              <a:t>puntos</a:t>
            </a:r>
            <a:r>
              <a:rPr lang="es-ES" sz="1600" dirty="0" smtClean="0">
                <a:solidFill>
                  <a:prstClr val="black"/>
                </a:solidFill>
                <a:latin typeface="Arial" panose="020B0604020202020204" pitchFamily="34" charset="0"/>
                <a:cs typeface="Arial" panose="020B0604020202020204" pitchFamily="34" charset="0"/>
              </a:rPr>
              <a:t>, y es una medida fija al igual que los pixeles. Normalmente los diseñadores utilizaran </a:t>
            </a:r>
            <a:r>
              <a:rPr lang="es-ES" sz="1600" dirty="0" err="1" smtClean="0">
                <a:solidFill>
                  <a:prstClr val="black"/>
                </a:solidFill>
                <a:latin typeface="Arial" panose="020B0604020202020204" pitchFamily="34" charset="0"/>
                <a:cs typeface="Arial" panose="020B0604020202020204" pitchFamily="34" charset="0"/>
              </a:rPr>
              <a:t>photoshop</a:t>
            </a:r>
            <a:r>
              <a:rPr lang="es-ES" sz="1600" dirty="0" smtClean="0">
                <a:solidFill>
                  <a:prstClr val="black"/>
                </a:solidFill>
                <a:latin typeface="Arial" panose="020B0604020202020204" pitchFamily="34" charset="0"/>
                <a:cs typeface="Arial" panose="020B0604020202020204" pitchFamily="34" charset="0"/>
              </a:rPr>
              <a:t> que utiliza los puntos como medida, pero 1 punto en </a:t>
            </a:r>
            <a:r>
              <a:rPr lang="es-ES" sz="1600" dirty="0" err="1" smtClean="0">
                <a:solidFill>
                  <a:prstClr val="black"/>
                </a:solidFill>
                <a:latin typeface="Arial" panose="020B0604020202020204" pitchFamily="34" charset="0"/>
                <a:cs typeface="Arial" panose="020B0604020202020204" pitchFamily="34" charset="0"/>
              </a:rPr>
              <a:t>photoshop</a:t>
            </a:r>
            <a:r>
              <a:rPr lang="es-ES" sz="1600" dirty="0" smtClean="0">
                <a:solidFill>
                  <a:prstClr val="black"/>
                </a:solidFill>
                <a:latin typeface="Arial" panose="020B0604020202020204" pitchFamily="34" charset="0"/>
                <a:cs typeface="Arial" panose="020B0604020202020204" pitchFamily="34" charset="0"/>
              </a:rPr>
              <a:t> no es 1 punto en los navegadores. Para medidas pequeñas son 2 puntos menos aproximadamente.</a:t>
            </a:r>
          </a:p>
          <a:p>
            <a:pPr marL="285750" lvl="0" indent="-285750" algn="just">
              <a:buFont typeface="Arial" panose="020B0604020202020204" pitchFamily="34" charset="0"/>
              <a:buChar char="•"/>
            </a:pPr>
            <a:endParaRPr lang="es-ES" sz="1600" dirty="0" smtClean="0">
              <a:solidFill>
                <a:prstClr val="black"/>
              </a:solidFill>
              <a:latin typeface="Arial" panose="020B0604020202020204" pitchFamily="34" charset="0"/>
              <a:cs typeface="Arial" panose="020B0604020202020204" pitchFamily="34" charset="0"/>
            </a:endParaRPr>
          </a:p>
          <a:p>
            <a:pPr marL="285750" lvl="0" indent="-285750" algn="just">
              <a:buFont typeface="Arial" panose="020B0604020202020204" pitchFamily="34" charset="0"/>
              <a:buChar char="•"/>
            </a:pPr>
            <a:r>
              <a:rPr lang="es-ES" sz="1600" b="1" dirty="0" err="1" smtClean="0">
                <a:solidFill>
                  <a:prstClr val="black"/>
                </a:solidFill>
                <a:latin typeface="Arial" panose="020B0604020202020204" pitchFamily="34" charset="0"/>
                <a:cs typeface="Arial" panose="020B0604020202020204" pitchFamily="34" charset="0"/>
              </a:rPr>
              <a:t>em</a:t>
            </a:r>
            <a:r>
              <a:rPr lang="es-ES" sz="1600" dirty="0" smtClean="0">
                <a:solidFill>
                  <a:prstClr val="black"/>
                </a:solidFill>
                <a:latin typeface="Arial" panose="020B0604020202020204" pitchFamily="34" charset="0"/>
                <a:cs typeface="Arial" panose="020B0604020202020204" pitchFamily="34" charset="0"/>
              </a:rPr>
              <a:t> es una medida derivada de la anchura de la letra M. 1em equivale a 16 puntos pero no en los navegadores. </a:t>
            </a:r>
            <a:r>
              <a:rPr lang="es-ES" sz="1600" dirty="0" err="1" smtClean="0">
                <a:solidFill>
                  <a:prstClr val="black"/>
                </a:solidFill>
                <a:latin typeface="Arial" panose="020B0604020202020204" pitchFamily="34" charset="0"/>
                <a:cs typeface="Arial" panose="020B0604020202020204" pitchFamily="34" charset="0"/>
              </a:rPr>
              <a:t>em</a:t>
            </a:r>
            <a:r>
              <a:rPr lang="es-ES" sz="1600" dirty="0" smtClean="0">
                <a:solidFill>
                  <a:prstClr val="black"/>
                </a:solidFill>
                <a:latin typeface="Arial" panose="020B0604020202020204" pitchFamily="34" charset="0"/>
                <a:cs typeface="Arial" panose="020B0604020202020204" pitchFamily="34" charset="0"/>
              </a:rPr>
              <a:t> es una medida escalable y 1em es decirle a un elemento que tome la medida de su padre que tenga un tamaño declarado, por lo que si queremos que varíe lo aumentaremos o disminuiremos. 2em es el doble de su padre.</a:t>
            </a:r>
            <a:endParaRPr lang="es-ES" sz="1600" dirty="0">
              <a:solidFill>
                <a:prstClr val="black"/>
              </a:solidFill>
              <a:latin typeface="Arial" panose="020B0604020202020204" pitchFamily="34" charset="0"/>
              <a:cs typeface="Arial" panose="020B0604020202020204" pitchFamily="34" charset="0"/>
            </a:endParaRPr>
          </a:p>
        </p:txBody>
      </p:sp>
      <p:sp>
        <p:nvSpPr>
          <p:cNvPr id="4" name="3 Rectángulo"/>
          <p:cNvSpPr/>
          <p:nvPr/>
        </p:nvSpPr>
        <p:spPr>
          <a:xfrm>
            <a:off x="2304033" y="6210424"/>
            <a:ext cx="8928992" cy="338554"/>
          </a:xfrm>
          <a:prstGeom prst="rect">
            <a:avLst/>
          </a:prstGeom>
        </p:spPr>
        <p:txBody>
          <a:bodyPr wrap="square">
            <a:spAutoFit/>
          </a:bodyPr>
          <a:lstStyle/>
          <a:p>
            <a:pPr marL="285750" lvl="0" indent="-285750" algn="just">
              <a:buFont typeface="Arial" panose="020B0604020202020204" pitchFamily="34" charset="0"/>
              <a:buChar char="•"/>
            </a:pPr>
            <a:r>
              <a:rPr lang="es-ES" sz="1600" b="1" dirty="0" smtClean="0">
                <a:solidFill>
                  <a:prstClr val="black"/>
                </a:solidFill>
                <a:latin typeface="Arial" panose="020B0604020202020204" pitchFamily="34" charset="0"/>
                <a:cs typeface="Arial" panose="020B0604020202020204" pitchFamily="34" charset="0"/>
              </a:rPr>
              <a:t>% </a:t>
            </a:r>
            <a:r>
              <a:rPr lang="es-ES" sz="1600" dirty="0" smtClean="0">
                <a:solidFill>
                  <a:prstClr val="black"/>
                </a:solidFill>
                <a:latin typeface="Arial" panose="020B0604020202020204" pitchFamily="34" charset="0"/>
                <a:cs typeface="Arial" panose="020B0604020202020204" pitchFamily="34" charset="0"/>
              </a:rPr>
              <a:t>es </a:t>
            </a:r>
            <a:r>
              <a:rPr lang="es-ES" sz="1600" dirty="0">
                <a:solidFill>
                  <a:prstClr val="black"/>
                </a:solidFill>
                <a:latin typeface="Arial" panose="020B0604020202020204" pitchFamily="34" charset="0"/>
                <a:cs typeface="Arial" panose="020B0604020202020204" pitchFamily="34" charset="0"/>
              </a:rPr>
              <a:t>una medida </a:t>
            </a:r>
            <a:r>
              <a:rPr lang="es-ES" sz="1600" dirty="0" smtClean="0">
                <a:solidFill>
                  <a:prstClr val="black"/>
                </a:solidFill>
                <a:latin typeface="Arial" panose="020B0604020202020204" pitchFamily="34" charset="0"/>
                <a:cs typeface="Arial" panose="020B0604020202020204" pitchFamily="34" charset="0"/>
              </a:rPr>
              <a:t>escalable que se calcula de forma porcentual respecto al tamaño del padre.</a:t>
            </a:r>
            <a:endParaRPr lang="es-ES" sz="1600" dirty="0">
              <a:solidFill>
                <a:prstClr val="black"/>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6791457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chemeClr val="tx1">
                    <a:lumMod val="95000"/>
                    <a:lumOff val="5000"/>
                  </a:schemeClr>
                </a:solidFill>
              </a:rPr>
              <a:t>Medidas para fuentes</a:t>
            </a:r>
            <a:endParaRPr lang="es-ES_tradnl" dirty="0"/>
          </a:p>
        </p:txBody>
      </p:sp>
      <p:sp>
        <p:nvSpPr>
          <p:cNvPr id="15" name="9 Marcador de texto"/>
          <p:cNvSpPr>
            <a:spLocks noGrp="1"/>
          </p:cNvSpPr>
          <p:nvPr>
            <p:ph type="body" sz="quarter" idx="10"/>
          </p:nvPr>
        </p:nvSpPr>
        <p:spPr>
          <a:xfrm>
            <a:off x="2196855" y="1412881"/>
            <a:ext cx="8820146" cy="337078"/>
          </a:xfrm>
        </p:spPr>
        <p:txBody>
          <a:bodyPr/>
          <a:lstStyle/>
          <a:p>
            <a:r>
              <a:rPr lang="es-ES" dirty="0"/>
              <a:t>Entorno cliente – HTML y CSS - Formateando texto</a:t>
            </a:r>
          </a:p>
        </p:txBody>
      </p:sp>
      <p:sp>
        <p:nvSpPr>
          <p:cNvPr id="6" name="5 Rectángulo"/>
          <p:cNvSpPr/>
          <p:nvPr/>
        </p:nvSpPr>
        <p:spPr>
          <a:xfrm>
            <a:off x="2304033" y="1889944"/>
            <a:ext cx="8928992" cy="584775"/>
          </a:xfrm>
          <a:prstGeom prst="rect">
            <a:avLst/>
          </a:prstGeom>
          <a:ln>
            <a:noFill/>
          </a:ln>
        </p:spPr>
        <p:txBody>
          <a:bodyPr wrap="square">
            <a:spAutoFit/>
          </a:bodyPr>
          <a:lstStyle/>
          <a:p>
            <a:pPr algn="just"/>
            <a:endParaRPr lang="es-ES" sz="1600" dirty="0">
              <a:latin typeface="Arial" panose="020B0604020202020204" pitchFamily="34" charset="0"/>
              <a:cs typeface="Arial" panose="020B0604020202020204" pitchFamily="34" charset="0"/>
            </a:endParaRPr>
          </a:p>
          <a:p>
            <a:pPr algn="just"/>
            <a:endParaRPr lang="es-ES" sz="1600" dirty="0" smtClean="0">
              <a:latin typeface="Arial" panose="020B0604020202020204" pitchFamily="34" charset="0"/>
              <a:cs typeface="Arial" panose="020B0604020202020204" pitchFamily="34" charset="0"/>
            </a:endParaRPr>
          </a:p>
        </p:txBody>
      </p:sp>
      <p:sp>
        <p:nvSpPr>
          <p:cNvPr id="7" name="6 Rectángulo"/>
          <p:cNvSpPr/>
          <p:nvPr/>
        </p:nvSpPr>
        <p:spPr>
          <a:xfrm>
            <a:off x="5594648" y="2631510"/>
            <a:ext cx="2347759" cy="338554"/>
          </a:xfrm>
          <a:prstGeom prst="rect">
            <a:avLst/>
          </a:prstGeom>
        </p:spPr>
        <p:txBody>
          <a:bodyPr wrap="none">
            <a:spAutoFit/>
          </a:bodyPr>
          <a:lstStyle/>
          <a:p>
            <a:r>
              <a:rPr lang="es-ES" sz="1600" dirty="0" smtClean="0">
                <a:solidFill>
                  <a:schemeClr val="accent1"/>
                </a:solidFill>
              </a:rPr>
              <a:t>formateandotexto_9.html</a:t>
            </a:r>
            <a:endParaRPr lang="es-ES" sz="1600" dirty="0">
              <a:solidFill>
                <a:schemeClr val="accent1"/>
              </a:solidFill>
            </a:endParaRPr>
          </a:p>
        </p:txBody>
      </p:sp>
      <p:sp>
        <p:nvSpPr>
          <p:cNvPr id="4" name="3 Rectángulo"/>
          <p:cNvSpPr/>
          <p:nvPr/>
        </p:nvSpPr>
        <p:spPr>
          <a:xfrm>
            <a:off x="2304033" y="1961952"/>
            <a:ext cx="8928992" cy="584775"/>
          </a:xfrm>
          <a:prstGeom prst="rect">
            <a:avLst/>
          </a:prstGeom>
        </p:spPr>
        <p:txBody>
          <a:bodyPr wrap="square">
            <a:spAutoFit/>
          </a:bodyPr>
          <a:lstStyle/>
          <a:p>
            <a:pPr marL="285750" lvl="0" indent="-285750" algn="just">
              <a:buFont typeface="Arial" panose="020B0604020202020204" pitchFamily="34" charset="0"/>
              <a:buChar char="•"/>
            </a:pPr>
            <a:r>
              <a:rPr lang="es-ES" sz="1600" b="1" dirty="0" smtClean="0">
                <a:solidFill>
                  <a:prstClr val="black"/>
                </a:solidFill>
                <a:latin typeface="Arial" panose="020B0604020202020204" pitchFamily="34" charset="0"/>
                <a:cs typeface="Arial" panose="020B0604020202020204" pitchFamily="34" charset="0"/>
              </a:rPr>
              <a:t>% </a:t>
            </a:r>
            <a:r>
              <a:rPr lang="es-ES" sz="1600" dirty="0" smtClean="0">
                <a:solidFill>
                  <a:prstClr val="black"/>
                </a:solidFill>
                <a:latin typeface="Arial" panose="020B0604020202020204" pitchFamily="34" charset="0"/>
                <a:cs typeface="Arial" panose="020B0604020202020204" pitchFamily="34" charset="0"/>
              </a:rPr>
              <a:t>es </a:t>
            </a:r>
            <a:r>
              <a:rPr lang="es-ES" sz="1600" dirty="0">
                <a:solidFill>
                  <a:prstClr val="black"/>
                </a:solidFill>
                <a:latin typeface="Arial" panose="020B0604020202020204" pitchFamily="34" charset="0"/>
                <a:cs typeface="Arial" panose="020B0604020202020204" pitchFamily="34" charset="0"/>
              </a:rPr>
              <a:t>una medida </a:t>
            </a:r>
            <a:r>
              <a:rPr lang="es-ES" sz="1600" dirty="0" smtClean="0">
                <a:solidFill>
                  <a:prstClr val="black"/>
                </a:solidFill>
                <a:latin typeface="Arial" panose="020B0604020202020204" pitchFamily="34" charset="0"/>
                <a:cs typeface="Arial" panose="020B0604020202020204" pitchFamily="34" charset="0"/>
              </a:rPr>
              <a:t>escalable que se calcula de forma porcentual, al igual que </a:t>
            </a:r>
            <a:r>
              <a:rPr lang="es-ES" sz="1600" dirty="0" err="1" smtClean="0">
                <a:solidFill>
                  <a:prstClr val="black"/>
                </a:solidFill>
                <a:latin typeface="Arial" panose="020B0604020202020204" pitchFamily="34" charset="0"/>
                <a:cs typeface="Arial" panose="020B0604020202020204" pitchFamily="34" charset="0"/>
              </a:rPr>
              <a:t>em</a:t>
            </a:r>
            <a:r>
              <a:rPr lang="es-ES" sz="1600" dirty="0" smtClean="0">
                <a:solidFill>
                  <a:prstClr val="black"/>
                </a:solidFill>
                <a:latin typeface="Arial" panose="020B0604020202020204" pitchFamily="34" charset="0"/>
                <a:cs typeface="Arial" panose="020B0604020202020204" pitchFamily="34" charset="0"/>
              </a:rPr>
              <a:t>, respecto al tamaño del padre.</a:t>
            </a:r>
            <a:endParaRPr lang="es-ES" sz="1600" dirty="0">
              <a:solidFill>
                <a:prstClr val="black"/>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8665760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chemeClr val="tx1">
                    <a:lumMod val="95000"/>
                    <a:lumOff val="5000"/>
                  </a:schemeClr>
                </a:solidFill>
              </a:rPr>
              <a:t>Medida rem</a:t>
            </a:r>
            <a:endParaRPr lang="es-ES_tradnl" dirty="0"/>
          </a:p>
        </p:txBody>
      </p:sp>
      <p:sp>
        <p:nvSpPr>
          <p:cNvPr id="15" name="9 Marcador de texto"/>
          <p:cNvSpPr>
            <a:spLocks noGrp="1"/>
          </p:cNvSpPr>
          <p:nvPr>
            <p:ph type="body" sz="quarter" idx="10"/>
          </p:nvPr>
        </p:nvSpPr>
        <p:spPr>
          <a:xfrm>
            <a:off x="2196855" y="1412881"/>
            <a:ext cx="8820146" cy="337078"/>
          </a:xfrm>
        </p:spPr>
        <p:txBody>
          <a:bodyPr/>
          <a:lstStyle/>
          <a:p>
            <a:r>
              <a:rPr lang="es-ES" dirty="0"/>
              <a:t>Entorno cliente – HTML y CSS - Formateando texto</a:t>
            </a:r>
          </a:p>
        </p:txBody>
      </p:sp>
      <p:sp>
        <p:nvSpPr>
          <p:cNvPr id="6" name="5 Rectángulo"/>
          <p:cNvSpPr/>
          <p:nvPr/>
        </p:nvSpPr>
        <p:spPr>
          <a:xfrm>
            <a:off x="2304033" y="1889944"/>
            <a:ext cx="8928992" cy="584775"/>
          </a:xfrm>
          <a:prstGeom prst="rect">
            <a:avLst/>
          </a:prstGeom>
          <a:ln>
            <a:noFill/>
          </a:ln>
        </p:spPr>
        <p:txBody>
          <a:bodyPr wrap="square">
            <a:spAutoFit/>
          </a:bodyPr>
          <a:lstStyle/>
          <a:p>
            <a:pPr algn="just"/>
            <a:endParaRPr lang="es-ES" sz="1600" dirty="0">
              <a:latin typeface="Arial" panose="020B0604020202020204" pitchFamily="34" charset="0"/>
              <a:cs typeface="Arial" panose="020B0604020202020204" pitchFamily="34" charset="0"/>
            </a:endParaRPr>
          </a:p>
          <a:p>
            <a:pPr algn="just"/>
            <a:endParaRPr lang="es-ES" sz="1600" dirty="0" smtClean="0">
              <a:latin typeface="Arial" panose="020B0604020202020204" pitchFamily="34" charset="0"/>
              <a:cs typeface="Arial" panose="020B0604020202020204" pitchFamily="34" charset="0"/>
            </a:endParaRPr>
          </a:p>
        </p:txBody>
      </p:sp>
      <p:sp>
        <p:nvSpPr>
          <p:cNvPr id="7" name="6 Rectángulo"/>
          <p:cNvSpPr/>
          <p:nvPr/>
        </p:nvSpPr>
        <p:spPr>
          <a:xfrm>
            <a:off x="5594648" y="3135566"/>
            <a:ext cx="2451953" cy="338554"/>
          </a:xfrm>
          <a:prstGeom prst="rect">
            <a:avLst/>
          </a:prstGeom>
        </p:spPr>
        <p:txBody>
          <a:bodyPr wrap="none">
            <a:spAutoFit/>
          </a:bodyPr>
          <a:lstStyle/>
          <a:p>
            <a:r>
              <a:rPr lang="es-ES" sz="1600" dirty="0" smtClean="0">
                <a:solidFill>
                  <a:schemeClr val="accent1"/>
                </a:solidFill>
              </a:rPr>
              <a:t>formateandotexto_10.html</a:t>
            </a:r>
            <a:endParaRPr lang="es-ES" sz="1600" dirty="0">
              <a:solidFill>
                <a:schemeClr val="accent1"/>
              </a:solidFill>
            </a:endParaRPr>
          </a:p>
        </p:txBody>
      </p:sp>
      <p:sp>
        <p:nvSpPr>
          <p:cNvPr id="4" name="3 Rectángulo"/>
          <p:cNvSpPr/>
          <p:nvPr/>
        </p:nvSpPr>
        <p:spPr>
          <a:xfrm>
            <a:off x="2304033" y="1961952"/>
            <a:ext cx="8928992" cy="1077218"/>
          </a:xfrm>
          <a:prstGeom prst="rect">
            <a:avLst/>
          </a:prstGeom>
        </p:spPr>
        <p:txBody>
          <a:bodyPr wrap="square">
            <a:spAutoFit/>
          </a:bodyPr>
          <a:lstStyle/>
          <a:p>
            <a:pPr lvl="0" algn="just"/>
            <a:r>
              <a:rPr lang="es-ES" sz="1600" dirty="0" smtClean="0">
                <a:solidFill>
                  <a:prstClr val="black"/>
                </a:solidFill>
                <a:latin typeface="Arial" panose="020B0604020202020204" pitchFamily="34" charset="0"/>
                <a:cs typeface="Arial" panose="020B0604020202020204" pitchFamily="34" charset="0"/>
              </a:rPr>
              <a:t>La medida rem es una variante de </a:t>
            </a:r>
            <a:r>
              <a:rPr lang="es-ES" sz="1600" dirty="0" err="1" smtClean="0">
                <a:solidFill>
                  <a:prstClr val="black"/>
                </a:solidFill>
                <a:latin typeface="Arial" panose="020B0604020202020204" pitchFamily="34" charset="0"/>
                <a:cs typeface="Arial" panose="020B0604020202020204" pitchFamily="34" charset="0"/>
              </a:rPr>
              <a:t>em</a:t>
            </a:r>
            <a:r>
              <a:rPr lang="es-ES" sz="1600" dirty="0" smtClean="0">
                <a:solidFill>
                  <a:prstClr val="black"/>
                </a:solidFill>
                <a:latin typeface="Arial" panose="020B0604020202020204" pitchFamily="34" charset="0"/>
                <a:cs typeface="Arial" panose="020B0604020202020204" pitchFamily="34" charset="0"/>
              </a:rPr>
              <a:t> en el que el valor se calcula del establecido en el elemento </a:t>
            </a:r>
            <a:r>
              <a:rPr lang="es-ES" sz="1600" dirty="0" err="1" smtClean="0">
                <a:solidFill>
                  <a:prstClr val="black"/>
                </a:solidFill>
                <a:latin typeface="Arial" panose="020B0604020202020204" pitchFamily="34" charset="0"/>
                <a:cs typeface="Arial" panose="020B0604020202020204" pitchFamily="34" charset="0"/>
              </a:rPr>
              <a:t>raiz</a:t>
            </a:r>
            <a:r>
              <a:rPr lang="es-ES" sz="1600" dirty="0" smtClean="0">
                <a:solidFill>
                  <a:prstClr val="black"/>
                </a:solidFill>
                <a:latin typeface="Arial" panose="020B0604020202020204" pitchFamily="34" charset="0"/>
                <a:cs typeface="Arial" panose="020B0604020202020204" pitchFamily="34" charset="0"/>
              </a:rPr>
              <a:t>, r es de </a:t>
            </a:r>
            <a:r>
              <a:rPr lang="es-ES" sz="1600" dirty="0" err="1" smtClean="0">
                <a:solidFill>
                  <a:prstClr val="black"/>
                </a:solidFill>
                <a:latin typeface="Arial" panose="020B0604020202020204" pitchFamily="34" charset="0"/>
                <a:cs typeface="Arial" panose="020B0604020202020204" pitchFamily="34" charset="0"/>
              </a:rPr>
              <a:t>root</a:t>
            </a:r>
            <a:r>
              <a:rPr lang="es-ES" sz="1600" dirty="0" smtClean="0">
                <a:solidFill>
                  <a:prstClr val="black"/>
                </a:solidFill>
                <a:latin typeface="Arial" panose="020B0604020202020204" pitchFamily="34" charset="0"/>
                <a:cs typeface="Arial" panose="020B0604020202020204" pitchFamily="34" charset="0"/>
              </a:rPr>
              <a:t>, por lo que todos los tamaños dependan de como hayamos definido el </a:t>
            </a:r>
            <a:r>
              <a:rPr lang="es-ES" sz="1600" dirty="0" err="1" smtClean="0">
                <a:solidFill>
                  <a:prstClr val="black"/>
                </a:solidFill>
                <a:latin typeface="Arial" panose="020B0604020202020204" pitchFamily="34" charset="0"/>
                <a:cs typeface="Arial" panose="020B0604020202020204" pitchFamily="34" charset="0"/>
              </a:rPr>
              <a:t>html</a:t>
            </a:r>
            <a:r>
              <a:rPr lang="es-ES" sz="1600" dirty="0" smtClean="0">
                <a:solidFill>
                  <a:prstClr val="black"/>
                </a:solidFill>
                <a:latin typeface="Arial" panose="020B0604020202020204" pitchFamily="34" charset="0"/>
                <a:cs typeface="Arial" panose="020B0604020202020204" pitchFamily="34" charset="0"/>
              </a:rPr>
              <a:t>. En todos los ejemplos anteriores podemos definir también las propiedades </a:t>
            </a:r>
            <a:r>
              <a:rPr lang="es-ES" sz="1600" dirty="0" err="1" smtClean="0">
                <a:solidFill>
                  <a:prstClr val="black"/>
                </a:solidFill>
                <a:latin typeface="Arial" panose="020B0604020202020204" pitchFamily="34" charset="0"/>
                <a:cs typeface="Arial" panose="020B0604020202020204" pitchFamily="34" charset="0"/>
              </a:rPr>
              <a:t>margin</a:t>
            </a:r>
            <a:r>
              <a:rPr lang="es-ES" sz="1600" dirty="0">
                <a:solidFill>
                  <a:prstClr val="black"/>
                </a:solidFill>
                <a:latin typeface="Arial" panose="020B0604020202020204" pitchFamily="34" charset="0"/>
                <a:cs typeface="Arial" panose="020B0604020202020204" pitchFamily="34" charset="0"/>
              </a:rPr>
              <a:t> </a:t>
            </a:r>
            <a:r>
              <a:rPr lang="es-ES" sz="1600" dirty="0" smtClean="0">
                <a:solidFill>
                  <a:prstClr val="black"/>
                </a:solidFill>
                <a:latin typeface="Arial" panose="020B0604020202020204" pitchFamily="34" charset="0"/>
                <a:cs typeface="Arial" panose="020B0604020202020204" pitchFamily="34" charset="0"/>
              </a:rPr>
              <a:t>y </a:t>
            </a:r>
            <a:r>
              <a:rPr lang="es-ES" sz="1600" dirty="0" err="1" smtClean="0">
                <a:solidFill>
                  <a:prstClr val="black"/>
                </a:solidFill>
                <a:latin typeface="Arial" panose="020B0604020202020204" pitchFamily="34" charset="0"/>
                <a:cs typeface="Arial" panose="020B0604020202020204" pitchFamily="34" charset="0"/>
              </a:rPr>
              <a:t>padding</a:t>
            </a:r>
            <a:r>
              <a:rPr lang="es-ES" sz="1600" dirty="0" smtClean="0">
                <a:solidFill>
                  <a:prstClr val="black"/>
                </a:solidFill>
                <a:latin typeface="Arial" panose="020B0604020202020204" pitchFamily="34" charset="0"/>
                <a:cs typeface="Arial" panose="020B0604020202020204" pitchFamily="34" charset="0"/>
              </a:rPr>
              <a:t> respecto al establecido en el </a:t>
            </a:r>
            <a:r>
              <a:rPr lang="es-ES" sz="1600" dirty="0" err="1" smtClean="0">
                <a:solidFill>
                  <a:prstClr val="black"/>
                </a:solidFill>
                <a:latin typeface="Arial" panose="020B0604020202020204" pitchFamily="34" charset="0"/>
                <a:cs typeface="Arial" panose="020B0604020202020204" pitchFamily="34" charset="0"/>
              </a:rPr>
              <a:t>html</a:t>
            </a:r>
            <a:r>
              <a:rPr lang="es-ES" sz="1600" dirty="0" smtClean="0">
                <a:solidFill>
                  <a:prstClr val="black"/>
                </a:solidFill>
                <a:latin typeface="Arial" panose="020B0604020202020204" pitchFamily="34" charset="0"/>
                <a:cs typeface="Arial" panose="020B0604020202020204" pitchFamily="34" charset="0"/>
              </a:rPr>
              <a:t>, excepto la propiedad </a:t>
            </a:r>
            <a:r>
              <a:rPr lang="es-ES" sz="1600" dirty="0" err="1" smtClean="0">
                <a:solidFill>
                  <a:prstClr val="black"/>
                </a:solidFill>
                <a:latin typeface="Arial" panose="020B0604020202020204" pitchFamily="34" charset="0"/>
                <a:cs typeface="Arial" panose="020B0604020202020204" pitchFamily="34" charset="0"/>
              </a:rPr>
              <a:t>border</a:t>
            </a:r>
            <a:r>
              <a:rPr lang="es-ES" sz="1600" dirty="0" smtClean="0">
                <a:solidFill>
                  <a:prstClr val="black"/>
                </a:solidFill>
                <a:latin typeface="Arial" panose="020B0604020202020204" pitchFamily="34" charset="0"/>
                <a:cs typeface="Arial" panose="020B0604020202020204" pitchFamily="34" charset="0"/>
              </a:rPr>
              <a:t>.</a:t>
            </a:r>
            <a:endParaRPr lang="es-ES" sz="1600" dirty="0">
              <a:solidFill>
                <a:prstClr val="black"/>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4521446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chemeClr val="tx1">
                    <a:lumMod val="95000"/>
                    <a:lumOff val="5000"/>
                  </a:schemeClr>
                </a:solidFill>
              </a:rPr>
              <a:t>Medida rem</a:t>
            </a:r>
            <a:endParaRPr lang="es-ES_tradnl" dirty="0"/>
          </a:p>
        </p:txBody>
      </p:sp>
      <p:sp>
        <p:nvSpPr>
          <p:cNvPr id="15" name="9 Marcador de texto"/>
          <p:cNvSpPr>
            <a:spLocks noGrp="1"/>
          </p:cNvSpPr>
          <p:nvPr>
            <p:ph type="body" sz="quarter" idx="10"/>
          </p:nvPr>
        </p:nvSpPr>
        <p:spPr>
          <a:xfrm>
            <a:off x="2196855" y="1412881"/>
            <a:ext cx="8820146" cy="337078"/>
          </a:xfrm>
        </p:spPr>
        <p:txBody>
          <a:bodyPr/>
          <a:lstStyle/>
          <a:p>
            <a:r>
              <a:rPr lang="es-ES" dirty="0"/>
              <a:t>Entorno cliente – HTML y CSS - Formateando texto</a:t>
            </a:r>
          </a:p>
        </p:txBody>
      </p:sp>
      <p:sp>
        <p:nvSpPr>
          <p:cNvPr id="6" name="5 Rectángulo"/>
          <p:cNvSpPr/>
          <p:nvPr/>
        </p:nvSpPr>
        <p:spPr>
          <a:xfrm>
            <a:off x="2304033" y="1889944"/>
            <a:ext cx="8928992" cy="584775"/>
          </a:xfrm>
          <a:prstGeom prst="rect">
            <a:avLst/>
          </a:prstGeom>
          <a:ln>
            <a:noFill/>
          </a:ln>
        </p:spPr>
        <p:txBody>
          <a:bodyPr wrap="square">
            <a:spAutoFit/>
          </a:bodyPr>
          <a:lstStyle/>
          <a:p>
            <a:pPr algn="just"/>
            <a:endParaRPr lang="es-ES" sz="1600" dirty="0">
              <a:latin typeface="Arial" panose="020B0604020202020204" pitchFamily="34" charset="0"/>
              <a:cs typeface="Arial" panose="020B0604020202020204" pitchFamily="34" charset="0"/>
            </a:endParaRPr>
          </a:p>
          <a:p>
            <a:pPr algn="just"/>
            <a:endParaRPr lang="es-ES" sz="1600" dirty="0" smtClean="0">
              <a:latin typeface="Arial" panose="020B0604020202020204" pitchFamily="34" charset="0"/>
              <a:cs typeface="Arial" panose="020B0604020202020204" pitchFamily="34" charset="0"/>
            </a:endParaRPr>
          </a:p>
        </p:txBody>
      </p:sp>
      <p:sp>
        <p:nvSpPr>
          <p:cNvPr id="7" name="6 Rectángulo"/>
          <p:cNvSpPr/>
          <p:nvPr/>
        </p:nvSpPr>
        <p:spPr>
          <a:xfrm>
            <a:off x="5594648" y="3135566"/>
            <a:ext cx="2451953" cy="338554"/>
          </a:xfrm>
          <a:prstGeom prst="rect">
            <a:avLst/>
          </a:prstGeom>
        </p:spPr>
        <p:txBody>
          <a:bodyPr wrap="none">
            <a:spAutoFit/>
          </a:bodyPr>
          <a:lstStyle/>
          <a:p>
            <a:r>
              <a:rPr lang="es-ES" sz="1600" dirty="0" smtClean="0">
                <a:solidFill>
                  <a:schemeClr val="accent1"/>
                </a:solidFill>
              </a:rPr>
              <a:t>formateandotexto_10.html</a:t>
            </a:r>
            <a:endParaRPr lang="es-ES" sz="1600" dirty="0">
              <a:solidFill>
                <a:schemeClr val="accent1"/>
              </a:solidFill>
            </a:endParaRPr>
          </a:p>
        </p:txBody>
      </p:sp>
      <p:sp>
        <p:nvSpPr>
          <p:cNvPr id="4" name="3 Rectángulo"/>
          <p:cNvSpPr/>
          <p:nvPr/>
        </p:nvSpPr>
        <p:spPr>
          <a:xfrm>
            <a:off x="2304033" y="1961952"/>
            <a:ext cx="8928992" cy="1077218"/>
          </a:xfrm>
          <a:prstGeom prst="rect">
            <a:avLst/>
          </a:prstGeom>
        </p:spPr>
        <p:txBody>
          <a:bodyPr wrap="square">
            <a:spAutoFit/>
          </a:bodyPr>
          <a:lstStyle/>
          <a:p>
            <a:pPr lvl="0" algn="just"/>
            <a:r>
              <a:rPr lang="es-ES" sz="1600" dirty="0" smtClean="0">
                <a:solidFill>
                  <a:prstClr val="black"/>
                </a:solidFill>
                <a:latin typeface="Arial" panose="020B0604020202020204" pitchFamily="34" charset="0"/>
                <a:cs typeface="Arial" panose="020B0604020202020204" pitchFamily="34" charset="0"/>
              </a:rPr>
              <a:t>La medida </a:t>
            </a:r>
            <a:r>
              <a:rPr lang="es-ES" sz="1600" b="1" dirty="0" smtClean="0">
                <a:solidFill>
                  <a:prstClr val="black"/>
                </a:solidFill>
                <a:latin typeface="Arial" panose="020B0604020202020204" pitchFamily="34" charset="0"/>
                <a:cs typeface="Arial" panose="020B0604020202020204" pitchFamily="34" charset="0"/>
              </a:rPr>
              <a:t>rem</a:t>
            </a:r>
            <a:r>
              <a:rPr lang="es-ES" sz="1600" dirty="0" smtClean="0">
                <a:solidFill>
                  <a:prstClr val="black"/>
                </a:solidFill>
                <a:latin typeface="Arial" panose="020B0604020202020204" pitchFamily="34" charset="0"/>
                <a:cs typeface="Arial" panose="020B0604020202020204" pitchFamily="34" charset="0"/>
              </a:rPr>
              <a:t> es una variante de </a:t>
            </a:r>
            <a:r>
              <a:rPr lang="es-ES" sz="1600" dirty="0" err="1" smtClean="0">
                <a:solidFill>
                  <a:prstClr val="black"/>
                </a:solidFill>
                <a:latin typeface="Arial" panose="020B0604020202020204" pitchFamily="34" charset="0"/>
                <a:cs typeface="Arial" panose="020B0604020202020204" pitchFamily="34" charset="0"/>
              </a:rPr>
              <a:t>em</a:t>
            </a:r>
            <a:r>
              <a:rPr lang="es-ES" sz="1600" dirty="0" smtClean="0">
                <a:solidFill>
                  <a:prstClr val="black"/>
                </a:solidFill>
                <a:latin typeface="Arial" panose="020B0604020202020204" pitchFamily="34" charset="0"/>
                <a:cs typeface="Arial" panose="020B0604020202020204" pitchFamily="34" charset="0"/>
              </a:rPr>
              <a:t> en el que el valor se calcula del establecido en el elemento </a:t>
            </a:r>
            <a:r>
              <a:rPr lang="es-ES" sz="1600" dirty="0" err="1" smtClean="0">
                <a:solidFill>
                  <a:prstClr val="black"/>
                </a:solidFill>
                <a:latin typeface="Arial" panose="020B0604020202020204" pitchFamily="34" charset="0"/>
                <a:cs typeface="Arial" panose="020B0604020202020204" pitchFamily="34" charset="0"/>
              </a:rPr>
              <a:t>raiz</a:t>
            </a:r>
            <a:r>
              <a:rPr lang="es-ES" sz="1600" dirty="0" smtClean="0">
                <a:solidFill>
                  <a:prstClr val="black"/>
                </a:solidFill>
                <a:latin typeface="Arial" panose="020B0604020202020204" pitchFamily="34" charset="0"/>
                <a:cs typeface="Arial" panose="020B0604020202020204" pitchFamily="34" charset="0"/>
              </a:rPr>
              <a:t>, r es de </a:t>
            </a:r>
            <a:r>
              <a:rPr lang="es-ES" sz="1600" dirty="0" err="1" smtClean="0">
                <a:solidFill>
                  <a:prstClr val="black"/>
                </a:solidFill>
                <a:latin typeface="Arial" panose="020B0604020202020204" pitchFamily="34" charset="0"/>
                <a:cs typeface="Arial" panose="020B0604020202020204" pitchFamily="34" charset="0"/>
              </a:rPr>
              <a:t>root</a:t>
            </a:r>
            <a:r>
              <a:rPr lang="es-ES" sz="1600" dirty="0" smtClean="0">
                <a:solidFill>
                  <a:prstClr val="black"/>
                </a:solidFill>
                <a:latin typeface="Arial" panose="020B0604020202020204" pitchFamily="34" charset="0"/>
                <a:cs typeface="Arial" panose="020B0604020202020204" pitchFamily="34" charset="0"/>
              </a:rPr>
              <a:t>, por lo que todos los tamaños dependan de como hayamos definido el </a:t>
            </a:r>
            <a:r>
              <a:rPr lang="es-ES" sz="1600" dirty="0" err="1" smtClean="0">
                <a:solidFill>
                  <a:prstClr val="black"/>
                </a:solidFill>
                <a:latin typeface="Arial" panose="020B0604020202020204" pitchFamily="34" charset="0"/>
                <a:cs typeface="Arial" panose="020B0604020202020204" pitchFamily="34" charset="0"/>
              </a:rPr>
              <a:t>html</a:t>
            </a:r>
            <a:r>
              <a:rPr lang="es-ES" sz="1600" dirty="0" smtClean="0">
                <a:solidFill>
                  <a:prstClr val="black"/>
                </a:solidFill>
                <a:latin typeface="Arial" panose="020B0604020202020204" pitchFamily="34" charset="0"/>
                <a:cs typeface="Arial" panose="020B0604020202020204" pitchFamily="34" charset="0"/>
              </a:rPr>
              <a:t>. En todos los ejemplos anteriores podemos definir también las propiedades </a:t>
            </a:r>
            <a:r>
              <a:rPr lang="es-ES" sz="1600" dirty="0" err="1" smtClean="0">
                <a:solidFill>
                  <a:prstClr val="black"/>
                </a:solidFill>
                <a:latin typeface="Arial" panose="020B0604020202020204" pitchFamily="34" charset="0"/>
                <a:cs typeface="Arial" panose="020B0604020202020204" pitchFamily="34" charset="0"/>
              </a:rPr>
              <a:t>margin</a:t>
            </a:r>
            <a:r>
              <a:rPr lang="es-ES" sz="1600" dirty="0">
                <a:solidFill>
                  <a:prstClr val="black"/>
                </a:solidFill>
                <a:latin typeface="Arial" panose="020B0604020202020204" pitchFamily="34" charset="0"/>
                <a:cs typeface="Arial" panose="020B0604020202020204" pitchFamily="34" charset="0"/>
              </a:rPr>
              <a:t> </a:t>
            </a:r>
            <a:r>
              <a:rPr lang="es-ES" sz="1600" dirty="0" smtClean="0">
                <a:solidFill>
                  <a:prstClr val="black"/>
                </a:solidFill>
                <a:latin typeface="Arial" panose="020B0604020202020204" pitchFamily="34" charset="0"/>
                <a:cs typeface="Arial" panose="020B0604020202020204" pitchFamily="34" charset="0"/>
              </a:rPr>
              <a:t>y </a:t>
            </a:r>
            <a:r>
              <a:rPr lang="es-ES" sz="1600" dirty="0" err="1" smtClean="0">
                <a:solidFill>
                  <a:prstClr val="black"/>
                </a:solidFill>
                <a:latin typeface="Arial" panose="020B0604020202020204" pitchFamily="34" charset="0"/>
                <a:cs typeface="Arial" panose="020B0604020202020204" pitchFamily="34" charset="0"/>
              </a:rPr>
              <a:t>padding</a:t>
            </a:r>
            <a:r>
              <a:rPr lang="es-ES" sz="1600" dirty="0" smtClean="0">
                <a:solidFill>
                  <a:prstClr val="black"/>
                </a:solidFill>
                <a:latin typeface="Arial" panose="020B0604020202020204" pitchFamily="34" charset="0"/>
                <a:cs typeface="Arial" panose="020B0604020202020204" pitchFamily="34" charset="0"/>
              </a:rPr>
              <a:t> respecto al establecido en el </a:t>
            </a:r>
            <a:r>
              <a:rPr lang="es-ES" sz="1600" dirty="0" err="1" smtClean="0">
                <a:solidFill>
                  <a:prstClr val="black"/>
                </a:solidFill>
                <a:latin typeface="Arial" panose="020B0604020202020204" pitchFamily="34" charset="0"/>
                <a:cs typeface="Arial" panose="020B0604020202020204" pitchFamily="34" charset="0"/>
              </a:rPr>
              <a:t>html</a:t>
            </a:r>
            <a:r>
              <a:rPr lang="es-ES" sz="1600" dirty="0" smtClean="0">
                <a:solidFill>
                  <a:prstClr val="black"/>
                </a:solidFill>
                <a:latin typeface="Arial" panose="020B0604020202020204" pitchFamily="34" charset="0"/>
                <a:cs typeface="Arial" panose="020B0604020202020204" pitchFamily="34" charset="0"/>
              </a:rPr>
              <a:t>, excepto la propiedad </a:t>
            </a:r>
            <a:r>
              <a:rPr lang="es-ES" sz="1600" dirty="0" err="1" smtClean="0">
                <a:solidFill>
                  <a:prstClr val="black"/>
                </a:solidFill>
                <a:latin typeface="Arial" panose="020B0604020202020204" pitchFamily="34" charset="0"/>
                <a:cs typeface="Arial" panose="020B0604020202020204" pitchFamily="34" charset="0"/>
              </a:rPr>
              <a:t>border</a:t>
            </a:r>
            <a:r>
              <a:rPr lang="es-ES" sz="1600" dirty="0" smtClean="0">
                <a:solidFill>
                  <a:prstClr val="black"/>
                </a:solidFill>
                <a:latin typeface="Arial" panose="020B0604020202020204" pitchFamily="34" charset="0"/>
                <a:cs typeface="Arial" panose="020B0604020202020204" pitchFamily="34" charset="0"/>
              </a:rPr>
              <a:t>.</a:t>
            </a:r>
            <a:endParaRPr lang="es-ES" sz="1600" dirty="0">
              <a:solidFill>
                <a:prstClr val="black"/>
              </a:solidFill>
              <a:latin typeface="Arial" panose="020B0604020202020204" pitchFamily="34" charset="0"/>
              <a:cs typeface="Arial" panose="020B0604020202020204" pitchFamily="34" charset="0"/>
            </a:endParaRPr>
          </a:p>
        </p:txBody>
      </p:sp>
      <p:sp>
        <p:nvSpPr>
          <p:cNvPr id="3" name="2 Rectángulo"/>
          <p:cNvSpPr/>
          <p:nvPr/>
        </p:nvSpPr>
        <p:spPr>
          <a:xfrm>
            <a:off x="2304033" y="3867259"/>
            <a:ext cx="8928992" cy="830997"/>
          </a:xfrm>
          <a:prstGeom prst="rect">
            <a:avLst/>
          </a:prstGeom>
        </p:spPr>
        <p:txBody>
          <a:bodyPr wrap="square">
            <a:spAutoFit/>
          </a:bodyPr>
          <a:lstStyle/>
          <a:p>
            <a:pPr algn="just"/>
            <a:r>
              <a:rPr lang="es-ES" sz="1600" dirty="0" smtClean="0">
                <a:solidFill>
                  <a:srgbClr val="444444"/>
                </a:solidFill>
                <a:latin typeface="Arial" panose="020B0604020202020204" pitchFamily="34" charset="0"/>
                <a:cs typeface="Arial" panose="020B0604020202020204" pitchFamily="34" charset="0"/>
              </a:rPr>
              <a:t>Es una buena forma para definir los tamaños de nuestra web ya que todo dependerá de como hayamos establecido el tamaño de la etiqueta </a:t>
            </a:r>
            <a:r>
              <a:rPr lang="es-ES" sz="1600" dirty="0" err="1" smtClean="0">
                <a:solidFill>
                  <a:srgbClr val="444444"/>
                </a:solidFill>
                <a:latin typeface="Arial" panose="020B0604020202020204" pitchFamily="34" charset="0"/>
                <a:cs typeface="Arial" panose="020B0604020202020204" pitchFamily="34" charset="0"/>
              </a:rPr>
              <a:t>html</a:t>
            </a:r>
            <a:r>
              <a:rPr lang="es-ES" sz="1600" dirty="0" smtClean="0">
                <a:solidFill>
                  <a:srgbClr val="444444"/>
                </a:solidFill>
                <a:latin typeface="Arial" panose="020B0604020202020204" pitchFamily="34" charset="0"/>
                <a:cs typeface="Arial" panose="020B0604020202020204" pitchFamily="34" charset="0"/>
              </a:rPr>
              <a:t>. Así sólo tendremos que establecer las media </a:t>
            </a:r>
            <a:r>
              <a:rPr lang="es-ES" sz="1600" dirty="0" err="1" smtClean="0">
                <a:solidFill>
                  <a:srgbClr val="444444"/>
                </a:solidFill>
                <a:latin typeface="Arial" panose="020B0604020202020204" pitchFamily="34" charset="0"/>
                <a:cs typeface="Arial" panose="020B0604020202020204" pitchFamily="34" charset="0"/>
              </a:rPr>
              <a:t>queries</a:t>
            </a:r>
            <a:r>
              <a:rPr lang="es-ES" sz="1600" dirty="0" smtClean="0">
                <a:solidFill>
                  <a:srgbClr val="444444"/>
                </a:solidFill>
                <a:latin typeface="Arial" panose="020B0604020202020204" pitchFamily="34" charset="0"/>
                <a:cs typeface="Arial" panose="020B0604020202020204" pitchFamily="34" charset="0"/>
              </a:rPr>
              <a:t> de esa etiqueta, mucho más sencillo.</a:t>
            </a:r>
            <a:endParaRPr lang="es-E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1802047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chemeClr val="tx1">
                    <a:lumMod val="95000"/>
                    <a:lumOff val="5000"/>
                  </a:schemeClr>
                </a:solidFill>
              </a:rPr>
              <a:t>Otras medidas</a:t>
            </a:r>
            <a:endParaRPr lang="es-ES_tradnl" dirty="0"/>
          </a:p>
        </p:txBody>
      </p:sp>
      <p:sp>
        <p:nvSpPr>
          <p:cNvPr id="15" name="9 Marcador de texto"/>
          <p:cNvSpPr>
            <a:spLocks noGrp="1"/>
          </p:cNvSpPr>
          <p:nvPr>
            <p:ph type="body" sz="quarter" idx="10"/>
          </p:nvPr>
        </p:nvSpPr>
        <p:spPr>
          <a:xfrm>
            <a:off x="2196855" y="1412881"/>
            <a:ext cx="8820146" cy="337078"/>
          </a:xfrm>
        </p:spPr>
        <p:txBody>
          <a:bodyPr/>
          <a:lstStyle/>
          <a:p>
            <a:r>
              <a:rPr lang="es-ES" dirty="0"/>
              <a:t>Entorno cliente – HTML y CSS - Formateando texto</a:t>
            </a:r>
          </a:p>
        </p:txBody>
      </p:sp>
      <p:sp>
        <p:nvSpPr>
          <p:cNvPr id="6" name="5 Rectángulo"/>
          <p:cNvSpPr/>
          <p:nvPr/>
        </p:nvSpPr>
        <p:spPr>
          <a:xfrm>
            <a:off x="2304033" y="1889944"/>
            <a:ext cx="8928992" cy="584775"/>
          </a:xfrm>
          <a:prstGeom prst="rect">
            <a:avLst/>
          </a:prstGeom>
          <a:ln>
            <a:noFill/>
          </a:ln>
        </p:spPr>
        <p:txBody>
          <a:bodyPr wrap="square">
            <a:spAutoFit/>
          </a:bodyPr>
          <a:lstStyle/>
          <a:p>
            <a:pPr algn="just"/>
            <a:endParaRPr lang="es-ES" sz="1600" dirty="0">
              <a:latin typeface="Arial" panose="020B0604020202020204" pitchFamily="34" charset="0"/>
              <a:cs typeface="Arial" panose="020B0604020202020204" pitchFamily="34" charset="0"/>
            </a:endParaRPr>
          </a:p>
          <a:p>
            <a:pPr algn="just"/>
            <a:endParaRPr lang="es-ES" sz="1600" dirty="0" smtClean="0">
              <a:latin typeface="Arial" panose="020B0604020202020204" pitchFamily="34" charset="0"/>
              <a:cs typeface="Arial" panose="020B0604020202020204" pitchFamily="34" charset="0"/>
            </a:endParaRPr>
          </a:p>
        </p:txBody>
      </p:sp>
      <p:sp>
        <p:nvSpPr>
          <p:cNvPr id="4" name="3 Rectángulo"/>
          <p:cNvSpPr/>
          <p:nvPr/>
        </p:nvSpPr>
        <p:spPr>
          <a:xfrm>
            <a:off x="2304033" y="1961952"/>
            <a:ext cx="8928992" cy="338554"/>
          </a:xfrm>
          <a:prstGeom prst="rect">
            <a:avLst/>
          </a:prstGeom>
        </p:spPr>
        <p:txBody>
          <a:bodyPr wrap="square">
            <a:spAutoFit/>
          </a:bodyPr>
          <a:lstStyle/>
          <a:p>
            <a:pPr lvl="0" algn="just"/>
            <a:r>
              <a:rPr lang="es-ES" sz="1600" dirty="0" smtClean="0">
                <a:solidFill>
                  <a:prstClr val="black"/>
                </a:solidFill>
                <a:latin typeface="Arial" panose="020B0604020202020204" pitchFamily="34" charset="0"/>
                <a:cs typeface="Arial" panose="020B0604020202020204" pitchFamily="34" charset="0"/>
              </a:rPr>
              <a:t>Otras medidas absolutas.</a:t>
            </a:r>
            <a:endParaRPr lang="es-ES" sz="1600" dirty="0">
              <a:solidFill>
                <a:prstClr val="black"/>
              </a:solidFill>
              <a:latin typeface="Arial" panose="020B0604020202020204" pitchFamily="34" charset="0"/>
              <a:cs typeface="Arial" panose="020B0604020202020204" pitchFamily="34" charset="0"/>
            </a:endParaRPr>
          </a:p>
        </p:txBody>
      </p:sp>
      <p:graphicFrame>
        <p:nvGraphicFramePr>
          <p:cNvPr id="2" name="1 Tabla"/>
          <p:cNvGraphicFramePr>
            <a:graphicFrameLocks noGrp="1"/>
          </p:cNvGraphicFramePr>
          <p:nvPr>
            <p:extLst>
              <p:ext uri="{D42A27DB-BD31-4B8C-83A1-F6EECF244321}">
                <p14:modId xmlns:p14="http://schemas.microsoft.com/office/powerpoint/2010/main" val="3709597318"/>
              </p:ext>
            </p:extLst>
          </p:nvPr>
        </p:nvGraphicFramePr>
        <p:xfrm>
          <a:off x="2304033" y="2466008"/>
          <a:ext cx="8928992" cy="1524000"/>
        </p:xfrm>
        <a:graphic>
          <a:graphicData uri="http://schemas.openxmlformats.org/drawingml/2006/table">
            <a:tbl>
              <a:tblPr firstRow="1" bandRow="1">
                <a:tableStyleId>{073A0DAA-6AF3-43AB-8588-CEC1D06C72B9}</a:tableStyleId>
              </a:tblPr>
              <a:tblGrid>
                <a:gridCol w="3477958"/>
                <a:gridCol w="5451034"/>
              </a:tblGrid>
              <a:tr h="288032">
                <a:tc>
                  <a:txBody>
                    <a:bodyPr/>
                    <a:lstStyle/>
                    <a:p>
                      <a:r>
                        <a:rPr lang="es-ES" sz="1400" dirty="0" smtClean="0">
                          <a:latin typeface="Arial" panose="020B0604020202020204" pitchFamily="34" charset="0"/>
                          <a:cs typeface="Arial" panose="020B0604020202020204" pitchFamily="34" charset="0"/>
                        </a:rPr>
                        <a:t>Medida</a:t>
                      </a:r>
                      <a:endParaRPr lang="es-ES" sz="1400" dirty="0">
                        <a:latin typeface="Arial" panose="020B0604020202020204" pitchFamily="34" charset="0"/>
                        <a:cs typeface="Arial" panose="020B0604020202020204" pitchFamily="34" charset="0"/>
                      </a:endParaRPr>
                    </a:p>
                  </a:txBody>
                  <a:tcPr/>
                </a:tc>
                <a:tc>
                  <a:txBody>
                    <a:bodyPr/>
                    <a:lstStyle/>
                    <a:p>
                      <a:r>
                        <a:rPr lang="es-ES" sz="1400" dirty="0" smtClean="0">
                          <a:latin typeface="Arial" panose="020B0604020202020204" pitchFamily="34" charset="0"/>
                          <a:cs typeface="Arial" panose="020B0604020202020204" pitchFamily="34" charset="0"/>
                        </a:rPr>
                        <a:t>Descripción</a:t>
                      </a:r>
                      <a:endParaRPr lang="es-ES" sz="1400" dirty="0">
                        <a:latin typeface="Arial" panose="020B0604020202020204" pitchFamily="34" charset="0"/>
                        <a:cs typeface="Arial" panose="020B0604020202020204" pitchFamily="34" charset="0"/>
                      </a:endParaRPr>
                    </a:p>
                  </a:txBody>
                  <a:tcPr/>
                </a:tc>
              </a:tr>
              <a:tr h="288032">
                <a:tc>
                  <a:txBody>
                    <a:bodyPr/>
                    <a:lstStyle/>
                    <a:p>
                      <a:r>
                        <a:rPr lang="es-ES" sz="1400" dirty="0" smtClean="0">
                          <a:latin typeface="Arial" panose="020B0604020202020204" pitchFamily="34" charset="0"/>
                          <a:cs typeface="Arial" panose="020B0604020202020204" pitchFamily="34" charset="0"/>
                        </a:rPr>
                        <a:t>cm</a:t>
                      </a:r>
                      <a:endParaRPr lang="es-ES" sz="1400" dirty="0">
                        <a:latin typeface="Arial" panose="020B0604020202020204" pitchFamily="34" charset="0"/>
                        <a:cs typeface="Arial" panose="020B0604020202020204" pitchFamily="34" charset="0"/>
                      </a:endParaRPr>
                    </a:p>
                  </a:txBody>
                  <a:tcPr/>
                </a:tc>
                <a:tc>
                  <a:txBody>
                    <a:bodyPr/>
                    <a:lstStyle/>
                    <a:p>
                      <a:r>
                        <a:rPr lang="es-ES" sz="1400" dirty="0" smtClean="0">
                          <a:latin typeface="Arial" panose="020B0604020202020204" pitchFamily="34" charset="0"/>
                          <a:cs typeface="Arial" panose="020B0604020202020204" pitchFamily="34" charset="0"/>
                        </a:rPr>
                        <a:t>Centímetros</a:t>
                      </a:r>
                      <a:endParaRPr lang="es-ES" sz="1400" dirty="0">
                        <a:latin typeface="Arial" panose="020B0604020202020204" pitchFamily="34" charset="0"/>
                        <a:cs typeface="Arial" panose="020B0604020202020204" pitchFamily="34" charset="0"/>
                      </a:endParaRPr>
                    </a:p>
                  </a:txBody>
                  <a:tcPr/>
                </a:tc>
              </a:tr>
              <a:tr h="288032">
                <a:tc>
                  <a:txBody>
                    <a:bodyPr/>
                    <a:lstStyle/>
                    <a:p>
                      <a:r>
                        <a:rPr lang="es-ES" sz="1400" dirty="0" smtClean="0">
                          <a:latin typeface="Arial" panose="020B0604020202020204" pitchFamily="34" charset="0"/>
                          <a:cs typeface="Arial" panose="020B0604020202020204" pitchFamily="34" charset="0"/>
                        </a:rPr>
                        <a:t>mm</a:t>
                      </a:r>
                      <a:endParaRPr lang="es-ES" sz="1400" dirty="0">
                        <a:latin typeface="Arial" panose="020B0604020202020204" pitchFamily="34" charset="0"/>
                        <a:cs typeface="Arial" panose="020B0604020202020204" pitchFamily="34" charset="0"/>
                      </a:endParaRPr>
                    </a:p>
                  </a:txBody>
                  <a:tcPr/>
                </a:tc>
                <a:tc>
                  <a:txBody>
                    <a:bodyPr/>
                    <a:lstStyle/>
                    <a:p>
                      <a:r>
                        <a:rPr lang="es-ES" sz="1400" dirty="0" smtClean="0">
                          <a:latin typeface="Arial" panose="020B0604020202020204" pitchFamily="34" charset="0"/>
                          <a:cs typeface="Arial" panose="020B0604020202020204" pitchFamily="34" charset="0"/>
                        </a:rPr>
                        <a:t>Milímetros</a:t>
                      </a:r>
                      <a:endParaRPr lang="es-ES" sz="1400" dirty="0">
                        <a:latin typeface="Arial" panose="020B0604020202020204" pitchFamily="34" charset="0"/>
                        <a:cs typeface="Arial" panose="020B0604020202020204" pitchFamily="34" charset="0"/>
                      </a:endParaRPr>
                    </a:p>
                  </a:txBody>
                  <a:tcPr/>
                </a:tc>
              </a:tr>
              <a:tr h="288032">
                <a:tc>
                  <a:txBody>
                    <a:bodyPr/>
                    <a:lstStyle/>
                    <a:p>
                      <a:r>
                        <a:rPr lang="es-ES" sz="1400" dirty="0" smtClean="0">
                          <a:latin typeface="Arial" panose="020B0604020202020204" pitchFamily="34" charset="0"/>
                          <a:cs typeface="Arial" panose="020B0604020202020204" pitchFamily="34" charset="0"/>
                        </a:rPr>
                        <a:t>in</a:t>
                      </a:r>
                      <a:endParaRPr lang="es-ES" sz="1400" dirty="0">
                        <a:latin typeface="Arial" panose="020B0604020202020204" pitchFamily="34" charset="0"/>
                        <a:cs typeface="Arial" panose="020B0604020202020204" pitchFamily="34" charset="0"/>
                      </a:endParaRPr>
                    </a:p>
                  </a:txBody>
                  <a:tcPr/>
                </a:tc>
                <a:tc>
                  <a:txBody>
                    <a:bodyPr/>
                    <a:lstStyle/>
                    <a:p>
                      <a:r>
                        <a:rPr lang="es-ES" sz="1400" dirty="0" smtClean="0">
                          <a:latin typeface="Arial" panose="020B0604020202020204" pitchFamily="34" charset="0"/>
                          <a:cs typeface="Arial" panose="020B0604020202020204" pitchFamily="34" charset="0"/>
                        </a:rPr>
                        <a:t>Pulgadas. </a:t>
                      </a:r>
                      <a:r>
                        <a:rPr lang="es-ES" sz="1400" b="0" i="0" dirty="0" smtClean="0">
                          <a:solidFill>
                            <a:srgbClr val="222222"/>
                          </a:solidFill>
                          <a:effectLst/>
                          <a:latin typeface="Arial" panose="020B0604020202020204" pitchFamily="34" charset="0"/>
                          <a:cs typeface="Arial" panose="020B0604020202020204" pitchFamily="34" charset="0"/>
                        </a:rPr>
                        <a:t>Una pulgada equivale a </a:t>
                      </a:r>
                      <a:r>
                        <a:rPr lang="es-ES" sz="1400" dirty="0" smtClean="0">
                          <a:latin typeface="Arial" panose="020B0604020202020204" pitchFamily="34" charset="0"/>
                          <a:cs typeface="Arial" panose="020B0604020202020204" pitchFamily="34" charset="0"/>
                        </a:rPr>
                        <a:t>2.54</a:t>
                      </a:r>
                      <a:r>
                        <a:rPr lang="es-ES" sz="1400" b="0" i="0" dirty="0" smtClean="0">
                          <a:solidFill>
                            <a:srgbClr val="222222"/>
                          </a:solidFill>
                          <a:effectLst/>
                          <a:latin typeface="Arial" panose="020B0604020202020204" pitchFamily="34" charset="0"/>
                          <a:cs typeface="Arial" panose="020B0604020202020204" pitchFamily="34" charset="0"/>
                        </a:rPr>
                        <a:t> centímetros</a:t>
                      </a:r>
                      <a:endParaRPr lang="es-ES" sz="1400" dirty="0">
                        <a:latin typeface="Arial" panose="020B0604020202020204" pitchFamily="34" charset="0"/>
                        <a:cs typeface="Arial" panose="020B0604020202020204" pitchFamily="34" charset="0"/>
                      </a:endParaRPr>
                    </a:p>
                  </a:txBody>
                  <a:tcPr/>
                </a:tc>
              </a:tr>
              <a:tr h="288032">
                <a:tc>
                  <a:txBody>
                    <a:bodyPr/>
                    <a:lstStyle/>
                    <a:p>
                      <a:r>
                        <a:rPr lang="es-ES" sz="1400" dirty="0" smtClean="0">
                          <a:latin typeface="Arial" panose="020B0604020202020204" pitchFamily="34" charset="0"/>
                          <a:cs typeface="Arial" panose="020B0604020202020204" pitchFamily="34" charset="0"/>
                        </a:rPr>
                        <a:t>pc</a:t>
                      </a:r>
                      <a:endParaRPr lang="es-ES" sz="1400" dirty="0">
                        <a:latin typeface="Arial" panose="020B0604020202020204" pitchFamily="34" charset="0"/>
                        <a:cs typeface="Arial" panose="020B0604020202020204" pitchFamily="34" charset="0"/>
                      </a:endParaRPr>
                    </a:p>
                  </a:txBody>
                  <a:tcPr/>
                </a:tc>
                <a:tc>
                  <a:txBody>
                    <a:bodyPr/>
                    <a:lstStyle/>
                    <a:p>
                      <a:r>
                        <a:rPr lang="es-ES" sz="1400" dirty="0" smtClean="0">
                          <a:latin typeface="Arial" panose="020B0604020202020204" pitchFamily="34" charset="0"/>
                          <a:cs typeface="Arial" panose="020B0604020202020204" pitchFamily="34" charset="0"/>
                        </a:rPr>
                        <a:t>Picas. Una pica equivale</a:t>
                      </a:r>
                      <a:r>
                        <a:rPr lang="es-ES" sz="1400" baseline="0" dirty="0" smtClean="0">
                          <a:latin typeface="Arial" panose="020B0604020202020204" pitchFamily="34" charset="0"/>
                          <a:cs typeface="Arial" panose="020B0604020202020204" pitchFamily="34" charset="0"/>
                        </a:rPr>
                        <a:t> a 12 puntos y a 4.23 milímetros.</a:t>
                      </a:r>
                      <a:endParaRPr lang="es-ES" sz="1400" dirty="0">
                        <a:latin typeface="Arial" panose="020B0604020202020204" pitchFamily="34" charset="0"/>
                        <a:cs typeface="Arial" panose="020B0604020202020204" pitchFamily="34" charset="0"/>
                      </a:endParaRPr>
                    </a:p>
                  </a:txBody>
                  <a:tcPr/>
                </a:tc>
              </a:tr>
            </a:tbl>
          </a:graphicData>
        </a:graphic>
      </p:graphicFrame>
      <p:sp>
        <p:nvSpPr>
          <p:cNvPr id="9" name="8 Rectángulo"/>
          <p:cNvSpPr/>
          <p:nvPr/>
        </p:nvSpPr>
        <p:spPr>
          <a:xfrm>
            <a:off x="2304033" y="4410224"/>
            <a:ext cx="8928992" cy="338554"/>
          </a:xfrm>
          <a:prstGeom prst="rect">
            <a:avLst/>
          </a:prstGeom>
        </p:spPr>
        <p:txBody>
          <a:bodyPr wrap="square">
            <a:spAutoFit/>
          </a:bodyPr>
          <a:lstStyle/>
          <a:p>
            <a:pPr lvl="0" algn="just"/>
            <a:r>
              <a:rPr lang="es-ES" sz="1600" dirty="0" smtClean="0">
                <a:solidFill>
                  <a:prstClr val="black"/>
                </a:solidFill>
                <a:latin typeface="Arial" panose="020B0604020202020204" pitchFamily="34" charset="0"/>
                <a:cs typeface="Arial" panose="020B0604020202020204" pitchFamily="34" charset="0"/>
              </a:rPr>
              <a:t>Otras medidas relativas.</a:t>
            </a:r>
            <a:endParaRPr lang="es-ES" sz="1600" dirty="0">
              <a:solidFill>
                <a:prstClr val="black"/>
              </a:solidFill>
              <a:latin typeface="Arial" panose="020B0604020202020204" pitchFamily="34" charset="0"/>
              <a:cs typeface="Arial" panose="020B0604020202020204" pitchFamily="34" charset="0"/>
            </a:endParaRPr>
          </a:p>
        </p:txBody>
      </p:sp>
      <p:graphicFrame>
        <p:nvGraphicFramePr>
          <p:cNvPr id="10" name="9 Tabla"/>
          <p:cNvGraphicFramePr>
            <a:graphicFrameLocks noGrp="1"/>
          </p:cNvGraphicFramePr>
          <p:nvPr>
            <p:extLst>
              <p:ext uri="{D42A27DB-BD31-4B8C-83A1-F6EECF244321}">
                <p14:modId xmlns:p14="http://schemas.microsoft.com/office/powerpoint/2010/main" val="3061817612"/>
              </p:ext>
            </p:extLst>
          </p:nvPr>
        </p:nvGraphicFramePr>
        <p:xfrm>
          <a:off x="2304033" y="4914280"/>
          <a:ext cx="8928992" cy="1127760"/>
        </p:xfrm>
        <a:graphic>
          <a:graphicData uri="http://schemas.openxmlformats.org/drawingml/2006/table">
            <a:tbl>
              <a:tblPr firstRow="1" bandRow="1">
                <a:tableStyleId>{073A0DAA-6AF3-43AB-8588-CEC1D06C72B9}</a:tableStyleId>
              </a:tblPr>
              <a:tblGrid>
                <a:gridCol w="3477958"/>
                <a:gridCol w="5451034"/>
              </a:tblGrid>
              <a:tr h="288032">
                <a:tc>
                  <a:txBody>
                    <a:bodyPr/>
                    <a:lstStyle/>
                    <a:p>
                      <a:r>
                        <a:rPr lang="es-ES" sz="1400" dirty="0" smtClean="0">
                          <a:latin typeface="Arial" panose="020B0604020202020204" pitchFamily="34" charset="0"/>
                          <a:cs typeface="Arial" panose="020B0604020202020204" pitchFamily="34" charset="0"/>
                        </a:rPr>
                        <a:t>Medida</a:t>
                      </a:r>
                      <a:endParaRPr lang="es-ES" sz="1400" dirty="0">
                        <a:latin typeface="Arial" panose="020B0604020202020204" pitchFamily="34" charset="0"/>
                        <a:cs typeface="Arial" panose="020B0604020202020204" pitchFamily="34" charset="0"/>
                      </a:endParaRPr>
                    </a:p>
                  </a:txBody>
                  <a:tcPr/>
                </a:tc>
                <a:tc>
                  <a:txBody>
                    <a:bodyPr/>
                    <a:lstStyle/>
                    <a:p>
                      <a:r>
                        <a:rPr lang="es-ES" sz="1400" dirty="0" smtClean="0">
                          <a:latin typeface="Arial" panose="020B0604020202020204" pitchFamily="34" charset="0"/>
                          <a:cs typeface="Arial" panose="020B0604020202020204" pitchFamily="34" charset="0"/>
                        </a:rPr>
                        <a:t>Descripción</a:t>
                      </a:r>
                      <a:endParaRPr lang="es-ES" sz="1400" dirty="0">
                        <a:latin typeface="Arial" panose="020B0604020202020204" pitchFamily="34" charset="0"/>
                        <a:cs typeface="Arial" panose="020B0604020202020204" pitchFamily="34" charset="0"/>
                      </a:endParaRPr>
                    </a:p>
                  </a:txBody>
                  <a:tcPr/>
                </a:tc>
              </a:tr>
              <a:tr h="288032">
                <a:tc>
                  <a:txBody>
                    <a:bodyPr/>
                    <a:lstStyle/>
                    <a:p>
                      <a:r>
                        <a:rPr lang="es-ES" sz="1400" dirty="0" smtClean="0">
                          <a:latin typeface="Arial" panose="020B0604020202020204" pitchFamily="34" charset="0"/>
                          <a:cs typeface="Arial" panose="020B0604020202020204" pitchFamily="34" charset="0"/>
                        </a:rPr>
                        <a:t>ex</a:t>
                      </a:r>
                      <a:endParaRPr lang="es-ES" sz="1400" dirty="0">
                        <a:latin typeface="Arial" panose="020B0604020202020204" pitchFamily="34" charset="0"/>
                        <a:cs typeface="Arial" panose="020B0604020202020204" pitchFamily="34" charset="0"/>
                      </a:endParaRPr>
                    </a:p>
                  </a:txBody>
                  <a:tcPr/>
                </a:tc>
                <a:tc>
                  <a:txBody>
                    <a:bodyPr/>
                    <a:lstStyle/>
                    <a:p>
                      <a:r>
                        <a:rPr lang="es-ES" sz="1400" b="0" i="0" dirty="0" smtClean="0">
                          <a:solidFill>
                            <a:srgbClr val="222222"/>
                          </a:solidFill>
                          <a:effectLst/>
                          <a:latin typeface="Arial" panose="020B0604020202020204" pitchFamily="34" charset="0"/>
                          <a:cs typeface="Arial" panose="020B0604020202020204" pitchFamily="34" charset="0"/>
                        </a:rPr>
                        <a:t>Relativa respecto de la altura de la letra </a:t>
                      </a:r>
                      <a:r>
                        <a:rPr lang="es-ES" sz="1400" dirty="0" smtClean="0">
                          <a:latin typeface="Arial" panose="020B0604020202020204" pitchFamily="34" charset="0"/>
                          <a:cs typeface="Arial" panose="020B0604020202020204" pitchFamily="34" charset="0"/>
                        </a:rPr>
                        <a:t>x</a:t>
                      </a:r>
                      <a:r>
                        <a:rPr lang="es-ES" sz="1400" b="0" i="0" dirty="0" smtClean="0">
                          <a:solidFill>
                            <a:srgbClr val="222222"/>
                          </a:solidFill>
                          <a:effectLst/>
                          <a:latin typeface="Arial" panose="020B0604020202020204" pitchFamily="34" charset="0"/>
                          <a:cs typeface="Arial" panose="020B0604020202020204" pitchFamily="34" charset="0"/>
                        </a:rPr>
                        <a:t> del tipo y tamaño de letra del elemento.</a:t>
                      </a:r>
                      <a:endParaRPr lang="es-ES" sz="1400" dirty="0">
                        <a:latin typeface="Arial" panose="020B0604020202020204" pitchFamily="34" charset="0"/>
                        <a:cs typeface="Arial" panose="020B0604020202020204" pitchFamily="34" charset="0"/>
                      </a:endParaRPr>
                    </a:p>
                  </a:txBody>
                  <a:tcPr/>
                </a:tc>
              </a:tr>
              <a:tr h="288032">
                <a:tc>
                  <a:txBody>
                    <a:bodyPr/>
                    <a:lstStyle/>
                    <a:p>
                      <a:r>
                        <a:rPr lang="es-ES" sz="1400" dirty="0" smtClean="0">
                          <a:latin typeface="Arial" panose="020B0604020202020204" pitchFamily="34" charset="0"/>
                          <a:cs typeface="Arial" panose="020B0604020202020204" pitchFamily="34" charset="0"/>
                        </a:rPr>
                        <a:t>ch</a:t>
                      </a:r>
                      <a:endParaRPr lang="es-ES" sz="1400" dirty="0">
                        <a:latin typeface="Arial" panose="020B0604020202020204" pitchFamily="34" charset="0"/>
                        <a:cs typeface="Arial" panose="020B0604020202020204" pitchFamily="34" charset="0"/>
                      </a:endParaRPr>
                    </a:p>
                  </a:txBody>
                  <a:tcPr/>
                </a:tc>
                <a:tc>
                  <a:txBody>
                    <a:bodyPr/>
                    <a:lstStyle/>
                    <a:p>
                      <a:r>
                        <a:rPr lang="es-ES" sz="1400" dirty="0" smtClean="0">
                          <a:latin typeface="Arial" panose="020B0604020202020204" pitchFamily="34" charset="0"/>
                          <a:cs typeface="Arial" panose="020B0604020202020204" pitchFamily="34" charset="0"/>
                        </a:rPr>
                        <a:t>Relativa a la anchura del 0</a:t>
                      </a:r>
                      <a:r>
                        <a:rPr lang="es-ES" sz="1400" baseline="0" dirty="0" smtClean="0">
                          <a:latin typeface="Arial" panose="020B0604020202020204" pitchFamily="34" charset="0"/>
                          <a:cs typeface="Arial" panose="020B0604020202020204" pitchFamily="34" charset="0"/>
                        </a:rPr>
                        <a:t> (cero).</a:t>
                      </a:r>
                      <a:endParaRPr lang="es-ES" sz="1400" dirty="0">
                        <a:latin typeface="Arial" panose="020B0604020202020204" pitchFamily="34" charset="0"/>
                        <a:cs typeface="Arial" panose="020B0604020202020204" pitchFamily="34" charset="0"/>
                      </a:endParaRPr>
                    </a:p>
                  </a:txBody>
                  <a:tcPr/>
                </a:tc>
              </a:tr>
            </a:tbl>
          </a:graphicData>
        </a:graphic>
      </p:graphicFrame>
    </p:spTree>
    <p:extLst>
      <p:ext uri="{BB962C8B-B14F-4D97-AF65-F5344CB8AC3E}">
        <p14:creationId xmlns:p14="http://schemas.microsoft.com/office/powerpoint/2010/main" val="214780566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chemeClr val="tx1">
                    <a:lumMod val="95000"/>
                    <a:lumOff val="5000"/>
                  </a:schemeClr>
                </a:solidFill>
              </a:rPr>
              <a:t>Otras medidas</a:t>
            </a:r>
            <a:endParaRPr lang="es-ES_tradnl" dirty="0"/>
          </a:p>
        </p:txBody>
      </p:sp>
      <p:sp>
        <p:nvSpPr>
          <p:cNvPr id="15" name="9 Marcador de texto"/>
          <p:cNvSpPr>
            <a:spLocks noGrp="1"/>
          </p:cNvSpPr>
          <p:nvPr>
            <p:ph type="body" sz="quarter" idx="10"/>
          </p:nvPr>
        </p:nvSpPr>
        <p:spPr>
          <a:xfrm>
            <a:off x="2196855" y="1412881"/>
            <a:ext cx="8820146" cy="337078"/>
          </a:xfrm>
        </p:spPr>
        <p:txBody>
          <a:bodyPr/>
          <a:lstStyle/>
          <a:p>
            <a:r>
              <a:rPr lang="es-ES" dirty="0"/>
              <a:t>Entorno cliente – HTML y CSS - Formateando texto</a:t>
            </a:r>
          </a:p>
        </p:txBody>
      </p:sp>
      <p:sp>
        <p:nvSpPr>
          <p:cNvPr id="6" name="5 Rectángulo"/>
          <p:cNvSpPr/>
          <p:nvPr/>
        </p:nvSpPr>
        <p:spPr>
          <a:xfrm>
            <a:off x="2304033" y="1889944"/>
            <a:ext cx="8928992" cy="584775"/>
          </a:xfrm>
          <a:prstGeom prst="rect">
            <a:avLst/>
          </a:prstGeom>
          <a:ln>
            <a:noFill/>
          </a:ln>
        </p:spPr>
        <p:txBody>
          <a:bodyPr wrap="square">
            <a:spAutoFit/>
          </a:bodyPr>
          <a:lstStyle/>
          <a:p>
            <a:pPr algn="just"/>
            <a:endParaRPr lang="es-ES" sz="1600" dirty="0">
              <a:latin typeface="Arial" panose="020B0604020202020204" pitchFamily="34" charset="0"/>
              <a:cs typeface="Arial" panose="020B0604020202020204" pitchFamily="34" charset="0"/>
            </a:endParaRPr>
          </a:p>
          <a:p>
            <a:pPr algn="just"/>
            <a:endParaRPr lang="es-ES" sz="1600" dirty="0" smtClean="0">
              <a:latin typeface="Arial" panose="020B0604020202020204" pitchFamily="34" charset="0"/>
              <a:cs typeface="Arial" panose="020B0604020202020204" pitchFamily="34" charset="0"/>
            </a:endParaRPr>
          </a:p>
        </p:txBody>
      </p:sp>
      <p:sp>
        <p:nvSpPr>
          <p:cNvPr id="4" name="3 Rectángulo"/>
          <p:cNvSpPr/>
          <p:nvPr/>
        </p:nvSpPr>
        <p:spPr>
          <a:xfrm>
            <a:off x="2304033" y="1961952"/>
            <a:ext cx="8928992" cy="584775"/>
          </a:xfrm>
          <a:prstGeom prst="rect">
            <a:avLst/>
          </a:prstGeom>
        </p:spPr>
        <p:txBody>
          <a:bodyPr wrap="square">
            <a:spAutoFit/>
          </a:bodyPr>
          <a:lstStyle/>
          <a:p>
            <a:pPr lvl="0" algn="just"/>
            <a:r>
              <a:rPr lang="es-ES" sz="1600" dirty="0" smtClean="0">
                <a:solidFill>
                  <a:prstClr val="black"/>
                </a:solidFill>
                <a:latin typeface="Arial" panose="020B0604020202020204" pitchFamily="34" charset="0"/>
                <a:cs typeface="Arial" panose="020B0604020202020204" pitchFamily="34" charset="0"/>
              </a:rPr>
              <a:t>Y algunas medidas más, éstas relativas al dimensionamiento de la ventana del navegador, incluidas en la nueva versión de CSS3.</a:t>
            </a:r>
            <a:endParaRPr lang="es-ES" sz="1600" dirty="0">
              <a:solidFill>
                <a:prstClr val="black"/>
              </a:solidFill>
              <a:latin typeface="Arial" panose="020B0604020202020204" pitchFamily="34" charset="0"/>
              <a:cs typeface="Arial" panose="020B0604020202020204" pitchFamily="34" charset="0"/>
            </a:endParaRPr>
          </a:p>
        </p:txBody>
      </p:sp>
      <p:graphicFrame>
        <p:nvGraphicFramePr>
          <p:cNvPr id="2" name="1 Tabla"/>
          <p:cNvGraphicFramePr>
            <a:graphicFrameLocks noGrp="1"/>
          </p:cNvGraphicFramePr>
          <p:nvPr>
            <p:extLst>
              <p:ext uri="{D42A27DB-BD31-4B8C-83A1-F6EECF244321}">
                <p14:modId xmlns:p14="http://schemas.microsoft.com/office/powerpoint/2010/main" val="1325503088"/>
              </p:ext>
            </p:extLst>
          </p:nvPr>
        </p:nvGraphicFramePr>
        <p:xfrm>
          <a:off x="2304033" y="2675528"/>
          <a:ext cx="8928992" cy="1950720"/>
        </p:xfrm>
        <a:graphic>
          <a:graphicData uri="http://schemas.openxmlformats.org/drawingml/2006/table">
            <a:tbl>
              <a:tblPr firstRow="1" bandRow="1">
                <a:tableStyleId>{073A0DAA-6AF3-43AB-8588-CEC1D06C72B9}</a:tableStyleId>
              </a:tblPr>
              <a:tblGrid>
                <a:gridCol w="3477958"/>
                <a:gridCol w="5451034"/>
              </a:tblGrid>
              <a:tr h="288032">
                <a:tc>
                  <a:txBody>
                    <a:bodyPr/>
                    <a:lstStyle/>
                    <a:p>
                      <a:r>
                        <a:rPr lang="es-ES" sz="1400" dirty="0" smtClean="0">
                          <a:latin typeface="Arial" panose="020B0604020202020204" pitchFamily="34" charset="0"/>
                          <a:cs typeface="Arial" panose="020B0604020202020204" pitchFamily="34" charset="0"/>
                        </a:rPr>
                        <a:t>Medida</a:t>
                      </a:r>
                      <a:endParaRPr lang="es-ES" sz="1400" dirty="0">
                        <a:latin typeface="Arial" panose="020B0604020202020204" pitchFamily="34" charset="0"/>
                        <a:cs typeface="Arial" panose="020B0604020202020204" pitchFamily="34" charset="0"/>
                      </a:endParaRPr>
                    </a:p>
                  </a:txBody>
                  <a:tcPr/>
                </a:tc>
                <a:tc>
                  <a:txBody>
                    <a:bodyPr/>
                    <a:lstStyle/>
                    <a:p>
                      <a:r>
                        <a:rPr lang="es-ES" sz="1400" dirty="0" smtClean="0">
                          <a:latin typeface="Arial" panose="020B0604020202020204" pitchFamily="34" charset="0"/>
                          <a:cs typeface="Arial" panose="020B0604020202020204" pitchFamily="34" charset="0"/>
                        </a:rPr>
                        <a:t>Descripción</a:t>
                      </a:r>
                      <a:endParaRPr lang="es-ES" sz="1400" dirty="0">
                        <a:latin typeface="Arial" panose="020B0604020202020204" pitchFamily="34" charset="0"/>
                        <a:cs typeface="Arial" panose="020B0604020202020204" pitchFamily="34" charset="0"/>
                      </a:endParaRPr>
                    </a:p>
                  </a:txBody>
                  <a:tcPr/>
                </a:tc>
              </a:tr>
              <a:tr h="288032">
                <a:tc>
                  <a:txBody>
                    <a:bodyPr/>
                    <a:lstStyle/>
                    <a:p>
                      <a:r>
                        <a:rPr lang="es-ES" sz="1400" dirty="0" err="1" smtClean="0">
                          <a:latin typeface="Arial" panose="020B0604020202020204" pitchFamily="34" charset="0"/>
                          <a:cs typeface="Arial" panose="020B0604020202020204" pitchFamily="34" charset="0"/>
                        </a:rPr>
                        <a:t>vw</a:t>
                      </a:r>
                      <a:endParaRPr lang="es-ES" sz="1400" dirty="0">
                        <a:latin typeface="Arial" panose="020B0604020202020204" pitchFamily="34" charset="0"/>
                        <a:cs typeface="Arial" panose="020B0604020202020204" pitchFamily="34" charset="0"/>
                      </a:endParaRPr>
                    </a:p>
                  </a:txBody>
                  <a:tcPr/>
                </a:tc>
                <a:tc>
                  <a:txBody>
                    <a:bodyPr/>
                    <a:lstStyle/>
                    <a:p>
                      <a:r>
                        <a:rPr lang="es-ES" sz="1400" b="0" i="0" noProof="0" dirty="0" smtClean="0">
                          <a:solidFill>
                            <a:srgbClr val="000000"/>
                          </a:solidFill>
                          <a:effectLst/>
                          <a:latin typeface="Arial"/>
                        </a:rPr>
                        <a:t>Calcula</a:t>
                      </a:r>
                      <a:r>
                        <a:rPr lang="es-ES" sz="1400" b="0" i="0" baseline="0" noProof="0" dirty="0" smtClean="0">
                          <a:solidFill>
                            <a:srgbClr val="000000"/>
                          </a:solidFill>
                          <a:effectLst/>
                          <a:latin typeface="Arial"/>
                        </a:rPr>
                        <a:t> el tamaño aplicando el 1% de la anchura de la ventana del navegador.</a:t>
                      </a:r>
                      <a:endParaRPr lang="es-ES" sz="1400" noProof="0" dirty="0">
                        <a:latin typeface="Arial" panose="020B0604020202020204" pitchFamily="34" charset="0"/>
                        <a:cs typeface="Arial" panose="020B0604020202020204" pitchFamily="34" charset="0"/>
                      </a:endParaRPr>
                    </a:p>
                  </a:txBody>
                  <a:tcPr/>
                </a:tc>
              </a:tr>
              <a:tr h="288032">
                <a:tc>
                  <a:txBody>
                    <a:bodyPr/>
                    <a:lstStyle/>
                    <a:p>
                      <a:r>
                        <a:rPr lang="es-ES" sz="1400" dirty="0" err="1" smtClean="0">
                          <a:latin typeface="Arial" panose="020B0604020202020204" pitchFamily="34" charset="0"/>
                          <a:cs typeface="Arial" panose="020B0604020202020204" pitchFamily="34" charset="0"/>
                        </a:rPr>
                        <a:t>vh</a:t>
                      </a:r>
                      <a:endParaRPr lang="es-ES" sz="1400" dirty="0">
                        <a:latin typeface="Arial" panose="020B0604020202020204" pitchFamily="34" charset="0"/>
                        <a:cs typeface="Arial" panose="020B0604020202020204" pitchFamily="34" charset="0"/>
                      </a:endParaRPr>
                    </a:p>
                  </a:txBody>
                  <a:tcPr/>
                </a:tc>
                <a:tc>
                  <a:txBody>
                    <a:bodyPr/>
                    <a:lstStyle/>
                    <a:p>
                      <a:r>
                        <a:rPr lang="es-ES" sz="1400" b="0" i="0" noProof="0" dirty="0" smtClean="0">
                          <a:solidFill>
                            <a:srgbClr val="000000"/>
                          </a:solidFill>
                          <a:effectLst/>
                          <a:latin typeface="Arial"/>
                        </a:rPr>
                        <a:t>Calcula</a:t>
                      </a:r>
                      <a:r>
                        <a:rPr lang="es-ES" sz="1400" b="0" i="0" baseline="0" noProof="0" dirty="0" smtClean="0">
                          <a:solidFill>
                            <a:srgbClr val="000000"/>
                          </a:solidFill>
                          <a:effectLst/>
                          <a:latin typeface="Arial"/>
                        </a:rPr>
                        <a:t> el tamaño aplicando el 1% de la altura de la ventana del navegador.</a:t>
                      </a:r>
                      <a:endParaRPr lang="es-ES" sz="1400" noProof="0" dirty="0">
                        <a:latin typeface="Arial" panose="020B0604020202020204" pitchFamily="34" charset="0"/>
                        <a:cs typeface="Arial" panose="020B0604020202020204" pitchFamily="34" charset="0"/>
                      </a:endParaRPr>
                    </a:p>
                  </a:txBody>
                  <a:tcPr/>
                </a:tc>
              </a:tr>
              <a:tr h="288032">
                <a:tc>
                  <a:txBody>
                    <a:bodyPr/>
                    <a:lstStyle/>
                    <a:p>
                      <a:r>
                        <a:rPr lang="es-ES" sz="1400" dirty="0" err="1" smtClean="0">
                          <a:latin typeface="Arial" panose="020B0604020202020204" pitchFamily="34" charset="0"/>
                          <a:cs typeface="Arial" panose="020B0604020202020204" pitchFamily="34" charset="0"/>
                        </a:rPr>
                        <a:t>vmin</a:t>
                      </a:r>
                      <a:endParaRPr lang="es-ES" sz="1400" dirty="0">
                        <a:latin typeface="Arial" panose="020B0604020202020204" pitchFamily="34" charset="0"/>
                        <a:cs typeface="Arial" panose="020B0604020202020204" pitchFamily="34" charset="0"/>
                      </a:endParaRPr>
                    </a:p>
                  </a:txBody>
                  <a:tcPr/>
                </a:tc>
                <a:tc>
                  <a:txBody>
                    <a:bodyPr/>
                    <a:lstStyle/>
                    <a:p>
                      <a:r>
                        <a:rPr lang="es-ES" sz="1400" noProof="0" dirty="0" smtClean="0">
                          <a:latin typeface="Arial" panose="020B0604020202020204" pitchFamily="34" charset="0"/>
                          <a:cs typeface="Arial" panose="020B0604020202020204" pitchFamily="34" charset="0"/>
                        </a:rPr>
                        <a:t>Se aplica el que sea</a:t>
                      </a:r>
                      <a:r>
                        <a:rPr lang="es-ES" sz="1400" baseline="0" noProof="0" dirty="0" smtClean="0">
                          <a:latin typeface="Arial" panose="020B0604020202020204" pitchFamily="34" charset="0"/>
                          <a:cs typeface="Arial" panose="020B0604020202020204" pitchFamily="34" charset="0"/>
                        </a:rPr>
                        <a:t> más pequeño de </a:t>
                      </a:r>
                      <a:r>
                        <a:rPr lang="es-ES" sz="1400" baseline="0" noProof="0" dirty="0" err="1" smtClean="0">
                          <a:latin typeface="Arial" panose="020B0604020202020204" pitchFamily="34" charset="0"/>
                          <a:cs typeface="Arial" panose="020B0604020202020204" pitchFamily="34" charset="0"/>
                        </a:rPr>
                        <a:t>vw</a:t>
                      </a:r>
                      <a:r>
                        <a:rPr lang="es-ES" sz="1400" baseline="0" noProof="0" dirty="0" smtClean="0">
                          <a:latin typeface="Arial" panose="020B0604020202020204" pitchFamily="34" charset="0"/>
                          <a:cs typeface="Arial" panose="020B0604020202020204" pitchFamily="34" charset="0"/>
                        </a:rPr>
                        <a:t> o </a:t>
                      </a:r>
                      <a:r>
                        <a:rPr lang="es-ES" sz="1400" baseline="0" noProof="0" dirty="0" err="1" smtClean="0">
                          <a:latin typeface="Arial" panose="020B0604020202020204" pitchFamily="34" charset="0"/>
                          <a:cs typeface="Arial" panose="020B0604020202020204" pitchFamily="34" charset="0"/>
                        </a:rPr>
                        <a:t>vh</a:t>
                      </a:r>
                      <a:r>
                        <a:rPr lang="es-ES" sz="1400" baseline="0" noProof="0" dirty="0" smtClean="0">
                          <a:latin typeface="Arial" panose="020B0604020202020204" pitchFamily="34" charset="0"/>
                          <a:cs typeface="Arial" panose="020B0604020202020204" pitchFamily="34" charset="0"/>
                        </a:rPr>
                        <a:t>.</a:t>
                      </a:r>
                      <a:endParaRPr lang="es-ES" sz="1400" noProof="0" dirty="0">
                        <a:latin typeface="Arial" panose="020B0604020202020204" pitchFamily="34" charset="0"/>
                        <a:cs typeface="Arial" panose="020B0604020202020204" pitchFamily="34" charset="0"/>
                      </a:endParaRPr>
                    </a:p>
                  </a:txBody>
                  <a:tcPr/>
                </a:tc>
              </a:tr>
              <a:tr h="288032">
                <a:tc>
                  <a:txBody>
                    <a:bodyPr/>
                    <a:lstStyle/>
                    <a:p>
                      <a:r>
                        <a:rPr lang="es-ES" sz="1400" dirty="0" err="1" smtClean="0">
                          <a:latin typeface="Arial" panose="020B0604020202020204" pitchFamily="34" charset="0"/>
                          <a:cs typeface="Arial" panose="020B0604020202020204" pitchFamily="34" charset="0"/>
                        </a:rPr>
                        <a:t>vmax</a:t>
                      </a:r>
                      <a:endParaRPr lang="es-ES" sz="1400" dirty="0">
                        <a:latin typeface="Arial" panose="020B0604020202020204" pitchFamily="34" charset="0"/>
                        <a:cs typeface="Arial" panose="020B0604020202020204" pitchFamily="34" charset="0"/>
                      </a:endParaRPr>
                    </a:p>
                  </a:txBody>
                  <a:tcPr/>
                </a:tc>
                <a:tc>
                  <a:txBody>
                    <a:bodyPr/>
                    <a:lstStyle/>
                    <a:p>
                      <a:r>
                        <a:rPr lang="es-ES" sz="1400" noProof="0" dirty="0" smtClean="0">
                          <a:latin typeface="Arial" panose="020B0604020202020204" pitchFamily="34" charset="0"/>
                          <a:cs typeface="Arial" panose="020B0604020202020204" pitchFamily="34" charset="0"/>
                        </a:rPr>
                        <a:t>Se aplica el</a:t>
                      </a:r>
                      <a:r>
                        <a:rPr lang="es-ES" sz="1400" baseline="0" noProof="0" dirty="0" smtClean="0">
                          <a:latin typeface="Arial" panose="020B0604020202020204" pitchFamily="34" charset="0"/>
                          <a:cs typeface="Arial" panose="020B0604020202020204" pitchFamily="34" charset="0"/>
                        </a:rPr>
                        <a:t> que sea más grande de </a:t>
                      </a:r>
                      <a:r>
                        <a:rPr lang="es-ES" sz="1400" baseline="0" noProof="0" dirty="0" err="1" smtClean="0">
                          <a:latin typeface="Arial" panose="020B0604020202020204" pitchFamily="34" charset="0"/>
                          <a:cs typeface="Arial" panose="020B0604020202020204" pitchFamily="34" charset="0"/>
                        </a:rPr>
                        <a:t>vw</a:t>
                      </a:r>
                      <a:r>
                        <a:rPr lang="es-ES" sz="1400" baseline="0" noProof="0" dirty="0" smtClean="0">
                          <a:latin typeface="Arial" panose="020B0604020202020204" pitchFamily="34" charset="0"/>
                          <a:cs typeface="Arial" panose="020B0604020202020204" pitchFamily="34" charset="0"/>
                        </a:rPr>
                        <a:t> o </a:t>
                      </a:r>
                      <a:r>
                        <a:rPr lang="es-ES" sz="1400" baseline="0" noProof="0" dirty="0" err="1" smtClean="0">
                          <a:latin typeface="Arial" panose="020B0604020202020204" pitchFamily="34" charset="0"/>
                          <a:cs typeface="Arial" panose="020B0604020202020204" pitchFamily="34" charset="0"/>
                        </a:rPr>
                        <a:t>vh</a:t>
                      </a:r>
                      <a:r>
                        <a:rPr lang="es-ES" sz="1400" baseline="0" noProof="0" dirty="0" smtClean="0">
                          <a:latin typeface="Arial" panose="020B0604020202020204" pitchFamily="34" charset="0"/>
                          <a:cs typeface="Arial" panose="020B0604020202020204" pitchFamily="34" charset="0"/>
                        </a:rPr>
                        <a:t>.</a:t>
                      </a:r>
                      <a:endParaRPr lang="es-ES" sz="1400" noProof="0" dirty="0">
                        <a:latin typeface="Arial" panose="020B0604020202020204" pitchFamily="34" charset="0"/>
                        <a:cs typeface="Arial" panose="020B0604020202020204" pitchFamily="34" charset="0"/>
                      </a:endParaRPr>
                    </a:p>
                  </a:txBody>
                  <a:tcPr/>
                </a:tc>
              </a:tr>
            </a:tbl>
          </a:graphicData>
        </a:graphic>
      </p:graphicFrame>
      <p:sp>
        <p:nvSpPr>
          <p:cNvPr id="11" name="10 Rectángulo"/>
          <p:cNvSpPr/>
          <p:nvPr/>
        </p:nvSpPr>
        <p:spPr>
          <a:xfrm>
            <a:off x="5614561" y="4914280"/>
            <a:ext cx="2451953" cy="338554"/>
          </a:xfrm>
          <a:prstGeom prst="rect">
            <a:avLst/>
          </a:prstGeom>
        </p:spPr>
        <p:txBody>
          <a:bodyPr wrap="none">
            <a:spAutoFit/>
          </a:bodyPr>
          <a:lstStyle/>
          <a:p>
            <a:r>
              <a:rPr lang="es-ES" sz="1600" dirty="0" smtClean="0">
                <a:solidFill>
                  <a:schemeClr val="accent1"/>
                </a:solidFill>
              </a:rPr>
              <a:t>formateandotexto_11.html</a:t>
            </a:r>
            <a:endParaRPr lang="es-ES" sz="1600" dirty="0">
              <a:solidFill>
                <a:schemeClr val="accent1"/>
              </a:solidFill>
            </a:endParaRPr>
          </a:p>
        </p:txBody>
      </p:sp>
    </p:spTree>
    <p:extLst>
      <p:ext uri="{BB962C8B-B14F-4D97-AF65-F5344CB8AC3E}">
        <p14:creationId xmlns:p14="http://schemas.microsoft.com/office/powerpoint/2010/main" val="22837479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9 Marcador de texto"/>
          <p:cNvSpPr>
            <a:spLocks noGrp="1"/>
          </p:cNvSpPr>
          <p:nvPr>
            <p:ph type="body" sz="quarter" idx="10"/>
          </p:nvPr>
        </p:nvSpPr>
        <p:spPr>
          <a:xfrm>
            <a:off x="2196855" y="1412881"/>
            <a:ext cx="4542137" cy="337078"/>
          </a:xfrm>
        </p:spPr>
        <p:txBody>
          <a:bodyPr/>
          <a:lstStyle/>
          <a:p>
            <a:r>
              <a:rPr lang="es-ES" dirty="0"/>
              <a:t>Entorno cliente – HTML y </a:t>
            </a:r>
            <a:r>
              <a:rPr lang="es-ES" dirty="0" smtClean="0"/>
              <a:t>CSS</a:t>
            </a:r>
            <a:endParaRPr lang="es-ES" dirty="0"/>
          </a:p>
        </p:txBody>
      </p:sp>
      <p:sp>
        <p:nvSpPr>
          <p:cNvPr id="5" name="4 CuadroTexto"/>
          <p:cNvSpPr txBox="1"/>
          <p:nvPr/>
        </p:nvSpPr>
        <p:spPr>
          <a:xfrm>
            <a:off x="-14617" y="2682032"/>
            <a:ext cx="13681074" cy="3147855"/>
          </a:xfrm>
          <a:prstGeom prst="rect">
            <a:avLst/>
          </a:prstGeom>
          <a:noFill/>
        </p:spPr>
        <p:txBody>
          <a:bodyPr wrap="square" lIns="99892" tIns="49946" rIns="99892" bIns="49946" rtlCol="0">
            <a:spAutoFit/>
          </a:bodyPr>
          <a:lstStyle/>
          <a:p>
            <a:pPr algn="ctr"/>
            <a:r>
              <a:rPr lang="es-ES_tradnl" sz="6600" dirty="0" smtClean="0"/>
              <a:t>FIN </a:t>
            </a:r>
          </a:p>
          <a:p>
            <a:pPr algn="ctr"/>
            <a:r>
              <a:rPr lang="es-ES" sz="6600" dirty="0" smtClean="0"/>
              <a:t>HERRAMIENTAS DE </a:t>
            </a:r>
          </a:p>
          <a:p>
            <a:pPr algn="ctr"/>
            <a:r>
              <a:rPr lang="es-ES" sz="6600" dirty="0" smtClean="0"/>
              <a:t>TRABAJO</a:t>
            </a:r>
            <a:endParaRPr lang="es-ES" sz="6600" dirty="0"/>
          </a:p>
        </p:txBody>
      </p:sp>
    </p:spTree>
    <p:extLst>
      <p:ext uri="{BB962C8B-B14F-4D97-AF65-F5344CB8AC3E}">
        <p14:creationId xmlns:p14="http://schemas.microsoft.com/office/powerpoint/2010/main" val="28531505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rgbClr val="0070C0"/>
                </a:solidFill>
              </a:rPr>
              <a:t>Ejercicios</a:t>
            </a:r>
            <a:endParaRPr lang="es-ES_tradnl" dirty="0">
              <a:solidFill>
                <a:srgbClr val="0070C0"/>
              </a:solidFill>
            </a:endParaRPr>
          </a:p>
        </p:txBody>
      </p:sp>
      <p:sp>
        <p:nvSpPr>
          <p:cNvPr id="15" name="9 Marcador de texto"/>
          <p:cNvSpPr>
            <a:spLocks noGrp="1"/>
          </p:cNvSpPr>
          <p:nvPr>
            <p:ph type="body" sz="quarter" idx="10"/>
          </p:nvPr>
        </p:nvSpPr>
        <p:spPr>
          <a:xfrm>
            <a:off x="2196855" y="1412881"/>
            <a:ext cx="6947938" cy="337078"/>
          </a:xfrm>
        </p:spPr>
        <p:txBody>
          <a:bodyPr/>
          <a:lstStyle/>
          <a:p>
            <a:r>
              <a:rPr lang="es-ES" dirty="0"/>
              <a:t>Entorno cliente – HTML y CSS - Formateando texto</a:t>
            </a:r>
          </a:p>
        </p:txBody>
      </p:sp>
      <p:sp>
        <p:nvSpPr>
          <p:cNvPr id="3" name="2 Rectángulo"/>
          <p:cNvSpPr/>
          <p:nvPr/>
        </p:nvSpPr>
        <p:spPr>
          <a:xfrm>
            <a:off x="2304033" y="1889944"/>
            <a:ext cx="8928992" cy="2308324"/>
          </a:xfrm>
          <a:prstGeom prst="rect">
            <a:avLst/>
          </a:prstGeom>
          <a:ln>
            <a:noFill/>
          </a:ln>
        </p:spPr>
        <p:txBody>
          <a:bodyPr wrap="square">
            <a:spAutoFit/>
          </a:bodyPr>
          <a:lstStyle/>
          <a:p>
            <a:pPr marL="342900" indent="-342900" algn="just">
              <a:buAutoNum type="arabicPeriod"/>
              <a:tabLst>
                <a:tab pos="361950" algn="l"/>
              </a:tabLst>
            </a:pPr>
            <a:r>
              <a:rPr lang="es-ES" sz="1600" dirty="0" smtClean="0">
                <a:latin typeface="Arial" panose="020B0604020202020204" pitchFamily="34" charset="0"/>
                <a:cs typeface="Arial" panose="020B0604020202020204" pitchFamily="34" charset="0"/>
              </a:rPr>
              <a:t>Realizar una página en la que tengamos varios párrafos con diferentes tipos de fuente, tamaños y resaltados y colores de fuente y fondo. (Utilizad colores por nombres tanto principales como extendidos, en hexadecimal y con formato </a:t>
            </a:r>
            <a:r>
              <a:rPr lang="es-ES" sz="1600" dirty="0" err="1" smtClean="0">
                <a:latin typeface="Arial" panose="020B0604020202020204" pitchFamily="34" charset="0"/>
                <a:cs typeface="Arial" panose="020B0604020202020204" pitchFamily="34" charset="0"/>
              </a:rPr>
              <a:t>rgb</a:t>
            </a:r>
            <a:r>
              <a:rPr lang="es-ES" sz="1600" dirty="0" smtClean="0">
                <a:latin typeface="Arial" panose="020B0604020202020204" pitchFamily="34" charset="0"/>
                <a:cs typeface="Arial" panose="020B0604020202020204" pitchFamily="34" charset="0"/>
              </a:rPr>
              <a:t>).</a:t>
            </a:r>
          </a:p>
          <a:p>
            <a:pPr marL="342900" indent="-342900" algn="just">
              <a:buAutoNum type="arabicPeriod"/>
              <a:tabLst>
                <a:tab pos="361950" algn="l"/>
              </a:tabLst>
            </a:pPr>
            <a:endParaRPr lang="es-ES" sz="1600" dirty="0">
              <a:latin typeface="Arial" panose="020B0604020202020204" pitchFamily="34" charset="0"/>
              <a:cs typeface="Arial" panose="020B0604020202020204" pitchFamily="34" charset="0"/>
            </a:endParaRPr>
          </a:p>
          <a:p>
            <a:pPr marL="342900" indent="-342900" algn="just">
              <a:buAutoNum type="arabicPeriod"/>
              <a:tabLst>
                <a:tab pos="361950" algn="l"/>
              </a:tabLst>
            </a:pPr>
            <a:r>
              <a:rPr lang="es-ES" sz="1600" dirty="0" smtClean="0">
                <a:latin typeface="Arial" panose="020B0604020202020204" pitchFamily="34" charset="0"/>
                <a:cs typeface="Arial" panose="020B0604020202020204" pitchFamily="34" charset="0"/>
              </a:rPr>
              <a:t>Incluir en la página anterior algunos textos de los párrafos con diferentes decoraciones de línea, subrayado, tachado…</a:t>
            </a:r>
          </a:p>
          <a:p>
            <a:pPr marL="342900" indent="-342900" algn="just">
              <a:buAutoNum type="arabicPeriod"/>
              <a:tabLst>
                <a:tab pos="361950" algn="l"/>
              </a:tabLst>
            </a:pPr>
            <a:endParaRPr lang="es-ES" sz="1600" dirty="0">
              <a:latin typeface="Arial" panose="020B0604020202020204" pitchFamily="34" charset="0"/>
              <a:cs typeface="Arial" panose="020B0604020202020204" pitchFamily="34" charset="0"/>
            </a:endParaRPr>
          </a:p>
          <a:p>
            <a:pPr marL="342900" indent="-342900" algn="just">
              <a:buAutoNum type="arabicPeriod"/>
              <a:tabLst>
                <a:tab pos="361950" algn="l"/>
              </a:tabLst>
            </a:pPr>
            <a:r>
              <a:rPr lang="es-ES" sz="1600" dirty="0" smtClean="0">
                <a:latin typeface="Arial" panose="020B0604020202020204" pitchFamily="34" charset="0"/>
                <a:cs typeface="Arial" panose="020B0604020202020204" pitchFamily="34" charset="0"/>
              </a:rPr>
              <a:t>En una página nueva aumentar el espaciado de letras, la altura de las líneas, modificar la alineación del texto y el </a:t>
            </a:r>
            <a:r>
              <a:rPr lang="es-ES" sz="1600" dirty="0" err="1" smtClean="0">
                <a:latin typeface="Arial" panose="020B0604020202020204" pitchFamily="34" charset="0"/>
                <a:cs typeface="Arial" panose="020B0604020202020204" pitchFamily="34" charset="0"/>
              </a:rPr>
              <a:t>indentado</a:t>
            </a:r>
            <a:r>
              <a:rPr lang="es-ES" sz="1600" dirty="0" smtClean="0">
                <a:latin typeface="Arial" panose="020B0604020202020204" pitchFamily="34" charset="0"/>
                <a:cs typeface="Arial" panose="020B0604020202020204" pitchFamily="34" charset="0"/>
              </a:rPr>
              <a:t> de la primera línea.</a:t>
            </a:r>
            <a:endParaRPr lang="es-E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6817405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rgbClr val="0070C0"/>
                </a:solidFill>
              </a:rPr>
              <a:t>Ejercicios</a:t>
            </a:r>
            <a:endParaRPr lang="es-ES_tradnl" dirty="0">
              <a:solidFill>
                <a:srgbClr val="0070C0"/>
              </a:solidFill>
            </a:endParaRPr>
          </a:p>
        </p:txBody>
      </p:sp>
      <p:sp>
        <p:nvSpPr>
          <p:cNvPr id="15" name="9 Marcador de texto"/>
          <p:cNvSpPr>
            <a:spLocks noGrp="1"/>
          </p:cNvSpPr>
          <p:nvPr>
            <p:ph type="body" sz="quarter" idx="10"/>
          </p:nvPr>
        </p:nvSpPr>
        <p:spPr>
          <a:xfrm>
            <a:off x="2196855" y="1412881"/>
            <a:ext cx="6947938" cy="337078"/>
          </a:xfrm>
        </p:spPr>
        <p:txBody>
          <a:bodyPr/>
          <a:lstStyle/>
          <a:p>
            <a:r>
              <a:rPr lang="es-ES" dirty="0"/>
              <a:t>Entorno cliente – HTML y CSS - Formateando texto</a:t>
            </a:r>
          </a:p>
        </p:txBody>
      </p:sp>
      <p:sp>
        <p:nvSpPr>
          <p:cNvPr id="3" name="2 Rectángulo"/>
          <p:cNvSpPr/>
          <p:nvPr/>
        </p:nvSpPr>
        <p:spPr>
          <a:xfrm>
            <a:off x="2304033" y="1889944"/>
            <a:ext cx="8928992" cy="830997"/>
          </a:xfrm>
          <a:prstGeom prst="rect">
            <a:avLst/>
          </a:prstGeom>
          <a:ln>
            <a:noFill/>
          </a:ln>
        </p:spPr>
        <p:txBody>
          <a:bodyPr wrap="square">
            <a:spAutoFit/>
          </a:bodyPr>
          <a:lstStyle/>
          <a:p>
            <a:pPr algn="just">
              <a:tabLst>
                <a:tab pos="361950" algn="l"/>
              </a:tabLst>
            </a:pPr>
            <a:r>
              <a:rPr lang="es-ES" sz="1600" dirty="0" smtClean="0">
                <a:latin typeface="Arial" panose="020B0604020202020204" pitchFamily="34" charset="0"/>
                <a:cs typeface="Arial" panose="020B0604020202020204" pitchFamily="34" charset="0"/>
              </a:rPr>
              <a:t>4. Utilizando el fichero plano, ejercicio 1-formateando text.txt cree una página para que el texto aparezca de la siguiente manera. En esta ocasión no utilice etiquetas semánticas.</a:t>
            </a:r>
          </a:p>
          <a:p>
            <a:pPr marL="342900" indent="-342900" algn="just">
              <a:buAutoNum type="arabicPeriod"/>
              <a:tabLst>
                <a:tab pos="361950" algn="l"/>
              </a:tabLst>
            </a:pPr>
            <a:endParaRPr lang="es-ES" sz="1600" dirty="0">
              <a:latin typeface="Arial" panose="020B0604020202020204" pitchFamily="34" charset="0"/>
              <a:cs typeface="Arial" panose="020B0604020202020204" pitchFamily="34" charset="0"/>
            </a:endParaRPr>
          </a:p>
        </p:txBody>
      </p:sp>
      <p:sp>
        <p:nvSpPr>
          <p:cNvPr id="4" name="3 Rectángulo"/>
          <p:cNvSpPr/>
          <p:nvPr/>
        </p:nvSpPr>
        <p:spPr>
          <a:xfrm>
            <a:off x="2592065" y="2754040"/>
            <a:ext cx="8568952" cy="329320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lvl="0"/>
            <a:r>
              <a:rPr lang="es-ES" sz="1600" b="1" dirty="0">
                <a:solidFill>
                  <a:schemeClr val="tx1"/>
                </a:solidFill>
              </a:rPr>
              <a:t>HTML5</a:t>
            </a:r>
            <a:r>
              <a:rPr lang="es-ES" sz="1600" dirty="0">
                <a:solidFill>
                  <a:schemeClr val="tx1"/>
                </a:solidFill>
              </a:rPr>
              <a:t> (</a:t>
            </a:r>
            <a:r>
              <a:rPr lang="es-ES" sz="1600" i="1" dirty="0" err="1">
                <a:solidFill>
                  <a:schemeClr val="tx1"/>
                </a:solidFill>
              </a:rPr>
              <a:t>HyperText</a:t>
            </a:r>
            <a:r>
              <a:rPr lang="es-ES" sz="1600" i="1" dirty="0">
                <a:solidFill>
                  <a:schemeClr val="tx1"/>
                </a:solidFill>
              </a:rPr>
              <a:t> </a:t>
            </a:r>
            <a:r>
              <a:rPr lang="es-ES" sz="1600" i="1" dirty="0" err="1">
                <a:solidFill>
                  <a:schemeClr val="tx1"/>
                </a:solidFill>
              </a:rPr>
              <a:t>Markup</a:t>
            </a:r>
            <a:r>
              <a:rPr lang="es-ES" sz="1600" i="1" dirty="0">
                <a:solidFill>
                  <a:schemeClr val="tx1"/>
                </a:solidFill>
              </a:rPr>
              <a:t> </a:t>
            </a:r>
            <a:r>
              <a:rPr lang="es-ES" sz="1600" i="1" dirty="0" err="1">
                <a:solidFill>
                  <a:schemeClr val="tx1"/>
                </a:solidFill>
              </a:rPr>
              <a:t>Language</a:t>
            </a:r>
            <a:r>
              <a:rPr lang="es-ES" sz="1600" dirty="0">
                <a:solidFill>
                  <a:schemeClr val="tx1"/>
                </a:solidFill>
              </a:rPr>
              <a:t>, versión 5) es la quinta revisión importante del lenguaje básico de la </a:t>
            </a:r>
            <a:r>
              <a:rPr lang="es-ES" sz="1600" u="sng" dirty="0" err="1">
                <a:solidFill>
                  <a:schemeClr val="tx1"/>
                </a:solidFill>
              </a:rPr>
              <a:t>World</a:t>
            </a:r>
            <a:r>
              <a:rPr lang="es-ES" sz="1600" u="sng" dirty="0">
                <a:solidFill>
                  <a:schemeClr val="tx1"/>
                </a:solidFill>
              </a:rPr>
              <a:t> Wide Web</a:t>
            </a:r>
            <a:r>
              <a:rPr lang="es-ES" sz="1600" dirty="0">
                <a:solidFill>
                  <a:schemeClr val="tx1"/>
                </a:solidFill>
              </a:rPr>
              <a:t>, </a:t>
            </a:r>
            <a:r>
              <a:rPr lang="es-ES" sz="1600" u="sng" dirty="0">
                <a:solidFill>
                  <a:schemeClr val="tx1"/>
                </a:solidFill>
              </a:rPr>
              <a:t>HTML</a:t>
            </a:r>
            <a:r>
              <a:rPr lang="es-ES" sz="1600" dirty="0">
                <a:solidFill>
                  <a:schemeClr val="tx1"/>
                </a:solidFill>
              </a:rPr>
              <a:t>. </a:t>
            </a:r>
            <a:r>
              <a:rPr lang="es-ES" sz="1600" b="1" dirty="0">
                <a:solidFill>
                  <a:schemeClr val="tx1"/>
                </a:solidFill>
              </a:rPr>
              <a:t>HTML5</a:t>
            </a:r>
            <a:r>
              <a:rPr lang="es-ES" sz="1600" dirty="0">
                <a:solidFill>
                  <a:schemeClr val="tx1"/>
                </a:solidFill>
              </a:rPr>
              <a:t> especifica dos variantes de sintaxis para HTML: un «clásico» HTML (</a:t>
            </a:r>
            <a:r>
              <a:rPr lang="es-ES" sz="1600" dirty="0" err="1">
                <a:solidFill>
                  <a:schemeClr val="tx1"/>
                </a:solidFill>
              </a:rPr>
              <a:t>text</a:t>
            </a:r>
            <a:r>
              <a:rPr lang="es-ES" sz="1600" dirty="0">
                <a:solidFill>
                  <a:schemeClr val="tx1"/>
                </a:solidFill>
              </a:rPr>
              <a:t>/</a:t>
            </a:r>
            <a:r>
              <a:rPr lang="es-ES" sz="1600" dirty="0" err="1">
                <a:solidFill>
                  <a:schemeClr val="tx1"/>
                </a:solidFill>
              </a:rPr>
              <a:t>html</a:t>
            </a:r>
            <a:r>
              <a:rPr lang="es-ES" sz="1600" dirty="0">
                <a:solidFill>
                  <a:schemeClr val="tx1"/>
                </a:solidFill>
              </a:rPr>
              <a:t>), la variante conocida como </a:t>
            </a:r>
            <a:r>
              <a:rPr lang="es-ES" sz="1600" b="1" i="1" dirty="0">
                <a:solidFill>
                  <a:schemeClr val="tx1"/>
                </a:solidFill>
              </a:rPr>
              <a:t>HTML5</a:t>
            </a:r>
            <a:r>
              <a:rPr lang="es-ES" sz="1600" dirty="0">
                <a:solidFill>
                  <a:schemeClr val="tx1"/>
                </a:solidFill>
              </a:rPr>
              <a:t> y una variante </a:t>
            </a:r>
            <a:r>
              <a:rPr lang="es-ES" sz="1600" u="sng" dirty="0">
                <a:solidFill>
                  <a:schemeClr val="tx1"/>
                </a:solidFill>
              </a:rPr>
              <a:t>XHTML</a:t>
            </a:r>
            <a:r>
              <a:rPr lang="es-ES" sz="1600" dirty="0">
                <a:solidFill>
                  <a:schemeClr val="tx1"/>
                </a:solidFill>
              </a:rPr>
              <a:t> conocida como sintaxis </a:t>
            </a:r>
            <a:r>
              <a:rPr lang="es-ES" sz="1600" i="1" dirty="0">
                <a:solidFill>
                  <a:schemeClr val="tx1"/>
                </a:solidFill>
              </a:rPr>
              <a:t>XHTML5</a:t>
            </a:r>
            <a:r>
              <a:rPr lang="es-ES" sz="1600" dirty="0">
                <a:solidFill>
                  <a:schemeClr val="tx1"/>
                </a:solidFill>
              </a:rPr>
              <a:t> que deberá ser servida como </a:t>
            </a:r>
            <a:r>
              <a:rPr lang="es-ES" sz="1600" b="1" dirty="0">
                <a:solidFill>
                  <a:schemeClr val="tx1"/>
                </a:solidFill>
              </a:rPr>
              <a:t>XML</a:t>
            </a:r>
            <a:r>
              <a:rPr lang="es-ES" sz="1600" dirty="0">
                <a:solidFill>
                  <a:schemeClr val="tx1"/>
                </a:solidFill>
              </a:rPr>
              <a:t>. Esta es la primera vez que HTML y XHTML se han desarrollado en paralelo.</a:t>
            </a:r>
          </a:p>
          <a:p>
            <a:pPr lvl="0"/>
            <a:endParaRPr lang="es-ES" sz="1600" dirty="0">
              <a:solidFill>
                <a:schemeClr val="tx1"/>
              </a:solidFill>
            </a:endParaRPr>
          </a:p>
          <a:p>
            <a:pPr lvl="0"/>
            <a:r>
              <a:rPr lang="es-ES" sz="1600" dirty="0">
                <a:solidFill>
                  <a:schemeClr val="tx1"/>
                </a:solidFill>
              </a:rPr>
              <a:t>La versión definitiva de la quinta revisión del estándar se publicó en octubre de 2014.</a:t>
            </a:r>
          </a:p>
          <a:p>
            <a:pPr lvl="0"/>
            <a:endParaRPr lang="es-ES" sz="1600" dirty="0">
              <a:solidFill>
                <a:schemeClr val="tx1"/>
              </a:solidFill>
            </a:endParaRPr>
          </a:p>
          <a:p>
            <a:pPr lvl="0"/>
            <a:r>
              <a:rPr lang="es-ES" sz="1600" dirty="0">
                <a:solidFill>
                  <a:schemeClr val="tx1"/>
                </a:solidFill>
              </a:rPr>
              <a:t>Al no ser reconocido en viejas versiones de navegadores por sus nuevas etiquetas, se recomienda al usuario común actualizar a la versión más nueva, para poder disfrutar de todo el potencial que provee HTML5.</a:t>
            </a:r>
          </a:p>
          <a:p>
            <a:pPr lvl="0"/>
            <a:endParaRPr lang="es-ES" sz="1600" dirty="0">
              <a:solidFill>
                <a:schemeClr val="tx1"/>
              </a:solidFill>
            </a:endParaRPr>
          </a:p>
          <a:p>
            <a:pPr lvl="0"/>
            <a:r>
              <a:rPr lang="es-ES" sz="1600" dirty="0">
                <a:solidFill>
                  <a:schemeClr val="tx1"/>
                </a:solidFill>
              </a:rPr>
              <a:t>El desarrollo de este </a:t>
            </a:r>
            <a:r>
              <a:rPr lang="es-ES" sz="1600" u="sng" dirty="0">
                <a:solidFill>
                  <a:schemeClr val="tx1"/>
                </a:solidFill>
              </a:rPr>
              <a:t>lenguaje de marcado</a:t>
            </a:r>
            <a:r>
              <a:rPr lang="es-ES" sz="1600" dirty="0">
                <a:solidFill>
                  <a:schemeClr val="tx1"/>
                </a:solidFill>
              </a:rPr>
              <a:t> es regulado por el </a:t>
            </a:r>
            <a:r>
              <a:rPr lang="es-ES" sz="1600" b="1" dirty="0">
                <a:solidFill>
                  <a:schemeClr val="tx1"/>
                </a:solidFill>
              </a:rPr>
              <a:t>Consorcio</a:t>
            </a:r>
            <a:r>
              <a:rPr lang="es-ES" sz="1600" dirty="0">
                <a:solidFill>
                  <a:schemeClr val="tx1"/>
                </a:solidFill>
              </a:rPr>
              <a:t> </a:t>
            </a:r>
            <a:r>
              <a:rPr lang="es-ES" sz="1600" b="1" dirty="0">
                <a:solidFill>
                  <a:schemeClr val="tx1"/>
                </a:solidFill>
              </a:rPr>
              <a:t>W3C</a:t>
            </a:r>
            <a:r>
              <a:rPr lang="es-ES" sz="1600" dirty="0">
                <a:solidFill>
                  <a:schemeClr val="tx1"/>
                </a:solidFill>
              </a:rPr>
              <a:t>.</a:t>
            </a:r>
            <a:endParaRPr lang="es-ES" sz="16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2148633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9 Marcador de texto"/>
          <p:cNvSpPr>
            <a:spLocks noGrp="1"/>
          </p:cNvSpPr>
          <p:nvPr>
            <p:ph type="body" sz="quarter" idx="10"/>
          </p:nvPr>
        </p:nvSpPr>
        <p:spPr/>
        <p:txBody>
          <a:bodyPr/>
          <a:lstStyle/>
          <a:p>
            <a:r>
              <a:rPr lang="es-ES" dirty="0"/>
              <a:t>Entorno cliente – HTML y </a:t>
            </a:r>
            <a:r>
              <a:rPr lang="es-ES" dirty="0" smtClean="0"/>
              <a:t>CSS</a:t>
            </a:r>
            <a:endParaRPr lang="es-ES" dirty="0"/>
          </a:p>
        </p:txBody>
      </p:sp>
      <p:sp>
        <p:nvSpPr>
          <p:cNvPr id="5" name="4 CuadroTexto"/>
          <p:cNvSpPr txBox="1"/>
          <p:nvPr/>
        </p:nvSpPr>
        <p:spPr>
          <a:xfrm>
            <a:off x="9789" y="2926103"/>
            <a:ext cx="13681074" cy="2132193"/>
          </a:xfrm>
          <a:prstGeom prst="rect">
            <a:avLst/>
          </a:prstGeom>
          <a:noFill/>
        </p:spPr>
        <p:txBody>
          <a:bodyPr wrap="square" lIns="99892" tIns="49946" rIns="99892" bIns="49946" rtlCol="0">
            <a:spAutoFit/>
          </a:bodyPr>
          <a:lstStyle/>
          <a:p>
            <a:pPr algn="ctr"/>
            <a:r>
              <a:rPr lang="es-ES_tradnl" sz="6600" dirty="0" smtClean="0"/>
              <a:t>FIN </a:t>
            </a:r>
          </a:p>
          <a:p>
            <a:pPr algn="ctr"/>
            <a:r>
              <a:rPr lang="es-ES" sz="6600" dirty="0" smtClean="0"/>
              <a:t>FORMATEANDO TEXTO</a:t>
            </a:r>
            <a:endParaRPr lang="es-ES" sz="6600" dirty="0"/>
          </a:p>
        </p:txBody>
      </p:sp>
    </p:spTree>
    <p:extLst>
      <p:ext uri="{BB962C8B-B14F-4D97-AF65-F5344CB8AC3E}">
        <p14:creationId xmlns:p14="http://schemas.microsoft.com/office/powerpoint/2010/main" val="363083894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chemeClr val="tx1">
                    <a:lumMod val="95000"/>
                    <a:lumOff val="5000"/>
                  </a:schemeClr>
                </a:solidFill>
              </a:rPr>
              <a:t>Enlaces</a:t>
            </a:r>
            <a:endParaRPr lang="es-ES_tradnl" dirty="0"/>
          </a:p>
        </p:txBody>
      </p:sp>
      <p:sp>
        <p:nvSpPr>
          <p:cNvPr id="15" name="9 Marcador de texto"/>
          <p:cNvSpPr>
            <a:spLocks noGrp="1"/>
          </p:cNvSpPr>
          <p:nvPr>
            <p:ph type="body" sz="quarter" idx="10"/>
          </p:nvPr>
        </p:nvSpPr>
        <p:spPr>
          <a:xfrm>
            <a:off x="2196855" y="1412881"/>
            <a:ext cx="8820146" cy="337078"/>
          </a:xfrm>
        </p:spPr>
        <p:txBody>
          <a:bodyPr/>
          <a:lstStyle/>
          <a:p>
            <a:r>
              <a:rPr lang="es-ES" dirty="0"/>
              <a:t>Entorno cliente – HTML y CSS - </a:t>
            </a:r>
            <a:r>
              <a:rPr lang="es-ES" dirty="0" smtClean="0"/>
              <a:t>Enlaces</a:t>
            </a:r>
            <a:endParaRPr lang="es-ES" dirty="0"/>
          </a:p>
        </p:txBody>
      </p:sp>
      <p:sp>
        <p:nvSpPr>
          <p:cNvPr id="6" name="5 Rectángulo"/>
          <p:cNvSpPr/>
          <p:nvPr/>
        </p:nvSpPr>
        <p:spPr>
          <a:xfrm>
            <a:off x="2304033" y="1889944"/>
            <a:ext cx="8928992" cy="584775"/>
          </a:xfrm>
          <a:prstGeom prst="rect">
            <a:avLst/>
          </a:prstGeom>
          <a:ln>
            <a:noFill/>
          </a:ln>
        </p:spPr>
        <p:txBody>
          <a:bodyPr wrap="square">
            <a:spAutoFit/>
          </a:bodyPr>
          <a:lstStyle/>
          <a:p>
            <a:pPr algn="just"/>
            <a:endParaRPr lang="es-ES" sz="1600" dirty="0">
              <a:latin typeface="Arial" panose="020B0604020202020204" pitchFamily="34" charset="0"/>
              <a:cs typeface="Arial" panose="020B0604020202020204" pitchFamily="34" charset="0"/>
            </a:endParaRPr>
          </a:p>
          <a:p>
            <a:pPr algn="just"/>
            <a:endParaRPr lang="es-ES" sz="1600" dirty="0" smtClean="0">
              <a:latin typeface="Arial" panose="020B0604020202020204" pitchFamily="34" charset="0"/>
              <a:cs typeface="Arial" panose="020B0604020202020204" pitchFamily="34" charset="0"/>
            </a:endParaRPr>
          </a:p>
        </p:txBody>
      </p:sp>
      <p:sp>
        <p:nvSpPr>
          <p:cNvPr id="11" name="10 Rectángulo"/>
          <p:cNvSpPr/>
          <p:nvPr/>
        </p:nvSpPr>
        <p:spPr>
          <a:xfrm>
            <a:off x="2304033" y="1961952"/>
            <a:ext cx="8928992" cy="1323439"/>
          </a:xfrm>
          <a:prstGeom prst="rect">
            <a:avLst/>
          </a:prstGeom>
        </p:spPr>
        <p:txBody>
          <a:bodyPr wrap="square">
            <a:spAutoFit/>
          </a:bodyPr>
          <a:lstStyle/>
          <a:p>
            <a:pPr algn="just"/>
            <a:r>
              <a:rPr lang="es-ES" sz="1600" dirty="0">
                <a:latin typeface="Arial" panose="020B0604020202020204" pitchFamily="34" charset="0"/>
                <a:cs typeface="Arial" panose="020B0604020202020204" pitchFamily="34" charset="0"/>
              </a:rPr>
              <a:t>Un enlace aparece generalmente como un texto azul subrayado y cuando situamos el cursor sobre él se transforma en una mano con el dedo índice extendido. Si pulsamos sobre el enlace nos vamos a otra parte del mismo documento, a otro documento situado en cualquier lugar (otra </a:t>
            </a:r>
            <a:r>
              <a:rPr lang="es-ES" sz="1600" dirty="0" err="1">
                <a:latin typeface="Arial" panose="020B0604020202020204" pitchFamily="34" charset="0"/>
                <a:cs typeface="Arial" panose="020B0604020202020204" pitchFamily="34" charset="0"/>
              </a:rPr>
              <a:t>site</a:t>
            </a:r>
            <a:r>
              <a:rPr lang="es-ES" sz="1600" dirty="0">
                <a:latin typeface="Arial" panose="020B0604020202020204" pitchFamily="34" charset="0"/>
                <a:cs typeface="Arial" panose="020B0604020202020204" pitchFamily="34" charset="0"/>
              </a:rPr>
              <a:t> u otra pagina de nuestro </a:t>
            </a:r>
            <a:r>
              <a:rPr lang="es-ES" sz="1600" dirty="0" err="1">
                <a:latin typeface="Arial" panose="020B0604020202020204" pitchFamily="34" charset="0"/>
                <a:cs typeface="Arial" panose="020B0604020202020204" pitchFamily="34" charset="0"/>
              </a:rPr>
              <a:t>site</a:t>
            </a:r>
            <a:r>
              <a:rPr lang="es-ES" sz="1600" dirty="0">
                <a:latin typeface="Arial" panose="020B0604020202020204" pitchFamily="34" charset="0"/>
                <a:cs typeface="Arial" panose="020B0604020202020204" pitchFamily="34" charset="0"/>
              </a:rPr>
              <a:t>), o incluso se abre el programa de correo para enviar un mensaje a la dirección indicada.</a:t>
            </a:r>
          </a:p>
        </p:txBody>
      </p:sp>
      <p:sp>
        <p:nvSpPr>
          <p:cNvPr id="8" name="7 Rectángulo"/>
          <p:cNvSpPr/>
          <p:nvPr/>
        </p:nvSpPr>
        <p:spPr>
          <a:xfrm>
            <a:off x="2304033" y="3402112"/>
            <a:ext cx="8928992" cy="338554"/>
          </a:xfrm>
          <a:prstGeom prst="rect">
            <a:avLst/>
          </a:prstGeom>
        </p:spPr>
        <p:txBody>
          <a:bodyPr wrap="square">
            <a:spAutoFit/>
          </a:bodyPr>
          <a:lstStyle/>
          <a:p>
            <a:pPr algn="just"/>
            <a:r>
              <a:rPr lang="es-ES" sz="1600" dirty="0" smtClean="0">
                <a:latin typeface="Arial" panose="020B0604020202020204" pitchFamily="34" charset="0"/>
                <a:cs typeface="Arial" panose="020B0604020202020204" pitchFamily="34" charset="0"/>
              </a:rPr>
              <a:t>Los </a:t>
            </a:r>
            <a:r>
              <a:rPr lang="es-ES" sz="1600" dirty="0">
                <a:latin typeface="Arial" panose="020B0604020202020204" pitchFamily="34" charset="0"/>
                <a:cs typeface="Arial" panose="020B0604020202020204" pitchFamily="34" charset="0"/>
              </a:rPr>
              <a:t>enlaces tienen la siguiente </a:t>
            </a:r>
            <a:r>
              <a:rPr lang="es-ES" sz="1600" dirty="0" smtClean="0">
                <a:latin typeface="Arial" panose="020B0604020202020204" pitchFamily="34" charset="0"/>
                <a:cs typeface="Arial" panose="020B0604020202020204" pitchFamily="34" charset="0"/>
              </a:rPr>
              <a:t>estructura:</a:t>
            </a:r>
            <a:endParaRPr lang="es-ES" sz="1600" dirty="0">
              <a:latin typeface="Arial" panose="020B0604020202020204" pitchFamily="34" charset="0"/>
              <a:cs typeface="Arial" panose="020B0604020202020204" pitchFamily="34" charset="0"/>
            </a:endParaRPr>
          </a:p>
        </p:txBody>
      </p:sp>
      <p:sp>
        <p:nvSpPr>
          <p:cNvPr id="3" name="2 Rectángulo"/>
          <p:cNvSpPr/>
          <p:nvPr/>
        </p:nvSpPr>
        <p:spPr>
          <a:xfrm>
            <a:off x="4734191" y="3917946"/>
            <a:ext cx="4212692" cy="537034"/>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tIns="144000" bIns="144000">
            <a:spAutoFit/>
          </a:bodyPr>
          <a:lstStyle/>
          <a:p>
            <a:pPr algn="ctr"/>
            <a:r>
              <a:rPr lang="es-ES" sz="1600" dirty="0">
                <a:solidFill>
                  <a:srgbClr val="008000"/>
                </a:solidFill>
                <a:latin typeface="Arial" panose="020B0604020202020204" pitchFamily="34" charset="0"/>
                <a:cs typeface="Arial" panose="020B0604020202020204" pitchFamily="34" charset="0"/>
              </a:rPr>
              <a:t>&lt;a </a:t>
            </a:r>
            <a:r>
              <a:rPr lang="es-ES" sz="1600" dirty="0" err="1">
                <a:solidFill>
                  <a:srgbClr val="008000"/>
                </a:solidFill>
                <a:latin typeface="Arial" panose="020B0604020202020204" pitchFamily="34" charset="0"/>
                <a:cs typeface="Arial" panose="020B0604020202020204" pitchFamily="34" charset="0"/>
              </a:rPr>
              <a:t>href</a:t>
            </a:r>
            <a:r>
              <a:rPr lang="es-ES" sz="1600" dirty="0">
                <a:solidFill>
                  <a:srgbClr val="008000"/>
                </a:solidFill>
                <a:latin typeface="Arial" panose="020B0604020202020204" pitchFamily="34" charset="0"/>
                <a:cs typeface="Arial" panose="020B0604020202020204" pitchFamily="34" charset="0"/>
              </a:rPr>
              <a:t>="</a:t>
            </a:r>
            <a:r>
              <a:rPr lang="es-ES" sz="1600" dirty="0" err="1">
                <a:solidFill>
                  <a:srgbClr val="008000"/>
                </a:solidFill>
                <a:latin typeface="Arial" panose="020B0604020202020204" pitchFamily="34" charset="0"/>
                <a:cs typeface="Arial" panose="020B0604020202020204" pitchFamily="34" charset="0"/>
              </a:rPr>
              <a:t>direccion</a:t>
            </a:r>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url</a:t>
            </a:r>
            <a:r>
              <a:rPr lang="es-ES" sz="1600" dirty="0">
                <a:solidFill>
                  <a:srgbClr val="008000"/>
                </a:solidFill>
                <a:latin typeface="Arial" panose="020B0604020202020204" pitchFamily="34" charset="0"/>
                <a:cs typeface="Arial" panose="020B0604020202020204" pitchFamily="34" charset="0"/>
              </a:rPr>
              <a:t>"&gt;Texto del enlace&lt;/a&gt;</a:t>
            </a:r>
          </a:p>
        </p:txBody>
      </p:sp>
      <p:sp>
        <p:nvSpPr>
          <p:cNvPr id="12" name="11 Rectángulo"/>
          <p:cNvSpPr/>
          <p:nvPr/>
        </p:nvSpPr>
        <p:spPr>
          <a:xfrm>
            <a:off x="2304033" y="4626248"/>
            <a:ext cx="8928992" cy="2062103"/>
          </a:xfrm>
          <a:prstGeom prst="rect">
            <a:avLst/>
          </a:prstGeom>
        </p:spPr>
        <p:txBody>
          <a:bodyPr wrap="square">
            <a:spAutoFit/>
          </a:bodyPr>
          <a:lstStyle/>
          <a:p>
            <a:pPr lvl="0" algn="just"/>
            <a:r>
              <a:rPr lang="es-ES" sz="1600" b="1" dirty="0" smtClean="0">
                <a:solidFill>
                  <a:prstClr val="black"/>
                </a:solidFill>
                <a:latin typeface="Arial" panose="020B0604020202020204" pitchFamily="34" charset="0"/>
                <a:cs typeface="Arial" panose="020B0604020202020204" pitchFamily="34" charset="0"/>
              </a:rPr>
              <a:t>&lt;a&gt; </a:t>
            </a:r>
            <a:r>
              <a:rPr lang="es-ES" sz="1600" dirty="0" smtClean="0">
                <a:solidFill>
                  <a:prstClr val="black"/>
                </a:solidFill>
                <a:latin typeface="Arial" panose="020B0604020202020204" pitchFamily="34" charset="0"/>
                <a:cs typeface="Arial" panose="020B0604020202020204" pitchFamily="34" charset="0"/>
              </a:rPr>
              <a:t>es la etiqueta que nos permite definir un enlace, entre la apertura de la etiqueta y el cierre se escribe la salida por el navegador.</a:t>
            </a:r>
          </a:p>
          <a:p>
            <a:pPr lvl="0" algn="just"/>
            <a:endParaRPr lang="es-ES" sz="1600" dirty="0" smtClean="0">
              <a:solidFill>
                <a:prstClr val="black"/>
              </a:solidFill>
              <a:latin typeface="Arial" panose="020B0604020202020204" pitchFamily="34" charset="0"/>
              <a:cs typeface="Arial" panose="020B0604020202020204" pitchFamily="34" charset="0"/>
            </a:endParaRPr>
          </a:p>
          <a:p>
            <a:pPr lvl="0" algn="just"/>
            <a:endParaRPr lang="es-ES" sz="1600" dirty="0">
              <a:solidFill>
                <a:prstClr val="black"/>
              </a:solidFill>
              <a:latin typeface="Arial" panose="020B0604020202020204" pitchFamily="34" charset="0"/>
              <a:cs typeface="Arial" panose="020B0604020202020204" pitchFamily="34" charset="0"/>
            </a:endParaRPr>
          </a:p>
          <a:p>
            <a:pPr lvl="0" algn="just"/>
            <a:endParaRPr lang="es-ES" sz="1600" dirty="0" smtClean="0">
              <a:solidFill>
                <a:prstClr val="black"/>
              </a:solidFill>
              <a:latin typeface="Arial" panose="020B0604020202020204" pitchFamily="34" charset="0"/>
              <a:cs typeface="Arial" panose="020B0604020202020204" pitchFamily="34" charset="0"/>
            </a:endParaRPr>
          </a:p>
          <a:p>
            <a:pPr lvl="0" algn="just"/>
            <a:endParaRPr lang="es-ES" sz="1600" b="1" dirty="0" smtClean="0">
              <a:solidFill>
                <a:prstClr val="black"/>
              </a:solidFill>
              <a:latin typeface="Arial" panose="020B0604020202020204" pitchFamily="34" charset="0"/>
              <a:cs typeface="Arial" panose="020B0604020202020204" pitchFamily="34" charset="0"/>
            </a:endParaRPr>
          </a:p>
          <a:p>
            <a:pPr lvl="0" algn="just"/>
            <a:r>
              <a:rPr lang="es-ES" sz="1600" dirty="0" smtClean="0">
                <a:solidFill>
                  <a:prstClr val="black"/>
                </a:solidFill>
                <a:latin typeface="Arial" panose="020B0604020202020204" pitchFamily="34" charset="0"/>
                <a:cs typeface="Arial" panose="020B0604020202020204" pitchFamily="34" charset="0"/>
              </a:rPr>
              <a:t>Pero para indicar el documento al que enlaza, hay que especificar el atributo </a:t>
            </a:r>
            <a:r>
              <a:rPr lang="es-ES" sz="1600" b="1" dirty="0" err="1" smtClean="0">
                <a:solidFill>
                  <a:prstClr val="black"/>
                </a:solidFill>
                <a:latin typeface="Arial" panose="020B0604020202020204" pitchFamily="34" charset="0"/>
                <a:cs typeface="Arial" panose="020B0604020202020204" pitchFamily="34" charset="0"/>
              </a:rPr>
              <a:t>href</a:t>
            </a:r>
            <a:r>
              <a:rPr lang="es-ES" sz="1600" b="1" dirty="0" smtClean="0">
                <a:solidFill>
                  <a:prstClr val="black"/>
                </a:solidFill>
                <a:latin typeface="Arial" panose="020B0604020202020204" pitchFamily="34" charset="0"/>
                <a:cs typeface="Arial" panose="020B0604020202020204" pitchFamily="34" charset="0"/>
              </a:rPr>
              <a:t>, </a:t>
            </a:r>
            <a:r>
              <a:rPr lang="es-ES" sz="1600" dirty="0" smtClean="0">
                <a:solidFill>
                  <a:prstClr val="black"/>
                </a:solidFill>
                <a:latin typeface="Arial" panose="020B0604020202020204" pitchFamily="34" charset="0"/>
                <a:cs typeface="Arial" panose="020B0604020202020204" pitchFamily="34" charset="0"/>
              </a:rPr>
              <a:t>igual que los dos atributos que aprendimos anteriormente </a:t>
            </a:r>
            <a:r>
              <a:rPr lang="es-ES" sz="1600" i="1" dirty="0" smtClean="0">
                <a:solidFill>
                  <a:prstClr val="black"/>
                </a:solidFill>
                <a:latin typeface="Arial" panose="020B0604020202020204" pitchFamily="34" charset="0"/>
                <a:cs typeface="Arial" panose="020B0604020202020204" pitchFamily="34" charset="0"/>
              </a:rPr>
              <a:t>id</a:t>
            </a:r>
            <a:r>
              <a:rPr lang="es-ES" sz="1600" dirty="0" smtClean="0">
                <a:solidFill>
                  <a:prstClr val="black"/>
                </a:solidFill>
                <a:latin typeface="Arial" panose="020B0604020202020204" pitchFamily="34" charset="0"/>
                <a:cs typeface="Arial" panose="020B0604020202020204" pitchFamily="34" charset="0"/>
              </a:rPr>
              <a:t> y </a:t>
            </a:r>
            <a:r>
              <a:rPr lang="es-ES" sz="1600" i="1" dirty="0" err="1" smtClean="0">
                <a:solidFill>
                  <a:prstClr val="black"/>
                </a:solidFill>
                <a:latin typeface="Arial" panose="020B0604020202020204" pitchFamily="34" charset="0"/>
                <a:cs typeface="Arial" panose="020B0604020202020204" pitchFamily="34" charset="0"/>
              </a:rPr>
              <a:t>class</a:t>
            </a:r>
            <a:r>
              <a:rPr lang="es-ES" sz="1600" dirty="0" smtClean="0">
                <a:solidFill>
                  <a:prstClr val="black"/>
                </a:solidFill>
                <a:latin typeface="Arial" panose="020B0604020202020204" pitchFamily="34" charset="0"/>
                <a:cs typeface="Arial" panose="020B0604020202020204" pitchFamily="34" charset="0"/>
              </a:rPr>
              <a:t>, pero este es exclusivo de la etiqueta a.</a:t>
            </a:r>
            <a:endParaRPr lang="es-ES" sz="1600" dirty="0">
              <a:solidFill>
                <a:prstClr val="black"/>
              </a:solidFill>
              <a:latin typeface="Arial" panose="020B0604020202020204" pitchFamily="34" charset="0"/>
              <a:cs typeface="Arial" panose="020B0604020202020204" pitchFamily="34" charset="0"/>
            </a:endParaRPr>
          </a:p>
        </p:txBody>
      </p:sp>
      <p:sp>
        <p:nvSpPr>
          <p:cNvPr id="10" name="9 Rectángulo"/>
          <p:cNvSpPr/>
          <p:nvPr/>
        </p:nvSpPr>
        <p:spPr>
          <a:xfrm>
            <a:off x="5624659" y="5316711"/>
            <a:ext cx="2431756" cy="537034"/>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tIns="144000" bIns="144000">
            <a:spAutoFit/>
          </a:bodyPr>
          <a:lstStyle/>
          <a:p>
            <a:pPr algn="ctr"/>
            <a:r>
              <a:rPr lang="es-ES" sz="1600" dirty="0">
                <a:solidFill>
                  <a:srgbClr val="008000"/>
                </a:solidFill>
                <a:latin typeface="Arial" panose="020B0604020202020204" pitchFamily="34" charset="0"/>
                <a:cs typeface="Arial" panose="020B0604020202020204" pitchFamily="34" charset="0"/>
              </a:rPr>
              <a:t>&lt;a&gt;Texto del enlace&lt;/a&gt;</a:t>
            </a:r>
          </a:p>
        </p:txBody>
      </p:sp>
    </p:spTree>
    <p:extLst>
      <p:ext uri="{BB962C8B-B14F-4D97-AF65-F5344CB8AC3E}">
        <p14:creationId xmlns:p14="http://schemas.microsoft.com/office/powerpoint/2010/main" val="101951165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chemeClr val="tx1">
                    <a:lumMod val="95000"/>
                    <a:lumOff val="5000"/>
                  </a:schemeClr>
                </a:solidFill>
              </a:rPr>
              <a:t>Enlaces</a:t>
            </a:r>
            <a:endParaRPr lang="es-ES_tradnl" dirty="0"/>
          </a:p>
        </p:txBody>
      </p:sp>
      <p:sp>
        <p:nvSpPr>
          <p:cNvPr id="15" name="9 Marcador de texto"/>
          <p:cNvSpPr>
            <a:spLocks noGrp="1"/>
          </p:cNvSpPr>
          <p:nvPr>
            <p:ph type="body" sz="quarter" idx="10"/>
          </p:nvPr>
        </p:nvSpPr>
        <p:spPr>
          <a:xfrm>
            <a:off x="2196855" y="1412881"/>
            <a:ext cx="8820146" cy="337078"/>
          </a:xfrm>
        </p:spPr>
        <p:txBody>
          <a:bodyPr/>
          <a:lstStyle/>
          <a:p>
            <a:r>
              <a:rPr lang="es-ES" dirty="0"/>
              <a:t>Entorno cliente – HTML y CSS - Enlaces</a:t>
            </a:r>
          </a:p>
        </p:txBody>
      </p:sp>
      <p:sp>
        <p:nvSpPr>
          <p:cNvPr id="6" name="5 Rectángulo"/>
          <p:cNvSpPr/>
          <p:nvPr/>
        </p:nvSpPr>
        <p:spPr>
          <a:xfrm>
            <a:off x="2304033" y="1889944"/>
            <a:ext cx="8928992" cy="584775"/>
          </a:xfrm>
          <a:prstGeom prst="rect">
            <a:avLst/>
          </a:prstGeom>
          <a:ln>
            <a:noFill/>
          </a:ln>
        </p:spPr>
        <p:txBody>
          <a:bodyPr wrap="square">
            <a:spAutoFit/>
          </a:bodyPr>
          <a:lstStyle/>
          <a:p>
            <a:pPr algn="just"/>
            <a:endParaRPr lang="es-ES" sz="1600" dirty="0">
              <a:latin typeface="Arial" panose="020B0604020202020204" pitchFamily="34" charset="0"/>
              <a:cs typeface="Arial" panose="020B0604020202020204" pitchFamily="34" charset="0"/>
            </a:endParaRPr>
          </a:p>
          <a:p>
            <a:pPr algn="just"/>
            <a:endParaRPr lang="es-ES" sz="1600" dirty="0" smtClean="0">
              <a:latin typeface="Arial" panose="020B0604020202020204" pitchFamily="34" charset="0"/>
              <a:cs typeface="Arial" panose="020B0604020202020204" pitchFamily="34" charset="0"/>
            </a:endParaRPr>
          </a:p>
        </p:txBody>
      </p:sp>
      <p:sp>
        <p:nvSpPr>
          <p:cNvPr id="12" name="11 Rectángulo"/>
          <p:cNvSpPr/>
          <p:nvPr/>
        </p:nvSpPr>
        <p:spPr>
          <a:xfrm>
            <a:off x="2304033" y="1961952"/>
            <a:ext cx="8928992" cy="2554545"/>
          </a:xfrm>
          <a:prstGeom prst="rect">
            <a:avLst/>
          </a:prstGeom>
        </p:spPr>
        <p:txBody>
          <a:bodyPr wrap="square">
            <a:spAutoFit/>
          </a:bodyPr>
          <a:lstStyle/>
          <a:p>
            <a:pPr lvl="0" algn="just"/>
            <a:r>
              <a:rPr lang="es-ES" sz="1600" dirty="0" smtClean="0">
                <a:solidFill>
                  <a:prstClr val="black"/>
                </a:solidFill>
                <a:latin typeface="Arial" panose="020B0604020202020204" pitchFamily="34" charset="0"/>
                <a:cs typeface="Arial" panose="020B0604020202020204" pitchFamily="34" charset="0"/>
              </a:rPr>
              <a:t>Los enlaces por defecto aparecen por defecto de la siguiente manera: </a:t>
            </a:r>
          </a:p>
          <a:p>
            <a:pPr lvl="0" algn="just"/>
            <a:endParaRPr lang="es-ES" sz="1600" dirty="0">
              <a:solidFill>
                <a:prstClr val="black"/>
              </a:solidFill>
              <a:latin typeface="Arial" panose="020B0604020202020204" pitchFamily="34" charset="0"/>
              <a:cs typeface="Arial" panose="020B0604020202020204" pitchFamily="34" charset="0"/>
            </a:endParaRPr>
          </a:p>
          <a:p>
            <a:pPr lvl="0" algn="just"/>
            <a:r>
              <a:rPr lang="es-ES" sz="1600" b="1" dirty="0" smtClean="0">
                <a:solidFill>
                  <a:prstClr val="black"/>
                </a:solidFill>
                <a:latin typeface="Arial" panose="020B0604020202020204" pitchFamily="34" charset="0"/>
                <a:cs typeface="Arial" panose="020B0604020202020204" pitchFamily="34" charset="0"/>
              </a:rPr>
              <a:t>No visitados</a:t>
            </a:r>
            <a:r>
              <a:rPr lang="es-ES" sz="1600" dirty="0" smtClean="0">
                <a:solidFill>
                  <a:prstClr val="black"/>
                </a:solidFill>
                <a:latin typeface="Arial" panose="020B0604020202020204" pitchFamily="34" charset="0"/>
                <a:cs typeface="Arial" panose="020B0604020202020204" pitchFamily="34" charset="0"/>
              </a:rPr>
              <a:t> o cuando pasamos el ratón por encima (</a:t>
            </a:r>
            <a:r>
              <a:rPr lang="es-ES" sz="1600" b="1" dirty="0" err="1" smtClean="0">
                <a:solidFill>
                  <a:prstClr val="black"/>
                </a:solidFill>
                <a:latin typeface="Arial" panose="020B0604020202020204" pitchFamily="34" charset="0"/>
                <a:cs typeface="Arial" panose="020B0604020202020204" pitchFamily="34" charset="0"/>
              </a:rPr>
              <a:t>hover</a:t>
            </a:r>
            <a:r>
              <a:rPr lang="es-ES" sz="1600" dirty="0" smtClean="0">
                <a:solidFill>
                  <a:prstClr val="black"/>
                </a:solidFill>
                <a:latin typeface="Arial" panose="020B0604020202020204" pitchFamily="34" charset="0"/>
                <a:cs typeface="Arial" panose="020B0604020202020204" pitchFamily="34" charset="0"/>
              </a:rPr>
              <a:t>) en color azul y subrayados.</a:t>
            </a:r>
          </a:p>
          <a:p>
            <a:pPr lvl="0" algn="just"/>
            <a:endParaRPr lang="es-ES" sz="1600" dirty="0" smtClean="0">
              <a:solidFill>
                <a:prstClr val="black"/>
              </a:solidFill>
              <a:latin typeface="Arial" panose="020B0604020202020204" pitchFamily="34" charset="0"/>
              <a:cs typeface="Arial" panose="020B0604020202020204" pitchFamily="34" charset="0"/>
            </a:endParaRPr>
          </a:p>
          <a:p>
            <a:pPr lvl="0" algn="just"/>
            <a:r>
              <a:rPr lang="es-ES" sz="1600" b="1" dirty="0" smtClean="0">
                <a:solidFill>
                  <a:prstClr val="black"/>
                </a:solidFill>
                <a:latin typeface="Arial" panose="020B0604020202020204" pitchFamily="34" charset="0"/>
                <a:cs typeface="Arial" panose="020B0604020202020204" pitchFamily="34" charset="0"/>
              </a:rPr>
              <a:t>Visitados</a:t>
            </a:r>
            <a:r>
              <a:rPr lang="es-ES" sz="1600" dirty="0" smtClean="0">
                <a:solidFill>
                  <a:prstClr val="black"/>
                </a:solidFill>
                <a:latin typeface="Arial" panose="020B0604020202020204" pitchFamily="34" charset="0"/>
                <a:cs typeface="Arial" panose="020B0604020202020204" pitchFamily="34" charset="0"/>
              </a:rPr>
              <a:t> en color purpura y subrayados.</a:t>
            </a:r>
          </a:p>
          <a:p>
            <a:pPr lvl="0" algn="just"/>
            <a:endParaRPr lang="es-ES" sz="1600" dirty="0">
              <a:solidFill>
                <a:prstClr val="black"/>
              </a:solidFill>
              <a:latin typeface="Arial" panose="020B0604020202020204" pitchFamily="34" charset="0"/>
              <a:cs typeface="Arial" panose="020B0604020202020204" pitchFamily="34" charset="0"/>
            </a:endParaRPr>
          </a:p>
          <a:p>
            <a:pPr lvl="0" algn="just"/>
            <a:r>
              <a:rPr lang="es-ES" sz="1600" b="1" dirty="0" smtClean="0">
                <a:solidFill>
                  <a:prstClr val="black"/>
                </a:solidFill>
                <a:latin typeface="Arial" panose="020B0604020202020204" pitchFamily="34" charset="0"/>
                <a:cs typeface="Arial" panose="020B0604020202020204" pitchFamily="34" charset="0"/>
              </a:rPr>
              <a:t>Activos</a:t>
            </a:r>
            <a:r>
              <a:rPr lang="es-ES" sz="1600" dirty="0" smtClean="0">
                <a:solidFill>
                  <a:prstClr val="black"/>
                </a:solidFill>
                <a:latin typeface="Arial" panose="020B0604020202020204" pitchFamily="34" charset="0"/>
                <a:cs typeface="Arial" panose="020B0604020202020204" pitchFamily="34" charset="0"/>
              </a:rPr>
              <a:t> en color rojo y también subrayados.</a:t>
            </a:r>
          </a:p>
          <a:p>
            <a:pPr lvl="0" algn="just"/>
            <a:endParaRPr lang="es-ES" sz="1600" dirty="0">
              <a:solidFill>
                <a:prstClr val="black"/>
              </a:solidFill>
              <a:latin typeface="Arial" panose="020B0604020202020204" pitchFamily="34" charset="0"/>
              <a:cs typeface="Arial" panose="020B0604020202020204" pitchFamily="34" charset="0"/>
            </a:endParaRPr>
          </a:p>
          <a:p>
            <a:pPr lvl="0" algn="just"/>
            <a:r>
              <a:rPr lang="es-ES" sz="1600" dirty="0" smtClean="0">
                <a:solidFill>
                  <a:prstClr val="black"/>
                </a:solidFill>
                <a:latin typeface="Arial" panose="020B0604020202020204" pitchFamily="34" charset="0"/>
                <a:cs typeface="Arial" panose="020B0604020202020204" pitchFamily="34" charset="0"/>
              </a:rPr>
              <a:t>Podemos cambiarlos utilizando las </a:t>
            </a:r>
            <a:r>
              <a:rPr lang="es-ES" sz="1600" dirty="0" err="1" smtClean="0">
                <a:solidFill>
                  <a:prstClr val="black"/>
                </a:solidFill>
                <a:latin typeface="Arial" panose="020B0604020202020204" pitchFamily="34" charset="0"/>
                <a:cs typeface="Arial" panose="020B0604020202020204" pitchFamily="34" charset="0"/>
              </a:rPr>
              <a:t>pseudoclases</a:t>
            </a:r>
            <a:r>
              <a:rPr lang="es-ES" sz="1600" dirty="0" smtClean="0">
                <a:solidFill>
                  <a:prstClr val="black"/>
                </a:solidFill>
                <a:latin typeface="Arial" panose="020B0604020202020204" pitchFamily="34" charset="0"/>
                <a:cs typeface="Arial" panose="020B0604020202020204" pitchFamily="34" charset="0"/>
              </a:rPr>
              <a:t> en CSS. Vamos a ver como se hace pero profundizaremos más adelante.</a:t>
            </a:r>
            <a:endParaRPr lang="es-ES" sz="1600" dirty="0">
              <a:solidFill>
                <a:prstClr val="black"/>
              </a:solidFill>
              <a:latin typeface="Arial" panose="020B0604020202020204" pitchFamily="34" charset="0"/>
              <a:cs typeface="Arial" panose="020B0604020202020204" pitchFamily="34" charset="0"/>
            </a:endParaRPr>
          </a:p>
        </p:txBody>
      </p:sp>
      <p:sp>
        <p:nvSpPr>
          <p:cNvPr id="3" name="2 Rectángulo"/>
          <p:cNvSpPr/>
          <p:nvPr/>
        </p:nvSpPr>
        <p:spPr>
          <a:xfrm>
            <a:off x="5472385" y="4986288"/>
            <a:ext cx="2736304" cy="1029476"/>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wrap="square" tIns="144000" bIns="144000">
            <a:spAutoFit/>
          </a:bodyPr>
          <a:lstStyle/>
          <a:p>
            <a:r>
              <a:rPr lang="en-US" sz="1600" dirty="0">
                <a:solidFill>
                  <a:srgbClr val="008000"/>
                </a:solidFill>
                <a:latin typeface="Arial" panose="020B0604020202020204" pitchFamily="34" charset="0"/>
                <a:cs typeface="Arial" panose="020B0604020202020204" pitchFamily="34" charset="0"/>
              </a:rPr>
              <a:t>a:link {</a:t>
            </a:r>
          </a:p>
          <a:p>
            <a:pPr>
              <a:tabLst>
                <a:tab pos="361950" algn="l"/>
              </a:tabLst>
            </a:pPr>
            <a:r>
              <a:rPr lang="en-US" sz="1600" dirty="0">
                <a:solidFill>
                  <a:srgbClr val="008000"/>
                </a:solidFill>
                <a:latin typeface="Arial" panose="020B0604020202020204" pitchFamily="34" charset="0"/>
                <a:cs typeface="Arial" panose="020B0604020202020204" pitchFamily="34" charset="0"/>
              </a:rPr>
              <a:t>	text-decoration: none;</a:t>
            </a:r>
          </a:p>
          <a:p>
            <a:pPr>
              <a:tabLst>
                <a:tab pos="361950" algn="l"/>
              </a:tabLst>
            </a:pPr>
            <a:r>
              <a:rPr lang="en-US" sz="1600" dirty="0">
                <a:solidFill>
                  <a:srgbClr val="008000"/>
                </a:solidFill>
                <a:latin typeface="Arial" panose="020B0604020202020204" pitchFamily="34" charset="0"/>
                <a:cs typeface="Arial" panose="020B0604020202020204" pitchFamily="34" charset="0"/>
              </a:rPr>
              <a:t>	color: purple; }</a:t>
            </a:r>
            <a:endParaRPr lang="es-ES" sz="1600" dirty="0">
              <a:solidFill>
                <a:srgbClr val="008000"/>
              </a:solidFill>
              <a:latin typeface="Arial" panose="020B0604020202020204" pitchFamily="34" charset="0"/>
              <a:cs typeface="Arial" panose="020B0604020202020204" pitchFamily="34" charset="0"/>
            </a:endParaRPr>
          </a:p>
        </p:txBody>
      </p:sp>
      <p:sp>
        <p:nvSpPr>
          <p:cNvPr id="5" name="4 Rectángulo"/>
          <p:cNvSpPr/>
          <p:nvPr/>
        </p:nvSpPr>
        <p:spPr>
          <a:xfrm>
            <a:off x="8136681" y="6282432"/>
            <a:ext cx="2438040" cy="338554"/>
          </a:xfrm>
          <a:prstGeom prst="rect">
            <a:avLst/>
          </a:prstGeom>
        </p:spPr>
        <p:txBody>
          <a:bodyPr wrap="none">
            <a:spAutoFit/>
          </a:bodyPr>
          <a:lstStyle/>
          <a:p>
            <a:r>
              <a:rPr lang="es-ES" sz="1600" dirty="0">
                <a:solidFill>
                  <a:schemeClr val="accent1"/>
                </a:solidFill>
              </a:rPr>
              <a:t>Ejemplo color enlaces.html</a:t>
            </a:r>
          </a:p>
        </p:txBody>
      </p:sp>
      <p:sp>
        <p:nvSpPr>
          <p:cNvPr id="10" name="9 Rectángulo"/>
          <p:cNvSpPr/>
          <p:nvPr/>
        </p:nvSpPr>
        <p:spPr>
          <a:xfrm>
            <a:off x="8136681" y="6591950"/>
            <a:ext cx="3378874" cy="338554"/>
          </a:xfrm>
          <a:prstGeom prst="rect">
            <a:avLst/>
          </a:prstGeom>
        </p:spPr>
        <p:txBody>
          <a:bodyPr wrap="none">
            <a:spAutoFit/>
          </a:bodyPr>
          <a:lstStyle/>
          <a:p>
            <a:r>
              <a:rPr lang="es-ES" sz="1600" dirty="0">
                <a:solidFill>
                  <a:schemeClr val="accent1"/>
                </a:solidFill>
              </a:rPr>
              <a:t>Ejemplo color enlaces cambiados.html</a:t>
            </a:r>
          </a:p>
        </p:txBody>
      </p:sp>
    </p:spTree>
    <p:extLst>
      <p:ext uri="{BB962C8B-B14F-4D97-AF65-F5344CB8AC3E}">
        <p14:creationId xmlns:p14="http://schemas.microsoft.com/office/powerpoint/2010/main" val="392517177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chemeClr val="tx1">
                    <a:lumMod val="95000"/>
                    <a:lumOff val="5000"/>
                  </a:schemeClr>
                </a:solidFill>
              </a:rPr>
              <a:t>Enlaces</a:t>
            </a:r>
            <a:endParaRPr lang="es-ES_tradnl" dirty="0"/>
          </a:p>
        </p:txBody>
      </p:sp>
      <p:sp>
        <p:nvSpPr>
          <p:cNvPr id="15" name="9 Marcador de texto"/>
          <p:cNvSpPr>
            <a:spLocks noGrp="1"/>
          </p:cNvSpPr>
          <p:nvPr>
            <p:ph type="body" sz="quarter" idx="10"/>
          </p:nvPr>
        </p:nvSpPr>
        <p:spPr>
          <a:xfrm>
            <a:off x="2196855" y="1412881"/>
            <a:ext cx="8820146" cy="337078"/>
          </a:xfrm>
        </p:spPr>
        <p:txBody>
          <a:bodyPr/>
          <a:lstStyle/>
          <a:p>
            <a:r>
              <a:rPr lang="es-ES" dirty="0"/>
              <a:t>Entorno cliente – HTML y CSS - Enlaces</a:t>
            </a:r>
          </a:p>
        </p:txBody>
      </p:sp>
      <p:sp>
        <p:nvSpPr>
          <p:cNvPr id="6" name="5 Rectángulo"/>
          <p:cNvSpPr/>
          <p:nvPr/>
        </p:nvSpPr>
        <p:spPr>
          <a:xfrm>
            <a:off x="2304033" y="1889944"/>
            <a:ext cx="8928992" cy="584775"/>
          </a:xfrm>
          <a:prstGeom prst="rect">
            <a:avLst/>
          </a:prstGeom>
          <a:ln>
            <a:noFill/>
          </a:ln>
        </p:spPr>
        <p:txBody>
          <a:bodyPr wrap="square">
            <a:spAutoFit/>
          </a:bodyPr>
          <a:lstStyle/>
          <a:p>
            <a:pPr algn="just"/>
            <a:endParaRPr lang="es-ES" sz="1600" dirty="0">
              <a:latin typeface="Arial" panose="020B0604020202020204" pitchFamily="34" charset="0"/>
              <a:cs typeface="Arial" panose="020B0604020202020204" pitchFamily="34" charset="0"/>
            </a:endParaRPr>
          </a:p>
          <a:p>
            <a:pPr algn="just"/>
            <a:endParaRPr lang="es-ES" sz="1600" dirty="0" smtClean="0">
              <a:latin typeface="Arial" panose="020B0604020202020204" pitchFamily="34" charset="0"/>
              <a:cs typeface="Arial" panose="020B0604020202020204" pitchFamily="34" charset="0"/>
            </a:endParaRPr>
          </a:p>
        </p:txBody>
      </p:sp>
      <p:sp>
        <p:nvSpPr>
          <p:cNvPr id="12" name="11 Rectángulo"/>
          <p:cNvSpPr/>
          <p:nvPr/>
        </p:nvSpPr>
        <p:spPr>
          <a:xfrm>
            <a:off x="2304033" y="1961952"/>
            <a:ext cx="8928992" cy="338554"/>
          </a:xfrm>
          <a:prstGeom prst="rect">
            <a:avLst/>
          </a:prstGeom>
        </p:spPr>
        <p:txBody>
          <a:bodyPr wrap="square">
            <a:spAutoFit/>
          </a:bodyPr>
          <a:lstStyle/>
          <a:p>
            <a:pPr lvl="0" algn="just"/>
            <a:r>
              <a:rPr lang="es-ES" sz="1600" dirty="0" smtClean="0">
                <a:solidFill>
                  <a:prstClr val="black"/>
                </a:solidFill>
                <a:latin typeface="Arial" panose="020B0604020202020204" pitchFamily="34" charset="0"/>
                <a:cs typeface="Arial" panose="020B0604020202020204" pitchFamily="34" charset="0"/>
              </a:rPr>
              <a:t>Los enlaces pueden ser de diferentes tipos:</a:t>
            </a:r>
            <a:endParaRPr lang="es-ES" sz="1600" dirty="0">
              <a:solidFill>
                <a:prstClr val="black"/>
              </a:solidFill>
              <a:latin typeface="Arial" panose="020B0604020202020204" pitchFamily="34" charset="0"/>
              <a:cs typeface="Arial" panose="020B0604020202020204" pitchFamily="34" charset="0"/>
            </a:endParaRPr>
          </a:p>
        </p:txBody>
      </p:sp>
      <p:graphicFrame>
        <p:nvGraphicFramePr>
          <p:cNvPr id="4" name="3 Tabla"/>
          <p:cNvGraphicFramePr>
            <a:graphicFrameLocks noGrp="1"/>
          </p:cNvGraphicFramePr>
          <p:nvPr>
            <p:extLst>
              <p:ext uri="{D42A27DB-BD31-4B8C-83A1-F6EECF244321}">
                <p14:modId xmlns:p14="http://schemas.microsoft.com/office/powerpoint/2010/main" val="1989077742"/>
              </p:ext>
            </p:extLst>
          </p:nvPr>
        </p:nvGraphicFramePr>
        <p:xfrm>
          <a:off x="3564373" y="2610024"/>
          <a:ext cx="6552328" cy="2225040"/>
        </p:xfrm>
        <a:graphic>
          <a:graphicData uri="http://schemas.openxmlformats.org/drawingml/2006/table">
            <a:tbl>
              <a:tblPr bandRow="1">
                <a:tableStyleId>{D27102A9-8310-4765-A935-A1911B00CA55}</a:tableStyleId>
              </a:tblPr>
              <a:tblGrid>
                <a:gridCol w="6552328"/>
              </a:tblGrid>
              <a:tr h="370840">
                <a:tc>
                  <a:txBody>
                    <a:bodyPr/>
                    <a:lstStyle/>
                    <a:p>
                      <a:r>
                        <a:rPr lang="es-ES" sz="1600" dirty="0" smtClean="0"/>
                        <a:t>Enlace a otro lugar del mismo documento</a:t>
                      </a:r>
                      <a:endParaRPr lang="es-ES" sz="1600" dirty="0">
                        <a:latin typeface="Arial" panose="020B0604020202020204" pitchFamily="34" charset="0"/>
                        <a:cs typeface="Arial" panose="020B0604020202020204" pitchFamily="34" charset="0"/>
                      </a:endParaRPr>
                    </a:p>
                  </a:txBody>
                  <a:tcPr/>
                </a:tc>
              </a:tr>
              <a:tr h="370840">
                <a:tc>
                  <a:txBody>
                    <a:bodyPr/>
                    <a:lstStyle/>
                    <a:p>
                      <a:pPr marL="0" marR="0" indent="0" algn="l" defTabSz="1204596" rtl="0" eaLnBrk="1" fontAlgn="auto" latinLnBrk="0" hangingPunct="1">
                        <a:lnSpc>
                          <a:spcPct val="100000"/>
                        </a:lnSpc>
                        <a:spcBef>
                          <a:spcPts val="0"/>
                        </a:spcBef>
                        <a:spcAft>
                          <a:spcPts val="0"/>
                        </a:spcAft>
                        <a:buClrTx/>
                        <a:buSzTx/>
                        <a:buFontTx/>
                        <a:buNone/>
                        <a:tabLst/>
                        <a:defRPr/>
                      </a:pPr>
                      <a:r>
                        <a:rPr kumimoji="0" lang="es-ES" sz="1600" u="none" strike="noStrike" kern="1200" cap="none" spc="0" normalizeH="0" baseline="0" noProof="0" dirty="0" smtClean="0">
                          <a:ln>
                            <a:noFill/>
                          </a:ln>
                          <a:effectLst/>
                          <a:uLnTx/>
                          <a:uFillTx/>
                        </a:rPr>
                        <a:t>Enlace a otra página local (nuestro </a:t>
                      </a:r>
                      <a:r>
                        <a:rPr kumimoji="0" lang="es-ES" sz="1600" u="none" strike="noStrike" kern="1200" cap="none" spc="0" normalizeH="0" baseline="0" noProof="0" dirty="0" err="1" smtClean="0">
                          <a:ln>
                            <a:noFill/>
                          </a:ln>
                          <a:effectLst/>
                          <a:uLnTx/>
                          <a:uFillTx/>
                        </a:rPr>
                        <a:t>site</a:t>
                      </a:r>
                      <a:r>
                        <a:rPr kumimoji="0" lang="es-ES" sz="1600" u="none" strike="noStrike" kern="1200" cap="none" spc="0" normalizeH="0" baseline="0" noProof="0" dirty="0" smtClean="0">
                          <a:ln>
                            <a:noFill/>
                          </a:ln>
                          <a:effectLst/>
                          <a:uLnTx/>
                          <a:uFillTx/>
                        </a:rPr>
                        <a:t>)</a:t>
                      </a:r>
                      <a:endParaRPr lang="es-ES" sz="1600" dirty="0" smtClean="0">
                        <a:latin typeface="Arial" panose="020B0604020202020204" pitchFamily="34" charset="0"/>
                        <a:cs typeface="Arial" panose="020B0604020202020204" pitchFamily="34" charset="0"/>
                      </a:endParaRPr>
                    </a:p>
                  </a:txBody>
                  <a:tcPr/>
                </a:tc>
              </a:tr>
              <a:tr h="370840">
                <a:tc>
                  <a:txBody>
                    <a:bodyPr/>
                    <a:lstStyle/>
                    <a:p>
                      <a:r>
                        <a:rPr lang="es-ES" sz="1600" dirty="0" smtClean="0"/>
                        <a:t>Enlace a otro </a:t>
                      </a:r>
                      <a:r>
                        <a:rPr lang="es-ES" sz="1600" dirty="0" err="1" smtClean="0"/>
                        <a:t>site</a:t>
                      </a:r>
                      <a:endParaRPr lang="es-ES" sz="1600" dirty="0">
                        <a:latin typeface="Arial" panose="020B0604020202020204" pitchFamily="34" charset="0"/>
                        <a:cs typeface="Arial" panose="020B0604020202020204" pitchFamily="34" charset="0"/>
                      </a:endParaRPr>
                    </a:p>
                  </a:txBody>
                  <a:tcPr/>
                </a:tc>
              </a:tr>
              <a:tr h="370840">
                <a:tc>
                  <a:txBody>
                    <a:bodyPr/>
                    <a:lstStyle/>
                    <a:p>
                      <a:pPr marL="0" marR="0" indent="0" algn="l" defTabSz="1204596" rtl="0" eaLnBrk="1" fontAlgn="auto" latinLnBrk="0" hangingPunct="1">
                        <a:lnSpc>
                          <a:spcPct val="100000"/>
                        </a:lnSpc>
                        <a:spcBef>
                          <a:spcPts val="0"/>
                        </a:spcBef>
                        <a:spcAft>
                          <a:spcPts val="0"/>
                        </a:spcAft>
                        <a:buClrTx/>
                        <a:buSzTx/>
                        <a:buFontTx/>
                        <a:buNone/>
                        <a:tabLst/>
                        <a:defRPr/>
                      </a:pPr>
                      <a:r>
                        <a:rPr lang="es-ES" sz="1600" dirty="0" smtClean="0"/>
                        <a:t>Enlace a una dirección de correo</a:t>
                      </a:r>
                      <a:endParaRPr lang="es-ES" sz="1600" dirty="0" smtClean="0">
                        <a:latin typeface="Arial" panose="020B0604020202020204" pitchFamily="34" charset="0"/>
                        <a:cs typeface="Arial" panose="020B0604020202020204" pitchFamily="34" charset="0"/>
                      </a:endParaRPr>
                    </a:p>
                  </a:txBody>
                  <a:tcPr/>
                </a:tc>
              </a:tr>
              <a:tr h="370840">
                <a:tc>
                  <a:txBody>
                    <a:bodyPr/>
                    <a:lstStyle/>
                    <a:p>
                      <a:r>
                        <a:rPr lang="es-ES" sz="1600" dirty="0" smtClean="0"/>
                        <a:t>Enlace para descargar un fichero</a:t>
                      </a:r>
                      <a:endParaRPr lang="es-ES" sz="1600" dirty="0">
                        <a:latin typeface="Arial" panose="020B0604020202020204" pitchFamily="34" charset="0"/>
                        <a:cs typeface="Arial" panose="020B0604020202020204" pitchFamily="34" charset="0"/>
                      </a:endParaRPr>
                    </a:p>
                  </a:txBody>
                  <a:tcPr/>
                </a:tc>
              </a:tr>
              <a:tr h="370840">
                <a:tc>
                  <a:txBody>
                    <a:bodyPr/>
                    <a:lstStyle/>
                    <a:p>
                      <a:pPr marL="0" marR="0" indent="0" algn="l" defTabSz="1204596" rtl="0" eaLnBrk="1" fontAlgn="auto" latinLnBrk="0" hangingPunct="1">
                        <a:lnSpc>
                          <a:spcPct val="100000"/>
                        </a:lnSpc>
                        <a:spcBef>
                          <a:spcPts val="0"/>
                        </a:spcBef>
                        <a:spcAft>
                          <a:spcPts val="0"/>
                        </a:spcAft>
                        <a:buClrTx/>
                        <a:buSzTx/>
                        <a:buFontTx/>
                        <a:buNone/>
                        <a:tabLst/>
                        <a:defRPr/>
                      </a:pPr>
                      <a:r>
                        <a:rPr lang="es-ES" sz="1600" dirty="0" smtClean="0"/>
                        <a:t>Enlace que se abre en una nueva ventana</a:t>
                      </a:r>
                      <a:endParaRPr lang="es-ES" sz="1600" dirty="0" smtClean="0">
                        <a:latin typeface="Arial" panose="020B0604020202020204" pitchFamily="34" charset="0"/>
                        <a:cs typeface="Arial" panose="020B0604020202020204" pitchFamily="34" charset="0"/>
                      </a:endParaRPr>
                    </a:p>
                  </a:txBody>
                  <a:tcPr/>
                </a:tc>
              </a:tr>
            </a:tbl>
          </a:graphicData>
        </a:graphic>
      </p:graphicFrame>
    </p:spTree>
    <p:extLst>
      <p:ext uri="{BB962C8B-B14F-4D97-AF65-F5344CB8AC3E}">
        <p14:creationId xmlns:p14="http://schemas.microsoft.com/office/powerpoint/2010/main" val="423648493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a:xfrm>
            <a:off x="2196856" y="975348"/>
            <a:ext cx="9252194" cy="490966"/>
          </a:xfrm>
        </p:spPr>
        <p:txBody>
          <a:bodyPr/>
          <a:lstStyle/>
          <a:p>
            <a:r>
              <a:rPr lang="es-ES" dirty="0"/>
              <a:t>Enlace a otro lugar del mismo documento</a:t>
            </a:r>
          </a:p>
        </p:txBody>
      </p:sp>
      <p:sp>
        <p:nvSpPr>
          <p:cNvPr id="15" name="9 Marcador de texto"/>
          <p:cNvSpPr>
            <a:spLocks noGrp="1"/>
          </p:cNvSpPr>
          <p:nvPr>
            <p:ph type="body" sz="quarter" idx="10"/>
          </p:nvPr>
        </p:nvSpPr>
        <p:spPr>
          <a:xfrm>
            <a:off x="2196855" y="1412881"/>
            <a:ext cx="8820146" cy="337078"/>
          </a:xfrm>
        </p:spPr>
        <p:txBody>
          <a:bodyPr/>
          <a:lstStyle/>
          <a:p>
            <a:r>
              <a:rPr lang="es-ES" dirty="0"/>
              <a:t>Entorno cliente – HTML y CSS - Enlaces</a:t>
            </a:r>
          </a:p>
        </p:txBody>
      </p:sp>
      <p:sp>
        <p:nvSpPr>
          <p:cNvPr id="6" name="5 Rectángulo"/>
          <p:cNvSpPr/>
          <p:nvPr/>
        </p:nvSpPr>
        <p:spPr>
          <a:xfrm>
            <a:off x="2304033" y="1889944"/>
            <a:ext cx="8928992" cy="584775"/>
          </a:xfrm>
          <a:prstGeom prst="rect">
            <a:avLst/>
          </a:prstGeom>
          <a:ln>
            <a:noFill/>
          </a:ln>
        </p:spPr>
        <p:txBody>
          <a:bodyPr wrap="square">
            <a:spAutoFit/>
          </a:bodyPr>
          <a:lstStyle/>
          <a:p>
            <a:pPr algn="just"/>
            <a:endParaRPr lang="es-ES" sz="1600" dirty="0">
              <a:latin typeface="Arial" panose="020B0604020202020204" pitchFamily="34" charset="0"/>
              <a:cs typeface="Arial" panose="020B0604020202020204" pitchFamily="34" charset="0"/>
            </a:endParaRPr>
          </a:p>
          <a:p>
            <a:pPr algn="just"/>
            <a:endParaRPr lang="es-ES" sz="1600" dirty="0" smtClean="0">
              <a:latin typeface="Arial" panose="020B0604020202020204" pitchFamily="34" charset="0"/>
              <a:cs typeface="Arial" panose="020B0604020202020204" pitchFamily="34" charset="0"/>
            </a:endParaRPr>
          </a:p>
        </p:txBody>
      </p:sp>
      <p:sp>
        <p:nvSpPr>
          <p:cNvPr id="11" name="10 Rectángulo"/>
          <p:cNvSpPr/>
          <p:nvPr/>
        </p:nvSpPr>
        <p:spPr>
          <a:xfrm>
            <a:off x="2304033" y="1961952"/>
            <a:ext cx="8928992" cy="4770537"/>
          </a:xfrm>
          <a:prstGeom prst="rect">
            <a:avLst/>
          </a:prstGeom>
        </p:spPr>
        <p:txBody>
          <a:bodyPr wrap="square">
            <a:spAutoFit/>
          </a:bodyPr>
          <a:lstStyle/>
          <a:p>
            <a:pPr algn="just"/>
            <a:r>
              <a:rPr lang="es-ES" sz="1600" dirty="0">
                <a:latin typeface="Arial" panose="020B0604020202020204" pitchFamily="34" charset="0"/>
                <a:cs typeface="Arial" panose="020B0604020202020204" pitchFamily="34" charset="0"/>
              </a:rPr>
              <a:t>En este caso la URL se sustituye por un marcador en la misma página. El marcador puede ser texto colocado en el lugar al que queremos saltar. No importa lo que sea ya que no se verá.</a:t>
            </a:r>
          </a:p>
          <a:p>
            <a:pPr algn="just"/>
            <a:r>
              <a:rPr lang="es-ES" sz="1600" dirty="0">
                <a:latin typeface="Arial" panose="020B0604020202020204" pitchFamily="34" charset="0"/>
                <a:cs typeface="Arial" panose="020B0604020202020204" pitchFamily="34" charset="0"/>
              </a:rPr>
              <a:t>Veamos un ejemplo para saltar al </a:t>
            </a:r>
            <a:r>
              <a:rPr lang="es-ES" sz="1600" dirty="0" smtClean="0">
                <a:latin typeface="Arial" panose="020B0604020202020204" pitchFamily="34" charset="0"/>
                <a:cs typeface="Arial" panose="020B0604020202020204" pitchFamily="34" charset="0"/>
              </a:rPr>
              <a:t>inicio de una </a:t>
            </a:r>
            <a:r>
              <a:rPr lang="es-ES" sz="1600" dirty="0">
                <a:latin typeface="Arial" panose="020B0604020202020204" pitchFamily="34" charset="0"/>
                <a:cs typeface="Arial" panose="020B0604020202020204" pitchFamily="34" charset="0"/>
              </a:rPr>
              <a:t>página. Escribiríamos en el lugar desde el que queremos saltar:</a:t>
            </a:r>
          </a:p>
          <a:p>
            <a:pPr algn="just"/>
            <a:endParaRPr lang="es-ES" sz="1600" dirty="0">
              <a:latin typeface="Arial" panose="020B0604020202020204" pitchFamily="34" charset="0"/>
              <a:cs typeface="Arial" panose="020B0604020202020204" pitchFamily="34" charset="0"/>
            </a:endParaRPr>
          </a:p>
          <a:p>
            <a:pPr algn="just"/>
            <a:endParaRPr lang="es-ES" sz="1600" dirty="0">
              <a:latin typeface="Arial" panose="020B0604020202020204" pitchFamily="34" charset="0"/>
              <a:cs typeface="Arial" panose="020B0604020202020204" pitchFamily="34" charset="0"/>
            </a:endParaRPr>
          </a:p>
          <a:p>
            <a:pPr algn="just"/>
            <a:endParaRPr lang="es-ES" sz="1600" dirty="0" smtClean="0">
              <a:latin typeface="Arial" panose="020B0604020202020204" pitchFamily="34" charset="0"/>
              <a:cs typeface="Arial" panose="020B0604020202020204" pitchFamily="34" charset="0"/>
            </a:endParaRPr>
          </a:p>
          <a:p>
            <a:pPr algn="just"/>
            <a:endParaRPr lang="es-ES" sz="1600" dirty="0">
              <a:latin typeface="Arial" panose="020B0604020202020204" pitchFamily="34" charset="0"/>
              <a:cs typeface="Arial" panose="020B0604020202020204" pitchFamily="34" charset="0"/>
            </a:endParaRPr>
          </a:p>
          <a:p>
            <a:pPr algn="just"/>
            <a:r>
              <a:rPr lang="es-ES" sz="1600" dirty="0" smtClean="0">
                <a:latin typeface="Arial" panose="020B0604020202020204" pitchFamily="34" charset="0"/>
                <a:cs typeface="Arial" panose="020B0604020202020204" pitchFamily="34" charset="0"/>
              </a:rPr>
              <a:t>Y </a:t>
            </a:r>
            <a:r>
              <a:rPr lang="es-ES" sz="1600" dirty="0">
                <a:latin typeface="Arial" panose="020B0604020202020204" pitchFamily="34" charset="0"/>
                <a:cs typeface="Arial" panose="020B0604020202020204" pitchFamily="34" charset="0"/>
              </a:rPr>
              <a:t>en el sitio exacto adonde queremos saltar, debemos poner la siguiente etiqueta: </a:t>
            </a:r>
          </a:p>
          <a:p>
            <a:pPr algn="just"/>
            <a:endParaRPr lang="es-ES" sz="1600" dirty="0">
              <a:latin typeface="Arial" panose="020B0604020202020204" pitchFamily="34" charset="0"/>
              <a:cs typeface="Arial" panose="020B0604020202020204" pitchFamily="34" charset="0"/>
            </a:endParaRPr>
          </a:p>
          <a:p>
            <a:pPr algn="just"/>
            <a:endParaRPr lang="es-ES" sz="1600" dirty="0">
              <a:latin typeface="Arial" panose="020B0604020202020204" pitchFamily="34" charset="0"/>
              <a:cs typeface="Arial" panose="020B0604020202020204" pitchFamily="34" charset="0"/>
            </a:endParaRPr>
          </a:p>
          <a:p>
            <a:pPr algn="just"/>
            <a:endParaRPr lang="es-ES" sz="1600" dirty="0" smtClean="0">
              <a:latin typeface="Arial" panose="020B0604020202020204" pitchFamily="34" charset="0"/>
              <a:cs typeface="Arial" panose="020B0604020202020204" pitchFamily="34" charset="0"/>
            </a:endParaRPr>
          </a:p>
          <a:p>
            <a:pPr algn="just"/>
            <a:endParaRPr lang="es-ES" sz="1600" dirty="0">
              <a:latin typeface="Arial" panose="020B0604020202020204" pitchFamily="34" charset="0"/>
              <a:cs typeface="Arial" panose="020B0604020202020204" pitchFamily="34" charset="0"/>
            </a:endParaRPr>
          </a:p>
          <a:p>
            <a:pPr algn="just"/>
            <a:endParaRPr lang="es-ES" sz="1600" dirty="0" smtClean="0">
              <a:latin typeface="Arial" panose="020B0604020202020204" pitchFamily="34" charset="0"/>
              <a:cs typeface="Arial" panose="020B0604020202020204" pitchFamily="34" charset="0"/>
            </a:endParaRPr>
          </a:p>
          <a:p>
            <a:pPr algn="just"/>
            <a:endParaRPr lang="es-ES" sz="1600" dirty="0" smtClean="0">
              <a:latin typeface="Arial" panose="020B0604020202020204" pitchFamily="34" charset="0"/>
              <a:cs typeface="Arial" panose="020B0604020202020204" pitchFamily="34" charset="0"/>
            </a:endParaRPr>
          </a:p>
          <a:p>
            <a:pPr algn="just"/>
            <a:r>
              <a:rPr lang="es-ES" sz="1600" dirty="0" smtClean="0">
                <a:latin typeface="Arial" panose="020B0604020202020204" pitchFamily="34" charset="0"/>
                <a:cs typeface="Arial" panose="020B0604020202020204" pitchFamily="34" charset="0"/>
              </a:rPr>
              <a:t>Para </a:t>
            </a:r>
            <a:r>
              <a:rPr lang="es-ES" sz="1600" dirty="0">
                <a:latin typeface="Arial" panose="020B0604020202020204" pitchFamily="34" charset="0"/>
                <a:cs typeface="Arial" panose="020B0604020202020204" pitchFamily="34" charset="0"/>
              </a:rPr>
              <a:t>poder ver el efecto la página debe tener </a:t>
            </a:r>
            <a:r>
              <a:rPr lang="es-ES" sz="1600" dirty="0" err="1">
                <a:latin typeface="Arial" panose="020B0604020202020204" pitchFamily="34" charset="0"/>
                <a:cs typeface="Arial" panose="020B0604020202020204" pitchFamily="34" charset="0"/>
              </a:rPr>
              <a:t>scroll</a:t>
            </a:r>
            <a:r>
              <a:rPr lang="es-ES" sz="1600" dirty="0">
                <a:latin typeface="Arial" panose="020B0604020202020204" pitchFamily="34" charset="0"/>
                <a:cs typeface="Arial" panose="020B0604020202020204" pitchFamily="34" charset="0"/>
              </a:rPr>
              <a:t> vertical. Se suele emplear en páginas con mucho contenido</a:t>
            </a:r>
            <a:r>
              <a:rPr lang="es-ES" sz="1600" dirty="0" smtClean="0">
                <a:latin typeface="Arial" panose="020B0604020202020204" pitchFamily="34" charset="0"/>
                <a:cs typeface="Arial" panose="020B0604020202020204" pitchFamily="34" charset="0"/>
              </a:rPr>
              <a:t>. A esto se le llama usabilidad.</a:t>
            </a:r>
            <a:endParaRPr lang="es-ES" sz="1600" dirty="0">
              <a:latin typeface="Arial" panose="020B0604020202020204" pitchFamily="34" charset="0"/>
              <a:cs typeface="Arial" panose="020B0604020202020204" pitchFamily="34" charset="0"/>
            </a:endParaRP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Este tipo de enlaces se conocen como </a:t>
            </a:r>
            <a:r>
              <a:rPr lang="es-ES" sz="1600" b="1" dirty="0">
                <a:latin typeface="Arial" panose="020B0604020202020204" pitchFamily="34" charset="0"/>
                <a:cs typeface="Arial" panose="020B0604020202020204" pitchFamily="34" charset="0"/>
              </a:rPr>
              <a:t>anclas.</a:t>
            </a:r>
          </a:p>
        </p:txBody>
      </p:sp>
      <p:sp>
        <p:nvSpPr>
          <p:cNvPr id="2" name="1 Rectángulo"/>
          <p:cNvSpPr/>
          <p:nvPr/>
        </p:nvSpPr>
        <p:spPr>
          <a:xfrm>
            <a:off x="4968329" y="3182174"/>
            <a:ext cx="4104456" cy="537034"/>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tIns="144000" bIns="144000">
            <a:spAutoFit/>
          </a:bodyPr>
          <a:lstStyle/>
          <a:p>
            <a:pPr algn="ctr"/>
            <a:r>
              <a:rPr lang="es-ES" sz="1600" dirty="0">
                <a:solidFill>
                  <a:srgbClr val="008000"/>
                </a:solidFill>
                <a:latin typeface="Arial" panose="020B0604020202020204" pitchFamily="34" charset="0"/>
                <a:cs typeface="Arial" panose="020B0604020202020204" pitchFamily="34" charset="0"/>
              </a:rPr>
              <a:t>&lt;a </a:t>
            </a:r>
            <a:r>
              <a:rPr lang="es-ES" sz="1600" dirty="0" err="1">
                <a:solidFill>
                  <a:srgbClr val="008000"/>
                </a:solidFill>
                <a:latin typeface="Arial" panose="020B0604020202020204" pitchFamily="34" charset="0"/>
                <a:cs typeface="Arial" panose="020B0604020202020204" pitchFamily="34" charset="0"/>
              </a:rPr>
              <a:t>href</a:t>
            </a:r>
            <a:r>
              <a:rPr lang="es-ES" sz="1600" dirty="0">
                <a:solidFill>
                  <a:srgbClr val="008000"/>
                </a:solidFill>
                <a:latin typeface="Arial" panose="020B0604020202020204" pitchFamily="34" charset="0"/>
                <a:cs typeface="Arial" panose="020B0604020202020204" pitchFamily="34" charset="0"/>
              </a:rPr>
              <a:t>="#inicio"&gt;Ir al inicio&lt;/a&gt;</a:t>
            </a:r>
          </a:p>
        </p:txBody>
      </p:sp>
      <p:sp>
        <p:nvSpPr>
          <p:cNvPr id="4" name="3 Rectángulo"/>
          <p:cNvSpPr/>
          <p:nvPr/>
        </p:nvSpPr>
        <p:spPr>
          <a:xfrm>
            <a:off x="3601082" y="4452640"/>
            <a:ext cx="6838950" cy="1029476"/>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tIns="144000" bIns="144000">
            <a:spAutoFit/>
          </a:bodyPr>
          <a:lstStyle/>
          <a:p>
            <a:pPr algn="ctr"/>
            <a:r>
              <a:rPr lang="es-ES" sz="1600" dirty="0">
                <a:solidFill>
                  <a:srgbClr val="008000"/>
                </a:solidFill>
                <a:latin typeface="Arial" panose="020B0604020202020204" pitchFamily="34" charset="0"/>
                <a:cs typeface="Arial" panose="020B0604020202020204" pitchFamily="34" charset="0"/>
              </a:rPr>
              <a:t>&lt;a id=“inicio"&gt;&lt;/a&gt; </a:t>
            </a:r>
          </a:p>
          <a:p>
            <a:pPr algn="ctr"/>
            <a:r>
              <a:rPr lang="es-ES" sz="1600" dirty="0" err="1">
                <a:solidFill>
                  <a:srgbClr val="008000"/>
                </a:solidFill>
                <a:latin typeface="Arial" panose="020B0604020202020204" pitchFamily="34" charset="0"/>
                <a:cs typeface="Arial" panose="020B0604020202020204" pitchFamily="34" charset="0"/>
              </a:rPr>
              <a:t>ó</a:t>
            </a:r>
            <a:endParaRPr lang="es-ES" sz="1600" dirty="0">
              <a:solidFill>
                <a:srgbClr val="008000"/>
              </a:solidFill>
              <a:latin typeface="Arial" panose="020B0604020202020204" pitchFamily="34" charset="0"/>
              <a:cs typeface="Arial" panose="020B0604020202020204" pitchFamily="34" charset="0"/>
            </a:endParaRPr>
          </a:p>
          <a:p>
            <a:pPr algn="ctr"/>
            <a:r>
              <a:rPr lang="es-ES" sz="1600" dirty="0">
                <a:solidFill>
                  <a:srgbClr val="008000"/>
                </a:solidFill>
                <a:latin typeface="Arial" panose="020B0604020202020204" pitchFamily="34" charset="0"/>
                <a:cs typeface="Arial" panose="020B0604020202020204" pitchFamily="34" charset="0"/>
              </a:rPr>
              <a:t>&lt;</a:t>
            </a:r>
            <a:r>
              <a:rPr lang="es-ES" sz="1600" dirty="0" err="1">
                <a:solidFill>
                  <a:srgbClr val="008000"/>
                </a:solidFill>
                <a:latin typeface="Arial" panose="020B0604020202020204" pitchFamily="34" charset="0"/>
                <a:cs typeface="Arial" panose="020B0604020202020204" pitchFamily="34" charset="0"/>
              </a:rPr>
              <a:t>span</a:t>
            </a:r>
            <a:r>
              <a:rPr lang="es-ES" sz="1600" dirty="0">
                <a:solidFill>
                  <a:srgbClr val="008000"/>
                </a:solidFill>
                <a:latin typeface="Arial" panose="020B0604020202020204" pitchFamily="34" charset="0"/>
                <a:cs typeface="Arial" panose="020B0604020202020204" pitchFamily="34" charset="0"/>
              </a:rPr>
              <a:t> id=“inicio”&gt;&lt;/</a:t>
            </a:r>
            <a:r>
              <a:rPr lang="es-ES" sz="1600" dirty="0" err="1">
                <a:solidFill>
                  <a:srgbClr val="008000"/>
                </a:solidFill>
                <a:latin typeface="Arial" panose="020B0604020202020204" pitchFamily="34" charset="0"/>
                <a:cs typeface="Arial" panose="020B0604020202020204" pitchFamily="34" charset="0"/>
              </a:rPr>
              <a:t>span</a:t>
            </a:r>
            <a:r>
              <a:rPr lang="es-ES" sz="1600" dirty="0">
                <a:solidFill>
                  <a:srgbClr val="008000"/>
                </a:solidFill>
                <a:latin typeface="Arial" panose="020B0604020202020204" pitchFamily="34" charset="0"/>
                <a:cs typeface="Arial" panose="020B0604020202020204" pitchFamily="34" charset="0"/>
              </a:rPr>
              <a:t>&gt;</a:t>
            </a:r>
          </a:p>
        </p:txBody>
      </p:sp>
      <p:sp>
        <p:nvSpPr>
          <p:cNvPr id="8" name="7 Rectángulo"/>
          <p:cNvSpPr/>
          <p:nvPr/>
        </p:nvSpPr>
        <p:spPr>
          <a:xfrm>
            <a:off x="9406082" y="6637215"/>
            <a:ext cx="2104743" cy="338554"/>
          </a:xfrm>
          <a:prstGeom prst="rect">
            <a:avLst/>
          </a:prstGeom>
        </p:spPr>
        <p:txBody>
          <a:bodyPr wrap="none">
            <a:spAutoFit/>
          </a:bodyPr>
          <a:lstStyle/>
          <a:p>
            <a:r>
              <a:rPr lang="es-ES" sz="1600" dirty="0">
                <a:solidFill>
                  <a:schemeClr val="accent1"/>
                </a:solidFill>
              </a:rPr>
              <a:t>enlaces tipo ancla.html</a:t>
            </a:r>
          </a:p>
        </p:txBody>
      </p:sp>
    </p:spTree>
    <p:extLst>
      <p:ext uri="{BB962C8B-B14F-4D97-AF65-F5344CB8AC3E}">
        <p14:creationId xmlns:p14="http://schemas.microsoft.com/office/powerpoint/2010/main" val="174826177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a:xfrm>
            <a:off x="2196856" y="975348"/>
            <a:ext cx="9252194" cy="490966"/>
          </a:xfrm>
        </p:spPr>
        <p:txBody>
          <a:bodyPr/>
          <a:lstStyle/>
          <a:p>
            <a:r>
              <a:rPr lang="es-ES" dirty="0"/>
              <a:t>Enlace a otra página local (nuestro </a:t>
            </a:r>
            <a:r>
              <a:rPr lang="es-ES" dirty="0" err="1"/>
              <a:t>site</a:t>
            </a:r>
            <a:r>
              <a:rPr lang="es-ES" dirty="0"/>
              <a:t>)</a:t>
            </a:r>
          </a:p>
        </p:txBody>
      </p:sp>
      <p:sp>
        <p:nvSpPr>
          <p:cNvPr id="15" name="9 Marcador de texto"/>
          <p:cNvSpPr>
            <a:spLocks noGrp="1"/>
          </p:cNvSpPr>
          <p:nvPr>
            <p:ph type="body" sz="quarter" idx="10"/>
          </p:nvPr>
        </p:nvSpPr>
        <p:spPr>
          <a:xfrm>
            <a:off x="2196855" y="1412881"/>
            <a:ext cx="8820146" cy="337078"/>
          </a:xfrm>
        </p:spPr>
        <p:txBody>
          <a:bodyPr/>
          <a:lstStyle/>
          <a:p>
            <a:r>
              <a:rPr lang="es-ES" dirty="0"/>
              <a:t>Entorno cliente – HTML y CSS - Enlaces</a:t>
            </a:r>
          </a:p>
        </p:txBody>
      </p:sp>
      <p:sp>
        <p:nvSpPr>
          <p:cNvPr id="6" name="5 Rectángulo"/>
          <p:cNvSpPr/>
          <p:nvPr/>
        </p:nvSpPr>
        <p:spPr>
          <a:xfrm>
            <a:off x="2304033" y="1889944"/>
            <a:ext cx="8928992" cy="584775"/>
          </a:xfrm>
          <a:prstGeom prst="rect">
            <a:avLst/>
          </a:prstGeom>
          <a:ln>
            <a:noFill/>
          </a:ln>
        </p:spPr>
        <p:txBody>
          <a:bodyPr wrap="square">
            <a:spAutoFit/>
          </a:bodyPr>
          <a:lstStyle/>
          <a:p>
            <a:pPr algn="just"/>
            <a:endParaRPr lang="es-ES" sz="1600" dirty="0">
              <a:latin typeface="Arial" panose="020B0604020202020204" pitchFamily="34" charset="0"/>
              <a:cs typeface="Arial" panose="020B0604020202020204" pitchFamily="34" charset="0"/>
            </a:endParaRPr>
          </a:p>
          <a:p>
            <a:pPr algn="just"/>
            <a:endParaRPr lang="es-ES" sz="1600" dirty="0" smtClean="0">
              <a:latin typeface="Arial" panose="020B0604020202020204" pitchFamily="34" charset="0"/>
              <a:cs typeface="Arial" panose="020B0604020202020204" pitchFamily="34" charset="0"/>
            </a:endParaRPr>
          </a:p>
        </p:txBody>
      </p:sp>
      <p:sp>
        <p:nvSpPr>
          <p:cNvPr id="11" name="10 Rectángulo"/>
          <p:cNvSpPr/>
          <p:nvPr/>
        </p:nvSpPr>
        <p:spPr>
          <a:xfrm>
            <a:off x="2304033" y="1961952"/>
            <a:ext cx="8928992" cy="3046988"/>
          </a:xfrm>
          <a:prstGeom prst="rect">
            <a:avLst/>
          </a:prstGeom>
        </p:spPr>
        <p:txBody>
          <a:bodyPr wrap="square">
            <a:spAutoFit/>
          </a:bodyPr>
          <a:lstStyle/>
          <a:p>
            <a:pPr algn="just"/>
            <a:r>
              <a:rPr lang="es-ES" sz="1600" dirty="0">
                <a:latin typeface="Arial" panose="020B0604020202020204" pitchFamily="34" charset="0"/>
                <a:cs typeface="Arial" panose="020B0604020202020204" pitchFamily="34" charset="0"/>
              </a:rPr>
              <a:t>En este caso la URL se </a:t>
            </a:r>
            <a:r>
              <a:rPr lang="es-ES" sz="1600" dirty="0" smtClean="0">
                <a:latin typeface="Arial" panose="020B0604020202020204" pitchFamily="34" charset="0"/>
                <a:cs typeface="Arial" panose="020B0604020202020204" pitchFamily="34" charset="0"/>
              </a:rPr>
              <a:t>suele dar de forma relativa por su sencillez. </a:t>
            </a:r>
            <a:r>
              <a:rPr lang="es-ES" sz="1600" dirty="0">
                <a:latin typeface="Arial" panose="020B0604020202020204" pitchFamily="34" charset="0"/>
                <a:cs typeface="Arial" panose="020B0604020202020204" pitchFamily="34" charset="0"/>
              </a:rPr>
              <a:t>Por ejemplo si tenemos dos páginas en el misma </a:t>
            </a:r>
            <a:r>
              <a:rPr lang="es-ES" sz="1600" dirty="0" smtClean="0">
                <a:latin typeface="Arial" panose="020B0604020202020204" pitchFamily="34" charset="0"/>
                <a:cs typeface="Arial" panose="020B0604020202020204" pitchFamily="34" charset="0"/>
              </a:rPr>
              <a:t>carpeta, pagina1.html </a:t>
            </a:r>
            <a:r>
              <a:rPr lang="es-ES" sz="1600" dirty="0">
                <a:latin typeface="Arial" panose="020B0604020202020204" pitchFamily="34" charset="0"/>
                <a:cs typeface="Arial" panose="020B0604020202020204" pitchFamily="34" charset="0"/>
              </a:rPr>
              <a:t>y </a:t>
            </a:r>
            <a:r>
              <a:rPr lang="es-ES" sz="1600" dirty="0" smtClean="0">
                <a:latin typeface="Arial" panose="020B0604020202020204" pitchFamily="34" charset="0"/>
                <a:cs typeface="Arial" panose="020B0604020202020204" pitchFamily="34" charset="0"/>
              </a:rPr>
              <a:t>pagina2.html </a:t>
            </a:r>
            <a:r>
              <a:rPr lang="es-ES" sz="1600" dirty="0">
                <a:latin typeface="Arial" panose="020B0604020202020204" pitchFamily="34" charset="0"/>
                <a:cs typeface="Arial" panose="020B0604020202020204" pitchFamily="34" charset="0"/>
              </a:rPr>
              <a:t>y queremos poner un enlace desde la pagina1 a la pagina2 debemos escribir</a:t>
            </a:r>
          </a:p>
          <a:p>
            <a:pPr algn="just"/>
            <a:endParaRPr lang="es-ES" sz="1600" dirty="0">
              <a:latin typeface="Arial" panose="020B0604020202020204" pitchFamily="34" charset="0"/>
              <a:cs typeface="Arial" panose="020B0604020202020204" pitchFamily="34" charset="0"/>
            </a:endParaRPr>
          </a:p>
          <a:p>
            <a:pPr algn="just"/>
            <a:endParaRPr lang="es-ES" sz="1600" dirty="0">
              <a:latin typeface="Arial" panose="020B0604020202020204" pitchFamily="34" charset="0"/>
              <a:cs typeface="Arial" panose="020B0604020202020204" pitchFamily="34" charset="0"/>
            </a:endParaRPr>
          </a:p>
          <a:p>
            <a:pPr algn="just"/>
            <a:endParaRPr lang="es-ES" sz="1600" dirty="0" smtClean="0">
              <a:latin typeface="Arial" panose="020B0604020202020204" pitchFamily="34" charset="0"/>
              <a:cs typeface="Arial" panose="020B0604020202020204" pitchFamily="34" charset="0"/>
            </a:endParaRPr>
          </a:p>
          <a:p>
            <a:pPr algn="just"/>
            <a:endParaRPr lang="es-ES" sz="1600" dirty="0" smtClean="0">
              <a:latin typeface="Arial" panose="020B0604020202020204" pitchFamily="34" charset="0"/>
              <a:cs typeface="Arial" panose="020B0604020202020204" pitchFamily="34" charset="0"/>
            </a:endParaRPr>
          </a:p>
          <a:p>
            <a:pPr algn="just"/>
            <a:r>
              <a:rPr lang="es-ES" sz="1600" dirty="0" smtClean="0">
                <a:latin typeface="Arial" panose="020B0604020202020204" pitchFamily="34" charset="0"/>
                <a:cs typeface="Arial" panose="020B0604020202020204" pitchFamily="34" charset="0"/>
              </a:rPr>
              <a:t>Con </a:t>
            </a:r>
            <a:r>
              <a:rPr lang="es-ES" sz="1600" dirty="0">
                <a:latin typeface="Arial" panose="020B0604020202020204" pitchFamily="34" charset="0"/>
                <a:cs typeface="Arial" panose="020B0604020202020204" pitchFamily="34" charset="0"/>
              </a:rPr>
              <a:t>esto es </a:t>
            </a:r>
            <a:r>
              <a:rPr lang="es-ES" sz="1600" dirty="0" smtClean="0">
                <a:latin typeface="Arial" panose="020B0604020202020204" pitchFamily="34" charset="0"/>
                <a:cs typeface="Arial" panose="020B0604020202020204" pitchFamily="34" charset="0"/>
              </a:rPr>
              <a:t>suficiente. </a:t>
            </a:r>
          </a:p>
          <a:p>
            <a:pPr algn="just"/>
            <a:endParaRPr lang="es-ES" sz="1600" dirty="0">
              <a:solidFill>
                <a:srgbClr val="008000"/>
              </a:solidFill>
              <a:latin typeface="Arial" panose="020B0604020202020204" pitchFamily="34" charset="0"/>
              <a:cs typeface="Arial" panose="020B0604020202020204" pitchFamily="34" charset="0"/>
            </a:endParaRPr>
          </a:p>
          <a:p>
            <a:pPr algn="just"/>
            <a:r>
              <a:rPr lang="es-ES" sz="1600" dirty="0" smtClean="0">
                <a:latin typeface="Arial" panose="020B0604020202020204" pitchFamily="34" charset="0"/>
                <a:cs typeface="Arial" panose="020B0604020202020204" pitchFamily="34" charset="0"/>
              </a:rPr>
              <a:t>Pero y si se encuentra en otra carpeta, por ejemplo hija. Supongamos que estamos en la carpeta informes y que desde una página de esta carpeta queremos crear un enlace a la página subinformeventas.html de la carpeta ventas que es hija de informes.</a:t>
            </a:r>
            <a:endParaRPr lang="es-ES" sz="1600" dirty="0">
              <a:latin typeface="Arial" panose="020B0604020202020204" pitchFamily="34" charset="0"/>
              <a:cs typeface="Arial" panose="020B0604020202020204" pitchFamily="34" charset="0"/>
            </a:endParaRPr>
          </a:p>
        </p:txBody>
      </p:sp>
      <p:sp>
        <p:nvSpPr>
          <p:cNvPr id="3" name="2 Rectángulo"/>
          <p:cNvSpPr/>
          <p:nvPr/>
        </p:nvSpPr>
        <p:spPr>
          <a:xfrm>
            <a:off x="4899942" y="2919542"/>
            <a:ext cx="3881191" cy="537034"/>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tIns="144000" bIns="144000">
            <a:spAutoFit/>
          </a:bodyPr>
          <a:lstStyle/>
          <a:p>
            <a:pPr algn="ctr"/>
            <a:r>
              <a:rPr lang="es-ES" sz="1600" dirty="0">
                <a:solidFill>
                  <a:srgbClr val="008000"/>
                </a:solidFill>
                <a:latin typeface="Arial" panose="020B0604020202020204" pitchFamily="34" charset="0"/>
                <a:cs typeface="Arial" panose="020B0604020202020204" pitchFamily="34" charset="0"/>
              </a:rPr>
              <a:t>&lt;a </a:t>
            </a:r>
            <a:r>
              <a:rPr lang="es-ES" sz="1600" dirty="0" err="1">
                <a:solidFill>
                  <a:srgbClr val="008000"/>
                </a:solidFill>
                <a:latin typeface="Arial" panose="020B0604020202020204" pitchFamily="34" charset="0"/>
                <a:cs typeface="Arial" panose="020B0604020202020204" pitchFamily="34" charset="0"/>
              </a:rPr>
              <a:t>href</a:t>
            </a:r>
            <a:r>
              <a:rPr lang="es-ES" sz="1600" dirty="0">
                <a:solidFill>
                  <a:srgbClr val="008000"/>
                </a:solidFill>
                <a:latin typeface="Arial" panose="020B0604020202020204" pitchFamily="34" charset="0"/>
                <a:cs typeface="Arial" panose="020B0604020202020204" pitchFamily="34" charset="0"/>
              </a:rPr>
              <a:t>=“pagina2.html"&gt;Ir a pagina2&lt;/a&gt;</a:t>
            </a:r>
          </a:p>
        </p:txBody>
      </p:sp>
      <p:sp>
        <p:nvSpPr>
          <p:cNvPr id="10" name="9 Rectángulo"/>
          <p:cNvSpPr/>
          <p:nvPr/>
        </p:nvSpPr>
        <p:spPr>
          <a:xfrm>
            <a:off x="3240137" y="5169334"/>
            <a:ext cx="6840760" cy="537034"/>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tIns="144000" bIns="144000">
            <a:spAutoFit/>
          </a:bodyPr>
          <a:lstStyle/>
          <a:p>
            <a:pPr algn="ctr"/>
            <a:r>
              <a:rPr lang="es-ES" sz="1600" dirty="0">
                <a:solidFill>
                  <a:srgbClr val="008000"/>
                </a:solidFill>
                <a:latin typeface="Arial" panose="020B0604020202020204" pitchFamily="34" charset="0"/>
                <a:cs typeface="Arial" panose="020B0604020202020204" pitchFamily="34" charset="0"/>
              </a:rPr>
              <a:t>&lt;a </a:t>
            </a:r>
            <a:r>
              <a:rPr lang="es-ES" sz="1600" dirty="0" err="1">
                <a:solidFill>
                  <a:srgbClr val="008000"/>
                </a:solidFill>
                <a:latin typeface="Arial" panose="020B0604020202020204" pitchFamily="34" charset="0"/>
                <a:cs typeface="Arial" panose="020B0604020202020204" pitchFamily="34" charset="0"/>
              </a:rPr>
              <a:t>href</a:t>
            </a:r>
            <a:r>
              <a:rPr lang="es-ES" sz="1600" dirty="0">
                <a:solidFill>
                  <a:srgbClr val="008000"/>
                </a:solidFill>
                <a:latin typeface="Arial" panose="020B0604020202020204" pitchFamily="34" charset="0"/>
                <a:cs typeface="Arial" panose="020B0604020202020204" pitchFamily="34" charset="0"/>
              </a:rPr>
              <a:t>=“ventas/subinformeventas.html"&gt;Ir a informe de ventas&lt;/a&gt;</a:t>
            </a:r>
          </a:p>
        </p:txBody>
      </p:sp>
    </p:spTree>
    <p:extLst>
      <p:ext uri="{BB962C8B-B14F-4D97-AF65-F5344CB8AC3E}">
        <p14:creationId xmlns:p14="http://schemas.microsoft.com/office/powerpoint/2010/main" val="20833236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a:xfrm>
            <a:off x="2196856" y="975348"/>
            <a:ext cx="9252194" cy="490966"/>
          </a:xfrm>
        </p:spPr>
        <p:txBody>
          <a:bodyPr/>
          <a:lstStyle/>
          <a:p>
            <a:r>
              <a:rPr lang="es-ES" dirty="0"/>
              <a:t>Enlaces – Enlace a otro </a:t>
            </a:r>
            <a:r>
              <a:rPr lang="es-ES" dirty="0" err="1" smtClean="0"/>
              <a:t>site</a:t>
            </a:r>
            <a:endParaRPr lang="es-ES" dirty="0"/>
          </a:p>
        </p:txBody>
      </p:sp>
      <p:sp>
        <p:nvSpPr>
          <p:cNvPr id="15" name="9 Marcador de texto"/>
          <p:cNvSpPr>
            <a:spLocks noGrp="1"/>
          </p:cNvSpPr>
          <p:nvPr>
            <p:ph type="body" sz="quarter" idx="10"/>
          </p:nvPr>
        </p:nvSpPr>
        <p:spPr>
          <a:xfrm>
            <a:off x="2196855" y="1412881"/>
            <a:ext cx="8820146" cy="337078"/>
          </a:xfrm>
        </p:spPr>
        <p:txBody>
          <a:bodyPr/>
          <a:lstStyle/>
          <a:p>
            <a:r>
              <a:rPr lang="es-ES" dirty="0"/>
              <a:t>Entorno cliente – HTML y CSS - Enlaces</a:t>
            </a:r>
          </a:p>
        </p:txBody>
      </p:sp>
      <p:sp>
        <p:nvSpPr>
          <p:cNvPr id="6" name="5 Rectángulo"/>
          <p:cNvSpPr/>
          <p:nvPr/>
        </p:nvSpPr>
        <p:spPr>
          <a:xfrm>
            <a:off x="2304033" y="1889944"/>
            <a:ext cx="8928992" cy="584775"/>
          </a:xfrm>
          <a:prstGeom prst="rect">
            <a:avLst/>
          </a:prstGeom>
          <a:ln>
            <a:noFill/>
          </a:ln>
        </p:spPr>
        <p:txBody>
          <a:bodyPr wrap="square">
            <a:spAutoFit/>
          </a:bodyPr>
          <a:lstStyle/>
          <a:p>
            <a:pPr algn="just"/>
            <a:endParaRPr lang="es-ES" sz="1600" dirty="0">
              <a:latin typeface="Arial" panose="020B0604020202020204" pitchFamily="34" charset="0"/>
              <a:cs typeface="Arial" panose="020B0604020202020204" pitchFamily="34" charset="0"/>
            </a:endParaRPr>
          </a:p>
          <a:p>
            <a:pPr algn="just"/>
            <a:endParaRPr lang="es-ES" sz="1600" dirty="0" smtClean="0">
              <a:latin typeface="Arial" panose="020B0604020202020204" pitchFamily="34" charset="0"/>
              <a:cs typeface="Arial" panose="020B0604020202020204" pitchFamily="34" charset="0"/>
            </a:endParaRPr>
          </a:p>
        </p:txBody>
      </p:sp>
      <p:sp>
        <p:nvSpPr>
          <p:cNvPr id="11" name="10 Rectángulo"/>
          <p:cNvSpPr/>
          <p:nvPr/>
        </p:nvSpPr>
        <p:spPr>
          <a:xfrm>
            <a:off x="2304033" y="1961952"/>
            <a:ext cx="8928992" cy="2308324"/>
          </a:xfrm>
          <a:prstGeom prst="rect">
            <a:avLst/>
          </a:prstGeom>
        </p:spPr>
        <p:txBody>
          <a:bodyPr wrap="square">
            <a:spAutoFit/>
          </a:bodyPr>
          <a:lstStyle/>
          <a:p>
            <a:pPr algn="just"/>
            <a:r>
              <a:rPr lang="es-ES" sz="1600" dirty="0">
                <a:latin typeface="Arial" panose="020B0604020202020204" pitchFamily="34" charset="0"/>
                <a:cs typeface="Arial" panose="020B0604020202020204" pitchFamily="34" charset="0"/>
              </a:rPr>
              <a:t>Ahora la URL debe darse de forma absoluta, </a:t>
            </a:r>
            <a:r>
              <a:rPr lang="es-ES" sz="1600" dirty="0" smtClean="0">
                <a:latin typeface="Arial" panose="020B0604020202020204" pitchFamily="34" charset="0"/>
                <a:cs typeface="Arial" panose="020B0604020202020204" pitchFamily="34" charset="0"/>
              </a:rPr>
              <a:t>la misma que vemos </a:t>
            </a:r>
            <a:r>
              <a:rPr lang="es-ES" sz="1600" dirty="0">
                <a:latin typeface="Arial" panose="020B0604020202020204" pitchFamily="34" charset="0"/>
                <a:cs typeface="Arial" panose="020B0604020202020204" pitchFamily="34" charset="0"/>
              </a:rPr>
              <a:t>en la ventana de dirección del navegador, </a:t>
            </a:r>
            <a:r>
              <a:rPr lang="es-ES" sz="1600" dirty="0" smtClean="0">
                <a:latin typeface="Arial" panose="020B0604020202020204" pitchFamily="34" charset="0"/>
                <a:cs typeface="Arial" panose="020B0604020202020204" pitchFamily="34" charset="0"/>
              </a:rPr>
              <a:t>por ejemplo:</a:t>
            </a:r>
          </a:p>
          <a:p>
            <a:pPr algn="just"/>
            <a:endParaRPr lang="es-ES" sz="1600" dirty="0">
              <a:latin typeface="Arial" panose="020B0604020202020204" pitchFamily="34" charset="0"/>
              <a:cs typeface="Arial" panose="020B0604020202020204" pitchFamily="34" charset="0"/>
            </a:endParaRPr>
          </a:p>
          <a:p>
            <a:pPr algn="just"/>
            <a:endParaRPr lang="es-ES" sz="1600" dirty="0">
              <a:latin typeface="Arial" panose="020B0604020202020204" pitchFamily="34" charset="0"/>
              <a:cs typeface="Arial" panose="020B0604020202020204" pitchFamily="34" charset="0"/>
            </a:endParaRPr>
          </a:p>
          <a:p>
            <a:pPr algn="ctr"/>
            <a:endParaRPr lang="es-ES" sz="1600" dirty="0">
              <a:latin typeface="Arial" panose="020B0604020202020204" pitchFamily="34" charset="0"/>
              <a:cs typeface="Arial" panose="020B0604020202020204" pitchFamily="34" charset="0"/>
            </a:endParaRPr>
          </a:p>
          <a:p>
            <a:pPr algn="just"/>
            <a:endParaRPr lang="es-ES" sz="1600" dirty="0" smtClean="0">
              <a:latin typeface="Arial" panose="020B0604020202020204" pitchFamily="34" charset="0"/>
              <a:cs typeface="Arial" panose="020B0604020202020204" pitchFamily="34" charset="0"/>
            </a:endParaRPr>
          </a:p>
          <a:p>
            <a:pPr algn="just"/>
            <a:endParaRPr lang="es-ES" sz="1600" dirty="0" smtClean="0">
              <a:latin typeface="Arial" panose="020B0604020202020204" pitchFamily="34" charset="0"/>
              <a:cs typeface="Arial" panose="020B0604020202020204" pitchFamily="34" charset="0"/>
            </a:endParaRPr>
          </a:p>
          <a:p>
            <a:pPr algn="just"/>
            <a:endParaRPr lang="es-ES" sz="1600" dirty="0">
              <a:latin typeface="Arial" panose="020B0604020202020204" pitchFamily="34" charset="0"/>
              <a:cs typeface="Arial" panose="020B0604020202020204" pitchFamily="34" charset="0"/>
            </a:endParaRPr>
          </a:p>
          <a:p>
            <a:pPr algn="just"/>
            <a:r>
              <a:rPr lang="es-ES" sz="1600" dirty="0" smtClean="0">
                <a:latin typeface="Arial" panose="020B0604020202020204" pitchFamily="34" charset="0"/>
                <a:cs typeface="Arial" panose="020B0604020202020204" pitchFamily="34" charset="0"/>
              </a:rPr>
              <a:t>te </a:t>
            </a:r>
            <a:r>
              <a:rPr lang="es-ES" sz="1600" dirty="0">
                <a:latin typeface="Arial" panose="020B0604020202020204" pitchFamily="34" charset="0"/>
                <a:cs typeface="Arial" panose="020B0604020202020204" pitchFamily="34" charset="0"/>
              </a:rPr>
              <a:t>llevaría a la pagina de tecnología del periódico </a:t>
            </a:r>
            <a:r>
              <a:rPr lang="es-ES" sz="1600" dirty="0" smtClean="0">
                <a:latin typeface="Arial" panose="020B0604020202020204" pitchFamily="34" charset="0"/>
                <a:cs typeface="Arial" panose="020B0604020202020204" pitchFamily="34" charset="0"/>
              </a:rPr>
              <a:t>y a la página principal de Google.</a:t>
            </a:r>
            <a:endParaRPr lang="es-ES" sz="1600" dirty="0">
              <a:latin typeface="Arial" panose="020B0604020202020204" pitchFamily="34" charset="0"/>
              <a:cs typeface="Arial" panose="020B0604020202020204" pitchFamily="34" charset="0"/>
            </a:endParaRPr>
          </a:p>
        </p:txBody>
      </p:sp>
      <p:sp>
        <p:nvSpPr>
          <p:cNvPr id="4" name="3 Rectángulo"/>
          <p:cNvSpPr/>
          <p:nvPr/>
        </p:nvSpPr>
        <p:spPr>
          <a:xfrm>
            <a:off x="3421063" y="2682032"/>
            <a:ext cx="6838950" cy="783255"/>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tIns="144000" bIns="144000">
            <a:spAutoFit/>
          </a:bodyPr>
          <a:lstStyle/>
          <a:p>
            <a:pPr algn="ctr"/>
            <a:r>
              <a:rPr lang="es-ES" sz="1600" dirty="0">
                <a:solidFill>
                  <a:srgbClr val="008000"/>
                </a:solidFill>
                <a:latin typeface="Arial" panose="020B0604020202020204" pitchFamily="34" charset="0"/>
                <a:cs typeface="Arial" panose="020B0604020202020204" pitchFamily="34" charset="0"/>
              </a:rPr>
              <a:t>&lt;a </a:t>
            </a:r>
            <a:r>
              <a:rPr lang="es-ES" sz="1600" dirty="0" err="1">
                <a:solidFill>
                  <a:srgbClr val="008000"/>
                </a:solidFill>
                <a:latin typeface="Arial" panose="020B0604020202020204" pitchFamily="34" charset="0"/>
                <a:cs typeface="Arial" panose="020B0604020202020204" pitchFamily="34" charset="0"/>
              </a:rPr>
              <a:t>href</a:t>
            </a:r>
            <a:r>
              <a:rPr lang="es-ES" sz="1600" dirty="0">
                <a:solidFill>
                  <a:srgbClr val="008000"/>
                </a:solidFill>
                <a:latin typeface="Arial" panose="020B0604020202020204" pitchFamily="34" charset="0"/>
                <a:cs typeface="Arial" panose="020B0604020202020204" pitchFamily="34" charset="0"/>
              </a:rPr>
              <a:t>="http://tecnologia.elpais.com/"&gt;Tecnología ELPAIS.&lt;/a</a:t>
            </a:r>
            <a:r>
              <a:rPr lang="es-ES" sz="1600" dirty="0" smtClean="0">
                <a:solidFill>
                  <a:srgbClr val="008000"/>
                </a:solidFill>
                <a:latin typeface="Arial" panose="020B0604020202020204" pitchFamily="34" charset="0"/>
                <a:cs typeface="Arial" panose="020B0604020202020204" pitchFamily="34" charset="0"/>
              </a:rPr>
              <a:t>&gt;</a:t>
            </a:r>
          </a:p>
          <a:p>
            <a:pPr algn="ctr"/>
            <a:r>
              <a:rPr lang="es-ES" sz="1600" dirty="0">
                <a:solidFill>
                  <a:srgbClr val="008000"/>
                </a:solidFill>
                <a:latin typeface="Arial" panose="020B0604020202020204" pitchFamily="34" charset="0"/>
                <a:cs typeface="Arial" panose="020B0604020202020204" pitchFamily="34" charset="0"/>
              </a:rPr>
              <a:t>&lt;a </a:t>
            </a:r>
            <a:r>
              <a:rPr lang="es-ES" sz="1600" dirty="0" err="1">
                <a:solidFill>
                  <a:srgbClr val="008000"/>
                </a:solidFill>
                <a:latin typeface="Arial" panose="020B0604020202020204" pitchFamily="34" charset="0"/>
                <a:cs typeface="Arial" panose="020B0604020202020204" pitchFamily="34" charset="0"/>
              </a:rPr>
              <a:t>href</a:t>
            </a:r>
            <a:r>
              <a:rPr lang="es-ES" sz="1600" dirty="0">
                <a:solidFill>
                  <a:srgbClr val="008000"/>
                </a:solidFill>
                <a:latin typeface="Arial" panose="020B0604020202020204" pitchFamily="34" charset="0"/>
                <a:cs typeface="Arial" panose="020B0604020202020204" pitchFamily="34" charset="0"/>
              </a:rPr>
              <a:t>="https://www.google.es</a:t>
            </a:r>
            <a:r>
              <a:rPr lang="es-ES" sz="1600" dirty="0" smtClean="0">
                <a:solidFill>
                  <a:srgbClr val="008000"/>
                </a:solidFill>
                <a:latin typeface="Arial" panose="020B0604020202020204" pitchFamily="34" charset="0"/>
                <a:cs typeface="Arial" panose="020B0604020202020204" pitchFamily="34" charset="0"/>
              </a:rPr>
              <a:t>/"&gt;Ir a google.&lt;/</a:t>
            </a:r>
            <a:r>
              <a:rPr lang="es-ES" sz="1600" dirty="0">
                <a:solidFill>
                  <a:srgbClr val="008000"/>
                </a:solidFill>
                <a:latin typeface="Arial" panose="020B0604020202020204" pitchFamily="34" charset="0"/>
                <a:cs typeface="Arial" panose="020B0604020202020204" pitchFamily="34" charset="0"/>
              </a:rPr>
              <a:t>a</a:t>
            </a:r>
            <a:r>
              <a:rPr lang="es-ES" sz="1600" dirty="0" smtClean="0">
                <a:solidFill>
                  <a:srgbClr val="008000"/>
                </a:solidFill>
                <a:latin typeface="Arial" panose="020B0604020202020204" pitchFamily="34" charset="0"/>
                <a:cs typeface="Arial" panose="020B0604020202020204" pitchFamily="34" charset="0"/>
              </a:rPr>
              <a:t>&gt;</a:t>
            </a:r>
            <a:endParaRPr lang="es-ES" sz="1600" dirty="0">
              <a:solidFill>
                <a:srgbClr val="008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7430090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a:xfrm>
            <a:off x="2196856" y="975348"/>
            <a:ext cx="9252194" cy="490966"/>
          </a:xfrm>
        </p:spPr>
        <p:txBody>
          <a:bodyPr/>
          <a:lstStyle/>
          <a:p>
            <a:r>
              <a:rPr lang="es-ES" dirty="0"/>
              <a:t>Enlaces – Enlace a una dirección de correo</a:t>
            </a:r>
          </a:p>
        </p:txBody>
      </p:sp>
      <p:sp>
        <p:nvSpPr>
          <p:cNvPr id="15" name="9 Marcador de texto"/>
          <p:cNvSpPr>
            <a:spLocks noGrp="1"/>
          </p:cNvSpPr>
          <p:nvPr>
            <p:ph type="body" sz="quarter" idx="10"/>
          </p:nvPr>
        </p:nvSpPr>
        <p:spPr>
          <a:xfrm>
            <a:off x="2196855" y="1412881"/>
            <a:ext cx="8820146" cy="337078"/>
          </a:xfrm>
        </p:spPr>
        <p:txBody>
          <a:bodyPr/>
          <a:lstStyle/>
          <a:p>
            <a:r>
              <a:rPr lang="es-ES" dirty="0"/>
              <a:t>Entorno cliente – HTML y CSS - Enlaces</a:t>
            </a:r>
          </a:p>
        </p:txBody>
      </p:sp>
      <p:sp>
        <p:nvSpPr>
          <p:cNvPr id="6" name="5 Rectángulo"/>
          <p:cNvSpPr/>
          <p:nvPr/>
        </p:nvSpPr>
        <p:spPr>
          <a:xfrm>
            <a:off x="2304033" y="1889944"/>
            <a:ext cx="8928992" cy="584775"/>
          </a:xfrm>
          <a:prstGeom prst="rect">
            <a:avLst/>
          </a:prstGeom>
          <a:ln>
            <a:noFill/>
          </a:ln>
        </p:spPr>
        <p:txBody>
          <a:bodyPr wrap="square">
            <a:spAutoFit/>
          </a:bodyPr>
          <a:lstStyle/>
          <a:p>
            <a:pPr algn="just"/>
            <a:endParaRPr lang="es-ES" sz="1600" dirty="0">
              <a:latin typeface="Arial" panose="020B0604020202020204" pitchFamily="34" charset="0"/>
              <a:cs typeface="Arial" panose="020B0604020202020204" pitchFamily="34" charset="0"/>
            </a:endParaRPr>
          </a:p>
          <a:p>
            <a:pPr algn="just"/>
            <a:endParaRPr lang="es-ES" sz="1600" dirty="0" smtClean="0">
              <a:latin typeface="Arial" panose="020B0604020202020204" pitchFamily="34" charset="0"/>
              <a:cs typeface="Arial" panose="020B0604020202020204" pitchFamily="34" charset="0"/>
            </a:endParaRPr>
          </a:p>
        </p:txBody>
      </p:sp>
      <p:sp>
        <p:nvSpPr>
          <p:cNvPr id="11" name="10 Rectángulo"/>
          <p:cNvSpPr/>
          <p:nvPr/>
        </p:nvSpPr>
        <p:spPr>
          <a:xfrm>
            <a:off x="2304033" y="1961952"/>
            <a:ext cx="8928992" cy="1323439"/>
          </a:xfrm>
          <a:prstGeom prst="rect">
            <a:avLst/>
          </a:prstGeom>
        </p:spPr>
        <p:txBody>
          <a:bodyPr wrap="square">
            <a:spAutoFit/>
          </a:bodyPr>
          <a:lstStyle/>
          <a:p>
            <a:pPr algn="just"/>
            <a:r>
              <a:rPr lang="es-ES" sz="1600" dirty="0">
                <a:latin typeface="Arial" panose="020B0604020202020204" pitchFamily="34" charset="0"/>
                <a:cs typeface="Arial" panose="020B0604020202020204" pitchFamily="34" charset="0"/>
              </a:rPr>
              <a:t>Este tipo de enlaces nos permite que un elemento de la página web enlace con el sistema de correos configurado en el sistema operativo, por ejemplo la aplicación Outlook, nos abra la aplicación y nos cree un nuevo mensaje escribiendo la dirección indicada en el campo Para.</a:t>
            </a:r>
          </a:p>
          <a:p>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Veamos un ejemplo</a:t>
            </a:r>
            <a:r>
              <a:rPr lang="es-ES" sz="1600" dirty="0" smtClean="0">
                <a:latin typeface="Arial" panose="020B0604020202020204" pitchFamily="34" charset="0"/>
                <a:cs typeface="Arial" panose="020B0604020202020204" pitchFamily="34" charset="0"/>
              </a:rPr>
              <a:t>:</a:t>
            </a:r>
            <a:endParaRPr lang="es-ES" sz="1600" dirty="0">
              <a:latin typeface="Arial" panose="020B0604020202020204" pitchFamily="34" charset="0"/>
              <a:cs typeface="Arial" panose="020B0604020202020204" pitchFamily="34" charset="0"/>
            </a:endParaRPr>
          </a:p>
        </p:txBody>
      </p:sp>
      <p:sp>
        <p:nvSpPr>
          <p:cNvPr id="4" name="3 Rectángulo"/>
          <p:cNvSpPr/>
          <p:nvPr/>
        </p:nvSpPr>
        <p:spPr>
          <a:xfrm>
            <a:off x="3711315" y="3495606"/>
            <a:ext cx="6258444" cy="537034"/>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tIns="144000" bIns="144000">
            <a:spAutoFit/>
          </a:bodyPr>
          <a:lstStyle/>
          <a:p>
            <a:pPr algn="ctr"/>
            <a:r>
              <a:rPr lang="es-ES" sz="1600" dirty="0">
                <a:solidFill>
                  <a:srgbClr val="008000"/>
                </a:solidFill>
                <a:latin typeface="Arial" panose="020B0604020202020204" pitchFamily="34" charset="0"/>
                <a:cs typeface="Arial" panose="020B0604020202020204" pitchFamily="34" charset="0"/>
              </a:rPr>
              <a:t>&lt;a </a:t>
            </a:r>
            <a:r>
              <a:rPr lang="es-ES" sz="1600" dirty="0" err="1">
                <a:solidFill>
                  <a:srgbClr val="008000"/>
                </a:solidFill>
                <a:latin typeface="Arial" panose="020B0604020202020204" pitchFamily="34" charset="0"/>
                <a:cs typeface="Arial" panose="020B0604020202020204" pitchFamily="34" charset="0"/>
              </a:rPr>
              <a:t>href</a:t>
            </a:r>
            <a:r>
              <a:rPr lang="es-ES" sz="1600" dirty="0">
                <a:solidFill>
                  <a:srgbClr val="008000"/>
                </a:solidFill>
                <a:latin typeface="Arial" panose="020B0604020202020204" pitchFamily="34" charset="0"/>
                <a:cs typeface="Arial" panose="020B0604020202020204" pitchFamily="34" charset="0"/>
              </a:rPr>
              <a:t>="mailto:fdiezma@greenpc.es"&gt;Enviar correo&lt;/a&gt;</a:t>
            </a:r>
          </a:p>
        </p:txBody>
      </p:sp>
      <p:sp>
        <p:nvSpPr>
          <p:cNvPr id="7" name="6 Rectángulo"/>
          <p:cNvSpPr/>
          <p:nvPr/>
        </p:nvSpPr>
        <p:spPr>
          <a:xfrm>
            <a:off x="2304033" y="4250526"/>
            <a:ext cx="8928992" cy="2062103"/>
          </a:xfrm>
          <a:prstGeom prst="rect">
            <a:avLst/>
          </a:prstGeom>
        </p:spPr>
        <p:txBody>
          <a:bodyPr wrap="square">
            <a:spAutoFit/>
          </a:bodyPr>
          <a:lstStyle/>
          <a:p>
            <a:pPr algn="just"/>
            <a:r>
              <a:rPr lang="es-ES" sz="1600" dirty="0" smtClean="0">
                <a:latin typeface="Arial" panose="020B0604020202020204" pitchFamily="34" charset="0"/>
                <a:cs typeface="Arial" panose="020B0604020202020204" pitchFamily="34" charset="0"/>
              </a:rPr>
              <a:t>Esta forma ha </a:t>
            </a:r>
            <a:r>
              <a:rPr lang="es-ES" sz="1600" dirty="0">
                <a:latin typeface="Arial" panose="020B0604020202020204" pitchFamily="34" charset="0"/>
                <a:cs typeface="Arial" panose="020B0604020202020204" pitchFamily="34" charset="0"/>
              </a:rPr>
              <a:t>sido y </a:t>
            </a:r>
            <a:r>
              <a:rPr lang="es-ES" sz="1600" dirty="0" smtClean="0">
                <a:latin typeface="Arial" panose="020B0604020202020204" pitchFamily="34" charset="0"/>
                <a:cs typeface="Arial" panose="020B0604020202020204" pitchFamily="34" charset="0"/>
              </a:rPr>
              <a:t>sigue siendo muy </a:t>
            </a:r>
            <a:r>
              <a:rPr lang="es-ES" sz="1600" dirty="0">
                <a:latin typeface="Arial" panose="020B0604020202020204" pitchFamily="34" charset="0"/>
                <a:cs typeface="Arial" panose="020B0604020202020204" pitchFamily="34" charset="0"/>
              </a:rPr>
              <a:t>utilizada</a:t>
            </a:r>
            <a:r>
              <a:rPr lang="es-ES" sz="1600" dirty="0" smtClean="0">
                <a:latin typeface="Arial" panose="020B0604020202020204" pitchFamily="34" charset="0"/>
                <a:cs typeface="Arial" panose="020B0604020202020204" pitchFamily="34" charset="0"/>
              </a:rPr>
              <a:t>, ya que muchos </a:t>
            </a:r>
            <a:r>
              <a:rPr lang="es-ES" sz="1600" dirty="0" err="1" smtClean="0">
                <a:latin typeface="Arial" panose="020B0604020202020204" pitchFamily="34" charset="0"/>
                <a:cs typeface="Arial" panose="020B0604020202020204" pitchFamily="34" charset="0"/>
              </a:rPr>
              <a:t>sites</a:t>
            </a:r>
            <a:r>
              <a:rPr lang="es-ES" sz="1600" dirty="0" smtClean="0">
                <a:latin typeface="Arial" panose="020B0604020202020204" pitchFamily="34" charset="0"/>
                <a:cs typeface="Arial" panose="020B0604020202020204" pitchFamily="34" charset="0"/>
              </a:rPr>
              <a:t> no implementan lenguaje de servidor. El inconveniente de esta forma es que implica al usuario conocimientos de otros programas, además de la incomodidad de tener que acceder a otra aplicación para enviar un correo. Además, por desgracia, existen robots que rastrean páginas web en busca de direcciones de correo electrónico para enviar correos spam.</a:t>
            </a:r>
          </a:p>
          <a:p>
            <a:pPr algn="just"/>
            <a:endParaRPr lang="es-ES" sz="1600" dirty="0">
              <a:latin typeface="Arial" panose="020B0604020202020204" pitchFamily="34" charset="0"/>
              <a:cs typeface="Arial" panose="020B0604020202020204" pitchFamily="34" charset="0"/>
            </a:endParaRPr>
          </a:p>
          <a:p>
            <a:pPr algn="just"/>
            <a:r>
              <a:rPr lang="es-ES" sz="1600" dirty="0" smtClean="0">
                <a:latin typeface="Arial" panose="020B0604020202020204" pitchFamily="34" charset="0"/>
                <a:cs typeface="Arial" panose="020B0604020202020204" pitchFamily="34" charset="0"/>
              </a:rPr>
              <a:t>Por </a:t>
            </a:r>
            <a:r>
              <a:rPr lang="es-ES" sz="1600" dirty="0">
                <a:latin typeface="Arial" panose="020B0604020202020204" pitchFamily="34" charset="0"/>
                <a:cs typeface="Arial" panose="020B0604020202020204" pitchFamily="34" charset="0"/>
              </a:rPr>
              <a:t>lo que es mejor crear un conjunto de campos como asunto y descripción y desde el lenguaje de servidor enviar ese correo a la dirección que deseemos.</a:t>
            </a:r>
          </a:p>
        </p:txBody>
      </p:sp>
    </p:spTree>
    <p:extLst>
      <p:ext uri="{BB962C8B-B14F-4D97-AF65-F5344CB8AC3E}">
        <p14:creationId xmlns:p14="http://schemas.microsoft.com/office/powerpoint/2010/main" val="31035611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chemeClr val="tx1">
                    <a:lumMod val="95000"/>
                    <a:lumOff val="5000"/>
                  </a:schemeClr>
                </a:solidFill>
              </a:rPr>
              <a:t>Estructura de un documento</a:t>
            </a:r>
            <a:endParaRPr lang="es-ES_tradnl" dirty="0"/>
          </a:p>
        </p:txBody>
      </p:sp>
      <p:sp>
        <p:nvSpPr>
          <p:cNvPr id="15" name="9 Marcador de texto"/>
          <p:cNvSpPr>
            <a:spLocks noGrp="1"/>
          </p:cNvSpPr>
          <p:nvPr>
            <p:ph type="body" sz="quarter" idx="10"/>
          </p:nvPr>
        </p:nvSpPr>
        <p:spPr>
          <a:xfrm>
            <a:off x="2196855" y="1412881"/>
            <a:ext cx="5219746" cy="337078"/>
          </a:xfrm>
        </p:spPr>
        <p:txBody>
          <a:bodyPr/>
          <a:lstStyle/>
          <a:p>
            <a:r>
              <a:rPr lang="es-ES" dirty="0"/>
              <a:t>Entorno cliente – HTML y CSS </a:t>
            </a:r>
            <a:r>
              <a:rPr lang="es-ES" dirty="0" smtClean="0"/>
              <a:t>- Estructura de un documento</a:t>
            </a:r>
            <a:endParaRPr lang="es-ES" dirty="0"/>
          </a:p>
        </p:txBody>
      </p:sp>
      <p:sp>
        <p:nvSpPr>
          <p:cNvPr id="3" name="2 Rectángulo"/>
          <p:cNvSpPr/>
          <p:nvPr/>
        </p:nvSpPr>
        <p:spPr>
          <a:xfrm>
            <a:off x="2304033" y="2112114"/>
            <a:ext cx="8928992" cy="4230353"/>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wrap="square" tIns="144000" bIns="144000">
            <a:spAutoFit/>
          </a:bodyPr>
          <a:lstStyle/>
          <a:p>
            <a:r>
              <a:rPr lang="es-ES" sz="1600" dirty="0">
                <a:solidFill>
                  <a:srgbClr val="008000"/>
                </a:solidFill>
                <a:latin typeface="Arial" panose="020B0604020202020204" pitchFamily="34" charset="0"/>
                <a:cs typeface="Arial" panose="020B0604020202020204" pitchFamily="34" charset="0"/>
              </a:rPr>
              <a:t>&lt;!DOCTYPE </a:t>
            </a:r>
            <a:r>
              <a:rPr lang="es-ES" sz="1600" dirty="0" err="1">
                <a:solidFill>
                  <a:srgbClr val="008000"/>
                </a:solidFill>
                <a:latin typeface="Arial" panose="020B0604020202020204" pitchFamily="34" charset="0"/>
                <a:cs typeface="Arial" panose="020B0604020202020204" pitchFamily="34" charset="0"/>
              </a:rPr>
              <a:t>html</a:t>
            </a:r>
            <a:r>
              <a:rPr lang="es-ES" sz="1600" dirty="0">
                <a:solidFill>
                  <a:srgbClr val="008000"/>
                </a:solidFill>
                <a:latin typeface="Arial" panose="020B0604020202020204" pitchFamily="34" charset="0"/>
                <a:cs typeface="Arial" panose="020B0604020202020204" pitchFamily="34" charset="0"/>
              </a:rPr>
              <a:t>&gt;</a:t>
            </a:r>
          </a:p>
          <a:p>
            <a:r>
              <a:rPr lang="es-ES" sz="1600" dirty="0">
                <a:solidFill>
                  <a:srgbClr val="008000"/>
                </a:solidFill>
                <a:latin typeface="Arial" panose="020B0604020202020204" pitchFamily="34" charset="0"/>
                <a:cs typeface="Arial" panose="020B0604020202020204" pitchFamily="34" charset="0"/>
              </a:rPr>
              <a:t>&lt;</a:t>
            </a:r>
            <a:r>
              <a:rPr lang="es-ES" sz="1600" dirty="0" err="1">
                <a:solidFill>
                  <a:srgbClr val="008000"/>
                </a:solidFill>
                <a:latin typeface="Arial" panose="020B0604020202020204" pitchFamily="34" charset="0"/>
                <a:cs typeface="Arial" panose="020B0604020202020204" pitchFamily="34" charset="0"/>
              </a:rPr>
              <a:t>html</a:t>
            </a:r>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lang</a:t>
            </a:r>
            <a:r>
              <a:rPr lang="es-ES" sz="1600" dirty="0">
                <a:solidFill>
                  <a:srgbClr val="008000"/>
                </a:solidFill>
                <a:latin typeface="Arial" panose="020B0604020202020204" pitchFamily="34" charset="0"/>
                <a:cs typeface="Arial" panose="020B0604020202020204" pitchFamily="34" charset="0"/>
              </a:rPr>
              <a:t>="es"&gt;</a:t>
            </a:r>
          </a:p>
          <a:p>
            <a:pPr marL="0" lvl="1">
              <a:tabLst>
                <a:tab pos="361950" algn="l"/>
                <a:tab pos="715963" algn="l"/>
                <a:tab pos="1077913" algn="l"/>
              </a:tabLst>
            </a:pPr>
            <a:endParaRPr lang="es-ES" sz="1600" dirty="0">
              <a:solidFill>
                <a:srgbClr val="008000"/>
              </a:solidFill>
              <a:latin typeface="Arial" panose="020B0604020202020204" pitchFamily="34" charset="0"/>
              <a:cs typeface="Arial" panose="020B0604020202020204" pitchFamily="34" charset="0"/>
            </a:endParaRPr>
          </a:p>
          <a:p>
            <a:pPr marL="0" lvl="1">
              <a:tabLst>
                <a:tab pos="361950" algn="l"/>
                <a:tab pos="715963" algn="l"/>
                <a:tab pos="1077913" algn="l"/>
              </a:tabLst>
            </a:pPr>
            <a:r>
              <a:rPr lang="es-ES" sz="1600" dirty="0">
                <a:solidFill>
                  <a:srgbClr val="008000"/>
                </a:solidFill>
                <a:latin typeface="Arial" panose="020B0604020202020204" pitchFamily="34" charset="0"/>
                <a:cs typeface="Arial" panose="020B0604020202020204" pitchFamily="34" charset="0"/>
              </a:rPr>
              <a:t>	&lt;head&gt;</a:t>
            </a:r>
          </a:p>
          <a:p>
            <a:pPr marL="0" lvl="1">
              <a:tabLst>
                <a:tab pos="361950" algn="l"/>
                <a:tab pos="715963" algn="l"/>
                <a:tab pos="1077913" algn="l"/>
              </a:tabLst>
            </a:pPr>
            <a:r>
              <a:rPr lang="es-ES" sz="1600" dirty="0">
                <a:solidFill>
                  <a:srgbClr val="008000"/>
                </a:solidFill>
                <a:latin typeface="Arial" panose="020B0604020202020204" pitchFamily="34" charset="0"/>
                <a:cs typeface="Arial" panose="020B0604020202020204" pitchFamily="34" charset="0"/>
              </a:rPr>
              <a:t>		&lt;meta </a:t>
            </a:r>
            <a:r>
              <a:rPr lang="es-ES" sz="1600" dirty="0" err="1">
                <a:solidFill>
                  <a:srgbClr val="008000"/>
                </a:solidFill>
                <a:latin typeface="Arial" panose="020B0604020202020204" pitchFamily="34" charset="0"/>
                <a:cs typeface="Arial" panose="020B0604020202020204" pitchFamily="34" charset="0"/>
              </a:rPr>
              <a:t>charset</a:t>
            </a:r>
            <a:r>
              <a:rPr lang="es-ES" sz="1600" dirty="0">
                <a:solidFill>
                  <a:srgbClr val="008000"/>
                </a:solidFill>
                <a:latin typeface="Arial" panose="020B0604020202020204" pitchFamily="34" charset="0"/>
                <a:cs typeface="Arial" panose="020B0604020202020204" pitchFamily="34" charset="0"/>
              </a:rPr>
              <a:t>="utf-8" /&gt;</a:t>
            </a:r>
          </a:p>
          <a:p>
            <a:pPr marL="0" lvl="1">
              <a:tabLst>
                <a:tab pos="361950" algn="l"/>
                <a:tab pos="715963" algn="l"/>
                <a:tab pos="1077913" algn="l"/>
              </a:tabLst>
            </a:pPr>
            <a:r>
              <a:rPr lang="es-ES" sz="1600" dirty="0">
                <a:solidFill>
                  <a:srgbClr val="008000"/>
                </a:solidFill>
                <a:latin typeface="Arial" panose="020B0604020202020204" pitchFamily="34" charset="0"/>
                <a:cs typeface="Arial" panose="020B0604020202020204" pitchFamily="34" charset="0"/>
              </a:rPr>
              <a:t>		&lt;</a:t>
            </a:r>
            <a:r>
              <a:rPr lang="es-ES" sz="1600" dirty="0" err="1">
                <a:solidFill>
                  <a:srgbClr val="008000"/>
                </a:solidFill>
                <a:latin typeface="Arial" panose="020B0604020202020204" pitchFamily="34" charset="0"/>
                <a:cs typeface="Arial" panose="020B0604020202020204" pitchFamily="34" charset="0"/>
              </a:rPr>
              <a:t>title</a:t>
            </a:r>
            <a:r>
              <a:rPr lang="es-ES" sz="1600" dirty="0">
                <a:solidFill>
                  <a:srgbClr val="008000"/>
                </a:solidFill>
                <a:latin typeface="Arial" panose="020B0604020202020204" pitchFamily="34" charset="0"/>
                <a:cs typeface="Arial" panose="020B0604020202020204" pitchFamily="34" charset="0"/>
              </a:rPr>
              <a:t>&gt;Título de la página&lt;/</a:t>
            </a:r>
            <a:r>
              <a:rPr lang="es-ES" sz="1600" dirty="0" err="1">
                <a:solidFill>
                  <a:srgbClr val="008000"/>
                </a:solidFill>
                <a:latin typeface="Arial" panose="020B0604020202020204" pitchFamily="34" charset="0"/>
                <a:cs typeface="Arial" panose="020B0604020202020204" pitchFamily="34" charset="0"/>
              </a:rPr>
              <a:t>title</a:t>
            </a:r>
            <a:r>
              <a:rPr lang="es-ES" sz="1600" dirty="0">
                <a:solidFill>
                  <a:srgbClr val="008000"/>
                </a:solidFill>
                <a:latin typeface="Arial" panose="020B0604020202020204" pitchFamily="34" charset="0"/>
                <a:cs typeface="Arial" panose="020B0604020202020204" pitchFamily="34" charset="0"/>
              </a:rPr>
              <a:t>&gt;</a:t>
            </a:r>
          </a:p>
          <a:p>
            <a:pPr marL="0" lvl="1">
              <a:tabLst>
                <a:tab pos="361950" algn="l"/>
                <a:tab pos="715963" algn="l"/>
                <a:tab pos="1077913" algn="l"/>
              </a:tabLst>
            </a:pPr>
            <a:r>
              <a:rPr lang="es-ES" sz="1600" dirty="0">
                <a:solidFill>
                  <a:srgbClr val="008000"/>
                </a:solidFill>
                <a:latin typeface="Arial" panose="020B0604020202020204" pitchFamily="34" charset="0"/>
                <a:cs typeface="Arial" panose="020B0604020202020204" pitchFamily="34" charset="0"/>
              </a:rPr>
              <a:t>		&lt;</a:t>
            </a:r>
            <a:r>
              <a:rPr lang="es-ES" sz="1600" dirty="0" err="1">
                <a:solidFill>
                  <a:srgbClr val="008000"/>
                </a:solidFill>
                <a:latin typeface="Arial" panose="020B0604020202020204" pitchFamily="34" charset="0"/>
                <a:cs typeface="Arial" panose="020B0604020202020204" pitchFamily="34" charset="0"/>
              </a:rPr>
              <a:t>style</a:t>
            </a:r>
            <a:r>
              <a:rPr lang="es-ES" sz="1600" dirty="0">
                <a:solidFill>
                  <a:srgbClr val="008000"/>
                </a:solidFill>
                <a:latin typeface="Arial" panose="020B0604020202020204" pitchFamily="34" charset="0"/>
                <a:cs typeface="Arial" panose="020B0604020202020204" pitchFamily="34" charset="0"/>
              </a:rPr>
              <a:t>&gt;</a:t>
            </a:r>
          </a:p>
          <a:p>
            <a:pPr marL="0" lvl="1">
              <a:tabLst>
                <a:tab pos="361950" algn="l"/>
                <a:tab pos="715963" algn="l"/>
                <a:tab pos="1077913" algn="l"/>
              </a:tabLst>
            </a:pPr>
            <a:r>
              <a:rPr lang="es-ES" sz="1600" dirty="0">
                <a:solidFill>
                  <a:srgbClr val="008000"/>
                </a:solidFill>
                <a:latin typeface="Arial" panose="020B0604020202020204" pitchFamily="34" charset="0"/>
                <a:cs typeface="Arial" panose="020B0604020202020204" pitchFamily="34" charset="0"/>
              </a:rPr>
              <a:t>			p {</a:t>
            </a:r>
            <a:r>
              <a:rPr lang="es-ES" sz="1600" dirty="0" err="1">
                <a:solidFill>
                  <a:srgbClr val="008000"/>
                </a:solidFill>
                <a:latin typeface="Arial" panose="020B0604020202020204" pitchFamily="34" charset="0"/>
                <a:cs typeface="Arial" panose="020B0604020202020204" pitchFamily="34" charset="0"/>
              </a:rPr>
              <a:t>color:blue</a:t>
            </a:r>
            <a:r>
              <a:rPr lang="es-ES" sz="1600" dirty="0">
                <a:solidFill>
                  <a:srgbClr val="008000"/>
                </a:solidFill>
                <a:latin typeface="Arial" panose="020B0604020202020204" pitchFamily="34" charset="0"/>
                <a:cs typeface="Arial" panose="020B0604020202020204" pitchFamily="34" charset="0"/>
              </a:rPr>
              <a:t>;}</a:t>
            </a:r>
          </a:p>
          <a:p>
            <a:pPr marL="0" lvl="1">
              <a:tabLst>
                <a:tab pos="361950" algn="l"/>
                <a:tab pos="715963" algn="l"/>
                <a:tab pos="1077913" algn="l"/>
              </a:tabLst>
            </a:pPr>
            <a:r>
              <a:rPr lang="es-ES" sz="1600" dirty="0">
                <a:solidFill>
                  <a:srgbClr val="008000"/>
                </a:solidFill>
                <a:latin typeface="Arial" panose="020B0604020202020204" pitchFamily="34" charset="0"/>
                <a:cs typeface="Arial" panose="020B0604020202020204" pitchFamily="34" charset="0"/>
              </a:rPr>
              <a:t>		&lt;/</a:t>
            </a:r>
            <a:r>
              <a:rPr lang="es-ES" sz="1600" dirty="0" err="1">
                <a:solidFill>
                  <a:srgbClr val="008000"/>
                </a:solidFill>
                <a:latin typeface="Arial" panose="020B0604020202020204" pitchFamily="34" charset="0"/>
                <a:cs typeface="Arial" panose="020B0604020202020204" pitchFamily="34" charset="0"/>
              </a:rPr>
              <a:t>style</a:t>
            </a:r>
            <a:r>
              <a:rPr lang="es-ES" sz="1600" dirty="0">
                <a:solidFill>
                  <a:srgbClr val="008000"/>
                </a:solidFill>
                <a:latin typeface="Arial" panose="020B0604020202020204" pitchFamily="34" charset="0"/>
                <a:cs typeface="Arial" panose="020B0604020202020204" pitchFamily="34" charset="0"/>
              </a:rPr>
              <a:t>&gt;</a:t>
            </a:r>
          </a:p>
          <a:p>
            <a:pPr marL="0" lvl="1">
              <a:tabLst>
                <a:tab pos="361950" algn="l"/>
                <a:tab pos="715963" algn="l"/>
                <a:tab pos="1077913" algn="l"/>
              </a:tabLst>
            </a:pPr>
            <a:r>
              <a:rPr lang="es-ES" sz="1600" dirty="0">
                <a:solidFill>
                  <a:srgbClr val="008000"/>
                </a:solidFill>
                <a:latin typeface="Arial" panose="020B0604020202020204" pitchFamily="34" charset="0"/>
                <a:cs typeface="Arial" panose="020B0604020202020204" pitchFamily="34" charset="0"/>
              </a:rPr>
              <a:t>	&lt;/head&gt;</a:t>
            </a:r>
          </a:p>
          <a:p>
            <a:pPr marL="0" lvl="1">
              <a:tabLst>
                <a:tab pos="361950" algn="l"/>
                <a:tab pos="715963" algn="l"/>
                <a:tab pos="1077913" algn="l"/>
              </a:tabLst>
            </a:pPr>
            <a:endParaRPr lang="es-ES" sz="1600" dirty="0">
              <a:solidFill>
                <a:srgbClr val="008000"/>
              </a:solidFill>
              <a:latin typeface="Arial" panose="020B0604020202020204" pitchFamily="34" charset="0"/>
              <a:cs typeface="Arial" panose="020B0604020202020204" pitchFamily="34" charset="0"/>
            </a:endParaRPr>
          </a:p>
          <a:p>
            <a:pPr marL="0" lvl="1">
              <a:tabLst>
                <a:tab pos="361950" algn="l"/>
                <a:tab pos="715963" algn="l"/>
                <a:tab pos="1077913" algn="l"/>
              </a:tabLst>
            </a:pPr>
            <a:r>
              <a:rPr lang="es-ES" sz="1600" dirty="0">
                <a:solidFill>
                  <a:srgbClr val="008000"/>
                </a:solidFill>
                <a:latin typeface="Arial" panose="020B0604020202020204" pitchFamily="34" charset="0"/>
                <a:cs typeface="Arial" panose="020B0604020202020204" pitchFamily="34" charset="0"/>
              </a:rPr>
              <a:t>	&lt;</a:t>
            </a:r>
            <a:r>
              <a:rPr lang="es-ES" sz="1600" dirty="0" err="1">
                <a:solidFill>
                  <a:srgbClr val="008000"/>
                </a:solidFill>
                <a:latin typeface="Arial" panose="020B0604020202020204" pitchFamily="34" charset="0"/>
                <a:cs typeface="Arial" panose="020B0604020202020204" pitchFamily="34" charset="0"/>
              </a:rPr>
              <a:t>body</a:t>
            </a:r>
            <a:r>
              <a:rPr lang="es-ES" sz="1600" dirty="0">
                <a:solidFill>
                  <a:srgbClr val="008000"/>
                </a:solidFill>
                <a:latin typeface="Arial" panose="020B0604020202020204" pitchFamily="34" charset="0"/>
                <a:cs typeface="Arial" panose="020B0604020202020204" pitchFamily="34" charset="0"/>
              </a:rPr>
              <a:t>&gt;</a:t>
            </a:r>
          </a:p>
          <a:p>
            <a:pPr marL="0" lvl="1">
              <a:tabLst>
                <a:tab pos="361950" algn="l"/>
                <a:tab pos="715963" algn="l"/>
                <a:tab pos="1077913" algn="l"/>
              </a:tabLst>
            </a:pPr>
            <a:r>
              <a:rPr lang="es-ES" sz="1600" dirty="0">
                <a:solidFill>
                  <a:srgbClr val="008000"/>
                </a:solidFill>
                <a:latin typeface="Arial" panose="020B0604020202020204" pitchFamily="34" charset="0"/>
                <a:cs typeface="Arial" panose="020B0604020202020204" pitchFamily="34" charset="0"/>
              </a:rPr>
              <a:t>		&lt;p&gt;Aquí la información de la página.&lt;/p&gt;</a:t>
            </a:r>
          </a:p>
          <a:p>
            <a:pPr marL="0" lvl="1">
              <a:tabLst>
                <a:tab pos="361950" algn="l"/>
                <a:tab pos="715963" algn="l"/>
                <a:tab pos="1077913" algn="l"/>
              </a:tabLst>
            </a:pPr>
            <a:r>
              <a:rPr lang="es-ES" sz="1600" dirty="0">
                <a:solidFill>
                  <a:srgbClr val="008000"/>
                </a:solidFill>
                <a:latin typeface="Arial" panose="020B0604020202020204" pitchFamily="34" charset="0"/>
                <a:cs typeface="Arial" panose="020B0604020202020204" pitchFamily="34" charset="0"/>
              </a:rPr>
              <a:t>	&lt;/</a:t>
            </a:r>
            <a:r>
              <a:rPr lang="es-ES" sz="1600" dirty="0" err="1">
                <a:solidFill>
                  <a:srgbClr val="008000"/>
                </a:solidFill>
                <a:latin typeface="Arial" panose="020B0604020202020204" pitchFamily="34" charset="0"/>
                <a:cs typeface="Arial" panose="020B0604020202020204" pitchFamily="34" charset="0"/>
              </a:rPr>
              <a:t>body</a:t>
            </a:r>
            <a:r>
              <a:rPr lang="es-ES" sz="1600" dirty="0">
                <a:solidFill>
                  <a:srgbClr val="008000"/>
                </a:solidFill>
                <a:latin typeface="Arial" panose="020B0604020202020204" pitchFamily="34" charset="0"/>
                <a:cs typeface="Arial" panose="020B0604020202020204" pitchFamily="34" charset="0"/>
              </a:rPr>
              <a:t>&gt;</a:t>
            </a:r>
          </a:p>
          <a:p>
            <a:pPr marL="0" lvl="1">
              <a:tabLst>
                <a:tab pos="361950" algn="l"/>
                <a:tab pos="715963" algn="l"/>
                <a:tab pos="1077913" algn="l"/>
              </a:tabLst>
            </a:pPr>
            <a:endParaRPr lang="es-ES" sz="1600" dirty="0">
              <a:solidFill>
                <a:srgbClr val="008000"/>
              </a:solidFill>
              <a:latin typeface="Arial" panose="020B0604020202020204" pitchFamily="34" charset="0"/>
              <a:cs typeface="Arial" panose="020B0604020202020204" pitchFamily="34" charset="0"/>
            </a:endParaRPr>
          </a:p>
          <a:p>
            <a:r>
              <a:rPr lang="es-ES" sz="1600" dirty="0">
                <a:solidFill>
                  <a:srgbClr val="008000"/>
                </a:solidFill>
                <a:latin typeface="Arial" panose="020B0604020202020204" pitchFamily="34" charset="0"/>
                <a:cs typeface="Arial" panose="020B0604020202020204" pitchFamily="34" charset="0"/>
              </a:rPr>
              <a:t>&lt;/</a:t>
            </a:r>
            <a:r>
              <a:rPr lang="es-ES" sz="1600" dirty="0" err="1">
                <a:solidFill>
                  <a:srgbClr val="008000"/>
                </a:solidFill>
                <a:latin typeface="Arial" panose="020B0604020202020204" pitchFamily="34" charset="0"/>
                <a:cs typeface="Arial" panose="020B0604020202020204" pitchFamily="34" charset="0"/>
              </a:rPr>
              <a:t>html</a:t>
            </a:r>
            <a:r>
              <a:rPr lang="es-ES" sz="1600" dirty="0">
                <a:solidFill>
                  <a:srgbClr val="008000"/>
                </a:solidFill>
                <a:latin typeface="Arial" panose="020B0604020202020204" pitchFamily="34" charset="0"/>
                <a:cs typeface="Arial" panose="020B0604020202020204" pitchFamily="34" charset="0"/>
              </a:rPr>
              <a:t>&gt;</a:t>
            </a:r>
          </a:p>
        </p:txBody>
      </p:sp>
      <p:sp>
        <p:nvSpPr>
          <p:cNvPr id="2" name="1 Rectángulo"/>
          <p:cNvSpPr/>
          <p:nvPr/>
        </p:nvSpPr>
        <p:spPr>
          <a:xfrm>
            <a:off x="9375516" y="1961952"/>
            <a:ext cx="1776448" cy="307777"/>
          </a:xfrm>
          <a:prstGeom prst="rect">
            <a:avLst/>
          </a:prstGeom>
          <a:solidFill>
            <a:schemeClr val="bg1"/>
          </a:solidFill>
        </p:spPr>
        <p:txBody>
          <a:bodyPr wrap="none">
            <a:spAutoFit/>
          </a:bodyPr>
          <a:lstStyle/>
          <a:p>
            <a:r>
              <a:rPr lang="es-ES" sz="1400" dirty="0" smtClean="0">
                <a:solidFill>
                  <a:schemeClr val="accent1"/>
                </a:solidFill>
                <a:latin typeface="Arial" panose="020B0604020202020204" pitchFamily="34" charset="0"/>
                <a:cs typeface="Arial" panose="020B0604020202020204" pitchFamily="34" charset="0"/>
              </a:rPr>
              <a:t>estructurabase.html</a:t>
            </a:r>
            <a:endParaRPr lang="es-ES" dirty="0">
              <a:solidFill>
                <a:schemeClr val="accent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278720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a:xfrm>
            <a:off x="2196856" y="975348"/>
            <a:ext cx="9252194" cy="490966"/>
          </a:xfrm>
        </p:spPr>
        <p:txBody>
          <a:bodyPr/>
          <a:lstStyle/>
          <a:p>
            <a:r>
              <a:rPr lang="es-ES" dirty="0"/>
              <a:t>Enlaces – Enlace a una dirección de correo</a:t>
            </a:r>
          </a:p>
        </p:txBody>
      </p:sp>
      <p:sp>
        <p:nvSpPr>
          <p:cNvPr id="15" name="9 Marcador de texto"/>
          <p:cNvSpPr>
            <a:spLocks noGrp="1"/>
          </p:cNvSpPr>
          <p:nvPr>
            <p:ph type="body" sz="quarter" idx="10"/>
          </p:nvPr>
        </p:nvSpPr>
        <p:spPr>
          <a:xfrm>
            <a:off x="2196855" y="1412881"/>
            <a:ext cx="8820146" cy="337078"/>
          </a:xfrm>
        </p:spPr>
        <p:txBody>
          <a:bodyPr/>
          <a:lstStyle/>
          <a:p>
            <a:r>
              <a:rPr lang="es-ES" dirty="0"/>
              <a:t>Entorno cliente – HTML y CSS - Enlaces</a:t>
            </a:r>
          </a:p>
        </p:txBody>
      </p:sp>
      <p:sp>
        <p:nvSpPr>
          <p:cNvPr id="6" name="5 Rectángulo"/>
          <p:cNvSpPr/>
          <p:nvPr/>
        </p:nvSpPr>
        <p:spPr>
          <a:xfrm>
            <a:off x="2304033" y="1889944"/>
            <a:ext cx="8928992" cy="584775"/>
          </a:xfrm>
          <a:prstGeom prst="rect">
            <a:avLst/>
          </a:prstGeom>
          <a:ln>
            <a:noFill/>
          </a:ln>
        </p:spPr>
        <p:txBody>
          <a:bodyPr wrap="square">
            <a:spAutoFit/>
          </a:bodyPr>
          <a:lstStyle/>
          <a:p>
            <a:pPr algn="just"/>
            <a:endParaRPr lang="es-ES" sz="1600" dirty="0">
              <a:latin typeface="Arial" panose="020B0604020202020204" pitchFamily="34" charset="0"/>
              <a:cs typeface="Arial" panose="020B0604020202020204" pitchFamily="34" charset="0"/>
            </a:endParaRPr>
          </a:p>
          <a:p>
            <a:pPr algn="just"/>
            <a:endParaRPr lang="es-ES" sz="1600" dirty="0" smtClean="0">
              <a:latin typeface="Arial" panose="020B0604020202020204" pitchFamily="34" charset="0"/>
              <a:cs typeface="Arial" panose="020B0604020202020204" pitchFamily="34" charset="0"/>
            </a:endParaRPr>
          </a:p>
        </p:txBody>
      </p:sp>
      <p:sp>
        <p:nvSpPr>
          <p:cNvPr id="11" name="10 Rectángulo"/>
          <p:cNvSpPr/>
          <p:nvPr/>
        </p:nvSpPr>
        <p:spPr>
          <a:xfrm>
            <a:off x="2304033" y="1961952"/>
            <a:ext cx="8928992" cy="338554"/>
          </a:xfrm>
          <a:prstGeom prst="rect">
            <a:avLst/>
          </a:prstGeom>
        </p:spPr>
        <p:txBody>
          <a:bodyPr wrap="square">
            <a:spAutoFit/>
          </a:bodyPr>
          <a:lstStyle/>
          <a:p>
            <a:pPr algn="just"/>
            <a:r>
              <a:rPr lang="es-ES" sz="1600" dirty="0" smtClean="0">
                <a:latin typeface="Arial" panose="020B0604020202020204" pitchFamily="34" charset="0"/>
                <a:cs typeface="Arial" panose="020B0604020202020204" pitchFamily="34" charset="0"/>
              </a:rPr>
              <a:t>De todas formas vamos a ver las opciones que nos permite </a:t>
            </a:r>
            <a:r>
              <a:rPr lang="es-ES" sz="1600" dirty="0" err="1" smtClean="0">
                <a:latin typeface="Arial" panose="020B0604020202020204" pitchFamily="34" charset="0"/>
                <a:cs typeface="Arial" panose="020B0604020202020204" pitchFamily="34" charset="0"/>
              </a:rPr>
              <a:t>mailto</a:t>
            </a:r>
            <a:r>
              <a:rPr lang="es-ES" sz="1600" dirty="0" smtClean="0">
                <a:latin typeface="Arial" panose="020B0604020202020204" pitchFamily="34" charset="0"/>
                <a:cs typeface="Arial" panose="020B0604020202020204" pitchFamily="34" charset="0"/>
              </a:rPr>
              <a:t>.</a:t>
            </a:r>
            <a:endParaRPr lang="es-ES" sz="1600" dirty="0">
              <a:latin typeface="Arial" panose="020B0604020202020204" pitchFamily="34" charset="0"/>
              <a:cs typeface="Arial" panose="020B0604020202020204" pitchFamily="34" charset="0"/>
            </a:endParaRPr>
          </a:p>
        </p:txBody>
      </p:sp>
      <p:sp>
        <p:nvSpPr>
          <p:cNvPr id="2" name="1 Rectángulo"/>
          <p:cNvSpPr/>
          <p:nvPr/>
        </p:nvSpPr>
        <p:spPr>
          <a:xfrm>
            <a:off x="2448049" y="2466008"/>
            <a:ext cx="8856984" cy="1029476"/>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tIns="144000" bIns="144000">
            <a:spAutoFit/>
          </a:bodyPr>
          <a:lstStyle/>
          <a:p>
            <a:r>
              <a:rPr lang="en-US" sz="1600" dirty="0">
                <a:solidFill>
                  <a:srgbClr val="008000"/>
                </a:solidFill>
                <a:latin typeface="Arial" panose="020B0604020202020204" pitchFamily="34" charset="0"/>
                <a:cs typeface="Arial" panose="020B0604020202020204" pitchFamily="34" charset="0"/>
              </a:rPr>
              <a:t>&lt;a </a:t>
            </a:r>
            <a:r>
              <a:rPr lang="en-US" sz="1600" dirty="0" err="1">
                <a:solidFill>
                  <a:srgbClr val="008000"/>
                </a:solidFill>
                <a:latin typeface="Arial" panose="020B0604020202020204" pitchFamily="34" charset="0"/>
                <a:cs typeface="Arial" panose="020B0604020202020204" pitchFamily="34" charset="0"/>
              </a:rPr>
              <a:t>href</a:t>
            </a:r>
            <a:r>
              <a:rPr lang="en-US" sz="1600" dirty="0">
                <a:solidFill>
                  <a:srgbClr val="008000"/>
                </a:solidFill>
                <a:latin typeface="Arial" panose="020B0604020202020204" pitchFamily="34" charset="0"/>
                <a:cs typeface="Arial" panose="020B0604020202020204" pitchFamily="34" charset="0"/>
              </a:rPr>
              <a:t>="</a:t>
            </a:r>
            <a:r>
              <a:rPr lang="en-US" sz="1600" dirty="0">
                <a:solidFill>
                  <a:schemeClr val="tx1"/>
                </a:solidFill>
                <a:latin typeface="Arial" panose="020B0604020202020204" pitchFamily="34" charset="0"/>
                <a:cs typeface="Arial" panose="020B0604020202020204" pitchFamily="34" charset="0"/>
              </a:rPr>
              <a:t>mailto</a:t>
            </a:r>
            <a:r>
              <a:rPr lang="en-US" sz="1600" dirty="0">
                <a:solidFill>
                  <a:srgbClr val="008000"/>
                </a:solidFill>
                <a:latin typeface="Arial" panose="020B0604020202020204" pitchFamily="34" charset="0"/>
                <a:cs typeface="Arial" panose="020B0604020202020204" pitchFamily="34" charset="0"/>
              </a:rPr>
              <a:t>:</a:t>
            </a:r>
            <a:r>
              <a:rPr lang="es-ES" sz="1600" dirty="0">
                <a:solidFill>
                  <a:srgbClr val="008000"/>
                </a:solidFill>
                <a:latin typeface="Arial" panose="020B0604020202020204" pitchFamily="34" charset="0"/>
                <a:cs typeface="Arial" panose="020B0604020202020204" pitchFamily="34" charset="0"/>
              </a:rPr>
              <a:t>fdiezma@greenpc.es</a:t>
            </a:r>
            <a:r>
              <a:rPr lang="en-US" sz="1600" dirty="0" smtClean="0">
                <a:solidFill>
                  <a:srgbClr val="008000"/>
                </a:solidFill>
                <a:latin typeface="Arial" panose="020B0604020202020204" pitchFamily="34" charset="0"/>
                <a:cs typeface="Arial" panose="020B0604020202020204" pitchFamily="34" charset="0"/>
              </a:rPr>
              <a:t>?</a:t>
            </a:r>
            <a:r>
              <a:rPr lang="en-US" sz="1600" dirty="0" smtClean="0">
                <a:solidFill>
                  <a:schemeClr val="tx1"/>
                </a:solidFill>
                <a:latin typeface="Arial" panose="020B0604020202020204" pitchFamily="34" charset="0"/>
                <a:cs typeface="Arial" panose="020B0604020202020204" pitchFamily="34" charset="0"/>
              </a:rPr>
              <a:t>cc</a:t>
            </a:r>
            <a:r>
              <a:rPr lang="en-US" sz="1600" dirty="0" smtClean="0">
                <a:solidFill>
                  <a:srgbClr val="008000"/>
                </a:solidFill>
                <a:latin typeface="Arial" panose="020B0604020202020204" pitchFamily="34" charset="0"/>
                <a:cs typeface="Arial" panose="020B0604020202020204" pitchFamily="34" charset="0"/>
              </a:rPr>
              <a:t>=</a:t>
            </a:r>
            <a:r>
              <a:rPr lang="en-US" sz="1600" dirty="0" err="1" smtClean="0">
                <a:solidFill>
                  <a:srgbClr val="008000"/>
                </a:solidFill>
                <a:latin typeface="Arial" panose="020B0604020202020204" pitchFamily="34" charset="0"/>
                <a:cs typeface="Arial" panose="020B0604020202020204" pitchFamily="34" charset="0"/>
              </a:rPr>
              <a:t>comercial@greenpc.es&amp;</a:t>
            </a:r>
            <a:r>
              <a:rPr lang="en-US" sz="1600" dirty="0" err="1" smtClean="0">
                <a:solidFill>
                  <a:schemeClr val="tx1"/>
                </a:solidFill>
                <a:latin typeface="Arial" panose="020B0604020202020204" pitchFamily="34" charset="0"/>
                <a:cs typeface="Arial" panose="020B0604020202020204" pitchFamily="34" charset="0"/>
              </a:rPr>
              <a:t>bcc</a:t>
            </a:r>
            <a:r>
              <a:rPr lang="en-US" sz="1600" dirty="0" smtClean="0">
                <a:solidFill>
                  <a:srgbClr val="008000"/>
                </a:solidFill>
                <a:latin typeface="Arial" panose="020B0604020202020204" pitchFamily="34" charset="0"/>
                <a:cs typeface="Arial" panose="020B0604020202020204" pitchFamily="34" charset="0"/>
              </a:rPr>
              <a:t>=</a:t>
            </a:r>
            <a:r>
              <a:rPr lang="en-US" sz="1600" dirty="0" err="1" smtClean="0">
                <a:solidFill>
                  <a:srgbClr val="008000"/>
                </a:solidFill>
                <a:latin typeface="Arial" panose="020B0604020202020204" pitchFamily="34" charset="0"/>
                <a:cs typeface="Arial" panose="020B0604020202020204" pitchFamily="34" charset="0"/>
              </a:rPr>
              <a:t>direccion@greenpc.es&amp;</a:t>
            </a:r>
            <a:r>
              <a:rPr lang="en-US" sz="1600" dirty="0" err="1" smtClean="0">
                <a:solidFill>
                  <a:schemeClr val="tx1"/>
                </a:solidFill>
                <a:latin typeface="Arial" panose="020B0604020202020204" pitchFamily="34" charset="0"/>
                <a:cs typeface="Arial" panose="020B0604020202020204" pitchFamily="34" charset="0"/>
              </a:rPr>
              <a:t>subject</a:t>
            </a:r>
            <a:r>
              <a:rPr lang="en-US" sz="1600" dirty="0" smtClean="0">
                <a:solidFill>
                  <a:srgbClr val="008000"/>
                </a:solidFill>
                <a:latin typeface="Arial" panose="020B0604020202020204" pitchFamily="34" charset="0"/>
                <a:cs typeface="Arial" panose="020B0604020202020204" pitchFamily="34" charset="0"/>
              </a:rPr>
              <a:t>=Solicitud%20Información&amp;</a:t>
            </a:r>
            <a:r>
              <a:rPr lang="en-US" sz="1600" dirty="0" smtClean="0">
                <a:solidFill>
                  <a:schemeClr val="tx1"/>
                </a:solidFill>
                <a:latin typeface="Arial" panose="020B0604020202020204" pitchFamily="34" charset="0"/>
                <a:cs typeface="Arial" panose="020B0604020202020204" pitchFamily="34" charset="0"/>
              </a:rPr>
              <a:t>body</a:t>
            </a:r>
            <a:r>
              <a:rPr lang="en-US" sz="1600" dirty="0" smtClean="0">
                <a:solidFill>
                  <a:srgbClr val="008000"/>
                </a:solidFill>
                <a:latin typeface="Arial" panose="020B0604020202020204" pitchFamily="34" charset="0"/>
                <a:cs typeface="Arial" panose="020B0604020202020204" pitchFamily="34" charset="0"/>
              </a:rPr>
              <a:t>=Escribe%20tu%20solicitud"&gt;Enviar%20mail&lt;/</a:t>
            </a:r>
            <a:r>
              <a:rPr lang="en-US" sz="1600" dirty="0">
                <a:solidFill>
                  <a:srgbClr val="008000"/>
                </a:solidFill>
                <a:latin typeface="Arial" panose="020B0604020202020204" pitchFamily="34" charset="0"/>
                <a:cs typeface="Arial" panose="020B0604020202020204" pitchFamily="34" charset="0"/>
              </a:rPr>
              <a:t>a&gt;</a:t>
            </a:r>
            <a:endParaRPr lang="es-ES" sz="1600" dirty="0">
              <a:solidFill>
                <a:srgbClr val="008000"/>
              </a:solidFill>
              <a:latin typeface="Arial" panose="020B0604020202020204" pitchFamily="34" charset="0"/>
              <a:cs typeface="Arial" panose="020B0604020202020204" pitchFamily="34" charset="0"/>
            </a:endParaRPr>
          </a:p>
        </p:txBody>
      </p:sp>
      <p:sp>
        <p:nvSpPr>
          <p:cNvPr id="7" name="6 Rectángulo"/>
          <p:cNvSpPr/>
          <p:nvPr/>
        </p:nvSpPr>
        <p:spPr>
          <a:xfrm>
            <a:off x="2304033" y="3690144"/>
            <a:ext cx="8928992" cy="2062103"/>
          </a:xfrm>
          <a:prstGeom prst="rect">
            <a:avLst/>
          </a:prstGeom>
        </p:spPr>
        <p:txBody>
          <a:bodyPr wrap="square">
            <a:spAutoFit/>
          </a:bodyPr>
          <a:lstStyle/>
          <a:p>
            <a:pPr algn="just"/>
            <a:r>
              <a:rPr lang="es-ES" sz="1600" b="1" dirty="0" err="1" smtClean="0">
                <a:latin typeface="Arial" panose="020B0604020202020204" pitchFamily="34" charset="0"/>
                <a:cs typeface="Arial" panose="020B0604020202020204" pitchFamily="34" charset="0"/>
              </a:rPr>
              <a:t>mailto</a:t>
            </a:r>
            <a:r>
              <a:rPr lang="es-ES" sz="1600" dirty="0" smtClean="0">
                <a:latin typeface="Arial" panose="020B0604020202020204" pitchFamily="34" charset="0"/>
                <a:cs typeface="Arial" panose="020B0604020202020204" pitchFamily="34" charset="0"/>
              </a:rPr>
              <a:t> – es la dirección de correo del destinatario principal.</a:t>
            </a:r>
          </a:p>
          <a:p>
            <a:pPr algn="just"/>
            <a:r>
              <a:rPr lang="es-ES" sz="1600" b="1" dirty="0" smtClean="0">
                <a:latin typeface="Arial" panose="020B0604020202020204" pitchFamily="34" charset="0"/>
                <a:cs typeface="Arial" panose="020B0604020202020204" pitchFamily="34" charset="0"/>
              </a:rPr>
              <a:t>cc</a:t>
            </a:r>
            <a:r>
              <a:rPr lang="es-ES" sz="1600" dirty="0" smtClean="0">
                <a:latin typeface="Arial" panose="020B0604020202020204" pitchFamily="34" charset="0"/>
                <a:cs typeface="Arial" panose="020B0604020202020204" pitchFamily="34" charset="0"/>
              </a:rPr>
              <a:t> – es la dirección de correo en copia.</a:t>
            </a:r>
          </a:p>
          <a:p>
            <a:pPr algn="just"/>
            <a:r>
              <a:rPr lang="es-ES" sz="1600" b="1" dirty="0" err="1" smtClean="0">
                <a:latin typeface="Arial" panose="020B0604020202020204" pitchFamily="34" charset="0"/>
                <a:cs typeface="Arial" panose="020B0604020202020204" pitchFamily="34" charset="0"/>
              </a:rPr>
              <a:t>bcc</a:t>
            </a:r>
            <a:r>
              <a:rPr lang="es-ES" sz="1600" dirty="0" smtClean="0">
                <a:latin typeface="Arial" panose="020B0604020202020204" pitchFamily="34" charset="0"/>
                <a:cs typeface="Arial" panose="020B0604020202020204" pitchFamily="34" charset="0"/>
              </a:rPr>
              <a:t> – es la dirección de correo en copia oculta.</a:t>
            </a:r>
          </a:p>
          <a:p>
            <a:pPr algn="just"/>
            <a:r>
              <a:rPr lang="es-ES" sz="1600" b="1" dirty="0" err="1" smtClean="0">
                <a:latin typeface="Arial" panose="020B0604020202020204" pitchFamily="34" charset="0"/>
                <a:cs typeface="Arial" panose="020B0604020202020204" pitchFamily="34" charset="0"/>
              </a:rPr>
              <a:t>subject</a:t>
            </a:r>
            <a:r>
              <a:rPr lang="es-ES" sz="1600" dirty="0" smtClean="0">
                <a:latin typeface="Arial" panose="020B0604020202020204" pitchFamily="34" charset="0"/>
                <a:cs typeface="Arial" panose="020B0604020202020204" pitchFamily="34" charset="0"/>
              </a:rPr>
              <a:t> – Es el asunto.</a:t>
            </a:r>
          </a:p>
          <a:p>
            <a:pPr algn="just"/>
            <a:r>
              <a:rPr lang="es-ES" sz="1600" b="1" dirty="0" err="1" smtClean="0">
                <a:latin typeface="Arial" panose="020B0604020202020204" pitchFamily="34" charset="0"/>
                <a:cs typeface="Arial" panose="020B0604020202020204" pitchFamily="34" charset="0"/>
              </a:rPr>
              <a:t>body</a:t>
            </a:r>
            <a:r>
              <a:rPr lang="es-ES" sz="1600" dirty="0" smtClean="0">
                <a:latin typeface="Arial" panose="020B0604020202020204" pitchFamily="34" charset="0"/>
                <a:cs typeface="Arial" panose="020B0604020202020204" pitchFamily="34" charset="0"/>
              </a:rPr>
              <a:t> – es el cuerpo del mensaje.</a:t>
            </a:r>
          </a:p>
          <a:p>
            <a:pPr algn="just"/>
            <a:endParaRPr lang="es-ES" sz="1600" dirty="0">
              <a:latin typeface="Arial" panose="020B0604020202020204" pitchFamily="34" charset="0"/>
              <a:cs typeface="Arial" panose="020B0604020202020204" pitchFamily="34" charset="0"/>
            </a:endParaRPr>
          </a:p>
          <a:p>
            <a:pPr algn="just"/>
            <a:r>
              <a:rPr lang="es-ES" sz="1600" dirty="0" smtClean="0">
                <a:latin typeface="Arial" panose="020B0604020202020204" pitchFamily="34" charset="0"/>
                <a:cs typeface="Arial" panose="020B0604020202020204" pitchFamily="34" charset="0"/>
              </a:rPr>
              <a:t>Evidentemente al abrir el sistema de gestión de correo configurado en el sistema operativo del puesto cliente, el usuario podrá ampliar, modificar o borrar cualquiera de los campos.</a:t>
            </a:r>
            <a:endParaRPr lang="es-E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954650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a:xfrm>
            <a:off x="2196856" y="975348"/>
            <a:ext cx="9252194" cy="490966"/>
          </a:xfrm>
        </p:spPr>
        <p:txBody>
          <a:bodyPr/>
          <a:lstStyle/>
          <a:p>
            <a:r>
              <a:rPr lang="es-ES" dirty="0"/>
              <a:t>Enlaces – Enlace para descargar un fichero.</a:t>
            </a:r>
          </a:p>
        </p:txBody>
      </p:sp>
      <p:sp>
        <p:nvSpPr>
          <p:cNvPr id="15" name="9 Marcador de texto"/>
          <p:cNvSpPr>
            <a:spLocks noGrp="1"/>
          </p:cNvSpPr>
          <p:nvPr>
            <p:ph type="body" sz="quarter" idx="10"/>
          </p:nvPr>
        </p:nvSpPr>
        <p:spPr>
          <a:xfrm>
            <a:off x="2196855" y="1412881"/>
            <a:ext cx="8820146" cy="337078"/>
          </a:xfrm>
        </p:spPr>
        <p:txBody>
          <a:bodyPr/>
          <a:lstStyle/>
          <a:p>
            <a:r>
              <a:rPr lang="es-ES" dirty="0"/>
              <a:t>Entorno cliente – HTML y CSS - Enlaces</a:t>
            </a:r>
          </a:p>
        </p:txBody>
      </p:sp>
      <p:sp>
        <p:nvSpPr>
          <p:cNvPr id="6" name="5 Rectángulo"/>
          <p:cNvSpPr/>
          <p:nvPr/>
        </p:nvSpPr>
        <p:spPr>
          <a:xfrm>
            <a:off x="2304033" y="1889944"/>
            <a:ext cx="8928992" cy="584775"/>
          </a:xfrm>
          <a:prstGeom prst="rect">
            <a:avLst/>
          </a:prstGeom>
          <a:ln>
            <a:noFill/>
          </a:ln>
        </p:spPr>
        <p:txBody>
          <a:bodyPr wrap="square">
            <a:spAutoFit/>
          </a:bodyPr>
          <a:lstStyle/>
          <a:p>
            <a:pPr algn="just"/>
            <a:endParaRPr lang="es-ES" sz="1600" dirty="0">
              <a:latin typeface="Arial" panose="020B0604020202020204" pitchFamily="34" charset="0"/>
              <a:cs typeface="Arial" panose="020B0604020202020204" pitchFamily="34" charset="0"/>
            </a:endParaRPr>
          </a:p>
          <a:p>
            <a:pPr algn="just"/>
            <a:endParaRPr lang="es-ES" sz="1600" dirty="0" smtClean="0">
              <a:latin typeface="Arial" panose="020B0604020202020204" pitchFamily="34" charset="0"/>
              <a:cs typeface="Arial" panose="020B0604020202020204" pitchFamily="34" charset="0"/>
            </a:endParaRPr>
          </a:p>
        </p:txBody>
      </p:sp>
      <p:sp>
        <p:nvSpPr>
          <p:cNvPr id="11" name="10 Rectángulo"/>
          <p:cNvSpPr/>
          <p:nvPr/>
        </p:nvSpPr>
        <p:spPr>
          <a:xfrm>
            <a:off x="2304033" y="1961952"/>
            <a:ext cx="8928992" cy="3293209"/>
          </a:xfrm>
          <a:prstGeom prst="rect">
            <a:avLst/>
          </a:prstGeom>
        </p:spPr>
        <p:txBody>
          <a:bodyPr wrap="square">
            <a:spAutoFit/>
          </a:bodyPr>
          <a:lstStyle/>
          <a:p>
            <a:pPr algn="just"/>
            <a:r>
              <a:rPr lang="es-ES" sz="1600" dirty="0">
                <a:latin typeface="Arial" panose="020B0604020202020204" pitchFamily="34" charset="0"/>
                <a:cs typeface="Arial" panose="020B0604020202020204" pitchFamily="34" charset="0"/>
              </a:rPr>
              <a:t>En la URL se </a:t>
            </a:r>
            <a:r>
              <a:rPr lang="es-ES" sz="1600" dirty="0" smtClean="0">
                <a:latin typeface="Arial" panose="020B0604020202020204" pitchFamily="34" charset="0"/>
                <a:cs typeface="Arial" panose="020B0604020202020204" pitchFamily="34" charset="0"/>
              </a:rPr>
              <a:t>escribe la ruta relativa de donde se encuentra el fichero a descargar. </a:t>
            </a:r>
            <a:r>
              <a:rPr lang="es-ES" sz="1600" dirty="0">
                <a:latin typeface="Arial" panose="020B0604020202020204" pitchFamily="34" charset="0"/>
                <a:cs typeface="Arial" panose="020B0604020202020204" pitchFamily="34" charset="0"/>
              </a:rPr>
              <a:t>Por ejemplo, para descargar un fichero de nombre </a:t>
            </a:r>
            <a:r>
              <a:rPr lang="es-ES" sz="1600" dirty="0" smtClean="0">
                <a:latin typeface="Arial" panose="020B0604020202020204" pitchFamily="34" charset="0"/>
                <a:cs typeface="Arial" panose="020B0604020202020204" pitchFamily="34" charset="0"/>
              </a:rPr>
              <a:t>imagenes.zip</a:t>
            </a:r>
            <a:r>
              <a:rPr lang="es-ES" sz="1600" dirty="0">
                <a:latin typeface="Arial" panose="020B0604020202020204" pitchFamily="34" charset="0"/>
                <a:cs typeface="Arial" panose="020B0604020202020204" pitchFamily="34" charset="0"/>
              </a:rPr>
              <a:t> se debe poner:</a:t>
            </a:r>
          </a:p>
          <a:p>
            <a:pPr algn="just"/>
            <a:endParaRPr lang="es-ES" sz="1600" dirty="0">
              <a:latin typeface="Arial" panose="020B0604020202020204" pitchFamily="34" charset="0"/>
              <a:cs typeface="Arial" panose="020B0604020202020204" pitchFamily="34" charset="0"/>
            </a:endParaRPr>
          </a:p>
          <a:p>
            <a:pPr algn="just"/>
            <a:endParaRPr lang="es-ES" sz="1600" dirty="0" smtClean="0">
              <a:latin typeface="Arial" panose="020B0604020202020204" pitchFamily="34" charset="0"/>
              <a:cs typeface="Arial" panose="020B0604020202020204" pitchFamily="34" charset="0"/>
            </a:endParaRPr>
          </a:p>
          <a:p>
            <a:pPr algn="just"/>
            <a:endParaRPr lang="es-ES" sz="1600" dirty="0">
              <a:latin typeface="Arial" panose="020B0604020202020204" pitchFamily="34" charset="0"/>
              <a:cs typeface="Arial" panose="020B0604020202020204" pitchFamily="34" charset="0"/>
            </a:endParaRPr>
          </a:p>
          <a:p>
            <a:pPr algn="just"/>
            <a:endParaRPr lang="es-ES" sz="1600" dirty="0" smtClean="0">
              <a:latin typeface="Arial" panose="020B0604020202020204" pitchFamily="34" charset="0"/>
              <a:cs typeface="Arial" panose="020B0604020202020204" pitchFamily="34" charset="0"/>
            </a:endParaRPr>
          </a:p>
          <a:p>
            <a:pPr algn="just"/>
            <a:r>
              <a:rPr lang="es-ES" sz="1600" dirty="0" smtClean="0">
                <a:latin typeface="Arial" panose="020B0604020202020204" pitchFamily="34" charset="0"/>
                <a:cs typeface="Arial" panose="020B0604020202020204" pitchFamily="34" charset="0"/>
              </a:rPr>
              <a:t>que </a:t>
            </a:r>
            <a:r>
              <a:rPr lang="es-ES" sz="1600" dirty="0">
                <a:latin typeface="Arial" panose="020B0604020202020204" pitchFamily="34" charset="0"/>
                <a:cs typeface="Arial" panose="020B0604020202020204" pitchFamily="34" charset="0"/>
              </a:rPr>
              <a:t>se ve como </a:t>
            </a:r>
            <a:r>
              <a:rPr lang="es-ES" sz="1600" dirty="0">
                <a:solidFill>
                  <a:srgbClr val="0000FF"/>
                </a:solidFill>
                <a:latin typeface="Arial" panose="020B0604020202020204" pitchFamily="34" charset="0"/>
                <a:cs typeface="Arial" panose="020B0604020202020204" pitchFamily="34" charset="0"/>
              </a:rPr>
              <a:t>descarga fichero</a:t>
            </a:r>
            <a:r>
              <a:rPr lang="es-ES" sz="1600" dirty="0">
                <a:latin typeface="Arial" panose="020B0604020202020204" pitchFamily="34" charset="0"/>
                <a:cs typeface="Arial" panose="020B0604020202020204" pitchFamily="34" charset="0"/>
              </a:rPr>
              <a:t> </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Si pulsas sobre él se abrirá una ventana avisándote de una descarga de archivos y preguntándote qué deseas hacer.</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Si el fichero no lo encuentra nos abre una nueva página para indicarnos que no lo ha </a:t>
            </a:r>
            <a:r>
              <a:rPr lang="es-ES" sz="1600" dirty="0" smtClean="0">
                <a:latin typeface="Arial" panose="020B0604020202020204" pitchFamily="34" charset="0"/>
                <a:cs typeface="Arial" panose="020B0604020202020204" pitchFamily="34" charset="0"/>
              </a:rPr>
              <a:t>encontrado, indicándonos que no se ha encontrado la página.</a:t>
            </a:r>
            <a:endParaRPr lang="es-ES" sz="1600" dirty="0">
              <a:latin typeface="Arial" panose="020B0604020202020204" pitchFamily="34" charset="0"/>
              <a:cs typeface="Arial" panose="020B0604020202020204" pitchFamily="34" charset="0"/>
            </a:endParaRPr>
          </a:p>
        </p:txBody>
      </p:sp>
      <p:sp>
        <p:nvSpPr>
          <p:cNvPr id="2" name="1 Rectángulo"/>
          <p:cNvSpPr/>
          <p:nvPr/>
        </p:nvSpPr>
        <p:spPr>
          <a:xfrm>
            <a:off x="3421062" y="2754040"/>
            <a:ext cx="6838950" cy="537034"/>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tIns="144000" bIns="144000">
            <a:spAutoFit/>
          </a:bodyPr>
          <a:lstStyle/>
          <a:p>
            <a:pPr algn="ctr"/>
            <a:r>
              <a:rPr lang="es-ES" sz="1600" dirty="0">
                <a:solidFill>
                  <a:srgbClr val="008000"/>
                </a:solidFill>
                <a:latin typeface="Arial" panose="020B0604020202020204" pitchFamily="34" charset="0"/>
                <a:cs typeface="Arial" panose="020B0604020202020204" pitchFamily="34" charset="0"/>
              </a:rPr>
              <a:t>&lt;a </a:t>
            </a:r>
            <a:r>
              <a:rPr lang="es-ES" sz="1600" dirty="0" err="1">
                <a:solidFill>
                  <a:srgbClr val="008000"/>
                </a:solidFill>
                <a:latin typeface="Arial" panose="020B0604020202020204" pitchFamily="34" charset="0"/>
                <a:cs typeface="Arial" panose="020B0604020202020204" pitchFamily="34" charset="0"/>
              </a:rPr>
              <a:t>href</a:t>
            </a:r>
            <a:r>
              <a:rPr lang="es-ES" sz="1600" dirty="0">
                <a:solidFill>
                  <a:srgbClr val="008000"/>
                </a:solidFill>
                <a:latin typeface="Arial" panose="020B0604020202020204" pitchFamily="34" charset="0"/>
                <a:cs typeface="Arial" panose="020B0604020202020204" pitchFamily="34" charset="0"/>
              </a:rPr>
              <a:t>=“imagenes.zip"&gt;descarga fichero&lt;/a&gt;</a:t>
            </a:r>
          </a:p>
        </p:txBody>
      </p:sp>
    </p:spTree>
    <p:extLst>
      <p:ext uri="{BB962C8B-B14F-4D97-AF65-F5344CB8AC3E}">
        <p14:creationId xmlns:p14="http://schemas.microsoft.com/office/powerpoint/2010/main" val="211241833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a:xfrm>
            <a:off x="2196856" y="975348"/>
            <a:ext cx="9252194" cy="490966"/>
          </a:xfrm>
        </p:spPr>
        <p:txBody>
          <a:bodyPr/>
          <a:lstStyle/>
          <a:p>
            <a:pPr>
              <a:spcBef>
                <a:spcPts val="0"/>
              </a:spcBef>
              <a:defRPr/>
            </a:pPr>
            <a:r>
              <a:rPr lang="es-ES" dirty="0"/>
              <a:t>Enlace que se abre en una nueva ventana</a:t>
            </a:r>
          </a:p>
        </p:txBody>
      </p:sp>
      <p:sp>
        <p:nvSpPr>
          <p:cNvPr id="15" name="9 Marcador de texto"/>
          <p:cNvSpPr>
            <a:spLocks noGrp="1"/>
          </p:cNvSpPr>
          <p:nvPr>
            <p:ph type="body" sz="quarter" idx="10"/>
          </p:nvPr>
        </p:nvSpPr>
        <p:spPr>
          <a:xfrm>
            <a:off x="2196855" y="1412881"/>
            <a:ext cx="8820146" cy="337078"/>
          </a:xfrm>
        </p:spPr>
        <p:txBody>
          <a:bodyPr/>
          <a:lstStyle/>
          <a:p>
            <a:r>
              <a:rPr lang="es-ES" dirty="0"/>
              <a:t>Entorno cliente – HTML y CSS - Enlaces</a:t>
            </a:r>
          </a:p>
        </p:txBody>
      </p:sp>
      <p:sp>
        <p:nvSpPr>
          <p:cNvPr id="6" name="5 Rectángulo"/>
          <p:cNvSpPr/>
          <p:nvPr/>
        </p:nvSpPr>
        <p:spPr>
          <a:xfrm>
            <a:off x="2304033" y="1889944"/>
            <a:ext cx="8928992" cy="584775"/>
          </a:xfrm>
          <a:prstGeom prst="rect">
            <a:avLst/>
          </a:prstGeom>
          <a:ln>
            <a:noFill/>
          </a:ln>
        </p:spPr>
        <p:txBody>
          <a:bodyPr wrap="square">
            <a:spAutoFit/>
          </a:bodyPr>
          <a:lstStyle/>
          <a:p>
            <a:pPr algn="just"/>
            <a:endParaRPr lang="es-ES" sz="1600" dirty="0">
              <a:latin typeface="Arial" panose="020B0604020202020204" pitchFamily="34" charset="0"/>
              <a:cs typeface="Arial" panose="020B0604020202020204" pitchFamily="34" charset="0"/>
            </a:endParaRPr>
          </a:p>
          <a:p>
            <a:pPr algn="just"/>
            <a:endParaRPr lang="es-ES" sz="1600" dirty="0" smtClean="0">
              <a:latin typeface="Arial" panose="020B0604020202020204" pitchFamily="34" charset="0"/>
              <a:cs typeface="Arial" panose="020B0604020202020204" pitchFamily="34" charset="0"/>
            </a:endParaRPr>
          </a:p>
        </p:txBody>
      </p:sp>
      <p:sp>
        <p:nvSpPr>
          <p:cNvPr id="11" name="10 Rectángulo"/>
          <p:cNvSpPr/>
          <p:nvPr/>
        </p:nvSpPr>
        <p:spPr>
          <a:xfrm>
            <a:off x="2304033" y="1961952"/>
            <a:ext cx="8928992" cy="1815882"/>
          </a:xfrm>
          <a:prstGeom prst="rect">
            <a:avLst/>
          </a:prstGeom>
        </p:spPr>
        <p:txBody>
          <a:bodyPr wrap="square">
            <a:spAutoFit/>
          </a:bodyPr>
          <a:lstStyle/>
          <a:p>
            <a:pPr algn="just"/>
            <a:r>
              <a:rPr lang="es-ES" sz="1600" dirty="0">
                <a:latin typeface="Arial" panose="020B0604020202020204" pitchFamily="34" charset="0"/>
                <a:cs typeface="Arial" panose="020B0604020202020204" pitchFamily="34" charset="0"/>
              </a:rPr>
              <a:t>Si quieres que la página que enlazas aparezca en una nueva ventana del navegador, solamente tienes que poner </a:t>
            </a:r>
            <a:r>
              <a:rPr lang="es-ES" sz="1600" b="1" dirty="0">
                <a:latin typeface="Arial" panose="020B0604020202020204" pitchFamily="34" charset="0"/>
                <a:cs typeface="Arial" panose="020B0604020202020204" pitchFamily="34" charset="0"/>
              </a:rPr>
              <a:t>target</a:t>
            </a:r>
            <a:r>
              <a:rPr lang="es-ES" sz="1600" b="1" dirty="0" smtClean="0">
                <a:latin typeface="Arial" panose="020B0604020202020204" pitchFamily="34" charset="0"/>
                <a:cs typeface="Arial" panose="020B0604020202020204" pitchFamily="34" charset="0"/>
              </a:rPr>
              <a:t>=</a:t>
            </a:r>
            <a:r>
              <a:rPr lang="es-ES" sz="1600" b="1" dirty="0">
                <a:latin typeface="Arial" panose="020B0604020202020204" pitchFamily="34" charset="0"/>
                <a:cs typeface="Arial" panose="020B0604020202020204" pitchFamily="34" charset="0"/>
              </a:rPr>
              <a:t> </a:t>
            </a:r>
            <a:r>
              <a:rPr lang="es-ES" sz="1600" b="1" dirty="0" smtClean="0">
                <a:latin typeface="Arial" panose="020B0604020202020204" pitchFamily="34" charset="0"/>
                <a:cs typeface="Arial" panose="020B0604020202020204" pitchFamily="34" charset="0"/>
              </a:rPr>
              <a:t>"_</a:t>
            </a:r>
            <a:r>
              <a:rPr lang="es-ES" sz="1600" b="1" dirty="0" err="1" smtClean="0">
                <a:latin typeface="Arial" panose="020B0604020202020204" pitchFamily="34" charset="0"/>
                <a:cs typeface="Arial" panose="020B0604020202020204" pitchFamily="34" charset="0"/>
              </a:rPr>
              <a:t>blank</a:t>
            </a:r>
            <a:r>
              <a:rPr lang="es-ES" sz="1600" b="1" dirty="0" smtClean="0">
                <a:latin typeface="Arial" panose="020B0604020202020204" pitchFamily="34" charset="0"/>
                <a:cs typeface="Arial" panose="020B0604020202020204" pitchFamily="34" charset="0"/>
              </a:rPr>
              <a:t>"</a:t>
            </a:r>
            <a:r>
              <a:rPr lang="es-ES" sz="1600" dirty="0">
                <a:latin typeface="Arial" panose="020B0604020202020204" pitchFamily="34" charset="0"/>
                <a:cs typeface="Arial" panose="020B0604020202020204" pitchFamily="34" charset="0"/>
              </a:rPr>
              <a:t> como atributo del enlace, así:</a:t>
            </a:r>
          </a:p>
          <a:p>
            <a:endParaRPr lang="es-ES" sz="1600" dirty="0">
              <a:latin typeface="Arial" panose="020B0604020202020204" pitchFamily="34" charset="0"/>
              <a:cs typeface="Arial" panose="020B0604020202020204" pitchFamily="34" charset="0"/>
            </a:endParaRPr>
          </a:p>
          <a:p>
            <a:pPr algn="ctr"/>
            <a:endParaRPr lang="es-ES" sz="1600" dirty="0">
              <a:latin typeface="Arial" panose="020B0604020202020204" pitchFamily="34" charset="0"/>
              <a:cs typeface="Arial" panose="020B0604020202020204" pitchFamily="34" charset="0"/>
            </a:endParaRPr>
          </a:p>
          <a:p>
            <a:pPr algn="just"/>
            <a:endParaRPr lang="es-ES" sz="1600" dirty="0" smtClean="0">
              <a:latin typeface="Arial" panose="020B0604020202020204" pitchFamily="34" charset="0"/>
              <a:cs typeface="Arial" panose="020B0604020202020204" pitchFamily="34" charset="0"/>
            </a:endParaRPr>
          </a:p>
          <a:p>
            <a:pPr algn="just"/>
            <a:endParaRPr lang="es-ES" sz="1600" dirty="0" smtClean="0">
              <a:latin typeface="Arial" panose="020B0604020202020204" pitchFamily="34" charset="0"/>
              <a:cs typeface="Arial" panose="020B0604020202020204" pitchFamily="34" charset="0"/>
            </a:endParaRPr>
          </a:p>
          <a:p>
            <a:pPr algn="just"/>
            <a:r>
              <a:rPr lang="es-ES" sz="1600" dirty="0" smtClean="0">
                <a:latin typeface="Arial" panose="020B0604020202020204" pitchFamily="34" charset="0"/>
                <a:cs typeface="Arial" panose="020B0604020202020204" pitchFamily="34" charset="0"/>
              </a:rPr>
              <a:t>Los valores </a:t>
            </a:r>
            <a:r>
              <a:rPr lang="es-ES" sz="1600" dirty="0">
                <a:latin typeface="Arial" panose="020B0604020202020204" pitchFamily="34" charset="0"/>
                <a:cs typeface="Arial" panose="020B0604020202020204" pitchFamily="34" charset="0"/>
              </a:rPr>
              <a:t>que se pueden escribir en </a:t>
            </a:r>
            <a:r>
              <a:rPr lang="es-ES" sz="1600" dirty="0" smtClean="0">
                <a:latin typeface="Arial" panose="020B0604020202020204" pitchFamily="34" charset="0"/>
                <a:cs typeface="Arial" panose="020B0604020202020204" pitchFamily="34" charset="0"/>
              </a:rPr>
              <a:t>target son:</a:t>
            </a:r>
            <a:endParaRPr lang="es-ES" sz="1600" dirty="0">
              <a:latin typeface="Arial" panose="020B0604020202020204" pitchFamily="34" charset="0"/>
              <a:cs typeface="Arial" panose="020B0604020202020204" pitchFamily="34" charset="0"/>
            </a:endParaRPr>
          </a:p>
        </p:txBody>
      </p:sp>
      <p:sp>
        <p:nvSpPr>
          <p:cNvPr id="3" name="2 Rectángulo"/>
          <p:cNvSpPr/>
          <p:nvPr/>
        </p:nvSpPr>
        <p:spPr>
          <a:xfrm>
            <a:off x="4552811" y="2700616"/>
            <a:ext cx="4556054" cy="537034"/>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tIns="144000" bIns="144000">
            <a:spAutoFit/>
          </a:bodyPr>
          <a:lstStyle/>
          <a:p>
            <a:pPr algn="ctr"/>
            <a:r>
              <a:rPr lang="es-ES" sz="1600" dirty="0">
                <a:solidFill>
                  <a:srgbClr val="008000"/>
                </a:solidFill>
                <a:latin typeface="Arial" panose="020B0604020202020204" pitchFamily="34" charset="0"/>
                <a:cs typeface="Arial" panose="020B0604020202020204" pitchFamily="34" charset="0"/>
              </a:rPr>
              <a:t>&lt;a </a:t>
            </a:r>
            <a:r>
              <a:rPr lang="es-ES" sz="1600" dirty="0" err="1">
                <a:solidFill>
                  <a:srgbClr val="008000"/>
                </a:solidFill>
                <a:latin typeface="Arial" panose="020B0604020202020204" pitchFamily="34" charset="0"/>
                <a:cs typeface="Arial" panose="020B0604020202020204" pitchFamily="34" charset="0"/>
              </a:rPr>
              <a:t>href</a:t>
            </a:r>
            <a:r>
              <a:rPr lang="es-ES" sz="1600" dirty="0">
                <a:solidFill>
                  <a:srgbClr val="008000"/>
                </a:solidFill>
                <a:latin typeface="Arial" panose="020B0604020202020204" pitchFamily="34" charset="0"/>
                <a:cs typeface="Arial" panose="020B0604020202020204" pitchFamily="34" charset="0"/>
              </a:rPr>
              <a:t>="index.html" target=“_</a:t>
            </a:r>
            <a:r>
              <a:rPr lang="es-ES" sz="1600" dirty="0" err="1">
                <a:solidFill>
                  <a:srgbClr val="008000"/>
                </a:solidFill>
                <a:latin typeface="Arial" panose="020B0604020202020204" pitchFamily="34" charset="0"/>
                <a:cs typeface="Arial" panose="020B0604020202020204" pitchFamily="34" charset="0"/>
              </a:rPr>
              <a:t>blank</a:t>
            </a:r>
            <a:r>
              <a:rPr lang="es-ES" sz="1600" dirty="0">
                <a:solidFill>
                  <a:srgbClr val="008000"/>
                </a:solidFill>
                <a:latin typeface="Arial" panose="020B0604020202020204" pitchFamily="34" charset="0"/>
                <a:cs typeface="Arial" panose="020B0604020202020204" pitchFamily="34" charset="0"/>
              </a:rPr>
              <a:t>"&gt;</a:t>
            </a:r>
            <a:r>
              <a:rPr lang="es-ES" sz="1600" dirty="0" err="1">
                <a:solidFill>
                  <a:srgbClr val="008000"/>
                </a:solidFill>
                <a:latin typeface="Arial" panose="020B0604020202020204" pitchFamily="34" charset="0"/>
                <a:cs typeface="Arial" panose="020B0604020202020204" pitchFamily="34" charset="0"/>
              </a:rPr>
              <a:t>Indice</a:t>
            </a:r>
            <a:r>
              <a:rPr lang="es-ES" sz="1600" dirty="0">
                <a:solidFill>
                  <a:srgbClr val="008000"/>
                </a:solidFill>
                <a:latin typeface="Arial" panose="020B0604020202020204" pitchFamily="34" charset="0"/>
                <a:cs typeface="Arial" panose="020B0604020202020204" pitchFamily="34" charset="0"/>
              </a:rPr>
              <a:t>&lt;/a&gt;</a:t>
            </a:r>
          </a:p>
        </p:txBody>
      </p:sp>
      <p:graphicFrame>
        <p:nvGraphicFramePr>
          <p:cNvPr id="8" name="7 Tabla"/>
          <p:cNvGraphicFramePr>
            <a:graphicFrameLocks noGrp="1"/>
          </p:cNvGraphicFramePr>
          <p:nvPr>
            <p:extLst>
              <p:ext uri="{D42A27DB-BD31-4B8C-83A1-F6EECF244321}">
                <p14:modId xmlns:p14="http://schemas.microsoft.com/office/powerpoint/2010/main" val="461814541"/>
              </p:ext>
            </p:extLst>
          </p:nvPr>
        </p:nvGraphicFramePr>
        <p:xfrm>
          <a:off x="2925588" y="3906168"/>
          <a:ext cx="7810500" cy="2833138"/>
        </p:xfrm>
        <a:graphic>
          <a:graphicData uri="http://schemas.openxmlformats.org/drawingml/2006/table">
            <a:tbl>
              <a:tblPr bandRow="1">
                <a:tableStyleId>{D27102A9-8310-4765-A935-A1911B00CA55}</a:tableStyleId>
              </a:tblPr>
              <a:tblGrid>
                <a:gridCol w="1341460"/>
                <a:gridCol w="6469040"/>
              </a:tblGrid>
              <a:tr h="553027">
                <a:tc>
                  <a:txBody>
                    <a:bodyPr/>
                    <a:lstStyle/>
                    <a:p>
                      <a:pPr fontAlgn="t"/>
                      <a:r>
                        <a:rPr lang="es-ES" sz="1600" noProof="0" dirty="0">
                          <a:effectLst/>
                        </a:rPr>
                        <a:t>_</a:t>
                      </a:r>
                      <a:r>
                        <a:rPr lang="es-ES" sz="1600" noProof="0" dirty="0" err="1">
                          <a:effectLst/>
                        </a:rPr>
                        <a:t>blank</a:t>
                      </a:r>
                      <a:endParaRPr lang="es-ES" sz="1600" b="1" noProof="0" dirty="0">
                        <a:effectLst/>
                        <a:latin typeface="Arial" panose="020B0604020202020204" pitchFamily="34" charset="0"/>
                        <a:cs typeface="Arial" panose="020B0604020202020204" pitchFamily="34" charset="0"/>
                      </a:endParaRPr>
                    </a:p>
                  </a:txBody>
                  <a:tcPr marL="47625" marR="47625" marT="66675" marB="66675"/>
                </a:tc>
                <a:tc>
                  <a:txBody>
                    <a:bodyPr/>
                    <a:lstStyle/>
                    <a:p>
                      <a:pPr fontAlgn="t"/>
                      <a:r>
                        <a:rPr lang="es-ES" sz="1600" noProof="0" dirty="0" smtClean="0">
                          <a:effectLst/>
                        </a:rPr>
                        <a:t>Abre el enlace en una nueva ventana o pestaña.</a:t>
                      </a:r>
                      <a:endParaRPr lang="es-ES" sz="1600" noProof="0" dirty="0">
                        <a:effectLst/>
                        <a:latin typeface="Arial" panose="020B0604020202020204" pitchFamily="34" charset="0"/>
                        <a:cs typeface="Arial" panose="020B0604020202020204" pitchFamily="34" charset="0"/>
                      </a:endParaRPr>
                    </a:p>
                  </a:txBody>
                  <a:tcPr marL="47625" marR="47625" marT="66675" marB="66675"/>
                </a:tc>
              </a:tr>
              <a:tr h="553027">
                <a:tc>
                  <a:txBody>
                    <a:bodyPr/>
                    <a:lstStyle/>
                    <a:p>
                      <a:pPr fontAlgn="t"/>
                      <a:r>
                        <a:rPr lang="es-ES" sz="1600" noProof="0" dirty="0">
                          <a:effectLst/>
                        </a:rPr>
                        <a:t>_</a:t>
                      </a:r>
                      <a:r>
                        <a:rPr lang="es-ES" sz="1600" noProof="0" dirty="0" err="1">
                          <a:effectLst/>
                        </a:rPr>
                        <a:t>self</a:t>
                      </a:r>
                      <a:endParaRPr lang="es-ES" sz="1600" b="1" noProof="0" dirty="0">
                        <a:effectLst/>
                        <a:latin typeface="Arial" panose="020B0604020202020204" pitchFamily="34" charset="0"/>
                        <a:cs typeface="Arial" panose="020B0604020202020204" pitchFamily="34" charset="0"/>
                      </a:endParaRPr>
                    </a:p>
                  </a:txBody>
                  <a:tcPr marL="47625" marR="47625" marT="66675" marB="66675"/>
                </a:tc>
                <a:tc>
                  <a:txBody>
                    <a:bodyPr/>
                    <a:lstStyle/>
                    <a:p>
                      <a:pPr fontAlgn="t"/>
                      <a:r>
                        <a:rPr lang="es-ES" sz="1600" noProof="0" dirty="0" smtClean="0">
                          <a:effectLst/>
                        </a:rPr>
                        <a:t>Abre el enlace en el mismo </a:t>
                      </a:r>
                      <a:r>
                        <a:rPr lang="es-ES" sz="1600" noProof="0" dirty="0" err="1" smtClean="0">
                          <a:effectLst/>
                        </a:rPr>
                        <a:t>frame</a:t>
                      </a:r>
                      <a:r>
                        <a:rPr lang="es-ES" sz="1600" noProof="0" dirty="0" smtClean="0">
                          <a:effectLst/>
                        </a:rPr>
                        <a:t> donde</a:t>
                      </a:r>
                      <a:r>
                        <a:rPr lang="es-ES" sz="1600" baseline="0" noProof="0" dirty="0" smtClean="0">
                          <a:effectLst/>
                        </a:rPr>
                        <a:t> se encuentra el enlace. (La opción por defecto).</a:t>
                      </a:r>
                      <a:endParaRPr lang="es-ES" sz="1600" noProof="0" dirty="0">
                        <a:effectLst/>
                        <a:latin typeface="Arial" panose="020B0604020202020204" pitchFamily="34" charset="0"/>
                        <a:cs typeface="Arial" panose="020B0604020202020204" pitchFamily="34" charset="0"/>
                      </a:endParaRPr>
                    </a:p>
                  </a:txBody>
                  <a:tcPr marL="47625" marR="47625" marT="66675" marB="66675"/>
                </a:tc>
              </a:tr>
              <a:tr h="553027">
                <a:tc>
                  <a:txBody>
                    <a:bodyPr/>
                    <a:lstStyle/>
                    <a:p>
                      <a:pPr fontAlgn="t"/>
                      <a:r>
                        <a:rPr lang="es-ES" sz="1600" noProof="0" dirty="0">
                          <a:effectLst/>
                        </a:rPr>
                        <a:t>_</a:t>
                      </a:r>
                      <a:r>
                        <a:rPr lang="es-ES" sz="1600" noProof="0" dirty="0" err="1">
                          <a:effectLst/>
                        </a:rPr>
                        <a:t>parent</a:t>
                      </a:r>
                      <a:endParaRPr lang="es-ES" sz="1600" b="1" noProof="0" dirty="0">
                        <a:effectLst/>
                        <a:latin typeface="Arial" panose="020B0604020202020204" pitchFamily="34" charset="0"/>
                        <a:cs typeface="Arial" panose="020B0604020202020204" pitchFamily="34" charset="0"/>
                      </a:endParaRPr>
                    </a:p>
                  </a:txBody>
                  <a:tcPr marL="47625" marR="47625" marT="66675" marB="66675"/>
                </a:tc>
                <a:tc>
                  <a:txBody>
                    <a:bodyPr/>
                    <a:lstStyle/>
                    <a:p>
                      <a:pPr fontAlgn="t"/>
                      <a:r>
                        <a:rPr lang="es-ES" sz="1600" noProof="0" dirty="0" smtClean="0">
                          <a:effectLst/>
                        </a:rPr>
                        <a:t>Abre el enlace en el </a:t>
                      </a:r>
                      <a:r>
                        <a:rPr lang="es-ES" sz="1600" noProof="0" dirty="0" err="1" smtClean="0">
                          <a:effectLst/>
                        </a:rPr>
                        <a:t>frame</a:t>
                      </a:r>
                      <a:r>
                        <a:rPr lang="es-ES" sz="1600" noProof="0" dirty="0" smtClean="0">
                          <a:effectLst/>
                        </a:rPr>
                        <a:t> padre.</a:t>
                      </a:r>
                      <a:endParaRPr lang="es-ES" sz="1600" noProof="0" dirty="0">
                        <a:effectLst/>
                        <a:latin typeface="Arial" panose="020B0604020202020204" pitchFamily="34" charset="0"/>
                        <a:cs typeface="Arial" panose="020B0604020202020204" pitchFamily="34" charset="0"/>
                      </a:endParaRPr>
                    </a:p>
                  </a:txBody>
                  <a:tcPr marL="47625" marR="47625" marT="66675" marB="66675"/>
                </a:tc>
              </a:tr>
              <a:tr h="553027">
                <a:tc>
                  <a:txBody>
                    <a:bodyPr/>
                    <a:lstStyle/>
                    <a:p>
                      <a:pPr fontAlgn="t"/>
                      <a:r>
                        <a:rPr lang="es-ES" sz="1600" noProof="0" dirty="0">
                          <a:effectLst/>
                        </a:rPr>
                        <a:t>_top</a:t>
                      </a:r>
                      <a:endParaRPr lang="es-ES" sz="1600" b="1" noProof="0" dirty="0">
                        <a:effectLst/>
                        <a:latin typeface="Arial" panose="020B0604020202020204" pitchFamily="34" charset="0"/>
                        <a:cs typeface="Arial" panose="020B0604020202020204" pitchFamily="34" charset="0"/>
                      </a:endParaRPr>
                    </a:p>
                  </a:txBody>
                  <a:tcPr marL="47625" marR="47625" marT="66675" marB="66675"/>
                </a:tc>
                <a:tc>
                  <a:txBody>
                    <a:bodyPr/>
                    <a:lstStyle/>
                    <a:p>
                      <a:pPr fontAlgn="t"/>
                      <a:r>
                        <a:rPr lang="es-ES" sz="1600" noProof="0" dirty="0" smtClean="0">
                          <a:effectLst/>
                        </a:rPr>
                        <a:t>Abre el enlace en el </a:t>
                      </a:r>
                      <a:r>
                        <a:rPr lang="es-ES" sz="1600" noProof="0" dirty="0" err="1" smtClean="0">
                          <a:effectLst/>
                        </a:rPr>
                        <a:t>body</a:t>
                      </a:r>
                      <a:r>
                        <a:rPr lang="es-ES" sz="1600" noProof="0" dirty="0" smtClean="0">
                          <a:effectLst/>
                        </a:rPr>
                        <a:t> de la ventana.</a:t>
                      </a:r>
                      <a:endParaRPr lang="es-ES" sz="1600" noProof="0" dirty="0">
                        <a:effectLst/>
                        <a:latin typeface="Arial" panose="020B0604020202020204" pitchFamily="34" charset="0"/>
                        <a:cs typeface="Arial" panose="020B0604020202020204" pitchFamily="34" charset="0"/>
                      </a:endParaRPr>
                    </a:p>
                  </a:txBody>
                  <a:tcPr marL="47625" marR="47625" marT="66675" marB="66675"/>
                </a:tc>
              </a:tr>
              <a:tr h="553027">
                <a:tc>
                  <a:txBody>
                    <a:bodyPr/>
                    <a:lstStyle/>
                    <a:p>
                      <a:pPr fontAlgn="t"/>
                      <a:r>
                        <a:rPr lang="es-ES" sz="1600" noProof="0" dirty="0" err="1">
                          <a:effectLst/>
                        </a:rPr>
                        <a:t>framename</a:t>
                      </a:r>
                      <a:endParaRPr lang="es-ES" sz="1600" b="1" noProof="0" dirty="0">
                        <a:effectLst/>
                        <a:latin typeface="Arial" panose="020B0604020202020204" pitchFamily="34" charset="0"/>
                        <a:cs typeface="Arial" panose="020B0604020202020204" pitchFamily="34" charset="0"/>
                      </a:endParaRPr>
                    </a:p>
                  </a:txBody>
                  <a:tcPr marL="47625" marR="47625" marT="66675" marB="66675"/>
                </a:tc>
                <a:tc>
                  <a:txBody>
                    <a:bodyPr/>
                    <a:lstStyle/>
                    <a:p>
                      <a:pPr fontAlgn="t"/>
                      <a:r>
                        <a:rPr lang="es-ES" sz="1600" noProof="0" dirty="0" smtClean="0">
                          <a:effectLst/>
                        </a:rPr>
                        <a:t>Abre el enlace en el </a:t>
                      </a:r>
                      <a:r>
                        <a:rPr lang="es-ES" sz="1600" noProof="0" dirty="0" err="1" smtClean="0">
                          <a:effectLst/>
                        </a:rPr>
                        <a:t>frame</a:t>
                      </a:r>
                      <a:r>
                        <a:rPr lang="es-ES" sz="1600" noProof="0" dirty="0" smtClean="0">
                          <a:effectLst/>
                        </a:rPr>
                        <a:t> indicado.</a:t>
                      </a:r>
                      <a:endParaRPr lang="es-ES" sz="1600" noProof="0" dirty="0">
                        <a:effectLst/>
                        <a:latin typeface="Arial" panose="020B0604020202020204" pitchFamily="34" charset="0"/>
                        <a:cs typeface="Arial" panose="020B0604020202020204" pitchFamily="34" charset="0"/>
                      </a:endParaRPr>
                    </a:p>
                  </a:txBody>
                  <a:tcPr marL="47625" marR="47625" marT="66675" marB="66675"/>
                </a:tc>
              </a:tr>
            </a:tbl>
          </a:graphicData>
        </a:graphic>
      </p:graphicFrame>
    </p:spTree>
    <p:extLst>
      <p:ext uri="{BB962C8B-B14F-4D97-AF65-F5344CB8AC3E}">
        <p14:creationId xmlns:p14="http://schemas.microsoft.com/office/powerpoint/2010/main" val="64880349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a:xfrm>
            <a:off x="2196856" y="975348"/>
            <a:ext cx="9252194" cy="490966"/>
          </a:xfrm>
        </p:spPr>
        <p:txBody>
          <a:bodyPr/>
          <a:lstStyle/>
          <a:p>
            <a:r>
              <a:rPr lang="es-ES" dirty="0" smtClean="0"/>
              <a:t>Atajos en los enlaces</a:t>
            </a:r>
            <a:endParaRPr lang="es-ES" dirty="0"/>
          </a:p>
        </p:txBody>
      </p:sp>
      <p:sp>
        <p:nvSpPr>
          <p:cNvPr id="15" name="9 Marcador de texto"/>
          <p:cNvSpPr>
            <a:spLocks noGrp="1"/>
          </p:cNvSpPr>
          <p:nvPr>
            <p:ph type="body" sz="quarter" idx="10"/>
          </p:nvPr>
        </p:nvSpPr>
        <p:spPr>
          <a:xfrm>
            <a:off x="2196855" y="1412881"/>
            <a:ext cx="8820146" cy="337078"/>
          </a:xfrm>
        </p:spPr>
        <p:txBody>
          <a:bodyPr/>
          <a:lstStyle/>
          <a:p>
            <a:r>
              <a:rPr lang="es-ES" dirty="0"/>
              <a:t>Entorno cliente – HTML y CSS - Enlaces</a:t>
            </a:r>
          </a:p>
        </p:txBody>
      </p:sp>
      <p:sp>
        <p:nvSpPr>
          <p:cNvPr id="6" name="5 Rectángulo"/>
          <p:cNvSpPr/>
          <p:nvPr/>
        </p:nvSpPr>
        <p:spPr>
          <a:xfrm>
            <a:off x="2304033" y="1889944"/>
            <a:ext cx="8928992" cy="584775"/>
          </a:xfrm>
          <a:prstGeom prst="rect">
            <a:avLst/>
          </a:prstGeom>
          <a:ln>
            <a:noFill/>
          </a:ln>
        </p:spPr>
        <p:txBody>
          <a:bodyPr wrap="square">
            <a:spAutoFit/>
          </a:bodyPr>
          <a:lstStyle/>
          <a:p>
            <a:pPr algn="just"/>
            <a:endParaRPr lang="es-ES" sz="1600" dirty="0">
              <a:latin typeface="Arial" panose="020B0604020202020204" pitchFamily="34" charset="0"/>
              <a:cs typeface="Arial" panose="020B0604020202020204" pitchFamily="34" charset="0"/>
            </a:endParaRPr>
          </a:p>
          <a:p>
            <a:pPr algn="just"/>
            <a:endParaRPr lang="es-ES" sz="1600" dirty="0" smtClean="0">
              <a:latin typeface="Arial" panose="020B0604020202020204" pitchFamily="34" charset="0"/>
              <a:cs typeface="Arial" panose="020B0604020202020204" pitchFamily="34" charset="0"/>
            </a:endParaRPr>
          </a:p>
        </p:txBody>
      </p:sp>
      <p:sp>
        <p:nvSpPr>
          <p:cNvPr id="11" name="10 Rectángulo"/>
          <p:cNvSpPr/>
          <p:nvPr/>
        </p:nvSpPr>
        <p:spPr>
          <a:xfrm>
            <a:off x="2304033" y="1961952"/>
            <a:ext cx="8928992" cy="4031873"/>
          </a:xfrm>
          <a:prstGeom prst="rect">
            <a:avLst/>
          </a:prstGeom>
        </p:spPr>
        <p:txBody>
          <a:bodyPr wrap="square">
            <a:spAutoFit/>
          </a:bodyPr>
          <a:lstStyle/>
          <a:p>
            <a:pPr algn="just"/>
            <a:r>
              <a:rPr lang="es-ES" sz="1600" dirty="0">
                <a:latin typeface="Arial" pitchFamily="34" charset="0"/>
                <a:cs typeface="Arial" pitchFamily="34" charset="0"/>
              </a:rPr>
              <a:t>Podemos crear atajos de teclado en nuestros enlaces utilizando la propiedad </a:t>
            </a:r>
            <a:r>
              <a:rPr lang="es-ES" sz="1600" dirty="0" err="1">
                <a:latin typeface="Arial" pitchFamily="34" charset="0"/>
                <a:cs typeface="Arial" pitchFamily="34" charset="0"/>
              </a:rPr>
              <a:t>accesskey</a:t>
            </a:r>
            <a:r>
              <a:rPr lang="es-ES" sz="1600" dirty="0">
                <a:latin typeface="Arial" pitchFamily="34" charset="0"/>
                <a:cs typeface="Arial" pitchFamily="34" charset="0"/>
              </a:rPr>
              <a:t> y entre dobles comillas indicarle la tecla del atajo</a:t>
            </a:r>
            <a:r>
              <a:rPr lang="es-ES" sz="1600" dirty="0" smtClean="0">
                <a:latin typeface="Arial" pitchFamily="34" charset="0"/>
                <a:cs typeface="Arial" pitchFamily="34" charset="0"/>
              </a:rPr>
              <a:t>.</a:t>
            </a:r>
          </a:p>
          <a:p>
            <a:pPr algn="just"/>
            <a:endParaRPr lang="es-ES" sz="1600" dirty="0">
              <a:latin typeface="Arial" pitchFamily="34" charset="0"/>
              <a:cs typeface="Arial" pitchFamily="34" charset="0"/>
            </a:endParaRPr>
          </a:p>
          <a:p>
            <a:endParaRPr lang="es-ES" sz="1600" dirty="0">
              <a:latin typeface="Arial" pitchFamily="34" charset="0"/>
              <a:cs typeface="Arial" pitchFamily="34" charset="0"/>
            </a:endParaRPr>
          </a:p>
          <a:p>
            <a:pPr algn="ctr"/>
            <a:endParaRPr lang="es-ES" sz="1600" dirty="0">
              <a:latin typeface="Arial" pitchFamily="34" charset="0"/>
              <a:cs typeface="Arial" pitchFamily="34" charset="0"/>
            </a:endParaRPr>
          </a:p>
          <a:p>
            <a:pPr algn="just"/>
            <a:endParaRPr lang="es-ES" sz="1600" dirty="0" smtClean="0">
              <a:latin typeface="Arial" pitchFamily="34" charset="0"/>
              <a:cs typeface="Arial" pitchFamily="34" charset="0"/>
            </a:endParaRPr>
          </a:p>
          <a:p>
            <a:pPr algn="just"/>
            <a:r>
              <a:rPr lang="es-ES" sz="1600" dirty="0" smtClean="0">
                <a:latin typeface="Arial" pitchFamily="34" charset="0"/>
                <a:cs typeface="Arial" pitchFamily="34" charset="0"/>
              </a:rPr>
              <a:t>Dependiendo </a:t>
            </a:r>
            <a:r>
              <a:rPr lang="es-ES" sz="1600" dirty="0">
                <a:latin typeface="Arial" pitchFamily="34" charset="0"/>
                <a:cs typeface="Arial" pitchFamily="34" charset="0"/>
              </a:rPr>
              <a:t>del navegador habrá que combinar esa tecla con </a:t>
            </a:r>
            <a:r>
              <a:rPr lang="es-ES" sz="1600" dirty="0" err="1">
                <a:latin typeface="Arial" pitchFamily="34" charset="0"/>
                <a:cs typeface="Arial" pitchFamily="34" charset="0"/>
              </a:rPr>
              <a:t>Alt</a:t>
            </a:r>
            <a:r>
              <a:rPr lang="es-ES" sz="1600" dirty="0">
                <a:latin typeface="Arial" pitchFamily="34" charset="0"/>
                <a:cs typeface="Arial" pitchFamily="34" charset="0"/>
              </a:rPr>
              <a:t> (Internet Explorer, Chrome) para realizar el atajo. Control con Safari, Mayus + </a:t>
            </a:r>
            <a:r>
              <a:rPr lang="es-ES" sz="1600" dirty="0" err="1">
                <a:latin typeface="Arial" pitchFamily="34" charset="0"/>
                <a:cs typeface="Arial" pitchFamily="34" charset="0"/>
              </a:rPr>
              <a:t>Esc</a:t>
            </a:r>
            <a:r>
              <a:rPr lang="es-ES" sz="1600" dirty="0">
                <a:latin typeface="Arial" pitchFamily="34" charset="0"/>
                <a:cs typeface="Arial" pitchFamily="34" charset="0"/>
              </a:rPr>
              <a:t> en Opera.</a:t>
            </a:r>
          </a:p>
          <a:p>
            <a:endParaRPr lang="es-ES" sz="1600" dirty="0">
              <a:latin typeface="Arial" pitchFamily="34" charset="0"/>
              <a:cs typeface="Arial" pitchFamily="34" charset="0"/>
            </a:endParaRPr>
          </a:p>
          <a:p>
            <a:pPr algn="just"/>
            <a:r>
              <a:rPr lang="es-ES" sz="1600" dirty="0">
                <a:latin typeface="Arial" pitchFamily="34" charset="0"/>
                <a:cs typeface="Arial" pitchFamily="34" charset="0"/>
              </a:rPr>
              <a:t>Con la definición anterior el usuario no puede saber que tecla es la nos permite el atajo por lo que si decidimos usar los atajos hay que resaltarlos de alguna manera, por ejemplo: </a:t>
            </a:r>
          </a:p>
          <a:p>
            <a:pPr algn="just"/>
            <a:endParaRPr lang="es-ES" sz="1600" dirty="0">
              <a:latin typeface="Arial" pitchFamily="34" charset="0"/>
              <a:cs typeface="Arial" pitchFamily="34" charset="0"/>
            </a:endParaRPr>
          </a:p>
          <a:p>
            <a:pPr algn="just"/>
            <a:endParaRPr lang="es-ES" sz="1600" dirty="0">
              <a:latin typeface="Arial" pitchFamily="34" charset="0"/>
              <a:cs typeface="Arial" pitchFamily="34" charset="0"/>
            </a:endParaRPr>
          </a:p>
          <a:p>
            <a:pPr algn="just"/>
            <a:endParaRPr lang="es-ES" sz="1600" dirty="0" smtClean="0">
              <a:latin typeface="Arial" pitchFamily="34" charset="0"/>
              <a:cs typeface="Arial" pitchFamily="34" charset="0"/>
            </a:endParaRPr>
          </a:p>
          <a:p>
            <a:pPr algn="just"/>
            <a:endParaRPr lang="es-ES" sz="1600" dirty="0" smtClean="0">
              <a:latin typeface="Arial" pitchFamily="34" charset="0"/>
              <a:cs typeface="Arial" pitchFamily="34" charset="0"/>
            </a:endParaRPr>
          </a:p>
          <a:p>
            <a:pPr algn="just"/>
            <a:r>
              <a:rPr lang="es-ES" sz="1600" dirty="0" smtClean="0">
                <a:latin typeface="Arial" pitchFamily="34" charset="0"/>
                <a:cs typeface="Arial" pitchFamily="34" charset="0"/>
              </a:rPr>
              <a:t>Con </a:t>
            </a:r>
            <a:r>
              <a:rPr lang="es-ES" sz="1600" dirty="0">
                <a:latin typeface="Arial" pitchFamily="34" charset="0"/>
                <a:cs typeface="Arial" pitchFamily="34" charset="0"/>
              </a:rPr>
              <a:t>la etiqueta &lt;</a:t>
            </a:r>
            <a:r>
              <a:rPr lang="es-ES" sz="1600" dirty="0" err="1">
                <a:latin typeface="Arial" pitchFamily="34" charset="0"/>
                <a:cs typeface="Arial" pitchFamily="34" charset="0"/>
              </a:rPr>
              <a:t>em</a:t>
            </a:r>
            <a:r>
              <a:rPr lang="es-ES" sz="1600" dirty="0">
                <a:latin typeface="Arial" pitchFamily="34" charset="0"/>
                <a:cs typeface="Arial" pitchFamily="34" charset="0"/>
              </a:rPr>
              <a:t>&gt; conseguimos que el formato de la letra I esté en cursiva.</a:t>
            </a:r>
          </a:p>
        </p:txBody>
      </p:sp>
      <p:sp>
        <p:nvSpPr>
          <p:cNvPr id="4" name="3 Rectángulo"/>
          <p:cNvSpPr/>
          <p:nvPr/>
        </p:nvSpPr>
        <p:spPr>
          <a:xfrm>
            <a:off x="4658690" y="2703518"/>
            <a:ext cx="4363694" cy="537034"/>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tIns="144000" bIns="144000">
            <a:spAutoFit/>
          </a:bodyPr>
          <a:lstStyle/>
          <a:p>
            <a:pPr algn="ctr"/>
            <a:r>
              <a:rPr lang="es-ES" sz="1600" dirty="0">
                <a:solidFill>
                  <a:srgbClr val="008000"/>
                </a:solidFill>
                <a:latin typeface="Arial" panose="020B0604020202020204" pitchFamily="34" charset="0"/>
                <a:cs typeface="Arial" panose="020B0604020202020204" pitchFamily="34" charset="0"/>
              </a:rPr>
              <a:t>&lt;a </a:t>
            </a:r>
            <a:r>
              <a:rPr lang="es-ES" sz="1600" dirty="0" err="1">
                <a:solidFill>
                  <a:srgbClr val="008000"/>
                </a:solidFill>
                <a:latin typeface="Arial" panose="020B0604020202020204" pitchFamily="34" charset="0"/>
                <a:cs typeface="Arial" panose="020B0604020202020204" pitchFamily="34" charset="0"/>
              </a:rPr>
              <a:t>href</a:t>
            </a:r>
            <a:r>
              <a:rPr lang="es-ES" sz="1600" dirty="0">
                <a:solidFill>
                  <a:srgbClr val="008000"/>
                </a:solidFill>
                <a:latin typeface="Arial" panose="020B0604020202020204" pitchFamily="34" charset="0"/>
                <a:cs typeface="Arial" panose="020B0604020202020204" pitchFamily="34" charset="0"/>
              </a:rPr>
              <a:t>="index.html" </a:t>
            </a:r>
            <a:r>
              <a:rPr lang="es-ES" sz="1600" dirty="0" err="1">
                <a:solidFill>
                  <a:srgbClr val="008000"/>
                </a:solidFill>
                <a:latin typeface="Arial" panose="020B0604020202020204" pitchFamily="34" charset="0"/>
                <a:cs typeface="Arial" panose="020B0604020202020204" pitchFamily="34" charset="0"/>
              </a:rPr>
              <a:t>accesskey</a:t>
            </a:r>
            <a:r>
              <a:rPr lang="es-ES" sz="1600" dirty="0">
                <a:solidFill>
                  <a:srgbClr val="008000"/>
                </a:solidFill>
                <a:latin typeface="Arial" panose="020B0604020202020204" pitchFamily="34" charset="0"/>
                <a:cs typeface="Arial" panose="020B0604020202020204" pitchFamily="34" charset="0"/>
              </a:rPr>
              <a:t>="i"&gt;Inicio&lt;/a&gt;</a:t>
            </a:r>
          </a:p>
        </p:txBody>
      </p:sp>
      <p:sp>
        <p:nvSpPr>
          <p:cNvPr id="5" name="4 Rectángulo"/>
          <p:cNvSpPr/>
          <p:nvPr/>
        </p:nvSpPr>
        <p:spPr>
          <a:xfrm>
            <a:off x="3421062" y="4953310"/>
            <a:ext cx="6838950" cy="537034"/>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tIns="144000" bIns="144000">
            <a:spAutoFit/>
          </a:bodyPr>
          <a:lstStyle/>
          <a:p>
            <a:pPr algn="ctr"/>
            <a:r>
              <a:rPr lang="es-ES" sz="1600" dirty="0">
                <a:solidFill>
                  <a:srgbClr val="008000"/>
                </a:solidFill>
                <a:latin typeface="Arial" panose="020B0604020202020204" pitchFamily="34" charset="0"/>
                <a:cs typeface="Arial" panose="020B0604020202020204" pitchFamily="34" charset="0"/>
              </a:rPr>
              <a:t>&lt;a </a:t>
            </a:r>
            <a:r>
              <a:rPr lang="es-ES" sz="1600" dirty="0" err="1">
                <a:solidFill>
                  <a:srgbClr val="008000"/>
                </a:solidFill>
                <a:latin typeface="Arial" panose="020B0604020202020204" pitchFamily="34" charset="0"/>
                <a:cs typeface="Arial" panose="020B0604020202020204" pitchFamily="34" charset="0"/>
              </a:rPr>
              <a:t>href</a:t>
            </a:r>
            <a:r>
              <a:rPr lang="es-ES" sz="1600" dirty="0">
                <a:solidFill>
                  <a:srgbClr val="008000"/>
                </a:solidFill>
                <a:latin typeface="Arial" panose="020B0604020202020204" pitchFamily="34" charset="0"/>
                <a:cs typeface="Arial" panose="020B0604020202020204" pitchFamily="34" charset="0"/>
              </a:rPr>
              <a:t>="index.html" </a:t>
            </a:r>
            <a:r>
              <a:rPr lang="es-ES" sz="1600" dirty="0" err="1">
                <a:solidFill>
                  <a:srgbClr val="008000"/>
                </a:solidFill>
                <a:latin typeface="Arial" panose="020B0604020202020204" pitchFamily="34" charset="0"/>
                <a:cs typeface="Arial" panose="020B0604020202020204" pitchFamily="34" charset="0"/>
              </a:rPr>
              <a:t>accesskey</a:t>
            </a:r>
            <a:r>
              <a:rPr lang="es-ES" sz="1600" dirty="0">
                <a:solidFill>
                  <a:srgbClr val="008000"/>
                </a:solidFill>
                <a:latin typeface="Arial" panose="020B0604020202020204" pitchFamily="34" charset="0"/>
                <a:cs typeface="Arial" panose="020B0604020202020204" pitchFamily="34" charset="0"/>
              </a:rPr>
              <a:t>="i"&gt;&lt;</a:t>
            </a:r>
            <a:r>
              <a:rPr lang="es-ES" sz="1600" dirty="0" err="1">
                <a:solidFill>
                  <a:srgbClr val="008000"/>
                </a:solidFill>
                <a:latin typeface="Arial" panose="020B0604020202020204" pitchFamily="34" charset="0"/>
                <a:cs typeface="Arial" panose="020B0604020202020204" pitchFamily="34" charset="0"/>
              </a:rPr>
              <a:t>em</a:t>
            </a:r>
            <a:r>
              <a:rPr lang="es-ES" sz="1600" dirty="0">
                <a:solidFill>
                  <a:srgbClr val="008000"/>
                </a:solidFill>
                <a:latin typeface="Arial" panose="020B0604020202020204" pitchFamily="34" charset="0"/>
                <a:cs typeface="Arial" panose="020B0604020202020204" pitchFamily="34" charset="0"/>
              </a:rPr>
              <a:t>&gt;I&lt;/</a:t>
            </a:r>
            <a:r>
              <a:rPr lang="es-ES" sz="1600" dirty="0" err="1">
                <a:solidFill>
                  <a:srgbClr val="008000"/>
                </a:solidFill>
                <a:latin typeface="Arial" panose="020B0604020202020204" pitchFamily="34" charset="0"/>
                <a:cs typeface="Arial" panose="020B0604020202020204" pitchFamily="34" charset="0"/>
              </a:rPr>
              <a:t>em</a:t>
            </a:r>
            <a:r>
              <a:rPr lang="es-ES" sz="1600" dirty="0">
                <a:solidFill>
                  <a:srgbClr val="008000"/>
                </a:solidFill>
                <a:latin typeface="Arial" panose="020B0604020202020204" pitchFamily="34" charset="0"/>
                <a:cs typeface="Arial" panose="020B0604020202020204" pitchFamily="34" charset="0"/>
              </a:rPr>
              <a:t>&gt;</a:t>
            </a:r>
            <a:r>
              <a:rPr lang="es-ES" sz="1600" dirty="0" err="1">
                <a:solidFill>
                  <a:srgbClr val="008000"/>
                </a:solidFill>
                <a:latin typeface="Arial" panose="020B0604020202020204" pitchFamily="34" charset="0"/>
                <a:cs typeface="Arial" panose="020B0604020202020204" pitchFamily="34" charset="0"/>
              </a:rPr>
              <a:t>nicio</a:t>
            </a:r>
            <a:r>
              <a:rPr lang="es-ES" sz="1600" dirty="0">
                <a:solidFill>
                  <a:srgbClr val="008000"/>
                </a:solidFill>
                <a:latin typeface="Arial" panose="020B0604020202020204" pitchFamily="34" charset="0"/>
                <a:cs typeface="Arial" panose="020B0604020202020204" pitchFamily="34" charset="0"/>
              </a:rPr>
              <a:t>&lt;/a&gt;</a:t>
            </a:r>
          </a:p>
        </p:txBody>
      </p:sp>
    </p:spTree>
    <p:extLst>
      <p:ext uri="{BB962C8B-B14F-4D97-AF65-F5344CB8AC3E}">
        <p14:creationId xmlns:p14="http://schemas.microsoft.com/office/powerpoint/2010/main" val="199265277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a:xfrm>
            <a:off x="2196856" y="975348"/>
            <a:ext cx="9252194" cy="490966"/>
          </a:xfrm>
        </p:spPr>
        <p:txBody>
          <a:bodyPr/>
          <a:lstStyle/>
          <a:p>
            <a:r>
              <a:rPr lang="es-ES" dirty="0" smtClean="0"/>
              <a:t>Títulos en los enlaces</a:t>
            </a:r>
            <a:endParaRPr lang="es-ES" dirty="0"/>
          </a:p>
        </p:txBody>
      </p:sp>
      <p:sp>
        <p:nvSpPr>
          <p:cNvPr id="15" name="9 Marcador de texto"/>
          <p:cNvSpPr>
            <a:spLocks noGrp="1"/>
          </p:cNvSpPr>
          <p:nvPr>
            <p:ph type="body" sz="quarter" idx="10"/>
          </p:nvPr>
        </p:nvSpPr>
        <p:spPr>
          <a:xfrm>
            <a:off x="2196855" y="1412881"/>
            <a:ext cx="8820146" cy="337078"/>
          </a:xfrm>
        </p:spPr>
        <p:txBody>
          <a:bodyPr/>
          <a:lstStyle/>
          <a:p>
            <a:r>
              <a:rPr lang="es-ES" dirty="0"/>
              <a:t>Entorno cliente – HTML y CSS - Enlaces</a:t>
            </a:r>
          </a:p>
        </p:txBody>
      </p:sp>
      <p:sp>
        <p:nvSpPr>
          <p:cNvPr id="6" name="5 Rectángulo"/>
          <p:cNvSpPr/>
          <p:nvPr/>
        </p:nvSpPr>
        <p:spPr>
          <a:xfrm>
            <a:off x="2304033" y="1889944"/>
            <a:ext cx="8928992" cy="584775"/>
          </a:xfrm>
          <a:prstGeom prst="rect">
            <a:avLst/>
          </a:prstGeom>
          <a:ln>
            <a:noFill/>
          </a:ln>
        </p:spPr>
        <p:txBody>
          <a:bodyPr wrap="square">
            <a:spAutoFit/>
          </a:bodyPr>
          <a:lstStyle/>
          <a:p>
            <a:pPr algn="just"/>
            <a:endParaRPr lang="es-ES" sz="1600" dirty="0">
              <a:latin typeface="Arial" panose="020B0604020202020204" pitchFamily="34" charset="0"/>
              <a:cs typeface="Arial" panose="020B0604020202020204" pitchFamily="34" charset="0"/>
            </a:endParaRPr>
          </a:p>
          <a:p>
            <a:pPr algn="just"/>
            <a:endParaRPr lang="es-ES" sz="1600" dirty="0" smtClean="0">
              <a:latin typeface="Arial" panose="020B0604020202020204" pitchFamily="34" charset="0"/>
              <a:cs typeface="Arial" panose="020B0604020202020204" pitchFamily="34" charset="0"/>
            </a:endParaRPr>
          </a:p>
        </p:txBody>
      </p:sp>
      <p:sp>
        <p:nvSpPr>
          <p:cNvPr id="11" name="10 Rectángulo"/>
          <p:cNvSpPr/>
          <p:nvPr/>
        </p:nvSpPr>
        <p:spPr>
          <a:xfrm>
            <a:off x="2304033" y="1961952"/>
            <a:ext cx="8928992" cy="830997"/>
          </a:xfrm>
          <a:prstGeom prst="rect">
            <a:avLst/>
          </a:prstGeom>
        </p:spPr>
        <p:txBody>
          <a:bodyPr wrap="square">
            <a:spAutoFit/>
          </a:bodyPr>
          <a:lstStyle/>
          <a:p>
            <a:pPr algn="just"/>
            <a:r>
              <a:rPr lang="es-ES" sz="1600" dirty="0">
                <a:latin typeface="Arial" panose="020B0604020202020204" pitchFamily="34" charset="0"/>
                <a:cs typeface="Arial" panose="020B0604020202020204" pitchFamily="34" charset="0"/>
              </a:rPr>
              <a:t>Con la propiedad </a:t>
            </a:r>
            <a:r>
              <a:rPr lang="es-ES" sz="1600" dirty="0" err="1">
                <a:latin typeface="Arial" panose="020B0604020202020204" pitchFamily="34" charset="0"/>
                <a:cs typeface="Arial" panose="020B0604020202020204" pitchFamily="34" charset="0"/>
              </a:rPr>
              <a:t>title</a:t>
            </a:r>
            <a:r>
              <a:rPr lang="es-ES" sz="1600" dirty="0">
                <a:latin typeface="Arial" panose="020B0604020202020204" pitchFamily="34" charset="0"/>
                <a:cs typeface="Arial" panose="020B0604020202020204" pitchFamily="34" charset="0"/>
              </a:rPr>
              <a:t> podemos indicarle al usuario más información sobre el enlace cuando se sitúe sobre él apareciendo un </a:t>
            </a:r>
            <a:r>
              <a:rPr lang="es-ES" sz="1600" dirty="0" err="1">
                <a:latin typeface="Arial" panose="020B0604020202020204" pitchFamily="34" charset="0"/>
                <a:cs typeface="Arial" panose="020B0604020202020204" pitchFamily="34" charset="0"/>
              </a:rPr>
              <a:t>tooltip</a:t>
            </a:r>
            <a:r>
              <a:rPr lang="es-ES" sz="1600" dirty="0">
                <a:latin typeface="Arial" panose="020B0604020202020204" pitchFamily="34" charset="0"/>
                <a:cs typeface="Arial" panose="020B0604020202020204" pitchFamily="34" charset="0"/>
              </a:rPr>
              <a:t>.</a:t>
            </a:r>
          </a:p>
          <a:p>
            <a:endParaRPr lang="es-ES" sz="1600" dirty="0">
              <a:latin typeface="Arial" panose="020B0604020202020204" pitchFamily="34" charset="0"/>
              <a:cs typeface="Arial" panose="020B0604020202020204" pitchFamily="34" charset="0"/>
            </a:endParaRPr>
          </a:p>
        </p:txBody>
      </p:sp>
      <p:sp>
        <p:nvSpPr>
          <p:cNvPr id="2" name="1 Rectángulo"/>
          <p:cNvSpPr/>
          <p:nvPr/>
        </p:nvSpPr>
        <p:spPr>
          <a:xfrm>
            <a:off x="2934555" y="3042072"/>
            <a:ext cx="7811964" cy="537034"/>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tIns="144000" bIns="144000">
            <a:spAutoFit/>
          </a:bodyPr>
          <a:lstStyle/>
          <a:p>
            <a:pPr algn="ctr"/>
            <a:r>
              <a:rPr lang="pt-BR" sz="1600" dirty="0">
                <a:solidFill>
                  <a:srgbClr val="008000"/>
                </a:solidFill>
                <a:latin typeface="Arial" panose="020B0604020202020204" pitchFamily="34" charset="0"/>
                <a:cs typeface="Arial" panose="020B0604020202020204" pitchFamily="34" charset="0"/>
              </a:rPr>
              <a:t>&lt;a </a:t>
            </a:r>
            <a:r>
              <a:rPr lang="pt-BR" sz="1600" dirty="0" err="1">
                <a:solidFill>
                  <a:srgbClr val="008000"/>
                </a:solidFill>
                <a:latin typeface="Arial" panose="020B0604020202020204" pitchFamily="34" charset="0"/>
                <a:cs typeface="Arial" panose="020B0604020202020204" pitchFamily="34" charset="0"/>
              </a:rPr>
              <a:t>href</a:t>
            </a:r>
            <a:r>
              <a:rPr lang="pt-BR" sz="1600" dirty="0">
                <a:solidFill>
                  <a:srgbClr val="008000"/>
                </a:solidFill>
                <a:latin typeface="Arial" panose="020B0604020202020204" pitchFamily="34" charset="0"/>
                <a:cs typeface="Arial" panose="020B0604020202020204" pitchFamily="34" charset="0"/>
              </a:rPr>
              <a:t>="index.html" </a:t>
            </a:r>
            <a:r>
              <a:rPr lang="pt-BR" sz="1600" dirty="0" err="1">
                <a:solidFill>
                  <a:srgbClr val="008000"/>
                </a:solidFill>
                <a:latin typeface="Arial" panose="020B0604020202020204" pitchFamily="34" charset="0"/>
                <a:cs typeface="Arial" panose="020B0604020202020204" pitchFamily="34" charset="0"/>
              </a:rPr>
              <a:t>title</a:t>
            </a:r>
            <a:r>
              <a:rPr lang="pt-BR" sz="1600" dirty="0">
                <a:solidFill>
                  <a:srgbClr val="008000"/>
                </a:solidFill>
                <a:latin typeface="Arial" panose="020B0604020202020204" pitchFamily="34" charset="0"/>
                <a:cs typeface="Arial" panose="020B0604020202020204" pitchFamily="34" charset="0"/>
              </a:rPr>
              <a:t>="Ir a Inicio" </a:t>
            </a:r>
            <a:r>
              <a:rPr lang="pt-BR" sz="1600" dirty="0" err="1">
                <a:solidFill>
                  <a:srgbClr val="008000"/>
                </a:solidFill>
                <a:latin typeface="Arial" panose="020B0604020202020204" pitchFamily="34" charset="0"/>
                <a:cs typeface="Arial" panose="020B0604020202020204" pitchFamily="34" charset="0"/>
              </a:rPr>
              <a:t>accesskey</a:t>
            </a:r>
            <a:r>
              <a:rPr lang="pt-BR" sz="1600" dirty="0">
                <a:solidFill>
                  <a:srgbClr val="008000"/>
                </a:solidFill>
                <a:latin typeface="Arial" panose="020B0604020202020204" pitchFamily="34" charset="0"/>
                <a:cs typeface="Arial" panose="020B0604020202020204" pitchFamily="34" charset="0"/>
              </a:rPr>
              <a:t>="i"&gt;&lt;em&gt;I&lt;/em&gt;</a:t>
            </a:r>
            <a:r>
              <a:rPr lang="pt-BR" sz="1600" dirty="0" err="1">
                <a:solidFill>
                  <a:srgbClr val="008000"/>
                </a:solidFill>
                <a:latin typeface="Arial" panose="020B0604020202020204" pitchFamily="34" charset="0"/>
                <a:cs typeface="Arial" panose="020B0604020202020204" pitchFamily="34" charset="0"/>
              </a:rPr>
              <a:t>nicio</a:t>
            </a:r>
            <a:r>
              <a:rPr lang="pt-BR" sz="1600" dirty="0">
                <a:solidFill>
                  <a:srgbClr val="008000"/>
                </a:solidFill>
                <a:latin typeface="Arial" panose="020B0604020202020204" pitchFamily="34" charset="0"/>
                <a:cs typeface="Arial" panose="020B0604020202020204" pitchFamily="34" charset="0"/>
              </a:rPr>
              <a:t>&lt;/a&gt;</a:t>
            </a:r>
            <a:endParaRPr lang="es-ES" sz="1600" dirty="0">
              <a:solidFill>
                <a:srgbClr val="008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4655462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rgbClr val="0070C0"/>
                </a:solidFill>
              </a:rPr>
              <a:t>Ejercicios</a:t>
            </a:r>
            <a:endParaRPr lang="es-ES_tradnl" dirty="0">
              <a:solidFill>
                <a:srgbClr val="0070C0"/>
              </a:solidFill>
            </a:endParaRPr>
          </a:p>
        </p:txBody>
      </p:sp>
      <p:sp>
        <p:nvSpPr>
          <p:cNvPr id="15" name="9 Marcador de texto"/>
          <p:cNvSpPr>
            <a:spLocks noGrp="1"/>
          </p:cNvSpPr>
          <p:nvPr>
            <p:ph type="body" sz="quarter" idx="10"/>
          </p:nvPr>
        </p:nvSpPr>
        <p:spPr>
          <a:xfrm>
            <a:off x="2196855" y="1412881"/>
            <a:ext cx="6947938" cy="337078"/>
          </a:xfrm>
        </p:spPr>
        <p:txBody>
          <a:bodyPr/>
          <a:lstStyle/>
          <a:p>
            <a:r>
              <a:rPr lang="es-ES" dirty="0"/>
              <a:t>Entorno cliente – HTML y CSS - Enlaces</a:t>
            </a:r>
          </a:p>
        </p:txBody>
      </p:sp>
      <p:sp>
        <p:nvSpPr>
          <p:cNvPr id="3" name="2 Rectángulo"/>
          <p:cNvSpPr/>
          <p:nvPr/>
        </p:nvSpPr>
        <p:spPr>
          <a:xfrm>
            <a:off x="2304033" y="1889944"/>
            <a:ext cx="8928992" cy="1569660"/>
          </a:xfrm>
          <a:prstGeom prst="rect">
            <a:avLst/>
          </a:prstGeom>
          <a:ln>
            <a:noFill/>
          </a:ln>
        </p:spPr>
        <p:txBody>
          <a:bodyPr wrap="square">
            <a:spAutoFit/>
          </a:bodyPr>
          <a:lstStyle/>
          <a:p>
            <a:pPr marL="342900" indent="-342900" algn="just">
              <a:buAutoNum type="arabicPeriod"/>
              <a:tabLst>
                <a:tab pos="361950" algn="l"/>
              </a:tabLst>
            </a:pPr>
            <a:r>
              <a:rPr lang="es-ES" sz="1600" dirty="0" smtClean="0">
                <a:latin typeface="Arial" panose="020B0604020202020204" pitchFamily="34" charset="0"/>
                <a:cs typeface="Arial" panose="020B0604020202020204" pitchFamily="34" charset="0"/>
              </a:rPr>
              <a:t>Crear un enlace de la página actual a una página que se encuentra en una carpeta hermana. Cree la estructura en su carpeta de ejercicios.</a:t>
            </a:r>
          </a:p>
          <a:p>
            <a:pPr marL="342900" indent="-342900" algn="just">
              <a:buAutoNum type="arabicPeriod"/>
              <a:tabLst>
                <a:tab pos="361950" algn="l"/>
              </a:tabLst>
            </a:pPr>
            <a:endParaRPr lang="es-ES" sz="1600" dirty="0">
              <a:latin typeface="Arial" panose="020B0604020202020204" pitchFamily="34" charset="0"/>
              <a:cs typeface="Arial" panose="020B0604020202020204" pitchFamily="34" charset="0"/>
            </a:endParaRPr>
          </a:p>
          <a:p>
            <a:pPr marL="342900" indent="-342900" algn="just">
              <a:buAutoNum type="arabicPeriod"/>
              <a:tabLst>
                <a:tab pos="361950" algn="l"/>
              </a:tabLst>
            </a:pPr>
            <a:r>
              <a:rPr lang="es-ES" sz="1600" dirty="0" smtClean="0">
                <a:latin typeface="Arial" panose="020B0604020202020204" pitchFamily="34" charset="0"/>
                <a:cs typeface="Arial" panose="020B0604020202020204" pitchFamily="34" charset="0"/>
              </a:rPr>
              <a:t>Cree una página con un menú de enlaces a diferentes páginas y que éstas retornen a la página de menú. Utilice las posibilidades que nos brindan los enlaces.</a:t>
            </a:r>
          </a:p>
          <a:p>
            <a:pPr marL="342900" indent="-342900" algn="just">
              <a:buAutoNum type="arabicPeriod"/>
              <a:tabLst>
                <a:tab pos="361950" algn="l"/>
              </a:tabLst>
            </a:pPr>
            <a:endParaRPr lang="es-E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4644896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9 Marcador de texto"/>
          <p:cNvSpPr>
            <a:spLocks noGrp="1"/>
          </p:cNvSpPr>
          <p:nvPr>
            <p:ph type="body" sz="quarter" idx="10"/>
          </p:nvPr>
        </p:nvSpPr>
        <p:spPr/>
        <p:txBody>
          <a:bodyPr/>
          <a:lstStyle/>
          <a:p>
            <a:r>
              <a:rPr lang="es-ES" dirty="0"/>
              <a:t>Entorno cliente – HTML y </a:t>
            </a:r>
            <a:r>
              <a:rPr lang="es-ES" dirty="0" smtClean="0"/>
              <a:t>CSS</a:t>
            </a:r>
            <a:endParaRPr lang="es-ES" dirty="0"/>
          </a:p>
        </p:txBody>
      </p:sp>
      <p:sp>
        <p:nvSpPr>
          <p:cNvPr id="5" name="4 CuadroTexto"/>
          <p:cNvSpPr txBox="1"/>
          <p:nvPr/>
        </p:nvSpPr>
        <p:spPr>
          <a:xfrm>
            <a:off x="9789" y="3149678"/>
            <a:ext cx="13681074" cy="2132193"/>
          </a:xfrm>
          <a:prstGeom prst="rect">
            <a:avLst/>
          </a:prstGeom>
          <a:noFill/>
        </p:spPr>
        <p:txBody>
          <a:bodyPr wrap="square" lIns="99892" tIns="49946" rIns="99892" bIns="49946" rtlCol="0">
            <a:spAutoFit/>
          </a:bodyPr>
          <a:lstStyle/>
          <a:p>
            <a:pPr algn="ctr"/>
            <a:r>
              <a:rPr lang="es-ES_tradnl" sz="6600" dirty="0" smtClean="0"/>
              <a:t>FIN </a:t>
            </a:r>
          </a:p>
          <a:p>
            <a:pPr algn="ctr"/>
            <a:r>
              <a:rPr lang="es-ES" sz="6600" dirty="0" smtClean="0"/>
              <a:t>ENLACES</a:t>
            </a:r>
            <a:endParaRPr lang="es-ES" sz="6600" dirty="0"/>
          </a:p>
        </p:txBody>
      </p:sp>
    </p:spTree>
    <p:extLst>
      <p:ext uri="{BB962C8B-B14F-4D97-AF65-F5344CB8AC3E}">
        <p14:creationId xmlns:p14="http://schemas.microsoft.com/office/powerpoint/2010/main" val="244318276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chemeClr val="tx1">
                    <a:lumMod val="95000"/>
                    <a:lumOff val="5000"/>
                  </a:schemeClr>
                </a:solidFill>
              </a:rPr>
              <a:t>Imágenes</a:t>
            </a:r>
            <a:endParaRPr lang="es-ES_tradnl" dirty="0"/>
          </a:p>
        </p:txBody>
      </p:sp>
      <p:sp>
        <p:nvSpPr>
          <p:cNvPr id="15" name="9 Marcador de texto"/>
          <p:cNvSpPr>
            <a:spLocks noGrp="1"/>
          </p:cNvSpPr>
          <p:nvPr>
            <p:ph type="body" sz="quarter" idx="10"/>
          </p:nvPr>
        </p:nvSpPr>
        <p:spPr>
          <a:xfrm>
            <a:off x="2196855" y="1412881"/>
            <a:ext cx="6947938" cy="337078"/>
          </a:xfrm>
        </p:spPr>
        <p:txBody>
          <a:bodyPr/>
          <a:lstStyle/>
          <a:p>
            <a:r>
              <a:rPr lang="es-ES" dirty="0"/>
              <a:t>Entorno cliente – HTML y CSS - </a:t>
            </a:r>
            <a:r>
              <a:rPr lang="es-ES" dirty="0" smtClean="0"/>
              <a:t>Imágenes</a:t>
            </a:r>
            <a:endParaRPr lang="es-ES" dirty="0"/>
          </a:p>
        </p:txBody>
      </p:sp>
      <p:sp>
        <p:nvSpPr>
          <p:cNvPr id="3" name="2 Rectángulo"/>
          <p:cNvSpPr/>
          <p:nvPr/>
        </p:nvSpPr>
        <p:spPr>
          <a:xfrm>
            <a:off x="2304033" y="1889944"/>
            <a:ext cx="8928992" cy="3785652"/>
          </a:xfrm>
          <a:prstGeom prst="rect">
            <a:avLst/>
          </a:prstGeom>
          <a:ln>
            <a:noFill/>
          </a:ln>
        </p:spPr>
        <p:txBody>
          <a:bodyPr wrap="square">
            <a:spAutoFit/>
          </a:bodyPr>
          <a:lstStyle/>
          <a:p>
            <a:pPr algn="just"/>
            <a:r>
              <a:rPr lang="es-ES" sz="1600" dirty="0">
                <a:latin typeface="Arial" panose="020B0604020202020204" pitchFamily="34" charset="0"/>
                <a:cs typeface="Arial" panose="020B0604020202020204" pitchFamily="34" charset="0"/>
              </a:rPr>
              <a:t>Para insertar una imagen utilizaremos la etiqueta &lt;</a:t>
            </a:r>
            <a:r>
              <a:rPr lang="es-ES" sz="1600" dirty="0" err="1">
                <a:latin typeface="Arial" panose="020B0604020202020204" pitchFamily="34" charset="0"/>
                <a:cs typeface="Arial" panose="020B0604020202020204" pitchFamily="34" charset="0"/>
              </a:rPr>
              <a:t>img</a:t>
            </a:r>
            <a:r>
              <a:rPr lang="es-ES" sz="1600" dirty="0">
                <a:latin typeface="Arial" panose="020B0604020202020204" pitchFamily="34" charset="0"/>
                <a:cs typeface="Arial" panose="020B0604020202020204" pitchFamily="34" charset="0"/>
              </a:rPr>
              <a:t>&gt;</a:t>
            </a:r>
          </a:p>
          <a:p>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La marca &lt;</a:t>
            </a:r>
            <a:r>
              <a:rPr lang="es-ES" sz="1600" dirty="0" err="1">
                <a:latin typeface="Arial" panose="020B0604020202020204" pitchFamily="34" charset="0"/>
                <a:cs typeface="Arial" panose="020B0604020202020204" pitchFamily="34" charset="0"/>
              </a:rPr>
              <a:t>img</a:t>
            </a:r>
            <a:r>
              <a:rPr lang="es-ES" sz="1600" dirty="0">
                <a:latin typeface="Arial" panose="020B0604020202020204" pitchFamily="34" charset="0"/>
                <a:cs typeface="Arial" panose="020B0604020202020204" pitchFamily="34" charset="0"/>
              </a:rPr>
              <a:t>&gt; no necesita cierre (&lt;/</a:t>
            </a:r>
            <a:r>
              <a:rPr lang="es-ES" sz="1600" dirty="0" err="1">
                <a:latin typeface="Arial" panose="020B0604020202020204" pitchFamily="34" charset="0"/>
                <a:cs typeface="Arial" panose="020B0604020202020204" pitchFamily="34" charset="0"/>
              </a:rPr>
              <a:t>img</a:t>
            </a:r>
            <a:r>
              <a:rPr lang="es-ES" sz="1600" dirty="0">
                <a:latin typeface="Arial" panose="020B0604020202020204" pitchFamily="34" charset="0"/>
                <a:cs typeface="Arial" panose="020B0604020202020204" pitchFamily="34" charset="0"/>
              </a:rPr>
              <a:t>&gt;) y su sintaxis más simple es</a:t>
            </a:r>
            <a:r>
              <a:rPr lang="es-ES" sz="1600" dirty="0" smtClean="0">
                <a:latin typeface="Arial" panose="020B0604020202020204" pitchFamily="34" charset="0"/>
                <a:cs typeface="Arial" panose="020B0604020202020204" pitchFamily="34" charset="0"/>
              </a:rPr>
              <a:t>:</a:t>
            </a:r>
          </a:p>
          <a:p>
            <a:pPr algn="just"/>
            <a:endParaRPr lang="es-ES" sz="1600" dirty="0">
              <a:latin typeface="Arial" panose="020B0604020202020204" pitchFamily="34" charset="0"/>
              <a:cs typeface="Arial" panose="020B0604020202020204" pitchFamily="34" charset="0"/>
            </a:endParaRPr>
          </a:p>
          <a:p>
            <a:endParaRPr lang="es-ES" sz="1600" dirty="0">
              <a:latin typeface="Arial" panose="020B0604020202020204" pitchFamily="34" charset="0"/>
              <a:cs typeface="Arial" panose="020B0604020202020204" pitchFamily="34" charset="0"/>
            </a:endParaRPr>
          </a:p>
          <a:p>
            <a:pPr algn="just"/>
            <a:endParaRPr lang="es-ES" sz="1600" dirty="0" smtClean="0">
              <a:latin typeface="Arial" panose="020B0604020202020204" pitchFamily="34" charset="0"/>
              <a:cs typeface="Arial" panose="020B0604020202020204" pitchFamily="34" charset="0"/>
            </a:endParaRPr>
          </a:p>
          <a:p>
            <a:pPr algn="just"/>
            <a:endParaRPr lang="es-ES" sz="1600" dirty="0">
              <a:latin typeface="Arial" panose="020B0604020202020204" pitchFamily="34" charset="0"/>
              <a:cs typeface="Arial" panose="020B0604020202020204" pitchFamily="34" charset="0"/>
            </a:endParaRPr>
          </a:p>
          <a:p>
            <a:pPr algn="just"/>
            <a:r>
              <a:rPr lang="es-ES" sz="1600" b="1" dirty="0" err="1" smtClean="0">
                <a:latin typeface="Arial" panose="020B0604020202020204" pitchFamily="34" charset="0"/>
                <a:cs typeface="Arial" panose="020B0604020202020204" pitchFamily="34" charset="0"/>
              </a:rPr>
              <a:t>src</a:t>
            </a:r>
            <a:r>
              <a:rPr lang="es-ES" sz="1600" dirty="0" smtClean="0">
                <a:latin typeface="Arial" panose="020B0604020202020204" pitchFamily="34" charset="0"/>
                <a:cs typeface="Arial" panose="020B0604020202020204" pitchFamily="34" charset="0"/>
              </a:rPr>
              <a:t> </a:t>
            </a:r>
            <a:r>
              <a:rPr lang="es-ES" sz="1600" dirty="0">
                <a:latin typeface="Arial" panose="020B0604020202020204" pitchFamily="34" charset="0"/>
                <a:cs typeface="Arial" panose="020B0604020202020204" pitchFamily="34" charset="0"/>
              </a:rPr>
              <a:t>es </a:t>
            </a:r>
            <a:r>
              <a:rPr lang="es-ES" sz="1600" dirty="0" smtClean="0">
                <a:latin typeface="Arial" panose="020B0604020202020204" pitchFamily="34" charset="0"/>
                <a:cs typeface="Arial" panose="020B0604020202020204" pitchFamily="34" charset="0"/>
              </a:rPr>
              <a:t>la propiedad </a:t>
            </a:r>
            <a:r>
              <a:rPr lang="es-ES" sz="1600" dirty="0">
                <a:latin typeface="Arial" panose="020B0604020202020204" pitchFamily="34" charset="0"/>
                <a:cs typeface="Arial" panose="020B0604020202020204" pitchFamily="34" charset="0"/>
              </a:rPr>
              <a:t>de la etiqueta </a:t>
            </a:r>
            <a:r>
              <a:rPr lang="es-ES" sz="1600" dirty="0" err="1">
                <a:latin typeface="Arial" panose="020B0604020202020204" pitchFamily="34" charset="0"/>
                <a:cs typeface="Arial" panose="020B0604020202020204" pitchFamily="34" charset="0"/>
              </a:rPr>
              <a:t>img</a:t>
            </a:r>
            <a:r>
              <a:rPr lang="es-ES" sz="1600" dirty="0">
                <a:latin typeface="Arial" panose="020B0604020202020204" pitchFamily="34" charset="0"/>
                <a:cs typeface="Arial" panose="020B0604020202020204" pitchFamily="34" charset="0"/>
              </a:rPr>
              <a:t> que nos permite indicar la ruta y el nombre del fichero. Si la imagen no existe se creará un pequeño hueco con un icono que representa que no ha encontrado la imagen por lo que si no estamos seguros podríamos preguntar con un lenguaje de servidor si el fichero existe.</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Los formatos de imagen soportados son </a:t>
            </a:r>
            <a:r>
              <a:rPr lang="es-ES" sz="1600" dirty="0" smtClean="0">
                <a:latin typeface="Arial" panose="020B0604020202020204" pitchFamily="34" charset="0"/>
                <a:cs typeface="Arial" panose="020B0604020202020204" pitchFamily="34" charset="0"/>
              </a:rPr>
              <a:t>según su extensión: </a:t>
            </a:r>
            <a:r>
              <a:rPr lang="es-ES" sz="1600" dirty="0" err="1" smtClean="0">
                <a:latin typeface="Arial" panose="020B0604020202020204" pitchFamily="34" charset="0"/>
                <a:cs typeface="Arial" panose="020B0604020202020204" pitchFamily="34" charset="0"/>
              </a:rPr>
              <a:t>png</a:t>
            </a:r>
            <a:r>
              <a:rPr lang="es-ES" sz="1600" dirty="0">
                <a:latin typeface="Arial" panose="020B0604020202020204" pitchFamily="34" charset="0"/>
                <a:cs typeface="Arial" panose="020B0604020202020204" pitchFamily="34" charset="0"/>
              </a:rPr>
              <a:t>, </a:t>
            </a:r>
            <a:r>
              <a:rPr lang="es-ES" sz="1600" dirty="0" err="1">
                <a:latin typeface="Arial" panose="020B0604020202020204" pitchFamily="34" charset="0"/>
                <a:cs typeface="Arial" panose="020B0604020202020204" pitchFamily="34" charset="0"/>
              </a:rPr>
              <a:t>jpg</a:t>
            </a:r>
            <a:r>
              <a:rPr lang="es-ES" sz="1600" dirty="0">
                <a:latin typeface="Arial" panose="020B0604020202020204" pitchFamily="34" charset="0"/>
                <a:cs typeface="Arial" panose="020B0604020202020204" pitchFamily="34" charset="0"/>
              </a:rPr>
              <a:t>, </a:t>
            </a:r>
            <a:r>
              <a:rPr lang="es-ES" sz="1600" dirty="0" err="1">
                <a:latin typeface="Arial" panose="020B0604020202020204" pitchFamily="34" charset="0"/>
                <a:cs typeface="Arial" panose="020B0604020202020204" pitchFamily="34" charset="0"/>
              </a:rPr>
              <a:t>gif</a:t>
            </a:r>
            <a:r>
              <a:rPr lang="es-ES" sz="1600" dirty="0">
                <a:latin typeface="Arial" panose="020B0604020202020204" pitchFamily="34" charset="0"/>
                <a:cs typeface="Arial" panose="020B0604020202020204" pitchFamily="34" charset="0"/>
              </a:rPr>
              <a:t>, </a:t>
            </a:r>
            <a:r>
              <a:rPr lang="es-ES" sz="1600" dirty="0" err="1">
                <a:latin typeface="Arial" panose="020B0604020202020204" pitchFamily="34" charset="0"/>
                <a:cs typeface="Arial" panose="020B0604020202020204" pitchFamily="34" charset="0"/>
              </a:rPr>
              <a:t>jpeg</a:t>
            </a:r>
            <a:r>
              <a:rPr lang="es-ES" sz="1600" dirty="0">
                <a:latin typeface="Arial" panose="020B0604020202020204" pitchFamily="34" charset="0"/>
                <a:cs typeface="Arial" panose="020B0604020202020204" pitchFamily="34" charset="0"/>
              </a:rPr>
              <a:t>.</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El formato </a:t>
            </a:r>
            <a:r>
              <a:rPr lang="es-ES" sz="1600" dirty="0" err="1">
                <a:latin typeface="Arial" panose="020B0604020202020204" pitchFamily="34" charset="0"/>
                <a:cs typeface="Arial" panose="020B0604020202020204" pitchFamily="34" charset="0"/>
              </a:rPr>
              <a:t>png</a:t>
            </a:r>
            <a:r>
              <a:rPr lang="es-ES" sz="1600" dirty="0">
                <a:latin typeface="Arial" panose="020B0604020202020204" pitchFamily="34" charset="0"/>
                <a:cs typeface="Arial" panose="020B0604020202020204" pitchFamily="34" charset="0"/>
              </a:rPr>
              <a:t> y </a:t>
            </a:r>
            <a:r>
              <a:rPr lang="es-ES" sz="1600" dirty="0" err="1">
                <a:latin typeface="Arial" panose="020B0604020202020204" pitchFamily="34" charset="0"/>
                <a:cs typeface="Arial" panose="020B0604020202020204" pitchFamily="34" charset="0"/>
              </a:rPr>
              <a:t>gif</a:t>
            </a:r>
            <a:r>
              <a:rPr lang="es-ES" sz="1600" dirty="0">
                <a:latin typeface="Arial" panose="020B0604020202020204" pitchFamily="34" charset="0"/>
                <a:cs typeface="Arial" panose="020B0604020202020204" pitchFamily="34" charset="0"/>
              </a:rPr>
              <a:t> nos permiten transparencias en la imágenes</a:t>
            </a:r>
            <a:r>
              <a:rPr lang="es-ES" sz="1600" dirty="0" smtClean="0">
                <a:latin typeface="Arial" panose="020B0604020202020204" pitchFamily="34" charset="0"/>
                <a:cs typeface="Arial" panose="020B0604020202020204" pitchFamily="34" charset="0"/>
              </a:rPr>
              <a:t>.</a:t>
            </a:r>
            <a:endParaRPr lang="pt-BR" sz="1600" dirty="0">
              <a:latin typeface="Arial" panose="020B0604020202020204" pitchFamily="34" charset="0"/>
              <a:cs typeface="Arial" panose="020B0604020202020204" pitchFamily="34" charset="0"/>
            </a:endParaRPr>
          </a:p>
        </p:txBody>
      </p:sp>
      <p:sp>
        <p:nvSpPr>
          <p:cNvPr id="2" name="1 Rectángulo"/>
          <p:cNvSpPr/>
          <p:nvPr/>
        </p:nvSpPr>
        <p:spPr>
          <a:xfrm>
            <a:off x="3528169" y="2826048"/>
            <a:ext cx="6838950" cy="537034"/>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tIns="144000" bIns="144000">
            <a:spAutoFit/>
          </a:bodyPr>
          <a:lstStyle/>
          <a:p>
            <a:pPr algn="ctr"/>
            <a:r>
              <a:rPr lang="es-ES" sz="1600" dirty="0" smtClean="0">
                <a:solidFill>
                  <a:srgbClr val="008000"/>
                </a:solidFill>
                <a:latin typeface="Arial" panose="020B0604020202020204" pitchFamily="34" charset="0"/>
                <a:cs typeface="Arial" panose="020B0604020202020204" pitchFamily="34" charset="0"/>
              </a:rPr>
              <a:t>&lt;</a:t>
            </a:r>
            <a:r>
              <a:rPr lang="es-ES" sz="1600" dirty="0" err="1">
                <a:solidFill>
                  <a:srgbClr val="008000"/>
                </a:solidFill>
                <a:latin typeface="Arial" panose="020B0604020202020204" pitchFamily="34" charset="0"/>
                <a:cs typeface="Arial" panose="020B0604020202020204" pitchFamily="34" charset="0"/>
              </a:rPr>
              <a:t>img</a:t>
            </a:r>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src</a:t>
            </a:r>
            <a:r>
              <a:rPr lang="es-ES" sz="1600" dirty="0" smtClean="0">
                <a:solidFill>
                  <a:srgbClr val="008000"/>
                </a:solidFill>
                <a:latin typeface="Arial" panose="020B0604020202020204" pitchFamily="34" charset="0"/>
                <a:cs typeface="Arial" panose="020B0604020202020204" pitchFamily="34" charset="0"/>
              </a:rPr>
              <a:t>=“</a:t>
            </a:r>
            <a:r>
              <a:rPr lang="es-ES" sz="1600" dirty="0" err="1" smtClean="0">
                <a:solidFill>
                  <a:srgbClr val="008000"/>
                </a:solidFill>
                <a:latin typeface="Arial" panose="020B0604020202020204" pitchFamily="34" charset="0"/>
                <a:cs typeface="Arial" panose="020B0604020202020204" pitchFamily="34" charset="0"/>
              </a:rPr>
              <a:t>images</a:t>
            </a:r>
            <a:r>
              <a:rPr lang="es-ES" sz="1600" dirty="0" smtClean="0">
                <a:solidFill>
                  <a:srgbClr val="008000"/>
                </a:solidFill>
                <a:latin typeface="Arial" panose="020B0604020202020204" pitchFamily="34" charset="0"/>
                <a:cs typeface="Arial" panose="020B0604020202020204" pitchFamily="34" charset="0"/>
              </a:rPr>
              <a:t>/</a:t>
            </a:r>
            <a:r>
              <a:rPr lang="es-ES" sz="1600" dirty="0" err="1" smtClean="0">
                <a:solidFill>
                  <a:srgbClr val="008000"/>
                </a:solidFill>
                <a:latin typeface="Arial" panose="020B0604020202020204" pitchFamily="34" charset="0"/>
                <a:cs typeface="Arial" panose="020B0604020202020204" pitchFamily="34" charset="0"/>
              </a:rPr>
              <a:t>nombrefichero</a:t>
            </a:r>
            <a:r>
              <a:rPr lang="es-ES" sz="1600" dirty="0" smtClean="0">
                <a:solidFill>
                  <a:srgbClr val="008000"/>
                </a:solidFill>
                <a:latin typeface="Arial" panose="020B0604020202020204" pitchFamily="34" charset="0"/>
                <a:cs typeface="Arial" panose="020B0604020202020204" pitchFamily="34" charset="0"/>
              </a:rPr>
              <a:t>”&gt;</a:t>
            </a:r>
            <a:endParaRPr lang="es-ES" sz="1600" dirty="0">
              <a:solidFill>
                <a:srgbClr val="008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6595459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chemeClr val="tx1">
                    <a:lumMod val="95000"/>
                    <a:lumOff val="5000"/>
                  </a:schemeClr>
                </a:solidFill>
              </a:rPr>
              <a:t>Imágenes</a:t>
            </a:r>
            <a:endParaRPr lang="es-ES_tradnl" dirty="0"/>
          </a:p>
        </p:txBody>
      </p:sp>
      <p:sp>
        <p:nvSpPr>
          <p:cNvPr id="15" name="9 Marcador de texto"/>
          <p:cNvSpPr>
            <a:spLocks noGrp="1"/>
          </p:cNvSpPr>
          <p:nvPr>
            <p:ph type="body" sz="quarter" idx="10"/>
          </p:nvPr>
        </p:nvSpPr>
        <p:spPr>
          <a:xfrm>
            <a:off x="2196855" y="1412881"/>
            <a:ext cx="6947938" cy="337078"/>
          </a:xfrm>
        </p:spPr>
        <p:txBody>
          <a:bodyPr/>
          <a:lstStyle/>
          <a:p>
            <a:r>
              <a:rPr lang="es-ES" dirty="0"/>
              <a:t>Entorno cliente – HTML y CSS - Imágenes</a:t>
            </a:r>
          </a:p>
        </p:txBody>
      </p:sp>
      <p:sp>
        <p:nvSpPr>
          <p:cNvPr id="3" name="2 Rectángulo"/>
          <p:cNvSpPr/>
          <p:nvPr/>
        </p:nvSpPr>
        <p:spPr>
          <a:xfrm>
            <a:off x="2304033" y="1889944"/>
            <a:ext cx="8928992" cy="338554"/>
          </a:xfrm>
          <a:prstGeom prst="rect">
            <a:avLst/>
          </a:prstGeom>
          <a:ln>
            <a:noFill/>
          </a:ln>
        </p:spPr>
        <p:txBody>
          <a:bodyPr wrap="square">
            <a:spAutoFit/>
          </a:bodyPr>
          <a:lstStyle/>
          <a:p>
            <a:pPr algn="just"/>
            <a:r>
              <a:rPr lang="es-ES" sz="1600" dirty="0" smtClean="0">
                <a:latin typeface="Arial" panose="020B0604020202020204" pitchFamily="34" charset="0"/>
                <a:cs typeface="Arial" panose="020B0604020202020204" pitchFamily="34" charset="0"/>
              </a:rPr>
              <a:t>La etiqueta </a:t>
            </a:r>
            <a:r>
              <a:rPr lang="es-ES" sz="1600" dirty="0" err="1" smtClean="0">
                <a:latin typeface="Arial" panose="020B0604020202020204" pitchFamily="34" charset="0"/>
                <a:cs typeface="Arial" panose="020B0604020202020204" pitchFamily="34" charset="0"/>
              </a:rPr>
              <a:t>img</a:t>
            </a:r>
            <a:r>
              <a:rPr lang="es-ES" sz="1600" dirty="0" smtClean="0">
                <a:latin typeface="Arial" panose="020B0604020202020204" pitchFamily="34" charset="0"/>
                <a:cs typeface="Arial" panose="020B0604020202020204" pitchFamily="34" charset="0"/>
              </a:rPr>
              <a:t> cuenta con diversas propiedades muy utilizadas:</a:t>
            </a:r>
            <a:endParaRPr lang="es-ES" sz="1600" dirty="0">
              <a:latin typeface="Arial" panose="020B0604020202020204" pitchFamily="34" charset="0"/>
              <a:cs typeface="Arial" panose="020B0604020202020204" pitchFamily="34" charset="0"/>
            </a:endParaRPr>
          </a:p>
        </p:txBody>
      </p:sp>
      <p:graphicFrame>
        <p:nvGraphicFramePr>
          <p:cNvPr id="6" name="5 Tabla"/>
          <p:cNvGraphicFramePr>
            <a:graphicFrameLocks noGrp="1"/>
          </p:cNvGraphicFramePr>
          <p:nvPr>
            <p:extLst>
              <p:ext uri="{D42A27DB-BD31-4B8C-83A1-F6EECF244321}">
                <p14:modId xmlns:p14="http://schemas.microsoft.com/office/powerpoint/2010/main" val="1257258653"/>
              </p:ext>
            </p:extLst>
          </p:nvPr>
        </p:nvGraphicFramePr>
        <p:xfrm>
          <a:off x="2935287" y="2682032"/>
          <a:ext cx="7810500" cy="3079634"/>
        </p:xfrm>
        <a:graphic>
          <a:graphicData uri="http://schemas.openxmlformats.org/drawingml/2006/table">
            <a:tbl>
              <a:tblPr bandRow="1">
                <a:tableStyleId>{D27102A9-8310-4765-A935-A1911B00CA55}</a:tableStyleId>
              </a:tblPr>
              <a:tblGrid>
                <a:gridCol w="1341460"/>
                <a:gridCol w="6469040"/>
              </a:tblGrid>
              <a:tr h="553027">
                <a:tc>
                  <a:txBody>
                    <a:bodyPr/>
                    <a:lstStyle/>
                    <a:p>
                      <a:pPr fontAlgn="t"/>
                      <a:r>
                        <a:rPr lang="es-ES" sz="1600" dirty="0" err="1" smtClean="0"/>
                        <a:t>alt</a:t>
                      </a:r>
                      <a:r>
                        <a:rPr lang="es-ES" sz="1600" dirty="0" smtClean="0"/>
                        <a:t> </a:t>
                      </a:r>
                      <a:endParaRPr lang="es-ES" sz="1600" b="1" noProof="0" dirty="0">
                        <a:effectLst/>
                        <a:latin typeface="Arial" panose="020B0604020202020204" pitchFamily="34" charset="0"/>
                        <a:cs typeface="Arial" panose="020B0604020202020204" pitchFamily="34" charset="0"/>
                      </a:endParaRPr>
                    </a:p>
                  </a:txBody>
                  <a:tcPr marL="47625" marR="47625" marT="66675" marB="66675"/>
                </a:tc>
                <a:tc>
                  <a:txBody>
                    <a:bodyPr/>
                    <a:lstStyle/>
                    <a:p>
                      <a:pPr algn="just"/>
                      <a:r>
                        <a:rPr lang="es-ES" sz="1600" dirty="0" smtClean="0"/>
                        <a:t>Especifica un texto alternativo de la imagen para navegadores del tipo lector.</a:t>
                      </a:r>
                      <a:r>
                        <a:rPr lang="es-ES" sz="1600" baseline="0" dirty="0" smtClean="0"/>
                        <a:t> </a:t>
                      </a:r>
                      <a:r>
                        <a:rPr lang="es-ES" sz="1600" dirty="0" smtClean="0"/>
                        <a:t>También se utiliza  el texto escrito para posicionamiento web en navegadores.</a:t>
                      </a:r>
                    </a:p>
                    <a:p>
                      <a:pPr algn="just"/>
                      <a:endParaRPr lang="es-ES" sz="1600" dirty="0" smtClean="0"/>
                    </a:p>
                    <a:p>
                      <a:pPr algn="just"/>
                      <a:r>
                        <a:rPr lang="es-ES" sz="1600" dirty="0" smtClean="0"/>
                        <a:t>Si la imagen es sólo para decoración debemos utilizar </a:t>
                      </a:r>
                      <a:r>
                        <a:rPr lang="es-ES" sz="1600" dirty="0" err="1" smtClean="0"/>
                        <a:t>alt</a:t>
                      </a:r>
                      <a:r>
                        <a:rPr lang="es-ES" sz="1600" dirty="0" smtClean="0"/>
                        <a:t>=“”</a:t>
                      </a:r>
                      <a:endParaRPr lang="es-ES" sz="1600" dirty="0" smtClean="0">
                        <a:latin typeface="Arial" panose="020B0604020202020204" pitchFamily="34" charset="0"/>
                        <a:cs typeface="Arial" panose="020B0604020202020204" pitchFamily="34" charset="0"/>
                      </a:endParaRPr>
                    </a:p>
                  </a:txBody>
                  <a:tcPr marL="47625" marR="47625" marT="66675" marB="66675"/>
                </a:tc>
              </a:tr>
              <a:tr h="553027">
                <a:tc>
                  <a:txBody>
                    <a:bodyPr/>
                    <a:lstStyle/>
                    <a:p>
                      <a:pPr fontAlgn="t"/>
                      <a:r>
                        <a:rPr lang="es-ES" sz="1600" noProof="0" dirty="0" err="1" smtClean="0">
                          <a:effectLst/>
                        </a:rPr>
                        <a:t>title</a:t>
                      </a:r>
                      <a:endParaRPr lang="es-ES" sz="1600" b="1" noProof="0" dirty="0">
                        <a:effectLst/>
                        <a:latin typeface="Arial" panose="020B0604020202020204" pitchFamily="34" charset="0"/>
                        <a:cs typeface="Arial" panose="020B0604020202020204" pitchFamily="34" charset="0"/>
                      </a:endParaRPr>
                    </a:p>
                  </a:txBody>
                  <a:tcPr marL="47625" marR="47625" marT="66675" marB="66675"/>
                </a:tc>
                <a:tc>
                  <a:txBody>
                    <a:bodyPr/>
                    <a:lstStyle/>
                    <a:p>
                      <a:pPr algn="just"/>
                      <a:r>
                        <a:rPr lang="es-ES" sz="1600" dirty="0" smtClean="0"/>
                        <a:t>Especifica el texto del </a:t>
                      </a:r>
                      <a:r>
                        <a:rPr lang="es-ES" sz="1600" dirty="0" err="1" smtClean="0"/>
                        <a:t>tooltip</a:t>
                      </a:r>
                      <a:r>
                        <a:rPr lang="es-ES" sz="1600" dirty="0" smtClean="0"/>
                        <a:t> al pasar el ratón por encima de la imagen. Es la misma propiedad que utilizamos en la etiqueta &lt;a&gt;</a:t>
                      </a:r>
                      <a:endParaRPr lang="es-ES" sz="1600" dirty="0" smtClean="0">
                        <a:latin typeface="Arial" panose="020B0604020202020204" pitchFamily="34" charset="0"/>
                        <a:cs typeface="Arial" panose="020B0604020202020204" pitchFamily="34" charset="0"/>
                      </a:endParaRPr>
                    </a:p>
                  </a:txBody>
                  <a:tcPr marL="47625" marR="47625" marT="66675" marB="66675"/>
                </a:tc>
              </a:tr>
              <a:tr h="553027">
                <a:tc>
                  <a:txBody>
                    <a:bodyPr/>
                    <a:lstStyle/>
                    <a:p>
                      <a:pPr fontAlgn="t"/>
                      <a:r>
                        <a:rPr lang="es-ES" sz="1600" noProof="0" dirty="0" err="1" smtClean="0">
                          <a:effectLst/>
                        </a:rPr>
                        <a:t>width</a:t>
                      </a:r>
                      <a:endParaRPr lang="es-ES" sz="1600" b="1" noProof="0" dirty="0">
                        <a:effectLst/>
                        <a:latin typeface="Arial" panose="020B0604020202020204" pitchFamily="34" charset="0"/>
                        <a:cs typeface="Arial" panose="020B0604020202020204" pitchFamily="34" charset="0"/>
                      </a:endParaRPr>
                    </a:p>
                  </a:txBody>
                  <a:tcPr marL="47625" marR="47625" marT="66675" marB="66675"/>
                </a:tc>
                <a:tc>
                  <a:txBody>
                    <a:bodyPr/>
                    <a:lstStyle/>
                    <a:p>
                      <a:pPr algn="just"/>
                      <a:r>
                        <a:rPr lang="es-ES" sz="1600" kern="1200" dirty="0" smtClean="0">
                          <a:effectLst/>
                        </a:rPr>
                        <a:t>Especifica</a:t>
                      </a:r>
                      <a:r>
                        <a:rPr lang="es-ES" sz="1600" dirty="0" smtClean="0"/>
                        <a:t> la anchura en pixeles o en % (sobre el elemento</a:t>
                      </a:r>
                      <a:r>
                        <a:rPr lang="es-ES" sz="1600" baseline="0" dirty="0" smtClean="0"/>
                        <a:t> </a:t>
                      </a:r>
                      <a:r>
                        <a:rPr lang="es-ES" sz="1600" dirty="0" smtClean="0"/>
                        <a:t>contenedor).</a:t>
                      </a:r>
                      <a:endParaRPr lang="es-ES" sz="1600" dirty="0" smtClean="0">
                        <a:latin typeface="Arial" panose="020B0604020202020204" pitchFamily="34" charset="0"/>
                        <a:cs typeface="Arial" panose="020B0604020202020204" pitchFamily="34" charset="0"/>
                      </a:endParaRPr>
                    </a:p>
                  </a:txBody>
                  <a:tcPr marL="47625" marR="47625" marT="66675" marB="66675"/>
                </a:tc>
              </a:tr>
              <a:tr h="553027">
                <a:tc>
                  <a:txBody>
                    <a:bodyPr/>
                    <a:lstStyle/>
                    <a:p>
                      <a:pPr fontAlgn="t"/>
                      <a:r>
                        <a:rPr lang="es-ES" sz="1600" noProof="0" dirty="0" err="1" smtClean="0">
                          <a:effectLst/>
                        </a:rPr>
                        <a:t>height</a:t>
                      </a:r>
                      <a:endParaRPr lang="es-ES" sz="1600" b="1" noProof="0" dirty="0">
                        <a:effectLst/>
                        <a:latin typeface="Arial" panose="020B0604020202020204" pitchFamily="34" charset="0"/>
                        <a:cs typeface="Arial" panose="020B0604020202020204" pitchFamily="34" charset="0"/>
                      </a:endParaRPr>
                    </a:p>
                  </a:txBody>
                  <a:tcPr marL="47625" marR="47625" marT="66675" marB="66675"/>
                </a:tc>
                <a:tc>
                  <a:txBody>
                    <a:bodyPr/>
                    <a:lstStyle/>
                    <a:p>
                      <a:pPr fontAlgn="t"/>
                      <a:r>
                        <a:rPr lang="es-ES" sz="1600" dirty="0" smtClean="0"/>
                        <a:t>Especifica la altura en pixeles o en % (sobre el elemento contenedor).</a:t>
                      </a:r>
                      <a:endParaRPr lang="es-ES" sz="1600" noProof="0" dirty="0">
                        <a:effectLst/>
                        <a:latin typeface="Arial" panose="020B0604020202020204" pitchFamily="34" charset="0"/>
                        <a:cs typeface="Arial" panose="020B0604020202020204" pitchFamily="34" charset="0"/>
                      </a:endParaRPr>
                    </a:p>
                  </a:txBody>
                  <a:tcPr marL="47625" marR="47625" marT="66675" marB="66675"/>
                </a:tc>
              </a:tr>
            </a:tbl>
          </a:graphicData>
        </a:graphic>
      </p:graphicFrame>
    </p:spTree>
    <p:extLst>
      <p:ext uri="{BB962C8B-B14F-4D97-AF65-F5344CB8AC3E}">
        <p14:creationId xmlns:p14="http://schemas.microsoft.com/office/powerpoint/2010/main" val="89688075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chemeClr val="tx1">
                    <a:lumMod val="95000"/>
                    <a:lumOff val="5000"/>
                  </a:schemeClr>
                </a:solidFill>
              </a:rPr>
              <a:t>Imágenes - Consejos</a:t>
            </a:r>
            <a:endParaRPr lang="es-ES_tradnl" dirty="0"/>
          </a:p>
        </p:txBody>
      </p:sp>
      <p:sp>
        <p:nvSpPr>
          <p:cNvPr id="15" name="9 Marcador de texto"/>
          <p:cNvSpPr>
            <a:spLocks noGrp="1"/>
          </p:cNvSpPr>
          <p:nvPr>
            <p:ph type="body" sz="quarter" idx="10"/>
          </p:nvPr>
        </p:nvSpPr>
        <p:spPr>
          <a:xfrm>
            <a:off x="2196855" y="1412881"/>
            <a:ext cx="6947938" cy="337078"/>
          </a:xfrm>
        </p:spPr>
        <p:txBody>
          <a:bodyPr/>
          <a:lstStyle/>
          <a:p>
            <a:r>
              <a:rPr lang="es-ES" dirty="0"/>
              <a:t>Entorno cliente – HTML y CSS - Imágenes</a:t>
            </a:r>
          </a:p>
        </p:txBody>
      </p:sp>
      <p:sp>
        <p:nvSpPr>
          <p:cNvPr id="3" name="2 Rectángulo"/>
          <p:cNvSpPr/>
          <p:nvPr/>
        </p:nvSpPr>
        <p:spPr>
          <a:xfrm>
            <a:off x="2304033" y="1889944"/>
            <a:ext cx="8928992" cy="4770537"/>
          </a:xfrm>
          <a:prstGeom prst="rect">
            <a:avLst/>
          </a:prstGeom>
          <a:ln>
            <a:noFill/>
          </a:ln>
        </p:spPr>
        <p:txBody>
          <a:bodyPr wrap="square">
            <a:spAutoFit/>
          </a:bodyPr>
          <a:lstStyle/>
          <a:p>
            <a:pPr algn="just"/>
            <a:r>
              <a:rPr lang="es-ES" sz="1600" dirty="0" smtClean="0">
                <a:latin typeface="Arial" panose="020B0604020202020204" pitchFamily="34" charset="0"/>
                <a:cs typeface="Arial" panose="020B0604020202020204" pitchFamily="34" charset="0"/>
              </a:rPr>
              <a:t>Se recomienda que </a:t>
            </a:r>
            <a:r>
              <a:rPr lang="es-ES" sz="1600" dirty="0">
                <a:latin typeface="Arial" panose="020B0604020202020204" pitchFamily="34" charset="0"/>
                <a:cs typeface="Arial" panose="020B0604020202020204" pitchFamily="34" charset="0"/>
              </a:rPr>
              <a:t>debe deben definirse los dos atributos de altura y anchura de la imagen. Si la anchura y altura de la imagen están definidos cuando la página es cargada el navegador reserva el espacio en la página, por lo que un retraso en su carga no afecta a que se produzcan incomodos </a:t>
            </a:r>
            <a:r>
              <a:rPr lang="es-ES" sz="1600" dirty="0" smtClean="0">
                <a:latin typeface="Arial" panose="020B0604020202020204" pitchFamily="34" charset="0"/>
                <a:cs typeface="Arial" panose="020B0604020202020204" pitchFamily="34" charset="0"/>
              </a:rPr>
              <a:t>desplazamientos de las capas de la página. Sobre todo cuando tenemos textos e imágenes flotando en las mismas capas.</a:t>
            </a:r>
          </a:p>
          <a:p>
            <a:pPr algn="just"/>
            <a:endParaRPr lang="es-ES" sz="1600" dirty="0">
              <a:latin typeface="Arial" panose="020B0604020202020204" pitchFamily="34" charset="0"/>
              <a:cs typeface="Arial" panose="020B0604020202020204" pitchFamily="34" charset="0"/>
            </a:endParaRPr>
          </a:p>
          <a:p>
            <a:pPr algn="just"/>
            <a:endParaRPr lang="es-ES" sz="1600" dirty="0">
              <a:latin typeface="Arial" panose="020B0604020202020204" pitchFamily="34" charset="0"/>
              <a:cs typeface="Arial" panose="020B0604020202020204" pitchFamily="34" charset="0"/>
            </a:endParaRPr>
          </a:p>
          <a:p>
            <a:pPr algn="just"/>
            <a:endParaRPr lang="es-ES" sz="1600" dirty="0" smtClean="0">
              <a:latin typeface="Arial" panose="020B0604020202020204" pitchFamily="34" charset="0"/>
              <a:cs typeface="Arial" panose="020B0604020202020204" pitchFamily="34" charset="0"/>
            </a:endParaRPr>
          </a:p>
          <a:p>
            <a:pPr algn="just"/>
            <a:r>
              <a:rPr lang="es-ES" sz="1600" dirty="0" smtClean="0">
                <a:latin typeface="Arial" panose="020B0604020202020204" pitchFamily="34" charset="0"/>
                <a:cs typeface="Arial" panose="020B0604020202020204" pitchFamily="34" charset="0"/>
              </a:rPr>
              <a:t>Si sólo especificamos uno de los atributos, altura o anchura, la imagen se redimensiona en el otro atributo de forma proporcional. De esta forma no deforma la imagen. Lo normal y recomendable es indicar la anchura.</a:t>
            </a:r>
          </a:p>
          <a:p>
            <a:pPr algn="just"/>
            <a:endParaRPr lang="es-ES" sz="1600" dirty="0" smtClean="0">
              <a:latin typeface="Arial" panose="020B0604020202020204" pitchFamily="34" charset="0"/>
              <a:cs typeface="Arial" panose="020B0604020202020204" pitchFamily="34" charset="0"/>
            </a:endParaRPr>
          </a:p>
          <a:p>
            <a:pPr algn="just"/>
            <a:endParaRPr lang="es-ES" sz="1600" dirty="0">
              <a:latin typeface="Arial" panose="020B0604020202020204" pitchFamily="34" charset="0"/>
              <a:cs typeface="Arial" panose="020B0604020202020204" pitchFamily="34" charset="0"/>
            </a:endParaRP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Si tenemos imágenes grandes pero las cargamos en un tamaño inferior la descarga se produce de la imagen grande, el navegador no descarga un fichero más pequeño por que presentemos la imagen más pequeña. Deberíamos de crear imágenes diferentes (miniaturas) para cargar la imagen primero más pequeña y posteriormente la grande en caso necesario</a:t>
            </a:r>
            <a:r>
              <a:rPr lang="es-ES" sz="1600" dirty="0" smtClean="0">
                <a:latin typeface="Arial" panose="020B0604020202020204" pitchFamily="34" charset="0"/>
                <a:cs typeface="Arial" panose="020B0604020202020204" pitchFamily="34" charset="0"/>
              </a:rPr>
              <a:t>. Si nuestra web tiene multitud de imágenes con sus miniaturas es muy conveniente este proceso.</a:t>
            </a:r>
            <a:endParaRPr lang="es-ES" sz="1600" dirty="0">
              <a:latin typeface="Arial" panose="020B0604020202020204" pitchFamily="34" charset="0"/>
              <a:cs typeface="Arial" panose="020B0604020202020204" pitchFamily="34" charset="0"/>
            </a:endParaRPr>
          </a:p>
        </p:txBody>
      </p:sp>
      <p:cxnSp>
        <p:nvCxnSpPr>
          <p:cNvPr id="4" name="3 Conector recto"/>
          <p:cNvCxnSpPr/>
          <p:nvPr/>
        </p:nvCxnSpPr>
        <p:spPr>
          <a:xfrm>
            <a:off x="3888209" y="3521745"/>
            <a:ext cx="6048672" cy="0"/>
          </a:xfrm>
          <a:prstGeom prst="line">
            <a:avLst/>
          </a:prstGeom>
        </p:spPr>
        <p:style>
          <a:lnRef idx="1">
            <a:schemeClr val="dk1"/>
          </a:lnRef>
          <a:fillRef idx="0">
            <a:schemeClr val="dk1"/>
          </a:fillRef>
          <a:effectRef idx="0">
            <a:schemeClr val="dk1"/>
          </a:effectRef>
          <a:fontRef idx="minor">
            <a:schemeClr val="tx1"/>
          </a:fontRef>
        </p:style>
      </p:cxnSp>
      <p:cxnSp>
        <p:nvCxnSpPr>
          <p:cNvPr id="8" name="7 Conector recto"/>
          <p:cNvCxnSpPr/>
          <p:nvPr/>
        </p:nvCxnSpPr>
        <p:spPr>
          <a:xfrm>
            <a:off x="3888209" y="5058296"/>
            <a:ext cx="6048672"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461524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5 CuadroTexto"/>
          <p:cNvSpPr txBox="1"/>
          <p:nvPr/>
        </p:nvSpPr>
        <p:spPr>
          <a:xfrm>
            <a:off x="2304033" y="1889944"/>
            <a:ext cx="8150882" cy="338554"/>
          </a:xfrm>
          <a:prstGeom prst="rect">
            <a:avLst/>
          </a:prstGeom>
          <a:noFill/>
        </p:spPr>
        <p:txBody>
          <a:bodyPr wrap="square" rtlCol="0">
            <a:spAutoFit/>
          </a:bodyPr>
          <a:lstStyle/>
          <a:p>
            <a:pPr algn="just"/>
            <a:r>
              <a:rPr lang="es-ES" sz="1600" dirty="0" smtClean="0">
                <a:latin typeface="Arial" panose="020B0604020202020204" pitchFamily="34" charset="0"/>
                <a:cs typeface="Arial" panose="020B0604020202020204" pitchFamily="34" charset="0"/>
              </a:rPr>
              <a:t>Vamos a ir analizando cada una de las líneas de código escritas.</a:t>
            </a:r>
            <a:endParaRPr lang="es-ES" sz="1600" dirty="0">
              <a:latin typeface="Arial" panose="020B0604020202020204" pitchFamily="34" charset="0"/>
              <a:cs typeface="Arial" panose="020B0604020202020204" pitchFamily="34" charset="0"/>
            </a:endParaRPr>
          </a:p>
        </p:txBody>
      </p:sp>
      <p:sp>
        <p:nvSpPr>
          <p:cNvPr id="14" name="5 Título"/>
          <p:cNvSpPr>
            <a:spLocks noGrp="1"/>
          </p:cNvSpPr>
          <p:nvPr>
            <p:ph type="title"/>
          </p:nvPr>
        </p:nvSpPr>
        <p:spPr/>
        <p:txBody>
          <a:bodyPr/>
          <a:lstStyle/>
          <a:p>
            <a:r>
              <a:rPr lang="es-ES" dirty="0" smtClean="0">
                <a:solidFill>
                  <a:schemeClr val="tx1">
                    <a:lumMod val="95000"/>
                    <a:lumOff val="5000"/>
                  </a:schemeClr>
                </a:solidFill>
              </a:rPr>
              <a:t>Estructura de un documento</a:t>
            </a:r>
            <a:endParaRPr lang="es-ES_tradnl" dirty="0"/>
          </a:p>
        </p:txBody>
      </p:sp>
      <p:sp>
        <p:nvSpPr>
          <p:cNvPr id="15" name="9 Marcador de texto"/>
          <p:cNvSpPr>
            <a:spLocks noGrp="1"/>
          </p:cNvSpPr>
          <p:nvPr>
            <p:ph type="body" sz="quarter" idx="10"/>
          </p:nvPr>
        </p:nvSpPr>
        <p:spPr>
          <a:xfrm>
            <a:off x="2196855" y="1412881"/>
            <a:ext cx="5219746" cy="337078"/>
          </a:xfrm>
        </p:spPr>
        <p:txBody>
          <a:bodyPr/>
          <a:lstStyle/>
          <a:p>
            <a:r>
              <a:rPr lang="es-ES" dirty="0"/>
              <a:t>Entorno cliente – HTML y CSS - Estructura de un documento</a:t>
            </a:r>
          </a:p>
        </p:txBody>
      </p:sp>
      <p:sp>
        <p:nvSpPr>
          <p:cNvPr id="3" name="2 Rectángulo"/>
          <p:cNvSpPr/>
          <p:nvPr/>
        </p:nvSpPr>
        <p:spPr>
          <a:xfrm>
            <a:off x="2304033" y="2321992"/>
            <a:ext cx="2160240" cy="537034"/>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wrap="square" tIns="144000" bIns="144000">
            <a:spAutoFit/>
          </a:bodyPr>
          <a:lstStyle/>
          <a:p>
            <a:pPr algn="ctr"/>
            <a:r>
              <a:rPr lang="es-ES" sz="1600" dirty="0">
                <a:solidFill>
                  <a:srgbClr val="008000"/>
                </a:solidFill>
                <a:latin typeface="Arial" panose="020B0604020202020204" pitchFamily="34" charset="0"/>
                <a:cs typeface="Arial" panose="020B0604020202020204" pitchFamily="34" charset="0"/>
              </a:rPr>
              <a:t>&lt;!DOCTYPE </a:t>
            </a:r>
            <a:r>
              <a:rPr lang="es-ES" sz="1600" dirty="0" err="1">
                <a:solidFill>
                  <a:srgbClr val="008000"/>
                </a:solidFill>
                <a:latin typeface="Arial" panose="020B0604020202020204" pitchFamily="34" charset="0"/>
                <a:cs typeface="Arial" panose="020B0604020202020204" pitchFamily="34" charset="0"/>
              </a:rPr>
              <a:t>html</a:t>
            </a:r>
            <a:r>
              <a:rPr lang="es-ES" sz="1600" dirty="0">
                <a:solidFill>
                  <a:srgbClr val="008000"/>
                </a:solidFill>
                <a:latin typeface="Arial" panose="020B0604020202020204" pitchFamily="34" charset="0"/>
                <a:cs typeface="Arial" panose="020B0604020202020204" pitchFamily="34" charset="0"/>
              </a:rPr>
              <a:t>&gt;</a:t>
            </a:r>
          </a:p>
        </p:txBody>
      </p:sp>
      <p:sp>
        <p:nvSpPr>
          <p:cNvPr id="7" name="6 Rectángulo"/>
          <p:cNvSpPr/>
          <p:nvPr/>
        </p:nvSpPr>
        <p:spPr>
          <a:xfrm>
            <a:off x="2304033" y="2928828"/>
            <a:ext cx="8928992" cy="4031873"/>
          </a:xfrm>
          <a:prstGeom prst="rect">
            <a:avLst/>
          </a:prstGeom>
        </p:spPr>
        <p:txBody>
          <a:bodyPr wrap="square">
            <a:spAutoFit/>
          </a:bodyPr>
          <a:lstStyle/>
          <a:p>
            <a:pPr algn="just"/>
            <a:r>
              <a:rPr lang="es-ES" sz="1600" dirty="0" smtClean="0">
                <a:latin typeface="Arial" panose="020B0604020202020204" pitchFamily="34" charset="0"/>
                <a:cs typeface="Arial" panose="020B0604020202020204" pitchFamily="34" charset="0"/>
              </a:rPr>
              <a:t>Es la declaración del tipo de documento que un navegador o un robot está viendo. </a:t>
            </a:r>
            <a:r>
              <a:rPr lang="es-ES" sz="1600" b="1" dirty="0" smtClean="0">
                <a:latin typeface="Arial" panose="020B0604020202020204" pitchFamily="34" charset="0"/>
                <a:cs typeface="Arial" panose="020B0604020202020204" pitchFamily="34" charset="0"/>
              </a:rPr>
              <a:t>Es la declaración para indicar a un navegador que la página es HTML5.</a:t>
            </a:r>
            <a:r>
              <a:rPr lang="es-ES" sz="1600" dirty="0" smtClean="0">
                <a:latin typeface="Arial" panose="020B0604020202020204" pitchFamily="34" charset="0"/>
                <a:cs typeface="Arial" panose="020B0604020202020204" pitchFamily="34" charset="0"/>
              </a:rPr>
              <a:t> Tiene que ser el primer elemento a declarar en la página.</a:t>
            </a:r>
          </a:p>
          <a:p>
            <a:pPr algn="just"/>
            <a:endParaRPr lang="es-ES" sz="1600" dirty="0" smtClean="0">
              <a:latin typeface="Arial" panose="020B0604020202020204" pitchFamily="34" charset="0"/>
              <a:cs typeface="Arial" panose="020B0604020202020204" pitchFamily="34" charset="0"/>
            </a:endParaRPr>
          </a:p>
          <a:p>
            <a:pPr algn="just"/>
            <a:r>
              <a:rPr lang="es-ES" sz="1600" dirty="0" smtClean="0">
                <a:latin typeface="Arial" panose="020B0604020202020204" pitchFamily="34" charset="0"/>
                <a:cs typeface="Arial" panose="020B0604020202020204" pitchFamily="34" charset="0"/>
              </a:rPr>
              <a:t>Anteriormente, en versiones anteriores de HTML, la declaración de </a:t>
            </a:r>
            <a:r>
              <a:rPr lang="es-ES" sz="1600" dirty="0" err="1" smtClean="0">
                <a:latin typeface="Arial" panose="020B0604020202020204" pitchFamily="34" charset="0"/>
                <a:cs typeface="Arial" panose="020B0604020202020204" pitchFamily="34" charset="0"/>
              </a:rPr>
              <a:t>doctype</a:t>
            </a:r>
            <a:r>
              <a:rPr lang="es-ES" sz="1600" dirty="0" smtClean="0">
                <a:latin typeface="Arial" panose="020B0604020202020204" pitchFamily="34" charset="0"/>
                <a:cs typeface="Arial" panose="020B0604020202020204" pitchFamily="34" charset="0"/>
              </a:rPr>
              <a:t> era complicada y muy larga, se copiaba siempre de una página a otra.</a:t>
            </a:r>
          </a:p>
          <a:p>
            <a:endParaRPr lang="es-ES" sz="1600" dirty="0">
              <a:latin typeface="Arial" panose="020B0604020202020204" pitchFamily="34" charset="0"/>
              <a:cs typeface="Arial" panose="020B0604020202020204" pitchFamily="34" charset="0"/>
            </a:endParaRPr>
          </a:p>
          <a:p>
            <a:endParaRPr lang="es-ES" sz="1600" dirty="0">
              <a:latin typeface="Arial" panose="020B0604020202020204" pitchFamily="34" charset="0"/>
              <a:cs typeface="Arial" panose="020B0604020202020204" pitchFamily="34" charset="0"/>
            </a:endParaRPr>
          </a:p>
          <a:p>
            <a:endParaRPr lang="es-ES" sz="1600" dirty="0" smtClean="0">
              <a:latin typeface="Arial" panose="020B0604020202020204" pitchFamily="34" charset="0"/>
              <a:cs typeface="Arial" panose="020B0604020202020204" pitchFamily="34" charset="0"/>
            </a:endParaRPr>
          </a:p>
          <a:p>
            <a:endParaRPr lang="es-ES" sz="1600" dirty="0">
              <a:latin typeface="Arial" panose="020B0604020202020204" pitchFamily="34" charset="0"/>
              <a:cs typeface="Arial" panose="020B0604020202020204" pitchFamily="34" charset="0"/>
            </a:endParaRPr>
          </a:p>
          <a:p>
            <a:endParaRPr lang="es-ES" sz="1600" dirty="0" smtClean="0">
              <a:latin typeface="Arial" panose="020B0604020202020204" pitchFamily="34" charset="0"/>
              <a:cs typeface="Arial" panose="020B0604020202020204" pitchFamily="34" charset="0"/>
            </a:endParaRPr>
          </a:p>
          <a:p>
            <a:endParaRPr lang="es-ES" sz="1600" dirty="0">
              <a:latin typeface="Arial" panose="020B0604020202020204" pitchFamily="34" charset="0"/>
              <a:cs typeface="Arial" panose="020B0604020202020204" pitchFamily="34" charset="0"/>
            </a:endParaRPr>
          </a:p>
          <a:p>
            <a:r>
              <a:rPr lang="es-ES" sz="1600" dirty="0" smtClean="0">
                <a:latin typeface="Arial" panose="020B0604020202020204" pitchFamily="34" charset="0"/>
                <a:cs typeface="Arial" panose="020B0604020202020204" pitchFamily="34" charset="0"/>
              </a:rPr>
              <a:t>Ahora </a:t>
            </a:r>
            <a:r>
              <a:rPr lang="es-ES" sz="1600" dirty="0">
                <a:latin typeface="Arial" panose="020B0604020202020204" pitchFamily="34" charset="0"/>
                <a:cs typeface="Arial" panose="020B0604020202020204" pitchFamily="34" charset="0"/>
              </a:rPr>
              <a:t>es bien </a:t>
            </a:r>
            <a:r>
              <a:rPr lang="es-ES" sz="1600" dirty="0" smtClean="0">
                <a:latin typeface="Arial" panose="020B0604020202020204" pitchFamily="34" charset="0"/>
                <a:cs typeface="Arial" panose="020B0604020202020204" pitchFamily="34" charset="0"/>
              </a:rPr>
              <a:t>sencilla y fácil de memorizar aunque seguiremos copiándola, ya que utilizaremos nuestro documento de estructura base.</a:t>
            </a:r>
          </a:p>
          <a:p>
            <a:endParaRPr lang="es-ES" sz="1600" dirty="0">
              <a:latin typeface="Arial" panose="020B0604020202020204" pitchFamily="34" charset="0"/>
              <a:cs typeface="Arial" panose="020B0604020202020204" pitchFamily="34" charset="0"/>
            </a:endParaRPr>
          </a:p>
          <a:p>
            <a:r>
              <a:rPr lang="es-ES" sz="1600" dirty="0" smtClean="0">
                <a:latin typeface="Arial" panose="020B0604020202020204" pitchFamily="34" charset="0"/>
                <a:cs typeface="Arial" panose="020B0604020202020204" pitchFamily="34" charset="0"/>
              </a:rPr>
              <a:t>Esta etiqueta no tiene cierre, es decir, no se cierra con &lt;/DOCTYPE&gt;.</a:t>
            </a:r>
            <a:endParaRPr lang="es-ES" sz="1600" dirty="0">
              <a:latin typeface="Arial" panose="020B0604020202020204" pitchFamily="34" charset="0"/>
              <a:cs typeface="Arial" panose="020B0604020202020204" pitchFamily="34" charset="0"/>
            </a:endParaRPr>
          </a:p>
        </p:txBody>
      </p:sp>
      <p:sp>
        <p:nvSpPr>
          <p:cNvPr id="2" name="1 Rectángulo"/>
          <p:cNvSpPr/>
          <p:nvPr/>
        </p:nvSpPr>
        <p:spPr>
          <a:xfrm>
            <a:off x="2377851" y="4626248"/>
            <a:ext cx="8855174" cy="1029476"/>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wrap="square" tIns="144000" bIns="144000">
            <a:spAutoFit/>
          </a:bodyPr>
          <a:lstStyle/>
          <a:p>
            <a:r>
              <a:rPr lang="es-ES" sz="1600" dirty="0">
                <a:solidFill>
                  <a:srgbClr val="008000"/>
                </a:solidFill>
                <a:latin typeface="Arial" panose="020B0604020202020204" pitchFamily="34" charset="0"/>
                <a:cs typeface="Arial" panose="020B0604020202020204" pitchFamily="34" charset="0"/>
              </a:rPr>
              <a:t>&lt;!DOCTYPE </a:t>
            </a:r>
            <a:r>
              <a:rPr lang="es-ES" sz="1600" dirty="0" err="1">
                <a:solidFill>
                  <a:srgbClr val="008000"/>
                </a:solidFill>
                <a:latin typeface="Arial" panose="020B0604020202020204" pitchFamily="34" charset="0"/>
                <a:cs typeface="Arial" panose="020B0604020202020204" pitchFamily="34" charset="0"/>
              </a:rPr>
              <a:t>html</a:t>
            </a:r>
            <a:r>
              <a:rPr lang="es-ES" sz="1600" dirty="0">
                <a:solidFill>
                  <a:srgbClr val="008000"/>
                </a:solidFill>
                <a:latin typeface="Arial" panose="020B0604020202020204" pitchFamily="34" charset="0"/>
                <a:cs typeface="Arial" panose="020B0604020202020204" pitchFamily="34" charset="0"/>
              </a:rPr>
              <a:t> PUBLIC "-//W3C//DTD XHTML 1.0 </a:t>
            </a:r>
            <a:r>
              <a:rPr lang="es-ES" sz="1600" dirty="0" err="1">
                <a:solidFill>
                  <a:srgbClr val="008000"/>
                </a:solidFill>
                <a:latin typeface="Arial" panose="020B0604020202020204" pitchFamily="34" charset="0"/>
                <a:cs typeface="Arial" panose="020B0604020202020204" pitchFamily="34" charset="0"/>
              </a:rPr>
              <a:t>Transitional</a:t>
            </a:r>
            <a:r>
              <a:rPr lang="es-ES" sz="1600" dirty="0">
                <a:solidFill>
                  <a:srgbClr val="008000"/>
                </a:solidFill>
                <a:latin typeface="Arial" panose="020B0604020202020204" pitchFamily="34" charset="0"/>
                <a:cs typeface="Arial" panose="020B0604020202020204" pitchFamily="34" charset="0"/>
              </a:rPr>
              <a:t>//EN" "http://www.w3.org/TR/xhtml1/DTD/xhtml1-transitional.dtd"&gt;</a:t>
            </a:r>
          </a:p>
          <a:p>
            <a:r>
              <a:rPr lang="es-ES" sz="1600" dirty="0">
                <a:solidFill>
                  <a:srgbClr val="008000"/>
                </a:solidFill>
                <a:latin typeface="Arial" panose="020B0604020202020204" pitchFamily="34" charset="0"/>
                <a:cs typeface="Arial" panose="020B0604020202020204" pitchFamily="34" charset="0"/>
              </a:rPr>
              <a:t>&lt;</a:t>
            </a:r>
            <a:r>
              <a:rPr lang="es-ES" sz="1600" dirty="0" err="1">
                <a:solidFill>
                  <a:srgbClr val="008000"/>
                </a:solidFill>
                <a:latin typeface="Arial" panose="020B0604020202020204" pitchFamily="34" charset="0"/>
                <a:cs typeface="Arial" panose="020B0604020202020204" pitchFamily="34" charset="0"/>
              </a:rPr>
              <a:t>html</a:t>
            </a:r>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xmlns</a:t>
            </a:r>
            <a:r>
              <a:rPr lang="es-ES" sz="1600" dirty="0">
                <a:solidFill>
                  <a:srgbClr val="008000"/>
                </a:solidFill>
                <a:latin typeface="Arial" panose="020B0604020202020204" pitchFamily="34" charset="0"/>
                <a:cs typeface="Arial" panose="020B0604020202020204" pitchFamily="34" charset="0"/>
              </a:rPr>
              <a:t>="http://www.w3.org/1999/xhtml"&gt;</a:t>
            </a:r>
          </a:p>
        </p:txBody>
      </p:sp>
    </p:spTree>
    <p:extLst>
      <p:ext uri="{BB962C8B-B14F-4D97-AF65-F5344CB8AC3E}">
        <p14:creationId xmlns:p14="http://schemas.microsoft.com/office/powerpoint/2010/main" val="255513153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chemeClr val="tx1">
                    <a:lumMod val="95000"/>
                    <a:lumOff val="5000"/>
                  </a:schemeClr>
                </a:solidFill>
              </a:rPr>
              <a:t>Imágenes - Ejemplos</a:t>
            </a:r>
            <a:endParaRPr lang="es-ES_tradnl" dirty="0"/>
          </a:p>
        </p:txBody>
      </p:sp>
      <p:sp>
        <p:nvSpPr>
          <p:cNvPr id="15" name="9 Marcador de texto"/>
          <p:cNvSpPr>
            <a:spLocks noGrp="1"/>
          </p:cNvSpPr>
          <p:nvPr>
            <p:ph type="body" sz="quarter" idx="10"/>
          </p:nvPr>
        </p:nvSpPr>
        <p:spPr>
          <a:xfrm>
            <a:off x="2196855" y="1412881"/>
            <a:ext cx="6947938" cy="337078"/>
          </a:xfrm>
        </p:spPr>
        <p:txBody>
          <a:bodyPr/>
          <a:lstStyle/>
          <a:p>
            <a:r>
              <a:rPr lang="es-ES" dirty="0"/>
              <a:t>Entorno cliente – HTML y CSS - Imágenes</a:t>
            </a:r>
          </a:p>
        </p:txBody>
      </p:sp>
      <p:sp>
        <p:nvSpPr>
          <p:cNvPr id="3" name="2 Rectángulo"/>
          <p:cNvSpPr/>
          <p:nvPr/>
        </p:nvSpPr>
        <p:spPr>
          <a:xfrm>
            <a:off x="2304033" y="2712804"/>
            <a:ext cx="8928992" cy="338554"/>
          </a:xfrm>
          <a:prstGeom prst="rect">
            <a:avLst/>
          </a:prstGeom>
          <a:ln>
            <a:noFill/>
          </a:ln>
        </p:spPr>
        <p:txBody>
          <a:bodyPr wrap="square">
            <a:spAutoFit/>
          </a:bodyPr>
          <a:lstStyle/>
          <a:p>
            <a:pPr algn="just"/>
            <a:r>
              <a:rPr lang="es-ES" sz="1600" dirty="0" smtClean="0">
                <a:latin typeface="Arial" panose="020B0604020202020204" pitchFamily="34" charset="0"/>
                <a:cs typeface="Arial" panose="020B0604020202020204" pitchFamily="34" charset="0"/>
              </a:rPr>
              <a:t>Nos </a:t>
            </a:r>
            <a:r>
              <a:rPr lang="es-ES" sz="1600" dirty="0">
                <a:latin typeface="Arial" panose="020B0604020202020204" pitchFamily="34" charset="0"/>
                <a:cs typeface="Arial" panose="020B0604020202020204" pitchFamily="34" charset="0"/>
              </a:rPr>
              <a:t>muestra la imagen espanianoche.png en el tamaño de la imagen</a:t>
            </a:r>
            <a:r>
              <a:rPr lang="es-ES" sz="1600" dirty="0" smtClean="0">
                <a:latin typeface="Arial" panose="020B0604020202020204" pitchFamily="34" charset="0"/>
                <a:cs typeface="Arial" panose="020B0604020202020204" pitchFamily="34" charset="0"/>
              </a:rPr>
              <a:t>.</a:t>
            </a:r>
            <a:endParaRPr lang="es-ES" sz="1600" dirty="0">
              <a:latin typeface="Arial" panose="020B0604020202020204" pitchFamily="34" charset="0"/>
              <a:cs typeface="Arial" panose="020B0604020202020204" pitchFamily="34" charset="0"/>
            </a:endParaRPr>
          </a:p>
        </p:txBody>
      </p:sp>
      <p:sp>
        <p:nvSpPr>
          <p:cNvPr id="2" name="1 Rectángulo"/>
          <p:cNvSpPr/>
          <p:nvPr/>
        </p:nvSpPr>
        <p:spPr>
          <a:xfrm>
            <a:off x="5327944" y="2072990"/>
            <a:ext cx="3025187" cy="537034"/>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tIns="144000" bIns="144000">
            <a:spAutoFit/>
          </a:bodyPr>
          <a:lstStyle/>
          <a:p>
            <a:pPr algn="ctr"/>
            <a:r>
              <a:rPr lang="es-ES" sz="1600" dirty="0">
                <a:solidFill>
                  <a:srgbClr val="008000"/>
                </a:solidFill>
                <a:latin typeface="Arial" panose="020B0604020202020204" pitchFamily="34" charset="0"/>
                <a:cs typeface="Arial" panose="020B0604020202020204" pitchFamily="34" charset="0"/>
              </a:rPr>
              <a:t>&lt;</a:t>
            </a:r>
            <a:r>
              <a:rPr lang="es-ES" sz="1600" dirty="0" err="1">
                <a:solidFill>
                  <a:srgbClr val="008000"/>
                </a:solidFill>
                <a:latin typeface="Arial" panose="020B0604020202020204" pitchFamily="34" charset="0"/>
                <a:cs typeface="Arial" panose="020B0604020202020204" pitchFamily="34" charset="0"/>
              </a:rPr>
              <a:t>img</a:t>
            </a:r>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src</a:t>
            </a:r>
            <a:r>
              <a:rPr lang="es-ES" sz="1600" dirty="0">
                <a:solidFill>
                  <a:srgbClr val="008000"/>
                </a:solidFill>
                <a:latin typeface="Arial" panose="020B0604020202020204" pitchFamily="34" charset="0"/>
                <a:cs typeface="Arial" panose="020B0604020202020204" pitchFamily="34" charset="0"/>
              </a:rPr>
              <a:t>=" </a:t>
            </a:r>
            <a:r>
              <a:rPr lang="es-ES" sz="1600" dirty="0" smtClean="0">
                <a:solidFill>
                  <a:srgbClr val="008000"/>
                </a:solidFill>
                <a:latin typeface="Arial" panose="020B0604020202020204" pitchFamily="34" charset="0"/>
                <a:cs typeface="Arial" panose="020B0604020202020204" pitchFamily="34" charset="0"/>
              </a:rPr>
              <a:t>imagen.png"&gt;</a:t>
            </a:r>
            <a:endParaRPr lang="es-ES" sz="1600" dirty="0">
              <a:solidFill>
                <a:srgbClr val="008000"/>
              </a:solidFill>
              <a:latin typeface="Arial" panose="020B0604020202020204" pitchFamily="34" charset="0"/>
              <a:cs typeface="Arial" panose="020B0604020202020204" pitchFamily="34" charset="0"/>
            </a:endParaRPr>
          </a:p>
        </p:txBody>
      </p:sp>
      <p:sp>
        <p:nvSpPr>
          <p:cNvPr id="5" name="4 Rectángulo"/>
          <p:cNvSpPr/>
          <p:nvPr/>
        </p:nvSpPr>
        <p:spPr>
          <a:xfrm>
            <a:off x="3421062" y="3441142"/>
            <a:ext cx="6838950" cy="537034"/>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tIns="144000" bIns="144000">
            <a:spAutoFit/>
          </a:bodyPr>
          <a:lstStyle/>
          <a:p>
            <a:pPr algn="ctr"/>
            <a:r>
              <a:rPr lang="es-ES" sz="1600" dirty="0">
                <a:solidFill>
                  <a:srgbClr val="008000"/>
                </a:solidFill>
                <a:latin typeface="Arial" panose="020B0604020202020204" pitchFamily="34" charset="0"/>
                <a:cs typeface="Arial" panose="020B0604020202020204" pitchFamily="34" charset="0"/>
              </a:rPr>
              <a:t>&lt;a </a:t>
            </a:r>
            <a:r>
              <a:rPr lang="es-ES" sz="1600" dirty="0" err="1">
                <a:solidFill>
                  <a:srgbClr val="008000"/>
                </a:solidFill>
                <a:latin typeface="Arial" panose="020B0604020202020204" pitchFamily="34" charset="0"/>
                <a:cs typeface="Arial" panose="020B0604020202020204" pitchFamily="34" charset="0"/>
              </a:rPr>
              <a:t>href</a:t>
            </a:r>
            <a:r>
              <a:rPr lang="es-ES" sz="1600" dirty="0">
                <a:solidFill>
                  <a:srgbClr val="008000"/>
                </a:solidFill>
                <a:latin typeface="Arial" panose="020B0604020202020204" pitchFamily="34" charset="0"/>
                <a:cs typeface="Arial" panose="020B0604020202020204" pitchFamily="34" charset="0"/>
              </a:rPr>
              <a:t>="imagenampliada.html"&gt;&lt;</a:t>
            </a:r>
            <a:r>
              <a:rPr lang="es-ES" sz="1600" dirty="0" err="1">
                <a:solidFill>
                  <a:srgbClr val="008000"/>
                </a:solidFill>
                <a:latin typeface="Arial" panose="020B0604020202020204" pitchFamily="34" charset="0"/>
                <a:cs typeface="Arial" panose="020B0604020202020204" pitchFamily="34" charset="0"/>
              </a:rPr>
              <a:t>img</a:t>
            </a:r>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src</a:t>
            </a:r>
            <a:r>
              <a:rPr lang="es-ES" sz="1600" dirty="0" smtClean="0">
                <a:solidFill>
                  <a:srgbClr val="008000"/>
                </a:solidFill>
                <a:latin typeface="Arial" panose="020B0604020202020204" pitchFamily="34" charset="0"/>
                <a:cs typeface="Arial" panose="020B0604020202020204" pitchFamily="34" charset="0"/>
              </a:rPr>
              <a:t>=“imagen.png</a:t>
            </a:r>
            <a:r>
              <a:rPr lang="es-ES" sz="1600" dirty="0">
                <a:solidFill>
                  <a:srgbClr val="008000"/>
                </a:solidFill>
                <a:latin typeface="Arial" panose="020B0604020202020204" pitchFamily="34" charset="0"/>
                <a:cs typeface="Arial" panose="020B0604020202020204" pitchFamily="34" charset="0"/>
              </a:rPr>
              <a:t>"&gt;&lt;/a&gt;</a:t>
            </a:r>
          </a:p>
        </p:txBody>
      </p:sp>
      <p:sp>
        <p:nvSpPr>
          <p:cNvPr id="6" name="5 Rectángulo"/>
          <p:cNvSpPr/>
          <p:nvPr/>
        </p:nvSpPr>
        <p:spPr>
          <a:xfrm>
            <a:off x="2304032" y="4150767"/>
            <a:ext cx="9001001" cy="584775"/>
          </a:xfrm>
          <a:prstGeom prst="rect">
            <a:avLst/>
          </a:prstGeom>
        </p:spPr>
        <p:txBody>
          <a:bodyPr wrap="square">
            <a:spAutoFit/>
          </a:bodyPr>
          <a:lstStyle/>
          <a:p>
            <a:pPr algn="just"/>
            <a:r>
              <a:rPr lang="es-ES" sz="1600" dirty="0">
                <a:latin typeface="Arial" panose="020B0604020202020204" pitchFamily="34" charset="0"/>
                <a:cs typeface="Arial" panose="020B0604020202020204" pitchFamily="34" charset="0"/>
              </a:rPr>
              <a:t>Nos muestra la imagen en el tamaño original y si pulsamos en ella nos enlaza con el fichero imagenampliada.html</a:t>
            </a:r>
          </a:p>
        </p:txBody>
      </p:sp>
      <p:sp>
        <p:nvSpPr>
          <p:cNvPr id="7" name="6 Rectángulo"/>
          <p:cNvSpPr/>
          <p:nvPr/>
        </p:nvSpPr>
        <p:spPr>
          <a:xfrm>
            <a:off x="4722810" y="4916450"/>
            <a:ext cx="4235455" cy="537034"/>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tIns="144000" bIns="144000">
            <a:spAutoFit/>
          </a:bodyPr>
          <a:lstStyle/>
          <a:p>
            <a:pPr algn="ctr"/>
            <a:r>
              <a:rPr lang="es-ES" sz="1600" dirty="0">
                <a:solidFill>
                  <a:srgbClr val="008000"/>
                </a:solidFill>
                <a:latin typeface="Arial" panose="020B0604020202020204" pitchFamily="34" charset="0"/>
                <a:cs typeface="Arial" panose="020B0604020202020204" pitchFamily="34" charset="0"/>
              </a:rPr>
              <a:t>&lt;</a:t>
            </a:r>
            <a:r>
              <a:rPr lang="es-ES" sz="1600" dirty="0" err="1">
                <a:solidFill>
                  <a:srgbClr val="008000"/>
                </a:solidFill>
                <a:latin typeface="Arial" panose="020B0604020202020204" pitchFamily="34" charset="0"/>
                <a:cs typeface="Arial" panose="020B0604020202020204" pitchFamily="34" charset="0"/>
              </a:rPr>
              <a:t>img</a:t>
            </a:r>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src</a:t>
            </a:r>
            <a:r>
              <a:rPr lang="es-ES" sz="1600" dirty="0">
                <a:solidFill>
                  <a:srgbClr val="008000"/>
                </a:solidFill>
                <a:latin typeface="Arial" panose="020B0604020202020204" pitchFamily="34" charset="0"/>
                <a:cs typeface="Arial" panose="020B0604020202020204" pitchFamily="34" charset="0"/>
              </a:rPr>
              <a:t>=" </a:t>
            </a:r>
            <a:r>
              <a:rPr lang="es-ES" sz="1600" dirty="0" smtClean="0">
                <a:solidFill>
                  <a:srgbClr val="008000"/>
                </a:solidFill>
                <a:latin typeface="Arial" panose="020B0604020202020204" pitchFamily="34" charset="0"/>
                <a:cs typeface="Arial" panose="020B0604020202020204" pitchFamily="34" charset="0"/>
              </a:rPr>
              <a:t>imagen.png" </a:t>
            </a:r>
            <a:r>
              <a:rPr lang="es-ES" sz="1600" dirty="0" err="1">
                <a:solidFill>
                  <a:srgbClr val="008000"/>
                </a:solidFill>
                <a:latin typeface="Arial" panose="020B0604020202020204" pitchFamily="34" charset="0"/>
                <a:cs typeface="Arial" panose="020B0604020202020204" pitchFamily="34" charset="0"/>
              </a:rPr>
              <a:t>width</a:t>
            </a:r>
            <a:r>
              <a:rPr lang="es-ES" sz="1600" dirty="0">
                <a:solidFill>
                  <a:srgbClr val="008000"/>
                </a:solidFill>
                <a:latin typeface="Arial" panose="020B0604020202020204" pitchFamily="34" charset="0"/>
                <a:cs typeface="Arial" panose="020B0604020202020204" pitchFamily="34" charset="0"/>
              </a:rPr>
              <a:t>="50%"&gt;</a:t>
            </a:r>
          </a:p>
        </p:txBody>
      </p:sp>
      <p:sp>
        <p:nvSpPr>
          <p:cNvPr id="10" name="9 Rectángulo"/>
          <p:cNvSpPr/>
          <p:nvPr/>
        </p:nvSpPr>
        <p:spPr>
          <a:xfrm>
            <a:off x="2304033" y="5553641"/>
            <a:ext cx="9001000" cy="584775"/>
          </a:xfrm>
          <a:prstGeom prst="rect">
            <a:avLst/>
          </a:prstGeom>
        </p:spPr>
        <p:txBody>
          <a:bodyPr wrap="square">
            <a:spAutoFit/>
          </a:bodyPr>
          <a:lstStyle/>
          <a:p>
            <a:pPr algn="just"/>
            <a:r>
              <a:rPr lang="es-ES" sz="1600" dirty="0">
                <a:latin typeface="Arial" panose="020B0604020202020204" pitchFamily="34" charset="0"/>
                <a:cs typeface="Arial" panose="020B0604020202020204" pitchFamily="34" charset="0"/>
              </a:rPr>
              <a:t>Nos muestra la imagen a un tamaño 50% de su contenedor en este caso al 50% de anchura del </a:t>
            </a:r>
            <a:r>
              <a:rPr lang="es-ES" sz="1600" dirty="0" err="1">
                <a:latin typeface="Arial" panose="020B0604020202020204" pitchFamily="34" charset="0"/>
                <a:cs typeface="Arial" panose="020B0604020202020204" pitchFamily="34" charset="0"/>
              </a:rPr>
              <a:t>body</a:t>
            </a:r>
            <a:r>
              <a:rPr lang="es-ES" sz="16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67845815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chemeClr val="tx1">
                    <a:lumMod val="95000"/>
                    <a:lumOff val="5000"/>
                  </a:schemeClr>
                </a:solidFill>
              </a:rPr>
              <a:t>Imágenes - Ejemplos</a:t>
            </a:r>
            <a:endParaRPr lang="es-ES_tradnl" dirty="0"/>
          </a:p>
        </p:txBody>
      </p:sp>
      <p:sp>
        <p:nvSpPr>
          <p:cNvPr id="15" name="9 Marcador de texto"/>
          <p:cNvSpPr>
            <a:spLocks noGrp="1"/>
          </p:cNvSpPr>
          <p:nvPr>
            <p:ph type="body" sz="quarter" idx="10"/>
          </p:nvPr>
        </p:nvSpPr>
        <p:spPr>
          <a:xfrm>
            <a:off x="2196855" y="1412881"/>
            <a:ext cx="6947938" cy="337078"/>
          </a:xfrm>
        </p:spPr>
        <p:txBody>
          <a:bodyPr/>
          <a:lstStyle/>
          <a:p>
            <a:r>
              <a:rPr lang="es-ES" dirty="0"/>
              <a:t>Entorno cliente – HTML y CSS - Imágenes</a:t>
            </a:r>
          </a:p>
        </p:txBody>
      </p:sp>
      <p:sp>
        <p:nvSpPr>
          <p:cNvPr id="3" name="2 Rectángulo"/>
          <p:cNvSpPr/>
          <p:nvPr/>
        </p:nvSpPr>
        <p:spPr>
          <a:xfrm>
            <a:off x="2304033" y="2712804"/>
            <a:ext cx="8928992" cy="584775"/>
          </a:xfrm>
          <a:prstGeom prst="rect">
            <a:avLst/>
          </a:prstGeom>
          <a:ln>
            <a:noFill/>
          </a:ln>
        </p:spPr>
        <p:txBody>
          <a:bodyPr wrap="square">
            <a:spAutoFit/>
          </a:bodyPr>
          <a:lstStyle/>
          <a:p>
            <a:pPr algn="just"/>
            <a:r>
              <a:rPr lang="es-ES" sz="1600" dirty="0" smtClean="0">
                <a:latin typeface="Arial" panose="020B0604020202020204" pitchFamily="34" charset="0"/>
                <a:cs typeface="Arial" panose="020B0604020202020204" pitchFamily="34" charset="0"/>
              </a:rPr>
              <a:t>Nos </a:t>
            </a:r>
            <a:r>
              <a:rPr lang="es-ES" sz="1600" dirty="0">
                <a:latin typeface="Arial" panose="020B0604020202020204" pitchFamily="34" charset="0"/>
                <a:cs typeface="Arial" panose="020B0604020202020204" pitchFamily="34" charset="0"/>
              </a:rPr>
              <a:t>muestra la imagen en una anchura y altura de 200 pixeles. Nos deforma la </a:t>
            </a:r>
            <a:r>
              <a:rPr lang="es-ES" sz="1600" dirty="0" smtClean="0">
                <a:latin typeface="Arial" panose="020B0604020202020204" pitchFamily="34" charset="0"/>
                <a:cs typeface="Arial" panose="020B0604020202020204" pitchFamily="34" charset="0"/>
              </a:rPr>
              <a:t>imagen pero al menos es cuadrada, ;).</a:t>
            </a:r>
            <a:endParaRPr lang="es-ES" sz="1600" dirty="0">
              <a:latin typeface="Arial" panose="020B0604020202020204" pitchFamily="34" charset="0"/>
              <a:cs typeface="Arial" panose="020B0604020202020204" pitchFamily="34" charset="0"/>
            </a:endParaRPr>
          </a:p>
        </p:txBody>
      </p:sp>
      <p:sp>
        <p:nvSpPr>
          <p:cNvPr id="4" name="3 Rectángulo"/>
          <p:cNvSpPr/>
          <p:nvPr/>
        </p:nvSpPr>
        <p:spPr>
          <a:xfrm>
            <a:off x="3421063" y="1961952"/>
            <a:ext cx="6838950" cy="537034"/>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tIns="144000" bIns="144000">
            <a:spAutoFit/>
          </a:bodyPr>
          <a:lstStyle/>
          <a:p>
            <a:pPr algn="ctr"/>
            <a:r>
              <a:rPr lang="es-ES" sz="1600" dirty="0">
                <a:solidFill>
                  <a:srgbClr val="008000"/>
                </a:solidFill>
                <a:latin typeface="Arial" panose="020B0604020202020204" pitchFamily="34" charset="0"/>
                <a:cs typeface="Arial" panose="020B0604020202020204" pitchFamily="34" charset="0"/>
              </a:rPr>
              <a:t>&lt;</a:t>
            </a:r>
            <a:r>
              <a:rPr lang="es-ES" sz="1600" dirty="0" err="1">
                <a:solidFill>
                  <a:srgbClr val="008000"/>
                </a:solidFill>
                <a:latin typeface="Arial" panose="020B0604020202020204" pitchFamily="34" charset="0"/>
                <a:cs typeface="Arial" panose="020B0604020202020204" pitchFamily="34" charset="0"/>
              </a:rPr>
              <a:t>img</a:t>
            </a:r>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src</a:t>
            </a:r>
            <a:r>
              <a:rPr lang="es-ES" sz="1600" dirty="0">
                <a:solidFill>
                  <a:srgbClr val="008000"/>
                </a:solidFill>
                <a:latin typeface="Arial" panose="020B0604020202020204" pitchFamily="34" charset="0"/>
                <a:cs typeface="Arial" panose="020B0604020202020204" pitchFamily="34" charset="0"/>
              </a:rPr>
              <a:t>=" </a:t>
            </a:r>
            <a:r>
              <a:rPr lang="es-ES" sz="1600" dirty="0" smtClean="0">
                <a:solidFill>
                  <a:srgbClr val="008000"/>
                </a:solidFill>
                <a:latin typeface="Arial" panose="020B0604020202020204" pitchFamily="34" charset="0"/>
                <a:cs typeface="Arial" panose="020B0604020202020204" pitchFamily="34" charset="0"/>
              </a:rPr>
              <a:t>imagen.png" </a:t>
            </a:r>
            <a:r>
              <a:rPr lang="es-ES" sz="1600" dirty="0" err="1">
                <a:solidFill>
                  <a:srgbClr val="008000"/>
                </a:solidFill>
                <a:latin typeface="Arial" panose="020B0604020202020204" pitchFamily="34" charset="0"/>
                <a:cs typeface="Arial" panose="020B0604020202020204" pitchFamily="34" charset="0"/>
              </a:rPr>
              <a:t>width</a:t>
            </a:r>
            <a:r>
              <a:rPr lang="es-ES" sz="1600" dirty="0">
                <a:solidFill>
                  <a:srgbClr val="008000"/>
                </a:solidFill>
                <a:latin typeface="Arial" panose="020B0604020202020204" pitchFamily="34" charset="0"/>
                <a:cs typeface="Arial" panose="020B0604020202020204" pitchFamily="34" charset="0"/>
              </a:rPr>
              <a:t>="200" </a:t>
            </a:r>
            <a:r>
              <a:rPr lang="es-ES" sz="1600" dirty="0" err="1">
                <a:solidFill>
                  <a:srgbClr val="008000"/>
                </a:solidFill>
                <a:latin typeface="Arial" panose="020B0604020202020204" pitchFamily="34" charset="0"/>
                <a:cs typeface="Arial" panose="020B0604020202020204" pitchFamily="34" charset="0"/>
              </a:rPr>
              <a:t>height</a:t>
            </a:r>
            <a:r>
              <a:rPr lang="es-ES" sz="1600" dirty="0">
                <a:solidFill>
                  <a:srgbClr val="008000"/>
                </a:solidFill>
                <a:latin typeface="Arial" panose="020B0604020202020204" pitchFamily="34" charset="0"/>
                <a:cs typeface="Arial" panose="020B0604020202020204" pitchFamily="34" charset="0"/>
              </a:rPr>
              <a:t>="200"&gt;</a:t>
            </a:r>
          </a:p>
        </p:txBody>
      </p:sp>
    </p:spTree>
    <p:extLst>
      <p:ext uri="{BB962C8B-B14F-4D97-AF65-F5344CB8AC3E}">
        <p14:creationId xmlns:p14="http://schemas.microsoft.com/office/powerpoint/2010/main" val="91897465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rgbClr val="0070C0"/>
                </a:solidFill>
              </a:rPr>
              <a:t>Ejercicios</a:t>
            </a:r>
            <a:endParaRPr lang="es-ES_tradnl" dirty="0">
              <a:solidFill>
                <a:srgbClr val="0070C0"/>
              </a:solidFill>
            </a:endParaRPr>
          </a:p>
        </p:txBody>
      </p:sp>
      <p:sp>
        <p:nvSpPr>
          <p:cNvPr id="15" name="9 Marcador de texto"/>
          <p:cNvSpPr>
            <a:spLocks noGrp="1"/>
          </p:cNvSpPr>
          <p:nvPr>
            <p:ph type="body" sz="quarter" idx="10"/>
          </p:nvPr>
        </p:nvSpPr>
        <p:spPr>
          <a:xfrm>
            <a:off x="2196855" y="1412881"/>
            <a:ext cx="6947938" cy="337078"/>
          </a:xfrm>
        </p:spPr>
        <p:txBody>
          <a:bodyPr/>
          <a:lstStyle/>
          <a:p>
            <a:r>
              <a:rPr lang="es-ES" dirty="0"/>
              <a:t>Entorno cliente – HTML y CSS - Imágenes</a:t>
            </a:r>
          </a:p>
        </p:txBody>
      </p:sp>
      <p:sp>
        <p:nvSpPr>
          <p:cNvPr id="3" name="2 Rectángulo"/>
          <p:cNvSpPr/>
          <p:nvPr/>
        </p:nvSpPr>
        <p:spPr>
          <a:xfrm>
            <a:off x="2304033" y="1961952"/>
            <a:ext cx="8928992" cy="2308324"/>
          </a:xfrm>
          <a:prstGeom prst="rect">
            <a:avLst/>
          </a:prstGeom>
          <a:ln>
            <a:noFill/>
          </a:ln>
        </p:spPr>
        <p:txBody>
          <a:bodyPr wrap="square">
            <a:spAutoFit/>
          </a:bodyPr>
          <a:lstStyle/>
          <a:p>
            <a:pPr marL="342900" indent="-342900" algn="just">
              <a:buAutoNum type="arabicPeriod"/>
            </a:pPr>
            <a:r>
              <a:rPr lang="es-ES" sz="1600" dirty="0" smtClean="0">
                <a:latin typeface="Arial" panose="020B0604020202020204" pitchFamily="34" charset="0"/>
                <a:cs typeface="Arial" panose="020B0604020202020204" pitchFamily="34" charset="0"/>
              </a:rPr>
              <a:t>Cree una página que contenga la misma imagen dos veces, una de ellas al 25% de ancho de la página y otra al 25% de altura de la página.</a:t>
            </a:r>
          </a:p>
          <a:p>
            <a:pPr marL="342900" indent="-342900" algn="just">
              <a:buAutoNum type="arabicPeriod"/>
            </a:pPr>
            <a:endParaRPr lang="es-ES" sz="1600" dirty="0">
              <a:latin typeface="Arial" panose="020B0604020202020204" pitchFamily="34" charset="0"/>
              <a:cs typeface="Arial" panose="020B0604020202020204" pitchFamily="34" charset="0"/>
            </a:endParaRPr>
          </a:p>
          <a:p>
            <a:pPr marL="342900" indent="-342900" algn="just">
              <a:buAutoNum type="arabicPeriod"/>
            </a:pPr>
            <a:r>
              <a:rPr lang="es-ES" sz="1600" dirty="0" smtClean="0">
                <a:latin typeface="Arial" panose="020B0604020202020204" pitchFamily="34" charset="0"/>
                <a:cs typeface="Arial" panose="020B0604020202020204" pitchFamily="34" charset="0"/>
              </a:rPr>
              <a:t>Cree una página en la que se muestre una imagen al 100% de ancho de la página.</a:t>
            </a:r>
          </a:p>
          <a:p>
            <a:pPr marL="342900" indent="-342900" algn="just">
              <a:buAutoNum type="arabicPeriod"/>
            </a:pPr>
            <a:endParaRPr lang="es-ES" sz="1600" dirty="0">
              <a:latin typeface="Arial" panose="020B0604020202020204" pitchFamily="34" charset="0"/>
              <a:cs typeface="Arial" panose="020B0604020202020204" pitchFamily="34" charset="0"/>
            </a:endParaRPr>
          </a:p>
          <a:p>
            <a:pPr marL="342900" indent="-342900" algn="just">
              <a:buAutoNum type="arabicPeriod"/>
            </a:pPr>
            <a:r>
              <a:rPr lang="es-ES" sz="1600" dirty="0" smtClean="0">
                <a:latin typeface="Arial" panose="020B0604020202020204" pitchFamily="34" charset="0"/>
                <a:cs typeface="Arial" panose="020B0604020202020204" pitchFamily="34" charset="0"/>
              </a:rPr>
              <a:t>Cree una página con 3 miniaturas de imágenes, que enlacen a 3 páginas en las que se muestre la imagen pulsada en el tamaño original y que se pueda volver a la página de las miniaturas pulsando en un enlace con el texto “volver”.</a:t>
            </a:r>
            <a:endParaRPr lang="es-ES" sz="1600" dirty="0">
              <a:latin typeface="Arial" panose="020B0604020202020204" pitchFamily="34" charset="0"/>
              <a:cs typeface="Arial" panose="020B0604020202020204" pitchFamily="34" charset="0"/>
            </a:endParaRPr>
          </a:p>
          <a:p>
            <a:pPr marL="342900" indent="-342900" algn="just">
              <a:buAutoNum type="arabicPeriod"/>
            </a:pPr>
            <a:endParaRPr lang="es-E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205437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9 Marcador de texto"/>
          <p:cNvSpPr>
            <a:spLocks noGrp="1"/>
          </p:cNvSpPr>
          <p:nvPr>
            <p:ph type="body" sz="quarter" idx="10"/>
          </p:nvPr>
        </p:nvSpPr>
        <p:spPr/>
        <p:txBody>
          <a:bodyPr/>
          <a:lstStyle/>
          <a:p>
            <a:r>
              <a:rPr lang="es-ES" dirty="0"/>
              <a:t>Entorno cliente – HTML y </a:t>
            </a:r>
            <a:r>
              <a:rPr lang="es-ES" dirty="0" smtClean="0"/>
              <a:t>CSS</a:t>
            </a:r>
            <a:endParaRPr lang="es-ES" dirty="0"/>
          </a:p>
        </p:txBody>
      </p:sp>
      <p:sp>
        <p:nvSpPr>
          <p:cNvPr id="5" name="4 CuadroTexto"/>
          <p:cNvSpPr txBox="1"/>
          <p:nvPr/>
        </p:nvSpPr>
        <p:spPr>
          <a:xfrm>
            <a:off x="9789" y="3149678"/>
            <a:ext cx="13681074" cy="2132193"/>
          </a:xfrm>
          <a:prstGeom prst="rect">
            <a:avLst/>
          </a:prstGeom>
          <a:noFill/>
        </p:spPr>
        <p:txBody>
          <a:bodyPr wrap="square" lIns="99892" tIns="49946" rIns="99892" bIns="49946" rtlCol="0">
            <a:spAutoFit/>
          </a:bodyPr>
          <a:lstStyle/>
          <a:p>
            <a:pPr algn="ctr"/>
            <a:r>
              <a:rPr lang="es-ES_tradnl" sz="6600" dirty="0" smtClean="0"/>
              <a:t>FIN </a:t>
            </a:r>
          </a:p>
          <a:p>
            <a:pPr algn="ctr"/>
            <a:r>
              <a:rPr lang="es-ES" sz="6600" dirty="0" smtClean="0"/>
              <a:t>IMÁGENES</a:t>
            </a:r>
            <a:endParaRPr lang="es-ES" sz="6600" dirty="0"/>
          </a:p>
        </p:txBody>
      </p:sp>
    </p:spTree>
    <p:extLst>
      <p:ext uri="{BB962C8B-B14F-4D97-AF65-F5344CB8AC3E}">
        <p14:creationId xmlns:p14="http://schemas.microsoft.com/office/powerpoint/2010/main" val="9498249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chemeClr val="tx1">
                    <a:lumMod val="95000"/>
                    <a:lumOff val="5000"/>
                  </a:schemeClr>
                </a:solidFill>
              </a:rPr>
              <a:t>Estructura de un documento</a:t>
            </a:r>
            <a:endParaRPr lang="es-ES_tradnl" dirty="0"/>
          </a:p>
        </p:txBody>
      </p:sp>
      <p:sp>
        <p:nvSpPr>
          <p:cNvPr id="15" name="9 Marcador de texto"/>
          <p:cNvSpPr>
            <a:spLocks noGrp="1"/>
          </p:cNvSpPr>
          <p:nvPr>
            <p:ph type="body" sz="quarter" idx="10"/>
          </p:nvPr>
        </p:nvSpPr>
        <p:spPr>
          <a:xfrm>
            <a:off x="2196855" y="1412881"/>
            <a:ext cx="5219746" cy="337078"/>
          </a:xfrm>
        </p:spPr>
        <p:txBody>
          <a:bodyPr/>
          <a:lstStyle/>
          <a:p>
            <a:r>
              <a:rPr lang="es-ES" dirty="0"/>
              <a:t>Entorno cliente – HTML y CSS - Estructura de un documento</a:t>
            </a:r>
          </a:p>
        </p:txBody>
      </p:sp>
      <p:sp>
        <p:nvSpPr>
          <p:cNvPr id="3" name="2 Rectángulo"/>
          <p:cNvSpPr/>
          <p:nvPr/>
        </p:nvSpPr>
        <p:spPr>
          <a:xfrm>
            <a:off x="2304033" y="1889944"/>
            <a:ext cx="1800200" cy="537034"/>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wrap="square" tIns="144000" bIns="144000">
            <a:spAutoFit/>
          </a:bodyPr>
          <a:lstStyle/>
          <a:p>
            <a:pPr algn="ctr"/>
            <a:r>
              <a:rPr lang="es-ES" sz="1600" dirty="0">
                <a:solidFill>
                  <a:srgbClr val="008000"/>
                </a:solidFill>
                <a:latin typeface="Arial" panose="020B0604020202020204" pitchFamily="34" charset="0"/>
                <a:cs typeface="Arial" panose="020B0604020202020204" pitchFamily="34" charset="0"/>
              </a:rPr>
              <a:t>&lt;</a:t>
            </a:r>
            <a:r>
              <a:rPr lang="es-ES" sz="1600" dirty="0" err="1">
                <a:solidFill>
                  <a:srgbClr val="008000"/>
                </a:solidFill>
                <a:latin typeface="Arial" panose="020B0604020202020204" pitchFamily="34" charset="0"/>
                <a:cs typeface="Arial" panose="020B0604020202020204" pitchFamily="34" charset="0"/>
              </a:rPr>
              <a:t>html</a:t>
            </a:r>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lang</a:t>
            </a:r>
            <a:r>
              <a:rPr lang="es-ES" sz="1600" dirty="0">
                <a:solidFill>
                  <a:srgbClr val="008000"/>
                </a:solidFill>
                <a:latin typeface="Arial" panose="020B0604020202020204" pitchFamily="34" charset="0"/>
                <a:cs typeface="Arial" panose="020B0604020202020204" pitchFamily="34" charset="0"/>
              </a:rPr>
              <a:t>="es"&gt;</a:t>
            </a:r>
          </a:p>
        </p:txBody>
      </p:sp>
      <p:sp>
        <p:nvSpPr>
          <p:cNvPr id="7" name="6 Rectángulo"/>
          <p:cNvSpPr/>
          <p:nvPr/>
        </p:nvSpPr>
        <p:spPr>
          <a:xfrm>
            <a:off x="2304033" y="2379246"/>
            <a:ext cx="8928992" cy="3046988"/>
          </a:xfrm>
          <a:prstGeom prst="rect">
            <a:avLst/>
          </a:prstGeom>
        </p:spPr>
        <p:txBody>
          <a:bodyPr wrap="square">
            <a:spAutoFit/>
          </a:bodyPr>
          <a:lstStyle/>
          <a:p>
            <a:pPr algn="just"/>
            <a:r>
              <a:rPr lang="es-ES" sz="1600" dirty="0">
                <a:latin typeface="Arial" pitchFamily="34" charset="0"/>
                <a:cs typeface="Arial" pitchFamily="34" charset="0"/>
              </a:rPr>
              <a:t>Con esta línea indicamos en que idioma está </a:t>
            </a:r>
            <a:r>
              <a:rPr lang="es-ES" sz="1600" dirty="0" smtClean="0">
                <a:latin typeface="Arial" pitchFamily="34" charset="0"/>
                <a:cs typeface="Arial" pitchFamily="34" charset="0"/>
              </a:rPr>
              <a:t>la página. En la página escribiremos textos o incluiremos imágenes con </a:t>
            </a:r>
            <a:r>
              <a:rPr lang="es-ES" sz="1600" dirty="0" err="1" smtClean="0">
                <a:latin typeface="Arial" pitchFamily="34" charset="0"/>
                <a:cs typeface="Arial" pitchFamily="34" charset="0"/>
              </a:rPr>
              <a:t>tooltips</a:t>
            </a:r>
            <a:r>
              <a:rPr lang="es-ES" sz="1600" dirty="0" smtClean="0">
                <a:latin typeface="Arial" pitchFamily="34" charset="0"/>
                <a:cs typeface="Arial" pitchFamily="34" charset="0"/>
              </a:rPr>
              <a:t> que estarán escritas en un idioma.</a:t>
            </a:r>
            <a:endParaRPr lang="es-ES" sz="1600" dirty="0">
              <a:latin typeface="Arial" pitchFamily="34" charset="0"/>
              <a:cs typeface="Arial" pitchFamily="34" charset="0"/>
            </a:endParaRPr>
          </a:p>
          <a:p>
            <a:pPr algn="just"/>
            <a:endParaRPr lang="es-ES" sz="1600" dirty="0" smtClean="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Otros idiomas son: </a:t>
            </a:r>
          </a:p>
          <a:p>
            <a:pPr algn="just"/>
            <a:r>
              <a:rPr lang="es-ES" sz="1600" dirty="0">
                <a:latin typeface="Arial" panose="020B0604020202020204" pitchFamily="34" charset="0"/>
                <a:cs typeface="Arial" panose="020B0604020202020204" pitchFamily="34" charset="0"/>
              </a:rPr>
              <a:t>en – Inglés.</a:t>
            </a:r>
          </a:p>
          <a:p>
            <a:pPr algn="just"/>
            <a:r>
              <a:rPr lang="es-ES" sz="1600" dirty="0" err="1">
                <a:latin typeface="Arial" panose="020B0604020202020204" pitchFamily="34" charset="0"/>
                <a:cs typeface="Arial" panose="020B0604020202020204" pitchFamily="34" charset="0"/>
              </a:rPr>
              <a:t>fr</a:t>
            </a:r>
            <a:r>
              <a:rPr lang="es-ES" sz="1600" dirty="0">
                <a:latin typeface="Arial" panose="020B0604020202020204" pitchFamily="34" charset="0"/>
                <a:cs typeface="Arial" panose="020B0604020202020204" pitchFamily="34" charset="0"/>
              </a:rPr>
              <a:t> – Francés.</a:t>
            </a:r>
          </a:p>
          <a:p>
            <a:pPr algn="just"/>
            <a:r>
              <a:rPr lang="es-ES" sz="1600" dirty="0" err="1">
                <a:latin typeface="Arial" panose="020B0604020202020204" pitchFamily="34" charset="0"/>
                <a:cs typeface="Arial" panose="020B0604020202020204" pitchFamily="34" charset="0"/>
              </a:rPr>
              <a:t>it</a:t>
            </a:r>
            <a:r>
              <a:rPr lang="es-ES" sz="1600" dirty="0">
                <a:latin typeface="Arial" panose="020B0604020202020204" pitchFamily="34" charset="0"/>
                <a:cs typeface="Arial" panose="020B0604020202020204" pitchFamily="34" charset="0"/>
              </a:rPr>
              <a:t> – Italiano.</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ISO 639-1 es la tabla de códigos que contiene la definición de los códigos de idiomas. </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Puede consultar en la siguiente página la referencia de los </a:t>
            </a:r>
            <a:r>
              <a:rPr lang="es-ES" sz="1600" dirty="0" smtClean="0">
                <a:latin typeface="Arial" panose="020B0604020202020204" pitchFamily="34" charset="0"/>
                <a:cs typeface="Arial" panose="020B0604020202020204" pitchFamily="34" charset="0"/>
              </a:rPr>
              <a:t>códigos</a:t>
            </a:r>
            <a:r>
              <a:rPr lang="es-ES" sz="1600" dirty="0">
                <a:latin typeface="Arial" panose="020B0604020202020204" pitchFamily="34" charset="0"/>
                <a:cs typeface="Arial" panose="020B0604020202020204" pitchFamily="34" charset="0"/>
              </a:rPr>
              <a:t>:</a:t>
            </a:r>
          </a:p>
          <a:p>
            <a:pPr algn="just"/>
            <a:r>
              <a:rPr lang="es-ES" sz="1600" dirty="0">
                <a:latin typeface="Arial" pitchFamily="34" charset="0"/>
                <a:cs typeface="Arial" pitchFamily="34" charset="0"/>
                <a:hlinkClick r:id="rId2"/>
              </a:rPr>
              <a:t>http://</a:t>
            </a:r>
            <a:r>
              <a:rPr lang="es-ES" sz="1600" dirty="0" smtClean="0">
                <a:latin typeface="Arial" pitchFamily="34" charset="0"/>
                <a:cs typeface="Arial" pitchFamily="34" charset="0"/>
                <a:hlinkClick r:id="rId2"/>
              </a:rPr>
              <a:t>es.wikipedia.org/wiki/ISO_639-1</a:t>
            </a:r>
            <a:endParaRPr lang="es-ES" sz="1600" dirty="0">
              <a:latin typeface="Arial" pitchFamily="34" charset="0"/>
              <a:cs typeface="Arial" pitchFamily="34" charset="0"/>
            </a:endParaRPr>
          </a:p>
        </p:txBody>
      </p:sp>
      <p:sp>
        <p:nvSpPr>
          <p:cNvPr id="5" name="4 Rectángulo"/>
          <p:cNvSpPr/>
          <p:nvPr/>
        </p:nvSpPr>
        <p:spPr>
          <a:xfrm>
            <a:off x="2304033" y="5778376"/>
            <a:ext cx="8928992" cy="830997"/>
          </a:xfrm>
          <a:prstGeom prst="rect">
            <a:avLst/>
          </a:prstGeom>
        </p:spPr>
        <p:txBody>
          <a:bodyPr wrap="square">
            <a:spAutoFit/>
          </a:bodyPr>
          <a:lstStyle/>
          <a:p>
            <a:pPr lvl="0" algn="just"/>
            <a:r>
              <a:rPr lang="es-ES" sz="1600" b="1" i="1" dirty="0">
                <a:solidFill>
                  <a:prstClr val="black"/>
                </a:solidFill>
                <a:latin typeface="Arial" pitchFamily="34" charset="0"/>
                <a:cs typeface="Arial" pitchFamily="34" charset="0"/>
              </a:rPr>
              <a:t>¿Y si queremos construir la misma página en diferentes idiomas tenemos que construir la misma página con distinto nombre?</a:t>
            </a:r>
          </a:p>
          <a:p>
            <a:pPr lvl="0" algn="just"/>
            <a:r>
              <a:rPr lang="es-ES" sz="1600" i="1" dirty="0">
                <a:solidFill>
                  <a:prstClr val="black"/>
                </a:solidFill>
                <a:latin typeface="Arial" pitchFamily="34" charset="0"/>
                <a:cs typeface="Arial" pitchFamily="34" charset="0"/>
              </a:rPr>
              <a:t>La respuesta es no, pero para hacerlo tenemos que emplear lenguaje de servidor.</a:t>
            </a:r>
          </a:p>
        </p:txBody>
      </p:sp>
      <p:cxnSp>
        <p:nvCxnSpPr>
          <p:cNvPr id="9" name="8 Conector recto"/>
          <p:cNvCxnSpPr/>
          <p:nvPr/>
        </p:nvCxnSpPr>
        <p:spPr>
          <a:xfrm>
            <a:off x="3672185" y="5562352"/>
            <a:ext cx="6336704"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02148994"/>
      </p:ext>
    </p:extLst>
  </p:cSld>
  <p:clrMapOvr>
    <a:masterClrMapping/>
  </p:clrMapOvr>
  <p:timing>
    <p:tnLst>
      <p:par>
        <p:cTn id="1" dur="indefinite" restart="never" nodeType="tmRoot"/>
      </p:par>
    </p:tnLst>
  </p:timing>
</p:sld>
</file>

<file path=ppt/theme/theme1.xml><?xml version="1.0" encoding="utf-8"?>
<a:theme xmlns:a="http://schemas.openxmlformats.org/drawingml/2006/main" name="1_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51465</TotalTime>
  <Words>7291</Words>
  <Application>Microsoft Office PowerPoint</Application>
  <PresentationFormat>Personalizado</PresentationFormat>
  <Paragraphs>981</Paragraphs>
  <Slides>83</Slides>
  <Notes>0</Notes>
  <HiddenSlides>0</HiddenSlides>
  <MMClips>0</MMClips>
  <ScaleCrop>false</ScaleCrop>
  <HeadingPairs>
    <vt:vector size="4" baseType="variant">
      <vt:variant>
        <vt:lpstr>Tema</vt:lpstr>
      </vt:variant>
      <vt:variant>
        <vt:i4>1</vt:i4>
      </vt:variant>
      <vt:variant>
        <vt:lpstr>Títulos de diapositiva</vt:lpstr>
      </vt:variant>
      <vt:variant>
        <vt:i4>83</vt:i4>
      </vt:variant>
    </vt:vector>
  </HeadingPairs>
  <TitlesOfParts>
    <vt:vector size="84" baseType="lpstr">
      <vt:lpstr>1_Tema de Office</vt:lpstr>
      <vt:lpstr>Presentación de PowerPoint</vt:lpstr>
      <vt:lpstr>Introducción</vt:lpstr>
      <vt:lpstr>Herramientas de trabajo</vt:lpstr>
      <vt:lpstr>Herramientas de trabajo</vt:lpstr>
      <vt:lpstr>Herramientas de trabajo</vt:lpstr>
      <vt:lpstr>Presentación de PowerPoint</vt:lpstr>
      <vt:lpstr>Estructura de un documento</vt:lpstr>
      <vt:lpstr>Estructura de un documento</vt:lpstr>
      <vt:lpstr>Estructura de un documento</vt:lpstr>
      <vt:lpstr>Estructura de un documento</vt:lpstr>
      <vt:lpstr>Estructura de un documento</vt:lpstr>
      <vt:lpstr>Estructura de un documento</vt:lpstr>
      <vt:lpstr>Estructura de un documento</vt:lpstr>
      <vt:lpstr>Estructura de un documento</vt:lpstr>
      <vt:lpstr>Estructura de un documento</vt:lpstr>
      <vt:lpstr>Estructura de un documento</vt:lpstr>
      <vt:lpstr>Estructura de un documento</vt:lpstr>
      <vt:lpstr>Estructura de un documento</vt:lpstr>
      <vt:lpstr>Ejercicios estructura de un documento</vt:lpstr>
      <vt:lpstr>Ampliando la estructura</vt:lpstr>
      <vt:lpstr>Ampliando la estructura</vt:lpstr>
      <vt:lpstr>Comentarios en HTML</vt:lpstr>
      <vt:lpstr>Ejercicio h1…h6</vt:lpstr>
      <vt:lpstr>Presentación de PowerPoint</vt:lpstr>
      <vt:lpstr>Formateando el texto</vt:lpstr>
      <vt:lpstr>Formateando el texto</vt:lpstr>
      <vt:lpstr>Formateando el texto</vt:lpstr>
      <vt:lpstr>Formateando el texto</vt:lpstr>
      <vt:lpstr>Formateando el texto</vt:lpstr>
      <vt:lpstr>Salto de línea</vt:lpstr>
      <vt:lpstr>Ejercicios</vt:lpstr>
      <vt:lpstr>Etiqueta p</vt:lpstr>
      <vt:lpstr>Etiqueta span</vt:lpstr>
      <vt:lpstr>Etiqueta span</vt:lpstr>
      <vt:lpstr>Utilizando style</vt:lpstr>
      <vt:lpstr>Utilizando style</vt:lpstr>
      <vt:lpstr>Utilizando style</vt:lpstr>
      <vt:lpstr>Utilizando style</vt:lpstr>
      <vt:lpstr>Utilizando style</vt:lpstr>
      <vt:lpstr>Utilizando style</vt:lpstr>
      <vt:lpstr>Utilizando style</vt:lpstr>
      <vt:lpstr>Utilizando style</vt:lpstr>
      <vt:lpstr>Comentarios en CSS</vt:lpstr>
      <vt:lpstr>Propiedades para textos</vt:lpstr>
      <vt:lpstr>Propiedades para textos</vt:lpstr>
      <vt:lpstr>Propiedades para textos - Ejemplos</vt:lpstr>
      <vt:lpstr>Propiedades para textos - Ejemplos</vt:lpstr>
      <vt:lpstr>Propiedades para decoración de textos</vt:lpstr>
      <vt:lpstr>Propiedades para decoración de textos - Ejemplos</vt:lpstr>
      <vt:lpstr>Propiedades para fuentes</vt:lpstr>
      <vt:lpstr>Propiedades para fuentes</vt:lpstr>
      <vt:lpstr>Medidas para fuentes</vt:lpstr>
      <vt:lpstr>Medidas para fuentes</vt:lpstr>
      <vt:lpstr>Medidas para fuentes</vt:lpstr>
      <vt:lpstr>Medidas para fuentes</vt:lpstr>
      <vt:lpstr>Medida rem</vt:lpstr>
      <vt:lpstr>Medida rem</vt:lpstr>
      <vt:lpstr>Otras medidas</vt:lpstr>
      <vt:lpstr>Otras medidas</vt:lpstr>
      <vt:lpstr>Ejercicios</vt:lpstr>
      <vt:lpstr>Ejercicios</vt:lpstr>
      <vt:lpstr>Presentación de PowerPoint</vt:lpstr>
      <vt:lpstr>Enlaces</vt:lpstr>
      <vt:lpstr>Enlaces</vt:lpstr>
      <vt:lpstr>Enlaces</vt:lpstr>
      <vt:lpstr>Enlace a otro lugar del mismo documento</vt:lpstr>
      <vt:lpstr>Enlace a otra página local (nuestro site)</vt:lpstr>
      <vt:lpstr>Enlaces – Enlace a otro site</vt:lpstr>
      <vt:lpstr>Enlaces – Enlace a una dirección de correo</vt:lpstr>
      <vt:lpstr>Enlaces – Enlace a una dirección de correo</vt:lpstr>
      <vt:lpstr>Enlaces – Enlace para descargar un fichero.</vt:lpstr>
      <vt:lpstr>Enlace que se abre en una nueva ventana</vt:lpstr>
      <vt:lpstr>Atajos en los enlaces</vt:lpstr>
      <vt:lpstr>Títulos en los enlaces</vt:lpstr>
      <vt:lpstr>Ejercicios</vt:lpstr>
      <vt:lpstr>Presentación de PowerPoint</vt:lpstr>
      <vt:lpstr>Imágenes</vt:lpstr>
      <vt:lpstr>Imágenes</vt:lpstr>
      <vt:lpstr>Imágenes - Consejos</vt:lpstr>
      <vt:lpstr>Imágenes - Ejemplos</vt:lpstr>
      <vt:lpstr>Imágenes - Ejemplos</vt:lpstr>
      <vt:lpstr>Ejercicios</vt:lpstr>
      <vt:lpstr>Presentación de PowerPoint</vt:lpstr>
    </vt:vector>
  </TitlesOfParts>
  <Company>autonomo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FDG</dc:creator>
  <cp:lastModifiedBy>Fernando Diezma</cp:lastModifiedBy>
  <cp:revision>1471</cp:revision>
  <dcterms:created xsi:type="dcterms:W3CDTF">2012-11-21T14:08:18Z</dcterms:created>
  <dcterms:modified xsi:type="dcterms:W3CDTF">2015-04-14T14:29:35Z</dcterms:modified>
</cp:coreProperties>
</file>