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515" r:id="rId2"/>
    <p:sldId id="451" r:id="rId3"/>
    <p:sldId id="578" r:id="rId4"/>
    <p:sldId id="579" r:id="rId5"/>
    <p:sldId id="524" r:id="rId6"/>
    <p:sldId id="550" r:id="rId7"/>
    <p:sldId id="581" r:id="rId8"/>
    <p:sldId id="580" r:id="rId9"/>
    <p:sldId id="582" r:id="rId10"/>
    <p:sldId id="583" r:id="rId11"/>
    <p:sldId id="584" r:id="rId12"/>
    <p:sldId id="585" r:id="rId13"/>
    <p:sldId id="586" r:id="rId14"/>
    <p:sldId id="587" r:id="rId15"/>
    <p:sldId id="588" r:id="rId16"/>
    <p:sldId id="589" r:id="rId17"/>
    <p:sldId id="590" r:id="rId18"/>
    <p:sldId id="591" r:id="rId19"/>
    <p:sldId id="592" r:id="rId20"/>
    <p:sldId id="593" r:id="rId21"/>
    <p:sldId id="594" r:id="rId22"/>
    <p:sldId id="595" r:id="rId23"/>
    <p:sldId id="598" r:id="rId24"/>
    <p:sldId id="599" r:id="rId25"/>
    <p:sldId id="601" r:id="rId26"/>
    <p:sldId id="596" r:id="rId27"/>
    <p:sldId id="597" r:id="rId28"/>
    <p:sldId id="600" r:id="rId29"/>
    <p:sldId id="602" r:id="rId30"/>
    <p:sldId id="604" r:id="rId31"/>
    <p:sldId id="605" r:id="rId32"/>
    <p:sldId id="603" r:id="rId33"/>
    <p:sldId id="577" r:id="rId34"/>
  </p:sldIdLst>
  <p:sldSz cx="13681075" cy="7380288"/>
  <p:notesSz cx="6858000" cy="9144000"/>
  <p:defaultText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8" autoAdjust="0"/>
    <p:restoredTop sz="99771" autoAdjust="0"/>
  </p:normalViewPr>
  <p:slideViewPr>
    <p:cSldViewPr snapToObjects="1">
      <p:cViewPr>
        <p:scale>
          <a:sx n="75" d="100"/>
          <a:sy n="75" d="100"/>
        </p:scale>
        <p:origin x="-1740" y="-798"/>
      </p:cViewPr>
      <p:guideLst>
        <p:guide orient="horz" pos="2325"/>
        <p:guide pos="431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D3047C-15FB-4E84-9008-15520BEF5A38}" type="doc">
      <dgm:prSet loTypeId="urn:microsoft.com/office/officeart/2005/8/layout/hierarchy2" loCatId="hierarchy" qsTypeId="urn:microsoft.com/office/officeart/2005/8/quickstyle/simple5" qsCatId="simple" csTypeId="urn:microsoft.com/office/officeart/2005/8/colors/colorful2" csCatId="colorful" phldr="1"/>
      <dgm:spPr/>
      <dgm:t>
        <a:bodyPr/>
        <a:lstStyle/>
        <a:p>
          <a:endParaRPr lang="es-ES_tradnl"/>
        </a:p>
      </dgm:t>
    </dgm:pt>
    <dgm:pt modelId="{22D0D746-F1A8-4075-AB9A-99DCDB9756D0}">
      <dgm:prSet phldrT="[Texto]" custT="1"/>
      <dgm:spPr/>
      <dgm:t>
        <a:bodyPr/>
        <a:lstStyle/>
        <a:p>
          <a:r>
            <a:rPr lang="es-ES" sz="500" dirty="0" smtClean="0"/>
            <a:t>Introducción</a:t>
          </a:r>
          <a:endParaRPr lang="es-ES_tradnl" sz="500" dirty="0"/>
        </a:p>
      </dgm:t>
    </dgm:pt>
    <dgm:pt modelId="{2A350771-A683-40E5-B86C-5CD07E6E20E2}" type="parTrans" cxnId="{1195D463-7EA2-43BD-BDC4-7E1DCC62BCBA}">
      <dgm:prSet/>
      <dgm:spPr/>
      <dgm:t>
        <a:bodyPr/>
        <a:lstStyle/>
        <a:p>
          <a:endParaRPr lang="es-ES_tradnl" sz="500"/>
        </a:p>
      </dgm:t>
    </dgm:pt>
    <dgm:pt modelId="{6965FE63-A40A-4CFB-B530-CDC55BEF7B34}" type="sibTrans" cxnId="{1195D463-7EA2-43BD-BDC4-7E1DCC62BCBA}">
      <dgm:prSet/>
      <dgm:spPr/>
      <dgm:t>
        <a:bodyPr/>
        <a:lstStyle/>
        <a:p>
          <a:endParaRPr lang="es-ES_tradnl" sz="500"/>
        </a:p>
      </dgm:t>
    </dgm:pt>
    <dgm:pt modelId="{524E0FE3-C382-468E-ABC0-5B636E85F429}">
      <dgm:prSet phldrT="[Texto]" custT="1"/>
      <dgm:spPr>
        <a:solidFill>
          <a:schemeClr val="tx1">
            <a:lumMod val="85000"/>
            <a:lumOff val="15000"/>
          </a:schemeClr>
        </a:solidFill>
      </dgm:spPr>
      <dgm:t>
        <a:bodyPr/>
        <a:lstStyle/>
        <a:p>
          <a:r>
            <a:rPr lang="es-ES" sz="500" dirty="0" smtClean="0"/>
            <a:t>Número</a:t>
          </a:r>
          <a:endParaRPr lang="es-ES_tradnl" sz="500" dirty="0"/>
        </a:p>
      </dgm:t>
    </dgm:pt>
    <dgm:pt modelId="{649FA7A0-4F49-469E-8336-7B8F6CFC80BC}" type="parTrans" cxnId="{B6F8B1A3-E623-4E52-84D8-F0411BCC50FB}">
      <dgm:prSet custT="1"/>
      <dgm:spPr/>
      <dgm:t>
        <a:bodyPr/>
        <a:lstStyle/>
        <a:p>
          <a:endParaRPr lang="es-ES_tradnl" sz="500" dirty="0"/>
        </a:p>
      </dgm:t>
    </dgm:pt>
    <dgm:pt modelId="{87B2F437-7FB6-4707-A490-F4584FA23F9A}" type="sibTrans" cxnId="{B6F8B1A3-E623-4E52-84D8-F0411BCC50FB}">
      <dgm:prSet/>
      <dgm:spPr/>
      <dgm:t>
        <a:bodyPr/>
        <a:lstStyle/>
        <a:p>
          <a:endParaRPr lang="es-ES_tradnl" sz="500"/>
        </a:p>
      </dgm:t>
    </dgm:pt>
    <dgm:pt modelId="{D854C8D2-978A-49B0-9046-864143294903}">
      <dgm:prSet phldrT="[Texto]" custT="1"/>
      <dgm:spPr>
        <a:solidFill>
          <a:schemeClr val="tx1">
            <a:lumMod val="85000"/>
            <a:lumOff val="15000"/>
          </a:schemeClr>
        </a:solidFill>
      </dgm:spPr>
      <dgm:t>
        <a:bodyPr/>
        <a:lstStyle/>
        <a:p>
          <a:r>
            <a:rPr lang="es-ES" sz="500" dirty="0" smtClean="0"/>
            <a:t>Alineación</a:t>
          </a:r>
          <a:endParaRPr lang="es-ES_tradnl" sz="500" dirty="0"/>
        </a:p>
      </dgm:t>
    </dgm:pt>
    <dgm:pt modelId="{3F9A8B66-A035-4470-9445-0D3FDE9139A5}" type="parTrans" cxnId="{6BC5B73E-D545-4DDE-98CC-BE3D763E73F0}">
      <dgm:prSet custT="1"/>
      <dgm:spPr/>
      <dgm:t>
        <a:bodyPr/>
        <a:lstStyle/>
        <a:p>
          <a:endParaRPr lang="es-ES_tradnl" sz="500" dirty="0"/>
        </a:p>
      </dgm:t>
    </dgm:pt>
    <dgm:pt modelId="{DBFCF6A1-0DB4-4282-A107-0AD193D624AD}" type="sibTrans" cxnId="{6BC5B73E-D545-4DDE-98CC-BE3D763E73F0}">
      <dgm:prSet/>
      <dgm:spPr/>
      <dgm:t>
        <a:bodyPr/>
        <a:lstStyle/>
        <a:p>
          <a:endParaRPr lang="es-ES_tradnl" sz="500"/>
        </a:p>
      </dgm:t>
    </dgm:pt>
    <dgm:pt modelId="{34C83BA6-9F10-474C-BE72-3E82C0D94052}">
      <dgm:prSet phldrT="[Texto]" custT="1"/>
      <dgm:spPr>
        <a:solidFill>
          <a:schemeClr val="tx1">
            <a:lumMod val="85000"/>
            <a:lumOff val="15000"/>
          </a:schemeClr>
        </a:solidFill>
      </dgm:spPr>
      <dgm:t>
        <a:bodyPr/>
        <a:lstStyle/>
        <a:p>
          <a:r>
            <a:rPr lang="es-ES" sz="500" dirty="0" smtClean="0"/>
            <a:t>Fuente</a:t>
          </a:r>
          <a:endParaRPr lang="es-ES_tradnl" sz="500" dirty="0"/>
        </a:p>
      </dgm:t>
    </dgm:pt>
    <dgm:pt modelId="{0AFC082A-CC82-4D57-895A-DDFDB8283BB7}" type="parTrans" cxnId="{36738277-BC16-4405-B9DB-083C0DE20B9A}">
      <dgm:prSet custT="1"/>
      <dgm:spPr/>
      <dgm:t>
        <a:bodyPr/>
        <a:lstStyle/>
        <a:p>
          <a:endParaRPr lang="es-ES_tradnl" sz="500" dirty="0"/>
        </a:p>
      </dgm:t>
    </dgm:pt>
    <dgm:pt modelId="{DF8EAAF3-6E55-4FD5-B3AA-4F8E65EAC647}" type="sibTrans" cxnId="{36738277-BC16-4405-B9DB-083C0DE20B9A}">
      <dgm:prSet/>
      <dgm:spPr/>
      <dgm:t>
        <a:bodyPr/>
        <a:lstStyle/>
        <a:p>
          <a:endParaRPr lang="es-ES_tradnl" sz="500"/>
        </a:p>
      </dgm:t>
    </dgm:pt>
    <dgm:pt modelId="{C6A191DA-98C4-45AF-B933-6424B04F4EBA}">
      <dgm:prSet phldrT="[Texto]" custT="1"/>
      <dgm:spPr>
        <a:solidFill>
          <a:schemeClr val="tx1">
            <a:lumMod val="85000"/>
            <a:lumOff val="15000"/>
          </a:schemeClr>
        </a:solidFill>
      </dgm:spPr>
      <dgm:t>
        <a:bodyPr/>
        <a:lstStyle/>
        <a:p>
          <a:r>
            <a:rPr lang="es-ES" sz="500" dirty="0" smtClean="0"/>
            <a:t>Bordes</a:t>
          </a:r>
          <a:endParaRPr lang="es-ES_tradnl" sz="500" dirty="0"/>
        </a:p>
      </dgm:t>
    </dgm:pt>
    <dgm:pt modelId="{1747FBD7-9D99-4E66-8AC5-35EE3DCE7DF7}" type="parTrans" cxnId="{A435A681-ACD0-49F0-8EC3-CC064D0CC0A8}">
      <dgm:prSet custT="1"/>
      <dgm:spPr/>
      <dgm:t>
        <a:bodyPr/>
        <a:lstStyle/>
        <a:p>
          <a:endParaRPr lang="es-ES_tradnl" sz="500" dirty="0"/>
        </a:p>
      </dgm:t>
    </dgm:pt>
    <dgm:pt modelId="{3F1E03D8-4107-4ED0-94C6-06253B9089D0}" type="sibTrans" cxnId="{A435A681-ACD0-49F0-8EC3-CC064D0CC0A8}">
      <dgm:prSet/>
      <dgm:spPr/>
      <dgm:t>
        <a:bodyPr/>
        <a:lstStyle/>
        <a:p>
          <a:endParaRPr lang="es-ES_tradnl" sz="500"/>
        </a:p>
      </dgm:t>
    </dgm:pt>
    <dgm:pt modelId="{75918379-4105-4E93-931A-C229910EF53C}">
      <dgm:prSet phldrT="[Texto]" custT="1"/>
      <dgm:spPr>
        <a:solidFill>
          <a:schemeClr val="tx1">
            <a:lumMod val="85000"/>
            <a:lumOff val="15000"/>
          </a:schemeClr>
        </a:solidFill>
      </dgm:spPr>
      <dgm:t>
        <a:bodyPr/>
        <a:lstStyle/>
        <a:p>
          <a:r>
            <a:rPr lang="es-ES" sz="500" dirty="0" smtClean="0"/>
            <a:t>Relleno</a:t>
          </a:r>
          <a:endParaRPr lang="es-ES_tradnl" sz="500" dirty="0"/>
        </a:p>
      </dgm:t>
    </dgm:pt>
    <dgm:pt modelId="{E752DDC4-BE3E-4A93-B1D2-CCC72DA02F55}" type="parTrans" cxnId="{35EE4D54-B015-4E35-ADAC-F93B5D88D617}">
      <dgm:prSet custT="1"/>
      <dgm:spPr/>
      <dgm:t>
        <a:bodyPr/>
        <a:lstStyle/>
        <a:p>
          <a:endParaRPr lang="es-ES_tradnl" sz="500" dirty="0"/>
        </a:p>
      </dgm:t>
    </dgm:pt>
    <dgm:pt modelId="{1781410F-5D36-4D08-9D46-79B5353432B7}" type="sibTrans" cxnId="{35EE4D54-B015-4E35-ADAC-F93B5D88D617}">
      <dgm:prSet/>
      <dgm:spPr/>
      <dgm:t>
        <a:bodyPr/>
        <a:lstStyle/>
        <a:p>
          <a:endParaRPr lang="es-ES_tradnl" sz="500"/>
        </a:p>
      </dgm:t>
    </dgm:pt>
    <dgm:pt modelId="{D3A860E4-E59A-4BDA-9EDD-F9192734DFB9}">
      <dgm:prSet phldrT="[Texto]" custT="1"/>
      <dgm:spPr>
        <a:solidFill>
          <a:schemeClr val="tx1">
            <a:lumMod val="85000"/>
            <a:lumOff val="15000"/>
          </a:schemeClr>
        </a:solidFill>
      </dgm:spPr>
      <dgm:t>
        <a:bodyPr/>
        <a:lstStyle/>
        <a:p>
          <a:r>
            <a:rPr lang="es-ES" sz="500" dirty="0" smtClean="0"/>
            <a:t>Proteger</a:t>
          </a:r>
          <a:endParaRPr lang="es-ES_tradnl" sz="500" dirty="0"/>
        </a:p>
      </dgm:t>
    </dgm:pt>
    <dgm:pt modelId="{317BEA91-0A6E-47E0-8B6A-615B2BDC244F}" type="parTrans" cxnId="{13487D58-B228-414A-949C-7AE26A6DAB51}">
      <dgm:prSet custT="1"/>
      <dgm:spPr/>
      <dgm:t>
        <a:bodyPr/>
        <a:lstStyle/>
        <a:p>
          <a:endParaRPr lang="es-ES_tradnl" sz="500" dirty="0"/>
        </a:p>
      </dgm:t>
    </dgm:pt>
    <dgm:pt modelId="{8CFF2C2A-878E-4599-AEE2-E65D36F0C5DC}" type="sibTrans" cxnId="{13487D58-B228-414A-949C-7AE26A6DAB51}">
      <dgm:prSet/>
      <dgm:spPr/>
      <dgm:t>
        <a:bodyPr/>
        <a:lstStyle/>
        <a:p>
          <a:endParaRPr lang="es-ES_tradnl" sz="500"/>
        </a:p>
      </dgm:t>
    </dgm:pt>
    <dgm:pt modelId="{2F1E63B5-7E2D-4FB7-AB92-CEE0D9DEEA26}" type="pres">
      <dgm:prSet presAssocID="{2AD3047C-15FB-4E84-9008-15520BEF5A38}" presName="diagram" presStyleCnt="0">
        <dgm:presLayoutVars>
          <dgm:chPref val="1"/>
          <dgm:dir/>
          <dgm:animOne val="branch"/>
          <dgm:animLvl val="lvl"/>
          <dgm:resizeHandles val="exact"/>
        </dgm:presLayoutVars>
      </dgm:prSet>
      <dgm:spPr/>
      <dgm:t>
        <a:bodyPr/>
        <a:lstStyle/>
        <a:p>
          <a:endParaRPr lang="es-ES_tradnl"/>
        </a:p>
      </dgm:t>
    </dgm:pt>
    <dgm:pt modelId="{4ECC937F-BA29-4029-AAEE-D690FFFA750F}" type="pres">
      <dgm:prSet presAssocID="{22D0D746-F1A8-4075-AB9A-99DCDB9756D0}" presName="root1" presStyleCnt="0"/>
      <dgm:spPr/>
      <dgm:t>
        <a:bodyPr/>
        <a:lstStyle/>
        <a:p>
          <a:endParaRPr lang="es-ES_tradnl"/>
        </a:p>
      </dgm:t>
    </dgm:pt>
    <dgm:pt modelId="{1D1CB358-6995-4167-8811-690AF794F087}" type="pres">
      <dgm:prSet presAssocID="{22D0D746-F1A8-4075-AB9A-99DCDB9756D0}" presName="LevelOneTextNode" presStyleLbl="node0" presStyleIdx="0" presStyleCnt="1" custScaleX="102707">
        <dgm:presLayoutVars>
          <dgm:chPref val="3"/>
        </dgm:presLayoutVars>
      </dgm:prSet>
      <dgm:spPr/>
      <dgm:t>
        <a:bodyPr/>
        <a:lstStyle/>
        <a:p>
          <a:endParaRPr lang="es-ES_tradnl"/>
        </a:p>
      </dgm:t>
    </dgm:pt>
    <dgm:pt modelId="{425FBCE1-2E46-4D2E-9311-4A746C50F163}" type="pres">
      <dgm:prSet presAssocID="{22D0D746-F1A8-4075-AB9A-99DCDB9756D0}" presName="level2hierChild" presStyleCnt="0"/>
      <dgm:spPr/>
      <dgm:t>
        <a:bodyPr/>
        <a:lstStyle/>
        <a:p>
          <a:endParaRPr lang="es-ES_tradnl"/>
        </a:p>
      </dgm:t>
    </dgm:pt>
    <dgm:pt modelId="{1156269F-9A1F-417A-8AD8-EB2EB3DF487A}" type="pres">
      <dgm:prSet presAssocID="{649FA7A0-4F49-469E-8336-7B8F6CFC80BC}" presName="conn2-1" presStyleLbl="parChTrans1D2" presStyleIdx="0" presStyleCnt="1"/>
      <dgm:spPr/>
      <dgm:t>
        <a:bodyPr/>
        <a:lstStyle/>
        <a:p>
          <a:endParaRPr lang="es-ES_tradnl"/>
        </a:p>
      </dgm:t>
    </dgm:pt>
    <dgm:pt modelId="{3E7C2F50-487F-4F8D-9E0F-3C5091326B07}" type="pres">
      <dgm:prSet presAssocID="{649FA7A0-4F49-469E-8336-7B8F6CFC80BC}" presName="connTx" presStyleLbl="parChTrans1D2" presStyleIdx="0" presStyleCnt="1"/>
      <dgm:spPr/>
      <dgm:t>
        <a:bodyPr/>
        <a:lstStyle/>
        <a:p>
          <a:endParaRPr lang="es-ES_tradnl"/>
        </a:p>
      </dgm:t>
    </dgm:pt>
    <dgm:pt modelId="{D4E172FF-0303-4554-8A94-59DD9E67DB32}" type="pres">
      <dgm:prSet presAssocID="{524E0FE3-C382-468E-ABC0-5B636E85F429}" presName="root2" presStyleCnt="0"/>
      <dgm:spPr/>
      <dgm:t>
        <a:bodyPr/>
        <a:lstStyle/>
        <a:p>
          <a:endParaRPr lang="es-ES_tradnl"/>
        </a:p>
      </dgm:t>
    </dgm:pt>
    <dgm:pt modelId="{24CF58DE-F113-4E27-8CF4-8CCF74210186}" type="pres">
      <dgm:prSet presAssocID="{524E0FE3-C382-468E-ABC0-5B636E85F429}" presName="LevelTwoTextNode" presStyleLbl="node2" presStyleIdx="0" presStyleCnt="1">
        <dgm:presLayoutVars>
          <dgm:chPref val="3"/>
        </dgm:presLayoutVars>
      </dgm:prSet>
      <dgm:spPr/>
      <dgm:t>
        <a:bodyPr/>
        <a:lstStyle/>
        <a:p>
          <a:endParaRPr lang="es-ES_tradnl"/>
        </a:p>
      </dgm:t>
    </dgm:pt>
    <dgm:pt modelId="{62F6A88F-8BE6-4DEC-BC5E-5AE872A2A80F}" type="pres">
      <dgm:prSet presAssocID="{524E0FE3-C382-468E-ABC0-5B636E85F429}" presName="level3hierChild" presStyleCnt="0"/>
      <dgm:spPr/>
      <dgm:t>
        <a:bodyPr/>
        <a:lstStyle/>
        <a:p>
          <a:endParaRPr lang="es-ES_tradnl"/>
        </a:p>
      </dgm:t>
    </dgm:pt>
    <dgm:pt modelId="{E6AA14CE-BDD6-4D86-9710-85961DA985EF}" type="pres">
      <dgm:prSet presAssocID="{3F9A8B66-A035-4470-9445-0D3FDE9139A5}" presName="conn2-1" presStyleLbl="parChTrans1D3" presStyleIdx="0" presStyleCnt="5"/>
      <dgm:spPr/>
      <dgm:t>
        <a:bodyPr/>
        <a:lstStyle/>
        <a:p>
          <a:endParaRPr lang="es-ES_tradnl"/>
        </a:p>
      </dgm:t>
    </dgm:pt>
    <dgm:pt modelId="{68F3D521-CCBB-42A3-9F06-76EA9D591682}" type="pres">
      <dgm:prSet presAssocID="{3F9A8B66-A035-4470-9445-0D3FDE9139A5}" presName="connTx" presStyleLbl="parChTrans1D3" presStyleIdx="0" presStyleCnt="5"/>
      <dgm:spPr/>
      <dgm:t>
        <a:bodyPr/>
        <a:lstStyle/>
        <a:p>
          <a:endParaRPr lang="es-ES_tradnl"/>
        </a:p>
      </dgm:t>
    </dgm:pt>
    <dgm:pt modelId="{9DD4F60C-202C-45E7-B553-B0031E00D87C}" type="pres">
      <dgm:prSet presAssocID="{D854C8D2-978A-49B0-9046-864143294903}" presName="root2" presStyleCnt="0"/>
      <dgm:spPr/>
      <dgm:t>
        <a:bodyPr/>
        <a:lstStyle/>
        <a:p>
          <a:endParaRPr lang="es-ES_tradnl"/>
        </a:p>
      </dgm:t>
    </dgm:pt>
    <dgm:pt modelId="{AAD9CB69-E753-4884-BAE5-60964BFB5020}" type="pres">
      <dgm:prSet presAssocID="{D854C8D2-978A-49B0-9046-864143294903}" presName="LevelTwoTextNode" presStyleLbl="node3" presStyleIdx="0" presStyleCnt="5">
        <dgm:presLayoutVars>
          <dgm:chPref val="3"/>
        </dgm:presLayoutVars>
      </dgm:prSet>
      <dgm:spPr/>
      <dgm:t>
        <a:bodyPr/>
        <a:lstStyle/>
        <a:p>
          <a:endParaRPr lang="es-ES_tradnl"/>
        </a:p>
      </dgm:t>
    </dgm:pt>
    <dgm:pt modelId="{F01C8A6E-8E7C-4C90-8E8B-E451646F2F55}" type="pres">
      <dgm:prSet presAssocID="{D854C8D2-978A-49B0-9046-864143294903}" presName="level3hierChild" presStyleCnt="0"/>
      <dgm:spPr/>
      <dgm:t>
        <a:bodyPr/>
        <a:lstStyle/>
        <a:p>
          <a:endParaRPr lang="es-ES_tradnl"/>
        </a:p>
      </dgm:t>
    </dgm:pt>
    <dgm:pt modelId="{F0B61891-21EA-4310-95F7-310E45919FBE}" type="pres">
      <dgm:prSet presAssocID="{0AFC082A-CC82-4D57-895A-DDFDB8283BB7}" presName="conn2-1" presStyleLbl="parChTrans1D3" presStyleIdx="1" presStyleCnt="5"/>
      <dgm:spPr/>
      <dgm:t>
        <a:bodyPr/>
        <a:lstStyle/>
        <a:p>
          <a:endParaRPr lang="es-ES_tradnl"/>
        </a:p>
      </dgm:t>
    </dgm:pt>
    <dgm:pt modelId="{84934723-34F9-4B00-8CAF-9CAD080CA6B9}" type="pres">
      <dgm:prSet presAssocID="{0AFC082A-CC82-4D57-895A-DDFDB8283BB7}" presName="connTx" presStyleLbl="parChTrans1D3" presStyleIdx="1" presStyleCnt="5"/>
      <dgm:spPr/>
      <dgm:t>
        <a:bodyPr/>
        <a:lstStyle/>
        <a:p>
          <a:endParaRPr lang="es-ES_tradnl"/>
        </a:p>
      </dgm:t>
    </dgm:pt>
    <dgm:pt modelId="{6464470D-BB71-45DE-8C46-97FB59A4EDBD}" type="pres">
      <dgm:prSet presAssocID="{34C83BA6-9F10-474C-BE72-3E82C0D94052}" presName="root2" presStyleCnt="0"/>
      <dgm:spPr/>
      <dgm:t>
        <a:bodyPr/>
        <a:lstStyle/>
        <a:p>
          <a:endParaRPr lang="es-ES_tradnl"/>
        </a:p>
      </dgm:t>
    </dgm:pt>
    <dgm:pt modelId="{724CAFD7-E068-4551-81DF-B90028365083}" type="pres">
      <dgm:prSet presAssocID="{34C83BA6-9F10-474C-BE72-3E82C0D94052}" presName="LevelTwoTextNode" presStyleLbl="node3" presStyleIdx="1" presStyleCnt="5">
        <dgm:presLayoutVars>
          <dgm:chPref val="3"/>
        </dgm:presLayoutVars>
      </dgm:prSet>
      <dgm:spPr/>
      <dgm:t>
        <a:bodyPr/>
        <a:lstStyle/>
        <a:p>
          <a:endParaRPr lang="es-ES_tradnl"/>
        </a:p>
      </dgm:t>
    </dgm:pt>
    <dgm:pt modelId="{D77E9F29-AA84-4DEB-A6E4-3B8AD6F063F3}" type="pres">
      <dgm:prSet presAssocID="{34C83BA6-9F10-474C-BE72-3E82C0D94052}" presName="level3hierChild" presStyleCnt="0"/>
      <dgm:spPr/>
      <dgm:t>
        <a:bodyPr/>
        <a:lstStyle/>
        <a:p>
          <a:endParaRPr lang="es-ES_tradnl"/>
        </a:p>
      </dgm:t>
    </dgm:pt>
    <dgm:pt modelId="{7226EF76-92D4-43A5-948A-017C838D3830}" type="pres">
      <dgm:prSet presAssocID="{1747FBD7-9D99-4E66-8AC5-35EE3DCE7DF7}" presName="conn2-1" presStyleLbl="parChTrans1D3" presStyleIdx="2" presStyleCnt="5"/>
      <dgm:spPr/>
      <dgm:t>
        <a:bodyPr/>
        <a:lstStyle/>
        <a:p>
          <a:endParaRPr lang="es-ES_tradnl"/>
        </a:p>
      </dgm:t>
    </dgm:pt>
    <dgm:pt modelId="{BFEE61D4-2C95-4CE2-888C-A9EA4BF99428}" type="pres">
      <dgm:prSet presAssocID="{1747FBD7-9D99-4E66-8AC5-35EE3DCE7DF7}" presName="connTx" presStyleLbl="parChTrans1D3" presStyleIdx="2" presStyleCnt="5"/>
      <dgm:spPr/>
      <dgm:t>
        <a:bodyPr/>
        <a:lstStyle/>
        <a:p>
          <a:endParaRPr lang="es-ES_tradnl"/>
        </a:p>
      </dgm:t>
    </dgm:pt>
    <dgm:pt modelId="{9933AE11-079E-4F8B-8C39-79055F64D9C1}" type="pres">
      <dgm:prSet presAssocID="{C6A191DA-98C4-45AF-B933-6424B04F4EBA}" presName="root2" presStyleCnt="0"/>
      <dgm:spPr/>
      <dgm:t>
        <a:bodyPr/>
        <a:lstStyle/>
        <a:p>
          <a:endParaRPr lang="es-ES_tradnl"/>
        </a:p>
      </dgm:t>
    </dgm:pt>
    <dgm:pt modelId="{E0EF5A4B-5CF2-4AC7-8060-D31B6C196468}" type="pres">
      <dgm:prSet presAssocID="{C6A191DA-98C4-45AF-B933-6424B04F4EBA}" presName="LevelTwoTextNode" presStyleLbl="node3" presStyleIdx="2" presStyleCnt="5">
        <dgm:presLayoutVars>
          <dgm:chPref val="3"/>
        </dgm:presLayoutVars>
      </dgm:prSet>
      <dgm:spPr/>
      <dgm:t>
        <a:bodyPr/>
        <a:lstStyle/>
        <a:p>
          <a:endParaRPr lang="es-ES_tradnl"/>
        </a:p>
      </dgm:t>
    </dgm:pt>
    <dgm:pt modelId="{32E00255-59FF-47CF-8A11-8FF3641A63E7}" type="pres">
      <dgm:prSet presAssocID="{C6A191DA-98C4-45AF-B933-6424B04F4EBA}" presName="level3hierChild" presStyleCnt="0"/>
      <dgm:spPr/>
      <dgm:t>
        <a:bodyPr/>
        <a:lstStyle/>
        <a:p>
          <a:endParaRPr lang="es-ES_tradnl"/>
        </a:p>
      </dgm:t>
    </dgm:pt>
    <dgm:pt modelId="{8AB27CB7-39B4-4E78-AC1E-DC00F7BB263D}" type="pres">
      <dgm:prSet presAssocID="{E752DDC4-BE3E-4A93-B1D2-CCC72DA02F55}" presName="conn2-1" presStyleLbl="parChTrans1D3" presStyleIdx="3" presStyleCnt="5"/>
      <dgm:spPr/>
      <dgm:t>
        <a:bodyPr/>
        <a:lstStyle/>
        <a:p>
          <a:endParaRPr lang="es-ES_tradnl"/>
        </a:p>
      </dgm:t>
    </dgm:pt>
    <dgm:pt modelId="{96017022-40DC-41D1-B2FC-164D5E86C968}" type="pres">
      <dgm:prSet presAssocID="{E752DDC4-BE3E-4A93-B1D2-CCC72DA02F55}" presName="connTx" presStyleLbl="parChTrans1D3" presStyleIdx="3" presStyleCnt="5"/>
      <dgm:spPr/>
      <dgm:t>
        <a:bodyPr/>
        <a:lstStyle/>
        <a:p>
          <a:endParaRPr lang="es-ES_tradnl"/>
        </a:p>
      </dgm:t>
    </dgm:pt>
    <dgm:pt modelId="{43052291-FF87-42F2-A854-0AC9FDD85889}" type="pres">
      <dgm:prSet presAssocID="{75918379-4105-4E93-931A-C229910EF53C}" presName="root2" presStyleCnt="0"/>
      <dgm:spPr/>
      <dgm:t>
        <a:bodyPr/>
        <a:lstStyle/>
        <a:p>
          <a:endParaRPr lang="es-ES_tradnl"/>
        </a:p>
      </dgm:t>
    </dgm:pt>
    <dgm:pt modelId="{6A437D50-EE09-4E41-8845-ED8BB0C270BA}" type="pres">
      <dgm:prSet presAssocID="{75918379-4105-4E93-931A-C229910EF53C}" presName="LevelTwoTextNode" presStyleLbl="node3" presStyleIdx="3" presStyleCnt="5">
        <dgm:presLayoutVars>
          <dgm:chPref val="3"/>
        </dgm:presLayoutVars>
      </dgm:prSet>
      <dgm:spPr/>
      <dgm:t>
        <a:bodyPr/>
        <a:lstStyle/>
        <a:p>
          <a:endParaRPr lang="es-ES_tradnl"/>
        </a:p>
      </dgm:t>
    </dgm:pt>
    <dgm:pt modelId="{D0A11ABD-8FDF-4007-861C-9F1BC605F4A3}" type="pres">
      <dgm:prSet presAssocID="{75918379-4105-4E93-931A-C229910EF53C}" presName="level3hierChild" presStyleCnt="0"/>
      <dgm:spPr/>
      <dgm:t>
        <a:bodyPr/>
        <a:lstStyle/>
        <a:p>
          <a:endParaRPr lang="es-ES_tradnl"/>
        </a:p>
      </dgm:t>
    </dgm:pt>
    <dgm:pt modelId="{9127EFD0-B641-48EB-800B-3D35A67B2914}" type="pres">
      <dgm:prSet presAssocID="{317BEA91-0A6E-47E0-8B6A-615B2BDC244F}" presName="conn2-1" presStyleLbl="parChTrans1D3" presStyleIdx="4" presStyleCnt="5"/>
      <dgm:spPr/>
      <dgm:t>
        <a:bodyPr/>
        <a:lstStyle/>
        <a:p>
          <a:endParaRPr lang="es-ES_tradnl"/>
        </a:p>
      </dgm:t>
    </dgm:pt>
    <dgm:pt modelId="{F5F8ED92-FC6B-4173-A5E6-61DD565B6BE4}" type="pres">
      <dgm:prSet presAssocID="{317BEA91-0A6E-47E0-8B6A-615B2BDC244F}" presName="connTx" presStyleLbl="parChTrans1D3" presStyleIdx="4" presStyleCnt="5"/>
      <dgm:spPr/>
      <dgm:t>
        <a:bodyPr/>
        <a:lstStyle/>
        <a:p>
          <a:endParaRPr lang="es-ES_tradnl"/>
        </a:p>
      </dgm:t>
    </dgm:pt>
    <dgm:pt modelId="{3B9DE4FE-2D60-4D2B-B4FD-0FC4B61FC2C1}" type="pres">
      <dgm:prSet presAssocID="{D3A860E4-E59A-4BDA-9EDD-F9192734DFB9}" presName="root2" presStyleCnt="0"/>
      <dgm:spPr/>
      <dgm:t>
        <a:bodyPr/>
        <a:lstStyle/>
        <a:p>
          <a:endParaRPr lang="es-ES_tradnl"/>
        </a:p>
      </dgm:t>
    </dgm:pt>
    <dgm:pt modelId="{00831F09-F38A-40D5-9BEB-9D241176ECC4}" type="pres">
      <dgm:prSet presAssocID="{D3A860E4-E59A-4BDA-9EDD-F9192734DFB9}" presName="LevelTwoTextNode" presStyleLbl="node3" presStyleIdx="4" presStyleCnt="5">
        <dgm:presLayoutVars>
          <dgm:chPref val="3"/>
        </dgm:presLayoutVars>
      </dgm:prSet>
      <dgm:spPr/>
      <dgm:t>
        <a:bodyPr/>
        <a:lstStyle/>
        <a:p>
          <a:endParaRPr lang="es-ES_tradnl"/>
        </a:p>
      </dgm:t>
    </dgm:pt>
    <dgm:pt modelId="{6DF3C789-A3AE-4707-83A0-F52EF987174F}" type="pres">
      <dgm:prSet presAssocID="{D3A860E4-E59A-4BDA-9EDD-F9192734DFB9}" presName="level3hierChild" presStyleCnt="0"/>
      <dgm:spPr/>
      <dgm:t>
        <a:bodyPr/>
        <a:lstStyle/>
        <a:p>
          <a:endParaRPr lang="es-ES_tradnl"/>
        </a:p>
      </dgm:t>
    </dgm:pt>
  </dgm:ptLst>
  <dgm:cxnLst>
    <dgm:cxn modelId="{6BC5B73E-D545-4DDE-98CC-BE3D763E73F0}" srcId="{524E0FE3-C382-468E-ABC0-5B636E85F429}" destId="{D854C8D2-978A-49B0-9046-864143294903}" srcOrd="0" destOrd="0" parTransId="{3F9A8B66-A035-4470-9445-0D3FDE9139A5}" sibTransId="{DBFCF6A1-0DB4-4282-A107-0AD193D624AD}"/>
    <dgm:cxn modelId="{1195D463-7EA2-43BD-BDC4-7E1DCC62BCBA}" srcId="{2AD3047C-15FB-4E84-9008-15520BEF5A38}" destId="{22D0D746-F1A8-4075-AB9A-99DCDB9756D0}" srcOrd="0" destOrd="0" parTransId="{2A350771-A683-40E5-B86C-5CD07E6E20E2}" sibTransId="{6965FE63-A40A-4CFB-B530-CDC55BEF7B34}"/>
    <dgm:cxn modelId="{E3F7D088-FCF9-4EDE-B9BA-D93081A7E929}" type="presOf" srcId="{75918379-4105-4E93-931A-C229910EF53C}" destId="{6A437D50-EE09-4E41-8845-ED8BB0C270BA}" srcOrd="0" destOrd="0" presId="urn:microsoft.com/office/officeart/2005/8/layout/hierarchy2"/>
    <dgm:cxn modelId="{235BEB06-0E27-4A83-850B-D52D42E91D36}" type="presOf" srcId="{E752DDC4-BE3E-4A93-B1D2-CCC72DA02F55}" destId="{8AB27CB7-39B4-4E78-AC1E-DC00F7BB263D}" srcOrd="0" destOrd="0" presId="urn:microsoft.com/office/officeart/2005/8/layout/hierarchy2"/>
    <dgm:cxn modelId="{56F4B68C-8D6C-4A60-96EA-F06AE924333D}" type="presOf" srcId="{524E0FE3-C382-468E-ABC0-5B636E85F429}" destId="{24CF58DE-F113-4E27-8CF4-8CCF74210186}" srcOrd="0" destOrd="0" presId="urn:microsoft.com/office/officeart/2005/8/layout/hierarchy2"/>
    <dgm:cxn modelId="{EE34C52E-33F7-47FC-A8C1-BEC070EEC1B2}" type="presOf" srcId="{D3A860E4-E59A-4BDA-9EDD-F9192734DFB9}" destId="{00831F09-F38A-40D5-9BEB-9D241176ECC4}" srcOrd="0" destOrd="0" presId="urn:microsoft.com/office/officeart/2005/8/layout/hierarchy2"/>
    <dgm:cxn modelId="{D785643C-92AF-4E88-847E-C778D53B2625}" type="presOf" srcId="{3F9A8B66-A035-4470-9445-0D3FDE9139A5}" destId="{E6AA14CE-BDD6-4D86-9710-85961DA985EF}" srcOrd="0" destOrd="0" presId="urn:microsoft.com/office/officeart/2005/8/layout/hierarchy2"/>
    <dgm:cxn modelId="{2AF106AD-1EB5-4537-BDAB-62A8F2026E82}" type="presOf" srcId="{3F9A8B66-A035-4470-9445-0D3FDE9139A5}" destId="{68F3D521-CCBB-42A3-9F06-76EA9D591682}" srcOrd="1" destOrd="0" presId="urn:microsoft.com/office/officeart/2005/8/layout/hierarchy2"/>
    <dgm:cxn modelId="{6270E501-332E-429F-B1CE-4FD141AA4BB5}" type="presOf" srcId="{2AD3047C-15FB-4E84-9008-15520BEF5A38}" destId="{2F1E63B5-7E2D-4FB7-AB92-CEE0D9DEEA26}" srcOrd="0" destOrd="0" presId="urn:microsoft.com/office/officeart/2005/8/layout/hierarchy2"/>
    <dgm:cxn modelId="{E8067649-B24E-4ED4-81B4-709BA3FEA4E6}" type="presOf" srcId="{649FA7A0-4F49-469E-8336-7B8F6CFC80BC}" destId="{3E7C2F50-487F-4F8D-9E0F-3C5091326B07}" srcOrd="1" destOrd="0" presId="urn:microsoft.com/office/officeart/2005/8/layout/hierarchy2"/>
    <dgm:cxn modelId="{57906C03-D9A2-4E21-AA37-DC249059DDAB}" type="presOf" srcId="{1747FBD7-9D99-4E66-8AC5-35EE3DCE7DF7}" destId="{7226EF76-92D4-43A5-948A-017C838D3830}" srcOrd="0" destOrd="0" presId="urn:microsoft.com/office/officeart/2005/8/layout/hierarchy2"/>
    <dgm:cxn modelId="{215EA918-CDE2-4C90-8C8A-83277F8BA4A4}" type="presOf" srcId="{22D0D746-F1A8-4075-AB9A-99DCDB9756D0}" destId="{1D1CB358-6995-4167-8811-690AF794F087}" srcOrd="0" destOrd="0" presId="urn:microsoft.com/office/officeart/2005/8/layout/hierarchy2"/>
    <dgm:cxn modelId="{B6F8B1A3-E623-4E52-84D8-F0411BCC50FB}" srcId="{22D0D746-F1A8-4075-AB9A-99DCDB9756D0}" destId="{524E0FE3-C382-468E-ABC0-5B636E85F429}" srcOrd="0" destOrd="0" parTransId="{649FA7A0-4F49-469E-8336-7B8F6CFC80BC}" sibTransId="{87B2F437-7FB6-4707-A490-F4584FA23F9A}"/>
    <dgm:cxn modelId="{A435A681-ACD0-49F0-8EC3-CC064D0CC0A8}" srcId="{524E0FE3-C382-468E-ABC0-5B636E85F429}" destId="{C6A191DA-98C4-45AF-B933-6424B04F4EBA}" srcOrd="2" destOrd="0" parTransId="{1747FBD7-9D99-4E66-8AC5-35EE3DCE7DF7}" sibTransId="{3F1E03D8-4107-4ED0-94C6-06253B9089D0}"/>
    <dgm:cxn modelId="{EE6B7718-FD4A-4169-9502-A6B503BD46FA}" type="presOf" srcId="{0AFC082A-CC82-4D57-895A-DDFDB8283BB7}" destId="{F0B61891-21EA-4310-95F7-310E45919FBE}" srcOrd="0" destOrd="0" presId="urn:microsoft.com/office/officeart/2005/8/layout/hierarchy2"/>
    <dgm:cxn modelId="{36738277-BC16-4405-B9DB-083C0DE20B9A}" srcId="{524E0FE3-C382-468E-ABC0-5B636E85F429}" destId="{34C83BA6-9F10-474C-BE72-3E82C0D94052}" srcOrd="1" destOrd="0" parTransId="{0AFC082A-CC82-4D57-895A-DDFDB8283BB7}" sibTransId="{DF8EAAF3-6E55-4FD5-B3AA-4F8E65EAC647}"/>
    <dgm:cxn modelId="{5846A275-76AA-431A-A2D9-A663FC69B830}" type="presOf" srcId="{1747FBD7-9D99-4E66-8AC5-35EE3DCE7DF7}" destId="{BFEE61D4-2C95-4CE2-888C-A9EA4BF99428}" srcOrd="1" destOrd="0" presId="urn:microsoft.com/office/officeart/2005/8/layout/hierarchy2"/>
    <dgm:cxn modelId="{4925F9D6-3780-4AD2-A54A-87DAF5F5DD71}" type="presOf" srcId="{D854C8D2-978A-49B0-9046-864143294903}" destId="{AAD9CB69-E753-4884-BAE5-60964BFB5020}" srcOrd="0" destOrd="0" presId="urn:microsoft.com/office/officeart/2005/8/layout/hierarchy2"/>
    <dgm:cxn modelId="{43E2B02C-063F-45E0-8A3B-5973D580048F}" type="presOf" srcId="{317BEA91-0A6E-47E0-8B6A-615B2BDC244F}" destId="{F5F8ED92-FC6B-4173-A5E6-61DD565B6BE4}" srcOrd="1" destOrd="0" presId="urn:microsoft.com/office/officeart/2005/8/layout/hierarchy2"/>
    <dgm:cxn modelId="{61AEE49D-07EE-46EA-87C4-DD57580404D6}" type="presOf" srcId="{649FA7A0-4F49-469E-8336-7B8F6CFC80BC}" destId="{1156269F-9A1F-417A-8AD8-EB2EB3DF487A}" srcOrd="0" destOrd="0" presId="urn:microsoft.com/office/officeart/2005/8/layout/hierarchy2"/>
    <dgm:cxn modelId="{35EE4D54-B015-4E35-ADAC-F93B5D88D617}" srcId="{524E0FE3-C382-468E-ABC0-5B636E85F429}" destId="{75918379-4105-4E93-931A-C229910EF53C}" srcOrd="3" destOrd="0" parTransId="{E752DDC4-BE3E-4A93-B1D2-CCC72DA02F55}" sibTransId="{1781410F-5D36-4D08-9D46-79B5353432B7}"/>
    <dgm:cxn modelId="{28F1AB73-BCA6-4644-B683-061238AC116C}" type="presOf" srcId="{C6A191DA-98C4-45AF-B933-6424B04F4EBA}" destId="{E0EF5A4B-5CF2-4AC7-8060-D31B6C196468}" srcOrd="0" destOrd="0" presId="urn:microsoft.com/office/officeart/2005/8/layout/hierarchy2"/>
    <dgm:cxn modelId="{7178BB76-CF97-4573-826C-4296285C2158}" type="presOf" srcId="{34C83BA6-9F10-474C-BE72-3E82C0D94052}" destId="{724CAFD7-E068-4551-81DF-B90028365083}" srcOrd="0" destOrd="0" presId="urn:microsoft.com/office/officeart/2005/8/layout/hierarchy2"/>
    <dgm:cxn modelId="{32527405-D214-45F5-A6C9-5F3A4E4A13D8}" type="presOf" srcId="{317BEA91-0A6E-47E0-8B6A-615B2BDC244F}" destId="{9127EFD0-B641-48EB-800B-3D35A67B2914}" srcOrd="0" destOrd="0" presId="urn:microsoft.com/office/officeart/2005/8/layout/hierarchy2"/>
    <dgm:cxn modelId="{13487D58-B228-414A-949C-7AE26A6DAB51}" srcId="{524E0FE3-C382-468E-ABC0-5B636E85F429}" destId="{D3A860E4-E59A-4BDA-9EDD-F9192734DFB9}" srcOrd="4" destOrd="0" parTransId="{317BEA91-0A6E-47E0-8B6A-615B2BDC244F}" sibTransId="{8CFF2C2A-878E-4599-AEE2-E65D36F0C5DC}"/>
    <dgm:cxn modelId="{6E4F580D-1377-4EDA-9B0A-BC12306E7E8C}" type="presOf" srcId="{0AFC082A-CC82-4D57-895A-DDFDB8283BB7}" destId="{84934723-34F9-4B00-8CAF-9CAD080CA6B9}" srcOrd="1" destOrd="0" presId="urn:microsoft.com/office/officeart/2005/8/layout/hierarchy2"/>
    <dgm:cxn modelId="{4BBC9388-67DE-49D0-A81C-13294C0F8E63}" type="presOf" srcId="{E752DDC4-BE3E-4A93-B1D2-CCC72DA02F55}" destId="{96017022-40DC-41D1-B2FC-164D5E86C968}" srcOrd="1" destOrd="0" presId="urn:microsoft.com/office/officeart/2005/8/layout/hierarchy2"/>
    <dgm:cxn modelId="{24290A2C-8717-4D7D-8E93-E03D12859387}" type="presParOf" srcId="{2F1E63B5-7E2D-4FB7-AB92-CEE0D9DEEA26}" destId="{4ECC937F-BA29-4029-AAEE-D690FFFA750F}" srcOrd="0" destOrd="0" presId="urn:microsoft.com/office/officeart/2005/8/layout/hierarchy2"/>
    <dgm:cxn modelId="{2D324509-0F95-4E53-B03F-DE3E9EF5E115}" type="presParOf" srcId="{4ECC937F-BA29-4029-AAEE-D690FFFA750F}" destId="{1D1CB358-6995-4167-8811-690AF794F087}" srcOrd="0" destOrd="0" presId="urn:microsoft.com/office/officeart/2005/8/layout/hierarchy2"/>
    <dgm:cxn modelId="{8E0C0B34-E649-42F8-BF46-0B6642948256}" type="presParOf" srcId="{4ECC937F-BA29-4029-AAEE-D690FFFA750F}" destId="{425FBCE1-2E46-4D2E-9311-4A746C50F163}" srcOrd="1" destOrd="0" presId="urn:microsoft.com/office/officeart/2005/8/layout/hierarchy2"/>
    <dgm:cxn modelId="{9F7A330E-23C8-4986-BA90-DCEAD87AE680}" type="presParOf" srcId="{425FBCE1-2E46-4D2E-9311-4A746C50F163}" destId="{1156269F-9A1F-417A-8AD8-EB2EB3DF487A}" srcOrd="0" destOrd="0" presId="urn:microsoft.com/office/officeart/2005/8/layout/hierarchy2"/>
    <dgm:cxn modelId="{898A34BE-0C21-4251-9665-68268083DB6F}" type="presParOf" srcId="{1156269F-9A1F-417A-8AD8-EB2EB3DF487A}" destId="{3E7C2F50-487F-4F8D-9E0F-3C5091326B07}" srcOrd="0" destOrd="0" presId="urn:microsoft.com/office/officeart/2005/8/layout/hierarchy2"/>
    <dgm:cxn modelId="{0C07191A-5D62-44D0-8CB3-8C1D47B470C2}" type="presParOf" srcId="{425FBCE1-2E46-4D2E-9311-4A746C50F163}" destId="{D4E172FF-0303-4554-8A94-59DD9E67DB32}" srcOrd="1" destOrd="0" presId="urn:microsoft.com/office/officeart/2005/8/layout/hierarchy2"/>
    <dgm:cxn modelId="{AB80E258-4B62-4EAA-A8BC-0B24A53D3D00}" type="presParOf" srcId="{D4E172FF-0303-4554-8A94-59DD9E67DB32}" destId="{24CF58DE-F113-4E27-8CF4-8CCF74210186}" srcOrd="0" destOrd="0" presId="urn:microsoft.com/office/officeart/2005/8/layout/hierarchy2"/>
    <dgm:cxn modelId="{BCBE0CE9-5DFC-4DD2-8092-F95CF16D6158}" type="presParOf" srcId="{D4E172FF-0303-4554-8A94-59DD9E67DB32}" destId="{62F6A88F-8BE6-4DEC-BC5E-5AE872A2A80F}" srcOrd="1" destOrd="0" presId="urn:microsoft.com/office/officeart/2005/8/layout/hierarchy2"/>
    <dgm:cxn modelId="{6DC31DF1-BE26-428A-96C4-4834A7DBF7A1}" type="presParOf" srcId="{62F6A88F-8BE6-4DEC-BC5E-5AE872A2A80F}" destId="{E6AA14CE-BDD6-4D86-9710-85961DA985EF}" srcOrd="0" destOrd="0" presId="urn:microsoft.com/office/officeart/2005/8/layout/hierarchy2"/>
    <dgm:cxn modelId="{3FEF1B26-AE09-4AF4-9F53-89965D7FB8F0}" type="presParOf" srcId="{E6AA14CE-BDD6-4D86-9710-85961DA985EF}" destId="{68F3D521-CCBB-42A3-9F06-76EA9D591682}" srcOrd="0" destOrd="0" presId="urn:microsoft.com/office/officeart/2005/8/layout/hierarchy2"/>
    <dgm:cxn modelId="{ACB9EBE3-7857-49D6-AC19-3CC05DF291C2}" type="presParOf" srcId="{62F6A88F-8BE6-4DEC-BC5E-5AE872A2A80F}" destId="{9DD4F60C-202C-45E7-B553-B0031E00D87C}" srcOrd="1" destOrd="0" presId="urn:microsoft.com/office/officeart/2005/8/layout/hierarchy2"/>
    <dgm:cxn modelId="{007A6A18-6B5E-433C-B94C-87982C982596}" type="presParOf" srcId="{9DD4F60C-202C-45E7-B553-B0031E00D87C}" destId="{AAD9CB69-E753-4884-BAE5-60964BFB5020}" srcOrd="0" destOrd="0" presId="urn:microsoft.com/office/officeart/2005/8/layout/hierarchy2"/>
    <dgm:cxn modelId="{51EA6430-2973-4E4C-8B8B-9DC19ECC9758}" type="presParOf" srcId="{9DD4F60C-202C-45E7-B553-B0031E00D87C}" destId="{F01C8A6E-8E7C-4C90-8E8B-E451646F2F55}" srcOrd="1" destOrd="0" presId="urn:microsoft.com/office/officeart/2005/8/layout/hierarchy2"/>
    <dgm:cxn modelId="{B95B19EF-4C87-4751-969D-F91AF1E1871D}" type="presParOf" srcId="{62F6A88F-8BE6-4DEC-BC5E-5AE872A2A80F}" destId="{F0B61891-21EA-4310-95F7-310E45919FBE}" srcOrd="2" destOrd="0" presId="urn:microsoft.com/office/officeart/2005/8/layout/hierarchy2"/>
    <dgm:cxn modelId="{AC3933B2-2641-4778-94F5-1375A05D9ED5}" type="presParOf" srcId="{F0B61891-21EA-4310-95F7-310E45919FBE}" destId="{84934723-34F9-4B00-8CAF-9CAD080CA6B9}" srcOrd="0" destOrd="0" presId="urn:microsoft.com/office/officeart/2005/8/layout/hierarchy2"/>
    <dgm:cxn modelId="{A6F9DA55-AB78-419B-A93B-4224A32D44A6}" type="presParOf" srcId="{62F6A88F-8BE6-4DEC-BC5E-5AE872A2A80F}" destId="{6464470D-BB71-45DE-8C46-97FB59A4EDBD}" srcOrd="3" destOrd="0" presId="urn:microsoft.com/office/officeart/2005/8/layout/hierarchy2"/>
    <dgm:cxn modelId="{7A7ABA29-341C-43A8-8FEE-3ACCC748F913}" type="presParOf" srcId="{6464470D-BB71-45DE-8C46-97FB59A4EDBD}" destId="{724CAFD7-E068-4551-81DF-B90028365083}" srcOrd="0" destOrd="0" presId="urn:microsoft.com/office/officeart/2005/8/layout/hierarchy2"/>
    <dgm:cxn modelId="{8FA9BE67-0FD4-4DF7-96A0-C75BE5156357}" type="presParOf" srcId="{6464470D-BB71-45DE-8C46-97FB59A4EDBD}" destId="{D77E9F29-AA84-4DEB-A6E4-3B8AD6F063F3}" srcOrd="1" destOrd="0" presId="urn:microsoft.com/office/officeart/2005/8/layout/hierarchy2"/>
    <dgm:cxn modelId="{A78B8B19-791E-4D99-A0E6-351CF0FD4551}" type="presParOf" srcId="{62F6A88F-8BE6-4DEC-BC5E-5AE872A2A80F}" destId="{7226EF76-92D4-43A5-948A-017C838D3830}" srcOrd="4" destOrd="0" presId="urn:microsoft.com/office/officeart/2005/8/layout/hierarchy2"/>
    <dgm:cxn modelId="{B0C0A52C-DB62-4287-BBA6-2552D72D1358}" type="presParOf" srcId="{7226EF76-92D4-43A5-948A-017C838D3830}" destId="{BFEE61D4-2C95-4CE2-888C-A9EA4BF99428}" srcOrd="0" destOrd="0" presId="urn:microsoft.com/office/officeart/2005/8/layout/hierarchy2"/>
    <dgm:cxn modelId="{37EFD59A-735C-4545-8E63-CA1ABBB6B67C}" type="presParOf" srcId="{62F6A88F-8BE6-4DEC-BC5E-5AE872A2A80F}" destId="{9933AE11-079E-4F8B-8C39-79055F64D9C1}" srcOrd="5" destOrd="0" presId="urn:microsoft.com/office/officeart/2005/8/layout/hierarchy2"/>
    <dgm:cxn modelId="{E8A542E2-A860-48F3-9EC0-70306FB6CB72}" type="presParOf" srcId="{9933AE11-079E-4F8B-8C39-79055F64D9C1}" destId="{E0EF5A4B-5CF2-4AC7-8060-D31B6C196468}" srcOrd="0" destOrd="0" presId="urn:microsoft.com/office/officeart/2005/8/layout/hierarchy2"/>
    <dgm:cxn modelId="{2B21894C-016B-470B-B1EF-B72E5DBB6894}" type="presParOf" srcId="{9933AE11-079E-4F8B-8C39-79055F64D9C1}" destId="{32E00255-59FF-47CF-8A11-8FF3641A63E7}" srcOrd="1" destOrd="0" presId="urn:microsoft.com/office/officeart/2005/8/layout/hierarchy2"/>
    <dgm:cxn modelId="{D64B5EC4-2C19-490F-AC62-60BBF2E3BA12}" type="presParOf" srcId="{62F6A88F-8BE6-4DEC-BC5E-5AE872A2A80F}" destId="{8AB27CB7-39B4-4E78-AC1E-DC00F7BB263D}" srcOrd="6" destOrd="0" presId="urn:microsoft.com/office/officeart/2005/8/layout/hierarchy2"/>
    <dgm:cxn modelId="{21252146-7261-4105-9320-24821BCF44B1}" type="presParOf" srcId="{8AB27CB7-39B4-4E78-AC1E-DC00F7BB263D}" destId="{96017022-40DC-41D1-B2FC-164D5E86C968}" srcOrd="0" destOrd="0" presId="urn:microsoft.com/office/officeart/2005/8/layout/hierarchy2"/>
    <dgm:cxn modelId="{A10B7966-FA2C-43D2-9FCB-3D0A8CA88E85}" type="presParOf" srcId="{62F6A88F-8BE6-4DEC-BC5E-5AE872A2A80F}" destId="{43052291-FF87-42F2-A854-0AC9FDD85889}" srcOrd="7" destOrd="0" presId="urn:microsoft.com/office/officeart/2005/8/layout/hierarchy2"/>
    <dgm:cxn modelId="{D585BE62-1BCD-48D1-A6FD-9B51798DA5BB}" type="presParOf" srcId="{43052291-FF87-42F2-A854-0AC9FDD85889}" destId="{6A437D50-EE09-4E41-8845-ED8BB0C270BA}" srcOrd="0" destOrd="0" presId="urn:microsoft.com/office/officeart/2005/8/layout/hierarchy2"/>
    <dgm:cxn modelId="{D2FA7F69-B9F4-45FD-A17E-70A4828C7BFA}" type="presParOf" srcId="{43052291-FF87-42F2-A854-0AC9FDD85889}" destId="{D0A11ABD-8FDF-4007-861C-9F1BC605F4A3}" srcOrd="1" destOrd="0" presId="urn:microsoft.com/office/officeart/2005/8/layout/hierarchy2"/>
    <dgm:cxn modelId="{D35B5E65-FC1F-420A-829E-C493C20E1259}" type="presParOf" srcId="{62F6A88F-8BE6-4DEC-BC5E-5AE872A2A80F}" destId="{9127EFD0-B641-48EB-800B-3D35A67B2914}" srcOrd="8" destOrd="0" presId="urn:microsoft.com/office/officeart/2005/8/layout/hierarchy2"/>
    <dgm:cxn modelId="{A8FBBB19-9FE0-4222-9D9A-3FA07AD965C9}" type="presParOf" srcId="{9127EFD0-B641-48EB-800B-3D35A67B2914}" destId="{F5F8ED92-FC6B-4173-A5E6-61DD565B6BE4}" srcOrd="0" destOrd="0" presId="urn:microsoft.com/office/officeart/2005/8/layout/hierarchy2"/>
    <dgm:cxn modelId="{2496AA87-F99D-4916-9B54-7277613F3FE2}" type="presParOf" srcId="{62F6A88F-8BE6-4DEC-BC5E-5AE872A2A80F}" destId="{3B9DE4FE-2D60-4D2B-B4FD-0FC4B61FC2C1}" srcOrd="9" destOrd="0" presId="urn:microsoft.com/office/officeart/2005/8/layout/hierarchy2"/>
    <dgm:cxn modelId="{4401D2AE-08EC-4CF9-9D00-D0BF1686F585}" type="presParOf" srcId="{3B9DE4FE-2D60-4D2B-B4FD-0FC4B61FC2C1}" destId="{00831F09-F38A-40D5-9BEB-9D241176ECC4}" srcOrd="0" destOrd="0" presId="urn:microsoft.com/office/officeart/2005/8/layout/hierarchy2"/>
    <dgm:cxn modelId="{021F8CA0-963F-44B9-B6EB-447A01B651F4}" type="presParOf" srcId="{3B9DE4FE-2D60-4D2B-B4FD-0FC4B61FC2C1}" destId="{6DF3C789-A3AE-4707-83A0-F52EF987174F}" srcOrd="1" destOrd="0" presId="urn:microsoft.com/office/officeart/2005/8/layout/hierarchy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3" name="Picture 2" descr="Ho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5142" y="71657"/>
            <a:ext cx="3333750" cy="685800"/>
          </a:xfrm>
          <a:prstGeom prst="rect">
            <a:avLst/>
          </a:prstGeom>
          <a:noFill/>
          <a:extLst>
            <a:ext uri="{909E8E84-426E-40DD-AFC4-6F175D3DCCD1}">
              <a14:hiddenFill xmlns:a14="http://schemas.microsoft.com/office/drawing/2010/main">
                <a:solidFill>
                  <a:srgbClr val="FFFFFF"/>
                </a:solidFill>
              </a14:hiddenFill>
            </a:ext>
          </a:extLst>
        </p:spPr>
      </p:pic>
      <p:sp>
        <p:nvSpPr>
          <p:cNvPr id="24" name="23 Título"/>
          <p:cNvSpPr>
            <a:spLocks noGrp="1"/>
          </p:cNvSpPr>
          <p:nvPr>
            <p:ph type="title"/>
          </p:nvPr>
        </p:nvSpPr>
        <p:spPr>
          <a:xfrm>
            <a:off x="2196856" y="975348"/>
            <a:ext cx="9252194" cy="490966"/>
          </a:xfrm>
          <a:noFill/>
        </p:spPr>
        <p:txBody>
          <a:bodyPr wrap="square" rtlCol="0">
            <a:spAutoFit/>
          </a:bodyPr>
          <a:lstStyle>
            <a:lvl1pPr marL="0" algn="l" defTabSz="1204596" rtl="0" eaLnBrk="1" latinLnBrk="0" hangingPunct="1">
              <a:defRPr lang="es-ES_tradnl" sz="2400" b="1" kern="1200" dirty="0" smtClean="0">
                <a:solidFill>
                  <a:sysClr val="windowText" lastClr="000000"/>
                </a:solidFill>
                <a:latin typeface="Arial" pitchFamily="34" charset="0"/>
                <a:ea typeface="+mn-ea"/>
                <a:cs typeface="Arial" pitchFamily="34" charset="0"/>
              </a:defRPr>
            </a:lvl1pPr>
          </a:lstStyle>
          <a:p>
            <a:r>
              <a:rPr lang="es-ES" dirty="0" smtClean="0"/>
              <a:t>Haga clic para modificar el estilo de título del patrón</a:t>
            </a:r>
            <a:endParaRPr lang="es-ES_tradnl" dirty="0"/>
          </a:p>
        </p:txBody>
      </p:sp>
      <p:sp>
        <p:nvSpPr>
          <p:cNvPr id="27" name="26 Marcador de texto"/>
          <p:cNvSpPr>
            <a:spLocks noGrp="1"/>
          </p:cNvSpPr>
          <p:nvPr>
            <p:ph type="body" sz="quarter" idx="10"/>
          </p:nvPr>
        </p:nvSpPr>
        <p:spPr>
          <a:xfrm>
            <a:off x="2196855" y="1412881"/>
            <a:ext cx="4542137" cy="337078"/>
          </a:xfrm>
          <a:noFill/>
        </p:spPr>
        <p:txBody>
          <a:bodyPr vert="horz" wrap="square" lIns="120459" tIns="60229" rIns="120459" bIns="60229" rtlCol="0" anchor="ctr">
            <a:spAutoFit/>
          </a:bodyPr>
          <a:lstStyle>
            <a:lvl1pPr>
              <a:buNone/>
              <a:defRPr kumimoji="0" lang="es-ES_tradnl"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16" name="15 CuadroTexto"/>
          <p:cNvSpPr txBox="1"/>
          <p:nvPr userDrawn="1"/>
        </p:nvSpPr>
        <p:spPr>
          <a:xfrm>
            <a:off x="12921779" y="0"/>
            <a:ext cx="746756" cy="377866"/>
          </a:xfrm>
          <a:prstGeom prst="rect">
            <a:avLst/>
          </a:prstGeom>
          <a:noFill/>
        </p:spPr>
        <p:txBody>
          <a:bodyPr wrap="none" lIns="99892" tIns="49946" rIns="99892" bIns="49946" rtlCol="0">
            <a:spAutoFit/>
          </a:bodyPr>
          <a:lstStyle/>
          <a:p>
            <a:pPr algn="r"/>
            <a:r>
              <a:rPr lang="es-ES_tradnl" sz="1800" dirty="0" smtClean="0">
                <a:solidFill>
                  <a:schemeClr val="bg1">
                    <a:lumMod val="50000"/>
                  </a:schemeClr>
                </a:solidFill>
              </a:rPr>
              <a:t>-</a:t>
            </a:r>
            <a:fld id="{8041F532-4A0C-4B0A-8E5A-568C7A7F2C0A}" type="slidenum">
              <a:rPr lang="es-ES_tradnl" sz="1800" smtClean="0">
                <a:solidFill>
                  <a:schemeClr val="bg1">
                    <a:lumMod val="50000"/>
                  </a:schemeClr>
                </a:solidFill>
              </a:rPr>
              <a:pPr algn="r"/>
              <a:t>‹Nº›</a:t>
            </a:fld>
            <a:r>
              <a:rPr lang="es-ES_tradnl" sz="1800" dirty="0" smtClean="0">
                <a:solidFill>
                  <a:schemeClr val="bg1">
                    <a:lumMod val="50000"/>
                  </a:schemeClr>
                </a:solidFill>
              </a:rPr>
              <a:t>-</a:t>
            </a:r>
            <a:endParaRPr lang="es-ES_tradnl" sz="1800" dirty="0">
              <a:solidFill>
                <a:schemeClr val="bg1">
                  <a:lumMod val="50000"/>
                </a:schemeClr>
              </a:solidFill>
            </a:endParaRPr>
          </a:p>
        </p:txBody>
      </p:sp>
      <p:cxnSp>
        <p:nvCxnSpPr>
          <p:cNvPr id="5" name="4 Conector recto"/>
          <p:cNvCxnSpPr/>
          <p:nvPr userDrawn="1"/>
        </p:nvCxnSpPr>
        <p:spPr>
          <a:xfrm>
            <a:off x="2041117" y="88183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userDrawn="1"/>
        </p:nvCxnSpPr>
        <p:spPr>
          <a:xfrm>
            <a:off x="2041117" y="1735875"/>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userDrawn="1"/>
        </p:nvCxnSpPr>
        <p:spPr>
          <a:xfrm>
            <a:off x="2050938" y="700251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1 CuadroTexto"/>
          <p:cNvSpPr txBox="1"/>
          <p:nvPr userDrawn="1"/>
        </p:nvSpPr>
        <p:spPr>
          <a:xfrm>
            <a:off x="2042907" y="7066781"/>
            <a:ext cx="3649589" cy="307777"/>
          </a:xfrm>
          <a:prstGeom prst="rect">
            <a:avLst/>
          </a:prstGeom>
          <a:noFill/>
        </p:spPr>
        <p:txBody>
          <a:bodyPr wrap="none" rtlCol="0">
            <a:spAutoFit/>
          </a:bodyPr>
          <a:lstStyle/>
          <a:p>
            <a:r>
              <a:rPr lang="es-ES" sz="1400" dirty="0" smtClean="0"/>
              <a:t>© </a:t>
            </a:r>
            <a:r>
              <a:rPr lang="es-ES" sz="1400" dirty="0" err="1" smtClean="0"/>
              <a:t>GreenPC</a:t>
            </a:r>
            <a:r>
              <a:rPr lang="es-ES" sz="1400" dirty="0" smtClean="0"/>
              <a:t>, S.L. Todos los derechos reservados.</a:t>
            </a:r>
            <a:endParaRPr lang="es-ES" sz="1400"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13/04/2015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3279672" y="304097"/>
            <a:ext cx="4118574" cy="6479961"/>
          </a:xfrm>
        </p:spPr>
        <p:txBody>
          <a:bodyPr vert="eaVert"/>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a:xfrm>
            <a:off x="916822" y="304097"/>
            <a:ext cx="12134830" cy="647996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13/04/2015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cxnSp>
        <p:nvCxnSpPr>
          <p:cNvPr id="7" name="6 Conector recto"/>
          <p:cNvCxnSpPr/>
          <p:nvPr userDrawn="1"/>
        </p:nvCxnSpPr>
        <p:spPr>
          <a:xfrm rot="5400000">
            <a:off x="-636640" y="3688585"/>
            <a:ext cx="7379366" cy="2195"/>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userDrawn="1"/>
        </p:nvSpPr>
        <p:spPr>
          <a:xfrm>
            <a:off x="1414676" y="1098245"/>
            <a:ext cx="1365515" cy="347089"/>
          </a:xfrm>
          <a:prstGeom prst="rect">
            <a:avLst/>
          </a:prstGeom>
          <a:noFill/>
        </p:spPr>
        <p:txBody>
          <a:bodyPr wrap="none" lIns="99892" tIns="49946" rIns="99892" bIns="49946" rtlCol="0">
            <a:spAutoFit/>
          </a:bodyPr>
          <a:lstStyle/>
          <a:p>
            <a:r>
              <a:rPr lang="es-ES" sz="1600" dirty="0" smtClean="0"/>
              <a:t>Hola Elena. </a:t>
            </a:r>
            <a:r>
              <a:rPr lang="es-ES" sz="1600" dirty="0" smtClean="0">
                <a:sym typeface="Wingdings 3"/>
              </a:rPr>
              <a:t></a:t>
            </a:r>
            <a:endParaRPr lang="es-ES_tradnl" sz="1600" dirty="0"/>
          </a:p>
        </p:txBody>
      </p:sp>
      <p:sp>
        <p:nvSpPr>
          <p:cNvPr id="13" name="12 CuadroTexto"/>
          <p:cNvSpPr txBox="1"/>
          <p:nvPr userDrawn="1"/>
        </p:nvSpPr>
        <p:spPr>
          <a:xfrm>
            <a:off x="1171840" y="1830422"/>
            <a:ext cx="1756497" cy="2711319"/>
          </a:xfrm>
          <a:prstGeom prst="rect">
            <a:avLst/>
          </a:prstGeom>
          <a:noFill/>
        </p:spPr>
        <p:txBody>
          <a:bodyPr wrap="square" lIns="99892" tIns="49946" rIns="99892" bIns="49946" rtlCol="0">
            <a:spAutoFit/>
          </a:bodyPr>
          <a:lstStyle/>
          <a:p>
            <a:pPr algn="ctr"/>
            <a:r>
              <a:rPr lang="es-ES" dirty="0" smtClean="0"/>
              <a:t>Novedades</a:t>
            </a:r>
          </a:p>
          <a:p>
            <a:pPr algn="ctr"/>
            <a:endParaRPr lang="es-ES" dirty="0" smtClean="0"/>
          </a:p>
          <a:p>
            <a:pPr algn="ctr"/>
            <a:r>
              <a:rPr lang="es-ES" dirty="0" smtClean="0"/>
              <a:t>Chatroom</a:t>
            </a:r>
          </a:p>
          <a:p>
            <a:pPr algn="ctr"/>
            <a:endParaRPr lang="es-ES" dirty="0" smtClean="0"/>
          </a:p>
          <a:p>
            <a:pPr algn="ctr"/>
            <a:r>
              <a:rPr lang="es-ES" dirty="0" smtClean="0"/>
              <a:t>Foro</a:t>
            </a:r>
          </a:p>
          <a:p>
            <a:pPr algn="ctr"/>
            <a:endParaRPr lang="es-ES_tradnl" dirty="0" smtClean="0"/>
          </a:p>
          <a:p>
            <a:pPr algn="ctr"/>
            <a:r>
              <a:rPr lang="es-ES_tradnl" dirty="0" smtClean="0"/>
              <a:t>Estadísticas</a:t>
            </a:r>
            <a:endParaRPr lang="es-ES_tradnl" dirty="0"/>
          </a:p>
        </p:txBody>
      </p:sp>
      <p:pic>
        <p:nvPicPr>
          <p:cNvPr id="14" name="Picture 5"/>
          <p:cNvPicPr>
            <a:picLocks noChangeAspect="1" noChangeArrowheads="1"/>
          </p:cNvPicPr>
          <p:nvPr userDrawn="1"/>
        </p:nvPicPr>
        <p:blipFill>
          <a:blip r:embed="rId2" cstate="print"/>
          <a:srcRect/>
          <a:stretch>
            <a:fillRect/>
          </a:stretch>
        </p:blipFill>
        <p:spPr bwMode="auto">
          <a:xfrm>
            <a:off x="1149458" y="110095"/>
            <a:ext cx="1792226" cy="676857"/>
          </a:xfrm>
          <a:prstGeom prst="rect">
            <a:avLst/>
          </a:prstGeom>
          <a:noFill/>
          <a:ln w="9525">
            <a:noFill/>
            <a:miter lim="800000"/>
            <a:headEnd/>
            <a:tailEnd/>
          </a:ln>
          <a:effectLst/>
        </p:spPr>
      </p:pic>
      <p:sp>
        <p:nvSpPr>
          <p:cNvPr id="15" name="14 CuadroTexto"/>
          <p:cNvSpPr txBox="1"/>
          <p:nvPr userDrawn="1"/>
        </p:nvSpPr>
        <p:spPr>
          <a:xfrm>
            <a:off x="1450664" y="7067131"/>
            <a:ext cx="1280877" cy="300922"/>
          </a:xfrm>
          <a:prstGeom prst="rect">
            <a:avLst/>
          </a:prstGeom>
          <a:noFill/>
        </p:spPr>
        <p:txBody>
          <a:bodyPr wrap="none" lIns="99892" tIns="49946" rIns="99892" bIns="49946" rtlCol="0">
            <a:spAutoFit/>
          </a:bodyPr>
          <a:lstStyle/>
          <a:p>
            <a:r>
              <a:rPr lang="es-ES" sz="1300" dirty="0" smtClean="0"/>
              <a:t>© GreenPC, S.L.</a:t>
            </a:r>
            <a:endParaRPr lang="es-ES_tradnl" sz="1300" dirty="0"/>
          </a:p>
        </p:txBody>
      </p:sp>
      <p:cxnSp>
        <p:nvCxnSpPr>
          <p:cNvPr id="16" name="15 Conector recto"/>
          <p:cNvCxnSpPr/>
          <p:nvPr userDrawn="1"/>
        </p:nvCxnSpPr>
        <p:spPr>
          <a:xfrm>
            <a:off x="3071640" y="365875"/>
            <a:ext cx="9575804" cy="162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16 Diagrama"/>
          <p:cNvGraphicFramePr/>
          <p:nvPr userDrawn="1"/>
        </p:nvGraphicFramePr>
        <p:xfrm>
          <a:off x="1414676" y="5677504"/>
          <a:ext cx="1516975" cy="1098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8" name="17 Conector recto"/>
          <p:cNvCxnSpPr/>
          <p:nvPr userDrawn="1"/>
        </p:nvCxnSpPr>
        <p:spPr>
          <a:xfrm>
            <a:off x="1029418" y="5593408"/>
            <a:ext cx="2011723" cy="39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userDrawn="1"/>
        </p:nvCxnSpPr>
        <p:spPr>
          <a:xfrm>
            <a:off x="1029418" y="6922202"/>
            <a:ext cx="2011723" cy="39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0" name="19 Título"/>
          <p:cNvSpPr>
            <a:spLocks noGrp="1"/>
          </p:cNvSpPr>
          <p:nvPr>
            <p:ph type="title"/>
          </p:nvPr>
        </p:nvSpPr>
        <p:spPr>
          <a:xfrm>
            <a:off x="3384956" y="395351"/>
            <a:ext cx="8884758" cy="1230048"/>
          </a:xfrm>
        </p:spPr>
        <p:txBody>
          <a:bodyPr>
            <a:noAutofit/>
          </a:bodyPr>
          <a:lstStyle>
            <a:lvl1pPr algn="ctr">
              <a:defRPr sz="4000"/>
            </a:lvl1pPr>
          </a:lstStyle>
          <a:p>
            <a:r>
              <a:rPr lang="es-ES" dirty="0" smtClean="0"/>
              <a:t>Haga clic para modificar el estilo de título del patrón</a:t>
            </a:r>
            <a:endParaRPr lang="es-ES_tradnl" dirty="0"/>
          </a:p>
        </p:txBody>
      </p:sp>
      <p:cxnSp>
        <p:nvCxnSpPr>
          <p:cNvPr id="21" name="20 Conector recto"/>
          <p:cNvCxnSpPr/>
          <p:nvPr userDrawn="1"/>
        </p:nvCxnSpPr>
        <p:spPr>
          <a:xfrm rot="5400000">
            <a:off x="-2867727" y="3690071"/>
            <a:ext cx="7761072" cy="1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Conector recto"/>
          <p:cNvCxnSpPr/>
          <p:nvPr userDrawn="1"/>
        </p:nvCxnSpPr>
        <p:spPr>
          <a:xfrm rot="5400000">
            <a:off x="8755608" y="3690071"/>
            <a:ext cx="7761072" cy="1774"/>
          </a:xfrm>
          <a:prstGeom prst="line">
            <a:avLst/>
          </a:prstGeom>
        </p:spPr>
        <p:style>
          <a:lnRef idx="1">
            <a:schemeClr val="accent1"/>
          </a:lnRef>
          <a:fillRef idx="0">
            <a:schemeClr val="accent1"/>
          </a:fillRef>
          <a:effectRef idx="0">
            <a:schemeClr val="accent1"/>
          </a:effectRef>
          <a:fontRef idx="minor">
            <a:schemeClr val="tx1"/>
          </a:fontRef>
        </p:style>
      </p:cxnSp>
      <p:sp>
        <p:nvSpPr>
          <p:cNvPr id="23" name="26 Marcador de texto"/>
          <p:cNvSpPr>
            <a:spLocks noGrp="1"/>
          </p:cNvSpPr>
          <p:nvPr>
            <p:ph type="body" sz="quarter" idx="10"/>
          </p:nvPr>
        </p:nvSpPr>
        <p:spPr>
          <a:xfrm>
            <a:off x="7878468" y="-16462"/>
            <a:ext cx="4560222" cy="367856"/>
          </a:xfrm>
          <a:noFill/>
        </p:spPr>
        <p:txBody>
          <a:bodyPr vert="horz" wrap="none" lIns="120459" tIns="60229" rIns="120459" bIns="60229" rtlCol="0" anchor="ctr">
            <a:spAutoFit/>
          </a:bodyPr>
          <a:lstStyle>
            <a:lvl1pPr>
              <a:buNone/>
              <a:defRPr kumimoji="0" lang="es-ES_tradnl" sz="1600" b="0" i="0" u="none" strike="noStrike" kern="1200" cap="none" spc="0" normalizeH="0" baseline="0" noProof="0" dirty="0" smtClean="0">
                <a:ln>
                  <a:noFill/>
                </a:ln>
                <a:solidFill>
                  <a:schemeClr val="tx1"/>
                </a:solidFill>
                <a:effectLst/>
                <a:uLnTx/>
                <a:uFillTx/>
                <a:latin typeface="+mn-lt"/>
                <a:ea typeface="+mn-ea"/>
                <a:cs typeface="+mn-cs"/>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24" name="29 Marcador de texto"/>
          <p:cNvSpPr>
            <a:spLocks noGrp="1"/>
          </p:cNvSpPr>
          <p:nvPr>
            <p:ph type="body" sz="quarter" idx="11"/>
          </p:nvPr>
        </p:nvSpPr>
        <p:spPr>
          <a:xfrm>
            <a:off x="3384958" y="1786486"/>
            <a:ext cx="4253989" cy="937180"/>
          </a:xfrm>
        </p:spPr>
        <p:txBody>
          <a:bodyPr>
            <a:noAutofit/>
          </a:bodyPr>
          <a:lstStyle>
            <a:lvl1pPr marL="0" indent="0" algn="just">
              <a:buNone/>
              <a:defRPr sz="1800"/>
            </a:lvl1pPr>
            <a:lvl2pPr>
              <a:buNone/>
              <a:defRPr sz="1800"/>
            </a:lvl2pPr>
            <a:lvl3pPr>
              <a:buNone/>
              <a:defRPr sz="1800"/>
            </a:lvl3pPr>
            <a:lvl4pPr>
              <a:buNone/>
              <a:defRPr sz="1800"/>
            </a:lvl4pPr>
            <a:lvl5pPr>
              <a:buNone/>
              <a:defRPr sz="18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_tradnl" dirty="0"/>
          </a:p>
        </p:txBody>
      </p:sp>
      <p:sp>
        <p:nvSpPr>
          <p:cNvPr id="25" name="34 Marcador de posición de imagen"/>
          <p:cNvSpPr>
            <a:spLocks noGrp="1"/>
          </p:cNvSpPr>
          <p:nvPr>
            <p:ph type="pic" sz="quarter" idx="12"/>
          </p:nvPr>
        </p:nvSpPr>
        <p:spPr>
          <a:xfrm>
            <a:off x="7958308" y="1786486"/>
            <a:ext cx="4425792" cy="3652786"/>
          </a:xfrm>
        </p:spPr>
        <p:txBody>
          <a:bodyPr/>
          <a:lstStyle/>
          <a:p>
            <a:endParaRPr lang="es-ES_tradnl"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80714" y="4742521"/>
            <a:ext cx="11628913" cy="1465807"/>
          </a:xfrm>
        </p:spPr>
        <p:txBody>
          <a:bodyPr anchor="t"/>
          <a:lstStyle>
            <a:lvl1pPr algn="l">
              <a:defRPr sz="5300" b="1" cap="all"/>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1080714" y="3128083"/>
            <a:ext cx="11628913" cy="1614438"/>
          </a:xfrm>
        </p:spPr>
        <p:txBody>
          <a:bodyPr anchor="b"/>
          <a:lstStyle>
            <a:lvl1pPr marL="0" indent="0">
              <a:buNone/>
              <a:defRPr sz="2700">
                <a:solidFill>
                  <a:schemeClr val="tx1">
                    <a:tint val="75000"/>
                  </a:schemeClr>
                </a:solidFill>
              </a:defRPr>
            </a:lvl1pPr>
            <a:lvl2pPr marL="602298" indent="0">
              <a:buNone/>
              <a:defRPr sz="2400">
                <a:solidFill>
                  <a:schemeClr val="tx1">
                    <a:tint val="75000"/>
                  </a:schemeClr>
                </a:solidFill>
              </a:defRPr>
            </a:lvl2pPr>
            <a:lvl3pPr marL="1204596" indent="0">
              <a:buNone/>
              <a:defRPr sz="2000">
                <a:solidFill>
                  <a:schemeClr val="tx1">
                    <a:tint val="75000"/>
                  </a:schemeClr>
                </a:solidFill>
              </a:defRPr>
            </a:lvl3pPr>
            <a:lvl4pPr marL="1806894" indent="0">
              <a:buNone/>
              <a:defRPr sz="1800">
                <a:solidFill>
                  <a:schemeClr val="tx1">
                    <a:tint val="75000"/>
                  </a:schemeClr>
                </a:solidFill>
              </a:defRPr>
            </a:lvl4pPr>
            <a:lvl5pPr marL="2409193" indent="0">
              <a:buNone/>
              <a:defRPr sz="1800">
                <a:solidFill>
                  <a:schemeClr val="tx1">
                    <a:tint val="75000"/>
                  </a:schemeClr>
                </a:solidFill>
              </a:defRPr>
            </a:lvl5pPr>
            <a:lvl6pPr marL="3011490" indent="0">
              <a:buNone/>
              <a:defRPr sz="1800">
                <a:solidFill>
                  <a:schemeClr val="tx1">
                    <a:tint val="75000"/>
                  </a:schemeClr>
                </a:solidFill>
              </a:defRPr>
            </a:lvl6pPr>
            <a:lvl7pPr marL="3613790" indent="0">
              <a:buNone/>
              <a:defRPr sz="1800">
                <a:solidFill>
                  <a:schemeClr val="tx1">
                    <a:tint val="75000"/>
                  </a:schemeClr>
                </a:solidFill>
              </a:defRPr>
            </a:lvl7pPr>
            <a:lvl8pPr marL="4216087" indent="0">
              <a:buNone/>
              <a:defRPr sz="1800">
                <a:solidFill>
                  <a:schemeClr val="tx1">
                    <a:tint val="75000"/>
                  </a:schemeClr>
                </a:solidFill>
              </a:defRPr>
            </a:lvl8pPr>
            <a:lvl9pPr marL="4818386" indent="0">
              <a:buNone/>
              <a:defRPr sz="18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544844A-C4FE-4E2B-998B-5A730188FE52}" type="datetimeFigureOut">
              <a:rPr lang="es-ES" smtClean="0"/>
              <a:pPr/>
              <a:t>13/04/2015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sz="half" idx="1"/>
          </p:nvPr>
        </p:nvSpPr>
        <p:spPr>
          <a:xfrm>
            <a:off x="916822" y="1771615"/>
            <a:ext cx="8125515"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9270359" y="1771615"/>
            <a:ext cx="8127889"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fecha"/>
          <p:cNvSpPr>
            <a:spLocks noGrp="1"/>
          </p:cNvSpPr>
          <p:nvPr>
            <p:ph type="dt" sz="half" idx="10"/>
          </p:nvPr>
        </p:nvSpPr>
        <p:spPr/>
        <p:txBody>
          <a:bodyPr/>
          <a:lstStyle/>
          <a:p>
            <a:fld id="{1544844A-C4FE-4E2B-998B-5A730188FE52}" type="datetimeFigureOut">
              <a:rPr lang="es-ES" smtClean="0"/>
              <a:pPr/>
              <a:t>13/04/2015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5556"/>
            <a:ext cx="12312968" cy="1230048"/>
          </a:xfrm>
        </p:spPr>
        <p:txBody>
          <a:bodyPr/>
          <a:lstStyle>
            <a:lvl1pPr>
              <a:defRPr/>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4" y="1652025"/>
            <a:ext cx="6044851"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84054" y="2340509"/>
            <a:ext cx="6044851"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texto"/>
          <p:cNvSpPr>
            <a:spLocks noGrp="1"/>
          </p:cNvSpPr>
          <p:nvPr>
            <p:ph type="body" sz="quarter" idx="3"/>
          </p:nvPr>
        </p:nvSpPr>
        <p:spPr>
          <a:xfrm>
            <a:off x="6949799" y="1652025"/>
            <a:ext cx="6047224"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949799" y="2340509"/>
            <a:ext cx="6047224"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6 Marcador de fecha"/>
          <p:cNvSpPr>
            <a:spLocks noGrp="1"/>
          </p:cNvSpPr>
          <p:nvPr>
            <p:ph type="dt" sz="half" idx="10"/>
          </p:nvPr>
        </p:nvSpPr>
        <p:spPr/>
        <p:txBody>
          <a:bodyPr/>
          <a:lstStyle/>
          <a:p>
            <a:fld id="{1544844A-C4FE-4E2B-998B-5A730188FE52}" type="datetimeFigureOut">
              <a:rPr lang="es-ES" smtClean="0"/>
              <a:pPr/>
              <a:t>13/04/2015</a:t>
            </a:fld>
            <a:endParaRPr lang="es-ES_tradnl" dirty="0"/>
          </a:p>
        </p:txBody>
      </p:sp>
      <p:sp>
        <p:nvSpPr>
          <p:cNvPr id="8" name="7 Marcador de pie de página"/>
          <p:cNvSpPr>
            <a:spLocks noGrp="1"/>
          </p:cNvSpPr>
          <p:nvPr>
            <p:ph type="ftr" sz="quarter" idx="11"/>
          </p:nvPr>
        </p:nvSpPr>
        <p:spPr/>
        <p:txBody>
          <a:bodyPr/>
          <a:lstStyle/>
          <a:p>
            <a:endParaRPr lang="es-ES_tradnl" dirty="0"/>
          </a:p>
        </p:txBody>
      </p:sp>
      <p:sp>
        <p:nvSpPr>
          <p:cNvPr id="9" name="8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fecha"/>
          <p:cNvSpPr>
            <a:spLocks noGrp="1"/>
          </p:cNvSpPr>
          <p:nvPr>
            <p:ph type="dt" sz="half" idx="10"/>
          </p:nvPr>
        </p:nvSpPr>
        <p:spPr/>
        <p:txBody>
          <a:bodyPr/>
          <a:lstStyle/>
          <a:p>
            <a:fld id="{1544844A-C4FE-4E2B-998B-5A730188FE52}" type="datetimeFigureOut">
              <a:rPr lang="es-ES" smtClean="0"/>
              <a:pPr/>
              <a:t>13/04/2015</a:t>
            </a:fld>
            <a:endParaRPr lang="es-ES_tradnl" dirty="0"/>
          </a:p>
        </p:txBody>
      </p:sp>
      <p:sp>
        <p:nvSpPr>
          <p:cNvPr id="4" name="3 Marcador de pie de página"/>
          <p:cNvSpPr>
            <a:spLocks noGrp="1"/>
          </p:cNvSpPr>
          <p:nvPr>
            <p:ph type="ftr" sz="quarter" idx="11"/>
          </p:nvPr>
        </p:nvSpPr>
        <p:spPr/>
        <p:txBody>
          <a:bodyPr/>
          <a:lstStyle/>
          <a:p>
            <a:endParaRPr lang="es-ES_tradnl" dirty="0"/>
          </a:p>
        </p:txBody>
      </p:sp>
      <p:sp>
        <p:nvSpPr>
          <p:cNvPr id="5" name="4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544844A-C4FE-4E2B-998B-5A730188FE52}" type="datetimeFigureOut">
              <a:rPr lang="es-ES" smtClean="0"/>
              <a:pPr/>
              <a:t>13/04/2015</a:t>
            </a:fld>
            <a:endParaRPr lang="es-ES_tradnl" dirty="0"/>
          </a:p>
        </p:txBody>
      </p:sp>
      <p:sp>
        <p:nvSpPr>
          <p:cNvPr id="3" name="2 Marcador de pie de página"/>
          <p:cNvSpPr>
            <a:spLocks noGrp="1"/>
          </p:cNvSpPr>
          <p:nvPr>
            <p:ph type="ftr" sz="quarter" idx="11"/>
          </p:nvPr>
        </p:nvSpPr>
        <p:spPr/>
        <p:txBody>
          <a:bodyPr/>
          <a:lstStyle/>
          <a:p>
            <a:endParaRPr lang="es-ES_tradnl" dirty="0"/>
          </a:p>
        </p:txBody>
      </p:sp>
      <p:sp>
        <p:nvSpPr>
          <p:cNvPr id="4" name="3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3846"/>
            <a:ext cx="4500981" cy="1250549"/>
          </a:xfrm>
        </p:spPr>
        <p:txBody>
          <a:bodyPr anchor="b"/>
          <a:lstStyle>
            <a:lvl1pPr algn="l">
              <a:defRPr sz="2700" b="1"/>
            </a:lvl1pPr>
          </a:lstStyle>
          <a:p>
            <a:r>
              <a:rPr lang="es-ES" smtClean="0"/>
              <a:t>Haga clic para modificar el estilo de título del patrón</a:t>
            </a:r>
            <a:endParaRPr lang="es-ES_tradnl"/>
          </a:p>
        </p:txBody>
      </p:sp>
      <p:sp>
        <p:nvSpPr>
          <p:cNvPr id="3" name="2 Marcador de contenido"/>
          <p:cNvSpPr>
            <a:spLocks noGrp="1"/>
          </p:cNvSpPr>
          <p:nvPr>
            <p:ph idx="1"/>
          </p:nvPr>
        </p:nvSpPr>
        <p:spPr>
          <a:xfrm>
            <a:off x="5348921" y="293846"/>
            <a:ext cx="7648101" cy="6298871"/>
          </a:xfrm>
        </p:spPr>
        <p:txBody>
          <a:bodyPr/>
          <a:lstStyle>
            <a:lvl1pPr>
              <a:defRPr sz="4200"/>
            </a:lvl1pPr>
            <a:lvl2pPr>
              <a:defRPr sz="3800"/>
            </a:lvl2pPr>
            <a:lvl3pPr>
              <a:defRPr sz="3100"/>
            </a:lvl3pPr>
            <a:lvl4pPr>
              <a:defRPr sz="2700"/>
            </a:lvl4pPr>
            <a:lvl5pPr>
              <a:defRPr sz="2700"/>
            </a:lvl5pPr>
            <a:lvl6pPr>
              <a:defRPr sz="2700"/>
            </a:lvl6pPr>
            <a:lvl7pPr>
              <a:defRPr sz="2700"/>
            </a:lvl7pPr>
            <a:lvl8pPr>
              <a:defRPr sz="2700"/>
            </a:lvl8pPr>
            <a:lvl9pPr>
              <a:defRPr sz="27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texto"/>
          <p:cNvSpPr>
            <a:spLocks noGrp="1"/>
          </p:cNvSpPr>
          <p:nvPr>
            <p:ph type="body" sz="half" idx="2"/>
          </p:nvPr>
        </p:nvSpPr>
        <p:spPr>
          <a:xfrm>
            <a:off x="684055" y="1544394"/>
            <a:ext cx="4500981" cy="5048322"/>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13/04/2015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681587" y="5166203"/>
            <a:ext cx="8208645" cy="609899"/>
          </a:xfrm>
        </p:spPr>
        <p:txBody>
          <a:bodyPr anchor="b"/>
          <a:lstStyle>
            <a:lvl1pPr algn="l">
              <a:defRPr sz="2700" b="1"/>
            </a:lvl1pPr>
          </a:lstStyle>
          <a:p>
            <a:r>
              <a:rPr lang="es-ES" smtClean="0"/>
              <a:t>Haga clic para modificar el estilo de título del patrón</a:t>
            </a:r>
            <a:endParaRPr lang="es-ES_tradnl"/>
          </a:p>
        </p:txBody>
      </p:sp>
      <p:sp>
        <p:nvSpPr>
          <p:cNvPr id="3" name="2 Marcador de posición de imagen"/>
          <p:cNvSpPr>
            <a:spLocks noGrp="1"/>
          </p:cNvSpPr>
          <p:nvPr>
            <p:ph type="pic" idx="1"/>
          </p:nvPr>
        </p:nvSpPr>
        <p:spPr>
          <a:xfrm>
            <a:off x="2681587" y="659444"/>
            <a:ext cx="8208645" cy="4428173"/>
          </a:xfrm>
        </p:spPr>
        <p:txBody>
          <a:bodyPr/>
          <a:lstStyle>
            <a:lvl1pPr marL="0" indent="0">
              <a:buNone/>
              <a:defRPr sz="4200"/>
            </a:lvl1pPr>
            <a:lvl2pPr marL="602298" indent="0">
              <a:buNone/>
              <a:defRPr sz="3800"/>
            </a:lvl2pPr>
            <a:lvl3pPr marL="1204596" indent="0">
              <a:buNone/>
              <a:defRPr sz="3100"/>
            </a:lvl3pPr>
            <a:lvl4pPr marL="1806894" indent="0">
              <a:buNone/>
              <a:defRPr sz="2700"/>
            </a:lvl4pPr>
            <a:lvl5pPr marL="2409193" indent="0">
              <a:buNone/>
              <a:defRPr sz="2700"/>
            </a:lvl5pPr>
            <a:lvl6pPr marL="3011490" indent="0">
              <a:buNone/>
              <a:defRPr sz="2700"/>
            </a:lvl6pPr>
            <a:lvl7pPr marL="3613790" indent="0">
              <a:buNone/>
              <a:defRPr sz="2700"/>
            </a:lvl7pPr>
            <a:lvl8pPr marL="4216087" indent="0">
              <a:buNone/>
              <a:defRPr sz="2700"/>
            </a:lvl8pPr>
            <a:lvl9pPr marL="4818386" indent="0">
              <a:buNone/>
              <a:defRPr sz="2700"/>
            </a:lvl9pPr>
          </a:lstStyle>
          <a:p>
            <a:endParaRPr lang="es-ES_tradnl" dirty="0"/>
          </a:p>
        </p:txBody>
      </p:sp>
      <p:sp>
        <p:nvSpPr>
          <p:cNvPr id="4" name="3 Marcador de texto"/>
          <p:cNvSpPr>
            <a:spLocks noGrp="1"/>
          </p:cNvSpPr>
          <p:nvPr>
            <p:ph type="body" sz="half" idx="2"/>
          </p:nvPr>
        </p:nvSpPr>
        <p:spPr>
          <a:xfrm>
            <a:off x="2681587" y="5776101"/>
            <a:ext cx="8208645" cy="866159"/>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13/04/2015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84055" y="295556"/>
            <a:ext cx="12312968" cy="1230048"/>
          </a:xfrm>
          <a:prstGeom prst="rect">
            <a:avLst/>
          </a:prstGeom>
        </p:spPr>
        <p:txBody>
          <a:bodyPr vert="horz" lIns="120459" tIns="60229" rIns="120459" bIns="60229" rtlCol="0" anchor="ctr">
            <a:normAutofit/>
          </a:body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5" y="1722068"/>
            <a:ext cx="12312968" cy="4870649"/>
          </a:xfrm>
          <a:prstGeom prst="rect">
            <a:avLst/>
          </a:prstGeom>
        </p:spPr>
        <p:txBody>
          <a:bodyPr vert="horz" lIns="120459" tIns="60229" rIns="120459" bIns="60229"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2"/>
          </p:nvPr>
        </p:nvSpPr>
        <p:spPr>
          <a:xfrm>
            <a:off x="684057" y="6840435"/>
            <a:ext cx="3192251" cy="392932"/>
          </a:xfrm>
          <a:prstGeom prst="rect">
            <a:avLst/>
          </a:prstGeom>
        </p:spPr>
        <p:txBody>
          <a:bodyPr vert="horz" lIns="120459" tIns="60229" rIns="120459" bIns="60229" rtlCol="0" anchor="ctr"/>
          <a:lstStyle>
            <a:lvl1pPr algn="l">
              <a:defRPr sz="1600">
                <a:solidFill>
                  <a:schemeClr val="tx1">
                    <a:tint val="75000"/>
                  </a:schemeClr>
                </a:solidFill>
              </a:defRPr>
            </a:lvl1pPr>
          </a:lstStyle>
          <a:p>
            <a:fld id="{1544844A-C4FE-4E2B-998B-5A730188FE52}" type="datetimeFigureOut">
              <a:rPr lang="es-ES" smtClean="0"/>
              <a:pPr/>
              <a:t>13/04/2015</a:t>
            </a:fld>
            <a:endParaRPr lang="es-ES_tradnl" dirty="0"/>
          </a:p>
        </p:txBody>
      </p:sp>
      <p:sp>
        <p:nvSpPr>
          <p:cNvPr id="5" name="4 Marcador de pie de página"/>
          <p:cNvSpPr>
            <a:spLocks noGrp="1"/>
          </p:cNvSpPr>
          <p:nvPr>
            <p:ph type="ftr" sz="quarter" idx="3"/>
          </p:nvPr>
        </p:nvSpPr>
        <p:spPr>
          <a:xfrm>
            <a:off x="4674368" y="6840435"/>
            <a:ext cx="4332341" cy="392932"/>
          </a:xfrm>
          <a:prstGeom prst="rect">
            <a:avLst/>
          </a:prstGeom>
        </p:spPr>
        <p:txBody>
          <a:bodyPr vert="horz" lIns="120459" tIns="60229" rIns="120459" bIns="60229" rtlCol="0" anchor="ctr"/>
          <a:lstStyle>
            <a:lvl1pPr algn="ctr">
              <a:defRPr sz="1600">
                <a:solidFill>
                  <a:schemeClr val="tx1">
                    <a:tint val="75000"/>
                  </a:schemeClr>
                </a:solidFill>
              </a:defRPr>
            </a:lvl1pPr>
          </a:lstStyle>
          <a:p>
            <a:endParaRPr lang="es-ES_tradnl" dirty="0"/>
          </a:p>
        </p:txBody>
      </p:sp>
      <p:sp>
        <p:nvSpPr>
          <p:cNvPr id="6" name="5 Marcador de número de diapositiva"/>
          <p:cNvSpPr>
            <a:spLocks noGrp="1"/>
          </p:cNvSpPr>
          <p:nvPr>
            <p:ph type="sldNum" sz="quarter" idx="4"/>
          </p:nvPr>
        </p:nvSpPr>
        <p:spPr>
          <a:xfrm>
            <a:off x="9804773" y="6840435"/>
            <a:ext cx="3192251" cy="392932"/>
          </a:xfrm>
          <a:prstGeom prst="rect">
            <a:avLst/>
          </a:prstGeom>
        </p:spPr>
        <p:txBody>
          <a:bodyPr vert="horz" lIns="120459" tIns="60229" rIns="120459" bIns="60229" rtlCol="0" anchor="ctr"/>
          <a:lstStyle>
            <a:lvl1pPr algn="r">
              <a:defRPr sz="1600">
                <a:solidFill>
                  <a:schemeClr val="tx1">
                    <a:tint val="75000"/>
                  </a:schemeClr>
                </a:solidFill>
              </a:defRPr>
            </a:lvl1pPr>
          </a:lstStyle>
          <a:p>
            <a:fld id="{8C97AF09-FCA7-4C51-A66B-451A0EA57879}" type="slidenum">
              <a:rPr lang="es-ES_tradnl" smtClean="0"/>
              <a:pPr/>
              <a:t>‹Nº›</a:t>
            </a:fld>
            <a:endParaRPr lang="es-ES_tradnl"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defTabSz="1204596" rtl="0" eaLnBrk="1" latinLnBrk="0" hangingPunct="1">
        <a:spcBef>
          <a:spcPct val="0"/>
        </a:spcBef>
        <a:buNone/>
        <a:defRPr sz="5800" kern="1200">
          <a:solidFill>
            <a:schemeClr val="tx1"/>
          </a:solidFill>
          <a:latin typeface="+mj-lt"/>
          <a:ea typeface="+mj-ea"/>
          <a:cs typeface="+mj-cs"/>
        </a:defRPr>
      </a:lvl1pPr>
    </p:titleStyle>
    <p:bodyStyle>
      <a:lvl1pPr marL="451723" indent="-451723" algn="l" defTabSz="1204596"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78734" indent="-376437" algn="l" defTabSz="1204596"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05746" indent="-301149" algn="l" defTabSz="1204596"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108044"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10342"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126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149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17236"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19535"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excel.greenpc.es\www\cursos\images\fijasweb\main\portada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2202"/>
            <a:ext cx="13681075" cy="6264696"/>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359817" y="1313880"/>
            <a:ext cx="9597114" cy="3108543"/>
          </a:xfrm>
          <a:prstGeom prst="rect">
            <a:avLst/>
          </a:prstGeom>
          <a:noFill/>
        </p:spPr>
        <p:txBody>
          <a:bodyPr wrap="none" rtlCol="0">
            <a:spAutoFit/>
          </a:bodyPr>
          <a:lstStyle/>
          <a:p>
            <a:r>
              <a:rPr lang="es-ES" sz="4400" b="1" dirty="0" smtClean="0">
                <a:solidFill>
                  <a:schemeClr val="bg1"/>
                </a:solidFill>
                <a:latin typeface="Arial" panose="020B0604020202020204" pitchFamily="34" charset="0"/>
                <a:cs typeface="Arial" panose="020B0604020202020204" pitchFamily="34" charset="0"/>
              </a:rPr>
              <a:t>Curso:</a:t>
            </a:r>
          </a:p>
          <a:p>
            <a:endParaRPr lang="es-ES" sz="4400" b="1" dirty="0" smtClean="0">
              <a:solidFill>
                <a:schemeClr val="bg1"/>
              </a:solidFill>
              <a:latin typeface="Arial" panose="020B0604020202020204" pitchFamily="34" charset="0"/>
              <a:cs typeface="Arial" panose="020B0604020202020204" pitchFamily="34" charset="0"/>
            </a:endParaRPr>
          </a:p>
          <a:p>
            <a:r>
              <a:rPr lang="es-ES" sz="4400" b="1" dirty="0" smtClean="0">
                <a:solidFill>
                  <a:schemeClr val="bg1"/>
                </a:solidFill>
                <a:latin typeface="Arial" panose="020B0604020202020204" pitchFamily="34" charset="0"/>
                <a:cs typeface="Arial" panose="020B0604020202020204" pitchFamily="34" charset="0"/>
              </a:rPr>
              <a:t>Desarrollo de aplicaciones Web</a:t>
            </a:r>
          </a:p>
          <a:p>
            <a:pPr lvl="0"/>
            <a:r>
              <a:rPr lang="es-ES" sz="3200" dirty="0">
                <a:solidFill>
                  <a:schemeClr val="bg1"/>
                </a:solidFill>
              </a:rPr>
              <a:t>Desarrollar elementos de software en el entorno cliente</a:t>
            </a:r>
            <a:r>
              <a:rPr lang="es-ES" sz="3200" dirty="0" smtClean="0">
                <a:solidFill>
                  <a:schemeClr val="bg1"/>
                </a:solidFill>
              </a:rPr>
              <a:t>.</a:t>
            </a:r>
          </a:p>
          <a:p>
            <a:pPr lvl="0"/>
            <a:r>
              <a:rPr lang="es-ES" sz="3200" dirty="0" smtClean="0">
                <a:solidFill>
                  <a:schemeClr val="bg1"/>
                </a:solidFill>
              </a:rPr>
              <a:t>Tablas.</a:t>
            </a:r>
            <a:endParaRPr lang="es-ES" sz="3200" dirty="0">
              <a:solidFill>
                <a:schemeClr val="bg1"/>
              </a:solidFill>
            </a:endParaRPr>
          </a:p>
        </p:txBody>
      </p:sp>
      <p:pic>
        <p:nvPicPr>
          <p:cNvPr id="6" name="5 Imagen"/>
          <p:cNvPicPr/>
          <p:nvPr/>
        </p:nvPicPr>
        <p:blipFill>
          <a:blip r:embed="rId3" cstate="print"/>
          <a:srcRect/>
          <a:stretch>
            <a:fillRect/>
          </a:stretch>
        </p:blipFill>
        <p:spPr bwMode="auto">
          <a:xfrm>
            <a:off x="209154" y="89497"/>
            <a:ext cx="2016224" cy="864343"/>
          </a:xfrm>
          <a:prstGeom prst="rect">
            <a:avLst/>
          </a:prstGeom>
          <a:noFill/>
        </p:spPr>
      </p:pic>
      <p:sp>
        <p:nvSpPr>
          <p:cNvPr id="7" name="Text Box 7"/>
          <p:cNvSpPr txBox="1">
            <a:spLocks noChangeArrowheads="1"/>
          </p:cNvSpPr>
          <p:nvPr/>
        </p:nvSpPr>
        <p:spPr bwMode="auto">
          <a:xfrm>
            <a:off x="11385909" y="7020237"/>
            <a:ext cx="2255838" cy="336550"/>
          </a:xfrm>
          <a:prstGeom prst="rect">
            <a:avLst/>
          </a:prstGeom>
          <a:noFill/>
          <a:ln w="9525">
            <a:noFill/>
            <a:miter lim="800000"/>
            <a:headEnd/>
            <a:tailEnd/>
          </a:ln>
        </p:spPr>
        <p:txBody>
          <a:bodyPr wrap="none">
            <a:spAutoFit/>
          </a:bodyPr>
          <a:lstStyle/>
          <a:p>
            <a:r>
              <a:rPr lang="es-ES" sz="1600" b="1" dirty="0">
                <a:solidFill>
                  <a:schemeClr val="bg1"/>
                </a:solidFill>
                <a:latin typeface="Book Antiqua" pitchFamily="18" charset="0"/>
                <a:cs typeface="Arial" charset="0"/>
              </a:rPr>
              <a:t>Por Fernando </a:t>
            </a:r>
            <a:r>
              <a:rPr lang="es-ES" sz="1600" b="1" dirty="0" smtClean="0">
                <a:solidFill>
                  <a:schemeClr val="bg1"/>
                </a:solidFill>
                <a:latin typeface="Book Antiqua" pitchFamily="18" charset="0"/>
                <a:cs typeface="Arial" charset="0"/>
              </a:rPr>
              <a:t>Diezma</a:t>
            </a:r>
            <a:endParaRPr lang="es-ES" sz="1600" b="1" dirty="0">
              <a:solidFill>
                <a:schemeClr val="bg1"/>
              </a:solidFill>
              <a:latin typeface="Book Antiqua" pitchFamily="18" charset="0"/>
              <a:cs typeface="Arial" charset="0"/>
            </a:endParaRPr>
          </a:p>
        </p:txBody>
      </p:sp>
    </p:spTree>
    <p:extLst>
      <p:ext uri="{BB962C8B-B14F-4D97-AF65-F5344CB8AC3E}">
        <p14:creationId xmlns:p14="http://schemas.microsoft.com/office/powerpoint/2010/main" val="2763356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ext uri="{D42A27DB-BD31-4B8C-83A1-F6EECF244321}">
                <p14:modId xmlns:p14="http://schemas.microsoft.com/office/powerpoint/2010/main" val="1774888756"/>
              </p:ext>
            </p:extLst>
          </p:nvPr>
        </p:nvGraphicFramePr>
        <p:xfrm>
          <a:off x="2304033" y="1961952"/>
          <a:ext cx="8856985" cy="2328328"/>
        </p:xfrm>
        <a:graphic>
          <a:graphicData uri="http://schemas.openxmlformats.org/drawingml/2006/table">
            <a:tbl>
              <a:tblPr firstRow="1" bandRow="1">
                <a:tableStyleId>{073A0DAA-6AF3-43AB-8588-CEC1D06C72B9}</a:tableStyleId>
              </a:tblPr>
              <a:tblGrid>
                <a:gridCol w="1368152"/>
                <a:gridCol w="2160240"/>
                <a:gridCol w="5328593"/>
              </a:tblGrid>
              <a:tr h="432048">
                <a:tc>
                  <a:txBody>
                    <a:bodyPr/>
                    <a:lstStyle/>
                    <a:p>
                      <a:pPr fontAlgn="t"/>
                      <a:r>
                        <a:rPr lang="es-ES" sz="1400" noProof="0" dirty="0" smtClean="0">
                          <a:latin typeface="Arial" panose="020B0604020202020204" pitchFamily="34" charset="0"/>
                          <a:cs typeface="Arial" panose="020B0604020202020204" pitchFamily="34" charset="0"/>
                        </a:rPr>
                        <a:t>Propiedad</a:t>
                      </a:r>
                      <a:endParaRPr lang="es-ES" sz="1400" b="1" noProof="0" dirty="0">
                        <a:latin typeface="Arial" pitchFamily="34" charset="0"/>
                        <a:cs typeface="Arial" pitchFamily="34" charset="0"/>
                      </a:endParaRPr>
                    </a:p>
                  </a:txBody>
                  <a:tcPr marL="33822" marR="33822" marT="47350" marB="47350"/>
                </a:tc>
                <a:tc>
                  <a:txBody>
                    <a:bodyPr/>
                    <a:lstStyle/>
                    <a:p>
                      <a:pPr marL="0" indent="0" algn="l">
                        <a:buFont typeface="Arial" panose="020B0604020202020204" pitchFamily="34" charset="0"/>
                        <a:buNone/>
                      </a:pPr>
                      <a:r>
                        <a:rPr lang="es-ES" sz="1400" dirty="0" smtClean="0">
                          <a:latin typeface="Arial" panose="020B0604020202020204" pitchFamily="34" charset="0"/>
                          <a:cs typeface="Arial" panose="020B0604020202020204" pitchFamily="34" charset="0"/>
                        </a:rPr>
                        <a:t>Valores</a:t>
                      </a:r>
                      <a:endParaRPr lang="es-ES" sz="1400" b="1" dirty="0">
                        <a:latin typeface="Arial" pitchFamily="34" charset="0"/>
                        <a:cs typeface="Arial" pitchFamily="34" charset="0"/>
                      </a:endParaRPr>
                    </a:p>
                  </a:txBody>
                  <a:tcPr marL="33822" marR="33822" marT="47350" marB="47350"/>
                </a:tc>
                <a:tc>
                  <a:txBody>
                    <a:bodyPr/>
                    <a:lstStyle/>
                    <a:p>
                      <a:pPr marL="0" indent="0" algn="l">
                        <a:buFont typeface="Arial" panose="020B0604020202020204" pitchFamily="34" charset="0"/>
                        <a:buNone/>
                      </a:pPr>
                      <a:r>
                        <a:rPr lang="es-ES" sz="1400" dirty="0" smtClean="0">
                          <a:latin typeface="Arial" panose="020B0604020202020204" pitchFamily="34" charset="0"/>
                          <a:cs typeface="Arial" panose="020B0604020202020204" pitchFamily="34" charset="0"/>
                        </a:rPr>
                        <a:t>Descripción</a:t>
                      </a:r>
                      <a:endParaRPr lang="es-ES" sz="1400" b="1" dirty="0">
                        <a:latin typeface="Arial" pitchFamily="34" charset="0"/>
                        <a:cs typeface="Arial" pitchFamily="34" charset="0"/>
                      </a:endParaRPr>
                    </a:p>
                  </a:txBody>
                  <a:tcPr marL="33822" marR="33822" marT="47350" marB="47350"/>
                </a:tc>
              </a:tr>
              <a:tr h="309536">
                <a:tc>
                  <a:txBody>
                    <a:bodyPr/>
                    <a:lstStyle/>
                    <a:p>
                      <a:pPr fontAlgn="t"/>
                      <a:r>
                        <a:rPr lang="es-ES" sz="1400" dirty="0" err="1" smtClean="0">
                          <a:latin typeface="Arial" panose="020B0604020202020204" pitchFamily="34" charset="0"/>
                          <a:cs typeface="Arial" panose="020B0604020202020204" pitchFamily="34" charset="0"/>
                        </a:rPr>
                        <a:t>border-collapse</a:t>
                      </a:r>
                      <a:endParaRPr lang="es-ES" sz="1400" b="0" noProof="0" dirty="0">
                        <a:latin typeface="Arial" pitchFamily="34" charset="0"/>
                        <a:cs typeface="Arial" pitchFamily="34" charset="0"/>
                      </a:endParaRPr>
                    </a:p>
                  </a:txBody>
                  <a:tcPr marL="33822" marR="33822" marT="47350" marB="47350"/>
                </a:tc>
                <a:tc>
                  <a:txBody>
                    <a:bodyPr/>
                    <a:lstStyle/>
                    <a:p>
                      <a:pPr fontAlgn="t"/>
                      <a:r>
                        <a:rPr lang="es-ES" sz="1400" noProof="0" dirty="0" err="1" smtClean="0">
                          <a:latin typeface="Arial" pitchFamily="34" charset="0"/>
                          <a:cs typeface="Arial" pitchFamily="34" charset="0"/>
                        </a:rPr>
                        <a:t>separate|collapse|initial</a:t>
                      </a:r>
                      <a:r>
                        <a:rPr lang="es-ES" sz="1400" noProof="0" dirty="0" smtClean="0">
                          <a:latin typeface="Arial" pitchFamily="34" charset="0"/>
                          <a:cs typeface="Arial" pitchFamily="34" charset="0"/>
                        </a:rPr>
                        <a:t>| </a:t>
                      </a:r>
                      <a:r>
                        <a:rPr lang="es-ES" sz="1400" noProof="0" dirty="0" err="1" smtClean="0">
                          <a:latin typeface="Arial" pitchFamily="34" charset="0"/>
                          <a:cs typeface="Arial" pitchFamily="34" charset="0"/>
                        </a:rPr>
                        <a:t>inherit</a:t>
                      </a:r>
                      <a:endParaRPr lang="es-ES" sz="1400" noProof="0" dirty="0">
                        <a:latin typeface="Arial" pitchFamily="34" charset="0"/>
                        <a:cs typeface="Arial" pitchFamily="34" charset="0"/>
                      </a:endParaRPr>
                    </a:p>
                  </a:txBody>
                  <a:tcPr marL="33822" marR="33822" marT="47350" marB="47350"/>
                </a:tc>
                <a:tc>
                  <a:txBody>
                    <a:bodyPr/>
                    <a:lstStyle/>
                    <a:p>
                      <a:pPr fontAlgn="t"/>
                      <a:r>
                        <a:rPr lang="es-ES" sz="1400" dirty="0" smtClean="0">
                          <a:latin typeface="Arial" panose="020B0604020202020204" pitchFamily="34" charset="0"/>
                          <a:cs typeface="Arial" panose="020B0604020202020204" pitchFamily="34" charset="0"/>
                        </a:rPr>
                        <a:t>Especifica si los bordes de la tabla son colapsados como uno</a:t>
                      </a:r>
                      <a:r>
                        <a:rPr lang="es-ES" sz="1400" baseline="0" dirty="0" smtClean="0">
                          <a:latin typeface="Arial" panose="020B0604020202020204" pitchFamily="34" charset="0"/>
                          <a:cs typeface="Arial" panose="020B0604020202020204" pitchFamily="34" charset="0"/>
                        </a:rPr>
                        <a:t> sólo o se separan por elemento.</a:t>
                      </a:r>
                      <a:endParaRPr lang="es-ES" sz="1400" noProof="0" dirty="0">
                        <a:latin typeface="Arial" pitchFamily="34" charset="0"/>
                        <a:cs typeface="Arial" pitchFamily="34" charset="0"/>
                      </a:endParaRPr>
                    </a:p>
                  </a:txBody>
                  <a:tcPr marL="33822" marR="33822" marT="47350" marB="47350"/>
                </a:tc>
              </a:tr>
              <a:tr h="309536">
                <a:tc>
                  <a:txBody>
                    <a:bodyPr/>
                    <a:lstStyle/>
                    <a:p>
                      <a:pPr fontAlgn="t"/>
                      <a:r>
                        <a:rPr lang="es-ES" sz="1400" b="0" noProof="0" dirty="0" err="1" smtClean="0">
                          <a:latin typeface="Arial" pitchFamily="34" charset="0"/>
                          <a:cs typeface="Arial" pitchFamily="34" charset="0"/>
                        </a:rPr>
                        <a:t>border-spacing</a:t>
                      </a:r>
                      <a:endParaRPr lang="es-ES" sz="1400" b="0" noProof="0" dirty="0">
                        <a:latin typeface="Arial" pitchFamily="34" charset="0"/>
                        <a:cs typeface="Arial" pitchFamily="34" charset="0"/>
                      </a:endParaRPr>
                    </a:p>
                  </a:txBody>
                  <a:tcPr marL="33822" marR="33822" marT="47350" marB="47350"/>
                </a:tc>
                <a:tc>
                  <a:txBody>
                    <a:bodyPr/>
                    <a:lstStyle/>
                    <a:p>
                      <a:pPr fontAlgn="t"/>
                      <a:r>
                        <a:rPr lang="es-ES" sz="1400" noProof="0" dirty="0" err="1" smtClean="0">
                          <a:latin typeface="Arial" pitchFamily="34" charset="0"/>
                          <a:cs typeface="Arial" pitchFamily="34" charset="0"/>
                        </a:rPr>
                        <a:t>length|initial|inherit</a:t>
                      </a:r>
                      <a:endParaRPr lang="es-ES" sz="1400" noProof="0" dirty="0">
                        <a:latin typeface="Arial" pitchFamily="34" charset="0"/>
                        <a:cs typeface="Arial" pitchFamily="34" charset="0"/>
                      </a:endParaRPr>
                    </a:p>
                  </a:txBody>
                  <a:tcPr marL="33822" marR="33822" marT="47350" marB="47350"/>
                </a:tc>
                <a:tc>
                  <a:txBody>
                    <a:bodyPr/>
                    <a:lstStyle/>
                    <a:p>
                      <a:pPr fontAlgn="t"/>
                      <a:r>
                        <a:rPr lang="es-ES" sz="1400" noProof="0" dirty="0" smtClean="0">
                          <a:latin typeface="Arial" pitchFamily="34" charset="0"/>
                          <a:cs typeface="Arial" pitchFamily="34" charset="0"/>
                        </a:rPr>
                        <a:t>Especifica la distancia entre los bordes y las celdas. Valores negativos no están permitidos. Y se puede especificar un valor</a:t>
                      </a:r>
                      <a:r>
                        <a:rPr lang="es-ES" sz="1400" baseline="0" noProof="0" dirty="0" smtClean="0">
                          <a:latin typeface="Arial" pitchFamily="34" charset="0"/>
                          <a:cs typeface="Arial" pitchFamily="34" charset="0"/>
                        </a:rPr>
                        <a:t> o dos, en este caso sería el primero para el espacio horizontal y el segundo vertical.</a:t>
                      </a:r>
                    </a:p>
                    <a:p>
                      <a:pPr fontAlgn="t"/>
                      <a:r>
                        <a:rPr lang="es-ES" sz="1400" baseline="0" noProof="0" dirty="0" smtClean="0">
                          <a:latin typeface="Arial" pitchFamily="34" charset="0"/>
                          <a:cs typeface="Arial" pitchFamily="34" charset="0"/>
                        </a:rPr>
                        <a:t>Para que tenga efecto debe de estar definido </a:t>
                      </a:r>
                      <a:r>
                        <a:rPr lang="es-ES" sz="1400" baseline="0" noProof="0" dirty="0" err="1" smtClean="0">
                          <a:latin typeface="Arial" pitchFamily="34" charset="0"/>
                          <a:cs typeface="Arial" pitchFamily="34" charset="0"/>
                        </a:rPr>
                        <a:t>border-collapse</a:t>
                      </a:r>
                      <a:r>
                        <a:rPr lang="es-ES" sz="1400" baseline="0" noProof="0" dirty="0" smtClean="0">
                          <a:latin typeface="Arial" pitchFamily="34" charset="0"/>
                          <a:cs typeface="Arial" pitchFamily="34" charset="0"/>
                        </a:rPr>
                        <a:t> en </a:t>
                      </a:r>
                      <a:r>
                        <a:rPr lang="es-ES" sz="1400" baseline="0" noProof="0" dirty="0" err="1" smtClean="0">
                          <a:latin typeface="Arial" pitchFamily="34" charset="0"/>
                          <a:cs typeface="Arial" pitchFamily="34" charset="0"/>
                        </a:rPr>
                        <a:t>separate</a:t>
                      </a:r>
                      <a:r>
                        <a:rPr lang="es-ES" sz="1400" baseline="0" noProof="0" dirty="0" smtClean="0">
                          <a:latin typeface="Arial" pitchFamily="34" charset="0"/>
                          <a:cs typeface="Arial" pitchFamily="34" charset="0"/>
                        </a:rPr>
                        <a:t>.</a:t>
                      </a:r>
                      <a:endParaRPr lang="es-ES" sz="1400" noProof="0" dirty="0">
                        <a:latin typeface="Arial" pitchFamily="34" charset="0"/>
                        <a:cs typeface="Arial" pitchFamily="34" charset="0"/>
                      </a:endParaRPr>
                    </a:p>
                  </a:txBody>
                  <a:tcPr marL="33822" marR="33822" marT="47350" marB="47350"/>
                </a:tc>
              </a:tr>
            </a:tbl>
          </a:graphicData>
        </a:graphic>
      </p:graphicFrame>
      <p:sp>
        <p:nvSpPr>
          <p:cNvPr id="14" name="5 Título"/>
          <p:cNvSpPr>
            <a:spLocks noGrp="1"/>
          </p:cNvSpPr>
          <p:nvPr>
            <p:ph type="title"/>
          </p:nvPr>
        </p:nvSpPr>
        <p:spPr/>
        <p:txBody>
          <a:bodyPr/>
          <a:lstStyle/>
          <a:p>
            <a:r>
              <a:rPr lang="es-ES" dirty="0" smtClean="0">
                <a:solidFill>
                  <a:schemeClr val="tx1">
                    <a:lumMod val="95000"/>
                    <a:lumOff val="5000"/>
                  </a:schemeClr>
                </a:solidFill>
              </a:rPr>
              <a:t>Tablas – propiedades </a:t>
            </a:r>
            <a:r>
              <a:rPr lang="es-ES" dirty="0" err="1" smtClean="0">
                <a:solidFill>
                  <a:schemeClr val="tx1">
                    <a:lumMod val="95000"/>
                    <a:lumOff val="5000"/>
                  </a:schemeClr>
                </a:solidFill>
              </a:rPr>
              <a:t>css</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9" name="8 Rectángulo"/>
          <p:cNvSpPr/>
          <p:nvPr/>
        </p:nvSpPr>
        <p:spPr>
          <a:xfrm>
            <a:off x="8607835" y="6412391"/>
            <a:ext cx="2922275" cy="338554"/>
          </a:xfrm>
          <a:prstGeom prst="rect">
            <a:avLst/>
          </a:prstGeom>
        </p:spPr>
        <p:txBody>
          <a:bodyPr wrap="none">
            <a:spAutoFit/>
          </a:bodyPr>
          <a:lstStyle/>
          <a:p>
            <a:r>
              <a:rPr lang="es-ES" sz="1600" dirty="0">
                <a:solidFill>
                  <a:schemeClr val="accent1"/>
                </a:solidFill>
              </a:rPr>
              <a:t>Ejemplo 3 Tabla simple </a:t>
            </a:r>
            <a:r>
              <a:rPr lang="es-ES" sz="1600" dirty="0" smtClean="0">
                <a:solidFill>
                  <a:schemeClr val="accent1"/>
                </a:solidFill>
              </a:rPr>
              <a:t>v1.1.html</a:t>
            </a:r>
            <a:endParaRPr lang="es-ES" sz="1600" dirty="0">
              <a:solidFill>
                <a:schemeClr val="accent1"/>
              </a:solidFill>
            </a:endParaRPr>
          </a:p>
        </p:txBody>
      </p:sp>
      <p:sp>
        <p:nvSpPr>
          <p:cNvPr id="10" name="9 CuadroTexto"/>
          <p:cNvSpPr txBox="1"/>
          <p:nvPr/>
        </p:nvSpPr>
        <p:spPr>
          <a:xfrm>
            <a:off x="2221934" y="4575726"/>
            <a:ext cx="9011091" cy="338554"/>
          </a:xfrm>
          <a:prstGeom prst="rect">
            <a:avLst/>
          </a:prstGeom>
          <a:noFill/>
        </p:spPr>
        <p:txBody>
          <a:bodyPr wrap="square" rtlCol="0">
            <a:spAutoFit/>
          </a:bodyPr>
          <a:lstStyle/>
          <a:p>
            <a:pPr algn="just"/>
            <a:r>
              <a:rPr lang="es-ES" sz="1600" dirty="0" smtClean="0">
                <a:latin typeface="Arial" pitchFamily="34" charset="0"/>
                <a:cs typeface="Arial" pitchFamily="34" charset="0"/>
              </a:rPr>
              <a:t>Se definen para el elemento </a:t>
            </a:r>
            <a:r>
              <a:rPr lang="es-ES" sz="1600" dirty="0" err="1" smtClean="0">
                <a:latin typeface="Arial" pitchFamily="34" charset="0"/>
                <a:cs typeface="Arial" pitchFamily="34" charset="0"/>
              </a:rPr>
              <a:t>table</a:t>
            </a:r>
            <a:r>
              <a:rPr lang="es-ES" sz="1600" dirty="0" smtClean="0">
                <a:latin typeface="Arial" pitchFamily="34" charset="0"/>
                <a:cs typeface="Arial" pitchFamily="34" charset="0"/>
              </a:rPr>
              <a:t>.</a:t>
            </a:r>
            <a:endParaRPr lang="es-ES" sz="1600" dirty="0">
              <a:latin typeface="Arial" pitchFamily="34" charset="0"/>
              <a:cs typeface="Arial" pitchFamily="34" charset="0"/>
            </a:endParaRPr>
          </a:p>
        </p:txBody>
      </p:sp>
      <p:sp>
        <p:nvSpPr>
          <p:cNvPr id="11" name="10 Rectángulo"/>
          <p:cNvSpPr/>
          <p:nvPr/>
        </p:nvSpPr>
        <p:spPr>
          <a:xfrm>
            <a:off x="8607835" y="6637215"/>
            <a:ext cx="2922275" cy="338554"/>
          </a:xfrm>
          <a:prstGeom prst="rect">
            <a:avLst/>
          </a:prstGeom>
        </p:spPr>
        <p:txBody>
          <a:bodyPr wrap="none">
            <a:spAutoFit/>
          </a:bodyPr>
          <a:lstStyle/>
          <a:p>
            <a:r>
              <a:rPr lang="es-ES" sz="1600" dirty="0">
                <a:solidFill>
                  <a:schemeClr val="accent1"/>
                </a:solidFill>
              </a:rPr>
              <a:t>Ejemplo 3 Tabla simple </a:t>
            </a:r>
            <a:r>
              <a:rPr lang="es-ES" sz="1600" dirty="0" smtClean="0">
                <a:solidFill>
                  <a:schemeClr val="accent1"/>
                </a:solidFill>
              </a:rPr>
              <a:t>v1.2.html</a:t>
            </a:r>
            <a:endParaRPr lang="es-ES" sz="1600" dirty="0">
              <a:solidFill>
                <a:schemeClr val="accent1"/>
              </a:solidFill>
            </a:endParaRPr>
          </a:p>
        </p:txBody>
      </p:sp>
    </p:spTree>
    <p:extLst>
      <p:ext uri="{BB962C8B-B14F-4D97-AF65-F5344CB8AC3E}">
        <p14:creationId xmlns:p14="http://schemas.microsoft.com/office/powerpoint/2010/main" val="3093556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ext uri="{D42A27DB-BD31-4B8C-83A1-F6EECF244321}">
                <p14:modId xmlns:p14="http://schemas.microsoft.com/office/powerpoint/2010/main" val="4189179058"/>
              </p:ext>
            </p:extLst>
          </p:nvPr>
        </p:nvGraphicFramePr>
        <p:xfrm>
          <a:off x="2304033" y="1961952"/>
          <a:ext cx="8856985" cy="953468"/>
        </p:xfrm>
        <a:graphic>
          <a:graphicData uri="http://schemas.openxmlformats.org/drawingml/2006/table">
            <a:tbl>
              <a:tblPr firstRow="1" bandRow="1">
                <a:tableStyleId>{073A0DAA-6AF3-43AB-8588-CEC1D06C72B9}</a:tableStyleId>
              </a:tblPr>
              <a:tblGrid>
                <a:gridCol w="1368152"/>
                <a:gridCol w="2160240"/>
                <a:gridCol w="5328593"/>
              </a:tblGrid>
              <a:tr h="432048">
                <a:tc>
                  <a:txBody>
                    <a:bodyPr/>
                    <a:lstStyle/>
                    <a:p>
                      <a:pPr fontAlgn="t"/>
                      <a:r>
                        <a:rPr lang="es-ES" sz="1400" noProof="0" dirty="0" smtClean="0">
                          <a:latin typeface="Arial" panose="020B0604020202020204" pitchFamily="34" charset="0"/>
                          <a:cs typeface="Arial" panose="020B0604020202020204" pitchFamily="34" charset="0"/>
                        </a:rPr>
                        <a:t>Propiedad</a:t>
                      </a:r>
                      <a:endParaRPr lang="es-ES" sz="1400" b="1" noProof="0" dirty="0">
                        <a:latin typeface="Arial" pitchFamily="34" charset="0"/>
                        <a:cs typeface="Arial" pitchFamily="34" charset="0"/>
                      </a:endParaRPr>
                    </a:p>
                  </a:txBody>
                  <a:tcPr marL="33822" marR="33822" marT="47350" marB="47350"/>
                </a:tc>
                <a:tc>
                  <a:txBody>
                    <a:bodyPr/>
                    <a:lstStyle/>
                    <a:p>
                      <a:pPr marL="0" indent="0" algn="l">
                        <a:buFont typeface="Arial" panose="020B0604020202020204" pitchFamily="34" charset="0"/>
                        <a:buNone/>
                      </a:pPr>
                      <a:r>
                        <a:rPr lang="es-ES" sz="1400" dirty="0" smtClean="0">
                          <a:latin typeface="Arial" panose="020B0604020202020204" pitchFamily="34" charset="0"/>
                          <a:cs typeface="Arial" panose="020B0604020202020204" pitchFamily="34" charset="0"/>
                        </a:rPr>
                        <a:t>Valores</a:t>
                      </a:r>
                      <a:endParaRPr lang="es-ES" sz="1400" b="1" dirty="0">
                        <a:latin typeface="Arial" pitchFamily="34" charset="0"/>
                        <a:cs typeface="Arial" pitchFamily="34" charset="0"/>
                      </a:endParaRPr>
                    </a:p>
                  </a:txBody>
                  <a:tcPr marL="33822" marR="33822" marT="47350" marB="47350"/>
                </a:tc>
                <a:tc>
                  <a:txBody>
                    <a:bodyPr/>
                    <a:lstStyle/>
                    <a:p>
                      <a:pPr marL="0" indent="0" algn="l">
                        <a:buFont typeface="Arial" panose="020B0604020202020204" pitchFamily="34" charset="0"/>
                        <a:buNone/>
                      </a:pPr>
                      <a:r>
                        <a:rPr lang="es-ES" sz="1400" dirty="0" smtClean="0">
                          <a:latin typeface="Arial" panose="020B0604020202020204" pitchFamily="34" charset="0"/>
                          <a:cs typeface="Arial" panose="020B0604020202020204" pitchFamily="34" charset="0"/>
                        </a:rPr>
                        <a:t>Descripción</a:t>
                      </a:r>
                      <a:endParaRPr lang="es-ES" sz="1400" b="1" dirty="0">
                        <a:latin typeface="Arial" pitchFamily="34" charset="0"/>
                        <a:cs typeface="Arial" pitchFamily="34" charset="0"/>
                      </a:endParaRPr>
                    </a:p>
                  </a:txBody>
                  <a:tcPr marL="33822" marR="33822" marT="47350" marB="47350"/>
                </a:tc>
              </a:tr>
              <a:tr h="309536">
                <a:tc>
                  <a:txBody>
                    <a:bodyPr/>
                    <a:lstStyle/>
                    <a:p>
                      <a:pPr fontAlgn="t"/>
                      <a:r>
                        <a:rPr lang="es-ES" sz="1400" dirty="0" err="1" smtClean="0">
                          <a:latin typeface="Arial" panose="020B0604020202020204" pitchFamily="34" charset="0"/>
                          <a:cs typeface="Arial" panose="020B0604020202020204" pitchFamily="34" charset="0"/>
                        </a:rPr>
                        <a:t>border-radius</a:t>
                      </a:r>
                      <a:endParaRPr lang="es-ES" sz="1400" b="0" noProof="0" dirty="0">
                        <a:latin typeface="Arial" pitchFamily="34" charset="0"/>
                        <a:cs typeface="Arial" pitchFamily="34" charset="0"/>
                      </a:endParaRPr>
                    </a:p>
                  </a:txBody>
                  <a:tcPr marL="33822" marR="33822" marT="47350" marB="47350"/>
                </a:tc>
                <a:tc>
                  <a:txBody>
                    <a:bodyPr/>
                    <a:lstStyle/>
                    <a:p>
                      <a:pPr marL="0" marR="0" indent="0" algn="l" defTabSz="1204596" rtl="0" eaLnBrk="1" fontAlgn="t" latinLnBrk="0" hangingPunct="1">
                        <a:lnSpc>
                          <a:spcPct val="100000"/>
                        </a:lnSpc>
                        <a:spcBef>
                          <a:spcPts val="0"/>
                        </a:spcBef>
                        <a:spcAft>
                          <a:spcPts val="0"/>
                        </a:spcAft>
                        <a:buClrTx/>
                        <a:buSzTx/>
                        <a:buFontTx/>
                        <a:buNone/>
                        <a:tabLst/>
                        <a:defRPr/>
                      </a:pPr>
                      <a:r>
                        <a:rPr lang="en-US" sz="1400" noProof="0" dirty="0" smtClean="0">
                          <a:latin typeface="Arial" pitchFamily="34" charset="0"/>
                          <a:cs typeface="Arial" pitchFamily="34" charset="0"/>
                        </a:rPr>
                        <a:t>1-4 length|% / 1-4 length|%|</a:t>
                      </a:r>
                      <a:r>
                        <a:rPr lang="en-US" sz="1400" noProof="0" dirty="0" err="1" smtClean="0">
                          <a:latin typeface="Arial" pitchFamily="34" charset="0"/>
                          <a:cs typeface="Arial" pitchFamily="34" charset="0"/>
                        </a:rPr>
                        <a:t>initial|inherit</a:t>
                      </a:r>
                      <a:endParaRPr lang="es-ES" sz="1400" noProof="0" dirty="0" smtClean="0">
                        <a:latin typeface="Arial" pitchFamily="34" charset="0"/>
                        <a:cs typeface="Arial" pitchFamily="34" charset="0"/>
                      </a:endParaRPr>
                    </a:p>
                  </a:txBody>
                  <a:tcPr marL="33822" marR="33822" marT="47350" marB="47350"/>
                </a:tc>
                <a:tc>
                  <a:txBody>
                    <a:bodyPr/>
                    <a:lstStyle/>
                    <a:p>
                      <a:pPr marL="0" marR="0" indent="0" algn="l" defTabSz="1204596" rtl="0" eaLnBrk="1" fontAlgn="t" latinLnBrk="0" hangingPunct="1">
                        <a:lnSpc>
                          <a:spcPct val="100000"/>
                        </a:lnSpc>
                        <a:spcBef>
                          <a:spcPts val="0"/>
                        </a:spcBef>
                        <a:spcAft>
                          <a:spcPts val="0"/>
                        </a:spcAft>
                        <a:buClrTx/>
                        <a:buSzTx/>
                        <a:buFontTx/>
                        <a:buNone/>
                        <a:tabLst/>
                        <a:defRPr/>
                      </a:pPr>
                      <a:r>
                        <a:rPr lang="es-ES" sz="1400" kern="1200" noProof="0" dirty="0" smtClean="0">
                          <a:effectLst/>
                          <a:latin typeface="Arial" panose="020B0604020202020204" pitchFamily="34" charset="0"/>
                          <a:cs typeface="Arial" panose="020B0604020202020204" pitchFamily="34" charset="0"/>
                        </a:rPr>
                        <a:t>Define el grado de redondeo de las cuatro esquinas.</a:t>
                      </a:r>
                      <a:endParaRPr lang="es-ES" sz="1400" noProof="0" dirty="0" smtClean="0">
                        <a:effectLst/>
                        <a:latin typeface="Arial" panose="020B0604020202020204" pitchFamily="34" charset="0"/>
                        <a:cs typeface="Arial" panose="020B0604020202020204" pitchFamily="34" charset="0"/>
                      </a:endParaRPr>
                    </a:p>
                  </a:txBody>
                  <a:tcPr marL="33822" marR="33822" marT="47350" marB="47350"/>
                </a:tc>
              </a:tr>
            </a:tbl>
          </a:graphicData>
        </a:graphic>
      </p:graphicFrame>
      <p:sp>
        <p:nvSpPr>
          <p:cNvPr id="14" name="5 Título"/>
          <p:cNvSpPr>
            <a:spLocks noGrp="1"/>
          </p:cNvSpPr>
          <p:nvPr>
            <p:ph type="title"/>
          </p:nvPr>
        </p:nvSpPr>
        <p:spPr/>
        <p:txBody>
          <a:bodyPr/>
          <a:lstStyle/>
          <a:p>
            <a:r>
              <a:rPr lang="es-ES" dirty="0" smtClean="0">
                <a:solidFill>
                  <a:schemeClr val="tx1">
                    <a:lumMod val="95000"/>
                    <a:lumOff val="5000"/>
                  </a:schemeClr>
                </a:solidFill>
              </a:rPr>
              <a:t>Tablas – propiedades </a:t>
            </a:r>
            <a:r>
              <a:rPr lang="es-ES" dirty="0" err="1" smtClean="0">
                <a:solidFill>
                  <a:schemeClr val="tx1">
                    <a:lumMod val="95000"/>
                    <a:lumOff val="5000"/>
                  </a:schemeClr>
                </a:solidFill>
              </a:rPr>
              <a:t>css</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0" name="9 CuadroTexto"/>
          <p:cNvSpPr txBox="1"/>
          <p:nvPr/>
        </p:nvSpPr>
        <p:spPr>
          <a:xfrm>
            <a:off x="2221934" y="3042072"/>
            <a:ext cx="9011091" cy="338554"/>
          </a:xfrm>
          <a:prstGeom prst="rect">
            <a:avLst/>
          </a:prstGeom>
          <a:noFill/>
        </p:spPr>
        <p:txBody>
          <a:bodyPr wrap="square" rtlCol="0">
            <a:spAutoFit/>
          </a:bodyPr>
          <a:lstStyle/>
          <a:p>
            <a:pPr algn="just"/>
            <a:r>
              <a:rPr lang="es-ES" sz="1600" dirty="0" smtClean="0">
                <a:latin typeface="Arial" pitchFamily="34" charset="0"/>
                <a:cs typeface="Arial" pitchFamily="34" charset="0"/>
              </a:rPr>
              <a:t>Esta propiedad ya la conocemos pero vamos a aplicarla a diferentes elementos de la tabla.</a:t>
            </a:r>
            <a:endParaRPr lang="es-ES" sz="1600" dirty="0">
              <a:latin typeface="Arial" pitchFamily="34" charset="0"/>
              <a:cs typeface="Arial" pitchFamily="34" charset="0"/>
            </a:endParaRPr>
          </a:p>
        </p:txBody>
      </p:sp>
      <p:sp>
        <p:nvSpPr>
          <p:cNvPr id="11" name="10 Rectángulo"/>
          <p:cNvSpPr/>
          <p:nvPr/>
        </p:nvSpPr>
        <p:spPr>
          <a:xfrm>
            <a:off x="8607835" y="6637215"/>
            <a:ext cx="2922275" cy="338554"/>
          </a:xfrm>
          <a:prstGeom prst="rect">
            <a:avLst/>
          </a:prstGeom>
        </p:spPr>
        <p:txBody>
          <a:bodyPr wrap="none">
            <a:spAutoFit/>
          </a:bodyPr>
          <a:lstStyle/>
          <a:p>
            <a:r>
              <a:rPr lang="es-ES" sz="1600" dirty="0">
                <a:solidFill>
                  <a:schemeClr val="accent1"/>
                </a:solidFill>
              </a:rPr>
              <a:t>Ejemplo 3 Tabla simple </a:t>
            </a:r>
            <a:r>
              <a:rPr lang="es-ES" sz="1600" dirty="0" smtClean="0">
                <a:solidFill>
                  <a:schemeClr val="accent1"/>
                </a:solidFill>
              </a:rPr>
              <a:t>v1.3.html</a:t>
            </a:r>
            <a:endParaRPr lang="es-ES" sz="1600" dirty="0">
              <a:solidFill>
                <a:schemeClr val="accent1"/>
              </a:solidFill>
            </a:endParaRPr>
          </a:p>
        </p:txBody>
      </p:sp>
    </p:spTree>
    <p:extLst>
      <p:ext uri="{BB962C8B-B14F-4D97-AF65-F5344CB8AC3E}">
        <p14:creationId xmlns:p14="http://schemas.microsoft.com/office/powerpoint/2010/main" val="4186373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Selector </a:t>
            </a:r>
            <a:r>
              <a:rPr lang="es-ES" dirty="0" err="1" smtClean="0">
                <a:solidFill>
                  <a:schemeClr val="tx1">
                    <a:lumMod val="95000"/>
                    <a:lumOff val="5000"/>
                  </a:schemeClr>
                </a:solidFill>
              </a:rPr>
              <a:t>nth-child</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3" name="2 Rectángulo"/>
          <p:cNvSpPr/>
          <p:nvPr/>
        </p:nvSpPr>
        <p:spPr>
          <a:xfrm>
            <a:off x="2286971" y="1889944"/>
            <a:ext cx="9080330" cy="584775"/>
          </a:xfrm>
          <a:prstGeom prst="rect">
            <a:avLst/>
          </a:prstGeom>
        </p:spPr>
        <p:txBody>
          <a:bodyPr wrap="square">
            <a:spAutoFit/>
          </a:bodyPr>
          <a:lstStyle/>
          <a:p>
            <a:r>
              <a:rPr lang="es-ES" sz="1600" dirty="0" smtClean="0">
                <a:latin typeface="Arial" panose="020B0604020202020204" pitchFamily="34" charset="0"/>
                <a:cs typeface="Arial" panose="020B0604020202020204" pitchFamily="34" charset="0"/>
              </a:rPr>
              <a:t>Se utiliza para definir los elementos especificados en el argumento </a:t>
            </a:r>
            <a:r>
              <a:rPr lang="es-ES" sz="1600" dirty="0" err="1" smtClean="0">
                <a:latin typeface="Arial" panose="020B0604020202020204" pitchFamily="34" charset="0"/>
                <a:cs typeface="Arial" panose="020B0604020202020204" pitchFamily="34" charset="0"/>
              </a:rPr>
              <a:t>number</a:t>
            </a:r>
            <a:r>
              <a:rPr lang="es-ES" sz="1600" dirty="0" smtClean="0">
                <a:latin typeface="Arial" panose="020B0604020202020204" pitchFamily="34" charset="0"/>
                <a:cs typeface="Arial" panose="020B0604020202020204" pitchFamily="34" charset="0"/>
              </a:rPr>
              <a:t>. </a:t>
            </a:r>
            <a:r>
              <a:rPr lang="es-ES" sz="1600" dirty="0" err="1" smtClean="0">
                <a:latin typeface="Arial" panose="020B0604020202020204" pitchFamily="34" charset="0"/>
                <a:cs typeface="Arial" panose="020B0604020202020204" pitchFamily="34" charset="0"/>
              </a:rPr>
              <a:t>Number</a:t>
            </a:r>
            <a:r>
              <a:rPr lang="es-ES" sz="1600" dirty="0" smtClean="0">
                <a:latin typeface="Arial" panose="020B0604020202020204" pitchFamily="34" charset="0"/>
                <a:cs typeface="Arial" panose="020B0604020202020204" pitchFamily="34" charset="0"/>
              </a:rPr>
              <a:t> puede ser un número, una fórmula, o utilizando </a:t>
            </a:r>
            <a:r>
              <a:rPr lang="es-ES" sz="1600" dirty="0" err="1" smtClean="0">
                <a:latin typeface="Arial" panose="020B0604020202020204" pitchFamily="34" charset="0"/>
                <a:cs typeface="Arial" panose="020B0604020202020204" pitchFamily="34" charset="0"/>
              </a:rPr>
              <a:t>even</a:t>
            </a:r>
            <a:r>
              <a:rPr lang="es-ES" sz="1600" dirty="0" smtClean="0">
                <a:latin typeface="Arial" panose="020B0604020202020204" pitchFamily="34" charset="0"/>
                <a:cs typeface="Arial" panose="020B0604020202020204" pitchFamily="34" charset="0"/>
              </a:rPr>
              <a:t> (par) u </a:t>
            </a:r>
            <a:r>
              <a:rPr lang="es-ES" sz="1600" dirty="0" err="1" smtClean="0">
                <a:latin typeface="Arial" panose="020B0604020202020204" pitchFamily="34" charset="0"/>
                <a:cs typeface="Arial" panose="020B0604020202020204" pitchFamily="34" charset="0"/>
              </a:rPr>
              <a:t>odd</a:t>
            </a:r>
            <a:r>
              <a:rPr lang="es-ES" sz="1600" dirty="0" smtClean="0">
                <a:latin typeface="Arial" panose="020B0604020202020204" pitchFamily="34" charset="0"/>
                <a:cs typeface="Arial" panose="020B0604020202020204" pitchFamily="34" charset="0"/>
              </a:rPr>
              <a:t> (impar).</a:t>
            </a:r>
          </a:p>
        </p:txBody>
      </p:sp>
      <p:sp>
        <p:nvSpPr>
          <p:cNvPr id="6" name="5 Rectángulo"/>
          <p:cNvSpPr/>
          <p:nvPr/>
        </p:nvSpPr>
        <p:spPr>
          <a:xfrm>
            <a:off x="5261831" y="2682032"/>
            <a:ext cx="3157412" cy="783255"/>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600" dirty="0" err="1" smtClean="0">
                <a:solidFill>
                  <a:srgbClr val="008000"/>
                </a:solidFill>
                <a:latin typeface="Arial" panose="020B0604020202020204" pitchFamily="34" charset="0"/>
                <a:cs typeface="Arial" panose="020B0604020202020204" pitchFamily="34" charset="0"/>
              </a:rPr>
              <a:t>elemento:nth-child</a:t>
            </a:r>
            <a:r>
              <a:rPr lang="es-ES" sz="1600" dirty="0" smtClean="0">
                <a:solidFill>
                  <a:srgbClr val="008000"/>
                </a:solidFill>
                <a:latin typeface="Arial" panose="020B0604020202020204" pitchFamily="34" charset="0"/>
                <a:cs typeface="Arial" panose="020B0604020202020204" pitchFamily="34" charset="0"/>
              </a:rPr>
              <a:t>(</a:t>
            </a:r>
            <a:r>
              <a:rPr lang="es-ES" sz="1600" dirty="0" err="1" smtClean="0">
                <a:solidFill>
                  <a:srgbClr val="008000"/>
                </a:solidFill>
                <a:latin typeface="Arial" panose="020B0604020202020204" pitchFamily="34" charset="0"/>
                <a:cs typeface="Arial" panose="020B0604020202020204" pitchFamily="34" charset="0"/>
              </a:rPr>
              <a:t>number</a:t>
            </a:r>
            <a:r>
              <a:rPr lang="es-ES" sz="16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css</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declarations</a:t>
            </a:r>
            <a:r>
              <a:rPr lang="es-ES" sz="1600" dirty="0">
                <a:solidFill>
                  <a:srgbClr val="008000"/>
                </a:solidFill>
                <a:latin typeface="Arial" panose="020B0604020202020204" pitchFamily="34" charset="0"/>
                <a:cs typeface="Arial" panose="020B0604020202020204" pitchFamily="34" charset="0"/>
              </a:rPr>
              <a:t>; }</a:t>
            </a:r>
          </a:p>
        </p:txBody>
      </p:sp>
      <p:sp>
        <p:nvSpPr>
          <p:cNvPr id="12" name="11 Rectángulo"/>
          <p:cNvSpPr/>
          <p:nvPr/>
        </p:nvSpPr>
        <p:spPr>
          <a:xfrm>
            <a:off x="2286971" y="3762152"/>
            <a:ext cx="9162079" cy="338554"/>
          </a:xfrm>
          <a:prstGeom prst="rect">
            <a:avLst/>
          </a:prstGeom>
        </p:spPr>
        <p:txBody>
          <a:bodyPr wrap="square">
            <a:spAutoFit/>
          </a:bodyPr>
          <a:lstStyle/>
          <a:p>
            <a:r>
              <a:rPr lang="es-ES" sz="1600" dirty="0" smtClean="0">
                <a:latin typeface="Arial" panose="020B0604020202020204" pitchFamily="34" charset="0"/>
                <a:cs typeface="Arial" panose="020B0604020202020204" pitchFamily="34" charset="0"/>
              </a:rPr>
              <a:t>Ejemplos:</a:t>
            </a:r>
          </a:p>
        </p:txBody>
      </p:sp>
      <p:sp>
        <p:nvSpPr>
          <p:cNvPr id="13" name="12 Rectángulo"/>
          <p:cNvSpPr/>
          <p:nvPr/>
        </p:nvSpPr>
        <p:spPr>
          <a:xfrm>
            <a:off x="2439371" y="4554240"/>
            <a:ext cx="9162079" cy="338554"/>
          </a:xfrm>
          <a:prstGeom prst="rect">
            <a:avLst/>
          </a:prstGeom>
        </p:spPr>
        <p:txBody>
          <a:bodyPr wrap="square">
            <a:spAutoFit/>
          </a:bodyPr>
          <a:lstStyle/>
          <a:p>
            <a:pPr>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Cualquier elemento p  que sea el segundo hijo tendrá definido el color rojo.</a:t>
            </a:r>
          </a:p>
        </p:txBody>
      </p:sp>
      <p:sp>
        <p:nvSpPr>
          <p:cNvPr id="9" name="8 Rectángulo"/>
          <p:cNvSpPr/>
          <p:nvPr/>
        </p:nvSpPr>
        <p:spPr>
          <a:xfrm>
            <a:off x="5906752" y="5202312"/>
            <a:ext cx="1840768" cy="783255"/>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p:nth-child(2) {</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color: red; }</a:t>
            </a:r>
          </a:p>
        </p:txBody>
      </p:sp>
      <p:sp>
        <p:nvSpPr>
          <p:cNvPr id="16" name="15 Rectángulo"/>
          <p:cNvSpPr/>
          <p:nvPr/>
        </p:nvSpPr>
        <p:spPr>
          <a:xfrm>
            <a:off x="9457607" y="6637215"/>
            <a:ext cx="2063450" cy="338554"/>
          </a:xfrm>
          <a:prstGeom prst="rect">
            <a:avLst/>
          </a:prstGeom>
        </p:spPr>
        <p:txBody>
          <a:bodyPr wrap="none">
            <a:spAutoFit/>
          </a:bodyPr>
          <a:lstStyle/>
          <a:p>
            <a:r>
              <a:rPr lang="es-ES" sz="1600" dirty="0">
                <a:solidFill>
                  <a:schemeClr val="accent1"/>
                </a:solidFill>
              </a:rPr>
              <a:t>Ejemplo 1 </a:t>
            </a:r>
            <a:r>
              <a:rPr lang="es-ES" sz="1600" dirty="0" smtClean="0">
                <a:solidFill>
                  <a:schemeClr val="accent1"/>
                </a:solidFill>
              </a:rPr>
              <a:t>ntchild.html</a:t>
            </a:r>
            <a:endParaRPr lang="es-ES" sz="1600" dirty="0">
              <a:solidFill>
                <a:schemeClr val="accent1"/>
              </a:solidFill>
            </a:endParaRPr>
          </a:p>
        </p:txBody>
      </p:sp>
    </p:spTree>
    <p:extLst>
      <p:ext uri="{BB962C8B-B14F-4D97-AF65-F5344CB8AC3E}">
        <p14:creationId xmlns:p14="http://schemas.microsoft.com/office/powerpoint/2010/main" val="1539659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Selector </a:t>
            </a:r>
            <a:r>
              <a:rPr lang="es-ES" dirty="0" err="1" smtClean="0">
                <a:solidFill>
                  <a:schemeClr val="tx1">
                    <a:lumMod val="95000"/>
                    <a:lumOff val="5000"/>
                  </a:schemeClr>
                </a:solidFill>
              </a:rPr>
              <a:t>nth-child</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1" y="1961952"/>
            <a:ext cx="9162079" cy="1077218"/>
          </a:xfrm>
          <a:prstGeom prst="rect">
            <a:avLst/>
          </a:prstGeom>
        </p:spPr>
        <p:txBody>
          <a:bodyPr wrap="square">
            <a:spAutoFit/>
          </a:bodyPr>
          <a:lstStyle/>
          <a:p>
            <a:pPr>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La fórmula tiene el siguiente formato: </a:t>
            </a:r>
            <a:r>
              <a:rPr lang="es-ES" sz="1600" dirty="0">
                <a:latin typeface="Arial" panose="020B0604020202020204" pitchFamily="34" charset="0"/>
                <a:cs typeface="Arial" panose="020B0604020202020204" pitchFamily="34" charset="0"/>
              </a:rPr>
              <a:t>(</a:t>
            </a:r>
            <a:r>
              <a:rPr lang="es-ES" sz="1600" i="1" dirty="0" err="1">
                <a:latin typeface="Arial" panose="020B0604020202020204" pitchFamily="34" charset="0"/>
                <a:cs typeface="Arial" panose="020B0604020202020204" pitchFamily="34" charset="0"/>
              </a:rPr>
              <a:t>an</a:t>
            </a:r>
            <a:r>
              <a:rPr lang="es-ES" sz="1600" dirty="0">
                <a:latin typeface="Arial" panose="020B0604020202020204" pitchFamily="34" charset="0"/>
                <a:cs typeface="Arial" panose="020B0604020202020204" pitchFamily="34" charset="0"/>
              </a:rPr>
              <a:t> + </a:t>
            </a:r>
            <a:r>
              <a:rPr lang="es-ES" sz="1600" i="1" dirty="0">
                <a:latin typeface="Arial" panose="020B0604020202020204" pitchFamily="34" charset="0"/>
                <a:cs typeface="Arial" panose="020B0604020202020204" pitchFamily="34" charset="0"/>
              </a:rPr>
              <a:t>b</a:t>
            </a:r>
            <a:r>
              <a:rPr lang="es-ES" sz="1600" dirty="0" smtClean="0">
                <a:latin typeface="Arial" panose="020B0604020202020204" pitchFamily="34" charset="0"/>
                <a:cs typeface="Arial" panose="020B0604020202020204" pitchFamily="34" charset="0"/>
              </a:rPr>
              <a:t>) donde a es el tamaño del ciclo, n es un contador que empieza en 0 y b es el valor de desplazamiento.</a:t>
            </a:r>
          </a:p>
          <a:p>
            <a:pPr>
              <a:tabLst>
                <a:tab pos="361950" algn="l"/>
                <a:tab pos="714375" algn="l"/>
                <a:tab pos="1076325" algn="l"/>
                <a:tab pos="1438275" algn="l"/>
              </a:tabLst>
            </a:pPr>
            <a:endParaRPr lang="es-ES" sz="1600" dirty="0">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En el siguiente ejemplo todos los elementos p impares serán de color rojo.</a:t>
            </a:r>
          </a:p>
        </p:txBody>
      </p:sp>
      <p:sp>
        <p:nvSpPr>
          <p:cNvPr id="9" name="8 Rectángulo"/>
          <p:cNvSpPr/>
          <p:nvPr/>
        </p:nvSpPr>
        <p:spPr>
          <a:xfrm>
            <a:off x="5906752" y="3114080"/>
            <a:ext cx="1840768" cy="783255"/>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p:nth-child(2n+1) </a:t>
            </a:r>
            <a:r>
              <a:rPr lang="es-ES" sz="16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color: red; }</a:t>
            </a:r>
          </a:p>
        </p:txBody>
      </p:sp>
      <p:sp>
        <p:nvSpPr>
          <p:cNvPr id="16" name="15 Rectángulo"/>
          <p:cNvSpPr/>
          <p:nvPr/>
        </p:nvSpPr>
        <p:spPr>
          <a:xfrm>
            <a:off x="9457607" y="6426448"/>
            <a:ext cx="2063450" cy="338554"/>
          </a:xfrm>
          <a:prstGeom prst="rect">
            <a:avLst/>
          </a:prstGeom>
        </p:spPr>
        <p:txBody>
          <a:bodyPr wrap="none">
            <a:spAutoFit/>
          </a:bodyPr>
          <a:lstStyle/>
          <a:p>
            <a:r>
              <a:rPr lang="es-ES" sz="1600" dirty="0">
                <a:solidFill>
                  <a:schemeClr val="accent1"/>
                </a:solidFill>
              </a:rPr>
              <a:t>Ejemplo </a:t>
            </a:r>
            <a:r>
              <a:rPr lang="es-ES" sz="1600" dirty="0" smtClean="0">
                <a:solidFill>
                  <a:schemeClr val="accent1"/>
                </a:solidFill>
              </a:rPr>
              <a:t>2 ntchild.html</a:t>
            </a:r>
            <a:endParaRPr lang="es-ES" sz="1600" dirty="0">
              <a:solidFill>
                <a:schemeClr val="accent1"/>
              </a:solidFill>
            </a:endParaRPr>
          </a:p>
        </p:txBody>
      </p:sp>
      <p:sp>
        <p:nvSpPr>
          <p:cNvPr id="10" name="9 Rectángulo"/>
          <p:cNvSpPr/>
          <p:nvPr/>
        </p:nvSpPr>
        <p:spPr>
          <a:xfrm>
            <a:off x="2448049" y="4131025"/>
            <a:ext cx="9162079" cy="338554"/>
          </a:xfrm>
          <a:prstGeom prst="rect">
            <a:avLst/>
          </a:prstGeom>
        </p:spPr>
        <p:txBody>
          <a:bodyPr wrap="square">
            <a:spAutoFit/>
          </a:bodyPr>
          <a:lstStyle/>
          <a:p>
            <a:pPr>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En el siguiente ejemplo todos los elementos p múltiplos de 3 serán de color rojo.</a:t>
            </a:r>
          </a:p>
        </p:txBody>
      </p:sp>
      <p:sp>
        <p:nvSpPr>
          <p:cNvPr id="11" name="10 Rectángulo"/>
          <p:cNvSpPr/>
          <p:nvPr/>
        </p:nvSpPr>
        <p:spPr>
          <a:xfrm>
            <a:off x="5915430" y="4779097"/>
            <a:ext cx="1840768" cy="783255"/>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p:nth-child(3n+0) </a:t>
            </a:r>
            <a:r>
              <a:rPr lang="es-ES" sz="16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color: red; }</a:t>
            </a:r>
          </a:p>
        </p:txBody>
      </p:sp>
      <p:sp>
        <p:nvSpPr>
          <p:cNvPr id="17" name="16 Rectángulo"/>
          <p:cNvSpPr/>
          <p:nvPr/>
        </p:nvSpPr>
        <p:spPr>
          <a:xfrm>
            <a:off x="9457607" y="6659493"/>
            <a:ext cx="2063450" cy="338554"/>
          </a:xfrm>
          <a:prstGeom prst="rect">
            <a:avLst/>
          </a:prstGeom>
        </p:spPr>
        <p:txBody>
          <a:bodyPr wrap="none">
            <a:spAutoFit/>
          </a:bodyPr>
          <a:lstStyle/>
          <a:p>
            <a:r>
              <a:rPr lang="es-ES" sz="1600" dirty="0">
                <a:solidFill>
                  <a:schemeClr val="accent1"/>
                </a:solidFill>
              </a:rPr>
              <a:t>Ejemplo 3</a:t>
            </a:r>
            <a:r>
              <a:rPr lang="es-ES" sz="1600" dirty="0" smtClean="0">
                <a:solidFill>
                  <a:schemeClr val="accent1"/>
                </a:solidFill>
              </a:rPr>
              <a:t> ntchild.html</a:t>
            </a:r>
            <a:endParaRPr lang="es-ES" sz="1600" dirty="0">
              <a:solidFill>
                <a:schemeClr val="accent1"/>
              </a:solidFill>
            </a:endParaRPr>
          </a:p>
        </p:txBody>
      </p:sp>
    </p:spTree>
    <p:extLst>
      <p:ext uri="{BB962C8B-B14F-4D97-AF65-F5344CB8AC3E}">
        <p14:creationId xmlns:p14="http://schemas.microsoft.com/office/powerpoint/2010/main" val="1567668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Selector </a:t>
            </a:r>
            <a:r>
              <a:rPr lang="es-ES" dirty="0" err="1" smtClean="0">
                <a:solidFill>
                  <a:schemeClr val="tx1">
                    <a:lumMod val="95000"/>
                    <a:lumOff val="5000"/>
                  </a:schemeClr>
                </a:solidFill>
              </a:rPr>
              <a:t>nth-child</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1" y="1961952"/>
            <a:ext cx="9162079" cy="584775"/>
          </a:xfrm>
          <a:prstGeom prst="rect">
            <a:avLst/>
          </a:prstGeom>
        </p:spPr>
        <p:txBody>
          <a:bodyPr wrap="square">
            <a:spAutoFit/>
          </a:bodyPr>
          <a:lstStyle/>
          <a:p>
            <a:pPr>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Los valores </a:t>
            </a:r>
            <a:r>
              <a:rPr lang="es-ES" sz="1600" dirty="0" err="1" smtClean="0">
                <a:latin typeface="Arial" panose="020B0604020202020204" pitchFamily="34" charset="0"/>
                <a:cs typeface="Arial" panose="020B0604020202020204" pitchFamily="34" charset="0"/>
              </a:rPr>
              <a:t>even</a:t>
            </a:r>
            <a:r>
              <a:rPr lang="es-ES" sz="1600" dirty="0" smtClean="0">
                <a:latin typeface="Arial" panose="020B0604020202020204" pitchFamily="34" charset="0"/>
                <a:cs typeface="Arial" panose="020B0604020202020204" pitchFamily="34" charset="0"/>
              </a:rPr>
              <a:t> (par) y </a:t>
            </a:r>
            <a:r>
              <a:rPr lang="es-ES" sz="1600" dirty="0" err="1" smtClean="0">
                <a:latin typeface="Arial" panose="020B0604020202020204" pitchFamily="34" charset="0"/>
                <a:cs typeface="Arial" panose="020B0604020202020204" pitchFamily="34" charset="0"/>
              </a:rPr>
              <a:t>odd</a:t>
            </a:r>
            <a:r>
              <a:rPr lang="es-ES" sz="1600" dirty="0" smtClean="0">
                <a:latin typeface="Arial" panose="020B0604020202020204" pitchFamily="34" charset="0"/>
                <a:cs typeface="Arial" panose="020B0604020202020204" pitchFamily="34" charset="0"/>
              </a:rPr>
              <a:t> (impar) nos permiten definir las características de los elementos que sean pares o impares.</a:t>
            </a:r>
            <a:endParaRPr lang="es-ES" sz="1600" dirty="0">
              <a:latin typeface="Arial" panose="020B0604020202020204" pitchFamily="34" charset="0"/>
              <a:cs typeface="Arial" panose="020B0604020202020204" pitchFamily="34" charset="0"/>
            </a:endParaRPr>
          </a:p>
        </p:txBody>
      </p:sp>
      <p:sp>
        <p:nvSpPr>
          <p:cNvPr id="9" name="8 Rectángulo"/>
          <p:cNvSpPr/>
          <p:nvPr/>
        </p:nvSpPr>
        <p:spPr>
          <a:xfrm>
            <a:off x="5906752" y="2610024"/>
            <a:ext cx="1840768" cy="783255"/>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p:nth-child(even) </a:t>
            </a:r>
            <a:r>
              <a:rPr lang="es-ES" sz="16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color: red; }</a:t>
            </a:r>
          </a:p>
        </p:txBody>
      </p:sp>
      <p:sp>
        <p:nvSpPr>
          <p:cNvPr id="17" name="16 Rectángulo"/>
          <p:cNvSpPr/>
          <p:nvPr/>
        </p:nvSpPr>
        <p:spPr>
          <a:xfrm>
            <a:off x="9457607" y="6659493"/>
            <a:ext cx="2063450" cy="338554"/>
          </a:xfrm>
          <a:prstGeom prst="rect">
            <a:avLst/>
          </a:prstGeom>
        </p:spPr>
        <p:txBody>
          <a:bodyPr wrap="none">
            <a:spAutoFit/>
          </a:bodyPr>
          <a:lstStyle/>
          <a:p>
            <a:r>
              <a:rPr lang="es-ES" sz="1600" dirty="0">
                <a:solidFill>
                  <a:schemeClr val="accent1"/>
                </a:solidFill>
              </a:rPr>
              <a:t>Ejemplo </a:t>
            </a:r>
            <a:r>
              <a:rPr lang="es-ES" sz="1600" dirty="0" smtClean="0">
                <a:solidFill>
                  <a:schemeClr val="accent1"/>
                </a:solidFill>
              </a:rPr>
              <a:t>4 ntchild.html</a:t>
            </a:r>
            <a:endParaRPr lang="es-ES" sz="1600" dirty="0">
              <a:solidFill>
                <a:schemeClr val="accent1"/>
              </a:solidFill>
            </a:endParaRPr>
          </a:p>
        </p:txBody>
      </p:sp>
    </p:spTree>
    <p:extLst>
      <p:ext uri="{BB962C8B-B14F-4D97-AF65-F5344CB8AC3E}">
        <p14:creationId xmlns:p14="http://schemas.microsoft.com/office/powerpoint/2010/main" val="3804119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Selector </a:t>
            </a:r>
            <a:r>
              <a:rPr lang="es-ES" dirty="0" err="1" smtClean="0">
                <a:solidFill>
                  <a:schemeClr val="tx1">
                    <a:lumMod val="95000"/>
                    <a:lumOff val="5000"/>
                  </a:schemeClr>
                </a:solidFill>
              </a:rPr>
              <a:t>nth-child</a:t>
            </a:r>
            <a:r>
              <a:rPr lang="es-ES" dirty="0" smtClean="0">
                <a:solidFill>
                  <a:schemeClr val="tx1">
                    <a:lumMod val="95000"/>
                    <a:lumOff val="5000"/>
                  </a:schemeClr>
                </a:solidFill>
              </a:rPr>
              <a:t> aplicado a la tabla</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830997"/>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Aunque el selector </a:t>
            </a:r>
            <a:r>
              <a:rPr lang="es-ES" sz="1600" dirty="0" err="1" smtClean="0">
                <a:latin typeface="Arial" panose="020B0604020202020204" pitchFamily="34" charset="0"/>
                <a:cs typeface="Arial" panose="020B0604020202020204" pitchFamily="34" charset="0"/>
              </a:rPr>
              <a:t>nth-child</a:t>
            </a:r>
            <a:r>
              <a:rPr lang="es-ES" sz="1600" dirty="0" smtClean="0">
                <a:latin typeface="Arial" panose="020B0604020202020204" pitchFamily="34" charset="0"/>
                <a:cs typeface="Arial" panose="020B0604020202020204" pitchFamily="34" charset="0"/>
              </a:rPr>
              <a:t> se puede emplear en cualquier elemento de </a:t>
            </a:r>
            <a:r>
              <a:rPr lang="es-ES" sz="1600" dirty="0" err="1" smtClean="0">
                <a:latin typeface="Arial" panose="020B0604020202020204" pitchFamily="34" charset="0"/>
                <a:cs typeface="Arial" panose="020B0604020202020204" pitchFamily="34" charset="0"/>
              </a:rPr>
              <a:t>html</a:t>
            </a:r>
            <a:r>
              <a:rPr lang="es-ES" sz="1600" dirty="0" smtClean="0">
                <a:latin typeface="Arial" panose="020B0604020202020204" pitchFamily="34" charset="0"/>
                <a:cs typeface="Arial" panose="020B0604020202020204" pitchFamily="34" charset="0"/>
              </a:rPr>
              <a:t>, lo normal y donde más se utiliza es en las tablas para definir las filas pares de un color y las filas impares de otro color.</a:t>
            </a:r>
            <a:endParaRPr lang="es-ES" sz="1600" dirty="0">
              <a:latin typeface="Arial" panose="020B0604020202020204" pitchFamily="34" charset="0"/>
              <a:cs typeface="Arial" panose="020B0604020202020204" pitchFamily="34" charset="0"/>
            </a:endParaRPr>
          </a:p>
        </p:txBody>
      </p:sp>
      <p:sp>
        <p:nvSpPr>
          <p:cNvPr id="9" name="8 Rectángulo"/>
          <p:cNvSpPr/>
          <p:nvPr/>
        </p:nvSpPr>
        <p:spPr>
          <a:xfrm>
            <a:off x="5500287" y="3338937"/>
            <a:ext cx="2680500" cy="152191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600" dirty="0" err="1">
                <a:solidFill>
                  <a:srgbClr val="008000"/>
                </a:solidFill>
                <a:latin typeface="Arial" panose="020B0604020202020204" pitchFamily="34" charset="0"/>
                <a:cs typeface="Arial" panose="020B0604020202020204" pitchFamily="34" charset="0"/>
              </a:rPr>
              <a:t>t</a:t>
            </a:r>
            <a:r>
              <a:rPr lang="es-ES" sz="1600" dirty="0" err="1" smtClean="0">
                <a:solidFill>
                  <a:srgbClr val="008000"/>
                </a:solidFill>
                <a:latin typeface="Arial" panose="020B0604020202020204" pitchFamily="34" charset="0"/>
                <a:cs typeface="Arial" panose="020B0604020202020204" pitchFamily="34" charset="0"/>
              </a:rPr>
              <a:t>able</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tr:nth-child</a:t>
            </a:r>
            <a:r>
              <a:rPr lang="es-ES" sz="1600" dirty="0" smtClean="0">
                <a:solidFill>
                  <a:srgbClr val="008000"/>
                </a:solidFill>
                <a:latin typeface="Arial" panose="020B0604020202020204" pitchFamily="34" charset="0"/>
                <a:cs typeface="Arial" panose="020B0604020202020204" pitchFamily="34" charset="0"/>
              </a:rPr>
              <a:t>(</a:t>
            </a:r>
            <a:r>
              <a:rPr lang="es-ES" sz="1600" dirty="0" err="1" smtClean="0">
                <a:solidFill>
                  <a:srgbClr val="008000"/>
                </a:solidFill>
                <a:latin typeface="Arial" panose="020B0604020202020204" pitchFamily="34" charset="0"/>
                <a:cs typeface="Arial" panose="020B0604020202020204" pitchFamily="34" charset="0"/>
              </a:rPr>
              <a:t>even</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color: red; </a:t>
            </a:r>
            <a:r>
              <a:rPr lang="es-ES" sz="1600" dirty="0" smtClean="0">
                <a:solidFill>
                  <a:srgbClr val="008000"/>
                </a:solidFill>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endParaRPr lang="es-ES" sz="16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s-ES" sz="1600" dirty="0" err="1">
                <a:solidFill>
                  <a:srgbClr val="008000"/>
                </a:solidFill>
                <a:latin typeface="Arial" panose="020B0604020202020204" pitchFamily="34" charset="0"/>
                <a:cs typeface="Arial" panose="020B0604020202020204" pitchFamily="34" charset="0"/>
              </a:rPr>
              <a:t>table</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tr:nth-child</a:t>
            </a:r>
            <a:r>
              <a:rPr lang="es-ES" sz="1600" dirty="0" smtClean="0">
                <a:solidFill>
                  <a:srgbClr val="008000"/>
                </a:solidFill>
                <a:latin typeface="Arial" panose="020B0604020202020204" pitchFamily="34" charset="0"/>
                <a:cs typeface="Arial" panose="020B0604020202020204" pitchFamily="34" charset="0"/>
              </a:rPr>
              <a:t>(</a:t>
            </a:r>
            <a:r>
              <a:rPr lang="es-ES" sz="1600" dirty="0" err="1" smtClean="0">
                <a:solidFill>
                  <a:srgbClr val="008000"/>
                </a:solidFill>
                <a:latin typeface="Arial" panose="020B0604020202020204" pitchFamily="34" charset="0"/>
                <a:cs typeface="Arial" panose="020B0604020202020204" pitchFamily="34" charset="0"/>
              </a:rPr>
              <a:t>odd</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color: </a:t>
            </a:r>
            <a:r>
              <a:rPr lang="es-ES" sz="1600" dirty="0" smtClean="0">
                <a:solidFill>
                  <a:srgbClr val="008000"/>
                </a:solidFill>
                <a:latin typeface="Arial" panose="020B0604020202020204" pitchFamily="34" charset="0"/>
                <a:cs typeface="Arial" panose="020B0604020202020204" pitchFamily="34" charset="0"/>
              </a:rPr>
              <a:t>blue; }</a:t>
            </a:r>
            <a:endParaRPr lang="es-ES" sz="1600" dirty="0">
              <a:solidFill>
                <a:srgbClr val="008000"/>
              </a:solidFill>
              <a:latin typeface="Arial" panose="020B0604020202020204" pitchFamily="34" charset="0"/>
              <a:cs typeface="Arial" panose="020B0604020202020204" pitchFamily="34" charset="0"/>
            </a:endParaRPr>
          </a:p>
        </p:txBody>
      </p:sp>
      <p:sp>
        <p:nvSpPr>
          <p:cNvPr id="17" name="16 Rectángulo"/>
          <p:cNvSpPr/>
          <p:nvPr/>
        </p:nvSpPr>
        <p:spPr>
          <a:xfrm>
            <a:off x="8587251" y="6659493"/>
            <a:ext cx="2922275" cy="338554"/>
          </a:xfrm>
          <a:prstGeom prst="rect">
            <a:avLst/>
          </a:prstGeom>
        </p:spPr>
        <p:txBody>
          <a:bodyPr wrap="none">
            <a:spAutoFit/>
          </a:bodyPr>
          <a:lstStyle/>
          <a:p>
            <a:r>
              <a:rPr lang="es-ES" sz="1600" dirty="0">
                <a:solidFill>
                  <a:schemeClr val="accent1"/>
                </a:solidFill>
              </a:rPr>
              <a:t>Ejemplo 3 Tabla simple </a:t>
            </a:r>
            <a:r>
              <a:rPr lang="es-ES" sz="1600" dirty="0" smtClean="0">
                <a:solidFill>
                  <a:schemeClr val="accent1"/>
                </a:solidFill>
              </a:rPr>
              <a:t>v1.4.html</a:t>
            </a:r>
            <a:endParaRPr lang="es-ES" sz="1600" dirty="0">
              <a:solidFill>
                <a:schemeClr val="accent1"/>
              </a:solidFill>
            </a:endParaRPr>
          </a:p>
        </p:txBody>
      </p:sp>
    </p:spTree>
    <p:extLst>
      <p:ext uri="{BB962C8B-B14F-4D97-AF65-F5344CB8AC3E}">
        <p14:creationId xmlns:p14="http://schemas.microsoft.com/office/powerpoint/2010/main" val="1967440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Selector </a:t>
            </a:r>
            <a:r>
              <a:rPr lang="es-ES" dirty="0" err="1" smtClean="0">
                <a:solidFill>
                  <a:schemeClr val="tx1">
                    <a:lumMod val="95000"/>
                    <a:lumOff val="5000"/>
                  </a:schemeClr>
                </a:solidFill>
              </a:rPr>
              <a:t>hover</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1077218"/>
          </a:xfrm>
          <a:prstGeom prst="rect">
            <a:avLst/>
          </a:prstGeom>
        </p:spPr>
        <p:txBody>
          <a:bodyPr wrap="square">
            <a:spAutoFit/>
          </a:bodyPr>
          <a:lstStyle/>
          <a:p>
            <a:pPr algn="just">
              <a:tabLst>
                <a:tab pos="361950" algn="l"/>
                <a:tab pos="714375" algn="l"/>
                <a:tab pos="1076325" algn="l"/>
                <a:tab pos="1438275" algn="l"/>
              </a:tabLst>
            </a:pPr>
            <a:r>
              <a:rPr lang="es-ES" sz="1600" dirty="0" smtClean="0"/>
              <a:t>El selector </a:t>
            </a:r>
            <a:r>
              <a:rPr lang="es-ES" sz="1600" dirty="0" err="1" smtClean="0"/>
              <a:t>hover</a:t>
            </a:r>
            <a:r>
              <a:rPr lang="es-ES" sz="1600" dirty="0" smtClean="0"/>
              <a:t> se utiliza para modificar las propiedades de un elemento cuando el ratón se sitúa encima de él. Puede ser utilizado para cualquier elemento.</a:t>
            </a:r>
          </a:p>
          <a:p>
            <a:pPr algn="just">
              <a:tabLst>
                <a:tab pos="361950" algn="l"/>
                <a:tab pos="714375" algn="l"/>
                <a:tab pos="1076325" algn="l"/>
                <a:tab pos="1438275" algn="l"/>
              </a:tabLst>
            </a:pPr>
            <a:endParaRPr lang="es-ES" sz="1600" dirty="0">
              <a:latin typeface="Arial" panose="020B0604020202020204" pitchFamily="34" charset="0"/>
              <a:cs typeface="Arial" panose="020B0604020202020204" pitchFamily="34" charset="0"/>
            </a:endParaRPr>
          </a:p>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Sintaxis:</a:t>
            </a:r>
            <a:endParaRPr lang="es-ES" sz="1600" dirty="0">
              <a:latin typeface="Arial" panose="020B0604020202020204" pitchFamily="34" charset="0"/>
              <a:cs typeface="Arial" panose="020B0604020202020204" pitchFamily="34" charset="0"/>
            </a:endParaRPr>
          </a:p>
        </p:txBody>
      </p:sp>
      <p:sp>
        <p:nvSpPr>
          <p:cNvPr id="9" name="8 Rectángulo"/>
          <p:cNvSpPr/>
          <p:nvPr/>
        </p:nvSpPr>
        <p:spPr>
          <a:xfrm>
            <a:off x="5500287" y="3236732"/>
            <a:ext cx="2680500" cy="102947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600" dirty="0" err="1" smtClean="0">
                <a:solidFill>
                  <a:srgbClr val="008000"/>
                </a:solidFill>
                <a:latin typeface="Arial" panose="020B0604020202020204" pitchFamily="34" charset="0"/>
                <a:cs typeface="Arial" panose="020B0604020202020204" pitchFamily="34" charset="0"/>
              </a:rPr>
              <a:t>elemento:hover</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css</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declarations</a:t>
            </a:r>
            <a:r>
              <a:rPr lang="es-ES" sz="16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a:t>
            </a:r>
          </a:p>
        </p:txBody>
      </p:sp>
      <p:sp>
        <p:nvSpPr>
          <p:cNvPr id="17" name="16 Rectángulo"/>
          <p:cNvSpPr/>
          <p:nvPr/>
        </p:nvSpPr>
        <p:spPr>
          <a:xfrm>
            <a:off x="8587251" y="6659493"/>
            <a:ext cx="2922275" cy="338554"/>
          </a:xfrm>
          <a:prstGeom prst="rect">
            <a:avLst/>
          </a:prstGeom>
        </p:spPr>
        <p:txBody>
          <a:bodyPr wrap="none">
            <a:spAutoFit/>
          </a:bodyPr>
          <a:lstStyle/>
          <a:p>
            <a:r>
              <a:rPr lang="es-ES" sz="1600" dirty="0">
                <a:solidFill>
                  <a:schemeClr val="accent1"/>
                </a:solidFill>
              </a:rPr>
              <a:t>Ejemplo 3 Tabla simple </a:t>
            </a:r>
            <a:r>
              <a:rPr lang="es-ES" sz="1600" dirty="0" smtClean="0">
                <a:solidFill>
                  <a:schemeClr val="accent1"/>
                </a:solidFill>
              </a:rPr>
              <a:t>v1.5.html</a:t>
            </a:r>
            <a:endParaRPr lang="es-ES" sz="1600" dirty="0">
              <a:solidFill>
                <a:schemeClr val="accent1"/>
              </a:solidFill>
            </a:endParaRPr>
          </a:p>
        </p:txBody>
      </p:sp>
      <p:sp>
        <p:nvSpPr>
          <p:cNvPr id="7" name="6 Rectángulo"/>
          <p:cNvSpPr/>
          <p:nvPr/>
        </p:nvSpPr>
        <p:spPr>
          <a:xfrm>
            <a:off x="2439372" y="4482232"/>
            <a:ext cx="8865662" cy="584775"/>
          </a:xfrm>
          <a:prstGeom prst="rect">
            <a:avLst/>
          </a:prstGeom>
        </p:spPr>
        <p:txBody>
          <a:bodyPr wrap="square">
            <a:spAutoFit/>
          </a:bodyPr>
          <a:lstStyle/>
          <a:p>
            <a:pPr algn="just">
              <a:tabLst>
                <a:tab pos="361950" algn="l"/>
                <a:tab pos="714375" algn="l"/>
                <a:tab pos="1076325" algn="l"/>
                <a:tab pos="1438275" algn="l"/>
              </a:tabLst>
            </a:pPr>
            <a:r>
              <a:rPr lang="es-ES" sz="1600" dirty="0" smtClean="0"/>
              <a:t>En el siguiente ejemplo conseguimos que el contenido de las filas se establezca a negrita al situar el ratón sobre ellas.</a:t>
            </a:r>
            <a:endParaRPr lang="es-ES" sz="1600" dirty="0">
              <a:latin typeface="Arial" panose="020B0604020202020204" pitchFamily="34" charset="0"/>
              <a:cs typeface="Arial" panose="020B0604020202020204" pitchFamily="34" charset="0"/>
            </a:endParaRPr>
          </a:p>
        </p:txBody>
      </p:sp>
      <p:sp>
        <p:nvSpPr>
          <p:cNvPr id="8" name="7 Rectángulo"/>
          <p:cNvSpPr/>
          <p:nvPr/>
        </p:nvSpPr>
        <p:spPr>
          <a:xfrm>
            <a:off x="5500287" y="5211145"/>
            <a:ext cx="2680500" cy="783255"/>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600" dirty="0" err="1">
                <a:solidFill>
                  <a:srgbClr val="008000"/>
                </a:solidFill>
                <a:latin typeface="Arial" panose="020B0604020202020204" pitchFamily="34" charset="0"/>
                <a:cs typeface="Arial" panose="020B0604020202020204" pitchFamily="34" charset="0"/>
              </a:rPr>
              <a:t>t</a:t>
            </a:r>
            <a:r>
              <a:rPr lang="es-ES" sz="1600" dirty="0" err="1" smtClean="0">
                <a:solidFill>
                  <a:srgbClr val="008000"/>
                </a:solidFill>
                <a:latin typeface="Arial" panose="020B0604020202020204" pitchFamily="34" charset="0"/>
                <a:cs typeface="Arial" panose="020B0604020202020204" pitchFamily="34" charset="0"/>
              </a:rPr>
              <a:t>able</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tr:hover</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font-weight</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bold</a:t>
            </a:r>
            <a:r>
              <a:rPr lang="es-ES" sz="1600" dirty="0" smtClean="0">
                <a:solidFill>
                  <a:srgbClr val="008000"/>
                </a:solidFill>
                <a:latin typeface="Arial" panose="020B0604020202020204" pitchFamily="34" charset="0"/>
                <a:cs typeface="Arial" panose="020B0604020202020204" pitchFamily="34" charset="0"/>
              </a:rPr>
              <a:t>; }</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9304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Elemento </a:t>
            </a:r>
            <a:r>
              <a:rPr lang="es-ES" dirty="0" err="1" smtClean="0">
                <a:solidFill>
                  <a:schemeClr val="tx1">
                    <a:lumMod val="95000"/>
                    <a:lumOff val="5000"/>
                  </a:schemeClr>
                </a:solidFill>
              </a:rPr>
              <a:t>colgroup</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2554545"/>
          </a:xfrm>
          <a:prstGeom prst="rect">
            <a:avLst/>
          </a:prstGeom>
        </p:spPr>
        <p:txBody>
          <a:bodyPr wrap="square">
            <a:spAutoFit/>
          </a:bodyPr>
          <a:lstStyle/>
          <a:p>
            <a:pPr algn="just">
              <a:tabLst>
                <a:tab pos="361950" algn="l"/>
                <a:tab pos="714375" algn="l"/>
                <a:tab pos="1076325" algn="l"/>
                <a:tab pos="1438275" algn="l"/>
              </a:tabLst>
            </a:pPr>
            <a:r>
              <a:rPr lang="es-ES" sz="1600" dirty="0" err="1" smtClean="0"/>
              <a:t>Colgroup</a:t>
            </a:r>
            <a:r>
              <a:rPr lang="es-ES" sz="1600" dirty="0" smtClean="0"/>
              <a:t> nos permite definir propiedades a las columnas de la tabla. Se le puede aplicar el atributo </a:t>
            </a:r>
            <a:r>
              <a:rPr lang="es-ES" sz="1600" dirty="0" err="1" smtClean="0"/>
              <a:t>class</a:t>
            </a:r>
            <a:r>
              <a:rPr lang="es-ES" sz="1600" dirty="0" smtClean="0"/>
              <a:t> a los elementos col, pero los valores definidos que sean duplicados con respecto a otras definiciones no se tendrán en cuenta. Además las propiedades de texto de formato no funcionan. Las únicas que funcionan son:</a:t>
            </a:r>
          </a:p>
          <a:p>
            <a:pPr marL="888048" lvl="1" indent="-285750" algn="just">
              <a:buFont typeface="Arial" panose="020B0604020202020204" pitchFamily="34" charset="0"/>
              <a:buChar char="•"/>
              <a:tabLst>
                <a:tab pos="361950" algn="l"/>
                <a:tab pos="714375" algn="l"/>
                <a:tab pos="1076325" algn="l"/>
                <a:tab pos="1438275" algn="l"/>
              </a:tabLst>
            </a:pPr>
            <a:r>
              <a:rPr lang="es-ES" sz="1600" dirty="0" err="1" smtClean="0"/>
              <a:t>Border</a:t>
            </a:r>
            <a:endParaRPr lang="es-ES" sz="1600" dirty="0" smtClean="0"/>
          </a:p>
          <a:p>
            <a:pPr marL="888048" lvl="1" indent="-285750" algn="just">
              <a:buFont typeface="Arial" panose="020B0604020202020204" pitchFamily="34" charset="0"/>
              <a:buChar char="•"/>
              <a:tabLst>
                <a:tab pos="361950" algn="l"/>
                <a:tab pos="714375" algn="l"/>
                <a:tab pos="1076325" algn="l"/>
                <a:tab pos="1438275" algn="l"/>
              </a:tabLst>
            </a:pPr>
            <a:r>
              <a:rPr lang="es-ES" sz="1600" dirty="0" err="1" smtClean="0"/>
              <a:t>Background</a:t>
            </a:r>
            <a:endParaRPr lang="es-ES" sz="1600" dirty="0" smtClean="0"/>
          </a:p>
          <a:p>
            <a:pPr marL="888048" lvl="1" indent="-285750" algn="just">
              <a:buFont typeface="Arial" panose="020B0604020202020204" pitchFamily="34" charset="0"/>
              <a:buChar char="•"/>
              <a:tabLst>
                <a:tab pos="361950" algn="l"/>
                <a:tab pos="714375" algn="l"/>
                <a:tab pos="1076325" algn="l"/>
                <a:tab pos="1438275" algn="l"/>
              </a:tabLst>
            </a:pPr>
            <a:r>
              <a:rPr lang="es-ES" sz="1600" dirty="0" err="1" smtClean="0"/>
              <a:t>Width</a:t>
            </a:r>
            <a:endParaRPr lang="es-ES" sz="1600" dirty="0" smtClean="0"/>
          </a:p>
          <a:p>
            <a:pPr marL="888048" lvl="1" indent="-285750" algn="just">
              <a:buFont typeface="Arial" panose="020B0604020202020204" pitchFamily="34" charset="0"/>
              <a:buChar char="•"/>
              <a:tabLst>
                <a:tab pos="361950" algn="l"/>
                <a:tab pos="714375" algn="l"/>
                <a:tab pos="1076325" algn="l"/>
                <a:tab pos="1438275" algn="l"/>
              </a:tabLst>
            </a:pPr>
            <a:r>
              <a:rPr lang="es-ES" sz="1600" dirty="0" err="1" smtClean="0"/>
              <a:t>visibility</a:t>
            </a:r>
            <a:endParaRPr lang="es-ES" sz="1600" dirty="0" smtClean="0"/>
          </a:p>
          <a:p>
            <a:pPr algn="just">
              <a:tabLst>
                <a:tab pos="361950" algn="l"/>
                <a:tab pos="714375" algn="l"/>
                <a:tab pos="1076325" algn="l"/>
                <a:tab pos="1438275" algn="l"/>
              </a:tabLst>
            </a:pPr>
            <a:endParaRPr lang="es-ES" sz="1600" dirty="0">
              <a:latin typeface="Arial" panose="020B0604020202020204" pitchFamily="34" charset="0"/>
              <a:cs typeface="Arial" panose="020B0604020202020204" pitchFamily="34" charset="0"/>
            </a:endParaRPr>
          </a:p>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Sintaxis simplificada:</a:t>
            </a:r>
            <a:endParaRPr lang="es-ES" sz="1600" dirty="0">
              <a:latin typeface="Arial" panose="020B0604020202020204" pitchFamily="34" charset="0"/>
              <a:cs typeface="Arial" panose="020B0604020202020204" pitchFamily="34" charset="0"/>
            </a:endParaRPr>
          </a:p>
        </p:txBody>
      </p:sp>
      <p:sp>
        <p:nvSpPr>
          <p:cNvPr id="9" name="8 Rectángulo"/>
          <p:cNvSpPr/>
          <p:nvPr/>
        </p:nvSpPr>
        <p:spPr>
          <a:xfrm>
            <a:off x="5500287" y="4554240"/>
            <a:ext cx="2680500" cy="176814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&lt;</a:t>
            </a:r>
            <a:r>
              <a:rPr lang="es-ES" sz="1600" dirty="0" err="1" smtClean="0">
                <a:solidFill>
                  <a:srgbClr val="008000"/>
                </a:solidFill>
                <a:latin typeface="Arial" panose="020B0604020202020204" pitchFamily="34" charset="0"/>
                <a:cs typeface="Arial" panose="020B0604020202020204" pitchFamily="34" charset="0"/>
              </a:rPr>
              <a:t>colgroup</a:t>
            </a:r>
            <a:r>
              <a:rPr lang="es-ES" sz="16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	&lt;col&gt;</a:t>
            </a: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	&lt;col&gt;</a:t>
            </a: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	&lt;col&gt;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&lt;col&gt;</a:t>
            </a:r>
            <a:endParaRPr lang="es-ES" sz="16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&lt;/</a:t>
            </a:r>
            <a:r>
              <a:rPr lang="es-ES" sz="1600" dirty="0" err="1" smtClean="0">
                <a:solidFill>
                  <a:srgbClr val="008000"/>
                </a:solidFill>
                <a:latin typeface="Arial" panose="020B0604020202020204" pitchFamily="34" charset="0"/>
                <a:cs typeface="Arial" panose="020B0604020202020204" pitchFamily="34" charset="0"/>
              </a:rPr>
              <a:t>colgroup</a:t>
            </a:r>
            <a:r>
              <a:rPr lang="es-ES" sz="1600" dirty="0" smtClean="0">
                <a:solidFill>
                  <a:srgbClr val="008000"/>
                </a:solidFill>
                <a:latin typeface="Arial" panose="020B0604020202020204" pitchFamily="34" charset="0"/>
                <a:cs typeface="Arial" panose="020B0604020202020204" pitchFamily="34" charset="0"/>
              </a:rPr>
              <a:t>&gt;</a:t>
            </a:r>
            <a:endParaRPr lang="es-ES" sz="1600" dirty="0">
              <a:solidFill>
                <a:srgbClr val="008000"/>
              </a:solidFill>
              <a:latin typeface="Arial" panose="020B0604020202020204" pitchFamily="34" charset="0"/>
              <a:cs typeface="Arial" panose="020B0604020202020204" pitchFamily="34" charset="0"/>
            </a:endParaRPr>
          </a:p>
        </p:txBody>
      </p:sp>
      <p:sp>
        <p:nvSpPr>
          <p:cNvPr id="7" name="6 Rectángulo"/>
          <p:cNvSpPr/>
          <p:nvPr/>
        </p:nvSpPr>
        <p:spPr>
          <a:xfrm>
            <a:off x="2439372" y="6519820"/>
            <a:ext cx="8865662" cy="338554"/>
          </a:xfrm>
          <a:prstGeom prst="rect">
            <a:avLst/>
          </a:prstGeom>
        </p:spPr>
        <p:txBody>
          <a:bodyPr wrap="square">
            <a:spAutoFit/>
          </a:bodyPr>
          <a:lstStyle/>
          <a:p>
            <a:pPr algn="just">
              <a:tabLst>
                <a:tab pos="361950" algn="l"/>
                <a:tab pos="714375" algn="l"/>
                <a:tab pos="1076325" algn="l"/>
                <a:tab pos="1438275" algn="l"/>
              </a:tabLst>
            </a:pPr>
            <a:r>
              <a:rPr lang="es-ES" sz="1600" dirty="0" smtClean="0"/>
              <a:t>En el elemento </a:t>
            </a:r>
            <a:r>
              <a:rPr lang="es-ES" sz="1600" dirty="0" err="1" smtClean="0"/>
              <a:t>colgroup</a:t>
            </a:r>
            <a:r>
              <a:rPr lang="es-ES" sz="1600" dirty="0" smtClean="0"/>
              <a:t> definimos las propiedades de las diferentes columnas con la etiqueta col.</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829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Elemento </a:t>
            </a:r>
            <a:r>
              <a:rPr lang="es-ES" dirty="0" err="1" smtClean="0">
                <a:solidFill>
                  <a:schemeClr val="tx1">
                    <a:lumMod val="95000"/>
                    <a:lumOff val="5000"/>
                  </a:schemeClr>
                </a:solidFill>
              </a:rPr>
              <a:t>colgroup</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338554"/>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Sintaxis ampliada:</a:t>
            </a:r>
            <a:endParaRPr lang="es-ES" sz="1600" dirty="0">
              <a:latin typeface="Arial" panose="020B0604020202020204" pitchFamily="34" charset="0"/>
              <a:cs typeface="Arial" panose="020B0604020202020204" pitchFamily="34" charset="0"/>
            </a:endParaRPr>
          </a:p>
        </p:txBody>
      </p:sp>
      <p:sp>
        <p:nvSpPr>
          <p:cNvPr id="9" name="8 Rectángulo"/>
          <p:cNvSpPr/>
          <p:nvPr/>
        </p:nvSpPr>
        <p:spPr>
          <a:xfrm>
            <a:off x="5500287" y="2321992"/>
            <a:ext cx="2680500" cy="152191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&lt;</a:t>
            </a:r>
            <a:r>
              <a:rPr lang="es-ES" sz="1600" dirty="0" err="1" smtClean="0">
                <a:solidFill>
                  <a:srgbClr val="008000"/>
                </a:solidFill>
                <a:latin typeface="Arial" panose="020B0604020202020204" pitchFamily="34" charset="0"/>
                <a:cs typeface="Arial" panose="020B0604020202020204" pitchFamily="34" charset="0"/>
              </a:rPr>
              <a:t>colgroup</a:t>
            </a:r>
            <a:r>
              <a:rPr lang="es-ES" sz="16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&lt;col </a:t>
            </a:r>
            <a:r>
              <a:rPr lang="es-ES" sz="1600" dirty="0" err="1" smtClean="0">
                <a:solidFill>
                  <a:srgbClr val="008000"/>
                </a:solidFill>
                <a:latin typeface="Arial" panose="020B0604020202020204" pitchFamily="34" charset="0"/>
                <a:cs typeface="Arial" panose="020B0604020202020204" pitchFamily="34" charset="0"/>
              </a:rPr>
              <a:t>class</a:t>
            </a:r>
            <a:r>
              <a:rPr lang="es-ES" sz="1600" dirty="0" smtClean="0">
                <a:solidFill>
                  <a:srgbClr val="008000"/>
                </a:solidFill>
                <a:latin typeface="Arial" panose="020B0604020202020204" pitchFamily="34" charset="0"/>
                <a:cs typeface="Arial" panose="020B0604020202020204" pitchFamily="34" charset="0"/>
              </a:rPr>
              <a:t>=‘centrado’&gt;</a:t>
            </a: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	&lt;col </a:t>
            </a:r>
            <a:r>
              <a:rPr lang="es-ES" sz="1600" dirty="0" err="1" smtClean="0">
                <a:solidFill>
                  <a:srgbClr val="008000"/>
                </a:solidFill>
                <a:latin typeface="Arial" panose="020B0604020202020204" pitchFamily="34" charset="0"/>
                <a:cs typeface="Arial" panose="020B0604020202020204" pitchFamily="34" charset="0"/>
              </a:rPr>
              <a:t>span</a:t>
            </a:r>
            <a:r>
              <a:rPr lang="es-ES" sz="1600" dirty="0" smtClean="0">
                <a:solidFill>
                  <a:srgbClr val="008000"/>
                </a:solidFill>
                <a:latin typeface="Arial" panose="020B0604020202020204" pitchFamily="34" charset="0"/>
                <a:cs typeface="Arial" panose="020B0604020202020204" pitchFamily="34" charset="0"/>
              </a:rPr>
              <a:t>=“2”&gt;</a:t>
            </a: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	&lt;col </a:t>
            </a:r>
            <a:r>
              <a:rPr lang="es-ES" sz="1600" dirty="0" err="1" smtClean="0">
                <a:solidFill>
                  <a:srgbClr val="008000"/>
                </a:solidFill>
                <a:latin typeface="Arial" panose="020B0604020202020204" pitchFamily="34" charset="0"/>
                <a:cs typeface="Arial" panose="020B0604020202020204" pitchFamily="34" charset="0"/>
              </a:rPr>
              <a:t>class</a:t>
            </a:r>
            <a:r>
              <a:rPr lang="es-ES" sz="1600" dirty="0" smtClean="0">
                <a:solidFill>
                  <a:srgbClr val="008000"/>
                </a:solidFill>
                <a:latin typeface="Arial" panose="020B0604020202020204" pitchFamily="34" charset="0"/>
                <a:cs typeface="Arial" panose="020B0604020202020204" pitchFamily="34" charset="0"/>
              </a:rPr>
              <a:t>=‘</a:t>
            </a:r>
            <a:r>
              <a:rPr lang="es-ES" sz="1600" dirty="0" err="1" smtClean="0">
                <a:solidFill>
                  <a:srgbClr val="008000"/>
                </a:solidFill>
                <a:latin typeface="Arial" panose="020B0604020202020204" pitchFamily="34" charset="0"/>
                <a:cs typeface="Arial" panose="020B0604020202020204" pitchFamily="34" charset="0"/>
              </a:rPr>
              <a:t>numerico</a:t>
            </a:r>
            <a:r>
              <a:rPr lang="es-ES" sz="16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&lt;/</a:t>
            </a:r>
            <a:r>
              <a:rPr lang="es-ES" sz="1600" dirty="0" err="1" smtClean="0">
                <a:solidFill>
                  <a:srgbClr val="008000"/>
                </a:solidFill>
                <a:latin typeface="Arial" panose="020B0604020202020204" pitchFamily="34" charset="0"/>
                <a:cs typeface="Arial" panose="020B0604020202020204" pitchFamily="34" charset="0"/>
              </a:rPr>
              <a:t>colgroup</a:t>
            </a:r>
            <a:r>
              <a:rPr lang="es-ES" sz="1600" dirty="0" smtClean="0">
                <a:solidFill>
                  <a:srgbClr val="008000"/>
                </a:solidFill>
                <a:latin typeface="Arial" panose="020B0604020202020204" pitchFamily="34" charset="0"/>
                <a:cs typeface="Arial" panose="020B0604020202020204" pitchFamily="34" charset="0"/>
              </a:rPr>
              <a:t>&gt;</a:t>
            </a:r>
            <a:endParaRPr lang="es-ES" sz="1600" dirty="0">
              <a:solidFill>
                <a:srgbClr val="008000"/>
              </a:solidFill>
              <a:latin typeface="Arial" panose="020B0604020202020204" pitchFamily="34" charset="0"/>
              <a:cs typeface="Arial" panose="020B0604020202020204" pitchFamily="34" charset="0"/>
            </a:endParaRPr>
          </a:p>
        </p:txBody>
      </p:sp>
      <p:sp>
        <p:nvSpPr>
          <p:cNvPr id="17" name="16 Rectángulo"/>
          <p:cNvSpPr/>
          <p:nvPr/>
        </p:nvSpPr>
        <p:spPr>
          <a:xfrm>
            <a:off x="8587251" y="6659493"/>
            <a:ext cx="2922275" cy="338554"/>
          </a:xfrm>
          <a:prstGeom prst="rect">
            <a:avLst/>
          </a:prstGeom>
        </p:spPr>
        <p:txBody>
          <a:bodyPr wrap="none">
            <a:spAutoFit/>
          </a:bodyPr>
          <a:lstStyle/>
          <a:p>
            <a:r>
              <a:rPr lang="es-ES" sz="1600" dirty="0">
                <a:solidFill>
                  <a:schemeClr val="accent1"/>
                </a:solidFill>
              </a:rPr>
              <a:t>Ejemplo 3 Tabla simple </a:t>
            </a:r>
            <a:r>
              <a:rPr lang="es-ES" sz="1600" dirty="0" smtClean="0">
                <a:solidFill>
                  <a:schemeClr val="accent1"/>
                </a:solidFill>
              </a:rPr>
              <a:t>v1.6.html</a:t>
            </a:r>
            <a:endParaRPr lang="es-ES" sz="1600" dirty="0">
              <a:solidFill>
                <a:schemeClr val="accent1"/>
              </a:solidFill>
            </a:endParaRPr>
          </a:p>
        </p:txBody>
      </p:sp>
      <p:sp>
        <p:nvSpPr>
          <p:cNvPr id="7" name="6 Rectángulo"/>
          <p:cNvSpPr/>
          <p:nvPr/>
        </p:nvSpPr>
        <p:spPr>
          <a:xfrm>
            <a:off x="2439372" y="4050184"/>
            <a:ext cx="8865662" cy="1323439"/>
          </a:xfrm>
          <a:prstGeom prst="rect">
            <a:avLst/>
          </a:prstGeom>
        </p:spPr>
        <p:txBody>
          <a:bodyPr wrap="square">
            <a:spAutoFit/>
          </a:bodyPr>
          <a:lstStyle/>
          <a:p>
            <a:pPr algn="just">
              <a:tabLst>
                <a:tab pos="361950" algn="l"/>
                <a:tab pos="714375" algn="l"/>
                <a:tab pos="1076325" algn="l"/>
                <a:tab pos="1438275" algn="l"/>
              </a:tabLst>
            </a:pPr>
            <a:r>
              <a:rPr lang="es-ES" sz="1600" dirty="0" smtClean="0"/>
              <a:t>Con la propiedad </a:t>
            </a:r>
            <a:r>
              <a:rPr lang="es-ES" sz="1600" dirty="0" err="1" smtClean="0"/>
              <a:t>class</a:t>
            </a:r>
            <a:r>
              <a:rPr lang="es-ES" sz="1600" dirty="0" smtClean="0"/>
              <a:t> podemos indicarle las propiedades </a:t>
            </a:r>
            <a:r>
              <a:rPr lang="es-ES" sz="1600" dirty="0" err="1" smtClean="0"/>
              <a:t>css</a:t>
            </a:r>
            <a:r>
              <a:rPr lang="es-ES" sz="1600" dirty="0" smtClean="0"/>
              <a:t>. </a:t>
            </a:r>
          </a:p>
          <a:p>
            <a:pPr algn="just">
              <a:tabLst>
                <a:tab pos="361950" algn="l"/>
                <a:tab pos="714375" algn="l"/>
                <a:tab pos="1076325" algn="l"/>
                <a:tab pos="1438275" algn="l"/>
              </a:tabLst>
            </a:pPr>
            <a:r>
              <a:rPr lang="es-ES" sz="1600" dirty="0" smtClean="0"/>
              <a:t>Si tenemos 4 columnas podemos definir 4 elementos col, pero con la propiedad </a:t>
            </a:r>
            <a:r>
              <a:rPr lang="es-ES" sz="1600" dirty="0" err="1" smtClean="0"/>
              <a:t>span</a:t>
            </a:r>
            <a:r>
              <a:rPr lang="es-ES" sz="1600" dirty="0" smtClean="0"/>
              <a:t> podemos simplificarlo indicando cuantas columnas con ese formato.</a:t>
            </a:r>
          </a:p>
          <a:p>
            <a:pPr algn="just">
              <a:tabLst>
                <a:tab pos="361950" algn="l"/>
                <a:tab pos="714375" algn="l"/>
                <a:tab pos="1076325" algn="l"/>
                <a:tab pos="1438275" algn="l"/>
              </a:tabLst>
            </a:pPr>
            <a:endParaRPr lang="es-ES" sz="1600" dirty="0"/>
          </a:p>
          <a:p>
            <a:pPr algn="just">
              <a:tabLst>
                <a:tab pos="361950" algn="l"/>
                <a:tab pos="714375" algn="l"/>
                <a:tab pos="1076325" algn="l"/>
                <a:tab pos="1438275" algn="l"/>
              </a:tabLst>
            </a:pPr>
            <a:r>
              <a:rPr lang="es-ES" sz="1600" dirty="0" smtClean="0"/>
              <a:t>Veamos el ejemplo donde se han aplicado propiedades de color de fondo y de texto.</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1749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Elemento </a:t>
            </a:r>
            <a:r>
              <a:rPr lang="es-ES" dirty="0" err="1" smtClean="0">
                <a:solidFill>
                  <a:schemeClr val="tx1">
                    <a:lumMod val="95000"/>
                    <a:lumOff val="5000"/>
                  </a:schemeClr>
                </a:solidFill>
              </a:rPr>
              <a:t>colgroup</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338554"/>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Veamos ahora como un ejemplo en el utilizamos las propiedades permitidas.</a:t>
            </a:r>
            <a:endParaRPr lang="es-ES" sz="1600" dirty="0">
              <a:latin typeface="Arial" panose="020B0604020202020204" pitchFamily="34" charset="0"/>
              <a:cs typeface="Arial" panose="020B0604020202020204" pitchFamily="34" charset="0"/>
            </a:endParaRPr>
          </a:p>
        </p:txBody>
      </p:sp>
      <p:sp>
        <p:nvSpPr>
          <p:cNvPr id="9" name="8 Rectángulo"/>
          <p:cNvSpPr/>
          <p:nvPr/>
        </p:nvSpPr>
        <p:spPr>
          <a:xfrm>
            <a:off x="2647869" y="2321992"/>
            <a:ext cx="3688612" cy="152191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&lt;</a:t>
            </a:r>
            <a:r>
              <a:rPr lang="es-ES" sz="1600" dirty="0" err="1" smtClean="0">
                <a:solidFill>
                  <a:srgbClr val="008000"/>
                </a:solidFill>
                <a:latin typeface="Arial" panose="020B0604020202020204" pitchFamily="34" charset="0"/>
                <a:cs typeface="Arial" panose="020B0604020202020204" pitchFamily="34" charset="0"/>
              </a:rPr>
              <a:t>colgroup</a:t>
            </a:r>
            <a:r>
              <a:rPr lang="es-ES" sz="16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&lt;col </a:t>
            </a:r>
            <a:r>
              <a:rPr lang="es-ES" sz="1600" dirty="0" err="1" smtClean="0">
                <a:solidFill>
                  <a:srgbClr val="008000"/>
                </a:solidFill>
                <a:latin typeface="Arial" panose="020B0604020202020204" pitchFamily="34" charset="0"/>
                <a:cs typeface="Arial" panose="020B0604020202020204" pitchFamily="34" charset="0"/>
              </a:rPr>
              <a:t>class</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primeracol</a:t>
            </a:r>
            <a:r>
              <a:rPr lang="es-ES" sz="1600" dirty="0">
                <a:solidFill>
                  <a:srgbClr val="008000"/>
                </a:solidFill>
                <a:latin typeface="Arial" panose="020B0604020202020204" pitchFamily="34" charset="0"/>
                <a:cs typeface="Arial" panose="020B0604020202020204" pitchFamily="34" charset="0"/>
              </a:rPr>
              <a:t>’&gt;</a:t>
            </a:r>
            <a:endParaRPr lang="es-ES" sz="1600" dirty="0" smtClean="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	&lt;col </a:t>
            </a:r>
            <a:r>
              <a:rPr lang="es-ES" sz="1600" dirty="0" err="1" smtClean="0">
                <a:solidFill>
                  <a:srgbClr val="008000"/>
                </a:solidFill>
                <a:latin typeface="Arial" panose="020B0604020202020204" pitchFamily="34" charset="0"/>
                <a:cs typeface="Arial" panose="020B0604020202020204" pitchFamily="34" charset="0"/>
              </a:rPr>
              <a:t>span</a:t>
            </a:r>
            <a:r>
              <a:rPr lang="es-ES" sz="1600" dirty="0" smtClean="0">
                <a:solidFill>
                  <a:srgbClr val="008000"/>
                </a:solidFill>
                <a:latin typeface="Arial" panose="020B0604020202020204" pitchFamily="34" charset="0"/>
                <a:cs typeface="Arial" panose="020B0604020202020204" pitchFamily="34" charset="0"/>
              </a:rPr>
              <a:t>=“</a:t>
            </a:r>
            <a:r>
              <a:rPr lang="es-ES" sz="1600" dirty="0">
                <a:solidFill>
                  <a:srgbClr val="008000"/>
                </a:solidFill>
                <a:latin typeface="Arial" panose="020B0604020202020204" pitchFamily="34" charset="0"/>
                <a:cs typeface="Arial" panose="020B0604020202020204" pitchFamily="34" charset="0"/>
              </a:rPr>
              <a:t>2” </a:t>
            </a:r>
            <a:r>
              <a:rPr lang="es-ES" sz="1600" dirty="0" err="1">
                <a:solidFill>
                  <a:srgbClr val="008000"/>
                </a:solidFill>
                <a:latin typeface="Arial" panose="020B0604020202020204" pitchFamily="34" charset="0"/>
                <a:cs typeface="Arial" panose="020B0604020202020204" pitchFamily="34" charset="0"/>
              </a:rPr>
              <a:t>class</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centralcol</a:t>
            </a:r>
            <a:r>
              <a:rPr lang="es-ES" sz="1600" dirty="0">
                <a:solidFill>
                  <a:srgbClr val="008000"/>
                </a:solidFill>
                <a:latin typeface="Arial" panose="020B0604020202020204" pitchFamily="34" charset="0"/>
                <a:cs typeface="Arial" panose="020B0604020202020204" pitchFamily="34" charset="0"/>
              </a:rPr>
              <a:t>"&gt;</a:t>
            </a:r>
            <a:endParaRPr lang="es-ES" sz="1600" dirty="0" smtClean="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	&lt;col </a:t>
            </a:r>
            <a:r>
              <a:rPr lang="es-ES" sz="1600" dirty="0" err="1" smtClean="0">
                <a:solidFill>
                  <a:srgbClr val="008000"/>
                </a:solidFill>
                <a:latin typeface="Arial" panose="020B0604020202020204" pitchFamily="34" charset="0"/>
                <a:cs typeface="Arial" panose="020B0604020202020204" pitchFamily="34" charset="0"/>
              </a:rPr>
              <a:t>class</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ultimacol</a:t>
            </a:r>
            <a:r>
              <a:rPr lang="es-ES" sz="1600" dirty="0">
                <a:solidFill>
                  <a:srgbClr val="008000"/>
                </a:solidFill>
                <a:latin typeface="Arial" panose="020B0604020202020204" pitchFamily="34" charset="0"/>
                <a:cs typeface="Arial" panose="020B0604020202020204" pitchFamily="34" charset="0"/>
              </a:rPr>
              <a:t>’&gt;</a:t>
            </a:r>
            <a:endParaRPr lang="es-ES" sz="1600" dirty="0" smtClean="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&lt;/</a:t>
            </a:r>
            <a:r>
              <a:rPr lang="es-ES" sz="1600" dirty="0" err="1" smtClean="0">
                <a:solidFill>
                  <a:srgbClr val="008000"/>
                </a:solidFill>
                <a:latin typeface="Arial" panose="020B0604020202020204" pitchFamily="34" charset="0"/>
                <a:cs typeface="Arial" panose="020B0604020202020204" pitchFamily="34" charset="0"/>
              </a:rPr>
              <a:t>colgroup</a:t>
            </a:r>
            <a:r>
              <a:rPr lang="es-ES" sz="1600" dirty="0" smtClean="0">
                <a:solidFill>
                  <a:srgbClr val="008000"/>
                </a:solidFill>
                <a:latin typeface="Arial" panose="020B0604020202020204" pitchFamily="34" charset="0"/>
                <a:cs typeface="Arial" panose="020B0604020202020204" pitchFamily="34" charset="0"/>
              </a:rPr>
              <a:t>&gt;</a:t>
            </a:r>
            <a:endParaRPr lang="es-ES" sz="1600" dirty="0">
              <a:solidFill>
                <a:srgbClr val="008000"/>
              </a:solidFill>
              <a:latin typeface="Arial" panose="020B0604020202020204" pitchFamily="34" charset="0"/>
              <a:cs typeface="Arial" panose="020B0604020202020204" pitchFamily="34" charset="0"/>
            </a:endParaRPr>
          </a:p>
        </p:txBody>
      </p:sp>
      <p:sp>
        <p:nvSpPr>
          <p:cNvPr id="17" name="16 Rectángulo"/>
          <p:cNvSpPr/>
          <p:nvPr/>
        </p:nvSpPr>
        <p:spPr>
          <a:xfrm>
            <a:off x="8587251" y="6659493"/>
            <a:ext cx="2922275" cy="338554"/>
          </a:xfrm>
          <a:prstGeom prst="rect">
            <a:avLst/>
          </a:prstGeom>
        </p:spPr>
        <p:txBody>
          <a:bodyPr wrap="none">
            <a:spAutoFit/>
          </a:bodyPr>
          <a:lstStyle/>
          <a:p>
            <a:r>
              <a:rPr lang="es-ES" sz="1600" dirty="0">
                <a:solidFill>
                  <a:schemeClr val="accent1"/>
                </a:solidFill>
              </a:rPr>
              <a:t>Ejemplo 3 Tabla simple </a:t>
            </a:r>
            <a:r>
              <a:rPr lang="es-ES" sz="1600" dirty="0" smtClean="0">
                <a:solidFill>
                  <a:schemeClr val="accent1"/>
                </a:solidFill>
              </a:rPr>
              <a:t>v1.7.html</a:t>
            </a:r>
            <a:endParaRPr lang="es-ES" sz="1600" dirty="0">
              <a:solidFill>
                <a:schemeClr val="accent1"/>
              </a:solidFill>
            </a:endParaRPr>
          </a:p>
        </p:txBody>
      </p:sp>
      <p:sp>
        <p:nvSpPr>
          <p:cNvPr id="7" name="6 Rectángulo"/>
          <p:cNvSpPr/>
          <p:nvPr/>
        </p:nvSpPr>
        <p:spPr>
          <a:xfrm>
            <a:off x="2439372" y="4050184"/>
            <a:ext cx="4185141" cy="1569660"/>
          </a:xfrm>
          <a:prstGeom prst="rect">
            <a:avLst/>
          </a:prstGeom>
        </p:spPr>
        <p:txBody>
          <a:bodyPr wrap="square">
            <a:spAutoFit/>
          </a:bodyPr>
          <a:lstStyle/>
          <a:p>
            <a:pPr algn="just">
              <a:tabLst>
                <a:tab pos="361950" algn="l"/>
                <a:tab pos="714375" algn="l"/>
                <a:tab pos="1076325" algn="l"/>
                <a:tab pos="1438275" algn="l"/>
              </a:tabLst>
            </a:pPr>
            <a:r>
              <a:rPr lang="es-ES" sz="1600" dirty="0" smtClean="0"/>
              <a:t>Casi todo perfecto excepto la propiedad </a:t>
            </a:r>
            <a:r>
              <a:rPr lang="es-ES" sz="1600" dirty="0" err="1" smtClean="0"/>
              <a:t>visibility</a:t>
            </a:r>
            <a:r>
              <a:rPr lang="es-ES" sz="1600" dirty="0" smtClean="0"/>
              <a:t> que en google </a:t>
            </a:r>
            <a:r>
              <a:rPr lang="es-ES" sz="1600" dirty="0" err="1" smtClean="0"/>
              <a:t>chrome</a:t>
            </a:r>
            <a:r>
              <a:rPr lang="es-ES" sz="1600" dirty="0" smtClean="0"/>
              <a:t>, v41.0.2272.118 m, (abril 2015) no funciona.</a:t>
            </a:r>
          </a:p>
          <a:p>
            <a:pPr algn="just">
              <a:tabLst>
                <a:tab pos="361950" algn="l"/>
                <a:tab pos="714375" algn="l"/>
                <a:tab pos="1076325" algn="l"/>
                <a:tab pos="1438275" algn="l"/>
              </a:tabLst>
            </a:pPr>
            <a:endParaRPr lang="es-ES" sz="1600" dirty="0">
              <a:latin typeface="Arial" panose="020B0604020202020204" pitchFamily="34" charset="0"/>
              <a:cs typeface="Arial" panose="020B0604020202020204" pitchFamily="34" charset="0"/>
            </a:endParaRPr>
          </a:p>
          <a:p>
            <a:pPr algn="just">
              <a:tabLst>
                <a:tab pos="361950" algn="l"/>
                <a:tab pos="714375" algn="l"/>
                <a:tab pos="1076325" algn="l"/>
                <a:tab pos="1438275" algn="l"/>
              </a:tabLst>
            </a:pPr>
            <a:r>
              <a:rPr lang="es-ES" sz="1600" dirty="0">
                <a:latin typeface="Arial" panose="020B0604020202020204" pitchFamily="34" charset="0"/>
                <a:cs typeface="Arial" panose="020B0604020202020204" pitchFamily="34" charset="0"/>
              </a:rPr>
              <a:t>En Firefox </a:t>
            </a:r>
            <a:r>
              <a:rPr lang="es-ES" sz="1600" dirty="0" smtClean="0">
                <a:latin typeface="Arial" panose="020B0604020202020204" pitchFamily="34" charset="0"/>
                <a:cs typeface="Arial" panose="020B0604020202020204" pitchFamily="34" charset="0"/>
              </a:rPr>
              <a:t>v36.0.1 si funciona, pero veamos como.</a:t>
            </a:r>
            <a:endParaRPr lang="es-ES" sz="1600" dirty="0">
              <a:latin typeface="Arial" panose="020B0604020202020204" pitchFamily="34" charset="0"/>
              <a:cs typeface="Arial" panose="020B0604020202020204" pitchFamily="34" charset="0"/>
            </a:endParaRPr>
          </a:p>
        </p:txBody>
      </p:sp>
      <p:sp>
        <p:nvSpPr>
          <p:cNvPr id="8" name="7 Rectángulo"/>
          <p:cNvSpPr/>
          <p:nvPr/>
        </p:nvSpPr>
        <p:spPr>
          <a:xfrm>
            <a:off x="6840537" y="2321991"/>
            <a:ext cx="4392488" cy="2753025"/>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primeracol</a:t>
            </a:r>
            <a:r>
              <a:rPr lang="es-ES" sz="16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background</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LightGray</a:t>
            </a:r>
            <a:r>
              <a:rPr lang="es-ES" sz="16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width</a:t>
            </a:r>
            <a:r>
              <a:rPr lang="es-ES" sz="1600" dirty="0">
                <a:solidFill>
                  <a:srgbClr val="008000"/>
                </a:solidFill>
                <a:latin typeface="Arial" panose="020B0604020202020204" pitchFamily="34" charset="0"/>
                <a:cs typeface="Arial" panose="020B0604020202020204" pitchFamily="34" charset="0"/>
              </a:rPr>
              <a:t>: 10%; }</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centralcol</a:t>
            </a:r>
            <a:r>
              <a:rPr lang="es-ES" sz="16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visibility</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collapse</a:t>
            </a:r>
            <a:r>
              <a:rPr lang="es-ES" sz="16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ultimacol</a:t>
            </a:r>
            <a:r>
              <a:rPr lang="es-ES" sz="16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background</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LightSteelBlue</a:t>
            </a:r>
            <a:r>
              <a:rPr lang="es-ES" sz="16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border</a:t>
            </a:r>
            <a:r>
              <a:rPr lang="es-ES" sz="1600" dirty="0">
                <a:solidFill>
                  <a:srgbClr val="008000"/>
                </a:solidFill>
                <a:latin typeface="Arial" panose="020B0604020202020204" pitchFamily="34" charset="0"/>
                <a:cs typeface="Arial" panose="020B0604020202020204" pitchFamily="34" charset="0"/>
              </a:rPr>
              <a:t>: 1px </a:t>
            </a:r>
            <a:r>
              <a:rPr lang="es-ES" sz="1600" dirty="0" err="1">
                <a:solidFill>
                  <a:srgbClr val="008000"/>
                </a:solidFill>
                <a:latin typeface="Arial" panose="020B0604020202020204" pitchFamily="34" charset="0"/>
                <a:cs typeface="Arial" panose="020B0604020202020204" pitchFamily="34" charset="0"/>
              </a:rPr>
              <a:t>solid</a:t>
            </a:r>
            <a:r>
              <a:rPr lang="es-ES" sz="1600" dirty="0">
                <a:solidFill>
                  <a:srgbClr val="008000"/>
                </a:solidFill>
                <a:latin typeface="Arial" panose="020B0604020202020204" pitchFamily="34" charset="0"/>
                <a:cs typeface="Arial" panose="020B0604020202020204" pitchFamily="34" charset="0"/>
              </a:rPr>
              <a:t> red; }</a:t>
            </a:r>
          </a:p>
        </p:txBody>
      </p:sp>
    </p:spTree>
    <p:extLst>
      <p:ext uri="{BB962C8B-B14F-4D97-AF65-F5344CB8AC3E}">
        <p14:creationId xmlns:p14="http://schemas.microsoft.com/office/powerpoint/2010/main" val="3405108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Introducción</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a:t>
            </a:r>
            <a:r>
              <a:rPr lang="es-ES" dirty="0" smtClean="0"/>
              <a:t>HTML y CSS - Introducción</a:t>
            </a:r>
            <a:endParaRPr lang="es-ES" dirty="0"/>
          </a:p>
        </p:txBody>
      </p:sp>
      <p:sp>
        <p:nvSpPr>
          <p:cNvPr id="3" name="2 Rectángulo"/>
          <p:cNvSpPr/>
          <p:nvPr/>
        </p:nvSpPr>
        <p:spPr>
          <a:xfrm>
            <a:off x="2304033" y="1961952"/>
            <a:ext cx="8928992" cy="830997"/>
          </a:xfrm>
          <a:prstGeom prst="rect">
            <a:avLst/>
          </a:prstGeom>
        </p:spPr>
        <p:txBody>
          <a:bodyPr wrap="square">
            <a:spAutoFit/>
          </a:bodyPr>
          <a:lstStyle/>
          <a:p>
            <a:pPr algn="just"/>
            <a:r>
              <a:rPr lang="es-ES" sz="1600" dirty="0" smtClean="0">
                <a:latin typeface="Arial" panose="020B0604020202020204" pitchFamily="34" charset="0"/>
                <a:cs typeface="Arial" panose="020B0604020202020204" pitchFamily="34" charset="0"/>
              </a:rPr>
              <a:t>El temario que vamos a ver a continuación se compone de:</a:t>
            </a:r>
          </a:p>
          <a:p>
            <a:pPr algn="just"/>
            <a:endParaRPr lang="es-ES" sz="16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s-ES" sz="1600" dirty="0" smtClean="0">
                <a:latin typeface="Arial" panose="020B0604020202020204" pitchFamily="34" charset="0"/>
                <a:cs typeface="Arial" panose="020B0604020202020204" pitchFamily="34" charset="0"/>
              </a:rPr>
              <a:t>Tablas</a:t>
            </a:r>
          </a:p>
        </p:txBody>
      </p:sp>
    </p:spTree>
    <p:extLst>
      <p:ext uri="{BB962C8B-B14F-4D97-AF65-F5344CB8AC3E}">
        <p14:creationId xmlns:p14="http://schemas.microsoft.com/office/powerpoint/2010/main" val="2195229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Elemento </a:t>
            </a:r>
            <a:r>
              <a:rPr lang="es-ES" dirty="0" err="1" smtClean="0">
                <a:solidFill>
                  <a:schemeClr val="tx1">
                    <a:lumMod val="95000"/>
                    <a:lumOff val="5000"/>
                  </a:schemeClr>
                </a:solidFill>
              </a:rPr>
              <a:t>colgroup</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1323439"/>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En Firefox tampoco funciona correctamente ya que tenemos en el elemento de la tabla definido </a:t>
            </a:r>
            <a:r>
              <a:rPr lang="es-ES" sz="1600" dirty="0" err="1" smtClean="0">
                <a:latin typeface="Arial" panose="020B0604020202020204" pitchFamily="34" charset="0"/>
                <a:cs typeface="Arial" panose="020B0604020202020204" pitchFamily="34" charset="0"/>
              </a:rPr>
              <a:t>border-collapse</a:t>
            </a:r>
            <a:r>
              <a:rPr lang="es-ES" sz="1600" dirty="0" smtClean="0">
                <a:latin typeface="Arial" panose="020B0604020202020204" pitchFamily="34" charset="0"/>
                <a:cs typeface="Arial" panose="020B0604020202020204" pitchFamily="34" charset="0"/>
              </a:rPr>
              <a:t>: </a:t>
            </a:r>
            <a:r>
              <a:rPr lang="es-ES" sz="1600" dirty="0" err="1" smtClean="0">
                <a:latin typeface="Arial" panose="020B0604020202020204" pitchFamily="34" charset="0"/>
                <a:cs typeface="Arial" panose="020B0604020202020204" pitchFamily="34" charset="0"/>
              </a:rPr>
              <a:t>collapse</a:t>
            </a:r>
            <a:r>
              <a:rPr lang="es-ES" sz="1600" dirty="0" smtClean="0">
                <a:latin typeface="Arial" panose="020B0604020202020204" pitchFamily="34" charset="0"/>
                <a:cs typeface="Arial" panose="020B0604020202020204" pitchFamily="34" charset="0"/>
              </a:rPr>
              <a:t>; </a:t>
            </a:r>
          </a:p>
          <a:p>
            <a:pPr algn="just">
              <a:tabLst>
                <a:tab pos="361950" algn="l"/>
                <a:tab pos="714375" algn="l"/>
                <a:tab pos="1076325" algn="l"/>
                <a:tab pos="1438275" algn="l"/>
              </a:tabLst>
            </a:pPr>
            <a:endParaRPr lang="es-ES" sz="1600" dirty="0">
              <a:latin typeface="Arial" panose="020B0604020202020204" pitchFamily="34" charset="0"/>
              <a:cs typeface="Arial" panose="020B0604020202020204" pitchFamily="34" charset="0"/>
            </a:endParaRPr>
          </a:p>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Si lo eliminamos, conseguimos que se oculten las columnas pero perdemos el borde rojo de la última columna.</a:t>
            </a:r>
            <a:endParaRPr lang="es-ES" sz="1600" dirty="0">
              <a:latin typeface="Arial" panose="020B0604020202020204" pitchFamily="34" charset="0"/>
              <a:cs typeface="Arial" panose="020B0604020202020204" pitchFamily="34" charset="0"/>
            </a:endParaRPr>
          </a:p>
        </p:txBody>
      </p:sp>
      <p:sp>
        <p:nvSpPr>
          <p:cNvPr id="17" name="16 Rectángulo"/>
          <p:cNvSpPr/>
          <p:nvPr/>
        </p:nvSpPr>
        <p:spPr>
          <a:xfrm>
            <a:off x="8587251" y="6659493"/>
            <a:ext cx="2922275" cy="338554"/>
          </a:xfrm>
          <a:prstGeom prst="rect">
            <a:avLst/>
          </a:prstGeom>
        </p:spPr>
        <p:txBody>
          <a:bodyPr wrap="none">
            <a:spAutoFit/>
          </a:bodyPr>
          <a:lstStyle/>
          <a:p>
            <a:r>
              <a:rPr lang="es-ES" sz="1600" dirty="0">
                <a:solidFill>
                  <a:schemeClr val="accent1"/>
                </a:solidFill>
              </a:rPr>
              <a:t>Ejemplo 3 Tabla simple </a:t>
            </a:r>
            <a:r>
              <a:rPr lang="es-ES" sz="1600" dirty="0" smtClean="0">
                <a:solidFill>
                  <a:schemeClr val="accent1"/>
                </a:solidFill>
              </a:rPr>
              <a:t>v1.8.html</a:t>
            </a:r>
            <a:endParaRPr lang="es-ES" sz="1600" dirty="0">
              <a:solidFill>
                <a:schemeClr val="accent1"/>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382" t="8869" r="37260" b="76445"/>
          <a:stretch/>
        </p:blipFill>
        <p:spPr bwMode="auto">
          <a:xfrm>
            <a:off x="2947901" y="3679528"/>
            <a:ext cx="4420293"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780" t="9051" r="51605" b="73937"/>
          <a:stretch/>
        </p:blipFill>
        <p:spPr bwMode="auto">
          <a:xfrm>
            <a:off x="8424713" y="3654872"/>
            <a:ext cx="2133380" cy="17577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89859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Elemento </a:t>
            </a:r>
            <a:r>
              <a:rPr lang="es-ES" dirty="0" err="1" smtClean="0">
                <a:solidFill>
                  <a:schemeClr val="tx1">
                    <a:lumMod val="95000"/>
                    <a:lumOff val="5000"/>
                  </a:schemeClr>
                </a:solidFill>
              </a:rPr>
              <a:t>colgroup</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584775"/>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Para que funcione correctamente debemos utilizar el selector </a:t>
            </a:r>
            <a:r>
              <a:rPr lang="es-ES" sz="1600" dirty="0" err="1" smtClean="0">
                <a:latin typeface="Arial" panose="020B0604020202020204" pitchFamily="34" charset="0"/>
                <a:cs typeface="Arial" panose="020B0604020202020204" pitchFamily="34" charset="0"/>
              </a:rPr>
              <a:t>nth-child</a:t>
            </a:r>
            <a:r>
              <a:rPr lang="es-ES" sz="1600" dirty="0" smtClean="0">
                <a:latin typeface="Arial" panose="020B0604020202020204" pitchFamily="34" charset="0"/>
                <a:cs typeface="Arial" panose="020B0604020202020204" pitchFamily="34" charset="0"/>
              </a:rPr>
              <a:t> combinado con el elemento </a:t>
            </a:r>
            <a:r>
              <a:rPr lang="es-ES" sz="1600" dirty="0" err="1" smtClean="0">
                <a:latin typeface="Arial" panose="020B0604020202020204" pitchFamily="34" charset="0"/>
                <a:cs typeface="Arial" panose="020B0604020202020204" pitchFamily="34" charset="0"/>
              </a:rPr>
              <a:t>colgroup</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9" name="8 Rectángulo"/>
          <p:cNvSpPr/>
          <p:nvPr/>
        </p:nvSpPr>
        <p:spPr>
          <a:xfrm>
            <a:off x="2454329" y="2662069"/>
            <a:ext cx="3168352" cy="102947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&lt;</a:t>
            </a:r>
            <a:r>
              <a:rPr lang="es-ES" sz="1200" dirty="0" err="1">
                <a:solidFill>
                  <a:srgbClr val="008000"/>
                </a:solidFill>
                <a:latin typeface="Arial" panose="020B0604020202020204" pitchFamily="34" charset="0"/>
                <a:cs typeface="Arial" panose="020B0604020202020204" pitchFamily="34" charset="0"/>
              </a:rPr>
              <a:t>colgroup</a:t>
            </a:r>
            <a:r>
              <a:rPr lang="es-ES" sz="12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smtClean="0">
                <a:solidFill>
                  <a:srgbClr val="008000"/>
                </a:solidFill>
                <a:latin typeface="Arial" panose="020B0604020202020204" pitchFamily="34" charset="0"/>
                <a:cs typeface="Arial" panose="020B0604020202020204" pitchFamily="34" charset="0"/>
              </a:rPr>
              <a:t>&lt;</a:t>
            </a:r>
            <a:r>
              <a:rPr lang="es-ES" sz="1200" dirty="0">
                <a:solidFill>
                  <a:srgbClr val="008000"/>
                </a:solidFill>
                <a:latin typeface="Arial" panose="020B0604020202020204" pitchFamily="34" charset="0"/>
                <a:cs typeface="Arial" panose="020B0604020202020204" pitchFamily="34" charset="0"/>
              </a:rPr>
              <a:t>col </a:t>
            </a:r>
            <a:r>
              <a:rPr lang="es-ES" sz="1200" dirty="0" err="1">
                <a:solidFill>
                  <a:srgbClr val="008000"/>
                </a:solidFill>
                <a:latin typeface="Arial" panose="020B0604020202020204" pitchFamily="34" charset="0"/>
                <a:cs typeface="Arial" panose="020B0604020202020204" pitchFamily="34" charset="0"/>
              </a:rPr>
              <a:t>class</a:t>
            </a:r>
            <a:r>
              <a:rPr lang="es-ES" sz="1200" dirty="0">
                <a:solidFill>
                  <a:srgbClr val="008000"/>
                </a:solidFill>
                <a:latin typeface="Arial" panose="020B0604020202020204" pitchFamily="34" charset="0"/>
                <a:cs typeface="Arial" panose="020B0604020202020204" pitchFamily="34" charset="0"/>
              </a:rPr>
              <a:t>="</a:t>
            </a:r>
            <a:r>
              <a:rPr lang="es-ES" sz="1200" dirty="0" err="1">
                <a:solidFill>
                  <a:srgbClr val="008000"/>
                </a:solidFill>
                <a:latin typeface="Arial" panose="020B0604020202020204" pitchFamily="34" charset="0"/>
                <a:cs typeface="Arial" panose="020B0604020202020204" pitchFamily="34" charset="0"/>
              </a:rPr>
              <a:t>primeracol</a:t>
            </a:r>
            <a:r>
              <a:rPr lang="es-ES" sz="12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smtClean="0">
                <a:solidFill>
                  <a:srgbClr val="008000"/>
                </a:solidFill>
                <a:latin typeface="Arial" panose="020B0604020202020204" pitchFamily="34" charset="0"/>
                <a:cs typeface="Arial" panose="020B0604020202020204" pitchFamily="34" charset="0"/>
              </a:rPr>
              <a:t>&lt;</a:t>
            </a:r>
            <a:r>
              <a:rPr lang="es-ES" sz="1200" dirty="0">
                <a:solidFill>
                  <a:srgbClr val="008000"/>
                </a:solidFill>
                <a:latin typeface="Arial" panose="020B0604020202020204" pitchFamily="34" charset="0"/>
                <a:cs typeface="Arial" panose="020B0604020202020204" pitchFamily="34" charset="0"/>
              </a:rPr>
              <a:t>col </a:t>
            </a:r>
            <a:r>
              <a:rPr lang="es-ES" sz="1200" dirty="0" err="1">
                <a:solidFill>
                  <a:srgbClr val="008000"/>
                </a:solidFill>
                <a:latin typeface="Arial" panose="020B0604020202020204" pitchFamily="34" charset="0"/>
                <a:cs typeface="Arial" panose="020B0604020202020204" pitchFamily="34" charset="0"/>
              </a:rPr>
              <a:t>class</a:t>
            </a:r>
            <a:r>
              <a:rPr lang="es-ES" sz="1200" dirty="0">
                <a:solidFill>
                  <a:srgbClr val="008000"/>
                </a:solidFill>
                <a:latin typeface="Arial" panose="020B0604020202020204" pitchFamily="34" charset="0"/>
                <a:cs typeface="Arial" panose="020B0604020202020204" pitchFamily="34" charset="0"/>
              </a:rPr>
              <a:t>='</a:t>
            </a:r>
            <a:r>
              <a:rPr lang="es-ES" sz="1200" dirty="0" err="1">
                <a:solidFill>
                  <a:srgbClr val="008000"/>
                </a:solidFill>
                <a:latin typeface="Arial" panose="020B0604020202020204" pitchFamily="34" charset="0"/>
                <a:cs typeface="Arial" panose="020B0604020202020204" pitchFamily="34" charset="0"/>
              </a:rPr>
              <a:t>ultimacol</a:t>
            </a:r>
            <a:r>
              <a:rPr lang="es-ES" sz="12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200" dirty="0" smtClean="0">
                <a:solidFill>
                  <a:srgbClr val="008000"/>
                </a:solidFill>
                <a:latin typeface="Arial" panose="020B0604020202020204" pitchFamily="34" charset="0"/>
                <a:cs typeface="Arial" panose="020B0604020202020204" pitchFamily="34" charset="0"/>
              </a:rPr>
              <a:t>&lt;/</a:t>
            </a:r>
            <a:r>
              <a:rPr lang="es-ES" sz="1200" dirty="0" err="1">
                <a:solidFill>
                  <a:srgbClr val="008000"/>
                </a:solidFill>
                <a:latin typeface="Arial" panose="020B0604020202020204" pitchFamily="34" charset="0"/>
                <a:cs typeface="Arial" panose="020B0604020202020204" pitchFamily="34" charset="0"/>
              </a:rPr>
              <a:t>colgroup</a:t>
            </a:r>
            <a:r>
              <a:rPr lang="es-ES" sz="1200" dirty="0">
                <a:solidFill>
                  <a:srgbClr val="008000"/>
                </a:solidFill>
                <a:latin typeface="Arial" panose="020B0604020202020204" pitchFamily="34" charset="0"/>
                <a:cs typeface="Arial" panose="020B0604020202020204" pitchFamily="34" charset="0"/>
              </a:rPr>
              <a:t>&gt;</a:t>
            </a:r>
          </a:p>
        </p:txBody>
      </p:sp>
      <p:sp>
        <p:nvSpPr>
          <p:cNvPr id="17" name="16 Rectángulo"/>
          <p:cNvSpPr/>
          <p:nvPr/>
        </p:nvSpPr>
        <p:spPr>
          <a:xfrm>
            <a:off x="8587251" y="6659493"/>
            <a:ext cx="2922275" cy="338554"/>
          </a:xfrm>
          <a:prstGeom prst="rect">
            <a:avLst/>
          </a:prstGeom>
        </p:spPr>
        <p:txBody>
          <a:bodyPr wrap="none">
            <a:spAutoFit/>
          </a:bodyPr>
          <a:lstStyle/>
          <a:p>
            <a:r>
              <a:rPr lang="es-ES" sz="1600" dirty="0">
                <a:solidFill>
                  <a:schemeClr val="accent1"/>
                </a:solidFill>
              </a:rPr>
              <a:t>Ejemplo 3 Tabla simple </a:t>
            </a:r>
            <a:r>
              <a:rPr lang="es-ES" sz="1600" dirty="0" smtClean="0">
                <a:solidFill>
                  <a:schemeClr val="accent1"/>
                </a:solidFill>
              </a:rPr>
              <a:t>v1.9.html</a:t>
            </a:r>
            <a:endParaRPr lang="es-ES" sz="1600" dirty="0">
              <a:solidFill>
                <a:schemeClr val="accent1"/>
              </a:solidFill>
            </a:endParaRPr>
          </a:p>
        </p:txBody>
      </p:sp>
      <p:sp>
        <p:nvSpPr>
          <p:cNvPr id="8" name="7 Rectángulo"/>
          <p:cNvSpPr/>
          <p:nvPr/>
        </p:nvSpPr>
        <p:spPr>
          <a:xfrm>
            <a:off x="5832425" y="2658341"/>
            <a:ext cx="5677101" cy="3984131"/>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a:t>
            </a:r>
            <a:r>
              <a:rPr lang="es-ES" sz="1200" dirty="0" err="1">
                <a:solidFill>
                  <a:srgbClr val="008000"/>
                </a:solidFill>
                <a:latin typeface="Arial" panose="020B0604020202020204" pitchFamily="34" charset="0"/>
                <a:cs typeface="Arial" panose="020B0604020202020204" pitchFamily="34" charset="0"/>
              </a:rPr>
              <a:t>primeracol</a:t>
            </a: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smtClean="0">
                <a:solidFill>
                  <a:srgbClr val="008000"/>
                </a:solidFill>
                <a:latin typeface="Arial" panose="020B0604020202020204" pitchFamily="34" charset="0"/>
                <a:cs typeface="Arial" panose="020B0604020202020204" pitchFamily="34" charset="0"/>
              </a:rPr>
              <a:t>background</a:t>
            </a: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LightGray</a:t>
            </a:r>
            <a:r>
              <a:rPr lang="es-ES" sz="12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smtClean="0">
                <a:solidFill>
                  <a:srgbClr val="008000"/>
                </a:solidFill>
                <a:latin typeface="Arial" panose="020B0604020202020204" pitchFamily="34" charset="0"/>
                <a:cs typeface="Arial" panose="020B0604020202020204" pitchFamily="34" charset="0"/>
              </a:rPr>
              <a:t>width</a:t>
            </a:r>
            <a:r>
              <a:rPr lang="es-ES" sz="1200" dirty="0">
                <a:solidFill>
                  <a:srgbClr val="008000"/>
                </a:solidFill>
                <a:latin typeface="Arial" panose="020B0604020202020204" pitchFamily="34" charset="0"/>
                <a:cs typeface="Arial" panose="020B0604020202020204" pitchFamily="34" charset="0"/>
              </a:rPr>
              <a:t>: 150px;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smtClean="0">
                <a:solidFill>
                  <a:srgbClr val="008000"/>
                </a:solidFill>
                <a:latin typeface="Arial" panose="020B0604020202020204" pitchFamily="34" charset="0"/>
                <a:cs typeface="Arial" panose="020B0604020202020204" pitchFamily="34" charset="0"/>
              </a:rPr>
              <a:t>.</a:t>
            </a:r>
            <a:r>
              <a:rPr lang="es-ES" sz="1200" dirty="0">
                <a:solidFill>
                  <a:srgbClr val="008000"/>
                </a:solidFill>
                <a:latin typeface="Arial" panose="020B0604020202020204" pitchFamily="34" charset="0"/>
                <a:cs typeface="Arial" panose="020B0604020202020204" pitchFamily="34" charset="0"/>
              </a:rPr>
              <a:t>empleados </a:t>
            </a:r>
            <a:r>
              <a:rPr lang="es-ES" sz="1200" dirty="0" err="1">
                <a:solidFill>
                  <a:srgbClr val="008000"/>
                </a:solidFill>
                <a:latin typeface="Arial" panose="020B0604020202020204" pitchFamily="34" charset="0"/>
                <a:cs typeface="Arial" panose="020B0604020202020204" pitchFamily="34" charset="0"/>
              </a:rPr>
              <a:t>th:nth-child</a:t>
            </a:r>
            <a:r>
              <a:rPr lang="es-ES" sz="1200" dirty="0">
                <a:solidFill>
                  <a:srgbClr val="008000"/>
                </a:solidFill>
                <a:latin typeface="Arial" panose="020B0604020202020204" pitchFamily="34" charset="0"/>
                <a:cs typeface="Arial" panose="020B0604020202020204" pitchFamily="34" charset="0"/>
              </a:rPr>
              <a:t>(1), .empleados </a:t>
            </a:r>
            <a:r>
              <a:rPr lang="es-ES" sz="1200" dirty="0" err="1">
                <a:solidFill>
                  <a:srgbClr val="008000"/>
                </a:solidFill>
                <a:latin typeface="Arial" panose="020B0604020202020204" pitchFamily="34" charset="0"/>
                <a:cs typeface="Arial" panose="020B0604020202020204" pitchFamily="34" charset="0"/>
              </a:rPr>
              <a:t>td:nth-child</a:t>
            </a:r>
            <a:r>
              <a:rPr lang="es-ES" sz="1200" dirty="0">
                <a:solidFill>
                  <a:srgbClr val="008000"/>
                </a:solidFill>
                <a:latin typeface="Arial" panose="020B0604020202020204" pitchFamily="34" charset="0"/>
                <a:cs typeface="Arial" panose="020B0604020202020204" pitchFamily="34" charset="0"/>
              </a:rPr>
              <a:t>(1)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text-align</a:t>
            </a:r>
            <a:r>
              <a:rPr lang="es-ES" sz="1200" dirty="0">
                <a:solidFill>
                  <a:srgbClr val="008000"/>
                </a:solidFill>
                <a:latin typeface="Arial" panose="020B0604020202020204" pitchFamily="34" charset="0"/>
                <a:cs typeface="Arial" panose="020B0604020202020204" pitchFamily="34" charset="0"/>
              </a:rPr>
              <a:t>: center;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smtClean="0">
                <a:solidFill>
                  <a:srgbClr val="008000"/>
                </a:solidFill>
                <a:latin typeface="Arial" panose="020B0604020202020204" pitchFamily="34" charset="0"/>
                <a:cs typeface="Arial" panose="020B0604020202020204" pitchFamily="34" charset="0"/>
              </a:rPr>
              <a:t>.</a:t>
            </a:r>
            <a:r>
              <a:rPr lang="es-ES" sz="1200" dirty="0">
                <a:solidFill>
                  <a:srgbClr val="008000"/>
                </a:solidFill>
                <a:latin typeface="Arial" panose="020B0604020202020204" pitchFamily="34" charset="0"/>
                <a:cs typeface="Arial" panose="020B0604020202020204" pitchFamily="34" charset="0"/>
              </a:rPr>
              <a:t>empleados </a:t>
            </a:r>
            <a:r>
              <a:rPr lang="es-ES" sz="1200" dirty="0" err="1">
                <a:solidFill>
                  <a:srgbClr val="008000"/>
                </a:solidFill>
                <a:latin typeface="Arial" panose="020B0604020202020204" pitchFamily="34" charset="0"/>
                <a:cs typeface="Arial" panose="020B0604020202020204" pitchFamily="34" charset="0"/>
              </a:rPr>
              <a:t>th:nth-child</a:t>
            </a:r>
            <a:r>
              <a:rPr lang="es-ES" sz="1200" dirty="0">
                <a:solidFill>
                  <a:srgbClr val="008000"/>
                </a:solidFill>
                <a:latin typeface="Arial" panose="020B0604020202020204" pitchFamily="34" charset="0"/>
                <a:cs typeface="Arial" panose="020B0604020202020204" pitchFamily="34" charset="0"/>
              </a:rPr>
              <a:t>(2), .empleados </a:t>
            </a:r>
            <a:r>
              <a:rPr lang="es-ES" sz="1200" dirty="0" err="1">
                <a:solidFill>
                  <a:srgbClr val="008000"/>
                </a:solidFill>
                <a:latin typeface="Arial" panose="020B0604020202020204" pitchFamily="34" charset="0"/>
                <a:cs typeface="Arial" panose="020B0604020202020204" pitchFamily="34" charset="0"/>
              </a:rPr>
              <a:t>td:nth-child</a:t>
            </a:r>
            <a:r>
              <a:rPr lang="es-ES" sz="1200" dirty="0">
                <a:solidFill>
                  <a:srgbClr val="008000"/>
                </a:solidFill>
                <a:latin typeface="Arial" panose="020B0604020202020204" pitchFamily="34" charset="0"/>
                <a:cs typeface="Arial" panose="020B0604020202020204" pitchFamily="34" charset="0"/>
              </a:rPr>
              <a:t>(2)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display</a:t>
            </a: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none</a:t>
            </a: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endParaRPr lang="es-ES" sz="12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s-ES" sz="1200" dirty="0" smtClean="0">
                <a:solidFill>
                  <a:srgbClr val="008000"/>
                </a:solidFill>
                <a:latin typeface="Arial" panose="020B0604020202020204" pitchFamily="34" charset="0"/>
                <a:cs typeface="Arial" panose="020B0604020202020204" pitchFamily="34" charset="0"/>
              </a:rPr>
              <a:t>.</a:t>
            </a:r>
            <a:r>
              <a:rPr lang="es-ES" sz="1200" dirty="0">
                <a:solidFill>
                  <a:srgbClr val="008000"/>
                </a:solidFill>
                <a:latin typeface="Arial" panose="020B0604020202020204" pitchFamily="34" charset="0"/>
                <a:cs typeface="Arial" panose="020B0604020202020204" pitchFamily="34" charset="0"/>
              </a:rPr>
              <a:t>empleados </a:t>
            </a:r>
            <a:r>
              <a:rPr lang="es-ES" sz="1200" dirty="0" err="1">
                <a:solidFill>
                  <a:srgbClr val="008000"/>
                </a:solidFill>
                <a:latin typeface="Arial" panose="020B0604020202020204" pitchFamily="34" charset="0"/>
                <a:cs typeface="Arial" panose="020B0604020202020204" pitchFamily="34" charset="0"/>
              </a:rPr>
              <a:t>th:nth-child</a:t>
            </a:r>
            <a:r>
              <a:rPr lang="es-ES" sz="1200" dirty="0">
                <a:solidFill>
                  <a:srgbClr val="008000"/>
                </a:solidFill>
                <a:latin typeface="Arial" panose="020B0604020202020204" pitchFamily="34" charset="0"/>
                <a:cs typeface="Arial" panose="020B0604020202020204" pitchFamily="34" charset="0"/>
              </a:rPr>
              <a:t>(3), .empleados </a:t>
            </a:r>
            <a:r>
              <a:rPr lang="es-ES" sz="1200" dirty="0" err="1" smtClean="0">
                <a:solidFill>
                  <a:srgbClr val="008000"/>
                </a:solidFill>
                <a:latin typeface="Arial" panose="020B0604020202020204" pitchFamily="34" charset="0"/>
                <a:cs typeface="Arial" panose="020B0604020202020204" pitchFamily="34" charset="0"/>
              </a:rPr>
              <a:t>td:nth-child</a:t>
            </a:r>
            <a:r>
              <a:rPr lang="es-ES" sz="1200" dirty="0" smtClean="0">
                <a:solidFill>
                  <a:srgbClr val="008000"/>
                </a:solidFill>
                <a:latin typeface="Arial" panose="020B0604020202020204" pitchFamily="34" charset="0"/>
                <a:cs typeface="Arial" panose="020B0604020202020204" pitchFamily="34" charset="0"/>
              </a:rPr>
              <a:t>(3</a:t>
            </a: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display</a:t>
            </a: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none</a:t>
            </a: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smtClean="0">
                <a:solidFill>
                  <a:srgbClr val="008000"/>
                </a:solidFill>
                <a:latin typeface="Arial" panose="020B0604020202020204" pitchFamily="34" charset="0"/>
                <a:cs typeface="Arial" panose="020B0604020202020204" pitchFamily="34" charset="0"/>
              </a:rPr>
              <a:t>.</a:t>
            </a:r>
            <a:r>
              <a:rPr lang="es-ES" sz="1200" dirty="0">
                <a:solidFill>
                  <a:srgbClr val="008000"/>
                </a:solidFill>
                <a:latin typeface="Arial" panose="020B0604020202020204" pitchFamily="34" charset="0"/>
                <a:cs typeface="Arial" panose="020B0604020202020204" pitchFamily="34" charset="0"/>
              </a:rPr>
              <a:t>empleados </a:t>
            </a:r>
            <a:r>
              <a:rPr lang="es-ES" sz="1200" dirty="0" err="1">
                <a:solidFill>
                  <a:srgbClr val="008000"/>
                </a:solidFill>
                <a:latin typeface="Arial" panose="020B0604020202020204" pitchFamily="34" charset="0"/>
                <a:cs typeface="Arial" panose="020B0604020202020204" pitchFamily="34" charset="0"/>
              </a:rPr>
              <a:t>th:nth-child</a:t>
            </a:r>
            <a:r>
              <a:rPr lang="es-ES" sz="1200" dirty="0">
                <a:solidFill>
                  <a:srgbClr val="008000"/>
                </a:solidFill>
                <a:latin typeface="Arial" panose="020B0604020202020204" pitchFamily="34" charset="0"/>
                <a:cs typeface="Arial" panose="020B0604020202020204" pitchFamily="34" charset="0"/>
              </a:rPr>
              <a:t>(4), .empleados </a:t>
            </a:r>
            <a:r>
              <a:rPr lang="es-ES" sz="1200" dirty="0" err="1">
                <a:solidFill>
                  <a:srgbClr val="008000"/>
                </a:solidFill>
                <a:latin typeface="Arial" panose="020B0604020202020204" pitchFamily="34" charset="0"/>
                <a:cs typeface="Arial" panose="020B0604020202020204" pitchFamily="34" charset="0"/>
              </a:rPr>
              <a:t>td:nth-child</a:t>
            </a:r>
            <a:r>
              <a:rPr lang="es-ES" sz="1200" dirty="0">
                <a:solidFill>
                  <a:srgbClr val="008000"/>
                </a:solidFill>
                <a:latin typeface="Arial" panose="020B0604020202020204" pitchFamily="34" charset="0"/>
                <a:cs typeface="Arial" panose="020B0604020202020204" pitchFamily="34" charset="0"/>
              </a:rPr>
              <a:t>(4)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text-align</a:t>
            </a: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right</a:t>
            </a: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smtClean="0">
                <a:solidFill>
                  <a:srgbClr val="008000"/>
                </a:solidFill>
                <a:latin typeface="Arial" panose="020B0604020202020204" pitchFamily="34" charset="0"/>
                <a:cs typeface="Arial" panose="020B0604020202020204" pitchFamily="34" charset="0"/>
              </a:rPr>
              <a:t>.</a:t>
            </a:r>
            <a:r>
              <a:rPr lang="es-ES" sz="1200" dirty="0" err="1">
                <a:solidFill>
                  <a:srgbClr val="008000"/>
                </a:solidFill>
                <a:latin typeface="Arial" panose="020B0604020202020204" pitchFamily="34" charset="0"/>
                <a:cs typeface="Arial" panose="020B0604020202020204" pitchFamily="34" charset="0"/>
              </a:rPr>
              <a:t>ultimacol</a:t>
            </a: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background</a:t>
            </a: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LightSteelBlue</a:t>
            </a:r>
            <a:r>
              <a:rPr lang="es-ES" sz="12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border</a:t>
            </a:r>
            <a:r>
              <a:rPr lang="es-ES" sz="1200" dirty="0">
                <a:solidFill>
                  <a:srgbClr val="008000"/>
                </a:solidFill>
                <a:latin typeface="Arial" panose="020B0604020202020204" pitchFamily="34" charset="0"/>
                <a:cs typeface="Arial" panose="020B0604020202020204" pitchFamily="34" charset="0"/>
              </a:rPr>
              <a:t>: 1px </a:t>
            </a:r>
            <a:r>
              <a:rPr lang="es-ES" sz="1200" dirty="0" err="1">
                <a:solidFill>
                  <a:srgbClr val="008000"/>
                </a:solidFill>
                <a:latin typeface="Arial" panose="020B0604020202020204" pitchFamily="34" charset="0"/>
                <a:cs typeface="Arial" panose="020B0604020202020204" pitchFamily="34" charset="0"/>
              </a:rPr>
              <a:t>solid</a:t>
            </a:r>
            <a:r>
              <a:rPr lang="es-ES" sz="1200" dirty="0">
                <a:solidFill>
                  <a:srgbClr val="008000"/>
                </a:solidFill>
                <a:latin typeface="Arial" panose="020B0604020202020204" pitchFamily="34" charset="0"/>
                <a:cs typeface="Arial" panose="020B0604020202020204" pitchFamily="34" charset="0"/>
              </a:rPr>
              <a:t> red;</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width</a:t>
            </a:r>
            <a:r>
              <a:rPr lang="es-ES" sz="1200" dirty="0">
                <a:solidFill>
                  <a:srgbClr val="008000"/>
                </a:solidFill>
                <a:latin typeface="Arial" panose="020B0604020202020204" pitchFamily="34" charset="0"/>
                <a:cs typeface="Arial" panose="020B0604020202020204" pitchFamily="34" charset="0"/>
              </a:rPr>
              <a:t>: 250px</a:t>
            </a:r>
            <a:r>
              <a:rPr lang="es-ES" sz="1200" dirty="0" smtClean="0">
                <a:solidFill>
                  <a:srgbClr val="008000"/>
                </a:solidFill>
                <a:latin typeface="Arial" panose="020B0604020202020204" pitchFamily="34" charset="0"/>
                <a:cs typeface="Arial" panose="020B0604020202020204" pitchFamily="34" charset="0"/>
              </a:rPr>
              <a:t>; }</a:t>
            </a:r>
            <a:endParaRPr lang="es-ES" sz="1200" dirty="0">
              <a:solidFill>
                <a:srgbClr val="008000"/>
              </a:solidFill>
              <a:latin typeface="Arial" panose="020B0604020202020204" pitchFamily="34" charset="0"/>
              <a:cs typeface="Arial" panose="020B0604020202020204" pitchFamily="34" charset="0"/>
            </a:endParaRPr>
          </a:p>
        </p:txBody>
      </p:sp>
      <p:sp>
        <p:nvSpPr>
          <p:cNvPr id="10" name="9 Rectángulo"/>
          <p:cNvSpPr/>
          <p:nvPr/>
        </p:nvSpPr>
        <p:spPr>
          <a:xfrm>
            <a:off x="2439372" y="4358018"/>
            <a:ext cx="3183309" cy="2308324"/>
          </a:xfrm>
          <a:prstGeom prst="rect">
            <a:avLst/>
          </a:prstGeom>
        </p:spPr>
        <p:txBody>
          <a:bodyPr wrap="square">
            <a:spAutoFit/>
          </a:bodyPr>
          <a:lstStyle/>
          <a:p>
            <a:pPr>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Lo hacemos definiendo que el primer </a:t>
            </a:r>
            <a:r>
              <a:rPr lang="es-ES" sz="1600" dirty="0" err="1" smtClean="0">
                <a:latin typeface="Arial" panose="020B0604020202020204" pitchFamily="34" charset="0"/>
                <a:cs typeface="Arial" panose="020B0604020202020204" pitchFamily="34" charset="0"/>
              </a:rPr>
              <a:t>td</a:t>
            </a:r>
            <a:r>
              <a:rPr lang="es-ES" sz="1600" dirty="0" smtClean="0">
                <a:latin typeface="Arial" panose="020B0604020202020204" pitchFamily="34" charset="0"/>
                <a:cs typeface="Arial" panose="020B0604020202020204" pitchFamily="34" charset="0"/>
              </a:rPr>
              <a:t> hijo este alineado al centro, que el segundo y el tercero los ocultamos y el cuarto lo alineamos a la derecha.</a:t>
            </a:r>
          </a:p>
          <a:p>
            <a:pPr>
              <a:tabLst>
                <a:tab pos="361950" algn="l"/>
                <a:tab pos="714375" algn="l"/>
                <a:tab pos="1076325" algn="l"/>
                <a:tab pos="1438275" algn="l"/>
              </a:tabLst>
            </a:pPr>
            <a:endParaRPr lang="es-ES" sz="1600" dirty="0">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s-ES" sz="1600" dirty="0" err="1" smtClean="0">
                <a:latin typeface="Arial" panose="020B0604020202020204" pitchFamily="34" charset="0"/>
                <a:cs typeface="Arial" panose="020B0604020202020204" pitchFamily="34" charset="0"/>
              </a:rPr>
              <a:t>Colgroup</a:t>
            </a:r>
            <a:r>
              <a:rPr lang="es-ES" sz="1600" dirty="0" smtClean="0">
                <a:latin typeface="Arial" panose="020B0604020202020204" pitchFamily="34" charset="0"/>
                <a:cs typeface="Arial" panose="020B0604020202020204" pitchFamily="34" charset="0"/>
              </a:rPr>
              <a:t> lo usamos para definir el fondo, la anchura y el borde de la última columna.</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2914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solidFill>
                  <a:schemeClr val="tx1">
                    <a:lumMod val="95000"/>
                    <a:lumOff val="5000"/>
                  </a:schemeClr>
                </a:solidFill>
              </a:rPr>
              <a:t>Elemento </a:t>
            </a:r>
            <a:r>
              <a:rPr lang="es-ES" dirty="0" err="1">
                <a:solidFill>
                  <a:schemeClr val="tx1">
                    <a:lumMod val="95000"/>
                    <a:lumOff val="5000"/>
                  </a:schemeClr>
                </a:solidFill>
              </a:rPr>
              <a:t>colgroup</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584775"/>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Para que funcione correctamente debemos utilizar el selector </a:t>
            </a:r>
            <a:r>
              <a:rPr lang="es-ES" sz="1600" dirty="0" err="1" smtClean="0">
                <a:latin typeface="Arial" panose="020B0604020202020204" pitchFamily="34" charset="0"/>
                <a:cs typeface="Arial" panose="020B0604020202020204" pitchFamily="34" charset="0"/>
              </a:rPr>
              <a:t>nth-child</a:t>
            </a:r>
            <a:r>
              <a:rPr lang="es-ES" sz="1600" dirty="0" smtClean="0">
                <a:latin typeface="Arial" panose="020B0604020202020204" pitchFamily="34" charset="0"/>
                <a:cs typeface="Arial" panose="020B0604020202020204" pitchFamily="34" charset="0"/>
              </a:rPr>
              <a:t> combinado con el elemento </a:t>
            </a:r>
            <a:r>
              <a:rPr lang="es-ES" sz="1600" dirty="0" err="1" smtClean="0">
                <a:latin typeface="Arial" panose="020B0604020202020204" pitchFamily="34" charset="0"/>
                <a:cs typeface="Arial" panose="020B0604020202020204" pitchFamily="34" charset="0"/>
              </a:rPr>
              <a:t>colgroup</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9" name="8 Rectángulo"/>
          <p:cNvSpPr/>
          <p:nvPr/>
        </p:nvSpPr>
        <p:spPr>
          <a:xfrm>
            <a:off x="2454329" y="2662069"/>
            <a:ext cx="3168352" cy="102947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&lt;</a:t>
            </a:r>
            <a:r>
              <a:rPr lang="es-ES" sz="1200" dirty="0" err="1">
                <a:solidFill>
                  <a:srgbClr val="008000"/>
                </a:solidFill>
                <a:latin typeface="Arial" panose="020B0604020202020204" pitchFamily="34" charset="0"/>
                <a:cs typeface="Arial" panose="020B0604020202020204" pitchFamily="34" charset="0"/>
              </a:rPr>
              <a:t>colgroup</a:t>
            </a:r>
            <a:r>
              <a:rPr lang="es-ES" sz="12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smtClean="0">
                <a:solidFill>
                  <a:srgbClr val="008000"/>
                </a:solidFill>
                <a:latin typeface="Arial" panose="020B0604020202020204" pitchFamily="34" charset="0"/>
                <a:cs typeface="Arial" panose="020B0604020202020204" pitchFamily="34" charset="0"/>
              </a:rPr>
              <a:t>&lt;</a:t>
            </a:r>
            <a:r>
              <a:rPr lang="es-ES" sz="1200" dirty="0">
                <a:solidFill>
                  <a:srgbClr val="008000"/>
                </a:solidFill>
                <a:latin typeface="Arial" panose="020B0604020202020204" pitchFamily="34" charset="0"/>
                <a:cs typeface="Arial" panose="020B0604020202020204" pitchFamily="34" charset="0"/>
              </a:rPr>
              <a:t>col </a:t>
            </a:r>
            <a:r>
              <a:rPr lang="es-ES" sz="1200" dirty="0" err="1">
                <a:solidFill>
                  <a:srgbClr val="008000"/>
                </a:solidFill>
                <a:latin typeface="Arial" panose="020B0604020202020204" pitchFamily="34" charset="0"/>
                <a:cs typeface="Arial" panose="020B0604020202020204" pitchFamily="34" charset="0"/>
              </a:rPr>
              <a:t>class</a:t>
            </a:r>
            <a:r>
              <a:rPr lang="es-ES" sz="1200" dirty="0">
                <a:solidFill>
                  <a:srgbClr val="008000"/>
                </a:solidFill>
                <a:latin typeface="Arial" panose="020B0604020202020204" pitchFamily="34" charset="0"/>
                <a:cs typeface="Arial" panose="020B0604020202020204" pitchFamily="34" charset="0"/>
              </a:rPr>
              <a:t>="</a:t>
            </a:r>
            <a:r>
              <a:rPr lang="es-ES" sz="1200" dirty="0" err="1">
                <a:solidFill>
                  <a:srgbClr val="008000"/>
                </a:solidFill>
                <a:latin typeface="Arial" panose="020B0604020202020204" pitchFamily="34" charset="0"/>
                <a:cs typeface="Arial" panose="020B0604020202020204" pitchFamily="34" charset="0"/>
              </a:rPr>
              <a:t>primeracol</a:t>
            </a:r>
            <a:r>
              <a:rPr lang="es-ES" sz="12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smtClean="0">
                <a:solidFill>
                  <a:srgbClr val="008000"/>
                </a:solidFill>
                <a:latin typeface="Arial" panose="020B0604020202020204" pitchFamily="34" charset="0"/>
                <a:cs typeface="Arial" panose="020B0604020202020204" pitchFamily="34" charset="0"/>
              </a:rPr>
              <a:t>&lt;</a:t>
            </a:r>
            <a:r>
              <a:rPr lang="es-ES" sz="1200" dirty="0">
                <a:solidFill>
                  <a:srgbClr val="008000"/>
                </a:solidFill>
                <a:latin typeface="Arial" panose="020B0604020202020204" pitchFamily="34" charset="0"/>
                <a:cs typeface="Arial" panose="020B0604020202020204" pitchFamily="34" charset="0"/>
              </a:rPr>
              <a:t>col </a:t>
            </a:r>
            <a:r>
              <a:rPr lang="es-ES" sz="1200" dirty="0" err="1">
                <a:solidFill>
                  <a:srgbClr val="008000"/>
                </a:solidFill>
                <a:latin typeface="Arial" panose="020B0604020202020204" pitchFamily="34" charset="0"/>
                <a:cs typeface="Arial" panose="020B0604020202020204" pitchFamily="34" charset="0"/>
              </a:rPr>
              <a:t>class</a:t>
            </a:r>
            <a:r>
              <a:rPr lang="es-ES" sz="1200" dirty="0">
                <a:solidFill>
                  <a:srgbClr val="008000"/>
                </a:solidFill>
                <a:latin typeface="Arial" panose="020B0604020202020204" pitchFamily="34" charset="0"/>
                <a:cs typeface="Arial" panose="020B0604020202020204" pitchFamily="34" charset="0"/>
              </a:rPr>
              <a:t>='</a:t>
            </a:r>
            <a:r>
              <a:rPr lang="es-ES" sz="1200" dirty="0" err="1">
                <a:solidFill>
                  <a:srgbClr val="008000"/>
                </a:solidFill>
                <a:latin typeface="Arial" panose="020B0604020202020204" pitchFamily="34" charset="0"/>
                <a:cs typeface="Arial" panose="020B0604020202020204" pitchFamily="34" charset="0"/>
              </a:rPr>
              <a:t>ultimacol</a:t>
            </a:r>
            <a:r>
              <a:rPr lang="es-ES" sz="12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200" dirty="0" smtClean="0">
                <a:solidFill>
                  <a:srgbClr val="008000"/>
                </a:solidFill>
                <a:latin typeface="Arial" panose="020B0604020202020204" pitchFamily="34" charset="0"/>
                <a:cs typeface="Arial" panose="020B0604020202020204" pitchFamily="34" charset="0"/>
              </a:rPr>
              <a:t>&lt;/</a:t>
            </a:r>
            <a:r>
              <a:rPr lang="es-ES" sz="1200" dirty="0" err="1">
                <a:solidFill>
                  <a:srgbClr val="008000"/>
                </a:solidFill>
                <a:latin typeface="Arial" panose="020B0604020202020204" pitchFamily="34" charset="0"/>
                <a:cs typeface="Arial" panose="020B0604020202020204" pitchFamily="34" charset="0"/>
              </a:rPr>
              <a:t>colgroup</a:t>
            </a:r>
            <a:r>
              <a:rPr lang="es-ES" sz="1200" dirty="0">
                <a:solidFill>
                  <a:srgbClr val="008000"/>
                </a:solidFill>
                <a:latin typeface="Arial" panose="020B0604020202020204" pitchFamily="34" charset="0"/>
                <a:cs typeface="Arial" panose="020B0604020202020204" pitchFamily="34" charset="0"/>
              </a:rPr>
              <a:t>&gt;</a:t>
            </a:r>
          </a:p>
        </p:txBody>
      </p:sp>
      <p:sp>
        <p:nvSpPr>
          <p:cNvPr id="17" name="16 Rectángulo"/>
          <p:cNvSpPr/>
          <p:nvPr/>
        </p:nvSpPr>
        <p:spPr>
          <a:xfrm>
            <a:off x="8587251" y="6659493"/>
            <a:ext cx="2922275" cy="338554"/>
          </a:xfrm>
          <a:prstGeom prst="rect">
            <a:avLst/>
          </a:prstGeom>
        </p:spPr>
        <p:txBody>
          <a:bodyPr wrap="none">
            <a:spAutoFit/>
          </a:bodyPr>
          <a:lstStyle/>
          <a:p>
            <a:r>
              <a:rPr lang="es-ES" sz="1600" dirty="0">
                <a:solidFill>
                  <a:schemeClr val="accent1"/>
                </a:solidFill>
              </a:rPr>
              <a:t>Ejemplo 3 Tabla simple </a:t>
            </a:r>
            <a:r>
              <a:rPr lang="es-ES" sz="1600" dirty="0" smtClean="0">
                <a:solidFill>
                  <a:schemeClr val="accent1"/>
                </a:solidFill>
              </a:rPr>
              <a:t>v1.9.html</a:t>
            </a:r>
            <a:endParaRPr lang="es-ES" sz="1600" dirty="0">
              <a:solidFill>
                <a:schemeClr val="accent1"/>
              </a:solidFill>
            </a:endParaRPr>
          </a:p>
        </p:txBody>
      </p:sp>
      <p:sp>
        <p:nvSpPr>
          <p:cNvPr id="8" name="7 Rectángulo"/>
          <p:cNvSpPr/>
          <p:nvPr/>
        </p:nvSpPr>
        <p:spPr>
          <a:xfrm>
            <a:off x="5832425" y="2658341"/>
            <a:ext cx="5677101" cy="3984131"/>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a:t>
            </a:r>
            <a:r>
              <a:rPr lang="es-ES" sz="1200" dirty="0" err="1">
                <a:solidFill>
                  <a:srgbClr val="008000"/>
                </a:solidFill>
                <a:latin typeface="Arial" panose="020B0604020202020204" pitchFamily="34" charset="0"/>
                <a:cs typeface="Arial" panose="020B0604020202020204" pitchFamily="34" charset="0"/>
              </a:rPr>
              <a:t>primeracol</a:t>
            </a: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smtClean="0">
                <a:solidFill>
                  <a:srgbClr val="008000"/>
                </a:solidFill>
                <a:latin typeface="Arial" panose="020B0604020202020204" pitchFamily="34" charset="0"/>
                <a:cs typeface="Arial" panose="020B0604020202020204" pitchFamily="34" charset="0"/>
              </a:rPr>
              <a:t>background</a:t>
            </a: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LightGray</a:t>
            </a:r>
            <a:r>
              <a:rPr lang="es-ES" sz="12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smtClean="0">
                <a:solidFill>
                  <a:srgbClr val="008000"/>
                </a:solidFill>
                <a:latin typeface="Arial" panose="020B0604020202020204" pitchFamily="34" charset="0"/>
                <a:cs typeface="Arial" panose="020B0604020202020204" pitchFamily="34" charset="0"/>
              </a:rPr>
              <a:t>width</a:t>
            </a:r>
            <a:r>
              <a:rPr lang="es-ES" sz="1200" dirty="0">
                <a:solidFill>
                  <a:srgbClr val="008000"/>
                </a:solidFill>
                <a:latin typeface="Arial" panose="020B0604020202020204" pitchFamily="34" charset="0"/>
                <a:cs typeface="Arial" panose="020B0604020202020204" pitchFamily="34" charset="0"/>
              </a:rPr>
              <a:t>: 150px;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smtClean="0">
                <a:solidFill>
                  <a:srgbClr val="008000"/>
                </a:solidFill>
                <a:latin typeface="Arial" panose="020B0604020202020204" pitchFamily="34" charset="0"/>
                <a:cs typeface="Arial" panose="020B0604020202020204" pitchFamily="34" charset="0"/>
              </a:rPr>
              <a:t>.</a:t>
            </a:r>
            <a:r>
              <a:rPr lang="es-ES" sz="1200" dirty="0">
                <a:solidFill>
                  <a:srgbClr val="008000"/>
                </a:solidFill>
                <a:latin typeface="Arial" panose="020B0604020202020204" pitchFamily="34" charset="0"/>
                <a:cs typeface="Arial" panose="020B0604020202020204" pitchFamily="34" charset="0"/>
              </a:rPr>
              <a:t>empleados </a:t>
            </a:r>
            <a:r>
              <a:rPr lang="es-ES" sz="1200" dirty="0" err="1">
                <a:solidFill>
                  <a:srgbClr val="008000"/>
                </a:solidFill>
                <a:latin typeface="Arial" panose="020B0604020202020204" pitchFamily="34" charset="0"/>
                <a:cs typeface="Arial" panose="020B0604020202020204" pitchFamily="34" charset="0"/>
              </a:rPr>
              <a:t>th:nth-child</a:t>
            </a:r>
            <a:r>
              <a:rPr lang="es-ES" sz="1200" dirty="0">
                <a:solidFill>
                  <a:srgbClr val="008000"/>
                </a:solidFill>
                <a:latin typeface="Arial" panose="020B0604020202020204" pitchFamily="34" charset="0"/>
                <a:cs typeface="Arial" panose="020B0604020202020204" pitchFamily="34" charset="0"/>
              </a:rPr>
              <a:t>(1), .empleados </a:t>
            </a:r>
            <a:r>
              <a:rPr lang="es-ES" sz="1200" dirty="0" err="1">
                <a:solidFill>
                  <a:srgbClr val="008000"/>
                </a:solidFill>
                <a:latin typeface="Arial" panose="020B0604020202020204" pitchFamily="34" charset="0"/>
                <a:cs typeface="Arial" panose="020B0604020202020204" pitchFamily="34" charset="0"/>
              </a:rPr>
              <a:t>td:nth-child</a:t>
            </a:r>
            <a:r>
              <a:rPr lang="es-ES" sz="1200" dirty="0">
                <a:solidFill>
                  <a:srgbClr val="008000"/>
                </a:solidFill>
                <a:latin typeface="Arial" panose="020B0604020202020204" pitchFamily="34" charset="0"/>
                <a:cs typeface="Arial" panose="020B0604020202020204" pitchFamily="34" charset="0"/>
              </a:rPr>
              <a:t>(1)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text-align</a:t>
            </a:r>
            <a:r>
              <a:rPr lang="es-ES" sz="1200" dirty="0">
                <a:solidFill>
                  <a:srgbClr val="008000"/>
                </a:solidFill>
                <a:latin typeface="Arial" panose="020B0604020202020204" pitchFamily="34" charset="0"/>
                <a:cs typeface="Arial" panose="020B0604020202020204" pitchFamily="34" charset="0"/>
              </a:rPr>
              <a:t>: center;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smtClean="0">
                <a:solidFill>
                  <a:srgbClr val="008000"/>
                </a:solidFill>
                <a:latin typeface="Arial" panose="020B0604020202020204" pitchFamily="34" charset="0"/>
                <a:cs typeface="Arial" panose="020B0604020202020204" pitchFamily="34" charset="0"/>
              </a:rPr>
              <a:t>.</a:t>
            </a:r>
            <a:r>
              <a:rPr lang="es-ES" sz="1200" dirty="0">
                <a:solidFill>
                  <a:srgbClr val="008000"/>
                </a:solidFill>
                <a:latin typeface="Arial" panose="020B0604020202020204" pitchFamily="34" charset="0"/>
                <a:cs typeface="Arial" panose="020B0604020202020204" pitchFamily="34" charset="0"/>
              </a:rPr>
              <a:t>empleados </a:t>
            </a:r>
            <a:r>
              <a:rPr lang="es-ES" sz="1200" dirty="0" err="1">
                <a:solidFill>
                  <a:srgbClr val="008000"/>
                </a:solidFill>
                <a:latin typeface="Arial" panose="020B0604020202020204" pitchFamily="34" charset="0"/>
                <a:cs typeface="Arial" panose="020B0604020202020204" pitchFamily="34" charset="0"/>
              </a:rPr>
              <a:t>th:nth-child</a:t>
            </a:r>
            <a:r>
              <a:rPr lang="es-ES" sz="1200" dirty="0">
                <a:solidFill>
                  <a:srgbClr val="008000"/>
                </a:solidFill>
                <a:latin typeface="Arial" panose="020B0604020202020204" pitchFamily="34" charset="0"/>
                <a:cs typeface="Arial" panose="020B0604020202020204" pitchFamily="34" charset="0"/>
              </a:rPr>
              <a:t>(2), .empleados </a:t>
            </a:r>
            <a:r>
              <a:rPr lang="es-ES" sz="1200" dirty="0" err="1">
                <a:solidFill>
                  <a:srgbClr val="008000"/>
                </a:solidFill>
                <a:latin typeface="Arial" panose="020B0604020202020204" pitchFamily="34" charset="0"/>
                <a:cs typeface="Arial" panose="020B0604020202020204" pitchFamily="34" charset="0"/>
              </a:rPr>
              <a:t>td:nth-child</a:t>
            </a:r>
            <a:r>
              <a:rPr lang="es-ES" sz="1200" dirty="0">
                <a:solidFill>
                  <a:srgbClr val="008000"/>
                </a:solidFill>
                <a:latin typeface="Arial" panose="020B0604020202020204" pitchFamily="34" charset="0"/>
                <a:cs typeface="Arial" panose="020B0604020202020204" pitchFamily="34" charset="0"/>
              </a:rPr>
              <a:t>(2)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display</a:t>
            </a: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none</a:t>
            </a: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endParaRPr lang="es-ES" sz="12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s-ES" sz="1200" dirty="0" smtClean="0">
                <a:solidFill>
                  <a:srgbClr val="008000"/>
                </a:solidFill>
                <a:latin typeface="Arial" panose="020B0604020202020204" pitchFamily="34" charset="0"/>
                <a:cs typeface="Arial" panose="020B0604020202020204" pitchFamily="34" charset="0"/>
              </a:rPr>
              <a:t>.</a:t>
            </a:r>
            <a:r>
              <a:rPr lang="es-ES" sz="1200" dirty="0">
                <a:solidFill>
                  <a:srgbClr val="008000"/>
                </a:solidFill>
                <a:latin typeface="Arial" panose="020B0604020202020204" pitchFamily="34" charset="0"/>
                <a:cs typeface="Arial" panose="020B0604020202020204" pitchFamily="34" charset="0"/>
              </a:rPr>
              <a:t>empleados </a:t>
            </a:r>
            <a:r>
              <a:rPr lang="es-ES" sz="1200" dirty="0" err="1">
                <a:solidFill>
                  <a:srgbClr val="008000"/>
                </a:solidFill>
                <a:latin typeface="Arial" panose="020B0604020202020204" pitchFamily="34" charset="0"/>
                <a:cs typeface="Arial" panose="020B0604020202020204" pitchFamily="34" charset="0"/>
              </a:rPr>
              <a:t>th:nth-child</a:t>
            </a:r>
            <a:r>
              <a:rPr lang="es-ES" sz="1200" dirty="0">
                <a:solidFill>
                  <a:srgbClr val="008000"/>
                </a:solidFill>
                <a:latin typeface="Arial" panose="020B0604020202020204" pitchFamily="34" charset="0"/>
                <a:cs typeface="Arial" panose="020B0604020202020204" pitchFamily="34" charset="0"/>
              </a:rPr>
              <a:t>(3), .empleados </a:t>
            </a:r>
            <a:r>
              <a:rPr lang="es-ES" sz="1200" dirty="0" err="1" smtClean="0">
                <a:solidFill>
                  <a:srgbClr val="008000"/>
                </a:solidFill>
                <a:latin typeface="Arial" panose="020B0604020202020204" pitchFamily="34" charset="0"/>
                <a:cs typeface="Arial" panose="020B0604020202020204" pitchFamily="34" charset="0"/>
              </a:rPr>
              <a:t>td:nth-child</a:t>
            </a:r>
            <a:r>
              <a:rPr lang="es-ES" sz="1200" dirty="0" smtClean="0">
                <a:solidFill>
                  <a:srgbClr val="008000"/>
                </a:solidFill>
                <a:latin typeface="Arial" panose="020B0604020202020204" pitchFamily="34" charset="0"/>
                <a:cs typeface="Arial" panose="020B0604020202020204" pitchFamily="34" charset="0"/>
              </a:rPr>
              <a:t>(3</a:t>
            </a: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display</a:t>
            </a: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none</a:t>
            </a: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smtClean="0">
                <a:solidFill>
                  <a:srgbClr val="008000"/>
                </a:solidFill>
                <a:latin typeface="Arial" panose="020B0604020202020204" pitchFamily="34" charset="0"/>
                <a:cs typeface="Arial" panose="020B0604020202020204" pitchFamily="34" charset="0"/>
              </a:rPr>
              <a:t>.</a:t>
            </a:r>
            <a:r>
              <a:rPr lang="es-ES" sz="1200" dirty="0">
                <a:solidFill>
                  <a:srgbClr val="008000"/>
                </a:solidFill>
                <a:latin typeface="Arial" panose="020B0604020202020204" pitchFamily="34" charset="0"/>
                <a:cs typeface="Arial" panose="020B0604020202020204" pitchFamily="34" charset="0"/>
              </a:rPr>
              <a:t>empleados </a:t>
            </a:r>
            <a:r>
              <a:rPr lang="es-ES" sz="1200" dirty="0" err="1">
                <a:solidFill>
                  <a:srgbClr val="008000"/>
                </a:solidFill>
                <a:latin typeface="Arial" panose="020B0604020202020204" pitchFamily="34" charset="0"/>
                <a:cs typeface="Arial" panose="020B0604020202020204" pitchFamily="34" charset="0"/>
              </a:rPr>
              <a:t>th:nth-child</a:t>
            </a:r>
            <a:r>
              <a:rPr lang="es-ES" sz="1200" dirty="0">
                <a:solidFill>
                  <a:srgbClr val="008000"/>
                </a:solidFill>
                <a:latin typeface="Arial" panose="020B0604020202020204" pitchFamily="34" charset="0"/>
                <a:cs typeface="Arial" panose="020B0604020202020204" pitchFamily="34" charset="0"/>
              </a:rPr>
              <a:t>(4), .empleados </a:t>
            </a:r>
            <a:r>
              <a:rPr lang="es-ES" sz="1200" dirty="0" err="1">
                <a:solidFill>
                  <a:srgbClr val="008000"/>
                </a:solidFill>
                <a:latin typeface="Arial" panose="020B0604020202020204" pitchFamily="34" charset="0"/>
                <a:cs typeface="Arial" panose="020B0604020202020204" pitchFamily="34" charset="0"/>
              </a:rPr>
              <a:t>td:nth-child</a:t>
            </a:r>
            <a:r>
              <a:rPr lang="es-ES" sz="1200" dirty="0">
                <a:solidFill>
                  <a:srgbClr val="008000"/>
                </a:solidFill>
                <a:latin typeface="Arial" panose="020B0604020202020204" pitchFamily="34" charset="0"/>
                <a:cs typeface="Arial" panose="020B0604020202020204" pitchFamily="34" charset="0"/>
              </a:rPr>
              <a:t>(4)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text-align</a:t>
            </a: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right</a:t>
            </a: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smtClean="0">
                <a:solidFill>
                  <a:srgbClr val="008000"/>
                </a:solidFill>
                <a:latin typeface="Arial" panose="020B0604020202020204" pitchFamily="34" charset="0"/>
                <a:cs typeface="Arial" panose="020B0604020202020204" pitchFamily="34" charset="0"/>
              </a:rPr>
              <a:t>.</a:t>
            </a:r>
            <a:r>
              <a:rPr lang="es-ES" sz="1200" dirty="0" err="1">
                <a:solidFill>
                  <a:srgbClr val="008000"/>
                </a:solidFill>
                <a:latin typeface="Arial" panose="020B0604020202020204" pitchFamily="34" charset="0"/>
                <a:cs typeface="Arial" panose="020B0604020202020204" pitchFamily="34" charset="0"/>
              </a:rPr>
              <a:t>ultimacol</a:t>
            </a:r>
            <a:r>
              <a:rPr lang="es-ES" sz="1200" dirty="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background</a:t>
            </a: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LightSteelBlue</a:t>
            </a:r>
            <a:r>
              <a:rPr lang="es-ES" sz="12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border</a:t>
            </a:r>
            <a:r>
              <a:rPr lang="es-ES" sz="1200" dirty="0">
                <a:solidFill>
                  <a:srgbClr val="008000"/>
                </a:solidFill>
                <a:latin typeface="Arial" panose="020B0604020202020204" pitchFamily="34" charset="0"/>
                <a:cs typeface="Arial" panose="020B0604020202020204" pitchFamily="34" charset="0"/>
              </a:rPr>
              <a:t>: 1px </a:t>
            </a:r>
            <a:r>
              <a:rPr lang="es-ES" sz="1200" dirty="0" err="1">
                <a:solidFill>
                  <a:srgbClr val="008000"/>
                </a:solidFill>
                <a:latin typeface="Arial" panose="020B0604020202020204" pitchFamily="34" charset="0"/>
                <a:cs typeface="Arial" panose="020B0604020202020204" pitchFamily="34" charset="0"/>
              </a:rPr>
              <a:t>solid</a:t>
            </a:r>
            <a:r>
              <a:rPr lang="es-ES" sz="1200" dirty="0">
                <a:solidFill>
                  <a:srgbClr val="008000"/>
                </a:solidFill>
                <a:latin typeface="Arial" panose="020B0604020202020204" pitchFamily="34" charset="0"/>
                <a:cs typeface="Arial" panose="020B0604020202020204" pitchFamily="34" charset="0"/>
              </a:rPr>
              <a:t> red;</a:t>
            </a:r>
          </a:p>
          <a:p>
            <a:pPr>
              <a:tabLst>
                <a:tab pos="361950" algn="l"/>
                <a:tab pos="714375" algn="l"/>
                <a:tab pos="1076325" algn="l"/>
                <a:tab pos="1438275" algn="l"/>
              </a:tabLst>
            </a:pPr>
            <a:r>
              <a:rPr lang="es-ES" sz="1200" dirty="0">
                <a:solidFill>
                  <a:srgbClr val="008000"/>
                </a:solidFill>
                <a:latin typeface="Arial" panose="020B0604020202020204" pitchFamily="34" charset="0"/>
                <a:cs typeface="Arial" panose="020B0604020202020204" pitchFamily="34" charset="0"/>
              </a:rPr>
              <a:t>	</a:t>
            </a:r>
            <a:r>
              <a:rPr lang="es-ES" sz="1200" dirty="0" err="1">
                <a:solidFill>
                  <a:srgbClr val="008000"/>
                </a:solidFill>
                <a:latin typeface="Arial" panose="020B0604020202020204" pitchFamily="34" charset="0"/>
                <a:cs typeface="Arial" panose="020B0604020202020204" pitchFamily="34" charset="0"/>
              </a:rPr>
              <a:t>width</a:t>
            </a:r>
            <a:r>
              <a:rPr lang="es-ES" sz="1200" dirty="0">
                <a:solidFill>
                  <a:srgbClr val="008000"/>
                </a:solidFill>
                <a:latin typeface="Arial" panose="020B0604020202020204" pitchFamily="34" charset="0"/>
                <a:cs typeface="Arial" panose="020B0604020202020204" pitchFamily="34" charset="0"/>
              </a:rPr>
              <a:t>: 250px</a:t>
            </a:r>
            <a:r>
              <a:rPr lang="es-ES" sz="1200" dirty="0" smtClean="0">
                <a:solidFill>
                  <a:srgbClr val="008000"/>
                </a:solidFill>
                <a:latin typeface="Arial" panose="020B0604020202020204" pitchFamily="34" charset="0"/>
                <a:cs typeface="Arial" panose="020B0604020202020204" pitchFamily="34" charset="0"/>
              </a:rPr>
              <a:t>; }</a:t>
            </a:r>
            <a:endParaRPr lang="es-ES" sz="1200" dirty="0">
              <a:solidFill>
                <a:srgbClr val="008000"/>
              </a:solidFill>
              <a:latin typeface="Arial" panose="020B0604020202020204" pitchFamily="34" charset="0"/>
              <a:cs typeface="Arial" panose="020B0604020202020204" pitchFamily="34" charset="0"/>
            </a:endParaRPr>
          </a:p>
        </p:txBody>
      </p:sp>
      <p:sp>
        <p:nvSpPr>
          <p:cNvPr id="10" name="9 Rectángulo"/>
          <p:cNvSpPr/>
          <p:nvPr/>
        </p:nvSpPr>
        <p:spPr>
          <a:xfrm>
            <a:off x="2439372" y="4358018"/>
            <a:ext cx="3183309" cy="2308324"/>
          </a:xfrm>
          <a:prstGeom prst="rect">
            <a:avLst/>
          </a:prstGeom>
        </p:spPr>
        <p:txBody>
          <a:bodyPr wrap="square">
            <a:spAutoFit/>
          </a:bodyPr>
          <a:lstStyle/>
          <a:p>
            <a:pPr>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Lo hacemos definiendo que el primer </a:t>
            </a:r>
            <a:r>
              <a:rPr lang="es-ES" sz="1600" dirty="0" err="1" smtClean="0">
                <a:latin typeface="Arial" panose="020B0604020202020204" pitchFamily="34" charset="0"/>
                <a:cs typeface="Arial" panose="020B0604020202020204" pitchFamily="34" charset="0"/>
              </a:rPr>
              <a:t>td</a:t>
            </a:r>
            <a:r>
              <a:rPr lang="es-ES" sz="1600" dirty="0" smtClean="0">
                <a:latin typeface="Arial" panose="020B0604020202020204" pitchFamily="34" charset="0"/>
                <a:cs typeface="Arial" panose="020B0604020202020204" pitchFamily="34" charset="0"/>
              </a:rPr>
              <a:t> hijo este alineado al centro, que el segundo y el tercero los ocultamos y el cuarto lo alineamos a la derecha.</a:t>
            </a:r>
          </a:p>
          <a:p>
            <a:pPr>
              <a:tabLst>
                <a:tab pos="361950" algn="l"/>
                <a:tab pos="714375" algn="l"/>
                <a:tab pos="1076325" algn="l"/>
                <a:tab pos="1438275" algn="l"/>
              </a:tabLst>
            </a:pPr>
            <a:endParaRPr lang="es-ES" sz="1600" dirty="0">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s-ES" sz="1600" dirty="0" err="1" smtClean="0">
                <a:latin typeface="Arial" panose="020B0604020202020204" pitchFamily="34" charset="0"/>
                <a:cs typeface="Arial" panose="020B0604020202020204" pitchFamily="34" charset="0"/>
              </a:rPr>
              <a:t>Colgroup</a:t>
            </a:r>
            <a:r>
              <a:rPr lang="es-ES" sz="1600" dirty="0" smtClean="0">
                <a:latin typeface="Arial" panose="020B0604020202020204" pitchFamily="34" charset="0"/>
                <a:cs typeface="Arial" panose="020B0604020202020204" pitchFamily="34" charset="0"/>
              </a:rPr>
              <a:t> lo usamos para definir el fondo, la anchura y el borde de la última columna.</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2252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Atributo </a:t>
            </a:r>
            <a:r>
              <a:rPr lang="es-ES" dirty="0" err="1" smtClean="0">
                <a:solidFill>
                  <a:schemeClr val="tx1">
                    <a:lumMod val="95000"/>
                    <a:lumOff val="5000"/>
                  </a:schemeClr>
                </a:solidFill>
              </a:rPr>
              <a:t>colspan</a:t>
            </a:r>
            <a:r>
              <a:rPr lang="es-ES" dirty="0" smtClean="0">
                <a:solidFill>
                  <a:schemeClr val="tx1">
                    <a:lumMod val="95000"/>
                    <a:lumOff val="5000"/>
                  </a:schemeClr>
                </a:solidFill>
              </a:rPr>
              <a:t> y </a:t>
            </a:r>
            <a:r>
              <a:rPr lang="es-ES" dirty="0" err="1" smtClean="0">
                <a:solidFill>
                  <a:schemeClr val="tx1">
                    <a:lumMod val="95000"/>
                    <a:lumOff val="5000"/>
                  </a:schemeClr>
                </a:solidFill>
              </a:rPr>
              <a:t>rowspan</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1323439"/>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Los atributos </a:t>
            </a:r>
            <a:r>
              <a:rPr lang="es-ES" sz="1600" dirty="0" err="1" smtClean="0">
                <a:latin typeface="Arial" panose="020B0604020202020204" pitchFamily="34" charset="0"/>
                <a:cs typeface="Arial" panose="020B0604020202020204" pitchFamily="34" charset="0"/>
              </a:rPr>
              <a:t>colspan</a:t>
            </a:r>
            <a:r>
              <a:rPr lang="es-ES" sz="1600" dirty="0" smtClean="0">
                <a:latin typeface="Arial" panose="020B0604020202020204" pitchFamily="34" charset="0"/>
                <a:cs typeface="Arial" panose="020B0604020202020204" pitchFamily="34" charset="0"/>
              </a:rPr>
              <a:t> y </a:t>
            </a:r>
            <a:r>
              <a:rPr lang="es-ES" sz="1600" dirty="0" err="1" smtClean="0">
                <a:latin typeface="Arial" panose="020B0604020202020204" pitchFamily="34" charset="0"/>
                <a:cs typeface="Arial" panose="020B0604020202020204" pitchFamily="34" charset="0"/>
              </a:rPr>
              <a:t>rowspan</a:t>
            </a:r>
            <a:r>
              <a:rPr lang="es-ES" sz="1600" dirty="0" smtClean="0">
                <a:latin typeface="Arial" panose="020B0604020202020204" pitchFamily="34" charset="0"/>
                <a:cs typeface="Arial" panose="020B0604020202020204" pitchFamily="34" charset="0"/>
              </a:rPr>
              <a:t> definen el número de columnas y filas que deben ocupar. Dicho de otra manera nos permite combinar una o más celdas en horizontal o en vertical. Se aplica a los elementos </a:t>
            </a:r>
            <a:r>
              <a:rPr lang="es-ES" sz="1600" dirty="0" err="1" smtClean="0">
                <a:latin typeface="Arial" panose="020B0604020202020204" pitchFamily="34" charset="0"/>
                <a:cs typeface="Arial" panose="020B0604020202020204" pitchFamily="34" charset="0"/>
              </a:rPr>
              <a:t>td</a:t>
            </a:r>
            <a:r>
              <a:rPr lang="es-ES" sz="1600" dirty="0" smtClean="0">
                <a:latin typeface="Arial" panose="020B0604020202020204" pitchFamily="34" charset="0"/>
                <a:cs typeface="Arial" panose="020B0604020202020204" pitchFamily="34" charset="0"/>
              </a:rPr>
              <a:t>.</a:t>
            </a:r>
          </a:p>
          <a:p>
            <a:pPr algn="just">
              <a:tabLst>
                <a:tab pos="361950" algn="l"/>
                <a:tab pos="714375" algn="l"/>
                <a:tab pos="1076325" algn="l"/>
                <a:tab pos="1438275" algn="l"/>
              </a:tabLst>
            </a:pPr>
            <a:endParaRPr lang="es-ES" sz="1600" dirty="0">
              <a:latin typeface="Arial" panose="020B0604020202020204" pitchFamily="34" charset="0"/>
              <a:cs typeface="Arial" panose="020B0604020202020204" pitchFamily="34" charset="0"/>
            </a:endParaRPr>
          </a:p>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Sintaxis:</a:t>
            </a:r>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5504487" y="3458518"/>
            <a:ext cx="2672101" cy="152191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ct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td</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colspan</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number</a:t>
            </a:r>
            <a:r>
              <a:rPr lang="es-ES" sz="1600" dirty="0" smtClean="0">
                <a:solidFill>
                  <a:srgbClr val="008000"/>
                </a:solidFill>
                <a:latin typeface="Arial" panose="020B0604020202020204" pitchFamily="34" charset="0"/>
                <a:cs typeface="Arial" panose="020B0604020202020204" pitchFamily="34" charset="0"/>
              </a:rPr>
              <a:t>"&gt;</a:t>
            </a:r>
          </a:p>
          <a:p>
            <a:pPr algn="ctr">
              <a:tabLst>
                <a:tab pos="361950" algn="l"/>
                <a:tab pos="714375" algn="l"/>
                <a:tab pos="1076325" algn="l"/>
                <a:tab pos="1438275" algn="l"/>
              </a:tabLst>
            </a:pPr>
            <a:endParaRPr lang="es-ES" sz="1600" dirty="0" smtClean="0">
              <a:solidFill>
                <a:srgbClr val="008000"/>
              </a:solidFill>
              <a:latin typeface="Arial" panose="020B0604020202020204" pitchFamily="34" charset="0"/>
              <a:cs typeface="Arial" panose="020B0604020202020204" pitchFamily="34" charset="0"/>
            </a:endParaRPr>
          </a:p>
          <a:p>
            <a:pPr algn="ct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o</a:t>
            </a:r>
          </a:p>
          <a:p>
            <a:pPr algn="ctr">
              <a:tabLst>
                <a:tab pos="361950" algn="l"/>
                <a:tab pos="714375" algn="l"/>
                <a:tab pos="1076325" algn="l"/>
                <a:tab pos="1438275" algn="l"/>
              </a:tabLst>
            </a:pPr>
            <a:endParaRPr lang="es-ES" sz="1600" dirty="0" smtClean="0">
              <a:solidFill>
                <a:srgbClr val="008000"/>
              </a:solidFill>
              <a:latin typeface="Arial" panose="020B0604020202020204" pitchFamily="34" charset="0"/>
              <a:cs typeface="Arial" panose="020B0604020202020204" pitchFamily="34" charset="0"/>
            </a:endParaRPr>
          </a:p>
          <a:p>
            <a:pPr algn="ct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td</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rowspan</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number</a:t>
            </a:r>
            <a:r>
              <a:rPr lang="es-ES" sz="1600" dirty="0" smtClean="0">
                <a:solidFill>
                  <a:srgbClr val="008000"/>
                </a:solidFill>
                <a:latin typeface="Arial" panose="020B0604020202020204" pitchFamily="34" charset="0"/>
                <a:cs typeface="Arial" panose="020B0604020202020204" pitchFamily="34" charset="0"/>
              </a:rPr>
              <a:t>"&gt;</a:t>
            </a:r>
            <a:endParaRPr lang="es-ES" sz="1600" dirty="0">
              <a:solidFill>
                <a:srgbClr val="008000"/>
              </a:solidFill>
              <a:latin typeface="Arial" panose="020B0604020202020204" pitchFamily="34" charset="0"/>
              <a:cs typeface="Arial" panose="020B0604020202020204" pitchFamily="34" charset="0"/>
            </a:endParaRPr>
          </a:p>
        </p:txBody>
      </p:sp>
      <p:sp>
        <p:nvSpPr>
          <p:cNvPr id="18" name="17 Rectángulo"/>
          <p:cNvSpPr/>
          <p:nvPr/>
        </p:nvSpPr>
        <p:spPr>
          <a:xfrm>
            <a:off x="2439372" y="5202312"/>
            <a:ext cx="8865662" cy="338554"/>
          </a:xfrm>
          <a:prstGeom prst="rect">
            <a:avLst/>
          </a:prstGeom>
        </p:spPr>
        <p:txBody>
          <a:bodyPr wrap="square">
            <a:spAutoFit/>
          </a:bodyPr>
          <a:lstStyle/>
          <a:p>
            <a:pPr algn="just">
              <a:tabLst>
                <a:tab pos="361950" algn="l"/>
                <a:tab pos="714375" algn="l"/>
                <a:tab pos="1076325" algn="l"/>
                <a:tab pos="1438275" algn="l"/>
              </a:tabLst>
            </a:pPr>
            <a:r>
              <a:rPr lang="es-ES" sz="1600" dirty="0" err="1" smtClean="0">
                <a:latin typeface="Arial" panose="020B0604020202020204" pitchFamily="34" charset="0"/>
                <a:cs typeface="Arial" panose="020B0604020202020204" pitchFamily="34" charset="0"/>
              </a:rPr>
              <a:t>number</a:t>
            </a:r>
            <a:r>
              <a:rPr lang="es-ES" sz="1600" dirty="0" smtClean="0">
                <a:latin typeface="Arial" panose="020B0604020202020204" pitchFamily="34" charset="0"/>
                <a:cs typeface="Arial" panose="020B0604020202020204" pitchFamily="34" charset="0"/>
              </a:rPr>
              <a:t> indica el número de celdas a ser combinadas.</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5427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Atributo </a:t>
            </a:r>
            <a:r>
              <a:rPr lang="es-ES" dirty="0" err="1" smtClean="0">
                <a:solidFill>
                  <a:schemeClr val="tx1">
                    <a:lumMod val="95000"/>
                    <a:lumOff val="5000"/>
                  </a:schemeClr>
                </a:solidFill>
              </a:rPr>
              <a:t>colspan</a:t>
            </a:r>
            <a:r>
              <a:rPr lang="es-ES" dirty="0" smtClean="0">
                <a:solidFill>
                  <a:schemeClr val="tx1">
                    <a:lumMod val="95000"/>
                    <a:lumOff val="5000"/>
                  </a:schemeClr>
                </a:solidFill>
              </a:rPr>
              <a:t> y </a:t>
            </a:r>
            <a:r>
              <a:rPr lang="es-ES" dirty="0" err="1" smtClean="0">
                <a:solidFill>
                  <a:schemeClr val="tx1">
                    <a:lumMod val="95000"/>
                    <a:lumOff val="5000"/>
                  </a:schemeClr>
                </a:solidFill>
              </a:rPr>
              <a:t>rowspan</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338554"/>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Veamos un par de ejemplos:</a:t>
            </a:r>
            <a:endParaRPr lang="es-ES" sz="1600" dirty="0">
              <a:latin typeface="Arial" panose="020B0604020202020204" pitchFamily="34" charset="0"/>
              <a:cs typeface="Arial" panose="020B0604020202020204" pitchFamily="34" charset="0"/>
            </a:endParaRPr>
          </a:p>
        </p:txBody>
      </p:sp>
      <p:sp>
        <p:nvSpPr>
          <p:cNvPr id="9" name="8 Rectángulo"/>
          <p:cNvSpPr/>
          <p:nvPr/>
        </p:nvSpPr>
        <p:spPr>
          <a:xfrm>
            <a:off x="2520057" y="2466008"/>
            <a:ext cx="3816424" cy="373791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&lt;</a:t>
            </a:r>
            <a:r>
              <a:rPr lang="es-ES" sz="1600" dirty="0" err="1" smtClean="0">
                <a:solidFill>
                  <a:srgbClr val="008000"/>
                </a:solidFill>
                <a:latin typeface="Arial" panose="020B0604020202020204" pitchFamily="34" charset="0"/>
                <a:cs typeface="Arial" panose="020B0604020202020204" pitchFamily="34" charset="0"/>
              </a:rPr>
              <a:t>thead</a:t>
            </a:r>
            <a:r>
              <a:rPr lang="es-ES" sz="16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	&lt;</a:t>
            </a:r>
            <a:r>
              <a:rPr lang="es-ES" sz="1600" dirty="0" err="1" smtClean="0">
                <a:solidFill>
                  <a:srgbClr val="008000"/>
                </a:solidFill>
                <a:latin typeface="Arial" panose="020B0604020202020204" pitchFamily="34" charset="0"/>
                <a:cs typeface="Arial" panose="020B0604020202020204" pitchFamily="34" charset="0"/>
              </a:rPr>
              <a:t>tr</a:t>
            </a:r>
            <a:r>
              <a:rPr lang="es-ES" sz="16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	&lt;</a:t>
            </a:r>
            <a:r>
              <a:rPr lang="es-ES" sz="1600" dirty="0" err="1" smtClean="0">
                <a:solidFill>
                  <a:srgbClr val="008000"/>
                </a:solidFill>
                <a:latin typeface="Arial" panose="020B0604020202020204" pitchFamily="34" charset="0"/>
                <a:cs typeface="Arial" panose="020B0604020202020204" pitchFamily="34" charset="0"/>
              </a:rPr>
              <a:t>th</a:t>
            </a:r>
            <a:r>
              <a:rPr lang="es-ES" sz="1600" dirty="0" smtClean="0">
                <a:solidFill>
                  <a:srgbClr val="008000"/>
                </a:solidFill>
                <a:latin typeface="Arial" panose="020B0604020202020204" pitchFamily="34" charset="0"/>
                <a:cs typeface="Arial" panose="020B0604020202020204" pitchFamily="34" charset="0"/>
              </a:rPr>
              <a:t>&gt;Nombre&lt;/</a:t>
            </a:r>
            <a:r>
              <a:rPr lang="es-ES" sz="1600" dirty="0" err="1" smtClean="0">
                <a:solidFill>
                  <a:srgbClr val="008000"/>
                </a:solidFill>
                <a:latin typeface="Arial" panose="020B0604020202020204" pitchFamily="34" charset="0"/>
                <a:cs typeface="Arial" panose="020B0604020202020204" pitchFamily="34" charset="0"/>
              </a:rPr>
              <a:t>th</a:t>
            </a:r>
            <a:r>
              <a:rPr lang="es-ES" sz="16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	&lt;</a:t>
            </a:r>
            <a:r>
              <a:rPr lang="es-ES" sz="1600" dirty="0" err="1" smtClean="0">
                <a:solidFill>
                  <a:srgbClr val="008000"/>
                </a:solidFill>
                <a:latin typeface="Arial" panose="020B0604020202020204" pitchFamily="34" charset="0"/>
                <a:cs typeface="Arial" panose="020B0604020202020204" pitchFamily="34" charset="0"/>
              </a:rPr>
              <a:t>th</a:t>
            </a:r>
            <a:r>
              <a:rPr lang="es-ES" sz="1600" dirty="0" smtClean="0">
                <a:solidFill>
                  <a:srgbClr val="008000"/>
                </a:solidFill>
                <a:latin typeface="Arial" panose="020B0604020202020204" pitchFamily="34" charset="0"/>
                <a:cs typeface="Arial" panose="020B0604020202020204" pitchFamily="34" charset="0"/>
              </a:rPr>
              <a:t>&gt;Apellidos&lt;/</a:t>
            </a:r>
            <a:r>
              <a:rPr lang="es-ES" sz="1600" dirty="0" err="1" smtClean="0">
                <a:solidFill>
                  <a:srgbClr val="008000"/>
                </a:solidFill>
                <a:latin typeface="Arial" panose="020B0604020202020204" pitchFamily="34" charset="0"/>
                <a:cs typeface="Arial" panose="020B0604020202020204" pitchFamily="34" charset="0"/>
              </a:rPr>
              <a:t>th</a:t>
            </a:r>
            <a:r>
              <a:rPr lang="es-ES" sz="16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	&lt;</a:t>
            </a:r>
            <a:r>
              <a:rPr lang="es-ES" sz="1600" dirty="0" err="1" smtClean="0">
                <a:solidFill>
                  <a:srgbClr val="008000"/>
                </a:solidFill>
                <a:latin typeface="Arial" panose="020B0604020202020204" pitchFamily="34" charset="0"/>
                <a:cs typeface="Arial" panose="020B0604020202020204" pitchFamily="34" charset="0"/>
              </a:rPr>
              <a:t>th</a:t>
            </a:r>
            <a:r>
              <a:rPr lang="es-ES" sz="1600" dirty="0" smtClean="0">
                <a:solidFill>
                  <a:srgbClr val="008000"/>
                </a:solidFill>
                <a:latin typeface="Arial" panose="020B0604020202020204" pitchFamily="34" charset="0"/>
                <a:cs typeface="Arial" panose="020B0604020202020204" pitchFamily="34" charset="0"/>
              </a:rPr>
              <a:t>&gt;Fecha de nacimiento&lt;/</a:t>
            </a:r>
            <a:r>
              <a:rPr lang="es-ES" sz="1600" dirty="0" err="1" smtClean="0">
                <a:solidFill>
                  <a:srgbClr val="008000"/>
                </a:solidFill>
                <a:latin typeface="Arial" panose="020B0604020202020204" pitchFamily="34" charset="0"/>
                <a:cs typeface="Arial" panose="020B0604020202020204" pitchFamily="34" charset="0"/>
              </a:rPr>
              <a:t>th</a:t>
            </a:r>
            <a:r>
              <a:rPr lang="es-ES" sz="16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	&lt;/</a:t>
            </a:r>
            <a:r>
              <a:rPr lang="es-ES" sz="1600" dirty="0" err="1" smtClean="0">
                <a:solidFill>
                  <a:srgbClr val="008000"/>
                </a:solidFill>
                <a:latin typeface="Arial" panose="020B0604020202020204" pitchFamily="34" charset="0"/>
                <a:cs typeface="Arial" panose="020B0604020202020204" pitchFamily="34" charset="0"/>
              </a:rPr>
              <a:t>tr</a:t>
            </a:r>
            <a:r>
              <a:rPr lang="es-ES" sz="16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&lt;/</a:t>
            </a:r>
            <a:r>
              <a:rPr lang="es-ES" sz="1600" dirty="0" err="1" smtClean="0">
                <a:solidFill>
                  <a:srgbClr val="008000"/>
                </a:solidFill>
                <a:latin typeface="Arial" panose="020B0604020202020204" pitchFamily="34" charset="0"/>
                <a:cs typeface="Arial" panose="020B0604020202020204" pitchFamily="34" charset="0"/>
              </a:rPr>
              <a:t>thead</a:t>
            </a:r>
            <a:r>
              <a:rPr lang="es-ES" sz="16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&lt;</a:t>
            </a:r>
            <a:r>
              <a:rPr lang="es-ES" sz="1600" dirty="0" err="1" smtClean="0">
                <a:solidFill>
                  <a:srgbClr val="008000"/>
                </a:solidFill>
                <a:latin typeface="Arial" panose="020B0604020202020204" pitchFamily="34" charset="0"/>
                <a:cs typeface="Arial" panose="020B0604020202020204" pitchFamily="34" charset="0"/>
              </a:rPr>
              <a:t>tbody</a:t>
            </a:r>
            <a:r>
              <a:rPr lang="es-ES" sz="16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	&lt;</a:t>
            </a:r>
            <a:r>
              <a:rPr lang="es-ES" sz="1600" dirty="0" err="1" smtClean="0">
                <a:solidFill>
                  <a:srgbClr val="008000"/>
                </a:solidFill>
                <a:latin typeface="Arial" panose="020B0604020202020204" pitchFamily="34" charset="0"/>
                <a:cs typeface="Arial" panose="020B0604020202020204" pitchFamily="34" charset="0"/>
              </a:rPr>
              <a:t>tr</a:t>
            </a:r>
            <a:r>
              <a:rPr lang="es-ES" sz="16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	&lt;/</a:t>
            </a:r>
            <a:r>
              <a:rPr lang="es-ES" sz="1600" dirty="0" err="1" smtClean="0">
                <a:solidFill>
                  <a:srgbClr val="008000"/>
                </a:solidFill>
                <a:latin typeface="Arial" panose="020B0604020202020204" pitchFamily="34" charset="0"/>
                <a:cs typeface="Arial" panose="020B0604020202020204" pitchFamily="34" charset="0"/>
              </a:rPr>
              <a:t>tr</a:t>
            </a:r>
            <a:r>
              <a:rPr lang="es-ES" sz="16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&lt;/</a:t>
            </a:r>
            <a:r>
              <a:rPr lang="es-ES" sz="1600" dirty="0" err="1" smtClean="0">
                <a:solidFill>
                  <a:srgbClr val="008000"/>
                </a:solidFill>
                <a:latin typeface="Arial" panose="020B0604020202020204" pitchFamily="34" charset="0"/>
                <a:cs typeface="Arial" panose="020B0604020202020204" pitchFamily="34" charset="0"/>
              </a:rPr>
              <a:t>tbody</a:t>
            </a:r>
            <a:r>
              <a:rPr lang="es-ES" sz="16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endParaRPr lang="es-ES" sz="1600" dirty="0" smtClean="0">
              <a:solidFill>
                <a:srgbClr val="008000"/>
              </a:solidFill>
              <a:latin typeface="Arial" panose="020B0604020202020204" pitchFamily="34" charset="0"/>
              <a:cs typeface="Arial" panose="020B0604020202020204" pitchFamily="34" charset="0"/>
            </a:endParaRPr>
          </a:p>
        </p:txBody>
      </p:sp>
      <p:sp>
        <p:nvSpPr>
          <p:cNvPr id="17" name="16 Rectángulo"/>
          <p:cNvSpPr/>
          <p:nvPr/>
        </p:nvSpPr>
        <p:spPr>
          <a:xfrm>
            <a:off x="8587251" y="6401048"/>
            <a:ext cx="2922275" cy="338554"/>
          </a:xfrm>
          <a:prstGeom prst="rect">
            <a:avLst/>
          </a:prstGeom>
        </p:spPr>
        <p:txBody>
          <a:bodyPr wrap="none">
            <a:spAutoFit/>
          </a:bodyPr>
          <a:lstStyle/>
          <a:p>
            <a:r>
              <a:rPr lang="es-ES" sz="1600" dirty="0">
                <a:solidFill>
                  <a:schemeClr val="accent1"/>
                </a:solidFill>
              </a:rPr>
              <a:t>Ejemplo </a:t>
            </a:r>
            <a:r>
              <a:rPr lang="es-ES" sz="1600" dirty="0" smtClean="0">
                <a:solidFill>
                  <a:schemeClr val="accent1"/>
                </a:solidFill>
              </a:rPr>
              <a:t>4 </a:t>
            </a:r>
            <a:r>
              <a:rPr lang="es-ES" sz="1600" dirty="0">
                <a:solidFill>
                  <a:schemeClr val="accent1"/>
                </a:solidFill>
              </a:rPr>
              <a:t>Tabla simple </a:t>
            </a:r>
            <a:r>
              <a:rPr lang="es-ES" sz="1600" dirty="0" smtClean="0">
                <a:solidFill>
                  <a:schemeClr val="accent1"/>
                </a:solidFill>
              </a:rPr>
              <a:t>v1.0.html</a:t>
            </a:r>
            <a:endParaRPr lang="es-ES" sz="1600" dirty="0">
              <a:solidFill>
                <a:schemeClr val="accent1"/>
              </a:solidFill>
            </a:endParaRPr>
          </a:p>
        </p:txBody>
      </p:sp>
      <p:sp>
        <p:nvSpPr>
          <p:cNvPr id="11" name="10 Rectángulo"/>
          <p:cNvSpPr/>
          <p:nvPr/>
        </p:nvSpPr>
        <p:spPr>
          <a:xfrm>
            <a:off x="7200577" y="2466008"/>
            <a:ext cx="3816424" cy="1275698"/>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&lt;</a:t>
            </a:r>
            <a:r>
              <a:rPr lang="es-ES" sz="1600" dirty="0" err="1" smtClean="0">
                <a:solidFill>
                  <a:srgbClr val="008000"/>
                </a:solidFill>
                <a:latin typeface="Arial" panose="020B0604020202020204" pitchFamily="34" charset="0"/>
                <a:cs typeface="Arial" panose="020B0604020202020204" pitchFamily="34" charset="0"/>
              </a:rPr>
              <a:t>tfoot</a:t>
            </a:r>
            <a:r>
              <a:rPr lang="es-ES" sz="1600" dirty="0" smtClean="0">
                <a:solidFill>
                  <a:srgbClr val="008000"/>
                </a:solidFill>
                <a:latin typeface="Arial" panose="020B0604020202020204" pitchFamily="34" charset="0"/>
                <a:cs typeface="Arial" panose="020B0604020202020204" pitchFamily="34" charset="0"/>
              </a:rPr>
              <a:t>&gt;&gt;</a:t>
            </a:r>
            <a:endParaRPr lang="es-ES" sz="16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	&lt;</a:t>
            </a:r>
            <a:r>
              <a:rPr lang="es-ES" sz="1600" dirty="0" err="1" smtClean="0">
                <a:solidFill>
                  <a:srgbClr val="008000"/>
                </a:solidFill>
                <a:latin typeface="Arial" panose="020B0604020202020204" pitchFamily="34" charset="0"/>
                <a:cs typeface="Arial" panose="020B0604020202020204" pitchFamily="34" charset="0"/>
              </a:rPr>
              <a:t>tr</a:t>
            </a:r>
            <a:r>
              <a:rPr lang="es-ES" sz="16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	&lt;</a:t>
            </a:r>
            <a:r>
              <a:rPr lang="es-ES" sz="1600" dirty="0" err="1" smtClean="0">
                <a:solidFill>
                  <a:srgbClr val="008000"/>
                </a:solidFill>
                <a:latin typeface="Arial" panose="020B0604020202020204" pitchFamily="34" charset="0"/>
                <a:cs typeface="Arial" panose="020B0604020202020204" pitchFamily="34" charset="0"/>
              </a:rPr>
              <a:t>td</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colspan</a:t>
            </a:r>
            <a:r>
              <a:rPr lang="es-ES" sz="1600" dirty="0" smtClean="0">
                <a:solidFill>
                  <a:srgbClr val="008000"/>
                </a:solidFill>
                <a:latin typeface="Arial" panose="020B0604020202020204" pitchFamily="34" charset="0"/>
                <a:cs typeface="Arial" panose="020B0604020202020204" pitchFamily="34" charset="0"/>
              </a:rPr>
              <a:t>=“3”&gt;© </a:t>
            </a:r>
            <a:r>
              <a:rPr lang="es-ES" sz="1600" dirty="0" err="1" smtClean="0">
                <a:solidFill>
                  <a:srgbClr val="008000"/>
                </a:solidFill>
                <a:latin typeface="Arial" panose="020B0604020202020204" pitchFamily="34" charset="0"/>
                <a:cs typeface="Arial" panose="020B0604020202020204" pitchFamily="34" charset="0"/>
              </a:rPr>
              <a:t>Acme</a:t>
            </a:r>
            <a:r>
              <a:rPr lang="es-ES" sz="1600" dirty="0" smtClean="0">
                <a:solidFill>
                  <a:srgbClr val="008000"/>
                </a:solidFill>
                <a:latin typeface="Arial" panose="020B0604020202020204" pitchFamily="34" charset="0"/>
                <a:cs typeface="Arial" panose="020B0604020202020204" pitchFamily="34" charset="0"/>
              </a:rPr>
              <a:t>&lt;/</a:t>
            </a:r>
            <a:r>
              <a:rPr lang="es-ES" sz="1600" dirty="0" err="1" smtClean="0">
                <a:solidFill>
                  <a:srgbClr val="008000"/>
                </a:solidFill>
                <a:latin typeface="Arial" panose="020B0604020202020204" pitchFamily="34" charset="0"/>
                <a:cs typeface="Arial" panose="020B0604020202020204" pitchFamily="34" charset="0"/>
              </a:rPr>
              <a:t>td</a:t>
            </a:r>
            <a:r>
              <a:rPr lang="es-ES" sz="16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600" dirty="0" smtClean="0">
                <a:solidFill>
                  <a:srgbClr val="008000"/>
                </a:solidFill>
                <a:latin typeface="Arial" panose="020B0604020202020204" pitchFamily="34" charset="0"/>
                <a:cs typeface="Arial" panose="020B0604020202020204" pitchFamily="34" charset="0"/>
              </a:rPr>
              <a:t>	&lt;/</a:t>
            </a:r>
            <a:r>
              <a:rPr lang="es-ES" sz="1600" dirty="0" err="1" smtClean="0">
                <a:solidFill>
                  <a:srgbClr val="008000"/>
                </a:solidFill>
                <a:latin typeface="Arial" panose="020B0604020202020204" pitchFamily="34" charset="0"/>
                <a:cs typeface="Arial" panose="020B0604020202020204" pitchFamily="34" charset="0"/>
              </a:rPr>
              <a:t>tr</a:t>
            </a:r>
            <a:r>
              <a:rPr lang="es-ES" sz="1600" dirty="0" smtClean="0">
                <a:solidFill>
                  <a:srgbClr val="008000"/>
                </a:solidFill>
                <a:latin typeface="Arial" panose="020B0604020202020204" pitchFamily="34" charset="0"/>
                <a:cs typeface="Arial" panose="020B0604020202020204" pitchFamily="34" charset="0"/>
              </a:rPr>
              <a:t>&gt;</a:t>
            </a:r>
          </a:p>
        </p:txBody>
      </p:sp>
      <p:sp>
        <p:nvSpPr>
          <p:cNvPr id="12" name="11 Rectángulo"/>
          <p:cNvSpPr/>
          <p:nvPr/>
        </p:nvSpPr>
        <p:spPr>
          <a:xfrm>
            <a:off x="7200578" y="3919463"/>
            <a:ext cx="3816424" cy="1077218"/>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En este ejemplo las 3 celdas del pie de la tabla estarán combinadas. Fíjese que no hemos escrito los dos elementos </a:t>
            </a:r>
            <a:r>
              <a:rPr lang="es-ES" sz="1600" dirty="0" err="1" smtClean="0">
                <a:latin typeface="Arial" panose="020B0604020202020204" pitchFamily="34" charset="0"/>
                <a:cs typeface="Arial" panose="020B0604020202020204" pitchFamily="34" charset="0"/>
              </a:rPr>
              <a:t>td</a:t>
            </a:r>
            <a:r>
              <a:rPr lang="es-ES" sz="1600" dirty="0" smtClean="0">
                <a:latin typeface="Arial" panose="020B0604020202020204" pitchFamily="34" charset="0"/>
                <a:cs typeface="Arial" panose="020B0604020202020204" pitchFamily="34" charset="0"/>
              </a:rPr>
              <a:t> que se han combinado.</a:t>
            </a:r>
            <a:endParaRPr lang="es-ES" sz="1600" dirty="0">
              <a:latin typeface="Arial" panose="020B0604020202020204" pitchFamily="34" charset="0"/>
              <a:cs typeface="Arial" panose="020B0604020202020204" pitchFamily="34" charset="0"/>
            </a:endParaRPr>
          </a:p>
        </p:txBody>
      </p:sp>
      <p:sp>
        <p:nvSpPr>
          <p:cNvPr id="16" name="15 Rectángulo"/>
          <p:cNvSpPr/>
          <p:nvPr/>
        </p:nvSpPr>
        <p:spPr>
          <a:xfrm>
            <a:off x="8587251" y="6663958"/>
            <a:ext cx="2922275" cy="338554"/>
          </a:xfrm>
          <a:prstGeom prst="rect">
            <a:avLst/>
          </a:prstGeom>
        </p:spPr>
        <p:txBody>
          <a:bodyPr wrap="none">
            <a:spAutoFit/>
          </a:bodyPr>
          <a:lstStyle/>
          <a:p>
            <a:r>
              <a:rPr lang="es-ES" sz="1600" dirty="0">
                <a:solidFill>
                  <a:schemeClr val="accent1"/>
                </a:solidFill>
              </a:rPr>
              <a:t>Ejemplo </a:t>
            </a:r>
            <a:r>
              <a:rPr lang="es-ES" sz="1600" dirty="0" smtClean="0">
                <a:solidFill>
                  <a:schemeClr val="accent1"/>
                </a:solidFill>
              </a:rPr>
              <a:t>4 </a:t>
            </a:r>
            <a:r>
              <a:rPr lang="es-ES" sz="1600" dirty="0">
                <a:solidFill>
                  <a:schemeClr val="accent1"/>
                </a:solidFill>
              </a:rPr>
              <a:t>Tabla simple </a:t>
            </a:r>
            <a:r>
              <a:rPr lang="es-ES" sz="1600" dirty="0" smtClean="0">
                <a:solidFill>
                  <a:schemeClr val="accent1"/>
                </a:solidFill>
              </a:rPr>
              <a:t>v1.1.html</a:t>
            </a:r>
            <a:endParaRPr lang="es-ES" sz="1600" dirty="0">
              <a:solidFill>
                <a:schemeClr val="accent1"/>
              </a:solidFill>
            </a:endParaRPr>
          </a:p>
        </p:txBody>
      </p:sp>
    </p:spTree>
    <p:extLst>
      <p:ext uri="{BB962C8B-B14F-4D97-AF65-F5344CB8AC3E}">
        <p14:creationId xmlns:p14="http://schemas.microsoft.com/office/powerpoint/2010/main" val="24777519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Atributo </a:t>
            </a:r>
            <a:r>
              <a:rPr lang="es-ES" dirty="0" err="1" smtClean="0">
                <a:solidFill>
                  <a:schemeClr val="tx1">
                    <a:lumMod val="95000"/>
                    <a:lumOff val="5000"/>
                  </a:schemeClr>
                </a:solidFill>
              </a:rPr>
              <a:t>colspan</a:t>
            </a:r>
            <a:r>
              <a:rPr lang="es-ES" dirty="0" smtClean="0">
                <a:solidFill>
                  <a:schemeClr val="tx1">
                    <a:lumMod val="95000"/>
                    <a:lumOff val="5000"/>
                  </a:schemeClr>
                </a:solidFill>
              </a:rPr>
              <a:t> y </a:t>
            </a:r>
            <a:r>
              <a:rPr lang="es-ES" dirty="0" err="1" smtClean="0">
                <a:solidFill>
                  <a:schemeClr val="tx1">
                    <a:lumMod val="95000"/>
                    <a:lumOff val="5000"/>
                  </a:schemeClr>
                </a:solidFill>
              </a:rPr>
              <a:t>rowspan</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1077218"/>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Cuando usamos </a:t>
            </a:r>
            <a:r>
              <a:rPr lang="es-ES" sz="1600" dirty="0" err="1" smtClean="0">
                <a:latin typeface="Arial" panose="020B0604020202020204" pitchFamily="34" charset="0"/>
                <a:cs typeface="Arial" panose="020B0604020202020204" pitchFamily="34" charset="0"/>
              </a:rPr>
              <a:t>rowspan</a:t>
            </a:r>
            <a:r>
              <a:rPr lang="es-ES" sz="1600" dirty="0" smtClean="0">
                <a:latin typeface="Arial" panose="020B0604020202020204" pitchFamily="34" charset="0"/>
                <a:cs typeface="Arial" panose="020B0604020202020204" pitchFamily="34" charset="0"/>
              </a:rPr>
              <a:t> o </a:t>
            </a:r>
            <a:r>
              <a:rPr lang="es-ES" sz="1600" dirty="0" err="1" smtClean="0">
                <a:latin typeface="Arial" panose="020B0604020202020204" pitchFamily="34" charset="0"/>
                <a:cs typeface="Arial" panose="020B0604020202020204" pitchFamily="34" charset="0"/>
              </a:rPr>
              <a:t>colspan</a:t>
            </a:r>
            <a:r>
              <a:rPr lang="es-ES" sz="1600" dirty="0" smtClean="0">
                <a:latin typeface="Arial" panose="020B0604020202020204" pitchFamily="34" charset="0"/>
                <a:cs typeface="Arial" panose="020B0604020202020204" pitchFamily="34" charset="0"/>
              </a:rPr>
              <a:t> tenemos que tener mucho cuidado con el selector </a:t>
            </a:r>
            <a:r>
              <a:rPr lang="es-ES" sz="1600" dirty="0" err="1" smtClean="0">
                <a:latin typeface="Arial" panose="020B0604020202020204" pitchFamily="34" charset="0"/>
                <a:cs typeface="Arial" panose="020B0604020202020204" pitchFamily="34" charset="0"/>
              </a:rPr>
              <a:t>nth-child</a:t>
            </a:r>
            <a:r>
              <a:rPr lang="es-ES" sz="1600" dirty="0" smtClean="0">
                <a:latin typeface="Arial" panose="020B0604020202020204" pitchFamily="34" charset="0"/>
                <a:cs typeface="Arial" panose="020B0604020202020204" pitchFamily="34" charset="0"/>
              </a:rPr>
              <a:t> ya que para algunas filas no existirá o se habrá desplazado el correspondiente elemento </a:t>
            </a:r>
            <a:r>
              <a:rPr lang="es-ES" sz="1600" dirty="0" err="1" smtClean="0">
                <a:latin typeface="Arial" panose="020B0604020202020204" pitchFamily="34" charset="0"/>
                <a:cs typeface="Arial" panose="020B0604020202020204" pitchFamily="34" charset="0"/>
              </a:rPr>
              <a:t>td</a:t>
            </a:r>
            <a:r>
              <a:rPr lang="es-ES" sz="1600" dirty="0" smtClean="0">
                <a:latin typeface="Arial" panose="020B0604020202020204" pitchFamily="34" charset="0"/>
                <a:cs typeface="Arial" panose="020B0604020202020204" pitchFamily="34" charset="0"/>
              </a:rPr>
              <a:t>.</a:t>
            </a:r>
          </a:p>
          <a:p>
            <a:pPr algn="just">
              <a:tabLst>
                <a:tab pos="361950" algn="l"/>
                <a:tab pos="714375" algn="l"/>
                <a:tab pos="1076325" algn="l"/>
                <a:tab pos="1438275" algn="l"/>
              </a:tabLst>
            </a:pPr>
            <a:endParaRPr lang="es-ES" sz="1600" dirty="0">
              <a:latin typeface="Arial" panose="020B0604020202020204" pitchFamily="34" charset="0"/>
              <a:cs typeface="Arial" panose="020B0604020202020204" pitchFamily="34" charset="0"/>
            </a:endParaRPr>
          </a:p>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Para conseguir lo que deseemos tendremos que emplear definiciones así:</a:t>
            </a:r>
          </a:p>
        </p:txBody>
      </p:sp>
      <p:sp>
        <p:nvSpPr>
          <p:cNvPr id="2" name="1 Rectángulo"/>
          <p:cNvSpPr/>
          <p:nvPr/>
        </p:nvSpPr>
        <p:spPr>
          <a:xfrm>
            <a:off x="4752305" y="3186088"/>
            <a:ext cx="4176464" cy="783255"/>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600" dirty="0" err="1">
                <a:solidFill>
                  <a:srgbClr val="008000"/>
                </a:solidFill>
                <a:latin typeface="Arial" panose="020B0604020202020204" pitchFamily="34" charset="0"/>
                <a:cs typeface="Arial" panose="020B0604020202020204" pitchFamily="34" charset="0"/>
              </a:rPr>
              <a:t>tr:nth-child</a:t>
            </a:r>
            <a:r>
              <a:rPr lang="es-ES" sz="1600" dirty="0">
                <a:solidFill>
                  <a:srgbClr val="008000"/>
                </a:solidFill>
                <a:latin typeface="Arial" panose="020B0604020202020204" pitchFamily="34" charset="0"/>
                <a:cs typeface="Arial" panose="020B0604020202020204" pitchFamily="34" charset="0"/>
              </a:rPr>
              <a:t>(1) </a:t>
            </a:r>
            <a:r>
              <a:rPr lang="es-ES" sz="1600" dirty="0" err="1">
                <a:solidFill>
                  <a:srgbClr val="008000"/>
                </a:solidFill>
                <a:latin typeface="Arial" panose="020B0604020202020204" pitchFamily="34" charset="0"/>
                <a:cs typeface="Arial" panose="020B0604020202020204" pitchFamily="34" charset="0"/>
              </a:rPr>
              <a:t>td:nth-child</a:t>
            </a:r>
            <a:r>
              <a:rPr lang="es-ES" sz="1600" dirty="0">
                <a:solidFill>
                  <a:srgbClr val="008000"/>
                </a:solidFill>
                <a:latin typeface="Arial" panose="020B0604020202020204" pitchFamily="34" charset="0"/>
                <a:cs typeface="Arial" panose="020B0604020202020204" pitchFamily="34" charset="0"/>
              </a:rPr>
              <a:t>(2) </a:t>
            </a:r>
            <a:r>
              <a:rPr lang="es-ES" sz="1600" dirty="0" smtClean="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declaraciones </a:t>
            </a:r>
            <a:r>
              <a:rPr lang="es-ES" sz="1600" dirty="0" err="1" smtClean="0">
                <a:solidFill>
                  <a:srgbClr val="008000"/>
                </a:solidFill>
                <a:latin typeface="Arial" panose="020B0604020202020204" pitchFamily="34" charset="0"/>
                <a:cs typeface="Arial" panose="020B0604020202020204" pitchFamily="34" charset="0"/>
              </a:rPr>
              <a:t>css</a:t>
            </a:r>
            <a:r>
              <a:rPr lang="es-ES" sz="1600" dirty="0" smtClean="0">
                <a:solidFill>
                  <a:srgbClr val="008000"/>
                </a:solidFill>
                <a:latin typeface="Arial" panose="020B0604020202020204" pitchFamily="34" charset="0"/>
                <a:cs typeface="Arial" panose="020B0604020202020204" pitchFamily="34" charset="0"/>
              </a:rPr>
              <a:t>; }</a:t>
            </a:r>
            <a:endParaRPr lang="es-ES" sz="1600" dirty="0">
              <a:solidFill>
                <a:srgbClr val="008000"/>
              </a:solidFill>
              <a:latin typeface="Arial" panose="020B0604020202020204" pitchFamily="34" charset="0"/>
              <a:cs typeface="Arial" panose="020B0604020202020204" pitchFamily="34" charset="0"/>
            </a:endParaRPr>
          </a:p>
        </p:txBody>
      </p:sp>
      <p:sp>
        <p:nvSpPr>
          <p:cNvPr id="18" name="17 Rectángulo"/>
          <p:cNvSpPr/>
          <p:nvPr/>
        </p:nvSpPr>
        <p:spPr>
          <a:xfrm>
            <a:off x="2439372" y="4281810"/>
            <a:ext cx="8865662" cy="584775"/>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Aquí estamos accediendo al segundo elemento </a:t>
            </a:r>
            <a:r>
              <a:rPr lang="es-ES" sz="1600" dirty="0" err="1" smtClean="0">
                <a:latin typeface="Arial" panose="020B0604020202020204" pitchFamily="34" charset="0"/>
                <a:cs typeface="Arial" panose="020B0604020202020204" pitchFamily="34" charset="0"/>
              </a:rPr>
              <a:t>td</a:t>
            </a:r>
            <a:r>
              <a:rPr lang="es-ES" sz="1600" dirty="0" smtClean="0">
                <a:latin typeface="Arial" panose="020B0604020202020204" pitchFamily="34" charset="0"/>
                <a:cs typeface="Arial" panose="020B0604020202020204" pitchFamily="34" charset="0"/>
              </a:rPr>
              <a:t> del primer </a:t>
            </a:r>
            <a:r>
              <a:rPr lang="es-ES" sz="1600" dirty="0" err="1" smtClean="0">
                <a:latin typeface="Arial" panose="020B0604020202020204" pitchFamily="34" charset="0"/>
                <a:cs typeface="Arial" panose="020B0604020202020204" pitchFamily="34" charset="0"/>
              </a:rPr>
              <a:t>tr</a:t>
            </a:r>
            <a:r>
              <a:rPr lang="es-ES" sz="1600" dirty="0" smtClean="0">
                <a:latin typeface="Arial" panose="020B0604020202020204" pitchFamily="34" charset="0"/>
                <a:cs typeface="Arial" panose="020B0604020202020204" pitchFamily="34" charset="0"/>
              </a:rPr>
              <a:t>, o sea, la segunda celda de la primera fila.</a:t>
            </a:r>
          </a:p>
        </p:txBody>
      </p:sp>
      <p:sp>
        <p:nvSpPr>
          <p:cNvPr id="3" name="2 Rectángulo"/>
          <p:cNvSpPr/>
          <p:nvPr/>
        </p:nvSpPr>
        <p:spPr>
          <a:xfrm>
            <a:off x="4752305" y="5001890"/>
            <a:ext cx="4176464" cy="783255"/>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600" dirty="0" err="1">
                <a:solidFill>
                  <a:srgbClr val="008000"/>
                </a:solidFill>
                <a:latin typeface="Arial" panose="020B0604020202020204" pitchFamily="34" charset="0"/>
                <a:cs typeface="Arial" panose="020B0604020202020204" pitchFamily="34" charset="0"/>
              </a:rPr>
              <a:t>tr:nth-child</a:t>
            </a:r>
            <a:r>
              <a:rPr lang="es-ES" sz="1600" dirty="0">
                <a:solidFill>
                  <a:srgbClr val="008000"/>
                </a:solidFill>
                <a:latin typeface="Arial" panose="020B0604020202020204" pitchFamily="34" charset="0"/>
                <a:cs typeface="Arial" panose="020B0604020202020204" pitchFamily="34" charset="0"/>
              </a:rPr>
              <a:t>(n+2) </a:t>
            </a:r>
            <a:r>
              <a:rPr lang="es-ES" sz="1600" dirty="0" err="1">
                <a:solidFill>
                  <a:srgbClr val="008000"/>
                </a:solidFill>
                <a:latin typeface="Arial" panose="020B0604020202020204" pitchFamily="34" charset="0"/>
                <a:cs typeface="Arial" panose="020B0604020202020204" pitchFamily="34" charset="0"/>
              </a:rPr>
              <a:t>td:nth-child</a:t>
            </a:r>
            <a:r>
              <a:rPr lang="es-ES" sz="1600" dirty="0">
                <a:solidFill>
                  <a:srgbClr val="008000"/>
                </a:solidFill>
                <a:latin typeface="Arial" panose="020B0604020202020204" pitchFamily="34" charset="0"/>
                <a:cs typeface="Arial" panose="020B0604020202020204" pitchFamily="34" charset="0"/>
              </a:rPr>
              <a:t>(1</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s-ES" sz="1600" dirty="0">
                <a:solidFill>
                  <a:srgbClr val="008000"/>
                </a:solidFill>
                <a:latin typeface="Arial" panose="020B0604020202020204" pitchFamily="34" charset="0"/>
                <a:cs typeface="Arial" panose="020B0604020202020204" pitchFamily="34" charset="0"/>
              </a:rPr>
              <a:t>	declaraciones </a:t>
            </a:r>
            <a:r>
              <a:rPr lang="es-ES" sz="1600" dirty="0" err="1">
                <a:solidFill>
                  <a:srgbClr val="008000"/>
                </a:solidFill>
                <a:latin typeface="Arial" panose="020B0604020202020204" pitchFamily="34" charset="0"/>
                <a:cs typeface="Arial" panose="020B0604020202020204" pitchFamily="34" charset="0"/>
              </a:rPr>
              <a:t>css</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p:txBody>
      </p:sp>
      <p:sp>
        <p:nvSpPr>
          <p:cNvPr id="19" name="18 Rectángulo"/>
          <p:cNvSpPr/>
          <p:nvPr/>
        </p:nvSpPr>
        <p:spPr>
          <a:xfrm>
            <a:off x="2439372" y="5914459"/>
            <a:ext cx="8865662" cy="338554"/>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Aquí estamos accediendo al primer elemento </a:t>
            </a:r>
            <a:r>
              <a:rPr lang="es-ES" sz="1600" dirty="0" err="1" smtClean="0">
                <a:latin typeface="Arial" panose="020B0604020202020204" pitchFamily="34" charset="0"/>
                <a:cs typeface="Arial" panose="020B0604020202020204" pitchFamily="34" charset="0"/>
              </a:rPr>
              <a:t>td</a:t>
            </a:r>
            <a:r>
              <a:rPr lang="es-ES" sz="1600" dirty="0" smtClean="0">
                <a:latin typeface="Arial" panose="020B0604020202020204" pitchFamily="34" charset="0"/>
                <a:cs typeface="Arial" panose="020B0604020202020204" pitchFamily="34" charset="0"/>
              </a:rPr>
              <a:t> de cualquier fila que no sea la primera.</a:t>
            </a:r>
          </a:p>
        </p:txBody>
      </p:sp>
    </p:spTree>
    <p:extLst>
      <p:ext uri="{BB962C8B-B14F-4D97-AF65-F5344CB8AC3E}">
        <p14:creationId xmlns:p14="http://schemas.microsoft.com/office/powerpoint/2010/main" val="37292595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Ejercicios.</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1815882"/>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Vamos a realizar una serie de ejercicios para practicar las tablas.</a:t>
            </a:r>
          </a:p>
          <a:p>
            <a:pPr algn="just">
              <a:tabLst>
                <a:tab pos="361950" algn="l"/>
                <a:tab pos="714375" algn="l"/>
                <a:tab pos="1076325" algn="l"/>
                <a:tab pos="1438275" algn="l"/>
              </a:tabLst>
            </a:pPr>
            <a:endParaRPr lang="es-ES" sz="1600" dirty="0">
              <a:latin typeface="Arial" panose="020B0604020202020204" pitchFamily="34" charset="0"/>
              <a:cs typeface="Arial" panose="020B0604020202020204" pitchFamily="34" charset="0"/>
            </a:endParaRPr>
          </a:p>
          <a:p>
            <a:pPr marL="342900" indent="-342900" algn="just">
              <a:buAutoNum type="arabicPeriod"/>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Bordes y </a:t>
            </a:r>
            <a:r>
              <a:rPr lang="es-ES" sz="1600" dirty="0" err="1" smtClean="0">
                <a:latin typeface="Arial" panose="020B0604020202020204" pitchFamily="34" charset="0"/>
                <a:cs typeface="Arial" panose="020B0604020202020204" pitchFamily="34" charset="0"/>
              </a:rPr>
              <a:t>hover</a:t>
            </a:r>
            <a:r>
              <a:rPr lang="es-ES" sz="1600" dirty="0" smtClean="0">
                <a:latin typeface="Arial" panose="020B0604020202020204" pitchFamily="34" charset="0"/>
                <a:cs typeface="Arial" panose="020B0604020202020204" pitchFamily="34" charset="0"/>
              </a:rPr>
              <a:t>.</a:t>
            </a:r>
          </a:p>
          <a:p>
            <a:pPr marL="342900" indent="-342900" algn="just">
              <a:buAutoNum type="arabicPeriod"/>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Modificación del </a:t>
            </a:r>
            <a:r>
              <a:rPr lang="es-ES" sz="1600" dirty="0" err="1" smtClean="0">
                <a:latin typeface="Arial" panose="020B0604020202020204" pitchFamily="34" charset="0"/>
                <a:cs typeface="Arial" panose="020B0604020202020204" pitchFamily="34" charset="0"/>
              </a:rPr>
              <a:t>hover</a:t>
            </a:r>
            <a:r>
              <a:rPr lang="es-ES" sz="1600" dirty="0" smtClean="0">
                <a:latin typeface="Arial" panose="020B0604020202020204" pitchFamily="34" charset="0"/>
                <a:cs typeface="Arial" panose="020B0604020202020204" pitchFamily="34" charset="0"/>
              </a:rPr>
              <a:t>.</a:t>
            </a:r>
          </a:p>
          <a:p>
            <a:pPr marL="342900" indent="-342900" algn="just">
              <a:buAutoNum type="arabicPeriod"/>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Diseño complejo con </a:t>
            </a:r>
            <a:r>
              <a:rPr lang="es-ES" sz="1600" dirty="0" err="1" smtClean="0">
                <a:latin typeface="Arial" panose="020B0604020202020204" pitchFamily="34" charset="0"/>
                <a:cs typeface="Arial" panose="020B0604020202020204" pitchFamily="34" charset="0"/>
              </a:rPr>
              <a:t>colspan</a:t>
            </a:r>
            <a:r>
              <a:rPr lang="es-ES" sz="1600" dirty="0" smtClean="0">
                <a:latin typeface="Arial" panose="020B0604020202020204" pitchFamily="34" charset="0"/>
                <a:cs typeface="Arial" panose="020B0604020202020204" pitchFamily="34" charset="0"/>
              </a:rPr>
              <a:t>.</a:t>
            </a:r>
          </a:p>
          <a:p>
            <a:pPr marL="342900" indent="-342900" algn="just">
              <a:buAutoNum type="arabicPeriod"/>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Diseño complejo de tabla.</a:t>
            </a:r>
          </a:p>
          <a:p>
            <a:pPr marL="342900" indent="-342900" algn="just">
              <a:buAutoNum type="arabicPeriod"/>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Diseño complejo de tabla con efecto </a:t>
            </a:r>
            <a:r>
              <a:rPr lang="es-ES" sz="1600" dirty="0" err="1" smtClean="0">
                <a:latin typeface="Arial" panose="020B0604020202020204" pitchFamily="34" charset="0"/>
                <a:cs typeface="Arial" panose="020B0604020202020204" pitchFamily="34" charset="0"/>
              </a:rPr>
              <a:t>hover</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17" name="16 Rectángulo"/>
          <p:cNvSpPr/>
          <p:nvPr/>
        </p:nvSpPr>
        <p:spPr>
          <a:xfrm>
            <a:off x="8587251" y="6659493"/>
            <a:ext cx="2922275" cy="338554"/>
          </a:xfrm>
          <a:prstGeom prst="rect">
            <a:avLst/>
          </a:prstGeom>
        </p:spPr>
        <p:txBody>
          <a:bodyPr wrap="none">
            <a:spAutoFit/>
          </a:bodyPr>
          <a:lstStyle/>
          <a:p>
            <a:r>
              <a:rPr lang="es-ES" sz="1600" dirty="0">
                <a:solidFill>
                  <a:schemeClr val="accent1"/>
                </a:solidFill>
              </a:rPr>
              <a:t>Ejemplo 3 Tabla simple </a:t>
            </a:r>
            <a:r>
              <a:rPr lang="es-ES" sz="1600" dirty="0" smtClean="0">
                <a:solidFill>
                  <a:schemeClr val="accent1"/>
                </a:solidFill>
              </a:rPr>
              <a:t>v1.9.html</a:t>
            </a:r>
            <a:endParaRPr lang="es-ES" sz="1600" dirty="0">
              <a:solidFill>
                <a:schemeClr val="accent1"/>
              </a:solidFill>
            </a:endParaRPr>
          </a:p>
        </p:txBody>
      </p:sp>
    </p:spTree>
    <p:extLst>
      <p:ext uri="{BB962C8B-B14F-4D97-AF65-F5344CB8AC3E}">
        <p14:creationId xmlns:p14="http://schemas.microsoft.com/office/powerpoint/2010/main" val="1683448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Ejercicio 1.</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338554"/>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Realice la siguiente tabla con efecto </a:t>
            </a:r>
            <a:r>
              <a:rPr lang="es-ES" sz="1600" dirty="0" err="1" smtClean="0">
                <a:latin typeface="Arial" panose="020B0604020202020204" pitchFamily="34" charset="0"/>
                <a:cs typeface="Arial" panose="020B0604020202020204" pitchFamily="34" charset="0"/>
              </a:rPr>
              <a:t>hover</a:t>
            </a:r>
            <a:r>
              <a:rPr lang="es-ES" sz="1600" dirty="0" smtClean="0">
                <a:latin typeface="Arial" panose="020B0604020202020204" pitchFamily="34" charset="0"/>
                <a:cs typeface="Arial" panose="020B0604020202020204" pitchFamily="34" charset="0"/>
              </a:rPr>
              <a:t> sobre las filas del cuerpo de la tabla.</a:t>
            </a:r>
            <a:endParaRPr lang="es-ES" sz="1600" dirty="0">
              <a:latin typeface="Arial" panose="020B0604020202020204" pitchFamily="34" charset="0"/>
              <a:cs typeface="Arial" panose="020B0604020202020204" pitchFamily="34" charset="0"/>
            </a:endParaRPr>
          </a:p>
        </p:txBody>
      </p:sp>
      <p:sp>
        <p:nvSpPr>
          <p:cNvPr id="17" name="16 Rectángulo"/>
          <p:cNvSpPr/>
          <p:nvPr/>
        </p:nvSpPr>
        <p:spPr>
          <a:xfrm>
            <a:off x="9415809" y="6659493"/>
            <a:ext cx="2079287" cy="338554"/>
          </a:xfrm>
          <a:prstGeom prst="rect">
            <a:avLst/>
          </a:prstGeom>
        </p:spPr>
        <p:txBody>
          <a:bodyPr wrap="none">
            <a:spAutoFit/>
          </a:bodyPr>
          <a:lstStyle/>
          <a:p>
            <a:r>
              <a:rPr lang="es-ES" sz="1600" dirty="0">
                <a:solidFill>
                  <a:schemeClr val="accent1"/>
                </a:solidFill>
              </a:rPr>
              <a:t>Ejercicio 1. Tablas.html</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945" t="22757" r="9722" b="14744"/>
          <a:stretch/>
        </p:blipFill>
        <p:spPr bwMode="auto">
          <a:xfrm>
            <a:off x="2671810" y="2826048"/>
            <a:ext cx="8337455" cy="3387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62325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Ejercicio 2.</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584775"/>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Realice la siguiente modificación en el ejercicio anterior para conseguir que se resalte la celda y la fila seleccionada en diferente color.</a:t>
            </a:r>
            <a:endParaRPr lang="es-ES" sz="1600" dirty="0">
              <a:latin typeface="Arial" panose="020B0604020202020204" pitchFamily="34" charset="0"/>
              <a:cs typeface="Arial" panose="020B0604020202020204" pitchFamily="34" charset="0"/>
            </a:endParaRPr>
          </a:p>
        </p:txBody>
      </p:sp>
      <p:sp>
        <p:nvSpPr>
          <p:cNvPr id="17" name="16 Rectángulo"/>
          <p:cNvSpPr/>
          <p:nvPr/>
        </p:nvSpPr>
        <p:spPr>
          <a:xfrm>
            <a:off x="9415809" y="6659493"/>
            <a:ext cx="2079287" cy="338554"/>
          </a:xfrm>
          <a:prstGeom prst="rect">
            <a:avLst/>
          </a:prstGeom>
        </p:spPr>
        <p:txBody>
          <a:bodyPr wrap="none">
            <a:spAutoFit/>
          </a:bodyPr>
          <a:lstStyle/>
          <a:p>
            <a:r>
              <a:rPr lang="es-ES" sz="1600" dirty="0">
                <a:solidFill>
                  <a:schemeClr val="accent1"/>
                </a:solidFill>
              </a:rPr>
              <a:t>Ejercicio </a:t>
            </a:r>
            <a:r>
              <a:rPr lang="es-ES" sz="1600" dirty="0" smtClean="0">
                <a:solidFill>
                  <a:schemeClr val="accent1"/>
                </a:solidFill>
              </a:rPr>
              <a:t>2. </a:t>
            </a:r>
            <a:r>
              <a:rPr lang="es-ES" sz="1600" dirty="0">
                <a:solidFill>
                  <a:schemeClr val="accent1"/>
                </a:solidFill>
              </a:rPr>
              <a:t>Tablas.html</a:t>
            </a:r>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5165" t="32546" r="24549" b="30424"/>
          <a:stretch/>
        </p:blipFill>
        <p:spPr bwMode="auto">
          <a:xfrm>
            <a:off x="2699607" y="2682032"/>
            <a:ext cx="8345192" cy="3328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5126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Ejercicio 3.</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338554"/>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Realice el siguiente formato de tabla.</a:t>
            </a:r>
            <a:endParaRPr lang="es-ES" sz="1600" dirty="0">
              <a:latin typeface="Arial" panose="020B0604020202020204" pitchFamily="34" charset="0"/>
              <a:cs typeface="Arial" panose="020B0604020202020204" pitchFamily="34" charset="0"/>
            </a:endParaRPr>
          </a:p>
        </p:txBody>
      </p:sp>
      <p:sp>
        <p:nvSpPr>
          <p:cNvPr id="17" name="16 Rectángulo"/>
          <p:cNvSpPr/>
          <p:nvPr/>
        </p:nvSpPr>
        <p:spPr>
          <a:xfrm>
            <a:off x="9415809" y="6659493"/>
            <a:ext cx="2079287" cy="338554"/>
          </a:xfrm>
          <a:prstGeom prst="rect">
            <a:avLst/>
          </a:prstGeom>
        </p:spPr>
        <p:txBody>
          <a:bodyPr wrap="none">
            <a:spAutoFit/>
          </a:bodyPr>
          <a:lstStyle/>
          <a:p>
            <a:r>
              <a:rPr lang="es-ES" sz="1600" dirty="0">
                <a:solidFill>
                  <a:schemeClr val="accent1"/>
                </a:solidFill>
              </a:rPr>
              <a:t>Ejercicio 3</a:t>
            </a:r>
            <a:r>
              <a:rPr lang="es-ES" sz="1600" dirty="0" smtClean="0">
                <a:solidFill>
                  <a:schemeClr val="accent1"/>
                </a:solidFill>
              </a:rPr>
              <a:t>. </a:t>
            </a:r>
            <a:r>
              <a:rPr lang="es-ES" sz="1600" dirty="0">
                <a:solidFill>
                  <a:schemeClr val="accent1"/>
                </a:solidFill>
              </a:rPr>
              <a:t>Tablas.html</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152" t="16667" r="22223" b="12307"/>
          <a:stretch/>
        </p:blipFill>
        <p:spPr bwMode="auto">
          <a:xfrm>
            <a:off x="4059485" y="2754040"/>
            <a:ext cx="5364509" cy="371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7081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Ejemplo de Tabla</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6" name="5 Rectángulo"/>
          <p:cNvSpPr/>
          <p:nvPr/>
        </p:nvSpPr>
        <p:spPr>
          <a:xfrm>
            <a:off x="2304033" y="2018278"/>
            <a:ext cx="8928992" cy="338554"/>
          </a:xfrm>
          <a:prstGeom prst="rect">
            <a:avLst/>
          </a:prstGeom>
          <a:ln>
            <a:noFill/>
          </a:ln>
        </p:spPr>
        <p:txBody>
          <a:bodyPr wrap="square">
            <a:spAutoFit/>
          </a:bodyPr>
          <a:lstStyle/>
          <a:p>
            <a:pPr algn="just"/>
            <a:r>
              <a:rPr lang="es-ES" sz="1600" dirty="0" smtClean="0">
                <a:latin typeface="Arial" pitchFamily="34" charset="0"/>
                <a:cs typeface="Arial" pitchFamily="34" charset="0"/>
              </a:rPr>
              <a:t>Ejemplo de tabla en HTML.</a:t>
            </a:r>
            <a:endParaRPr lang="es-ES" sz="1600" dirty="0">
              <a:latin typeface="Arial" pitchFamily="34" charset="0"/>
              <a:cs typeface="Arial" pitchFamily="34"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604" t="9846" r="32188" b="42692"/>
          <a:stretch/>
        </p:blipFill>
        <p:spPr bwMode="auto">
          <a:xfrm>
            <a:off x="3816201" y="2466008"/>
            <a:ext cx="6048672" cy="4416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9567431" y="6651270"/>
            <a:ext cx="1930016" cy="338554"/>
          </a:xfrm>
          <a:prstGeom prst="rect">
            <a:avLst/>
          </a:prstGeom>
        </p:spPr>
        <p:txBody>
          <a:bodyPr wrap="none">
            <a:spAutoFit/>
          </a:bodyPr>
          <a:lstStyle/>
          <a:p>
            <a:r>
              <a:rPr lang="es-ES" sz="1600" dirty="0">
                <a:solidFill>
                  <a:schemeClr val="accent1"/>
                </a:solidFill>
              </a:rPr>
              <a:t>Ejemplo 1 Tabla.html</a:t>
            </a:r>
          </a:p>
        </p:txBody>
      </p:sp>
    </p:spTree>
    <p:extLst>
      <p:ext uri="{BB962C8B-B14F-4D97-AF65-F5344CB8AC3E}">
        <p14:creationId xmlns:p14="http://schemas.microsoft.com/office/powerpoint/2010/main" val="12041470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Ejercicio 4.</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338554"/>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Realice el siguiente formato de tabla.</a:t>
            </a:r>
            <a:endParaRPr lang="es-ES" sz="1600" dirty="0">
              <a:latin typeface="Arial" panose="020B0604020202020204" pitchFamily="34" charset="0"/>
              <a:cs typeface="Arial" panose="020B0604020202020204" pitchFamily="34" charset="0"/>
            </a:endParaRPr>
          </a:p>
        </p:txBody>
      </p:sp>
      <p:sp>
        <p:nvSpPr>
          <p:cNvPr id="17" name="16 Rectángulo"/>
          <p:cNvSpPr/>
          <p:nvPr/>
        </p:nvSpPr>
        <p:spPr>
          <a:xfrm>
            <a:off x="9415809" y="6659493"/>
            <a:ext cx="2079287" cy="338554"/>
          </a:xfrm>
          <a:prstGeom prst="rect">
            <a:avLst/>
          </a:prstGeom>
        </p:spPr>
        <p:txBody>
          <a:bodyPr wrap="none">
            <a:spAutoFit/>
          </a:bodyPr>
          <a:lstStyle/>
          <a:p>
            <a:r>
              <a:rPr lang="es-ES" sz="1600" dirty="0">
                <a:solidFill>
                  <a:schemeClr val="accent1"/>
                </a:solidFill>
              </a:rPr>
              <a:t>Ejercicio </a:t>
            </a:r>
            <a:r>
              <a:rPr lang="es-ES" sz="1600" dirty="0" smtClean="0">
                <a:solidFill>
                  <a:schemeClr val="accent1"/>
                </a:solidFill>
              </a:rPr>
              <a:t>4. </a:t>
            </a:r>
            <a:r>
              <a:rPr lang="es-ES" sz="1600" dirty="0">
                <a:solidFill>
                  <a:schemeClr val="accent1"/>
                </a:solidFill>
              </a:rPr>
              <a:t>Tablas.html</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153" t="30641" r="27222" b="25497"/>
          <a:stretch/>
        </p:blipFill>
        <p:spPr bwMode="auto">
          <a:xfrm>
            <a:off x="2952105" y="2538016"/>
            <a:ext cx="7776864" cy="4049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24798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Ejercicio 5.</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338554"/>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Realice el siguiente formato de tabla con el efecto </a:t>
            </a:r>
            <a:r>
              <a:rPr lang="es-ES" sz="1600" dirty="0" err="1" smtClean="0">
                <a:latin typeface="Arial" panose="020B0604020202020204" pitchFamily="34" charset="0"/>
                <a:cs typeface="Arial" panose="020B0604020202020204" pitchFamily="34" charset="0"/>
              </a:rPr>
              <a:t>hover</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17" name="16 Rectángulo"/>
          <p:cNvSpPr/>
          <p:nvPr/>
        </p:nvSpPr>
        <p:spPr>
          <a:xfrm>
            <a:off x="9415809" y="6659493"/>
            <a:ext cx="2079287" cy="338554"/>
          </a:xfrm>
          <a:prstGeom prst="rect">
            <a:avLst/>
          </a:prstGeom>
        </p:spPr>
        <p:txBody>
          <a:bodyPr wrap="none">
            <a:spAutoFit/>
          </a:bodyPr>
          <a:lstStyle/>
          <a:p>
            <a:r>
              <a:rPr lang="es-ES" sz="1600" dirty="0">
                <a:solidFill>
                  <a:schemeClr val="accent1"/>
                </a:solidFill>
              </a:rPr>
              <a:t>Ejercicio 5</a:t>
            </a:r>
            <a:r>
              <a:rPr lang="es-ES" sz="1600" dirty="0" smtClean="0">
                <a:solidFill>
                  <a:schemeClr val="accent1"/>
                </a:solidFill>
              </a:rPr>
              <a:t>. </a:t>
            </a:r>
            <a:r>
              <a:rPr lang="es-ES" sz="1600" dirty="0">
                <a:solidFill>
                  <a:schemeClr val="accent1"/>
                </a:solidFill>
              </a:rPr>
              <a:t>Tablas.html</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972" t="27949" r="27431" b="24231"/>
          <a:stretch/>
        </p:blipFill>
        <p:spPr bwMode="auto">
          <a:xfrm>
            <a:off x="3375570" y="2394000"/>
            <a:ext cx="7419329" cy="4124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09415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_tradnl" dirty="0" smtClean="0"/>
              <a:t>Ejemplo de tabla con </a:t>
            </a:r>
            <a:r>
              <a:rPr lang="es-ES_tradnl" dirty="0" err="1" smtClean="0"/>
              <a:t>scroll</a:t>
            </a:r>
            <a:r>
              <a:rPr lang="es-ES_tradnl" dirty="0" smtClean="0"/>
              <a:t> vertical</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3" name="12 Rectángulo"/>
          <p:cNvSpPr/>
          <p:nvPr/>
        </p:nvSpPr>
        <p:spPr>
          <a:xfrm>
            <a:off x="2439372" y="1961952"/>
            <a:ext cx="8865662" cy="1077218"/>
          </a:xfrm>
          <a:prstGeom prst="rect">
            <a:avLst/>
          </a:prstGeom>
        </p:spPr>
        <p:txBody>
          <a:bodyPr wrap="square">
            <a:spAutoFit/>
          </a:bodyPr>
          <a:lstStyle/>
          <a:p>
            <a:pPr algn="just">
              <a:tabLst>
                <a:tab pos="361950" algn="l"/>
                <a:tab pos="714375" algn="l"/>
                <a:tab pos="1076325" algn="l"/>
                <a:tab pos="1438275" algn="l"/>
              </a:tabLst>
            </a:pPr>
            <a:r>
              <a:rPr lang="es-ES" sz="1600" dirty="0" smtClean="0">
                <a:latin typeface="Arial" panose="020B0604020202020204" pitchFamily="34" charset="0"/>
                <a:cs typeface="Arial" panose="020B0604020202020204" pitchFamily="34" charset="0"/>
              </a:rPr>
              <a:t>Existe una forma para crear un </a:t>
            </a:r>
            <a:r>
              <a:rPr lang="es-ES" sz="1600" dirty="0" err="1" smtClean="0">
                <a:latin typeface="Arial" panose="020B0604020202020204" pitchFamily="34" charset="0"/>
                <a:cs typeface="Arial" panose="020B0604020202020204" pitchFamily="34" charset="0"/>
              </a:rPr>
              <a:t>scroll</a:t>
            </a:r>
            <a:r>
              <a:rPr lang="es-ES" sz="1600" dirty="0" smtClean="0">
                <a:latin typeface="Arial" panose="020B0604020202020204" pitchFamily="34" charset="0"/>
                <a:cs typeface="Arial" panose="020B0604020202020204" pitchFamily="34" charset="0"/>
              </a:rPr>
              <a:t> vertical en una tabla y que la cabecera se mantenga fija, no es una forma estándar de uso de los elementos de una tabla por lo que no lo analizaremos en profundidad. Puede ser que deseemos por razones de mantenibilidad sea mejor crear una tabla con la cabecera y otra con el cuerpo.</a:t>
            </a:r>
            <a:endParaRPr lang="es-ES" sz="1600" dirty="0">
              <a:latin typeface="Arial" panose="020B0604020202020204" pitchFamily="34" charset="0"/>
              <a:cs typeface="Arial" panose="020B0604020202020204" pitchFamily="34" charset="0"/>
            </a:endParaRPr>
          </a:p>
        </p:txBody>
      </p:sp>
      <p:sp>
        <p:nvSpPr>
          <p:cNvPr id="7" name="6 Rectángulo"/>
          <p:cNvSpPr/>
          <p:nvPr/>
        </p:nvSpPr>
        <p:spPr>
          <a:xfrm>
            <a:off x="9415809" y="6659493"/>
            <a:ext cx="2079287" cy="338554"/>
          </a:xfrm>
          <a:prstGeom prst="rect">
            <a:avLst/>
          </a:prstGeom>
        </p:spPr>
        <p:txBody>
          <a:bodyPr wrap="none">
            <a:spAutoFit/>
          </a:bodyPr>
          <a:lstStyle/>
          <a:p>
            <a:r>
              <a:rPr lang="es-ES" sz="1600" dirty="0">
                <a:solidFill>
                  <a:schemeClr val="accent1"/>
                </a:solidFill>
              </a:rPr>
              <a:t>Ejercicio </a:t>
            </a:r>
            <a:r>
              <a:rPr lang="es-ES" sz="1600" dirty="0" smtClean="0">
                <a:solidFill>
                  <a:schemeClr val="accent1"/>
                </a:solidFill>
              </a:rPr>
              <a:t>6. </a:t>
            </a:r>
            <a:r>
              <a:rPr lang="es-ES" sz="1600" dirty="0">
                <a:solidFill>
                  <a:schemeClr val="accent1"/>
                </a:solidFill>
              </a:rPr>
              <a:t>Tablas.html</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889" t="6026" r="23750" b="66410"/>
          <a:stretch/>
        </p:blipFill>
        <p:spPr bwMode="auto">
          <a:xfrm>
            <a:off x="2084303" y="3634334"/>
            <a:ext cx="9575800" cy="273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66523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9 Marcador de texto"/>
          <p:cNvSpPr>
            <a:spLocks noGrp="1"/>
          </p:cNvSpPr>
          <p:nvPr>
            <p:ph type="body" sz="quarter" idx="10"/>
          </p:nvPr>
        </p:nvSpPr>
        <p:spPr>
          <a:xfrm>
            <a:off x="2196855" y="1412881"/>
            <a:ext cx="4542137" cy="337078"/>
          </a:xfrm>
        </p:spPr>
        <p:txBody>
          <a:bodyPr/>
          <a:lstStyle/>
          <a:p>
            <a:r>
              <a:rPr lang="es-ES" dirty="0"/>
              <a:t>Entorno cliente – HTML y </a:t>
            </a:r>
            <a:r>
              <a:rPr lang="es-ES" dirty="0" smtClean="0"/>
              <a:t>CSS</a:t>
            </a:r>
            <a:endParaRPr lang="es-ES" dirty="0"/>
          </a:p>
        </p:txBody>
      </p:sp>
      <p:sp>
        <p:nvSpPr>
          <p:cNvPr id="5" name="4 CuadroTexto"/>
          <p:cNvSpPr txBox="1"/>
          <p:nvPr/>
        </p:nvSpPr>
        <p:spPr>
          <a:xfrm>
            <a:off x="-14617" y="2682032"/>
            <a:ext cx="13681074" cy="2132193"/>
          </a:xfrm>
          <a:prstGeom prst="rect">
            <a:avLst/>
          </a:prstGeom>
          <a:noFill/>
        </p:spPr>
        <p:txBody>
          <a:bodyPr wrap="square" lIns="99892" tIns="49946" rIns="99892" bIns="49946" rtlCol="0">
            <a:spAutoFit/>
          </a:bodyPr>
          <a:lstStyle/>
          <a:p>
            <a:pPr algn="ctr"/>
            <a:r>
              <a:rPr lang="es-ES_tradnl" sz="6600" dirty="0" smtClean="0"/>
              <a:t>FIN </a:t>
            </a:r>
          </a:p>
          <a:p>
            <a:pPr algn="ctr"/>
            <a:r>
              <a:rPr lang="es-ES" sz="6600" dirty="0" smtClean="0"/>
              <a:t>TABLAS</a:t>
            </a:r>
            <a:endParaRPr lang="es-ES" sz="6600" dirty="0"/>
          </a:p>
        </p:txBody>
      </p:sp>
    </p:spTree>
    <p:extLst>
      <p:ext uri="{BB962C8B-B14F-4D97-AF65-F5344CB8AC3E}">
        <p14:creationId xmlns:p14="http://schemas.microsoft.com/office/powerpoint/2010/main" val="977615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Ejemplo de Tabla</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431" t="10769" r="32777" b="39616"/>
          <a:stretch/>
        </p:blipFill>
        <p:spPr bwMode="auto">
          <a:xfrm>
            <a:off x="4068229" y="2647537"/>
            <a:ext cx="5544616" cy="4282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9612637" y="6667733"/>
            <a:ext cx="1930016" cy="338554"/>
          </a:xfrm>
          <a:prstGeom prst="rect">
            <a:avLst/>
          </a:prstGeom>
        </p:spPr>
        <p:txBody>
          <a:bodyPr wrap="none">
            <a:spAutoFit/>
          </a:bodyPr>
          <a:lstStyle/>
          <a:p>
            <a:r>
              <a:rPr lang="es-ES" sz="1600" dirty="0">
                <a:solidFill>
                  <a:schemeClr val="accent1"/>
                </a:solidFill>
              </a:rPr>
              <a:t>Ejemplo 2 Tabla.html</a:t>
            </a:r>
          </a:p>
        </p:txBody>
      </p:sp>
      <p:sp>
        <p:nvSpPr>
          <p:cNvPr id="8" name="7 Rectángulo"/>
          <p:cNvSpPr/>
          <p:nvPr/>
        </p:nvSpPr>
        <p:spPr>
          <a:xfrm>
            <a:off x="2304033" y="2018278"/>
            <a:ext cx="8928992" cy="338554"/>
          </a:xfrm>
          <a:prstGeom prst="rect">
            <a:avLst/>
          </a:prstGeom>
          <a:ln>
            <a:noFill/>
          </a:ln>
        </p:spPr>
        <p:txBody>
          <a:bodyPr wrap="square">
            <a:spAutoFit/>
          </a:bodyPr>
          <a:lstStyle/>
          <a:p>
            <a:pPr algn="just"/>
            <a:r>
              <a:rPr lang="es-ES" sz="1600" dirty="0" smtClean="0">
                <a:latin typeface="Arial" pitchFamily="34" charset="0"/>
                <a:cs typeface="Arial" pitchFamily="34" charset="0"/>
              </a:rPr>
              <a:t>Otro ejemplo de tabla en HTML.</a:t>
            </a:r>
            <a:endParaRPr lang="es-ES" sz="1600" dirty="0">
              <a:latin typeface="Arial" pitchFamily="34" charset="0"/>
              <a:cs typeface="Arial" pitchFamily="34" charset="0"/>
            </a:endParaRPr>
          </a:p>
        </p:txBody>
      </p:sp>
    </p:spTree>
    <p:extLst>
      <p:ext uri="{BB962C8B-B14F-4D97-AF65-F5344CB8AC3E}">
        <p14:creationId xmlns:p14="http://schemas.microsoft.com/office/powerpoint/2010/main" val="1878927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Tablas</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3" name="2 Rectángulo"/>
          <p:cNvSpPr/>
          <p:nvPr/>
        </p:nvSpPr>
        <p:spPr>
          <a:xfrm>
            <a:off x="2304033" y="2018278"/>
            <a:ext cx="8928992" cy="2554545"/>
          </a:xfrm>
          <a:prstGeom prst="rect">
            <a:avLst/>
          </a:prstGeom>
          <a:ln>
            <a:noFill/>
          </a:ln>
        </p:spPr>
        <p:txBody>
          <a:bodyPr wrap="square">
            <a:spAutoFit/>
          </a:bodyPr>
          <a:lstStyle/>
          <a:p>
            <a:pPr algn="just"/>
            <a:r>
              <a:rPr lang="es-ES" sz="1600" dirty="0" smtClean="0">
                <a:latin typeface="Arial" pitchFamily="34" charset="0"/>
                <a:cs typeface="Arial" pitchFamily="34" charset="0"/>
              </a:rPr>
              <a:t>Las tablas se realizan con la etiqueta &lt;</a:t>
            </a:r>
            <a:r>
              <a:rPr lang="es-ES" sz="1600" dirty="0" err="1" smtClean="0">
                <a:latin typeface="Arial" pitchFamily="34" charset="0"/>
                <a:cs typeface="Arial" pitchFamily="34" charset="0"/>
              </a:rPr>
              <a:t>table</a:t>
            </a:r>
            <a:r>
              <a:rPr lang="es-ES" sz="1600" dirty="0" smtClean="0">
                <a:latin typeface="Arial" pitchFamily="34" charset="0"/>
                <a:cs typeface="Arial" pitchFamily="34" charset="0"/>
              </a:rPr>
              <a:t>&gt; que define </a:t>
            </a:r>
            <a:r>
              <a:rPr lang="es-ES" sz="1600" dirty="0">
                <a:latin typeface="Arial" pitchFamily="34" charset="0"/>
                <a:cs typeface="Arial" pitchFamily="34" charset="0"/>
              </a:rPr>
              <a:t>un elemento tabla en el documento HTML.</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Una tabla consiste en elementos de una o varias filas, </a:t>
            </a:r>
            <a:r>
              <a:rPr lang="es-ES" sz="1600" dirty="0" smtClean="0">
                <a:latin typeface="Arial" pitchFamily="34" charset="0"/>
                <a:cs typeface="Arial" pitchFamily="34" charset="0"/>
              </a:rPr>
              <a:t>de </a:t>
            </a:r>
            <a:r>
              <a:rPr lang="es-ES" sz="1600" dirty="0">
                <a:latin typeface="Arial" pitchFamily="34" charset="0"/>
                <a:cs typeface="Arial" pitchFamily="34" charset="0"/>
              </a:rPr>
              <a:t>una </a:t>
            </a:r>
            <a:r>
              <a:rPr lang="es-ES" sz="1600" dirty="0" smtClean="0">
                <a:latin typeface="Arial" pitchFamily="34" charset="0"/>
                <a:cs typeface="Arial" pitchFamily="34" charset="0"/>
              </a:rPr>
              <a:t>cabecera, un pie y </a:t>
            </a:r>
            <a:r>
              <a:rPr lang="es-ES" sz="1600" dirty="0">
                <a:latin typeface="Arial" pitchFamily="34" charset="0"/>
                <a:cs typeface="Arial" pitchFamily="34" charset="0"/>
              </a:rPr>
              <a:t>de </a:t>
            </a:r>
            <a:r>
              <a:rPr lang="es-ES" sz="1600" dirty="0" smtClean="0">
                <a:latin typeface="Arial" pitchFamily="34" charset="0"/>
                <a:cs typeface="Arial" pitchFamily="34" charset="0"/>
              </a:rPr>
              <a:t>celdas.</a:t>
            </a:r>
            <a:endParaRPr lang="es-ES" sz="1600" dirty="0">
              <a:latin typeface="Arial" pitchFamily="34" charset="0"/>
              <a:cs typeface="Arial" pitchFamily="34" charset="0"/>
            </a:endParaRP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Las tablas utilizan varios </a:t>
            </a:r>
            <a:r>
              <a:rPr lang="es-ES" sz="1600" dirty="0" smtClean="0">
                <a:latin typeface="Arial" pitchFamily="34" charset="0"/>
                <a:cs typeface="Arial" pitchFamily="34" charset="0"/>
              </a:rPr>
              <a:t>elementos: &lt;</a:t>
            </a:r>
            <a:r>
              <a:rPr lang="es-ES" sz="1600" dirty="0" err="1">
                <a:latin typeface="Arial" pitchFamily="34" charset="0"/>
                <a:cs typeface="Arial" pitchFamily="34" charset="0"/>
              </a:rPr>
              <a:t>tr</a:t>
            </a:r>
            <a:r>
              <a:rPr lang="es-ES" sz="1600" dirty="0">
                <a:latin typeface="Arial" pitchFamily="34" charset="0"/>
                <a:cs typeface="Arial" pitchFamily="34" charset="0"/>
              </a:rPr>
              <a:t>&gt;, &lt;</a:t>
            </a:r>
            <a:r>
              <a:rPr lang="es-ES" sz="1600" dirty="0" err="1">
                <a:latin typeface="Arial" pitchFamily="34" charset="0"/>
                <a:cs typeface="Arial" pitchFamily="34" charset="0"/>
              </a:rPr>
              <a:t>td</a:t>
            </a:r>
            <a:r>
              <a:rPr lang="es-ES" sz="1600" dirty="0">
                <a:latin typeface="Arial" pitchFamily="34" charset="0"/>
                <a:cs typeface="Arial" pitchFamily="34" charset="0"/>
              </a:rPr>
              <a:t>&gt;, &lt;</a:t>
            </a:r>
            <a:r>
              <a:rPr lang="es-ES" sz="1600" dirty="0" err="1">
                <a:latin typeface="Arial" pitchFamily="34" charset="0"/>
                <a:cs typeface="Arial" pitchFamily="34" charset="0"/>
              </a:rPr>
              <a:t>th</a:t>
            </a:r>
            <a:r>
              <a:rPr lang="es-ES" sz="1600" dirty="0">
                <a:latin typeface="Arial" pitchFamily="34" charset="0"/>
                <a:cs typeface="Arial" pitchFamily="34" charset="0"/>
              </a:rPr>
              <a:t>&gt;, &lt;</a:t>
            </a:r>
            <a:r>
              <a:rPr lang="es-ES" sz="1600" dirty="0" err="1">
                <a:latin typeface="Arial" pitchFamily="34" charset="0"/>
                <a:cs typeface="Arial" pitchFamily="34" charset="0"/>
              </a:rPr>
              <a:t>caption</a:t>
            </a:r>
            <a:r>
              <a:rPr lang="es-ES" sz="1600" dirty="0">
                <a:latin typeface="Arial" pitchFamily="34" charset="0"/>
                <a:cs typeface="Arial" pitchFamily="34" charset="0"/>
              </a:rPr>
              <a:t>&gt;, &lt;</a:t>
            </a:r>
            <a:r>
              <a:rPr lang="es-ES" sz="1600" dirty="0" err="1">
                <a:latin typeface="Arial" pitchFamily="34" charset="0"/>
                <a:cs typeface="Arial" pitchFamily="34" charset="0"/>
              </a:rPr>
              <a:t>thead</a:t>
            </a:r>
            <a:r>
              <a:rPr lang="es-ES" sz="1600" dirty="0">
                <a:latin typeface="Arial" pitchFamily="34" charset="0"/>
                <a:cs typeface="Arial" pitchFamily="34" charset="0"/>
              </a:rPr>
              <a:t>&gt;, &lt;</a:t>
            </a:r>
            <a:r>
              <a:rPr lang="es-ES" sz="1600" dirty="0" err="1">
                <a:latin typeface="Arial" pitchFamily="34" charset="0"/>
                <a:cs typeface="Arial" pitchFamily="34" charset="0"/>
              </a:rPr>
              <a:t>tbody</a:t>
            </a:r>
            <a:r>
              <a:rPr lang="es-ES" sz="1600" dirty="0">
                <a:latin typeface="Arial" pitchFamily="34" charset="0"/>
                <a:cs typeface="Arial" pitchFamily="34" charset="0"/>
              </a:rPr>
              <a:t>&gt;, &lt;</a:t>
            </a:r>
            <a:r>
              <a:rPr lang="es-ES" sz="1600" dirty="0" err="1">
                <a:latin typeface="Arial" pitchFamily="34" charset="0"/>
                <a:cs typeface="Arial" pitchFamily="34" charset="0"/>
              </a:rPr>
              <a:t>tfoot</a:t>
            </a:r>
            <a:r>
              <a:rPr lang="es-ES" sz="1600" dirty="0">
                <a:latin typeface="Arial" pitchFamily="34" charset="0"/>
                <a:cs typeface="Arial" pitchFamily="34" charset="0"/>
              </a:rPr>
              <a:t>&gt;, &lt;</a:t>
            </a:r>
            <a:r>
              <a:rPr lang="es-ES" sz="1600" dirty="0" err="1">
                <a:latin typeface="Arial" pitchFamily="34" charset="0"/>
                <a:cs typeface="Arial" pitchFamily="34" charset="0"/>
              </a:rPr>
              <a:t>colgroup</a:t>
            </a:r>
            <a:r>
              <a:rPr lang="es-ES" sz="1600" dirty="0">
                <a:latin typeface="Arial" pitchFamily="34" charset="0"/>
                <a:cs typeface="Arial" pitchFamily="34" charset="0"/>
              </a:rPr>
              <a:t>&gt; y &lt;col&gt;.</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En HTML5 la única propiedad que admite con respecto a las propiedades que existían </a:t>
            </a:r>
            <a:r>
              <a:rPr lang="es-ES" sz="1600" dirty="0" smtClean="0">
                <a:latin typeface="Arial" pitchFamily="34" charset="0"/>
                <a:cs typeface="Arial" pitchFamily="34" charset="0"/>
              </a:rPr>
              <a:t>en versiones anteriores es </a:t>
            </a:r>
            <a:r>
              <a:rPr lang="es-ES" sz="1600" dirty="0" err="1">
                <a:latin typeface="Arial" pitchFamily="34" charset="0"/>
                <a:cs typeface="Arial" pitchFamily="34" charset="0"/>
              </a:rPr>
              <a:t>sortable</a:t>
            </a:r>
            <a:r>
              <a:rPr lang="es-ES" sz="1600" dirty="0">
                <a:latin typeface="Arial" pitchFamily="34" charset="0"/>
                <a:cs typeface="Arial" pitchFamily="34" charset="0"/>
              </a:rPr>
              <a:t> y especifica que la tabla es ordenable.</a:t>
            </a:r>
          </a:p>
        </p:txBody>
      </p:sp>
    </p:spTree>
    <p:extLst>
      <p:ext uri="{BB962C8B-B14F-4D97-AF65-F5344CB8AC3E}">
        <p14:creationId xmlns:p14="http://schemas.microsoft.com/office/powerpoint/2010/main" val="988394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Tablas</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2" name="11 CuadroTexto"/>
          <p:cNvSpPr txBox="1"/>
          <p:nvPr/>
        </p:nvSpPr>
        <p:spPr>
          <a:xfrm>
            <a:off x="2221934" y="1897599"/>
            <a:ext cx="9011091" cy="338554"/>
          </a:xfrm>
          <a:prstGeom prst="rect">
            <a:avLst/>
          </a:prstGeom>
          <a:noFill/>
        </p:spPr>
        <p:txBody>
          <a:bodyPr wrap="square" rtlCol="0">
            <a:spAutoFit/>
          </a:bodyPr>
          <a:lstStyle/>
          <a:p>
            <a:pPr algn="just"/>
            <a:r>
              <a:rPr lang="es-ES" sz="1600" dirty="0">
                <a:latin typeface="Arial" pitchFamily="34" charset="0"/>
                <a:cs typeface="Arial" pitchFamily="34" charset="0"/>
              </a:rPr>
              <a:t>Vamos a analizar los diferentes elementos que se utilizan para construir una tabla.</a:t>
            </a:r>
          </a:p>
        </p:txBody>
      </p:sp>
      <p:graphicFrame>
        <p:nvGraphicFramePr>
          <p:cNvPr id="6" name="5 Tabla"/>
          <p:cNvGraphicFramePr>
            <a:graphicFrameLocks noGrp="1"/>
          </p:cNvGraphicFramePr>
          <p:nvPr>
            <p:extLst>
              <p:ext uri="{D42A27DB-BD31-4B8C-83A1-F6EECF244321}">
                <p14:modId xmlns:p14="http://schemas.microsoft.com/office/powerpoint/2010/main" val="1321714074"/>
              </p:ext>
            </p:extLst>
          </p:nvPr>
        </p:nvGraphicFramePr>
        <p:xfrm>
          <a:off x="2952105" y="2502697"/>
          <a:ext cx="7997588" cy="4252820"/>
        </p:xfrm>
        <a:graphic>
          <a:graphicData uri="http://schemas.openxmlformats.org/drawingml/2006/table">
            <a:tbl>
              <a:tblPr firstRow="1" bandRow="1">
                <a:tableStyleId>{073A0DAA-6AF3-43AB-8588-CEC1D06C72B9}</a:tableStyleId>
              </a:tblPr>
              <a:tblGrid>
                <a:gridCol w="1777879"/>
                <a:gridCol w="6219709"/>
              </a:tblGrid>
              <a:tr h="257644">
                <a:tc>
                  <a:txBody>
                    <a:bodyPr/>
                    <a:lstStyle/>
                    <a:p>
                      <a:pPr fontAlgn="t"/>
                      <a:r>
                        <a:rPr lang="es-ES" sz="1300" noProof="0" dirty="0" smtClean="0">
                          <a:latin typeface="verdana"/>
                        </a:rPr>
                        <a:t>Elemento</a:t>
                      </a:r>
                      <a:endParaRPr lang="es-ES" sz="1300" noProof="0" dirty="0">
                        <a:latin typeface="verdana"/>
                      </a:endParaRPr>
                    </a:p>
                  </a:txBody>
                  <a:tcPr marL="33822" marR="33822" marT="47350" marB="47350"/>
                </a:tc>
                <a:tc>
                  <a:txBody>
                    <a:bodyPr/>
                    <a:lstStyle/>
                    <a:p>
                      <a:pPr fontAlgn="t"/>
                      <a:r>
                        <a:rPr lang="es-ES" sz="1300" noProof="0" dirty="0" smtClean="0">
                          <a:latin typeface="verdana"/>
                        </a:rPr>
                        <a:t>Descripción</a:t>
                      </a:r>
                      <a:endParaRPr lang="es-ES" sz="1300" noProof="0" dirty="0">
                        <a:latin typeface="verdana"/>
                      </a:endParaRPr>
                    </a:p>
                  </a:txBody>
                  <a:tcPr marL="33822" marR="33822" marT="47350" marB="47350"/>
                </a:tc>
              </a:tr>
              <a:tr h="396000">
                <a:tc>
                  <a:txBody>
                    <a:bodyPr/>
                    <a:lstStyle/>
                    <a:p>
                      <a:pPr fontAlgn="t"/>
                      <a:r>
                        <a:rPr lang="es-ES" sz="1300" noProof="0" dirty="0"/>
                        <a:t>&lt;</a:t>
                      </a:r>
                      <a:r>
                        <a:rPr lang="es-ES" sz="1300" noProof="0" dirty="0" err="1"/>
                        <a:t>table</a:t>
                      </a:r>
                      <a:r>
                        <a:rPr lang="es-ES" sz="1300" noProof="0" dirty="0"/>
                        <a:t>&gt;</a:t>
                      </a:r>
                      <a:endParaRPr lang="es-ES" sz="1300" noProof="0" dirty="0">
                        <a:latin typeface="verdana"/>
                      </a:endParaRPr>
                    </a:p>
                  </a:txBody>
                  <a:tcPr marL="33822" marR="33822" marT="47350" marB="47350"/>
                </a:tc>
                <a:tc>
                  <a:txBody>
                    <a:bodyPr/>
                    <a:lstStyle/>
                    <a:p>
                      <a:pPr fontAlgn="t"/>
                      <a:r>
                        <a:rPr lang="es-ES" sz="1300" noProof="0" dirty="0" smtClean="0"/>
                        <a:t>Define una tabla.</a:t>
                      </a:r>
                    </a:p>
                  </a:txBody>
                  <a:tcPr marL="33822" marR="33822" marT="47350" marB="47350"/>
                </a:tc>
              </a:tr>
              <a:tr h="396000">
                <a:tc>
                  <a:txBody>
                    <a:bodyPr/>
                    <a:lstStyle/>
                    <a:p>
                      <a:pPr fontAlgn="t"/>
                      <a:r>
                        <a:rPr lang="es-ES" sz="1300" noProof="0" dirty="0"/>
                        <a:t>&lt;</a:t>
                      </a:r>
                      <a:r>
                        <a:rPr lang="es-ES" sz="1300" noProof="0" dirty="0" err="1"/>
                        <a:t>caption</a:t>
                      </a:r>
                      <a:r>
                        <a:rPr lang="es-ES" sz="1300" noProof="0" dirty="0"/>
                        <a:t>&gt;</a:t>
                      </a:r>
                      <a:endParaRPr lang="es-ES" sz="1300" noProof="0" dirty="0">
                        <a:latin typeface="verdana"/>
                      </a:endParaRPr>
                    </a:p>
                  </a:txBody>
                  <a:tcPr marL="33822" marR="33822" marT="47350" marB="47350"/>
                </a:tc>
                <a:tc>
                  <a:txBody>
                    <a:bodyPr/>
                    <a:lstStyle/>
                    <a:p>
                      <a:pPr fontAlgn="t"/>
                      <a:r>
                        <a:rPr lang="es-ES" sz="1300" noProof="0" dirty="0" smtClean="0"/>
                        <a:t>Define</a:t>
                      </a:r>
                      <a:r>
                        <a:rPr lang="es-ES" sz="1300" baseline="0" noProof="0" dirty="0" smtClean="0"/>
                        <a:t> un titulo para la tabla.</a:t>
                      </a:r>
                    </a:p>
                  </a:txBody>
                  <a:tcPr marL="33822" marR="33822" marT="47350" marB="47350"/>
                </a:tc>
              </a:tr>
              <a:tr h="396000">
                <a:tc>
                  <a:txBody>
                    <a:bodyPr/>
                    <a:lstStyle/>
                    <a:p>
                      <a:pPr fontAlgn="t"/>
                      <a:r>
                        <a:rPr lang="es-ES" sz="1300" noProof="0" dirty="0"/>
                        <a:t>&lt;</a:t>
                      </a:r>
                      <a:r>
                        <a:rPr lang="es-ES" sz="1300" noProof="0" dirty="0" err="1"/>
                        <a:t>thead</a:t>
                      </a:r>
                      <a:r>
                        <a:rPr lang="es-ES" sz="1300" noProof="0" dirty="0"/>
                        <a:t>&gt;</a:t>
                      </a:r>
                      <a:endParaRPr lang="es-ES" sz="1300" noProof="0" dirty="0">
                        <a:latin typeface="verdana"/>
                      </a:endParaRPr>
                    </a:p>
                  </a:txBody>
                  <a:tcPr marL="33822" marR="33822" marT="47350" marB="47350"/>
                </a:tc>
                <a:tc>
                  <a:txBody>
                    <a:bodyPr/>
                    <a:lstStyle/>
                    <a:p>
                      <a:pPr fontAlgn="t"/>
                      <a:r>
                        <a:rPr lang="es-ES" sz="1300" noProof="0" dirty="0" smtClean="0"/>
                        <a:t>Agrupa el contenido de la cabecera de la tabla.</a:t>
                      </a:r>
                      <a:endParaRPr lang="es-ES" sz="1300" noProof="0" dirty="0">
                        <a:latin typeface="verdana"/>
                      </a:endParaRPr>
                    </a:p>
                  </a:txBody>
                  <a:tcPr marL="33822" marR="33822" marT="47350" marB="47350"/>
                </a:tc>
              </a:tr>
              <a:tr h="396000">
                <a:tc>
                  <a:txBody>
                    <a:bodyPr/>
                    <a:lstStyle/>
                    <a:p>
                      <a:pPr fontAlgn="t"/>
                      <a:r>
                        <a:rPr lang="es-ES" sz="1300" noProof="0" dirty="0"/>
                        <a:t>&lt;</a:t>
                      </a:r>
                      <a:r>
                        <a:rPr lang="es-ES" sz="1300" noProof="0" dirty="0" err="1"/>
                        <a:t>tbody</a:t>
                      </a:r>
                      <a:r>
                        <a:rPr lang="es-ES" sz="1300" noProof="0" dirty="0"/>
                        <a:t>&gt;</a:t>
                      </a:r>
                      <a:endParaRPr lang="es-ES" sz="1300" noProof="0" dirty="0">
                        <a:latin typeface="verdana"/>
                      </a:endParaRPr>
                    </a:p>
                  </a:txBody>
                  <a:tcPr marL="33822" marR="33822" marT="47350" marB="47350"/>
                </a:tc>
                <a:tc>
                  <a:txBody>
                    <a:bodyPr/>
                    <a:lstStyle/>
                    <a:p>
                      <a:pPr fontAlgn="t"/>
                      <a:r>
                        <a:rPr lang="es-ES" sz="1300" noProof="0" dirty="0" smtClean="0"/>
                        <a:t>Agrupa el contenido del cuerpo de la tabla.</a:t>
                      </a:r>
                      <a:endParaRPr lang="es-ES" sz="1300" noProof="0" dirty="0">
                        <a:latin typeface="verdana"/>
                      </a:endParaRPr>
                    </a:p>
                  </a:txBody>
                  <a:tcPr marL="33822" marR="33822" marT="47350" marB="47350"/>
                </a:tc>
              </a:tr>
              <a:tr h="396000">
                <a:tc>
                  <a:txBody>
                    <a:bodyPr/>
                    <a:lstStyle/>
                    <a:p>
                      <a:pPr fontAlgn="t"/>
                      <a:r>
                        <a:rPr lang="es-ES" sz="1300" noProof="0"/>
                        <a:t>&lt;tfoot&gt;</a:t>
                      </a:r>
                      <a:endParaRPr lang="es-ES" sz="1300" noProof="0">
                        <a:latin typeface="verdana"/>
                      </a:endParaRPr>
                    </a:p>
                  </a:txBody>
                  <a:tcPr marL="33822" marR="33822" marT="47350" marB="47350"/>
                </a:tc>
                <a:tc>
                  <a:txBody>
                    <a:bodyPr/>
                    <a:lstStyle/>
                    <a:p>
                      <a:pPr fontAlgn="t"/>
                      <a:r>
                        <a:rPr lang="es-ES" sz="1300" noProof="0" dirty="0" smtClean="0"/>
                        <a:t>Agrupa el contenido del pie de la tabla.</a:t>
                      </a:r>
                      <a:endParaRPr lang="es-ES" sz="1300" noProof="0" dirty="0">
                        <a:latin typeface="verdana"/>
                      </a:endParaRPr>
                    </a:p>
                  </a:txBody>
                  <a:tcPr marL="33822" marR="33822" marT="47350" marB="47350"/>
                </a:tc>
              </a:tr>
              <a:tr h="396000">
                <a:tc>
                  <a:txBody>
                    <a:bodyPr/>
                    <a:lstStyle/>
                    <a:p>
                      <a:pPr fontAlgn="t"/>
                      <a:r>
                        <a:rPr lang="es-ES" sz="1300" noProof="0" dirty="0"/>
                        <a:t>&lt;</a:t>
                      </a:r>
                      <a:r>
                        <a:rPr lang="es-ES" sz="1300" noProof="0" dirty="0" err="1"/>
                        <a:t>tr</a:t>
                      </a:r>
                      <a:r>
                        <a:rPr lang="es-ES" sz="1300" noProof="0" dirty="0"/>
                        <a:t>&gt;</a:t>
                      </a:r>
                      <a:endParaRPr lang="es-ES" sz="1300" noProof="0" dirty="0">
                        <a:latin typeface="verdana"/>
                      </a:endParaRPr>
                    </a:p>
                  </a:txBody>
                  <a:tcPr marL="33822" marR="33822" marT="47350" marB="47350"/>
                </a:tc>
                <a:tc>
                  <a:txBody>
                    <a:bodyPr/>
                    <a:lstStyle/>
                    <a:p>
                      <a:pPr fontAlgn="t"/>
                      <a:r>
                        <a:rPr lang="es-ES" sz="1300" noProof="0" dirty="0" smtClean="0"/>
                        <a:t>Define una</a:t>
                      </a:r>
                      <a:r>
                        <a:rPr lang="es-ES" sz="1300" baseline="0" noProof="0" dirty="0" smtClean="0"/>
                        <a:t> fila de la tabla.</a:t>
                      </a:r>
                    </a:p>
                  </a:txBody>
                  <a:tcPr marL="33822" marR="33822" marT="47350" marB="47350"/>
                </a:tc>
              </a:tr>
              <a:tr h="396000">
                <a:tc>
                  <a:txBody>
                    <a:bodyPr/>
                    <a:lstStyle/>
                    <a:p>
                      <a:pPr fontAlgn="t"/>
                      <a:r>
                        <a:rPr lang="es-ES" sz="1300" noProof="0" dirty="0"/>
                        <a:t>&lt;</a:t>
                      </a:r>
                      <a:r>
                        <a:rPr lang="es-ES" sz="1300" noProof="0" dirty="0" err="1"/>
                        <a:t>td</a:t>
                      </a:r>
                      <a:r>
                        <a:rPr lang="es-ES" sz="1300" noProof="0" dirty="0"/>
                        <a:t>&gt;</a:t>
                      </a:r>
                      <a:endParaRPr lang="es-ES" sz="1300" noProof="0" dirty="0">
                        <a:latin typeface="verdana"/>
                      </a:endParaRPr>
                    </a:p>
                  </a:txBody>
                  <a:tcPr marL="33822" marR="33822" marT="47350" marB="47350"/>
                </a:tc>
                <a:tc>
                  <a:txBody>
                    <a:bodyPr/>
                    <a:lstStyle/>
                    <a:p>
                      <a:pPr fontAlgn="t"/>
                      <a:r>
                        <a:rPr lang="es-ES" sz="1300" noProof="0" dirty="0" smtClean="0"/>
                        <a:t>Define una celda de</a:t>
                      </a:r>
                      <a:r>
                        <a:rPr lang="es-ES" sz="1300" baseline="0" noProof="0" dirty="0" smtClean="0"/>
                        <a:t> la tabla en el cuerpo de la tabla o en el pie.</a:t>
                      </a:r>
                    </a:p>
                  </a:txBody>
                  <a:tcPr marL="33822" marR="33822" marT="47350" marB="47350"/>
                </a:tc>
              </a:tr>
              <a:tr h="396000">
                <a:tc>
                  <a:txBody>
                    <a:bodyPr/>
                    <a:lstStyle/>
                    <a:p>
                      <a:pPr marL="0" algn="l" defTabSz="1204596" rtl="0" eaLnBrk="1" fontAlgn="t" latinLnBrk="0" hangingPunct="1"/>
                      <a:r>
                        <a:rPr lang="es-ES" sz="1200" kern="1200" noProof="0" dirty="0"/>
                        <a:t>&lt;</a:t>
                      </a:r>
                      <a:r>
                        <a:rPr lang="es-ES" sz="1200" kern="1200" noProof="0" dirty="0" err="1"/>
                        <a:t>th</a:t>
                      </a:r>
                      <a:r>
                        <a:rPr lang="es-ES" sz="1200" kern="1200" noProof="0" dirty="0"/>
                        <a:t>&gt;</a:t>
                      </a:r>
                      <a:endParaRPr lang="es-ES" sz="1200" kern="1200" noProof="0" dirty="0">
                        <a:solidFill>
                          <a:schemeClr val="dk1"/>
                        </a:solidFill>
                        <a:latin typeface="Arial" panose="020B0604020202020204" pitchFamily="34" charset="0"/>
                        <a:ea typeface="+mn-ea"/>
                        <a:cs typeface="Arial" panose="020B0604020202020204" pitchFamily="34" charset="0"/>
                      </a:endParaRPr>
                    </a:p>
                  </a:txBody>
                  <a:tcPr marL="33822" marR="33822" marT="47350" marB="47350"/>
                </a:tc>
                <a:tc>
                  <a:txBody>
                    <a:bodyPr/>
                    <a:lstStyle/>
                    <a:p>
                      <a:pPr marL="0" algn="l" defTabSz="1204596" rtl="0" eaLnBrk="1" fontAlgn="t" latinLnBrk="0" hangingPunct="1"/>
                      <a:r>
                        <a:rPr lang="es-ES" sz="1200" kern="1200" noProof="0" dirty="0" smtClean="0"/>
                        <a:t>Define una celda de la cabecera de la tabla.</a:t>
                      </a:r>
                    </a:p>
                  </a:txBody>
                  <a:tcPr marL="33822" marR="33822" marT="47350" marB="47350"/>
                </a:tc>
              </a:tr>
              <a:tr h="396000">
                <a:tc>
                  <a:txBody>
                    <a:bodyPr/>
                    <a:lstStyle/>
                    <a:p>
                      <a:pPr fontAlgn="t"/>
                      <a:r>
                        <a:rPr lang="es-ES" sz="1300" noProof="0" dirty="0"/>
                        <a:t>&lt;</a:t>
                      </a:r>
                      <a:r>
                        <a:rPr lang="es-ES" sz="1300" noProof="0" dirty="0" err="1"/>
                        <a:t>colgroup</a:t>
                      </a:r>
                      <a:r>
                        <a:rPr lang="es-ES" sz="1300" noProof="0" dirty="0"/>
                        <a:t>&gt;</a:t>
                      </a:r>
                      <a:endParaRPr lang="es-ES" sz="1300" noProof="0" dirty="0">
                        <a:latin typeface="verdana"/>
                      </a:endParaRPr>
                    </a:p>
                  </a:txBody>
                  <a:tcPr marL="33822" marR="33822" marT="47350" marB="47350"/>
                </a:tc>
                <a:tc>
                  <a:txBody>
                    <a:bodyPr/>
                    <a:lstStyle/>
                    <a:p>
                      <a:pPr fontAlgn="t"/>
                      <a:r>
                        <a:rPr lang="es-ES" sz="1300" noProof="0" dirty="0" smtClean="0"/>
                        <a:t>Especifica un grupo de una o más columnas de</a:t>
                      </a:r>
                      <a:r>
                        <a:rPr lang="es-ES" sz="1300" baseline="0" noProof="0" dirty="0" smtClean="0"/>
                        <a:t> una tabla con un formato.</a:t>
                      </a:r>
                      <a:endParaRPr lang="es-ES" sz="1300" noProof="0" dirty="0">
                        <a:latin typeface="verdana"/>
                      </a:endParaRPr>
                    </a:p>
                  </a:txBody>
                  <a:tcPr marL="33822" marR="33822" marT="47350" marB="47350"/>
                </a:tc>
              </a:tr>
              <a:tr h="396000">
                <a:tc>
                  <a:txBody>
                    <a:bodyPr/>
                    <a:lstStyle/>
                    <a:p>
                      <a:pPr fontAlgn="t"/>
                      <a:r>
                        <a:rPr lang="es-ES" sz="1300" noProof="0"/>
                        <a:t>&lt;col&gt;</a:t>
                      </a:r>
                      <a:endParaRPr lang="es-ES" sz="1300" noProof="0">
                        <a:latin typeface="verdana"/>
                      </a:endParaRPr>
                    </a:p>
                  </a:txBody>
                  <a:tcPr marL="33822" marR="33822" marT="47350" marB="47350"/>
                </a:tc>
                <a:tc>
                  <a:txBody>
                    <a:bodyPr/>
                    <a:lstStyle/>
                    <a:p>
                      <a:pPr fontAlgn="t"/>
                      <a:r>
                        <a:rPr lang="es-ES" sz="1300" noProof="0" dirty="0" smtClean="0"/>
                        <a:t>Especifica las propiedades para</a:t>
                      </a:r>
                      <a:r>
                        <a:rPr lang="es-ES" sz="1300" baseline="0" noProof="0" dirty="0" smtClean="0"/>
                        <a:t> cada columna con el elemento &lt;</a:t>
                      </a:r>
                      <a:r>
                        <a:rPr lang="es-ES" sz="1300" baseline="0" noProof="0" dirty="0" err="1" smtClean="0"/>
                        <a:t>colgroup</a:t>
                      </a:r>
                      <a:r>
                        <a:rPr lang="es-ES" sz="1300" baseline="0" noProof="0" dirty="0" smtClean="0"/>
                        <a:t>&gt;.</a:t>
                      </a:r>
                      <a:endParaRPr lang="es-ES" sz="1300" noProof="0" dirty="0">
                        <a:latin typeface="verdana"/>
                      </a:endParaRPr>
                    </a:p>
                  </a:txBody>
                  <a:tcPr marL="33822" marR="33822" marT="47350" marB="47350"/>
                </a:tc>
              </a:tr>
            </a:tbl>
          </a:graphicData>
        </a:graphic>
      </p:graphicFrame>
    </p:spTree>
    <p:extLst>
      <p:ext uri="{BB962C8B-B14F-4D97-AF65-F5344CB8AC3E}">
        <p14:creationId xmlns:p14="http://schemas.microsoft.com/office/powerpoint/2010/main" val="2632780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Tablas</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2" name="11 CuadroTexto"/>
          <p:cNvSpPr txBox="1"/>
          <p:nvPr/>
        </p:nvSpPr>
        <p:spPr>
          <a:xfrm>
            <a:off x="2221934" y="1897599"/>
            <a:ext cx="9011091" cy="584775"/>
          </a:xfrm>
          <a:prstGeom prst="rect">
            <a:avLst/>
          </a:prstGeom>
          <a:noFill/>
        </p:spPr>
        <p:txBody>
          <a:bodyPr wrap="square" rtlCol="0">
            <a:spAutoFit/>
          </a:bodyPr>
          <a:lstStyle/>
          <a:p>
            <a:pPr algn="just"/>
            <a:r>
              <a:rPr lang="es-ES" sz="1600" dirty="0">
                <a:latin typeface="Arial" pitchFamily="34" charset="0"/>
                <a:cs typeface="Arial" pitchFamily="34" charset="0"/>
              </a:rPr>
              <a:t>Vamos a ver el código necesario para definir una tabla</a:t>
            </a:r>
            <a:r>
              <a:rPr lang="es-ES" sz="1600" dirty="0" smtClean="0">
                <a:latin typeface="Arial" pitchFamily="34" charset="0"/>
                <a:cs typeface="Arial" pitchFamily="34" charset="0"/>
              </a:rPr>
              <a:t>.</a:t>
            </a:r>
          </a:p>
          <a:p>
            <a:pPr algn="just"/>
            <a:r>
              <a:rPr lang="es-ES" sz="1600" dirty="0" smtClean="0">
                <a:latin typeface="Arial" pitchFamily="34" charset="0"/>
                <a:cs typeface="Arial" pitchFamily="34" charset="0"/>
              </a:rPr>
              <a:t>Aquí definimos el comienzo de la tabla y la fila de la cabecera.</a:t>
            </a:r>
            <a:endParaRPr lang="es-ES" sz="1600" dirty="0">
              <a:latin typeface="Arial" pitchFamily="34" charset="0"/>
              <a:cs typeface="Arial" pitchFamily="34" charset="0"/>
            </a:endParaRPr>
          </a:p>
        </p:txBody>
      </p:sp>
      <p:sp>
        <p:nvSpPr>
          <p:cNvPr id="7" name="6 Rectángulo"/>
          <p:cNvSpPr/>
          <p:nvPr/>
        </p:nvSpPr>
        <p:spPr>
          <a:xfrm>
            <a:off x="3487737" y="2546263"/>
            <a:ext cx="6705600" cy="4384241"/>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r>
              <a:rPr lang="en-US" sz="1400" dirty="0">
                <a:solidFill>
                  <a:srgbClr val="008000"/>
                </a:solidFill>
                <a:latin typeface="Arial" panose="020B0604020202020204" pitchFamily="34" charset="0"/>
                <a:cs typeface="Arial" panose="020B0604020202020204" pitchFamily="34" charset="0"/>
              </a:rPr>
              <a:t>&lt;</a:t>
            </a:r>
            <a:r>
              <a:rPr lang="en-US" sz="1400" dirty="0" smtClean="0">
                <a:solidFill>
                  <a:srgbClr val="008000"/>
                </a:solidFill>
                <a:latin typeface="Arial" panose="020B0604020202020204" pitchFamily="34" charset="0"/>
                <a:cs typeface="Arial" panose="020B0604020202020204" pitchFamily="34" charset="0"/>
              </a:rPr>
              <a:t>table&gt;</a:t>
            </a:r>
            <a:endParaRPr lang="en-US" sz="14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Lst>
            </a:pPr>
            <a:r>
              <a:rPr lang="en-US" sz="1400" dirty="0" smtClean="0">
                <a:solidFill>
                  <a:srgbClr val="008000"/>
                </a:solidFill>
                <a:latin typeface="Arial" panose="020B0604020202020204" pitchFamily="34" charset="0"/>
                <a:cs typeface="Arial" panose="020B0604020202020204" pitchFamily="34" charset="0"/>
              </a:rPr>
              <a:t>	&lt;</a:t>
            </a:r>
            <a:r>
              <a:rPr lang="en-US" sz="1400" dirty="0" err="1" smtClean="0">
                <a:solidFill>
                  <a:srgbClr val="008000"/>
                </a:solidFill>
                <a:latin typeface="Arial" panose="020B0604020202020204" pitchFamily="34" charset="0"/>
                <a:cs typeface="Arial" panose="020B0604020202020204" pitchFamily="34" charset="0"/>
              </a:rPr>
              <a:t>thead</a:t>
            </a:r>
            <a:r>
              <a:rPr lang="en-US" sz="1400" dirty="0" smtClean="0">
                <a:solidFill>
                  <a:srgbClr val="008000"/>
                </a:solidFill>
                <a:latin typeface="Arial" panose="020B0604020202020204" pitchFamily="34" charset="0"/>
                <a:cs typeface="Arial" panose="020B0604020202020204" pitchFamily="34" charset="0"/>
              </a:rPr>
              <a:t>&gt;</a:t>
            </a:r>
            <a:endParaRPr lang="en-US" sz="14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Lst>
            </a:pPr>
            <a:r>
              <a:rPr lang="en-US" sz="1400" dirty="0">
                <a:solidFill>
                  <a:srgbClr val="008000"/>
                </a:solidFill>
                <a:latin typeface="Arial" panose="020B0604020202020204" pitchFamily="34" charset="0"/>
                <a:cs typeface="Arial" panose="020B0604020202020204" pitchFamily="34" charset="0"/>
              </a:rPr>
              <a:t>	</a:t>
            </a:r>
            <a:r>
              <a:rPr lang="en-US" sz="1400" dirty="0" smtClean="0">
                <a:solidFill>
                  <a:srgbClr val="008000"/>
                </a:solidFill>
                <a:latin typeface="Arial" panose="020B0604020202020204" pitchFamily="34" charset="0"/>
                <a:cs typeface="Arial" panose="020B0604020202020204" pitchFamily="34" charset="0"/>
              </a:rPr>
              <a:t>	&lt;</a:t>
            </a:r>
            <a:r>
              <a:rPr lang="en-US" sz="1400" dirty="0" err="1">
                <a:solidFill>
                  <a:srgbClr val="008000"/>
                </a:solidFill>
                <a:latin typeface="Arial" panose="020B0604020202020204" pitchFamily="34" charset="0"/>
                <a:cs typeface="Arial" panose="020B0604020202020204" pitchFamily="34" charset="0"/>
              </a:rPr>
              <a:t>tr</a:t>
            </a:r>
            <a:r>
              <a:rPr lang="en-U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Lst>
            </a:pPr>
            <a:r>
              <a:rPr lang="en-US" sz="1400" dirty="0">
                <a:solidFill>
                  <a:srgbClr val="008000"/>
                </a:solidFill>
                <a:latin typeface="Arial" panose="020B0604020202020204" pitchFamily="34" charset="0"/>
                <a:cs typeface="Arial" panose="020B0604020202020204" pitchFamily="34" charset="0"/>
              </a:rPr>
              <a:t>	</a:t>
            </a:r>
            <a:r>
              <a:rPr lang="en-US" sz="1400" dirty="0" smtClean="0">
                <a:solidFill>
                  <a:srgbClr val="008000"/>
                </a:solidFill>
                <a:latin typeface="Arial" panose="020B0604020202020204" pitchFamily="34" charset="0"/>
                <a:cs typeface="Arial" panose="020B0604020202020204" pitchFamily="34" charset="0"/>
              </a:rPr>
              <a:t>		&lt;</a:t>
            </a:r>
            <a:r>
              <a:rPr lang="en-US" sz="1400" dirty="0" err="1" smtClean="0">
                <a:solidFill>
                  <a:srgbClr val="008000"/>
                </a:solidFill>
                <a:latin typeface="Arial" panose="020B0604020202020204" pitchFamily="34" charset="0"/>
                <a:cs typeface="Arial" panose="020B0604020202020204" pitchFamily="34" charset="0"/>
              </a:rPr>
              <a:t>th</a:t>
            </a:r>
            <a:r>
              <a:rPr lang="en-US" sz="1400" dirty="0" smtClean="0">
                <a:solidFill>
                  <a:srgbClr val="008000"/>
                </a:solidFill>
                <a:latin typeface="Arial" panose="020B0604020202020204" pitchFamily="34" charset="0"/>
                <a:cs typeface="Arial" panose="020B0604020202020204" pitchFamily="34" charset="0"/>
              </a:rPr>
              <a:t>&gt;</a:t>
            </a:r>
            <a:endParaRPr lang="en-US" sz="14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400" dirty="0">
                <a:solidFill>
                  <a:srgbClr val="008000"/>
                </a:solidFill>
                <a:latin typeface="Arial" panose="020B0604020202020204" pitchFamily="34" charset="0"/>
                <a:cs typeface="Arial" panose="020B0604020202020204" pitchFamily="34" charset="0"/>
              </a:rPr>
              <a:t>		</a:t>
            </a:r>
            <a:r>
              <a:rPr lang="en-US" sz="1400" dirty="0" smtClean="0">
                <a:solidFill>
                  <a:srgbClr val="008000"/>
                </a:solidFill>
                <a:latin typeface="Arial" panose="020B0604020202020204" pitchFamily="34" charset="0"/>
                <a:cs typeface="Arial" panose="020B0604020202020204" pitchFamily="34" charset="0"/>
              </a:rPr>
              <a:t>		Num</a:t>
            </a:r>
            <a:r>
              <a:rPr lang="en-US" sz="14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n-US" sz="1400" dirty="0">
                <a:solidFill>
                  <a:srgbClr val="008000"/>
                </a:solidFill>
                <a:latin typeface="Arial" panose="020B0604020202020204" pitchFamily="34" charset="0"/>
                <a:cs typeface="Arial" panose="020B0604020202020204" pitchFamily="34" charset="0"/>
              </a:rPr>
              <a:t>	</a:t>
            </a:r>
            <a:r>
              <a:rPr lang="en-US" sz="1400" dirty="0" smtClean="0">
                <a:solidFill>
                  <a:srgbClr val="008000"/>
                </a:solidFill>
                <a:latin typeface="Arial" panose="020B0604020202020204" pitchFamily="34" charset="0"/>
                <a:cs typeface="Arial" panose="020B0604020202020204" pitchFamily="34" charset="0"/>
              </a:rPr>
              <a:t>		&lt;/</a:t>
            </a:r>
            <a:r>
              <a:rPr lang="en-US" sz="1400" dirty="0" err="1">
                <a:solidFill>
                  <a:srgbClr val="008000"/>
                </a:solidFill>
                <a:latin typeface="Arial" panose="020B0604020202020204" pitchFamily="34" charset="0"/>
                <a:cs typeface="Arial" panose="020B0604020202020204" pitchFamily="34" charset="0"/>
              </a:rPr>
              <a:t>th</a:t>
            </a:r>
            <a:r>
              <a:rPr lang="en-U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n-US" sz="1400" dirty="0">
                <a:solidFill>
                  <a:srgbClr val="008000"/>
                </a:solidFill>
                <a:latin typeface="Arial" panose="020B0604020202020204" pitchFamily="34" charset="0"/>
                <a:cs typeface="Arial" panose="020B0604020202020204" pitchFamily="34" charset="0"/>
              </a:rPr>
              <a:t>	</a:t>
            </a:r>
            <a:r>
              <a:rPr lang="en-US" sz="1400" dirty="0" smtClean="0">
                <a:solidFill>
                  <a:srgbClr val="008000"/>
                </a:solidFill>
                <a:latin typeface="Arial" panose="020B0604020202020204" pitchFamily="34" charset="0"/>
                <a:cs typeface="Arial" panose="020B0604020202020204" pitchFamily="34" charset="0"/>
              </a:rPr>
              <a:t>		&lt;</a:t>
            </a:r>
            <a:r>
              <a:rPr lang="en-US" sz="1400" dirty="0" err="1" smtClean="0">
                <a:solidFill>
                  <a:srgbClr val="008000"/>
                </a:solidFill>
                <a:latin typeface="Arial" panose="020B0604020202020204" pitchFamily="34" charset="0"/>
                <a:cs typeface="Arial" panose="020B0604020202020204" pitchFamily="34" charset="0"/>
              </a:rPr>
              <a:t>th</a:t>
            </a:r>
            <a:r>
              <a:rPr lang="en-US" sz="1400" dirty="0" smtClean="0">
                <a:solidFill>
                  <a:srgbClr val="008000"/>
                </a:solidFill>
                <a:latin typeface="Arial" panose="020B0604020202020204" pitchFamily="34" charset="0"/>
                <a:cs typeface="Arial" panose="020B0604020202020204" pitchFamily="34" charset="0"/>
              </a:rPr>
              <a:t>&gt;</a:t>
            </a:r>
            <a:endParaRPr lang="en-US" sz="14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400" dirty="0">
                <a:solidFill>
                  <a:srgbClr val="008000"/>
                </a:solidFill>
                <a:latin typeface="Arial" panose="020B0604020202020204" pitchFamily="34" charset="0"/>
                <a:cs typeface="Arial" panose="020B0604020202020204" pitchFamily="34" charset="0"/>
              </a:rPr>
              <a:t>		</a:t>
            </a:r>
            <a:r>
              <a:rPr lang="en-US" sz="1400" dirty="0" smtClean="0">
                <a:solidFill>
                  <a:srgbClr val="008000"/>
                </a:solidFill>
                <a:latin typeface="Arial" panose="020B0604020202020204" pitchFamily="34" charset="0"/>
                <a:cs typeface="Arial" panose="020B0604020202020204" pitchFamily="34" charset="0"/>
              </a:rPr>
              <a:t>		</a:t>
            </a:r>
            <a:r>
              <a:rPr lang="en-US" sz="1400" dirty="0" err="1" smtClean="0">
                <a:solidFill>
                  <a:srgbClr val="008000"/>
                </a:solidFill>
                <a:latin typeface="Arial" panose="020B0604020202020204" pitchFamily="34" charset="0"/>
                <a:cs typeface="Arial" panose="020B0604020202020204" pitchFamily="34" charset="0"/>
              </a:rPr>
              <a:t>Nombre</a:t>
            </a:r>
            <a:endParaRPr lang="en-US" sz="14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400" dirty="0">
                <a:solidFill>
                  <a:srgbClr val="008000"/>
                </a:solidFill>
                <a:latin typeface="Arial" panose="020B0604020202020204" pitchFamily="34" charset="0"/>
                <a:cs typeface="Arial" panose="020B0604020202020204" pitchFamily="34" charset="0"/>
              </a:rPr>
              <a:t>	</a:t>
            </a:r>
            <a:r>
              <a:rPr lang="en-US" sz="1400" dirty="0" smtClean="0">
                <a:solidFill>
                  <a:srgbClr val="008000"/>
                </a:solidFill>
                <a:latin typeface="Arial" panose="020B0604020202020204" pitchFamily="34" charset="0"/>
                <a:cs typeface="Arial" panose="020B0604020202020204" pitchFamily="34" charset="0"/>
              </a:rPr>
              <a:t>		&lt;/</a:t>
            </a:r>
            <a:r>
              <a:rPr lang="en-US" sz="1400" dirty="0" err="1">
                <a:solidFill>
                  <a:srgbClr val="008000"/>
                </a:solidFill>
                <a:latin typeface="Arial" panose="020B0604020202020204" pitchFamily="34" charset="0"/>
                <a:cs typeface="Arial" panose="020B0604020202020204" pitchFamily="34" charset="0"/>
              </a:rPr>
              <a:t>th</a:t>
            </a:r>
            <a:r>
              <a:rPr lang="en-U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n-US" sz="1400" dirty="0">
                <a:solidFill>
                  <a:srgbClr val="008000"/>
                </a:solidFill>
                <a:latin typeface="Arial" panose="020B0604020202020204" pitchFamily="34" charset="0"/>
                <a:cs typeface="Arial" panose="020B0604020202020204" pitchFamily="34" charset="0"/>
              </a:rPr>
              <a:t>	</a:t>
            </a:r>
            <a:r>
              <a:rPr lang="en-US" sz="1400" dirty="0" smtClean="0">
                <a:solidFill>
                  <a:srgbClr val="008000"/>
                </a:solidFill>
                <a:latin typeface="Arial" panose="020B0604020202020204" pitchFamily="34" charset="0"/>
                <a:cs typeface="Arial" panose="020B0604020202020204" pitchFamily="34" charset="0"/>
              </a:rPr>
              <a:t>		&lt;</a:t>
            </a:r>
            <a:r>
              <a:rPr lang="en-US" sz="1400" dirty="0" err="1" smtClean="0">
                <a:solidFill>
                  <a:srgbClr val="008000"/>
                </a:solidFill>
                <a:latin typeface="Arial" panose="020B0604020202020204" pitchFamily="34" charset="0"/>
                <a:cs typeface="Arial" panose="020B0604020202020204" pitchFamily="34" charset="0"/>
              </a:rPr>
              <a:t>th</a:t>
            </a:r>
            <a:r>
              <a:rPr lang="en-US" sz="1400" dirty="0" smtClean="0">
                <a:solidFill>
                  <a:srgbClr val="008000"/>
                </a:solidFill>
                <a:latin typeface="Arial" panose="020B0604020202020204" pitchFamily="34" charset="0"/>
                <a:cs typeface="Arial" panose="020B0604020202020204" pitchFamily="34" charset="0"/>
              </a:rPr>
              <a:t>&gt;</a:t>
            </a:r>
            <a:endParaRPr lang="en-US" sz="14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400" dirty="0">
                <a:solidFill>
                  <a:srgbClr val="008000"/>
                </a:solidFill>
                <a:latin typeface="Arial" panose="020B0604020202020204" pitchFamily="34" charset="0"/>
                <a:cs typeface="Arial" panose="020B0604020202020204" pitchFamily="34" charset="0"/>
              </a:rPr>
              <a:t>		</a:t>
            </a:r>
            <a:r>
              <a:rPr lang="en-US" sz="1400" dirty="0" smtClean="0">
                <a:solidFill>
                  <a:srgbClr val="008000"/>
                </a:solidFill>
                <a:latin typeface="Arial" panose="020B0604020202020204" pitchFamily="34" charset="0"/>
                <a:cs typeface="Arial" panose="020B0604020202020204" pitchFamily="34" charset="0"/>
              </a:rPr>
              <a:t>		</a:t>
            </a:r>
            <a:r>
              <a:rPr lang="en-US" sz="1400" dirty="0" err="1" smtClean="0">
                <a:solidFill>
                  <a:srgbClr val="008000"/>
                </a:solidFill>
                <a:latin typeface="Arial" panose="020B0604020202020204" pitchFamily="34" charset="0"/>
                <a:cs typeface="Arial" panose="020B0604020202020204" pitchFamily="34" charset="0"/>
              </a:rPr>
              <a:t>Apellidos</a:t>
            </a:r>
            <a:endParaRPr lang="en-US" sz="14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400" dirty="0">
                <a:solidFill>
                  <a:srgbClr val="008000"/>
                </a:solidFill>
                <a:latin typeface="Arial" panose="020B0604020202020204" pitchFamily="34" charset="0"/>
                <a:cs typeface="Arial" panose="020B0604020202020204" pitchFamily="34" charset="0"/>
              </a:rPr>
              <a:t>	</a:t>
            </a:r>
            <a:r>
              <a:rPr lang="en-US" sz="1400" dirty="0" smtClean="0">
                <a:solidFill>
                  <a:srgbClr val="008000"/>
                </a:solidFill>
                <a:latin typeface="Arial" panose="020B0604020202020204" pitchFamily="34" charset="0"/>
                <a:cs typeface="Arial" panose="020B0604020202020204" pitchFamily="34" charset="0"/>
              </a:rPr>
              <a:t>		&lt;/</a:t>
            </a:r>
            <a:r>
              <a:rPr lang="en-US" sz="1400" dirty="0" err="1">
                <a:solidFill>
                  <a:srgbClr val="008000"/>
                </a:solidFill>
                <a:latin typeface="Arial" panose="020B0604020202020204" pitchFamily="34" charset="0"/>
                <a:cs typeface="Arial" panose="020B0604020202020204" pitchFamily="34" charset="0"/>
              </a:rPr>
              <a:t>th</a:t>
            </a:r>
            <a:r>
              <a:rPr lang="en-U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n-US" sz="1400" dirty="0">
                <a:solidFill>
                  <a:srgbClr val="008000"/>
                </a:solidFill>
                <a:latin typeface="Arial" panose="020B0604020202020204" pitchFamily="34" charset="0"/>
                <a:cs typeface="Arial" panose="020B0604020202020204" pitchFamily="34" charset="0"/>
              </a:rPr>
              <a:t>	</a:t>
            </a:r>
            <a:r>
              <a:rPr lang="en-US" sz="1400" dirty="0" smtClean="0">
                <a:solidFill>
                  <a:srgbClr val="008000"/>
                </a:solidFill>
                <a:latin typeface="Arial" panose="020B0604020202020204" pitchFamily="34" charset="0"/>
                <a:cs typeface="Arial" panose="020B0604020202020204" pitchFamily="34" charset="0"/>
              </a:rPr>
              <a:t>		&lt;</a:t>
            </a:r>
            <a:r>
              <a:rPr lang="en-US" sz="1400" dirty="0" err="1" smtClean="0">
                <a:solidFill>
                  <a:srgbClr val="008000"/>
                </a:solidFill>
                <a:latin typeface="Arial" panose="020B0604020202020204" pitchFamily="34" charset="0"/>
                <a:cs typeface="Arial" panose="020B0604020202020204" pitchFamily="34" charset="0"/>
              </a:rPr>
              <a:t>th</a:t>
            </a:r>
            <a:r>
              <a:rPr lang="en-US" sz="1400" dirty="0" smtClean="0">
                <a:solidFill>
                  <a:srgbClr val="008000"/>
                </a:solidFill>
                <a:latin typeface="Arial" panose="020B0604020202020204" pitchFamily="34" charset="0"/>
                <a:cs typeface="Arial" panose="020B0604020202020204" pitchFamily="34" charset="0"/>
              </a:rPr>
              <a:t>&gt;</a:t>
            </a:r>
            <a:endParaRPr lang="en-US" sz="14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400" dirty="0">
                <a:solidFill>
                  <a:srgbClr val="008000"/>
                </a:solidFill>
                <a:latin typeface="Arial" panose="020B0604020202020204" pitchFamily="34" charset="0"/>
                <a:cs typeface="Arial" panose="020B0604020202020204" pitchFamily="34" charset="0"/>
              </a:rPr>
              <a:t>		</a:t>
            </a:r>
            <a:r>
              <a:rPr lang="en-US" sz="1400" dirty="0" smtClean="0">
                <a:solidFill>
                  <a:srgbClr val="008000"/>
                </a:solidFill>
                <a:latin typeface="Arial" panose="020B0604020202020204" pitchFamily="34" charset="0"/>
                <a:cs typeface="Arial" panose="020B0604020202020204" pitchFamily="34" charset="0"/>
              </a:rPr>
              <a:t>		</a:t>
            </a:r>
            <a:r>
              <a:rPr lang="en-US" sz="1400" dirty="0" err="1" smtClean="0">
                <a:solidFill>
                  <a:srgbClr val="008000"/>
                </a:solidFill>
                <a:latin typeface="Arial" panose="020B0604020202020204" pitchFamily="34" charset="0"/>
                <a:cs typeface="Arial" panose="020B0604020202020204" pitchFamily="34" charset="0"/>
              </a:rPr>
              <a:t>Ingresos</a:t>
            </a:r>
            <a:endParaRPr lang="en-US" sz="14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400" dirty="0">
                <a:solidFill>
                  <a:srgbClr val="008000"/>
                </a:solidFill>
                <a:latin typeface="Arial" panose="020B0604020202020204" pitchFamily="34" charset="0"/>
                <a:cs typeface="Arial" panose="020B0604020202020204" pitchFamily="34" charset="0"/>
              </a:rPr>
              <a:t>	</a:t>
            </a:r>
            <a:r>
              <a:rPr lang="en-US" sz="1400" dirty="0" smtClean="0">
                <a:solidFill>
                  <a:srgbClr val="008000"/>
                </a:solidFill>
                <a:latin typeface="Arial" panose="020B0604020202020204" pitchFamily="34" charset="0"/>
                <a:cs typeface="Arial" panose="020B0604020202020204" pitchFamily="34" charset="0"/>
              </a:rPr>
              <a:t>		&lt;/</a:t>
            </a:r>
            <a:r>
              <a:rPr lang="en-US" sz="1400" dirty="0" err="1">
                <a:solidFill>
                  <a:srgbClr val="008000"/>
                </a:solidFill>
                <a:latin typeface="Arial" panose="020B0604020202020204" pitchFamily="34" charset="0"/>
                <a:cs typeface="Arial" panose="020B0604020202020204" pitchFamily="34" charset="0"/>
              </a:rPr>
              <a:t>th</a:t>
            </a:r>
            <a:r>
              <a:rPr lang="en-U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n-US" sz="1400" dirty="0">
                <a:solidFill>
                  <a:srgbClr val="008000"/>
                </a:solidFill>
                <a:latin typeface="Arial" panose="020B0604020202020204" pitchFamily="34" charset="0"/>
                <a:cs typeface="Arial" panose="020B0604020202020204" pitchFamily="34" charset="0"/>
              </a:rPr>
              <a:t>       </a:t>
            </a:r>
            <a:r>
              <a:rPr lang="en-US" sz="1400" dirty="0" smtClean="0">
                <a:solidFill>
                  <a:srgbClr val="008000"/>
                </a:solidFill>
                <a:latin typeface="Arial" panose="020B0604020202020204" pitchFamily="34" charset="0"/>
                <a:cs typeface="Arial" panose="020B0604020202020204" pitchFamily="34" charset="0"/>
              </a:rPr>
              <a:t>		&lt;/</a:t>
            </a:r>
            <a:r>
              <a:rPr lang="en-US" sz="1400" dirty="0" err="1">
                <a:solidFill>
                  <a:srgbClr val="008000"/>
                </a:solidFill>
                <a:latin typeface="Arial" panose="020B0604020202020204" pitchFamily="34" charset="0"/>
                <a:cs typeface="Arial" panose="020B0604020202020204" pitchFamily="34" charset="0"/>
              </a:rPr>
              <a:t>tr</a:t>
            </a:r>
            <a:r>
              <a:rPr lang="en-U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n-US" sz="1400" dirty="0" smtClean="0">
                <a:solidFill>
                  <a:srgbClr val="008000"/>
                </a:solidFill>
                <a:latin typeface="Arial" panose="020B0604020202020204" pitchFamily="34" charset="0"/>
                <a:cs typeface="Arial" panose="020B0604020202020204" pitchFamily="34" charset="0"/>
              </a:rPr>
              <a:t>	&lt;/</a:t>
            </a:r>
            <a:r>
              <a:rPr lang="en-US" sz="1400" dirty="0" err="1">
                <a:solidFill>
                  <a:srgbClr val="008000"/>
                </a:solidFill>
                <a:latin typeface="Arial" panose="020B0604020202020204" pitchFamily="34" charset="0"/>
                <a:cs typeface="Arial" panose="020B0604020202020204" pitchFamily="34" charset="0"/>
              </a:rPr>
              <a:t>thead</a:t>
            </a:r>
            <a:r>
              <a:rPr lang="en-US" sz="1400" dirty="0">
                <a:solidFill>
                  <a:srgbClr val="008000"/>
                </a:solidFill>
                <a:latin typeface="Arial" panose="020B0604020202020204" pitchFamily="34" charset="0"/>
                <a:cs typeface="Arial" panose="020B0604020202020204" pitchFamily="34" charset="0"/>
              </a:rPr>
              <a:t>&gt;</a:t>
            </a:r>
          </a:p>
          <a:p>
            <a:pPr>
              <a:tabLst>
                <a:tab pos="361950" algn="l"/>
              </a:tabLst>
            </a:pPr>
            <a:r>
              <a:rPr lang="en-US" sz="1400" dirty="0" smtClean="0">
                <a:solidFill>
                  <a:srgbClr val="008000"/>
                </a:solidFill>
                <a:latin typeface="Arial" panose="020B0604020202020204" pitchFamily="34" charset="0"/>
                <a:cs typeface="Arial" panose="020B0604020202020204" pitchFamily="34" charset="0"/>
              </a:rPr>
              <a:t>	&lt;</a:t>
            </a:r>
            <a:r>
              <a:rPr lang="en-US" sz="1400" dirty="0" err="1">
                <a:solidFill>
                  <a:srgbClr val="008000"/>
                </a:solidFill>
                <a:latin typeface="Arial" panose="020B0604020202020204" pitchFamily="34" charset="0"/>
                <a:cs typeface="Arial" panose="020B0604020202020204" pitchFamily="34" charset="0"/>
              </a:rPr>
              <a:t>tbody</a:t>
            </a:r>
            <a:r>
              <a:rPr lang="en-US" sz="1400" dirty="0" smtClean="0">
                <a:solidFill>
                  <a:srgbClr val="008000"/>
                </a:solidFill>
                <a:latin typeface="Arial" panose="020B0604020202020204" pitchFamily="34" charset="0"/>
                <a:cs typeface="Arial" panose="020B0604020202020204" pitchFamily="34" charset="0"/>
              </a:rPr>
              <a:t>&gt;</a:t>
            </a:r>
          </a:p>
          <a:p>
            <a:pPr>
              <a:tabLst>
                <a:tab pos="361950" algn="l"/>
                <a:tab pos="715963" algn="l"/>
              </a:tabLst>
            </a:pPr>
            <a:r>
              <a:rPr lang="en-US" sz="1400" dirty="0" smtClean="0">
                <a:solidFill>
                  <a:srgbClr val="008000"/>
                </a:solidFill>
                <a:latin typeface="Arial" panose="020B0604020202020204" pitchFamily="34" charset="0"/>
                <a:cs typeface="Arial" panose="020B0604020202020204" pitchFamily="34" charset="0"/>
              </a:rPr>
              <a:t>		…..</a:t>
            </a:r>
            <a:endParaRPr lang="en-US" sz="14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784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Tablas</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2" name="11 CuadroTexto"/>
          <p:cNvSpPr txBox="1"/>
          <p:nvPr/>
        </p:nvSpPr>
        <p:spPr>
          <a:xfrm>
            <a:off x="2221934" y="1897599"/>
            <a:ext cx="9011091" cy="338554"/>
          </a:xfrm>
          <a:prstGeom prst="rect">
            <a:avLst/>
          </a:prstGeom>
          <a:noFill/>
        </p:spPr>
        <p:txBody>
          <a:bodyPr wrap="square" rtlCol="0">
            <a:spAutoFit/>
          </a:bodyPr>
          <a:lstStyle/>
          <a:p>
            <a:pPr algn="just"/>
            <a:r>
              <a:rPr lang="es-ES" sz="1600" dirty="0" smtClean="0">
                <a:latin typeface="Arial" pitchFamily="34" charset="0"/>
                <a:cs typeface="Arial" pitchFamily="34" charset="0"/>
              </a:rPr>
              <a:t>Aquí estamos definiendo el cuerpo de </a:t>
            </a:r>
            <a:r>
              <a:rPr lang="es-ES" sz="1600" smtClean="0">
                <a:latin typeface="Arial" pitchFamily="34" charset="0"/>
                <a:cs typeface="Arial" pitchFamily="34" charset="0"/>
              </a:rPr>
              <a:t>la tabla.</a:t>
            </a:r>
            <a:endParaRPr lang="es-ES" sz="1600" dirty="0">
              <a:latin typeface="Arial" pitchFamily="34" charset="0"/>
              <a:cs typeface="Arial" pitchFamily="34" charset="0"/>
            </a:endParaRPr>
          </a:p>
        </p:txBody>
      </p:sp>
      <p:sp>
        <p:nvSpPr>
          <p:cNvPr id="8" name="7 Rectángulo"/>
          <p:cNvSpPr/>
          <p:nvPr/>
        </p:nvSpPr>
        <p:spPr>
          <a:xfrm>
            <a:off x="3487737" y="2336624"/>
            <a:ext cx="6705600" cy="453812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5963" algn="l"/>
                <a:tab pos="1077913" algn="l"/>
              </a:tabLst>
            </a:pPr>
            <a:r>
              <a:rPr lang="en-US" sz="1200" dirty="0" smtClean="0">
                <a:solidFill>
                  <a:srgbClr val="008000"/>
                </a:solidFill>
                <a:latin typeface="Arial" panose="020B0604020202020204" pitchFamily="34" charset="0"/>
                <a:cs typeface="Arial" panose="020B0604020202020204" pitchFamily="34" charset="0"/>
              </a:rPr>
              <a:t>	&lt;</a:t>
            </a:r>
            <a:r>
              <a:rPr lang="en-US" sz="1200" dirty="0" err="1">
                <a:solidFill>
                  <a:srgbClr val="008000"/>
                </a:solidFill>
                <a:latin typeface="Arial" panose="020B0604020202020204" pitchFamily="34" charset="0"/>
                <a:cs typeface="Arial" panose="020B0604020202020204" pitchFamily="34" charset="0"/>
              </a:rPr>
              <a:t>tbody</a:t>
            </a:r>
            <a:r>
              <a:rPr lang="en-US" sz="12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err="1" smtClean="0">
                <a:solidFill>
                  <a:srgbClr val="008000"/>
                </a:solidFill>
                <a:latin typeface="Arial" panose="020B0604020202020204" pitchFamily="34" charset="0"/>
                <a:cs typeface="Arial" panose="020B0604020202020204" pitchFamily="34" charset="0"/>
              </a:rPr>
              <a:t>tr</a:t>
            </a:r>
            <a:r>
              <a:rPr lang="en-US" sz="1200" dirty="0" smtClean="0">
                <a:solidFill>
                  <a:srgbClr val="008000"/>
                </a:solidFill>
                <a:latin typeface="Arial" panose="020B0604020202020204" pitchFamily="34" charset="0"/>
                <a:cs typeface="Arial" panose="020B0604020202020204" pitchFamily="34" charset="0"/>
              </a:rPr>
              <a:t>&gt;</a:t>
            </a:r>
            <a:endParaRPr lang="en-US" sz="12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1</a:t>
            </a:r>
            <a:r>
              <a:rPr lang="en-US" sz="12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Juan</a:t>
            </a:r>
            <a:endParaRPr lang="en-US" sz="12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a:t>
            </a:r>
            <a:r>
              <a:rPr lang="en-US" sz="1200" dirty="0" err="1" smtClean="0">
                <a:solidFill>
                  <a:srgbClr val="008000"/>
                </a:solidFill>
                <a:latin typeface="Arial" panose="020B0604020202020204" pitchFamily="34" charset="0"/>
                <a:cs typeface="Arial" panose="020B0604020202020204" pitchFamily="34" charset="0"/>
              </a:rPr>
              <a:t>García</a:t>
            </a:r>
            <a:r>
              <a:rPr lang="en-US" sz="1200" dirty="0" smtClean="0">
                <a:solidFill>
                  <a:srgbClr val="008000"/>
                </a:solidFill>
                <a:latin typeface="Arial" panose="020B0604020202020204" pitchFamily="34" charset="0"/>
                <a:cs typeface="Arial" panose="020B0604020202020204" pitchFamily="34" charset="0"/>
              </a:rPr>
              <a:t> López</a:t>
            </a:r>
            <a:endParaRPr lang="en-US" sz="12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&lt;td&gt;</a:t>
            </a:r>
            <a:endParaRPr lang="en-US" sz="12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2.500 </a:t>
            </a:r>
            <a:r>
              <a:rPr lang="en-US" sz="1200" dirty="0">
                <a:solidFill>
                  <a:srgbClr val="008000"/>
                </a:solidFill>
                <a:latin typeface="Arial" panose="020B0604020202020204" pitchFamily="34" charset="0"/>
                <a:cs typeface="Arial" panose="020B0604020202020204" pitchFamily="34" charset="0"/>
              </a:rPr>
              <a:t>euros</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err="1">
                <a:solidFill>
                  <a:srgbClr val="008000"/>
                </a:solidFill>
                <a:latin typeface="Arial" panose="020B0604020202020204" pitchFamily="34" charset="0"/>
                <a:cs typeface="Arial" panose="020B0604020202020204" pitchFamily="34" charset="0"/>
              </a:rPr>
              <a:t>tr</a:t>
            </a:r>
            <a:r>
              <a:rPr lang="en-US" sz="12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err="1" smtClean="0">
                <a:solidFill>
                  <a:srgbClr val="008000"/>
                </a:solidFill>
                <a:latin typeface="Arial" panose="020B0604020202020204" pitchFamily="34" charset="0"/>
                <a:cs typeface="Arial" panose="020B0604020202020204" pitchFamily="34" charset="0"/>
              </a:rPr>
              <a:t>tr</a:t>
            </a:r>
            <a:r>
              <a:rPr lang="en-US" sz="1200" dirty="0" smtClean="0">
                <a:solidFill>
                  <a:srgbClr val="008000"/>
                </a:solidFill>
                <a:latin typeface="Arial" panose="020B0604020202020204" pitchFamily="34" charset="0"/>
                <a:cs typeface="Arial" panose="020B0604020202020204" pitchFamily="34" charset="0"/>
              </a:rPr>
              <a:t>&gt;</a:t>
            </a:r>
            <a:endParaRPr lang="en-US" sz="12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2</a:t>
            </a:r>
            <a:r>
              <a:rPr lang="en-US" sz="1200" dirty="0">
                <a:solidFill>
                  <a:srgbClr val="008000"/>
                </a:solidFill>
                <a:latin typeface="Arial" panose="020B0604020202020204" pitchFamily="34" charset="0"/>
                <a:cs typeface="Arial" panose="020B0604020202020204" pitchFamily="34" charset="0"/>
              </a:rPr>
              <a: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Ana</a:t>
            </a:r>
            <a:endParaRPr lang="en-US" sz="12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a:t>
            </a:r>
            <a:endParaRPr lang="es-ES" sz="12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8258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Tablas</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Tablas</a:t>
            </a:r>
            <a:endParaRPr lang="es-ES" dirty="0"/>
          </a:p>
        </p:txBody>
      </p:sp>
      <p:sp>
        <p:nvSpPr>
          <p:cNvPr id="12" name="11 CuadroTexto"/>
          <p:cNvSpPr txBox="1"/>
          <p:nvPr/>
        </p:nvSpPr>
        <p:spPr>
          <a:xfrm>
            <a:off x="2221934" y="1897599"/>
            <a:ext cx="9011091" cy="338554"/>
          </a:xfrm>
          <a:prstGeom prst="rect">
            <a:avLst/>
          </a:prstGeom>
          <a:noFill/>
        </p:spPr>
        <p:txBody>
          <a:bodyPr wrap="square" rtlCol="0">
            <a:spAutoFit/>
          </a:bodyPr>
          <a:lstStyle/>
          <a:p>
            <a:pPr algn="just"/>
            <a:r>
              <a:rPr lang="es-ES" sz="1600" dirty="0" smtClean="0">
                <a:latin typeface="Arial" pitchFamily="34" charset="0"/>
                <a:cs typeface="Arial" pitchFamily="34" charset="0"/>
              </a:rPr>
              <a:t>Aquí estamos definiendo el pie de la tabla.</a:t>
            </a:r>
            <a:endParaRPr lang="es-ES" sz="1600" dirty="0">
              <a:latin typeface="Arial" pitchFamily="34" charset="0"/>
              <a:cs typeface="Arial" pitchFamily="34" charset="0"/>
            </a:endParaRPr>
          </a:p>
        </p:txBody>
      </p:sp>
      <p:sp>
        <p:nvSpPr>
          <p:cNvPr id="8" name="7 Rectángulo"/>
          <p:cNvSpPr/>
          <p:nvPr/>
        </p:nvSpPr>
        <p:spPr>
          <a:xfrm>
            <a:off x="3487737" y="2336624"/>
            <a:ext cx="6705600" cy="361479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n-US" sz="1200" dirty="0" smtClean="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n-US" sz="1200" dirty="0" smtClean="0">
                <a:solidFill>
                  <a:srgbClr val="008000"/>
                </a:solidFill>
                <a:latin typeface="Arial" panose="020B0604020202020204" pitchFamily="34" charset="0"/>
                <a:cs typeface="Arial" panose="020B0604020202020204" pitchFamily="34" charset="0"/>
              </a:rPr>
              <a:t>	…</a:t>
            </a:r>
          </a:p>
          <a:p>
            <a:pPr>
              <a:tabLst>
                <a:tab pos="361950" algn="l"/>
                <a:tab pos="714375" algn="l"/>
                <a:tab pos="1076325" algn="l"/>
                <a:tab pos="1438275" algn="l"/>
              </a:tabLst>
            </a:pPr>
            <a:r>
              <a:rPr lang="en-US" sz="1200" dirty="0" smtClean="0">
                <a:solidFill>
                  <a:srgbClr val="008000"/>
                </a:solidFill>
                <a:latin typeface="Arial" panose="020B0604020202020204" pitchFamily="34" charset="0"/>
                <a:cs typeface="Arial" panose="020B0604020202020204" pitchFamily="34" charset="0"/>
              </a:rPr>
              <a:t>	&lt;/</a:t>
            </a:r>
            <a:r>
              <a:rPr lang="en-US" sz="1200" dirty="0" err="1" smtClean="0">
                <a:solidFill>
                  <a:srgbClr val="008000"/>
                </a:solidFill>
                <a:latin typeface="Arial" panose="020B0604020202020204" pitchFamily="34" charset="0"/>
                <a:cs typeface="Arial" panose="020B0604020202020204" pitchFamily="34" charset="0"/>
              </a:rPr>
              <a:t>tbody</a:t>
            </a:r>
            <a:r>
              <a:rPr lang="en-US" sz="12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n-US" sz="1200" dirty="0" smtClean="0">
                <a:solidFill>
                  <a:srgbClr val="008000"/>
                </a:solidFill>
                <a:latin typeface="Arial" panose="020B0604020202020204" pitchFamily="34" charset="0"/>
                <a:cs typeface="Arial" panose="020B0604020202020204" pitchFamily="34" charset="0"/>
              </a:rPr>
              <a:t>	&lt;</a:t>
            </a:r>
            <a:r>
              <a:rPr lang="en-US" sz="1200" dirty="0" err="1" smtClean="0">
                <a:solidFill>
                  <a:srgbClr val="008000"/>
                </a:solidFill>
                <a:latin typeface="Arial" panose="020B0604020202020204" pitchFamily="34" charset="0"/>
                <a:cs typeface="Arial" panose="020B0604020202020204" pitchFamily="34" charset="0"/>
              </a:rPr>
              <a:t>tfoot</a:t>
            </a:r>
            <a:r>
              <a:rPr lang="en-US" sz="1200" dirty="0" smtClean="0">
                <a:solidFill>
                  <a:srgbClr val="008000"/>
                </a:solidFill>
                <a:latin typeface="Arial" panose="020B0604020202020204" pitchFamily="34" charset="0"/>
                <a:cs typeface="Arial" panose="020B0604020202020204" pitchFamily="34" charset="0"/>
              </a:rPr>
              <a:t>&gt;</a:t>
            </a:r>
            <a:endParaRPr lang="en-US" sz="12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err="1" smtClean="0">
                <a:solidFill>
                  <a:srgbClr val="008000"/>
                </a:solidFill>
                <a:latin typeface="Arial" panose="020B0604020202020204" pitchFamily="34" charset="0"/>
                <a:cs typeface="Arial" panose="020B0604020202020204" pitchFamily="34" charset="0"/>
              </a:rPr>
              <a:t>tr</a:t>
            </a:r>
            <a:r>
              <a:rPr lang="en-US" sz="1200" dirty="0" smtClean="0">
                <a:solidFill>
                  <a:srgbClr val="008000"/>
                </a:solidFill>
                <a:latin typeface="Arial" panose="020B0604020202020204" pitchFamily="34" charset="0"/>
                <a:cs typeface="Arial" panose="020B0604020202020204" pitchFamily="34" charset="0"/>
              </a:rPr>
              <a:t>&gt;</a:t>
            </a:r>
            <a:endParaRPr lang="en-US" sz="12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Total:</a:t>
            </a:r>
            <a:endParaRPr lang="en-US" sz="12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&lt;td&gt;</a:t>
            </a:r>
            <a:endParaRPr lang="en-US" sz="1200" dirty="0">
              <a:solidFill>
                <a:srgbClr val="008000"/>
              </a:solidFill>
              <a:latin typeface="Arial" panose="020B0604020202020204" pitchFamily="34" charset="0"/>
              <a:cs typeface="Arial" panose="020B0604020202020204" pitchFamily="34" charset="0"/>
            </a:endParaRP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13.000 </a:t>
            </a:r>
            <a:r>
              <a:rPr lang="en-US" sz="1200" dirty="0">
                <a:solidFill>
                  <a:srgbClr val="008000"/>
                </a:solidFill>
                <a:latin typeface="Arial" panose="020B0604020202020204" pitchFamily="34" charset="0"/>
                <a:cs typeface="Arial" panose="020B0604020202020204" pitchFamily="34" charset="0"/>
              </a:rPr>
              <a:t>euros</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a:solidFill>
                  <a:srgbClr val="008000"/>
                </a:solidFill>
                <a:latin typeface="Arial" panose="020B0604020202020204" pitchFamily="34" charset="0"/>
                <a:cs typeface="Arial" panose="020B0604020202020204" pitchFamily="34" charset="0"/>
              </a:rPr>
              <a:t>td&gt;</a:t>
            </a:r>
          </a:p>
          <a:p>
            <a:pPr>
              <a:tabLst>
                <a:tab pos="361950" algn="l"/>
                <a:tab pos="714375" algn="l"/>
                <a:tab pos="1076325" algn="l"/>
                <a:tab pos="1438275" algn="l"/>
              </a:tabLst>
            </a:pPr>
            <a:r>
              <a:rPr lang="en-US" sz="1200" dirty="0">
                <a:solidFill>
                  <a:srgbClr val="008000"/>
                </a:solidFill>
                <a:latin typeface="Arial" panose="020B0604020202020204" pitchFamily="34" charset="0"/>
                <a:cs typeface="Arial" panose="020B0604020202020204" pitchFamily="34" charset="0"/>
              </a:rPr>
              <a:t>	</a:t>
            </a:r>
            <a:r>
              <a:rPr lang="en-US" sz="1200" dirty="0" smtClean="0">
                <a:solidFill>
                  <a:srgbClr val="008000"/>
                </a:solidFill>
                <a:latin typeface="Arial" panose="020B0604020202020204" pitchFamily="34" charset="0"/>
                <a:cs typeface="Arial" panose="020B0604020202020204" pitchFamily="34" charset="0"/>
              </a:rPr>
              <a:t>	&lt;/</a:t>
            </a:r>
            <a:r>
              <a:rPr lang="en-US" sz="1200" dirty="0" err="1">
                <a:solidFill>
                  <a:srgbClr val="008000"/>
                </a:solidFill>
                <a:latin typeface="Arial" panose="020B0604020202020204" pitchFamily="34" charset="0"/>
                <a:cs typeface="Arial" panose="020B0604020202020204" pitchFamily="34" charset="0"/>
              </a:rPr>
              <a:t>tr</a:t>
            </a:r>
            <a:r>
              <a:rPr lang="en-US" sz="12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n-US" sz="1200" dirty="0" smtClean="0">
                <a:solidFill>
                  <a:srgbClr val="008000"/>
                </a:solidFill>
                <a:latin typeface="Arial" panose="020B0604020202020204" pitchFamily="34" charset="0"/>
                <a:cs typeface="Arial" panose="020B0604020202020204" pitchFamily="34" charset="0"/>
              </a:rPr>
              <a:t>	&lt;/</a:t>
            </a:r>
            <a:r>
              <a:rPr lang="en-US" sz="1200" dirty="0" err="1" smtClean="0">
                <a:solidFill>
                  <a:srgbClr val="008000"/>
                </a:solidFill>
                <a:latin typeface="Arial" panose="020B0604020202020204" pitchFamily="34" charset="0"/>
                <a:cs typeface="Arial" panose="020B0604020202020204" pitchFamily="34" charset="0"/>
              </a:rPr>
              <a:t>tfoot</a:t>
            </a:r>
            <a:r>
              <a:rPr lang="en-US" sz="1200" dirty="0" smtClean="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n-US" sz="1200" dirty="0" smtClean="0">
                <a:solidFill>
                  <a:srgbClr val="008000"/>
                </a:solidFill>
                <a:latin typeface="Arial" panose="020B0604020202020204" pitchFamily="34" charset="0"/>
                <a:cs typeface="Arial" panose="020B0604020202020204" pitchFamily="34" charset="0"/>
              </a:rPr>
              <a:t>&lt;/table&gt;</a:t>
            </a:r>
            <a:endParaRPr lang="es-ES" sz="1200" dirty="0">
              <a:solidFill>
                <a:srgbClr val="008000"/>
              </a:solidFill>
              <a:latin typeface="Arial" panose="020B0604020202020204" pitchFamily="34" charset="0"/>
              <a:cs typeface="Arial" panose="020B0604020202020204" pitchFamily="34" charset="0"/>
            </a:endParaRPr>
          </a:p>
        </p:txBody>
      </p:sp>
      <p:sp>
        <p:nvSpPr>
          <p:cNvPr id="7" name="6 Rectángulo"/>
          <p:cNvSpPr/>
          <p:nvPr/>
        </p:nvSpPr>
        <p:spPr>
          <a:xfrm>
            <a:off x="8607835" y="6663958"/>
            <a:ext cx="2922275" cy="338554"/>
          </a:xfrm>
          <a:prstGeom prst="rect">
            <a:avLst/>
          </a:prstGeom>
        </p:spPr>
        <p:txBody>
          <a:bodyPr wrap="none">
            <a:spAutoFit/>
          </a:bodyPr>
          <a:lstStyle/>
          <a:p>
            <a:r>
              <a:rPr lang="es-ES" sz="1600" dirty="0">
                <a:solidFill>
                  <a:schemeClr val="accent1"/>
                </a:solidFill>
              </a:rPr>
              <a:t>Ejemplo 3 Tabla simple v1.0.html</a:t>
            </a:r>
          </a:p>
        </p:txBody>
      </p:sp>
    </p:spTree>
    <p:extLst>
      <p:ext uri="{BB962C8B-B14F-4D97-AF65-F5344CB8AC3E}">
        <p14:creationId xmlns:p14="http://schemas.microsoft.com/office/powerpoint/2010/main" val="766901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56101</TotalTime>
  <Words>1909</Words>
  <Application>Microsoft Office PowerPoint</Application>
  <PresentationFormat>Personalizado</PresentationFormat>
  <Paragraphs>399</Paragraphs>
  <Slides>33</Slides>
  <Notes>0</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1_Tema de Office</vt:lpstr>
      <vt:lpstr>Presentación de PowerPoint</vt:lpstr>
      <vt:lpstr>Introducción</vt:lpstr>
      <vt:lpstr>Ejemplo de Tabla</vt:lpstr>
      <vt:lpstr>Ejemplo de Tabla</vt:lpstr>
      <vt:lpstr>Tablas</vt:lpstr>
      <vt:lpstr>Tablas</vt:lpstr>
      <vt:lpstr>Tablas</vt:lpstr>
      <vt:lpstr>Tablas</vt:lpstr>
      <vt:lpstr>Tablas</vt:lpstr>
      <vt:lpstr>Tablas – propiedades css</vt:lpstr>
      <vt:lpstr>Tablas – propiedades css</vt:lpstr>
      <vt:lpstr>Selector nth-child</vt:lpstr>
      <vt:lpstr>Selector nth-child</vt:lpstr>
      <vt:lpstr>Selector nth-child</vt:lpstr>
      <vt:lpstr>Selector nth-child aplicado a la tabla</vt:lpstr>
      <vt:lpstr>Selector hover</vt:lpstr>
      <vt:lpstr>Elemento colgroup</vt:lpstr>
      <vt:lpstr>Elemento colgroup</vt:lpstr>
      <vt:lpstr>Elemento colgroup</vt:lpstr>
      <vt:lpstr>Elemento colgroup</vt:lpstr>
      <vt:lpstr>Elemento colgroup</vt:lpstr>
      <vt:lpstr>Elemento colgroup</vt:lpstr>
      <vt:lpstr>Atributo colspan y rowspan</vt:lpstr>
      <vt:lpstr>Atributo colspan y rowspan</vt:lpstr>
      <vt:lpstr>Atributo colspan y rowspan</vt:lpstr>
      <vt:lpstr>Ejercicios.</vt:lpstr>
      <vt:lpstr>Ejercicio 1.</vt:lpstr>
      <vt:lpstr>Ejercicio 2.</vt:lpstr>
      <vt:lpstr>Ejercicio 3.</vt:lpstr>
      <vt:lpstr>Ejercicio 4.</vt:lpstr>
      <vt:lpstr>Ejercicio 5.</vt:lpstr>
      <vt:lpstr>Ejemplo de tabla con scroll vertical</vt:lpstr>
      <vt:lpstr>Presentación de PowerPoint</vt:lpstr>
    </vt:vector>
  </TitlesOfParts>
  <Company>autonomo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FDG</dc:creator>
  <cp:lastModifiedBy>Fernando Diezma</cp:lastModifiedBy>
  <cp:revision>1503</cp:revision>
  <dcterms:created xsi:type="dcterms:W3CDTF">2012-11-21T14:08:18Z</dcterms:created>
  <dcterms:modified xsi:type="dcterms:W3CDTF">2015-04-13T19:18:52Z</dcterms:modified>
</cp:coreProperties>
</file>