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5" r:id="rId2"/>
    <p:sldId id="451" r:id="rId3"/>
    <p:sldId id="578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73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2" r:id="rId32"/>
    <p:sldId id="635" r:id="rId33"/>
    <p:sldId id="633" r:id="rId34"/>
    <p:sldId id="634" r:id="rId35"/>
    <p:sldId id="636" r:id="rId36"/>
    <p:sldId id="638" r:id="rId37"/>
    <p:sldId id="640" r:id="rId38"/>
    <p:sldId id="641" r:id="rId39"/>
    <p:sldId id="642" r:id="rId40"/>
    <p:sldId id="639" r:id="rId41"/>
    <p:sldId id="637" r:id="rId42"/>
    <p:sldId id="643" r:id="rId43"/>
    <p:sldId id="644" r:id="rId44"/>
    <p:sldId id="645" r:id="rId45"/>
    <p:sldId id="646" r:id="rId46"/>
    <p:sldId id="648" r:id="rId47"/>
    <p:sldId id="649" r:id="rId48"/>
    <p:sldId id="650" r:id="rId49"/>
    <p:sldId id="651" r:id="rId50"/>
    <p:sldId id="647" r:id="rId51"/>
    <p:sldId id="652" r:id="rId52"/>
    <p:sldId id="653" r:id="rId53"/>
    <p:sldId id="654" r:id="rId54"/>
    <p:sldId id="655" r:id="rId55"/>
    <p:sldId id="656" r:id="rId56"/>
    <p:sldId id="658" r:id="rId57"/>
    <p:sldId id="657" r:id="rId58"/>
    <p:sldId id="659" r:id="rId59"/>
    <p:sldId id="660" r:id="rId60"/>
    <p:sldId id="661" r:id="rId61"/>
    <p:sldId id="662" r:id="rId62"/>
    <p:sldId id="663" r:id="rId63"/>
    <p:sldId id="664" r:id="rId64"/>
    <p:sldId id="665" r:id="rId65"/>
    <p:sldId id="667" r:id="rId66"/>
    <p:sldId id="666" r:id="rId67"/>
    <p:sldId id="668" r:id="rId68"/>
    <p:sldId id="669" r:id="rId69"/>
    <p:sldId id="670" r:id="rId70"/>
    <p:sldId id="671" r:id="rId71"/>
    <p:sldId id="672" r:id="rId72"/>
    <p:sldId id="577" r:id="rId73"/>
  </p:sldIdLst>
  <p:sldSz cx="13681075" cy="7380288"/>
  <p:notesSz cx="6858000" cy="9144000"/>
  <p:defaultTextStyle>
    <a:defPPr>
      <a:defRPr lang="es-ES"/>
    </a:defPPr>
    <a:lvl1pPr marL="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2298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4596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6894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9193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1149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1379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16087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18386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8" autoAdjust="0"/>
    <p:restoredTop sz="99771" autoAdjust="0"/>
  </p:normalViewPr>
  <p:slideViewPr>
    <p:cSldViewPr snapToObjects="1">
      <p:cViewPr>
        <p:scale>
          <a:sx n="100" d="100"/>
          <a:sy n="100" d="100"/>
        </p:scale>
        <p:origin x="-72" y="-168"/>
      </p:cViewPr>
      <p:guideLst>
        <p:guide orient="horz" pos="2325"/>
        <p:guide pos="43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3047C-15FB-4E84-9008-15520BEF5A38}" type="doc">
      <dgm:prSet loTypeId="urn:microsoft.com/office/officeart/2005/8/layout/hierarchy2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_tradnl"/>
        </a:p>
      </dgm:t>
    </dgm:pt>
    <dgm:pt modelId="{22D0D746-F1A8-4075-AB9A-99DCDB9756D0}">
      <dgm:prSet phldrT="[Texto]" custT="1"/>
      <dgm:spPr/>
      <dgm:t>
        <a:bodyPr/>
        <a:lstStyle/>
        <a:p>
          <a:r>
            <a:rPr lang="es-ES" sz="500" dirty="0" smtClean="0"/>
            <a:t>Introducción</a:t>
          </a:r>
          <a:endParaRPr lang="es-ES_tradnl" sz="500" dirty="0"/>
        </a:p>
      </dgm:t>
    </dgm:pt>
    <dgm:pt modelId="{2A350771-A683-40E5-B86C-5CD07E6E20E2}" type="parTrans" cxnId="{1195D463-7EA2-43BD-BDC4-7E1DCC62BCBA}">
      <dgm:prSet/>
      <dgm:spPr/>
      <dgm:t>
        <a:bodyPr/>
        <a:lstStyle/>
        <a:p>
          <a:endParaRPr lang="es-ES_tradnl" sz="500"/>
        </a:p>
      </dgm:t>
    </dgm:pt>
    <dgm:pt modelId="{6965FE63-A40A-4CFB-B530-CDC55BEF7B34}" type="sibTrans" cxnId="{1195D463-7EA2-43BD-BDC4-7E1DCC62BCBA}">
      <dgm:prSet/>
      <dgm:spPr/>
      <dgm:t>
        <a:bodyPr/>
        <a:lstStyle/>
        <a:p>
          <a:endParaRPr lang="es-ES_tradnl" sz="500"/>
        </a:p>
      </dgm:t>
    </dgm:pt>
    <dgm:pt modelId="{524E0FE3-C382-468E-ABC0-5B636E85F429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Número</a:t>
          </a:r>
          <a:endParaRPr lang="es-ES_tradnl" sz="500" dirty="0"/>
        </a:p>
      </dgm:t>
    </dgm:pt>
    <dgm:pt modelId="{649FA7A0-4F49-469E-8336-7B8F6CFC80BC}" type="parTrans" cxnId="{B6F8B1A3-E623-4E52-84D8-F0411BCC50FB}">
      <dgm:prSet custT="1"/>
      <dgm:spPr/>
      <dgm:t>
        <a:bodyPr/>
        <a:lstStyle/>
        <a:p>
          <a:endParaRPr lang="es-ES_tradnl" sz="500" dirty="0"/>
        </a:p>
      </dgm:t>
    </dgm:pt>
    <dgm:pt modelId="{87B2F437-7FB6-4707-A490-F4584FA23F9A}" type="sibTrans" cxnId="{B6F8B1A3-E623-4E52-84D8-F0411BCC50FB}">
      <dgm:prSet/>
      <dgm:spPr/>
      <dgm:t>
        <a:bodyPr/>
        <a:lstStyle/>
        <a:p>
          <a:endParaRPr lang="es-ES_tradnl" sz="500"/>
        </a:p>
      </dgm:t>
    </dgm:pt>
    <dgm:pt modelId="{D854C8D2-978A-49B0-9046-864143294903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Alineación</a:t>
          </a:r>
          <a:endParaRPr lang="es-ES_tradnl" sz="500" dirty="0"/>
        </a:p>
      </dgm:t>
    </dgm:pt>
    <dgm:pt modelId="{3F9A8B66-A035-4470-9445-0D3FDE9139A5}" type="parTrans" cxnId="{6BC5B73E-D545-4DDE-98CC-BE3D763E73F0}">
      <dgm:prSet custT="1"/>
      <dgm:spPr/>
      <dgm:t>
        <a:bodyPr/>
        <a:lstStyle/>
        <a:p>
          <a:endParaRPr lang="es-ES_tradnl" sz="500" dirty="0"/>
        </a:p>
      </dgm:t>
    </dgm:pt>
    <dgm:pt modelId="{DBFCF6A1-0DB4-4282-A107-0AD193D624AD}" type="sibTrans" cxnId="{6BC5B73E-D545-4DDE-98CC-BE3D763E73F0}">
      <dgm:prSet/>
      <dgm:spPr/>
      <dgm:t>
        <a:bodyPr/>
        <a:lstStyle/>
        <a:p>
          <a:endParaRPr lang="es-ES_tradnl" sz="500"/>
        </a:p>
      </dgm:t>
    </dgm:pt>
    <dgm:pt modelId="{34C83BA6-9F10-474C-BE72-3E82C0D94052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Fuente</a:t>
          </a:r>
          <a:endParaRPr lang="es-ES_tradnl" sz="500" dirty="0"/>
        </a:p>
      </dgm:t>
    </dgm:pt>
    <dgm:pt modelId="{0AFC082A-CC82-4D57-895A-DDFDB8283BB7}" type="parTrans" cxnId="{36738277-BC16-4405-B9DB-083C0DE20B9A}">
      <dgm:prSet custT="1"/>
      <dgm:spPr/>
      <dgm:t>
        <a:bodyPr/>
        <a:lstStyle/>
        <a:p>
          <a:endParaRPr lang="es-ES_tradnl" sz="500" dirty="0"/>
        </a:p>
      </dgm:t>
    </dgm:pt>
    <dgm:pt modelId="{DF8EAAF3-6E55-4FD5-B3AA-4F8E65EAC647}" type="sibTrans" cxnId="{36738277-BC16-4405-B9DB-083C0DE20B9A}">
      <dgm:prSet/>
      <dgm:spPr/>
      <dgm:t>
        <a:bodyPr/>
        <a:lstStyle/>
        <a:p>
          <a:endParaRPr lang="es-ES_tradnl" sz="500"/>
        </a:p>
      </dgm:t>
    </dgm:pt>
    <dgm:pt modelId="{C6A191DA-98C4-45AF-B933-6424B04F4EBA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Bordes</a:t>
          </a:r>
          <a:endParaRPr lang="es-ES_tradnl" sz="500" dirty="0"/>
        </a:p>
      </dgm:t>
    </dgm:pt>
    <dgm:pt modelId="{1747FBD7-9D99-4E66-8AC5-35EE3DCE7DF7}" type="parTrans" cxnId="{A435A681-ACD0-49F0-8EC3-CC064D0CC0A8}">
      <dgm:prSet custT="1"/>
      <dgm:spPr/>
      <dgm:t>
        <a:bodyPr/>
        <a:lstStyle/>
        <a:p>
          <a:endParaRPr lang="es-ES_tradnl" sz="500" dirty="0"/>
        </a:p>
      </dgm:t>
    </dgm:pt>
    <dgm:pt modelId="{3F1E03D8-4107-4ED0-94C6-06253B9089D0}" type="sibTrans" cxnId="{A435A681-ACD0-49F0-8EC3-CC064D0CC0A8}">
      <dgm:prSet/>
      <dgm:spPr/>
      <dgm:t>
        <a:bodyPr/>
        <a:lstStyle/>
        <a:p>
          <a:endParaRPr lang="es-ES_tradnl" sz="500"/>
        </a:p>
      </dgm:t>
    </dgm:pt>
    <dgm:pt modelId="{75918379-4105-4E93-931A-C229910EF53C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Relleno</a:t>
          </a:r>
          <a:endParaRPr lang="es-ES_tradnl" sz="500" dirty="0"/>
        </a:p>
      </dgm:t>
    </dgm:pt>
    <dgm:pt modelId="{E752DDC4-BE3E-4A93-B1D2-CCC72DA02F55}" type="parTrans" cxnId="{35EE4D54-B015-4E35-ADAC-F93B5D88D617}">
      <dgm:prSet custT="1"/>
      <dgm:spPr/>
      <dgm:t>
        <a:bodyPr/>
        <a:lstStyle/>
        <a:p>
          <a:endParaRPr lang="es-ES_tradnl" sz="500" dirty="0"/>
        </a:p>
      </dgm:t>
    </dgm:pt>
    <dgm:pt modelId="{1781410F-5D36-4D08-9D46-79B5353432B7}" type="sibTrans" cxnId="{35EE4D54-B015-4E35-ADAC-F93B5D88D617}">
      <dgm:prSet/>
      <dgm:spPr/>
      <dgm:t>
        <a:bodyPr/>
        <a:lstStyle/>
        <a:p>
          <a:endParaRPr lang="es-ES_tradnl" sz="500"/>
        </a:p>
      </dgm:t>
    </dgm:pt>
    <dgm:pt modelId="{D3A860E4-E59A-4BDA-9EDD-F9192734DFB9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Proteger</a:t>
          </a:r>
          <a:endParaRPr lang="es-ES_tradnl" sz="500" dirty="0"/>
        </a:p>
      </dgm:t>
    </dgm:pt>
    <dgm:pt modelId="{317BEA91-0A6E-47E0-8B6A-615B2BDC244F}" type="parTrans" cxnId="{13487D58-B228-414A-949C-7AE26A6DAB51}">
      <dgm:prSet custT="1"/>
      <dgm:spPr/>
      <dgm:t>
        <a:bodyPr/>
        <a:lstStyle/>
        <a:p>
          <a:endParaRPr lang="es-ES_tradnl" sz="500" dirty="0"/>
        </a:p>
      </dgm:t>
    </dgm:pt>
    <dgm:pt modelId="{8CFF2C2A-878E-4599-AEE2-E65D36F0C5DC}" type="sibTrans" cxnId="{13487D58-B228-414A-949C-7AE26A6DAB51}">
      <dgm:prSet/>
      <dgm:spPr/>
      <dgm:t>
        <a:bodyPr/>
        <a:lstStyle/>
        <a:p>
          <a:endParaRPr lang="es-ES_tradnl" sz="500"/>
        </a:p>
      </dgm:t>
    </dgm:pt>
    <dgm:pt modelId="{2F1E63B5-7E2D-4FB7-AB92-CEE0D9DEEA26}" type="pres">
      <dgm:prSet presAssocID="{2AD3047C-15FB-4E84-9008-15520BEF5A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ECC937F-BA29-4029-AAEE-D690FFFA750F}" type="pres">
      <dgm:prSet presAssocID="{22D0D746-F1A8-4075-AB9A-99DCDB9756D0}" presName="root1" presStyleCnt="0"/>
      <dgm:spPr/>
      <dgm:t>
        <a:bodyPr/>
        <a:lstStyle/>
        <a:p>
          <a:endParaRPr lang="es-ES_tradnl"/>
        </a:p>
      </dgm:t>
    </dgm:pt>
    <dgm:pt modelId="{1D1CB358-6995-4167-8811-690AF794F087}" type="pres">
      <dgm:prSet presAssocID="{22D0D746-F1A8-4075-AB9A-99DCDB9756D0}" presName="LevelOneTextNode" presStyleLbl="node0" presStyleIdx="0" presStyleCnt="1" custScaleX="102707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25FBCE1-2E46-4D2E-9311-4A746C50F163}" type="pres">
      <dgm:prSet presAssocID="{22D0D746-F1A8-4075-AB9A-99DCDB9756D0}" presName="level2hierChild" presStyleCnt="0"/>
      <dgm:spPr/>
      <dgm:t>
        <a:bodyPr/>
        <a:lstStyle/>
        <a:p>
          <a:endParaRPr lang="es-ES_tradnl"/>
        </a:p>
      </dgm:t>
    </dgm:pt>
    <dgm:pt modelId="{1156269F-9A1F-417A-8AD8-EB2EB3DF487A}" type="pres">
      <dgm:prSet presAssocID="{649FA7A0-4F49-469E-8336-7B8F6CFC80BC}" presName="conn2-1" presStyleLbl="parChTrans1D2" presStyleIdx="0" presStyleCnt="1"/>
      <dgm:spPr/>
      <dgm:t>
        <a:bodyPr/>
        <a:lstStyle/>
        <a:p>
          <a:endParaRPr lang="es-ES_tradnl"/>
        </a:p>
      </dgm:t>
    </dgm:pt>
    <dgm:pt modelId="{3E7C2F50-487F-4F8D-9E0F-3C5091326B07}" type="pres">
      <dgm:prSet presAssocID="{649FA7A0-4F49-469E-8336-7B8F6CFC80BC}" presName="connTx" presStyleLbl="parChTrans1D2" presStyleIdx="0" presStyleCnt="1"/>
      <dgm:spPr/>
      <dgm:t>
        <a:bodyPr/>
        <a:lstStyle/>
        <a:p>
          <a:endParaRPr lang="es-ES_tradnl"/>
        </a:p>
      </dgm:t>
    </dgm:pt>
    <dgm:pt modelId="{D4E172FF-0303-4554-8A94-59DD9E67DB32}" type="pres">
      <dgm:prSet presAssocID="{524E0FE3-C382-468E-ABC0-5B636E85F429}" presName="root2" presStyleCnt="0"/>
      <dgm:spPr/>
      <dgm:t>
        <a:bodyPr/>
        <a:lstStyle/>
        <a:p>
          <a:endParaRPr lang="es-ES_tradnl"/>
        </a:p>
      </dgm:t>
    </dgm:pt>
    <dgm:pt modelId="{24CF58DE-F113-4E27-8CF4-8CCF74210186}" type="pres">
      <dgm:prSet presAssocID="{524E0FE3-C382-468E-ABC0-5B636E85F4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2F6A88F-8BE6-4DEC-BC5E-5AE872A2A80F}" type="pres">
      <dgm:prSet presAssocID="{524E0FE3-C382-468E-ABC0-5B636E85F429}" presName="level3hierChild" presStyleCnt="0"/>
      <dgm:spPr/>
      <dgm:t>
        <a:bodyPr/>
        <a:lstStyle/>
        <a:p>
          <a:endParaRPr lang="es-ES_tradnl"/>
        </a:p>
      </dgm:t>
    </dgm:pt>
    <dgm:pt modelId="{E6AA14CE-BDD6-4D86-9710-85961DA985EF}" type="pres">
      <dgm:prSet presAssocID="{3F9A8B66-A035-4470-9445-0D3FDE9139A5}" presName="conn2-1" presStyleLbl="parChTrans1D3" presStyleIdx="0" presStyleCnt="5"/>
      <dgm:spPr/>
      <dgm:t>
        <a:bodyPr/>
        <a:lstStyle/>
        <a:p>
          <a:endParaRPr lang="es-ES_tradnl"/>
        </a:p>
      </dgm:t>
    </dgm:pt>
    <dgm:pt modelId="{68F3D521-CCBB-42A3-9F06-76EA9D591682}" type="pres">
      <dgm:prSet presAssocID="{3F9A8B66-A035-4470-9445-0D3FDE9139A5}" presName="connTx" presStyleLbl="parChTrans1D3" presStyleIdx="0" presStyleCnt="5"/>
      <dgm:spPr/>
      <dgm:t>
        <a:bodyPr/>
        <a:lstStyle/>
        <a:p>
          <a:endParaRPr lang="es-ES_tradnl"/>
        </a:p>
      </dgm:t>
    </dgm:pt>
    <dgm:pt modelId="{9DD4F60C-202C-45E7-B553-B0031E00D87C}" type="pres">
      <dgm:prSet presAssocID="{D854C8D2-978A-49B0-9046-864143294903}" presName="root2" presStyleCnt="0"/>
      <dgm:spPr/>
      <dgm:t>
        <a:bodyPr/>
        <a:lstStyle/>
        <a:p>
          <a:endParaRPr lang="es-ES_tradnl"/>
        </a:p>
      </dgm:t>
    </dgm:pt>
    <dgm:pt modelId="{AAD9CB69-E753-4884-BAE5-60964BFB5020}" type="pres">
      <dgm:prSet presAssocID="{D854C8D2-978A-49B0-9046-86414329490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01C8A6E-8E7C-4C90-8E8B-E451646F2F55}" type="pres">
      <dgm:prSet presAssocID="{D854C8D2-978A-49B0-9046-864143294903}" presName="level3hierChild" presStyleCnt="0"/>
      <dgm:spPr/>
      <dgm:t>
        <a:bodyPr/>
        <a:lstStyle/>
        <a:p>
          <a:endParaRPr lang="es-ES_tradnl"/>
        </a:p>
      </dgm:t>
    </dgm:pt>
    <dgm:pt modelId="{F0B61891-21EA-4310-95F7-310E45919FBE}" type="pres">
      <dgm:prSet presAssocID="{0AFC082A-CC82-4D57-895A-DDFDB8283BB7}" presName="conn2-1" presStyleLbl="parChTrans1D3" presStyleIdx="1" presStyleCnt="5"/>
      <dgm:spPr/>
      <dgm:t>
        <a:bodyPr/>
        <a:lstStyle/>
        <a:p>
          <a:endParaRPr lang="es-ES_tradnl"/>
        </a:p>
      </dgm:t>
    </dgm:pt>
    <dgm:pt modelId="{84934723-34F9-4B00-8CAF-9CAD080CA6B9}" type="pres">
      <dgm:prSet presAssocID="{0AFC082A-CC82-4D57-895A-DDFDB8283BB7}" presName="connTx" presStyleLbl="parChTrans1D3" presStyleIdx="1" presStyleCnt="5"/>
      <dgm:spPr/>
      <dgm:t>
        <a:bodyPr/>
        <a:lstStyle/>
        <a:p>
          <a:endParaRPr lang="es-ES_tradnl"/>
        </a:p>
      </dgm:t>
    </dgm:pt>
    <dgm:pt modelId="{6464470D-BB71-45DE-8C46-97FB59A4EDBD}" type="pres">
      <dgm:prSet presAssocID="{34C83BA6-9F10-474C-BE72-3E82C0D94052}" presName="root2" presStyleCnt="0"/>
      <dgm:spPr/>
      <dgm:t>
        <a:bodyPr/>
        <a:lstStyle/>
        <a:p>
          <a:endParaRPr lang="es-ES_tradnl"/>
        </a:p>
      </dgm:t>
    </dgm:pt>
    <dgm:pt modelId="{724CAFD7-E068-4551-81DF-B90028365083}" type="pres">
      <dgm:prSet presAssocID="{34C83BA6-9F10-474C-BE72-3E82C0D9405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D77E9F29-AA84-4DEB-A6E4-3B8AD6F063F3}" type="pres">
      <dgm:prSet presAssocID="{34C83BA6-9F10-474C-BE72-3E82C0D94052}" presName="level3hierChild" presStyleCnt="0"/>
      <dgm:spPr/>
      <dgm:t>
        <a:bodyPr/>
        <a:lstStyle/>
        <a:p>
          <a:endParaRPr lang="es-ES_tradnl"/>
        </a:p>
      </dgm:t>
    </dgm:pt>
    <dgm:pt modelId="{7226EF76-92D4-43A5-948A-017C838D3830}" type="pres">
      <dgm:prSet presAssocID="{1747FBD7-9D99-4E66-8AC5-35EE3DCE7DF7}" presName="conn2-1" presStyleLbl="parChTrans1D3" presStyleIdx="2" presStyleCnt="5"/>
      <dgm:spPr/>
      <dgm:t>
        <a:bodyPr/>
        <a:lstStyle/>
        <a:p>
          <a:endParaRPr lang="es-ES_tradnl"/>
        </a:p>
      </dgm:t>
    </dgm:pt>
    <dgm:pt modelId="{BFEE61D4-2C95-4CE2-888C-A9EA4BF99428}" type="pres">
      <dgm:prSet presAssocID="{1747FBD7-9D99-4E66-8AC5-35EE3DCE7DF7}" presName="connTx" presStyleLbl="parChTrans1D3" presStyleIdx="2" presStyleCnt="5"/>
      <dgm:spPr/>
      <dgm:t>
        <a:bodyPr/>
        <a:lstStyle/>
        <a:p>
          <a:endParaRPr lang="es-ES_tradnl"/>
        </a:p>
      </dgm:t>
    </dgm:pt>
    <dgm:pt modelId="{9933AE11-079E-4F8B-8C39-79055F64D9C1}" type="pres">
      <dgm:prSet presAssocID="{C6A191DA-98C4-45AF-B933-6424B04F4EBA}" presName="root2" presStyleCnt="0"/>
      <dgm:spPr/>
      <dgm:t>
        <a:bodyPr/>
        <a:lstStyle/>
        <a:p>
          <a:endParaRPr lang="es-ES_tradnl"/>
        </a:p>
      </dgm:t>
    </dgm:pt>
    <dgm:pt modelId="{E0EF5A4B-5CF2-4AC7-8060-D31B6C196468}" type="pres">
      <dgm:prSet presAssocID="{C6A191DA-98C4-45AF-B933-6424B04F4EBA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2E00255-59FF-47CF-8A11-8FF3641A63E7}" type="pres">
      <dgm:prSet presAssocID="{C6A191DA-98C4-45AF-B933-6424B04F4EBA}" presName="level3hierChild" presStyleCnt="0"/>
      <dgm:spPr/>
      <dgm:t>
        <a:bodyPr/>
        <a:lstStyle/>
        <a:p>
          <a:endParaRPr lang="es-ES_tradnl"/>
        </a:p>
      </dgm:t>
    </dgm:pt>
    <dgm:pt modelId="{8AB27CB7-39B4-4E78-AC1E-DC00F7BB263D}" type="pres">
      <dgm:prSet presAssocID="{E752DDC4-BE3E-4A93-B1D2-CCC72DA02F55}" presName="conn2-1" presStyleLbl="parChTrans1D3" presStyleIdx="3" presStyleCnt="5"/>
      <dgm:spPr/>
      <dgm:t>
        <a:bodyPr/>
        <a:lstStyle/>
        <a:p>
          <a:endParaRPr lang="es-ES_tradnl"/>
        </a:p>
      </dgm:t>
    </dgm:pt>
    <dgm:pt modelId="{96017022-40DC-41D1-B2FC-164D5E86C968}" type="pres">
      <dgm:prSet presAssocID="{E752DDC4-BE3E-4A93-B1D2-CCC72DA02F55}" presName="connTx" presStyleLbl="parChTrans1D3" presStyleIdx="3" presStyleCnt="5"/>
      <dgm:spPr/>
      <dgm:t>
        <a:bodyPr/>
        <a:lstStyle/>
        <a:p>
          <a:endParaRPr lang="es-ES_tradnl"/>
        </a:p>
      </dgm:t>
    </dgm:pt>
    <dgm:pt modelId="{43052291-FF87-42F2-A854-0AC9FDD85889}" type="pres">
      <dgm:prSet presAssocID="{75918379-4105-4E93-931A-C229910EF53C}" presName="root2" presStyleCnt="0"/>
      <dgm:spPr/>
      <dgm:t>
        <a:bodyPr/>
        <a:lstStyle/>
        <a:p>
          <a:endParaRPr lang="es-ES_tradnl"/>
        </a:p>
      </dgm:t>
    </dgm:pt>
    <dgm:pt modelId="{6A437D50-EE09-4E41-8845-ED8BB0C270BA}" type="pres">
      <dgm:prSet presAssocID="{75918379-4105-4E93-931A-C229910EF53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D0A11ABD-8FDF-4007-861C-9F1BC605F4A3}" type="pres">
      <dgm:prSet presAssocID="{75918379-4105-4E93-931A-C229910EF53C}" presName="level3hierChild" presStyleCnt="0"/>
      <dgm:spPr/>
      <dgm:t>
        <a:bodyPr/>
        <a:lstStyle/>
        <a:p>
          <a:endParaRPr lang="es-ES_tradnl"/>
        </a:p>
      </dgm:t>
    </dgm:pt>
    <dgm:pt modelId="{9127EFD0-B641-48EB-800B-3D35A67B2914}" type="pres">
      <dgm:prSet presAssocID="{317BEA91-0A6E-47E0-8B6A-615B2BDC244F}" presName="conn2-1" presStyleLbl="parChTrans1D3" presStyleIdx="4" presStyleCnt="5"/>
      <dgm:spPr/>
      <dgm:t>
        <a:bodyPr/>
        <a:lstStyle/>
        <a:p>
          <a:endParaRPr lang="es-ES_tradnl"/>
        </a:p>
      </dgm:t>
    </dgm:pt>
    <dgm:pt modelId="{F5F8ED92-FC6B-4173-A5E6-61DD565B6BE4}" type="pres">
      <dgm:prSet presAssocID="{317BEA91-0A6E-47E0-8B6A-615B2BDC244F}" presName="connTx" presStyleLbl="parChTrans1D3" presStyleIdx="4" presStyleCnt="5"/>
      <dgm:spPr/>
      <dgm:t>
        <a:bodyPr/>
        <a:lstStyle/>
        <a:p>
          <a:endParaRPr lang="es-ES_tradnl"/>
        </a:p>
      </dgm:t>
    </dgm:pt>
    <dgm:pt modelId="{3B9DE4FE-2D60-4D2B-B4FD-0FC4B61FC2C1}" type="pres">
      <dgm:prSet presAssocID="{D3A860E4-E59A-4BDA-9EDD-F9192734DFB9}" presName="root2" presStyleCnt="0"/>
      <dgm:spPr/>
      <dgm:t>
        <a:bodyPr/>
        <a:lstStyle/>
        <a:p>
          <a:endParaRPr lang="es-ES_tradnl"/>
        </a:p>
      </dgm:t>
    </dgm:pt>
    <dgm:pt modelId="{00831F09-F38A-40D5-9BEB-9D241176ECC4}" type="pres">
      <dgm:prSet presAssocID="{D3A860E4-E59A-4BDA-9EDD-F9192734DFB9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DF3C789-A3AE-4707-83A0-F52EF987174F}" type="pres">
      <dgm:prSet presAssocID="{D3A860E4-E59A-4BDA-9EDD-F9192734DFB9}" presName="level3hierChild" presStyleCnt="0"/>
      <dgm:spPr/>
      <dgm:t>
        <a:bodyPr/>
        <a:lstStyle/>
        <a:p>
          <a:endParaRPr lang="es-ES_tradnl"/>
        </a:p>
      </dgm:t>
    </dgm:pt>
  </dgm:ptLst>
  <dgm:cxnLst>
    <dgm:cxn modelId="{4925F9D6-3780-4AD2-A54A-87DAF5F5DD71}" type="presOf" srcId="{D854C8D2-978A-49B0-9046-864143294903}" destId="{AAD9CB69-E753-4884-BAE5-60964BFB5020}" srcOrd="0" destOrd="0" presId="urn:microsoft.com/office/officeart/2005/8/layout/hierarchy2"/>
    <dgm:cxn modelId="{28F1AB73-BCA6-4644-B683-061238AC116C}" type="presOf" srcId="{C6A191DA-98C4-45AF-B933-6424B04F4EBA}" destId="{E0EF5A4B-5CF2-4AC7-8060-D31B6C196468}" srcOrd="0" destOrd="0" presId="urn:microsoft.com/office/officeart/2005/8/layout/hierarchy2"/>
    <dgm:cxn modelId="{4BBC9388-67DE-49D0-A81C-13294C0F8E63}" type="presOf" srcId="{E752DDC4-BE3E-4A93-B1D2-CCC72DA02F55}" destId="{96017022-40DC-41D1-B2FC-164D5E86C968}" srcOrd="1" destOrd="0" presId="urn:microsoft.com/office/officeart/2005/8/layout/hierarchy2"/>
    <dgm:cxn modelId="{35EE4D54-B015-4E35-ADAC-F93B5D88D617}" srcId="{524E0FE3-C382-468E-ABC0-5B636E85F429}" destId="{75918379-4105-4E93-931A-C229910EF53C}" srcOrd="3" destOrd="0" parTransId="{E752DDC4-BE3E-4A93-B1D2-CCC72DA02F55}" sibTransId="{1781410F-5D36-4D08-9D46-79B5353432B7}"/>
    <dgm:cxn modelId="{E8067649-B24E-4ED4-81B4-709BA3FEA4E6}" type="presOf" srcId="{649FA7A0-4F49-469E-8336-7B8F6CFC80BC}" destId="{3E7C2F50-487F-4F8D-9E0F-3C5091326B07}" srcOrd="1" destOrd="0" presId="urn:microsoft.com/office/officeart/2005/8/layout/hierarchy2"/>
    <dgm:cxn modelId="{7178BB76-CF97-4573-826C-4296285C2158}" type="presOf" srcId="{34C83BA6-9F10-474C-BE72-3E82C0D94052}" destId="{724CAFD7-E068-4551-81DF-B90028365083}" srcOrd="0" destOrd="0" presId="urn:microsoft.com/office/officeart/2005/8/layout/hierarchy2"/>
    <dgm:cxn modelId="{EE6B7718-FD4A-4169-9502-A6B503BD46FA}" type="presOf" srcId="{0AFC082A-CC82-4D57-895A-DDFDB8283BB7}" destId="{F0B61891-21EA-4310-95F7-310E45919FBE}" srcOrd="0" destOrd="0" presId="urn:microsoft.com/office/officeart/2005/8/layout/hierarchy2"/>
    <dgm:cxn modelId="{36738277-BC16-4405-B9DB-083C0DE20B9A}" srcId="{524E0FE3-C382-468E-ABC0-5B636E85F429}" destId="{34C83BA6-9F10-474C-BE72-3E82C0D94052}" srcOrd="1" destOrd="0" parTransId="{0AFC082A-CC82-4D57-895A-DDFDB8283BB7}" sibTransId="{DF8EAAF3-6E55-4FD5-B3AA-4F8E65EAC647}"/>
    <dgm:cxn modelId="{6BC5B73E-D545-4DDE-98CC-BE3D763E73F0}" srcId="{524E0FE3-C382-468E-ABC0-5B636E85F429}" destId="{D854C8D2-978A-49B0-9046-864143294903}" srcOrd="0" destOrd="0" parTransId="{3F9A8B66-A035-4470-9445-0D3FDE9139A5}" sibTransId="{DBFCF6A1-0DB4-4282-A107-0AD193D624AD}"/>
    <dgm:cxn modelId="{43E2B02C-063F-45E0-8A3B-5973D580048F}" type="presOf" srcId="{317BEA91-0A6E-47E0-8B6A-615B2BDC244F}" destId="{F5F8ED92-FC6B-4173-A5E6-61DD565B6BE4}" srcOrd="1" destOrd="0" presId="urn:microsoft.com/office/officeart/2005/8/layout/hierarchy2"/>
    <dgm:cxn modelId="{6270E501-332E-429F-B1CE-4FD141AA4BB5}" type="presOf" srcId="{2AD3047C-15FB-4E84-9008-15520BEF5A38}" destId="{2F1E63B5-7E2D-4FB7-AB92-CEE0D9DEEA26}" srcOrd="0" destOrd="0" presId="urn:microsoft.com/office/officeart/2005/8/layout/hierarchy2"/>
    <dgm:cxn modelId="{13487D58-B228-414A-949C-7AE26A6DAB51}" srcId="{524E0FE3-C382-468E-ABC0-5B636E85F429}" destId="{D3A860E4-E59A-4BDA-9EDD-F9192734DFB9}" srcOrd="4" destOrd="0" parTransId="{317BEA91-0A6E-47E0-8B6A-615B2BDC244F}" sibTransId="{8CFF2C2A-878E-4599-AEE2-E65D36F0C5DC}"/>
    <dgm:cxn modelId="{2AF106AD-1EB5-4537-BDAB-62A8F2026E82}" type="presOf" srcId="{3F9A8B66-A035-4470-9445-0D3FDE9139A5}" destId="{68F3D521-CCBB-42A3-9F06-76EA9D591682}" srcOrd="1" destOrd="0" presId="urn:microsoft.com/office/officeart/2005/8/layout/hierarchy2"/>
    <dgm:cxn modelId="{A435A681-ACD0-49F0-8EC3-CC064D0CC0A8}" srcId="{524E0FE3-C382-468E-ABC0-5B636E85F429}" destId="{C6A191DA-98C4-45AF-B933-6424B04F4EBA}" srcOrd="2" destOrd="0" parTransId="{1747FBD7-9D99-4E66-8AC5-35EE3DCE7DF7}" sibTransId="{3F1E03D8-4107-4ED0-94C6-06253B9089D0}"/>
    <dgm:cxn modelId="{EE34C52E-33F7-47FC-A8C1-BEC070EEC1B2}" type="presOf" srcId="{D3A860E4-E59A-4BDA-9EDD-F9192734DFB9}" destId="{00831F09-F38A-40D5-9BEB-9D241176ECC4}" srcOrd="0" destOrd="0" presId="urn:microsoft.com/office/officeart/2005/8/layout/hierarchy2"/>
    <dgm:cxn modelId="{57906C03-D9A2-4E21-AA37-DC249059DDAB}" type="presOf" srcId="{1747FBD7-9D99-4E66-8AC5-35EE3DCE7DF7}" destId="{7226EF76-92D4-43A5-948A-017C838D3830}" srcOrd="0" destOrd="0" presId="urn:microsoft.com/office/officeart/2005/8/layout/hierarchy2"/>
    <dgm:cxn modelId="{5846A275-76AA-431A-A2D9-A663FC69B830}" type="presOf" srcId="{1747FBD7-9D99-4E66-8AC5-35EE3DCE7DF7}" destId="{BFEE61D4-2C95-4CE2-888C-A9EA4BF99428}" srcOrd="1" destOrd="0" presId="urn:microsoft.com/office/officeart/2005/8/layout/hierarchy2"/>
    <dgm:cxn modelId="{215EA918-CDE2-4C90-8C8A-83277F8BA4A4}" type="presOf" srcId="{22D0D746-F1A8-4075-AB9A-99DCDB9756D0}" destId="{1D1CB358-6995-4167-8811-690AF794F087}" srcOrd="0" destOrd="0" presId="urn:microsoft.com/office/officeart/2005/8/layout/hierarchy2"/>
    <dgm:cxn modelId="{32527405-D214-45F5-A6C9-5F3A4E4A13D8}" type="presOf" srcId="{317BEA91-0A6E-47E0-8B6A-615B2BDC244F}" destId="{9127EFD0-B641-48EB-800B-3D35A67B2914}" srcOrd="0" destOrd="0" presId="urn:microsoft.com/office/officeart/2005/8/layout/hierarchy2"/>
    <dgm:cxn modelId="{B6F8B1A3-E623-4E52-84D8-F0411BCC50FB}" srcId="{22D0D746-F1A8-4075-AB9A-99DCDB9756D0}" destId="{524E0FE3-C382-468E-ABC0-5B636E85F429}" srcOrd="0" destOrd="0" parTransId="{649FA7A0-4F49-469E-8336-7B8F6CFC80BC}" sibTransId="{87B2F437-7FB6-4707-A490-F4584FA23F9A}"/>
    <dgm:cxn modelId="{D785643C-92AF-4E88-847E-C778D53B2625}" type="presOf" srcId="{3F9A8B66-A035-4470-9445-0D3FDE9139A5}" destId="{E6AA14CE-BDD6-4D86-9710-85961DA985EF}" srcOrd="0" destOrd="0" presId="urn:microsoft.com/office/officeart/2005/8/layout/hierarchy2"/>
    <dgm:cxn modelId="{6E4F580D-1377-4EDA-9B0A-BC12306E7E8C}" type="presOf" srcId="{0AFC082A-CC82-4D57-895A-DDFDB8283BB7}" destId="{84934723-34F9-4B00-8CAF-9CAD080CA6B9}" srcOrd="1" destOrd="0" presId="urn:microsoft.com/office/officeart/2005/8/layout/hierarchy2"/>
    <dgm:cxn modelId="{E3F7D088-FCF9-4EDE-B9BA-D93081A7E929}" type="presOf" srcId="{75918379-4105-4E93-931A-C229910EF53C}" destId="{6A437D50-EE09-4E41-8845-ED8BB0C270BA}" srcOrd="0" destOrd="0" presId="urn:microsoft.com/office/officeart/2005/8/layout/hierarchy2"/>
    <dgm:cxn modelId="{56F4B68C-8D6C-4A60-96EA-F06AE924333D}" type="presOf" srcId="{524E0FE3-C382-468E-ABC0-5B636E85F429}" destId="{24CF58DE-F113-4E27-8CF4-8CCF74210186}" srcOrd="0" destOrd="0" presId="urn:microsoft.com/office/officeart/2005/8/layout/hierarchy2"/>
    <dgm:cxn modelId="{235BEB06-0E27-4A83-850B-D52D42E91D36}" type="presOf" srcId="{E752DDC4-BE3E-4A93-B1D2-CCC72DA02F55}" destId="{8AB27CB7-39B4-4E78-AC1E-DC00F7BB263D}" srcOrd="0" destOrd="0" presId="urn:microsoft.com/office/officeart/2005/8/layout/hierarchy2"/>
    <dgm:cxn modelId="{61AEE49D-07EE-46EA-87C4-DD57580404D6}" type="presOf" srcId="{649FA7A0-4F49-469E-8336-7B8F6CFC80BC}" destId="{1156269F-9A1F-417A-8AD8-EB2EB3DF487A}" srcOrd="0" destOrd="0" presId="urn:microsoft.com/office/officeart/2005/8/layout/hierarchy2"/>
    <dgm:cxn modelId="{1195D463-7EA2-43BD-BDC4-7E1DCC62BCBA}" srcId="{2AD3047C-15FB-4E84-9008-15520BEF5A38}" destId="{22D0D746-F1A8-4075-AB9A-99DCDB9756D0}" srcOrd="0" destOrd="0" parTransId="{2A350771-A683-40E5-B86C-5CD07E6E20E2}" sibTransId="{6965FE63-A40A-4CFB-B530-CDC55BEF7B34}"/>
    <dgm:cxn modelId="{24290A2C-8717-4D7D-8E93-E03D12859387}" type="presParOf" srcId="{2F1E63B5-7E2D-4FB7-AB92-CEE0D9DEEA26}" destId="{4ECC937F-BA29-4029-AAEE-D690FFFA750F}" srcOrd="0" destOrd="0" presId="urn:microsoft.com/office/officeart/2005/8/layout/hierarchy2"/>
    <dgm:cxn modelId="{2D324509-0F95-4E53-B03F-DE3E9EF5E115}" type="presParOf" srcId="{4ECC937F-BA29-4029-AAEE-D690FFFA750F}" destId="{1D1CB358-6995-4167-8811-690AF794F087}" srcOrd="0" destOrd="0" presId="urn:microsoft.com/office/officeart/2005/8/layout/hierarchy2"/>
    <dgm:cxn modelId="{8E0C0B34-E649-42F8-BF46-0B6642948256}" type="presParOf" srcId="{4ECC937F-BA29-4029-AAEE-D690FFFA750F}" destId="{425FBCE1-2E46-4D2E-9311-4A746C50F163}" srcOrd="1" destOrd="0" presId="urn:microsoft.com/office/officeart/2005/8/layout/hierarchy2"/>
    <dgm:cxn modelId="{9F7A330E-23C8-4986-BA90-DCEAD87AE680}" type="presParOf" srcId="{425FBCE1-2E46-4D2E-9311-4A746C50F163}" destId="{1156269F-9A1F-417A-8AD8-EB2EB3DF487A}" srcOrd="0" destOrd="0" presId="urn:microsoft.com/office/officeart/2005/8/layout/hierarchy2"/>
    <dgm:cxn modelId="{898A34BE-0C21-4251-9665-68268083DB6F}" type="presParOf" srcId="{1156269F-9A1F-417A-8AD8-EB2EB3DF487A}" destId="{3E7C2F50-487F-4F8D-9E0F-3C5091326B07}" srcOrd="0" destOrd="0" presId="urn:microsoft.com/office/officeart/2005/8/layout/hierarchy2"/>
    <dgm:cxn modelId="{0C07191A-5D62-44D0-8CB3-8C1D47B470C2}" type="presParOf" srcId="{425FBCE1-2E46-4D2E-9311-4A746C50F163}" destId="{D4E172FF-0303-4554-8A94-59DD9E67DB32}" srcOrd="1" destOrd="0" presId="urn:microsoft.com/office/officeart/2005/8/layout/hierarchy2"/>
    <dgm:cxn modelId="{AB80E258-4B62-4EAA-A8BC-0B24A53D3D00}" type="presParOf" srcId="{D4E172FF-0303-4554-8A94-59DD9E67DB32}" destId="{24CF58DE-F113-4E27-8CF4-8CCF74210186}" srcOrd="0" destOrd="0" presId="urn:microsoft.com/office/officeart/2005/8/layout/hierarchy2"/>
    <dgm:cxn modelId="{BCBE0CE9-5DFC-4DD2-8092-F95CF16D6158}" type="presParOf" srcId="{D4E172FF-0303-4554-8A94-59DD9E67DB32}" destId="{62F6A88F-8BE6-4DEC-BC5E-5AE872A2A80F}" srcOrd="1" destOrd="0" presId="urn:microsoft.com/office/officeart/2005/8/layout/hierarchy2"/>
    <dgm:cxn modelId="{6DC31DF1-BE26-428A-96C4-4834A7DBF7A1}" type="presParOf" srcId="{62F6A88F-8BE6-4DEC-BC5E-5AE872A2A80F}" destId="{E6AA14CE-BDD6-4D86-9710-85961DA985EF}" srcOrd="0" destOrd="0" presId="urn:microsoft.com/office/officeart/2005/8/layout/hierarchy2"/>
    <dgm:cxn modelId="{3FEF1B26-AE09-4AF4-9F53-89965D7FB8F0}" type="presParOf" srcId="{E6AA14CE-BDD6-4D86-9710-85961DA985EF}" destId="{68F3D521-CCBB-42A3-9F06-76EA9D591682}" srcOrd="0" destOrd="0" presId="urn:microsoft.com/office/officeart/2005/8/layout/hierarchy2"/>
    <dgm:cxn modelId="{ACB9EBE3-7857-49D6-AC19-3CC05DF291C2}" type="presParOf" srcId="{62F6A88F-8BE6-4DEC-BC5E-5AE872A2A80F}" destId="{9DD4F60C-202C-45E7-B553-B0031E00D87C}" srcOrd="1" destOrd="0" presId="urn:microsoft.com/office/officeart/2005/8/layout/hierarchy2"/>
    <dgm:cxn modelId="{007A6A18-6B5E-433C-B94C-87982C982596}" type="presParOf" srcId="{9DD4F60C-202C-45E7-B553-B0031E00D87C}" destId="{AAD9CB69-E753-4884-BAE5-60964BFB5020}" srcOrd="0" destOrd="0" presId="urn:microsoft.com/office/officeart/2005/8/layout/hierarchy2"/>
    <dgm:cxn modelId="{51EA6430-2973-4E4C-8B8B-9DC19ECC9758}" type="presParOf" srcId="{9DD4F60C-202C-45E7-B553-B0031E00D87C}" destId="{F01C8A6E-8E7C-4C90-8E8B-E451646F2F55}" srcOrd="1" destOrd="0" presId="urn:microsoft.com/office/officeart/2005/8/layout/hierarchy2"/>
    <dgm:cxn modelId="{B95B19EF-4C87-4751-969D-F91AF1E1871D}" type="presParOf" srcId="{62F6A88F-8BE6-4DEC-BC5E-5AE872A2A80F}" destId="{F0B61891-21EA-4310-95F7-310E45919FBE}" srcOrd="2" destOrd="0" presId="urn:microsoft.com/office/officeart/2005/8/layout/hierarchy2"/>
    <dgm:cxn modelId="{AC3933B2-2641-4778-94F5-1375A05D9ED5}" type="presParOf" srcId="{F0B61891-21EA-4310-95F7-310E45919FBE}" destId="{84934723-34F9-4B00-8CAF-9CAD080CA6B9}" srcOrd="0" destOrd="0" presId="urn:microsoft.com/office/officeart/2005/8/layout/hierarchy2"/>
    <dgm:cxn modelId="{A6F9DA55-AB78-419B-A93B-4224A32D44A6}" type="presParOf" srcId="{62F6A88F-8BE6-4DEC-BC5E-5AE872A2A80F}" destId="{6464470D-BB71-45DE-8C46-97FB59A4EDBD}" srcOrd="3" destOrd="0" presId="urn:microsoft.com/office/officeart/2005/8/layout/hierarchy2"/>
    <dgm:cxn modelId="{7A7ABA29-341C-43A8-8FEE-3ACCC748F913}" type="presParOf" srcId="{6464470D-BB71-45DE-8C46-97FB59A4EDBD}" destId="{724CAFD7-E068-4551-81DF-B90028365083}" srcOrd="0" destOrd="0" presId="urn:microsoft.com/office/officeart/2005/8/layout/hierarchy2"/>
    <dgm:cxn modelId="{8FA9BE67-0FD4-4DF7-96A0-C75BE5156357}" type="presParOf" srcId="{6464470D-BB71-45DE-8C46-97FB59A4EDBD}" destId="{D77E9F29-AA84-4DEB-A6E4-3B8AD6F063F3}" srcOrd="1" destOrd="0" presId="urn:microsoft.com/office/officeart/2005/8/layout/hierarchy2"/>
    <dgm:cxn modelId="{A78B8B19-791E-4D99-A0E6-351CF0FD4551}" type="presParOf" srcId="{62F6A88F-8BE6-4DEC-BC5E-5AE872A2A80F}" destId="{7226EF76-92D4-43A5-948A-017C838D3830}" srcOrd="4" destOrd="0" presId="urn:microsoft.com/office/officeart/2005/8/layout/hierarchy2"/>
    <dgm:cxn modelId="{B0C0A52C-DB62-4287-BBA6-2552D72D1358}" type="presParOf" srcId="{7226EF76-92D4-43A5-948A-017C838D3830}" destId="{BFEE61D4-2C95-4CE2-888C-A9EA4BF99428}" srcOrd="0" destOrd="0" presId="urn:microsoft.com/office/officeart/2005/8/layout/hierarchy2"/>
    <dgm:cxn modelId="{37EFD59A-735C-4545-8E63-CA1ABBB6B67C}" type="presParOf" srcId="{62F6A88F-8BE6-4DEC-BC5E-5AE872A2A80F}" destId="{9933AE11-079E-4F8B-8C39-79055F64D9C1}" srcOrd="5" destOrd="0" presId="urn:microsoft.com/office/officeart/2005/8/layout/hierarchy2"/>
    <dgm:cxn modelId="{E8A542E2-A860-48F3-9EC0-70306FB6CB72}" type="presParOf" srcId="{9933AE11-079E-4F8B-8C39-79055F64D9C1}" destId="{E0EF5A4B-5CF2-4AC7-8060-D31B6C196468}" srcOrd="0" destOrd="0" presId="urn:microsoft.com/office/officeart/2005/8/layout/hierarchy2"/>
    <dgm:cxn modelId="{2B21894C-016B-470B-B1EF-B72E5DBB6894}" type="presParOf" srcId="{9933AE11-079E-4F8B-8C39-79055F64D9C1}" destId="{32E00255-59FF-47CF-8A11-8FF3641A63E7}" srcOrd="1" destOrd="0" presId="urn:microsoft.com/office/officeart/2005/8/layout/hierarchy2"/>
    <dgm:cxn modelId="{D64B5EC4-2C19-490F-AC62-60BBF2E3BA12}" type="presParOf" srcId="{62F6A88F-8BE6-4DEC-BC5E-5AE872A2A80F}" destId="{8AB27CB7-39B4-4E78-AC1E-DC00F7BB263D}" srcOrd="6" destOrd="0" presId="urn:microsoft.com/office/officeart/2005/8/layout/hierarchy2"/>
    <dgm:cxn modelId="{21252146-7261-4105-9320-24821BCF44B1}" type="presParOf" srcId="{8AB27CB7-39B4-4E78-AC1E-DC00F7BB263D}" destId="{96017022-40DC-41D1-B2FC-164D5E86C968}" srcOrd="0" destOrd="0" presId="urn:microsoft.com/office/officeart/2005/8/layout/hierarchy2"/>
    <dgm:cxn modelId="{A10B7966-FA2C-43D2-9FCB-3D0A8CA88E85}" type="presParOf" srcId="{62F6A88F-8BE6-4DEC-BC5E-5AE872A2A80F}" destId="{43052291-FF87-42F2-A854-0AC9FDD85889}" srcOrd="7" destOrd="0" presId="urn:microsoft.com/office/officeart/2005/8/layout/hierarchy2"/>
    <dgm:cxn modelId="{D585BE62-1BCD-48D1-A6FD-9B51798DA5BB}" type="presParOf" srcId="{43052291-FF87-42F2-A854-0AC9FDD85889}" destId="{6A437D50-EE09-4E41-8845-ED8BB0C270BA}" srcOrd="0" destOrd="0" presId="urn:microsoft.com/office/officeart/2005/8/layout/hierarchy2"/>
    <dgm:cxn modelId="{D2FA7F69-B9F4-45FD-A17E-70A4828C7BFA}" type="presParOf" srcId="{43052291-FF87-42F2-A854-0AC9FDD85889}" destId="{D0A11ABD-8FDF-4007-861C-9F1BC605F4A3}" srcOrd="1" destOrd="0" presId="urn:microsoft.com/office/officeart/2005/8/layout/hierarchy2"/>
    <dgm:cxn modelId="{D35B5E65-FC1F-420A-829E-C493C20E1259}" type="presParOf" srcId="{62F6A88F-8BE6-4DEC-BC5E-5AE872A2A80F}" destId="{9127EFD0-B641-48EB-800B-3D35A67B2914}" srcOrd="8" destOrd="0" presId="urn:microsoft.com/office/officeart/2005/8/layout/hierarchy2"/>
    <dgm:cxn modelId="{A8FBBB19-9FE0-4222-9D9A-3FA07AD965C9}" type="presParOf" srcId="{9127EFD0-B641-48EB-800B-3D35A67B2914}" destId="{F5F8ED92-FC6B-4173-A5E6-61DD565B6BE4}" srcOrd="0" destOrd="0" presId="urn:microsoft.com/office/officeart/2005/8/layout/hierarchy2"/>
    <dgm:cxn modelId="{2496AA87-F99D-4916-9B54-7277613F3FE2}" type="presParOf" srcId="{62F6A88F-8BE6-4DEC-BC5E-5AE872A2A80F}" destId="{3B9DE4FE-2D60-4D2B-B4FD-0FC4B61FC2C1}" srcOrd="9" destOrd="0" presId="urn:microsoft.com/office/officeart/2005/8/layout/hierarchy2"/>
    <dgm:cxn modelId="{4401D2AE-08EC-4CF9-9D00-D0BF1686F585}" type="presParOf" srcId="{3B9DE4FE-2D60-4D2B-B4FD-0FC4B61FC2C1}" destId="{00831F09-F38A-40D5-9BEB-9D241176ECC4}" srcOrd="0" destOrd="0" presId="urn:microsoft.com/office/officeart/2005/8/layout/hierarchy2"/>
    <dgm:cxn modelId="{021F8CA0-963F-44B9-B6EB-447A01B651F4}" type="presParOf" srcId="{3B9DE4FE-2D60-4D2B-B4FD-0FC4B61FC2C1}" destId="{6DF3C789-A3AE-4707-83A0-F52EF987174F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42" y="71657"/>
            <a:ext cx="3333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wrap="square" rtlCol="0">
            <a:spAutoFit/>
          </a:bodyPr>
          <a:lstStyle>
            <a:lvl1pPr marL="0" algn="l" defTabSz="1204596" rtl="0" eaLnBrk="1" latinLnBrk="0" hangingPunct="1">
              <a:defRPr lang="es-ES_tradnl" sz="2400" b="1" kern="120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27" name="26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4542137" cy="337078"/>
          </a:xfrm>
          <a:noFill/>
        </p:spPr>
        <p:txBody>
          <a:bodyPr vert="horz" wrap="square" lIns="120459" tIns="60229" rIns="120459" bIns="60229" rtlCol="0" anchor="ctr">
            <a:spAutoFit/>
          </a:bodyPr>
          <a:lstStyle>
            <a:lvl1pPr>
              <a:buNone/>
              <a:defRPr kumimoji="0" lang="es-ES_tradnl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1204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6" name="15 CuadroTexto"/>
          <p:cNvSpPr txBox="1"/>
          <p:nvPr userDrawn="1"/>
        </p:nvSpPr>
        <p:spPr>
          <a:xfrm>
            <a:off x="12921779" y="0"/>
            <a:ext cx="746756" cy="377866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pPr algn="r"/>
            <a:r>
              <a:rPr lang="es-ES_tradnl" sz="1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fld id="{8041F532-4A0C-4B0A-8E5A-568C7A7F2C0A}" type="slidenum">
              <a:rPr lang="es-ES_tradnl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‹Nº›</a:t>
            </a:fld>
            <a:r>
              <a:rPr lang="es-ES_tradnl" sz="1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s-ES_tradnl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2041117" y="881832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 userDrawn="1"/>
        </p:nvCxnSpPr>
        <p:spPr>
          <a:xfrm>
            <a:off x="2041117" y="1735875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2050938" y="7002512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 userDrawn="1"/>
        </p:nvSpPr>
        <p:spPr>
          <a:xfrm>
            <a:off x="2042907" y="7066781"/>
            <a:ext cx="3649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© </a:t>
            </a:r>
            <a:r>
              <a:rPr lang="es-ES" sz="1400" dirty="0" err="1" smtClean="0"/>
              <a:t>GreenPC</a:t>
            </a:r>
            <a:r>
              <a:rPr lang="es-ES" sz="1400" dirty="0" smtClean="0"/>
              <a:t>, S.L. Todos los derechos reservados.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279672" y="304097"/>
            <a:ext cx="4118574" cy="647996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6822" y="304097"/>
            <a:ext cx="12134830" cy="647996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 rot="5400000">
            <a:off x="-636640" y="3688585"/>
            <a:ext cx="7379366" cy="219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 userDrawn="1"/>
        </p:nvSpPr>
        <p:spPr>
          <a:xfrm>
            <a:off x="1414676" y="1098245"/>
            <a:ext cx="1365515" cy="347089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r>
              <a:rPr lang="es-ES" sz="1600" dirty="0" smtClean="0"/>
              <a:t>Hola Elena. </a:t>
            </a:r>
            <a:r>
              <a:rPr lang="es-ES" sz="1600" dirty="0" smtClean="0">
                <a:sym typeface="Wingdings 3"/>
              </a:rPr>
              <a:t></a:t>
            </a:r>
            <a:endParaRPr lang="es-ES_tradnl" sz="1600" dirty="0"/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1171840" y="1830422"/>
            <a:ext cx="1756497" cy="2711319"/>
          </a:xfrm>
          <a:prstGeom prst="rect">
            <a:avLst/>
          </a:prstGeom>
          <a:noFill/>
        </p:spPr>
        <p:txBody>
          <a:bodyPr wrap="square" lIns="99892" tIns="49946" rIns="99892" bIns="49946" rtlCol="0">
            <a:spAutoFit/>
          </a:bodyPr>
          <a:lstStyle/>
          <a:p>
            <a:pPr algn="ctr"/>
            <a:r>
              <a:rPr lang="es-ES" dirty="0" smtClean="0"/>
              <a:t>Novedades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Chatroom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Foro</a:t>
            </a:r>
          </a:p>
          <a:p>
            <a:pPr algn="ctr"/>
            <a:endParaRPr lang="es-ES_tradnl" dirty="0" smtClean="0"/>
          </a:p>
          <a:p>
            <a:pPr algn="ctr"/>
            <a:r>
              <a:rPr lang="es-ES_tradnl" dirty="0" smtClean="0"/>
              <a:t>Estadísticas</a:t>
            </a:r>
            <a:endParaRPr lang="es-ES_tradnl" dirty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458" y="110095"/>
            <a:ext cx="1792226" cy="67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 userDrawn="1"/>
        </p:nvSpPr>
        <p:spPr>
          <a:xfrm>
            <a:off x="1450664" y="7067131"/>
            <a:ext cx="1280877" cy="300922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r>
              <a:rPr lang="es-ES" sz="1300" dirty="0" smtClean="0"/>
              <a:t>© GreenPC, S.L.</a:t>
            </a:r>
            <a:endParaRPr lang="es-ES_tradnl" sz="1300" dirty="0"/>
          </a:p>
        </p:txBody>
      </p:sp>
      <p:cxnSp>
        <p:nvCxnSpPr>
          <p:cNvPr id="16" name="15 Conector recto"/>
          <p:cNvCxnSpPr/>
          <p:nvPr userDrawn="1"/>
        </p:nvCxnSpPr>
        <p:spPr>
          <a:xfrm>
            <a:off x="3071640" y="365875"/>
            <a:ext cx="9575804" cy="16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Diagrama"/>
          <p:cNvGraphicFramePr/>
          <p:nvPr userDrawn="1"/>
        </p:nvGraphicFramePr>
        <p:xfrm>
          <a:off x="1414676" y="5677504"/>
          <a:ext cx="1516975" cy="109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17 Conector recto"/>
          <p:cNvCxnSpPr/>
          <p:nvPr userDrawn="1"/>
        </p:nvCxnSpPr>
        <p:spPr>
          <a:xfrm>
            <a:off x="1029418" y="5593408"/>
            <a:ext cx="2011723" cy="39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 userDrawn="1"/>
        </p:nvCxnSpPr>
        <p:spPr>
          <a:xfrm>
            <a:off x="1029418" y="6922202"/>
            <a:ext cx="2011723" cy="39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384956" y="395351"/>
            <a:ext cx="8884758" cy="1230048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cxnSp>
        <p:nvCxnSpPr>
          <p:cNvPr id="21" name="20 Conector recto"/>
          <p:cNvCxnSpPr/>
          <p:nvPr userDrawn="1"/>
        </p:nvCxnSpPr>
        <p:spPr>
          <a:xfrm rot="5400000">
            <a:off x="-2867727" y="3690071"/>
            <a:ext cx="7761072" cy="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 userDrawn="1"/>
        </p:nvCxnSpPr>
        <p:spPr>
          <a:xfrm rot="5400000">
            <a:off x="8755608" y="3690071"/>
            <a:ext cx="7761072" cy="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6 Marcador de texto"/>
          <p:cNvSpPr>
            <a:spLocks noGrp="1"/>
          </p:cNvSpPr>
          <p:nvPr>
            <p:ph type="body" sz="quarter" idx="10"/>
          </p:nvPr>
        </p:nvSpPr>
        <p:spPr>
          <a:xfrm>
            <a:off x="7878468" y="-16462"/>
            <a:ext cx="4560222" cy="367856"/>
          </a:xfrm>
          <a:noFill/>
        </p:spPr>
        <p:txBody>
          <a:bodyPr vert="horz" wrap="none" lIns="120459" tIns="60229" rIns="120459" bIns="60229" rtlCol="0" anchor="ctr">
            <a:spAutoFit/>
          </a:bodyPr>
          <a:lstStyle>
            <a:lvl1pPr>
              <a:buNone/>
              <a:defRPr kumimoji="0" lang="es-ES_tradn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04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4" name="29 Marcador de texto"/>
          <p:cNvSpPr>
            <a:spLocks noGrp="1"/>
          </p:cNvSpPr>
          <p:nvPr>
            <p:ph type="body" sz="quarter" idx="11"/>
          </p:nvPr>
        </p:nvSpPr>
        <p:spPr>
          <a:xfrm>
            <a:off x="3384958" y="1786486"/>
            <a:ext cx="4253989" cy="937180"/>
          </a:xfrm>
        </p:spPr>
        <p:txBody>
          <a:bodyPr>
            <a:noAutofit/>
          </a:bodyPr>
          <a:lstStyle>
            <a:lvl1pPr marL="0" indent="0" algn="just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25" name="34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7958308" y="1786486"/>
            <a:ext cx="4425792" cy="3652786"/>
          </a:xfrm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0714" y="4742521"/>
            <a:ext cx="11628913" cy="1465807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80714" y="3128083"/>
            <a:ext cx="11628913" cy="1614438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229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45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8068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091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11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137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16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183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6822" y="1771615"/>
            <a:ext cx="8125515" cy="5012445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270359" y="1771615"/>
            <a:ext cx="8127889" cy="5012445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5" y="295556"/>
            <a:ext cx="12312968" cy="123004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4" y="1652025"/>
            <a:ext cx="6044851" cy="68848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2298" indent="0">
              <a:buNone/>
              <a:defRPr sz="2700" b="1"/>
            </a:lvl2pPr>
            <a:lvl3pPr marL="1204596" indent="0">
              <a:buNone/>
              <a:defRPr sz="2400" b="1"/>
            </a:lvl3pPr>
            <a:lvl4pPr marL="1806894" indent="0">
              <a:buNone/>
              <a:defRPr sz="2000" b="1"/>
            </a:lvl4pPr>
            <a:lvl5pPr marL="2409193" indent="0">
              <a:buNone/>
              <a:defRPr sz="2000" b="1"/>
            </a:lvl5pPr>
            <a:lvl6pPr marL="3011490" indent="0">
              <a:buNone/>
              <a:defRPr sz="2000" b="1"/>
            </a:lvl6pPr>
            <a:lvl7pPr marL="3613790" indent="0">
              <a:buNone/>
              <a:defRPr sz="2000" b="1"/>
            </a:lvl7pPr>
            <a:lvl8pPr marL="4216087" indent="0">
              <a:buNone/>
              <a:defRPr sz="2000" b="1"/>
            </a:lvl8pPr>
            <a:lvl9pPr marL="4818386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054" y="2340509"/>
            <a:ext cx="6044851" cy="42522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949799" y="1652025"/>
            <a:ext cx="6047224" cy="68848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2298" indent="0">
              <a:buNone/>
              <a:defRPr sz="2700" b="1"/>
            </a:lvl2pPr>
            <a:lvl3pPr marL="1204596" indent="0">
              <a:buNone/>
              <a:defRPr sz="2400" b="1"/>
            </a:lvl3pPr>
            <a:lvl4pPr marL="1806894" indent="0">
              <a:buNone/>
              <a:defRPr sz="2000" b="1"/>
            </a:lvl4pPr>
            <a:lvl5pPr marL="2409193" indent="0">
              <a:buNone/>
              <a:defRPr sz="2000" b="1"/>
            </a:lvl5pPr>
            <a:lvl6pPr marL="3011490" indent="0">
              <a:buNone/>
              <a:defRPr sz="2000" b="1"/>
            </a:lvl6pPr>
            <a:lvl7pPr marL="3613790" indent="0">
              <a:buNone/>
              <a:defRPr sz="2000" b="1"/>
            </a:lvl7pPr>
            <a:lvl8pPr marL="4216087" indent="0">
              <a:buNone/>
              <a:defRPr sz="2000" b="1"/>
            </a:lvl8pPr>
            <a:lvl9pPr marL="4818386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949799" y="2340509"/>
            <a:ext cx="6047224" cy="42522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5" y="293846"/>
            <a:ext cx="4500981" cy="125054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48921" y="293846"/>
            <a:ext cx="7648101" cy="6298871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4055" y="1544394"/>
            <a:ext cx="4500981" cy="5048322"/>
          </a:xfrm>
        </p:spPr>
        <p:txBody>
          <a:bodyPr/>
          <a:lstStyle>
            <a:lvl1pPr marL="0" indent="0">
              <a:buNone/>
              <a:defRPr sz="1800"/>
            </a:lvl1pPr>
            <a:lvl2pPr marL="602298" indent="0">
              <a:buNone/>
              <a:defRPr sz="1600"/>
            </a:lvl2pPr>
            <a:lvl3pPr marL="1204596" indent="0">
              <a:buNone/>
              <a:defRPr sz="1300"/>
            </a:lvl3pPr>
            <a:lvl4pPr marL="1806894" indent="0">
              <a:buNone/>
              <a:defRPr sz="1200"/>
            </a:lvl4pPr>
            <a:lvl5pPr marL="2409193" indent="0">
              <a:buNone/>
              <a:defRPr sz="1200"/>
            </a:lvl5pPr>
            <a:lvl6pPr marL="3011490" indent="0">
              <a:buNone/>
              <a:defRPr sz="1200"/>
            </a:lvl6pPr>
            <a:lvl7pPr marL="3613790" indent="0">
              <a:buNone/>
              <a:defRPr sz="1200"/>
            </a:lvl7pPr>
            <a:lvl8pPr marL="4216087" indent="0">
              <a:buNone/>
              <a:defRPr sz="1200"/>
            </a:lvl8pPr>
            <a:lvl9pPr marL="481838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1587" y="5166203"/>
            <a:ext cx="8208645" cy="60989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681587" y="659444"/>
            <a:ext cx="8208645" cy="4428173"/>
          </a:xfrm>
        </p:spPr>
        <p:txBody>
          <a:bodyPr/>
          <a:lstStyle>
            <a:lvl1pPr marL="0" indent="0">
              <a:buNone/>
              <a:defRPr sz="4200"/>
            </a:lvl1pPr>
            <a:lvl2pPr marL="602298" indent="0">
              <a:buNone/>
              <a:defRPr sz="3800"/>
            </a:lvl2pPr>
            <a:lvl3pPr marL="1204596" indent="0">
              <a:buNone/>
              <a:defRPr sz="3100"/>
            </a:lvl3pPr>
            <a:lvl4pPr marL="1806894" indent="0">
              <a:buNone/>
              <a:defRPr sz="2700"/>
            </a:lvl4pPr>
            <a:lvl5pPr marL="2409193" indent="0">
              <a:buNone/>
              <a:defRPr sz="2700"/>
            </a:lvl5pPr>
            <a:lvl6pPr marL="3011490" indent="0">
              <a:buNone/>
              <a:defRPr sz="2700"/>
            </a:lvl6pPr>
            <a:lvl7pPr marL="3613790" indent="0">
              <a:buNone/>
              <a:defRPr sz="2700"/>
            </a:lvl7pPr>
            <a:lvl8pPr marL="4216087" indent="0">
              <a:buNone/>
              <a:defRPr sz="2700"/>
            </a:lvl8pPr>
            <a:lvl9pPr marL="4818386" indent="0">
              <a:buNone/>
              <a:defRPr sz="2700"/>
            </a:lvl9pPr>
          </a:lstStyle>
          <a:p>
            <a:endParaRPr lang="es-ES_tradn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81587" y="5776101"/>
            <a:ext cx="8208645" cy="866159"/>
          </a:xfrm>
        </p:spPr>
        <p:txBody>
          <a:bodyPr/>
          <a:lstStyle>
            <a:lvl1pPr marL="0" indent="0">
              <a:buNone/>
              <a:defRPr sz="1800"/>
            </a:lvl1pPr>
            <a:lvl2pPr marL="602298" indent="0">
              <a:buNone/>
              <a:defRPr sz="1600"/>
            </a:lvl2pPr>
            <a:lvl3pPr marL="1204596" indent="0">
              <a:buNone/>
              <a:defRPr sz="1300"/>
            </a:lvl3pPr>
            <a:lvl4pPr marL="1806894" indent="0">
              <a:buNone/>
              <a:defRPr sz="1200"/>
            </a:lvl4pPr>
            <a:lvl5pPr marL="2409193" indent="0">
              <a:buNone/>
              <a:defRPr sz="1200"/>
            </a:lvl5pPr>
            <a:lvl6pPr marL="3011490" indent="0">
              <a:buNone/>
              <a:defRPr sz="1200"/>
            </a:lvl6pPr>
            <a:lvl7pPr marL="3613790" indent="0">
              <a:buNone/>
              <a:defRPr sz="1200"/>
            </a:lvl7pPr>
            <a:lvl8pPr marL="4216087" indent="0">
              <a:buNone/>
              <a:defRPr sz="1200"/>
            </a:lvl8pPr>
            <a:lvl9pPr marL="481838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84055" y="295556"/>
            <a:ext cx="12312968" cy="1230048"/>
          </a:xfrm>
          <a:prstGeom prst="rect">
            <a:avLst/>
          </a:prstGeom>
        </p:spPr>
        <p:txBody>
          <a:bodyPr vert="horz" lIns="120459" tIns="60229" rIns="120459" bIns="6022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5" y="1722068"/>
            <a:ext cx="12312968" cy="4870649"/>
          </a:xfrm>
          <a:prstGeom prst="rect">
            <a:avLst/>
          </a:prstGeom>
        </p:spPr>
        <p:txBody>
          <a:bodyPr vert="horz" lIns="120459" tIns="60229" rIns="120459" bIns="6022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84057" y="6840435"/>
            <a:ext cx="319225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844A-C4FE-4E2B-998B-5A730188FE52}" type="datetimeFigureOut">
              <a:rPr lang="es-ES" smtClean="0"/>
              <a:pPr/>
              <a:t>19/04/2015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674368" y="6840435"/>
            <a:ext cx="433234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804773" y="6840435"/>
            <a:ext cx="319225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1204596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723" indent="-451723" algn="l" defTabSz="1204596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8734" indent="-376437" algn="l" defTabSz="1204596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05746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08044" indent="-301149" algn="l" defTabSz="120459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0342" indent="-301149" algn="l" defTabSz="1204596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12639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14939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17236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35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2298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596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6894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9193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149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379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16087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18386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excel.greenpc.es\www\cursos\images\fijasweb\main\portad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202"/>
            <a:ext cx="13681075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59817" y="1313880"/>
            <a:ext cx="95971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Curso:</a:t>
            </a:r>
          </a:p>
          <a:p>
            <a:endParaRPr lang="es-ES" sz="4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aplicaciones Web</a:t>
            </a:r>
          </a:p>
          <a:p>
            <a:pPr lvl="0"/>
            <a:r>
              <a:rPr lang="es-ES" sz="3200" dirty="0">
                <a:solidFill>
                  <a:schemeClr val="bg1"/>
                </a:solidFill>
              </a:rPr>
              <a:t>Desarrollar elementos de software en el entorno cliente</a:t>
            </a:r>
            <a:r>
              <a:rPr lang="es-ES" sz="32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s-ES" sz="3200" dirty="0" smtClean="0">
                <a:solidFill>
                  <a:schemeClr val="bg1"/>
                </a:solidFill>
              </a:rPr>
              <a:t>Hojas de estilo.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154" y="89497"/>
            <a:ext cx="2016224" cy="864343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385909" y="7020237"/>
            <a:ext cx="225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Por Fernando </a:t>
            </a:r>
            <a:r>
              <a:rPr lang="es-ES" sz="1600" b="1" dirty="0" smtClean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Diezma</a:t>
            </a:r>
            <a:endParaRPr lang="es-ES" sz="1600" b="1" dirty="0">
              <a:solidFill>
                <a:schemeClr val="bg1"/>
              </a:solidFill>
              <a:latin typeface="Book Antiqu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- </a:t>
            </a:r>
            <a:r>
              <a:rPr lang="es-ES_tradnl" dirty="0"/>
              <a:t>Fondo y bordes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68914"/>
              </p:ext>
            </p:extLst>
          </p:nvPr>
        </p:nvGraphicFramePr>
        <p:xfrm>
          <a:off x="2304033" y="2033960"/>
          <a:ext cx="9001000" cy="46367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42890"/>
                <a:gridCol w="6958110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-color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color</a:t>
                      </a:r>
                      <a:r>
                        <a:rPr lang="en-US" sz="16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</a:t>
                      </a:r>
                      <a:r>
                        <a:rPr lang="en-US" sz="16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cuatro</a:t>
                      </a:r>
                      <a:r>
                        <a:rPr lang="en-US" sz="16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bordes</a:t>
                      </a:r>
                      <a:r>
                        <a:rPr lang="en-US" sz="16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border-left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todas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propiedades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sola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declaración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-color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color del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border-left-style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border-left-width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anchura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border-radius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una propiedad abreviada para establecer las cuatro propiedades  de la forma de las cuatro esquinas.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border-right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todas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propiedades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derecho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sola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declación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-color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color del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derecho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border-right-style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derecho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border-right-width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anchura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derecho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border-style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cuatro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3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- </a:t>
            </a:r>
            <a:r>
              <a:rPr lang="es-ES_tradnl" dirty="0"/>
              <a:t>Fondo y bordes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41582"/>
              </p:ext>
            </p:extLst>
          </p:nvPr>
        </p:nvGraphicFramePr>
        <p:xfrm>
          <a:off x="2376041" y="2105968"/>
          <a:ext cx="8784976" cy="3749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861"/>
                <a:gridCol w="6791115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todas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propiedades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superior en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declaración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-top-color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 del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superior.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radius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radius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derecha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style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superior.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anchura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superior.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border-width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anchura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cuatro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shadow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sombra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caja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- </a:t>
            </a:r>
            <a:r>
              <a:rPr lang="es-ES_tradnl" dirty="0"/>
              <a:t>Fondo y bordes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7661158" y="2410736"/>
            <a:ext cx="3499859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noticias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 #00ff00 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(‘image.png') no-repeat center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2592702" y="2140234"/>
            <a:ext cx="4572000" cy="1569660"/>
          </a:xfrm>
          <a:prstGeom prst="homePlate">
            <a:avLst>
              <a:gd name="adj" fmla="val 33009"/>
            </a:avLst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la clase noticias con un color de fondo incluyendo también una imagen que no se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repite y se sitúa en 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centro (vertical y horizontal) del elemento noticias.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661158" y="4128738"/>
            <a:ext cx="3499859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border:5px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Pentágono"/>
          <p:cNvSpPr/>
          <p:nvPr/>
        </p:nvSpPr>
        <p:spPr>
          <a:xfrm>
            <a:off x="2592702" y="4080996"/>
            <a:ext cx="4572000" cy="830997"/>
          </a:xfrm>
          <a:prstGeom prst="homePlate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todos los div con un borde de 5px en color rojo y con una línea solida.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7661156" y="5401164"/>
            <a:ext cx="3499861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noticias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border:2px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border-radius:25px;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Pentágono"/>
          <p:cNvSpPr/>
          <p:nvPr/>
        </p:nvSpPr>
        <p:spPr>
          <a:xfrm>
            <a:off x="2592702" y="5283095"/>
            <a:ext cx="4572000" cy="1200329"/>
          </a:xfrm>
          <a:prstGeom prst="homePlate">
            <a:avLst>
              <a:gd name="adj" fmla="val 32013"/>
            </a:avLst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la clase noticias con un borde de 2 pixeles y una línea solida con las esquinas redondeadas en 25 pixeles.</a:t>
            </a:r>
          </a:p>
        </p:txBody>
      </p:sp>
    </p:spTree>
    <p:extLst>
      <p:ext uri="{BB962C8B-B14F-4D97-AF65-F5344CB8AC3E}">
        <p14:creationId xmlns:p14="http://schemas.microsoft.com/office/powerpoint/2010/main" val="28849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Basic Box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70119"/>
              </p:ext>
            </p:extLst>
          </p:nvPr>
        </p:nvGraphicFramePr>
        <p:xfrm>
          <a:off x="2428354" y="2033960"/>
          <a:ext cx="8712968" cy="42595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77517"/>
                <a:gridCol w="6735451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qué lado flotante</a:t>
                      </a:r>
                      <a: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elemento es borrado de las características de flotación.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los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son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visualizados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caja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flotante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indicando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la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a la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derecha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padre.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altura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posición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sobre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lado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margen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declaración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padding-bottom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margen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inferior.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padding-left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margen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padding-right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margen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derecho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margen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superior.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2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Basic Box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71818"/>
              </p:ext>
            </p:extLst>
          </p:nvPr>
        </p:nvGraphicFramePr>
        <p:xfrm>
          <a:off x="2376041" y="2105968"/>
          <a:ext cx="8784976" cy="3749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861"/>
                <a:gridCol w="6791115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tipo de posicionamiento utilizado en un elemento  (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la posición sobre el lado derecho.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 posición superior donde se posicionará el elemento.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visibility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si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elemento es visible o no.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 anchura de un elemento.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que el elemento se alinee verticalmente. </a:t>
                      </a:r>
                      <a:endParaRPr lang="es-ES" sz="16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orden en el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eje z 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el que un elemento es posicionado. Cuanto más alto el número más arriba se ve.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box-</a:t>
                      </a:r>
                      <a:r>
                        <a:rPr lang="es-ES" sz="16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sizing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 utiliza para indicarle al navegador si las propiedades</a:t>
                      </a:r>
                      <a:r>
                        <a:rPr lang="es-ES" sz="1600" b="0" i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s-ES" sz="1600" b="0" i="0" kern="1200" baseline="0" noProof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b="0" i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" sz="1600" b="0" i="0" kern="1200" baseline="0" noProof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padding</a:t>
                      </a:r>
                      <a:r>
                        <a:rPr lang="es-ES" sz="1600" b="0" i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 incluyen dentro de la propiedad </a:t>
                      </a:r>
                      <a:r>
                        <a:rPr lang="es-ES" sz="1600" b="0" i="0" kern="1200" baseline="0" noProof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width</a:t>
                      </a:r>
                      <a:r>
                        <a:rPr lang="es-ES" sz="1600" b="0" i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definida.</a:t>
                      </a:r>
                      <a:endParaRPr lang="es-ES" sz="11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Basic y box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7661158" y="1961952"/>
            <a:ext cx="3499859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10px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2592702" y="2033960"/>
            <a:ext cx="4572000" cy="584775"/>
          </a:xfrm>
          <a:prstGeom prst="homePlate">
            <a:avLst>
              <a:gd name="adj" fmla="val 33009"/>
            </a:avLst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todos los div con un margen interno de 10px.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661158" y="3206535"/>
            <a:ext cx="3499859" cy="1768140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noticias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top: 10px;</a:t>
            </a:r>
          </a:p>
          <a:p>
            <a:pPr>
              <a:tabLst>
                <a:tab pos="27305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background-color: red;</a:t>
            </a:r>
          </a:p>
          <a:p>
            <a:pPr>
              <a:tabLst>
                <a:tab pos="27305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width: 100px;</a:t>
            </a:r>
          </a:p>
          <a:p>
            <a:pPr>
              <a:tabLst>
                <a:tab pos="27305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height: 100px;</a:t>
            </a:r>
          </a:p>
          <a:p>
            <a:pPr>
              <a:tabLst>
                <a:tab pos="27305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position: absolute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Pentágono"/>
          <p:cNvSpPr/>
          <p:nvPr/>
        </p:nvSpPr>
        <p:spPr>
          <a:xfrm>
            <a:off x="2592702" y="3690144"/>
            <a:ext cx="4572000" cy="584775"/>
          </a:xfrm>
          <a:prstGeom prst="homePlate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la clase noticias se posicione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10px hacía abajo 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respecto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 padre.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661156" y="5164212"/>
            <a:ext cx="3499861" cy="1521919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noticias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>
              <a:tabLst>
                <a:tab pos="273050" algn="l"/>
              </a:tabLst>
            </a:pP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articulos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z-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Pentágono"/>
          <p:cNvSpPr/>
          <p:nvPr/>
        </p:nvSpPr>
        <p:spPr>
          <a:xfrm>
            <a:off x="2592702" y="5349230"/>
            <a:ext cx="4572000" cy="1077218"/>
          </a:xfrm>
          <a:prstGeom prst="homePlate">
            <a:avLst>
              <a:gd name="adj" fmla="val 32013"/>
            </a:avLst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la clase noticias por encima de la clase </a:t>
            </a:r>
            <a:r>
              <a:rPr lang="es-E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articulos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Si las dos capas se solaparan se vería a la capa noticias por encima de la capa </a:t>
            </a:r>
            <a:r>
              <a:rPr lang="es-E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articulos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2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Basic y box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7661158" y="1961952"/>
            <a:ext cx="3499859" cy="2506804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position: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100%;</a:t>
            </a:r>
          </a:p>
          <a:p>
            <a:pPr>
              <a:tabLst>
                <a:tab pos="2730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100%;</a:t>
            </a:r>
          </a:p>
          <a:p>
            <a:pPr>
              <a:tabLst>
                <a:tab pos="2730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top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0px;</a:t>
            </a:r>
          </a:p>
          <a:p>
            <a:pPr>
              <a:tabLst>
                <a:tab pos="2730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0px;</a:t>
            </a:r>
          </a:p>
          <a:p>
            <a:pPr>
              <a:tabLst>
                <a:tab pos="2730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1px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10px;</a:t>
            </a:r>
          </a:p>
          <a:p>
            <a:pPr>
              <a:tabLst>
                <a:tab pos="2730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box-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sizing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-box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	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2592702" y="2582729"/>
            <a:ext cx="4572000" cy="1323439"/>
          </a:xfrm>
          <a:prstGeom prst="homePlate">
            <a:avLst>
              <a:gd name="adj" fmla="val 19334"/>
            </a:avLst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just"/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Conseguimos una capa que a pesar de tener definido una anchura y una altura del 100, con borde y </a:t>
            </a:r>
            <a:r>
              <a:rPr lang="es-E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nos salga las barras de desplazamiento por la utilización de la propiedad box-</a:t>
            </a:r>
            <a:r>
              <a:rPr lang="es-E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sizing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el valor </a:t>
            </a:r>
            <a:r>
              <a:rPr lang="es-E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-box.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Flexible Box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58730"/>
              </p:ext>
            </p:extLst>
          </p:nvPr>
        </p:nvGraphicFramePr>
        <p:xfrm>
          <a:off x="2376041" y="2105968"/>
          <a:ext cx="8784976" cy="18859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861"/>
                <a:gridCol w="6791115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las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propiedades de margen en una sola declaración.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margin-bottom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margen inferior.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margin-left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margen izquierdo.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margin-right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margen derecho.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-top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margen superior.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Flexible box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7661158" y="2330825"/>
            <a:ext cx="3499859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10px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0px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 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2592702" y="2033960"/>
            <a:ext cx="4572000" cy="1323439"/>
          </a:xfrm>
          <a:prstGeom prst="homePlate">
            <a:avLst>
              <a:gd name="adj" fmla="val 22453"/>
            </a:avLst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todos los div con un margen externo de 10px en la parte superior, 0px en la parte inferior y automático (centrado con la capa superior –se debe aplicar otras propiedades- en horizontal).</a:t>
            </a:r>
          </a:p>
        </p:txBody>
      </p:sp>
    </p:spTree>
    <p:extLst>
      <p:ext uri="{BB962C8B-B14F-4D97-AF65-F5344CB8AC3E}">
        <p14:creationId xmlns:p14="http://schemas.microsoft.com/office/powerpoint/2010/main" val="38040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Texto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05036"/>
              </p:ext>
            </p:extLst>
          </p:nvPr>
        </p:nvGraphicFramePr>
        <p:xfrm>
          <a:off x="2368301" y="2057926"/>
          <a:ext cx="8792715" cy="26403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5617"/>
                <a:gridCol w="6797098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letter-spacing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Incrementa o reduce el espacio entre caracteres en un texto.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altura de la línea en un párrafo.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text-align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la alineación horizontal de un texto.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text-indent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la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indentación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primera línea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un bloque de texto.</a:t>
                      </a:r>
                      <a:endParaRPr lang="es-ES" sz="16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text-justify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tipo de justificación cuando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text-align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 </a:t>
                      </a:r>
                      <a:r>
                        <a:rPr lang="es-ES" sz="1600" kern="12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justify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text-transform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Controla la capitalización del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word-spacing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Incrementa o reduce el espacio entre palabras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texto.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5219746" cy="337078"/>
          </a:xfrm>
        </p:spPr>
        <p:txBody>
          <a:bodyPr/>
          <a:lstStyle/>
          <a:p>
            <a:r>
              <a:rPr lang="es-ES" dirty="0"/>
              <a:t>Entorno cliente – </a:t>
            </a:r>
            <a:r>
              <a:rPr lang="es-ES" dirty="0" smtClean="0"/>
              <a:t>HTML y CSS - Introducción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304033" y="196195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temario que vamos a ver a continuación se compone de: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Hojas de estilo</a:t>
            </a:r>
          </a:p>
        </p:txBody>
      </p:sp>
    </p:spTree>
    <p:extLst>
      <p:ext uri="{BB962C8B-B14F-4D97-AF65-F5344CB8AC3E}">
        <p14:creationId xmlns:p14="http://schemas.microsoft.com/office/powerpoint/2010/main" val="21952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Flexible box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7661157" y="2033960"/>
            <a:ext cx="3193578" cy="1275698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letter-spacing:2px;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letter-spacing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:-2px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Pentágono"/>
          <p:cNvSpPr/>
          <p:nvPr/>
        </p:nvSpPr>
        <p:spPr>
          <a:xfrm>
            <a:off x="2592702" y="2234015"/>
            <a:ext cx="4572000" cy="830997"/>
          </a:xfrm>
          <a:prstGeom prst="homePlate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capa h1 se define un espacio de letras amplio y para h2 un espaciado de letra comprimido.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661157" y="4350063"/>
            <a:ext cx="3193578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text-align:justify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Pentágono"/>
          <p:cNvSpPr/>
          <p:nvPr/>
        </p:nvSpPr>
        <p:spPr>
          <a:xfrm>
            <a:off x="2592702" y="4448518"/>
            <a:ext cx="4572000" cy="584775"/>
          </a:xfrm>
          <a:prstGeom prst="homePlate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que todos los párrafos tengan alineación justificada. </a:t>
            </a:r>
          </a:p>
        </p:txBody>
      </p:sp>
    </p:spTree>
    <p:extLst>
      <p:ext uri="{BB962C8B-B14F-4D97-AF65-F5344CB8AC3E}">
        <p14:creationId xmlns:p14="http://schemas.microsoft.com/office/powerpoint/2010/main" val="9950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Decoración del texto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11817"/>
              </p:ext>
            </p:extLst>
          </p:nvPr>
        </p:nvGraphicFramePr>
        <p:xfrm>
          <a:off x="2377454" y="2105968"/>
          <a:ext cx="8783562" cy="18859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540"/>
                <a:gridCol w="6790022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text-decoration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la decoración sobre un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decoration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-color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color de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text-decoration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decoration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-line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tipo de línea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s-ES" sz="1600" kern="12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text-decoration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text-decoration-style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estilo de línea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s-ES" sz="1600" kern="12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text-decoration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text-shadow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Añade sombra al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1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/>
              <a:t>Decoración del texto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7416601" y="2126414"/>
            <a:ext cx="3816424" cy="1275698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palabrasclave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text-decoration:underline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text-decoration-color:red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text-shadow:2px 2px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CCCCCC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Pentágono"/>
          <p:cNvSpPr/>
          <p:nvPr/>
        </p:nvSpPr>
        <p:spPr>
          <a:xfrm>
            <a:off x="2592702" y="2234015"/>
            <a:ext cx="4572000" cy="1077218"/>
          </a:xfrm>
          <a:prstGeom prst="homePlate">
            <a:avLst>
              <a:gd name="adj" fmla="val 34673"/>
            </a:avLst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capas con la clase palabras clave se ha definido que estén subrayadas, en color rojo y con una sombra gris de 2px de forma horizontal y vertical.</a:t>
            </a:r>
          </a:p>
        </p:txBody>
      </p:sp>
    </p:spTree>
    <p:extLst>
      <p:ext uri="{BB962C8B-B14F-4D97-AF65-F5344CB8AC3E}">
        <p14:creationId xmlns:p14="http://schemas.microsoft.com/office/powerpoint/2010/main" val="5821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Fuente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96849"/>
              </p:ext>
            </p:extLst>
          </p:nvPr>
        </p:nvGraphicFramePr>
        <p:xfrm>
          <a:off x="2377454" y="2105968"/>
          <a:ext cx="8783562" cy="31280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540"/>
                <a:gridCol w="6790022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propiedades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declaración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fontAlgn="t"/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propiedades que se pueden establecer, son (en orden): </a:t>
                      </a:r>
                      <a:r>
                        <a:rPr lang="es-E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font-variant</a:t>
                      </a: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font-weight</a:t>
                      </a: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font-style</a:t>
                      </a: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font-family</a:t>
                      </a: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font-size</a:t>
                      </a: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/line-</a:t>
                      </a:r>
                      <a:r>
                        <a:rPr lang="es-E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font-family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un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font-size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tamaño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font-style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estilo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font-variant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visualizado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mayúsculas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pequeñas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font-weight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resaltado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negrita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font-face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regla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permite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los sites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cargar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otras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/>
              <a:t>Fuente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7416601" y="3092716"/>
            <a:ext cx="3816424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palabrasclave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italic bold normal 14px/150% "Times New Roman", Georgia, 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serif;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Pentágono"/>
          <p:cNvSpPr/>
          <p:nvPr/>
        </p:nvSpPr>
        <p:spPr>
          <a:xfrm>
            <a:off x="2592702" y="2234015"/>
            <a:ext cx="4572000" cy="2800767"/>
          </a:xfrm>
          <a:prstGeom prst="homePlate">
            <a:avLst>
              <a:gd name="adj" fmla="val 11093"/>
            </a:avLst>
          </a:prstGeom>
          <a:ln>
            <a:solidFill>
              <a:schemeClr val="accent1"/>
            </a:solidFill>
          </a:ln>
        </p:spPr>
        <p:txBody>
          <a:bodyPr rIns="432000"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capas con la clase </a:t>
            </a:r>
            <a:r>
              <a:rPr lang="es-E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palabrasclave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ha definido las siguientes características: </a:t>
            </a:r>
          </a:p>
          <a:p>
            <a:pPr lvl="0" algn="just"/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 'Times New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Roman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', Georgia,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 14px;</a:t>
            </a:r>
          </a:p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font-variant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 normal;</a:t>
            </a:r>
          </a:p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line-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 150%;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Tabla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84176"/>
              </p:ext>
            </p:extLst>
          </p:nvPr>
        </p:nvGraphicFramePr>
        <p:xfrm>
          <a:off x="2377454" y="2105968"/>
          <a:ext cx="8783562" cy="11315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540"/>
                <a:gridCol w="6790022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border-collapse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si los bordes de la tabla se colapsan. </a:t>
                      </a:r>
                      <a:endParaRPr lang="es-ES" sz="1600" b="0" i="0" kern="1200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border-spacing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la distancia entre los bordes de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las celdas adyacentes.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caption-side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la ubicación del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título de la tabla.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Tabla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7416601" y="2521449"/>
            <a:ext cx="381642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tablaempleados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border-collapse:collapse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Pentágono"/>
          <p:cNvSpPr/>
          <p:nvPr/>
        </p:nvSpPr>
        <p:spPr>
          <a:xfrm>
            <a:off x="2592702" y="2234015"/>
            <a:ext cx="4572000" cy="1368000"/>
          </a:xfrm>
          <a:prstGeom prst="homePlate">
            <a:avLst>
              <a:gd name="adj" fmla="val 32314"/>
            </a:avLst>
          </a:prstGeom>
          <a:ln>
            <a:solidFill>
              <a:schemeClr val="accent1"/>
            </a:solidFill>
          </a:ln>
        </p:spPr>
        <p:txBody>
          <a:bodyPr rIns="432000"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capas con la clase </a:t>
            </a:r>
            <a:r>
              <a:rPr lang="es-E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tablaempleados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ha definido que haya borde de un solo pixel. Es necesario establecer la propiedad </a:t>
            </a:r>
            <a:r>
              <a:rPr lang="es-E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se vea.</a:t>
            </a:r>
          </a:p>
        </p:txBody>
      </p:sp>
    </p:spTree>
    <p:extLst>
      <p:ext uri="{BB962C8B-B14F-4D97-AF65-F5344CB8AC3E}">
        <p14:creationId xmlns:p14="http://schemas.microsoft.com/office/powerpoint/2010/main" val="27913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Listas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75398"/>
              </p:ext>
            </p:extLst>
          </p:nvPr>
        </p:nvGraphicFramePr>
        <p:xfrm>
          <a:off x="2377454" y="2177976"/>
          <a:ext cx="8783562" cy="1508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540"/>
                <a:gridCol w="6790022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list-style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Establece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las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propiedades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las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listas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en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una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sola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declaración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list-style-image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Especifica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como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marcador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una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imagen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style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-position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Especifica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si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los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marcadores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aparecen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dentro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fuera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del </a:t>
                      </a:r>
                      <a:r>
                        <a:rPr lang="en-US" sz="1600" kern="1200" baseline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contenido</a:t>
                      </a:r>
                      <a:r>
                        <a:rPr lang="en-US" sz="1600" kern="1200" baseline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list-style-type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Especifica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el </a:t>
                      </a:r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tipo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600" kern="120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marcador</a:t>
                      </a:r>
                      <a:r>
                        <a:rPr lang="en-US" sz="1600" kern="12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Listas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7399711" y="2052273"/>
            <a:ext cx="3480179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list-style-type:upper-roman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Pentágono"/>
          <p:cNvSpPr/>
          <p:nvPr/>
        </p:nvSpPr>
        <p:spPr>
          <a:xfrm>
            <a:off x="2617857" y="2033960"/>
            <a:ext cx="4440660" cy="830997"/>
          </a:xfrm>
          <a:prstGeom prst="homePlate">
            <a:avLst/>
          </a:prstGeom>
          <a:ln>
            <a:solidFill>
              <a:schemeClr val="accent1"/>
            </a:solidFill>
          </a:ln>
        </p:spPr>
        <p:txBody>
          <a:bodyPr rIns="432000">
            <a:spAutoFit/>
          </a:bodyPr>
          <a:lstStyle/>
          <a:p>
            <a:pPr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elementos con 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lista se ha definido una viñeta con números romanos en mayúsculas. </a:t>
            </a:r>
          </a:p>
        </p:txBody>
      </p:sp>
    </p:spTree>
    <p:extLst>
      <p:ext uri="{BB962C8B-B14F-4D97-AF65-F5344CB8AC3E}">
        <p14:creationId xmlns:p14="http://schemas.microsoft.com/office/powerpoint/2010/main" val="18644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Animación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00175"/>
              </p:ext>
            </p:extLst>
          </p:nvPr>
        </p:nvGraphicFramePr>
        <p:xfrm>
          <a:off x="2377454" y="2710934"/>
          <a:ext cx="8783562" cy="38595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540"/>
                <a:gridCol w="6790022"/>
              </a:tblGrid>
              <a:tr h="36970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keyframes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la regla @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keyframes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especificamos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animación.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60870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Definimos de una sola vez las propiedades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animación excepto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animation-play-state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36970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animation-delay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cuando la animación comienza.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60870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animation-direction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si la animación debe producirse normal,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 revés, de forma alterna…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60870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animation-duration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cuantos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segundos o milisegundos dura la animación en un ciclo.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60870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animation-fill-mode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los valores de los estilos cuando la animación no se está ejecutando.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60870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animation-iteration-count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número de veces que la animación debe ejecutarse.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2304033" y="2018278"/>
            <a:ext cx="892899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animaciones nos permiten animar los elementos cambiando de un estilo a otro.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Hojas de estilo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4033" y="2018278"/>
            <a:ext cx="8928992" cy="329320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Las hojas de estilo son los ficheros con extensión 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que se ocupan del formato y presentación de la página. Puede haber tantos hojas de estilos como queramos.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CSS tiene una sintaxis muy sencilla, que usa unas cuantas palabras clave tomadas del inglés para especificar los nombres de varias propiedades de estilo. Una hoja de estilo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compone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una lista de reglas. Cada regla o conjunto de reglas consiste en uno o más selectores y un bloque de declaración (o "bloque de estilo") con los estilos a aplicar para los elementos del documento que cumplan con el selector que les precede. Cada bloque de estilos se define entre llaves, y está formado por una o varias declaraciones de estilo con el formato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propiedad:valor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CSS, los selectores marcarán qué elementos se verán afectados por cada bloque de estilo que les siga, pudiendo afectar a uno o varios elementos a la vez, en función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su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tipo, nombre 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), ID, clase 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), posición dentro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(DOM).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Animación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98429"/>
              </p:ext>
            </p:extLst>
          </p:nvPr>
        </p:nvGraphicFramePr>
        <p:xfrm>
          <a:off x="2377454" y="1968104"/>
          <a:ext cx="8783562" cy="160692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540"/>
                <a:gridCol w="6790022"/>
              </a:tblGrid>
              <a:tr h="36970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animation-name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nombre para la regla @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keyframes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60870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animation-timing-function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la velocidad de la curva de animación mediante un función.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60870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animation-play-state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si la animación se está ejecutando o está pausada.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9055815" y="6087894"/>
            <a:ext cx="2431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1. Animacion.html</a:t>
            </a:r>
          </a:p>
        </p:txBody>
      </p:sp>
      <p:sp>
        <p:nvSpPr>
          <p:cNvPr id="7" name="6 Rectángulo"/>
          <p:cNvSpPr/>
          <p:nvPr/>
        </p:nvSpPr>
        <p:spPr>
          <a:xfrm>
            <a:off x="9055815" y="6360658"/>
            <a:ext cx="2431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2. </a:t>
            </a:r>
            <a:r>
              <a:rPr lang="es-ES" sz="1600" dirty="0">
                <a:solidFill>
                  <a:schemeClr val="accent1"/>
                </a:solidFill>
              </a:rPr>
              <a:t>Animacion.html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055815" y="6633423"/>
            <a:ext cx="2431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3. </a:t>
            </a:r>
            <a:r>
              <a:rPr lang="es-ES" sz="1600" dirty="0">
                <a:solidFill>
                  <a:schemeClr val="accent1"/>
                </a:solidFill>
              </a:rPr>
              <a:t>Animacion.html</a:t>
            </a:r>
          </a:p>
        </p:txBody>
      </p:sp>
    </p:spTree>
    <p:extLst>
      <p:ext uri="{BB962C8B-B14F-4D97-AF65-F5344CB8AC3E}">
        <p14:creationId xmlns:p14="http://schemas.microsoft.com/office/powerpoint/2010/main" val="434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Transiciones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67585"/>
              </p:ext>
            </p:extLst>
          </p:nvPr>
        </p:nvGraphicFramePr>
        <p:xfrm>
          <a:off x="2377454" y="2701042"/>
          <a:ext cx="8783562" cy="28613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540"/>
                <a:gridCol w="6790022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una propiedad para establecer las cuatro propiedades de una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transición en una sola declaración.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transition-property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nombre de la propiedad para la cual la transición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tendrá efecto.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transition-duration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cuantos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segundos o milisegundos dura la transición en un ciclo.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transition-timing-function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la velocidad de la curva de transición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mediante un función.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transition-delay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cuando la transición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comienza.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2304033" y="2018278"/>
            <a:ext cx="89289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transiciones nos permiten cambiar los valores de las propiedades suavemente en el tiempo y efecto deseado.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9055815" y="6087894"/>
            <a:ext cx="2384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1. </a:t>
            </a:r>
            <a:r>
              <a:rPr lang="es-ES" sz="1600" dirty="0" smtClean="0">
                <a:solidFill>
                  <a:schemeClr val="accent1"/>
                </a:solidFill>
              </a:rPr>
              <a:t>Transicion.html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055815" y="6360658"/>
            <a:ext cx="2431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2. </a:t>
            </a:r>
            <a:r>
              <a:rPr lang="es-ES" sz="1600" dirty="0">
                <a:solidFill>
                  <a:schemeClr val="accent1"/>
                </a:solidFill>
              </a:rPr>
              <a:t>Transicion.html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055815" y="6633423"/>
            <a:ext cx="2431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3. </a:t>
            </a:r>
            <a:r>
              <a:rPr lang="es-ES" sz="1600" dirty="0">
                <a:solidFill>
                  <a:schemeClr val="accent1"/>
                </a:solidFill>
              </a:rPr>
              <a:t>Transicion.html</a:t>
            </a:r>
          </a:p>
        </p:txBody>
      </p:sp>
    </p:spTree>
    <p:extLst>
      <p:ext uri="{BB962C8B-B14F-4D97-AF65-F5344CB8AC3E}">
        <p14:creationId xmlns:p14="http://schemas.microsoft.com/office/powerpoint/2010/main" val="21389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Transformaciones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91238"/>
              </p:ext>
            </p:extLst>
          </p:nvPr>
        </p:nvGraphicFramePr>
        <p:xfrm>
          <a:off x="2377454" y="2701042"/>
          <a:ext cx="8783562" cy="28613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540"/>
                <a:gridCol w="6790022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 permite mover un elemento desde su posición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actual a la indicada en los argumentos.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Gira un elemento indicando los grados de giro. Si es positivo gira en sentido agujas del reloj y si es negativo en sentido contrario a las agujas del reloj.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Aumenta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reduce el tamaño del elemento, se le puede indicar el tamaño en la anchura o altura.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skewX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skewY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Deforma un elemento por ambos ejes, o por el eje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indicado.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 los 6 métodos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anteriores.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2304033" y="2018278"/>
            <a:ext cx="89289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transformaciones nos permiten crear efectos de cambio de forma, tamaño y posición. Las transformaciones se realizan a través de métodos.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070048" y="6620986"/>
            <a:ext cx="3451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http://www.css3maker.com/index.html</a:t>
            </a:r>
          </a:p>
        </p:txBody>
      </p:sp>
    </p:spTree>
    <p:extLst>
      <p:ext uri="{BB962C8B-B14F-4D97-AF65-F5344CB8AC3E}">
        <p14:creationId xmlns:p14="http://schemas.microsoft.com/office/powerpoint/2010/main" val="39246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Basic </a:t>
            </a:r>
            <a:r>
              <a:rPr lang="es-ES_tradnl" dirty="0" err="1" smtClean="0"/>
              <a:t>user</a:t>
            </a:r>
            <a:r>
              <a:rPr lang="es-ES_tradnl" dirty="0" smtClean="0"/>
              <a:t> interface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6358"/>
              </p:ext>
            </p:extLst>
          </p:nvPr>
        </p:nvGraphicFramePr>
        <p:xfrm>
          <a:off x="2377454" y="2105968"/>
          <a:ext cx="8783562" cy="11315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3540"/>
                <a:gridCol w="6790022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los pseudo-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clases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:before y :after para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insertar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contenido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cursor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visualizado</a:t>
                      </a:r>
                      <a:r>
                        <a:rPr lang="en-U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resize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redimensionable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s-ES" sz="16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– </a:t>
            </a:r>
            <a:r>
              <a:rPr lang="es-ES_tradnl" dirty="0" smtClean="0"/>
              <a:t>Basic </a:t>
            </a:r>
            <a:r>
              <a:rPr lang="es-ES_tradnl" dirty="0" err="1" smtClean="0"/>
              <a:t>user</a:t>
            </a:r>
            <a:r>
              <a:rPr lang="es-ES_tradnl" dirty="0" smtClean="0"/>
              <a:t> Interface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7396756" y="2096217"/>
            <a:ext cx="3480179" cy="1521919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border:2px 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solid;</a:t>
            </a:r>
          </a:p>
          <a:p>
            <a:pPr>
              <a:tabLst>
                <a:tab pos="355600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width:300px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resize:both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overflow:auto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Pentágono"/>
          <p:cNvSpPr/>
          <p:nvPr/>
        </p:nvSpPr>
        <p:spPr>
          <a:xfrm>
            <a:off x="2614902" y="2201481"/>
            <a:ext cx="4572000" cy="1323439"/>
          </a:xfrm>
          <a:prstGeom prst="homePlate">
            <a:avLst/>
          </a:prstGeom>
          <a:ln>
            <a:solidFill>
              <a:schemeClr val="accent1"/>
            </a:solidFill>
          </a:ln>
        </p:spPr>
        <p:txBody>
          <a:bodyPr rIns="432000">
            <a:spAutoFit/>
          </a:bodyPr>
          <a:lstStyle/>
          <a:p>
            <a:pPr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capas con la clase </a:t>
            </a:r>
            <a:r>
              <a:rPr lang="es-E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ha definido que se pueda redimensionar en altura y anchura pero que no aparezcan las barras de desplazamiento.</a:t>
            </a:r>
          </a:p>
        </p:txBody>
      </p:sp>
    </p:spTree>
    <p:extLst>
      <p:ext uri="{BB962C8B-B14F-4D97-AF65-F5344CB8AC3E}">
        <p14:creationId xmlns:p14="http://schemas.microsoft.com/office/powerpoint/2010/main" val="11523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Los Selectores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la versión de CSS 2 ya existían muchos selectores, un selector sirve para aplicar propiedades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Son los siguientes: </a:t>
            </a:r>
          </a:p>
          <a:p>
            <a:pPr algn="just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elemento o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clase de un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descendientes.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hijo.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adyacente.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 universal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 la totalidad de los elementos HTML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página.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064673" y="2898056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red;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376041" y="30420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elementos están definidos con el color rojo.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360817" y="6642472"/>
            <a:ext cx="22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</p:spPr>
        <p:txBody>
          <a:bodyPr/>
          <a:lstStyle/>
          <a:p>
            <a:r>
              <a:rPr lang="es-ES" dirty="0"/>
              <a:t>Selector de elemento o de tipo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 un elemento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especifico de HTML.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064673" y="2898056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0px;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376041" y="30420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elementos p son definidos para que no tengan margen externo.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</p:spPr>
        <p:txBody>
          <a:bodyPr/>
          <a:lstStyle/>
          <a:p>
            <a:r>
              <a:rPr lang="es-ES" dirty="0"/>
              <a:t>Selector de </a:t>
            </a:r>
            <a:r>
              <a:rPr lang="es-ES" dirty="0" smtClean="0"/>
              <a:t>clase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 los elementos que utilicen esa clase.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064673" y="3122913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.noticia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10px 5px;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376041" y="304207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elementos con la clase noticia tienen un margen interno de 10px en la parte superior e inferior y de 5px por la derecha y por la izquierda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</p:spPr>
        <p:txBody>
          <a:bodyPr/>
          <a:lstStyle/>
          <a:p>
            <a:r>
              <a:rPr lang="es-ES" dirty="0"/>
              <a:t>Selector de </a:t>
            </a:r>
            <a:r>
              <a:rPr lang="es-ES" dirty="0" smtClean="0"/>
              <a:t>clase de un elemento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 un elemento específico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 utilice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dicha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clase.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064673" y="3122913"/>
            <a:ext cx="3024336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article.noticia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10px 5px 0px;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376041" y="304207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elementos </a:t>
            </a:r>
            <a:r>
              <a:rPr lang="es-ES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la clase noticia tienen un margen interno de 10px en la parte superior, de 5px por la derecha y por la izquierda y de 0px por abajo.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Hojas de estilo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196195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declarar una hoja de estilos necesitamos que dentro de la etiqueta &lt;head&gt; escribamos 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420123" y="2538016"/>
            <a:ext cx="4840828" cy="537034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/estilo.css”&gt;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376041" y="3409657"/>
            <a:ext cx="87129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hojas de estilo las escribiremos en una carpeta hija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 llamaremos normalmente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¿Cuántos ficheros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crear y por qué?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 hay una regla fija pero debemos considerar lo siguiente: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o varios para los elementos comunes a todas las páginas de la web. Varios si queremos realizar un subdivisión de los mismos.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no comunes dividirlos en tantos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tipos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definiciones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tengamos, podemos definirlos por los estilos de cada página o por elementos que consideramos comunes.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 de descendientes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escriben dos etiquetas seguidas (E F), las propiedades afectan a los elementos con la segunda etiqueta (F) contenidos dentro de la primera etiqueta (E), aunque haya etiquetas intermedias. 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064673" y="3065943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p 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376041" y="30420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ejemplo siguiente, todos los párrafos </a:t>
            </a:r>
            <a:r>
              <a:rPr lang="es-ES" sz="16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dentro de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elemento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6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se ven de color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rojo, no importa que no sean hijos directos.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360817" y="6642472"/>
            <a:ext cx="22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8064673" y="4482232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.noticia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376041" y="445836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ejemplo siguiente, todos los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clase noticia dentro 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elemento </a:t>
            </a:r>
            <a:r>
              <a:rPr lang="es-ES" sz="16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se ven de color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rojo, no importa que no sean hijos directos.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 hijo E &gt; F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9360817" y="6642472"/>
            <a:ext cx="22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3.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304033" y="2059740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escriben dos etiquetas seguidas separadas por el signo "mayor que" (E &gt; F), las propiedades afectan a los elementos con la segunda etiqueta (F) contenidos dentro de la primera etiqueta (E), pero no afecta si hay etiquetas intermedias entre ellos.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8064673" y="3042072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&gt; p 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color: red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304033" y="30420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ejemplo siguiente, únicamente los párrafos 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 dentro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 elemento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 sin elementos intermedios se ven de color rojo.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8064673" y="4482232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div&gt;.noticia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376041" y="445836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ejemplo siguiente, todos los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clase noticia dentro 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elemento </a:t>
            </a:r>
            <a:r>
              <a:rPr lang="es-ES" sz="16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se ven de color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rojo, sólo los hijos directos.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 adyacente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9360817" y="6642472"/>
            <a:ext cx="22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4.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304033" y="2059740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al elemento que se encuentre 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continuación de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 elemento específico.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8064673" y="3042072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h1+h2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red; }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304033" y="30420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un elemento h2 se encuentra después de un elemento h1 la propiedad de color tendrá efecto.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 de atributo E[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9360817" y="6642472"/>
            <a:ext cx="22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5.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59629" y="1961952"/>
            <a:ext cx="88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Selecciona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elementos que tienen establecido el atributo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llamado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independientemente de su valor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8136681" y="2826048"/>
            <a:ext cx="2952328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div[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10px; }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359629" y="282604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Todos los elementos div que tengan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definido, no importa su valor, tendrán un margen externo de 10px.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8136681" y="4050184"/>
            <a:ext cx="2952328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input[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10px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chocolate;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2359629" y="405018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Todos los elementos input que tengan el atributo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definido, no importa su valor, tendrán un margen interno de 10px y tendrán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 color de fondo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chocolate.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 de id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59629" y="1961952"/>
            <a:ext cx="880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elementos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dispongan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un código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identificación único.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8136681" y="2826048"/>
            <a:ext cx="2952328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#noticia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1px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359629" y="282604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Todo elemento con el id noticia tendrá un borde de 1px en negro.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-clases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-clases se añaden al selector de manera que podamos aplicar un formato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first-child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vínculos 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dinámicas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-clase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first-child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59629" y="1961952"/>
            <a:ext cx="880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al primer elemento hijo de un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8136681" y="2826048"/>
            <a:ext cx="2952328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li:first-child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359629" y="282604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primer li de un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estará en negrita.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360817" y="6642472"/>
            <a:ext cx="22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6.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-clases de vínculos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59629" y="1961952"/>
            <a:ext cx="880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estilos a los vínculos en función de su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estado (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visitado y no visitado).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9144793" y="2826048"/>
            <a:ext cx="1944216" cy="1521919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a:link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color:blue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>
              <a:tabLst>
                <a:tab pos="355600" algn="l"/>
              </a:tabLst>
            </a:pPr>
            <a:endParaRPr lang="es-ES" sz="16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a:visited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359629" y="3177377"/>
            <a:ext cx="54170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enlaces no visitados estarán en color azul y los visitados en color rojo.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-clases dinámicas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59629" y="1961952"/>
            <a:ext cx="88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estilos a los vínculos cuando se pasa el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ratón por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encima o cuando se ha hecho clic en ellos, así como a los campos de los formularios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 estén activos.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8568729" y="2826048"/>
            <a:ext cx="1944216" cy="1275698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a:hover { 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color:yellow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a:active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color:green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359629" y="3032547"/>
            <a:ext cx="5417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pasamos el ratón por un enlace el texto cambiará a color amarillo y cuando estemos en la página del enlace estará en color verde.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992665" y="4491757"/>
            <a:ext cx="3107828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input[name]:focus {</a:t>
            </a:r>
          </a:p>
          <a:p>
            <a:pPr>
              <a:tabLst>
                <a:tab pos="36195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padding: 10px;</a:t>
            </a:r>
          </a:p>
          <a:p>
            <a:pPr>
              <a:tabLst>
                <a:tab pos="36195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background: chocolate;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371113" y="4698256"/>
            <a:ext cx="5417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situamos el foco sobre un elemento con el atributo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 aplicaran las propiedades de margen interno y de color de fondo.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360817" y="6642472"/>
            <a:ext cx="22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7.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-clases de lenguaje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59629" y="1961952"/>
            <a:ext cx="880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estilos en función del idioma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especificado.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8568729" y="2826048"/>
            <a:ext cx="1944216" cy="1275698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 </a:t>
            </a:r>
            <a:endParaRPr lang="es-ES" sz="16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p:lang(es) { </a:t>
            </a:r>
            <a:endParaRPr lang="es-ES" sz="16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blue;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359629" y="3032547"/>
            <a:ext cx="54170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Cambiará el color en todos los elementos p que tengan como atributo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=es. Si su padre tiene el atributo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=es y el elemento descendiente p no tiene indicado el atributo también cambiará el color.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360817" y="6642472"/>
            <a:ext cx="22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8.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Hojas de estilo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00154" y="1978020"/>
            <a:ext cx="834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declaración de una clase dentro de un fichero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es sencilla.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376041" y="2538016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273050" algn="l"/>
              </a:tabLst>
            </a:pPr>
            <a:r>
              <a:rPr lang="es-ES_tradnl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Utilizaremos . cuando la etiqueta tiene la clase definida en </a:t>
            </a:r>
            <a:r>
              <a:rPr lang="es-ES_tradnl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_tradnl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# cuando lo tiene en el </a:t>
            </a:r>
            <a:r>
              <a:rPr lang="es-ES_tradnl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 id.</a:t>
            </a:r>
          </a:p>
          <a:p>
            <a:pPr lvl="0" algn="just">
              <a:tabLst>
                <a:tab pos="273050" algn="l"/>
              </a:tabLst>
            </a:pPr>
            <a:endParaRPr lang="es-ES_tradnl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tabLst>
                <a:tab pos="273050" algn="l"/>
              </a:tabLst>
            </a:pPr>
            <a:r>
              <a:rPr lang="es-ES_tradnl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utilizamos el nombre de una etiqueta concreta, por ejemplo div estamos declarando esas propiedades para todos los elementos div de la página.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8568729" y="2116465"/>
            <a:ext cx="267788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nombredelaclase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propiedad:valor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propiedad:valor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….; }</a:t>
            </a:r>
          </a:p>
          <a:p>
            <a:pPr>
              <a:tabLst>
                <a:tab pos="273050" algn="l"/>
              </a:tabLst>
            </a:pP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nombredelid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propiedad:valor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propiedad:valor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….; }</a:t>
            </a:r>
          </a:p>
          <a:p>
            <a:pPr>
              <a:tabLst>
                <a:tab pos="273050" algn="l"/>
              </a:tabLst>
            </a:pP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{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propiedad:valor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propiedad:valor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….;	</a:t>
            </a:r>
          </a:p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29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-elementos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-elementos se añaden a un selector de manera que podamos aplicar un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formato específico.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-elementos de primera letra y de primera línea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-elementos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antes y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después</a:t>
            </a:r>
          </a:p>
        </p:txBody>
      </p:sp>
    </p:spTree>
    <p:extLst>
      <p:ext uri="{BB962C8B-B14F-4D97-AF65-F5344CB8AC3E}">
        <p14:creationId xmlns:p14="http://schemas.microsoft.com/office/powerpoint/2010/main" val="12715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</p:spPr>
        <p:txBody>
          <a:bodyPr/>
          <a:lstStyle/>
          <a:p>
            <a:r>
              <a:rPr lang="es-ES" dirty="0" err="1" smtClean="0"/>
              <a:t>Pseudo</a:t>
            </a:r>
            <a:r>
              <a:rPr lang="es-ES" dirty="0" smtClean="0"/>
              <a:t>-elementos </a:t>
            </a:r>
            <a:r>
              <a:rPr lang="es-ES" dirty="0"/>
              <a:t>de primera letra y de primera línea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59629" y="1961952"/>
            <a:ext cx="88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-elemento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primera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letra es posible aplicar un estilo a la primera letra de un elemento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Y con el de primera línea sigue el mismo principio.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8496721" y="2826047"/>
            <a:ext cx="2448272" cy="2014361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p:first-letter {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32px; 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p:first-line {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	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359629" y="3032547"/>
            <a:ext cx="54170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cualquier elemento 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colocará la primera letra en un tamaño de 32px en negrita.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primera línea en cursiva.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360817" y="6642472"/>
            <a:ext cx="2208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9.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</p:spPr>
        <p:txBody>
          <a:bodyPr/>
          <a:lstStyle/>
          <a:p>
            <a:r>
              <a:rPr lang="es-ES" dirty="0" err="1" smtClean="0"/>
              <a:t>Pseudo</a:t>
            </a:r>
            <a:r>
              <a:rPr lang="es-ES" dirty="0" smtClean="0"/>
              <a:t>-elementos antes y después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59629" y="1961952"/>
            <a:ext cx="88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 estos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-elementos es posible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generar texto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antes o después de un elemento determinado.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992665" y="2826047"/>
            <a:ext cx="3096344" cy="2014361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noticia:before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“Aviso: “;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noticia:before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“©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Acme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2015.“;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	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359629" y="3032547"/>
            <a:ext cx="54170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los elementos con la clase noticia se insertará al principio del contenido del elemento la palabra Aviso: en negrita. Y por el final las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palabras ©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Acme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en cursiva.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217942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10.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Agrupación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selectores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agrupación de selectores permite aplicar propiedades comunes a diferentes selectores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Nos ayudan a optimizar el código de las hojas de estilo.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992665" y="2826047"/>
            <a:ext cx="3096344" cy="2506804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noticiaint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noticianac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20px;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1px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dashed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gray;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noticiaint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Arial; }</a:t>
            </a:r>
          </a:p>
          <a:p>
            <a:pPr>
              <a:tabLst>
                <a:tab pos="361950" algn="l"/>
              </a:tabLst>
            </a:pP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noticianac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6195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Times;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	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359629" y="3032547"/>
            <a:ext cx="5417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las clases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noticiaint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noticianac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hemos definido con una sola declaración el margen interno y el borde.</a:t>
            </a: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en definiciones separadas las fuentes.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Nuevos selectores en CSS 3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la nueva versión de CSS se han especificado nuevos selectores, son los siguientes: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de hermano general.</a:t>
            </a: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Nuevos Selectores de atributo.</a:t>
            </a:r>
          </a:p>
          <a:p>
            <a:pPr algn="just"/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-clase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vínculo.</a:t>
            </a:r>
          </a:p>
          <a:p>
            <a:pPr algn="just"/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-clases estructurales.</a:t>
            </a:r>
          </a:p>
        </p:txBody>
      </p:sp>
    </p:spTree>
    <p:extLst>
      <p:ext uri="{BB962C8B-B14F-4D97-AF65-F5344CB8AC3E}">
        <p14:creationId xmlns:p14="http://schemas.microsoft.com/office/powerpoint/2010/main" val="1734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 de hermano general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e~e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la versión CSS 2, el selector adyacente e + e nos permitía especificar propiedades cuando los dos elementos eran hermanos y estaban a continuación uno de otro. Con el nuevo selector con la sintaxis e ~ e (alt+126) nos permite especificar propiedades cuando son hermanos pero no necesariamente tener que estar uno al lado del otro.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9227467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11.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064673" y="3770985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1~h2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red; 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304033" y="377098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un elemento h2 es un hermano inferior a un elemento h1 se aplicará la propiedad de color rojo.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Nuevos selectores de atributo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76041" y="2041047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CSS3 se han definido 3 nuevos selectores de atributo: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Por comienzo.</a:t>
            </a: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Por terminación.</a:t>
            </a: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Por contenido.</a:t>
            </a:r>
          </a:p>
        </p:txBody>
      </p:sp>
    </p:spTree>
    <p:extLst>
      <p:ext uri="{BB962C8B-B14F-4D97-AF65-F5344CB8AC3E}">
        <p14:creationId xmlns:p14="http://schemas.microsoft.com/office/powerpoint/2010/main" val="34757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Selectores de atributo por comienzo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 un elemento cuyo atributo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comience exactamente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dicho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utilizaremos la siguiente sintaxis [atributo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ˆ="valor"]</a:t>
            </a:r>
          </a:p>
        </p:txBody>
      </p:sp>
      <p:sp>
        <p:nvSpPr>
          <p:cNvPr id="9" name="8 Rectángulo"/>
          <p:cNvSpPr/>
          <p:nvPr/>
        </p:nvSpPr>
        <p:spPr>
          <a:xfrm>
            <a:off x="8064673" y="3770985"/>
            <a:ext cx="2677884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^="alerta"]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1px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red;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304033" y="377098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aplicará un borde rojo para los elementos de imagen cuyo fichero comience por alerta.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4393" y="5130304"/>
            <a:ext cx="5198164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^=“mailto:"]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(persona.png) left center no-repeat;</a:t>
            </a:r>
          </a:p>
          <a:p>
            <a:pPr>
              <a:tabLst>
                <a:tab pos="355600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padding: 0px </a:t>
            </a:r>
            <a:r>
              <a:rPr lang="en-U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0px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0px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30px;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304033" y="5130304"/>
            <a:ext cx="30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añadirá la imagen persona.png con un margen interno a todo enlace que apunte a una dirección de correo electrónico.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Selectores de atributo por terminación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 un elemento cuyo atributo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termine exactamente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 dicho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valor utilizaremos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siguiente sintaxis [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atributo$="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valor"]</a:t>
            </a:r>
          </a:p>
        </p:txBody>
      </p:sp>
      <p:sp>
        <p:nvSpPr>
          <p:cNvPr id="9" name="8 Rectángulo"/>
          <p:cNvSpPr/>
          <p:nvPr/>
        </p:nvSpPr>
        <p:spPr>
          <a:xfrm>
            <a:off x="8064673" y="3770985"/>
            <a:ext cx="267788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$=“.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"]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5px;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304033" y="377098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aplicará un margen externo para los elementos de imagen cuyo fichero termine con la extensión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920657" y="5130304"/>
            <a:ext cx="2821900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$=“.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"]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-color: gray;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304033" y="513030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aplicará negrita y un color de fondo a todo enlace que finalice con la extensión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Selectores de atributo por contenido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aplicar un estilo a un elemento cuyo atributo contenga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 menos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una vez ese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valor utilizaremos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siguiente sintaxis [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atributo*="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valor"]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704633" y="3627661"/>
            <a:ext cx="303792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*=“informe"]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-color: blue;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304033" y="377098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aplicará un color de fondo azul a todos los enlaces que contengan la palabra informe.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Hojas de estilo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00153" y="1978020"/>
            <a:ext cx="868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273050" algn="l"/>
              </a:tabLst>
            </a:pPr>
            <a:r>
              <a:rPr lang="es-ES_tradnl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cualquier elemento de la página se puede declarar tantas </a:t>
            </a:r>
            <a:r>
              <a:rPr lang="es-ES_tradnl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 como </a:t>
            </a:r>
            <a:r>
              <a:rPr lang="es-ES_tradnl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necesitemos, la forma de hacerlo es dejar un espacio en blanco entre el nombre de las clases.</a:t>
            </a:r>
            <a:endParaRPr lang="es-ES_tradnl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339829" y="3042072"/>
            <a:ext cx="4809502" cy="537034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“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nombredelaclase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nombredeclase2”&gt;</a:t>
            </a:r>
          </a:p>
        </p:txBody>
      </p:sp>
    </p:spTree>
    <p:extLst>
      <p:ext uri="{BB962C8B-B14F-4D97-AF65-F5344CB8AC3E}">
        <p14:creationId xmlns:p14="http://schemas.microsoft.com/office/powerpoint/2010/main" val="28996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-clase de vínculo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Podremos resaltar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vínculos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tipo ancla que estemos utilizando en ese mismo instante.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704633" y="3627661"/>
            <a:ext cx="3037924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h2:target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-color: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304033" y="377098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aplicará un color de fondo oro cuando el enlace de tipo ancla este activo.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217942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12.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-clases estructurales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CSS3 se han definido multitud de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pseudoclases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estructurales, son las siguientes: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Raíz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página.</a:t>
            </a: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Último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elemento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hijo.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elementos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descendientes.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últimos hijos de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primeros y los últimos elementos de un tipo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determinado.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primeros elementos de un tipo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determinado.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elementos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únicos.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elementos hijo único de un tipo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determinado.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elementos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vacíos.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Todos los elementos excepto el elemento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seleccionado.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Raíz de la página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permite seleccionar la raíz de la página web, es decir,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elemento&lt;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&gt;. La diferencia con el selector de elemento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la cascada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estilos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tiene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prioridad.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8784753" y="3627661"/>
            <a:ext cx="2376264" cy="2260583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h1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red; }</a:t>
            </a:r>
          </a:p>
          <a:p>
            <a:pPr>
              <a:tabLst>
                <a:tab pos="355600" algn="l"/>
              </a:tabLst>
            </a:pP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h1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blue; }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tabLst>
                <a:tab pos="355600" algn="l"/>
              </a:tabLst>
            </a:pP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h1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304033" y="3770985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definición :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h1 se impondrá sobre las otras definiciones.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217942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13.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vert="horz" wrap="square" lIns="120459" tIns="60229" rIns="120459" bIns="60229" rtlCol="0" anchor="ctr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Último elemento hijo</a:t>
            </a:r>
            <a:endParaRPr lang="es-ES_trad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 :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last-child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permite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seleccionar el último elemento hijo de un elemento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padre.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784753" y="3627661"/>
            <a:ext cx="2520280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.caja p:last-child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margin-bottom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0px; 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304033" y="3770985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margen externo inferior será de 0px para el último elemento p del elemento de la clase caja.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217942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14.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vert="horz" wrap="square" lIns="120459" tIns="60229" rIns="120459" bIns="60229" rtlCol="0" anchor="ctr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Los elementos descendientes</a:t>
            </a:r>
            <a:endParaRPr lang="es-ES_trad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 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nth-child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(x) permite seleccionar el enésimo elemento hijo de un elemento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padre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Lo vimos con las tablas.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vert="horz" wrap="square" lIns="120459" tIns="60229" rIns="120459" bIns="60229" rtlCol="0" anchor="ctr">
            <a:spAutoFit/>
          </a:bodyPr>
          <a:lstStyle/>
          <a:p>
            <a:r>
              <a:rPr lang="es-ES" dirty="0"/>
              <a:t>Los últimos hijos de un </a:t>
            </a:r>
            <a:r>
              <a:rPr lang="es-ES" dirty="0" smtClean="0"/>
              <a:t>elemento</a:t>
            </a:r>
            <a:endParaRPr lang="es-ES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-clase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nth-last-child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permite seleccionar los x últimos elementos hijos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un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elemento padre. Su funcionamiento es similar al de 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nth-child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(), se puede emplear las palabras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fórmulas.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784753" y="3627661"/>
            <a:ext cx="2520280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.caja p:nth-last-child(1)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red; 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304033" y="3770985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último elemento p de la clase caja tendrá el color rojo.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784753" y="4770264"/>
            <a:ext cx="2520280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.caja 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p:nth-last-child(2) 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red; }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304033" y="4913588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penultimo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elemento p de la clase caja tendrá el color rojo.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vert="horz" wrap="square" lIns="120459" tIns="60229" rIns="120459" bIns="60229" rtlCol="0" anchor="ctr">
            <a:spAutoFit/>
          </a:bodyPr>
          <a:lstStyle/>
          <a:p>
            <a:r>
              <a:rPr lang="es-ES" dirty="0"/>
              <a:t>Los primeros y los últimos elementos de un tipo determinado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-clases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-of-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-of-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permiten seleccionar el primer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último elemento de un tipo específico.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920657" y="3627661"/>
            <a:ext cx="3384376" cy="1768140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p:first-of-type {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text-decoration: underline; }</a:t>
            </a:r>
          </a:p>
          <a:p>
            <a:pPr>
              <a:tabLst>
                <a:tab pos="355600" algn="l"/>
              </a:tabLst>
            </a:pPr>
            <a:endParaRPr lang="en-U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p:last-of-type {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text-decoration: 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overline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	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304033" y="3770985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primer elemento p estará subrayado y el último elemento con línea subrayada por encima.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9217942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15.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vert="horz" wrap="square" lIns="120459" tIns="60229" rIns="120459" bIns="60229" rtlCol="0" anchor="ctr">
            <a:spAutoFit/>
          </a:bodyPr>
          <a:lstStyle/>
          <a:p>
            <a:r>
              <a:rPr lang="es-ES" dirty="0"/>
              <a:t>Los primeros elementos de un tipo determinado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 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-of-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() permite seleccionar el enésimo elemento de un tipo específico.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argumentos posibles son los mismos que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de la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 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nth-child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920657" y="3627661"/>
            <a:ext cx="3384376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p:nth-of-type(even) {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background-color: gray; 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304033" y="3770985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elementos p pares se verán en color de fondo gris.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9217942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15.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vert="horz" wrap="square" lIns="120459" tIns="60229" rIns="120459" bIns="60229" rtlCol="0" anchor="ctr">
            <a:spAutoFit/>
          </a:bodyPr>
          <a:lstStyle/>
          <a:p>
            <a:r>
              <a:rPr lang="es-ES" dirty="0" smtClean="0"/>
              <a:t>Los elementos únicos</a:t>
            </a:r>
            <a:endParaRPr lang="es-ES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 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only-child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permite seleccionar aquellos elementos que no tengan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hermanos.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920657" y="3627661"/>
            <a:ext cx="3384376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acierto:only-child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background-color: 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green; }</a:t>
            </a:r>
            <a:endParaRPr lang="en-U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304033" y="3770985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existe un único elemento con la clase acierto tendrá el color de fondo verde.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vert="horz" wrap="square" lIns="120459" tIns="60229" rIns="120459" bIns="60229" rtlCol="0" anchor="ctr">
            <a:spAutoFit/>
          </a:bodyPr>
          <a:lstStyle/>
          <a:p>
            <a:r>
              <a:rPr lang="es-ES" dirty="0"/>
              <a:t>Los elementos hijo único de un tipo determinado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 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-of-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selecciona un elemento sólo si es el único elemento hermano de su tipo dentro del elemento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padre.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920657" y="3649911"/>
            <a:ext cx="3384376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caja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div:only-of-type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border: 1px dashed yellow; }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304033" y="3770985"/>
            <a:ext cx="54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existe dentro de los elementos con la clase caja un elemento div individualmente, ésta tendrá un borde amarillo.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217942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16.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365966" y="2062326"/>
            <a:ext cx="893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 continuación se describirán las principales propiedades de CSS agrupadas. </a:t>
            </a:r>
          </a:p>
          <a:p>
            <a:endParaRPr lang="es-ES_tradnl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grupos son los siguientes: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15167"/>
              </p:ext>
            </p:extLst>
          </p:nvPr>
        </p:nvGraphicFramePr>
        <p:xfrm>
          <a:off x="2664073" y="3186088"/>
          <a:ext cx="8640960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Tabla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Fondo y bordes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Listas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Box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Animation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Flexible box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Decoración texto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Interface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4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vert="horz" wrap="square" lIns="120459" tIns="60229" rIns="120459" bIns="60229" rtlCol="0" anchor="ctr">
            <a:spAutoFit/>
          </a:bodyPr>
          <a:lstStyle/>
          <a:p>
            <a:r>
              <a:rPr lang="es-ES" dirty="0"/>
              <a:t>Los elementos </a:t>
            </a:r>
            <a:r>
              <a:rPr lang="es-ES" dirty="0" smtClean="0"/>
              <a:t>vacíos</a:t>
            </a:r>
            <a:endParaRPr lang="es-ES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 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permite seleccionar los elementos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vacíos.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920657" y="3649911"/>
            <a:ext cx="3384376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li:empty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background-color: gray; }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304033" y="3770985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Todo elemento li que no tenga contenido tendrá un fondo de color gris.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217942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17.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vert="horz" wrap="square" lIns="120459" tIns="60229" rIns="120459" bIns="60229" rtlCol="0" anchor="ctr">
            <a:spAutoFit/>
          </a:bodyPr>
          <a:lstStyle/>
          <a:p>
            <a:r>
              <a:rPr lang="es-ES" dirty="0"/>
              <a:t>Todos los elementos excepto el elemento seleccionado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3" y="204104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-clase :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permite seleccionar todos los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excepción del elemento especificado.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920657" y="3649911"/>
            <a:ext cx="3384376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td:not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insuficiente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green; }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304033" y="3770985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Todo elemento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que no tenga la clase insuficiente será de color verde, incluso los que no tengan clase.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217942" y="6642472"/>
            <a:ext cx="2312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chemeClr val="accent1"/>
                </a:solidFill>
              </a:rPr>
              <a:t>Ejemplo 18. Selector.html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937077" y="5067129"/>
            <a:ext cx="3384376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td:last-child:not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U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insuficiente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tabLst>
                <a:tab pos="355600" algn="l"/>
              </a:tabLst>
            </a:pP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color: green; }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304033" y="5013519"/>
            <a:ext cx="54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Todo elemento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que sea el último de cada fila y no tenga la clase insuficiente será de color verde, también los que no tienen clase.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4542137" cy="337078"/>
          </a:xfrm>
        </p:spPr>
        <p:txBody>
          <a:bodyPr/>
          <a:lstStyle/>
          <a:p>
            <a:r>
              <a:rPr lang="es-ES" dirty="0"/>
              <a:t>Entorno cliente – HTML y </a:t>
            </a:r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-14617" y="2682032"/>
            <a:ext cx="13681074" cy="2132193"/>
          </a:xfrm>
          <a:prstGeom prst="rect">
            <a:avLst/>
          </a:prstGeom>
          <a:noFill/>
        </p:spPr>
        <p:txBody>
          <a:bodyPr wrap="square" lIns="99892" tIns="49946" rIns="99892" bIns="49946" rtlCol="0">
            <a:spAutoFit/>
          </a:bodyPr>
          <a:lstStyle/>
          <a:p>
            <a:pPr algn="ctr"/>
            <a:r>
              <a:rPr lang="es-ES_tradnl" sz="6600" dirty="0" smtClean="0"/>
              <a:t>FIN </a:t>
            </a:r>
          </a:p>
          <a:p>
            <a:pPr algn="ctr"/>
            <a:r>
              <a:rPr lang="es-ES" sz="6600" dirty="0" smtClean="0"/>
              <a:t>TABLAS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977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- Color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10336"/>
              </p:ext>
            </p:extLst>
          </p:nvPr>
        </p:nvGraphicFramePr>
        <p:xfrm>
          <a:off x="2346345" y="2043329"/>
          <a:ext cx="8814672" cy="7543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00600"/>
                <a:gridCol w="6814072"/>
              </a:tblGrid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600" noProof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</a:t>
                      </a:r>
                      <a:r>
                        <a:rPr lang="es-ES" sz="16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 del texto.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600" noProof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opacity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nivel de opacidad. De 0.0</a:t>
                      </a:r>
                      <a:r>
                        <a:rPr lang="es-ES" sz="16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1.0 (Valor por defecto 1.0.)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7300482" y="3145374"/>
            <a:ext cx="3193577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.noticias {</a:t>
            </a: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opacity:0.5; }</a:t>
            </a:r>
          </a:p>
        </p:txBody>
      </p:sp>
      <p:sp>
        <p:nvSpPr>
          <p:cNvPr id="9" name="8 Pentágono"/>
          <p:cNvSpPr/>
          <p:nvPr/>
        </p:nvSpPr>
        <p:spPr>
          <a:xfrm>
            <a:off x="2346345" y="3270796"/>
            <a:ext cx="4572000" cy="792000"/>
          </a:xfrm>
          <a:prstGeom prst="homePlate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la clase noticias en color rojo con una opacidad al 50%.</a:t>
            </a:r>
            <a:endParaRPr lang="es-E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300481" y="4554240"/>
            <a:ext cx="3193578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noticias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color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#FFFFFF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Pentágono"/>
          <p:cNvSpPr/>
          <p:nvPr/>
        </p:nvSpPr>
        <p:spPr>
          <a:xfrm>
            <a:off x="2346345" y="4593302"/>
            <a:ext cx="4572000" cy="792000"/>
          </a:xfrm>
          <a:prstGeom prst="homePlate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la clase noticias en color blanco.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300480" y="5988857"/>
            <a:ext cx="3193579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noticias {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</a:tabLst>
            </a:pP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color:rgb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(255,255,255); }</a:t>
            </a:r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Pentágono"/>
          <p:cNvSpPr/>
          <p:nvPr/>
        </p:nvSpPr>
        <p:spPr>
          <a:xfrm>
            <a:off x="2346345" y="5915808"/>
            <a:ext cx="4572000" cy="792000"/>
          </a:xfrm>
          <a:prstGeom prst="homePlate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 la clase noticias en color blanco.</a:t>
            </a:r>
          </a:p>
        </p:txBody>
      </p:sp>
    </p:spTree>
    <p:extLst>
      <p:ext uri="{BB962C8B-B14F-4D97-AF65-F5344CB8AC3E}">
        <p14:creationId xmlns:p14="http://schemas.microsoft.com/office/powerpoint/2010/main" val="13578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Propiedades CSS - </a:t>
            </a:r>
            <a:r>
              <a:rPr lang="es-ES_tradnl" dirty="0"/>
              <a:t>Fondo y bordes</a:t>
            </a: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Hojas de estilo</a:t>
            </a:r>
            <a:endParaRPr lang="es-ES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07968"/>
              </p:ext>
            </p:extLst>
          </p:nvPr>
        </p:nvGraphicFramePr>
        <p:xfrm>
          <a:off x="2346345" y="2005702"/>
          <a:ext cx="8789840" cy="46367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94965"/>
                <a:gridCol w="6794875"/>
              </a:tblGrid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las propiedades</a:t>
                      </a:r>
                      <a:r>
                        <a:rPr lang="es-ES" sz="16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fondo en una sola declaración.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-color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color de fondo.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background-image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 imagen de fondo. 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background-repeat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como la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imagen será repetida.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1204596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las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propiedades del borde en una sola declaración.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las propiedades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borde inferior en una sola declaración.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-color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</a:t>
                      </a:r>
                      <a:r>
                        <a:rPr lang="es-ES" sz="16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 del borde inferior.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border-bottom-left-radius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la forma de la esquina del borde inferior izquierdo.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border-bottom-right-radius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la forma de la esquina del borde inferior derecho.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border-bottom-style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estilo del borde inferior.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28951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6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border-bottom-width</a:t>
                      </a:r>
                      <a:endParaRPr lang="es-ES" sz="16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6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 anchura del borde inferior.</a:t>
                      </a:r>
                      <a:endParaRPr lang="es-ES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60472</TotalTime>
  <Words>5055</Words>
  <Application>Microsoft Office PowerPoint</Application>
  <PresentationFormat>Personalizado</PresentationFormat>
  <Paragraphs>750</Paragraphs>
  <Slides>72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3" baseType="lpstr">
      <vt:lpstr>1_Tema de Office</vt:lpstr>
      <vt:lpstr>Presentación de PowerPoint</vt:lpstr>
      <vt:lpstr>Introducción</vt:lpstr>
      <vt:lpstr>Hojas de estilo</vt:lpstr>
      <vt:lpstr>Hojas de estilo</vt:lpstr>
      <vt:lpstr>Hojas de estilo</vt:lpstr>
      <vt:lpstr>Hojas de estilo</vt:lpstr>
      <vt:lpstr>Propiedades CSS</vt:lpstr>
      <vt:lpstr>Propiedades CSS - Color</vt:lpstr>
      <vt:lpstr>Propiedades CSS - Fondo y bordes</vt:lpstr>
      <vt:lpstr>Propiedades CSS - Fondo y bordes</vt:lpstr>
      <vt:lpstr>Propiedades CSS - Fondo y bordes</vt:lpstr>
      <vt:lpstr>Propiedades CSS - Fondo y bordes</vt:lpstr>
      <vt:lpstr>Propiedades CSS – Basic Box</vt:lpstr>
      <vt:lpstr>Propiedades CSS – Basic Box</vt:lpstr>
      <vt:lpstr>Propiedades CSS – Basic y box</vt:lpstr>
      <vt:lpstr>Propiedades CSS – Basic y box</vt:lpstr>
      <vt:lpstr>Propiedades CSS – Flexible Box</vt:lpstr>
      <vt:lpstr>Propiedades CSS – Flexible box</vt:lpstr>
      <vt:lpstr>Propiedades CSS – Texto</vt:lpstr>
      <vt:lpstr>Propiedades CSS – Flexible box</vt:lpstr>
      <vt:lpstr>Propiedades CSS – Decoración del texto</vt:lpstr>
      <vt:lpstr>Propiedades CSS – Decoración del texto</vt:lpstr>
      <vt:lpstr>Propiedades CSS – Fuente</vt:lpstr>
      <vt:lpstr>Propiedades CSS – Fuente</vt:lpstr>
      <vt:lpstr>Propiedades CSS – Tabla</vt:lpstr>
      <vt:lpstr>Propiedades CSS – Tabla</vt:lpstr>
      <vt:lpstr>Propiedades CSS – Listas</vt:lpstr>
      <vt:lpstr>Propiedades CSS – Listas</vt:lpstr>
      <vt:lpstr>Propiedades CSS – Animación</vt:lpstr>
      <vt:lpstr>Propiedades CSS – Animación</vt:lpstr>
      <vt:lpstr>Propiedades CSS – Transiciones</vt:lpstr>
      <vt:lpstr>Propiedades CSS – Transformaciones</vt:lpstr>
      <vt:lpstr>Propiedades CSS – Basic user interface</vt:lpstr>
      <vt:lpstr>Propiedades CSS – Basic user Interface</vt:lpstr>
      <vt:lpstr>Los Selectores</vt:lpstr>
      <vt:lpstr>Selector universal</vt:lpstr>
      <vt:lpstr>Selector de elemento o de tipo</vt:lpstr>
      <vt:lpstr>Selector de clase</vt:lpstr>
      <vt:lpstr>Selector de clase de un elemento</vt:lpstr>
      <vt:lpstr>Selector de descendientes</vt:lpstr>
      <vt:lpstr>Selector hijo E &gt; F</vt:lpstr>
      <vt:lpstr>Selector adyacente</vt:lpstr>
      <vt:lpstr>Selector de atributo E[attr]</vt:lpstr>
      <vt:lpstr>Selector de id</vt:lpstr>
      <vt:lpstr>Las pseudo-clases</vt:lpstr>
      <vt:lpstr>La pseudo-clase first-child</vt:lpstr>
      <vt:lpstr>Las pseudo-clases de vínculos</vt:lpstr>
      <vt:lpstr>Las pseudo-clases dinámicas</vt:lpstr>
      <vt:lpstr>Las pseudo-clases de lenguaje</vt:lpstr>
      <vt:lpstr>Las pseudo-elementos</vt:lpstr>
      <vt:lpstr>Pseudo-elementos de primera letra y de primera línea</vt:lpstr>
      <vt:lpstr>Pseudo-elementos antes y después</vt:lpstr>
      <vt:lpstr>Agrupación de selectores</vt:lpstr>
      <vt:lpstr>Nuevos selectores en CSS 3</vt:lpstr>
      <vt:lpstr>Selector de hermano general e~e</vt:lpstr>
      <vt:lpstr>Nuevos selectores de atributo</vt:lpstr>
      <vt:lpstr>Selectores de atributo por comienzo</vt:lpstr>
      <vt:lpstr>Selectores de atributo por terminación</vt:lpstr>
      <vt:lpstr>Selectores de atributo por contenido</vt:lpstr>
      <vt:lpstr>Pseudo-clase de vínculo</vt:lpstr>
      <vt:lpstr>Pseudo-clases estructurales</vt:lpstr>
      <vt:lpstr>Raíz de la página</vt:lpstr>
      <vt:lpstr>Último elemento hijo</vt:lpstr>
      <vt:lpstr>Los elementos descendientes</vt:lpstr>
      <vt:lpstr>Los últimos hijos de un elemento</vt:lpstr>
      <vt:lpstr>Los primeros y los últimos elementos de un tipo determinado</vt:lpstr>
      <vt:lpstr>Los primeros elementos de un tipo determinado</vt:lpstr>
      <vt:lpstr>Los elementos únicos</vt:lpstr>
      <vt:lpstr>Los elementos hijo único de un tipo determinado</vt:lpstr>
      <vt:lpstr>Los elementos vacíos</vt:lpstr>
      <vt:lpstr>Todos los elementos excepto el elemento seleccionado</vt:lpstr>
      <vt:lpstr>Presentación de PowerPoint</vt:lpstr>
    </vt:vector>
  </TitlesOfParts>
  <Company>autonomo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FDG</dc:creator>
  <cp:lastModifiedBy>Fernando Diezma</cp:lastModifiedBy>
  <cp:revision>1598</cp:revision>
  <dcterms:created xsi:type="dcterms:W3CDTF">2012-11-21T14:08:18Z</dcterms:created>
  <dcterms:modified xsi:type="dcterms:W3CDTF">2015-04-19T15:44:16Z</dcterms:modified>
</cp:coreProperties>
</file>